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74"/>
  </p:notesMasterIdLst>
  <p:sldIdLst>
    <p:sldId id="330" r:id="rId4"/>
    <p:sldId id="257" r:id="rId5"/>
    <p:sldId id="256" r:id="rId6"/>
    <p:sldId id="261" r:id="rId7"/>
    <p:sldId id="301" r:id="rId8"/>
    <p:sldId id="302" r:id="rId9"/>
    <p:sldId id="260" r:id="rId10"/>
    <p:sldId id="305" r:id="rId11"/>
    <p:sldId id="298" r:id="rId12"/>
    <p:sldId id="337" r:id="rId13"/>
    <p:sldId id="263" r:id="rId14"/>
    <p:sldId id="341" r:id="rId15"/>
    <p:sldId id="338" r:id="rId16"/>
    <p:sldId id="339" r:id="rId17"/>
    <p:sldId id="340" r:id="rId18"/>
    <p:sldId id="258" r:id="rId19"/>
    <p:sldId id="296" r:id="rId20"/>
    <p:sldId id="264" r:id="rId21"/>
    <p:sldId id="265" r:id="rId22"/>
    <p:sldId id="266" r:id="rId23"/>
    <p:sldId id="267" r:id="rId24"/>
    <p:sldId id="268" r:id="rId25"/>
    <p:sldId id="269" r:id="rId26"/>
    <p:sldId id="306" r:id="rId27"/>
    <p:sldId id="271" r:id="rId28"/>
    <p:sldId id="272" r:id="rId29"/>
    <p:sldId id="273" r:id="rId30"/>
    <p:sldId id="274" r:id="rId31"/>
    <p:sldId id="276" r:id="rId32"/>
    <p:sldId id="277" r:id="rId33"/>
    <p:sldId id="278" r:id="rId34"/>
    <p:sldId id="279" r:id="rId35"/>
    <p:sldId id="280" r:id="rId36"/>
    <p:sldId id="281" r:id="rId37"/>
    <p:sldId id="331" r:id="rId38"/>
    <p:sldId id="282" r:id="rId39"/>
    <p:sldId id="283" r:id="rId40"/>
    <p:sldId id="285" r:id="rId41"/>
    <p:sldId id="284" r:id="rId42"/>
    <p:sldId id="286" r:id="rId43"/>
    <p:sldId id="287" r:id="rId44"/>
    <p:sldId id="329" r:id="rId45"/>
    <p:sldId id="289" r:id="rId46"/>
    <p:sldId id="290" r:id="rId47"/>
    <p:sldId id="291" r:id="rId48"/>
    <p:sldId id="292" r:id="rId49"/>
    <p:sldId id="322" r:id="rId50"/>
    <p:sldId id="309" r:id="rId51"/>
    <p:sldId id="310" r:id="rId52"/>
    <p:sldId id="311" r:id="rId53"/>
    <p:sldId id="312" r:id="rId54"/>
    <p:sldId id="313" r:id="rId55"/>
    <p:sldId id="314" r:id="rId56"/>
    <p:sldId id="315" r:id="rId57"/>
    <p:sldId id="316" r:id="rId58"/>
    <p:sldId id="317" r:id="rId59"/>
    <p:sldId id="318" r:id="rId60"/>
    <p:sldId id="319" r:id="rId61"/>
    <p:sldId id="321" r:id="rId62"/>
    <p:sldId id="323" r:id="rId63"/>
    <p:sldId id="324" r:id="rId64"/>
    <p:sldId id="325" r:id="rId65"/>
    <p:sldId id="326" r:id="rId66"/>
    <p:sldId id="327" r:id="rId67"/>
    <p:sldId id="328" r:id="rId68"/>
    <p:sldId id="293" r:id="rId69"/>
    <p:sldId id="335" r:id="rId70"/>
    <p:sldId id="334" r:id="rId71"/>
    <p:sldId id="336" r:id="rId72"/>
    <p:sldId id="294" r:id="rId7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4906" autoAdjust="0"/>
  </p:normalViewPr>
  <p:slideViewPr>
    <p:cSldViewPr snapToGrid="0" snapToObjects="1">
      <p:cViewPr varScale="1">
        <p:scale>
          <a:sx n="68" d="100"/>
          <a:sy n="68" d="100"/>
        </p:scale>
        <p:origin x="2112" y="60"/>
      </p:cViewPr>
      <p:guideLst>
        <p:guide orient="horz" pos="2160"/>
        <p:guide pos="3840"/>
      </p:guideLst>
    </p:cSldViewPr>
  </p:slideViewPr>
  <p:notesTextViewPr>
    <p:cViewPr>
      <p:scale>
        <a:sx n="1" d="1"/>
        <a:sy n="1" d="1"/>
      </p:scale>
      <p:origin x="0" y="0"/>
    </p:cViewPr>
  </p:notesTextViewPr>
  <p:sorterViewPr>
    <p:cViewPr>
      <p:scale>
        <a:sx n="190" d="100"/>
        <a:sy n="190" d="100"/>
      </p:scale>
      <p:origin x="0" y="45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6F3FC-0F94-442E-80BB-47C5C52A54E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F28B4032-52CA-4053-B08C-3DE0B24366C3}">
      <dgm:prSet phldrT="[Text]"/>
      <dgm:spPr/>
      <dgm:t>
        <a:bodyPr/>
        <a:lstStyle/>
        <a:p>
          <a:r>
            <a:rPr lang="el-GR" dirty="0">
              <a:latin typeface="Century Gothic" panose="020B0502020202020204" pitchFamily="34" charset="0"/>
            </a:rPr>
            <a:t>Κεντρικές Δράσεις</a:t>
          </a:r>
          <a:endParaRPr lang="en-US" dirty="0">
            <a:latin typeface="Century Gothic" panose="020B0502020202020204" pitchFamily="34" charset="0"/>
          </a:endParaRPr>
        </a:p>
      </dgm:t>
    </dgm:pt>
    <dgm:pt modelId="{77A3CCE8-BF56-43CD-B16A-B080EBE51D1E}" type="parTrans" cxnId="{1E7A3D7B-7B16-4074-89CB-02AF4B29C3F2}">
      <dgm:prSet/>
      <dgm:spPr/>
      <dgm:t>
        <a:bodyPr/>
        <a:lstStyle/>
        <a:p>
          <a:endParaRPr lang="en-US"/>
        </a:p>
      </dgm:t>
    </dgm:pt>
    <dgm:pt modelId="{4E2278DF-6D72-455B-ACCE-5101E4AC3236}" type="sibTrans" cxnId="{1E7A3D7B-7B16-4074-89CB-02AF4B29C3F2}">
      <dgm:prSet/>
      <dgm:spPr/>
      <dgm:t>
        <a:bodyPr/>
        <a:lstStyle/>
        <a:p>
          <a:endParaRPr lang="en-US"/>
        </a:p>
      </dgm:t>
    </dgm:pt>
    <dgm:pt modelId="{7C7E7C31-B446-4600-93C5-0F3FFD041982}">
      <dgm:prSet phldrT="[Text]"/>
      <dgm:spPr/>
      <dgm:t>
        <a:bodyPr/>
        <a:lstStyle/>
        <a:p>
          <a:r>
            <a:rPr lang="el-GR" dirty="0">
              <a:latin typeface="Century Gothic" panose="020B0502020202020204" pitchFamily="34" charset="0"/>
            </a:rPr>
            <a:t>Οι αιτήσεις υποβάλλονται από όλες τις χώρες κεντρικά στις Βρυξέλλες</a:t>
          </a:r>
          <a:r>
            <a:rPr lang="en-US" dirty="0">
              <a:latin typeface="Century Gothic" panose="020B0502020202020204" pitchFamily="34" charset="0"/>
            </a:rPr>
            <a:t> (</a:t>
          </a:r>
          <a:r>
            <a:rPr lang="en-GB" dirty="0">
              <a:latin typeface="Century Gothic" panose="020B0502020202020204" pitchFamily="34" charset="0"/>
            </a:rPr>
            <a:t>Education</a:t>
          </a:r>
          <a:r>
            <a:rPr lang="el-GR" dirty="0">
              <a:latin typeface="Century Gothic" panose="020B0502020202020204" pitchFamily="34" charset="0"/>
            </a:rPr>
            <a:t> </a:t>
          </a:r>
          <a:r>
            <a:rPr lang="en-GB" dirty="0">
              <a:latin typeface="Century Gothic" panose="020B0502020202020204" pitchFamily="34" charset="0"/>
            </a:rPr>
            <a:t>And Culture Executive Agency – EACEA)</a:t>
          </a:r>
          <a:endParaRPr lang="en-US" dirty="0">
            <a:latin typeface="Century Gothic" panose="020B0502020202020204" pitchFamily="34" charset="0"/>
          </a:endParaRPr>
        </a:p>
      </dgm:t>
    </dgm:pt>
    <dgm:pt modelId="{5243352C-3538-4E6D-BCFF-90C5A12EBCCE}" type="parTrans" cxnId="{C58DA7E5-43D2-4F5C-B596-3291D5F7D387}">
      <dgm:prSet/>
      <dgm:spPr/>
      <dgm:t>
        <a:bodyPr/>
        <a:lstStyle/>
        <a:p>
          <a:endParaRPr lang="en-US"/>
        </a:p>
      </dgm:t>
    </dgm:pt>
    <dgm:pt modelId="{711B64E3-C9A6-4B28-8C79-15AEDC3DABD8}" type="sibTrans" cxnId="{C58DA7E5-43D2-4F5C-B596-3291D5F7D387}">
      <dgm:prSet/>
      <dgm:spPr/>
      <dgm:t>
        <a:bodyPr/>
        <a:lstStyle/>
        <a:p>
          <a:endParaRPr lang="en-US"/>
        </a:p>
      </dgm:t>
    </dgm:pt>
    <dgm:pt modelId="{32C57DF0-988D-4F93-9BF1-A804EA0C1048}">
      <dgm:prSet phldrT="[Text]"/>
      <dgm:spPr/>
      <dgm:t>
        <a:bodyPr/>
        <a:lstStyle/>
        <a:p>
          <a:r>
            <a:rPr lang="el-GR" b="0" dirty="0">
              <a:latin typeface="Century Gothic" panose="020B0502020202020204" pitchFamily="34" charset="0"/>
            </a:rPr>
            <a:t>Αποκεντρωμένες Δράσεις</a:t>
          </a:r>
          <a:endParaRPr lang="en-US" b="0" dirty="0">
            <a:latin typeface="Century Gothic" panose="020B0502020202020204" pitchFamily="34" charset="0"/>
          </a:endParaRPr>
        </a:p>
      </dgm:t>
    </dgm:pt>
    <dgm:pt modelId="{D25DC9E4-AD99-4832-9345-7EB58E7B0FF5}" type="parTrans" cxnId="{3E999537-9BEE-4DC0-8F61-E6089616012B}">
      <dgm:prSet/>
      <dgm:spPr/>
      <dgm:t>
        <a:bodyPr/>
        <a:lstStyle/>
        <a:p>
          <a:endParaRPr lang="en-US"/>
        </a:p>
      </dgm:t>
    </dgm:pt>
    <dgm:pt modelId="{12DD359D-144F-454D-BA7D-8EAFE7D4775A}" type="sibTrans" cxnId="{3E999537-9BEE-4DC0-8F61-E6089616012B}">
      <dgm:prSet/>
      <dgm:spPr/>
      <dgm:t>
        <a:bodyPr/>
        <a:lstStyle/>
        <a:p>
          <a:endParaRPr lang="en-US"/>
        </a:p>
      </dgm:t>
    </dgm:pt>
    <dgm:pt modelId="{49B47ED2-CA0E-4803-B7A0-EA5A9CF506EB}">
      <dgm:prSet phldrT="[Text]"/>
      <dgm:spPr/>
      <dgm:t>
        <a:bodyPr/>
        <a:lstStyle/>
        <a:p>
          <a:r>
            <a:rPr lang="el-GR" dirty="0">
              <a:latin typeface="Century Gothic" panose="020B0502020202020204" pitchFamily="34" charset="0"/>
            </a:rPr>
            <a:t>Οι αιτήσεις υποβάλλονται στις Εθνικές Υπηρεσίες της κάθε χώρας</a:t>
          </a:r>
          <a:endParaRPr lang="en-US" dirty="0">
            <a:latin typeface="Century Gothic" panose="020B0502020202020204" pitchFamily="34" charset="0"/>
          </a:endParaRPr>
        </a:p>
      </dgm:t>
    </dgm:pt>
    <dgm:pt modelId="{6D3C6877-6261-494D-B836-032C612EAAF9}" type="parTrans" cxnId="{D1F37CB5-35ED-4EB3-920F-F86151EFCBFB}">
      <dgm:prSet/>
      <dgm:spPr/>
      <dgm:t>
        <a:bodyPr/>
        <a:lstStyle/>
        <a:p>
          <a:endParaRPr lang="en-US"/>
        </a:p>
      </dgm:t>
    </dgm:pt>
    <dgm:pt modelId="{B7B234C8-38EF-45EC-AAF0-065255F5EF44}" type="sibTrans" cxnId="{D1F37CB5-35ED-4EB3-920F-F86151EFCBFB}">
      <dgm:prSet/>
      <dgm:spPr/>
      <dgm:t>
        <a:bodyPr/>
        <a:lstStyle/>
        <a:p>
          <a:endParaRPr lang="en-US"/>
        </a:p>
      </dgm:t>
    </dgm:pt>
    <dgm:pt modelId="{45D6FB9D-FF43-4BD9-B328-B16C1C794E0A}">
      <dgm:prSet phldrT="[Text]"/>
      <dgm:spPr/>
      <dgm:t>
        <a:bodyPr/>
        <a:lstStyle/>
        <a:p>
          <a:r>
            <a:rPr lang="el-GR" dirty="0">
              <a:latin typeface="Century Gothic" panose="020B0502020202020204" pitchFamily="34" charset="0"/>
            </a:rPr>
            <a:t>Η αξιολόγηση, κατανομή των κονδυλίων και διαχείριση γίνεται σε εθνικό επίπεδο</a:t>
          </a:r>
          <a:endParaRPr lang="en-US" dirty="0">
            <a:latin typeface="Century Gothic" panose="020B0502020202020204" pitchFamily="34" charset="0"/>
          </a:endParaRPr>
        </a:p>
      </dgm:t>
    </dgm:pt>
    <dgm:pt modelId="{189674E5-483C-47D8-B80E-2DE21E89A0DF}" type="parTrans" cxnId="{2E27DC4E-5469-408F-BFC5-12D426FA32C7}">
      <dgm:prSet/>
      <dgm:spPr/>
      <dgm:t>
        <a:bodyPr/>
        <a:lstStyle/>
        <a:p>
          <a:endParaRPr lang="en-US"/>
        </a:p>
      </dgm:t>
    </dgm:pt>
    <dgm:pt modelId="{2DFACF39-6366-4EDC-8FE1-23B76306F97D}" type="sibTrans" cxnId="{2E27DC4E-5469-408F-BFC5-12D426FA32C7}">
      <dgm:prSet/>
      <dgm:spPr/>
      <dgm:t>
        <a:bodyPr/>
        <a:lstStyle/>
        <a:p>
          <a:endParaRPr lang="en-US"/>
        </a:p>
      </dgm:t>
    </dgm:pt>
    <dgm:pt modelId="{D19CEA04-4479-472D-ADA6-0CD26DB77FD1}">
      <dgm:prSet phldrT="[Text]"/>
      <dgm:spPr/>
      <dgm:t>
        <a:bodyPr/>
        <a:lstStyle/>
        <a:p>
          <a:r>
            <a:rPr lang="el-GR" dirty="0">
              <a:latin typeface="Century Gothic" panose="020B0502020202020204" pitchFamily="34" charset="0"/>
            </a:rPr>
            <a:t>Η αξιολόγηση, διάθεση των κονδυλίων και διαχείριση γίνεται κεντρικά</a:t>
          </a:r>
          <a:endParaRPr lang="en-US" dirty="0">
            <a:latin typeface="Century Gothic" panose="020B0502020202020204" pitchFamily="34" charset="0"/>
          </a:endParaRPr>
        </a:p>
      </dgm:t>
    </dgm:pt>
    <dgm:pt modelId="{C020D66B-A5D4-4351-92DB-4FAF1FEDC098}" type="parTrans" cxnId="{60F70D4B-6366-4654-83B0-414356AB130B}">
      <dgm:prSet/>
      <dgm:spPr/>
      <dgm:t>
        <a:bodyPr/>
        <a:lstStyle/>
        <a:p>
          <a:endParaRPr lang="en-US"/>
        </a:p>
      </dgm:t>
    </dgm:pt>
    <dgm:pt modelId="{2342ED49-8237-4B27-BCEA-67B75C4CFB72}" type="sibTrans" cxnId="{60F70D4B-6366-4654-83B0-414356AB130B}">
      <dgm:prSet/>
      <dgm:spPr/>
      <dgm:t>
        <a:bodyPr/>
        <a:lstStyle/>
        <a:p>
          <a:endParaRPr lang="en-US"/>
        </a:p>
      </dgm:t>
    </dgm:pt>
    <dgm:pt modelId="{F3853F01-880E-4DFB-AD86-088B8EE6A860}" type="pres">
      <dgm:prSet presAssocID="{95A6F3FC-0F94-442E-80BB-47C5C52A54EF}" presName="Name0" presStyleCnt="0">
        <dgm:presLayoutVars>
          <dgm:dir/>
          <dgm:animLvl val="lvl"/>
          <dgm:resizeHandles val="exact"/>
        </dgm:presLayoutVars>
      </dgm:prSet>
      <dgm:spPr/>
    </dgm:pt>
    <dgm:pt modelId="{1AF44826-9278-4CF5-A23F-11D316ED2F3E}" type="pres">
      <dgm:prSet presAssocID="{F28B4032-52CA-4053-B08C-3DE0B24366C3}" presName="linNode" presStyleCnt="0"/>
      <dgm:spPr/>
    </dgm:pt>
    <dgm:pt modelId="{FCE5CD6E-DE4A-4A01-B23E-7171214D33D9}" type="pres">
      <dgm:prSet presAssocID="{F28B4032-52CA-4053-B08C-3DE0B24366C3}" presName="parentText" presStyleLbl="node1" presStyleIdx="0" presStyleCnt="2">
        <dgm:presLayoutVars>
          <dgm:chMax val="1"/>
          <dgm:bulletEnabled val="1"/>
        </dgm:presLayoutVars>
      </dgm:prSet>
      <dgm:spPr/>
    </dgm:pt>
    <dgm:pt modelId="{2C1AB39E-404D-452C-B46F-823D92F80F43}" type="pres">
      <dgm:prSet presAssocID="{F28B4032-52CA-4053-B08C-3DE0B24366C3}" presName="descendantText" presStyleLbl="alignAccFollowNode1" presStyleIdx="0" presStyleCnt="2">
        <dgm:presLayoutVars>
          <dgm:bulletEnabled val="1"/>
        </dgm:presLayoutVars>
      </dgm:prSet>
      <dgm:spPr/>
    </dgm:pt>
    <dgm:pt modelId="{4449952C-A336-407B-A63C-A862498DCAA6}" type="pres">
      <dgm:prSet presAssocID="{4E2278DF-6D72-455B-ACCE-5101E4AC3236}" presName="sp" presStyleCnt="0"/>
      <dgm:spPr/>
    </dgm:pt>
    <dgm:pt modelId="{41EEB3F6-9CDE-4BC7-A3BF-FA8EAEFD48F4}" type="pres">
      <dgm:prSet presAssocID="{32C57DF0-988D-4F93-9BF1-A804EA0C1048}" presName="linNode" presStyleCnt="0"/>
      <dgm:spPr/>
    </dgm:pt>
    <dgm:pt modelId="{9C8A289D-C983-470D-892C-88052A0C1032}" type="pres">
      <dgm:prSet presAssocID="{32C57DF0-988D-4F93-9BF1-A804EA0C1048}" presName="parentText" presStyleLbl="node1" presStyleIdx="1" presStyleCnt="2">
        <dgm:presLayoutVars>
          <dgm:chMax val="1"/>
          <dgm:bulletEnabled val="1"/>
        </dgm:presLayoutVars>
      </dgm:prSet>
      <dgm:spPr/>
    </dgm:pt>
    <dgm:pt modelId="{9C300161-6965-4D3A-B3F8-7540A869E21D}" type="pres">
      <dgm:prSet presAssocID="{32C57DF0-988D-4F93-9BF1-A804EA0C1048}" presName="descendantText" presStyleLbl="alignAccFollowNode1" presStyleIdx="1" presStyleCnt="2">
        <dgm:presLayoutVars>
          <dgm:bulletEnabled val="1"/>
        </dgm:presLayoutVars>
      </dgm:prSet>
      <dgm:spPr/>
    </dgm:pt>
  </dgm:ptLst>
  <dgm:cxnLst>
    <dgm:cxn modelId="{A9F60C00-60B8-4A50-B332-780C9E12794F}" type="presOf" srcId="{32C57DF0-988D-4F93-9BF1-A804EA0C1048}" destId="{9C8A289D-C983-470D-892C-88052A0C1032}" srcOrd="0" destOrd="0" presId="urn:microsoft.com/office/officeart/2005/8/layout/vList5"/>
    <dgm:cxn modelId="{5540FE19-CF1B-44CD-85CC-FD3132C6EE22}" type="presOf" srcId="{45D6FB9D-FF43-4BD9-B328-B16C1C794E0A}" destId="{9C300161-6965-4D3A-B3F8-7540A869E21D}" srcOrd="0" destOrd="1" presId="urn:microsoft.com/office/officeart/2005/8/layout/vList5"/>
    <dgm:cxn modelId="{673BC41B-1185-45EE-9E64-6C608C02069E}" type="presOf" srcId="{49B47ED2-CA0E-4803-B7A0-EA5A9CF506EB}" destId="{9C300161-6965-4D3A-B3F8-7540A869E21D}" srcOrd="0" destOrd="0" presId="urn:microsoft.com/office/officeart/2005/8/layout/vList5"/>
    <dgm:cxn modelId="{3E999537-9BEE-4DC0-8F61-E6089616012B}" srcId="{95A6F3FC-0F94-442E-80BB-47C5C52A54EF}" destId="{32C57DF0-988D-4F93-9BF1-A804EA0C1048}" srcOrd="1" destOrd="0" parTransId="{D25DC9E4-AD99-4832-9345-7EB58E7B0FF5}" sibTransId="{12DD359D-144F-454D-BA7D-8EAFE7D4775A}"/>
    <dgm:cxn modelId="{F4E3C746-1724-4020-905D-3212B70F4108}" type="presOf" srcId="{F28B4032-52CA-4053-B08C-3DE0B24366C3}" destId="{FCE5CD6E-DE4A-4A01-B23E-7171214D33D9}" srcOrd="0" destOrd="0" presId="urn:microsoft.com/office/officeart/2005/8/layout/vList5"/>
    <dgm:cxn modelId="{60F70D4B-6366-4654-83B0-414356AB130B}" srcId="{F28B4032-52CA-4053-B08C-3DE0B24366C3}" destId="{D19CEA04-4479-472D-ADA6-0CD26DB77FD1}" srcOrd="1" destOrd="0" parTransId="{C020D66B-A5D4-4351-92DB-4FAF1FEDC098}" sibTransId="{2342ED49-8237-4B27-BCEA-67B75C4CFB72}"/>
    <dgm:cxn modelId="{2E27DC4E-5469-408F-BFC5-12D426FA32C7}" srcId="{32C57DF0-988D-4F93-9BF1-A804EA0C1048}" destId="{45D6FB9D-FF43-4BD9-B328-B16C1C794E0A}" srcOrd="1" destOrd="0" parTransId="{189674E5-483C-47D8-B80E-2DE21E89A0DF}" sibTransId="{2DFACF39-6366-4EDC-8FE1-23B76306F97D}"/>
    <dgm:cxn modelId="{DDECFE52-F4E7-4334-9702-F36B9493671E}" type="presOf" srcId="{7C7E7C31-B446-4600-93C5-0F3FFD041982}" destId="{2C1AB39E-404D-452C-B46F-823D92F80F43}" srcOrd="0" destOrd="0" presId="urn:microsoft.com/office/officeart/2005/8/layout/vList5"/>
    <dgm:cxn modelId="{47087855-B114-4548-8896-A152C427BD22}" type="presOf" srcId="{D19CEA04-4479-472D-ADA6-0CD26DB77FD1}" destId="{2C1AB39E-404D-452C-B46F-823D92F80F43}" srcOrd="0" destOrd="1" presId="urn:microsoft.com/office/officeart/2005/8/layout/vList5"/>
    <dgm:cxn modelId="{1E7A3D7B-7B16-4074-89CB-02AF4B29C3F2}" srcId="{95A6F3FC-0F94-442E-80BB-47C5C52A54EF}" destId="{F28B4032-52CA-4053-B08C-3DE0B24366C3}" srcOrd="0" destOrd="0" parTransId="{77A3CCE8-BF56-43CD-B16A-B080EBE51D1E}" sibTransId="{4E2278DF-6D72-455B-ACCE-5101E4AC3236}"/>
    <dgm:cxn modelId="{D1F37CB5-35ED-4EB3-920F-F86151EFCBFB}" srcId="{32C57DF0-988D-4F93-9BF1-A804EA0C1048}" destId="{49B47ED2-CA0E-4803-B7A0-EA5A9CF506EB}" srcOrd="0" destOrd="0" parTransId="{6D3C6877-6261-494D-B836-032C612EAAF9}" sibTransId="{B7B234C8-38EF-45EC-AAF0-065255F5EF44}"/>
    <dgm:cxn modelId="{864E7ADD-F899-4B18-A831-8BB491165310}" type="presOf" srcId="{95A6F3FC-0F94-442E-80BB-47C5C52A54EF}" destId="{F3853F01-880E-4DFB-AD86-088B8EE6A860}" srcOrd="0" destOrd="0" presId="urn:microsoft.com/office/officeart/2005/8/layout/vList5"/>
    <dgm:cxn modelId="{C58DA7E5-43D2-4F5C-B596-3291D5F7D387}" srcId="{F28B4032-52CA-4053-B08C-3DE0B24366C3}" destId="{7C7E7C31-B446-4600-93C5-0F3FFD041982}" srcOrd="0" destOrd="0" parTransId="{5243352C-3538-4E6D-BCFF-90C5A12EBCCE}" sibTransId="{711B64E3-C9A6-4B28-8C79-15AEDC3DABD8}"/>
    <dgm:cxn modelId="{29E030C4-1AF1-457F-BA74-B2CAD2AB0134}" type="presParOf" srcId="{F3853F01-880E-4DFB-AD86-088B8EE6A860}" destId="{1AF44826-9278-4CF5-A23F-11D316ED2F3E}" srcOrd="0" destOrd="0" presId="urn:microsoft.com/office/officeart/2005/8/layout/vList5"/>
    <dgm:cxn modelId="{F46A1B39-CC81-4774-A9D6-DC022DB3941D}" type="presParOf" srcId="{1AF44826-9278-4CF5-A23F-11D316ED2F3E}" destId="{FCE5CD6E-DE4A-4A01-B23E-7171214D33D9}" srcOrd="0" destOrd="0" presId="urn:microsoft.com/office/officeart/2005/8/layout/vList5"/>
    <dgm:cxn modelId="{2D7FC4EC-0AE4-469C-9E0B-51790E77E4AD}" type="presParOf" srcId="{1AF44826-9278-4CF5-A23F-11D316ED2F3E}" destId="{2C1AB39E-404D-452C-B46F-823D92F80F43}" srcOrd="1" destOrd="0" presId="urn:microsoft.com/office/officeart/2005/8/layout/vList5"/>
    <dgm:cxn modelId="{7F923845-2E30-43E2-B159-DAC441724151}" type="presParOf" srcId="{F3853F01-880E-4DFB-AD86-088B8EE6A860}" destId="{4449952C-A336-407B-A63C-A862498DCAA6}" srcOrd="1" destOrd="0" presId="urn:microsoft.com/office/officeart/2005/8/layout/vList5"/>
    <dgm:cxn modelId="{971EB1DB-C709-49BE-B7AF-18A6902A08EE}" type="presParOf" srcId="{F3853F01-880E-4DFB-AD86-088B8EE6A860}" destId="{41EEB3F6-9CDE-4BC7-A3BF-FA8EAEFD48F4}" srcOrd="2" destOrd="0" presId="urn:microsoft.com/office/officeart/2005/8/layout/vList5"/>
    <dgm:cxn modelId="{7D09E507-6E0B-4D32-89F9-67D8B4F0F5C1}" type="presParOf" srcId="{41EEB3F6-9CDE-4BC7-A3BF-FA8EAEFD48F4}" destId="{9C8A289D-C983-470D-892C-88052A0C1032}" srcOrd="0" destOrd="0" presId="urn:microsoft.com/office/officeart/2005/8/layout/vList5"/>
    <dgm:cxn modelId="{7D78C0D7-8D47-4E49-BE31-D619C79D7B9C}" type="presParOf" srcId="{41EEB3F6-9CDE-4BC7-A3BF-FA8EAEFD48F4}" destId="{9C300161-6965-4D3A-B3F8-7540A869E21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6F3FC-0F94-442E-80BB-47C5C52A54E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F28B4032-52CA-4053-B08C-3DE0B24366C3}">
      <dgm:prSet phldrT="[Text]"/>
      <dgm:spPr/>
      <dgm:t>
        <a:bodyPr/>
        <a:lstStyle/>
        <a:p>
          <a:r>
            <a:rPr lang="el-GR" b="0" dirty="0">
              <a:latin typeface="Century Gothic" panose="020B0502020202020204" pitchFamily="34" charset="0"/>
            </a:rPr>
            <a:t>ΙΔΕΠ </a:t>
          </a:r>
        </a:p>
        <a:p>
          <a:r>
            <a:rPr lang="el-GR" b="0" dirty="0">
              <a:latin typeface="Century Gothic" panose="020B0502020202020204" pitchFamily="34" charset="0"/>
            </a:rPr>
            <a:t>Διά Βίου Μάθησης</a:t>
          </a:r>
        </a:p>
        <a:p>
          <a:r>
            <a:rPr lang="en-US" b="0" dirty="0">
              <a:latin typeface="Century Gothic" panose="020B0502020202020204" pitchFamily="34" charset="0"/>
            </a:rPr>
            <a:t>CY01</a:t>
          </a:r>
        </a:p>
      </dgm:t>
    </dgm:pt>
    <dgm:pt modelId="{77A3CCE8-BF56-43CD-B16A-B080EBE51D1E}" type="parTrans" cxnId="{1E7A3D7B-7B16-4074-89CB-02AF4B29C3F2}">
      <dgm:prSet/>
      <dgm:spPr/>
      <dgm:t>
        <a:bodyPr/>
        <a:lstStyle/>
        <a:p>
          <a:endParaRPr lang="en-US"/>
        </a:p>
      </dgm:t>
    </dgm:pt>
    <dgm:pt modelId="{4E2278DF-6D72-455B-ACCE-5101E4AC3236}" type="sibTrans" cxnId="{1E7A3D7B-7B16-4074-89CB-02AF4B29C3F2}">
      <dgm:prSet/>
      <dgm:spPr/>
      <dgm:t>
        <a:bodyPr/>
        <a:lstStyle/>
        <a:p>
          <a:endParaRPr lang="en-US"/>
        </a:p>
      </dgm:t>
    </dgm:pt>
    <dgm:pt modelId="{7C7E7C31-B446-4600-93C5-0F3FFD041982}">
      <dgm:prSet phldrT="[Text]"/>
      <dgm:spPr/>
      <dgm:t>
        <a:bodyPr/>
        <a:lstStyle/>
        <a:p>
          <a:r>
            <a:rPr lang="el-GR" dirty="0">
              <a:latin typeface="Century Gothic" panose="020B0502020202020204" pitchFamily="34" charset="0"/>
            </a:rPr>
            <a:t>Σχολική Εκπαίδευση </a:t>
          </a:r>
          <a:endParaRPr lang="en-US" dirty="0">
            <a:latin typeface="Century Gothic" panose="020B0502020202020204" pitchFamily="34" charset="0"/>
          </a:endParaRPr>
        </a:p>
      </dgm:t>
    </dgm:pt>
    <dgm:pt modelId="{5243352C-3538-4E6D-BCFF-90C5A12EBCCE}" type="parTrans" cxnId="{C58DA7E5-43D2-4F5C-B596-3291D5F7D387}">
      <dgm:prSet/>
      <dgm:spPr/>
      <dgm:t>
        <a:bodyPr/>
        <a:lstStyle/>
        <a:p>
          <a:endParaRPr lang="en-US"/>
        </a:p>
      </dgm:t>
    </dgm:pt>
    <dgm:pt modelId="{711B64E3-C9A6-4B28-8C79-15AEDC3DABD8}" type="sibTrans" cxnId="{C58DA7E5-43D2-4F5C-B596-3291D5F7D387}">
      <dgm:prSet/>
      <dgm:spPr/>
      <dgm:t>
        <a:bodyPr/>
        <a:lstStyle/>
        <a:p>
          <a:endParaRPr lang="en-US"/>
        </a:p>
      </dgm:t>
    </dgm:pt>
    <dgm:pt modelId="{32C57DF0-988D-4F93-9BF1-A804EA0C1048}">
      <dgm:prSet phldrT="[Text]"/>
      <dgm:spPr/>
      <dgm:t>
        <a:bodyPr/>
        <a:lstStyle/>
        <a:p>
          <a:r>
            <a:rPr lang="el-GR" dirty="0">
              <a:latin typeface="Century Gothic" panose="020B0502020202020204" pitchFamily="34" charset="0"/>
            </a:rPr>
            <a:t>Οργανισμός Νεολαίας Κύπρου</a:t>
          </a:r>
          <a:endParaRPr lang="en-US" dirty="0">
            <a:latin typeface="Century Gothic" panose="020B0502020202020204" pitchFamily="34" charset="0"/>
          </a:endParaRPr>
        </a:p>
        <a:p>
          <a:r>
            <a:rPr lang="en-US" dirty="0">
              <a:latin typeface="Century Gothic" panose="020B0502020202020204" pitchFamily="34" charset="0"/>
            </a:rPr>
            <a:t>CY02</a:t>
          </a:r>
        </a:p>
      </dgm:t>
    </dgm:pt>
    <dgm:pt modelId="{D25DC9E4-AD99-4832-9345-7EB58E7B0FF5}" type="parTrans" cxnId="{3E999537-9BEE-4DC0-8F61-E6089616012B}">
      <dgm:prSet/>
      <dgm:spPr/>
      <dgm:t>
        <a:bodyPr/>
        <a:lstStyle/>
        <a:p>
          <a:endParaRPr lang="en-US"/>
        </a:p>
      </dgm:t>
    </dgm:pt>
    <dgm:pt modelId="{12DD359D-144F-454D-BA7D-8EAFE7D4775A}" type="sibTrans" cxnId="{3E999537-9BEE-4DC0-8F61-E6089616012B}">
      <dgm:prSet/>
      <dgm:spPr/>
      <dgm:t>
        <a:bodyPr/>
        <a:lstStyle/>
        <a:p>
          <a:endParaRPr lang="en-US"/>
        </a:p>
      </dgm:t>
    </dgm:pt>
    <dgm:pt modelId="{49B47ED2-CA0E-4803-B7A0-EA5A9CF506EB}">
      <dgm:prSet phldrT="[Text]"/>
      <dgm:spPr/>
      <dgm:t>
        <a:bodyPr/>
        <a:lstStyle/>
        <a:p>
          <a:r>
            <a:rPr lang="el-GR" dirty="0">
              <a:latin typeface="Century Gothic" panose="020B0502020202020204" pitchFamily="34" charset="0"/>
            </a:rPr>
            <a:t>Τομέας της Νεολαίας</a:t>
          </a:r>
          <a:endParaRPr lang="en-US" dirty="0">
            <a:latin typeface="Century Gothic" panose="020B0502020202020204" pitchFamily="34" charset="0"/>
          </a:endParaRPr>
        </a:p>
      </dgm:t>
    </dgm:pt>
    <dgm:pt modelId="{6D3C6877-6261-494D-B836-032C612EAAF9}" type="parTrans" cxnId="{D1F37CB5-35ED-4EB3-920F-F86151EFCBFB}">
      <dgm:prSet/>
      <dgm:spPr/>
      <dgm:t>
        <a:bodyPr/>
        <a:lstStyle/>
        <a:p>
          <a:endParaRPr lang="en-US"/>
        </a:p>
      </dgm:t>
    </dgm:pt>
    <dgm:pt modelId="{B7B234C8-38EF-45EC-AAF0-065255F5EF44}" type="sibTrans" cxnId="{D1F37CB5-35ED-4EB3-920F-F86151EFCBFB}">
      <dgm:prSet/>
      <dgm:spPr/>
      <dgm:t>
        <a:bodyPr/>
        <a:lstStyle/>
        <a:p>
          <a:endParaRPr lang="en-US"/>
        </a:p>
      </dgm:t>
    </dgm:pt>
    <dgm:pt modelId="{749DCA33-F2A5-41F6-9834-61192E696315}">
      <dgm:prSet phldrT="[Text]"/>
      <dgm:spPr/>
      <dgm:t>
        <a:bodyPr/>
        <a:lstStyle/>
        <a:p>
          <a:r>
            <a:rPr lang="en-US" dirty="0">
              <a:latin typeface="Century Gothic" panose="020B0502020202020204" pitchFamily="34" charset="0"/>
            </a:rPr>
            <a:t>European Solidarity Corps</a:t>
          </a:r>
        </a:p>
      </dgm:t>
    </dgm:pt>
    <dgm:pt modelId="{B835B46E-1F43-4735-A6E2-D4251D83EA95}" type="parTrans" cxnId="{F6740400-6B12-4041-A2F3-73BF47BC3549}">
      <dgm:prSet/>
      <dgm:spPr/>
      <dgm:t>
        <a:bodyPr/>
        <a:lstStyle/>
        <a:p>
          <a:endParaRPr lang="en-US"/>
        </a:p>
      </dgm:t>
    </dgm:pt>
    <dgm:pt modelId="{B294BFF2-22D5-4EA2-80F0-B01A32FA06E2}" type="sibTrans" cxnId="{F6740400-6B12-4041-A2F3-73BF47BC3549}">
      <dgm:prSet/>
      <dgm:spPr/>
      <dgm:t>
        <a:bodyPr/>
        <a:lstStyle/>
        <a:p>
          <a:endParaRPr lang="en-US"/>
        </a:p>
      </dgm:t>
    </dgm:pt>
    <dgm:pt modelId="{B3FFACD7-0464-4B19-8200-8D316ED5B71D}">
      <dgm:prSet/>
      <dgm:spPr/>
      <dgm:t>
        <a:bodyPr/>
        <a:lstStyle/>
        <a:p>
          <a:r>
            <a:rPr lang="el-GR" dirty="0">
              <a:latin typeface="Century Gothic" panose="020B0502020202020204" pitchFamily="34" charset="0"/>
            </a:rPr>
            <a:t>Επαγγελματική Εκπαίδευση και Κατάρτιση (ΕΕΚ)</a:t>
          </a:r>
        </a:p>
      </dgm:t>
    </dgm:pt>
    <dgm:pt modelId="{5BF9F7CB-2BB4-4761-8763-78A69F997F1C}" type="parTrans" cxnId="{99AF59E9-AE33-4FAF-9E8B-54A541CD415A}">
      <dgm:prSet/>
      <dgm:spPr/>
      <dgm:t>
        <a:bodyPr/>
        <a:lstStyle/>
        <a:p>
          <a:endParaRPr lang="en-US"/>
        </a:p>
      </dgm:t>
    </dgm:pt>
    <dgm:pt modelId="{2BDAA7F2-E3AA-49FB-AE59-4236DE064782}" type="sibTrans" cxnId="{99AF59E9-AE33-4FAF-9E8B-54A541CD415A}">
      <dgm:prSet/>
      <dgm:spPr/>
      <dgm:t>
        <a:bodyPr/>
        <a:lstStyle/>
        <a:p>
          <a:endParaRPr lang="en-US"/>
        </a:p>
      </dgm:t>
    </dgm:pt>
    <dgm:pt modelId="{3F26E3DB-B427-4034-A5D6-8C5FBDFF0D14}">
      <dgm:prSet/>
      <dgm:spPr/>
      <dgm:t>
        <a:bodyPr/>
        <a:lstStyle/>
        <a:p>
          <a:r>
            <a:rPr lang="el-GR" dirty="0">
              <a:latin typeface="Century Gothic" panose="020B0502020202020204" pitchFamily="34" charset="0"/>
            </a:rPr>
            <a:t>Τριτοβάθμια Εκπαίδευση</a:t>
          </a:r>
        </a:p>
      </dgm:t>
    </dgm:pt>
    <dgm:pt modelId="{F31197AF-DF4A-431F-9FEE-43FBA0987D0B}" type="parTrans" cxnId="{B3A7EC81-0270-4CC9-8E43-CE17EA6EF8E8}">
      <dgm:prSet/>
      <dgm:spPr/>
      <dgm:t>
        <a:bodyPr/>
        <a:lstStyle/>
        <a:p>
          <a:endParaRPr lang="en-US"/>
        </a:p>
      </dgm:t>
    </dgm:pt>
    <dgm:pt modelId="{26928706-92A0-472D-A6CF-1C4BFF740D30}" type="sibTrans" cxnId="{B3A7EC81-0270-4CC9-8E43-CE17EA6EF8E8}">
      <dgm:prSet/>
      <dgm:spPr/>
      <dgm:t>
        <a:bodyPr/>
        <a:lstStyle/>
        <a:p>
          <a:endParaRPr lang="en-US"/>
        </a:p>
      </dgm:t>
    </dgm:pt>
    <dgm:pt modelId="{5B95B4C8-B8B8-4EBB-9A33-77A17A8CC134}">
      <dgm:prSet/>
      <dgm:spPr/>
      <dgm:t>
        <a:bodyPr/>
        <a:lstStyle/>
        <a:p>
          <a:r>
            <a:rPr lang="el-GR" dirty="0">
              <a:latin typeface="Century Gothic" panose="020B0502020202020204" pitchFamily="34" charset="0"/>
            </a:rPr>
            <a:t>Εκπαίδευση Ενηλίκων</a:t>
          </a:r>
        </a:p>
      </dgm:t>
    </dgm:pt>
    <dgm:pt modelId="{D3132DEE-8684-4B4C-9A68-297D7EB25F6F}" type="parTrans" cxnId="{A7E8B77B-181B-4F73-8D53-A2133F4C9203}">
      <dgm:prSet/>
      <dgm:spPr/>
      <dgm:t>
        <a:bodyPr/>
        <a:lstStyle/>
        <a:p>
          <a:endParaRPr lang="en-US"/>
        </a:p>
      </dgm:t>
    </dgm:pt>
    <dgm:pt modelId="{575AA1EE-73AE-4FCF-B2E3-F3F7A1C7DCB5}" type="sibTrans" cxnId="{A7E8B77B-181B-4F73-8D53-A2133F4C9203}">
      <dgm:prSet/>
      <dgm:spPr/>
      <dgm:t>
        <a:bodyPr/>
        <a:lstStyle/>
        <a:p>
          <a:endParaRPr lang="en-US"/>
        </a:p>
      </dgm:t>
    </dgm:pt>
    <dgm:pt modelId="{4E26C94F-8188-4AA8-8C04-4B17A414CDFA}">
      <dgm:prSet/>
      <dgm:spPr/>
      <dgm:t>
        <a:bodyPr/>
        <a:lstStyle/>
        <a:p>
          <a:r>
            <a:rPr lang="el-GR" dirty="0">
              <a:latin typeface="Century Gothic" panose="020B0502020202020204" pitchFamily="34" charset="0"/>
            </a:rPr>
            <a:t>Αθλητισμός</a:t>
          </a:r>
        </a:p>
      </dgm:t>
    </dgm:pt>
    <dgm:pt modelId="{D60276AC-E105-451E-8744-2CFCAA53C165}" type="parTrans" cxnId="{6D14DAFF-4FCA-4587-9F05-E4334BB54C8D}">
      <dgm:prSet/>
      <dgm:spPr/>
    </dgm:pt>
    <dgm:pt modelId="{A3792AF4-1E9D-453D-BB64-3994FAD12F38}" type="sibTrans" cxnId="{6D14DAFF-4FCA-4587-9F05-E4334BB54C8D}">
      <dgm:prSet/>
      <dgm:spPr/>
    </dgm:pt>
    <dgm:pt modelId="{F3853F01-880E-4DFB-AD86-088B8EE6A860}" type="pres">
      <dgm:prSet presAssocID="{95A6F3FC-0F94-442E-80BB-47C5C52A54EF}" presName="Name0" presStyleCnt="0">
        <dgm:presLayoutVars>
          <dgm:dir/>
          <dgm:animLvl val="lvl"/>
          <dgm:resizeHandles val="exact"/>
        </dgm:presLayoutVars>
      </dgm:prSet>
      <dgm:spPr/>
    </dgm:pt>
    <dgm:pt modelId="{1AF44826-9278-4CF5-A23F-11D316ED2F3E}" type="pres">
      <dgm:prSet presAssocID="{F28B4032-52CA-4053-B08C-3DE0B24366C3}" presName="linNode" presStyleCnt="0"/>
      <dgm:spPr/>
    </dgm:pt>
    <dgm:pt modelId="{FCE5CD6E-DE4A-4A01-B23E-7171214D33D9}" type="pres">
      <dgm:prSet presAssocID="{F28B4032-52CA-4053-B08C-3DE0B24366C3}" presName="parentText" presStyleLbl="node1" presStyleIdx="0" presStyleCnt="2">
        <dgm:presLayoutVars>
          <dgm:chMax val="1"/>
          <dgm:bulletEnabled val="1"/>
        </dgm:presLayoutVars>
      </dgm:prSet>
      <dgm:spPr/>
    </dgm:pt>
    <dgm:pt modelId="{2C1AB39E-404D-452C-B46F-823D92F80F43}" type="pres">
      <dgm:prSet presAssocID="{F28B4032-52CA-4053-B08C-3DE0B24366C3}" presName="descendantText" presStyleLbl="alignAccFollowNode1" presStyleIdx="0" presStyleCnt="2">
        <dgm:presLayoutVars>
          <dgm:bulletEnabled val="1"/>
        </dgm:presLayoutVars>
      </dgm:prSet>
      <dgm:spPr/>
    </dgm:pt>
    <dgm:pt modelId="{4449952C-A336-407B-A63C-A862498DCAA6}" type="pres">
      <dgm:prSet presAssocID="{4E2278DF-6D72-455B-ACCE-5101E4AC3236}" presName="sp" presStyleCnt="0"/>
      <dgm:spPr/>
    </dgm:pt>
    <dgm:pt modelId="{41EEB3F6-9CDE-4BC7-A3BF-FA8EAEFD48F4}" type="pres">
      <dgm:prSet presAssocID="{32C57DF0-988D-4F93-9BF1-A804EA0C1048}" presName="linNode" presStyleCnt="0"/>
      <dgm:spPr/>
    </dgm:pt>
    <dgm:pt modelId="{9C8A289D-C983-470D-892C-88052A0C1032}" type="pres">
      <dgm:prSet presAssocID="{32C57DF0-988D-4F93-9BF1-A804EA0C1048}" presName="parentText" presStyleLbl="node1" presStyleIdx="1" presStyleCnt="2">
        <dgm:presLayoutVars>
          <dgm:chMax val="1"/>
          <dgm:bulletEnabled val="1"/>
        </dgm:presLayoutVars>
      </dgm:prSet>
      <dgm:spPr/>
    </dgm:pt>
    <dgm:pt modelId="{9C300161-6965-4D3A-B3F8-7540A869E21D}" type="pres">
      <dgm:prSet presAssocID="{32C57DF0-988D-4F93-9BF1-A804EA0C1048}" presName="descendantText" presStyleLbl="alignAccFollowNode1" presStyleIdx="1" presStyleCnt="2">
        <dgm:presLayoutVars>
          <dgm:bulletEnabled val="1"/>
        </dgm:presLayoutVars>
      </dgm:prSet>
      <dgm:spPr/>
    </dgm:pt>
  </dgm:ptLst>
  <dgm:cxnLst>
    <dgm:cxn modelId="{F6740400-6B12-4041-A2F3-73BF47BC3549}" srcId="{32C57DF0-988D-4F93-9BF1-A804EA0C1048}" destId="{749DCA33-F2A5-41F6-9834-61192E696315}" srcOrd="1" destOrd="0" parTransId="{B835B46E-1F43-4735-A6E2-D4251D83EA95}" sibTransId="{B294BFF2-22D5-4EA2-80F0-B01A32FA06E2}"/>
    <dgm:cxn modelId="{5ACDA405-0445-4DB7-A032-BD5879B540DA}" type="presOf" srcId="{3F26E3DB-B427-4034-A5D6-8C5FBDFF0D14}" destId="{2C1AB39E-404D-452C-B46F-823D92F80F43}" srcOrd="0" destOrd="2" presId="urn:microsoft.com/office/officeart/2005/8/layout/vList5"/>
    <dgm:cxn modelId="{2D9FD82B-2A6F-4AC7-9C26-0B2FB18BB251}" type="presOf" srcId="{749DCA33-F2A5-41F6-9834-61192E696315}" destId="{9C300161-6965-4D3A-B3F8-7540A869E21D}" srcOrd="0" destOrd="1" presId="urn:microsoft.com/office/officeart/2005/8/layout/vList5"/>
    <dgm:cxn modelId="{3E999537-9BEE-4DC0-8F61-E6089616012B}" srcId="{95A6F3FC-0F94-442E-80BB-47C5C52A54EF}" destId="{32C57DF0-988D-4F93-9BF1-A804EA0C1048}" srcOrd="1" destOrd="0" parTransId="{D25DC9E4-AD99-4832-9345-7EB58E7B0FF5}" sibTransId="{12DD359D-144F-454D-BA7D-8EAFE7D4775A}"/>
    <dgm:cxn modelId="{8C55F039-8274-42E1-A594-BEAD2FC30880}" type="presOf" srcId="{49B47ED2-CA0E-4803-B7A0-EA5A9CF506EB}" destId="{9C300161-6965-4D3A-B3F8-7540A869E21D}" srcOrd="0" destOrd="0" presId="urn:microsoft.com/office/officeart/2005/8/layout/vList5"/>
    <dgm:cxn modelId="{47DB9761-3929-41BD-991C-F8B75ABA055C}" type="presOf" srcId="{5B95B4C8-B8B8-4EBB-9A33-77A17A8CC134}" destId="{2C1AB39E-404D-452C-B46F-823D92F80F43}" srcOrd="0" destOrd="3" presId="urn:microsoft.com/office/officeart/2005/8/layout/vList5"/>
    <dgm:cxn modelId="{1E7A3D7B-7B16-4074-89CB-02AF4B29C3F2}" srcId="{95A6F3FC-0F94-442E-80BB-47C5C52A54EF}" destId="{F28B4032-52CA-4053-B08C-3DE0B24366C3}" srcOrd="0" destOrd="0" parTransId="{77A3CCE8-BF56-43CD-B16A-B080EBE51D1E}" sibTransId="{4E2278DF-6D72-455B-ACCE-5101E4AC3236}"/>
    <dgm:cxn modelId="{A7E8B77B-181B-4F73-8D53-A2133F4C9203}" srcId="{F28B4032-52CA-4053-B08C-3DE0B24366C3}" destId="{5B95B4C8-B8B8-4EBB-9A33-77A17A8CC134}" srcOrd="3" destOrd="0" parTransId="{D3132DEE-8684-4B4C-9A68-297D7EB25F6F}" sibTransId="{575AA1EE-73AE-4FCF-B2E3-F3F7A1C7DCB5}"/>
    <dgm:cxn modelId="{B3A7EC81-0270-4CC9-8E43-CE17EA6EF8E8}" srcId="{F28B4032-52CA-4053-B08C-3DE0B24366C3}" destId="{3F26E3DB-B427-4034-A5D6-8C5FBDFF0D14}" srcOrd="2" destOrd="0" parTransId="{F31197AF-DF4A-431F-9FEE-43FBA0987D0B}" sibTransId="{26928706-92A0-472D-A6CF-1C4BFF740D30}"/>
    <dgm:cxn modelId="{D1F37CB5-35ED-4EB3-920F-F86151EFCBFB}" srcId="{32C57DF0-988D-4F93-9BF1-A804EA0C1048}" destId="{49B47ED2-CA0E-4803-B7A0-EA5A9CF506EB}" srcOrd="0" destOrd="0" parTransId="{6D3C6877-6261-494D-B836-032C612EAAF9}" sibTransId="{B7B234C8-38EF-45EC-AAF0-065255F5EF44}"/>
    <dgm:cxn modelId="{712A3CBA-D1B3-4A3D-8764-44D81BF7539C}" type="presOf" srcId="{32C57DF0-988D-4F93-9BF1-A804EA0C1048}" destId="{9C8A289D-C983-470D-892C-88052A0C1032}" srcOrd="0" destOrd="0" presId="urn:microsoft.com/office/officeart/2005/8/layout/vList5"/>
    <dgm:cxn modelId="{DFD42FC9-89BD-4DAC-ADE3-B2FCD3E53547}" type="presOf" srcId="{4E26C94F-8188-4AA8-8C04-4B17A414CDFA}" destId="{2C1AB39E-404D-452C-B46F-823D92F80F43}" srcOrd="0" destOrd="4" presId="urn:microsoft.com/office/officeart/2005/8/layout/vList5"/>
    <dgm:cxn modelId="{1C42C9D7-C14D-4BAB-AF13-D2C27E32F5AD}" type="presOf" srcId="{B3FFACD7-0464-4B19-8200-8D316ED5B71D}" destId="{2C1AB39E-404D-452C-B46F-823D92F80F43}" srcOrd="0" destOrd="1" presId="urn:microsoft.com/office/officeart/2005/8/layout/vList5"/>
    <dgm:cxn modelId="{C58DA7E5-43D2-4F5C-B596-3291D5F7D387}" srcId="{F28B4032-52CA-4053-B08C-3DE0B24366C3}" destId="{7C7E7C31-B446-4600-93C5-0F3FFD041982}" srcOrd="0" destOrd="0" parTransId="{5243352C-3538-4E6D-BCFF-90C5A12EBCCE}" sibTransId="{711B64E3-C9A6-4B28-8C79-15AEDC3DABD8}"/>
    <dgm:cxn modelId="{99AF59E9-AE33-4FAF-9E8B-54A541CD415A}" srcId="{F28B4032-52CA-4053-B08C-3DE0B24366C3}" destId="{B3FFACD7-0464-4B19-8200-8D316ED5B71D}" srcOrd="1" destOrd="0" parTransId="{5BF9F7CB-2BB4-4761-8763-78A69F997F1C}" sibTransId="{2BDAA7F2-E3AA-49FB-AE59-4236DE064782}"/>
    <dgm:cxn modelId="{2FA89BF9-4745-40CF-9AA7-48298121372B}" type="presOf" srcId="{F28B4032-52CA-4053-B08C-3DE0B24366C3}" destId="{FCE5CD6E-DE4A-4A01-B23E-7171214D33D9}" srcOrd="0" destOrd="0" presId="urn:microsoft.com/office/officeart/2005/8/layout/vList5"/>
    <dgm:cxn modelId="{EA903DFB-930A-4CD3-A14C-E96170754158}" type="presOf" srcId="{7C7E7C31-B446-4600-93C5-0F3FFD041982}" destId="{2C1AB39E-404D-452C-B46F-823D92F80F43}" srcOrd="0" destOrd="0" presId="urn:microsoft.com/office/officeart/2005/8/layout/vList5"/>
    <dgm:cxn modelId="{8B82ADFC-095C-4D33-81A2-36CC74FEF8B9}" type="presOf" srcId="{95A6F3FC-0F94-442E-80BB-47C5C52A54EF}" destId="{F3853F01-880E-4DFB-AD86-088B8EE6A860}" srcOrd="0" destOrd="0" presId="urn:microsoft.com/office/officeart/2005/8/layout/vList5"/>
    <dgm:cxn modelId="{6D14DAFF-4FCA-4587-9F05-E4334BB54C8D}" srcId="{F28B4032-52CA-4053-B08C-3DE0B24366C3}" destId="{4E26C94F-8188-4AA8-8C04-4B17A414CDFA}" srcOrd="4" destOrd="0" parTransId="{D60276AC-E105-451E-8744-2CFCAA53C165}" sibTransId="{A3792AF4-1E9D-453D-BB64-3994FAD12F38}"/>
    <dgm:cxn modelId="{97489C57-668A-47D0-84C9-B5B32F740F56}" type="presParOf" srcId="{F3853F01-880E-4DFB-AD86-088B8EE6A860}" destId="{1AF44826-9278-4CF5-A23F-11D316ED2F3E}" srcOrd="0" destOrd="0" presId="urn:microsoft.com/office/officeart/2005/8/layout/vList5"/>
    <dgm:cxn modelId="{572A2459-5753-4AAD-87CC-E7945FA87AFB}" type="presParOf" srcId="{1AF44826-9278-4CF5-A23F-11D316ED2F3E}" destId="{FCE5CD6E-DE4A-4A01-B23E-7171214D33D9}" srcOrd="0" destOrd="0" presId="urn:microsoft.com/office/officeart/2005/8/layout/vList5"/>
    <dgm:cxn modelId="{168C4C70-E501-44F0-9BCC-5276B389A003}" type="presParOf" srcId="{1AF44826-9278-4CF5-A23F-11D316ED2F3E}" destId="{2C1AB39E-404D-452C-B46F-823D92F80F43}" srcOrd="1" destOrd="0" presId="urn:microsoft.com/office/officeart/2005/8/layout/vList5"/>
    <dgm:cxn modelId="{225BD530-CE4C-4486-B019-8E7D1FE076D6}" type="presParOf" srcId="{F3853F01-880E-4DFB-AD86-088B8EE6A860}" destId="{4449952C-A336-407B-A63C-A862498DCAA6}" srcOrd="1" destOrd="0" presId="urn:microsoft.com/office/officeart/2005/8/layout/vList5"/>
    <dgm:cxn modelId="{9FB49FEE-2647-47A0-AF99-A04D968C84C3}" type="presParOf" srcId="{F3853F01-880E-4DFB-AD86-088B8EE6A860}" destId="{41EEB3F6-9CDE-4BC7-A3BF-FA8EAEFD48F4}" srcOrd="2" destOrd="0" presId="urn:microsoft.com/office/officeart/2005/8/layout/vList5"/>
    <dgm:cxn modelId="{BE174938-711E-4F29-9AE5-B65580E8D63F}" type="presParOf" srcId="{41EEB3F6-9CDE-4BC7-A3BF-FA8EAEFD48F4}" destId="{9C8A289D-C983-470D-892C-88052A0C1032}" srcOrd="0" destOrd="0" presId="urn:microsoft.com/office/officeart/2005/8/layout/vList5"/>
    <dgm:cxn modelId="{3EF2BF86-2E3F-464D-98A5-F34D8F4D9E22}" type="presParOf" srcId="{41EEB3F6-9CDE-4BC7-A3BF-FA8EAEFD48F4}" destId="{9C300161-6965-4D3A-B3F8-7540A869E21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FC7A0-4B4A-4B22-A444-497016A6C2FB}"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en-US"/>
        </a:p>
      </dgm:t>
    </dgm:pt>
    <dgm:pt modelId="{9FC631A5-43FA-42DB-9D0C-9272AEF543DB}">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2800" b="1" dirty="0"/>
            <a:t>Βασική Δράση 1</a:t>
          </a:r>
          <a:endParaRPr lang="en-US" sz="2800" b="1" dirty="0"/>
        </a:p>
        <a:p>
          <a:endParaRPr lang="en-US" sz="1500" dirty="0"/>
        </a:p>
      </dgm:t>
    </dgm:pt>
    <dgm:pt modelId="{7D48BD58-2E37-469F-A083-3864ED50B44A}" type="parTrans" cxnId="{E5003539-28B1-49BE-A777-F08275B36E88}">
      <dgm:prSet/>
      <dgm:spPr/>
      <dgm:t>
        <a:bodyPr/>
        <a:lstStyle/>
        <a:p>
          <a:endParaRPr lang="en-US"/>
        </a:p>
      </dgm:t>
    </dgm:pt>
    <dgm:pt modelId="{B5169767-8073-46D7-80AD-77D466900B5A}" type="sibTrans" cxnId="{E5003539-28B1-49BE-A777-F08275B36E88}">
      <dgm:prSet/>
      <dgm:spPr/>
      <dgm:t>
        <a:bodyPr/>
        <a:lstStyle/>
        <a:p>
          <a:endParaRPr lang="en-US"/>
        </a:p>
      </dgm:t>
    </dgm:pt>
    <dgm:pt modelId="{A7AD8B43-E17D-4A99-8D49-44E5CCECCD27}">
      <dgm:prSet phldrT="[Text]"/>
      <dgm:spPr/>
      <dgm:t>
        <a:bodyPr/>
        <a:lstStyle/>
        <a:p>
          <a:pPr marL="0" lvl="0" algn="ctr" defTabSz="977900">
            <a:lnSpc>
              <a:spcPct val="90000"/>
            </a:lnSpc>
            <a:spcBef>
              <a:spcPct val="0"/>
            </a:spcBef>
            <a:spcAft>
              <a:spcPct val="35000"/>
            </a:spcAft>
            <a:buNone/>
          </a:pPr>
          <a:endParaRPr lang="en-US" dirty="0"/>
        </a:p>
        <a:p>
          <a:pPr marL="0" lvl="0" algn="ctr" defTabSz="977900">
            <a:lnSpc>
              <a:spcPct val="90000"/>
            </a:lnSpc>
            <a:spcBef>
              <a:spcPct val="0"/>
            </a:spcBef>
            <a:spcAft>
              <a:spcPct val="35000"/>
            </a:spcAft>
            <a:buNone/>
          </a:pPr>
          <a:endParaRPr lang="en-US" dirty="0"/>
        </a:p>
        <a:p>
          <a:pPr marL="0" lvl="0" algn="ctr" defTabSz="977900">
            <a:lnSpc>
              <a:spcPct val="90000"/>
            </a:lnSpc>
            <a:spcBef>
              <a:spcPct val="0"/>
            </a:spcBef>
            <a:spcAft>
              <a:spcPct val="35000"/>
            </a:spcAft>
            <a:buNone/>
          </a:pPr>
          <a:r>
            <a:rPr lang="el-GR" dirty="0"/>
            <a:t>Κινητικότητα Εκπαιδευομένων και Προσωπικού</a:t>
          </a:r>
          <a:endParaRPr lang="en-US" dirty="0"/>
        </a:p>
      </dgm:t>
    </dgm:pt>
    <dgm:pt modelId="{8C5BC974-5133-4C10-AD3E-781CCB4C7C37}" type="parTrans" cxnId="{C33DED9F-4730-4C6E-A28A-4A0EC8BAD664}">
      <dgm:prSet/>
      <dgm:spPr/>
      <dgm:t>
        <a:bodyPr/>
        <a:lstStyle/>
        <a:p>
          <a:endParaRPr lang="en-US"/>
        </a:p>
      </dgm:t>
    </dgm:pt>
    <dgm:pt modelId="{414FAEAD-07C1-49EB-B8E4-18E1A1D34EF1}" type="sibTrans" cxnId="{C33DED9F-4730-4C6E-A28A-4A0EC8BAD664}">
      <dgm:prSet/>
      <dgm:spPr/>
      <dgm:t>
        <a:bodyPr/>
        <a:lstStyle/>
        <a:p>
          <a:endParaRPr lang="en-US"/>
        </a:p>
      </dgm:t>
    </dgm:pt>
    <dgm:pt modelId="{5CA44EFD-2DD2-4352-B80F-631FB3363CEB}">
      <dgm:prSet phldrT="[Text]"/>
      <dgm:spPr/>
      <dgm:t>
        <a:bodyPr/>
        <a:lstStyle/>
        <a:p>
          <a:r>
            <a:rPr lang="el-GR" b="1" dirty="0"/>
            <a:t>Βασική Δράση 2 </a:t>
          </a:r>
          <a:endParaRPr lang="en-US" b="1" dirty="0"/>
        </a:p>
      </dgm:t>
    </dgm:pt>
    <dgm:pt modelId="{DC1324FA-D287-4A50-85C4-2B65945CC938}" type="parTrans" cxnId="{ADC5EFF3-257E-48C9-A4D4-8D76A1C11AD5}">
      <dgm:prSet/>
      <dgm:spPr/>
      <dgm:t>
        <a:bodyPr/>
        <a:lstStyle/>
        <a:p>
          <a:endParaRPr lang="en-US"/>
        </a:p>
      </dgm:t>
    </dgm:pt>
    <dgm:pt modelId="{D65652F6-2EBD-4F55-BAD2-1C1EABC33233}" type="sibTrans" cxnId="{ADC5EFF3-257E-48C9-A4D4-8D76A1C11AD5}">
      <dgm:prSet/>
      <dgm:spPr/>
      <dgm:t>
        <a:bodyPr/>
        <a:lstStyle/>
        <a:p>
          <a:endParaRPr lang="en-US"/>
        </a:p>
      </dgm:t>
    </dgm:pt>
    <dgm:pt modelId="{71C22931-CADE-4178-8922-6C79BC217B3F}">
      <dgm:prSet phldrT="[Text]"/>
      <dgm:spPr/>
      <dgm:t>
        <a:bodyPr/>
        <a:lstStyle/>
        <a:p>
          <a:pPr algn="ctr"/>
          <a:endParaRPr lang="en-US" dirty="0"/>
        </a:p>
        <a:p>
          <a:pPr algn="ctr"/>
          <a:r>
            <a:rPr lang="el-GR" dirty="0"/>
            <a:t>Συμπράξεις για Συνεργασία και Ανταλλαγή Καλών Πρακτικών</a:t>
          </a:r>
          <a:endParaRPr lang="en-US" dirty="0"/>
        </a:p>
      </dgm:t>
    </dgm:pt>
    <dgm:pt modelId="{6F229D2D-D6AB-4F75-B9C5-EFE5A4265F28}" type="parTrans" cxnId="{CDC3AF6A-4221-4913-990D-2E8890AA9AC0}">
      <dgm:prSet/>
      <dgm:spPr/>
      <dgm:t>
        <a:bodyPr/>
        <a:lstStyle/>
        <a:p>
          <a:endParaRPr lang="en-US"/>
        </a:p>
      </dgm:t>
    </dgm:pt>
    <dgm:pt modelId="{4389386C-5EA4-45A0-9D91-1D13CA810BF7}" type="sibTrans" cxnId="{CDC3AF6A-4221-4913-990D-2E8890AA9AC0}">
      <dgm:prSet/>
      <dgm:spPr/>
      <dgm:t>
        <a:bodyPr/>
        <a:lstStyle/>
        <a:p>
          <a:endParaRPr lang="en-US"/>
        </a:p>
      </dgm:t>
    </dgm:pt>
    <dgm:pt modelId="{0D93CAE4-634C-4D0C-B19E-03C6DC13FB50}">
      <dgm:prSet phldrT="[Text]"/>
      <dgm:spPr/>
      <dgm:t>
        <a:bodyPr/>
        <a:lstStyle/>
        <a:p>
          <a:pPr algn="ctr"/>
          <a:endParaRPr lang="en-US" dirty="0"/>
        </a:p>
        <a:p>
          <a:pPr algn="ctr"/>
          <a:r>
            <a:rPr lang="el-GR" dirty="0"/>
            <a:t>Υποστήριξη ανάπτυξης πολιτικής και συνεργασίας</a:t>
          </a:r>
          <a:endParaRPr lang="en-US" dirty="0"/>
        </a:p>
      </dgm:t>
    </dgm:pt>
    <dgm:pt modelId="{4BBAF2CA-10A2-4C9B-999B-E47CCF0C1BCD}" type="sibTrans" cxnId="{4F7B497C-B245-47EF-BADD-EC41A88B2EEF}">
      <dgm:prSet/>
      <dgm:spPr/>
      <dgm:t>
        <a:bodyPr/>
        <a:lstStyle/>
        <a:p>
          <a:endParaRPr lang="en-US"/>
        </a:p>
      </dgm:t>
    </dgm:pt>
    <dgm:pt modelId="{3B858829-E9EE-4FEF-BF66-2873FF542500}" type="parTrans" cxnId="{4F7B497C-B245-47EF-BADD-EC41A88B2EEF}">
      <dgm:prSet/>
      <dgm:spPr/>
      <dgm:t>
        <a:bodyPr/>
        <a:lstStyle/>
        <a:p>
          <a:endParaRPr lang="en-US"/>
        </a:p>
      </dgm:t>
    </dgm:pt>
    <dgm:pt modelId="{D7968EFA-0BA8-44D5-8C99-7F37F43D0E17}">
      <dgm:prSet phldrT="[Text]"/>
      <dgm:spPr/>
      <dgm:t>
        <a:bodyPr/>
        <a:lstStyle/>
        <a:p>
          <a:r>
            <a:rPr lang="el-GR" b="1" dirty="0"/>
            <a:t>Βασική Δράση 3 </a:t>
          </a:r>
          <a:endParaRPr lang="en-US" b="1" dirty="0"/>
        </a:p>
      </dgm:t>
    </dgm:pt>
    <dgm:pt modelId="{5B3FE5B7-E185-42DC-9334-0FBBEE2E0A6B}" type="sibTrans" cxnId="{797D88DF-8EA1-4C26-898F-F473B432D774}">
      <dgm:prSet/>
      <dgm:spPr/>
      <dgm:t>
        <a:bodyPr/>
        <a:lstStyle/>
        <a:p>
          <a:endParaRPr lang="en-US"/>
        </a:p>
      </dgm:t>
    </dgm:pt>
    <dgm:pt modelId="{DC088EC6-B921-4C85-A901-45D5FBCF5606}" type="parTrans" cxnId="{797D88DF-8EA1-4C26-898F-F473B432D774}">
      <dgm:prSet/>
      <dgm:spPr/>
      <dgm:t>
        <a:bodyPr/>
        <a:lstStyle/>
        <a:p>
          <a:endParaRPr lang="en-US"/>
        </a:p>
      </dgm:t>
    </dgm:pt>
    <dgm:pt modelId="{DE3B2F27-2F47-4EA9-89F6-9C81C03F06AB}" type="pres">
      <dgm:prSet presAssocID="{03FFC7A0-4B4A-4B22-A444-497016A6C2FB}" presName="Name0" presStyleCnt="0">
        <dgm:presLayoutVars>
          <dgm:dir/>
          <dgm:animLvl val="lvl"/>
          <dgm:resizeHandles val="exact"/>
        </dgm:presLayoutVars>
      </dgm:prSet>
      <dgm:spPr/>
    </dgm:pt>
    <dgm:pt modelId="{3778BD26-F822-4E48-A9BA-C099EDB1A454}" type="pres">
      <dgm:prSet presAssocID="{9FC631A5-43FA-42DB-9D0C-9272AEF543DB}" presName="compositeNode" presStyleCnt="0">
        <dgm:presLayoutVars>
          <dgm:bulletEnabled val="1"/>
        </dgm:presLayoutVars>
      </dgm:prSet>
      <dgm:spPr/>
    </dgm:pt>
    <dgm:pt modelId="{C003E944-0EFA-457C-8359-FE57AEEBC2EA}" type="pres">
      <dgm:prSet presAssocID="{9FC631A5-43FA-42DB-9D0C-9272AEF543DB}" presName="bgRect" presStyleLbl="node1" presStyleIdx="0" presStyleCnt="3" custScaleX="105021" custLinFactNeighborX="-12968" custLinFactNeighborY="0"/>
      <dgm:spPr/>
    </dgm:pt>
    <dgm:pt modelId="{B4B70B8A-2E76-41BD-B70B-0D97452C552E}" type="pres">
      <dgm:prSet presAssocID="{9FC631A5-43FA-42DB-9D0C-9272AEF543DB}" presName="parentNode" presStyleLbl="node1" presStyleIdx="0" presStyleCnt="3">
        <dgm:presLayoutVars>
          <dgm:chMax val="0"/>
          <dgm:bulletEnabled val="1"/>
        </dgm:presLayoutVars>
      </dgm:prSet>
      <dgm:spPr/>
    </dgm:pt>
    <dgm:pt modelId="{5C925D31-42DF-432C-A0E9-7F2557BE9EEE}" type="pres">
      <dgm:prSet presAssocID="{9FC631A5-43FA-42DB-9D0C-9272AEF543DB}" presName="childNode" presStyleLbl="node1" presStyleIdx="0" presStyleCnt="3">
        <dgm:presLayoutVars>
          <dgm:bulletEnabled val="1"/>
        </dgm:presLayoutVars>
      </dgm:prSet>
      <dgm:spPr/>
    </dgm:pt>
    <dgm:pt modelId="{E17A6913-8F77-4F9B-8EE2-79E36BD4324A}" type="pres">
      <dgm:prSet presAssocID="{B5169767-8073-46D7-80AD-77D466900B5A}" presName="hSp" presStyleCnt="0"/>
      <dgm:spPr/>
    </dgm:pt>
    <dgm:pt modelId="{DF696471-D6C6-4825-9BBD-9BA158E75000}" type="pres">
      <dgm:prSet presAssocID="{B5169767-8073-46D7-80AD-77D466900B5A}" presName="vProcSp" presStyleCnt="0"/>
      <dgm:spPr/>
    </dgm:pt>
    <dgm:pt modelId="{D45A082F-6C7E-4008-9A6A-23EB426B6E26}" type="pres">
      <dgm:prSet presAssocID="{B5169767-8073-46D7-80AD-77D466900B5A}" presName="vSp1" presStyleCnt="0"/>
      <dgm:spPr/>
    </dgm:pt>
    <dgm:pt modelId="{3265BEFD-823B-49AF-AE7F-54AF5B5B7627}" type="pres">
      <dgm:prSet presAssocID="{B5169767-8073-46D7-80AD-77D466900B5A}" presName="simulatedConn" presStyleLbl="solidFgAcc1" presStyleIdx="0" presStyleCnt="2"/>
      <dgm:spPr/>
    </dgm:pt>
    <dgm:pt modelId="{D4F16342-04BD-4279-86FE-F1BA2DA598B3}" type="pres">
      <dgm:prSet presAssocID="{B5169767-8073-46D7-80AD-77D466900B5A}" presName="vSp2" presStyleCnt="0"/>
      <dgm:spPr/>
    </dgm:pt>
    <dgm:pt modelId="{92242CD0-A735-4839-9E60-05EDCCD1FF28}" type="pres">
      <dgm:prSet presAssocID="{B5169767-8073-46D7-80AD-77D466900B5A}" presName="sibTrans" presStyleCnt="0"/>
      <dgm:spPr/>
    </dgm:pt>
    <dgm:pt modelId="{E008AF9C-D95E-43B6-ADAC-10EFD992E2E7}" type="pres">
      <dgm:prSet presAssocID="{5CA44EFD-2DD2-4352-B80F-631FB3363CEB}" presName="compositeNode" presStyleCnt="0">
        <dgm:presLayoutVars>
          <dgm:bulletEnabled val="1"/>
        </dgm:presLayoutVars>
      </dgm:prSet>
      <dgm:spPr/>
    </dgm:pt>
    <dgm:pt modelId="{704E7AAE-572D-4FC3-A22F-30A672CAC499}" type="pres">
      <dgm:prSet presAssocID="{5CA44EFD-2DD2-4352-B80F-631FB3363CEB}" presName="bgRect" presStyleLbl="node1" presStyleIdx="1" presStyleCnt="3"/>
      <dgm:spPr/>
    </dgm:pt>
    <dgm:pt modelId="{C69AAD18-CEC7-4627-B327-A18046BB2E46}" type="pres">
      <dgm:prSet presAssocID="{5CA44EFD-2DD2-4352-B80F-631FB3363CEB}" presName="parentNode" presStyleLbl="node1" presStyleIdx="1" presStyleCnt="3">
        <dgm:presLayoutVars>
          <dgm:chMax val="0"/>
          <dgm:bulletEnabled val="1"/>
        </dgm:presLayoutVars>
      </dgm:prSet>
      <dgm:spPr/>
    </dgm:pt>
    <dgm:pt modelId="{D4226E9F-7CA2-4AE5-B400-784E1BE619E9}" type="pres">
      <dgm:prSet presAssocID="{5CA44EFD-2DD2-4352-B80F-631FB3363CEB}" presName="childNode" presStyleLbl="node1" presStyleIdx="1" presStyleCnt="3">
        <dgm:presLayoutVars>
          <dgm:bulletEnabled val="1"/>
        </dgm:presLayoutVars>
      </dgm:prSet>
      <dgm:spPr/>
    </dgm:pt>
    <dgm:pt modelId="{D5129DDA-CE40-4817-BF8E-198451823B8A}" type="pres">
      <dgm:prSet presAssocID="{D65652F6-2EBD-4F55-BAD2-1C1EABC33233}" presName="hSp" presStyleCnt="0"/>
      <dgm:spPr/>
    </dgm:pt>
    <dgm:pt modelId="{DE0195B9-E95A-4AC3-B6E5-E70B69697923}" type="pres">
      <dgm:prSet presAssocID="{D65652F6-2EBD-4F55-BAD2-1C1EABC33233}" presName="vProcSp" presStyleCnt="0"/>
      <dgm:spPr/>
    </dgm:pt>
    <dgm:pt modelId="{5419EC23-4173-4504-B73B-B952AB01C4B7}" type="pres">
      <dgm:prSet presAssocID="{D65652F6-2EBD-4F55-BAD2-1C1EABC33233}" presName="vSp1" presStyleCnt="0"/>
      <dgm:spPr/>
    </dgm:pt>
    <dgm:pt modelId="{727CD1BA-F331-4340-9BFB-FC7D66A3C51F}" type="pres">
      <dgm:prSet presAssocID="{D65652F6-2EBD-4F55-BAD2-1C1EABC33233}" presName="simulatedConn" presStyleLbl="solidFgAcc1" presStyleIdx="1" presStyleCnt="2"/>
      <dgm:spPr/>
    </dgm:pt>
    <dgm:pt modelId="{B2387F47-8043-46E8-BA7C-24FEC95C83A9}" type="pres">
      <dgm:prSet presAssocID="{D65652F6-2EBD-4F55-BAD2-1C1EABC33233}" presName="vSp2" presStyleCnt="0"/>
      <dgm:spPr/>
    </dgm:pt>
    <dgm:pt modelId="{41EB2854-9519-4E00-9BA2-E5C7D9D225FE}" type="pres">
      <dgm:prSet presAssocID="{D65652F6-2EBD-4F55-BAD2-1C1EABC33233}" presName="sibTrans" presStyleCnt="0"/>
      <dgm:spPr/>
    </dgm:pt>
    <dgm:pt modelId="{BB9FC945-1157-4CDA-8920-700F87D0DB7C}" type="pres">
      <dgm:prSet presAssocID="{D7968EFA-0BA8-44D5-8C99-7F37F43D0E17}" presName="compositeNode" presStyleCnt="0">
        <dgm:presLayoutVars>
          <dgm:bulletEnabled val="1"/>
        </dgm:presLayoutVars>
      </dgm:prSet>
      <dgm:spPr/>
    </dgm:pt>
    <dgm:pt modelId="{C89F8FF3-A8E2-4901-95CF-79243AD51B0C}" type="pres">
      <dgm:prSet presAssocID="{D7968EFA-0BA8-44D5-8C99-7F37F43D0E17}" presName="bgRect" presStyleLbl="node1" presStyleIdx="2" presStyleCnt="3"/>
      <dgm:spPr/>
    </dgm:pt>
    <dgm:pt modelId="{E3A1631C-5261-46AE-AECB-3FF1D6BE2F5E}" type="pres">
      <dgm:prSet presAssocID="{D7968EFA-0BA8-44D5-8C99-7F37F43D0E17}" presName="parentNode" presStyleLbl="node1" presStyleIdx="2" presStyleCnt="3">
        <dgm:presLayoutVars>
          <dgm:chMax val="0"/>
          <dgm:bulletEnabled val="1"/>
        </dgm:presLayoutVars>
      </dgm:prSet>
      <dgm:spPr/>
    </dgm:pt>
    <dgm:pt modelId="{1329CE39-795E-4DE9-AB3A-3B0E6F318F5D}" type="pres">
      <dgm:prSet presAssocID="{D7968EFA-0BA8-44D5-8C99-7F37F43D0E17}" presName="childNode" presStyleLbl="node1" presStyleIdx="2" presStyleCnt="3">
        <dgm:presLayoutVars>
          <dgm:bulletEnabled val="1"/>
        </dgm:presLayoutVars>
      </dgm:prSet>
      <dgm:spPr/>
    </dgm:pt>
  </dgm:ptLst>
  <dgm:cxnLst>
    <dgm:cxn modelId="{76DBD309-81FC-4D8E-BAF2-049BA7D2E929}" type="presOf" srcId="{03FFC7A0-4B4A-4B22-A444-497016A6C2FB}" destId="{DE3B2F27-2F47-4EA9-89F6-9C81C03F06AB}" srcOrd="0" destOrd="0" presId="urn:microsoft.com/office/officeart/2005/8/layout/hProcess7"/>
    <dgm:cxn modelId="{9488EB10-C598-4E5C-AA76-CE40CEB26B24}" type="presOf" srcId="{0D93CAE4-634C-4D0C-B19E-03C6DC13FB50}" destId="{1329CE39-795E-4DE9-AB3A-3B0E6F318F5D}" srcOrd="0" destOrd="0" presId="urn:microsoft.com/office/officeart/2005/8/layout/hProcess7"/>
    <dgm:cxn modelId="{AA301017-6879-4F8E-B198-9E4B1266AE56}" type="presOf" srcId="{5CA44EFD-2DD2-4352-B80F-631FB3363CEB}" destId="{704E7AAE-572D-4FC3-A22F-30A672CAC499}" srcOrd="0" destOrd="0" presId="urn:microsoft.com/office/officeart/2005/8/layout/hProcess7"/>
    <dgm:cxn modelId="{4C4CE52E-5A39-4AA8-AB54-AE4CD242071F}" type="presOf" srcId="{D7968EFA-0BA8-44D5-8C99-7F37F43D0E17}" destId="{E3A1631C-5261-46AE-AECB-3FF1D6BE2F5E}" srcOrd="1" destOrd="0" presId="urn:microsoft.com/office/officeart/2005/8/layout/hProcess7"/>
    <dgm:cxn modelId="{E5003539-28B1-49BE-A777-F08275B36E88}" srcId="{03FFC7A0-4B4A-4B22-A444-497016A6C2FB}" destId="{9FC631A5-43FA-42DB-9D0C-9272AEF543DB}" srcOrd="0" destOrd="0" parTransId="{7D48BD58-2E37-469F-A083-3864ED50B44A}" sibTransId="{B5169767-8073-46D7-80AD-77D466900B5A}"/>
    <dgm:cxn modelId="{64EEDF5F-18A6-44AF-917F-5B0A5FB9CA8E}" type="presOf" srcId="{71C22931-CADE-4178-8922-6C79BC217B3F}" destId="{D4226E9F-7CA2-4AE5-B400-784E1BE619E9}" srcOrd="0" destOrd="0" presId="urn:microsoft.com/office/officeart/2005/8/layout/hProcess7"/>
    <dgm:cxn modelId="{CDC3AF6A-4221-4913-990D-2E8890AA9AC0}" srcId="{5CA44EFD-2DD2-4352-B80F-631FB3363CEB}" destId="{71C22931-CADE-4178-8922-6C79BC217B3F}" srcOrd="0" destOrd="0" parTransId="{6F229D2D-D6AB-4F75-B9C5-EFE5A4265F28}" sibTransId="{4389386C-5EA4-45A0-9D91-1D13CA810BF7}"/>
    <dgm:cxn modelId="{67D14071-904F-4AC5-9C27-02931AD3F01C}" type="presOf" srcId="{5CA44EFD-2DD2-4352-B80F-631FB3363CEB}" destId="{C69AAD18-CEC7-4627-B327-A18046BB2E46}" srcOrd="1" destOrd="0" presId="urn:microsoft.com/office/officeart/2005/8/layout/hProcess7"/>
    <dgm:cxn modelId="{4F7B497C-B245-47EF-BADD-EC41A88B2EEF}" srcId="{D7968EFA-0BA8-44D5-8C99-7F37F43D0E17}" destId="{0D93CAE4-634C-4D0C-B19E-03C6DC13FB50}" srcOrd="0" destOrd="0" parTransId="{3B858829-E9EE-4FEF-BF66-2873FF542500}" sibTransId="{4BBAF2CA-10A2-4C9B-999B-E47CCF0C1BCD}"/>
    <dgm:cxn modelId="{C33DED9F-4730-4C6E-A28A-4A0EC8BAD664}" srcId="{9FC631A5-43FA-42DB-9D0C-9272AEF543DB}" destId="{A7AD8B43-E17D-4A99-8D49-44E5CCECCD27}" srcOrd="0" destOrd="0" parTransId="{8C5BC974-5133-4C10-AD3E-781CCB4C7C37}" sibTransId="{414FAEAD-07C1-49EB-B8E4-18E1A1D34EF1}"/>
    <dgm:cxn modelId="{7232E8A5-8D3B-47DD-9407-04E7679514C2}" type="presOf" srcId="{D7968EFA-0BA8-44D5-8C99-7F37F43D0E17}" destId="{C89F8FF3-A8E2-4901-95CF-79243AD51B0C}" srcOrd="0" destOrd="0" presId="urn:microsoft.com/office/officeart/2005/8/layout/hProcess7"/>
    <dgm:cxn modelId="{47B488BC-4945-49B9-8DC6-B605306C98AE}" type="presOf" srcId="{9FC631A5-43FA-42DB-9D0C-9272AEF543DB}" destId="{C003E944-0EFA-457C-8359-FE57AEEBC2EA}" srcOrd="0" destOrd="0" presId="urn:microsoft.com/office/officeart/2005/8/layout/hProcess7"/>
    <dgm:cxn modelId="{3B9D29C5-7D78-44E8-A319-510C845A6423}" type="presOf" srcId="{9FC631A5-43FA-42DB-9D0C-9272AEF543DB}" destId="{B4B70B8A-2E76-41BD-B70B-0D97452C552E}" srcOrd="1" destOrd="0" presId="urn:microsoft.com/office/officeart/2005/8/layout/hProcess7"/>
    <dgm:cxn modelId="{797D88DF-8EA1-4C26-898F-F473B432D774}" srcId="{03FFC7A0-4B4A-4B22-A444-497016A6C2FB}" destId="{D7968EFA-0BA8-44D5-8C99-7F37F43D0E17}" srcOrd="2" destOrd="0" parTransId="{DC088EC6-B921-4C85-A901-45D5FBCF5606}" sibTransId="{5B3FE5B7-E185-42DC-9334-0FBBEE2E0A6B}"/>
    <dgm:cxn modelId="{ADC5EFF3-257E-48C9-A4D4-8D76A1C11AD5}" srcId="{03FFC7A0-4B4A-4B22-A444-497016A6C2FB}" destId="{5CA44EFD-2DD2-4352-B80F-631FB3363CEB}" srcOrd="1" destOrd="0" parTransId="{DC1324FA-D287-4A50-85C4-2B65945CC938}" sibTransId="{D65652F6-2EBD-4F55-BAD2-1C1EABC33233}"/>
    <dgm:cxn modelId="{C515BCF5-A970-4461-A4D8-04245D613CD4}" type="presOf" srcId="{A7AD8B43-E17D-4A99-8D49-44E5CCECCD27}" destId="{5C925D31-42DF-432C-A0E9-7F2557BE9EEE}" srcOrd="0" destOrd="0" presId="urn:microsoft.com/office/officeart/2005/8/layout/hProcess7"/>
    <dgm:cxn modelId="{6192B2E4-7B7B-4B90-9552-17E33CA6236C}" type="presParOf" srcId="{DE3B2F27-2F47-4EA9-89F6-9C81C03F06AB}" destId="{3778BD26-F822-4E48-A9BA-C099EDB1A454}" srcOrd="0" destOrd="0" presId="urn:microsoft.com/office/officeart/2005/8/layout/hProcess7"/>
    <dgm:cxn modelId="{3FBA7B59-2A63-4564-B74C-A273780D9DD1}" type="presParOf" srcId="{3778BD26-F822-4E48-A9BA-C099EDB1A454}" destId="{C003E944-0EFA-457C-8359-FE57AEEBC2EA}" srcOrd="0" destOrd="0" presId="urn:microsoft.com/office/officeart/2005/8/layout/hProcess7"/>
    <dgm:cxn modelId="{C9D77CE2-AE05-4D61-A615-90DD0B27775F}" type="presParOf" srcId="{3778BD26-F822-4E48-A9BA-C099EDB1A454}" destId="{B4B70B8A-2E76-41BD-B70B-0D97452C552E}" srcOrd="1" destOrd="0" presId="urn:microsoft.com/office/officeart/2005/8/layout/hProcess7"/>
    <dgm:cxn modelId="{A26097F7-6D4E-410F-B5E1-4D79CA3C9E57}" type="presParOf" srcId="{3778BD26-F822-4E48-A9BA-C099EDB1A454}" destId="{5C925D31-42DF-432C-A0E9-7F2557BE9EEE}" srcOrd="2" destOrd="0" presId="urn:microsoft.com/office/officeart/2005/8/layout/hProcess7"/>
    <dgm:cxn modelId="{A397A638-E1AA-41E6-81D7-6FE1DACD581A}" type="presParOf" srcId="{DE3B2F27-2F47-4EA9-89F6-9C81C03F06AB}" destId="{E17A6913-8F77-4F9B-8EE2-79E36BD4324A}" srcOrd="1" destOrd="0" presId="urn:microsoft.com/office/officeart/2005/8/layout/hProcess7"/>
    <dgm:cxn modelId="{873ABD87-98A8-473D-9FEA-F8AC3B03B03B}" type="presParOf" srcId="{DE3B2F27-2F47-4EA9-89F6-9C81C03F06AB}" destId="{DF696471-D6C6-4825-9BBD-9BA158E75000}" srcOrd="2" destOrd="0" presId="urn:microsoft.com/office/officeart/2005/8/layout/hProcess7"/>
    <dgm:cxn modelId="{D99C1232-7440-4216-9945-26FC954823C6}" type="presParOf" srcId="{DF696471-D6C6-4825-9BBD-9BA158E75000}" destId="{D45A082F-6C7E-4008-9A6A-23EB426B6E26}" srcOrd="0" destOrd="0" presId="urn:microsoft.com/office/officeart/2005/8/layout/hProcess7"/>
    <dgm:cxn modelId="{A5DA6439-1BD9-46C9-AB12-2F114567805C}" type="presParOf" srcId="{DF696471-D6C6-4825-9BBD-9BA158E75000}" destId="{3265BEFD-823B-49AF-AE7F-54AF5B5B7627}" srcOrd="1" destOrd="0" presId="urn:microsoft.com/office/officeart/2005/8/layout/hProcess7"/>
    <dgm:cxn modelId="{05B9EAFF-C59F-4B1F-9258-215ADB07484B}" type="presParOf" srcId="{DF696471-D6C6-4825-9BBD-9BA158E75000}" destId="{D4F16342-04BD-4279-86FE-F1BA2DA598B3}" srcOrd="2" destOrd="0" presId="urn:microsoft.com/office/officeart/2005/8/layout/hProcess7"/>
    <dgm:cxn modelId="{ACEB2854-B105-47D2-9528-7EBBCE61B37F}" type="presParOf" srcId="{DE3B2F27-2F47-4EA9-89F6-9C81C03F06AB}" destId="{92242CD0-A735-4839-9E60-05EDCCD1FF28}" srcOrd="3" destOrd="0" presId="urn:microsoft.com/office/officeart/2005/8/layout/hProcess7"/>
    <dgm:cxn modelId="{D15B00D2-F510-4B5C-B5D7-DB77BCCCF6B5}" type="presParOf" srcId="{DE3B2F27-2F47-4EA9-89F6-9C81C03F06AB}" destId="{E008AF9C-D95E-43B6-ADAC-10EFD992E2E7}" srcOrd="4" destOrd="0" presId="urn:microsoft.com/office/officeart/2005/8/layout/hProcess7"/>
    <dgm:cxn modelId="{9E426251-D431-434A-9AFA-4579FC82CDDC}" type="presParOf" srcId="{E008AF9C-D95E-43B6-ADAC-10EFD992E2E7}" destId="{704E7AAE-572D-4FC3-A22F-30A672CAC499}" srcOrd="0" destOrd="0" presId="urn:microsoft.com/office/officeart/2005/8/layout/hProcess7"/>
    <dgm:cxn modelId="{9EE55F84-8D61-4D95-BC1C-A726C6F4D136}" type="presParOf" srcId="{E008AF9C-D95E-43B6-ADAC-10EFD992E2E7}" destId="{C69AAD18-CEC7-4627-B327-A18046BB2E46}" srcOrd="1" destOrd="0" presId="urn:microsoft.com/office/officeart/2005/8/layout/hProcess7"/>
    <dgm:cxn modelId="{A5CFD620-647C-4762-9F6F-051D645AC3DD}" type="presParOf" srcId="{E008AF9C-D95E-43B6-ADAC-10EFD992E2E7}" destId="{D4226E9F-7CA2-4AE5-B400-784E1BE619E9}" srcOrd="2" destOrd="0" presId="urn:microsoft.com/office/officeart/2005/8/layout/hProcess7"/>
    <dgm:cxn modelId="{BC9307BF-4B5F-4644-BEB8-E01EF08D152E}" type="presParOf" srcId="{DE3B2F27-2F47-4EA9-89F6-9C81C03F06AB}" destId="{D5129DDA-CE40-4817-BF8E-198451823B8A}" srcOrd="5" destOrd="0" presId="urn:microsoft.com/office/officeart/2005/8/layout/hProcess7"/>
    <dgm:cxn modelId="{297940F8-6F0C-4559-98B0-6C9DA9653D16}" type="presParOf" srcId="{DE3B2F27-2F47-4EA9-89F6-9C81C03F06AB}" destId="{DE0195B9-E95A-4AC3-B6E5-E70B69697923}" srcOrd="6" destOrd="0" presId="urn:microsoft.com/office/officeart/2005/8/layout/hProcess7"/>
    <dgm:cxn modelId="{61B8A428-C814-40AF-B3EE-83316A6EBD82}" type="presParOf" srcId="{DE0195B9-E95A-4AC3-B6E5-E70B69697923}" destId="{5419EC23-4173-4504-B73B-B952AB01C4B7}" srcOrd="0" destOrd="0" presId="urn:microsoft.com/office/officeart/2005/8/layout/hProcess7"/>
    <dgm:cxn modelId="{9FBD5E55-9C02-4EA3-9F4F-9381DF64F5F4}" type="presParOf" srcId="{DE0195B9-E95A-4AC3-B6E5-E70B69697923}" destId="{727CD1BA-F331-4340-9BFB-FC7D66A3C51F}" srcOrd="1" destOrd="0" presId="urn:microsoft.com/office/officeart/2005/8/layout/hProcess7"/>
    <dgm:cxn modelId="{4C934E47-61E8-4F3E-A2A8-939C5D4119A6}" type="presParOf" srcId="{DE0195B9-E95A-4AC3-B6E5-E70B69697923}" destId="{B2387F47-8043-46E8-BA7C-24FEC95C83A9}" srcOrd="2" destOrd="0" presId="urn:microsoft.com/office/officeart/2005/8/layout/hProcess7"/>
    <dgm:cxn modelId="{FF814022-4717-4A2F-8550-33F5DE0A0E94}" type="presParOf" srcId="{DE3B2F27-2F47-4EA9-89F6-9C81C03F06AB}" destId="{41EB2854-9519-4E00-9BA2-E5C7D9D225FE}" srcOrd="7" destOrd="0" presId="urn:microsoft.com/office/officeart/2005/8/layout/hProcess7"/>
    <dgm:cxn modelId="{0F3B0580-6B9E-4683-A2A8-F090D5E6FDFC}" type="presParOf" srcId="{DE3B2F27-2F47-4EA9-89F6-9C81C03F06AB}" destId="{BB9FC945-1157-4CDA-8920-700F87D0DB7C}" srcOrd="8" destOrd="0" presId="urn:microsoft.com/office/officeart/2005/8/layout/hProcess7"/>
    <dgm:cxn modelId="{EE91DF81-2F17-4601-9D03-585B95674337}" type="presParOf" srcId="{BB9FC945-1157-4CDA-8920-700F87D0DB7C}" destId="{C89F8FF3-A8E2-4901-95CF-79243AD51B0C}" srcOrd="0" destOrd="0" presId="urn:microsoft.com/office/officeart/2005/8/layout/hProcess7"/>
    <dgm:cxn modelId="{F429D372-EAFE-48B4-8E88-4D74C019AE64}" type="presParOf" srcId="{BB9FC945-1157-4CDA-8920-700F87D0DB7C}" destId="{E3A1631C-5261-46AE-AECB-3FF1D6BE2F5E}" srcOrd="1" destOrd="0" presId="urn:microsoft.com/office/officeart/2005/8/layout/hProcess7"/>
    <dgm:cxn modelId="{A9699FCF-6779-4369-A221-E2254B7C5389}" type="presParOf" srcId="{BB9FC945-1157-4CDA-8920-700F87D0DB7C}" destId="{1329CE39-795E-4DE9-AB3A-3B0E6F318F5D}"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1D087-7AC2-4BCB-BC45-21F094C3421C}" type="doc">
      <dgm:prSet loTypeId="urn:microsoft.com/office/officeart/2009/3/layout/StepUpProcess" loCatId="process" qsTypeId="urn:microsoft.com/office/officeart/2005/8/quickstyle/simple4" qsCatId="simple" csTypeId="urn:microsoft.com/office/officeart/2005/8/colors/colorful5" csCatId="colorful" phldr="1"/>
      <dgm:spPr/>
      <dgm:t>
        <a:bodyPr/>
        <a:lstStyle/>
        <a:p>
          <a:endParaRPr lang="en-US"/>
        </a:p>
      </dgm:t>
    </dgm:pt>
    <dgm:pt modelId="{CF23DF0F-186F-4CCE-99BA-FB85F2D366DB}">
      <dgm:prSet phldrT="[Text]" custT="1"/>
      <dgm:spPr/>
      <dgm:t>
        <a:bodyPr/>
        <a:lstStyle/>
        <a:p>
          <a:endParaRPr lang="el-GR" sz="1600" b="1" dirty="0">
            <a:solidFill>
              <a:schemeClr val="tx1">
                <a:lumMod val="75000"/>
                <a:lumOff val="25000"/>
              </a:schemeClr>
            </a:solidFill>
            <a:latin typeface="Century Gothic" panose="020B0502020202020204" pitchFamily="34" charset="0"/>
          </a:endParaRPr>
        </a:p>
      </dgm:t>
    </dgm:pt>
    <dgm:pt modelId="{D2A7ED8F-CFC4-4D65-A2E3-2FAB217DE269}" type="parTrans" cxnId="{F478F32A-B86E-4675-AE07-C55C419C5051}">
      <dgm:prSet/>
      <dgm:spPr/>
      <dgm:t>
        <a:bodyPr/>
        <a:lstStyle/>
        <a:p>
          <a:endParaRPr lang="en-US" sz="1600">
            <a:solidFill>
              <a:schemeClr val="tx1">
                <a:lumMod val="75000"/>
                <a:lumOff val="25000"/>
              </a:schemeClr>
            </a:solidFill>
          </a:endParaRPr>
        </a:p>
      </dgm:t>
    </dgm:pt>
    <dgm:pt modelId="{6157810B-A810-4B36-B90D-ECCE67835D01}" type="sibTrans" cxnId="{F478F32A-B86E-4675-AE07-C55C419C5051}">
      <dgm:prSet/>
      <dgm:spPr/>
      <dgm:t>
        <a:bodyPr/>
        <a:lstStyle/>
        <a:p>
          <a:endParaRPr lang="en-US" sz="1600">
            <a:solidFill>
              <a:schemeClr val="tx1">
                <a:lumMod val="75000"/>
                <a:lumOff val="25000"/>
              </a:schemeClr>
            </a:solidFill>
          </a:endParaRPr>
        </a:p>
      </dgm:t>
    </dgm:pt>
    <dgm:pt modelId="{2FEEFF0B-BB30-4D27-AE70-C1583AF13161}">
      <dgm:prSet phldrT="[Text]" custT="1"/>
      <dgm:spPr/>
      <dgm:t>
        <a:bodyPr/>
        <a:lstStyle/>
        <a:p>
          <a:r>
            <a:rPr lang="el-GR" sz="1600" b="1" dirty="0">
              <a:solidFill>
                <a:schemeClr val="tx1">
                  <a:lumMod val="75000"/>
                  <a:lumOff val="25000"/>
                </a:schemeClr>
              </a:solidFill>
              <a:latin typeface="Century Gothic" panose="020B0502020202020204" pitchFamily="34" charset="0"/>
            </a:rPr>
            <a:t>Προθεσμία</a:t>
          </a:r>
        </a:p>
        <a:p>
          <a:r>
            <a:rPr lang="el-GR" sz="1600" b="1" dirty="0">
              <a:solidFill>
                <a:schemeClr val="tx1">
                  <a:lumMod val="75000"/>
                  <a:lumOff val="25000"/>
                </a:schemeClr>
              </a:solidFill>
              <a:latin typeface="Century Gothic" panose="020B0502020202020204" pitchFamily="34" charset="0"/>
            </a:rPr>
            <a:t>υποβολής αίτησης για Διαπίστευση</a:t>
          </a:r>
        </a:p>
        <a:p>
          <a:r>
            <a:rPr lang="en-US" sz="1600" b="1" dirty="0">
              <a:solidFill>
                <a:srgbClr val="FF0000"/>
              </a:solidFill>
              <a:latin typeface="Century Gothic" panose="020B0502020202020204" pitchFamily="34" charset="0"/>
            </a:rPr>
            <a:t>1</a:t>
          </a:r>
          <a:r>
            <a:rPr lang="el-GR" sz="1600" b="1" dirty="0">
              <a:solidFill>
                <a:srgbClr val="FF0000"/>
              </a:solidFill>
              <a:latin typeface="Century Gothic" panose="020B0502020202020204" pitchFamily="34" charset="0"/>
            </a:rPr>
            <a:t>9 Οκτωβρίου 202</a:t>
          </a:r>
          <a:r>
            <a:rPr lang="en-GB" sz="1600" b="1" dirty="0">
              <a:solidFill>
                <a:srgbClr val="FF0000"/>
              </a:solidFill>
              <a:latin typeface="Century Gothic" panose="020B0502020202020204" pitchFamily="34" charset="0"/>
            </a:rPr>
            <a:t>3</a:t>
          </a:r>
          <a:r>
            <a:rPr lang="en-US" sz="1600" b="1" dirty="0">
              <a:solidFill>
                <a:srgbClr val="FF0000"/>
              </a:solidFill>
              <a:latin typeface="Century Gothic" panose="020B0502020202020204" pitchFamily="34" charset="0"/>
            </a:rPr>
            <a:t>, </a:t>
          </a:r>
        </a:p>
        <a:p>
          <a:r>
            <a:rPr lang="en-US" sz="1600" b="1" dirty="0">
              <a:solidFill>
                <a:srgbClr val="FF0000"/>
              </a:solidFill>
              <a:latin typeface="Century Gothic" panose="020B0502020202020204" pitchFamily="34" charset="0"/>
            </a:rPr>
            <a:t>12:00 (CET)</a:t>
          </a:r>
          <a:endParaRPr lang="el-GR" sz="1600" b="1" dirty="0">
            <a:solidFill>
              <a:srgbClr val="FF0000"/>
            </a:solidFill>
            <a:latin typeface="Century Gothic" panose="020B0502020202020204" pitchFamily="34" charset="0"/>
          </a:endParaRPr>
        </a:p>
      </dgm:t>
    </dgm:pt>
    <dgm:pt modelId="{98412ED3-907C-4C9E-9B03-11EDEA6E1DE8}" type="parTrans" cxnId="{6BE39E21-B4CD-4FCF-80C8-43D72361B375}">
      <dgm:prSet/>
      <dgm:spPr/>
      <dgm:t>
        <a:bodyPr/>
        <a:lstStyle/>
        <a:p>
          <a:endParaRPr lang="en-US" sz="1600">
            <a:solidFill>
              <a:schemeClr val="tx1">
                <a:lumMod val="75000"/>
                <a:lumOff val="25000"/>
              </a:schemeClr>
            </a:solidFill>
          </a:endParaRPr>
        </a:p>
      </dgm:t>
    </dgm:pt>
    <dgm:pt modelId="{116C4D7E-0C66-4B81-9684-08C87C4F86B4}" type="sibTrans" cxnId="{6BE39E21-B4CD-4FCF-80C8-43D72361B375}">
      <dgm:prSet/>
      <dgm:spPr/>
      <dgm:t>
        <a:bodyPr/>
        <a:lstStyle/>
        <a:p>
          <a:endParaRPr lang="en-US" sz="1600" dirty="0">
            <a:solidFill>
              <a:schemeClr val="tx1">
                <a:lumMod val="75000"/>
                <a:lumOff val="25000"/>
              </a:schemeClr>
            </a:solidFill>
          </a:endParaRPr>
        </a:p>
      </dgm:t>
    </dgm:pt>
    <dgm:pt modelId="{45C1DEE7-F6CE-421B-86F4-5BAD1A916200}">
      <dgm:prSet phldrT="[Text]" custT="1"/>
      <dgm:spPr/>
      <dgm:t>
        <a:bodyPr/>
        <a:lstStyle/>
        <a:p>
          <a:r>
            <a:rPr lang="el-GR" sz="1600" b="1" dirty="0">
              <a:solidFill>
                <a:schemeClr val="tx1">
                  <a:lumMod val="75000"/>
                  <a:lumOff val="25000"/>
                </a:schemeClr>
              </a:solidFill>
              <a:latin typeface="Century Gothic" panose="020B0502020202020204" pitchFamily="34" charset="0"/>
            </a:rPr>
            <a:t>Αξιολόγηση αιτήσεων </a:t>
          </a:r>
        </a:p>
      </dgm:t>
    </dgm:pt>
    <dgm:pt modelId="{C5908539-BE81-44C2-B7B3-3FFFB5ECF219}" type="parTrans" cxnId="{0C957748-B0DA-444D-BCC4-DCE458EF1AC3}">
      <dgm:prSet/>
      <dgm:spPr/>
      <dgm:t>
        <a:bodyPr/>
        <a:lstStyle/>
        <a:p>
          <a:endParaRPr lang="en-US" sz="1600">
            <a:solidFill>
              <a:schemeClr val="tx1">
                <a:lumMod val="75000"/>
                <a:lumOff val="25000"/>
              </a:schemeClr>
            </a:solidFill>
          </a:endParaRPr>
        </a:p>
      </dgm:t>
    </dgm:pt>
    <dgm:pt modelId="{9729C132-AFA5-4DA9-B53F-0E1AE91099C1}" type="sibTrans" cxnId="{0C957748-B0DA-444D-BCC4-DCE458EF1AC3}">
      <dgm:prSet/>
      <dgm:spPr/>
      <dgm:t>
        <a:bodyPr/>
        <a:lstStyle/>
        <a:p>
          <a:endParaRPr lang="en-US" sz="1600">
            <a:solidFill>
              <a:schemeClr val="tx1">
                <a:lumMod val="75000"/>
                <a:lumOff val="25000"/>
              </a:schemeClr>
            </a:solidFill>
          </a:endParaRPr>
        </a:p>
      </dgm:t>
    </dgm:pt>
    <dgm:pt modelId="{6662BF50-8060-4A6F-B2E0-52C6F0193977}">
      <dgm:prSet custT="1"/>
      <dgm:spPr/>
      <dgm:t>
        <a:bodyPr/>
        <a:lstStyle/>
        <a:p>
          <a:r>
            <a:rPr lang="el-GR" sz="1600" b="1" dirty="0">
              <a:solidFill>
                <a:schemeClr val="tx1">
                  <a:lumMod val="75000"/>
                  <a:lumOff val="25000"/>
                </a:schemeClr>
              </a:solidFill>
              <a:latin typeface="Century Gothic" panose="020B0502020202020204" pitchFamily="34" charset="0"/>
            </a:rPr>
            <a:t>Απόφαση απονομής της Διαπίστευσης</a:t>
          </a:r>
        </a:p>
      </dgm:t>
    </dgm:pt>
    <dgm:pt modelId="{A43C37E1-49B0-4418-9EBE-DA51E9826792}" type="parTrans" cxnId="{92540E85-350F-459B-9C10-60107F77B184}">
      <dgm:prSet/>
      <dgm:spPr/>
      <dgm:t>
        <a:bodyPr/>
        <a:lstStyle/>
        <a:p>
          <a:endParaRPr lang="en-US" sz="1600">
            <a:solidFill>
              <a:schemeClr val="tx1">
                <a:lumMod val="75000"/>
                <a:lumOff val="25000"/>
              </a:schemeClr>
            </a:solidFill>
          </a:endParaRPr>
        </a:p>
      </dgm:t>
    </dgm:pt>
    <dgm:pt modelId="{B019E7A8-E5D6-42FD-948A-36F7B72FD8BD}" type="sibTrans" cxnId="{92540E85-350F-459B-9C10-60107F77B184}">
      <dgm:prSet/>
      <dgm:spPr/>
      <dgm:t>
        <a:bodyPr/>
        <a:lstStyle/>
        <a:p>
          <a:endParaRPr lang="en-US" sz="1600">
            <a:solidFill>
              <a:schemeClr val="tx1">
                <a:lumMod val="75000"/>
                <a:lumOff val="25000"/>
              </a:schemeClr>
            </a:solidFill>
          </a:endParaRPr>
        </a:p>
      </dgm:t>
    </dgm:pt>
    <dgm:pt modelId="{F3E10FD3-9F39-4979-8505-05149CE20C7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600" b="1" dirty="0">
              <a:solidFill>
                <a:schemeClr val="tx1">
                  <a:lumMod val="75000"/>
                  <a:lumOff val="25000"/>
                </a:schemeClr>
              </a:solidFill>
              <a:latin typeface="Century Gothic" panose="020B0502020202020204" pitchFamily="34" charset="0"/>
            </a:rPr>
            <a:t>Ανακοίνωση αποτελεσμάτων</a:t>
          </a:r>
        </a:p>
        <a:p>
          <a:pPr marL="0" marR="0" indent="0" defTabSz="914400" eaLnBrk="1" fontAlgn="auto" latinLnBrk="0" hangingPunct="1">
            <a:lnSpc>
              <a:spcPct val="100000"/>
            </a:lnSpc>
            <a:spcBef>
              <a:spcPts val="0"/>
            </a:spcBef>
            <a:spcAft>
              <a:spcPts val="0"/>
            </a:spcAft>
            <a:buClrTx/>
            <a:buSzTx/>
            <a:buFontTx/>
            <a:buNone/>
            <a:tabLst/>
            <a:defRPr/>
          </a:pPr>
          <a:r>
            <a:rPr lang="el-GR" sz="1600" b="1" dirty="0">
              <a:solidFill>
                <a:srgbClr val="FF0000"/>
              </a:solidFill>
              <a:latin typeface="Century Gothic" panose="020B0502020202020204" pitchFamily="34" charset="0"/>
            </a:rPr>
            <a:t>Δεκέμβριος 202</a:t>
          </a:r>
          <a:r>
            <a:rPr lang="en-GB" sz="1600" b="1" dirty="0">
              <a:solidFill>
                <a:srgbClr val="FF0000"/>
              </a:solidFill>
              <a:latin typeface="Century Gothic" panose="020B0502020202020204" pitchFamily="34" charset="0"/>
            </a:rPr>
            <a:t>3</a:t>
          </a:r>
          <a:endParaRPr lang="el-GR" sz="1600" b="1" dirty="0">
            <a:solidFill>
              <a:srgbClr val="FF0000"/>
            </a:solidFill>
            <a:latin typeface="Century Gothic" panose="020B0502020202020204" pitchFamily="34" charset="0"/>
          </a:endParaRPr>
        </a:p>
      </dgm:t>
    </dgm:pt>
    <dgm:pt modelId="{2B49C03B-3EC5-421C-AE17-CCF3578F4823}" type="parTrans" cxnId="{C6F3EE50-B542-4DB5-B1D5-AB011277DEAF}">
      <dgm:prSet/>
      <dgm:spPr/>
      <dgm:t>
        <a:bodyPr/>
        <a:lstStyle/>
        <a:p>
          <a:endParaRPr lang="en-US" sz="1600">
            <a:solidFill>
              <a:schemeClr val="tx1">
                <a:lumMod val="75000"/>
                <a:lumOff val="25000"/>
              </a:schemeClr>
            </a:solidFill>
          </a:endParaRPr>
        </a:p>
      </dgm:t>
    </dgm:pt>
    <dgm:pt modelId="{0B423538-9FDF-4F8C-9829-32802FAFD991}" type="sibTrans" cxnId="{C6F3EE50-B542-4DB5-B1D5-AB011277DEAF}">
      <dgm:prSet/>
      <dgm:spPr/>
      <dgm:t>
        <a:bodyPr/>
        <a:lstStyle/>
        <a:p>
          <a:endParaRPr lang="en-US" sz="1600">
            <a:solidFill>
              <a:schemeClr val="tx1">
                <a:lumMod val="75000"/>
                <a:lumOff val="25000"/>
              </a:schemeClr>
            </a:solidFill>
          </a:endParaRPr>
        </a:p>
      </dgm:t>
    </dgm:pt>
    <dgm:pt modelId="{63E39CF2-55E4-4A65-87F2-B0A4115044F0}" type="pres">
      <dgm:prSet presAssocID="{2861D087-7AC2-4BCB-BC45-21F094C3421C}" presName="rootnode" presStyleCnt="0">
        <dgm:presLayoutVars>
          <dgm:chMax/>
          <dgm:chPref/>
          <dgm:dir/>
          <dgm:animLvl val="lvl"/>
        </dgm:presLayoutVars>
      </dgm:prSet>
      <dgm:spPr/>
    </dgm:pt>
    <dgm:pt modelId="{DA74F8AE-CFF7-4F68-8DAC-2D4558EEC2DE}" type="pres">
      <dgm:prSet presAssocID="{CF23DF0F-186F-4CCE-99BA-FB85F2D366DB}" presName="composite" presStyleCnt="0"/>
      <dgm:spPr/>
    </dgm:pt>
    <dgm:pt modelId="{4BAF4217-5975-4D5D-88AB-CA827C2A41D0}" type="pres">
      <dgm:prSet presAssocID="{CF23DF0F-186F-4CCE-99BA-FB85F2D366DB}" presName="LShape" presStyleLbl="alignNode1" presStyleIdx="0" presStyleCnt="9" custLinFactNeighborY="90160"/>
      <dgm:spPr/>
    </dgm:pt>
    <dgm:pt modelId="{5B101E85-2436-4DDE-A9A1-655547C6A4B1}" type="pres">
      <dgm:prSet presAssocID="{CF23DF0F-186F-4CCE-99BA-FB85F2D366DB}" presName="ParentText" presStyleLbl="revTx" presStyleIdx="0" presStyleCnt="5" custScaleX="114429" custLinFactNeighborX="5712" custLinFactNeighborY="48130">
        <dgm:presLayoutVars>
          <dgm:chMax val="0"/>
          <dgm:chPref val="0"/>
          <dgm:bulletEnabled val="1"/>
        </dgm:presLayoutVars>
      </dgm:prSet>
      <dgm:spPr/>
    </dgm:pt>
    <dgm:pt modelId="{D8AE8180-B425-4329-A079-B2FD335FCA8D}" type="pres">
      <dgm:prSet presAssocID="{CF23DF0F-186F-4CCE-99BA-FB85F2D366DB}" presName="Triangle" presStyleLbl="alignNode1" presStyleIdx="1" presStyleCnt="9" custLinFactY="169954" custLinFactNeighborX="-7956" custLinFactNeighborY="200000"/>
      <dgm:spPr/>
    </dgm:pt>
    <dgm:pt modelId="{F365E3A8-1111-42D3-AAAD-EFE598F6F221}" type="pres">
      <dgm:prSet presAssocID="{6157810B-A810-4B36-B90D-ECCE67835D01}" presName="sibTrans" presStyleCnt="0"/>
      <dgm:spPr/>
    </dgm:pt>
    <dgm:pt modelId="{CD817C62-59CF-4EDD-BF0D-34C00C057C12}" type="pres">
      <dgm:prSet presAssocID="{6157810B-A810-4B36-B90D-ECCE67835D01}" presName="space" presStyleCnt="0"/>
      <dgm:spPr/>
    </dgm:pt>
    <dgm:pt modelId="{1FA5603A-AB4D-4C02-A3A3-ED98612D7AC0}" type="pres">
      <dgm:prSet presAssocID="{2FEEFF0B-BB30-4D27-AE70-C1583AF13161}" presName="composite" presStyleCnt="0"/>
      <dgm:spPr/>
    </dgm:pt>
    <dgm:pt modelId="{E2FA9F60-DADD-4C34-8AFA-574197DB8A2F}" type="pres">
      <dgm:prSet presAssocID="{2FEEFF0B-BB30-4D27-AE70-C1583AF13161}" presName="LShape" presStyleLbl="alignNode1" presStyleIdx="2" presStyleCnt="9" custLinFactNeighborX="-55909" custLinFactNeighborY="15136"/>
      <dgm:spPr/>
    </dgm:pt>
    <dgm:pt modelId="{77AFA4F2-D374-4E35-8287-632318BFF4ED}" type="pres">
      <dgm:prSet presAssocID="{2FEEFF0B-BB30-4D27-AE70-C1583AF13161}" presName="ParentText" presStyleLbl="revTx" presStyleIdx="1" presStyleCnt="5" custScaleX="201880" custScaleY="75051" custLinFactX="-16709" custLinFactNeighborX="-100000" custLinFactNeighborY="83658">
        <dgm:presLayoutVars>
          <dgm:chMax val="0"/>
          <dgm:chPref val="0"/>
          <dgm:bulletEnabled val="1"/>
        </dgm:presLayoutVars>
      </dgm:prSet>
      <dgm:spPr/>
    </dgm:pt>
    <dgm:pt modelId="{AC4DCC25-AA7E-433F-A09D-457A7EBB9EDA}" type="pres">
      <dgm:prSet presAssocID="{2FEEFF0B-BB30-4D27-AE70-C1583AF13161}" presName="Triangle" presStyleLbl="alignNode1" presStyleIdx="3" presStyleCnt="9" custLinFactX="-139603" custLinFactY="2059" custLinFactNeighborX="-200000" custLinFactNeighborY="100000"/>
      <dgm:spPr/>
    </dgm:pt>
    <dgm:pt modelId="{7E3ABC2F-E885-49EE-8F41-1B58D99533D7}" type="pres">
      <dgm:prSet presAssocID="{116C4D7E-0C66-4B81-9684-08C87C4F86B4}" presName="sibTrans" presStyleCnt="0"/>
      <dgm:spPr/>
    </dgm:pt>
    <dgm:pt modelId="{A3A8C990-D13A-40CB-ADD3-40C33BD66232}" type="pres">
      <dgm:prSet presAssocID="{116C4D7E-0C66-4B81-9684-08C87C4F86B4}" presName="space" presStyleCnt="0"/>
      <dgm:spPr/>
    </dgm:pt>
    <dgm:pt modelId="{5985167E-520C-4A24-B71B-F580A5671A2A}" type="pres">
      <dgm:prSet presAssocID="{45C1DEE7-F6CE-421B-86F4-5BAD1A916200}" presName="composite" presStyleCnt="0"/>
      <dgm:spPr/>
    </dgm:pt>
    <dgm:pt modelId="{10335BA0-3751-4D68-ADD1-7BA3BDD72892}" type="pres">
      <dgm:prSet presAssocID="{45C1DEE7-F6CE-421B-86F4-5BAD1A916200}" presName="LShape" presStyleLbl="alignNode1" presStyleIdx="4" presStyleCnt="9" custLinFactNeighborX="-35901" custLinFactNeighborY="-32203"/>
      <dgm:spPr/>
    </dgm:pt>
    <dgm:pt modelId="{5EBCD74A-C77F-4651-AC93-DCDB5F120875}" type="pres">
      <dgm:prSet presAssocID="{45C1DEE7-F6CE-421B-86F4-5BAD1A916200}" presName="ParentText" presStyleLbl="revTx" presStyleIdx="2" presStyleCnt="5" custScaleX="121396" custScaleY="112026" custLinFactX="-37367" custLinFactNeighborX="-100000" custLinFactNeighborY="56565">
        <dgm:presLayoutVars>
          <dgm:chMax val="0"/>
          <dgm:chPref val="0"/>
          <dgm:bulletEnabled val="1"/>
        </dgm:presLayoutVars>
      </dgm:prSet>
      <dgm:spPr/>
    </dgm:pt>
    <dgm:pt modelId="{238200F1-DBC8-4ACF-9E2E-EBA4CE61EAED}" type="pres">
      <dgm:prSet presAssocID="{45C1DEE7-F6CE-421B-86F4-5BAD1A916200}" presName="Triangle" presStyleLbl="alignNode1" presStyleIdx="5" presStyleCnt="9" custLinFactX="-98965" custLinFactNeighborX="-100000" custLinFactNeighborY="-61276"/>
      <dgm:spPr/>
    </dgm:pt>
    <dgm:pt modelId="{1303678E-4008-4C1E-BF0D-41EE2A21BB55}" type="pres">
      <dgm:prSet presAssocID="{9729C132-AFA5-4DA9-B53F-0E1AE91099C1}" presName="sibTrans" presStyleCnt="0"/>
      <dgm:spPr/>
    </dgm:pt>
    <dgm:pt modelId="{CA665597-0CC6-4683-91BB-5411D636C8F4}" type="pres">
      <dgm:prSet presAssocID="{9729C132-AFA5-4DA9-B53F-0E1AE91099C1}" presName="space" presStyleCnt="0"/>
      <dgm:spPr/>
    </dgm:pt>
    <dgm:pt modelId="{983F0642-1D93-433A-975E-2521CDA1975A}" type="pres">
      <dgm:prSet presAssocID="{6662BF50-8060-4A6F-B2E0-52C6F0193977}" presName="composite" presStyleCnt="0"/>
      <dgm:spPr/>
    </dgm:pt>
    <dgm:pt modelId="{62E77AF4-1F70-4FDA-8629-31EDBA794147}" type="pres">
      <dgm:prSet presAssocID="{6662BF50-8060-4A6F-B2E0-52C6F0193977}" presName="LShape" presStyleLbl="alignNode1" presStyleIdx="6" presStyleCnt="9" custLinFactNeighborX="-61031" custLinFactNeighborY="-87766"/>
      <dgm:spPr/>
    </dgm:pt>
    <dgm:pt modelId="{C69F53CE-4DB0-4853-A08D-9078A37653AD}" type="pres">
      <dgm:prSet presAssocID="{6662BF50-8060-4A6F-B2E0-52C6F0193977}" presName="ParentText" presStyleLbl="revTx" presStyleIdx="3" presStyleCnt="5" custScaleX="145250" custLinFactX="-53090" custLinFactNeighborX="-100000" custLinFactNeighborY="12460">
        <dgm:presLayoutVars>
          <dgm:chMax val="0"/>
          <dgm:chPref val="0"/>
          <dgm:bulletEnabled val="1"/>
        </dgm:presLayoutVars>
      </dgm:prSet>
      <dgm:spPr/>
    </dgm:pt>
    <dgm:pt modelId="{95E84141-8001-4996-A3F4-FEF4F722555D}" type="pres">
      <dgm:prSet presAssocID="{6662BF50-8060-4A6F-B2E0-52C6F0193977}" presName="Triangle" presStyleLbl="alignNode1" presStyleIdx="7" presStyleCnt="9" custLinFactX="-162446" custLinFactY="-100000" custLinFactNeighborX="-200000" custLinFactNeighborY="-155028"/>
      <dgm:spPr/>
    </dgm:pt>
    <dgm:pt modelId="{E7FFEBD5-9C50-4CE1-94EA-E0B744142E76}" type="pres">
      <dgm:prSet presAssocID="{B019E7A8-E5D6-42FD-948A-36F7B72FD8BD}" presName="sibTrans" presStyleCnt="0"/>
      <dgm:spPr/>
    </dgm:pt>
    <dgm:pt modelId="{E2F9DFC1-1D78-439F-AFAD-6D5864EF91BC}" type="pres">
      <dgm:prSet presAssocID="{B019E7A8-E5D6-42FD-948A-36F7B72FD8BD}" presName="space" presStyleCnt="0"/>
      <dgm:spPr/>
    </dgm:pt>
    <dgm:pt modelId="{6E17CA3C-F863-43C5-A4C5-9396DFE87A6A}" type="pres">
      <dgm:prSet presAssocID="{F3E10FD3-9F39-4979-8505-05149CE20C7F}" presName="composite" presStyleCnt="0"/>
      <dgm:spPr/>
    </dgm:pt>
    <dgm:pt modelId="{A88DF81A-001C-4B55-B304-313880E99A4B}" type="pres">
      <dgm:prSet presAssocID="{F3E10FD3-9F39-4979-8505-05149CE20C7F}" presName="LShape" presStyleLbl="alignNode1" presStyleIdx="8" presStyleCnt="9" custLinFactY="-70574" custLinFactNeighborX="-73229" custLinFactNeighborY="-100000"/>
      <dgm:spPr/>
    </dgm:pt>
    <dgm:pt modelId="{5D22BAFA-A937-41ED-A0DF-2D5DC031DD66}" type="pres">
      <dgm:prSet presAssocID="{F3E10FD3-9F39-4979-8505-05149CE20C7F}" presName="ParentText" presStyleLbl="revTx" presStyleIdx="4" presStyleCnt="5" custScaleX="136088" custScaleY="58585" custLinFactX="-73835" custLinFactNeighborX="-100000" custLinFactNeighborY="-72573">
        <dgm:presLayoutVars>
          <dgm:chMax val="0"/>
          <dgm:chPref val="0"/>
          <dgm:bulletEnabled val="1"/>
        </dgm:presLayoutVars>
      </dgm:prSet>
      <dgm:spPr/>
    </dgm:pt>
  </dgm:ptLst>
  <dgm:cxnLst>
    <dgm:cxn modelId="{5C981812-5ED6-4623-84DE-3084886D7876}" type="presOf" srcId="{CF23DF0F-186F-4CCE-99BA-FB85F2D366DB}" destId="{5B101E85-2436-4DDE-A9A1-655547C6A4B1}" srcOrd="0" destOrd="0" presId="urn:microsoft.com/office/officeart/2009/3/layout/StepUpProcess"/>
    <dgm:cxn modelId="{6BE39E21-B4CD-4FCF-80C8-43D72361B375}" srcId="{2861D087-7AC2-4BCB-BC45-21F094C3421C}" destId="{2FEEFF0B-BB30-4D27-AE70-C1583AF13161}" srcOrd="1" destOrd="0" parTransId="{98412ED3-907C-4C9E-9B03-11EDEA6E1DE8}" sibTransId="{116C4D7E-0C66-4B81-9684-08C87C4F86B4}"/>
    <dgm:cxn modelId="{F478F32A-B86E-4675-AE07-C55C419C5051}" srcId="{2861D087-7AC2-4BCB-BC45-21F094C3421C}" destId="{CF23DF0F-186F-4CCE-99BA-FB85F2D366DB}" srcOrd="0" destOrd="0" parTransId="{D2A7ED8F-CFC4-4D65-A2E3-2FAB217DE269}" sibTransId="{6157810B-A810-4B36-B90D-ECCE67835D01}"/>
    <dgm:cxn modelId="{F3565437-1A48-40BA-9CE1-69B1DCCF8DFA}" type="presOf" srcId="{2861D087-7AC2-4BCB-BC45-21F094C3421C}" destId="{63E39CF2-55E4-4A65-87F2-B0A4115044F0}" srcOrd="0" destOrd="0" presId="urn:microsoft.com/office/officeart/2009/3/layout/StepUpProcess"/>
    <dgm:cxn modelId="{0C957748-B0DA-444D-BCC4-DCE458EF1AC3}" srcId="{2861D087-7AC2-4BCB-BC45-21F094C3421C}" destId="{45C1DEE7-F6CE-421B-86F4-5BAD1A916200}" srcOrd="2" destOrd="0" parTransId="{C5908539-BE81-44C2-B7B3-3FFFB5ECF219}" sibTransId="{9729C132-AFA5-4DA9-B53F-0E1AE91099C1}"/>
    <dgm:cxn modelId="{9668856C-5191-4439-AC5F-29AF88FC5B2D}" type="presOf" srcId="{45C1DEE7-F6CE-421B-86F4-5BAD1A916200}" destId="{5EBCD74A-C77F-4651-AC93-DCDB5F120875}" srcOrd="0" destOrd="0" presId="urn:microsoft.com/office/officeart/2009/3/layout/StepUpProcess"/>
    <dgm:cxn modelId="{C6F3EE50-B542-4DB5-B1D5-AB011277DEAF}" srcId="{2861D087-7AC2-4BCB-BC45-21F094C3421C}" destId="{F3E10FD3-9F39-4979-8505-05149CE20C7F}" srcOrd="4" destOrd="0" parTransId="{2B49C03B-3EC5-421C-AE17-CCF3578F4823}" sibTransId="{0B423538-9FDF-4F8C-9829-32802FAFD991}"/>
    <dgm:cxn modelId="{92540E85-350F-459B-9C10-60107F77B184}" srcId="{2861D087-7AC2-4BCB-BC45-21F094C3421C}" destId="{6662BF50-8060-4A6F-B2E0-52C6F0193977}" srcOrd="3" destOrd="0" parTransId="{A43C37E1-49B0-4418-9EBE-DA51E9826792}" sibTransId="{B019E7A8-E5D6-42FD-948A-36F7B72FD8BD}"/>
    <dgm:cxn modelId="{A8AB2C8E-B70F-400D-BB8D-9369689A8280}" type="presOf" srcId="{2FEEFF0B-BB30-4D27-AE70-C1583AF13161}" destId="{77AFA4F2-D374-4E35-8287-632318BFF4ED}" srcOrd="0" destOrd="0" presId="urn:microsoft.com/office/officeart/2009/3/layout/StepUpProcess"/>
    <dgm:cxn modelId="{0CA76891-3773-426E-9B23-D1BDB226975F}" type="presOf" srcId="{F3E10FD3-9F39-4979-8505-05149CE20C7F}" destId="{5D22BAFA-A937-41ED-A0DF-2D5DC031DD66}" srcOrd="0" destOrd="0" presId="urn:microsoft.com/office/officeart/2009/3/layout/StepUpProcess"/>
    <dgm:cxn modelId="{E3D24FD3-3044-440D-8937-F7C316FDD271}" type="presOf" srcId="{6662BF50-8060-4A6F-B2E0-52C6F0193977}" destId="{C69F53CE-4DB0-4853-A08D-9078A37653AD}" srcOrd="0" destOrd="0" presId="urn:microsoft.com/office/officeart/2009/3/layout/StepUpProcess"/>
    <dgm:cxn modelId="{1EEF6370-FF06-4663-9C6D-9EAA21D87C7B}" type="presParOf" srcId="{63E39CF2-55E4-4A65-87F2-B0A4115044F0}" destId="{DA74F8AE-CFF7-4F68-8DAC-2D4558EEC2DE}" srcOrd="0" destOrd="0" presId="urn:microsoft.com/office/officeart/2009/3/layout/StepUpProcess"/>
    <dgm:cxn modelId="{27051EF5-5AD3-4D0A-AE5F-53DA71196397}" type="presParOf" srcId="{DA74F8AE-CFF7-4F68-8DAC-2D4558EEC2DE}" destId="{4BAF4217-5975-4D5D-88AB-CA827C2A41D0}" srcOrd="0" destOrd="0" presId="urn:microsoft.com/office/officeart/2009/3/layout/StepUpProcess"/>
    <dgm:cxn modelId="{201B3CE6-B569-4F92-B293-F7FA8639B060}" type="presParOf" srcId="{DA74F8AE-CFF7-4F68-8DAC-2D4558EEC2DE}" destId="{5B101E85-2436-4DDE-A9A1-655547C6A4B1}" srcOrd="1" destOrd="0" presId="urn:microsoft.com/office/officeart/2009/3/layout/StepUpProcess"/>
    <dgm:cxn modelId="{82DCA64F-8F15-45E4-81AC-5AD1805020D8}" type="presParOf" srcId="{DA74F8AE-CFF7-4F68-8DAC-2D4558EEC2DE}" destId="{D8AE8180-B425-4329-A079-B2FD335FCA8D}" srcOrd="2" destOrd="0" presId="urn:microsoft.com/office/officeart/2009/3/layout/StepUpProcess"/>
    <dgm:cxn modelId="{00031B8A-C850-4DC6-BB28-8E1E13B7DC66}" type="presParOf" srcId="{63E39CF2-55E4-4A65-87F2-B0A4115044F0}" destId="{F365E3A8-1111-42D3-AAAD-EFE598F6F221}" srcOrd="1" destOrd="0" presId="urn:microsoft.com/office/officeart/2009/3/layout/StepUpProcess"/>
    <dgm:cxn modelId="{1C046D42-59C3-4ADF-80AF-73AA123F228E}" type="presParOf" srcId="{F365E3A8-1111-42D3-AAAD-EFE598F6F221}" destId="{CD817C62-59CF-4EDD-BF0D-34C00C057C12}" srcOrd="0" destOrd="0" presId="urn:microsoft.com/office/officeart/2009/3/layout/StepUpProcess"/>
    <dgm:cxn modelId="{7BF2344F-406F-438D-81FB-84AD3D4CC884}" type="presParOf" srcId="{63E39CF2-55E4-4A65-87F2-B0A4115044F0}" destId="{1FA5603A-AB4D-4C02-A3A3-ED98612D7AC0}" srcOrd="2" destOrd="0" presId="urn:microsoft.com/office/officeart/2009/3/layout/StepUpProcess"/>
    <dgm:cxn modelId="{E18ACC4E-49FA-44E6-BBDA-4CBF3D3A028D}" type="presParOf" srcId="{1FA5603A-AB4D-4C02-A3A3-ED98612D7AC0}" destId="{E2FA9F60-DADD-4C34-8AFA-574197DB8A2F}" srcOrd="0" destOrd="0" presId="urn:microsoft.com/office/officeart/2009/3/layout/StepUpProcess"/>
    <dgm:cxn modelId="{43486627-531B-4DD2-8C58-D224507BCCE0}" type="presParOf" srcId="{1FA5603A-AB4D-4C02-A3A3-ED98612D7AC0}" destId="{77AFA4F2-D374-4E35-8287-632318BFF4ED}" srcOrd="1" destOrd="0" presId="urn:microsoft.com/office/officeart/2009/3/layout/StepUpProcess"/>
    <dgm:cxn modelId="{3EFA46FA-CC8B-48ED-A253-E6450E43DE0A}" type="presParOf" srcId="{1FA5603A-AB4D-4C02-A3A3-ED98612D7AC0}" destId="{AC4DCC25-AA7E-433F-A09D-457A7EBB9EDA}" srcOrd="2" destOrd="0" presId="urn:microsoft.com/office/officeart/2009/3/layout/StepUpProcess"/>
    <dgm:cxn modelId="{95B09BEB-8B7C-4703-BBF8-B2ED0E86374A}" type="presParOf" srcId="{63E39CF2-55E4-4A65-87F2-B0A4115044F0}" destId="{7E3ABC2F-E885-49EE-8F41-1B58D99533D7}" srcOrd="3" destOrd="0" presId="urn:microsoft.com/office/officeart/2009/3/layout/StepUpProcess"/>
    <dgm:cxn modelId="{3B6327E1-C696-48C8-BD8E-AD3F62A8A713}" type="presParOf" srcId="{7E3ABC2F-E885-49EE-8F41-1B58D99533D7}" destId="{A3A8C990-D13A-40CB-ADD3-40C33BD66232}" srcOrd="0" destOrd="0" presId="urn:microsoft.com/office/officeart/2009/3/layout/StepUpProcess"/>
    <dgm:cxn modelId="{95513B92-D9CC-4460-B413-EA154CA6CA0A}" type="presParOf" srcId="{63E39CF2-55E4-4A65-87F2-B0A4115044F0}" destId="{5985167E-520C-4A24-B71B-F580A5671A2A}" srcOrd="4" destOrd="0" presId="urn:microsoft.com/office/officeart/2009/3/layout/StepUpProcess"/>
    <dgm:cxn modelId="{DC9BFDB3-0D90-4899-AC15-4A1C164BD182}" type="presParOf" srcId="{5985167E-520C-4A24-B71B-F580A5671A2A}" destId="{10335BA0-3751-4D68-ADD1-7BA3BDD72892}" srcOrd="0" destOrd="0" presId="urn:microsoft.com/office/officeart/2009/3/layout/StepUpProcess"/>
    <dgm:cxn modelId="{F2B4A6CE-0227-4F29-998D-635D5D099F80}" type="presParOf" srcId="{5985167E-520C-4A24-B71B-F580A5671A2A}" destId="{5EBCD74A-C77F-4651-AC93-DCDB5F120875}" srcOrd="1" destOrd="0" presId="urn:microsoft.com/office/officeart/2009/3/layout/StepUpProcess"/>
    <dgm:cxn modelId="{1ED22A50-5C26-4CC6-A55F-B3350EE0FD25}" type="presParOf" srcId="{5985167E-520C-4A24-B71B-F580A5671A2A}" destId="{238200F1-DBC8-4ACF-9E2E-EBA4CE61EAED}" srcOrd="2" destOrd="0" presId="urn:microsoft.com/office/officeart/2009/3/layout/StepUpProcess"/>
    <dgm:cxn modelId="{769431C5-C10E-4BB4-BC90-DD39ADB98C5B}" type="presParOf" srcId="{63E39CF2-55E4-4A65-87F2-B0A4115044F0}" destId="{1303678E-4008-4C1E-BF0D-41EE2A21BB55}" srcOrd="5" destOrd="0" presId="urn:microsoft.com/office/officeart/2009/3/layout/StepUpProcess"/>
    <dgm:cxn modelId="{2D03C4DE-79F9-4836-AC10-A996184F6D8D}" type="presParOf" srcId="{1303678E-4008-4C1E-BF0D-41EE2A21BB55}" destId="{CA665597-0CC6-4683-91BB-5411D636C8F4}" srcOrd="0" destOrd="0" presId="urn:microsoft.com/office/officeart/2009/3/layout/StepUpProcess"/>
    <dgm:cxn modelId="{9EA4EE19-CBBB-4A40-A806-CE079AA1D5C0}" type="presParOf" srcId="{63E39CF2-55E4-4A65-87F2-B0A4115044F0}" destId="{983F0642-1D93-433A-975E-2521CDA1975A}" srcOrd="6" destOrd="0" presId="urn:microsoft.com/office/officeart/2009/3/layout/StepUpProcess"/>
    <dgm:cxn modelId="{F78E531E-D9F7-4C15-951D-AE6610A65259}" type="presParOf" srcId="{983F0642-1D93-433A-975E-2521CDA1975A}" destId="{62E77AF4-1F70-4FDA-8629-31EDBA794147}" srcOrd="0" destOrd="0" presId="urn:microsoft.com/office/officeart/2009/3/layout/StepUpProcess"/>
    <dgm:cxn modelId="{286040C0-C486-4E28-B0EE-2478E6DC3BB3}" type="presParOf" srcId="{983F0642-1D93-433A-975E-2521CDA1975A}" destId="{C69F53CE-4DB0-4853-A08D-9078A37653AD}" srcOrd="1" destOrd="0" presId="urn:microsoft.com/office/officeart/2009/3/layout/StepUpProcess"/>
    <dgm:cxn modelId="{73FC4130-5541-48A6-B768-598A1FD9912B}" type="presParOf" srcId="{983F0642-1D93-433A-975E-2521CDA1975A}" destId="{95E84141-8001-4996-A3F4-FEF4F722555D}" srcOrd="2" destOrd="0" presId="urn:microsoft.com/office/officeart/2009/3/layout/StepUpProcess"/>
    <dgm:cxn modelId="{CAB10CDD-93C5-4FC5-8FE4-A95CF011A65F}" type="presParOf" srcId="{63E39CF2-55E4-4A65-87F2-B0A4115044F0}" destId="{E7FFEBD5-9C50-4CE1-94EA-E0B744142E76}" srcOrd="7" destOrd="0" presId="urn:microsoft.com/office/officeart/2009/3/layout/StepUpProcess"/>
    <dgm:cxn modelId="{1C32B406-DDF0-4E8E-B707-A3AA39E49A1E}" type="presParOf" srcId="{E7FFEBD5-9C50-4CE1-94EA-E0B744142E76}" destId="{E2F9DFC1-1D78-439F-AFAD-6D5864EF91BC}" srcOrd="0" destOrd="0" presId="urn:microsoft.com/office/officeart/2009/3/layout/StepUpProcess"/>
    <dgm:cxn modelId="{DD55462F-D052-4D92-9CD9-9802187115F1}" type="presParOf" srcId="{63E39CF2-55E4-4A65-87F2-B0A4115044F0}" destId="{6E17CA3C-F863-43C5-A4C5-9396DFE87A6A}" srcOrd="8" destOrd="0" presId="urn:microsoft.com/office/officeart/2009/3/layout/StepUpProcess"/>
    <dgm:cxn modelId="{807656B4-15AA-466F-9A45-30BD5978971E}" type="presParOf" srcId="{6E17CA3C-F863-43C5-A4C5-9396DFE87A6A}" destId="{A88DF81A-001C-4B55-B304-313880E99A4B}" srcOrd="0" destOrd="0" presId="urn:microsoft.com/office/officeart/2009/3/layout/StepUpProcess"/>
    <dgm:cxn modelId="{2BF948FD-E85B-4611-9BA7-C252CF496687}" type="presParOf" srcId="{6E17CA3C-F863-43C5-A4C5-9396DFE87A6A}" destId="{5D22BAFA-A937-41ED-A0DF-2D5DC031DD6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654D64-CA5A-48CE-94EE-E7F1420D163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A1F792AC-9A51-433D-98BC-166CC727F3DF}">
      <dgm:prSet/>
      <dgm:spPr/>
      <dgm:t>
        <a:bodyPr/>
        <a:lstStyle/>
        <a:p>
          <a:r>
            <a:rPr lang="el-GR" dirty="0">
              <a:latin typeface="Century Gothic" panose="020B0502020202020204" pitchFamily="34" charset="0"/>
            </a:rPr>
            <a:t>Κριτήρια επιλεξιμότητας αιτήσεων</a:t>
          </a:r>
          <a:endParaRPr lang="en-GB" b="1" dirty="0"/>
        </a:p>
      </dgm:t>
    </dgm:pt>
    <dgm:pt modelId="{92F60913-36A1-4FC1-A9B7-944B77A9C4AF}" type="parTrans" cxnId="{7BB3B9B4-4C5B-4AD1-BB60-7F62D815D1C6}">
      <dgm:prSet/>
      <dgm:spPr/>
      <dgm:t>
        <a:bodyPr/>
        <a:lstStyle/>
        <a:p>
          <a:endParaRPr lang="en-US"/>
        </a:p>
      </dgm:t>
    </dgm:pt>
    <dgm:pt modelId="{010908C8-BBD0-494D-BD5F-6311649EBDC8}" type="sibTrans" cxnId="{7BB3B9B4-4C5B-4AD1-BB60-7F62D815D1C6}">
      <dgm:prSet/>
      <dgm:spPr/>
      <dgm:t>
        <a:bodyPr/>
        <a:lstStyle/>
        <a:p>
          <a:endParaRPr lang="en-US"/>
        </a:p>
      </dgm:t>
    </dgm:pt>
    <dgm:pt modelId="{9FD3E091-06E9-4F20-B0A6-F522500A56DF}">
      <dgm:prSet custT="1"/>
      <dgm:spPr/>
      <dgm:t>
        <a:bodyPr/>
        <a:lstStyle/>
        <a:p>
          <a:pPr>
            <a:lnSpc>
              <a:spcPct val="150000"/>
            </a:lnSpc>
          </a:pPr>
          <a:r>
            <a:rPr lang="el-GR" sz="2000" dirty="0" err="1">
              <a:latin typeface="Century Gothic" panose="020B0502020202020204" pitchFamily="34" charset="0"/>
            </a:rPr>
            <a:t>Επιλεξιμότητα</a:t>
          </a:r>
          <a:r>
            <a:rPr lang="el-GR" sz="2000" dirty="0">
              <a:latin typeface="Century Gothic" panose="020B0502020202020204" pitchFamily="34" charset="0"/>
            </a:rPr>
            <a:t> </a:t>
          </a:r>
          <a:r>
            <a:rPr lang="en-GB" sz="2000" dirty="0">
              <a:latin typeface="Century Gothic" panose="020B0502020202020204" pitchFamily="34" charset="0"/>
            </a:rPr>
            <a:t>(Eligibility Check)</a:t>
          </a:r>
          <a:endParaRPr lang="en-US" sz="2000" dirty="0"/>
        </a:p>
      </dgm:t>
    </dgm:pt>
    <dgm:pt modelId="{3592D90F-4C54-4063-989B-5CCB270B7977}" type="parTrans" cxnId="{EFFC9F60-549C-4C93-B868-302AEED5EF69}">
      <dgm:prSet/>
      <dgm:spPr/>
      <dgm:t>
        <a:bodyPr/>
        <a:lstStyle/>
        <a:p>
          <a:endParaRPr lang="en-US"/>
        </a:p>
      </dgm:t>
    </dgm:pt>
    <dgm:pt modelId="{322ECE60-957D-48B6-A2D1-2398A16FC803}" type="sibTrans" cxnId="{EFFC9F60-549C-4C93-B868-302AEED5EF69}">
      <dgm:prSet/>
      <dgm:spPr/>
      <dgm:t>
        <a:bodyPr/>
        <a:lstStyle/>
        <a:p>
          <a:endParaRPr lang="en-US"/>
        </a:p>
      </dgm:t>
    </dgm:pt>
    <dgm:pt modelId="{6F598815-E851-49BD-8081-40E942F62536}">
      <dgm:prSet custT="1"/>
      <dgm:spPr/>
      <dgm:t>
        <a:bodyPr/>
        <a:lstStyle/>
        <a:p>
          <a:pPr>
            <a:lnSpc>
              <a:spcPct val="150000"/>
            </a:lnSpc>
          </a:pPr>
          <a:r>
            <a:rPr lang="en-US" sz="2000" dirty="0">
              <a:latin typeface="Century Gothic" panose="020B0502020202020204" pitchFamily="34" charset="0"/>
              <a:cs typeface="Arial" charset="0"/>
            </a:rPr>
            <a:t>Exclusion criteria</a:t>
          </a:r>
          <a:endParaRPr lang="en-GB" sz="2000" dirty="0">
            <a:latin typeface="Century Gothic" panose="020B0502020202020204" pitchFamily="34" charset="0"/>
            <a:cs typeface="Arial" charset="0"/>
          </a:endParaRPr>
        </a:p>
      </dgm:t>
    </dgm:pt>
    <dgm:pt modelId="{F888627D-32B1-4D98-B72F-DCE61EA72DB7}" type="sibTrans" cxnId="{FAE6DDDB-161F-4ADC-BA20-3AE622F2B45C}">
      <dgm:prSet/>
      <dgm:spPr/>
      <dgm:t>
        <a:bodyPr/>
        <a:lstStyle/>
        <a:p>
          <a:endParaRPr lang="en-US"/>
        </a:p>
      </dgm:t>
    </dgm:pt>
    <dgm:pt modelId="{19D5AC76-66AD-471C-997C-CDD631B84531}" type="parTrans" cxnId="{FAE6DDDB-161F-4ADC-BA20-3AE622F2B45C}">
      <dgm:prSet/>
      <dgm:spPr/>
      <dgm:t>
        <a:bodyPr/>
        <a:lstStyle/>
        <a:p>
          <a:endParaRPr lang="en-US"/>
        </a:p>
      </dgm:t>
    </dgm:pt>
    <dgm:pt modelId="{090D0765-101C-4DDA-9934-527C399F30EE}">
      <dgm:prSet custT="1"/>
      <dgm:spPr/>
      <dgm:t>
        <a:bodyPr/>
        <a:lstStyle/>
        <a:p>
          <a:pPr>
            <a:lnSpc>
              <a:spcPct val="150000"/>
            </a:lnSpc>
          </a:pPr>
          <a:r>
            <a:rPr lang="en-GB" sz="2000" dirty="0">
              <a:latin typeface="Century Gothic" panose="020B0502020202020204" pitchFamily="34" charset="0"/>
            </a:rPr>
            <a:t>Double funding check</a:t>
          </a:r>
          <a:r>
            <a:rPr lang="el-GR" sz="2000" dirty="0">
              <a:latin typeface="Century Gothic" panose="020B0502020202020204" pitchFamily="34" charset="0"/>
            </a:rPr>
            <a:t> </a:t>
          </a:r>
        </a:p>
      </dgm:t>
    </dgm:pt>
    <dgm:pt modelId="{B57B21DC-2B38-40F0-A3AC-4E3DBED26AE8}" type="sibTrans" cxnId="{F6F96B9E-6B81-4BBF-AB4E-208F80F3BEDD}">
      <dgm:prSet/>
      <dgm:spPr/>
      <dgm:t>
        <a:bodyPr/>
        <a:lstStyle/>
        <a:p>
          <a:endParaRPr lang="en-US"/>
        </a:p>
      </dgm:t>
    </dgm:pt>
    <dgm:pt modelId="{EA72102B-EDBA-452D-B321-5B51AF3B50AB}" type="parTrans" cxnId="{F6F96B9E-6B81-4BBF-AB4E-208F80F3BEDD}">
      <dgm:prSet/>
      <dgm:spPr/>
      <dgm:t>
        <a:bodyPr/>
        <a:lstStyle/>
        <a:p>
          <a:endParaRPr lang="en-US"/>
        </a:p>
      </dgm:t>
    </dgm:pt>
    <dgm:pt modelId="{554602BA-83A6-45B9-BB85-F985968B7C53}">
      <dgm:prSet custT="1"/>
      <dgm:spPr/>
      <dgm:t>
        <a:bodyPr/>
        <a:lstStyle/>
        <a:p>
          <a:pPr>
            <a:lnSpc>
              <a:spcPct val="150000"/>
            </a:lnSpc>
          </a:pPr>
          <a:r>
            <a:rPr lang="en-GB" sz="2000" dirty="0">
              <a:latin typeface="Century Gothic" panose="020B0502020202020204" pitchFamily="34" charset="0"/>
            </a:rPr>
            <a:t>Selection Criteria </a:t>
          </a:r>
        </a:p>
      </dgm:t>
    </dgm:pt>
    <dgm:pt modelId="{1AF9A886-4BFB-40C0-8572-D62AFB03B174}" type="sibTrans" cxnId="{066EBA67-168E-4501-A5FF-42364549B20A}">
      <dgm:prSet/>
      <dgm:spPr/>
      <dgm:t>
        <a:bodyPr/>
        <a:lstStyle/>
        <a:p>
          <a:endParaRPr lang="en-US"/>
        </a:p>
      </dgm:t>
    </dgm:pt>
    <dgm:pt modelId="{F35B6E89-6617-4AFE-A7D2-E9451DEC816B}" type="parTrans" cxnId="{066EBA67-168E-4501-A5FF-42364549B20A}">
      <dgm:prSet/>
      <dgm:spPr/>
      <dgm:t>
        <a:bodyPr/>
        <a:lstStyle/>
        <a:p>
          <a:endParaRPr lang="en-US"/>
        </a:p>
      </dgm:t>
    </dgm:pt>
    <dgm:pt modelId="{AED8143C-D046-4807-A82F-F01711113502}">
      <dgm:prSet custT="1"/>
      <dgm:spPr/>
      <dgm:t>
        <a:bodyPr/>
        <a:lstStyle/>
        <a:p>
          <a:pPr>
            <a:lnSpc>
              <a:spcPct val="150000"/>
            </a:lnSpc>
          </a:pPr>
          <a:r>
            <a:rPr lang="en-GB" sz="2000" dirty="0">
              <a:latin typeface="Century Gothic" panose="020B0502020202020204" pitchFamily="34" charset="0"/>
            </a:rPr>
            <a:t>Financial Capacity </a:t>
          </a:r>
        </a:p>
      </dgm:t>
    </dgm:pt>
    <dgm:pt modelId="{054CD401-83C4-464F-A6DE-192AB91185A7}" type="sibTrans" cxnId="{EA7F2A85-C528-4AE7-A7F2-5BAFBE1ECDD8}">
      <dgm:prSet/>
      <dgm:spPr/>
      <dgm:t>
        <a:bodyPr/>
        <a:lstStyle/>
        <a:p>
          <a:endParaRPr lang="en-US"/>
        </a:p>
      </dgm:t>
    </dgm:pt>
    <dgm:pt modelId="{02DAC4B5-9D93-4EA4-8EFB-0A28A708D8CB}" type="parTrans" cxnId="{EA7F2A85-C528-4AE7-A7F2-5BAFBE1ECDD8}">
      <dgm:prSet/>
      <dgm:spPr/>
      <dgm:t>
        <a:bodyPr/>
        <a:lstStyle/>
        <a:p>
          <a:endParaRPr lang="en-US"/>
        </a:p>
      </dgm:t>
    </dgm:pt>
    <dgm:pt modelId="{686CC7D4-7FAB-407D-96B7-2E5DE370E310}">
      <dgm:prSet custT="1"/>
      <dgm:spPr/>
      <dgm:t>
        <a:bodyPr/>
        <a:lstStyle/>
        <a:p>
          <a:pPr>
            <a:lnSpc>
              <a:spcPct val="150000"/>
            </a:lnSpc>
          </a:pPr>
          <a:r>
            <a:rPr lang="en-GB" sz="2000" dirty="0">
              <a:latin typeface="Century Gothic" panose="020B0502020202020204" pitchFamily="34" charset="0"/>
            </a:rPr>
            <a:t>Operational Capacity </a:t>
          </a:r>
        </a:p>
      </dgm:t>
    </dgm:pt>
    <dgm:pt modelId="{AB4D68B1-0875-4620-A02C-1F7B8B0010C6}" type="sibTrans" cxnId="{82FE52DD-4B42-41FC-8E42-1BB82DB0405E}">
      <dgm:prSet/>
      <dgm:spPr/>
      <dgm:t>
        <a:bodyPr/>
        <a:lstStyle/>
        <a:p>
          <a:endParaRPr lang="en-US"/>
        </a:p>
      </dgm:t>
    </dgm:pt>
    <dgm:pt modelId="{498B1F6B-ABC3-4B5D-9C96-D50763B14F6D}" type="parTrans" cxnId="{82FE52DD-4B42-41FC-8E42-1BB82DB0405E}">
      <dgm:prSet/>
      <dgm:spPr/>
      <dgm:t>
        <a:bodyPr/>
        <a:lstStyle/>
        <a:p>
          <a:endParaRPr lang="en-US"/>
        </a:p>
      </dgm:t>
    </dgm:pt>
    <dgm:pt modelId="{E8F774B5-F44A-4ABC-A4BE-9A5BE8650DAE}">
      <dgm:prSet custT="1"/>
      <dgm:spPr/>
      <dgm:t>
        <a:bodyPr/>
        <a:lstStyle/>
        <a:p>
          <a:pPr rtl="0"/>
          <a:r>
            <a:rPr lang="el-GR" sz="2000" b="0" i="0" u="none" dirty="0" err="1">
              <a:latin typeface="Century Gothic" panose="020B0502020202020204" pitchFamily="34" charset="0"/>
            </a:rPr>
            <a:t>Erasmus</a:t>
          </a:r>
          <a:r>
            <a:rPr lang="en-US" sz="2000" b="0" i="0" u="none" dirty="0">
              <a:latin typeface="Century Gothic" panose="020B0502020202020204" pitchFamily="34" charset="0"/>
            </a:rPr>
            <a:t> Plan</a:t>
          </a:r>
          <a:r>
            <a:rPr lang="el-GR" sz="2000" b="0" i="0" u="none" dirty="0">
              <a:latin typeface="Century Gothic" panose="020B0502020202020204" pitchFamily="34" charset="0"/>
            </a:rPr>
            <a:t>: Διαχείριση</a:t>
          </a:r>
          <a:endParaRPr lang="en-US" sz="2000" b="0" i="0" u="none" dirty="0">
            <a:latin typeface="Century Gothic" panose="020B0502020202020204" pitchFamily="34" charset="0"/>
          </a:endParaRPr>
        </a:p>
      </dgm:t>
    </dgm:pt>
    <dgm:pt modelId="{05435C2C-B5A7-4608-8586-4997EAB72FC8}" type="sibTrans" cxnId="{E8AA4396-C0A3-4E7B-8AA2-92CD95F30F4F}">
      <dgm:prSet/>
      <dgm:spPr/>
      <dgm:t>
        <a:bodyPr/>
        <a:lstStyle/>
        <a:p>
          <a:endParaRPr lang="en-US"/>
        </a:p>
      </dgm:t>
    </dgm:pt>
    <dgm:pt modelId="{83DE7596-9BF1-4407-8E75-8AB9AD549B09}" type="parTrans" cxnId="{E8AA4396-C0A3-4E7B-8AA2-92CD95F30F4F}">
      <dgm:prSet/>
      <dgm:spPr/>
      <dgm:t>
        <a:bodyPr/>
        <a:lstStyle/>
        <a:p>
          <a:endParaRPr lang="en-US"/>
        </a:p>
      </dgm:t>
    </dgm:pt>
    <dgm:pt modelId="{F919B8FD-2BDB-4050-BD53-A428CB844292}">
      <dgm:prSet custT="1"/>
      <dgm:spPr/>
      <dgm:t>
        <a:bodyPr/>
        <a:lstStyle/>
        <a:p>
          <a:pPr rtl="0"/>
          <a:r>
            <a:rPr lang="el-GR" sz="2000" b="0" i="0" u="none" dirty="0" err="1">
              <a:latin typeface="Century Gothic" panose="020B0502020202020204" pitchFamily="34" charset="0"/>
            </a:rPr>
            <a:t>Erasmus</a:t>
          </a:r>
          <a:r>
            <a:rPr lang="en-US" sz="2000" b="0" i="0" u="none" dirty="0">
              <a:latin typeface="Century Gothic" panose="020B0502020202020204" pitchFamily="34" charset="0"/>
            </a:rPr>
            <a:t> Plan</a:t>
          </a:r>
          <a:r>
            <a:rPr lang="el-GR" sz="2000" b="0" i="0" u="none" dirty="0">
              <a:latin typeface="Century Gothic" panose="020B0502020202020204" pitchFamily="34" charset="0"/>
            </a:rPr>
            <a:t>: Δραστηριότητες </a:t>
          </a:r>
          <a:endParaRPr lang="en-US" sz="2000" b="0" i="0" u="none" dirty="0">
            <a:latin typeface="Century Gothic" panose="020B0502020202020204" pitchFamily="34" charset="0"/>
          </a:endParaRPr>
        </a:p>
      </dgm:t>
    </dgm:pt>
    <dgm:pt modelId="{F5307339-9742-43CD-A8B6-1AAD00FB7EC0}" type="sibTrans" cxnId="{E3C221FD-F2CE-49E4-95CE-CA093ABC81A7}">
      <dgm:prSet/>
      <dgm:spPr/>
      <dgm:t>
        <a:bodyPr/>
        <a:lstStyle/>
        <a:p>
          <a:endParaRPr lang="en-US"/>
        </a:p>
      </dgm:t>
    </dgm:pt>
    <dgm:pt modelId="{FD24AABA-B280-4A26-B121-F4E99DE4BE42}" type="parTrans" cxnId="{E3C221FD-F2CE-49E4-95CE-CA093ABC81A7}">
      <dgm:prSet/>
      <dgm:spPr/>
      <dgm:t>
        <a:bodyPr/>
        <a:lstStyle/>
        <a:p>
          <a:endParaRPr lang="en-US"/>
        </a:p>
      </dgm:t>
    </dgm:pt>
    <dgm:pt modelId="{374526C0-A3A8-4174-90DD-A21EEE917C0F}">
      <dgm:prSet custT="1"/>
      <dgm:spPr/>
      <dgm:t>
        <a:bodyPr/>
        <a:lstStyle/>
        <a:p>
          <a:endParaRPr lang="en-US" sz="2000" dirty="0">
            <a:latin typeface="Century Gothic" panose="020B0502020202020204" pitchFamily="34" charset="0"/>
          </a:endParaRPr>
        </a:p>
      </dgm:t>
    </dgm:pt>
    <dgm:pt modelId="{E153B5E3-6B52-42B4-8419-4DBEC54B09E0}" type="sibTrans" cxnId="{B0B845CE-6B87-4939-93A4-407775C39AD6}">
      <dgm:prSet/>
      <dgm:spPr/>
      <dgm:t>
        <a:bodyPr/>
        <a:lstStyle/>
        <a:p>
          <a:endParaRPr lang="en-US"/>
        </a:p>
      </dgm:t>
    </dgm:pt>
    <dgm:pt modelId="{8A2BF992-B793-4F55-AB8E-17F061F2EAA4}" type="parTrans" cxnId="{B0B845CE-6B87-4939-93A4-407775C39AD6}">
      <dgm:prSet/>
      <dgm:spPr/>
      <dgm:t>
        <a:bodyPr/>
        <a:lstStyle/>
        <a:p>
          <a:endParaRPr lang="en-US"/>
        </a:p>
      </dgm:t>
    </dgm:pt>
    <dgm:pt modelId="{CC00D406-1449-45F3-A75A-562710D6C936}">
      <dgm:prSet custT="1"/>
      <dgm:spPr/>
      <dgm:t>
        <a:bodyPr/>
        <a:lstStyle/>
        <a:p>
          <a:pPr rtl="0"/>
          <a:r>
            <a:rPr lang="en-US" sz="2000" b="0" i="0" u="none" dirty="0">
              <a:latin typeface="Century Gothic" panose="020B0502020202020204" pitchFamily="34" charset="0"/>
            </a:rPr>
            <a:t>Erasmus Plan: </a:t>
          </a:r>
          <a:r>
            <a:rPr lang="el-GR" sz="2000" b="0" i="0" u="none" dirty="0">
              <a:latin typeface="Century Gothic" panose="020B0502020202020204" pitchFamily="34" charset="0"/>
            </a:rPr>
            <a:t>Στόχοι</a:t>
          </a:r>
          <a:endParaRPr lang="en-US" sz="2000" b="0" i="0" u="none" dirty="0">
            <a:latin typeface="Century Gothic" panose="020B0502020202020204" pitchFamily="34" charset="0"/>
          </a:endParaRPr>
        </a:p>
      </dgm:t>
    </dgm:pt>
    <dgm:pt modelId="{C80C5E00-BAE0-4E1D-B19B-ADFD145159D4}" type="sibTrans" cxnId="{65A007C6-14E8-4244-93B0-F1C9B979E86A}">
      <dgm:prSet/>
      <dgm:spPr/>
      <dgm:t>
        <a:bodyPr/>
        <a:lstStyle/>
        <a:p>
          <a:endParaRPr lang="en-US"/>
        </a:p>
      </dgm:t>
    </dgm:pt>
    <dgm:pt modelId="{50B1BAD2-94AA-4BDB-BE51-7726DADEA9CC}" type="parTrans" cxnId="{65A007C6-14E8-4244-93B0-F1C9B979E86A}">
      <dgm:prSet/>
      <dgm:spPr/>
      <dgm:t>
        <a:bodyPr/>
        <a:lstStyle/>
        <a:p>
          <a:endParaRPr lang="en-US"/>
        </a:p>
      </dgm:t>
    </dgm:pt>
    <dgm:pt modelId="{FF9D35E2-3830-4E1B-930E-D67E88E6CC9E}">
      <dgm:prSet custT="1"/>
      <dgm:spPr/>
      <dgm:t>
        <a:bodyPr/>
        <a:lstStyle/>
        <a:p>
          <a:endParaRPr lang="en-US" sz="2000" dirty="0">
            <a:latin typeface="Century Gothic" panose="020B0502020202020204" pitchFamily="34" charset="0"/>
          </a:endParaRPr>
        </a:p>
      </dgm:t>
    </dgm:pt>
    <dgm:pt modelId="{8FA29A26-7796-49C6-B4C8-B4A6BF0E05B4}" type="sibTrans" cxnId="{F87529F0-82A3-4A8D-988F-A17BC2C6FC21}">
      <dgm:prSet/>
      <dgm:spPr/>
      <dgm:t>
        <a:bodyPr/>
        <a:lstStyle/>
        <a:p>
          <a:endParaRPr lang="en-US"/>
        </a:p>
      </dgm:t>
    </dgm:pt>
    <dgm:pt modelId="{2BABB561-8D70-4043-9950-83B449574C80}" type="parTrans" cxnId="{F87529F0-82A3-4A8D-988F-A17BC2C6FC21}">
      <dgm:prSet/>
      <dgm:spPr/>
      <dgm:t>
        <a:bodyPr/>
        <a:lstStyle/>
        <a:p>
          <a:endParaRPr lang="en-US"/>
        </a:p>
      </dgm:t>
    </dgm:pt>
    <dgm:pt modelId="{02523540-50CC-4B17-9C3D-1A4A181DFD5F}">
      <dgm:prSet custT="1"/>
      <dgm:spPr/>
      <dgm:t>
        <a:bodyPr/>
        <a:lstStyle/>
        <a:p>
          <a:pPr rtl="0"/>
          <a:r>
            <a:rPr lang="el-GR" sz="2000" b="0" i="0" u="none" dirty="0">
              <a:latin typeface="Century Gothic" panose="020B0502020202020204" pitchFamily="34" charset="0"/>
            </a:rPr>
            <a:t>Συνάφεια</a:t>
          </a:r>
          <a:endParaRPr lang="en-US" sz="2000" dirty="0">
            <a:latin typeface="Century Gothic" panose="020B0502020202020204" pitchFamily="34" charset="0"/>
          </a:endParaRPr>
        </a:p>
      </dgm:t>
    </dgm:pt>
    <dgm:pt modelId="{FFB5ED9E-B828-4D64-B2F1-C783DC07A9A1}" type="sibTrans" cxnId="{C1363981-81C5-4090-986F-6C419369CC60}">
      <dgm:prSet/>
      <dgm:spPr/>
      <dgm:t>
        <a:bodyPr/>
        <a:lstStyle/>
        <a:p>
          <a:endParaRPr lang="en-US"/>
        </a:p>
      </dgm:t>
    </dgm:pt>
    <dgm:pt modelId="{37D1442B-E8AD-437A-9B63-13F3A9AA3C64}" type="parTrans" cxnId="{C1363981-81C5-4090-986F-6C419369CC60}">
      <dgm:prSet/>
      <dgm:spPr/>
      <dgm:t>
        <a:bodyPr/>
        <a:lstStyle/>
        <a:p>
          <a:endParaRPr lang="en-US"/>
        </a:p>
      </dgm:t>
    </dgm:pt>
    <dgm:pt modelId="{57F76844-1E78-42B9-A62F-450F601E7B23}">
      <dgm:prSet/>
      <dgm:spPr/>
      <dgm:t>
        <a:bodyPr/>
        <a:lstStyle/>
        <a:p>
          <a:r>
            <a:rPr lang="el-GR" dirty="0">
              <a:latin typeface="Century Gothic" panose="020B0502020202020204" pitchFamily="34" charset="0"/>
            </a:rPr>
            <a:t>Κριτήρια Ποιοτικής Αξιολόγησης</a:t>
          </a:r>
        </a:p>
      </dgm:t>
    </dgm:pt>
    <dgm:pt modelId="{8A166C4A-3306-487C-89F4-4AF2BF408785}" type="sibTrans" cxnId="{C1A3C6D2-1948-4DD7-8B34-59B503F63896}">
      <dgm:prSet/>
      <dgm:spPr/>
      <dgm:t>
        <a:bodyPr/>
        <a:lstStyle/>
        <a:p>
          <a:endParaRPr lang="en-US"/>
        </a:p>
      </dgm:t>
    </dgm:pt>
    <dgm:pt modelId="{6526691E-8EAD-448E-8C8B-011018FDF906}" type="parTrans" cxnId="{C1A3C6D2-1948-4DD7-8B34-59B503F63896}">
      <dgm:prSet/>
      <dgm:spPr/>
      <dgm:t>
        <a:bodyPr/>
        <a:lstStyle/>
        <a:p>
          <a:endParaRPr lang="en-US"/>
        </a:p>
      </dgm:t>
    </dgm:pt>
    <dgm:pt modelId="{C05C8F6C-1415-499F-8E36-289222C41EF7}">
      <dgm:prSet custT="1"/>
      <dgm:spPr/>
      <dgm:t>
        <a:bodyPr/>
        <a:lstStyle/>
        <a:p>
          <a:pPr rtl="0"/>
          <a:endParaRPr lang="en-US" sz="2000" b="0" i="0" u="none" dirty="0">
            <a:latin typeface="Century Gothic" panose="020B0502020202020204" pitchFamily="34" charset="0"/>
          </a:endParaRPr>
        </a:p>
      </dgm:t>
    </dgm:pt>
    <dgm:pt modelId="{2FAB2CAE-DE10-449C-8286-7A0A5D100475}" type="parTrans" cxnId="{88E019D7-6DB7-4E31-ABA7-6637B6A9FABD}">
      <dgm:prSet/>
      <dgm:spPr/>
      <dgm:t>
        <a:bodyPr/>
        <a:lstStyle/>
        <a:p>
          <a:endParaRPr lang="en-CY"/>
        </a:p>
      </dgm:t>
    </dgm:pt>
    <dgm:pt modelId="{3A37CE8F-F8DD-42AA-9998-2DF6EDF3BB36}" type="sibTrans" cxnId="{88E019D7-6DB7-4E31-ABA7-6637B6A9FABD}">
      <dgm:prSet/>
      <dgm:spPr/>
      <dgm:t>
        <a:bodyPr/>
        <a:lstStyle/>
        <a:p>
          <a:endParaRPr lang="en-CY"/>
        </a:p>
      </dgm:t>
    </dgm:pt>
    <dgm:pt modelId="{94E88B0C-A86F-4D91-A620-F7904D87A174}" type="pres">
      <dgm:prSet presAssocID="{37654D64-CA5A-48CE-94EE-E7F1420D1635}" presName="Name0" presStyleCnt="0">
        <dgm:presLayoutVars>
          <dgm:dir/>
          <dgm:animLvl val="lvl"/>
          <dgm:resizeHandles val="exact"/>
        </dgm:presLayoutVars>
      </dgm:prSet>
      <dgm:spPr/>
    </dgm:pt>
    <dgm:pt modelId="{9CB2EABB-94DF-4B64-B5EB-AD7791A1D0D8}" type="pres">
      <dgm:prSet presAssocID="{A1F792AC-9A51-433D-98BC-166CC727F3DF}" presName="composite" presStyleCnt="0"/>
      <dgm:spPr/>
    </dgm:pt>
    <dgm:pt modelId="{E0DB5A06-9AFB-4E24-B826-065883BF05C1}" type="pres">
      <dgm:prSet presAssocID="{A1F792AC-9A51-433D-98BC-166CC727F3DF}" presName="parTx" presStyleLbl="alignNode1" presStyleIdx="0" presStyleCnt="2">
        <dgm:presLayoutVars>
          <dgm:chMax val="0"/>
          <dgm:chPref val="0"/>
          <dgm:bulletEnabled val="1"/>
        </dgm:presLayoutVars>
      </dgm:prSet>
      <dgm:spPr/>
    </dgm:pt>
    <dgm:pt modelId="{0F31AF73-5FDC-470C-9638-C99EF7E3B12E}" type="pres">
      <dgm:prSet presAssocID="{A1F792AC-9A51-433D-98BC-166CC727F3DF}" presName="desTx" presStyleLbl="alignAccFollowNode1" presStyleIdx="0" presStyleCnt="2">
        <dgm:presLayoutVars>
          <dgm:bulletEnabled val="1"/>
        </dgm:presLayoutVars>
      </dgm:prSet>
      <dgm:spPr/>
    </dgm:pt>
    <dgm:pt modelId="{6541F2D4-F31F-4CB2-AF0D-B8C3C8090D18}" type="pres">
      <dgm:prSet presAssocID="{010908C8-BBD0-494D-BD5F-6311649EBDC8}" presName="space" presStyleCnt="0"/>
      <dgm:spPr/>
    </dgm:pt>
    <dgm:pt modelId="{AC077AC7-43EA-47AE-ACF5-B41F44360798}" type="pres">
      <dgm:prSet presAssocID="{57F76844-1E78-42B9-A62F-450F601E7B23}" presName="composite" presStyleCnt="0"/>
      <dgm:spPr/>
    </dgm:pt>
    <dgm:pt modelId="{186F3CE6-F4C1-4A16-9011-146AFB3F967A}" type="pres">
      <dgm:prSet presAssocID="{57F76844-1E78-42B9-A62F-450F601E7B23}" presName="parTx" presStyleLbl="alignNode1" presStyleIdx="1" presStyleCnt="2" custLinFactNeighborX="-5496" custLinFactNeighborY="-1381">
        <dgm:presLayoutVars>
          <dgm:chMax val="0"/>
          <dgm:chPref val="0"/>
          <dgm:bulletEnabled val="1"/>
        </dgm:presLayoutVars>
      </dgm:prSet>
      <dgm:spPr/>
    </dgm:pt>
    <dgm:pt modelId="{39576311-873C-4A76-B926-336BE75FB728}" type="pres">
      <dgm:prSet presAssocID="{57F76844-1E78-42B9-A62F-450F601E7B23}" presName="desTx" presStyleLbl="alignAccFollowNode1" presStyleIdx="1" presStyleCnt="2" custLinFactNeighborX="-5496" custLinFactNeighborY="-779">
        <dgm:presLayoutVars>
          <dgm:bulletEnabled val="1"/>
        </dgm:presLayoutVars>
      </dgm:prSet>
      <dgm:spPr/>
    </dgm:pt>
  </dgm:ptLst>
  <dgm:cxnLst>
    <dgm:cxn modelId="{A37CC30B-A129-42DC-A2A3-98A37D4FDD0E}" type="presOf" srcId="{A1F792AC-9A51-433D-98BC-166CC727F3DF}" destId="{E0DB5A06-9AFB-4E24-B826-065883BF05C1}" srcOrd="0" destOrd="0" presId="urn:microsoft.com/office/officeart/2005/8/layout/hList1"/>
    <dgm:cxn modelId="{A273E715-7178-461A-AF9D-AD73A0492AB2}" type="presOf" srcId="{AED8143C-D046-4807-A82F-F01711113502}" destId="{0F31AF73-5FDC-470C-9638-C99EF7E3B12E}" srcOrd="0" destOrd="4" presId="urn:microsoft.com/office/officeart/2005/8/layout/hList1"/>
    <dgm:cxn modelId="{605A6B20-C83C-4E6A-91C7-E1B61502707F}" type="presOf" srcId="{57F76844-1E78-42B9-A62F-450F601E7B23}" destId="{186F3CE6-F4C1-4A16-9011-146AFB3F967A}" srcOrd="0" destOrd="0" presId="urn:microsoft.com/office/officeart/2005/8/layout/hList1"/>
    <dgm:cxn modelId="{EB39B734-16FF-4888-B808-6738AA76D93D}" type="presOf" srcId="{37654D64-CA5A-48CE-94EE-E7F1420D1635}" destId="{94E88B0C-A86F-4D91-A620-F7904D87A174}" srcOrd="0" destOrd="0" presId="urn:microsoft.com/office/officeart/2005/8/layout/hList1"/>
    <dgm:cxn modelId="{383AE05F-8A1F-452B-B236-3849942A87A2}" type="presOf" srcId="{CC00D406-1449-45F3-A75A-562710D6C936}" destId="{39576311-873C-4A76-B926-336BE75FB728}" srcOrd="0" destOrd="2" presId="urn:microsoft.com/office/officeart/2005/8/layout/hList1"/>
    <dgm:cxn modelId="{EFFC9F60-549C-4C93-B868-302AEED5EF69}" srcId="{A1F792AC-9A51-433D-98BC-166CC727F3DF}" destId="{9FD3E091-06E9-4F20-B0A6-F522500A56DF}" srcOrd="0" destOrd="0" parTransId="{3592D90F-4C54-4063-989B-5CCB270B7977}" sibTransId="{322ECE60-957D-48B6-A2D1-2398A16FC803}"/>
    <dgm:cxn modelId="{A8A22F61-0821-4F5B-A05D-7CFFEE782728}" type="presOf" srcId="{6F598815-E851-49BD-8081-40E942F62536}" destId="{0F31AF73-5FDC-470C-9638-C99EF7E3B12E}" srcOrd="0" destOrd="1" presId="urn:microsoft.com/office/officeart/2005/8/layout/hList1"/>
    <dgm:cxn modelId="{89723063-9B1D-4BAD-BFA3-3A4DF1B806DD}" type="presOf" srcId="{090D0765-101C-4DDA-9934-527C399F30EE}" destId="{0F31AF73-5FDC-470C-9638-C99EF7E3B12E}" srcOrd="0" destOrd="2" presId="urn:microsoft.com/office/officeart/2005/8/layout/hList1"/>
    <dgm:cxn modelId="{066EBA67-168E-4501-A5FF-42364549B20A}" srcId="{A1F792AC-9A51-433D-98BC-166CC727F3DF}" destId="{554602BA-83A6-45B9-BB85-F985968B7C53}" srcOrd="3" destOrd="0" parTransId="{F35B6E89-6617-4AFE-A7D2-E9451DEC816B}" sibTransId="{1AF9A886-4BFB-40C0-8572-D62AFB03B174}"/>
    <dgm:cxn modelId="{C1363981-81C5-4090-986F-6C419369CC60}" srcId="{57F76844-1E78-42B9-A62F-450F601E7B23}" destId="{02523540-50CC-4B17-9C3D-1A4A181DFD5F}" srcOrd="0" destOrd="0" parTransId="{37D1442B-E8AD-437A-9B63-13F3A9AA3C64}" sibTransId="{FFB5ED9E-B828-4D64-B2F1-C783DC07A9A1}"/>
    <dgm:cxn modelId="{EA7F2A85-C528-4AE7-A7F2-5BAFBE1ECDD8}" srcId="{554602BA-83A6-45B9-BB85-F985968B7C53}" destId="{AED8143C-D046-4807-A82F-F01711113502}" srcOrd="0" destOrd="0" parTransId="{02DAC4B5-9D93-4EA4-8EFB-0A28A708D8CB}" sibTransId="{054CD401-83C4-464F-A6DE-192AB91185A7}"/>
    <dgm:cxn modelId="{7757F18E-9DB7-429D-A83D-89F2E9182C9B}" type="presOf" srcId="{686CC7D4-7FAB-407D-96B7-2E5DE370E310}" destId="{0F31AF73-5FDC-470C-9638-C99EF7E3B12E}" srcOrd="0" destOrd="5" presId="urn:microsoft.com/office/officeart/2005/8/layout/hList1"/>
    <dgm:cxn modelId="{E8AA4396-C0A3-4E7B-8AA2-92CD95F30F4F}" srcId="{57F76844-1E78-42B9-A62F-450F601E7B23}" destId="{E8F774B5-F44A-4ABC-A4BE-9A5BE8650DAE}" srcOrd="6" destOrd="0" parTransId="{83DE7596-9BF1-4407-8E75-8AB9AD549B09}" sibTransId="{05435C2C-B5A7-4608-8586-4997EAB72FC8}"/>
    <dgm:cxn modelId="{7403FD99-B0C7-4FF7-AB57-5922698D7507}" type="presOf" srcId="{02523540-50CC-4B17-9C3D-1A4A181DFD5F}" destId="{39576311-873C-4A76-B926-336BE75FB728}" srcOrd="0" destOrd="0" presId="urn:microsoft.com/office/officeart/2005/8/layout/hList1"/>
    <dgm:cxn modelId="{2DC3D89C-F589-4585-9B32-625CF1C285D2}" type="presOf" srcId="{374526C0-A3A8-4174-90DD-A21EEE917C0F}" destId="{39576311-873C-4A76-B926-336BE75FB728}" srcOrd="0" destOrd="3" presId="urn:microsoft.com/office/officeart/2005/8/layout/hList1"/>
    <dgm:cxn modelId="{F6F96B9E-6B81-4BBF-AB4E-208F80F3BEDD}" srcId="{A1F792AC-9A51-433D-98BC-166CC727F3DF}" destId="{090D0765-101C-4DDA-9934-527C399F30EE}" srcOrd="2" destOrd="0" parTransId="{EA72102B-EDBA-452D-B321-5B51AF3B50AB}" sibTransId="{B57B21DC-2B38-40F0-A3AC-4E3DBED26AE8}"/>
    <dgm:cxn modelId="{9D3AC6A7-575F-4F55-97A0-E5E0F56A0D5C}" type="presOf" srcId="{554602BA-83A6-45B9-BB85-F985968B7C53}" destId="{0F31AF73-5FDC-470C-9638-C99EF7E3B12E}" srcOrd="0" destOrd="3" presId="urn:microsoft.com/office/officeart/2005/8/layout/hList1"/>
    <dgm:cxn modelId="{95AF9CAD-3D2C-4923-BAE3-314140620043}" type="presOf" srcId="{9FD3E091-06E9-4F20-B0A6-F522500A56DF}" destId="{0F31AF73-5FDC-470C-9638-C99EF7E3B12E}" srcOrd="0" destOrd="0" presId="urn:microsoft.com/office/officeart/2005/8/layout/hList1"/>
    <dgm:cxn modelId="{7BB3B9B4-4C5B-4AD1-BB60-7F62D815D1C6}" srcId="{37654D64-CA5A-48CE-94EE-E7F1420D1635}" destId="{A1F792AC-9A51-433D-98BC-166CC727F3DF}" srcOrd="0" destOrd="0" parTransId="{92F60913-36A1-4FC1-A9B7-944B77A9C4AF}" sibTransId="{010908C8-BBD0-494D-BD5F-6311649EBDC8}"/>
    <dgm:cxn modelId="{2F20DFB9-EC6E-4CDD-A3C4-EC4204BA23FC}" type="presOf" srcId="{E8F774B5-F44A-4ABC-A4BE-9A5BE8650DAE}" destId="{39576311-873C-4A76-B926-336BE75FB728}" srcOrd="0" destOrd="6" presId="urn:microsoft.com/office/officeart/2005/8/layout/hList1"/>
    <dgm:cxn modelId="{F243DABA-EA40-481C-B9FA-C032A89D8302}" type="presOf" srcId="{F919B8FD-2BDB-4050-BD53-A428CB844292}" destId="{39576311-873C-4A76-B926-336BE75FB728}" srcOrd="0" destOrd="4" presId="urn:microsoft.com/office/officeart/2005/8/layout/hList1"/>
    <dgm:cxn modelId="{D35EEDC2-83C3-4A0A-BE77-B345176EB9DC}" type="presOf" srcId="{C05C8F6C-1415-499F-8E36-289222C41EF7}" destId="{39576311-873C-4A76-B926-336BE75FB728}" srcOrd="0" destOrd="5" presId="urn:microsoft.com/office/officeart/2005/8/layout/hList1"/>
    <dgm:cxn modelId="{65A007C6-14E8-4244-93B0-F1C9B979E86A}" srcId="{57F76844-1E78-42B9-A62F-450F601E7B23}" destId="{CC00D406-1449-45F3-A75A-562710D6C936}" srcOrd="2" destOrd="0" parTransId="{50B1BAD2-94AA-4BDB-BE51-7726DADEA9CC}" sibTransId="{C80C5E00-BAE0-4E1D-B19B-ADFD145159D4}"/>
    <dgm:cxn modelId="{E991F0C9-6D82-4645-A55E-4754F9700E7B}" type="presOf" srcId="{FF9D35E2-3830-4E1B-930E-D67E88E6CC9E}" destId="{39576311-873C-4A76-B926-336BE75FB728}" srcOrd="0" destOrd="1" presId="urn:microsoft.com/office/officeart/2005/8/layout/hList1"/>
    <dgm:cxn modelId="{B0B845CE-6B87-4939-93A4-407775C39AD6}" srcId="{57F76844-1E78-42B9-A62F-450F601E7B23}" destId="{374526C0-A3A8-4174-90DD-A21EEE917C0F}" srcOrd="3" destOrd="0" parTransId="{8A2BF992-B793-4F55-AB8E-17F061F2EAA4}" sibTransId="{E153B5E3-6B52-42B4-8419-4DBEC54B09E0}"/>
    <dgm:cxn modelId="{C1A3C6D2-1948-4DD7-8B34-59B503F63896}" srcId="{37654D64-CA5A-48CE-94EE-E7F1420D1635}" destId="{57F76844-1E78-42B9-A62F-450F601E7B23}" srcOrd="1" destOrd="0" parTransId="{6526691E-8EAD-448E-8C8B-011018FDF906}" sibTransId="{8A166C4A-3306-487C-89F4-4AF2BF408785}"/>
    <dgm:cxn modelId="{88E019D7-6DB7-4E31-ABA7-6637B6A9FABD}" srcId="{57F76844-1E78-42B9-A62F-450F601E7B23}" destId="{C05C8F6C-1415-499F-8E36-289222C41EF7}" srcOrd="5" destOrd="0" parTransId="{2FAB2CAE-DE10-449C-8286-7A0A5D100475}" sibTransId="{3A37CE8F-F8DD-42AA-9998-2DF6EDF3BB36}"/>
    <dgm:cxn modelId="{FAE6DDDB-161F-4ADC-BA20-3AE622F2B45C}" srcId="{A1F792AC-9A51-433D-98BC-166CC727F3DF}" destId="{6F598815-E851-49BD-8081-40E942F62536}" srcOrd="1" destOrd="0" parTransId="{19D5AC76-66AD-471C-997C-CDD631B84531}" sibTransId="{F888627D-32B1-4D98-B72F-DCE61EA72DB7}"/>
    <dgm:cxn modelId="{82FE52DD-4B42-41FC-8E42-1BB82DB0405E}" srcId="{554602BA-83A6-45B9-BB85-F985968B7C53}" destId="{686CC7D4-7FAB-407D-96B7-2E5DE370E310}" srcOrd="1" destOrd="0" parTransId="{498B1F6B-ABC3-4B5D-9C96-D50763B14F6D}" sibTransId="{AB4D68B1-0875-4620-A02C-1F7B8B0010C6}"/>
    <dgm:cxn modelId="{F87529F0-82A3-4A8D-988F-A17BC2C6FC21}" srcId="{57F76844-1E78-42B9-A62F-450F601E7B23}" destId="{FF9D35E2-3830-4E1B-930E-D67E88E6CC9E}" srcOrd="1" destOrd="0" parTransId="{2BABB561-8D70-4043-9950-83B449574C80}" sibTransId="{8FA29A26-7796-49C6-B4C8-B4A6BF0E05B4}"/>
    <dgm:cxn modelId="{E3C221FD-F2CE-49E4-95CE-CA093ABC81A7}" srcId="{57F76844-1E78-42B9-A62F-450F601E7B23}" destId="{F919B8FD-2BDB-4050-BD53-A428CB844292}" srcOrd="4" destOrd="0" parTransId="{FD24AABA-B280-4A26-B121-F4E99DE4BE42}" sibTransId="{F5307339-9742-43CD-A8B6-1AAD00FB7EC0}"/>
    <dgm:cxn modelId="{9BD37806-39AE-49AC-937B-4BBBE675222F}" type="presParOf" srcId="{94E88B0C-A86F-4D91-A620-F7904D87A174}" destId="{9CB2EABB-94DF-4B64-B5EB-AD7791A1D0D8}" srcOrd="0" destOrd="0" presId="urn:microsoft.com/office/officeart/2005/8/layout/hList1"/>
    <dgm:cxn modelId="{EBC53B31-2EF9-4222-B27A-2D880B7ACA45}" type="presParOf" srcId="{9CB2EABB-94DF-4B64-B5EB-AD7791A1D0D8}" destId="{E0DB5A06-9AFB-4E24-B826-065883BF05C1}" srcOrd="0" destOrd="0" presId="urn:microsoft.com/office/officeart/2005/8/layout/hList1"/>
    <dgm:cxn modelId="{CF3A43D4-EAFA-4F16-93B4-6B43D6E6DAB1}" type="presParOf" srcId="{9CB2EABB-94DF-4B64-B5EB-AD7791A1D0D8}" destId="{0F31AF73-5FDC-470C-9638-C99EF7E3B12E}" srcOrd="1" destOrd="0" presId="urn:microsoft.com/office/officeart/2005/8/layout/hList1"/>
    <dgm:cxn modelId="{890A8969-DF44-4AFF-B97D-337BE65FF3A9}" type="presParOf" srcId="{94E88B0C-A86F-4D91-A620-F7904D87A174}" destId="{6541F2D4-F31F-4CB2-AF0D-B8C3C8090D18}" srcOrd="1" destOrd="0" presId="urn:microsoft.com/office/officeart/2005/8/layout/hList1"/>
    <dgm:cxn modelId="{F03049CE-386F-4028-8A8A-03CB2BFB19C0}" type="presParOf" srcId="{94E88B0C-A86F-4D91-A620-F7904D87A174}" destId="{AC077AC7-43EA-47AE-ACF5-B41F44360798}" srcOrd="2" destOrd="0" presId="urn:microsoft.com/office/officeart/2005/8/layout/hList1"/>
    <dgm:cxn modelId="{004C3C0F-04B2-4BA9-A1C1-026BD0ACF34D}" type="presParOf" srcId="{AC077AC7-43EA-47AE-ACF5-B41F44360798}" destId="{186F3CE6-F4C1-4A16-9011-146AFB3F967A}" srcOrd="0" destOrd="0" presId="urn:microsoft.com/office/officeart/2005/8/layout/hList1"/>
    <dgm:cxn modelId="{DC01A110-0041-41B2-AF5D-D01D0C42B17F}" type="presParOf" srcId="{AC077AC7-43EA-47AE-ACF5-B41F44360798}" destId="{39576311-873C-4A76-B926-336BE75FB72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E19C67-FA3A-442E-AD1D-38276B56481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l-GR"/>
        </a:p>
      </dgm:t>
    </dgm:pt>
    <dgm:pt modelId="{59846A55-6373-45CD-9823-252BFC14F212}">
      <dgm:prSet phldrT="[Text]" custT="1"/>
      <dgm:spPr/>
      <dgm:t>
        <a:bodyPr/>
        <a:lstStyle/>
        <a:p>
          <a:r>
            <a:rPr lang="el-GR" sz="2000" b="1" u="none" kern="1200" dirty="0">
              <a:latin typeface="Century Gothic" panose="020B0502020202020204" pitchFamily="34" charset="0"/>
              <a:ea typeface="+mn-ea"/>
              <a:cs typeface="+mn-cs"/>
            </a:rPr>
            <a:t>Συνάφεια</a:t>
          </a:r>
          <a:endParaRPr lang="en-US" sz="2000" b="1" u="none" kern="1200" dirty="0">
            <a:latin typeface="Century Gothic" panose="020B0502020202020204" pitchFamily="34" charset="0"/>
            <a:ea typeface="+mn-ea"/>
            <a:cs typeface="+mn-cs"/>
          </a:endParaRPr>
        </a:p>
        <a:p>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Βαθμολογία</a:t>
          </a: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 10/100)</a:t>
          </a:r>
        </a:p>
      </dgm:t>
    </dgm:pt>
    <dgm:pt modelId="{B5CFE513-CACD-4F15-9F36-922D486904C3}" type="parTrans" cxnId="{7BD06E68-7E44-40E7-9073-3CA2E8CFC2C4}">
      <dgm:prSet/>
      <dgm:spPr/>
      <dgm:t>
        <a:bodyPr/>
        <a:lstStyle/>
        <a:p>
          <a:endParaRPr lang="el-GR"/>
        </a:p>
      </dgm:t>
    </dgm:pt>
    <dgm:pt modelId="{70A39569-9024-4FA1-A929-281287A6CB2A}" type="sibTrans" cxnId="{7BD06E68-7E44-40E7-9073-3CA2E8CFC2C4}">
      <dgm:prSet/>
      <dgm:spPr/>
      <dgm:t>
        <a:bodyPr/>
        <a:lstStyle/>
        <a:p>
          <a:endParaRPr lang="el-GR"/>
        </a:p>
      </dgm:t>
    </dgm:pt>
    <dgm:pt modelId="{71BFC6D0-CD8E-4D4C-85FE-90E265962324}">
      <dgm:prSet phldrT="[Text]" custT="1"/>
      <dgm:spPr/>
      <dgm:t>
        <a:bodyPr/>
        <a:lstStyle/>
        <a:p>
          <a:pPr algn="l">
            <a:lnSpc>
              <a:spcPct val="100000"/>
            </a:lnSpc>
          </a:pPr>
          <a:r>
            <a:rPr lang="el-GR" sz="1600" spc="-5" dirty="0">
              <a:latin typeface="Century Gothic" panose="020B0502020202020204" pitchFamily="34" charset="0"/>
              <a:cs typeface="Verdana"/>
            </a:rPr>
            <a:t>Το προφίλ, </a:t>
          </a:r>
          <a:r>
            <a:rPr lang="el-GR" sz="1600" dirty="0">
              <a:latin typeface="Century Gothic" panose="020B0502020202020204" pitchFamily="34" charset="0"/>
              <a:cs typeface="Verdana"/>
            </a:rPr>
            <a:t>η </a:t>
          </a:r>
          <a:r>
            <a:rPr lang="el-GR" sz="1600" spc="-5" dirty="0">
              <a:latin typeface="Century Gothic" panose="020B0502020202020204" pitchFamily="34" charset="0"/>
              <a:cs typeface="Verdana"/>
            </a:rPr>
            <a:t>πείρα, </a:t>
          </a:r>
          <a:r>
            <a:rPr lang="el-GR" sz="1600" dirty="0">
              <a:latin typeface="Century Gothic" panose="020B0502020202020204" pitchFamily="34" charset="0"/>
              <a:cs typeface="Verdana"/>
            </a:rPr>
            <a:t>οι </a:t>
          </a:r>
          <a:r>
            <a:rPr lang="el-GR" sz="1600" spc="-5" dirty="0">
              <a:latin typeface="Century Gothic" panose="020B0502020202020204" pitchFamily="34" charset="0"/>
              <a:cs typeface="Verdana"/>
            </a:rPr>
            <a:t>δραστηριότητες του οργανισμού και οι εκπαιδευόμενοί του είναι συναφή </a:t>
          </a:r>
          <a:r>
            <a:rPr lang="el-GR" sz="1600" dirty="0">
              <a:latin typeface="Century Gothic" panose="020B0502020202020204" pitchFamily="34" charset="0"/>
              <a:cs typeface="Verdana"/>
            </a:rPr>
            <a:t>με </a:t>
          </a:r>
          <a:r>
            <a:rPr lang="el-GR" sz="1600" spc="-5" dirty="0">
              <a:latin typeface="Century Gothic" panose="020B0502020202020204" pitchFamily="34" charset="0"/>
              <a:cs typeface="Verdana"/>
            </a:rPr>
            <a:t>τον </a:t>
          </a:r>
          <a:r>
            <a:rPr lang="el-GR" sz="1600" dirty="0">
              <a:latin typeface="Century Gothic" panose="020B0502020202020204" pitchFamily="34" charset="0"/>
              <a:cs typeface="Verdana"/>
            </a:rPr>
            <a:t>τομέα </a:t>
          </a:r>
          <a:r>
            <a:rPr lang="el-GR" sz="1600" spc="-5" dirty="0">
              <a:latin typeface="Century Gothic" panose="020B0502020202020204" pitchFamily="34" charset="0"/>
              <a:cs typeface="Verdana"/>
            </a:rPr>
            <a:t>της αίτησης και  τους στόχους της </a:t>
          </a:r>
          <a:r>
            <a:rPr lang="el-GR" sz="1600" spc="-30" dirty="0">
              <a:latin typeface="Century Gothic" panose="020B0502020202020204" pitchFamily="34" charset="0"/>
              <a:cs typeface="Verdana"/>
            </a:rPr>
            <a:t>Π</a:t>
          </a:r>
          <a:r>
            <a:rPr lang="el-GR" sz="1600" spc="-5" dirty="0">
              <a:latin typeface="Century Gothic" panose="020B0502020202020204" pitchFamily="34" charset="0"/>
              <a:cs typeface="Verdana"/>
            </a:rPr>
            <a:t>ρόσκλησης</a:t>
          </a:r>
          <a:r>
            <a:rPr lang="en-US" sz="1600" spc="-5" dirty="0">
              <a:latin typeface="Century Gothic" panose="020B0502020202020204" pitchFamily="34" charset="0"/>
              <a:cs typeface="Verdana"/>
            </a:rPr>
            <a:t>;</a:t>
          </a:r>
          <a:endParaRPr lang="el-GR" sz="1600" dirty="0">
            <a:latin typeface="Century Gothic" panose="020B0502020202020204" pitchFamily="34" charset="0"/>
          </a:endParaRPr>
        </a:p>
      </dgm:t>
    </dgm:pt>
    <dgm:pt modelId="{FBF4F603-2101-4318-ACE3-B8E9E5B21991}" type="parTrans" cxnId="{E5CE3458-6D0E-4D51-AA8D-929D1E44DC56}">
      <dgm:prSet/>
      <dgm:spPr/>
      <dgm:t>
        <a:bodyPr/>
        <a:lstStyle/>
        <a:p>
          <a:endParaRPr lang="el-GR"/>
        </a:p>
      </dgm:t>
    </dgm:pt>
    <dgm:pt modelId="{61C21325-8A07-4769-90B7-D783D6B40413}" type="sibTrans" cxnId="{E5CE3458-6D0E-4D51-AA8D-929D1E44DC56}">
      <dgm:prSet/>
      <dgm:spPr/>
      <dgm:t>
        <a:bodyPr/>
        <a:lstStyle/>
        <a:p>
          <a:endParaRPr lang="el-GR"/>
        </a:p>
      </dgm:t>
    </dgm:pt>
    <dgm:pt modelId="{7D44C8CC-D21E-45A8-9AC5-1ED595AA0A2A}">
      <dgm:prSet custT="1"/>
      <dgm:spPr/>
      <dgm:t>
        <a:bodyPr spcFirstLastPara="0" vert="horz" wrap="square" lIns="106680" tIns="60960" rIns="106680" bIns="60960" numCol="1" spcCol="1270" anchor="ctr" anchorCtr="0"/>
        <a:lstStyle/>
        <a:p>
          <a:r>
            <a:rPr lang="en-US" sz="2000" b="1" u="none" kern="1200" dirty="0">
              <a:latin typeface="Century Gothic" panose="020B0502020202020204" pitchFamily="34" charset="0"/>
              <a:ea typeface="+mn-ea"/>
              <a:cs typeface="+mn-cs"/>
            </a:rPr>
            <a:t>Erasmus Plan </a:t>
          </a:r>
        </a:p>
        <a:p>
          <a:r>
            <a:rPr lang="el-GR" sz="2000" b="1" u="none" kern="1200" dirty="0">
              <a:latin typeface="Century Gothic" panose="020B0502020202020204" pitchFamily="34" charset="0"/>
              <a:ea typeface="+mn-ea"/>
              <a:cs typeface="+mn-cs"/>
            </a:rPr>
            <a:t>Στόχοι</a:t>
          </a:r>
        </a:p>
        <a:p>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Βαθμολογία</a:t>
          </a: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 40/100)</a:t>
          </a:r>
          <a:endParaRPr lang="en-GB" sz="2000" b="1" u="none" kern="1200" dirty="0">
            <a:latin typeface="Century Gothic" panose="020B0502020202020204" pitchFamily="34" charset="0"/>
            <a:ea typeface="+mn-ea"/>
            <a:cs typeface="+mn-cs"/>
          </a:endParaRPr>
        </a:p>
      </dgm:t>
    </dgm:pt>
    <dgm:pt modelId="{DCF63F47-BBF0-47D1-AB2B-150ED8BF52C3}" type="parTrans" cxnId="{1FBD57CF-D400-42D4-AE80-27766085428F}">
      <dgm:prSet/>
      <dgm:spPr/>
      <dgm:t>
        <a:bodyPr/>
        <a:lstStyle/>
        <a:p>
          <a:endParaRPr lang="el-GR"/>
        </a:p>
      </dgm:t>
    </dgm:pt>
    <dgm:pt modelId="{2C222DBC-AF18-401D-9EE0-604D15C44C0E}" type="sibTrans" cxnId="{1FBD57CF-D400-42D4-AE80-27766085428F}">
      <dgm:prSet/>
      <dgm:spPr/>
      <dgm:t>
        <a:bodyPr/>
        <a:lstStyle/>
        <a:p>
          <a:endParaRPr lang="el-GR"/>
        </a:p>
      </dgm:t>
    </dgm:pt>
    <dgm:pt modelId="{437684B8-7E9C-4080-A300-EDA55F38B47F}">
      <dgm:prSet phldrT="[Text]" custT="1"/>
      <dgm:spPr/>
      <dgm:t>
        <a:bodyPr/>
        <a:lstStyle/>
        <a:p>
          <a:pPr algn="l">
            <a:lnSpc>
              <a:spcPct val="100000"/>
            </a:lnSpc>
          </a:pPr>
          <a:r>
            <a:rPr lang="en-US" sz="1600" dirty="0">
              <a:latin typeface="Century Gothic" panose="020B0502020202020204" pitchFamily="34" charset="0"/>
              <a:cs typeface="Verdana"/>
            </a:rPr>
            <a:t>H </a:t>
          </a:r>
          <a:r>
            <a:rPr lang="el-GR" sz="1600" spc="-5" dirty="0">
              <a:latin typeface="Century Gothic" panose="020B0502020202020204" pitchFamily="34" charset="0"/>
              <a:cs typeface="Verdana"/>
            </a:rPr>
            <a:t>κοινοπραξία αποφέρει σαφή προστιθέμενη </a:t>
          </a:r>
          <a:r>
            <a:rPr lang="el-GR" sz="1600" dirty="0">
              <a:latin typeface="Century Gothic" panose="020B0502020202020204" pitchFamily="34" charset="0"/>
              <a:cs typeface="Verdana"/>
            </a:rPr>
            <a:t>αξία </a:t>
          </a:r>
          <a:r>
            <a:rPr lang="el-GR" sz="1600" spc="-5" dirty="0">
              <a:latin typeface="Century Gothic" panose="020B0502020202020204" pitchFamily="34" charset="0"/>
              <a:cs typeface="Verdana"/>
            </a:rPr>
            <a:t>για τα  μέλη της όσον αφορά στους στόχους της Πρόσκλησης</a:t>
          </a:r>
          <a:r>
            <a:rPr lang="en-US" sz="1600" spc="-5" dirty="0">
              <a:latin typeface="Century Gothic" panose="020B0502020202020204" pitchFamily="34" charset="0"/>
              <a:cs typeface="Verdana"/>
            </a:rPr>
            <a:t>;</a:t>
          </a:r>
          <a:endParaRPr lang="el-GR" sz="1600" dirty="0">
            <a:latin typeface="Century Gothic" panose="020B0502020202020204" pitchFamily="34" charset="0"/>
          </a:endParaRPr>
        </a:p>
      </dgm:t>
    </dgm:pt>
    <dgm:pt modelId="{4C8E27C0-7826-4A7C-A151-833699F54CD1}" type="parTrans" cxnId="{71949C09-F684-4EE6-9BBD-E7025E8DF7A9}">
      <dgm:prSet/>
      <dgm:spPr/>
      <dgm:t>
        <a:bodyPr/>
        <a:lstStyle/>
        <a:p>
          <a:endParaRPr lang="en-US"/>
        </a:p>
      </dgm:t>
    </dgm:pt>
    <dgm:pt modelId="{2322DE69-9361-476D-B159-EAEF656EFBB1}" type="sibTrans" cxnId="{71949C09-F684-4EE6-9BBD-E7025E8DF7A9}">
      <dgm:prSet/>
      <dgm:spPr/>
      <dgm:t>
        <a:bodyPr/>
        <a:lstStyle/>
        <a:p>
          <a:endParaRPr lang="en-US"/>
        </a:p>
      </dgm:t>
    </dgm:pt>
    <dgm:pt modelId="{CDFE43E6-B6D8-4246-80E4-C55A1C66CDA7}">
      <dgm:prSet custT="1"/>
      <dgm:spPr/>
      <dgm:t>
        <a:bodyPr/>
        <a:lstStyle/>
        <a:p>
          <a:pPr algn="l"/>
          <a:r>
            <a:rPr lang="el-GR" sz="1600" dirty="0">
              <a:latin typeface="Century Gothic" panose="020B0502020202020204" pitchFamily="34" charset="0"/>
              <a:cs typeface="Verdana"/>
            </a:rPr>
            <a:t>Συνάδουν με τους στόχους της Πρόσκλησης, τις ανάγκες του οργανισμού, του προσωπικού και των εκπαιδευομένων</a:t>
          </a:r>
          <a:r>
            <a:rPr lang="en-US" sz="1600" dirty="0">
              <a:latin typeface="Century Gothic" panose="020B0502020202020204" pitchFamily="34" charset="0"/>
              <a:cs typeface="Verdana"/>
            </a:rPr>
            <a:t>;</a:t>
          </a:r>
        </a:p>
      </dgm:t>
    </dgm:pt>
    <dgm:pt modelId="{749EB1D6-AC47-41D7-B5E3-3CC6BE3BCEB9}" type="parTrans" cxnId="{EC29561D-1562-4F4C-9E09-C1D71472EC59}">
      <dgm:prSet/>
      <dgm:spPr/>
      <dgm:t>
        <a:bodyPr/>
        <a:lstStyle/>
        <a:p>
          <a:endParaRPr lang="en-US"/>
        </a:p>
      </dgm:t>
    </dgm:pt>
    <dgm:pt modelId="{17EA526C-4DDB-4EA6-B3CA-465D6F572C5C}" type="sibTrans" cxnId="{EC29561D-1562-4F4C-9E09-C1D71472EC59}">
      <dgm:prSet/>
      <dgm:spPr/>
      <dgm:t>
        <a:bodyPr/>
        <a:lstStyle/>
        <a:p>
          <a:endParaRPr lang="en-US"/>
        </a:p>
      </dgm:t>
    </dgm:pt>
    <dgm:pt modelId="{B891F31C-9BE0-492B-89B6-A9AD0FF2FCE5}">
      <dgm:prSet custT="1"/>
      <dgm:spPr/>
      <dgm:t>
        <a:bodyPr/>
        <a:lstStyle/>
        <a:p>
          <a:pPr algn="l"/>
          <a:r>
            <a:rPr lang="en-US" sz="1600" dirty="0">
              <a:latin typeface="Century Gothic" panose="020B0502020202020204" pitchFamily="34" charset="0"/>
              <a:cs typeface="Verdana"/>
            </a:rPr>
            <a:t>T</a:t>
          </a:r>
          <a:r>
            <a:rPr lang="el-GR" sz="1600" dirty="0">
              <a:latin typeface="Century Gothic" panose="020B0502020202020204" pitchFamily="34" charset="0"/>
              <a:cs typeface="Verdana"/>
            </a:rPr>
            <a:t>ο χρονοδιάγραμμά τους  είναι ρεαλιστικό και κατάλληλο για την επίτευξη θετικού αντικτύπου  για τον οργανισμό (ή την κοινοπραξία)</a:t>
          </a:r>
          <a:r>
            <a:rPr lang="en-US" sz="1600" dirty="0">
              <a:latin typeface="Century Gothic" panose="020B0502020202020204" pitchFamily="34" charset="0"/>
              <a:cs typeface="Verdana"/>
            </a:rPr>
            <a:t>;</a:t>
          </a:r>
        </a:p>
      </dgm:t>
    </dgm:pt>
    <dgm:pt modelId="{75F916BE-4660-4CF6-A67D-805ABC0EB4D1}" type="parTrans" cxnId="{70E3E665-ED42-470A-9B30-E43FD3D4EFAF}">
      <dgm:prSet/>
      <dgm:spPr/>
      <dgm:t>
        <a:bodyPr/>
        <a:lstStyle/>
        <a:p>
          <a:endParaRPr lang="en-US"/>
        </a:p>
      </dgm:t>
    </dgm:pt>
    <dgm:pt modelId="{7613C3FA-2233-4B0A-B91A-1046BCD6097B}" type="sibTrans" cxnId="{70E3E665-ED42-470A-9B30-E43FD3D4EFAF}">
      <dgm:prSet/>
      <dgm:spPr/>
      <dgm:t>
        <a:bodyPr/>
        <a:lstStyle/>
        <a:p>
          <a:endParaRPr lang="en-US"/>
        </a:p>
      </dgm:t>
    </dgm:pt>
    <dgm:pt modelId="{9FDFC73A-AA9E-4421-BC9D-5B083242A039}">
      <dgm:prSet custT="1"/>
      <dgm:spPr/>
      <dgm:t>
        <a:bodyPr/>
        <a:lstStyle/>
        <a:p>
          <a:pPr algn="l"/>
          <a:r>
            <a:rPr lang="el-GR" sz="1600" dirty="0">
              <a:latin typeface="Century Gothic" panose="020B0502020202020204" pitchFamily="34" charset="0"/>
              <a:cs typeface="Verdana"/>
            </a:rPr>
            <a:t>Τα προτεινόμενα μέτρα για την παρακολούθηση και αξιολόγηση της  προόδου της επίτευξης των στόχων είναι  κατάλληλα και συγκεκριμένα</a:t>
          </a:r>
          <a:r>
            <a:rPr lang="en-US" sz="1600" dirty="0">
              <a:latin typeface="Century Gothic" panose="020B0502020202020204" pitchFamily="34" charset="0"/>
              <a:cs typeface="Verdana"/>
            </a:rPr>
            <a:t>;</a:t>
          </a:r>
        </a:p>
      </dgm:t>
    </dgm:pt>
    <dgm:pt modelId="{D2137EF6-4204-493F-B453-991BB731E229}" type="parTrans" cxnId="{A337BF13-9739-4118-8EAE-1A84A38E0BC7}">
      <dgm:prSet/>
      <dgm:spPr/>
      <dgm:t>
        <a:bodyPr/>
        <a:lstStyle/>
        <a:p>
          <a:endParaRPr lang="en-US"/>
        </a:p>
      </dgm:t>
    </dgm:pt>
    <dgm:pt modelId="{DCC88DC2-32A4-4174-9EC1-CC98398BF99F}" type="sibTrans" cxnId="{A337BF13-9739-4118-8EAE-1A84A38E0BC7}">
      <dgm:prSet/>
      <dgm:spPr/>
      <dgm:t>
        <a:bodyPr/>
        <a:lstStyle/>
        <a:p>
          <a:endParaRPr lang="en-US"/>
        </a:p>
      </dgm:t>
    </dgm:pt>
    <dgm:pt modelId="{783352A1-EBC3-451F-A90A-691D57081F2B}">
      <dgm:prSet phldrT="[Text]" custT="1"/>
      <dgm:spPr/>
      <dgm:t>
        <a:bodyPr/>
        <a:lstStyle/>
        <a:p>
          <a:pPr algn="l">
            <a:lnSpc>
              <a:spcPct val="100000"/>
            </a:lnSpc>
          </a:pPr>
          <a:endParaRPr lang="el-GR" sz="1600" dirty="0">
            <a:latin typeface="Century Gothic" panose="020B0502020202020204" pitchFamily="34" charset="0"/>
          </a:endParaRPr>
        </a:p>
      </dgm:t>
    </dgm:pt>
    <dgm:pt modelId="{ED2924D5-6DD7-43BF-ABBF-29C2ADA10901}" type="parTrans" cxnId="{BA0E1E9D-CC46-4A02-A55D-79839C69FBD3}">
      <dgm:prSet/>
      <dgm:spPr/>
      <dgm:t>
        <a:bodyPr/>
        <a:lstStyle/>
        <a:p>
          <a:endParaRPr lang="en-US"/>
        </a:p>
      </dgm:t>
    </dgm:pt>
    <dgm:pt modelId="{4E57C015-F05D-4C0A-AEA0-C1198D3A110C}" type="sibTrans" cxnId="{BA0E1E9D-CC46-4A02-A55D-79839C69FBD3}">
      <dgm:prSet/>
      <dgm:spPr/>
      <dgm:t>
        <a:bodyPr/>
        <a:lstStyle/>
        <a:p>
          <a:endParaRPr lang="en-US"/>
        </a:p>
      </dgm:t>
    </dgm:pt>
    <dgm:pt modelId="{2B041B9E-2726-46BA-9A22-D6CA6A67FC1B}">
      <dgm:prSet custT="1"/>
      <dgm:spPr/>
      <dgm:t>
        <a:bodyPr/>
        <a:lstStyle/>
        <a:p>
          <a:pPr algn="l"/>
          <a:endParaRPr lang="en-US" sz="1600" dirty="0">
            <a:latin typeface="Century Gothic" panose="020B0502020202020204" pitchFamily="34" charset="0"/>
            <a:cs typeface="Verdana"/>
          </a:endParaRPr>
        </a:p>
      </dgm:t>
    </dgm:pt>
    <dgm:pt modelId="{CC6F9414-003E-41BF-9EC3-FBB0D1FC6F15}" type="parTrans" cxnId="{6FDB667A-32D8-48BB-AD8B-C301D80717CE}">
      <dgm:prSet/>
      <dgm:spPr/>
      <dgm:t>
        <a:bodyPr/>
        <a:lstStyle/>
        <a:p>
          <a:endParaRPr lang="en-US"/>
        </a:p>
      </dgm:t>
    </dgm:pt>
    <dgm:pt modelId="{3BA734F0-285D-4594-81BC-7ACDCACAA5C4}" type="sibTrans" cxnId="{6FDB667A-32D8-48BB-AD8B-C301D80717CE}">
      <dgm:prSet/>
      <dgm:spPr/>
      <dgm:t>
        <a:bodyPr/>
        <a:lstStyle/>
        <a:p>
          <a:endParaRPr lang="en-US"/>
        </a:p>
      </dgm:t>
    </dgm:pt>
    <dgm:pt modelId="{A8890D51-A764-47C8-91E6-E95391C85793}">
      <dgm:prSet custT="1"/>
      <dgm:spPr/>
      <dgm:t>
        <a:bodyPr/>
        <a:lstStyle/>
        <a:p>
          <a:pPr algn="l"/>
          <a:endParaRPr lang="en-US" sz="1600" dirty="0">
            <a:latin typeface="Century Gothic" panose="020B0502020202020204" pitchFamily="34" charset="0"/>
            <a:cs typeface="Verdana"/>
          </a:endParaRPr>
        </a:p>
      </dgm:t>
    </dgm:pt>
    <dgm:pt modelId="{954DB70B-2CAE-4CCA-8D8A-006798559D99}" type="parTrans" cxnId="{028CC0B0-6165-44C6-8971-16849CFCFCDE}">
      <dgm:prSet/>
      <dgm:spPr/>
      <dgm:t>
        <a:bodyPr/>
        <a:lstStyle/>
        <a:p>
          <a:endParaRPr lang="en-US"/>
        </a:p>
      </dgm:t>
    </dgm:pt>
    <dgm:pt modelId="{7E609CBF-A715-4484-B7D0-583B7C50D0F7}" type="sibTrans" cxnId="{028CC0B0-6165-44C6-8971-16849CFCFCDE}">
      <dgm:prSet/>
      <dgm:spPr/>
      <dgm:t>
        <a:bodyPr/>
        <a:lstStyle/>
        <a:p>
          <a:endParaRPr lang="en-US"/>
        </a:p>
      </dgm:t>
    </dgm:pt>
    <dgm:pt modelId="{B7AC4F46-A713-466B-8AEE-25443C408675}" type="pres">
      <dgm:prSet presAssocID="{3BE19C67-FA3A-442E-AD1D-38276B56481D}" presName="Name0" presStyleCnt="0">
        <dgm:presLayoutVars>
          <dgm:dir/>
          <dgm:animLvl val="lvl"/>
          <dgm:resizeHandles val="exact"/>
        </dgm:presLayoutVars>
      </dgm:prSet>
      <dgm:spPr/>
    </dgm:pt>
    <dgm:pt modelId="{75EC4E95-2A3F-4865-BBF1-48E8F7E9A2D0}" type="pres">
      <dgm:prSet presAssocID="{59846A55-6373-45CD-9823-252BFC14F212}" presName="composite" presStyleCnt="0"/>
      <dgm:spPr/>
    </dgm:pt>
    <dgm:pt modelId="{2CCFC0DA-4F19-416C-BC75-7B47B9CC4E81}" type="pres">
      <dgm:prSet presAssocID="{59846A55-6373-45CD-9823-252BFC14F212}" presName="parTx" presStyleLbl="alignNode1" presStyleIdx="0" presStyleCnt="2" custScaleX="136242" custScaleY="129445" custLinFactNeighborX="2075" custLinFactNeighborY="-5543">
        <dgm:presLayoutVars>
          <dgm:chMax val="0"/>
          <dgm:chPref val="0"/>
          <dgm:bulletEnabled val="1"/>
        </dgm:presLayoutVars>
      </dgm:prSet>
      <dgm:spPr/>
    </dgm:pt>
    <dgm:pt modelId="{7EE330DA-80A8-4FAD-9B39-434C2DE89098}" type="pres">
      <dgm:prSet presAssocID="{59846A55-6373-45CD-9823-252BFC14F212}" presName="desTx" presStyleLbl="alignAccFollowNode1" presStyleIdx="0" presStyleCnt="2" custScaleX="136149" custLinFactNeighborX="2387" custLinFactNeighborY="6342">
        <dgm:presLayoutVars>
          <dgm:bulletEnabled val="1"/>
        </dgm:presLayoutVars>
      </dgm:prSet>
      <dgm:spPr/>
    </dgm:pt>
    <dgm:pt modelId="{2C47BFF3-7984-4E80-ACA5-A51CDA7CCC0B}" type="pres">
      <dgm:prSet presAssocID="{70A39569-9024-4FA1-A929-281287A6CB2A}" presName="space" presStyleCnt="0"/>
      <dgm:spPr/>
    </dgm:pt>
    <dgm:pt modelId="{001149D7-5B1F-49F8-AE33-E1B12CBE914F}" type="pres">
      <dgm:prSet presAssocID="{7D44C8CC-D21E-45A8-9AC5-1ED595AA0A2A}" presName="composite" presStyleCnt="0"/>
      <dgm:spPr/>
    </dgm:pt>
    <dgm:pt modelId="{C4CFACD0-EC6C-4FB2-AF86-C30B6AF2CA5E}" type="pres">
      <dgm:prSet presAssocID="{7D44C8CC-D21E-45A8-9AC5-1ED595AA0A2A}" presName="parTx" presStyleLbl="alignNode1" presStyleIdx="1" presStyleCnt="2" custScaleX="152136" custScaleY="100000" custLinFactNeighborX="-4206" custLinFactNeighborY="2663">
        <dgm:presLayoutVars>
          <dgm:chMax val="0"/>
          <dgm:chPref val="0"/>
          <dgm:bulletEnabled val="1"/>
        </dgm:presLayoutVars>
      </dgm:prSet>
      <dgm:spPr>
        <a:xfrm>
          <a:off x="1573381" y="1430697"/>
          <a:ext cx="1378148" cy="543805"/>
        </a:xfrm>
        <a:prstGeom prst="rect">
          <a:avLst/>
        </a:prstGeom>
      </dgm:spPr>
    </dgm:pt>
    <dgm:pt modelId="{38D3E660-4526-45E1-AA95-931390C33532}" type="pres">
      <dgm:prSet presAssocID="{7D44C8CC-D21E-45A8-9AC5-1ED595AA0A2A}" presName="desTx" presStyleLbl="alignAccFollowNode1" presStyleIdx="1" presStyleCnt="2" custScaleX="151286" custScaleY="99192" custLinFactNeighborX="-3886" custLinFactNeighborY="3763">
        <dgm:presLayoutVars>
          <dgm:bulletEnabled val="1"/>
        </dgm:presLayoutVars>
      </dgm:prSet>
      <dgm:spPr/>
    </dgm:pt>
  </dgm:ptLst>
  <dgm:cxnLst>
    <dgm:cxn modelId="{ACC02E03-3516-441C-B039-1B00B0C86CEB}" type="presOf" srcId="{CDFE43E6-B6D8-4246-80E4-C55A1C66CDA7}" destId="{38D3E660-4526-45E1-AA95-931390C33532}" srcOrd="0" destOrd="0" presId="urn:microsoft.com/office/officeart/2005/8/layout/hList1"/>
    <dgm:cxn modelId="{71949C09-F684-4EE6-9BBD-E7025E8DF7A9}" srcId="{59846A55-6373-45CD-9823-252BFC14F212}" destId="{437684B8-7E9C-4080-A300-EDA55F38B47F}" srcOrd="2" destOrd="0" parTransId="{4C8E27C0-7826-4A7C-A151-833699F54CD1}" sibTransId="{2322DE69-9361-476D-B159-EAEF656EFBB1}"/>
    <dgm:cxn modelId="{7109870E-B63F-40BA-AE4F-85F4C9706F87}" type="presOf" srcId="{59846A55-6373-45CD-9823-252BFC14F212}" destId="{2CCFC0DA-4F19-416C-BC75-7B47B9CC4E81}" srcOrd="0" destOrd="0" presId="urn:microsoft.com/office/officeart/2005/8/layout/hList1"/>
    <dgm:cxn modelId="{A337BF13-9739-4118-8EAE-1A84A38E0BC7}" srcId="{7D44C8CC-D21E-45A8-9AC5-1ED595AA0A2A}" destId="{9FDFC73A-AA9E-4421-BC9D-5B083242A039}" srcOrd="4" destOrd="0" parTransId="{D2137EF6-4204-493F-B453-991BB731E229}" sibTransId="{DCC88DC2-32A4-4174-9EC1-CC98398BF99F}"/>
    <dgm:cxn modelId="{EC29561D-1562-4F4C-9E09-C1D71472EC59}" srcId="{7D44C8CC-D21E-45A8-9AC5-1ED595AA0A2A}" destId="{CDFE43E6-B6D8-4246-80E4-C55A1C66CDA7}" srcOrd="0" destOrd="0" parTransId="{749EB1D6-AC47-41D7-B5E3-3CC6BE3BCEB9}" sibTransId="{17EA526C-4DDB-4EA6-B3CA-465D6F572C5C}"/>
    <dgm:cxn modelId="{B3510B5D-7BAD-42BF-B56E-DFD12AD570B5}" type="presOf" srcId="{3BE19C67-FA3A-442E-AD1D-38276B56481D}" destId="{B7AC4F46-A713-466B-8AEE-25443C408675}" srcOrd="0" destOrd="0" presId="urn:microsoft.com/office/officeart/2005/8/layout/hList1"/>
    <dgm:cxn modelId="{70E3E665-ED42-470A-9B30-E43FD3D4EFAF}" srcId="{7D44C8CC-D21E-45A8-9AC5-1ED595AA0A2A}" destId="{B891F31C-9BE0-492B-89B6-A9AD0FF2FCE5}" srcOrd="2" destOrd="0" parTransId="{75F916BE-4660-4CF6-A67D-805ABC0EB4D1}" sibTransId="{7613C3FA-2233-4B0A-B91A-1046BCD6097B}"/>
    <dgm:cxn modelId="{670EFC65-DCF8-488C-9742-8CEF6FA35B2C}" type="presOf" srcId="{437684B8-7E9C-4080-A300-EDA55F38B47F}" destId="{7EE330DA-80A8-4FAD-9B39-434C2DE89098}" srcOrd="0" destOrd="2" presId="urn:microsoft.com/office/officeart/2005/8/layout/hList1"/>
    <dgm:cxn modelId="{7BD06E68-7E44-40E7-9073-3CA2E8CFC2C4}" srcId="{3BE19C67-FA3A-442E-AD1D-38276B56481D}" destId="{59846A55-6373-45CD-9823-252BFC14F212}" srcOrd="0" destOrd="0" parTransId="{B5CFE513-CACD-4F15-9F36-922D486904C3}" sibTransId="{70A39569-9024-4FA1-A929-281287A6CB2A}"/>
    <dgm:cxn modelId="{E922856B-7A7B-4CB7-B5C7-2B8482BDE3BA}" type="presOf" srcId="{A8890D51-A764-47C8-91E6-E95391C85793}" destId="{38D3E660-4526-45E1-AA95-931390C33532}" srcOrd="0" destOrd="3" presId="urn:microsoft.com/office/officeart/2005/8/layout/hList1"/>
    <dgm:cxn modelId="{8F373070-ED52-4A32-BBAD-BA2F31B7E279}" type="presOf" srcId="{2B041B9E-2726-46BA-9A22-D6CA6A67FC1B}" destId="{38D3E660-4526-45E1-AA95-931390C33532}" srcOrd="0" destOrd="1" presId="urn:microsoft.com/office/officeart/2005/8/layout/hList1"/>
    <dgm:cxn modelId="{694E7156-894E-4362-987B-8F2D206E687A}" type="presOf" srcId="{71BFC6D0-CD8E-4D4C-85FE-90E265962324}" destId="{7EE330DA-80A8-4FAD-9B39-434C2DE89098}" srcOrd="0" destOrd="0" presId="urn:microsoft.com/office/officeart/2005/8/layout/hList1"/>
    <dgm:cxn modelId="{E5CE3458-6D0E-4D51-AA8D-929D1E44DC56}" srcId="{59846A55-6373-45CD-9823-252BFC14F212}" destId="{71BFC6D0-CD8E-4D4C-85FE-90E265962324}" srcOrd="0" destOrd="0" parTransId="{FBF4F603-2101-4318-ACE3-B8E9E5B21991}" sibTransId="{61C21325-8A07-4769-90B7-D783D6B40413}"/>
    <dgm:cxn modelId="{6FDB667A-32D8-48BB-AD8B-C301D80717CE}" srcId="{7D44C8CC-D21E-45A8-9AC5-1ED595AA0A2A}" destId="{2B041B9E-2726-46BA-9A22-D6CA6A67FC1B}" srcOrd="1" destOrd="0" parTransId="{CC6F9414-003E-41BF-9EC3-FBB0D1FC6F15}" sibTransId="{3BA734F0-285D-4594-81BC-7ACDCACAA5C4}"/>
    <dgm:cxn modelId="{5EA0268F-7DB8-4694-91EF-AD2C4342B5F8}" type="presOf" srcId="{9FDFC73A-AA9E-4421-BC9D-5B083242A039}" destId="{38D3E660-4526-45E1-AA95-931390C33532}" srcOrd="0" destOrd="4" presId="urn:microsoft.com/office/officeart/2005/8/layout/hList1"/>
    <dgm:cxn modelId="{BA0E1E9D-CC46-4A02-A55D-79839C69FBD3}" srcId="{59846A55-6373-45CD-9823-252BFC14F212}" destId="{783352A1-EBC3-451F-A90A-691D57081F2B}" srcOrd="1" destOrd="0" parTransId="{ED2924D5-6DD7-43BF-ABBF-29C2ADA10901}" sibTransId="{4E57C015-F05D-4C0A-AEA0-C1198D3A110C}"/>
    <dgm:cxn modelId="{EE945FAF-2A36-4DC4-BC47-0AEF96E718C8}" type="presOf" srcId="{783352A1-EBC3-451F-A90A-691D57081F2B}" destId="{7EE330DA-80A8-4FAD-9B39-434C2DE89098}" srcOrd="0" destOrd="1" presId="urn:microsoft.com/office/officeart/2005/8/layout/hList1"/>
    <dgm:cxn modelId="{028CC0B0-6165-44C6-8971-16849CFCFCDE}" srcId="{7D44C8CC-D21E-45A8-9AC5-1ED595AA0A2A}" destId="{A8890D51-A764-47C8-91E6-E95391C85793}" srcOrd="3" destOrd="0" parTransId="{954DB70B-2CAE-4CCA-8D8A-006798559D99}" sibTransId="{7E609CBF-A715-4484-B7D0-583B7C50D0F7}"/>
    <dgm:cxn modelId="{8A3316C2-AA58-499A-81E1-63B62807A4B0}" type="presOf" srcId="{B891F31C-9BE0-492B-89B6-A9AD0FF2FCE5}" destId="{38D3E660-4526-45E1-AA95-931390C33532}" srcOrd="0" destOrd="2" presId="urn:microsoft.com/office/officeart/2005/8/layout/hList1"/>
    <dgm:cxn modelId="{1FBD57CF-D400-42D4-AE80-27766085428F}" srcId="{3BE19C67-FA3A-442E-AD1D-38276B56481D}" destId="{7D44C8CC-D21E-45A8-9AC5-1ED595AA0A2A}" srcOrd="1" destOrd="0" parTransId="{DCF63F47-BBF0-47D1-AB2B-150ED8BF52C3}" sibTransId="{2C222DBC-AF18-401D-9EE0-604D15C44C0E}"/>
    <dgm:cxn modelId="{C40E07DA-01B9-469B-90A9-EA5953C2AB7C}" type="presOf" srcId="{7D44C8CC-D21E-45A8-9AC5-1ED595AA0A2A}" destId="{C4CFACD0-EC6C-4FB2-AF86-C30B6AF2CA5E}" srcOrd="0" destOrd="0" presId="urn:microsoft.com/office/officeart/2005/8/layout/hList1"/>
    <dgm:cxn modelId="{1BD4E0DE-AC99-4A77-AF75-F1121DB44531}" type="presParOf" srcId="{B7AC4F46-A713-466B-8AEE-25443C408675}" destId="{75EC4E95-2A3F-4865-BBF1-48E8F7E9A2D0}" srcOrd="0" destOrd="0" presId="urn:microsoft.com/office/officeart/2005/8/layout/hList1"/>
    <dgm:cxn modelId="{E32E515B-3A3A-4A4D-87EA-58EFCA25EC3C}" type="presParOf" srcId="{75EC4E95-2A3F-4865-BBF1-48E8F7E9A2D0}" destId="{2CCFC0DA-4F19-416C-BC75-7B47B9CC4E81}" srcOrd="0" destOrd="0" presId="urn:microsoft.com/office/officeart/2005/8/layout/hList1"/>
    <dgm:cxn modelId="{1E99F5FF-D57C-469C-A3B9-83E960F7C43D}" type="presParOf" srcId="{75EC4E95-2A3F-4865-BBF1-48E8F7E9A2D0}" destId="{7EE330DA-80A8-4FAD-9B39-434C2DE89098}" srcOrd="1" destOrd="0" presId="urn:microsoft.com/office/officeart/2005/8/layout/hList1"/>
    <dgm:cxn modelId="{33F18F28-DF60-4F97-A75E-D3AAEF1AED5D}" type="presParOf" srcId="{B7AC4F46-A713-466B-8AEE-25443C408675}" destId="{2C47BFF3-7984-4E80-ACA5-A51CDA7CCC0B}" srcOrd="1" destOrd="0" presId="urn:microsoft.com/office/officeart/2005/8/layout/hList1"/>
    <dgm:cxn modelId="{EF37BA6F-3643-42B1-BFE1-713E5F663F3F}" type="presParOf" srcId="{B7AC4F46-A713-466B-8AEE-25443C408675}" destId="{001149D7-5B1F-49F8-AE33-E1B12CBE914F}" srcOrd="2" destOrd="0" presId="urn:microsoft.com/office/officeart/2005/8/layout/hList1"/>
    <dgm:cxn modelId="{F9BE21E1-2499-4931-89E2-F8DA246644ED}" type="presParOf" srcId="{001149D7-5B1F-49F8-AE33-E1B12CBE914F}" destId="{C4CFACD0-EC6C-4FB2-AF86-C30B6AF2CA5E}" srcOrd="0" destOrd="0" presId="urn:microsoft.com/office/officeart/2005/8/layout/hList1"/>
    <dgm:cxn modelId="{68A47523-8556-42B6-A9F0-CED4F7067ED0}" type="presParOf" srcId="{001149D7-5B1F-49F8-AE33-E1B12CBE914F}" destId="{38D3E660-4526-45E1-AA95-931390C3353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E19C67-FA3A-442E-AD1D-38276B56481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l-GR"/>
        </a:p>
      </dgm:t>
    </dgm:pt>
    <dgm:pt modelId="{17C84E86-DFF5-4A7A-8587-C05297A0CFEF}">
      <dgm:prSet custT="1"/>
      <dgm:spPr/>
      <dgm:t>
        <a:bodyPr/>
        <a:lstStyle/>
        <a:p>
          <a:r>
            <a:rPr lang="en-US" sz="2000" b="1" u="none" kern="1200" dirty="0">
              <a:latin typeface="Century Gothic" panose="020B0502020202020204" pitchFamily="34" charset="0"/>
              <a:ea typeface="+mn-ea"/>
              <a:cs typeface="+mn-cs"/>
            </a:rPr>
            <a:t>Erasmus Plan</a:t>
          </a:r>
          <a:endParaRPr lang="el-GR" sz="2000" b="1" u="none" kern="1200" dirty="0">
            <a:latin typeface="Century Gothic" panose="020B0502020202020204" pitchFamily="34" charset="0"/>
            <a:ea typeface="+mn-ea"/>
            <a:cs typeface="+mn-cs"/>
          </a:endParaRPr>
        </a:p>
        <a:p>
          <a:r>
            <a:rPr lang="el-GR" sz="2000" b="1" u="none" kern="1200" dirty="0">
              <a:latin typeface="Century Gothic" panose="020B0502020202020204" pitchFamily="34" charset="0"/>
              <a:ea typeface="+mn-ea"/>
              <a:cs typeface="+mn-cs"/>
            </a:rPr>
            <a:t>Δραστηριότητες</a:t>
          </a:r>
        </a:p>
        <a:p>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Βαθμολογία</a:t>
          </a: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 20/100)</a:t>
          </a:r>
          <a:endParaRPr lang="en-GB" sz="2000" b="1" u="none" kern="1200" dirty="0">
            <a:latin typeface="Century Gothic" panose="020B0502020202020204" pitchFamily="34" charset="0"/>
            <a:ea typeface="+mn-ea"/>
            <a:cs typeface="+mn-cs"/>
          </a:endParaRPr>
        </a:p>
      </dgm:t>
    </dgm:pt>
    <dgm:pt modelId="{68D3CC3E-62AD-4F69-98CB-5F86A39FE95D}" type="parTrans" cxnId="{EBF563E2-4EB3-4D2A-BD44-CF5B22A9B35F}">
      <dgm:prSet/>
      <dgm:spPr/>
      <dgm:t>
        <a:bodyPr/>
        <a:lstStyle/>
        <a:p>
          <a:endParaRPr lang="el-GR"/>
        </a:p>
      </dgm:t>
    </dgm:pt>
    <dgm:pt modelId="{076FE607-E9F2-475B-9B57-3396D4AE1AD9}" type="sibTrans" cxnId="{EBF563E2-4EB3-4D2A-BD44-CF5B22A9B35F}">
      <dgm:prSet/>
      <dgm:spPr/>
      <dgm:t>
        <a:bodyPr/>
        <a:lstStyle/>
        <a:p>
          <a:endParaRPr lang="el-GR"/>
        </a:p>
      </dgm:t>
    </dgm:pt>
    <dgm:pt modelId="{8FD9BBFC-C6A2-4F75-B9AE-AFEEDDA3E5A1}">
      <dgm:prSet custT="1"/>
      <dgm:spPr/>
      <dgm:t>
        <a:bodyPr/>
        <a:lstStyle/>
        <a:p>
          <a:r>
            <a:rPr lang="en-US" sz="2000" b="1" u="none" kern="1200" dirty="0">
              <a:latin typeface="Century Gothic" panose="020B0502020202020204" pitchFamily="34" charset="0"/>
              <a:ea typeface="+mn-ea"/>
              <a:cs typeface="+mn-cs"/>
            </a:rPr>
            <a:t>Erasmus Plan</a:t>
          </a:r>
          <a:endParaRPr lang="el-GR" sz="2000" b="1" u="none" kern="1200" dirty="0">
            <a:latin typeface="Century Gothic" panose="020B0502020202020204" pitchFamily="34" charset="0"/>
            <a:ea typeface="+mn-ea"/>
            <a:cs typeface="+mn-cs"/>
          </a:endParaRPr>
        </a:p>
        <a:p>
          <a:r>
            <a:rPr lang="el-GR" sz="2000" b="1" u="none" kern="1200" dirty="0">
              <a:latin typeface="Century Gothic" panose="020B0502020202020204" pitchFamily="34" charset="0"/>
              <a:ea typeface="+mn-ea"/>
              <a:cs typeface="+mn-cs"/>
            </a:rPr>
            <a:t>Διαχείριση</a:t>
          </a:r>
          <a:endParaRPr lang="en-US" sz="2000" b="1" u="none" kern="1200" dirty="0">
            <a:latin typeface="Century Gothic" panose="020B0502020202020204" pitchFamily="34" charset="0"/>
            <a:ea typeface="+mn-ea"/>
            <a:cs typeface="+mn-cs"/>
          </a:endParaRPr>
        </a:p>
        <a:p>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Βαθμολογία</a:t>
          </a: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 </a:t>
          </a:r>
          <a:r>
            <a:rPr lang="en-US" sz="2000" b="1" u="none" kern="1200" dirty="0">
              <a:latin typeface="Century Gothic" panose="020B0502020202020204" pitchFamily="34" charset="0"/>
              <a:ea typeface="+mn-ea"/>
              <a:cs typeface="+mn-cs"/>
            </a:rPr>
            <a:t>3</a:t>
          </a:r>
          <a:r>
            <a:rPr lang="el-GR" sz="2000" b="1" u="none" kern="1200" dirty="0">
              <a:latin typeface="Century Gothic" panose="020B0502020202020204" pitchFamily="34" charset="0"/>
              <a:ea typeface="+mn-ea"/>
              <a:cs typeface="+mn-cs"/>
            </a:rPr>
            <a:t>0/100</a:t>
          </a:r>
          <a:r>
            <a:rPr lang="en-US" sz="2000" b="1" u="none" kern="1200" dirty="0">
              <a:latin typeface="Century Gothic" panose="020B0502020202020204" pitchFamily="34" charset="0"/>
              <a:ea typeface="+mn-ea"/>
              <a:cs typeface="+mn-cs"/>
            </a:rPr>
            <a:t>)</a:t>
          </a:r>
          <a:endParaRPr lang="el-GR" sz="2000" b="0" u="none" kern="1200" dirty="0">
            <a:latin typeface="Century Gothic" panose="020B0502020202020204" pitchFamily="34" charset="0"/>
            <a:ea typeface="+mn-ea"/>
            <a:cs typeface="+mn-cs"/>
          </a:endParaRPr>
        </a:p>
      </dgm:t>
    </dgm:pt>
    <dgm:pt modelId="{9544008C-3B07-444A-81DE-13D2AE4093EC}" type="parTrans" cxnId="{C85BD169-C9DC-4DA8-84F3-EC6030BCE9A9}">
      <dgm:prSet/>
      <dgm:spPr/>
      <dgm:t>
        <a:bodyPr/>
        <a:lstStyle/>
        <a:p>
          <a:endParaRPr lang="el-GR"/>
        </a:p>
      </dgm:t>
    </dgm:pt>
    <dgm:pt modelId="{38E7F1D0-1AFD-4DE8-BCF1-DCAB99AB89BE}" type="sibTrans" cxnId="{C85BD169-C9DC-4DA8-84F3-EC6030BCE9A9}">
      <dgm:prSet/>
      <dgm:spPr/>
      <dgm:t>
        <a:bodyPr/>
        <a:lstStyle/>
        <a:p>
          <a:endParaRPr lang="el-GR"/>
        </a:p>
      </dgm:t>
    </dgm:pt>
    <dgm:pt modelId="{E3FB7740-E42C-4C75-A0C4-ABC44B0C5591}">
      <dgm:prSet custT="1"/>
      <dgm:spPr/>
      <dgm:t>
        <a:bodyPr/>
        <a:lstStyle/>
        <a:p>
          <a:pPr marL="114300" indent="0" algn="l" defTabSz="533400">
            <a:lnSpc>
              <a:spcPct val="90000"/>
            </a:lnSpc>
            <a:spcBef>
              <a:spcPct val="0"/>
            </a:spcBef>
            <a:spcAft>
              <a:spcPct val="15000"/>
            </a:spcAft>
            <a:buFont typeface="Arial" panose="020B0604020202020204" pitchFamily="34" charset="0"/>
            <a:buChar char="•"/>
          </a:pPr>
          <a:r>
            <a:rPr lang="el-GR" sz="1600" dirty="0">
              <a:latin typeface="Century Gothic" panose="020B0502020202020204" pitchFamily="34" charset="0"/>
              <a:cs typeface="Verdana"/>
            </a:rPr>
            <a:t>Το μέγεθος της Κοινοπραξίας/ο προτεινόμενος αριθμός συμμετεχόντων στις δραστηριότητες κινητικότητας είναι ανάλογος προς το μέγεθος και την πείρα του αιτούντος οργανισμού</a:t>
          </a:r>
          <a:r>
            <a:rPr lang="en-US" sz="1600" dirty="0">
              <a:latin typeface="Century Gothic" panose="020B0502020202020204" pitchFamily="34" charset="0"/>
              <a:cs typeface="Verdana"/>
            </a:rPr>
            <a:t>; E</a:t>
          </a:r>
          <a:r>
            <a:rPr lang="el-GR" sz="1600" dirty="0" err="1">
              <a:latin typeface="Century Gothic" panose="020B0502020202020204" pitchFamily="34" charset="0"/>
              <a:cs typeface="Verdana"/>
            </a:rPr>
            <a:t>ίναι</a:t>
          </a:r>
          <a:r>
            <a:rPr lang="el-GR" sz="1600" dirty="0">
              <a:latin typeface="Century Gothic" panose="020B0502020202020204" pitchFamily="34" charset="0"/>
              <a:cs typeface="Verdana"/>
            </a:rPr>
            <a:t> ρεαλιστικός και ανάλογος των στόχων του </a:t>
          </a:r>
          <a:r>
            <a:rPr lang="en-US" sz="1600" dirty="0">
              <a:latin typeface="Century Gothic" panose="020B0502020202020204" pitchFamily="34" charset="0"/>
              <a:cs typeface="Verdana"/>
            </a:rPr>
            <a:t>Erasmus Plan;</a:t>
          </a:r>
        </a:p>
      </dgm:t>
    </dgm:pt>
    <dgm:pt modelId="{3879781C-85C5-469B-82D8-532E2FA1C7C1}" type="parTrans" cxnId="{38FC4E51-144D-4282-A112-CE1356EDFAD5}">
      <dgm:prSet/>
      <dgm:spPr/>
      <dgm:t>
        <a:bodyPr/>
        <a:lstStyle/>
        <a:p>
          <a:endParaRPr lang="en-US"/>
        </a:p>
      </dgm:t>
    </dgm:pt>
    <dgm:pt modelId="{98D16E3D-79BE-46E0-915C-7AABFDD12FC9}" type="sibTrans" cxnId="{38FC4E51-144D-4282-A112-CE1356EDFAD5}">
      <dgm:prSet/>
      <dgm:spPr/>
      <dgm:t>
        <a:bodyPr/>
        <a:lstStyle/>
        <a:p>
          <a:endParaRPr lang="en-US"/>
        </a:p>
      </dgm:t>
    </dgm:pt>
    <dgm:pt modelId="{4074B255-8524-4083-AD4F-FCEDB6C190CD}">
      <dgm:prSet custT="1"/>
      <dgm:spPr/>
      <dgm:t>
        <a:bodyPr/>
        <a:lstStyle/>
        <a:p>
          <a:r>
            <a:rPr lang="en-US" sz="1600" dirty="0">
              <a:latin typeface="Century Gothic" panose="020B0502020202020204" pitchFamily="34" charset="0"/>
              <a:cs typeface="Verdana"/>
            </a:rPr>
            <a:t>Y</a:t>
          </a:r>
          <a:r>
            <a:rPr lang="el-GR" sz="1600" dirty="0" err="1">
              <a:latin typeface="Century Gothic" panose="020B0502020202020204" pitchFamily="34" charset="0"/>
              <a:cs typeface="Verdana"/>
            </a:rPr>
            <a:t>πάρχει</a:t>
          </a:r>
          <a:r>
            <a:rPr lang="el-GR" sz="1600" dirty="0">
              <a:latin typeface="Century Gothic" panose="020B0502020202020204" pitchFamily="34" charset="0"/>
              <a:cs typeface="Verdana"/>
            </a:rPr>
            <a:t> σαφής και ολοκληρωμένη κατανομή καθηκόντων σύμφωνα με τα πρότυπα ποιότητας του Προγράμματος</a:t>
          </a:r>
          <a:r>
            <a:rPr lang="en-US" sz="1600" dirty="0">
              <a:latin typeface="Century Gothic" panose="020B0502020202020204" pitchFamily="34" charset="0"/>
              <a:cs typeface="Verdana"/>
            </a:rPr>
            <a:t>;</a:t>
          </a:r>
        </a:p>
      </dgm:t>
    </dgm:pt>
    <dgm:pt modelId="{77B40043-46E5-40C7-98C9-C7E0D7C6E457}" type="parTrans" cxnId="{9C81327F-D2B0-4DEF-AA39-94528228E52B}">
      <dgm:prSet/>
      <dgm:spPr/>
      <dgm:t>
        <a:bodyPr/>
        <a:lstStyle/>
        <a:p>
          <a:endParaRPr lang="en-US"/>
        </a:p>
      </dgm:t>
    </dgm:pt>
    <dgm:pt modelId="{678D1981-0351-4301-9860-20D519C2BECC}" type="sibTrans" cxnId="{9C81327F-D2B0-4DEF-AA39-94528228E52B}">
      <dgm:prSet/>
      <dgm:spPr/>
      <dgm:t>
        <a:bodyPr/>
        <a:lstStyle/>
        <a:p>
          <a:endParaRPr lang="en-US"/>
        </a:p>
      </dgm:t>
    </dgm:pt>
    <dgm:pt modelId="{7605CB9B-2EAF-4D1F-AEDA-4E8F23B3369A}">
      <dgm:prSet custT="1"/>
      <dgm:spPr/>
      <dgm:t>
        <a:bodyPr/>
        <a:lstStyle/>
        <a:p>
          <a:pPr marL="114300" indent="0" algn="l" defTabSz="533400">
            <a:lnSpc>
              <a:spcPct val="90000"/>
            </a:lnSpc>
            <a:spcBef>
              <a:spcPct val="0"/>
            </a:spcBef>
            <a:spcAft>
              <a:spcPct val="15000"/>
            </a:spcAft>
            <a:buNone/>
          </a:pPr>
          <a:endParaRPr lang="en-US" sz="1200" dirty="0">
            <a:solidFill>
              <a:srgbClr val="333333"/>
            </a:solidFill>
            <a:latin typeface="Century Gothic" panose="020B0502020202020204" pitchFamily="34" charset="0"/>
            <a:cs typeface="Verdana"/>
          </a:endParaRPr>
        </a:p>
      </dgm:t>
    </dgm:pt>
    <dgm:pt modelId="{54C68267-01FB-4402-92F7-FB48C686FE31}" type="parTrans" cxnId="{4BC59FDC-C873-43FD-BAA3-8E5DEC594FE5}">
      <dgm:prSet/>
      <dgm:spPr/>
      <dgm:t>
        <a:bodyPr/>
        <a:lstStyle/>
        <a:p>
          <a:endParaRPr lang="en-US"/>
        </a:p>
      </dgm:t>
    </dgm:pt>
    <dgm:pt modelId="{D2A59FCA-A24D-4205-BBC4-D1FBB839BDE6}" type="sibTrans" cxnId="{4BC59FDC-C873-43FD-BAA3-8E5DEC594FE5}">
      <dgm:prSet/>
      <dgm:spPr/>
      <dgm:t>
        <a:bodyPr/>
        <a:lstStyle/>
        <a:p>
          <a:endParaRPr lang="en-US"/>
        </a:p>
      </dgm:t>
    </dgm:pt>
    <dgm:pt modelId="{6CD199A5-F1EA-4745-9F67-6EFED128CA03}">
      <dgm:prSet custT="1"/>
      <dgm:spPr/>
      <dgm:t>
        <a:bodyPr/>
        <a:lstStyle/>
        <a:p>
          <a:pPr marL="114300" indent="0" algn="l" defTabSz="533400">
            <a:lnSpc>
              <a:spcPct val="90000"/>
            </a:lnSpc>
            <a:spcBef>
              <a:spcPct val="0"/>
            </a:spcBef>
            <a:spcAft>
              <a:spcPct val="15000"/>
            </a:spcAft>
            <a:buFont typeface="Arial" panose="020B0604020202020204" pitchFamily="34" charset="0"/>
            <a:buChar char="•"/>
          </a:pPr>
          <a:r>
            <a:rPr lang="el-GR" sz="1600" dirty="0" err="1">
              <a:latin typeface="Century Gothic" panose="020B0502020202020204" pitchFamily="34" charset="0"/>
              <a:cs typeface="Verdana"/>
            </a:rPr>
            <a:t>Tο</a:t>
          </a:r>
          <a:r>
            <a:rPr lang="el-GR" sz="1600" dirty="0">
              <a:latin typeface="Century Gothic" panose="020B0502020202020204" pitchFamily="34" charset="0"/>
              <a:cs typeface="Verdana"/>
            </a:rPr>
            <a:t> προφίλ των προβλεπόμενων συμμετεχόντων συνάδει με τον τομέα  της αίτησης, το σχέδιο </a:t>
          </a:r>
          <a:r>
            <a:rPr lang="el-GR" sz="1600" dirty="0" err="1">
              <a:latin typeface="Century Gothic" panose="020B0502020202020204" pitchFamily="34" charset="0"/>
              <a:cs typeface="Verdana"/>
            </a:rPr>
            <a:t>Erasmus</a:t>
          </a:r>
          <a:r>
            <a:rPr lang="el-GR" sz="1600" dirty="0">
              <a:latin typeface="Century Gothic" panose="020B0502020202020204" pitchFamily="34" charset="0"/>
              <a:cs typeface="Verdana"/>
            </a:rPr>
            <a:t> και τους στόχους της  Πρόσκλησης</a:t>
          </a:r>
          <a:r>
            <a:rPr lang="en-US" sz="1600" dirty="0">
              <a:latin typeface="Century Gothic" panose="020B0502020202020204" pitchFamily="34" charset="0"/>
              <a:cs typeface="Verdana"/>
            </a:rPr>
            <a:t>;</a:t>
          </a:r>
        </a:p>
      </dgm:t>
    </dgm:pt>
    <dgm:pt modelId="{63899A39-9BAE-4639-87F5-FCE546660BC5}" type="parTrans" cxnId="{A14E965E-D4C6-43C9-9768-BB511A625E12}">
      <dgm:prSet/>
      <dgm:spPr/>
      <dgm:t>
        <a:bodyPr/>
        <a:lstStyle/>
        <a:p>
          <a:endParaRPr lang="en-US"/>
        </a:p>
      </dgm:t>
    </dgm:pt>
    <dgm:pt modelId="{CBEF7B1D-08FB-49C5-A3B1-460852107476}" type="sibTrans" cxnId="{A14E965E-D4C6-43C9-9768-BB511A625E12}">
      <dgm:prSet/>
      <dgm:spPr/>
      <dgm:t>
        <a:bodyPr/>
        <a:lstStyle/>
        <a:p>
          <a:endParaRPr lang="en-US"/>
        </a:p>
      </dgm:t>
    </dgm:pt>
    <dgm:pt modelId="{C6FD1A12-1592-467F-AACF-1CCD04A5AA98}">
      <dgm:prSet custT="1"/>
      <dgm:spPr/>
      <dgm:t>
        <a:bodyPr/>
        <a:lstStyle/>
        <a:p>
          <a:pPr marL="114300" indent="0" algn="l" defTabSz="533400">
            <a:lnSpc>
              <a:spcPct val="90000"/>
            </a:lnSpc>
            <a:spcBef>
              <a:spcPct val="0"/>
            </a:spcBef>
            <a:spcAft>
              <a:spcPct val="15000"/>
            </a:spcAft>
            <a:buFont typeface="Arial" panose="020B0604020202020204" pitchFamily="34" charset="0"/>
            <a:buChar char="•"/>
          </a:pPr>
          <a:r>
            <a:rPr lang="el-GR" sz="1600" dirty="0">
              <a:latin typeface="Century Gothic" panose="020B0502020202020204" pitchFamily="34" charset="0"/>
              <a:cs typeface="Verdana"/>
            </a:rPr>
            <a:t>Προβλέπεται η συμμετοχή εκπαιδευομένων με λιγότερες ευκαιρίες</a:t>
          </a:r>
          <a:r>
            <a:rPr lang="en-US" sz="1600" dirty="0">
              <a:latin typeface="Century Gothic" panose="020B0502020202020204" pitchFamily="34" charset="0"/>
              <a:cs typeface="Verdana"/>
            </a:rPr>
            <a:t>;</a:t>
          </a:r>
        </a:p>
      </dgm:t>
    </dgm:pt>
    <dgm:pt modelId="{2186E8E5-5E11-4F34-B615-3973A392F899}" type="parTrans" cxnId="{598DFC6B-F662-4CE8-9BC3-538967078594}">
      <dgm:prSet/>
      <dgm:spPr/>
      <dgm:t>
        <a:bodyPr/>
        <a:lstStyle/>
        <a:p>
          <a:endParaRPr lang="en-US"/>
        </a:p>
      </dgm:t>
    </dgm:pt>
    <dgm:pt modelId="{02271535-929F-4561-8C46-27A70685FD3C}" type="sibTrans" cxnId="{598DFC6B-F662-4CE8-9BC3-538967078594}">
      <dgm:prSet/>
      <dgm:spPr/>
      <dgm:t>
        <a:bodyPr/>
        <a:lstStyle/>
        <a:p>
          <a:endParaRPr lang="en-US"/>
        </a:p>
      </dgm:t>
    </dgm:pt>
    <dgm:pt modelId="{64B21F9D-9127-4B5E-A924-91A63D7A9CBC}">
      <dgm:prSet custT="1"/>
      <dgm:spPr/>
      <dgm:t>
        <a:bodyPr/>
        <a:lstStyle/>
        <a:p>
          <a:r>
            <a:rPr lang="el-GR" sz="1600" dirty="0">
              <a:latin typeface="Century Gothic" panose="020B0502020202020204" pitchFamily="34" charset="0"/>
              <a:cs typeface="Verdana"/>
            </a:rPr>
            <a:t>Προβλέπονται μέτρα για τη διασφάλιση της συνέχειας των  δραστηριοτήτων του προγράμματος σε περίπτωση αλλαγών στο προσωπικό  ή στη διαχείριση του αιτούντος οργανισμού</a:t>
          </a:r>
          <a:r>
            <a:rPr lang="en-US" sz="1600" dirty="0">
              <a:latin typeface="Century Gothic" panose="020B0502020202020204" pitchFamily="34" charset="0"/>
              <a:cs typeface="Verdana"/>
            </a:rPr>
            <a:t>;</a:t>
          </a:r>
        </a:p>
      </dgm:t>
    </dgm:pt>
    <dgm:pt modelId="{24811D11-B904-438F-A2CD-EE714BC7C7A8}" type="parTrans" cxnId="{7E5DBF45-65A8-45DA-B503-B9FF13BBEF5C}">
      <dgm:prSet/>
      <dgm:spPr/>
      <dgm:t>
        <a:bodyPr/>
        <a:lstStyle/>
        <a:p>
          <a:endParaRPr lang="en-US"/>
        </a:p>
      </dgm:t>
    </dgm:pt>
    <dgm:pt modelId="{3D46B865-22E1-41BF-B871-2E8981A79A5A}" type="sibTrans" cxnId="{7E5DBF45-65A8-45DA-B503-B9FF13BBEF5C}">
      <dgm:prSet/>
      <dgm:spPr/>
      <dgm:t>
        <a:bodyPr/>
        <a:lstStyle/>
        <a:p>
          <a:endParaRPr lang="en-US"/>
        </a:p>
      </dgm:t>
    </dgm:pt>
    <dgm:pt modelId="{8D307183-7A5A-427B-B93D-43473C11A10B}">
      <dgm:prSet custT="1"/>
      <dgm:spPr/>
      <dgm:t>
        <a:bodyPr/>
        <a:lstStyle/>
        <a:p>
          <a:r>
            <a:rPr lang="el-GR" sz="1600" dirty="0">
              <a:latin typeface="Century Gothic" panose="020B0502020202020204" pitchFamily="34" charset="0"/>
              <a:cs typeface="Verdana"/>
            </a:rPr>
            <a:t>Προβλέπεται ενσωμάτωση  των αποτελεσμάτων των δραστηριοτήτων κινητικότητας στις τακτικές  εργασίες του οργανισμού</a:t>
          </a:r>
          <a:r>
            <a:rPr lang="en-US" sz="1600" dirty="0">
              <a:latin typeface="Century Gothic" panose="020B0502020202020204" pitchFamily="34" charset="0"/>
              <a:cs typeface="Verdana"/>
            </a:rPr>
            <a:t>;</a:t>
          </a:r>
        </a:p>
      </dgm:t>
    </dgm:pt>
    <dgm:pt modelId="{7355D49D-DD8A-48C4-A18C-10B50EC840E9}" type="parTrans" cxnId="{277D5B5C-463F-48D7-9FC9-FEDFD7FE17A9}">
      <dgm:prSet/>
      <dgm:spPr/>
      <dgm:t>
        <a:bodyPr/>
        <a:lstStyle/>
        <a:p>
          <a:endParaRPr lang="en-US"/>
        </a:p>
      </dgm:t>
    </dgm:pt>
    <dgm:pt modelId="{971B52C3-14FA-4D6A-B6A6-FC0FA6E6AFE7}" type="sibTrans" cxnId="{277D5B5C-463F-48D7-9FC9-FEDFD7FE17A9}">
      <dgm:prSet/>
      <dgm:spPr/>
      <dgm:t>
        <a:bodyPr/>
        <a:lstStyle/>
        <a:p>
          <a:endParaRPr lang="en-US"/>
        </a:p>
      </dgm:t>
    </dgm:pt>
    <dgm:pt modelId="{5FC67DFD-9784-46F4-ADAE-0E6159FA1926}">
      <dgm:prSet custT="1"/>
      <dgm:spPr/>
      <dgm:t>
        <a:bodyPr/>
        <a:lstStyle/>
        <a:p>
          <a:r>
            <a:rPr lang="el-GR" sz="1600" dirty="0">
              <a:latin typeface="Century Gothic" panose="020B0502020202020204" pitchFamily="34" charset="0"/>
              <a:cs typeface="Verdana"/>
            </a:rPr>
            <a:t>Ο οργανισμός διαθέτει τους</a:t>
          </a:r>
          <a:r>
            <a:rPr lang="en-US" sz="1600" dirty="0">
              <a:latin typeface="Century Gothic" panose="020B0502020202020204" pitchFamily="34" charset="0"/>
              <a:cs typeface="Verdana"/>
            </a:rPr>
            <a:t> </a:t>
          </a:r>
          <a:r>
            <a:rPr lang="el-GR" sz="1600" dirty="0">
              <a:latin typeface="Century Gothic" panose="020B0502020202020204" pitchFamily="34" charset="0"/>
              <a:cs typeface="Verdana"/>
            </a:rPr>
            <a:t>απαραίτητους πόρους</a:t>
          </a:r>
          <a:r>
            <a:rPr lang="en-US" sz="1600" dirty="0">
              <a:latin typeface="Century Gothic" panose="020B0502020202020204" pitchFamily="34" charset="0"/>
              <a:cs typeface="Verdana"/>
            </a:rPr>
            <a:t>;</a:t>
          </a:r>
          <a:r>
            <a:rPr lang="el-GR" sz="1600" dirty="0">
              <a:latin typeface="Century Gothic" panose="020B0502020202020204" pitchFamily="34" charset="0"/>
              <a:cs typeface="Verdana"/>
            </a:rPr>
            <a:t> </a:t>
          </a:r>
          <a:endParaRPr lang="en-US" sz="1600" dirty="0">
            <a:latin typeface="Century Gothic" panose="020B0502020202020204" pitchFamily="34" charset="0"/>
            <a:cs typeface="Verdana"/>
          </a:endParaRPr>
        </a:p>
      </dgm:t>
    </dgm:pt>
    <dgm:pt modelId="{2CC317D2-DDB1-4366-A39E-356EF19305A2}" type="parTrans" cxnId="{20E610E1-CE9A-4DB7-954E-F8C5019B2564}">
      <dgm:prSet/>
      <dgm:spPr/>
      <dgm:t>
        <a:bodyPr/>
        <a:lstStyle/>
        <a:p>
          <a:endParaRPr lang="en-US"/>
        </a:p>
      </dgm:t>
    </dgm:pt>
    <dgm:pt modelId="{3DAAB264-8A41-4E07-B973-279D5DCABA58}" type="sibTrans" cxnId="{20E610E1-CE9A-4DB7-954E-F8C5019B2564}">
      <dgm:prSet/>
      <dgm:spPr/>
      <dgm:t>
        <a:bodyPr/>
        <a:lstStyle/>
        <a:p>
          <a:endParaRPr lang="en-US"/>
        </a:p>
      </dgm:t>
    </dgm:pt>
    <dgm:pt modelId="{BC315CC6-B55F-43E5-9E47-127FB69B1479}">
      <dgm:prSet custT="1"/>
      <dgm:spPr/>
      <dgm:t>
        <a:bodyPr/>
        <a:lstStyle/>
        <a:p>
          <a:pPr marL="114300" indent="0" algn="l" defTabSz="533400">
            <a:lnSpc>
              <a:spcPct val="90000"/>
            </a:lnSpc>
            <a:spcBef>
              <a:spcPct val="0"/>
            </a:spcBef>
            <a:spcAft>
              <a:spcPct val="15000"/>
            </a:spcAft>
            <a:buFont typeface="Arial" panose="020B0604020202020204" pitchFamily="34" charset="0"/>
            <a:buChar char="•"/>
          </a:pPr>
          <a:endParaRPr lang="en-US" sz="1000" dirty="0">
            <a:latin typeface="Century Gothic" panose="020B0502020202020204" pitchFamily="34" charset="0"/>
            <a:cs typeface="Verdana"/>
          </a:endParaRPr>
        </a:p>
      </dgm:t>
    </dgm:pt>
    <dgm:pt modelId="{9C71BBF9-1D57-408D-B782-D912EA978ED0}" type="parTrans" cxnId="{FDD223D8-C59F-4AB8-8892-571F86BA4A69}">
      <dgm:prSet/>
      <dgm:spPr/>
      <dgm:t>
        <a:bodyPr/>
        <a:lstStyle/>
        <a:p>
          <a:endParaRPr lang="en-US"/>
        </a:p>
      </dgm:t>
    </dgm:pt>
    <dgm:pt modelId="{05E8E358-BE87-4D79-A483-F5771437F243}" type="sibTrans" cxnId="{FDD223D8-C59F-4AB8-8892-571F86BA4A69}">
      <dgm:prSet/>
      <dgm:spPr/>
      <dgm:t>
        <a:bodyPr/>
        <a:lstStyle/>
        <a:p>
          <a:endParaRPr lang="en-US"/>
        </a:p>
      </dgm:t>
    </dgm:pt>
    <dgm:pt modelId="{EFD98E59-A1F3-478D-9906-998FD41E01D9}">
      <dgm:prSet custT="1"/>
      <dgm:spPr/>
      <dgm:t>
        <a:bodyPr/>
        <a:lstStyle/>
        <a:p>
          <a:pPr marL="114300" indent="0" algn="l" defTabSz="533400">
            <a:lnSpc>
              <a:spcPct val="90000"/>
            </a:lnSpc>
            <a:spcBef>
              <a:spcPct val="0"/>
            </a:spcBef>
            <a:spcAft>
              <a:spcPct val="15000"/>
            </a:spcAft>
            <a:buFont typeface="Arial" panose="020B0604020202020204" pitchFamily="34" charset="0"/>
            <a:buChar char="•"/>
          </a:pPr>
          <a:endParaRPr lang="en-US" sz="1000" dirty="0">
            <a:latin typeface="Century Gothic" panose="020B0502020202020204" pitchFamily="34" charset="0"/>
            <a:cs typeface="Verdana"/>
          </a:endParaRPr>
        </a:p>
      </dgm:t>
    </dgm:pt>
    <dgm:pt modelId="{759CDC0E-B4E6-417D-B4DE-FDFCEB83B173}" type="parTrans" cxnId="{9DBAD1DC-86CA-4FCC-9FEF-956A7F3933AA}">
      <dgm:prSet/>
      <dgm:spPr/>
      <dgm:t>
        <a:bodyPr/>
        <a:lstStyle/>
        <a:p>
          <a:endParaRPr lang="en-US"/>
        </a:p>
      </dgm:t>
    </dgm:pt>
    <dgm:pt modelId="{48FD18F9-3D76-4329-9F9A-A45F27AEE066}" type="sibTrans" cxnId="{9DBAD1DC-86CA-4FCC-9FEF-956A7F3933AA}">
      <dgm:prSet/>
      <dgm:spPr/>
      <dgm:t>
        <a:bodyPr/>
        <a:lstStyle/>
        <a:p>
          <a:endParaRPr lang="en-US"/>
        </a:p>
      </dgm:t>
    </dgm:pt>
    <dgm:pt modelId="{43025B41-2D98-4FC8-926C-21092C68F432}">
      <dgm:prSet custT="1"/>
      <dgm:spPr/>
      <dgm:t>
        <a:bodyPr/>
        <a:lstStyle/>
        <a:p>
          <a:endParaRPr lang="en-US" sz="1000" dirty="0">
            <a:latin typeface="Century Gothic" panose="020B0502020202020204" pitchFamily="34" charset="0"/>
            <a:cs typeface="Verdana"/>
          </a:endParaRPr>
        </a:p>
      </dgm:t>
    </dgm:pt>
    <dgm:pt modelId="{0BB952A4-0707-4635-B0A4-6300A68FCB4F}" type="parTrans" cxnId="{95630D98-88ED-46F2-945E-9A88431CD00C}">
      <dgm:prSet/>
      <dgm:spPr/>
      <dgm:t>
        <a:bodyPr/>
        <a:lstStyle/>
        <a:p>
          <a:endParaRPr lang="en-US"/>
        </a:p>
      </dgm:t>
    </dgm:pt>
    <dgm:pt modelId="{5A3796A2-A093-46DC-B0F6-1A21E44387F1}" type="sibTrans" cxnId="{95630D98-88ED-46F2-945E-9A88431CD00C}">
      <dgm:prSet/>
      <dgm:spPr/>
      <dgm:t>
        <a:bodyPr/>
        <a:lstStyle/>
        <a:p>
          <a:endParaRPr lang="en-US"/>
        </a:p>
      </dgm:t>
    </dgm:pt>
    <dgm:pt modelId="{1A3259E6-46EB-4E04-9F4F-06129F3D958D}">
      <dgm:prSet custT="1"/>
      <dgm:spPr/>
      <dgm:t>
        <a:bodyPr/>
        <a:lstStyle/>
        <a:p>
          <a:endParaRPr lang="en-US" sz="1000" dirty="0">
            <a:latin typeface="Century Gothic" panose="020B0502020202020204" pitchFamily="34" charset="0"/>
            <a:cs typeface="Verdana"/>
          </a:endParaRPr>
        </a:p>
      </dgm:t>
    </dgm:pt>
    <dgm:pt modelId="{CA3F729B-DFE6-4947-95A6-A7F330CCB09F}" type="parTrans" cxnId="{8263DF2A-2FFB-4683-989A-E8B32B1EEB0C}">
      <dgm:prSet/>
      <dgm:spPr/>
      <dgm:t>
        <a:bodyPr/>
        <a:lstStyle/>
        <a:p>
          <a:endParaRPr lang="en-US"/>
        </a:p>
      </dgm:t>
    </dgm:pt>
    <dgm:pt modelId="{796B669D-EB7D-40EA-8D1D-6F9F941F2247}" type="sibTrans" cxnId="{8263DF2A-2FFB-4683-989A-E8B32B1EEB0C}">
      <dgm:prSet/>
      <dgm:spPr/>
      <dgm:t>
        <a:bodyPr/>
        <a:lstStyle/>
        <a:p>
          <a:endParaRPr lang="en-US"/>
        </a:p>
      </dgm:t>
    </dgm:pt>
    <dgm:pt modelId="{FE661932-74B2-4171-B817-6CF759FF125E}">
      <dgm:prSet custT="1"/>
      <dgm:spPr/>
      <dgm:t>
        <a:bodyPr/>
        <a:lstStyle/>
        <a:p>
          <a:endParaRPr lang="en-US" sz="1000" dirty="0">
            <a:latin typeface="Century Gothic" panose="020B0502020202020204" pitchFamily="34" charset="0"/>
            <a:cs typeface="Verdana"/>
          </a:endParaRPr>
        </a:p>
      </dgm:t>
    </dgm:pt>
    <dgm:pt modelId="{C2CA278F-DE23-47BB-9E57-7E00A787E876}" type="parTrans" cxnId="{6A30F28A-7364-4958-8BB9-8DCBAE688C49}">
      <dgm:prSet/>
      <dgm:spPr/>
      <dgm:t>
        <a:bodyPr/>
        <a:lstStyle/>
        <a:p>
          <a:endParaRPr lang="en-US"/>
        </a:p>
      </dgm:t>
    </dgm:pt>
    <dgm:pt modelId="{08A8C1B2-54AC-4DA9-937F-CA12111333C9}" type="sibTrans" cxnId="{6A30F28A-7364-4958-8BB9-8DCBAE688C49}">
      <dgm:prSet/>
      <dgm:spPr/>
      <dgm:t>
        <a:bodyPr/>
        <a:lstStyle/>
        <a:p>
          <a:endParaRPr lang="en-US"/>
        </a:p>
      </dgm:t>
    </dgm:pt>
    <dgm:pt modelId="{B7AC4F46-A713-466B-8AEE-25443C408675}" type="pres">
      <dgm:prSet presAssocID="{3BE19C67-FA3A-442E-AD1D-38276B56481D}" presName="Name0" presStyleCnt="0">
        <dgm:presLayoutVars>
          <dgm:dir/>
          <dgm:animLvl val="lvl"/>
          <dgm:resizeHandles val="exact"/>
        </dgm:presLayoutVars>
      </dgm:prSet>
      <dgm:spPr/>
    </dgm:pt>
    <dgm:pt modelId="{499F0F5F-2608-439F-BA5E-74E82D42AAEA}" type="pres">
      <dgm:prSet presAssocID="{17C84E86-DFF5-4A7A-8587-C05297A0CFEF}" presName="composite" presStyleCnt="0"/>
      <dgm:spPr/>
    </dgm:pt>
    <dgm:pt modelId="{A56F3469-BA8C-47FF-A03D-BCC0646B3888}" type="pres">
      <dgm:prSet presAssocID="{17C84E86-DFF5-4A7A-8587-C05297A0CFEF}" presName="parTx" presStyleLbl="alignNode1" presStyleIdx="0" presStyleCnt="2" custScaleX="103851" custScaleY="100000" custLinFactNeighborX="2002" custLinFactNeighborY="-7566">
        <dgm:presLayoutVars>
          <dgm:chMax val="0"/>
          <dgm:chPref val="0"/>
          <dgm:bulletEnabled val="1"/>
        </dgm:presLayoutVars>
      </dgm:prSet>
      <dgm:spPr/>
    </dgm:pt>
    <dgm:pt modelId="{6A534E41-D6F7-42D2-894D-63273E091572}" type="pres">
      <dgm:prSet presAssocID="{17C84E86-DFF5-4A7A-8587-C05297A0CFEF}" presName="desTx" presStyleLbl="alignAccFollowNode1" presStyleIdx="0" presStyleCnt="2" custScaleX="100949" custScaleY="100000" custLinFactNeighborX="2254" custLinFactNeighborY="152">
        <dgm:presLayoutVars>
          <dgm:bulletEnabled val="1"/>
        </dgm:presLayoutVars>
      </dgm:prSet>
      <dgm:spPr/>
    </dgm:pt>
    <dgm:pt modelId="{14F611E5-74DA-4435-8C24-BE5454760F05}" type="pres">
      <dgm:prSet presAssocID="{076FE607-E9F2-475B-9B57-3396D4AE1AD9}" presName="space" presStyleCnt="0"/>
      <dgm:spPr/>
    </dgm:pt>
    <dgm:pt modelId="{207C3C71-608C-4364-9501-D504AD4EE6F8}" type="pres">
      <dgm:prSet presAssocID="{8FD9BBFC-C6A2-4F75-B9AE-AFEEDDA3E5A1}" presName="composite" presStyleCnt="0"/>
      <dgm:spPr/>
    </dgm:pt>
    <dgm:pt modelId="{8F96D35E-AA27-4323-BB79-48CD383D9D27}" type="pres">
      <dgm:prSet presAssocID="{8FD9BBFC-C6A2-4F75-B9AE-AFEEDDA3E5A1}" presName="parTx" presStyleLbl="alignNode1" presStyleIdx="1" presStyleCnt="2" custScaleX="110007" custLinFactNeighborX="-4094">
        <dgm:presLayoutVars>
          <dgm:chMax val="0"/>
          <dgm:chPref val="0"/>
          <dgm:bulletEnabled val="1"/>
        </dgm:presLayoutVars>
      </dgm:prSet>
      <dgm:spPr/>
    </dgm:pt>
    <dgm:pt modelId="{96894C36-E377-47AB-AC85-44E435DFF582}" type="pres">
      <dgm:prSet presAssocID="{8FD9BBFC-C6A2-4F75-B9AE-AFEEDDA3E5A1}" presName="desTx" presStyleLbl="alignAccFollowNode1" presStyleIdx="1" presStyleCnt="2" custScaleX="109735" custScaleY="103950" custLinFactNeighborX="-3970" custLinFactNeighborY="2729">
        <dgm:presLayoutVars>
          <dgm:bulletEnabled val="1"/>
        </dgm:presLayoutVars>
      </dgm:prSet>
      <dgm:spPr/>
    </dgm:pt>
  </dgm:ptLst>
  <dgm:cxnLst>
    <dgm:cxn modelId="{B8322411-9701-4554-88A3-699D12F05BF7}" type="presOf" srcId="{3BE19C67-FA3A-442E-AD1D-38276B56481D}" destId="{B7AC4F46-A713-466B-8AEE-25443C408675}" srcOrd="0" destOrd="0" presId="urn:microsoft.com/office/officeart/2005/8/layout/hList1"/>
    <dgm:cxn modelId="{84951C29-97A4-4AC9-865F-971D7FCF46DA}" type="presOf" srcId="{4074B255-8524-4083-AD4F-FCEDB6C190CD}" destId="{96894C36-E377-47AB-AC85-44E435DFF582}" srcOrd="0" destOrd="0" presId="urn:microsoft.com/office/officeart/2005/8/layout/hList1"/>
    <dgm:cxn modelId="{8263DF2A-2FFB-4683-989A-E8B32B1EEB0C}" srcId="{8FD9BBFC-C6A2-4F75-B9AE-AFEEDDA3E5A1}" destId="{1A3259E6-46EB-4E04-9F4F-06129F3D958D}" srcOrd="5" destOrd="0" parTransId="{CA3F729B-DFE6-4947-95A6-A7F330CCB09F}" sibTransId="{796B669D-EB7D-40EA-8D1D-6F9F941F2247}"/>
    <dgm:cxn modelId="{5E42E931-CA4E-46A3-BA13-8BC403F018BE}" type="presOf" srcId="{7605CB9B-2EAF-4D1F-AEDA-4E8F23B3369A}" destId="{6A534E41-D6F7-42D2-894D-63273E091572}" srcOrd="0" destOrd="5" presId="urn:microsoft.com/office/officeart/2005/8/layout/hList1"/>
    <dgm:cxn modelId="{FF6AC036-F1FC-4F94-B562-5CDE2FA805B9}" type="presOf" srcId="{E3FB7740-E42C-4C75-A0C4-ABC44B0C5591}" destId="{6A534E41-D6F7-42D2-894D-63273E091572}" srcOrd="0" destOrd="0" presId="urn:microsoft.com/office/officeart/2005/8/layout/hList1"/>
    <dgm:cxn modelId="{277D5B5C-463F-48D7-9FC9-FEDFD7FE17A9}" srcId="{8FD9BBFC-C6A2-4F75-B9AE-AFEEDDA3E5A1}" destId="{8D307183-7A5A-427B-B93D-43473C11A10B}" srcOrd="6" destOrd="0" parTransId="{7355D49D-DD8A-48C4-A18C-10B50EC840E9}" sibTransId="{971B52C3-14FA-4D6A-B6A6-FC0FA6E6AFE7}"/>
    <dgm:cxn modelId="{A14E965E-D4C6-43C9-9768-BB511A625E12}" srcId="{17C84E86-DFF5-4A7A-8587-C05297A0CFEF}" destId="{6CD199A5-F1EA-4745-9F67-6EFED128CA03}" srcOrd="2" destOrd="0" parTransId="{63899A39-9BAE-4639-87F5-FCE546660BC5}" sibTransId="{CBEF7B1D-08FB-49C5-A3B1-460852107476}"/>
    <dgm:cxn modelId="{7E5DBF45-65A8-45DA-B503-B9FF13BBEF5C}" srcId="{8FD9BBFC-C6A2-4F75-B9AE-AFEEDDA3E5A1}" destId="{64B21F9D-9127-4B5E-A924-91A63D7A9CBC}" srcOrd="4" destOrd="0" parTransId="{24811D11-B904-438F-A2CD-EE714BC7C7A8}" sibTransId="{3D46B865-22E1-41BF-B871-2E8981A79A5A}"/>
    <dgm:cxn modelId="{C85BD169-C9DC-4DA8-84F3-EC6030BCE9A9}" srcId="{3BE19C67-FA3A-442E-AD1D-38276B56481D}" destId="{8FD9BBFC-C6A2-4F75-B9AE-AFEEDDA3E5A1}" srcOrd="1" destOrd="0" parTransId="{9544008C-3B07-444A-81DE-13D2AE4093EC}" sibTransId="{38E7F1D0-1AFD-4DE8-BCF1-DCAB99AB89BE}"/>
    <dgm:cxn modelId="{598DFC6B-F662-4CE8-9BC3-538967078594}" srcId="{17C84E86-DFF5-4A7A-8587-C05297A0CFEF}" destId="{C6FD1A12-1592-467F-AACF-1CCD04A5AA98}" srcOrd="4" destOrd="0" parTransId="{2186E8E5-5E11-4F34-B615-3973A392F899}" sibTransId="{02271535-929F-4561-8C46-27A70685FD3C}"/>
    <dgm:cxn modelId="{38FC4E51-144D-4282-A112-CE1356EDFAD5}" srcId="{17C84E86-DFF5-4A7A-8587-C05297A0CFEF}" destId="{E3FB7740-E42C-4C75-A0C4-ABC44B0C5591}" srcOrd="0" destOrd="0" parTransId="{3879781C-85C5-469B-82D8-532E2FA1C7C1}" sibTransId="{98D16E3D-79BE-46E0-915C-7AABFDD12FC9}"/>
    <dgm:cxn modelId="{7C117974-ED9C-4F67-A233-645480D1B04C}" type="presOf" srcId="{FE661932-74B2-4171-B817-6CF759FF125E}" destId="{96894C36-E377-47AB-AC85-44E435DFF582}" srcOrd="0" destOrd="1" presId="urn:microsoft.com/office/officeart/2005/8/layout/hList1"/>
    <dgm:cxn modelId="{AF937879-718F-4D77-A2C7-3B8954E849DA}" type="presOf" srcId="{EFD98E59-A1F3-478D-9906-998FD41E01D9}" destId="{6A534E41-D6F7-42D2-894D-63273E091572}" srcOrd="0" destOrd="3" presId="urn:microsoft.com/office/officeart/2005/8/layout/hList1"/>
    <dgm:cxn modelId="{0A17D879-428C-4849-B36A-042088A4F7D7}" type="presOf" srcId="{43025B41-2D98-4FC8-926C-21092C68F432}" destId="{96894C36-E377-47AB-AC85-44E435DFF582}" srcOrd="0" destOrd="3" presId="urn:microsoft.com/office/officeart/2005/8/layout/hList1"/>
    <dgm:cxn modelId="{9C81327F-D2B0-4DEF-AA39-94528228E52B}" srcId="{8FD9BBFC-C6A2-4F75-B9AE-AFEEDDA3E5A1}" destId="{4074B255-8524-4083-AD4F-FCEDB6C190CD}" srcOrd="0" destOrd="0" parTransId="{77B40043-46E5-40C7-98C9-C7E0D7C6E457}" sibTransId="{678D1981-0351-4301-9860-20D519C2BECC}"/>
    <dgm:cxn modelId="{AFD14C84-30BA-4D46-A81E-69D96529C199}" type="presOf" srcId="{64B21F9D-9127-4B5E-A924-91A63D7A9CBC}" destId="{96894C36-E377-47AB-AC85-44E435DFF582}" srcOrd="0" destOrd="4" presId="urn:microsoft.com/office/officeart/2005/8/layout/hList1"/>
    <dgm:cxn modelId="{6A30F28A-7364-4958-8BB9-8DCBAE688C49}" srcId="{8FD9BBFC-C6A2-4F75-B9AE-AFEEDDA3E5A1}" destId="{FE661932-74B2-4171-B817-6CF759FF125E}" srcOrd="1" destOrd="0" parTransId="{C2CA278F-DE23-47BB-9E57-7E00A787E876}" sibTransId="{08A8C1B2-54AC-4DA9-937F-CA12111333C9}"/>
    <dgm:cxn modelId="{9CE2558C-71C7-4008-9099-4121B6B86B3B}" type="presOf" srcId="{8FD9BBFC-C6A2-4F75-B9AE-AFEEDDA3E5A1}" destId="{8F96D35E-AA27-4323-BB79-48CD383D9D27}" srcOrd="0" destOrd="0" presId="urn:microsoft.com/office/officeart/2005/8/layout/hList1"/>
    <dgm:cxn modelId="{95630D98-88ED-46F2-945E-9A88431CD00C}" srcId="{8FD9BBFC-C6A2-4F75-B9AE-AFEEDDA3E5A1}" destId="{43025B41-2D98-4FC8-926C-21092C68F432}" srcOrd="3" destOrd="0" parTransId="{0BB952A4-0707-4635-B0A4-6300A68FCB4F}" sibTransId="{5A3796A2-A093-46DC-B0F6-1A21E44387F1}"/>
    <dgm:cxn modelId="{4CBE94A8-017D-40E2-B532-9E7BD9C6EFB8}" type="presOf" srcId="{1A3259E6-46EB-4E04-9F4F-06129F3D958D}" destId="{96894C36-E377-47AB-AC85-44E435DFF582}" srcOrd="0" destOrd="5" presId="urn:microsoft.com/office/officeart/2005/8/layout/hList1"/>
    <dgm:cxn modelId="{E5653AAA-1AF0-4A60-9EA7-D8E176EC9EE1}" type="presOf" srcId="{5FC67DFD-9784-46F4-ADAE-0E6159FA1926}" destId="{96894C36-E377-47AB-AC85-44E435DFF582}" srcOrd="0" destOrd="2" presId="urn:microsoft.com/office/officeart/2005/8/layout/hList1"/>
    <dgm:cxn modelId="{7C4952C7-E31A-489C-A5A7-5A9615D6A185}" type="presOf" srcId="{BC315CC6-B55F-43E5-9E47-127FB69B1479}" destId="{6A534E41-D6F7-42D2-894D-63273E091572}" srcOrd="0" destOrd="1" presId="urn:microsoft.com/office/officeart/2005/8/layout/hList1"/>
    <dgm:cxn modelId="{A8FDC3C7-6054-4347-B50F-464EC40D1EA6}" type="presOf" srcId="{6CD199A5-F1EA-4745-9F67-6EFED128CA03}" destId="{6A534E41-D6F7-42D2-894D-63273E091572}" srcOrd="0" destOrd="2" presId="urn:microsoft.com/office/officeart/2005/8/layout/hList1"/>
    <dgm:cxn modelId="{FDD223D8-C59F-4AB8-8892-571F86BA4A69}" srcId="{17C84E86-DFF5-4A7A-8587-C05297A0CFEF}" destId="{BC315CC6-B55F-43E5-9E47-127FB69B1479}" srcOrd="1" destOrd="0" parTransId="{9C71BBF9-1D57-408D-B782-D912EA978ED0}" sibTransId="{05E8E358-BE87-4D79-A483-F5771437F243}"/>
    <dgm:cxn modelId="{8A5825D9-3825-4A62-B520-63618F0D2C30}" type="presOf" srcId="{8D307183-7A5A-427B-B93D-43473C11A10B}" destId="{96894C36-E377-47AB-AC85-44E435DFF582}" srcOrd="0" destOrd="6" presId="urn:microsoft.com/office/officeart/2005/8/layout/hList1"/>
    <dgm:cxn modelId="{4BC59FDC-C873-43FD-BAA3-8E5DEC594FE5}" srcId="{17C84E86-DFF5-4A7A-8587-C05297A0CFEF}" destId="{7605CB9B-2EAF-4D1F-AEDA-4E8F23B3369A}" srcOrd="5" destOrd="0" parTransId="{54C68267-01FB-4402-92F7-FB48C686FE31}" sibTransId="{D2A59FCA-A24D-4205-BBC4-D1FBB839BDE6}"/>
    <dgm:cxn modelId="{9DBAD1DC-86CA-4FCC-9FEF-956A7F3933AA}" srcId="{17C84E86-DFF5-4A7A-8587-C05297A0CFEF}" destId="{EFD98E59-A1F3-478D-9906-998FD41E01D9}" srcOrd="3" destOrd="0" parTransId="{759CDC0E-B4E6-417D-B4DE-FDFCEB83B173}" sibTransId="{48FD18F9-3D76-4329-9F9A-A45F27AEE066}"/>
    <dgm:cxn modelId="{20E610E1-CE9A-4DB7-954E-F8C5019B2564}" srcId="{8FD9BBFC-C6A2-4F75-B9AE-AFEEDDA3E5A1}" destId="{5FC67DFD-9784-46F4-ADAE-0E6159FA1926}" srcOrd="2" destOrd="0" parTransId="{2CC317D2-DDB1-4366-A39E-356EF19305A2}" sibTransId="{3DAAB264-8A41-4E07-B973-279D5DCABA58}"/>
    <dgm:cxn modelId="{6F6ADAE1-DB8F-48A8-AF64-E22202B4DD16}" type="presOf" srcId="{C6FD1A12-1592-467F-AACF-1CCD04A5AA98}" destId="{6A534E41-D6F7-42D2-894D-63273E091572}" srcOrd="0" destOrd="4" presId="urn:microsoft.com/office/officeart/2005/8/layout/hList1"/>
    <dgm:cxn modelId="{EBF563E2-4EB3-4D2A-BD44-CF5B22A9B35F}" srcId="{3BE19C67-FA3A-442E-AD1D-38276B56481D}" destId="{17C84E86-DFF5-4A7A-8587-C05297A0CFEF}" srcOrd="0" destOrd="0" parTransId="{68D3CC3E-62AD-4F69-98CB-5F86A39FE95D}" sibTransId="{076FE607-E9F2-475B-9B57-3396D4AE1AD9}"/>
    <dgm:cxn modelId="{8AE6FAF5-5718-4643-8461-60BBFD460A7C}" type="presOf" srcId="{17C84E86-DFF5-4A7A-8587-C05297A0CFEF}" destId="{A56F3469-BA8C-47FF-A03D-BCC0646B3888}" srcOrd="0" destOrd="0" presId="urn:microsoft.com/office/officeart/2005/8/layout/hList1"/>
    <dgm:cxn modelId="{1EF8128A-29BA-4EB2-8832-A5B764F54C69}" type="presParOf" srcId="{B7AC4F46-A713-466B-8AEE-25443C408675}" destId="{499F0F5F-2608-439F-BA5E-74E82D42AAEA}" srcOrd="0" destOrd="0" presId="urn:microsoft.com/office/officeart/2005/8/layout/hList1"/>
    <dgm:cxn modelId="{5063FB5D-1BB3-46CA-B1B6-88E6211012A0}" type="presParOf" srcId="{499F0F5F-2608-439F-BA5E-74E82D42AAEA}" destId="{A56F3469-BA8C-47FF-A03D-BCC0646B3888}" srcOrd="0" destOrd="0" presId="urn:microsoft.com/office/officeart/2005/8/layout/hList1"/>
    <dgm:cxn modelId="{0C88BC3F-3D9D-4567-9818-8301CB760E74}" type="presParOf" srcId="{499F0F5F-2608-439F-BA5E-74E82D42AAEA}" destId="{6A534E41-D6F7-42D2-894D-63273E091572}" srcOrd="1" destOrd="0" presId="urn:microsoft.com/office/officeart/2005/8/layout/hList1"/>
    <dgm:cxn modelId="{6455A3DA-97F4-48C6-8F32-A54CF20D2FCF}" type="presParOf" srcId="{B7AC4F46-A713-466B-8AEE-25443C408675}" destId="{14F611E5-74DA-4435-8C24-BE5454760F05}" srcOrd="1" destOrd="0" presId="urn:microsoft.com/office/officeart/2005/8/layout/hList1"/>
    <dgm:cxn modelId="{A97DD8C3-0EF6-4BA0-ADB9-3EF0264755F8}" type="presParOf" srcId="{B7AC4F46-A713-466B-8AEE-25443C408675}" destId="{207C3C71-608C-4364-9501-D504AD4EE6F8}" srcOrd="2" destOrd="0" presId="urn:microsoft.com/office/officeart/2005/8/layout/hList1"/>
    <dgm:cxn modelId="{EE905411-4651-4130-B4B7-56A0A8783DB1}" type="presParOf" srcId="{207C3C71-608C-4364-9501-D504AD4EE6F8}" destId="{8F96D35E-AA27-4323-BB79-48CD383D9D27}" srcOrd="0" destOrd="0" presId="urn:microsoft.com/office/officeart/2005/8/layout/hList1"/>
    <dgm:cxn modelId="{956BE324-24F7-4C04-86EF-D087293242C3}" type="presParOf" srcId="{207C3C71-608C-4364-9501-D504AD4EE6F8}" destId="{96894C36-E377-47AB-AC85-44E435DFF5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710C01-5542-48E8-8695-0008D3C80750}" type="doc">
      <dgm:prSet loTypeId="urn:microsoft.com/office/officeart/2005/8/layout/arrow2" loCatId="process" qsTypeId="urn:microsoft.com/office/officeart/2005/8/quickstyle/simple1" qsCatId="simple" csTypeId="urn:microsoft.com/office/officeart/2005/8/colors/colorful3" csCatId="colorful" phldr="1"/>
      <dgm:spPr/>
    </dgm:pt>
    <dgm:pt modelId="{41CEA1F1-1BEF-4EAA-BD94-32BE5C278D37}">
      <dgm:prSet phldrT="[Text]" custT="1"/>
      <dgm:spPr/>
      <dgm:t>
        <a:bodyPr/>
        <a:lstStyle/>
        <a:p>
          <a:r>
            <a:rPr lang="el-GR" sz="1800" dirty="0">
              <a:solidFill>
                <a:schemeClr val="tx1">
                  <a:lumMod val="75000"/>
                  <a:lumOff val="25000"/>
                </a:schemeClr>
              </a:solidFill>
              <a:latin typeface="Century Gothic" panose="020B0502020202020204" pitchFamily="34" charset="0"/>
            </a:rPr>
            <a:t>Με λογαριασμό </a:t>
          </a:r>
          <a:r>
            <a:rPr lang="en-GB" sz="1800" dirty="0">
              <a:solidFill>
                <a:schemeClr val="tx1">
                  <a:lumMod val="75000"/>
                  <a:lumOff val="25000"/>
                </a:schemeClr>
              </a:solidFill>
              <a:latin typeface="Century Gothic" panose="020B0502020202020204" pitchFamily="34" charset="0"/>
            </a:rPr>
            <a:t>EU Login </a:t>
          </a:r>
          <a:r>
            <a:rPr lang="el-GR" sz="1800" dirty="0">
              <a:solidFill>
                <a:schemeClr val="tx1">
                  <a:lumMod val="75000"/>
                  <a:lumOff val="25000"/>
                </a:schemeClr>
              </a:solidFill>
              <a:latin typeface="Century Gothic" panose="020B0502020202020204" pitchFamily="34" charset="0"/>
            </a:rPr>
            <a:t>έχετε πρόσβαση στο </a:t>
          </a:r>
          <a:r>
            <a:rPr lang="en-GB" sz="1800" dirty="0">
              <a:solidFill>
                <a:schemeClr val="tx1">
                  <a:lumMod val="75000"/>
                  <a:lumOff val="25000"/>
                </a:schemeClr>
              </a:solidFill>
              <a:latin typeface="Century Gothic" panose="020B0502020202020204" pitchFamily="34" charset="0"/>
            </a:rPr>
            <a:t>ORS </a:t>
          </a:r>
          <a:r>
            <a:rPr lang="el-GR" sz="1800" dirty="0">
              <a:solidFill>
                <a:schemeClr val="tx1">
                  <a:lumMod val="75000"/>
                  <a:lumOff val="25000"/>
                </a:schemeClr>
              </a:solidFill>
              <a:latin typeface="Century Gothic" panose="020B0502020202020204" pitchFamily="34" charset="0"/>
            </a:rPr>
            <a:t>και στο </a:t>
          </a:r>
          <a:r>
            <a:rPr lang="en-GB" sz="1800" dirty="0">
              <a:solidFill>
                <a:schemeClr val="tx1">
                  <a:lumMod val="75000"/>
                  <a:lumOff val="25000"/>
                </a:schemeClr>
              </a:solidFill>
              <a:latin typeface="Century Gothic" panose="020B0502020202020204" pitchFamily="34" charset="0"/>
            </a:rPr>
            <a:t>Web Form</a:t>
          </a:r>
        </a:p>
      </dgm:t>
    </dgm:pt>
    <dgm:pt modelId="{F124966D-6917-460E-98D9-A68630483525}" type="parTrans" cxnId="{E7DAAB1D-165B-4A8D-9F05-35ECF10EAC5E}">
      <dgm:prSet/>
      <dgm:spPr/>
      <dgm:t>
        <a:bodyPr/>
        <a:lstStyle/>
        <a:p>
          <a:endParaRPr lang="en-GB"/>
        </a:p>
      </dgm:t>
    </dgm:pt>
    <dgm:pt modelId="{B4CF113B-2C7E-4777-9D77-2392014EDD01}" type="sibTrans" cxnId="{E7DAAB1D-165B-4A8D-9F05-35ECF10EAC5E}">
      <dgm:prSet/>
      <dgm:spPr/>
      <dgm:t>
        <a:bodyPr/>
        <a:lstStyle/>
        <a:p>
          <a:endParaRPr lang="en-GB"/>
        </a:p>
      </dgm:t>
    </dgm:pt>
    <dgm:pt modelId="{6A457C97-FEE4-495D-AB0E-B2DCF4A4924C}">
      <dgm:prSet phldrT="[Text]" custT="1"/>
      <dgm:spPr/>
      <dgm:t>
        <a:bodyPr/>
        <a:lstStyle/>
        <a:p>
          <a:r>
            <a:rPr lang="el-GR" sz="2400" b="0" dirty="0">
              <a:solidFill>
                <a:schemeClr val="tx1">
                  <a:lumMod val="75000"/>
                  <a:lumOff val="25000"/>
                </a:schemeClr>
              </a:solidFill>
              <a:latin typeface="Century Gothic" panose="020B0502020202020204" pitchFamily="34" charset="0"/>
            </a:rPr>
            <a:t>Ο</a:t>
          </a:r>
          <a:r>
            <a:rPr lang="en-GB" sz="2400" b="0" dirty="0">
              <a:solidFill>
                <a:schemeClr val="tx1">
                  <a:lumMod val="75000"/>
                  <a:lumOff val="25000"/>
                </a:schemeClr>
              </a:solidFill>
              <a:latin typeface="Century Gothic" panose="020B0502020202020204" pitchFamily="34" charset="0"/>
            </a:rPr>
            <a:t>R</a:t>
          </a:r>
          <a:r>
            <a:rPr lang="en-US" sz="2400" b="0" dirty="0">
              <a:solidFill>
                <a:schemeClr val="tx1">
                  <a:lumMod val="75000"/>
                  <a:lumOff val="25000"/>
                </a:schemeClr>
              </a:solidFill>
              <a:latin typeface="Century Gothic" panose="020B0502020202020204" pitchFamily="34" charset="0"/>
            </a:rPr>
            <a:t>S</a:t>
          </a:r>
          <a:endParaRPr lang="en-GB" sz="2400" b="0" dirty="0">
            <a:solidFill>
              <a:schemeClr val="tx1">
                <a:lumMod val="75000"/>
                <a:lumOff val="25000"/>
              </a:schemeClr>
            </a:solidFill>
            <a:latin typeface="Century Gothic" panose="020B0502020202020204" pitchFamily="34" charset="0"/>
          </a:endParaRPr>
        </a:p>
      </dgm:t>
    </dgm:pt>
    <dgm:pt modelId="{FFE54B83-7C0D-4FAE-ACAB-C21B538E2119}" type="parTrans" cxnId="{EDEF12CF-0629-441B-8F4E-B0C7233442F9}">
      <dgm:prSet/>
      <dgm:spPr/>
      <dgm:t>
        <a:bodyPr/>
        <a:lstStyle/>
        <a:p>
          <a:endParaRPr lang="en-GB"/>
        </a:p>
      </dgm:t>
    </dgm:pt>
    <dgm:pt modelId="{02DEBCF5-A4A0-455A-ABBD-09EE7029C3DD}" type="sibTrans" cxnId="{EDEF12CF-0629-441B-8F4E-B0C7233442F9}">
      <dgm:prSet/>
      <dgm:spPr/>
      <dgm:t>
        <a:bodyPr/>
        <a:lstStyle/>
        <a:p>
          <a:endParaRPr lang="en-GB"/>
        </a:p>
      </dgm:t>
    </dgm:pt>
    <dgm:pt modelId="{A04E1AC7-EFBD-42FC-B62E-C754D1B3A938}">
      <dgm:prSet phldrT="[Text]" custT="1"/>
      <dgm:spPr/>
      <dgm:t>
        <a:bodyPr/>
        <a:lstStyle/>
        <a:p>
          <a:r>
            <a:rPr lang="en-GB" sz="2400" dirty="0">
              <a:solidFill>
                <a:schemeClr val="tx1">
                  <a:lumMod val="75000"/>
                  <a:lumOff val="25000"/>
                </a:schemeClr>
              </a:solidFill>
              <a:latin typeface="Century Gothic" panose="020B0502020202020204" pitchFamily="34" charset="0"/>
            </a:rPr>
            <a:t>Web Form</a:t>
          </a:r>
        </a:p>
      </dgm:t>
    </dgm:pt>
    <dgm:pt modelId="{33E80A57-6E96-401D-9264-6706F4D3864D}" type="parTrans" cxnId="{44AC12E0-8DC1-42FC-AB8A-D2242C43E8C2}">
      <dgm:prSet/>
      <dgm:spPr/>
      <dgm:t>
        <a:bodyPr/>
        <a:lstStyle/>
        <a:p>
          <a:endParaRPr lang="en-GB"/>
        </a:p>
      </dgm:t>
    </dgm:pt>
    <dgm:pt modelId="{30FFECD7-E493-41C9-8B39-49FA2F7EF75B}" type="sibTrans" cxnId="{44AC12E0-8DC1-42FC-AB8A-D2242C43E8C2}">
      <dgm:prSet/>
      <dgm:spPr/>
      <dgm:t>
        <a:bodyPr/>
        <a:lstStyle/>
        <a:p>
          <a:endParaRPr lang="en-GB"/>
        </a:p>
      </dgm:t>
    </dgm:pt>
    <dgm:pt modelId="{A406C109-D432-427F-A6BB-8714C4F0F6D5}" type="pres">
      <dgm:prSet presAssocID="{3B710C01-5542-48E8-8695-0008D3C80750}" presName="arrowDiagram" presStyleCnt="0">
        <dgm:presLayoutVars>
          <dgm:chMax val="5"/>
          <dgm:dir/>
          <dgm:resizeHandles val="exact"/>
        </dgm:presLayoutVars>
      </dgm:prSet>
      <dgm:spPr/>
    </dgm:pt>
    <dgm:pt modelId="{6EFAA76B-6FB8-499C-B456-D5BE1C925997}" type="pres">
      <dgm:prSet presAssocID="{3B710C01-5542-48E8-8695-0008D3C80750}" presName="arrow" presStyleLbl="bgShp" presStyleIdx="0" presStyleCnt="1"/>
      <dgm:spPr/>
    </dgm:pt>
    <dgm:pt modelId="{06B9E373-BED2-4080-A656-5E37BE3BF2F0}" type="pres">
      <dgm:prSet presAssocID="{3B710C01-5542-48E8-8695-0008D3C80750}" presName="arrowDiagram3" presStyleCnt="0"/>
      <dgm:spPr/>
    </dgm:pt>
    <dgm:pt modelId="{9C425983-FBE6-462F-BE25-76A114543EF0}" type="pres">
      <dgm:prSet presAssocID="{41CEA1F1-1BEF-4EAA-BD94-32BE5C278D37}" presName="bullet3a" presStyleLbl="node1" presStyleIdx="0" presStyleCnt="3"/>
      <dgm:spPr/>
    </dgm:pt>
    <dgm:pt modelId="{EBAB54B3-6870-4149-9E50-5A026D591067}" type="pres">
      <dgm:prSet presAssocID="{41CEA1F1-1BEF-4EAA-BD94-32BE5C278D37}" presName="textBox3a" presStyleLbl="revTx" presStyleIdx="0" presStyleCnt="3" custScaleX="404333" custScaleY="61438" custLinFactNeighborX="59473" custLinFactNeighborY="1071">
        <dgm:presLayoutVars>
          <dgm:bulletEnabled val="1"/>
        </dgm:presLayoutVars>
      </dgm:prSet>
      <dgm:spPr/>
    </dgm:pt>
    <dgm:pt modelId="{50DD1F04-879C-44CA-B749-78A7C8C68758}" type="pres">
      <dgm:prSet presAssocID="{6A457C97-FEE4-495D-AB0E-B2DCF4A4924C}" presName="bullet3b" presStyleLbl="node1" presStyleIdx="1" presStyleCnt="3"/>
      <dgm:spPr/>
    </dgm:pt>
    <dgm:pt modelId="{65B71474-ED26-4672-ABC0-E824AED4D02B}" type="pres">
      <dgm:prSet presAssocID="{6A457C97-FEE4-495D-AB0E-B2DCF4A4924C}" presName="textBox3b" presStyleLbl="revTx" presStyleIdx="1" presStyleCnt="3">
        <dgm:presLayoutVars>
          <dgm:bulletEnabled val="1"/>
        </dgm:presLayoutVars>
      </dgm:prSet>
      <dgm:spPr/>
    </dgm:pt>
    <dgm:pt modelId="{EAA9C9B8-108D-4C80-BBD9-16C2251FC7CE}" type="pres">
      <dgm:prSet presAssocID="{A04E1AC7-EFBD-42FC-B62E-C754D1B3A938}" presName="bullet3c" presStyleLbl="node1" presStyleIdx="2" presStyleCnt="3"/>
      <dgm:spPr/>
    </dgm:pt>
    <dgm:pt modelId="{E134859A-8334-4CC7-A159-C568BD5A078C}" type="pres">
      <dgm:prSet presAssocID="{A04E1AC7-EFBD-42FC-B62E-C754D1B3A938}" presName="textBox3c" presStyleLbl="revTx" presStyleIdx="2" presStyleCnt="3">
        <dgm:presLayoutVars>
          <dgm:bulletEnabled val="1"/>
        </dgm:presLayoutVars>
      </dgm:prSet>
      <dgm:spPr/>
    </dgm:pt>
  </dgm:ptLst>
  <dgm:cxnLst>
    <dgm:cxn modelId="{E7DAAB1D-165B-4A8D-9F05-35ECF10EAC5E}" srcId="{3B710C01-5542-48E8-8695-0008D3C80750}" destId="{41CEA1F1-1BEF-4EAA-BD94-32BE5C278D37}" srcOrd="0" destOrd="0" parTransId="{F124966D-6917-460E-98D9-A68630483525}" sibTransId="{B4CF113B-2C7E-4777-9D77-2392014EDD01}"/>
    <dgm:cxn modelId="{91C59E32-5A66-4777-BB2B-5273D8D611FE}" type="presOf" srcId="{3B710C01-5542-48E8-8695-0008D3C80750}" destId="{A406C109-D432-427F-A6BB-8714C4F0F6D5}" srcOrd="0" destOrd="0" presId="urn:microsoft.com/office/officeart/2005/8/layout/arrow2"/>
    <dgm:cxn modelId="{2B53743E-C004-4627-B67B-4D0C74C3DE61}" type="presOf" srcId="{41CEA1F1-1BEF-4EAA-BD94-32BE5C278D37}" destId="{EBAB54B3-6870-4149-9E50-5A026D591067}" srcOrd="0" destOrd="0" presId="urn:microsoft.com/office/officeart/2005/8/layout/arrow2"/>
    <dgm:cxn modelId="{97947A4A-6202-470C-85B5-E9BA367FA27A}" type="presOf" srcId="{6A457C97-FEE4-495D-AB0E-B2DCF4A4924C}" destId="{65B71474-ED26-4672-ABC0-E824AED4D02B}" srcOrd="0" destOrd="0" presId="urn:microsoft.com/office/officeart/2005/8/layout/arrow2"/>
    <dgm:cxn modelId="{66BD4DA6-9651-427D-8FE2-E2CD36FCE679}" type="presOf" srcId="{A04E1AC7-EFBD-42FC-B62E-C754D1B3A938}" destId="{E134859A-8334-4CC7-A159-C568BD5A078C}" srcOrd="0" destOrd="0" presId="urn:microsoft.com/office/officeart/2005/8/layout/arrow2"/>
    <dgm:cxn modelId="{EDEF12CF-0629-441B-8F4E-B0C7233442F9}" srcId="{3B710C01-5542-48E8-8695-0008D3C80750}" destId="{6A457C97-FEE4-495D-AB0E-B2DCF4A4924C}" srcOrd="1" destOrd="0" parTransId="{FFE54B83-7C0D-4FAE-ACAB-C21B538E2119}" sibTransId="{02DEBCF5-A4A0-455A-ABBD-09EE7029C3DD}"/>
    <dgm:cxn modelId="{44AC12E0-8DC1-42FC-AB8A-D2242C43E8C2}" srcId="{3B710C01-5542-48E8-8695-0008D3C80750}" destId="{A04E1AC7-EFBD-42FC-B62E-C754D1B3A938}" srcOrd="2" destOrd="0" parTransId="{33E80A57-6E96-401D-9264-6706F4D3864D}" sibTransId="{30FFECD7-E493-41C9-8B39-49FA2F7EF75B}"/>
    <dgm:cxn modelId="{E4F1030F-2A83-49C3-AE67-8647693B7257}" type="presParOf" srcId="{A406C109-D432-427F-A6BB-8714C4F0F6D5}" destId="{6EFAA76B-6FB8-499C-B456-D5BE1C925997}" srcOrd="0" destOrd="0" presId="urn:microsoft.com/office/officeart/2005/8/layout/arrow2"/>
    <dgm:cxn modelId="{8562E158-B573-4F26-9A92-84E905F1DE25}" type="presParOf" srcId="{A406C109-D432-427F-A6BB-8714C4F0F6D5}" destId="{06B9E373-BED2-4080-A656-5E37BE3BF2F0}" srcOrd="1" destOrd="0" presId="urn:microsoft.com/office/officeart/2005/8/layout/arrow2"/>
    <dgm:cxn modelId="{70C1F739-82B0-4F54-A3AA-6CB24261ED2C}" type="presParOf" srcId="{06B9E373-BED2-4080-A656-5E37BE3BF2F0}" destId="{9C425983-FBE6-462F-BE25-76A114543EF0}" srcOrd="0" destOrd="0" presId="urn:microsoft.com/office/officeart/2005/8/layout/arrow2"/>
    <dgm:cxn modelId="{475E826E-6CD7-4934-AB0F-537C335E9893}" type="presParOf" srcId="{06B9E373-BED2-4080-A656-5E37BE3BF2F0}" destId="{EBAB54B3-6870-4149-9E50-5A026D591067}" srcOrd="1" destOrd="0" presId="urn:microsoft.com/office/officeart/2005/8/layout/arrow2"/>
    <dgm:cxn modelId="{850C1324-2689-4C2E-935C-1008FF3ECA9A}" type="presParOf" srcId="{06B9E373-BED2-4080-A656-5E37BE3BF2F0}" destId="{50DD1F04-879C-44CA-B749-78A7C8C68758}" srcOrd="2" destOrd="0" presId="urn:microsoft.com/office/officeart/2005/8/layout/arrow2"/>
    <dgm:cxn modelId="{4A02EA92-43B1-4EE6-82BD-9B890409E96D}" type="presParOf" srcId="{06B9E373-BED2-4080-A656-5E37BE3BF2F0}" destId="{65B71474-ED26-4672-ABC0-E824AED4D02B}" srcOrd="3" destOrd="0" presId="urn:microsoft.com/office/officeart/2005/8/layout/arrow2"/>
    <dgm:cxn modelId="{2849ABAC-4414-429A-93FD-C5DE7D63995E}" type="presParOf" srcId="{06B9E373-BED2-4080-A656-5E37BE3BF2F0}" destId="{EAA9C9B8-108D-4C80-BBD9-16C2251FC7CE}" srcOrd="4" destOrd="0" presId="urn:microsoft.com/office/officeart/2005/8/layout/arrow2"/>
    <dgm:cxn modelId="{6E6AECA6-5924-4EB6-9779-D2E2CD791B01}" type="presParOf" srcId="{06B9E373-BED2-4080-A656-5E37BE3BF2F0}" destId="{E134859A-8334-4CC7-A159-C568BD5A078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AB39E-404D-452C-B46F-823D92F80F43}">
      <dsp:nvSpPr>
        <dsp:cNvPr id="0" name=""/>
        <dsp:cNvSpPr/>
      </dsp:nvSpPr>
      <dsp:spPr>
        <a:xfrm rot="5400000">
          <a:off x="6349066" y="-2318730"/>
          <a:ext cx="1716710" cy="678345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latin typeface="Century Gothic" panose="020B0502020202020204" pitchFamily="34" charset="0"/>
            </a:rPr>
            <a:t>Οι αιτήσεις υποβάλλονται από όλες τις χώρες κεντρικά στις Βρυξέλλες</a:t>
          </a:r>
          <a:r>
            <a:rPr lang="en-US" sz="2000" kern="1200" dirty="0">
              <a:latin typeface="Century Gothic" panose="020B0502020202020204" pitchFamily="34" charset="0"/>
            </a:rPr>
            <a:t> (</a:t>
          </a:r>
          <a:r>
            <a:rPr lang="en-GB" sz="2000" kern="1200" dirty="0">
              <a:latin typeface="Century Gothic" panose="020B0502020202020204" pitchFamily="34" charset="0"/>
            </a:rPr>
            <a:t>Education</a:t>
          </a:r>
          <a:r>
            <a:rPr lang="el-GR" sz="2000" kern="1200" dirty="0">
              <a:latin typeface="Century Gothic" panose="020B0502020202020204" pitchFamily="34" charset="0"/>
            </a:rPr>
            <a:t> </a:t>
          </a:r>
          <a:r>
            <a:rPr lang="en-GB" sz="2000" kern="1200" dirty="0">
              <a:latin typeface="Century Gothic" panose="020B0502020202020204" pitchFamily="34" charset="0"/>
            </a:rPr>
            <a:t>And Culture Executive Agency – EACEA)</a:t>
          </a:r>
          <a:endParaRPr lang="en-US" sz="2000" kern="1200" dirty="0">
            <a:latin typeface="Century Gothic" panose="020B0502020202020204" pitchFamily="34" charset="0"/>
          </a:endParaRPr>
        </a:p>
        <a:p>
          <a:pPr marL="228600" lvl="1" indent="-228600" algn="l" defTabSz="889000">
            <a:lnSpc>
              <a:spcPct val="90000"/>
            </a:lnSpc>
            <a:spcBef>
              <a:spcPct val="0"/>
            </a:spcBef>
            <a:spcAft>
              <a:spcPct val="15000"/>
            </a:spcAft>
            <a:buChar char="•"/>
          </a:pPr>
          <a:r>
            <a:rPr lang="el-GR" sz="2000" kern="1200" dirty="0">
              <a:latin typeface="Century Gothic" panose="020B0502020202020204" pitchFamily="34" charset="0"/>
            </a:rPr>
            <a:t>Η αξιολόγηση, διάθεση των κονδυλίων και διαχείριση γίνεται κεντρικά</a:t>
          </a:r>
          <a:endParaRPr lang="en-US" sz="2000" kern="1200" dirty="0">
            <a:latin typeface="Century Gothic" panose="020B0502020202020204" pitchFamily="34" charset="0"/>
          </a:endParaRPr>
        </a:p>
      </dsp:txBody>
      <dsp:txXfrm rot="-5400000">
        <a:off x="3815694" y="298445"/>
        <a:ext cx="6699653" cy="1549104"/>
      </dsp:txXfrm>
    </dsp:sp>
    <dsp:sp modelId="{FCE5CD6E-DE4A-4A01-B23E-7171214D33D9}">
      <dsp:nvSpPr>
        <dsp:cNvPr id="0" name=""/>
        <dsp:cNvSpPr/>
      </dsp:nvSpPr>
      <dsp:spPr>
        <a:xfrm>
          <a:off x="0" y="53"/>
          <a:ext cx="3815694" cy="214588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l-GR" sz="3100" kern="1200" dirty="0">
              <a:latin typeface="Century Gothic" panose="020B0502020202020204" pitchFamily="34" charset="0"/>
            </a:rPr>
            <a:t>Κεντρικές Δράσεις</a:t>
          </a:r>
          <a:endParaRPr lang="en-US" sz="3100" kern="1200" dirty="0">
            <a:latin typeface="Century Gothic" panose="020B0502020202020204" pitchFamily="34" charset="0"/>
          </a:endParaRPr>
        </a:p>
      </dsp:txBody>
      <dsp:txXfrm>
        <a:off x="104754" y="104807"/>
        <a:ext cx="3606186" cy="1936380"/>
      </dsp:txXfrm>
    </dsp:sp>
    <dsp:sp modelId="{9C300161-6965-4D3A-B3F8-7540A869E21D}">
      <dsp:nvSpPr>
        <dsp:cNvPr id="0" name=""/>
        <dsp:cNvSpPr/>
      </dsp:nvSpPr>
      <dsp:spPr>
        <a:xfrm rot="5400000">
          <a:off x="6349066" y="-65546"/>
          <a:ext cx="1716710" cy="6783456"/>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latin typeface="Century Gothic" panose="020B0502020202020204" pitchFamily="34" charset="0"/>
            </a:rPr>
            <a:t>Οι αιτήσεις υποβάλλονται στις Εθνικές Υπηρεσίες της κάθε χώρας</a:t>
          </a:r>
          <a:endParaRPr lang="en-US" sz="2000" kern="1200" dirty="0">
            <a:latin typeface="Century Gothic" panose="020B0502020202020204" pitchFamily="34" charset="0"/>
          </a:endParaRPr>
        </a:p>
        <a:p>
          <a:pPr marL="228600" lvl="1" indent="-228600" algn="l" defTabSz="889000">
            <a:lnSpc>
              <a:spcPct val="90000"/>
            </a:lnSpc>
            <a:spcBef>
              <a:spcPct val="0"/>
            </a:spcBef>
            <a:spcAft>
              <a:spcPct val="15000"/>
            </a:spcAft>
            <a:buChar char="•"/>
          </a:pPr>
          <a:r>
            <a:rPr lang="el-GR" sz="2000" kern="1200" dirty="0">
              <a:latin typeface="Century Gothic" panose="020B0502020202020204" pitchFamily="34" charset="0"/>
            </a:rPr>
            <a:t>Η αξιολόγηση, κατανομή των κονδυλίων και διαχείριση γίνεται σε εθνικό επίπεδο</a:t>
          </a:r>
          <a:endParaRPr lang="en-US" sz="2000" kern="1200" dirty="0">
            <a:latin typeface="Century Gothic" panose="020B0502020202020204" pitchFamily="34" charset="0"/>
          </a:endParaRPr>
        </a:p>
      </dsp:txBody>
      <dsp:txXfrm rot="-5400000">
        <a:off x="3815694" y="2551629"/>
        <a:ext cx="6699653" cy="1549104"/>
      </dsp:txXfrm>
    </dsp:sp>
    <dsp:sp modelId="{9C8A289D-C983-470D-892C-88052A0C1032}">
      <dsp:nvSpPr>
        <dsp:cNvPr id="0" name=""/>
        <dsp:cNvSpPr/>
      </dsp:nvSpPr>
      <dsp:spPr>
        <a:xfrm>
          <a:off x="0" y="2253236"/>
          <a:ext cx="3815694" cy="214588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l-GR" sz="3100" b="0" kern="1200" dirty="0">
              <a:latin typeface="Century Gothic" panose="020B0502020202020204" pitchFamily="34" charset="0"/>
            </a:rPr>
            <a:t>Αποκεντρωμένες Δράσεις</a:t>
          </a:r>
          <a:endParaRPr lang="en-US" sz="3100" b="0" kern="1200" dirty="0">
            <a:latin typeface="Century Gothic" panose="020B0502020202020204" pitchFamily="34" charset="0"/>
          </a:endParaRPr>
        </a:p>
      </dsp:txBody>
      <dsp:txXfrm>
        <a:off x="104754" y="2357990"/>
        <a:ext cx="3606186" cy="193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AB39E-404D-452C-B46F-823D92F80F43}">
      <dsp:nvSpPr>
        <dsp:cNvPr id="0" name=""/>
        <dsp:cNvSpPr/>
      </dsp:nvSpPr>
      <dsp:spPr>
        <a:xfrm rot="5400000">
          <a:off x="5847819" y="-2122874"/>
          <a:ext cx="1614012" cy="626336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latin typeface="Century Gothic" panose="020B0502020202020204" pitchFamily="34" charset="0"/>
            </a:rPr>
            <a:t>Σχολική Εκπαίδευση </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l-GR" sz="1700" kern="1200" dirty="0">
              <a:latin typeface="Century Gothic" panose="020B0502020202020204" pitchFamily="34" charset="0"/>
            </a:rPr>
            <a:t>Επαγγελματική Εκπαίδευση και Κατάρτιση (ΕΕΚ)</a:t>
          </a:r>
        </a:p>
        <a:p>
          <a:pPr marL="171450" lvl="1" indent="-171450" algn="l" defTabSz="755650">
            <a:lnSpc>
              <a:spcPct val="90000"/>
            </a:lnSpc>
            <a:spcBef>
              <a:spcPct val="0"/>
            </a:spcBef>
            <a:spcAft>
              <a:spcPct val="15000"/>
            </a:spcAft>
            <a:buChar char="•"/>
          </a:pPr>
          <a:r>
            <a:rPr lang="el-GR" sz="1700" kern="1200" dirty="0">
              <a:latin typeface="Century Gothic" panose="020B0502020202020204" pitchFamily="34" charset="0"/>
            </a:rPr>
            <a:t>Τριτοβάθμια Εκπαίδευση</a:t>
          </a:r>
        </a:p>
        <a:p>
          <a:pPr marL="171450" lvl="1" indent="-171450" algn="l" defTabSz="755650">
            <a:lnSpc>
              <a:spcPct val="90000"/>
            </a:lnSpc>
            <a:spcBef>
              <a:spcPct val="0"/>
            </a:spcBef>
            <a:spcAft>
              <a:spcPct val="15000"/>
            </a:spcAft>
            <a:buChar char="•"/>
          </a:pPr>
          <a:r>
            <a:rPr lang="el-GR" sz="1700" kern="1200" dirty="0">
              <a:latin typeface="Century Gothic" panose="020B0502020202020204" pitchFamily="34" charset="0"/>
            </a:rPr>
            <a:t>Εκπαίδευση Ενηλίκων</a:t>
          </a:r>
        </a:p>
        <a:p>
          <a:pPr marL="171450" lvl="1" indent="-171450" algn="l" defTabSz="755650">
            <a:lnSpc>
              <a:spcPct val="90000"/>
            </a:lnSpc>
            <a:spcBef>
              <a:spcPct val="0"/>
            </a:spcBef>
            <a:spcAft>
              <a:spcPct val="15000"/>
            </a:spcAft>
            <a:buChar char="•"/>
          </a:pPr>
          <a:r>
            <a:rPr lang="el-GR" sz="1700" kern="1200" dirty="0">
              <a:latin typeface="Century Gothic" panose="020B0502020202020204" pitchFamily="34" charset="0"/>
            </a:rPr>
            <a:t>Αθλητισμός</a:t>
          </a:r>
        </a:p>
      </dsp:txBody>
      <dsp:txXfrm rot="-5400000">
        <a:off x="3523143" y="280592"/>
        <a:ext cx="6184575" cy="1456432"/>
      </dsp:txXfrm>
    </dsp:sp>
    <dsp:sp modelId="{FCE5CD6E-DE4A-4A01-B23E-7171214D33D9}">
      <dsp:nvSpPr>
        <dsp:cNvPr id="0" name=""/>
        <dsp:cNvSpPr/>
      </dsp:nvSpPr>
      <dsp:spPr>
        <a:xfrm>
          <a:off x="0" y="50"/>
          <a:ext cx="3523142" cy="20175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l-GR" sz="2700" b="0" kern="1200" dirty="0">
              <a:latin typeface="Century Gothic" panose="020B0502020202020204" pitchFamily="34" charset="0"/>
            </a:rPr>
            <a:t>ΙΔΕΠ </a:t>
          </a:r>
        </a:p>
        <a:p>
          <a:pPr marL="0" lvl="0" indent="0" algn="ctr" defTabSz="1200150">
            <a:lnSpc>
              <a:spcPct val="90000"/>
            </a:lnSpc>
            <a:spcBef>
              <a:spcPct val="0"/>
            </a:spcBef>
            <a:spcAft>
              <a:spcPct val="35000"/>
            </a:spcAft>
            <a:buNone/>
          </a:pPr>
          <a:r>
            <a:rPr lang="el-GR" sz="2700" b="0" kern="1200" dirty="0">
              <a:latin typeface="Century Gothic" panose="020B0502020202020204" pitchFamily="34" charset="0"/>
            </a:rPr>
            <a:t>Διά Βίου Μάθησης</a:t>
          </a:r>
        </a:p>
        <a:p>
          <a:pPr marL="0" lvl="0" indent="0" algn="ctr" defTabSz="1200150">
            <a:lnSpc>
              <a:spcPct val="90000"/>
            </a:lnSpc>
            <a:spcBef>
              <a:spcPct val="0"/>
            </a:spcBef>
            <a:spcAft>
              <a:spcPct val="35000"/>
            </a:spcAft>
            <a:buNone/>
          </a:pPr>
          <a:r>
            <a:rPr lang="en-US" sz="2700" b="0" kern="1200" dirty="0">
              <a:latin typeface="Century Gothic" panose="020B0502020202020204" pitchFamily="34" charset="0"/>
            </a:rPr>
            <a:t>CY01</a:t>
          </a:r>
        </a:p>
      </dsp:txBody>
      <dsp:txXfrm>
        <a:off x="98487" y="98537"/>
        <a:ext cx="3326168" cy="1820541"/>
      </dsp:txXfrm>
    </dsp:sp>
    <dsp:sp modelId="{9C300161-6965-4D3A-B3F8-7540A869E21D}">
      <dsp:nvSpPr>
        <dsp:cNvPr id="0" name=""/>
        <dsp:cNvSpPr/>
      </dsp:nvSpPr>
      <dsp:spPr>
        <a:xfrm rot="5400000">
          <a:off x="5847819" y="-4482"/>
          <a:ext cx="1614012" cy="6263365"/>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latin typeface="Century Gothic" panose="020B0502020202020204" pitchFamily="34" charset="0"/>
            </a:rPr>
            <a:t>Τομέας της Νεολαίας</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a:latin typeface="Century Gothic" panose="020B0502020202020204" pitchFamily="34" charset="0"/>
            </a:rPr>
            <a:t>European Solidarity Corps</a:t>
          </a:r>
        </a:p>
      </dsp:txBody>
      <dsp:txXfrm rot="-5400000">
        <a:off x="3523143" y="2398984"/>
        <a:ext cx="6184575" cy="1456432"/>
      </dsp:txXfrm>
    </dsp:sp>
    <dsp:sp modelId="{9C8A289D-C983-470D-892C-88052A0C1032}">
      <dsp:nvSpPr>
        <dsp:cNvPr id="0" name=""/>
        <dsp:cNvSpPr/>
      </dsp:nvSpPr>
      <dsp:spPr>
        <a:xfrm>
          <a:off x="0" y="2118441"/>
          <a:ext cx="3523142" cy="20175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l-GR" sz="2700" kern="1200" dirty="0">
              <a:latin typeface="Century Gothic" panose="020B0502020202020204" pitchFamily="34" charset="0"/>
            </a:rPr>
            <a:t>Οργανισμός Νεολαίας Κύπρου</a:t>
          </a:r>
          <a:endParaRPr lang="en-US" sz="2700" kern="1200" dirty="0">
            <a:latin typeface="Century Gothic" panose="020B0502020202020204" pitchFamily="34" charset="0"/>
          </a:endParaRPr>
        </a:p>
        <a:p>
          <a:pPr marL="0" lvl="0" indent="0" algn="ctr" defTabSz="1200150">
            <a:lnSpc>
              <a:spcPct val="90000"/>
            </a:lnSpc>
            <a:spcBef>
              <a:spcPct val="0"/>
            </a:spcBef>
            <a:spcAft>
              <a:spcPct val="35000"/>
            </a:spcAft>
            <a:buNone/>
          </a:pPr>
          <a:r>
            <a:rPr lang="en-US" sz="2700" kern="1200" dirty="0">
              <a:latin typeface="Century Gothic" panose="020B0502020202020204" pitchFamily="34" charset="0"/>
            </a:rPr>
            <a:t>CY02</a:t>
          </a:r>
        </a:p>
      </dsp:txBody>
      <dsp:txXfrm>
        <a:off x="98487" y="2216928"/>
        <a:ext cx="3326168" cy="1820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3E944-0EFA-457C-8359-FE57AEEBC2EA}">
      <dsp:nvSpPr>
        <dsp:cNvPr id="0" name=""/>
        <dsp:cNvSpPr/>
      </dsp:nvSpPr>
      <dsp:spPr>
        <a:xfrm>
          <a:off x="0" y="1147233"/>
          <a:ext cx="2734221" cy="3124200"/>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800" b="1" kern="1200" dirty="0"/>
            <a:t>Βασική Δράση 1</a:t>
          </a:r>
          <a:endParaRPr lang="en-US" sz="2800" b="1" kern="1200" dirty="0"/>
        </a:p>
        <a:p>
          <a:pPr>
            <a:spcBef>
              <a:spcPct val="0"/>
            </a:spcBef>
            <a:buNone/>
          </a:pPr>
          <a:endParaRPr lang="en-US" sz="1500" kern="1200" dirty="0"/>
        </a:p>
      </dsp:txBody>
      <dsp:txXfrm rot="16200000">
        <a:off x="-1007499" y="2154733"/>
        <a:ext cx="2561844" cy="546844"/>
      </dsp:txXfrm>
    </dsp:sp>
    <dsp:sp modelId="{5C925D31-42DF-432C-A0E9-7F2557BE9EEE}">
      <dsp:nvSpPr>
        <dsp:cNvPr id="0" name=""/>
        <dsp:cNvSpPr/>
      </dsp:nvSpPr>
      <dsp:spPr>
        <a:xfrm>
          <a:off x="537367" y="1147233"/>
          <a:ext cx="2036995" cy="31242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ctr" defTabSz="977900">
            <a:lnSpc>
              <a:spcPct val="90000"/>
            </a:lnSpc>
            <a:spcBef>
              <a:spcPct val="0"/>
            </a:spcBef>
            <a:spcAft>
              <a:spcPct val="35000"/>
            </a:spcAft>
            <a:buNone/>
          </a:pPr>
          <a:endParaRPr lang="en-US" sz="2300" kern="1200" dirty="0"/>
        </a:p>
        <a:p>
          <a:pPr marL="0" lvl="0" indent="0" algn="ctr" defTabSz="977900">
            <a:lnSpc>
              <a:spcPct val="90000"/>
            </a:lnSpc>
            <a:spcBef>
              <a:spcPct val="0"/>
            </a:spcBef>
            <a:spcAft>
              <a:spcPct val="35000"/>
            </a:spcAft>
            <a:buNone/>
          </a:pPr>
          <a:endParaRPr lang="en-US" sz="2300" kern="1200" dirty="0"/>
        </a:p>
        <a:p>
          <a:pPr marL="0" lvl="0" indent="0" algn="ctr" defTabSz="977900">
            <a:lnSpc>
              <a:spcPct val="90000"/>
            </a:lnSpc>
            <a:spcBef>
              <a:spcPct val="0"/>
            </a:spcBef>
            <a:spcAft>
              <a:spcPct val="35000"/>
            </a:spcAft>
            <a:buNone/>
          </a:pPr>
          <a:r>
            <a:rPr lang="el-GR" sz="2300" kern="1200" dirty="0"/>
            <a:t>Κινητικότητα Εκπαιδευομένων και Προσωπικού</a:t>
          </a:r>
          <a:endParaRPr lang="en-US" sz="2300" kern="1200" dirty="0"/>
        </a:p>
      </dsp:txBody>
      <dsp:txXfrm>
        <a:off x="537367" y="1147233"/>
        <a:ext cx="2036995" cy="3124200"/>
      </dsp:txXfrm>
    </dsp:sp>
    <dsp:sp modelId="{704E7AAE-572D-4FC3-A22F-30A672CAC499}">
      <dsp:nvSpPr>
        <dsp:cNvPr id="0" name=""/>
        <dsp:cNvSpPr/>
      </dsp:nvSpPr>
      <dsp:spPr>
        <a:xfrm>
          <a:off x="2827610" y="1147233"/>
          <a:ext cx="2603499" cy="3124200"/>
        </a:xfrm>
        <a:prstGeom prst="roundRect">
          <a:avLst>
            <a:gd name="adj" fmla="val 5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l-GR" sz="2800" b="1" kern="1200" dirty="0"/>
            <a:t>Βασική Δράση 2 </a:t>
          </a:r>
          <a:endParaRPr lang="en-US" sz="2800" b="1" kern="1200" dirty="0"/>
        </a:p>
      </dsp:txBody>
      <dsp:txXfrm rot="16200000">
        <a:off x="1807038" y="2167805"/>
        <a:ext cx="2561844" cy="520699"/>
      </dsp:txXfrm>
    </dsp:sp>
    <dsp:sp modelId="{3265BEFD-823B-49AF-AE7F-54AF5B5B7627}">
      <dsp:nvSpPr>
        <dsp:cNvPr id="0" name=""/>
        <dsp:cNvSpPr/>
      </dsp:nvSpPr>
      <dsp:spPr>
        <a:xfrm rot="5400000">
          <a:off x="2611159" y="3629104"/>
          <a:ext cx="458937" cy="390525"/>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226E9F-7CA2-4AE5-B400-784E1BE619E9}">
      <dsp:nvSpPr>
        <dsp:cNvPr id="0" name=""/>
        <dsp:cNvSpPr/>
      </dsp:nvSpPr>
      <dsp:spPr>
        <a:xfrm>
          <a:off x="3348310" y="1147233"/>
          <a:ext cx="1939607" cy="31242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ctr" defTabSz="1022350">
            <a:lnSpc>
              <a:spcPct val="90000"/>
            </a:lnSpc>
            <a:spcBef>
              <a:spcPct val="0"/>
            </a:spcBef>
            <a:spcAft>
              <a:spcPct val="35000"/>
            </a:spcAft>
            <a:buNone/>
          </a:pPr>
          <a:endParaRPr lang="en-US" sz="2300" kern="1200" dirty="0"/>
        </a:p>
        <a:p>
          <a:pPr marL="0" lvl="0" indent="0" algn="ctr" defTabSz="1022350">
            <a:lnSpc>
              <a:spcPct val="90000"/>
            </a:lnSpc>
            <a:spcBef>
              <a:spcPct val="0"/>
            </a:spcBef>
            <a:spcAft>
              <a:spcPct val="35000"/>
            </a:spcAft>
            <a:buNone/>
          </a:pPr>
          <a:r>
            <a:rPr lang="el-GR" sz="2300" kern="1200" dirty="0"/>
            <a:t>Συμπράξεις για Συνεργασία και Ανταλλαγή Καλών Πρακτικών</a:t>
          </a:r>
          <a:endParaRPr lang="en-US" sz="2300" kern="1200" dirty="0"/>
        </a:p>
      </dsp:txBody>
      <dsp:txXfrm>
        <a:off x="3348310" y="1147233"/>
        <a:ext cx="1939607" cy="3124200"/>
      </dsp:txXfrm>
    </dsp:sp>
    <dsp:sp modelId="{C89F8FF3-A8E2-4901-95CF-79243AD51B0C}">
      <dsp:nvSpPr>
        <dsp:cNvPr id="0" name=""/>
        <dsp:cNvSpPr/>
      </dsp:nvSpPr>
      <dsp:spPr>
        <a:xfrm>
          <a:off x="5522233" y="1147233"/>
          <a:ext cx="2603499" cy="3124200"/>
        </a:xfrm>
        <a:prstGeom prst="roundRect">
          <a:avLst>
            <a:gd name="adj" fmla="val 5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l-GR" sz="2800" b="1" kern="1200" dirty="0"/>
            <a:t>Βασική Δράση 3 </a:t>
          </a:r>
          <a:endParaRPr lang="en-US" sz="2800" b="1" kern="1200" dirty="0"/>
        </a:p>
      </dsp:txBody>
      <dsp:txXfrm rot="16200000">
        <a:off x="4501661" y="2167805"/>
        <a:ext cx="2561844" cy="520699"/>
      </dsp:txXfrm>
    </dsp:sp>
    <dsp:sp modelId="{727CD1BA-F331-4340-9BFB-FC7D66A3C51F}">
      <dsp:nvSpPr>
        <dsp:cNvPr id="0" name=""/>
        <dsp:cNvSpPr/>
      </dsp:nvSpPr>
      <dsp:spPr>
        <a:xfrm rot="5400000">
          <a:off x="5305782" y="3629104"/>
          <a:ext cx="458937" cy="390525"/>
        </a:xfrm>
        <a:prstGeom prst="flowChartExtra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29CE39-795E-4DE9-AB3A-3B0E6F318F5D}">
      <dsp:nvSpPr>
        <dsp:cNvPr id="0" name=""/>
        <dsp:cNvSpPr/>
      </dsp:nvSpPr>
      <dsp:spPr>
        <a:xfrm>
          <a:off x="6042933" y="1147233"/>
          <a:ext cx="1939607" cy="31242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ctr" defTabSz="1022350">
            <a:lnSpc>
              <a:spcPct val="90000"/>
            </a:lnSpc>
            <a:spcBef>
              <a:spcPct val="0"/>
            </a:spcBef>
            <a:spcAft>
              <a:spcPct val="35000"/>
            </a:spcAft>
            <a:buNone/>
          </a:pPr>
          <a:endParaRPr lang="en-US" sz="2300" kern="1200" dirty="0"/>
        </a:p>
        <a:p>
          <a:pPr marL="0" lvl="0" indent="0" algn="ctr" defTabSz="1022350">
            <a:lnSpc>
              <a:spcPct val="90000"/>
            </a:lnSpc>
            <a:spcBef>
              <a:spcPct val="0"/>
            </a:spcBef>
            <a:spcAft>
              <a:spcPct val="35000"/>
            </a:spcAft>
            <a:buNone/>
          </a:pPr>
          <a:r>
            <a:rPr lang="el-GR" sz="2300" kern="1200" dirty="0"/>
            <a:t>Υποστήριξη ανάπτυξης πολιτικής και συνεργασίας</a:t>
          </a:r>
          <a:endParaRPr lang="en-US" sz="2300" kern="1200" dirty="0"/>
        </a:p>
      </dsp:txBody>
      <dsp:txXfrm>
        <a:off x="6042933" y="1147233"/>
        <a:ext cx="1939607" cy="3124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F4217-5975-4D5D-88AB-CA827C2A41D0}">
      <dsp:nvSpPr>
        <dsp:cNvPr id="0" name=""/>
        <dsp:cNvSpPr/>
      </dsp:nvSpPr>
      <dsp:spPr>
        <a:xfrm rot="5400000">
          <a:off x="318479" y="3398518"/>
          <a:ext cx="954243" cy="158784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101E85-2436-4DDE-A9A1-655547C6A4B1}">
      <dsp:nvSpPr>
        <dsp:cNvPr id="0" name=""/>
        <dsp:cNvSpPr/>
      </dsp:nvSpPr>
      <dsp:spPr>
        <a:xfrm>
          <a:off x="137653" y="3617374"/>
          <a:ext cx="1640352" cy="1256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l-GR" sz="1600" b="1" kern="1200" dirty="0">
            <a:solidFill>
              <a:schemeClr val="tx1">
                <a:lumMod val="75000"/>
                <a:lumOff val="25000"/>
              </a:schemeClr>
            </a:solidFill>
            <a:latin typeface="Century Gothic" panose="020B0502020202020204" pitchFamily="34" charset="0"/>
          </a:endParaRPr>
        </a:p>
      </dsp:txBody>
      <dsp:txXfrm>
        <a:off x="137653" y="3617374"/>
        <a:ext cx="1640352" cy="1256556"/>
      </dsp:txXfrm>
    </dsp:sp>
    <dsp:sp modelId="{D8AE8180-B425-4329-A079-B2FD335FCA8D}">
      <dsp:nvSpPr>
        <dsp:cNvPr id="0" name=""/>
        <dsp:cNvSpPr/>
      </dsp:nvSpPr>
      <dsp:spPr>
        <a:xfrm>
          <a:off x="1300710" y="3421902"/>
          <a:ext cx="270473" cy="270473"/>
        </a:xfrm>
        <a:prstGeom prst="triangle">
          <a:avLst>
            <a:gd name="adj" fmla="val 100000"/>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w="6350" cap="flat" cmpd="sng" algn="ctr">
          <a:solidFill>
            <a:schemeClr val="accent5">
              <a:hueOff val="-844818"/>
              <a:satOff val="-2177"/>
              <a:lumOff val="-147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2FA9F60-DADD-4C34-8AFA-574197DB8A2F}">
      <dsp:nvSpPr>
        <dsp:cNvPr id="0" name=""/>
        <dsp:cNvSpPr/>
      </dsp:nvSpPr>
      <dsp:spPr>
        <a:xfrm rot="5400000">
          <a:off x="1861771" y="2405104"/>
          <a:ext cx="954243" cy="1587840"/>
        </a:xfrm>
        <a:prstGeom prst="corner">
          <a:avLst>
            <a:gd name="adj1" fmla="val 16120"/>
            <a:gd name="adj2" fmla="val 1611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w="6350" cap="flat" cmpd="sng" algn="ctr">
          <a:solidFill>
            <a:schemeClr val="accent5">
              <a:hueOff val="-1689636"/>
              <a:satOff val="-4355"/>
              <a:lumOff val="-294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AFA4F2-D374-4E35-8287-632318BFF4ED}">
      <dsp:nvSpPr>
        <dsp:cNvPr id="0" name=""/>
        <dsp:cNvSpPr/>
      </dsp:nvSpPr>
      <dsp:spPr>
        <a:xfrm>
          <a:off x="186962" y="3943051"/>
          <a:ext cx="2893972" cy="94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tx1">
                  <a:lumMod val="75000"/>
                  <a:lumOff val="25000"/>
                </a:schemeClr>
              </a:solidFill>
              <a:latin typeface="Century Gothic" panose="020B0502020202020204" pitchFamily="34" charset="0"/>
            </a:rPr>
            <a:t>Προθεσμία</a:t>
          </a:r>
        </a:p>
        <a:p>
          <a:pPr marL="0" lvl="0" indent="0" algn="l" defTabSz="711200">
            <a:lnSpc>
              <a:spcPct val="90000"/>
            </a:lnSpc>
            <a:spcBef>
              <a:spcPct val="0"/>
            </a:spcBef>
            <a:spcAft>
              <a:spcPct val="35000"/>
            </a:spcAft>
            <a:buNone/>
          </a:pPr>
          <a:r>
            <a:rPr lang="el-GR" sz="1600" b="1" kern="1200" dirty="0">
              <a:solidFill>
                <a:schemeClr val="tx1">
                  <a:lumMod val="75000"/>
                  <a:lumOff val="25000"/>
                </a:schemeClr>
              </a:solidFill>
              <a:latin typeface="Century Gothic" panose="020B0502020202020204" pitchFamily="34" charset="0"/>
            </a:rPr>
            <a:t>υποβολής αίτησης για Διαπίστευση</a:t>
          </a:r>
        </a:p>
        <a:p>
          <a:pPr marL="0" lvl="0" indent="0" algn="l" defTabSz="711200">
            <a:lnSpc>
              <a:spcPct val="90000"/>
            </a:lnSpc>
            <a:spcBef>
              <a:spcPct val="0"/>
            </a:spcBef>
            <a:spcAft>
              <a:spcPct val="35000"/>
            </a:spcAft>
            <a:buNone/>
          </a:pPr>
          <a:r>
            <a:rPr lang="en-US" sz="1600" b="1" kern="1200" dirty="0">
              <a:solidFill>
                <a:srgbClr val="FF0000"/>
              </a:solidFill>
              <a:latin typeface="Century Gothic" panose="020B0502020202020204" pitchFamily="34" charset="0"/>
            </a:rPr>
            <a:t>1</a:t>
          </a:r>
          <a:r>
            <a:rPr lang="el-GR" sz="1600" b="1" kern="1200" dirty="0">
              <a:solidFill>
                <a:srgbClr val="FF0000"/>
              </a:solidFill>
              <a:latin typeface="Century Gothic" panose="020B0502020202020204" pitchFamily="34" charset="0"/>
            </a:rPr>
            <a:t>9 Οκτωβρίου 202</a:t>
          </a:r>
          <a:r>
            <a:rPr lang="en-GB" sz="1600" b="1" kern="1200" dirty="0">
              <a:solidFill>
                <a:srgbClr val="FF0000"/>
              </a:solidFill>
              <a:latin typeface="Century Gothic" panose="020B0502020202020204" pitchFamily="34" charset="0"/>
            </a:rPr>
            <a:t>3</a:t>
          </a:r>
          <a:r>
            <a:rPr lang="en-US" sz="1600" b="1" kern="1200" dirty="0">
              <a:solidFill>
                <a:srgbClr val="FF0000"/>
              </a:solidFill>
              <a:latin typeface="Century Gothic" panose="020B0502020202020204" pitchFamily="34" charset="0"/>
            </a:rPr>
            <a:t>, </a:t>
          </a:r>
        </a:p>
        <a:p>
          <a:pPr marL="0" lvl="0" indent="0" algn="l" defTabSz="711200">
            <a:lnSpc>
              <a:spcPct val="90000"/>
            </a:lnSpc>
            <a:spcBef>
              <a:spcPct val="0"/>
            </a:spcBef>
            <a:spcAft>
              <a:spcPct val="35000"/>
            </a:spcAft>
            <a:buNone/>
          </a:pPr>
          <a:r>
            <a:rPr lang="en-US" sz="1600" b="1" kern="1200" dirty="0">
              <a:solidFill>
                <a:srgbClr val="FF0000"/>
              </a:solidFill>
              <a:latin typeface="Century Gothic" panose="020B0502020202020204" pitchFamily="34" charset="0"/>
            </a:rPr>
            <a:t>12:00 (CET)</a:t>
          </a:r>
          <a:endParaRPr lang="el-GR" sz="1600" b="1" kern="1200" dirty="0">
            <a:solidFill>
              <a:srgbClr val="FF0000"/>
            </a:solidFill>
            <a:latin typeface="Century Gothic" panose="020B0502020202020204" pitchFamily="34" charset="0"/>
          </a:endParaRPr>
        </a:p>
      </dsp:txBody>
      <dsp:txXfrm>
        <a:off x="186962" y="3943051"/>
        <a:ext cx="2893972" cy="943058"/>
      </dsp:txXfrm>
    </dsp:sp>
    <dsp:sp modelId="{AC4DCC25-AA7E-433F-A09D-457A7EBB9EDA}">
      <dsp:nvSpPr>
        <dsp:cNvPr id="0" name=""/>
        <dsp:cNvSpPr/>
      </dsp:nvSpPr>
      <dsp:spPr>
        <a:xfrm>
          <a:off x="2834730" y="2419814"/>
          <a:ext cx="270473" cy="270473"/>
        </a:xfrm>
        <a:prstGeom prst="triangle">
          <a:avLst>
            <a:gd name="adj" fmla="val 100000"/>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w="6350" cap="flat" cmpd="sng" algn="ctr">
          <a:solidFill>
            <a:schemeClr val="accent5">
              <a:hueOff val="-2534453"/>
              <a:satOff val="-6532"/>
              <a:lumOff val="-441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0335BA0-3751-4D68-ADD1-7BA3BDD72892}">
      <dsp:nvSpPr>
        <dsp:cNvPr id="0" name=""/>
        <dsp:cNvSpPr/>
      </dsp:nvSpPr>
      <dsp:spPr>
        <a:xfrm rot="5400000">
          <a:off x="3465065" y="1443566"/>
          <a:ext cx="954243" cy="1587840"/>
        </a:xfrm>
        <a:prstGeom prst="corner">
          <a:avLst>
            <a:gd name="adj1" fmla="val 16120"/>
            <a:gd name="adj2" fmla="val 1611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EBCD74A-C77F-4651-AC93-DCDB5F120875}">
      <dsp:nvSpPr>
        <dsp:cNvPr id="0" name=""/>
        <dsp:cNvSpPr/>
      </dsp:nvSpPr>
      <dsp:spPr>
        <a:xfrm>
          <a:off x="1753300" y="2860498"/>
          <a:ext cx="1740225" cy="1407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tx1">
                  <a:lumMod val="75000"/>
                  <a:lumOff val="25000"/>
                </a:schemeClr>
              </a:solidFill>
              <a:latin typeface="Century Gothic" panose="020B0502020202020204" pitchFamily="34" charset="0"/>
            </a:rPr>
            <a:t>Αξιολόγηση αιτήσεων </a:t>
          </a:r>
        </a:p>
      </dsp:txBody>
      <dsp:txXfrm>
        <a:off x="1753300" y="2860498"/>
        <a:ext cx="1740225" cy="1407670"/>
      </dsp:txXfrm>
    </dsp:sp>
    <dsp:sp modelId="{238200F1-DBC8-4ACF-9E2E-EBA4CE61EAED}">
      <dsp:nvSpPr>
        <dsp:cNvPr id="0" name=""/>
        <dsp:cNvSpPr/>
      </dsp:nvSpPr>
      <dsp:spPr>
        <a:xfrm>
          <a:off x="4500718" y="1468227"/>
          <a:ext cx="270473" cy="270473"/>
        </a:xfrm>
        <a:prstGeom prst="triangle">
          <a:avLst>
            <a:gd name="adj" fmla="val 100000"/>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w="6350" cap="flat" cmpd="sng" algn="ctr">
          <a:solidFill>
            <a:schemeClr val="accent5">
              <a:hueOff val="-4224089"/>
              <a:satOff val="-10887"/>
              <a:lumOff val="-7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2E77AF4-1F70-4FDA-8629-31EDBA794147}">
      <dsp:nvSpPr>
        <dsp:cNvPr id="0" name=""/>
        <dsp:cNvSpPr/>
      </dsp:nvSpPr>
      <dsp:spPr>
        <a:xfrm rot="5400000">
          <a:off x="5091180" y="479108"/>
          <a:ext cx="954243" cy="1587840"/>
        </a:xfrm>
        <a:prstGeom prst="corner">
          <a:avLst>
            <a:gd name="adj1" fmla="val 16120"/>
            <a:gd name="adj2" fmla="val 1611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69F53CE-4DB0-4853-A08D-9078A37653AD}">
      <dsp:nvSpPr>
        <dsp:cNvPr id="0" name=""/>
        <dsp:cNvSpPr/>
      </dsp:nvSpPr>
      <dsp:spPr>
        <a:xfrm>
          <a:off x="3382074" y="1947599"/>
          <a:ext cx="2082175" cy="1256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tx1">
                  <a:lumMod val="75000"/>
                  <a:lumOff val="25000"/>
                </a:schemeClr>
              </a:solidFill>
              <a:latin typeface="Century Gothic" panose="020B0502020202020204" pitchFamily="34" charset="0"/>
            </a:rPr>
            <a:t>Απόφαση απονομής της Διαπίστευσης</a:t>
          </a:r>
        </a:p>
      </dsp:txBody>
      <dsp:txXfrm>
        <a:off x="3382074" y="1947599"/>
        <a:ext cx="2082175" cy="1256556"/>
      </dsp:txXfrm>
    </dsp:sp>
    <dsp:sp modelId="{95E84141-8001-4996-A3F4-FEF4F722555D}">
      <dsp:nvSpPr>
        <dsp:cNvPr id="0" name=""/>
        <dsp:cNvSpPr/>
      </dsp:nvSpPr>
      <dsp:spPr>
        <a:xfrm>
          <a:off x="6083684" y="509928"/>
          <a:ext cx="270473" cy="270473"/>
        </a:xfrm>
        <a:prstGeom prst="triangle">
          <a:avLst>
            <a:gd name="adj" fmla="val 100000"/>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w="6350" cap="flat" cmpd="sng" algn="ctr">
          <a:solidFill>
            <a:schemeClr val="accent5">
              <a:hueOff val="-5913725"/>
              <a:satOff val="-15242"/>
              <a:lumOff val="-1029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88DF81A-001C-4B55-B304-313880E99A4B}">
      <dsp:nvSpPr>
        <dsp:cNvPr id="0" name=""/>
        <dsp:cNvSpPr/>
      </dsp:nvSpPr>
      <dsp:spPr>
        <a:xfrm rot="5400000">
          <a:off x="6690145" y="-485131"/>
          <a:ext cx="954243" cy="1587840"/>
        </a:xfrm>
        <a:prstGeom prst="corner">
          <a:avLst>
            <a:gd name="adj1" fmla="val 16120"/>
            <a:gd name="adj2" fmla="val 1611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22BAFA-A937-41ED-A0DF-2D5DC031DD66}">
      <dsp:nvSpPr>
        <dsp:cNvPr id="0" name=""/>
        <dsp:cNvSpPr/>
      </dsp:nvSpPr>
      <dsp:spPr>
        <a:xfrm>
          <a:off x="4943010" y="965263"/>
          <a:ext cx="1950836" cy="736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rPr>
            <a:t>Ανακοίνωση αποτελεσμάτων</a:t>
          </a:r>
        </a:p>
        <a:p>
          <a:pPr marL="0" marR="0" lvl="0" indent="0" algn="l" defTabSz="914400" eaLnBrk="1" fontAlgn="auto" latinLnBrk="0" hangingPunct="1">
            <a:lnSpc>
              <a:spcPct val="100000"/>
            </a:lnSpc>
            <a:spcBef>
              <a:spcPct val="0"/>
            </a:spcBef>
            <a:spcAft>
              <a:spcPts val="0"/>
            </a:spcAft>
            <a:buClrTx/>
            <a:buSzTx/>
            <a:buFontTx/>
            <a:buNone/>
            <a:tabLst/>
            <a:defRPr/>
          </a:pPr>
          <a:r>
            <a:rPr lang="el-GR" sz="1600" b="1" kern="1200" dirty="0">
              <a:solidFill>
                <a:srgbClr val="FF0000"/>
              </a:solidFill>
              <a:latin typeface="Century Gothic" panose="020B0502020202020204" pitchFamily="34" charset="0"/>
            </a:rPr>
            <a:t>Δεκέμβριος 202</a:t>
          </a:r>
          <a:r>
            <a:rPr lang="en-GB" sz="1600" b="1" kern="1200" dirty="0">
              <a:solidFill>
                <a:srgbClr val="FF0000"/>
              </a:solidFill>
              <a:latin typeface="Century Gothic" panose="020B0502020202020204" pitchFamily="34" charset="0"/>
            </a:rPr>
            <a:t>3</a:t>
          </a:r>
          <a:endParaRPr lang="el-GR" sz="1600" b="1" kern="1200" dirty="0">
            <a:solidFill>
              <a:srgbClr val="FF0000"/>
            </a:solidFill>
            <a:latin typeface="Century Gothic" panose="020B0502020202020204" pitchFamily="34" charset="0"/>
          </a:endParaRPr>
        </a:p>
      </dsp:txBody>
      <dsp:txXfrm>
        <a:off x="4943010" y="965263"/>
        <a:ext cx="1950836" cy="736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B5A06-9AFB-4E24-B826-065883BF05C1}">
      <dsp:nvSpPr>
        <dsp:cNvPr id="0" name=""/>
        <dsp:cNvSpPr/>
      </dsp:nvSpPr>
      <dsp:spPr>
        <a:xfrm>
          <a:off x="51" y="86720"/>
          <a:ext cx="4950121" cy="198004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l-GR" sz="3900" kern="1200" dirty="0">
              <a:latin typeface="Century Gothic" panose="020B0502020202020204" pitchFamily="34" charset="0"/>
            </a:rPr>
            <a:t>Κριτήρια επιλεξιμότητας αιτήσεων</a:t>
          </a:r>
          <a:endParaRPr lang="en-GB" sz="3900" b="1" kern="1200" dirty="0"/>
        </a:p>
      </dsp:txBody>
      <dsp:txXfrm>
        <a:off x="51" y="86720"/>
        <a:ext cx="4950121" cy="1980048"/>
      </dsp:txXfrm>
    </dsp:sp>
    <dsp:sp modelId="{0F31AF73-5FDC-470C-9638-C99EF7E3B12E}">
      <dsp:nvSpPr>
        <dsp:cNvPr id="0" name=""/>
        <dsp:cNvSpPr/>
      </dsp:nvSpPr>
      <dsp:spPr>
        <a:xfrm>
          <a:off x="51" y="2066769"/>
          <a:ext cx="4950121" cy="32651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l-GR" sz="2000" kern="1200" dirty="0" err="1">
              <a:latin typeface="Century Gothic" panose="020B0502020202020204" pitchFamily="34" charset="0"/>
            </a:rPr>
            <a:t>Επιλεξιμότητα</a:t>
          </a:r>
          <a:r>
            <a:rPr lang="el-GR" sz="2000" kern="1200" dirty="0">
              <a:latin typeface="Century Gothic" panose="020B0502020202020204" pitchFamily="34" charset="0"/>
            </a:rPr>
            <a:t> </a:t>
          </a:r>
          <a:r>
            <a:rPr lang="en-GB" sz="2000" kern="1200" dirty="0">
              <a:latin typeface="Century Gothic" panose="020B0502020202020204" pitchFamily="34" charset="0"/>
            </a:rPr>
            <a:t>(Eligibility Check)</a:t>
          </a:r>
          <a:endParaRPr lang="en-US" sz="2000" kern="1200" dirty="0"/>
        </a:p>
        <a:p>
          <a:pPr marL="228600" lvl="1" indent="-228600" algn="l" defTabSz="889000">
            <a:lnSpc>
              <a:spcPct val="150000"/>
            </a:lnSpc>
            <a:spcBef>
              <a:spcPct val="0"/>
            </a:spcBef>
            <a:spcAft>
              <a:spcPct val="15000"/>
            </a:spcAft>
            <a:buChar char="•"/>
          </a:pPr>
          <a:r>
            <a:rPr lang="en-US" sz="2000" kern="1200" dirty="0">
              <a:latin typeface="Century Gothic" panose="020B0502020202020204" pitchFamily="34" charset="0"/>
              <a:cs typeface="Arial" charset="0"/>
            </a:rPr>
            <a:t>Exclusion criteria</a:t>
          </a:r>
          <a:endParaRPr lang="en-GB" sz="2000" kern="1200" dirty="0">
            <a:latin typeface="Century Gothic" panose="020B0502020202020204" pitchFamily="34" charset="0"/>
            <a:cs typeface="Arial" charset="0"/>
          </a:endParaRPr>
        </a:p>
        <a:p>
          <a:pPr marL="228600" lvl="1" indent="-228600" algn="l" defTabSz="889000">
            <a:lnSpc>
              <a:spcPct val="150000"/>
            </a:lnSpc>
            <a:spcBef>
              <a:spcPct val="0"/>
            </a:spcBef>
            <a:spcAft>
              <a:spcPct val="15000"/>
            </a:spcAft>
            <a:buChar char="•"/>
          </a:pPr>
          <a:r>
            <a:rPr lang="en-GB" sz="2000" kern="1200" dirty="0">
              <a:latin typeface="Century Gothic" panose="020B0502020202020204" pitchFamily="34" charset="0"/>
            </a:rPr>
            <a:t>Double funding check</a:t>
          </a:r>
          <a:r>
            <a:rPr lang="el-GR" sz="2000" kern="1200" dirty="0">
              <a:latin typeface="Century Gothic" panose="020B0502020202020204" pitchFamily="34" charset="0"/>
            </a:rPr>
            <a:t> </a:t>
          </a:r>
        </a:p>
        <a:p>
          <a:pPr marL="228600" lvl="1" indent="-228600" algn="l" defTabSz="889000">
            <a:lnSpc>
              <a:spcPct val="150000"/>
            </a:lnSpc>
            <a:spcBef>
              <a:spcPct val="0"/>
            </a:spcBef>
            <a:spcAft>
              <a:spcPct val="15000"/>
            </a:spcAft>
            <a:buChar char="•"/>
          </a:pPr>
          <a:r>
            <a:rPr lang="en-GB" sz="2000" kern="1200" dirty="0">
              <a:latin typeface="Century Gothic" panose="020B0502020202020204" pitchFamily="34" charset="0"/>
            </a:rPr>
            <a:t>Selection Criteria </a:t>
          </a:r>
        </a:p>
        <a:p>
          <a:pPr marL="457200" lvl="2" indent="-228600" algn="l" defTabSz="889000">
            <a:lnSpc>
              <a:spcPct val="150000"/>
            </a:lnSpc>
            <a:spcBef>
              <a:spcPct val="0"/>
            </a:spcBef>
            <a:spcAft>
              <a:spcPct val="15000"/>
            </a:spcAft>
            <a:buChar char="•"/>
          </a:pPr>
          <a:r>
            <a:rPr lang="en-GB" sz="2000" kern="1200" dirty="0">
              <a:latin typeface="Century Gothic" panose="020B0502020202020204" pitchFamily="34" charset="0"/>
            </a:rPr>
            <a:t>Financial Capacity </a:t>
          </a:r>
        </a:p>
        <a:p>
          <a:pPr marL="457200" lvl="2" indent="-228600" algn="l" defTabSz="889000">
            <a:lnSpc>
              <a:spcPct val="150000"/>
            </a:lnSpc>
            <a:spcBef>
              <a:spcPct val="0"/>
            </a:spcBef>
            <a:spcAft>
              <a:spcPct val="15000"/>
            </a:spcAft>
            <a:buChar char="•"/>
          </a:pPr>
          <a:r>
            <a:rPr lang="en-GB" sz="2000" kern="1200" dirty="0">
              <a:latin typeface="Century Gothic" panose="020B0502020202020204" pitchFamily="34" charset="0"/>
            </a:rPr>
            <a:t>Operational Capacity </a:t>
          </a:r>
        </a:p>
      </dsp:txBody>
      <dsp:txXfrm>
        <a:off x="51" y="2066769"/>
        <a:ext cx="4950121" cy="3265177"/>
      </dsp:txXfrm>
    </dsp:sp>
    <dsp:sp modelId="{186F3CE6-F4C1-4A16-9011-146AFB3F967A}">
      <dsp:nvSpPr>
        <dsp:cNvPr id="0" name=""/>
        <dsp:cNvSpPr/>
      </dsp:nvSpPr>
      <dsp:spPr>
        <a:xfrm>
          <a:off x="5371131" y="59376"/>
          <a:ext cx="4950121" cy="1980048"/>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l-GR" sz="3900" kern="1200" dirty="0">
              <a:latin typeface="Century Gothic" panose="020B0502020202020204" pitchFamily="34" charset="0"/>
            </a:rPr>
            <a:t>Κριτήρια Ποιοτικής Αξιολόγησης</a:t>
          </a:r>
        </a:p>
      </dsp:txBody>
      <dsp:txXfrm>
        <a:off x="5371131" y="59376"/>
        <a:ext cx="4950121" cy="1980048"/>
      </dsp:txXfrm>
    </dsp:sp>
    <dsp:sp modelId="{39576311-873C-4A76-B926-336BE75FB728}">
      <dsp:nvSpPr>
        <dsp:cNvPr id="0" name=""/>
        <dsp:cNvSpPr/>
      </dsp:nvSpPr>
      <dsp:spPr>
        <a:xfrm>
          <a:off x="5371131" y="2041333"/>
          <a:ext cx="4950121" cy="326517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l-GR" sz="2000" b="0" i="0" u="none" kern="1200" dirty="0">
              <a:latin typeface="Century Gothic" panose="020B0502020202020204" pitchFamily="34" charset="0"/>
            </a:rPr>
            <a:t>Συνάφεια</a:t>
          </a:r>
          <a:endParaRPr lang="en-US" sz="2000" kern="1200" dirty="0">
            <a:latin typeface="Century Gothic" panose="020B0502020202020204" pitchFamily="34" charset="0"/>
          </a:endParaRPr>
        </a:p>
        <a:p>
          <a:pPr marL="228600" lvl="1" indent="-228600" algn="l" defTabSz="889000">
            <a:lnSpc>
              <a:spcPct val="90000"/>
            </a:lnSpc>
            <a:spcBef>
              <a:spcPct val="0"/>
            </a:spcBef>
            <a:spcAft>
              <a:spcPct val="15000"/>
            </a:spcAft>
            <a:buChar char="•"/>
          </a:pPr>
          <a:endParaRPr lang="en-US" sz="2000" kern="1200" dirty="0">
            <a:latin typeface="Century Gothic" panose="020B0502020202020204" pitchFamily="34" charset="0"/>
          </a:endParaRPr>
        </a:p>
        <a:p>
          <a:pPr marL="228600" lvl="1" indent="-228600" algn="l" defTabSz="889000" rtl="0">
            <a:lnSpc>
              <a:spcPct val="90000"/>
            </a:lnSpc>
            <a:spcBef>
              <a:spcPct val="0"/>
            </a:spcBef>
            <a:spcAft>
              <a:spcPct val="15000"/>
            </a:spcAft>
            <a:buChar char="•"/>
          </a:pPr>
          <a:r>
            <a:rPr lang="en-US" sz="2000" b="0" i="0" u="none" kern="1200" dirty="0">
              <a:latin typeface="Century Gothic" panose="020B0502020202020204" pitchFamily="34" charset="0"/>
            </a:rPr>
            <a:t>Erasmus Plan: </a:t>
          </a:r>
          <a:r>
            <a:rPr lang="el-GR" sz="2000" b="0" i="0" u="none" kern="1200" dirty="0">
              <a:latin typeface="Century Gothic" panose="020B0502020202020204" pitchFamily="34" charset="0"/>
            </a:rPr>
            <a:t>Στόχοι</a:t>
          </a:r>
          <a:endParaRPr lang="en-US" sz="2000" b="0" i="0" u="none" kern="1200" dirty="0">
            <a:latin typeface="Century Gothic" panose="020B0502020202020204" pitchFamily="34" charset="0"/>
          </a:endParaRPr>
        </a:p>
        <a:p>
          <a:pPr marL="228600" lvl="1" indent="-228600" algn="l" defTabSz="889000">
            <a:lnSpc>
              <a:spcPct val="90000"/>
            </a:lnSpc>
            <a:spcBef>
              <a:spcPct val="0"/>
            </a:spcBef>
            <a:spcAft>
              <a:spcPct val="15000"/>
            </a:spcAft>
            <a:buChar char="•"/>
          </a:pPr>
          <a:endParaRPr lang="en-US" sz="2000" kern="1200" dirty="0">
            <a:latin typeface="Century Gothic" panose="020B0502020202020204" pitchFamily="34" charset="0"/>
          </a:endParaRPr>
        </a:p>
        <a:p>
          <a:pPr marL="228600" lvl="1" indent="-228600" algn="l" defTabSz="889000" rtl="0">
            <a:lnSpc>
              <a:spcPct val="90000"/>
            </a:lnSpc>
            <a:spcBef>
              <a:spcPct val="0"/>
            </a:spcBef>
            <a:spcAft>
              <a:spcPct val="15000"/>
            </a:spcAft>
            <a:buChar char="•"/>
          </a:pPr>
          <a:r>
            <a:rPr lang="el-GR" sz="2000" b="0" i="0" u="none" kern="1200" dirty="0" err="1">
              <a:latin typeface="Century Gothic" panose="020B0502020202020204" pitchFamily="34" charset="0"/>
            </a:rPr>
            <a:t>Erasmus</a:t>
          </a:r>
          <a:r>
            <a:rPr lang="en-US" sz="2000" b="0" i="0" u="none" kern="1200" dirty="0">
              <a:latin typeface="Century Gothic" panose="020B0502020202020204" pitchFamily="34" charset="0"/>
            </a:rPr>
            <a:t> Plan</a:t>
          </a:r>
          <a:r>
            <a:rPr lang="el-GR" sz="2000" b="0" i="0" u="none" kern="1200" dirty="0">
              <a:latin typeface="Century Gothic" panose="020B0502020202020204" pitchFamily="34" charset="0"/>
            </a:rPr>
            <a:t>: Δραστηριότητες </a:t>
          </a:r>
          <a:endParaRPr lang="en-US" sz="2000" b="0" i="0" u="none" kern="1200" dirty="0">
            <a:latin typeface="Century Gothic" panose="020B0502020202020204" pitchFamily="34" charset="0"/>
          </a:endParaRPr>
        </a:p>
        <a:p>
          <a:pPr marL="228600" lvl="1" indent="-228600" algn="l" defTabSz="889000" rtl="0">
            <a:lnSpc>
              <a:spcPct val="90000"/>
            </a:lnSpc>
            <a:spcBef>
              <a:spcPct val="0"/>
            </a:spcBef>
            <a:spcAft>
              <a:spcPct val="15000"/>
            </a:spcAft>
            <a:buChar char="•"/>
          </a:pPr>
          <a:endParaRPr lang="en-US" sz="2000" b="0" i="0" u="none" kern="1200" dirty="0">
            <a:latin typeface="Century Gothic" panose="020B0502020202020204" pitchFamily="34" charset="0"/>
          </a:endParaRPr>
        </a:p>
        <a:p>
          <a:pPr marL="228600" lvl="1" indent="-228600" algn="l" defTabSz="889000" rtl="0">
            <a:lnSpc>
              <a:spcPct val="90000"/>
            </a:lnSpc>
            <a:spcBef>
              <a:spcPct val="0"/>
            </a:spcBef>
            <a:spcAft>
              <a:spcPct val="15000"/>
            </a:spcAft>
            <a:buChar char="•"/>
          </a:pPr>
          <a:r>
            <a:rPr lang="el-GR" sz="2000" b="0" i="0" u="none" kern="1200" dirty="0" err="1">
              <a:latin typeface="Century Gothic" panose="020B0502020202020204" pitchFamily="34" charset="0"/>
            </a:rPr>
            <a:t>Erasmus</a:t>
          </a:r>
          <a:r>
            <a:rPr lang="en-US" sz="2000" b="0" i="0" u="none" kern="1200" dirty="0">
              <a:latin typeface="Century Gothic" panose="020B0502020202020204" pitchFamily="34" charset="0"/>
            </a:rPr>
            <a:t> Plan</a:t>
          </a:r>
          <a:r>
            <a:rPr lang="el-GR" sz="2000" b="0" i="0" u="none" kern="1200" dirty="0">
              <a:latin typeface="Century Gothic" panose="020B0502020202020204" pitchFamily="34" charset="0"/>
            </a:rPr>
            <a:t>: Διαχείριση</a:t>
          </a:r>
          <a:endParaRPr lang="en-US" sz="2000" b="0" i="0" u="none" kern="1200" dirty="0">
            <a:latin typeface="Century Gothic" panose="020B0502020202020204" pitchFamily="34" charset="0"/>
          </a:endParaRPr>
        </a:p>
      </dsp:txBody>
      <dsp:txXfrm>
        <a:off x="5371131" y="2041333"/>
        <a:ext cx="4950121" cy="3265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FC0DA-4F19-416C-BC75-7B47B9CC4E81}">
      <dsp:nvSpPr>
        <dsp:cNvPr id="0" name=""/>
        <dsp:cNvSpPr/>
      </dsp:nvSpPr>
      <dsp:spPr>
        <a:xfrm>
          <a:off x="74061" y="964184"/>
          <a:ext cx="4711689" cy="138332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b="1" u="none" kern="1200" dirty="0">
              <a:latin typeface="Century Gothic" panose="020B0502020202020204" pitchFamily="34" charset="0"/>
              <a:ea typeface="+mn-ea"/>
              <a:cs typeface="+mn-cs"/>
            </a:rPr>
            <a:t>Συνάφεια</a:t>
          </a:r>
          <a:endParaRPr lang="en-US" sz="2000" b="1" u="none" kern="1200" dirty="0">
            <a:latin typeface="Century Gothic" panose="020B0502020202020204" pitchFamily="34" charset="0"/>
            <a:ea typeface="+mn-ea"/>
            <a:cs typeface="+mn-cs"/>
          </a:endParaRPr>
        </a:p>
        <a:p>
          <a:pPr marL="0" lvl="0" indent="0" algn="ctr" defTabSz="889000">
            <a:lnSpc>
              <a:spcPct val="90000"/>
            </a:lnSpc>
            <a:spcBef>
              <a:spcPct val="0"/>
            </a:spcBef>
            <a:spcAft>
              <a:spcPct val="35000"/>
            </a:spcAft>
            <a:buNone/>
          </a:pP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Βαθμολογία</a:t>
          </a: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 10/100)</a:t>
          </a:r>
        </a:p>
      </dsp:txBody>
      <dsp:txXfrm>
        <a:off x="74061" y="964184"/>
        <a:ext cx="4711689" cy="1383329"/>
      </dsp:txXfrm>
    </dsp:sp>
    <dsp:sp modelId="{7EE330DA-80A8-4FAD-9B39-434C2DE89098}">
      <dsp:nvSpPr>
        <dsp:cNvPr id="0" name=""/>
        <dsp:cNvSpPr/>
      </dsp:nvSpPr>
      <dsp:spPr>
        <a:xfrm>
          <a:off x="86459" y="2433817"/>
          <a:ext cx="4708472" cy="290762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el-GR" sz="1600" kern="1200" spc="-5" dirty="0">
              <a:latin typeface="Century Gothic" panose="020B0502020202020204" pitchFamily="34" charset="0"/>
              <a:cs typeface="Verdana"/>
            </a:rPr>
            <a:t>Το προφίλ, </a:t>
          </a:r>
          <a:r>
            <a:rPr lang="el-GR" sz="1600" kern="1200" dirty="0">
              <a:latin typeface="Century Gothic" panose="020B0502020202020204" pitchFamily="34" charset="0"/>
              <a:cs typeface="Verdana"/>
            </a:rPr>
            <a:t>η </a:t>
          </a:r>
          <a:r>
            <a:rPr lang="el-GR" sz="1600" kern="1200" spc="-5" dirty="0">
              <a:latin typeface="Century Gothic" panose="020B0502020202020204" pitchFamily="34" charset="0"/>
              <a:cs typeface="Verdana"/>
            </a:rPr>
            <a:t>πείρα, </a:t>
          </a:r>
          <a:r>
            <a:rPr lang="el-GR" sz="1600" kern="1200" dirty="0">
              <a:latin typeface="Century Gothic" panose="020B0502020202020204" pitchFamily="34" charset="0"/>
              <a:cs typeface="Verdana"/>
            </a:rPr>
            <a:t>οι </a:t>
          </a:r>
          <a:r>
            <a:rPr lang="el-GR" sz="1600" kern="1200" spc="-5" dirty="0">
              <a:latin typeface="Century Gothic" panose="020B0502020202020204" pitchFamily="34" charset="0"/>
              <a:cs typeface="Verdana"/>
            </a:rPr>
            <a:t>δραστηριότητες του οργανισμού και οι εκπαιδευόμενοί του είναι συναφή </a:t>
          </a:r>
          <a:r>
            <a:rPr lang="el-GR" sz="1600" kern="1200" dirty="0">
              <a:latin typeface="Century Gothic" panose="020B0502020202020204" pitchFamily="34" charset="0"/>
              <a:cs typeface="Verdana"/>
            </a:rPr>
            <a:t>με </a:t>
          </a:r>
          <a:r>
            <a:rPr lang="el-GR" sz="1600" kern="1200" spc="-5" dirty="0">
              <a:latin typeface="Century Gothic" panose="020B0502020202020204" pitchFamily="34" charset="0"/>
              <a:cs typeface="Verdana"/>
            </a:rPr>
            <a:t>τον </a:t>
          </a:r>
          <a:r>
            <a:rPr lang="el-GR" sz="1600" kern="1200" dirty="0">
              <a:latin typeface="Century Gothic" panose="020B0502020202020204" pitchFamily="34" charset="0"/>
              <a:cs typeface="Verdana"/>
            </a:rPr>
            <a:t>τομέα </a:t>
          </a:r>
          <a:r>
            <a:rPr lang="el-GR" sz="1600" kern="1200" spc="-5" dirty="0">
              <a:latin typeface="Century Gothic" panose="020B0502020202020204" pitchFamily="34" charset="0"/>
              <a:cs typeface="Verdana"/>
            </a:rPr>
            <a:t>της αίτησης και  τους στόχους της </a:t>
          </a:r>
          <a:r>
            <a:rPr lang="el-GR" sz="1600" kern="1200" spc="-30" dirty="0">
              <a:latin typeface="Century Gothic" panose="020B0502020202020204" pitchFamily="34" charset="0"/>
              <a:cs typeface="Verdana"/>
            </a:rPr>
            <a:t>Π</a:t>
          </a:r>
          <a:r>
            <a:rPr lang="el-GR" sz="1600" kern="1200" spc="-5" dirty="0">
              <a:latin typeface="Century Gothic" panose="020B0502020202020204" pitchFamily="34" charset="0"/>
              <a:cs typeface="Verdana"/>
            </a:rPr>
            <a:t>ρόσκλησης</a:t>
          </a:r>
          <a:r>
            <a:rPr lang="en-US" sz="1600" kern="1200" spc="-5" dirty="0">
              <a:latin typeface="Century Gothic" panose="020B0502020202020204" pitchFamily="34" charset="0"/>
              <a:cs typeface="Verdana"/>
            </a:rPr>
            <a:t>;</a:t>
          </a:r>
          <a:endParaRPr lang="el-GR" sz="1600" kern="1200" dirty="0">
            <a:latin typeface="Century Gothic" panose="020B0502020202020204" pitchFamily="34" charset="0"/>
          </a:endParaRPr>
        </a:p>
        <a:p>
          <a:pPr marL="171450" lvl="1" indent="-171450" algn="l" defTabSz="711200">
            <a:lnSpc>
              <a:spcPct val="100000"/>
            </a:lnSpc>
            <a:spcBef>
              <a:spcPct val="0"/>
            </a:spcBef>
            <a:spcAft>
              <a:spcPct val="15000"/>
            </a:spcAft>
            <a:buChar char="•"/>
          </a:pPr>
          <a:endParaRPr lang="el-GR" sz="1600" kern="1200" dirty="0">
            <a:latin typeface="Century Gothic" panose="020B0502020202020204" pitchFamily="34" charset="0"/>
          </a:endParaRPr>
        </a:p>
        <a:p>
          <a:pPr marL="171450" lvl="1" indent="-171450" algn="l" defTabSz="711200">
            <a:lnSpc>
              <a:spcPct val="100000"/>
            </a:lnSpc>
            <a:spcBef>
              <a:spcPct val="0"/>
            </a:spcBef>
            <a:spcAft>
              <a:spcPct val="15000"/>
            </a:spcAft>
            <a:buChar char="•"/>
          </a:pPr>
          <a:r>
            <a:rPr lang="en-US" sz="1600" kern="1200" dirty="0">
              <a:latin typeface="Century Gothic" panose="020B0502020202020204" pitchFamily="34" charset="0"/>
              <a:cs typeface="Verdana"/>
            </a:rPr>
            <a:t>H </a:t>
          </a:r>
          <a:r>
            <a:rPr lang="el-GR" sz="1600" kern="1200" spc="-5" dirty="0">
              <a:latin typeface="Century Gothic" panose="020B0502020202020204" pitchFamily="34" charset="0"/>
              <a:cs typeface="Verdana"/>
            </a:rPr>
            <a:t>κοινοπραξία αποφέρει σαφή προστιθέμενη </a:t>
          </a:r>
          <a:r>
            <a:rPr lang="el-GR" sz="1600" kern="1200" dirty="0">
              <a:latin typeface="Century Gothic" panose="020B0502020202020204" pitchFamily="34" charset="0"/>
              <a:cs typeface="Verdana"/>
            </a:rPr>
            <a:t>αξία </a:t>
          </a:r>
          <a:r>
            <a:rPr lang="el-GR" sz="1600" kern="1200" spc="-5" dirty="0">
              <a:latin typeface="Century Gothic" panose="020B0502020202020204" pitchFamily="34" charset="0"/>
              <a:cs typeface="Verdana"/>
            </a:rPr>
            <a:t>για τα  μέλη της όσον αφορά στους στόχους της Πρόσκλησης</a:t>
          </a:r>
          <a:r>
            <a:rPr lang="en-US" sz="1600" kern="1200" spc="-5" dirty="0">
              <a:latin typeface="Century Gothic" panose="020B0502020202020204" pitchFamily="34" charset="0"/>
              <a:cs typeface="Verdana"/>
            </a:rPr>
            <a:t>;</a:t>
          </a:r>
          <a:endParaRPr lang="el-GR" sz="1600" kern="1200" dirty="0">
            <a:latin typeface="Century Gothic" panose="020B0502020202020204" pitchFamily="34" charset="0"/>
          </a:endParaRPr>
        </a:p>
      </dsp:txBody>
      <dsp:txXfrm>
        <a:off x="86459" y="2433817"/>
        <a:ext cx="4708472" cy="2907623"/>
      </dsp:txXfrm>
    </dsp:sp>
    <dsp:sp modelId="{C4CFACD0-EC6C-4FB2-AF86-C30B6AF2CA5E}">
      <dsp:nvSpPr>
        <dsp:cNvPr id="0" name=""/>
        <dsp:cNvSpPr/>
      </dsp:nvSpPr>
      <dsp:spPr>
        <a:xfrm>
          <a:off x="5052698" y="1002026"/>
          <a:ext cx="5261355" cy="138332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889000">
            <a:lnSpc>
              <a:spcPct val="90000"/>
            </a:lnSpc>
            <a:spcBef>
              <a:spcPct val="0"/>
            </a:spcBef>
            <a:spcAft>
              <a:spcPct val="35000"/>
            </a:spcAft>
            <a:buNone/>
          </a:pPr>
          <a:r>
            <a:rPr lang="en-US" sz="2000" b="1" u="none" kern="1200" dirty="0">
              <a:latin typeface="Century Gothic" panose="020B0502020202020204" pitchFamily="34" charset="0"/>
              <a:ea typeface="+mn-ea"/>
              <a:cs typeface="+mn-cs"/>
            </a:rPr>
            <a:t>Erasmus Plan </a:t>
          </a:r>
        </a:p>
        <a:p>
          <a:pPr marL="0" lvl="0" indent="0" algn="ctr" defTabSz="889000">
            <a:lnSpc>
              <a:spcPct val="90000"/>
            </a:lnSpc>
            <a:spcBef>
              <a:spcPct val="0"/>
            </a:spcBef>
            <a:spcAft>
              <a:spcPct val="35000"/>
            </a:spcAft>
            <a:buNone/>
          </a:pPr>
          <a:r>
            <a:rPr lang="el-GR" sz="2000" b="1" u="none" kern="1200" dirty="0">
              <a:latin typeface="Century Gothic" panose="020B0502020202020204" pitchFamily="34" charset="0"/>
              <a:ea typeface="+mn-ea"/>
              <a:cs typeface="+mn-cs"/>
            </a:rPr>
            <a:t>Στόχοι</a:t>
          </a:r>
        </a:p>
        <a:p>
          <a:pPr marL="0" lvl="0" indent="0" algn="ctr" defTabSz="889000">
            <a:lnSpc>
              <a:spcPct val="90000"/>
            </a:lnSpc>
            <a:spcBef>
              <a:spcPct val="0"/>
            </a:spcBef>
            <a:spcAft>
              <a:spcPct val="35000"/>
            </a:spcAft>
            <a:buNone/>
          </a:pP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Βαθμολογία</a:t>
          </a: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 40/100)</a:t>
          </a:r>
          <a:endParaRPr lang="en-GB" sz="2000" b="1" u="none" kern="1200" dirty="0">
            <a:latin typeface="Century Gothic" panose="020B0502020202020204" pitchFamily="34" charset="0"/>
            <a:ea typeface="+mn-ea"/>
            <a:cs typeface="+mn-cs"/>
          </a:endParaRPr>
        </a:p>
      </dsp:txBody>
      <dsp:txXfrm>
        <a:off x="5052698" y="1002026"/>
        <a:ext cx="5261355" cy="1383329"/>
      </dsp:txXfrm>
    </dsp:sp>
    <dsp:sp modelId="{38D3E660-4526-45E1-AA95-931390C33532}">
      <dsp:nvSpPr>
        <dsp:cNvPr id="0" name=""/>
        <dsp:cNvSpPr/>
      </dsp:nvSpPr>
      <dsp:spPr>
        <a:xfrm>
          <a:off x="5078463" y="2457272"/>
          <a:ext cx="5231959" cy="286675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latin typeface="Century Gothic" panose="020B0502020202020204" pitchFamily="34" charset="0"/>
              <a:cs typeface="Verdana"/>
            </a:rPr>
            <a:t>Συνάδουν με τους στόχους της Πρόσκλησης, τις ανάγκες του οργανισμού, του προσωπικού και των εκπαιδευομένων</a:t>
          </a:r>
          <a:r>
            <a:rPr lang="en-US" sz="1600" kern="1200" dirty="0">
              <a:latin typeface="Century Gothic" panose="020B0502020202020204" pitchFamily="34" charset="0"/>
              <a:cs typeface="Verdana"/>
            </a:rPr>
            <a:t>;</a:t>
          </a:r>
        </a:p>
        <a:p>
          <a:pPr marL="171450" lvl="1" indent="-171450" algn="l" defTabSz="711200">
            <a:lnSpc>
              <a:spcPct val="90000"/>
            </a:lnSpc>
            <a:spcBef>
              <a:spcPct val="0"/>
            </a:spcBef>
            <a:spcAft>
              <a:spcPct val="15000"/>
            </a:spcAft>
            <a:buChar char="•"/>
          </a:pPr>
          <a:endParaRPr lang="en-US" sz="1600" kern="1200" dirty="0">
            <a:latin typeface="Century Gothic" panose="020B0502020202020204" pitchFamily="34" charset="0"/>
            <a:cs typeface="Verdana"/>
          </a:endParaRPr>
        </a:p>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cs typeface="Verdana"/>
            </a:rPr>
            <a:t>T</a:t>
          </a:r>
          <a:r>
            <a:rPr lang="el-GR" sz="1600" kern="1200" dirty="0">
              <a:latin typeface="Century Gothic" panose="020B0502020202020204" pitchFamily="34" charset="0"/>
              <a:cs typeface="Verdana"/>
            </a:rPr>
            <a:t>ο χρονοδιάγραμμά τους  είναι ρεαλιστικό και κατάλληλο για την επίτευξη θετικού αντικτύπου  για τον οργανισμό (ή την κοινοπραξία)</a:t>
          </a:r>
          <a:r>
            <a:rPr lang="en-US" sz="1600" kern="1200" dirty="0">
              <a:latin typeface="Century Gothic" panose="020B0502020202020204" pitchFamily="34" charset="0"/>
              <a:cs typeface="Verdana"/>
            </a:rPr>
            <a:t>;</a:t>
          </a:r>
        </a:p>
        <a:p>
          <a:pPr marL="171450" lvl="1" indent="-171450" algn="l" defTabSz="711200">
            <a:lnSpc>
              <a:spcPct val="90000"/>
            </a:lnSpc>
            <a:spcBef>
              <a:spcPct val="0"/>
            </a:spcBef>
            <a:spcAft>
              <a:spcPct val="15000"/>
            </a:spcAft>
            <a:buChar char="•"/>
          </a:pPr>
          <a:endParaRPr lang="en-US" sz="1600" kern="1200" dirty="0">
            <a:latin typeface="Century Gothic" panose="020B0502020202020204" pitchFamily="34" charset="0"/>
            <a:cs typeface="Verdana"/>
          </a:endParaRPr>
        </a:p>
        <a:p>
          <a:pPr marL="171450" lvl="1" indent="-171450" algn="l" defTabSz="711200">
            <a:lnSpc>
              <a:spcPct val="90000"/>
            </a:lnSpc>
            <a:spcBef>
              <a:spcPct val="0"/>
            </a:spcBef>
            <a:spcAft>
              <a:spcPct val="15000"/>
            </a:spcAft>
            <a:buChar char="•"/>
          </a:pPr>
          <a:r>
            <a:rPr lang="el-GR" sz="1600" kern="1200" dirty="0">
              <a:latin typeface="Century Gothic" panose="020B0502020202020204" pitchFamily="34" charset="0"/>
              <a:cs typeface="Verdana"/>
            </a:rPr>
            <a:t>Τα προτεινόμενα μέτρα για την παρακολούθηση και αξιολόγηση της  προόδου της επίτευξης των στόχων είναι  κατάλληλα και συγκεκριμένα</a:t>
          </a:r>
          <a:r>
            <a:rPr lang="en-US" sz="1600" kern="1200" dirty="0">
              <a:latin typeface="Century Gothic" panose="020B0502020202020204" pitchFamily="34" charset="0"/>
              <a:cs typeface="Verdana"/>
            </a:rPr>
            <a:t>;</a:t>
          </a:r>
        </a:p>
      </dsp:txBody>
      <dsp:txXfrm>
        <a:off x="5078463" y="2457272"/>
        <a:ext cx="5231959" cy="28667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F3469-BA8C-47FF-A03D-BCC0646B3888}">
      <dsp:nvSpPr>
        <dsp:cNvPr id="0" name=""/>
        <dsp:cNvSpPr/>
      </dsp:nvSpPr>
      <dsp:spPr>
        <a:xfrm>
          <a:off x="109368" y="96379"/>
          <a:ext cx="5126300" cy="1224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u="none" kern="1200" dirty="0">
              <a:latin typeface="Century Gothic" panose="020B0502020202020204" pitchFamily="34" charset="0"/>
              <a:ea typeface="+mn-ea"/>
              <a:cs typeface="+mn-cs"/>
            </a:rPr>
            <a:t>Erasmus Plan</a:t>
          </a:r>
          <a:endParaRPr lang="el-GR" sz="2000" b="1" u="none" kern="1200" dirty="0">
            <a:latin typeface="Century Gothic" panose="020B0502020202020204" pitchFamily="34" charset="0"/>
            <a:ea typeface="+mn-ea"/>
            <a:cs typeface="+mn-cs"/>
          </a:endParaRPr>
        </a:p>
        <a:p>
          <a:pPr marL="0" lvl="0" indent="0" algn="ctr" defTabSz="889000">
            <a:lnSpc>
              <a:spcPct val="90000"/>
            </a:lnSpc>
            <a:spcBef>
              <a:spcPct val="0"/>
            </a:spcBef>
            <a:spcAft>
              <a:spcPct val="35000"/>
            </a:spcAft>
            <a:buNone/>
          </a:pPr>
          <a:r>
            <a:rPr lang="el-GR" sz="2000" b="1" u="none" kern="1200" dirty="0">
              <a:latin typeface="Century Gothic" panose="020B0502020202020204" pitchFamily="34" charset="0"/>
              <a:ea typeface="+mn-ea"/>
              <a:cs typeface="+mn-cs"/>
            </a:rPr>
            <a:t>Δραστηριότητες</a:t>
          </a:r>
        </a:p>
        <a:p>
          <a:pPr marL="0" lvl="0" indent="0" algn="ctr" defTabSz="889000">
            <a:lnSpc>
              <a:spcPct val="90000"/>
            </a:lnSpc>
            <a:spcBef>
              <a:spcPct val="0"/>
            </a:spcBef>
            <a:spcAft>
              <a:spcPct val="35000"/>
            </a:spcAft>
            <a:buNone/>
          </a:pP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Βαθμολογία</a:t>
          </a: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 20/100)</a:t>
          </a:r>
          <a:endParaRPr lang="en-GB" sz="2000" b="1" u="none" kern="1200" dirty="0">
            <a:latin typeface="Century Gothic" panose="020B0502020202020204" pitchFamily="34" charset="0"/>
            <a:ea typeface="+mn-ea"/>
            <a:cs typeface="+mn-cs"/>
          </a:endParaRPr>
        </a:p>
      </dsp:txBody>
      <dsp:txXfrm>
        <a:off x="109368" y="96379"/>
        <a:ext cx="5126300" cy="1224000"/>
      </dsp:txXfrm>
    </dsp:sp>
    <dsp:sp modelId="{6A534E41-D6F7-42D2-894D-63273E091572}">
      <dsp:nvSpPr>
        <dsp:cNvPr id="0" name=""/>
        <dsp:cNvSpPr/>
      </dsp:nvSpPr>
      <dsp:spPr>
        <a:xfrm>
          <a:off x="193432" y="1418264"/>
          <a:ext cx="4983051" cy="347170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lvl="1" indent="0" algn="l" defTabSz="533400">
            <a:lnSpc>
              <a:spcPct val="90000"/>
            </a:lnSpc>
            <a:spcBef>
              <a:spcPct val="0"/>
            </a:spcBef>
            <a:spcAft>
              <a:spcPct val="15000"/>
            </a:spcAft>
            <a:buFont typeface="Arial" panose="020B0604020202020204" pitchFamily="34" charset="0"/>
            <a:buChar char="•"/>
          </a:pPr>
          <a:r>
            <a:rPr lang="el-GR" sz="1600" kern="1200" dirty="0">
              <a:latin typeface="Century Gothic" panose="020B0502020202020204" pitchFamily="34" charset="0"/>
              <a:cs typeface="Verdana"/>
            </a:rPr>
            <a:t>Το μέγεθος της Κοινοπραξίας/ο προτεινόμενος αριθμός συμμετεχόντων στις δραστηριότητες κινητικότητας είναι ανάλογος προς το μέγεθος και την πείρα του αιτούντος οργανισμού</a:t>
          </a:r>
          <a:r>
            <a:rPr lang="en-US" sz="1600" kern="1200" dirty="0">
              <a:latin typeface="Century Gothic" panose="020B0502020202020204" pitchFamily="34" charset="0"/>
              <a:cs typeface="Verdana"/>
            </a:rPr>
            <a:t>; E</a:t>
          </a:r>
          <a:r>
            <a:rPr lang="el-GR" sz="1600" kern="1200" dirty="0" err="1">
              <a:latin typeface="Century Gothic" panose="020B0502020202020204" pitchFamily="34" charset="0"/>
              <a:cs typeface="Verdana"/>
            </a:rPr>
            <a:t>ίναι</a:t>
          </a:r>
          <a:r>
            <a:rPr lang="el-GR" sz="1600" kern="1200" dirty="0">
              <a:latin typeface="Century Gothic" panose="020B0502020202020204" pitchFamily="34" charset="0"/>
              <a:cs typeface="Verdana"/>
            </a:rPr>
            <a:t> ρεαλιστικός και ανάλογος των στόχων του </a:t>
          </a:r>
          <a:r>
            <a:rPr lang="en-US" sz="1600" kern="1200" dirty="0">
              <a:latin typeface="Century Gothic" panose="020B0502020202020204" pitchFamily="34" charset="0"/>
              <a:cs typeface="Verdana"/>
            </a:rPr>
            <a:t>Erasmus Plan;</a:t>
          </a:r>
        </a:p>
        <a:p>
          <a:pPr marL="114300" lvl="1" indent="0" algn="l" defTabSz="533400">
            <a:lnSpc>
              <a:spcPct val="90000"/>
            </a:lnSpc>
            <a:spcBef>
              <a:spcPct val="0"/>
            </a:spcBef>
            <a:spcAft>
              <a:spcPct val="15000"/>
            </a:spcAft>
            <a:buFont typeface="Arial" panose="020B0604020202020204" pitchFamily="34" charset="0"/>
            <a:buChar char="•"/>
          </a:pPr>
          <a:endParaRPr lang="en-US" sz="1000" kern="1200" dirty="0">
            <a:latin typeface="Century Gothic" panose="020B0502020202020204" pitchFamily="34" charset="0"/>
            <a:cs typeface="Verdana"/>
          </a:endParaRPr>
        </a:p>
        <a:p>
          <a:pPr marL="114300" lvl="1" indent="0" algn="l" defTabSz="533400">
            <a:lnSpc>
              <a:spcPct val="90000"/>
            </a:lnSpc>
            <a:spcBef>
              <a:spcPct val="0"/>
            </a:spcBef>
            <a:spcAft>
              <a:spcPct val="15000"/>
            </a:spcAft>
            <a:buFont typeface="Arial" panose="020B0604020202020204" pitchFamily="34" charset="0"/>
            <a:buChar char="•"/>
          </a:pPr>
          <a:r>
            <a:rPr lang="el-GR" sz="1600" kern="1200" dirty="0" err="1">
              <a:latin typeface="Century Gothic" panose="020B0502020202020204" pitchFamily="34" charset="0"/>
              <a:cs typeface="Verdana"/>
            </a:rPr>
            <a:t>Tο</a:t>
          </a:r>
          <a:r>
            <a:rPr lang="el-GR" sz="1600" kern="1200" dirty="0">
              <a:latin typeface="Century Gothic" panose="020B0502020202020204" pitchFamily="34" charset="0"/>
              <a:cs typeface="Verdana"/>
            </a:rPr>
            <a:t> προφίλ των προβλεπόμενων συμμετεχόντων συνάδει με τον τομέα  της αίτησης, το σχέδιο </a:t>
          </a:r>
          <a:r>
            <a:rPr lang="el-GR" sz="1600" kern="1200" dirty="0" err="1">
              <a:latin typeface="Century Gothic" panose="020B0502020202020204" pitchFamily="34" charset="0"/>
              <a:cs typeface="Verdana"/>
            </a:rPr>
            <a:t>Erasmus</a:t>
          </a:r>
          <a:r>
            <a:rPr lang="el-GR" sz="1600" kern="1200" dirty="0">
              <a:latin typeface="Century Gothic" panose="020B0502020202020204" pitchFamily="34" charset="0"/>
              <a:cs typeface="Verdana"/>
            </a:rPr>
            <a:t> και τους στόχους της  Πρόσκλησης</a:t>
          </a:r>
          <a:r>
            <a:rPr lang="en-US" sz="1600" kern="1200" dirty="0">
              <a:latin typeface="Century Gothic" panose="020B0502020202020204" pitchFamily="34" charset="0"/>
              <a:cs typeface="Verdana"/>
            </a:rPr>
            <a:t>;</a:t>
          </a:r>
        </a:p>
        <a:p>
          <a:pPr marL="114300" lvl="1" indent="0" algn="l" defTabSz="533400">
            <a:lnSpc>
              <a:spcPct val="90000"/>
            </a:lnSpc>
            <a:spcBef>
              <a:spcPct val="0"/>
            </a:spcBef>
            <a:spcAft>
              <a:spcPct val="15000"/>
            </a:spcAft>
            <a:buFont typeface="Arial" panose="020B0604020202020204" pitchFamily="34" charset="0"/>
            <a:buChar char="•"/>
          </a:pPr>
          <a:endParaRPr lang="en-US" sz="1000" kern="1200" dirty="0">
            <a:latin typeface="Century Gothic" panose="020B0502020202020204" pitchFamily="34" charset="0"/>
            <a:cs typeface="Verdana"/>
          </a:endParaRPr>
        </a:p>
        <a:p>
          <a:pPr marL="114300" lvl="1" indent="0" algn="l" defTabSz="533400">
            <a:lnSpc>
              <a:spcPct val="90000"/>
            </a:lnSpc>
            <a:spcBef>
              <a:spcPct val="0"/>
            </a:spcBef>
            <a:spcAft>
              <a:spcPct val="15000"/>
            </a:spcAft>
            <a:buFont typeface="Arial" panose="020B0604020202020204" pitchFamily="34" charset="0"/>
            <a:buChar char="•"/>
          </a:pPr>
          <a:r>
            <a:rPr lang="el-GR" sz="1600" kern="1200" dirty="0">
              <a:latin typeface="Century Gothic" panose="020B0502020202020204" pitchFamily="34" charset="0"/>
              <a:cs typeface="Verdana"/>
            </a:rPr>
            <a:t>Προβλέπεται η συμμετοχή εκπαιδευομένων με λιγότερες ευκαιρίες</a:t>
          </a:r>
          <a:r>
            <a:rPr lang="en-US" sz="1600" kern="1200" dirty="0">
              <a:latin typeface="Century Gothic" panose="020B0502020202020204" pitchFamily="34" charset="0"/>
              <a:cs typeface="Verdana"/>
            </a:rPr>
            <a:t>;</a:t>
          </a:r>
        </a:p>
        <a:p>
          <a:pPr marL="114300" lvl="1" indent="0" algn="l" defTabSz="533400">
            <a:lnSpc>
              <a:spcPct val="90000"/>
            </a:lnSpc>
            <a:spcBef>
              <a:spcPct val="0"/>
            </a:spcBef>
            <a:spcAft>
              <a:spcPct val="15000"/>
            </a:spcAft>
            <a:buNone/>
          </a:pPr>
          <a:endParaRPr lang="en-US" sz="1200" kern="1200" dirty="0">
            <a:solidFill>
              <a:srgbClr val="333333"/>
            </a:solidFill>
            <a:latin typeface="Century Gothic" panose="020B0502020202020204" pitchFamily="34" charset="0"/>
            <a:cs typeface="Verdana"/>
          </a:endParaRPr>
        </a:p>
      </dsp:txBody>
      <dsp:txXfrm>
        <a:off x="193432" y="1418264"/>
        <a:ext cx="4983051" cy="3471704"/>
      </dsp:txXfrm>
    </dsp:sp>
    <dsp:sp modelId="{8F96D35E-AA27-4323-BB79-48CD383D9D27}">
      <dsp:nvSpPr>
        <dsp:cNvPr id="0" name=""/>
        <dsp:cNvSpPr/>
      </dsp:nvSpPr>
      <dsp:spPr>
        <a:xfrm>
          <a:off x="5625827" y="154704"/>
          <a:ext cx="5430173" cy="12240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u="none" kern="1200" dirty="0">
              <a:latin typeface="Century Gothic" panose="020B0502020202020204" pitchFamily="34" charset="0"/>
              <a:ea typeface="+mn-ea"/>
              <a:cs typeface="+mn-cs"/>
            </a:rPr>
            <a:t>Erasmus Plan</a:t>
          </a:r>
          <a:endParaRPr lang="el-GR" sz="2000" b="1" u="none" kern="1200" dirty="0">
            <a:latin typeface="Century Gothic" panose="020B0502020202020204" pitchFamily="34" charset="0"/>
            <a:ea typeface="+mn-ea"/>
            <a:cs typeface="+mn-cs"/>
          </a:endParaRPr>
        </a:p>
        <a:p>
          <a:pPr marL="0" lvl="0" indent="0" algn="ctr" defTabSz="889000">
            <a:lnSpc>
              <a:spcPct val="90000"/>
            </a:lnSpc>
            <a:spcBef>
              <a:spcPct val="0"/>
            </a:spcBef>
            <a:spcAft>
              <a:spcPct val="35000"/>
            </a:spcAft>
            <a:buNone/>
          </a:pPr>
          <a:r>
            <a:rPr lang="el-GR" sz="2000" b="1" u="none" kern="1200" dirty="0">
              <a:latin typeface="Century Gothic" panose="020B0502020202020204" pitchFamily="34" charset="0"/>
              <a:ea typeface="+mn-ea"/>
              <a:cs typeface="+mn-cs"/>
            </a:rPr>
            <a:t>Διαχείριση</a:t>
          </a:r>
          <a:endParaRPr lang="en-US" sz="2000" b="1" u="none" kern="1200" dirty="0">
            <a:latin typeface="Century Gothic" panose="020B0502020202020204" pitchFamily="34" charset="0"/>
            <a:ea typeface="+mn-ea"/>
            <a:cs typeface="+mn-cs"/>
          </a:endParaRPr>
        </a:p>
        <a:p>
          <a:pPr marL="0" lvl="0" indent="0" algn="ctr" defTabSz="889000">
            <a:lnSpc>
              <a:spcPct val="90000"/>
            </a:lnSpc>
            <a:spcBef>
              <a:spcPct val="0"/>
            </a:spcBef>
            <a:spcAft>
              <a:spcPct val="35000"/>
            </a:spcAft>
            <a:buNone/>
          </a:pP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Βαθμολογία</a:t>
          </a:r>
          <a:r>
            <a:rPr lang="en-US" sz="2000" b="1" u="none" kern="1200" dirty="0">
              <a:latin typeface="Century Gothic" panose="020B0502020202020204" pitchFamily="34" charset="0"/>
              <a:ea typeface="+mn-ea"/>
              <a:cs typeface="+mn-cs"/>
            </a:rPr>
            <a:t>:</a:t>
          </a:r>
          <a:r>
            <a:rPr lang="el-GR" sz="2000" b="1" u="none" kern="1200" dirty="0">
              <a:latin typeface="Century Gothic" panose="020B0502020202020204" pitchFamily="34" charset="0"/>
              <a:ea typeface="+mn-ea"/>
              <a:cs typeface="+mn-cs"/>
            </a:rPr>
            <a:t> </a:t>
          </a:r>
          <a:r>
            <a:rPr lang="en-US" sz="2000" b="1" u="none" kern="1200" dirty="0">
              <a:latin typeface="Century Gothic" panose="020B0502020202020204" pitchFamily="34" charset="0"/>
              <a:ea typeface="+mn-ea"/>
              <a:cs typeface="+mn-cs"/>
            </a:rPr>
            <a:t>3</a:t>
          </a:r>
          <a:r>
            <a:rPr lang="el-GR" sz="2000" b="1" u="none" kern="1200" dirty="0">
              <a:latin typeface="Century Gothic" panose="020B0502020202020204" pitchFamily="34" charset="0"/>
              <a:ea typeface="+mn-ea"/>
              <a:cs typeface="+mn-cs"/>
            </a:rPr>
            <a:t>0/100</a:t>
          </a:r>
          <a:r>
            <a:rPr lang="en-US" sz="2000" b="1" u="none" kern="1200" dirty="0">
              <a:latin typeface="Century Gothic" panose="020B0502020202020204" pitchFamily="34" charset="0"/>
              <a:ea typeface="+mn-ea"/>
              <a:cs typeface="+mn-cs"/>
            </a:rPr>
            <a:t>)</a:t>
          </a:r>
          <a:endParaRPr lang="el-GR" sz="2000" b="0" u="none" kern="1200" dirty="0">
            <a:latin typeface="Century Gothic" panose="020B0502020202020204" pitchFamily="34" charset="0"/>
            <a:ea typeface="+mn-ea"/>
            <a:cs typeface="+mn-cs"/>
          </a:endParaRPr>
        </a:p>
      </dsp:txBody>
      <dsp:txXfrm>
        <a:off x="5625827" y="154704"/>
        <a:ext cx="5430173" cy="1224000"/>
      </dsp:txXfrm>
    </dsp:sp>
    <dsp:sp modelId="{96894C36-E377-47AB-AC85-44E435DFF582}">
      <dsp:nvSpPr>
        <dsp:cNvPr id="0" name=""/>
        <dsp:cNvSpPr/>
      </dsp:nvSpPr>
      <dsp:spPr>
        <a:xfrm>
          <a:off x="5638661" y="1404881"/>
          <a:ext cx="5416746" cy="360883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cs typeface="Verdana"/>
            </a:rPr>
            <a:t>Y</a:t>
          </a:r>
          <a:r>
            <a:rPr lang="el-GR" sz="1600" kern="1200" dirty="0" err="1">
              <a:latin typeface="Century Gothic" panose="020B0502020202020204" pitchFamily="34" charset="0"/>
              <a:cs typeface="Verdana"/>
            </a:rPr>
            <a:t>πάρχει</a:t>
          </a:r>
          <a:r>
            <a:rPr lang="el-GR" sz="1600" kern="1200" dirty="0">
              <a:latin typeface="Century Gothic" panose="020B0502020202020204" pitchFamily="34" charset="0"/>
              <a:cs typeface="Verdana"/>
            </a:rPr>
            <a:t> σαφής και ολοκληρωμένη κατανομή καθηκόντων σύμφωνα με τα πρότυπα ποιότητας του Προγράμματος</a:t>
          </a:r>
          <a:r>
            <a:rPr lang="en-US" sz="1600" kern="1200" dirty="0">
              <a:latin typeface="Century Gothic" panose="020B0502020202020204" pitchFamily="34" charset="0"/>
              <a:cs typeface="Verdana"/>
            </a:rPr>
            <a:t>;</a:t>
          </a:r>
        </a:p>
        <a:p>
          <a:pPr marL="57150" lvl="1" indent="-57150" algn="l" defTabSz="444500">
            <a:lnSpc>
              <a:spcPct val="90000"/>
            </a:lnSpc>
            <a:spcBef>
              <a:spcPct val="0"/>
            </a:spcBef>
            <a:spcAft>
              <a:spcPct val="15000"/>
            </a:spcAft>
            <a:buChar char="•"/>
          </a:pPr>
          <a:endParaRPr lang="en-US" sz="1000" kern="1200" dirty="0">
            <a:latin typeface="Century Gothic" panose="020B0502020202020204" pitchFamily="34" charset="0"/>
            <a:cs typeface="Verdana"/>
          </a:endParaRPr>
        </a:p>
        <a:p>
          <a:pPr marL="171450" lvl="1" indent="-171450" algn="l" defTabSz="711200">
            <a:lnSpc>
              <a:spcPct val="90000"/>
            </a:lnSpc>
            <a:spcBef>
              <a:spcPct val="0"/>
            </a:spcBef>
            <a:spcAft>
              <a:spcPct val="15000"/>
            </a:spcAft>
            <a:buChar char="•"/>
          </a:pPr>
          <a:r>
            <a:rPr lang="el-GR" sz="1600" kern="1200" dirty="0">
              <a:latin typeface="Century Gothic" panose="020B0502020202020204" pitchFamily="34" charset="0"/>
              <a:cs typeface="Verdana"/>
            </a:rPr>
            <a:t>Ο οργανισμός διαθέτει τους</a:t>
          </a:r>
          <a:r>
            <a:rPr lang="en-US" sz="1600" kern="1200" dirty="0">
              <a:latin typeface="Century Gothic" panose="020B0502020202020204" pitchFamily="34" charset="0"/>
              <a:cs typeface="Verdana"/>
            </a:rPr>
            <a:t> </a:t>
          </a:r>
          <a:r>
            <a:rPr lang="el-GR" sz="1600" kern="1200" dirty="0">
              <a:latin typeface="Century Gothic" panose="020B0502020202020204" pitchFamily="34" charset="0"/>
              <a:cs typeface="Verdana"/>
            </a:rPr>
            <a:t>απαραίτητους πόρους</a:t>
          </a:r>
          <a:r>
            <a:rPr lang="en-US" sz="1600" kern="1200" dirty="0">
              <a:latin typeface="Century Gothic" panose="020B0502020202020204" pitchFamily="34" charset="0"/>
              <a:cs typeface="Verdana"/>
            </a:rPr>
            <a:t>;</a:t>
          </a:r>
          <a:r>
            <a:rPr lang="el-GR" sz="1600" kern="1200" dirty="0">
              <a:latin typeface="Century Gothic" panose="020B0502020202020204" pitchFamily="34" charset="0"/>
              <a:cs typeface="Verdana"/>
            </a:rPr>
            <a:t> </a:t>
          </a:r>
          <a:endParaRPr lang="en-US" sz="1600" kern="1200" dirty="0">
            <a:latin typeface="Century Gothic" panose="020B0502020202020204" pitchFamily="34" charset="0"/>
            <a:cs typeface="Verdana"/>
          </a:endParaRPr>
        </a:p>
        <a:p>
          <a:pPr marL="57150" lvl="1" indent="-57150" algn="l" defTabSz="444500">
            <a:lnSpc>
              <a:spcPct val="90000"/>
            </a:lnSpc>
            <a:spcBef>
              <a:spcPct val="0"/>
            </a:spcBef>
            <a:spcAft>
              <a:spcPct val="15000"/>
            </a:spcAft>
            <a:buChar char="•"/>
          </a:pPr>
          <a:endParaRPr lang="en-US" sz="1000" kern="1200" dirty="0">
            <a:latin typeface="Century Gothic" panose="020B0502020202020204" pitchFamily="34" charset="0"/>
            <a:cs typeface="Verdana"/>
          </a:endParaRPr>
        </a:p>
        <a:p>
          <a:pPr marL="171450" lvl="1" indent="-171450" algn="l" defTabSz="711200">
            <a:lnSpc>
              <a:spcPct val="90000"/>
            </a:lnSpc>
            <a:spcBef>
              <a:spcPct val="0"/>
            </a:spcBef>
            <a:spcAft>
              <a:spcPct val="15000"/>
            </a:spcAft>
            <a:buChar char="•"/>
          </a:pPr>
          <a:r>
            <a:rPr lang="el-GR" sz="1600" kern="1200" dirty="0">
              <a:latin typeface="Century Gothic" panose="020B0502020202020204" pitchFamily="34" charset="0"/>
              <a:cs typeface="Verdana"/>
            </a:rPr>
            <a:t>Προβλέπονται μέτρα για τη διασφάλιση της συνέχειας των  δραστηριοτήτων του προγράμματος σε περίπτωση αλλαγών στο προσωπικό  ή στη διαχείριση του αιτούντος οργανισμού</a:t>
          </a:r>
          <a:r>
            <a:rPr lang="en-US" sz="1600" kern="1200" dirty="0">
              <a:latin typeface="Century Gothic" panose="020B0502020202020204" pitchFamily="34" charset="0"/>
              <a:cs typeface="Verdana"/>
            </a:rPr>
            <a:t>;</a:t>
          </a:r>
        </a:p>
        <a:p>
          <a:pPr marL="57150" lvl="1" indent="-57150" algn="l" defTabSz="444500">
            <a:lnSpc>
              <a:spcPct val="90000"/>
            </a:lnSpc>
            <a:spcBef>
              <a:spcPct val="0"/>
            </a:spcBef>
            <a:spcAft>
              <a:spcPct val="15000"/>
            </a:spcAft>
            <a:buChar char="•"/>
          </a:pPr>
          <a:endParaRPr lang="en-US" sz="1000" kern="1200" dirty="0">
            <a:latin typeface="Century Gothic" panose="020B0502020202020204" pitchFamily="34" charset="0"/>
            <a:cs typeface="Verdana"/>
          </a:endParaRPr>
        </a:p>
        <a:p>
          <a:pPr marL="171450" lvl="1" indent="-171450" algn="l" defTabSz="711200">
            <a:lnSpc>
              <a:spcPct val="90000"/>
            </a:lnSpc>
            <a:spcBef>
              <a:spcPct val="0"/>
            </a:spcBef>
            <a:spcAft>
              <a:spcPct val="15000"/>
            </a:spcAft>
            <a:buChar char="•"/>
          </a:pPr>
          <a:r>
            <a:rPr lang="el-GR" sz="1600" kern="1200" dirty="0">
              <a:latin typeface="Century Gothic" panose="020B0502020202020204" pitchFamily="34" charset="0"/>
              <a:cs typeface="Verdana"/>
            </a:rPr>
            <a:t>Προβλέπεται ενσωμάτωση  των αποτελεσμάτων των δραστηριοτήτων κινητικότητας στις τακτικές  εργασίες του οργανισμού</a:t>
          </a:r>
          <a:r>
            <a:rPr lang="en-US" sz="1600" kern="1200" dirty="0">
              <a:latin typeface="Century Gothic" panose="020B0502020202020204" pitchFamily="34" charset="0"/>
              <a:cs typeface="Verdana"/>
            </a:rPr>
            <a:t>;</a:t>
          </a:r>
        </a:p>
      </dsp:txBody>
      <dsp:txXfrm>
        <a:off x="5638661" y="1404881"/>
        <a:ext cx="5416746" cy="36088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AA76B-6FB8-499C-B456-D5BE1C925997}">
      <dsp:nvSpPr>
        <dsp:cNvPr id="0" name=""/>
        <dsp:cNvSpPr/>
      </dsp:nvSpPr>
      <dsp:spPr>
        <a:xfrm>
          <a:off x="517547" y="112512"/>
          <a:ext cx="4824536" cy="3015335"/>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25983-FBE6-462F-BE25-76A114543EF0}">
      <dsp:nvSpPr>
        <dsp:cNvPr id="0" name=""/>
        <dsp:cNvSpPr/>
      </dsp:nvSpPr>
      <dsp:spPr>
        <a:xfrm>
          <a:off x="1130263" y="2193696"/>
          <a:ext cx="125437" cy="1254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B54B3-6870-4149-9E50-5A026D591067}">
      <dsp:nvSpPr>
        <dsp:cNvPr id="0" name=""/>
        <dsp:cNvSpPr/>
      </dsp:nvSpPr>
      <dsp:spPr>
        <a:xfrm>
          <a:off x="150998" y="2433769"/>
          <a:ext cx="4545175" cy="53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7" tIns="0" rIns="0" bIns="0" numCol="1" spcCol="1270" anchor="t" anchorCtr="0">
          <a:noAutofit/>
        </a:bodyPr>
        <a:lstStyle/>
        <a:p>
          <a:pPr marL="0" lvl="0" indent="0" algn="l" defTabSz="800100">
            <a:lnSpc>
              <a:spcPct val="90000"/>
            </a:lnSpc>
            <a:spcBef>
              <a:spcPct val="0"/>
            </a:spcBef>
            <a:spcAft>
              <a:spcPct val="35000"/>
            </a:spcAft>
            <a:buNone/>
          </a:pPr>
          <a:r>
            <a:rPr lang="el-GR" sz="1800" kern="1200" dirty="0">
              <a:solidFill>
                <a:schemeClr val="tx1">
                  <a:lumMod val="75000"/>
                  <a:lumOff val="25000"/>
                </a:schemeClr>
              </a:solidFill>
              <a:latin typeface="Century Gothic" panose="020B0502020202020204" pitchFamily="34" charset="0"/>
            </a:rPr>
            <a:t>Με λογαριασμό </a:t>
          </a:r>
          <a:r>
            <a:rPr lang="en-GB" sz="1800" kern="1200" dirty="0">
              <a:solidFill>
                <a:schemeClr val="tx1">
                  <a:lumMod val="75000"/>
                  <a:lumOff val="25000"/>
                </a:schemeClr>
              </a:solidFill>
              <a:latin typeface="Century Gothic" panose="020B0502020202020204" pitchFamily="34" charset="0"/>
            </a:rPr>
            <a:t>EU Login </a:t>
          </a:r>
          <a:r>
            <a:rPr lang="el-GR" sz="1800" kern="1200" dirty="0">
              <a:solidFill>
                <a:schemeClr val="tx1">
                  <a:lumMod val="75000"/>
                  <a:lumOff val="25000"/>
                </a:schemeClr>
              </a:solidFill>
              <a:latin typeface="Century Gothic" panose="020B0502020202020204" pitchFamily="34" charset="0"/>
            </a:rPr>
            <a:t>έχετε πρόσβαση στο </a:t>
          </a:r>
          <a:r>
            <a:rPr lang="en-GB" sz="1800" kern="1200" dirty="0">
              <a:solidFill>
                <a:schemeClr val="tx1">
                  <a:lumMod val="75000"/>
                  <a:lumOff val="25000"/>
                </a:schemeClr>
              </a:solidFill>
              <a:latin typeface="Century Gothic" panose="020B0502020202020204" pitchFamily="34" charset="0"/>
            </a:rPr>
            <a:t>ORS </a:t>
          </a:r>
          <a:r>
            <a:rPr lang="el-GR" sz="1800" kern="1200" dirty="0">
              <a:solidFill>
                <a:schemeClr val="tx1">
                  <a:lumMod val="75000"/>
                  <a:lumOff val="25000"/>
                </a:schemeClr>
              </a:solidFill>
              <a:latin typeface="Century Gothic" panose="020B0502020202020204" pitchFamily="34" charset="0"/>
            </a:rPr>
            <a:t>και στο </a:t>
          </a:r>
          <a:r>
            <a:rPr lang="en-GB" sz="1800" kern="1200" dirty="0">
              <a:solidFill>
                <a:schemeClr val="tx1">
                  <a:lumMod val="75000"/>
                  <a:lumOff val="25000"/>
                </a:schemeClr>
              </a:solidFill>
              <a:latin typeface="Century Gothic" panose="020B0502020202020204" pitchFamily="34" charset="0"/>
            </a:rPr>
            <a:t>Web Form</a:t>
          </a:r>
        </a:p>
      </dsp:txBody>
      <dsp:txXfrm>
        <a:off x="150998" y="2433769"/>
        <a:ext cx="4545175" cy="535390"/>
      </dsp:txXfrm>
    </dsp:sp>
    <dsp:sp modelId="{50DD1F04-879C-44CA-B749-78A7C8C68758}">
      <dsp:nvSpPr>
        <dsp:cNvPr id="0" name=""/>
        <dsp:cNvSpPr/>
      </dsp:nvSpPr>
      <dsp:spPr>
        <a:xfrm>
          <a:off x="2237494" y="1374128"/>
          <a:ext cx="226753" cy="226753"/>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B71474-ED26-4672-ABC0-E824AED4D02B}">
      <dsp:nvSpPr>
        <dsp:cNvPr id="0" name=""/>
        <dsp:cNvSpPr/>
      </dsp:nvSpPr>
      <dsp:spPr>
        <a:xfrm>
          <a:off x="2350870" y="1487505"/>
          <a:ext cx="1157888" cy="164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52" tIns="0" rIns="0" bIns="0" numCol="1" spcCol="1270" anchor="t" anchorCtr="0">
          <a:noAutofit/>
        </a:bodyPr>
        <a:lstStyle/>
        <a:p>
          <a:pPr marL="0" lvl="0" indent="0" algn="l" defTabSz="1066800">
            <a:lnSpc>
              <a:spcPct val="90000"/>
            </a:lnSpc>
            <a:spcBef>
              <a:spcPct val="0"/>
            </a:spcBef>
            <a:spcAft>
              <a:spcPct val="35000"/>
            </a:spcAft>
            <a:buNone/>
          </a:pPr>
          <a:r>
            <a:rPr lang="el-GR" sz="2400" b="0" kern="1200" dirty="0">
              <a:solidFill>
                <a:schemeClr val="tx1">
                  <a:lumMod val="75000"/>
                  <a:lumOff val="25000"/>
                </a:schemeClr>
              </a:solidFill>
              <a:latin typeface="Century Gothic" panose="020B0502020202020204" pitchFamily="34" charset="0"/>
            </a:rPr>
            <a:t>Ο</a:t>
          </a:r>
          <a:r>
            <a:rPr lang="en-GB" sz="2400" b="0" kern="1200" dirty="0">
              <a:solidFill>
                <a:schemeClr val="tx1">
                  <a:lumMod val="75000"/>
                  <a:lumOff val="25000"/>
                </a:schemeClr>
              </a:solidFill>
              <a:latin typeface="Century Gothic" panose="020B0502020202020204" pitchFamily="34" charset="0"/>
            </a:rPr>
            <a:t>R</a:t>
          </a:r>
          <a:r>
            <a:rPr lang="en-US" sz="2400" b="0" kern="1200" dirty="0">
              <a:solidFill>
                <a:schemeClr val="tx1">
                  <a:lumMod val="75000"/>
                  <a:lumOff val="25000"/>
                </a:schemeClr>
              </a:solidFill>
              <a:latin typeface="Century Gothic" panose="020B0502020202020204" pitchFamily="34" charset="0"/>
            </a:rPr>
            <a:t>S</a:t>
          </a:r>
          <a:endParaRPr lang="en-GB" sz="2400" b="0" kern="1200" dirty="0">
            <a:solidFill>
              <a:schemeClr val="tx1">
                <a:lumMod val="75000"/>
                <a:lumOff val="25000"/>
              </a:schemeClr>
            </a:solidFill>
            <a:latin typeface="Century Gothic" panose="020B0502020202020204" pitchFamily="34" charset="0"/>
          </a:endParaRPr>
        </a:p>
      </dsp:txBody>
      <dsp:txXfrm>
        <a:off x="2350870" y="1487505"/>
        <a:ext cx="1157888" cy="1640342"/>
      </dsp:txXfrm>
    </dsp:sp>
    <dsp:sp modelId="{EAA9C9B8-108D-4C80-BBD9-16C2251FC7CE}">
      <dsp:nvSpPr>
        <dsp:cNvPr id="0" name=""/>
        <dsp:cNvSpPr/>
      </dsp:nvSpPr>
      <dsp:spPr>
        <a:xfrm>
          <a:off x="3569066" y="875392"/>
          <a:ext cx="313594" cy="313594"/>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4859A-8334-4CC7-A159-C568BD5A078C}">
      <dsp:nvSpPr>
        <dsp:cNvPr id="0" name=""/>
        <dsp:cNvSpPr/>
      </dsp:nvSpPr>
      <dsp:spPr>
        <a:xfrm>
          <a:off x="3725863" y="1032189"/>
          <a:ext cx="1157888" cy="209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167" tIns="0" rIns="0" bIns="0" numCol="1" spcCol="1270" anchor="t" anchorCtr="0">
          <a:noAutofit/>
        </a:bodyPr>
        <a:lstStyle/>
        <a:p>
          <a:pPr marL="0" lvl="0" indent="0" algn="l" defTabSz="1066800">
            <a:lnSpc>
              <a:spcPct val="90000"/>
            </a:lnSpc>
            <a:spcBef>
              <a:spcPct val="0"/>
            </a:spcBef>
            <a:spcAft>
              <a:spcPct val="35000"/>
            </a:spcAft>
            <a:buNone/>
          </a:pPr>
          <a:r>
            <a:rPr lang="en-GB" sz="2400" kern="1200" dirty="0">
              <a:solidFill>
                <a:schemeClr val="tx1">
                  <a:lumMod val="75000"/>
                  <a:lumOff val="25000"/>
                </a:schemeClr>
              </a:solidFill>
              <a:latin typeface="Century Gothic" panose="020B0502020202020204" pitchFamily="34" charset="0"/>
            </a:rPr>
            <a:t>Web Form</a:t>
          </a:r>
        </a:p>
      </dsp:txBody>
      <dsp:txXfrm>
        <a:off x="3725863" y="1032189"/>
        <a:ext cx="1157888" cy="20956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B403F-8D53-4E7D-A0D6-09F5648CE86A}"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A589F-84CA-4069-B718-FA6F2CB8EE53}" type="slidenum">
              <a:rPr lang="en-US" smtClean="0"/>
              <a:t>‹#›</a:t>
            </a:fld>
            <a:endParaRPr lang="en-US"/>
          </a:p>
        </p:txBody>
      </p:sp>
    </p:spTree>
    <p:extLst>
      <p:ext uri="{BB962C8B-B14F-4D97-AF65-F5344CB8AC3E}">
        <p14:creationId xmlns:p14="http://schemas.microsoft.com/office/powerpoint/2010/main" val="242657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1973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10</a:t>
            </a:fld>
            <a:endParaRPr lang="en-GB"/>
          </a:p>
        </p:txBody>
      </p:sp>
    </p:spTree>
    <p:extLst>
      <p:ext uri="{BB962C8B-B14F-4D97-AF65-F5344CB8AC3E}">
        <p14:creationId xmlns:p14="http://schemas.microsoft.com/office/powerpoint/2010/main" val="284965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11</a:t>
            </a:fld>
            <a:endParaRPr lang="en-GB"/>
          </a:p>
        </p:txBody>
      </p:sp>
    </p:spTree>
    <p:extLst>
      <p:ext uri="{BB962C8B-B14F-4D97-AF65-F5344CB8AC3E}">
        <p14:creationId xmlns:p14="http://schemas.microsoft.com/office/powerpoint/2010/main" val="3481634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894367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13</a:t>
            </a:fld>
            <a:endParaRPr lang="en-GB"/>
          </a:p>
        </p:txBody>
      </p:sp>
    </p:spTree>
    <p:extLst>
      <p:ext uri="{BB962C8B-B14F-4D97-AF65-F5344CB8AC3E}">
        <p14:creationId xmlns:p14="http://schemas.microsoft.com/office/powerpoint/2010/main" val="106265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14</a:t>
            </a:fld>
            <a:endParaRPr lang="en-GB"/>
          </a:p>
        </p:txBody>
      </p:sp>
    </p:spTree>
    <p:extLst>
      <p:ext uri="{BB962C8B-B14F-4D97-AF65-F5344CB8AC3E}">
        <p14:creationId xmlns:p14="http://schemas.microsoft.com/office/powerpoint/2010/main" val="1772830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1EA7AE"/>
                </a:solidFill>
              </a:rPr>
              <a:t>ΠΡΟΣΚΕΚΛΗΜΕΝΟΙ ΕΜΠΕΙΡΟΓΝΩΜΟΝΕΣ:</a:t>
            </a:r>
            <a:r>
              <a:rPr lang="el-GR" sz="1200" b="1" baseline="0" dirty="0">
                <a:solidFill>
                  <a:srgbClr val="1EA7AE"/>
                </a:solidFill>
              </a:rPr>
              <a:t> </a:t>
            </a:r>
            <a:r>
              <a:rPr lang="el-GR" sz="1200" b="0" baseline="0" dirty="0">
                <a:solidFill>
                  <a:srgbClr val="1EA7AE"/>
                </a:solidFill>
              </a:rPr>
              <a:t>Καλύπτονται τα ταξιδιωτικά έξοδα και έξοδα διαμονής (δεν προνοείται κονδύλι για την εκπαίδευση) </a:t>
            </a:r>
            <a:endParaRPr lang="en-US" sz="1200" b="0" dirty="0">
              <a:solidFill>
                <a:srgbClr val="1EA7AE"/>
              </a:solidFill>
            </a:endParaRPr>
          </a:p>
          <a:p>
            <a:pPr algn="l"/>
            <a:r>
              <a:rPr lang="el-GR" dirty="0">
                <a:solidFill>
                  <a:schemeClr val="tx1"/>
                </a:solidFill>
              </a:rPr>
              <a:t>Οι προσκεκλημένοι εμπειρογνώμονες μπορεί να παρέχουν κατάρτιση στο προσωπικό του οργανισμού υποδοχής, να παρουσιάζουν νέες μεθόδους διδασκαλίας ή να βοηθούν στη διάδοση ορθών πρακτικών στους τομείς της οργάνωσης και της διοίκησης.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kern="1200" baseline="0" dirty="0">
                <a:solidFill>
                  <a:schemeClr val="tx1"/>
                </a:solidFill>
                <a:latin typeface="+mn-lt"/>
                <a:ea typeface="+mn-ea"/>
                <a:cs typeface="+mn-cs"/>
              </a:rPr>
              <a:t>Υποδοχή εκπαιδευτικών και εκπαιδευτών για σκοπούς κατάρτισης:</a:t>
            </a:r>
            <a:r>
              <a:rPr lang="el-GR" sz="1200" b="0" i="0" u="none" strike="noStrike" kern="1200" baseline="0" dirty="0">
                <a:solidFill>
                  <a:schemeClr val="tx1"/>
                </a:solidFill>
                <a:latin typeface="+mn-lt"/>
                <a:ea typeface="+mn-ea"/>
                <a:cs typeface="+mn-cs"/>
              </a:rPr>
              <a:t>. Ο οργανισμός υποδοχής θα λαμβάνει στήριξη για την οργάνωση της δραστηριότητας, ενώ η επιχορήγηση για την κάλυψη των δαπανών μετακίνησης και των ατομικών δαπανών του συμμετέχοντα θα πρέπει να παρέχεται από το ίδρυμα αποστολής (το οποίο μπορεί να υποβάλει αίτηση χρηματοδότησης στο πλαίσιο του προγράμματος </a:t>
            </a:r>
            <a:r>
              <a:rPr lang="el-GR" sz="1200" b="0" i="0" u="none" strike="noStrike" kern="1200" baseline="0" dirty="0" err="1">
                <a:solidFill>
                  <a:schemeClr val="tx1"/>
                </a:solidFill>
                <a:latin typeface="+mn-lt"/>
                <a:ea typeface="+mn-ea"/>
                <a:cs typeface="+mn-cs"/>
              </a:rPr>
              <a:t>Erasmus</a:t>
            </a:r>
            <a:r>
              <a:rPr lang="el-GR" sz="1200" b="0" i="0" u="none" strike="noStrike" kern="1200" baseline="0" dirty="0">
                <a:solidFill>
                  <a:schemeClr val="tx1"/>
                </a:solidFill>
                <a:latin typeface="+mn-lt"/>
                <a:ea typeface="+mn-ea"/>
                <a:cs typeface="+mn-cs"/>
              </a:rPr>
              <a:t>+ για τον σκοπό αυτό). </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baseline="0" dirty="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15</a:t>
            </a:fld>
            <a:endParaRPr lang="en-GB"/>
          </a:p>
        </p:txBody>
      </p:sp>
    </p:spTree>
    <p:extLst>
      <p:ext uri="{BB962C8B-B14F-4D97-AF65-F5344CB8AC3E}">
        <p14:creationId xmlns:p14="http://schemas.microsoft.com/office/powerpoint/2010/main" val="3820265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16</a:t>
            </a:fld>
            <a:endParaRPr lang="en-US"/>
          </a:p>
        </p:txBody>
      </p:sp>
    </p:spTree>
    <p:extLst>
      <p:ext uri="{BB962C8B-B14F-4D97-AF65-F5344CB8AC3E}">
        <p14:creationId xmlns:p14="http://schemas.microsoft.com/office/powerpoint/2010/main" val="1936947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17</a:t>
            </a:fld>
            <a:endParaRPr lang="en-US"/>
          </a:p>
        </p:txBody>
      </p:sp>
    </p:spTree>
    <p:extLst>
      <p:ext uri="{BB962C8B-B14F-4D97-AF65-F5344CB8AC3E}">
        <p14:creationId xmlns:p14="http://schemas.microsoft.com/office/powerpoint/2010/main" val="3537257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23</a:t>
            </a:fld>
            <a:endParaRPr lang="en-US"/>
          </a:p>
        </p:txBody>
      </p:sp>
    </p:spTree>
    <p:extLst>
      <p:ext uri="{BB962C8B-B14F-4D97-AF65-F5344CB8AC3E}">
        <p14:creationId xmlns:p14="http://schemas.microsoft.com/office/powerpoint/2010/main" val="2099394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24</a:t>
            </a:fld>
            <a:endParaRPr lang="en-US"/>
          </a:p>
        </p:txBody>
      </p:sp>
    </p:spTree>
    <p:extLst>
      <p:ext uri="{BB962C8B-B14F-4D97-AF65-F5344CB8AC3E}">
        <p14:creationId xmlns:p14="http://schemas.microsoft.com/office/powerpoint/2010/main" val="123712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a:t>
            </a:fld>
            <a:endParaRPr lang="en-US"/>
          </a:p>
        </p:txBody>
      </p:sp>
    </p:spTree>
    <p:extLst>
      <p:ext uri="{BB962C8B-B14F-4D97-AF65-F5344CB8AC3E}">
        <p14:creationId xmlns:p14="http://schemas.microsoft.com/office/powerpoint/2010/main" val="246958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Char char="Ø"/>
            </a:pPr>
            <a:endParaRPr lang="el-GR" sz="1200" dirty="0">
              <a:solidFill>
                <a:schemeClr val="tx1"/>
              </a:solidFill>
              <a:latin typeface="Century Gothic" panose="020B0502020202020204" pitchFamily="34" charset="0"/>
            </a:endParaRPr>
          </a:p>
          <a:p>
            <a:pPr algn="just">
              <a:buFont typeface="Wingdings" panose="05000000000000000000" pitchFamily="2" charset="2"/>
              <a:buChar char="Ø"/>
            </a:pPr>
            <a:endParaRPr lang="el-GR" sz="1200" dirty="0">
              <a:solidFill>
                <a:schemeClr val="tx1"/>
              </a:solidFill>
              <a:latin typeface="Century Gothic" panose="020B0502020202020204" pitchFamily="34" charset="0"/>
            </a:endParaRPr>
          </a:p>
          <a:p>
            <a:pPr algn="just">
              <a:buFont typeface="Wingdings" panose="05000000000000000000" pitchFamily="2" charset="2"/>
              <a:buNone/>
            </a:pPr>
            <a:endParaRPr lang="el-GR" sz="8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25</a:t>
            </a:fld>
            <a:endParaRPr lang="en-US"/>
          </a:p>
        </p:txBody>
      </p:sp>
    </p:spTree>
    <p:extLst>
      <p:ext uri="{BB962C8B-B14F-4D97-AF65-F5344CB8AC3E}">
        <p14:creationId xmlns:p14="http://schemas.microsoft.com/office/powerpoint/2010/main" val="183438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*Ένας οργανισμός που θα διαπιστεύει ως μεμονωμένος οργανισμός έχει τη δυνατότητα στη συνέχεια να αιτηθεί την μετατροπή της διαπίστευσης του σε Διαπίστευση Κοινοπραξίας</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26</a:t>
            </a:fld>
            <a:endParaRPr lang="en-US"/>
          </a:p>
        </p:txBody>
      </p:sp>
    </p:spTree>
    <p:extLst>
      <p:ext uri="{BB962C8B-B14F-4D97-AF65-F5344CB8AC3E}">
        <p14:creationId xmlns:p14="http://schemas.microsoft.com/office/powerpoint/2010/main" val="2533513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27</a:t>
            </a:fld>
            <a:endParaRPr lang="en-US"/>
          </a:p>
        </p:txBody>
      </p:sp>
    </p:spTree>
    <p:extLst>
      <p:ext uri="{BB962C8B-B14F-4D97-AF65-F5344CB8AC3E}">
        <p14:creationId xmlns:p14="http://schemas.microsoft.com/office/powerpoint/2010/main" val="2840564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28</a:t>
            </a:fld>
            <a:endParaRPr lang="en-US"/>
          </a:p>
        </p:txBody>
      </p:sp>
    </p:spTree>
    <p:extLst>
      <p:ext uri="{BB962C8B-B14F-4D97-AF65-F5344CB8AC3E}">
        <p14:creationId xmlns:p14="http://schemas.microsoft.com/office/powerpoint/2010/main" val="2261544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29</a:t>
            </a:fld>
            <a:endParaRPr lang="en-US"/>
          </a:p>
        </p:txBody>
      </p:sp>
    </p:spTree>
    <p:extLst>
      <p:ext uri="{BB962C8B-B14F-4D97-AF65-F5344CB8AC3E}">
        <p14:creationId xmlns:p14="http://schemas.microsoft.com/office/powerpoint/2010/main" val="238745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31</a:t>
            </a:fld>
            <a:endParaRPr lang="en-US"/>
          </a:p>
        </p:txBody>
      </p:sp>
    </p:spTree>
    <p:extLst>
      <p:ext uri="{BB962C8B-B14F-4D97-AF65-F5344CB8AC3E}">
        <p14:creationId xmlns:p14="http://schemas.microsoft.com/office/powerpoint/2010/main" val="2489033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32</a:t>
            </a:fld>
            <a:endParaRPr lang="en-US"/>
          </a:p>
        </p:txBody>
      </p:sp>
    </p:spTree>
    <p:extLst>
      <p:ext uri="{BB962C8B-B14F-4D97-AF65-F5344CB8AC3E}">
        <p14:creationId xmlns:p14="http://schemas.microsoft.com/office/powerpoint/2010/main" val="3068450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33</a:t>
            </a:fld>
            <a:endParaRPr lang="en-US"/>
          </a:p>
        </p:txBody>
      </p:sp>
    </p:spTree>
    <p:extLst>
      <p:ext uri="{BB962C8B-B14F-4D97-AF65-F5344CB8AC3E}">
        <p14:creationId xmlns:p14="http://schemas.microsoft.com/office/powerpoint/2010/main" val="1745673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34</a:t>
            </a:fld>
            <a:endParaRPr lang="en-US"/>
          </a:p>
        </p:txBody>
      </p:sp>
    </p:spTree>
    <p:extLst>
      <p:ext uri="{BB962C8B-B14F-4D97-AF65-F5344CB8AC3E}">
        <p14:creationId xmlns:p14="http://schemas.microsoft.com/office/powerpoint/2010/main" val="4263330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35</a:t>
            </a:fld>
            <a:endParaRPr lang="en-US"/>
          </a:p>
        </p:txBody>
      </p:sp>
    </p:spTree>
    <p:extLst>
      <p:ext uri="{BB962C8B-B14F-4D97-AF65-F5344CB8AC3E}">
        <p14:creationId xmlns:p14="http://schemas.microsoft.com/office/powerpoint/2010/main" val="393439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a:t>
            </a:fld>
            <a:endParaRPr lang="en-US"/>
          </a:p>
        </p:txBody>
      </p:sp>
    </p:spTree>
    <p:extLst>
      <p:ext uri="{BB962C8B-B14F-4D97-AF65-F5344CB8AC3E}">
        <p14:creationId xmlns:p14="http://schemas.microsoft.com/office/powerpoint/2010/main" val="1217395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36</a:t>
            </a:fld>
            <a:endParaRPr lang="en-US"/>
          </a:p>
        </p:txBody>
      </p:sp>
    </p:spTree>
    <p:extLst>
      <p:ext uri="{BB962C8B-B14F-4D97-AF65-F5344CB8AC3E}">
        <p14:creationId xmlns:p14="http://schemas.microsoft.com/office/powerpoint/2010/main" val="140971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37</a:t>
            </a:fld>
            <a:endParaRPr lang="en-US"/>
          </a:p>
        </p:txBody>
      </p:sp>
    </p:spTree>
    <p:extLst>
      <p:ext uri="{BB962C8B-B14F-4D97-AF65-F5344CB8AC3E}">
        <p14:creationId xmlns:p14="http://schemas.microsoft.com/office/powerpoint/2010/main" val="3124911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39</a:t>
            </a:fld>
            <a:endParaRPr lang="en-US"/>
          </a:p>
        </p:txBody>
      </p:sp>
    </p:spTree>
    <p:extLst>
      <p:ext uri="{BB962C8B-B14F-4D97-AF65-F5344CB8AC3E}">
        <p14:creationId xmlns:p14="http://schemas.microsoft.com/office/powerpoint/2010/main" val="350848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40</a:t>
            </a:fld>
            <a:endParaRPr lang="en-US"/>
          </a:p>
        </p:txBody>
      </p:sp>
    </p:spTree>
    <p:extLst>
      <p:ext uri="{BB962C8B-B14F-4D97-AF65-F5344CB8AC3E}">
        <p14:creationId xmlns:p14="http://schemas.microsoft.com/office/powerpoint/2010/main" val="2608286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41</a:t>
            </a:fld>
            <a:endParaRPr lang="en-US"/>
          </a:p>
        </p:txBody>
      </p:sp>
    </p:spTree>
    <p:extLst>
      <p:ext uri="{BB962C8B-B14F-4D97-AF65-F5344CB8AC3E}">
        <p14:creationId xmlns:p14="http://schemas.microsoft.com/office/powerpoint/2010/main" val="3472049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42</a:t>
            </a:fld>
            <a:endParaRPr lang="en-US"/>
          </a:p>
        </p:txBody>
      </p:sp>
    </p:spTree>
    <p:extLst>
      <p:ext uri="{BB962C8B-B14F-4D97-AF65-F5344CB8AC3E}">
        <p14:creationId xmlns:p14="http://schemas.microsoft.com/office/powerpoint/2010/main" val="3915378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44</a:t>
            </a:fld>
            <a:endParaRPr lang="en-US"/>
          </a:p>
        </p:txBody>
      </p:sp>
    </p:spTree>
    <p:extLst>
      <p:ext uri="{BB962C8B-B14F-4D97-AF65-F5344CB8AC3E}">
        <p14:creationId xmlns:p14="http://schemas.microsoft.com/office/powerpoint/2010/main" val="1275836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45</a:t>
            </a:fld>
            <a:endParaRPr lang="en-US"/>
          </a:p>
        </p:txBody>
      </p:sp>
    </p:spTree>
    <p:extLst>
      <p:ext uri="{BB962C8B-B14F-4D97-AF65-F5344CB8AC3E}">
        <p14:creationId xmlns:p14="http://schemas.microsoft.com/office/powerpoint/2010/main" val="4291755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46</a:t>
            </a:fld>
            <a:endParaRPr lang="en-US"/>
          </a:p>
        </p:txBody>
      </p:sp>
    </p:spTree>
    <p:extLst>
      <p:ext uri="{BB962C8B-B14F-4D97-AF65-F5344CB8AC3E}">
        <p14:creationId xmlns:p14="http://schemas.microsoft.com/office/powerpoint/2010/main" val="722895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48</a:t>
            </a:fld>
            <a:endParaRPr lang="en-US"/>
          </a:p>
        </p:txBody>
      </p:sp>
    </p:spTree>
    <p:extLst>
      <p:ext uri="{BB962C8B-B14F-4D97-AF65-F5344CB8AC3E}">
        <p14:creationId xmlns:p14="http://schemas.microsoft.com/office/powerpoint/2010/main" val="325727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a:t>
            </a:fld>
            <a:endParaRPr lang="en-US"/>
          </a:p>
        </p:txBody>
      </p:sp>
    </p:spTree>
    <p:extLst>
      <p:ext uri="{BB962C8B-B14F-4D97-AF65-F5344CB8AC3E}">
        <p14:creationId xmlns:p14="http://schemas.microsoft.com/office/powerpoint/2010/main" val="3999240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49</a:t>
            </a:fld>
            <a:endParaRPr lang="en-US"/>
          </a:p>
        </p:txBody>
      </p:sp>
    </p:spTree>
    <p:extLst>
      <p:ext uri="{BB962C8B-B14F-4D97-AF65-F5344CB8AC3E}">
        <p14:creationId xmlns:p14="http://schemas.microsoft.com/office/powerpoint/2010/main" val="431148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50</a:t>
            </a:fld>
            <a:endParaRPr lang="en-US"/>
          </a:p>
        </p:txBody>
      </p:sp>
    </p:spTree>
    <p:extLst>
      <p:ext uri="{BB962C8B-B14F-4D97-AF65-F5344CB8AC3E}">
        <p14:creationId xmlns:p14="http://schemas.microsoft.com/office/powerpoint/2010/main" val="3058061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51</a:t>
            </a:fld>
            <a:endParaRPr lang="en-US"/>
          </a:p>
        </p:txBody>
      </p:sp>
    </p:spTree>
    <p:extLst>
      <p:ext uri="{BB962C8B-B14F-4D97-AF65-F5344CB8AC3E}">
        <p14:creationId xmlns:p14="http://schemas.microsoft.com/office/powerpoint/2010/main" val="3983307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52</a:t>
            </a:fld>
            <a:endParaRPr lang="en-US"/>
          </a:p>
        </p:txBody>
      </p:sp>
    </p:spTree>
    <p:extLst>
      <p:ext uri="{BB962C8B-B14F-4D97-AF65-F5344CB8AC3E}">
        <p14:creationId xmlns:p14="http://schemas.microsoft.com/office/powerpoint/2010/main" val="34089047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53</a:t>
            </a:fld>
            <a:endParaRPr lang="en-US"/>
          </a:p>
        </p:txBody>
      </p:sp>
    </p:spTree>
    <p:extLst>
      <p:ext uri="{BB962C8B-B14F-4D97-AF65-F5344CB8AC3E}">
        <p14:creationId xmlns:p14="http://schemas.microsoft.com/office/powerpoint/2010/main" val="2971693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54</a:t>
            </a:fld>
            <a:endParaRPr lang="en-US"/>
          </a:p>
        </p:txBody>
      </p:sp>
    </p:spTree>
    <p:extLst>
      <p:ext uri="{BB962C8B-B14F-4D97-AF65-F5344CB8AC3E}">
        <p14:creationId xmlns:p14="http://schemas.microsoft.com/office/powerpoint/2010/main" val="3296673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55</a:t>
            </a:fld>
            <a:endParaRPr lang="en-US"/>
          </a:p>
        </p:txBody>
      </p:sp>
    </p:spTree>
    <p:extLst>
      <p:ext uri="{BB962C8B-B14F-4D97-AF65-F5344CB8AC3E}">
        <p14:creationId xmlns:p14="http://schemas.microsoft.com/office/powerpoint/2010/main" val="1204373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56</a:t>
            </a:fld>
            <a:endParaRPr lang="en-US"/>
          </a:p>
        </p:txBody>
      </p:sp>
    </p:spTree>
    <p:extLst>
      <p:ext uri="{BB962C8B-B14F-4D97-AF65-F5344CB8AC3E}">
        <p14:creationId xmlns:p14="http://schemas.microsoft.com/office/powerpoint/2010/main" val="2539028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57</a:t>
            </a:fld>
            <a:endParaRPr lang="en-US"/>
          </a:p>
        </p:txBody>
      </p:sp>
    </p:spTree>
    <p:extLst>
      <p:ext uri="{BB962C8B-B14F-4D97-AF65-F5344CB8AC3E}">
        <p14:creationId xmlns:p14="http://schemas.microsoft.com/office/powerpoint/2010/main" val="24762209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58</a:t>
            </a:fld>
            <a:endParaRPr lang="en-US"/>
          </a:p>
        </p:txBody>
      </p:sp>
    </p:spTree>
    <p:extLst>
      <p:ext uri="{BB962C8B-B14F-4D97-AF65-F5344CB8AC3E}">
        <p14:creationId xmlns:p14="http://schemas.microsoft.com/office/powerpoint/2010/main" val="192791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a:t>
            </a:fld>
            <a:endParaRPr lang="en-US"/>
          </a:p>
        </p:txBody>
      </p:sp>
    </p:spTree>
    <p:extLst>
      <p:ext uri="{BB962C8B-B14F-4D97-AF65-F5344CB8AC3E}">
        <p14:creationId xmlns:p14="http://schemas.microsoft.com/office/powerpoint/2010/main" val="2025770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59</a:t>
            </a:fld>
            <a:endParaRPr lang="en-US"/>
          </a:p>
        </p:txBody>
      </p:sp>
    </p:spTree>
    <p:extLst>
      <p:ext uri="{BB962C8B-B14F-4D97-AF65-F5344CB8AC3E}">
        <p14:creationId xmlns:p14="http://schemas.microsoft.com/office/powerpoint/2010/main" val="1313526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60</a:t>
            </a:fld>
            <a:endParaRPr lang="en-US"/>
          </a:p>
        </p:txBody>
      </p:sp>
    </p:spTree>
    <p:extLst>
      <p:ext uri="{BB962C8B-B14F-4D97-AF65-F5344CB8AC3E}">
        <p14:creationId xmlns:p14="http://schemas.microsoft.com/office/powerpoint/2010/main" val="27299592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61</a:t>
            </a:fld>
            <a:endParaRPr lang="en-US"/>
          </a:p>
        </p:txBody>
      </p:sp>
    </p:spTree>
    <p:extLst>
      <p:ext uri="{BB962C8B-B14F-4D97-AF65-F5344CB8AC3E}">
        <p14:creationId xmlns:p14="http://schemas.microsoft.com/office/powerpoint/2010/main" val="3747754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62</a:t>
            </a:fld>
            <a:endParaRPr lang="en-US"/>
          </a:p>
        </p:txBody>
      </p:sp>
    </p:spTree>
    <p:extLst>
      <p:ext uri="{BB962C8B-B14F-4D97-AF65-F5344CB8AC3E}">
        <p14:creationId xmlns:p14="http://schemas.microsoft.com/office/powerpoint/2010/main" val="22696459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63</a:t>
            </a:fld>
            <a:endParaRPr lang="en-US"/>
          </a:p>
        </p:txBody>
      </p:sp>
    </p:spTree>
    <p:extLst>
      <p:ext uri="{BB962C8B-B14F-4D97-AF65-F5344CB8AC3E}">
        <p14:creationId xmlns:p14="http://schemas.microsoft.com/office/powerpoint/2010/main" val="854360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64</a:t>
            </a:fld>
            <a:endParaRPr lang="en-US"/>
          </a:p>
        </p:txBody>
      </p:sp>
    </p:spTree>
    <p:extLst>
      <p:ext uri="{BB962C8B-B14F-4D97-AF65-F5344CB8AC3E}">
        <p14:creationId xmlns:p14="http://schemas.microsoft.com/office/powerpoint/2010/main" val="42124527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65</a:t>
            </a:fld>
            <a:endParaRPr lang="en-US"/>
          </a:p>
        </p:txBody>
      </p:sp>
    </p:spTree>
    <p:extLst>
      <p:ext uri="{BB962C8B-B14F-4D97-AF65-F5344CB8AC3E}">
        <p14:creationId xmlns:p14="http://schemas.microsoft.com/office/powerpoint/2010/main" val="32005889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66</a:t>
            </a:fld>
            <a:endParaRPr lang="en-US"/>
          </a:p>
        </p:txBody>
      </p:sp>
    </p:spTree>
    <p:extLst>
      <p:ext uri="{BB962C8B-B14F-4D97-AF65-F5344CB8AC3E}">
        <p14:creationId xmlns:p14="http://schemas.microsoft.com/office/powerpoint/2010/main" val="13004845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67</a:t>
            </a:fld>
            <a:endParaRPr lang="en-US"/>
          </a:p>
        </p:txBody>
      </p:sp>
    </p:spTree>
    <p:extLst>
      <p:ext uri="{BB962C8B-B14F-4D97-AF65-F5344CB8AC3E}">
        <p14:creationId xmlns:p14="http://schemas.microsoft.com/office/powerpoint/2010/main" val="773805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68</a:t>
            </a:fld>
            <a:endParaRPr lang="en-US"/>
          </a:p>
        </p:txBody>
      </p:sp>
    </p:spTree>
    <p:extLst>
      <p:ext uri="{BB962C8B-B14F-4D97-AF65-F5344CB8AC3E}">
        <p14:creationId xmlns:p14="http://schemas.microsoft.com/office/powerpoint/2010/main" val="284304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a:t>
            </a:fld>
            <a:endParaRPr lang="en-US"/>
          </a:p>
        </p:txBody>
      </p:sp>
    </p:spTree>
    <p:extLst>
      <p:ext uri="{BB962C8B-B14F-4D97-AF65-F5344CB8AC3E}">
        <p14:creationId xmlns:p14="http://schemas.microsoft.com/office/powerpoint/2010/main" val="21273225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69</a:t>
            </a:fld>
            <a:endParaRPr lang="en-US"/>
          </a:p>
        </p:txBody>
      </p:sp>
    </p:spTree>
    <p:extLst>
      <p:ext uri="{BB962C8B-B14F-4D97-AF65-F5344CB8AC3E}">
        <p14:creationId xmlns:p14="http://schemas.microsoft.com/office/powerpoint/2010/main" val="31635185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70</a:t>
            </a:fld>
            <a:endParaRPr lang="en-US"/>
          </a:p>
        </p:txBody>
      </p:sp>
    </p:spTree>
    <p:extLst>
      <p:ext uri="{BB962C8B-B14F-4D97-AF65-F5344CB8AC3E}">
        <p14:creationId xmlns:p14="http://schemas.microsoft.com/office/powerpoint/2010/main" val="334529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a:t>
            </a:fld>
            <a:endParaRPr lang="en-US"/>
          </a:p>
        </p:txBody>
      </p:sp>
    </p:spTree>
    <p:extLst>
      <p:ext uri="{BB962C8B-B14F-4D97-AF65-F5344CB8AC3E}">
        <p14:creationId xmlns:p14="http://schemas.microsoft.com/office/powerpoint/2010/main" val="90189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227786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a:t>
            </a:fld>
            <a:endParaRPr lang="en-US"/>
          </a:p>
        </p:txBody>
      </p:sp>
    </p:spTree>
    <p:extLst>
      <p:ext uri="{BB962C8B-B14F-4D97-AF65-F5344CB8AC3E}">
        <p14:creationId xmlns:p14="http://schemas.microsoft.com/office/powerpoint/2010/main" val="4091173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x-none" smtClean="0"/>
              <a:t>19/09/2023</a:t>
            </a:fld>
            <a:endParaRPr lang="x-none"/>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x-none" smtClean="0"/>
              <a:t>‹#›</a:t>
            </a:fld>
            <a:endParaRPr lang="x-none"/>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x-none" smtClean="0"/>
              <a:t>19/09/2023</a:t>
            </a:fld>
            <a:endParaRPr lang="x-none"/>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x-none" smtClean="0"/>
              <a:t>19/09/2023</a:t>
            </a:fld>
            <a:endParaRPr lang="x-none"/>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266199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580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9511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83898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207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43950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71569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088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304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7121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4778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07071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67591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8365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8064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90495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1628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4450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089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x-none" smtClean="0"/>
              <a:t>19/09/2023</a:t>
            </a:fld>
            <a:endParaRPr lang="x-none"/>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1174909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29528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799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051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97831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79055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80923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x-none" smtClean="0"/>
              <a:t>19/09/2023</a:t>
            </a:fld>
            <a:endParaRPr lang="x-none"/>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39129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x-none" smtClean="0"/>
              <a:t>19/09/2023</a:t>
            </a:fld>
            <a:endParaRPr lang="x-none"/>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1211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x-none" smtClean="0"/>
              <a:t>19/09/2023</a:t>
            </a:fld>
            <a:endParaRPr lang="x-none"/>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x-none" smtClean="0"/>
              <a:t>19/09/2023</a:t>
            </a:fld>
            <a:endParaRPr lang="x-none"/>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x-none" smtClean="0"/>
              <a:t>19/09/2023</a:t>
            </a:fld>
            <a:endParaRPr lang="x-none"/>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x-none" smtClean="0"/>
              <a:t>19/09/2023</a:t>
            </a:fld>
            <a:endParaRPr lang="x-none"/>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2861040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19/09/2023</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42934656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erasmus-plus.ec.europa.eu/projects" TargetMode="External"/><Relationship Id="rId4" Type="http://schemas.openxmlformats.org/officeDocument/2006/relationships/hyperlink" Target="https://epale.ec.europa.eu/e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idep.org.cy/diapistefsi-erasmus-2021-tomeis-scholikis-ekpaidefsis-epangelmatikis-ekpaidefsis-kai-katartisis-kai-ekpaidefsis-enilikon-2/"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ebgate.ec.europa.eu/app-forms/af-ui-opportunities/#/erasmus-plu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webgate.ec.europa.eu/erasmus-esc/organisation-registration/screen/hom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ebgate.ec.europa.eu/fpfis/wikis/display/NAITDOC/OID+How+to+search+for+organisations" TargetMode="External"/><Relationship Id="rId7"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webgate.ec.europa.eu/fpfis/wikis/display/NAITDOC/My+Contacts" TargetMode="External"/><Relationship Id="rId5" Type="http://schemas.openxmlformats.org/officeDocument/2006/relationships/hyperlink" Target="https://webgate.ec.europa.eu/erasmus-esc/home/organisations/my-organisations" TargetMode="External"/><Relationship Id="rId4" Type="http://schemas.openxmlformats.org/officeDocument/2006/relationships/hyperlink" Target="https://webgate.ec.europa.eu/fpfis/wikis/display/NAITDOC/OID+How+to+register+an+organisatio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hyperlink" Target="https://webgate.ec.europa.eu/app-forms/af-ui-opportunities/#/erasmus-plus" TargetMode="External"/><Relationship Id="rId13" Type="http://schemas.openxmlformats.org/officeDocument/2006/relationships/hyperlink" Target="https://webgate.ec.europa.eu/funding-tenders-opportunities/display/OM/EU+Login" TargetMode="External"/><Relationship Id="rId3" Type="http://schemas.openxmlformats.org/officeDocument/2006/relationships/hyperlink" Target="https://ec.europa.eu/programmes/erasmus-plus/calls/2020-erasmus-accreditation_el" TargetMode="External"/><Relationship Id="rId7" Type="http://schemas.openxmlformats.org/officeDocument/2006/relationships/hyperlink" Target="https://idep.org.cy/wp-content/uploads/Template-for-eligible-organizations.docx" TargetMode="External"/><Relationship Id="rId12" Type="http://schemas.openxmlformats.org/officeDocument/2006/relationships/hyperlink" Target="https://webgate.ec.europa.eu/cas/eim/external/register.cgi?loginRequestId=ECAS_LR-7053598-UIDOQHwzHE3LebtAjezGrKwyVGNU1liFxos0hnNWK9mzPFnrS2B6dAYtMX7Szvck6M2mTp8e4sOmov04caA01FW-Jj71zxYb8yr4y2PmkPZ2PC-UajDEHhOF8n1rT1IBjnih5OY8qMvyHQFDWDkNc4bX8i"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hyperlink" Target="https://idep.org.cy/wp-content/uploads/ErasmusplusProgramme-Guide2023-v3_en.pdf" TargetMode="External"/><Relationship Id="rId11" Type="http://schemas.openxmlformats.org/officeDocument/2006/relationships/hyperlink" Target="https://idep.org.cy/erasmus/" TargetMode="External"/><Relationship Id="rId5" Type="http://schemas.openxmlformats.org/officeDocument/2006/relationships/hyperlink" Target="https://ec.europa.eu/programmes/erasmus-plus/sites/erasmusplus2/files/eac-a02-2020-rules-application_el.pdf" TargetMode="External"/><Relationship Id="rId10" Type="http://schemas.openxmlformats.org/officeDocument/2006/relationships/hyperlink" Target="https://idep.org.cy/wp-content/uploads/IV.3-Erasmus-accreditation-AE-VET-SE-2021-assessment-guidelines.docx" TargetMode="External"/><Relationship Id="rId4" Type="http://schemas.openxmlformats.org/officeDocument/2006/relationships/hyperlink" Target="https://www.erasmusplus.cy/wp-content/uploads/2021.0937_EL_03.pdf" TargetMode="External"/><Relationship Id="rId9" Type="http://schemas.openxmlformats.org/officeDocument/2006/relationships/hyperlink" Target="https://wikis.ec.europa.eu/display/NAITDOC/Applicant+Guides+-+Submission+phase" TargetMode="External"/><Relationship Id="rId14" Type="http://schemas.openxmlformats.org/officeDocument/2006/relationships/hyperlink" Target="https://ec.europa.eu/programmes/erasmus-plus/resources/documents/erasmus-quality-standards-mobility-projects-vet-adults-schools_e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mchristofidou@llp.org.cy"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68.xml.rels><?xml version="1.0" encoding="UTF-8" standalone="yes"?>
<Relationships xmlns="http://schemas.openxmlformats.org/package/2006/relationships"><Relationship Id="rId3" Type="http://schemas.openxmlformats.org/officeDocument/2006/relationships/hyperlink" Target="mailto:sapserou@llp.org.cy"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3" Type="http://schemas.openxmlformats.org/officeDocument/2006/relationships/hyperlink" Target="mailto:ddemetriou@idep.org.cy"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5520" y="6025244"/>
            <a:ext cx="817880" cy="700676"/>
          </a:xfrm>
          <a:prstGeom prst="rect">
            <a:avLst/>
          </a:prstGeom>
        </p:spPr>
      </p:pic>
      <p:sp>
        <p:nvSpPr>
          <p:cNvPr id="5" name="TextBox 4"/>
          <p:cNvSpPr txBox="1"/>
          <p:nvPr/>
        </p:nvSpPr>
        <p:spPr>
          <a:xfrm>
            <a:off x="517623" y="1052218"/>
            <a:ext cx="11455937" cy="5004447"/>
          </a:xfrm>
          <a:prstGeom prst="rect">
            <a:avLst/>
          </a:prstGeom>
          <a:noFill/>
        </p:spPr>
        <p:txBody>
          <a:bodyPr wrap="square" rtlCol="0">
            <a:spAutoFit/>
          </a:bodyPr>
          <a:lstStyle/>
          <a:p>
            <a:pPr marL="342900" lvl="1" indent="-342900" algn="ctr" defTabSz="1061355">
              <a:spcBef>
                <a:spcPct val="0"/>
              </a:spcBef>
              <a:spcAft>
                <a:spcPct val="15000"/>
              </a:spcAft>
              <a:buFont typeface="Wingdings" panose="05000000000000000000" pitchFamily="2" charset="2"/>
              <a:buChar char="§"/>
              <a:defRPr/>
            </a:pPr>
            <a:r>
              <a:rPr lang="el-GR" sz="2100" b="1" dirty="0">
                <a:solidFill>
                  <a:srgbClr val="93436B"/>
                </a:solidFill>
                <a:cs typeface="Calibri" pitchFamily="34" charset="0"/>
              </a:rPr>
              <a:t>Η ΠΑΡΟΥΣΙΑΣΗ ΠΟΥ ΘΑ ΑΚΟΛΟΥΘΗΣΕΙ ΘΑ ΜΑΓΝΗΤΟΣΚΟΠΕΙΤΑΙ</a:t>
            </a:r>
            <a:r>
              <a:rPr lang="el-GR" sz="2100" dirty="0">
                <a:solidFill>
                  <a:srgbClr val="93436B"/>
                </a:solidFill>
                <a:cs typeface="Calibri" pitchFamily="34" charset="0"/>
              </a:rPr>
              <a:t>.</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ΜΕΣΩ </a:t>
            </a:r>
            <a:r>
              <a:rPr lang="en-GB" sz="2100" dirty="0">
                <a:cs typeface="Calibri" pitchFamily="34" charset="0"/>
              </a:rPr>
              <a:t>CHAT</a:t>
            </a:r>
            <a:r>
              <a:rPr lang="el-GR" sz="2100" dirty="0">
                <a:cs typeface="Calibri" pitchFamily="34" charset="0"/>
              </a:rPr>
              <a:t>, ΚΑΤΑ ΤΗ ΔΙΑΡΚΕΙΑ ΤΗΣ ΠΑΡΟΥΣΙΑΣΗΣ,</a:t>
            </a:r>
            <a:r>
              <a:rPr lang="en-GB" sz="2100" dirty="0">
                <a:cs typeface="Calibri" pitchFamily="34" charset="0"/>
              </a:rPr>
              <a:t> </a:t>
            </a:r>
            <a:r>
              <a:rPr lang="el-GR" sz="2100" u="sng" dirty="0">
                <a:cs typeface="Calibri" pitchFamily="34" charset="0"/>
              </a:rPr>
              <a:t>ΔΕ ΘΑ ΦΑΙΝΟΝΤΑΙ</a:t>
            </a:r>
            <a:r>
              <a:rPr lang="el-GR" sz="2100" dirty="0">
                <a:cs typeface="Calibri" pitchFamily="34" charset="0"/>
              </a:rPr>
              <a:t> ΣΤΗ ΜΑΓΝΗΤΟΣΚΟΠΗΣΗ.</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ΠΡΟΦΟΡΙΚΑ, ΚΑΤΑ ΤΗ ΔΙΑΡΚΕΙΑ ΤΗΣ ΠΑΡΟΥΣΙΑΣΗΣ, </a:t>
            </a:r>
            <a:r>
              <a:rPr lang="el-GR" sz="2100" u="sng" dirty="0">
                <a:cs typeface="Calibri" pitchFamily="34" charset="0"/>
              </a:rPr>
              <a:t>ΘΑ ΦΑΙΝΟΝΤΑΙ</a:t>
            </a:r>
            <a:r>
              <a:rPr lang="el-GR" sz="2100" dirty="0">
                <a:cs typeface="Calibri" pitchFamily="34" charset="0"/>
              </a:rPr>
              <a:t>  ΣΤΗ ΜΑΓΝΗΤΟΣΚΟΠΗΣΗ. </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ΘΑ ΔΟΘΕΙ ΕΥΛΟΓΟΣ ΧΡΟΝΟΣ ΓΙΑ ΥΠΟΒΟΛΗ ΕΡΩΤΗΣΕΩΝ, ΑΦΟΥ ΟΛΟΚΛΗΡΩΘΕΙ Η ΠΑΡΟΥΣΙΑΣΗ. </a:t>
            </a:r>
            <a:r>
              <a:rPr lang="el-GR" sz="2100" b="1" dirty="0">
                <a:cs typeface="Calibri" pitchFamily="34" charset="0"/>
              </a:rPr>
              <a:t>Η ΕΝΟΤΗΤΑ ΕΡΩΤΗΣΕΩΝ-ΑΠΑΝΤΗΣΕΩΝ ΔΕ ΘΑ ΜΑΓΝΗΤΟΣΚΟΠΕΙΤΑΙ.  </a:t>
            </a:r>
          </a:p>
          <a:p>
            <a:pPr marL="342900" lvl="1" indent="-342900" algn="ctr" defTabSz="1061355">
              <a:spcBef>
                <a:spcPct val="0"/>
              </a:spcBef>
              <a:spcAft>
                <a:spcPct val="15000"/>
              </a:spcAft>
              <a:buFont typeface="Wingdings" panose="05000000000000000000" pitchFamily="2" charset="2"/>
              <a:buChar char="§"/>
              <a:defRPr/>
            </a:pPr>
            <a:endParaRPr lang="en-GB" sz="2100" b="1"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b="1" dirty="0">
                <a:cs typeface="Calibri" pitchFamily="34" charset="0"/>
              </a:rPr>
              <a:t>ΟΣΟΙ ΥΠΟΒΑΛΕΤΕ ΠΡΟΦΟΡΙΚΑ ΕΡΩΤΗΜΑΤΑ, ΚΑΤΑ ΤΗ ΔΙΑΡΚΕΙΑ ΤΗΣ ΠΑΡΟΥΣΙΑΣΗΣ ΚΑΙ ΟΧΙ ΜΕ ΤΟ ΠΕΡΑΣ ΤΗΣ, </a:t>
            </a:r>
            <a:r>
              <a:rPr lang="el-GR" sz="2100" b="1" dirty="0">
                <a:solidFill>
                  <a:srgbClr val="93436B"/>
                </a:solidFill>
                <a:cs typeface="Calibri" pitchFamily="34" charset="0"/>
              </a:rPr>
              <a:t>ΠΑΡΕΧΕΤΕ ΑΥΤΟΜΑΤΑ ΤΗ ΣΥΓΚΑΤΑΘΕΣΗ ΣΑΣ ΣΤΟ ΙΔΕΠ ΔΙΑ ΒΙΟΥ ΜΑΘΗΣΗΣ ΓΙΑ ΠΡΟΒΟΛΗ ΤΩΝ ΠΡΟΣΩΠΙΚΩΝ ΣΑΣ ΔΕΔΟΜΕΝΩΝ</a:t>
            </a:r>
            <a:r>
              <a:rPr lang="en-GB" sz="2100" b="1" dirty="0">
                <a:solidFill>
                  <a:srgbClr val="93436B"/>
                </a:solidFill>
                <a:cs typeface="Calibri" pitchFamily="34" charset="0"/>
              </a:rPr>
              <a:t> </a:t>
            </a:r>
            <a:r>
              <a:rPr lang="el-GR" sz="2100" b="1" dirty="0">
                <a:solidFill>
                  <a:srgbClr val="93436B"/>
                </a:solidFill>
                <a:cs typeface="Calibri" pitchFamily="34" charset="0"/>
              </a:rPr>
              <a:t>ΣΤΟ ΜΑΓΝΗΤΟΣΚΟΠΗΜΕΝΟ ΑΡΧΕΙΟ</a:t>
            </a:r>
            <a:endParaRPr lang="en-GB" sz="2100" b="1" dirty="0">
              <a:solidFill>
                <a:srgbClr val="93436B"/>
              </a:solidFill>
              <a:cs typeface="Calibri" pitchFamily="34" charset="0"/>
            </a:endParaRPr>
          </a:p>
        </p:txBody>
      </p:sp>
      <p:grpSp>
        <p:nvGrpSpPr>
          <p:cNvPr id="10" name="Group 9"/>
          <p:cNvGrpSpPr/>
          <p:nvPr/>
        </p:nvGrpSpPr>
        <p:grpSpPr>
          <a:xfrm>
            <a:off x="0" y="1"/>
            <a:ext cx="5669280" cy="86360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4003040" y="0"/>
            <a:ext cx="8188960" cy="863601"/>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080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6339462" y="4019044"/>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sp>
        <p:nvSpPr>
          <p:cNvPr id="23" name="Rectangle 22"/>
          <p:cNvSpPr/>
          <p:nvPr/>
        </p:nvSpPr>
        <p:spPr>
          <a:xfrm>
            <a:off x="9641892" y="2479648"/>
            <a:ext cx="2252495" cy="2400657"/>
          </a:xfrm>
          <a:prstGeom prst="rect">
            <a:avLst/>
          </a:prstGeom>
        </p:spPr>
        <p:txBody>
          <a:bodyPr wrap="square">
            <a:spAutoFit/>
          </a:bodyPr>
          <a:lstStyle/>
          <a:p>
            <a:pPr algn="ctr"/>
            <a:r>
              <a:rPr lang="el-GR" sz="2500" b="1" dirty="0">
                <a:solidFill>
                  <a:srgbClr val="FF0000"/>
                </a:solidFill>
              </a:rPr>
              <a:t>!</a:t>
            </a:r>
            <a:r>
              <a:rPr lang="el-GR" sz="1500" dirty="0"/>
              <a:t>Στην ελάχιστη και μέγιστη διάρκεια των δραστηριοτήτων</a:t>
            </a:r>
            <a:r>
              <a:rPr lang="en-US" sz="1500" dirty="0"/>
              <a:t>, </a:t>
            </a:r>
            <a:endParaRPr lang="el-GR" sz="1500" dirty="0"/>
          </a:p>
          <a:p>
            <a:pPr algn="ctr"/>
            <a:r>
              <a:rPr lang="el-GR" sz="1500" dirty="0"/>
              <a:t>όπως αυτή ορίζεται στον Οδηγό του Προγράμματος, </a:t>
            </a:r>
          </a:p>
          <a:p>
            <a:pPr algn="ctr"/>
            <a:r>
              <a:rPr lang="el-GR" sz="1500" dirty="0"/>
              <a:t>δεν συμπεριλαμβάνεται η διάρκεια των εικονικών δραστηριοτήτων.</a:t>
            </a:r>
          </a:p>
        </p:txBody>
      </p:sp>
      <p:grpSp>
        <p:nvGrpSpPr>
          <p:cNvPr id="38" name="Group 37"/>
          <p:cNvGrpSpPr/>
          <p:nvPr/>
        </p:nvGrpSpPr>
        <p:grpSpPr>
          <a:xfrm>
            <a:off x="1361538" y="4110357"/>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1361538" y="806678"/>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6352000" y="818817"/>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5372100"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7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046281" y="762808"/>
            <a:ext cx="4550780" cy="1033085"/>
          </a:xfrm>
          <a:prstGeom prst="rect">
            <a:avLst/>
          </a:prstGeom>
          <a:noFill/>
          <a:ln w="19050">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581016" y="762810"/>
            <a:ext cx="2691628" cy="1033083"/>
          </a:xfrm>
          <a:prstGeom prst="rect">
            <a:avLst/>
          </a:prstGeom>
          <a:noFill/>
          <a:ln w="19050">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71332" y="42604"/>
            <a:ext cx="2723759" cy="492443"/>
          </a:xfrm>
          <a:prstGeom prst="rect">
            <a:avLst/>
          </a:prstGeom>
          <a:noFill/>
        </p:spPr>
        <p:txBody>
          <a:bodyPr wrap="none" rtlCol="0">
            <a:spAutoFit/>
          </a:bodyPr>
          <a:lstStyle/>
          <a:p>
            <a:r>
              <a:rPr lang="el-GR" sz="2600" b="1" dirty="0">
                <a:solidFill>
                  <a:schemeClr val="bg1"/>
                </a:solidFill>
              </a:rPr>
              <a:t>ΧΩΡΕΣ ΥΠΟΔΟΧΗΣ</a:t>
            </a:r>
            <a:endParaRPr lang="en-GB" sz="2600" b="1" dirty="0">
              <a:solidFill>
                <a:schemeClr val="bg1"/>
              </a:solidFill>
            </a:endParaRPr>
          </a:p>
        </p:txBody>
      </p:sp>
      <p:sp>
        <p:nvSpPr>
          <p:cNvPr id="56" name="TextBox 55"/>
          <p:cNvSpPr txBox="1"/>
          <p:nvPr/>
        </p:nvSpPr>
        <p:spPr>
          <a:xfrm>
            <a:off x="669526" y="812827"/>
            <a:ext cx="2514607" cy="892552"/>
          </a:xfrm>
          <a:prstGeom prst="rect">
            <a:avLst/>
          </a:prstGeom>
          <a:noFill/>
        </p:spPr>
        <p:txBody>
          <a:bodyPr wrap="square" rtlCol="0">
            <a:spAutoFit/>
          </a:bodyPr>
          <a:lstStyle/>
          <a:p>
            <a:pPr lvl="0" algn="ctr">
              <a:defRPr/>
            </a:pPr>
            <a:r>
              <a:rPr lang="el-GR" sz="2500" b="1" dirty="0">
                <a:solidFill>
                  <a:srgbClr val="9D72B5"/>
                </a:solidFill>
                <a:latin typeface="Calibri" panose="020F0502020204030204" pitchFamily="34" charset="0"/>
                <a:ea typeface="Calibri" panose="020F0502020204030204" pitchFamily="34" charset="0"/>
                <a:cs typeface="Calibri" panose="020F0502020204030204" pitchFamily="34" charset="0"/>
              </a:rPr>
              <a:t>27 Κράτη – </a:t>
            </a:r>
          </a:p>
          <a:p>
            <a:pPr lvl="0" algn="ctr">
              <a:defRPr/>
            </a:pPr>
            <a:r>
              <a:rPr lang="el-GR" sz="2500" b="1" dirty="0">
                <a:solidFill>
                  <a:srgbClr val="9D72B5"/>
                </a:solidFill>
                <a:latin typeface="Calibri" panose="020F0502020204030204" pitchFamily="34" charset="0"/>
                <a:ea typeface="Calibri" panose="020F0502020204030204" pitchFamily="34" charset="0"/>
                <a:cs typeface="Calibri" panose="020F0502020204030204" pitchFamily="34" charset="0"/>
              </a:rPr>
              <a:t>Μέλη της Ε.Ε. </a:t>
            </a:r>
            <a:endParaRPr lang="el-GR" sz="2500" dirty="0">
              <a:solidFill>
                <a:srgbClr val="9D72B5"/>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1053295" y="3647685"/>
            <a:ext cx="10626549" cy="1723549"/>
          </a:xfrm>
          <a:prstGeom prst="rect">
            <a:avLst/>
          </a:prstGeom>
        </p:spPr>
        <p:txBody>
          <a:bodyPr wrap="square">
            <a:spAutoFit/>
          </a:bodyPr>
          <a:lstStyle/>
          <a:p>
            <a:r>
              <a:rPr lang="el-GR" sz="2200" dirty="0"/>
              <a:t>Πλατφόρμες εξεύρεσης οργανισμών υποδοχής: </a:t>
            </a:r>
          </a:p>
          <a:p>
            <a:r>
              <a:rPr lang="en-GB" sz="2200" dirty="0">
                <a:hlinkClick r:id="rId3"/>
              </a:rPr>
              <a:t>European School Education Platform</a:t>
            </a:r>
            <a:r>
              <a:rPr lang="en-GB" sz="2200" dirty="0"/>
              <a:t>, </a:t>
            </a:r>
            <a:r>
              <a:rPr lang="en-US" sz="2200" dirty="0">
                <a:hlinkClick r:id="rId4"/>
              </a:rPr>
              <a:t>EPALE</a:t>
            </a:r>
            <a:r>
              <a:rPr lang="en-US" sz="2200" dirty="0"/>
              <a:t> </a:t>
            </a:r>
            <a:r>
              <a:rPr lang="el-GR" sz="2200" dirty="0"/>
              <a:t>και </a:t>
            </a:r>
            <a:r>
              <a:rPr lang="en-GB" sz="2200" dirty="0">
                <a:hlinkClick r:id="rId5"/>
              </a:rPr>
              <a:t>Erasmus+ Project Results Platform</a:t>
            </a:r>
            <a:endParaRPr lang="el-GR" sz="2200" dirty="0"/>
          </a:p>
          <a:p>
            <a:pPr algn="ctr"/>
            <a:endParaRPr lang="el-GR" sz="2200" dirty="0"/>
          </a:p>
          <a:p>
            <a:pPr algn="ctr"/>
            <a:r>
              <a:rPr lang="el-GR" sz="2000" b="1" dirty="0">
                <a:solidFill>
                  <a:srgbClr val="FF0000"/>
                </a:solidFill>
              </a:rPr>
              <a:t>! </a:t>
            </a:r>
            <a:r>
              <a:rPr lang="el-GR" sz="2000" i="1" dirty="0"/>
              <a:t>Το Η.Β. είναι επιλέξιμη χώρα υποδοχής ή αποστολής μόνο για τον τομέα της Επαγγελματική Εκπαίδευσης &amp; Κατάρτισης και όχι για σεμινάρια κατάρτισης</a:t>
            </a:r>
            <a:r>
              <a:rPr kumimoji="0" lang="el-GR" sz="2000" b="1" i="0" u="none" strike="noStrike" kern="1200" cap="none" spc="0" normalizeH="0" baseline="0" noProof="0" dirty="0">
                <a:ln>
                  <a:noFill/>
                </a:ln>
                <a:solidFill>
                  <a:srgbClr val="FF0000"/>
                </a:solidFill>
                <a:effectLst/>
                <a:uLnTx/>
                <a:uFillTx/>
                <a:latin typeface="Calibri" panose="020F0502020204030204"/>
                <a:ea typeface="+mn-ea"/>
                <a:cs typeface="+mn-cs"/>
              </a:rPr>
              <a:t> ! </a:t>
            </a:r>
            <a:endParaRPr lang="el-GR" sz="2000" i="1" dirty="0"/>
          </a:p>
        </p:txBody>
      </p:sp>
      <p:sp>
        <p:nvSpPr>
          <p:cNvPr id="22" name="Rectangle 21"/>
          <p:cNvSpPr/>
          <p:nvPr/>
        </p:nvSpPr>
        <p:spPr>
          <a:xfrm>
            <a:off x="3521320" y="769857"/>
            <a:ext cx="3108188" cy="1026036"/>
          </a:xfrm>
          <a:prstGeom prst="rect">
            <a:avLst/>
          </a:prstGeom>
          <a:noFill/>
          <a:ln w="19050">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033004" y="1012881"/>
            <a:ext cx="2084819" cy="492443"/>
          </a:xfrm>
          <a:prstGeom prst="rect">
            <a:avLst/>
          </a:prstGeom>
          <a:noFill/>
        </p:spPr>
        <p:txBody>
          <a:bodyPr wrap="square" rtlCol="0">
            <a:spAutoFit/>
          </a:bodyPr>
          <a:lstStyle>
            <a:defPPr>
              <a:defRPr lang="en-US"/>
            </a:defPPr>
            <a:lvl1pPr lvl="0" algn="ctr">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l-GR" sz="2500" dirty="0">
                <a:solidFill>
                  <a:srgbClr val="9D72B5"/>
                </a:solidFill>
              </a:rPr>
              <a:t>Χώρες ΕΟΧ</a:t>
            </a:r>
          </a:p>
        </p:txBody>
      </p:sp>
      <p:sp>
        <p:nvSpPr>
          <p:cNvPr id="24" name="Rectangle 23"/>
          <p:cNvSpPr/>
          <p:nvPr/>
        </p:nvSpPr>
        <p:spPr>
          <a:xfrm>
            <a:off x="3521320" y="1795893"/>
            <a:ext cx="3108188" cy="1558723"/>
          </a:xfrm>
          <a:prstGeom prst="rect">
            <a:avLst/>
          </a:prstGeom>
          <a:solidFill>
            <a:srgbClr val="9D72B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2300" b="1" dirty="0">
                <a:solidFill>
                  <a:srgbClr val="9D72B5"/>
                </a:solidFill>
              </a:rPr>
              <a:t>Ισλανδία</a:t>
            </a:r>
          </a:p>
          <a:p>
            <a:pPr algn="ctr">
              <a:lnSpc>
                <a:spcPct val="150000"/>
              </a:lnSpc>
            </a:pPr>
            <a:r>
              <a:rPr lang="el-GR" sz="2300" b="1" dirty="0">
                <a:solidFill>
                  <a:srgbClr val="9D72B5"/>
                </a:solidFill>
              </a:rPr>
              <a:t>Λιχτενστάιν</a:t>
            </a:r>
          </a:p>
          <a:p>
            <a:pPr algn="ctr">
              <a:lnSpc>
                <a:spcPct val="150000"/>
              </a:lnSpc>
            </a:pPr>
            <a:r>
              <a:rPr lang="el-GR" sz="2300" b="1" dirty="0">
                <a:solidFill>
                  <a:srgbClr val="9D72B5"/>
                </a:solidFill>
              </a:rPr>
              <a:t>Νορβηγία</a:t>
            </a:r>
            <a:endParaRPr lang="en-GB" sz="2300" b="1" dirty="0">
              <a:solidFill>
                <a:srgbClr val="9D72B5"/>
              </a:solidFill>
            </a:endParaRPr>
          </a:p>
        </p:txBody>
      </p:sp>
      <p:sp>
        <p:nvSpPr>
          <p:cNvPr id="25" name="TextBox 24"/>
          <p:cNvSpPr txBox="1"/>
          <p:nvPr/>
        </p:nvSpPr>
        <p:spPr>
          <a:xfrm>
            <a:off x="6803817" y="816727"/>
            <a:ext cx="4876027" cy="892552"/>
          </a:xfrm>
          <a:prstGeom prst="rect">
            <a:avLst/>
          </a:prstGeom>
          <a:noFill/>
        </p:spPr>
        <p:txBody>
          <a:bodyPr wrap="square" rtlCol="0">
            <a:spAutoFit/>
          </a:bodyPr>
          <a:lstStyle/>
          <a:p>
            <a:pPr lvl="0" algn="ctr">
              <a:defRPr/>
            </a:pPr>
            <a:r>
              <a:rPr lang="el-GR" sz="2500" b="1" dirty="0">
                <a:solidFill>
                  <a:srgbClr val="9D72B5"/>
                </a:solidFill>
                <a:latin typeface="Calibri" panose="020F0502020204030204" pitchFamily="34" charset="0"/>
                <a:ea typeface="Calibri" panose="020F0502020204030204" pitchFamily="34" charset="0"/>
                <a:cs typeface="Calibri" panose="020F0502020204030204" pitchFamily="34" charset="0"/>
              </a:rPr>
              <a:t>Υποψήφιες προς ένταξη </a:t>
            </a:r>
          </a:p>
          <a:p>
            <a:pPr lvl="0" algn="ctr">
              <a:defRPr/>
            </a:pPr>
            <a:r>
              <a:rPr lang="el-GR" sz="2500" b="1" dirty="0">
                <a:solidFill>
                  <a:srgbClr val="9D72B5"/>
                </a:solidFill>
                <a:latin typeface="Calibri" panose="020F0502020204030204" pitchFamily="34" charset="0"/>
                <a:ea typeface="Calibri" panose="020F0502020204030204" pitchFamily="34" charset="0"/>
                <a:cs typeface="Calibri" panose="020F0502020204030204" pitchFamily="34" charset="0"/>
              </a:rPr>
              <a:t>στην Ε.Ε. χώρες</a:t>
            </a:r>
          </a:p>
        </p:txBody>
      </p:sp>
      <p:sp>
        <p:nvSpPr>
          <p:cNvPr id="26" name="Rectangle 25"/>
          <p:cNvSpPr/>
          <p:nvPr/>
        </p:nvSpPr>
        <p:spPr>
          <a:xfrm>
            <a:off x="7047200" y="1795893"/>
            <a:ext cx="4550780" cy="1558723"/>
          </a:xfrm>
          <a:prstGeom prst="rect">
            <a:avLst/>
          </a:prstGeom>
          <a:solidFill>
            <a:srgbClr val="9D72B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2300" b="1" dirty="0">
                <a:solidFill>
                  <a:srgbClr val="9D72B5"/>
                </a:solidFill>
              </a:rPr>
              <a:t>Τουρκία</a:t>
            </a:r>
          </a:p>
          <a:p>
            <a:pPr algn="ctr">
              <a:lnSpc>
                <a:spcPct val="150000"/>
              </a:lnSpc>
            </a:pPr>
            <a:r>
              <a:rPr lang="el-GR" sz="2300" b="1" dirty="0">
                <a:solidFill>
                  <a:srgbClr val="9D72B5"/>
                </a:solidFill>
              </a:rPr>
              <a:t>Δημοκρατία της Β. Μακεδονίας</a:t>
            </a:r>
          </a:p>
          <a:p>
            <a:pPr algn="ctr">
              <a:lnSpc>
                <a:spcPct val="150000"/>
              </a:lnSpc>
            </a:pPr>
            <a:r>
              <a:rPr lang="el-GR" sz="2300" b="1" dirty="0">
                <a:solidFill>
                  <a:srgbClr val="9D72B5"/>
                </a:solidFill>
              </a:rPr>
              <a:t>Σερβία</a:t>
            </a:r>
            <a:endParaRPr lang="en-GB" sz="2300" b="1" dirty="0">
              <a:solidFill>
                <a:srgbClr val="9D72B5"/>
              </a:solidFill>
            </a:endParaRPr>
          </a:p>
        </p:txBody>
      </p:sp>
      <p:pic>
        <p:nvPicPr>
          <p:cNvPr id="7" name="Picture 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000" t="26889" r="7778" b="27444"/>
          <a:stretch/>
        </p:blipFill>
        <p:spPr>
          <a:xfrm>
            <a:off x="3521320" y="5371234"/>
            <a:ext cx="5344031" cy="1931748"/>
          </a:xfrm>
          <a:prstGeom prst="rect">
            <a:avLst/>
          </a:prstGeom>
        </p:spPr>
      </p:pic>
    </p:spTree>
    <p:extLst>
      <p:ext uri="{BB962C8B-B14F-4D97-AF65-F5344CB8AC3E}">
        <p14:creationId xmlns:p14="http://schemas.microsoft.com/office/powerpoint/2010/main" val="233599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8932"/>
            <a:ext cx="2746521" cy="492443"/>
          </a:xfrm>
          <a:prstGeom prst="rect">
            <a:avLst/>
          </a:prstGeom>
          <a:noFill/>
        </p:spPr>
        <p:txBody>
          <a:bodyPr wrap="none" rtlCol="0">
            <a:spAutoFit/>
          </a:bodyPr>
          <a:lstStyle/>
          <a:p>
            <a:r>
              <a:rPr lang="el-GR" sz="2600" b="1" dirty="0">
                <a:solidFill>
                  <a:schemeClr val="bg1"/>
                </a:solidFill>
              </a:rPr>
              <a:t>ΧΡΗΜΑΤΟΔΟΤΗΣΗ</a:t>
            </a:r>
            <a:endParaRPr lang="en-GB" sz="2600" b="1" dirty="0">
              <a:solidFill>
                <a:schemeClr val="bg1"/>
              </a:solidFill>
            </a:endParaRPr>
          </a:p>
        </p:txBody>
      </p:sp>
      <p:grpSp>
        <p:nvGrpSpPr>
          <p:cNvPr id="5" name="Group 4"/>
          <p:cNvGrpSpPr/>
          <p:nvPr/>
        </p:nvGrpSpPr>
        <p:grpSpPr>
          <a:xfrm>
            <a:off x="444394" y="881645"/>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700" kern="1200" dirty="0"/>
                <a:t>Βάσει </a:t>
              </a:r>
              <a:r>
                <a:rPr lang="el-GR" sz="2700" kern="1200" dirty="0" err="1"/>
                <a:t>μοναδιαίου</a:t>
              </a:r>
              <a:r>
                <a:rPr lang="el-GR" sz="2700" kern="1200" dirty="0"/>
                <a:t> κόστους</a:t>
              </a:r>
              <a:endParaRPr lang="en-US" sz="2700" kern="1200" dirty="0"/>
            </a:p>
          </p:txBody>
        </p:sp>
      </p:grpSp>
      <p:sp>
        <p:nvSpPr>
          <p:cNvPr id="3" name="Rectangle 2"/>
          <p:cNvSpPr/>
          <p:nvPr/>
        </p:nvSpPr>
        <p:spPr>
          <a:xfrm>
            <a:off x="444395" y="1416250"/>
            <a:ext cx="5339571" cy="4154984"/>
          </a:xfrm>
          <a:prstGeom prst="rect">
            <a:avLst/>
          </a:prstGeom>
          <a:solidFill>
            <a:srgbClr val="1CA7AE">
              <a:alpha val="20000"/>
            </a:srgbClr>
          </a:solidFill>
        </p:spPr>
        <p:txBody>
          <a:bodyPr wrap="square">
            <a:spAutoFit/>
          </a:bodyPr>
          <a:lstStyle/>
          <a:p>
            <a:pPr marL="800100" lvl="1" indent="-342900" defTabSz="755650">
              <a:lnSpc>
                <a:spcPct val="150000"/>
              </a:lnSpc>
              <a:spcBef>
                <a:spcPct val="0"/>
              </a:spcBef>
              <a:spcAft>
                <a:spcPct val="20000"/>
              </a:spcAft>
              <a:buFont typeface="Wingdings" panose="05000000000000000000" pitchFamily="2" charset="2"/>
              <a:buChar char="q"/>
            </a:pPr>
            <a:r>
              <a:rPr lang="el-GR" sz="2000" dirty="0"/>
              <a:t>Οργανωτικά έξοδα </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Ταξιδιωτικά έξοδα</a:t>
            </a:r>
            <a:endParaRPr lang="en-US" sz="2000" dirty="0"/>
          </a:p>
          <a:p>
            <a:pPr marL="800100" lvl="1" indent="-342900" defTabSz="755650">
              <a:lnSpc>
                <a:spcPct val="150000"/>
              </a:lnSpc>
              <a:spcBef>
                <a:spcPct val="0"/>
              </a:spcBef>
              <a:spcAft>
                <a:spcPct val="20000"/>
              </a:spcAft>
              <a:buFont typeface="Wingdings" panose="05000000000000000000" pitchFamily="2" charset="2"/>
              <a:buChar char="q"/>
            </a:pPr>
            <a:r>
              <a:rPr lang="el-GR" sz="2000" dirty="0"/>
              <a:t>Έξοδα ατομικής στήριξης (διαβίωσης)</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Γλωσσική στήριξη</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Δίδακτρα σεμιναρίων</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Προπαρασκευαστικές επισκέψεις</a:t>
            </a:r>
            <a:endParaRPr lang="en-US" sz="2000" dirty="0"/>
          </a:p>
          <a:p>
            <a:pPr marL="800100" lvl="1" indent="-342900">
              <a:lnSpc>
                <a:spcPct val="150000"/>
              </a:lnSpc>
              <a:buFont typeface="Wingdings" panose="05000000000000000000" pitchFamily="2" charset="2"/>
              <a:buChar char="q"/>
            </a:pPr>
            <a:r>
              <a:rPr lang="en-US" sz="2000" dirty="0" err="1"/>
              <a:t>Στήριξη</a:t>
            </a:r>
            <a:r>
              <a:rPr lang="en-US" sz="2000" dirty="0"/>
              <a:t> </a:t>
            </a:r>
            <a:r>
              <a:rPr lang="el-GR" sz="2000" dirty="0"/>
              <a:t>οργανισμού για συμμετέχοντες </a:t>
            </a:r>
            <a:r>
              <a:rPr lang="en-US" sz="2000" dirty="0" err="1"/>
              <a:t>με</a:t>
            </a:r>
            <a:r>
              <a:rPr lang="en-US" sz="2000" dirty="0"/>
              <a:t> </a:t>
            </a:r>
            <a:r>
              <a:rPr lang="en-US" sz="2000" dirty="0" err="1"/>
              <a:t>λιγότερες</a:t>
            </a:r>
            <a:r>
              <a:rPr lang="en-US" sz="2000" dirty="0"/>
              <a:t> </a:t>
            </a:r>
            <a:r>
              <a:rPr lang="en-US" sz="2000" dirty="0" err="1"/>
              <a:t>ευκ</a:t>
            </a:r>
            <a:r>
              <a:rPr lang="en-US" sz="2000" dirty="0"/>
              <a:t>αιρίες</a:t>
            </a:r>
          </a:p>
        </p:txBody>
      </p:sp>
      <p:grpSp>
        <p:nvGrpSpPr>
          <p:cNvPr id="16" name="Group 15"/>
          <p:cNvGrpSpPr/>
          <p:nvPr/>
        </p:nvGrpSpPr>
        <p:grpSpPr>
          <a:xfrm>
            <a:off x="6405340" y="881645"/>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700" kern="1200" dirty="0"/>
                <a:t>Βάσει πραγματικών εξόδων</a:t>
              </a:r>
              <a:endParaRPr lang="en-US" sz="2700" kern="1200" dirty="0"/>
            </a:p>
          </p:txBody>
        </p:sp>
      </p:grpSp>
      <p:sp>
        <p:nvSpPr>
          <p:cNvPr id="20" name="Rectangle 19"/>
          <p:cNvSpPr/>
          <p:nvPr/>
        </p:nvSpPr>
        <p:spPr>
          <a:xfrm>
            <a:off x="6405340" y="1416250"/>
            <a:ext cx="5339571" cy="2585323"/>
          </a:xfrm>
          <a:prstGeom prst="rect">
            <a:avLst/>
          </a:prstGeom>
          <a:solidFill>
            <a:srgbClr val="32A9CE">
              <a:alpha val="20000"/>
            </a:srgbClr>
          </a:solidFill>
        </p:spPr>
        <p:txBody>
          <a:bodyPr wrap="square">
            <a:spAutoFit/>
          </a:bodyPr>
          <a:lstStyle/>
          <a:p>
            <a:pPr marL="1257300" lvl="2" indent="-342900" defTabSz="755650">
              <a:lnSpc>
                <a:spcPct val="150000"/>
              </a:lnSpc>
              <a:spcBef>
                <a:spcPct val="0"/>
              </a:spcBef>
              <a:spcAft>
                <a:spcPct val="20000"/>
              </a:spcAft>
              <a:buFont typeface="Wingdings" panose="05000000000000000000" pitchFamily="2" charset="2"/>
              <a:buChar char="q"/>
            </a:pPr>
            <a:endParaRPr lang="el-GR" sz="2000" dirty="0"/>
          </a:p>
          <a:p>
            <a:pPr marL="800100" lvl="1" indent="-342900" defTabSz="755650">
              <a:lnSpc>
                <a:spcPct val="150000"/>
              </a:lnSpc>
              <a:spcBef>
                <a:spcPct val="0"/>
              </a:spcBef>
              <a:spcAft>
                <a:spcPct val="20000"/>
              </a:spcAft>
              <a:buFont typeface="Wingdings" panose="05000000000000000000" pitchFamily="2" charset="2"/>
              <a:buChar char="q"/>
            </a:pPr>
            <a:r>
              <a:rPr lang="el-GR" sz="2000" dirty="0"/>
              <a:t>Στήριξη συμμετεχόντων με λιγότερες ευκαιρίες</a:t>
            </a:r>
          </a:p>
          <a:p>
            <a:pPr lvl="2" defTabSz="755650">
              <a:lnSpc>
                <a:spcPct val="150000"/>
              </a:lnSpc>
              <a:spcBef>
                <a:spcPct val="0"/>
              </a:spcBef>
              <a:spcAft>
                <a:spcPct val="20000"/>
              </a:spcAft>
            </a:pPr>
            <a:r>
              <a:rPr lang="el-GR" sz="2000" dirty="0"/>
              <a:t>	</a:t>
            </a:r>
          </a:p>
          <a:p>
            <a:pPr marL="800100" lvl="1" indent="-342900">
              <a:lnSpc>
                <a:spcPct val="150000"/>
              </a:lnSpc>
              <a:buFont typeface="Wingdings" panose="05000000000000000000" pitchFamily="2" charset="2"/>
              <a:buChar char="q"/>
            </a:pPr>
            <a:r>
              <a:rPr lang="el-GR" sz="2000" dirty="0"/>
              <a:t>Έκτακτες δαπάνες για ακριβά ταξίδια</a:t>
            </a:r>
            <a:endParaRPr lang="en-US" sz="2000" dirty="0"/>
          </a:p>
        </p:txBody>
      </p:sp>
    </p:spTree>
    <p:extLst>
      <p:ext uri="{BB962C8B-B14F-4D97-AF65-F5344CB8AC3E}">
        <p14:creationId xmlns:p14="http://schemas.microsoft.com/office/powerpoint/2010/main" val="358709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834" y="76584"/>
            <a:ext cx="6481326" cy="492443"/>
          </a:xfrm>
          <a:prstGeom prst="rect">
            <a:avLst/>
          </a:prstGeom>
          <a:noFill/>
        </p:spPr>
        <p:txBody>
          <a:bodyPr wrap="none" rtlCol="0">
            <a:spAutoFit/>
          </a:bodyPr>
          <a:lstStyle/>
          <a:p>
            <a:r>
              <a:rPr lang="el-GR" sz="2600" b="1" dirty="0">
                <a:solidFill>
                  <a:schemeClr val="bg1"/>
                </a:solidFill>
              </a:rPr>
              <a:t>ΕΞΕΡΧΟΜΕΝΕΣ ΕΠΙΛΕΞΙΜΕΣ ΔΡΑΣΤΗΡΙΟΤΗΤΕΣ</a:t>
            </a:r>
            <a:endParaRPr lang="en-GB" sz="2600" b="1" dirty="0">
              <a:solidFill>
                <a:schemeClr val="bg1"/>
              </a:solidFill>
            </a:endParaRPr>
          </a:p>
        </p:txBody>
      </p:sp>
      <p:grpSp>
        <p:nvGrpSpPr>
          <p:cNvPr id="16" name="Group 15"/>
          <p:cNvGrpSpPr/>
          <p:nvPr/>
        </p:nvGrpSpPr>
        <p:grpSpPr>
          <a:xfrm>
            <a:off x="807529" y="1176596"/>
            <a:ext cx="4962223" cy="5120491"/>
            <a:chOff x="537566" y="871563"/>
            <a:chExt cx="4962223" cy="4412984"/>
          </a:xfrm>
        </p:grpSpPr>
        <p:sp>
          <p:nvSpPr>
            <p:cNvPr id="17" name="Rounded Rectangle 16"/>
            <p:cNvSpPr/>
            <p:nvPr/>
          </p:nvSpPr>
          <p:spPr>
            <a:xfrm>
              <a:off x="537566" y="871563"/>
              <a:ext cx="4962223" cy="682917"/>
            </a:xfrm>
            <a:prstGeom prst="roundRect">
              <a:avLst/>
            </a:prstGeom>
            <a:solidFill>
              <a:srgbClr val="359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37566" y="1586307"/>
              <a:ext cx="4962223" cy="3698240"/>
            </a:xfrm>
            <a:prstGeom prst="rect">
              <a:avLst/>
            </a:prstGeom>
            <a:solidFill>
              <a:srgbClr val="43AFD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D9BBD"/>
                  </a:solidFill>
                </a:rPr>
                <a:t>1. </a:t>
              </a:r>
              <a:r>
                <a:rPr lang="el-GR" sz="2400" b="1" dirty="0">
                  <a:solidFill>
                    <a:srgbClr val="2D9BBD"/>
                  </a:solidFill>
                </a:rPr>
                <a:t>ΠΑΡΑΚΟΛΟΥΘΗΣΗ ΕΡΓΑΣΙΑΣ</a:t>
              </a:r>
            </a:p>
            <a:p>
              <a:pPr algn="ctr"/>
              <a:r>
                <a:rPr lang="el-GR" sz="2200" dirty="0">
                  <a:solidFill>
                    <a:srgbClr val="2D9BBD"/>
                  </a:solidFill>
                </a:rPr>
                <a:t>2 – 60 μέρες</a:t>
              </a:r>
            </a:p>
            <a:p>
              <a:pPr algn="ctr"/>
              <a:endParaRPr lang="el-GR" sz="2600" dirty="0">
                <a:solidFill>
                  <a:srgbClr val="2D9BBD"/>
                </a:solidFill>
              </a:endParaRPr>
            </a:p>
            <a:p>
              <a:pPr algn="ctr"/>
              <a:r>
                <a:rPr lang="en-US" sz="2400" b="1" dirty="0">
                  <a:solidFill>
                    <a:srgbClr val="2D9BBD"/>
                  </a:solidFill>
                </a:rPr>
                <a:t>2. </a:t>
              </a:r>
              <a:r>
                <a:rPr lang="el-GR" sz="2400" b="1" dirty="0">
                  <a:solidFill>
                    <a:srgbClr val="2D9BBD"/>
                  </a:solidFill>
                </a:rPr>
                <a:t>ΑΣΚΗΣΗ ΚΑΘΗΚΟΝΤΩΝ ΔΙΔΑΣΚΑΛΙΑΣ</a:t>
              </a:r>
            </a:p>
            <a:p>
              <a:pPr algn="ctr"/>
              <a:r>
                <a:rPr lang="el-GR" sz="2200" dirty="0">
                  <a:solidFill>
                    <a:srgbClr val="2D9BBD"/>
                  </a:solidFill>
                </a:rPr>
                <a:t>2 – </a:t>
              </a:r>
              <a:r>
                <a:rPr lang="el-GR" sz="2400" dirty="0">
                  <a:solidFill>
                    <a:srgbClr val="2D9BBD"/>
                  </a:solidFill>
                </a:rPr>
                <a:t>365</a:t>
              </a:r>
              <a:r>
                <a:rPr lang="el-GR" sz="2400" b="1" dirty="0">
                  <a:solidFill>
                    <a:srgbClr val="2D9BBD"/>
                  </a:solidFill>
                </a:rPr>
                <a:t> </a:t>
              </a:r>
              <a:r>
                <a:rPr lang="el-GR" sz="2400" dirty="0">
                  <a:solidFill>
                    <a:srgbClr val="2D9BBD"/>
                  </a:solidFill>
                </a:rPr>
                <a:t>μέρες</a:t>
              </a:r>
            </a:p>
            <a:p>
              <a:pPr algn="ctr"/>
              <a:endParaRPr lang="el-GR" sz="2400" b="1" dirty="0">
                <a:solidFill>
                  <a:srgbClr val="2D9BBD"/>
                </a:solidFill>
              </a:endParaRPr>
            </a:p>
            <a:p>
              <a:pPr algn="ctr"/>
              <a:r>
                <a:rPr lang="en-US" sz="2400" b="1" dirty="0">
                  <a:solidFill>
                    <a:srgbClr val="2D9BBD"/>
                  </a:solidFill>
                </a:rPr>
                <a:t>3. </a:t>
              </a:r>
              <a:r>
                <a:rPr lang="el-GR" sz="2400" b="1" dirty="0">
                  <a:solidFill>
                    <a:srgbClr val="2D9BBD"/>
                  </a:solidFill>
                </a:rPr>
                <a:t>ΣΥΜΜΕΤΟΧΗ ΣΕ ΠΡΟΓΡΑΜΜΑΤΑ ΕΚΠΑΙΔΕΥΣΗΣ ΚΑΙ ΚΑΤΑΡΤΙΣΗΣ</a:t>
              </a:r>
            </a:p>
            <a:p>
              <a:pPr algn="ctr"/>
              <a:r>
                <a:rPr lang="el-GR" sz="2200" dirty="0">
                  <a:solidFill>
                    <a:srgbClr val="2D9BBD"/>
                  </a:solidFill>
                </a:rPr>
                <a:t>2 – 30 μέρες </a:t>
              </a:r>
              <a:endParaRPr lang="en-GB" sz="2200" dirty="0">
                <a:solidFill>
                  <a:srgbClr val="2D9BBD"/>
                </a:solidFill>
              </a:endParaRPr>
            </a:p>
          </p:txBody>
        </p:sp>
        <p:sp>
          <p:nvSpPr>
            <p:cNvPr id="5" name="TextBox 4"/>
            <p:cNvSpPr txBox="1"/>
            <p:nvPr/>
          </p:nvSpPr>
          <p:spPr>
            <a:xfrm>
              <a:off x="1503405" y="963385"/>
              <a:ext cx="2856295" cy="492443"/>
            </a:xfrm>
            <a:prstGeom prst="rect">
              <a:avLst/>
            </a:prstGeom>
            <a:noFill/>
          </p:spPr>
          <p:txBody>
            <a:bodyPr wrap="none" rtlCol="0">
              <a:spAutoFit/>
            </a:bodyPr>
            <a:lstStyle/>
            <a:p>
              <a:r>
                <a:rPr lang="el-GR" sz="2600" b="1" dirty="0">
                  <a:solidFill>
                    <a:schemeClr val="bg1"/>
                  </a:solidFill>
                </a:rPr>
                <a:t>Για το ΠΡΟΣΩΠΙΚΟ:</a:t>
              </a:r>
              <a:endParaRPr lang="en-GB" sz="2600" b="1" dirty="0">
                <a:solidFill>
                  <a:schemeClr val="bg1"/>
                </a:solidFill>
              </a:endParaRPr>
            </a:p>
          </p:txBody>
        </p:sp>
      </p:grpSp>
      <p:grpSp>
        <p:nvGrpSpPr>
          <p:cNvPr id="21" name="Group 20"/>
          <p:cNvGrpSpPr/>
          <p:nvPr/>
        </p:nvGrpSpPr>
        <p:grpSpPr>
          <a:xfrm>
            <a:off x="6583072" y="1176597"/>
            <a:ext cx="5027684" cy="5476638"/>
            <a:chOff x="6466669" y="853016"/>
            <a:chExt cx="5027684" cy="5476638"/>
          </a:xfrm>
        </p:grpSpPr>
        <p:sp>
          <p:nvSpPr>
            <p:cNvPr id="20" name="Rounded Rectangle 19"/>
            <p:cNvSpPr/>
            <p:nvPr/>
          </p:nvSpPr>
          <p:spPr>
            <a:xfrm>
              <a:off x="6532130" y="853016"/>
              <a:ext cx="4962223" cy="682917"/>
            </a:xfrm>
            <a:prstGeom prst="round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982940" y="930997"/>
              <a:ext cx="4290918" cy="492443"/>
            </a:xfrm>
            <a:prstGeom prst="rect">
              <a:avLst/>
            </a:prstGeom>
            <a:noFill/>
          </p:spPr>
          <p:txBody>
            <a:bodyPr wrap="none" rtlCol="0">
              <a:spAutoFit/>
            </a:bodyPr>
            <a:lstStyle/>
            <a:p>
              <a:r>
                <a:rPr lang="el-GR" sz="2600" b="1" dirty="0">
                  <a:solidFill>
                    <a:schemeClr val="bg1"/>
                  </a:solidFill>
                </a:rPr>
                <a:t>Για τους ΕΚΠΑΙΔΕΥΟΜΕΝΟΥΣ:</a:t>
              </a:r>
              <a:endParaRPr lang="en-GB" sz="2600" b="1" dirty="0">
                <a:solidFill>
                  <a:schemeClr val="bg1"/>
                </a:solidFill>
              </a:endParaRPr>
            </a:p>
          </p:txBody>
        </p:sp>
        <p:sp>
          <p:nvSpPr>
            <p:cNvPr id="18" name="Rectangle 17"/>
            <p:cNvSpPr/>
            <p:nvPr/>
          </p:nvSpPr>
          <p:spPr>
            <a:xfrm>
              <a:off x="6532130" y="1463028"/>
              <a:ext cx="4962223" cy="4510479"/>
            </a:xfrm>
            <a:prstGeom prst="rect">
              <a:avLst/>
            </a:prstGeom>
            <a:solidFill>
              <a:srgbClr val="9D72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rgbClr val="2D9BBD"/>
                </a:solidFill>
              </a:endParaRPr>
            </a:p>
          </p:txBody>
        </p:sp>
        <p:sp>
          <p:nvSpPr>
            <p:cNvPr id="11" name="TextBox 10"/>
            <p:cNvSpPr txBox="1"/>
            <p:nvPr/>
          </p:nvSpPr>
          <p:spPr>
            <a:xfrm>
              <a:off x="6466669" y="1589895"/>
              <a:ext cx="4962224" cy="4739759"/>
            </a:xfrm>
            <a:prstGeom prst="rect">
              <a:avLst/>
            </a:prstGeom>
            <a:noFill/>
          </p:spPr>
          <p:txBody>
            <a:bodyPr wrap="square" rtlCol="0">
              <a:spAutoFit/>
            </a:bodyPr>
            <a:lstStyle/>
            <a:p>
              <a:pPr marL="457200" lvl="0" indent="-457200" algn="ctr">
                <a:buAutoNum type="arabicPeriod"/>
                <a:defRPr/>
              </a:pPr>
              <a:r>
                <a:rPr lang="el-GR" sz="2400" b="1" dirty="0">
                  <a:solidFill>
                    <a:srgbClr val="9D72B5"/>
                  </a:solidFill>
                  <a:latin typeface="Calibri" panose="020F0502020204030204" pitchFamily="34" charset="0"/>
                  <a:ea typeface="Calibri" panose="020F0502020204030204" pitchFamily="34" charset="0"/>
                  <a:cs typeface="Calibri" panose="020F0502020204030204" pitchFamily="34" charset="0"/>
                </a:rPr>
                <a:t>ΟΜΑΔΙΚΗ ΚΙΝΗΤΙΚΟΤΗΤΑ</a:t>
              </a:r>
              <a:r>
                <a:rPr lang="en-US" sz="2400" b="1" dirty="0">
                  <a:solidFill>
                    <a:srgbClr val="9D72B5"/>
                  </a:solidFill>
                  <a:latin typeface="Calibri" panose="020F0502020204030204" pitchFamily="34" charset="0"/>
                  <a:ea typeface="Calibri" panose="020F0502020204030204" pitchFamily="34" charset="0"/>
                  <a:cs typeface="Calibri" panose="020F0502020204030204" pitchFamily="34" charset="0"/>
                </a:rPr>
                <a:t> </a:t>
              </a:r>
              <a:endParaRPr lang="el-GR" sz="2400" b="1" dirty="0">
                <a:solidFill>
                  <a:srgbClr val="9D72B5"/>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n-US" sz="1600" b="1" dirty="0">
                  <a:solidFill>
                    <a:srgbClr val="9D72B5"/>
                  </a:solidFill>
                  <a:latin typeface="Calibri" panose="020F0502020204030204" pitchFamily="34" charset="0"/>
                  <a:ea typeface="Calibri" panose="020F0502020204030204" pitchFamily="34" charset="0"/>
                  <a:cs typeface="Calibri" panose="020F0502020204030204" pitchFamily="34" charset="0"/>
                </a:rPr>
                <a:t>(</a:t>
              </a:r>
              <a:r>
                <a:rPr lang="el-GR" sz="1600" b="1" dirty="0">
                  <a:solidFill>
                    <a:srgbClr val="9D72B5"/>
                  </a:solidFill>
                  <a:latin typeface="Calibri" panose="020F0502020204030204" pitchFamily="34" charset="0"/>
                  <a:ea typeface="Calibri" panose="020F0502020204030204" pitchFamily="34" charset="0"/>
                  <a:cs typeface="Calibri" panose="020F0502020204030204" pitchFamily="34" charset="0"/>
                </a:rPr>
                <a:t>Σχολική Εκπαίδευση &amp; Εκπαίδευση Ενηλίκων)</a:t>
              </a:r>
            </a:p>
            <a:p>
              <a:pPr lvl="0" algn="ctr">
                <a:defRPr/>
              </a:pPr>
              <a:r>
                <a:rPr lang="el-GR" sz="2200" dirty="0">
                  <a:solidFill>
                    <a:srgbClr val="9D72B5"/>
                  </a:solidFill>
                  <a:latin typeface="Calibri" panose="020F0502020204030204" pitchFamily="34" charset="0"/>
                  <a:ea typeface="Calibri" panose="020F0502020204030204" pitchFamily="34" charset="0"/>
                  <a:cs typeface="Calibri" panose="020F0502020204030204" pitchFamily="34" charset="0"/>
                </a:rPr>
                <a:t>2 – 30 μέρες</a:t>
              </a:r>
            </a:p>
            <a:p>
              <a:pPr lvl="0" algn="ctr">
                <a:defRPr/>
              </a:pPr>
              <a:endParaRPr lang="el-GR" sz="2200" dirty="0">
                <a:solidFill>
                  <a:srgbClr val="9D72B5"/>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n-US" sz="2400" b="1" dirty="0">
                  <a:solidFill>
                    <a:srgbClr val="9D72B5"/>
                  </a:solidFill>
                  <a:latin typeface="Calibri" panose="020F0502020204030204" pitchFamily="34" charset="0"/>
                  <a:ea typeface="Calibri" panose="020F0502020204030204" pitchFamily="34" charset="0"/>
                  <a:cs typeface="Calibri" panose="020F0502020204030204" pitchFamily="34" charset="0"/>
                </a:rPr>
                <a:t>2. </a:t>
              </a:r>
              <a:r>
                <a:rPr lang="el-GR" sz="2400" b="1" dirty="0">
                  <a:solidFill>
                    <a:srgbClr val="9D72B5"/>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lgn="ctr">
                <a:defRPr/>
              </a:pPr>
              <a:r>
                <a:rPr lang="el-GR" sz="2200" dirty="0">
                  <a:solidFill>
                    <a:srgbClr val="9D72B5"/>
                  </a:solidFill>
                  <a:latin typeface="Calibri" panose="020F0502020204030204" pitchFamily="34" charset="0"/>
                  <a:ea typeface="Calibri" panose="020F0502020204030204" pitchFamily="34" charset="0"/>
                  <a:cs typeface="Calibri" panose="020F0502020204030204" pitchFamily="34" charset="0"/>
                </a:rPr>
                <a:t>2 – 29 μέρες</a:t>
              </a:r>
            </a:p>
            <a:p>
              <a:pPr lvl="0" algn="ctr">
                <a:defRPr/>
              </a:pPr>
              <a:endParaRPr lang="el-GR" sz="2000" dirty="0">
                <a:solidFill>
                  <a:srgbClr val="9D72B5"/>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n-US" sz="2400" b="1" dirty="0">
                  <a:solidFill>
                    <a:srgbClr val="9D72B5"/>
                  </a:solidFill>
                  <a:latin typeface="Calibri" panose="020F0502020204030204" pitchFamily="34" charset="0"/>
                  <a:ea typeface="Calibri" panose="020F0502020204030204" pitchFamily="34" charset="0"/>
                  <a:cs typeface="Calibri" panose="020F0502020204030204" pitchFamily="34" charset="0"/>
                </a:rPr>
                <a:t>3. </a:t>
              </a:r>
              <a:r>
                <a:rPr lang="el-GR" sz="2400" b="1" dirty="0">
                  <a:solidFill>
                    <a:srgbClr val="9D72B5"/>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lgn="ctr">
                <a:defRPr/>
              </a:pPr>
              <a:r>
                <a:rPr lang="el-GR" sz="2200" dirty="0">
                  <a:solidFill>
                    <a:srgbClr val="9D72B5"/>
                  </a:solidFill>
                  <a:latin typeface="Calibri" panose="020F0502020204030204" pitchFamily="34" charset="0"/>
                  <a:ea typeface="Calibri" panose="020F0502020204030204" pitchFamily="34" charset="0"/>
                  <a:cs typeface="Calibri" panose="020F0502020204030204" pitchFamily="34" charset="0"/>
                </a:rPr>
                <a:t>30 – 365 μέρες</a:t>
              </a:r>
            </a:p>
            <a:p>
              <a:pPr lvl="0" algn="ctr">
                <a:defRPr/>
              </a:pPr>
              <a:endParaRPr lang="el-GR" sz="2200" dirty="0">
                <a:solidFill>
                  <a:srgbClr val="9D72B5"/>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400" b="1" dirty="0">
                  <a:solidFill>
                    <a:srgbClr val="9D72B5"/>
                  </a:solidFill>
                  <a:latin typeface="Calibri" panose="020F0502020204030204" pitchFamily="34" charset="0"/>
                  <a:ea typeface="Calibri" panose="020F0502020204030204" pitchFamily="34" charset="0"/>
                  <a:cs typeface="Calibri" panose="020F0502020204030204" pitchFamily="34" charset="0"/>
                </a:rPr>
                <a:t>4. ΔΙΑΓΩΝΙΣΜΟΙ ΔΕΞΙΟΤΗΤΩΝ</a:t>
              </a:r>
            </a:p>
            <a:p>
              <a:pPr lvl="0" algn="ctr">
                <a:defRPr/>
              </a:pPr>
              <a:r>
                <a:rPr lang="el-GR" sz="1600" b="1" dirty="0">
                  <a:solidFill>
                    <a:srgbClr val="9D72B5"/>
                  </a:solidFill>
                  <a:latin typeface="Calibri" panose="020F0502020204030204" pitchFamily="34" charset="0"/>
                  <a:ea typeface="Calibri" panose="020F0502020204030204" pitchFamily="34" charset="0"/>
                  <a:cs typeface="Calibri" panose="020F0502020204030204" pitchFamily="34" charset="0"/>
                </a:rPr>
                <a:t>(Επαγγελματική Εκπαίδευση &amp; Κατάρτιση)</a:t>
              </a:r>
            </a:p>
            <a:p>
              <a:pPr algn="ctr">
                <a:defRPr/>
              </a:pPr>
              <a:r>
                <a:rPr lang="el-GR" sz="2200" dirty="0">
                  <a:solidFill>
                    <a:srgbClr val="9D72B5"/>
                  </a:solidFill>
                  <a:latin typeface="Calibri" panose="020F0502020204030204" pitchFamily="34" charset="0"/>
                  <a:ea typeface="Calibri" panose="020F0502020204030204" pitchFamily="34" charset="0"/>
                  <a:cs typeface="Calibri" panose="020F0502020204030204" pitchFamily="34" charset="0"/>
                </a:rPr>
                <a:t>1 – 10 ημέρες</a:t>
              </a:r>
            </a:p>
            <a:p>
              <a:pPr lvl="0" algn="ctr">
                <a:defRPr/>
              </a:pPr>
              <a:endParaRPr lang="el-GR" sz="2200" dirty="0">
                <a:solidFill>
                  <a:srgbClr val="9D72B5"/>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3" name="TextBox 2"/>
          <p:cNvSpPr txBox="1"/>
          <p:nvPr/>
        </p:nvSpPr>
        <p:spPr>
          <a:xfrm>
            <a:off x="138792" y="6409582"/>
            <a:ext cx="9833577" cy="584775"/>
          </a:xfrm>
          <a:prstGeom prst="rect">
            <a:avLst/>
          </a:prstGeom>
          <a:noFill/>
        </p:spPr>
        <p:txBody>
          <a:bodyPr wrap="square" rtlCol="0">
            <a:spAutoFit/>
          </a:bodyPr>
          <a:lstStyle/>
          <a:p>
            <a:pPr marL="285750" indent="-285750">
              <a:buFont typeface="Wingdings" panose="05000000000000000000" pitchFamily="2" charset="2"/>
              <a:buChar char="Ø"/>
            </a:pPr>
            <a:r>
              <a:rPr lang="el-GR" sz="1600" dirty="0">
                <a:solidFill>
                  <a:srgbClr val="FF0000"/>
                </a:solidFill>
                <a:latin typeface="Calibri" panose="020F0502020204030204" pitchFamily="34" charset="0"/>
                <a:ea typeface="Calibri" panose="020F0502020204030204" pitchFamily="34" charset="0"/>
                <a:cs typeface="Calibri" panose="020F0502020204030204" pitchFamily="34" charset="0"/>
              </a:rPr>
              <a:t>Τα συνέδρια και οι διαλέξεις δεν θεωρούνται επιλέξιμες δραστηριότητες</a:t>
            </a:r>
            <a:endParaRPr lang="en-US" sz="1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7" name="Curved Up Arrow 6"/>
          <p:cNvSpPr/>
          <p:nvPr/>
        </p:nvSpPr>
        <p:spPr>
          <a:xfrm rot="6733782">
            <a:off x="-209656" y="5321782"/>
            <a:ext cx="1446254" cy="518319"/>
          </a:xfrm>
          <a:prstGeom prst="curvedUpArrow">
            <a:avLst/>
          </a:prstGeom>
          <a:solidFill>
            <a:srgbClr val="359FC0"/>
          </a:solidFill>
          <a:ln>
            <a:solidFill>
              <a:srgbClr val="359F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7061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590174" y="945979"/>
            <a:ext cx="3271519" cy="5754151"/>
          </a:xfrm>
          <a:prstGeom prst="round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9902" y="48932"/>
            <a:ext cx="6704018" cy="492443"/>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ΠΡΟΠΑΡΑΣΚΕΥΑΣΤΙΚΕΣ ΕΠΙΣΚΕΨΕΙΣ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529902" y="945979"/>
            <a:ext cx="7416653" cy="4072269"/>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l-GR" sz="2500" dirty="0"/>
              <a:t>Σύντομες επισκέψεις (</a:t>
            </a:r>
            <a:r>
              <a:rPr lang="el-GR" sz="2500" b="1" dirty="0"/>
              <a:t>1 – 2 μέρες</a:t>
            </a:r>
            <a:r>
              <a:rPr lang="el-GR" sz="2500" dirty="0"/>
              <a:t>)</a:t>
            </a:r>
          </a:p>
          <a:p>
            <a:pPr marL="457200" indent="-457200">
              <a:lnSpc>
                <a:spcPct val="150000"/>
              </a:lnSpc>
              <a:buFont typeface="Wingdings" panose="05000000000000000000" pitchFamily="2" charset="2"/>
              <a:buChar char="ü"/>
            </a:pPr>
            <a:r>
              <a:rPr lang="el-GR" sz="2500" dirty="0"/>
              <a:t>Μέχρι </a:t>
            </a:r>
            <a:r>
              <a:rPr lang="el-GR" sz="2500" b="1" dirty="0"/>
              <a:t>3 άτομα </a:t>
            </a:r>
            <a:r>
              <a:rPr lang="el-GR" sz="2500" dirty="0"/>
              <a:t>ανά επίσκεψη</a:t>
            </a:r>
          </a:p>
          <a:p>
            <a:pPr marL="457200" indent="-457200">
              <a:lnSpc>
                <a:spcPct val="150000"/>
              </a:lnSpc>
              <a:buFont typeface="Wingdings" panose="05000000000000000000" pitchFamily="2" charset="2"/>
              <a:buChar char="ü"/>
            </a:pPr>
            <a:r>
              <a:rPr lang="el-GR" sz="2500" dirty="0"/>
              <a:t>Για </a:t>
            </a:r>
            <a:r>
              <a:rPr lang="el-GR" sz="2500" b="1" dirty="0"/>
              <a:t>διασφάλιση της ποιότητας</a:t>
            </a:r>
            <a:r>
              <a:rPr lang="el-GR" sz="2500" dirty="0"/>
              <a:t> των κινητικοτήτων </a:t>
            </a:r>
          </a:p>
          <a:p>
            <a:pPr marL="457200" indent="-457200">
              <a:lnSpc>
                <a:spcPct val="150000"/>
              </a:lnSpc>
              <a:buFont typeface="Wingdings" panose="05000000000000000000" pitchFamily="2" charset="2"/>
              <a:buChar char="ü"/>
            </a:pPr>
            <a:r>
              <a:rPr lang="el-GR" sz="2500" dirty="0"/>
              <a:t>Για προετοιμασία κινητικοτήτων όπως: Κινητικότητες για </a:t>
            </a:r>
            <a:r>
              <a:rPr lang="el-GR" sz="2500" b="1" dirty="0"/>
              <a:t>άτομα</a:t>
            </a:r>
            <a:r>
              <a:rPr lang="el-GR" sz="2500" dirty="0"/>
              <a:t> </a:t>
            </a:r>
            <a:r>
              <a:rPr lang="el-GR" sz="2500" b="1" dirty="0"/>
              <a:t>με λιγότερες ευκαιρίες</a:t>
            </a:r>
            <a:r>
              <a:rPr lang="el-GR" sz="2500" dirty="0"/>
              <a:t>, </a:t>
            </a:r>
            <a:r>
              <a:rPr lang="el-GR" sz="2500" b="1" dirty="0"/>
              <a:t>μακροχρόνιες</a:t>
            </a:r>
            <a:r>
              <a:rPr lang="el-GR" sz="2500" dirty="0"/>
              <a:t> κινητικότητες ή διευκόλυνση </a:t>
            </a:r>
            <a:r>
              <a:rPr lang="el-GR" sz="2500" b="1" dirty="0"/>
              <a:t>νέας συνεργασίας</a:t>
            </a:r>
            <a:r>
              <a:rPr lang="el-GR" sz="2500" dirty="0"/>
              <a:t> με οργανισμό υποδοχής</a:t>
            </a:r>
            <a:endParaRPr lang="en-GB" sz="2500" b="1" u="sng" dirty="0"/>
          </a:p>
        </p:txBody>
      </p:sp>
      <p:sp>
        <p:nvSpPr>
          <p:cNvPr id="16" name="TextBox 15"/>
          <p:cNvSpPr txBox="1"/>
          <p:nvPr/>
        </p:nvSpPr>
        <p:spPr>
          <a:xfrm>
            <a:off x="8590174" y="1035328"/>
            <a:ext cx="2904178" cy="5355312"/>
          </a:xfrm>
          <a:prstGeom prst="rect">
            <a:avLst/>
          </a:prstGeom>
          <a:noFill/>
        </p:spPr>
        <p:txBody>
          <a:bodyPr wrap="square" rtlCol="0">
            <a:spAutoFit/>
          </a:bodyPr>
          <a:lstStyle/>
          <a:p>
            <a:pPr lvl="0" algn="ctr">
              <a:defRPr/>
            </a:pPr>
            <a:r>
              <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rPr>
              <a:t>ΠΟΙΟΙ ΣΥΜΜΕΤΕΧΟΥΝ:</a:t>
            </a:r>
          </a:p>
          <a:p>
            <a:pPr lvl="0">
              <a:defRPr/>
            </a:pP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Μέλη του προσωπικού</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Συμμετέχοντες από ευάλωτες ομάδες</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Εκπαιδευόμενοι σε μεγάλης διάρκειας κινητικότητες</a:t>
            </a:r>
          </a:p>
        </p:txBody>
      </p:sp>
      <p:sp>
        <p:nvSpPr>
          <p:cNvPr id="17" name="Rectangle 16"/>
          <p:cNvSpPr/>
          <p:nvPr/>
        </p:nvSpPr>
        <p:spPr>
          <a:xfrm>
            <a:off x="-1030334" y="5514949"/>
            <a:ext cx="9436838" cy="830997"/>
          </a:xfrm>
          <a:prstGeom prst="rect">
            <a:avLst/>
          </a:prstGeom>
        </p:spPr>
        <p:txBody>
          <a:bodyPr wrap="square">
            <a:spAutoFit/>
          </a:bodyPr>
          <a:lstStyle/>
          <a:p>
            <a:pPr algn="ctr"/>
            <a:r>
              <a:rPr lang="el-GR" sz="2400" b="1" dirty="0">
                <a:solidFill>
                  <a:srgbClr val="FF0000"/>
                </a:solidFill>
              </a:rPr>
              <a:t>! </a:t>
            </a:r>
            <a:r>
              <a:rPr lang="el-GR" sz="2400" i="1" dirty="0"/>
              <a:t>Δεν αποτελεί ανεξάρτητη δραστηριότητα </a:t>
            </a:r>
          </a:p>
          <a:p>
            <a:pPr algn="ctr"/>
            <a:r>
              <a:rPr lang="el-GR" sz="2400" i="1" dirty="0"/>
              <a:t>αλλά λειτουργεί υποστηρικτικά </a:t>
            </a:r>
          </a:p>
        </p:txBody>
      </p:sp>
    </p:spTree>
    <p:extLst>
      <p:ext uri="{BB962C8B-B14F-4D97-AF65-F5344CB8AC3E}">
        <p14:creationId xmlns:p14="http://schemas.microsoft.com/office/powerpoint/2010/main" val="58275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234" y="71560"/>
            <a:ext cx="6575903" cy="492443"/>
          </a:xfrm>
          <a:prstGeom prst="rect">
            <a:avLst/>
          </a:prstGeom>
          <a:noFill/>
        </p:spPr>
        <p:txBody>
          <a:bodyPr wrap="none" rtlCol="0">
            <a:spAutoFit/>
          </a:bodyPr>
          <a:lstStyle/>
          <a:p>
            <a:r>
              <a:rPr lang="el-GR" sz="2600" b="1" dirty="0">
                <a:solidFill>
                  <a:schemeClr val="bg1"/>
                </a:solidFill>
              </a:rPr>
              <a:t>ΕΙΣΕΡΧΟΜΕΝΕΣ ΕΠΙΛΕΞΙΜΕΣ ΔΡΑΣΤΗΡΙΟΤΗΤΕΣ</a:t>
            </a:r>
            <a:endParaRPr lang="en-GB" sz="2600" b="1" dirty="0">
              <a:solidFill>
                <a:schemeClr val="bg1"/>
              </a:solidFill>
            </a:endParaRPr>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Ο εγκεκριμένος οργανισμός λειτουργεί</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ως </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ΟΡΓΑΝΙΣΜΟΣ ΥΠΟΔΟΧΗΣ.</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83880" y="1981228"/>
            <a:ext cx="10766715" cy="4501950"/>
          </a:xfrm>
          <a:prstGeom prst="rect">
            <a:avLst/>
          </a:prstGeom>
          <a:solidFill>
            <a:srgbClr val="9D72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0070C0"/>
                </a:solidFill>
              </a:rPr>
              <a:t>1. ΠΡΟΣΚΕΚΛΗΜΕΝΟΙ ΕΜΠΕΙΡΟΓΝΩΜΟΝΕΣ</a:t>
            </a:r>
            <a:endParaRPr lang="en-US" sz="2400" b="1" dirty="0">
              <a:solidFill>
                <a:srgbClr val="0070C0"/>
              </a:solidFill>
            </a:endParaRPr>
          </a:p>
          <a:p>
            <a:pPr algn="ctr"/>
            <a:r>
              <a:rPr lang="en-GB" i="1" dirty="0">
                <a:solidFill>
                  <a:srgbClr val="0070C0"/>
                </a:solidFill>
              </a:rPr>
              <a:t>(</a:t>
            </a:r>
            <a:r>
              <a:rPr lang="el-GR" i="1" dirty="0">
                <a:solidFill>
                  <a:srgbClr val="0070C0"/>
                </a:solidFill>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ΟΥ)</a:t>
            </a:r>
          </a:p>
          <a:p>
            <a:pPr algn="ctr"/>
            <a:r>
              <a:rPr lang="el-GR" sz="2200" dirty="0">
                <a:solidFill>
                  <a:srgbClr val="0070C0"/>
                </a:solidFill>
              </a:rPr>
              <a:t>2 – 60 μέρες</a:t>
            </a:r>
            <a:endParaRPr lang="en-US" sz="2200" dirty="0">
              <a:solidFill>
                <a:srgbClr val="0070C0"/>
              </a:solidFill>
            </a:endParaRPr>
          </a:p>
          <a:p>
            <a:pPr algn="ctr"/>
            <a:endParaRPr lang="el-GR" sz="2200" dirty="0">
              <a:solidFill>
                <a:srgbClr val="1EA7AE"/>
              </a:solidFill>
            </a:endParaRPr>
          </a:p>
          <a:p>
            <a:pPr algn="ctr"/>
            <a:endParaRPr lang="el-GR" sz="2200" dirty="0">
              <a:solidFill>
                <a:srgbClr val="1EA7AE"/>
              </a:solidFill>
            </a:endParaRPr>
          </a:p>
          <a:p>
            <a:pPr algn="ctr"/>
            <a:r>
              <a:rPr lang="el-GR" sz="2400" b="1" dirty="0">
                <a:solidFill>
                  <a:srgbClr val="168586"/>
                </a:solidFill>
              </a:rPr>
              <a:t>2. ΥΠΟΔΟΧΗ ΕΚΠΑΙΔΕΥΤΙΚΩΝ ΚΑΙ ΕΚΠΑΙΔΕΥΤΩΝ ΓΙΑ ΣΚΟΠΟΥΣ ΚΑΤΑΡΤΙΣΗΣ</a:t>
            </a:r>
          </a:p>
          <a:p>
            <a:pPr algn="ctr"/>
            <a:r>
              <a:rPr lang="el-GR" i="1" dirty="0">
                <a:solidFill>
                  <a:srgbClr val="168586"/>
                </a:solidFill>
              </a:rPr>
              <a:t>(Συμμετέχοντες εγγεγραμμένοι σε πρόγραμμα εκπαίδευσης </a:t>
            </a:r>
          </a:p>
          <a:p>
            <a:pPr algn="ctr"/>
            <a:r>
              <a:rPr lang="el-GR" i="1" dirty="0">
                <a:solidFill>
                  <a:srgbClr val="168586"/>
                </a:solidFill>
              </a:rPr>
              <a:t>εκπαιδευτικών/ εκπαιδευτών ή προσφάτως απόφοιτοι)</a:t>
            </a:r>
            <a:r>
              <a:rPr lang="en-US" i="1" dirty="0">
                <a:solidFill>
                  <a:srgbClr val="168586"/>
                </a:solidFill>
              </a:rPr>
              <a:t> </a:t>
            </a:r>
            <a:endParaRPr lang="el-GR" i="1" dirty="0">
              <a:solidFill>
                <a:srgbClr val="168586"/>
              </a:solidFill>
            </a:endParaRPr>
          </a:p>
          <a:p>
            <a:pPr algn="ctr"/>
            <a:r>
              <a:rPr lang="el-GR" sz="2200" dirty="0">
                <a:solidFill>
                  <a:srgbClr val="168586"/>
                </a:solidFill>
              </a:rPr>
              <a:t>10 – 365 μέρες</a:t>
            </a:r>
          </a:p>
          <a:p>
            <a:pPr algn="ctr"/>
            <a:endParaRPr lang="el-GR" sz="2200" dirty="0">
              <a:solidFill>
                <a:srgbClr val="1EA7AE"/>
              </a:solidFill>
            </a:endParaRPr>
          </a:p>
          <a:p>
            <a:pPr algn="ctr"/>
            <a:r>
              <a:rPr lang="el-GR" b="1" dirty="0">
                <a:solidFill>
                  <a:srgbClr val="FF0000"/>
                </a:solidFill>
              </a:rPr>
              <a:t>! </a:t>
            </a:r>
            <a:r>
              <a:rPr lang="el-GR" b="1" dirty="0">
                <a:solidFill>
                  <a:srgbClr val="168586"/>
                </a:solidFill>
              </a:rPr>
              <a:t>Προβλέπονται οργανωτικά έξοδα για τον δικαιούχο οργανισμό. </a:t>
            </a:r>
          </a:p>
          <a:p>
            <a:pPr algn="ctr"/>
            <a:r>
              <a:rPr lang="el-GR" b="1" dirty="0">
                <a:solidFill>
                  <a:srgbClr val="168586"/>
                </a:solidFill>
              </a:rPr>
              <a:t>Διαμονή και διατροφή καλύπτονται από τον οργανισμό αποστολής</a:t>
            </a:r>
            <a:r>
              <a:rPr lang="el-GR" dirty="0">
                <a:solidFill>
                  <a:schemeClr val="tx1"/>
                </a:solidFill>
              </a:rPr>
              <a:t>. </a:t>
            </a:r>
          </a:p>
          <a:p>
            <a:pPr algn="ctr"/>
            <a:endParaRPr lang="el-GR" sz="2200" dirty="0">
              <a:solidFill>
                <a:srgbClr val="1EA7AE"/>
              </a:solidFill>
            </a:endParaRPr>
          </a:p>
        </p:txBody>
      </p:sp>
    </p:spTree>
    <p:extLst>
      <p:ext uri="{BB962C8B-B14F-4D97-AF65-F5344CB8AC3E}">
        <p14:creationId xmlns:p14="http://schemas.microsoft.com/office/powerpoint/2010/main" val="4118777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9526"/>
            <a:ext cx="10735408" cy="523220"/>
          </a:xfrm>
          <a:prstGeom prst="rect">
            <a:avLst/>
          </a:prstGeom>
          <a:noFill/>
        </p:spPr>
        <p:txBody>
          <a:bodyPr wrap="square" rtlCol="0">
            <a:spAutoFit/>
          </a:bodyPr>
          <a:lstStyle/>
          <a:p>
            <a:pPr marL="12700" lvl="0">
              <a:spcBef>
                <a:spcPct val="0"/>
              </a:spcBef>
              <a:defRPr/>
            </a:pPr>
            <a:r>
              <a:rPr lang="el-GR" sz="2800" dirty="0">
                <a:solidFill>
                  <a:schemeClr val="bg1"/>
                </a:solidFill>
                <a:latin typeface="Century Gothic" panose="020B0502020202020204" pitchFamily="34" charset="0"/>
              </a:rPr>
              <a:t>Δυνατότητες συμμετοχής στα πλαίσια της Βασικής Δράσης 1</a:t>
            </a:r>
          </a:p>
        </p:txBody>
      </p:sp>
      <p:sp>
        <p:nvSpPr>
          <p:cNvPr id="4" name="object 23">
            <a:extLst>
              <a:ext uri="{FF2B5EF4-FFF2-40B4-BE49-F238E27FC236}">
                <a16:creationId xmlns:a16="http://schemas.microsoft.com/office/drawing/2014/main" id="{EF2E1C58-7241-4D30-898C-8DF6E64AD5B7}"/>
              </a:ext>
            </a:extLst>
          </p:cNvPr>
          <p:cNvSpPr/>
          <p:nvPr/>
        </p:nvSpPr>
        <p:spPr>
          <a:xfrm>
            <a:off x="4194760" y="4470809"/>
            <a:ext cx="3318754" cy="694269"/>
          </a:xfrm>
          <a:custGeom>
            <a:avLst/>
            <a:gdLst/>
            <a:ahLst/>
            <a:cxnLst/>
            <a:rect l="l" t="t" r="r" b="b"/>
            <a:pathLst>
              <a:path w="3343910" h="541020">
                <a:moveTo>
                  <a:pt x="3253613" y="0"/>
                </a:moveTo>
                <a:lnTo>
                  <a:pt x="90042" y="0"/>
                </a:lnTo>
                <a:lnTo>
                  <a:pt x="54971" y="7088"/>
                </a:lnTo>
                <a:lnTo>
                  <a:pt x="26352" y="26416"/>
                </a:lnTo>
                <a:lnTo>
                  <a:pt x="7068" y="55078"/>
                </a:lnTo>
                <a:lnTo>
                  <a:pt x="0" y="90170"/>
                </a:lnTo>
                <a:lnTo>
                  <a:pt x="0" y="450850"/>
                </a:lnTo>
                <a:lnTo>
                  <a:pt x="7068" y="485947"/>
                </a:lnTo>
                <a:lnTo>
                  <a:pt x="26352" y="514608"/>
                </a:lnTo>
                <a:lnTo>
                  <a:pt x="54971" y="533933"/>
                </a:lnTo>
                <a:lnTo>
                  <a:pt x="90042" y="541020"/>
                </a:lnTo>
                <a:lnTo>
                  <a:pt x="3253613" y="541020"/>
                </a:lnTo>
                <a:lnTo>
                  <a:pt x="3288684" y="533933"/>
                </a:lnTo>
                <a:lnTo>
                  <a:pt x="3317303" y="514608"/>
                </a:lnTo>
                <a:lnTo>
                  <a:pt x="3336587" y="485947"/>
                </a:lnTo>
                <a:lnTo>
                  <a:pt x="3343655" y="450850"/>
                </a:lnTo>
                <a:lnTo>
                  <a:pt x="3343655" y="90170"/>
                </a:lnTo>
                <a:lnTo>
                  <a:pt x="3336587" y="55078"/>
                </a:lnTo>
                <a:lnTo>
                  <a:pt x="3317303" y="26416"/>
                </a:lnTo>
                <a:lnTo>
                  <a:pt x="3288684" y="7088"/>
                </a:lnTo>
                <a:lnTo>
                  <a:pt x="3253613" y="0"/>
                </a:lnTo>
                <a:close/>
              </a:path>
            </a:pathLst>
          </a:custGeom>
          <a:solidFill>
            <a:schemeClr val="accent1"/>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a:solidFill>
                  <a:schemeClr val="bg1"/>
                </a:solidFill>
                <a:latin typeface="Century Gothic" panose="020B0502020202020204" pitchFamily="34" charset="0"/>
              </a:rPr>
              <a:t>3. </a:t>
            </a:r>
            <a:r>
              <a:rPr lang="el-GR" b="1" kern="0" noProof="0" dirty="0">
                <a:solidFill>
                  <a:schemeClr val="bg1"/>
                </a:solidFill>
                <a:latin typeface="Century Gothic" panose="020B0502020202020204" pitchFamily="34" charset="0"/>
              </a:rPr>
              <a:t>Χωρίς την υποβολή της αίτησης</a:t>
            </a:r>
            <a:endParaRPr kumimoji="0" sz="1800" b="1" i="0" u="none" strike="noStrike" kern="0" cap="none" spc="0" normalizeH="0" baseline="0" noProof="0" dirty="0">
              <a:ln>
                <a:noFill/>
              </a:ln>
              <a:solidFill>
                <a:schemeClr val="bg1"/>
              </a:solidFill>
              <a:effectLst/>
              <a:uLnTx/>
              <a:uFillTx/>
              <a:latin typeface="Century Gothic" panose="020B0502020202020204" pitchFamily="34" charset="0"/>
            </a:endParaRPr>
          </a:p>
        </p:txBody>
      </p:sp>
      <p:sp>
        <p:nvSpPr>
          <p:cNvPr id="5" name="object 3"/>
          <p:cNvSpPr txBox="1"/>
          <p:nvPr/>
        </p:nvSpPr>
        <p:spPr>
          <a:xfrm>
            <a:off x="4439816" y="2132856"/>
            <a:ext cx="3672408" cy="1311256"/>
          </a:xfrm>
          <a:prstGeom prst="rect">
            <a:avLst/>
          </a:prstGeom>
        </p:spPr>
        <p:txBody>
          <a:bodyPr vert="horz" wrap="square" lIns="0" tIns="13335" rIns="0" bIns="0" rtlCol="0">
            <a:spAutoFit/>
          </a:bodyPr>
          <a:lstStyle/>
          <a:p>
            <a:pPr algn="ctr">
              <a:spcBef>
                <a:spcPts val="105"/>
              </a:spcBef>
            </a:pPr>
            <a:r>
              <a:rPr lang="el-GR" sz="2600" b="1" spc="65" dirty="0">
                <a:solidFill>
                  <a:srgbClr val="FFFFFF"/>
                </a:solidFill>
                <a:latin typeface="Century Gothic "/>
                <a:cs typeface="Arial"/>
              </a:rPr>
              <a:t>Βασική Δράση </a:t>
            </a:r>
            <a:r>
              <a:rPr sz="2600" b="1" dirty="0">
                <a:solidFill>
                  <a:srgbClr val="FFFFFF"/>
                </a:solidFill>
                <a:latin typeface="Century Gothic "/>
                <a:cs typeface="Arial"/>
              </a:rPr>
              <a:t>1</a:t>
            </a:r>
            <a:endParaRPr sz="2600" dirty="0">
              <a:solidFill>
                <a:prstClr val="black"/>
              </a:solidFill>
              <a:latin typeface="Century Gothic "/>
              <a:cs typeface="Arial"/>
            </a:endParaRPr>
          </a:p>
          <a:p>
            <a:pPr marL="18415" marR="5080" indent="-1270" algn="ctr">
              <a:spcBef>
                <a:spcPts val="2180"/>
              </a:spcBef>
            </a:pPr>
            <a:r>
              <a:rPr lang="el-GR" sz="2000" b="1" dirty="0">
                <a:solidFill>
                  <a:prstClr val="white"/>
                </a:solidFill>
                <a:latin typeface="Century Gothic" panose="020B0502020202020204" pitchFamily="34" charset="0"/>
              </a:rPr>
              <a:t>Κινητικότητα προσωπικού και εκπαιδευομένων</a:t>
            </a:r>
            <a:endParaRPr sz="2000" b="1" dirty="0">
              <a:solidFill>
                <a:prstClr val="white"/>
              </a:solidFill>
              <a:latin typeface="Century Gothic" panose="020B0502020202020204" pitchFamily="34" charset="0"/>
            </a:endParaRPr>
          </a:p>
        </p:txBody>
      </p:sp>
      <p:sp>
        <p:nvSpPr>
          <p:cNvPr id="7" name="object 10"/>
          <p:cNvSpPr/>
          <p:nvPr/>
        </p:nvSpPr>
        <p:spPr>
          <a:xfrm>
            <a:off x="1632965" y="1557527"/>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11">
            <a:extLst>
              <a:ext uri="{FF2B5EF4-FFF2-40B4-BE49-F238E27FC236}">
                <a16:creationId xmlns:a16="http://schemas.microsoft.com/office/drawing/2014/main" id="{8BA2D255-5088-4F84-A9A2-D1DA332DDCA5}"/>
              </a:ext>
            </a:extLst>
          </p:cNvPr>
          <p:cNvSpPr/>
          <p:nvPr/>
        </p:nvSpPr>
        <p:spPr>
          <a:xfrm>
            <a:off x="4315458" y="3145434"/>
            <a:ext cx="3343910" cy="539750"/>
          </a:xfrm>
          <a:custGeom>
            <a:avLst/>
            <a:gdLst/>
            <a:ahLst/>
            <a:cxnLst/>
            <a:rect l="l" t="t" r="r" b="b"/>
            <a:pathLst>
              <a:path w="3343910" h="539750">
                <a:moveTo>
                  <a:pt x="3343655" y="449580"/>
                </a:moveTo>
                <a:lnTo>
                  <a:pt x="3336587" y="484578"/>
                </a:lnTo>
                <a:lnTo>
                  <a:pt x="3317303" y="513159"/>
                </a:lnTo>
                <a:lnTo>
                  <a:pt x="3288684" y="532429"/>
                </a:lnTo>
                <a:lnTo>
                  <a:pt x="3253613" y="539495"/>
                </a:lnTo>
                <a:lnTo>
                  <a:pt x="90043" y="539495"/>
                </a:lnTo>
                <a:lnTo>
                  <a:pt x="54971" y="532429"/>
                </a:lnTo>
                <a:lnTo>
                  <a:pt x="26352" y="513159"/>
                </a:lnTo>
                <a:lnTo>
                  <a:pt x="7068" y="484578"/>
                </a:lnTo>
                <a:lnTo>
                  <a:pt x="0" y="449580"/>
                </a:lnTo>
                <a:lnTo>
                  <a:pt x="0" y="89915"/>
                </a:lnTo>
                <a:lnTo>
                  <a:pt x="7068" y="54917"/>
                </a:lnTo>
                <a:lnTo>
                  <a:pt x="26352" y="26336"/>
                </a:lnTo>
                <a:lnTo>
                  <a:pt x="54971" y="7066"/>
                </a:lnTo>
                <a:lnTo>
                  <a:pt x="90043" y="0"/>
                </a:lnTo>
                <a:lnTo>
                  <a:pt x="3253613" y="0"/>
                </a:lnTo>
                <a:lnTo>
                  <a:pt x="3288684" y="7066"/>
                </a:lnTo>
                <a:lnTo>
                  <a:pt x="3317303" y="26336"/>
                </a:lnTo>
                <a:lnTo>
                  <a:pt x="3336587" y="54917"/>
                </a:lnTo>
                <a:lnTo>
                  <a:pt x="3343655" y="89915"/>
                </a:lnTo>
                <a:lnTo>
                  <a:pt x="3343655" y="449580"/>
                </a:lnTo>
                <a:close/>
              </a:path>
            </a:pathLst>
          </a:custGeom>
          <a:ln w="254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 name="object 12">
            <a:extLst>
              <a:ext uri="{FF2B5EF4-FFF2-40B4-BE49-F238E27FC236}">
                <a16:creationId xmlns:a16="http://schemas.microsoft.com/office/drawing/2014/main" id="{91DD0B01-B92C-4E03-9F01-0D678C02E14E}"/>
              </a:ext>
            </a:extLst>
          </p:cNvPr>
          <p:cNvSpPr txBox="1"/>
          <p:nvPr/>
        </p:nvSpPr>
        <p:spPr>
          <a:xfrm>
            <a:off x="4852414" y="3246019"/>
            <a:ext cx="2283460" cy="299720"/>
          </a:xfrm>
          <a:prstGeom prst="rect">
            <a:avLst/>
          </a:prstGeom>
        </p:spPr>
        <p:txBody>
          <a:bodyPr vert="horz" wrap="square" lIns="0" tIns="12700" rIns="0" bIns="0" rtlCol="0">
            <a:spAutoFit/>
          </a:bodyPr>
          <a:lstStyle/>
          <a:p>
            <a:pPr marL="12700">
              <a:spcBef>
                <a:spcPts val="100"/>
              </a:spcBef>
            </a:pPr>
            <a:r>
              <a:rPr spc="-5" dirty="0">
                <a:solidFill>
                  <a:srgbClr val="FFFFFF"/>
                </a:solidFill>
                <a:latin typeface="Arial"/>
                <a:cs typeface="Arial"/>
              </a:rPr>
              <a:t>Erasmus</a:t>
            </a:r>
            <a:r>
              <a:rPr spc="-35" dirty="0">
                <a:solidFill>
                  <a:srgbClr val="FFFFFF"/>
                </a:solidFill>
                <a:latin typeface="Arial"/>
                <a:cs typeface="Arial"/>
              </a:rPr>
              <a:t> </a:t>
            </a:r>
            <a:r>
              <a:rPr spc="-5" dirty="0">
                <a:solidFill>
                  <a:srgbClr val="FFFFFF"/>
                </a:solidFill>
                <a:latin typeface="Arial"/>
                <a:cs typeface="Arial"/>
              </a:rPr>
              <a:t>accreditation</a:t>
            </a:r>
            <a:endParaRPr dirty="0">
              <a:solidFill>
                <a:prstClr val="black"/>
              </a:solidFill>
              <a:latin typeface="Arial"/>
              <a:cs typeface="Arial"/>
            </a:endParaRPr>
          </a:p>
        </p:txBody>
      </p:sp>
      <p:sp>
        <p:nvSpPr>
          <p:cNvPr id="10" name="object 17">
            <a:extLst>
              <a:ext uri="{FF2B5EF4-FFF2-40B4-BE49-F238E27FC236}">
                <a16:creationId xmlns:a16="http://schemas.microsoft.com/office/drawing/2014/main" id="{6C894839-0FC3-4269-B30B-167AD29AAF90}"/>
              </a:ext>
            </a:extLst>
          </p:cNvPr>
          <p:cNvSpPr txBox="1">
            <a:spLocks/>
          </p:cNvSpPr>
          <p:nvPr/>
        </p:nvSpPr>
        <p:spPr>
          <a:xfrm>
            <a:off x="6443472" y="2172489"/>
            <a:ext cx="3789045" cy="1113125"/>
          </a:xfrm>
          <a:prstGeom prst="rect">
            <a:avLst/>
          </a:prstGeom>
        </p:spPr>
        <p:txBody>
          <a:bodyPr vert="horz" wrap="square" lIns="0" tIns="12700"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800" b="0" i="0" u="none" strike="noStrike" kern="0" cap="none" spc="-5" normalizeH="0" baseline="0" noProof="0" dirty="0">
                <a:ln>
                  <a:noFill/>
                </a:ln>
                <a:solidFill>
                  <a:sysClr val="window" lastClr="FFFFFF"/>
                </a:solidFill>
                <a:effectLst/>
                <a:uLnTx/>
                <a:uFillTx/>
                <a:latin typeface="Arial"/>
                <a:ea typeface="+mn-ea"/>
                <a:cs typeface="Arial"/>
              </a:rPr>
              <a:t>Short-term projects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Times New Roman"/>
              <a:ea typeface="+mn-ea"/>
              <a:cs typeface="Times New Roman"/>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lang="en-US" sz="1750" b="0" i="0" u="none" strike="noStrike" kern="0" cap="none" spc="0" normalizeH="0" baseline="0" noProof="0" dirty="0">
              <a:ln>
                <a:noFill/>
              </a:ln>
              <a:solidFill>
                <a:sysClr val="window" lastClr="FFFFFF"/>
              </a:solidFill>
              <a:effectLst/>
              <a:uLnTx/>
              <a:uFillTx/>
              <a:latin typeface="Times New Roman"/>
              <a:ea typeface="+mn-ea"/>
              <a:cs typeface="Times New Roman"/>
            </a:endParaRPr>
          </a:p>
          <a:p>
            <a:pPr marL="1656080" marR="0" lvl="0" indent="0" defTabSz="914400" eaLnBrk="1" fontAlgn="auto" latinLnBrk="0" hangingPunct="1">
              <a:lnSpc>
                <a:spcPct val="100000"/>
              </a:lnSpc>
              <a:spcBef>
                <a:spcPts val="5"/>
              </a:spcBef>
              <a:spcAft>
                <a:spcPts val="0"/>
              </a:spcAft>
              <a:buClrTx/>
              <a:buSzTx/>
              <a:buFontTx/>
              <a:buNone/>
              <a:tabLst/>
              <a:defRPr/>
            </a:pPr>
            <a:r>
              <a:rPr kumimoji="0" lang="en-US" sz="1600" b="0" i="0" u="none" strike="noStrike" kern="0" cap="none" spc="-5" normalizeH="0" baseline="0" noProof="0" dirty="0">
                <a:ln>
                  <a:noFill/>
                </a:ln>
                <a:solidFill>
                  <a:sysClr val="window" lastClr="FFFFFF"/>
                </a:solidFill>
                <a:effectLst/>
                <a:uLnTx/>
                <a:uFillTx/>
                <a:latin typeface="Arial"/>
                <a:ea typeface="+mn-ea"/>
                <a:cs typeface="Arial"/>
              </a:rPr>
              <a:t>Individual</a:t>
            </a:r>
            <a:r>
              <a:rPr kumimoji="0" lang="en-US" sz="1600" b="0" i="0" u="none" strike="noStrike" kern="0" cap="none" spc="-40" normalizeH="0" baseline="0" noProof="0" dirty="0">
                <a:ln>
                  <a:noFill/>
                </a:ln>
                <a:solidFill>
                  <a:sysClr val="window" lastClr="FFFFFF"/>
                </a:solidFill>
                <a:effectLst/>
                <a:uLnTx/>
                <a:uFillTx/>
                <a:latin typeface="Arial"/>
                <a:ea typeface="+mn-ea"/>
                <a:cs typeface="Arial"/>
              </a:rPr>
              <a:t> </a:t>
            </a:r>
            <a:r>
              <a:rPr kumimoji="0" lang="en-US" sz="1600" b="0" i="0" u="none" strike="noStrike" kern="0" cap="none" spc="-5" normalizeH="0" baseline="0" noProof="0" dirty="0" err="1">
                <a:ln>
                  <a:noFill/>
                </a:ln>
                <a:solidFill>
                  <a:sysClr val="window" lastClr="FFFFFF"/>
                </a:solidFill>
                <a:effectLst/>
                <a:uLnTx/>
                <a:uFillTx/>
                <a:latin typeface="Arial"/>
                <a:ea typeface="+mn-ea"/>
                <a:cs typeface="Arial"/>
              </a:rPr>
              <a:t>organisations</a:t>
            </a:r>
            <a:endParaRPr kumimoji="0" lang="en-US" sz="1600"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11" name="object 21">
            <a:extLst>
              <a:ext uri="{FF2B5EF4-FFF2-40B4-BE49-F238E27FC236}">
                <a16:creationId xmlns:a16="http://schemas.microsoft.com/office/drawing/2014/main" id="{7A60B043-39A7-4514-8C48-CC988A056BDA}"/>
              </a:ext>
            </a:extLst>
          </p:cNvPr>
          <p:cNvSpPr/>
          <p:nvPr/>
        </p:nvSpPr>
        <p:spPr>
          <a:xfrm>
            <a:off x="1651607" y="1964335"/>
            <a:ext cx="1552857" cy="3147060"/>
          </a:xfrm>
          <a:custGeom>
            <a:avLst/>
            <a:gdLst/>
            <a:ahLst/>
            <a:cxnLst/>
            <a:rect l="l" t="t" r="r" b="b"/>
            <a:pathLst>
              <a:path w="1356360" h="3147060">
                <a:moveTo>
                  <a:pt x="0" y="226060"/>
                </a:moveTo>
                <a:lnTo>
                  <a:pt x="4592" y="180503"/>
                </a:lnTo>
                <a:lnTo>
                  <a:pt x="17764" y="138070"/>
                </a:lnTo>
                <a:lnTo>
                  <a:pt x="38606" y="99671"/>
                </a:lnTo>
                <a:lnTo>
                  <a:pt x="66209" y="66214"/>
                </a:lnTo>
                <a:lnTo>
                  <a:pt x="99665" y="38609"/>
                </a:lnTo>
                <a:lnTo>
                  <a:pt x="138065" y="17766"/>
                </a:lnTo>
                <a:lnTo>
                  <a:pt x="180499" y="4593"/>
                </a:lnTo>
                <a:lnTo>
                  <a:pt x="226060" y="0"/>
                </a:lnTo>
                <a:lnTo>
                  <a:pt x="1130300" y="0"/>
                </a:lnTo>
                <a:lnTo>
                  <a:pt x="1175856" y="4593"/>
                </a:lnTo>
                <a:lnTo>
                  <a:pt x="1218289" y="17766"/>
                </a:lnTo>
                <a:lnTo>
                  <a:pt x="1256688" y="38609"/>
                </a:lnTo>
                <a:lnTo>
                  <a:pt x="1290145" y="66214"/>
                </a:lnTo>
                <a:lnTo>
                  <a:pt x="1317750" y="99671"/>
                </a:lnTo>
                <a:lnTo>
                  <a:pt x="1338593" y="138070"/>
                </a:lnTo>
                <a:lnTo>
                  <a:pt x="1351766" y="180503"/>
                </a:lnTo>
                <a:lnTo>
                  <a:pt x="1356360" y="226060"/>
                </a:lnTo>
                <a:lnTo>
                  <a:pt x="1356360" y="2921000"/>
                </a:lnTo>
                <a:lnTo>
                  <a:pt x="1351766" y="2966560"/>
                </a:lnTo>
                <a:lnTo>
                  <a:pt x="1338593" y="3008994"/>
                </a:lnTo>
                <a:lnTo>
                  <a:pt x="1317750" y="3047394"/>
                </a:lnTo>
                <a:lnTo>
                  <a:pt x="1290145" y="3080850"/>
                </a:lnTo>
                <a:lnTo>
                  <a:pt x="1256688" y="3108453"/>
                </a:lnTo>
                <a:lnTo>
                  <a:pt x="1218289" y="3129295"/>
                </a:lnTo>
                <a:lnTo>
                  <a:pt x="1175856" y="3142467"/>
                </a:lnTo>
                <a:lnTo>
                  <a:pt x="1130300" y="3147060"/>
                </a:lnTo>
                <a:lnTo>
                  <a:pt x="226060" y="3147060"/>
                </a:lnTo>
                <a:lnTo>
                  <a:pt x="180499" y="3142467"/>
                </a:lnTo>
                <a:lnTo>
                  <a:pt x="138065" y="3129295"/>
                </a:lnTo>
                <a:lnTo>
                  <a:pt x="99665" y="3108453"/>
                </a:lnTo>
                <a:lnTo>
                  <a:pt x="66209" y="3080850"/>
                </a:lnTo>
                <a:lnTo>
                  <a:pt x="38606" y="3047394"/>
                </a:lnTo>
                <a:lnTo>
                  <a:pt x="17764" y="3008994"/>
                </a:lnTo>
                <a:lnTo>
                  <a:pt x="4592" y="2966560"/>
                </a:lnTo>
                <a:lnTo>
                  <a:pt x="0" y="2921000"/>
                </a:lnTo>
                <a:lnTo>
                  <a:pt x="0" y="226060"/>
                </a:lnTo>
                <a:close/>
              </a:path>
            </a:pathLst>
          </a:custGeom>
          <a:ln w="222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 name="object 22">
            <a:extLst>
              <a:ext uri="{FF2B5EF4-FFF2-40B4-BE49-F238E27FC236}">
                <a16:creationId xmlns:a16="http://schemas.microsoft.com/office/drawing/2014/main" id="{47D45688-6F43-4FF5-9A9B-DF8C50B25555}"/>
              </a:ext>
            </a:extLst>
          </p:cNvPr>
          <p:cNvSpPr txBox="1"/>
          <p:nvPr/>
        </p:nvSpPr>
        <p:spPr>
          <a:xfrm>
            <a:off x="1629008" y="2712903"/>
            <a:ext cx="1469006" cy="1243289"/>
          </a:xfrm>
          <a:prstGeom prst="rect">
            <a:avLst/>
          </a:prstGeom>
        </p:spPr>
        <p:txBody>
          <a:bodyPr vert="horz" wrap="square" lIns="0" tIns="12065" rIns="0" bIns="0" rtlCol="0">
            <a:spAutoFit/>
          </a:bodyPr>
          <a:lstStyle/>
          <a:p>
            <a:pPr marL="116205" marR="5080" indent="-104139" algn="ctr">
              <a:spcBef>
                <a:spcPts val="95"/>
              </a:spcBef>
            </a:pPr>
            <a:r>
              <a:rPr lang="el-GR" sz="1600" b="1" spc="55" dirty="0">
                <a:solidFill>
                  <a:prstClr val="black"/>
                </a:solidFill>
                <a:latin typeface="Century Gothic" panose="020B0502020202020204" pitchFamily="34" charset="0"/>
                <a:cs typeface="Arial"/>
              </a:rPr>
              <a:t>Πώς</a:t>
            </a:r>
            <a:r>
              <a:rPr lang="en-US" sz="1600" b="1" spc="55" dirty="0">
                <a:solidFill>
                  <a:prstClr val="black"/>
                </a:solidFill>
                <a:latin typeface="Century Gothic" panose="020B0502020202020204" pitchFamily="34" charset="0"/>
                <a:cs typeface="Arial"/>
              </a:rPr>
              <a:t> </a:t>
            </a:r>
            <a:r>
              <a:rPr lang="el-GR" sz="1600" b="1" spc="55" dirty="0">
                <a:solidFill>
                  <a:prstClr val="black"/>
                </a:solidFill>
                <a:latin typeface="Century Gothic" panose="020B0502020202020204" pitchFamily="34" charset="0"/>
                <a:cs typeface="Arial"/>
              </a:rPr>
              <a:t>μπορεί να συμμετέχει ο οργανισμός μου</a:t>
            </a:r>
            <a:r>
              <a:rPr lang="en-US" sz="1600" b="1" spc="55" dirty="0">
                <a:solidFill>
                  <a:prstClr val="black"/>
                </a:solidFill>
                <a:latin typeface="Century Gothic" panose="020B0502020202020204" pitchFamily="34" charset="0"/>
                <a:cs typeface="Arial"/>
              </a:rPr>
              <a:t>;</a:t>
            </a:r>
            <a:endParaRPr sz="1600" dirty="0">
              <a:solidFill>
                <a:prstClr val="black"/>
              </a:solidFill>
              <a:latin typeface="Century Gothic" panose="020B0502020202020204" pitchFamily="34" charset="0"/>
              <a:cs typeface="Arial"/>
            </a:endParaRPr>
          </a:p>
        </p:txBody>
      </p:sp>
      <p:sp>
        <p:nvSpPr>
          <p:cNvPr id="13" name="object 31">
            <a:extLst>
              <a:ext uri="{FF2B5EF4-FFF2-40B4-BE49-F238E27FC236}">
                <a16:creationId xmlns:a16="http://schemas.microsoft.com/office/drawing/2014/main" id="{5205907B-1034-4FB7-84C4-06311D0962DB}"/>
              </a:ext>
            </a:extLst>
          </p:cNvPr>
          <p:cNvSpPr txBox="1"/>
          <p:nvPr/>
        </p:nvSpPr>
        <p:spPr>
          <a:xfrm>
            <a:off x="4428870" y="3290062"/>
            <a:ext cx="5706110" cy="814069"/>
          </a:xfrm>
          <a:prstGeom prst="rect">
            <a:avLst/>
          </a:prstGeom>
        </p:spPr>
        <p:txBody>
          <a:bodyPr vert="horz" wrap="square" lIns="0" tIns="12065" rIns="0" bIns="0" rtlCol="0">
            <a:spAutoFit/>
          </a:bodyPr>
          <a:lstStyle/>
          <a:p>
            <a:pPr marL="3348990">
              <a:spcBef>
                <a:spcPts val="95"/>
              </a:spcBef>
            </a:pPr>
            <a:r>
              <a:rPr sz="1600" spc="-5" dirty="0">
                <a:solidFill>
                  <a:srgbClr val="FFFFFF"/>
                </a:solidFill>
                <a:latin typeface="Arial"/>
                <a:cs typeface="Arial"/>
              </a:rPr>
              <a:t>Join a mobility</a:t>
            </a:r>
            <a:r>
              <a:rPr sz="1600" spc="-35" dirty="0">
                <a:solidFill>
                  <a:srgbClr val="FFFFFF"/>
                </a:solidFill>
                <a:latin typeface="Arial"/>
                <a:cs typeface="Arial"/>
              </a:rPr>
              <a:t> </a:t>
            </a:r>
            <a:r>
              <a:rPr sz="1600" spc="-5" dirty="0">
                <a:solidFill>
                  <a:srgbClr val="FFFFFF"/>
                </a:solidFill>
                <a:latin typeface="Arial"/>
                <a:cs typeface="Arial"/>
              </a:rPr>
              <a:t>consortium</a:t>
            </a:r>
            <a:endParaRPr sz="1600" dirty="0">
              <a:solidFill>
                <a:prstClr val="black"/>
              </a:solidFill>
              <a:latin typeface="Arial"/>
              <a:cs typeface="Arial"/>
            </a:endParaRPr>
          </a:p>
          <a:p>
            <a:pPr marL="12700">
              <a:spcBef>
                <a:spcPts val="15"/>
              </a:spcBef>
            </a:pPr>
            <a:r>
              <a:rPr spc="-5" dirty="0">
                <a:solidFill>
                  <a:srgbClr val="FFFFFF"/>
                </a:solidFill>
                <a:latin typeface="Arial"/>
                <a:cs typeface="Arial"/>
              </a:rPr>
              <a:t>Join </a:t>
            </a:r>
            <a:r>
              <a:rPr spc="-10" dirty="0">
                <a:solidFill>
                  <a:srgbClr val="FFFFFF"/>
                </a:solidFill>
                <a:latin typeface="Arial"/>
                <a:cs typeface="Arial"/>
              </a:rPr>
              <a:t>without </a:t>
            </a:r>
            <a:r>
              <a:rPr spc="-5" dirty="0">
                <a:solidFill>
                  <a:srgbClr val="FFFFFF"/>
                </a:solidFill>
                <a:latin typeface="Arial"/>
                <a:cs typeface="Arial"/>
              </a:rPr>
              <a:t>an</a:t>
            </a:r>
            <a:r>
              <a:rPr spc="55" dirty="0">
                <a:solidFill>
                  <a:srgbClr val="FFFFFF"/>
                </a:solidFill>
                <a:latin typeface="Arial"/>
                <a:cs typeface="Arial"/>
              </a:rPr>
              <a:t> </a:t>
            </a:r>
            <a:r>
              <a:rPr spc="-5" dirty="0">
                <a:solidFill>
                  <a:srgbClr val="FFFFFF"/>
                </a:solidFill>
                <a:latin typeface="Arial"/>
                <a:cs typeface="Arial"/>
              </a:rPr>
              <a:t>application</a:t>
            </a:r>
            <a:endParaRPr dirty="0">
              <a:solidFill>
                <a:prstClr val="black"/>
              </a:solidFill>
              <a:latin typeface="Arial"/>
              <a:cs typeface="Arial"/>
            </a:endParaRPr>
          </a:p>
          <a:p>
            <a:pPr marL="3321685">
              <a:spcBef>
                <a:spcPts val="200"/>
              </a:spcBef>
            </a:pPr>
            <a:r>
              <a:rPr sz="1600" spc="-5" dirty="0">
                <a:solidFill>
                  <a:srgbClr val="FFFFFF"/>
                </a:solidFill>
                <a:latin typeface="Arial"/>
                <a:cs typeface="Arial"/>
              </a:rPr>
              <a:t>Host Erasmus</a:t>
            </a:r>
            <a:r>
              <a:rPr sz="1600" dirty="0">
                <a:solidFill>
                  <a:srgbClr val="FFFFFF"/>
                </a:solidFill>
                <a:latin typeface="Arial"/>
                <a:cs typeface="Arial"/>
              </a:rPr>
              <a:t> </a:t>
            </a:r>
            <a:r>
              <a:rPr sz="1600" spc="-5" dirty="0">
                <a:solidFill>
                  <a:srgbClr val="FFFFFF"/>
                </a:solidFill>
                <a:latin typeface="Arial"/>
                <a:cs typeface="Arial"/>
              </a:rPr>
              <a:t>participants</a:t>
            </a:r>
            <a:endParaRPr sz="1600" dirty="0">
              <a:solidFill>
                <a:prstClr val="black"/>
              </a:solidFill>
              <a:latin typeface="Arial"/>
              <a:cs typeface="Arial"/>
            </a:endParaRPr>
          </a:p>
        </p:txBody>
      </p:sp>
      <p:sp>
        <p:nvSpPr>
          <p:cNvPr id="14" name="object 6">
            <a:extLst>
              <a:ext uri="{FF2B5EF4-FFF2-40B4-BE49-F238E27FC236}">
                <a16:creationId xmlns:a16="http://schemas.microsoft.com/office/drawing/2014/main" id="{3FC0343E-4E51-41F7-91EB-3EDA97EBD179}"/>
              </a:ext>
            </a:extLst>
          </p:cNvPr>
          <p:cNvSpPr/>
          <p:nvPr/>
        </p:nvSpPr>
        <p:spPr>
          <a:xfrm>
            <a:off x="4129980" y="2127897"/>
            <a:ext cx="6286500" cy="502920"/>
          </a:xfrm>
          <a:custGeom>
            <a:avLst/>
            <a:gdLst/>
            <a:ahLst/>
            <a:cxnLst/>
            <a:rect l="l" t="t" r="r" b="b"/>
            <a:pathLst>
              <a:path w="6286500" h="502919">
                <a:moveTo>
                  <a:pt x="6201664" y="0"/>
                </a:moveTo>
                <a:lnTo>
                  <a:pt x="84835" y="0"/>
                </a:lnTo>
                <a:lnTo>
                  <a:pt x="51810" y="6596"/>
                </a:lnTo>
                <a:lnTo>
                  <a:pt x="24844" y="24574"/>
                </a:lnTo>
                <a:lnTo>
                  <a:pt x="6665" y="51220"/>
                </a:lnTo>
                <a:lnTo>
                  <a:pt x="0" y="83820"/>
                </a:lnTo>
                <a:lnTo>
                  <a:pt x="0" y="419100"/>
                </a:lnTo>
                <a:lnTo>
                  <a:pt x="6665" y="451699"/>
                </a:lnTo>
                <a:lnTo>
                  <a:pt x="24844" y="478345"/>
                </a:lnTo>
                <a:lnTo>
                  <a:pt x="51810" y="496323"/>
                </a:lnTo>
                <a:lnTo>
                  <a:pt x="84835" y="502920"/>
                </a:lnTo>
                <a:lnTo>
                  <a:pt x="6201664" y="502920"/>
                </a:lnTo>
                <a:lnTo>
                  <a:pt x="6234689" y="496323"/>
                </a:lnTo>
                <a:lnTo>
                  <a:pt x="6261655" y="478345"/>
                </a:lnTo>
                <a:lnTo>
                  <a:pt x="6279834" y="451699"/>
                </a:lnTo>
                <a:lnTo>
                  <a:pt x="6286499" y="419100"/>
                </a:lnTo>
                <a:lnTo>
                  <a:pt x="6286499" y="83820"/>
                </a:lnTo>
                <a:lnTo>
                  <a:pt x="6279834" y="51220"/>
                </a:lnTo>
                <a:lnTo>
                  <a:pt x="6261655" y="24574"/>
                </a:lnTo>
                <a:lnTo>
                  <a:pt x="6234689" y="6596"/>
                </a:lnTo>
                <a:lnTo>
                  <a:pt x="6201664" y="0"/>
                </a:lnTo>
                <a:close/>
              </a:path>
            </a:pathLst>
          </a:custGeom>
          <a:solidFill>
            <a:srgbClr val="00B0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8">
            <a:extLst>
              <a:ext uri="{FF2B5EF4-FFF2-40B4-BE49-F238E27FC236}">
                <a16:creationId xmlns:a16="http://schemas.microsoft.com/office/drawing/2014/main" id="{1D0CF8F3-324C-4EF9-BDE8-FE760BB0BC7A}"/>
              </a:ext>
            </a:extLst>
          </p:cNvPr>
          <p:cNvSpPr/>
          <p:nvPr/>
        </p:nvSpPr>
        <p:spPr>
          <a:xfrm>
            <a:off x="3302448" y="2123326"/>
            <a:ext cx="972819" cy="504825"/>
          </a:xfrm>
          <a:custGeom>
            <a:avLst/>
            <a:gdLst/>
            <a:ahLst/>
            <a:cxnLst/>
            <a:rect l="l" t="t" r="r" b="b"/>
            <a:pathLst>
              <a:path w="972819" h="504825">
                <a:moveTo>
                  <a:pt x="720090" y="0"/>
                </a:moveTo>
                <a:lnTo>
                  <a:pt x="720090" y="126111"/>
                </a:lnTo>
                <a:lnTo>
                  <a:pt x="0" y="126111"/>
                </a:lnTo>
                <a:lnTo>
                  <a:pt x="0" y="378333"/>
                </a:lnTo>
                <a:lnTo>
                  <a:pt x="720090" y="378333"/>
                </a:lnTo>
                <a:lnTo>
                  <a:pt x="720090" y="504444"/>
                </a:lnTo>
                <a:lnTo>
                  <a:pt x="972312" y="252222"/>
                </a:lnTo>
                <a:lnTo>
                  <a:pt x="720090" y="0"/>
                </a:lnTo>
                <a:close/>
              </a:path>
            </a:pathLst>
          </a:custGeom>
          <a:solidFill>
            <a:schemeClr val="accent5">
              <a:lumMod val="20000"/>
              <a:lumOff val="8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6" name="object 10">
            <a:extLst>
              <a:ext uri="{FF2B5EF4-FFF2-40B4-BE49-F238E27FC236}">
                <a16:creationId xmlns:a16="http://schemas.microsoft.com/office/drawing/2014/main" id="{057E415D-483F-4F9D-A896-31A7FE848509}"/>
              </a:ext>
            </a:extLst>
          </p:cNvPr>
          <p:cNvSpPr/>
          <p:nvPr/>
        </p:nvSpPr>
        <p:spPr>
          <a:xfrm>
            <a:off x="4169603" y="3182505"/>
            <a:ext cx="3343910" cy="539750"/>
          </a:xfrm>
          <a:custGeom>
            <a:avLst/>
            <a:gdLst/>
            <a:ahLst/>
            <a:cxnLst/>
            <a:rect l="l" t="t" r="r" b="b"/>
            <a:pathLst>
              <a:path w="3343910" h="539750">
                <a:moveTo>
                  <a:pt x="3253613" y="0"/>
                </a:moveTo>
                <a:lnTo>
                  <a:pt x="90043" y="0"/>
                </a:lnTo>
                <a:lnTo>
                  <a:pt x="54971" y="7066"/>
                </a:lnTo>
                <a:lnTo>
                  <a:pt x="26352" y="26336"/>
                </a:lnTo>
                <a:lnTo>
                  <a:pt x="7068" y="54917"/>
                </a:lnTo>
                <a:lnTo>
                  <a:pt x="0" y="89915"/>
                </a:lnTo>
                <a:lnTo>
                  <a:pt x="0" y="449580"/>
                </a:lnTo>
                <a:lnTo>
                  <a:pt x="7068" y="484578"/>
                </a:lnTo>
                <a:lnTo>
                  <a:pt x="26352" y="513159"/>
                </a:lnTo>
                <a:lnTo>
                  <a:pt x="54971" y="532429"/>
                </a:lnTo>
                <a:lnTo>
                  <a:pt x="90043" y="539495"/>
                </a:lnTo>
                <a:lnTo>
                  <a:pt x="3253613" y="539495"/>
                </a:lnTo>
                <a:lnTo>
                  <a:pt x="3288684" y="532429"/>
                </a:lnTo>
                <a:lnTo>
                  <a:pt x="3317303" y="513159"/>
                </a:lnTo>
                <a:lnTo>
                  <a:pt x="3336587" y="484578"/>
                </a:lnTo>
                <a:lnTo>
                  <a:pt x="3343655" y="449580"/>
                </a:lnTo>
                <a:lnTo>
                  <a:pt x="3343655" y="89915"/>
                </a:lnTo>
                <a:lnTo>
                  <a:pt x="3336587" y="54917"/>
                </a:lnTo>
                <a:lnTo>
                  <a:pt x="3317303" y="26336"/>
                </a:lnTo>
                <a:lnTo>
                  <a:pt x="3288684" y="7066"/>
                </a:lnTo>
                <a:lnTo>
                  <a:pt x="3253613" y="0"/>
                </a:lnTo>
                <a:close/>
              </a:path>
            </a:pathLst>
          </a:custGeom>
          <a:solidFill>
            <a:schemeClr val="accent6"/>
          </a:solidFill>
        </p:spPr>
        <p:txBody>
          <a:bodyPr wrap="square" lIns="0" tIns="0" rIns="0" bIns="0" rtlCol="0"/>
          <a:lstStyle/>
          <a:p>
            <a:pPr algn="ctr">
              <a:defRPr/>
            </a:pPr>
            <a:endParaRPr lang="en-US" sz="800" b="1" dirty="0">
              <a:solidFill>
                <a:prstClr val="white"/>
              </a:solidFill>
              <a:latin typeface="Century Gothic" panose="020B0502020202020204" pitchFamily="34" charset="0"/>
            </a:endParaRPr>
          </a:p>
          <a:p>
            <a:pPr algn="ctr">
              <a:defRPr/>
            </a:pPr>
            <a:r>
              <a:rPr lang="en-US" sz="2000" b="1" dirty="0">
                <a:solidFill>
                  <a:prstClr val="white"/>
                </a:solidFill>
                <a:latin typeface="Century Gothic" panose="020B0502020202020204" pitchFamily="34" charset="0"/>
              </a:rPr>
              <a:t>2. </a:t>
            </a:r>
            <a:r>
              <a:rPr lang="el-GR" sz="2000" b="1" dirty="0">
                <a:solidFill>
                  <a:prstClr val="white"/>
                </a:solidFill>
                <a:latin typeface="Century Gothic" panose="020B0502020202020204" pitchFamily="34" charset="0"/>
              </a:rPr>
              <a:t>Διαπίστευση </a:t>
            </a:r>
            <a:r>
              <a:rPr lang="en-US" sz="2000" b="1" dirty="0">
                <a:solidFill>
                  <a:prstClr val="white"/>
                </a:solidFill>
                <a:latin typeface="Century Gothic" panose="020B0502020202020204" pitchFamily="34" charset="0"/>
              </a:rPr>
              <a:t>Erasmus</a:t>
            </a:r>
            <a:endParaRPr sz="2000" b="1" dirty="0">
              <a:solidFill>
                <a:prstClr val="white"/>
              </a:solidFill>
              <a:latin typeface="Century Gothic" panose="020B0502020202020204" pitchFamily="34" charset="0"/>
            </a:endParaRPr>
          </a:p>
        </p:txBody>
      </p:sp>
      <p:sp>
        <p:nvSpPr>
          <p:cNvPr id="17" name="object 13">
            <a:extLst>
              <a:ext uri="{FF2B5EF4-FFF2-40B4-BE49-F238E27FC236}">
                <a16:creationId xmlns:a16="http://schemas.microsoft.com/office/drawing/2014/main" id="{1F1778E0-4506-47E9-9B06-CD82D2925932}"/>
              </a:ext>
            </a:extLst>
          </p:cNvPr>
          <p:cNvSpPr/>
          <p:nvPr/>
        </p:nvSpPr>
        <p:spPr>
          <a:xfrm>
            <a:off x="3311593" y="3200794"/>
            <a:ext cx="972819" cy="504825"/>
          </a:xfrm>
          <a:custGeom>
            <a:avLst/>
            <a:gdLst/>
            <a:ahLst/>
            <a:cxnLst/>
            <a:rect l="l" t="t" r="r" b="b"/>
            <a:pathLst>
              <a:path w="972819" h="504825">
                <a:moveTo>
                  <a:pt x="720089" y="0"/>
                </a:moveTo>
                <a:lnTo>
                  <a:pt x="720089" y="126111"/>
                </a:lnTo>
                <a:lnTo>
                  <a:pt x="0" y="126111"/>
                </a:lnTo>
                <a:lnTo>
                  <a:pt x="0" y="378332"/>
                </a:lnTo>
                <a:lnTo>
                  <a:pt x="720089" y="378332"/>
                </a:lnTo>
                <a:lnTo>
                  <a:pt x="720089" y="504444"/>
                </a:lnTo>
                <a:lnTo>
                  <a:pt x="972311" y="252221"/>
                </a:lnTo>
                <a:lnTo>
                  <a:pt x="720089" y="0"/>
                </a:lnTo>
                <a:close/>
              </a:path>
            </a:pathLst>
          </a:custGeom>
          <a:solidFill>
            <a:schemeClr val="accent6">
              <a:lumMod val="20000"/>
              <a:lumOff val="8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object 15">
            <a:extLst>
              <a:ext uri="{FF2B5EF4-FFF2-40B4-BE49-F238E27FC236}">
                <a16:creationId xmlns:a16="http://schemas.microsoft.com/office/drawing/2014/main" id="{BFE1C47E-0987-44C9-BBC8-3A9AD74F49E5}"/>
              </a:ext>
            </a:extLst>
          </p:cNvPr>
          <p:cNvSpPr/>
          <p:nvPr/>
        </p:nvSpPr>
        <p:spPr>
          <a:xfrm>
            <a:off x="7563552" y="2937143"/>
            <a:ext cx="2872740" cy="504825"/>
          </a:xfrm>
          <a:custGeom>
            <a:avLst/>
            <a:gdLst/>
            <a:ahLst/>
            <a:cxnLst/>
            <a:rect l="l" t="t" r="r" b="b"/>
            <a:pathLst>
              <a:path w="2872740" h="504825">
                <a:moveTo>
                  <a:pt x="2788792" y="0"/>
                </a:moveTo>
                <a:lnTo>
                  <a:pt x="83946" y="0"/>
                </a:lnTo>
                <a:lnTo>
                  <a:pt x="51274" y="6600"/>
                </a:lnTo>
                <a:lnTo>
                  <a:pt x="24590" y="24606"/>
                </a:lnTo>
                <a:lnTo>
                  <a:pt x="6598" y="51327"/>
                </a:lnTo>
                <a:lnTo>
                  <a:pt x="0" y="84073"/>
                </a:lnTo>
                <a:lnTo>
                  <a:pt x="0" y="420369"/>
                </a:lnTo>
                <a:lnTo>
                  <a:pt x="6598" y="453116"/>
                </a:lnTo>
                <a:lnTo>
                  <a:pt x="24590" y="479837"/>
                </a:lnTo>
                <a:lnTo>
                  <a:pt x="51274" y="497843"/>
                </a:lnTo>
                <a:lnTo>
                  <a:pt x="83946" y="504444"/>
                </a:lnTo>
                <a:lnTo>
                  <a:pt x="2788792" y="504444"/>
                </a:lnTo>
                <a:lnTo>
                  <a:pt x="2821465" y="497843"/>
                </a:lnTo>
                <a:lnTo>
                  <a:pt x="2848149" y="479837"/>
                </a:lnTo>
                <a:lnTo>
                  <a:pt x="2866141" y="453116"/>
                </a:lnTo>
                <a:lnTo>
                  <a:pt x="2872740" y="420369"/>
                </a:lnTo>
                <a:lnTo>
                  <a:pt x="2872740" y="84073"/>
                </a:lnTo>
                <a:lnTo>
                  <a:pt x="2866141" y="51327"/>
                </a:lnTo>
                <a:lnTo>
                  <a:pt x="2848149" y="24606"/>
                </a:lnTo>
                <a:lnTo>
                  <a:pt x="2821465" y="6600"/>
                </a:lnTo>
                <a:lnTo>
                  <a:pt x="2788792" y="0"/>
                </a:lnTo>
                <a:close/>
              </a:path>
            </a:pathLst>
          </a:custGeom>
          <a:solidFill>
            <a:schemeClr val="accent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object 17">
            <a:extLst>
              <a:ext uri="{FF2B5EF4-FFF2-40B4-BE49-F238E27FC236}">
                <a16:creationId xmlns:a16="http://schemas.microsoft.com/office/drawing/2014/main" id="{DCA652B9-ADAE-4564-8E37-9E820BDC1002}"/>
              </a:ext>
            </a:extLst>
          </p:cNvPr>
          <p:cNvSpPr txBox="1">
            <a:spLocks/>
          </p:cNvSpPr>
          <p:nvPr/>
        </p:nvSpPr>
        <p:spPr>
          <a:xfrm>
            <a:off x="4295648" y="2209559"/>
            <a:ext cx="5791014" cy="2336537"/>
          </a:xfrm>
          <a:prstGeom prst="rect">
            <a:avLst/>
          </a:prstGeom>
        </p:spPr>
        <p:txBody>
          <a:bodyPr vert="horz" wrap="square" lIns="0" tIns="12700"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415" marR="5080" lvl="0" indent="-1270" algn="ctr" defTabSz="914400" eaLnBrk="1" fontAlgn="auto" latinLnBrk="0" hangingPunct="1">
              <a:lnSpc>
                <a:spcPct val="100000"/>
              </a:lnSpc>
              <a:spcBef>
                <a:spcPts val="218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rPr>
              <a:t>1. </a:t>
            </a:r>
            <a:r>
              <a:rPr kumimoji="0" lang="el-GR"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rPr>
              <a:t>Σχέδια μικρής διάρκειας</a:t>
            </a: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l-GR"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656080" marR="0" lvl="0" indent="0" algn="ctr" defTabSz="914400" eaLnBrk="1" fontAlgn="auto" latinLnBrk="0" hangingPunct="1">
              <a:lnSpc>
                <a:spcPct val="100000"/>
              </a:lnSpc>
              <a:spcBef>
                <a:spcPts val="5"/>
              </a:spcBef>
              <a:spcAft>
                <a:spcPts val="0"/>
              </a:spcAft>
              <a:buClrTx/>
              <a:buSzTx/>
              <a:buFontTx/>
              <a:buNone/>
              <a:tabLst/>
              <a:defRPr/>
            </a:pPr>
            <a:r>
              <a:rPr kumimoji="0" lang="en-US" sz="1600" b="0" i="0" u="none" strike="noStrike" kern="0" cap="none" spc="-5" normalizeH="0" baseline="0" noProof="0" dirty="0">
                <a:ln>
                  <a:noFill/>
                </a:ln>
                <a:solidFill>
                  <a:sysClr val="window" lastClr="FFFFFF"/>
                </a:solidFill>
                <a:effectLst/>
                <a:uLnTx/>
                <a:uFillTx/>
                <a:latin typeface="Arial"/>
                <a:ea typeface="+mn-ea"/>
                <a:cs typeface="Arial"/>
              </a:rPr>
              <a:t>Individual</a:t>
            </a:r>
            <a:r>
              <a:rPr kumimoji="0" lang="en-US" sz="1600" b="0" i="0" u="none" strike="noStrike" kern="0" cap="none" spc="-40" normalizeH="0" baseline="0" noProof="0" dirty="0">
                <a:ln>
                  <a:noFill/>
                </a:ln>
                <a:solidFill>
                  <a:sysClr val="window" lastClr="FFFFFF"/>
                </a:solidFill>
                <a:effectLst/>
                <a:uLnTx/>
                <a:uFillTx/>
                <a:latin typeface="Arial"/>
                <a:ea typeface="+mn-ea"/>
                <a:cs typeface="Arial"/>
              </a:rPr>
              <a:t> </a:t>
            </a:r>
            <a:r>
              <a:rPr kumimoji="0" lang="en-US" sz="1600" b="0" i="0" u="none" strike="noStrike" kern="0" cap="none" spc="-5" normalizeH="0" baseline="0" noProof="0" dirty="0" err="1">
                <a:ln>
                  <a:noFill/>
                </a:ln>
                <a:solidFill>
                  <a:sysClr val="window" lastClr="FFFFFF"/>
                </a:solidFill>
                <a:effectLst/>
                <a:uLnTx/>
                <a:uFillTx/>
                <a:latin typeface="Arial"/>
                <a:ea typeface="+mn-ea"/>
                <a:cs typeface="Arial"/>
              </a:rPr>
              <a:t>organisations</a:t>
            </a:r>
            <a:endParaRPr kumimoji="0" lang="en-US" sz="1600"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20" name="object 18">
            <a:extLst>
              <a:ext uri="{FF2B5EF4-FFF2-40B4-BE49-F238E27FC236}">
                <a16:creationId xmlns:a16="http://schemas.microsoft.com/office/drawing/2014/main" id="{54DC51DC-8AD9-4F84-A645-C7AE28D0708A}"/>
              </a:ext>
            </a:extLst>
          </p:cNvPr>
          <p:cNvSpPr/>
          <p:nvPr/>
        </p:nvSpPr>
        <p:spPr>
          <a:xfrm>
            <a:off x="7559419" y="3469717"/>
            <a:ext cx="2857062" cy="545087"/>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prstClr val="white"/>
                </a:solidFill>
                <a:effectLst/>
                <a:uLnTx/>
                <a:uFillTx/>
                <a:latin typeface="Century Gothic" panose="020B0502020202020204" pitchFamily="34" charset="0"/>
              </a:rPr>
              <a:t>Συντονιστές</a:t>
            </a:r>
            <a:r>
              <a:rPr kumimoji="0" lang="el-GR" sz="1800" b="0" i="0" u="none" strike="noStrike" kern="0" cap="none" spc="0" normalizeH="0" baseline="0" noProof="0" dirty="0">
                <a:ln>
                  <a:noFill/>
                </a:ln>
                <a:solidFill>
                  <a:prstClr val="black"/>
                </a:solidFill>
                <a:effectLst/>
                <a:uLnTx/>
                <a:uFillTx/>
              </a:rPr>
              <a:t> </a:t>
            </a:r>
            <a:r>
              <a:rPr kumimoji="0" lang="el-GR" sz="1600" b="1" i="0" u="none" strike="noStrike" kern="0" cap="none" spc="0" normalizeH="0" baseline="0" noProof="0" dirty="0">
                <a:ln>
                  <a:noFill/>
                </a:ln>
                <a:solidFill>
                  <a:prstClr val="white"/>
                </a:solidFill>
                <a:effectLst/>
                <a:uLnTx/>
                <a:uFillTx/>
                <a:latin typeface="Century Gothic" panose="020B0502020202020204" pitchFamily="34" charset="0"/>
              </a:rPr>
              <a:t>Κοινοπραξίας</a:t>
            </a:r>
          </a:p>
        </p:txBody>
      </p:sp>
      <p:sp>
        <p:nvSpPr>
          <p:cNvPr id="21" name="object 25">
            <a:extLst>
              <a:ext uri="{FF2B5EF4-FFF2-40B4-BE49-F238E27FC236}">
                <a16:creationId xmlns:a16="http://schemas.microsoft.com/office/drawing/2014/main" id="{C30E4423-A84C-4F48-A272-FD5C7CF5BDEC}"/>
              </a:ext>
            </a:extLst>
          </p:cNvPr>
          <p:cNvSpPr/>
          <p:nvPr/>
        </p:nvSpPr>
        <p:spPr>
          <a:xfrm>
            <a:off x="3291781" y="4537342"/>
            <a:ext cx="972819" cy="504825"/>
          </a:xfrm>
          <a:custGeom>
            <a:avLst/>
            <a:gdLst/>
            <a:ahLst/>
            <a:cxnLst/>
            <a:rect l="l" t="t" r="r" b="b"/>
            <a:pathLst>
              <a:path w="972819" h="504825">
                <a:moveTo>
                  <a:pt x="720089" y="0"/>
                </a:moveTo>
                <a:lnTo>
                  <a:pt x="720089" y="126110"/>
                </a:lnTo>
                <a:lnTo>
                  <a:pt x="0" y="126110"/>
                </a:lnTo>
                <a:lnTo>
                  <a:pt x="0" y="378332"/>
                </a:lnTo>
                <a:lnTo>
                  <a:pt x="720089" y="378332"/>
                </a:lnTo>
                <a:lnTo>
                  <a:pt x="720089" y="504443"/>
                </a:lnTo>
                <a:lnTo>
                  <a:pt x="972312" y="252221"/>
                </a:lnTo>
                <a:lnTo>
                  <a:pt x="720089" y="0"/>
                </a:lnTo>
                <a:close/>
              </a:path>
            </a:pathLst>
          </a:custGeom>
          <a:solidFill>
            <a:schemeClr val="accent5">
              <a:lumMod val="40000"/>
              <a:lumOff val="6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2" name="object 27">
            <a:extLst>
              <a:ext uri="{FF2B5EF4-FFF2-40B4-BE49-F238E27FC236}">
                <a16:creationId xmlns:a16="http://schemas.microsoft.com/office/drawing/2014/main" id="{498BB2AA-8D28-40A1-A23C-CF05344B5BB0}"/>
              </a:ext>
            </a:extLst>
          </p:cNvPr>
          <p:cNvSpPr/>
          <p:nvPr/>
        </p:nvSpPr>
        <p:spPr>
          <a:xfrm>
            <a:off x="7576602" y="4218396"/>
            <a:ext cx="2872740" cy="504825"/>
          </a:xfrm>
          <a:custGeom>
            <a:avLst/>
            <a:gdLst/>
            <a:ahLst/>
            <a:cxnLst/>
            <a:rect l="l" t="t" r="r" b="b"/>
            <a:pathLst>
              <a:path w="2872740" h="504825">
                <a:moveTo>
                  <a:pt x="2788793" y="0"/>
                </a:moveTo>
                <a:lnTo>
                  <a:pt x="83946" y="0"/>
                </a:lnTo>
                <a:lnTo>
                  <a:pt x="51274" y="6600"/>
                </a:lnTo>
                <a:lnTo>
                  <a:pt x="24590" y="24606"/>
                </a:lnTo>
                <a:lnTo>
                  <a:pt x="6598" y="51327"/>
                </a:lnTo>
                <a:lnTo>
                  <a:pt x="0" y="84074"/>
                </a:lnTo>
                <a:lnTo>
                  <a:pt x="0" y="420370"/>
                </a:lnTo>
                <a:lnTo>
                  <a:pt x="6598" y="453116"/>
                </a:lnTo>
                <a:lnTo>
                  <a:pt x="24590" y="479837"/>
                </a:lnTo>
                <a:lnTo>
                  <a:pt x="51274" y="497843"/>
                </a:lnTo>
                <a:lnTo>
                  <a:pt x="83946" y="504444"/>
                </a:lnTo>
                <a:lnTo>
                  <a:pt x="2788793" y="504444"/>
                </a:lnTo>
                <a:lnTo>
                  <a:pt x="2821465" y="497843"/>
                </a:lnTo>
                <a:lnTo>
                  <a:pt x="2848149" y="479837"/>
                </a:lnTo>
                <a:lnTo>
                  <a:pt x="2866141" y="453116"/>
                </a:lnTo>
                <a:lnTo>
                  <a:pt x="2872739" y="420370"/>
                </a:lnTo>
                <a:lnTo>
                  <a:pt x="2872739"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600" b="1" dirty="0">
                <a:solidFill>
                  <a:prstClr val="white"/>
                </a:solidFill>
                <a:latin typeface="Century Gothic" panose="020B0502020202020204" pitchFamily="34" charset="0"/>
              </a:rPr>
              <a:t>Συμμετοχή μέσω κάποιας Κοινοπραξίας</a:t>
            </a:r>
            <a:endParaRPr sz="1600" b="1" dirty="0">
              <a:solidFill>
                <a:prstClr val="white"/>
              </a:solidFill>
              <a:latin typeface="Century Gothic" panose="020B0502020202020204" pitchFamily="34" charset="0"/>
            </a:endParaRPr>
          </a:p>
        </p:txBody>
      </p:sp>
      <p:sp>
        <p:nvSpPr>
          <p:cNvPr id="23" name="object 29">
            <a:extLst>
              <a:ext uri="{FF2B5EF4-FFF2-40B4-BE49-F238E27FC236}">
                <a16:creationId xmlns:a16="http://schemas.microsoft.com/office/drawing/2014/main" id="{3F272DD1-5D02-40EB-B527-18B36CBFC0B0}"/>
              </a:ext>
            </a:extLst>
          </p:cNvPr>
          <p:cNvSpPr/>
          <p:nvPr/>
        </p:nvSpPr>
        <p:spPr>
          <a:xfrm>
            <a:off x="7563552" y="4817943"/>
            <a:ext cx="2872740" cy="504825"/>
          </a:xfrm>
          <a:custGeom>
            <a:avLst/>
            <a:gdLst/>
            <a:ahLst/>
            <a:cxnLst/>
            <a:rect l="l" t="t" r="r" b="b"/>
            <a:pathLst>
              <a:path w="2872740" h="504825">
                <a:moveTo>
                  <a:pt x="2788793" y="0"/>
                </a:moveTo>
                <a:lnTo>
                  <a:pt x="83947" y="0"/>
                </a:lnTo>
                <a:lnTo>
                  <a:pt x="51274" y="6600"/>
                </a:lnTo>
                <a:lnTo>
                  <a:pt x="24590" y="24606"/>
                </a:lnTo>
                <a:lnTo>
                  <a:pt x="6598" y="51327"/>
                </a:lnTo>
                <a:lnTo>
                  <a:pt x="0" y="84074"/>
                </a:lnTo>
                <a:lnTo>
                  <a:pt x="0" y="420369"/>
                </a:lnTo>
                <a:lnTo>
                  <a:pt x="6598" y="453094"/>
                </a:lnTo>
                <a:lnTo>
                  <a:pt x="24590" y="479818"/>
                </a:lnTo>
                <a:lnTo>
                  <a:pt x="51274" y="497836"/>
                </a:lnTo>
                <a:lnTo>
                  <a:pt x="83947" y="504444"/>
                </a:lnTo>
                <a:lnTo>
                  <a:pt x="2788793" y="504444"/>
                </a:lnTo>
                <a:lnTo>
                  <a:pt x="2821465" y="497836"/>
                </a:lnTo>
                <a:lnTo>
                  <a:pt x="2848149" y="479818"/>
                </a:lnTo>
                <a:lnTo>
                  <a:pt x="2866141" y="453094"/>
                </a:lnTo>
                <a:lnTo>
                  <a:pt x="2872740" y="420369"/>
                </a:lnTo>
                <a:lnTo>
                  <a:pt x="2872740"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600" b="1" dirty="0">
                <a:solidFill>
                  <a:prstClr val="white"/>
                </a:solidFill>
                <a:latin typeface="Century Gothic" panose="020B0502020202020204" pitchFamily="34" charset="0"/>
              </a:rPr>
              <a:t>Φιλοξενία συμμετεχόντων από το εξωτερικό</a:t>
            </a:r>
            <a:endParaRPr sz="1600" b="1" dirty="0">
              <a:solidFill>
                <a:prstClr val="white"/>
              </a:solidFill>
              <a:latin typeface="Century Gothic" panose="020B0502020202020204" pitchFamily="34" charset="0"/>
            </a:endParaRPr>
          </a:p>
        </p:txBody>
      </p:sp>
      <p:sp>
        <p:nvSpPr>
          <p:cNvPr id="24" name="object 18">
            <a:extLst>
              <a:ext uri="{FF2B5EF4-FFF2-40B4-BE49-F238E27FC236}">
                <a16:creationId xmlns:a16="http://schemas.microsoft.com/office/drawing/2014/main" id="{4CB30A96-1858-47A9-9EB3-7C83E3D9868E}"/>
              </a:ext>
            </a:extLst>
          </p:cNvPr>
          <p:cNvSpPr/>
          <p:nvPr/>
        </p:nvSpPr>
        <p:spPr>
          <a:xfrm>
            <a:off x="7563552" y="3055309"/>
            <a:ext cx="2872740" cy="313316"/>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lstStyle/>
          <a:p>
            <a:pPr algn="ctr">
              <a:defRPr/>
            </a:pPr>
            <a:r>
              <a:rPr lang="el-GR" sz="1600" b="1" dirty="0">
                <a:solidFill>
                  <a:prstClr val="white"/>
                </a:solidFill>
                <a:latin typeface="Century Gothic" panose="020B0502020202020204" pitchFamily="34" charset="0"/>
              </a:rPr>
              <a:t>Μεμονωμένοι οργανισμοί</a:t>
            </a:r>
            <a:endParaRPr sz="16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6418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Προϋπολογισμός για τη ΒΔ1 το 202</a:t>
            </a:r>
            <a:r>
              <a:rPr lang="en-GB" sz="2800" dirty="0">
                <a:solidFill>
                  <a:schemeClr val="bg1"/>
                </a:solidFill>
                <a:latin typeface="Century Gothic" panose="020B0502020202020204" pitchFamily="34" charset="0"/>
              </a:rPr>
              <a:t>3</a:t>
            </a:r>
          </a:p>
        </p:txBody>
      </p:sp>
      <p:sp>
        <p:nvSpPr>
          <p:cNvPr id="3" name="Rectangle 2"/>
          <p:cNvSpPr/>
          <p:nvPr/>
        </p:nvSpPr>
        <p:spPr>
          <a:xfrm>
            <a:off x="572868" y="963325"/>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22690551"/>
              </p:ext>
            </p:extLst>
          </p:nvPr>
        </p:nvGraphicFramePr>
        <p:xfrm>
          <a:off x="1402045" y="1293038"/>
          <a:ext cx="9387909" cy="4368373"/>
        </p:xfrm>
        <a:graphic>
          <a:graphicData uri="http://schemas.openxmlformats.org/drawingml/2006/table">
            <a:tbl>
              <a:tblPr firstRow="1" bandRow="1">
                <a:tableStyleId>{93296810-A885-4BE3-A3E7-6D5BEEA58F35}</a:tableStyleId>
              </a:tblPr>
              <a:tblGrid>
                <a:gridCol w="4965454">
                  <a:extLst>
                    <a:ext uri="{9D8B030D-6E8A-4147-A177-3AD203B41FA5}">
                      <a16:colId xmlns:a16="http://schemas.microsoft.com/office/drawing/2014/main" val="164278407"/>
                    </a:ext>
                  </a:extLst>
                </a:gridCol>
                <a:gridCol w="1826495">
                  <a:extLst>
                    <a:ext uri="{9D8B030D-6E8A-4147-A177-3AD203B41FA5}">
                      <a16:colId xmlns:a16="http://schemas.microsoft.com/office/drawing/2014/main" val="4201311770"/>
                    </a:ext>
                  </a:extLst>
                </a:gridCol>
                <a:gridCol w="2595960">
                  <a:extLst>
                    <a:ext uri="{9D8B030D-6E8A-4147-A177-3AD203B41FA5}">
                      <a16:colId xmlns:a16="http://schemas.microsoft.com/office/drawing/2014/main" val="3036097585"/>
                    </a:ext>
                  </a:extLst>
                </a:gridCol>
              </a:tblGrid>
              <a:tr h="553728">
                <a:tc rowSpan="2">
                  <a:txBody>
                    <a:bodyPr/>
                    <a:lstStyle/>
                    <a:p>
                      <a:pPr algn="ctr"/>
                      <a:r>
                        <a:rPr lang="el-GR" dirty="0">
                          <a:latin typeface="Century Gothic" panose="020B0502020202020204" pitchFamily="34" charset="0"/>
                        </a:rPr>
                        <a:t>ΤΟΜΕΑΣ</a:t>
                      </a:r>
                      <a:r>
                        <a:rPr lang="el-GR" baseline="0" dirty="0">
                          <a:latin typeface="Century Gothic" panose="020B0502020202020204" pitchFamily="34" charset="0"/>
                        </a:rPr>
                        <a:t> ΕΚΠΑΙΔΕΥΣΗΣ</a:t>
                      </a:r>
                      <a:endParaRPr lang="en-US" dirty="0">
                        <a:latin typeface="Century Gothic" panose="020B0502020202020204" pitchFamily="34" charset="0"/>
                      </a:endParaRPr>
                    </a:p>
                  </a:txBody>
                  <a:tcPr anchor="ctr"/>
                </a:tc>
                <a:tc gridSpan="2">
                  <a:txBody>
                    <a:bodyPr/>
                    <a:lstStyle/>
                    <a:p>
                      <a:pPr algn="ctr"/>
                      <a:r>
                        <a:rPr lang="el-GR" dirty="0">
                          <a:latin typeface="Century Gothic" panose="020B0502020202020204" pitchFamily="34" charset="0"/>
                        </a:rPr>
                        <a:t>ΒΑΣΙΚΗ</a:t>
                      </a:r>
                      <a:r>
                        <a:rPr lang="el-GR" baseline="0" dirty="0">
                          <a:latin typeface="Century Gothic" panose="020B0502020202020204" pitchFamily="34" charset="0"/>
                        </a:rPr>
                        <a:t> ΔΡΑΣΗ 1</a:t>
                      </a:r>
                      <a:endParaRPr lang="en-US" dirty="0">
                        <a:latin typeface="Century Gothic" panose="020B0502020202020204" pitchFamily="34" charset="0"/>
                      </a:endParaRPr>
                    </a:p>
                  </a:txBody>
                  <a:tcPr/>
                </a:tc>
                <a:tc hMerge="1">
                  <a:txBody>
                    <a:bodyPr/>
                    <a:lstStyle/>
                    <a:p>
                      <a:pPr algn="ctr"/>
                      <a:endParaRPr lang="en-US" dirty="0">
                        <a:latin typeface="Century Gothic" panose="020B0502020202020204" pitchFamily="34" charset="0"/>
                      </a:endParaRPr>
                    </a:p>
                  </a:txBody>
                  <a:tcPr/>
                </a:tc>
                <a:extLst>
                  <a:ext uri="{0D108BD9-81ED-4DB2-BD59-A6C34878D82A}">
                    <a16:rowId xmlns:a16="http://schemas.microsoft.com/office/drawing/2014/main" val="203671452"/>
                  </a:ext>
                </a:extLst>
              </a:tr>
              <a:tr h="791040">
                <a:tc vMerge="1">
                  <a:txBody>
                    <a:bodyPr/>
                    <a:lstStyle/>
                    <a:p>
                      <a:endParaRPr lang="en-CY"/>
                    </a:p>
                  </a:txBody>
                  <a:tcPr/>
                </a:tc>
                <a:tc>
                  <a:txBody>
                    <a:bodyPr/>
                    <a:lstStyle/>
                    <a:p>
                      <a:pPr marL="0" algn="ctr" defTabSz="914400" rtl="0" eaLnBrk="1" latinLnBrk="0" hangingPunct="1"/>
                      <a:r>
                        <a:rPr lang="el-GR" sz="1800" b="1" kern="1200" dirty="0">
                          <a:solidFill>
                            <a:schemeClr val="lt1"/>
                          </a:solidFill>
                          <a:latin typeface="Century Gothic" panose="020B0502020202020204" pitchFamily="34" charset="0"/>
                          <a:ea typeface="+mn-ea"/>
                          <a:cs typeface="+mn-cs"/>
                        </a:rPr>
                        <a:t>Διαπιστευμένα Σχέδια</a:t>
                      </a:r>
                    </a:p>
                    <a:p>
                      <a:pPr marL="0" algn="ctr" defTabSz="914400" rtl="0" eaLnBrk="1" latinLnBrk="0" hangingPunct="1"/>
                      <a:r>
                        <a:rPr lang="el-GR" sz="1800" b="1" kern="1200" dirty="0">
                          <a:solidFill>
                            <a:schemeClr val="lt1"/>
                          </a:solidFill>
                          <a:latin typeface="Century Gothic" panose="020B0502020202020204" pitchFamily="34" charset="0"/>
                          <a:ea typeface="+mn-ea"/>
                          <a:cs typeface="+mn-cs"/>
                        </a:rPr>
                        <a:t>ΚΑ121</a:t>
                      </a:r>
                      <a:endParaRPr lang="en-US" sz="1800" b="1" kern="1200" dirty="0">
                        <a:solidFill>
                          <a:schemeClr val="lt1"/>
                        </a:solidFill>
                        <a:latin typeface="Century Gothic" panose="020B0502020202020204" pitchFamily="34" charset="0"/>
                        <a:ea typeface="+mn-ea"/>
                        <a:cs typeface="+mn-cs"/>
                      </a:endParaRPr>
                    </a:p>
                  </a:txBody>
                  <a:tcPr>
                    <a:solidFill>
                      <a:schemeClr val="accent6"/>
                    </a:solidFill>
                  </a:tcPr>
                </a:tc>
                <a:tc>
                  <a:txBody>
                    <a:bodyPr/>
                    <a:lstStyle/>
                    <a:p>
                      <a:pPr marL="0" algn="ctr" defTabSz="914400" rtl="0" eaLnBrk="1" latinLnBrk="0" hangingPunct="1"/>
                      <a:r>
                        <a:rPr lang="el-GR" sz="1800" b="1" kern="1200" dirty="0">
                          <a:solidFill>
                            <a:schemeClr val="lt1"/>
                          </a:solidFill>
                          <a:latin typeface="Century Gothic" panose="020B0502020202020204" pitchFamily="34" charset="0"/>
                          <a:ea typeface="+mn-ea"/>
                          <a:cs typeface="+mn-cs"/>
                        </a:rPr>
                        <a:t>Σχέδια μικρής διάρκειας</a:t>
                      </a:r>
                    </a:p>
                    <a:p>
                      <a:pPr marL="0" algn="ctr" defTabSz="914400" rtl="0" eaLnBrk="1" latinLnBrk="0" hangingPunct="1"/>
                      <a:r>
                        <a:rPr lang="el-GR" sz="1800" b="1" kern="1200" dirty="0">
                          <a:solidFill>
                            <a:schemeClr val="lt1"/>
                          </a:solidFill>
                          <a:latin typeface="Century Gothic" panose="020B0502020202020204" pitchFamily="34" charset="0"/>
                          <a:ea typeface="+mn-ea"/>
                          <a:cs typeface="+mn-cs"/>
                        </a:rPr>
                        <a:t>ΚΑ122</a:t>
                      </a:r>
                      <a:endParaRPr lang="en-US" sz="1800" b="1" kern="1200" dirty="0">
                        <a:solidFill>
                          <a:schemeClr val="lt1"/>
                        </a:solidFill>
                        <a:latin typeface="Century Gothic" panose="020B0502020202020204" pitchFamily="34" charset="0"/>
                        <a:ea typeface="+mn-ea"/>
                        <a:cs typeface="+mn-cs"/>
                      </a:endParaRPr>
                    </a:p>
                  </a:txBody>
                  <a:tcPr>
                    <a:solidFill>
                      <a:schemeClr val="accent6"/>
                    </a:solidFill>
                  </a:tcPr>
                </a:tc>
                <a:extLst>
                  <a:ext uri="{0D108BD9-81ED-4DB2-BD59-A6C34878D82A}">
                    <a16:rowId xmlns:a16="http://schemas.microsoft.com/office/drawing/2014/main" val="1005638454"/>
                  </a:ext>
                </a:extLst>
              </a:tr>
              <a:tr h="737347">
                <a:tc>
                  <a:txBody>
                    <a:bodyPr/>
                    <a:lstStyle/>
                    <a:p>
                      <a:pPr algn="l"/>
                      <a:r>
                        <a:rPr lang="el-GR" b="1" dirty="0">
                          <a:latin typeface="Century Gothic" panose="020B0502020202020204" pitchFamily="34" charset="0"/>
                        </a:rPr>
                        <a:t>Σχολική Εκπαίδευση</a:t>
                      </a:r>
                    </a:p>
                    <a:p>
                      <a:pPr algn="l"/>
                      <a:endParaRPr lang="en-US" sz="1200" b="1" dirty="0">
                        <a:latin typeface="Century Gothic" panose="020B0502020202020204" pitchFamily="34" charset="0"/>
                      </a:endParaRPr>
                    </a:p>
                    <a:p>
                      <a:pPr algn="l"/>
                      <a:r>
                        <a:rPr lang="en-US" b="1" dirty="0">
                          <a:latin typeface="Century Gothic" panose="020B0502020202020204" pitchFamily="34" charset="0"/>
                        </a:rPr>
                        <a:t>1</a:t>
                      </a:r>
                      <a:r>
                        <a:rPr lang="el-GR" b="1" dirty="0">
                          <a:latin typeface="Century Gothic" panose="020B0502020202020204" pitchFamily="34" charset="0"/>
                        </a:rPr>
                        <a:t>.</a:t>
                      </a:r>
                      <a:r>
                        <a:rPr lang="en-US" b="1" dirty="0">
                          <a:latin typeface="Century Gothic" panose="020B0502020202020204" pitchFamily="34" charset="0"/>
                        </a:rPr>
                        <a:t>791,050 </a:t>
                      </a:r>
                    </a:p>
                  </a:txBody>
                  <a:tcPr/>
                </a:tc>
                <a:tc>
                  <a:txBody>
                    <a:bodyPr/>
                    <a:lstStyle/>
                    <a:p>
                      <a:pPr algn="ctr"/>
                      <a:r>
                        <a:rPr lang="en-US" b="1" dirty="0">
                          <a:latin typeface="Century Gothic" panose="020B0502020202020204" pitchFamily="34" charset="0"/>
                        </a:rPr>
                        <a:t>1,253,735 </a:t>
                      </a:r>
                    </a:p>
                  </a:txBody>
                  <a:tcPr/>
                </a:tc>
                <a:tc>
                  <a:txBody>
                    <a:bodyPr/>
                    <a:lstStyle/>
                    <a:p>
                      <a:pPr algn="ctr"/>
                      <a:r>
                        <a:rPr lang="en-US" b="1" dirty="0">
                          <a:latin typeface="Century Gothic" panose="020B0502020202020204" pitchFamily="34" charset="0"/>
                        </a:rPr>
                        <a:t>537,315 </a:t>
                      </a:r>
                    </a:p>
                  </a:txBody>
                  <a:tcPr/>
                </a:tc>
                <a:extLst>
                  <a:ext uri="{0D108BD9-81ED-4DB2-BD59-A6C34878D82A}">
                    <a16:rowId xmlns:a16="http://schemas.microsoft.com/office/drawing/2014/main" val="886061292"/>
                  </a:ext>
                </a:extLst>
              </a:tr>
              <a:tr h="971266">
                <a:tc>
                  <a:txBody>
                    <a:bodyPr/>
                    <a:lstStyle/>
                    <a:p>
                      <a:pPr algn="l"/>
                      <a:r>
                        <a:rPr lang="el-GR" b="1" dirty="0">
                          <a:latin typeface="Century Gothic" panose="020B0502020202020204" pitchFamily="34" charset="0"/>
                        </a:rPr>
                        <a:t>Επαγγελματική</a:t>
                      </a:r>
                      <a:r>
                        <a:rPr lang="el-GR" b="1" baseline="0" dirty="0">
                          <a:latin typeface="Century Gothic" panose="020B0502020202020204" pitchFamily="34" charset="0"/>
                        </a:rPr>
                        <a:t> Εκπαίδευση &amp; Κατάρτιση</a:t>
                      </a:r>
                    </a:p>
                    <a:p>
                      <a:pPr algn="l"/>
                      <a:endParaRPr lang="el-GR" sz="1200" b="1" baseline="0" dirty="0">
                        <a:latin typeface="Century Gothic" panose="020B0502020202020204" pitchFamily="34" charset="0"/>
                      </a:endParaRPr>
                    </a:p>
                    <a:p>
                      <a:pPr algn="l"/>
                      <a:r>
                        <a:rPr lang="en-US" b="1" dirty="0">
                          <a:latin typeface="Century Gothic" panose="020B0502020202020204" pitchFamily="34" charset="0"/>
                        </a:rPr>
                        <a:t>2</a:t>
                      </a:r>
                      <a:r>
                        <a:rPr lang="el-GR" b="1" dirty="0">
                          <a:latin typeface="Century Gothic" panose="020B0502020202020204" pitchFamily="34" charset="0"/>
                        </a:rPr>
                        <a:t>.</a:t>
                      </a:r>
                      <a:r>
                        <a:rPr lang="en-US" b="1" dirty="0">
                          <a:latin typeface="Century Gothic" panose="020B0502020202020204" pitchFamily="34" charset="0"/>
                        </a:rPr>
                        <a:t>401,911  </a:t>
                      </a:r>
                    </a:p>
                  </a:txBody>
                  <a:tcPr/>
                </a:tc>
                <a:tc>
                  <a:txBody>
                    <a:bodyPr/>
                    <a:lstStyle/>
                    <a:p>
                      <a:pPr algn="ctr"/>
                      <a:r>
                        <a:rPr lang="en-US" b="1" dirty="0">
                          <a:latin typeface="Century Gothic" panose="020B0502020202020204" pitchFamily="34" charset="0"/>
                        </a:rPr>
                        <a:t>1,681,338 </a:t>
                      </a:r>
                    </a:p>
                  </a:txBody>
                  <a:tcPr/>
                </a:tc>
                <a:tc>
                  <a:txBody>
                    <a:bodyPr/>
                    <a:lstStyle/>
                    <a:p>
                      <a:pPr algn="ctr"/>
                      <a:r>
                        <a:rPr lang="en-US" b="1" dirty="0">
                          <a:latin typeface="Century Gothic" panose="020B0502020202020204" pitchFamily="34" charset="0"/>
                        </a:rPr>
                        <a:t>720,573 </a:t>
                      </a:r>
                    </a:p>
                  </a:txBody>
                  <a:tcPr/>
                </a:tc>
                <a:extLst>
                  <a:ext uri="{0D108BD9-81ED-4DB2-BD59-A6C34878D82A}">
                    <a16:rowId xmlns:a16="http://schemas.microsoft.com/office/drawing/2014/main" val="3153558668"/>
                  </a:ext>
                </a:extLst>
              </a:tr>
              <a:tr h="1106019">
                <a:tc>
                  <a:txBody>
                    <a:bodyPr/>
                    <a:lstStyle/>
                    <a:p>
                      <a:pPr algn="l"/>
                      <a:r>
                        <a:rPr lang="el-GR" b="1" dirty="0">
                          <a:latin typeface="Century Gothic" panose="020B0502020202020204" pitchFamily="34" charset="0"/>
                        </a:rPr>
                        <a:t>Εκπαίδευση</a:t>
                      </a:r>
                      <a:r>
                        <a:rPr lang="el-GR" b="1" baseline="0" dirty="0">
                          <a:latin typeface="Century Gothic" panose="020B0502020202020204" pitchFamily="34" charset="0"/>
                        </a:rPr>
                        <a:t> Ενηλίκων</a:t>
                      </a:r>
                    </a:p>
                    <a:p>
                      <a:pPr algn="l"/>
                      <a:endParaRPr lang="el-GR" sz="1200" b="1" baseline="0" dirty="0">
                        <a:latin typeface="Century Gothic" panose="020B0502020202020204" pitchFamily="34" charset="0"/>
                      </a:endParaRPr>
                    </a:p>
                    <a:p>
                      <a:pPr algn="l"/>
                      <a:r>
                        <a:rPr lang="en-US" b="1" dirty="0">
                          <a:latin typeface="Century Gothic" panose="020B0502020202020204" pitchFamily="34" charset="0"/>
                        </a:rPr>
                        <a:t>416,900 </a:t>
                      </a:r>
                    </a:p>
                  </a:txBody>
                  <a:tcPr/>
                </a:tc>
                <a:tc>
                  <a:txBody>
                    <a:bodyPr/>
                    <a:lstStyle/>
                    <a:p>
                      <a:pPr algn="ctr"/>
                      <a:r>
                        <a:rPr lang="en-US" b="1" dirty="0">
                          <a:latin typeface="Century Gothic" panose="020B0502020202020204" pitchFamily="34" charset="0"/>
                        </a:rPr>
                        <a:t>166,760 </a:t>
                      </a:r>
                    </a:p>
                  </a:txBody>
                  <a:tcPr/>
                </a:tc>
                <a:tc>
                  <a:txBody>
                    <a:bodyPr/>
                    <a:lstStyle/>
                    <a:p>
                      <a:pPr algn="ctr"/>
                      <a:r>
                        <a:rPr lang="en-US" b="1" dirty="0">
                          <a:latin typeface="Century Gothic" panose="020B0502020202020204" pitchFamily="34" charset="0"/>
                        </a:rPr>
                        <a:t>250,140 </a:t>
                      </a:r>
                    </a:p>
                  </a:txBody>
                  <a:tcPr/>
                </a:tc>
                <a:extLst>
                  <a:ext uri="{0D108BD9-81ED-4DB2-BD59-A6C34878D82A}">
                    <a16:rowId xmlns:a16="http://schemas.microsoft.com/office/drawing/2014/main" val="1583119952"/>
                  </a:ext>
                </a:extLst>
              </a:tr>
            </a:tbl>
          </a:graphicData>
        </a:graphic>
      </p:graphicFrame>
    </p:spTree>
    <p:extLst>
      <p:ext uri="{BB962C8B-B14F-4D97-AF65-F5344CB8AC3E}">
        <p14:creationId xmlns:p14="http://schemas.microsoft.com/office/powerpoint/2010/main" val="129028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2. Διαπίστευση</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Τι είναι η Διαπίστευση </a:t>
            </a:r>
            <a:r>
              <a:rPr lang="en-US" dirty="0">
                <a:solidFill>
                  <a:schemeClr val="tx1">
                    <a:lumMod val="75000"/>
                    <a:lumOff val="25000"/>
                  </a:schemeClr>
                </a:solidFill>
                <a:latin typeface="Century Gothic" panose="020B0502020202020204" pitchFamily="34" charset="0"/>
              </a:rPr>
              <a:t>Erasmus</a:t>
            </a:r>
            <a:endParaRPr lang="el-GR" dirty="0">
              <a:solidFill>
                <a:schemeClr val="tx1">
                  <a:lumMod val="75000"/>
                  <a:lumOff val="25000"/>
                </a:schemeClr>
              </a:solidFill>
              <a:latin typeface="Century Gothic" panose="020B0502020202020204" pitchFamily="34" charset="0"/>
            </a:endParaRPr>
          </a:p>
          <a:p>
            <a:pPr marL="171450" indent="-171450" algn="l">
              <a:buFont typeface="Arial" panose="020B0604020202020204" pitchFamily="34" charset="0"/>
              <a:buChar char="•"/>
            </a:pPr>
            <a:endParaRPr lang="en-US"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Οφέλη</a:t>
            </a:r>
          </a:p>
          <a:p>
            <a:pPr marL="171450" indent="-171450" algn="l">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Επιλέξιμοι οργανισμοί</a:t>
            </a:r>
          </a:p>
          <a:p>
            <a:pPr marL="171450" indent="-171450" algn="l">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Είδη διαπίστευσης</a:t>
            </a:r>
          </a:p>
          <a:p>
            <a:pPr marL="171450" indent="-171450" algn="l">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Χρονοδιαγράμματα</a:t>
            </a:r>
          </a:p>
          <a:p>
            <a:pPr algn="l"/>
            <a:endParaRPr lang="en-GB" dirty="0"/>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76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Τι είναι η Διαπίστευση Ε</a:t>
            </a:r>
            <a:r>
              <a:rPr lang="en-US" sz="2800" dirty="0" err="1">
                <a:solidFill>
                  <a:schemeClr val="bg1"/>
                </a:solidFill>
                <a:latin typeface="Century Gothic" panose="020B0502020202020204" pitchFamily="34" charset="0"/>
              </a:rPr>
              <a:t>rasmus</a:t>
            </a:r>
            <a:r>
              <a:rPr lang="en-US" sz="2800" dirty="0">
                <a:solidFill>
                  <a:schemeClr val="bg1"/>
                </a:solidFill>
                <a:latin typeface="Century Gothic" panose="020B0502020202020204" pitchFamily="34" charset="0"/>
              </a:rPr>
              <a:t>;</a:t>
            </a:r>
            <a:endParaRPr lang="en-GB" sz="2800" b="1" dirty="0">
              <a:solidFill>
                <a:schemeClr val="bg1"/>
              </a:solidFill>
            </a:endParaRPr>
          </a:p>
        </p:txBody>
      </p:sp>
      <p:sp>
        <p:nvSpPr>
          <p:cNvPr id="3" name="Rectangle 2"/>
          <p:cNvSpPr/>
          <p:nvPr/>
        </p:nvSpPr>
        <p:spPr>
          <a:xfrm>
            <a:off x="572868" y="958210"/>
            <a:ext cx="10906369" cy="5573834"/>
          </a:xfrm>
          <a:prstGeom prst="rect">
            <a:avLst/>
          </a:prstGeom>
        </p:spPr>
        <p:txBody>
          <a:bodyPr wrap="square">
            <a:spAutoFit/>
          </a:bodyPr>
          <a:lstStyle/>
          <a:p>
            <a:pPr algn="ctr">
              <a:lnSpc>
                <a:spcPct val="150000"/>
              </a:lnSpc>
            </a:pPr>
            <a:r>
              <a:rPr lang="el-GR" sz="2000" dirty="0">
                <a:solidFill>
                  <a:schemeClr val="tx1">
                    <a:lumMod val="75000"/>
                    <a:lumOff val="25000"/>
                  </a:schemeClr>
                </a:solidFill>
                <a:latin typeface="Century Gothic" panose="020B0502020202020204" pitchFamily="34" charset="0"/>
              </a:rPr>
              <a:t>Η διαπίστευση </a:t>
            </a:r>
            <a:r>
              <a:rPr lang="el-GR" sz="2000" dirty="0" err="1">
                <a:solidFill>
                  <a:schemeClr val="tx1">
                    <a:lumMod val="75000"/>
                    <a:lumOff val="25000"/>
                  </a:schemeClr>
                </a:solidFill>
                <a:latin typeface="Century Gothic" panose="020B0502020202020204" pitchFamily="34" charset="0"/>
              </a:rPr>
              <a:t>Erasmus</a:t>
            </a:r>
            <a:r>
              <a:rPr lang="el-GR" sz="2000" dirty="0">
                <a:solidFill>
                  <a:schemeClr val="tx1">
                    <a:lumMod val="75000"/>
                    <a:lumOff val="25000"/>
                  </a:schemeClr>
                </a:solidFill>
                <a:latin typeface="Century Gothic" panose="020B0502020202020204" pitchFamily="34" charset="0"/>
              </a:rPr>
              <a:t> είναι ένα εργαλείο πιστοποίησης των οργανισμών </a:t>
            </a:r>
            <a:r>
              <a:rPr lang="el-GR" sz="2000" b="1" dirty="0">
                <a:solidFill>
                  <a:schemeClr val="tx1">
                    <a:lumMod val="75000"/>
                    <a:lumOff val="25000"/>
                  </a:schemeClr>
                </a:solidFill>
                <a:latin typeface="Century Gothic" panose="020B0502020202020204" pitchFamily="34" charset="0"/>
              </a:rPr>
              <a:t>Σχολικής Εκπαίδευσης, Επαγγελματικής Εκπαίδευσης και Κατάρτισης (ΕΕΚ) και</a:t>
            </a:r>
            <a:r>
              <a:rPr lang="en-US" sz="2000" b="1" dirty="0">
                <a:solidFill>
                  <a:schemeClr val="tx1">
                    <a:lumMod val="75000"/>
                    <a:lumOff val="25000"/>
                  </a:schemeClr>
                </a:solidFill>
                <a:latin typeface="Century Gothic" panose="020B0502020202020204" pitchFamily="34" charset="0"/>
              </a:rPr>
              <a:t> </a:t>
            </a:r>
            <a:r>
              <a:rPr lang="el-GR" sz="2000" b="1" dirty="0">
                <a:solidFill>
                  <a:schemeClr val="tx1">
                    <a:lumMod val="75000"/>
                    <a:lumOff val="25000"/>
                  </a:schemeClr>
                </a:solidFill>
                <a:latin typeface="Century Gothic" panose="020B0502020202020204" pitchFamily="34" charset="0"/>
              </a:rPr>
              <a:t>Εκπαίδευσης Ενηλίκων </a:t>
            </a:r>
            <a:r>
              <a:rPr lang="el-GR" sz="2000" dirty="0">
                <a:solidFill>
                  <a:schemeClr val="tx1">
                    <a:lumMod val="75000"/>
                    <a:lumOff val="25000"/>
                  </a:schemeClr>
                </a:solidFill>
                <a:latin typeface="Century Gothic" panose="020B0502020202020204" pitchFamily="34" charset="0"/>
              </a:rPr>
              <a:t>που αποδεικνύουν μέσω της αίτησής τους ότι έχουν την πρόθεση να συμμετάσχουν σε </a:t>
            </a:r>
            <a:r>
              <a:rPr lang="el-GR" sz="2000" b="1" dirty="0">
                <a:solidFill>
                  <a:schemeClr val="accent6">
                    <a:lumMod val="75000"/>
                  </a:schemeClr>
                </a:solidFill>
                <a:latin typeface="Century Gothic" panose="020B0502020202020204" pitchFamily="34" charset="0"/>
              </a:rPr>
              <a:t>ποιοτικές διασυνοριακές κινητικότητες </a:t>
            </a:r>
            <a:r>
              <a:rPr lang="el-GR" sz="2000" dirty="0">
                <a:solidFill>
                  <a:schemeClr val="tx1">
                    <a:lumMod val="75000"/>
                    <a:lumOff val="25000"/>
                  </a:schemeClr>
                </a:solidFill>
                <a:latin typeface="Century Gothic" panose="020B0502020202020204" pitchFamily="34" charset="0"/>
              </a:rPr>
              <a:t>στα πλαίσια της Βασικής Δράσης 1 του Προγράμματος </a:t>
            </a:r>
            <a:r>
              <a:rPr lang="en-US" sz="2000" dirty="0">
                <a:solidFill>
                  <a:schemeClr val="tx1">
                    <a:lumMod val="75000"/>
                    <a:lumOff val="25000"/>
                  </a:schemeClr>
                </a:solidFill>
                <a:latin typeface="Century Gothic" panose="020B0502020202020204" pitchFamily="34" charset="0"/>
              </a:rPr>
              <a:t>Erasmus</a:t>
            </a:r>
            <a:r>
              <a:rPr lang="el-GR" sz="2000" dirty="0">
                <a:solidFill>
                  <a:schemeClr val="tx1">
                    <a:lumMod val="75000"/>
                    <a:lumOff val="25000"/>
                  </a:schemeClr>
                </a:solidFill>
                <a:latin typeface="Century Gothic" panose="020B0502020202020204" pitchFamily="34" charset="0"/>
              </a:rPr>
              <a:t> (2021-2027). </a:t>
            </a:r>
          </a:p>
          <a:p>
            <a:pPr>
              <a:lnSpc>
                <a:spcPct val="150000"/>
              </a:lnSpc>
            </a:pPr>
            <a:endParaRPr lang="el-GR" sz="2000" dirty="0">
              <a:solidFill>
                <a:schemeClr val="tx1">
                  <a:lumMod val="75000"/>
                  <a:lumOff val="25000"/>
                </a:schemeClr>
              </a:solidFill>
              <a:latin typeface="Century Gothic" panose="020B0502020202020204" pitchFamily="34" charset="0"/>
            </a:endParaRPr>
          </a:p>
          <a:p>
            <a:pPr marL="342900" indent="-258763" defTabSz="266700">
              <a:lnSpc>
                <a:spcPct val="150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Οι διαπιστευμένοι οργανισμοί Erasmus αν και θα </a:t>
            </a:r>
            <a:r>
              <a:rPr lang="el-GR" sz="2000" dirty="0" err="1">
                <a:solidFill>
                  <a:schemeClr val="tx1">
                    <a:lumMod val="75000"/>
                    <a:lumOff val="25000"/>
                  </a:schemeClr>
                </a:solidFill>
                <a:latin typeface="Century Gothic" panose="020B0502020202020204" pitchFamily="34" charset="0"/>
              </a:rPr>
              <a:t>υποβάλλ</a:t>
            </a:r>
            <a:r>
              <a:rPr lang="en-US" sz="2000" dirty="0">
                <a:solidFill>
                  <a:schemeClr val="tx1">
                    <a:lumMod val="75000"/>
                    <a:lumOff val="25000"/>
                  </a:schemeClr>
                </a:solidFill>
                <a:latin typeface="Century Gothic" panose="020B0502020202020204" pitchFamily="34" charset="0"/>
              </a:rPr>
              <a:t>o</a:t>
            </a:r>
            <a:r>
              <a:rPr lang="el-GR" sz="2000" dirty="0" err="1">
                <a:solidFill>
                  <a:schemeClr val="tx1">
                    <a:lumMod val="75000"/>
                    <a:lumOff val="25000"/>
                  </a:schemeClr>
                </a:solidFill>
                <a:latin typeface="Century Gothic" panose="020B0502020202020204" pitchFamily="34" charset="0"/>
              </a:rPr>
              <a:t>υν</a:t>
            </a:r>
            <a:r>
              <a:rPr lang="el-GR" sz="2000" dirty="0">
                <a:solidFill>
                  <a:schemeClr val="tx1">
                    <a:lumMod val="75000"/>
                    <a:lumOff val="25000"/>
                  </a:schemeClr>
                </a:solidFill>
                <a:latin typeface="Century Gothic" panose="020B0502020202020204" pitchFamily="34" charset="0"/>
              </a:rPr>
              <a:t> αίτηση για χρηματοδότηση κάθε χρόνο, λόγω της πιστοποίησης τους σε θέματα ποιότητας θα</a:t>
            </a:r>
            <a:r>
              <a:rPr lang="en-US" sz="2000" dirty="0">
                <a:solidFill>
                  <a:schemeClr val="tx1">
                    <a:lumMod val="75000"/>
                    <a:lumOff val="25000"/>
                  </a:schemeClr>
                </a:solidFill>
                <a:latin typeface="Century Gothic" panose="020B0502020202020204" pitchFamily="34" charset="0"/>
              </a:rPr>
              <a:t>:</a:t>
            </a:r>
            <a:endParaRPr lang="el-GR" sz="2000" dirty="0">
              <a:solidFill>
                <a:schemeClr val="tx1">
                  <a:lumMod val="75000"/>
                  <a:lumOff val="25000"/>
                </a:schemeClr>
              </a:solidFill>
              <a:latin typeface="Century Gothic" panose="020B0502020202020204" pitchFamily="34" charset="0"/>
            </a:endParaRPr>
          </a:p>
          <a:p>
            <a:pPr marL="84137" defTabSz="266700">
              <a:lnSpc>
                <a:spcPct val="150000"/>
              </a:lnSpc>
            </a:pPr>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latin typeface="Century Gothic" panose="020B0502020202020204" pitchFamily="34" charset="0"/>
              </a:rPr>
              <a:t>Έχουν </a:t>
            </a:r>
            <a:r>
              <a:rPr lang="el-GR" sz="2000" b="1" dirty="0">
                <a:latin typeface="Century Gothic" panose="020B0502020202020204" pitchFamily="34" charset="0"/>
              </a:rPr>
              <a:t>εξασφαλισμένη χρηματοδότηση</a:t>
            </a:r>
            <a:r>
              <a:rPr lang="en-GB" sz="2000" b="1" dirty="0">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δεδομένου ότι η υποβληθείσα αίτηση είναι επιλέξιμη</a:t>
            </a:r>
            <a:endParaRPr lang="en-US" sz="20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pPr>
            <a:endParaRPr lang="en-US" sz="1000" b="1" dirty="0">
              <a:latin typeface="Century Gothic" panose="020B0502020202020204" pitchFamily="34" charset="0"/>
            </a:endParaRPr>
          </a:p>
          <a:p>
            <a:pPr marL="342900" indent="-342900" algn="just">
              <a:buFont typeface="Arial" panose="020B0604020202020204" pitchFamily="34" charset="0"/>
              <a:buChar char="•"/>
            </a:pPr>
            <a:r>
              <a:rPr lang="en-US" sz="2000" dirty="0">
                <a:latin typeface="Century Gothic" panose="020B0502020202020204" pitchFamily="34" charset="0"/>
              </a:rPr>
              <a:t>A</a:t>
            </a:r>
            <a:r>
              <a:rPr lang="el-GR" sz="2000" dirty="0" err="1">
                <a:latin typeface="Century Gothic" panose="020B0502020202020204" pitchFamily="34" charset="0"/>
              </a:rPr>
              <a:t>κολουθούν</a:t>
            </a:r>
            <a:r>
              <a:rPr lang="el-GR" sz="2000" dirty="0">
                <a:latin typeface="Century Gothic" panose="020B0502020202020204" pitchFamily="34" charset="0"/>
              </a:rPr>
              <a:t> </a:t>
            </a:r>
            <a:r>
              <a:rPr lang="el-GR" sz="2000" b="1" dirty="0">
                <a:latin typeface="Century Gothic" panose="020B0502020202020204" pitchFamily="34" charset="0"/>
              </a:rPr>
              <a:t>απλουστευμένες διαδικασίες αίτησης</a:t>
            </a:r>
            <a:r>
              <a:rPr lang="en-GB" b="1" dirty="0">
                <a:solidFill>
                  <a:schemeClr val="bg1"/>
                </a:solidFill>
              </a:rPr>
              <a:t>PSUM</a:t>
            </a: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p:txBody>
      </p:sp>
    </p:spTree>
    <p:extLst>
      <p:ext uri="{BB962C8B-B14F-4D97-AF65-F5344CB8AC3E}">
        <p14:creationId xmlns:p14="http://schemas.microsoft.com/office/powerpoint/2010/main" val="67434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699709" y="4662128"/>
            <a:ext cx="4838397" cy="1384995"/>
          </a:xfrm>
          <a:prstGeom prst="rect">
            <a:avLst/>
          </a:prstGeom>
          <a:noFill/>
        </p:spPr>
        <p:txBody>
          <a:bodyPr wrap="square" rtlCol="0">
            <a:spAutoFit/>
          </a:bodyPr>
          <a:lstStyle/>
          <a:p>
            <a:pPr algn="ctr"/>
            <a:r>
              <a:rPr lang="el-GR" altLang="en-US" sz="2000" b="1" dirty="0">
                <a:solidFill>
                  <a:srgbClr val="B43DBD"/>
                </a:solidFill>
                <a:latin typeface="Century Gothic" panose="020B0502020202020204" pitchFamily="34" charset="0"/>
              </a:rPr>
              <a:t>Βασική Δράση 1 </a:t>
            </a:r>
            <a:endParaRPr lang="en-GB" altLang="en-US" sz="2000" b="1" dirty="0">
              <a:solidFill>
                <a:srgbClr val="B43DBD"/>
              </a:solidFill>
              <a:latin typeface="Century Gothic" panose="020B0502020202020204" pitchFamily="34" charset="0"/>
            </a:endParaRPr>
          </a:p>
          <a:p>
            <a:pPr algn="ctr"/>
            <a:endParaRPr lang="el-GR" altLang="en-US" sz="1000" b="1" dirty="0">
              <a:solidFill>
                <a:schemeClr val="bg1">
                  <a:lumMod val="65000"/>
                </a:schemeClr>
              </a:solidFill>
              <a:latin typeface="Century Gothic" panose="020B0502020202020204" pitchFamily="34" charset="0"/>
            </a:endParaRPr>
          </a:p>
          <a:p>
            <a:pPr algn="ctr"/>
            <a:r>
              <a:rPr lang="el-GR" altLang="fr-FR" b="1" dirty="0">
                <a:solidFill>
                  <a:schemeClr val="tx1">
                    <a:lumMod val="75000"/>
                    <a:lumOff val="25000"/>
                  </a:schemeClr>
                </a:solidFill>
                <a:latin typeface="Century Gothic" panose="020B0502020202020204" pitchFamily="34" charset="0"/>
              </a:rPr>
              <a:t>Ενημερωτική Ημερίδα </a:t>
            </a:r>
            <a:endParaRPr lang="en-US" altLang="fr-FR" b="1" dirty="0">
              <a:solidFill>
                <a:schemeClr val="tx1">
                  <a:lumMod val="75000"/>
                  <a:lumOff val="25000"/>
                </a:schemeClr>
              </a:solidFill>
              <a:latin typeface="Century Gothic" panose="020B0502020202020204" pitchFamily="34" charset="0"/>
            </a:endParaRPr>
          </a:p>
          <a:p>
            <a:pPr algn="ctr"/>
            <a:r>
              <a:rPr lang="el-GR" altLang="fr-FR" b="1" dirty="0">
                <a:solidFill>
                  <a:schemeClr val="tx1">
                    <a:lumMod val="75000"/>
                    <a:lumOff val="25000"/>
                  </a:schemeClr>
                </a:solidFill>
                <a:latin typeface="Century Gothic" panose="020B0502020202020204" pitchFamily="34" charset="0"/>
              </a:rPr>
              <a:t>για υποβολή αιτήσεων</a:t>
            </a:r>
            <a:r>
              <a:rPr lang="en-US" altLang="fr-FR" b="1" dirty="0">
                <a:solidFill>
                  <a:schemeClr val="tx1">
                    <a:lumMod val="75000"/>
                    <a:lumOff val="25000"/>
                  </a:schemeClr>
                </a:solidFill>
                <a:latin typeface="Century Gothic" panose="020B0502020202020204" pitchFamily="34" charset="0"/>
              </a:rPr>
              <a:t> </a:t>
            </a:r>
            <a:r>
              <a:rPr lang="el-GR" altLang="fr-FR" b="1" dirty="0">
                <a:solidFill>
                  <a:schemeClr val="tx1">
                    <a:lumMod val="75000"/>
                    <a:lumOff val="25000"/>
                  </a:schemeClr>
                </a:solidFill>
                <a:latin typeface="Century Gothic" panose="020B0502020202020204" pitchFamily="34" charset="0"/>
              </a:rPr>
              <a:t>Διαπίστευσης </a:t>
            </a:r>
            <a:r>
              <a:rPr lang="en-US" altLang="fr-FR" b="1" dirty="0">
                <a:solidFill>
                  <a:schemeClr val="tx1">
                    <a:lumMod val="75000"/>
                    <a:lumOff val="25000"/>
                  </a:schemeClr>
                </a:solidFill>
                <a:latin typeface="Century Gothic" panose="020B0502020202020204" pitchFamily="34" charset="0"/>
              </a:rPr>
              <a:t>Erasmus</a:t>
            </a:r>
          </a:p>
        </p:txBody>
      </p:sp>
    </p:spTree>
    <p:extLst>
      <p:ext uri="{BB962C8B-B14F-4D97-AF65-F5344CB8AC3E}">
        <p14:creationId xmlns:p14="http://schemas.microsoft.com/office/powerpoint/2010/main" val="1736197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Στόχος της Διαπίστευσης Ε</a:t>
            </a:r>
            <a:r>
              <a:rPr lang="en-US" sz="2800" dirty="0" err="1">
                <a:solidFill>
                  <a:schemeClr val="bg1"/>
                </a:solidFill>
                <a:latin typeface="Century Gothic" panose="020B0502020202020204" pitchFamily="34" charset="0"/>
              </a:rPr>
              <a:t>rasmus</a:t>
            </a:r>
            <a:endParaRPr lang="en-GB" sz="2800" b="1" dirty="0">
              <a:solidFill>
                <a:schemeClr val="bg1"/>
              </a:solidFill>
            </a:endParaRPr>
          </a:p>
        </p:txBody>
      </p:sp>
      <p:sp>
        <p:nvSpPr>
          <p:cNvPr id="3" name="Rectangle 2"/>
          <p:cNvSpPr/>
          <p:nvPr/>
        </p:nvSpPr>
        <p:spPr>
          <a:xfrm>
            <a:off x="572868" y="1295834"/>
            <a:ext cx="10593363" cy="4598182"/>
          </a:xfrm>
          <a:prstGeom prst="rect">
            <a:avLst/>
          </a:prstGeom>
        </p:spPr>
        <p:txBody>
          <a:bodyPr wrap="square">
            <a:spAutoFit/>
          </a:bodyPr>
          <a:lstStyle/>
          <a:p>
            <a:pPr algn="ctr">
              <a:lnSpc>
                <a:spcPct val="150000"/>
              </a:lnSpc>
            </a:pPr>
            <a:endParaRPr lang="en-US" sz="2000" dirty="0">
              <a:latin typeface="Century Gothic" panose="020B0502020202020204" pitchFamily="34" charset="0"/>
            </a:endParaRPr>
          </a:p>
          <a:p>
            <a:pPr algn="ctr">
              <a:lnSpc>
                <a:spcPct val="150000"/>
              </a:lnSpc>
            </a:pPr>
            <a:r>
              <a:rPr lang="el-GR" sz="2000" dirty="0">
                <a:latin typeface="Century Gothic" panose="020B0502020202020204" pitchFamily="34" charset="0"/>
              </a:rPr>
              <a:t>Η προώθηση και υλοποίηση σχεδίων με </a:t>
            </a:r>
            <a:r>
              <a:rPr lang="el-GR" sz="2000" b="1" dirty="0">
                <a:solidFill>
                  <a:schemeClr val="accent6">
                    <a:lumMod val="75000"/>
                  </a:schemeClr>
                </a:solidFill>
                <a:latin typeface="Century Gothic" panose="020B0502020202020204" pitchFamily="34" charset="0"/>
              </a:rPr>
              <a:t>μεγαλύτερο αναμενόμενο αντίκτυπο</a:t>
            </a:r>
            <a:r>
              <a:rPr lang="el-GR" sz="2000" dirty="0"/>
              <a:t>·</a:t>
            </a:r>
            <a:r>
              <a:rPr lang="el-GR" sz="2000" dirty="0">
                <a:latin typeface="Century Gothic" panose="020B0502020202020204" pitchFamily="34" charset="0"/>
              </a:rPr>
              <a:t> σχεδίων με στρατηγικό πλάνο που ενθαρρύνουν τη μακροχρόνια συνεργασία, τη δημιουργία μιας κοινότητας οργανισμών με στενούς δεσμούς που εμπλέκονται σε κινητικότητες προσωπικού και εκπαιδευομένων και προωθούν την ανταλλαγή γνώσεων και εμπειριών σε επίπεδο οργανισμού.</a:t>
            </a:r>
          </a:p>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87114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Ποια τα οφέλη για τον οργανισμό μου</a:t>
            </a:r>
            <a:r>
              <a:rPr lang="en-US" sz="2800" dirty="0">
                <a:solidFill>
                  <a:schemeClr val="bg1"/>
                </a:solidFill>
                <a:latin typeface="Century Gothic" panose="020B0502020202020204" pitchFamily="34" charset="0"/>
              </a:rPr>
              <a:t>;</a:t>
            </a:r>
            <a:r>
              <a:rPr lang="el-GR" sz="2800" dirty="0">
                <a:solidFill>
                  <a:schemeClr val="bg1"/>
                </a:solidFill>
                <a:latin typeface="Century Gothic" panose="020B0502020202020204" pitchFamily="34" charset="0"/>
              </a:rPr>
              <a:t> (1/2)</a:t>
            </a:r>
            <a:endParaRPr lang="en-GB" sz="2800" b="1" dirty="0">
              <a:solidFill>
                <a:schemeClr val="bg1"/>
              </a:solidFill>
            </a:endParaRPr>
          </a:p>
        </p:txBody>
      </p:sp>
      <p:sp>
        <p:nvSpPr>
          <p:cNvPr id="3" name="Rectangle 2"/>
          <p:cNvSpPr/>
          <p:nvPr/>
        </p:nvSpPr>
        <p:spPr>
          <a:xfrm>
            <a:off x="572868" y="1295834"/>
            <a:ext cx="10593363" cy="5059847"/>
          </a:xfrm>
          <a:prstGeom prst="rect">
            <a:avLst/>
          </a:prstGeom>
        </p:spPr>
        <p:txBody>
          <a:bodyPr wrap="square">
            <a:spAutoFit/>
          </a:bodyPr>
          <a:lstStyle/>
          <a:p>
            <a:pPr marL="342900" indent="-342900" algn="ctr">
              <a:lnSpc>
                <a:spcPct val="150000"/>
              </a:lnSpc>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Απλουστευμένες διαδικασίες</a:t>
            </a:r>
            <a:r>
              <a:rPr lang="en-US" sz="2000" dirty="0">
                <a:solidFill>
                  <a:schemeClr val="tx1">
                    <a:lumMod val="75000"/>
                    <a:lumOff val="25000"/>
                  </a:schemeClr>
                </a:solidFill>
                <a:latin typeface="Century Gothic" panose="020B0502020202020204" pitchFamily="34" charset="0"/>
              </a:rPr>
              <a:t>: </a:t>
            </a:r>
            <a:r>
              <a:rPr lang="el-GR" sz="2000" b="1" dirty="0">
                <a:solidFill>
                  <a:schemeClr val="tx1">
                    <a:lumMod val="75000"/>
                    <a:lumOff val="25000"/>
                  </a:schemeClr>
                </a:solidFill>
                <a:latin typeface="Century Gothic" panose="020B0502020202020204" pitchFamily="34" charset="0"/>
              </a:rPr>
              <a:t>απλουστευμένη φόρμα αίτησης, δε θα υπόκειται σε ποιοτική αξιολόγηση </a:t>
            </a:r>
          </a:p>
          <a:p>
            <a:pPr marL="342900" indent="-342900" algn="just">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b="1" dirty="0">
                <a:solidFill>
                  <a:schemeClr val="tx1">
                    <a:lumMod val="75000"/>
                    <a:lumOff val="25000"/>
                  </a:schemeClr>
                </a:solidFill>
                <a:latin typeface="Century Gothic" panose="020B0502020202020204" pitchFamily="34" charset="0"/>
              </a:rPr>
              <a:t>Εξασφαλισμένη χρηματοδότηση μέχρι το τέλος του Προγράμματος - 2027</a:t>
            </a:r>
            <a:r>
              <a:rPr lang="el-GR" sz="2000" dirty="0">
                <a:solidFill>
                  <a:schemeClr val="tx1">
                    <a:lumMod val="75000"/>
                    <a:lumOff val="25000"/>
                  </a:schemeClr>
                </a:solidFill>
                <a:latin typeface="Century Gothic" panose="020B0502020202020204" pitchFamily="34" charset="0"/>
              </a:rPr>
              <a:t>, δεδομένου ότι ο οργανισμός</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συνεχίζει να ανταποκρίνεται στις απαιτήσεις της Διαπίστευσης </a:t>
            </a:r>
            <a:r>
              <a:rPr lang="en-US" sz="2000" dirty="0">
                <a:solidFill>
                  <a:schemeClr val="tx1">
                    <a:lumMod val="75000"/>
                    <a:lumOff val="25000"/>
                  </a:schemeClr>
                </a:solidFill>
                <a:latin typeface="Century Gothic" panose="020B0502020202020204" pitchFamily="34" charset="0"/>
              </a:rPr>
              <a:t>Erasmus</a:t>
            </a:r>
            <a:r>
              <a:rPr lang="el-GR" sz="2000" dirty="0">
                <a:solidFill>
                  <a:schemeClr val="tx1">
                    <a:lumMod val="75000"/>
                    <a:lumOff val="25000"/>
                  </a:schemeClr>
                </a:solidFill>
                <a:latin typeface="Century Gothic" panose="020B0502020202020204" pitchFamily="34" charset="0"/>
              </a:rPr>
              <a:t> και υποβάλλει αίτηση για χρηματοδότηση ετησίως</a:t>
            </a: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Μπορεί να αιτηθεί </a:t>
            </a:r>
            <a:r>
              <a:rPr lang="el-GR" sz="2000" b="1" dirty="0">
                <a:solidFill>
                  <a:schemeClr val="tx1">
                    <a:lumMod val="75000"/>
                    <a:lumOff val="25000"/>
                  </a:schemeClr>
                </a:solidFill>
                <a:latin typeface="Century Gothic" panose="020B0502020202020204" pitchFamily="34" charset="0"/>
              </a:rPr>
              <a:t>υψηλότερα ποσά και περισσότερους συμμετέχοντες</a:t>
            </a:r>
            <a:r>
              <a:rPr lang="el-GR" sz="2000" dirty="0">
                <a:solidFill>
                  <a:schemeClr val="tx1">
                    <a:lumMod val="75000"/>
                    <a:lumOff val="25000"/>
                  </a:schemeClr>
                </a:solidFill>
                <a:latin typeface="Century Gothic" panose="020B0502020202020204" pitchFamily="34" charset="0"/>
              </a:rPr>
              <a:t> από μη διαπιστευμένους οργανισμούς</a:t>
            </a:r>
          </a:p>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501273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Ποια τα οφέλη για τον οργανισμό μου</a:t>
            </a:r>
            <a:r>
              <a:rPr lang="en-US" sz="2800" dirty="0">
                <a:solidFill>
                  <a:schemeClr val="bg1"/>
                </a:solidFill>
                <a:latin typeface="Century Gothic" panose="020B0502020202020204" pitchFamily="34" charset="0"/>
              </a:rPr>
              <a:t>;</a:t>
            </a:r>
            <a:r>
              <a:rPr lang="el-GR" sz="2800" dirty="0">
                <a:solidFill>
                  <a:schemeClr val="bg1"/>
                </a:solidFill>
                <a:latin typeface="Century Gothic" panose="020B0502020202020204" pitchFamily="34" charset="0"/>
              </a:rPr>
              <a:t> (</a:t>
            </a:r>
            <a:r>
              <a:rPr lang="en-US" sz="2800" dirty="0">
                <a:solidFill>
                  <a:schemeClr val="bg1"/>
                </a:solidFill>
                <a:latin typeface="Century Gothic" panose="020B0502020202020204" pitchFamily="34" charset="0"/>
              </a:rPr>
              <a:t>2</a:t>
            </a:r>
            <a:r>
              <a:rPr lang="el-GR" sz="2800" dirty="0">
                <a:solidFill>
                  <a:schemeClr val="bg1"/>
                </a:solidFill>
                <a:latin typeface="Century Gothic" panose="020B0502020202020204" pitchFamily="34" charset="0"/>
              </a:rPr>
              <a:t>/2)</a:t>
            </a:r>
            <a:endParaRPr lang="en-GB" sz="2800" b="1" dirty="0">
              <a:solidFill>
                <a:schemeClr val="bg1"/>
              </a:solidFill>
            </a:endParaRPr>
          </a:p>
        </p:txBody>
      </p:sp>
      <p:sp>
        <p:nvSpPr>
          <p:cNvPr id="3" name="Rectangle 2"/>
          <p:cNvSpPr/>
          <p:nvPr/>
        </p:nvSpPr>
        <p:spPr>
          <a:xfrm>
            <a:off x="572868" y="817533"/>
            <a:ext cx="10593363" cy="5710794"/>
          </a:xfrm>
          <a:prstGeom prst="rect">
            <a:avLst/>
          </a:prstGeom>
        </p:spPr>
        <p:txBody>
          <a:bodyPr wrap="square">
            <a:spAutoFit/>
          </a:bodyPr>
          <a:lstStyle/>
          <a:p>
            <a:pPr algn="just">
              <a:lnSpc>
                <a:spcPct val="150000"/>
              </a:lnSpc>
            </a:pPr>
            <a:endParaRPr lang="en-US" sz="20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latin typeface="Century Gothic" panose="020B0502020202020204" pitchFamily="34" charset="0"/>
              </a:rPr>
              <a:t>Εγγυημένη συνέχεια των δραστηριοτήτων που υλοποιούνται</a:t>
            </a:r>
          </a:p>
          <a:p>
            <a:pPr marL="342900" indent="-342900" algn="just">
              <a:lnSpc>
                <a:spcPct val="150000"/>
              </a:lnSpc>
              <a:buFont typeface="Arial" panose="020B0604020202020204" pitchFamily="34" charset="0"/>
              <a:buChar char="•"/>
            </a:pPr>
            <a:endParaRPr lang="el-GR" sz="20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latin typeface="Century Gothic" panose="020B0502020202020204" pitchFamily="34" charset="0"/>
              </a:rPr>
              <a:t>Δυνατότητα ανάπτυξης της στρατηγικής του οργανισμού</a:t>
            </a:r>
            <a:r>
              <a:rPr lang="en-US" sz="2000" dirty="0">
                <a:latin typeface="Century Gothic" panose="020B0502020202020204" pitchFamily="34" charset="0"/>
              </a:rPr>
              <a:t>: </a:t>
            </a:r>
            <a:r>
              <a:rPr lang="el-GR" sz="2000" dirty="0">
                <a:latin typeface="Century Gothic" panose="020B0502020202020204" pitchFamily="34" charset="0"/>
              </a:rPr>
              <a:t>ανάπτυξη μακροπρόθεσμων στόχων δίνοντας τη δυνατότητα στον οργανισμό να επιλέξει την ταχύτητα με την οποία θέλει να κινηθεί και τις δραστηριότητες που του ταιριάζουν για να αυξήσει σταδιακά την ποιότητα της διδασκαλίας και της μάθησης στον οργανισμό</a:t>
            </a:r>
          </a:p>
          <a:p>
            <a:pPr marL="342900" indent="-342900" algn="just">
              <a:lnSpc>
                <a:spcPct val="150000"/>
              </a:lnSpc>
              <a:buFont typeface="Arial" panose="020B0604020202020204" pitchFamily="34" charset="0"/>
              <a:buChar char="•"/>
            </a:pPr>
            <a:endParaRPr lang="el-GR" sz="20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latin typeface="Century Gothic" panose="020B0502020202020204" pitchFamily="34" charset="0"/>
              </a:rPr>
              <a:t>Δυνατότητα να δοκιμάσει νέους τύπους δραστηριοτήτων, νέους οργανισμούς συνεργατών - χωρίς να χρειάζεται η υποβολή μιας εντελώς νέας αίτησης</a:t>
            </a: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730431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Ποιοι μπορούν να υποβάλλουν αίτηση</a:t>
            </a:r>
            <a:r>
              <a:rPr lang="en-US" sz="2800" dirty="0">
                <a:solidFill>
                  <a:schemeClr val="bg1"/>
                </a:solidFill>
                <a:latin typeface="Century Gothic" panose="020B0502020202020204" pitchFamily="34" charset="0"/>
              </a:rPr>
              <a:t>;</a:t>
            </a:r>
            <a:endParaRPr lang="en-GB" sz="2800" b="1" dirty="0">
              <a:solidFill>
                <a:schemeClr val="bg1"/>
              </a:solidFill>
            </a:endParaRPr>
          </a:p>
        </p:txBody>
      </p:sp>
      <p:sp>
        <p:nvSpPr>
          <p:cNvPr id="3" name="Rectangle 2"/>
          <p:cNvSpPr/>
          <p:nvPr/>
        </p:nvSpPr>
        <p:spPr>
          <a:xfrm>
            <a:off x="572868" y="1173004"/>
            <a:ext cx="10593363" cy="4972130"/>
          </a:xfrm>
          <a:prstGeom prst="rect">
            <a:avLst/>
          </a:prstGeom>
        </p:spPr>
        <p:txBody>
          <a:bodyPr wrap="square">
            <a:spAutoFit/>
          </a:bodyPr>
          <a:lstStyle/>
          <a:p>
            <a:pPr marL="342900" indent="-342900">
              <a:buFont typeface="Arial" panose="020B0604020202020204" pitchFamily="34" charset="0"/>
              <a:buChar char="•"/>
            </a:pPr>
            <a:r>
              <a:rPr lang="el-GR" sz="2000" b="1" dirty="0">
                <a:solidFill>
                  <a:schemeClr val="tx1">
                    <a:lumMod val="75000"/>
                    <a:lumOff val="25000"/>
                  </a:schemeClr>
                </a:solidFill>
                <a:latin typeface="Century Gothic" panose="020B0502020202020204" pitchFamily="34" charset="0"/>
              </a:rPr>
              <a:t>Οργανισμοί και όχι άτομα </a:t>
            </a:r>
            <a:r>
              <a:rPr lang="el-GR" sz="2000" dirty="0">
                <a:solidFill>
                  <a:schemeClr val="tx1">
                    <a:lumMod val="75000"/>
                    <a:lumOff val="25000"/>
                  </a:schemeClr>
                </a:solidFill>
                <a:latin typeface="Century Gothic" panose="020B0502020202020204" pitchFamily="34" charset="0"/>
              </a:rPr>
              <a:t>που ανήκουν στους τομείς της </a:t>
            </a:r>
            <a:r>
              <a:rPr lang="el-GR" sz="2000" b="1" dirty="0">
                <a:solidFill>
                  <a:schemeClr val="tx1">
                    <a:lumMod val="75000"/>
                    <a:lumOff val="25000"/>
                  </a:schemeClr>
                </a:solidFill>
                <a:latin typeface="Century Gothic" panose="020B0502020202020204" pitchFamily="34" charset="0"/>
              </a:rPr>
              <a:t>Σχολικής Εκπαίδευσης, Επαγγελματικής Εκπαίδευσης και Κατάρτισης (ΕΕΚ)</a:t>
            </a:r>
            <a:r>
              <a:rPr lang="el-GR" sz="2000" dirty="0">
                <a:solidFill>
                  <a:schemeClr val="tx1">
                    <a:lumMod val="75000"/>
                    <a:lumOff val="25000"/>
                  </a:schemeClr>
                </a:solidFill>
                <a:latin typeface="Century Gothic" panose="020B0502020202020204" pitchFamily="34" charset="0"/>
              </a:rPr>
              <a:t> και </a:t>
            </a:r>
            <a:r>
              <a:rPr lang="el-GR" sz="2000" b="1" dirty="0">
                <a:solidFill>
                  <a:schemeClr val="tx1">
                    <a:lumMod val="75000"/>
                    <a:lumOff val="25000"/>
                  </a:schemeClr>
                </a:solidFill>
                <a:latin typeface="Century Gothic" panose="020B0502020202020204" pitchFamily="34" charset="0"/>
              </a:rPr>
              <a:t>Εκπαίδευσης Ενηλίκων </a:t>
            </a:r>
            <a:r>
              <a:rPr lang="el-GR" sz="2000" dirty="0">
                <a:solidFill>
                  <a:schemeClr val="tx1">
                    <a:lumMod val="75000"/>
                    <a:lumOff val="25000"/>
                  </a:schemeClr>
                </a:solidFill>
                <a:latin typeface="Century Gothic" panose="020B0502020202020204" pitchFamily="34" charset="0"/>
              </a:rPr>
              <a:t>και δραστηριοποιούνται σε κάποια από τις Χώρες του Προγράμματος</a:t>
            </a:r>
          </a:p>
          <a:p>
            <a:pPr marL="171450" indent="-171450">
              <a:buFont typeface="Arial" panose="020B0604020202020204" pitchFamily="34" charset="0"/>
              <a:buChar char="•"/>
            </a:pPr>
            <a:endParaRPr lang="en-US" sz="1050" dirty="0">
              <a:solidFill>
                <a:schemeClr val="tx1">
                  <a:lumMod val="75000"/>
                  <a:lumOff val="25000"/>
                </a:schemeClr>
              </a:solidFill>
              <a:latin typeface="Century Gothic" panose="020B0502020202020204" pitchFamily="34" charset="0"/>
            </a:endParaRPr>
          </a:p>
          <a:p>
            <a:pPr marL="342900" indent="-342900">
              <a:buFont typeface="Arial" panose="020B0604020202020204" pitchFamily="34" charset="0"/>
              <a:buChar char="•"/>
            </a:pPr>
            <a:r>
              <a:rPr lang="el-GR" sz="2000" b="1" dirty="0">
                <a:solidFill>
                  <a:schemeClr val="tx1">
                    <a:lumMod val="75000"/>
                    <a:lumOff val="25000"/>
                  </a:schemeClr>
                </a:solidFill>
                <a:latin typeface="Century Gothic" panose="020B0502020202020204" pitchFamily="34" charset="0"/>
              </a:rPr>
              <a:t>Δεν απαιτείται προηγούμενη εμπειρία στο </a:t>
            </a:r>
            <a:r>
              <a:rPr lang="el-GR" sz="2000" b="1" dirty="0" err="1">
                <a:solidFill>
                  <a:schemeClr val="tx1">
                    <a:lumMod val="75000"/>
                    <a:lumOff val="25000"/>
                  </a:schemeClr>
                </a:solidFill>
                <a:latin typeface="Century Gothic" panose="020B0502020202020204" pitchFamily="34" charset="0"/>
              </a:rPr>
              <a:t>Erasmus</a:t>
            </a:r>
            <a:r>
              <a:rPr lang="el-GR" sz="2000" b="1"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(2014-2020) για την υποβολή αίτησης</a:t>
            </a:r>
          </a:p>
          <a:p>
            <a:pPr marL="171450" indent="-171450">
              <a:buFont typeface="Arial" panose="020B0604020202020204" pitchFamily="34" charset="0"/>
              <a:buChar char="•"/>
            </a:pPr>
            <a:endParaRPr lang="el-GR" sz="1050" dirty="0">
              <a:latin typeface="Century Gothic" panose="020B0502020202020204" pitchFamily="34" charset="0"/>
            </a:endParaRPr>
          </a:p>
          <a:p>
            <a:pPr marL="342900" indent="-342900">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Αναλυτικός</a:t>
            </a:r>
            <a:r>
              <a:rPr lang="el-GR" sz="2000" dirty="0">
                <a:latin typeface="Century Gothic" panose="020B0502020202020204" pitchFamily="34" charset="0"/>
              </a:rPr>
              <a:t> </a:t>
            </a:r>
            <a:r>
              <a:rPr lang="el-GR" sz="2000" dirty="0">
                <a:latin typeface="Century Gothic" panose="020B0502020202020204" pitchFamily="34" charset="0"/>
                <a:hlinkClick r:id="rId3"/>
              </a:rPr>
              <a:t>κατάλογος επιλέξιμων οργανισμών </a:t>
            </a:r>
            <a:r>
              <a:rPr lang="el-GR" sz="2000" dirty="0">
                <a:solidFill>
                  <a:schemeClr val="tx1">
                    <a:lumMod val="75000"/>
                    <a:lumOff val="25000"/>
                  </a:schemeClr>
                </a:solidFill>
                <a:latin typeface="Century Gothic" panose="020B0502020202020204" pitchFamily="34" charset="0"/>
              </a:rPr>
              <a:t>διαθέσιμος στην ιστοσελίδα του ΙΔΕΠ Διά Βίου Μάθησης </a:t>
            </a:r>
          </a:p>
          <a:p>
            <a:endParaRPr lang="el-GR" sz="1050" dirty="0">
              <a:solidFill>
                <a:schemeClr val="tx1">
                  <a:lumMod val="75000"/>
                  <a:lumOff val="25000"/>
                </a:schemeClr>
              </a:solidFill>
              <a:latin typeface="Century Gothic" panose="020B0502020202020204" pitchFamily="34" charset="0"/>
            </a:endParaRPr>
          </a:p>
          <a:p>
            <a:pPr marL="342900" indent="-342900" algn="just">
              <a:buFont typeface="Courier New" panose="02070309020205020404" pitchFamily="49" charset="0"/>
              <a:buChar char="o"/>
            </a:pPr>
            <a:r>
              <a:rPr lang="el-GR" sz="2000" dirty="0">
                <a:solidFill>
                  <a:schemeClr val="tx1">
                    <a:lumMod val="75000"/>
                    <a:lumOff val="25000"/>
                  </a:schemeClr>
                </a:solidFill>
                <a:latin typeface="Century Gothic" panose="020B0502020202020204" pitchFamily="34" charset="0"/>
              </a:rPr>
              <a:t>Οι αιτούντες οργανισμοί πρέπει να διαθέτουν </a:t>
            </a:r>
            <a:r>
              <a:rPr lang="el-GR" sz="2000" b="1" dirty="0">
                <a:solidFill>
                  <a:schemeClr val="tx1">
                    <a:lumMod val="75000"/>
                    <a:lumOff val="25000"/>
                  </a:schemeClr>
                </a:solidFill>
                <a:latin typeface="Century Gothic" panose="020B0502020202020204" pitchFamily="34" charset="0"/>
              </a:rPr>
              <a:t>τουλάχιστον διετή πείρα</a:t>
            </a:r>
            <a:r>
              <a:rPr lang="el-GR" sz="2000" dirty="0">
                <a:solidFill>
                  <a:schemeClr val="tx1">
                    <a:lumMod val="75000"/>
                    <a:lumOff val="25000"/>
                  </a:schemeClr>
                </a:solidFill>
                <a:latin typeface="Century Gothic" panose="020B0502020202020204" pitchFamily="34" charset="0"/>
              </a:rPr>
              <a:t> υλοποίησης  σχετικών δραστηριοτήτων στον τομέα τους</a:t>
            </a:r>
          </a:p>
          <a:p>
            <a:pPr marL="171450" indent="-171450" algn="just">
              <a:buFont typeface="Courier New" panose="02070309020205020404" pitchFamily="49" charset="0"/>
              <a:buChar char="o"/>
            </a:pPr>
            <a:endParaRPr lang="el-GR" sz="1050" dirty="0">
              <a:solidFill>
                <a:schemeClr val="tx1">
                  <a:lumMod val="75000"/>
                  <a:lumOff val="25000"/>
                </a:schemeClr>
              </a:solidFill>
              <a:latin typeface="Century Gothic" panose="020B0502020202020204" pitchFamily="34" charset="0"/>
            </a:endParaRPr>
          </a:p>
          <a:p>
            <a:pPr marL="342900" indent="-342900" algn="just">
              <a:buFont typeface="Courier New" panose="02070309020205020404" pitchFamily="49" charset="0"/>
              <a:buChar char="o"/>
            </a:pPr>
            <a:r>
              <a:rPr lang="el-GR" sz="2000" dirty="0">
                <a:solidFill>
                  <a:schemeClr val="tx1">
                    <a:lumMod val="75000"/>
                    <a:lumOff val="25000"/>
                  </a:schemeClr>
                </a:solidFill>
                <a:latin typeface="Century Gothic" panose="020B0502020202020204" pitchFamily="34" charset="0"/>
              </a:rPr>
              <a:t>Πείρα που έχει αποκτηθεί πριν από συγχωνεύσεις ή παρόμοιες διαρθρωτικές αλλαγές σε δημόσιες οντότητες (π.χ. σχολεία ή εκπαιδευτικά κέντρα) θα λαμβάνεται υπόψη ως συναφής πείρα στον τομέα</a:t>
            </a: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48427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26610" y="60190"/>
            <a:ext cx="8595101"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Επιλέξιμοι Οργανισμοί</a:t>
            </a:r>
            <a:endParaRPr lang="en-GB" sz="2800" dirty="0">
              <a:solidFill>
                <a:schemeClr val="bg1"/>
              </a:solidFill>
              <a:latin typeface="Century Gothic" panose="020B0502020202020204" pitchFamily="34" charset="0"/>
            </a:endParaRPr>
          </a:p>
        </p:txBody>
      </p:sp>
      <p:sp>
        <p:nvSpPr>
          <p:cNvPr id="3" name="Rectangle 2"/>
          <p:cNvSpPr/>
          <p:nvPr/>
        </p:nvSpPr>
        <p:spPr>
          <a:xfrm>
            <a:off x="572868" y="1295834"/>
            <a:ext cx="10593363" cy="5649239"/>
          </a:xfrm>
          <a:prstGeom prst="rect">
            <a:avLst/>
          </a:prstGeom>
        </p:spPr>
        <p:txBody>
          <a:bodyPr wrap="square">
            <a:spAutoFit/>
          </a:bodyPr>
          <a:lstStyle/>
          <a:p>
            <a:pPr marL="342900" lvl="1" indent="-342900">
              <a:buFont typeface="Arial" panose="020B0604020202020204" pitchFamily="34" charset="0"/>
              <a:buChar char="•"/>
              <a:defRPr/>
            </a:pPr>
            <a:r>
              <a:rPr lang="el-GR" sz="2000" b="1" dirty="0">
                <a:solidFill>
                  <a:schemeClr val="tx1">
                    <a:lumMod val="75000"/>
                    <a:lumOff val="25000"/>
                  </a:schemeClr>
                </a:solidFill>
                <a:latin typeface="Century Gothic" panose="020B0502020202020204" pitchFamily="34" charset="0"/>
              </a:rPr>
              <a:t>Σχολική Εκπαίδευση</a:t>
            </a:r>
            <a:r>
              <a:rPr lang="en-US" sz="2000" b="1" dirty="0">
                <a:solidFill>
                  <a:schemeClr val="tx1">
                    <a:lumMod val="75000"/>
                    <a:lumOff val="25000"/>
                  </a:schemeClr>
                </a:solidFill>
                <a:latin typeface="Century Gothic" panose="020B0502020202020204" pitchFamily="34" charset="0"/>
              </a:rPr>
              <a:t>:</a:t>
            </a:r>
            <a:endParaRPr lang="el-GR" sz="2000" b="1" dirty="0">
              <a:solidFill>
                <a:schemeClr val="tx1">
                  <a:lumMod val="75000"/>
                  <a:lumOff val="25000"/>
                </a:schemeClr>
              </a:solidFill>
              <a:latin typeface="Century Gothic" panose="020B0502020202020204" pitchFamily="34" charset="0"/>
            </a:endParaRPr>
          </a:p>
          <a:p>
            <a:pPr marL="342900" lvl="1" indent="-342900">
              <a:buFont typeface="Courier New" panose="02070309020205020404" pitchFamily="49" charset="0"/>
              <a:buChar char="o"/>
              <a:defRPr/>
            </a:pPr>
            <a:r>
              <a:rPr lang="el-GR" sz="2000" dirty="0">
                <a:solidFill>
                  <a:schemeClr val="tx1">
                    <a:lumMod val="75000"/>
                    <a:lumOff val="25000"/>
                  </a:schemeClr>
                </a:solidFill>
                <a:latin typeface="Century Gothic" panose="020B0502020202020204" pitchFamily="34" charset="0"/>
              </a:rPr>
              <a:t>Ιδιωτικά/Δημόσια Σχολεία εγγεγραμμένα στους καταλόγους του ΥΠΠΑΝ (</a:t>
            </a:r>
            <a:r>
              <a:rPr lang="el-GR" sz="2000" dirty="0" err="1">
                <a:solidFill>
                  <a:schemeClr val="tx1">
                    <a:lumMod val="75000"/>
                    <a:lumOff val="25000"/>
                  </a:schemeClr>
                </a:solidFill>
                <a:latin typeface="Century Gothic" panose="020B0502020202020204" pitchFamily="34" charset="0"/>
              </a:rPr>
              <a:t>Προδημοτική</a:t>
            </a:r>
            <a:r>
              <a:rPr lang="el-GR" sz="2000" dirty="0">
                <a:solidFill>
                  <a:schemeClr val="tx1">
                    <a:lumMod val="75000"/>
                    <a:lumOff val="25000"/>
                  </a:schemeClr>
                </a:solidFill>
                <a:latin typeface="Century Gothic" panose="020B0502020202020204" pitchFamily="34" charset="0"/>
              </a:rPr>
              <a:t> – Δημοτική – Μέση Γενική Εκπαίδευση)</a:t>
            </a:r>
            <a:endParaRPr lang="en-GB" sz="2000" dirty="0">
              <a:solidFill>
                <a:schemeClr val="tx1">
                  <a:lumMod val="75000"/>
                  <a:lumOff val="25000"/>
                </a:schemeClr>
              </a:solidFill>
              <a:latin typeface="Century Gothic" panose="020B0502020202020204" pitchFamily="34" charset="0"/>
            </a:endParaRPr>
          </a:p>
          <a:p>
            <a:pPr marL="342900" lvl="1" indent="-342900">
              <a:buFont typeface="Courier New" panose="02070309020205020404" pitchFamily="49" charset="0"/>
              <a:buChar char="o"/>
              <a:defRPr/>
            </a:pPr>
            <a:r>
              <a:rPr lang="el-GR" sz="2000" dirty="0">
                <a:solidFill>
                  <a:schemeClr val="tx1">
                    <a:lumMod val="75000"/>
                    <a:lumOff val="25000"/>
                  </a:schemeClr>
                </a:solidFill>
                <a:latin typeface="Century Gothic" panose="020B0502020202020204" pitchFamily="34" charset="0"/>
              </a:rPr>
              <a:t>Τοπικοί/εθνικοί φορείς Σχολικής Εκπαίδευσης (ΥΠΠΑΝ, Παιδαγωγικό Ινστιτούτο, επαρχιακά γραφεία κτλ.)</a:t>
            </a:r>
          </a:p>
          <a:p>
            <a:pPr marL="0" lvl="1">
              <a:defRPr/>
            </a:pPr>
            <a:endParaRPr lang="el-GR" sz="2000" dirty="0">
              <a:solidFill>
                <a:schemeClr val="tx1">
                  <a:lumMod val="75000"/>
                  <a:lumOff val="25000"/>
                </a:schemeClr>
              </a:solidFill>
              <a:latin typeface="Century Gothic" panose="020B0502020202020204" pitchFamily="34" charset="0"/>
            </a:endParaRPr>
          </a:p>
          <a:p>
            <a:pPr marL="342900" lvl="1" indent="-342900">
              <a:buFont typeface="Arial" panose="020B0604020202020204" pitchFamily="34" charset="0"/>
              <a:buChar char="•"/>
              <a:defRPr/>
            </a:pPr>
            <a:r>
              <a:rPr lang="el-GR" sz="2000" b="1" dirty="0">
                <a:solidFill>
                  <a:schemeClr val="tx1">
                    <a:lumMod val="75000"/>
                    <a:lumOff val="25000"/>
                  </a:schemeClr>
                </a:solidFill>
                <a:latin typeface="Century Gothic" panose="020B0502020202020204" pitchFamily="34" charset="0"/>
              </a:rPr>
              <a:t>Εκπαίδευση Ενηλίκων</a:t>
            </a:r>
            <a:endParaRPr lang="en-US" sz="2000" dirty="0">
              <a:solidFill>
                <a:schemeClr val="tx1">
                  <a:lumMod val="75000"/>
                  <a:lumOff val="25000"/>
                </a:schemeClr>
              </a:solidFill>
              <a:latin typeface="Century Gothic" panose="020B0502020202020204" pitchFamily="34" charset="0"/>
            </a:endParaRPr>
          </a:p>
          <a:p>
            <a:pPr marL="342900" lvl="1" indent="-342900">
              <a:buFont typeface="Courier New" panose="02070309020205020404" pitchFamily="49" charset="0"/>
              <a:buChar char="o"/>
              <a:defRPr/>
            </a:pPr>
            <a:r>
              <a:rPr lang="el-GR" sz="2000" dirty="0">
                <a:solidFill>
                  <a:schemeClr val="tx1">
                    <a:lumMod val="75000"/>
                    <a:lumOff val="25000"/>
                  </a:schemeClr>
                </a:solidFill>
                <a:latin typeface="Century Gothic" panose="020B0502020202020204" pitchFamily="34" charset="0"/>
              </a:rPr>
              <a:t>Κέντρα Εκπαίδευσης Ενηλίκων που παρέχουν άτυπη ή/και μη τυπική εκπαίδευση</a:t>
            </a:r>
          </a:p>
          <a:p>
            <a:pPr marL="0" lvl="1">
              <a:defRPr/>
            </a:pPr>
            <a:endParaRPr lang="el-GR" sz="2000" dirty="0">
              <a:solidFill>
                <a:schemeClr val="tx1">
                  <a:lumMod val="75000"/>
                  <a:lumOff val="25000"/>
                </a:schemeClr>
              </a:solidFill>
              <a:latin typeface="Century Gothic" panose="020B0502020202020204" pitchFamily="34" charset="0"/>
            </a:endParaRPr>
          </a:p>
          <a:p>
            <a:pPr marL="342900" lvl="1" indent="-342900">
              <a:buFont typeface="Arial" panose="020B0604020202020204" pitchFamily="34" charset="0"/>
              <a:buChar char="•"/>
              <a:defRPr/>
            </a:pPr>
            <a:r>
              <a:rPr lang="el-GR" sz="2000" b="1" dirty="0">
                <a:solidFill>
                  <a:schemeClr val="tx1">
                    <a:lumMod val="75000"/>
                    <a:lumOff val="25000"/>
                  </a:schemeClr>
                </a:solidFill>
                <a:latin typeface="Century Gothic" panose="020B0502020202020204" pitchFamily="34" charset="0"/>
              </a:rPr>
              <a:t>Επαγγελματική Εκπαίδευση &amp; Κατάρτιση</a:t>
            </a:r>
          </a:p>
          <a:p>
            <a:pPr marL="342900" indent="-342900">
              <a:buFont typeface="Courier New" panose="02070309020205020404" pitchFamily="49" charset="0"/>
              <a:buChar char="o"/>
              <a:defRPr/>
            </a:pPr>
            <a:r>
              <a:rPr lang="el-GR" sz="2000" dirty="0">
                <a:solidFill>
                  <a:schemeClr val="tx1">
                    <a:lumMod val="75000"/>
                    <a:lumOff val="25000"/>
                  </a:schemeClr>
                </a:solidFill>
                <a:latin typeface="Century Gothic" panose="020B0502020202020204" pitchFamily="34" charset="0"/>
              </a:rPr>
              <a:t>ΤΕΣΕΚ του ΥΠΠΑΝ</a:t>
            </a:r>
            <a:endParaRPr lang="en-US" sz="2000" dirty="0">
              <a:solidFill>
                <a:schemeClr val="tx1">
                  <a:lumMod val="75000"/>
                  <a:lumOff val="25000"/>
                </a:schemeClr>
              </a:solidFill>
              <a:latin typeface="Century Gothic" panose="020B0502020202020204" pitchFamily="34" charset="0"/>
            </a:endParaRPr>
          </a:p>
          <a:p>
            <a:pPr marL="342900" indent="-342900">
              <a:buFont typeface="Courier New" panose="02070309020205020404" pitchFamily="49" charset="0"/>
              <a:buChar char="o"/>
              <a:defRPr/>
            </a:pPr>
            <a:r>
              <a:rPr lang="el-GR" sz="2000" dirty="0">
                <a:solidFill>
                  <a:schemeClr val="tx1">
                    <a:lumMod val="75000"/>
                    <a:lumOff val="25000"/>
                  </a:schemeClr>
                </a:solidFill>
                <a:latin typeface="Century Gothic" panose="020B0502020202020204" pitchFamily="34" charset="0"/>
              </a:rPr>
              <a:t>Τριτοβάθμιες Επαγγελματικές Σχολές</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μέχρι επίπεδο</a:t>
            </a:r>
            <a:r>
              <a:rPr lang="en-US" sz="2000" dirty="0">
                <a:solidFill>
                  <a:schemeClr val="tx1">
                    <a:lumMod val="75000"/>
                    <a:lumOff val="25000"/>
                  </a:schemeClr>
                </a:solidFill>
                <a:latin typeface="Century Gothic" panose="020B0502020202020204" pitchFamily="34" charset="0"/>
              </a:rPr>
              <a:t> NQF 6)</a:t>
            </a:r>
            <a:r>
              <a:rPr lang="el-GR" sz="2000" dirty="0">
                <a:solidFill>
                  <a:schemeClr val="tx1">
                    <a:lumMod val="75000"/>
                    <a:lumOff val="25000"/>
                  </a:schemeClr>
                </a:solidFill>
                <a:latin typeface="Century Gothic" panose="020B0502020202020204" pitchFamily="34" charset="0"/>
              </a:rPr>
              <a:t> </a:t>
            </a:r>
            <a:endParaRPr lang="en-US" sz="2000" dirty="0">
              <a:solidFill>
                <a:schemeClr val="tx1">
                  <a:lumMod val="75000"/>
                  <a:lumOff val="25000"/>
                </a:schemeClr>
              </a:solidFill>
              <a:latin typeface="Century Gothic" panose="020B0502020202020204" pitchFamily="34" charset="0"/>
            </a:endParaRPr>
          </a:p>
          <a:p>
            <a:pPr marL="342900" indent="-342900">
              <a:buFont typeface="Courier New" panose="02070309020205020404" pitchFamily="49" charset="0"/>
              <a:buChar char="o"/>
              <a:defRPr/>
            </a:pPr>
            <a:r>
              <a:rPr lang="el-GR" sz="2000" dirty="0">
                <a:solidFill>
                  <a:schemeClr val="tx1">
                    <a:lumMod val="75000"/>
                    <a:lumOff val="25000"/>
                  </a:schemeClr>
                </a:solidFill>
                <a:latin typeface="Century Gothic" panose="020B0502020202020204" pitchFamily="34" charset="0"/>
              </a:rPr>
              <a:t>Οργανισμοί/κέντρα </a:t>
            </a:r>
            <a:r>
              <a:rPr lang="el-GR" sz="2000" u="sng" dirty="0">
                <a:solidFill>
                  <a:schemeClr val="tx1">
                    <a:lumMod val="75000"/>
                    <a:lumOff val="25000"/>
                  </a:schemeClr>
                </a:solidFill>
                <a:latin typeface="Century Gothic" panose="020B0502020202020204" pitchFamily="34" charset="0"/>
              </a:rPr>
              <a:t>αρχικής επαγγελματικής κατάρτισης </a:t>
            </a:r>
            <a:r>
              <a:rPr lang="el-GR" sz="2000" dirty="0">
                <a:solidFill>
                  <a:schemeClr val="tx1">
                    <a:lumMod val="75000"/>
                    <a:lumOff val="25000"/>
                  </a:schemeClr>
                </a:solidFill>
                <a:latin typeface="Century Gothic" panose="020B0502020202020204" pitchFamily="34" charset="0"/>
              </a:rPr>
              <a:t>(</a:t>
            </a:r>
            <a:r>
              <a:rPr lang="en-US" sz="2000" dirty="0" err="1">
                <a:solidFill>
                  <a:schemeClr val="tx1">
                    <a:lumMod val="75000"/>
                    <a:lumOff val="25000"/>
                  </a:schemeClr>
                </a:solidFill>
                <a:latin typeface="Century Gothic" panose="020B0502020202020204" pitchFamily="34" charset="0"/>
              </a:rPr>
              <a:t>iVET</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ή </a:t>
            </a:r>
            <a:r>
              <a:rPr lang="el-GR" sz="2000" u="sng" dirty="0">
                <a:solidFill>
                  <a:schemeClr val="tx1">
                    <a:lumMod val="75000"/>
                    <a:lumOff val="25000"/>
                  </a:schemeClr>
                </a:solidFill>
                <a:latin typeface="Century Gothic" panose="020B0502020202020204" pitchFamily="34" charset="0"/>
              </a:rPr>
              <a:t>συνεχούς επαγγελματικής εκπαίδευσης και Κατάρτισης </a:t>
            </a:r>
            <a:r>
              <a:rPr lang="el-GR" sz="2000" dirty="0">
                <a:solidFill>
                  <a:schemeClr val="tx1">
                    <a:lumMod val="75000"/>
                    <a:lumOff val="25000"/>
                  </a:schemeClr>
                </a:solidFill>
                <a:latin typeface="Century Gothic" panose="020B0502020202020204" pitchFamily="34" charset="0"/>
              </a:rPr>
              <a:t>(</a:t>
            </a:r>
            <a:r>
              <a:rPr lang="en-US" sz="2000" dirty="0">
                <a:solidFill>
                  <a:schemeClr val="tx1">
                    <a:lumMod val="75000"/>
                    <a:lumOff val="25000"/>
                  </a:schemeClr>
                </a:solidFill>
                <a:latin typeface="Century Gothic" panose="020B0502020202020204" pitchFamily="34" charset="0"/>
              </a:rPr>
              <a:t>CVET)</a:t>
            </a:r>
            <a:endParaRPr lang="el-GR" sz="2000" dirty="0">
              <a:solidFill>
                <a:schemeClr val="tx1">
                  <a:lumMod val="75000"/>
                  <a:lumOff val="25000"/>
                </a:schemeClr>
              </a:solidFill>
              <a:latin typeface="Century Gothic" panose="020B0502020202020204" pitchFamily="34" charset="0"/>
            </a:endParaRPr>
          </a:p>
          <a:p>
            <a:pPr marL="342900" indent="-342900">
              <a:buFont typeface="Courier New" panose="02070309020205020404" pitchFamily="49" charset="0"/>
              <a:buChar char="o"/>
              <a:defRPr/>
            </a:pPr>
            <a:r>
              <a:rPr lang="el-GR" sz="2000" dirty="0">
                <a:solidFill>
                  <a:schemeClr val="tx1">
                    <a:lumMod val="75000"/>
                    <a:lumOff val="25000"/>
                  </a:schemeClr>
                </a:solidFill>
                <a:latin typeface="Century Gothic" panose="020B0502020202020204" pitchFamily="34" charset="0"/>
              </a:rPr>
              <a:t>Τοπικοί/εθνικοί φορείς ΕΕΚ</a:t>
            </a:r>
            <a:endParaRPr lang="en-US" sz="2000" dirty="0">
              <a:solidFill>
                <a:schemeClr val="tx1">
                  <a:lumMod val="75000"/>
                  <a:lumOff val="25000"/>
                </a:schemeClr>
              </a:solidFill>
              <a:latin typeface="Century Gothic" panose="020B0502020202020204" pitchFamily="34" charset="0"/>
            </a:endParaRPr>
          </a:p>
          <a:p>
            <a:pPr>
              <a:buFontTx/>
              <a:buChar char="-"/>
              <a:defRPr/>
            </a:pPr>
            <a:endParaRPr lang="el-GR" altLang="en-US" sz="600" dirty="0">
              <a:solidFill>
                <a:schemeClr val="tx1">
                  <a:lumMod val="75000"/>
                  <a:lumOff val="25000"/>
                </a:schemeClr>
              </a:solidFill>
              <a:latin typeface="Century Gothic" panose="020B0502020202020204" pitchFamily="34" charset="0"/>
            </a:endParaRPr>
          </a:p>
          <a:p>
            <a:pPr marL="0" lvl="1" indent="0" algn="just">
              <a:buNone/>
            </a:pPr>
            <a:r>
              <a:rPr lang="el-GR" altLang="en-US" sz="2000" dirty="0">
                <a:solidFill>
                  <a:schemeClr val="tx1">
                    <a:lumMod val="75000"/>
                    <a:lumOff val="25000"/>
                  </a:schemeClr>
                </a:solidFill>
                <a:latin typeface="Century Gothic" panose="020B0502020202020204" pitchFamily="34" charset="0"/>
              </a:rPr>
              <a:t>     </a:t>
            </a:r>
            <a:r>
              <a:rPr lang="el-GR" altLang="en-US" sz="2000" dirty="0">
                <a:solidFill>
                  <a:srgbClr val="FF0000"/>
                </a:solidFill>
                <a:latin typeface="Century Gothic" panose="020B0502020202020204" pitchFamily="34" charset="0"/>
              </a:rPr>
              <a:t>Αναλυτικός κατάλογος διαθέσιμος στην ιστοσελίδα μας</a:t>
            </a: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557049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0111155"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Πόσες αιτήσεις μπορεί να υποβάλει ένας οργανισμός</a:t>
            </a:r>
            <a:r>
              <a:rPr lang="en-US" sz="2800" dirty="0">
                <a:solidFill>
                  <a:schemeClr val="bg1"/>
                </a:solidFill>
                <a:latin typeface="Century Gothic" panose="020B0502020202020204" pitchFamily="34" charset="0"/>
              </a:rPr>
              <a:t>;</a:t>
            </a:r>
            <a:endParaRPr lang="en-GB" sz="2800" b="1" dirty="0">
              <a:solidFill>
                <a:schemeClr val="bg1"/>
              </a:solidFill>
            </a:endParaRPr>
          </a:p>
        </p:txBody>
      </p:sp>
      <p:sp>
        <p:nvSpPr>
          <p:cNvPr id="3" name="Rectangle 2"/>
          <p:cNvSpPr/>
          <p:nvPr/>
        </p:nvSpPr>
        <p:spPr>
          <a:xfrm>
            <a:off x="572868" y="1295834"/>
            <a:ext cx="10593363" cy="517064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Κάθε οργανισμός δικαιούται να υποβάλει </a:t>
            </a:r>
            <a:r>
              <a:rPr lang="el-GR" sz="2000" b="1" dirty="0">
                <a:solidFill>
                  <a:schemeClr val="tx1">
                    <a:lumMod val="75000"/>
                    <a:lumOff val="25000"/>
                  </a:schemeClr>
                </a:solidFill>
                <a:latin typeface="Century Gothic" panose="020B0502020202020204" pitchFamily="34" charset="0"/>
              </a:rPr>
              <a:t>μόνο μια αίτηση σε κάθε τομέα</a:t>
            </a: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Οργανισμοί που δραστηριοποιούνται σε περισσότερους του ενός τομέα, μπορούν να υποβάλουν ξεχωριστή </a:t>
            </a:r>
            <a:r>
              <a:rPr lang="el-GR" sz="2000" b="1" dirty="0">
                <a:solidFill>
                  <a:schemeClr val="tx1">
                    <a:lumMod val="75000"/>
                    <a:lumOff val="25000"/>
                  </a:schemeClr>
                </a:solidFill>
                <a:latin typeface="Century Gothic" panose="020B0502020202020204" pitchFamily="34" charset="0"/>
              </a:rPr>
              <a:t>αίτηση Διαπίστευσης για κάθε τομέα που δραστηριοποιούνται</a:t>
            </a:r>
            <a:endParaRPr lang="en-US" sz="2000"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Δεν είναι δυνατή η υποβολή αίτησης και για τα 2 είδη διαπίστευσης (μεμονωμένοι οργανισμοί ή συντονιστές κοινοπραξίας) στον ίδιο τομέα.</a:t>
            </a: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algn="just">
              <a:lnSpc>
                <a:spcPct val="150000"/>
              </a:lnSpc>
            </a:pPr>
            <a:r>
              <a:rPr lang="el-GR" sz="2000" dirty="0">
                <a:solidFill>
                  <a:schemeClr val="tx1">
                    <a:lumMod val="75000"/>
                    <a:lumOff val="25000"/>
                  </a:schemeClr>
                </a:solidFill>
                <a:latin typeface="Century Gothic" panose="020B0502020202020204" pitchFamily="34" charset="0"/>
              </a:rPr>
              <a:t>Όλες οι υποβληθείσες αιτήσεις πρέπει να περιέχουν πρωτότυπο περιεχόμενο που έχει συνταχθεί  από τον αιτούντα οργανισμό. </a:t>
            </a:r>
            <a:r>
              <a:rPr lang="el-GR" sz="2000" b="1" dirty="0">
                <a:solidFill>
                  <a:srgbClr val="FF0000"/>
                </a:solidFill>
                <a:latin typeface="Century Gothic" panose="020B0502020202020204" pitchFamily="34" charset="0"/>
              </a:rPr>
              <a:t>Αιτήσεις στη συγγραφή των οποίων έχει συμβάλει άλλος οργανισμός ή εξωτερικό πρόσωπο από τον αιτούντα οργανισμό έναντι αμοιβής, θα αποκλείονται</a:t>
            </a:r>
            <a:r>
              <a:rPr lang="en-US" sz="2000" b="1" dirty="0">
                <a:solidFill>
                  <a:srgbClr val="FF0000"/>
                </a:solidFill>
                <a:latin typeface="Century Gothic" panose="020B0502020202020204" pitchFamily="34" charset="0"/>
              </a:rPr>
              <a:t>!</a:t>
            </a:r>
            <a:endParaRPr lang="el-GR"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726038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0111155"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Είδη Διαπίστευσης </a:t>
            </a:r>
            <a:r>
              <a:rPr lang="en-US" sz="2800" dirty="0">
                <a:solidFill>
                  <a:schemeClr val="bg1"/>
                </a:solidFill>
                <a:latin typeface="Century Gothic" panose="020B0502020202020204" pitchFamily="34" charset="0"/>
              </a:rPr>
              <a:t>Erasmus</a:t>
            </a:r>
            <a:endParaRPr lang="en-GB" sz="2800" b="1" dirty="0">
              <a:solidFill>
                <a:schemeClr val="bg1"/>
              </a:solidFill>
            </a:endParaRPr>
          </a:p>
        </p:txBody>
      </p:sp>
      <p:sp>
        <p:nvSpPr>
          <p:cNvPr id="3" name="Rectangle 2"/>
          <p:cNvSpPr/>
          <p:nvPr/>
        </p:nvSpPr>
        <p:spPr>
          <a:xfrm>
            <a:off x="572868" y="1295834"/>
            <a:ext cx="10593363" cy="923330"/>
          </a:xfrm>
          <a:prstGeom prst="rect">
            <a:avLst/>
          </a:prstGeom>
        </p:spPr>
        <p:txBody>
          <a:bodyPr wrap="square">
            <a:spAutoFit/>
          </a:bodyPr>
          <a:lstStyle/>
          <a:p>
            <a:pPr marL="0" lvl="1" defTabSz="1061355">
              <a:lnSpc>
                <a:spcPct val="90000"/>
              </a:lnSpc>
              <a:spcBef>
                <a:spcPct val="0"/>
              </a:spcBef>
              <a:spcAft>
                <a:spcPct val="15000"/>
              </a:spcAft>
            </a:pPr>
            <a:r>
              <a:rPr lang="el-GR" sz="2000" dirty="0">
                <a:latin typeface="Century Gothic" panose="020B0502020202020204" pitchFamily="34" charset="0"/>
              </a:rPr>
              <a:t>Υπάρχουν 2 είδη αιτήσεων Διαπίστευσης Ε</a:t>
            </a:r>
            <a:r>
              <a:rPr lang="en-US" sz="2000" dirty="0" err="1">
                <a:latin typeface="Century Gothic" panose="020B0502020202020204" pitchFamily="34" charset="0"/>
              </a:rPr>
              <a:t>rasmus</a:t>
            </a:r>
            <a:r>
              <a:rPr lang="el-GR" sz="2000" dirty="0">
                <a:latin typeface="Century Gothic" panose="020B0502020202020204" pitchFamily="34" charset="0"/>
              </a:rPr>
              <a:t>. Οι αιτούντες οργανισμοί μπορούν να υποβάλλουν αίτηση ως </a:t>
            </a:r>
            <a:r>
              <a:rPr lang="el-GR" sz="2000" b="1" dirty="0">
                <a:latin typeface="Century Gothic" panose="020B0502020202020204" pitchFamily="34" charset="0"/>
              </a:rPr>
              <a:t>μεμονωμένοι οργανισμοί </a:t>
            </a:r>
            <a:r>
              <a:rPr lang="el-GR" sz="2000" dirty="0">
                <a:latin typeface="Century Gothic" panose="020B0502020202020204" pitchFamily="34" charset="0"/>
              </a:rPr>
              <a:t>ή ως </a:t>
            </a:r>
            <a:r>
              <a:rPr lang="el-GR" sz="2000" b="1" dirty="0">
                <a:latin typeface="Century Gothic" panose="020B0502020202020204" pitchFamily="34" charset="0"/>
              </a:rPr>
              <a:t>συντονιστές Κοινοπραξίας κινητικότητας. </a:t>
            </a:r>
            <a:endParaRPr lang="el-GR" sz="2000" b="1" dirty="0">
              <a:solidFill>
                <a:srgbClr val="FF0000"/>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22143250"/>
              </p:ext>
            </p:extLst>
          </p:nvPr>
        </p:nvGraphicFramePr>
        <p:xfrm>
          <a:off x="2150754" y="2340077"/>
          <a:ext cx="8128000" cy="36880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840035776"/>
                    </a:ext>
                  </a:extLst>
                </a:gridCol>
                <a:gridCol w="4064000">
                  <a:extLst>
                    <a:ext uri="{9D8B030D-6E8A-4147-A177-3AD203B41FA5}">
                      <a16:colId xmlns:a16="http://schemas.microsoft.com/office/drawing/2014/main" val="257532227"/>
                    </a:ext>
                  </a:extLst>
                </a:gridCol>
              </a:tblGrid>
              <a:tr h="370840">
                <a:tc>
                  <a:txBody>
                    <a:bodyPr/>
                    <a:lstStyle/>
                    <a:p>
                      <a:pPr algn="ctr"/>
                      <a:r>
                        <a:rPr lang="el-GR" sz="1600" dirty="0">
                          <a:latin typeface="Century Gothic" panose="020B0502020202020204" pitchFamily="34" charset="0"/>
                        </a:rPr>
                        <a:t>Διαπίστευση </a:t>
                      </a:r>
                      <a:r>
                        <a:rPr lang="en-US" sz="1600" dirty="0">
                          <a:latin typeface="Century Gothic" panose="020B0502020202020204" pitchFamily="34" charset="0"/>
                        </a:rPr>
                        <a:t>Erasmus</a:t>
                      </a:r>
                      <a:endParaRPr lang="el-GR" sz="1600" dirty="0">
                        <a:latin typeface="Century Gothic" panose="020B0502020202020204" pitchFamily="34" charset="0"/>
                      </a:endParaRPr>
                    </a:p>
                    <a:p>
                      <a:pPr algn="ctr"/>
                      <a:r>
                        <a:rPr lang="en-US" sz="1600" dirty="0">
                          <a:latin typeface="Century Gothic" panose="020B0502020202020204" pitchFamily="34" charset="0"/>
                        </a:rPr>
                        <a:t> </a:t>
                      </a:r>
                      <a:r>
                        <a:rPr lang="el-GR" sz="1600" dirty="0">
                          <a:latin typeface="Century Gothic" panose="020B0502020202020204" pitchFamily="34" charset="0"/>
                        </a:rPr>
                        <a:t>μεμονωμένου</a:t>
                      </a:r>
                      <a:r>
                        <a:rPr lang="el-GR" sz="1600" baseline="0" dirty="0">
                          <a:latin typeface="Century Gothic" panose="020B0502020202020204" pitchFamily="34" charset="0"/>
                        </a:rPr>
                        <a:t> οργανισμού</a:t>
                      </a:r>
                      <a:endParaRPr lang="en-US" sz="1600" dirty="0">
                        <a:latin typeface="Century Gothic" panose="020B0502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latin typeface="Century Gothic" panose="020B0502020202020204" pitchFamily="34" charset="0"/>
                        </a:rPr>
                        <a:t>Διαπίστευση </a:t>
                      </a:r>
                      <a:r>
                        <a:rPr lang="el-GR" sz="1600" dirty="0" err="1">
                          <a:latin typeface="Century Gothic" panose="020B0502020202020204" pitchFamily="34" charset="0"/>
                        </a:rPr>
                        <a:t>Erasmus</a:t>
                      </a:r>
                      <a:r>
                        <a:rPr lang="el-GR" sz="1600" dirty="0">
                          <a:latin typeface="Century Gothic" panose="020B0502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latin typeface="Century Gothic" panose="020B0502020202020204" pitchFamily="34" charset="0"/>
                        </a:rPr>
                        <a:t>συντονιστή κοινοπραξιών</a:t>
                      </a:r>
                    </a:p>
                  </a:txBody>
                  <a:tcPr anchor="ctr"/>
                </a:tc>
                <a:extLst>
                  <a:ext uri="{0D108BD9-81ED-4DB2-BD59-A6C34878D82A}">
                    <a16:rowId xmlns:a16="http://schemas.microsoft.com/office/drawing/2014/main" val="4040034089"/>
                  </a:ext>
                </a:extLst>
              </a:tr>
              <a:tr h="370840">
                <a:tc>
                  <a:txBody>
                    <a:bodyPr/>
                    <a:lstStyle/>
                    <a:p>
                      <a:pPr marL="285750" indent="-285750">
                        <a:buFont typeface="Arial" panose="020B0604020202020204" pitchFamily="34" charset="0"/>
                        <a:buChar char="•"/>
                      </a:pPr>
                      <a:r>
                        <a:rPr lang="el-GR" sz="1600" kern="1200" dirty="0">
                          <a:latin typeface="Century Gothic" panose="020B0502020202020204" pitchFamily="34" charset="0"/>
                        </a:rPr>
                        <a:t>Η αίτηση υποβάλλεται από τον αιτούντα οργανισμό και η διαπίστευση ανήκει σε αυτόν</a:t>
                      </a:r>
                      <a:endParaRPr lang="el-GR" sz="1600" kern="1200" dirty="0">
                        <a:solidFill>
                          <a:schemeClr val="tx1"/>
                        </a:solidFill>
                        <a:latin typeface="Century Gothic" panose="020B0502020202020204" pitchFamily="34" charset="0"/>
                        <a:ea typeface="+mn-ea"/>
                        <a:cs typeface="+mn-cs"/>
                      </a:endParaRPr>
                    </a:p>
                  </a:txBody>
                  <a:tcPr/>
                </a:tc>
                <a:tc>
                  <a:txBody>
                    <a:bodyPr/>
                    <a:lstStyle/>
                    <a:p>
                      <a:pPr marL="285750" indent="-285750" algn="l">
                        <a:buFont typeface="Arial" panose="020B0604020202020204" pitchFamily="34" charset="0"/>
                        <a:buChar char="•"/>
                      </a:pPr>
                      <a:r>
                        <a:rPr lang="el-GR" sz="1600" kern="1200" dirty="0">
                          <a:latin typeface="Century Gothic" panose="020B0502020202020204" pitchFamily="34" charset="0"/>
                        </a:rPr>
                        <a:t>Η αίτηση υποβάλλεται από τον συντονιστή της Κοινοπραξίας εκ μέρους όλων των οργανισμών που συμμετέχουν στην Κοινοπραξία</a:t>
                      </a:r>
                    </a:p>
                    <a:p>
                      <a:pPr marL="0" indent="0" algn="l">
                        <a:buFont typeface="Arial" panose="020B0604020202020204" pitchFamily="34" charset="0"/>
                        <a:buNone/>
                      </a:pPr>
                      <a:endParaRPr lang="el-GR" sz="1600" kern="1200" dirty="0">
                        <a:latin typeface="Century Gothic" panose="020B0502020202020204" pitchFamily="34" charset="0"/>
                      </a:endParaRPr>
                    </a:p>
                    <a:p>
                      <a:pPr marL="285750" indent="-285750" algn="l">
                        <a:buFont typeface="Arial" panose="020B0604020202020204" pitchFamily="34" charset="0"/>
                        <a:buChar char="•"/>
                      </a:pPr>
                      <a:r>
                        <a:rPr lang="el-GR" sz="1600" kern="1200" dirty="0">
                          <a:latin typeface="Century Gothic" panose="020B0502020202020204" pitchFamily="34" charset="0"/>
                        </a:rPr>
                        <a:t>Αξιολογείται μόνο ο συντονιστής στον οποίον απονέμεται και η διαπίστευση</a:t>
                      </a:r>
                    </a:p>
                    <a:p>
                      <a:pPr marL="0" indent="0" algn="l">
                        <a:buFont typeface="Arial" panose="020B0604020202020204" pitchFamily="34" charset="0"/>
                        <a:buNone/>
                      </a:pPr>
                      <a:endParaRPr lang="el-GR" sz="1600" kern="1200" dirty="0">
                        <a:solidFill>
                          <a:schemeClr val="tx1"/>
                        </a:solidFill>
                        <a:latin typeface="Century Gothic" panose="020B0502020202020204" pitchFamily="34" charset="0"/>
                        <a:ea typeface="+mn-ea"/>
                        <a:cs typeface="+mn-cs"/>
                      </a:endParaRPr>
                    </a:p>
                  </a:txBody>
                  <a:tcPr/>
                </a:tc>
                <a:extLst>
                  <a:ext uri="{0D108BD9-81ED-4DB2-BD59-A6C34878D82A}">
                    <a16:rowId xmlns:a16="http://schemas.microsoft.com/office/drawing/2014/main" val="3531686093"/>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kern="1200" dirty="0">
                          <a:latin typeface="Century Gothic" panose="020B0502020202020204" pitchFamily="34" charset="0"/>
                        </a:rPr>
                        <a:t>Η χρηματοδότηση καλύπτει τις ανάγκες του συγκεκριμένου οργανισμού</a:t>
                      </a:r>
                      <a:endParaRPr lang="el-GR" sz="1600" kern="1200" dirty="0">
                        <a:solidFill>
                          <a:schemeClr val="tx1"/>
                        </a:solidFill>
                        <a:latin typeface="Century Gothic" panose="020B0502020202020204" pitchFamily="34" charset="0"/>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kern="1200" dirty="0">
                          <a:latin typeface="Century Gothic" panose="020B0502020202020204" pitchFamily="34" charset="0"/>
                        </a:rPr>
                        <a:t>Η χρηματοδότηση καλύπτει τις ανάγκες όλων των οργανισμών που συμμετέχουν στην Κοινοπραξία</a:t>
                      </a:r>
                      <a:endParaRPr lang="en-US" sz="1600" kern="1200" dirty="0">
                        <a:solidFill>
                          <a:schemeClr val="tx1"/>
                        </a:solidFill>
                        <a:latin typeface="Century Gothic" panose="020B0502020202020204" pitchFamily="34" charset="0"/>
                        <a:ea typeface="+mn-ea"/>
                        <a:cs typeface="+mn-cs"/>
                      </a:endParaRPr>
                    </a:p>
                  </a:txBody>
                  <a:tcPr/>
                </a:tc>
                <a:extLst>
                  <a:ext uri="{0D108BD9-81ED-4DB2-BD59-A6C34878D82A}">
                    <a16:rowId xmlns:a16="http://schemas.microsoft.com/office/drawing/2014/main" val="1086623887"/>
                  </a:ext>
                </a:extLst>
              </a:tr>
            </a:tbl>
          </a:graphicData>
        </a:graphic>
      </p:graphicFrame>
    </p:spTree>
    <p:extLst>
      <p:ext uri="{BB962C8B-B14F-4D97-AF65-F5344CB8AC3E}">
        <p14:creationId xmlns:p14="http://schemas.microsoft.com/office/powerpoint/2010/main" val="3404288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0111155"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Κοινοπραξίες στα πλαίσια του νέου Προγράμματος</a:t>
            </a:r>
            <a:endParaRPr lang="en-GB" sz="2800" b="1" dirty="0">
              <a:solidFill>
                <a:schemeClr val="bg1"/>
              </a:solidFill>
            </a:endParaRPr>
          </a:p>
        </p:txBody>
      </p:sp>
      <p:sp>
        <p:nvSpPr>
          <p:cNvPr id="3" name="Rectangle 2"/>
          <p:cNvSpPr/>
          <p:nvPr/>
        </p:nvSpPr>
        <p:spPr>
          <a:xfrm>
            <a:off x="572868" y="873803"/>
            <a:ext cx="10593363" cy="6018442"/>
          </a:xfrm>
          <a:prstGeom prst="rect">
            <a:avLst/>
          </a:prstGeom>
        </p:spPr>
        <p:txBody>
          <a:bodyPr wrap="square">
            <a:spAutoFit/>
          </a:bodyPr>
          <a:lstStyle/>
          <a:p>
            <a:pPr marL="342900" marR="62230" indent="-342900" algn="just">
              <a:lnSpc>
                <a:spcPct val="101400"/>
              </a:lnSpc>
              <a:spcBef>
                <a:spcPts val="500"/>
              </a:spcBef>
              <a:buFont typeface="Arial" panose="020B0604020202020204" pitchFamily="34" charset="0"/>
              <a:buChar char="•"/>
            </a:pPr>
            <a:r>
              <a:rPr lang="en-US" spc="-5" dirty="0">
                <a:solidFill>
                  <a:srgbClr val="333333"/>
                </a:solidFill>
                <a:latin typeface="Century Gothic" panose="020B0502020202020204" pitchFamily="34" charset="0"/>
                <a:cs typeface="Verdana"/>
              </a:rPr>
              <a:t>M</a:t>
            </a:r>
            <a:r>
              <a:rPr lang="el-GR" spc="-5" dirty="0" err="1">
                <a:solidFill>
                  <a:srgbClr val="333333"/>
                </a:solidFill>
                <a:latin typeface="Century Gothic" panose="020B0502020202020204" pitchFamily="34" charset="0"/>
                <a:cs typeface="Verdana"/>
              </a:rPr>
              <a:t>ια</a:t>
            </a:r>
            <a:r>
              <a:rPr lang="en-US" spc="-5" dirty="0">
                <a:solidFill>
                  <a:srgbClr val="333333"/>
                </a:solidFill>
                <a:latin typeface="Century Gothic" panose="020B0502020202020204" pitchFamily="34" charset="0"/>
                <a:cs typeface="Verdana"/>
              </a:rPr>
              <a:t> </a:t>
            </a:r>
            <a:r>
              <a:rPr lang="el-GR" spc="-5" dirty="0">
                <a:solidFill>
                  <a:srgbClr val="333333"/>
                </a:solidFill>
                <a:latin typeface="Century Gothic" panose="020B0502020202020204" pitchFamily="34" charset="0"/>
                <a:cs typeface="Verdana"/>
              </a:rPr>
              <a:t>κοινοπραξία κινητικότητας πρέπει να διαθέτει κοινό στρατηγικό σχεδιασμό για κάλυψη των αναγκών της ομάδας των οργανισμών που την απαρτίζουν. Η κοινοπραξία μπορεί να βασίζεται σε ένα κοινό θέμα ενδιαφέροντος ή/και σε συγκεκριμένες ανάγκες μιας γεωγραφικής περιοχής</a:t>
            </a:r>
          </a:p>
          <a:p>
            <a:pPr marL="342900" marR="62230" indent="-342900" algn="just">
              <a:lnSpc>
                <a:spcPct val="101400"/>
              </a:lnSpc>
              <a:spcBef>
                <a:spcPts val="500"/>
              </a:spcBef>
              <a:buFont typeface="Arial" panose="020B0604020202020204" pitchFamily="34" charset="0"/>
              <a:buChar char="•"/>
            </a:pPr>
            <a:endParaRPr lang="el-GR" spc="-5" dirty="0">
              <a:solidFill>
                <a:srgbClr val="333333"/>
              </a:solidFill>
              <a:latin typeface="Century Gothic" panose="020B0502020202020204" pitchFamily="34" charset="0"/>
              <a:cs typeface="Verdana"/>
            </a:endParaRPr>
          </a:p>
          <a:p>
            <a:pPr marL="342900" marR="62230" indent="-342900" algn="just">
              <a:lnSpc>
                <a:spcPct val="101400"/>
              </a:lnSpc>
              <a:spcBef>
                <a:spcPts val="500"/>
              </a:spcBef>
              <a:buFont typeface="Arial" panose="020B0604020202020204" pitchFamily="34" charset="0"/>
              <a:buChar char="•"/>
            </a:pPr>
            <a:r>
              <a:rPr lang="el-GR" spc="-5" dirty="0">
                <a:solidFill>
                  <a:srgbClr val="333333"/>
                </a:solidFill>
                <a:latin typeface="Century Gothic" panose="020B0502020202020204" pitchFamily="34" charset="0"/>
                <a:cs typeface="Verdana"/>
              </a:rPr>
              <a:t>Οι αιτούντες συντονιστές κοινοπραξιών κινητικότητας </a:t>
            </a:r>
            <a:r>
              <a:rPr lang="el-GR" dirty="0">
                <a:solidFill>
                  <a:srgbClr val="333333"/>
                </a:solidFill>
                <a:latin typeface="Century Gothic" panose="020B0502020202020204" pitchFamily="34" charset="0"/>
                <a:cs typeface="Verdana"/>
              </a:rPr>
              <a:t>θα </a:t>
            </a:r>
            <a:r>
              <a:rPr lang="el-GR" spc="-5" dirty="0">
                <a:solidFill>
                  <a:srgbClr val="333333"/>
                </a:solidFill>
                <a:latin typeface="Century Gothic" panose="020B0502020202020204" pitchFamily="34" charset="0"/>
                <a:cs typeface="Verdana"/>
              </a:rPr>
              <a:t>πρέπει να  περιγράφουν τον σκοπό </a:t>
            </a:r>
            <a:r>
              <a:rPr lang="el-GR" dirty="0">
                <a:solidFill>
                  <a:srgbClr val="333333"/>
                </a:solidFill>
                <a:latin typeface="Century Gothic" panose="020B0502020202020204" pitchFamily="34" charset="0"/>
                <a:cs typeface="Verdana"/>
              </a:rPr>
              <a:t>και </a:t>
            </a:r>
            <a:r>
              <a:rPr lang="el-GR" spc="-5" dirty="0">
                <a:solidFill>
                  <a:srgbClr val="333333"/>
                </a:solidFill>
                <a:latin typeface="Century Gothic" panose="020B0502020202020204" pitchFamily="34" charset="0"/>
                <a:cs typeface="Verdana"/>
              </a:rPr>
              <a:t>την προβλεπόμενη σύνθεση της κοινοπραξίας τους  στην αίτηση</a:t>
            </a:r>
          </a:p>
          <a:p>
            <a:pPr marL="342900" marR="62230" indent="-342900" algn="just">
              <a:lnSpc>
                <a:spcPct val="101400"/>
              </a:lnSpc>
              <a:spcBef>
                <a:spcPts val="500"/>
              </a:spcBef>
              <a:buFont typeface="Arial" panose="020B0604020202020204" pitchFamily="34" charset="0"/>
              <a:buChar char="•"/>
            </a:pPr>
            <a:endParaRPr lang="el-GR" spc="-5" dirty="0">
              <a:solidFill>
                <a:srgbClr val="333333"/>
              </a:solidFill>
              <a:latin typeface="Century Gothic" panose="020B0502020202020204" pitchFamily="34" charset="0"/>
              <a:cs typeface="Verdana"/>
            </a:endParaRPr>
          </a:p>
          <a:p>
            <a:pPr marL="342900" marR="62230" indent="-342900" algn="just">
              <a:lnSpc>
                <a:spcPct val="101400"/>
              </a:lnSpc>
              <a:spcBef>
                <a:spcPts val="500"/>
              </a:spcBef>
              <a:buFont typeface="Arial" panose="020B0604020202020204" pitchFamily="34" charset="0"/>
              <a:buChar char="•"/>
            </a:pPr>
            <a:r>
              <a:rPr lang="el-GR" spc="-5" dirty="0">
                <a:solidFill>
                  <a:srgbClr val="333333"/>
                </a:solidFill>
                <a:latin typeface="Century Gothic" panose="020B0502020202020204" pitchFamily="34" charset="0"/>
                <a:cs typeface="Verdana"/>
              </a:rPr>
              <a:t>Δεν απαιτείται ακριβής κατάλογος των </a:t>
            </a:r>
            <a:r>
              <a:rPr lang="el-GR" dirty="0">
                <a:solidFill>
                  <a:srgbClr val="333333"/>
                </a:solidFill>
                <a:latin typeface="Century Gothic" panose="020B0502020202020204" pitchFamily="34" charset="0"/>
                <a:cs typeface="Verdana"/>
              </a:rPr>
              <a:t>μελών </a:t>
            </a:r>
            <a:r>
              <a:rPr lang="el-GR" spc="-5" dirty="0">
                <a:solidFill>
                  <a:srgbClr val="333333"/>
                </a:solidFill>
                <a:latin typeface="Century Gothic" panose="020B0502020202020204" pitchFamily="34" charset="0"/>
                <a:cs typeface="Verdana"/>
              </a:rPr>
              <a:t>της</a:t>
            </a:r>
            <a:r>
              <a:rPr lang="el-GR" spc="-25" dirty="0">
                <a:solidFill>
                  <a:srgbClr val="333333"/>
                </a:solidFill>
                <a:latin typeface="Century Gothic" panose="020B0502020202020204" pitchFamily="34" charset="0"/>
                <a:cs typeface="Verdana"/>
              </a:rPr>
              <a:t> </a:t>
            </a:r>
            <a:r>
              <a:rPr lang="el-GR" spc="-5" dirty="0">
                <a:solidFill>
                  <a:srgbClr val="333333"/>
                </a:solidFill>
                <a:latin typeface="Century Gothic" panose="020B0502020202020204" pitchFamily="34" charset="0"/>
                <a:cs typeface="Verdana"/>
              </a:rPr>
              <a:t>κοινοπραξίας. Κατά την υποβολή θα πρέπει να δηλωθεί τουλάχιστον 1 οργανισμός.</a:t>
            </a:r>
          </a:p>
          <a:p>
            <a:pPr marL="342900" marR="62230" indent="-342900" algn="just">
              <a:lnSpc>
                <a:spcPct val="101400"/>
              </a:lnSpc>
              <a:spcBef>
                <a:spcPts val="500"/>
              </a:spcBef>
              <a:buFont typeface="Arial" panose="020B0604020202020204" pitchFamily="34" charset="0"/>
              <a:buChar char="•"/>
            </a:pPr>
            <a:endParaRPr lang="el-GR" spc="-5" dirty="0">
              <a:solidFill>
                <a:srgbClr val="333333"/>
              </a:solidFill>
              <a:latin typeface="Century Gothic" panose="020B0502020202020204" pitchFamily="34" charset="0"/>
              <a:cs typeface="Verdana"/>
            </a:endParaRPr>
          </a:p>
          <a:p>
            <a:pPr marL="342900" marR="62230" indent="-342900" algn="just">
              <a:lnSpc>
                <a:spcPct val="101400"/>
              </a:lnSpc>
              <a:spcBef>
                <a:spcPts val="500"/>
              </a:spcBef>
              <a:buFont typeface="Arial" panose="020B0604020202020204" pitchFamily="34" charset="0"/>
              <a:buChar char="•"/>
            </a:pPr>
            <a:r>
              <a:rPr lang="el-GR" spc="-5" dirty="0">
                <a:solidFill>
                  <a:srgbClr val="333333"/>
                </a:solidFill>
                <a:latin typeface="Century Gothic" panose="020B0502020202020204" pitchFamily="34" charset="0"/>
                <a:cs typeface="Verdana"/>
              </a:rPr>
              <a:t>Μπορεί να γίνει αλλαγή μελών κοινοπραξίας, εάν χρειαστεί</a:t>
            </a:r>
          </a:p>
          <a:p>
            <a:pPr marL="342900" marR="62230" indent="-342900" algn="just">
              <a:lnSpc>
                <a:spcPct val="101400"/>
              </a:lnSpc>
              <a:spcBef>
                <a:spcPts val="500"/>
              </a:spcBef>
              <a:buFont typeface="Arial" panose="020B0604020202020204" pitchFamily="34" charset="0"/>
              <a:buChar char="•"/>
            </a:pPr>
            <a:endParaRPr lang="en-US" spc="-5" dirty="0">
              <a:solidFill>
                <a:srgbClr val="333333"/>
              </a:solidFill>
              <a:latin typeface="Century Gothic" panose="020B0502020202020204" pitchFamily="34" charset="0"/>
              <a:cs typeface="Verdana"/>
            </a:endParaRPr>
          </a:p>
          <a:p>
            <a:pPr marL="342900" marR="62230" indent="-342900" algn="just">
              <a:lnSpc>
                <a:spcPct val="101400"/>
              </a:lnSpc>
              <a:spcBef>
                <a:spcPts val="500"/>
              </a:spcBef>
              <a:buFont typeface="Arial" panose="020B0604020202020204" pitchFamily="34" charset="0"/>
              <a:buChar char="•"/>
            </a:pPr>
            <a:r>
              <a:rPr lang="el-GR" spc="-5" dirty="0" err="1">
                <a:solidFill>
                  <a:srgbClr val="333333"/>
                </a:solidFill>
                <a:latin typeface="Century Gothic" panose="020B0502020202020204" pitchFamily="34" charset="0"/>
                <a:cs typeface="Verdana"/>
              </a:rPr>
              <a:t>Όλ</a:t>
            </a:r>
            <a:r>
              <a:rPr lang="en-US" spc="-5" dirty="0">
                <a:solidFill>
                  <a:srgbClr val="333333"/>
                </a:solidFill>
                <a:latin typeface="Century Gothic" panose="020B0502020202020204" pitchFamily="34" charset="0"/>
                <a:cs typeface="Verdana"/>
              </a:rPr>
              <a:t>a</a:t>
            </a:r>
            <a:r>
              <a:rPr lang="el-GR" spc="-5" dirty="0">
                <a:solidFill>
                  <a:srgbClr val="333333"/>
                </a:solidFill>
                <a:latin typeface="Century Gothic" panose="020B0502020202020204" pitchFamily="34" charset="0"/>
                <a:cs typeface="Verdana"/>
              </a:rPr>
              <a:t> </a:t>
            </a:r>
            <a:r>
              <a:rPr lang="el-GR" dirty="0">
                <a:solidFill>
                  <a:srgbClr val="333333"/>
                </a:solidFill>
                <a:latin typeface="Century Gothic" panose="020B0502020202020204" pitchFamily="34" charset="0"/>
                <a:cs typeface="Verdana"/>
              </a:rPr>
              <a:t>τα μέλη </a:t>
            </a:r>
            <a:r>
              <a:rPr lang="el-GR" spc="-5" dirty="0">
                <a:solidFill>
                  <a:srgbClr val="333333"/>
                </a:solidFill>
                <a:latin typeface="Century Gothic" panose="020B0502020202020204" pitchFamily="34" charset="0"/>
                <a:cs typeface="Verdana"/>
              </a:rPr>
              <a:t>της κοινοπραξίας πρέπει να προέρχονται </a:t>
            </a:r>
            <a:r>
              <a:rPr lang="el-GR" b="1" spc="-5" dirty="0">
                <a:solidFill>
                  <a:srgbClr val="333333"/>
                </a:solidFill>
                <a:latin typeface="Century Gothic" panose="020B0502020202020204" pitchFamily="34" charset="0"/>
                <a:cs typeface="Verdana"/>
              </a:rPr>
              <a:t>από την </a:t>
            </a:r>
            <a:r>
              <a:rPr lang="el-GR" b="1" dirty="0">
                <a:solidFill>
                  <a:srgbClr val="333333"/>
                </a:solidFill>
                <a:latin typeface="Century Gothic" panose="020B0502020202020204" pitchFamily="34" charset="0"/>
                <a:cs typeface="Verdana"/>
              </a:rPr>
              <a:t>ίδια </a:t>
            </a:r>
            <a:r>
              <a:rPr lang="el-GR" b="1" spc="-5" dirty="0">
                <a:solidFill>
                  <a:srgbClr val="333333"/>
                </a:solidFill>
                <a:latin typeface="Century Gothic" panose="020B0502020202020204" pitchFamily="34" charset="0"/>
                <a:cs typeface="Verdana"/>
              </a:rPr>
              <a:t>χώρα</a:t>
            </a:r>
            <a:r>
              <a:rPr lang="el-GR" spc="-5" dirty="0">
                <a:solidFill>
                  <a:srgbClr val="333333"/>
                </a:solidFill>
                <a:latin typeface="Century Gothic" panose="020B0502020202020204" pitchFamily="34" charset="0"/>
                <a:cs typeface="Verdana"/>
              </a:rPr>
              <a:t> </a:t>
            </a:r>
            <a:r>
              <a:rPr lang="el-GR" dirty="0">
                <a:solidFill>
                  <a:srgbClr val="333333"/>
                </a:solidFill>
                <a:latin typeface="Century Gothic" panose="020B0502020202020204" pitchFamily="34" charset="0"/>
                <a:cs typeface="Verdana"/>
              </a:rPr>
              <a:t>με </a:t>
            </a:r>
            <a:r>
              <a:rPr lang="el-GR" spc="-5" dirty="0">
                <a:solidFill>
                  <a:srgbClr val="333333"/>
                </a:solidFill>
                <a:latin typeface="Century Gothic" panose="020B0502020202020204" pitchFamily="34" charset="0"/>
                <a:cs typeface="Verdana"/>
              </a:rPr>
              <a:t>τον συντονιστή </a:t>
            </a:r>
            <a:r>
              <a:rPr lang="el-GR" spc="5" dirty="0">
                <a:solidFill>
                  <a:srgbClr val="333333"/>
                </a:solidFill>
                <a:latin typeface="Century Gothic" panose="020B0502020202020204" pitchFamily="34" charset="0"/>
                <a:cs typeface="Verdana"/>
              </a:rPr>
              <a:t>της </a:t>
            </a:r>
            <a:r>
              <a:rPr lang="el-GR" spc="-5" dirty="0">
                <a:solidFill>
                  <a:srgbClr val="333333"/>
                </a:solidFill>
                <a:latin typeface="Century Gothic" panose="020B0502020202020204" pitchFamily="34" charset="0"/>
                <a:cs typeface="Verdana"/>
              </a:rPr>
              <a:t>κοινοπραξίας και πρέπει να είναι επιλέξιμοι για συμμετοχή στον τομέα της ΒΔ1 που επιλέγουν.</a:t>
            </a:r>
          </a:p>
          <a:p>
            <a:pPr marR="62230" algn="just">
              <a:lnSpc>
                <a:spcPct val="101400"/>
              </a:lnSpc>
              <a:spcBef>
                <a:spcPts val="500"/>
              </a:spcBef>
            </a:pPr>
            <a:endParaRPr lang="el-GR" spc="-5" dirty="0">
              <a:solidFill>
                <a:srgbClr val="333333"/>
              </a:solidFill>
              <a:latin typeface="Century Gothic" panose="020B0502020202020204" pitchFamily="34" charset="0"/>
              <a:cs typeface="Verdana"/>
            </a:endParaRPr>
          </a:p>
          <a:p>
            <a:pPr marL="342900" marR="62230" indent="-342900" algn="just">
              <a:lnSpc>
                <a:spcPct val="101400"/>
              </a:lnSpc>
              <a:spcBef>
                <a:spcPts val="500"/>
              </a:spcBef>
              <a:buFont typeface="Arial" panose="020B0604020202020204" pitchFamily="34" charset="0"/>
              <a:buChar char="•"/>
            </a:pPr>
            <a:r>
              <a:rPr lang="en-US" spc="-5" dirty="0">
                <a:solidFill>
                  <a:srgbClr val="333333"/>
                </a:solidFill>
                <a:latin typeface="Century Gothic" panose="020B0502020202020204" pitchFamily="34" charset="0"/>
                <a:cs typeface="Verdana"/>
              </a:rPr>
              <a:t>O</a:t>
            </a:r>
            <a:r>
              <a:rPr lang="el-GR" spc="-5" dirty="0">
                <a:solidFill>
                  <a:srgbClr val="333333"/>
                </a:solidFill>
                <a:latin typeface="Century Gothic" panose="020B0502020202020204" pitchFamily="34" charset="0"/>
                <a:cs typeface="Verdana"/>
              </a:rPr>
              <a:t>ι κοινοπραξίες δε μπορούν να υποβάλουν αίτηση για σχέδια μικρής διάρκειας ΚΑ1</a:t>
            </a: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61955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2010293"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Διαπίστευση  </a:t>
            </a:r>
            <a:r>
              <a:rPr lang="el-GR" sz="2800" dirty="0" err="1">
                <a:solidFill>
                  <a:schemeClr val="bg1"/>
                </a:solidFill>
                <a:latin typeface="Century Gothic" panose="020B0502020202020204" pitchFamily="34" charset="0"/>
              </a:rPr>
              <a:t>Erasmus</a:t>
            </a:r>
            <a:r>
              <a:rPr lang="el-GR" sz="2800" dirty="0">
                <a:solidFill>
                  <a:schemeClr val="bg1"/>
                </a:solidFill>
                <a:latin typeface="Century Gothic" panose="020B0502020202020204" pitchFamily="34" charset="0"/>
              </a:rPr>
              <a:t> για  συντονιστές  κοινοπραξιών κινητικότητας</a:t>
            </a:r>
            <a:endParaRPr lang="en-GB" sz="2800" b="1" dirty="0">
              <a:solidFill>
                <a:schemeClr val="bg1"/>
              </a:solidFill>
            </a:endParaRPr>
          </a:p>
        </p:txBody>
      </p:sp>
      <p:sp>
        <p:nvSpPr>
          <p:cNvPr id="3" name="Rectangle 2"/>
          <p:cNvSpPr/>
          <p:nvPr/>
        </p:nvSpPr>
        <p:spPr>
          <a:xfrm>
            <a:off x="572868" y="873803"/>
            <a:ext cx="10593363" cy="5847755"/>
          </a:xfrm>
          <a:prstGeom prst="rect">
            <a:avLst/>
          </a:prstGeom>
        </p:spPr>
        <p:txBody>
          <a:bodyPr wrap="square">
            <a:spAutoFit/>
          </a:bodyPr>
          <a:lstStyle/>
          <a:p>
            <a:pPr marL="285750" marR="62230" indent="-285750" algn="just">
              <a:spcBef>
                <a:spcPts val="500"/>
              </a:spcBef>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Για τους συντονιστές κοινοπραξιών κινητικότητας: ο αιτών οργανισμός πρέπει να διαθέτει την ικανότητα να συντονίσει την κοινοπραξία σύμφωνα με:</a:t>
            </a:r>
          </a:p>
          <a:p>
            <a:pPr marL="285750" marR="62230" indent="-285750" algn="just">
              <a:spcBef>
                <a:spcPts val="500"/>
              </a:spcBef>
              <a:buFont typeface="Courier New" panose="02070309020205020404" pitchFamily="49" charset="0"/>
              <a:buChar char="o"/>
            </a:pPr>
            <a:r>
              <a:rPr lang="el-GR" dirty="0">
                <a:solidFill>
                  <a:schemeClr val="tx1">
                    <a:lumMod val="75000"/>
                    <a:lumOff val="25000"/>
                  </a:schemeClr>
                </a:solidFill>
                <a:latin typeface="Century Gothic" panose="020B0502020202020204" pitchFamily="34" charset="0"/>
              </a:rPr>
              <a:t>το προτεινόμενο </a:t>
            </a:r>
            <a:r>
              <a:rPr lang="el-GR" dirty="0" err="1">
                <a:solidFill>
                  <a:schemeClr val="tx1">
                    <a:lumMod val="75000"/>
                    <a:lumOff val="25000"/>
                  </a:schemeClr>
                </a:solidFill>
                <a:latin typeface="Century Gothic" panose="020B0502020202020204" pitchFamily="34" charset="0"/>
              </a:rPr>
              <a:t>Erasmus</a:t>
            </a:r>
            <a:r>
              <a:rPr lang="el-GR" dirty="0">
                <a:solidFill>
                  <a:schemeClr val="tx1">
                    <a:lumMod val="75000"/>
                    <a:lumOff val="25000"/>
                  </a:schemeClr>
                </a:solidFill>
                <a:latin typeface="Century Gothic" panose="020B0502020202020204" pitchFamily="34" charset="0"/>
              </a:rPr>
              <a:t> </a:t>
            </a:r>
            <a:r>
              <a:rPr lang="en-US" dirty="0">
                <a:solidFill>
                  <a:schemeClr val="tx1">
                    <a:lumMod val="75000"/>
                    <a:lumOff val="25000"/>
                  </a:schemeClr>
                </a:solidFill>
                <a:latin typeface="Century Gothic" panose="020B0502020202020204" pitchFamily="34" charset="0"/>
              </a:rPr>
              <a:t>Plan</a:t>
            </a:r>
            <a:r>
              <a:rPr lang="el-GR" dirty="0">
                <a:solidFill>
                  <a:schemeClr val="tx1">
                    <a:lumMod val="75000"/>
                    <a:lumOff val="25000"/>
                  </a:schemeClr>
                </a:solidFill>
                <a:latin typeface="Century Gothic" panose="020B0502020202020204" pitchFamily="34" charset="0"/>
              </a:rPr>
              <a:t>, </a:t>
            </a:r>
          </a:p>
          <a:p>
            <a:pPr marL="285750" marR="62230" indent="-285750" algn="just">
              <a:spcBef>
                <a:spcPts val="500"/>
              </a:spcBef>
              <a:buFont typeface="Courier New" panose="02070309020205020404" pitchFamily="49" charset="0"/>
              <a:buChar char="o"/>
            </a:pPr>
            <a:r>
              <a:rPr lang="el-GR" dirty="0">
                <a:solidFill>
                  <a:schemeClr val="tx1">
                    <a:lumMod val="75000"/>
                    <a:lumOff val="25000"/>
                  </a:schemeClr>
                </a:solidFill>
                <a:latin typeface="Century Gothic" panose="020B0502020202020204" pitchFamily="34" charset="0"/>
              </a:rPr>
              <a:t>τον σκοπό της κοινοπραξίας, </a:t>
            </a:r>
          </a:p>
          <a:p>
            <a:pPr marL="285750" marR="62230" indent="-285750" algn="just">
              <a:spcBef>
                <a:spcPts val="500"/>
              </a:spcBef>
              <a:buFont typeface="Courier New" panose="02070309020205020404" pitchFamily="49" charset="0"/>
              <a:buChar char="o"/>
            </a:pPr>
            <a:r>
              <a:rPr lang="el-GR" dirty="0">
                <a:solidFill>
                  <a:schemeClr val="tx1">
                    <a:lumMod val="75000"/>
                    <a:lumOff val="25000"/>
                  </a:schemeClr>
                </a:solidFill>
                <a:latin typeface="Century Gothic" panose="020B0502020202020204" pitchFamily="34" charset="0"/>
              </a:rPr>
              <a:t>την προβλεπόμενη κατανομή καθηκόντων και </a:t>
            </a:r>
          </a:p>
          <a:p>
            <a:pPr marL="285750" marR="62230" indent="-285750" algn="just">
              <a:spcBef>
                <a:spcPts val="500"/>
              </a:spcBef>
              <a:buFont typeface="Courier New" panose="02070309020205020404" pitchFamily="49" charset="0"/>
              <a:buChar char="o"/>
            </a:pPr>
            <a:r>
              <a:rPr lang="el-GR" dirty="0">
                <a:solidFill>
                  <a:schemeClr val="tx1">
                    <a:lumMod val="75000"/>
                    <a:lumOff val="25000"/>
                  </a:schemeClr>
                </a:solidFill>
                <a:latin typeface="Century Gothic" panose="020B0502020202020204" pitchFamily="34" charset="0"/>
              </a:rPr>
              <a:t>τα πρότυπα ποιότητας του προγράμματος </a:t>
            </a:r>
            <a:r>
              <a:rPr lang="el-GR" dirty="0" err="1">
                <a:solidFill>
                  <a:schemeClr val="tx1">
                    <a:lumMod val="75000"/>
                    <a:lumOff val="25000"/>
                  </a:schemeClr>
                </a:solidFill>
                <a:latin typeface="Century Gothic" panose="020B0502020202020204" pitchFamily="34" charset="0"/>
              </a:rPr>
              <a:t>Erasmus</a:t>
            </a:r>
            <a:endParaRPr lang="el-GR" dirty="0">
              <a:solidFill>
                <a:schemeClr val="tx1">
                  <a:lumMod val="75000"/>
                  <a:lumOff val="25000"/>
                </a:schemeClr>
              </a:solidFill>
              <a:latin typeface="Century Gothic" panose="020B0502020202020204" pitchFamily="34" charset="0"/>
            </a:endParaRPr>
          </a:p>
          <a:p>
            <a:pPr marL="285750" marR="62230" indent="-285750" algn="just">
              <a:spcBef>
                <a:spcPts val="500"/>
              </a:spcBef>
              <a:buFont typeface="Arial" panose="020B0604020202020204" pitchFamily="34" charset="0"/>
              <a:buChar char="•"/>
            </a:pPr>
            <a:endParaRPr lang="el-GR" spc="-5" dirty="0">
              <a:solidFill>
                <a:schemeClr val="tx1">
                  <a:lumMod val="75000"/>
                  <a:lumOff val="25000"/>
                </a:schemeClr>
              </a:solidFill>
              <a:latin typeface="Century Gothic" panose="020B0502020202020204" pitchFamily="34" charset="0"/>
              <a:cs typeface="Verdana"/>
            </a:endParaRPr>
          </a:p>
          <a:p>
            <a:pPr marL="285750" marR="62230" indent="-285750" algn="just">
              <a:spcBef>
                <a:spcPts val="500"/>
              </a:spcBef>
              <a:buFont typeface="Arial" panose="020B0604020202020204" pitchFamily="34" charset="0"/>
              <a:buChar char="•"/>
            </a:pPr>
            <a:r>
              <a:rPr lang="el-GR" spc="-5" dirty="0">
                <a:solidFill>
                  <a:schemeClr val="tx1">
                    <a:lumMod val="75000"/>
                    <a:lumOff val="25000"/>
                  </a:schemeClr>
                </a:solidFill>
                <a:latin typeface="Century Gothic" panose="020B0502020202020204" pitchFamily="34" charset="0"/>
                <a:cs typeface="Verdana"/>
              </a:rPr>
              <a:t>Απαιτείται Διαπίστευση </a:t>
            </a:r>
            <a:r>
              <a:rPr lang="el-GR" spc="-5" dirty="0" err="1">
                <a:solidFill>
                  <a:schemeClr val="tx1">
                    <a:lumMod val="75000"/>
                    <a:lumOff val="25000"/>
                  </a:schemeClr>
                </a:solidFill>
                <a:latin typeface="Century Gothic" panose="020B0502020202020204" pitchFamily="34" charset="0"/>
                <a:cs typeface="Verdana"/>
              </a:rPr>
              <a:t>Erasmus</a:t>
            </a:r>
            <a:r>
              <a:rPr lang="el-GR" spc="-5" dirty="0">
                <a:solidFill>
                  <a:schemeClr val="tx1">
                    <a:lumMod val="75000"/>
                    <a:lumOff val="25000"/>
                  </a:schemeClr>
                </a:solidFill>
                <a:latin typeface="Century Gothic" panose="020B0502020202020204" pitchFamily="34" charset="0"/>
                <a:cs typeface="Verdana"/>
              </a:rPr>
              <a:t> για όλους τους συντονιστές κοινοπραξιών, </a:t>
            </a:r>
            <a:r>
              <a:rPr lang="el-GR" dirty="0">
                <a:solidFill>
                  <a:schemeClr val="tx1">
                    <a:lumMod val="75000"/>
                    <a:lumOff val="25000"/>
                  </a:schemeClr>
                </a:solidFill>
                <a:latin typeface="Century Gothic" panose="020B0502020202020204" pitchFamily="34" charset="0"/>
                <a:cs typeface="Verdana"/>
              </a:rPr>
              <a:t>αλλά </a:t>
            </a:r>
            <a:r>
              <a:rPr lang="el-GR" spc="-5" dirty="0">
                <a:solidFill>
                  <a:schemeClr val="tx1">
                    <a:lumMod val="75000"/>
                    <a:lumOff val="25000"/>
                  </a:schemeClr>
                </a:solidFill>
                <a:latin typeface="Century Gothic" panose="020B0502020202020204" pitchFamily="34" charset="0"/>
                <a:cs typeface="Verdana"/>
              </a:rPr>
              <a:t>όχι για τα </a:t>
            </a:r>
            <a:r>
              <a:rPr lang="el-GR" dirty="0">
                <a:solidFill>
                  <a:schemeClr val="tx1">
                    <a:lumMod val="75000"/>
                    <a:lumOff val="25000"/>
                  </a:schemeClr>
                </a:solidFill>
                <a:latin typeface="Century Gothic" panose="020B0502020202020204" pitchFamily="34" charset="0"/>
                <a:cs typeface="Verdana"/>
              </a:rPr>
              <a:t>μέλη </a:t>
            </a:r>
            <a:r>
              <a:rPr lang="el-GR" spc="-5" dirty="0">
                <a:solidFill>
                  <a:schemeClr val="tx1">
                    <a:lumMod val="75000"/>
                    <a:lumOff val="25000"/>
                  </a:schemeClr>
                </a:solidFill>
                <a:latin typeface="Century Gothic" panose="020B0502020202020204" pitchFamily="34" charset="0"/>
                <a:cs typeface="Verdana"/>
              </a:rPr>
              <a:t>των  κοινοπραξιών</a:t>
            </a:r>
          </a:p>
          <a:p>
            <a:pPr marR="62230" algn="just">
              <a:spcBef>
                <a:spcPts val="500"/>
              </a:spcBef>
            </a:pPr>
            <a:endParaRPr lang="en-US" spc="-5" dirty="0">
              <a:solidFill>
                <a:schemeClr val="tx1">
                  <a:lumMod val="75000"/>
                  <a:lumOff val="25000"/>
                </a:schemeClr>
              </a:solidFill>
              <a:latin typeface="Century Gothic" panose="020B0502020202020204" pitchFamily="34" charset="0"/>
              <a:cs typeface="Verdana"/>
            </a:endParaRPr>
          </a:p>
          <a:p>
            <a:pPr marL="285750" marR="62230" indent="-285750" algn="just">
              <a:spcBef>
                <a:spcPts val="500"/>
              </a:spcBef>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cs typeface="Verdana"/>
              </a:rPr>
              <a:t>Ο </a:t>
            </a:r>
            <a:r>
              <a:rPr lang="el-GR" spc="-5" dirty="0">
                <a:solidFill>
                  <a:schemeClr val="tx1">
                    <a:lumMod val="75000"/>
                    <a:lumOff val="25000"/>
                  </a:schemeClr>
                </a:solidFill>
                <a:latin typeface="Century Gothic" panose="020B0502020202020204" pitchFamily="34" charset="0"/>
                <a:cs typeface="Verdana"/>
              </a:rPr>
              <a:t>διαπιστευμένος συντονιστής κοινοπραξίας κινητικότητας μπορεί να  διοργανώνει </a:t>
            </a:r>
            <a:r>
              <a:rPr lang="el-GR" dirty="0">
                <a:solidFill>
                  <a:schemeClr val="tx1">
                    <a:lumMod val="75000"/>
                    <a:lumOff val="25000"/>
                  </a:schemeClr>
                </a:solidFill>
                <a:latin typeface="Century Gothic" panose="020B0502020202020204" pitchFamily="34" charset="0"/>
                <a:cs typeface="Verdana"/>
              </a:rPr>
              <a:t>ο </a:t>
            </a:r>
            <a:r>
              <a:rPr lang="el-GR" spc="-5" dirty="0">
                <a:solidFill>
                  <a:schemeClr val="tx1">
                    <a:lumMod val="75000"/>
                    <a:lumOff val="25000"/>
                  </a:schemeClr>
                </a:solidFill>
                <a:latin typeface="Century Gothic" panose="020B0502020202020204" pitchFamily="34" charset="0"/>
                <a:cs typeface="Verdana"/>
              </a:rPr>
              <a:t>ίδιος δραστηριότητες</a:t>
            </a:r>
            <a:r>
              <a:rPr lang="en-US" spc="-5" dirty="0">
                <a:solidFill>
                  <a:schemeClr val="tx1">
                    <a:lumMod val="75000"/>
                    <a:lumOff val="25000"/>
                  </a:schemeClr>
                </a:solidFill>
                <a:latin typeface="Century Gothic" panose="020B0502020202020204" pitchFamily="34" charset="0"/>
                <a:cs typeface="Verdana"/>
              </a:rPr>
              <a:t> </a:t>
            </a:r>
            <a:r>
              <a:rPr lang="el-GR" spc="-5" dirty="0">
                <a:solidFill>
                  <a:schemeClr val="tx1">
                    <a:lumMod val="75000"/>
                    <a:lumOff val="25000"/>
                  </a:schemeClr>
                </a:solidFill>
                <a:latin typeface="Century Gothic" panose="020B0502020202020204" pitchFamily="34" charset="0"/>
                <a:cs typeface="Verdana"/>
              </a:rPr>
              <a:t>και επιπλέον μπορεί να προσφέρει ευκαιρίες κινητικότητας </a:t>
            </a:r>
            <a:r>
              <a:rPr lang="el-GR" dirty="0">
                <a:solidFill>
                  <a:schemeClr val="tx1">
                    <a:lumMod val="75000"/>
                    <a:lumOff val="25000"/>
                  </a:schemeClr>
                </a:solidFill>
                <a:latin typeface="Century Gothic" panose="020B0502020202020204" pitchFamily="34" charset="0"/>
                <a:cs typeface="Verdana"/>
              </a:rPr>
              <a:t>σε </a:t>
            </a:r>
            <a:r>
              <a:rPr lang="el-GR" spc="-5" dirty="0">
                <a:solidFill>
                  <a:schemeClr val="tx1">
                    <a:lumMod val="75000"/>
                    <a:lumOff val="25000"/>
                  </a:schemeClr>
                </a:solidFill>
                <a:latin typeface="Century Gothic" panose="020B0502020202020204" pitchFamily="34" charset="0"/>
                <a:cs typeface="Verdana"/>
              </a:rPr>
              <a:t>άλλους οργανισμούς - μέλη της κοινοπραξίας</a:t>
            </a:r>
            <a:r>
              <a:rPr lang="el-GR" dirty="0">
                <a:solidFill>
                  <a:schemeClr val="tx1">
                    <a:lumMod val="75000"/>
                    <a:lumOff val="25000"/>
                  </a:schemeClr>
                </a:solidFill>
                <a:latin typeface="Century Gothic" panose="020B0502020202020204" pitchFamily="34" charset="0"/>
                <a:cs typeface="Verdana"/>
              </a:rPr>
              <a:t> </a:t>
            </a:r>
            <a:r>
              <a:rPr lang="el-GR" spc="-5" dirty="0">
                <a:solidFill>
                  <a:schemeClr val="tx1">
                    <a:lumMod val="75000"/>
                    <a:lumOff val="25000"/>
                  </a:schemeClr>
                </a:solidFill>
                <a:latin typeface="Century Gothic" panose="020B0502020202020204" pitchFamily="34" charset="0"/>
                <a:cs typeface="Verdana"/>
              </a:rPr>
              <a:t>του</a:t>
            </a:r>
          </a:p>
          <a:p>
            <a:pPr marR="62230" algn="just">
              <a:spcBef>
                <a:spcPts val="500"/>
              </a:spcBef>
            </a:pPr>
            <a:endParaRPr lang="el-GR" spc="-5" dirty="0">
              <a:solidFill>
                <a:schemeClr val="tx1">
                  <a:lumMod val="75000"/>
                  <a:lumOff val="25000"/>
                </a:schemeClr>
              </a:solidFill>
              <a:latin typeface="Century Gothic" panose="020B0502020202020204" pitchFamily="34" charset="0"/>
              <a:cs typeface="Verdana"/>
            </a:endParaRPr>
          </a:p>
          <a:p>
            <a:pPr marL="285750" marR="62230" indent="-285750" algn="just">
              <a:spcBef>
                <a:spcPts val="500"/>
              </a:spcBef>
              <a:buFont typeface="Arial" panose="020B0604020202020204" pitchFamily="34" charset="0"/>
              <a:buChar char="•"/>
            </a:pPr>
            <a:r>
              <a:rPr lang="el-GR" spc="-5" dirty="0">
                <a:solidFill>
                  <a:schemeClr val="tx1">
                    <a:lumMod val="75000"/>
                    <a:lumOff val="25000"/>
                  </a:schemeClr>
                </a:solidFill>
                <a:latin typeface="Century Gothic" panose="020B0502020202020204" pitchFamily="34" charset="0"/>
                <a:cs typeface="Verdana"/>
              </a:rPr>
              <a:t>Ένας οργανισμός μπορεί να είναι συντονιστής μόνο μιας κοινοπραξίας σε κάθε τομέα</a:t>
            </a:r>
          </a:p>
          <a:p>
            <a:pPr marR="62230" algn="just">
              <a:spcBef>
                <a:spcPts val="500"/>
              </a:spcBef>
            </a:pPr>
            <a:endParaRPr lang="el-GR" dirty="0">
              <a:latin typeface="Century Gothic" panose="020B0502020202020204" pitchFamily="34" charset="0"/>
              <a:cs typeface="Verdana"/>
            </a:endParaRPr>
          </a:p>
          <a:p>
            <a:pPr marR="62230" algn="just">
              <a:spcBef>
                <a:spcPts val="500"/>
              </a:spcBef>
              <a:buFont typeface="Wingdings" panose="05000000000000000000" pitchFamily="2" charset="2"/>
              <a:buChar char="Ø"/>
            </a:pPr>
            <a:endParaRPr lang="el-GR" dirty="0">
              <a:latin typeface="Century Gothic" panose="020B0502020202020204" pitchFamily="34" charset="0"/>
              <a:cs typeface="Verdana"/>
            </a:endParaRPr>
          </a:p>
          <a:p>
            <a:pPr marL="0" lvl="1" defTabSz="1061355">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817702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Χρονοδιάγραμμα Πρόσκλησης</a:t>
            </a:r>
            <a:endParaRPr lang="en-GB" sz="2800" b="1" dirty="0">
              <a:solidFill>
                <a:schemeClr val="bg1"/>
              </a:solidFill>
            </a:endParaRPr>
          </a:p>
        </p:txBody>
      </p:sp>
      <p:sp>
        <p:nvSpPr>
          <p:cNvPr id="3" name="Rectangle 2"/>
          <p:cNvSpPr/>
          <p:nvPr/>
        </p:nvSpPr>
        <p:spPr>
          <a:xfrm>
            <a:off x="572868" y="873803"/>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4" name="Content Placeholder 4"/>
          <p:cNvGraphicFramePr>
            <a:graphicFrameLocks noGrp="1"/>
          </p:cNvGraphicFramePr>
          <p:nvPr>
            <p:extLst>
              <p:ext uri="{D42A27DB-BD31-4B8C-83A1-F6EECF244321}">
                <p14:modId xmlns:p14="http://schemas.microsoft.com/office/powerpoint/2010/main" val="4204592995"/>
              </p:ext>
            </p:extLst>
          </p:nvPr>
        </p:nvGraphicFramePr>
        <p:xfrm>
          <a:off x="1025769" y="873804"/>
          <a:ext cx="9387473" cy="546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575233" y="904667"/>
            <a:ext cx="3929830" cy="830997"/>
          </a:xfrm>
          <a:prstGeom prst="rect">
            <a:avLst/>
          </a:prstGeom>
        </p:spPr>
        <p:txBody>
          <a:bodyPr wrap="square">
            <a:spAutoFit/>
          </a:bodyPr>
          <a:lstStyle/>
          <a:p>
            <a:pPr lvl="0">
              <a:spcBef>
                <a:spcPct val="0"/>
              </a:spcBef>
              <a:defRPr/>
            </a:pPr>
            <a:r>
              <a:rPr lang="el-GR" sz="1600" b="1" dirty="0">
                <a:latin typeface="Century Gothic" panose="020B0502020202020204" pitchFamily="34" charset="0"/>
              </a:rPr>
              <a:t>Υποβολή </a:t>
            </a:r>
            <a:r>
              <a:rPr lang="el-GR" sz="1600" b="1" dirty="0">
                <a:solidFill>
                  <a:schemeClr val="tx1">
                    <a:lumMod val="75000"/>
                    <a:lumOff val="25000"/>
                  </a:schemeClr>
                </a:solidFill>
                <a:latin typeface="Century Gothic" panose="020B0502020202020204" pitchFamily="34" charset="0"/>
              </a:rPr>
              <a:t>αιτήσεων</a:t>
            </a:r>
            <a:r>
              <a:rPr lang="el-GR" sz="1600" b="1" dirty="0">
                <a:latin typeface="Century Gothic" panose="020B0502020202020204" pitchFamily="34" charset="0"/>
              </a:rPr>
              <a:t> για</a:t>
            </a:r>
            <a:r>
              <a:rPr lang="en-GB" sz="1600" b="1" dirty="0">
                <a:latin typeface="Century Gothic" panose="020B0502020202020204" pitchFamily="34" charset="0"/>
              </a:rPr>
              <a:t> </a:t>
            </a:r>
            <a:r>
              <a:rPr lang="el-GR" sz="1600" b="1" dirty="0">
                <a:latin typeface="Century Gothic" panose="020B0502020202020204" pitchFamily="34" charset="0"/>
              </a:rPr>
              <a:t>χρηματοδότηση</a:t>
            </a:r>
            <a:r>
              <a:rPr lang="en-US" sz="1600" b="1" dirty="0">
                <a:latin typeface="Century Gothic" panose="020B0502020202020204" pitchFamily="34" charset="0"/>
              </a:rPr>
              <a:t> (</a:t>
            </a:r>
            <a:r>
              <a:rPr lang="el-GR" sz="1600" b="1" dirty="0">
                <a:latin typeface="Century Gothic" panose="020B0502020202020204" pitchFamily="34" charset="0"/>
              </a:rPr>
              <a:t>Πρόσκληση 2024</a:t>
            </a:r>
            <a:r>
              <a:rPr lang="en-US" sz="1600" b="1" dirty="0">
                <a:latin typeface="Century Gothic" panose="020B0502020202020204" pitchFamily="34" charset="0"/>
              </a:rPr>
              <a:t>)</a:t>
            </a:r>
            <a:endParaRPr lang="el-GR" sz="1600" b="1" dirty="0">
              <a:latin typeface="Century Gothic" panose="020B0502020202020204" pitchFamily="34" charset="0"/>
            </a:endParaRPr>
          </a:p>
          <a:p>
            <a:pPr lvl="0">
              <a:spcBef>
                <a:spcPct val="0"/>
              </a:spcBef>
              <a:defRPr/>
            </a:pPr>
            <a:r>
              <a:rPr lang="el-GR" sz="1600" b="1" dirty="0">
                <a:solidFill>
                  <a:srgbClr val="FF0000"/>
                </a:solidFill>
                <a:latin typeface="Century Gothic" panose="020B0502020202020204" pitchFamily="34" charset="0"/>
              </a:rPr>
              <a:t>Φεβρουάριος 2024</a:t>
            </a:r>
          </a:p>
        </p:txBody>
      </p:sp>
      <p:sp>
        <p:nvSpPr>
          <p:cNvPr id="5" name="TextBox 4">
            <a:extLst>
              <a:ext uri="{FF2B5EF4-FFF2-40B4-BE49-F238E27FC236}">
                <a16:creationId xmlns:a16="http://schemas.microsoft.com/office/drawing/2014/main" id="{9C26D256-B399-5354-B34D-BCF219081B5C}"/>
              </a:ext>
            </a:extLst>
          </p:cNvPr>
          <p:cNvSpPr txBox="1"/>
          <p:nvPr/>
        </p:nvSpPr>
        <p:spPr>
          <a:xfrm>
            <a:off x="9144000" y="2251881"/>
            <a:ext cx="2620370" cy="2862322"/>
          </a:xfrm>
          <a:prstGeom prst="rect">
            <a:avLst/>
          </a:prstGeom>
          <a:noFill/>
          <a:ln w="28575">
            <a:solidFill>
              <a:srgbClr val="B43DBD"/>
            </a:solidFill>
            <a:prstDash val="solid"/>
          </a:ln>
        </p:spPr>
        <p:txBody>
          <a:bodyPr wrap="square" rtlCol="0">
            <a:spAutoFit/>
          </a:bodyPr>
          <a:lstStyle/>
          <a:p>
            <a:pPr algn="ctr"/>
            <a:r>
              <a:rPr lang="el-GR" dirty="0"/>
              <a:t>Οργανισμοί που θα απορριφθούν για τη Διαπίστευση </a:t>
            </a:r>
            <a:r>
              <a:rPr lang="en-US" dirty="0"/>
              <a:t>Erasmus, </a:t>
            </a:r>
            <a:r>
              <a:rPr lang="el-GR" dirty="0"/>
              <a:t>μπορούν και πάλι να λάβουν επιχορήγηση στα πλαίσια της Πρόσκλησης 2024 </a:t>
            </a:r>
            <a:r>
              <a:rPr lang="el-GR" b="1" dirty="0">
                <a:solidFill>
                  <a:srgbClr val="00B050"/>
                </a:solidFill>
              </a:rPr>
              <a:t>εάν υποβάλλουν αίτηση και εγκριθούν για σχέδιο μικρής διάρκειας (ΚΑ122)</a:t>
            </a:r>
            <a:endParaRPr lang="en-CY" b="1" dirty="0">
              <a:solidFill>
                <a:srgbClr val="00B050"/>
              </a:solidFill>
            </a:endParaRPr>
          </a:p>
        </p:txBody>
      </p:sp>
    </p:spTree>
    <p:extLst>
      <p:ext uri="{BB962C8B-B14F-4D97-AF65-F5344CB8AC3E}">
        <p14:creationId xmlns:p14="http://schemas.microsoft.com/office/powerpoint/2010/main" val="9970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r>
              <a:rPr lang="el-GR" sz="2800" b="1" dirty="0">
                <a:solidFill>
                  <a:schemeClr val="bg1"/>
                </a:solidFill>
                <a:latin typeface="Century Gothic" panose="020B0502020202020204" pitchFamily="34" charset="0"/>
              </a:rPr>
              <a:t> Ατζέντα </a:t>
            </a:r>
            <a:r>
              <a:rPr lang="en-GB" sz="2800" b="1" dirty="0">
                <a:solidFill>
                  <a:schemeClr val="bg1"/>
                </a:solidFill>
                <a:latin typeface="Century Gothic" panose="020B0502020202020204" pitchFamily="34" charset="0"/>
              </a:rPr>
              <a:t>H</a:t>
            </a:r>
            <a:r>
              <a:rPr lang="el-GR" sz="2800" b="1" dirty="0">
                <a:solidFill>
                  <a:schemeClr val="bg1"/>
                </a:solidFill>
                <a:latin typeface="Century Gothic" panose="020B0502020202020204" pitchFamily="34" charset="0"/>
              </a:rPr>
              <a:t>μερίδας</a:t>
            </a:r>
            <a:endParaRPr lang="en-GB" sz="2800" b="1" dirty="0">
              <a:solidFill>
                <a:schemeClr val="bg1"/>
              </a:solidFill>
            </a:endParaRPr>
          </a:p>
        </p:txBody>
      </p:sp>
      <p:sp>
        <p:nvSpPr>
          <p:cNvPr id="3" name="Rectangle 2"/>
          <p:cNvSpPr/>
          <p:nvPr/>
        </p:nvSpPr>
        <p:spPr>
          <a:xfrm>
            <a:off x="572868" y="1245521"/>
            <a:ext cx="9881317" cy="5552289"/>
          </a:xfrm>
          <a:prstGeom prst="rect">
            <a:avLst/>
          </a:prstGeom>
        </p:spPr>
        <p:txBody>
          <a:bodyPr wrap="square">
            <a:spAutoFit/>
          </a:bodyPr>
          <a:lstStyle/>
          <a:p>
            <a:pPr marL="514350" indent="-514350">
              <a:buClr>
                <a:schemeClr val="accent5">
                  <a:lumMod val="75000"/>
                </a:schemeClr>
              </a:buClr>
              <a:buFont typeface="+mj-lt"/>
              <a:buAutoNum type="arabicPeriod"/>
            </a:pPr>
            <a:r>
              <a:rPr lang="el-GR" sz="2200" dirty="0">
                <a:solidFill>
                  <a:schemeClr val="tx1">
                    <a:lumMod val="75000"/>
                    <a:lumOff val="25000"/>
                  </a:schemeClr>
                </a:solidFill>
                <a:latin typeface="Century Gothic" panose="020B0502020202020204" pitchFamily="34" charset="0"/>
              </a:rPr>
              <a:t>Βασικές πληροφορίες για την Προγραμματική περίοδο</a:t>
            </a:r>
            <a:r>
              <a:rPr lang="en-US" sz="2200" dirty="0">
                <a:solidFill>
                  <a:schemeClr val="tx1">
                    <a:lumMod val="75000"/>
                    <a:lumOff val="25000"/>
                  </a:schemeClr>
                </a:solidFill>
                <a:latin typeface="Century Gothic" panose="020B0502020202020204" pitchFamily="34" charset="0"/>
              </a:rPr>
              <a:t> 2021 – 202</a:t>
            </a:r>
            <a:r>
              <a:rPr lang="el-GR" sz="2200" dirty="0">
                <a:solidFill>
                  <a:schemeClr val="tx1">
                    <a:lumMod val="75000"/>
                    <a:lumOff val="25000"/>
                  </a:schemeClr>
                </a:solidFill>
                <a:latin typeface="Century Gothic" panose="020B0502020202020204" pitchFamily="34" charset="0"/>
              </a:rPr>
              <a:t>7 </a:t>
            </a:r>
          </a:p>
          <a:p>
            <a:pPr marL="514350" indent="-514350">
              <a:buClr>
                <a:schemeClr val="accent5">
                  <a:lumMod val="75000"/>
                </a:schemeClr>
              </a:buClr>
              <a:buFont typeface="+mj-lt"/>
              <a:buAutoNum type="arabicPeriod"/>
            </a:pPr>
            <a:endParaRPr lang="en-US" sz="2200" dirty="0">
              <a:solidFill>
                <a:schemeClr val="tx1">
                  <a:lumMod val="75000"/>
                  <a:lumOff val="25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dirty="0">
                <a:solidFill>
                  <a:schemeClr val="tx1">
                    <a:lumMod val="75000"/>
                    <a:lumOff val="25000"/>
                  </a:schemeClr>
                </a:solidFill>
                <a:latin typeface="Century Gothic" panose="020B0502020202020204" pitchFamily="34" charset="0"/>
              </a:rPr>
              <a:t>Πληροφορίες για τη Διαπίστευση Ε</a:t>
            </a:r>
            <a:r>
              <a:rPr lang="en-US" sz="2200" dirty="0" err="1">
                <a:solidFill>
                  <a:schemeClr val="tx1">
                    <a:lumMod val="75000"/>
                    <a:lumOff val="25000"/>
                  </a:schemeClr>
                </a:solidFill>
                <a:latin typeface="Century Gothic" panose="020B0502020202020204" pitchFamily="34" charset="0"/>
              </a:rPr>
              <a:t>rasmus</a:t>
            </a:r>
            <a:endParaRPr lang="el-GR" sz="2200" dirty="0">
              <a:solidFill>
                <a:schemeClr val="tx1">
                  <a:lumMod val="75000"/>
                  <a:lumOff val="25000"/>
                </a:schemeClr>
              </a:solidFill>
              <a:latin typeface="Century Gothic" panose="020B0502020202020204" pitchFamily="34" charset="0"/>
            </a:endParaRPr>
          </a:p>
          <a:p>
            <a:pPr marL="457200" indent="-457200">
              <a:buClr>
                <a:schemeClr val="accent5">
                  <a:lumMod val="75000"/>
                </a:schemeClr>
              </a:buClr>
              <a:buFont typeface="+mj-lt"/>
              <a:buAutoNum type="arabicPeriod"/>
            </a:pPr>
            <a:endParaRPr lang="el-GR" sz="2200" dirty="0">
              <a:solidFill>
                <a:schemeClr val="tx1">
                  <a:lumMod val="75000"/>
                  <a:lumOff val="25000"/>
                </a:schemeClr>
              </a:solidFill>
              <a:latin typeface="Century Gothic" panose="020B0502020202020204" pitchFamily="34" charset="0"/>
            </a:endParaRPr>
          </a:p>
          <a:p>
            <a:pPr marL="457200" indent="-457200">
              <a:buClr>
                <a:schemeClr val="accent5">
                  <a:lumMod val="75000"/>
                </a:schemeClr>
              </a:buClr>
              <a:buFont typeface="+mj-lt"/>
              <a:buAutoNum type="arabicPeriod"/>
            </a:pPr>
            <a:r>
              <a:rPr lang="el-GR" sz="2200" dirty="0">
                <a:solidFill>
                  <a:schemeClr val="tx1">
                    <a:lumMod val="75000"/>
                    <a:lumOff val="25000"/>
                  </a:schemeClr>
                </a:solidFill>
                <a:latin typeface="Century Gothic" panose="020B0502020202020204" pitchFamily="34" charset="0"/>
              </a:rPr>
              <a:t>Συμπλήρωση της αίτησης</a:t>
            </a:r>
          </a:p>
          <a:p>
            <a:pPr marL="457200" indent="-457200">
              <a:buClr>
                <a:schemeClr val="accent5">
                  <a:lumMod val="75000"/>
                </a:schemeClr>
              </a:buClr>
              <a:buFont typeface="+mj-lt"/>
              <a:buAutoNum type="arabicPeriod"/>
            </a:pPr>
            <a:endParaRPr lang="el-GR" sz="2200" dirty="0">
              <a:solidFill>
                <a:schemeClr val="tx1">
                  <a:lumMod val="75000"/>
                  <a:lumOff val="25000"/>
                </a:schemeClr>
              </a:solidFill>
              <a:latin typeface="Century Gothic" panose="020B0502020202020204" pitchFamily="34" charset="0"/>
            </a:endParaRPr>
          </a:p>
          <a:p>
            <a:pPr marL="457200" indent="-457200">
              <a:buClr>
                <a:schemeClr val="accent5">
                  <a:lumMod val="75000"/>
                </a:schemeClr>
              </a:buClr>
              <a:buFont typeface="+mj-lt"/>
              <a:buAutoNum type="arabicPeriod"/>
            </a:pPr>
            <a:r>
              <a:rPr lang="el-GR" sz="2200" dirty="0">
                <a:solidFill>
                  <a:schemeClr val="tx1">
                    <a:lumMod val="75000"/>
                    <a:lumOff val="25000"/>
                  </a:schemeClr>
                </a:solidFill>
                <a:latin typeface="Century Gothic" panose="020B0502020202020204" pitchFamily="34" charset="0"/>
              </a:rPr>
              <a:t>Αξιολόγηση της αίτησης</a:t>
            </a:r>
          </a:p>
          <a:p>
            <a:pPr marL="457200" indent="-457200">
              <a:buClr>
                <a:schemeClr val="accent5">
                  <a:lumMod val="75000"/>
                </a:schemeClr>
              </a:buClr>
              <a:buFont typeface="+mj-lt"/>
              <a:buAutoNum type="arabicPeriod"/>
            </a:pPr>
            <a:endParaRPr lang="el-GR" sz="2200" dirty="0">
              <a:solidFill>
                <a:schemeClr val="tx1">
                  <a:lumMod val="75000"/>
                  <a:lumOff val="25000"/>
                </a:schemeClr>
              </a:solidFill>
              <a:latin typeface="Century Gothic" panose="020B0502020202020204" pitchFamily="34" charset="0"/>
            </a:endParaRPr>
          </a:p>
          <a:p>
            <a:pPr marL="457200" indent="-457200">
              <a:buClr>
                <a:schemeClr val="accent5">
                  <a:lumMod val="75000"/>
                </a:schemeClr>
              </a:buClr>
              <a:buFont typeface="+mj-lt"/>
              <a:buAutoNum type="arabicPeriod"/>
            </a:pPr>
            <a:r>
              <a:rPr lang="el-GR" sz="2200" dirty="0">
                <a:solidFill>
                  <a:schemeClr val="tx1">
                    <a:lumMod val="75000"/>
                    <a:lumOff val="25000"/>
                  </a:schemeClr>
                </a:solidFill>
                <a:latin typeface="Century Gothic" panose="020B0502020202020204" pitchFamily="34" charset="0"/>
              </a:rPr>
              <a:t>Εγκεκριμένες Διαπιστεύσεις</a:t>
            </a:r>
          </a:p>
          <a:p>
            <a:pPr marL="457200" indent="-457200">
              <a:buClr>
                <a:schemeClr val="accent5">
                  <a:lumMod val="75000"/>
                </a:schemeClr>
              </a:buClr>
              <a:buFont typeface="+mj-lt"/>
              <a:buAutoNum type="arabicPeriod"/>
            </a:pPr>
            <a:endParaRPr lang="el-GR" sz="2200" dirty="0">
              <a:solidFill>
                <a:schemeClr val="tx1">
                  <a:lumMod val="75000"/>
                  <a:lumOff val="25000"/>
                </a:schemeClr>
              </a:solidFill>
              <a:latin typeface="Century Gothic" panose="020B0502020202020204" pitchFamily="34" charset="0"/>
            </a:endParaRPr>
          </a:p>
          <a:p>
            <a:pPr marL="457200" indent="-457200">
              <a:buClr>
                <a:schemeClr val="accent5">
                  <a:lumMod val="75000"/>
                </a:schemeClr>
              </a:buClr>
              <a:buFont typeface="+mj-lt"/>
              <a:buAutoNum type="arabicPeriod"/>
            </a:pPr>
            <a:r>
              <a:rPr lang="el-GR" sz="2200" dirty="0">
                <a:solidFill>
                  <a:schemeClr val="tx1">
                    <a:lumMod val="75000"/>
                    <a:lumOff val="25000"/>
                  </a:schemeClr>
                </a:solidFill>
                <a:latin typeface="Century Gothic" panose="020B0502020202020204" pitchFamily="34" charset="0"/>
              </a:rPr>
              <a:t>Τεχνικές Οδηγίες Υποβολής της Αίτησης</a:t>
            </a:r>
          </a:p>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94521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2. Συμπλήρωση της αίτησης</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Τα μέρη της αίτησης</a:t>
            </a:r>
            <a:endParaRPr lang="en-US"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a:t>
            </a:r>
            <a:r>
              <a:rPr lang="en-US" dirty="0" err="1">
                <a:solidFill>
                  <a:schemeClr val="tx1">
                    <a:lumMod val="75000"/>
                    <a:lumOff val="25000"/>
                  </a:schemeClr>
                </a:solidFill>
                <a:latin typeface="Century Gothic" panose="020B0502020202020204" pitchFamily="34" charset="0"/>
              </a:rPr>
              <a:t>rasmus</a:t>
            </a:r>
            <a:r>
              <a:rPr lang="en-US" dirty="0">
                <a:solidFill>
                  <a:schemeClr val="tx1">
                    <a:lumMod val="75000"/>
                    <a:lumOff val="25000"/>
                  </a:schemeClr>
                </a:solidFill>
                <a:latin typeface="Century Gothic" panose="020B0502020202020204" pitchFamily="34" charset="0"/>
              </a:rPr>
              <a:t> Plan</a:t>
            </a: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Υποβολή της αίτησης</a:t>
            </a:r>
            <a:endParaRPr lang="en-US"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793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Τα μέρη της αίτησης</a:t>
            </a:r>
            <a:endParaRPr lang="en-GB" sz="2800" dirty="0">
              <a:solidFill>
                <a:schemeClr val="bg1"/>
              </a:solidFill>
              <a:latin typeface="Century Gothic" panose="020B0502020202020204" pitchFamily="34" charset="0"/>
            </a:endParaRPr>
          </a:p>
        </p:txBody>
      </p:sp>
      <p:sp>
        <p:nvSpPr>
          <p:cNvPr id="4" name="object 10"/>
          <p:cNvSpPr/>
          <p:nvPr/>
        </p:nvSpPr>
        <p:spPr>
          <a:xfrm>
            <a:off x="1094745" y="1034781"/>
            <a:ext cx="3267710" cy="1131383"/>
          </a:xfrm>
          <a:custGeom>
            <a:avLst/>
            <a:gdLst/>
            <a:ahLst/>
            <a:cxnLst/>
            <a:rect l="l" t="t" r="r" b="b"/>
            <a:pathLst>
              <a:path w="3267710" h="1187450">
                <a:moveTo>
                  <a:pt x="3069590" y="0"/>
                </a:moveTo>
                <a:lnTo>
                  <a:pt x="197866" y="0"/>
                </a:lnTo>
                <a:lnTo>
                  <a:pt x="152499" y="5228"/>
                </a:lnTo>
                <a:lnTo>
                  <a:pt x="110852" y="20121"/>
                </a:lnTo>
                <a:lnTo>
                  <a:pt x="74114" y="43487"/>
                </a:lnTo>
                <a:lnTo>
                  <a:pt x="43471" y="74135"/>
                </a:lnTo>
                <a:lnTo>
                  <a:pt x="20112" y="110875"/>
                </a:lnTo>
                <a:lnTo>
                  <a:pt x="5226" y="152515"/>
                </a:lnTo>
                <a:lnTo>
                  <a:pt x="0" y="197865"/>
                </a:lnTo>
                <a:lnTo>
                  <a:pt x="0" y="989329"/>
                </a:lnTo>
                <a:lnTo>
                  <a:pt x="5226" y="1034680"/>
                </a:lnTo>
                <a:lnTo>
                  <a:pt x="20112" y="1076320"/>
                </a:lnTo>
                <a:lnTo>
                  <a:pt x="43471" y="1113060"/>
                </a:lnTo>
                <a:lnTo>
                  <a:pt x="74114" y="1143708"/>
                </a:lnTo>
                <a:lnTo>
                  <a:pt x="110852" y="1167074"/>
                </a:lnTo>
                <a:lnTo>
                  <a:pt x="152499" y="1181967"/>
                </a:lnTo>
                <a:lnTo>
                  <a:pt x="197866" y="1187195"/>
                </a:lnTo>
                <a:lnTo>
                  <a:pt x="3069590" y="1187195"/>
                </a:lnTo>
                <a:lnTo>
                  <a:pt x="3114940" y="1181967"/>
                </a:lnTo>
                <a:lnTo>
                  <a:pt x="3156580" y="1167074"/>
                </a:lnTo>
                <a:lnTo>
                  <a:pt x="3193320" y="1143708"/>
                </a:lnTo>
                <a:lnTo>
                  <a:pt x="3223968" y="1113060"/>
                </a:lnTo>
                <a:lnTo>
                  <a:pt x="3247334" y="1076320"/>
                </a:lnTo>
                <a:lnTo>
                  <a:pt x="3262227" y="1034680"/>
                </a:lnTo>
                <a:lnTo>
                  <a:pt x="3267456" y="989329"/>
                </a:lnTo>
                <a:lnTo>
                  <a:pt x="3267456" y="197865"/>
                </a:lnTo>
                <a:lnTo>
                  <a:pt x="3262227" y="152515"/>
                </a:lnTo>
                <a:lnTo>
                  <a:pt x="3247334" y="110875"/>
                </a:lnTo>
                <a:lnTo>
                  <a:pt x="3223968" y="74135"/>
                </a:lnTo>
                <a:lnTo>
                  <a:pt x="3193320" y="43487"/>
                </a:lnTo>
                <a:lnTo>
                  <a:pt x="3156580" y="20121"/>
                </a:lnTo>
                <a:lnTo>
                  <a:pt x="3114940" y="5228"/>
                </a:lnTo>
                <a:lnTo>
                  <a:pt x="3069590" y="0"/>
                </a:lnTo>
                <a:close/>
              </a:path>
            </a:pathLst>
          </a:custGeom>
          <a:solidFill>
            <a:schemeClr val="accent1"/>
          </a:solidFill>
        </p:spPr>
        <p:txBody>
          <a:bodyPr wrap="square" lIns="0" tIns="0" rIns="0" bIns="0" rtlCol="0"/>
          <a:lstStyle/>
          <a:p>
            <a:pPr marR="5715" algn="ctr">
              <a:lnSpc>
                <a:spcPct val="100000"/>
              </a:lnSpc>
              <a:spcBef>
                <a:spcPts val="95"/>
              </a:spcBef>
            </a:pPr>
            <a:r>
              <a:rPr lang="el-GR" sz="1600" b="1" spc="80" dirty="0" err="1">
                <a:solidFill>
                  <a:srgbClr val="FFFFFF"/>
                </a:solidFill>
                <a:latin typeface="Century Gothic" panose="020B0502020202020204" pitchFamily="34" charset="0"/>
                <a:cs typeface="Arial"/>
              </a:rPr>
              <a:t>Background</a:t>
            </a:r>
            <a:endParaRPr lang="el-GR" sz="1600" dirty="0">
              <a:latin typeface="Century Gothic" panose="020B0502020202020204" pitchFamily="34" charset="0"/>
              <a:cs typeface="Arial"/>
            </a:endParaRPr>
          </a:p>
          <a:p>
            <a:pPr marL="1270" algn="ctr">
              <a:lnSpc>
                <a:spcPct val="100000"/>
              </a:lnSpc>
            </a:pPr>
            <a:r>
              <a:rPr lang="el-GR" sz="1600" spc="5" dirty="0">
                <a:solidFill>
                  <a:srgbClr val="FFFFFF"/>
                </a:solidFill>
                <a:latin typeface="Century Gothic" panose="020B0502020202020204" pitchFamily="34" charset="0"/>
                <a:cs typeface="Arial"/>
              </a:rPr>
              <a:t>Ποιος είναι ο οργανισμός σας</a:t>
            </a:r>
            <a:r>
              <a:rPr lang="el-GR" sz="1600" spc="-10" dirty="0">
                <a:solidFill>
                  <a:srgbClr val="FFFFFF"/>
                </a:solidFill>
                <a:latin typeface="Century Gothic" panose="020B0502020202020204" pitchFamily="34" charset="0"/>
                <a:cs typeface="Arial"/>
              </a:rPr>
              <a:t>;</a:t>
            </a:r>
            <a:endParaRPr lang="el-GR" sz="1600" dirty="0">
              <a:latin typeface="Century Gothic" panose="020B0502020202020204" pitchFamily="34" charset="0"/>
              <a:cs typeface="Arial"/>
            </a:endParaRPr>
          </a:p>
          <a:p>
            <a:pPr algn="ctr">
              <a:lnSpc>
                <a:spcPct val="100000"/>
              </a:lnSpc>
            </a:pPr>
            <a:r>
              <a:rPr lang="el-GR" sz="1600" spc="5" dirty="0">
                <a:solidFill>
                  <a:srgbClr val="FFFFFF"/>
                </a:solidFill>
                <a:latin typeface="Century Gothic" panose="020B0502020202020204" pitchFamily="34" charset="0"/>
                <a:cs typeface="Arial"/>
              </a:rPr>
              <a:t>Για ποιο λόγο κάνετε αίτηση;</a:t>
            </a:r>
            <a:endParaRPr lang="el-GR" sz="1600" dirty="0">
              <a:latin typeface="Century Gothic" panose="020B0502020202020204" pitchFamily="34" charset="0"/>
              <a:cs typeface="Arial"/>
            </a:endParaRPr>
          </a:p>
        </p:txBody>
      </p:sp>
      <p:grpSp>
        <p:nvGrpSpPr>
          <p:cNvPr id="5" name="Group 4"/>
          <p:cNvGrpSpPr/>
          <p:nvPr/>
        </p:nvGrpSpPr>
        <p:grpSpPr>
          <a:xfrm>
            <a:off x="814373" y="2207619"/>
            <a:ext cx="9572042" cy="4210288"/>
            <a:chOff x="220878" y="2770131"/>
            <a:chExt cx="8931834" cy="3433646"/>
          </a:xfrm>
        </p:grpSpPr>
        <p:sp>
          <p:nvSpPr>
            <p:cNvPr id="6" name="object 2"/>
            <p:cNvSpPr/>
            <p:nvPr/>
          </p:nvSpPr>
          <p:spPr>
            <a:xfrm>
              <a:off x="220878" y="2770131"/>
              <a:ext cx="523240" cy="3307661"/>
            </a:xfrm>
            <a:custGeom>
              <a:avLst/>
              <a:gdLst/>
              <a:ahLst/>
              <a:cxnLst/>
              <a:rect l="l" t="t" r="r" b="b"/>
              <a:pathLst>
                <a:path w="523240" h="2809240">
                  <a:moveTo>
                    <a:pt x="435609" y="0"/>
                  </a:moveTo>
                  <a:lnTo>
                    <a:pt x="87122" y="0"/>
                  </a:lnTo>
                  <a:lnTo>
                    <a:pt x="53208" y="6844"/>
                  </a:lnTo>
                  <a:lnTo>
                    <a:pt x="25515" y="25511"/>
                  </a:lnTo>
                  <a:lnTo>
                    <a:pt x="6845" y="53203"/>
                  </a:lnTo>
                  <a:lnTo>
                    <a:pt x="0" y="87122"/>
                  </a:lnTo>
                  <a:lnTo>
                    <a:pt x="0" y="2721610"/>
                  </a:lnTo>
                  <a:lnTo>
                    <a:pt x="6845" y="2755523"/>
                  </a:lnTo>
                  <a:lnTo>
                    <a:pt x="25515" y="2783216"/>
                  </a:lnTo>
                  <a:lnTo>
                    <a:pt x="53208" y="2801886"/>
                  </a:lnTo>
                  <a:lnTo>
                    <a:pt x="87122" y="2808732"/>
                  </a:lnTo>
                  <a:lnTo>
                    <a:pt x="435609" y="2808732"/>
                  </a:lnTo>
                  <a:lnTo>
                    <a:pt x="469523" y="2801886"/>
                  </a:lnTo>
                  <a:lnTo>
                    <a:pt x="497216" y="2783216"/>
                  </a:lnTo>
                  <a:lnTo>
                    <a:pt x="515886" y="2755523"/>
                  </a:lnTo>
                  <a:lnTo>
                    <a:pt x="522731" y="2721610"/>
                  </a:lnTo>
                  <a:lnTo>
                    <a:pt x="522731" y="87122"/>
                  </a:lnTo>
                  <a:lnTo>
                    <a:pt x="515886" y="53203"/>
                  </a:lnTo>
                  <a:lnTo>
                    <a:pt x="497216" y="25511"/>
                  </a:lnTo>
                  <a:lnTo>
                    <a:pt x="469523" y="6844"/>
                  </a:lnTo>
                  <a:lnTo>
                    <a:pt x="435609" y="0"/>
                  </a:lnTo>
                  <a:close/>
                </a:path>
              </a:pathLst>
            </a:custGeom>
            <a:solidFill>
              <a:schemeClr val="accent6">
                <a:lumMod val="75000"/>
              </a:schemeClr>
            </a:solidFill>
          </p:spPr>
          <p:txBody>
            <a:bodyPr wrap="square" lIns="0" tIns="0" rIns="0" bIns="0" rtlCol="0"/>
            <a:lstStyle/>
            <a:p>
              <a:endParaRPr>
                <a:latin typeface="Century Gothic" panose="020B0502020202020204" pitchFamily="34" charset="0"/>
              </a:endParaRPr>
            </a:p>
          </p:txBody>
        </p:sp>
        <p:sp>
          <p:nvSpPr>
            <p:cNvPr id="7" name="object 3"/>
            <p:cNvSpPr txBox="1"/>
            <p:nvPr/>
          </p:nvSpPr>
          <p:spPr>
            <a:xfrm>
              <a:off x="311621" y="3580621"/>
              <a:ext cx="270529" cy="2230967"/>
            </a:xfrm>
            <a:prstGeom prst="rect">
              <a:avLst/>
            </a:prstGeom>
          </p:spPr>
          <p:txBody>
            <a:bodyPr vert="vert270" wrap="square" lIns="0" tIns="0" rIns="0" bIns="0" rtlCol="0">
              <a:spAutoFit/>
            </a:bodyPr>
            <a:lstStyle/>
            <a:p>
              <a:pPr marL="12700" algn="ctr">
                <a:lnSpc>
                  <a:spcPts val="2090"/>
                </a:lnSpc>
              </a:pPr>
              <a:r>
                <a:rPr sz="1800" b="1" spc="75" dirty="0">
                  <a:solidFill>
                    <a:srgbClr val="FFFFFF"/>
                  </a:solidFill>
                  <a:latin typeface="Century Gothic" panose="020B0502020202020204" pitchFamily="34" charset="0"/>
                  <a:cs typeface="Arial"/>
                </a:rPr>
                <a:t>Erasmus</a:t>
              </a:r>
              <a:r>
                <a:rPr sz="1800" b="1" spc="175" dirty="0">
                  <a:solidFill>
                    <a:srgbClr val="FFFFFF"/>
                  </a:solidFill>
                  <a:latin typeface="Century Gothic" panose="020B0502020202020204" pitchFamily="34" charset="0"/>
                  <a:cs typeface="Arial"/>
                </a:rPr>
                <a:t> </a:t>
              </a:r>
              <a:r>
                <a:rPr sz="1800" b="1" spc="65" dirty="0">
                  <a:solidFill>
                    <a:srgbClr val="FFFFFF"/>
                  </a:solidFill>
                  <a:latin typeface="Century Gothic" panose="020B0502020202020204" pitchFamily="34" charset="0"/>
                  <a:cs typeface="Arial"/>
                </a:rPr>
                <a:t>Plan</a:t>
              </a:r>
              <a:endParaRPr sz="1800" dirty="0">
                <a:latin typeface="Century Gothic" panose="020B0502020202020204" pitchFamily="34" charset="0"/>
                <a:cs typeface="Arial"/>
              </a:endParaRPr>
            </a:p>
          </p:txBody>
        </p:sp>
        <p:sp>
          <p:nvSpPr>
            <p:cNvPr id="8" name="object 4"/>
            <p:cNvSpPr/>
            <p:nvPr/>
          </p:nvSpPr>
          <p:spPr>
            <a:xfrm>
              <a:off x="899184" y="2814319"/>
              <a:ext cx="2592705" cy="578414"/>
            </a:xfrm>
            <a:custGeom>
              <a:avLst/>
              <a:gdLst/>
              <a:ahLst/>
              <a:cxnLst/>
              <a:rect l="l" t="t" r="r" b="b"/>
              <a:pathLst>
                <a:path w="2592704" h="579119">
                  <a:moveTo>
                    <a:pt x="2495804" y="0"/>
                  </a:moveTo>
                  <a:lnTo>
                    <a:pt x="96519" y="0"/>
                  </a:lnTo>
                  <a:lnTo>
                    <a:pt x="58952" y="7580"/>
                  </a:lnTo>
                  <a:lnTo>
                    <a:pt x="28271" y="28257"/>
                  </a:lnTo>
                  <a:lnTo>
                    <a:pt x="7585" y="58935"/>
                  </a:lnTo>
                  <a:lnTo>
                    <a:pt x="0" y="96520"/>
                  </a:lnTo>
                  <a:lnTo>
                    <a:pt x="0" y="482600"/>
                  </a:lnTo>
                  <a:lnTo>
                    <a:pt x="7585" y="520184"/>
                  </a:lnTo>
                  <a:lnTo>
                    <a:pt x="28271" y="550862"/>
                  </a:lnTo>
                  <a:lnTo>
                    <a:pt x="58952" y="571539"/>
                  </a:lnTo>
                  <a:lnTo>
                    <a:pt x="96519" y="579120"/>
                  </a:lnTo>
                  <a:lnTo>
                    <a:pt x="2495804" y="579120"/>
                  </a:lnTo>
                  <a:lnTo>
                    <a:pt x="2533388" y="571539"/>
                  </a:lnTo>
                  <a:lnTo>
                    <a:pt x="2564066" y="550862"/>
                  </a:lnTo>
                  <a:lnTo>
                    <a:pt x="2584743" y="520184"/>
                  </a:lnTo>
                  <a:lnTo>
                    <a:pt x="2592324" y="482600"/>
                  </a:lnTo>
                  <a:lnTo>
                    <a:pt x="2592324" y="96520"/>
                  </a:lnTo>
                  <a:lnTo>
                    <a:pt x="2584743" y="58935"/>
                  </a:lnTo>
                  <a:lnTo>
                    <a:pt x="2564066" y="28257"/>
                  </a:lnTo>
                  <a:lnTo>
                    <a:pt x="2533388" y="7580"/>
                  </a:lnTo>
                  <a:lnTo>
                    <a:pt x="2495804" y="0"/>
                  </a:lnTo>
                  <a:close/>
                </a:path>
              </a:pathLst>
            </a:custGeom>
            <a:solidFill>
              <a:schemeClr val="accent6"/>
            </a:solidFill>
          </p:spPr>
          <p:txBody>
            <a:bodyPr wrap="square" lIns="0" tIns="0" rIns="0" bIns="0" rtlCol="0"/>
            <a:lstStyle/>
            <a:p>
              <a:endParaRPr>
                <a:latin typeface="Century Gothic" panose="020B0502020202020204" pitchFamily="34" charset="0"/>
              </a:endParaRPr>
            </a:p>
          </p:txBody>
        </p:sp>
        <p:sp>
          <p:nvSpPr>
            <p:cNvPr id="9" name="object 5"/>
            <p:cNvSpPr txBox="1"/>
            <p:nvPr/>
          </p:nvSpPr>
          <p:spPr>
            <a:xfrm>
              <a:off x="1042212" y="2883290"/>
              <a:ext cx="2236470" cy="448841"/>
            </a:xfrm>
            <a:prstGeom prst="rect">
              <a:avLst/>
            </a:prstGeom>
          </p:spPr>
          <p:txBody>
            <a:bodyPr vert="horz" wrap="square" lIns="0" tIns="12700" rIns="0" bIns="0" rtlCol="0">
              <a:spAutoFit/>
            </a:bodyPr>
            <a:lstStyle/>
            <a:p>
              <a:pPr marR="3810" algn="ctr">
                <a:lnSpc>
                  <a:spcPts val="1800"/>
                </a:lnSpc>
                <a:spcBef>
                  <a:spcPts val="100"/>
                </a:spcBef>
              </a:pPr>
              <a:r>
                <a:rPr sz="1500" b="1" spc="80" dirty="0">
                  <a:solidFill>
                    <a:srgbClr val="FFFFFF"/>
                  </a:solidFill>
                  <a:latin typeface="Century Gothic" panose="020B0502020202020204" pitchFamily="34" charset="0"/>
                  <a:cs typeface="Arial"/>
                </a:rPr>
                <a:t>Objectives</a:t>
              </a:r>
              <a:endParaRPr sz="1500" dirty="0">
                <a:latin typeface="Century Gothic" panose="020B0502020202020204" pitchFamily="34" charset="0"/>
                <a:cs typeface="Arial"/>
              </a:endParaRPr>
            </a:p>
            <a:p>
              <a:pPr algn="ctr">
                <a:lnSpc>
                  <a:spcPts val="1560"/>
                </a:lnSpc>
              </a:pPr>
              <a:r>
                <a:rPr lang="el-GR" sz="1300" spc="5" dirty="0">
                  <a:solidFill>
                    <a:srgbClr val="FFFFFF"/>
                  </a:solidFill>
                  <a:latin typeface="Century Gothic" panose="020B0502020202020204" pitchFamily="34" charset="0"/>
                  <a:cs typeface="Arial"/>
                </a:rPr>
                <a:t>Τι θέλετε να πετύχετε</a:t>
              </a:r>
              <a:r>
                <a:rPr lang="en-US" sz="1300" spc="5" dirty="0">
                  <a:solidFill>
                    <a:srgbClr val="FFFFFF"/>
                  </a:solidFill>
                  <a:latin typeface="Century Gothic" panose="020B0502020202020204" pitchFamily="34" charset="0"/>
                  <a:cs typeface="Arial"/>
                </a:rPr>
                <a:t>;</a:t>
              </a:r>
              <a:endParaRPr sz="1300" dirty="0">
                <a:latin typeface="Century Gothic" panose="020B0502020202020204" pitchFamily="34" charset="0"/>
                <a:cs typeface="Arial"/>
              </a:endParaRPr>
            </a:p>
          </p:txBody>
        </p:sp>
        <p:sp>
          <p:nvSpPr>
            <p:cNvPr id="10" name="object 6"/>
            <p:cNvSpPr/>
            <p:nvPr/>
          </p:nvSpPr>
          <p:spPr>
            <a:xfrm>
              <a:off x="854964" y="3749209"/>
              <a:ext cx="2592705" cy="448842"/>
            </a:xfrm>
            <a:custGeom>
              <a:avLst/>
              <a:gdLst/>
              <a:ahLst/>
              <a:cxnLst/>
              <a:rect l="l" t="t" r="r" b="b"/>
              <a:pathLst>
                <a:path w="2592704" h="591820">
                  <a:moveTo>
                    <a:pt x="2493772" y="0"/>
                  </a:moveTo>
                  <a:lnTo>
                    <a:pt x="98552" y="0"/>
                  </a:lnTo>
                  <a:lnTo>
                    <a:pt x="60189" y="7737"/>
                  </a:lnTo>
                  <a:lnTo>
                    <a:pt x="28863" y="28844"/>
                  </a:lnTo>
                  <a:lnTo>
                    <a:pt x="7744" y="60168"/>
                  </a:lnTo>
                  <a:lnTo>
                    <a:pt x="0" y="98551"/>
                  </a:lnTo>
                  <a:lnTo>
                    <a:pt x="0" y="492759"/>
                  </a:lnTo>
                  <a:lnTo>
                    <a:pt x="7744" y="531143"/>
                  </a:lnTo>
                  <a:lnTo>
                    <a:pt x="28863" y="562467"/>
                  </a:lnTo>
                  <a:lnTo>
                    <a:pt x="60189" y="583574"/>
                  </a:lnTo>
                  <a:lnTo>
                    <a:pt x="98552" y="591312"/>
                  </a:lnTo>
                  <a:lnTo>
                    <a:pt x="2493772" y="591312"/>
                  </a:lnTo>
                  <a:lnTo>
                    <a:pt x="2532155" y="583574"/>
                  </a:lnTo>
                  <a:lnTo>
                    <a:pt x="2563479" y="562467"/>
                  </a:lnTo>
                  <a:lnTo>
                    <a:pt x="2584586" y="531143"/>
                  </a:lnTo>
                  <a:lnTo>
                    <a:pt x="2592324" y="492759"/>
                  </a:lnTo>
                  <a:lnTo>
                    <a:pt x="2592324" y="98551"/>
                  </a:lnTo>
                  <a:lnTo>
                    <a:pt x="2584586" y="60168"/>
                  </a:lnTo>
                  <a:lnTo>
                    <a:pt x="2563479" y="28844"/>
                  </a:lnTo>
                  <a:lnTo>
                    <a:pt x="2532155" y="7737"/>
                  </a:lnTo>
                  <a:lnTo>
                    <a:pt x="2493772" y="0"/>
                  </a:lnTo>
                  <a:close/>
                </a:path>
              </a:pathLst>
            </a:custGeom>
            <a:solidFill>
              <a:schemeClr val="accent6"/>
            </a:solidFill>
          </p:spPr>
          <p:txBody>
            <a:bodyPr wrap="square" lIns="0" tIns="0" rIns="0" bIns="0" rtlCol="0"/>
            <a:lstStyle/>
            <a:p>
              <a:endParaRPr>
                <a:latin typeface="Century Gothic" panose="020B0502020202020204" pitchFamily="34" charset="0"/>
              </a:endParaRPr>
            </a:p>
          </p:txBody>
        </p:sp>
        <p:sp>
          <p:nvSpPr>
            <p:cNvPr id="11" name="object 7"/>
            <p:cNvSpPr txBox="1"/>
            <p:nvPr/>
          </p:nvSpPr>
          <p:spPr>
            <a:xfrm>
              <a:off x="1263141" y="3749209"/>
              <a:ext cx="1778000" cy="448841"/>
            </a:xfrm>
            <a:prstGeom prst="rect">
              <a:avLst/>
            </a:prstGeom>
          </p:spPr>
          <p:txBody>
            <a:bodyPr vert="horz" wrap="square" lIns="0" tIns="12700" rIns="0" bIns="0" rtlCol="0">
              <a:spAutoFit/>
            </a:bodyPr>
            <a:lstStyle/>
            <a:p>
              <a:pPr marR="4445" algn="ctr">
                <a:lnSpc>
                  <a:spcPts val="1800"/>
                </a:lnSpc>
                <a:spcBef>
                  <a:spcPts val="100"/>
                </a:spcBef>
              </a:pPr>
              <a:r>
                <a:rPr sz="1500" b="1" spc="80" dirty="0">
                  <a:solidFill>
                    <a:srgbClr val="FFFFFF"/>
                  </a:solidFill>
                  <a:latin typeface="Century Gothic" panose="020B0502020202020204" pitchFamily="34" charset="0"/>
                  <a:cs typeface="Arial"/>
                </a:rPr>
                <a:t>Activities</a:t>
              </a:r>
              <a:endParaRPr sz="1500" dirty="0">
                <a:latin typeface="Century Gothic" panose="020B0502020202020204" pitchFamily="34" charset="0"/>
                <a:cs typeface="Arial"/>
              </a:endParaRPr>
            </a:p>
            <a:p>
              <a:pPr algn="ctr">
                <a:lnSpc>
                  <a:spcPts val="1560"/>
                </a:lnSpc>
              </a:pPr>
              <a:r>
                <a:rPr lang="el-GR" sz="1300" spc="-5" dirty="0">
                  <a:solidFill>
                    <a:srgbClr val="FFFFFF"/>
                  </a:solidFill>
                  <a:latin typeface="Century Gothic" panose="020B0502020202020204" pitchFamily="34" charset="0"/>
                  <a:cs typeface="Arial"/>
                </a:rPr>
                <a:t>Πώς θα το πετύχετε</a:t>
              </a:r>
              <a:r>
                <a:rPr lang="en-US" sz="1300" spc="-5" dirty="0">
                  <a:solidFill>
                    <a:srgbClr val="FFFFFF"/>
                  </a:solidFill>
                  <a:latin typeface="Century Gothic" panose="020B0502020202020204" pitchFamily="34" charset="0"/>
                  <a:cs typeface="Arial"/>
                </a:rPr>
                <a:t>;</a:t>
              </a:r>
              <a:endParaRPr sz="1300" dirty="0">
                <a:latin typeface="Century Gothic" panose="020B0502020202020204" pitchFamily="34" charset="0"/>
                <a:cs typeface="Arial"/>
              </a:endParaRPr>
            </a:p>
          </p:txBody>
        </p:sp>
        <p:sp>
          <p:nvSpPr>
            <p:cNvPr id="13" name="object 9"/>
            <p:cNvSpPr txBox="1"/>
            <p:nvPr/>
          </p:nvSpPr>
          <p:spPr>
            <a:xfrm>
              <a:off x="859537" y="4592048"/>
              <a:ext cx="2632353" cy="521721"/>
            </a:xfrm>
            <a:prstGeom prst="rect">
              <a:avLst/>
            </a:prstGeom>
            <a:solidFill>
              <a:schemeClr val="accent6"/>
            </a:solidFill>
          </p:spPr>
          <p:txBody>
            <a:bodyPr vert="horz" wrap="square" lIns="0" tIns="12700" rIns="0" bIns="0" rtlCol="0">
              <a:spAutoFit/>
            </a:bodyPr>
            <a:lstStyle/>
            <a:p>
              <a:pPr marR="7620" algn="ctr">
                <a:lnSpc>
                  <a:spcPts val="1800"/>
                </a:lnSpc>
                <a:spcBef>
                  <a:spcPts val="100"/>
                </a:spcBef>
              </a:pPr>
              <a:r>
                <a:rPr sz="1500" b="1" spc="80" dirty="0">
                  <a:solidFill>
                    <a:srgbClr val="FFFFFF"/>
                  </a:solidFill>
                  <a:latin typeface="Century Gothic" panose="020B0502020202020204" pitchFamily="34" charset="0"/>
                  <a:cs typeface="Arial"/>
                </a:rPr>
                <a:t>Quality</a:t>
              </a:r>
              <a:r>
                <a:rPr sz="1500" b="1" spc="175" dirty="0">
                  <a:solidFill>
                    <a:srgbClr val="FFFFFF"/>
                  </a:solidFill>
                  <a:latin typeface="Century Gothic" panose="020B0502020202020204" pitchFamily="34" charset="0"/>
                  <a:cs typeface="Arial"/>
                </a:rPr>
                <a:t> </a:t>
              </a:r>
              <a:r>
                <a:rPr sz="1500" b="1" spc="80" dirty="0">
                  <a:solidFill>
                    <a:srgbClr val="FFFFFF"/>
                  </a:solidFill>
                  <a:latin typeface="Century Gothic" panose="020B0502020202020204" pitchFamily="34" charset="0"/>
                  <a:cs typeface="Arial"/>
                </a:rPr>
                <a:t>Standards</a:t>
              </a:r>
              <a:endParaRPr sz="1500" dirty="0">
                <a:latin typeface="Century Gothic" panose="020B0502020202020204" pitchFamily="34" charset="0"/>
                <a:cs typeface="Arial"/>
              </a:endParaRPr>
            </a:p>
            <a:p>
              <a:pPr algn="ctr">
                <a:lnSpc>
                  <a:spcPts val="1560"/>
                </a:lnSpc>
              </a:pPr>
              <a:r>
                <a:rPr lang="el-GR" sz="1300" spc="5" dirty="0">
                  <a:solidFill>
                    <a:srgbClr val="FFFFFF"/>
                  </a:solidFill>
                  <a:latin typeface="Century Gothic" panose="020B0502020202020204" pitchFamily="34" charset="0"/>
                  <a:cs typeface="Arial"/>
                </a:rPr>
                <a:t>Τι αναμένεται από τον οργανισμό σας</a:t>
              </a:r>
              <a:r>
                <a:rPr lang="en-US" sz="1300" spc="5" dirty="0">
                  <a:solidFill>
                    <a:srgbClr val="FFFFFF"/>
                  </a:solidFill>
                  <a:latin typeface="Century Gothic" panose="020B0502020202020204" pitchFamily="34" charset="0"/>
                  <a:cs typeface="Arial"/>
                </a:rPr>
                <a:t>;</a:t>
              </a:r>
              <a:endParaRPr sz="1300" dirty="0">
                <a:latin typeface="Century Gothic" panose="020B0502020202020204" pitchFamily="34" charset="0"/>
                <a:cs typeface="Arial"/>
              </a:endParaRPr>
            </a:p>
          </p:txBody>
        </p:sp>
        <p:sp>
          <p:nvSpPr>
            <p:cNvPr id="14" name="object 18"/>
            <p:cNvSpPr/>
            <p:nvPr/>
          </p:nvSpPr>
          <p:spPr>
            <a:xfrm>
              <a:off x="3611879" y="2818385"/>
              <a:ext cx="5352415" cy="574348"/>
            </a:xfrm>
            <a:custGeom>
              <a:avLst/>
              <a:gdLst/>
              <a:ahLst/>
              <a:cxnLst/>
              <a:rect l="l" t="t" r="r" b="b"/>
              <a:pathLst>
                <a:path w="5352415" h="576580">
                  <a:moveTo>
                    <a:pt x="5256276" y="0"/>
                  </a:moveTo>
                  <a:lnTo>
                    <a:pt x="96012" y="0"/>
                  </a:lnTo>
                  <a:lnTo>
                    <a:pt x="58614" y="7536"/>
                  </a:lnTo>
                  <a:lnTo>
                    <a:pt x="28098" y="28098"/>
                  </a:lnTo>
                  <a:lnTo>
                    <a:pt x="7536" y="58614"/>
                  </a:lnTo>
                  <a:lnTo>
                    <a:pt x="0" y="96012"/>
                  </a:lnTo>
                  <a:lnTo>
                    <a:pt x="0" y="480060"/>
                  </a:lnTo>
                  <a:lnTo>
                    <a:pt x="7536" y="517457"/>
                  </a:lnTo>
                  <a:lnTo>
                    <a:pt x="28098" y="547973"/>
                  </a:lnTo>
                  <a:lnTo>
                    <a:pt x="58614" y="568535"/>
                  </a:lnTo>
                  <a:lnTo>
                    <a:pt x="96012" y="576072"/>
                  </a:lnTo>
                  <a:lnTo>
                    <a:pt x="5256276" y="576072"/>
                  </a:lnTo>
                  <a:lnTo>
                    <a:pt x="5293673" y="568535"/>
                  </a:lnTo>
                  <a:lnTo>
                    <a:pt x="5324189" y="547973"/>
                  </a:lnTo>
                  <a:lnTo>
                    <a:pt x="5344751" y="517457"/>
                  </a:lnTo>
                  <a:lnTo>
                    <a:pt x="5352288" y="480060"/>
                  </a:lnTo>
                  <a:lnTo>
                    <a:pt x="5352288" y="96012"/>
                  </a:lnTo>
                  <a:lnTo>
                    <a:pt x="5344751" y="58614"/>
                  </a:lnTo>
                  <a:lnTo>
                    <a:pt x="5324189" y="28098"/>
                  </a:lnTo>
                  <a:lnTo>
                    <a:pt x="5293673" y="7536"/>
                  </a:lnTo>
                  <a:lnTo>
                    <a:pt x="5256276" y="0"/>
                  </a:lnTo>
                  <a:close/>
                </a:path>
              </a:pathLst>
            </a:custGeom>
            <a:solidFill>
              <a:schemeClr val="accent6">
                <a:lumMod val="40000"/>
                <a:lumOff val="60000"/>
              </a:schemeClr>
            </a:solidFill>
          </p:spPr>
          <p:txBody>
            <a:bodyPr wrap="square" lIns="0" tIns="0" rIns="0" bIns="0" rtlCol="0"/>
            <a:lstStyle/>
            <a:p>
              <a:endParaRPr>
                <a:latin typeface="Century Gothic" panose="020B0502020202020204" pitchFamily="34" charset="0"/>
              </a:endParaRPr>
            </a:p>
          </p:txBody>
        </p:sp>
        <p:sp>
          <p:nvSpPr>
            <p:cNvPr id="15" name="object 19"/>
            <p:cNvSpPr/>
            <p:nvPr/>
          </p:nvSpPr>
          <p:spPr>
            <a:xfrm>
              <a:off x="3733927" y="2909736"/>
              <a:ext cx="140208" cy="186943"/>
            </a:xfrm>
            <a:prstGeom prst="rect">
              <a:avLst/>
            </a:prstGeom>
            <a:blipFill>
              <a:blip r:embed="rId3" cstate="print"/>
              <a:stretch>
                <a:fillRect/>
              </a:stretch>
            </a:blipFill>
          </p:spPr>
          <p:txBody>
            <a:bodyPr wrap="square" lIns="0" tIns="0" rIns="0" bIns="0" rtlCol="0"/>
            <a:lstStyle/>
            <a:p>
              <a:endParaRPr>
                <a:latin typeface="Century Gothic" panose="020B0502020202020204" pitchFamily="34" charset="0"/>
              </a:endParaRPr>
            </a:p>
          </p:txBody>
        </p:sp>
        <p:sp>
          <p:nvSpPr>
            <p:cNvPr id="16" name="object 20"/>
            <p:cNvSpPr/>
            <p:nvPr/>
          </p:nvSpPr>
          <p:spPr>
            <a:xfrm>
              <a:off x="3733927" y="3167224"/>
              <a:ext cx="140208" cy="186943"/>
            </a:xfrm>
            <a:prstGeom prst="rect">
              <a:avLst/>
            </a:prstGeom>
            <a:blipFill>
              <a:blip r:embed="rId3" cstate="print"/>
              <a:stretch>
                <a:fillRect/>
              </a:stretch>
            </a:blipFill>
          </p:spPr>
          <p:txBody>
            <a:bodyPr wrap="square" lIns="0" tIns="0" rIns="0" bIns="0" rtlCol="0"/>
            <a:lstStyle/>
            <a:p>
              <a:endParaRPr>
                <a:latin typeface="Century Gothic" panose="020B0502020202020204" pitchFamily="34" charset="0"/>
              </a:endParaRPr>
            </a:p>
          </p:txBody>
        </p:sp>
        <p:sp>
          <p:nvSpPr>
            <p:cNvPr id="17" name="object 21"/>
            <p:cNvSpPr txBox="1"/>
            <p:nvPr/>
          </p:nvSpPr>
          <p:spPr>
            <a:xfrm>
              <a:off x="3918981" y="2875448"/>
              <a:ext cx="4384915" cy="497823"/>
            </a:xfrm>
            <a:prstGeom prst="rect">
              <a:avLst/>
            </a:prstGeom>
          </p:spPr>
          <p:txBody>
            <a:bodyPr vert="horz" wrap="square" lIns="0" tIns="12700" rIns="0" bIns="0" rtlCol="0">
              <a:spAutoFit/>
            </a:bodyPr>
            <a:lstStyle/>
            <a:p>
              <a:pPr marL="12700">
                <a:lnSpc>
                  <a:spcPct val="100000"/>
                </a:lnSpc>
                <a:spcBef>
                  <a:spcPts val="100"/>
                </a:spcBef>
              </a:pPr>
              <a:r>
                <a:rPr lang="el-GR" sz="1500" dirty="0">
                  <a:latin typeface="Century Gothic" panose="020B0502020202020204" pitchFamily="34" charset="0"/>
                  <a:cs typeface="Arial"/>
                </a:rPr>
                <a:t>Στόχοι του οργανισμού</a:t>
              </a:r>
            </a:p>
            <a:p>
              <a:pPr marL="12700">
                <a:lnSpc>
                  <a:spcPct val="100000"/>
                </a:lnSpc>
                <a:spcBef>
                  <a:spcPts val="100"/>
                </a:spcBef>
              </a:pPr>
              <a:endParaRPr sz="800" dirty="0">
                <a:latin typeface="Century Gothic" panose="020B0502020202020204" pitchFamily="34" charset="0"/>
                <a:cs typeface="Arial"/>
              </a:endParaRPr>
            </a:p>
            <a:p>
              <a:pPr marL="12700">
                <a:lnSpc>
                  <a:spcPct val="100000"/>
                </a:lnSpc>
              </a:pPr>
              <a:r>
                <a:rPr lang="el-GR" sz="1500" dirty="0">
                  <a:latin typeface="Century Gothic" panose="020B0502020202020204" pitchFamily="34" charset="0"/>
                  <a:cs typeface="Arial"/>
                </a:rPr>
                <a:t>Πως θα μετρηθεί η πρόοδος στην επίτευξή τους</a:t>
              </a:r>
              <a:endParaRPr sz="1500" dirty="0">
                <a:latin typeface="Century Gothic" panose="020B0502020202020204" pitchFamily="34" charset="0"/>
                <a:cs typeface="Arial"/>
              </a:endParaRPr>
            </a:p>
          </p:txBody>
        </p:sp>
        <p:sp>
          <p:nvSpPr>
            <p:cNvPr id="18" name="object 22"/>
            <p:cNvSpPr/>
            <p:nvPr/>
          </p:nvSpPr>
          <p:spPr>
            <a:xfrm>
              <a:off x="859537" y="5444704"/>
              <a:ext cx="2592705" cy="759073"/>
            </a:xfrm>
            <a:custGeom>
              <a:avLst/>
              <a:gdLst/>
              <a:ahLst/>
              <a:cxnLst/>
              <a:rect l="l" t="t" r="r" b="b"/>
              <a:pathLst>
                <a:path w="2592704" h="876300">
                  <a:moveTo>
                    <a:pt x="2503042" y="0"/>
                  </a:moveTo>
                  <a:lnTo>
                    <a:pt x="89331" y="0"/>
                  </a:lnTo>
                  <a:lnTo>
                    <a:pt x="54558" y="7019"/>
                  </a:lnTo>
                  <a:lnTo>
                    <a:pt x="26163" y="26163"/>
                  </a:lnTo>
                  <a:lnTo>
                    <a:pt x="7019" y="54558"/>
                  </a:lnTo>
                  <a:lnTo>
                    <a:pt x="0" y="89331"/>
                  </a:lnTo>
                  <a:lnTo>
                    <a:pt x="0" y="786968"/>
                  </a:lnTo>
                  <a:lnTo>
                    <a:pt x="7019" y="821741"/>
                  </a:lnTo>
                  <a:lnTo>
                    <a:pt x="26163" y="850136"/>
                  </a:lnTo>
                  <a:lnTo>
                    <a:pt x="54558" y="869280"/>
                  </a:lnTo>
                  <a:lnTo>
                    <a:pt x="89331" y="876299"/>
                  </a:lnTo>
                  <a:lnTo>
                    <a:pt x="2503042" y="876299"/>
                  </a:lnTo>
                  <a:lnTo>
                    <a:pt x="2537781" y="869280"/>
                  </a:lnTo>
                  <a:lnTo>
                    <a:pt x="2566162" y="850136"/>
                  </a:lnTo>
                  <a:lnTo>
                    <a:pt x="2585303" y="821741"/>
                  </a:lnTo>
                  <a:lnTo>
                    <a:pt x="2592324" y="786968"/>
                  </a:lnTo>
                  <a:lnTo>
                    <a:pt x="2592324" y="89331"/>
                  </a:lnTo>
                  <a:lnTo>
                    <a:pt x="2585303" y="54558"/>
                  </a:lnTo>
                  <a:lnTo>
                    <a:pt x="2566162" y="26163"/>
                  </a:lnTo>
                  <a:lnTo>
                    <a:pt x="2537781" y="7019"/>
                  </a:lnTo>
                  <a:lnTo>
                    <a:pt x="2503042" y="0"/>
                  </a:lnTo>
                  <a:close/>
                </a:path>
              </a:pathLst>
            </a:custGeom>
            <a:solidFill>
              <a:schemeClr val="accent6"/>
            </a:solidFill>
          </p:spPr>
          <p:txBody>
            <a:bodyPr wrap="square" lIns="0" tIns="0" rIns="0" bIns="0" rtlCol="0"/>
            <a:lstStyle/>
            <a:p>
              <a:endParaRPr>
                <a:latin typeface="Century Gothic" panose="020B0502020202020204" pitchFamily="34" charset="0"/>
              </a:endParaRPr>
            </a:p>
          </p:txBody>
        </p:sp>
        <p:sp>
          <p:nvSpPr>
            <p:cNvPr id="19" name="object 23"/>
            <p:cNvSpPr txBox="1"/>
            <p:nvPr/>
          </p:nvSpPr>
          <p:spPr>
            <a:xfrm>
              <a:off x="1001967" y="5567406"/>
              <a:ext cx="2211705" cy="364844"/>
            </a:xfrm>
            <a:prstGeom prst="rect">
              <a:avLst/>
            </a:prstGeom>
          </p:spPr>
          <p:txBody>
            <a:bodyPr vert="horz" wrap="square" lIns="0" tIns="12700" rIns="0" bIns="0" rtlCol="0">
              <a:spAutoFit/>
            </a:bodyPr>
            <a:lstStyle/>
            <a:p>
              <a:pPr marR="7620" algn="ctr">
                <a:lnSpc>
                  <a:spcPts val="1800"/>
                </a:lnSpc>
                <a:spcBef>
                  <a:spcPts val="100"/>
                </a:spcBef>
              </a:pPr>
              <a:r>
                <a:rPr sz="1500" b="1" spc="80" dirty="0">
                  <a:solidFill>
                    <a:srgbClr val="FFFFFF"/>
                  </a:solidFill>
                  <a:latin typeface="Century Gothic" panose="020B0502020202020204" pitchFamily="34" charset="0"/>
                  <a:cs typeface="Arial"/>
                </a:rPr>
                <a:t>Management</a:t>
              </a:r>
              <a:endParaRPr sz="1500" dirty="0">
                <a:latin typeface="Century Gothic" panose="020B0502020202020204" pitchFamily="34" charset="0"/>
                <a:cs typeface="Arial"/>
              </a:endParaRPr>
            </a:p>
            <a:p>
              <a:pPr marL="12700" marR="5715" indent="-3175" algn="ctr">
                <a:lnSpc>
                  <a:spcPts val="1560"/>
                </a:lnSpc>
                <a:spcBef>
                  <a:spcPts val="50"/>
                </a:spcBef>
              </a:pPr>
              <a:r>
                <a:rPr lang="en-US" sz="1300" spc="-5" dirty="0">
                  <a:solidFill>
                    <a:srgbClr val="FFFFFF"/>
                  </a:solidFill>
                  <a:latin typeface="Century Gothic" panose="020B0502020202020204" pitchFamily="34" charset="0"/>
                  <a:cs typeface="Arial"/>
                </a:rPr>
                <a:t>O </a:t>
              </a:r>
              <a:r>
                <a:rPr lang="el-GR" sz="1300" spc="-5" dirty="0">
                  <a:solidFill>
                    <a:srgbClr val="FFFFFF"/>
                  </a:solidFill>
                  <a:latin typeface="Century Gothic" panose="020B0502020202020204" pitchFamily="34" charset="0"/>
                  <a:cs typeface="Arial"/>
                </a:rPr>
                <a:t>τρόπος εργασίας σας</a:t>
              </a:r>
            </a:p>
          </p:txBody>
        </p:sp>
        <p:sp>
          <p:nvSpPr>
            <p:cNvPr id="20" name="object 24"/>
            <p:cNvSpPr/>
            <p:nvPr/>
          </p:nvSpPr>
          <p:spPr>
            <a:xfrm>
              <a:off x="3602735" y="4525265"/>
              <a:ext cx="5354320" cy="631928"/>
            </a:xfrm>
            <a:custGeom>
              <a:avLst/>
              <a:gdLst/>
              <a:ahLst/>
              <a:cxnLst/>
              <a:rect l="l" t="t" r="r" b="b"/>
              <a:pathLst>
                <a:path w="5354320" h="582295">
                  <a:moveTo>
                    <a:pt x="5256784" y="0"/>
                  </a:moveTo>
                  <a:lnTo>
                    <a:pt x="97027" y="0"/>
                  </a:lnTo>
                  <a:lnTo>
                    <a:pt x="59257" y="7623"/>
                  </a:lnTo>
                  <a:lnTo>
                    <a:pt x="28416" y="28416"/>
                  </a:lnTo>
                  <a:lnTo>
                    <a:pt x="7623" y="59257"/>
                  </a:lnTo>
                  <a:lnTo>
                    <a:pt x="0" y="97027"/>
                  </a:lnTo>
                  <a:lnTo>
                    <a:pt x="0" y="485139"/>
                  </a:lnTo>
                  <a:lnTo>
                    <a:pt x="7623" y="522905"/>
                  </a:lnTo>
                  <a:lnTo>
                    <a:pt x="28416" y="553746"/>
                  </a:lnTo>
                  <a:lnTo>
                    <a:pt x="59257" y="574542"/>
                  </a:lnTo>
                  <a:lnTo>
                    <a:pt x="97027" y="582167"/>
                  </a:lnTo>
                  <a:lnTo>
                    <a:pt x="5256784" y="582167"/>
                  </a:lnTo>
                  <a:lnTo>
                    <a:pt x="5294554" y="574542"/>
                  </a:lnTo>
                  <a:lnTo>
                    <a:pt x="5325395" y="553746"/>
                  </a:lnTo>
                  <a:lnTo>
                    <a:pt x="5346188" y="522905"/>
                  </a:lnTo>
                  <a:lnTo>
                    <a:pt x="5353812" y="485139"/>
                  </a:lnTo>
                  <a:lnTo>
                    <a:pt x="5353812" y="97027"/>
                  </a:lnTo>
                  <a:lnTo>
                    <a:pt x="5346188" y="59257"/>
                  </a:lnTo>
                  <a:lnTo>
                    <a:pt x="5325395" y="28416"/>
                  </a:lnTo>
                  <a:lnTo>
                    <a:pt x="5294554" y="7623"/>
                  </a:lnTo>
                  <a:lnTo>
                    <a:pt x="5256784" y="0"/>
                  </a:lnTo>
                  <a:close/>
                </a:path>
              </a:pathLst>
            </a:custGeom>
            <a:solidFill>
              <a:schemeClr val="accent6">
                <a:lumMod val="40000"/>
                <a:lumOff val="60000"/>
              </a:schemeClr>
            </a:solidFill>
          </p:spPr>
          <p:txBody>
            <a:bodyPr wrap="square" lIns="0" tIns="0" rIns="0" bIns="0" rtlCol="0"/>
            <a:lstStyle/>
            <a:p>
              <a:endParaRPr>
                <a:latin typeface="Century Gothic" panose="020B0502020202020204" pitchFamily="34" charset="0"/>
              </a:endParaRPr>
            </a:p>
          </p:txBody>
        </p:sp>
        <p:sp>
          <p:nvSpPr>
            <p:cNvPr id="21" name="object 25"/>
            <p:cNvSpPr/>
            <p:nvPr/>
          </p:nvSpPr>
          <p:spPr>
            <a:xfrm>
              <a:off x="3725545" y="4619961"/>
              <a:ext cx="140208" cy="186943"/>
            </a:xfrm>
            <a:prstGeom prst="rect">
              <a:avLst/>
            </a:prstGeom>
            <a:blipFill>
              <a:blip r:embed="rId3" cstate="print"/>
              <a:stretch>
                <a:fillRect/>
              </a:stretch>
            </a:blipFill>
          </p:spPr>
          <p:txBody>
            <a:bodyPr wrap="square" lIns="0" tIns="0" rIns="0" bIns="0" rtlCol="0"/>
            <a:lstStyle/>
            <a:p>
              <a:endParaRPr>
                <a:latin typeface="Century Gothic" panose="020B0502020202020204" pitchFamily="34" charset="0"/>
              </a:endParaRPr>
            </a:p>
          </p:txBody>
        </p:sp>
        <p:sp>
          <p:nvSpPr>
            <p:cNvPr id="22" name="object 26"/>
            <p:cNvSpPr txBox="1"/>
            <p:nvPr/>
          </p:nvSpPr>
          <p:spPr>
            <a:xfrm>
              <a:off x="3951025" y="4577273"/>
              <a:ext cx="4266565" cy="474489"/>
            </a:xfrm>
            <a:prstGeom prst="rect">
              <a:avLst/>
            </a:prstGeom>
          </p:spPr>
          <p:txBody>
            <a:bodyPr vert="horz" wrap="square" lIns="0" tIns="12700" rIns="0" bIns="0" rtlCol="0">
              <a:spAutoFit/>
            </a:bodyPr>
            <a:lstStyle/>
            <a:p>
              <a:pPr marL="12700" marR="5080">
                <a:lnSpc>
                  <a:spcPct val="100000"/>
                </a:lnSpc>
                <a:spcBef>
                  <a:spcPts val="100"/>
                </a:spcBef>
              </a:pPr>
              <a:r>
                <a:rPr lang="el-GR" sz="1500" spc="-5" dirty="0">
                  <a:latin typeface="Century Gothic" panose="020B0502020202020204" pitchFamily="34" charset="0"/>
                  <a:cs typeface="Arial"/>
                </a:rPr>
                <a:t>Ρητή δήλωση του οργανισμού ότι θα τηρεί τα Πρότυπα Ποιότητας </a:t>
              </a:r>
              <a:r>
                <a:rPr lang="en-US" sz="1500" spc="-5" dirty="0">
                  <a:latin typeface="Century Gothic" panose="020B0502020202020204" pitchFamily="34" charset="0"/>
                  <a:cs typeface="Arial"/>
                </a:rPr>
                <a:t>Erasmus</a:t>
              </a:r>
              <a:endParaRPr sz="1500" dirty="0">
                <a:latin typeface="Century Gothic" panose="020B0502020202020204" pitchFamily="34" charset="0"/>
                <a:cs typeface="Arial"/>
              </a:endParaRPr>
            </a:p>
          </p:txBody>
        </p:sp>
        <p:sp>
          <p:nvSpPr>
            <p:cNvPr id="23" name="object 27"/>
            <p:cNvSpPr/>
            <p:nvPr/>
          </p:nvSpPr>
          <p:spPr>
            <a:xfrm>
              <a:off x="3605785" y="3661665"/>
              <a:ext cx="5352415" cy="554522"/>
            </a:xfrm>
            <a:custGeom>
              <a:avLst/>
              <a:gdLst/>
              <a:ahLst/>
              <a:cxnLst/>
              <a:rect l="l" t="t" r="r" b="b"/>
              <a:pathLst>
                <a:path w="5352415" h="591820">
                  <a:moveTo>
                    <a:pt x="5253736" y="0"/>
                  </a:moveTo>
                  <a:lnTo>
                    <a:pt x="98551" y="0"/>
                  </a:lnTo>
                  <a:lnTo>
                    <a:pt x="60168" y="7737"/>
                  </a:lnTo>
                  <a:lnTo>
                    <a:pt x="28844" y="28844"/>
                  </a:lnTo>
                  <a:lnTo>
                    <a:pt x="7737" y="60168"/>
                  </a:lnTo>
                  <a:lnTo>
                    <a:pt x="0" y="98551"/>
                  </a:lnTo>
                  <a:lnTo>
                    <a:pt x="0" y="492759"/>
                  </a:lnTo>
                  <a:lnTo>
                    <a:pt x="7737" y="531143"/>
                  </a:lnTo>
                  <a:lnTo>
                    <a:pt x="28844" y="562467"/>
                  </a:lnTo>
                  <a:lnTo>
                    <a:pt x="60168" y="583574"/>
                  </a:lnTo>
                  <a:lnTo>
                    <a:pt x="98551" y="591312"/>
                  </a:lnTo>
                  <a:lnTo>
                    <a:pt x="5253736" y="591312"/>
                  </a:lnTo>
                  <a:lnTo>
                    <a:pt x="5292119" y="583574"/>
                  </a:lnTo>
                  <a:lnTo>
                    <a:pt x="5323443" y="562467"/>
                  </a:lnTo>
                  <a:lnTo>
                    <a:pt x="5344550" y="531143"/>
                  </a:lnTo>
                  <a:lnTo>
                    <a:pt x="5352288" y="492759"/>
                  </a:lnTo>
                  <a:lnTo>
                    <a:pt x="5352288" y="98551"/>
                  </a:lnTo>
                  <a:lnTo>
                    <a:pt x="5344550" y="60168"/>
                  </a:lnTo>
                  <a:lnTo>
                    <a:pt x="5323443" y="28844"/>
                  </a:lnTo>
                  <a:lnTo>
                    <a:pt x="5292119" y="7737"/>
                  </a:lnTo>
                  <a:lnTo>
                    <a:pt x="5253736" y="0"/>
                  </a:lnTo>
                  <a:close/>
                </a:path>
              </a:pathLst>
            </a:custGeom>
            <a:solidFill>
              <a:schemeClr val="accent6">
                <a:lumMod val="40000"/>
                <a:lumOff val="60000"/>
              </a:schemeClr>
            </a:solidFill>
          </p:spPr>
          <p:txBody>
            <a:bodyPr wrap="square" lIns="0" tIns="0" rIns="0" bIns="0" rtlCol="0"/>
            <a:lstStyle/>
            <a:p>
              <a:endParaRPr>
                <a:latin typeface="Century Gothic" panose="020B0502020202020204" pitchFamily="34" charset="0"/>
              </a:endParaRPr>
            </a:p>
          </p:txBody>
        </p:sp>
        <p:sp>
          <p:nvSpPr>
            <p:cNvPr id="24" name="object 28"/>
            <p:cNvSpPr/>
            <p:nvPr/>
          </p:nvSpPr>
          <p:spPr>
            <a:xfrm>
              <a:off x="3728973" y="3722951"/>
              <a:ext cx="140208" cy="186943"/>
            </a:xfrm>
            <a:prstGeom prst="rect">
              <a:avLst/>
            </a:prstGeom>
            <a:blipFill>
              <a:blip r:embed="rId3" cstate="print"/>
              <a:stretch>
                <a:fillRect/>
              </a:stretch>
            </a:blipFill>
          </p:spPr>
          <p:txBody>
            <a:bodyPr wrap="square" lIns="0" tIns="0" rIns="0" bIns="0" rtlCol="0"/>
            <a:lstStyle/>
            <a:p>
              <a:endParaRPr>
                <a:latin typeface="Century Gothic" panose="020B0502020202020204" pitchFamily="34" charset="0"/>
              </a:endParaRPr>
            </a:p>
          </p:txBody>
        </p:sp>
        <p:sp>
          <p:nvSpPr>
            <p:cNvPr id="25" name="object 29"/>
            <p:cNvSpPr/>
            <p:nvPr/>
          </p:nvSpPr>
          <p:spPr>
            <a:xfrm>
              <a:off x="3728973" y="3986711"/>
              <a:ext cx="140208" cy="186943"/>
            </a:xfrm>
            <a:prstGeom prst="rect">
              <a:avLst/>
            </a:prstGeom>
            <a:blipFill>
              <a:blip r:embed="rId3" cstate="print"/>
              <a:stretch>
                <a:fillRect/>
              </a:stretch>
            </a:blipFill>
          </p:spPr>
          <p:txBody>
            <a:bodyPr wrap="square" lIns="0" tIns="0" rIns="0" bIns="0" rtlCol="0"/>
            <a:lstStyle/>
            <a:p>
              <a:endParaRPr>
                <a:latin typeface="Century Gothic" panose="020B0502020202020204" pitchFamily="34" charset="0"/>
              </a:endParaRPr>
            </a:p>
          </p:txBody>
        </p:sp>
        <p:sp>
          <p:nvSpPr>
            <p:cNvPr id="26" name="object 30"/>
            <p:cNvSpPr txBox="1"/>
            <p:nvPr/>
          </p:nvSpPr>
          <p:spPr>
            <a:xfrm>
              <a:off x="3913842" y="3682348"/>
              <a:ext cx="5050450" cy="508282"/>
            </a:xfrm>
            <a:prstGeom prst="rect">
              <a:avLst/>
            </a:prstGeom>
          </p:spPr>
          <p:txBody>
            <a:bodyPr vert="horz" wrap="square" lIns="0" tIns="12700" rIns="0" bIns="0" rtlCol="0">
              <a:spAutoFit/>
            </a:bodyPr>
            <a:lstStyle/>
            <a:p>
              <a:pPr marL="12700" marR="5080">
                <a:lnSpc>
                  <a:spcPct val="100000"/>
                </a:lnSpc>
                <a:spcBef>
                  <a:spcPts val="100"/>
                </a:spcBef>
              </a:pPr>
              <a:r>
                <a:rPr lang="el-GR" sz="1500" spc="-5" dirty="0">
                  <a:latin typeface="Century Gothic" panose="020B0502020202020204" pitchFamily="34" charset="0"/>
                  <a:cs typeface="Arial"/>
                </a:rPr>
                <a:t>Προγραμματισμένος αριθμός συμμετεχόντων ανά έτος</a:t>
              </a:r>
            </a:p>
            <a:p>
              <a:pPr marL="12700" marR="5080">
                <a:lnSpc>
                  <a:spcPct val="100000"/>
                </a:lnSpc>
                <a:spcBef>
                  <a:spcPts val="100"/>
                </a:spcBef>
              </a:pPr>
              <a:endParaRPr lang="el-GR" sz="800" spc="-5" dirty="0">
                <a:latin typeface="Century Gothic" panose="020B0502020202020204" pitchFamily="34" charset="0"/>
                <a:cs typeface="Arial"/>
              </a:endParaRPr>
            </a:p>
            <a:p>
              <a:pPr marL="12700" marR="5080">
                <a:lnSpc>
                  <a:spcPct val="100000"/>
                </a:lnSpc>
                <a:spcBef>
                  <a:spcPts val="100"/>
                </a:spcBef>
              </a:pPr>
              <a:r>
                <a:rPr lang="el-GR" sz="1500" spc="-25" dirty="0">
                  <a:latin typeface="Century Gothic" panose="020B0502020202020204" pitchFamily="34" charset="0"/>
                  <a:cs typeface="Arial"/>
                </a:rPr>
                <a:t>Προφίλ αναμενόμενων συμμετεχόντων</a:t>
              </a:r>
              <a:endParaRPr sz="1500" dirty="0">
                <a:latin typeface="Century Gothic" panose="020B0502020202020204" pitchFamily="34" charset="0"/>
                <a:cs typeface="Arial"/>
              </a:endParaRPr>
            </a:p>
          </p:txBody>
        </p:sp>
        <p:sp>
          <p:nvSpPr>
            <p:cNvPr id="27" name="object 31"/>
            <p:cNvSpPr/>
            <p:nvPr/>
          </p:nvSpPr>
          <p:spPr>
            <a:xfrm>
              <a:off x="3611879" y="5390895"/>
              <a:ext cx="5352415" cy="812882"/>
            </a:xfrm>
            <a:custGeom>
              <a:avLst/>
              <a:gdLst/>
              <a:ahLst/>
              <a:cxnLst/>
              <a:rect l="l" t="t" r="r" b="b"/>
              <a:pathLst>
                <a:path w="5352415" h="887095">
                  <a:moveTo>
                    <a:pt x="5249291" y="0"/>
                  </a:moveTo>
                  <a:lnTo>
                    <a:pt x="102997" y="0"/>
                  </a:lnTo>
                  <a:lnTo>
                    <a:pt x="62900" y="8096"/>
                  </a:lnTo>
                  <a:lnTo>
                    <a:pt x="30162" y="30173"/>
                  </a:lnTo>
                  <a:lnTo>
                    <a:pt x="8092" y="62916"/>
                  </a:lnTo>
                  <a:lnTo>
                    <a:pt x="0" y="103009"/>
                  </a:lnTo>
                  <a:lnTo>
                    <a:pt x="0" y="783958"/>
                  </a:lnTo>
                  <a:lnTo>
                    <a:pt x="8092" y="824051"/>
                  </a:lnTo>
                  <a:lnTo>
                    <a:pt x="30162" y="856794"/>
                  </a:lnTo>
                  <a:lnTo>
                    <a:pt x="62900" y="878871"/>
                  </a:lnTo>
                  <a:lnTo>
                    <a:pt x="102997" y="886968"/>
                  </a:lnTo>
                  <a:lnTo>
                    <a:pt x="5249291" y="886968"/>
                  </a:lnTo>
                  <a:lnTo>
                    <a:pt x="5289387" y="878871"/>
                  </a:lnTo>
                  <a:lnTo>
                    <a:pt x="5322125" y="856794"/>
                  </a:lnTo>
                  <a:lnTo>
                    <a:pt x="5344195" y="824051"/>
                  </a:lnTo>
                  <a:lnTo>
                    <a:pt x="5352288" y="783958"/>
                  </a:lnTo>
                  <a:lnTo>
                    <a:pt x="5352288" y="103009"/>
                  </a:lnTo>
                  <a:lnTo>
                    <a:pt x="5344195" y="62916"/>
                  </a:lnTo>
                  <a:lnTo>
                    <a:pt x="5322125" y="30173"/>
                  </a:lnTo>
                  <a:lnTo>
                    <a:pt x="5289387" y="8096"/>
                  </a:lnTo>
                  <a:lnTo>
                    <a:pt x="5249291" y="0"/>
                  </a:lnTo>
                  <a:close/>
                </a:path>
              </a:pathLst>
            </a:custGeom>
            <a:solidFill>
              <a:schemeClr val="accent6">
                <a:lumMod val="40000"/>
                <a:lumOff val="60000"/>
              </a:schemeClr>
            </a:solidFill>
          </p:spPr>
          <p:txBody>
            <a:bodyPr wrap="square" lIns="0" tIns="0" rIns="0" bIns="0" rtlCol="0"/>
            <a:lstStyle/>
            <a:p>
              <a:endParaRPr>
                <a:latin typeface="Century Gothic" panose="020B0502020202020204" pitchFamily="34" charset="0"/>
              </a:endParaRPr>
            </a:p>
          </p:txBody>
        </p:sp>
        <p:sp>
          <p:nvSpPr>
            <p:cNvPr id="28" name="object 32"/>
            <p:cNvSpPr/>
            <p:nvPr/>
          </p:nvSpPr>
          <p:spPr>
            <a:xfrm>
              <a:off x="3736085" y="5484460"/>
              <a:ext cx="140208" cy="186943"/>
            </a:xfrm>
            <a:prstGeom prst="rect">
              <a:avLst/>
            </a:prstGeom>
            <a:blipFill>
              <a:blip r:embed="rId3" cstate="print"/>
              <a:stretch>
                <a:fillRect/>
              </a:stretch>
            </a:blipFill>
          </p:spPr>
          <p:txBody>
            <a:bodyPr wrap="square" lIns="0" tIns="0" rIns="0" bIns="0" rtlCol="0"/>
            <a:lstStyle/>
            <a:p>
              <a:endParaRPr>
                <a:latin typeface="Century Gothic" panose="020B0502020202020204" pitchFamily="34" charset="0"/>
              </a:endParaRPr>
            </a:p>
          </p:txBody>
        </p:sp>
        <p:sp>
          <p:nvSpPr>
            <p:cNvPr id="29" name="object 33"/>
            <p:cNvSpPr/>
            <p:nvPr/>
          </p:nvSpPr>
          <p:spPr>
            <a:xfrm>
              <a:off x="3736085" y="5709748"/>
              <a:ext cx="140208" cy="186944"/>
            </a:xfrm>
            <a:prstGeom prst="rect">
              <a:avLst/>
            </a:prstGeom>
            <a:blipFill>
              <a:blip r:embed="rId3" cstate="print"/>
              <a:stretch>
                <a:fillRect/>
              </a:stretch>
            </a:blipFill>
          </p:spPr>
          <p:txBody>
            <a:bodyPr wrap="square" lIns="0" tIns="0" rIns="0" bIns="0" rtlCol="0"/>
            <a:lstStyle/>
            <a:p>
              <a:endParaRPr>
                <a:latin typeface="Century Gothic" panose="020B0502020202020204" pitchFamily="34" charset="0"/>
              </a:endParaRPr>
            </a:p>
          </p:txBody>
        </p:sp>
        <p:sp>
          <p:nvSpPr>
            <p:cNvPr id="30" name="object 34"/>
            <p:cNvSpPr/>
            <p:nvPr/>
          </p:nvSpPr>
          <p:spPr>
            <a:xfrm>
              <a:off x="3746024" y="5967236"/>
              <a:ext cx="140208" cy="186944"/>
            </a:xfrm>
            <a:prstGeom prst="rect">
              <a:avLst/>
            </a:prstGeom>
            <a:blipFill>
              <a:blip r:embed="rId3" cstate="print"/>
              <a:stretch>
                <a:fillRect/>
              </a:stretch>
            </a:blipFill>
          </p:spPr>
          <p:txBody>
            <a:bodyPr wrap="square" lIns="0" tIns="0" rIns="0" bIns="0" rtlCol="0"/>
            <a:lstStyle/>
            <a:p>
              <a:endParaRPr>
                <a:latin typeface="Century Gothic" panose="020B0502020202020204" pitchFamily="34" charset="0"/>
              </a:endParaRPr>
            </a:p>
          </p:txBody>
        </p:sp>
        <p:sp>
          <p:nvSpPr>
            <p:cNvPr id="31" name="object 35"/>
            <p:cNvSpPr txBox="1"/>
            <p:nvPr/>
          </p:nvSpPr>
          <p:spPr>
            <a:xfrm>
              <a:off x="3918981" y="5438992"/>
              <a:ext cx="5233731" cy="717451"/>
            </a:xfrm>
            <a:prstGeom prst="rect">
              <a:avLst/>
            </a:prstGeom>
          </p:spPr>
          <p:txBody>
            <a:bodyPr vert="horz" wrap="square" lIns="0" tIns="12700" rIns="0" bIns="0" rtlCol="0">
              <a:spAutoFit/>
            </a:bodyPr>
            <a:lstStyle/>
            <a:p>
              <a:pPr marL="12700" marR="5080">
                <a:lnSpc>
                  <a:spcPct val="100000"/>
                </a:lnSpc>
                <a:spcBef>
                  <a:spcPts val="100"/>
                </a:spcBef>
              </a:pPr>
              <a:r>
                <a:rPr lang="en-US" sz="1500" spc="-5" dirty="0">
                  <a:latin typeface="Century Gothic" panose="020B0502020202020204" pitchFamily="34" charset="0"/>
                  <a:cs typeface="Arial"/>
                </a:rPr>
                <a:t>K</a:t>
              </a:r>
              <a:r>
                <a:rPr lang="el-GR" sz="1500" spc="-5" dirty="0" err="1">
                  <a:latin typeface="Century Gothic" panose="020B0502020202020204" pitchFamily="34" charset="0"/>
                  <a:cs typeface="Arial"/>
                </a:rPr>
                <a:t>ατανομή</a:t>
              </a:r>
              <a:r>
                <a:rPr lang="el-GR" sz="1500" spc="-5" dirty="0">
                  <a:latin typeface="Century Gothic" panose="020B0502020202020204" pitchFamily="34" charset="0"/>
                  <a:cs typeface="Arial"/>
                </a:rPr>
                <a:t> καθηκόντων/πόρων</a:t>
              </a:r>
            </a:p>
            <a:p>
              <a:pPr marL="12700" marR="5080">
                <a:lnSpc>
                  <a:spcPct val="100000"/>
                </a:lnSpc>
                <a:spcBef>
                  <a:spcPts val="100"/>
                </a:spcBef>
              </a:pPr>
              <a:endParaRPr lang="el-GR" sz="400" dirty="0">
                <a:latin typeface="Century Gothic" panose="020B0502020202020204" pitchFamily="34" charset="0"/>
                <a:cs typeface="Arial"/>
              </a:endParaRPr>
            </a:p>
            <a:p>
              <a:pPr marL="12700" marR="5080">
                <a:spcBef>
                  <a:spcPts val="100"/>
                </a:spcBef>
              </a:pPr>
              <a:r>
                <a:rPr lang="en-US" sz="1500" spc="-5" dirty="0">
                  <a:latin typeface="Century Gothic" panose="020B0502020202020204" pitchFamily="34" charset="0"/>
                  <a:cs typeface="Arial"/>
                </a:rPr>
                <a:t>E</a:t>
              </a:r>
              <a:r>
                <a:rPr lang="el-GR" sz="1500" spc="-5" dirty="0" err="1">
                  <a:latin typeface="Century Gothic" panose="020B0502020202020204" pitchFamily="34" charset="0"/>
                  <a:cs typeface="Arial"/>
                </a:rPr>
                <a:t>νσωμάτωση</a:t>
              </a:r>
              <a:r>
                <a:rPr lang="el-GR" sz="1500" spc="-5" dirty="0">
                  <a:latin typeface="Century Gothic" panose="020B0502020202020204" pitchFamily="34" charset="0"/>
                  <a:cs typeface="Arial"/>
                </a:rPr>
                <a:t> των αποτελεσμάτων στον οργανισμό</a:t>
              </a:r>
            </a:p>
            <a:p>
              <a:pPr marL="12700" marR="5080">
                <a:spcBef>
                  <a:spcPts val="100"/>
                </a:spcBef>
              </a:pPr>
              <a:endParaRPr lang="en-US" sz="400" spc="-5" dirty="0">
                <a:latin typeface="Century Gothic" panose="020B0502020202020204" pitchFamily="34" charset="0"/>
                <a:cs typeface="Arial"/>
              </a:endParaRPr>
            </a:p>
            <a:p>
              <a:pPr marL="12700" marR="5080">
                <a:spcBef>
                  <a:spcPts val="100"/>
                </a:spcBef>
              </a:pPr>
              <a:r>
                <a:rPr lang="el-GR" sz="1500" spc="-5" dirty="0">
                  <a:latin typeface="Century Gothic" panose="020B0502020202020204" pitchFamily="34" charset="0"/>
                  <a:cs typeface="Arial"/>
                </a:rPr>
                <a:t>Συνεισφορά στους στόχους του Προγράμματος</a:t>
              </a:r>
              <a:endParaRPr lang="en-US" sz="1500" spc="-5" dirty="0">
                <a:latin typeface="Century Gothic" panose="020B0502020202020204" pitchFamily="34" charset="0"/>
                <a:cs typeface="Arial"/>
              </a:endParaRPr>
            </a:p>
          </p:txBody>
        </p:sp>
      </p:grpSp>
      <p:sp>
        <p:nvSpPr>
          <p:cNvPr id="32" name="object 12"/>
          <p:cNvSpPr/>
          <p:nvPr/>
        </p:nvSpPr>
        <p:spPr>
          <a:xfrm>
            <a:off x="4404333" y="1034782"/>
            <a:ext cx="5824255" cy="1068262"/>
          </a:xfrm>
          <a:custGeom>
            <a:avLst/>
            <a:gdLst/>
            <a:ahLst/>
            <a:cxnLst/>
            <a:rect l="l" t="t" r="r" b="b"/>
            <a:pathLst>
              <a:path w="5352415" h="1178560">
                <a:moveTo>
                  <a:pt x="5155946" y="0"/>
                </a:moveTo>
                <a:lnTo>
                  <a:pt x="196342" y="0"/>
                </a:lnTo>
                <a:lnTo>
                  <a:pt x="151315" y="5184"/>
                </a:lnTo>
                <a:lnTo>
                  <a:pt x="109986" y="19952"/>
                </a:lnTo>
                <a:lnTo>
                  <a:pt x="73531" y="43127"/>
                </a:lnTo>
                <a:lnTo>
                  <a:pt x="43127" y="73531"/>
                </a:lnTo>
                <a:lnTo>
                  <a:pt x="19952" y="109986"/>
                </a:lnTo>
                <a:lnTo>
                  <a:pt x="5184" y="151315"/>
                </a:lnTo>
                <a:lnTo>
                  <a:pt x="0" y="196341"/>
                </a:lnTo>
                <a:lnTo>
                  <a:pt x="0" y="981709"/>
                </a:lnTo>
                <a:lnTo>
                  <a:pt x="5184" y="1026736"/>
                </a:lnTo>
                <a:lnTo>
                  <a:pt x="19952" y="1068065"/>
                </a:lnTo>
                <a:lnTo>
                  <a:pt x="43127" y="1104520"/>
                </a:lnTo>
                <a:lnTo>
                  <a:pt x="73531" y="1134924"/>
                </a:lnTo>
                <a:lnTo>
                  <a:pt x="109986" y="1158099"/>
                </a:lnTo>
                <a:lnTo>
                  <a:pt x="151315" y="1172867"/>
                </a:lnTo>
                <a:lnTo>
                  <a:pt x="196342" y="1178051"/>
                </a:lnTo>
                <a:lnTo>
                  <a:pt x="5155946" y="1178051"/>
                </a:lnTo>
                <a:lnTo>
                  <a:pt x="5200972" y="1172867"/>
                </a:lnTo>
                <a:lnTo>
                  <a:pt x="5242301" y="1158099"/>
                </a:lnTo>
                <a:lnTo>
                  <a:pt x="5278756" y="1134924"/>
                </a:lnTo>
                <a:lnTo>
                  <a:pt x="5309160" y="1104520"/>
                </a:lnTo>
                <a:lnTo>
                  <a:pt x="5332335" y="1068065"/>
                </a:lnTo>
                <a:lnTo>
                  <a:pt x="5347103" y="1026736"/>
                </a:lnTo>
                <a:lnTo>
                  <a:pt x="5352288" y="981709"/>
                </a:lnTo>
                <a:lnTo>
                  <a:pt x="5352288" y="196341"/>
                </a:lnTo>
                <a:lnTo>
                  <a:pt x="5347103" y="151315"/>
                </a:lnTo>
                <a:lnTo>
                  <a:pt x="5332335" y="109986"/>
                </a:lnTo>
                <a:lnTo>
                  <a:pt x="5309160" y="73531"/>
                </a:lnTo>
                <a:lnTo>
                  <a:pt x="5278756" y="43127"/>
                </a:lnTo>
                <a:lnTo>
                  <a:pt x="5242301" y="19952"/>
                </a:lnTo>
                <a:lnTo>
                  <a:pt x="5200972" y="5184"/>
                </a:lnTo>
                <a:lnTo>
                  <a:pt x="5155946" y="0"/>
                </a:lnTo>
                <a:close/>
              </a:path>
            </a:pathLst>
          </a:custGeom>
          <a:solidFill>
            <a:schemeClr val="accent5">
              <a:lumMod val="60000"/>
              <a:lumOff val="40000"/>
            </a:schemeClr>
          </a:solidFill>
        </p:spPr>
        <p:txBody>
          <a:bodyPr wrap="square" lIns="0" tIns="0" rIns="0" bIns="0" rtlCol="0"/>
          <a:lstStyle/>
          <a:p>
            <a:pPr marL="298450" indent="-285750">
              <a:lnSpc>
                <a:spcPct val="100000"/>
              </a:lnSpc>
              <a:spcBef>
                <a:spcPts val="100"/>
              </a:spcBef>
              <a:buFont typeface="Arial" panose="020B0604020202020204" pitchFamily="34" charset="0"/>
              <a:buChar char="•"/>
            </a:pPr>
            <a:endParaRPr lang="el-GR" dirty="0">
              <a:latin typeface="Arial"/>
              <a:cs typeface="Arial"/>
            </a:endParaRPr>
          </a:p>
        </p:txBody>
      </p:sp>
      <p:sp>
        <p:nvSpPr>
          <p:cNvPr id="33" name="object 17"/>
          <p:cNvSpPr txBox="1"/>
          <p:nvPr/>
        </p:nvSpPr>
        <p:spPr>
          <a:xfrm>
            <a:off x="4742449" y="1077075"/>
            <a:ext cx="5232908" cy="961802"/>
          </a:xfrm>
          <a:prstGeom prst="rect">
            <a:avLst/>
          </a:prstGeom>
        </p:spPr>
        <p:txBody>
          <a:bodyPr vert="horz" wrap="square" lIns="0" tIns="12700" rIns="0" bIns="0" rtlCol="0">
            <a:spAutoFit/>
          </a:bodyPr>
          <a:lstStyle/>
          <a:p>
            <a:pPr marL="12700">
              <a:spcBef>
                <a:spcPts val="100"/>
              </a:spcBef>
            </a:pPr>
            <a:r>
              <a:rPr lang="el-GR" sz="1500" dirty="0">
                <a:solidFill>
                  <a:prstClr val="black"/>
                </a:solidFill>
                <a:latin typeface="Century Gothic" panose="020B0502020202020204" pitchFamily="34" charset="0"/>
                <a:cs typeface="Arial"/>
              </a:rPr>
              <a:t>Προφίλ του οργανισμού</a:t>
            </a:r>
            <a:r>
              <a:rPr sz="1500" dirty="0">
                <a:solidFill>
                  <a:prstClr val="black"/>
                </a:solidFill>
                <a:latin typeface="Century Gothic" panose="020B0502020202020204" pitchFamily="34" charset="0"/>
                <a:cs typeface="Arial"/>
              </a:rPr>
              <a:t>: </a:t>
            </a:r>
            <a:r>
              <a:rPr lang="el-GR" sz="1500" dirty="0">
                <a:solidFill>
                  <a:prstClr val="black"/>
                </a:solidFill>
                <a:latin typeface="Century Gothic" panose="020B0502020202020204" pitchFamily="34" charset="0"/>
                <a:cs typeface="Arial"/>
              </a:rPr>
              <a:t>μέγεθος, δομή, προσφερόμενα προγράμματα</a:t>
            </a:r>
            <a:r>
              <a:rPr lang="en-US" sz="1500" dirty="0">
                <a:solidFill>
                  <a:prstClr val="black"/>
                </a:solidFill>
                <a:latin typeface="Century Gothic" panose="020B0502020202020204" pitchFamily="34" charset="0"/>
                <a:cs typeface="Arial"/>
              </a:rPr>
              <a:t>, </a:t>
            </a:r>
            <a:r>
              <a:rPr lang="el-GR" sz="1500" dirty="0">
                <a:solidFill>
                  <a:prstClr val="black"/>
                </a:solidFill>
                <a:latin typeface="Century Gothic" panose="020B0502020202020204" pitchFamily="34" charset="0"/>
                <a:cs typeface="Arial"/>
              </a:rPr>
              <a:t>ανάγκες, προκλήσεις, κτλ.</a:t>
            </a:r>
            <a:endParaRPr lang="en-US" sz="1500" dirty="0">
              <a:solidFill>
                <a:prstClr val="black"/>
              </a:solidFill>
              <a:latin typeface="Century Gothic" panose="020B0502020202020204" pitchFamily="34" charset="0"/>
              <a:cs typeface="Arial"/>
            </a:endParaRPr>
          </a:p>
          <a:p>
            <a:pPr marL="12700">
              <a:spcBef>
                <a:spcPts val="100"/>
              </a:spcBef>
            </a:pPr>
            <a:r>
              <a:rPr lang="el-GR" sz="1500" spc="-5" dirty="0">
                <a:solidFill>
                  <a:prstClr val="black"/>
                </a:solidFill>
                <a:latin typeface="Century Gothic" panose="020B0502020202020204" pitchFamily="34" charset="0"/>
                <a:cs typeface="Arial"/>
              </a:rPr>
              <a:t>Προηγούμενη εμπειρία και συμμετοχή σε προγράμματα</a:t>
            </a:r>
          </a:p>
          <a:p>
            <a:pPr marL="12700">
              <a:spcBef>
                <a:spcPts val="100"/>
              </a:spcBef>
            </a:pPr>
            <a:r>
              <a:rPr lang="el-GR" sz="1500" dirty="0">
                <a:solidFill>
                  <a:prstClr val="black"/>
                </a:solidFill>
                <a:latin typeface="Century Gothic" panose="020B0502020202020204" pitchFamily="34" charset="0"/>
                <a:cs typeface="Arial"/>
              </a:rPr>
              <a:t>Στρατηγικά έγγραφα (προαιρετικά)</a:t>
            </a:r>
            <a:endParaRPr sz="1500" dirty="0">
              <a:solidFill>
                <a:prstClr val="black"/>
              </a:solidFill>
              <a:latin typeface="Century Gothic" panose="020B0502020202020204" pitchFamily="34" charset="0"/>
              <a:cs typeface="Arial"/>
            </a:endParaRPr>
          </a:p>
        </p:txBody>
      </p:sp>
      <p:sp>
        <p:nvSpPr>
          <p:cNvPr id="34" name="object 13"/>
          <p:cNvSpPr/>
          <p:nvPr/>
        </p:nvSpPr>
        <p:spPr>
          <a:xfrm>
            <a:off x="4518559" y="1116671"/>
            <a:ext cx="140208" cy="186944"/>
          </a:xfrm>
          <a:prstGeom prst="rect">
            <a:avLst/>
          </a:prstGeom>
          <a:blipFill>
            <a:blip r:embed="rId3" cstate="print"/>
            <a:stretch>
              <a:fillRect/>
            </a:stretch>
          </a:blipFill>
        </p:spPr>
        <p:txBody>
          <a:bodyPr wrap="square" lIns="0" tIns="0" rIns="0" bIns="0" rtlCol="0"/>
          <a:lstStyle/>
          <a:p>
            <a:endParaRPr/>
          </a:p>
        </p:txBody>
      </p:sp>
      <p:sp>
        <p:nvSpPr>
          <p:cNvPr id="35" name="object 13"/>
          <p:cNvSpPr/>
          <p:nvPr/>
        </p:nvSpPr>
        <p:spPr>
          <a:xfrm>
            <a:off x="4511436" y="1564946"/>
            <a:ext cx="140208" cy="186944"/>
          </a:xfrm>
          <a:prstGeom prst="rect">
            <a:avLst/>
          </a:prstGeom>
          <a:blipFill>
            <a:blip r:embed="rId3" cstate="print"/>
            <a:stretch>
              <a:fillRect/>
            </a:stretch>
          </a:blipFill>
        </p:spPr>
        <p:txBody>
          <a:bodyPr wrap="square" lIns="0" tIns="0" rIns="0" bIns="0" rtlCol="0"/>
          <a:lstStyle/>
          <a:p>
            <a:endParaRPr/>
          </a:p>
        </p:txBody>
      </p:sp>
      <p:sp>
        <p:nvSpPr>
          <p:cNvPr id="36" name="object 13"/>
          <p:cNvSpPr/>
          <p:nvPr/>
        </p:nvSpPr>
        <p:spPr>
          <a:xfrm>
            <a:off x="4522087" y="1822217"/>
            <a:ext cx="140208" cy="18694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36492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93895" y="60190"/>
            <a:ext cx="8194433"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Erasmus Plan</a:t>
            </a:r>
            <a:r>
              <a:rPr lang="el-GR" sz="2800" dirty="0">
                <a:solidFill>
                  <a:schemeClr val="bg1"/>
                </a:solidFill>
                <a:latin typeface="Century Gothic" panose="020B0502020202020204" pitchFamily="34" charset="0"/>
              </a:rPr>
              <a:t> </a:t>
            </a:r>
            <a:endParaRPr lang="en-GB" sz="2800" b="1" dirty="0">
              <a:solidFill>
                <a:schemeClr val="bg1"/>
              </a:solidFill>
            </a:endParaRPr>
          </a:p>
        </p:txBody>
      </p:sp>
      <p:sp>
        <p:nvSpPr>
          <p:cNvPr id="3" name="Rectangle 2"/>
          <p:cNvSpPr/>
          <p:nvPr/>
        </p:nvSpPr>
        <p:spPr>
          <a:xfrm>
            <a:off x="572868" y="873803"/>
            <a:ext cx="10593363" cy="5856668"/>
          </a:xfrm>
          <a:prstGeom prst="rect">
            <a:avLst/>
          </a:prstGeom>
        </p:spPr>
        <p:txBody>
          <a:bodyPr wrap="square">
            <a:spAutoFit/>
          </a:bodyPr>
          <a:lstStyle/>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Το </a:t>
            </a:r>
            <a:r>
              <a:rPr lang="en-US" dirty="0">
                <a:solidFill>
                  <a:schemeClr val="tx1">
                    <a:lumMod val="75000"/>
                    <a:lumOff val="25000"/>
                  </a:schemeClr>
                </a:solidFill>
                <a:latin typeface="Century Gothic" panose="020B0502020202020204" pitchFamily="34" charset="0"/>
              </a:rPr>
              <a:t>Erasmus Plan </a:t>
            </a:r>
            <a:r>
              <a:rPr lang="el-GR" dirty="0">
                <a:solidFill>
                  <a:schemeClr val="tx1">
                    <a:lumMod val="75000"/>
                    <a:lumOff val="25000"/>
                  </a:schemeClr>
                </a:solidFill>
                <a:latin typeface="Century Gothic" panose="020B0502020202020204" pitchFamily="34" charset="0"/>
              </a:rPr>
              <a:t>αποτελεί το βασικότερο μέρος της αίτησης για τη Διαπίστευση </a:t>
            </a:r>
            <a:r>
              <a:rPr lang="el-GR" dirty="0" err="1">
                <a:solidFill>
                  <a:schemeClr val="tx1">
                    <a:lumMod val="75000"/>
                    <a:lumOff val="25000"/>
                  </a:schemeClr>
                </a:solidFill>
                <a:latin typeface="Century Gothic" panose="020B0502020202020204" pitchFamily="34" charset="0"/>
              </a:rPr>
              <a:t>Erasmus</a:t>
            </a:r>
            <a:r>
              <a:rPr lang="el-GR" dirty="0">
                <a:solidFill>
                  <a:schemeClr val="tx1">
                    <a:lumMod val="75000"/>
                    <a:lumOff val="25000"/>
                  </a:schemeClr>
                </a:solidFill>
                <a:latin typeface="Century Gothic" panose="020B0502020202020204" pitchFamily="34" charset="0"/>
              </a:rPr>
              <a:t>. Είναι το στρατηγικό σχέδιο που </a:t>
            </a:r>
            <a:r>
              <a:rPr lang="el-GR" u="sng" dirty="0">
                <a:solidFill>
                  <a:srgbClr val="FF0000"/>
                </a:solidFill>
                <a:latin typeface="Century Gothic" panose="020B0502020202020204" pitchFamily="34" charset="0"/>
              </a:rPr>
              <a:t>συνδέει</a:t>
            </a:r>
            <a:r>
              <a:rPr lang="el-GR" u="sng" dirty="0">
                <a:solidFill>
                  <a:schemeClr val="tx1">
                    <a:lumMod val="75000"/>
                    <a:lumOff val="25000"/>
                  </a:schemeClr>
                </a:solidFill>
                <a:latin typeface="Century Gothic" panose="020B0502020202020204" pitchFamily="34" charset="0"/>
              </a:rPr>
              <a:t> </a:t>
            </a:r>
            <a:r>
              <a:rPr lang="el-GR" b="1" u="sng" dirty="0">
                <a:solidFill>
                  <a:schemeClr val="accent6">
                    <a:lumMod val="75000"/>
                  </a:schemeClr>
                </a:solidFill>
                <a:latin typeface="Century Gothic" panose="020B0502020202020204" pitchFamily="34" charset="0"/>
              </a:rPr>
              <a:t>τις μελλοντικές δραστηριότητες κινητικότητας με τις ανάγκες και τους στόχους του οργανισμού</a:t>
            </a: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Πώς θα χρησιμοποιούσατε τη χρηματοδότηση του προγράμματος για να ωφελήσετε το προσωπικό, τους εκπαιδευόμενους και τον ίδιο τον οργανισμό;</a:t>
            </a:r>
          </a:p>
          <a:p>
            <a:pPr>
              <a:lnSpc>
                <a:spcPct val="150000"/>
              </a:lnSpc>
            </a:pPr>
            <a:r>
              <a:rPr lang="en-US" b="1" dirty="0">
                <a:solidFill>
                  <a:schemeClr val="tx1">
                    <a:lumMod val="75000"/>
                    <a:lumOff val="25000"/>
                  </a:schemeClr>
                </a:solidFill>
                <a:latin typeface="Century Gothic" panose="020B0502020202020204" pitchFamily="34" charset="0"/>
              </a:rPr>
              <a:t>Erasmus Plan </a:t>
            </a:r>
            <a:r>
              <a:rPr lang="el-GR" b="1" dirty="0">
                <a:solidFill>
                  <a:schemeClr val="tx1">
                    <a:lumMod val="75000"/>
                    <a:lumOff val="25000"/>
                  </a:schemeClr>
                </a:solidFill>
                <a:latin typeface="Century Gothic" panose="020B0502020202020204" pitchFamily="34" charset="0"/>
              </a:rPr>
              <a:t>- Στόχοι </a:t>
            </a:r>
            <a:endParaRPr lang="en-US" b="1"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στόχοι πρέπει να είναι σαφείς, ρεαλιστικοί και με συγκεκριμένο όφελος για τον οργανισμό</a:t>
            </a: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Πρέπει να είναι μετρήσιμοι για σκοπούς αξιολόγησης</a:t>
            </a:r>
            <a:endParaRPr lang="en-US"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Να συνδέονται με τις πληροφορίες που καταχωρήθηκαν στο κομμάτι του </a:t>
            </a:r>
            <a:r>
              <a:rPr lang="en-US" dirty="0">
                <a:solidFill>
                  <a:schemeClr val="tx1">
                    <a:lumMod val="75000"/>
                    <a:lumOff val="25000"/>
                  </a:schemeClr>
                </a:solidFill>
                <a:latin typeface="Century Gothic" panose="020B0502020202020204" pitchFamily="34" charset="0"/>
              </a:rPr>
              <a:t>Background</a:t>
            </a:r>
            <a:endParaRPr lang="el-GR"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Μπορούν να καταχωρηθούν έως και 10 στόχοι</a:t>
            </a: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συγγραφή του </a:t>
            </a:r>
            <a:r>
              <a:rPr lang="en-US" dirty="0">
                <a:solidFill>
                  <a:schemeClr val="tx1">
                    <a:lumMod val="75000"/>
                    <a:lumOff val="25000"/>
                  </a:schemeClr>
                </a:solidFill>
                <a:latin typeface="Century Gothic" panose="020B0502020202020204" pitchFamily="34" charset="0"/>
              </a:rPr>
              <a:t>Erasmus Plan </a:t>
            </a:r>
            <a:r>
              <a:rPr lang="el-GR" dirty="0">
                <a:solidFill>
                  <a:schemeClr val="tx1">
                    <a:lumMod val="75000"/>
                    <a:lumOff val="25000"/>
                  </a:schemeClr>
                </a:solidFill>
                <a:latin typeface="Century Gothic" panose="020B0502020202020204" pitchFamily="34" charset="0"/>
              </a:rPr>
              <a:t>πρέπει να είναι</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κατόπιν συνεννόησης και συνεργασίας των συναδέλφων και της διευθυντικής ομάδας του οργανισμού</a:t>
            </a: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cs typeface="Verdana"/>
              </a:rPr>
              <a:t>Πρέπει να αναφέρετε ποιοι έχουν εμπλακεί στη συγγραφή των στόχων και σε ποια βάση έχουν επιλεγεί οι συγκεκριμένοι στόχοι</a:t>
            </a:r>
            <a:endParaRPr lang="el-GR" dirty="0">
              <a:latin typeface="Century Gothic" panose="020B0502020202020204" pitchFamily="34" charset="0"/>
              <a:cs typeface="Verdana"/>
            </a:endParaRPr>
          </a:p>
        </p:txBody>
      </p:sp>
    </p:spTree>
    <p:extLst>
      <p:ext uri="{BB962C8B-B14F-4D97-AF65-F5344CB8AC3E}">
        <p14:creationId xmlns:p14="http://schemas.microsoft.com/office/powerpoint/2010/main" val="2336458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25083" y="60190"/>
            <a:ext cx="8194433"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Erasmus Plan</a:t>
            </a:r>
            <a:r>
              <a:rPr lang="el-GR" sz="2800" dirty="0">
                <a:solidFill>
                  <a:schemeClr val="bg1"/>
                </a:solidFill>
                <a:latin typeface="Century Gothic" panose="020B0502020202020204" pitchFamily="34" charset="0"/>
              </a:rPr>
              <a:t> </a:t>
            </a:r>
            <a:endParaRPr lang="en-GB" sz="2800" b="1" dirty="0">
              <a:solidFill>
                <a:schemeClr val="bg1"/>
              </a:solidFill>
            </a:endParaRPr>
          </a:p>
        </p:txBody>
      </p:sp>
      <p:sp>
        <p:nvSpPr>
          <p:cNvPr id="3" name="Rectangle 2"/>
          <p:cNvSpPr/>
          <p:nvPr/>
        </p:nvSpPr>
        <p:spPr>
          <a:xfrm>
            <a:off x="460355" y="1046666"/>
            <a:ext cx="11271289" cy="4358116"/>
          </a:xfrm>
          <a:prstGeom prst="rect">
            <a:avLst/>
          </a:prstGeom>
        </p:spPr>
        <p:txBody>
          <a:bodyPr wrap="square">
            <a:spAutoFit/>
          </a:bodyPr>
          <a:lstStyle/>
          <a:p>
            <a:r>
              <a:rPr lang="en-US" b="1" dirty="0">
                <a:solidFill>
                  <a:schemeClr val="tx1">
                    <a:lumMod val="75000"/>
                    <a:lumOff val="25000"/>
                  </a:schemeClr>
                </a:solidFill>
                <a:latin typeface="Century Gothic" panose="020B0502020202020204" pitchFamily="34" charset="0"/>
              </a:rPr>
              <a:t>Erasmus Plan </a:t>
            </a:r>
            <a:r>
              <a:rPr lang="el-GR" b="1" dirty="0">
                <a:solidFill>
                  <a:schemeClr val="tx1">
                    <a:lumMod val="75000"/>
                    <a:lumOff val="25000"/>
                  </a:schemeClr>
                </a:solidFill>
                <a:latin typeface="Century Gothic" panose="020B0502020202020204" pitchFamily="34" charset="0"/>
              </a:rPr>
              <a:t>– Δραστηριότητες</a:t>
            </a:r>
            <a:endParaRPr lang="en-US" b="1" dirty="0">
              <a:solidFill>
                <a:schemeClr val="tx1">
                  <a:lumMod val="75000"/>
                  <a:lumOff val="25000"/>
                </a:schemeClr>
              </a:solidFill>
              <a:latin typeface="Century Gothic" panose="020B0502020202020204" pitchFamily="34" charset="0"/>
            </a:endParaRPr>
          </a:p>
          <a:p>
            <a:pPr>
              <a:lnSpc>
                <a:spcPct val="150000"/>
              </a:lnSpc>
            </a:pPr>
            <a:endParaRPr lang="en-US" b="1"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Ποιες δραστηριότητες  ανταποκρίνονται στις ανάγκες του οργανισμού σας</a:t>
            </a:r>
            <a:r>
              <a:rPr lang="en-US" dirty="0">
                <a:solidFill>
                  <a:schemeClr val="tx1">
                    <a:lumMod val="75000"/>
                    <a:lumOff val="25000"/>
                  </a:schemeClr>
                </a:solidFill>
                <a:latin typeface="Century Gothic" panose="020B0502020202020204" pitchFamily="34" charset="0"/>
              </a:rPr>
              <a:t>;</a:t>
            </a:r>
            <a:r>
              <a:rPr lang="el-GR" dirty="0">
                <a:solidFill>
                  <a:schemeClr val="tx1">
                    <a:lumMod val="75000"/>
                    <a:lumOff val="25000"/>
                  </a:schemeClr>
                </a:solidFill>
                <a:latin typeface="Century Gothic" panose="020B0502020202020204" pitchFamily="34" charset="0"/>
              </a:rPr>
              <a:t> </a:t>
            </a:r>
            <a:endParaRPr lang="en-US" sz="9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στόχοι σχετικά με τον αριθμό των συμμετεχόντων δεν είναι δεσμευτικοί, αλλά πρέπει να είναι προσαρμοσμένοι στους στόχους και το μέγεθος του οργανισμού</a:t>
            </a:r>
            <a:endParaRPr lang="en-US" sz="9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Φροντίστε να είστε ρεαλιστικοί  στα αιτήματα σας γιατί αυτό έχει αντίκτυπο στην αξιολόγησή σας </a:t>
            </a:r>
            <a:endParaRPr lang="el-GR" sz="9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Φροντίστε να συμπεριλάβετε ευάλωτες κοινωνικές ομάδες, ιδιαίτερα στην περίπτωση των εκπαιδευομένων/μαθητών</a:t>
            </a: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a:t>
            </a:r>
            <a:r>
              <a:rPr lang="el-GR" dirty="0" err="1">
                <a:solidFill>
                  <a:schemeClr val="tx1">
                    <a:lumMod val="75000"/>
                    <a:lumOff val="25000"/>
                  </a:schemeClr>
                </a:solidFill>
                <a:latin typeface="Century Gothic" panose="020B0502020202020204" pitchFamily="34" charset="0"/>
              </a:rPr>
              <a:t>αξιολογητές</a:t>
            </a:r>
            <a:r>
              <a:rPr lang="el-GR" dirty="0">
                <a:solidFill>
                  <a:schemeClr val="tx1">
                    <a:lumMod val="75000"/>
                    <a:lumOff val="25000"/>
                  </a:schemeClr>
                </a:solidFill>
                <a:latin typeface="Century Gothic" panose="020B0502020202020204" pitchFamily="34" charset="0"/>
              </a:rPr>
              <a:t> και η Εθνική Υπηρεσία μπορούν επίσης να προτείνουν τη μείωση ορισμένων στόχων για να τους διατηρήσουν ρεαλιστικούς και αναλογικούς</a:t>
            </a: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933518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Erasmus</a:t>
            </a:r>
            <a:r>
              <a:rPr lang="el-GR" sz="2800" dirty="0">
                <a:solidFill>
                  <a:schemeClr val="bg1"/>
                </a:solidFill>
                <a:latin typeface="Century Gothic" panose="020B0502020202020204" pitchFamily="34" charset="0"/>
              </a:rPr>
              <a:t> </a:t>
            </a:r>
            <a:r>
              <a:rPr lang="en-US" sz="2800" dirty="0">
                <a:solidFill>
                  <a:schemeClr val="bg1"/>
                </a:solidFill>
                <a:latin typeface="Century Gothic" panose="020B0502020202020204" pitchFamily="34" charset="0"/>
              </a:rPr>
              <a:t>Plan</a:t>
            </a:r>
            <a:r>
              <a:rPr lang="el-GR" sz="2800" dirty="0">
                <a:solidFill>
                  <a:schemeClr val="bg1"/>
                </a:solidFill>
                <a:latin typeface="Century Gothic" panose="020B0502020202020204" pitchFamily="34" charset="0"/>
              </a:rPr>
              <a:t> - </a:t>
            </a:r>
            <a:r>
              <a:rPr lang="en-US" sz="2800" dirty="0">
                <a:solidFill>
                  <a:schemeClr val="bg1"/>
                </a:solidFill>
                <a:latin typeface="Century Gothic" panose="020B0502020202020204" pitchFamily="34" charset="0"/>
              </a:rPr>
              <a:t>Quality Standards</a:t>
            </a:r>
            <a:r>
              <a:rPr lang="el-GR" sz="2800" dirty="0">
                <a:solidFill>
                  <a:schemeClr val="bg1"/>
                </a:solidFill>
                <a:latin typeface="Century Gothic" panose="020B0502020202020204" pitchFamily="34" charset="0"/>
              </a:rPr>
              <a:t> </a:t>
            </a:r>
            <a:endParaRPr lang="en-GB" sz="2800" b="1" dirty="0">
              <a:solidFill>
                <a:schemeClr val="bg1"/>
              </a:solidFill>
            </a:endParaRPr>
          </a:p>
        </p:txBody>
      </p:sp>
      <p:sp>
        <p:nvSpPr>
          <p:cNvPr id="3" name="Rectangle 2"/>
          <p:cNvSpPr/>
          <p:nvPr/>
        </p:nvSpPr>
        <p:spPr>
          <a:xfrm>
            <a:off x="164905" y="747194"/>
            <a:ext cx="10593363" cy="7041287"/>
          </a:xfrm>
          <a:prstGeom prst="rect">
            <a:avLst/>
          </a:prstGeom>
        </p:spPr>
        <p:txBody>
          <a:bodyPr wrap="square">
            <a:spAutoFit/>
          </a:bodyPr>
          <a:lstStyle/>
          <a:p>
            <a:pPr marL="772160" indent="-342900">
              <a:lnSpc>
                <a:spcPct val="150000"/>
              </a:lnSpc>
              <a:spcBef>
                <a:spcPts val="1880"/>
              </a:spcBef>
              <a:buFont typeface="Wingdings" panose="05000000000000000000" pitchFamily="2" charset="2"/>
              <a:buChar char="Ø"/>
              <a:tabLst>
                <a:tab pos="772795" algn="l"/>
                <a:tab pos="773430" algn="l"/>
              </a:tabLst>
            </a:pPr>
            <a:r>
              <a:rPr lang="el-GR" dirty="0">
                <a:solidFill>
                  <a:schemeClr val="tx1">
                    <a:lumMod val="75000"/>
                    <a:lumOff val="25000"/>
                  </a:schemeClr>
                </a:solidFill>
                <a:latin typeface="Century Gothic" panose="020B0502020202020204" pitchFamily="34" charset="0"/>
              </a:rPr>
              <a:t>Περιγράφουν πώς πρέπει να είναι ένα καλό σχέδιο κινητικότητας. Παρατίθενται στην αίτηση και οι αιτούντες καλούνται να δηλώσουν ρητά ότι θα τηρήσουν τα ακόλουθα πρότυπα: </a:t>
            </a:r>
          </a:p>
          <a:p>
            <a:pPr marL="429260">
              <a:lnSpc>
                <a:spcPct val="150000"/>
              </a:lnSpc>
              <a:spcBef>
                <a:spcPts val="1880"/>
              </a:spcBef>
              <a:tabLst>
                <a:tab pos="772795" algn="l"/>
                <a:tab pos="773430" algn="l"/>
              </a:tabLst>
            </a:pPr>
            <a:r>
              <a:rPr lang="el-GR" b="1" dirty="0">
                <a:solidFill>
                  <a:schemeClr val="tx1">
                    <a:lumMod val="75000"/>
                    <a:lumOff val="25000"/>
                  </a:schemeClr>
                </a:solidFill>
                <a:latin typeface="Century Gothic" panose="020B0502020202020204" pitchFamily="34" charset="0"/>
              </a:rPr>
              <a:t>1. Βασικές Αρχές: </a:t>
            </a:r>
          </a:p>
          <a:p>
            <a:pPr marL="1057910" indent="-285750">
              <a:spcBef>
                <a:spcPts val="1880"/>
              </a:spcBef>
              <a:buFont typeface="Arial" panose="020B0604020202020204" pitchFamily="34" charset="0"/>
              <a:buChar char="•"/>
              <a:tabLst>
                <a:tab pos="772795" algn="l"/>
                <a:tab pos="773430" algn="l"/>
              </a:tabLst>
            </a:pPr>
            <a:r>
              <a:rPr lang="el-GR" sz="1600" dirty="0" err="1">
                <a:solidFill>
                  <a:schemeClr val="tx1">
                    <a:lumMod val="75000"/>
                    <a:lumOff val="25000"/>
                  </a:schemeClr>
                </a:solidFill>
                <a:latin typeface="Century Gothic" panose="020B0502020202020204" pitchFamily="34" charset="0"/>
              </a:rPr>
              <a:t>Συμπεριληπτικότητα</a:t>
            </a:r>
            <a:r>
              <a:rPr lang="el-GR" sz="1600" dirty="0">
                <a:solidFill>
                  <a:schemeClr val="tx1">
                    <a:lumMod val="75000"/>
                    <a:lumOff val="25000"/>
                  </a:schemeClr>
                </a:solidFill>
                <a:latin typeface="Century Gothic" panose="020B0502020202020204" pitchFamily="34" charset="0"/>
              </a:rPr>
              <a:t> και Πολυμορφία, </a:t>
            </a:r>
          </a:p>
          <a:p>
            <a:pPr marL="1057910" indent="-285750">
              <a:spcBef>
                <a:spcPts val="1880"/>
              </a:spcBef>
              <a:buFont typeface="Arial" panose="020B0604020202020204" pitchFamily="34" charset="0"/>
              <a:buChar char="•"/>
              <a:tabLst>
                <a:tab pos="772795" algn="l"/>
                <a:tab pos="773430" algn="l"/>
              </a:tabLst>
            </a:pPr>
            <a:r>
              <a:rPr lang="el-GR" sz="1600" dirty="0">
                <a:solidFill>
                  <a:schemeClr val="tx1">
                    <a:lumMod val="75000"/>
                    <a:lumOff val="25000"/>
                  </a:schemeClr>
                </a:solidFill>
                <a:latin typeface="Century Gothic" panose="020B0502020202020204" pitchFamily="34" charset="0"/>
              </a:rPr>
              <a:t>Ψηφιακή Εκπαίδευση (μικτές κινητικότητες)</a:t>
            </a:r>
          </a:p>
          <a:p>
            <a:pPr marL="1057910" indent="-285750">
              <a:spcBef>
                <a:spcPts val="1880"/>
              </a:spcBef>
              <a:buFont typeface="Arial" panose="020B0604020202020204" pitchFamily="34" charset="0"/>
              <a:buChar char="•"/>
              <a:tabLst>
                <a:tab pos="772795" algn="l"/>
                <a:tab pos="773430" algn="l"/>
              </a:tabLst>
            </a:pPr>
            <a:r>
              <a:rPr lang="el-GR" sz="1600" dirty="0">
                <a:solidFill>
                  <a:schemeClr val="tx1">
                    <a:lumMod val="75000"/>
                    <a:lumOff val="25000"/>
                  </a:schemeClr>
                </a:solidFill>
                <a:latin typeface="Century Gothic" panose="020B0502020202020204" pitchFamily="34" charset="0"/>
              </a:rPr>
              <a:t> Περιβαλλοντική βιωσιμότητα και ευθύνη</a:t>
            </a:r>
          </a:p>
          <a:p>
            <a:pPr marL="1057910" indent="-285750">
              <a:spcBef>
                <a:spcPts val="1880"/>
              </a:spcBef>
              <a:buFont typeface="Arial" panose="020B0604020202020204" pitchFamily="34" charset="0"/>
              <a:buChar char="•"/>
              <a:tabLst>
                <a:tab pos="772795" algn="l"/>
                <a:tab pos="773430" algn="l"/>
              </a:tabLst>
            </a:pPr>
            <a:r>
              <a:rPr lang="el-GR" sz="1600" dirty="0" err="1">
                <a:solidFill>
                  <a:schemeClr val="tx1">
                    <a:lumMod val="75000"/>
                    <a:lumOff val="25000"/>
                  </a:schemeClr>
                </a:solidFill>
                <a:latin typeface="Century Gothic" panose="020B0502020202020204" pitchFamily="34" charset="0"/>
              </a:rPr>
              <a:t>Eνεργός</a:t>
            </a:r>
            <a:r>
              <a:rPr lang="el-GR" sz="1600" dirty="0">
                <a:solidFill>
                  <a:schemeClr val="tx1">
                    <a:lumMod val="75000"/>
                    <a:lumOff val="25000"/>
                  </a:schemeClr>
                </a:solidFill>
                <a:latin typeface="Century Gothic" panose="020B0502020202020204" pitchFamily="34" charset="0"/>
              </a:rPr>
              <a:t> συμμετοχή στο δίκτυο οργανισμών </a:t>
            </a:r>
            <a:r>
              <a:rPr lang="el-GR" sz="1600" dirty="0" err="1">
                <a:solidFill>
                  <a:schemeClr val="tx1">
                    <a:lumMod val="75000"/>
                    <a:lumOff val="25000"/>
                  </a:schemeClr>
                </a:solidFill>
                <a:latin typeface="Century Gothic" panose="020B0502020202020204" pitchFamily="34" charset="0"/>
              </a:rPr>
              <a:t>Erasmus</a:t>
            </a:r>
            <a:endParaRPr lang="el-GR" sz="1600" dirty="0">
              <a:solidFill>
                <a:schemeClr val="tx1">
                  <a:lumMod val="75000"/>
                  <a:lumOff val="25000"/>
                </a:schemeClr>
              </a:solidFill>
              <a:latin typeface="Century Gothic" panose="020B0502020202020204" pitchFamily="34" charset="0"/>
            </a:endParaRPr>
          </a:p>
          <a:p>
            <a:pPr marL="772795" indent="-343535">
              <a:lnSpc>
                <a:spcPct val="150000"/>
              </a:lnSpc>
              <a:buFont typeface="+mj-lt"/>
              <a:buAutoNum type="arabicPeriod"/>
              <a:tabLst>
                <a:tab pos="772795" algn="l"/>
                <a:tab pos="773430" algn="l"/>
              </a:tabLst>
            </a:pPr>
            <a:endParaRPr lang="el-GR" sz="900" dirty="0">
              <a:solidFill>
                <a:schemeClr val="tx1">
                  <a:lumMod val="75000"/>
                  <a:lumOff val="25000"/>
                </a:schemeClr>
              </a:solidFill>
              <a:latin typeface="Century Gothic" panose="020B0502020202020204" pitchFamily="34" charset="0"/>
            </a:endParaRPr>
          </a:p>
          <a:p>
            <a:pPr marL="429260">
              <a:lnSpc>
                <a:spcPct val="150000"/>
              </a:lnSpc>
              <a:tabLst>
                <a:tab pos="772795" algn="l"/>
                <a:tab pos="773430" algn="l"/>
              </a:tabLst>
            </a:pPr>
            <a:r>
              <a:rPr lang="el-GR" b="1" dirty="0">
                <a:solidFill>
                  <a:schemeClr val="tx1">
                    <a:lumMod val="75000"/>
                    <a:lumOff val="25000"/>
                  </a:schemeClr>
                </a:solidFill>
                <a:latin typeface="Century Gothic" panose="020B0502020202020204" pitchFamily="34" charset="0"/>
              </a:rPr>
              <a:t>2. Ορθή διαχείριση των δραστηριοτήτων κινητικότητας</a:t>
            </a:r>
          </a:p>
          <a:p>
            <a:pPr marL="457200" indent="-457200">
              <a:lnSpc>
                <a:spcPct val="150000"/>
              </a:lnSpc>
              <a:spcBef>
                <a:spcPts val="35"/>
              </a:spcBef>
              <a:buFont typeface="+mj-lt"/>
              <a:buAutoNum type="arabicPeriod"/>
            </a:pPr>
            <a:endParaRPr lang="el-GR" sz="900" b="1" dirty="0">
              <a:solidFill>
                <a:schemeClr val="tx1">
                  <a:lumMod val="75000"/>
                  <a:lumOff val="25000"/>
                </a:schemeClr>
              </a:solidFill>
              <a:latin typeface="Century Gothic" panose="020B0502020202020204" pitchFamily="34" charset="0"/>
            </a:endParaRPr>
          </a:p>
          <a:p>
            <a:pPr marL="429260">
              <a:lnSpc>
                <a:spcPct val="150000"/>
              </a:lnSpc>
              <a:tabLst>
                <a:tab pos="772795" algn="l"/>
                <a:tab pos="773430" algn="l"/>
              </a:tabLst>
            </a:pPr>
            <a:r>
              <a:rPr lang="el-GR" b="1" dirty="0">
                <a:solidFill>
                  <a:schemeClr val="tx1">
                    <a:lumMod val="75000"/>
                    <a:lumOff val="25000"/>
                  </a:schemeClr>
                </a:solidFill>
                <a:latin typeface="Century Gothic" panose="020B0502020202020204" pitchFamily="34" charset="0"/>
              </a:rPr>
              <a:t>3. Παροχή υποστήριξης στους συμμετέχοντες και διασφάλιση της ποιότητας</a:t>
            </a:r>
          </a:p>
          <a:p>
            <a:pPr marL="457200" indent="-457200">
              <a:lnSpc>
                <a:spcPct val="150000"/>
              </a:lnSpc>
              <a:spcBef>
                <a:spcPts val="35"/>
              </a:spcBef>
              <a:buFont typeface="+mj-lt"/>
              <a:buAutoNum type="arabicPeriod"/>
            </a:pPr>
            <a:endParaRPr lang="el-GR" sz="900" b="1" dirty="0">
              <a:solidFill>
                <a:schemeClr val="tx1">
                  <a:lumMod val="75000"/>
                  <a:lumOff val="25000"/>
                </a:schemeClr>
              </a:solidFill>
              <a:latin typeface="Century Gothic" panose="020B0502020202020204" pitchFamily="34" charset="0"/>
            </a:endParaRPr>
          </a:p>
          <a:p>
            <a:pPr marL="429895">
              <a:lnSpc>
                <a:spcPct val="150000"/>
              </a:lnSpc>
              <a:tabLst>
                <a:tab pos="772795" algn="l"/>
              </a:tabLst>
            </a:pPr>
            <a:r>
              <a:rPr lang="el-GR" b="1" dirty="0">
                <a:solidFill>
                  <a:schemeClr val="tx1">
                    <a:lumMod val="75000"/>
                    <a:lumOff val="25000"/>
                  </a:schemeClr>
                </a:solidFill>
                <a:latin typeface="Century Gothic" panose="020B0502020202020204" pitchFamily="34" charset="0"/>
              </a:rPr>
              <a:t>4. Διάδοση αποτελεσμάτων και γνώσεων σχετικά με το Πρόγραμμα</a:t>
            </a:r>
          </a:p>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824664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1619132" cy="523220"/>
          </a:xfrm>
          <a:prstGeom prst="rect">
            <a:avLst/>
          </a:prstGeom>
          <a:noFill/>
        </p:spPr>
        <p:txBody>
          <a:bodyPr wrap="square" rtlCol="0">
            <a:spAutoFit/>
          </a:bodyPr>
          <a:lstStyle/>
          <a:p>
            <a:pPr algn="ctr"/>
            <a:r>
              <a:rPr lang="el-GR" sz="2800" b="1" dirty="0">
                <a:solidFill>
                  <a:schemeClr val="bg1"/>
                </a:solidFill>
                <a:latin typeface="Century Gothic" panose="020B0502020202020204" pitchFamily="34" charset="0"/>
              </a:rPr>
              <a:t> </a:t>
            </a:r>
            <a:r>
              <a:rPr lang="en-US" sz="2800" b="1" dirty="0">
                <a:solidFill>
                  <a:schemeClr val="bg1"/>
                </a:solidFill>
                <a:latin typeface="Century Gothic" panose="020B0502020202020204" pitchFamily="34" charset="0"/>
              </a:rPr>
              <a:t>Supporting Organizations &amp; </a:t>
            </a:r>
            <a:r>
              <a:rPr lang="el-GR" sz="2800" b="1" dirty="0">
                <a:solidFill>
                  <a:schemeClr val="bg1"/>
                </a:solidFill>
                <a:latin typeface="Century Gothic" panose="020B0502020202020204" pitchFamily="34" charset="0"/>
              </a:rPr>
              <a:t>Διαχείριση των σχεδίων</a:t>
            </a:r>
            <a:endParaRPr lang="en-GB" sz="2800" b="1" dirty="0">
              <a:solidFill>
                <a:schemeClr val="bg1"/>
              </a:solidFill>
            </a:endParaRPr>
          </a:p>
        </p:txBody>
      </p:sp>
      <p:sp>
        <p:nvSpPr>
          <p:cNvPr id="3" name="Rectangle 2"/>
          <p:cNvSpPr/>
          <p:nvPr/>
        </p:nvSpPr>
        <p:spPr>
          <a:xfrm>
            <a:off x="572868" y="972846"/>
            <a:ext cx="10593363" cy="4912307"/>
          </a:xfrm>
          <a:prstGeom prst="rect">
            <a:avLst/>
          </a:prstGeom>
        </p:spPr>
        <p:txBody>
          <a:bodyPr wrap="square">
            <a:spAutoFit/>
          </a:bodyPr>
          <a:lstStyle/>
          <a:p>
            <a:pPr marL="772160" indent="-342900">
              <a:lnSpc>
                <a:spcPct val="150000"/>
              </a:lnSpc>
              <a:spcBef>
                <a:spcPts val="1880"/>
              </a:spcBef>
              <a:buFont typeface="Wingdings" panose="05000000000000000000" pitchFamily="2" charset="2"/>
              <a:buChar char="Ø"/>
              <a:tabLst>
                <a:tab pos="772795" algn="l"/>
                <a:tab pos="773430" algn="l"/>
              </a:tabLst>
            </a:pPr>
            <a:r>
              <a:rPr lang="en-US" dirty="0">
                <a:solidFill>
                  <a:schemeClr val="tx1">
                    <a:lumMod val="75000"/>
                    <a:lumOff val="25000"/>
                  </a:schemeClr>
                </a:solidFill>
                <a:latin typeface="Century Gothic" panose="020B0502020202020204" pitchFamily="34" charset="0"/>
              </a:rPr>
              <a:t>Supporting Organizations: </a:t>
            </a:r>
            <a:r>
              <a:rPr lang="en-GB" dirty="0">
                <a:solidFill>
                  <a:schemeClr val="tx1">
                    <a:lumMod val="75000"/>
                    <a:lumOff val="25000"/>
                  </a:schemeClr>
                </a:solidFill>
                <a:latin typeface="Century Gothic" panose="020B0502020202020204" pitchFamily="34" charset="0"/>
              </a:rPr>
              <a:t>O</a:t>
            </a:r>
            <a:r>
              <a:rPr lang="el-GR" dirty="0" err="1">
                <a:solidFill>
                  <a:schemeClr val="tx1">
                    <a:lumMod val="75000"/>
                    <a:lumOff val="25000"/>
                  </a:schemeClr>
                </a:solidFill>
                <a:latin typeface="Century Gothic" panose="020B0502020202020204" pitchFamily="34" charset="0"/>
              </a:rPr>
              <a:t>ργανισμοί</a:t>
            </a:r>
            <a:r>
              <a:rPr lang="el-GR" dirty="0">
                <a:solidFill>
                  <a:schemeClr val="tx1">
                    <a:lumMod val="75000"/>
                    <a:lumOff val="25000"/>
                  </a:schemeClr>
                </a:solidFill>
                <a:latin typeface="Century Gothic" panose="020B0502020202020204" pitchFamily="34" charset="0"/>
              </a:rPr>
              <a:t> που</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βοηθούν εθελοντικά ή επί πληρωμή τους δικαιούχους οργανισμούς στην υλοποίηση των σχεδίων τους. Ενδέχεται να έχουν συμβουλευτικό χαρακτήρα ή να βοηθούν με πρακτικά θέματα υλοποίησης των κινητικοτήτων. </a:t>
            </a:r>
          </a:p>
          <a:p>
            <a:pPr marL="772160" indent="-342900">
              <a:lnSpc>
                <a:spcPct val="150000"/>
              </a:lnSpc>
              <a:spcBef>
                <a:spcPts val="1880"/>
              </a:spcBef>
              <a:buFont typeface="Wingdings" panose="05000000000000000000" pitchFamily="2" charset="2"/>
              <a:buChar char="Ø"/>
              <a:tabLst>
                <a:tab pos="772795" algn="l"/>
                <a:tab pos="773430" algn="l"/>
              </a:tabLst>
            </a:pPr>
            <a:r>
              <a:rPr lang="el-GR" dirty="0">
                <a:solidFill>
                  <a:schemeClr val="tx1">
                    <a:lumMod val="75000"/>
                    <a:lumOff val="25000"/>
                  </a:schemeClr>
                </a:solidFill>
                <a:latin typeface="Century Gothic" panose="020B0502020202020204" pitchFamily="34" charset="0"/>
              </a:rPr>
              <a:t>Οι αρμοδιότητες των </a:t>
            </a:r>
            <a:r>
              <a:rPr lang="en-US" dirty="0">
                <a:solidFill>
                  <a:schemeClr val="tx1">
                    <a:lumMod val="75000"/>
                    <a:lumOff val="25000"/>
                  </a:schemeClr>
                </a:solidFill>
                <a:latin typeface="Century Gothic" panose="020B0502020202020204" pitchFamily="34" charset="0"/>
              </a:rPr>
              <a:t>Supporting Organizations</a:t>
            </a:r>
            <a:r>
              <a:rPr lang="el-GR" dirty="0">
                <a:solidFill>
                  <a:schemeClr val="tx1">
                    <a:lumMod val="75000"/>
                    <a:lumOff val="25000"/>
                  </a:schemeClr>
                </a:solidFill>
                <a:latin typeface="Century Gothic" panose="020B0502020202020204" pitchFamily="34" charset="0"/>
              </a:rPr>
              <a:t> πρέπει να καθορίζονται γραπτώς μέσω συμβολαίων</a:t>
            </a:r>
          </a:p>
          <a:p>
            <a:pPr marL="772160" indent="-342900">
              <a:lnSpc>
                <a:spcPct val="150000"/>
              </a:lnSpc>
              <a:spcBef>
                <a:spcPts val="1880"/>
              </a:spcBef>
              <a:buFont typeface="Wingdings" panose="05000000000000000000" pitchFamily="2" charset="2"/>
              <a:buChar char="Ø"/>
              <a:tabLst>
                <a:tab pos="772795" algn="l"/>
                <a:tab pos="773430" algn="l"/>
              </a:tabLst>
            </a:pPr>
            <a:r>
              <a:rPr lang="el-GR" dirty="0">
                <a:solidFill>
                  <a:srgbClr val="FF0000"/>
                </a:solidFill>
                <a:latin typeface="Century Gothic" panose="020B0502020202020204" pitchFamily="34" charset="0"/>
              </a:rPr>
              <a:t>Η οικονομική διαχείριση του σχεδίου, η συμπλήρωση αιτήσεων/ εκθέσεων, η διασφάλιση της ποιότητας των κινητικοτήτων και της γενικότερης υλοποίησης του σχεδίου εμπίπτουν στις αρμοδιότητες του δικαιούχου οργανισμού πάντοτε</a:t>
            </a:r>
          </a:p>
          <a:p>
            <a:pPr marR="62230" algn="just">
              <a:lnSpc>
                <a:spcPct val="101400"/>
              </a:lnSpc>
              <a:spcBef>
                <a:spcPts val="500"/>
              </a:spcBef>
            </a:pPr>
            <a:endParaRPr lang="el-GR" dirty="0">
              <a:latin typeface="Century Gothic" panose="020B0502020202020204" pitchFamily="34" charset="0"/>
              <a:cs typeface="Verdana"/>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018538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Ηλεκτρονικές αιτήσεις </a:t>
            </a:r>
            <a:endParaRPr lang="en-GB" sz="2800" b="1" dirty="0">
              <a:solidFill>
                <a:schemeClr val="bg1"/>
              </a:solidFill>
            </a:endParaRPr>
          </a:p>
        </p:txBody>
      </p:sp>
      <p:sp>
        <p:nvSpPr>
          <p:cNvPr id="3" name="Rectangle 2"/>
          <p:cNvSpPr/>
          <p:nvPr/>
        </p:nvSpPr>
        <p:spPr>
          <a:xfrm>
            <a:off x="572868" y="873803"/>
            <a:ext cx="10593363" cy="5461367"/>
          </a:xfrm>
          <a:prstGeom prst="rect">
            <a:avLst/>
          </a:prstGeom>
        </p:spPr>
        <p:txBody>
          <a:bodyPr wrap="square">
            <a:spAutoFit/>
          </a:bodyPr>
          <a:lstStyle/>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αιτήσεις για κάθε τομέα είναι διαθέσιμες στον σύνδεσμο</a:t>
            </a:r>
            <a:r>
              <a:rPr lang="en-US" dirty="0">
                <a:solidFill>
                  <a:schemeClr val="tx1">
                    <a:lumMod val="75000"/>
                    <a:lumOff val="25000"/>
                  </a:schemeClr>
                </a:solidFill>
                <a:latin typeface="Century Gothic" panose="020B0502020202020204" pitchFamily="34" charset="0"/>
              </a:rPr>
              <a:t>: </a:t>
            </a:r>
            <a:r>
              <a:rPr lang="en-US" spc="-5" dirty="0">
                <a:solidFill>
                  <a:srgbClr val="1A3E7B"/>
                </a:solidFill>
                <a:latin typeface="Verdana"/>
                <a:cs typeface="Verdana"/>
                <a:hlinkClick r:id="rId3"/>
              </a:rPr>
              <a:t>https://webgate.ec.europa.eu/app-forms/af-ui-opportunities/#/erasmus-plus</a:t>
            </a:r>
            <a:endParaRPr lang="el-GR" spc="-5" dirty="0">
              <a:solidFill>
                <a:srgbClr val="1A3E7B"/>
              </a:solidFill>
              <a:latin typeface="Verdana"/>
              <a:cs typeface="Verdana"/>
            </a:endParaRPr>
          </a:p>
          <a:p>
            <a:pPr>
              <a:lnSpc>
                <a:spcPct val="150000"/>
              </a:lnSpc>
            </a:pPr>
            <a:endParaRPr lang="en-US" dirty="0">
              <a:latin typeface="Verdana"/>
              <a:cs typeface="Verdana"/>
            </a:endParaRPr>
          </a:p>
          <a:p>
            <a:pPr marL="285750" indent="-285750">
              <a:lnSpc>
                <a:spcPct val="150000"/>
              </a:lnSpc>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rPr>
              <a:t>O</a:t>
            </a:r>
            <a:r>
              <a:rPr lang="el-GR" dirty="0">
                <a:solidFill>
                  <a:schemeClr val="tx1">
                    <a:lumMod val="75000"/>
                    <a:lumOff val="25000"/>
                  </a:schemeClr>
                </a:solidFill>
                <a:latin typeface="Century Gothic" panose="020B0502020202020204" pitchFamily="34" charset="0"/>
              </a:rPr>
              <a:t>ι αιτήσεις υποβάλλονται στην Εθνική Υπηρεσία της Κύπρου (</a:t>
            </a:r>
            <a:r>
              <a:rPr lang="en-US" dirty="0">
                <a:solidFill>
                  <a:schemeClr val="tx1">
                    <a:lumMod val="75000"/>
                    <a:lumOff val="25000"/>
                  </a:schemeClr>
                </a:solidFill>
                <a:latin typeface="Century Gothic" panose="020B0502020202020204" pitchFamily="34" charset="0"/>
              </a:rPr>
              <a:t>CY01</a:t>
            </a:r>
            <a:r>
              <a:rPr lang="el-GR" dirty="0">
                <a:solidFill>
                  <a:schemeClr val="tx1">
                    <a:lumMod val="75000"/>
                    <a:lumOff val="25000"/>
                  </a:schemeClr>
                </a:solidFill>
                <a:latin typeface="Century Gothic" panose="020B0502020202020204" pitchFamily="34" charset="0"/>
              </a:rPr>
              <a:t>)</a:t>
            </a:r>
            <a:endParaRPr lang="en-US"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αιτούντες οργανισμοί πρέπει να διαθέτουν κωδικό ταυτοποίησης οργανισμού (OID). Απόκτηση Ο</a:t>
            </a:r>
            <a:r>
              <a:rPr lang="en-US" dirty="0">
                <a:solidFill>
                  <a:schemeClr val="tx1">
                    <a:lumMod val="75000"/>
                    <a:lumOff val="25000"/>
                  </a:schemeClr>
                </a:solidFill>
                <a:latin typeface="Century Gothic" panose="020B0502020202020204" pitchFamily="34" charset="0"/>
              </a:rPr>
              <a:t>ID </a:t>
            </a:r>
            <a:r>
              <a:rPr lang="el-GR" dirty="0">
                <a:solidFill>
                  <a:schemeClr val="tx1">
                    <a:lumMod val="75000"/>
                    <a:lumOff val="25000"/>
                  </a:schemeClr>
                </a:solidFill>
                <a:latin typeface="Century Gothic" panose="020B0502020202020204" pitchFamily="34" charset="0"/>
              </a:rPr>
              <a:t>μέσω του συνδέσμου</a:t>
            </a:r>
            <a:r>
              <a:rPr lang="en-US" dirty="0">
                <a:solidFill>
                  <a:schemeClr val="tx1">
                    <a:lumMod val="75000"/>
                    <a:lumOff val="25000"/>
                  </a:schemeClr>
                </a:solidFill>
                <a:latin typeface="Century Gothic" panose="020B0502020202020204" pitchFamily="34" charset="0"/>
              </a:rPr>
              <a:t>: </a:t>
            </a:r>
            <a:r>
              <a:rPr lang="en-US" spc="-5" dirty="0">
                <a:solidFill>
                  <a:srgbClr val="1A3E7B"/>
                </a:solidFill>
                <a:latin typeface="Verdana"/>
                <a:cs typeface="Verdana"/>
                <a:hlinkClick r:id="rId4"/>
              </a:rPr>
              <a:t>https://webgate.ec.europa.eu/erasmus-esc/organisation- </a:t>
            </a:r>
            <a:r>
              <a:rPr lang="en-US" spc="-5" dirty="0">
                <a:solidFill>
                  <a:srgbClr val="1A3E7B"/>
                </a:solidFill>
                <a:latin typeface="Verdana"/>
                <a:cs typeface="Verdana"/>
              </a:rPr>
              <a:t> </a:t>
            </a:r>
            <a:r>
              <a:rPr lang="en-US" spc="-5" dirty="0">
                <a:solidFill>
                  <a:srgbClr val="1A3E7B"/>
                </a:solidFill>
                <a:latin typeface="Verdana"/>
                <a:cs typeface="Verdana"/>
                <a:hlinkClick r:id="rId4"/>
              </a:rPr>
              <a:t>registration/screen/home</a:t>
            </a:r>
            <a:endParaRPr lang="en-US" spc="-5" dirty="0">
              <a:solidFill>
                <a:srgbClr val="1A3E7B"/>
              </a:solidFill>
              <a:latin typeface="Verdana"/>
              <a:cs typeface="Verdana"/>
            </a:endParaRPr>
          </a:p>
          <a:p>
            <a:pPr>
              <a:lnSpc>
                <a:spcPct val="150000"/>
              </a:lnSpc>
            </a:pPr>
            <a:endParaRPr lang="el-GR" spc="-5" dirty="0">
              <a:solidFill>
                <a:srgbClr val="1A3E7B"/>
              </a:solidFill>
              <a:latin typeface="Verdana"/>
              <a:cs typeface="Verdana"/>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αιτήσεις μπορούν να υποβληθούν στην Ελληνική ή στην Αγγλική  γλώσσα</a:t>
            </a:r>
          </a:p>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106547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Υποβολή αίτησης εκτός προθεσμίας</a:t>
            </a:r>
            <a:endParaRPr lang="en-GB" sz="2800" b="1" dirty="0">
              <a:solidFill>
                <a:schemeClr val="bg1"/>
              </a:solidFill>
            </a:endParaRPr>
          </a:p>
        </p:txBody>
      </p:sp>
      <p:sp>
        <p:nvSpPr>
          <p:cNvPr id="3" name="Rectangle 2"/>
          <p:cNvSpPr/>
          <p:nvPr/>
        </p:nvSpPr>
        <p:spPr>
          <a:xfrm>
            <a:off x="572868" y="873803"/>
            <a:ext cx="10593363" cy="4958280"/>
          </a:xfrm>
          <a:prstGeom prst="rect">
            <a:avLst/>
          </a:prstGeom>
        </p:spPr>
        <p:txBody>
          <a:bodyPr wrap="square">
            <a:spAutoFit/>
          </a:bodyPr>
          <a:lstStyle/>
          <a:p>
            <a:pPr algn="ctr"/>
            <a:r>
              <a:rPr lang="el-GR" sz="2000" b="1" dirty="0">
                <a:solidFill>
                  <a:schemeClr val="tx1">
                    <a:lumMod val="75000"/>
                    <a:lumOff val="25000"/>
                  </a:schemeClr>
                </a:solidFill>
                <a:latin typeface="Century Gothic" panose="020B0502020202020204" pitchFamily="34" charset="0"/>
              </a:rPr>
              <a:t>Καταληκτική προθεσμία υποβολής αιτήσεων</a:t>
            </a:r>
            <a:r>
              <a:rPr lang="en-US" sz="2000" b="1" dirty="0">
                <a:latin typeface="Century Gothic" panose="020B0502020202020204" pitchFamily="34" charset="0"/>
              </a:rPr>
              <a:t>:</a:t>
            </a:r>
            <a:endParaRPr lang="el-GR" sz="2000" b="1" dirty="0">
              <a:latin typeface="Century Gothic" panose="020B0502020202020204" pitchFamily="34" charset="0"/>
            </a:endParaRPr>
          </a:p>
          <a:p>
            <a:pPr algn="ctr"/>
            <a:r>
              <a:rPr lang="en-US" sz="2000" b="1" dirty="0">
                <a:solidFill>
                  <a:srgbClr val="FF0000"/>
                </a:solidFill>
                <a:latin typeface="Century Gothic" panose="020B0502020202020204" pitchFamily="34" charset="0"/>
              </a:rPr>
              <a:t>19 </a:t>
            </a:r>
            <a:r>
              <a:rPr lang="el-GR" sz="2000" b="1" dirty="0">
                <a:solidFill>
                  <a:srgbClr val="FF0000"/>
                </a:solidFill>
                <a:latin typeface="Century Gothic" panose="020B0502020202020204" pitchFamily="34" charset="0"/>
              </a:rPr>
              <a:t>Οκτωβρίου 2023, 12</a:t>
            </a:r>
            <a:r>
              <a:rPr lang="en-US" sz="2000" b="1" dirty="0">
                <a:solidFill>
                  <a:srgbClr val="FF0000"/>
                </a:solidFill>
                <a:latin typeface="Century Gothic" panose="020B0502020202020204" pitchFamily="34" charset="0"/>
              </a:rPr>
              <a:t>:00 </a:t>
            </a:r>
            <a:r>
              <a:rPr lang="el-GR" sz="2000" b="1" dirty="0">
                <a:solidFill>
                  <a:srgbClr val="FF0000"/>
                </a:solidFill>
                <a:latin typeface="Century Gothic" panose="020B0502020202020204" pitchFamily="34" charset="0"/>
              </a:rPr>
              <a:t>ώρα Βρυξελλών</a:t>
            </a:r>
            <a:endParaRPr lang="en-US" sz="2000" b="1" dirty="0">
              <a:solidFill>
                <a:srgbClr val="FF0000"/>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algn="just"/>
            <a:r>
              <a:rPr lang="el-GR" sz="2000" dirty="0">
                <a:solidFill>
                  <a:schemeClr val="tx1">
                    <a:lumMod val="75000"/>
                    <a:lumOff val="25000"/>
                  </a:schemeClr>
                </a:solidFill>
                <a:latin typeface="Century Gothic" panose="020B0502020202020204" pitchFamily="34" charset="0"/>
              </a:rPr>
              <a:t>Εξαίρεση</a:t>
            </a:r>
            <a:r>
              <a:rPr lang="el-GR" sz="2000" b="1" dirty="0">
                <a:solidFill>
                  <a:schemeClr val="tx1">
                    <a:lumMod val="75000"/>
                    <a:lumOff val="25000"/>
                  </a:schemeClr>
                </a:solidFill>
                <a:latin typeface="Century Gothic" panose="020B0502020202020204" pitchFamily="34" charset="0"/>
              </a:rPr>
              <a:t> ΜΟΝΟ</a:t>
            </a:r>
            <a:r>
              <a:rPr lang="el-GR" sz="2000" dirty="0">
                <a:solidFill>
                  <a:schemeClr val="tx1">
                    <a:lumMod val="75000"/>
                    <a:lumOff val="25000"/>
                  </a:schemeClr>
                </a:solidFill>
                <a:latin typeface="Century Gothic" panose="020B0502020202020204" pitchFamily="34" charset="0"/>
              </a:rPr>
              <a:t> </a:t>
            </a:r>
            <a:r>
              <a:rPr lang="en-GB" sz="2000" dirty="0">
                <a:solidFill>
                  <a:schemeClr val="tx1">
                    <a:lumMod val="75000"/>
                    <a:lumOff val="25000"/>
                  </a:schemeClr>
                </a:solidFill>
                <a:latin typeface="Century Gothic" panose="020B0502020202020204" pitchFamily="34" charset="0"/>
              </a:rPr>
              <a:t>αν μπ</a:t>
            </a:r>
            <a:r>
              <a:rPr lang="en-GB" sz="2000" dirty="0" err="1">
                <a:solidFill>
                  <a:schemeClr val="tx1">
                    <a:lumMod val="75000"/>
                    <a:lumOff val="25000"/>
                  </a:schemeClr>
                </a:solidFill>
                <a:latin typeface="Century Gothic" panose="020B0502020202020204" pitchFamily="34" charset="0"/>
              </a:rPr>
              <a:t>ορεί</a:t>
            </a:r>
            <a:r>
              <a:rPr lang="en-GB" sz="2000" dirty="0">
                <a:solidFill>
                  <a:schemeClr val="tx1">
                    <a:lumMod val="75000"/>
                    <a:lumOff val="25000"/>
                  </a:schemeClr>
                </a:solidFill>
                <a:latin typeface="Century Gothic" panose="020B0502020202020204" pitchFamily="34" charset="0"/>
              </a:rPr>
              <a:t> να απ</a:t>
            </a:r>
            <a:r>
              <a:rPr lang="en-GB" sz="2000" dirty="0" err="1">
                <a:solidFill>
                  <a:schemeClr val="tx1">
                    <a:lumMod val="75000"/>
                    <a:lumOff val="25000"/>
                  </a:schemeClr>
                </a:solidFill>
                <a:latin typeface="Century Gothic" panose="020B0502020202020204" pitchFamily="34" charset="0"/>
              </a:rPr>
              <a:t>οδε</a:t>
            </a:r>
            <a:r>
              <a:rPr lang="el-GR" sz="2000" dirty="0" err="1">
                <a:solidFill>
                  <a:schemeClr val="tx1">
                    <a:lumMod val="75000"/>
                    <a:lumOff val="25000"/>
                  </a:schemeClr>
                </a:solidFill>
                <a:latin typeface="Century Gothic" panose="020B0502020202020204" pitchFamily="34" charset="0"/>
              </a:rPr>
              <a:t>ιχθεί</a:t>
            </a:r>
            <a:r>
              <a:rPr lang="el-GR" sz="2000" dirty="0">
                <a:solidFill>
                  <a:schemeClr val="tx1">
                    <a:lumMod val="75000"/>
                    <a:lumOff val="25000"/>
                  </a:schemeClr>
                </a:solidFill>
                <a:latin typeface="Century Gothic" panose="020B0502020202020204" pitchFamily="34" charset="0"/>
              </a:rPr>
              <a:t> </a:t>
            </a:r>
            <a:r>
              <a:rPr lang="en-GB" sz="2000" dirty="0" err="1">
                <a:solidFill>
                  <a:schemeClr val="tx1">
                    <a:lumMod val="75000"/>
                    <a:lumOff val="25000"/>
                  </a:schemeClr>
                </a:solidFill>
                <a:latin typeface="Century Gothic" panose="020B0502020202020204" pitchFamily="34" charset="0"/>
              </a:rPr>
              <a:t>ότι</a:t>
            </a:r>
            <a:r>
              <a:rPr lang="en-GB" sz="2000" dirty="0">
                <a:solidFill>
                  <a:schemeClr val="tx1">
                    <a:lumMod val="75000"/>
                    <a:lumOff val="25000"/>
                  </a:schemeClr>
                </a:solidFill>
                <a:latin typeface="Century Gothic" panose="020B0502020202020204" pitchFamily="34" charset="0"/>
              </a:rPr>
              <a:t> π</a:t>
            </a:r>
            <a:r>
              <a:rPr lang="en-GB" sz="2000" dirty="0" err="1">
                <a:solidFill>
                  <a:schemeClr val="tx1">
                    <a:lumMod val="75000"/>
                    <a:lumOff val="25000"/>
                  </a:schemeClr>
                </a:solidFill>
                <a:latin typeface="Century Gothic" panose="020B0502020202020204" pitchFamily="34" charset="0"/>
              </a:rPr>
              <a:t>ροσ</a:t>
            </a:r>
            <a:r>
              <a:rPr lang="en-GB" sz="2000" dirty="0">
                <a:solidFill>
                  <a:schemeClr val="tx1">
                    <a:lumMod val="75000"/>
                    <a:lumOff val="25000"/>
                  </a:schemeClr>
                </a:solidFill>
                <a:latin typeface="Century Gothic" panose="020B0502020202020204" pitchFamily="34" charset="0"/>
              </a:rPr>
              <a:t>παθήσατε να υποβάλετε την αίτηση πριν την προθεσμία και δεν </a:t>
            </a:r>
            <a:r>
              <a:rPr lang="el-GR" sz="2000" dirty="0">
                <a:solidFill>
                  <a:schemeClr val="tx1">
                    <a:lumMod val="75000"/>
                    <a:lumOff val="25000"/>
                  </a:schemeClr>
                </a:solidFill>
                <a:latin typeface="Century Gothic" panose="020B0502020202020204" pitchFamily="34" charset="0"/>
              </a:rPr>
              <a:t>ήταν εφικτό </a:t>
            </a:r>
            <a:r>
              <a:rPr lang="en-GB" sz="2000" dirty="0" err="1">
                <a:solidFill>
                  <a:schemeClr val="tx1">
                    <a:lumMod val="75000"/>
                    <a:lumOff val="25000"/>
                  </a:schemeClr>
                </a:solidFill>
                <a:latin typeface="Century Gothic" panose="020B0502020202020204" pitchFamily="34" charset="0"/>
              </a:rPr>
              <a:t>γι</a:t>
            </a:r>
            <a:r>
              <a:rPr lang="en-GB" sz="2000" dirty="0">
                <a:solidFill>
                  <a:schemeClr val="tx1">
                    <a:lumMod val="75000"/>
                    <a:lumOff val="25000"/>
                  </a:schemeClr>
                </a:solidFill>
                <a:latin typeface="Century Gothic" panose="020B0502020202020204" pitchFamily="34" charset="0"/>
              </a:rPr>
              <a:t>α </a:t>
            </a:r>
            <a:r>
              <a:rPr lang="en-GB" sz="2000" b="1" dirty="0">
                <a:solidFill>
                  <a:schemeClr val="tx1">
                    <a:lumMod val="75000"/>
                    <a:lumOff val="25000"/>
                  </a:schemeClr>
                </a:solidFill>
                <a:latin typeface="Century Gothic" panose="020B0502020202020204" pitchFamily="34" charset="0"/>
              </a:rPr>
              <a:t>τεχνικούς λόγους </a:t>
            </a:r>
            <a:r>
              <a:rPr lang="el-GR" sz="2000" b="1" dirty="0">
                <a:solidFill>
                  <a:schemeClr val="tx1">
                    <a:lumMod val="75000"/>
                    <a:lumOff val="25000"/>
                  </a:schemeClr>
                </a:solidFill>
                <a:latin typeface="Century Gothic" panose="020B0502020202020204" pitchFamily="34" charset="0"/>
              </a:rPr>
              <a:t>της πλατφόρμας </a:t>
            </a:r>
            <a:r>
              <a:rPr lang="el-GR" sz="2000" dirty="0">
                <a:solidFill>
                  <a:schemeClr val="tx1">
                    <a:lumMod val="75000"/>
                    <a:lumOff val="25000"/>
                  </a:schemeClr>
                </a:solidFill>
                <a:latin typeface="Century Gothic" panose="020B0502020202020204" pitchFamily="34" charset="0"/>
              </a:rPr>
              <a:t>ενώ πληρούνται οι πιο κάτω προϋποθέσεις</a:t>
            </a:r>
            <a:r>
              <a:rPr lang="en-GB" sz="2000" dirty="0">
                <a:solidFill>
                  <a:schemeClr val="tx1">
                    <a:lumMod val="75000"/>
                    <a:lumOff val="25000"/>
                  </a:schemeClr>
                </a:solidFill>
                <a:latin typeface="Century Gothic" panose="020B0502020202020204" pitchFamily="34" charset="0"/>
              </a:rPr>
              <a:t>:</a:t>
            </a:r>
          </a:p>
          <a:p>
            <a:pPr algn="just"/>
            <a:endParaRPr lang="en-GB" sz="2000" dirty="0">
              <a:solidFill>
                <a:schemeClr val="tx1">
                  <a:lumMod val="75000"/>
                  <a:lumOff val="25000"/>
                </a:schemeClr>
              </a:solidFill>
              <a:latin typeface="Century Gothic" panose="020B0502020202020204" pitchFamily="34" charset="0"/>
            </a:endParaRPr>
          </a:p>
          <a:p>
            <a:pPr marL="285750" lvl="0" indent="-285750">
              <a:buFont typeface="Arial" panose="020B0604020202020204" pitchFamily="34" charset="0"/>
              <a:buChar char="•"/>
            </a:pPr>
            <a:r>
              <a:rPr lang="en-GB" sz="2000" dirty="0">
                <a:solidFill>
                  <a:schemeClr val="tx1">
                    <a:lumMod val="75000"/>
                    <a:lumOff val="25000"/>
                  </a:schemeClr>
                </a:solidFill>
                <a:latin typeface="Century Gothic" panose="020B0502020202020204" pitchFamily="34" charset="0"/>
              </a:rPr>
              <a:t>Η </a:t>
            </a:r>
            <a:r>
              <a:rPr lang="en-GB" sz="2000" dirty="0" err="1">
                <a:solidFill>
                  <a:schemeClr val="tx1">
                    <a:lumMod val="75000"/>
                    <a:lumOff val="25000"/>
                  </a:schemeClr>
                </a:solidFill>
                <a:latin typeface="Century Gothic" panose="020B0502020202020204" pitchFamily="34" charset="0"/>
              </a:rPr>
              <a:t>ημερομηνί</a:t>
            </a:r>
            <a:r>
              <a:rPr lang="en-GB" sz="2000" dirty="0">
                <a:solidFill>
                  <a:schemeClr val="tx1">
                    <a:lumMod val="75000"/>
                    <a:lumOff val="25000"/>
                  </a:schemeClr>
                </a:solidFill>
                <a:latin typeface="Century Gothic" panose="020B0502020202020204" pitchFamily="34" charset="0"/>
              </a:rPr>
              <a:t>α και ώρα της τελευταίας απόπειρας υποβολής</a:t>
            </a:r>
            <a:r>
              <a:rPr lang="el-GR" sz="2000" dirty="0">
                <a:solidFill>
                  <a:schemeClr val="tx1">
                    <a:lumMod val="75000"/>
                    <a:lumOff val="25000"/>
                  </a:schemeClr>
                </a:solidFill>
                <a:latin typeface="Century Gothic" panose="020B0502020202020204" pitchFamily="34" charset="0"/>
              </a:rPr>
              <a:t> όπως αυτή καταγράφεται πάνω στην ίδια την αίτηση</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a:t>
            </a:r>
            <a:r>
              <a:rPr lang="en-GB" sz="2000" b="1" dirty="0" err="1">
                <a:solidFill>
                  <a:schemeClr val="tx1">
                    <a:lumMod val="75000"/>
                    <a:lumOff val="25000"/>
                  </a:schemeClr>
                </a:solidFill>
                <a:latin typeface="Century Gothic" panose="020B0502020202020204" pitchFamily="34" charset="0"/>
              </a:rPr>
              <a:t>ιστορικό</a:t>
            </a:r>
            <a:r>
              <a:rPr lang="en-GB" sz="2000" b="1" dirty="0">
                <a:solidFill>
                  <a:schemeClr val="tx1">
                    <a:lumMod val="75000"/>
                    <a:lumOff val="25000"/>
                  </a:schemeClr>
                </a:solidFill>
                <a:latin typeface="Century Gothic" panose="020B0502020202020204" pitchFamily="34" charset="0"/>
              </a:rPr>
              <a:t> υποβ</a:t>
            </a:r>
            <a:r>
              <a:rPr lang="en-GB" sz="2000" b="1" dirty="0" err="1">
                <a:solidFill>
                  <a:schemeClr val="tx1">
                    <a:lumMod val="75000"/>
                    <a:lumOff val="25000"/>
                  </a:schemeClr>
                </a:solidFill>
                <a:latin typeface="Century Gothic" panose="020B0502020202020204" pitchFamily="34" charset="0"/>
              </a:rPr>
              <a:t>ολής</a:t>
            </a:r>
            <a:r>
              <a:rPr lang="el-GR" sz="2000" dirty="0">
                <a:solidFill>
                  <a:schemeClr val="tx1">
                    <a:lumMod val="75000"/>
                    <a:lumOff val="25000"/>
                  </a:schemeClr>
                </a:solidFill>
                <a:latin typeface="Century Gothic" panose="020B0502020202020204" pitchFamily="34" charset="0"/>
              </a:rPr>
              <a:t>)</a:t>
            </a:r>
            <a:r>
              <a:rPr lang="en-GB" sz="2000" dirty="0">
                <a:solidFill>
                  <a:schemeClr val="tx1">
                    <a:lumMod val="75000"/>
                    <a:lumOff val="25000"/>
                  </a:schemeClr>
                </a:solidFill>
                <a:latin typeface="Century Gothic" panose="020B0502020202020204" pitchFamily="34" charset="0"/>
              </a:rPr>
              <a:t> </a:t>
            </a:r>
            <a:r>
              <a:rPr lang="en-GB" sz="2000" dirty="0" err="1">
                <a:solidFill>
                  <a:schemeClr val="tx1">
                    <a:lumMod val="75000"/>
                    <a:lumOff val="25000"/>
                  </a:schemeClr>
                </a:solidFill>
                <a:latin typeface="Century Gothic" panose="020B0502020202020204" pitchFamily="34" charset="0"/>
              </a:rPr>
              <a:t>είν</a:t>
            </a:r>
            <a:r>
              <a:rPr lang="en-GB" sz="2000" dirty="0">
                <a:solidFill>
                  <a:schemeClr val="tx1">
                    <a:lumMod val="75000"/>
                    <a:lumOff val="25000"/>
                  </a:schemeClr>
                </a:solidFill>
                <a:latin typeface="Century Gothic" panose="020B0502020202020204" pitchFamily="34" charset="0"/>
              </a:rPr>
              <a:t>αι πριν από την ισχύουσα προθεσμία</a:t>
            </a:r>
          </a:p>
          <a:p>
            <a:pPr marL="285750" lvl="0" indent="-285750">
              <a:buFont typeface="Arial" panose="020B0604020202020204" pitchFamily="34" charset="0"/>
              <a:buChar char="•"/>
            </a:pPr>
            <a:endParaRPr lang="en-GB" sz="2000" dirty="0">
              <a:solidFill>
                <a:schemeClr val="tx1">
                  <a:lumMod val="75000"/>
                  <a:lumOff val="25000"/>
                </a:schemeClr>
              </a:solidFill>
              <a:latin typeface="Century Gothic" panose="020B0502020202020204" pitchFamily="34" charset="0"/>
            </a:endParaRPr>
          </a:p>
          <a:p>
            <a:pPr marL="285750" lvl="0" indent="-285750">
              <a:buFont typeface="Arial" panose="020B0604020202020204" pitchFamily="34" charset="0"/>
              <a:buChar char="•"/>
            </a:pPr>
            <a:r>
              <a:rPr lang="en-GB" sz="2000" dirty="0" err="1">
                <a:solidFill>
                  <a:schemeClr val="tx1">
                    <a:lumMod val="75000"/>
                    <a:lumOff val="25000"/>
                  </a:schemeClr>
                </a:solidFill>
                <a:latin typeface="Century Gothic" panose="020B0502020202020204" pitchFamily="34" charset="0"/>
              </a:rPr>
              <a:t>Έχετε</a:t>
            </a:r>
            <a:r>
              <a:rPr lang="en-GB" sz="2000" dirty="0">
                <a:solidFill>
                  <a:schemeClr val="tx1">
                    <a:lumMod val="75000"/>
                    <a:lumOff val="25000"/>
                  </a:schemeClr>
                </a:solidFill>
                <a:latin typeface="Century Gothic" panose="020B0502020202020204" pitchFamily="34" charset="0"/>
              </a:rPr>
              <a:t> </a:t>
            </a:r>
            <a:r>
              <a:rPr lang="en-GB" sz="2000" dirty="0" err="1">
                <a:solidFill>
                  <a:schemeClr val="tx1">
                    <a:lumMod val="75000"/>
                    <a:lumOff val="25000"/>
                  </a:schemeClr>
                </a:solidFill>
                <a:latin typeface="Century Gothic" panose="020B0502020202020204" pitchFamily="34" charset="0"/>
              </a:rPr>
              <a:t>ενημερώσει</a:t>
            </a:r>
            <a:r>
              <a:rPr lang="en-GB" sz="2000" dirty="0">
                <a:solidFill>
                  <a:schemeClr val="tx1">
                    <a:lumMod val="75000"/>
                    <a:lumOff val="25000"/>
                  </a:schemeClr>
                </a:solidFill>
                <a:latin typeface="Century Gothic" panose="020B0502020202020204" pitchFamily="34" charset="0"/>
              </a:rPr>
              <a:t> τ</a:t>
            </a:r>
            <a:r>
              <a:rPr lang="el-GR" sz="2000" dirty="0">
                <a:solidFill>
                  <a:schemeClr val="tx1">
                    <a:lumMod val="75000"/>
                    <a:lumOff val="25000"/>
                  </a:schemeClr>
                </a:solidFill>
                <a:latin typeface="Century Gothic" panose="020B0502020202020204" pitchFamily="34" charset="0"/>
              </a:rPr>
              <a:t>ο ΙΔΕΠ </a:t>
            </a:r>
            <a:r>
              <a:rPr lang="en-GB" sz="2000" b="1" dirty="0" err="1">
                <a:solidFill>
                  <a:schemeClr val="tx1">
                    <a:lumMod val="75000"/>
                    <a:lumOff val="25000"/>
                  </a:schemeClr>
                </a:solidFill>
                <a:latin typeface="Century Gothic" panose="020B0502020202020204" pitchFamily="34" charset="0"/>
              </a:rPr>
              <a:t>εντός</a:t>
            </a:r>
            <a:r>
              <a:rPr lang="en-GB" sz="2000" b="1" dirty="0">
                <a:solidFill>
                  <a:schemeClr val="tx1">
                    <a:lumMod val="75000"/>
                    <a:lumOff val="25000"/>
                  </a:schemeClr>
                </a:solidFill>
                <a:latin typeface="Century Gothic" panose="020B0502020202020204" pitchFamily="34" charset="0"/>
              </a:rPr>
              <a:t> 2 </a:t>
            </a:r>
            <a:r>
              <a:rPr lang="en-GB" sz="2000" b="1" dirty="0" err="1">
                <a:solidFill>
                  <a:schemeClr val="tx1">
                    <a:lumMod val="75000"/>
                    <a:lumOff val="25000"/>
                  </a:schemeClr>
                </a:solidFill>
                <a:latin typeface="Century Gothic" panose="020B0502020202020204" pitchFamily="34" charset="0"/>
              </a:rPr>
              <a:t>ωρών</a:t>
            </a:r>
            <a:r>
              <a:rPr lang="en-GB" sz="2000" dirty="0">
                <a:solidFill>
                  <a:schemeClr val="tx1">
                    <a:lumMod val="75000"/>
                    <a:lumOff val="25000"/>
                  </a:schemeClr>
                </a:solidFill>
                <a:latin typeface="Century Gothic" panose="020B0502020202020204" pitchFamily="34" charset="0"/>
              </a:rPr>
              <a:t> </a:t>
            </a:r>
            <a:r>
              <a:rPr lang="en-GB" sz="2000" dirty="0" err="1">
                <a:solidFill>
                  <a:schemeClr val="tx1">
                    <a:lumMod val="75000"/>
                    <a:lumOff val="25000"/>
                  </a:schemeClr>
                </a:solidFill>
                <a:latin typeface="Century Gothic" panose="020B0502020202020204" pitchFamily="34" charset="0"/>
              </a:rPr>
              <a:t>μετά</a:t>
            </a:r>
            <a:r>
              <a:rPr lang="en-GB" sz="2000" dirty="0">
                <a:solidFill>
                  <a:schemeClr val="tx1">
                    <a:lumMod val="75000"/>
                    <a:lumOff val="25000"/>
                  </a:schemeClr>
                </a:solidFill>
                <a:latin typeface="Century Gothic" panose="020B0502020202020204" pitchFamily="34" charset="0"/>
              </a:rPr>
              <a:t> </a:t>
            </a:r>
            <a:r>
              <a:rPr lang="en-GB" sz="2000" dirty="0" err="1">
                <a:solidFill>
                  <a:schemeClr val="tx1">
                    <a:lumMod val="75000"/>
                    <a:lumOff val="25000"/>
                  </a:schemeClr>
                </a:solidFill>
                <a:latin typeface="Century Gothic" panose="020B0502020202020204" pitchFamily="34" charset="0"/>
              </a:rPr>
              <a:t>την</a:t>
            </a:r>
            <a:r>
              <a:rPr lang="en-GB" sz="2000" dirty="0">
                <a:solidFill>
                  <a:schemeClr val="tx1">
                    <a:lumMod val="75000"/>
                    <a:lumOff val="25000"/>
                  </a:schemeClr>
                </a:solidFill>
                <a:latin typeface="Century Gothic" panose="020B0502020202020204" pitchFamily="34" charset="0"/>
              </a:rPr>
              <a:t> π</a:t>
            </a:r>
            <a:r>
              <a:rPr lang="en-GB" sz="2000" dirty="0" err="1">
                <a:solidFill>
                  <a:schemeClr val="tx1">
                    <a:lumMod val="75000"/>
                    <a:lumOff val="25000"/>
                  </a:schemeClr>
                </a:solidFill>
                <a:latin typeface="Century Gothic" panose="020B0502020202020204" pitchFamily="34" charset="0"/>
              </a:rPr>
              <a:t>ροθεσμί</a:t>
            </a:r>
            <a:r>
              <a:rPr lang="en-GB" sz="2000" dirty="0">
                <a:solidFill>
                  <a:schemeClr val="tx1">
                    <a:lumMod val="75000"/>
                    <a:lumOff val="25000"/>
                  </a:schemeClr>
                </a:solidFill>
                <a:latin typeface="Century Gothic" panose="020B0502020202020204" pitchFamily="34" charset="0"/>
              </a:rPr>
              <a:t>α</a:t>
            </a:r>
          </a:p>
          <a:p>
            <a:pPr marL="285750" lvl="0" indent="-285750">
              <a:buFont typeface="Arial" panose="020B0604020202020204" pitchFamily="34" charset="0"/>
              <a:buChar char="•"/>
            </a:pPr>
            <a:endParaRPr lang="en-GB" sz="2000" dirty="0">
              <a:solidFill>
                <a:schemeClr val="tx1">
                  <a:lumMod val="75000"/>
                  <a:lumOff val="25000"/>
                </a:schemeClr>
              </a:solidFill>
              <a:latin typeface="Century Gothic" panose="020B0502020202020204" pitchFamily="34" charset="0"/>
            </a:endParaRPr>
          </a:p>
          <a:p>
            <a:pPr marL="285750" lvl="0" indent="-285750">
              <a:buFont typeface="Arial" panose="020B0604020202020204" pitchFamily="34" charset="0"/>
              <a:buChar char="•"/>
            </a:pPr>
            <a:r>
              <a:rPr lang="en-GB" sz="2000" dirty="0" err="1">
                <a:solidFill>
                  <a:schemeClr val="tx1">
                    <a:lumMod val="75000"/>
                    <a:lumOff val="25000"/>
                  </a:schemeClr>
                </a:solidFill>
                <a:latin typeface="Century Gothic" panose="020B0502020202020204" pitchFamily="34" charset="0"/>
              </a:rPr>
              <a:t>Έχετε</a:t>
            </a:r>
            <a:r>
              <a:rPr lang="en-GB" sz="2000" dirty="0">
                <a:solidFill>
                  <a:schemeClr val="tx1">
                    <a:lumMod val="75000"/>
                    <a:lumOff val="25000"/>
                  </a:schemeClr>
                </a:solidFill>
                <a:latin typeface="Century Gothic" panose="020B0502020202020204" pitchFamily="34" charset="0"/>
              </a:rPr>
              <a:t> απ</a:t>
            </a:r>
            <a:r>
              <a:rPr lang="en-GB" sz="2000" dirty="0" err="1">
                <a:solidFill>
                  <a:schemeClr val="tx1">
                    <a:lumMod val="75000"/>
                    <a:lumOff val="25000"/>
                  </a:schemeClr>
                </a:solidFill>
                <a:latin typeface="Century Gothic" panose="020B0502020202020204" pitchFamily="34" charset="0"/>
              </a:rPr>
              <a:t>οστείλει</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στο ΙΔΕΠ </a:t>
            </a:r>
            <a:r>
              <a:rPr lang="en-GB" sz="2000" b="1" dirty="0" err="1">
                <a:solidFill>
                  <a:schemeClr val="tx1">
                    <a:lumMod val="75000"/>
                    <a:lumOff val="25000"/>
                  </a:schemeClr>
                </a:solidFill>
                <a:latin typeface="Century Gothic" panose="020B0502020202020204" pitchFamily="34" charset="0"/>
              </a:rPr>
              <a:t>εντός</a:t>
            </a:r>
            <a:r>
              <a:rPr lang="en-GB" sz="2000" b="1" dirty="0">
                <a:solidFill>
                  <a:schemeClr val="tx1">
                    <a:lumMod val="75000"/>
                    <a:lumOff val="25000"/>
                  </a:schemeClr>
                </a:solidFill>
                <a:latin typeface="Century Gothic" panose="020B0502020202020204" pitchFamily="34" charset="0"/>
              </a:rPr>
              <a:t> 2 </a:t>
            </a:r>
            <a:r>
              <a:rPr lang="en-GB" sz="2000" b="1" dirty="0" err="1">
                <a:solidFill>
                  <a:schemeClr val="tx1">
                    <a:lumMod val="75000"/>
                    <a:lumOff val="25000"/>
                  </a:schemeClr>
                </a:solidFill>
                <a:latin typeface="Century Gothic" panose="020B0502020202020204" pitchFamily="34" charset="0"/>
              </a:rPr>
              <a:t>ωρών</a:t>
            </a:r>
            <a:r>
              <a:rPr lang="en-GB" sz="2000" b="1" dirty="0">
                <a:solidFill>
                  <a:schemeClr val="tx1">
                    <a:lumMod val="75000"/>
                    <a:lumOff val="25000"/>
                  </a:schemeClr>
                </a:solidFill>
                <a:latin typeface="Century Gothic" panose="020B0502020202020204" pitchFamily="34" charset="0"/>
              </a:rPr>
              <a:t> </a:t>
            </a:r>
            <a:r>
              <a:rPr lang="en-GB" sz="2000" dirty="0" err="1">
                <a:solidFill>
                  <a:schemeClr val="tx1">
                    <a:lumMod val="75000"/>
                    <a:lumOff val="25000"/>
                  </a:schemeClr>
                </a:solidFill>
                <a:latin typeface="Century Gothic" panose="020B0502020202020204" pitchFamily="34" charset="0"/>
              </a:rPr>
              <a:t>μέσω</a:t>
            </a:r>
            <a:r>
              <a:rPr lang="en-GB" sz="2000" dirty="0">
                <a:solidFill>
                  <a:schemeClr val="tx1">
                    <a:lumMod val="75000"/>
                    <a:lumOff val="25000"/>
                  </a:schemeClr>
                </a:solidFill>
                <a:latin typeface="Century Gothic" panose="020B0502020202020204" pitchFamily="34" charset="0"/>
              </a:rPr>
              <a:t> email </a:t>
            </a:r>
            <a:r>
              <a:rPr lang="en-GB" sz="2000" dirty="0" err="1">
                <a:solidFill>
                  <a:schemeClr val="tx1">
                    <a:lumMod val="75000"/>
                    <a:lumOff val="25000"/>
                  </a:schemeClr>
                </a:solidFill>
                <a:latin typeface="Century Gothic" panose="020B0502020202020204" pitchFamily="34" charset="0"/>
              </a:rPr>
              <a:t>την</a:t>
            </a:r>
            <a:r>
              <a:rPr lang="en-GB" sz="2000" dirty="0">
                <a:solidFill>
                  <a:schemeClr val="tx1">
                    <a:lumMod val="75000"/>
                    <a:lumOff val="25000"/>
                  </a:schemeClr>
                </a:solidFill>
                <a:latin typeface="Century Gothic" panose="020B0502020202020204" pitchFamily="34" charset="0"/>
              </a:rPr>
              <a:t> α</a:t>
            </a:r>
            <a:r>
              <a:rPr lang="en-GB" sz="2000" dirty="0" err="1">
                <a:solidFill>
                  <a:schemeClr val="tx1">
                    <a:lumMod val="75000"/>
                    <a:lumOff val="25000"/>
                  </a:schemeClr>
                </a:solidFill>
                <a:latin typeface="Century Gothic" panose="020B0502020202020204" pitchFamily="34" charset="0"/>
              </a:rPr>
              <a:t>ίτησή</a:t>
            </a:r>
            <a:r>
              <a:rPr lang="en-GB" sz="2000" dirty="0">
                <a:solidFill>
                  <a:schemeClr val="tx1">
                    <a:lumMod val="75000"/>
                    <a:lumOff val="25000"/>
                  </a:schemeClr>
                </a:solidFill>
                <a:latin typeface="Century Gothic" panose="020B0502020202020204" pitchFamily="34" charset="0"/>
              </a:rPr>
              <a:t> </a:t>
            </a:r>
            <a:r>
              <a:rPr lang="en-GB" sz="2000" dirty="0" err="1">
                <a:solidFill>
                  <a:schemeClr val="tx1">
                    <a:lumMod val="75000"/>
                    <a:lumOff val="25000"/>
                  </a:schemeClr>
                </a:solidFill>
                <a:latin typeface="Century Gothic" panose="020B0502020202020204" pitchFamily="34" charset="0"/>
              </a:rPr>
              <a:t>χωρίς</a:t>
            </a:r>
            <a:r>
              <a:rPr lang="en-GB" sz="2000" dirty="0">
                <a:solidFill>
                  <a:schemeClr val="tx1">
                    <a:lumMod val="75000"/>
                    <a:lumOff val="25000"/>
                  </a:schemeClr>
                </a:solidFill>
                <a:latin typeface="Century Gothic" panose="020B0502020202020204" pitchFamily="34" charset="0"/>
              </a:rPr>
              <a:t> </a:t>
            </a:r>
            <a:r>
              <a:rPr lang="en-GB" sz="2000" dirty="0" err="1">
                <a:solidFill>
                  <a:schemeClr val="tx1">
                    <a:lumMod val="75000"/>
                    <a:lumOff val="25000"/>
                  </a:schemeClr>
                </a:solidFill>
                <a:latin typeface="Century Gothic" panose="020B0502020202020204" pitchFamily="34" charset="0"/>
              </a:rPr>
              <a:t>τρο</a:t>
            </a:r>
            <a:r>
              <a:rPr lang="en-GB" sz="2000" dirty="0">
                <a:solidFill>
                  <a:schemeClr val="tx1">
                    <a:lumMod val="75000"/>
                    <a:lumOff val="25000"/>
                  </a:schemeClr>
                </a:solidFill>
                <a:latin typeface="Century Gothic" panose="020B0502020202020204" pitchFamily="34" charset="0"/>
              </a:rPr>
              <a:t>ποποιήσεις μετά την απόπειρα υποβολής (σε pdf)</a:t>
            </a: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80417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n-US" b="1" dirty="0">
                <a:solidFill>
                  <a:srgbClr val="7030A0"/>
                </a:solidFill>
                <a:latin typeface="Century Gothic" panose="020B0502020202020204" pitchFamily="34" charset="0"/>
              </a:rPr>
              <a:t>4. A</a:t>
            </a:r>
            <a:r>
              <a:rPr lang="el-GR" b="1" dirty="0" err="1">
                <a:solidFill>
                  <a:srgbClr val="7030A0"/>
                </a:solidFill>
                <a:latin typeface="Century Gothic" panose="020B0502020202020204" pitchFamily="34" charset="0"/>
              </a:rPr>
              <a:t>ξιολόγηση</a:t>
            </a:r>
            <a:r>
              <a:rPr lang="el-GR" b="1" dirty="0">
                <a:solidFill>
                  <a:srgbClr val="7030A0"/>
                </a:solidFill>
                <a:latin typeface="Century Gothic" panose="020B0502020202020204" pitchFamily="34" charset="0"/>
              </a:rPr>
              <a:t> της αίτησης</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89" y="1595466"/>
            <a:ext cx="5941745"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Κριτήρια επιλεξιμότητας </a:t>
            </a: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Κριτήρια Ποιοτικής Αξιολόγησης</a:t>
            </a:r>
            <a:endParaRPr lang="en-US"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Διαδικασίες αξιολόγησης</a:t>
            </a: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584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873803"/>
            <a:ext cx="10593363" cy="2649956"/>
          </a:xfrm>
          <a:prstGeom prst="rect">
            <a:avLst/>
          </a:prstGeom>
        </p:spPr>
        <p:txBody>
          <a:bodyPr wrap="square">
            <a:spAutoFit/>
          </a:bodyPr>
          <a:lstStyle/>
          <a:p>
            <a:pPr marL="342900" indent="-342900">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5" name="Diagram 4"/>
          <p:cNvGraphicFramePr/>
          <p:nvPr>
            <p:extLst>
              <p:ext uri="{D42A27DB-BD31-4B8C-83A1-F6EECF244321}">
                <p14:modId xmlns:p14="http://schemas.microsoft.com/office/powerpoint/2010/main" val="3450479500"/>
              </p:ext>
            </p:extLst>
          </p:nvPr>
        </p:nvGraphicFramePr>
        <p:xfrm>
          <a:off x="799318" y="873803"/>
          <a:ext cx="105933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667356" y="5711846"/>
            <a:ext cx="4951775" cy="923330"/>
          </a:xfrm>
          <a:prstGeom prst="rect">
            <a:avLst/>
          </a:prstGeom>
          <a:solidFill>
            <a:schemeClr val="accent6">
              <a:lumMod val="75000"/>
            </a:schemeClr>
          </a:solidFill>
        </p:spPr>
        <p:txBody>
          <a:bodyPr wrap="square">
            <a:spAutoFit/>
          </a:bodyPr>
          <a:lstStyle/>
          <a:p>
            <a:pPr algn="just"/>
            <a:r>
              <a:rPr lang="el-GR" altLang="en-US" i="1" dirty="0">
                <a:solidFill>
                  <a:schemeClr val="bg1"/>
                </a:solidFill>
                <a:latin typeface="Century Gothic" panose="020B0502020202020204" pitchFamily="34" charset="0"/>
              </a:rPr>
              <a:t>Ένα σχέδιο πρέπει να πάρει </a:t>
            </a:r>
            <a:r>
              <a:rPr lang="el-GR" altLang="en-US" b="1" i="1" dirty="0">
                <a:solidFill>
                  <a:schemeClr val="bg1"/>
                </a:solidFill>
                <a:latin typeface="Century Gothic" panose="020B0502020202020204" pitchFamily="34" charset="0"/>
              </a:rPr>
              <a:t>τουλάχιστον τους </a:t>
            </a:r>
            <a:r>
              <a:rPr lang="el-GR" altLang="en-US" b="1" i="1" dirty="0">
                <a:solidFill>
                  <a:srgbClr val="FFC000"/>
                </a:solidFill>
                <a:latin typeface="Century Gothic" panose="020B0502020202020204" pitchFamily="34" charset="0"/>
              </a:rPr>
              <a:t>μισούς βαθμούς σε κάθε επί μέρους κριτήριο</a:t>
            </a:r>
            <a:r>
              <a:rPr lang="el-GR" altLang="en-US" b="1" i="1" dirty="0">
                <a:solidFill>
                  <a:schemeClr val="bg1"/>
                </a:solidFill>
                <a:latin typeface="Century Gothic" panose="020B0502020202020204" pitchFamily="34" charset="0"/>
              </a:rPr>
              <a:t> και </a:t>
            </a:r>
            <a:r>
              <a:rPr lang="en-US" altLang="en-US" b="1" i="1" dirty="0">
                <a:solidFill>
                  <a:srgbClr val="FFC000"/>
                </a:solidFill>
                <a:latin typeface="Century Gothic" panose="020B0502020202020204" pitchFamily="34" charset="0"/>
              </a:rPr>
              <a:t>7</a:t>
            </a:r>
            <a:r>
              <a:rPr lang="el-GR" altLang="en-US" b="1" i="1" dirty="0">
                <a:solidFill>
                  <a:srgbClr val="FFC000"/>
                </a:solidFill>
                <a:latin typeface="Century Gothic" panose="020B0502020202020204" pitchFamily="34" charset="0"/>
              </a:rPr>
              <a:t>0 βαθμούς </a:t>
            </a:r>
            <a:r>
              <a:rPr lang="el-GR" altLang="en-US" b="1" i="1" dirty="0">
                <a:solidFill>
                  <a:schemeClr val="bg1"/>
                </a:solidFill>
                <a:latin typeface="Century Gothic" panose="020B0502020202020204" pitchFamily="34" charset="0"/>
              </a:rPr>
              <a:t>στο σύνολο</a:t>
            </a:r>
          </a:p>
        </p:txBody>
      </p:sp>
      <p:sp>
        <p:nvSpPr>
          <p:cNvPr id="2" name="TextBox 1">
            <a:extLst>
              <a:ext uri="{FF2B5EF4-FFF2-40B4-BE49-F238E27FC236}">
                <a16:creationId xmlns:a16="http://schemas.microsoft.com/office/drawing/2014/main" id="{C8C2DB42-C394-37F4-705D-4AB17D506AC4}"/>
              </a:ext>
            </a:extLst>
          </p:cNvPr>
          <p:cNvSpPr txBox="1"/>
          <p:nvPr/>
        </p:nvSpPr>
        <p:spPr>
          <a:xfrm flipH="1">
            <a:off x="281355" y="83982"/>
            <a:ext cx="8194433"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Κριτήρια Αξιολόγησης</a:t>
            </a:r>
            <a:endParaRPr lang="en-GB" sz="2800" b="1" dirty="0">
              <a:solidFill>
                <a:schemeClr val="bg1"/>
              </a:solidFill>
            </a:endParaRPr>
          </a:p>
        </p:txBody>
      </p:sp>
    </p:spTree>
    <p:extLst>
      <p:ext uri="{BB962C8B-B14F-4D97-AF65-F5344CB8AC3E}">
        <p14:creationId xmlns:p14="http://schemas.microsoft.com/office/powerpoint/2010/main" val="255457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marL="514350" indent="-514350" algn="ctr">
              <a:buFont typeface="Arial" panose="020B0604020202020204" pitchFamily="34" charset="0"/>
              <a:buAutoNum type="arabicPeriod"/>
            </a:pPr>
            <a:r>
              <a:rPr lang="el-GR" b="1" dirty="0">
                <a:solidFill>
                  <a:srgbClr val="7030A0"/>
                </a:solidFill>
                <a:latin typeface="Century Gothic" panose="020B0502020202020204" pitchFamily="34" charset="0"/>
              </a:rPr>
              <a:t>Προγραμματική περίοδος </a:t>
            </a:r>
          </a:p>
          <a:p>
            <a:pPr marL="0" indent="0" algn="ctr">
              <a:buNone/>
            </a:pPr>
            <a:r>
              <a:rPr lang="el-GR" b="1" dirty="0">
                <a:solidFill>
                  <a:srgbClr val="7030A0"/>
                </a:solidFill>
                <a:latin typeface="Century Gothic" panose="020B0502020202020204" pitchFamily="34" charset="0"/>
              </a:rPr>
              <a:t>  2021 - 20</a:t>
            </a:r>
            <a:r>
              <a:rPr lang="en-GB" b="1" dirty="0">
                <a:solidFill>
                  <a:srgbClr val="7030A0"/>
                </a:solidFill>
                <a:latin typeface="Century Gothic" panose="020B0502020202020204" pitchFamily="34" charset="0"/>
              </a:rPr>
              <a:t>2</a:t>
            </a:r>
            <a:r>
              <a:rPr lang="el-GR" b="1" dirty="0">
                <a:solidFill>
                  <a:srgbClr val="7030A0"/>
                </a:solidFill>
                <a:latin typeface="Century Gothic" panose="020B0502020202020204" pitchFamily="34" charset="0"/>
              </a:rPr>
              <a:t>7</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199119"/>
            <a:ext cx="5148064" cy="485970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Δομή του Προγράμματος </a:t>
            </a:r>
          </a:p>
          <a:p>
            <a:pPr algn="l"/>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Τί είναι ένα Σχέδιο Κινητικότητας</a:t>
            </a:r>
            <a:endParaRPr lang="en-US"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n-US"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Δυνατότητες Συμμετοχής στη Βασική Δράση 1</a:t>
            </a:r>
            <a:endParaRPr lang="en-US"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n-US"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Επιλέξιμες Δραστηριότητες</a:t>
            </a:r>
            <a:endParaRPr lang="en-US"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n-US"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Προϋπολογισμός ΒΔ1</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για 202</a:t>
            </a:r>
            <a:r>
              <a:rPr lang="en-GB" dirty="0">
                <a:solidFill>
                  <a:schemeClr val="tx1">
                    <a:lumMod val="75000"/>
                    <a:lumOff val="25000"/>
                  </a:schemeClr>
                </a:solidFill>
                <a:latin typeface="Century Gothic" panose="020B0502020202020204" pitchFamily="34" charset="0"/>
              </a:rPr>
              <a:t>3</a:t>
            </a:r>
          </a:p>
          <a:p>
            <a:pPr algn="l"/>
            <a:endParaRPr lang="el-GR" sz="1000" dirty="0">
              <a:solidFill>
                <a:schemeClr val="tx1">
                  <a:lumMod val="75000"/>
                  <a:lumOff val="25000"/>
                </a:schemeClr>
              </a:solidFill>
              <a:latin typeface="Century Gothic" panose="020B0502020202020204" pitchFamily="34" charset="0"/>
            </a:endParaRPr>
          </a:p>
          <a:p>
            <a:pPr algn="l"/>
            <a:endParaRPr lang="el-GR" sz="1100" dirty="0">
              <a:solidFill>
                <a:schemeClr val="tx1">
                  <a:lumMod val="75000"/>
                  <a:lumOff val="25000"/>
                </a:schemeClr>
              </a:solidFill>
              <a:highlight>
                <a:srgbClr val="FFFF00"/>
              </a:highlight>
              <a:latin typeface="Century Gothic" panose="020B0502020202020204" pitchFamily="34" charset="0"/>
            </a:endParaRPr>
          </a:p>
          <a:p>
            <a:pPr algn="l"/>
            <a:endParaRPr lang="en-GB" dirty="0"/>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543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81355" y="83982"/>
            <a:ext cx="8194433"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Κριτήρια Ποιοτικής Αξιολόγησης</a:t>
            </a:r>
            <a:endParaRPr lang="en-GB" sz="2800" b="1" dirty="0">
              <a:solidFill>
                <a:schemeClr val="bg1"/>
              </a:solidFill>
            </a:endParaRPr>
          </a:p>
        </p:txBody>
      </p:sp>
      <p:graphicFrame>
        <p:nvGraphicFramePr>
          <p:cNvPr id="4" name="Diagram 3">
            <a:extLst>
              <a:ext uri="{FF2B5EF4-FFF2-40B4-BE49-F238E27FC236}">
                <a16:creationId xmlns:a16="http://schemas.microsoft.com/office/drawing/2014/main" id="{4E7D9E06-3F76-4694-9B96-68E3AD937BE6}"/>
              </a:ext>
            </a:extLst>
          </p:cNvPr>
          <p:cNvGraphicFramePr/>
          <p:nvPr>
            <p:extLst>
              <p:ext uri="{D42A27DB-BD31-4B8C-83A1-F6EECF244321}">
                <p14:modId xmlns:p14="http://schemas.microsoft.com/office/powerpoint/2010/main" val="2404447074"/>
              </p:ext>
            </p:extLst>
          </p:nvPr>
        </p:nvGraphicFramePr>
        <p:xfrm>
          <a:off x="865094" y="338770"/>
          <a:ext cx="10461812" cy="6180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308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9151" y="60190"/>
            <a:ext cx="8194433"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Κριτήρια Ποιοτικής Αξιολόγησης</a:t>
            </a:r>
            <a:endParaRPr lang="en-GB" sz="2800" b="1" dirty="0">
              <a:solidFill>
                <a:schemeClr val="bg1"/>
              </a:solidFill>
            </a:endParaRPr>
          </a:p>
        </p:txBody>
      </p:sp>
      <p:graphicFrame>
        <p:nvGraphicFramePr>
          <p:cNvPr id="5" name="Diagram 4">
            <a:extLst>
              <a:ext uri="{FF2B5EF4-FFF2-40B4-BE49-F238E27FC236}">
                <a16:creationId xmlns:a16="http://schemas.microsoft.com/office/drawing/2014/main" id="{4E7D9E06-3F76-4694-9B96-68E3AD937BE6}"/>
              </a:ext>
            </a:extLst>
          </p:cNvPr>
          <p:cNvGraphicFramePr/>
          <p:nvPr>
            <p:extLst>
              <p:ext uri="{D42A27DB-BD31-4B8C-83A1-F6EECF244321}">
                <p14:modId xmlns:p14="http://schemas.microsoft.com/office/powerpoint/2010/main" val="2379543794"/>
              </p:ext>
            </p:extLst>
          </p:nvPr>
        </p:nvGraphicFramePr>
        <p:xfrm>
          <a:off x="352233" y="863096"/>
          <a:ext cx="11268635" cy="507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295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98474" y="60190"/>
            <a:ext cx="8194433"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Διαδικασίες Αξιολόγησης</a:t>
            </a:r>
            <a:endParaRPr lang="en-GB" sz="2800" b="1" dirty="0">
              <a:solidFill>
                <a:schemeClr val="bg1"/>
              </a:solidFill>
            </a:endParaRPr>
          </a:p>
        </p:txBody>
      </p:sp>
      <p:sp>
        <p:nvSpPr>
          <p:cNvPr id="3" name="Rectangle 2"/>
          <p:cNvSpPr/>
          <p:nvPr/>
        </p:nvSpPr>
        <p:spPr>
          <a:xfrm>
            <a:off x="572868" y="873803"/>
            <a:ext cx="10593363" cy="5475794"/>
          </a:xfrm>
          <a:prstGeom prst="rect">
            <a:avLst/>
          </a:prstGeom>
        </p:spPr>
        <p:txBody>
          <a:bodyPr wrap="square">
            <a:spAutoFit/>
          </a:bodyPr>
          <a:lstStyle/>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αιτήσεις κάθε τομέα αξιολογούνται ξεχωριστά</a:t>
            </a:r>
          </a:p>
          <a:p>
            <a:pPr marL="171450" indent="-171450">
              <a:lnSpc>
                <a:spcPct val="150000"/>
              </a:lnSpc>
              <a:buFont typeface="Arial" panose="020B0604020202020204" pitchFamily="34" charset="0"/>
              <a:buChar char="•"/>
            </a:pPr>
            <a:endParaRPr lang="el-GR" sz="1050"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Κάθε αίτηση θα αξιολογηθεί από 2 </a:t>
            </a:r>
            <a:r>
              <a:rPr lang="el-GR" dirty="0" err="1">
                <a:solidFill>
                  <a:schemeClr val="tx1">
                    <a:lumMod val="75000"/>
                    <a:lumOff val="25000"/>
                  </a:schemeClr>
                </a:solidFill>
                <a:latin typeface="Century Gothic" panose="020B0502020202020204" pitchFamily="34" charset="0"/>
              </a:rPr>
              <a:t>αξιολογητές</a:t>
            </a:r>
            <a:r>
              <a:rPr lang="el-GR" dirty="0">
                <a:solidFill>
                  <a:schemeClr val="tx1">
                    <a:lumMod val="75000"/>
                    <a:lumOff val="25000"/>
                  </a:schemeClr>
                </a:solidFill>
                <a:latin typeface="Century Gothic" panose="020B0502020202020204" pitchFamily="34" charset="0"/>
              </a:rPr>
              <a:t> </a:t>
            </a:r>
          </a:p>
          <a:p>
            <a:pPr>
              <a:lnSpc>
                <a:spcPct val="150000"/>
              </a:lnSpc>
            </a:pPr>
            <a:endParaRPr lang="el-GR" sz="900"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Θα εγκριθούν οι αιτήσεις που πληρούν τα ελάχιστα κριτήρια  που καθορίζονται στην παρούσα Πρόσκληση</a:t>
            </a:r>
          </a:p>
          <a:p>
            <a:pPr marL="285750" indent="-285750">
              <a:lnSpc>
                <a:spcPct val="150000"/>
              </a:lnSpc>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Δεν υπάρχει περιορισμός για τον αριθμό των Διαπιστεύσεων που θα δοθούν σε κάθε τομέα</a:t>
            </a:r>
          </a:p>
          <a:p>
            <a:pPr>
              <a:lnSpc>
                <a:spcPct val="150000"/>
              </a:lnSpc>
            </a:pPr>
            <a:endParaRPr lang="el-GR"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a:t>
            </a:r>
            <a:r>
              <a:rPr lang="el-GR" dirty="0" err="1">
                <a:solidFill>
                  <a:schemeClr val="tx1">
                    <a:lumMod val="75000"/>
                    <a:lumOff val="25000"/>
                  </a:schemeClr>
                </a:solidFill>
                <a:latin typeface="Century Gothic" panose="020B0502020202020204" pitchFamily="34" charset="0"/>
              </a:rPr>
              <a:t>αξιολογητές</a:t>
            </a:r>
            <a:r>
              <a:rPr lang="el-GR" dirty="0">
                <a:solidFill>
                  <a:schemeClr val="tx1">
                    <a:lumMod val="75000"/>
                    <a:lumOff val="25000"/>
                  </a:schemeClr>
                </a:solidFill>
                <a:latin typeface="Century Gothic" panose="020B0502020202020204" pitchFamily="34" charset="0"/>
              </a:rPr>
              <a:t> ενδέχεται να προτείνουν μείωση των συμμετεχόντων σε συγκεκριμένες κατηγορίες δραστηριοτήτων/ χρονιές ή ακόμα και αφαίρεση δραστηριοτήτων </a:t>
            </a:r>
          </a:p>
          <a:p>
            <a:pPr marL="285750" indent="-285750">
              <a:lnSpc>
                <a:spcPct val="150000"/>
              </a:lnSpc>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Για σκοπούς διαφάνειας, ο οδηγός </a:t>
            </a:r>
            <a:r>
              <a:rPr lang="el-GR" dirty="0" err="1">
                <a:solidFill>
                  <a:schemeClr val="tx1">
                    <a:lumMod val="75000"/>
                    <a:lumOff val="25000"/>
                  </a:schemeClr>
                </a:solidFill>
                <a:latin typeface="Century Gothic" panose="020B0502020202020204" pitchFamily="34" charset="0"/>
              </a:rPr>
              <a:t>αξιολογητών</a:t>
            </a:r>
            <a:r>
              <a:rPr lang="el-GR" dirty="0">
                <a:solidFill>
                  <a:schemeClr val="tx1">
                    <a:lumMod val="75000"/>
                    <a:lumOff val="25000"/>
                  </a:schemeClr>
                </a:solidFill>
                <a:latin typeface="Century Gothic" panose="020B0502020202020204" pitchFamily="34" charset="0"/>
              </a:rPr>
              <a:t> είναι αναρτημένος στην ιστοσελίδα του ΙΔΕΠ στο σημείο που αφορά την ενημέρωση για υποβολή αιτήσεων</a:t>
            </a:r>
          </a:p>
        </p:txBody>
      </p:sp>
    </p:spTree>
    <p:extLst>
      <p:ext uri="{BB962C8B-B14F-4D97-AF65-F5344CB8AC3E}">
        <p14:creationId xmlns:p14="http://schemas.microsoft.com/office/powerpoint/2010/main" val="1253333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5</a:t>
            </a:r>
            <a:r>
              <a:rPr lang="en-US" b="1" dirty="0">
                <a:solidFill>
                  <a:srgbClr val="7030A0"/>
                </a:solidFill>
                <a:latin typeface="Century Gothic" panose="020B0502020202020204" pitchFamily="34" charset="0"/>
              </a:rPr>
              <a:t>.</a:t>
            </a:r>
            <a:r>
              <a:rPr lang="el-GR" b="1" dirty="0">
                <a:solidFill>
                  <a:srgbClr val="7030A0"/>
                </a:solidFill>
                <a:latin typeface="Century Gothic" panose="020B0502020202020204" pitchFamily="34" charset="0"/>
              </a:rPr>
              <a:t> Εγκεκριμένες Διαπιστεύσεις</a:t>
            </a:r>
            <a:r>
              <a:rPr lang="en-US" b="1" dirty="0">
                <a:solidFill>
                  <a:srgbClr val="7030A0"/>
                </a:solidFill>
                <a:latin typeface="Century Gothic" panose="020B0502020202020204" pitchFamily="34" charset="0"/>
              </a:rPr>
              <a:t> </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dirty="0">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Γενικές πληροφορίες</a:t>
            </a:r>
          </a:p>
          <a:p>
            <a:pPr algn="l"/>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Παρακολούθηση και έλεγχοι</a:t>
            </a:r>
          </a:p>
          <a:p>
            <a:pPr algn="l"/>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Διορθωτικά Μέτρα</a:t>
            </a:r>
          </a:p>
        </p:txBody>
      </p:sp>
      <p:cxnSp>
        <p:nvCxnSpPr>
          <p:cNvPr id="7" name="Straight Connector 6"/>
          <p:cNvCxnSpPr/>
          <p:nvPr/>
        </p:nvCxnSpPr>
        <p:spPr>
          <a:xfrm>
            <a:off x="49198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08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3557" y="17987"/>
            <a:ext cx="8194433"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Γενικές Πληροφορίες</a:t>
            </a:r>
            <a:endParaRPr lang="en-GB" sz="2800" b="1" dirty="0">
              <a:solidFill>
                <a:schemeClr val="bg1"/>
              </a:solidFill>
            </a:endParaRPr>
          </a:p>
        </p:txBody>
      </p:sp>
      <p:sp>
        <p:nvSpPr>
          <p:cNvPr id="3" name="Rectangle 2"/>
          <p:cNvSpPr/>
          <p:nvPr/>
        </p:nvSpPr>
        <p:spPr>
          <a:xfrm>
            <a:off x="572868" y="719424"/>
            <a:ext cx="10593363" cy="650947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χορήγηση της Διαπίστευσης γίνεται υπό την μορφή πιστοποιητικού που εκδίδεται στο όνομα του οργανισμού και φέρει τα λογότυπα </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του Προγράμματος και της Ευρωπαϊκής Ένωσης</a:t>
            </a:r>
          </a:p>
          <a:p>
            <a:pPr marL="171450" indent="-171450" algn="just">
              <a:lnSpc>
                <a:spcPct val="150000"/>
              </a:lnSpc>
              <a:buFont typeface="Arial" panose="020B0604020202020204" pitchFamily="34" charset="0"/>
              <a:buChar char="•"/>
            </a:pPr>
            <a:endParaRPr lang="el-GR" sz="110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Διαπίστευση μπορεί να τερματιστεί ανά πάσα στιγμή σε περίπτωση που ο οργανισμός  παύσει να υφίσταται ή σε περίπτωση που η Εθνική Υπηρεσία αποφασίσει τον τερματισμό της Διαπίστευσης </a:t>
            </a:r>
          </a:p>
          <a:p>
            <a:pPr marL="171450" indent="-171450" algn="just">
              <a:lnSpc>
                <a:spcPct val="150000"/>
              </a:lnSpc>
              <a:buFont typeface="Arial" panose="020B0604020202020204" pitchFamily="34" charset="0"/>
              <a:buChar char="•"/>
            </a:pPr>
            <a:endParaRPr lang="el-GR" sz="1050"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cs typeface="Arial" charset="0"/>
              </a:rPr>
              <a:t>Οι ετήσιες επιχορηγήσεις για τους διαπιστευμένους οργανισμούς θα βασίζονται σε διάφορα  κριτήρια: επιδόσεις βάσει τελικών εκθέσεων</a:t>
            </a:r>
            <a:r>
              <a:rPr lang="en-GB" dirty="0">
                <a:solidFill>
                  <a:schemeClr val="tx1">
                    <a:lumMod val="75000"/>
                    <a:lumOff val="25000"/>
                  </a:schemeClr>
                </a:solidFill>
                <a:latin typeface="Century Gothic" panose="020B0502020202020204" pitchFamily="34" charset="0"/>
                <a:cs typeface="Arial" charset="0"/>
              </a:rPr>
              <a:t>, </a:t>
            </a:r>
            <a:r>
              <a:rPr lang="el-GR" dirty="0">
                <a:solidFill>
                  <a:schemeClr val="tx1">
                    <a:lumMod val="75000"/>
                    <a:lumOff val="25000"/>
                  </a:schemeClr>
                </a:solidFill>
                <a:latin typeface="Century Gothic" panose="020B0502020202020204" pitchFamily="34" charset="0"/>
                <a:cs typeface="Arial" charset="0"/>
              </a:rPr>
              <a:t> ποιοτικής αξιολόγησης αίτησης για διαπίστευση σε περίπτωση νέο-εισερχόμενου οργανισμού, δραστηριότητες που ζητούνται από τον  αιτούντα, προτεραιότητες που καθορίζονται σε ετήσια βάση, διαθέσιμος  προϋπολογισμός κ.ά.</a:t>
            </a:r>
            <a:r>
              <a:rPr lang="el-GR" dirty="0">
                <a:solidFill>
                  <a:schemeClr val="tx1">
                    <a:lumMod val="75000"/>
                    <a:lumOff val="25000"/>
                  </a:schemeClr>
                </a:solidFill>
                <a:latin typeface="Century Gothic" panose="020B0502020202020204" pitchFamily="34" charset="0"/>
              </a:rPr>
              <a:t> </a:t>
            </a:r>
          </a:p>
          <a:p>
            <a:pPr marL="171450" indent="-171450" algn="just">
              <a:lnSpc>
                <a:spcPct val="150000"/>
              </a:lnSpc>
              <a:buFont typeface="Arial" panose="020B0604020202020204" pitchFamily="34" charset="0"/>
              <a:buChar char="•"/>
            </a:pPr>
            <a:endParaRPr lang="el-GR" sz="105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Διάρκεια ισχύος</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της Διαπίστευσης</a:t>
            </a:r>
            <a:r>
              <a:rPr lang="en-US" dirty="0">
                <a:solidFill>
                  <a:schemeClr val="tx1">
                    <a:lumMod val="75000"/>
                    <a:lumOff val="25000"/>
                  </a:schemeClr>
                </a:solidFill>
                <a:latin typeface="Century Gothic" panose="020B0502020202020204" pitchFamily="34" charset="0"/>
              </a:rPr>
              <a:t>: 2021-2027</a:t>
            </a:r>
            <a:endParaRPr lang="el-GR" sz="105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Διάρκεια ισχύος του </a:t>
            </a:r>
            <a:r>
              <a:rPr lang="en-US" dirty="0">
                <a:solidFill>
                  <a:schemeClr val="tx1">
                    <a:lumMod val="75000"/>
                    <a:lumOff val="25000"/>
                  </a:schemeClr>
                </a:solidFill>
                <a:latin typeface="Century Gothic" panose="020B0502020202020204" pitchFamily="34" charset="0"/>
              </a:rPr>
              <a:t>Erasmus Plan: 2 – 5 </a:t>
            </a:r>
            <a:r>
              <a:rPr lang="el-GR" dirty="0">
                <a:solidFill>
                  <a:schemeClr val="tx1">
                    <a:lumMod val="75000"/>
                    <a:lumOff val="25000"/>
                  </a:schemeClr>
                </a:solidFill>
                <a:latin typeface="Century Gothic" panose="020B0502020202020204" pitchFamily="34" charset="0"/>
              </a:rPr>
              <a:t>έτη</a:t>
            </a:r>
          </a:p>
          <a:p>
            <a:pPr algn="just"/>
            <a:endParaRPr lang="el-GR" dirty="0">
              <a:solidFill>
                <a:schemeClr val="tx1">
                  <a:lumMod val="75000"/>
                  <a:lumOff val="25000"/>
                </a:schemeClr>
              </a:solidFill>
              <a:latin typeface="Century Gothic" panose="020B0502020202020204" pitchFamily="34" charset="0"/>
              <a:cs typeface="Arial" charset="0"/>
            </a:endParaRPr>
          </a:p>
        </p:txBody>
      </p:sp>
    </p:spTree>
    <p:extLst>
      <p:ext uri="{BB962C8B-B14F-4D97-AF65-F5344CB8AC3E}">
        <p14:creationId xmlns:p14="http://schemas.microsoft.com/office/powerpoint/2010/main" val="3291018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3557" y="72322"/>
            <a:ext cx="8194433"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Έκθεση Προόδου και Ελέγχοι</a:t>
            </a:r>
            <a:endParaRPr lang="en-GB" sz="2800" b="1" dirty="0">
              <a:solidFill>
                <a:schemeClr val="bg1"/>
              </a:solidFill>
            </a:endParaRPr>
          </a:p>
        </p:txBody>
      </p:sp>
      <p:sp>
        <p:nvSpPr>
          <p:cNvPr id="3" name="Rectangle 2"/>
          <p:cNvSpPr/>
          <p:nvPr/>
        </p:nvSpPr>
        <p:spPr>
          <a:xfrm>
            <a:off x="572868" y="873803"/>
            <a:ext cx="10593363" cy="5388655"/>
          </a:xfrm>
          <a:prstGeom prst="rect">
            <a:avLst/>
          </a:prstGeom>
        </p:spPr>
        <p:txBody>
          <a:bodyPr wrap="square">
            <a:spAutoFit/>
          </a:bodyPr>
          <a:lstStyle/>
          <a:p>
            <a:pPr marR="64135" algn="just">
              <a:lnSpc>
                <a:spcPct val="150000"/>
              </a:lnSpc>
              <a:spcBef>
                <a:spcPts val="495"/>
              </a:spcBef>
            </a:pPr>
            <a:r>
              <a:rPr lang="el-GR" dirty="0">
                <a:latin typeface="Century Gothic" panose="020B0502020202020204" pitchFamily="34" charset="0"/>
              </a:rPr>
              <a:t>Οι διαπιστευμένοι οργανισμοί θα πρέπει να υποβάλουν έκθεση προόδου </a:t>
            </a:r>
            <a:r>
              <a:rPr lang="el-GR" b="1" dirty="0">
                <a:latin typeface="Century Gothic" panose="020B0502020202020204" pitchFamily="34" charset="0"/>
              </a:rPr>
              <a:t>τουλάχιστον μία φορά εντός διαστήματος πέντε ετών. </a:t>
            </a:r>
          </a:p>
          <a:p>
            <a:pPr marR="64135" algn="just">
              <a:lnSpc>
                <a:spcPct val="150000"/>
              </a:lnSpc>
              <a:spcBef>
                <a:spcPts val="495"/>
              </a:spcBef>
            </a:pPr>
            <a:endParaRPr lang="el-GR" dirty="0">
              <a:latin typeface="Century Gothic" panose="020B0502020202020204" pitchFamily="34" charset="0"/>
            </a:endParaRPr>
          </a:p>
          <a:p>
            <a:pPr marR="64135" algn="just">
              <a:lnSpc>
                <a:spcPct val="150000"/>
              </a:lnSpc>
              <a:spcBef>
                <a:spcPts val="495"/>
              </a:spcBef>
            </a:pPr>
            <a:r>
              <a:rPr lang="el-GR" dirty="0">
                <a:latin typeface="Century Gothic" panose="020B0502020202020204" pitchFamily="34" charset="0"/>
              </a:rPr>
              <a:t>Η έκθεση θα καλύπτει τον τρόπο με τον οποίο διασφαλίζεται:</a:t>
            </a:r>
          </a:p>
          <a:p>
            <a:pPr marL="285750" marR="64135" indent="-285750" algn="just">
              <a:lnSpc>
                <a:spcPct val="150000"/>
              </a:lnSpc>
              <a:spcBef>
                <a:spcPts val="495"/>
              </a:spcBef>
              <a:buFont typeface="Arial" panose="020B0604020202020204" pitchFamily="34" charset="0"/>
              <a:buChar char="•"/>
            </a:pPr>
            <a:r>
              <a:rPr lang="el-GR" dirty="0">
                <a:latin typeface="Century Gothic" panose="020B0502020202020204" pitchFamily="34" charset="0"/>
              </a:rPr>
              <a:t>η τήρηση των προτύπων ποιότητας του Προγράμματος  </a:t>
            </a:r>
            <a:r>
              <a:rPr lang="el-GR" dirty="0" err="1">
                <a:latin typeface="Century Gothic" panose="020B0502020202020204" pitchFamily="34" charset="0"/>
              </a:rPr>
              <a:t>Erasmus</a:t>
            </a:r>
            <a:r>
              <a:rPr lang="el-GR" dirty="0">
                <a:latin typeface="Century Gothic" panose="020B0502020202020204" pitchFamily="34" charset="0"/>
              </a:rPr>
              <a:t>, </a:t>
            </a:r>
          </a:p>
          <a:p>
            <a:pPr marL="285750" marR="64135" indent="-285750" algn="just">
              <a:lnSpc>
                <a:spcPct val="150000"/>
              </a:lnSpc>
              <a:spcBef>
                <a:spcPts val="495"/>
              </a:spcBef>
              <a:buFont typeface="Arial" panose="020B0604020202020204" pitchFamily="34" charset="0"/>
              <a:buChar char="•"/>
            </a:pPr>
            <a:r>
              <a:rPr lang="el-GR" dirty="0">
                <a:latin typeface="Century Gothic" panose="020B0502020202020204" pitchFamily="34" charset="0"/>
              </a:rPr>
              <a:t>η πρόοδος ως προς την επίτευξη των  στόχων του </a:t>
            </a:r>
            <a:r>
              <a:rPr lang="el-GR" dirty="0" err="1">
                <a:latin typeface="Century Gothic" panose="020B0502020202020204" pitchFamily="34" charset="0"/>
              </a:rPr>
              <a:t>Erasmu</a:t>
            </a:r>
            <a:r>
              <a:rPr lang="en-US" dirty="0">
                <a:latin typeface="Century Gothic" panose="020B0502020202020204" pitchFamily="34" charset="0"/>
              </a:rPr>
              <a:t>s Plan </a:t>
            </a:r>
            <a:r>
              <a:rPr lang="el-GR" dirty="0">
                <a:latin typeface="Century Gothic" panose="020B0502020202020204" pitchFamily="34" charset="0"/>
              </a:rPr>
              <a:t>και </a:t>
            </a:r>
          </a:p>
          <a:p>
            <a:pPr marL="285750" marR="64135" indent="-285750" algn="just">
              <a:lnSpc>
                <a:spcPct val="150000"/>
              </a:lnSpc>
              <a:spcBef>
                <a:spcPts val="495"/>
              </a:spcBef>
              <a:buFont typeface="Arial" panose="020B0604020202020204" pitchFamily="34" charset="0"/>
              <a:buChar char="•"/>
            </a:pPr>
            <a:r>
              <a:rPr lang="el-GR" dirty="0">
                <a:latin typeface="Century Gothic" panose="020B0502020202020204" pitchFamily="34" charset="0"/>
              </a:rPr>
              <a:t>η </a:t>
            </a:r>
            <a:r>
              <a:rPr lang="el-GR" dirty="0" err="1">
                <a:latin typeface="Century Gothic" panose="020B0502020202020204" pitchFamily="34" charset="0"/>
              </a:rPr>
              <a:t>επικαιροποιήσή</a:t>
            </a:r>
            <a:r>
              <a:rPr lang="el-GR" dirty="0">
                <a:latin typeface="Century Gothic" panose="020B0502020202020204" pitchFamily="34" charset="0"/>
              </a:rPr>
              <a:t> του</a:t>
            </a:r>
          </a:p>
          <a:p>
            <a:pPr marR="64135" algn="just">
              <a:lnSpc>
                <a:spcPct val="150000"/>
              </a:lnSpc>
              <a:spcBef>
                <a:spcPts val="495"/>
              </a:spcBef>
              <a:buFont typeface="Wingdings" panose="05000000000000000000" pitchFamily="2" charset="2"/>
              <a:buChar char="Ø"/>
            </a:pPr>
            <a:endParaRPr lang="el-GR" dirty="0">
              <a:latin typeface="Century Gothic" panose="020B0502020202020204" pitchFamily="34" charset="0"/>
            </a:endParaRPr>
          </a:p>
          <a:p>
            <a:pPr marR="64135" algn="just">
              <a:lnSpc>
                <a:spcPct val="150000"/>
              </a:lnSpc>
              <a:spcBef>
                <a:spcPts val="495"/>
              </a:spcBef>
            </a:pPr>
            <a:r>
              <a:rPr lang="el-GR" dirty="0">
                <a:latin typeface="Century Gothic" panose="020B0502020202020204" pitchFamily="34" charset="0"/>
              </a:rPr>
              <a:t>Η Εθνική Υπηρεσία μπορεί να διοργανώσει επίσημους ελέγχους, επισκέψεις παρακολούθησης ή άλλες δραστηριότητες για την παρακολούθηση της προόδου των διαπιστευμένων οργανισμών, τη διασφάλιση των προτύπων ποιότητας και την παροχή στήριξης</a:t>
            </a:r>
          </a:p>
          <a:p>
            <a:pPr algn="just"/>
            <a:endParaRPr lang="el-GR" dirty="0">
              <a:solidFill>
                <a:schemeClr val="tx1">
                  <a:lumMod val="75000"/>
                  <a:lumOff val="25000"/>
                </a:schemeClr>
              </a:solidFill>
              <a:latin typeface="Century Gothic" panose="020B0502020202020204" pitchFamily="34" charset="0"/>
              <a:cs typeface="Arial" charset="0"/>
            </a:endParaRPr>
          </a:p>
        </p:txBody>
      </p:sp>
    </p:spTree>
    <p:extLst>
      <p:ext uri="{BB962C8B-B14F-4D97-AF65-F5344CB8AC3E}">
        <p14:creationId xmlns:p14="http://schemas.microsoft.com/office/powerpoint/2010/main" val="198477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09489" y="78177"/>
            <a:ext cx="8194433"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Διορθωτικά Μέτρα</a:t>
            </a:r>
            <a:endParaRPr lang="en-GB" sz="2800" b="1" dirty="0">
              <a:solidFill>
                <a:schemeClr val="bg1"/>
              </a:solidFill>
            </a:endParaRPr>
          </a:p>
        </p:txBody>
      </p:sp>
      <p:sp>
        <p:nvSpPr>
          <p:cNvPr id="3" name="Rectangle 2"/>
          <p:cNvSpPr/>
          <p:nvPr/>
        </p:nvSpPr>
        <p:spPr>
          <a:xfrm>
            <a:off x="572868" y="873803"/>
            <a:ext cx="10593363" cy="5037276"/>
          </a:xfrm>
          <a:prstGeom prst="rect">
            <a:avLst/>
          </a:prstGeom>
        </p:spPr>
        <p:txBody>
          <a:bodyPr wrap="square">
            <a:spAutoFit/>
          </a:bodyPr>
          <a:lstStyle/>
          <a:p>
            <a:pPr marR="64135" algn="just">
              <a:lnSpc>
                <a:spcPct val="150000"/>
              </a:lnSpc>
              <a:spcBef>
                <a:spcPts val="495"/>
              </a:spcBef>
            </a:pPr>
            <a:r>
              <a:rPr lang="el-GR" dirty="0">
                <a:latin typeface="Century Gothic" panose="020B0502020202020204" pitchFamily="34" charset="0"/>
              </a:rPr>
              <a:t>Σε περιπτώσεις όπου εξακριβωθεί ότι οι διαπιστευμένοι οργανισμοί δε σέβονται τα πρότυπα ποιότητας της Διαπίστευσης ή σε περιπτώσεις μη συμμόρφωσης με τις οδηγίες της Εθνικής Υπηρεσίας, ενδέχεται να ισχύσουν τα ακόλουθα</a:t>
            </a:r>
            <a:r>
              <a:rPr lang="en-US" dirty="0">
                <a:latin typeface="Century Gothic" panose="020B050202020202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dirty="0">
                <a:latin typeface="Century Gothic" panose="020B050202020202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dirty="0">
                <a:latin typeface="Century Gothic" panose="020B0502020202020204" pitchFamily="34" charset="0"/>
              </a:rPr>
              <a:t>Οι οργανισμοί μπορεί να τεθούν υπό επιτήρηση εάν εντοπιστεί κίνδυνος ανεπαρκούς υλοποίησης </a:t>
            </a:r>
            <a:endParaRPr lang="en-US" dirty="0">
              <a:latin typeface="Century Gothic" panose="020B0502020202020204" pitchFamily="34" charset="0"/>
            </a:endParaRPr>
          </a:p>
          <a:p>
            <a:pPr marL="297816" marR="5715" indent="-285750" algn="just">
              <a:lnSpc>
                <a:spcPct val="150000"/>
              </a:lnSpc>
              <a:spcBef>
                <a:spcPts val="990"/>
              </a:spcBef>
              <a:buFont typeface="Arial" panose="020B0604020202020204" pitchFamily="34" charset="0"/>
              <a:buChar char="•"/>
              <a:tabLst>
                <a:tab pos="240029" algn="l"/>
              </a:tabLst>
            </a:pPr>
            <a:r>
              <a:rPr lang="el-GR" dirty="0">
                <a:latin typeface="Century Gothic" panose="020B0502020202020204" pitchFamily="34" charset="0"/>
              </a:rPr>
              <a:t>Αναστολή της Διαπίστευσης: Οι οργανισμοί των οποίων η διαπίστευση έχει ανασταλεί δεν μπορούν να  υποβάλουν αίτηση στα πλαίσια της Βασικής Δράσης 1</a:t>
            </a:r>
          </a:p>
          <a:p>
            <a:pPr marL="297816" marR="5715" indent="-285750" algn="just">
              <a:lnSpc>
                <a:spcPct val="150000"/>
              </a:lnSpc>
              <a:spcBef>
                <a:spcPts val="990"/>
              </a:spcBef>
              <a:buFont typeface="Arial" panose="020B0604020202020204" pitchFamily="34" charset="0"/>
              <a:buChar char="•"/>
              <a:tabLst>
                <a:tab pos="240029" algn="l"/>
              </a:tabLst>
            </a:pPr>
            <a:r>
              <a:rPr lang="el-GR" dirty="0">
                <a:latin typeface="Century Gothic" panose="020B0502020202020204" pitchFamily="34" charset="0"/>
              </a:rPr>
              <a:t>Τερματισμός της Διαπίστευσης σε περίπτωση συνεχούς μη συμμόρφωσης</a:t>
            </a:r>
            <a:r>
              <a:rPr lang="en-US" dirty="0">
                <a:latin typeface="Century Gothic" panose="020B0502020202020204" pitchFamily="34" charset="0"/>
              </a:rPr>
              <a:t>, </a:t>
            </a:r>
            <a:r>
              <a:rPr lang="el-GR" dirty="0">
                <a:latin typeface="Century Gothic" panose="020B0502020202020204" pitchFamily="34" charset="0"/>
              </a:rPr>
              <a:t>πολύ χαμηλών επιδόσεων ή σε περίπτωση επανειλημμένων ή σημαντικών</a:t>
            </a:r>
            <a:r>
              <a:rPr lang="en-US" dirty="0">
                <a:latin typeface="Century Gothic" panose="020B0502020202020204" pitchFamily="34" charset="0"/>
              </a:rPr>
              <a:t> </a:t>
            </a:r>
            <a:r>
              <a:rPr lang="el-GR" dirty="0">
                <a:latin typeface="Century Gothic" panose="020B0502020202020204" pitchFamily="34" charset="0"/>
              </a:rPr>
              <a:t>παραβάσεων των κανόνων</a:t>
            </a:r>
          </a:p>
          <a:p>
            <a:pPr algn="just"/>
            <a:endParaRPr lang="el-GR" dirty="0">
              <a:solidFill>
                <a:schemeClr val="tx1">
                  <a:lumMod val="75000"/>
                  <a:lumOff val="25000"/>
                </a:schemeClr>
              </a:solidFill>
              <a:latin typeface="Century Gothic" panose="020B0502020202020204" pitchFamily="34" charset="0"/>
              <a:cs typeface="Arial" charset="0"/>
            </a:endParaRPr>
          </a:p>
        </p:txBody>
      </p:sp>
    </p:spTree>
    <p:extLst>
      <p:ext uri="{BB962C8B-B14F-4D97-AF65-F5344CB8AC3E}">
        <p14:creationId xmlns:p14="http://schemas.microsoft.com/office/powerpoint/2010/main" val="1313477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6</a:t>
            </a:r>
            <a:r>
              <a:rPr lang="en-US" b="1" dirty="0">
                <a:solidFill>
                  <a:srgbClr val="7030A0"/>
                </a:solidFill>
                <a:latin typeface="Century Gothic" panose="020B0502020202020204" pitchFamily="34" charset="0"/>
              </a:rPr>
              <a:t>. </a:t>
            </a:r>
            <a:r>
              <a:rPr lang="el-GR" b="1" dirty="0">
                <a:solidFill>
                  <a:srgbClr val="7030A0"/>
                </a:solidFill>
                <a:latin typeface="Century Gothic" panose="020B0502020202020204" pitchFamily="34" charset="0"/>
              </a:rPr>
              <a:t>Τεχνικές Οδηγίες Υποβολής Αίτησης</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520154"/>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rPr>
              <a:t>Erasmus+ &amp; European Solidarity Corps Platform</a:t>
            </a:r>
          </a:p>
          <a:p>
            <a:pPr marL="342900" indent="-342900" algn="l">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n-US" dirty="0" err="1">
                <a:solidFill>
                  <a:schemeClr val="tx1">
                    <a:lumMod val="75000"/>
                    <a:lumOff val="25000"/>
                  </a:schemeClr>
                </a:solidFill>
                <a:latin typeface="Century Gothic" panose="020B0502020202020204" pitchFamily="34" charset="0"/>
              </a:rPr>
              <a:t>Eu</a:t>
            </a:r>
            <a:r>
              <a:rPr lang="en-US" dirty="0">
                <a:solidFill>
                  <a:schemeClr val="tx1">
                    <a:lumMod val="75000"/>
                    <a:lumOff val="25000"/>
                  </a:schemeClr>
                </a:solidFill>
                <a:latin typeface="Century Gothic" panose="020B0502020202020204" pitchFamily="34" charset="0"/>
              </a:rPr>
              <a:t> login Account</a:t>
            </a:r>
          </a:p>
          <a:p>
            <a:pPr marL="342900" indent="-342900" algn="l">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rPr>
              <a:t>OID / ORS</a:t>
            </a: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062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Erasmus+ and European Solidarity Corps Platform</a:t>
            </a:r>
            <a:endParaRPr lang="en-GB" sz="2800" b="1" dirty="0">
              <a:solidFill>
                <a:schemeClr val="bg1"/>
              </a:solidFill>
            </a:endParaRPr>
          </a:p>
        </p:txBody>
      </p:sp>
      <p:sp>
        <p:nvSpPr>
          <p:cNvPr id="3" name="Rectangle 2"/>
          <p:cNvSpPr/>
          <p:nvPr/>
        </p:nvSpPr>
        <p:spPr>
          <a:xfrm>
            <a:off x="572868" y="873803"/>
            <a:ext cx="10593363" cy="2308324"/>
          </a:xfrm>
          <a:prstGeom prst="rect">
            <a:avLst/>
          </a:prstGeom>
        </p:spPr>
        <p:txBody>
          <a:bodyPr wrap="square">
            <a:spAutoFit/>
          </a:bodyPr>
          <a:lstStyle/>
          <a:p>
            <a:pPr marL="457200" indent="-457200">
              <a:buFont typeface="Wingdings" panose="05000000000000000000" pitchFamily="2" charset="2"/>
              <a:buChar char="Ø"/>
            </a:pPr>
            <a:r>
              <a:rPr lang="el-GR" b="1" dirty="0">
                <a:solidFill>
                  <a:schemeClr val="tx1">
                    <a:lumMod val="75000"/>
                    <a:lumOff val="25000"/>
                  </a:schemeClr>
                </a:solidFill>
                <a:latin typeface="Century Gothic" panose="020B0502020202020204" pitchFamily="34" charset="0"/>
                <a:hlinkClick r:id="rId3"/>
              </a:rPr>
              <a:t>Πλατφόρμα </a:t>
            </a:r>
            <a:r>
              <a:rPr lang="en-US" b="1" dirty="0">
                <a:solidFill>
                  <a:schemeClr val="tx1">
                    <a:lumMod val="75000"/>
                    <a:lumOff val="25000"/>
                  </a:schemeClr>
                </a:solidFill>
                <a:latin typeface="Century Gothic" panose="020B0502020202020204" pitchFamily="34" charset="0"/>
                <a:hlinkClick r:id="rId3"/>
              </a:rPr>
              <a:t>EESCP</a:t>
            </a:r>
            <a:r>
              <a:rPr lang="en-US" b="1" dirty="0">
                <a:solidFill>
                  <a:schemeClr val="tx1">
                    <a:lumMod val="75000"/>
                    <a:lumOff val="25000"/>
                  </a:schemeClr>
                </a:solidFill>
                <a:latin typeface="Century Gothic" panose="020B0502020202020204" pitchFamily="34" charset="0"/>
              </a:rPr>
              <a:t> - “Single Entry Point” </a:t>
            </a:r>
            <a:r>
              <a:rPr lang="el-GR" b="1" dirty="0">
                <a:solidFill>
                  <a:schemeClr val="tx1">
                    <a:lumMod val="75000"/>
                    <a:lumOff val="25000"/>
                  </a:schemeClr>
                </a:solidFill>
                <a:latin typeface="Century Gothic" panose="020B0502020202020204" pitchFamily="34" charset="0"/>
              </a:rPr>
              <a:t>για</a:t>
            </a:r>
            <a:r>
              <a:rPr lang="en-US" b="1" dirty="0">
                <a:solidFill>
                  <a:schemeClr val="tx1">
                    <a:lumMod val="75000"/>
                    <a:lumOff val="25000"/>
                  </a:schemeClr>
                </a:solidFill>
                <a:latin typeface="Century Gothic" panose="020B0502020202020204" pitchFamily="34" charset="0"/>
              </a:rPr>
              <a:t>:</a:t>
            </a:r>
          </a:p>
          <a:p>
            <a:pPr marL="342900" indent="-342900">
              <a:buFontTx/>
              <a:buChar char="-"/>
            </a:pPr>
            <a:r>
              <a:rPr lang="el-GR" dirty="0">
                <a:solidFill>
                  <a:schemeClr val="tx1">
                    <a:lumMod val="75000"/>
                    <a:lumOff val="25000"/>
                  </a:schemeClr>
                </a:solidFill>
                <a:latin typeface="Century Gothic" panose="020B0502020202020204" pitchFamily="34" charset="0"/>
              </a:rPr>
              <a:t>Εξεύρεση οργανισμών που συμμετέχουν σε Αποκεντρωμένες Δράσεις</a:t>
            </a:r>
            <a:endParaRPr lang="en-US" dirty="0">
              <a:solidFill>
                <a:schemeClr val="tx1">
                  <a:lumMod val="75000"/>
                  <a:lumOff val="25000"/>
                </a:schemeClr>
              </a:solidFill>
              <a:latin typeface="Century Gothic" panose="020B0502020202020204" pitchFamily="34" charset="0"/>
            </a:endParaRPr>
          </a:p>
          <a:p>
            <a:pPr marL="342900" indent="-342900">
              <a:buFontTx/>
              <a:buChar char="-"/>
            </a:pPr>
            <a:r>
              <a:rPr lang="en-US" dirty="0">
                <a:solidFill>
                  <a:schemeClr val="tx1">
                    <a:lumMod val="75000"/>
                    <a:lumOff val="25000"/>
                  </a:schemeClr>
                </a:solidFill>
                <a:latin typeface="Century Gothic" panose="020B0502020202020204" pitchFamily="34" charset="0"/>
              </a:rPr>
              <a:t>E</a:t>
            </a:r>
            <a:r>
              <a:rPr lang="el-GR" dirty="0" err="1">
                <a:solidFill>
                  <a:schemeClr val="tx1">
                    <a:lumMod val="75000"/>
                    <a:lumOff val="25000"/>
                  </a:schemeClr>
                </a:solidFill>
                <a:latin typeface="Century Gothic" panose="020B0502020202020204" pitchFamily="34" charset="0"/>
              </a:rPr>
              <a:t>υκαιρίες</a:t>
            </a:r>
            <a:r>
              <a:rPr lang="el-GR" dirty="0">
                <a:solidFill>
                  <a:schemeClr val="tx1">
                    <a:lumMod val="75000"/>
                    <a:lumOff val="25000"/>
                  </a:schemeClr>
                </a:solidFill>
                <a:latin typeface="Century Gothic" panose="020B0502020202020204" pitchFamily="34" charset="0"/>
              </a:rPr>
              <a:t> του Προγράμματος</a:t>
            </a:r>
          </a:p>
          <a:p>
            <a:pPr marL="342900" indent="-342900">
              <a:buFontTx/>
              <a:buChar char="-"/>
            </a:pPr>
            <a:r>
              <a:rPr lang="el-GR" dirty="0">
                <a:solidFill>
                  <a:schemeClr val="tx1">
                    <a:lumMod val="75000"/>
                    <a:lumOff val="25000"/>
                  </a:schemeClr>
                </a:solidFill>
                <a:latin typeface="Century Gothic" panose="020B0502020202020204" pitchFamily="34" charset="0"/>
              </a:rPr>
              <a:t>Πρόσβαση σε εγκεκριμένα Σχέδια/</a:t>
            </a:r>
            <a:r>
              <a:rPr lang="en-US" dirty="0">
                <a:solidFill>
                  <a:schemeClr val="tx1">
                    <a:lumMod val="75000"/>
                    <a:lumOff val="25000"/>
                  </a:schemeClr>
                </a:solidFill>
                <a:latin typeface="Century Gothic" panose="020B0502020202020204" pitchFamily="34" charset="0"/>
              </a:rPr>
              <a:t>Projects’ Result Platform</a:t>
            </a:r>
          </a:p>
          <a:p>
            <a:pPr marL="342900" indent="-342900">
              <a:buFontTx/>
              <a:buChar char="-"/>
            </a:pPr>
            <a:r>
              <a:rPr lang="en-GB" dirty="0">
                <a:solidFill>
                  <a:schemeClr val="tx1">
                    <a:lumMod val="75000"/>
                    <a:lumOff val="25000"/>
                  </a:schemeClr>
                </a:solidFill>
                <a:latin typeface="Century Gothic" panose="020B0502020202020204" pitchFamily="34" charset="0"/>
              </a:rPr>
              <a:t>E</a:t>
            </a:r>
            <a:r>
              <a:rPr lang="el-GR" dirty="0" err="1">
                <a:solidFill>
                  <a:schemeClr val="tx1">
                    <a:lumMod val="75000"/>
                    <a:lumOff val="25000"/>
                  </a:schemeClr>
                </a:solidFill>
                <a:latin typeface="Century Gothic" panose="020B0502020202020204" pitchFamily="34" charset="0"/>
              </a:rPr>
              <a:t>γγραφές</a:t>
            </a:r>
            <a:r>
              <a:rPr lang="el-GR" dirty="0">
                <a:solidFill>
                  <a:schemeClr val="tx1">
                    <a:lumMod val="75000"/>
                    <a:lumOff val="25000"/>
                  </a:schemeClr>
                </a:solidFill>
                <a:latin typeface="Century Gothic" panose="020B0502020202020204" pitchFamily="34" charset="0"/>
              </a:rPr>
              <a:t> νέων οργανισμών (Απόκτηση Ο</a:t>
            </a:r>
            <a:r>
              <a:rPr lang="en-US" dirty="0">
                <a:solidFill>
                  <a:schemeClr val="tx1">
                    <a:lumMod val="75000"/>
                    <a:lumOff val="25000"/>
                  </a:schemeClr>
                </a:solidFill>
                <a:latin typeface="Century Gothic" panose="020B0502020202020204" pitchFamily="34" charset="0"/>
              </a:rPr>
              <a:t>ID)</a:t>
            </a:r>
            <a:endParaRPr lang="el-GR" dirty="0">
              <a:solidFill>
                <a:schemeClr val="tx1">
                  <a:lumMod val="75000"/>
                  <a:lumOff val="25000"/>
                </a:schemeClr>
              </a:solidFill>
              <a:latin typeface="Century Gothic" panose="020B0502020202020204" pitchFamily="34" charset="0"/>
            </a:endParaRPr>
          </a:p>
          <a:p>
            <a:pPr marL="342900" indent="-342900">
              <a:buFontTx/>
              <a:buChar char="-"/>
            </a:pPr>
            <a:r>
              <a:rPr lang="el-GR" dirty="0">
                <a:solidFill>
                  <a:schemeClr val="tx1">
                    <a:lumMod val="75000"/>
                    <a:lumOff val="25000"/>
                  </a:schemeClr>
                </a:solidFill>
                <a:latin typeface="Century Gothic" panose="020B0502020202020204" pitchFamily="34" charset="0"/>
              </a:rPr>
              <a:t>Πρόσβαση στις αιτήσεις</a:t>
            </a:r>
            <a:endParaRPr lang="en-US" dirty="0">
              <a:solidFill>
                <a:schemeClr val="tx1">
                  <a:lumMod val="75000"/>
                  <a:lumOff val="25000"/>
                </a:schemeClr>
              </a:solidFill>
              <a:latin typeface="Century Gothic" panose="020B0502020202020204" pitchFamily="34" charset="0"/>
            </a:endParaRPr>
          </a:p>
          <a:p>
            <a:pPr marL="342900" indent="-342900">
              <a:buFontTx/>
              <a:buChar char="-"/>
            </a:pPr>
            <a:r>
              <a:rPr lang="el-GR" dirty="0">
                <a:solidFill>
                  <a:schemeClr val="tx1">
                    <a:lumMod val="75000"/>
                    <a:lumOff val="25000"/>
                  </a:schemeClr>
                </a:solidFill>
                <a:latin typeface="Century Gothic" panose="020B0502020202020204" pitchFamily="34" charset="0"/>
              </a:rPr>
              <a:t>Διαχείριση εγκεκριμένων σχεδίων</a:t>
            </a:r>
            <a:endParaRPr lang="en-US" sz="2000"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cs typeface="Arial"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68" y="2968705"/>
            <a:ext cx="9196534" cy="3887094"/>
          </a:xfrm>
          <a:prstGeom prst="rect">
            <a:avLst/>
          </a:prstGeom>
        </p:spPr>
      </p:pic>
    </p:spTree>
    <p:extLst>
      <p:ext uri="{BB962C8B-B14F-4D97-AF65-F5344CB8AC3E}">
        <p14:creationId xmlns:p14="http://schemas.microsoft.com/office/powerpoint/2010/main" val="1843976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ΑΡΧΙΚΗ ΣΕΛΙΔΑ </a:t>
            </a:r>
            <a:r>
              <a:rPr lang="en-US" sz="2800" dirty="0">
                <a:solidFill>
                  <a:schemeClr val="bg1"/>
                </a:solidFill>
                <a:latin typeface="Century Gothic" panose="020B0502020202020204" pitchFamily="34" charset="0"/>
              </a:rPr>
              <a:t>EESCP – TOP MENU</a:t>
            </a:r>
            <a:endParaRPr lang="en-GB" sz="2800" b="1" dirty="0">
              <a:solidFill>
                <a:schemeClr val="bg1"/>
              </a:solidFill>
            </a:endParaRPr>
          </a:p>
        </p:txBody>
      </p:sp>
      <p:sp>
        <p:nvSpPr>
          <p:cNvPr id="3" name="Rectangle 2"/>
          <p:cNvSpPr/>
          <p:nvPr/>
        </p:nvSpPr>
        <p:spPr>
          <a:xfrm>
            <a:off x="572868" y="873803"/>
            <a:ext cx="10593363" cy="2677656"/>
          </a:xfrm>
          <a:prstGeom prst="rect">
            <a:avLst/>
          </a:prstGeom>
        </p:spPr>
        <p:txBody>
          <a:bodyPr wrap="square">
            <a:spAutoFit/>
          </a:bodyPr>
          <a:lstStyle/>
          <a:p>
            <a:pPr marL="457200" indent="-457200">
              <a:lnSpc>
                <a:spcPct val="150000"/>
              </a:lnSpc>
              <a:buFont typeface="+mj-lt"/>
              <a:buAutoNum type="arabicPeriod"/>
            </a:pPr>
            <a:r>
              <a:rPr lang="el-GR" sz="2000" dirty="0">
                <a:latin typeface="Century Gothic" panose="020B0502020202020204" pitchFamily="34" charset="0"/>
              </a:rPr>
              <a:t>Πλοήγηση στην πλατφόρμα</a:t>
            </a:r>
          </a:p>
          <a:p>
            <a:pPr marL="457200" indent="-457200">
              <a:lnSpc>
                <a:spcPct val="150000"/>
              </a:lnSpc>
              <a:buFont typeface="+mj-lt"/>
              <a:buAutoNum type="arabicPeriod"/>
            </a:pPr>
            <a:r>
              <a:rPr lang="el-GR" sz="2000" dirty="0">
                <a:latin typeface="Century Gothic" panose="020B0502020202020204" pitchFamily="34" charset="0"/>
              </a:rPr>
              <a:t>Εγγραφή – Σύνδεση/Αποσύνδεση με προσωπικό λογαριασμό </a:t>
            </a:r>
          </a:p>
          <a:p>
            <a:pPr marL="457200" indent="-457200">
              <a:lnSpc>
                <a:spcPct val="150000"/>
              </a:lnSpc>
              <a:buFont typeface="+mj-lt"/>
              <a:buAutoNum type="arabicPeriod"/>
            </a:pPr>
            <a:r>
              <a:rPr lang="el-GR" sz="2000" dirty="0">
                <a:latin typeface="Century Gothic" panose="020B0502020202020204" pitchFamily="34" charset="0"/>
              </a:rPr>
              <a:t>Προεπιλεγμένη γλώσσα</a:t>
            </a:r>
            <a:r>
              <a:rPr lang="en-US" sz="2000" dirty="0">
                <a:latin typeface="Century Gothic" panose="020B0502020202020204" pitchFamily="34" charset="0"/>
              </a:rPr>
              <a:t>:</a:t>
            </a:r>
            <a:r>
              <a:rPr lang="el-GR" sz="2000" dirty="0">
                <a:latin typeface="Century Gothic" panose="020B0502020202020204" pitchFamily="34" charset="0"/>
              </a:rPr>
              <a:t> Αγγλικά</a:t>
            </a:r>
            <a:r>
              <a:rPr lang="en-US" sz="2000" dirty="0">
                <a:latin typeface="Century Gothic" panose="020B0502020202020204" pitchFamily="34" charset="0"/>
              </a:rPr>
              <a:t>.</a:t>
            </a:r>
            <a:r>
              <a:rPr lang="el-GR" sz="2000" dirty="0">
                <a:latin typeface="Century Gothic" panose="020B0502020202020204" pitchFamily="34" charset="0"/>
              </a:rPr>
              <a:t> </a:t>
            </a:r>
            <a:r>
              <a:rPr lang="en-US" sz="2000" dirty="0">
                <a:latin typeface="Century Gothic" panose="020B0502020202020204" pitchFamily="34" charset="0"/>
              </a:rPr>
              <a:t>M</a:t>
            </a:r>
            <a:r>
              <a:rPr lang="el-GR" sz="2000" dirty="0" err="1">
                <a:latin typeface="Century Gothic" panose="020B0502020202020204" pitchFamily="34" charset="0"/>
              </a:rPr>
              <a:t>πορείτε</a:t>
            </a:r>
            <a:r>
              <a:rPr lang="el-GR" sz="2000" dirty="0">
                <a:latin typeface="Century Gothic" panose="020B0502020202020204" pitchFamily="34" charset="0"/>
              </a:rPr>
              <a:t> να μετατρέψετε τη γλώσσα στα Ελληνικά</a:t>
            </a:r>
          </a:p>
          <a:p>
            <a:pPr marL="457200" indent="-457200">
              <a:lnSpc>
                <a:spcPct val="150000"/>
              </a:lnSpc>
              <a:buFont typeface="+mj-lt"/>
              <a:buAutoNum type="arabicPeriod"/>
            </a:pPr>
            <a:r>
              <a:rPr lang="el-GR" sz="2000" dirty="0">
                <a:latin typeface="Century Gothic" panose="020B0502020202020204" pitchFamily="34" charset="0"/>
              </a:rPr>
              <a:t>Ειδοποιήσεις της πλατφόρμας προς τον χρήστη</a:t>
            </a:r>
          </a:p>
          <a:p>
            <a:pPr algn="just"/>
            <a:endParaRPr lang="el-GR" dirty="0">
              <a:solidFill>
                <a:schemeClr val="tx1">
                  <a:lumMod val="75000"/>
                  <a:lumOff val="25000"/>
                </a:schemeClr>
              </a:solidFill>
              <a:latin typeface="Century Gothic" panose="020B0502020202020204" pitchFamily="34"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4" y="3551459"/>
            <a:ext cx="12133456" cy="2305090"/>
          </a:xfrm>
          <a:prstGeom prst="rect">
            <a:avLst/>
          </a:prstGeom>
        </p:spPr>
      </p:pic>
    </p:spTree>
    <p:extLst>
      <p:ext uri="{BB962C8B-B14F-4D97-AF65-F5344CB8AC3E}">
        <p14:creationId xmlns:p14="http://schemas.microsoft.com/office/powerpoint/2010/main" val="391373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K</a:t>
            </a:r>
            <a:r>
              <a:rPr lang="el-GR" sz="2800" dirty="0" err="1">
                <a:solidFill>
                  <a:schemeClr val="bg1"/>
                </a:solidFill>
                <a:latin typeface="Century Gothic" panose="020B0502020202020204" pitchFamily="34" charset="0"/>
              </a:rPr>
              <a:t>εντρικές</a:t>
            </a:r>
            <a:r>
              <a:rPr lang="el-GR" sz="2800" dirty="0">
                <a:solidFill>
                  <a:schemeClr val="bg1"/>
                </a:solidFill>
                <a:latin typeface="Century Gothic" panose="020B0502020202020204" pitchFamily="34" charset="0"/>
              </a:rPr>
              <a:t>/Αποκεντρωμένες Δράσεις &amp; Διαχείριση</a:t>
            </a:r>
            <a:endParaRPr lang="en-GB" sz="2800" dirty="0">
              <a:solidFill>
                <a:schemeClr val="bg1"/>
              </a:solidFill>
              <a:latin typeface="Century Gothic" panose="020B0502020202020204" pitchFamily="34" charset="0"/>
            </a:endParaRPr>
          </a:p>
        </p:txBody>
      </p:sp>
      <p:sp>
        <p:nvSpPr>
          <p:cNvPr id="3" name="Rectangle 2"/>
          <p:cNvSpPr/>
          <p:nvPr/>
        </p:nvSpPr>
        <p:spPr>
          <a:xfrm>
            <a:off x="2033533" y="1295834"/>
            <a:ext cx="10593363" cy="1338828"/>
          </a:xfrm>
          <a:prstGeom prst="rect">
            <a:avLst/>
          </a:prstGeom>
        </p:spPr>
        <p:txBody>
          <a:bodyPr wrap="square">
            <a:spAutoFit/>
          </a:bodyPr>
          <a:lstStyle/>
          <a:p>
            <a:pPr algn="ctr">
              <a:lnSpc>
                <a:spcPct val="150000"/>
              </a:lnSpc>
            </a:pPr>
            <a:r>
              <a:rPr lang="en-GB" dirty="0">
                <a:solidFill>
                  <a:schemeClr val="bg1"/>
                </a:solidFill>
                <a:latin typeface="Century Gothic" panose="020B0502020202020204" pitchFamily="34" charset="0"/>
              </a:rPr>
              <a:t>IPSUM</a:t>
            </a:r>
          </a:p>
          <a:p>
            <a:pPr lvl="1" indent="-457200" defTabSz="1061355">
              <a:lnSpc>
                <a:spcPct val="90000"/>
              </a:lnSpc>
              <a:spcBef>
                <a:spcPct val="0"/>
              </a:spcBef>
              <a:spcAft>
                <a:spcPct val="15000"/>
              </a:spcAft>
              <a:buFont typeface="+mj-lt"/>
              <a:buAutoNum type="arabicPeriod"/>
            </a:pPr>
            <a:r>
              <a:rPr lang="en-GB" dirty="0">
                <a:solidFill>
                  <a:schemeClr val="bg1"/>
                </a:solidFill>
                <a:latin typeface="Century Gothic" panose="020B0502020202020204" pitchFamily="34" charset="0"/>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Diagram 3"/>
          <p:cNvGraphicFramePr/>
          <p:nvPr>
            <p:extLst>
              <p:ext uri="{D42A27DB-BD31-4B8C-83A1-F6EECF244321}">
                <p14:modId xmlns:p14="http://schemas.microsoft.com/office/powerpoint/2010/main" val="2366955781"/>
              </p:ext>
            </p:extLst>
          </p:nvPr>
        </p:nvGraphicFramePr>
        <p:xfrm>
          <a:off x="397400" y="1416928"/>
          <a:ext cx="10599150" cy="4399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683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A</a:t>
            </a:r>
            <a:r>
              <a:rPr lang="el-GR" sz="2800" dirty="0">
                <a:solidFill>
                  <a:schemeClr val="bg1"/>
                </a:solidFill>
                <a:latin typeface="Century Gothic" panose="020B0502020202020204" pitchFamily="34" charset="0"/>
              </a:rPr>
              <a:t>Ρ</a:t>
            </a:r>
            <a:r>
              <a:rPr lang="en-US" sz="2800" dirty="0">
                <a:solidFill>
                  <a:schemeClr val="bg1"/>
                </a:solidFill>
                <a:latin typeface="Century Gothic" panose="020B0502020202020204" pitchFamily="34" charset="0"/>
              </a:rPr>
              <a:t>XIKH </a:t>
            </a:r>
            <a:r>
              <a:rPr lang="el-GR" sz="2800" dirty="0">
                <a:solidFill>
                  <a:schemeClr val="bg1"/>
                </a:solidFill>
                <a:latin typeface="Century Gothic" panose="020B0502020202020204" pitchFamily="34" charset="0"/>
              </a:rPr>
              <a:t>ΣΕΛΙΔΑ </a:t>
            </a:r>
            <a:r>
              <a:rPr lang="en-US" sz="2800" dirty="0">
                <a:solidFill>
                  <a:schemeClr val="bg1"/>
                </a:solidFill>
                <a:latin typeface="Century Gothic" panose="020B0502020202020204" pitchFamily="34" charset="0"/>
              </a:rPr>
              <a:t>EESCP </a:t>
            </a:r>
            <a:r>
              <a:rPr lang="el-GR" sz="2800" dirty="0">
                <a:solidFill>
                  <a:schemeClr val="bg1"/>
                </a:solidFill>
                <a:latin typeface="Century Gothic" panose="020B0502020202020204" pitchFamily="34" charset="0"/>
              </a:rPr>
              <a:t>– ΒΑΣΙΚΟ</a:t>
            </a:r>
            <a:r>
              <a:rPr lang="en-US" sz="2800" dirty="0">
                <a:solidFill>
                  <a:schemeClr val="bg1"/>
                </a:solidFill>
                <a:latin typeface="Century Gothic" panose="020B0502020202020204" pitchFamily="34" charset="0"/>
              </a:rPr>
              <a:t> MENU</a:t>
            </a:r>
            <a:endParaRPr lang="en-GB" sz="2800" b="1" dirty="0">
              <a:solidFill>
                <a:schemeClr val="bg1"/>
              </a:solidFill>
            </a:endParaRPr>
          </a:p>
        </p:txBody>
      </p:sp>
      <p:sp>
        <p:nvSpPr>
          <p:cNvPr id="4" name="Rectangle 3"/>
          <p:cNvSpPr/>
          <p:nvPr/>
        </p:nvSpPr>
        <p:spPr>
          <a:xfrm>
            <a:off x="124325" y="745738"/>
            <a:ext cx="9621253" cy="6093976"/>
          </a:xfrm>
          <a:prstGeom prst="rect">
            <a:avLst/>
          </a:prstGeom>
        </p:spPr>
        <p:txBody>
          <a:bodyPr wrap="square">
            <a:spAutoFit/>
          </a:bodyPr>
          <a:lstStyle/>
          <a:p>
            <a:pPr marL="457200" indent="-457200">
              <a:lnSpc>
                <a:spcPct val="150000"/>
              </a:lnSpc>
              <a:buFont typeface="+mj-lt"/>
              <a:buAutoNum type="arabicPeriod"/>
            </a:pPr>
            <a:r>
              <a:rPr lang="en-US" sz="2000" b="1" dirty="0">
                <a:solidFill>
                  <a:schemeClr val="tx1">
                    <a:lumMod val="75000"/>
                    <a:lumOff val="25000"/>
                  </a:schemeClr>
                </a:solidFill>
                <a:latin typeface="Century Gothic" panose="020B0502020202020204" pitchFamily="34" charset="0"/>
              </a:rPr>
              <a:t>“HOME” : </a:t>
            </a:r>
            <a:r>
              <a:rPr lang="el-GR" sz="2000" dirty="0">
                <a:solidFill>
                  <a:schemeClr val="tx1">
                    <a:lumMod val="75000"/>
                    <a:lumOff val="25000"/>
                  </a:schemeClr>
                </a:solidFill>
                <a:latin typeface="Century Gothic" panose="020B0502020202020204" pitchFamily="34" charset="0"/>
              </a:rPr>
              <a:t>Επιστροφή στο </a:t>
            </a:r>
            <a:r>
              <a:rPr lang="en-US" sz="2000" dirty="0">
                <a:solidFill>
                  <a:schemeClr val="tx1">
                    <a:lumMod val="75000"/>
                    <a:lumOff val="25000"/>
                  </a:schemeClr>
                </a:solidFill>
                <a:latin typeface="Century Gothic" panose="020B0502020202020204" pitchFamily="34" charset="0"/>
              </a:rPr>
              <a:t>Homepage</a:t>
            </a:r>
          </a:p>
          <a:p>
            <a:pPr marL="457200" indent="-457200">
              <a:lnSpc>
                <a:spcPct val="150000"/>
              </a:lnSpc>
              <a:buFont typeface="+mj-lt"/>
              <a:buAutoNum type="arabicPeriod"/>
            </a:pPr>
            <a:r>
              <a:rPr lang="en-US" sz="2000" b="1" dirty="0">
                <a:solidFill>
                  <a:schemeClr val="tx1">
                    <a:lumMod val="75000"/>
                    <a:lumOff val="25000"/>
                  </a:schemeClr>
                </a:solidFill>
                <a:latin typeface="Century Gothic" panose="020B0502020202020204" pitchFamily="34" charset="0"/>
              </a:rPr>
              <a:t>“ORGANISATIONS”:</a:t>
            </a:r>
          </a:p>
          <a:p>
            <a:pPr>
              <a:lnSpc>
                <a:spcPct val="150000"/>
              </a:lnSpc>
            </a:pPr>
            <a:r>
              <a:rPr lang="el-GR" sz="2000" dirty="0">
                <a:solidFill>
                  <a:schemeClr val="tx1">
                    <a:lumMod val="75000"/>
                    <a:lumOff val="25000"/>
                  </a:schemeClr>
                </a:solidFill>
                <a:latin typeface="Century Gothic" panose="020B0502020202020204" pitchFamily="34" charset="0"/>
                <a:hlinkClick r:id="rId3"/>
              </a:rPr>
              <a:t>- Εξεύρεση οργανισμών</a:t>
            </a:r>
            <a:endParaRPr lang="el-GR" sz="2000" dirty="0">
              <a:solidFill>
                <a:schemeClr val="tx1">
                  <a:lumMod val="75000"/>
                  <a:lumOff val="25000"/>
                </a:schemeClr>
              </a:solidFill>
              <a:latin typeface="Century Gothic" panose="020B0502020202020204" pitchFamily="34" charset="0"/>
            </a:endParaRPr>
          </a:p>
          <a:p>
            <a:pPr>
              <a:lnSpc>
                <a:spcPct val="150000"/>
              </a:lnSpc>
            </a:pPr>
            <a:r>
              <a:rPr lang="el-GR" sz="2000" dirty="0">
                <a:solidFill>
                  <a:schemeClr val="tx1">
                    <a:lumMod val="75000"/>
                    <a:lumOff val="25000"/>
                  </a:schemeClr>
                </a:solidFill>
                <a:latin typeface="Century Gothic" panose="020B0502020202020204" pitchFamily="34" charset="0"/>
                <a:hlinkClick r:id="rId4"/>
              </a:rPr>
              <a:t>- Εγγραφή νέου οργανισμού</a:t>
            </a:r>
            <a:r>
              <a:rPr lang="el-GR" sz="2000" dirty="0">
                <a:solidFill>
                  <a:schemeClr val="tx1">
                    <a:lumMod val="75000"/>
                    <a:lumOff val="25000"/>
                  </a:schemeClr>
                </a:solidFill>
                <a:latin typeface="Century Gothic" panose="020B0502020202020204" pitchFamily="34" charset="0"/>
              </a:rPr>
              <a:t> (Απαιτείται </a:t>
            </a:r>
            <a:r>
              <a:rPr lang="en-GB" sz="2000" dirty="0">
                <a:solidFill>
                  <a:schemeClr val="tx1">
                    <a:lumMod val="75000"/>
                    <a:lumOff val="25000"/>
                  </a:schemeClr>
                </a:solidFill>
                <a:latin typeface="Century Gothic" panose="020B0502020202020204" pitchFamily="34" charset="0"/>
              </a:rPr>
              <a:t>Login)</a:t>
            </a:r>
            <a:endParaRPr lang="el-GR" sz="2000" dirty="0">
              <a:solidFill>
                <a:schemeClr val="tx1">
                  <a:lumMod val="75000"/>
                  <a:lumOff val="25000"/>
                </a:schemeClr>
              </a:solidFill>
              <a:latin typeface="Century Gothic" panose="020B0502020202020204" pitchFamily="34" charset="0"/>
            </a:endParaRPr>
          </a:p>
          <a:p>
            <a:pPr>
              <a:lnSpc>
                <a:spcPct val="150000"/>
              </a:lnSpc>
            </a:pPr>
            <a:r>
              <a:rPr lang="el-GR" sz="2000" dirty="0">
                <a:solidFill>
                  <a:srgbClr val="FF0000"/>
                </a:solidFill>
                <a:latin typeface="Century Gothic" panose="020B0502020202020204" pitchFamily="34" charset="0"/>
                <a:hlinkClick r:id="rId5"/>
              </a:rPr>
              <a:t>- Λίστα οργανισμών συνδεδεμένοι με το χρήστη</a:t>
            </a:r>
            <a:r>
              <a:rPr lang="en-GB" sz="2000" dirty="0">
                <a:solidFill>
                  <a:srgbClr val="FF0000"/>
                </a:solidFill>
                <a:latin typeface="Century Gothic" panose="020B0502020202020204" pitchFamily="34" charset="0"/>
                <a:hlinkClick r:id="rId5"/>
              </a:rPr>
              <a:t>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Απαιτείται </a:t>
            </a:r>
            <a:r>
              <a:rPr lang="en-GB" sz="2000" dirty="0">
                <a:solidFill>
                  <a:schemeClr val="tx1">
                    <a:lumMod val="75000"/>
                    <a:lumOff val="25000"/>
                  </a:schemeClr>
                </a:solidFill>
                <a:latin typeface="Century Gothic" panose="020B0502020202020204" pitchFamily="34" charset="0"/>
              </a:rPr>
              <a:t>Login</a:t>
            </a:r>
            <a:r>
              <a:rPr lang="el-GR" sz="2000" dirty="0">
                <a:solidFill>
                  <a:schemeClr val="tx1">
                    <a:lumMod val="75000"/>
                    <a:lumOff val="25000"/>
                  </a:schemeClr>
                </a:solidFill>
                <a:latin typeface="Century Gothic" panose="020B0502020202020204" pitchFamily="34" charset="0"/>
              </a:rPr>
              <a:t>)</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AutoNum type="arabicPeriod" startAt="3"/>
            </a:pPr>
            <a:r>
              <a:rPr lang="en-US" sz="2000" b="1" dirty="0">
                <a:solidFill>
                  <a:schemeClr val="tx1">
                    <a:lumMod val="75000"/>
                    <a:lumOff val="25000"/>
                  </a:schemeClr>
                </a:solidFill>
                <a:latin typeface="Century Gothic" panose="020B0502020202020204" pitchFamily="34" charset="0"/>
              </a:rPr>
              <a:t>“OPPORTUNITIES”: </a:t>
            </a:r>
            <a:r>
              <a:rPr lang="el-GR" sz="2000" b="1" dirty="0">
                <a:solidFill>
                  <a:srgbClr val="FFC000"/>
                </a:solidFill>
                <a:latin typeface="Century Gothic" panose="020B0502020202020204" pitchFamily="34" charset="0"/>
              </a:rPr>
              <a:t>Πρόσβαση σε όλες τις διαθέσιμες αιτήσεις </a:t>
            </a:r>
            <a:r>
              <a:rPr lang="el-GR" sz="2000" dirty="0">
                <a:solidFill>
                  <a:schemeClr val="tx1">
                    <a:lumMod val="75000"/>
                    <a:lumOff val="25000"/>
                  </a:schemeClr>
                </a:solidFill>
                <a:latin typeface="Century Gothic" panose="020B0502020202020204" pitchFamily="34" charset="0"/>
              </a:rPr>
              <a:t>του Προγράμματος</a:t>
            </a:r>
            <a:endParaRPr lang="en-US" sz="2000" b="1" dirty="0">
              <a:solidFill>
                <a:schemeClr val="tx1">
                  <a:lumMod val="75000"/>
                  <a:lumOff val="25000"/>
                </a:schemeClr>
              </a:solidFill>
              <a:latin typeface="Century Gothic" panose="020B0502020202020204" pitchFamily="34" charset="0"/>
            </a:endParaRPr>
          </a:p>
          <a:p>
            <a:pPr marL="457200" indent="-457200">
              <a:lnSpc>
                <a:spcPct val="150000"/>
              </a:lnSpc>
              <a:buFontTx/>
              <a:buAutoNum type="arabicPeriod" startAt="3"/>
            </a:pPr>
            <a:r>
              <a:rPr lang="en-US" sz="2000" b="1" dirty="0">
                <a:solidFill>
                  <a:schemeClr val="tx1">
                    <a:lumMod val="75000"/>
                    <a:lumOff val="25000"/>
                  </a:schemeClr>
                </a:solidFill>
                <a:latin typeface="Century Gothic" panose="020B0502020202020204" pitchFamily="34" charset="0"/>
              </a:rPr>
              <a:t>“APPLICATIONS”:</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Διαχείριση αιτήσεων σε </a:t>
            </a:r>
            <a:r>
              <a:rPr lang="en-US" sz="2000" dirty="0">
                <a:solidFill>
                  <a:schemeClr val="tx1">
                    <a:lumMod val="75000"/>
                    <a:lumOff val="25000"/>
                  </a:schemeClr>
                </a:solidFill>
                <a:latin typeface="Century Gothic" panose="020B0502020202020204" pitchFamily="34" charset="0"/>
              </a:rPr>
              <a:t>status “draft/submitted”, </a:t>
            </a:r>
            <a:r>
              <a:rPr lang="el-GR" sz="2000" dirty="0">
                <a:solidFill>
                  <a:schemeClr val="tx1">
                    <a:lumMod val="75000"/>
                    <a:lumOff val="25000"/>
                  </a:schemeClr>
                </a:solidFill>
                <a:latin typeface="Century Gothic" panose="020B0502020202020204" pitchFamily="34" charset="0"/>
                <a:hlinkClick r:id="rId6"/>
              </a:rPr>
              <a:t>Διαχείριση ατόμων επαφής του χρήστη</a:t>
            </a:r>
            <a:r>
              <a:rPr lang="el-GR" sz="2000" dirty="0">
                <a:solidFill>
                  <a:schemeClr val="tx1">
                    <a:lumMod val="75000"/>
                    <a:lumOff val="25000"/>
                  </a:schemeClr>
                </a:solidFill>
                <a:latin typeface="Century Gothic" panose="020B0502020202020204" pitchFamily="34" charset="0"/>
              </a:rPr>
              <a:t>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Απαιτείται </a:t>
            </a:r>
            <a:r>
              <a:rPr lang="en-GB" sz="2000" dirty="0">
                <a:solidFill>
                  <a:schemeClr val="tx1">
                    <a:lumMod val="75000"/>
                    <a:lumOff val="25000"/>
                  </a:schemeClr>
                </a:solidFill>
                <a:latin typeface="Century Gothic" panose="020B0502020202020204" pitchFamily="34" charset="0"/>
              </a:rPr>
              <a:t>Login</a:t>
            </a:r>
            <a:r>
              <a:rPr lang="el-GR" sz="2000" dirty="0">
                <a:solidFill>
                  <a:schemeClr val="tx1">
                    <a:lumMod val="75000"/>
                    <a:lumOff val="25000"/>
                  </a:schemeClr>
                </a:solidFill>
                <a:latin typeface="Century Gothic" panose="020B0502020202020204" pitchFamily="34" charset="0"/>
              </a:rPr>
              <a:t>)</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FontTx/>
              <a:buAutoNum type="arabicPeriod" startAt="3"/>
            </a:pPr>
            <a:r>
              <a:rPr lang="en-US" sz="2000" b="1" dirty="0">
                <a:solidFill>
                  <a:schemeClr val="tx1">
                    <a:lumMod val="75000"/>
                    <a:lumOff val="25000"/>
                  </a:schemeClr>
                </a:solidFill>
                <a:latin typeface="Century Gothic" panose="020B0502020202020204" pitchFamily="34" charset="0"/>
              </a:rPr>
              <a:t>“PROJECTS”:</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Διαχείριση εγκεκριμένων σχεδίων μέσω νέου εργαλείου Διαχείρισης</a:t>
            </a:r>
            <a:r>
              <a:rPr lang="en-US" sz="2000" dirty="0">
                <a:solidFill>
                  <a:schemeClr val="tx1">
                    <a:lumMod val="75000"/>
                    <a:lumOff val="25000"/>
                  </a:schemeClr>
                </a:solidFill>
                <a:latin typeface="Century Gothic" panose="020B0502020202020204" pitchFamily="34" charset="0"/>
              </a:rPr>
              <a:t> </a:t>
            </a:r>
            <a:endParaRPr lang="el-GR" sz="2000" dirty="0">
              <a:solidFill>
                <a:schemeClr val="tx1">
                  <a:lumMod val="75000"/>
                  <a:lumOff val="25000"/>
                </a:schemeClr>
              </a:solidFill>
              <a:latin typeface="Century Gothic" panose="020B0502020202020204" pitchFamily="34" charset="0"/>
            </a:endParaRPr>
          </a:p>
          <a:p>
            <a:pPr marL="457200" indent="-457200">
              <a:lnSpc>
                <a:spcPct val="150000"/>
              </a:lnSpc>
              <a:buFontTx/>
              <a:buAutoNum type="arabicPeriod" startAt="3"/>
            </a:pPr>
            <a:r>
              <a:rPr lang="en-US" sz="2000" b="1" dirty="0">
                <a:solidFill>
                  <a:schemeClr val="tx1">
                    <a:lumMod val="75000"/>
                    <a:lumOff val="25000"/>
                  </a:schemeClr>
                </a:solidFill>
                <a:latin typeface="Century Gothic" panose="020B0502020202020204" pitchFamily="34" charset="0"/>
              </a:rPr>
              <a:t>“SUPPORT”:</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Τεχνική Υποστήριξη</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AutoNum type="arabicPeriod" startAt="3"/>
            </a:pPr>
            <a:r>
              <a:rPr lang="en-US" sz="2000" b="1" dirty="0">
                <a:solidFill>
                  <a:schemeClr val="tx1">
                    <a:lumMod val="75000"/>
                    <a:lumOff val="25000"/>
                  </a:schemeClr>
                </a:solidFill>
                <a:latin typeface="Century Gothic" panose="020B0502020202020204" pitchFamily="34" charset="0"/>
              </a:rPr>
              <a:t>“RESOURCES”:</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Πρόσβαση σε πληροφόρηση σχετική με το Πρόγραμμα</a:t>
            </a:r>
            <a:endParaRPr lang="en-US" sz="2000" dirty="0">
              <a:solidFill>
                <a:schemeClr val="tx1">
                  <a:lumMod val="75000"/>
                  <a:lumOff val="25000"/>
                </a:schemeClr>
              </a:solidFill>
              <a:latin typeface="Century Gothic" panose="020B0502020202020204" pitchFamily="34" charset="0"/>
            </a:endParaRPr>
          </a:p>
        </p:txBody>
      </p:sp>
      <p:grpSp>
        <p:nvGrpSpPr>
          <p:cNvPr id="6" name="Group 5"/>
          <p:cNvGrpSpPr/>
          <p:nvPr/>
        </p:nvGrpSpPr>
        <p:grpSpPr>
          <a:xfrm>
            <a:off x="9456526" y="1330222"/>
            <a:ext cx="2780108" cy="5511429"/>
            <a:chOff x="6664780" y="604388"/>
            <a:chExt cx="2487528" cy="5511429"/>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4780" y="604388"/>
              <a:ext cx="2487528" cy="5511429"/>
            </a:xfrm>
            <a:prstGeom prst="rect">
              <a:avLst/>
            </a:prstGeom>
          </p:spPr>
        </p:pic>
        <p:grpSp>
          <p:nvGrpSpPr>
            <p:cNvPr id="8" name="Group 7"/>
            <p:cNvGrpSpPr/>
            <p:nvPr/>
          </p:nvGrpSpPr>
          <p:grpSpPr>
            <a:xfrm>
              <a:off x="7891123" y="2439938"/>
              <a:ext cx="419960" cy="369332"/>
              <a:chOff x="7891123" y="2439938"/>
              <a:chExt cx="419960" cy="369332"/>
            </a:xfrm>
          </p:grpSpPr>
          <p:sp>
            <p:nvSpPr>
              <p:cNvPr id="27" name="Teardrop 26"/>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8" name="TextBox 27"/>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9" name="Group 8"/>
            <p:cNvGrpSpPr/>
            <p:nvPr/>
          </p:nvGrpSpPr>
          <p:grpSpPr>
            <a:xfrm>
              <a:off x="8604448" y="2900403"/>
              <a:ext cx="419960" cy="369332"/>
              <a:chOff x="7891123" y="2439938"/>
              <a:chExt cx="419960" cy="369332"/>
            </a:xfrm>
          </p:grpSpPr>
          <p:sp>
            <p:nvSpPr>
              <p:cNvPr id="25" name="Teardrop 2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0" name="Group 9"/>
            <p:cNvGrpSpPr/>
            <p:nvPr/>
          </p:nvGrpSpPr>
          <p:grpSpPr>
            <a:xfrm>
              <a:off x="8546868" y="3395979"/>
              <a:ext cx="419960" cy="369332"/>
              <a:chOff x="7891123" y="2439938"/>
              <a:chExt cx="419960" cy="369332"/>
            </a:xfrm>
          </p:grpSpPr>
          <p:sp>
            <p:nvSpPr>
              <p:cNvPr id="23" name="Teardrop 22"/>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3"/>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11" name="Group 10"/>
            <p:cNvGrpSpPr/>
            <p:nvPr/>
          </p:nvGrpSpPr>
          <p:grpSpPr>
            <a:xfrm>
              <a:off x="8584257" y="3824178"/>
              <a:ext cx="419960" cy="369332"/>
              <a:chOff x="7891123" y="2439938"/>
              <a:chExt cx="419960" cy="369332"/>
            </a:xfrm>
          </p:grpSpPr>
          <p:sp>
            <p:nvSpPr>
              <p:cNvPr id="21" name="Teardrop 20"/>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grpSp>
          <p:nvGrpSpPr>
            <p:cNvPr id="12" name="Group 11"/>
            <p:cNvGrpSpPr/>
            <p:nvPr/>
          </p:nvGrpSpPr>
          <p:grpSpPr>
            <a:xfrm>
              <a:off x="8221877" y="4275345"/>
              <a:ext cx="419960" cy="369332"/>
              <a:chOff x="7891123" y="2439938"/>
              <a:chExt cx="419960" cy="369332"/>
            </a:xfrm>
          </p:grpSpPr>
          <p:sp>
            <p:nvSpPr>
              <p:cNvPr id="19" name="Teardrop 18"/>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5</a:t>
                </a:r>
                <a:endParaRPr lang="en-US" b="1" dirty="0">
                  <a:solidFill>
                    <a:srgbClr val="FFC000"/>
                  </a:solidFill>
                </a:endParaRPr>
              </a:p>
            </p:txBody>
          </p:sp>
        </p:grpSp>
        <p:grpSp>
          <p:nvGrpSpPr>
            <p:cNvPr id="13" name="Group 12"/>
            <p:cNvGrpSpPr/>
            <p:nvPr/>
          </p:nvGrpSpPr>
          <p:grpSpPr>
            <a:xfrm>
              <a:off x="8135722" y="4797077"/>
              <a:ext cx="419960" cy="369332"/>
              <a:chOff x="7891123" y="2439938"/>
              <a:chExt cx="419960" cy="369332"/>
            </a:xfrm>
          </p:grpSpPr>
          <p:sp>
            <p:nvSpPr>
              <p:cNvPr id="17" name="Teardrop 16"/>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TextBox 17"/>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6</a:t>
                </a:r>
                <a:endParaRPr lang="en-US" b="1" dirty="0">
                  <a:solidFill>
                    <a:srgbClr val="FFC000"/>
                  </a:solidFill>
                </a:endParaRPr>
              </a:p>
            </p:txBody>
          </p:sp>
        </p:grpSp>
        <p:grpSp>
          <p:nvGrpSpPr>
            <p:cNvPr id="14" name="Group 13"/>
            <p:cNvGrpSpPr/>
            <p:nvPr/>
          </p:nvGrpSpPr>
          <p:grpSpPr>
            <a:xfrm>
              <a:off x="8365893" y="5269035"/>
              <a:ext cx="419960" cy="369332"/>
              <a:chOff x="7891123" y="2439938"/>
              <a:chExt cx="419960" cy="369332"/>
            </a:xfrm>
          </p:grpSpPr>
          <p:sp>
            <p:nvSpPr>
              <p:cNvPr id="15" name="Teardrop 1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7</a:t>
                </a:r>
                <a:endParaRPr lang="en-US" b="1" dirty="0">
                  <a:solidFill>
                    <a:srgbClr val="FFC000"/>
                  </a:solidFill>
                </a:endParaRPr>
              </a:p>
            </p:txBody>
          </p:sp>
        </p:grpSp>
      </p:grpSp>
    </p:spTree>
    <p:extLst>
      <p:ext uri="{BB962C8B-B14F-4D97-AF65-F5344CB8AC3E}">
        <p14:creationId xmlns:p14="http://schemas.microsoft.com/office/powerpoint/2010/main" val="3005825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ΠΡΟΣΒΑΣΗ ΣΤΗΝ ΠΛΑΤΦΟΡΜΑ </a:t>
            </a:r>
            <a:r>
              <a:rPr lang="en-US" sz="2800" dirty="0">
                <a:solidFill>
                  <a:schemeClr val="bg1"/>
                </a:solidFill>
                <a:latin typeface="Century Gothic" panose="020B0502020202020204" pitchFamily="34" charset="0"/>
              </a:rPr>
              <a:t>EESCP</a:t>
            </a:r>
            <a:r>
              <a:rPr lang="en-GB" sz="2800" dirty="0">
                <a:solidFill>
                  <a:schemeClr val="bg1"/>
                </a:solidFill>
                <a:latin typeface="Century Gothic" panose="020B0502020202020204" pitchFamily="34" charset="0"/>
              </a:rPr>
              <a:t> </a:t>
            </a:r>
            <a:endParaRPr lang="en-GB" sz="2800" b="1" dirty="0">
              <a:solidFill>
                <a:schemeClr val="bg1"/>
              </a:solidFill>
            </a:endParaRPr>
          </a:p>
        </p:txBody>
      </p:sp>
      <p:sp>
        <p:nvSpPr>
          <p:cNvPr id="4" name="Rectangle 3"/>
          <p:cNvSpPr/>
          <p:nvPr/>
        </p:nvSpPr>
        <p:spPr>
          <a:xfrm>
            <a:off x="124325" y="745738"/>
            <a:ext cx="9621253" cy="1015663"/>
          </a:xfrm>
          <a:prstGeom prst="rect">
            <a:avLst/>
          </a:prstGeom>
        </p:spPr>
        <p:txBody>
          <a:bodyPr wrap="square">
            <a:spAutoFit/>
          </a:bodyPr>
          <a:lstStyle/>
          <a:p>
            <a:pPr marL="457200" indent="-457200">
              <a:buFont typeface="+mj-lt"/>
              <a:buAutoNum type="arabicPeriod"/>
            </a:pPr>
            <a:r>
              <a:rPr lang="el-GR" sz="2000" dirty="0">
                <a:solidFill>
                  <a:schemeClr val="tx1">
                    <a:lumMod val="75000"/>
                    <a:lumOff val="25000"/>
                  </a:schemeClr>
                </a:solidFill>
                <a:latin typeface="Century Gothic" panose="020B0502020202020204" pitchFamily="34" charset="0"/>
              </a:rPr>
              <a:t>Εγγραφή ή </a:t>
            </a:r>
            <a:r>
              <a:rPr lang="en-GB" sz="2000" dirty="0">
                <a:solidFill>
                  <a:schemeClr val="tx1">
                    <a:lumMod val="75000"/>
                    <a:lumOff val="25000"/>
                  </a:schemeClr>
                </a:solidFill>
                <a:latin typeface="Century Gothic" panose="020B0502020202020204" pitchFamily="34" charset="0"/>
              </a:rPr>
              <a:t>Login</a:t>
            </a:r>
          </a:p>
          <a:p>
            <a:pPr marL="457200" indent="-457200">
              <a:buFont typeface="+mj-lt"/>
              <a:buAutoNum type="arabicPeriod"/>
            </a:pPr>
            <a:r>
              <a:rPr lang="en-GB" sz="2000" dirty="0">
                <a:solidFill>
                  <a:schemeClr val="tx1">
                    <a:lumMod val="75000"/>
                    <a:lumOff val="25000"/>
                  </a:schemeClr>
                </a:solidFill>
                <a:latin typeface="Century Gothic" panose="020B0502020202020204" pitchFamily="34" charset="0"/>
              </a:rPr>
              <a:t>EU Login</a:t>
            </a:r>
          </a:p>
          <a:p>
            <a:pPr marL="457200" indent="-457200">
              <a:buFont typeface="+mj-lt"/>
              <a:buAutoNum type="arabicPeriod"/>
            </a:pPr>
            <a:r>
              <a:rPr lang="en-GB" sz="2000" dirty="0">
                <a:solidFill>
                  <a:schemeClr val="tx1">
                    <a:lumMod val="75000"/>
                    <a:lumOff val="25000"/>
                  </a:schemeClr>
                </a:solidFill>
                <a:latin typeface="Century Gothic" panose="020B0502020202020204" pitchFamily="34" charset="0"/>
              </a:rPr>
              <a:t>Welcome message </a:t>
            </a:r>
            <a:r>
              <a:rPr lang="el-GR" sz="2000" dirty="0">
                <a:solidFill>
                  <a:schemeClr val="tx1">
                    <a:lumMod val="75000"/>
                    <a:lumOff val="25000"/>
                  </a:schemeClr>
                </a:solidFill>
                <a:latin typeface="Century Gothic" panose="020B0502020202020204" pitchFamily="34" charset="0"/>
              </a:rPr>
              <a:t>με το μήνυμα χρήστη</a:t>
            </a:r>
            <a:endParaRPr lang="en-GB" sz="2000" dirty="0">
              <a:solidFill>
                <a:schemeClr val="tx1">
                  <a:lumMod val="75000"/>
                  <a:lumOff val="25000"/>
                </a:schemeClr>
              </a:solidFill>
              <a:latin typeface="Century Gothic" panose="020B0502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5" y="1761401"/>
            <a:ext cx="9621253" cy="4934271"/>
          </a:xfrm>
          <a:prstGeom prst="rect">
            <a:avLst/>
          </a:prstGeom>
        </p:spPr>
      </p:pic>
      <p:sp>
        <p:nvSpPr>
          <p:cNvPr id="31" name="Teardrop 30"/>
          <p:cNvSpPr/>
          <p:nvPr/>
        </p:nvSpPr>
        <p:spPr>
          <a:xfrm rot="17517794" flipH="1">
            <a:off x="11638422" y="1589366"/>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4158" y="2133978"/>
            <a:ext cx="3243089" cy="1286172"/>
          </a:xfrm>
          <a:prstGeom prst="rect">
            <a:avLst/>
          </a:prstGeom>
        </p:spPr>
      </p:pic>
      <p:grpSp>
        <p:nvGrpSpPr>
          <p:cNvPr id="34" name="Group 33"/>
          <p:cNvGrpSpPr/>
          <p:nvPr/>
        </p:nvGrpSpPr>
        <p:grpSpPr>
          <a:xfrm>
            <a:off x="11693079" y="1534708"/>
            <a:ext cx="360040" cy="469355"/>
            <a:chOff x="8714671" y="1522944"/>
            <a:chExt cx="360040" cy="469355"/>
          </a:xfrm>
        </p:grpSpPr>
        <p:sp>
          <p:nvSpPr>
            <p:cNvPr id="35" name="Teardrop 3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6" name="TextBox 35"/>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1662" y="3604930"/>
            <a:ext cx="3135585" cy="2000286"/>
          </a:xfrm>
          <a:prstGeom prst="rect">
            <a:avLst/>
          </a:prstGeom>
        </p:spPr>
      </p:pic>
      <p:grpSp>
        <p:nvGrpSpPr>
          <p:cNvPr id="38" name="Group 37"/>
          <p:cNvGrpSpPr/>
          <p:nvPr/>
        </p:nvGrpSpPr>
        <p:grpSpPr>
          <a:xfrm>
            <a:off x="11839760" y="3792727"/>
            <a:ext cx="360040" cy="469355"/>
            <a:chOff x="8714671" y="1522944"/>
            <a:chExt cx="360040" cy="469355"/>
          </a:xfrm>
        </p:grpSpPr>
        <p:sp>
          <p:nvSpPr>
            <p:cNvPr id="39" name="Teardrop 3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0" name="TextBox 39"/>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41" name="Group 40"/>
          <p:cNvGrpSpPr/>
          <p:nvPr/>
        </p:nvGrpSpPr>
        <p:grpSpPr>
          <a:xfrm>
            <a:off x="11914467" y="5220829"/>
            <a:ext cx="360040" cy="469355"/>
            <a:chOff x="8714671" y="1522944"/>
            <a:chExt cx="360040" cy="469355"/>
          </a:xfrm>
        </p:grpSpPr>
        <p:sp>
          <p:nvSpPr>
            <p:cNvPr id="42" name="Teardrop 41"/>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TextBox 42"/>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pic>
        <p:nvPicPr>
          <p:cNvPr id="3" name="Picture 2"/>
          <p:cNvPicPr>
            <a:picLocks noChangeAspect="1"/>
          </p:cNvPicPr>
          <p:nvPr/>
        </p:nvPicPr>
        <p:blipFill>
          <a:blip r:embed="rId6"/>
          <a:stretch>
            <a:fillRect/>
          </a:stretch>
        </p:blipFill>
        <p:spPr>
          <a:xfrm>
            <a:off x="9002518" y="5775153"/>
            <a:ext cx="3271989" cy="845726"/>
          </a:xfrm>
          <a:prstGeom prst="rect">
            <a:avLst/>
          </a:prstGeom>
        </p:spPr>
      </p:pic>
    </p:spTree>
    <p:extLst>
      <p:ext uri="{BB962C8B-B14F-4D97-AF65-F5344CB8AC3E}">
        <p14:creationId xmlns:p14="http://schemas.microsoft.com/office/powerpoint/2010/main" val="20478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GB" sz="2800" dirty="0">
                <a:solidFill>
                  <a:schemeClr val="bg1"/>
                </a:solidFill>
                <a:latin typeface="Century Gothic" panose="020B0502020202020204" pitchFamily="34" charset="0"/>
              </a:rPr>
              <a:t>Opportunities 1/2</a:t>
            </a:r>
          </a:p>
        </p:txBody>
      </p:sp>
      <p:sp>
        <p:nvSpPr>
          <p:cNvPr id="4" name="Rectangle 3"/>
          <p:cNvSpPr/>
          <p:nvPr/>
        </p:nvSpPr>
        <p:spPr>
          <a:xfrm>
            <a:off x="124325" y="745738"/>
            <a:ext cx="9621253" cy="1015663"/>
          </a:xfrm>
          <a:prstGeom prst="rect">
            <a:avLst/>
          </a:prstGeom>
        </p:spPr>
        <p:txBody>
          <a:bodyPr wrap="square">
            <a:spAutoFit/>
          </a:bodyPr>
          <a:lstStyle/>
          <a:p>
            <a:pPr marL="457200" indent="-457200">
              <a:buFont typeface="+mj-lt"/>
              <a:buAutoNum type="arabicPeriod"/>
            </a:pPr>
            <a:r>
              <a:rPr lang="el-GR" sz="2000" dirty="0">
                <a:solidFill>
                  <a:schemeClr val="tx1">
                    <a:lumMod val="75000"/>
                    <a:lumOff val="25000"/>
                  </a:schemeClr>
                </a:solidFill>
                <a:latin typeface="Century Gothic" panose="020B0502020202020204" pitchFamily="34" charset="0"/>
              </a:rPr>
              <a:t>Δυνατότητα αναζήτησης ανά τομέα δραστηριοποίησης</a:t>
            </a:r>
            <a:endParaRPr lang="en-GB" sz="2000" dirty="0">
              <a:solidFill>
                <a:schemeClr val="tx1">
                  <a:lumMod val="75000"/>
                  <a:lumOff val="25000"/>
                </a:schemeClr>
              </a:solidFill>
              <a:latin typeface="Century Gothic" panose="020B0502020202020204" pitchFamily="34" charset="0"/>
            </a:endParaRPr>
          </a:p>
          <a:p>
            <a:pPr marL="457200" indent="-457200">
              <a:buFont typeface="+mj-lt"/>
              <a:buAutoNum type="arabicPeriod"/>
            </a:pPr>
            <a:r>
              <a:rPr lang="el-GR" sz="2000" dirty="0">
                <a:solidFill>
                  <a:schemeClr val="tx1">
                    <a:lumMod val="75000"/>
                    <a:lumOff val="25000"/>
                  </a:schemeClr>
                </a:solidFill>
                <a:latin typeface="Century Gothic" panose="020B0502020202020204" pitchFamily="34" charset="0"/>
              </a:rPr>
              <a:t>Δυνατότητα αναζήτησης ανά Δράση (ΚΑ1/ΚΑ2)</a:t>
            </a:r>
          </a:p>
          <a:p>
            <a:pPr marL="457200" indent="-457200">
              <a:buFont typeface="+mj-lt"/>
              <a:buAutoNum type="arabicPeriod"/>
            </a:pPr>
            <a:r>
              <a:rPr lang="el-GR" sz="2000" dirty="0">
                <a:solidFill>
                  <a:schemeClr val="tx1">
                    <a:lumMod val="75000"/>
                    <a:lumOff val="25000"/>
                  </a:schemeClr>
                </a:solidFill>
                <a:latin typeface="Century Gothic" panose="020B0502020202020204" pitchFamily="34" charset="0"/>
              </a:rPr>
              <a:t>Ανοικτές Προσκλήσεις</a:t>
            </a:r>
            <a:endParaRPr lang="en-US" sz="2000" dirty="0">
              <a:solidFill>
                <a:schemeClr val="tx1">
                  <a:lumMod val="75000"/>
                  <a:lumOff val="25000"/>
                </a:schemeClr>
              </a:solidFill>
              <a:latin typeface="Century Gothic" panose="020B0502020202020204" pitchFamily="34" charset="0"/>
            </a:endParaRPr>
          </a:p>
        </p:txBody>
      </p:sp>
      <p:grpSp>
        <p:nvGrpSpPr>
          <p:cNvPr id="34" name="Group 33"/>
          <p:cNvGrpSpPr/>
          <p:nvPr/>
        </p:nvGrpSpPr>
        <p:grpSpPr>
          <a:xfrm>
            <a:off x="11929561" y="2138114"/>
            <a:ext cx="360040" cy="469355"/>
            <a:chOff x="8714671" y="1522944"/>
            <a:chExt cx="360040" cy="469355"/>
          </a:xfrm>
        </p:grpSpPr>
        <p:sp>
          <p:nvSpPr>
            <p:cNvPr id="35" name="Teardrop 3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6" name="TextBox 35"/>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38" name="Group 37"/>
          <p:cNvGrpSpPr/>
          <p:nvPr/>
        </p:nvGrpSpPr>
        <p:grpSpPr>
          <a:xfrm>
            <a:off x="11944655" y="4699506"/>
            <a:ext cx="360040" cy="469355"/>
            <a:chOff x="8714671" y="1522944"/>
            <a:chExt cx="360040" cy="469355"/>
          </a:xfrm>
        </p:grpSpPr>
        <p:sp>
          <p:nvSpPr>
            <p:cNvPr id="39" name="Teardrop 3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0" name="TextBox 39"/>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41" name="Group 40"/>
          <p:cNvGrpSpPr/>
          <p:nvPr/>
        </p:nvGrpSpPr>
        <p:grpSpPr>
          <a:xfrm>
            <a:off x="11989174" y="6333037"/>
            <a:ext cx="360040" cy="469355"/>
            <a:chOff x="8714671" y="1522944"/>
            <a:chExt cx="360040" cy="469355"/>
          </a:xfrm>
        </p:grpSpPr>
        <p:sp>
          <p:nvSpPr>
            <p:cNvPr id="42" name="Teardrop 41"/>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TextBox 42"/>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pic>
        <p:nvPicPr>
          <p:cNvPr id="5" name="Picture 4"/>
          <p:cNvPicPr>
            <a:picLocks noChangeAspect="1"/>
          </p:cNvPicPr>
          <p:nvPr/>
        </p:nvPicPr>
        <p:blipFill>
          <a:blip r:embed="rId3"/>
          <a:stretch>
            <a:fillRect/>
          </a:stretch>
        </p:blipFill>
        <p:spPr>
          <a:xfrm>
            <a:off x="-30827" y="1758872"/>
            <a:ext cx="11750978" cy="5164052"/>
          </a:xfrm>
          <a:prstGeom prst="rect">
            <a:avLst/>
          </a:prstGeom>
        </p:spPr>
      </p:pic>
    </p:spTree>
    <p:extLst>
      <p:ext uri="{BB962C8B-B14F-4D97-AF65-F5344CB8AC3E}">
        <p14:creationId xmlns:p14="http://schemas.microsoft.com/office/powerpoint/2010/main" val="2481542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GB" sz="2800" dirty="0">
                <a:solidFill>
                  <a:schemeClr val="bg1"/>
                </a:solidFill>
                <a:latin typeface="Century Gothic" panose="020B0502020202020204" pitchFamily="34" charset="0"/>
              </a:rPr>
              <a:t>Opportunities 2/2</a:t>
            </a:r>
          </a:p>
        </p:txBody>
      </p:sp>
      <p:sp>
        <p:nvSpPr>
          <p:cNvPr id="4" name="Rectangle 3"/>
          <p:cNvSpPr/>
          <p:nvPr/>
        </p:nvSpPr>
        <p:spPr>
          <a:xfrm>
            <a:off x="124325" y="745738"/>
            <a:ext cx="9621253" cy="1015663"/>
          </a:xfrm>
          <a:prstGeom prst="rect">
            <a:avLst/>
          </a:prstGeom>
        </p:spPr>
        <p:txBody>
          <a:bodyPr wrap="square">
            <a:spAutoFit/>
          </a:bodyPr>
          <a:lstStyle/>
          <a:p>
            <a:r>
              <a:rPr lang="el-GR" sz="2000" dirty="0">
                <a:latin typeface="Century Gothic" panose="020B0502020202020204" pitchFamily="34" charset="0"/>
              </a:rPr>
              <a:t>Ανοικτές Προσκλήσεις</a:t>
            </a:r>
          </a:p>
          <a:p>
            <a:pPr marL="457200" indent="-457200">
              <a:buFont typeface="+mj-lt"/>
              <a:buAutoNum type="arabicPeriod"/>
            </a:pPr>
            <a:r>
              <a:rPr lang="el-GR" sz="2000" dirty="0">
                <a:latin typeface="Century Gothic" panose="020B0502020202020204" pitchFamily="34" charset="0"/>
              </a:rPr>
              <a:t>Επιλογή αίτησης </a:t>
            </a:r>
            <a:endParaRPr lang="en-GB" sz="2000" dirty="0">
              <a:latin typeface="Century Gothic" panose="020B0502020202020204" pitchFamily="34" charset="0"/>
            </a:endParaRPr>
          </a:p>
          <a:p>
            <a:pPr marL="457200" indent="-457200">
              <a:buFont typeface="+mj-lt"/>
              <a:buAutoNum type="arabicPeriod"/>
            </a:pPr>
            <a:r>
              <a:rPr lang="el-GR" sz="2000" dirty="0">
                <a:latin typeface="Century Gothic" panose="020B0502020202020204" pitchFamily="34" charset="0"/>
              </a:rPr>
              <a:t>Επιλογή </a:t>
            </a:r>
            <a:r>
              <a:rPr lang="en-US" sz="2000" dirty="0">
                <a:latin typeface="Century Gothic" panose="020B0502020202020204" pitchFamily="34" charset="0"/>
              </a:rPr>
              <a:t>Apply</a:t>
            </a:r>
            <a:r>
              <a:rPr lang="el-GR" sz="2000" dirty="0">
                <a:latin typeface="Century Gothic" panose="020B0502020202020204" pitchFamily="34" charset="0"/>
              </a:rPr>
              <a:t> </a:t>
            </a:r>
            <a:r>
              <a:rPr lang="en-US" sz="2000" dirty="0">
                <a:latin typeface="Century Gothic" panose="020B0502020202020204" pitchFamily="34" charset="0"/>
              </a:rPr>
              <a:t> </a:t>
            </a:r>
            <a:r>
              <a:rPr lang="el-GR" sz="2000" dirty="0">
                <a:latin typeface="Century Gothic" panose="020B0502020202020204" pitchFamily="34" charset="0"/>
              </a:rPr>
              <a:t>για δημιουργία νέας αίτησης</a:t>
            </a:r>
          </a:p>
        </p:txBody>
      </p:sp>
      <p:pic>
        <p:nvPicPr>
          <p:cNvPr id="14" name="Picture 13"/>
          <p:cNvPicPr/>
          <p:nvPr/>
        </p:nvPicPr>
        <p:blipFill>
          <a:blip r:embed="rId3"/>
          <a:stretch>
            <a:fillRect/>
          </a:stretch>
        </p:blipFill>
        <p:spPr>
          <a:xfrm>
            <a:off x="0" y="2098356"/>
            <a:ext cx="10429103" cy="4284691"/>
          </a:xfrm>
          <a:prstGeom prst="rect">
            <a:avLst/>
          </a:prstGeom>
        </p:spPr>
      </p:pic>
      <p:cxnSp>
        <p:nvCxnSpPr>
          <p:cNvPr id="15" name="Straight Arrow Connector 14"/>
          <p:cNvCxnSpPr/>
          <p:nvPr/>
        </p:nvCxnSpPr>
        <p:spPr>
          <a:xfrm flipV="1">
            <a:off x="385010" y="2514598"/>
            <a:ext cx="0" cy="6376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977063" y="6220324"/>
            <a:ext cx="0" cy="6376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37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GB" sz="2800" dirty="0">
                <a:solidFill>
                  <a:schemeClr val="bg1"/>
                </a:solidFill>
                <a:latin typeface="Century Gothic" panose="020B0502020202020204" pitchFamily="34" charset="0"/>
              </a:rPr>
              <a:t>My Application</a:t>
            </a:r>
          </a:p>
        </p:txBody>
      </p:sp>
      <p:sp>
        <p:nvSpPr>
          <p:cNvPr id="4" name="Rectangle 3"/>
          <p:cNvSpPr/>
          <p:nvPr/>
        </p:nvSpPr>
        <p:spPr>
          <a:xfrm>
            <a:off x="124325" y="745738"/>
            <a:ext cx="9621253" cy="1015663"/>
          </a:xfrm>
          <a:prstGeom prst="rect">
            <a:avLst/>
          </a:prstGeom>
        </p:spPr>
        <p:txBody>
          <a:bodyPr wrap="square">
            <a:spAutoFit/>
          </a:bodyPr>
          <a:lstStyle/>
          <a:p>
            <a:pPr marL="457200" indent="-457200">
              <a:buFont typeface="+mj-lt"/>
              <a:buAutoNum type="arabicPeriod"/>
            </a:pPr>
            <a:r>
              <a:rPr lang="en-GB" sz="2000" dirty="0">
                <a:solidFill>
                  <a:schemeClr val="tx1">
                    <a:lumMod val="75000"/>
                    <a:lumOff val="25000"/>
                  </a:schemeClr>
                </a:solidFill>
                <a:latin typeface="Century Gothic" panose="020B0502020202020204" pitchFamily="34" charset="0"/>
              </a:rPr>
              <a:t>Search and filter:</a:t>
            </a:r>
            <a:r>
              <a:rPr lang="el-GR" sz="2000" dirty="0">
                <a:solidFill>
                  <a:schemeClr val="tx1">
                    <a:lumMod val="75000"/>
                    <a:lumOff val="25000"/>
                  </a:schemeClr>
                </a:solidFill>
                <a:latin typeface="Century Gothic" panose="020B0502020202020204" pitchFamily="34" charset="0"/>
              </a:rPr>
              <a:t> Επιλογή φίλτρων για εξεύρεση αιτήσεων</a:t>
            </a:r>
            <a:r>
              <a:rPr lang="en-GB" sz="2000" dirty="0">
                <a:solidFill>
                  <a:schemeClr val="tx1">
                    <a:lumMod val="75000"/>
                    <a:lumOff val="25000"/>
                  </a:schemeClr>
                </a:solidFill>
                <a:latin typeface="Century Gothic" panose="020B0502020202020204" pitchFamily="34" charset="0"/>
              </a:rPr>
              <a:t> </a:t>
            </a:r>
          </a:p>
          <a:p>
            <a:pPr marL="457200" indent="-457200">
              <a:buFont typeface="+mj-lt"/>
              <a:buAutoNum type="arabicPeriod"/>
            </a:pPr>
            <a:r>
              <a:rPr lang="en-GB" sz="2000" dirty="0">
                <a:solidFill>
                  <a:schemeClr val="tx1">
                    <a:lumMod val="75000"/>
                    <a:lumOff val="25000"/>
                  </a:schemeClr>
                </a:solidFill>
                <a:latin typeface="Century Gothic" panose="020B0502020202020204" pitchFamily="34" charset="0"/>
              </a:rPr>
              <a:t>Search Results:</a:t>
            </a:r>
            <a:r>
              <a:rPr lang="el-GR" sz="2000" dirty="0">
                <a:solidFill>
                  <a:schemeClr val="tx1">
                    <a:lumMod val="75000"/>
                    <a:lumOff val="25000"/>
                  </a:schemeClr>
                </a:solidFill>
                <a:latin typeface="Century Gothic" panose="020B0502020202020204" pitchFamily="34" charset="0"/>
              </a:rPr>
              <a:t> Φίλτρα που έχουν επιλεγεί</a:t>
            </a:r>
            <a:endParaRPr lang="en-GB" sz="2000" dirty="0">
              <a:solidFill>
                <a:schemeClr val="tx1">
                  <a:lumMod val="75000"/>
                  <a:lumOff val="25000"/>
                </a:schemeClr>
              </a:solidFill>
              <a:latin typeface="Century Gothic" panose="020B0502020202020204" pitchFamily="34" charset="0"/>
            </a:endParaRPr>
          </a:p>
          <a:p>
            <a:pPr marL="457200" indent="-457200">
              <a:buFont typeface="+mj-lt"/>
              <a:buAutoNum type="arabicPeriod"/>
            </a:pPr>
            <a:r>
              <a:rPr lang="el-GR" sz="2000" dirty="0">
                <a:solidFill>
                  <a:schemeClr val="tx1">
                    <a:lumMod val="75000"/>
                    <a:lumOff val="25000"/>
                  </a:schemeClr>
                </a:solidFill>
                <a:latin typeface="Century Gothic" panose="020B0502020202020204" pitchFamily="34" charset="0"/>
              </a:rPr>
              <a:t>Λίστα αποτελεσμάτων</a:t>
            </a:r>
          </a:p>
        </p:txBody>
      </p:sp>
      <p:pic>
        <p:nvPicPr>
          <p:cNvPr id="5" name="Picture 4"/>
          <p:cNvPicPr>
            <a:picLocks noChangeAspect="1"/>
          </p:cNvPicPr>
          <p:nvPr/>
        </p:nvPicPr>
        <p:blipFill>
          <a:blip r:embed="rId3"/>
          <a:stretch>
            <a:fillRect/>
          </a:stretch>
        </p:blipFill>
        <p:spPr>
          <a:xfrm>
            <a:off x="1" y="1931407"/>
            <a:ext cx="12192000" cy="4174118"/>
          </a:xfrm>
          <a:prstGeom prst="rect">
            <a:avLst/>
          </a:prstGeom>
        </p:spPr>
      </p:pic>
      <p:cxnSp>
        <p:nvCxnSpPr>
          <p:cNvPr id="7" name="Straight Arrow Connector 6"/>
          <p:cNvCxnSpPr/>
          <p:nvPr/>
        </p:nvCxnSpPr>
        <p:spPr>
          <a:xfrm flipH="1">
            <a:off x="950495" y="2454440"/>
            <a:ext cx="57751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064042" y="2454440"/>
            <a:ext cx="57751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22157" y="2775282"/>
            <a:ext cx="57751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887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GB" sz="2800" dirty="0">
                <a:solidFill>
                  <a:schemeClr val="bg1"/>
                </a:solidFill>
                <a:latin typeface="Century Gothic" panose="020B0502020202020204" pitchFamily="34" charset="0"/>
              </a:rPr>
              <a:t>My Application</a:t>
            </a:r>
          </a:p>
        </p:txBody>
      </p:sp>
      <p:sp>
        <p:nvSpPr>
          <p:cNvPr id="4" name="Rectangle 3"/>
          <p:cNvSpPr/>
          <p:nvPr/>
        </p:nvSpPr>
        <p:spPr>
          <a:xfrm>
            <a:off x="124326" y="745738"/>
            <a:ext cx="7351512" cy="5940088"/>
          </a:xfrm>
          <a:prstGeom prst="rect">
            <a:avLst/>
          </a:prstGeom>
        </p:spPr>
        <p:txBody>
          <a:bodyPr wrap="square">
            <a:spAutoFit/>
          </a:bodyPr>
          <a:lstStyle/>
          <a:p>
            <a:pPr marL="457200"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Διαθέσιμες ημέρες πριν από την καταληκτική προθεσμία</a:t>
            </a:r>
            <a:endParaRPr lang="en-GB" sz="2000" dirty="0">
              <a:solidFill>
                <a:schemeClr val="tx1">
                  <a:lumMod val="75000"/>
                  <a:lumOff val="25000"/>
                </a:schemeClr>
              </a:solidFill>
              <a:latin typeface="Century Gothic" panose="020B0502020202020204" pitchFamily="34" charset="0"/>
            </a:endParaRPr>
          </a:p>
          <a:p>
            <a:pPr marL="457200" indent="-457200">
              <a:lnSpc>
                <a:spcPct val="150000"/>
              </a:lnSpc>
              <a:buFont typeface="+mj-lt"/>
              <a:buAutoNum type="arabicPeriod"/>
            </a:pPr>
            <a:r>
              <a:rPr lang="en-US" sz="2000" dirty="0">
                <a:solidFill>
                  <a:schemeClr val="tx1">
                    <a:lumMod val="75000"/>
                    <a:lumOff val="25000"/>
                  </a:schemeClr>
                </a:solidFill>
                <a:latin typeface="Century Gothic" panose="020B0502020202020204" pitchFamily="34" charset="0"/>
              </a:rPr>
              <a:t>Application Status</a:t>
            </a:r>
            <a:endParaRPr lang="en-GB" sz="2000" dirty="0">
              <a:solidFill>
                <a:schemeClr val="tx1">
                  <a:lumMod val="75000"/>
                  <a:lumOff val="25000"/>
                </a:schemeClr>
              </a:solidFill>
              <a:latin typeface="Century Gothic" panose="020B0502020202020204" pitchFamily="34" charset="0"/>
            </a:endParaRPr>
          </a:p>
          <a:p>
            <a:pPr marL="457200" indent="-457200">
              <a:lnSpc>
                <a:spcPct val="150000"/>
              </a:lnSpc>
              <a:buFont typeface="+mj-lt"/>
              <a:buAutoNum type="arabicPeriod"/>
            </a:pPr>
            <a:r>
              <a:rPr lang="en-US" sz="2000" dirty="0">
                <a:solidFill>
                  <a:schemeClr val="tx1">
                    <a:lumMod val="75000"/>
                    <a:lumOff val="25000"/>
                  </a:schemeClr>
                </a:solidFill>
                <a:latin typeface="Century Gothic" panose="020B0502020202020204" pitchFamily="34" charset="0"/>
              </a:rPr>
              <a:t>Actions button: </a:t>
            </a:r>
          </a:p>
          <a:p>
            <a:pPr>
              <a:lnSpc>
                <a:spcPct val="150000"/>
              </a:lnSpc>
              <a:buFontTx/>
              <a:buChar char="-"/>
            </a:pPr>
            <a:r>
              <a:rPr lang="en-US" sz="2000" b="1" dirty="0">
                <a:solidFill>
                  <a:schemeClr val="tx1">
                    <a:lumMod val="75000"/>
                    <a:lumOff val="25000"/>
                  </a:schemeClr>
                </a:solidFill>
                <a:latin typeface="Century Gothic" panose="020B0502020202020204" pitchFamily="34" charset="0"/>
              </a:rPr>
              <a:t>Edit</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Επεξεργασία της αίτησης</a:t>
            </a:r>
            <a:r>
              <a:rPr lang="en-US" sz="2000" dirty="0">
                <a:solidFill>
                  <a:schemeClr val="tx1">
                    <a:lumMod val="75000"/>
                    <a:lumOff val="25000"/>
                  </a:schemeClr>
                </a:solidFill>
                <a:latin typeface="Century Gothic" panose="020B0502020202020204" pitchFamily="34" charset="0"/>
              </a:rPr>
              <a:t> </a:t>
            </a:r>
          </a:p>
          <a:p>
            <a:pPr>
              <a:lnSpc>
                <a:spcPct val="150000"/>
              </a:lnSpc>
              <a:buFontTx/>
              <a:buChar char="-"/>
            </a:pPr>
            <a:r>
              <a:rPr lang="en-US" sz="2000" b="1" dirty="0">
                <a:solidFill>
                  <a:schemeClr val="tx1">
                    <a:lumMod val="75000"/>
                    <a:lumOff val="25000"/>
                  </a:schemeClr>
                </a:solidFill>
                <a:latin typeface="Century Gothic" panose="020B0502020202020204" pitchFamily="34" charset="0"/>
              </a:rPr>
              <a:t>Preview:</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αντί για </a:t>
            </a:r>
            <a:r>
              <a:rPr lang="en-US" sz="2000" dirty="0">
                <a:solidFill>
                  <a:schemeClr val="tx1">
                    <a:lumMod val="75000"/>
                    <a:lumOff val="25000"/>
                  </a:schemeClr>
                </a:solidFill>
                <a:latin typeface="Century Gothic" panose="020B0502020202020204" pitchFamily="34" charset="0"/>
              </a:rPr>
              <a:t>edit </a:t>
            </a:r>
            <a:r>
              <a:rPr lang="el-GR" sz="2000" dirty="0">
                <a:solidFill>
                  <a:schemeClr val="tx1">
                    <a:lumMod val="75000"/>
                    <a:lumOff val="25000"/>
                  </a:schemeClr>
                </a:solidFill>
                <a:latin typeface="Century Gothic" panose="020B0502020202020204" pitchFamily="34" charset="0"/>
              </a:rPr>
              <a:t>μετά από την υποβολή</a:t>
            </a:r>
            <a:endParaRPr lang="en-US" sz="2000" dirty="0">
              <a:solidFill>
                <a:schemeClr val="tx1">
                  <a:lumMod val="75000"/>
                  <a:lumOff val="25000"/>
                </a:schemeClr>
              </a:solidFill>
              <a:latin typeface="Century Gothic" panose="020B0502020202020204" pitchFamily="34" charset="0"/>
            </a:endParaRPr>
          </a:p>
          <a:p>
            <a:pPr>
              <a:lnSpc>
                <a:spcPct val="150000"/>
              </a:lnSpc>
              <a:buFontTx/>
              <a:buChar char="-"/>
            </a:pPr>
            <a:r>
              <a:rPr lang="en-US" sz="2000" b="1" dirty="0">
                <a:solidFill>
                  <a:schemeClr val="tx1">
                    <a:lumMod val="75000"/>
                    <a:lumOff val="25000"/>
                  </a:schemeClr>
                </a:solidFill>
                <a:latin typeface="Century Gothic" panose="020B0502020202020204" pitchFamily="34" charset="0"/>
              </a:rPr>
              <a:t>Delete</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Διαγραφή της αίτησης. Δεν είναι διαθέσιμη ως επιλογή μετά από την υποβολή της αίτησης</a:t>
            </a:r>
            <a:endParaRPr lang="en-US" sz="2000" dirty="0">
              <a:solidFill>
                <a:schemeClr val="tx1">
                  <a:lumMod val="75000"/>
                  <a:lumOff val="25000"/>
                </a:schemeClr>
              </a:solidFill>
              <a:latin typeface="Century Gothic" panose="020B0502020202020204" pitchFamily="34" charset="0"/>
            </a:endParaRPr>
          </a:p>
          <a:p>
            <a:pPr>
              <a:lnSpc>
                <a:spcPct val="150000"/>
              </a:lnSpc>
              <a:buFontTx/>
              <a:buChar char="-"/>
            </a:pPr>
            <a:r>
              <a:rPr lang="en-US" sz="2000" b="1" dirty="0">
                <a:solidFill>
                  <a:schemeClr val="tx1">
                    <a:lumMod val="75000"/>
                    <a:lumOff val="25000"/>
                  </a:schemeClr>
                </a:solidFill>
                <a:latin typeface="Century Gothic" panose="020B0502020202020204" pitchFamily="34" charset="0"/>
              </a:rPr>
              <a:t>S</a:t>
            </a:r>
            <a:r>
              <a:rPr lang="en-GB" sz="2000" b="1" dirty="0" err="1">
                <a:solidFill>
                  <a:schemeClr val="tx1">
                    <a:lumMod val="75000"/>
                    <a:lumOff val="25000"/>
                  </a:schemeClr>
                </a:solidFill>
                <a:latin typeface="Century Gothic" panose="020B0502020202020204" pitchFamily="34" charset="0"/>
              </a:rPr>
              <a:t>ubmission</a:t>
            </a:r>
            <a:r>
              <a:rPr lang="en-GB" sz="2000" b="1" dirty="0">
                <a:solidFill>
                  <a:schemeClr val="tx1">
                    <a:lumMod val="75000"/>
                    <a:lumOff val="25000"/>
                  </a:schemeClr>
                </a:solidFill>
                <a:latin typeface="Century Gothic" panose="020B0502020202020204" pitchFamily="34" charset="0"/>
              </a:rPr>
              <a:t> History</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Ιστορικό υποβολής της αίτησης</a:t>
            </a:r>
            <a:endParaRPr lang="en-US" sz="2000" dirty="0">
              <a:solidFill>
                <a:schemeClr val="tx1">
                  <a:lumMod val="75000"/>
                  <a:lumOff val="25000"/>
                </a:schemeClr>
              </a:solidFill>
              <a:latin typeface="Century Gothic" panose="020B0502020202020204" pitchFamily="34" charset="0"/>
            </a:endParaRPr>
          </a:p>
          <a:p>
            <a:pPr>
              <a:lnSpc>
                <a:spcPct val="150000"/>
              </a:lnSpc>
              <a:buFontTx/>
              <a:buChar char="-"/>
            </a:pPr>
            <a:r>
              <a:rPr lang="en-US" sz="2000" b="1" dirty="0">
                <a:solidFill>
                  <a:schemeClr val="tx1">
                    <a:lumMod val="75000"/>
                    <a:lumOff val="25000"/>
                  </a:schemeClr>
                </a:solidFill>
                <a:latin typeface="Century Gothic" panose="020B0502020202020204" pitchFamily="34" charset="0"/>
              </a:rPr>
              <a:t>Sharing</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Αποστολή της αίτησης σε άλλα άτομα και εκχώρηση δικαιωμάτων για</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Ανάγνωση/Επεξεργασία/Υποβολή</a:t>
            </a:r>
          </a:p>
          <a:p>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736" y="2513828"/>
            <a:ext cx="4067944" cy="3492543"/>
          </a:xfrm>
          <a:prstGeom prst="rect">
            <a:avLst/>
          </a:prstGeom>
        </p:spPr>
      </p:pic>
      <p:grpSp>
        <p:nvGrpSpPr>
          <p:cNvPr id="7" name="Group 6"/>
          <p:cNvGrpSpPr/>
          <p:nvPr/>
        </p:nvGrpSpPr>
        <p:grpSpPr>
          <a:xfrm>
            <a:off x="8500133" y="1923829"/>
            <a:ext cx="360040" cy="469355"/>
            <a:chOff x="8714671" y="1522944"/>
            <a:chExt cx="360040" cy="469355"/>
          </a:xfrm>
        </p:grpSpPr>
        <p:sp>
          <p:nvSpPr>
            <p:cNvPr id="8" name="Teardrop 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extBox 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0" name="Group 9"/>
          <p:cNvGrpSpPr/>
          <p:nvPr/>
        </p:nvGrpSpPr>
        <p:grpSpPr>
          <a:xfrm>
            <a:off x="9759815" y="1924116"/>
            <a:ext cx="360040" cy="469355"/>
            <a:chOff x="8714671" y="1522944"/>
            <a:chExt cx="360040" cy="469355"/>
          </a:xfrm>
        </p:grpSpPr>
        <p:sp>
          <p:nvSpPr>
            <p:cNvPr id="11" name="Teardrop 1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11"/>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13" name="Group 12"/>
          <p:cNvGrpSpPr/>
          <p:nvPr/>
        </p:nvGrpSpPr>
        <p:grpSpPr>
          <a:xfrm>
            <a:off x="11174653" y="1969187"/>
            <a:ext cx="360040" cy="469355"/>
            <a:chOff x="8714671" y="1522944"/>
            <a:chExt cx="360040" cy="469355"/>
          </a:xfrm>
        </p:grpSpPr>
        <p:sp>
          <p:nvSpPr>
            <p:cNvPr id="14" name="Teardrop 13"/>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4"/>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Tree>
    <p:extLst>
      <p:ext uri="{BB962C8B-B14F-4D97-AF65-F5344CB8AC3E}">
        <p14:creationId xmlns:p14="http://schemas.microsoft.com/office/powerpoint/2010/main" val="32155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APPLICATION STATUSES</a:t>
            </a:r>
            <a:r>
              <a:rPr lang="el-GR" sz="2800" dirty="0">
                <a:solidFill>
                  <a:schemeClr val="bg1"/>
                </a:solidFill>
                <a:latin typeface="Century Gothic" panose="020B0502020202020204" pitchFamily="34" charset="0"/>
              </a:rPr>
              <a:t>	</a:t>
            </a:r>
            <a:endParaRPr lang="en-GB" sz="2800" dirty="0">
              <a:solidFill>
                <a:schemeClr val="bg1"/>
              </a:solidFill>
              <a:latin typeface="Century Gothic" panose="020B0502020202020204" pitchFamily="34" charset="0"/>
            </a:endParaRPr>
          </a:p>
        </p:txBody>
      </p:sp>
      <p:sp>
        <p:nvSpPr>
          <p:cNvPr id="4" name="Rectangle 3"/>
          <p:cNvSpPr/>
          <p:nvPr/>
        </p:nvSpPr>
        <p:spPr>
          <a:xfrm>
            <a:off x="124326" y="745738"/>
            <a:ext cx="11762874" cy="2862322"/>
          </a:xfrm>
          <a:prstGeom prst="rect">
            <a:avLst/>
          </a:prstGeom>
        </p:spPr>
        <p:txBody>
          <a:bodyPr wrap="square">
            <a:spAutoFit/>
          </a:bodyPr>
          <a:lstStyle/>
          <a:p>
            <a:pPr algn="just"/>
            <a:r>
              <a:rPr lang="en-GB" sz="1600" b="1" dirty="0">
                <a:solidFill>
                  <a:schemeClr val="tx1">
                    <a:lumMod val="75000"/>
                    <a:lumOff val="25000"/>
                  </a:schemeClr>
                </a:solidFill>
                <a:latin typeface="Century Gothic" panose="020B0502020202020204" pitchFamily="34" charset="0"/>
              </a:rPr>
              <a:t>Draft</a:t>
            </a:r>
            <a:r>
              <a:rPr lang="en-US"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Η αίτηση δεν έχει συμπληρωθεί ή συμπληρώθηκε, αλλά δεν υποβλήθηκε ακόμα</a:t>
            </a:r>
          </a:p>
          <a:p>
            <a:pPr lvl="1" algn="just"/>
            <a:r>
              <a:rPr lang="en-GB" sz="1600" b="1" dirty="0">
                <a:solidFill>
                  <a:schemeClr val="tx1">
                    <a:lumMod val="75000"/>
                    <a:lumOff val="25000"/>
                  </a:schemeClr>
                </a:solidFill>
                <a:latin typeface="Century Gothic" panose="020B0502020202020204" pitchFamily="34" charset="0"/>
              </a:rPr>
              <a:t>Reopened </a:t>
            </a:r>
            <a:r>
              <a:rPr lang="el-GR" sz="1600" b="1" dirty="0">
                <a:solidFill>
                  <a:schemeClr val="tx1">
                    <a:lumMod val="75000"/>
                    <a:lumOff val="25000"/>
                  </a:schemeClr>
                </a:solidFill>
                <a:latin typeface="Century Gothic" panose="020B0502020202020204" pitchFamily="34" charset="0"/>
              </a:rPr>
              <a:t>&amp; </a:t>
            </a:r>
            <a:r>
              <a:rPr lang="en-GB" sz="1600" b="1" dirty="0">
                <a:solidFill>
                  <a:schemeClr val="tx1">
                    <a:lumMod val="75000"/>
                    <a:lumOff val="25000"/>
                  </a:schemeClr>
                </a:solidFill>
                <a:latin typeface="Century Gothic" panose="020B0502020202020204" pitchFamily="34" charset="0"/>
              </a:rPr>
              <a:t>draft: </a:t>
            </a:r>
            <a:r>
              <a:rPr lang="el-GR" sz="1600" dirty="0">
                <a:solidFill>
                  <a:schemeClr val="tx1">
                    <a:lumMod val="75000"/>
                    <a:lumOff val="25000"/>
                  </a:schemeClr>
                </a:solidFill>
                <a:latin typeface="Century Gothic" panose="020B0502020202020204" pitchFamily="34" charset="0"/>
              </a:rPr>
              <a:t>ο </a:t>
            </a:r>
            <a:r>
              <a:rPr lang="el-GR" sz="1600" dirty="0" err="1">
                <a:solidFill>
                  <a:schemeClr val="tx1">
                    <a:lumMod val="75000"/>
                    <a:lumOff val="25000"/>
                  </a:schemeClr>
                </a:solidFill>
                <a:latin typeface="Century Gothic" panose="020B0502020202020204" pitchFamily="34" charset="0"/>
              </a:rPr>
              <a:t>αιτητής</a:t>
            </a:r>
            <a:r>
              <a:rPr lang="el-GR" sz="1600" dirty="0">
                <a:solidFill>
                  <a:schemeClr val="tx1">
                    <a:lumMod val="75000"/>
                    <a:lumOff val="25000"/>
                  </a:schemeClr>
                </a:solidFill>
                <a:latin typeface="Century Gothic" panose="020B0502020202020204" pitchFamily="34" charset="0"/>
              </a:rPr>
              <a:t> έχει ανοίξει την αίτηση εκ νέου πριν από την προθεσμία</a:t>
            </a:r>
            <a:endParaRPr lang="en-GB" sz="1600" dirty="0">
              <a:solidFill>
                <a:schemeClr val="tx1">
                  <a:lumMod val="75000"/>
                  <a:lumOff val="25000"/>
                </a:schemeClr>
              </a:solidFill>
              <a:latin typeface="Century Gothic" panose="020B0502020202020204" pitchFamily="34" charset="0"/>
            </a:endParaRPr>
          </a:p>
          <a:p>
            <a:pPr lvl="1" algn="just"/>
            <a:r>
              <a:rPr lang="en-GB" sz="1600" b="1" dirty="0">
                <a:solidFill>
                  <a:schemeClr val="tx1">
                    <a:lumMod val="75000"/>
                    <a:lumOff val="25000"/>
                  </a:schemeClr>
                </a:solidFill>
                <a:latin typeface="Century Gothic" panose="020B0502020202020204" pitchFamily="34" charset="0"/>
              </a:rPr>
              <a:t>Reopened by NA and only Submit Allowed:</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έχει επέλθει η προθεσμία υποβολής, αλλά η Εθνική Υπηρεσία επιτρέπει την υποβολή εκ νέου χωρίς αλλαγές</a:t>
            </a:r>
            <a:endParaRPr lang="en-GB" sz="1600" dirty="0">
              <a:solidFill>
                <a:schemeClr val="tx1">
                  <a:lumMod val="75000"/>
                  <a:lumOff val="25000"/>
                </a:schemeClr>
              </a:solidFill>
              <a:latin typeface="Century Gothic" panose="020B0502020202020204" pitchFamily="34" charset="0"/>
            </a:endParaRPr>
          </a:p>
          <a:p>
            <a:pPr lvl="1" algn="just"/>
            <a:r>
              <a:rPr lang="en-GB" sz="1600" b="1" dirty="0">
                <a:solidFill>
                  <a:schemeClr val="tx1">
                    <a:lumMod val="75000"/>
                    <a:lumOff val="25000"/>
                  </a:schemeClr>
                </a:solidFill>
                <a:latin typeface="Century Gothic" panose="020B0502020202020204" pitchFamily="34" charset="0"/>
              </a:rPr>
              <a:t>Reopened by NA and Edit/Submit Allowed:</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έχει επέλθει η προθεσμία υποβολής, αλλά η Εθνική Υπηρεσία επιτρέπει την επεξεργασία και υποβολή εκ νέου της αίτησης λόγω τεχνικών προβλημάτων ή κατόπιν οδηγιών της ΕΕ</a:t>
            </a:r>
            <a:endParaRPr lang="en-GB" sz="1600" dirty="0">
              <a:solidFill>
                <a:schemeClr val="tx1">
                  <a:lumMod val="75000"/>
                  <a:lumOff val="25000"/>
                </a:schemeClr>
              </a:solidFill>
              <a:latin typeface="Century Gothic" panose="020B0502020202020204" pitchFamily="34" charset="0"/>
            </a:endParaRPr>
          </a:p>
          <a:p>
            <a:pPr algn="just"/>
            <a:r>
              <a:rPr lang="en-GB" sz="1600" b="1" dirty="0">
                <a:solidFill>
                  <a:schemeClr val="tx1">
                    <a:lumMod val="75000"/>
                    <a:lumOff val="25000"/>
                  </a:schemeClr>
                </a:solidFill>
                <a:latin typeface="Century Gothic" panose="020B0502020202020204" pitchFamily="34" charset="0"/>
              </a:rPr>
              <a:t>Submitted</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η αίτηση έχει υποβληθεί</a:t>
            </a:r>
            <a:endParaRPr lang="en-GB" sz="1600" dirty="0">
              <a:solidFill>
                <a:schemeClr val="tx1">
                  <a:lumMod val="75000"/>
                  <a:lumOff val="25000"/>
                </a:schemeClr>
              </a:solidFill>
              <a:latin typeface="Century Gothic" panose="020B0502020202020204" pitchFamily="34" charset="0"/>
            </a:endParaRPr>
          </a:p>
          <a:p>
            <a:pPr algn="just"/>
            <a:r>
              <a:rPr lang="en-GB" sz="1600" b="1" dirty="0" err="1">
                <a:solidFill>
                  <a:schemeClr val="tx1">
                    <a:lumMod val="75000"/>
                    <a:lumOff val="25000"/>
                  </a:schemeClr>
                </a:solidFill>
                <a:latin typeface="Century Gothic" panose="020B0502020202020204" pitchFamily="34" charset="0"/>
              </a:rPr>
              <a:t>Unsubmitted</a:t>
            </a:r>
            <a:endParaRPr lang="en-GB" sz="1600" dirty="0">
              <a:solidFill>
                <a:schemeClr val="tx1">
                  <a:lumMod val="75000"/>
                  <a:lumOff val="25000"/>
                </a:schemeClr>
              </a:solidFill>
              <a:latin typeface="Century Gothic" panose="020B0502020202020204" pitchFamily="34" charset="0"/>
            </a:endParaRPr>
          </a:p>
          <a:p>
            <a:pPr lvl="1" algn="just"/>
            <a:r>
              <a:rPr lang="en-GB" sz="1600" b="1" dirty="0">
                <a:solidFill>
                  <a:schemeClr val="tx1">
                    <a:lumMod val="75000"/>
                    <a:lumOff val="25000"/>
                  </a:schemeClr>
                </a:solidFill>
                <a:latin typeface="Century Gothic" panose="020B0502020202020204" pitchFamily="34" charset="0"/>
              </a:rPr>
              <a:t>Deadline Expired: </a:t>
            </a:r>
            <a:r>
              <a:rPr lang="el-GR" sz="1600" dirty="0">
                <a:solidFill>
                  <a:schemeClr val="tx1">
                    <a:lumMod val="75000"/>
                    <a:lumOff val="25000"/>
                  </a:schemeClr>
                </a:solidFill>
                <a:latin typeface="Century Gothic" panose="020B0502020202020204" pitchFamily="34" charset="0"/>
              </a:rPr>
              <a:t>η αίτηση δεν υποβλήθηκε εντός της προθεσμίας</a:t>
            </a:r>
            <a:endParaRPr lang="en-GB" sz="1600" dirty="0">
              <a:solidFill>
                <a:schemeClr val="tx1">
                  <a:lumMod val="75000"/>
                  <a:lumOff val="25000"/>
                </a:schemeClr>
              </a:solidFill>
              <a:latin typeface="Century Gothic" panose="020B0502020202020204" pitchFamily="34" charset="0"/>
            </a:endParaRPr>
          </a:p>
          <a:p>
            <a:pPr lvl="1" algn="just"/>
            <a:r>
              <a:rPr lang="en-GB" sz="1600" b="1" dirty="0">
                <a:solidFill>
                  <a:schemeClr val="tx1">
                    <a:lumMod val="75000"/>
                    <a:lumOff val="25000"/>
                  </a:schemeClr>
                </a:solidFill>
                <a:latin typeface="Century Gothic" panose="020B0502020202020204" pitchFamily="34" charset="0"/>
              </a:rPr>
              <a:t>Deleted</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η αίτηση δεν υποβλήθηκε και έχει διαγραφεί. (Μπορεί πάντοτε να γίνει </a:t>
            </a:r>
            <a:r>
              <a:rPr lang="en-US" sz="1600" dirty="0">
                <a:solidFill>
                  <a:schemeClr val="tx1">
                    <a:lumMod val="75000"/>
                    <a:lumOff val="25000"/>
                  </a:schemeClr>
                </a:solidFill>
                <a:latin typeface="Century Gothic" panose="020B0502020202020204" pitchFamily="34" charset="0"/>
              </a:rPr>
              <a:t> </a:t>
            </a:r>
            <a:r>
              <a:rPr lang="en-GB" sz="1600" b="1" dirty="0">
                <a:solidFill>
                  <a:schemeClr val="tx1">
                    <a:lumMod val="75000"/>
                    <a:lumOff val="25000"/>
                  </a:schemeClr>
                </a:solidFill>
                <a:latin typeface="Century Gothic" panose="020B0502020202020204" pitchFamily="34" charset="0"/>
              </a:rPr>
              <a:t>Reopen</a:t>
            </a:r>
            <a:r>
              <a:rPr lang="en-US" sz="1600" b="1" dirty="0" err="1">
                <a:solidFill>
                  <a:schemeClr val="tx1">
                    <a:lumMod val="75000"/>
                    <a:lumOff val="25000"/>
                  </a:schemeClr>
                </a:solidFill>
                <a:latin typeface="Century Gothic" panose="020B0502020202020204" pitchFamily="34" charset="0"/>
              </a:rPr>
              <a:t>ed</a:t>
            </a:r>
            <a:r>
              <a:rPr lang="en-US" sz="1600" b="1"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εντός της προθεσμίας</a:t>
            </a:r>
            <a:r>
              <a:rPr lang="en-US" sz="1600" dirty="0">
                <a:solidFill>
                  <a:schemeClr val="tx1">
                    <a:lumMod val="75000"/>
                    <a:lumOff val="25000"/>
                  </a:schemeClr>
                </a:solidFill>
                <a:latin typeface="Century Gothic" panose="020B0502020202020204" pitchFamily="34" charset="0"/>
              </a:rPr>
              <a:t>)</a:t>
            </a:r>
            <a:endParaRPr lang="en-GB" sz="1600" dirty="0">
              <a:solidFill>
                <a:schemeClr val="tx1">
                  <a:lumMod val="75000"/>
                  <a:lumOff val="25000"/>
                </a:schemeClr>
              </a:solidFill>
              <a:latin typeface="Century Gothic" panose="020B0502020202020204" pitchFamily="34" charset="0"/>
            </a:endParaRPr>
          </a:p>
          <a:p>
            <a:endParaRPr lang="el-GR" sz="2000" dirty="0"/>
          </a:p>
        </p:txBody>
      </p:sp>
      <p:pic>
        <p:nvPicPr>
          <p:cNvPr id="1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52" y="3708369"/>
            <a:ext cx="10246716" cy="2909841"/>
          </a:xfrm>
          <a:prstGeom prst="rect">
            <a:avLst/>
          </a:prstGeom>
        </p:spPr>
      </p:pic>
    </p:spTree>
    <p:extLst>
      <p:ext uri="{BB962C8B-B14F-4D97-AF65-F5344CB8AC3E}">
        <p14:creationId xmlns:p14="http://schemas.microsoft.com/office/powerpoint/2010/main" val="2144062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ΔΙΑΓΡΑΦΗ ΑΙΤΗΣΗΣ</a:t>
            </a:r>
            <a:endParaRPr lang="en-GB" sz="2800" dirty="0">
              <a:solidFill>
                <a:schemeClr val="bg1"/>
              </a:solidFill>
              <a:latin typeface="Century Gothic" panose="020B0502020202020204" pitchFamily="34" charset="0"/>
            </a:endParaRPr>
          </a:p>
        </p:txBody>
      </p:sp>
      <p:sp>
        <p:nvSpPr>
          <p:cNvPr id="4" name="Rectangle 3"/>
          <p:cNvSpPr/>
          <p:nvPr/>
        </p:nvSpPr>
        <p:spPr>
          <a:xfrm>
            <a:off x="192504" y="745738"/>
            <a:ext cx="6761747" cy="1631216"/>
          </a:xfrm>
          <a:prstGeom prst="rect">
            <a:avLst/>
          </a:prstGeom>
        </p:spPr>
        <p:txBody>
          <a:bodyPr wrap="square">
            <a:spAutoFit/>
          </a:bodyPr>
          <a:lstStyle/>
          <a:p>
            <a:pPr>
              <a:buFont typeface="+mj-lt"/>
              <a:buAutoNum type="arabicPeriod"/>
            </a:pPr>
            <a:r>
              <a:rPr lang="en-US" sz="2000" dirty="0">
                <a:solidFill>
                  <a:schemeClr val="tx1">
                    <a:lumMod val="75000"/>
                    <a:lumOff val="25000"/>
                  </a:schemeClr>
                </a:solidFill>
                <a:latin typeface="Century Gothic" panose="020B0502020202020204" pitchFamily="34" charset="0"/>
              </a:rPr>
              <a:t>Delete  </a:t>
            </a:r>
            <a:r>
              <a:rPr lang="el-GR" sz="2000" dirty="0">
                <a:solidFill>
                  <a:schemeClr val="tx1">
                    <a:lumMod val="75000"/>
                    <a:lumOff val="25000"/>
                  </a:schemeClr>
                </a:solidFill>
                <a:latin typeface="Century Gothic" panose="020B0502020202020204" pitchFamily="34" charset="0"/>
              </a:rPr>
              <a:t>από το </a:t>
            </a:r>
            <a:r>
              <a:rPr lang="en-GB" sz="2000" dirty="0">
                <a:solidFill>
                  <a:schemeClr val="tx1">
                    <a:lumMod val="75000"/>
                    <a:lumOff val="25000"/>
                  </a:schemeClr>
                </a:solidFill>
                <a:latin typeface="Century Gothic" panose="020B0502020202020204" pitchFamily="34" charset="0"/>
              </a:rPr>
              <a:t>Action button</a:t>
            </a:r>
            <a:r>
              <a:rPr lang="el-GR" sz="2000" dirty="0">
                <a:solidFill>
                  <a:schemeClr val="tx1">
                    <a:lumMod val="75000"/>
                    <a:lumOff val="25000"/>
                  </a:schemeClr>
                </a:solidFill>
                <a:latin typeface="Century Gothic" panose="020B0502020202020204" pitchFamily="34" charset="0"/>
              </a:rPr>
              <a:t> της αίτησης</a:t>
            </a:r>
          </a:p>
          <a:p>
            <a:pPr>
              <a:buFont typeface="+mj-lt"/>
              <a:buAutoNum type="arabicPeriod"/>
            </a:pPr>
            <a:r>
              <a:rPr lang="en-US" sz="2000" dirty="0">
                <a:solidFill>
                  <a:schemeClr val="tx1">
                    <a:lumMod val="75000"/>
                    <a:lumOff val="25000"/>
                  </a:schemeClr>
                </a:solidFill>
                <a:latin typeface="Century Gothic" panose="020B0502020202020204" pitchFamily="34" charset="0"/>
              </a:rPr>
              <a:t>Warning message: </a:t>
            </a:r>
            <a:r>
              <a:rPr lang="el-GR" sz="2000" dirty="0">
                <a:solidFill>
                  <a:schemeClr val="tx1">
                    <a:lumMod val="75000"/>
                    <a:lumOff val="25000"/>
                  </a:schemeClr>
                </a:solidFill>
                <a:latin typeface="Century Gothic" panose="020B0502020202020204" pitchFamily="34" charset="0"/>
              </a:rPr>
              <a:t>Επιβεβαίωση διαγραφής</a:t>
            </a:r>
          </a:p>
          <a:p>
            <a:pPr>
              <a:buFont typeface="+mj-lt"/>
              <a:buAutoNum type="arabicPeriod"/>
            </a:pPr>
            <a:r>
              <a:rPr lang="en-US" sz="2000" dirty="0">
                <a:solidFill>
                  <a:schemeClr val="tx1">
                    <a:lumMod val="75000"/>
                    <a:lumOff val="25000"/>
                  </a:schemeClr>
                </a:solidFill>
                <a:latin typeface="Century Gothic" panose="020B0502020202020204" pitchFamily="34" charset="0"/>
              </a:rPr>
              <a:t>Confirmation message</a:t>
            </a:r>
          </a:p>
          <a:p>
            <a:pPr>
              <a:buFont typeface="+mj-lt"/>
              <a:buAutoNum type="arabicPeriod"/>
            </a:pPr>
            <a:r>
              <a:rPr lang="el-GR" sz="2000" dirty="0">
                <a:solidFill>
                  <a:schemeClr val="tx1">
                    <a:lumMod val="75000"/>
                    <a:lumOff val="25000"/>
                  </a:schemeClr>
                </a:solidFill>
                <a:latin typeface="Century Gothic" panose="020B0502020202020204" pitchFamily="34" charset="0"/>
              </a:rPr>
              <a:t>Αλλαγή </a:t>
            </a:r>
            <a:r>
              <a:rPr lang="en-US" sz="2000" dirty="0">
                <a:solidFill>
                  <a:schemeClr val="tx1">
                    <a:lumMod val="75000"/>
                    <a:lumOff val="25000"/>
                  </a:schemeClr>
                </a:solidFill>
                <a:latin typeface="Century Gothic" panose="020B0502020202020204" pitchFamily="34" charset="0"/>
              </a:rPr>
              <a:t>status </a:t>
            </a:r>
            <a:r>
              <a:rPr lang="el-GR" sz="2000" dirty="0">
                <a:solidFill>
                  <a:schemeClr val="tx1">
                    <a:lumMod val="75000"/>
                    <a:lumOff val="25000"/>
                  </a:schemeClr>
                </a:solidFill>
                <a:latin typeface="Century Gothic" panose="020B0502020202020204" pitchFamily="34" charset="0"/>
              </a:rPr>
              <a:t>σε </a:t>
            </a:r>
            <a:r>
              <a:rPr lang="en-US" sz="2000" dirty="0">
                <a:solidFill>
                  <a:schemeClr val="tx1">
                    <a:lumMod val="75000"/>
                    <a:lumOff val="25000"/>
                  </a:schemeClr>
                </a:solidFill>
                <a:latin typeface="Century Gothic" panose="020B0502020202020204" pitchFamily="34" charset="0"/>
              </a:rPr>
              <a:t>deleted</a:t>
            </a:r>
          </a:p>
          <a:p>
            <a:endParaRPr lang="el-GR" sz="2000" dirty="0"/>
          </a:p>
        </p:txBody>
      </p:sp>
      <p:grpSp>
        <p:nvGrpSpPr>
          <p:cNvPr id="5" name="Group 4"/>
          <p:cNvGrpSpPr/>
          <p:nvPr/>
        </p:nvGrpSpPr>
        <p:grpSpPr>
          <a:xfrm>
            <a:off x="156476" y="2376954"/>
            <a:ext cx="2676721" cy="1988992"/>
            <a:chOff x="179512" y="736154"/>
            <a:chExt cx="2676721" cy="198899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736154"/>
              <a:ext cx="2316681" cy="1988992"/>
            </a:xfrm>
            <a:prstGeom prst="rect">
              <a:avLst/>
            </a:prstGeom>
          </p:spPr>
        </p:pic>
        <p:sp>
          <p:nvSpPr>
            <p:cNvPr id="7" name="Rectangle 6"/>
            <p:cNvSpPr/>
            <p:nvPr/>
          </p:nvSpPr>
          <p:spPr>
            <a:xfrm>
              <a:off x="1403648" y="1844824"/>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496193" y="1487242"/>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998" y="2349721"/>
            <a:ext cx="9404509" cy="4147331"/>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124" y="4725974"/>
            <a:ext cx="5163853" cy="114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9577798" y="5297945"/>
            <a:ext cx="360040" cy="469355"/>
            <a:chOff x="6156176" y="5229200"/>
            <a:chExt cx="360040" cy="469355"/>
          </a:xfrm>
        </p:grpSpPr>
        <p:sp>
          <p:nvSpPr>
            <p:cNvPr id="15" name="Teardrop 14"/>
            <p:cNvSpPr/>
            <p:nvPr/>
          </p:nvSpPr>
          <p:spPr>
            <a:xfrm rot="17517794" flipH="1">
              <a:off x="6101518" y="5283858"/>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6171270" y="5279211"/>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8" name="Group 17"/>
          <p:cNvGrpSpPr/>
          <p:nvPr/>
        </p:nvGrpSpPr>
        <p:grpSpPr>
          <a:xfrm>
            <a:off x="11469234" y="5482610"/>
            <a:ext cx="360040" cy="469355"/>
            <a:chOff x="8714671" y="1522944"/>
            <a:chExt cx="360040" cy="469355"/>
          </a:xfrm>
        </p:grpSpPr>
        <p:sp>
          <p:nvSpPr>
            <p:cNvPr id="19" name="Teardrop 1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grpSp>
        <p:nvGrpSpPr>
          <p:cNvPr id="21" name="Group 20"/>
          <p:cNvGrpSpPr/>
          <p:nvPr/>
        </p:nvGrpSpPr>
        <p:grpSpPr>
          <a:xfrm>
            <a:off x="11722645" y="4545964"/>
            <a:ext cx="469355" cy="369332"/>
            <a:chOff x="8660013" y="1572956"/>
            <a:chExt cx="469355" cy="369332"/>
          </a:xfrm>
        </p:grpSpPr>
        <p:sp>
          <p:nvSpPr>
            <p:cNvPr id="22" name="Teardrop 21"/>
            <p:cNvSpPr/>
            <p:nvPr/>
          </p:nvSpPr>
          <p:spPr>
            <a:xfrm rot="20788776"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p:cNvSpPr txBox="1"/>
            <p:nvPr/>
          </p:nvSpPr>
          <p:spPr>
            <a:xfrm>
              <a:off x="8729765" y="1572956"/>
              <a:ext cx="321910" cy="369332"/>
            </a:xfrm>
            <a:prstGeom prst="rect">
              <a:avLst/>
            </a:prstGeom>
            <a:noFill/>
          </p:spPr>
          <p:txBody>
            <a:bodyPr wrap="square" rtlCol="0">
              <a:spAutoFit/>
            </a:bodyPr>
            <a:lstStyle/>
            <a:p>
              <a:r>
                <a:rPr lang="en-US" b="1" dirty="0">
                  <a:solidFill>
                    <a:srgbClr val="FFC000"/>
                  </a:solidFill>
                </a:rPr>
                <a:t>4</a:t>
              </a:r>
            </a:p>
          </p:txBody>
        </p:sp>
      </p:grpSp>
    </p:spTree>
    <p:extLst>
      <p:ext uri="{BB962C8B-B14F-4D97-AF65-F5344CB8AC3E}">
        <p14:creationId xmlns:p14="http://schemas.microsoft.com/office/powerpoint/2010/main" val="13391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Υποβολή ΑΙΤΗΣΗΣ</a:t>
            </a:r>
            <a:endParaRPr lang="en-GB" sz="2800" dirty="0">
              <a:solidFill>
                <a:schemeClr val="bg1"/>
              </a:solidFill>
              <a:latin typeface="Century Gothic" panose="020B0502020202020204" pitchFamily="34" charset="0"/>
            </a:endParaRPr>
          </a:p>
        </p:txBody>
      </p:sp>
      <p:sp>
        <p:nvSpPr>
          <p:cNvPr id="4" name="Rectangle 3"/>
          <p:cNvSpPr/>
          <p:nvPr/>
        </p:nvSpPr>
        <p:spPr>
          <a:xfrm>
            <a:off x="192504" y="745738"/>
            <a:ext cx="10335128" cy="1323439"/>
          </a:xfrm>
          <a:prstGeom prst="rect">
            <a:avLst/>
          </a:prstGeom>
        </p:spPr>
        <p:txBody>
          <a:bodyPr wrap="square">
            <a:spAutoFit/>
          </a:bodyPr>
          <a:lstStyle/>
          <a:p>
            <a:pPr marL="457200" indent="-457200">
              <a:buFont typeface="+mj-lt"/>
              <a:buAutoNum type="arabicPeriod"/>
            </a:pPr>
            <a:r>
              <a:rPr lang="el-GR" sz="2000" dirty="0">
                <a:solidFill>
                  <a:schemeClr val="tx1">
                    <a:lumMod val="75000"/>
                    <a:lumOff val="25000"/>
                  </a:schemeClr>
                </a:solidFill>
                <a:latin typeface="Century Gothic" panose="020B0502020202020204" pitchFamily="34" charset="0"/>
              </a:rPr>
              <a:t>Μόλις όλα τα πεδία στο </a:t>
            </a:r>
            <a:r>
              <a:rPr lang="en-US" sz="2000" dirty="0">
                <a:solidFill>
                  <a:schemeClr val="tx1">
                    <a:lumMod val="75000"/>
                    <a:lumOff val="25000"/>
                  </a:schemeClr>
                </a:solidFill>
                <a:latin typeface="Century Gothic" panose="020B0502020202020204" pitchFamily="34" charset="0"/>
              </a:rPr>
              <a:t>Content Menu </a:t>
            </a:r>
            <a:r>
              <a:rPr lang="el-GR" sz="2000" dirty="0">
                <a:solidFill>
                  <a:schemeClr val="tx1">
                    <a:lumMod val="75000"/>
                    <a:lumOff val="25000"/>
                  </a:schemeClr>
                </a:solidFill>
                <a:latin typeface="Century Gothic" panose="020B0502020202020204" pitchFamily="34" charset="0"/>
              </a:rPr>
              <a:t>είναι </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 , ενεργοποιείται το κουμπί</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του</a:t>
            </a:r>
            <a:r>
              <a:rPr lang="en-US" sz="2000" dirty="0">
                <a:solidFill>
                  <a:schemeClr val="tx1">
                    <a:lumMod val="75000"/>
                    <a:lumOff val="25000"/>
                  </a:schemeClr>
                </a:solidFill>
                <a:latin typeface="Century Gothic" panose="020B0502020202020204" pitchFamily="34" charset="0"/>
              </a:rPr>
              <a:t> Submit </a:t>
            </a:r>
            <a:r>
              <a:rPr lang="el-GR" sz="2000" dirty="0">
                <a:solidFill>
                  <a:schemeClr val="tx1">
                    <a:lumMod val="75000"/>
                    <a:lumOff val="25000"/>
                  </a:schemeClr>
                </a:solidFill>
                <a:latin typeface="Century Gothic" panose="020B0502020202020204" pitchFamily="34" charset="0"/>
              </a:rPr>
              <a:t>και μπορείτε να υποβάλετε την αίτηση σας</a:t>
            </a:r>
          </a:p>
          <a:p>
            <a:pPr marL="457200" indent="-457200">
              <a:buFont typeface="+mj-lt"/>
              <a:buAutoNum type="arabicPeriod"/>
            </a:pPr>
            <a:r>
              <a:rPr lang="el-GR" sz="2000" dirty="0">
                <a:solidFill>
                  <a:schemeClr val="tx1">
                    <a:lumMod val="75000"/>
                    <a:lumOff val="25000"/>
                  </a:schemeClr>
                </a:solidFill>
                <a:latin typeface="Century Gothic" panose="020B0502020202020204" pitchFamily="34" charset="0"/>
              </a:rPr>
              <a:t>Έχετε τη δυνατότητα να «κατεβάσετε» την αίτηση σας σε </a:t>
            </a:r>
            <a:r>
              <a:rPr lang="en-US" sz="2000" dirty="0">
                <a:solidFill>
                  <a:schemeClr val="tx1">
                    <a:lumMod val="75000"/>
                    <a:lumOff val="25000"/>
                  </a:schemeClr>
                </a:solidFill>
                <a:latin typeface="Century Gothic" panose="020B0502020202020204" pitchFamily="34" charset="0"/>
              </a:rPr>
              <a:t>PDF file</a:t>
            </a:r>
          </a:p>
          <a:p>
            <a:endParaRPr lang="el-GR" sz="2000" dirty="0"/>
          </a:p>
        </p:txBody>
      </p:sp>
      <p:pic>
        <p:nvPicPr>
          <p:cNvPr id="3" name="Picture 2"/>
          <p:cNvPicPr>
            <a:picLocks noChangeAspect="1"/>
          </p:cNvPicPr>
          <p:nvPr/>
        </p:nvPicPr>
        <p:blipFill>
          <a:blip r:embed="rId3"/>
          <a:stretch>
            <a:fillRect/>
          </a:stretch>
        </p:blipFill>
        <p:spPr>
          <a:xfrm>
            <a:off x="0" y="2101679"/>
            <a:ext cx="12192000" cy="4732508"/>
          </a:xfrm>
          <a:prstGeom prst="rect">
            <a:avLst/>
          </a:prstGeom>
        </p:spPr>
      </p:pic>
      <p:cxnSp>
        <p:nvCxnSpPr>
          <p:cNvPr id="24" name="Straight Arrow Connector 23"/>
          <p:cNvCxnSpPr/>
          <p:nvPr/>
        </p:nvCxnSpPr>
        <p:spPr>
          <a:xfrm>
            <a:off x="11598442" y="1696452"/>
            <a:ext cx="0" cy="69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015537" y="1696452"/>
            <a:ext cx="0" cy="69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745738"/>
            <a:ext cx="27463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Arrow Connector 27"/>
          <p:cNvCxnSpPr/>
          <p:nvPr/>
        </p:nvCxnSpPr>
        <p:spPr>
          <a:xfrm>
            <a:off x="176462" y="2823410"/>
            <a:ext cx="0" cy="69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191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T</a:t>
            </a:r>
            <a:r>
              <a:rPr lang="el-GR" sz="2800" dirty="0">
                <a:solidFill>
                  <a:schemeClr val="bg1"/>
                </a:solidFill>
                <a:latin typeface="Century Gothic" panose="020B0502020202020204" pitchFamily="34" charset="0"/>
              </a:rPr>
              <a:t>Ι ΘΑ ΧΡΕΙΑΣΤΕΙΤΕ ΓΙΑ ΤΗΝ ΥΠΟΒΟΛΗ</a:t>
            </a:r>
            <a:endParaRPr lang="en-GB" sz="2800" dirty="0">
              <a:solidFill>
                <a:schemeClr val="bg1"/>
              </a:solidFill>
              <a:latin typeface="Century Gothic" panose="020B0502020202020204" pitchFamily="34" charset="0"/>
            </a:endParaRPr>
          </a:p>
        </p:txBody>
      </p:sp>
      <p:sp>
        <p:nvSpPr>
          <p:cNvPr id="4" name="Rectangle 3"/>
          <p:cNvSpPr/>
          <p:nvPr/>
        </p:nvSpPr>
        <p:spPr>
          <a:xfrm>
            <a:off x="1065754" y="1044188"/>
            <a:ext cx="10335128" cy="4555093"/>
          </a:xfrm>
          <a:prstGeom prst="rect">
            <a:avLst/>
          </a:prstGeom>
        </p:spPr>
        <p:txBody>
          <a:bodyPr wrap="square">
            <a:spAutoFit/>
          </a:bodyPr>
          <a:lstStyle/>
          <a:p>
            <a:pPr marL="342900" indent="-342900">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Συνεχής σύνδεση με το Διαδίκτυο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Δεν υπάρχει δυνατότητα να επεξεργαστείτε την αίτηση </a:t>
            </a:r>
            <a:r>
              <a:rPr lang="en-GB" sz="2000" dirty="0">
                <a:solidFill>
                  <a:schemeClr val="tx1">
                    <a:lumMod val="75000"/>
                    <a:lumOff val="25000"/>
                  </a:schemeClr>
                </a:solidFill>
                <a:latin typeface="Century Gothic" panose="020B0502020202020204" pitchFamily="34" charset="0"/>
              </a:rPr>
              <a:t>offline</a:t>
            </a:r>
          </a:p>
          <a:p>
            <a:pPr marL="628650" lvl="1" indent="-171450">
              <a:lnSpc>
                <a:spcPct val="150000"/>
              </a:lnSpc>
              <a:buFont typeface="Arial" panose="020B0604020202020204" pitchFamily="34" charset="0"/>
              <a:buChar char="•"/>
            </a:pPr>
            <a:endParaRPr lang="en-GB" sz="20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Για το </a:t>
            </a:r>
            <a:r>
              <a:rPr lang="en-GB" sz="2000" dirty="0">
                <a:solidFill>
                  <a:schemeClr val="tx1">
                    <a:lumMod val="75000"/>
                    <a:lumOff val="25000"/>
                  </a:schemeClr>
                </a:solidFill>
                <a:latin typeface="Century Gothic" panose="020B0502020202020204" pitchFamily="34" charset="0"/>
              </a:rPr>
              <a:t>Declaration of Honour</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εκτυπωτή και </a:t>
            </a:r>
            <a:r>
              <a:rPr lang="en-GB" sz="2000" dirty="0">
                <a:solidFill>
                  <a:schemeClr val="tx1">
                    <a:lumMod val="75000"/>
                    <a:lumOff val="25000"/>
                  </a:schemeClr>
                </a:solidFill>
                <a:latin typeface="Century Gothic" panose="020B0502020202020204" pitchFamily="34" charset="0"/>
              </a:rPr>
              <a:t>scanner</a:t>
            </a:r>
            <a:r>
              <a:rPr lang="el-GR" sz="2000" dirty="0">
                <a:solidFill>
                  <a:schemeClr val="tx1">
                    <a:lumMod val="75000"/>
                    <a:lumOff val="25000"/>
                  </a:schemeClr>
                </a:solidFill>
                <a:latin typeface="Century Gothic" panose="020B0502020202020204" pitchFamily="34" charset="0"/>
              </a:rPr>
              <a:t> για να τυπώσετε και να κάνετε </a:t>
            </a:r>
            <a:r>
              <a:rPr lang="en-US" sz="2000" dirty="0">
                <a:solidFill>
                  <a:schemeClr val="tx1">
                    <a:lumMod val="75000"/>
                    <a:lumOff val="25000"/>
                  </a:schemeClr>
                </a:solidFill>
                <a:latin typeface="Century Gothic" panose="020B0502020202020204" pitchFamily="34" charset="0"/>
              </a:rPr>
              <a:t>scan </a:t>
            </a:r>
            <a:r>
              <a:rPr lang="el-GR" sz="2000" dirty="0">
                <a:solidFill>
                  <a:schemeClr val="tx1">
                    <a:lumMod val="75000"/>
                    <a:lumOff val="25000"/>
                  </a:schemeClr>
                </a:solidFill>
                <a:latin typeface="Century Gothic" panose="020B0502020202020204" pitchFamily="34" charset="0"/>
              </a:rPr>
              <a:t>την υπογραφή του Νόμιμου Εκπροσώπου του Οργανισμού σας</a:t>
            </a:r>
          </a:p>
          <a:p>
            <a:pPr marL="171450" indent="-171450">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Εγκατάσταση του </a:t>
            </a:r>
            <a:r>
              <a:rPr lang="en-GB" sz="2000" dirty="0">
                <a:solidFill>
                  <a:schemeClr val="tx1">
                    <a:lumMod val="75000"/>
                    <a:lumOff val="25000"/>
                  </a:schemeClr>
                </a:solidFill>
                <a:latin typeface="Century Gothic" panose="020B0502020202020204" pitchFamily="34" charset="0"/>
              </a:rPr>
              <a:t>Adobe Reader</a:t>
            </a:r>
            <a:r>
              <a:rPr lang="el-GR" sz="2000" dirty="0">
                <a:solidFill>
                  <a:schemeClr val="tx1">
                    <a:lumMod val="75000"/>
                    <a:lumOff val="25000"/>
                  </a:schemeClr>
                </a:solidFill>
                <a:latin typeface="Century Gothic" panose="020B0502020202020204" pitchFamily="34" charset="0"/>
              </a:rPr>
              <a:t> στη συσκευή σας</a:t>
            </a:r>
            <a:r>
              <a:rPr lang="en-GB" sz="2000" dirty="0">
                <a:solidFill>
                  <a:schemeClr val="tx1">
                    <a:lumMod val="75000"/>
                    <a:lumOff val="25000"/>
                  </a:schemeClr>
                </a:solidFill>
                <a:latin typeface="Century Gothic" panose="020B0502020202020204" pitchFamily="34" charset="0"/>
              </a:rPr>
              <a:t>. </a:t>
            </a:r>
            <a:endParaRPr lang="en-US" sz="2000" dirty="0">
              <a:solidFill>
                <a:schemeClr val="tx1">
                  <a:lumMod val="75000"/>
                  <a:lumOff val="25000"/>
                </a:schemeClr>
              </a:solidFill>
              <a:latin typeface="Century Gothic" panose="020B0502020202020204" pitchFamily="34" charset="0"/>
            </a:endParaRPr>
          </a:p>
          <a:p>
            <a:pPr marL="171450" indent="-171450">
              <a:lnSpc>
                <a:spcPct val="150000"/>
              </a:lnSpc>
              <a:buFont typeface="Arial" panose="020B0604020202020204" pitchFamily="34" charset="0"/>
              <a:buChar char="•"/>
            </a:pPr>
            <a:endParaRPr lang="el-GR" sz="2000" dirty="0">
              <a:latin typeface="Century Gothic" panose="020B0502020202020204" pitchFamily="34" charset="0"/>
            </a:endParaRPr>
          </a:p>
          <a:p>
            <a:pPr marL="342900" indent="-342900">
              <a:lnSpc>
                <a:spcPct val="150000"/>
              </a:lnSpc>
              <a:buFont typeface="Arial" panose="020B0604020202020204" pitchFamily="34" charset="0"/>
              <a:buChar char="•"/>
            </a:pPr>
            <a:r>
              <a:rPr lang="el-GR" sz="2000" b="1" u="sng" dirty="0">
                <a:solidFill>
                  <a:schemeClr val="accent6">
                    <a:lumMod val="75000"/>
                  </a:schemeClr>
                </a:solidFill>
                <a:latin typeface="Century Gothic" panose="020B0502020202020204" pitchFamily="34" charset="0"/>
                <a:cs typeface="Shonar Bangla" panose="020B0502040204020203" pitchFamily="34" charset="0"/>
              </a:rPr>
              <a:t>Δεν υποβάλλεται εκτυπωμένη </a:t>
            </a:r>
            <a:r>
              <a:rPr lang="en-GB" sz="2000" b="1" u="sng" dirty="0">
                <a:solidFill>
                  <a:schemeClr val="accent6">
                    <a:lumMod val="75000"/>
                  </a:schemeClr>
                </a:solidFill>
                <a:latin typeface="Century Gothic" panose="020B0502020202020204" pitchFamily="34" charset="0"/>
                <a:cs typeface="Shonar Bangla" panose="020B0502040204020203" pitchFamily="34" charset="0"/>
              </a:rPr>
              <a:t> </a:t>
            </a:r>
            <a:r>
              <a:rPr lang="el-GR" sz="2000" b="1" u="sng" dirty="0">
                <a:solidFill>
                  <a:schemeClr val="accent6">
                    <a:lumMod val="75000"/>
                  </a:schemeClr>
                </a:solidFill>
                <a:latin typeface="Century Gothic" panose="020B0502020202020204" pitchFamily="34" charset="0"/>
                <a:cs typeface="Shonar Bangla" panose="020B0502040204020203" pitchFamily="34" charset="0"/>
              </a:rPr>
              <a:t>αίτηση στο ΙΔΕΠ</a:t>
            </a:r>
            <a:r>
              <a:rPr lang="en-GB" sz="2000" b="1" u="sng" dirty="0">
                <a:solidFill>
                  <a:schemeClr val="accent6">
                    <a:lumMod val="75000"/>
                  </a:schemeClr>
                </a:solidFill>
                <a:latin typeface="Century Gothic" panose="020B0502020202020204" pitchFamily="34" charset="0"/>
                <a:cs typeface="Shonar Bangla" panose="020B0502040204020203" pitchFamily="34" charset="0"/>
              </a:rPr>
              <a:t>!</a:t>
            </a:r>
            <a:endParaRPr lang="el-GR" sz="2000" b="1" u="sng" dirty="0">
              <a:solidFill>
                <a:schemeClr val="accent6">
                  <a:lumMod val="75000"/>
                </a:schemeClr>
              </a:solidFill>
              <a:latin typeface="Century Gothic" panose="020B0502020202020204" pitchFamily="34" charset="0"/>
              <a:cs typeface="Shonar Bangla" panose="020B0502040204020203" pitchFamily="34" charset="0"/>
            </a:endParaRPr>
          </a:p>
          <a:p>
            <a:endParaRPr lang="el-GR" sz="2000" dirty="0"/>
          </a:p>
        </p:txBody>
      </p:sp>
    </p:spTree>
    <p:extLst>
      <p:ext uri="{BB962C8B-B14F-4D97-AF65-F5344CB8AC3E}">
        <p14:creationId xmlns:p14="http://schemas.microsoft.com/office/powerpoint/2010/main" val="360700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n-GB" sz="2800" dirty="0">
                <a:solidFill>
                  <a:schemeClr val="bg1"/>
                </a:solidFill>
                <a:latin typeface="Century Gothic" panose="020B0502020202020204" pitchFamily="34" charset="0"/>
              </a:rPr>
              <a:t>Erasmus+ </a:t>
            </a:r>
            <a:r>
              <a:rPr lang="el-GR" sz="2800" dirty="0">
                <a:solidFill>
                  <a:schemeClr val="bg1"/>
                </a:solidFill>
                <a:latin typeface="Century Gothic" panose="020B0502020202020204" pitchFamily="34" charset="0"/>
              </a:rPr>
              <a:t>Εθνικές Υπηρεσίες Κύπρου </a:t>
            </a:r>
            <a:endParaRPr lang="en-GB" sz="2800" dirty="0">
              <a:solidFill>
                <a:schemeClr val="bg1"/>
              </a:solidFill>
              <a:latin typeface="Century Gothic" panose="020B0502020202020204" pitchFamily="34" charset="0"/>
            </a:endParaRPr>
          </a:p>
        </p:txBody>
      </p:sp>
      <p:sp>
        <p:nvSpPr>
          <p:cNvPr id="3" name="Rectangle 2"/>
          <p:cNvSpPr/>
          <p:nvPr/>
        </p:nvSpPr>
        <p:spPr>
          <a:xfrm>
            <a:off x="2033533" y="1295834"/>
            <a:ext cx="10593363" cy="1338828"/>
          </a:xfrm>
          <a:prstGeom prst="rect">
            <a:avLst/>
          </a:prstGeom>
        </p:spPr>
        <p:txBody>
          <a:bodyPr wrap="square">
            <a:spAutoFit/>
          </a:bodyPr>
          <a:lstStyle/>
          <a:p>
            <a:pPr algn="ctr">
              <a:lnSpc>
                <a:spcPct val="150000"/>
              </a:lnSpc>
            </a:pPr>
            <a:r>
              <a:rPr lang="en-GB" dirty="0">
                <a:solidFill>
                  <a:schemeClr val="bg1"/>
                </a:solidFill>
                <a:latin typeface="Century Gothic" panose="020B0502020202020204" pitchFamily="34" charset="0"/>
              </a:rPr>
              <a:t>IPSUM</a:t>
            </a:r>
          </a:p>
          <a:p>
            <a:pPr lvl="1" indent="-457200" defTabSz="1061355">
              <a:lnSpc>
                <a:spcPct val="90000"/>
              </a:lnSpc>
              <a:spcBef>
                <a:spcPct val="0"/>
              </a:spcBef>
              <a:spcAft>
                <a:spcPct val="15000"/>
              </a:spcAft>
              <a:buFont typeface="+mj-lt"/>
              <a:buAutoNum type="arabicPeriod"/>
            </a:pPr>
            <a:r>
              <a:rPr lang="en-GB" dirty="0">
                <a:solidFill>
                  <a:schemeClr val="bg1"/>
                </a:solidFill>
                <a:latin typeface="Century Gothic" panose="020B0502020202020204" pitchFamily="34" charset="0"/>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5" name="Diagram 4"/>
          <p:cNvGraphicFramePr/>
          <p:nvPr>
            <p:extLst>
              <p:ext uri="{D42A27DB-BD31-4B8C-83A1-F6EECF244321}">
                <p14:modId xmlns:p14="http://schemas.microsoft.com/office/powerpoint/2010/main" val="675897210"/>
              </p:ext>
            </p:extLst>
          </p:nvPr>
        </p:nvGraphicFramePr>
        <p:xfrm>
          <a:off x="806282" y="1694117"/>
          <a:ext cx="9786508" cy="413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64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Ταυτοποίηση χρήστη &amp; οργανισμού</a:t>
            </a:r>
            <a:endParaRPr lang="en-GB" sz="2800" dirty="0">
              <a:solidFill>
                <a:schemeClr val="bg1"/>
              </a:solidFill>
              <a:latin typeface="Century Gothic" panose="020B0502020202020204" pitchFamily="34" charset="0"/>
            </a:endParaRPr>
          </a:p>
        </p:txBody>
      </p:sp>
      <p:sp>
        <p:nvSpPr>
          <p:cNvPr id="4" name="Rectangle 3"/>
          <p:cNvSpPr/>
          <p:nvPr/>
        </p:nvSpPr>
        <p:spPr>
          <a:xfrm>
            <a:off x="1065754" y="1044188"/>
            <a:ext cx="10335128" cy="2246769"/>
          </a:xfrm>
          <a:prstGeom prst="rect">
            <a:avLst/>
          </a:prstGeom>
        </p:spPr>
        <p:txBody>
          <a:bodyPr wrap="square">
            <a:spAutoFit/>
          </a:bodyPr>
          <a:lstStyle/>
          <a:p>
            <a:pPr lvl="1">
              <a:lnSpc>
                <a:spcPct val="150000"/>
              </a:lnSpc>
            </a:pPr>
            <a:r>
              <a:rPr lang="el-GR" sz="2000" dirty="0">
                <a:solidFill>
                  <a:schemeClr val="tx1">
                    <a:lumMod val="75000"/>
                    <a:lumOff val="25000"/>
                  </a:schemeClr>
                </a:solidFill>
                <a:latin typeface="Century Gothic" panose="020B0502020202020204" pitchFamily="34" charset="0"/>
              </a:rPr>
              <a:t>Για να έχετε πρόσβαση στις ηλεκτρονικές αιτήσεις θα πρέπει προηγουμένως το σύστημα να μπορεί να σας </a:t>
            </a:r>
            <a:r>
              <a:rPr lang="el-GR" sz="2000" dirty="0" err="1">
                <a:solidFill>
                  <a:schemeClr val="tx1">
                    <a:lumMod val="75000"/>
                    <a:lumOff val="25000"/>
                  </a:schemeClr>
                </a:solidFill>
                <a:latin typeface="Century Gothic" panose="020B0502020202020204" pitchFamily="34" charset="0"/>
              </a:rPr>
              <a:t>ταυτοποιήσει</a:t>
            </a:r>
            <a:r>
              <a:rPr lang="en-US" sz="2000" dirty="0">
                <a:solidFill>
                  <a:schemeClr val="tx1">
                    <a:lumMod val="75000"/>
                    <a:lumOff val="25000"/>
                  </a:schemeClr>
                </a:solidFill>
                <a:latin typeface="Century Gothic" panose="020B0502020202020204" pitchFamily="34" charset="0"/>
              </a:rPr>
              <a:t>:</a:t>
            </a:r>
          </a:p>
          <a:p>
            <a:pPr marL="914400" lvl="1"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Ως χρήστη μέσω του </a:t>
            </a:r>
            <a:r>
              <a:rPr lang="el-GR" sz="2000" b="1" dirty="0">
                <a:solidFill>
                  <a:schemeClr val="tx1">
                    <a:lumMod val="75000"/>
                    <a:lumOff val="25000"/>
                  </a:schemeClr>
                </a:solidFill>
                <a:latin typeface="Century Gothic" panose="020B0502020202020204" pitchFamily="34" charset="0"/>
              </a:rPr>
              <a:t>Ε</a:t>
            </a:r>
            <a:r>
              <a:rPr lang="en-US" sz="2000" b="1" dirty="0">
                <a:solidFill>
                  <a:schemeClr val="tx1">
                    <a:lumMod val="75000"/>
                    <a:lumOff val="25000"/>
                  </a:schemeClr>
                </a:solidFill>
                <a:latin typeface="Century Gothic" panose="020B0502020202020204" pitchFamily="34" charset="0"/>
              </a:rPr>
              <a:t>U Login Account</a:t>
            </a:r>
          </a:p>
          <a:p>
            <a:pPr marL="914400" lvl="1"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Ως οργανισμό μέσω του </a:t>
            </a:r>
            <a:r>
              <a:rPr lang="en-US" sz="2000" b="1" dirty="0">
                <a:solidFill>
                  <a:schemeClr val="tx1">
                    <a:lumMod val="75000"/>
                    <a:lumOff val="25000"/>
                  </a:schemeClr>
                </a:solidFill>
                <a:latin typeface="Century Gothic" panose="020B0502020202020204" pitchFamily="34" charset="0"/>
              </a:rPr>
              <a:t>OID</a:t>
            </a:r>
            <a:r>
              <a:rPr lang="el-GR" sz="2000" b="1" dirty="0">
                <a:solidFill>
                  <a:schemeClr val="tx1">
                    <a:lumMod val="75000"/>
                    <a:lumOff val="25000"/>
                  </a:schemeClr>
                </a:solidFill>
                <a:latin typeface="Century Gothic" panose="020B0502020202020204" pitchFamily="34" charset="0"/>
              </a:rPr>
              <a:t> - </a:t>
            </a:r>
            <a:r>
              <a:rPr lang="el-GR" sz="2000" dirty="0">
                <a:solidFill>
                  <a:schemeClr val="tx1">
                    <a:lumMod val="75000"/>
                    <a:lumOff val="25000"/>
                  </a:schemeClr>
                </a:solidFill>
                <a:latin typeface="Century Gothic" panose="020B0502020202020204" pitchFamily="34" charset="0"/>
              </a:rPr>
              <a:t>Ο</a:t>
            </a:r>
            <a:r>
              <a:rPr lang="en-US" sz="2000" dirty="0" err="1">
                <a:solidFill>
                  <a:schemeClr val="tx1">
                    <a:lumMod val="75000"/>
                    <a:lumOff val="25000"/>
                  </a:schemeClr>
                </a:solidFill>
                <a:latin typeface="Century Gothic" panose="020B0502020202020204" pitchFamily="34" charset="0"/>
              </a:rPr>
              <a:t>rganization</a:t>
            </a:r>
            <a:r>
              <a:rPr lang="en-US" sz="2000" dirty="0">
                <a:solidFill>
                  <a:schemeClr val="tx1">
                    <a:lumMod val="75000"/>
                    <a:lumOff val="25000"/>
                  </a:schemeClr>
                </a:solidFill>
                <a:latin typeface="Century Gothic" panose="020B0502020202020204" pitchFamily="34" charset="0"/>
              </a:rPr>
              <a:t> Identification</a:t>
            </a:r>
            <a:endParaRPr lang="el-GR" sz="2000" dirty="0">
              <a:solidFill>
                <a:schemeClr val="tx1">
                  <a:lumMod val="75000"/>
                  <a:lumOff val="25000"/>
                </a:schemeClr>
              </a:solidFill>
              <a:latin typeface="Century Gothic" panose="020B0502020202020204" pitchFamily="34" charset="0"/>
            </a:endParaRPr>
          </a:p>
          <a:p>
            <a:endParaRPr lang="el-GR" sz="2000" dirty="0"/>
          </a:p>
        </p:txBody>
      </p:sp>
      <p:graphicFrame>
        <p:nvGraphicFramePr>
          <p:cNvPr id="6" name="Diagram 5"/>
          <p:cNvGraphicFramePr/>
          <p:nvPr>
            <p:extLst>
              <p:ext uri="{D42A27DB-BD31-4B8C-83A1-F6EECF244321}">
                <p14:modId xmlns:p14="http://schemas.microsoft.com/office/powerpoint/2010/main" val="326391225"/>
              </p:ext>
            </p:extLst>
          </p:nvPr>
        </p:nvGraphicFramePr>
        <p:xfrm>
          <a:off x="2929752" y="3442484"/>
          <a:ext cx="482453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2472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EU LOGIN</a:t>
            </a:r>
            <a:endParaRPr lang="en-GB" sz="2800" dirty="0">
              <a:solidFill>
                <a:schemeClr val="bg1"/>
              </a:solidFill>
              <a:latin typeface="Century Gothic" panose="020B0502020202020204" pitchFamily="34" charset="0"/>
            </a:endParaRPr>
          </a:p>
        </p:txBody>
      </p:sp>
      <p:sp>
        <p:nvSpPr>
          <p:cNvPr id="4" name="Rectangle 3"/>
          <p:cNvSpPr/>
          <p:nvPr/>
        </p:nvSpPr>
        <p:spPr>
          <a:xfrm>
            <a:off x="351259" y="1044188"/>
            <a:ext cx="10989891" cy="4650440"/>
          </a:xfrm>
          <a:prstGeom prst="rect">
            <a:avLst/>
          </a:prstGeom>
        </p:spPr>
        <p:txBody>
          <a:bodyPr wrap="square">
            <a:spAutoFit/>
          </a:bodyPr>
          <a:lstStyle/>
          <a:p>
            <a:pPr marL="800100" lvl="1"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Θα πρέπει να εντοπίσετε το </a:t>
            </a:r>
            <a:r>
              <a:rPr lang="en-US" sz="2000" dirty="0">
                <a:solidFill>
                  <a:schemeClr val="tx1">
                    <a:lumMod val="75000"/>
                    <a:lumOff val="25000"/>
                  </a:schemeClr>
                </a:solidFill>
                <a:latin typeface="Century Gothic" panose="020B0502020202020204" pitchFamily="34" charset="0"/>
              </a:rPr>
              <a:t>email </a:t>
            </a:r>
            <a:r>
              <a:rPr lang="el-GR" sz="2000" dirty="0">
                <a:solidFill>
                  <a:schemeClr val="tx1">
                    <a:lumMod val="75000"/>
                    <a:lumOff val="25000"/>
                  </a:schemeClr>
                </a:solidFill>
                <a:latin typeface="Century Gothic" panose="020B0502020202020204" pitchFamily="34" charset="0"/>
              </a:rPr>
              <a:t>που χρησιμοποιήθηκε από τον οργανισμό σας κατά τη διάρκεια εγγραφής του οργανισμού στο </a:t>
            </a:r>
            <a:r>
              <a:rPr lang="en-US" sz="2000" dirty="0">
                <a:solidFill>
                  <a:schemeClr val="tx1">
                    <a:lumMod val="75000"/>
                    <a:lumOff val="25000"/>
                  </a:schemeClr>
                </a:solidFill>
                <a:latin typeface="Century Gothic" panose="020B0502020202020204" pitchFamily="34" charset="0"/>
              </a:rPr>
              <a:t>ORS. To EU Login Account</a:t>
            </a:r>
            <a:r>
              <a:rPr lang="el-GR" sz="2000" dirty="0">
                <a:solidFill>
                  <a:schemeClr val="tx1">
                    <a:lumMod val="75000"/>
                    <a:lumOff val="25000"/>
                  </a:schemeClr>
                </a:solidFill>
                <a:latin typeface="Century Gothic" panose="020B0502020202020204" pitchFamily="34" charset="0"/>
              </a:rPr>
              <a:t> πρέπει να συνδέεται με </a:t>
            </a:r>
            <a:r>
              <a:rPr lang="en-US" sz="2000" dirty="0">
                <a:solidFill>
                  <a:schemeClr val="tx1">
                    <a:lumMod val="75000"/>
                    <a:lumOff val="25000"/>
                  </a:schemeClr>
                </a:solidFill>
                <a:latin typeface="Century Gothic" panose="020B0502020202020204" pitchFamily="34" charset="0"/>
              </a:rPr>
              <a:t>email</a:t>
            </a:r>
            <a:r>
              <a:rPr lang="el-GR" sz="2000" dirty="0">
                <a:solidFill>
                  <a:schemeClr val="tx1">
                    <a:lumMod val="75000"/>
                    <a:lumOff val="25000"/>
                  </a:schemeClr>
                </a:solidFill>
                <a:latin typeface="Century Gothic" panose="020B0502020202020204" pitchFamily="34" charset="0"/>
              </a:rPr>
              <a:t> κοινής χρήσης του οργανισμού</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και όχι προσωπικό.</a:t>
            </a:r>
            <a:endParaRPr lang="en-US" sz="2000" dirty="0">
              <a:solidFill>
                <a:schemeClr val="tx1">
                  <a:lumMod val="75000"/>
                  <a:lumOff val="25000"/>
                </a:schemeClr>
              </a:solidFill>
              <a:latin typeface="Century Gothic" panose="020B0502020202020204" pitchFamily="34" charset="0"/>
            </a:endParaRPr>
          </a:p>
          <a:p>
            <a:pPr marL="800100" lvl="1"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Εάν δε γνωρίζετε το email με το οποίο είναι συνδεδεμένος ο οργανισμός σας</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ή εάν  ο οργανισμός σας ήταν συνδεδεμένος με προσωπικό </a:t>
            </a:r>
            <a:r>
              <a:rPr lang="en-US" sz="2000" dirty="0">
                <a:solidFill>
                  <a:schemeClr val="tx1">
                    <a:lumMod val="75000"/>
                    <a:lumOff val="25000"/>
                  </a:schemeClr>
                </a:solidFill>
                <a:latin typeface="Century Gothic" panose="020B0502020202020204" pitchFamily="34" charset="0"/>
              </a:rPr>
              <a:t>email </a:t>
            </a:r>
            <a:r>
              <a:rPr lang="el-GR" sz="2000" dirty="0">
                <a:solidFill>
                  <a:schemeClr val="tx1">
                    <a:lumMod val="75000"/>
                    <a:lumOff val="25000"/>
                  </a:schemeClr>
                </a:solidFill>
                <a:latin typeface="Century Gothic" panose="020B0502020202020204" pitchFamily="34" charset="0"/>
              </a:rPr>
              <a:t>στο οποίο δεν έχετε πρόσβαση</a:t>
            </a:r>
            <a:r>
              <a:rPr lang="en-US" sz="2000" dirty="0">
                <a:solidFill>
                  <a:schemeClr val="tx1">
                    <a:lumMod val="75000"/>
                    <a:lumOff val="25000"/>
                  </a:schemeClr>
                </a:solidFill>
                <a:latin typeface="Century Gothic" panose="020B0502020202020204" pitchFamily="34" charset="0"/>
              </a:rPr>
              <a:t> (</a:t>
            </a:r>
            <a:r>
              <a:rPr lang="el-GR" sz="2000" dirty="0" err="1">
                <a:solidFill>
                  <a:schemeClr val="tx1">
                    <a:lumMod val="75000"/>
                    <a:lumOff val="25000"/>
                  </a:schemeClr>
                </a:solidFill>
                <a:latin typeface="Century Gothic" panose="020B0502020202020204" pitchFamily="34" charset="0"/>
              </a:rPr>
              <a:t>π.χ</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λόγω αλλαγής </a:t>
            </a:r>
            <a:r>
              <a:rPr lang="en-US" sz="2000" dirty="0">
                <a:solidFill>
                  <a:schemeClr val="tx1">
                    <a:lumMod val="75000"/>
                    <a:lumOff val="25000"/>
                  </a:schemeClr>
                </a:solidFill>
                <a:latin typeface="Century Gothic" panose="020B0502020202020204" pitchFamily="34" charset="0"/>
              </a:rPr>
              <a:t>contact person</a:t>
            </a:r>
            <a:r>
              <a:rPr lang="el-GR" sz="2000" dirty="0">
                <a:solidFill>
                  <a:schemeClr val="tx1">
                    <a:lumMod val="75000"/>
                    <a:lumOff val="25000"/>
                  </a:schemeClr>
                </a:solidFill>
                <a:latin typeface="Century Gothic" panose="020B0502020202020204" pitchFamily="34" charset="0"/>
              </a:rPr>
              <a:t>, επικοινωνήστε έγκαιρα με το ΙΔΕΠ Διά Βίου Μάθησης</a:t>
            </a:r>
            <a:endParaRPr lang="en-US" sz="2000" dirty="0">
              <a:solidFill>
                <a:schemeClr val="tx1">
                  <a:lumMod val="75000"/>
                  <a:lumOff val="25000"/>
                </a:schemeClr>
              </a:solidFill>
              <a:latin typeface="Century Gothic" panose="020B0502020202020204" pitchFamily="34" charset="0"/>
            </a:endParaRPr>
          </a:p>
          <a:p>
            <a:pPr marL="800100" lvl="1"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Στη συνέχεια για σκοπούς συμπλήρωσης της αίτησης μπορείτε να προσθέσετε και άλλα </a:t>
            </a:r>
            <a:r>
              <a:rPr lang="en-US" sz="2000" dirty="0">
                <a:solidFill>
                  <a:schemeClr val="tx1">
                    <a:lumMod val="75000"/>
                    <a:lumOff val="25000"/>
                  </a:schemeClr>
                </a:solidFill>
                <a:latin typeface="Century Gothic" panose="020B0502020202020204" pitchFamily="34" charset="0"/>
              </a:rPr>
              <a:t>emails </a:t>
            </a:r>
            <a:r>
              <a:rPr lang="el-GR" sz="2000" dirty="0">
                <a:solidFill>
                  <a:schemeClr val="tx1">
                    <a:lumMod val="75000"/>
                    <a:lumOff val="25000"/>
                  </a:schemeClr>
                </a:solidFill>
                <a:latin typeface="Century Gothic" panose="020B0502020202020204" pitchFamily="34" charset="0"/>
              </a:rPr>
              <a:t>που έχουν συνδεθεί με</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λογαριασμό </a:t>
            </a:r>
            <a:r>
              <a:rPr lang="en-US" sz="2000" dirty="0">
                <a:solidFill>
                  <a:schemeClr val="tx1">
                    <a:lumMod val="75000"/>
                    <a:lumOff val="25000"/>
                  </a:schemeClr>
                </a:solidFill>
                <a:latin typeface="Century Gothic" panose="020B0502020202020204" pitchFamily="34" charset="0"/>
              </a:rPr>
              <a:t>EU Login</a:t>
            </a:r>
            <a:r>
              <a:rPr lang="el-GR" sz="2000" dirty="0">
                <a:solidFill>
                  <a:schemeClr val="tx1">
                    <a:lumMod val="75000"/>
                    <a:lumOff val="25000"/>
                  </a:schemeClr>
                </a:solidFill>
                <a:latin typeface="Century Gothic" panose="020B0502020202020204" pitchFamily="34" charset="0"/>
              </a:rPr>
              <a:t> και να τους εκχωρήσετε διαφορετικά δικαιώματα</a:t>
            </a:r>
          </a:p>
        </p:txBody>
      </p:sp>
    </p:spTree>
    <p:extLst>
      <p:ext uri="{BB962C8B-B14F-4D97-AF65-F5344CB8AC3E}">
        <p14:creationId xmlns:p14="http://schemas.microsoft.com/office/powerpoint/2010/main" val="514786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E</a:t>
            </a:r>
            <a:r>
              <a:rPr lang="el-GR" sz="2800" dirty="0" err="1">
                <a:solidFill>
                  <a:schemeClr val="bg1"/>
                </a:solidFill>
                <a:latin typeface="Century Gothic" panose="020B0502020202020204" pitchFamily="34" charset="0"/>
              </a:rPr>
              <a:t>νημέρωση</a:t>
            </a:r>
            <a:r>
              <a:rPr lang="el-GR" sz="2800" dirty="0">
                <a:solidFill>
                  <a:schemeClr val="bg1"/>
                </a:solidFill>
                <a:latin typeface="Century Gothic" panose="020B0502020202020204" pitchFamily="34" charset="0"/>
              </a:rPr>
              <a:t> </a:t>
            </a:r>
            <a:r>
              <a:rPr lang="en-US" sz="2800" dirty="0">
                <a:solidFill>
                  <a:schemeClr val="bg1"/>
                </a:solidFill>
                <a:latin typeface="Century Gothic" panose="020B0502020202020204" pitchFamily="34" charset="0"/>
              </a:rPr>
              <a:t>ORS/OID</a:t>
            </a:r>
            <a:endParaRPr lang="en-GB" sz="2800" dirty="0">
              <a:solidFill>
                <a:schemeClr val="bg1"/>
              </a:solidFill>
              <a:latin typeface="Century Gothic" panose="020B0502020202020204" pitchFamily="34" charset="0"/>
            </a:endParaRPr>
          </a:p>
        </p:txBody>
      </p:sp>
      <p:sp>
        <p:nvSpPr>
          <p:cNvPr id="4" name="Rectangle 3"/>
          <p:cNvSpPr/>
          <p:nvPr/>
        </p:nvSpPr>
        <p:spPr>
          <a:xfrm>
            <a:off x="524841" y="1160097"/>
            <a:ext cx="10335128" cy="5324535"/>
          </a:xfrm>
          <a:prstGeom prst="rect">
            <a:avLst/>
          </a:prstGeom>
        </p:spPr>
        <p:txBody>
          <a:bodyPr wrap="square">
            <a:spAutoFit/>
          </a:bodyPr>
          <a:lstStyle/>
          <a:p>
            <a:pPr marL="800100" lvl="1"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Προηγούμενες εγγραφές στο </a:t>
            </a:r>
            <a:r>
              <a:rPr lang="en-US" sz="2000" dirty="0">
                <a:solidFill>
                  <a:schemeClr val="tx1">
                    <a:lumMod val="75000"/>
                    <a:lumOff val="25000"/>
                  </a:schemeClr>
                </a:solidFill>
                <a:latin typeface="Century Gothic" panose="020B0502020202020204" pitchFamily="34" charset="0"/>
              </a:rPr>
              <a:t>ORS </a:t>
            </a:r>
            <a:r>
              <a:rPr lang="el-GR" sz="2000" dirty="0">
                <a:solidFill>
                  <a:schemeClr val="tx1">
                    <a:lumMod val="75000"/>
                    <a:lumOff val="25000"/>
                  </a:schemeClr>
                </a:solidFill>
                <a:latin typeface="Century Gothic" panose="020B0502020202020204" pitchFamily="34" charset="0"/>
              </a:rPr>
              <a:t>δεν μπορούν να διαγραφούν από τ</a:t>
            </a:r>
            <a:r>
              <a:rPr lang="en-US" sz="2000" dirty="0">
                <a:solidFill>
                  <a:schemeClr val="tx1">
                    <a:lumMod val="75000"/>
                    <a:lumOff val="25000"/>
                  </a:schemeClr>
                </a:solidFill>
                <a:latin typeface="Century Gothic" panose="020B0502020202020204" pitchFamily="34" charset="0"/>
              </a:rPr>
              <a:t>o</a:t>
            </a:r>
            <a:r>
              <a:rPr lang="el-GR" sz="2000" dirty="0">
                <a:solidFill>
                  <a:schemeClr val="tx1">
                    <a:lumMod val="75000"/>
                    <a:lumOff val="25000"/>
                  </a:schemeClr>
                </a:solidFill>
                <a:latin typeface="Century Gothic" panose="020B0502020202020204" pitchFamily="34" charset="0"/>
              </a:rPr>
              <a:t>ν χρήστη</a:t>
            </a:r>
          </a:p>
          <a:p>
            <a:pPr marL="800100" lvl="1"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Αλλαγές στα στοιχεία ενός οργανισμού γίνονται μόνο στο </a:t>
            </a:r>
            <a:r>
              <a:rPr lang="en-GB" sz="2000" dirty="0">
                <a:solidFill>
                  <a:schemeClr val="tx1">
                    <a:lumMod val="75000"/>
                    <a:lumOff val="25000"/>
                  </a:schemeClr>
                </a:solidFill>
                <a:latin typeface="Century Gothic" panose="020B0502020202020204" pitchFamily="34" charset="0"/>
              </a:rPr>
              <a:t>ORS</a:t>
            </a:r>
            <a:r>
              <a:rPr lang="el-GR" sz="2000" dirty="0">
                <a:solidFill>
                  <a:schemeClr val="tx1">
                    <a:lumMod val="75000"/>
                    <a:lumOff val="25000"/>
                  </a:schemeClr>
                </a:solidFill>
                <a:latin typeface="Century Gothic" panose="020B0502020202020204" pitchFamily="34" charset="0"/>
              </a:rPr>
              <a:t> – Η αίτηση αντλεί τα στοιχεία από το </a:t>
            </a:r>
            <a:r>
              <a:rPr lang="en-GB" sz="2000" dirty="0">
                <a:solidFill>
                  <a:schemeClr val="tx1">
                    <a:lumMod val="75000"/>
                    <a:lumOff val="25000"/>
                  </a:schemeClr>
                </a:solidFill>
                <a:latin typeface="Century Gothic" panose="020B0502020202020204" pitchFamily="34" charset="0"/>
              </a:rPr>
              <a:t>ORS</a:t>
            </a:r>
            <a:endParaRPr lang="el-GR" sz="2000" dirty="0">
              <a:solidFill>
                <a:schemeClr val="tx1">
                  <a:lumMod val="75000"/>
                  <a:lumOff val="25000"/>
                </a:schemeClr>
              </a:solidFill>
              <a:latin typeface="Century Gothic" panose="020B0502020202020204" pitchFamily="34" charset="0"/>
            </a:endParaRPr>
          </a:p>
          <a:p>
            <a:pPr marL="800100" lvl="1"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Απαιτείται μόνο η </a:t>
            </a:r>
            <a:r>
              <a:rPr lang="el-GR" sz="2000" dirty="0" err="1">
                <a:solidFill>
                  <a:schemeClr val="tx1">
                    <a:lumMod val="75000"/>
                    <a:lumOff val="25000"/>
                  </a:schemeClr>
                </a:solidFill>
                <a:latin typeface="Century Gothic" panose="020B0502020202020204" pitchFamily="34" charset="0"/>
              </a:rPr>
              <a:t>επικαιροποίηση</a:t>
            </a:r>
            <a:r>
              <a:rPr lang="el-GR" sz="2000" dirty="0">
                <a:solidFill>
                  <a:schemeClr val="tx1">
                    <a:lumMod val="75000"/>
                    <a:lumOff val="25000"/>
                  </a:schemeClr>
                </a:solidFill>
                <a:latin typeface="Century Gothic" panose="020B0502020202020204" pitchFamily="34" charset="0"/>
              </a:rPr>
              <a:t> των στοιχείων του οργανισμού για τις πιο κάτω περιπτώσεις</a:t>
            </a:r>
            <a:r>
              <a:rPr lang="en-US" sz="2000" dirty="0">
                <a:solidFill>
                  <a:schemeClr val="tx1">
                    <a:lumMod val="75000"/>
                    <a:lumOff val="25000"/>
                  </a:schemeClr>
                </a:solidFill>
                <a:latin typeface="Century Gothic" panose="020B0502020202020204" pitchFamily="34" charset="0"/>
              </a:rPr>
              <a:t>:</a:t>
            </a:r>
          </a:p>
          <a:p>
            <a:pPr marL="914400" lvl="1" indent="-457200">
              <a:lnSpc>
                <a:spcPct val="150000"/>
              </a:lnSpc>
              <a:buFont typeface="+mj-lt"/>
              <a:buAutoNum type="arabicPeriod"/>
            </a:pPr>
            <a:r>
              <a:rPr lang="en-GB" sz="2000" dirty="0">
                <a:solidFill>
                  <a:schemeClr val="tx1">
                    <a:lumMod val="75000"/>
                    <a:lumOff val="25000"/>
                  </a:schemeClr>
                </a:solidFill>
                <a:latin typeface="Century Gothic" panose="020B0502020202020204" pitchFamily="34" charset="0"/>
              </a:rPr>
              <a:t>A</a:t>
            </a:r>
            <a:r>
              <a:rPr lang="el-GR" sz="2000" dirty="0" err="1">
                <a:solidFill>
                  <a:schemeClr val="tx1">
                    <a:lumMod val="75000"/>
                    <a:lumOff val="25000"/>
                  </a:schemeClr>
                </a:solidFill>
                <a:latin typeface="Century Gothic" panose="020B0502020202020204" pitchFamily="34" charset="0"/>
              </a:rPr>
              <a:t>λλαγή</a:t>
            </a:r>
            <a:r>
              <a:rPr lang="el-GR" sz="2000"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legal representative</a:t>
            </a:r>
          </a:p>
          <a:p>
            <a:pPr marL="914400" lvl="1" indent="-457200">
              <a:lnSpc>
                <a:spcPct val="150000"/>
              </a:lnSpc>
              <a:buFont typeface="+mj-lt"/>
              <a:buAutoNum type="arabicPeriod"/>
            </a:pPr>
            <a:r>
              <a:rPr lang="en-US" sz="2000" dirty="0">
                <a:solidFill>
                  <a:schemeClr val="tx1">
                    <a:lumMod val="75000"/>
                    <a:lumOff val="25000"/>
                  </a:schemeClr>
                </a:solidFill>
                <a:latin typeface="Century Gothic" panose="020B0502020202020204" pitchFamily="34" charset="0"/>
              </a:rPr>
              <a:t>A</a:t>
            </a:r>
            <a:r>
              <a:rPr lang="el-GR" sz="2000" dirty="0" err="1">
                <a:solidFill>
                  <a:schemeClr val="tx1">
                    <a:lumMod val="75000"/>
                    <a:lumOff val="25000"/>
                  </a:schemeClr>
                </a:solidFill>
                <a:latin typeface="Century Gothic" panose="020B0502020202020204" pitchFamily="34" charset="0"/>
              </a:rPr>
              <a:t>λλαγή</a:t>
            </a:r>
            <a:r>
              <a:rPr lang="el-GR" sz="2000" dirty="0">
                <a:solidFill>
                  <a:schemeClr val="tx1">
                    <a:lumMod val="75000"/>
                    <a:lumOff val="25000"/>
                  </a:schemeClr>
                </a:solidFill>
                <a:latin typeface="Century Gothic" panose="020B0502020202020204" pitchFamily="34" charset="0"/>
              </a:rPr>
              <a:t> τραπεζικών στοιχείων</a:t>
            </a:r>
          </a:p>
          <a:p>
            <a:pPr marL="914400" lvl="1"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Έντυπο χρηματοοικονομικής ικανότητας (για οργανισμούς ιδιωτικού δικαίου που η επιχορήγηση ξεπερνά τις 60.000€)</a:t>
            </a:r>
          </a:p>
          <a:p>
            <a:pPr lvl="1" algn="just">
              <a:buFont typeface="Wingdings" panose="05000000000000000000" pitchFamily="2" charset="2"/>
              <a:buChar char="ü"/>
            </a:pPr>
            <a:endParaRPr lang="en-GB" sz="2000" dirty="0">
              <a:latin typeface="Century Gothic" panose="020B0502020202020204" pitchFamily="34" charset="0"/>
            </a:endParaRPr>
          </a:p>
          <a:p>
            <a:endParaRPr lang="el-GR" sz="2000" dirty="0"/>
          </a:p>
        </p:txBody>
      </p:sp>
    </p:spTree>
    <p:extLst>
      <p:ext uri="{BB962C8B-B14F-4D97-AF65-F5344CB8AC3E}">
        <p14:creationId xmlns:p14="http://schemas.microsoft.com/office/powerpoint/2010/main" val="2318821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  </a:t>
            </a:r>
            <a:r>
              <a:rPr lang="en-GB" sz="2800" dirty="0">
                <a:solidFill>
                  <a:schemeClr val="bg1"/>
                </a:solidFill>
                <a:latin typeface="Century Gothic" panose="020B0502020202020204" pitchFamily="34" charset="0"/>
              </a:rPr>
              <a:t>A</a:t>
            </a:r>
            <a:r>
              <a:rPr lang="el-GR" sz="2800" dirty="0" err="1">
                <a:solidFill>
                  <a:schemeClr val="bg1"/>
                </a:solidFill>
                <a:latin typeface="Century Gothic" panose="020B0502020202020204" pitchFamily="34" charset="0"/>
              </a:rPr>
              <a:t>ναζήτηση</a:t>
            </a:r>
            <a:r>
              <a:rPr lang="el-GR" sz="2800" dirty="0">
                <a:solidFill>
                  <a:schemeClr val="bg1"/>
                </a:solidFill>
                <a:latin typeface="Century Gothic" panose="020B0502020202020204" pitchFamily="34" charset="0"/>
              </a:rPr>
              <a:t> Οργανισμού</a:t>
            </a:r>
            <a:endParaRPr lang="en-GB" sz="2800" dirty="0">
              <a:solidFill>
                <a:schemeClr val="bg1"/>
              </a:solidFill>
              <a:latin typeface="Century Gothic" panose="020B0502020202020204" pitchFamily="34" charset="0"/>
            </a:endParaRPr>
          </a:p>
        </p:txBody>
      </p:sp>
      <p:sp>
        <p:nvSpPr>
          <p:cNvPr id="4" name="Rectangle 3"/>
          <p:cNvSpPr/>
          <p:nvPr/>
        </p:nvSpPr>
        <p:spPr>
          <a:xfrm>
            <a:off x="1065754" y="1044188"/>
            <a:ext cx="10335128" cy="1631216"/>
          </a:xfrm>
          <a:prstGeom prst="rect">
            <a:avLst/>
          </a:prstGeom>
        </p:spPr>
        <p:txBody>
          <a:bodyPr wrap="square">
            <a:spAutoFit/>
          </a:bodyPr>
          <a:lstStyle/>
          <a:p>
            <a:pPr marL="914400" lvl="1" indent="-457200" algn="just">
              <a:buFont typeface="+mj-lt"/>
              <a:buAutoNum type="arabicPeriod"/>
            </a:pPr>
            <a:r>
              <a:rPr lang="el-GR" sz="2000" dirty="0">
                <a:solidFill>
                  <a:schemeClr val="tx1">
                    <a:lumMod val="75000"/>
                    <a:lumOff val="25000"/>
                  </a:schemeClr>
                </a:solidFill>
                <a:latin typeface="Century Gothic" panose="020B0502020202020204" pitchFamily="34" charset="0"/>
              </a:rPr>
              <a:t>Μέσω του ΕΕ</a:t>
            </a:r>
            <a:r>
              <a:rPr lang="en-GB" sz="2000" dirty="0">
                <a:solidFill>
                  <a:schemeClr val="tx1">
                    <a:lumMod val="75000"/>
                    <a:lumOff val="25000"/>
                  </a:schemeClr>
                </a:solidFill>
                <a:latin typeface="Century Gothic" panose="020B0502020202020204" pitchFamily="34" charset="0"/>
              </a:rPr>
              <a:t>SC - Organizations </a:t>
            </a:r>
            <a:r>
              <a:rPr lang="el-GR" sz="2000" dirty="0">
                <a:solidFill>
                  <a:schemeClr val="tx1">
                    <a:lumMod val="75000"/>
                    <a:lumOff val="25000"/>
                  </a:schemeClr>
                </a:solidFill>
                <a:latin typeface="Century Gothic" panose="020B0502020202020204" pitchFamily="34" charset="0"/>
              </a:rPr>
              <a:t>αναζητήστε τον οργανισμό σας, προκειμένου να αποφύγετε διπλές εγγραφές</a:t>
            </a:r>
            <a:endParaRPr lang="en-US" sz="2000" dirty="0">
              <a:solidFill>
                <a:schemeClr val="tx1">
                  <a:lumMod val="75000"/>
                  <a:lumOff val="25000"/>
                </a:schemeClr>
              </a:solidFill>
              <a:latin typeface="Century Gothic" panose="020B0502020202020204" pitchFamily="34" charset="0"/>
            </a:endParaRPr>
          </a:p>
          <a:p>
            <a:pPr marL="914400" lvl="1" indent="-457200" algn="just">
              <a:buFont typeface="+mj-lt"/>
              <a:buAutoNum type="arabicPeriod"/>
            </a:pPr>
            <a:r>
              <a:rPr lang="el-GR" sz="2000" dirty="0">
                <a:solidFill>
                  <a:schemeClr val="tx1">
                    <a:lumMod val="75000"/>
                    <a:lumOff val="25000"/>
                  </a:schemeClr>
                </a:solidFill>
                <a:latin typeface="Century Gothic" panose="020B0502020202020204" pitchFamily="34" charset="0"/>
              </a:rPr>
              <a:t>Προσθέστε λέξεις - κλειδιά για την έρευνα (όνομα, </a:t>
            </a:r>
            <a:r>
              <a:rPr lang="en-US" sz="2000" dirty="0">
                <a:solidFill>
                  <a:schemeClr val="tx1">
                    <a:lumMod val="75000"/>
                    <a:lumOff val="25000"/>
                  </a:schemeClr>
                </a:solidFill>
                <a:latin typeface="Century Gothic" panose="020B0502020202020204" pitchFamily="34" charset="0"/>
              </a:rPr>
              <a:t>links)</a:t>
            </a:r>
            <a:r>
              <a:rPr lang="el-GR" sz="2000" dirty="0">
                <a:solidFill>
                  <a:schemeClr val="tx1">
                    <a:lumMod val="75000"/>
                    <a:lumOff val="25000"/>
                  </a:schemeClr>
                </a:solidFill>
                <a:latin typeface="Century Gothic" panose="020B0502020202020204" pitchFamily="34" charset="0"/>
              </a:rPr>
              <a:t> </a:t>
            </a:r>
          </a:p>
          <a:p>
            <a:pPr marL="914400" lvl="1" indent="-457200" algn="just">
              <a:buFont typeface="+mj-lt"/>
              <a:buAutoNum type="arabicPeriod"/>
            </a:pPr>
            <a:r>
              <a:rPr lang="el-GR" sz="2000" dirty="0">
                <a:solidFill>
                  <a:schemeClr val="tx1">
                    <a:lumMod val="75000"/>
                    <a:lumOff val="25000"/>
                  </a:schemeClr>
                </a:solidFill>
                <a:latin typeface="Century Gothic" panose="020B0502020202020204" pitchFamily="34" charset="0"/>
              </a:rPr>
              <a:t>Τροποποιήστε τυχόν επιπλέον φίλτρα</a:t>
            </a:r>
          </a:p>
          <a:p>
            <a:pPr marL="914400" lvl="1" indent="-457200" algn="just">
              <a:buFont typeface="+mj-lt"/>
              <a:buAutoNum type="arabicPeriod"/>
            </a:pPr>
            <a:r>
              <a:rPr lang="el-GR" sz="2000" dirty="0">
                <a:solidFill>
                  <a:schemeClr val="tx1">
                    <a:lumMod val="75000"/>
                    <a:lumOff val="25000"/>
                  </a:schemeClr>
                </a:solidFill>
                <a:latin typeface="Century Gothic" panose="020B0502020202020204" pitchFamily="34" charset="0"/>
              </a:rPr>
              <a:t>Αποτελέσματα εύρεσης – Επιλογή του οργανισμού σας</a:t>
            </a:r>
          </a:p>
        </p:txBody>
      </p:sp>
      <p:pic>
        <p:nvPicPr>
          <p:cNvPr id="5" name="Picture 4"/>
          <p:cNvPicPr>
            <a:picLocks noChangeAspect="1"/>
          </p:cNvPicPr>
          <p:nvPr/>
        </p:nvPicPr>
        <p:blipFill>
          <a:blip r:embed="rId3"/>
          <a:stretch>
            <a:fillRect/>
          </a:stretch>
        </p:blipFill>
        <p:spPr>
          <a:xfrm>
            <a:off x="456040" y="2883010"/>
            <a:ext cx="11353915" cy="3974990"/>
          </a:xfrm>
          <a:prstGeom prst="rect">
            <a:avLst/>
          </a:prstGeom>
        </p:spPr>
      </p:pic>
    </p:spTree>
    <p:extLst>
      <p:ext uri="{BB962C8B-B14F-4D97-AF65-F5344CB8AC3E}">
        <p14:creationId xmlns:p14="http://schemas.microsoft.com/office/powerpoint/2010/main" val="1564695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GB" sz="2800" dirty="0">
                <a:solidFill>
                  <a:schemeClr val="bg1"/>
                </a:solidFill>
                <a:latin typeface="Century Gothic" panose="020B0502020202020204" pitchFamily="34" charset="0"/>
              </a:rPr>
              <a:t>E</a:t>
            </a:r>
            <a:r>
              <a:rPr lang="el-GR" sz="2800" dirty="0" err="1">
                <a:solidFill>
                  <a:schemeClr val="bg1"/>
                </a:solidFill>
                <a:latin typeface="Century Gothic" panose="020B0502020202020204" pitchFamily="34" charset="0"/>
              </a:rPr>
              <a:t>νημέρωση</a:t>
            </a:r>
            <a:r>
              <a:rPr lang="el-GR" sz="2800" dirty="0">
                <a:solidFill>
                  <a:schemeClr val="bg1"/>
                </a:solidFill>
                <a:latin typeface="Century Gothic" panose="020B0502020202020204" pitchFamily="34" charset="0"/>
              </a:rPr>
              <a:t> Στοιχείων Οργανισμού 1/2</a:t>
            </a:r>
            <a:endParaRPr lang="en-GB" sz="2800" dirty="0">
              <a:solidFill>
                <a:schemeClr val="bg1"/>
              </a:solidFill>
              <a:latin typeface="Century Gothic" panose="020B0502020202020204" pitchFamily="34" charset="0"/>
            </a:endParaRPr>
          </a:p>
        </p:txBody>
      </p:sp>
      <p:sp>
        <p:nvSpPr>
          <p:cNvPr id="4" name="Rectangle 3"/>
          <p:cNvSpPr/>
          <p:nvPr/>
        </p:nvSpPr>
        <p:spPr>
          <a:xfrm>
            <a:off x="1065754" y="1044188"/>
            <a:ext cx="10335128" cy="707886"/>
          </a:xfrm>
          <a:prstGeom prst="rect">
            <a:avLst/>
          </a:prstGeom>
        </p:spPr>
        <p:txBody>
          <a:bodyPr wrap="square">
            <a:spAutoFit/>
          </a:bodyPr>
          <a:lstStyle/>
          <a:p>
            <a:pPr marL="914400" lvl="1" indent="-457200" algn="just">
              <a:buFont typeface="+mj-lt"/>
              <a:buAutoNum type="arabicPeriod"/>
            </a:pPr>
            <a:r>
              <a:rPr lang="el-GR" sz="2000" dirty="0">
                <a:solidFill>
                  <a:schemeClr val="tx1">
                    <a:lumMod val="75000"/>
                    <a:lumOff val="25000"/>
                  </a:schemeClr>
                </a:solidFill>
                <a:latin typeface="Century Gothic" panose="020B0502020202020204" pitchFamily="34" charset="0"/>
              </a:rPr>
              <a:t>Μέσω του ΕΕ</a:t>
            </a:r>
            <a:r>
              <a:rPr lang="en-GB" sz="2000" dirty="0">
                <a:solidFill>
                  <a:schemeClr val="tx1">
                    <a:lumMod val="75000"/>
                    <a:lumOff val="25000"/>
                  </a:schemeClr>
                </a:solidFill>
                <a:latin typeface="Century Gothic" panose="020B0502020202020204" pitchFamily="34" charset="0"/>
              </a:rPr>
              <a:t>SC</a:t>
            </a:r>
            <a:r>
              <a:rPr lang="el-GR" sz="2000" dirty="0">
                <a:solidFill>
                  <a:schemeClr val="tx1">
                    <a:lumMod val="75000"/>
                    <a:lumOff val="25000"/>
                  </a:schemeClr>
                </a:solidFill>
                <a:latin typeface="Century Gothic" panose="020B0502020202020204" pitchFamily="34" charset="0"/>
              </a:rPr>
              <a:t>&lt;</a:t>
            </a:r>
            <a:r>
              <a:rPr lang="en-GB" sz="2000" dirty="0">
                <a:solidFill>
                  <a:schemeClr val="tx1">
                    <a:lumMod val="75000"/>
                    <a:lumOff val="25000"/>
                  </a:schemeClr>
                </a:solidFill>
                <a:latin typeface="Century Gothic" panose="020B0502020202020204" pitchFamily="34" charset="0"/>
              </a:rPr>
              <a:t>Organizations</a:t>
            </a:r>
            <a:r>
              <a:rPr lang="el-GR" sz="2000" dirty="0">
                <a:solidFill>
                  <a:schemeClr val="tx1">
                    <a:lumMod val="75000"/>
                    <a:lumOff val="25000"/>
                  </a:schemeClr>
                </a:solidFill>
                <a:latin typeface="Century Gothic" panose="020B0502020202020204" pitchFamily="34" charset="0"/>
              </a:rPr>
              <a:t>&lt;</a:t>
            </a:r>
            <a:r>
              <a:rPr lang="en-US" sz="2000" dirty="0">
                <a:solidFill>
                  <a:schemeClr val="tx1">
                    <a:lumMod val="75000"/>
                    <a:lumOff val="25000"/>
                  </a:schemeClr>
                </a:solidFill>
                <a:latin typeface="Century Gothic" panose="020B0502020202020204" pitchFamily="34" charset="0"/>
              </a:rPr>
              <a:t>My organizations</a:t>
            </a:r>
            <a:r>
              <a:rPr lang="en-GB" sz="2000" dirty="0">
                <a:solidFill>
                  <a:schemeClr val="tx1">
                    <a:lumMod val="75000"/>
                    <a:lumOff val="25000"/>
                  </a:schemeClr>
                </a:solidFill>
                <a:latin typeface="Century Gothic" panose="020B0502020202020204" pitchFamily="34" charset="0"/>
              </a:rPr>
              <a:t> </a:t>
            </a:r>
          </a:p>
          <a:p>
            <a:pPr marL="914400" lvl="1" indent="-457200" algn="just">
              <a:buFont typeface="+mj-lt"/>
              <a:buAutoNum type="arabicPeriod"/>
            </a:pPr>
            <a:r>
              <a:rPr lang="el-GR" sz="2000" dirty="0">
                <a:solidFill>
                  <a:schemeClr val="tx1">
                    <a:lumMod val="75000"/>
                    <a:lumOff val="25000"/>
                  </a:schemeClr>
                </a:solidFill>
                <a:latin typeface="Century Gothic" panose="020B0502020202020204" pitchFamily="34" charset="0"/>
              </a:rPr>
              <a:t>Επιλογή του Ο</a:t>
            </a:r>
            <a:r>
              <a:rPr lang="en-US" sz="2000" dirty="0">
                <a:solidFill>
                  <a:schemeClr val="tx1">
                    <a:lumMod val="75000"/>
                    <a:lumOff val="25000"/>
                  </a:schemeClr>
                </a:solidFill>
                <a:latin typeface="Century Gothic" panose="020B0502020202020204" pitchFamily="34" charset="0"/>
              </a:rPr>
              <a:t>ID </a:t>
            </a:r>
            <a:r>
              <a:rPr lang="el-GR" sz="2000" dirty="0">
                <a:solidFill>
                  <a:schemeClr val="tx1">
                    <a:lumMod val="75000"/>
                    <a:lumOff val="25000"/>
                  </a:schemeClr>
                </a:solidFill>
                <a:latin typeface="Century Gothic" panose="020B0502020202020204" pitchFamily="34" charset="0"/>
              </a:rPr>
              <a:t>του οργανισμού που θέλετε να τροποποιήσετε</a:t>
            </a:r>
            <a:endParaRPr lang="en-GB" sz="2000" dirty="0">
              <a:solidFill>
                <a:schemeClr val="tx1">
                  <a:lumMod val="75000"/>
                  <a:lumOff val="25000"/>
                </a:schemeClr>
              </a:solidFill>
              <a:latin typeface="Century Gothic" panose="020B0502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074"/>
            <a:ext cx="9144000" cy="307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OID_Modify_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176" y="2290553"/>
            <a:ext cx="7632848" cy="456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44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 </a:t>
            </a:r>
            <a:r>
              <a:rPr lang="en-GB" sz="2800" dirty="0">
                <a:solidFill>
                  <a:schemeClr val="bg1"/>
                </a:solidFill>
                <a:latin typeface="Century Gothic" panose="020B0502020202020204" pitchFamily="34" charset="0"/>
              </a:rPr>
              <a:t>E</a:t>
            </a:r>
            <a:r>
              <a:rPr lang="el-GR" sz="2800" dirty="0" err="1">
                <a:solidFill>
                  <a:schemeClr val="bg1"/>
                </a:solidFill>
                <a:latin typeface="Century Gothic" panose="020B0502020202020204" pitchFamily="34" charset="0"/>
              </a:rPr>
              <a:t>νημέρωση</a:t>
            </a:r>
            <a:r>
              <a:rPr lang="el-GR" sz="2800" dirty="0">
                <a:solidFill>
                  <a:schemeClr val="bg1"/>
                </a:solidFill>
                <a:latin typeface="Century Gothic" panose="020B0502020202020204" pitchFamily="34" charset="0"/>
              </a:rPr>
              <a:t> Στοιχείων Οργανισμού 2/2</a:t>
            </a:r>
            <a:endParaRPr lang="en-GB" sz="2800" dirty="0">
              <a:solidFill>
                <a:schemeClr val="bg1"/>
              </a:solidFill>
              <a:latin typeface="Century Gothic" panose="020B0502020202020204" pitchFamily="34" charset="0"/>
            </a:endParaRPr>
          </a:p>
        </p:txBody>
      </p:sp>
      <p:sp>
        <p:nvSpPr>
          <p:cNvPr id="4" name="Rectangle 3"/>
          <p:cNvSpPr/>
          <p:nvPr/>
        </p:nvSpPr>
        <p:spPr>
          <a:xfrm>
            <a:off x="-161467" y="815588"/>
            <a:ext cx="10335128" cy="2246769"/>
          </a:xfrm>
          <a:prstGeom prst="rect">
            <a:avLst/>
          </a:prstGeom>
        </p:spPr>
        <p:txBody>
          <a:bodyPr wrap="square">
            <a:spAutoFit/>
          </a:bodyPr>
          <a:lstStyle/>
          <a:p>
            <a:pPr marL="914400" lvl="1" indent="-457200" algn="just">
              <a:buFont typeface="+mj-lt"/>
              <a:buAutoNum type="arabicPeriod"/>
            </a:pPr>
            <a:r>
              <a:rPr lang="el-GR" sz="2000" dirty="0">
                <a:solidFill>
                  <a:schemeClr val="tx1">
                    <a:lumMod val="75000"/>
                    <a:lumOff val="25000"/>
                  </a:schemeClr>
                </a:solidFill>
                <a:latin typeface="Century Gothic" panose="020B0502020202020204" pitchFamily="34" charset="0"/>
              </a:rPr>
              <a:t>Επιλογή της ενότητας που χρήζει τροποποίησης</a:t>
            </a:r>
            <a:endParaRPr lang="en-GB" sz="2000" dirty="0">
              <a:solidFill>
                <a:schemeClr val="tx1">
                  <a:lumMod val="75000"/>
                  <a:lumOff val="25000"/>
                </a:schemeClr>
              </a:solidFill>
              <a:latin typeface="Century Gothic" panose="020B0502020202020204" pitchFamily="34" charset="0"/>
            </a:endParaRPr>
          </a:p>
          <a:p>
            <a:pPr marL="914400" lvl="1" indent="-457200" algn="just">
              <a:buFont typeface="+mj-lt"/>
              <a:buAutoNum type="arabicPeriod"/>
            </a:pPr>
            <a:r>
              <a:rPr lang="el-GR" sz="2000" dirty="0">
                <a:solidFill>
                  <a:schemeClr val="tx1">
                    <a:lumMod val="75000"/>
                    <a:lumOff val="25000"/>
                  </a:schemeClr>
                </a:solidFill>
                <a:latin typeface="Century Gothic" panose="020B0502020202020204" pitchFamily="34" charset="0"/>
              </a:rPr>
              <a:t>Ενημέρωση των πεδίων</a:t>
            </a:r>
          </a:p>
          <a:p>
            <a:pPr marL="914400" lvl="1" indent="-457200" algn="just">
              <a:buFont typeface="+mj-lt"/>
              <a:buAutoNum type="arabicPeriod"/>
            </a:pPr>
            <a:r>
              <a:rPr lang="el-GR" sz="2000" dirty="0">
                <a:solidFill>
                  <a:schemeClr val="tx1">
                    <a:lumMod val="75000"/>
                    <a:lumOff val="25000"/>
                  </a:schemeClr>
                </a:solidFill>
                <a:latin typeface="Century Gothic" panose="020B0502020202020204" pitchFamily="34" charset="0"/>
              </a:rPr>
              <a:t>Αποθήκευση μέσω της επιλογής </a:t>
            </a:r>
            <a:r>
              <a:rPr lang="en-US" sz="2000" dirty="0">
                <a:solidFill>
                  <a:schemeClr val="tx1">
                    <a:lumMod val="75000"/>
                    <a:lumOff val="25000"/>
                  </a:schemeClr>
                </a:solidFill>
                <a:latin typeface="Century Gothic" panose="020B0502020202020204" pitchFamily="34" charset="0"/>
              </a:rPr>
              <a:t>“Update my organization”</a:t>
            </a:r>
          </a:p>
          <a:p>
            <a:pPr marL="914400" lvl="1" indent="-457200">
              <a:buFont typeface="+mj-lt"/>
              <a:buAutoNum type="arabicPeriod"/>
            </a:pPr>
            <a:r>
              <a:rPr lang="en-US" sz="2000" dirty="0">
                <a:solidFill>
                  <a:schemeClr val="tx1">
                    <a:lumMod val="75000"/>
                    <a:lumOff val="25000"/>
                  </a:schemeClr>
                </a:solidFill>
                <a:latin typeface="Century Gothic" panose="020B0502020202020204" pitchFamily="34" charset="0"/>
              </a:rPr>
              <a:t>Uploading </a:t>
            </a:r>
            <a:r>
              <a:rPr lang="el-GR" sz="2000" dirty="0">
                <a:solidFill>
                  <a:schemeClr val="tx1">
                    <a:lumMod val="75000"/>
                    <a:lumOff val="25000"/>
                  </a:schemeClr>
                </a:solidFill>
                <a:latin typeface="Century Gothic" panose="020B0502020202020204" pitchFamily="34" charset="0"/>
              </a:rPr>
              <a:t>απαραίτητων εγγραφών</a:t>
            </a:r>
          </a:p>
          <a:p>
            <a:pPr marL="971550" lvl="1" indent="-514350">
              <a:buFont typeface="+mj-lt"/>
              <a:buAutoNum type="romanLcPeriod"/>
            </a:pPr>
            <a:r>
              <a:rPr lang="el-GR" sz="2000" b="1" dirty="0">
                <a:solidFill>
                  <a:schemeClr val="accent6">
                    <a:lumMod val="75000"/>
                  </a:schemeClr>
                </a:solidFill>
                <a:latin typeface="Century Gothic" panose="020B0502020202020204" pitchFamily="34" charset="0"/>
              </a:rPr>
              <a:t> Έντυπο Νομικής Οντότητας (Απαραίτητο)</a:t>
            </a:r>
          </a:p>
          <a:p>
            <a:pPr marL="971550" lvl="1" indent="-514350">
              <a:buFont typeface="+mj-lt"/>
              <a:buAutoNum type="romanLcPeriod"/>
            </a:pPr>
            <a:r>
              <a:rPr lang="el-GR" sz="2000" b="1" dirty="0">
                <a:solidFill>
                  <a:schemeClr val="accent6">
                    <a:lumMod val="75000"/>
                  </a:schemeClr>
                </a:solidFill>
                <a:latin typeface="Century Gothic" panose="020B0502020202020204" pitchFamily="34" charset="0"/>
              </a:rPr>
              <a:t>Δελτίο Τραπεζικών Στοιχείων του οργανισμού (Απαραίτητο)</a:t>
            </a:r>
          </a:p>
          <a:p>
            <a:pPr marL="971550" lvl="1" indent="-514350">
              <a:buFont typeface="+mj-lt"/>
              <a:buAutoNum type="romanLcPeriod"/>
            </a:pPr>
            <a:r>
              <a:rPr lang="el-GR" sz="2000" dirty="0">
                <a:solidFill>
                  <a:schemeClr val="tx1">
                    <a:lumMod val="75000"/>
                    <a:lumOff val="25000"/>
                  </a:schemeClr>
                </a:solidFill>
                <a:latin typeface="Century Gothic" panose="020B0502020202020204" pitchFamily="34" charset="0"/>
              </a:rPr>
              <a:t>Έντυπα για  έλεγχο χρηματοοικονομικής ικανότητας </a:t>
            </a:r>
          </a:p>
        </p:txBody>
      </p:sp>
      <p:pic>
        <p:nvPicPr>
          <p:cNvPr id="8" name="Picture 2" descr="OID_Modify_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678" y="3062357"/>
            <a:ext cx="7059893" cy="3911090"/>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Connector 8"/>
          <p:cNvSpPr/>
          <p:nvPr/>
        </p:nvSpPr>
        <p:spPr>
          <a:xfrm>
            <a:off x="4308470" y="4498708"/>
            <a:ext cx="286105" cy="313184"/>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75000"/>
                    <a:lumOff val="25000"/>
                  </a:schemeClr>
                </a:solidFill>
              </a:rPr>
              <a:t>4</a:t>
            </a:r>
            <a:endParaRPr lang="en-US" dirty="0">
              <a:solidFill>
                <a:schemeClr val="tx1">
                  <a:lumMod val="75000"/>
                  <a:lumOff val="25000"/>
                </a:schemeClr>
              </a:solidFill>
            </a:endParaRPr>
          </a:p>
        </p:txBody>
      </p:sp>
    </p:spTree>
    <p:extLst>
      <p:ext uri="{BB962C8B-B14F-4D97-AF65-F5344CB8AC3E}">
        <p14:creationId xmlns:p14="http://schemas.microsoft.com/office/powerpoint/2010/main" val="1039516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Χρήσιμοι σύνδεσμοι</a:t>
            </a:r>
            <a:endParaRPr lang="en-GB" sz="2800" b="1" dirty="0">
              <a:solidFill>
                <a:schemeClr val="bg1"/>
              </a:solidFill>
            </a:endParaRPr>
          </a:p>
        </p:txBody>
      </p:sp>
      <p:sp>
        <p:nvSpPr>
          <p:cNvPr id="3" name="Rectangle 2"/>
          <p:cNvSpPr/>
          <p:nvPr/>
        </p:nvSpPr>
        <p:spPr>
          <a:xfrm>
            <a:off x="572868" y="581723"/>
            <a:ext cx="10593363" cy="5440272"/>
          </a:xfrm>
          <a:prstGeom prst="rect">
            <a:avLst/>
          </a:prstGeom>
        </p:spPr>
        <p:txBody>
          <a:bodyPr wrap="square">
            <a:spAutoFit/>
          </a:bodyPr>
          <a:lstStyle/>
          <a:p>
            <a:pPr>
              <a:lnSpc>
                <a:spcPct val="150000"/>
              </a:lnSpc>
            </a:pPr>
            <a:r>
              <a:rPr lang="el-GR" b="1" dirty="0">
                <a:latin typeface="Century Gothic" panose="020B0502020202020204" pitchFamily="34" charset="0"/>
              </a:rPr>
              <a:t>Διαπίστευση </a:t>
            </a:r>
            <a:r>
              <a:rPr lang="en-US" b="1" dirty="0">
                <a:latin typeface="Century Gothic" panose="020B0502020202020204" pitchFamily="34" charset="0"/>
              </a:rPr>
              <a:t>Erasmus</a:t>
            </a:r>
            <a:endParaRPr lang="en-US" b="1" dirty="0">
              <a:latin typeface="Century Gothic" panose="020B0502020202020204" pitchFamily="34" charset="0"/>
              <a:hlinkClick r:id="rId3"/>
            </a:endParaRPr>
          </a:p>
          <a:p>
            <a:pPr>
              <a:lnSpc>
                <a:spcPct val="150000"/>
              </a:lnSpc>
            </a:pPr>
            <a:r>
              <a:rPr lang="el-GR" dirty="0">
                <a:latin typeface="Century Gothic" panose="020B0502020202020204" pitchFamily="34" charset="0"/>
                <a:hlinkClick r:id="rId4"/>
              </a:rPr>
              <a:t>Γενικές Πληροφορίες για τη Διαπίστευση</a:t>
            </a:r>
            <a:endParaRPr lang="el-GR" dirty="0">
              <a:latin typeface="Century Gothic" panose="020B0502020202020204" pitchFamily="34" charset="0"/>
              <a:hlinkClick r:id="rId5"/>
            </a:endParaRPr>
          </a:p>
          <a:p>
            <a:pPr>
              <a:lnSpc>
                <a:spcPct val="150000"/>
              </a:lnSpc>
            </a:pPr>
            <a:r>
              <a:rPr lang="en-US" dirty="0">
                <a:latin typeface="Century Gothic" panose="020B0502020202020204" pitchFamily="34" charset="0"/>
                <a:hlinkClick r:id="rId6"/>
              </a:rPr>
              <a:t>O</a:t>
            </a:r>
            <a:r>
              <a:rPr lang="el-GR" dirty="0" err="1">
                <a:latin typeface="Century Gothic" panose="020B0502020202020204" pitchFamily="34" charset="0"/>
                <a:hlinkClick r:id="rId6"/>
              </a:rPr>
              <a:t>δηγός</a:t>
            </a:r>
            <a:r>
              <a:rPr lang="el-GR" dirty="0">
                <a:latin typeface="Century Gothic" panose="020B0502020202020204" pitchFamily="34" charset="0"/>
                <a:hlinkClick r:id="rId6"/>
              </a:rPr>
              <a:t> Προγράμματος 2023</a:t>
            </a:r>
            <a:endParaRPr lang="el-GR" dirty="0">
              <a:latin typeface="Century Gothic" panose="020B0502020202020204" pitchFamily="34" charset="0"/>
            </a:endParaRPr>
          </a:p>
          <a:p>
            <a:pPr>
              <a:lnSpc>
                <a:spcPct val="150000"/>
              </a:lnSpc>
            </a:pPr>
            <a:r>
              <a:rPr lang="el-GR" dirty="0">
                <a:latin typeface="Century Gothic" panose="020B0502020202020204" pitchFamily="34" charset="0"/>
                <a:hlinkClick r:id="rId7"/>
              </a:rPr>
              <a:t>Επιλέξιμοι Οργανισμοί για Διαπίστευση </a:t>
            </a:r>
            <a:r>
              <a:rPr lang="en-US" dirty="0">
                <a:latin typeface="Century Gothic" panose="020B0502020202020204" pitchFamily="34" charset="0"/>
                <a:hlinkClick r:id="rId7"/>
              </a:rPr>
              <a:t>Erasmus</a:t>
            </a:r>
            <a:endParaRPr lang="en-US" dirty="0">
              <a:latin typeface="Century Gothic" panose="020B0502020202020204" pitchFamily="34" charset="0"/>
            </a:endParaRPr>
          </a:p>
          <a:p>
            <a:pPr>
              <a:lnSpc>
                <a:spcPct val="150000"/>
              </a:lnSpc>
            </a:pPr>
            <a:r>
              <a:rPr lang="el-GR" dirty="0">
                <a:latin typeface="Century Gothic" panose="020B0502020202020204" pitchFamily="34" charset="0"/>
                <a:hlinkClick r:id="rId8"/>
              </a:rPr>
              <a:t>Έντυπα αιτήσεων</a:t>
            </a:r>
            <a:endParaRPr lang="en-US" dirty="0">
              <a:latin typeface="Century Gothic" panose="020B0502020202020204" pitchFamily="34" charset="0"/>
            </a:endParaRPr>
          </a:p>
          <a:p>
            <a:pPr>
              <a:lnSpc>
                <a:spcPct val="150000"/>
              </a:lnSpc>
            </a:pPr>
            <a:r>
              <a:rPr lang="en-US" dirty="0">
                <a:latin typeface="Century Gothic" panose="020B0502020202020204" pitchFamily="34" charset="0"/>
                <a:hlinkClick r:id="rId9"/>
              </a:rPr>
              <a:t>O</a:t>
            </a:r>
            <a:r>
              <a:rPr lang="el-GR" dirty="0" err="1">
                <a:latin typeface="Century Gothic" panose="020B0502020202020204" pitchFamily="34" charset="0"/>
                <a:hlinkClick r:id="rId9"/>
              </a:rPr>
              <a:t>δηγός</a:t>
            </a:r>
            <a:r>
              <a:rPr lang="el-GR" dirty="0">
                <a:latin typeface="Century Gothic" panose="020B0502020202020204" pitchFamily="34" charset="0"/>
                <a:hlinkClick r:id="rId9"/>
              </a:rPr>
              <a:t> για Υποβολή Αίτησης</a:t>
            </a:r>
            <a:endParaRPr lang="en-US" dirty="0">
              <a:latin typeface="Century Gothic" panose="020B0502020202020204" pitchFamily="34" charset="0"/>
            </a:endParaRPr>
          </a:p>
          <a:p>
            <a:pPr>
              <a:lnSpc>
                <a:spcPct val="150000"/>
              </a:lnSpc>
            </a:pPr>
            <a:r>
              <a:rPr lang="el-GR" dirty="0">
                <a:latin typeface="Century Gothic" panose="020B0502020202020204" pitchFamily="34" charset="0"/>
                <a:hlinkClick r:id="rId10"/>
              </a:rPr>
              <a:t>Οδηγός </a:t>
            </a:r>
            <a:r>
              <a:rPr lang="el-GR" dirty="0" err="1">
                <a:latin typeface="Century Gothic" panose="020B0502020202020204" pitchFamily="34" charset="0"/>
                <a:hlinkClick r:id="rId10"/>
              </a:rPr>
              <a:t>Αξιολογητών</a:t>
            </a:r>
            <a:endParaRPr lang="en-US" dirty="0">
              <a:latin typeface="Century Gothic" panose="020B0502020202020204" pitchFamily="34" charset="0"/>
            </a:endParaRPr>
          </a:p>
          <a:p>
            <a:pPr>
              <a:lnSpc>
                <a:spcPct val="150000"/>
              </a:lnSpc>
            </a:pPr>
            <a:r>
              <a:rPr lang="el-GR" dirty="0">
                <a:latin typeface="Century Gothic" panose="020B0502020202020204" pitchFamily="34" charset="0"/>
                <a:hlinkClick r:id="rId11"/>
              </a:rPr>
              <a:t>Εργαλεία Ε</a:t>
            </a:r>
            <a:r>
              <a:rPr lang="en-US" dirty="0" err="1">
                <a:latin typeface="Century Gothic" panose="020B0502020202020204" pitchFamily="34" charset="0"/>
                <a:hlinkClick r:id="rId11"/>
              </a:rPr>
              <a:t>rasmus</a:t>
            </a:r>
            <a:r>
              <a:rPr lang="en-US" dirty="0">
                <a:latin typeface="Century Gothic" panose="020B0502020202020204" pitchFamily="34" charset="0"/>
                <a:hlinkClick r:id="rId11"/>
              </a:rPr>
              <a:t> – I</a:t>
            </a:r>
            <a:r>
              <a:rPr lang="el-GR" dirty="0" err="1">
                <a:latin typeface="Century Gothic" panose="020B0502020202020204" pitchFamily="34" charset="0"/>
                <a:hlinkClick r:id="rId11"/>
              </a:rPr>
              <a:t>στοσελίδα</a:t>
            </a:r>
            <a:r>
              <a:rPr lang="el-GR" dirty="0">
                <a:latin typeface="Century Gothic" panose="020B0502020202020204" pitchFamily="34" charset="0"/>
                <a:hlinkClick r:id="rId11"/>
              </a:rPr>
              <a:t> ΙΔΕΠ</a:t>
            </a:r>
            <a:endParaRPr lang="en-US" dirty="0">
              <a:latin typeface="Century Gothic" panose="020B0502020202020204" pitchFamily="34" charset="0"/>
            </a:endParaRPr>
          </a:p>
          <a:p>
            <a:pPr>
              <a:lnSpc>
                <a:spcPct val="150000"/>
              </a:lnSpc>
            </a:pPr>
            <a:r>
              <a:rPr lang="el-GR" b="1" dirty="0">
                <a:latin typeface="Century Gothic" panose="020B0502020202020204" pitchFamily="34" charset="0"/>
              </a:rPr>
              <a:t>Ε</a:t>
            </a:r>
            <a:r>
              <a:rPr lang="en-US" b="1" dirty="0">
                <a:latin typeface="Century Gothic" panose="020B0502020202020204" pitchFamily="34" charset="0"/>
              </a:rPr>
              <a:t>U Login</a:t>
            </a:r>
          </a:p>
          <a:p>
            <a:pPr>
              <a:lnSpc>
                <a:spcPct val="150000"/>
              </a:lnSpc>
            </a:pPr>
            <a:r>
              <a:rPr lang="el-GR" dirty="0">
                <a:latin typeface="Century Gothic" panose="020B0502020202020204" pitchFamily="34" charset="0"/>
                <a:hlinkClick r:id="rId12"/>
              </a:rPr>
              <a:t>Σύνδεσμος για τη δημιουργία </a:t>
            </a:r>
            <a:r>
              <a:rPr lang="en-US" dirty="0">
                <a:latin typeface="Century Gothic" panose="020B0502020202020204" pitchFamily="34" charset="0"/>
                <a:hlinkClick r:id="rId12"/>
              </a:rPr>
              <a:t>EU Login Account</a:t>
            </a:r>
            <a:endParaRPr lang="en-US" dirty="0">
              <a:latin typeface="Century Gothic" panose="020B0502020202020204" pitchFamily="34" charset="0"/>
            </a:endParaRPr>
          </a:p>
          <a:p>
            <a:pPr>
              <a:lnSpc>
                <a:spcPct val="150000"/>
              </a:lnSpc>
            </a:pPr>
            <a:r>
              <a:rPr lang="en-US" dirty="0">
                <a:solidFill>
                  <a:srgbClr val="FF0000"/>
                </a:solidFill>
                <a:latin typeface="Century Gothic" panose="020B0502020202020204" pitchFamily="34" charset="0"/>
                <a:hlinkClick r:id="rId13"/>
              </a:rPr>
              <a:t>O</a:t>
            </a:r>
            <a:r>
              <a:rPr lang="el-GR" dirty="0" err="1">
                <a:solidFill>
                  <a:srgbClr val="FF0000"/>
                </a:solidFill>
                <a:latin typeface="Century Gothic" panose="020B0502020202020204" pitchFamily="34" charset="0"/>
                <a:hlinkClick r:id="rId13"/>
              </a:rPr>
              <a:t>δηγίες</a:t>
            </a:r>
            <a:r>
              <a:rPr lang="el-GR" dirty="0">
                <a:solidFill>
                  <a:srgbClr val="FF0000"/>
                </a:solidFill>
                <a:latin typeface="Century Gothic" panose="020B0502020202020204" pitchFamily="34" charset="0"/>
                <a:hlinkClick r:id="rId13"/>
              </a:rPr>
              <a:t> για τη δημιουργία </a:t>
            </a:r>
            <a:r>
              <a:rPr lang="en-US" dirty="0">
                <a:solidFill>
                  <a:srgbClr val="FF0000"/>
                </a:solidFill>
                <a:latin typeface="Century Gothic" panose="020B0502020202020204" pitchFamily="34" charset="0"/>
                <a:hlinkClick r:id="rId13"/>
              </a:rPr>
              <a:t>EU Login Account </a:t>
            </a:r>
            <a:endParaRPr lang="el-GR" dirty="0">
              <a:solidFill>
                <a:srgbClr val="FF0000"/>
              </a:solidFill>
              <a:latin typeface="Century Gothic" panose="020B0502020202020204" pitchFamily="34" charset="0"/>
            </a:endParaRPr>
          </a:p>
          <a:p>
            <a:pPr>
              <a:lnSpc>
                <a:spcPct val="150000"/>
              </a:lnSpc>
            </a:pPr>
            <a:r>
              <a:rPr lang="el-GR" dirty="0">
                <a:latin typeface="Century Gothic" panose="020B0502020202020204" pitchFamily="34" charset="0"/>
                <a:hlinkClick r:id="rId14"/>
              </a:rPr>
              <a:t>Πρότυπα ποιότητας της Διαπίστευσης (</a:t>
            </a:r>
            <a:r>
              <a:rPr lang="en-US" dirty="0">
                <a:latin typeface="Century Gothic" panose="020B0502020202020204" pitchFamily="34" charset="0"/>
                <a:hlinkClick r:id="rId14"/>
              </a:rPr>
              <a:t>Quality Standards)</a:t>
            </a:r>
            <a:endParaRPr lang="en-US" dirty="0">
              <a:latin typeface="Century Gothic" panose="020B0502020202020204" pitchFamily="34" charset="0"/>
            </a:endParaRPr>
          </a:p>
          <a:p>
            <a:pPr>
              <a:lnSpc>
                <a:spcPct val="150000"/>
              </a:lnSpc>
            </a:pPr>
            <a:endParaRPr lang="en-US"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714507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C6F8AAC-2DAA-0346-B3D2-B832D159BF4C}"/>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a:latin typeface="+mj-lt"/>
                <a:ea typeface="+mj-ea"/>
                <a:cs typeface="+mj-cs"/>
              </a:rPr>
              <a:t>EΠΙΚΟΙΝΩΝΙΑ ΜΕ ΙΔΕΠ ΔΙΑ ΒΙΟΥ ΜΑΘΗΣΗΣ</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CE623C3-8E09-43D7-6CDC-C8E8A5FAE969}"/>
              </a:ext>
            </a:extLst>
          </p:cNvPr>
          <p:cNvSpPr txBox="1"/>
          <p:nvPr/>
        </p:nvSpPr>
        <p:spPr>
          <a:xfrm>
            <a:off x="572493" y="2071316"/>
            <a:ext cx="6713552" cy="4119172"/>
          </a:xfrm>
          <a:prstGeom prst="rect">
            <a:avLst/>
          </a:prstGeom>
        </p:spPr>
        <p:txBody>
          <a:bodyPr vert="horz" lIns="91440" tIns="45720" rIns="91440" bIns="45720" rtlCol="0" anchor="t">
            <a:normAutofit/>
          </a:bodyPr>
          <a:lstStyle/>
          <a:p>
            <a:pPr>
              <a:lnSpc>
                <a:spcPct val="90000"/>
              </a:lnSpc>
              <a:spcAft>
                <a:spcPts val="600"/>
              </a:spcAft>
            </a:pPr>
            <a:r>
              <a:rPr lang="en-US" sz="2200" b="1" dirty="0"/>
              <a:t>Μα</a:t>
            </a:r>
            <a:r>
              <a:rPr lang="en-US" sz="2200" b="1" dirty="0" err="1"/>
              <a:t>ρί</a:t>
            </a:r>
            <a:r>
              <a:rPr lang="en-US" sz="2200" b="1" dirty="0"/>
              <a:t>α Χριστοφίδου</a:t>
            </a:r>
          </a:p>
          <a:p>
            <a:pPr>
              <a:lnSpc>
                <a:spcPct val="90000"/>
              </a:lnSpc>
              <a:spcAft>
                <a:spcPts val="600"/>
              </a:spcAft>
            </a:pPr>
            <a:r>
              <a:rPr lang="en-US" sz="2200" b="1" dirty="0" err="1"/>
              <a:t>Λειτουργός</a:t>
            </a:r>
            <a:r>
              <a:rPr lang="en-US" sz="2200" b="1" dirty="0"/>
              <a:t> </a:t>
            </a:r>
            <a:r>
              <a:rPr lang="en-US" sz="2200" b="1" dirty="0" err="1"/>
              <a:t>Προγρ</a:t>
            </a:r>
            <a:r>
              <a:rPr lang="en-US" sz="2200" b="1" dirty="0"/>
              <a:t>αμμάτων </a:t>
            </a:r>
          </a:p>
          <a:p>
            <a:pPr>
              <a:lnSpc>
                <a:spcPct val="90000"/>
              </a:lnSpc>
              <a:spcAft>
                <a:spcPts val="600"/>
              </a:spcAft>
            </a:pPr>
            <a:r>
              <a:rPr lang="en-US" sz="2200" b="1" dirty="0"/>
              <a:t>Βα</a:t>
            </a:r>
            <a:r>
              <a:rPr lang="en-US" sz="2200" b="1" dirty="0" err="1"/>
              <a:t>σικής</a:t>
            </a:r>
            <a:r>
              <a:rPr lang="en-US" sz="2200" b="1" dirty="0"/>
              <a:t> </a:t>
            </a:r>
            <a:r>
              <a:rPr lang="en-US" sz="2200" b="1" dirty="0" err="1"/>
              <a:t>Δράσης</a:t>
            </a:r>
            <a:r>
              <a:rPr lang="en-US" sz="2200" b="1" dirty="0"/>
              <a:t> 1</a:t>
            </a:r>
          </a:p>
          <a:p>
            <a:pPr>
              <a:lnSpc>
                <a:spcPct val="90000"/>
              </a:lnSpc>
              <a:spcAft>
                <a:spcPts val="600"/>
              </a:spcAft>
            </a:pPr>
            <a:r>
              <a:rPr lang="en-US" sz="2200" dirty="0" err="1"/>
              <a:t>Σχολική</a:t>
            </a:r>
            <a:r>
              <a:rPr lang="en-US" sz="2200" dirty="0"/>
              <a:t> </a:t>
            </a:r>
            <a:r>
              <a:rPr lang="en-US" sz="2200" dirty="0" err="1"/>
              <a:t>Εκ</a:t>
            </a:r>
            <a:r>
              <a:rPr lang="en-US" sz="2200" dirty="0"/>
              <a:t>παίδευση </a:t>
            </a:r>
          </a:p>
          <a:p>
            <a:pPr>
              <a:lnSpc>
                <a:spcPct val="90000"/>
              </a:lnSpc>
              <a:spcAft>
                <a:spcPts val="600"/>
              </a:spcAft>
            </a:pPr>
            <a:endParaRPr lang="en-US" sz="2200" dirty="0"/>
          </a:p>
          <a:p>
            <a:pPr>
              <a:lnSpc>
                <a:spcPct val="90000"/>
              </a:lnSpc>
              <a:spcAft>
                <a:spcPts val="600"/>
              </a:spcAft>
            </a:pPr>
            <a:r>
              <a:rPr lang="en-US" sz="2200" dirty="0" err="1"/>
              <a:t>Τηλέφωνο</a:t>
            </a:r>
            <a:r>
              <a:rPr lang="en-US" sz="2200" dirty="0"/>
              <a:t>: (+357) - 22448831</a:t>
            </a:r>
          </a:p>
          <a:p>
            <a:pPr>
              <a:lnSpc>
                <a:spcPct val="90000"/>
              </a:lnSpc>
              <a:spcAft>
                <a:spcPts val="600"/>
              </a:spcAft>
            </a:pPr>
            <a:r>
              <a:rPr lang="en-US" sz="2200" dirty="0"/>
              <a:t>email: </a:t>
            </a:r>
            <a:r>
              <a:rPr lang="en-US" sz="2200" dirty="0">
                <a:hlinkClick r:id="rId3"/>
              </a:rPr>
              <a:t>mchristofidou@idep.org.cy</a:t>
            </a:r>
            <a:endParaRPr lang="en-US" sz="2200" dirty="0"/>
          </a:p>
        </p:txBody>
      </p:sp>
      <p:pic>
        <p:nvPicPr>
          <p:cNvPr id="3" name="Picture 2">
            <a:extLst>
              <a:ext uri="{FF2B5EF4-FFF2-40B4-BE49-F238E27FC236}">
                <a16:creationId xmlns:a16="http://schemas.microsoft.com/office/drawing/2014/main" id="{4D535E03-6289-5002-C8ED-7AE0F6ACD1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45" r="3" b="16298"/>
          <a:stretch/>
        </p:blipFill>
        <p:spPr>
          <a:xfrm>
            <a:off x="7607418" y="2093976"/>
            <a:ext cx="3762976" cy="3911400"/>
          </a:xfrm>
          <a:prstGeom prst="rect">
            <a:avLst/>
          </a:prstGeom>
        </p:spPr>
      </p:pic>
    </p:spTree>
    <p:extLst>
      <p:ext uri="{BB962C8B-B14F-4D97-AF65-F5344CB8AC3E}">
        <p14:creationId xmlns:p14="http://schemas.microsoft.com/office/powerpoint/2010/main" val="824157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C6F8AAC-2DAA-0346-B3D2-B832D159BF4C}"/>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a:latin typeface="+mj-lt"/>
                <a:ea typeface="+mj-ea"/>
                <a:cs typeface="+mj-cs"/>
              </a:rPr>
              <a:t>EΠΙΚΟΙΝΩΝΙΑ ΜΕ ΙΔΕΠ ΔΙΑ ΒΙΟΥ ΜΑΘΗΣΗΣ</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C1C249-C8CC-40E5-537C-642EA4D80CA1}"/>
              </a:ext>
            </a:extLst>
          </p:cNvPr>
          <p:cNvSpPr/>
          <p:nvPr/>
        </p:nvSpPr>
        <p:spPr>
          <a:xfrm>
            <a:off x="572493" y="2071316"/>
            <a:ext cx="6713552" cy="4119172"/>
          </a:xfrm>
          <a:prstGeom prst="rect">
            <a:avLst/>
          </a:prstGeom>
        </p:spPr>
        <p:txBody>
          <a:bodyPr vert="horz" lIns="91440" tIns="45720" rIns="91440" bIns="45720" rtlCol="0" anchor="t">
            <a:normAutofit/>
          </a:bodyPr>
          <a:lstStyle/>
          <a:p>
            <a:pPr>
              <a:lnSpc>
                <a:spcPct val="90000"/>
              </a:lnSpc>
              <a:spcAft>
                <a:spcPts val="600"/>
              </a:spcAft>
            </a:pPr>
            <a:r>
              <a:rPr lang="en-US" sz="2200" b="1" dirty="0" err="1"/>
              <a:t>Στέφ</a:t>
            </a:r>
            <a:r>
              <a:rPr lang="en-US" sz="2200" b="1" dirty="0"/>
              <a:t>ανη Αψερού</a:t>
            </a:r>
          </a:p>
          <a:p>
            <a:pPr>
              <a:lnSpc>
                <a:spcPct val="90000"/>
              </a:lnSpc>
              <a:spcAft>
                <a:spcPts val="600"/>
              </a:spcAft>
            </a:pPr>
            <a:r>
              <a:rPr lang="en-US" sz="2200" b="1" dirty="0" err="1"/>
              <a:t>Λειτουργός</a:t>
            </a:r>
            <a:r>
              <a:rPr lang="en-US" sz="2200" b="1" dirty="0"/>
              <a:t> </a:t>
            </a:r>
            <a:r>
              <a:rPr lang="en-US" sz="2200" b="1" dirty="0" err="1"/>
              <a:t>Προγρ</a:t>
            </a:r>
            <a:r>
              <a:rPr lang="en-US" sz="2200" b="1" dirty="0"/>
              <a:t>αμμάτων </a:t>
            </a:r>
          </a:p>
          <a:p>
            <a:pPr>
              <a:lnSpc>
                <a:spcPct val="90000"/>
              </a:lnSpc>
              <a:spcAft>
                <a:spcPts val="600"/>
              </a:spcAft>
            </a:pPr>
            <a:r>
              <a:rPr lang="en-US" sz="2200" b="1" dirty="0"/>
              <a:t>Βα</a:t>
            </a:r>
            <a:r>
              <a:rPr lang="en-US" sz="2200" b="1" dirty="0" err="1"/>
              <a:t>σικής</a:t>
            </a:r>
            <a:r>
              <a:rPr lang="en-US" sz="2200" b="1" dirty="0"/>
              <a:t> </a:t>
            </a:r>
            <a:r>
              <a:rPr lang="en-US" sz="2200" b="1" dirty="0" err="1"/>
              <a:t>Δράσης</a:t>
            </a:r>
            <a:r>
              <a:rPr lang="en-US" sz="2200" b="1" dirty="0"/>
              <a:t> 1</a:t>
            </a:r>
          </a:p>
          <a:p>
            <a:pPr>
              <a:lnSpc>
                <a:spcPct val="90000"/>
              </a:lnSpc>
              <a:spcAft>
                <a:spcPts val="600"/>
              </a:spcAft>
            </a:pPr>
            <a:r>
              <a:rPr lang="en-US" sz="2200" dirty="0"/>
              <a:t>Επα</a:t>
            </a:r>
            <a:r>
              <a:rPr lang="en-US" sz="2200" dirty="0" err="1"/>
              <a:t>γγελμ</a:t>
            </a:r>
            <a:r>
              <a:rPr lang="en-US" sz="2200" dirty="0"/>
              <a:t>ατική Εκπαίδευση και Κατάρτιση </a:t>
            </a:r>
          </a:p>
          <a:p>
            <a:pPr>
              <a:lnSpc>
                <a:spcPct val="90000"/>
              </a:lnSpc>
              <a:spcAft>
                <a:spcPts val="600"/>
              </a:spcAft>
            </a:pPr>
            <a:endParaRPr lang="en-US" sz="2200" dirty="0"/>
          </a:p>
          <a:p>
            <a:pPr>
              <a:lnSpc>
                <a:spcPct val="90000"/>
              </a:lnSpc>
              <a:spcAft>
                <a:spcPts val="600"/>
              </a:spcAft>
            </a:pPr>
            <a:endParaRPr lang="en-US" sz="2200" dirty="0"/>
          </a:p>
          <a:p>
            <a:pPr>
              <a:lnSpc>
                <a:spcPct val="90000"/>
              </a:lnSpc>
              <a:spcAft>
                <a:spcPts val="600"/>
              </a:spcAft>
            </a:pPr>
            <a:r>
              <a:rPr lang="en-US" sz="2200" dirty="0" err="1"/>
              <a:t>Τηλέφωνο</a:t>
            </a:r>
            <a:r>
              <a:rPr lang="en-US" sz="2200" dirty="0"/>
              <a:t>: (+357) - 22448892</a:t>
            </a:r>
          </a:p>
          <a:p>
            <a:pPr>
              <a:lnSpc>
                <a:spcPct val="90000"/>
              </a:lnSpc>
              <a:spcAft>
                <a:spcPts val="600"/>
              </a:spcAft>
            </a:pPr>
            <a:r>
              <a:rPr lang="en-US" sz="2200" dirty="0"/>
              <a:t>email: </a:t>
            </a:r>
            <a:r>
              <a:rPr lang="en-US" sz="2200" dirty="0">
                <a:hlinkClick r:id="rId3"/>
              </a:rPr>
              <a:t>sapserou@idep.org.cy</a:t>
            </a:r>
            <a:endParaRPr lang="en-US" sz="2200" dirty="0"/>
          </a:p>
        </p:txBody>
      </p:sp>
      <p:pic>
        <p:nvPicPr>
          <p:cNvPr id="4" name="Picture 3">
            <a:extLst>
              <a:ext uri="{FF2B5EF4-FFF2-40B4-BE49-F238E27FC236}">
                <a16:creationId xmlns:a16="http://schemas.microsoft.com/office/drawing/2014/main" id="{FC10164E-A418-1CC7-33BC-B9FBEE6DA8C8}"/>
              </a:ext>
            </a:extLst>
          </p:cNvPr>
          <p:cNvPicPr>
            <a:picLocks noChangeAspect="1"/>
          </p:cNvPicPr>
          <p:nvPr/>
        </p:nvPicPr>
        <p:blipFill rotWithShape="1">
          <a:blip r:embed="rId4"/>
          <a:srcRect r="-1" b="528"/>
          <a:stretch/>
        </p:blipFill>
        <p:spPr>
          <a:xfrm>
            <a:off x="7593770" y="2093976"/>
            <a:ext cx="3941064" cy="4096512"/>
          </a:xfrm>
          <a:prstGeom prst="rect">
            <a:avLst/>
          </a:prstGeom>
        </p:spPr>
      </p:pic>
    </p:spTree>
    <p:extLst>
      <p:ext uri="{BB962C8B-B14F-4D97-AF65-F5344CB8AC3E}">
        <p14:creationId xmlns:p14="http://schemas.microsoft.com/office/powerpoint/2010/main" val="31114382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C6F8AAC-2DAA-0346-B3D2-B832D159BF4C}"/>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a:latin typeface="+mj-lt"/>
                <a:ea typeface="+mj-ea"/>
                <a:cs typeface="+mj-cs"/>
              </a:rPr>
              <a:t>EΠΙΚΟΙΝΩΝΙΑ ΜΕ ΙΔΕΠ ΔΙΑ ΒΙΟΥ ΜΑΘΗΣΗΣ</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72493" y="2500289"/>
            <a:ext cx="6713552" cy="4119172"/>
          </a:xfrm>
          <a:prstGeom prst="rect">
            <a:avLst/>
          </a:prstGeom>
        </p:spPr>
        <p:txBody>
          <a:bodyPr vert="horz" lIns="91440" tIns="45720" rIns="91440" bIns="45720" rtlCol="0" anchor="t">
            <a:normAutofit/>
          </a:bodyPr>
          <a:lstStyle/>
          <a:p>
            <a:pPr>
              <a:lnSpc>
                <a:spcPct val="90000"/>
              </a:lnSpc>
              <a:spcAft>
                <a:spcPts val="600"/>
              </a:spcAft>
            </a:pPr>
            <a:r>
              <a:rPr lang="en-US" sz="2200" b="1" dirty="0" err="1"/>
              <a:t>Δέσ</a:t>
            </a:r>
            <a:r>
              <a:rPr lang="en-US" sz="2200" b="1" dirty="0"/>
              <a:t>ποινα Δημητρίου</a:t>
            </a:r>
          </a:p>
          <a:p>
            <a:pPr>
              <a:lnSpc>
                <a:spcPct val="90000"/>
              </a:lnSpc>
              <a:spcAft>
                <a:spcPts val="600"/>
              </a:spcAft>
            </a:pPr>
            <a:r>
              <a:rPr lang="en-US" sz="2200" b="1" dirty="0" err="1"/>
              <a:t>Λειτουργός</a:t>
            </a:r>
            <a:r>
              <a:rPr lang="en-US" sz="2200" b="1" dirty="0"/>
              <a:t> </a:t>
            </a:r>
            <a:r>
              <a:rPr lang="en-US" sz="2200" b="1" dirty="0" err="1"/>
              <a:t>Προγρ</a:t>
            </a:r>
            <a:r>
              <a:rPr lang="en-US" sz="2200" b="1" dirty="0"/>
              <a:t>αμμάτων </a:t>
            </a:r>
          </a:p>
          <a:p>
            <a:pPr>
              <a:lnSpc>
                <a:spcPct val="90000"/>
              </a:lnSpc>
              <a:spcAft>
                <a:spcPts val="600"/>
              </a:spcAft>
            </a:pPr>
            <a:r>
              <a:rPr lang="en-US" sz="2200" b="1" dirty="0"/>
              <a:t>Βα</a:t>
            </a:r>
            <a:r>
              <a:rPr lang="en-US" sz="2200" b="1" dirty="0" err="1"/>
              <a:t>σικής</a:t>
            </a:r>
            <a:r>
              <a:rPr lang="en-US" sz="2200" b="1" dirty="0"/>
              <a:t> </a:t>
            </a:r>
            <a:r>
              <a:rPr lang="en-US" sz="2200" b="1" dirty="0" err="1"/>
              <a:t>Δράσης</a:t>
            </a:r>
            <a:r>
              <a:rPr lang="en-US" sz="2200" b="1" dirty="0"/>
              <a:t> 1</a:t>
            </a:r>
          </a:p>
          <a:p>
            <a:pPr>
              <a:lnSpc>
                <a:spcPct val="90000"/>
              </a:lnSpc>
              <a:spcAft>
                <a:spcPts val="600"/>
              </a:spcAft>
            </a:pPr>
            <a:r>
              <a:rPr lang="en-US" sz="2200" dirty="0" err="1"/>
              <a:t>Εκ</a:t>
            </a:r>
            <a:r>
              <a:rPr lang="en-US" sz="2200" dirty="0"/>
              <a:t>παίδευση Ενηλίκων</a:t>
            </a:r>
          </a:p>
          <a:p>
            <a:pPr>
              <a:lnSpc>
                <a:spcPct val="90000"/>
              </a:lnSpc>
              <a:spcAft>
                <a:spcPts val="600"/>
              </a:spcAft>
            </a:pPr>
            <a:endParaRPr lang="en-US" sz="2200" dirty="0"/>
          </a:p>
          <a:p>
            <a:pPr>
              <a:lnSpc>
                <a:spcPct val="90000"/>
              </a:lnSpc>
              <a:spcAft>
                <a:spcPts val="600"/>
              </a:spcAft>
            </a:pPr>
            <a:r>
              <a:rPr lang="en-US" sz="2200" dirty="0" err="1"/>
              <a:t>Τηλέφωνο</a:t>
            </a:r>
            <a:r>
              <a:rPr lang="en-US" sz="2200" dirty="0"/>
              <a:t>: (+357) - 22448853</a:t>
            </a:r>
          </a:p>
          <a:p>
            <a:pPr>
              <a:lnSpc>
                <a:spcPct val="90000"/>
              </a:lnSpc>
              <a:spcAft>
                <a:spcPts val="600"/>
              </a:spcAft>
            </a:pPr>
            <a:r>
              <a:rPr lang="en-US" sz="2200" dirty="0"/>
              <a:t>email: </a:t>
            </a:r>
            <a:r>
              <a:rPr lang="en-US" sz="2200" dirty="0">
                <a:hlinkClick r:id="rId3"/>
              </a:rPr>
              <a:t>ddemetriou@idep.org.cy</a:t>
            </a:r>
            <a:r>
              <a:rPr lang="en-US" sz="2200" dirty="0"/>
              <a:t> </a:t>
            </a:r>
          </a:p>
        </p:txBody>
      </p:sp>
      <p:pic>
        <p:nvPicPr>
          <p:cNvPr id="8" name="Picture 7" descr="A picture containing wall, person, indoor, black&#10;&#10;Description automatically generated">
            <a:extLst>
              <a:ext uri="{FF2B5EF4-FFF2-40B4-BE49-F238E27FC236}">
                <a16:creationId xmlns:a16="http://schemas.microsoft.com/office/drawing/2014/main" id="{04061857-BEA1-3915-D5B1-69BA8C7EDB9F}"/>
              </a:ext>
            </a:extLst>
          </p:cNvPr>
          <p:cNvPicPr>
            <a:picLocks noChangeAspect="1"/>
          </p:cNvPicPr>
          <p:nvPr/>
        </p:nvPicPr>
        <p:blipFill rotWithShape="1">
          <a:blip r:embed="rId4"/>
          <a:srcRect t="6929" r="4" b="3683"/>
          <a:stretch/>
        </p:blipFill>
        <p:spPr>
          <a:xfrm>
            <a:off x="7580123" y="1911493"/>
            <a:ext cx="3941064" cy="4096512"/>
          </a:xfrm>
          <a:prstGeom prst="rect">
            <a:avLst/>
          </a:prstGeom>
        </p:spPr>
      </p:pic>
    </p:spTree>
    <p:extLst>
      <p:ext uri="{BB962C8B-B14F-4D97-AF65-F5344CB8AC3E}">
        <p14:creationId xmlns:p14="http://schemas.microsoft.com/office/powerpoint/2010/main" val="105236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11356"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Δομή του Προγράμματος</a:t>
            </a:r>
            <a:r>
              <a:rPr lang="en-US" sz="2800" dirty="0">
                <a:solidFill>
                  <a:schemeClr val="bg1"/>
                </a:solidFill>
                <a:latin typeface="Century Gothic" panose="020B0502020202020204" pitchFamily="34" charset="0"/>
              </a:rPr>
              <a:t> </a:t>
            </a:r>
            <a:r>
              <a:rPr lang="en-GB" sz="2800" dirty="0">
                <a:solidFill>
                  <a:schemeClr val="bg1"/>
                </a:solidFill>
                <a:latin typeface="Century Gothic" panose="020B0502020202020204" pitchFamily="34" charset="0"/>
              </a:rPr>
              <a:t>Erasmus+</a:t>
            </a:r>
            <a:endParaRPr lang="en-GB" sz="2800" b="1" dirty="0">
              <a:solidFill>
                <a:schemeClr val="bg1"/>
              </a:solidFill>
            </a:endParaRPr>
          </a:p>
        </p:txBody>
      </p:sp>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Diagram 3"/>
          <p:cNvGraphicFramePr/>
          <p:nvPr>
            <p:extLst>
              <p:ext uri="{D42A27DB-BD31-4B8C-83A1-F6EECF244321}">
                <p14:modId xmlns:p14="http://schemas.microsoft.com/office/powerpoint/2010/main" val="90047128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980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1343" y="1635177"/>
            <a:ext cx="6269665" cy="461665"/>
          </a:xfrm>
          <a:prstGeom prst="rect">
            <a:avLst/>
          </a:prstGeom>
        </p:spPr>
        <p:txBody>
          <a:bodyPr wrap="none">
            <a:spAutoFit/>
          </a:bodyPr>
          <a:lstStyle/>
          <a:p>
            <a:r>
              <a:rPr lang="el-GR" sz="2400" b="1" dirty="0">
                <a:solidFill>
                  <a:schemeClr val="accent6">
                    <a:lumMod val="75000"/>
                  </a:schemeClr>
                </a:solidFill>
                <a:latin typeface="Century Gothic" panose="020B0502020202020204" pitchFamily="34" charset="0"/>
              </a:rPr>
              <a:t>Σας ευχαριστούμε για την προσοχή σας! </a:t>
            </a:r>
            <a:endParaRPr lang="en-US" sz="2400" b="1" dirty="0">
              <a:solidFill>
                <a:schemeClr val="accent6">
                  <a:lumMod val="75000"/>
                </a:schemeClr>
              </a:solidFill>
              <a:latin typeface="Century Gothic" panose="020B0502020202020204" pitchFamily="34" charset="0"/>
            </a:endParaRPr>
          </a:p>
        </p:txBody>
      </p:sp>
      <p:sp>
        <p:nvSpPr>
          <p:cNvPr id="5" name="Cloud Callout 4"/>
          <p:cNvSpPr/>
          <p:nvPr/>
        </p:nvSpPr>
        <p:spPr>
          <a:xfrm>
            <a:off x="4067944" y="3027557"/>
            <a:ext cx="4176464" cy="2124816"/>
          </a:xfrm>
          <a:prstGeom prst="cloudCallout">
            <a:avLst>
              <a:gd name="adj1" fmla="val -27570"/>
              <a:gd name="adj2" fmla="val 75079"/>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5002074" y="3720633"/>
            <a:ext cx="2308202" cy="523220"/>
          </a:xfrm>
          <a:prstGeom prst="rect">
            <a:avLst/>
          </a:prstGeom>
        </p:spPr>
        <p:txBody>
          <a:bodyPr wrap="square">
            <a:spAutoFit/>
          </a:bodyPr>
          <a:lstStyle/>
          <a:p>
            <a:pPr algn="ctr"/>
            <a:r>
              <a:rPr lang="el-GR" sz="2800" b="1" dirty="0">
                <a:solidFill>
                  <a:schemeClr val="accent6">
                    <a:lumMod val="75000"/>
                  </a:schemeClr>
                </a:solidFill>
                <a:latin typeface="Century Gothic" panose="020B0502020202020204" pitchFamily="34" charset="0"/>
              </a:rPr>
              <a:t>Ερωτήσεις; </a:t>
            </a:r>
            <a:endParaRPr lang="en-US" sz="2800" b="1" dirty="0">
              <a:solidFill>
                <a:schemeClr val="accent6">
                  <a:lumMod val="7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92917A2C-31EA-66ED-47A2-48C9D5E4E010}"/>
              </a:ext>
            </a:extLst>
          </p:cNvPr>
          <p:cNvSpPr txBox="1"/>
          <p:nvPr/>
        </p:nvSpPr>
        <p:spPr>
          <a:xfrm flipH="1">
            <a:off x="5825209" y="5146967"/>
            <a:ext cx="4838397" cy="830997"/>
          </a:xfrm>
          <a:prstGeom prst="rect">
            <a:avLst/>
          </a:prstGeom>
          <a:noFill/>
        </p:spPr>
        <p:txBody>
          <a:bodyPr wrap="square" rtlCol="0">
            <a:spAutoFit/>
          </a:bodyPr>
          <a:lstStyle/>
          <a:p>
            <a:pPr algn="ctr"/>
            <a:r>
              <a:rPr lang="el-GR" altLang="en-US" sz="2000" b="1" dirty="0">
                <a:solidFill>
                  <a:schemeClr val="tx1">
                    <a:lumMod val="75000"/>
                    <a:lumOff val="25000"/>
                  </a:schemeClr>
                </a:solidFill>
                <a:latin typeface="Century Gothic" panose="020B0502020202020204" pitchFamily="34" charset="0"/>
              </a:rPr>
              <a:t>Θέκλα Χριστοδουλίδου</a:t>
            </a:r>
            <a:endParaRPr lang="en-GB" altLang="en-US" sz="2000" b="1" dirty="0">
              <a:solidFill>
                <a:schemeClr val="tx1">
                  <a:lumMod val="75000"/>
                  <a:lumOff val="25000"/>
                </a:schemeClr>
              </a:solidFill>
              <a:latin typeface="Century Gothic" panose="020B0502020202020204" pitchFamily="34" charset="0"/>
            </a:endParaRPr>
          </a:p>
          <a:p>
            <a:pPr algn="ctr"/>
            <a:endParaRPr lang="el-GR" altLang="en-US" sz="1000" b="1" dirty="0">
              <a:solidFill>
                <a:schemeClr val="bg1">
                  <a:lumMod val="65000"/>
                </a:schemeClr>
              </a:solidFill>
              <a:latin typeface="Century Gothic" panose="020B0502020202020204" pitchFamily="34" charset="0"/>
            </a:endParaRPr>
          </a:p>
          <a:p>
            <a:pPr algn="ctr"/>
            <a:r>
              <a:rPr lang="el-GR" altLang="fr-FR" b="1" dirty="0">
                <a:solidFill>
                  <a:schemeClr val="tx1">
                    <a:lumMod val="75000"/>
                    <a:lumOff val="25000"/>
                  </a:schemeClr>
                </a:solidFill>
                <a:latin typeface="Century Gothic" panose="020B0502020202020204" pitchFamily="34" charset="0"/>
              </a:rPr>
              <a:t>Συντονίστρια Βασικής Δράσης 1</a:t>
            </a:r>
            <a:endParaRPr lang="en-US" altLang="fr-FR"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6072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Τι είναι ένα Σχέδιο Κινητικότητας </a:t>
            </a:r>
            <a:r>
              <a:rPr lang="en-US" sz="2800" dirty="0">
                <a:solidFill>
                  <a:schemeClr val="bg1"/>
                </a:solidFill>
                <a:latin typeface="Century Gothic" panose="020B0502020202020204" pitchFamily="34" charset="0"/>
              </a:rPr>
              <a:t>Erasmus+</a:t>
            </a:r>
            <a:r>
              <a:rPr lang="el-GR" sz="2800" dirty="0">
                <a:solidFill>
                  <a:schemeClr val="bg1"/>
                </a:solidFill>
                <a:latin typeface="Century Gothic" panose="020B0502020202020204" pitchFamily="34" charset="0"/>
              </a:rPr>
              <a:t>;</a:t>
            </a:r>
            <a:endParaRPr lang="en-GB" sz="2800" b="1" dirty="0">
              <a:solidFill>
                <a:schemeClr val="bg1"/>
              </a:solidFill>
            </a:endParaRPr>
          </a:p>
        </p:txBody>
      </p:sp>
      <p:sp>
        <p:nvSpPr>
          <p:cNvPr id="3" name="Rectangle 2"/>
          <p:cNvSpPr/>
          <p:nvPr/>
        </p:nvSpPr>
        <p:spPr>
          <a:xfrm>
            <a:off x="799318" y="1976199"/>
            <a:ext cx="10593363" cy="306545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000" b="1" dirty="0">
                <a:solidFill>
                  <a:schemeClr val="tx1">
                    <a:lumMod val="75000"/>
                    <a:lumOff val="25000"/>
                  </a:schemeClr>
                </a:solidFill>
                <a:latin typeface="Century Gothic" panose="020B0502020202020204" pitchFamily="34" charset="0"/>
              </a:rPr>
              <a:t>Είναι ένα σχέδιο μέσω του οποίου κάποιος οργανισμός που δραστηριοποιείται στους τομείς της εκπαίδευσης και κατάρτισης λαμβάνει στήριξη από το πρόγραμμα Erasmus+ για να διακινήσει το προσωπικό ή/και τους εκπαιδευομένους του για σκοπούς εκπαίδευσης/κατάρτισης στο εξωτερικό. Η εκπαίδευση/κατάρτιση προωθείται μέσω διαφόρων μορφών κινητικοτήτων. </a:t>
            </a:r>
          </a:p>
          <a:p>
            <a:pPr algn="ctr">
              <a:lnSpc>
                <a:spcPct val="150000"/>
              </a:lnSpc>
            </a:pPr>
            <a:r>
              <a:rPr lang="en-GB" b="1" dirty="0">
                <a:solidFill>
                  <a:schemeClr val="bg1"/>
                </a:solidFill>
              </a:rPr>
              <a:t>IPSUM</a:t>
            </a: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52512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Προτεραιότητες Προγράμματος </a:t>
            </a:r>
            <a:r>
              <a:rPr lang="en-US" sz="2800" dirty="0">
                <a:solidFill>
                  <a:schemeClr val="bg1"/>
                </a:solidFill>
                <a:latin typeface="Century Gothic" panose="020B0502020202020204" pitchFamily="34" charset="0"/>
              </a:rPr>
              <a:t>Erasmus+</a:t>
            </a:r>
            <a:endParaRPr lang="en-GB" sz="2800" dirty="0">
              <a:solidFill>
                <a:schemeClr val="bg1"/>
              </a:solidFill>
              <a:latin typeface="Century Gothic" panose="020B0502020202020204" pitchFamily="34" charset="0"/>
            </a:endParaRPr>
          </a:p>
        </p:txBody>
      </p:sp>
      <p:sp>
        <p:nvSpPr>
          <p:cNvPr id="3" name="Rectangle 2"/>
          <p:cNvSpPr/>
          <p:nvPr/>
        </p:nvSpPr>
        <p:spPr>
          <a:xfrm>
            <a:off x="572868" y="1295834"/>
            <a:ext cx="10593363" cy="4385816"/>
          </a:xfrm>
          <a:prstGeom prst="rect">
            <a:avLst/>
          </a:prstGeom>
        </p:spPr>
        <p:txBody>
          <a:bodyPr wrap="square">
            <a:spAutoFit/>
          </a:bodyPr>
          <a:lstStyle/>
          <a:p>
            <a:pPr algn="ctr">
              <a:lnSpc>
                <a:spcPct val="150000"/>
              </a:lnSpc>
            </a:pPr>
            <a:endParaRPr lang="en-US" sz="2000" dirty="0">
              <a:latin typeface="Century Gothic" panose="020B0502020202020204" pitchFamily="34" charset="0"/>
            </a:endParaRPr>
          </a:p>
          <a:p>
            <a:pPr marL="342900" lvl="7" indent="-342900">
              <a:spcBef>
                <a:spcPct val="20000"/>
              </a:spcBef>
              <a:buFont typeface="Wingdings" panose="05000000000000000000" pitchFamily="2" charset="2"/>
              <a:buChar char="§"/>
              <a:defRPr/>
            </a:pPr>
            <a:r>
              <a:rPr lang="el-GR" sz="2000" dirty="0">
                <a:solidFill>
                  <a:schemeClr val="tx1">
                    <a:lumMod val="75000"/>
                    <a:lumOff val="25000"/>
                  </a:schemeClr>
                </a:solidFill>
                <a:latin typeface="Century Gothic" panose="020B0502020202020204" pitchFamily="34" charset="0"/>
                <a:cs typeface="Arial" pitchFamily="34" charset="0"/>
              </a:rPr>
              <a:t>Συμπερίληψη και Πολυμορφία</a:t>
            </a:r>
          </a:p>
          <a:p>
            <a:pPr marL="342900" indent="-342900">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marL="342900" indent="-342900">
              <a:spcBef>
                <a:spcPct val="20000"/>
              </a:spcBef>
              <a:buFont typeface="Wingdings" panose="05000000000000000000" pitchFamily="2" charset="2"/>
              <a:buChar char="§"/>
              <a:defRPr/>
            </a:pPr>
            <a:r>
              <a:rPr lang="el-GR" sz="2000" dirty="0">
                <a:solidFill>
                  <a:schemeClr val="tx1">
                    <a:lumMod val="75000"/>
                    <a:lumOff val="25000"/>
                  </a:schemeClr>
                </a:solidFill>
                <a:latin typeface="Century Gothic" panose="020B0502020202020204" pitchFamily="34" charset="0"/>
                <a:cs typeface="Arial" pitchFamily="34" charset="0"/>
              </a:rPr>
              <a:t>Ψηφιακή Μεταρρύθμιση</a:t>
            </a:r>
          </a:p>
          <a:p>
            <a:pPr marL="342900" indent="-342900">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marL="342900" indent="-342900">
              <a:spcBef>
                <a:spcPct val="20000"/>
              </a:spcBef>
              <a:buFont typeface="Wingdings" panose="05000000000000000000" pitchFamily="2" charset="2"/>
              <a:buChar char="§"/>
              <a:defRPr/>
            </a:pPr>
            <a:r>
              <a:rPr lang="el-GR" sz="2000" dirty="0">
                <a:solidFill>
                  <a:schemeClr val="tx1">
                    <a:lumMod val="75000"/>
                    <a:lumOff val="25000"/>
                  </a:schemeClr>
                </a:solidFill>
                <a:latin typeface="Century Gothic" panose="020B0502020202020204" pitchFamily="34" charset="0"/>
                <a:cs typeface="Arial" pitchFamily="34" charset="0"/>
              </a:rPr>
              <a:t>Περιβάλλον και καταπολέμηση της Κλιματικής Αλλαγής</a:t>
            </a:r>
          </a:p>
          <a:p>
            <a:pPr marL="342900" indent="-342900">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marL="342900" indent="-342900">
              <a:spcBef>
                <a:spcPct val="20000"/>
              </a:spcBef>
              <a:buFont typeface="Wingdings" panose="05000000000000000000" pitchFamily="2" charset="2"/>
              <a:buChar char="§"/>
              <a:defRPr/>
            </a:pPr>
            <a:r>
              <a:rPr lang="el-GR" sz="2000" dirty="0">
                <a:solidFill>
                  <a:schemeClr val="tx1">
                    <a:lumMod val="75000"/>
                    <a:lumOff val="25000"/>
                  </a:schemeClr>
                </a:solidFill>
                <a:latin typeface="Century Gothic" panose="020B0502020202020204" pitchFamily="34" charset="0"/>
                <a:cs typeface="Arial" pitchFamily="34" charset="0"/>
              </a:rPr>
              <a:t>Συμμετοχή στη Δημοκρατική Ζωή</a:t>
            </a:r>
          </a:p>
          <a:p>
            <a:pPr algn="ctr">
              <a:lnSpc>
                <a:spcPct val="150000"/>
              </a:lnSpc>
            </a:pPr>
            <a:r>
              <a:rPr lang="en-GB" dirty="0">
                <a:solidFill>
                  <a:schemeClr val="bg1"/>
                </a:solidFill>
                <a:latin typeface="Century Gothic" panose="020B0502020202020204" pitchFamily="34" charset="0"/>
              </a:rPr>
              <a:t>LOREM IPSUM</a:t>
            </a:r>
          </a:p>
          <a:p>
            <a:pPr lvl="1" indent="-457200" defTabSz="1061355">
              <a:lnSpc>
                <a:spcPct val="90000"/>
              </a:lnSpc>
              <a:spcBef>
                <a:spcPct val="0"/>
              </a:spcBef>
              <a:spcAft>
                <a:spcPct val="15000"/>
              </a:spcAft>
              <a:buFont typeface="+mj-lt"/>
              <a:buAutoNum type="arabicPeriod"/>
            </a:pPr>
            <a:r>
              <a:rPr lang="en-GB" dirty="0">
                <a:solidFill>
                  <a:schemeClr val="bg1"/>
                </a:solidFill>
                <a:latin typeface="Century Gothic" panose="020B0502020202020204" pitchFamily="34" charset="0"/>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619001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18227</TotalTime>
  <Words>4823</Words>
  <Application>Microsoft Office PowerPoint</Application>
  <PresentationFormat>Widescreen</PresentationFormat>
  <Paragraphs>848</Paragraphs>
  <Slides>70</Slides>
  <Notes>61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70</vt:i4>
      </vt:variant>
    </vt:vector>
  </HeadingPairs>
  <TitlesOfParts>
    <vt:vector size="82" baseType="lpstr">
      <vt:lpstr>Arial</vt:lpstr>
      <vt:lpstr>Calibri</vt:lpstr>
      <vt:lpstr>Calibri Light</vt:lpstr>
      <vt:lpstr>Century Gothic</vt:lpstr>
      <vt:lpstr>Century Gothic </vt:lpstr>
      <vt:lpstr>Courier New</vt:lpstr>
      <vt:lpstr>Times New Roman</vt:lpstr>
      <vt:lpstr>Verdana</vt:lpstr>
      <vt:lpstr>Wingdings</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Thekla Christodoulidou</cp:lastModifiedBy>
  <cp:revision>180</cp:revision>
  <dcterms:created xsi:type="dcterms:W3CDTF">2021-06-29T14:21:58Z</dcterms:created>
  <dcterms:modified xsi:type="dcterms:W3CDTF">2023-09-19T05:11:01Z</dcterms:modified>
</cp:coreProperties>
</file>