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5.xml" ContentType="application/vnd.openxmlformats-officedocument.drawingml.chart+xml"/>
  <Override PartName="/ppt/notesSlides/notesSlide14.xml" ContentType="application/vnd.openxmlformats-officedocument.presentationml.notesSlide+xml"/>
  <Override PartName="/ppt/charts/chart6.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7.xml" ContentType="application/vnd.openxmlformats-officedocument.drawingml.chart+xml"/>
  <Override PartName="/ppt/notesSlides/notesSlide17.xml" ContentType="application/vnd.openxmlformats-officedocument.presentationml.notesSlide+xml"/>
  <Override PartName="/ppt/charts/chart8.xml" ContentType="application/vnd.openxmlformats-officedocument.drawingml.chart+xml"/>
  <Override PartName="/ppt/notesSlides/notesSlide18.xml" ContentType="application/vnd.openxmlformats-officedocument.presentationml.notesSlide+xml"/>
  <Override PartName="/ppt/charts/chart9.xml" ContentType="application/vnd.openxmlformats-officedocument.drawingml.chart+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460" r:id="rId2"/>
    <p:sldId id="502" r:id="rId3"/>
    <p:sldId id="472" r:id="rId4"/>
    <p:sldId id="514" r:id="rId5"/>
    <p:sldId id="515" r:id="rId6"/>
    <p:sldId id="513" r:id="rId7"/>
    <p:sldId id="516" r:id="rId8"/>
    <p:sldId id="423" r:id="rId9"/>
    <p:sldId id="442" r:id="rId10"/>
    <p:sldId id="518" r:id="rId11"/>
    <p:sldId id="519" r:id="rId12"/>
    <p:sldId id="520" r:id="rId13"/>
    <p:sldId id="521" r:id="rId14"/>
    <p:sldId id="522" r:id="rId15"/>
    <p:sldId id="523" r:id="rId16"/>
    <p:sldId id="524" r:id="rId17"/>
    <p:sldId id="526" r:id="rId18"/>
    <p:sldId id="527" r:id="rId19"/>
    <p:sldId id="528" r:id="rId20"/>
    <p:sldId id="508" r:id="rId21"/>
  </p:sldIdLst>
  <p:sldSz cx="12192000" cy="6858000"/>
  <p:notesSz cx="6797675" cy="9928225"/>
  <p:defaultTextStyle>
    <a:defPPr>
      <a:defRPr lang="en-GB"/>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8"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nstantinos Panayiotou" initials="CP" lastIdx="0" clrIdx="0">
    <p:extLst>
      <p:ext uri="{19B8F6BF-5375-455C-9EA6-DF929625EA0E}">
        <p15:presenceInfo xmlns:p15="http://schemas.microsoft.com/office/powerpoint/2012/main" userId="S::Constandinos_pa@hrdauth.org.cy::20343cac-d636-4389-8e25-295e03e427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FFFF00"/>
    <a:srgbClr val="FFFF99"/>
    <a:srgbClr val="0000FF"/>
    <a:srgbClr val="008000"/>
    <a:srgbClr val="FF99FF"/>
    <a:srgbClr val="FF66FF"/>
    <a:srgbClr val="CCECFF"/>
    <a:srgbClr val="C3D69B"/>
    <a:srgbClr val="FAC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1005" autoAdjust="0"/>
  </p:normalViewPr>
  <p:slideViewPr>
    <p:cSldViewPr>
      <p:cViewPr varScale="1">
        <p:scale>
          <a:sx n="97" d="100"/>
          <a:sy n="97" d="100"/>
        </p:scale>
        <p:origin x="990" y="84"/>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72" y="-90"/>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hrdauth\intranetfs\Data\DEP\&#916;&#917;&#928;\6%20&#928;&#929;&#927;&#914;&#923;&#917;&#936;&#917;&#921;&#931;\6.1%20&#928;&#961;&#959;&#946;&#955;&#941;&#968;&#949;&#953;&#962;%20&#916;&#949;&#954;&#945;&#949;&#964;&#943;&#945;&#962;\2022-2032\&#931;&#973;&#957;&#959;&#955;&#959;%20&#927;&#953;&#954;&#959;&#957;&#959;&#956;&#943;&#945;&#962;\&#931;&#967;&#949;&#948;&#953;&#945;&#947;&#961;&#940;&#956;&#956;&#945;&#964;&#945;\&#922;&#949;&#966;&#940;&#955;&#945;&#953;&#945;%202%20&#954;&#945;&#953;%203.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hrdauth\intranetfs\Data\DEP\&#916;&#917;&#928;\6%20&#928;&#929;&#927;&#914;&#923;&#917;&#936;&#917;&#921;&#931;\6.1%20&#928;&#961;&#959;&#946;&#955;&#941;&#968;&#949;&#953;&#962;%20&#916;&#949;&#954;&#945;&#949;&#964;&#943;&#945;&#962;\2022-2032\&#931;&#973;&#957;&#959;&#955;&#959;%20&#927;&#953;&#954;&#959;&#957;&#959;&#956;&#943;&#945;&#962;\&#931;&#967;&#949;&#948;&#953;&#945;&#947;&#961;&#940;&#956;&#956;&#945;&#964;&#945;\&#931;&#967;&#949;&#948;&#953;&#945;&#947;&#961;&#940;&#956;&#956;&#945;&#964;&#945;%20&#963;&#973;&#957;&#959;&#968;&#951;&#962;%20(&#945;&#947;&#947;&#955;&#953;&#954;&#94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rdauth\intranetfs\Data\DEP\&#916;&#917;&#928;\6%20&#928;&#929;&#927;&#914;&#923;&#917;&#936;&#917;&#921;&#931;\6.1%20&#928;&#961;&#959;&#946;&#955;&#941;&#968;&#949;&#953;&#962;%20&#916;&#949;&#954;&#945;&#949;&#964;&#943;&#945;&#962;\2022-2032\&#931;&#973;&#957;&#959;&#955;&#959;%20&#927;&#953;&#954;&#959;&#957;&#959;&#956;&#943;&#945;&#962;\&#931;&#967;&#949;&#948;&#953;&#945;&#947;&#961;&#940;&#956;&#956;&#945;&#964;&#945;\&#931;&#967;&#949;&#948;&#953;&#945;&#947;&#961;&#940;&#956;&#956;&#945;&#964;&#945;%20&#963;&#973;&#957;&#959;&#968;&#951;&#962;%20(&#945;&#947;&#947;&#955;&#953;&#954;&#940;).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rdauth\intranetfs\Data\DEP\&#916;&#917;&#928;\6%20&#928;&#929;&#927;&#914;&#923;&#917;&#936;&#917;&#921;&#931;\6.1%20&#928;&#961;&#959;&#946;&#955;&#941;&#968;&#949;&#953;&#962;%20&#916;&#949;&#954;&#945;&#949;&#964;&#943;&#945;&#962;\2022-2032\&#931;&#973;&#957;&#959;&#955;&#959;%20&#927;&#953;&#954;&#959;&#957;&#959;&#956;&#943;&#945;&#962;\&#931;&#967;&#949;&#948;&#953;&#945;&#947;&#961;&#940;&#956;&#956;&#945;&#964;&#945;\&#931;&#967;&#949;&#948;&#953;&#945;&#947;&#961;&#940;&#956;&#956;&#945;&#964;&#945;%20&#963;&#973;&#957;&#959;&#968;&#951;&#962;%20(&#945;&#947;&#947;&#955;&#953;&#954;&#940;).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rdauth\intranetfs\Data\DEP\&#916;&#917;&#928;\6%20&#928;&#929;&#927;&#914;&#923;&#917;&#936;&#917;&#921;&#931;\6.1%20&#928;&#961;&#959;&#946;&#955;&#941;&#968;&#949;&#953;&#962;%20&#916;&#949;&#954;&#945;&#949;&#964;&#943;&#945;&#962;\2022-2032\&#931;&#973;&#957;&#959;&#955;&#959;%20&#927;&#953;&#954;&#959;&#957;&#959;&#956;&#943;&#945;&#962;\&#931;&#967;&#949;&#948;&#953;&#945;&#947;&#961;&#940;&#956;&#956;&#945;&#964;&#945;\&#931;&#967;&#949;&#948;&#953;&#945;&#947;&#961;&#940;&#956;&#956;&#945;&#964;&#945;%20&#963;&#973;&#957;&#959;&#968;&#951;&#962;%20(&#945;&#947;&#947;&#955;&#953;&#954;&#940;).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hrdauth\intranetfs\Data\DEP\&#916;&#917;&#928;\6%20&#928;&#929;&#927;&#914;&#923;&#917;&#936;&#917;&#921;&#931;\6.1%20&#928;&#961;&#959;&#946;&#955;&#941;&#968;&#949;&#953;&#962;%20&#916;&#949;&#954;&#945;&#949;&#964;&#943;&#945;&#962;\2022-2032\&#931;&#973;&#957;&#959;&#955;&#959;%20&#927;&#953;&#954;&#959;&#957;&#959;&#956;&#943;&#945;&#962;\&#931;&#967;&#949;&#948;&#953;&#945;&#947;&#961;&#940;&#956;&#956;&#945;&#964;&#945;\&#931;&#967;&#949;&#948;&#953;&#945;&#947;&#961;&#940;&#956;&#956;&#945;&#964;&#945;%20&#963;&#973;&#957;&#959;&#968;&#951;&#962;%20(&#945;&#947;&#947;&#955;&#953;&#954;&#940;).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hrdauth\intranetfs\Data\DEP\&#916;&#917;&#928;\6%20&#928;&#929;&#927;&#914;&#923;&#917;&#936;&#917;&#921;&#931;\6.1%20&#928;&#961;&#959;&#946;&#955;&#941;&#968;&#949;&#953;&#962;%20&#916;&#949;&#954;&#945;&#949;&#964;&#943;&#945;&#962;\2022-2032\&#931;&#973;&#957;&#959;&#955;&#959;%20&#927;&#953;&#954;&#959;&#957;&#959;&#956;&#943;&#945;&#962;\&#931;&#967;&#949;&#948;&#953;&#945;&#947;&#961;&#940;&#956;&#956;&#945;&#964;&#945;\&#922;&#949;&#966;&#940;&#955;&#945;&#953;&#959;%20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hrdauth\intranetfs\Data\DEP\&#916;&#917;&#928;\6%20&#928;&#929;&#927;&#914;&#923;&#917;&#936;&#917;&#921;&#931;\6.1%20&#928;&#961;&#959;&#946;&#955;&#941;&#968;&#949;&#953;&#962;%20&#916;&#949;&#954;&#945;&#949;&#964;&#943;&#945;&#962;\2022-2032\&#931;&#973;&#957;&#959;&#955;&#959;%20&#927;&#953;&#954;&#959;&#957;&#959;&#956;&#943;&#945;&#962;\&#931;&#967;&#949;&#948;&#953;&#945;&#947;&#961;&#940;&#956;&#956;&#945;&#964;&#945;\&#931;&#967;&#949;&#948;&#953;&#945;&#947;&#961;&#940;&#956;&#956;&#945;&#964;&#945;%20&#963;&#973;&#957;&#959;&#968;&#951;&#962;%20-%20&#960;&#961;&#959;&#963;&#966;&#959;&#961;&#940;%20(&#945;&#947;&#947;&#955;&#953;&#954;&#940;).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hrdauth\intranetfs\Data\DEP\&#916;&#917;&#928;\6%20&#928;&#929;&#927;&#914;&#923;&#917;&#936;&#917;&#921;&#931;\6.1%20&#928;&#961;&#959;&#946;&#955;&#941;&#968;&#949;&#953;&#962;%20&#916;&#949;&#954;&#945;&#949;&#964;&#943;&#945;&#962;\2022-2032\&#931;&#973;&#957;&#959;&#955;&#959;%20&#927;&#953;&#954;&#959;&#957;&#959;&#956;&#943;&#945;&#962;\&#931;&#967;&#949;&#948;&#953;&#945;&#947;&#961;&#940;&#956;&#956;&#945;&#964;&#945;\&#931;&#967;&#949;&#948;&#953;&#945;&#947;&#961;&#940;&#956;&#956;&#945;&#964;&#945;%20&#963;&#973;&#957;&#959;&#968;&#951;&#962;%20-%20&#960;&#961;&#959;&#963;&#966;&#959;&#961;&#940;%20(&#945;&#947;&#947;&#955;&#953;&#954;&#94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594590044429175E-2"/>
          <c:y val="3.2856481481481487E-2"/>
          <c:w val="0.8899613899613803"/>
          <c:h val="0.87324097222222219"/>
        </c:manualLayout>
      </c:layout>
      <c:lineChart>
        <c:grouping val="stacked"/>
        <c:varyColors val="0"/>
        <c:ser>
          <c:idx val="0"/>
          <c:order val="0"/>
          <c:tx>
            <c:strRef>
              <c:f>Στοιχεία!$A$5</c:f>
              <c:strCache>
                <c:ptCount val="1"/>
                <c:pt idx="0">
                  <c:v>Απασχόληση </c:v>
                </c:pt>
              </c:strCache>
            </c:strRef>
          </c:tx>
          <c:spPr>
            <a:ln w="12700">
              <a:solidFill>
                <a:srgbClr val="FF0000"/>
              </a:solidFill>
              <a:prstDash val="solid"/>
            </a:ln>
          </c:spPr>
          <c:marker>
            <c:symbol val="diamond"/>
            <c:size val="3"/>
            <c:spPr>
              <a:solidFill>
                <a:srgbClr val="FF0000"/>
              </a:solidFill>
              <a:ln>
                <a:solidFill>
                  <a:srgbClr val="FF0000"/>
                </a:solidFill>
                <a:prstDash val="solid"/>
              </a:ln>
            </c:spPr>
          </c:marker>
          <c:dPt>
            <c:idx val="0"/>
            <c:marker>
              <c:spPr>
                <a:solidFill>
                  <a:srgbClr val="0000FF"/>
                </a:solidFill>
                <a:ln>
                  <a:solidFill>
                    <a:srgbClr val="0000FF"/>
                  </a:solidFill>
                  <a:prstDash val="solid"/>
                </a:ln>
              </c:spPr>
            </c:marker>
            <c:bubble3D val="0"/>
            <c:spPr>
              <a:ln w="12700">
                <a:solidFill>
                  <a:srgbClr val="0000FF"/>
                </a:solidFill>
                <a:prstDash val="solid"/>
              </a:ln>
            </c:spPr>
            <c:extLst>
              <c:ext xmlns:c16="http://schemas.microsoft.com/office/drawing/2014/chart" uri="{C3380CC4-5D6E-409C-BE32-E72D297353CC}">
                <c16:uniqueId val="{00000001-1B9B-4CF8-971E-A158B93FA846}"/>
              </c:ext>
            </c:extLst>
          </c:dPt>
          <c:dPt>
            <c:idx val="1"/>
            <c:marker>
              <c:spPr>
                <a:solidFill>
                  <a:srgbClr val="0000FF"/>
                </a:solidFill>
                <a:ln>
                  <a:solidFill>
                    <a:srgbClr val="0000FF"/>
                  </a:solidFill>
                  <a:prstDash val="solid"/>
                </a:ln>
              </c:spPr>
            </c:marker>
            <c:bubble3D val="0"/>
            <c:spPr>
              <a:ln w="12700">
                <a:solidFill>
                  <a:srgbClr val="0000FF"/>
                </a:solidFill>
                <a:prstDash val="solid"/>
              </a:ln>
            </c:spPr>
            <c:extLst>
              <c:ext xmlns:c16="http://schemas.microsoft.com/office/drawing/2014/chart" uri="{C3380CC4-5D6E-409C-BE32-E72D297353CC}">
                <c16:uniqueId val="{00000003-1B9B-4CF8-971E-A158B93FA846}"/>
              </c:ext>
            </c:extLst>
          </c:dPt>
          <c:dPt>
            <c:idx val="2"/>
            <c:marker>
              <c:spPr>
                <a:solidFill>
                  <a:srgbClr val="0000FF"/>
                </a:solidFill>
                <a:ln>
                  <a:solidFill>
                    <a:srgbClr val="0000FF"/>
                  </a:solidFill>
                  <a:prstDash val="solid"/>
                </a:ln>
              </c:spPr>
            </c:marker>
            <c:bubble3D val="0"/>
            <c:spPr>
              <a:ln w="12700">
                <a:solidFill>
                  <a:srgbClr val="0000FF"/>
                </a:solidFill>
                <a:prstDash val="solid"/>
              </a:ln>
            </c:spPr>
            <c:extLst>
              <c:ext xmlns:c16="http://schemas.microsoft.com/office/drawing/2014/chart" uri="{C3380CC4-5D6E-409C-BE32-E72D297353CC}">
                <c16:uniqueId val="{00000005-1B9B-4CF8-971E-A158B93FA846}"/>
              </c:ext>
            </c:extLst>
          </c:dPt>
          <c:dPt>
            <c:idx val="3"/>
            <c:marker>
              <c:spPr>
                <a:solidFill>
                  <a:srgbClr val="0000FF"/>
                </a:solidFill>
                <a:ln>
                  <a:solidFill>
                    <a:srgbClr val="0000FF"/>
                  </a:solidFill>
                  <a:prstDash val="solid"/>
                </a:ln>
              </c:spPr>
            </c:marker>
            <c:bubble3D val="0"/>
            <c:spPr>
              <a:ln w="12700">
                <a:solidFill>
                  <a:srgbClr val="0000FF"/>
                </a:solidFill>
                <a:prstDash val="solid"/>
              </a:ln>
            </c:spPr>
            <c:extLst>
              <c:ext xmlns:c16="http://schemas.microsoft.com/office/drawing/2014/chart" uri="{C3380CC4-5D6E-409C-BE32-E72D297353CC}">
                <c16:uniqueId val="{00000007-1B9B-4CF8-971E-A158B93FA846}"/>
              </c:ext>
            </c:extLst>
          </c:dPt>
          <c:dPt>
            <c:idx val="4"/>
            <c:marker>
              <c:spPr>
                <a:solidFill>
                  <a:srgbClr val="0000FF"/>
                </a:solidFill>
                <a:ln>
                  <a:solidFill>
                    <a:srgbClr val="0000FF"/>
                  </a:solidFill>
                  <a:prstDash val="solid"/>
                </a:ln>
              </c:spPr>
            </c:marker>
            <c:bubble3D val="0"/>
            <c:spPr>
              <a:ln w="12700">
                <a:solidFill>
                  <a:srgbClr val="0000FF"/>
                </a:solidFill>
                <a:prstDash val="solid"/>
              </a:ln>
            </c:spPr>
            <c:extLst>
              <c:ext xmlns:c16="http://schemas.microsoft.com/office/drawing/2014/chart" uri="{C3380CC4-5D6E-409C-BE32-E72D297353CC}">
                <c16:uniqueId val="{00000009-1B9B-4CF8-971E-A158B93FA846}"/>
              </c:ext>
            </c:extLst>
          </c:dPt>
          <c:dPt>
            <c:idx val="5"/>
            <c:marker>
              <c:spPr>
                <a:solidFill>
                  <a:srgbClr val="0000FF"/>
                </a:solidFill>
                <a:ln>
                  <a:solidFill>
                    <a:srgbClr val="0000FF"/>
                  </a:solidFill>
                  <a:prstDash val="solid"/>
                </a:ln>
              </c:spPr>
            </c:marker>
            <c:bubble3D val="0"/>
            <c:spPr>
              <a:ln w="12700">
                <a:solidFill>
                  <a:srgbClr val="0000FF"/>
                </a:solidFill>
                <a:prstDash val="solid"/>
              </a:ln>
            </c:spPr>
            <c:extLst>
              <c:ext xmlns:c16="http://schemas.microsoft.com/office/drawing/2014/chart" uri="{C3380CC4-5D6E-409C-BE32-E72D297353CC}">
                <c16:uniqueId val="{0000000B-1B9B-4CF8-971E-A158B93FA846}"/>
              </c:ext>
            </c:extLst>
          </c:dPt>
          <c:dPt>
            <c:idx val="6"/>
            <c:marker>
              <c:spPr>
                <a:solidFill>
                  <a:srgbClr val="0000FF"/>
                </a:solidFill>
                <a:ln>
                  <a:solidFill>
                    <a:srgbClr val="0000FF"/>
                  </a:solidFill>
                  <a:prstDash val="solid"/>
                </a:ln>
              </c:spPr>
            </c:marker>
            <c:bubble3D val="0"/>
            <c:spPr>
              <a:ln w="12700">
                <a:solidFill>
                  <a:srgbClr val="0000FF"/>
                </a:solidFill>
                <a:prstDash val="solid"/>
              </a:ln>
            </c:spPr>
            <c:extLst>
              <c:ext xmlns:c16="http://schemas.microsoft.com/office/drawing/2014/chart" uri="{C3380CC4-5D6E-409C-BE32-E72D297353CC}">
                <c16:uniqueId val="{0000000D-1B9B-4CF8-971E-A158B93FA846}"/>
              </c:ext>
            </c:extLst>
          </c:dPt>
          <c:dPt>
            <c:idx val="7"/>
            <c:marker>
              <c:spPr>
                <a:solidFill>
                  <a:srgbClr val="0000FF"/>
                </a:solidFill>
                <a:ln>
                  <a:solidFill>
                    <a:srgbClr val="0000FF"/>
                  </a:solidFill>
                  <a:prstDash val="solid"/>
                </a:ln>
              </c:spPr>
            </c:marker>
            <c:bubble3D val="0"/>
            <c:spPr>
              <a:ln w="12700">
                <a:solidFill>
                  <a:srgbClr val="0000FF"/>
                </a:solidFill>
                <a:prstDash val="solid"/>
              </a:ln>
            </c:spPr>
            <c:extLst>
              <c:ext xmlns:c16="http://schemas.microsoft.com/office/drawing/2014/chart" uri="{C3380CC4-5D6E-409C-BE32-E72D297353CC}">
                <c16:uniqueId val="{0000000F-1B9B-4CF8-971E-A158B93FA846}"/>
              </c:ext>
            </c:extLst>
          </c:dPt>
          <c:dLbls>
            <c:dLbl>
              <c:idx val="0"/>
              <c:delete val="1"/>
              <c:extLst>
                <c:ext xmlns:c15="http://schemas.microsoft.com/office/drawing/2012/chart" uri="{CE6537A1-D6FC-4f65-9D91-7224C49458BB}"/>
                <c:ext xmlns:c16="http://schemas.microsoft.com/office/drawing/2014/chart" uri="{C3380CC4-5D6E-409C-BE32-E72D297353CC}">
                  <c16:uniqueId val="{00000001-1B9B-4CF8-971E-A158B93FA846}"/>
                </c:ext>
              </c:extLst>
            </c:dLbl>
            <c:dLbl>
              <c:idx val="1"/>
              <c:layout>
                <c:manualLayout>
                  <c:x val="-3.3445770104691561E-2"/>
                  <c:y val="-3.99302268449046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B9B-4CF8-971E-A158B93FA846}"/>
                </c:ext>
              </c:extLst>
            </c:dLbl>
            <c:dLbl>
              <c:idx val="5"/>
              <c:delete val="1"/>
              <c:extLst>
                <c:ext xmlns:c15="http://schemas.microsoft.com/office/drawing/2012/chart" uri="{CE6537A1-D6FC-4f65-9D91-7224C49458BB}"/>
                <c:ext xmlns:c16="http://schemas.microsoft.com/office/drawing/2014/chart" uri="{C3380CC4-5D6E-409C-BE32-E72D297353CC}">
                  <c16:uniqueId val="{0000000B-1B9B-4CF8-971E-A158B93FA846}"/>
                </c:ext>
              </c:extLst>
            </c:dLbl>
            <c:dLbl>
              <c:idx val="6"/>
              <c:layout>
                <c:manualLayout>
                  <c:x val="-4.8482017041006499E-2"/>
                  <c:y val="-4.34642196737536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B9B-4CF8-971E-A158B93FA846}"/>
                </c:ext>
              </c:extLst>
            </c:dLbl>
            <c:dLbl>
              <c:idx val="7"/>
              <c:layout>
                <c:manualLayout>
                  <c:x val="-4.9902774340506988E-2"/>
                  <c:y val="-3.66198161282761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B9B-4CF8-971E-A158B93FA846}"/>
                </c:ext>
              </c:extLst>
            </c:dLbl>
            <c:dLbl>
              <c:idx val="8"/>
              <c:layout>
                <c:manualLayout>
                  <c:x val="-4.0200632197640231E-2"/>
                  <c:y val="-5.8952858915519567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6.2212455845849703E-2"/>
                      <c:h val="5.241397278236689E-2"/>
                    </c:manualLayout>
                  </c15:layout>
                </c:ext>
                <c:ext xmlns:c16="http://schemas.microsoft.com/office/drawing/2014/chart" uri="{C3380CC4-5D6E-409C-BE32-E72D297353CC}">
                  <c16:uniqueId val="{00000010-1B9B-4CF8-971E-A158B93FA846}"/>
                </c:ext>
              </c:extLst>
            </c:dLbl>
            <c:dLbl>
              <c:idx val="13"/>
              <c:layout>
                <c:manualLayout>
                  <c:x val="-4.5149407638990606E-2"/>
                  <c:y val="-4.204959454695028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1B9B-4CF8-971E-A158B93FA846}"/>
                </c:ext>
              </c:extLst>
            </c:dLbl>
            <c:dLbl>
              <c:idx val="18"/>
              <c:layout>
                <c:manualLayout>
                  <c:x val="-1.9475436000262636E-2"/>
                  <c:y val="-4.204959454695028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1B9B-4CF8-971E-A158B93FA846}"/>
                </c:ext>
              </c:extLst>
            </c:dLbl>
            <c:spPr>
              <a:noFill/>
              <a:ln>
                <a:noFill/>
              </a:ln>
              <a:effectLst/>
            </c:spPr>
            <c:dLblPos val="t"/>
            <c:showLegendKey val="0"/>
            <c:showVal val="0"/>
            <c:showCatName val="0"/>
            <c:showSerName val="0"/>
            <c:showPercent val="0"/>
            <c:showBubbleSize val="0"/>
            <c:extLst>
              <c:ext xmlns:c15="http://schemas.microsoft.com/office/drawing/2012/chart" uri="{CE6537A1-D6FC-4f65-9D91-7224C49458BB}">
                <c15:showLeaderLines val="1"/>
                <c15:leaderLines>
                  <c:spPr>
                    <a:ln>
                      <a:noFill/>
                    </a:ln>
                  </c:spPr>
                </c15:leaderLines>
              </c:ext>
            </c:extLst>
          </c:dLbls>
          <c:cat>
            <c:numRef>
              <c:f>Στοιχεία!$B$4:$T$4</c:f>
              <c:numCache>
                <c:formatCode>@</c:formatCode>
                <c:ptCount val="19"/>
                <c:pt idx="0">
                  <c:v>14</c:v>
                </c:pt>
                <c:pt idx="1">
                  <c:v>15</c:v>
                </c:pt>
                <c:pt idx="2">
                  <c:v>16</c:v>
                </c:pt>
                <c:pt idx="3">
                  <c:v>17</c:v>
                </c:pt>
                <c:pt idx="4">
                  <c:v>18</c:v>
                </c:pt>
                <c:pt idx="5">
                  <c:v>19</c:v>
                </c:pt>
                <c:pt idx="6">
                  <c:v>20</c:v>
                </c:pt>
                <c:pt idx="7">
                  <c:v>21</c:v>
                </c:pt>
                <c:pt idx="8">
                  <c:v>22</c:v>
                </c:pt>
                <c:pt idx="9">
                  <c:v>23</c:v>
                </c:pt>
                <c:pt idx="10">
                  <c:v>24</c:v>
                </c:pt>
                <c:pt idx="11">
                  <c:v>25</c:v>
                </c:pt>
                <c:pt idx="12">
                  <c:v>26</c:v>
                </c:pt>
                <c:pt idx="13">
                  <c:v>27</c:v>
                </c:pt>
                <c:pt idx="14">
                  <c:v>28</c:v>
                </c:pt>
                <c:pt idx="15">
                  <c:v>29</c:v>
                </c:pt>
                <c:pt idx="16">
                  <c:v>30</c:v>
                </c:pt>
                <c:pt idx="17">
                  <c:v>31</c:v>
                </c:pt>
                <c:pt idx="18">
                  <c:v>32</c:v>
                </c:pt>
              </c:numCache>
            </c:numRef>
          </c:cat>
          <c:val>
            <c:numRef>
              <c:f>Στοιχεία!$B$5:$T$5</c:f>
              <c:numCache>
                <c:formatCode>#,##0</c:formatCode>
                <c:ptCount val="19"/>
                <c:pt idx="0">
                  <c:v>362741.29749999999</c:v>
                </c:pt>
                <c:pt idx="1">
                  <c:v>358202.26250000001</c:v>
                </c:pt>
                <c:pt idx="2">
                  <c:v>363059.62000000005</c:v>
                </c:pt>
                <c:pt idx="3">
                  <c:v>379622.1925</c:v>
                </c:pt>
                <c:pt idx="4">
                  <c:v>400877.81249999994</c:v>
                </c:pt>
                <c:pt idx="5">
                  <c:v>416478.11</c:v>
                </c:pt>
                <c:pt idx="6">
                  <c:v>417354</c:v>
                </c:pt>
                <c:pt idx="7">
                  <c:v>431716</c:v>
                </c:pt>
                <c:pt idx="8">
                  <c:v>435930.37430873379</c:v>
                </c:pt>
                <c:pt idx="9">
                  <c:v>442365.01529304479</c:v>
                </c:pt>
                <c:pt idx="10">
                  <c:v>448894.62420853396</c:v>
                </c:pt>
                <c:pt idx="11">
                  <c:v>457764.54634590168</c:v>
                </c:pt>
                <c:pt idx="12">
                  <c:v>464521.43812861625</c:v>
                </c:pt>
                <c:pt idx="13">
                  <c:v>470449.22958005464</c:v>
                </c:pt>
                <c:pt idx="14">
                  <c:v>475041.63855407282</c:v>
                </c:pt>
                <c:pt idx="15">
                  <c:v>478254.07600702706</c:v>
                </c:pt>
                <c:pt idx="16">
                  <c:v>481488.22452599107</c:v>
                </c:pt>
                <c:pt idx="17">
                  <c:v>484744.2307509348</c:v>
                </c:pt>
                <c:pt idx="18">
                  <c:v>488506.87214506109</c:v>
                </c:pt>
              </c:numCache>
            </c:numRef>
          </c:val>
          <c:smooth val="0"/>
          <c:extLst>
            <c:ext xmlns:c16="http://schemas.microsoft.com/office/drawing/2014/chart" uri="{C3380CC4-5D6E-409C-BE32-E72D297353CC}">
              <c16:uniqueId val="{00000013-1B9B-4CF8-971E-A158B93FA846}"/>
            </c:ext>
          </c:extLst>
        </c:ser>
        <c:dLbls>
          <c:showLegendKey val="0"/>
          <c:showVal val="0"/>
          <c:showCatName val="0"/>
          <c:showSerName val="0"/>
          <c:showPercent val="0"/>
          <c:showBubbleSize val="0"/>
        </c:dLbls>
        <c:marker val="1"/>
        <c:smooth val="0"/>
        <c:axId val="129547264"/>
        <c:axId val="129241856"/>
      </c:lineChart>
      <c:catAx>
        <c:axId val="129547264"/>
        <c:scaling>
          <c:orientation val="minMax"/>
        </c:scaling>
        <c:delete val="0"/>
        <c:axPos val="b"/>
        <c:numFmt formatCode="@" sourceLinked="1"/>
        <c:majorTickMark val="out"/>
        <c:minorTickMark val="none"/>
        <c:tickLblPos val="nextTo"/>
        <c:spPr>
          <a:ln w="3175">
            <a:solidFill>
              <a:srgbClr val="000000"/>
            </a:solidFill>
            <a:prstDash val="solid"/>
          </a:ln>
        </c:spPr>
        <c:txPr>
          <a:bodyPr rot="0" vert="horz"/>
          <a:lstStyle/>
          <a:p>
            <a:pPr>
              <a:defRPr/>
            </a:pPr>
            <a:endParaRPr lang="en-US"/>
          </a:p>
        </c:txPr>
        <c:crossAx val="129241856"/>
        <c:crosses val="autoZero"/>
        <c:auto val="1"/>
        <c:lblAlgn val="ctr"/>
        <c:lblOffset val="100"/>
        <c:tickLblSkip val="1"/>
        <c:tickMarkSkip val="1"/>
        <c:noMultiLvlLbl val="0"/>
      </c:catAx>
      <c:valAx>
        <c:axId val="129241856"/>
        <c:scaling>
          <c:orientation val="minMax"/>
          <c:max val="560000"/>
          <c:min val="320000"/>
        </c:scaling>
        <c:delete val="0"/>
        <c:axPos val="l"/>
        <c:numFmt formatCode="#,##0" sourceLinked="1"/>
        <c:majorTickMark val="out"/>
        <c:minorTickMark val="none"/>
        <c:tickLblPos val="nextTo"/>
        <c:spPr>
          <a:ln w="3175">
            <a:solidFill>
              <a:srgbClr val="000000"/>
            </a:solidFill>
            <a:prstDash val="solid"/>
          </a:ln>
        </c:spPr>
        <c:txPr>
          <a:bodyPr rot="0" vert="horz"/>
          <a:lstStyle/>
          <a:p>
            <a:pPr>
              <a:defRPr/>
            </a:pPr>
            <a:endParaRPr lang="en-US"/>
          </a:p>
        </c:txPr>
        <c:crossAx val="129547264"/>
        <c:crosses val="autoZero"/>
        <c:crossBetween val="between"/>
        <c:majorUnit val="40000"/>
      </c:valAx>
      <c:spPr>
        <a:solidFill>
          <a:srgbClr val="FFFFCC"/>
        </a:solidFill>
        <a:ln w="12700">
          <a:solidFill>
            <a:srgbClr val="000000"/>
          </a:solidFill>
          <a:prstDash val="solid"/>
        </a:ln>
      </c:spPr>
    </c:plotArea>
    <c:plotVisOnly val="1"/>
    <c:dispBlanksAs val="zero"/>
    <c:showDLblsOverMax val="0"/>
  </c:chart>
  <c:spPr>
    <a:noFill/>
    <a:ln w="9525">
      <a:noFill/>
    </a:ln>
  </c:spPr>
  <c:txPr>
    <a:bodyPr/>
    <a:lstStyle/>
    <a:p>
      <a:pPr>
        <a:defRPr sz="1400" b="0" i="0" u="none" strike="noStrike" baseline="0">
          <a:solidFill>
            <a:srgbClr val="000000"/>
          </a:solidFill>
          <a:latin typeface="+mn-lt"/>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011583011583026E-2"/>
          <c:y val="2.5277380952380954E-2"/>
          <c:w val="0.89897039897039899"/>
          <c:h val="0.74219503968253964"/>
        </c:manualLayout>
      </c:layout>
      <c:barChart>
        <c:barDir val="col"/>
        <c:grouping val="stacked"/>
        <c:varyColors val="0"/>
        <c:ser>
          <c:idx val="0"/>
          <c:order val="0"/>
          <c:tx>
            <c:strRef>
              <c:f>Στοιχεία!$A$15</c:f>
              <c:strCache>
                <c:ptCount val="1"/>
                <c:pt idx="0">
                  <c:v>Expansion demand </c:v>
                </c:pt>
              </c:strCache>
            </c:strRef>
          </c:tx>
          <c:spPr>
            <a:solidFill>
              <a:srgbClr val="CCFFFF"/>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Στοιχεία!$B$13:$E$13</c:f>
              <c:strCache>
                <c:ptCount val="4"/>
                <c:pt idx="0">
                  <c:v>2016-2021</c:v>
                </c:pt>
                <c:pt idx="1">
                  <c:v>2022-2027</c:v>
                </c:pt>
                <c:pt idx="2">
                  <c:v>2027-2032</c:v>
                </c:pt>
                <c:pt idx="3">
                  <c:v>2022-2032</c:v>
                </c:pt>
              </c:strCache>
            </c:strRef>
          </c:cat>
          <c:val>
            <c:numRef>
              <c:f>Στοιχεία!$B$15:$E$15</c:f>
              <c:numCache>
                <c:formatCode>#,##0</c:formatCode>
                <c:ptCount val="4"/>
                <c:pt idx="0">
                  <c:v>13732</c:v>
                </c:pt>
                <c:pt idx="1">
                  <c:v>6903.7710542641698</c:v>
                </c:pt>
                <c:pt idx="2">
                  <c:v>3611</c:v>
                </c:pt>
                <c:pt idx="3">
                  <c:v>5257.6497836327299</c:v>
                </c:pt>
              </c:numCache>
            </c:numRef>
          </c:val>
          <c:extLst>
            <c:ext xmlns:c16="http://schemas.microsoft.com/office/drawing/2014/chart" uri="{C3380CC4-5D6E-409C-BE32-E72D297353CC}">
              <c16:uniqueId val="{00000000-5D7C-46F6-8CA2-3AE83436D992}"/>
            </c:ext>
          </c:extLst>
        </c:ser>
        <c:ser>
          <c:idx val="1"/>
          <c:order val="1"/>
          <c:tx>
            <c:strRef>
              <c:f>Στοιχεία!$A$16</c:f>
              <c:strCache>
                <c:ptCount val="1"/>
                <c:pt idx="0">
                  <c:v>Replacement demand </c:v>
                </c:pt>
              </c:strCache>
            </c:strRef>
          </c:tx>
          <c:spPr>
            <a:solidFill>
              <a:srgbClr val="FFCC99"/>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Στοιχεία!$B$13:$E$13</c:f>
              <c:strCache>
                <c:ptCount val="4"/>
                <c:pt idx="0">
                  <c:v>2016-2021</c:v>
                </c:pt>
                <c:pt idx="1">
                  <c:v>2022-2027</c:v>
                </c:pt>
                <c:pt idx="2">
                  <c:v>2027-2032</c:v>
                </c:pt>
                <c:pt idx="3">
                  <c:v>2022-2032</c:v>
                </c:pt>
              </c:strCache>
            </c:strRef>
          </c:cat>
          <c:val>
            <c:numRef>
              <c:f>Στοιχεία!$B$16:$E$16</c:f>
              <c:numCache>
                <c:formatCode>#,##0</c:formatCode>
                <c:ptCount val="4"/>
                <c:pt idx="0">
                  <c:v>6696.2723125000011</c:v>
                </c:pt>
                <c:pt idx="1">
                  <c:v>6316.4788157194207</c:v>
                </c:pt>
                <c:pt idx="2">
                  <c:v>6509.722783462018</c:v>
                </c:pt>
                <c:pt idx="3">
                  <c:v>6408.4710112500579</c:v>
                </c:pt>
              </c:numCache>
            </c:numRef>
          </c:val>
          <c:extLst>
            <c:ext xmlns:c16="http://schemas.microsoft.com/office/drawing/2014/chart" uri="{C3380CC4-5D6E-409C-BE32-E72D297353CC}">
              <c16:uniqueId val="{00000001-5D7C-46F6-8CA2-3AE83436D992}"/>
            </c:ext>
          </c:extLst>
        </c:ser>
        <c:dLbls>
          <c:showLegendKey val="0"/>
          <c:showVal val="0"/>
          <c:showCatName val="0"/>
          <c:showSerName val="0"/>
          <c:showPercent val="0"/>
          <c:showBubbleSize val="0"/>
        </c:dLbls>
        <c:gapWidth val="150"/>
        <c:overlap val="100"/>
        <c:axId val="92730112"/>
        <c:axId val="92731648"/>
      </c:barChart>
      <c:catAx>
        <c:axId val="92730112"/>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92731648"/>
        <c:crosses val="autoZero"/>
        <c:auto val="1"/>
        <c:lblAlgn val="ctr"/>
        <c:lblOffset val="100"/>
        <c:tickLblSkip val="1"/>
        <c:tickMarkSkip val="1"/>
        <c:noMultiLvlLbl val="0"/>
      </c:catAx>
      <c:valAx>
        <c:axId val="92731648"/>
        <c:scaling>
          <c:orientation val="minMax"/>
          <c:max val="30000"/>
          <c:min val="0"/>
        </c:scaling>
        <c:delete val="0"/>
        <c:axPos val="l"/>
        <c:numFmt formatCode="#,##0" sourceLinked="0"/>
        <c:majorTickMark val="out"/>
        <c:minorTickMark val="none"/>
        <c:tickLblPos val="nextTo"/>
        <c:spPr>
          <a:ln w="3175">
            <a:solidFill>
              <a:srgbClr val="000000"/>
            </a:solidFill>
            <a:prstDash val="solid"/>
          </a:ln>
        </c:spPr>
        <c:txPr>
          <a:bodyPr rot="0" vert="horz"/>
          <a:lstStyle/>
          <a:p>
            <a:pPr>
              <a:defRPr/>
            </a:pPr>
            <a:endParaRPr lang="en-US"/>
          </a:p>
        </c:txPr>
        <c:crossAx val="92730112"/>
        <c:crosses val="autoZero"/>
        <c:crossBetween val="between"/>
        <c:majorUnit val="10000"/>
      </c:valAx>
      <c:spPr>
        <a:solidFill>
          <a:srgbClr val="FFFFCC"/>
        </a:solidFill>
        <a:ln w="12700">
          <a:solidFill>
            <a:srgbClr val="000000"/>
          </a:solidFill>
          <a:prstDash val="solid"/>
        </a:ln>
      </c:spPr>
    </c:plotArea>
    <c:legend>
      <c:legendPos val="b"/>
      <c:layout>
        <c:manualLayout>
          <c:xMode val="edge"/>
          <c:yMode val="edge"/>
          <c:x val="0.33763141762452109"/>
          <c:y val="0.90326924603174608"/>
          <c:w val="0.39166115300372573"/>
          <c:h val="7.5422420634920634E-2"/>
        </c:manualLayout>
      </c:layout>
      <c:overlay val="0"/>
      <c:spPr>
        <a:noFill/>
        <a:ln w="3175">
          <a:solidFill>
            <a:srgbClr val="000000"/>
          </a:solidFill>
          <a:prstDash val="solid"/>
        </a:ln>
      </c:spPr>
    </c:legend>
    <c:plotVisOnly val="1"/>
    <c:dispBlanksAs val="gap"/>
    <c:showDLblsOverMax val="0"/>
  </c:chart>
  <c:spPr>
    <a:noFill/>
    <a:ln w="9525">
      <a:noFill/>
    </a:ln>
  </c:spPr>
  <c:txPr>
    <a:bodyPr/>
    <a:lstStyle/>
    <a:p>
      <a:pPr>
        <a:defRPr sz="1400" b="0" i="0" u="none" strike="noStrike" baseline="0">
          <a:solidFill>
            <a:srgbClr val="000000"/>
          </a:solidFill>
          <a:latin typeface="Times New Roman"/>
          <a:ea typeface="Times New Roman"/>
          <a:cs typeface="Times New Roman"/>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37065637065636"/>
          <c:y val="1.3996825396825396E-2"/>
          <c:w val="0.79214929214929219"/>
          <c:h val="0.77156091269841265"/>
        </c:manualLayout>
      </c:layout>
      <c:barChart>
        <c:barDir val="bar"/>
        <c:grouping val="clustered"/>
        <c:varyColors val="0"/>
        <c:ser>
          <c:idx val="0"/>
          <c:order val="0"/>
          <c:tx>
            <c:strRef>
              <c:f>Στοιχεία!$B$22</c:f>
              <c:strCache>
                <c:ptCount val="1"/>
                <c:pt idx="0">
                  <c:v>2017</c:v>
                </c:pt>
              </c:strCache>
            </c:strRef>
          </c:tx>
          <c:spPr>
            <a:solidFill>
              <a:srgbClr val="99CCFF"/>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Στοιχεία!$A$23:$A$26</c:f>
              <c:strCache>
                <c:ptCount val="4"/>
                <c:pt idx="0">
                  <c:v>Primary </c:v>
                </c:pt>
                <c:pt idx="1">
                  <c:v>Secondary </c:v>
                </c:pt>
                <c:pt idx="2">
                  <c:v>Tertiary </c:v>
                </c:pt>
                <c:pt idx="3">
                  <c:v>Total </c:v>
                </c:pt>
              </c:strCache>
            </c:strRef>
          </c:cat>
          <c:val>
            <c:numRef>
              <c:f>Στοιχεία!$B$23:$B$26</c:f>
              <c:numCache>
                <c:formatCode>#,##0</c:formatCode>
                <c:ptCount val="4"/>
                <c:pt idx="0">
                  <c:v>10123.657499999999</c:v>
                </c:pt>
                <c:pt idx="1">
                  <c:v>64187.084999999992</c:v>
                </c:pt>
                <c:pt idx="2">
                  <c:v>305311.45</c:v>
                </c:pt>
                <c:pt idx="3">
                  <c:v>379622.1925</c:v>
                </c:pt>
              </c:numCache>
            </c:numRef>
          </c:val>
          <c:extLst>
            <c:ext xmlns:c16="http://schemas.microsoft.com/office/drawing/2014/chart" uri="{C3380CC4-5D6E-409C-BE32-E72D297353CC}">
              <c16:uniqueId val="{00000000-15AC-4873-A0D8-A9C0F81CFFDF}"/>
            </c:ext>
          </c:extLst>
        </c:ser>
        <c:ser>
          <c:idx val="1"/>
          <c:order val="1"/>
          <c:tx>
            <c:strRef>
              <c:f>Στοιχεία!$C$22</c:f>
              <c:strCache>
                <c:ptCount val="1"/>
                <c:pt idx="0">
                  <c:v>2022</c:v>
                </c:pt>
              </c:strCache>
            </c:strRef>
          </c:tx>
          <c:spPr>
            <a:solidFill>
              <a:srgbClr val="FF99CC"/>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Στοιχεία!$A$23:$A$26</c:f>
              <c:strCache>
                <c:ptCount val="4"/>
                <c:pt idx="0">
                  <c:v>Primary </c:v>
                </c:pt>
                <c:pt idx="1">
                  <c:v>Secondary </c:v>
                </c:pt>
                <c:pt idx="2">
                  <c:v>Tertiary </c:v>
                </c:pt>
                <c:pt idx="3">
                  <c:v>Total </c:v>
                </c:pt>
              </c:strCache>
            </c:strRef>
          </c:cat>
          <c:val>
            <c:numRef>
              <c:f>Στοιχεία!$C$23:$C$26</c:f>
              <c:numCache>
                <c:formatCode>#,##0</c:formatCode>
                <c:ptCount val="4"/>
                <c:pt idx="0">
                  <c:v>13588.863690603437</c:v>
                </c:pt>
                <c:pt idx="1">
                  <c:v>75443.080070272001</c:v>
                </c:pt>
                <c:pt idx="2">
                  <c:v>346898.43054785836</c:v>
                </c:pt>
                <c:pt idx="3">
                  <c:v>435930.37430873379</c:v>
                </c:pt>
              </c:numCache>
            </c:numRef>
          </c:val>
          <c:extLst>
            <c:ext xmlns:c16="http://schemas.microsoft.com/office/drawing/2014/chart" uri="{C3380CC4-5D6E-409C-BE32-E72D297353CC}">
              <c16:uniqueId val="{00000001-15AC-4873-A0D8-A9C0F81CFFDF}"/>
            </c:ext>
          </c:extLst>
        </c:ser>
        <c:ser>
          <c:idx val="2"/>
          <c:order val="2"/>
          <c:tx>
            <c:strRef>
              <c:f>Στοιχεία!$D$22</c:f>
              <c:strCache>
                <c:ptCount val="1"/>
                <c:pt idx="0">
                  <c:v>2027</c:v>
                </c:pt>
              </c:strCache>
            </c:strRef>
          </c:tx>
          <c:spPr>
            <a:solidFill>
              <a:srgbClr val="99CC00"/>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Στοιχεία!$A$23:$A$26</c:f>
              <c:strCache>
                <c:ptCount val="4"/>
                <c:pt idx="0">
                  <c:v>Primary </c:v>
                </c:pt>
                <c:pt idx="1">
                  <c:v>Secondary </c:v>
                </c:pt>
                <c:pt idx="2">
                  <c:v>Tertiary </c:v>
                </c:pt>
                <c:pt idx="3">
                  <c:v>Total </c:v>
                </c:pt>
              </c:strCache>
            </c:strRef>
          </c:cat>
          <c:val>
            <c:numRef>
              <c:f>Στοιχεία!$D$23:$D$26</c:f>
              <c:numCache>
                <c:formatCode>#,##0</c:formatCode>
                <c:ptCount val="4"/>
                <c:pt idx="0">
                  <c:v>14345.72192214087</c:v>
                </c:pt>
                <c:pt idx="1">
                  <c:v>80235.018380252382</c:v>
                </c:pt>
                <c:pt idx="2">
                  <c:v>375868.48927766137</c:v>
                </c:pt>
                <c:pt idx="3">
                  <c:v>470449.22958005464</c:v>
                </c:pt>
              </c:numCache>
            </c:numRef>
          </c:val>
          <c:extLst>
            <c:ext xmlns:c16="http://schemas.microsoft.com/office/drawing/2014/chart" uri="{C3380CC4-5D6E-409C-BE32-E72D297353CC}">
              <c16:uniqueId val="{00000002-15AC-4873-A0D8-A9C0F81CFFDF}"/>
            </c:ext>
          </c:extLst>
        </c:ser>
        <c:ser>
          <c:idx val="3"/>
          <c:order val="3"/>
          <c:tx>
            <c:strRef>
              <c:f>Στοιχεία!$E$22</c:f>
              <c:strCache>
                <c:ptCount val="1"/>
                <c:pt idx="0">
                  <c:v>2032</c:v>
                </c:pt>
              </c:strCache>
            </c:strRef>
          </c:tx>
          <c:spPr>
            <a:solidFill>
              <a:srgbClr val="FF9900"/>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Στοιχεία!$A$23:$A$26</c:f>
              <c:strCache>
                <c:ptCount val="4"/>
                <c:pt idx="0">
                  <c:v>Primary </c:v>
                </c:pt>
                <c:pt idx="1">
                  <c:v>Secondary </c:v>
                </c:pt>
                <c:pt idx="2">
                  <c:v>Tertiary </c:v>
                </c:pt>
                <c:pt idx="3">
                  <c:v>Total </c:v>
                </c:pt>
              </c:strCache>
            </c:strRef>
          </c:cat>
          <c:val>
            <c:numRef>
              <c:f>Στοιχεία!$E$23:$E$26</c:f>
              <c:numCache>
                <c:formatCode>#,##0</c:formatCode>
                <c:ptCount val="4"/>
                <c:pt idx="0">
                  <c:v>14729.758715468133</c:v>
                </c:pt>
                <c:pt idx="1">
                  <c:v>82419.173893992731</c:v>
                </c:pt>
                <c:pt idx="2">
                  <c:v>391357.93953560031</c:v>
                </c:pt>
                <c:pt idx="3">
                  <c:v>488506.87214506115</c:v>
                </c:pt>
              </c:numCache>
            </c:numRef>
          </c:val>
          <c:extLst>
            <c:ext xmlns:c16="http://schemas.microsoft.com/office/drawing/2014/chart" uri="{C3380CC4-5D6E-409C-BE32-E72D297353CC}">
              <c16:uniqueId val="{00000003-15AC-4873-A0D8-A9C0F81CFFDF}"/>
            </c:ext>
          </c:extLst>
        </c:ser>
        <c:dLbls>
          <c:showLegendKey val="0"/>
          <c:showVal val="1"/>
          <c:showCatName val="0"/>
          <c:showSerName val="0"/>
          <c:showPercent val="0"/>
          <c:showBubbleSize val="0"/>
        </c:dLbls>
        <c:gapWidth val="150"/>
        <c:axId val="134510464"/>
        <c:axId val="134512000"/>
      </c:barChart>
      <c:catAx>
        <c:axId val="134510464"/>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134512000"/>
        <c:crosses val="autoZero"/>
        <c:auto val="1"/>
        <c:lblAlgn val="ctr"/>
        <c:lblOffset val="100"/>
        <c:tickLblSkip val="1"/>
        <c:tickMarkSkip val="1"/>
        <c:noMultiLvlLbl val="0"/>
      </c:catAx>
      <c:valAx>
        <c:axId val="134512000"/>
        <c:scaling>
          <c:orientation val="minMax"/>
          <c:max val="600000"/>
          <c:min val="0"/>
        </c:scaling>
        <c:delete val="0"/>
        <c:axPos val="t"/>
        <c:numFmt formatCode="#,##0" sourceLinked="0"/>
        <c:majorTickMark val="none"/>
        <c:minorTickMark val="none"/>
        <c:tickLblPos val="high"/>
        <c:spPr>
          <a:ln w="3175">
            <a:solidFill>
              <a:srgbClr val="000000"/>
            </a:solidFill>
            <a:prstDash val="solid"/>
          </a:ln>
        </c:spPr>
        <c:txPr>
          <a:bodyPr rot="0" vert="horz"/>
          <a:lstStyle/>
          <a:p>
            <a:pPr>
              <a:defRPr/>
            </a:pPr>
            <a:endParaRPr lang="en-US"/>
          </a:p>
        </c:txPr>
        <c:crossAx val="134510464"/>
        <c:crosses val="autoZero"/>
        <c:crossBetween val="between"/>
        <c:majorUnit val="100000"/>
      </c:valAx>
      <c:spPr>
        <a:solidFill>
          <a:srgbClr val="FFFFCC"/>
        </a:solidFill>
        <a:ln w="12700">
          <a:solidFill>
            <a:srgbClr val="000000"/>
          </a:solidFill>
          <a:prstDash val="solid"/>
        </a:ln>
      </c:spPr>
    </c:plotArea>
    <c:legend>
      <c:legendPos val="b"/>
      <c:layout>
        <c:manualLayout>
          <c:xMode val="edge"/>
          <c:yMode val="edge"/>
          <c:x val="0.3608806331640978"/>
          <c:y val="0.91858194444444441"/>
          <c:w val="0.38305512484448101"/>
          <c:h val="7.3220039682539692E-2"/>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140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845559845559844E-2"/>
          <c:y val="2.7194869123849798E-2"/>
          <c:w val="0.91184041184041187"/>
          <c:h val="0.74385912698412704"/>
        </c:manualLayout>
      </c:layout>
      <c:lineChart>
        <c:grouping val="standard"/>
        <c:varyColors val="0"/>
        <c:ser>
          <c:idx val="3"/>
          <c:order val="0"/>
          <c:tx>
            <c:strRef>
              <c:f>Στοιχεία!$A$33</c:f>
              <c:strCache>
                <c:ptCount val="1"/>
                <c:pt idx="0">
                  <c:v>Primary </c:v>
                </c:pt>
              </c:strCache>
            </c:strRef>
          </c:tx>
          <c:spPr>
            <a:ln w="12700">
              <a:solidFill>
                <a:srgbClr val="008000"/>
              </a:solidFill>
              <a:prstDash val="solid"/>
            </a:ln>
          </c:spPr>
          <c:marker>
            <c:symbol val="circle"/>
            <c:size val="3"/>
            <c:spPr>
              <a:solidFill>
                <a:srgbClr val="008000"/>
              </a:solidFill>
              <a:ln>
                <a:solidFill>
                  <a:srgbClr val="008000"/>
                </a:solidFill>
                <a:prstDash val="solid"/>
              </a:ln>
            </c:spPr>
          </c:marker>
          <c:dLbls>
            <c:dLbl>
              <c:idx val="0"/>
              <c:layout>
                <c:manualLayout>
                  <c:x val="-2.5240791341108019E-2"/>
                  <c:y val="-4.07430783214354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47D-48E9-AAE4-22776606F4D8}"/>
                </c:ext>
              </c:extLst>
            </c:dLbl>
            <c:dLbl>
              <c:idx val="1"/>
              <c:layout>
                <c:manualLayout>
                  <c:x val="-2.4804917345562724E-2"/>
                  <c:y val="-4.07430783214354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47D-48E9-AAE4-22776606F4D8}"/>
                </c:ext>
              </c:extLst>
            </c:dLbl>
            <c:dLbl>
              <c:idx val="2"/>
              <c:layout>
                <c:manualLayout>
                  <c:x val="-2.6943040073807323E-2"/>
                  <c:y val="-3.91392710152477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47D-48E9-AAE4-22776606F4D8}"/>
                </c:ext>
              </c:extLst>
            </c:dLbl>
            <c:dLbl>
              <c:idx val="3"/>
              <c:layout>
                <c:manualLayout>
                  <c:x val="-2.9081162802051926E-2"/>
                  <c:y val="-3.91392710152476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47D-48E9-AAE4-22776606F4D8}"/>
                </c:ext>
              </c:extLst>
            </c:dLbl>
            <c:numFmt formatCode="0.0%" sourceLinked="0"/>
            <c:spPr>
              <a:noFill/>
              <a:ln w="25400">
                <a:noFill/>
              </a:ln>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Στοιχεία!$B$32:$E$32</c:f>
              <c:strCache>
                <c:ptCount val="4"/>
                <c:pt idx="0">
                  <c:v>2017</c:v>
                </c:pt>
                <c:pt idx="1">
                  <c:v>2022</c:v>
                </c:pt>
                <c:pt idx="2">
                  <c:v>2027</c:v>
                </c:pt>
                <c:pt idx="3">
                  <c:v>2032</c:v>
                </c:pt>
              </c:strCache>
            </c:strRef>
          </c:cat>
          <c:val>
            <c:numRef>
              <c:f>Στοιχεία!$B$33:$E$33</c:f>
              <c:numCache>
                <c:formatCode>0.0%</c:formatCode>
                <c:ptCount val="4"/>
                <c:pt idx="0">
                  <c:v>2.666771779945399E-2</c:v>
                </c:pt>
                <c:pt idx="1">
                  <c:v>3.1172096489380109E-2</c:v>
                </c:pt>
                <c:pt idx="2">
                  <c:v>3.0493666521563961E-2</c:v>
                </c:pt>
                <c:pt idx="3">
                  <c:v>3.0152613106114421E-2</c:v>
                </c:pt>
              </c:numCache>
            </c:numRef>
          </c:val>
          <c:smooth val="0"/>
          <c:extLst>
            <c:ext xmlns:c16="http://schemas.microsoft.com/office/drawing/2014/chart" uri="{C3380CC4-5D6E-409C-BE32-E72D297353CC}">
              <c16:uniqueId val="{00000004-A47D-48E9-AAE4-22776606F4D8}"/>
            </c:ext>
          </c:extLst>
        </c:ser>
        <c:ser>
          <c:idx val="0"/>
          <c:order val="1"/>
          <c:tx>
            <c:strRef>
              <c:f>Στοιχεία!$A$34</c:f>
              <c:strCache>
                <c:ptCount val="1"/>
                <c:pt idx="0">
                  <c:v>Secondary </c:v>
                </c:pt>
              </c:strCache>
            </c:strRef>
          </c:tx>
          <c:spPr>
            <a:ln w="12700">
              <a:solidFill>
                <a:srgbClr val="0000FF"/>
              </a:solidFill>
              <a:prstDash val="solid"/>
            </a:ln>
          </c:spPr>
          <c:marker>
            <c:symbol val="diamond"/>
            <c:size val="3"/>
            <c:spPr>
              <a:solidFill>
                <a:srgbClr val="0000FF"/>
              </a:solidFill>
              <a:ln>
                <a:solidFill>
                  <a:srgbClr val="0000FF"/>
                </a:solidFill>
                <a:prstDash val="solid"/>
              </a:ln>
            </c:spPr>
          </c:marker>
          <c:dLbls>
            <c:numFmt formatCode="0.0%" sourceLinked="0"/>
            <c:spPr>
              <a:noFill/>
              <a:ln w="25400">
                <a:noFill/>
              </a:ln>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Στοιχεία!$B$32:$E$32</c:f>
              <c:strCache>
                <c:ptCount val="4"/>
                <c:pt idx="0">
                  <c:v>2017</c:v>
                </c:pt>
                <c:pt idx="1">
                  <c:v>2022</c:v>
                </c:pt>
                <c:pt idx="2">
                  <c:v>2027</c:v>
                </c:pt>
                <c:pt idx="3">
                  <c:v>2032</c:v>
                </c:pt>
              </c:strCache>
            </c:strRef>
          </c:cat>
          <c:val>
            <c:numRef>
              <c:f>Στοιχεία!$B$34:$E$34</c:f>
              <c:numCache>
                <c:formatCode>0.0%</c:formatCode>
                <c:ptCount val="4"/>
                <c:pt idx="0">
                  <c:v>0.16908148751077032</c:v>
                </c:pt>
                <c:pt idx="1">
                  <c:v>0.17306222396157658</c:v>
                </c:pt>
                <c:pt idx="2">
                  <c:v>0.17054979227381023</c:v>
                </c:pt>
                <c:pt idx="3">
                  <c:v>0.16871650859707563</c:v>
                </c:pt>
              </c:numCache>
            </c:numRef>
          </c:val>
          <c:smooth val="0"/>
          <c:extLst>
            <c:ext xmlns:c16="http://schemas.microsoft.com/office/drawing/2014/chart" uri="{C3380CC4-5D6E-409C-BE32-E72D297353CC}">
              <c16:uniqueId val="{00000005-A47D-48E9-AAE4-22776606F4D8}"/>
            </c:ext>
          </c:extLst>
        </c:ser>
        <c:ser>
          <c:idx val="2"/>
          <c:order val="2"/>
          <c:tx>
            <c:strRef>
              <c:f>Στοιχεία!$A$35</c:f>
              <c:strCache>
                <c:ptCount val="1"/>
                <c:pt idx="0">
                  <c:v>Tertiary </c:v>
                </c:pt>
              </c:strCache>
            </c:strRef>
          </c:tx>
          <c:spPr>
            <a:ln w="12700">
              <a:solidFill>
                <a:srgbClr val="FF0000"/>
              </a:solidFill>
              <a:prstDash val="solid"/>
            </a:ln>
          </c:spPr>
          <c:marker>
            <c:symbol val="triangle"/>
            <c:size val="3"/>
            <c:spPr>
              <a:solidFill>
                <a:srgbClr val="FF0000"/>
              </a:solidFill>
              <a:ln>
                <a:solidFill>
                  <a:srgbClr val="FF0000"/>
                </a:solidFill>
                <a:prstDash val="solid"/>
              </a:ln>
            </c:spPr>
          </c:marker>
          <c:dLbls>
            <c:numFmt formatCode="0.0%" sourceLinked="0"/>
            <c:spPr>
              <a:noFill/>
              <a:ln w="25400">
                <a:noFill/>
              </a:ln>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Στοιχεία!$B$32:$E$32</c:f>
              <c:strCache>
                <c:ptCount val="4"/>
                <c:pt idx="0">
                  <c:v>2017</c:v>
                </c:pt>
                <c:pt idx="1">
                  <c:v>2022</c:v>
                </c:pt>
                <c:pt idx="2">
                  <c:v>2027</c:v>
                </c:pt>
                <c:pt idx="3">
                  <c:v>2032</c:v>
                </c:pt>
              </c:strCache>
            </c:strRef>
          </c:cat>
          <c:val>
            <c:numRef>
              <c:f>Στοιχεία!$B$35:$E$35</c:f>
              <c:numCache>
                <c:formatCode>0.0%</c:formatCode>
                <c:ptCount val="4"/>
                <c:pt idx="0">
                  <c:v>0.80425079468977567</c:v>
                </c:pt>
                <c:pt idx="1">
                  <c:v>0.79576567954904331</c:v>
                </c:pt>
                <c:pt idx="2">
                  <c:v>0.79895654120462578</c:v>
                </c:pt>
                <c:pt idx="3">
                  <c:v>0.80113087829680996</c:v>
                </c:pt>
              </c:numCache>
            </c:numRef>
          </c:val>
          <c:smooth val="0"/>
          <c:extLst>
            <c:ext xmlns:c16="http://schemas.microsoft.com/office/drawing/2014/chart" uri="{C3380CC4-5D6E-409C-BE32-E72D297353CC}">
              <c16:uniqueId val="{00000006-A47D-48E9-AAE4-22776606F4D8}"/>
            </c:ext>
          </c:extLst>
        </c:ser>
        <c:dLbls>
          <c:showLegendKey val="0"/>
          <c:showVal val="1"/>
          <c:showCatName val="0"/>
          <c:showSerName val="0"/>
          <c:showPercent val="0"/>
          <c:showBubbleSize val="0"/>
        </c:dLbls>
        <c:marker val="1"/>
        <c:smooth val="0"/>
        <c:axId val="132835584"/>
        <c:axId val="134557696"/>
      </c:lineChart>
      <c:catAx>
        <c:axId val="13283558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134557696"/>
        <c:crosses val="autoZero"/>
        <c:auto val="1"/>
        <c:lblAlgn val="ctr"/>
        <c:lblOffset val="100"/>
        <c:tickLblSkip val="1"/>
        <c:tickMarkSkip val="1"/>
        <c:noMultiLvlLbl val="0"/>
      </c:catAx>
      <c:valAx>
        <c:axId val="134557696"/>
        <c:scaling>
          <c:orientation val="minMax"/>
          <c:max val="1"/>
          <c:min val="0"/>
        </c:scaling>
        <c:delete val="0"/>
        <c:axPos val="l"/>
        <c:numFmt formatCode="0%" sourceLinked="0"/>
        <c:majorTickMark val="out"/>
        <c:minorTickMark val="none"/>
        <c:tickLblPos val="nextTo"/>
        <c:spPr>
          <a:ln w="3175">
            <a:solidFill>
              <a:srgbClr val="000000"/>
            </a:solidFill>
            <a:prstDash val="solid"/>
          </a:ln>
        </c:spPr>
        <c:txPr>
          <a:bodyPr rot="0" vert="horz"/>
          <a:lstStyle/>
          <a:p>
            <a:pPr>
              <a:defRPr/>
            </a:pPr>
            <a:endParaRPr lang="en-US"/>
          </a:p>
        </c:txPr>
        <c:crossAx val="132835584"/>
        <c:crosses val="autoZero"/>
        <c:crossBetween val="between"/>
        <c:majorUnit val="0.2"/>
      </c:valAx>
      <c:spPr>
        <a:solidFill>
          <a:srgbClr val="FFFFCC"/>
        </a:solidFill>
        <a:ln w="12700">
          <a:solidFill>
            <a:srgbClr val="000000"/>
          </a:solidFill>
          <a:prstDash val="solid"/>
        </a:ln>
      </c:spPr>
    </c:plotArea>
    <c:legend>
      <c:legendPos val="b"/>
      <c:layout>
        <c:manualLayout>
          <c:xMode val="edge"/>
          <c:yMode val="edge"/>
          <c:x val="0.28639918246267965"/>
          <c:y val="0.90836402259056159"/>
          <c:w val="0.45683685786871253"/>
          <c:h val="7.341278838199701E-2"/>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140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70270270270271"/>
          <c:y val="1.3422222222222223E-2"/>
          <c:w val="0.74581724581724584"/>
          <c:h val="0.7712134920634921"/>
        </c:manualLayout>
      </c:layout>
      <c:barChart>
        <c:barDir val="bar"/>
        <c:grouping val="clustered"/>
        <c:varyColors val="0"/>
        <c:ser>
          <c:idx val="0"/>
          <c:order val="0"/>
          <c:tx>
            <c:strRef>
              <c:f>Στοιχεία!$B$42</c:f>
              <c:strCache>
                <c:ptCount val="1"/>
                <c:pt idx="0">
                  <c:v>2017</c:v>
                </c:pt>
              </c:strCache>
            </c:strRef>
          </c:tx>
          <c:spPr>
            <a:solidFill>
              <a:srgbClr val="99CCFF"/>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Στοιχεία!$A$43:$A$46</c:f>
              <c:strCache>
                <c:ptCount val="4"/>
                <c:pt idx="0">
                  <c:v>High level 
occupations </c:v>
                </c:pt>
                <c:pt idx="1">
                  <c:v>Middle level 
occupations </c:v>
                </c:pt>
                <c:pt idx="2">
                  <c:v>Low level 
occupations </c:v>
                </c:pt>
                <c:pt idx="3">
                  <c:v>Total </c:v>
                </c:pt>
              </c:strCache>
            </c:strRef>
          </c:cat>
          <c:val>
            <c:numRef>
              <c:f>Στοιχεία!$B$43:$B$46</c:f>
              <c:numCache>
                <c:formatCode>#,##0</c:formatCode>
                <c:ptCount val="4"/>
                <c:pt idx="0">
                  <c:v>141384.78727299723</c:v>
                </c:pt>
                <c:pt idx="1">
                  <c:v>183768.69604757603</c:v>
                </c:pt>
                <c:pt idx="2">
                  <c:v>54468.709179426791</c:v>
                </c:pt>
                <c:pt idx="3">
                  <c:v>379622.1925</c:v>
                </c:pt>
              </c:numCache>
            </c:numRef>
          </c:val>
          <c:extLst>
            <c:ext xmlns:c16="http://schemas.microsoft.com/office/drawing/2014/chart" uri="{C3380CC4-5D6E-409C-BE32-E72D297353CC}">
              <c16:uniqueId val="{00000000-6CA8-451E-9BCB-2953E0096AA6}"/>
            </c:ext>
          </c:extLst>
        </c:ser>
        <c:ser>
          <c:idx val="1"/>
          <c:order val="1"/>
          <c:tx>
            <c:strRef>
              <c:f>Στοιχεία!$C$42</c:f>
              <c:strCache>
                <c:ptCount val="1"/>
                <c:pt idx="0">
                  <c:v>2022</c:v>
                </c:pt>
              </c:strCache>
            </c:strRef>
          </c:tx>
          <c:spPr>
            <a:solidFill>
              <a:srgbClr val="FF99CC"/>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Στοιχεία!$A$43:$A$46</c:f>
              <c:strCache>
                <c:ptCount val="4"/>
                <c:pt idx="0">
                  <c:v>High level 
occupations </c:v>
                </c:pt>
                <c:pt idx="1">
                  <c:v>Middle level 
occupations </c:v>
                </c:pt>
                <c:pt idx="2">
                  <c:v>Low level 
occupations </c:v>
                </c:pt>
                <c:pt idx="3">
                  <c:v>Total </c:v>
                </c:pt>
              </c:strCache>
            </c:strRef>
          </c:cat>
          <c:val>
            <c:numRef>
              <c:f>Στοιχεία!$C$43:$C$46</c:f>
              <c:numCache>
                <c:formatCode>#,##0</c:formatCode>
                <c:ptCount val="4"/>
                <c:pt idx="0">
                  <c:v>172778.64423030862</c:v>
                </c:pt>
                <c:pt idx="1">
                  <c:v>206755.84473004271</c:v>
                </c:pt>
                <c:pt idx="2">
                  <c:v>56396.321708400661</c:v>
                </c:pt>
                <c:pt idx="3">
                  <c:v>435930</c:v>
                </c:pt>
              </c:numCache>
            </c:numRef>
          </c:val>
          <c:extLst>
            <c:ext xmlns:c16="http://schemas.microsoft.com/office/drawing/2014/chart" uri="{C3380CC4-5D6E-409C-BE32-E72D297353CC}">
              <c16:uniqueId val="{00000001-6CA8-451E-9BCB-2953E0096AA6}"/>
            </c:ext>
          </c:extLst>
        </c:ser>
        <c:ser>
          <c:idx val="2"/>
          <c:order val="2"/>
          <c:tx>
            <c:strRef>
              <c:f>Στοιχεία!$D$42</c:f>
              <c:strCache>
                <c:ptCount val="1"/>
                <c:pt idx="0">
                  <c:v>2027</c:v>
                </c:pt>
              </c:strCache>
            </c:strRef>
          </c:tx>
          <c:spPr>
            <a:solidFill>
              <a:srgbClr val="99CC00"/>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Στοιχεία!$A$43:$A$46</c:f>
              <c:strCache>
                <c:ptCount val="4"/>
                <c:pt idx="0">
                  <c:v>High level 
occupations </c:v>
                </c:pt>
                <c:pt idx="1">
                  <c:v>Middle level 
occupations </c:v>
                </c:pt>
                <c:pt idx="2">
                  <c:v>Low level 
occupations </c:v>
                </c:pt>
                <c:pt idx="3">
                  <c:v>Total </c:v>
                </c:pt>
              </c:strCache>
            </c:strRef>
          </c:cat>
          <c:val>
            <c:numRef>
              <c:f>Στοιχεία!$D$43:$D$46</c:f>
              <c:numCache>
                <c:formatCode>#,##0</c:formatCode>
                <c:ptCount val="4"/>
                <c:pt idx="0">
                  <c:v>188452.55993291704</c:v>
                </c:pt>
                <c:pt idx="1">
                  <c:v>221758.65490307083</c:v>
                </c:pt>
                <c:pt idx="2">
                  <c:v>60238.01396480637</c:v>
                </c:pt>
                <c:pt idx="3">
                  <c:v>470449.22880079428</c:v>
                </c:pt>
              </c:numCache>
            </c:numRef>
          </c:val>
          <c:extLst>
            <c:ext xmlns:c16="http://schemas.microsoft.com/office/drawing/2014/chart" uri="{C3380CC4-5D6E-409C-BE32-E72D297353CC}">
              <c16:uniqueId val="{00000002-6CA8-451E-9BCB-2953E0096AA6}"/>
            </c:ext>
          </c:extLst>
        </c:ser>
        <c:ser>
          <c:idx val="3"/>
          <c:order val="3"/>
          <c:tx>
            <c:strRef>
              <c:f>Στοιχεία!$E$42</c:f>
              <c:strCache>
                <c:ptCount val="1"/>
                <c:pt idx="0">
                  <c:v>2032</c:v>
                </c:pt>
              </c:strCache>
            </c:strRef>
          </c:tx>
          <c:spPr>
            <a:solidFill>
              <a:srgbClr val="FF9900"/>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Στοιχεία!$A$43:$A$46</c:f>
              <c:strCache>
                <c:ptCount val="4"/>
                <c:pt idx="0">
                  <c:v>High level 
occupations </c:v>
                </c:pt>
                <c:pt idx="1">
                  <c:v>Middle level 
occupations </c:v>
                </c:pt>
                <c:pt idx="2">
                  <c:v>Low level 
occupations </c:v>
                </c:pt>
                <c:pt idx="3">
                  <c:v>Total </c:v>
                </c:pt>
              </c:strCache>
            </c:strRef>
          </c:cat>
          <c:val>
            <c:numRef>
              <c:f>Στοιχεία!$E$43:$E$46</c:f>
              <c:numCache>
                <c:formatCode>#,##0</c:formatCode>
                <c:ptCount val="4"/>
                <c:pt idx="0">
                  <c:v>197455.35713120239</c:v>
                </c:pt>
                <c:pt idx="1">
                  <c:v>228878.29532148619</c:v>
                </c:pt>
                <c:pt idx="2">
                  <c:v>62173.67549714465</c:v>
                </c:pt>
                <c:pt idx="3">
                  <c:v>488507.32794983318</c:v>
                </c:pt>
              </c:numCache>
            </c:numRef>
          </c:val>
          <c:extLst>
            <c:ext xmlns:c16="http://schemas.microsoft.com/office/drawing/2014/chart" uri="{C3380CC4-5D6E-409C-BE32-E72D297353CC}">
              <c16:uniqueId val="{00000003-6CA8-451E-9BCB-2953E0096AA6}"/>
            </c:ext>
          </c:extLst>
        </c:ser>
        <c:dLbls>
          <c:showLegendKey val="0"/>
          <c:showVal val="1"/>
          <c:showCatName val="0"/>
          <c:showSerName val="0"/>
          <c:showPercent val="0"/>
          <c:showBubbleSize val="0"/>
        </c:dLbls>
        <c:gapWidth val="150"/>
        <c:axId val="134510464"/>
        <c:axId val="134512000"/>
      </c:barChart>
      <c:catAx>
        <c:axId val="134510464"/>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134512000"/>
        <c:crosses val="autoZero"/>
        <c:auto val="1"/>
        <c:lblAlgn val="ctr"/>
        <c:lblOffset val="100"/>
        <c:tickLblSkip val="1"/>
        <c:tickMarkSkip val="1"/>
        <c:noMultiLvlLbl val="0"/>
      </c:catAx>
      <c:valAx>
        <c:axId val="134512000"/>
        <c:scaling>
          <c:orientation val="minMax"/>
          <c:max val="600000"/>
          <c:min val="0"/>
        </c:scaling>
        <c:delete val="0"/>
        <c:axPos val="t"/>
        <c:numFmt formatCode="#,##0" sourceLinked="0"/>
        <c:majorTickMark val="none"/>
        <c:minorTickMark val="none"/>
        <c:tickLblPos val="high"/>
        <c:spPr>
          <a:ln w="3175">
            <a:solidFill>
              <a:srgbClr val="000000"/>
            </a:solidFill>
            <a:prstDash val="solid"/>
          </a:ln>
        </c:spPr>
        <c:txPr>
          <a:bodyPr rot="0" vert="horz"/>
          <a:lstStyle/>
          <a:p>
            <a:pPr>
              <a:defRPr/>
            </a:pPr>
            <a:endParaRPr lang="en-US"/>
          </a:p>
        </c:txPr>
        <c:crossAx val="134510464"/>
        <c:crosses val="autoZero"/>
        <c:crossBetween val="between"/>
        <c:majorUnit val="100000"/>
      </c:valAx>
      <c:spPr>
        <a:solidFill>
          <a:srgbClr val="FFFFCC"/>
        </a:solidFill>
        <a:ln w="12700">
          <a:solidFill>
            <a:srgbClr val="000000"/>
          </a:solidFill>
          <a:prstDash val="solid"/>
        </a:ln>
      </c:spPr>
    </c:plotArea>
    <c:legend>
      <c:legendPos val="b"/>
      <c:layout>
        <c:manualLayout>
          <c:xMode val="edge"/>
          <c:yMode val="edge"/>
          <c:x val="0.3788986511821158"/>
          <c:y val="0.91434007936507933"/>
          <c:w val="0.38946957211744893"/>
          <c:h val="7.7349404761904758E-2"/>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140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845559845559844E-2"/>
          <c:y val="1.9535119047619048E-2"/>
          <c:w val="0.91184041184041187"/>
          <c:h val="0.70792242063492061"/>
        </c:manualLayout>
      </c:layout>
      <c:lineChart>
        <c:grouping val="standard"/>
        <c:varyColors val="0"/>
        <c:ser>
          <c:idx val="3"/>
          <c:order val="0"/>
          <c:tx>
            <c:strRef>
              <c:f>Στοιχεία!$A$53</c:f>
              <c:strCache>
                <c:ptCount val="1"/>
                <c:pt idx="0">
                  <c:v>High level occupations </c:v>
                </c:pt>
              </c:strCache>
            </c:strRef>
          </c:tx>
          <c:spPr>
            <a:ln w="12700">
              <a:solidFill>
                <a:srgbClr val="008000"/>
              </a:solidFill>
              <a:prstDash val="solid"/>
            </a:ln>
          </c:spPr>
          <c:marker>
            <c:symbol val="circle"/>
            <c:size val="3"/>
            <c:spPr>
              <a:solidFill>
                <a:srgbClr val="008000"/>
              </a:solidFill>
              <a:ln>
                <a:solidFill>
                  <a:srgbClr val="008000"/>
                </a:solidFill>
                <a:prstDash val="solid"/>
              </a:ln>
            </c:spPr>
          </c:marker>
          <c:dLbls>
            <c:dLbl>
              <c:idx val="0"/>
              <c:layout>
                <c:manualLayout>
                  <c:x val="-3.463758819756254E-2"/>
                  <c:y val="4.864757239070496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B0C-4416-B5B8-3D9535744202}"/>
                </c:ext>
              </c:extLst>
            </c:dLbl>
            <c:dLbl>
              <c:idx val="1"/>
              <c:layout>
                <c:manualLayout>
                  <c:x val="-3.4637588197562616E-2"/>
                  <c:y val="4.86475723907049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B0C-4416-B5B8-3D9535744202}"/>
                </c:ext>
              </c:extLst>
            </c:dLbl>
            <c:dLbl>
              <c:idx val="2"/>
              <c:layout>
                <c:manualLayout>
                  <c:x val="-3.4637588197562616E-2"/>
                  <c:y val="4.86475723907049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B0C-4416-B5B8-3D9535744202}"/>
                </c:ext>
              </c:extLst>
            </c:dLbl>
            <c:dLbl>
              <c:idx val="3"/>
              <c:layout>
                <c:manualLayout>
                  <c:x val="-3.4637588197562699E-2"/>
                  <c:y val="4.86475723907049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B0C-4416-B5B8-3D9535744202}"/>
                </c:ext>
              </c:extLst>
            </c:dLbl>
            <c:numFmt formatCode="0.0%" sourceLinked="0"/>
            <c:spPr>
              <a:noFill/>
              <a:ln w="25400">
                <a:noFill/>
              </a:ln>
            </c:sp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Στοιχεία!$B$52:$E$52</c:f>
              <c:strCache>
                <c:ptCount val="4"/>
                <c:pt idx="0">
                  <c:v>2017</c:v>
                </c:pt>
                <c:pt idx="1">
                  <c:v>2022</c:v>
                </c:pt>
                <c:pt idx="2">
                  <c:v>2027</c:v>
                </c:pt>
                <c:pt idx="3">
                  <c:v>2032</c:v>
                </c:pt>
              </c:strCache>
            </c:strRef>
          </c:cat>
          <c:val>
            <c:numRef>
              <c:f>Στοιχεία!$B$53:$E$53</c:f>
              <c:numCache>
                <c:formatCode>0.0%</c:formatCode>
                <c:ptCount val="4"/>
                <c:pt idx="0">
                  <c:v>0.372</c:v>
                </c:pt>
                <c:pt idx="1">
                  <c:v>0.39600000000000002</c:v>
                </c:pt>
                <c:pt idx="2">
                  <c:v>0.40058001670721172</c:v>
                </c:pt>
                <c:pt idx="3">
                  <c:v>0.40420142305721951</c:v>
                </c:pt>
              </c:numCache>
            </c:numRef>
          </c:val>
          <c:smooth val="0"/>
          <c:extLst>
            <c:ext xmlns:c16="http://schemas.microsoft.com/office/drawing/2014/chart" uri="{C3380CC4-5D6E-409C-BE32-E72D297353CC}">
              <c16:uniqueId val="{00000004-0B0C-4416-B5B8-3D9535744202}"/>
            </c:ext>
          </c:extLst>
        </c:ser>
        <c:ser>
          <c:idx val="0"/>
          <c:order val="1"/>
          <c:tx>
            <c:strRef>
              <c:f>Στοιχεία!$A$54</c:f>
              <c:strCache>
                <c:ptCount val="1"/>
                <c:pt idx="0">
                  <c:v>Middle level occupations </c:v>
                </c:pt>
              </c:strCache>
            </c:strRef>
          </c:tx>
          <c:spPr>
            <a:ln w="12700">
              <a:solidFill>
                <a:srgbClr val="0000FF"/>
              </a:solidFill>
              <a:prstDash val="solid"/>
            </a:ln>
          </c:spPr>
          <c:marker>
            <c:symbol val="diamond"/>
            <c:size val="3"/>
            <c:spPr>
              <a:solidFill>
                <a:srgbClr val="0000FF"/>
              </a:solidFill>
              <a:ln>
                <a:solidFill>
                  <a:srgbClr val="0000FF"/>
                </a:solidFill>
                <a:prstDash val="solid"/>
              </a:ln>
            </c:spPr>
          </c:marker>
          <c:dLbls>
            <c:dLbl>
              <c:idx val="0"/>
              <c:layout>
                <c:manualLayout>
                  <c:x val="-3.463758819756254E-2"/>
                  <c:y val="-5.45281957367796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B0C-4416-B5B8-3D9535744202}"/>
                </c:ext>
              </c:extLst>
            </c:dLbl>
            <c:dLbl>
              <c:idx val="1"/>
              <c:layout>
                <c:manualLayout>
                  <c:x val="-3.4637588197562616E-2"/>
                  <c:y val="-5.45281957367796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B0C-4416-B5B8-3D9535744202}"/>
                </c:ext>
              </c:extLst>
            </c:dLbl>
            <c:dLbl>
              <c:idx val="2"/>
              <c:layout>
                <c:manualLayout>
                  <c:x val="-3.4637588197562616E-2"/>
                  <c:y val="-5.45281957367795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B0C-4416-B5B8-3D9535744202}"/>
                </c:ext>
              </c:extLst>
            </c:dLbl>
            <c:dLbl>
              <c:idx val="3"/>
              <c:layout>
                <c:manualLayout>
                  <c:x val="-3.4637588197562699E-2"/>
                  <c:y val="-5.45281957367795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B0C-4416-B5B8-3D9535744202}"/>
                </c:ext>
              </c:extLst>
            </c:dLbl>
            <c:numFmt formatCode="0.0%" sourceLinked="0"/>
            <c:spPr>
              <a:noFill/>
              <a:ln w="25400">
                <a:noFill/>
              </a:ln>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Στοιχεία!$B$52:$E$52</c:f>
              <c:strCache>
                <c:ptCount val="4"/>
                <c:pt idx="0">
                  <c:v>2017</c:v>
                </c:pt>
                <c:pt idx="1">
                  <c:v>2022</c:v>
                </c:pt>
                <c:pt idx="2">
                  <c:v>2027</c:v>
                </c:pt>
                <c:pt idx="3">
                  <c:v>2032</c:v>
                </c:pt>
              </c:strCache>
            </c:strRef>
          </c:cat>
          <c:val>
            <c:numRef>
              <c:f>Στοιχεία!$B$54:$E$54</c:f>
              <c:numCache>
                <c:formatCode>0.0%</c:formatCode>
                <c:ptCount val="4"/>
                <c:pt idx="0">
                  <c:v>0.48399999999999999</c:v>
                </c:pt>
                <c:pt idx="1">
                  <c:v>0.47399999999999998</c:v>
                </c:pt>
                <c:pt idx="2">
                  <c:v>0.47137638097175349</c:v>
                </c:pt>
                <c:pt idx="3">
                  <c:v>0.46852581778464258</c:v>
                </c:pt>
              </c:numCache>
            </c:numRef>
          </c:val>
          <c:smooth val="0"/>
          <c:extLst>
            <c:ext xmlns:c16="http://schemas.microsoft.com/office/drawing/2014/chart" uri="{C3380CC4-5D6E-409C-BE32-E72D297353CC}">
              <c16:uniqueId val="{00000009-0B0C-4416-B5B8-3D9535744202}"/>
            </c:ext>
          </c:extLst>
        </c:ser>
        <c:ser>
          <c:idx val="2"/>
          <c:order val="2"/>
          <c:tx>
            <c:strRef>
              <c:f>Στοιχεία!$A$55</c:f>
              <c:strCache>
                <c:ptCount val="1"/>
                <c:pt idx="0">
                  <c:v>Low level occupations </c:v>
                </c:pt>
              </c:strCache>
            </c:strRef>
          </c:tx>
          <c:spPr>
            <a:ln w="12700">
              <a:solidFill>
                <a:srgbClr val="FF0000"/>
              </a:solidFill>
              <a:prstDash val="solid"/>
            </a:ln>
          </c:spPr>
          <c:marker>
            <c:symbol val="triangle"/>
            <c:size val="3"/>
            <c:spPr>
              <a:solidFill>
                <a:srgbClr val="FF0000"/>
              </a:solidFill>
              <a:ln>
                <a:solidFill>
                  <a:srgbClr val="FF0000"/>
                </a:solidFill>
                <a:prstDash val="solid"/>
              </a:ln>
            </c:spPr>
          </c:marker>
          <c:dLbls>
            <c:dLbl>
              <c:idx val="0"/>
              <c:layout>
                <c:manualLayout>
                  <c:x val="-3.463758819756254E-2"/>
                  <c:y val="-4.27669490446302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B0C-4416-B5B8-3D9535744202}"/>
                </c:ext>
              </c:extLst>
            </c:dLbl>
            <c:dLbl>
              <c:idx val="1"/>
              <c:layout>
                <c:manualLayout>
                  <c:x val="-3.4637588197562616E-2"/>
                  <c:y val="-4.86475723907049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B0C-4416-B5B8-3D9535744202}"/>
                </c:ext>
              </c:extLst>
            </c:dLbl>
            <c:dLbl>
              <c:idx val="2"/>
              <c:layout>
                <c:manualLayout>
                  <c:x val="-3.4637588197562616E-2"/>
                  <c:y val="-4.86475723907049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B0C-4416-B5B8-3D9535744202}"/>
                </c:ext>
              </c:extLst>
            </c:dLbl>
            <c:dLbl>
              <c:idx val="3"/>
              <c:layout>
                <c:manualLayout>
                  <c:x val="-3.4637588197562699E-2"/>
                  <c:y val="-4.86475723907049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B0C-4416-B5B8-3D9535744202}"/>
                </c:ext>
              </c:extLst>
            </c:dLbl>
            <c:numFmt formatCode="0.0%" sourceLinked="0"/>
            <c:spPr>
              <a:noFill/>
              <a:ln w="25400">
                <a:noFill/>
              </a:ln>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Στοιχεία!$B$52:$E$52</c:f>
              <c:strCache>
                <c:ptCount val="4"/>
                <c:pt idx="0">
                  <c:v>2017</c:v>
                </c:pt>
                <c:pt idx="1">
                  <c:v>2022</c:v>
                </c:pt>
                <c:pt idx="2">
                  <c:v>2027</c:v>
                </c:pt>
                <c:pt idx="3">
                  <c:v>2032</c:v>
                </c:pt>
              </c:strCache>
            </c:strRef>
          </c:cat>
          <c:val>
            <c:numRef>
              <c:f>Στοιχεία!$B$55:$E$55</c:f>
              <c:numCache>
                <c:formatCode>0.0%</c:formatCode>
                <c:ptCount val="4"/>
                <c:pt idx="0">
                  <c:v>0.14448220071544854</c:v>
                </c:pt>
                <c:pt idx="1">
                  <c:v>0.13</c:v>
                </c:pt>
                <c:pt idx="2">
                  <c:v>0.12804360232103471</c:v>
                </c:pt>
                <c:pt idx="3">
                  <c:v>0.12727275915813799</c:v>
                </c:pt>
              </c:numCache>
            </c:numRef>
          </c:val>
          <c:smooth val="0"/>
          <c:extLst>
            <c:ext xmlns:c16="http://schemas.microsoft.com/office/drawing/2014/chart" uri="{C3380CC4-5D6E-409C-BE32-E72D297353CC}">
              <c16:uniqueId val="{0000000E-0B0C-4416-B5B8-3D9535744202}"/>
            </c:ext>
          </c:extLst>
        </c:ser>
        <c:dLbls>
          <c:showLegendKey val="0"/>
          <c:showVal val="1"/>
          <c:showCatName val="0"/>
          <c:showSerName val="0"/>
          <c:showPercent val="0"/>
          <c:showBubbleSize val="0"/>
        </c:dLbls>
        <c:marker val="1"/>
        <c:smooth val="0"/>
        <c:axId val="132835584"/>
        <c:axId val="134557696"/>
      </c:lineChart>
      <c:catAx>
        <c:axId val="13283558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134557696"/>
        <c:crosses val="autoZero"/>
        <c:auto val="1"/>
        <c:lblAlgn val="ctr"/>
        <c:lblOffset val="100"/>
        <c:tickLblSkip val="1"/>
        <c:tickMarkSkip val="1"/>
        <c:noMultiLvlLbl val="0"/>
      </c:catAx>
      <c:valAx>
        <c:axId val="134557696"/>
        <c:scaling>
          <c:orientation val="minMax"/>
          <c:max val="0.8"/>
          <c:min val="0"/>
        </c:scaling>
        <c:delete val="0"/>
        <c:axPos val="l"/>
        <c:numFmt formatCode="0%" sourceLinked="0"/>
        <c:majorTickMark val="out"/>
        <c:minorTickMark val="none"/>
        <c:tickLblPos val="nextTo"/>
        <c:spPr>
          <a:ln w="3175">
            <a:solidFill>
              <a:srgbClr val="000000"/>
            </a:solidFill>
            <a:prstDash val="solid"/>
          </a:ln>
        </c:spPr>
        <c:txPr>
          <a:bodyPr rot="0" vert="horz"/>
          <a:lstStyle/>
          <a:p>
            <a:pPr>
              <a:defRPr/>
            </a:pPr>
            <a:endParaRPr lang="en-US"/>
          </a:p>
        </c:txPr>
        <c:crossAx val="132835584"/>
        <c:crosses val="autoZero"/>
        <c:crossBetween val="between"/>
        <c:majorUnit val="0.2"/>
      </c:valAx>
      <c:spPr>
        <a:solidFill>
          <a:srgbClr val="FFFFCC"/>
        </a:solidFill>
        <a:ln w="12700">
          <a:solidFill>
            <a:srgbClr val="000000"/>
          </a:solidFill>
          <a:prstDash val="solid"/>
        </a:ln>
      </c:spPr>
    </c:plotArea>
    <c:legend>
      <c:legendPos val="b"/>
      <c:layout>
        <c:manualLayout>
          <c:xMode val="edge"/>
          <c:yMode val="edge"/>
          <c:x val="0.13176082375478929"/>
          <c:y val="0.87167619047619049"/>
          <c:w val="0.76751181439074445"/>
          <c:h val="9.2849404761904744E-2"/>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140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594594594597736E-2"/>
          <c:y val="2.9385825796235523E-2"/>
          <c:w val="0.8899613899613803"/>
          <c:h val="0.87300856357891088"/>
        </c:manualLayout>
      </c:layout>
      <c:lineChart>
        <c:grouping val="stacked"/>
        <c:varyColors val="0"/>
        <c:ser>
          <c:idx val="0"/>
          <c:order val="0"/>
          <c:tx>
            <c:strRef>
              <c:f>Στοιχεία!$A$5</c:f>
              <c:strCache>
                <c:ptCount val="1"/>
                <c:pt idx="0">
                  <c:v>ΟΕΠ 15-64 χρονών </c:v>
                </c:pt>
              </c:strCache>
            </c:strRef>
          </c:tx>
          <c:spPr>
            <a:ln w="12700">
              <a:solidFill>
                <a:srgbClr val="FF0000"/>
              </a:solidFill>
              <a:prstDash val="solid"/>
            </a:ln>
          </c:spPr>
          <c:marker>
            <c:symbol val="diamond"/>
            <c:size val="3"/>
            <c:spPr>
              <a:solidFill>
                <a:srgbClr val="FF0000"/>
              </a:solidFill>
              <a:ln>
                <a:solidFill>
                  <a:srgbClr val="FF0000"/>
                </a:solidFill>
                <a:prstDash val="solid"/>
              </a:ln>
            </c:spPr>
          </c:marker>
          <c:dPt>
            <c:idx val="0"/>
            <c:marker>
              <c:spPr>
                <a:solidFill>
                  <a:srgbClr val="0000FF"/>
                </a:solidFill>
                <a:ln>
                  <a:solidFill>
                    <a:srgbClr val="0000FF"/>
                  </a:solidFill>
                  <a:prstDash val="solid"/>
                </a:ln>
              </c:spPr>
            </c:marker>
            <c:bubble3D val="0"/>
            <c:spPr>
              <a:ln w="12700">
                <a:solidFill>
                  <a:srgbClr val="0000FF"/>
                </a:solidFill>
                <a:prstDash val="solid"/>
              </a:ln>
            </c:spPr>
            <c:extLst>
              <c:ext xmlns:c16="http://schemas.microsoft.com/office/drawing/2014/chart" uri="{C3380CC4-5D6E-409C-BE32-E72D297353CC}">
                <c16:uniqueId val="{00000001-5F35-4B8C-93CB-6478D3155477}"/>
              </c:ext>
            </c:extLst>
          </c:dPt>
          <c:dPt>
            <c:idx val="1"/>
            <c:marker>
              <c:spPr>
                <a:solidFill>
                  <a:srgbClr val="0000FF"/>
                </a:solidFill>
                <a:ln>
                  <a:solidFill>
                    <a:srgbClr val="0000FF"/>
                  </a:solidFill>
                  <a:prstDash val="solid"/>
                </a:ln>
              </c:spPr>
            </c:marker>
            <c:bubble3D val="0"/>
            <c:spPr>
              <a:ln w="12700">
                <a:solidFill>
                  <a:srgbClr val="0000FF"/>
                </a:solidFill>
                <a:prstDash val="solid"/>
              </a:ln>
            </c:spPr>
            <c:extLst>
              <c:ext xmlns:c16="http://schemas.microsoft.com/office/drawing/2014/chart" uri="{C3380CC4-5D6E-409C-BE32-E72D297353CC}">
                <c16:uniqueId val="{00000003-5F35-4B8C-93CB-6478D3155477}"/>
              </c:ext>
            </c:extLst>
          </c:dPt>
          <c:dPt>
            <c:idx val="2"/>
            <c:marker>
              <c:spPr>
                <a:solidFill>
                  <a:srgbClr val="0000FF"/>
                </a:solidFill>
                <a:ln>
                  <a:solidFill>
                    <a:srgbClr val="0000FF"/>
                  </a:solidFill>
                  <a:prstDash val="solid"/>
                </a:ln>
              </c:spPr>
            </c:marker>
            <c:bubble3D val="0"/>
            <c:spPr>
              <a:ln w="12700">
                <a:solidFill>
                  <a:srgbClr val="0000FF"/>
                </a:solidFill>
                <a:prstDash val="solid"/>
              </a:ln>
            </c:spPr>
            <c:extLst>
              <c:ext xmlns:c16="http://schemas.microsoft.com/office/drawing/2014/chart" uri="{C3380CC4-5D6E-409C-BE32-E72D297353CC}">
                <c16:uniqueId val="{00000005-5F35-4B8C-93CB-6478D3155477}"/>
              </c:ext>
            </c:extLst>
          </c:dPt>
          <c:dPt>
            <c:idx val="3"/>
            <c:marker>
              <c:spPr>
                <a:solidFill>
                  <a:srgbClr val="0000FF"/>
                </a:solidFill>
                <a:ln>
                  <a:solidFill>
                    <a:srgbClr val="0000FF"/>
                  </a:solidFill>
                  <a:prstDash val="solid"/>
                </a:ln>
              </c:spPr>
            </c:marker>
            <c:bubble3D val="0"/>
            <c:spPr>
              <a:ln w="12700">
                <a:solidFill>
                  <a:srgbClr val="0000FF"/>
                </a:solidFill>
                <a:prstDash val="solid"/>
              </a:ln>
            </c:spPr>
            <c:extLst>
              <c:ext xmlns:c16="http://schemas.microsoft.com/office/drawing/2014/chart" uri="{C3380CC4-5D6E-409C-BE32-E72D297353CC}">
                <c16:uniqueId val="{00000007-5F35-4B8C-93CB-6478D3155477}"/>
              </c:ext>
            </c:extLst>
          </c:dPt>
          <c:dPt>
            <c:idx val="4"/>
            <c:marker>
              <c:spPr>
                <a:solidFill>
                  <a:srgbClr val="0000FF"/>
                </a:solidFill>
                <a:ln>
                  <a:solidFill>
                    <a:srgbClr val="0000FF"/>
                  </a:solidFill>
                  <a:prstDash val="solid"/>
                </a:ln>
              </c:spPr>
            </c:marker>
            <c:bubble3D val="0"/>
            <c:spPr>
              <a:ln w="12700">
                <a:solidFill>
                  <a:srgbClr val="0000FF"/>
                </a:solidFill>
                <a:prstDash val="solid"/>
              </a:ln>
            </c:spPr>
            <c:extLst>
              <c:ext xmlns:c16="http://schemas.microsoft.com/office/drawing/2014/chart" uri="{C3380CC4-5D6E-409C-BE32-E72D297353CC}">
                <c16:uniqueId val="{00000009-5F35-4B8C-93CB-6478D3155477}"/>
              </c:ext>
            </c:extLst>
          </c:dPt>
          <c:dPt>
            <c:idx val="5"/>
            <c:marker>
              <c:spPr>
                <a:solidFill>
                  <a:srgbClr val="0000FF"/>
                </a:solidFill>
                <a:ln>
                  <a:solidFill>
                    <a:srgbClr val="0000FF"/>
                  </a:solidFill>
                  <a:prstDash val="solid"/>
                </a:ln>
              </c:spPr>
            </c:marker>
            <c:bubble3D val="0"/>
            <c:spPr>
              <a:ln w="12700">
                <a:solidFill>
                  <a:srgbClr val="0000FF"/>
                </a:solidFill>
                <a:prstDash val="solid"/>
              </a:ln>
            </c:spPr>
            <c:extLst>
              <c:ext xmlns:c16="http://schemas.microsoft.com/office/drawing/2014/chart" uri="{C3380CC4-5D6E-409C-BE32-E72D297353CC}">
                <c16:uniqueId val="{0000000B-5F35-4B8C-93CB-6478D3155477}"/>
              </c:ext>
            </c:extLst>
          </c:dPt>
          <c:dPt>
            <c:idx val="6"/>
            <c:marker>
              <c:spPr>
                <a:solidFill>
                  <a:srgbClr val="0000FF"/>
                </a:solidFill>
                <a:ln>
                  <a:solidFill>
                    <a:srgbClr val="0000FF"/>
                  </a:solidFill>
                  <a:prstDash val="solid"/>
                </a:ln>
              </c:spPr>
            </c:marker>
            <c:bubble3D val="0"/>
            <c:spPr>
              <a:ln w="12700">
                <a:solidFill>
                  <a:srgbClr val="0000FF"/>
                </a:solidFill>
                <a:prstDash val="solid"/>
              </a:ln>
            </c:spPr>
            <c:extLst>
              <c:ext xmlns:c16="http://schemas.microsoft.com/office/drawing/2014/chart" uri="{C3380CC4-5D6E-409C-BE32-E72D297353CC}">
                <c16:uniqueId val="{0000000D-5F35-4B8C-93CB-6478D3155477}"/>
              </c:ext>
            </c:extLst>
          </c:dPt>
          <c:dPt>
            <c:idx val="7"/>
            <c:marker>
              <c:spPr>
                <a:solidFill>
                  <a:srgbClr val="0000FF"/>
                </a:solidFill>
                <a:ln>
                  <a:solidFill>
                    <a:srgbClr val="0000FF"/>
                  </a:solidFill>
                  <a:prstDash val="solid"/>
                </a:ln>
              </c:spPr>
            </c:marker>
            <c:bubble3D val="0"/>
            <c:spPr>
              <a:ln w="12700">
                <a:solidFill>
                  <a:srgbClr val="0000FF"/>
                </a:solidFill>
                <a:prstDash val="solid"/>
              </a:ln>
            </c:spPr>
            <c:extLst>
              <c:ext xmlns:c16="http://schemas.microsoft.com/office/drawing/2014/chart" uri="{C3380CC4-5D6E-409C-BE32-E72D297353CC}">
                <c16:uniqueId val="{0000000F-5F35-4B8C-93CB-6478D3155477}"/>
              </c:ext>
            </c:extLst>
          </c:dPt>
          <c:dLbls>
            <c:dLbl>
              <c:idx val="0"/>
              <c:layout>
                <c:manualLayout>
                  <c:x val="-2.4249904214559387E-2"/>
                  <c:y val="-4.4603869047619045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6.2648467432950189E-2"/>
                      <c:h val="4.5609126984126981E-2"/>
                    </c:manualLayout>
                  </c15:layout>
                </c:ext>
                <c:ext xmlns:c16="http://schemas.microsoft.com/office/drawing/2014/chart" uri="{C3380CC4-5D6E-409C-BE32-E72D297353CC}">
                  <c16:uniqueId val="{00000001-5F35-4B8C-93CB-6478D3155477}"/>
                </c:ext>
              </c:extLst>
            </c:dLbl>
            <c:dLbl>
              <c:idx val="2"/>
              <c:layout>
                <c:manualLayout>
                  <c:x val="-4.42057715845173E-2"/>
                  <c:y val="-4.4677457070291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F35-4B8C-93CB-6478D3155477}"/>
                </c:ext>
              </c:extLst>
            </c:dLbl>
            <c:dLbl>
              <c:idx val="7"/>
              <c:layout>
                <c:manualLayout>
                  <c:x val="-5.4768678160919543E-2"/>
                  <c:y val="-4.22984126984127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5F35-4B8C-93CB-6478D3155477}"/>
                </c:ext>
              </c:extLst>
            </c:dLbl>
            <c:dLbl>
              <c:idx val="8"/>
              <c:layout>
                <c:manualLayout>
                  <c:x val="-4.0183716475095783E-2"/>
                  <c:y val="-5.21527777777777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5F35-4B8C-93CB-6478D3155477}"/>
                </c:ext>
              </c:extLst>
            </c:dLbl>
            <c:dLbl>
              <c:idx val="13"/>
              <c:layout>
                <c:manualLayout>
                  <c:x val="-4.7287530367235285E-2"/>
                  <c:y val="-4.60679698189740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5F35-4B8C-93CB-6478D3155477}"/>
                </c:ext>
              </c:extLst>
            </c:dLbl>
            <c:dLbl>
              <c:idx val="18"/>
              <c:layout>
                <c:manualLayout>
                  <c:x val="-1.9475436000262636E-2"/>
                  <c:y val="-4.25030155558693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5F35-4B8C-93CB-6478D3155477}"/>
                </c:ext>
              </c:extLst>
            </c:dLbl>
            <c:spPr>
              <a:noFill/>
              <a:ln>
                <a:noFill/>
              </a:ln>
              <a:effectLst/>
            </c:spPr>
            <c:dLblPos val="t"/>
            <c:showLegendKey val="0"/>
            <c:showVal val="0"/>
            <c:showCatName val="0"/>
            <c:showSerName val="0"/>
            <c:showPercent val="0"/>
            <c:showBubbleSize val="0"/>
            <c:extLst>
              <c:ext xmlns:c15="http://schemas.microsoft.com/office/drawing/2012/chart" uri="{CE6537A1-D6FC-4f65-9D91-7224C49458BB}">
                <c15:showLeaderLines val="1"/>
                <c15:leaderLines>
                  <c:spPr>
                    <a:ln>
                      <a:noFill/>
                    </a:ln>
                  </c:spPr>
                </c15:leaderLines>
              </c:ext>
            </c:extLst>
          </c:dLbls>
          <c:cat>
            <c:numRef>
              <c:f>Στοιχεία!$B$4:$T$4</c:f>
              <c:numCache>
                <c:formatCode>@</c:formatCode>
                <c:ptCount val="19"/>
                <c:pt idx="0">
                  <c:v>14</c:v>
                </c:pt>
                <c:pt idx="1">
                  <c:v>15</c:v>
                </c:pt>
                <c:pt idx="2">
                  <c:v>16</c:v>
                </c:pt>
                <c:pt idx="3">
                  <c:v>17</c:v>
                </c:pt>
                <c:pt idx="4">
                  <c:v>18</c:v>
                </c:pt>
                <c:pt idx="5">
                  <c:v>19</c:v>
                </c:pt>
                <c:pt idx="6">
                  <c:v>20</c:v>
                </c:pt>
                <c:pt idx="7">
                  <c:v>21</c:v>
                </c:pt>
                <c:pt idx="8">
                  <c:v>22</c:v>
                </c:pt>
                <c:pt idx="9">
                  <c:v>23</c:v>
                </c:pt>
                <c:pt idx="10">
                  <c:v>24</c:v>
                </c:pt>
                <c:pt idx="11">
                  <c:v>25</c:v>
                </c:pt>
                <c:pt idx="12">
                  <c:v>26</c:v>
                </c:pt>
                <c:pt idx="13">
                  <c:v>27</c:v>
                </c:pt>
                <c:pt idx="14">
                  <c:v>28</c:v>
                </c:pt>
                <c:pt idx="15">
                  <c:v>29</c:v>
                </c:pt>
                <c:pt idx="16">
                  <c:v>30</c:v>
                </c:pt>
                <c:pt idx="17">
                  <c:v>31</c:v>
                </c:pt>
                <c:pt idx="18">
                  <c:v>32</c:v>
                </c:pt>
              </c:numCache>
            </c:numRef>
          </c:cat>
          <c:val>
            <c:numRef>
              <c:f>Στοιχεία!$B$5:$T$5</c:f>
              <c:numCache>
                <c:formatCode>#,##0</c:formatCode>
                <c:ptCount val="19"/>
                <c:pt idx="0">
                  <c:v>424504.35000000003</c:v>
                </c:pt>
                <c:pt idx="1">
                  <c:v>412676.63750000007</c:v>
                </c:pt>
                <c:pt idx="2">
                  <c:v>407696.57</c:v>
                </c:pt>
                <c:pt idx="3">
                  <c:v>416862.52749999991</c:v>
                </c:pt>
                <c:pt idx="4">
                  <c:v>426159.54499999998</c:v>
                </c:pt>
                <c:pt idx="5">
                  <c:v>435032.14999999997</c:v>
                </c:pt>
                <c:pt idx="6">
                  <c:v>438926</c:v>
                </c:pt>
                <c:pt idx="7">
                  <c:v>451602.76999999996</c:v>
                </c:pt>
                <c:pt idx="8">
                  <c:v>455289.91552550084</c:v>
                </c:pt>
                <c:pt idx="9">
                  <c:v>457051.29376253264</c:v>
                </c:pt>
                <c:pt idx="10">
                  <c:v>462163.59862403118</c:v>
                </c:pt>
                <c:pt idx="11">
                  <c:v>467664.44275489374</c:v>
                </c:pt>
                <c:pt idx="12">
                  <c:v>471809.85014356795</c:v>
                </c:pt>
                <c:pt idx="13">
                  <c:v>474816.13000135688</c:v>
                </c:pt>
                <c:pt idx="14">
                  <c:v>478587.28605898644</c:v>
                </c:pt>
                <c:pt idx="15">
                  <c:v>484052.07665274973</c:v>
                </c:pt>
                <c:pt idx="16">
                  <c:v>487554.90702802187</c:v>
                </c:pt>
                <c:pt idx="17">
                  <c:v>492124.73468073911</c:v>
                </c:pt>
                <c:pt idx="18">
                  <c:v>496779.48550569511</c:v>
                </c:pt>
              </c:numCache>
            </c:numRef>
          </c:val>
          <c:smooth val="0"/>
          <c:extLst>
            <c:ext xmlns:c16="http://schemas.microsoft.com/office/drawing/2014/chart" uri="{C3380CC4-5D6E-409C-BE32-E72D297353CC}">
              <c16:uniqueId val="{00000013-5F35-4B8C-93CB-6478D3155477}"/>
            </c:ext>
          </c:extLst>
        </c:ser>
        <c:dLbls>
          <c:showLegendKey val="0"/>
          <c:showVal val="0"/>
          <c:showCatName val="0"/>
          <c:showSerName val="0"/>
          <c:showPercent val="0"/>
          <c:showBubbleSize val="0"/>
        </c:dLbls>
        <c:marker val="1"/>
        <c:smooth val="0"/>
        <c:axId val="129547264"/>
        <c:axId val="129241856"/>
      </c:lineChart>
      <c:catAx>
        <c:axId val="129547264"/>
        <c:scaling>
          <c:orientation val="minMax"/>
        </c:scaling>
        <c:delete val="0"/>
        <c:axPos val="b"/>
        <c:numFmt formatCode="@" sourceLinked="1"/>
        <c:majorTickMark val="out"/>
        <c:minorTickMark val="none"/>
        <c:tickLblPos val="nextTo"/>
        <c:spPr>
          <a:ln w="3175">
            <a:solidFill>
              <a:srgbClr val="000000"/>
            </a:solidFill>
            <a:prstDash val="solid"/>
          </a:ln>
        </c:spPr>
        <c:txPr>
          <a:bodyPr rot="0" vert="horz"/>
          <a:lstStyle/>
          <a:p>
            <a:pPr>
              <a:defRPr/>
            </a:pPr>
            <a:endParaRPr lang="en-US"/>
          </a:p>
        </c:txPr>
        <c:crossAx val="129241856"/>
        <c:crosses val="autoZero"/>
        <c:auto val="1"/>
        <c:lblAlgn val="ctr"/>
        <c:lblOffset val="100"/>
        <c:tickLblSkip val="1"/>
        <c:tickMarkSkip val="1"/>
        <c:noMultiLvlLbl val="0"/>
      </c:catAx>
      <c:valAx>
        <c:axId val="129241856"/>
        <c:scaling>
          <c:orientation val="minMax"/>
          <c:max val="560000"/>
          <c:min val="360000"/>
        </c:scaling>
        <c:delete val="0"/>
        <c:axPos val="l"/>
        <c:numFmt formatCode="#,##0" sourceLinked="1"/>
        <c:majorTickMark val="out"/>
        <c:minorTickMark val="none"/>
        <c:tickLblPos val="nextTo"/>
        <c:spPr>
          <a:ln w="3175">
            <a:solidFill>
              <a:srgbClr val="000000"/>
            </a:solidFill>
            <a:prstDash val="solid"/>
          </a:ln>
        </c:spPr>
        <c:txPr>
          <a:bodyPr rot="0" vert="horz"/>
          <a:lstStyle/>
          <a:p>
            <a:pPr>
              <a:defRPr/>
            </a:pPr>
            <a:endParaRPr lang="en-US"/>
          </a:p>
        </c:txPr>
        <c:crossAx val="129547264"/>
        <c:crosses val="autoZero"/>
        <c:crossBetween val="between"/>
        <c:majorUnit val="40000"/>
      </c:valAx>
      <c:spPr>
        <a:solidFill>
          <a:srgbClr val="FFFFCC"/>
        </a:solidFill>
        <a:ln w="12700">
          <a:solidFill>
            <a:srgbClr val="000000"/>
          </a:solidFill>
          <a:prstDash val="solid"/>
        </a:ln>
      </c:spPr>
    </c:plotArea>
    <c:plotVisOnly val="1"/>
    <c:dispBlanksAs val="zero"/>
    <c:showDLblsOverMax val="0"/>
  </c:chart>
  <c:spPr>
    <a:noFill/>
    <a:ln w="9525">
      <a:noFill/>
    </a:ln>
  </c:spPr>
  <c:txPr>
    <a:bodyPr/>
    <a:lstStyle/>
    <a:p>
      <a:pPr>
        <a:defRPr sz="1400" b="0" i="0" u="none" strike="noStrike" baseline="0">
          <a:solidFill>
            <a:srgbClr val="000000"/>
          </a:solidFill>
          <a:latin typeface="+mn-lt"/>
          <a:ea typeface="Times New Roman"/>
          <a:cs typeface="Times New Roman"/>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37065637065636"/>
          <c:y val="1.8978236416100157E-2"/>
          <c:w val="0.79214929214929219"/>
          <c:h val="0.75130396825396828"/>
        </c:manualLayout>
      </c:layout>
      <c:barChart>
        <c:barDir val="bar"/>
        <c:grouping val="clustered"/>
        <c:varyColors val="0"/>
        <c:ser>
          <c:idx val="0"/>
          <c:order val="0"/>
          <c:tx>
            <c:strRef>
              <c:f>Στοιχεία!$B$11</c:f>
              <c:strCache>
                <c:ptCount val="1"/>
                <c:pt idx="0">
                  <c:v>2017</c:v>
                </c:pt>
              </c:strCache>
            </c:strRef>
          </c:tx>
          <c:spPr>
            <a:solidFill>
              <a:srgbClr val="99CCFF"/>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Στοιχεία!$A$12:$A$14</c:f>
              <c:strCache>
                <c:ptCount val="3"/>
                <c:pt idx="0">
                  <c:v>Men </c:v>
                </c:pt>
                <c:pt idx="1">
                  <c:v>Women </c:v>
                </c:pt>
                <c:pt idx="2">
                  <c:v>Total </c:v>
                </c:pt>
              </c:strCache>
            </c:strRef>
          </c:cat>
          <c:val>
            <c:numRef>
              <c:f>Στοιχεία!$B$12:$B$14</c:f>
              <c:numCache>
                <c:formatCode>#,##0</c:formatCode>
                <c:ptCount val="3"/>
                <c:pt idx="0">
                  <c:v>214503.43</c:v>
                </c:pt>
                <c:pt idx="1">
                  <c:v>202359.09749999997</c:v>
                </c:pt>
                <c:pt idx="2">
                  <c:v>416862.52749999997</c:v>
                </c:pt>
              </c:numCache>
            </c:numRef>
          </c:val>
          <c:extLst>
            <c:ext xmlns:c16="http://schemas.microsoft.com/office/drawing/2014/chart" uri="{C3380CC4-5D6E-409C-BE32-E72D297353CC}">
              <c16:uniqueId val="{00000000-E941-46E9-9DAC-965064026691}"/>
            </c:ext>
          </c:extLst>
        </c:ser>
        <c:ser>
          <c:idx val="1"/>
          <c:order val="1"/>
          <c:tx>
            <c:strRef>
              <c:f>Στοιχεία!$C$11</c:f>
              <c:strCache>
                <c:ptCount val="1"/>
                <c:pt idx="0">
                  <c:v>2022</c:v>
                </c:pt>
              </c:strCache>
            </c:strRef>
          </c:tx>
          <c:spPr>
            <a:solidFill>
              <a:srgbClr val="FF99CC"/>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Στοιχεία!$A$12:$A$14</c:f>
              <c:strCache>
                <c:ptCount val="3"/>
                <c:pt idx="0">
                  <c:v>Men </c:v>
                </c:pt>
                <c:pt idx="1">
                  <c:v>Women </c:v>
                </c:pt>
                <c:pt idx="2">
                  <c:v>Total </c:v>
                </c:pt>
              </c:strCache>
            </c:strRef>
          </c:cat>
          <c:val>
            <c:numRef>
              <c:f>Στοιχεία!$C$12:$C$14</c:f>
              <c:numCache>
                <c:formatCode>#,##0</c:formatCode>
                <c:ptCount val="3"/>
                <c:pt idx="0">
                  <c:v>238108.51293947213</c:v>
                </c:pt>
                <c:pt idx="1">
                  <c:v>217181.40258602871</c:v>
                </c:pt>
                <c:pt idx="2">
                  <c:v>455289.91552550084</c:v>
                </c:pt>
              </c:numCache>
            </c:numRef>
          </c:val>
          <c:extLst>
            <c:ext xmlns:c16="http://schemas.microsoft.com/office/drawing/2014/chart" uri="{C3380CC4-5D6E-409C-BE32-E72D297353CC}">
              <c16:uniqueId val="{00000001-E941-46E9-9DAC-965064026691}"/>
            </c:ext>
          </c:extLst>
        </c:ser>
        <c:ser>
          <c:idx val="2"/>
          <c:order val="2"/>
          <c:tx>
            <c:strRef>
              <c:f>Στοιχεία!$D$11</c:f>
              <c:strCache>
                <c:ptCount val="1"/>
                <c:pt idx="0">
                  <c:v>2027</c:v>
                </c:pt>
              </c:strCache>
            </c:strRef>
          </c:tx>
          <c:spPr>
            <a:solidFill>
              <a:srgbClr val="99CC00"/>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Στοιχεία!$A$12:$A$14</c:f>
              <c:strCache>
                <c:ptCount val="3"/>
                <c:pt idx="0">
                  <c:v>Men </c:v>
                </c:pt>
                <c:pt idx="1">
                  <c:v>Women </c:v>
                </c:pt>
                <c:pt idx="2">
                  <c:v>Total </c:v>
                </c:pt>
              </c:strCache>
            </c:strRef>
          </c:cat>
          <c:val>
            <c:numRef>
              <c:f>Στοιχεία!$D$12:$D$14</c:f>
              <c:numCache>
                <c:formatCode>#,##0</c:formatCode>
                <c:ptCount val="3"/>
                <c:pt idx="0">
                  <c:v>242258.17215240651</c:v>
                </c:pt>
                <c:pt idx="1">
                  <c:v>232557.95784895038</c:v>
                </c:pt>
                <c:pt idx="2">
                  <c:v>474816.13000135688</c:v>
                </c:pt>
              </c:numCache>
            </c:numRef>
          </c:val>
          <c:extLst>
            <c:ext xmlns:c16="http://schemas.microsoft.com/office/drawing/2014/chart" uri="{C3380CC4-5D6E-409C-BE32-E72D297353CC}">
              <c16:uniqueId val="{00000002-E941-46E9-9DAC-965064026691}"/>
            </c:ext>
          </c:extLst>
        </c:ser>
        <c:ser>
          <c:idx val="3"/>
          <c:order val="3"/>
          <c:tx>
            <c:strRef>
              <c:f>Στοιχεία!$E$11</c:f>
              <c:strCache>
                <c:ptCount val="1"/>
                <c:pt idx="0">
                  <c:v>2032</c:v>
                </c:pt>
              </c:strCache>
            </c:strRef>
          </c:tx>
          <c:spPr>
            <a:solidFill>
              <a:srgbClr val="FF9900"/>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Στοιχεία!$A$12:$A$14</c:f>
              <c:strCache>
                <c:ptCount val="3"/>
                <c:pt idx="0">
                  <c:v>Men </c:v>
                </c:pt>
                <c:pt idx="1">
                  <c:v>Women </c:v>
                </c:pt>
                <c:pt idx="2">
                  <c:v>Total </c:v>
                </c:pt>
              </c:strCache>
            </c:strRef>
          </c:cat>
          <c:val>
            <c:numRef>
              <c:f>Στοιχεία!$E$12:$E$14</c:f>
              <c:numCache>
                <c:formatCode>#,##0</c:formatCode>
                <c:ptCount val="3"/>
                <c:pt idx="0">
                  <c:v>248608.44599971891</c:v>
                </c:pt>
                <c:pt idx="1">
                  <c:v>248171.03950597622</c:v>
                </c:pt>
                <c:pt idx="2">
                  <c:v>496779.48550569511</c:v>
                </c:pt>
              </c:numCache>
            </c:numRef>
          </c:val>
          <c:extLst>
            <c:ext xmlns:c16="http://schemas.microsoft.com/office/drawing/2014/chart" uri="{C3380CC4-5D6E-409C-BE32-E72D297353CC}">
              <c16:uniqueId val="{00000003-E941-46E9-9DAC-965064026691}"/>
            </c:ext>
          </c:extLst>
        </c:ser>
        <c:dLbls>
          <c:showLegendKey val="0"/>
          <c:showVal val="1"/>
          <c:showCatName val="0"/>
          <c:showSerName val="0"/>
          <c:showPercent val="0"/>
          <c:showBubbleSize val="0"/>
        </c:dLbls>
        <c:gapWidth val="150"/>
        <c:axId val="134510464"/>
        <c:axId val="134512000"/>
      </c:barChart>
      <c:catAx>
        <c:axId val="134510464"/>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134512000"/>
        <c:crosses val="autoZero"/>
        <c:auto val="1"/>
        <c:lblAlgn val="ctr"/>
        <c:lblOffset val="100"/>
        <c:tickLblSkip val="1"/>
        <c:tickMarkSkip val="1"/>
        <c:noMultiLvlLbl val="0"/>
      </c:catAx>
      <c:valAx>
        <c:axId val="134512000"/>
        <c:scaling>
          <c:orientation val="minMax"/>
          <c:max val="600000"/>
          <c:min val="0"/>
        </c:scaling>
        <c:delete val="0"/>
        <c:axPos val="t"/>
        <c:numFmt formatCode="#,##0" sourceLinked="0"/>
        <c:majorTickMark val="none"/>
        <c:minorTickMark val="none"/>
        <c:tickLblPos val="high"/>
        <c:spPr>
          <a:ln w="3175">
            <a:solidFill>
              <a:srgbClr val="000000"/>
            </a:solidFill>
            <a:prstDash val="solid"/>
          </a:ln>
        </c:spPr>
        <c:txPr>
          <a:bodyPr rot="0" vert="horz"/>
          <a:lstStyle/>
          <a:p>
            <a:pPr>
              <a:defRPr/>
            </a:pPr>
            <a:endParaRPr lang="en-US"/>
          </a:p>
        </c:txPr>
        <c:crossAx val="134510464"/>
        <c:crosses val="autoZero"/>
        <c:crossBetween val="between"/>
        <c:majorUnit val="100000"/>
      </c:valAx>
      <c:spPr>
        <a:solidFill>
          <a:srgbClr val="FFFFCC"/>
        </a:solidFill>
        <a:ln w="12700">
          <a:solidFill>
            <a:srgbClr val="000000"/>
          </a:solidFill>
          <a:prstDash val="solid"/>
        </a:ln>
      </c:spPr>
    </c:plotArea>
    <c:legend>
      <c:legendPos val="b"/>
      <c:layout>
        <c:manualLayout>
          <c:xMode val="edge"/>
          <c:yMode val="edge"/>
          <c:x val="0.35660435806653096"/>
          <c:y val="0.91178971164128897"/>
          <c:w val="0.38946957211744893"/>
          <c:h val="7.6977440076799741E-2"/>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140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69950116081545"/>
          <c:y val="1.3296031746031743E-2"/>
          <c:w val="0.75152488555992725"/>
          <c:h val="0.7576924603174604"/>
        </c:manualLayout>
      </c:layout>
      <c:barChart>
        <c:barDir val="bar"/>
        <c:grouping val="clustered"/>
        <c:varyColors val="0"/>
        <c:ser>
          <c:idx val="0"/>
          <c:order val="0"/>
          <c:tx>
            <c:strRef>
              <c:f>Στοιχεία!$B$20</c:f>
              <c:strCache>
                <c:ptCount val="1"/>
                <c:pt idx="0">
                  <c:v>2017</c:v>
                </c:pt>
              </c:strCache>
            </c:strRef>
          </c:tx>
          <c:spPr>
            <a:solidFill>
              <a:srgbClr val="99CCFF"/>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Στοιχεία!$A$21:$A$24</c:f>
              <c:strCache>
                <c:ptCount val="4"/>
                <c:pt idx="0">
                  <c:v>Up to lower secondary 
education </c:v>
                </c:pt>
                <c:pt idx="1">
                  <c:v>Up to post-secondary 
non-tertiary education </c:v>
                </c:pt>
                <c:pt idx="2">
                  <c:v>Tertiary education </c:v>
                </c:pt>
                <c:pt idx="3">
                  <c:v>Total </c:v>
                </c:pt>
              </c:strCache>
            </c:strRef>
          </c:cat>
          <c:val>
            <c:numRef>
              <c:f>Στοιχεία!$B$21:$B$24</c:f>
              <c:numCache>
                <c:formatCode>#,##0</c:formatCode>
                <c:ptCount val="4"/>
                <c:pt idx="0">
                  <c:v>67718.600000000006</c:v>
                </c:pt>
                <c:pt idx="1">
                  <c:v>167610.2525</c:v>
                </c:pt>
                <c:pt idx="2">
                  <c:v>191459.82500000001</c:v>
                </c:pt>
                <c:pt idx="3">
                  <c:v>426788.67749999999</c:v>
                </c:pt>
              </c:numCache>
            </c:numRef>
          </c:val>
          <c:extLst>
            <c:ext xmlns:c16="http://schemas.microsoft.com/office/drawing/2014/chart" uri="{C3380CC4-5D6E-409C-BE32-E72D297353CC}">
              <c16:uniqueId val="{00000000-5A6C-4E19-91F1-40F7F4E2A146}"/>
            </c:ext>
          </c:extLst>
        </c:ser>
        <c:ser>
          <c:idx val="1"/>
          <c:order val="1"/>
          <c:tx>
            <c:strRef>
              <c:f>Στοιχεία!$C$20</c:f>
              <c:strCache>
                <c:ptCount val="1"/>
                <c:pt idx="0">
                  <c:v>2022</c:v>
                </c:pt>
              </c:strCache>
            </c:strRef>
          </c:tx>
          <c:spPr>
            <a:solidFill>
              <a:srgbClr val="FF99CC"/>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Στοιχεία!$A$21:$A$24</c:f>
              <c:strCache>
                <c:ptCount val="4"/>
                <c:pt idx="0">
                  <c:v>Up to lower secondary 
education </c:v>
                </c:pt>
                <c:pt idx="1">
                  <c:v>Up to post-secondary 
non-tertiary education </c:v>
                </c:pt>
                <c:pt idx="2">
                  <c:v>Tertiary education </c:v>
                </c:pt>
                <c:pt idx="3">
                  <c:v>Total </c:v>
                </c:pt>
              </c:strCache>
            </c:strRef>
          </c:cat>
          <c:val>
            <c:numRef>
              <c:f>Στοιχεία!$C$21:$C$24</c:f>
              <c:numCache>
                <c:formatCode>#,##0</c:formatCode>
                <c:ptCount val="4"/>
                <c:pt idx="0">
                  <c:v>63042.314236014558</c:v>
                </c:pt>
                <c:pt idx="1">
                  <c:v>176776.47319066621</c:v>
                </c:pt>
                <c:pt idx="2">
                  <c:v>230489.27466125455</c:v>
                </c:pt>
                <c:pt idx="3">
                  <c:v>470308.06208793528</c:v>
                </c:pt>
              </c:numCache>
            </c:numRef>
          </c:val>
          <c:extLst>
            <c:ext xmlns:c16="http://schemas.microsoft.com/office/drawing/2014/chart" uri="{C3380CC4-5D6E-409C-BE32-E72D297353CC}">
              <c16:uniqueId val="{00000001-5A6C-4E19-91F1-40F7F4E2A146}"/>
            </c:ext>
          </c:extLst>
        </c:ser>
        <c:ser>
          <c:idx val="2"/>
          <c:order val="2"/>
          <c:tx>
            <c:strRef>
              <c:f>Στοιχεία!$D$20</c:f>
              <c:strCache>
                <c:ptCount val="1"/>
                <c:pt idx="0">
                  <c:v>2027</c:v>
                </c:pt>
              </c:strCache>
            </c:strRef>
          </c:tx>
          <c:spPr>
            <a:solidFill>
              <a:srgbClr val="99CC00"/>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Στοιχεία!$A$21:$A$24</c:f>
              <c:strCache>
                <c:ptCount val="4"/>
                <c:pt idx="0">
                  <c:v>Up to lower secondary 
education </c:v>
                </c:pt>
                <c:pt idx="1">
                  <c:v>Up to post-secondary 
non-tertiary education </c:v>
                </c:pt>
                <c:pt idx="2">
                  <c:v>Tertiary education </c:v>
                </c:pt>
                <c:pt idx="3">
                  <c:v>Total </c:v>
                </c:pt>
              </c:strCache>
            </c:strRef>
          </c:cat>
          <c:val>
            <c:numRef>
              <c:f>Στοιχεία!$D$21:$D$24</c:f>
              <c:numCache>
                <c:formatCode>#,##0</c:formatCode>
                <c:ptCount val="4"/>
                <c:pt idx="0">
                  <c:v>53704.912163982066</c:v>
                </c:pt>
                <c:pt idx="1">
                  <c:v>180927.95046537666</c:v>
                </c:pt>
                <c:pt idx="2">
                  <c:v>258333.58276134674</c:v>
                </c:pt>
                <c:pt idx="3">
                  <c:v>492966.44539070548</c:v>
                </c:pt>
              </c:numCache>
            </c:numRef>
          </c:val>
          <c:extLst>
            <c:ext xmlns:c16="http://schemas.microsoft.com/office/drawing/2014/chart" uri="{C3380CC4-5D6E-409C-BE32-E72D297353CC}">
              <c16:uniqueId val="{00000002-5A6C-4E19-91F1-40F7F4E2A146}"/>
            </c:ext>
          </c:extLst>
        </c:ser>
        <c:ser>
          <c:idx val="3"/>
          <c:order val="3"/>
          <c:tx>
            <c:strRef>
              <c:f>Στοιχεία!$E$20</c:f>
              <c:strCache>
                <c:ptCount val="1"/>
                <c:pt idx="0">
                  <c:v>2032</c:v>
                </c:pt>
              </c:strCache>
            </c:strRef>
          </c:tx>
          <c:spPr>
            <a:solidFill>
              <a:srgbClr val="FF9900"/>
            </a:solidFill>
            <a:ln w="12700">
              <a:solidFill>
                <a:srgbClr val="000000"/>
              </a:solidFill>
              <a:prstDash val="solid"/>
            </a:ln>
          </c:spPr>
          <c:invertIfNegative val="0"/>
          <c:dLbls>
            <c:numFmt formatCode="#,##0" sourceLinked="0"/>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Στοιχεία!$A$21:$A$24</c:f>
              <c:strCache>
                <c:ptCount val="4"/>
                <c:pt idx="0">
                  <c:v>Up to lower secondary 
education </c:v>
                </c:pt>
                <c:pt idx="1">
                  <c:v>Up to post-secondary 
non-tertiary education </c:v>
                </c:pt>
                <c:pt idx="2">
                  <c:v>Tertiary education </c:v>
                </c:pt>
                <c:pt idx="3">
                  <c:v>Total </c:v>
                </c:pt>
              </c:strCache>
            </c:strRef>
          </c:cat>
          <c:val>
            <c:numRef>
              <c:f>Στοιχεία!$E$21:$E$24</c:f>
              <c:numCache>
                <c:formatCode>#,##0</c:formatCode>
                <c:ptCount val="4"/>
                <c:pt idx="0">
                  <c:v>45771.94133554092</c:v>
                </c:pt>
                <c:pt idx="1">
                  <c:v>184335.41219906675</c:v>
                </c:pt>
                <c:pt idx="2">
                  <c:v>287749.46459494269</c:v>
                </c:pt>
                <c:pt idx="3">
                  <c:v>517856.81812955037</c:v>
                </c:pt>
              </c:numCache>
            </c:numRef>
          </c:val>
          <c:extLst>
            <c:ext xmlns:c16="http://schemas.microsoft.com/office/drawing/2014/chart" uri="{C3380CC4-5D6E-409C-BE32-E72D297353CC}">
              <c16:uniqueId val="{00000003-5A6C-4E19-91F1-40F7F4E2A146}"/>
            </c:ext>
          </c:extLst>
        </c:ser>
        <c:dLbls>
          <c:showLegendKey val="0"/>
          <c:showVal val="1"/>
          <c:showCatName val="0"/>
          <c:showSerName val="0"/>
          <c:showPercent val="0"/>
          <c:showBubbleSize val="0"/>
        </c:dLbls>
        <c:gapWidth val="150"/>
        <c:axId val="134510464"/>
        <c:axId val="134512000"/>
      </c:barChart>
      <c:catAx>
        <c:axId val="134510464"/>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134512000"/>
        <c:crosses val="autoZero"/>
        <c:auto val="1"/>
        <c:lblAlgn val="ctr"/>
        <c:lblOffset val="100"/>
        <c:tickLblSkip val="1"/>
        <c:tickMarkSkip val="1"/>
        <c:noMultiLvlLbl val="0"/>
      </c:catAx>
      <c:valAx>
        <c:axId val="134512000"/>
        <c:scaling>
          <c:orientation val="minMax"/>
          <c:max val="800000"/>
          <c:min val="0"/>
        </c:scaling>
        <c:delete val="0"/>
        <c:axPos val="t"/>
        <c:numFmt formatCode="#,##0" sourceLinked="0"/>
        <c:majorTickMark val="none"/>
        <c:minorTickMark val="none"/>
        <c:tickLblPos val="high"/>
        <c:spPr>
          <a:ln w="3175">
            <a:solidFill>
              <a:srgbClr val="000000"/>
            </a:solidFill>
            <a:prstDash val="solid"/>
          </a:ln>
        </c:spPr>
        <c:txPr>
          <a:bodyPr rot="0" vert="horz"/>
          <a:lstStyle/>
          <a:p>
            <a:pPr>
              <a:defRPr/>
            </a:pPr>
            <a:endParaRPr lang="en-US"/>
          </a:p>
        </c:txPr>
        <c:crossAx val="134510464"/>
        <c:crosses val="autoZero"/>
        <c:crossBetween val="between"/>
        <c:majorUnit val="200000"/>
      </c:valAx>
      <c:spPr>
        <a:solidFill>
          <a:srgbClr val="FFFFCC"/>
        </a:solidFill>
        <a:ln w="12700">
          <a:solidFill>
            <a:srgbClr val="000000"/>
          </a:solidFill>
          <a:prstDash val="solid"/>
        </a:ln>
      </c:spPr>
    </c:plotArea>
    <c:legend>
      <c:legendPos val="b"/>
      <c:layout>
        <c:manualLayout>
          <c:xMode val="edge"/>
          <c:yMode val="edge"/>
          <c:x val="0.37772356321839073"/>
          <c:y val="0.9111906746031746"/>
          <c:w val="0.38946957211744893"/>
          <c:h val="8.2389087301587297E-2"/>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140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0.37309</cdr:x>
      <cdr:y>0.33939</cdr:y>
    </cdr:from>
    <cdr:to>
      <cdr:x>0.46338</cdr:x>
      <cdr:y>0.39654</cdr:y>
    </cdr:to>
    <cdr:sp macro="" textlink="">
      <cdr:nvSpPr>
        <cdr:cNvPr id="9" name="Text Box 1"/>
        <cdr:cNvSpPr txBox="1">
          <a:spLocks xmlns:a="http://schemas.openxmlformats.org/drawingml/2006/main" noChangeArrowheads="1"/>
        </cdr:cNvSpPr>
      </cdr:nvSpPr>
      <cdr:spPr bwMode="auto">
        <a:xfrm xmlns:a="http://schemas.openxmlformats.org/drawingml/2006/main">
          <a:off x="3895025" y="1710539"/>
          <a:ext cx="942627" cy="28803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18288"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fld id="{4230BC0C-BD9D-4799-99A1-CED37A58C36F}" type="TxLink">
            <a:rPr lang="en-US" sz="1400" b="1" i="0" u="none" strike="noStrike">
              <a:solidFill>
                <a:srgbClr val="000000"/>
              </a:solidFill>
              <a:latin typeface="+mn-lt"/>
              <a:cs typeface="Times New Roman"/>
            </a:rPr>
            <a:pPr algn="ctr" rtl="0">
              <a:defRPr sz="1000"/>
            </a:pPr>
            <a:t>13.220</a:t>
          </a:fld>
          <a:endParaRPr lang="el-GR" sz="1400" b="1" i="0" strike="noStrike" dirty="0">
            <a:solidFill>
              <a:srgbClr val="000000"/>
            </a:solidFill>
            <a:latin typeface="+mn-lt"/>
            <a:cs typeface="Times New Roman"/>
          </a:endParaRPr>
        </a:p>
      </cdr:txBody>
    </cdr:sp>
  </cdr:relSizeAnchor>
  <cdr:relSizeAnchor xmlns:cdr="http://schemas.openxmlformats.org/drawingml/2006/chartDrawing">
    <cdr:from>
      <cdr:x>0.81983</cdr:x>
      <cdr:y>0.38462</cdr:y>
    </cdr:from>
    <cdr:to>
      <cdr:x>0.91012</cdr:x>
      <cdr:y>0.43179</cdr:y>
    </cdr:to>
    <cdr:sp macro="" textlink="">
      <cdr:nvSpPr>
        <cdr:cNvPr id="10" name="Text Box 1"/>
        <cdr:cNvSpPr txBox="1">
          <a:spLocks xmlns:a="http://schemas.openxmlformats.org/drawingml/2006/main" noChangeArrowheads="1"/>
        </cdr:cNvSpPr>
      </cdr:nvSpPr>
      <cdr:spPr bwMode="auto">
        <a:xfrm xmlns:a="http://schemas.openxmlformats.org/drawingml/2006/main">
          <a:off x="4869635" y="844568"/>
          <a:ext cx="536303" cy="10357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18288"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fld id="{76D1AEA5-066C-4A1B-AD79-45405BF49DF1}" type="TxLink">
            <a:rPr lang="en-US" sz="1400" b="1" i="0" u="none" strike="noStrike">
              <a:solidFill>
                <a:srgbClr val="000000"/>
              </a:solidFill>
              <a:latin typeface="+mn-lt"/>
              <a:cs typeface="Times New Roman"/>
            </a:rPr>
            <a:pPr algn="ctr" rtl="0">
              <a:defRPr sz="1000"/>
            </a:pPr>
            <a:t>11.666</a:t>
          </a:fld>
          <a:endParaRPr lang="el-GR" sz="1400" b="1" i="0" strike="noStrike" dirty="0">
            <a:solidFill>
              <a:srgbClr val="000000"/>
            </a:solidFill>
            <a:latin typeface="+mn-lt"/>
            <a:cs typeface="Times New Roman"/>
          </a:endParaRPr>
        </a:p>
      </cdr:txBody>
    </cdr:sp>
  </cdr:relSizeAnchor>
  <cdr:relSizeAnchor xmlns:cdr="http://schemas.openxmlformats.org/drawingml/2006/chartDrawing">
    <cdr:from>
      <cdr:x>0.5938</cdr:x>
      <cdr:y>0.42512</cdr:y>
    </cdr:from>
    <cdr:to>
      <cdr:x>0.68409</cdr:x>
      <cdr:y>0.4791</cdr:y>
    </cdr:to>
    <cdr:sp macro="" textlink="">
      <cdr:nvSpPr>
        <cdr:cNvPr id="11" name="Text Box 1"/>
        <cdr:cNvSpPr txBox="1">
          <a:spLocks xmlns:a="http://schemas.openxmlformats.org/drawingml/2006/main" noChangeArrowheads="1"/>
        </cdr:cNvSpPr>
      </cdr:nvSpPr>
      <cdr:spPr bwMode="auto">
        <a:xfrm xmlns:a="http://schemas.openxmlformats.org/drawingml/2006/main">
          <a:off x="6199281" y="2142587"/>
          <a:ext cx="942627" cy="27207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18288"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fld id="{CF7E8CA6-8C04-4DE1-82B8-A31231D886EA}" type="TxLink">
            <a:rPr lang="en-US" sz="1400" b="1" i="0" u="none" strike="noStrike">
              <a:solidFill>
                <a:srgbClr val="000000"/>
              </a:solidFill>
              <a:latin typeface="+mn-lt"/>
              <a:cs typeface="Times New Roman"/>
            </a:rPr>
            <a:pPr algn="ctr" rtl="0">
              <a:defRPr sz="1000"/>
            </a:pPr>
            <a:t>10.121</a:t>
          </a:fld>
          <a:endParaRPr lang="el-GR" sz="1400" b="1" i="0" strike="noStrike" dirty="0">
            <a:solidFill>
              <a:srgbClr val="000000"/>
            </a:solidFill>
            <a:latin typeface="+mn-lt"/>
            <a:cs typeface="Times New Roman"/>
          </a:endParaRPr>
        </a:p>
      </cdr:txBody>
    </cdr:sp>
  </cdr:relSizeAnchor>
  <cdr:relSizeAnchor xmlns:cdr="http://schemas.openxmlformats.org/drawingml/2006/chartDrawing">
    <cdr:from>
      <cdr:x>0.15237</cdr:x>
      <cdr:y>0.1623</cdr:y>
    </cdr:from>
    <cdr:to>
      <cdr:x>0.24267</cdr:x>
      <cdr:y>0.21855</cdr:y>
    </cdr:to>
    <cdr:sp macro="" textlink="">
      <cdr:nvSpPr>
        <cdr:cNvPr id="12" name="Text Box 1"/>
        <cdr:cNvSpPr txBox="1">
          <a:spLocks xmlns:a="http://schemas.openxmlformats.org/drawingml/2006/main" noChangeArrowheads="1"/>
        </cdr:cNvSpPr>
      </cdr:nvSpPr>
      <cdr:spPr bwMode="auto">
        <a:xfrm xmlns:a="http://schemas.openxmlformats.org/drawingml/2006/main">
          <a:off x="1590769" y="817976"/>
          <a:ext cx="942732" cy="28353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18288"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fld id="{90C819D1-A059-4439-9C8D-9557C62C230E}" type="TxLink">
            <a:rPr lang="en-US" sz="1400" b="1" i="0" u="none" strike="noStrike">
              <a:solidFill>
                <a:srgbClr val="000000"/>
              </a:solidFill>
              <a:latin typeface="+mn-lt"/>
              <a:cs typeface="Times New Roman"/>
            </a:rPr>
            <a:pPr algn="ctr" rtl="0">
              <a:defRPr sz="1000"/>
            </a:pPr>
            <a:t>20.428</a:t>
          </a:fld>
          <a:endParaRPr lang="el-GR" sz="1400" b="1" i="0" strike="noStrike" dirty="0">
            <a:solidFill>
              <a:srgbClr val="000000"/>
            </a:solidFill>
            <a:latin typeface="+mn-lt"/>
            <a:cs typeface="Times New Roman"/>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8" y="0"/>
            <a:ext cx="2944491" cy="496411"/>
          </a:xfrm>
          <a:prstGeom prst="rect">
            <a:avLst/>
          </a:prstGeom>
          <a:noFill/>
          <a:ln w="9525">
            <a:noFill/>
            <a:miter lim="800000"/>
            <a:headEnd/>
            <a:tailEnd/>
          </a:ln>
          <a:effectLst/>
        </p:spPr>
        <p:txBody>
          <a:bodyPr vert="horz" wrap="square" lIns="92914" tIns="46456" rIns="92914" bIns="46456" numCol="1" anchor="t" anchorCtr="0" compatLnSpc="1">
            <a:prstTxWarp prst="textNoShape">
              <a:avLst/>
            </a:prstTxWarp>
          </a:bodyPr>
          <a:lstStyle>
            <a:lvl1pPr defTabSz="929089">
              <a:defRPr sz="1200" smtClean="0"/>
            </a:lvl1pPr>
          </a:lstStyle>
          <a:p>
            <a:pPr>
              <a:defRPr/>
            </a:pPr>
            <a:endParaRPr lang="en-GB" dirty="0"/>
          </a:p>
        </p:txBody>
      </p:sp>
      <p:sp>
        <p:nvSpPr>
          <p:cNvPr id="35843" name="Rectangle 3"/>
          <p:cNvSpPr>
            <a:spLocks noGrp="1" noChangeArrowheads="1"/>
          </p:cNvSpPr>
          <p:nvPr>
            <p:ph type="dt" sz="quarter" idx="1"/>
          </p:nvPr>
        </p:nvSpPr>
        <p:spPr bwMode="auto">
          <a:xfrm>
            <a:off x="3853185" y="0"/>
            <a:ext cx="2944490" cy="496411"/>
          </a:xfrm>
          <a:prstGeom prst="rect">
            <a:avLst/>
          </a:prstGeom>
          <a:noFill/>
          <a:ln w="9525">
            <a:noFill/>
            <a:miter lim="800000"/>
            <a:headEnd/>
            <a:tailEnd/>
          </a:ln>
          <a:effectLst/>
        </p:spPr>
        <p:txBody>
          <a:bodyPr vert="horz" wrap="square" lIns="92914" tIns="46456" rIns="92914" bIns="46456" numCol="1" anchor="t" anchorCtr="0" compatLnSpc="1">
            <a:prstTxWarp prst="textNoShape">
              <a:avLst/>
            </a:prstTxWarp>
          </a:bodyPr>
          <a:lstStyle>
            <a:lvl1pPr algn="r" defTabSz="929089">
              <a:defRPr sz="1200" smtClean="0"/>
            </a:lvl1pPr>
          </a:lstStyle>
          <a:p>
            <a:pPr>
              <a:defRPr/>
            </a:pPr>
            <a:endParaRPr lang="en-GB" dirty="0"/>
          </a:p>
        </p:txBody>
      </p:sp>
      <p:sp>
        <p:nvSpPr>
          <p:cNvPr id="35844" name="Rectangle 4"/>
          <p:cNvSpPr>
            <a:spLocks noGrp="1" noChangeArrowheads="1"/>
          </p:cNvSpPr>
          <p:nvPr>
            <p:ph type="ftr" sz="quarter" idx="2"/>
          </p:nvPr>
        </p:nvSpPr>
        <p:spPr bwMode="auto">
          <a:xfrm>
            <a:off x="8" y="9431815"/>
            <a:ext cx="2944491" cy="496411"/>
          </a:xfrm>
          <a:prstGeom prst="rect">
            <a:avLst/>
          </a:prstGeom>
          <a:noFill/>
          <a:ln w="9525">
            <a:noFill/>
            <a:miter lim="800000"/>
            <a:headEnd/>
            <a:tailEnd/>
          </a:ln>
          <a:effectLst/>
        </p:spPr>
        <p:txBody>
          <a:bodyPr vert="horz" wrap="square" lIns="92914" tIns="46456" rIns="92914" bIns="46456" numCol="1" anchor="b" anchorCtr="0" compatLnSpc="1">
            <a:prstTxWarp prst="textNoShape">
              <a:avLst/>
            </a:prstTxWarp>
          </a:bodyPr>
          <a:lstStyle>
            <a:lvl1pPr defTabSz="929089">
              <a:defRPr sz="1200" smtClean="0"/>
            </a:lvl1pPr>
          </a:lstStyle>
          <a:p>
            <a:pPr>
              <a:defRPr/>
            </a:pPr>
            <a:endParaRPr lang="en-GB" dirty="0"/>
          </a:p>
        </p:txBody>
      </p:sp>
      <p:sp>
        <p:nvSpPr>
          <p:cNvPr id="35845" name="Rectangle 5"/>
          <p:cNvSpPr>
            <a:spLocks noGrp="1" noChangeArrowheads="1"/>
          </p:cNvSpPr>
          <p:nvPr>
            <p:ph type="sldNum" sz="quarter" idx="3"/>
          </p:nvPr>
        </p:nvSpPr>
        <p:spPr bwMode="auto">
          <a:xfrm>
            <a:off x="3853185" y="9431815"/>
            <a:ext cx="2944490" cy="496411"/>
          </a:xfrm>
          <a:prstGeom prst="rect">
            <a:avLst/>
          </a:prstGeom>
          <a:noFill/>
          <a:ln w="9525">
            <a:noFill/>
            <a:miter lim="800000"/>
            <a:headEnd/>
            <a:tailEnd/>
          </a:ln>
          <a:effectLst/>
        </p:spPr>
        <p:txBody>
          <a:bodyPr vert="horz" wrap="square" lIns="92914" tIns="46456" rIns="92914" bIns="46456" numCol="1" anchor="b" anchorCtr="0" compatLnSpc="1">
            <a:prstTxWarp prst="textNoShape">
              <a:avLst/>
            </a:prstTxWarp>
          </a:bodyPr>
          <a:lstStyle>
            <a:lvl1pPr algn="r" defTabSz="929089">
              <a:defRPr sz="1200" smtClean="0"/>
            </a:lvl1pPr>
          </a:lstStyle>
          <a:p>
            <a:pPr>
              <a:defRPr/>
            </a:pPr>
            <a:endParaRPr lang="en-GB"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2050"/>
          <p:cNvSpPr>
            <a:spLocks noGrp="1" noChangeArrowheads="1"/>
          </p:cNvSpPr>
          <p:nvPr>
            <p:ph type="hdr" sz="quarter"/>
          </p:nvPr>
        </p:nvSpPr>
        <p:spPr bwMode="auto">
          <a:xfrm>
            <a:off x="4" y="3"/>
            <a:ext cx="2984345" cy="534595"/>
          </a:xfrm>
          <a:prstGeom prst="rect">
            <a:avLst/>
          </a:prstGeom>
          <a:noFill/>
          <a:ln w="9525">
            <a:noFill/>
            <a:miter lim="800000"/>
            <a:headEnd/>
            <a:tailEnd/>
          </a:ln>
          <a:effectLst/>
        </p:spPr>
        <p:txBody>
          <a:bodyPr vert="horz" wrap="square" lIns="91951" tIns="45976" rIns="91951" bIns="45976" numCol="1" anchor="t" anchorCtr="0" compatLnSpc="1">
            <a:prstTxWarp prst="textNoShape">
              <a:avLst/>
            </a:prstTxWarp>
          </a:bodyPr>
          <a:lstStyle>
            <a:lvl1pPr>
              <a:defRPr sz="1200" smtClean="0"/>
            </a:lvl1pPr>
          </a:lstStyle>
          <a:p>
            <a:pPr>
              <a:defRPr/>
            </a:pPr>
            <a:endParaRPr lang="en-GB" dirty="0"/>
          </a:p>
        </p:txBody>
      </p:sp>
      <p:sp>
        <p:nvSpPr>
          <p:cNvPr id="156675" name="Rectangle 2051"/>
          <p:cNvSpPr>
            <a:spLocks noGrp="1" noChangeArrowheads="1"/>
          </p:cNvSpPr>
          <p:nvPr>
            <p:ph type="dt" idx="1"/>
          </p:nvPr>
        </p:nvSpPr>
        <p:spPr bwMode="auto">
          <a:xfrm>
            <a:off x="3826091" y="3"/>
            <a:ext cx="2984345" cy="534595"/>
          </a:xfrm>
          <a:prstGeom prst="rect">
            <a:avLst/>
          </a:prstGeom>
          <a:noFill/>
          <a:ln w="9525">
            <a:noFill/>
            <a:miter lim="800000"/>
            <a:headEnd/>
            <a:tailEnd/>
          </a:ln>
          <a:effectLst/>
        </p:spPr>
        <p:txBody>
          <a:bodyPr vert="horz" wrap="square" lIns="91951" tIns="45976" rIns="91951" bIns="45976" numCol="1" anchor="t" anchorCtr="0" compatLnSpc="1">
            <a:prstTxWarp prst="textNoShape">
              <a:avLst/>
            </a:prstTxWarp>
          </a:bodyPr>
          <a:lstStyle>
            <a:lvl1pPr algn="r">
              <a:defRPr sz="1200" smtClean="0"/>
            </a:lvl1pPr>
          </a:lstStyle>
          <a:p>
            <a:pPr>
              <a:defRPr/>
            </a:pPr>
            <a:endParaRPr lang="en-GB" dirty="0"/>
          </a:p>
        </p:txBody>
      </p:sp>
      <p:sp>
        <p:nvSpPr>
          <p:cNvPr id="38916" name="Rectangle 2052"/>
          <p:cNvSpPr>
            <a:spLocks noGrp="1" noRot="1" noChangeAspect="1" noChangeArrowheads="1" noTextEdit="1"/>
          </p:cNvSpPr>
          <p:nvPr>
            <p:ph type="sldImg" idx="2"/>
          </p:nvPr>
        </p:nvSpPr>
        <p:spPr bwMode="auto">
          <a:xfrm>
            <a:off x="77788" y="762000"/>
            <a:ext cx="6654800" cy="3744913"/>
          </a:xfrm>
          <a:prstGeom prst="rect">
            <a:avLst/>
          </a:prstGeom>
          <a:noFill/>
          <a:ln w="9525">
            <a:solidFill>
              <a:srgbClr val="000000"/>
            </a:solidFill>
            <a:miter lim="800000"/>
            <a:headEnd/>
            <a:tailEnd/>
          </a:ln>
        </p:spPr>
      </p:sp>
      <p:sp>
        <p:nvSpPr>
          <p:cNvPr id="156677" name="Rectangle 2053"/>
          <p:cNvSpPr>
            <a:spLocks noGrp="1" noChangeArrowheads="1"/>
          </p:cNvSpPr>
          <p:nvPr>
            <p:ph type="body" sz="quarter" idx="3"/>
          </p:nvPr>
        </p:nvSpPr>
        <p:spPr bwMode="auto">
          <a:xfrm>
            <a:off x="918266" y="4735002"/>
            <a:ext cx="4973909" cy="4429517"/>
          </a:xfrm>
          <a:prstGeom prst="rect">
            <a:avLst/>
          </a:prstGeom>
          <a:noFill/>
          <a:ln w="9525">
            <a:noFill/>
            <a:miter lim="800000"/>
            <a:headEnd/>
            <a:tailEnd/>
          </a:ln>
          <a:effectLst/>
        </p:spPr>
        <p:txBody>
          <a:bodyPr vert="horz" wrap="square" lIns="91951" tIns="45976" rIns="91951" bIns="4597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6678" name="Rectangle 2054"/>
          <p:cNvSpPr>
            <a:spLocks noGrp="1" noChangeArrowheads="1"/>
          </p:cNvSpPr>
          <p:nvPr>
            <p:ph type="ftr" sz="quarter" idx="4"/>
          </p:nvPr>
        </p:nvSpPr>
        <p:spPr bwMode="auto">
          <a:xfrm>
            <a:off x="4" y="9393634"/>
            <a:ext cx="2984345" cy="534595"/>
          </a:xfrm>
          <a:prstGeom prst="rect">
            <a:avLst/>
          </a:prstGeom>
          <a:noFill/>
          <a:ln w="9525">
            <a:noFill/>
            <a:miter lim="800000"/>
            <a:headEnd/>
            <a:tailEnd/>
          </a:ln>
          <a:effectLst/>
        </p:spPr>
        <p:txBody>
          <a:bodyPr vert="horz" wrap="square" lIns="91951" tIns="45976" rIns="91951" bIns="45976" numCol="1" anchor="b" anchorCtr="0" compatLnSpc="1">
            <a:prstTxWarp prst="textNoShape">
              <a:avLst/>
            </a:prstTxWarp>
          </a:bodyPr>
          <a:lstStyle>
            <a:lvl1pPr>
              <a:defRPr sz="1200" smtClean="0"/>
            </a:lvl1pPr>
          </a:lstStyle>
          <a:p>
            <a:pPr>
              <a:defRPr/>
            </a:pPr>
            <a:endParaRPr lang="en-GB" dirty="0"/>
          </a:p>
        </p:txBody>
      </p:sp>
      <p:sp>
        <p:nvSpPr>
          <p:cNvPr id="156679" name="Rectangle 2055"/>
          <p:cNvSpPr>
            <a:spLocks noGrp="1" noChangeArrowheads="1"/>
          </p:cNvSpPr>
          <p:nvPr>
            <p:ph type="sldNum" sz="quarter" idx="5"/>
          </p:nvPr>
        </p:nvSpPr>
        <p:spPr bwMode="auto">
          <a:xfrm>
            <a:off x="3826091" y="9393634"/>
            <a:ext cx="2984345" cy="534595"/>
          </a:xfrm>
          <a:prstGeom prst="rect">
            <a:avLst/>
          </a:prstGeom>
          <a:noFill/>
          <a:ln w="9525">
            <a:noFill/>
            <a:miter lim="800000"/>
            <a:headEnd/>
            <a:tailEnd/>
          </a:ln>
          <a:effectLst/>
        </p:spPr>
        <p:txBody>
          <a:bodyPr vert="horz" wrap="square" lIns="91951" tIns="45976" rIns="91951" bIns="45976" numCol="1" anchor="b" anchorCtr="0" compatLnSpc="1">
            <a:prstTxWarp prst="textNoShape">
              <a:avLst/>
            </a:prstTxWarp>
          </a:bodyPr>
          <a:lstStyle>
            <a:lvl1pPr algn="r">
              <a:defRPr sz="1200" smtClean="0"/>
            </a:lvl1pPr>
          </a:lstStyle>
          <a:p>
            <a:pPr>
              <a:defRPr/>
            </a:pPr>
            <a:fld id="{111B8D2A-C636-4798-BF98-C7D4438DEC9D}" type="slidenum">
              <a:rPr lang="en-GB"/>
              <a:pPr>
                <a:defRPr/>
              </a:pPr>
              <a:t>‹#›</a:t>
            </a:fld>
            <a:endParaRPr lang="en-GB" dirty="0"/>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8" y="762000"/>
            <a:ext cx="6654800" cy="3744913"/>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111B8D2A-C636-4798-BF98-C7D4438DEC9D}" type="slidenum">
              <a:rPr lang="en-GB" smtClean="0"/>
              <a:pPr>
                <a:defRPr/>
              </a:pPr>
              <a:t>11</a:t>
            </a:fld>
            <a:endParaRPr lang="en-GB" dirty="0"/>
          </a:p>
        </p:txBody>
      </p:sp>
    </p:spTree>
    <p:extLst>
      <p:ext uri="{BB962C8B-B14F-4D97-AF65-F5344CB8AC3E}">
        <p14:creationId xmlns:p14="http://schemas.microsoft.com/office/powerpoint/2010/main" val="1844218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8" y="762000"/>
            <a:ext cx="6654800" cy="3744913"/>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111B8D2A-C636-4798-BF98-C7D4438DEC9D}" type="slidenum">
              <a:rPr lang="en-GB" smtClean="0"/>
              <a:pPr>
                <a:defRPr/>
              </a:pPr>
              <a:t>12</a:t>
            </a:fld>
            <a:endParaRPr lang="en-GB" dirty="0"/>
          </a:p>
        </p:txBody>
      </p:sp>
    </p:spTree>
    <p:extLst>
      <p:ext uri="{BB962C8B-B14F-4D97-AF65-F5344CB8AC3E}">
        <p14:creationId xmlns:p14="http://schemas.microsoft.com/office/powerpoint/2010/main" val="3789315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8" y="762000"/>
            <a:ext cx="6654800" cy="3744913"/>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111B8D2A-C636-4798-BF98-C7D4438DEC9D}" type="slidenum">
              <a:rPr lang="en-GB" smtClean="0"/>
              <a:pPr>
                <a:defRPr/>
              </a:pPr>
              <a:t>13</a:t>
            </a:fld>
            <a:endParaRPr lang="en-GB" dirty="0"/>
          </a:p>
        </p:txBody>
      </p:sp>
    </p:spTree>
    <p:extLst>
      <p:ext uri="{BB962C8B-B14F-4D97-AF65-F5344CB8AC3E}">
        <p14:creationId xmlns:p14="http://schemas.microsoft.com/office/powerpoint/2010/main" val="3763669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8" y="762000"/>
            <a:ext cx="6654800" cy="3744913"/>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111B8D2A-C636-4798-BF98-C7D4438DEC9D}" type="slidenum">
              <a:rPr lang="en-GB" smtClean="0"/>
              <a:pPr>
                <a:defRPr/>
              </a:pPr>
              <a:t>14</a:t>
            </a:fld>
            <a:endParaRPr lang="en-GB" dirty="0"/>
          </a:p>
        </p:txBody>
      </p:sp>
    </p:spTree>
    <p:extLst>
      <p:ext uri="{BB962C8B-B14F-4D97-AF65-F5344CB8AC3E}">
        <p14:creationId xmlns:p14="http://schemas.microsoft.com/office/powerpoint/2010/main" val="2545107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8" y="762000"/>
            <a:ext cx="6654800" cy="3744913"/>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111B8D2A-C636-4798-BF98-C7D4438DEC9D}" type="slidenum">
              <a:rPr lang="en-GB" smtClean="0"/>
              <a:pPr>
                <a:defRPr/>
              </a:pPr>
              <a:t>15</a:t>
            </a:fld>
            <a:endParaRPr lang="en-GB" dirty="0"/>
          </a:p>
        </p:txBody>
      </p:sp>
    </p:spTree>
    <p:extLst>
      <p:ext uri="{BB962C8B-B14F-4D97-AF65-F5344CB8AC3E}">
        <p14:creationId xmlns:p14="http://schemas.microsoft.com/office/powerpoint/2010/main" val="1851573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8" y="762000"/>
            <a:ext cx="6654800" cy="3744913"/>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111B8D2A-C636-4798-BF98-C7D4438DEC9D}" type="slidenum">
              <a:rPr lang="en-GB" smtClean="0"/>
              <a:pPr>
                <a:defRPr/>
              </a:pPr>
              <a:t>16</a:t>
            </a:fld>
            <a:endParaRPr lang="en-GB" dirty="0"/>
          </a:p>
        </p:txBody>
      </p:sp>
    </p:spTree>
    <p:extLst>
      <p:ext uri="{BB962C8B-B14F-4D97-AF65-F5344CB8AC3E}">
        <p14:creationId xmlns:p14="http://schemas.microsoft.com/office/powerpoint/2010/main" val="128663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8" y="762000"/>
            <a:ext cx="6654800" cy="3744913"/>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111B8D2A-C636-4798-BF98-C7D4438DEC9D}" type="slidenum">
              <a:rPr lang="en-GB" smtClean="0"/>
              <a:pPr>
                <a:defRPr/>
              </a:pPr>
              <a:t>17</a:t>
            </a:fld>
            <a:endParaRPr lang="en-GB" dirty="0"/>
          </a:p>
        </p:txBody>
      </p:sp>
    </p:spTree>
    <p:extLst>
      <p:ext uri="{BB962C8B-B14F-4D97-AF65-F5344CB8AC3E}">
        <p14:creationId xmlns:p14="http://schemas.microsoft.com/office/powerpoint/2010/main" val="25763999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8" y="762000"/>
            <a:ext cx="6654800" cy="3744913"/>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111B8D2A-C636-4798-BF98-C7D4438DEC9D}" type="slidenum">
              <a:rPr lang="en-GB" smtClean="0"/>
              <a:pPr>
                <a:defRPr/>
              </a:pPr>
              <a:t>18</a:t>
            </a:fld>
            <a:endParaRPr lang="en-GB" dirty="0"/>
          </a:p>
        </p:txBody>
      </p:sp>
    </p:spTree>
    <p:extLst>
      <p:ext uri="{BB962C8B-B14F-4D97-AF65-F5344CB8AC3E}">
        <p14:creationId xmlns:p14="http://schemas.microsoft.com/office/powerpoint/2010/main" val="597168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8" y="762000"/>
            <a:ext cx="6654800" cy="3744913"/>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111B8D2A-C636-4798-BF98-C7D4438DEC9D}" type="slidenum">
              <a:rPr lang="en-GB" smtClean="0"/>
              <a:pPr>
                <a:defRPr/>
              </a:pPr>
              <a:t>19</a:t>
            </a:fld>
            <a:endParaRPr lang="en-GB" dirty="0"/>
          </a:p>
        </p:txBody>
      </p:sp>
    </p:spTree>
    <p:extLst>
      <p:ext uri="{BB962C8B-B14F-4D97-AF65-F5344CB8AC3E}">
        <p14:creationId xmlns:p14="http://schemas.microsoft.com/office/powerpoint/2010/main" val="3051739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8" y="762000"/>
            <a:ext cx="6654800" cy="3744913"/>
          </a:xfrm>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pPr>
              <a:defRPr/>
            </a:pPr>
            <a:fld id="{111B8D2A-C636-4798-BF98-C7D4438DEC9D}" type="slidenum">
              <a:rPr lang="en-GB" smtClean="0"/>
              <a:pPr>
                <a:defRPr/>
              </a:pPr>
              <a:t>20</a:t>
            </a:fld>
            <a:endParaRPr lang="en-GB" dirty="0"/>
          </a:p>
        </p:txBody>
      </p:sp>
    </p:spTree>
    <p:extLst>
      <p:ext uri="{BB962C8B-B14F-4D97-AF65-F5344CB8AC3E}">
        <p14:creationId xmlns:p14="http://schemas.microsoft.com/office/powerpoint/2010/main" val="4149980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pPr>
              <a:defRPr/>
            </a:pPr>
            <a:fld id="{111B8D2A-C636-4798-BF98-C7D4438DEC9D}" type="slidenum">
              <a:rPr lang="en-GB" smtClean="0"/>
              <a:pPr>
                <a:defRPr/>
              </a:pPr>
              <a:t>2</a:t>
            </a:fld>
            <a:endParaRPr lang="en-GB" dirty="0"/>
          </a:p>
        </p:txBody>
      </p:sp>
    </p:spTree>
    <p:extLst>
      <p:ext uri="{BB962C8B-B14F-4D97-AF65-F5344CB8AC3E}">
        <p14:creationId xmlns:p14="http://schemas.microsoft.com/office/powerpoint/2010/main" val="4012500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pPr>
              <a:defRPr/>
            </a:pPr>
            <a:fld id="{111B8D2A-C636-4798-BF98-C7D4438DEC9D}" type="slidenum">
              <a:rPr lang="en-GB" smtClean="0"/>
              <a:pPr>
                <a:defRPr/>
              </a:pPr>
              <a:t>3</a:t>
            </a:fld>
            <a:endParaRPr lang="en-GB" dirty="0"/>
          </a:p>
        </p:txBody>
      </p:sp>
    </p:spTree>
    <p:extLst>
      <p:ext uri="{BB962C8B-B14F-4D97-AF65-F5344CB8AC3E}">
        <p14:creationId xmlns:p14="http://schemas.microsoft.com/office/powerpoint/2010/main" val="1141819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pPr>
              <a:defRPr/>
            </a:pPr>
            <a:fld id="{111B8D2A-C636-4798-BF98-C7D4438DEC9D}" type="slidenum">
              <a:rPr lang="en-GB" smtClean="0"/>
              <a:pPr>
                <a:defRPr/>
              </a:pPr>
              <a:t>4</a:t>
            </a:fld>
            <a:endParaRPr lang="en-GB" dirty="0"/>
          </a:p>
        </p:txBody>
      </p:sp>
    </p:spTree>
    <p:extLst>
      <p:ext uri="{BB962C8B-B14F-4D97-AF65-F5344CB8AC3E}">
        <p14:creationId xmlns:p14="http://schemas.microsoft.com/office/powerpoint/2010/main" val="3801879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pPr>
              <a:defRPr/>
            </a:pPr>
            <a:fld id="{111B8D2A-C636-4798-BF98-C7D4438DEC9D}" type="slidenum">
              <a:rPr lang="en-GB" smtClean="0"/>
              <a:pPr>
                <a:defRPr/>
              </a:pPr>
              <a:t>5</a:t>
            </a:fld>
            <a:endParaRPr lang="en-GB" dirty="0"/>
          </a:p>
        </p:txBody>
      </p:sp>
    </p:spTree>
    <p:extLst>
      <p:ext uri="{BB962C8B-B14F-4D97-AF65-F5344CB8AC3E}">
        <p14:creationId xmlns:p14="http://schemas.microsoft.com/office/powerpoint/2010/main" val="3068313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pPr>
              <a:defRPr/>
            </a:pPr>
            <a:fld id="{111B8D2A-C636-4798-BF98-C7D4438DEC9D}" type="slidenum">
              <a:rPr lang="en-GB" smtClean="0"/>
              <a:pPr>
                <a:defRPr/>
              </a:pPr>
              <a:t>6</a:t>
            </a:fld>
            <a:endParaRPr lang="en-GB" dirty="0"/>
          </a:p>
        </p:txBody>
      </p:sp>
    </p:spTree>
    <p:extLst>
      <p:ext uri="{BB962C8B-B14F-4D97-AF65-F5344CB8AC3E}">
        <p14:creationId xmlns:p14="http://schemas.microsoft.com/office/powerpoint/2010/main" val="4147939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pPr>
              <a:defRPr/>
            </a:pPr>
            <a:fld id="{111B8D2A-C636-4798-BF98-C7D4438DEC9D}" type="slidenum">
              <a:rPr lang="en-GB" smtClean="0"/>
              <a:pPr>
                <a:defRPr/>
              </a:pPr>
              <a:t>7</a:t>
            </a:fld>
            <a:endParaRPr lang="en-GB" dirty="0"/>
          </a:p>
        </p:txBody>
      </p:sp>
    </p:spTree>
    <p:extLst>
      <p:ext uri="{BB962C8B-B14F-4D97-AF65-F5344CB8AC3E}">
        <p14:creationId xmlns:p14="http://schemas.microsoft.com/office/powerpoint/2010/main" val="3816051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8" y="762000"/>
            <a:ext cx="6654800" cy="3744913"/>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111B8D2A-C636-4798-BF98-C7D4438DEC9D}" type="slidenum">
              <a:rPr lang="en-GB" smtClean="0"/>
              <a:pPr>
                <a:defRPr/>
              </a:pPr>
              <a:t>9</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8" y="762000"/>
            <a:ext cx="6654800" cy="3744913"/>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111B8D2A-C636-4798-BF98-C7D4438DEC9D}" type="slidenum">
              <a:rPr lang="en-GB" smtClean="0"/>
              <a:pPr>
                <a:defRPr/>
              </a:pPr>
              <a:t>10</a:t>
            </a:fld>
            <a:endParaRPr lang="en-GB" dirty="0"/>
          </a:p>
        </p:txBody>
      </p:sp>
    </p:spTree>
    <p:extLst>
      <p:ext uri="{BB962C8B-B14F-4D97-AF65-F5344CB8AC3E}">
        <p14:creationId xmlns:p14="http://schemas.microsoft.com/office/powerpoint/2010/main" val="3966566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6EBBC0D-C3BD-4BCD-87B2-90EBEE9637B0}"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45253E60-BA79-4372-B2D1-30185CF1A560}"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0B67FE2-35D5-4925-B1AB-B4EA0768A948}"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2FFB40ED-6C4C-44C7-B1BF-76731970906A}"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D9F1CC0E-D845-414B-A054-2CB4D54792A5}"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52327140-C794-44AE-BF12-7A923D8A8671}"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23847607-867A-4F67-B10B-DFD96F22AF13}"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3E481BF5-EC1E-4BC7-87EC-8D2102753254}"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31FEEAED-AFC0-4EA0-B530-B6B43A2F602A}"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71DC25F4-6D87-4D14-BE09-323F2DC82C4D}"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6DB2B046-B69D-4321-A7B5-2188B898C8CE}"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3686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dirty="0"/>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GB" dirty="0"/>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88A6E52-DF6E-4C15-A78A-DBE808DF0A0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app.powerbi.com/view?r=eyJrIjoiYTIwYmRhZTItZDIyOC00NTAxLWE2YWYtYjBlOTJkM2RjMmExIiwidCI6ImUwMGYwOTkyLWZjNWUtNGVkNi05MTFiLWY5MjVlZjc2YzYzNyIsImMiOjl9&amp;pageName=ReportSectionc9aabbedf633f389f199"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8" name="Picture 6" descr="C:\WINDOWS\Desktop\ANADp1b.jpg"/>
          <p:cNvPicPr>
            <a:picLocks noChangeAspect="1" noChangeArrowheads="1"/>
          </p:cNvPicPr>
          <p:nvPr/>
        </p:nvPicPr>
        <p:blipFill>
          <a:blip r:embed="rId3" cstate="print"/>
          <a:srcRect/>
          <a:stretch>
            <a:fillRect/>
          </a:stretch>
        </p:blipFill>
        <p:spPr bwMode="auto">
          <a:xfrm>
            <a:off x="1524000" y="0"/>
            <a:ext cx="9144000" cy="6858000"/>
          </a:xfrm>
          <a:prstGeom prst="rect">
            <a:avLst/>
          </a:prstGeom>
          <a:noFill/>
        </p:spPr>
      </p:pic>
      <p:sp>
        <p:nvSpPr>
          <p:cNvPr id="8194" name="Rectangle 2"/>
          <p:cNvSpPr>
            <a:spLocks noGrp="1" noChangeArrowheads="1"/>
          </p:cNvSpPr>
          <p:nvPr>
            <p:ph type="ctrTitle"/>
          </p:nvPr>
        </p:nvSpPr>
        <p:spPr>
          <a:xfrm>
            <a:off x="2209800" y="1524000"/>
            <a:ext cx="7772400" cy="1752600"/>
          </a:xfrm>
        </p:spPr>
        <p:txBody>
          <a:bodyPr/>
          <a:lstStyle/>
          <a:p>
            <a:r>
              <a:rPr lang="en-US" dirty="0"/>
              <a:t>RESEARCH AND PLANNING AT THE HRDA</a:t>
            </a:r>
            <a:endParaRPr lang="en-GB" dirty="0"/>
          </a:p>
        </p:txBody>
      </p:sp>
      <p:sp>
        <p:nvSpPr>
          <p:cNvPr id="8195" name="Rectangle 3"/>
          <p:cNvSpPr>
            <a:spLocks noGrp="1" noChangeArrowheads="1"/>
          </p:cNvSpPr>
          <p:nvPr>
            <p:ph type="subTitle" idx="1"/>
          </p:nvPr>
        </p:nvSpPr>
        <p:spPr>
          <a:xfrm>
            <a:off x="2895600" y="3657600"/>
            <a:ext cx="6400800" cy="990600"/>
          </a:xfrm>
        </p:spPr>
        <p:txBody>
          <a:bodyPr/>
          <a:lstStyle/>
          <a:p>
            <a:r>
              <a:rPr lang="en-US" dirty="0">
                <a:latin typeface="+mj-lt"/>
              </a:rPr>
              <a:t>Yiannis Mourouzides</a:t>
            </a:r>
          </a:p>
          <a:p>
            <a:r>
              <a:rPr lang="en-US" dirty="0">
                <a:latin typeface="+mj-lt"/>
              </a:rPr>
              <a:t> Senior Human Resource Officer</a:t>
            </a:r>
            <a:endParaRPr lang="en-GB" dirty="0">
              <a:latin typeface="+mj-lt"/>
            </a:endParaRPr>
          </a:p>
        </p:txBody>
      </p:sp>
      <p:pic>
        <p:nvPicPr>
          <p:cNvPr id="7" name="Picture 9" descr="Slide1_blue_en"/>
          <p:cNvPicPr>
            <a:picLocks noChangeAspect="1" noChangeArrowheads="1"/>
          </p:cNvPicPr>
          <p:nvPr/>
        </p:nvPicPr>
        <p:blipFill>
          <a:blip r:embed="rId4" cstate="print"/>
          <a:srcRect/>
          <a:stretch>
            <a:fillRect/>
          </a:stretch>
        </p:blipFill>
        <p:spPr bwMode="auto">
          <a:xfrm>
            <a:off x="0" y="-6350"/>
            <a:ext cx="12192000" cy="6870700"/>
          </a:xfrm>
          <a:prstGeom prst="rect">
            <a:avLst/>
          </a:prstGeom>
          <a:noFill/>
        </p:spPr>
      </p:pic>
      <p:sp>
        <p:nvSpPr>
          <p:cNvPr id="2" name="Rectangle 3">
            <a:extLst>
              <a:ext uri="{FF2B5EF4-FFF2-40B4-BE49-F238E27FC236}">
                <a16:creationId xmlns:a16="http://schemas.microsoft.com/office/drawing/2014/main" id="{47EE03D4-0A10-1AF2-BF43-AFFCA947B925}"/>
              </a:ext>
            </a:extLst>
          </p:cNvPr>
          <p:cNvSpPr txBox="1">
            <a:spLocks noChangeArrowheads="1"/>
          </p:cNvSpPr>
          <p:nvPr/>
        </p:nvSpPr>
        <p:spPr bwMode="auto">
          <a:xfrm>
            <a:off x="119336" y="548680"/>
            <a:ext cx="11953328" cy="25202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eaLnBrk="1" hangingPunct="1">
              <a:lnSpc>
                <a:spcPct val="140000"/>
              </a:lnSpc>
              <a:spcAft>
                <a:spcPts val="0"/>
              </a:spcAft>
              <a:defRPr/>
            </a:pPr>
            <a:r>
              <a:rPr lang="en-GB" sz="3200" b="1" kern="0" dirty="0">
                <a:solidFill>
                  <a:schemeClr val="bg1"/>
                </a:solidFill>
                <a:latin typeface="Book Antiqua" pitchFamily="18" charset="0"/>
              </a:rPr>
              <a:t>FORECASTS OF LABOUR DEMAND AND SUPPLY</a:t>
            </a:r>
            <a:r>
              <a:rPr lang="el-GR" sz="3200" b="1" kern="0" dirty="0">
                <a:solidFill>
                  <a:schemeClr val="bg1"/>
                </a:solidFill>
                <a:latin typeface="Book Antiqua" pitchFamily="18" charset="0"/>
              </a:rPr>
              <a:t> </a:t>
            </a:r>
            <a:br>
              <a:rPr lang="el-GR" sz="3200" b="1" kern="0" dirty="0">
                <a:solidFill>
                  <a:schemeClr val="bg1"/>
                </a:solidFill>
                <a:latin typeface="Book Antiqua" pitchFamily="18" charset="0"/>
              </a:rPr>
            </a:br>
            <a:r>
              <a:rPr lang="en-GB" sz="3200" b="1" kern="0" dirty="0">
                <a:solidFill>
                  <a:schemeClr val="bg1"/>
                </a:solidFill>
                <a:latin typeface="Book Antiqua" pitchFamily="18" charset="0"/>
              </a:rPr>
              <a:t>IN THE CYPRUS ECONOMY</a:t>
            </a:r>
            <a:r>
              <a:rPr lang="el-GR" sz="3200" b="1" kern="0" dirty="0">
                <a:solidFill>
                  <a:schemeClr val="bg1"/>
                </a:solidFill>
                <a:latin typeface="Book Antiqua" pitchFamily="18" charset="0"/>
              </a:rPr>
              <a:t> </a:t>
            </a:r>
            <a:br>
              <a:rPr lang="en-GB" sz="3200" b="1" kern="0" dirty="0">
                <a:solidFill>
                  <a:schemeClr val="bg1"/>
                </a:solidFill>
                <a:latin typeface="Book Antiqua" pitchFamily="18" charset="0"/>
              </a:rPr>
            </a:br>
            <a:r>
              <a:rPr lang="el-GR" sz="3200" b="1" kern="0" dirty="0">
                <a:solidFill>
                  <a:schemeClr val="bg1"/>
                </a:solidFill>
                <a:latin typeface="Book Antiqua" pitchFamily="18" charset="0"/>
              </a:rPr>
              <a:t>2022 – 2032 </a:t>
            </a:r>
          </a:p>
        </p:txBody>
      </p:sp>
      <p:sp>
        <p:nvSpPr>
          <p:cNvPr id="3" name="Rectangle 4">
            <a:extLst>
              <a:ext uri="{FF2B5EF4-FFF2-40B4-BE49-F238E27FC236}">
                <a16:creationId xmlns:a16="http://schemas.microsoft.com/office/drawing/2014/main" id="{7206E506-4B88-2712-7286-5B5976D0D47E}"/>
              </a:ext>
            </a:extLst>
          </p:cNvPr>
          <p:cNvSpPr txBox="1">
            <a:spLocks noChangeArrowheads="1"/>
          </p:cNvSpPr>
          <p:nvPr/>
        </p:nvSpPr>
        <p:spPr bwMode="auto">
          <a:xfrm>
            <a:off x="1524000" y="3344415"/>
            <a:ext cx="9144000" cy="58864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spcBef>
                <a:spcPct val="0"/>
              </a:spcBef>
              <a:defRPr/>
            </a:pPr>
            <a:r>
              <a:rPr lang="en-GB" sz="2300" b="1" kern="0" dirty="0">
                <a:solidFill>
                  <a:srgbClr val="FFFF00"/>
                </a:solidFill>
                <a:latin typeface="Book Antiqua" pitchFamily="18" charset="0"/>
              </a:rPr>
              <a:t>Research and Planning Directorate </a:t>
            </a:r>
            <a:endParaRPr lang="el-GR" sz="2300" b="1" kern="0" dirty="0">
              <a:effectLst>
                <a:outerShdw blurRad="38100" dist="38100" dir="2700000" algn="tl">
                  <a:srgbClr val="C0C0C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2A65E08C-D2D3-9800-9B67-A3276FABD838}"/>
              </a:ext>
            </a:extLst>
          </p:cNvPr>
          <p:cNvGraphicFramePr>
            <a:graphicFrameLocks noChangeAspect="1"/>
          </p:cNvGraphicFramePr>
          <p:nvPr/>
        </p:nvGraphicFramePr>
        <p:xfrm>
          <a:off x="0" y="0"/>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2" name="Object 2">
                        <a:extLst>
                          <a:ext uri="{FF2B5EF4-FFF2-40B4-BE49-F238E27FC236}">
                            <a16:creationId xmlns:a16="http://schemas.microsoft.com/office/drawing/2014/main" id="{2A65E08C-D2D3-9800-9B67-A3276FABD8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ln>
                        <a:noFill/>
                      </a:ln>
                      <a:effectLst/>
                    </p:spPr>
                  </p:pic>
                </p:oleObj>
              </mc:Fallback>
            </mc:AlternateContent>
          </a:graphicData>
        </a:graphic>
      </p:graphicFrame>
      <p:sp>
        <p:nvSpPr>
          <p:cNvPr id="141315" name="Rectangle 3"/>
          <p:cNvSpPr>
            <a:spLocks noGrp="1" noChangeArrowheads="1"/>
          </p:cNvSpPr>
          <p:nvPr>
            <p:ph type="title"/>
          </p:nvPr>
        </p:nvSpPr>
        <p:spPr>
          <a:xfrm>
            <a:off x="1847528" y="836712"/>
            <a:ext cx="8928992" cy="692784"/>
          </a:xfrm>
        </p:spPr>
        <p:txBody>
          <a:bodyPr/>
          <a:lstStyle/>
          <a:p>
            <a:pPr eaLnBrk="1" hangingPunct="1">
              <a:defRPr/>
            </a:pPr>
            <a:r>
              <a:rPr lang="el-GR" sz="2000" b="1" dirty="0">
                <a:solidFill>
                  <a:srgbClr val="008000"/>
                </a:solidFill>
                <a:latin typeface="Book Antiqua" panose="02040602050305030304" pitchFamily="18" charset="0"/>
              </a:rPr>
              <a:t>4.</a:t>
            </a:r>
            <a:r>
              <a:rPr lang="en-GB" sz="2000" b="1" dirty="0">
                <a:solidFill>
                  <a:srgbClr val="008000"/>
                </a:solidFill>
                <a:latin typeface="Book Antiqua" panose="02040602050305030304" pitchFamily="18" charset="0"/>
              </a:rPr>
              <a:t>2</a:t>
            </a:r>
            <a:r>
              <a:rPr lang="el-GR" sz="2000" b="1" dirty="0">
                <a:solidFill>
                  <a:srgbClr val="008000"/>
                </a:solidFill>
                <a:latin typeface="Book Antiqua" panose="02040602050305030304" pitchFamily="18" charset="0"/>
              </a:rPr>
              <a:t> </a:t>
            </a:r>
            <a:r>
              <a:rPr lang="en-GB" sz="2000" b="1" dirty="0">
                <a:solidFill>
                  <a:srgbClr val="008000"/>
                </a:solidFill>
                <a:latin typeface="Book Antiqua" panose="02040602050305030304" pitchFamily="18" charset="0"/>
              </a:rPr>
              <a:t>ANNUAL AVERAGE TOTAL EMPLOYMENT DEMAND </a:t>
            </a:r>
            <a:br>
              <a:rPr lang="el-GR" sz="2000" b="1" dirty="0">
                <a:solidFill>
                  <a:srgbClr val="008000"/>
                </a:solidFill>
                <a:latin typeface="Book Antiqua" panose="02040602050305030304" pitchFamily="18" charset="0"/>
              </a:rPr>
            </a:br>
            <a:r>
              <a:rPr lang="en-GB" sz="2000" b="1" dirty="0">
                <a:solidFill>
                  <a:srgbClr val="008000"/>
                </a:solidFill>
                <a:latin typeface="Book Antiqua" panose="02040602050305030304" pitchFamily="18" charset="0"/>
              </a:rPr>
              <a:t>FOR THE PERIOD 2016-2032</a:t>
            </a:r>
            <a:r>
              <a:rPr lang="el-GR" sz="2000" b="1" dirty="0">
                <a:solidFill>
                  <a:srgbClr val="008000"/>
                </a:solidFill>
                <a:latin typeface="Book Antiqua" panose="02040602050305030304" pitchFamily="18" charset="0"/>
              </a:rPr>
              <a:t> </a:t>
            </a:r>
            <a:endParaRPr lang="en-GB" sz="2000" b="1" dirty="0">
              <a:solidFill>
                <a:srgbClr val="008000"/>
              </a:solidFill>
              <a:latin typeface="Book Antiqua" panose="02040602050305030304" pitchFamily="18" charset="0"/>
            </a:endParaRPr>
          </a:p>
        </p:txBody>
      </p:sp>
      <p:sp>
        <p:nvSpPr>
          <p:cNvPr id="12" name="TextBox 11"/>
          <p:cNvSpPr txBox="1"/>
          <p:nvPr/>
        </p:nvSpPr>
        <p:spPr>
          <a:xfrm>
            <a:off x="11496600" y="6425125"/>
            <a:ext cx="504056" cy="307777"/>
          </a:xfrm>
          <a:prstGeom prst="rect">
            <a:avLst/>
          </a:prstGeom>
          <a:noFill/>
        </p:spPr>
        <p:txBody>
          <a:bodyPr wrap="square" rtlCol="0">
            <a:spAutoFit/>
          </a:bodyPr>
          <a:lstStyle/>
          <a:p>
            <a:pPr algn="r"/>
            <a:fld id="{47CC4988-D251-4CA2-8698-B65D5B01E025}" type="slidenum">
              <a:rPr lang="el-GR" sz="1400">
                <a:solidFill>
                  <a:schemeClr val="bg1"/>
                </a:solidFill>
              </a:rPr>
              <a:pPr algn="r"/>
              <a:t>10</a:t>
            </a:fld>
            <a:endParaRPr lang="el-GR" sz="1400" dirty="0">
              <a:solidFill>
                <a:schemeClr val="bg1"/>
              </a:solidFill>
            </a:endParaRPr>
          </a:p>
        </p:txBody>
      </p:sp>
      <p:graphicFrame>
        <p:nvGraphicFramePr>
          <p:cNvPr id="3" name="Chart 2">
            <a:extLst>
              <a:ext uri="{FF2B5EF4-FFF2-40B4-BE49-F238E27FC236}">
                <a16:creationId xmlns:a16="http://schemas.microsoft.com/office/drawing/2014/main" id="{00000000-0008-0000-0300-000002000000}"/>
              </a:ext>
            </a:extLst>
          </p:cNvPr>
          <p:cNvGraphicFramePr/>
          <p:nvPr>
            <p:extLst>
              <p:ext uri="{D42A27DB-BD31-4B8C-83A1-F6EECF244321}">
                <p14:modId xmlns:p14="http://schemas.microsoft.com/office/powerpoint/2010/main" val="3979440250"/>
              </p:ext>
            </p:extLst>
          </p:nvPr>
        </p:nvGraphicFramePr>
        <p:xfrm>
          <a:off x="832823" y="1502437"/>
          <a:ext cx="10440000" cy="5040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57629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2A65E08C-D2D3-9800-9B67-A3276FABD838}"/>
              </a:ext>
            </a:extLst>
          </p:cNvPr>
          <p:cNvGraphicFramePr>
            <a:graphicFrameLocks noChangeAspect="1"/>
          </p:cNvGraphicFramePr>
          <p:nvPr/>
        </p:nvGraphicFramePr>
        <p:xfrm>
          <a:off x="0" y="0"/>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2" name="Object 2">
                        <a:extLst>
                          <a:ext uri="{FF2B5EF4-FFF2-40B4-BE49-F238E27FC236}">
                            <a16:creationId xmlns:a16="http://schemas.microsoft.com/office/drawing/2014/main" id="{2A65E08C-D2D3-9800-9B67-A3276FABD8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ln>
                        <a:noFill/>
                      </a:ln>
                      <a:effectLst/>
                    </p:spPr>
                  </p:pic>
                </p:oleObj>
              </mc:Fallback>
            </mc:AlternateContent>
          </a:graphicData>
        </a:graphic>
      </p:graphicFrame>
      <p:sp>
        <p:nvSpPr>
          <p:cNvPr id="141315" name="Rectangle 3"/>
          <p:cNvSpPr>
            <a:spLocks noGrp="1" noChangeArrowheads="1"/>
          </p:cNvSpPr>
          <p:nvPr>
            <p:ph type="title"/>
          </p:nvPr>
        </p:nvSpPr>
        <p:spPr>
          <a:xfrm>
            <a:off x="1487488" y="864008"/>
            <a:ext cx="9865096" cy="692784"/>
          </a:xfrm>
        </p:spPr>
        <p:txBody>
          <a:bodyPr/>
          <a:lstStyle/>
          <a:p>
            <a:pPr eaLnBrk="1" hangingPunct="1">
              <a:defRPr/>
            </a:pPr>
            <a:r>
              <a:rPr lang="el-GR" sz="2000" b="1" dirty="0">
                <a:solidFill>
                  <a:srgbClr val="008000"/>
                </a:solidFill>
                <a:latin typeface="Book Antiqua" panose="02040602050305030304" pitchFamily="18" charset="0"/>
              </a:rPr>
              <a:t>4.</a:t>
            </a:r>
            <a:r>
              <a:rPr lang="en-GB" sz="2000" b="1" dirty="0">
                <a:solidFill>
                  <a:srgbClr val="008000"/>
                </a:solidFill>
                <a:latin typeface="Book Antiqua" panose="02040602050305030304" pitchFamily="18" charset="0"/>
              </a:rPr>
              <a:t>3</a:t>
            </a:r>
            <a:r>
              <a:rPr lang="el-GR" sz="2000" b="1" dirty="0">
                <a:solidFill>
                  <a:srgbClr val="008000"/>
                </a:solidFill>
                <a:latin typeface="Book Antiqua" panose="02040602050305030304" pitchFamily="18" charset="0"/>
              </a:rPr>
              <a:t> </a:t>
            </a:r>
            <a:r>
              <a:rPr lang="en-GB" sz="2000" b="1" dirty="0">
                <a:solidFill>
                  <a:srgbClr val="008000"/>
                </a:solidFill>
                <a:latin typeface="Book Antiqua" panose="02040602050305030304" pitchFamily="18" charset="0"/>
              </a:rPr>
              <a:t>EMPLOYMENT FORECASTS IN BROAD ECONOMIC SECTORS </a:t>
            </a:r>
            <a:br>
              <a:rPr lang="el-GR" sz="2000" b="1" dirty="0">
                <a:solidFill>
                  <a:srgbClr val="008000"/>
                </a:solidFill>
                <a:latin typeface="Book Antiqua" panose="02040602050305030304" pitchFamily="18" charset="0"/>
              </a:rPr>
            </a:br>
            <a:r>
              <a:rPr lang="en-GB" sz="2000" b="1" dirty="0">
                <a:solidFill>
                  <a:srgbClr val="008000"/>
                </a:solidFill>
                <a:latin typeface="Book Antiqua" panose="02040602050305030304" pitchFamily="18" charset="0"/>
              </a:rPr>
              <a:t>FOR THE PERIOD </a:t>
            </a:r>
            <a:r>
              <a:rPr lang="el-GR" sz="2000" b="1" dirty="0">
                <a:solidFill>
                  <a:srgbClr val="008000"/>
                </a:solidFill>
                <a:latin typeface="Book Antiqua" panose="02040602050305030304" pitchFamily="18" charset="0"/>
              </a:rPr>
              <a:t>2022-2032 </a:t>
            </a:r>
            <a:endParaRPr lang="en-GB" sz="2000" b="1" dirty="0">
              <a:solidFill>
                <a:srgbClr val="008000"/>
              </a:solidFill>
              <a:latin typeface="Book Antiqua" panose="02040602050305030304" pitchFamily="18" charset="0"/>
            </a:endParaRPr>
          </a:p>
        </p:txBody>
      </p:sp>
      <p:sp>
        <p:nvSpPr>
          <p:cNvPr id="12" name="TextBox 11"/>
          <p:cNvSpPr txBox="1"/>
          <p:nvPr/>
        </p:nvSpPr>
        <p:spPr>
          <a:xfrm>
            <a:off x="11496600" y="6425125"/>
            <a:ext cx="504056" cy="307777"/>
          </a:xfrm>
          <a:prstGeom prst="rect">
            <a:avLst/>
          </a:prstGeom>
          <a:noFill/>
        </p:spPr>
        <p:txBody>
          <a:bodyPr wrap="square" rtlCol="0">
            <a:spAutoFit/>
          </a:bodyPr>
          <a:lstStyle/>
          <a:p>
            <a:pPr algn="r"/>
            <a:fld id="{47CC4988-D251-4CA2-8698-B65D5B01E025}" type="slidenum">
              <a:rPr lang="el-GR" sz="1400">
                <a:solidFill>
                  <a:schemeClr val="bg1"/>
                </a:solidFill>
              </a:rPr>
              <a:pPr algn="r"/>
              <a:t>11</a:t>
            </a:fld>
            <a:endParaRPr lang="el-GR" sz="1400" dirty="0">
              <a:solidFill>
                <a:schemeClr val="bg1"/>
              </a:solidFill>
            </a:endParaRPr>
          </a:p>
        </p:txBody>
      </p:sp>
      <p:graphicFrame>
        <p:nvGraphicFramePr>
          <p:cNvPr id="3" name="Chart 2">
            <a:extLst>
              <a:ext uri="{FF2B5EF4-FFF2-40B4-BE49-F238E27FC236}">
                <a16:creationId xmlns:a16="http://schemas.microsoft.com/office/drawing/2014/main" id="{00000000-0008-0000-0500-000002000000}"/>
              </a:ext>
            </a:extLst>
          </p:cNvPr>
          <p:cNvGraphicFramePr/>
          <p:nvPr>
            <p:extLst>
              <p:ext uri="{D42A27DB-BD31-4B8C-83A1-F6EECF244321}">
                <p14:modId xmlns:p14="http://schemas.microsoft.com/office/powerpoint/2010/main" val="1634049567"/>
              </p:ext>
            </p:extLst>
          </p:nvPr>
        </p:nvGraphicFramePr>
        <p:xfrm>
          <a:off x="623392" y="1556792"/>
          <a:ext cx="10440000" cy="5040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207232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2A65E08C-D2D3-9800-9B67-A3276FABD838}"/>
              </a:ext>
            </a:extLst>
          </p:cNvPr>
          <p:cNvGraphicFramePr>
            <a:graphicFrameLocks noChangeAspect="1"/>
          </p:cNvGraphicFramePr>
          <p:nvPr/>
        </p:nvGraphicFramePr>
        <p:xfrm>
          <a:off x="0" y="0"/>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2" name="Object 2">
                        <a:extLst>
                          <a:ext uri="{FF2B5EF4-FFF2-40B4-BE49-F238E27FC236}">
                            <a16:creationId xmlns:a16="http://schemas.microsoft.com/office/drawing/2014/main" id="{2A65E08C-D2D3-9800-9B67-A3276FABD8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ln>
                        <a:noFill/>
                      </a:ln>
                      <a:effectLst/>
                    </p:spPr>
                  </p:pic>
                </p:oleObj>
              </mc:Fallback>
            </mc:AlternateContent>
          </a:graphicData>
        </a:graphic>
      </p:graphicFrame>
      <p:sp>
        <p:nvSpPr>
          <p:cNvPr id="141315" name="Rectangle 3"/>
          <p:cNvSpPr>
            <a:spLocks noGrp="1" noChangeArrowheads="1"/>
          </p:cNvSpPr>
          <p:nvPr>
            <p:ph type="title"/>
          </p:nvPr>
        </p:nvSpPr>
        <p:spPr>
          <a:xfrm>
            <a:off x="1487488" y="836712"/>
            <a:ext cx="9577064" cy="720080"/>
          </a:xfrm>
        </p:spPr>
        <p:txBody>
          <a:bodyPr/>
          <a:lstStyle/>
          <a:p>
            <a:pPr eaLnBrk="1" hangingPunct="1">
              <a:defRPr/>
            </a:pPr>
            <a:r>
              <a:rPr lang="el-GR" sz="2000" b="1" dirty="0">
                <a:solidFill>
                  <a:srgbClr val="008000"/>
                </a:solidFill>
                <a:latin typeface="Book Antiqua" panose="02040602050305030304" pitchFamily="18" charset="0"/>
              </a:rPr>
              <a:t>4.</a:t>
            </a:r>
            <a:r>
              <a:rPr lang="en-GB" sz="2000" b="1" dirty="0">
                <a:solidFill>
                  <a:srgbClr val="008000"/>
                </a:solidFill>
                <a:latin typeface="Book Antiqua" panose="02040602050305030304" pitchFamily="18" charset="0"/>
              </a:rPr>
              <a:t>4</a:t>
            </a:r>
            <a:r>
              <a:rPr lang="el-GR" sz="2000" b="1" dirty="0">
                <a:solidFill>
                  <a:srgbClr val="008000"/>
                </a:solidFill>
                <a:latin typeface="Book Antiqua" panose="02040602050305030304" pitchFamily="18" charset="0"/>
              </a:rPr>
              <a:t> </a:t>
            </a:r>
            <a:r>
              <a:rPr lang="en-GB" sz="2000" b="1" dirty="0">
                <a:solidFill>
                  <a:srgbClr val="008000"/>
                </a:solidFill>
                <a:latin typeface="Book Antiqua" panose="02040602050305030304" pitchFamily="18" charset="0"/>
              </a:rPr>
              <a:t>EMPLOYMENT SHARES IN BROAD ECONOMIC SECTORS </a:t>
            </a:r>
            <a:br>
              <a:rPr lang="el-GR" sz="2000" b="1" dirty="0">
                <a:solidFill>
                  <a:srgbClr val="008000"/>
                </a:solidFill>
                <a:latin typeface="Book Antiqua" panose="02040602050305030304" pitchFamily="18" charset="0"/>
              </a:rPr>
            </a:br>
            <a:r>
              <a:rPr lang="en-GB" sz="2000" b="1" dirty="0">
                <a:solidFill>
                  <a:srgbClr val="008000"/>
                </a:solidFill>
                <a:latin typeface="Book Antiqua" panose="02040602050305030304" pitchFamily="18" charset="0"/>
              </a:rPr>
              <a:t>FOR THE PERIOD </a:t>
            </a:r>
            <a:r>
              <a:rPr lang="el-GR" sz="2000" b="1" dirty="0">
                <a:solidFill>
                  <a:srgbClr val="008000"/>
                </a:solidFill>
                <a:latin typeface="Book Antiqua" panose="02040602050305030304" pitchFamily="18" charset="0"/>
              </a:rPr>
              <a:t>20</a:t>
            </a:r>
            <a:r>
              <a:rPr lang="en-GB" sz="2000" b="1" dirty="0">
                <a:solidFill>
                  <a:srgbClr val="008000"/>
                </a:solidFill>
                <a:latin typeface="Book Antiqua" panose="02040602050305030304" pitchFamily="18" charset="0"/>
              </a:rPr>
              <a:t>1</a:t>
            </a:r>
            <a:r>
              <a:rPr lang="el-GR" sz="2000" b="1" dirty="0">
                <a:solidFill>
                  <a:srgbClr val="008000"/>
                </a:solidFill>
                <a:latin typeface="Book Antiqua" panose="02040602050305030304" pitchFamily="18" charset="0"/>
              </a:rPr>
              <a:t>7-2032</a:t>
            </a:r>
            <a:r>
              <a:rPr lang="el-GR" sz="2000" b="1" dirty="0">
                <a:solidFill>
                  <a:srgbClr val="008000"/>
                </a:solidFill>
                <a:latin typeface="+mn-lt"/>
              </a:rPr>
              <a:t> </a:t>
            </a:r>
            <a:endParaRPr lang="en-GB" sz="2000" b="1" dirty="0">
              <a:solidFill>
                <a:srgbClr val="008000"/>
              </a:solidFill>
              <a:latin typeface="Book Antiqua" panose="02040602050305030304" pitchFamily="18" charset="0"/>
            </a:endParaRPr>
          </a:p>
        </p:txBody>
      </p:sp>
      <p:sp>
        <p:nvSpPr>
          <p:cNvPr id="12" name="TextBox 11"/>
          <p:cNvSpPr txBox="1"/>
          <p:nvPr/>
        </p:nvSpPr>
        <p:spPr>
          <a:xfrm>
            <a:off x="11496600" y="6425125"/>
            <a:ext cx="504056" cy="307777"/>
          </a:xfrm>
          <a:prstGeom prst="rect">
            <a:avLst/>
          </a:prstGeom>
          <a:noFill/>
        </p:spPr>
        <p:txBody>
          <a:bodyPr wrap="square" rtlCol="0">
            <a:spAutoFit/>
          </a:bodyPr>
          <a:lstStyle/>
          <a:p>
            <a:pPr algn="r"/>
            <a:fld id="{47CC4988-D251-4CA2-8698-B65D5B01E025}" type="slidenum">
              <a:rPr lang="el-GR" sz="1400">
                <a:solidFill>
                  <a:schemeClr val="bg1"/>
                </a:solidFill>
              </a:rPr>
              <a:pPr algn="r"/>
              <a:t>12</a:t>
            </a:fld>
            <a:endParaRPr lang="el-GR" sz="1400" dirty="0">
              <a:solidFill>
                <a:schemeClr val="bg1"/>
              </a:solidFill>
            </a:endParaRPr>
          </a:p>
        </p:txBody>
      </p:sp>
      <p:graphicFrame>
        <p:nvGraphicFramePr>
          <p:cNvPr id="3" name="Chart 2">
            <a:extLst>
              <a:ext uri="{FF2B5EF4-FFF2-40B4-BE49-F238E27FC236}">
                <a16:creationId xmlns:a16="http://schemas.microsoft.com/office/drawing/2014/main" id="{00000000-0008-0000-0600-000002000000}"/>
              </a:ext>
            </a:extLst>
          </p:cNvPr>
          <p:cNvGraphicFramePr/>
          <p:nvPr>
            <p:extLst>
              <p:ext uri="{D42A27DB-BD31-4B8C-83A1-F6EECF244321}">
                <p14:modId xmlns:p14="http://schemas.microsoft.com/office/powerpoint/2010/main" val="3130076751"/>
              </p:ext>
            </p:extLst>
          </p:nvPr>
        </p:nvGraphicFramePr>
        <p:xfrm>
          <a:off x="911424" y="1484784"/>
          <a:ext cx="10440000" cy="5040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97740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2A65E08C-D2D3-9800-9B67-A3276FABD838}"/>
              </a:ext>
            </a:extLst>
          </p:cNvPr>
          <p:cNvGraphicFramePr>
            <a:graphicFrameLocks noChangeAspect="1"/>
          </p:cNvGraphicFramePr>
          <p:nvPr/>
        </p:nvGraphicFramePr>
        <p:xfrm>
          <a:off x="0" y="0"/>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2" name="Object 2">
                        <a:extLst>
                          <a:ext uri="{FF2B5EF4-FFF2-40B4-BE49-F238E27FC236}">
                            <a16:creationId xmlns:a16="http://schemas.microsoft.com/office/drawing/2014/main" id="{2A65E08C-D2D3-9800-9B67-A3276FABD8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ln>
                        <a:noFill/>
                      </a:ln>
                      <a:effectLst/>
                    </p:spPr>
                  </p:pic>
                </p:oleObj>
              </mc:Fallback>
            </mc:AlternateContent>
          </a:graphicData>
        </a:graphic>
      </p:graphicFrame>
      <p:sp>
        <p:nvSpPr>
          <p:cNvPr id="12" name="TextBox 11"/>
          <p:cNvSpPr txBox="1"/>
          <p:nvPr/>
        </p:nvSpPr>
        <p:spPr>
          <a:xfrm>
            <a:off x="11496600" y="6425125"/>
            <a:ext cx="504056" cy="307777"/>
          </a:xfrm>
          <a:prstGeom prst="rect">
            <a:avLst/>
          </a:prstGeom>
          <a:noFill/>
        </p:spPr>
        <p:txBody>
          <a:bodyPr wrap="square" rtlCol="0">
            <a:spAutoFit/>
          </a:bodyPr>
          <a:lstStyle/>
          <a:p>
            <a:pPr algn="r"/>
            <a:fld id="{47CC4988-D251-4CA2-8698-B65D5B01E025}" type="slidenum">
              <a:rPr lang="el-GR" sz="1400">
                <a:solidFill>
                  <a:schemeClr val="bg1"/>
                </a:solidFill>
              </a:rPr>
              <a:pPr algn="r"/>
              <a:t>13</a:t>
            </a:fld>
            <a:endParaRPr lang="el-GR" sz="1400" dirty="0">
              <a:solidFill>
                <a:schemeClr val="bg1"/>
              </a:solidFill>
            </a:endParaRPr>
          </a:p>
        </p:txBody>
      </p:sp>
      <p:sp>
        <p:nvSpPr>
          <p:cNvPr id="3" name="Rectangle 3">
            <a:extLst>
              <a:ext uri="{FF2B5EF4-FFF2-40B4-BE49-F238E27FC236}">
                <a16:creationId xmlns:a16="http://schemas.microsoft.com/office/drawing/2014/main" id="{9FF6B2E0-2550-0160-2052-DD35AEE72132}"/>
              </a:ext>
            </a:extLst>
          </p:cNvPr>
          <p:cNvSpPr txBox="1">
            <a:spLocks noChangeArrowheads="1"/>
          </p:cNvSpPr>
          <p:nvPr/>
        </p:nvSpPr>
        <p:spPr bwMode="auto">
          <a:xfrm>
            <a:off x="1343472" y="764704"/>
            <a:ext cx="9721080" cy="79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eaLnBrk="1" hangingPunct="1">
              <a:defRPr/>
            </a:pPr>
            <a:r>
              <a:rPr lang="el-GR" sz="2000" b="1" dirty="0">
                <a:solidFill>
                  <a:srgbClr val="008000"/>
                </a:solidFill>
                <a:latin typeface="Book Antiqua" panose="02040602050305030304" pitchFamily="18" charset="0"/>
              </a:rPr>
              <a:t>4.</a:t>
            </a:r>
            <a:r>
              <a:rPr lang="en-GB" sz="2000" b="1" dirty="0">
                <a:solidFill>
                  <a:srgbClr val="008000"/>
                </a:solidFill>
                <a:latin typeface="Book Antiqua" panose="02040602050305030304" pitchFamily="18" charset="0"/>
              </a:rPr>
              <a:t>5</a:t>
            </a:r>
            <a:r>
              <a:rPr lang="el-GR" sz="2000" b="1" dirty="0">
                <a:solidFill>
                  <a:srgbClr val="008000"/>
                </a:solidFill>
                <a:latin typeface="Book Antiqua" panose="02040602050305030304" pitchFamily="18" charset="0"/>
              </a:rPr>
              <a:t> </a:t>
            </a:r>
            <a:r>
              <a:rPr lang="en-GB" sz="2000" b="1" dirty="0">
                <a:solidFill>
                  <a:srgbClr val="008000"/>
                </a:solidFill>
                <a:latin typeface="Book Antiqua" panose="02040602050305030304" pitchFamily="18" charset="0"/>
              </a:rPr>
              <a:t>THE 10 ECONOMIC SECTORS WITH THE HIGHEST </a:t>
            </a:r>
          </a:p>
          <a:p>
            <a:pPr eaLnBrk="1" hangingPunct="1">
              <a:defRPr/>
            </a:pPr>
            <a:r>
              <a:rPr lang="en-GB" sz="2000" b="1" dirty="0">
                <a:solidFill>
                  <a:srgbClr val="008000"/>
                </a:solidFill>
                <a:latin typeface="Book Antiqua" panose="02040602050305030304" pitchFamily="18" charset="0"/>
              </a:rPr>
              <a:t>TOTAL EMPLOYMENT DEMAND FOR THE PERIOD </a:t>
            </a:r>
            <a:r>
              <a:rPr lang="el-GR" sz="2000" b="1" dirty="0">
                <a:solidFill>
                  <a:srgbClr val="008000"/>
                </a:solidFill>
                <a:latin typeface="Book Antiqua" panose="02040602050305030304" pitchFamily="18" charset="0"/>
              </a:rPr>
              <a:t>2022-2032 </a:t>
            </a:r>
            <a:endParaRPr lang="en-GB" sz="2000" b="1" kern="0" dirty="0">
              <a:solidFill>
                <a:srgbClr val="008000"/>
              </a:solidFill>
              <a:latin typeface="Book Antiqua" panose="02040602050305030304" pitchFamily="18" charset="0"/>
            </a:endParaRPr>
          </a:p>
        </p:txBody>
      </p:sp>
      <p:sp>
        <p:nvSpPr>
          <p:cNvPr id="6" name="TextBox 5">
            <a:extLst>
              <a:ext uri="{FF2B5EF4-FFF2-40B4-BE49-F238E27FC236}">
                <a16:creationId xmlns:a16="http://schemas.microsoft.com/office/drawing/2014/main" id="{14B48588-2638-54C2-2C63-0D87640601D5}"/>
              </a:ext>
            </a:extLst>
          </p:cNvPr>
          <p:cNvSpPr txBox="1"/>
          <p:nvPr/>
        </p:nvSpPr>
        <p:spPr>
          <a:xfrm>
            <a:off x="335360" y="1589636"/>
            <a:ext cx="10225136" cy="5079724"/>
          </a:xfrm>
          <a:prstGeom prst="rect">
            <a:avLst/>
          </a:prstGeom>
          <a:noFill/>
        </p:spPr>
        <p:txBody>
          <a:bodyPr wrap="square">
            <a:spAutoFit/>
          </a:bodyPr>
          <a:lstStyle/>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Retail trade (1.175 persons or 2,5% per year) </a:t>
            </a:r>
          </a:p>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Education (1.108 persons or 3,0% per year) </a:t>
            </a:r>
          </a:p>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Health and social work activities (1.038 persons or 4,0% per year) </a:t>
            </a:r>
          </a:p>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Construction (854 persons or 2,1% per year) </a:t>
            </a:r>
          </a:p>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Public administration and defence (782 persons or 1,9% per year) </a:t>
            </a:r>
          </a:p>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Food and beverage service activities (710 persons or 3,8% per year) </a:t>
            </a:r>
          </a:p>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Wholesale trade (565 persons or 2,4% per year) </a:t>
            </a:r>
          </a:p>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Accommodation (466 persons or 3,6% per year) </a:t>
            </a:r>
          </a:p>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Legal and accounting activities (456 persons or 2,2% per year) </a:t>
            </a:r>
          </a:p>
          <a:p>
            <a:pPr marL="266400" marR="16510" lvl="0" indent="-266400" algn="just">
              <a:lnSpc>
                <a:spcPct val="114000"/>
              </a:lnSpc>
              <a:spcAft>
                <a:spcPts val="0"/>
              </a:spcAft>
              <a:buFont typeface="Symbol" panose="05050102010706020507" pitchFamily="18" charset="2"/>
              <a:buChar char=""/>
            </a:pPr>
            <a:r>
              <a:rPr lang="en-GB" sz="1800" b="1" kern="0" dirty="0">
                <a:solidFill>
                  <a:srgbClr val="3333CC"/>
                </a:solidFill>
                <a:latin typeface="Book Antiqua" pitchFamily="18" charset="0"/>
              </a:rPr>
              <a:t>Computer programming and information service activities (371 persons or 4,0% per year) </a:t>
            </a:r>
          </a:p>
        </p:txBody>
      </p:sp>
    </p:spTree>
    <p:extLst>
      <p:ext uri="{BB962C8B-B14F-4D97-AF65-F5344CB8AC3E}">
        <p14:creationId xmlns:p14="http://schemas.microsoft.com/office/powerpoint/2010/main" val="2016845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2A65E08C-D2D3-9800-9B67-A3276FABD838}"/>
              </a:ext>
            </a:extLst>
          </p:cNvPr>
          <p:cNvGraphicFramePr>
            <a:graphicFrameLocks noChangeAspect="1"/>
          </p:cNvGraphicFramePr>
          <p:nvPr>
            <p:extLst>
              <p:ext uri="{D42A27DB-BD31-4B8C-83A1-F6EECF244321}">
                <p14:modId xmlns:p14="http://schemas.microsoft.com/office/powerpoint/2010/main" val="3934489545"/>
              </p:ext>
            </p:extLst>
          </p:nvPr>
        </p:nvGraphicFramePr>
        <p:xfrm>
          <a:off x="0" y="-16084"/>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2" name="Object 2">
                        <a:extLst>
                          <a:ext uri="{FF2B5EF4-FFF2-40B4-BE49-F238E27FC236}">
                            <a16:creationId xmlns:a16="http://schemas.microsoft.com/office/drawing/2014/main" id="{2A65E08C-D2D3-9800-9B67-A3276FABD8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084"/>
                        <a:ext cx="12192000" cy="6856413"/>
                      </a:xfrm>
                      <a:prstGeom prst="rect">
                        <a:avLst/>
                      </a:prstGeom>
                      <a:noFill/>
                      <a:ln>
                        <a:noFill/>
                      </a:ln>
                      <a:effectLst/>
                    </p:spPr>
                  </p:pic>
                </p:oleObj>
              </mc:Fallback>
            </mc:AlternateContent>
          </a:graphicData>
        </a:graphic>
      </p:graphicFrame>
      <p:sp>
        <p:nvSpPr>
          <p:cNvPr id="141315" name="Rectangle 3"/>
          <p:cNvSpPr>
            <a:spLocks noGrp="1" noChangeArrowheads="1"/>
          </p:cNvSpPr>
          <p:nvPr>
            <p:ph type="title"/>
          </p:nvPr>
        </p:nvSpPr>
        <p:spPr>
          <a:xfrm>
            <a:off x="1775520" y="786581"/>
            <a:ext cx="9721080" cy="698203"/>
          </a:xfrm>
        </p:spPr>
        <p:txBody>
          <a:bodyPr/>
          <a:lstStyle/>
          <a:p>
            <a:pPr algn="ctr" rtl="0">
              <a:defRPr sz="1000" b="1" i="0" u="none" strike="noStrike" kern="1200" baseline="0">
                <a:solidFill>
                  <a:srgbClr val="000000"/>
                </a:solidFill>
                <a:latin typeface="Times New Roman"/>
                <a:ea typeface="Times New Roman"/>
                <a:cs typeface="Times New Roman"/>
              </a:defRPr>
            </a:pPr>
            <a:r>
              <a:rPr lang="el-GR" sz="2000" b="1" dirty="0">
                <a:solidFill>
                  <a:srgbClr val="008000"/>
                </a:solidFill>
                <a:latin typeface="Book Antiqua" panose="02040602050305030304" pitchFamily="18" charset="0"/>
              </a:rPr>
              <a:t>4.</a:t>
            </a:r>
            <a:r>
              <a:rPr lang="en-GB" sz="2000" b="1" dirty="0">
                <a:solidFill>
                  <a:srgbClr val="008000"/>
                </a:solidFill>
                <a:latin typeface="Book Antiqua" panose="02040602050305030304" pitchFamily="18" charset="0"/>
              </a:rPr>
              <a:t>6</a:t>
            </a:r>
            <a:r>
              <a:rPr lang="el-GR" sz="2000" b="1" dirty="0">
                <a:solidFill>
                  <a:srgbClr val="008000"/>
                </a:solidFill>
                <a:latin typeface="Book Antiqua" panose="02040602050305030304" pitchFamily="18" charset="0"/>
              </a:rPr>
              <a:t> </a:t>
            </a:r>
            <a:r>
              <a:rPr lang="en-GB" sz="2000" b="1" kern="1200" dirty="0">
                <a:solidFill>
                  <a:srgbClr val="008000"/>
                </a:solidFill>
                <a:latin typeface="Book Antiqua" panose="02040602050305030304" pitchFamily="18" charset="0"/>
                <a:cs typeface="Times New Roman"/>
              </a:rPr>
              <a:t>EMPLOYMENT FORECASTS IN</a:t>
            </a:r>
            <a:r>
              <a:rPr lang="el-GR" sz="2000" b="1" kern="1200" dirty="0">
                <a:solidFill>
                  <a:srgbClr val="008000"/>
                </a:solidFill>
                <a:latin typeface="Book Antiqua" panose="02040602050305030304" pitchFamily="18" charset="0"/>
                <a:cs typeface="Times New Roman"/>
              </a:rPr>
              <a:t> </a:t>
            </a:r>
            <a:r>
              <a:rPr lang="en-GB" sz="2000" b="1" kern="1200" dirty="0">
                <a:solidFill>
                  <a:srgbClr val="008000"/>
                </a:solidFill>
                <a:latin typeface="Book Antiqua" panose="02040602050305030304" pitchFamily="18" charset="0"/>
                <a:cs typeface="Times New Roman"/>
              </a:rPr>
              <a:t>BROAD OCCUPATIONAL CATEGORIES </a:t>
            </a:r>
            <a:br>
              <a:rPr lang="en-GB" sz="2000" b="1" kern="1200" dirty="0">
                <a:solidFill>
                  <a:srgbClr val="008000"/>
                </a:solidFill>
                <a:latin typeface="Book Antiqua" panose="02040602050305030304" pitchFamily="18" charset="0"/>
                <a:cs typeface="Times New Roman"/>
              </a:rPr>
            </a:br>
            <a:r>
              <a:rPr lang="en-GB" sz="2000" b="1" kern="1200" dirty="0">
                <a:solidFill>
                  <a:srgbClr val="008000"/>
                </a:solidFill>
                <a:latin typeface="Book Antiqua" panose="02040602050305030304" pitchFamily="18" charset="0"/>
                <a:cs typeface="Times New Roman"/>
              </a:rPr>
              <a:t>FOR THE PERIOD </a:t>
            </a:r>
            <a:r>
              <a:rPr lang="el-GR" sz="2000" b="1" kern="1200" dirty="0">
                <a:solidFill>
                  <a:srgbClr val="008000"/>
                </a:solidFill>
                <a:latin typeface="Book Antiqua" panose="02040602050305030304" pitchFamily="18" charset="0"/>
                <a:cs typeface="Times New Roman"/>
              </a:rPr>
              <a:t>20</a:t>
            </a:r>
            <a:r>
              <a:rPr lang="en-GB" sz="2000" b="1" kern="1200" dirty="0">
                <a:solidFill>
                  <a:srgbClr val="008000"/>
                </a:solidFill>
                <a:latin typeface="Book Antiqua" panose="02040602050305030304" pitchFamily="18" charset="0"/>
                <a:cs typeface="Times New Roman"/>
              </a:rPr>
              <a:t>22</a:t>
            </a:r>
            <a:r>
              <a:rPr lang="el-GR" sz="2000" b="1" kern="1200" dirty="0">
                <a:solidFill>
                  <a:srgbClr val="008000"/>
                </a:solidFill>
                <a:latin typeface="Book Antiqua" panose="02040602050305030304" pitchFamily="18" charset="0"/>
                <a:cs typeface="Times New Roman"/>
              </a:rPr>
              <a:t>-20</a:t>
            </a:r>
            <a:r>
              <a:rPr lang="en-GB" sz="2000" b="1" kern="1200" dirty="0">
                <a:solidFill>
                  <a:srgbClr val="008000"/>
                </a:solidFill>
                <a:latin typeface="Book Antiqua" panose="02040602050305030304" pitchFamily="18" charset="0"/>
                <a:cs typeface="Times New Roman"/>
              </a:rPr>
              <a:t>32</a:t>
            </a:r>
          </a:p>
        </p:txBody>
      </p:sp>
      <p:sp>
        <p:nvSpPr>
          <p:cNvPr id="12" name="TextBox 11"/>
          <p:cNvSpPr txBox="1"/>
          <p:nvPr/>
        </p:nvSpPr>
        <p:spPr>
          <a:xfrm>
            <a:off x="11496600" y="6425125"/>
            <a:ext cx="504056" cy="307777"/>
          </a:xfrm>
          <a:prstGeom prst="rect">
            <a:avLst/>
          </a:prstGeom>
          <a:noFill/>
        </p:spPr>
        <p:txBody>
          <a:bodyPr wrap="square" rtlCol="0">
            <a:spAutoFit/>
          </a:bodyPr>
          <a:lstStyle/>
          <a:p>
            <a:pPr algn="r"/>
            <a:fld id="{47CC4988-D251-4CA2-8698-B65D5B01E025}" type="slidenum">
              <a:rPr lang="el-GR" sz="1400">
                <a:solidFill>
                  <a:schemeClr val="bg1"/>
                </a:solidFill>
              </a:rPr>
              <a:pPr algn="r"/>
              <a:t>14</a:t>
            </a:fld>
            <a:endParaRPr lang="el-GR" sz="1400" dirty="0">
              <a:solidFill>
                <a:schemeClr val="bg1"/>
              </a:solidFill>
            </a:endParaRPr>
          </a:p>
        </p:txBody>
      </p:sp>
      <p:graphicFrame>
        <p:nvGraphicFramePr>
          <p:cNvPr id="3" name="Chart 2">
            <a:extLst>
              <a:ext uri="{FF2B5EF4-FFF2-40B4-BE49-F238E27FC236}">
                <a16:creationId xmlns:a16="http://schemas.microsoft.com/office/drawing/2014/main" id="{00000000-0008-0000-0F00-000002000000}"/>
              </a:ext>
            </a:extLst>
          </p:cNvPr>
          <p:cNvGraphicFramePr/>
          <p:nvPr>
            <p:extLst>
              <p:ext uri="{D42A27DB-BD31-4B8C-83A1-F6EECF244321}">
                <p14:modId xmlns:p14="http://schemas.microsoft.com/office/powerpoint/2010/main" val="2948741742"/>
              </p:ext>
            </p:extLst>
          </p:nvPr>
        </p:nvGraphicFramePr>
        <p:xfrm>
          <a:off x="624552" y="1484784"/>
          <a:ext cx="10440000" cy="5040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45300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2A65E08C-D2D3-9800-9B67-A3276FABD838}"/>
              </a:ext>
            </a:extLst>
          </p:cNvPr>
          <p:cNvGraphicFramePr>
            <a:graphicFrameLocks noChangeAspect="1"/>
          </p:cNvGraphicFramePr>
          <p:nvPr/>
        </p:nvGraphicFramePr>
        <p:xfrm>
          <a:off x="0" y="0"/>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2" name="Object 2">
                        <a:extLst>
                          <a:ext uri="{FF2B5EF4-FFF2-40B4-BE49-F238E27FC236}">
                            <a16:creationId xmlns:a16="http://schemas.microsoft.com/office/drawing/2014/main" id="{2A65E08C-D2D3-9800-9B67-A3276FABD8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ln>
                        <a:noFill/>
                      </a:ln>
                      <a:effectLst/>
                    </p:spPr>
                  </p:pic>
                </p:oleObj>
              </mc:Fallback>
            </mc:AlternateContent>
          </a:graphicData>
        </a:graphic>
      </p:graphicFrame>
      <p:sp>
        <p:nvSpPr>
          <p:cNvPr id="141315" name="Rectangle 3"/>
          <p:cNvSpPr>
            <a:spLocks noGrp="1" noChangeArrowheads="1"/>
          </p:cNvSpPr>
          <p:nvPr>
            <p:ph type="title"/>
          </p:nvPr>
        </p:nvSpPr>
        <p:spPr>
          <a:xfrm>
            <a:off x="1487488" y="864008"/>
            <a:ext cx="9793088" cy="692784"/>
          </a:xfrm>
        </p:spPr>
        <p:txBody>
          <a:bodyPr/>
          <a:lstStyle/>
          <a:p>
            <a:pPr eaLnBrk="1" hangingPunct="1">
              <a:defRPr/>
            </a:pPr>
            <a:r>
              <a:rPr lang="el-GR" sz="2000" b="1" dirty="0">
                <a:solidFill>
                  <a:srgbClr val="008000"/>
                </a:solidFill>
                <a:latin typeface="Book Antiqua" panose="02040602050305030304" pitchFamily="18" charset="0"/>
              </a:rPr>
              <a:t>4.</a:t>
            </a:r>
            <a:r>
              <a:rPr lang="en-GB" sz="2000" b="1" dirty="0">
                <a:solidFill>
                  <a:srgbClr val="008000"/>
                </a:solidFill>
                <a:latin typeface="Book Antiqua" panose="02040602050305030304" pitchFamily="18" charset="0"/>
              </a:rPr>
              <a:t>7</a:t>
            </a:r>
            <a:r>
              <a:rPr lang="el-GR" sz="2000" b="1" dirty="0">
                <a:solidFill>
                  <a:srgbClr val="008000"/>
                </a:solidFill>
                <a:latin typeface="Book Antiqua" panose="02040602050305030304" pitchFamily="18" charset="0"/>
              </a:rPr>
              <a:t> </a:t>
            </a:r>
            <a:r>
              <a:rPr lang="en-GB" sz="2000" b="1" dirty="0">
                <a:solidFill>
                  <a:srgbClr val="008000"/>
                </a:solidFill>
                <a:latin typeface="Book Antiqua" panose="02040602050305030304" pitchFamily="18" charset="0"/>
              </a:rPr>
              <a:t>EMPLOYMENT SHARES IN BROAD OCCUPATIONAL CATEGORIES </a:t>
            </a:r>
            <a:br>
              <a:rPr lang="el-GR" sz="2000" b="1" dirty="0">
                <a:solidFill>
                  <a:srgbClr val="008000"/>
                </a:solidFill>
                <a:latin typeface="Book Antiqua" panose="02040602050305030304" pitchFamily="18" charset="0"/>
              </a:rPr>
            </a:br>
            <a:r>
              <a:rPr lang="en-GB" sz="2000" b="1" dirty="0">
                <a:solidFill>
                  <a:srgbClr val="008000"/>
                </a:solidFill>
                <a:latin typeface="Book Antiqua" panose="02040602050305030304" pitchFamily="18" charset="0"/>
              </a:rPr>
              <a:t>FOR THE PERIOD</a:t>
            </a:r>
            <a:r>
              <a:rPr lang="el-GR" sz="2000" b="1" dirty="0">
                <a:solidFill>
                  <a:srgbClr val="008000"/>
                </a:solidFill>
                <a:latin typeface="Book Antiqua" panose="02040602050305030304" pitchFamily="18" charset="0"/>
              </a:rPr>
              <a:t> 20</a:t>
            </a:r>
            <a:r>
              <a:rPr lang="en-GB" sz="2000" b="1" dirty="0">
                <a:solidFill>
                  <a:srgbClr val="008000"/>
                </a:solidFill>
                <a:latin typeface="Book Antiqua" panose="02040602050305030304" pitchFamily="18" charset="0"/>
              </a:rPr>
              <a:t>17</a:t>
            </a:r>
            <a:r>
              <a:rPr lang="el-GR" sz="2000" b="1" dirty="0">
                <a:solidFill>
                  <a:srgbClr val="008000"/>
                </a:solidFill>
                <a:latin typeface="Book Antiqua" panose="02040602050305030304" pitchFamily="18" charset="0"/>
              </a:rPr>
              <a:t>-20</a:t>
            </a:r>
            <a:r>
              <a:rPr lang="en-GB" sz="2000" b="1" dirty="0">
                <a:solidFill>
                  <a:srgbClr val="008000"/>
                </a:solidFill>
                <a:latin typeface="Book Antiqua" panose="02040602050305030304" pitchFamily="18" charset="0"/>
              </a:rPr>
              <a:t>32</a:t>
            </a:r>
          </a:p>
        </p:txBody>
      </p:sp>
      <p:sp>
        <p:nvSpPr>
          <p:cNvPr id="12" name="TextBox 11"/>
          <p:cNvSpPr txBox="1"/>
          <p:nvPr/>
        </p:nvSpPr>
        <p:spPr>
          <a:xfrm>
            <a:off x="11496600" y="6425125"/>
            <a:ext cx="504056" cy="307777"/>
          </a:xfrm>
          <a:prstGeom prst="rect">
            <a:avLst/>
          </a:prstGeom>
          <a:noFill/>
        </p:spPr>
        <p:txBody>
          <a:bodyPr wrap="square" rtlCol="0">
            <a:spAutoFit/>
          </a:bodyPr>
          <a:lstStyle/>
          <a:p>
            <a:pPr algn="r"/>
            <a:fld id="{47CC4988-D251-4CA2-8698-B65D5B01E025}" type="slidenum">
              <a:rPr lang="el-GR" sz="1400">
                <a:solidFill>
                  <a:schemeClr val="bg1"/>
                </a:solidFill>
              </a:rPr>
              <a:pPr algn="r"/>
              <a:t>15</a:t>
            </a:fld>
            <a:endParaRPr lang="el-GR" sz="1400" dirty="0">
              <a:solidFill>
                <a:schemeClr val="bg1"/>
              </a:solidFill>
            </a:endParaRPr>
          </a:p>
        </p:txBody>
      </p:sp>
      <p:graphicFrame>
        <p:nvGraphicFramePr>
          <p:cNvPr id="3" name="Chart 2">
            <a:extLst>
              <a:ext uri="{FF2B5EF4-FFF2-40B4-BE49-F238E27FC236}">
                <a16:creationId xmlns:a16="http://schemas.microsoft.com/office/drawing/2014/main" id="{00000000-0008-0000-1000-000002000000}"/>
              </a:ext>
            </a:extLst>
          </p:cNvPr>
          <p:cNvGraphicFramePr/>
          <p:nvPr>
            <p:extLst>
              <p:ext uri="{D42A27DB-BD31-4B8C-83A1-F6EECF244321}">
                <p14:modId xmlns:p14="http://schemas.microsoft.com/office/powerpoint/2010/main" val="2809830295"/>
              </p:ext>
            </p:extLst>
          </p:nvPr>
        </p:nvGraphicFramePr>
        <p:xfrm>
          <a:off x="983432" y="1484784"/>
          <a:ext cx="10440000" cy="5040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898628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2A65E08C-D2D3-9800-9B67-A3276FABD838}"/>
              </a:ext>
            </a:extLst>
          </p:cNvPr>
          <p:cNvGraphicFramePr>
            <a:graphicFrameLocks noChangeAspect="1"/>
          </p:cNvGraphicFramePr>
          <p:nvPr>
            <p:extLst>
              <p:ext uri="{D42A27DB-BD31-4B8C-83A1-F6EECF244321}">
                <p14:modId xmlns:p14="http://schemas.microsoft.com/office/powerpoint/2010/main" val="3122131953"/>
              </p:ext>
            </p:extLst>
          </p:nvPr>
        </p:nvGraphicFramePr>
        <p:xfrm>
          <a:off x="0" y="0"/>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2" name="Object 2">
                        <a:extLst>
                          <a:ext uri="{FF2B5EF4-FFF2-40B4-BE49-F238E27FC236}">
                            <a16:creationId xmlns:a16="http://schemas.microsoft.com/office/drawing/2014/main" id="{2A65E08C-D2D3-9800-9B67-A3276FABD8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ln>
                        <a:noFill/>
                      </a:ln>
                      <a:effectLst/>
                    </p:spPr>
                  </p:pic>
                </p:oleObj>
              </mc:Fallback>
            </mc:AlternateContent>
          </a:graphicData>
        </a:graphic>
      </p:graphicFrame>
      <p:sp>
        <p:nvSpPr>
          <p:cNvPr id="12" name="TextBox 11"/>
          <p:cNvSpPr txBox="1"/>
          <p:nvPr/>
        </p:nvSpPr>
        <p:spPr>
          <a:xfrm>
            <a:off x="11496600" y="6425125"/>
            <a:ext cx="504056" cy="307777"/>
          </a:xfrm>
          <a:prstGeom prst="rect">
            <a:avLst/>
          </a:prstGeom>
          <a:noFill/>
        </p:spPr>
        <p:txBody>
          <a:bodyPr wrap="square" rtlCol="0">
            <a:spAutoFit/>
          </a:bodyPr>
          <a:lstStyle/>
          <a:p>
            <a:pPr algn="r"/>
            <a:fld id="{47CC4988-D251-4CA2-8698-B65D5B01E025}" type="slidenum">
              <a:rPr lang="el-GR" sz="1400">
                <a:solidFill>
                  <a:schemeClr val="bg1"/>
                </a:solidFill>
              </a:rPr>
              <a:pPr algn="r"/>
              <a:t>16</a:t>
            </a:fld>
            <a:endParaRPr lang="el-GR" sz="1400" dirty="0">
              <a:solidFill>
                <a:schemeClr val="bg1"/>
              </a:solidFill>
            </a:endParaRPr>
          </a:p>
        </p:txBody>
      </p:sp>
      <p:sp>
        <p:nvSpPr>
          <p:cNvPr id="7" name="TextBox 6">
            <a:extLst>
              <a:ext uri="{FF2B5EF4-FFF2-40B4-BE49-F238E27FC236}">
                <a16:creationId xmlns:a16="http://schemas.microsoft.com/office/drawing/2014/main" id="{47D2DA65-906E-647B-8242-DDFB5B6643EC}"/>
              </a:ext>
            </a:extLst>
          </p:cNvPr>
          <p:cNvSpPr txBox="1"/>
          <p:nvPr/>
        </p:nvSpPr>
        <p:spPr>
          <a:xfrm>
            <a:off x="335360" y="1589636"/>
            <a:ext cx="10513168" cy="5079724"/>
          </a:xfrm>
          <a:prstGeom prst="rect">
            <a:avLst/>
          </a:prstGeom>
          <a:noFill/>
        </p:spPr>
        <p:txBody>
          <a:bodyPr wrap="square">
            <a:spAutoFit/>
          </a:bodyPr>
          <a:lstStyle/>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Sales workers (1.068 persons or 2,7% per year) </a:t>
            </a:r>
          </a:p>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Cleaners and helpers (934 persons or 2,9% per year) </a:t>
            </a:r>
          </a:p>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Personal service workers (868 persons or 3,1% per year) </a:t>
            </a:r>
          </a:p>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Business and administration associate professionals (863 persons or 2,1% per year) </a:t>
            </a:r>
          </a:p>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Teaching professionals (639 persons or 2,3% per year) </a:t>
            </a:r>
          </a:p>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Building and related trades workers, excluding electricians (494 persons or 2,0% per year) </a:t>
            </a:r>
          </a:p>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Health professionals (459 persons or 3,3% per year) </a:t>
            </a:r>
          </a:p>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Drivers and mobile plant operators (419 persons or 2,5% per year) </a:t>
            </a:r>
          </a:p>
          <a:p>
            <a:pPr marL="266400" marR="16510" lvl="0" indent="-266400" algn="just">
              <a:lnSpc>
                <a:spcPct val="114000"/>
              </a:lnSpc>
              <a:spcAft>
                <a:spcPts val="1600"/>
              </a:spcAft>
              <a:buFont typeface="Symbol" panose="05050102010706020507" pitchFamily="18" charset="2"/>
              <a:buChar char=""/>
            </a:pPr>
            <a:r>
              <a:rPr lang="en-GB" sz="1800" b="1" kern="0" dirty="0">
                <a:solidFill>
                  <a:srgbClr val="3333CC"/>
                </a:solidFill>
                <a:latin typeface="Book Antiqua" pitchFamily="18" charset="0"/>
              </a:rPr>
              <a:t>Information and communications technology professionals (417 persons or 5,0% per year) </a:t>
            </a:r>
          </a:p>
          <a:p>
            <a:pPr marL="266400" marR="16510" lvl="0" indent="-266400" algn="just">
              <a:lnSpc>
                <a:spcPct val="114000"/>
              </a:lnSpc>
              <a:spcAft>
                <a:spcPts val="1200"/>
              </a:spcAft>
              <a:buFont typeface="Symbol" panose="05050102010706020507" pitchFamily="18" charset="2"/>
              <a:buChar char=""/>
            </a:pPr>
            <a:r>
              <a:rPr lang="en-GB" sz="1800" b="1" kern="0" dirty="0">
                <a:solidFill>
                  <a:srgbClr val="3333CC"/>
                </a:solidFill>
                <a:latin typeface="Book Antiqua" pitchFamily="18" charset="0"/>
              </a:rPr>
              <a:t>General and keyboard clerks (411 persons or 1,9% per year) </a:t>
            </a:r>
          </a:p>
        </p:txBody>
      </p:sp>
      <p:sp>
        <p:nvSpPr>
          <p:cNvPr id="3" name="Rectangle 3">
            <a:extLst>
              <a:ext uri="{FF2B5EF4-FFF2-40B4-BE49-F238E27FC236}">
                <a16:creationId xmlns:a16="http://schemas.microsoft.com/office/drawing/2014/main" id="{186CD6B5-B398-547B-9C9A-48803BF230EF}"/>
              </a:ext>
            </a:extLst>
          </p:cNvPr>
          <p:cNvSpPr txBox="1">
            <a:spLocks noChangeArrowheads="1"/>
          </p:cNvSpPr>
          <p:nvPr/>
        </p:nvSpPr>
        <p:spPr bwMode="auto">
          <a:xfrm>
            <a:off x="1343472" y="764704"/>
            <a:ext cx="9721080" cy="79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eaLnBrk="1" hangingPunct="1">
              <a:defRPr/>
            </a:pPr>
            <a:r>
              <a:rPr lang="el-GR" sz="2000" b="1" dirty="0">
                <a:solidFill>
                  <a:srgbClr val="008000"/>
                </a:solidFill>
                <a:latin typeface="Book Antiqua" panose="02040602050305030304" pitchFamily="18" charset="0"/>
              </a:rPr>
              <a:t>4.</a:t>
            </a:r>
            <a:r>
              <a:rPr lang="en-GB" sz="2000" b="1" dirty="0">
                <a:solidFill>
                  <a:srgbClr val="008000"/>
                </a:solidFill>
                <a:latin typeface="Book Antiqua" panose="02040602050305030304" pitchFamily="18" charset="0"/>
              </a:rPr>
              <a:t>8</a:t>
            </a:r>
            <a:r>
              <a:rPr lang="el-GR" sz="2000" b="1" dirty="0">
                <a:solidFill>
                  <a:srgbClr val="008000"/>
                </a:solidFill>
                <a:latin typeface="Book Antiqua" panose="02040602050305030304" pitchFamily="18" charset="0"/>
              </a:rPr>
              <a:t> </a:t>
            </a:r>
            <a:r>
              <a:rPr lang="en-GB" sz="2000" b="1" dirty="0">
                <a:solidFill>
                  <a:srgbClr val="008000"/>
                </a:solidFill>
                <a:latin typeface="Book Antiqua" panose="02040602050305030304" pitchFamily="18" charset="0"/>
              </a:rPr>
              <a:t>THE 10 OCCUPATIONAL GROUPS WITH THE HIGHEST </a:t>
            </a:r>
          </a:p>
          <a:p>
            <a:pPr eaLnBrk="1" hangingPunct="1">
              <a:defRPr/>
            </a:pPr>
            <a:r>
              <a:rPr lang="en-GB" sz="2000" b="1" dirty="0">
                <a:solidFill>
                  <a:srgbClr val="008000"/>
                </a:solidFill>
                <a:latin typeface="Book Antiqua" panose="02040602050305030304" pitchFamily="18" charset="0"/>
              </a:rPr>
              <a:t>TOTAL EMPLOYMENT DEMAND FOR THE PERIOD </a:t>
            </a:r>
            <a:r>
              <a:rPr lang="el-GR" sz="2000" b="1" dirty="0">
                <a:solidFill>
                  <a:srgbClr val="008000"/>
                </a:solidFill>
                <a:latin typeface="Book Antiqua" panose="02040602050305030304" pitchFamily="18" charset="0"/>
              </a:rPr>
              <a:t>2022-2032 </a:t>
            </a:r>
            <a:endParaRPr lang="en-GB" sz="2000" b="1" kern="0" dirty="0">
              <a:solidFill>
                <a:srgbClr val="008000"/>
              </a:solidFill>
              <a:latin typeface="Book Antiqua" panose="02040602050305030304" pitchFamily="18" charset="0"/>
            </a:endParaRPr>
          </a:p>
        </p:txBody>
      </p:sp>
    </p:spTree>
    <p:extLst>
      <p:ext uri="{BB962C8B-B14F-4D97-AF65-F5344CB8AC3E}">
        <p14:creationId xmlns:p14="http://schemas.microsoft.com/office/powerpoint/2010/main" val="17911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2A65E08C-D2D3-9800-9B67-A3276FABD838}"/>
              </a:ext>
            </a:extLst>
          </p:cNvPr>
          <p:cNvGraphicFramePr>
            <a:graphicFrameLocks noChangeAspect="1"/>
          </p:cNvGraphicFramePr>
          <p:nvPr/>
        </p:nvGraphicFramePr>
        <p:xfrm>
          <a:off x="0" y="0"/>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2" name="Object 2">
                        <a:extLst>
                          <a:ext uri="{FF2B5EF4-FFF2-40B4-BE49-F238E27FC236}">
                            <a16:creationId xmlns:a16="http://schemas.microsoft.com/office/drawing/2014/main" id="{2A65E08C-D2D3-9800-9B67-A3276FABD8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ln>
                        <a:noFill/>
                      </a:ln>
                      <a:effectLst/>
                    </p:spPr>
                  </p:pic>
                </p:oleObj>
              </mc:Fallback>
            </mc:AlternateContent>
          </a:graphicData>
        </a:graphic>
      </p:graphicFrame>
      <p:sp>
        <p:nvSpPr>
          <p:cNvPr id="141315" name="Rectangle 3"/>
          <p:cNvSpPr>
            <a:spLocks noGrp="1" noChangeArrowheads="1"/>
          </p:cNvSpPr>
          <p:nvPr>
            <p:ph type="title"/>
          </p:nvPr>
        </p:nvSpPr>
        <p:spPr>
          <a:xfrm>
            <a:off x="1847528" y="864008"/>
            <a:ext cx="9361040" cy="692784"/>
          </a:xfrm>
        </p:spPr>
        <p:txBody>
          <a:bodyPr/>
          <a:lstStyle/>
          <a:p>
            <a:pPr eaLnBrk="1" hangingPunct="1">
              <a:defRPr/>
            </a:pPr>
            <a:r>
              <a:rPr lang="el-GR" sz="2000" b="1" dirty="0">
                <a:solidFill>
                  <a:srgbClr val="008000"/>
                </a:solidFill>
                <a:latin typeface="Book Antiqua" panose="02040602050305030304" pitchFamily="18" charset="0"/>
              </a:rPr>
              <a:t>5.1 </a:t>
            </a:r>
            <a:r>
              <a:rPr lang="en-GB" sz="2000" b="1" dirty="0">
                <a:solidFill>
                  <a:srgbClr val="008000"/>
                </a:solidFill>
                <a:latin typeface="Book Antiqua" panose="02040602050305030304" pitchFamily="18" charset="0"/>
              </a:rPr>
              <a:t>TOTAL ECONOMICALLY ACTIVE POPULATION AGED 15-64 </a:t>
            </a:r>
            <a:br>
              <a:rPr lang="en-GB" sz="2000" b="1" dirty="0">
                <a:solidFill>
                  <a:srgbClr val="008000"/>
                </a:solidFill>
                <a:latin typeface="Book Antiqua" panose="02040602050305030304" pitchFamily="18" charset="0"/>
              </a:rPr>
            </a:br>
            <a:r>
              <a:rPr lang="en-GB" sz="2000" b="1" dirty="0">
                <a:solidFill>
                  <a:srgbClr val="008000"/>
                </a:solidFill>
                <a:latin typeface="Book Antiqua" panose="02040602050305030304" pitchFamily="18" charset="0"/>
              </a:rPr>
              <a:t>FOR THE PERIOD</a:t>
            </a:r>
            <a:r>
              <a:rPr lang="el-GR" sz="2000" b="1" dirty="0">
                <a:solidFill>
                  <a:srgbClr val="008000"/>
                </a:solidFill>
                <a:latin typeface="Book Antiqua" panose="02040602050305030304" pitchFamily="18" charset="0"/>
              </a:rPr>
              <a:t> 2014-2032 </a:t>
            </a:r>
            <a:endParaRPr lang="en-GB" sz="2000" b="1" dirty="0">
              <a:solidFill>
                <a:srgbClr val="008000"/>
              </a:solidFill>
              <a:latin typeface="Book Antiqua" panose="02040602050305030304" pitchFamily="18" charset="0"/>
            </a:endParaRPr>
          </a:p>
        </p:txBody>
      </p:sp>
      <p:sp>
        <p:nvSpPr>
          <p:cNvPr id="12" name="TextBox 11"/>
          <p:cNvSpPr txBox="1"/>
          <p:nvPr/>
        </p:nvSpPr>
        <p:spPr>
          <a:xfrm>
            <a:off x="11496600" y="6425125"/>
            <a:ext cx="504056" cy="307777"/>
          </a:xfrm>
          <a:prstGeom prst="rect">
            <a:avLst/>
          </a:prstGeom>
          <a:noFill/>
        </p:spPr>
        <p:txBody>
          <a:bodyPr wrap="square" rtlCol="0">
            <a:spAutoFit/>
          </a:bodyPr>
          <a:lstStyle/>
          <a:p>
            <a:pPr algn="r"/>
            <a:fld id="{47CC4988-D251-4CA2-8698-B65D5B01E025}" type="slidenum">
              <a:rPr lang="el-GR" sz="1400">
                <a:solidFill>
                  <a:schemeClr val="bg1"/>
                </a:solidFill>
              </a:rPr>
              <a:pPr algn="r"/>
              <a:t>17</a:t>
            </a:fld>
            <a:endParaRPr lang="el-GR" sz="1400" dirty="0">
              <a:solidFill>
                <a:schemeClr val="bg1"/>
              </a:solidFill>
            </a:endParaRPr>
          </a:p>
        </p:txBody>
      </p:sp>
      <p:graphicFrame>
        <p:nvGraphicFramePr>
          <p:cNvPr id="4" name="Chart 3">
            <a:extLst>
              <a:ext uri="{FF2B5EF4-FFF2-40B4-BE49-F238E27FC236}">
                <a16:creationId xmlns:a16="http://schemas.microsoft.com/office/drawing/2014/main" id="{00000000-0008-0000-0100-000002000000}"/>
              </a:ext>
            </a:extLst>
          </p:cNvPr>
          <p:cNvGraphicFramePr/>
          <p:nvPr>
            <p:extLst>
              <p:ext uri="{D42A27DB-BD31-4B8C-83A1-F6EECF244321}">
                <p14:modId xmlns:p14="http://schemas.microsoft.com/office/powerpoint/2010/main" val="1049071015"/>
              </p:ext>
            </p:extLst>
          </p:nvPr>
        </p:nvGraphicFramePr>
        <p:xfrm>
          <a:off x="912584" y="1484783"/>
          <a:ext cx="10440000" cy="494034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75675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2A65E08C-D2D3-9800-9B67-A3276FABD838}"/>
              </a:ext>
            </a:extLst>
          </p:cNvPr>
          <p:cNvGraphicFramePr>
            <a:graphicFrameLocks noChangeAspect="1"/>
          </p:cNvGraphicFramePr>
          <p:nvPr>
            <p:extLst>
              <p:ext uri="{D42A27DB-BD31-4B8C-83A1-F6EECF244321}">
                <p14:modId xmlns:p14="http://schemas.microsoft.com/office/powerpoint/2010/main" val="792680354"/>
              </p:ext>
            </p:extLst>
          </p:nvPr>
        </p:nvGraphicFramePr>
        <p:xfrm>
          <a:off x="0" y="0"/>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2" name="Object 2">
                        <a:extLst>
                          <a:ext uri="{FF2B5EF4-FFF2-40B4-BE49-F238E27FC236}">
                            <a16:creationId xmlns:a16="http://schemas.microsoft.com/office/drawing/2014/main" id="{2A65E08C-D2D3-9800-9B67-A3276FABD8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ln>
                        <a:noFill/>
                      </a:ln>
                      <a:effectLst/>
                    </p:spPr>
                  </p:pic>
                </p:oleObj>
              </mc:Fallback>
            </mc:AlternateContent>
          </a:graphicData>
        </a:graphic>
      </p:graphicFrame>
      <p:sp>
        <p:nvSpPr>
          <p:cNvPr id="141315" name="Rectangle 3"/>
          <p:cNvSpPr>
            <a:spLocks noGrp="1" noChangeArrowheads="1"/>
          </p:cNvSpPr>
          <p:nvPr>
            <p:ph type="title"/>
          </p:nvPr>
        </p:nvSpPr>
        <p:spPr>
          <a:xfrm>
            <a:off x="1775520" y="836712"/>
            <a:ext cx="9433048" cy="692784"/>
          </a:xfrm>
        </p:spPr>
        <p:txBody>
          <a:bodyPr/>
          <a:lstStyle/>
          <a:p>
            <a:pPr algn="ctr" rtl="0">
              <a:defRPr sz="1000" b="1" i="0" u="none" strike="noStrike" kern="1200" baseline="0">
                <a:solidFill>
                  <a:srgbClr val="000000"/>
                </a:solidFill>
                <a:latin typeface="Times New Roman"/>
                <a:ea typeface="Times New Roman"/>
                <a:cs typeface="Times New Roman"/>
              </a:defRPr>
            </a:pPr>
            <a:r>
              <a:rPr lang="el-GR" sz="2000" b="1" dirty="0">
                <a:solidFill>
                  <a:srgbClr val="008000"/>
                </a:solidFill>
                <a:latin typeface="Book Antiqua" panose="02040602050305030304" pitchFamily="18" charset="0"/>
              </a:rPr>
              <a:t>5.2 </a:t>
            </a:r>
            <a:r>
              <a:rPr lang="en-GB" sz="2000" b="1" kern="1200" dirty="0">
                <a:solidFill>
                  <a:srgbClr val="008000"/>
                </a:solidFill>
                <a:latin typeface="Book Antiqua" panose="02040602050305030304" pitchFamily="18" charset="0"/>
                <a:cs typeface="Times New Roman"/>
              </a:rPr>
              <a:t>FORECASTS OF ECONOMICALLY ACTIVE POPULATION AGED 15-64 </a:t>
            </a:r>
            <a:br>
              <a:rPr lang="en-GB" sz="2000" b="1" kern="1200" dirty="0">
                <a:solidFill>
                  <a:srgbClr val="008000"/>
                </a:solidFill>
                <a:latin typeface="Book Antiqua" panose="02040602050305030304" pitchFamily="18" charset="0"/>
                <a:cs typeface="Times New Roman"/>
              </a:rPr>
            </a:br>
            <a:r>
              <a:rPr lang="en-GB" sz="2000" b="1" kern="1200" dirty="0">
                <a:solidFill>
                  <a:srgbClr val="008000"/>
                </a:solidFill>
                <a:latin typeface="Book Antiqua" panose="02040602050305030304" pitchFamily="18" charset="0"/>
                <a:cs typeface="Times New Roman"/>
              </a:rPr>
              <a:t>BY GENDER FOR THE PERIOD </a:t>
            </a:r>
            <a:r>
              <a:rPr lang="el-GR" sz="2000" b="1" kern="1200" dirty="0">
                <a:solidFill>
                  <a:srgbClr val="008000"/>
                </a:solidFill>
                <a:latin typeface="Book Antiqua" panose="02040602050305030304" pitchFamily="18" charset="0"/>
                <a:cs typeface="Times New Roman"/>
              </a:rPr>
              <a:t>20</a:t>
            </a:r>
            <a:r>
              <a:rPr lang="en-GB" sz="2000" b="1" kern="1200" dirty="0">
                <a:solidFill>
                  <a:srgbClr val="008000"/>
                </a:solidFill>
                <a:latin typeface="Book Antiqua" panose="02040602050305030304" pitchFamily="18" charset="0"/>
                <a:cs typeface="Times New Roman"/>
              </a:rPr>
              <a:t>22</a:t>
            </a:r>
            <a:r>
              <a:rPr lang="el-GR" sz="2000" b="1" kern="1200" dirty="0">
                <a:solidFill>
                  <a:srgbClr val="008000"/>
                </a:solidFill>
                <a:latin typeface="Book Antiqua" panose="02040602050305030304" pitchFamily="18" charset="0"/>
                <a:cs typeface="Times New Roman"/>
              </a:rPr>
              <a:t>-2032</a:t>
            </a:r>
            <a:endParaRPr lang="en-GB" sz="2000" b="1" kern="1200" dirty="0">
              <a:solidFill>
                <a:srgbClr val="008000"/>
              </a:solidFill>
              <a:latin typeface="Book Antiqua" panose="02040602050305030304" pitchFamily="18" charset="0"/>
              <a:cs typeface="Times New Roman"/>
            </a:endParaRPr>
          </a:p>
        </p:txBody>
      </p:sp>
      <p:sp>
        <p:nvSpPr>
          <p:cNvPr id="12" name="TextBox 11"/>
          <p:cNvSpPr txBox="1"/>
          <p:nvPr/>
        </p:nvSpPr>
        <p:spPr>
          <a:xfrm>
            <a:off x="11496600" y="6425125"/>
            <a:ext cx="504056" cy="307777"/>
          </a:xfrm>
          <a:prstGeom prst="rect">
            <a:avLst/>
          </a:prstGeom>
          <a:noFill/>
        </p:spPr>
        <p:txBody>
          <a:bodyPr wrap="square" rtlCol="0">
            <a:spAutoFit/>
          </a:bodyPr>
          <a:lstStyle/>
          <a:p>
            <a:pPr algn="r"/>
            <a:fld id="{47CC4988-D251-4CA2-8698-B65D5B01E025}" type="slidenum">
              <a:rPr lang="el-GR" sz="1400">
                <a:solidFill>
                  <a:schemeClr val="bg1"/>
                </a:solidFill>
              </a:rPr>
              <a:pPr algn="r"/>
              <a:t>18</a:t>
            </a:fld>
            <a:endParaRPr lang="el-GR" sz="1400" dirty="0">
              <a:solidFill>
                <a:schemeClr val="bg1"/>
              </a:solidFill>
            </a:endParaRPr>
          </a:p>
        </p:txBody>
      </p:sp>
      <p:graphicFrame>
        <p:nvGraphicFramePr>
          <p:cNvPr id="3" name="Chart 2">
            <a:extLst>
              <a:ext uri="{FF2B5EF4-FFF2-40B4-BE49-F238E27FC236}">
                <a16:creationId xmlns:a16="http://schemas.microsoft.com/office/drawing/2014/main" id="{00000000-0008-0000-0500-000002000000}"/>
              </a:ext>
            </a:extLst>
          </p:cNvPr>
          <p:cNvGraphicFramePr/>
          <p:nvPr>
            <p:extLst>
              <p:ext uri="{D42A27DB-BD31-4B8C-83A1-F6EECF244321}">
                <p14:modId xmlns:p14="http://schemas.microsoft.com/office/powerpoint/2010/main" val="2882100971"/>
              </p:ext>
            </p:extLst>
          </p:nvPr>
        </p:nvGraphicFramePr>
        <p:xfrm>
          <a:off x="695400" y="1484784"/>
          <a:ext cx="10440000" cy="5040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66355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2A65E08C-D2D3-9800-9B67-A3276FABD838}"/>
              </a:ext>
            </a:extLst>
          </p:cNvPr>
          <p:cNvGraphicFramePr>
            <a:graphicFrameLocks noChangeAspect="1"/>
          </p:cNvGraphicFramePr>
          <p:nvPr/>
        </p:nvGraphicFramePr>
        <p:xfrm>
          <a:off x="0" y="0"/>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2" name="Object 2">
                        <a:extLst>
                          <a:ext uri="{FF2B5EF4-FFF2-40B4-BE49-F238E27FC236}">
                            <a16:creationId xmlns:a16="http://schemas.microsoft.com/office/drawing/2014/main" id="{2A65E08C-D2D3-9800-9B67-A3276FABD8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ln>
                        <a:noFill/>
                      </a:ln>
                      <a:effectLst/>
                    </p:spPr>
                  </p:pic>
                </p:oleObj>
              </mc:Fallback>
            </mc:AlternateContent>
          </a:graphicData>
        </a:graphic>
      </p:graphicFrame>
      <p:sp>
        <p:nvSpPr>
          <p:cNvPr id="141315" name="Rectangle 3"/>
          <p:cNvSpPr>
            <a:spLocks noGrp="1" noChangeArrowheads="1"/>
          </p:cNvSpPr>
          <p:nvPr>
            <p:ph type="title"/>
          </p:nvPr>
        </p:nvSpPr>
        <p:spPr>
          <a:xfrm>
            <a:off x="2207568" y="692696"/>
            <a:ext cx="9361040" cy="792088"/>
          </a:xfrm>
        </p:spPr>
        <p:txBody>
          <a:bodyPr/>
          <a:lstStyle/>
          <a:p>
            <a:pPr eaLnBrk="1" hangingPunct="1">
              <a:defRPr/>
            </a:pPr>
            <a:r>
              <a:rPr lang="el-GR" sz="2000" b="1" dirty="0">
                <a:solidFill>
                  <a:srgbClr val="008000"/>
                </a:solidFill>
                <a:latin typeface="Book Antiqua" panose="02040602050305030304" pitchFamily="18" charset="0"/>
              </a:rPr>
              <a:t>5.3 </a:t>
            </a:r>
            <a:r>
              <a:rPr lang="en-GB" sz="2000" b="1" kern="1200" dirty="0">
                <a:solidFill>
                  <a:srgbClr val="008000"/>
                </a:solidFill>
                <a:latin typeface="Book Antiqua" panose="02040602050305030304" pitchFamily="18" charset="0"/>
                <a:cs typeface="Times New Roman"/>
              </a:rPr>
              <a:t>FORECASTS OF ECONOMICALLY ACTIVE POPULATION AGED 15+ </a:t>
            </a:r>
            <a:br>
              <a:rPr lang="en-GB" sz="2000" b="1" kern="1200" dirty="0">
                <a:solidFill>
                  <a:srgbClr val="008000"/>
                </a:solidFill>
                <a:latin typeface="Book Antiqua" panose="02040602050305030304" pitchFamily="18" charset="0"/>
                <a:cs typeface="Times New Roman"/>
              </a:rPr>
            </a:br>
            <a:r>
              <a:rPr lang="en-GB" sz="2000" b="1" kern="1200" dirty="0">
                <a:solidFill>
                  <a:srgbClr val="008000"/>
                </a:solidFill>
                <a:latin typeface="Book Antiqua" panose="02040602050305030304" pitchFamily="18" charset="0"/>
                <a:cs typeface="Times New Roman"/>
              </a:rPr>
              <a:t>BY EDUCATION LEVEL FOR THE PERIOD </a:t>
            </a:r>
            <a:r>
              <a:rPr lang="el-GR" sz="2000" b="1" kern="1200" dirty="0">
                <a:solidFill>
                  <a:srgbClr val="008000"/>
                </a:solidFill>
                <a:latin typeface="Book Antiqua" panose="02040602050305030304" pitchFamily="18" charset="0"/>
                <a:cs typeface="Times New Roman"/>
              </a:rPr>
              <a:t>20</a:t>
            </a:r>
            <a:r>
              <a:rPr lang="en-GB" sz="2000" b="1" kern="1200" dirty="0">
                <a:solidFill>
                  <a:srgbClr val="008000"/>
                </a:solidFill>
                <a:latin typeface="Book Antiqua" panose="02040602050305030304" pitchFamily="18" charset="0"/>
                <a:cs typeface="Times New Roman"/>
              </a:rPr>
              <a:t>22</a:t>
            </a:r>
            <a:r>
              <a:rPr lang="el-GR" sz="2000" b="1" kern="1200" dirty="0">
                <a:solidFill>
                  <a:srgbClr val="008000"/>
                </a:solidFill>
                <a:latin typeface="Book Antiqua" panose="02040602050305030304" pitchFamily="18" charset="0"/>
                <a:cs typeface="Times New Roman"/>
              </a:rPr>
              <a:t>-2032 </a:t>
            </a:r>
            <a:endParaRPr lang="en-GB" sz="2000" b="1" dirty="0">
              <a:solidFill>
                <a:srgbClr val="008000"/>
              </a:solidFill>
              <a:latin typeface="Book Antiqua" panose="02040602050305030304" pitchFamily="18" charset="0"/>
            </a:endParaRPr>
          </a:p>
        </p:txBody>
      </p:sp>
      <p:sp>
        <p:nvSpPr>
          <p:cNvPr id="12" name="TextBox 11"/>
          <p:cNvSpPr txBox="1"/>
          <p:nvPr/>
        </p:nvSpPr>
        <p:spPr>
          <a:xfrm>
            <a:off x="11496600" y="6425125"/>
            <a:ext cx="504056" cy="307777"/>
          </a:xfrm>
          <a:prstGeom prst="rect">
            <a:avLst/>
          </a:prstGeom>
          <a:noFill/>
        </p:spPr>
        <p:txBody>
          <a:bodyPr wrap="square" rtlCol="0">
            <a:spAutoFit/>
          </a:bodyPr>
          <a:lstStyle/>
          <a:p>
            <a:pPr algn="r"/>
            <a:fld id="{47CC4988-D251-4CA2-8698-B65D5B01E025}" type="slidenum">
              <a:rPr lang="el-GR" sz="1400">
                <a:solidFill>
                  <a:schemeClr val="bg1"/>
                </a:solidFill>
              </a:rPr>
              <a:pPr algn="r"/>
              <a:t>19</a:t>
            </a:fld>
            <a:endParaRPr lang="el-GR" sz="1400" dirty="0">
              <a:solidFill>
                <a:schemeClr val="bg1"/>
              </a:solidFill>
            </a:endParaRPr>
          </a:p>
        </p:txBody>
      </p:sp>
      <p:graphicFrame>
        <p:nvGraphicFramePr>
          <p:cNvPr id="3" name="Chart 2">
            <a:extLst>
              <a:ext uri="{FF2B5EF4-FFF2-40B4-BE49-F238E27FC236}">
                <a16:creationId xmlns:a16="http://schemas.microsoft.com/office/drawing/2014/main" id="{2F6473B9-3CFF-57FF-E3D3-D545C685F6B9}"/>
              </a:ext>
            </a:extLst>
          </p:cNvPr>
          <p:cNvGraphicFramePr/>
          <p:nvPr>
            <p:extLst>
              <p:ext uri="{D42A27DB-BD31-4B8C-83A1-F6EECF244321}">
                <p14:modId xmlns:p14="http://schemas.microsoft.com/office/powerpoint/2010/main" val="309540515"/>
              </p:ext>
            </p:extLst>
          </p:nvPr>
        </p:nvGraphicFramePr>
        <p:xfrm>
          <a:off x="911424" y="1412776"/>
          <a:ext cx="10440000" cy="5040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4796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4" name="Object 2">
            <a:extLst>
              <a:ext uri="{FF2B5EF4-FFF2-40B4-BE49-F238E27FC236}">
                <a16:creationId xmlns:a16="http://schemas.microsoft.com/office/drawing/2014/main" id="{2CB6D718-BBB6-E809-9DE0-85B70D05AB20}"/>
              </a:ext>
            </a:extLst>
          </p:cNvPr>
          <p:cNvGraphicFramePr>
            <a:graphicFrameLocks noChangeAspect="1"/>
          </p:cNvGraphicFramePr>
          <p:nvPr>
            <p:extLst>
              <p:ext uri="{D42A27DB-BD31-4B8C-83A1-F6EECF244321}">
                <p14:modId xmlns:p14="http://schemas.microsoft.com/office/powerpoint/2010/main" val="2732728034"/>
              </p:ext>
            </p:extLst>
          </p:nvPr>
        </p:nvGraphicFramePr>
        <p:xfrm>
          <a:off x="0" y="1"/>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102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12192000" cy="6856413"/>
                      </a:xfrm>
                      <a:prstGeom prst="rect">
                        <a:avLst/>
                      </a:prstGeom>
                      <a:noFill/>
                      <a:ln>
                        <a:noFill/>
                      </a:ln>
                      <a:effectLst/>
                    </p:spPr>
                  </p:pic>
                </p:oleObj>
              </mc:Fallback>
            </mc:AlternateContent>
          </a:graphicData>
        </a:graphic>
      </p:graphicFrame>
      <p:sp>
        <p:nvSpPr>
          <p:cNvPr id="164867" name="Rectangle 3"/>
          <p:cNvSpPr>
            <a:spLocks noGrp="1" noChangeArrowheads="1"/>
          </p:cNvSpPr>
          <p:nvPr>
            <p:ph type="title"/>
          </p:nvPr>
        </p:nvSpPr>
        <p:spPr>
          <a:xfrm>
            <a:off x="1524000" y="860566"/>
            <a:ext cx="9144000" cy="696226"/>
          </a:xfrm>
        </p:spPr>
        <p:txBody>
          <a:bodyPr/>
          <a:lstStyle/>
          <a:p>
            <a:pPr eaLnBrk="1" hangingPunct="1">
              <a:defRPr/>
            </a:pPr>
            <a:r>
              <a:rPr lang="en-GB" sz="3000" b="1" dirty="0">
                <a:solidFill>
                  <a:srgbClr val="008000"/>
                </a:solidFill>
                <a:latin typeface="Book Antiqua" pitchFamily="18" charset="0"/>
              </a:rPr>
              <a:t>THE PRESENTATION </a:t>
            </a:r>
          </a:p>
        </p:txBody>
      </p:sp>
      <p:sp>
        <p:nvSpPr>
          <p:cNvPr id="164868" name="Rectangle 4"/>
          <p:cNvSpPr>
            <a:spLocks noGrp="1" noChangeArrowheads="1"/>
          </p:cNvSpPr>
          <p:nvPr>
            <p:ph type="body" idx="1"/>
          </p:nvPr>
        </p:nvSpPr>
        <p:spPr>
          <a:xfrm>
            <a:off x="862136" y="1700808"/>
            <a:ext cx="9805864" cy="4896544"/>
          </a:xfrm>
        </p:spPr>
        <p:txBody>
          <a:bodyPr/>
          <a:lstStyle/>
          <a:p>
            <a:pPr marL="457200" indent="-457200" eaLnBrk="1" hangingPunct="1">
              <a:spcBef>
                <a:spcPts val="600"/>
              </a:spcBef>
              <a:spcAft>
                <a:spcPts val="2800"/>
              </a:spcAft>
              <a:buClr>
                <a:schemeClr val="accent2"/>
              </a:buClr>
              <a:buFont typeface="+mj-lt"/>
              <a:buAutoNum type="arabicPeriod"/>
              <a:defRPr/>
            </a:pPr>
            <a:r>
              <a:rPr lang="en-GB" sz="2400" b="1" dirty="0">
                <a:solidFill>
                  <a:srgbClr val="0000FF"/>
                </a:solidFill>
                <a:latin typeface="Book Antiqua" pitchFamily="18" charset="0"/>
              </a:rPr>
              <a:t>Aim of the study</a:t>
            </a:r>
            <a:r>
              <a:rPr lang="el-GR" sz="2400" b="1" dirty="0">
                <a:solidFill>
                  <a:srgbClr val="0000FF"/>
                </a:solidFill>
                <a:latin typeface="Book Antiqua" pitchFamily="18" charset="0"/>
              </a:rPr>
              <a:t> </a:t>
            </a:r>
          </a:p>
          <a:p>
            <a:pPr marL="457200" indent="-457200" eaLnBrk="1" hangingPunct="1">
              <a:spcBef>
                <a:spcPts val="600"/>
              </a:spcBef>
              <a:spcAft>
                <a:spcPts val="2800"/>
              </a:spcAft>
              <a:buClr>
                <a:schemeClr val="accent2"/>
              </a:buClr>
              <a:buFont typeface="+mj-lt"/>
              <a:buAutoNum type="arabicPeriod"/>
              <a:defRPr/>
            </a:pPr>
            <a:r>
              <a:rPr lang="en-GB" sz="2400" b="1" dirty="0">
                <a:solidFill>
                  <a:srgbClr val="0000FF"/>
                </a:solidFill>
                <a:latin typeface="Book Antiqua" pitchFamily="18" charset="0"/>
              </a:rPr>
              <a:t>Scope of the study</a:t>
            </a:r>
            <a:r>
              <a:rPr lang="el-GR" sz="2400" b="1" dirty="0">
                <a:solidFill>
                  <a:srgbClr val="0000FF"/>
                </a:solidFill>
                <a:latin typeface="Book Antiqua" pitchFamily="18" charset="0"/>
              </a:rPr>
              <a:t> </a:t>
            </a:r>
          </a:p>
          <a:p>
            <a:pPr marL="457200" indent="-457200" eaLnBrk="1" hangingPunct="1">
              <a:spcBef>
                <a:spcPts val="600"/>
              </a:spcBef>
              <a:spcAft>
                <a:spcPts val="2800"/>
              </a:spcAft>
              <a:buClr>
                <a:schemeClr val="accent2"/>
              </a:buClr>
              <a:buFont typeface="+mj-lt"/>
              <a:buAutoNum type="arabicPeriod"/>
              <a:defRPr/>
            </a:pPr>
            <a:r>
              <a:rPr lang="en-GB" sz="2400" b="1" dirty="0">
                <a:solidFill>
                  <a:srgbClr val="0000FF"/>
                </a:solidFill>
                <a:latin typeface="Book Antiqua" pitchFamily="18" charset="0"/>
              </a:rPr>
              <a:t>Methodology </a:t>
            </a:r>
            <a:endParaRPr lang="el-GR" sz="2400" b="1" dirty="0">
              <a:solidFill>
                <a:srgbClr val="0000FF"/>
              </a:solidFill>
              <a:latin typeface="Book Antiqua" pitchFamily="18" charset="0"/>
            </a:endParaRPr>
          </a:p>
          <a:p>
            <a:pPr marL="457200" indent="-457200" eaLnBrk="1" hangingPunct="1">
              <a:spcBef>
                <a:spcPts val="600"/>
              </a:spcBef>
              <a:spcAft>
                <a:spcPts val="2800"/>
              </a:spcAft>
              <a:buClr>
                <a:schemeClr val="accent2"/>
              </a:buClr>
              <a:buFont typeface="+mj-lt"/>
              <a:buAutoNum type="arabicPeriod"/>
              <a:defRPr/>
            </a:pPr>
            <a:r>
              <a:rPr lang="en-GB" sz="2400" b="1" dirty="0">
                <a:solidFill>
                  <a:srgbClr val="0000FF"/>
                </a:solidFill>
                <a:latin typeface="Book Antiqua" pitchFamily="18" charset="0"/>
              </a:rPr>
              <a:t>Forecasts of labour demand</a:t>
            </a:r>
            <a:r>
              <a:rPr lang="el-GR" sz="2400" b="1" dirty="0">
                <a:solidFill>
                  <a:srgbClr val="0000FF"/>
                </a:solidFill>
                <a:latin typeface="Book Antiqua" pitchFamily="18" charset="0"/>
              </a:rPr>
              <a:t> </a:t>
            </a:r>
          </a:p>
          <a:p>
            <a:pPr marL="457200" indent="-457200" eaLnBrk="1" hangingPunct="1">
              <a:spcBef>
                <a:spcPts val="600"/>
              </a:spcBef>
              <a:spcAft>
                <a:spcPts val="2800"/>
              </a:spcAft>
              <a:buClr>
                <a:schemeClr val="accent2"/>
              </a:buClr>
              <a:buFont typeface="+mj-lt"/>
              <a:buAutoNum type="arabicPeriod"/>
              <a:defRPr/>
            </a:pPr>
            <a:r>
              <a:rPr lang="en-GB" sz="2400" b="1" dirty="0">
                <a:solidFill>
                  <a:srgbClr val="0000FF"/>
                </a:solidFill>
                <a:latin typeface="Book Antiqua" pitchFamily="18" charset="0"/>
              </a:rPr>
              <a:t>Forecasts of labour supply</a:t>
            </a:r>
            <a:r>
              <a:rPr lang="el-GR" sz="2400" b="1" dirty="0">
                <a:solidFill>
                  <a:srgbClr val="0000FF"/>
                </a:solidFill>
                <a:latin typeface="Book Antiqua" pitchFamily="18" charset="0"/>
              </a:rPr>
              <a:t> </a:t>
            </a:r>
          </a:p>
          <a:p>
            <a:pPr marL="457200" indent="-457200" eaLnBrk="1" hangingPunct="1">
              <a:spcBef>
                <a:spcPts val="600"/>
              </a:spcBef>
              <a:spcAft>
                <a:spcPts val="0"/>
              </a:spcAft>
              <a:buClr>
                <a:schemeClr val="accent2"/>
              </a:buClr>
              <a:buFont typeface="+mj-lt"/>
              <a:buAutoNum type="arabicPeriod"/>
              <a:defRPr/>
            </a:pPr>
            <a:r>
              <a:rPr lang="en-GB" sz="2400" b="1" dirty="0">
                <a:solidFill>
                  <a:srgbClr val="0000FF"/>
                </a:solidFill>
                <a:latin typeface="Book Antiqua" pitchFamily="18" charset="0"/>
              </a:rPr>
              <a:t>Online tool for the forecasts of labour demand in occupations </a:t>
            </a:r>
            <a:endParaRPr lang="el-GR" sz="2400" b="1" dirty="0">
              <a:solidFill>
                <a:srgbClr val="0000FF"/>
              </a:solidFill>
              <a:latin typeface="Book Antiqua" pitchFamily="18" charset="0"/>
            </a:endParaRPr>
          </a:p>
        </p:txBody>
      </p:sp>
      <p:sp>
        <p:nvSpPr>
          <p:cNvPr id="7" name="Slide Number Placeholder 6">
            <a:extLst>
              <a:ext uri="{FF2B5EF4-FFF2-40B4-BE49-F238E27FC236}">
                <a16:creationId xmlns:a16="http://schemas.microsoft.com/office/drawing/2014/main" id="{62D75746-F28A-0381-EB9F-ED0E054633EC}"/>
              </a:ext>
            </a:extLst>
          </p:cNvPr>
          <p:cNvSpPr>
            <a:spLocks noGrp="1"/>
          </p:cNvSpPr>
          <p:nvPr>
            <p:ph type="sldNum" sz="quarter" idx="12"/>
          </p:nvPr>
        </p:nvSpPr>
        <p:spPr>
          <a:xfrm>
            <a:off x="10128448" y="6453336"/>
            <a:ext cx="1941240" cy="318521"/>
          </a:xfrm>
        </p:spPr>
        <p:txBody>
          <a:bodyPr/>
          <a:lstStyle/>
          <a:p>
            <a:pPr>
              <a:defRPr/>
            </a:pPr>
            <a:fld id="{2FFB40ED-6C4C-44C7-B1BF-76731970906A}" type="slidenum">
              <a:rPr lang="en-GB" smtClean="0">
                <a:solidFill>
                  <a:schemeClr val="bg1"/>
                </a:solidFill>
              </a:rPr>
              <a:pPr>
                <a:defRPr/>
              </a:pPr>
              <a:t>2</a:t>
            </a:fld>
            <a:endParaRPr lang="en-GB" dirty="0">
              <a:solidFill>
                <a:schemeClr val="bg1"/>
              </a:solidFill>
            </a:endParaRPr>
          </a:p>
        </p:txBody>
      </p:sp>
    </p:spTree>
    <p:extLst>
      <p:ext uri="{BB962C8B-B14F-4D97-AF65-F5344CB8AC3E}">
        <p14:creationId xmlns:p14="http://schemas.microsoft.com/office/powerpoint/2010/main" val="4181284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6AD7E891-9784-3F7E-A5A9-5BCA03B57F8B}"/>
              </a:ext>
            </a:extLst>
          </p:cNvPr>
          <p:cNvGraphicFramePr>
            <a:graphicFrameLocks noChangeAspect="1"/>
          </p:cNvGraphicFramePr>
          <p:nvPr>
            <p:extLst>
              <p:ext uri="{D42A27DB-BD31-4B8C-83A1-F6EECF244321}">
                <p14:modId xmlns:p14="http://schemas.microsoft.com/office/powerpoint/2010/main" val="1758735225"/>
              </p:ext>
            </p:extLst>
          </p:nvPr>
        </p:nvGraphicFramePr>
        <p:xfrm>
          <a:off x="0" y="1587"/>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102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87"/>
                        <a:ext cx="12192000" cy="6856413"/>
                      </a:xfrm>
                      <a:prstGeom prst="rect">
                        <a:avLst/>
                      </a:prstGeom>
                      <a:noFill/>
                      <a:ln>
                        <a:noFill/>
                      </a:ln>
                      <a:effectLst/>
                    </p:spPr>
                  </p:pic>
                </p:oleObj>
              </mc:Fallback>
            </mc:AlternateContent>
          </a:graphicData>
        </a:graphic>
      </p:graphicFrame>
      <p:sp>
        <p:nvSpPr>
          <p:cNvPr id="164867" name="Rectangle 3"/>
          <p:cNvSpPr>
            <a:spLocks noGrp="1" noChangeArrowheads="1"/>
          </p:cNvSpPr>
          <p:nvPr>
            <p:ph type="title"/>
          </p:nvPr>
        </p:nvSpPr>
        <p:spPr>
          <a:xfrm>
            <a:off x="983432" y="764704"/>
            <a:ext cx="10153128" cy="936104"/>
          </a:xfrm>
        </p:spPr>
        <p:txBody>
          <a:bodyPr/>
          <a:lstStyle/>
          <a:p>
            <a:pPr eaLnBrk="1" hangingPunct="1">
              <a:defRPr/>
            </a:pPr>
            <a:r>
              <a:rPr lang="en-US" sz="2400" b="1" dirty="0">
                <a:solidFill>
                  <a:srgbClr val="008000"/>
                </a:solidFill>
                <a:latin typeface="Book Antiqua" pitchFamily="18" charset="0"/>
              </a:rPr>
              <a:t>6. </a:t>
            </a:r>
            <a:r>
              <a:rPr lang="en-GB" sz="2400" b="1" dirty="0">
                <a:solidFill>
                  <a:srgbClr val="008000"/>
                </a:solidFill>
                <a:latin typeface="Book Antiqua" pitchFamily="18" charset="0"/>
              </a:rPr>
              <a:t>ONLINE TOOL FOR THE FORECASTS OF </a:t>
            </a:r>
            <a:br>
              <a:rPr lang="en-GB" sz="2400" b="1" dirty="0">
                <a:solidFill>
                  <a:srgbClr val="008000"/>
                </a:solidFill>
                <a:latin typeface="Book Antiqua" pitchFamily="18" charset="0"/>
              </a:rPr>
            </a:br>
            <a:r>
              <a:rPr lang="en-GB" sz="2400" b="1" dirty="0">
                <a:solidFill>
                  <a:srgbClr val="008000"/>
                </a:solidFill>
                <a:latin typeface="Book Antiqua" pitchFamily="18" charset="0"/>
              </a:rPr>
              <a:t>LABOUR DEMAND IN OCCUPATIONS  </a:t>
            </a:r>
            <a:r>
              <a:rPr lang="en-GB" sz="2000" b="1" dirty="0">
                <a:solidFill>
                  <a:srgbClr val="008000"/>
                </a:solidFill>
                <a:latin typeface="Book Antiqua" pitchFamily="18" charset="0"/>
              </a:rPr>
              <a:t>(in Greek) </a:t>
            </a:r>
            <a:endParaRPr lang="en-GB" sz="2400" b="1" dirty="0">
              <a:solidFill>
                <a:srgbClr val="008000"/>
              </a:solidFill>
              <a:latin typeface="Book Antiqua" pitchFamily="18" charset="0"/>
            </a:endParaRPr>
          </a:p>
        </p:txBody>
      </p:sp>
      <p:sp>
        <p:nvSpPr>
          <p:cNvPr id="6" name="TextBox 5"/>
          <p:cNvSpPr txBox="1"/>
          <p:nvPr/>
        </p:nvSpPr>
        <p:spPr>
          <a:xfrm>
            <a:off x="11568608" y="6453336"/>
            <a:ext cx="396000" cy="307777"/>
          </a:xfrm>
          <a:prstGeom prst="rect">
            <a:avLst/>
          </a:prstGeom>
          <a:noFill/>
        </p:spPr>
        <p:txBody>
          <a:bodyPr wrap="square" rtlCol="0">
            <a:spAutoFit/>
          </a:bodyPr>
          <a:lstStyle/>
          <a:p>
            <a:pPr algn="r"/>
            <a:fld id="{47CC4988-D251-4CA2-8698-B65D5B01E025}" type="slidenum">
              <a:rPr lang="el-GR" sz="1400">
                <a:solidFill>
                  <a:schemeClr val="bg1"/>
                </a:solidFill>
              </a:rPr>
              <a:pPr algn="r"/>
              <a:t>20</a:t>
            </a:fld>
            <a:endParaRPr lang="el-GR" sz="1400" dirty="0">
              <a:solidFill>
                <a:schemeClr val="bg1"/>
              </a:solidFill>
            </a:endParaRPr>
          </a:p>
        </p:txBody>
      </p:sp>
      <p:pic>
        <p:nvPicPr>
          <p:cNvPr id="5" name="Picture 4" descr="Graphical user interface, application&#10;&#10;Description automatically generated">
            <a:hlinkClick r:id="rId5"/>
            <a:extLst>
              <a:ext uri="{FF2B5EF4-FFF2-40B4-BE49-F238E27FC236}">
                <a16:creationId xmlns:a16="http://schemas.microsoft.com/office/drawing/2014/main" id="{A8EC85D8-0189-25A2-9C8A-A525D8F732B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91544" y="1844824"/>
            <a:ext cx="8139674" cy="4572000"/>
          </a:xfrm>
          <a:prstGeom prst="rect">
            <a:avLst/>
          </a:prstGeom>
        </p:spPr>
      </p:pic>
    </p:spTree>
    <p:extLst>
      <p:ext uri="{BB962C8B-B14F-4D97-AF65-F5344CB8AC3E}">
        <p14:creationId xmlns:p14="http://schemas.microsoft.com/office/powerpoint/2010/main" val="4539936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581D4C31-786A-1F79-CDB4-DA55D0A1D3FD}"/>
              </a:ext>
            </a:extLst>
          </p:cNvPr>
          <p:cNvGraphicFramePr>
            <a:graphicFrameLocks noChangeAspect="1"/>
          </p:cNvGraphicFramePr>
          <p:nvPr>
            <p:extLst>
              <p:ext uri="{D42A27DB-BD31-4B8C-83A1-F6EECF244321}">
                <p14:modId xmlns:p14="http://schemas.microsoft.com/office/powerpoint/2010/main" val="1468219388"/>
              </p:ext>
            </p:extLst>
          </p:nvPr>
        </p:nvGraphicFramePr>
        <p:xfrm>
          <a:off x="0" y="0"/>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102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ln>
                        <a:noFill/>
                      </a:ln>
                      <a:effectLst/>
                    </p:spPr>
                  </p:pic>
                </p:oleObj>
              </mc:Fallback>
            </mc:AlternateContent>
          </a:graphicData>
        </a:graphic>
      </p:graphicFrame>
      <p:sp>
        <p:nvSpPr>
          <p:cNvPr id="164867" name="Rectangle 3"/>
          <p:cNvSpPr>
            <a:spLocks noGrp="1" noChangeArrowheads="1"/>
          </p:cNvSpPr>
          <p:nvPr>
            <p:ph type="title"/>
          </p:nvPr>
        </p:nvSpPr>
        <p:spPr>
          <a:xfrm>
            <a:off x="1524000" y="908792"/>
            <a:ext cx="9144000" cy="648000"/>
          </a:xfrm>
        </p:spPr>
        <p:txBody>
          <a:bodyPr/>
          <a:lstStyle/>
          <a:p>
            <a:pPr eaLnBrk="1" hangingPunct="1">
              <a:defRPr/>
            </a:pPr>
            <a:r>
              <a:rPr lang="en-US" sz="3000" b="1" dirty="0">
                <a:solidFill>
                  <a:srgbClr val="008000"/>
                </a:solidFill>
                <a:latin typeface="Book Antiqua" pitchFamily="18" charset="0"/>
              </a:rPr>
              <a:t>1. AIM OF THE STUDY </a:t>
            </a:r>
            <a:endParaRPr lang="en-GB" sz="3000" b="1" dirty="0">
              <a:solidFill>
                <a:srgbClr val="008000"/>
              </a:solidFill>
              <a:latin typeface="Book Antiqua" pitchFamily="18" charset="0"/>
            </a:endParaRPr>
          </a:p>
        </p:txBody>
      </p:sp>
      <p:sp>
        <p:nvSpPr>
          <p:cNvPr id="164868" name="Rectangle 4"/>
          <p:cNvSpPr>
            <a:spLocks noGrp="1" noChangeArrowheads="1"/>
          </p:cNvSpPr>
          <p:nvPr>
            <p:ph type="body" idx="1"/>
          </p:nvPr>
        </p:nvSpPr>
        <p:spPr>
          <a:xfrm>
            <a:off x="1127448" y="1988840"/>
            <a:ext cx="9540552" cy="4464496"/>
          </a:xfrm>
        </p:spPr>
        <p:txBody>
          <a:bodyPr/>
          <a:lstStyle/>
          <a:p>
            <a:pPr marL="360000" lvl="1" indent="0" eaLnBrk="1" hangingPunct="1">
              <a:spcBef>
                <a:spcPts val="600"/>
              </a:spcBef>
              <a:spcAft>
                <a:spcPts val="600"/>
              </a:spcAft>
              <a:buClr>
                <a:schemeClr val="accent2"/>
              </a:buClr>
              <a:buNone/>
              <a:defRPr/>
            </a:pPr>
            <a:r>
              <a:rPr lang="en-GB" sz="2400" b="1" dirty="0">
                <a:solidFill>
                  <a:srgbClr val="3333CC"/>
                </a:solidFill>
                <a:latin typeface="Book Antiqua" pitchFamily="18" charset="0"/>
              </a:rPr>
              <a:t>The study aims to provide forecasts of both labour demand and supply in the Cyprus economy during the period 2022-2032.</a:t>
            </a:r>
            <a:r>
              <a:rPr lang="el-GR" sz="2400" b="1" dirty="0">
                <a:solidFill>
                  <a:srgbClr val="3333CC"/>
                </a:solidFill>
                <a:latin typeface="Book Antiqua" pitchFamily="18" charset="0"/>
              </a:rPr>
              <a:t> </a:t>
            </a:r>
          </a:p>
          <a:p>
            <a:pPr marL="360000" indent="0" eaLnBrk="1" hangingPunct="1">
              <a:spcBef>
                <a:spcPts val="600"/>
              </a:spcBef>
              <a:spcAft>
                <a:spcPts val="600"/>
              </a:spcAft>
              <a:buClr>
                <a:schemeClr val="accent2"/>
              </a:buClr>
              <a:buNone/>
              <a:defRPr/>
            </a:pPr>
            <a:endParaRPr lang="el-GR" sz="1800" dirty="0">
              <a:solidFill>
                <a:srgbClr val="3333CC"/>
              </a:solidFill>
              <a:latin typeface="Book Antiqua" pitchFamily="18" charset="0"/>
            </a:endParaRPr>
          </a:p>
          <a:p>
            <a:pPr marL="360000" lvl="1" indent="0" eaLnBrk="1" hangingPunct="1">
              <a:spcBef>
                <a:spcPts val="600"/>
              </a:spcBef>
              <a:spcAft>
                <a:spcPts val="600"/>
              </a:spcAft>
              <a:buClr>
                <a:schemeClr val="accent2"/>
              </a:buClr>
              <a:buNone/>
              <a:defRPr/>
            </a:pPr>
            <a:r>
              <a:rPr lang="en-GB" sz="2400" b="1" dirty="0">
                <a:solidFill>
                  <a:srgbClr val="3333CC"/>
                </a:solidFill>
                <a:latin typeface="Book Antiqua" pitchFamily="18" charset="0"/>
              </a:rPr>
              <a:t>This constitutes a necessary input for the proper and timely planning and implementation of education and training activities. </a:t>
            </a:r>
            <a:endParaRPr lang="el-GR" sz="2400" b="1" dirty="0">
              <a:solidFill>
                <a:srgbClr val="3333CC"/>
              </a:solidFill>
              <a:latin typeface="Book Antiqua" pitchFamily="18" charset="0"/>
            </a:endParaRPr>
          </a:p>
        </p:txBody>
      </p:sp>
      <p:sp>
        <p:nvSpPr>
          <p:cNvPr id="6" name="TextBox 5"/>
          <p:cNvSpPr txBox="1"/>
          <p:nvPr/>
        </p:nvSpPr>
        <p:spPr>
          <a:xfrm>
            <a:off x="11616688" y="6390648"/>
            <a:ext cx="360000" cy="307777"/>
          </a:xfrm>
          <a:prstGeom prst="rect">
            <a:avLst/>
          </a:prstGeom>
          <a:noFill/>
        </p:spPr>
        <p:txBody>
          <a:bodyPr wrap="square" rtlCol="0">
            <a:spAutoFit/>
          </a:bodyPr>
          <a:lstStyle/>
          <a:p>
            <a:pPr algn="r"/>
            <a:fld id="{47CC4988-D251-4CA2-8698-B65D5B01E025}" type="slidenum">
              <a:rPr lang="el-GR" sz="1400">
                <a:solidFill>
                  <a:schemeClr val="bg1"/>
                </a:solidFill>
              </a:rPr>
              <a:pPr algn="r"/>
              <a:t>3</a:t>
            </a:fld>
            <a:endParaRPr lang="el-GR" sz="14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581D4C31-786A-1F79-CDB4-DA55D0A1D3FD}"/>
              </a:ext>
            </a:extLst>
          </p:cNvPr>
          <p:cNvGraphicFramePr>
            <a:graphicFrameLocks noChangeAspect="1"/>
          </p:cNvGraphicFramePr>
          <p:nvPr>
            <p:extLst>
              <p:ext uri="{D42A27DB-BD31-4B8C-83A1-F6EECF244321}">
                <p14:modId xmlns:p14="http://schemas.microsoft.com/office/powerpoint/2010/main" val="1861086773"/>
              </p:ext>
            </p:extLst>
          </p:nvPr>
        </p:nvGraphicFramePr>
        <p:xfrm>
          <a:off x="0" y="0"/>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2" name="Object 2">
                        <a:extLst>
                          <a:ext uri="{FF2B5EF4-FFF2-40B4-BE49-F238E27FC236}">
                            <a16:creationId xmlns:a16="http://schemas.microsoft.com/office/drawing/2014/main" id="{581D4C31-786A-1F79-CDB4-DA55D0A1D3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ln>
                        <a:noFill/>
                      </a:ln>
                      <a:effectLst/>
                    </p:spPr>
                  </p:pic>
                </p:oleObj>
              </mc:Fallback>
            </mc:AlternateContent>
          </a:graphicData>
        </a:graphic>
      </p:graphicFrame>
      <p:sp>
        <p:nvSpPr>
          <p:cNvPr id="164867" name="Rectangle 3"/>
          <p:cNvSpPr>
            <a:spLocks noGrp="1" noChangeArrowheads="1"/>
          </p:cNvSpPr>
          <p:nvPr>
            <p:ph type="title"/>
          </p:nvPr>
        </p:nvSpPr>
        <p:spPr>
          <a:xfrm>
            <a:off x="1524000" y="908792"/>
            <a:ext cx="9144000" cy="648000"/>
          </a:xfrm>
        </p:spPr>
        <p:txBody>
          <a:bodyPr/>
          <a:lstStyle/>
          <a:p>
            <a:pPr eaLnBrk="1" hangingPunct="1">
              <a:defRPr/>
            </a:pPr>
            <a:r>
              <a:rPr lang="el-GR" sz="3000" b="1" dirty="0">
                <a:solidFill>
                  <a:srgbClr val="008000"/>
                </a:solidFill>
                <a:latin typeface="Book Antiqua" pitchFamily="18" charset="0"/>
              </a:rPr>
              <a:t>2</a:t>
            </a:r>
            <a:r>
              <a:rPr lang="en-US" sz="3000" b="1" dirty="0">
                <a:solidFill>
                  <a:srgbClr val="008000"/>
                </a:solidFill>
                <a:latin typeface="Book Antiqua" pitchFamily="18" charset="0"/>
              </a:rPr>
              <a:t>. SCOPE OF THE STUDY </a:t>
            </a:r>
            <a:r>
              <a:rPr lang="en-GB" sz="2000" b="1" dirty="0">
                <a:solidFill>
                  <a:srgbClr val="008000"/>
                </a:solidFill>
                <a:latin typeface="Book Antiqua" pitchFamily="18" charset="0"/>
              </a:rPr>
              <a:t> (</a:t>
            </a:r>
            <a:r>
              <a:rPr lang="el-GR" sz="2000" b="1" dirty="0">
                <a:solidFill>
                  <a:srgbClr val="008000"/>
                </a:solidFill>
                <a:latin typeface="Book Antiqua" pitchFamily="18" charset="0"/>
              </a:rPr>
              <a:t>1) </a:t>
            </a:r>
            <a:endParaRPr lang="en-GB" sz="3000" b="1" dirty="0">
              <a:solidFill>
                <a:srgbClr val="008000"/>
              </a:solidFill>
              <a:latin typeface="Book Antiqua" pitchFamily="18" charset="0"/>
            </a:endParaRPr>
          </a:p>
        </p:txBody>
      </p:sp>
      <p:sp>
        <p:nvSpPr>
          <p:cNvPr id="6" name="TextBox 5"/>
          <p:cNvSpPr txBox="1"/>
          <p:nvPr/>
        </p:nvSpPr>
        <p:spPr>
          <a:xfrm>
            <a:off x="11616688" y="6390648"/>
            <a:ext cx="360000" cy="307777"/>
          </a:xfrm>
          <a:prstGeom prst="rect">
            <a:avLst/>
          </a:prstGeom>
          <a:noFill/>
        </p:spPr>
        <p:txBody>
          <a:bodyPr wrap="square" rtlCol="0">
            <a:spAutoFit/>
          </a:bodyPr>
          <a:lstStyle/>
          <a:p>
            <a:pPr algn="r"/>
            <a:fld id="{47CC4988-D251-4CA2-8698-B65D5B01E025}" type="slidenum">
              <a:rPr lang="el-GR" sz="1400">
                <a:solidFill>
                  <a:schemeClr val="bg1"/>
                </a:solidFill>
              </a:rPr>
              <a:pPr algn="r"/>
              <a:t>4</a:t>
            </a:fld>
            <a:endParaRPr lang="el-GR" sz="1400" dirty="0">
              <a:solidFill>
                <a:schemeClr val="bg1"/>
              </a:solidFill>
            </a:endParaRPr>
          </a:p>
        </p:txBody>
      </p:sp>
      <p:sp>
        <p:nvSpPr>
          <p:cNvPr id="3" name="Rounded Rectangle 10">
            <a:extLst>
              <a:ext uri="{FF2B5EF4-FFF2-40B4-BE49-F238E27FC236}">
                <a16:creationId xmlns:a16="http://schemas.microsoft.com/office/drawing/2014/main" id="{CA23E4AA-79A2-7829-07DD-E95B80DAA3E5}"/>
              </a:ext>
            </a:extLst>
          </p:cNvPr>
          <p:cNvSpPr>
            <a:spLocks noChangeArrowheads="1"/>
          </p:cNvSpPr>
          <p:nvPr/>
        </p:nvSpPr>
        <p:spPr bwMode="auto">
          <a:xfrm>
            <a:off x="4655840" y="2132086"/>
            <a:ext cx="3060000" cy="972000"/>
          </a:xfrm>
          <a:prstGeom prst="roundRect">
            <a:avLst/>
          </a:prstGeom>
          <a:solidFill>
            <a:srgbClr val="FFD5FF"/>
          </a:solidFill>
          <a:ln w="9525">
            <a:solidFill>
              <a:schemeClr val="tx1"/>
            </a:solidFill>
            <a:round/>
            <a:headEnd/>
            <a:tailEnd/>
          </a:ln>
        </p:spPr>
        <p:txBody>
          <a:bodyPr wrap="none" lIns="47896" tIns="23948" rIns="47896" bIns="23948" anchor="ctr"/>
          <a:lstStyle>
            <a:defPPr>
              <a:defRPr lang="en-GB"/>
            </a:defPPr>
            <a:lvl1pPr algn="l" rtl="0" fontAlgn="base">
              <a:spcBef>
                <a:spcPct val="0"/>
              </a:spcBef>
              <a:spcAft>
                <a:spcPct val="0"/>
              </a:spcAft>
              <a:defRPr sz="2400" kern="1200">
                <a:solidFill>
                  <a:schemeClr val="tx1"/>
                </a:solidFill>
                <a:latin typeface="Monotype Corsiva" pitchFamily="66" charset="0"/>
                <a:ea typeface="+mn-ea"/>
                <a:cs typeface="+mn-cs"/>
              </a:defRPr>
            </a:lvl1pPr>
            <a:lvl2pPr marL="457200" algn="l" rtl="0" fontAlgn="base">
              <a:spcBef>
                <a:spcPct val="0"/>
              </a:spcBef>
              <a:spcAft>
                <a:spcPct val="0"/>
              </a:spcAft>
              <a:defRPr sz="2400" kern="1200">
                <a:solidFill>
                  <a:schemeClr val="tx1"/>
                </a:solidFill>
                <a:latin typeface="Monotype Corsiva" pitchFamily="66" charset="0"/>
                <a:ea typeface="+mn-ea"/>
                <a:cs typeface="+mn-cs"/>
              </a:defRPr>
            </a:lvl2pPr>
            <a:lvl3pPr marL="914400" algn="l" rtl="0" fontAlgn="base">
              <a:spcBef>
                <a:spcPct val="0"/>
              </a:spcBef>
              <a:spcAft>
                <a:spcPct val="0"/>
              </a:spcAft>
              <a:defRPr sz="2400" kern="1200">
                <a:solidFill>
                  <a:schemeClr val="tx1"/>
                </a:solidFill>
                <a:latin typeface="Monotype Corsiva" pitchFamily="66" charset="0"/>
                <a:ea typeface="+mn-ea"/>
                <a:cs typeface="+mn-cs"/>
              </a:defRPr>
            </a:lvl3pPr>
            <a:lvl4pPr marL="1371600" algn="l" rtl="0" fontAlgn="base">
              <a:spcBef>
                <a:spcPct val="0"/>
              </a:spcBef>
              <a:spcAft>
                <a:spcPct val="0"/>
              </a:spcAft>
              <a:defRPr sz="2400" kern="1200">
                <a:solidFill>
                  <a:schemeClr val="tx1"/>
                </a:solidFill>
                <a:latin typeface="Monotype Corsiva" pitchFamily="66" charset="0"/>
                <a:ea typeface="+mn-ea"/>
                <a:cs typeface="+mn-cs"/>
              </a:defRPr>
            </a:lvl4pPr>
            <a:lvl5pPr marL="1828800" algn="l" rtl="0" fontAlgn="base">
              <a:spcBef>
                <a:spcPct val="0"/>
              </a:spcBef>
              <a:spcAft>
                <a:spcPct val="0"/>
              </a:spcAft>
              <a:defRPr sz="2400" kern="1200">
                <a:solidFill>
                  <a:schemeClr val="tx1"/>
                </a:solidFill>
                <a:latin typeface="Monotype Corsiva" pitchFamily="66" charset="0"/>
                <a:ea typeface="+mn-ea"/>
                <a:cs typeface="+mn-cs"/>
              </a:defRPr>
            </a:lvl5pPr>
            <a:lvl6pPr marL="2286000" algn="l" defTabSz="914400" rtl="0" eaLnBrk="1" latinLnBrk="0" hangingPunct="1">
              <a:defRPr sz="2400" kern="1200">
                <a:solidFill>
                  <a:schemeClr val="tx1"/>
                </a:solidFill>
                <a:latin typeface="Monotype Corsiva" pitchFamily="66" charset="0"/>
                <a:ea typeface="+mn-ea"/>
                <a:cs typeface="+mn-cs"/>
              </a:defRPr>
            </a:lvl6pPr>
            <a:lvl7pPr marL="2743200" algn="l" defTabSz="914400" rtl="0" eaLnBrk="1" latinLnBrk="0" hangingPunct="1">
              <a:defRPr sz="2400" kern="1200">
                <a:solidFill>
                  <a:schemeClr val="tx1"/>
                </a:solidFill>
                <a:latin typeface="Monotype Corsiva" pitchFamily="66" charset="0"/>
                <a:ea typeface="+mn-ea"/>
                <a:cs typeface="+mn-cs"/>
              </a:defRPr>
            </a:lvl7pPr>
            <a:lvl8pPr marL="3200400" algn="l" defTabSz="914400" rtl="0" eaLnBrk="1" latinLnBrk="0" hangingPunct="1">
              <a:defRPr sz="2400" kern="1200">
                <a:solidFill>
                  <a:schemeClr val="tx1"/>
                </a:solidFill>
                <a:latin typeface="Monotype Corsiva" pitchFamily="66" charset="0"/>
                <a:ea typeface="+mn-ea"/>
                <a:cs typeface="+mn-cs"/>
              </a:defRPr>
            </a:lvl8pPr>
            <a:lvl9pPr marL="3657600" algn="l" defTabSz="914400" rtl="0" eaLnBrk="1" latinLnBrk="0" hangingPunct="1">
              <a:defRPr sz="2400" kern="1200">
                <a:solidFill>
                  <a:schemeClr val="tx1"/>
                </a:solidFill>
                <a:latin typeface="Monotype Corsiva" pitchFamily="66" charset="0"/>
                <a:ea typeface="+mn-ea"/>
                <a:cs typeface="+mn-cs"/>
              </a:defRPr>
            </a:lvl9pPr>
          </a:lstStyle>
          <a:p>
            <a:pPr algn="ctr" defTabSz="479463"/>
            <a:r>
              <a:rPr lang="en-GB" sz="1800" dirty="0">
                <a:latin typeface="Book Antiqua" panose="02040602050305030304" pitchFamily="18" charset="0"/>
              </a:rPr>
              <a:t>Forecasts</a:t>
            </a:r>
            <a:endParaRPr lang="el-GR" sz="1800" dirty="0">
              <a:latin typeface="Book Antiqua" panose="02040602050305030304" pitchFamily="18" charset="0"/>
            </a:endParaRPr>
          </a:p>
          <a:p>
            <a:pPr algn="ctr" defTabSz="479463"/>
            <a:r>
              <a:rPr lang="el-GR" sz="1800" dirty="0">
                <a:latin typeface="Book Antiqua" panose="02040602050305030304" pitchFamily="18" charset="0"/>
              </a:rPr>
              <a:t>2022-2032</a:t>
            </a:r>
            <a:endParaRPr lang="en-GB" sz="1800" dirty="0">
              <a:latin typeface="Book Antiqua" panose="02040602050305030304" pitchFamily="18" charset="0"/>
            </a:endParaRPr>
          </a:p>
        </p:txBody>
      </p:sp>
      <p:sp>
        <p:nvSpPr>
          <p:cNvPr id="4" name="Rounded Rectangle 17">
            <a:extLst>
              <a:ext uri="{FF2B5EF4-FFF2-40B4-BE49-F238E27FC236}">
                <a16:creationId xmlns:a16="http://schemas.microsoft.com/office/drawing/2014/main" id="{6888CB30-F619-244D-24D1-8EDA7D69A494}"/>
              </a:ext>
            </a:extLst>
          </p:cNvPr>
          <p:cNvSpPr>
            <a:spLocks noChangeArrowheads="1"/>
          </p:cNvSpPr>
          <p:nvPr/>
        </p:nvSpPr>
        <p:spPr bwMode="auto">
          <a:xfrm>
            <a:off x="1592045" y="4292326"/>
            <a:ext cx="3060000" cy="972000"/>
          </a:xfrm>
          <a:prstGeom prst="roundRect">
            <a:avLst/>
          </a:prstGeom>
          <a:solidFill>
            <a:srgbClr val="E9FFE9"/>
          </a:solidFill>
          <a:ln w="9525">
            <a:solidFill>
              <a:schemeClr val="tx1"/>
            </a:solidFill>
            <a:round/>
            <a:headEnd/>
            <a:tailEnd/>
          </a:ln>
        </p:spPr>
        <p:txBody>
          <a:bodyPr wrap="none" lIns="47896" tIns="23948" rIns="47896" bIns="23948" anchor="ctr"/>
          <a:lstStyle>
            <a:defPPr>
              <a:defRPr lang="en-GB"/>
            </a:defPPr>
            <a:lvl1pPr algn="l" rtl="0" fontAlgn="base">
              <a:spcBef>
                <a:spcPct val="0"/>
              </a:spcBef>
              <a:spcAft>
                <a:spcPct val="0"/>
              </a:spcAft>
              <a:defRPr sz="2400" kern="1200">
                <a:solidFill>
                  <a:schemeClr val="tx1"/>
                </a:solidFill>
                <a:latin typeface="Monotype Corsiva" pitchFamily="66" charset="0"/>
                <a:ea typeface="+mn-ea"/>
                <a:cs typeface="+mn-cs"/>
              </a:defRPr>
            </a:lvl1pPr>
            <a:lvl2pPr marL="457200" algn="l" rtl="0" fontAlgn="base">
              <a:spcBef>
                <a:spcPct val="0"/>
              </a:spcBef>
              <a:spcAft>
                <a:spcPct val="0"/>
              </a:spcAft>
              <a:defRPr sz="2400" kern="1200">
                <a:solidFill>
                  <a:schemeClr val="tx1"/>
                </a:solidFill>
                <a:latin typeface="Monotype Corsiva" pitchFamily="66" charset="0"/>
                <a:ea typeface="+mn-ea"/>
                <a:cs typeface="+mn-cs"/>
              </a:defRPr>
            </a:lvl2pPr>
            <a:lvl3pPr marL="914400" algn="l" rtl="0" fontAlgn="base">
              <a:spcBef>
                <a:spcPct val="0"/>
              </a:spcBef>
              <a:spcAft>
                <a:spcPct val="0"/>
              </a:spcAft>
              <a:defRPr sz="2400" kern="1200">
                <a:solidFill>
                  <a:schemeClr val="tx1"/>
                </a:solidFill>
                <a:latin typeface="Monotype Corsiva" pitchFamily="66" charset="0"/>
                <a:ea typeface="+mn-ea"/>
                <a:cs typeface="+mn-cs"/>
              </a:defRPr>
            </a:lvl3pPr>
            <a:lvl4pPr marL="1371600" algn="l" rtl="0" fontAlgn="base">
              <a:spcBef>
                <a:spcPct val="0"/>
              </a:spcBef>
              <a:spcAft>
                <a:spcPct val="0"/>
              </a:spcAft>
              <a:defRPr sz="2400" kern="1200">
                <a:solidFill>
                  <a:schemeClr val="tx1"/>
                </a:solidFill>
                <a:latin typeface="Monotype Corsiva" pitchFamily="66" charset="0"/>
                <a:ea typeface="+mn-ea"/>
                <a:cs typeface="+mn-cs"/>
              </a:defRPr>
            </a:lvl4pPr>
            <a:lvl5pPr marL="1828800" algn="l" rtl="0" fontAlgn="base">
              <a:spcBef>
                <a:spcPct val="0"/>
              </a:spcBef>
              <a:spcAft>
                <a:spcPct val="0"/>
              </a:spcAft>
              <a:defRPr sz="2400" kern="1200">
                <a:solidFill>
                  <a:schemeClr val="tx1"/>
                </a:solidFill>
                <a:latin typeface="Monotype Corsiva" pitchFamily="66" charset="0"/>
                <a:ea typeface="+mn-ea"/>
                <a:cs typeface="+mn-cs"/>
              </a:defRPr>
            </a:lvl5pPr>
            <a:lvl6pPr marL="2286000" algn="l" defTabSz="914400" rtl="0" eaLnBrk="1" latinLnBrk="0" hangingPunct="1">
              <a:defRPr sz="2400" kern="1200">
                <a:solidFill>
                  <a:schemeClr val="tx1"/>
                </a:solidFill>
                <a:latin typeface="Monotype Corsiva" pitchFamily="66" charset="0"/>
                <a:ea typeface="+mn-ea"/>
                <a:cs typeface="+mn-cs"/>
              </a:defRPr>
            </a:lvl6pPr>
            <a:lvl7pPr marL="2743200" algn="l" defTabSz="914400" rtl="0" eaLnBrk="1" latinLnBrk="0" hangingPunct="1">
              <a:defRPr sz="2400" kern="1200">
                <a:solidFill>
                  <a:schemeClr val="tx1"/>
                </a:solidFill>
                <a:latin typeface="Monotype Corsiva" pitchFamily="66" charset="0"/>
                <a:ea typeface="+mn-ea"/>
                <a:cs typeface="+mn-cs"/>
              </a:defRPr>
            </a:lvl7pPr>
            <a:lvl8pPr marL="3200400" algn="l" defTabSz="914400" rtl="0" eaLnBrk="1" latinLnBrk="0" hangingPunct="1">
              <a:defRPr sz="2400" kern="1200">
                <a:solidFill>
                  <a:schemeClr val="tx1"/>
                </a:solidFill>
                <a:latin typeface="Monotype Corsiva" pitchFamily="66" charset="0"/>
                <a:ea typeface="+mn-ea"/>
                <a:cs typeface="+mn-cs"/>
              </a:defRPr>
            </a:lvl8pPr>
            <a:lvl9pPr marL="3657600" algn="l" defTabSz="914400" rtl="0" eaLnBrk="1" latinLnBrk="0" hangingPunct="1">
              <a:defRPr sz="2400" kern="1200">
                <a:solidFill>
                  <a:schemeClr val="tx1"/>
                </a:solidFill>
                <a:latin typeface="Monotype Corsiva" pitchFamily="66" charset="0"/>
                <a:ea typeface="+mn-ea"/>
                <a:cs typeface="+mn-cs"/>
              </a:defRPr>
            </a:lvl9pPr>
          </a:lstStyle>
          <a:p>
            <a:pPr algn="ctr" defTabSz="479463"/>
            <a:r>
              <a:rPr lang="en-GB" sz="1800" dirty="0">
                <a:latin typeface="Book Antiqua" panose="02040602050305030304" pitchFamily="18" charset="0"/>
              </a:rPr>
              <a:t>Labour demand</a:t>
            </a:r>
          </a:p>
          <a:p>
            <a:pPr algn="ctr" defTabSz="479463"/>
            <a:r>
              <a:rPr lang="en-GB" sz="1800" dirty="0">
                <a:latin typeface="Book Antiqua" panose="02040602050305030304" pitchFamily="18" charset="0"/>
              </a:rPr>
              <a:t>forecasts</a:t>
            </a:r>
          </a:p>
        </p:txBody>
      </p:sp>
      <p:cxnSp>
        <p:nvCxnSpPr>
          <p:cNvPr id="5" name="AutoShape 5">
            <a:extLst>
              <a:ext uri="{FF2B5EF4-FFF2-40B4-BE49-F238E27FC236}">
                <a16:creationId xmlns:a16="http://schemas.microsoft.com/office/drawing/2014/main" id="{4A3CF34B-9148-0360-C726-1A68E5FAF184}"/>
              </a:ext>
            </a:extLst>
          </p:cNvPr>
          <p:cNvCxnSpPr>
            <a:cxnSpLocks noChangeShapeType="1"/>
            <a:stCxn id="3" idx="2"/>
            <a:endCxn id="4" idx="0"/>
          </p:cNvCxnSpPr>
          <p:nvPr/>
        </p:nvCxnSpPr>
        <p:spPr bwMode="auto">
          <a:xfrm flipH="1">
            <a:off x="3122045" y="3104086"/>
            <a:ext cx="3063795" cy="1188240"/>
          </a:xfrm>
          <a:prstGeom prst="straightConnector1">
            <a:avLst/>
          </a:prstGeom>
          <a:noFill/>
          <a:ln w="9525">
            <a:solidFill>
              <a:srgbClr val="3333CC"/>
            </a:solidFill>
            <a:round/>
            <a:headEnd/>
            <a:tailEnd type="triangle" w="med" len="med"/>
          </a:ln>
        </p:spPr>
      </p:cxnSp>
      <p:sp>
        <p:nvSpPr>
          <p:cNvPr id="7" name="Rounded Rectangle 23">
            <a:extLst>
              <a:ext uri="{FF2B5EF4-FFF2-40B4-BE49-F238E27FC236}">
                <a16:creationId xmlns:a16="http://schemas.microsoft.com/office/drawing/2014/main" id="{07D280A6-095C-84F5-4934-72982EB09D5A}"/>
              </a:ext>
            </a:extLst>
          </p:cNvPr>
          <p:cNvSpPr>
            <a:spLocks noChangeArrowheads="1"/>
          </p:cNvSpPr>
          <p:nvPr/>
        </p:nvSpPr>
        <p:spPr bwMode="auto">
          <a:xfrm>
            <a:off x="7715840" y="4292326"/>
            <a:ext cx="3060000" cy="972000"/>
          </a:xfrm>
          <a:prstGeom prst="roundRect">
            <a:avLst/>
          </a:prstGeom>
          <a:solidFill>
            <a:srgbClr val="E9FFE9"/>
          </a:solidFill>
          <a:ln w="9525">
            <a:solidFill>
              <a:schemeClr val="tx1"/>
            </a:solidFill>
            <a:round/>
            <a:headEnd/>
            <a:tailEnd/>
          </a:ln>
        </p:spPr>
        <p:txBody>
          <a:bodyPr wrap="none" lIns="47896" tIns="23948" rIns="47896" bIns="23948" anchor="ctr"/>
          <a:lstStyle>
            <a:defPPr>
              <a:defRPr lang="en-GB"/>
            </a:defPPr>
            <a:lvl1pPr algn="l" rtl="0" fontAlgn="base">
              <a:spcBef>
                <a:spcPct val="0"/>
              </a:spcBef>
              <a:spcAft>
                <a:spcPct val="0"/>
              </a:spcAft>
              <a:defRPr sz="2400" kern="1200">
                <a:solidFill>
                  <a:schemeClr val="tx1"/>
                </a:solidFill>
                <a:latin typeface="Monotype Corsiva" pitchFamily="66" charset="0"/>
                <a:ea typeface="+mn-ea"/>
                <a:cs typeface="+mn-cs"/>
              </a:defRPr>
            </a:lvl1pPr>
            <a:lvl2pPr marL="457200" algn="l" rtl="0" fontAlgn="base">
              <a:spcBef>
                <a:spcPct val="0"/>
              </a:spcBef>
              <a:spcAft>
                <a:spcPct val="0"/>
              </a:spcAft>
              <a:defRPr sz="2400" kern="1200">
                <a:solidFill>
                  <a:schemeClr val="tx1"/>
                </a:solidFill>
                <a:latin typeface="Monotype Corsiva" pitchFamily="66" charset="0"/>
                <a:ea typeface="+mn-ea"/>
                <a:cs typeface="+mn-cs"/>
              </a:defRPr>
            </a:lvl2pPr>
            <a:lvl3pPr marL="914400" algn="l" rtl="0" fontAlgn="base">
              <a:spcBef>
                <a:spcPct val="0"/>
              </a:spcBef>
              <a:spcAft>
                <a:spcPct val="0"/>
              </a:spcAft>
              <a:defRPr sz="2400" kern="1200">
                <a:solidFill>
                  <a:schemeClr val="tx1"/>
                </a:solidFill>
                <a:latin typeface="Monotype Corsiva" pitchFamily="66" charset="0"/>
                <a:ea typeface="+mn-ea"/>
                <a:cs typeface="+mn-cs"/>
              </a:defRPr>
            </a:lvl3pPr>
            <a:lvl4pPr marL="1371600" algn="l" rtl="0" fontAlgn="base">
              <a:spcBef>
                <a:spcPct val="0"/>
              </a:spcBef>
              <a:spcAft>
                <a:spcPct val="0"/>
              </a:spcAft>
              <a:defRPr sz="2400" kern="1200">
                <a:solidFill>
                  <a:schemeClr val="tx1"/>
                </a:solidFill>
                <a:latin typeface="Monotype Corsiva" pitchFamily="66" charset="0"/>
                <a:ea typeface="+mn-ea"/>
                <a:cs typeface="+mn-cs"/>
              </a:defRPr>
            </a:lvl4pPr>
            <a:lvl5pPr marL="1828800" algn="l" rtl="0" fontAlgn="base">
              <a:spcBef>
                <a:spcPct val="0"/>
              </a:spcBef>
              <a:spcAft>
                <a:spcPct val="0"/>
              </a:spcAft>
              <a:defRPr sz="2400" kern="1200">
                <a:solidFill>
                  <a:schemeClr val="tx1"/>
                </a:solidFill>
                <a:latin typeface="Monotype Corsiva" pitchFamily="66" charset="0"/>
                <a:ea typeface="+mn-ea"/>
                <a:cs typeface="+mn-cs"/>
              </a:defRPr>
            </a:lvl5pPr>
            <a:lvl6pPr marL="2286000" algn="l" defTabSz="914400" rtl="0" eaLnBrk="1" latinLnBrk="0" hangingPunct="1">
              <a:defRPr sz="2400" kern="1200">
                <a:solidFill>
                  <a:schemeClr val="tx1"/>
                </a:solidFill>
                <a:latin typeface="Monotype Corsiva" pitchFamily="66" charset="0"/>
                <a:ea typeface="+mn-ea"/>
                <a:cs typeface="+mn-cs"/>
              </a:defRPr>
            </a:lvl6pPr>
            <a:lvl7pPr marL="2743200" algn="l" defTabSz="914400" rtl="0" eaLnBrk="1" latinLnBrk="0" hangingPunct="1">
              <a:defRPr sz="2400" kern="1200">
                <a:solidFill>
                  <a:schemeClr val="tx1"/>
                </a:solidFill>
                <a:latin typeface="Monotype Corsiva" pitchFamily="66" charset="0"/>
                <a:ea typeface="+mn-ea"/>
                <a:cs typeface="+mn-cs"/>
              </a:defRPr>
            </a:lvl7pPr>
            <a:lvl8pPr marL="3200400" algn="l" defTabSz="914400" rtl="0" eaLnBrk="1" latinLnBrk="0" hangingPunct="1">
              <a:defRPr sz="2400" kern="1200">
                <a:solidFill>
                  <a:schemeClr val="tx1"/>
                </a:solidFill>
                <a:latin typeface="Monotype Corsiva" pitchFamily="66" charset="0"/>
                <a:ea typeface="+mn-ea"/>
                <a:cs typeface="+mn-cs"/>
              </a:defRPr>
            </a:lvl8pPr>
            <a:lvl9pPr marL="3657600" algn="l" defTabSz="914400" rtl="0" eaLnBrk="1" latinLnBrk="0" hangingPunct="1">
              <a:defRPr sz="2400" kern="1200">
                <a:solidFill>
                  <a:schemeClr val="tx1"/>
                </a:solidFill>
                <a:latin typeface="Monotype Corsiva" pitchFamily="66" charset="0"/>
                <a:ea typeface="+mn-ea"/>
                <a:cs typeface="+mn-cs"/>
              </a:defRPr>
            </a:lvl9pPr>
          </a:lstStyle>
          <a:p>
            <a:pPr algn="ctr" defTabSz="479463"/>
            <a:r>
              <a:rPr lang="en-GB" sz="1800" dirty="0">
                <a:latin typeface="Book Antiqua" panose="02040602050305030304" pitchFamily="18" charset="0"/>
              </a:rPr>
              <a:t>Labour supply</a:t>
            </a:r>
          </a:p>
          <a:p>
            <a:pPr algn="ctr" defTabSz="479463"/>
            <a:r>
              <a:rPr lang="en-GB" sz="1800" dirty="0">
                <a:latin typeface="Book Antiqua" panose="02040602050305030304" pitchFamily="18" charset="0"/>
              </a:rPr>
              <a:t>forecasts</a:t>
            </a:r>
          </a:p>
        </p:txBody>
      </p:sp>
      <p:cxnSp>
        <p:nvCxnSpPr>
          <p:cNvPr id="8" name="AutoShape 4">
            <a:extLst>
              <a:ext uri="{FF2B5EF4-FFF2-40B4-BE49-F238E27FC236}">
                <a16:creationId xmlns:a16="http://schemas.microsoft.com/office/drawing/2014/main" id="{8DCD95FF-41A1-77DF-39B6-3DD80F3717DB}"/>
              </a:ext>
            </a:extLst>
          </p:cNvPr>
          <p:cNvCxnSpPr>
            <a:cxnSpLocks noChangeShapeType="1"/>
            <a:stCxn id="3" idx="2"/>
            <a:endCxn id="7" idx="0"/>
          </p:cNvCxnSpPr>
          <p:nvPr/>
        </p:nvCxnSpPr>
        <p:spPr bwMode="auto">
          <a:xfrm>
            <a:off x="6185840" y="3104086"/>
            <a:ext cx="3060000" cy="1188240"/>
          </a:xfrm>
          <a:prstGeom prst="straightConnector1">
            <a:avLst/>
          </a:prstGeom>
          <a:noFill/>
          <a:ln w="9525">
            <a:solidFill>
              <a:srgbClr val="3333CC"/>
            </a:solidFill>
            <a:round/>
            <a:headEnd/>
            <a:tailEnd type="triangle" w="med" len="med"/>
          </a:ln>
        </p:spPr>
      </p:cxnSp>
    </p:spTree>
    <p:extLst>
      <p:ext uri="{BB962C8B-B14F-4D97-AF65-F5344CB8AC3E}">
        <p14:creationId xmlns:p14="http://schemas.microsoft.com/office/powerpoint/2010/main" val="954814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581D4C31-786A-1F79-CDB4-DA55D0A1D3FD}"/>
              </a:ext>
            </a:extLst>
          </p:cNvPr>
          <p:cNvGraphicFramePr>
            <a:graphicFrameLocks noChangeAspect="1"/>
          </p:cNvGraphicFramePr>
          <p:nvPr/>
        </p:nvGraphicFramePr>
        <p:xfrm>
          <a:off x="0" y="0"/>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2" name="Object 2">
                        <a:extLst>
                          <a:ext uri="{FF2B5EF4-FFF2-40B4-BE49-F238E27FC236}">
                            <a16:creationId xmlns:a16="http://schemas.microsoft.com/office/drawing/2014/main" id="{581D4C31-786A-1F79-CDB4-DA55D0A1D3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ln>
                        <a:noFill/>
                      </a:ln>
                      <a:effectLst/>
                    </p:spPr>
                  </p:pic>
                </p:oleObj>
              </mc:Fallback>
            </mc:AlternateContent>
          </a:graphicData>
        </a:graphic>
      </p:graphicFrame>
      <p:sp>
        <p:nvSpPr>
          <p:cNvPr id="6" name="TextBox 5"/>
          <p:cNvSpPr txBox="1"/>
          <p:nvPr/>
        </p:nvSpPr>
        <p:spPr>
          <a:xfrm>
            <a:off x="11616688" y="6390648"/>
            <a:ext cx="360000" cy="307777"/>
          </a:xfrm>
          <a:prstGeom prst="rect">
            <a:avLst/>
          </a:prstGeom>
          <a:noFill/>
        </p:spPr>
        <p:txBody>
          <a:bodyPr wrap="square" rtlCol="0">
            <a:spAutoFit/>
          </a:bodyPr>
          <a:lstStyle/>
          <a:p>
            <a:pPr algn="r"/>
            <a:fld id="{47CC4988-D251-4CA2-8698-B65D5B01E025}" type="slidenum">
              <a:rPr lang="el-GR" sz="1400">
                <a:solidFill>
                  <a:schemeClr val="bg1"/>
                </a:solidFill>
              </a:rPr>
              <a:pPr algn="r"/>
              <a:t>5</a:t>
            </a:fld>
            <a:endParaRPr lang="el-GR" sz="1400" dirty="0">
              <a:solidFill>
                <a:schemeClr val="bg1"/>
              </a:solidFill>
            </a:endParaRPr>
          </a:p>
        </p:txBody>
      </p:sp>
      <p:sp>
        <p:nvSpPr>
          <p:cNvPr id="18" name="Rounded Rectangle 19">
            <a:extLst>
              <a:ext uri="{FF2B5EF4-FFF2-40B4-BE49-F238E27FC236}">
                <a16:creationId xmlns:a16="http://schemas.microsoft.com/office/drawing/2014/main" id="{F916DB64-EC04-11C4-A081-2A1B031A5FC8}"/>
              </a:ext>
            </a:extLst>
          </p:cNvPr>
          <p:cNvSpPr>
            <a:spLocks noChangeArrowheads="1"/>
          </p:cNvSpPr>
          <p:nvPr/>
        </p:nvSpPr>
        <p:spPr bwMode="auto">
          <a:xfrm>
            <a:off x="4626991" y="2138627"/>
            <a:ext cx="2952000" cy="972000"/>
          </a:xfrm>
          <a:prstGeom prst="roundRect">
            <a:avLst/>
          </a:prstGeom>
          <a:solidFill>
            <a:srgbClr val="E9FFE9"/>
          </a:solidFill>
          <a:ln w="9525">
            <a:solidFill>
              <a:schemeClr val="tx1"/>
            </a:solidFill>
            <a:round/>
            <a:headEnd/>
            <a:tailEnd/>
          </a:ln>
        </p:spPr>
        <p:txBody>
          <a:bodyPr wrap="none" lIns="47896" tIns="23948" rIns="47896" bIns="23948" anchor="ctr"/>
          <a:lstStyle>
            <a:defPPr>
              <a:defRPr lang="en-GB"/>
            </a:defPPr>
            <a:lvl1pPr algn="l" rtl="0" fontAlgn="base">
              <a:spcBef>
                <a:spcPct val="0"/>
              </a:spcBef>
              <a:spcAft>
                <a:spcPct val="0"/>
              </a:spcAft>
              <a:defRPr sz="2400" kern="1200">
                <a:solidFill>
                  <a:schemeClr val="tx1"/>
                </a:solidFill>
                <a:latin typeface="Monotype Corsiva" pitchFamily="66" charset="0"/>
                <a:ea typeface="+mn-ea"/>
                <a:cs typeface="+mn-cs"/>
              </a:defRPr>
            </a:lvl1pPr>
            <a:lvl2pPr marL="457200" algn="l" rtl="0" fontAlgn="base">
              <a:spcBef>
                <a:spcPct val="0"/>
              </a:spcBef>
              <a:spcAft>
                <a:spcPct val="0"/>
              </a:spcAft>
              <a:defRPr sz="2400" kern="1200">
                <a:solidFill>
                  <a:schemeClr val="tx1"/>
                </a:solidFill>
                <a:latin typeface="Monotype Corsiva" pitchFamily="66" charset="0"/>
                <a:ea typeface="+mn-ea"/>
                <a:cs typeface="+mn-cs"/>
              </a:defRPr>
            </a:lvl2pPr>
            <a:lvl3pPr marL="914400" algn="l" rtl="0" fontAlgn="base">
              <a:spcBef>
                <a:spcPct val="0"/>
              </a:spcBef>
              <a:spcAft>
                <a:spcPct val="0"/>
              </a:spcAft>
              <a:defRPr sz="2400" kern="1200">
                <a:solidFill>
                  <a:schemeClr val="tx1"/>
                </a:solidFill>
                <a:latin typeface="Monotype Corsiva" pitchFamily="66" charset="0"/>
                <a:ea typeface="+mn-ea"/>
                <a:cs typeface="+mn-cs"/>
              </a:defRPr>
            </a:lvl3pPr>
            <a:lvl4pPr marL="1371600" algn="l" rtl="0" fontAlgn="base">
              <a:spcBef>
                <a:spcPct val="0"/>
              </a:spcBef>
              <a:spcAft>
                <a:spcPct val="0"/>
              </a:spcAft>
              <a:defRPr sz="2400" kern="1200">
                <a:solidFill>
                  <a:schemeClr val="tx1"/>
                </a:solidFill>
                <a:latin typeface="Monotype Corsiva" pitchFamily="66" charset="0"/>
                <a:ea typeface="+mn-ea"/>
                <a:cs typeface="+mn-cs"/>
              </a:defRPr>
            </a:lvl4pPr>
            <a:lvl5pPr marL="1828800" algn="l" rtl="0" fontAlgn="base">
              <a:spcBef>
                <a:spcPct val="0"/>
              </a:spcBef>
              <a:spcAft>
                <a:spcPct val="0"/>
              </a:spcAft>
              <a:defRPr sz="2400" kern="1200">
                <a:solidFill>
                  <a:schemeClr val="tx1"/>
                </a:solidFill>
                <a:latin typeface="Monotype Corsiva" pitchFamily="66" charset="0"/>
                <a:ea typeface="+mn-ea"/>
                <a:cs typeface="+mn-cs"/>
              </a:defRPr>
            </a:lvl5pPr>
            <a:lvl6pPr marL="2286000" algn="l" defTabSz="914400" rtl="0" eaLnBrk="1" latinLnBrk="0" hangingPunct="1">
              <a:defRPr sz="2400" kern="1200">
                <a:solidFill>
                  <a:schemeClr val="tx1"/>
                </a:solidFill>
                <a:latin typeface="Monotype Corsiva" pitchFamily="66" charset="0"/>
                <a:ea typeface="+mn-ea"/>
                <a:cs typeface="+mn-cs"/>
              </a:defRPr>
            </a:lvl6pPr>
            <a:lvl7pPr marL="2743200" algn="l" defTabSz="914400" rtl="0" eaLnBrk="1" latinLnBrk="0" hangingPunct="1">
              <a:defRPr sz="2400" kern="1200">
                <a:solidFill>
                  <a:schemeClr val="tx1"/>
                </a:solidFill>
                <a:latin typeface="Monotype Corsiva" pitchFamily="66" charset="0"/>
                <a:ea typeface="+mn-ea"/>
                <a:cs typeface="+mn-cs"/>
              </a:defRPr>
            </a:lvl7pPr>
            <a:lvl8pPr marL="3200400" algn="l" defTabSz="914400" rtl="0" eaLnBrk="1" latinLnBrk="0" hangingPunct="1">
              <a:defRPr sz="2400" kern="1200">
                <a:solidFill>
                  <a:schemeClr val="tx1"/>
                </a:solidFill>
                <a:latin typeface="Monotype Corsiva" pitchFamily="66" charset="0"/>
                <a:ea typeface="+mn-ea"/>
                <a:cs typeface="+mn-cs"/>
              </a:defRPr>
            </a:lvl8pPr>
            <a:lvl9pPr marL="3657600" algn="l" defTabSz="914400" rtl="0" eaLnBrk="1" latinLnBrk="0" hangingPunct="1">
              <a:defRPr sz="2400" kern="1200">
                <a:solidFill>
                  <a:schemeClr val="tx1"/>
                </a:solidFill>
                <a:latin typeface="Monotype Corsiva" pitchFamily="66" charset="0"/>
                <a:ea typeface="+mn-ea"/>
                <a:cs typeface="+mn-cs"/>
              </a:defRPr>
            </a:lvl9pPr>
          </a:lstStyle>
          <a:p>
            <a:pPr algn="ctr" defTabSz="479463"/>
            <a:r>
              <a:rPr lang="en-GB" sz="1800" dirty="0">
                <a:latin typeface="Book Antiqua" panose="02040602050305030304" pitchFamily="18" charset="0"/>
              </a:rPr>
              <a:t>Labour demand forecasts</a:t>
            </a:r>
          </a:p>
          <a:p>
            <a:pPr algn="ctr" defTabSz="479463">
              <a:defRPr/>
            </a:pPr>
            <a:r>
              <a:rPr lang="el-GR" sz="1800" dirty="0">
                <a:latin typeface="Book Antiqua" panose="02040602050305030304" pitchFamily="18" charset="0"/>
              </a:rPr>
              <a:t>2022-2032</a:t>
            </a:r>
            <a:endParaRPr lang="en-GB" sz="1800" dirty="0">
              <a:latin typeface="Book Antiqua" panose="02040602050305030304" pitchFamily="18" charset="0"/>
            </a:endParaRPr>
          </a:p>
        </p:txBody>
      </p:sp>
      <p:sp>
        <p:nvSpPr>
          <p:cNvPr id="19" name="Rounded Rectangle 21">
            <a:extLst>
              <a:ext uri="{FF2B5EF4-FFF2-40B4-BE49-F238E27FC236}">
                <a16:creationId xmlns:a16="http://schemas.microsoft.com/office/drawing/2014/main" id="{D36A0D92-46A5-284B-0FFA-D89675733FE2}"/>
              </a:ext>
            </a:extLst>
          </p:cNvPr>
          <p:cNvSpPr>
            <a:spLocks noChangeArrowheads="1"/>
          </p:cNvSpPr>
          <p:nvPr/>
        </p:nvSpPr>
        <p:spPr bwMode="auto">
          <a:xfrm>
            <a:off x="1746991" y="4320133"/>
            <a:ext cx="2880000" cy="936000"/>
          </a:xfrm>
          <a:prstGeom prst="roundRect">
            <a:avLst/>
          </a:prstGeom>
          <a:solidFill>
            <a:srgbClr val="FFFFCC"/>
          </a:solidFill>
          <a:ln w="9525">
            <a:solidFill>
              <a:schemeClr val="tx1"/>
            </a:solidFill>
            <a:round/>
            <a:headEnd/>
            <a:tailEnd/>
          </a:ln>
        </p:spPr>
        <p:txBody>
          <a:bodyPr wrap="none" lIns="47896" tIns="23948" rIns="47896" bIns="23948" anchor="ctr"/>
          <a:lstStyle>
            <a:defPPr>
              <a:defRPr lang="en-GB"/>
            </a:defPPr>
            <a:lvl1pPr algn="l" rtl="0" fontAlgn="base">
              <a:spcBef>
                <a:spcPct val="0"/>
              </a:spcBef>
              <a:spcAft>
                <a:spcPct val="0"/>
              </a:spcAft>
              <a:defRPr sz="2400" kern="1200">
                <a:solidFill>
                  <a:schemeClr val="tx1"/>
                </a:solidFill>
                <a:latin typeface="Monotype Corsiva" pitchFamily="66" charset="0"/>
                <a:ea typeface="+mn-ea"/>
                <a:cs typeface="+mn-cs"/>
              </a:defRPr>
            </a:lvl1pPr>
            <a:lvl2pPr marL="457200" algn="l" rtl="0" fontAlgn="base">
              <a:spcBef>
                <a:spcPct val="0"/>
              </a:spcBef>
              <a:spcAft>
                <a:spcPct val="0"/>
              </a:spcAft>
              <a:defRPr sz="2400" kern="1200">
                <a:solidFill>
                  <a:schemeClr val="tx1"/>
                </a:solidFill>
                <a:latin typeface="Monotype Corsiva" pitchFamily="66" charset="0"/>
                <a:ea typeface="+mn-ea"/>
                <a:cs typeface="+mn-cs"/>
              </a:defRPr>
            </a:lvl2pPr>
            <a:lvl3pPr marL="914400" algn="l" rtl="0" fontAlgn="base">
              <a:spcBef>
                <a:spcPct val="0"/>
              </a:spcBef>
              <a:spcAft>
                <a:spcPct val="0"/>
              </a:spcAft>
              <a:defRPr sz="2400" kern="1200">
                <a:solidFill>
                  <a:schemeClr val="tx1"/>
                </a:solidFill>
                <a:latin typeface="Monotype Corsiva" pitchFamily="66" charset="0"/>
                <a:ea typeface="+mn-ea"/>
                <a:cs typeface="+mn-cs"/>
              </a:defRPr>
            </a:lvl3pPr>
            <a:lvl4pPr marL="1371600" algn="l" rtl="0" fontAlgn="base">
              <a:spcBef>
                <a:spcPct val="0"/>
              </a:spcBef>
              <a:spcAft>
                <a:spcPct val="0"/>
              </a:spcAft>
              <a:defRPr sz="2400" kern="1200">
                <a:solidFill>
                  <a:schemeClr val="tx1"/>
                </a:solidFill>
                <a:latin typeface="Monotype Corsiva" pitchFamily="66" charset="0"/>
                <a:ea typeface="+mn-ea"/>
                <a:cs typeface="+mn-cs"/>
              </a:defRPr>
            </a:lvl4pPr>
            <a:lvl5pPr marL="1828800" algn="l" rtl="0" fontAlgn="base">
              <a:spcBef>
                <a:spcPct val="0"/>
              </a:spcBef>
              <a:spcAft>
                <a:spcPct val="0"/>
              </a:spcAft>
              <a:defRPr sz="2400" kern="1200">
                <a:solidFill>
                  <a:schemeClr val="tx1"/>
                </a:solidFill>
                <a:latin typeface="Monotype Corsiva" pitchFamily="66" charset="0"/>
                <a:ea typeface="+mn-ea"/>
                <a:cs typeface="+mn-cs"/>
              </a:defRPr>
            </a:lvl5pPr>
            <a:lvl6pPr marL="2286000" algn="l" defTabSz="914400" rtl="0" eaLnBrk="1" latinLnBrk="0" hangingPunct="1">
              <a:defRPr sz="2400" kern="1200">
                <a:solidFill>
                  <a:schemeClr val="tx1"/>
                </a:solidFill>
                <a:latin typeface="Monotype Corsiva" pitchFamily="66" charset="0"/>
                <a:ea typeface="+mn-ea"/>
                <a:cs typeface="+mn-cs"/>
              </a:defRPr>
            </a:lvl6pPr>
            <a:lvl7pPr marL="2743200" algn="l" defTabSz="914400" rtl="0" eaLnBrk="1" latinLnBrk="0" hangingPunct="1">
              <a:defRPr sz="2400" kern="1200">
                <a:solidFill>
                  <a:schemeClr val="tx1"/>
                </a:solidFill>
                <a:latin typeface="Monotype Corsiva" pitchFamily="66" charset="0"/>
                <a:ea typeface="+mn-ea"/>
                <a:cs typeface="+mn-cs"/>
              </a:defRPr>
            </a:lvl7pPr>
            <a:lvl8pPr marL="3200400" algn="l" defTabSz="914400" rtl="0" eaLnBrk="1" latinLnBrk="0" hangingPunct="1">
              <a:defRPr sz="2400" kern="1200">
                <a:solidFill>
                  <a:schemeClr val="tx1"/>
                </a:solidFill>
                <a:latin typeface="Monotype Corsiva" pitchFamily="66" charset="0"/>
                <a:ea typeface="+mn-ea"/>
                <a:cs typeface="+mn-cs"/>
              </a:defRPr>
            </a:lvl8pPr>
            <a:lvl9pPr marL="3657600" algn="l" defTabSz="914400" rtl="0" eaLnBrk="1" latinLnBrk="0" hangingPunct="1">
              <a:defRPr sz="2400" kern="1200">
                <a:solidFill>
                  <a:schemeClr val="tx1"/>
                </a:solidFill>
                <a:latin typeface="Monotype Corsiva" pitchFamily="66" charset="0"/>
                <a:ea typeface="+mn-ea"/>
                <a:cs typeface="+mn-cs"/>
              </a:defRPr>
            </a:lvl9pPr>
          </a:lstStyle>
          <a:p>
            <a:pPr algn="ctr" defTabSz="479463">
              <a:defRPr/>
            </a:pPr>
            <a:r>
              <a:rPr lang="en-GB" sz="1800" dirty="0">
                <a:latin typeface="Book Antiqua" panose="02040602050305030304" pitchFamily="18" charset="0"/>
              </a:rPr>
              <a:t>52 economic sectors</a:t>
            </a:r>
          </a:p>
        </p:txBody>
      </p:sp>
      <p:sp>
        <p:nvSpPr>
          <p:cNvPr id="21" name="Rounded Rectangle 24">
            <a:extLst>
              <a:ext uri="{FF2B5EF4-FFF2-40B4-BE49-F238E27FC236}">
                <a16:creationId xmlns:a16="http://schemas.microsoft.com/office/drawing/2014/main" id="{AE38A6B3-A6B2-518B-CE7C-CC5BF11B4038}"/>
              </a:ext>
            </a:extLst>
          </p:cNvPr>
          <p:cNvSpPr>
            <a:spLocks noChangeArrowheads="1"/>
          </p:cNvSpPr>
          <p:nvPr/>
        </p:nvSpPr>
        <p:spPr bwMode="auto">
          <a:xfrm>
            <a:off x="7578991" y="4320133"/>
            <a:ext cx="2880000" cy="936000"/>
          </a:xfrm>
          <a:prstGeom prst="roundRect">
            <a:avLst/>
          </a:prstGeom>
          <a:solidFill>
            <a:srgbClr val="FFFFCC"/>
          </a:solidFill>
          <a:ln w="9525">
            <a:solidFill>
              <a:schemeClr val="tx1"/>
            </a:solidFill>
            <a:round/>
            <a:headEnd/>
            <a:tailEnd/>
          </a:ln>
        </p:spPr>
        <p:txBody>
          <a:bodyPr wrap="none" lIns="47896" tIns="23948" rIns="47896" bIns="23948" anchor="ctr"/>
          <a:lstStyle>
            <a:defPPr>
              <a:defRPr lang="en-GB"/>
            </a:defPPr>
            <a:lvl1pPr algn="l" rtl="0" fontAlgn="base">
              <a:spcBef>
                <a:spcPct val="0"/>
              </a:spcBef>
              <a:spcAft>
                <a:spcPct val="0"/>
              </a:spcAft>
              <a:defRPr sz="2400" kern="1200">
                <a:solidFill>
                  <a:schemeClr val="tx1"/>
                </a:solidFill>
                <a:latin typeface="Monotype Corsiva" pitchFamily="66" charset="0"/>
                <a:ea typeface="+mn-ea"/>
                <a:cs typeface="+mn-cs"/>
              </a:defRPr>
            </a:lvl1pPr>
            <a:lvl2pPr marL="457200" algn="l" rtl="0" fontAlgn="base">
              <a:spcBef>
                <a:spcPct val="0"/>
              </a:spcBef>
              <a:spcAft>
                <a:spcPct val="0"/>
              </a:spcAft>
              <a:defRPr sz="2400" kern="1200">
                <a:solidFill>
                  <a:schemeClr val="tx1"/>
                </a:solidFill>
                <a:latin typeface="Monotype Corsiva" pitchFamily="66" charset="0"/>
                <a:ea typeface="+mn-ea"/>
                <a:cs typeface="+mn-cs"/>
              </a:defRPr>
            </a:lvl2pPr>
            <a:lvl3pPr marL="914400" algn="l" rtl="0" fontAlgn="base">
              <a:spcBef>
                <a:spcPct val="0"/>
              </a:spcBef>
              <a:spcAft>
                <a:spcPct val="0"/>
              </a:spcAft>
              <a:defRPr sz="2400" kern="1200">
                <a:solidFill>
                  <a:schemeClr val="tx1"/>
                </a:solidFill>
                <a:latin typeface="Monotype Corsiva" pitchFamily="66" charset="0"/>
                <a:ea typeface="+mn-ea"/>
                <a:cs typeface="+mn-cs"/>
              </a:defRPr>
            </a:lvl3pPr>
            <a:lvl4pPr marL="1371600" algn="l" rtl="0" fontAlgn="base">
              <a:spcBef>
                <a:spcPct val="0"/>
              </a:spcBef>
              <a:spcAft>
                <a:spcPct val="0"/>
              </a:spcAft>
              <a:defRPr sz="2400" kern="1200">
                <a:solidFill>
                  <a:schemeClr val="tx1"/>
                </a:solidFill>
                <a:latin typeface="Monotype Corsiva" pitchFamily="66" charset="0"/>
                <a:ea typeface="+mn-ea"/>
                <a:cs typeface="+mn-cs"/>
              </a:defRPr>
            </a:lvl4pPr>
            <a:lvl5pPr marL="1828800" algn="l" rtl="0" fontAlgn="base">
              <a:spcBef>
                <a:spcPct val="0"/>
              </a:spcBef>
              <a:spcAft>
                <a:spcPct val="0"/>
              </a:spcAft>
              <a:defRPr sz="2400" kern="1200">
                <a:solidFill>
                  <a:schemeClr val="tx1"/>
                </a:solidFill>
                <a:latin typeface="Monotype Corsiva" pitchFamily="66" charset="0"/>
                <a:ea typeface="+mn-ea"/>
                <a:cs typeface="+mn-cs"/>
              </a:defRPr>
            </a:lvl5pPr>
            <a:lvl6pPr marL="2286000" algn="l" defTabSz="914400" rtl="0" eaLnBrk="1" latinLnBrk="0" hangingPunct="1">
              <a:defRPr sz="2400" kern="1200">
                <a:solidFill>
                  <a:schemeClr val="tx1"/>
                </a:solidFill>
                <a:latin typeface="Monotype Corsiva" pitchFamily="66" charset="0"/>
                <a:ea typeface="+mn-ea"/>
                <a:cs typeface="+mn-cs"/>
              </a:defRPr>
            </a:lvl6pPr>
            <a:lvl7pPr marL="2743200" algn="l" defTabSz="914400" rtl="0" eaLnBrk="1" latinLnBrk="0" hangingPunct="1">
              <a:defRPr sz="2400" kern="1200">
                <a:solidFill>
                  <a:schemeClr val="tx1"/>
                </a:solidFill>
                <a:latin typeface="Monotype Corsiva" pitchFamily="66" charset="0"/>
                <a:ea typeface="+mn-ea"/>
                <a:cs typeface="+mn-cs"/>
              </a:defRPr>
            </a:lvl7pPr>
            <a:lvl8pPr marL="3200400" algn="l" defTabSz="914400" rtl="0" eaLnBrk="1" latinLnBrk="0" hangingPunct="1">
              <a:defRPr sz="2400" kern="1200">
                <a:solidFill>
                  <a:schemeClr val="tx1"/>
                </a:solidFill>
                <a:latin typeface="Monotype Corsiva" pitchFamily="66" charset="0"/>
                <a:ea typeface="+mn-ea"/>
                <a:cs typeface="+mn-cs"/>
              </a:defRPr>
            </a:lvl8pPr>
            <a:lvl9pPr marL="3657600" algn="l" defTabSz="914400" rtl="0" eaLnBrk="1" latinLnBrk="0" hangingPunct="1">
              <a:defRPr sz="2400" kern="1200">
                <a:solidFill>
                  <a:schemeClr val="tx1"/>
                </a:solidFill>
                <a:latin typeface="Monotype Corsiva" pitchFamily="66" charset="0"/>
                <a:ea typeface="+mn-ea"/>
                <a:cs typeface="+mn-cs"/>
              </a:defRPr>
            </a:lvl9pPr>
          </a:lstStyle>
          <a:p>
            <a:pPr algn="ctr" defTabSz="479463">
              <a:defRPr/>
            </a:pPr>
            <a:r>
              <a:rPr lang="en-GB" sz="1800" dirty="0">
                <a:latin typeface="Book Antiqua" panose="02040602050305030304" pitchFamily="18" charset="0"/>
              </a:rPr>
              <a:t>309 occupations</a:t>
            </a:r>
          </a:p>
        </p:txBody>
      </p:sp>
      <p:cxnSp>
        <p:nvCxnSpPr>
          <p:cNvPr id="23" name="AutoShape 13">
            <a:extLst>
              <a:ext uri="{FF2B5EF4-FFF2-40B4-BE49-F238E27FC236}">
                <a16:creationId xmlns:a16="http://schemas.microsoft.com/office/drawing/2014/main" id="{9663B1B6-CB4E-1931-343F-25670B672B1A}"/>
              </a:ext>
            </a:extLst>
          </p:cNvPr>
          <p:cNvCxnSpPr>
            <a:cxnSpLocks noChangeShapeType="1"/>
            <a:stCxn id="18" idx="2"/>
            <a:endCxn id="21" idx="0"/>
          </p:cNvCxnSpPr>
          <p:nvPr/>
        </p:nvCxnSpPr>
        <p:spPr bwMode="auto">
          <a:xfrm>
            <a:off x="6102991" y="3110627"/>
            <a:ext cx="2916000" cy="1209506"/>
          </a:xfrm>
          <a:prstGeom prst="straightConnector1">
            <a:avLst/>
          </a:prstGeom>
          <a:noFill/>
          <a:ln w="12700">
            <a:solidFill>
              <a:srgbClr val="0000FF"/>
            </a:solidFill>
            <a:round/>
            <a:headEnd/>
            <a:tailEnd type="triangle" w="med" len="med"/>
          </a:ln>
        </p:spPr>
      </p:cxnSp>
      <p:cxnSp>
        <p:nvCxnSpPr>
          <p:cNvPr id="26" name="AutoShape 13">
            <a:extLst>
              <a:ext uri="{FF2B5EF4-FFF2-40B4-BE49-F238E27FC236}">
                <a16:creationId xmlns:a16="http://schemas.microsoft.com/office/drawing/2014/main" id="{CEAB9F88-4842-86E7-EFA2-898DDC15B14A}"/>
              </a:ext>
            </a:extLst>
          </p:cNvPr>
          <p:cNvCxnSpPr>
            <a:cxnSpLocks noChangeShapeType="1"/>
            <a:stCxn id="18" idx="2"/>
            <a:endCxn id="19" idx="0"/>
          </p:cNvCxnSpPr>
          <p:nvPr/>
        </p:nvCxnSpPr>
        <p:spPr bwMode="auto">
          <a:xfrm flipH="1">
            <a:off x="3186991" y="3110627"/>
            <a:ext cx="2916000" cy="1209506"/>
          </a:xfrm>
          <a:prstGeom prst="straightConnector1">
            <a:avLst/>
          </a:prstGeom>
          <a:noFill/>
          <a:ln w="12700">
            <a:solidFill>
              <a:srgbClr val="0000FF"/>
            </a:solidFill>
            <a:round/>
            <a:headEnd/>
            <a:tailEnd type="triangle" w="med" len="med"/>
          </a:ln>
        </p:spPr>
      </p:cxnSp>
      <p:sp>
        <p:nvSpPr>
          <p:cNvPr id="5" name="Rectangle 3">
            <a:extLst>
              <a:ext uri="{FF2B5EF4-FFF2-40B4-BE49-F238E27FC236}">
                <a16:creationId xmlns:a16="http://schemas.microsoft.com/office/drawing/2014/main" id="{66A50BFE-E2D5-FBC0-A92B-4815B8EE488F}"/>
              </a:ext>
            </a:extLst>
          </p:cNvPr>
          <p:cNvSpPr>
            <a:spLocks noGrp="1" noChangeArrowheads="1"/>
          </p:cNvSpPr>
          <p:nvPr>
            <p:ph type="title"/>
          </p:nvPr>
        </p:nvSpPr>
        <p:spPr>
          <a:xfrm>
            <a:off x="1524000" y="908792"/>
            <a:ext cx="9144000" cy="648000"/>
          </a:xfrm>
        </p:spPr>
        <p:txBody>
          <a:bodyPr/>
          <a:lstStyle/>
          <a:p>
            <a:pPr eaLnBrk="1" hangingPunct="1">
              <a:defRPr/>
            </a:pPr>
            <a:r>
              <a:rPr lang="el-GR" sz="3000" b="1" dirty="0">
                <a:solidFill>
                  <a:srgbClr val="008000"/>
                </a:solidFill>
                <a:latin typeface="Book Antiqua" pitchFamily="18" charset="0"/>
              </a:rPr>
              <a:t>2</a:t>
            </a:r>
            <a:r>
              <a:rPr lang="en-US" sz="3000" b="1" dirty="0">
                <a:solidFill>
                  <a:srgbClr val="008000"/>
                </a:solidFill>
                <a:latin typeface="Book Antiqua" pitchFamily="18" charset="0"/>
              </a:rPr>
              <a:t>. SCOPE OF THE STUDY </a:t>
            </a:r>
            <a:r>
              <a:rPr lang="en-GB" sz="2000" b="1" dirty="0">
                <a:solidFill>
                  <a:srgbClr val="008000"/>
                </a:solidFill>
                <a:latin typeface="Book Antiqua" pitchFamily="18" charset="0"/>
              </a:rPr>
              <a:t> (2</a:t>
            </a:r>
            <a:r>
              <a:rPr lang="el-GR" sz="2000" b="1" dirty="0">
                <a:solidFill>
                  <a:srgbClr val="008000"/>
                </a:solidFill>
                <a:latin typeface="Book Antiqua" pitchFamily="18" charset="0"/>
              </a:rPr>
              <a:t>) </a:t>
            </a:r>
            <a:endParaRPr lang="en-GB" sz="3000" b="1" dirty="0">
              <a:solidFill>
                <a:srgbClr val="008000"/>
              </a:solidFill>
              <a:latin typeface="Book Antiqua" pitchFamily="18" charset="0"/>
            </a:endParaRPr>
          </a:p>
        </p:txBody>
      </p:sp>
    </p:spTree>
    <p:extLst>
      <p:ext uri="{BB962C8B-B14F-4D97-AF65-F5344CB8AC3E}">
        <p14:creationId xmlns:p14="http://schemas.microsoft.com/office/powerpoint/2010/main" val="1152019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581D4C31-786A-1F79-CDB4-DA55D0A1D3FD}"/>
              </a:ext>
            </a:extLst>
          </p:cNvPr>
          <p:cNvGraphicFramePr>
            <a:graphicFrameLocks noChangeAspect="1"/>
          </p:cNvGraphicFramePr>
          <p:nvPr>
            <p:extLst>
              <p:ext uri="{D42A27DB-BD31-4B8C-83A1-F6EECF244321}">
                <p14:modId xmlns:p14="http://schemas.microsoft.com/office/powerpoint/2010/main" val="2617458210"/>
              </p:ext>
            </p:extLst>
          </p:nvPr>
        </p:nvGraphicFramePr>
        <p:xfrm>
          <a:off x="0" y="0"/>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2" name="Object 2">
                        <a:extLst>
                          <a:ext uri="{FF2B5EF4-FFF2-40B4-BE49-F238E27FC236}">
                            <a16:creationId xmlns:a16="http://schemas.microsoft.com/office/drawing/2014/main" id="{581D4C31-786A-1F79-CDB4-DA55D0A1D3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ln>
                        <a:noFill/>
                      </a:ln>
                      <a:effectLst/>
                    </p:spPr>
                  </p:pic>
                </p:oleObj>
              </mc:Fallback>
            </mc:AlternateContent>
          </a:graphicData>
        </a:graphic>
      </p:graphicFrame>
      <p:sp>
        <p:nvSpPr>
          <p:cNvPr id="6" name="TextBox 5"/>
          <p:cNvSpPr txBox="1"/>
          <p:nvPr/>
        </p:nvSpPr>
        <p:spPr>
          <a:xfrm>
            <a:off x="11616688" y="6390648"/>
            <a:ext cx="360000" cy="307777"/>
          </a:xfrm>
          <a:prstGeom prst="rect">
            <a:avLst/>
          </a:prstGeom>
          <a:noFill/>
        </p:spPr>
        <p:txBody>
          <a:bodyPr wrap="square" rtlCol="0">
            <a:spAutoFit/>
          </a:bodyPr>
          <a:lstStyle/>
          <a:p>
            <a:pPr algn="r"/>
            <a:fld id="{47CC4988-D251-4CA2-8698-B65D5B01E025}" type="slidenum">
              <a:rPr lang="el-GR" sz="1400">
                <a:solidFill>
                  <a:schemeClr val="bg1"/>
                </a:solidFill>
              </a:rPr>
              <a:pPr algn="r"/>
              <a:t>6</a:t>
            </a:fld>
            <a:endParaRPr lang="el-GR" sz="1400" dirty="0">
              <a:solidFill>
                <a:schemeClr val="bg1"/>
              </a:solidFill>
            </a:endParaRPr>
          </a:p>
        </p:txBody>
      </p:sp>
      <p:sp>
        <p:nvSpPr>
          <p:cNvPr id="17" name="Rounded Rectangle 17">
            <a:extLst>
              <a:ext uri="{FF2B5EF4-FFF2-40B4-BE49-F238E27FC236}">
                <a16:creationId xmlns:a16="http://schemas.microsoft.com/office/drawing/2014/main" id="{F46AAE82-739C-FBE3-02A8-B0BDC9965D9E}"/>
              </a:ext>
            </a:extLst>
          </p:cNvPr>
          <p:cNvSpPr>
            <a:spLocks noChangeArrowheads="1"/>
          </p:cNvSpPr>
          <p:nvPr/>
        </p:nvSpPr>
        <p:spPr bwMode="auto">
          <a:xfrm>
            <a:off x="1649298" y="2037975"/>
            <a:ext cx="2700000" cy="900000"/>
          </a:xfrm>
          <a:prstGeom prst="roundRect">
            <a:avLst/>
          </a:prstGeom>
          <a:solidFill>
            <a:srgbClr val="FFFFCC"/>
          </a:solidFill>
          <a:ln w="9525">
            <a:solidFill>
              <a:schemeClr val="tx1"/>
            </a:solidFill>
            <a:round/>
            <a:headEnd/>
            <a:tailEnd/>
          </a:ln>
        </p:spPr>
        <p:txBody>
          <a:bodyPr wrap="none" lIns="47896" tIns="23948" rIns="47896" bIns="23948" anchor="ctr"/>
          <a:lstStyle>
            <a:defPPr>
              <a:defRPr lang="en-GB"/>
            </a:defPPr>
            <a:lvl1pPr algn="l" rtl="0" fontAlgn="base">
              <a:spcBef>
                <a:spcPct val="0"/>
              </a:spcBef>
              <a:spcAft>
                <a:spcPct val="0"/>
              </a:spcAft>
              <a:defRPr sz="2400" kern="1200">
                <a:solidFill>
                  <a:schemeClr val="tx1"/>
                </a:solidFill>
                <a:latin typeface="Monotype Corsiva" pitchFamily="66" charset="0"/>
                <a:ea typeface="+mn-ea"/>
                <a:cs typeface="+mn-cs"/>
              </a:defRPr>
            </a:lvl1pPr>
            <a:lvl2pPr marL="457200" algn="l" rtl="0" fontAlgn="base">
              <a:spcBef>
                <a:spcPct val="0"/>
              </a:spcBef>
              <a:spcAft>
                <a:spcPct val="0"/>
              </a:spcAft>
              <a:defRPr sz="2400" kern="1200">
                <a:solidFill>
                  <a:schemeClr val="tx1"/>
                </a:solidFill>
                <a:latin typeface="Monotype Corsiva" pitchFamily="66" charset="0"/>
                <a:ea typeface="+mn-ea"/>
                <a:cs typeface="+mn-cs"/>
              </a:defRPr>
            </a:lvl2pPr>
            <a:lvl3pPr marL="914400" algn="l" rtl="0" fontAlgn="base">
              <a:spcBef>
                <a:spcPct val="0"/>
              </a:spcBef>
              <a:spcAft>
                <a:spcPct val="0"/>
              </a:spcAft>
              <a:defRPr sz="2400" kern="1200">
                <a:solidFill>
                  <a:schemeClr val="tx1"/>
                </a:solidFill>
                <a:latin typeface="Monotype Corsiva" pitchFamily="66" charset="0"/>
                <a:ea typeface="+mn-ea"/>
                <a:cs typeface="+mn-cs"/>
              </a:defRPr>
            </a:lvl3pPr>
            <a:lvl4pPr marL="1371600" algn="l" rtl="0" fontAlgn="base">
              <a:spcBef>
                <a:spcPct val="0"/>
              </a:spcBef>
              <a:spcAft>
                <a:spcPct val="0"/>
              </a:spcAft>
              <a:defRPr sz="2400" kern="1200">
                <a:solidFill>
                  <a:schemeClr val="tx1"/>
                </a:solidFill>
                <a:latin typeface="Monotype Corsiva" pitchFamily="66" charset="0"/>
                <a:ea typeface="+mn-ea"/>
                <a:cs typeface="+mn-cs"/>
              </a:defRPr>
            </a:lvl4pPr>
            <a:lvl5pPr marL="1828800" algn="l" rtl="0" fontAlgn="base">
              <a:spcBef>
                <a:spcPct val="0"/>
              </a:spcBef>
              <a:spcAft>
                <a:spcPct val="0"/>
              </a:spcAft>
              <a:defRPr sz="2400" kern="1200">
                <a:solidFill>
                  <a:schemeClr val="tx1"/>
                </a:solidFill>
                <a:latin typeface="Monotype Corsiva" pitchFamily="66" charset="0"/>
                <a:ea typeface="+mn-ea"/>
                <a:cs typeface="+mn-cs"/>
              </a:defRPr>
            </a:lvl5pPr>
            <a:lvl6pPr marL="2286000" algn="l" defTabSz="914400" rtl="0" eaLnBrk="1" latinLnBrk="0" hangingPunct="1">
              <a:defRPr sz="2400" kern="1200">
                <a:solidFill>
                  <a:schemeClr val="tx1"/>
                </a:solidFill>
                <a:latin typeface="Monotype Corsiva" pitchFamily="66" charset="0"/>
                <a:ea typeface="+mn-ea"/>
                <a:cs typeface="+mn-cs"/>
              </a:defRPr>
            </a:lvl6pPr>
            <a:lvl7pPr marL="2743200" algn="l" defTabSz="914400" rtl="0" eaLnBrk="1" latinLnBrk="0" hangingPunct="1">
              <a:defRPr sz="2400" kern="1200">
                <a:solidFill>
                  <a:schemeClr val="tx1"/>
                </a:solidFill>
                <a:latin typeface="Monotype Corsiva" pitchFamily="66" charset="0"/>
                <a:ea typeface="+mn-ea"/>
                <a:cs typeface="+mn-cs"/>
              </a:defRPr>
            </a:lvl7pPr>
            <a:lvl8pPr marL="3200400" algn="l" defTabSz="914400" rtl="0" eaLnBrk="1" latinLnBrk="0" hangingPunct="1">
              <a:defRPr sz="2400" kern="1200">
                <a:solidFill>
                  <a:schemeClr val="tx1"/>
                </a:solidFill>
                <a:latin typeface="Monotype Corsiva" pitchFamily="66" charset="0"/>
                <a:ea typeface="+mn-ea"/>
                <a:cs typeface="+mn-cs"/>
              </a:defRPr>
            </a:lvl8pPr>
            <a:lvl9pPr marL="3657600" algn="l" defTabSz="914400" rtl="0" eaLnBrk="1" latinLnBrk="0" hangingPunct="1">
              <a:defRPr sz="2400" kern="1200">
                <a:solidFill>
                  <a:schemeClr val="tx1"/>
                </a:solidFill>
                <a:latin typeface="Monotype Corsiva" pitchFamily="66" charset="0"/>
                <a:ea typeface="+mn-ea"/>
                <a:cs typeface="+mn-cs"/>
              </a:defRPr>
            </a:lvl9pPr>
          </a:lstStyle>
          <a:p>
            <a:pPr algn="ctr" defTabSz="479463"/>
            <a:r>
              <a:rPr lang="en-GB" sz="1800" dirty="0">
                <a:latin typeface="Book Antiqua" panose="02040602050305030304" pitchFamily="18" charset="0"/>
              </a:rPr>
              <a:t>Employment</a:t>
            </a:r>
          </a:p>
        </p:txBody>
      </p:sp>
      <p:sp>
        <p:nvSpPr>
          <p:cNvPr id="18" name="Rounded Rectangle 19">
            <a:extLst>
              <a:ext uri="{FF2B5EF4-FFF2-40B4-BE49-F238E27FC236}">
                <a16:creationId xmlns:a16="http://schemas.microsoft.com/office/drawing/2014/main" id="{F916DB64-EC04-11C4-A081-2A1B031A5FC8}"/>
              </a:ext>
            </a:extLst>
          </p:cNvPr>
          <p:cNvSpPr>
            <a:spLocks noChangeArrowheads="1"/>
          </p:cNvSpPr>
          <p:nvPr/>
        </p:nvSpPr>
        <p:spPr bwMode="auto">
          <a:xfrm>
            <a:off x="4626991" y="3284984"/>
            <a:ext cx="2952000" cy="972000"/>
          </a:xfrm>
          <a:prstGeom prst="roundRect">
            <a:avLst/>
          </a:prstGeom>
          <a:solidFill>
            <a:srgbClr val="E9FFE9"/>
          </a:solidFill>
          <a:ln w="9525">
            <a:solidFill>
              <a:schemeClr val="tx1"/>
            </a:solidFill>
            <a:round/>
            <a:headEnd/>
            <a:tailEnd/>
          </a:ln>
        </p:spPr>
        <p:txBody>
          <a:bodyPr wrap="none" lIns="47896" tIns="23948" rIns="47896" bIns="23948" anchor="ctr"/>
          <a:lstStyle>
            <a:defPPr>
              <a:defRPr lang="en-GB"/>
            </a:defPPr>
            <a:lvl1pPr algn="l" rtl="0" fontAlgn="base">
              <a:spcBef>
                <a:spcPct val="0"/>
              </a:spcBef>
              <a:spcAft>
                <a:spcPct val="0"/>
              </a:spcAft>
              <a:defRPr sz="2400" kern="1200">
                <a:solidFill>
                  <a:schemeClr val="tx1"/>
                </a:solidFill>
                <a:latin typeface="Monotype Corsiva" pitchFamily="66" charset="0"/>
                <a:ea typeface="+mn-ea"/>
                <a:cs typeface="+mn-cs"/>
              </a:defRPr>
            </a:lvl1pPr>
            <a:lvl2pPr marL="457200" algn="l" rtl="0" fontAlgn="base">
              <a:spcBef>
                <a:spcPct val="0"/>
              </a:spcBef>
              <a:spcAft>
                <a:spcPct val="0"/>
              </a:spcAft>
              <a:defRPr sz="2400" kern="1200">
                <a:solidFill>
                  <a:schemeClr val="tx1"/>
                </a:solidFill>
                <a:latin typeface="Monotype Corsiva" pitchFamily="66" charset="0"/>
                <a:ea typeface="+mn-ea"/>
                <a:cs typeface="+mn-cs"/>
              </a:defRPr>
            </a:lvl2pPr>
            <a:lvl3pPr marL="914400" algn="l" rtl="0" fontAlgn="base">
              <a:spcBef>
                <a:spcPct val="0"/>
              </a:spcBef>
              <a:spcAft>
                <a:spcPct val="0"/>
              </a:spcAft>
              <a:defRPr sz="2400" kern="1200">
                <a:solidFill>
                  <a:schemeClr val="tx1"/>
                </a:solidFill>
                <a:latin typeface="Monotype Corsiva" pitchFamily="66" charset="0"/>
                <a:ea typeface="+mn-ea"/>
                <a:cs typeface="+mn-cs"/>
              </a:defRPr>
            </a:lvl3pPr>
            <a:lvl4pPr marL="1371600" algn="l" rtl="0" fontAlgn="base">
              <a:spcBef>
                <a:spcPct val="0"/>
              </a:spcBef>
              <a:spcAft>
                <a:spcPct val="0"/>
              </a:spcAft>
              <a:defRPr sz="2400" kern="1200">
                <a:solidFill>
                  <a:schemeClr val="tx1"/>
                </a:solidFill>
                <a:latin typeface="Monotype Corsiva" pitchFamily="66" charset="0"/>
                <a:ea typeface="+mn-ea"/>
                <a:cs typeface="+mn-cs"/>
              </a:defRPr>
            </a:lvl4pPr>
            <a:lvl5pPr marL="1828800" algn="l" rtl="0" fontAlgn="base">
              <a:spcBef>
                <a:spcPct val="0"/>
              </a:spcBef>
              <a:spcAft>
                <a:spcPct val="0"/>
              </a:spcAft>
              <a:defRPr sz="2400" kern="1200">
                <a:solidFill>
                  <a:schemeClr val="tx1"/>
                </a:solidFill>
                <a:latin typeface="Monotype Corsiva" pitchFamily="66" charset="0"/>
                <a:ea typeface="+mn-ea"/>
                <a:cs typeface="+mn-cs"/>
              </a:defRPr>
            </a:lvl5pPr>
            <a:lvl6pPr marL="2286000" algn="l" defTabSz="914400" rtl="0" eaLnBrk="1" latinLnBrk="0" hangingPunct="1">
              <a:defRPr sz="2400" kern="1200">
                <a:solidFill>
                  <a:schemeClr val="tx1"/>
                </a:solidFill>
                <a:latin typeface="Monotype Corsiva" pitchFamily="66" charset="0"/>
                <a:ea typeface="+mn-ea"/>
                <a:cs typeface="+mn-cs"/>
              </a:defRPr>
            </a:lvl6pPr>
            <a:lvl7pPr marL="2743200" algn="l" defTabSz="914400" rtl="0" eaLnBrk="1" latinLnBrk="0" hangingPunct="1">
              <a:defRPr sz="2400" kern="1200">
                <a:solidFill>
                  <a:schemeClr val="tx1"/>
                </a:solidFill>
                <a:latin typeface="Monotype Corsiva" pitchFamily="66" charset="0"/>
                <a:ea typeface="+mn-ea"/>
                <a:cs typeface="+mn-cs"/>
              </a:defRPr>
            </a:lvl7pPr>
            <a:lvl8pPr marL="3200400" algn="l" defTabSz="914400" rtl="0" eaLnBrk="1" latinLnBrk="0" hangingPunct="1">
              <a:defRPr sz="2400" kern="1200">
                <a:solidFill>
                  <a:schemeClr val="tx1"/>
                </a:solidFill>
                <a:latin typeface="Monotype Corsiva" pitchFamily="66" charset="0"/>
                <a:ea typeface="+mn-ea"/>
                <a:cs typeface="+mn-cs"/>
              </a:defRPr>
            </a:lvl8pPr>
            <a:lvl9pPr marL="3657600" algn="l" defTabSz="914400" rtl="0" eaLnBrk="1" latinLnBrk="0" hangingPunct="1">
              <a:defRPr sz="2400" kern="1200">
                <a:solidFill>
                  <a:schemeClr val="tx1"/>
                </a:solidFill>
                <a:latin typeface="Monotype Corsiva" pitchFamily="66" charset="0"/>
                <a:ea typeface="+mn-ea"/>
                <a:cs typeface="+mn-cs"/>
              </a:defRPr>
            </a:lvl9pPr>
          </a:lstStyle>
          <a:p>
            <a:pPr algn="ctr" defTabSz="479463"/>
            <a:r>
              <a:rPr lang="en-GB" sz="1800" dirty="0">
                <a:latin typeface="Book Antiqua" panose="02040602050305030304" pitchFamily="18" charset="0"/>
              </a:rPr>
              <a:t>Labour demand forecasts</a:t>
            </a:r>
          </a:p>
          <a:p>
            <a:pPr algn="ctr" defTabSz="479463">
              <a:defRPr/>
            </a:pPr>
            <a:r>
              <a:rPr lang="el-GR" sz="1800" dirty="0">
                <a:latin typeface="Book Antiqua" panose="02040602050305030304" pitchFamily="18" charset="0"/>
              </a:rPr>
              <a:t>2022-2032</a:t>
            </a:r>
            <a:endParaRPr lang="en-GB" sz="1800" dirty="0">
              <a:latin typeface="Book Antiqua" panose="02040602050305030304" pitchFamily="18" charset="0"/>
            </a:endParaRPr>
          </a:p>
        </p:txBody>
      </p:sp>
      <p:sp>
        <p:nvSpPr>
          <p:cNvPr id="19" name="Rounded Rectangle 21">
            <a:extLst>
              <a:ext uri="{FF2B5EF4-FFF2-40B4-BE49-F238E27FC236}">
                <a16:creationId xmlns:a16="http://schemas.microsoft.com/office/drawing/2014/main" id="{D36A0D92-46A5-284B-0FFA-D89675733FE2}"/>
              </a:ext>
            </a:extLst>
          </p:cNvPr>
          <p:cNvSpPr>
            <a:spLocks noChangeArrowheads="1"/>
          </p:cNvSpPr>
          <p:nvPr/>
        </p:nvSpPr>
        <p:spPr bwMode="auto">
          <a:xfrm>
            <a:off x="1649298" y="4693126"/>
            <a:ext cx="2700000" cy="900000"/>
          </a:xfrm>
          <a:prstGeom prst="roundRect">
            <a:avLst/>
          </a:prstGeom>
          <a:solidFill>
            <a:srgbClr val="FFFFCC"/>
          </a:solidFill>
          <a:ln w="9525">
            <a:solidFill>
              <a:schemeClr val="tx1"/>
            </a:solidFill>
            <a:round/>
            <a:headEnd/>
            <a:tailEnd/>
          </a:ln>
        </p:spPr>
        <p:txBody>
          <a:bodyPr wrap="none" lIns="47896" tIns="23948" rIns="47896" bIns="23948" anchor="ctr"/>
          <a:lstStyle>
            <a:defPPr>
              <a:defRPr lang="en-GB"/>
            </a:defPPr>
            <a:lvl1pPr algn="l" rtl="0" fontAlgn="base">
              <a:spcBef>
                <a:spcPct val="0"/>
              </a:spcBef>
              <a:spcAft>
                <a:spcPct val="0"/>
              </a:spcAft>
              <a:defRPr sz="2400" kern="1200">
                <a:solidFill>
                  <a:schemeClr val="tx1"/>
                </a:solidFill>
                <a:latin typeface="Monotype Corsiva" pitchFamily="66" charset="0"/>
                <a:ea typeface="+mn-ea"/>
                <a:cs typeface="+mn-cs"/>
              </a:defRPr>
            </a:lvl1pPr>
            <a:lvl2pPr marL="457200" algn="l" rtl="0" fontAlgn="base">
              <a:spcBef>
                <a:spcPct val="0"/>
              </a:spcBef>
              <a:spcAft>
                <a:spcPct val="0"/>
              </a:spcAft>
              <a:defRPr sz="2400" kern="1200">
                <a:solidFill>
                  <a:schemeClr val="tx1"/>
                </a:solidFill>
                <a:latin typeface="Monotype Corsiva" pitchFamily="66" charset="0"/>
                <a:ea typeface="+mn-ea"/>
                <a:cs typeface="+mn-cs"/>
              </a:defRPr>
            </a:lvl2pPr>
            <a:lvl3pPr marL="914400" algn="l" rtl="0" fontAlgn="base">
              <a:spcBef>
                <a:spcPct val="0"/>
              </a:spcBef>
              <a:spcAft>
                <a:spcPct val="0"/>
              </a:spcAft>
              <a:defRPr sz="2400" kern="1200">
                <a:solidFill>
                  <a:schemeClr val="tx1"/>
                </a:solidFill>
                <a:latin typeface="Monotype Corsiva" pitchFamily="66" charset="0"/>
                <a:ea typeface="+mn-ea"/>
                <a:cs typeface="+mn-cs"/>
              </a:defRPr>
            </a:lvl3pPr>
            <a:lvl4pPr marL="1371600" algn="l" rtl="0" fontAlgn="base">
              <a:spcBef>
                <a:spcPct val="0"/>
              </a:spcBef>
              <a:spcAft>
                <a:spcPct val="0"/>
              </a:spcAft>
              <a:defRPr sz="2400" kern="1200">
                <a:solidFill>
                  <a:schemeClr val="tx1"/>
                </a:solidFill>
                <a:latin typeface="Monotype Corsiva" pitchFamily="66" charset="0"/>
                <a:ea typeface="+mn-ea"/>
                <a:cs typeface="+mn-cs"/>
              </a:defRPr>
            </a:lvl4pPr>
            <a:lvl5pPr marL="1828800" algn="l" rtl="0" fontAlgn="base">
              <a:spcBef>
                <a:spcPct val="0"/>
              </a:spcBef>
              <a:spcAft>
                <a:spcPct val="0"/>
              </a:spcAft>
              <a:defRPr sz="2400" kern="1200">
                <a:solidFill>
                  <a:schemeClr val="tx1"/>
                </a:solidFill>
                <a:latin typeface="Monotype Corsiva" pitchFamily="66" charset="0"/>
                <a:ea typeface="+mn-ea"/>
                <a:cs typeface="+mn-cs"/>
              </a:defRPr>
            </a:lvl5pPr>
            <a:lvl6pPr marL="2286000" algn="l" defTabSz="914400" rtl="0" eaLnBrk="1" latinLnBrk="0" hangingPunct="1">
              <a:defRPr sz="2400" kern="1200">
                <a:solidFill>
                  <a:schemeClr val="tx1"/>
                </a:solidFill>
                <a:latin typeface="Monotype Corsiva" pitchFamily="66" charset="0"/>
                <a:ea typeface="+mn-ea"/>
                <a:cs typeface="+mn-cs"/>
              </a:defRPr>
            </a:lvl6pPr>
            <a:lvl7pPr marL="2743200" algn="l" defTabSz="914400" rtl="0" eaLnBrk="1" latinLnBrk="0" hangingPunct="1">
              <a:defRPr sz="2400" kern="1200">
                <a:solidFill>
                  <a:schemeClr val="tx1"/>
                </a:solidFill>
                <a:latin typeface="Monotype Corsiva" pitchFamily="66" charset="0"/>
                <a:ea typeface="+mn-ea"/>
                <a:cs typeface="+mn-cs"/>
              </a:defRPr>
            </a:lvl7pPr>
            <a:lvl8pPr marL="3200400" algn="l" defTabSz="914400" rtl="0" eaLnBrk="1" latinLnBrk="0" hangingPunct="1">
              <a:defRPr sz="2400" kern="1200">
                <a:solidFill>
                  <a:schemeClr val="tx1"/>
                </a:solidFill>
                <a:latin typeface="Monotype Corsiva" pitchFamily="66" charset="0"/>
                <a:ea typeface="+mn-ea"/>
                <a:cs typeface="+mn-cs"/>
              </a:defRPr>
            </a:lvl8pPr>
            <a:lvl9pPr marL="3657600" algn="l" defTabSz="914400" rtl="0" eaLnBrk="1" latinLnBrk="0" hangingPunct="1">
              <a:defRPr sz="2400" kern="1200">
                <a:solidFill>
                  <a:schemeClr val="tx1"/>
                </a:solidFill>
                <a:latin typeface="Monotype Corsiva" pitchFamily="66" charset="0"/>
                <a:ea typeface="+mn-ea"/>
                <a:cs typeface="+mn-cs"/>
              </a:defRPr>
            </a:lvl9pPr>
          </a:lstStyle>
          <a:p>
            <a:pPr algn="ctr" defTabSz="479463">
              <a:defRPr/>
            </a:pPr>
            <a:r>
              <a:rPr lang="en-GB" sz="1800" dirty="0">
                <a:latin typeface="Book Antiqua" panose="02040602050305030304" pitchFamily="18" charset="0"/>
              </a:rPr>
              <a:t>Expansion demand</a:t>
            </a:r>
          </a:p>
        </p:txBody>
      </p:sp>
      <p:sp>
        <p:nvSpPr>
          <p:cNvPr id="20" name="Rounded Rectangle 22">
            <a:extLst>
              <a:ext uri="{FF2B5EF4-FFF2-40B4-BE49-F238E27FC236}">
                <a16:creationId xmlns:a16="http://schemas.microsoft.com/office/drawing/2014/main" id="{102E6698-A776-C9EF-DB8E-8F0AA3739F18}"/>
              </a:ext>
            </a:extLst>
          </p:cNvPr>
          <p:cNvSpPr>
            <a:spLocks noChangeArrowheads="1"/>
          </p:cNvSpPr>
          <p:nvPr/>
        </p:nvSpPr>
        <p:spPr bwMode="auto">
          <a:xfrm>
            <a:off x="7856684" y="2037975"/>
            <a:ext cx="2700000" cy="900000"/>
          </a:xfrm>
          <a:prstGeom prst="roundRect">
            <a:avLst/>
          </a:prstGeom>
          <a:solidFill>
            <a:srgbClr val="FFFFCC"/>
          </a:solidFill>
          <a:ln w="9525">
            <a:solidFill>
              <a:schemeClr val="tx1"/>
            </a:solidFill>
            <a:round/>
            <a:headEnd/>
            <a:tailEnd/>
          </a:ln>
        </p:spPr>
        <p:txBody>
          <a:bodyPr wrap="none" lIns="47896" tIns="23948" rIns="47896" bIns="23948" anchor="ctr"/>
          <a:lstStyle>
            <a:defPPr>
              <a:defRPr lang="en-GB"/>
            </a:defPPr>
            <a:lvl1pPr algn="l" rtl="0" fontAlgn="base">
              <a:spcBef>
                <a:spcPct val="0"/>
              </a:spcBef>
              <a:spcAft>
                <a:spcPct val="0"/>
              </a:spcAft>
              <a:defRPr sz="2400" kern="1200">
                <a:solidFill>
                  <a:schemeClr val="tx1"/>
                </a:solidFill>
                <a:latin typeface="Monotype Corsiva" pitchFamily="66" charset="0"/>
                <a:ea typeface="+mn-ea"/>
                <a:cs typeface="+mn-cs"/>
              </a:defRPr>
            </a:lvl1pPr>
            <a:lvl2pPr marL="457200" algn="l" rtl="0" fontAlgn="base">
              <a:spcBef>
                <a:spcPct val="0"/>
              </a:spcBef>
              <a:spcAft>
                <a:spcPct val="0"/>
              </a:spcAft>
              <a:defRPr sz="2400" kern="1200">
                <a:solidFill>
                  <a:schemeClr val="tx1"/>
                </a:solidFill>
                <a:latin typeface="Monotype Corsiva" pitchFamily="66" charset="0"/>
                <a:ea typeface="+mn-ea"/>
                <a:cs typeface="+mn-cs"/>
              </a:defRPr>
            </a:lvl2pPr>
            <a:lvl3pPr marL="914400" algn="l" rtl="0" fontAlgn="base">
              <a:spcBef>
                <a:spcPct val="0"/>
              </a:spcBef>
              <a:spcAft>
                <a:spcPct val="0"/>
              </a:spcAft>
              <a:defRPr sz="2400" kern="1200">
                <a:solidFill>
                  <a:schemeClr val="tx1"/>
                </a:solidFill>
                <a:latin typeface="Monotype Corsiva" pitchFamily="66" charset="0"/>
                <a:ea typeface="+mn-ea"/>
                <a:cs typeface="+mn-cs"/>
              </a:defRPr>
            </a:lvl3pPr>
            <a:lvl4pPr marL="1371600" algn="l" rtl="0" fontAlgn="base">
              <a:spcBef>
                <a:spcPct val="0"/>
              </a:spcBef>
              <a:spcAft>
                <a:spcPct val="0"/>
              </a:spcAft>
              <a:defRPr sz="2400" kern="1200">
                <a:solidFill>
                  <a:schemeClr val="tx1"/>
                </a:solidFill>
                <a:latin typeface="Monotype Corsiva" pitchFamily="66" charset="0"/>
                <a:ea typeface="+mn-ea"/>
                <a:cs typeface="+mn-cs"/>
              </a:defRPr>
            </a:lvl4pPr>
            <a:lvl5pPr marL="1828800" algn="l" rtl="0" fontAlgn="base">
              <a:spcBef>
                <a:spcPct val="0"/>
              </a:spcBef>
              <a:spcAft>
                <a:spcPct val="0"/>
              </a:spcAft>
              <a:defRPr sz="2400" kern="1200">
                <a:solidFill>
                  <a:schemeClr val="tx1"/>
                </a:solidFill>
                <a:latin typeface="Monotype Corsiva" pitchFamily="66" charset="0"/>
                <a:ea typeface="+mn-ea"/>
                <a:cs typeface="+mn-cs"/>
              </a:defRPr>
            </a:lvl5pPr>
            <a:lvl6pPr marL="2286000" algn="l" defTabSz="914400" rtl="0" eaLnBrk="1" latinLnBrk="0" hangingPunct="1">
              <a:defRPr sz="2400" kern="1200">
                <a:solidFill>
                  <a:schemeClr val="tx1"/>
                </a:solidFill>
                <a:latin typeface="Monotype Corsiva" pitchFamily="66" charset="0"/>
                <a:ea typeface="+mn-ea"/>
                <a:cs typeface="+mn-cs"/>
              </a:defRPr>
            </a:lvl6pPr>
            <a:lvl7pPr marL="2743200" algn="l" defTabSz="914400" rtl="0" eaLnBrk="1" latinLnBrk="0" hangingPunct="1">
              <a:defRPr sz="2400" kern="1200">
                <a:solidFill>
                  <a:schemeClr val="tx1"/>
                </a:solidFill>
                <a:latin typeface="Monotype Corsiva" pitchFamily="66" charset="0"/>
                <a:ea typeface="+mn-ea"/>
                <a:cs typeface="+mn-cs"/>
              </a:defRPr>
            </a:lvl7pPr>
            <a:lvl8pPr marL="3200400" algn="l" defTabSz="914400" rtl="0" eaLnBrk="1" latinLnBrk="0" hangingPunct="1">
              <a:defRPr sz="2400" kern="1200">
                <a:solidFill>
                  <a:schemeClr val="tx1"/>
                </a:solidFill>
                <a:latin typeface="Monotype Corsiva" pitchFamily="66" charset="0"/>
                <a:ea typeface="+mn-ea"/>
                <a:cs typeface="+mn-cs"/>
              </a:defRPr>
            </a:lvl8pPr>
            <a:lvl9pPr marL="3657600" algn="l" defTabSz="914400" rtl="0" eaLnBrk="1" latinLnBrk="0" hangingPunct="1">
              <a:defRPr sz="2400" kern="1200">
                <a:solidFill>
                  <a:schemeClr val="tx1"/>
                </a:solidFill>
                <a:latin typeface="Monotype Corsiva" pitchFamily="66" charset="0"/>
                <a:ea typeface="+mn-ea"/>
                <a:cs typeface="+mn-cs"/>
              </a:defRPr>
            </a:lvl9pPr>
          </a:lstStyle>
          <a:p>
            <a:pPr algn="ctr" defTabSz="479463"/>
            <a:r>
              <a:rPr lang="en-GB" sz="1800" dirty="0">
                <a:latin typeface="Book Antiqua" panose="02040602050305030304" pitchFamily="18" charset="0"/>
              </a:rPr>
              <a:t>Replacement demand</a:t>
            </a:r>
          </a:p>
        </p:txBody>
      </p:sp>
      <p:sp>
        <p:nvSpPr>
          <p:cNvPr id="21" name="Rounded Rectangle 24">
            <a:extLst>
              <a:ext uri="{FF2B5EF4-FFF2-40B4-BE49-F238E27FC236}">
                <a16:creationId xmlns:a16="http://schemas.microsoft.com/office/drawing/2014/main" id="{AE38A6B3-A6B2-518B-CE7C-CC5BF11B4038}"/>
              </a:ext>
            </a:extLst>
          </p:cNvPr>
          <p:cNvSpPr>
            <a:spLocks noChangeArrowheads="1"/>
          </p:cNvSpPr>
          <p:nvPr/>
        </p:nvSpPr>
        <p:spPr bwMode="auto">
          <a:xfrm>
            <a:off x="7856684" y="4693126"/>
            <a:ext cx="2700000" cy="900000"/>
          </a:xfrm>
          <a:prstGeom prst="roundRect">
            <a:avLst/>
          </a:prstGeom>
          <a:solidFill>
            <a:srgbClr val="FFFFCC"/>
          </a:solidFill>
          <a:ln w="9525">
            <a:solidFill>
              <a:schemeClr val="tx1"/>
            </a:solidFill>
            <a:round/>
            <a:headEnd/>
            <a:tailEnd/>
          </a:ln>
        </p:spPr>
        <p:txBody>
          <a:bodyPr wrap="none" lIns="47896" tIns="23948" rIns="47896" bIns="23948" anchor="ctr"/>
          <a:lstStyle>
            <a:defPPr>
              <a:defRPr lang="en-GB"/>
            </a:defPPr>
            <a:lvl1pPr algn="l" rtl="0" fontAlgn="base">
              <a:spcBef>
                <a:spcPct val="0"/>
              </a:spcBef>
              <a:spcAft>
                <a:spcPct val="0"/>
              </a:spcAft>
              <a:defRPr sz="2400" kern="1200">
                <a:solidFill>
                  <a:schemeClr val="tx1"/>
                </a:solidFill>
                <a:latin typeface="Monotype Corsiva" pitchFamily="66" charset="0"/>
                <a:ea typeface="+mn-ea"/>
                <a:cs typeface="+mn-cs"/>
              </a:defRPr>
            </a:lvl1pPr>
            <a:lvl2pPr marL="457200" algn="l" rtl="0" fontAlgn="base">
              <a:spcBef>
                <a:spcPct val="0"/>
              </a:spcBef>
              <a:spcAft>
                <a:spcPct val="0"/>
              </a:spcAft>
              <a:defRPr sz="2400" kern="1200">
                <a:solidFill>
                  <a:schemeClr val="tx1"/>
                </a:solidFill>
                <a:latin typeface="Monotype Corsiva" pitchFamily="66" charset="0"/>
                <a:ea typeface="+mn-ea"/>
                <a:cs typeface="+mn-cs"/>
              </a:defRPr>
            </a:lvl2pPr>
            <a:lvl3pPr marL="914400" algn="l" rtl="0" fontAlgn="base">
              <a:spcBef>
                <a:spcPct val="0"/>
              </a:spcBef>
              <a:spcAft>
                <a:spcPct val="0"/>
              </a:spcAft>
              <a:defRPr sz="2400" kern="1200">
                <a:solidFill>
                  <a:schemeClr val="tx1"/>
                </a:solidFill>
                <a:latin typeface="Monotype Corsiva" pitchFamily="66" charset="0"/>
                <a:ea typeface="+mn-ea"/>
                <a:cs typeface="+mn-cs"/>
              </a:defRPr>
            </a:lvl3pPr>
            <a:lvl4pPr marL="1371600" algn="l" rtl="0" fontAlgn="base">
              <a:spcBef>
                <a:spcPct val="0"/>
              </a:spcBef>
              <a:spcAft>
                <a:spcPct val="0"/>
              </a:spcAft>
              <a:defRPr sz="2400" kern="1200">
                <a:solidFill>
                  <a:schemeClr val="tx1"/>
                </a:solidFill>
                <a:latin typeface="Monotype Corsiva" pitchFamily="66" charset="0"/>
                <a:ea typeface="+mn-ea"/>
                <a:cs typeface="+mn-cs"/>
              </a:defRPr>
            </a:lvl4pPr>
            <a:lvl5pPr marL="1828800" algn="l" rtl="0" fontAlgn="base">
              <a:spcBef>
                <a:spcPct val="0"/>
              </a:spcBef>
              <a:spcAft>
                <a:spcPct val="0"/>
              </a:spcAft>
              <a:defRPr sz="2400" kern="1200">
                <a:solidFill>
                  <a:schemeClr val="tx1"/>
                </a:solidFill>
                <a:latin typeface="Monotype Corsiva" pitchFamily="66" charset="0"/>
                <a:ea typeface="+mn-ea"/>
                <a:cs typeface="+mn-cs"/>
              </a:defRPr>
            </a:lvl5pPr>
            <a:lvl6pPr marL="2286000" algn="l" defTabSz="914400" rtl="0" eaLnBrk="1" latinLnBrk="0" hangingPunct="1">
              <a:defRPr sz="2400" kern="1200">
                <a:solidFill>
                  <a:schemeClr val="tx1"/>
                </a:solidFill>
                <a:latin typeface="Monotype Corsiva" pitchFamily="66" charset="0"/>
                <a:ea typeface="+mn-ea"/>
                <a:cs typeface="+mn-cs"/>
              </a:defRPr>
            </a:lvl6pPr>
            <a:lvl7pPr marL="2743200" algn="l" defTabSz="914400" rtl="0" eaLnBrk="1" latinLnBrk="0" hangingPunct="1">
              <a:defRPr sz="2400" kern="1200">
                <a:solidFill>
                  <a:schemeClr val="tx1"/>
                </a:solidFill>
                <a:latin typeface="Monotype Corsiva" pitchFamily="66" charset="0"/>
                <a:ea typeface="+mn-ea"/>
                <a:cs typeface="+mn-cs"/>
              </a:defRPr>
            </a:lvl7pPr>
            <a:lvl8pPr marL="3200400" algn="l" defTabSz="914400" rtl="0" eaLnBrk="1" latinLnBrk="0" hangingPunct="1">
              <a:defRPr sz="2400" kern="1200">
                <a:solidFill>
                  <a:schemeClr val="tx1"/>
                </a:solidFill>
                <a:latin typeface="Monotype Corsiva" pitchFamily="66" charset="0"/>
                <a:ea typeface="+mn-ea"/>
                <a:cs typeface="+mn-cs"/>
              </a:defRPr>
            </a:lvl8pPr>
            <a:lvl9pPr marL="3657600" algn="l" defTabSz="914400" rtl="0" eaLnBrk="1" latinLnBrk="0" hangingPunct="1">
              <a:defRPr sz="2400" kern="1200">
                <a:solidFill>
                  <a:schemeClr val="tx1"/>
                </a:solidFill>
                <a:latin typeface="Monotype Corsiva" pitchFamily="66" charset="0"/>
                <a:ea typeface="+mn-ea"/>
                <a:cs typeface="+mn-cs"/>
              </a:defRPr>
            </a:lvl9pPr>
          </a:lstStyle>
          <a:p>
            <a:pPr algn="ctr" defTabSz="479463">
              <a:defRPr/>
            </a:pPr>
            <a:r>
              <a:rPr lang="en-GB" sz="1800" dirty="0">
                <a:latin typeface="Book Antiqua" panose="02040602050305030304" pitchFamily="18" charset="0"/>
              </a:rPr>
              <a:t>Total employment</a:t>
            </a:r>
          </a:p>
          <a:p>
            <a:pPr algn="ctr" defTabSz="479463">
              <a:defRPr/>
            </a:pPr>
            <a:r>
              <a:rPr lang="en-GB" sz="1800" dirty="0">
                <a:latin typeface="Book Antiqua" panose="02040602050305030304" pitchFamily="18" charset="0"/>
              </a:rPr>
              <a:t>demand</a:t>
            </a:r>
          </a:p>
        </p:txBody>
      </p:sp>
      <p:cxnSp>
        <p:nvCxnSpPr>
          <p:cNvPr id="22" name="AutoShape 13">
            <a:extLst>
              <a:ext uri="{FF2B5EF4-FFF2-40B4-BE49-F238E27FC236}">
                <a16:creationId xmlns:a16="http://schemas.microsoft.com/office/drawing/2014/main" id="{08142D6D-5904-05CC-93A1-C6144DCD5283}"/>
              </a:ext>
            </a:extLst>
          </p:cNvPr>
          <p:cNvCxnSpPr>
            <a:cxnSpLocks noChangeShapeType="1"/>
            <a:stCxn id="19" idx="3"/>
            <a:endCxn id="21" idx="1"/>
          </p:cNvCxnSpPr>
          <p:nvPr/>
        </p:nvCxnSpPr>
        <p:spPr bwMode="auto">
          <a:xfrm>
            <a:off x="4349298" y="5143126"/>
            <a:ext cx="3507386" cy="0"/>
          </a:xfrm>
          <a:prstGeom prst="straightConnector1">
            <a:avLst/>
          </a:prstGeom>
          <a:noFill/>
          <a:ln w="12700">
            <a:solidFill>
              <a:srgbClr val="0000FF"/>
            </a:solidFill>
            <a:round/>
            <a:headEnd/>
            <a:tailEnd type="triangle" w="med" len="med"/>
          </a:ln>
        </p:spPr>
      </p:cxnSp>
      <p:cxnSp>
        <p:nvCxnSpPr>
          <p:cNvPr id="23" name="AutoShape 13">
            <a:extLst>
              <a:ext uri="{FF2B5EF4-FFF2-40B4-BE49-F238E27FC236}">
                <a16:creationId xmlns:a16="http://schemas.microsoft.com/office/drawing/2014/main" id="{9663B1B6-CB4E-1931-343F-25670B672B1A}"/>
              </a:ext>
            </a:extLst>
          </p:cNvPr>
          <p:cNvCxnSpPr>
            <a:cxnSpLocks noChangeShapeType="1"/>
            <a:stCxn id="20" idx="2"/>
            <a:endCxn id="21" idx="0"/>
          </p:cNvCxnSpPr>
          <p:nvPr/>
        </p:nvCxnSpPr>
        <p:spPr bwMode="auto">
          <a:xfrm>
            <a:off x="9206684" y="2937975"/>
            <a:ext cx="0" cy="1755151"/>
          </a:xfrm>
          <a:prstGeom prst="straightConnector1">
            <a:avLst/>
          </a:prstGeom>
          <a:noFill/>
          <a:ln w="12700">
            <a:solidFill>
              <a:srgbClr val="0000FF"/>
            </a:solidFill>
            <a:round/>
            <a:headEnd/>
            <a:tailEnd type="triangle" w="med" len="med"/>
          </a:ln>
        </p:spPr>
      </p:cxnSp>
      <p:cxnSp>
        <p:nvCxnSpPr>
          <p:cNvPr id="24" name="AutoShape 13">
            <a:extLst>
              <a:ext uri="{FF2B5EF4-FFF2-40B4-BE49-F238E27FC236}">
                <a16:creationId xmlns:a16="http://schemas.microsoft.com/office/drawing/2014/main" id="{C7E8F1B4-FAD8-409E-733D-5905B86B7A87}"/>
              </a:ext>
            </a:extLst>
          </p:cNvPr>
          <p:cNvCxnSpPr>
            <a:cxnSpLocks noChangeShapeType="1"/>
            <a:stCxn id="18" idx="0"/>
            <a:endCxn id="20" idx="1"/>
          </p:cNvCxnSpPr>
          <p:nvPr/>
        </p:nvCxnSpPr>
        <p:spPr bwMode="auto">
          <a:xfrm flipV="1">
            <a:off x="6102991" y="2487975"/>
            <a:ext cx="1753693" cy="797009"/>
          </a:xfrm>
          <a:prstGeom prst="straightConnector1">
            <a:avLst/>
          </a:prstGeom>
          <a:noFill/>
          <a:ln w="12700">
            <a:solidFill>
              <a:srgbClr val="0000FF"/>
            </a:solidFill>
            <a:round/>
            <a:headEnd/>
            <a:tailEnd type="triangle" w="med" len="med"/>
          </a:ln>
        </p:spPr>
      </p:cxnSp>
      <p:cxnSp>
        <p:nvCxnSpPr>
          <p:cNvPr id="25" name="AutoShape 13">
            <a:extLst>
              <a:ext uri="{FF2B5EF4-FFF2-40B4-BE49-F238E27FC236}">
                <a16:creationId xmlns:a16="http://schemas.microsoft.com/office/drawing/2014/main" id="{878213EE-593E-C952-8B19-CCEAD0EEF613}"/>
              </a:ext>
            </a:extLst>
          </p:cNvPr>
          <p:cNvCxnSpPr>
            <a:cxnSpLocks noChangeShapeType="1"/>
            <a:stCxn id="18" idx="0"/>
            <a:endCxn id="17" idx="3"/>
          </p:cNvCxnSpPr>
          <p:nvPr/>
        </p:nvCxnSpPr>
        <p:spPr bwMode="auto">
          <a:xfrm flipH="1" flipV="1">
            <a:off x="4349298" y="2487975"/>
            <a:ext cx="1753693" cy="797009"/>
          </a:xfrm>
          <a:prstGeom prst="straightConnector1">
            <a:avLst/>
          </a:prstGeom>
          <a:noFill/>
          <a:ln w="12700">
            <a:solidFill>
              <a:srgbClr val="0000FF"/>
            </a:solidFill>
            <a:round/>
            <a:headEnd/>
            <a:tailEnd type="triangle" w="med" len="med"/>
          </a:ln>
        </p:spPr>
      </p:cxnSp>
      <p:cxnSp>
        <p:nvCxnSpPr>
          <p:cNvPr id="26" name="AutoShape 13">
            <a:extLst>
              <a:ext uri="{FF2B5EF4-FFF2-40B4-BE49-F238E27FC236}">
                <a16:creationId xmlns:a16="http://schemas.microsoft.com/office/drawing/2014/main" id="{CEAB9F88-4842-86E7-EFA2-898DDC15B14A}"/>
              </a:ext>
            </a:extLst>
          </p:cNvPr>
          <p:cNvCxnSpPr>
            <a:cxnSpLocks noChangeShapeType="1"/>
            <a:stCxn id="17" idx="2"/>
            <a:endCxn id="19" idx="0"/>
          </p:cNvCxnSpPr>
          <p:nvPr/>
        </p:nvCxnSpPr>
        <p:spPr bwMode="auto">
          <a:xfrm>
            <a:off x="2999298" y="2937975"/>
            <a:ext cx="0" cy="1755151"/>
          </a:xfrm>
          <a:prstGeom prst="straightConnector1">
            <a:avLst/>
          </a:prstGeom>
          <a:noFill/>
          <a:ln w="12700">
            <a:solidFill>
              <a:srgbClr val="0000FF"/>
            </a:solidFill>
            <a:round/>
            <a:headEnd/>
            <a:tailEnd type="triangle" w="med" len="med"/>
          </a:ln>
        </p:spPr>
      </p:cxnSp>
      <p:sp>
        <p:nvSpPr>
          <p:cNvPr id="5" name="Rectangle 3">
            <a:extLst>
              <a:ext uri="{FF2B5EF4-FFF2-40B4-BE49-F238E27FC236}">
                <a16:creationId xmlns:a16="http://schemas.microsoft.com/office/drawing/2014/main" id="{E8FFC9B5-5EC5-FA4B-464D-429221702068}"/>
              </a:ext>
            </a:extLst>
          </p:cNvPr>
          <p:cNvSpPr>
            <a:spLocks noGrp="1" noChangeArrowheads="1"/>
          </p:cNvSpPr>
          <p:nvPr>
            <p:ph type="title"/>
          </p:nvPr>
        </p:nvSpPr>
        <p:spPr>
          <a:xfrm>
            <a:off x="1524000" y="908792"/>
            <a:ext cx="9144000" cy="648000"/>
          </a:xfrm>
        </p:spPr>
        <p:txBody>
          <a:bodyPr/>
          <a:lstStyle/>
          <a:p>
            <a:pPr eaLnBrk="1" hangingPunct="1">
              <a:defRPr/>
            </a:pPr>
            <a:r>
              <a:rPr lang="el-GR" sz="3000" b="1" dirty="0">
                <a:solidFill>
                  <a:srgbClr val="008000"/>
                </a:solidFill>
                <a:latin typeface="Book Antiqua" pitchFamily="18" charset="0"/>
              </a:rPr>
              <a:t>2</a:t>
            </a:r>
            <a:r>
              <a:rPr lang="en-US" sz="3000" b="1" dirty="0">
                <a:solidFill>
                  <a:srgbClr val="008000"/>
                </a:solidFill>
                <a:latin typeface="Book Antiqua" pitchFamily="18" charset="0"/>
              </a:rPr>
              <a:t>. SCOPE OF THE STUDY </a:t>
            </a:r>
            <a:r>
              <a:rPr lang="en-GB" sz="2000" b="1" dirty="0">
                <a:solidFill>
                  <a:srgbClr val="008000"/>
                </a:solidFill>
                <a:latin typeface="Book Antiqua" pitchFamily="18" charset="0"/>
              </a:rPr>
              <a:t> (3</a:t>
            </a:r>
            <a:r>
              <a:rPr lang="el-GR" sz="2000" b="1" dirty="0">
                <a:solidFill>
                  <a:srgbClr val="008000"/>
                </a:solidFill>
                <a:latin typeface="Book Antiqua" pitchFamily="18" charset="0"/>
              </a:rPr>
              <a:t>) </a:t>
            </a:r>
            <a:endParaRPr lang="en-GB" sz="3000" b="1" dirty="0">
              <a:solidFill>
                <a:srgbClr val="008000"/>
              </a:solidFill>
              <a:latin typeface="Book Antiqua" pitchFamily="18" charset="0"/>
            </a:endParaRPr>
          </a:p>
        </p:txBody>
      </p:sp>
    </p:spTree>
    <p:extLst>
      <p:ext uri="{BB962C8B-B14F-4D97-AF65-F5344CB8AC3E}">
        <p14:creationId xmlns:p14="http://schemas.microsoft.com/office/powerpoint/2010/main" val="3923518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581D4C31-786A-1F79-CDB4-DA55D0A1D3FD}"/>
              </a:ext>
            </a:extLst>
          </p:cNvPr>
          <p:cNvGraphicFramePr>
            <a:graphicFrameLocks noChangeAspect="1"/>
          </p:cNvGraphicFramePr>
          <p:nvPr>
            <p:extLst>
              <p:ext uri="{D42A27DB-BD31-4B8C-83A1-F6EECF244321}">
                <p14:modId xmlns:p14="http://schemas.microsoft.com/office/powerpoint/2010/main" val="2020939961"/>
              </p:ext>
            </p:extLst>
          </p:nvPr>
        </p:nvGraphicFramePr>
        <p:xfrm>
          <a:off x="0" y="0"/>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2" name="Object 2">
                        <a:extLst>
                          <a:ext uri="{FF2B5EF4-FFF2-40B4-BE49-F238E27FC236}">
                            <a16:creationId xmlns:a16="http://schemas.microsoft.com/office/drawing/2014/main" id="{581D4C31-786A-1F79-CDB4-DA55D0A1D3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ln>
                        <a:noFill/>
                      </a:ln>
                      <a:effectLst/>
                    </p:spPr>
                  </p:pic>
                </p:oleObj>
              </mc:Fallback>
            </mc:AlternateContent>
          </a:graphicData>
        </a:graphic>
      </p:graphicFrame>
      <p:sp>
        <p:nvSpPr>
          <p:cNvPr id="6" name="TextBox 5"/>
          <p:cNvSpPr txBox="1"/>
          <p:nvPr/>
        </p:nvSpPr>
        <p:spPr>
          <a:xfrm>
            <a:off x="11616688" y="6390648"/>
            <a:ext cx="360000" cy="307777"/>
          </a:xfrm>
          <a:prstGeom prst="rect">
            <a:avLst/>
          </a:prstGeom>
          <a:noFill/>
        </p:spPr>
        <p:txBody>
          <a:bodyPr wrap="square" rtlCol="0">
            <a:spAutoFit/>
          </a:bodyPr>
          <a:lstStyle/>
          <a:p>
            <a:pPr algn="r"/>
            <a:fld id="{47CC4988-D251-4CA2-8698-B65D5B01E025}" type="slidenum">
              <a:rPr lang="el-GR" sz="1400">
                <a:solidFill>
                  <a:schemeClr val="bg1"/>
                </a:solidFill>
              </a:rPr>
              <a:pPr algn="r"/>
              <a:t>7</a:t>
            </a:fld>
            <a:endParaRPr lang="el-GR" sz="1400" dirty="0">
              <a:solidFill>
                <a:schemeClr val="bg1"/>
              </a:solidFill>
            </a:endParaRPr>
          </a:p>
        </p:txBody>
      </p:sp>
      <p:sp>
        <p:nvSpPr>
          <p:cNvPr id="18" name="Rounded Rectangle 19">
            <a:extLst>
              <a:ext uri="{FF2B5EF4-FFF2-40B4-BE49-F238E27FC236}">
                <a16:creationId xmlns:a16="http://schemas.microsoft.com/office/drawing/2014/main" id="{F916DB64-EC04-11C4-A081-2A1B031A5FC8}"/>
              </a:ext>
            </a:extLst>
          </p:cNvPr>
          <p:cNvSpPr>
            <a:spLocks noChangeArrowheads="1"/>
          </p:cNvSpPr>
          <p:nvPr/>
        </p:nvSpPr>
        <p:spPr bwMode="auto">
          <a:xfrm>
            <a:off x="4626991" y="2138627"/>
            <a:ext cx="2952000" cy="972000"/>
          </a:xfrm>
          <a:prstGeom prst="roundRect">
            <a:avLst/>
          </a:prstGeom>
          <a:solidFill>
            <a:srgbClr val="E9FFE9"/>
          </a:solidFill>
          <a:ln w="9525">
            <a:solidFill>
              <a:schemeClr val="tx1"/>
            </a:solidFill>
            <a:round/>
            <a:headEnd/>
            <a:tailEnd/>
          </a:ln>
        </p:spPr>
        <p:txBody>
          <a:bodyPr wrap="none" lIns="47896" tIns="23948" rIns="47896" bIns="23948" anchor="ctr"/>
          <a:lstStyle>
            <a:defPPr>
              <a:defRPr lang="en-GB"/>
            </a:defPPr>
            <a:lvl1pPr algn="l" rtl="0" fontAlgn="base">
              <a:spcBef>
                <a:spcPct val="0"/>
              </a:spcBef>
              <a:spcAft>
                <a:spcPct val="0"/>
              </a:spcAft>
              <a:defRPr sz="2400" kern="1200">
                <a:solidFill>
                  <a:schemeClr val="tx1"/>
                </a:solidFill>
                <a:latin typeface="Monotype Corsiva" pitchFamily="66" charset="0"/>
                <a:ea typeface="+mn-ea"/>
                <a:cs typeface="+mn-cs"/>
              </a:defRPr>
            </a:lvl1pPr>
            <a:lvl2pPr marL="457200" algn="l" rtl="0" fontAlgn="base">
              <a:spcBef>
                <a:spcPct val="0"/>
              </a:spcBef>
              <a:spcAft>
                <a:spcPct val="0"/>
              </a:spcAft>
              <a:defRPr sz="2400" kern="1200">
                <a:solidFill>
                  <a:schemeClr val="tx1"/>
                </a:solidFill>
                <a:latin typeface="Monotype Corsiva" pitchFamily="66" charset="0"/>
                <a:ea typeface="+mn-ea"/>
                <a:cs typeface="+mn-cs"/>
              </a:defRPr>
            </a:lvl2pPr>
            <a:lvl3pPr marL="914400" algn="l" rtl="0" fontAlgn="base">
              <a:spcBef>
                <a:spcPct val="0"/>
              </a:spcBef>
              <a:spcAft>
                <a:spcPct val="0"/>
              </a:spcAft>
              <a:defRPr sz="2400" kern="1200">
                <a:solidFill>
                  <a:schemeClr val="tx1"/>
                </a:solidFill>
                <a:latin typeface="Monotype Corsiva" pitchFamily="66" charset="0"/>
                <a:ea typeface="+mn-ea"/>
                <a:cs typeface="+mn-cs"/>
              </a:defRPr>
            </a:lvl3pPr>
            <a:lvl4pPr marL="1371600" algn="l" rtl="0" fontAlgn="base">
              <a:spcBef>
                <a:spcPct val="0"/>
              </a:spcBef>
              <a:spcAft>
                <a:spcPct val="0"/>
              </a:spcAft>
              <a:defRPr sz="2400" kern="1200">
                <a:solidFill>
                  <a:schemeClr val="tx1"/>
                </a:solidFill>
                <a:latin typeface="Monotype Corsiva" pitchFamily="66" charset="0"/>
                <a:ea typeface="+mn-ea"/>
                <a:cs typeface="+mn-cs"/>
              </a:defRPr>
            </a:lvl4pPr>
            <a:lvl5pPr marL="1828800" algn="l" rtl="0" fontAlgn="base">
              <a:spcBef>
                <a:spcPct val="0"/>
              </a:spcBef>
              <a:spcAft>
                <a:spcPct val="0"/>
              </a:spcAft>
              <a:defRPr sz="2400" kern="1200">
                <a:solidFill>
                  <a:schemeClr val="tx1"/>
                </a:solidFill>
                <a:latin typeface="Monotype Corsiva" pitchFamily="66" charset="0"/>
                <a:ea typeface="+mn-ea"/>
                <a:cs typeface="+mn-cs"/>
              </a:defRPr>
            </a:lvl5pPr>
            <a:lvl6pPr marL="2286000" algn="l" defTabSz="914400" rtl="0" eaLnBrk="1" latinLnBrk="0" hangingPunct="1">
              <a:defRPr sz="2400" kern="1200">
                <a:solidFill>
                  <a:schemeClr val="tx1"/>
                </a:solidFill>
                <a:latin typeface="Monotype Corsiva" pitchFamily="66" charset="0"/>
                <a:ea typeface="+mn-ea"/>
                <a:cs typeface="+mn-cs"/>
              </a:defRPr>
            </a:lvl6pPr>
            <a:lvl7pPr marL="2743200" algn="l" defTabSz="914400" rtl="0" eaLnBrk="1" latinLnBrk="0" hangingPunct="1">
              <a:defRPr sz="2400" kern="1200">
                <a:solidFill>
                  <a:schemeClr val="tx1"/>
                </a:solidFill>
                <a:latin typeface="Monotype Corsiva" pitchFamily="66" charset="0"/>
                <a:ea typeface="+mn-ea"/>
                <a:cs typeface="+mn-cs"/>
              </a:defRPr>
            </a:lvl7pPr>
            <a:lvl8pPr marL="3200400" algn="l" defTabSz="914400" rtl="0" eaLnBrk="1" latinLnBrk="0" hangingPunct="1">
              <a:defRPr sz="2400" kern="1200">
                <a:solidFill>
                  <a:schemeClr val="tx1"/>
                </a:solidFill>
                <a:latin typeface="Monotype Corsiva" pitchFamily="66" charset="0"/>
                <a:ea typeface="+mn-ea"/>
                <a:cs typeface="+mn-cs"/>
              </a:defRPr>
            </a:lvl8pPr>
            <a:lvl9pPr marL="3657600" algn="l" defTabSz="914400" rtl="0" eaLnBrk="1" latinLnBrk="0" hangingPunct="1">
              <a:defRPr sz="2400" kern="1200">
                <a:solidFill>
                  <a:schemeClr val="tx1"/>
                </a:solidFill>
                <a:latin typeface="Monotype Corsiva" pitchFamily="66" charset="0"/>
                <a:ea typeface="+mn-ea"/>
                <a:cs typeface="+mn-cs"/>
              </a:defRPr>
            </a:lvl9pPr>
          </a:lstStyle>
          <a:p>
            <a:pPr algn="ctr" defTabSz="479463"/>
            <a:r>
              <a:rPr lang="en-GB" sz="1800" dirty="0">
                <a:latin typeface="Book Antiqua" panose="02040602050305030304" pitchFamily="18" charset="0"/>
              </a:rPr>
              <a:t>Labour supply forecasts</a:t>
            </a:r>
          </a:p>
          <a:p>
            <a:pPr algn="ctr" defTabSz="479463">
              <a:defRPr/>
            </a:pPr>
            <a:r>
              <a:rPr lang="el-GR" sz="1800" dirty="0">
                <a:latin typeface="Book Antiqua" panose="02040602050305030304" pitchFamily="18" charset="0"/>
              </a:rPr>
              <a:t>2022-2032</a:t>
            </a:r>
            <a:endParaRPr lang="en-GB" sz="1800" dirty="0">
              <a:latin typeface="Book Antiqua" panose="02040602050305030304" pitchFamily="18" charset="0"/>
            </a:endParaRPr>
          </a:p>
        </p:txBody>
      </p:sp>
      <p:sp>
        <p:nvSpPr>
          <p:cNvPr id="19" name="Rounded Rectangle 21">
            <a:extLst>
              <a:ext uri="{FF2B5EF4-FFF2-40B4-BE49-F238E27FC236}">
                <a16:creationId xmlns:a16="http://schemas.microsoft.com/office/drawing/2014/main" id="{D36A0D92-46A5-284B-0FFA-D89675733FE2}"/>
              </a:ext>
            </a:extLst>
          </p:cNvPr>
          <p:cNvSpPr>
            <a:spLocks noChangeArrowheads="1"/>
          </p:cNvSpPr>
          <p:nvPr/>
        </p:nvSpPr>
        <p:spPr bwMode="auto">
          <a:xfrm>
            <a:off x="1044991" y="4333453"/>
            <a:ext cx="2880000" cy="936000"/>
          </a:xfrm>
          <a:prstGeom prst="roundRect">
            <a:avLst/>
          </a:prstGeom>
          <a:solidFill>
            <a:srgbClr val="FFFFCC"/>
          </a:solidFill>
          <a:ln w="9525">
            <a:solidFill>
              <a:schemeClr val="tx1"/>
            </a:solidFill>
            <a:round/>
            <a:headEnd/>
            <a:tailEnd/>
          </a:ln>
        </p:spPr>
        <p:txBody>
          <a:bodyPr wrap="none" lIns="47896" tIns="23948" rIns="47896" bIns="23948" anchor="ctr"/>
          <a:lstStyle>
            <a:defPPr>
              <a:defRPr lang="en-GB"/>
            </a:defPPr>
            <a:lvl1pPr algn="l" rtl="0" fontAlgn="base">
              <a:spcBef>
                <a:spcPct val="0"/>
              </a:spcBef>
              <a:spcAft>
                <a:spcPct val="0"/>
              </a:spcAft>
              <a:defRPr sz="2400" kern="1200">
                <a:solidFill>
                  <a:schemeClr val="tx1"/>
                </a:solidFill>
                <a:latin typeface="Monotype Corsiva" pitchFamily="66" charset="0"/>
                <a:ea typeface="+mn-ea"/>
                <a:cs typeface="+mn-cs"/>
              </a:defRPr>
            </a:lvl1pPr>
            <a:lvl2pPr marL="457200" algn="l" rtl="0" fontAlgn="base">
              <a:spcBef>
                <a:spcPct val="0"/>
              </a:spcBef>
              <a:spcAft>
                <a:spcPct val="0"/>
              </a:spcAft>
              <a:defRPr sz="2400" kern="1200">
                <a:solidFill>
                  <a:schemeClr val="tx1"/>
                </a:solidFill>
                <a:latin typeface="Monotype Corsiva" pitchFamily="66" charset="0"/>
                <a:ea typeface="+mn-ea"/>
                <a:cs typeface="+mn-cs"/>
              </a:defRPr>
            </a:lvl2pPr>
            <a:lvl3pPr marL="914400" algn="l" rtl="0" fontAlgn="base">
              <a:spcBef>
                <a:spcPct val="0"/>
              </a:spcBef>
              <a:spcAft>
                <a:spcPct val="0"/>
              </a:spcAft>
              <a:defRPr sz="2400" kern="1200">
                <a:solidFill>
                  <a:schemeClr val="tx1"/>
                </a:solidFill>
                <a:latin typeface="Monotype Corsiva" pitchFamily="66" charset="0"/>
                <a:ea typeface="+mn-ea"/>
                <a:cs typeface="+mn-cs"/>
              </a:defRPr>
            </a:lvl3pPr>
            <a:lvl4pPr marL="1371600" algn="l" rtl="0" fontAlgn="base">
              <a:spcBef>
                <a:spcPct val="0"/>
              </a:spcBef>
              <a:spcAft>
                <a:spcPct val="0"/>
              </a:spcAft>
              <a:defRPr sz="2400" kern="1200">
                <a:solidFill>
                  <a:schemeClr val="tx1"/>
                </a:solidFill>
                <a:latin typeface="Monotype Corsiva" pitchFamily="66" charset="0"/>
                <a:ea typeface="+mn-ea"/>
                <a:cs typeface="+mn-cs"/>
              </a:defRPr>
            </a:lvl4pPr>
            <a:lvl5pPr marL="1828800" algn="l" rtl="0" fontAlgn="base">
              <a:spcBef>
                <a:spcPct val="0"/>
              </a:spcBef>
              <a:spcAft>
                <a:spcPct val="0"/>
              </a:spcAft>
              <a:defRPr sz="2400" kern="1200">
                <a:solidFill>
                  <a:schemeClr val="tx1"/>
                </a:solidFill>
                <a:latin typeface="Monotype Corsiva" pitchFamily="66" charset="0"/>
                <a:ea typeface="+mn-ea"/>
                <a:cs typeface="+mn-cs"/>
              </a:defRPr>
            </a:lvl5pPr>
            <a:lvl6pPr marL="2286000" algn="l" defTabSz="914400" rtl="0" eaLnBrk="1" latinLnBrk="0" hangingPunct="1">
              <a:defRPr sz="2400" kern="1200">
                <a:solidFill>
                  <a:schemeClr val="tx1"/>
                </a:solidFill>
                <a:latin typeface="Monotype Corsiva" pitchFamily="66" charset="0"/>
                <a:ea typeface="+mn-ea"/>
                <a:cs typeface="+mn-cs"/>
              </a:defRPr>
            </a:lvl6pPr>
            <a:lvl7pPr marL="2743200" algn="l" defTabSz="914400" rtl="0" eaLnBrk="1" latinLnBrk="0" hangingPunct="1">
              <a:defRPr sz="2400" kern="1200">
                <a:solidFill>
                  <a:schemeClr val="tx1"/>
                </a:solidFill>
                <a:latin typeface="Monotype Corsiva" pitchFamily="66" charset="0"/>
                <a:ea typeface="+mn-ea"/>
                <a:cs typeface="+mn-cs"/>
              </a:defRPr>
            </a:lvl7pPr>
            <a:lvl8pPr marL="3200400" algn="l" defTabSz="914400" rtl="0" eaLnBrk="1" latinLnBrk="0" hangingPunct="1">
              <a:defRPr sz="2400" kern="1200">
                <a:solidFill>
                  <a:schemeClr val="tx1"/>
                </a:solidFill>
                <a:latin typeface="Monotype Corsiva" pitchFamily="66" charset="0"/>
                <a:ea typeface="+mn-ea"/>
                <a:cs typeface="+mn-cs"/>
              </a:defRPr>
            </a:lvl8pPr>
            <a:lvl9pPr marL="3657600" algn="l" defTabSz="914400" rtl="0" eaLnBrk="1" latinLnBrk="0" hangingPunct="1">
              <a:defRPr sz="2400" kern="1200">
                <a:solidFill>
                  <a:schemeClr val="tx1"/>
                </a:solidFill>
                <a:latin typeface="Monotype Corsiva" pitchFamily="66" charset="0"/>
                <a:ea typeface="+mn-ea"/>
                <a:cs typeface="+mn-cs"/>
              </a:defRPr>
            </a:lvl9pPr>
          </a:lstStyle>
          <a:p>
            <a:pPr algn="ctr" defTabSz="479463">
              <a:defRPr/>
            </a:pPr>
            <a:r>
              <a:rPr lang="en-GB" sz="1800" dirty="0">
                <a:latin typeface="Book Antiqua" panose="02040602050305030304" pitchFamily="18" charset="0"/>
              </a:rPr>
              <a:t>Total economy</a:t>
            </a:r>
          </a:p>
        </p:txBody>
      </p:sp>
      <p:sp>
        <p:nvSpPr>
          <p:cNvPr id="21" name="Rounded Rectangle 24">
            <a:extLst>
              <a:ext uri="{FF2B5EF4-FFF2-40B4-BE49-F238E27FC236}">
                <a16:creationId xmlns:a16="http://schemas.microsoft.com/office/drawing/2014/main" id="{AE38A6B3-A6B2-518B-CE7C-CC5BF11B4038}"/>
              </a:ext>
            </a:extLst>
          </p:cNvPr>
          <p:cNvSpPr>
            <a:spLocks noChangeArrowheads="1"/>
          </p:cNvSpPr>
          <p:nvPr/>
        </p:nvSpPr>
        <p:spPr bwMode="auto">
          <a:xfrm>
            <a:off x="8267009" y="4333453"/>
            <a:ext cx="2880000" cy="936000"/>
          </a:xfrm>
          <a:prstGeom prst="roundRect">
            <a:avLst/>
          </a:prstGeom>
          <a:solidFill>
            <a:srgbClr val="FFFFCC"/>
          </a:solidFill>
          <a:ln w="9525">
            <a:solidFill>
              <a:schemeClr val="tx1"/>
            </a:solidFill>
            <a:round/>
            <a:headEnd/>
            <a:tailEnd/>
          </a:ln>
        </p:spPr>
        <p:txBody>
          <a:bodyPr wrap="none" lIns="47896" tIns="23948" rIns="47896" bIns="23948" anchor="ctr"/>
          <a:lstStyle>
            <a:defPPr>
              <a:defRPr lang="en-GB"/>
            </a:defPPr>
            <a:lvl1pPr algn="l" rtl="0" fontAlgn="base">
              <a:spcBef>
                <a:spcPct val="0"/>
              </a:spcBef>
              <a:spcAft>
                <a:spcPct val="0"/>
              </a:spcAft>
              <a:defRPr sz="2400" kern="1200">
                <a:solidFill>
                  <a:schemeClr val="tx1"/>
                </a:solidFill>
                <a:latin typeface="Monotype Corsiva" pitchFamily="66" charset="0"/>
                <a:ea typeface="+mn-ea"/>
                <a:cs typeface="+mn-cs"/>
              </a:defRPr>
            </a:lvl1pPr>
            <a:lvl2pPr marL="457200" algn="l" rtl="0" fontAlgn="base">
              <a:spcBef>
                <a:spcPct val="0"/>
              </a:spcBef>
              <a:spcAft>
                <a:spcPct val="0"/>
              </a:spcAft>
              <a:defRPr sz="2400" kern="1200">
                <a:solidFill>
                  <a:schemeClr val="tx1"/>
                </a:solidFill>
                <a:latin typeface="Monotype Corsiva" pitchFamily="66" charset="0"/>
                <a:ea typeface="+mn-ea"/>
                <a:cs typeface="+mn-cs"/>
              </a:defRPr>
            </a:lvl2pPr>
            <a:lvl3pPr marL="914400" algn="l" rtl="0" fontAlgn="base">
              <a:spcBef>
                <a:spcPct val="0"/>
              </a:spcBef>
              <a:spcAft>
                <a:spcPct val="0"/>
              </a:spcAft>
              <a:defRPr sz="2400" kern="1200">
                <a:solidFill>
                  <a:schemeClr val="tx1"/>
                </a:solidFill>
                <a:latin typeface="Monotype Corsiva" pitchFamily="66" charset="0"/>
                <a:ea typeface="+mn-ea"/>
                <a:cs typeface="+mn-cs"/>
              </a:defRPr>
            </a:lvl3pPr>
            <a:lvl4pPr marL="1371600" algn="l" rtl="0" fontAlgn="base">
              <a:spcBef>
                <a:spcPct val="0"/>
              </a:spcBef>
              <a:spcAft>
                <a:spcPct val="0"/>
              </a:spcAft>
              <a:defRPr sz="2400" kern="1200">
                <a:solidFill>
                  <a:schemeClr val="tx1"/>
                </a:solidFill>
                <a:latin typeface="Monotype Corsiva" pitchFamily="66" charset="0"/>
                <a:ea typeface="+mn-ea"/>
                <a:cs typeface="+mn-cs"/>
              </a:defRPr>
            </a:lvl4pPr>
            <a:lvl5pPr marL="1828800" algn="l" rtl="0" fontAlgn="base">
              <a:spcBef>
                <a:spcPct val="0"/>
              </a:spcBef>
              <a:spcAft>
                <a:spcPct val="0"/>
              </a:spcAft>
              <a:defRPr sz="2400" kern="1200">
                <a:solidFill>
                  <a:schemeClr val="tx1"/>
                </a:solidFill>
                <a:latin typeface="Monotype Corsiva" pitchFamily="66" charset="0"/>
                <a:ea typeface="+mn-ea"/>
                <a:cs typeface="+mn-cs"/>
              </a:defRPr>
            </a:lvl5pPr>
            <a:lvl6pPr marL="2286000" algn="l" defTabSz="914400" rtl="0" eaLnBrk="1" latinLnBrk="0" hangingPunct="1">
              <a:defRPr sz="2400" kern="1200">
                <a:solidFill>
                  <a:schemeClr val="tx1"/>
                </a:solidFill>
                <a:latin typeface="Monotype Corsiva" pitchFamily="66" charset="0"/>
                <a:ea typeface="+mn-ea"/>
                <a:cs typeface="+mn-cs"/>
              </a:defRPr>
            </a:lvl6pPr>
            <a:lvl7pPr marL="2743200" algn="l" defTabSz="914400" rtl="0" eaLnBrk="1" latinLnBrk="0" hangingPunct="1">
              <a:defRPr sz="2400" kern="1200">
                <a:solidFill>
                  <a:schemeClr val="tx1"/>
                </a:solidFill>
                <a:latin typeface="Monotype Corsiva" pitchFamily="66" charset="0"/>
                <a:ea typeface="+mn-ea"/>
                <a:cs typeface="+mn-cs"/>
              </a:defRPr>
            </a:lvl7pPr>
            <a:lvl8pPr marL="3200400" algn="l" defTabSz="914400" rtl="0" eaLnBrk="1" latinLnBrk="0" hangingPunct="1">
              <a:defRPr sz="2400" kern="1200">
                <a:solidFill>
                  <a:schemeClr val="tx1"/>
                </a:solidFill>
                <a:latin typeface="Monotype Corsiva" pitchFamily="66" charset="0"/>
                <a:ea typeface="+mn-ea"/>
                <a:cs typeface="+mn-cs"/>
              </a:defRPr>
            </a:lvl8pPr>
            <a:lvl9pPr marL="3657600" algn="l" defTabSz="914400" rtl="0" eaLnBrk="1" latinLnBrk="0" hangingPunct="1">
              <a:defRPr sz="2400" kern="1200">
                <a:solidFill>
                  <a:schemeClr val="tx1"/>
                </a:solidFill>
                <a:latin typeface="Monotype Corsiva" pitchFamily="66" charset="0"/>
                <a:ea typeface="+mn-ea"/>
                <a:cs typeface="+mn-cs"/>
              </a:defRPr>
            </a:lvl9pPr>
          </a:lstStyle>
          <a:p>
            <a:pPr algn="ctr" defTabSz="479463">
              <a:defRPr/>
            </a:pPr>
            <a:r>
              <a:rPr lang="en-GB" sz="1800" dirty="0">
                <a:latin typeface="Book Antiqua" panose="02040602050305030304" pitchFamily="18" charset="0"/>
              </a:rPr>
              <a:t>Education level</a:t>
            </a:r>
          </a:p>
        </p:txBody>
      </p:sp>
      <p:cxnSp>
        <p:nvCxnSpPr>
          <p:cNvPr id="23" name="AutoShape 13">
            <a:extLst>
              <a:ext uri="{FF2B5EF4-FFF2-40B4-BE49-F238E27FC236}">
                <a16:creationId xmlns:a16="http://schemas.microsoft.com/office/drawing/2014/main" id="{9663B1B6-CB4E-1931-343F-25670B672B1A}"/>
              </a:ext>
            </a:extLst>
          </p:cNvPr>
          <p:cNvCxnSpPr>
            <a:cxnSpLocks noChangeShapeType="1"/>
            <a:stCxn id="18" idx="2"/>
            <a:endCxn id="21" idx="0"/>
          </p:cNvCxnSpPr>
          <p:nvPr/>
        </p:nvCxnSpPr>
        <p:spPr bwMode="auto">
          <a:xfrm>
            <a:off x="6102991" y="3110627"/>
            <a:ext cx="3604018" cy="1222826"/>
          </a:xfrm>
          <a:prstGeom prst="straightConnector1">
            <a:avLst/>
          </a:prstGeom>
          <a:noFill/>
          <a:ln w="12700">
            <a:solidFill>
              <a:srgbClr val="0000FF"/>
            </a:solidFill>
            <a:round/>
            <a:headEnd/>
            <a:tailEnd type="triangle" w="med" len="med"/>
          </a:ln>
        </p:spPr>
      </p:cxnSp>
      <p:cxnSp>
        <p:nvCxnSpPr>
          <p:cNvPr id="26" name="AutoShape 13">
            <a:extLst>
              <a:ext uri="{FF2B5EF4-FFF2-40B4-BE49-F238E27FC236}">
                <a16:creationId xmlns:a16="http://schemas.microsoft.com/office/drawing/2014/main" id="{CEAB9F88-4842-86E7-EFA2-898DDC15B14A}"/>
              </a:ext>
            </a:extLst>
          </p:cNvPr>
          <p:cNvCxnSpPr>
            <a:cxnSpLocks noChangeShapeType="1"/>
            <a:stCxn id="18" idx="2"/>
            <a:endCxn id="19" idx="0"/>
          </p:cNvCxnSpPr>
          <p:nvPr/>
        </p:nvCxnSpPr>
        <p:spPr bwMode="auto">
          <a:xfrm flipH="1">
            <a:off x="2484991" y="3110627"/>
            <a:ext cx="3618000" cy="1222826"/>
          </a:xfrm>
          <a:prstGeom prst="straightConnector1">
            <a:avLst/>
          </a:prstGeom>
          <a:noFill/>
          <a:ln w="12700">
            <a:solidFill>
              <a:srgbClr val="0000FF"/>
            </a:solidFill>
            <a:round/>
            <a:headEnd/>
            <a:tailEnd type="triangle" w="med" len="med"/>
          </a:ln>
        </p:spPr>
      </p:cxnSp>
      <p:sp>
        <p:nvSpPr>
          <p:cNvPr id="3" name="Rounded Rectangle 21">
            <a:extLst>
              <a:ext uri="{FF2B5EF4-FFF2-40B4-BE49-F238E27FC236}">
                <a16:creationId xmlns:a16="http://schemas.microsoft.com/office/drawing/2014/main" id="{7321A7A2-CFD7-E3CB-3D8A-1829675799C0}"/>
              </a:ext>
            </a:extLst>
          </p:cNvPr>
          <p:cNvSpPr>
            <a:spLocks noChangeArrowheads="1"/>
          </p:cNvSpPr>
          <p:nvPr/>
        </p:nvSpPr>
        <p:spPr bwMode="auto">
          <a:xfrm>
            <a:off x="4662991" y="4333453"/>
            <a:ext cx="2880000" cy="936000"/>
          </a:xfrm>
          <a:prstGeom prst="roundRect">
            <a:avLst/>
          </a:prstGeom>
          <a:solidFill>
            <a:srgbClr val="FFFFCC"/>
          </a:solidFill>
          <a:ln w="9525">
            <a:solidFill>
              <a:schemeClr val="tx1"/>
            </a:solidFill>
            <a:round/>
            <a:headEnd/>
            <a:tailEnd/>
          </a:ln>
        </p:spPr>
        <p:txBody>
          <a:bodyPr wrap="none" lIns="47896" tIns="23948" rIns="47896" bIns="23948" anchor="ctr"/>
          <a:lstStyle>
            <a:defPPr>
              <a:defRPr lang="en-GB"/>
            </a:defPPr>
            <a:lvl1pPr algn="l" rtl="0" fontAlgn="base">
              <a:spcBef>
                <a:spcPct val="0"/>
              </a:spcBef>
              <a:spcAft>
                <a:spcPct val="0"/>
              </a:spcAft>
              <a:defRPr sz="2400" kern="1200">
                <a:solidFill>
                  <a:schemeClr val="tx1"/>
                </a:solidFill>
                <a:latin typeface="Monotype Corsiva" pitchFamily="66" charset="0"/>
                <a:ea typeface="+mn-ea"/>
                <a:cs typeface="+mn-cs"/>
              </a:defRPr>
            </a:lvl1pPr>
            <a:lvl2pPr marL="457200" algn="l" rtl="0" fontAlgn="base">
              <a:spcBef>
                <a:spcPct val="0"/>
              </a:spcBef>
              <a:spcAft>
                <a:spcPct val="0"/>
              </a:spcAft>
              <a:defRPr sz="2400" kern="1200">
                <a:solidFill>
                  <a:schemeClr val="tx1"/>
                </a:solidFill>
                <a:latin typeface="Monotype Corsiva" pitchFamily="66" charset="0"/>
                <a:ea typeface="+mn-ea"/>
                <a:cs typeface="+mn-cs"/>
              </a:defRPr>
            </a:lvl2pPr>
            <a:lvl3pPr marL="914400" algn="l" rtl="0" fontAlgn="base">
              <a:spcBef>
                <a:spcPct val="0"/>
              </a:spcBef>
              <a:spcAft>
                <a:spcPct val="0"/>
              </a:spcAft>
              <a:defRPr sz="2400" kern="1200">
                <a:solidFill>
                  <a:schemeClr val="tx1"/>
                </a:solidFill>
                <a:latin typeface="Monotype Corsiva" pitchFamily="66" charset="0"/>
                <a:ea typeface="+mn-ea"/>
                <a:cs typeface="+mn-cs"/>
              </a:defRPr>
            </a:lvl3pPr>
            <a:lvl4pPr marL="1371600" algn="l" rtl="0" fontAlgn="base">
              <a:spcBef>
                <a:spcPct val="0"/>
              </a:spcBef>
              <a:spcAft>
                <a:spcPct val="0"/>
              </a:spcAft>
              <a:defRPr sz="2400" kern="1200">
                <a:solidFill>
                  <a:schemeClr val="tx1"/>
                </a:solidFill>
                <a:latin typeface="Monotype Corsiva" pitchFamily="66" charset="0"/>
                <a:ea typeface="+mn-ea"/>
                <a:cs typeface="+mn-cs"/>
              </a:defRPr>
            </a:lvl4pPr>
            <a:lvl5pPr marL="1828800" algn="l" rtl="0" fontAlgn="base">
              <a:spcBef>
                <a:spcPct val="0"/>
              </a:spcBef>
              <a:spcAft>
                <a:spcPct val="0"/>
              </a:spcAft>
              <a:defRPr sz="2400" kern="1200">
                <a:solidFill>
                  <a:schemeClr val="tx1"/>
                </a:solidFill>
                <a:latin typeface="Monotype Corsiva" pitchFamily="66" charset="0"/>
                <a:ea typeface="+mn-ea"/>
                <a:cs typeface="+mn-cs"/>
              </a:defRPr>
            </a:lvl5pPr>
            <a:lvl6pPr marL="2286000" algn="l" defTabSz="914400" rtl="0" eaLnBrk="1" latinLnBrk="0" hangingPunct="1">
              <a:defRPr sz="2400" kern="1200">
                <a:solidFill>
                  <a:schemeClr val="tx1"/>
                </a:solidFill>
                <a:latin typeface="Monotype Corsiva" pitchFamily="66" charset="0"/>
                <a:ea typeface="+mn-ea"/>
                <a:cs typeface="+mn-cs"/>
              </a:defRPr>
            </a:lvl6pPr>
            <a:lvl7pPr marL="2743200" algn="l" defTabSz="914400" rtl="0" eaLnBrk="1" latinLnBrk="0" hangingPunct="1">
              <a:defRPr sz="2400" kern="1200">
                <a:solidFill>
                  <a:schemeClr val="tx1"/>
                </a:solidFill>
                <a:latin typeface="Monotype Corsiva" pitchFamily="66" charset="0"/>
                <a:ea typeface="+mn-ea"/>
                <a:cs typeface="+mn-cs"/>
              </a:defRPr>
            </a:lvl7pPr>
            <a:lvl8pPr marL="3200400" algn="l" defTabSz="914400" rtl="0" eaLnBrk="1" latinLnBrk="0" hangingPunct="1">
              <a:defRPr sz="2400" kern="1200">
                <a:solidFill>
                  <a:schemeClr val="tx1"/>
                </a:solidFill>
                <a:latin typeface="Monotype Corsiva" pitchFamily="66" charset="0"/>
                <a:ea typeface="+mn-ea"/>
                <a:cs typeface="+mn-cs"/>
              </a:defRPr>
            </a:lvl8pPr>
            <a:lvl9pPr marL="3657600" algn="l" defTabSz="914400" rtl="0" eaLnBrk="1" latinLnBrk="0" hangingPunct="1">
              <a:defRPr sz="2400" kern="1200">
                <a:solidFill>
                  <a:schemeClr val="tx1"/>
                </a:solidFill>
                <a:latin typeface="Monotype Corsiva" pitchFamily="66" charset="0"/>
                <a:ea typeface="+mn-ea"/>
                <a:cs typeface="+mn-cs"/>
              </a:defRPr>
            </a:lvl9pPr>
          </a:lstStyle>
          <a:p>
            <a:pPr algn="ctr" defTabSz="479463">
              <a:defRPr/>
            </a:pPr>
            <a:r>
              <a:rPr lang="en-GB" sz="1800" dirty="0">
                <a:latin typeface="Book Antiqua" panose="02040602050305030304" pitchFamily="18" charset="0"/>
              </a:rPr>
              <a:t>Gender</a:t>
            </a:r>
          </a:p>
        </p:txBody>
      </p:sp>
      <p:cxnSp>
        <p:nvCxnSpPr>
          <p:cNvPr id="7" name="AutoShape 13">
            <a:extLst>
              <a:ext uri="{FF2B5EF4-FFF2-40B4-BE49-F238E27FC236}">
                <a16:creationId xmlns:a16="http://schemas.microsoft.com/office/drawing/2014/main" id="{2BDE9F92-0170-2E4E-44E0-98B41BB4AA9B}"/>
              </a:ext>
            </a:extLst>
          </p:cNvPr>
          <p:cNvCxnSpPr>
            <a:cxnSpLocks noChangeShapeType="1"/>
            <a:stCxn id="18" idx="2"/>
            <a:endCxn id="3" idx="0"/>
          </p:cNvCxnSpPr>
          <p:nvPr/>
        </p:nvCxnSpPr>
        <p:spPr bwMode="auto">
          <a:xfrm>
            <a:off x="6102991" y="3110627"/>
            <a:ext cx="0" cy="1222826"/>
          </a:xfrm>
          <a:prstGeom prst="straightConnector1">
            <a:avLst/>
          </a:prstGeom>
          <a:noFill/>
          <a:ln w="12700">
            <a:solidFill>
              <a:srgbClr val="0000FF"/>
            </a:solidFill>
            <a:round/>
            <a:headEnd/>
            <a:tailEnd type="triangle" w="med" len="med"/>
          </a:ln>
        </p:spPr>
      </p:cxnSp>
      <p:sp>
        <p:nvSpPr>
          <p:cNvPr id="8" name="Rectangle 3">
            <a:extLst>
              <a:ext uri="{FF2B5EF4-FFF2-40B4-BE49-F238E27FC236}">
                <a16:creationId xmlns:a16="http://schemas.microsoft.com/office/drawing/2014/main" id="{DF6D4444-D498-E25C-C9E5-D68B8259A5A7}"/>
              </a:ext>
            </a:extLst>
          </p:cNvPr>
          <p:cNvSpPr>
            <a:spLocks noGrp="1" noChangeArrowheads="1"/>
          </p:cNvSpPr>
          <p:nvPr>
            <p:ph type="title"/>
          </p:nvPr>
        </p:nvSpPr>
        <p:spPr>
          <a:xfrm>
            <a:off x="1524000" y="908792"/>
            <a:ext cx="9144000" cy="648000"/>
          </a:xfrm>
        </p:spPr>
        <p:txBody>
          <a:bodyPr/>
          <a:lstStyle/>
          <a:p>
            <a:pPr eaLnBrk="1" hangingPunct="1">
              <a:defRPr/>
            </a:pPr>
            <a:r>
              <a:rPr lang="el-GR" sz="3000" b="1" dirty="0">
                <a:solidFill>
                  <a:srgbClr val="008000"/>
                </a:solidFill>
                <a:latin typeface="Book Antiqua" pitchFamily="18" charset="0"/>
              </a:rPr>
              <a:t>2</a:t>
            </a:r>
            <a:r>
              <a:rPr lang="en-US" sz="3000" b="1" dirty="0">
                <a:solidFill>
                  <a:srgbClr val="008000"/>
                </a:solidFill>
                <a:latin typeface="Book Antiqua" pitchFamily="18" charset="0"/>
              </a:rPr>
              <a:t>. SCOPE OF THE STUDY </a:t>
            </a:r>
            <a:r>
              <a:rPr lang="en-GB" sz="2000" b="1" dirty="0">
                <a:solidFill>
                  <a:srgbClr val="008000"/>
                </a:solidFill>
                <a:latin typeface="Book Antiqua" pitchFamily="18" charset="0"/>
              </a:rPr>
              <a:t> (4</a:t>
            </a:r>
            <a:r>
              <a:rPr lang="el-GR" sz="2000" b="1" dirty="0">
                <a:solidFill>
                  <a:srgbClr val="008000"/>
                </a:solidFill>
                <a:latin typeface="Book Antiqua" pitchFamily="18" charset="0"/>
              </a:rPr>
              <a:t>) </a:t>
            </a:r>
            <a:endParaRPr lang="en-GB" sz="3000" b="1" dirty="0">
              <a:solidFill>
                <a:srgbClr val="008000"/>
              </a:solidFill>
              <a:latin typeface="Book Antiqua" pitchFamily="18" charset="0"/>
            </a:endParaRPr>
          </a:p>
        </p:txBody>
      </p:sp>
    </p:spTree>
    <p:extLst>
      <p:ext uri="{BB962C8B-B14F-4D97-AF65-F5344CB8AC3E}">
        <p14:creationId xmlns:p14="http://schemas.microsoft.com/office/powerpoint/2010/main" val="3861878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0C22474E-7BDC-6D06-F889-D99FD58796A5}"/>
              </a:ext>
            </a:extLst>
          </p:cNvPr>
          <p:cNvGraphicFramePr>
            <a:graphicFrameLocks noChangeAspect="1"/>
          </p:cNvGraphicFramePr>
          <p:nvPr>
            <p:extLst>
              <p:ext uri="{D42A27DB-BD31-4B8C-83A1-F6EECF244321}">
                <p14:modId xmlns:p14="http://schemas.microsoft.com/office/powerpoint/2010/main" val="312726742"/>
              </p:ext>
            </p:extLst>
          </p:nvPr>
        </p:nvGraphicFramePr>
        <p:xfrm>
          <a:off x="0" y="0"/>
          <a:ext cx="12192000" cy="6856413"/>
        </p:xfrm>
        <a:graphic>
          <a:graphicData uri="http://schemas.openxmlformats.org/presentationml/2006/ole">
            <mc:AlternateContent xmlns:mc="http://schemas.openxmlformats.org/markup-compatibility/2006">
              <mc:Choice xmlns:v="urn:schemas-microsoft-com:vml" Requires="v">
                <p:oleObj name="Photo Editor Photo" r:id="rId2" imgW="7621064" imgH="5714286" progId="">
                  <p:embed/>
                </p:oleObj>
              </mc:Choice>
              <mc:Fallback>
                <p:oleObj name="Photo Editor Photo" r:id="rId2" imgW="7621064" imgH="5714286" progId="">
                  <p:embed/>
                  <p:pic>
                    <p:nvPicPr>
                      <p:cNvPr id="1026"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ln>
                        <a:noFill/>
                      </a:ln>
                      <a:effectLst/>
                    </p:spPr>
                  </p:pic>
                </p:oleObj>
              </mc:Fallback>
            </mc:AlternateContent>
          </a:graphicData>
        </a:graphic>
      </p:graphicFrame>
      <p:sp>
        <p:nvSpPr>
          <p:cNvPr id="141315" name="Rectangle 3"/>
          <p:cNvSpPr>
            <a:spLocks noGrp="1" noChangeArrowheads="1"/>
          </p:cNvSpPr>
          <p:nvPr>
            <p:ph type="title"/>
          </p:nvPr>
        </p:nvSpPr>
        <p:spPr>
          <a:xfrm>
            <a:off x="1524000" y="836784"/>
            <a:ext cx="9144000" cy="648000"/>
          </a:xfrm>
        </p:spPr>
        <p:txBody>
          <a:bodyPr/>
          <a:lstStyle/>
          <a:p>
            <a:pPr eaLnBrk="1" hangingPunct="1">
              <a:defRPr/>
            </a:pPr>
            <a:r>
              <a:rPr lang="el-GR" sz="3000" b="1" dirty="0">
                <a:solidFill>
                  <a:srgbClr val="008000"/>
                </a:solidFill>
                <a:latin typeface="Book Antiqua" pitchFamily="18" charset="0"/>
              </a:rPr>
              <a:t>3</a:t>
            </a:r>
            <a:r>
              <a:rPr lang="en-US" sz="3000" b="1" dirty="0">
                <a:solidFill>
                  <a:srgbClr val="008000"/>
                </a:solidFill>
                <a:latin typeface="Book Antiqua" pitchFamily="18" charset="0"/>
              </a:rPr>
              <a:t>. METHODOLOGY </a:t>
            </a:r>
            <a:endParaRPr lang="en-GB" sz="3000" b="1" dirty="0">
              <a:solidFill>
                <a:srgbClr val="008000"/>
              </a:solidFill>
              <a:latin typeface="Book Antiqua" pitchFamily="18" charset="0"/>
            </a:endParaRPr>
          </a:p>
        </p:txBody>
      </p:sp>
      <p:sp>
        <p:nvSpPr>
          <p:cNvPr id="16" name="TextBox 15"/>
          <p:cNvSpPr txBox="1"/>
          <p:nvPr/>
        </p:nvSpPr>
        <p:spPr>
          <a:xfrm>
            <a:off x="11640616" y="6387682"/>
            <a:ext cx="360000" cy="307777"/>
          </a:xfrm>
          <a:prstGeom prst="rect">
            <a:avLst/>
          </a:prstGeom>
          <a:noFill/>
        </p:spPr>
        <p:txBody>
          <a:bodyPr wrap="square" rtlCol="0">
            <a:spAutoFit/>
          </a:bodyPr>
          <a:lstStyle/>
          <a:p>
            <a:pPr algn="r"/>
            <a:fld id="{47CC4988-D251-4CA2-8698-B65D5B01E025}" type="slidenum">
              <a:rPr lang="el-GR" sz="1400">
                <a:solidFill>
                  <a:schemeClr val="bg1"/>
                </a:solidFill>
              </a:rPr>
              <a:pPr algn="r"/>
              <a:t>8</a:t>
            </a:fld>
            <a:endParaRPr lang="el-GR" sz="1400" dirty="0">
              <a:solidFill>
                <a:schemeClr val="bg1"/>
              </a:solidFill>
            </a:endParaRPr>
          </a:p>
        </p:txBody>
      </p:sp>
      <p:sp>
        <p:nvSpPr>
          <p:cNvPr id="3" name="Rectangle 4">
            <a:extLst>
              <a:ext uri="{FF2B5EF4-FFF2-40B4-BE49-F238E27FC236}">
                <a16:creationId xmlns:a16="http://schemas.microsoft.com/office/drawing/2014/main" id="{3CCBBBD5-E148-B301-B389-852188C23CF8}"/>
              </a:ext>
            </a:extLst>
          </p:cNvPr>
          <p:cNvSpPr txBox="1">
            <a:spLocks noChangeArrowheads="1"/>
          </p:cNvSpPr>
          <p:nvPr/>
        </p:nvSpPr>
        <p:spPr bwMode="auto">
          <a:xfrm>
            <a:off x="407368" y="1556792"/>
            <a:ext cx="11017224" cy="4392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spcBef>
                <a:spcPts val="600"/>
              </a:spcBef>
              <a:spcAft>
                <a:spcPts val="0"/>
              </a:spcAft>
              <a:buClr>
                <a:schemeClr val="accent2"/>
              </a:buClr>
              <a:buNone/>
              <a:defRPr/>
            </a:pPr>
            <a:endParaRPr lang="el-GR" sz="700" kern="0" dirty="0">
              <a:solidFill>
                <a:srgbClr val="3333CC"/>
              </a:solidFill>
              <a:latin typeface="Book Antiqua" pitchFamily="18" charset="0"/>
            </a:endParaRPr>
          </a:p>
          <a:p>
            <a:pPr eaLnBrk="1" hangingPunct="1">
              <a:spcBef>
                <a:spcPts val="600"/>
              </a:spcBef>
              <a:spcAft>
                <a:spcPts val="600"/>
              </a:spcAft>
              <a:buClr>
                <a:schemeClr val="accent2"/>
              </a:buClr>
              <a:buFont typeface="Wingdings" pitchFamily="2" charset="2"/>
              <a:buChar char="v"/>
              <a:defRPr/>
            </a:pPr>
            <a:r>
              <a:rPr lang="en-GB" sz="2200" b="1" kern="0" dirty="0">
                <a:solidFill>
                  <a:srgbClr val="3333CC"/>
                </a:solidFill>
                <a:latin typeface="Book Antiqua" pitchFamily="18" charset="0"/>
              </a:rPr>
              <a:t>It was developed by the Research and Planning Directorate of the HRDA and was based on its long experience in providing employment forecasts in Cyprus as well as similar methodologies in European countries. </a:t>
            </a:r>
          </a:p>
          <a:p>
            <a:pPr marL="0" indent="0" eaLnBrk="1" hangingPunct="1">
              <a:spcBef>
                <a:spcPts val="600"/>
              </a:spcBef>
              <a:spcAft>
                <a:spcPts val="600"/>
              </a:spcAft>
              <a:buClr>
                <a:schemeClr val="accent2"/>
              </a:buClr>
              <a:buNone/>
              <a:defRPr/>
            </a:pPr>
            <a:endParaRPr lang="el-GR" sz="1600" kern="0" dirty="0">
              <a:solidFill>
                <a:srgbClr val="3333CC"/>
              </a:solidFill>
              <a:latin typeface="Book Antiqua" pitchFamily="18" charset="0"/>
            </a:endParaRPr>
          </a:p>
          <a:p>
            <a:pPr eaLnBrk="1" hangingPunct="1">
              <a:spcBef>
                <a:spcPts val="600"/>
              </a:spcBef>
              <a:spcAft>
                <a:spcPts val="600"/>
              </a:spcAft>
              <a:buClr>
                <a:schemeClr val="accent2"/>
              </a:buClr>
              <a:buFont typeface="Wingdings" pitchFamily="2" charset="2"/>
              <a:buChar char="v"/>
              <a:defRPr/>
            </a:pPr>
            <a:r>
              <a:rPr lang="en-GB" sz="2200" b="1" kern="0" dirty="0">
                <a:solidFill>
                  <a:srgbClr val="3333CC"/>
                </a:solidFill>
                <a:latin typeface="Book Antiqua" pitchFamily="18" charset="0"/>
              </a:rPr>
              <a:t>The strategic objectives of Cyprus were considered, as expressed in various national programming documents, and specific assumptions and working scenarios were adopted, which are presented in the study</a:t>
            </a:r>
            <a:r>
              <a:rPr lang="el-GR" sz="2200" b="1" kern="0" dirty="0">
                <a:solidFill>
                  <a:srgbClr val="3333CC"/>
                </a:solidFill>
                <a:latin typeface="Book Antiqua" pitchFamily="18" charset="0"/>
              </a:rPr>
              <a:t>. </a:t>
            </a:r>
          </a:p>
          <a:p>
            <a:pPr marL="0" indent="0" eaLnBrk="1" hangingPunct="1">
              <a:spcBef>
                <a:spcPts val="600"/>
              </a:spcBef>
              <a:spcAft>
                <a:spcPts val="0"/>
              </a:spcAft>
              <a:buClr>
                <a:schemeClr val="accent2"/>
              </a:buClr>
              <a:buNone/>
              <a:defRPr/>
            </a:pPr>
            <a:endParaRPr lang="el-GR" sz="1600" kern="0" dirty="0">
              <a:solidFill>
                <a:srgbClr val="3333CC"/>
              </a:solidFill>
              <a:latin typeface="Book Antiqua" pitchFamily="18" charset="0"/>
            </a:endParaRPr>
          </a:p>
          <a:p>
            <a:pPr eaLnBrk="1" hangingPunct="1">
              <a:spcBef>
                <a:spcPts val="600"/>
              </a:spcBef>
              <a:spcAft>
                <a:spcPts val="600"/>
              </a:spcAft>
              <a:buClr>
                <a:schemeClr val="accent2"/>
              </a:buClr>
              <a:buFont typeface="Wingdings" pitchFamily="2" charset="2"/>
              <a:buChar char="v"/>
              <a:defRPr/>
            </a:pPr>
            <a:r>
              <a:rPr lang="en-GB" sz="2200" b="1" kern="0" dirty="0">
                <a:solidFill>
                  <a:srgbClr val="3333CC"/>
                </a:solidFill>
                <a:latin typeface="Book Antiqua" pitchFamily="18" charset="0"/>
              </a:rPr>
              <a:t>The annual percentage change in total employment was provided by the Ministry of Finance, which is calculated in relation to the rate of change of GDP and productivity.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2A65E08C-D2D3-9800-9B67-A3276FABD838}"/>
              </a:ext>
            </a:extLst>
          </p:cNvPr>
          <p:cNvGraphicFramePr>
            <a:graphicFrameLocks noChangeAspect="1"/>
          </p:cNvGraphicFramePr>
          <p:nvPr>
            <p:extLst>
              <p:ext uri="{D42A27DB-BD31-4B8C-83A1-F6EECF244321}">
                <p14:modId xmlns:p14="http://schemas.microsoft.com/office/powerpoint/2010/main" val="2363998685"/>
              </p:ext>
            </p:extLst>
          </p:nvPr>
        </p:nvGraphicFramePr>
        <p:xfrm>
          <a:off x="0" y="0"/>
          <a:ext cx="12192000" cy="6856413"/>
        </p:xfrm>
        <a:graphic>
          <a:graphicData uri="http://schemas.openxmlformats.org/presentationml/2006/ole">
            <mc:AlternateContent xmlns:mc="http://schemas.openxmlformats.org/markup-compatibility/2006">
              <mc:Choice xmlns:v="urn:schemas-microsoft-com:vml" Requires="v">
                <p:oleObj name="Photo Editor Photo" r:id="rId3" imgW="7621064" imgH="5714286" progId="">
                  <p:embed/>
                </p:oleObj>
              </mc:Choice>
              <mc:Fallback>
                <p:oleObj name="Photo Editor Photo" r:id="rId3" imgW="7621064" imgH="5714286" progId="">
                  <p:embed/>
                  <p:pic>
                    <p:nvPicPr>
                      <p:cNvPr id="102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6413"/>
                      </a:xfrm>
                      <a:prstGeom prst="rect">
                        <a:avLst/>
                      </a:prstGeom>
                      <a:noFill/>
                      <a:ln>
                        <a:noFill/>
                      </a:ln>
                      <a:effectLst/>
                    </p:spPr>
                  </p:pic>
                </p:oleObj>
              </mc:Fallback>
            </mc:AlternateContent>
          </a:graphicData>
        </a:graphic>
      </p:graphicFrame>
      <p:sp>
        <p:nvSpPr>
          <p:cNvPr id="141315" name="Rectangle 3"/>
          <p:cNvSpPr>
            <a:spLocks noGrp="1" noChangeArrowheads="1"/>
          </p:cNvSpPr>
          <p:nvPr>
            <p:ph type="title"/>
          </p:nvPr>
        </p:nvSpPr>
        <p:spPr>
          <a:xfrm>
            <a:off x="1703512" y="836712"/>
            <a:ext cx="9289032" cy="504056"/>
          </a:xfrm>
        </p:spPr>
        <p:txBody>
          <a:bodyPr/>
          <a:lstStyle/>
          <a:p>
            <a:pPr eaLnBrk="1" hangingPunct="1">
              <a:defRPr/>
            </a:pPr>
            <a:r>
              <a:rPr lang="el-GR" sz="2000" b="1" dirty="0">
                <a:solidFill>
                  <a:srgbClr val="008000"/>
                </a:solidFill>
                <a:latin typeface="Book Antiqua" panose="02040602050305030304" pitchFamily="18" charset="0"/>
              </a:rPr>
              <a:t>4.1 </a:t>
            </a:r>
            <a:r>
              <a:rPr lang="en-GB" sz="2000" b="1" dirty="0">
                <a:solidFill>
                  <a:srgbClr val="008000"/>
                </a:solidFill>
                <a:latin typeface="Book Antiqua" panose="02040602050305030304" pitchFamily="18" charset="0"/>
              </a:rPr>
              <a:t>TOTAL EMPLOYMENT FOR THE PERIOD </a:t>
            </a:r>
            <a:r>
              <a:rPr lang="el-GR" sz="2000" b="1" dirty="0">
                <a:solidFill>
                  <a:srgbClr val="008000"/>
                </a:solidFill>
                <a:latin typeface="Book Antiqua" panose="02040602050305030304" pitchFamily="18" charset="0"/>
              </a:rPr>
              <a:t>20</a:t>
            </a:r>
            <a:r>
              <a:rPr lang="en-GB" sz="2000" b="1" dirty="0">
                <a:solidFill>
                  <a:srgbClr val="008000"/>
                </a:solidFill>
                <a:latin typeface="Book Antiqua" panose="02040602050305030304" pitchFamily="18" charset="0"/>
              </a:rPr>
              <a:t>1</a:t>
            </a:r>
            <a:r>
              <a:rPr lang="el-GR" sz="2000" b="1" dirty="0">
                <a:solidFill>
                  <a:srgbClr val="008000"/>
                </a:solidFill>
                <a:latin typeface="Book Antiqua" panose="02040602050305030304" pitchFamily="18" charset="0"/>
              </a:rPr>
              <a:t>4-2032 </a:t>
            </a:r>
            <a:endParaRPr lang="en-GB" sz="2000" b="1" dirty="0">
              <a:solidFill>
                <a:srgbClr val="008000"/>
              </a:solidFill>
              <a:latin typeface="Book Antiqua" panose="02040602050305030304" pitchFamily="18" charset="0"/>
            </a:endParaRPr>
          </a:p>
        </p:txBody>
      </p:sp>
      <p:sp>
        <p:nvSpPr>
          <p:cNvPr id="12" name="TextBox 11"/>
          <p:cNvSpPr txBox="1"/>
          <p:nvPr/>
        </p:nvSpPr>
        <p:spPr>
          <a:xfrm>
            <a:off x="11496600" y="6425125"/>
            <a:ext cx="504056" cy="307777"/>
          </a:xfrm>
          <a:prstGeom prst="rect">
            <a:avLst/>
          </a:prstGeom>
          <a:noFill/>
        </p:spPr>
        <p:txBody>
          <a:bodyPr wrap="square" rtlCol="0">
            <a:spAutoFit/>
          </a:bodyPr>
          <a:lstStyle/>
          <a:p>
            <a:pPr algn="r"/>
            <a:fld id="{47CC4988-D251-4CA2-8698-B65D5B01E025}" type="slidenum">
              <a:rPr lang="el-GR" sz="1400">
                <a:solidFill>
                  <a:schemeClr val="bg1"/>
                </a:solidFill>
              </a:rPr>
              <a:pPr algn="r"/>
              <a:t>9</a:t>
            </a:fld>
            <a:endParaRPr lang="el-GR" sz="1400" dirty="0">
              <a:solidFill>
                <a:schemeClr val="bg1"/>
              </a:solidFill>
            </a:endParaRPr>
          </a:p>
        </p:txBody>
      </p:sp>
      <p:graphicFrame>
        <p:nvGraphicFramePr>
          <p:cNvPr id="3" name="Chart 2">
            <a:extLst>
              <a:ext uri="{FF2B5EF4-FFF2-40B4-BE49-F238E27FC236}">
                <a16:creationId xmlns:a16="http://schemas.microsoft.com/office/drawing/2014/main" id="{00000000-0008-0000-0100-000002000000}"/>
              </a:ext>
            </a:extLst>
          </p:cNvPr>
          <p:cNvGraphicFramePr/>
          <p:nvPr>
            <p:extLst>
              <p:ext uri="{D42A27DB-BD31-4B8C-83A1-F6EECF244321}">
                <p14:modId xmlns:p14="http://schemas.microsoft.com/office/powerpoint/2010/main" val="2855924770"/>
              </p:ext>
            </p:extLst>
          </p:nvPr>
        </p:nvGraphicFramePr>
        <p:xfrm>
          <a:off x="695400" y="1268760"/>
          <a:ext cx="10513168" cy="511256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15593</TotalTime>
  <Words>777</Words>
  <Application>Microsoft Office PowerPoint</Application>
  <PresentationFormat>Widescreen</PresentationFormat>
  <Paragraphs>152</Paragraphs>
  <Slides>20</Slides>
  <Notes>19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Book Antiqua</vt:lpstr>
      <vt:lpstr>Symbol</vt:lpstr>
      <vt:lpstr>Times New Roman</vt:lpstr>
      <vt:lpstr>Wingdings</vt:lpstr>
      <vt:lpstr>Default Design</vt:lpstr>
      <vt:lpstr>Photo Editor Photo</vt:lpstr>
      <vt:lpstr>RESEARCH AND PLANNING AT THE HRDA</vt:lpstr>
      <vt:lpstr>THE PRESENTATION </vt:lpstr>
      <vt:lpstr>1. AIM OF THE STUDY </vt:lpstr>
      <vt:lpstr>2. SCOPE OF THE STUDY  (1) </vt:lpstr>
      <vt:lpstr>2. SCOPE OF THE STUDY  (2) </vt:lpstr>
      <vt:lpstr>2. SCOPE OF THE STUDY  (3) </vt:lpstr>
      <vt:lpstr>2. SCOPE OF THE STUDY  (4) </vt:lpstr>
      <vt:lpstr>3. METHODOLOGY </vt:lpstr>
      <vt:lpstr>4.1 TOTAL EMPLOYMENT FOR THE PERIOD 2014-2032 </vt:lpstr>
      <vt:lpstr>4.2 ANNUAL AVERAGE TOTAL EMPLOYMENT DEMAND  FOR THE PERIOD 2016-2032 </vt:lpstr>
      <vt:lpstr>4.3 EMPLOYMENT FORECASTS IN BROAD ECONOMIC SECTORS  FOR THE PERIOD 2022-2032 </vt:lpstr>
      <vt:lpstr>4.4 EMPLOYMENT SHARES IN BROAD ECONOMIC SECTORS  FOR THE PERIOD 2017-2032 </vt:lpstr>
      <vt:lpstr>PowerPoint Presentation</vt:lpstr>
      <vt:lpstr>4.6 EMPLOYMENT FORECASTS IN BROAD OCCUPATIONAL CATEGORIES  FOR THE PERIOD 2022-2032</vt:lpstr>
      <vt:lpstr>4.7 EMPLOYMENT SHARES IN BROAD OCCUPATIONAL CATEGORIES  FOR THE PERIOD 2017-2032</vt:lpstr>
      <vt:lpstr>PowerPoint Presentation</vt:lpstr>
      <vt:lpstr>5.1 TOTAL ECONOMICALLY ACTIVE POPULATION AGED 15-64  FOR THE PERIOD 2014-2032 </vt:lpstr>
      <vt:lpstr>5.2 FORECASTS OF ECONOMICALLY ACTIVE POPULATION AGED 15-64  BY GENDER FOR THE PERIOD 2022-2032</vt:lpstr>
      <vt:lpstr>5.3 FORECASTS OF ECONOMICALLY ACTIVE POPULATION AGED 15+  BY EDUCATION LEVEL FOR THE PERIOD 2022-2032 </vt:lpstr>
      <vt:lpstr>6. ONLINE TOOL FOR THE FORECASTS OF  LABOUR DEMAND IN OCCUPATIONS  (in Greek) </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Stelios Mytides</cp:lastModifiedBy>
  <cp:revision>1355</cp:revision>
  <cp:lastPrinted>2023-10-05T05:06:43Z</cp:lastPrinted>
  <dcterms:created xsi:type="dcterms:W3CDTF">2005-02-16T14:55:43Z</dcterms:created>
  <dcterms:modified xsi:type="dcterms:W3CDTF">2023-10-16T10:51:08Z</dcterms:modified>
</cp:coreProperties>
</file>