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5" r:id="rId2"/>
    <p:sldMasterId id="2147483707" r:id="rId3"/>
    <p:sldMasterId id="2147483709" r:id="rId4"/>
    <p:sldMasterId id="2147483711" r:id="rId5"/>
    <p:sldMasterId id="2147483713" r:id="rId6"/>
    <p:sldMasterId id="2147483715" r:id="rId7"/>
  </p:sldMasterIdLst>
  <p:notesMasterIdLst>
    <p:notesMasterId r:id="rId26"/>
  </p:notesMasterIdLst>
  <p:sldIdLst>
    <p:sldId id="413" r:id="rId8"/>
    <p:sldId id="942" r:id="rId9"/>
    <p:sldId id="849" r:id="rId10"/>
    <p:sldId id="862" r:id="rId11"/>
    <p:sldId id="943" r:id="rId12"/>
    <p:sldId id="855" r:id="rId13"/>
    <p:sldId id="944" r:id="rId14"/>
    <p:sldId id="448" r:id="rId15"/>
    <p:sldId id="948" r:id="rId16"/>
    <p:sldId id="946" r:id="rId17"/>
    <p:sldId id="947" r:id="rId18"/>
    <p:sldId id="949" r:id="rId19"/>
    <p:sldId id="951" r:id="rId20"/>
    <p:sldId id="950" r:id="rId21"/>
    <p:sldId id="903" r:id="rId22"/>
    <p:sldId id="894" r:id="rId23"/>
    <p:sldId id="859"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6"/>
    <a:srgbClr val="F0F45E"/>
    <a:srgbClr val="DBEEF4"/>
    <a:srgbClr val="00B0F0"/>
    <a:srgbClr val="164194"/>
    <a:srgbClr val="FFED00"/>
    <a:srgbClr val="FFC901"/>
    <a:srgbClr val="575757"/>
    <a:srgbClr val="575756"/>
    <a:srgbClr val="009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AEB10-A824-4FAA-AF37-C13C9A49271E}" v="5" dt="2023-11-03T07:50:12.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6357" autoAdjust="0"/>
  </p:normalViewPr>
  <p:slideViewPr>
    <p:cSldViewPr snapToGrid="0">
      <p:cViewPr varScale="1">
        <p:scale>
          <a:sx n="86" d="100"/>
          <a:sy n="86" d="100"/>
        </p:scale>
        <p:origin x="955" y="4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b7201a39cade837e/Dokumenty/Cedefop/2023/Skills%20intelligence/Data/NACE%202008-2022%20employ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b7201a39cade837e/Dokumenty/Cedefop/2023/Skills%20intelligence/New%20FwC/Copy%20of%20RD%20by%20industry_Cedefo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b7201a39cade837e/Dokumenty/Cedefop/2023/Skills%20intelligence/New%20FwC/Copy%20of%20RD%20by%20industry_Cedefo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b7201a39cade837e/Dokumenty/Cedefop/2023/Skills%20intelligence/Data/forecast%20playground%20actua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'[NACE 2008-2022 employment.xlsx]Sheet 1'!$D$32</c:f>
              <c:strCache>
                <c:ptCount val="1"/>
                <c:pt idx="0">
                  <c:v>Employment share, 2022 (upper values)</c:v>
                </c:pt>
              </c:strCache>
            </c:strRef>
          </c:tx>
          <c:spPr>
            <a:solidFill>
              <a:srgbClr val="0093D6"/>
            </a:solidFill>
            <a:ln>
              <a:noFill/>
            </a:ln>
            <a:effectLst>
              <a:outerShdw blurRad="40000" dist="23000" dir="5400000" rotWithShape="0">
                <a:srgbClr val="000000">
                  <a:alpha val="35000"/>
                </a:srgbClr>
              </a:outerShdw>
            </a:effectLst>
          </c:spPr>
          <c:invertIfNegative val="0"/>
          <c:cat>
            <c:strRef>
              <c:f>'[NACE 2008-2022 employment.xlsx]Sheet 1'!$B$33:$B$51</c:f>
              <c:strCache>
                <c:ptCount val="19"/>
                <c:pt idx="0">
                  <c:v>Mining and quarrying</c:v>
                </c:pt>
                <c:pt idx="1">
                  <c:v>Energy supply services</c:v>
                </c:pt>
                <c:pt idx="2">
                  <c:v>Water and waste treatment</c:v>
                </c:pt>
                <c:pt idx="3">
                  <c:v>Real estate activities</c:v>
                </c:pt>
                <c:pt idx="4">
                  <c:v>Arts, entertainment and recreation</c:v>
                </c:pt>
                <c:pt idx="5">
                  <c:v>Other service activities</c:v>
                </c:pt>
                <c:pt idx="6">
                  <c:v>Financial and insurance activities</c:v>
                </c:pt>
                <c:pt idx="7">
                  <c:v>Agriculture, forestry and fishing</c:v>
                </c:pt>
                <c:pt idx="8">
                  <c:v>Information and communication</c:v>
                </c:pt>
                <c:pt idx="9">
                  <c:v>Administrative and support services</c:v>
                </c:pt>
                <c:pt idx="10">
                  <c:v>Accommodation and food </c:v>
                </c:pt>
                <c:pt idx="11">
                  <c:v>Transportation and storage</c:v>
                </c:pt>
                <c:pt idx="12">
                  <c:v>Professional, scientific and technical activities</c:v>
                </c:pt>
                <c:pt idx="13">
                  <c:v>Construction</c:v>
                </c:pt>
                <c:pt idx="14">
                  <c:v>Public administration and defence</c:v>
                </c:pt>
                <c:pt idx="15">
                  <c:v>Education</c:v>
                </c:pt>
                <c:pt idx="16">
                  <c:v>Health and social care</c:v>
                </c:pt>
                <c:pt idx="17">
                  <c:v>Wholesale and retail trade</c:v>
                </c:pt>
                <c:pt idx="18">
                  <c:v>Manufacturing</c:v>
                </c:pt>
              </c:strCache>
            </c:strRef>
          </c:cat>
          <c:val>
            <c:numRef>
              <c:f>'[NACE 2008-2022 employment.xlsx]Sheet 1'!$D$33:$D$51</c:f>
              <c:numCache>
                <c:formatCode>0%</c:formatCode>
                <c:ptCount val="19"/>
                <c:pt idx="0">
                  <c:v>2.8070349887551181E-3</c:v>
                </c:pt>
                <c:pt idx="1">
                  <c:v>7.4845810932774731E-3</c:v>
                </c:pt>
                <c:pt idx="2">
                  <c:v>8.3115225412570218E-3</c:v>
                </c:pt>
                <c:pt idx="3">
                  <c:v>8.5712734746101072E-3</c:v>
                </c:pt>
                <c:pt idx="4">
                  <c:v>1.6663123839808759E-2</c:v>
                </c:pt>
                <c:pt idx="5">
                  <c:v>2.6270864417622681E-2</c:v>
                </c:pt>
                <c:pt idx="6">
                  <c:v>2.7625932275017386E-2</c:v>
                </c:pt>
                <c:pt idx="7">
                  <c:v>3.507652252350061E-2</c:v>
                </c:pt>
                <c:pt idx="8">
                  <c:v>3.7387899969509711E-2</c:v>
                </c:pt>
                <c:pt idx="9">
                  <c:v>4.0789521079143375E-2</c:v>
                </c:pt>
                <c:pt idx="10">
                  <c:v>4.515556899405871E-2</c:v>
                </c:pt>
                <c:pt idx="11">
                  <c:v>5.3272785661342623E-2</c:v>
                </c:pt>
                <c:pt idx="12">
                  <c:v>5.7422205356449818E-2</c:v>
                </c:pt>
                <c:pt idx="13">
                  <c:v>6.7778251845778972E-2</c:v>
                </c:pt>
                <c:pt idx="14">
                  <c:v>7.0956649497062332E-2</c:v>
                </c:pt>
                <c:pt idx="15">
                  <c:v>7.4209116750434651E-2</c:v>
                </c:pt>
                <c:pt idx="16">
                  <c:v>0.10993298730315115</c:v>
                </c:pt>
                <c:pt idx="17">
                  <c:v>0.13594765206971271</c:v>
                </c:pt>
                <c:pt idx="18">
                  <c:v>0.16044033871115848</c:v>
                </c:pt>
              </c:numCache>
            </c:numRef>
          </c:val>
          <c:extLst>
            <c:ext xmlns:c16="http://schemas.microsoft.com/office/drawing/2014/chart" uri="{C3380CC4-5D6E-409C-BE32-E72D297353CC}">
              <c16:uniqueId val="{00000000-5E98-4920-9D28-29D2735EE38F}"/>
            </c:ext>
          </c:extLst>
        </c:ser>
        <c:dLbls>
          <c:showLegendKey val="0"/>
          <c:showVal val="0"/>
          <c:showCatName val="0"/>
          <c:showSerName val="0"/>
          <c:showPercent val="0"/>
          <c:showBubbleSize val="0"/>
        </c:dLbls>
        <c:gapWidth val="40"/>
        <c:axId val="91012432"/>
        <c:axId val="2068219264"/>
      </c:barChart>
      <c:barChart>
        <c:barDir val="bar"/>
        <c:grouping val="clustered"/>
        <c:varyColors val="0"/>
        <c:ser>
          <c:idx val="0"/>
          <c:order val="0"/>
          <c:tx>
            <c:strRef>
              <c:f>'[NACE 2008-2022 employment.xlsx]Sheet 1'!$C$32</c:f>
              <c:strCache>
                <c:ptCount val="1"/>
                <c:pt idx="0">
                  <c:v>Employment change, 2008-2022 (bottom values)</c:v>
                </c:pt>
              </c:strCache>
            </c:strRef>
          </c:tx>
          <c:spPr>
            <a:solidFill>
              <a:schemeClr val="accent6"/>
            </a:solidFill>
            <a:ln>
              <a:noFill/>
            </a:ln>
            <a:effectLst>
              <a:outerShdw blurRad="40000" dist="23000" dir="5400000" rotWithShape="0">
                <a:srgbClr val="000000">
                  <a:alpha val="35000"/>
                </a:srgbClr>
              </a:outerShdw>
            </a:effectLst>
          </c:spPr>
          <c:invertIfNegative val="0"/>
          <c:cat>
            <c:strRef>
              <c:f>'[NACE 2008-2022 employment.xlsx]Sheet 1'!$B$33:$B$51</c:f>
              <c:strCache>
                <c:ptCount val="19"/>
                <c:pt idx="0">
                  <c:v>Mining and quarrying</c:v>
                </c:pt>
                <c:pt idx="1">
                  <c:v>Energy supply services</c:v>
                </c:pt>
                <c:pt idx="2">
                  <c:v>Water and waste treatment</c:v>
                </c:pt>
                <c:pt idx="3">
                  <c:v>Real estate activities</c:v>
                </c:pt>
                <c:pt idx="4">
                  <c:v>Arts, entertainment and recreation</c:v>
                </c:pt>
                <c:pt idx="5">
                  <c:v>Other service activities</c:v>
                </c:pt>
                <c:pt idx="6">
                  <c:v>Financial and insurance activities</c:v>
                </c:pt>
                <c:pt idx="7">
                  <c:v>Agriculture, forestry and fishing</c:v>
                </c:pt>
                <c:pt idx="8">
                  <c:v>Information and communication</c:v>
                </c:pt>
                <c:pt idx="9">
                  <c:v>Administrative and support services</c:v>
                </c:pt>
                <c:pt idx="10">
                  <c:v>Accommodation and food </c:v>
                </c:pt>
                <c:pt idx="11">
                  <c:v>Transportation and storage</c:v>
                </c:pt>
                <c:pt idx="12">
                  <c:v>Professional, scientific and technical activities</c:v>
                </c:pt>
                <c:pt idx="13">
                  <c:v>Construction</c:v>
                </c:pt>
                <c:pt idx="14">
                  <c:v>Public administration and defence</c:v>
                </c:pt>
                <c:pt idx="15">
                  <c:v>Education</c:v>
                </c:pt>
                <c:pt idx="16">
                  <c:v>Health and social care</c:v>
                </c:pt>
                <c:pt idx="17">
                  <c:v>Wholesale and retail trade</c:v>
                </c:pt>
                <c:pt idx="18">
                  <c:v>Manufacturing</c:v>
                </c:pt>
              </c:strCache>
            </c:strRef>
          </c:cat>
          <c:val>
            <c:numRef>
              <c:f>'[NACE 2008-2022 employment.xlsx]Sheet 1'!$C$33:$C$51</c:f>
              <c:numCache>
                <c:formatCode>0%</c:formatCode>
                <c:ptCount val="19"/>
                <c:pt idx="0">
                  <c:v>-0.29641403865717197</c:v>
                </c:pt>
                <c:pt idx="1">
                  <c:v>5.7486918500466055E-2</c:v>
                </c:pt>
                <c:pt idx="2">
                  <c:v>0.19071153426847864</c:v>
                </c:pt>
                <c:pt idx="3">
                  <c:v>0.24658747140854431</c:v>
                </c:pt>
                <c:pt idx="4">
                  <c:v>0.24149531297248261</c:v>
                </c:pt>
                <c:pt idx="5">
                  <c:v>0.12060160138498155</c:v>
                </c:pt>
                <c:pt idx="6">
                  <c:v>2.7821819554548766E-2</c:v>
                </c:pt>
                <c:pt idx="7">
                  <c:v>-0.30973203945529326</c:v>
                </c:pt>
                <c:pt idx="8">
                  <c:v>0.46022310725395799</c:v>
                </c:pt>
                <c:pt idx="9">
                  <c:v>0.18083950182117259</c:v>
                </c:pt>
                <c:pt idx="10">
                  <c:v>0.11146214457861414</c:v>
                </c:pt>
                <c:pt idx="11">
                  <c:v>6.5812043888229255E-2</c:v>
                </c:pt>
                <c:pt idx="12">
                  <c:v>0.31245361781076064</c:v>
                </c:pt>
                <c:pt idx="13">
                  <c:v>-0.15658261890632696</c:v>
                </c:pt>
                <c:pt idx="14">
                  <c:v>3.248095434949505E-2</c:v>
                </c:pt>
                <c:pt idx="15">
                  <c:v>0.15691857476173521</c:v>
                </c:pt>
                <c:pt idx="16">
                  <c:v>0.24809782452179219</c:v>
                </c:pt>
                <c:pt idx="17">
                  <c:v>-6.8122769238752046E-3</c:v>
                </c:pt>
                <c:pt idx="18">
                  <c:v>-8.3859847332667048E-2</c:v>
                </c:pt>
              </c:numCache>
            </c:numRef>
          </c:val>
          <c:extLst>
            <c:ext xmlns:c16="http://schemas.microsoft.com/office/drawing/2014/chart" uri="{C3380CC4-5D6E-409C-BE32-E72D297353CC}">
              <c16:uniqueId val="{00000001-5E98-4920-9D28-29D2735EE38F}"/>
            </c:ext>
          </c:extLst>
        </c:ser>
        <c:dLbls>
          <c:showLegendKey val="0"/>
          <c:showVal val="0"/>
          <c:showCatName val="0"/>
          <c:showSerName val="0"/>
          <c:showPercent val="0"/>
          <c:showBubbleSize val="0"/>
        </c:dLbls>
        <c:gapWidth val="167"/>
        <c:axId val="1667261168"/>
        <c:axId val="2047959312"/>
      </c:barChart>
      <c:catAx>
        <c:axId val="91012432"/>
        <c:scaling>
          <c:orientation val="minMax"/>
        </c:scaling>
        <c:delete val="0"/>
        <c:axPos val="r"/>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68219264"/>
        <c:crosses val="autoZero"/>
        <c:auto val="1"/>
        <c:lblAlgn val="ctr"/>
        <c:lblOffset val="100"/>
        <c:noMultiLvlLbl val="0"/>
      </c:catAx>
      <c:valAx>
        <c:axId val="2068219264"/>
        <c:scaling>
          <c:orientation val="maxMin"/>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1012432"/>
        <c:crosses val="autoZero"/>
        <c:crossBetween val="between"/>
      </c:valAx>
      <c:valAx>
        <c:axId val="20479593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67261168"/>
        <c:crosses val="autoZero"/>
        <c:crossBetween val="between"/>
      </c:valAx>
      <c:catAx>
        <c:axId val="1667261168"/>
        <c:scaling>
          <c:orientation val="minMax"/>
        </c:scaling>
        <c:delete val="1"/>
        <c:axPos val="l"/>
        <c:numFmt formatCode="General" sourceLinked="1"/>
        <c:majorTickMark val="none"/>
        <c:minorTickMark val="none"/>
        <c:tickLblPos val="nextTo"/>
        <c:crossAx val="2047959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Sheet1!$A$10</c:f>
              <c:strCache>
                <c:ptCount val="1"/>
                <c:pt idx="0">
                  <c:v>Low qualification</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0-8F3D-4A3F-B840-1E88DD20DFA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1-8F3D-4A3F-B840-1E88DD20DFAF}"/>
              </c:ext>
            </c:extLst>
          </c:dPt>
          <c:cat>
            <c:numRef>
              <c:f>Sheet1!$B$9:$C$9</c:f>
              <c:numCache>
                <c:formatCode>General</c:formatCode>
                <c:ptCount val="2"/>
                <c:pt idx="0">
                  <c:v>2021</c:v>
                </c:pt>
                <c:pt idx="1">
                  <c:v>2035</c:v>
                </c:pt>
              </c:numCache>
            </c:numRef>
          </c:cat>
          <c:val>
            <c:numRef>
              <c:f>Sheet1!$B$10:$C$10</c:f>
              <c:numCache>
                <c:formatCode>General</c:formatCode>
                <c:ptCount val="2"/>
                <c:pt idx="0">
                  <c:v>34353.286030964933</c:v>
                </c:pt>
                <c:pt idx="1">
                  <c:v>24423.234599242507</c:v>
                </c:pt>
              </c:numCache>
            </c:numRef>
          </c:val>
          <c:extLst>
            <c:ext xmlns:c16="http://schemas.microsoft.com/office/drawing/2014/chart" uri="{C3380CC4-5D6E-409C-BE32-E72D297353CC}">
              <c16:uniqueId val="{00000002-8F3D-4A3F-B840-1E88DD20DFAF}"/>
            </c:ext>
          </c:extLst>
        </c:ser>
        <c:ser>
          <c:idx val="1"/>
          <c:order val="1"/>
          <c:tx>
            <c:strRef>
              <c:f>Sheet1!$A$11</c:f>
              <c:strCache>
                <c:ptCount val="1"/>
                <c:pt idx="0">
                  <c:v>Medium qualification</c:v>
                </c:pt>
              </c:strCache>
            </c:strRef>
          </c:tx>
          <c:spPr>
            <a:solidFill>
              <a:schemeClr val="accent5"/>
            </a:solidFill>
            <a:ln>
              <a:noFill/>
            </a:ln>
            <a:effectLst/>
          </c:spPr>
          <c:invertIfNegative val="0"/>
          <c:cat>
            <c:numRef>
              <c:f>Sheet1!$B$9:$C$9</c:f>
              <c:numCache>
                <c:formatCode>General</c:formatCode>
                <c:ptCount val="2"/>
                <c:pt idx="0">
                  <c:v>2021</c:v>
                </c:pt>
                <c:pt idx="1">
                  <c:v>2035</c:v>
                </c:pt>
              </c:numCache>
            </c:numRef>
          </c:cat>
          <c:val>
            <c:numRef>
              <c:f>Sheet1!$B$11:$C$11</c:f>
              <c:numCache>
                <c:formatCode>General</c:formatCode>
                <c:ptCount val="2"/>
                <c:pt idx="0">
                  <c:v>99252.246267435708</c:v>
                </c:pt>
                <c:pt idx="1">
                  <c:v>91964.737105122738</c:v>
                </c:pt>
              </c:numCache>
            </c:numRef>
          </c:val>
          <c:extLst>
            <c:ext xmlns:c16="http://schemas.microsoft.com/office/drawing/2014/chart" uri="{C3380CC4-5D6E-409C-BE32-E72D297353CC}">
              <c16:uniqueId val="{00000005-8F3D-4A3F-B840-1E88DD20DFAF}"/>
            </c:ext>
          </c:extLst>
        </c:ser>
        <c:ser>
          <c:idx val="2"/>
          <c:order val="2"/>
          <c:tx>
            <c:strRef>
              <c:f>Sheet1!$A$12</c:f>
              <c:strCache>
                <c:ptCount val="1"/>
                <c:pt idx="0">
                  <c:v>High qualification</c:v>
                </c:pt>
              </c:strCache>
            </c:strRef>
          </c:tx>
          <c:spPr>
            <a:solidFill>
              <a:schemeClr val="accent3"/>
            </a:solidFill>
            <a:ln>
              <a:noFill/>
            </a:ln>
            <a:effectLst/>
          </c:spPr>
          <c:invertIfNegative val="0"/>
          <c:cat>
            <c:numRef>
              <c:f>Sheet1!$B$9:$C$9</c:f>
              <c:numCache>
                <c:formatCode>General</c:formatCode>
                <c:ptCount val="2"/>
                <c:pt idx="0">
                  <c:v>2021</c:v>
                </c:pt>
                <c:pt idx="1">
                  <c:v>2035</c:v>
                </c:pt>
              </c:numCache>
            </c:numRef>
          </c:cat>
          <c:val>
            <c:numRef>
              <c:f>Sheet1!$B$12:$C$12</c:f>
              <c:numCache>
                <c:formatCode>General</c:formatCode>
                <c:ptCount val="2"/>
                <c:pt idx="0">
                  <c:v>75109.807701599246</c:v>
                </c:pt>
                <c:pt idx="1">
                  <c:v>99336.010295635046</c:v>
                </c:pt>
              </c:numCache>
            </c:numRef>
          </c:val>
          <c:extLst>
            <c:ext xmlns:c16="http://schemas.microsoft.com/office/drawing/2014/chart" uri="{C3380CC4-5D6E-409C-BE32-E72D297353CC}">
              <c16:uniqueId val="{00000008-8F3D-4A3F-B840-1E88DD20DFAF}"/>
            </c:ext>
          </c:extLst>
        </c:ser>
        <c:dLbls>
          <c:showLegendKey val="0"/>
          <c:showVal val="0"/>
          <c:showCatName val="0"/>
          <c:showSerName val="0"/>
          <c:showPercent val="0"/>
          <c:showBubbleSize val="0"/>
        </c:dLbls>
        <c:gapWidth val="55"/>
        <c:overlap val="100"/>
        <c:axId val="493725696"/>
        <c:axId val="493729304"/>
      </c:barChart>
      <c:catAx>
        <c:axId val="49372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3729304"/>
        <c:crosses val="autoZero"/>
        <c:auto val="1"/>
        <c:lblAlgn val="ctr"/>
        <c:lblOffset val="100"/>
        <c:noMultiLvlLbl val="0"/>
      </c:catAx>
      <c:valAx>
        <c:axId val="493729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3725696"/>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18117288634076"/>
          <c:y val="6.0839156659847501E-2"/>
          <c:w val="0.58216182954593765"/>
          <c:h val="0.6714111431459544"/>
        </c:manualLayout>
      </c:layout>
      <c:barChart>
        <c:barDir val="bar"/>
        <c:grouping val="stacked"/>
        <c:varyColors val="0"/>
        <c:ser>
          <c:idx val="0"/>
          <c:order val="0"/>
          <c:tx>
            <c:strRef>
              <c:f>Sheet1!$B$1</c:f>
              <c:strCache>
                <c:ptCount val="1"/>
                <c:pt idx="0">
                  <c:v>new jobs</c:v>
                </c:pt>
              </c:strCache>
            </c:strRef>
          </c:tx>
          <c:spPr>
            <a:solidFill>
              <a:schemeClr val="accent6"/>
            </a:solidFill>
            <a:ln>
              <a:noFill/>
            </a:ln>
            <a:effectLst/>
          </c:spPr>
          <c:invertIfNegative val="0"/>
          <c:cat>
            <c:strRef>
              <c:f>Sheet1!$A$2:$A$4</c:f>
              <c:strCache>
                <c:ptCount val="3"/>
                <c:pt idx="0">
                  <c:v>Low</c:v>
                </c:pt>
                <c:pt idx="1">
                  <c:v>Medium</c:v>
                </c:pt>
                <c:pt idx="2">
                  <c:v>High</c:v>
                </c:pt>
              </c:strCache>
            </c:strRef>
          </c:cat>
          <c:val>
            <c:numRef>
              <c:f>Sheet1!$B$2:$B$4</c:f>
              <c:numCache>
                <c:formatCode>General</c:formatCode>
                <c:ptCount val="3"/>
                <c:pt idx="0">
                  <c:v>-13344.278831174488</c:v>
                </c:pt>
                <c:pt idx="1">
                  <c:v>-3053.2667514862178</c:v>
                </c:pt>
                <c:pt idx="2">
                  <c:v>23406.187582660699</c:v>
                </c:pt>
              </c:numCache>
            </c:numRef>
          </c:val>
          <c:extLst>
            <c:ext xmlns:c16="http://schemas.microsoft.com/office/drawing/2014/chart" uri="{C3380CC4-5D6E-409C-BE32-E72D297353CC}">
              <c16:uniqueId val="{00000000-9828-44E5-BB9D-E87221C204A3}"/>
            </c:ext>
          </c:extLst>
        </c:ser>
        <c:ser>
          <c:idx val="1"/>
          <c:order val="1"/>
          <c:tx>
            <c:strRef>
              <c:f>Sheet1!$C$1</c:f>
              <c:strCache>
                <c:ptCount val="1"/>
                <c:pt idx="0">
                  <c:v>replacement</c:v>
                </c:pt>
              </c:strCache>
            </c:strRef>
          </c:tx>
          <c:spPr>
            <a:solidFill>
              <a:schemeClr val="accent5"/>
            </a:solidFill>
            <a:ln>
              <a:noFill/>
            </a:ln>
            <a:effectLst/>
          </c:spPr>
          <c:invertIfNegative val="0"/>
          <c:cat>
            <c:strRef>
              <c:f>Sheet1!$A$2:$A$4</c:f>
              <c:strCache>
                <c:ptCount val="3"/>
                <c:pt idx="0">
                  <c:v>Low</c:v>
                </c:pt>
                <c:pt idx="1">
                  <c:v>Medium</c:v>
                </c:pt>
                <c:pt idx="2">
                  <c:v>High</c:v>
                </c:pt>
              </c:strCache>
            </c:strRef>
          </c:cat>
          <c:val>
            <c:numRef>
              <c:f>Sheet1!$C$2:$C$4</c:f>
              <c:numCache>
                <c:formatCode>General</c:formatCode>
                <c:ptCount val="3"/>
                <c:pt idx="0">
                  <c:v>15993.653057696833</c:v>
                </c:pt>
                <c:pt idx="1">
                  <c:v>56711.8312618032</c:v>
                </c:pt>
                <c:pt idx="2">
                  <c:v>49658.639185734588</c:v>
                </c:pt>
              </c:numCache>
            </c:numRef>
          </c:val>
          <c:extLst>
            <c:ext xmlns:c16="http://schemas.microsoft.com/office/drawing/2014/chart" uri="{C3380CC4-5D6E-409C-BE32-E72D297353CC}">
              <c16:uniqueId val="{00000001-9828-44E5-BB9D-E87221C204A3}"/>
            </c:ext>
          </c:extLst>
        </c:ser>
        <c:dLbls>
          <c:showLegendKey val="0"/>
          <c:showVal val="0"/>
          <c:showCatName val="0"/>
          <c:showSerName val="0"/>
          <c:showPercent val="0"/>
          <c:showBubbleSize val="0"/>
        </c:dLbls>
        <c:gapWidth val="41"/>
        <c:overlap val="100"/>
        <c:axId val="492855456"/>
        <c:axId val="492850536"/>
      </c:barChart>
      <c:catAx>
        <c:axId val="49285545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2850536"/>
        <c:crosses val="autoZero"/>
        <c:auto val="1"/>
        <c:lblAlgn val="ctr"/>
        <c:lblOffset val="100"/>
        <c:noMultiLvlLbl val="0"/>
      </c:catAx>
      <c:valAx>
        <c:axId val="492850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2855456"/>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'ind 41'!$J$4</c:f>
              <c:strCache>
                <c:ptCount val="1"/>
                <c:pt idx="0">
                  <c:v>Share of new jobs on employment</c:v>
                </c:pt>
              </c:strCache>
            </c:strRef>
          </c:tx>
          <c:spPr>
            <a:solidFill>
              <a:schemeClr val="accent6"/>
            </a:solidFill>
            <a:ln>
              <a:noFill/>
            </a:ln>
            <a:effectLst/>
          </c:spPr>
          <c:invertIfNegative val="0"/>
          <c:cat>
            <c:strRef>
              <c:f>'ind 41'!$I$5:$I$19</c:f>
              <c:strCache>
                <c:ptCount val="15"/>
                <c:pt idx="0">
                  <c:v>Research &amp; Development [72]</c:v>
                </c:pt>
                <c:pt idx="1">
                  <c:v>Architectural &amp; engineering [71]</c:v>
                </c:pt>
                <c:pt idx="2">
                  <c:v>Real estate activities [68]</c:v>
                </c:pt>
                <c:pt idx="3">
                  <c:v>Electricity [35.1]</c:v>
                </c:pt>
                <c:pt idx="4">
                  <c:v>Market research &amp; other prof [73-75]</c:v>
                </c:pt>
                <c:pt idx="5">
                  <c:v>Health and social care[86-88]</c:v>
                </c:pt>
                <c:pt idx="6">
                  <c:v>Optical &amp; electronic equip [26]</c:v>
                </c:pt>
                <c:pt idx="7">
                  <c:v>Accommodation &amp; Catering [55,56]</c:v>
                </c:pt>
                <c:pt idx="8">
                  <c:v>Water Transport [50]</c:v>
                </c:pt>
                <c:pt idx="9">
                  <c:v>Education [85]</c:v>
                </c:pt>
                <c:pt idx="10">
                  <c:v>Other Transport Equipment [30]</c:v>
                </c:pt>
                <c:pt idx="11">
                  <c:v>Air Transport [51]</c:v>
                </c:pt>
                <c:pt idx="12">
                  <c:v>Telecommunications [61]</c:v>
                </c:pt>
                <c:pt idx="13">
                  <c:v>Arts and entertainment [90-93]</c:v>
                </c:pt>
                <c:pt idx="14">
                  <c:v>Computer programming, info serv [62,63]</c:v>
                </c:pt>
              </c:strCache>
            </c:strRef>
          </c:cat>
          <c:val>
            <c:numRef>
              <c:f>'ind 41'!$J$5:$J$19</c:f>
              <c:numCache>
                <c:formatCode>0%</c:formatCode>
                <c:ptCount val="15"/>
                <c:pt idx="0">
                  <c:v>0.31812852696417471</c:v>
                </c:pt>
                <c:pt idx="1">
                  <c:v>0.2294854791207501</c:v>
                </c:pt>
                <c:pt idx="2">
                  <c:v>0.17937398294961102</c:v>
                </c:pt>
                <c:pt idx="3">
                  <c:v>0.20946356381307413</c:v>
                </c:pt>
                <c:pt idx="4">
                  <c:v>0.18537219144211101</c:v>
                </c:pt>
                <c:pt idx="5">
                  <c:v>0.12763804319306585</c:v>
                </c:pt>
                <c:pt idx="6">
                  <c:v>0.20652906865664902</c:v>
                </c:pt>
                <c:pt idx="7">
                  <c:v>0.12537443487602773</c:v>
                </c:pt>
                <c:pt idx="8">
                  <c:v>0.11156277344617306</c:v>
                </c:pt>
                <c:pt idx="9">
                  <c:v>7.6481155223954919E-2</c:v>
                </c:pt>
                <c:pt idx="10">
                  <c:v>0.12509269198851858</c:v>
                </c:pt>
                <c:pt idx="11">
                  <c:v>0.11033464154302075</c:v>
                </c:pt>
                <c:pt idx="12">
                  <c:v>0.1493996366462621</c:v>
                </c:pt>
                <c:pt idx="13">
                  <c:v>8.4825900657984413E-2</c:v>
                </c:pt>
                <c:pt idx="14">
                  <c:v>0.18041815095285449</c:v>
                </c:pt>
              </c:numCache>
            </c:numRef>
          </c:val>
          <c:extLst>
            <c:ext xmlns:c16="http://schemas.microsoft.com/office/drawing/2014/chart" uri="{C3380CC4-5D6E-409C-BE32-E72D297353CC}">
              <c16:uniqueId val="{00000000-054B-45A9-9A66-19E45B6B1F75}"/>
            </c:ext>
          </c:extLst>
        </c:ser>
        <c:ser>
          <c:idx val="1"/>
          <c:order val="1"/>
          <c:tx>
            <c:strRef>
              <c:f>'ind 41'!$K$4</c:f>
              <c:strCache>
                <c:ptCount val="1"/>
                <c:pt idx="0">
                  <c:v>Share of replacement needs on employment</c:v>
                </c:pt>
              </c:strCache>
            </c:strRef>
          </c:tx>
          <c:spPr>
            <a:solidFill>
              <a:schemeClr val="accent5"/>
            </a:solidFill>
            <a:ln>
              <a:noFill/>
            </a:ln>
            <a:effectLst/>
          </c:spPr>
          <c:invertIfNegative val="0"/>
          <c:cat>
            <c:strRef>
              <c:f>'ind 41'!$I$5:$I$19</c:f>
              <c:strCache>
                <c:ptCount val="15"/>
                <c:pt idx="0">
                  <c:v>Research &amp; Development [72]</c:v>
                </c:pt>
                <c:pt idx="1">
                  <c:v>Architectural &amp; engineering [71]</c:v>
                </c:pt>
                <c:pt idx="2">
                  <c:v>Real estate activities [68]</c:v>
                </c:pt>
                <c:pt idx="3">
                  <c:v>Electricity [35.1]</c:v>
                </c:pt>
                <c:pt idx="4">
                  <c:v>Market research &amp; other prof [73-75]</c:v>
                </c:pt>
                <c:pt idx="5">
                  <c:v>Health and social care[86-88]</c:v>
                </c:pt>
                <c:pt idx="6">
                  <c:v>Optical &amp; electronic equip [26]</c:v>
                </c:pt>
                <c:pt idx="7">
                  <c:v>Accommodation &amp; Catering [55,56]</c:v>
                </c:pt>
                <c:pt idx="8">
                  <c:v>Water Transport [50]</c:v>
                </c:pt>
                <c:pt idx="9">
                  <c:v>Education [85]</c:v>
                </c:pt>
                <c:pt idx="10">
                  <c:v>Other Transport Equipment [30]</c:v>
                </c:pt>
                <c:pt idx="11">
                  <c:v>Air Transport [51]</c:v>
                </c:pt>
                <c:pt idx="12">
                  <c:v>Telecommunications [61]</c:v>
                </c:pt>
                <c:pt idx="13">
                  <c:v>Arts and entertainment [90-93]</c:v>
                </c:pt>
                <c:pt idx="14">
                  <c:v>Computer programming, info serv [62,63]</c:v>
                </c:pt>
              </c:strCache>
            </c:strRef>
          </c:cat>
          <c:val>
            <c:numRef>
              <c:f>'ind 41'!$K$5:$K$19</c:f>
              <c:numCache>
                <c:formatCode>0%</c:formatCode>
                <c:ptCount val="15"/>
                <c:pt idx="0">
                  <c:v>0.6562308758018417</c:v>
                </c:pt>
                <c:pt idx="1">
                  <c:v>0.61016279875142576</c:v>
                </c:pt>
                <c:pt idx="2">
                  <c:v>0.6582979715331565</c:v>
                </c:pt>
                <c:pt idx="3">
                  <c:v>0.59468876022976125</c:v>
                </c:pt>
                <c:pt idx="4">
                  <c:v>0.61430346188086382</c:v>
                </c:pt>
                <c:pt idx="5">
                  <c:v>0.6560622285464599</c:v>
                </c:pt>
                <c:pt idx="6">
                  <c:v>0.57388704859515605</c:v>
                </c:pt>
                <c:pt idx="7">
                  <c:v>0.61551391830812652</c:v>
                </c:pt>
                <c:pt idx="8">
                  <c:v>0.61922831377507903</c:v>
                </c:pt>
                <c:pt idx="9">
                  <c:v>0.6316126960193178</c:v>
                </c:pt>
                <c:pt idx="10">
                  <c:v>0.57827522551934529</c:v>
                </c:pt>
                <c:pt idx="11">
                  <c:v>0.58549288868368032</c:v>
                </c:pt>
                <c:pt idx="12">
                  <c:v>0.54134692425726394</c:v>
                </c:pt>
                <c:pt idx="13">
                  <c:v>0.60503080209811499</c:v>
                </c:pt>
                <c:pt idx="14">
                  <c:v>0.49931628920184479</c:v>
                </c:pt>
              </c:numCache>
            </c:numRef>
          </c:val>
          <c:extLst>
            <c:ext xmlns:c16="http://schemas.microsoft.com/office/drawing/2014/chart" uri="{C3380CC4-5D6E-409C-BE32-E72D297353CC}">
              <c16:uniqueId val="{00000001-054B-45A9-9A66-19E45B6B1F75}"/>
            </c:ext>
          </c:extLst>
        </c:ser>
        <c:dLbls>
          <c:showLegendKey val="0"/>
          <c:showVal val="0"/>
          <c:showCatName val="0"/>
          <c:showSerName val="0"/>
          <c:showPercent val="0"/>
          <c:showBubbleSize val="0"/>
        </c:dLbls>
        <c:gapWidth val="45"/>
        <c:overlap val="100"/>
        <c:axId val="89210624"/>
        <c:axId val="138678144"/>
      </c:barChart>
      <c:catAx>
        <c:axId val="89210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678144"/>
        <c:crosses val="autoZero"/>
        <c:auto val="1"/>
        <c:lblAlgn val="ctr"/>
        <c:lblOffset val="100"/>
        <c:noMultiLvlLbl val="0"/>
      </c:catAx>
      <c:valAx>
        <c:axId val="138678144"/>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21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'ind 41'!$B$49</c:f>
              <c:strCache>
                <c:ptCount val="1"/>
                <c:pt idx="0">
                  <c:v>Share of new jobs on employment</c:v>
                </c:pt>
              </c:strCache>
            </c:strRef>
          </c:tx>
          <c:spPr>
            <a:solidFill>
              <a:schemeClr val="accent6"/>
            </a:solidFill>
            <a:ln>
              <a:noFill/>
            </a:ln>
            <a:effectLst/>
          </c:spPr>
          <c:invertIfNegative val="0"/>
          <c:cat>
            <c:strRef>
              <c:f>'ind 41'!$A$50:$A$54</c:f>
              <c:strCache>
                <c:ptCount val="5"/>
                <c:pt idx="0">
                  <c:v>Textiles, Clothing &amp; Leather [13-15]</c:v>
                </c:pt>
                <c:pt idx="1">
                  <c:v>Mining and quarrying [05-09]</c:v>
                </c:pt>
                <c:pt idx="2">
                  <c:v>Coke &amp; ref petroleum [19]</c:v>
                </c:pt>
                <c:pt idx="3">
                  <c:v>Agriculture etc [01-03]</c:v>
                </c:pt>
                <c:pt idx="4">
                  <c:v>Gas, steam &amp; air conditioning [35.2,35.3]</c:v>
                </c:pt>
              </c:strCache>
            </c:strRef>
          </c:cat>
          <c:val>
            <c:numRef>
              <c:f>'ind 41'!$B$50:$B$54</c:f>
              <c:numCache>
                <c:formatCode>0%</c:formatCode>
                <c:ptCount val="5"/>
                <c:pt idx="0">
                  <c:v>-0.12775071078255354</c:v>
                </c:pt>
                <c:pt idx="1">
                  <c:v>-0.23255702602800055</c:v>
                </c:pt>
                <c:pt idx="2">
                  <c:v>-0.38885810592418174</c:v>
                </c:pt>
                <c:pt idx="3">
                  <c:v>-0.43849681603242435</c:v>
                </c:pt>
                <c:pt idx="4">
                  <c:v>-0.38995461501926254</c:v>
                </c:pt>
              </c:numCache>
            </c:numRef>
          </c:val>
          <c:extLst>
            <c:ext xmlns:c16="http://schemas.microsoft.com/office/drawing/2014/chart" uri="{C3380CC4-5D6E-409C-BE32-E72D297353CC}">
              <c16:uniqueId val="{00000000-F140-4410-84C8-525C2492F903}"/>
            </c:ext>
          </c:extLst>
        </c:ser>
        <c:ser>
          <c:idx val="1"/>
          <c:order val="1"/>
          <c:tx>
            <c:strRef>
              <c:f>'ind 41'!$C$49</c:f>
              <c:strCache>
                <c:ptCount val="1"/>
                <c:pt idx="0">
                  <c:v>Share of replacement needs on employment</c:v>
                </c:pt>
              </c:strCache>
            </c:strRef>
          </c:tx>
          <c:spPr>
            <a:solidFill>
              <a:schemeClr val="accent5"/>
            </a:solidFill>
            <a:ln>
              <a:noFill/>
            </a:ln>
            <a:effectLst/>
          </c:spPr>
          <c:invertIfNegative val="0"/>
          <c:cat>
            <c:strRef>
              <c:f>'ind 41'!$A$50:$A$54</c:f>
              <c:strCache>
                <c:ptCount val="5"/>
                <c:pt idx="0">
                  <c:v>Textiles, Clothing &amp; Leather [13-15]</c:v>
                </c:pt>
                <c:pt idx="1">
                  <c:v>Mining and quarrying [05-09]</c:v>
                </c:pt>
                <c:pt idx="2">
                  <c:v>Coke &amp; ref petroleum [19]</c:v>
                </c:pt>
                <c:pt idx="3">
                  <c:v>Agriculture etc [01-03]</c:v>
                </c:pt>
                <c:pt idx="4">
                  <c:v>Gas, steam &amp; air conditioning [35.2,35.3]</c:v>
                </c:pt>
              </c:strCache>
            </c:strRef>
          </c:cat>
          <c:val>
            <c:numRef>
              <c:f>'ind 41'!$C$50:$C$54</c:f>
              <c:numCache>
                <c:formatCode>0%</c:formatCode>
                <c:ptCount val="5"/>
                <c:pt idx="0">
                  <c:v>0.49300761289313</c:v>
                </c:pt>
                <c:pt idx="1">
                  <c:v>0.44432642895313285</c:v>
                </c:pt>
                <c:pt idx="2">
                  <c:v>0.47155936145373167</c:v>
                </c:pt>
                <c:pt idx="3">
                  <c:v>0.49965213794826957</c:v>
                </c:pt>
                <c:pt idx="4">
                  <c:v>0.42180891875589688</c:v>
                </c:pt>
              </c:numCache>
            </c:numRef>
          </c:val>
          <c:extLst>
            <c:ext xmlns:c16="http://schemas.microsoft.com/office/drawing/2014/chart" uri="{C3380CC4-5D6E-409C-BE32-E72D297353CC}">
              <c16:uniqueId val="{00000001-F140-4410-84C8-525C2492F903}"/>
            </c:ext>
          </c:extLst>
        </c:ser>
        <c:dLbls>
          <c:showLegendKey val="0"/>
          <c:showVal val="0"/>
          <c:showCatName val="0"/>
          <c:showSerName val="0"/>
          <c:showPercent val="0"/>
          <c:showBubbleSize val="0"/>
        </c:dLbls>
        <c:gapWidth val="50"/>
        <c:overlap val="100"/>
        <c:axId val="89210624"/>
        <c:axId val="138678144"/>
      </c:barChart>
      <c:catAx>
        <c:axId val="89210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678144"/>
        <c:crosses val="autoZero"/>
        <c:auto val="1"/>
        <c:lblAlgn val="ctr"/>
        <c:lblOffset val="100"/>
        <c:noMultiLvlLbl val="0"/>
      </c:catAx>
      <c:valAx>
        <c:axId val="1386781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21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Employment trend in high-tech occupations (horizontal axis: 2009-22, vertical axis: 2022-35) and their total employment (bubble size) in 2022</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0"/>
          <c:order val="0"/>
          <c:spPr>
            <a:solidFill>
              <a:schemeClr val="accent4">
                <a:lumMod val="40000"/>
                <a:lumOff val="60000"/>
              </a:schemeClr>
            </a:solidFill>
            <a:ln>
              <a:solidFill>
                <a:schemeClr val="accent1"/>
              </a:solidFill>
            </a:ln>
            <a:effectLst/>
          </c:spPr>
          <c:invertIfNegative val="0"/>
          <c:dPt>
            <c:idx val="0"/>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01-485E-4E88-B660-3EF321AFA146}"/>
              </c:ext>
            </c:extLst>
          </c:dPt>
          <c:dPt>
            <c:idx val="1"/>
            <c:invertIfNegative val="0"/>
            <c:bubble3D val="0"/>
            <c:spPr>
              <a:solidFill>
                <a:schemeClr val="accent5"/>
              </a:solidFill>
              <a:ln>
                <a:solidFill>
                  <a:schemeClr val="accent1"/>
                </a:solidFill>
              </a:ln>
              <a:effectLst/>
            </c:spPr>
            <c:extLst>
              <c:ext xmlns:c16="http://schemas.microsoft.com/office/drawing/2014/chart" uri="{C3380CC4-5D6E-409C-BE32-E72D297353CC}">
                <c16:uniqueId val="{00000003-485E-4E88-B660-3EF321AFA146}"/>
              </c:ext>
            </c:extLst>
          </c:dPt>
          <c:dPt>
            <c:idx val="2"/>
            <c:invertIfNegative val="0"/>
            <c:bubble3D val="0"/>
            <c:spPr>
              <a:solidFill>
                <a:schemeClr val="accent5"/>
              </a:solidFill>
              <a:ln>
                <a:solidFill>
                  <a:schemeClr val="accent1"/>
                </a:solidFill>
              </a:ln>
              <a:effectLst/>
            </c:spPr>
            <c:extLst>
              <c:ext xmlns:c16="http://schemas.microsoft.com/office/drawing/2014/chart" uri="{C3380CC4-5D6E-409C-BE32-E72D297353CC}">
                <c16:uniqueId val="{00000016-485E-4E88-B660-3EF321AFA146}"/>
              </c:ext>
            </c:extLst>
          </c:dPt>
          <c:dPt>
            <c:idx val="4"/>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05-485E-4E88-B660-3EF321AFA146}"/>
              </c:ext>
            </c:extLst>
          </c:dPt>
          <c:dPt>
            <c:idx val="5"/>
            <c:invertIfNegative val="0"/>
            <c:bubble3D val="0"/>
            <c:spPr>
              <a:solidFill>
                <a:schemeClr val="accent5"/>
              </a:solidFill>
              <a:ln>
                <a:solidFill>
                  <a:schemeClr val="accent1"/>
                </a:solidFill>
              </a:ln>
              <a:effectLst/>
            </c:spPr>
            <c:extLst>
              <c:ext xmlns:c16="http://schemas.microsoft.com/office/drawing/2014/chart" uri="{C3380CC4-5D6E-409C-BE32-E72D297353CC}">
                <c16:uniqueId val="{00000007-485E-4E88-B660-3EF321AFA146}"/>
              </c:ext>
            </c:extLst>
          </c:dPt>
          <c:dPt>
            <c:idx val="6"/>
            <c:invertIfNegative val="0"/>
            <c:bubble3D val="0"/>
            <c:spPr>
              <a:solidFill>
                <a:schemeClr val="accent5"/>
              </a:solidFill>
              <a:ln>
                <a:solidFill>
                  <a:schemeClr val="accent1"/>
                </a:solidFill>
              </a:ln>
              <a:effectLst/>
            </c:spPr>
            <c:extLst>
              <c:ext xmlns:c16="http://schemas.microsoft.com/office/drawing/2014/chart" uri="{C3380CC4-5D6E-409C-BE32-E72D297353CC}">
                <c16:uniqueId val="{00000009-485E-4E88-B660-3EF321AFA146}"/>
              </c:ext>
            </c:extLst>
          </c:dPt>
          <c:dPt>
            <c:idx val="7"/>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18-485E-4E88-B660-3EF321AFA146}"/>
              </c:ext>
            </c:extLst>
          </c:dPt>
          <c:dPt>
            <c:idx val="8"/>
            <c:invertIfNegative val="0"/>
            <c:bubble3D val="0"/>
            <c:spPr>
              <a:solidFill>
                <a:srgbClr val="C00000"/>
              </a:solidFill>
              <a:ln>
                <a:solidFill>
                  <a:schemeClr val="accent1"/>
                </a:solidFill>
              </a:ln>
              <a:effectLst/>
            </c:spPr>
            <c:extLst>
              <c:ext xmlns:c16="http://schemas.microsoft.com/office/drawing/2014/chart" uri="{C3380CC4-5D6E-409C-BE32-E72D297353CC}">
                <c16:uniqueId val="{00000019-485E-4E88-B660-3EF321AFA146}"/>
              </c:ext>
            </c:extLst>
          </c:dPt>
          <c:dPt>
            <c:idx val="9"/>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0B-485E-4E88-B660-3EF321AFA146}"/>
              </c:ext>
            </c:extLst>
          </c:dPt>
          <c:dPt>
            <c:idx val="10"/>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0D-485E-4E88-B660-3EF321AFA146}"/>
              </c:ext>
            </c:extLst>
          </c:dPt>
          <c:dPt>
            <c:idx val="11"/>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0F-485E-4E88-B660-3EF321AFA146}"/>
              </c:ext>
            </c:extLst>
          </c:dPt>
          <c:dPt>
            <c:idx val="12"/>
            <c:invertIfNegative val="0"/>
            <c:bubble3D val="0"/>
            <c:spPr>
              <a:solidFill>
                <a:schemeClr val="accent3"/>
              </a:solidFill>
              <a:ln>
                <a:solidFill>
                  <a:schemeClr val="accent1"/>
                </a:solidFill>
              </a:ln>
              <a:effectLst/>
            </c:spPr>
            <c:extLst>
              <c:ext xmlns:c16="http://schemas.microsoft.com/office/drawing/2014/chart" uri="{C3380CC4-5D6E-409C-BE32-E72D297353CC}">
                <c16:uniqueId val="{00000011-485E-4E88-B660-3EF321AFA146}"/>
              </c:ext>
            </c:extLst>
          </c:dPt>
          <c:dPt>
            <c:idx val="13"/>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13-485E-4E88-B660-3EF321AFA146}"/>
              </c:ext>
            </c:extLst>
          </c:dPt>
          <c:dPt>
            <c:idx val="14"/>
            <c:invertIfNegative val="0"/>
            <c:bubble3D val="0"/>
            <c:spPr>
              <a:solidFill>
                <a:schemeClr val="accent2"/>
              </a:solidFill>
              <a:ln>
                <a:solidFill>
                  <a:schemeClr val="accent1"/>
                </a:solidFill>
              </a:ln>
              <a:effectLst/>
            </c:spPr>
            <c:extLst>
              <c:ext xmlns:c16="http://schemas.microsoft.com/office/drawing/2014/chart" uri="{C3380CC4-5D6E-409C-BE32-E72D297353CC}">
                <c16:uniqueId val="{0000001A-485E-4E88-B660-3EF321AFA146}"/>
              </c:ext>
            </c:extLst>
          </c:dPt>
          <c:dPt>
            <c:idx val="15"/>
            <c:invertIfNegative val="0"/>
            <c:bubble3D val="0"/>
            <c:spPr>
              <a:solidFill>
                <a:schemeClr val="accent2"/>
              </a:solidFill>
              <a:ln>
                <a:solidFill>
                  <a:schemeClr val="accent1"/>
                </a:solidFill>
              </a:ln>
              <a:effectLst/>
            </c:spPr>
            <c:extLst>
              <c:ext xmlns:c16="http://schemas.microsoft.com/office/drawing/2014/chart" uri="{C3380CC4-5D6E-409C-BE32-E72D297353CC}">
                <c16:uniqueId val="{0000001B-485E-4E88-B660-3EF321AFA146}"/>
              </c:ext>
            </c:extLst>
          </c:dPt>
          <c:dPt>
            <c:idx val="16"/>
            <c:invertIfNegative val="0"/>
            <c:bubble3D val="0"/>
            <c:spPr>
              <a:solidFill>
                <a:schemeClr val="accent2">
                  <a:lumMod val="40000"/>
                  <a:lumOff val="60000"/>
                </a:schemeClr>
              </a:solidFill>
              <a:ln>
                <a:solidFill>
                  <a:schemeClr val="accent1"/>
                </a:solidFill>
              </a:ln>
              <a:effectLst/>
            </c:spPr>
            <c:extLst>
              <c:ext xmlns:c16="http://schemas.microsoft.com/office/drawing/2014/chart" uri="{C3380CC4-5D6E-409C-BE32-E72D297353CC}">
                <c16:uniqueId val="{00000015-485E-4E88-B660-3EF321AFA146}"/>
              </c:ext>
            </c:extLst>
          </c:dPt>
          <c:dLbls>
            <c:dLbl>
              <c:idx val="0"/>
              <c:layout>
                <c:manualLayout>
                  <c:x val="-1.4244635348551325E-2"/>
                  <c:y val="3.9881673899799651E-2"/>
                </c:manualLayout>
              </c:layout>
              <c:tx>
                <c:rich>
                  <a:bodyPr/>
                  <a:lstStyle/>
                  <a:p>
                    <a:fld id="{8ACDA872-438C-4D48-9F2C-DE9798C2EA0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85E-4E88-B660-3EF321AFA146}"/>
                </c:ext>
              </c:extLst>
            </c:dLbl>
            <c:dLbl>
              <c:idx val="1"/>
              <c:layout>
                <c:manualLayout>
                  <c:x val="-0.25029859255311621"/>
                  <c:y val="9.8531194340681486E-2"/>
                </c:manualLayout>
              </c:layout>
              <c:tx>
                <c:rich>
                  <a:bodyPr/>
                  <a:lstStyle/>
                  <a:p>
                    <a:fld id="{D1272533-87DC-49F0-9E3E-DE206D736F7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85E-4E88-B660-3EF321AFA146}"/>
                </c:ext>
              </c:extLst>
            </c:dLbl>
            <c:dLbl>
              <c:idx val="2"/>
              <c:layout>
                <c:manualLayout>
                  <c:x val="-8.7502759998243862E-2"/>
                  <c:y val="7.2725405346693472E-2"/>
                </c:manualLayout>
              </c:layout>
              <c:tx>
                <c:rich>
                  <a:bodyPr/>
                  <a:lstStyle/>
                  <a:p>
                    <a:fld id="{B514BE48-8FA3-47FC-8FBA-B789FF35E4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85E-4E88-B660-3EF321AFA146}"/>
                </c:ext>
              </c:extLst>
            </c:dLbl>
            <c:dLbl>
              <c:idx val="3"/>
              <c:delete val="1"/>
              <c:extLst>
                <c:ext xmlns:c15="http://schemas.microsoft.com/office/drawing/2012/chart" uri="{CE6537A1-D6FC-4f65-9D91-7224C49458BB}"/>
                <c:ext xmlns:c16="http://schemas.microsoft.com/office/drawing/2014/chart" uri="{C3380CC4-5D6E-409C-BE32-E72D297353CC}">
                  <c16:uniqueId val="{00000017-485E-4E88-B660-3EF321AFA146}"/>
                </c:ext>
              </c:extLst>
            </c:dLbl>
            <c:dLbl>
              <c:idx val="4"/>
              <c:layout>
                <c:manualLayout>
                  <c:x val="-0.16076088464793636"/>
                  <c:y val="-1.0615655561249125E-2"/>
                </c:manualLayout>
              </c:layout>
              <c:tx>
                <c:rich>
                  <a:bodyPr/>
                  <a:lstStyle/>
                  <a:p>
                    <a:fld id="{2AF60806-384C-4F1C-A364-B9293DB20C2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85E-4E88-B660-3EF321AFA146}"/>
                </c:ext>
              </c:extLst>
            </c:dLbl>
            <c:dLbl>
              <c:idx val="5"/>
              <c:layout>
                <c:manualLayout>
                  <c:x val="-4.8838749766461687E-2"/>
                  <c:y val="-8.6018302955850719E-17"/>
                </c:manualLayout>
              </c:layout>
              <c:tx>
                <c:rich>
                  <a:bodyPr/>
                  <a:lstStyle/>
                  <a:p>
                    <a:fld id="{61928A34-BB29-4D13-A025-3AD42016FA3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85E-4E88-B660-3EF321AFA146}"/>
                </c:ext>
              </c:extLst>
            </c:dLbl>
            <c:dLbl>
              <c:idx val="6"/>
              <c:layout>
                <c:manualLayout>
                  <c:x val="9.9712447439859284E-2"/>
                  <c:y val="7.0379424529058206E-3"/>
                </c:manualLayout>
              </c:layout>
              <c:tx>
                <c:rich>
                  <a:bodyPr/>
                  <a:lstStyle/>
                  <a:p>
                    <a:fld id="{A99B096F-AC6E-40B9-A872-BD674AAAFB7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85E-4E88-B660-3EF321AFA146}"/>
                </c:ext>
              </c:extLst>
            </c:dLbl>
            <c:dLbl>
              <c:idx val="7"/>
              <c:layout>
                <c:manualLayout>
                  <c:x val="-0.1241318223230902"/>
                  <c:y val="-4.0079654368208942E-2"/>
                </c:manualLayout>
              </c:layout>
              <c:tx>
                <c:rich>
                  <a:bodyPr/>
                  <a:lstStyle/>
                  <a:p>
                    <a:fld id="{5FDAAC79-5D13-439A-87C5-EBC6C59DDE1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485E-4E88-B660-3EF321AFA146}"/>
                </c:ext>
              </c:extLst>
            </c:dLbl>
            <c:dLbl>
              <c:idx val="8"/>
              <c:layout>
                <c:manualLayout>
                  <c:x val="-0.32559166510974463"/>
                  <c:y val="-5.3957558805611289E-2"/>
                </c:manualLayout>
              </c:layout>
              <c:tx>
                <c:rich>
                  <a:bodyPr/>
                  <a:lstStyle/>
                  <a:p>
                    <a:fld id="{E4E52F1C-16E5-4E9F-993F-FF544321D0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485E-4E88-B660-3EF321AFA146}"/>
                </c:ext>
              </c:extLst>
            </c:dLbl>
            <c:dLbl>
              <c:idx val="9"/>
              <c:tx>
                <c:rich>
                  <a:bodyPr/>
                  <a:lstStyle/>
                  <a:p>
                    <a:fld id="{FABDD1A6-1678-414B-931A-B7A20F2585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85E-4E88-B660-3EF321AFA146}"/>
                </c:ext>
              </c:extLst>
            </c:dLbl>
            <c:dLbl>
              <c:idx val="10"/>
              <c:tx>
                <c:rich>
                  <a:bodyPr/>
                  <a:lstStyle/>
                  <a:p>
                    <a:fld id="{FC72CF78-6FCC-4F34-953D-8050326191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85E-4E88-B660-3EF321AFA146}"/>
                </c:ext>
              </c:extLst>
            </c:dLbl>
            <c:dLbl>
              <c:idx val="11"/>
              <c:layout>
                <c:manualLayout>
                  <c:x val="-0.1306426952307555"/>
                  <c:y val="-1.6997229512977545E-2"/>
                </c:manualLayout>
              </c:layout>
              <c:tx>
                <c:rich>
                  <a:bodyPr/>
                  <a:lstStyle/>
                  <a:p>
                    <a:fld id="{3227BAF7-0D65-4D5E-BBF0-8CC82A5F94B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85E-4E88-B660-3EF321AFA146}"/>
                </c:ext>
              </c:extLst>
            </c:dLbl>
            <c:dLbl>
              <c:idx val="12"/>
              <c:layout>
                <c:manualLayout>
                  <c:x val="-0.12006192650921832"/>
                  <c:y val="0"/>
                </c:manualLayout>
              </c:layout>
              <c:tx>
                <c:rich>
                  <a:bodyPr/>
                  <a:lstStyle/>
                  <a:p>
                    <a:fld id="{C21FDF80-FD4A-4881-88B9-8406546E318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85E-4E88-B660-3EF321AFA146}"/>
                </c:ext>
              </c:extLst>
            </c:dLbl>
            <c:dLbl>
              <c:idx val="13"/>
              <c:tx>
                <c:rich>
                  <a:bodyPr/>
                  <a:lstStyle/>
                  <a:p>
                    <a:fld id="{EDF2F868-8E29-4730-B0F9-00E4DC27E7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85E-4E88-B660-3EF321AFA146}"/>
                </c:ext>
              </c:extLst>
            </c:dLbl>
            <c:dLbl>
              <c:idx val="14"/>
              <c:tx>
                <c:rich>
                  <a:bodyPr/>
                  <a:lstStyle/>
                  <a:p>
                    <a:fld id="{71E7E7D4-BE44-479D-832B-6692652DDD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85E-4E88-B660-3EF321AFA146}"/>
                </c:ext>
              </c:extLst>
            </c:dLbl>
            <c:dLbl>
              <c:idx val="15"/>
              <c:layout>
                <c:manualLayout>
                  <c:x val="-4.0698958138717326E-3"/>
                  <c:y val="1.6421865723446914E-2"/>
                </c:manualLayout>
              </c:layout>
              <c:tx>
                <c:rich>
                  <a:bodyPr/>
                  <a:lstStyle/>
                  <a:p>
                    <a:fld id="{B22F541F-FADD-4C3B-BCF5-FF8FE6D29DC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485E-4E88-B660-3EF321AFA146}"/>
                </c:ext>
              </c:extLst>
            </c:dLbl>
            <c:dLbl>
              <c:idx val="16"/>
              <c:tx>
                <c:rich>
                  <a:bodyPr/>
                  <a:lstStyle/>
                  <a:p>
                    <a:fld id="{2D1BBFBF-F4F2-4432-AC34-5B8E2EB37BD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85E-4E88-B660-3EF321AFA14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'[forecast playground actual.xlsx]Hi-tech occupations sectors'!$C$43:$C$59</c:f>
              <c:numCache>
                <c:formatCode>0%</c:formatCode>
                <c:ptCount val="17"/>
                <c:pt idx="0">
                  <c:v>0.18125415064803563</c:v>
                </c:pt>
                <c:pt idx="1">
                  <c:v>0.12793890076335868</c:v>
                </c:pt>
                <c:pt idx="2">
                  <c:v>0.15905592611595698</c:v>
                </c:pt>
                <c:pt idx="3">
                  <c:v>0.18074318693693692</c:v>
                </c:pt>
                <c:pt idx="4">
                  <c:v>-0.11759615726745176</c:v>
                </c:pt>
                <c:pt idx="5">
                  <c:v>0.21188125412541248</c:v>
                </c:pt>
                <c:pt idx="6">
                  <c:v>0.12055016181229772</c:v>
                </c:pt>
                <c:pt idx="7">
                  <c:v>0.64448341506129614</c:v>
                </c:pt>
                <c:pt idx="8">
                  <c:v>8.7403571017903081E-2</c:v>
                </c:pt>
                <c:pt idx="9">
                  <c:v>0.21227191667423173</c:v>
                </c:pt>
                <c:pt idx="10">
                  <c:v>0.42165236467236467</c:v>
                </c:pt>
                <c:pt idx="11">
                  <c:v>-0.29928056976346962</c:v>
                </c:pt>
                <c:pt idx="12">
                  <c:v>0.88732385505521782</c:v>
                </c:pt>
                <c:pt idx="13">
                  <c:v>0.20543810288332631</c:v>
                </c:pt>
                <c:pt idx="14">
                  <c:v>0.84390243902439033</c:v>
                </c:pt>
                <c:pt idx="15">
                  <c:v>0.35042735042735051</c:v>
                </c:pt>
                <c:pt idx="16">
                  <c:v>0.6250000535714284</c:v>
                </c:pt>
              </c:numCache>
            </c:numRef>
          </c:xVal>
          <c:yVal>
            <c:numRef>
              <c:f>'[forecast playground actual.xlsx]Hi-tech occupations sectors'!$D$43:$D$59</c:f>
              <c:numCache>
                <c:formatCode>0%</c:formatCode>
                <c:ptCount val="17"/>
                <c:pt idx="0">
                  <c:v>5.2335339479734788E-2</c:v>
                </c:pt>
                <c:pt idx="1">
                  <c:v>3.2755902348562627E-2</c:v>
                </c:pt>
                <c:pt idx="2">
                  <c:v>7.5254537405933242E-3</c:v>
                </c:pt>
                <c:pt idx="3">
                  <c:v>6.5808348393340488E-2</c:v>
                </c:pt>
                <c:pt idx="4">
                  <c:v>5.5854924056834898E-2</c:v>
                </c:pt>
                <c:pt idx="5">
                  <c:v>0.11111105059307991</c:v>
                </c:pt>
                <c:pt idx="6">
                  <c:v>7.0036101083032598E-2</c:v>
                </c:pt>
                <c:pt idx="7">
                  <c:v>0.30351433535097971</c:v>
                </c:pt>
                <c:pt idx="8">
                  <c:v>9.4562671394798903E-2</c:v>
                </c:pt>
                <c:pt idx="9">
                  <c:v>0.19972648700036233</c:v>
                </c:pt>
                <c:pt idx="10">
                  <c:v>0.19839684161911197</c:v>
                </c:pt>
                <c:pt idx="11">
                  <c:v>-7.5975340369103472E-2</c:v>
                </c:pt>
                <c:pt idx="12">
                  <c:v>0.46268659203980111</c:v>
                </c:pt>
                <c:pt idx="13">
                  <c:v>8.5213007518796902E-2</c:v>
                </c:pt>
                <c:pt idx="14">
                  <c:v>0.32539687830687836</c:v>
                </c:pt>
                <c:pt idx="15">
                  <c:v>0.15822784810126578</c:v>
                </c:pt>
                <c:pt idx="16">
                  <c:v>0.53846148774302782</c:v>
                </c:pt>
              </c:numCache>
            </c:numRef>
          </c:yVal>
          <c:bubbleSize>
            <c:numRef>
              <c:f>'[forecast playground actual.xlsx]Hi-tech occupations sectors'!$E$43:$E$59</c:f>
              <c:numCache>
                <c:formatCode>General</c:formatCode>
                <c:ptCount val="17"/>
                <c:pt idx="0">
                  <c:v>4135400</c:v>
                </c:pt>
                <c:pt idx="1">
                  <c:v>467100</c:v>
                </c:pt>
                <c:pt idx="2">
                  <c:v>394800</c:v>
                </c:pt>
                <c:pt idx="3">
                  <c:v>89600</c:v>
                </c:pt>
                <c:pt idx="4">
                  <c:v>3791500</c:v>
                </c:pt>
                <c:pt idx="5">
                  <c:v>6142800</c:v>
                </c:pt>
                <c:pt idx="6">
                  <c:v>2032000</c:v>
                </c:pt>
                <c:pt idx="7">
                  <c:v>631500</c:v>
                </c:pt>
                <c:pt idx="8">
                  <c:v>1308900</c:v>
                </c:pt>
                <c:pt idx="9">
                  <c:v>988500</c:v>
                </c:pt>
                <c:pt idx="10">
                  <c:v>1845100</c:v>
                </c:pt>
                <c:pt idx="11">
                  <c:v>606700</c:v>
                </c:pt>
                <c:pt idx="12">
                  <c:v>305700</c:v>
                </c:pt>
                <c:pt idx="13">
                  <c:v>553000</c:v>
                </c:pt>
                <c:pt idx="14">
                  <c:v>745700</c:v>
                </c:pt>
                <c:pt idx="15">
                  <c:v>456900</c:v>
                </c:pt>
                <c:pt idx="16">
                  <c:v>152300</c:v>
                </c:pt>
              </c:numCache>
            </c:numRef>
          </c:bubbleSize>
          <c:bubble3D val="0"/>
          <c:extLst>
            <c:ext xmlns:c15="http://schemas.microsoft.com/office/drawing/2012/chart" uri="{02D57815-91ED-43cb-92C2-25804820EDAC}">
              <c15:datalabelsRange>
                <c15:f>'[forecast playground actual.xlsx]Hi-tech occupations sectors'!$B$43:$B$59</c15:f>
                <c15:dlblRangeCache>
                  <c:ptCount val="17"/>
                  <c:pt idx="0">
                    <c:v>ICT services</c:v>
                  </c:pt>
                  <c:pt idx="1">
                    <c:v>Energy supply services</c:v>
                  </c:pt>
                  <c:pt idx="2">
                    <c:v>Water &amp; waste treatment</c:v>
                  </c:pt>
                  <c:pt idx="3">
                    <c:v>Mining &amp; quarrying</c:v>
                  </c:pt>
                  <c:pt idx="4">
                    <c:v>Professional services</c:v>
                  </c:pt>
                  <c:pt idx="5">
                    <c:v>Manufacturing</c:v>
                  </c:pt>
                  <c:pt idx="6">
                    <c:v>Construction</c:v>
                  </c:pt>
                  <c:pt idx="7">
                    <c:v>Finance &amp; insurance</c:v>
                  </c:pt>
                  <c:pt idx="8">
                    <c:v>Public sector &amp; defense</c:v>
                  </c:pt>
                  <c:pt idx="9">
                    <c:v>Transport &amp; storage</c:v>
                  </c:pt>
                  <c:pt idx="10">
                    <c:v>Wholesale &amp; retail trade</c:v>
                  </c:pt>
                  <c:pt idx="11">
                    <c:v>Administrative services</c:v>
                  </c:pt>
                  <c:pt idx="12">
                    <c:v>Agriculture, forestry &amp; fishing</c:v>
                  </c:pt>
                  <c:pt idx="13">
                    <c:v>Arts &amp; recreation</c:v>
                  </c:pt>
                  <c:pt idx="14">
                    <c:v>Education</c:v>
                  </c:pt>
                  <c:pt idx="15">
                    <c:v>Health &amp; social care</c:v>
                  </c:pt>
                  <c:pt idx="16">
                    <c:v>Accomodation &amp; food</c:v>
                  </c:pt>
                </c15:dlblRangeCache>
              </c15:datalabelsRange>
            </c:ext>
            <c:ext xmlns:c16="http://schemas.microsoft.com/office/drawing/2014/chart" uri="{C3380CC4-5D6E-409C-BE32-E72D297353CC}">
              <c16:uniqueId val="{0000001C-485E-4E88-B660-3EF321AFA146}"/>
            </c:ext>
          </c:extLst>
        </c:ser>
        <c:dLbls>
          <c:showLegendKey val="0"/>
          <c:showVal val="0"/>
          <c:showCatName val="0"/>
          <c:showSerName val="0"/>
          <c:showPercent val="0"/>
          <c:showBubbleSize val="0"/>
        </c:dLbls>
        <c:bubbleScale val="100"/>
        <c:showNegBubbles val="0"/>
        <c:axId val="376209616"/>
        <c:axId val="376197136"/>
      </c:bubbleChart>
      <c:valAx>
        <c:axId val="376209616"/>
        <c:scaling>
          <c:orientation val="minMax"/>
          <c:max val="1"/>
          <c:min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197136"/>
        <c:crosses val="autoZero"/>
        <c:crossBetween val="midCat"/>
      </c:valAx>
      <c:valAx>
        <c:axId val="376197136"/>
        <c:scaling>
          <c:orientation val="minMax"/>
          <c:max val="0.60000000000000009"/>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209616"/>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69AE5-E70F-4968-89E6-EDD8DF98FFFF}"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B370B-BFCC-4430-A7F9-6B40A61C7CBD}" type="slidenum">
              <a:rPr lang="en-GB" smtClean="0"/>
              <a:t>‹#›</a:t>
            </a:fld>
            <a:endParaRPr lang="en-GB"/>
          </a:p>
        </p:txBody>
      </p:sp>
    </p:spTree>
    <p:extLst>
      <p:ext uri="{BB962C8B-B14F-4D97-AF65-F5344CB8AC3E}">
        <p14:creationId xmlns:p14="http://schemas.microsoft.com/office/powerpoint/2010/main" val="178922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5B370B-BFCC-4430-A7F9-6B40A61C7CBD}" type="slidenum">
              <a:rPr lang="en-GB" smtClean="0"/>
              <a:t>4</a:t>
            </a:fld>
            <a:endParaRPr lang="en-GB"/>
          </a:p>
        </p:txBody>
      </p:sp>
    </p:spTree>
    <p:extLst>
      <p:ext uri="{BB962C8B-B14F-4D97-AF65-F5344CB8AC3E}">
        <p14:creationId xmlns:p14="http://schemas.microsoft.com/office/powerpoint/2010/main" val="336412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I’d like to present just one of the key findings of our latest skills forecast. And this is the fact that THE labour market megatrend is accelerating skills upgrading. So, up to 2035: the broad outlook is </a:t>
            </a:r>
            <a:r>
              <a:rPr lang="en-GB" sz="1800" b="1" i="0" u="none" strike="noStrike">
                <a:solidFill>
                  <a:srgbClr val="000000"/>
                </a:solidFill>
                <a:effectLst/>
                <a:latin typeface="Calibri" panose="020F0502020204030204" pitchFamily="34" charset="0"/>
              </a:rPr>
              <a:t>more jobs </a:t>
            </a:r>
            <a:r>
              <a:rPr lang="en-GB" sz="1800" b="0" i="0" u="none" strike="noStrike">
                <a:solidFill>
                  <a:srgbClr val="000000"/>
                </a:solidFill>
                <a:effectLst/>
                <a:latin typeface="Calibri" panose="020F0502020204030204" pitchFamily="34" charset="0"/>
              </a:rPr>
              <a:t>(employment) and </a:t>
            </a:r>
            <a:r>
              <a:rPr lang="en-GB" sz="1800" b="1" i="0" u="none" strike="noStrike">
                <a:solidFill>
                  <a:srgbClr val="000000"/>
                </a:solidFill>
                <a:effectLst/>
                <a:latin typeface="Calibri" panose="020F0502020204030204" pitchFamily="34" charset="0"/>
              </a:rPr>
              <a:t>more skills intensive jobs</a:t>
            </a:r>
            <a:r>
              <a:rPr lang="en-GB" sz="1800" b="0" i="0" u="none" strike="noStrike">
                <a:solidFill>
                  <a:srgbClr val="000000"/>
                </a:solidFill>
                <a:effectLst/>
                <a:latin typeface="Calibri" panose="020F0502020204030204" pitchFamily="34" charset="0"/>
              </a:rPr>
              <a:t>.</a:t>
            </a:r>
          </a:p>
          <a:p>
            <a:pPr marL="180000" indent="-180000"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Forecasts are never a crystal ball, so we cannot put an exact date on it, but our analysis strongly suggests that shows it is very likely that already before 2035 there will be more high skilled jobs (requiring academic or High-level VET) than medium skilled jobs.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180000" indent="-180000" algn="l" rtl="0" fontAlgn="base">
              <a:buFont typeface="Arial" panose="020B0604020202020204" pitchFamily="34" charset="0"/>
              <a:buChar char="•"/>
            </a:pPr>
            <a:r>
              <a:rPr lang="en-GB" sz="1800" b="1" i="0" u="none" strike="noStrike">
                <a:solidFill>
                  <a:srgbClr val="000000"/>
                </a:solidFill>
                <a:effectLst/>
                <a:latin typeface="Calibri" panose="020F0502020204030204" pitchFamily="34" charset="0"/>
              </a:rPr>
              <a:t>Skills upgrading</a:t>
            </a:r>
            <a:r>
              <a:rPr lang="en-GB" sz="1800" b="0" i="0" u="none" strike="noStrike">
                <a:solidFill>
                  <a:srgbClr val="000000"/>
                </a:solidFill>
                <a:effectLst/>
                <a:latin typeface="Calibri" panose="020F0502020204030204" pitchFamily="34" charset="0"/>
              </a:rPr>
              <a:t> is very visible in job openings: out of every 100 job openings up to 2035, 57 will be for people with a higher qualification; 41 for people with a medium level qualification only 2 for people with a lower qualification.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180000" indent="-180000"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But - and this is very important, these forecasts are </a:t>
            </a:r>
            <a:r>
              <a:rPr lang="en-GB" sz="1800" b="1" i="0" u="none" strike="noStrike">
                <a:solidFill>
                  <a:srgbClr val="000000"/>
                </a:solidFill>
                <a:effectLst/>
                <a:latin typeface="Calibri" panose="020F0502020204030204" pitchFamily="34" charset="0"/>
              </a:rPr>
              <a:t>not an image of what happens by itself</a:t>
            </a:r>
            <a:r>
              <a:rPr lang="en-GB" sz="1800" b="0" i="0" u="none" strike="noStrike">
                <a:solidFill>
                  <a:srgbClr val="000000"/>
                </a:solidFill>
                <a:effectLst/>
                <a:latin typeface="Calibri" panose="020F0502020204030204" pitchFamily="34" charset="0"/>
              </a:rPr>
              <a:t>. We incorporate the EU policy framework and its targets (e.g. EGD). The trends the forecasts show will not materialise unless we invest in Europe’s people by giving them the skills they need, address skills shortages (already putting a brake on progress in some the IT, energy, and care sectors) and make our economies </a:t>
            </a:r>
            <a:r>
              <a:rPr lang="en-GB" sz="1800" b="1" i="0" u="none" strike="noStrike">
                <a:solidFill>
                  <a:srgbClr val="000000"/>
                </a:solidFill>
                <a:effectLst/>
                <a:latin typeface="Calibri" panose="020F0502020204030204" pitchFamily="34" charset="0"/>
              </a:rPr>
              <a:t>more green and digital.</a:t>
            </a:r>
            <a:endParaRPr lang="en-US" sz="1800" b="0" i="0">
              <a:solidFill>
                <a:srgbClr val="444444"/>
              </a:solidFill>
              <a:effectLst/>
              <a:latin typeface="Arial" panose="020B0604020202020204" pitchFamily="34" charset="0"/>
            </a:endParaRPr>
          </a:p>
          <a:p>
            <a:pPr marL="171450" indent="-171450">
              <a:buFont typeface="Arial" panose="020B0604020202020204" pitchFamily="34" charset="0"/>
              <a:buChar char="•"/>
            </a:pPr>
            <a:endParaRPr lang="en-G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C9419-455D-E743-9D0C-EC65880EBF4E}" type="slidenum">
              <a:rPr kumimoji="0" lang="en-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4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48116CD-D5F4-402D-99E5-5C44E9ED27F3}" type="slidenum">
              <a:rPr lang="en-GB"/>
              <a:t>15</a:t>
            </a:fld>
            <a:endParaRPr lang="en-GB"/>
          </a:p>
        </p:txBody>
      </p:sp>
    </p:spTree>
    <p:extLst>
      <p:ext uri="{BB962C8B-B14F-4D97-AF65-F5344CB8AC3E}">
        <p14:creationId xmlns:p14="http://schemas.microsoft.com/office/powerpoint/2010/main" val="114976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Skills in Transition – the very recent flagship publication of the skills intelligence team, bringing together insights from employment, skills forecast and online job advertisement analysis</a:t>
            </a:r>
          </a:p>
        </p:txBody>
      </p:sp>
      <p:sp>
        <p:nvSpPr>
          <p:cNvPr id="4" name="Slide Number Placeholder 3"/>
          <p:cNvSpPr>
            <a:spLocks noGrp="1"/>
          </p:cNvSpPr>
          <p:nvPr>
            <p:ph type="sldNum" sz="quarter" idx="5"/>
          </p:nvPr>
        </p:nvSpPr>
        <p:spPr/>
        <p:txBody>
          <a:bodyPr/>
          <a:lstStyle/>
          <a:p>
            <a:fld id="{985B370B-BFCC-4430-A7F9-6B40A61C7CBD}" type="slidenum">
              <a:rPr lang="en-GB" smtClean="0"/>
              <a:t>16</a:t>
            </a:fld>
            <a:endParaRPr lang="en-GB"/>
          </a:p>
        </p:txBody>
      </p:sp>
    </p:spTree>
    <p:extLst>
      <p:ext uri="{BB962C8B-B14F-4D97-AF65-F5344CB8AC3E}">
        <p14:creationId xmlns:p14="http://schemas.microsoft.com/office/powerpoint/2010/main" val="333954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D60617-4E09-4237-9676-12FF4BF2FBF0}"/>
              </a:ext>
            </a:extLst>
          </p:cNvPr>
          <p:cNvSpPr>
            <a:spLocks noGrp="1"/>
          </p:cNvSpPr>
          <p:nvPr>
            <p:ph type="ctrTitle"/>
          </p:nvPr>
        </p:nvSpPr>
        <p:spPr>
          <a:xfrm>
            <a:off x="5659034" y="2190116"/>
            <a:ext cx="5623481" cy="1035177"/>
          </a:xfrm>
          <a:prstGeom prst="rect">
            <a:avLst/>
          </a:prstGeom>
        </p:spPr>
        <p:txBody>
          <a:bodyPr/>
          <a:lstStyle>
            <a:lvl1pPr algn="l">
              <a:defRPr sz="40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5A1FAE48-8121-4DA1-A3D6-4DE109DB07D7}"/>
              </a:ext>
            </a:extLst>
          </p:cNvPr>
          <p:cNvSpPr>
            <a:spLocks noGrp="1"/>
          </p:cNvSpPr>
          <p:nvPr>
            <p:ph type="subTitle" idx="1"/>
          </p:nvPr>
        </p:nvSpPr>
        <p:spPr>
          <a:xfrm>
            <a:off x="5659035" y="3485215"/>
            <a:ext cx="4392488" cy="334888"/>
          </a:xfrm>
          <a:prstGeom prst="rect">
            <a:avLst/>
          </a:prstGeom>
        </p:spPr>
        <p:txBody>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14660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pPr/>
              <a:t>‹#›</a:t>
            </a:fld>
            <a:endParaRPr lang="en-GB" dirty="0"/>
          </a:p>
        </p:txBody>
      </p:sp>
      <p:sp>
        <p:nvSpPr>
          <p:cNvPr id="3" name="Title 1">
            <a:extLst>
              <a:ext uri="{FF2B5EF4-FFF2-40B4-BE49-F238E27FC236}">
                <a16:creationId xmlns:a16="http://schemas.microsoft.com/office/drawing/2014/main" id="{58EF451A-033A-4AEC-BA94-3D220C167CBA}"/>
              </a:ext>
            </a:extLst>
          </p:cNvPr>
          <p:cNvSpPr>
            <a:spLocks noGrp="1"/>
          </p:cNvSpPr>
          <p:nvPr>
            <p:ph type="title"/>
          </p:nvPr>
        </p:nvSpPr>
        <p:spPr>
          <a:xfrm>
            <a:off x="468000" y="418653"/>
            <a:ext cx="6899564" cy="634083"/>
          </a:xfrm>
          <a:prstGeom prst="rect">
            <a:avLst/>
          </a:prstGeom>
        </p:spPr>
        <p:txBody>
          <a:bodyPr>
            <a:normAutofit/>
          </a:bodyPr>
          <a:lstStyle>
            <a:lvl1pPr algn="l">
              <a:lnSpc>
                <a:spcPts val="3600"/>
              </a:lnSpc>
              <a:defRPr sz="3200" b="1" cap="none" baseline="0">
                <a:solidFill>
                  <a:srgbClr val="00B0F0"/>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05599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2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E1914-00D4-43CD-9A73-B4026846982A}"/>
              </a:ext>
            </a:extLst>
          </p:cNvPr>
          <p:cNvSpPr>
            <a:spLocks noGrp="1"/>
          </p:cNvSpPr>
          <p:nvPr>
            <p:ph type="ctrTitle"/>
          </p:nvPr>
        </p:nvSpPr>
        <p:spPr>
          <a:xfrm>
            <a:off x="873299" y="1787225"/>
            <a:ext cx="5470376" cy="1012019"/>
          </a:xfrm>
          <a:prstGeom prst="rect">
            <a:avLst/>
          </a:prstGeom>
        </p:spPr>
        <p:txBody>
          <a:bodyPr/>
          <a:lstStyle>
            <a:lvl1pPr algn="l">
              <a:defRPr sz="40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D1E85406-8FD9-4F8D-B21D-71990E4DCBB0}"/>
              </a:ext>
            </a:extLst>
          </p:cNvPr>
          <p:cNvSpPr>
            <a:spLocks noGrp="1"/>
          </p:cNvSpPr>
          <p:nvPr>
            <p:ph type="subTitle" idx="1"/>
          </p:nvPr>
        </p:nvSpPr>
        <p:spPr>
          <a:xfrm>
            <a:off x="873298" y="3067579"/>
            <a:ext cx="5344621" cy="478904"/>
          </a:xfrm>
          <a:prstGeom prst="rect">
            <a:avLst/>
          </a:prstGeom>
        </p:spPr>
        <p:txBody>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64203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E1914-00D4-43CD-9A73-B4026846982A}"/>
              </a:ext>
            </a:extLst>
          </p:cNvPr>
          <p:cNvSpPr>
            <a:spLocks noGrp="1"/>
          </p:cNvSpPr>
          <p:nvPr>
            <p:ph type="ctrTitle"/>
          </p:nvPr>
        </p:nvSpPr>
        <p:spPr>
          <a:xfrm>
            <a:off x="3549997" y="1878665"/>
            <a:ext cx="5470376" cy="1012019"/>
          </a:xfrm>
          <a:prstGeom prst="rect">
            <a:avLst/>
          </a:prstGeom>
        </p:spPr>
        <p:txBody>
          <a:bodyPr/>
          <a:lstStyle>
            <a:lvl1pPr algn="l">
              <a:defRPr sz="40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D1E85406-8FD9-4F8D-B21D-71990E4DCBB0}"/>
              </a:ext>
            </a:extLst>
          </p:cNvPr>
          <p:cNvSpPr>
            <a:spLocks noGrp="1"/>
          </p:cNvSpPr>
          <p:nvPr>
            <p:ph type="subTitle" idx="1"/>
          </p:nvPr>
        </p:nvSpPr>
        <p:spPr>
          <a:xfrm>
            <a:off x="3549996" y="3159019"/>
            <a:ext cx="5594003" cy="478904"/>
          </a:xfrm>
          <a:prstGeom prst="rect">
            <a:avLst/>
          </a:prstGeom>
        </p:spPr>
        <p:txBody>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079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 slide">
    <p:spTree>
      <p:nvGrpSpPr>
        <p:cNvPr id="1" name=""/>
        <p:cNvGrpSpPr/>
        <p:nvPr/>
      </p:nvGrpSpPr>
      <p:grpSpPr>
        <a:xfrm>
          <a:off x="0" y="0"/>
          <a:ext cx="0" cy="0"/>
          <a:chOff x="0" y="0"/>
          <a:chExt cx="0" cy="0"/>
        </a:xfrm>
      </p:grpSpPr>
      <p:sp>
        <p:nvSpPr>
          <p:cNvPr id="18" name="Title 1"/>
          <p:cNvSpPr>
            <a:spLocks noGrp="1"/>
          </p:cNvSpPr>
          <p:nvPr>
            <p:ph type="title"/>
          </p:nvPr>
        </p:nvSpPr>
        <p:spPr>
          <a:xfrm>
            <a:off x="468000" y="418653"/>
            <a:ext cx="6899564" cy="634083"/>
          </a:xfrm>
          <a:prstGeom prst="rect">
            <a:avLst/>
          </a:prstGeom>
        </p:spPr>
        <p:txBody>
          <a:bodyPr>
            <a:normAutofit/>
          </a:bodyPr>
          <a:lstStyle>
            <a:lvl1pPr algn="l">
              <a:lnSpc>
                <a:spcPts val="3600"/>
              </a:lnSpc>
              <a:defRPr sz="3200" b="1" cap="none" baseline="0">
                <a:solidFill>
                  <a:srgbClr val="00B0F0"/>
                </a:solidFill>
                <a:latin typeface="Arial" panose="020B0604020202020204" pitchFamily="34" charset="0"/>
                <a:cs typeface="Arial" panose="020B0604020202020204" pitchFamily="34" charset="0"/>
              </a:defRPr>
            </a:lvl1pPr>
          </a:lstStyle>
          <a:p>
            <a:endParaRPr lang="en-GB" dirty="0"/>
          </a:p>
        </p:txBody>
      </p:sp>
      <p:sp>
        <p:nvSpPr>
          <p:cNvPr id="19" name="Content Placeholder 2"/>
          <p:cNvSpPr>
            <a:spLocks noGrp="1"/>
          </p:cNvSpPr>
          <p:nvPr>
            <p:ph idx="1"/>
          </p:nvPr>
        </p:nvSpPr>
        <p:spPr>
          <a:xfrm>
            <a:off x="468000" y="2046825"/>
            <a:ext cx="11129129" cy="3353567"/>
          </a:xfrm>
          <a:prstGeom prst="rect">
            <a:avLst/>
          </a:prstGeom>
        </p:spPr>
        <p:txBody>
          <a:bodyPr>
            <a:normAutofit/>
          </a:bodyPr>
          <a:lstStyle>
            <a:lvl1pPr marL="0" indent="0">
              <a:buNone/>
              <a:defRPr sz="2400" b="1">
                <a:latin typeface="Arial" panose="020B0604020202020204" pitchFamily="34" charset="0"/>
                <a:cs typeface="Arial" panose="020B0604020202020204" pitchFamily="34" charset="0"/>
              </a:defRPr>
            </a:lvl1pPr>
            <a:lvl2pPr>
              <a:defRPr sz="3733">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2667">
                <a:latin typeface="Arial" panose="020B0604020202020204" pitchFamily="34" charset="0"/>
                <a:cs typeface="Arial" panose="020B0604020202020204" pitchFamily="34" charset="0"/>
              </a:defRPr>
            </a:lvl4pPr>
            <a:lvl5pPr>
              <a:defRPr sz="2667">
                <a:latin typeface="Arial" panose="020B0604020202020204" pitchFamily="34" charset="0"/>
                <a:cs typeface="Arial" panose="020B0604020202020204" pitchFamily="34" charset="0"/>
              </a:defRPr>
            </a:lvl5pPr>
            <a:lvl6pPr>
              <a:defRPr sz="2667"/>
            </a:lvl6pPr>
            <a:lvl7pPr>
              <a:defRPr sz="2667"/>
            </a:lvl7pPr>
            <a:lvl8pPr>
              <a:defRPr sz="2667"/>
            </a:lvl8pPr>
            <a:lvl9pPr>
              <a:defRPr sz="2667"/>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pPr/>
              <a:t>‹#›</a:t>
            </a:fld>
            <a:endParaRPr lang="en-GB" dirty="0"/>
          </a:p>
        </p:txBody>
      </p:sp>
    </p:spTree>
    <p:extLst>
      <p:ext uri="{BB962C8B-B14F-4D97-AF65-F5344CB8AC3E}">
        <p14:creationId xmlns:p14="http://schemas.microsoft.com/office/powerpoint/2010/main" val="419678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D60617-4E09-4237-9676-12FF4BF2FBF0}"/>
              </a:ext>
            </a:extLst>
          </p:cNvPr>
          <p:cNvSpPr>
            <a:spLocks noGrp="1"/>
          </p:cNvSpPr>
          <p:nvPr>
            <p:ph type="ctrTitle"/>
          </p:nvPr>
        </p:nvSpPr>
        <p:spPr>
          <a:xfrm>
            <a:off x="5659034" y="2190116"/>
            <a:ext cx="5623481" cy="1035177"/>
          </a:xfrm>
          <a:prstGeom prst="rect">
            <a:avLst/>
          </a:prstGeom>
        </p:spPr>
        <p:txBody>
          <a:bodyPr/>
          <a:lstStyle>
            <a:lvl1pPr algn="l">
              <a:defRPr sz="40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5A1FAE48-8121-4DA1-A3D6-4DE109DB07D7}"/>
              </a:ext>
            </a:extLst>
          </p:cNvPr>
          <p:cNvSpPr>
            <a:spLocks noGrp="1"/>
          </p:cNvSpPr>
          <p:nvPr>
            <p:ph type="subTitle" idx="1"/>
          </p:nvPr>
        </p:nvSpPr>
        <p:spPr>
          <a:xfrm>
            <a:off x="5659035" y="3485215"/>
            <a:ext cx="4392488" cy="334888"/>
          </a:xfrm>
          <a:prstGeom prst="rect">
            <a:avLst/>
          </a:prstGeom>
        </p:spPr>
        <p:txBody>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75485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 slide 01">
    <p:spTree>
      <p:nvGrpSpPr>
        <p:cNvPr id="1" name=""/>
        <p:cNvGrpSpPr/>
        <p:nvPr/>
      </p:nvGrpSpPr>
      <p:grpSpPr>
        <a:xfrm>
          <a:off x="0" y="0"/>
          <a:ext cx="0" cy="0"/>
          <a:chOff x="0" y="0"/>
          <a:chExt cx="0" cy="0"/>
        </a:xfrm>
      </p:grpSpPr>
      <p:sp>
        <p:nvSpPr>
          <p:cNvPr id="18" name="Title 1"/>
          <p:cNvSpPr>
            <a:spLocks noGrp="1"/>
          </p:cNvSpPr>
          <p:nvPr>
            <p:ph type="title"/>
          </p:nvPr>
        </p:nvSpPr>
        <p:spPr>
          <a:xfrm>
            <a:off x="324000" y="418653"/>
            <a:ext cx="6899564" cy="634083"/>
          </a:xfrm>
          <a:prstGeom prst="rect">
            <a:avLst/>
          </a:prstGeom>
        </p:spPr>
        <p:txBody>
          <a:bodyPr>
            <a:normAutofit/>
          </a:bodyPr>
          <a:lstStyle>
            <a:lvl1pPr algn="l">
              <a:defRPr sz="3000" b="1" cap="none" baseline="0">
                <a:solidFill>
                  <a:srgbClr val="0093D6"/>
                </a:solidFill>
                <a:latin typeface="Arial" panose="020B0604020202020204" pitchFamily="34" charset="0"/>
                <a:cs typeface="Arial" panose="020B0604020202020204" pitchFamily="34" charset="0"/>
              </a:defRPr>
            </a:lvl1pPr>
          </a:lstStyle>
          <a:p>
            <a:endParaRPr lang="en-GB"/>
          </a:p>
        </p:txBody>
      </p:sp>
      <p:sp>
        <p:nvSpPr>
          <p:cNvPr id="19" name="Content Placeholder 2"/>
          <p:cNvSpPr>
            <a:spLocks noGrp="1"/>
          </p:cNvSpPr>
          <p:nvPr>
            <p:ph idx="1" hasCustomPrompt="1"/>
          </p:nvPr>
        </p:nvSpPr>
        <p:spPr>
          <a:xfrm>
            <a:off x="324000" y="1707615"/>
            <a:ext cx="11129129" cy="3484145"/>
          </a:xfrm>
          <a:prstGeom prst="rect">
            <a:avLst/>
          </a:prstGeom>
        </p:spPr>
        <p:txBody>
          <a:bodyPr>
            <a:normAutofit/>
          </a:bodyPr>
          <a:lstStyle>
            <a:lvl1pPr marL="360000" indent="-360000">
              <a:spcBef>
                <a:spcPts val="0"/>
              </a:spcBef>
              <a:buClr>
                <a:srgbClr val="0093D6"/>
              </a:buClr>
              <a:buFont typeface="Wingdings" pitchFamily="2" charset="2"/>
              <a:buChar char="§"/>
              <a:defRPr sz="2400" b="0">
                <a:solidFill>
                  <a:schemeClr val="tx1">
                    <a:lumMod val="85000"/>
                    <a:lumOff val="15000"/>
                  </a:schemeClr>
                </a:solidFill>
                <a:latin typeface="Arial" panose="020B0604020202020204" pitchFamily="34" charset="0"/>
                <a:cs typeface="Arial" panose="020B0604020202020204" pitchFamily="34" charset="0"/>
              </a:defRPr>
            </a:lvl1pPr>
            <a:lvl2pPr marL="342900" indent="-342900">
              <a:spcBef>
                <a:spcPts val="0"/>
              </a:spcBef>
              <a:buClr>
                <a:srgbClr val="0093D6"/>
              </a:buClr>
              <a:buFont typeface="Wingdings" pitchFamily="2" charset="2"/>
              <a:buChar char="§"/>
              <a:defRPr sz="2400">
                <a:solidFill>
                  <a:schemeClr val="tx1">
                    <a:lumMod val="85000"/>
                    <a:lumOff val="15000"/>
                  </a:schemeClr>
                </a:solidFill>
                <a:latin typeface="Arial" panose="020B0604020202020204" pitchFamily="34" charset="0"/>
                <a:cs typeface="Arial" panose="020B0604020202020204" pitchFamily="34" charset="0"/>
              </a:defRPr>
            </a:lvl2pPr>
            <a:lvl3pPr marL="648000" indent="-288000">
              <a:spcBef>
                <a:spcPts val="0"/>
              </a:spcBef>
              <a:buClr>
                <a:srgbClr val="0093D6"/>
              </a:buClr>
              <a:buSzPct val="80000"/>
              <a:buFont typeface="Wingdings" pitchFamily="2" charset="2"/>
              <a:buChar char="§"/>
              <a:defRPr sz="2200">
                <a:latin typeface="Arial" panose="020B0604020202020204" pitchFamily="34" charset="0"/>
                <a:cs typeface="Arial" panose="020B0604020202020204" pitchFamily="34" charset="0"/>
              </a:defRPr>
            </a:lvl3pPr>
            <a:lvl4pPr marL="936000" indent="-288000">
              <a:spcBef>
                <a:spcPts val="0"/>
              </a:spcBef>
              <a:buClr>
                <a:srgbClr val="0093D6"/>
              </a:buClr>
              <a:buSzPct val="60000"/>
              <a:buFont typeface="Wingdings" pitchFamily="2" charset="2"/>
              <a:buChar char="§"/>
              <a:defRPr sz="2000">
                <a:solidFill>
                  <a:schemeClr val="tx1">
                    <a:lumMod val="85000"/>
                    <a:lumOff val="15000"/>
                  </a:schemeClr>
                </a:solidFill>
                <a:latin typeface="Arial" panose="020B0604020202020204" pitchFamily="34" charset="0"/>
                <a:cs typeface="Arial" panose="020B0604020202020204" pitchFamily="34" charset="0"/>
              </a:defRPr>
            </a:lvl4pPr>
            <a:lvl5pPr>
              <a:defRPr sz="2000">
                <a:solidFill>
                  <a:schemeClr val="tx1">
                    <a:lumMod val="85000"/>
                    <a:lumOff val="15000"/>
                  </a:schemeClr>
                </a:solidFill>
                <a:latin typeface="Arial" panose="020B0604020202020204" pitchFamily="34" charset="0"/>
                <a:cs typeface="Arial" panose="020B0604020202020204" pitchFamily="34" charset="0"/>
              </a:defRPr>
            </a:lvl5pPr>
            <a:lvl6pPr>
              <a:defRPr sz="2000">
                <a:solidFill>
                  <a:schemeClr val="tx1">
                    <a:lumMod val="85000"/>
                    <a:lumOff val="15000"/>
                  </a:schemeClr>
                </a:solidFill>
              </a:defRPr>
            </a:lvl6pPr>
            <a:lvl7pPr>
              <a:defRPr sz="2000">
                <a:solidFill>
                  <a:schemeClr val="tx1">
                    <a:lumMod val="85000"/>
                    <a:lumOff val="15000"/>
                  </a:schemeClr>
                </a:solidFill>
              </a:defRPr>
            </a:lvl7pPr>
            <a:lvl8pPr>
              <a:defRPr sz="2000">
                <a:solidFill>
                  <a:schemeClr val="tx1">
                    <a:lumMod val="85000"/>
                    <a:lumOff val="15000"/>
                  </a:schemeClr>
                </a:solidFill>
              </a:defRPr>
            </a:lvl8pPr>
            <a:lvl9pPr>
              <a:defRPr sz="2000">
                <a:solidFill>
                  <a:schemeClr val="tx1">
                    <a:lumMod val="85000"/>
                    <a:lumOff val="15000"/>
                  </a:schemeClr>
                </a:solidFill>
              </a:defRPr>
            </a:lvl9pPr>
          </a:lstStyle>
          <a:p>
            <a:pPr lvl="1"/>
            <a:r>
              <a:rPr lang="en-US"/>
              <a:t>Click to edit Master text styles </a:t>
            </a:r>
          </a:p>
        </p:txBody>
      </p:sp>
      <p:sp>
        <p:nvSpPr>
          <p:cNvPr id="5" name="Slide Number Placeholder 5">
            <a:extLst>
              <a:ext uri="{FF2B5EF4-FFF2-40B4-BE49-F238E27FC236}">
                <a16:creationId xmlns:a16="http://schemas.microsoft.com/office/drawing/2014/main"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pPr/>
              <a:t>‹#›</a:t>
            </a:fld>
            <a:endParaRPr lang="en-GB"/>
          </a:p>
        </p:txBody>
      </p:sp>
    </p:spTree>
    <p:extLst>
      <p:ext uri="{BB962C8B-B14F-4D97-AF65-F5344CB8AC3E}">
        <p14:creationId xmlns:p14="http://schemas.microsoft.com/office/powerpoint/2010/main" val="320191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9F37A0-55C6-338E-F2BF-6D2EF5B72825}"/>
              </a:ext>
            </a:extLst>
          </p:cNvPr>
          <p:cNvSpPr>
            <a:spLocks noGrp="1"/>
          </p:cNvSpPr>
          <p:nvPr>
            <p:ph type="sldNum" sz="quarter" idx="10"/>
          </p:nvPr>
        </p:nvSpPr>
        <p:spPr/>
        <p:txBody>
          <a:bodyPr/>
          <a:lstStyle/>
          <a:p>
            <a:fld id="{79B35624-E6C7-4EAC-983E-474C00997AB4}" type="slidenum">
              <a:rPr lang="en-GB" smtClean="0"/>
              <a:pPr/>
              <a:t>‹#›</a:t>
            </a:fld>
            <a:endParaRPr lang="en-GB"/>
          </a:p>
        </p:txBody>
      </p:sp>
      <p:sp>
        <p:nvSpPr>
          <p:cNvPr id="4" name="Title 1">
            <a:extLst>
              <a:ext uri="{FF2B5EF4-FFF2-40B4-BE49-F238E27FC236}">
                <a16:creationId xmlns:a16="http://schemas.microsoft.com/office/drawing/2014/main" id="{78810582-0511-3CDF-CC24-EB6D5F6D66C9}"/>
              </a:ext>
            </a:extLst>
          </p:cNvPr>
          <p:cNvSpPr>
            <a:spLocks noGrp="1"/>
          </p:cNvSpPr>
          <p:nvPr>
            <p:ph type="title"/>
          </p:nvPr>
        </p:nvSpPr>
        <p:spPr>
          <a:xfrm>
            <a:off x="324000" y="396000"/>
            <a:ext cx="6899564" cy="634083"/>
          </a:xfrm>
          <a:prstGeom prst="rect">
            <a:avLst/>
          </a:prstGeom>
        </p:spPr>
        <p:txBody>
          <a:bodyPr>
            <a:normAutofit/>
          </a:bodyPr>
          <a:lstStyle>
            <a:lvl1pPr algn="l">
              <a:defRPr sz="3000" b="1" cap="none" baseline="0">
                <a:solidFill>
                  <a:srgbClr val="0093D6"/>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64271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pPr/>
              <a:t>‹#›</a:t>
            </a:fld>
            <a:endParaRPr lang="en-GB" dirty="0"/>
          </a:p>
        </p:txBody>
      </p:sp>
      <p:sp>
        <p:nvSpPr>
          <p:cNvPr id="3" name="Title 1">
            <a:extLst>
              <a:ext uri="{FF2B5EF4-FFF2-40B4-BE49-F238E27FC236}">
                <a16:creationId xmlns:a16="http://schemas.microsoft.com/office/drawing/2014/main" id="{58EF451A-033A-4AEC-BA94-3D220C167CBA}"/>
              </a:ext>
            </a:extLst>
          </p:cNvPr>
          <p:cNvSpPr>
            <a:spLocks noGrp="1"/>
          </p:cNvSpPr>
          <p:nvPr>
            <p:ph type="title"/>
          </p:nvPr>
        </p:nvSpPr>
        <p:spPr>
          <a:xfrm>
            <a:off x="468000" y="418653"/>
            <a:ext cx="6899564" cy="634083"/>
          </a:xfrm>
          <a:prstGeom prst="rect">
            <a:avLst/>
          </a:prstGeom>
        </p:spPr>
        <p:txBody>
          <a:bodyPr>
            <a:normAutofit/>
          </a:bodyPr>
          <a:lstStyle>
            <a:lvl1pPr algn="l">
              <a:lnSpc>
                <a:spcPts val="3600"/>
              </a:lnSpc>
              <a:defRPr sz="3200" b="1" cap="none" baseline="0">
                <a:solidFill>
                  <a:srgbClr val="00B0F0"/>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41144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894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5174BC-B2C8-4E39-A2BF-59873B368A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1734"/>
            <a:ext cx="12227015" cy="6879734"/>
          </a:xfrm>
          <a:prstGeom prst="rect">
            <a:avLst/>
          </a:prstGeom>
        </p:spPr>
      </p:pic>
    </p:spTree>
    <p:extLst>
      <p:ext uri="{BB962C8B-B14F-4D97-AF65-F5344CB8AC3E}">
        <p14:creationId xmlns:p14="http://schemas.microsoft.com/office/powerpoint/2010/main" val="3946364545"/>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5174BC-B2C8-4E39-A2BF-59873B368A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Tree>
    <p:extLst>
      <p:ext uri="{BB962C8B-B14F-4D97-AF65-F5344CB8AC3E}">
        <p14:creationId xmlns:p14="http://schemas.microsoft.com/office/powerpoint/2010/main" val="3357499448"/>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5174BC-B2C8-4E39-A2BF-59873B368A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15" y="-21734"/>
            <a:ext cx="12227015" cy="6879734"/>
          </a:xfrm>
          <a:prstGeom prst="rect">
            <a:avLst/>
          </a:prstGeom>
        </p:spPr>
      </p:pic>
    </p:spTree>
    <p:extLst>
      <p:ext uri="{BB962C8B-B14F-4D97-AF65-F5344CB8AC3E}">
        <p14:creationId xmlns:p14="http://schemas.microsoft.com/office/powerpoint/2010/main" val="135272608"/>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2447596" y="6517828"/>
            <a:ext cx="8832985" cy="64027"/>
            <a:chOff x="1835696" y="4888371"/>
            <a:chExt cx="6624739" cy="48020"/>
          </a:xfrm>
        </p:grpSpPr>
        <p:sp>
          <p:nvSpPr>
            <p:cNvPr id="95" name="Rectangle 94"/>
            <p:cNvSpPr/>
            <p:nvPr/>
          </p:nvSpPr>
          <p:spPr>
            <a:xfrm>
              <a:off x="1835696" y="4888371"/>
              <a:ext cx="6624739" cy="47027"/>
            </a:xfrm>
            <a:prstGeom prst="rect">
              <a:avLst/>
            </a:prstGeom>
            <a:solidFill>
              <a:srgbClr val="20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96" name="Group 95"/>
            <p:cNvGrpSpPr/>
            <p:nvPr userDrawn="1"/>
          </p:nvGrpSpPr>
          <p:grpSpPr>
            <a:xfrm>
              <a:off x="2827572" y="4888371"/>
              <a:ext cx="5173941" cy="48020"/>
              <a:chOff x="896786" y="6751484"/>
              <a:chExt cx="7586765" cy="130813"/>
            </a:xfrm>
          </p:grpSpPr>
          <p:sp>
            <p:nvSpPr>
              <p:cNvPr id="97" name="Rectangle 96"/>
              <p:cNvSpPr/>
              <p:nvPr/>
            </p:nvSpPr>
            <p:spPr>
              <a:xfrm>
                <a:off x="896786" y="6751484"/>
                <a:ext cx="72141" cy="130813"/>
              </a:xfrm>
              <a:prstGeom prst="rect">
                <a:avLst/>
              </a:prstGeom>
              <a:solidFill>
                <a:srgbClr val="FFE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8" name="Rectangle 97"/>
              <p:cNvSpPr/>
              <p:nvPr/>
            </p:nvSpPr>
            <p:spPr>
              <a:xfrm>
                <a:off x="968926" y="6751484"/>
                <a:ext cx="1659256" cy="128108"/>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9" name="Rectangle 98"/>
              <p:cNvSpPr/>
              <p:nvPr/>
            </p:nvSpPr>
            <p:spPr>
              <a:xfrm>
                <a:off x="2628183" y="6751485"/>
                <a:ext cx="1298548" cy="128108"/>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0" name="Rectangle 99"/>
              <p:cNvSpPr/>
              <p:nvPr/>
            </p:nvSpPr>
            <p:spPr>
              <a:xfrm>
                <a:off x="3998873" y="6751484"/>
                <a:ext cx="173526" cy="128108"/>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1" name="Rectangle 100"/>
              <p:cNvSpPr/>
              <p:nvPr/>
            </p:nvSpPr>
            <p:spPr>
              <a:xfrm>
                <a:off x="5008854" y="6751485"/>
                <a:ext cx="721417" cy="128107"/>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2" name="Rectangle 101"/>
              <p:cNvSpPr/>
              <p:nvPr/>
            </p:nvSpPr>
            <p:spPr>
              <a:xfrm>
                <a:off x="6740253" y="6751484"/>
                <a:ext cx="865699" cy="128108"/>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3" name="Rectangle 102"/>
              <p:cNvSpPr/>
              <p:nvPr/>
            </p:nvSpPr>
            <p:spPr>
              <a:xfrm>
                <a:off x="8425844" y="6751485"/>
                <a:ext cx="57707" cy="130812"/>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pic>
        <p:nvPicPr>
          <p:cNvPr id="10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31371" y="6428384"/>
            <a:ext cx="1621084" cy="238125"/>
          </a:xfrm>
          <a:prstGeom prst="rect">
            <a:avLst/>
          </a:prstGeom>
          <a:noFill/>
          <a:extLst>
            <a:ext uri="{909E8E84-426E-40DD-AFC4-6F175D3DCCD1}">
              <a14:hiddenFill xmlns:a14="http://schemas.microsoft.com/office/drawing/2010/main">
                <a:solidFill>
                  <a:srgbClr val="FFFFFF"/>
                </a:solidFill>
              </a14:hiddenFill>
            </a:ext>
          </a:extLst>
        </p:spPr>
      </p:pic>
      <p:sp>
        <p:nvSpPr>
          <p:cNvPr id="105" name="Title 1"/>
          <p:cNvSpPr txBox="1">
            <a:spLocks/>
          </p:cNvSpPr>
          <p:nvPr userDrawn="1"/>
        </p:nvSpPr>
        <p:spPr>
          <a:xfrm>
            <a:off x="609600"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dirty="0"/>
          </a:p>
        </p:txBody>
      </p:sp>
      <p:sp>
        <p:nvSpPr>
          <p:cNvPr id="109" name="Title 1"/>
          <p:cNvSpPr txBox="1">
            <a:spLocks/>
          </p:cNvSpPr>
          <p:nvPr userDrawn="1"/>
        </p:nvSpPr>
        <p:spPr>
          <a:xfrm>
            <a:off x="3613631"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dirty="0">
              <a:solidFill>
                <a:schemeClr val="tx1"/>
              </a:solidFill>
            </a:endParaRPr>
          </a:p>
        </p:txBody>
      </p:sp>
      <p:sp>
        <p:nvSpPr>
          <p:cNvPr id="110" name="Content Placeholder 2"/>
          <p:cNvSpPr txBox="1">
            <a:spLocks/>
          </p:cNvSpPr>
          <p:nvPr userDrawn="1"/>
        </p:nvSpPr>
        <p:spPr>
          <a:xfrm>
            <a:off x="623396" y="1155555"/>
            <a:ext cx="11129129" cy="3353567"/>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200" dirty="0"/>
          </a:p>
        </p:txBody>
      </p:sp>
      <p:sp>
        <p:nvSpPr>
          <p:cNvPr id="113" name="Slide Number Placeholder 5"/>
          <p:cNvSpPr>
            <a:spLocks noGrp="1"/>
          </p:cNvSpPr>
          <p:nvPr userDrawn="1">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pPr/>
              <a:t>‹#›</a:t>
            </a:fld>
            <a:endParaRPr lang="en-GB" dirty="0"/>
          </a:p>
        </p:txBody>
      </p:sp>
    </p:spTree>
    <p:extLst>
      <p:ext uri="{BB962C8B-B14F-4D97-AF65-F5344CB8AC3E}">
        <p14:creationId xmlns:p14="http://schemas.microsoft.com/office/powerpoint/2010/main" val="391645525"/>
      </p:ext>
    </p:extLst>
  </p:cSld>
  <p:clrMap bg1="lt1" tx1="dk1" bg2="lt2" tx2="dk2" accent1="accent1" accent2="accent2" accent3="accent3" accent4="accent4" accent5="accent5" accent6="accent6" hlink="hlink" folHlink="folHlink"/>
  <p:sldLayoutIdLst>
    <p:sldLayoutId id="2147483710" r:id="rId1"/>
    <p:sldLayoutId id="2147483733" r:id="rId2"/>
    <p:sldLayoutId id="2147483734" r:id="rId3"/>
    <p:sldLayoutId id="2147483735"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5" name="Title 1"/>
          <p:cNvSpPr txBox="1">
            <a:spLocks/>
          </p:cNvSpPr>
          <p:nvPr userDrawn="1"/>
        </p:nvSpPr>
        <p:spPr>
          <a:xfrm>
            <a:off x="468000"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dirty="0">
              <a:solidFill>
                <a:srgbClr val="00B0F0"/>
              </a:solidFill>
            </a:endParaRPr>
          </a:p>
        </p:txBody>
      </p:sp>
      <p:sp>
        <p:nvSpPr>
          <p:cNvPr id="113" name="Slide Number Placeholder 5"/>
          <p:cNvSpPr>
            <a:spLocks noGrp="1"/>
          </p:cNvSpPr>
          <p:nvPr userDrawn="1">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pPr/>
              <a:t>‹#›</a:t>
            </a:fld>
            <a:endParaRPr lang="en-GB" dirty="0"/>
          </a:p>
        </p:txBody>
      </p:sp>
    </p:spTree>
    <p:extLst>
      <p:ext uri="{BB962C8B-B14F-4D97-AF65-F5344CB8AC3E}">
        <p14:creationId xmlns:p14="http://schemas.microsoft.com/office/powerpoint/2010/main" val="3798085565"/>
      </p:ext>
    </p:extLst>
  </p:cSld>
  <p:clrMap bg1="lt1" tx1="dk1" bg2="lt2" tx2="dk2" accent1="accent1" accent2="accent2" accent3="accent3" accent4="accent4" accent5="accent5" accent6="accent6" hlink="hlink" folHlink="folHlink"/>
  <p:sldLayoutIdLst>
    <p:sldLayoutId id="2147483712"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2"/>
          <p:cNvSpPr txBox="1">
            <a:spLocks/>
          </p:cNvSpPr>
          <p:nvPr userDrawn="1"/>
        </p:nvSpPr>
        <p:spPr>
          <a:xfrm>
            <a:off x="815414" y="3148602"/>
            <a:ext cx="4800533"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0" dirty="0">
                <a:solidFill>
                  <a:schemeClr val="tx1"/>
                </a:solidFill>
                <a:latin typeface="Arial" panose="020B0604020202020204" pitchFamily="34" charset="0"/>
                <a:ea typeface="+mn-ea"/>
                <a:cs typeface="Arial" panose="020B0604020202020204" pitchFamily="34" charset="0"/>
              </a:rPr>
              <a:t>www.cedefop.europa.eu</a:t>
            </a:r>
            <a:endParaRPr lang="en-GB" sz="3200" b="0" dirty="0">
              <a:solidFill>
                <a:schemeClr val="tx1"/>
              </a:solidFill>
              <a:latin typeface="Arial" panose="020B0604020202020204" pitchFamily="34" charset="0"/>
              <a:cs typeface="Arial" panose="020B0604020202020204" pitchFamily="34" charset="0"/>
            </a:endParaRPr>
          </a:p>
        </p:txBody>
      </p:sp>
      <p:sp>
        <p:nvSpPr>
          <p:cNvPr id="14" name="Title 2"/>
          <p:cNvSpPr txBox="1">
            <a:spLocks/>
          </p:cNvSpPr>
          <p:nvPr userDrawn="1"/>
        </p:nvSpPr>
        <p:spPr>
          <a:xfrm>
            <a:off x="815414" y="3957529"/>
            <a:ext cx="4800533" cy="5113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600" dirty="0">
                <a:solidFill>
                  <a:schemeClr val="tx1"/>
                </a:solidFill>
                <a:latin typeface="Arial" panose="020B0604020202020204" pitchFamily="34" charset="0"/>
                <a:ea typeface="+mn-ea"/>
                <a:cs typeface="Arial" panose="020B0604020202020204" pitchFamily="34" charset="0"/>
              </a:rPr>
              <a:t>Follow us on social media</a:t>
            </a:r>
            <a:endParaRPr lang="en-GB" sz="2600" b="0" dirty="0">
              <a:solidFill>
                <a:schemeClr val="tx1"/>
              </a:solidFill>
              <a:latin typeface="Arial" panose="020B0604020202020204" pitchFamily="34" charset="0"/>
              <a:cs typeface="Arial" panose="020B0604020202020204" pitchFamily="34" charset="0"/>
            </a:endParaRPr>
          </a:p>
        </p:txBody>
      </p:sp>
      <p:pic>
        <p:nvPicPr>
          <p:cNvPr id="19"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8862851" y="5349213"/>
            <a:ext cx="3132000" cy="104400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2"/>
          <p:cNvSpPr txBox="1">
            <a:spLocks/>
          </p:cNvSpPr>
          <p:nvPr userDrawn="1"/>
        </p:nvSpPr>
        <p:spPr>
          <a:xfrm>
            <a:off x="815414" y="1700808"/>
            <a:ext cx="4800533" cy="105611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dirty="0">
                <a:solidFill>
                  <a:srgbClr val="00B0F0"/>
                </a:solidFill>
                <a:latin typeface="Arial" panose="020B0604020202020204" pitchFamily="34" charset="0"/>
                <a:ea typeface="+mn-ea"/>
                <a:cs typeface="Arial" panose="020B0604020202020204" pitchFamily="34" charset="0"/>
              </a:rPr>
              <a:t>Thank</a:t>
            </a:r>
            <a:r>
              <a:rPr lang="en-GB" sz="4800" baseline="0" dirty="0">
                <a:solidFill>
                  <a:srgbClr val="00B0F0"/>
                </a:solidFill>
                <a:latin typeface="Arial" panose="020B0604020202020204" pitchFamily="34" charset="0"/>
                <a:ea typeface="+mn-ea"/>
                <a:cs typeface="Arial" panose="020B0604020202020204" pitchFamily="34" charset="0"/>
              </a:rPr>
              <a:t> you</a:t>
            </a:r>
            <a:endParaRPr lang="en-GB" sz="4800" dirty="0">
              <a:solidFill>
                <a:srgbClr val="00B0F0"/>
              </a:solidFill>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0494D6C7-4EB5-4FD3-98A1-9C11B69195EF}"/>
              </a:ext>
            </a:extLst>
          </p:cNvPr>
          <p:cNvGrpSpPr/>
          <p:nvPr userDrawn="1"/>
        </p:nvGrpSpPr>
        <p:grpSpPr>
          <a:xfrm>
            <a:off x="0" y="6732678"/>
            <a:ext cx="12192000" cy="146773"/>
            <a:chOff x="0" y="6732678"/>
            <a:chExt cx="12192000" cy="146773"/>
          </a:xfrm>
        </p:grpSpPr>
        <p:sp>
          <p:nvSpPr>
            <p:cNvPr id="24" name="Rectangle 23"/>
            <p:cNvSpPr/>
            <p:nvPr/>
          </p:nvSpPr>
          <p:spPr>
            <a:xfrm>
              <a:off x="0" y="6732679"/>
              <a:ext cx="12192000" cy="146772"/>
            </a:xfrm>
            <a:prstGeom prst="rect">
              <a:avLst/>
            </a:prstGeom>
            <a:solidFill>
              <a:srgbClr val="20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 name="Rectangle 25"/>
            <p:cNvSpPr/>
            <p:nvPr/>
          </p:nvSpPr>
          <p:spPr>
            <a:xfrm>
              <a:off x="1294768" y="6732678"/>
              <a:ext cx="67541" cy="146772"/>
            </a:xfrm>
            <a:prstGeom prst="rect">
              <a:avLst/>
            </a:prstGeom>
            <a:solidFill>
              <a:srgbClr val="FFE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Rectangle 26"/>
            <p:cNvSpPr/>
            <p:nvPr/>
          </p:nvSpPr>
          <p:spPr>
            <a:xfrm>
              <a:off x="1362309" y="6732679"/>
              <a:ext cx="2088567" cy="146771"/>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Rectangle 27"/>
            <p:cNvSpPr/>
            <p:nvPr/>
          </p:nvSpPr>
          <p:spPr>
            <a:xfrm>
              <a:off x="3450876" y="6732680"/>
              <a:ext cx="1634529" cy="146770"/>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9" name="Rectangle 28"/>
            <p:cNvSpPr/>
            <p:nvPr/>
          </p:nvSpPr>
          <p:spPr>
            <a:xfrm>
              <a:off x="5191395" y="6732680"/>
              <a:ext cx="218424" cy="146770"/>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p:cNvSpPr/>
            <p:nvPr/>
          </p:nvSpPr>
          <p:spPr>
            <a:xfrm>
              <a:off x="6507396" y="6732679"/>
              <a:ext cx="908073" cy="146772"/>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Rectangle 30"/>
            <p:cNvSpPr/>
            <p:nvPr/>
          </p:nvSpPr>
          <p:spPr>
            <a:xfrm>
              <a:off x="8650152" y="6732679"/>
              <a:ext cx="1089687" cy="146772"/>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Rectangle 31"/>
            <p:cNvSpPr/>
            <p:nvPr/>
          </p:nvSpPr>
          <p:spPr>
            <a:xfrm>
              <a:off x="10771868" y="6732680"/>
              <a:ext cx="72637" cy="140067"/>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cxnSp>
        <p:nvCxnSpPr>
          <p:cNvPr id="3" name="Straight Connector 2"/>
          <p:cNvCxnSpPr/>
          <p:nvPr userDrawn="1"/>
        </p:nvCxnSpPr>
        <p:spPr>
          <a:xfrm>
            <a:off x="623392" y="0"/>
            <a:ext cx="0" cy="23728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837992" y="4519213"/>
            <a:ext cx="3119411" cy="85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62066"/>
      </p:ext>
    </p:extLst>
  </p:cSld>
  <p:clrMap bg1="lt1" tx1="dk1" bg2="lt2" tx2="dk2" accent1="accent1" accent2="accent2" accent3="accent3" accent4="accent4" accent5="accent5" accent6="accent6" hlink="hlink" folHlink="folHlink"/>
  <p:sldLayoutIdLst>
    <p:sldLayoutId id="2147483714" r:id="rId1"/>
    <p:sldLayoutId id="2147483730"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ight Triangle 7"/>
          <p:cNvSpPr/>
          <p:nvPr userDrawn="1"/>
        </p:nvSpPr>
        <p:spPr>
          <a:xfrm flipH="1">
            <a:off x="8159552" y="4293097"/>
            <a:ext cx="4032448" cy="25583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p:cNvSpPr/>
          <p:nvPr userDrawn="1"/>
        </p:nvSpPr>
        <p:spPr>
          <a:xfrm>
            <a:off x="-3175" y="2425180"/>
            <a:ext cx="12195173" cy="48455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0" name="Title 2"/>
          <p:cNvSpPr txBox="1">
            <a:spLocks/>
          </p:cNvSpPr>
          <p:nvPr userDrawn="1"/>
        </p:nvSpPr>
        <p:spPr>
          <a:xfrm>
            <a:off x="719403" y="3140968"/>
            <a:ext cx="4800533"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0" dirty="0">
                <a:solidFill>
                  <a:schemeClr val="bg1"/>
                </a:solidFill>
                <a:latin typeface="Arial" panose="020B0604020202020204" pitchFamily="34" charset="0"/>
                <a:ea typeface="+mn-ea"/>
                <a:cs typeface="Arial" panose="020B0604020202020204" pitchFamily="34" charset="0"/>
              </a:rPr>
              <a:t>www.cedefop.europa.eu</a:t>
            </a:r>
            <a:endParaRPr lang="en-GB" sz="3200" b="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2" y="4720379"/>
            <a:ext cx="828000" cy="82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0508" y="4720379"/>
            <a:ext cx="828000" cy="82800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7353" y="4720379"/>
            <a:ext cx="828000" cy="828000"/>
          </a:xfrm>
          <a:prstGeom prst="rect">
            <a:avLst/>
          </a:prstGeom>
        </p:spPr>
      </p:pic>
      <p:sp>
        <p:nvSpPr>
          <p:cNvPr id="14" name="Title 2"/>
          <p:cNvSpPr txBox="1">
            <a:spLocks/>
          </p:cNvSpPr>
          <p:nvPr userDrawn="1"/>
        </p:nvSpPr>
        <p:spPr>
          <a:xfrm>
            <a:off x="719403" y="4142356"/>
            <a:ext cx="4800533" cy="5113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600" dirty="0">
                <a:solidFill>
                  <a:schemeClr val="bg1"/>
                </a:solidFill>
                <a:latin typeface="Arial" panose="020B0604020202020204" pitchFamily="34" charset="0"/>
                <a:ea typeface="+mn-ea"/>
                <a:cs typeface="Arial" panose="020B0604020202020204" pitchFamily="34" charset="0"/>
              </a:rPr>
              <a:t>Follow us on social media</a:t>
            </a:r>
            <a:endParaRPr lang="en-GB" sz="2600" b="0" dirty="0">
              <a:solidFill>
                <a:schemeClr val="bg1"/>
              </a:solidFill>
              <a:latin typeface="Arial" panose="020B0604020202020204" pitchFamily="34" charset="0"/>
              <a:cs typeface="Arial" panose="020B0604020202020204" pitchFamily="34" charset="0"/>
            </a:endParaRPr>
          </a:p>
        </p:txBody>
      </p:sp>
      <p:pic>
        <p:nvPicPr>
          <p:cNvPr id="19"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9025999" y="884819"/>
            <a:ext cx="2736000" cy="91200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2"/>
          <p:cNvSpPr txBox="1">
            <a:spLocks/>
          </p:cNvSpPr>
          <p:nvPr userDrawn="1"/>
        </p:nvSpPr>
        <p:spPr>
          <a:xfrm>
            <a:off x="719403" y="740702"/>
            <a:ext cx="4800533" cy="105611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0" dirty="0">
                <a:solidFill>
                  <a:srgbClr val="00B0F0"/>
                </a:solidFill>
                <a:latin typeface="Arial" panose="020B0604020202020204" pitchFamily="34" charset="0"/>
                <a:ea typeface="+mn-ea"/>
                <a:cs typeface="Arial" panose="020B0604020202020204" pitchFamily="34" charset="0"/>
              </a:rPr>
              <a:t>Thank</a:t>
            </a:r>
            <a:r>
              <a:rPr lang="en-GB" sz="4800" b="0" baseline="0" dirty="0">
                <a:solidFill>
                  <a:srgbClr val="00B0F0"/>
                </a:solidFill>
                <a:latin typeface="Arial" panose="020B0604020202020204" pitchFamily="34" charset="0"/>
                <a:ea typeface="+mn-ea"/>
                <a:cs typeface="Arial" panose="020B0604020202020204" pitchFamily="34" charset="0"/>
              </a:rPr>
              <a:t> you</a:t>
            </a:r>
            <a:endParaRPr lang="en-GB" sz="4800" b="0" dirty="0">
              <a:solidFill>
                <a:srgbClr val="00B0F0"/>
              </a:solidFill>
              <a:latin typeface="Arial" panose="020B0604020202020204" pitchFamily="34" charset="0"/>
              <a:ea typeface="+mn-ea"/>
              <a:cs typeface="Arial" panose="020B0604020202020204" pitchFamily="34" charset="0"/>
            </a:endParaRPr>
          </a:p>
        </p:txBody>
      </p:sp>
      <p:sp>
        <p:nvSpPr>
          <p:cNvPr id="22" name="Rectangle 21"/>
          <p:cNvSpPr/>
          <p:nvPr userDrawn="1"/>
        </p:nvSpPr>
        <p:spPr>
          <a:xfrm>
            <a:off x="2" y="2283837"/>
            <a:ext cx="1805797" cy="160996"/>
          </a:xfrm>
          <a:prstGeom prst="rect">
            <a:avLst/>
          </a:prstGeom>
          <a:solidFill>
            <a:srgbClr val="20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Rectangle 22"/>
          <p:cNvSpPr/>
          <p:nvPr userDrawn="1"/>
        </p:nvSpPr>
        <p:spPr>
          <a:xfrm>
            <a:off x="1768505" y="2283837"/>
            <a:ext cx="163417" cy="160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Rectangle 33"/>
          <p:cNvSpPr/>
          <p:nvPr userDrawn="1"/>
        </p:nvSpPr>
        <p:spPr>
          <a:xfrm>
            <a:off x="1920599" y="2283837"/>
            <a:ext cx="1805797" cy="160996"/>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5" name="Rectangle 34"/>
          <p:cNvSpPr/>
          <p:nvPr userDrawn="1"/>
        </p:nvSpPr>
        <p:spPr>
          <a:xfrm>
            <a:off x="3726395" y="2282113"/>
            <a:ext cx="8465604" cy="160996"/>
          </a:xfrm>
          <a:prstGeom prst="rect">
            <a:avLst/>
          </a:prstGeom>
          <a:solidFill>
            <a:srgbClr val="20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p:cNvSpPr/>
          <p:nvPr userDrawn="1"/>
        </p:nvSpPr>
        <p:spPr>
          <a:xfrm>
            <a:off x="10393999" y="2282111"/>
            <a:ext cx="1805797" cy="160996"/>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7" name="Rectangle 36"/>
          <p:cNvSpPr/>
          <p:nvPr userDrawn="1"/>
        </p:nvSpPr>
        <p:spPr>
          <a:xfrm>
            <a:off x="9624079" y="2282110"/>
            <a:ext cx="603688" cy="160996"/>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817097618"/>
      </p:ext>
    </p:extLst>
  </p:cSld>
  <p:clrMap bg1="lt1" tx1="dk1" bg2="lt2" tx2="dk2" accent1="accent1" accent2="accent2" accent3="accent3" accent4="accent4" accent5="accent5" accent6="accent6" hlink="hlink" folHlink="folHlink"/>
  <p:sldLayoutIdLst>
    <p:sldLayoutId id="214748371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cedefop.europa.eu/en/publications/9172" TargetMode="Externa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s://www.cedefop.europa.eu/en/publications/9175" TargetMode="External"/><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hyperlink" Target="https://www.cedefop.europa.eu/en/publications/9181" TargetMode="External"/><Relationship Id="rId5" Type="http://schemas.openxmlformats.org/officeDocument/2006/relationships/hyperlink" Target="https://www.cedefop.europa.eu/en/publications/9188" TargetMode="External"/><Relationship Id="rId15" Type="http://schemas.openxmlformats.org/officeDocument/2006/relationships/image" Target="../media/image26.png"/><Relationship Id="rId10" Type="http://schemas.openxmlformats.org/officeDocument/2006/relationships/hyperlink" Target="https://www.cedefop.europa.eu/en/publications/9184" TargetMode="External"/><Relationship Id="rId4" Type="http://schemas.openxmlformats.org/officeDocument/2006/relationships/hyperlink" Target="https://www.cedefop.europa.eu/en/publications/6218" TargetMode="External"/><Relationship Id="rId9" Type="http://schemas.openxmlformats.org/officeDocument/2006/relationships/image" Target="../media/image24.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cedefop.europa.eu/en/online-tools" TargetMode="Externa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hyperlink" Target="mailto:jiri.branka@cedefop.europa.e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AADF-F1AA-4038-A705-F92F447B35D8}"/>
              </a:ext>
            </a:extLst>
          </p:cNvPr>
          <p:cNvSpPr>
            <a:spLocks noGrp="1"/>
          </p:cNvSpPr>
          <p:nvPr>
            <p:ph type="ctrTitle"/>
          </p:nvPr>
        </p:nvSpPr>
        <p:spPr>
          <a:xfrm>
            <a:off x="5648760" y="1032316"/>
            <a:ext cx="6359210" cy="2521767"/>
          </a:xfrm>
        </p:spPr>
        <p:txBody>
          <a:bodyPr/>
          <a:lstStyle/>
          <a:p>
            <a:pPr algn="ctr"/>
            <a:r>
              <a:rPr lang="en-GB" sz="5400" dirty="0"/>
              <a:t>Skills and employment trends in Europe</a:t>
            </a:r>
            <a:endParaRPr lang="en-GB" sz="6000" dirty="0"/>
          </a:p>
        </p:txBody>
      </p:sp>
      <p:sp>
        <p:nvSpPr>
          <p:cNvPr id="4" name="Subtitle 2">
            <a:extLst>
              <a:ext uri="{FF2B5EF4-FFF2-40B4-BE49-F238E27FC236}">
                <a16:creationId xmlns:a16="http://schemas.microsoft.com/office/drawing/2014/main" id="{46B70E01-071F-42F7-AFD9-7B5023CAD7E4}"/>
              </a:ext>
            </a:extLst>
          </p:cNvPr>
          <p:cNvSpPr txBox="1">
            <a:spLocks/>
          </p:cNvSpPr>
          <p:nvPr/>
        </p:nvSpPr>
        <p:spPr>
          <a:xfrm>
            <a:off x="5588375" y="4970591"/>
            <a:ext cx="5959225" cy="5683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ts val="3360"/>
              </a:lnSpc>
              <a:spcBef>
                <a:spcPts val="600"/>
              </a:spcBef>
            </a:pPr>
            <a:r>
              <a:rPr lang="fr-BE" sz="2800" dirty="0"/>
              <a:t>Jiri Branka</a:t>
            </a:r>
          </a:p>
          <a:p>
            <a:pPr>
              <a:lnSpc>
                <a:spcPts val="3360"/>
              </a:lnSpc>
              <a:spcBef>
                <a:spcPts val="600"/>
              </a:spcBef>
            </a:pPr>
            <a:endParaRPr lang="en-GB" sz="2800" dirty="0"/>
          </a:p>
        </p:txBody>
      </p:sp>
    </p:spTree>
    <p:extLst>
      <p:ext uri="{BB962C8B-B14F-4D97-AF65-F5344CB8AC3E}">
        <p14:creationId xmlns:p14="http://schemas.microsoft.com/office/powerpoint/2010/main" val="44938864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8115300"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Future job demand</a:t>
            </a:r>
          </a:p>
        </p:txBody>
      </p:sp>
      <p:graphicFrame>
        <p:nvGraphicFramePr>
          <p:cNvPr id="2" name="Chart 1">
            <a:extLst>
              <a:ext uri="{FF2B5EF4-FFF2-40B4-BE49-F238E27FC236}">
                <a16:creationId xmlns:a16="http://schemas.microsoft.com/office/drawing/2014/main" id="{D9C2B909-F35F-478B-0BFC-90BA5705C503}"/>
              </a:ext>
            </a:extLst>
          </p:cNvPr>
          <p:cNvGraphicFramePr>
            <a:graphicFrameLocks/>
          </p:cNvGraphicFramePr>
          <p:nvPr>
            <p:extLst>
              <p:ext uri="{D42A27DB-BD31-4B8C-83A1-F6EECF244321}">
                <p14:modId xmlns:p14="http://schemas.microsoft.com/office/powerpoint/2010/main" val="3954268354"/>
              </p:ext>
            </p:extLst>
          </p:nvPr>
        </p:nvGraphicFramePr>
        <p:xfrm>
          <a:off x="209207" y="944303"/>
          <a:ext cx="11410574" cy="49992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FFE611A-8B3D-E9F1-5E1B-552513ABFF5D}"/>
              </a:ext>
            </a:extLst>
          </p:cNvPr>
          <p:cNvSpPr txBox="1"/>
          <p:nvPr/>
        </p:nvSpPr>
        <p:spPr>
          <a:xfrm>
            <a:off x="8348061" y="6065721"/>
            <a:ext cx="3503628" cy="307777"/>
          </a:xfrm>
          <a:prstGeom prst="rect">
            <a:avLst/>
          </a:prstGeom>
          <a:noFill/>
        </p:spPr>
        <p:txBody>
          <a:bodyPr wrap="square" lIns="91440" tIns="45720" rIns="91440" bIns="45720" rtlCol="0" anchor="t">
            <a:spAutoFit/>
          </a:bodyPr>
          <a:lstStyle/>
          <a:p>
            <a:pPr>
              <a:defRPr/>
            </a:pPr>
            <a:r>
              <a:rPr kumimoji="0" lang="en-GB" sz="1400" b="0" u="none" strike="noStrike" kern="1200" cap="none" spc="0" normalizeH="0" baseline="0" noProof="0" dirty="0">
                <a:ln>
                  <a:noFill/>
                </a:ln>
                <a:solidFill>
                  <a:prstClr val="black"/>
                </a:solidFill>
                <a:effectLst/>
                <a:uLnTx/>
                <a:uFillTx/>
                <a:latin typeface="Arial"/>
                <a:cs typeface="Arial"/>
              </a:rPr>
              <a:t>Source: </a:t>
            </a:r>
            <a:r>
              <a:rPr kumimoji="0" lang="en-GB" sz="1400" b="0" u="none" strike="noStrike" kern="1200" cap="none" spc="0" normalizeH="0" baseline="0" noProof="0" dirty="0" err="1">
                <a:ln>
                  <a:noFill/>
                </a:ln>
                <a:solidFill>
                  <a:prstClr val="black"/>
                </a:solidFill>
                <a:effectLst/>
                <a:uLnTx/>
                <a:uFillTx/>
                <a:latin typeface="Arial"/>
                <a:cs typeface="Arial"/>
              </a:rPr>
              <a:t>Cedefop</a:t>
            </a:r>
            <a:r>
              <a:rPr kumimoji="0" lang="en-GB" sz="1400" b="0" u="none" strike="noStrike" kern="1200" cap="none" spc="0" normalizeH="0" baseline="0" noProof="0" dirty="0">
                <a:ln>
                  <a:noFill/>
                </a:ln>
                <a:solidFill>
                  <a:prstClr val="black"/>
                </a:solidFill>
                <a:effectLst/>
                <a:uLnTx/>
                <a:uFillTx/>
                <a:latin typeface="Arial"/>
                <a:cs typeface="Arial"/>
              </a:rPr>
              <a:t> skills forecast</a:t>
            </a:r>
            <a:r>
              <a:rPr lang="en-GB" sz="1400" dirty="0">
                <a:solidFill>
                  <a:prstClr val="black"/>
                </a:solidFill>
                <a:latin typeface="Arial"/>
                <a:cs typeface="Arial"/>
              </a:rPr>
              <a:t> 2021-35</a:t>
            </a:r>
            <a:endParaRPr kumimoji="0" lang="en-GB" sz="1400" b="0" u="none" strike="noStrike" kern="1200" cap="none" spc="0" normalizeH="0" baseline="0" noProof="0" dirty="0">
              <a:ln>
                <a:noFill/>
              </a:ln>
              <a:solidFill>
                <a:prstClr val="black"/>
              </a:solidFill>
              <a:effectLst/>
              <a:uLnTx/>
              <a:uFillTx/>
              <a:latin typeface="Arial"/>
              <a:cs typeface="Arial"/>
            </a:endParaRPr>
          </a:p>
        </p:txBody>
      </p:sp>
    </p:spTree>
    <p:custDataLst>
      <p:tags r:id="rId1"/>
    </p:custDataLst>
    <p:extLst>
      <p:ext uri="{BB962C8B-B14F-4D97-AF65-F5344CB8AC3E}">
        <p14:creationId xmlns:p14="http://schemas.microsoft.com/office/powerpoint/2010/main" val="315714978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8115300"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Future job demand (2)</a:t>
            </a:r>
          </a:p>
        </p:txBody>
      </p:sp>
      <p:sp>
        <p:nvSpPr>
          <p:cNvPr id="3" name="TextBox 2">
            <a:extLst>
              <a:ext uri="{FF2B5EF4-FFF2-40B4-BE49-F238E27FC236}">
                <a16:creationId xmlns:a16="http://schemas.microsoft.com/office/drawing/2014/main" id="{0FFE611A-8B3D-E9F1-5E1B-552513ABFF5D}"/>
              </a:ext>
            </a:extLst>
          </p:cNvPr>
          <p:cNvSpPr txBox="1"/>
          <p:nvPr/>
        </p:nvSpPr>
        <p:spPr>
          <a:xfrm>
            <a:off x="8348061" y="6065721"/>
            <a:ext cx="3503628" cy="307777"/>
          </a:xfrm>
          <a:prstGeom prst="rect">
            <a:avLst/>
          </a:prstGeom>
          <a:noFill/>
        </p:spPr>
        <p:txBody>
          <a:bodyPr wrap="square" lIns="91440" tIns="45720" rIns="91440" bIns="45720" rtlCol="0" anchor="t">
            <a:spAutoFit/>
          </a:bodyPr>
          <a:lstStyle/>
          <a:p>
            <a:pPr>
              <a:defRPr/>
            </a:pPr>
            <a:r>
              <a:rPr kumimoji="0" lang="en-GB" sz="1400" b="0" u="none" strike="noStrike" kern="1200" cap="none" spc="0" normalizeH="0" baseline="0" noProof="0" dirty="0">
                <a:ln>
                  <a:noFill/>
                </a:ln>
                <a:solidFill>
                  <a:prstClr val="black"/>
                </a:solidFill>
                <a:effectLst/>
                <a:uLnTx/>
                <a:uFillTx/>
                <a:latin typeface="Arial"/>
                <a:cs typeface="Arial"/>
              </a:rPr>
              <a:t>Source: </a:t>
            </a:r>
            <a:r>
              <a:rPr kumimoji="0" lang="en-GB" sz="1400" b="0" u="none" strike="noStrike" kern="1200" cap="none" spc="0" normalizeH="0" baseline="0" noProof="0" dirty="0" err="1">
                <a:ln>
                  <a:noFill/>
                </a:ln>
                <a:solidFill>
                  <a:prstClr val="black"/>
                </a:solidFill>
                <a:effectLst/>
                <a:uLnTx/>
                <a:uFillTx/>
                <a:latin typeface="Arial"/>
                <a:cs typeface="Arial"/>
              </a:rPr>
              <a:t>Cedefop</a:t>
            </a:r>
            <a:r>
              <a:rPr kumimoji="0" lang="en-GB" sz="1400" b="0" u="none" strike="noStrike" kern="1200" cap="none" spc="0" normalizeH="0" baseline="0" noProof="0" dirty="0">
                <a:ln>
                  <a:noFill/>
                </a:ln>
                <a:solidFill>
                  <a:prstClr val="black"/>
                </a:solidFill>
                <a:effectLst/>
                <a:uLnTx/>
                <a:uFillTx/>
                <a:latin typeface="Arial"/>
                <a:cs typeface="Arial"/>
              </a:rPr>
              <a:t> skills forecast</a:t>
            </a:r>
            <a:r>
              <a:rPr lang="en-GB" sz="1400" dirty="0">
                <a:solidFill>
                  <a:prstClr val="black"/>
                </a:solidFill>
                <a:latin typeface="Arial"/>
                <a:cs typeface="Arial"/>
              </a:rPr>
              <a:t> 2021-35</a:t>
            </a:r>
            <a:endParaRPr kumimoji="0" lang="en-GB" sz="1400" b="0" u="none" strike="noStrike" kern="1200" cap="none" spc="0" normalizeH="0" baseline="0" noProof="0" dirty="0">
              <a:ln>
                <a:noFill/>
              </a:ln>
              <a:solidFill>
                <a:prstClr val="black"/>
              </a:solidFill>
              <a:effectLst/>
              <a:uLnTx/>
              <a:uFillTx/>
              <a:latin typeface="Arial"/>
              <a:cs typeface="Arial"/>
            </a:endParaRPr>
          </a:p>
        </p:txBody>
      </p:sp>
      <p:graphicFrame>
        <p:nvGraphicFramePr>
          <p:cNvPr id="4" name="Chart 3">
            <a:extLst>
              <a:ext uri="{FF2B5EF4-FFF2-40B4-BE49-F238E27FC236}">
                <a16:creationId xmlns:a16="http://schemas.microsoft.com/office/drawing/2014/main" id="{92087E94-F424-4973-8DE8-DADCC9464D19}"/>
              </a:ext>
            </a:extLst>
          </p:cNvPr>
          <p:cNvGraphicFramePr>
            <a:graphicFrameLocks/>
          </p:cNvGraphicFramePr>
          <p:nvPr>
            <p:extLst>
              <p:ext uri="{D42A27DB-BD31-4B8C-83A1-F6EECF244321}">
                <p14:modId xmlns:p14="http://schemas.microsoft.com/office/powerpoint/2010/main" val="1693534741"/>
              </p:ext>
            </p:extLst>
          </p:nvPr>
        </p:nvGraphicFramePr>
        <p:xfrm>
          <a:off x="364466" y="1070528"/>
          <a:ext cx="10970643" cy="3319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545C33E-FAC3-5498-7C4A-0BBE3BC23ACD}"/>
              </a:ext>
            </a:extLst>
          </p:cNvPr>
          <p:cNvSpPr txBox="1"/>
          <p:nvPr/>
        </p:nvSpPr>
        <p:spPr>
          <a:xfrm>
            <a:off x="593066" y="4528014"/>
            <a:ext cx="10742043" cy="1015663"/>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A0A0A"/>
                </a:solidFill>
                <a:latin typeface="+mj-lt"/>
              </a:rPr>
              <a:t>Social prestige?</a:t>
            </a:r>
          </a:p>
          <a:p>
            <a:pPr marL="342900" indent="-342900" algn="l">
              <a:buFont typeface="Arial" panose="020B0604020202020204" pitchFamily="34" charset="0"/>
              <a:buChar char="•"/>
            </a:pPr>
            <a:r>
              <a:rPr lang="en-GB" sz="2000" b="0" i="0" dirty="0">
                <a:solidFill>
                  <a:srgbClr val="0A0A0A"/>
                </a:solidFill>
                <a:effectLst/>
                <a:latin typeface="+mj-lt"/>
              </a:rPr>
              <a:t>Pay?</a:t>
            </a:r>
          </a:p>
          <a:p>
            <a:pPr marL="342900" indent="-342900" algn="l">
              <a:buFont typeface="Arial" panose="020B0604020202020204" pitchFamily="34" charset="0"/>
              <a:buChar char="•"/>
            </a:pPr>
            <a:r>
              <a:rPr lang="en-GB" sz="2000" dirty="0">
                <a:solidFill>
                  <a:srgbClr val="0A0A0A"/>
                </a:solidFill>
                <a:latin typeface="+mj-lt"/>
              </a:rPr>
              <a:t>Working conditions?</a:t>
            </a:r>
            <a:endParaRPr lang="en-GB" sz="2000" b="0" i="0" dirty="0">
              <a:solidFill>
                <a:srgbClr val="0A0A0A"/>
              </a:solidFill>
              <a:effectLst/>
              <a:latin typeface="+mj-lt"/>
            </a:endParaRPr>
          </a:p>
        </p:txBody>
      </p:sp>
    </p:spTree>
    <p:custDataLst>
      <p:tags r:id="rId1"/>
    </p:custDataLst>
    <p:extLst>
      <p:ext uri="{BB962C8B-B14F-4D97-AF65-F5344CB8AC3E}">
        <p14:creationId xmlns:p14="http://schemas.microsoft.com/office/powerpoint/2010/main" val="7334475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8115300"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The digital transition</a:t>
            </a:r>
          </a:p>
        </p:txBody>
      </p:sp>
      <p:sp>
        <p:nvSpPr>
          <p:cNvPr id="3" name="TextBox 2">
            <a:extLst>
              <a:ext uri="{FF2B5EF4-FFF2-40B4-BE49-F238E27FC236}">
                <a16:creationId xmlns:a16="http://schemas.microsoft.com/office/drawing/2014/main" id="{0FFE611A-8B3D-E9F1-5E1B-552513ABFF5D}"/>
              </a:ext>
            </a:extLst>
          </p:cNvPr>
          <p:cNvSpPr txBox="1"/>
          <p:nvPr/>
        </p:nvSpPr>
        <p:spPr>
          <a:xfrm>
            <a:off x="8348061" y="6065721"/>
            <a:ext cx="3503628" cy="307777"/>
          </a:xfrm>
          <a:prstGeom prst="rect">
            <a:avLst/>
          </a:prstGeom>
          <a:noFill/>
        </p:spPr>
        <p:txBody>
          <a:bodyPr wrap="square" lIns="91440" tIns="45720" rIns="91440" bIns="45720" rtlCol="0" anchor="t">
            <a:spAutoFit/>
          </a:bodyPr>
          <a:lstStyle/>
          <a:p>
            <a:pPr>
              <a:defRPr/>
            </a:pPr>
            <a:r>
              <a:rPr kumimoji="0" lang="en-GB" sz="1400" b="0" u="none" strike="noStrike" kern="1200" cap="none" spc="0" normalizeH="0" baseline="0" noProof="0" dirty="0">
                <a:ln>
                  <a:noFill/>
                </a:ln>
                <a:solidFill>
                  <a:prstClr val="black"/>
                </a:solidFill>
                <a:effectLst/>
                <a:uLnTx/>
                <a:uFillTx/>
                <a:latin typeface="Arial"/>
                <a:cs typeface="Arial"/>
              </a:rPr>
              <a:t>Source: </a:t>
            </a:r>
            <a:r>
              <a:rPr kumimoji="0" lang="en-GB" sz="1400" b="0" u="none" strike="noStrike" kern="1200" cap="none" spc="0" normalizeH="0" baseline="0" noProof="0" dirty="0" err="1">
                <a:ln>
                  <a:noFill/>
                </a:ln>
                <a:solidFill>
                  <a:prstClr val="black"/>
                </a:solidFill>
                <a:effectLst/>
                <a:uLnTx/>
                <a:uFillTx/>
                <a:latin typeface="Arial"/>
                <a:cs typeface="Arial"/>
              </a:rPr>
              <a:t>Cedefop</a:t>
            </a:r>
            <a:r>
              <a:rPr kumimoji="0" lang="en-GB" sz="1400" b="0" u="none" strike="noStrike" kern="1200" cap="none" spc="0" normalizeH="0" baseline="0" noProof="0" dirty="0">
                <a:ln>
                  <a:noFill/>
                </a:ln>
                <a:solidFill>
                  <a:prstClr val="black"/>
                </a:solidFill>
                <a:effectLst/>
                <a:uLnTx/>
                <a:uFillTx/>
                <a:latin typeface="Arial"/>
                <a:cs typeface="Arial"/>
              </a:rPr>
              <a:t> skills forecast</a:t>
            </a:r>
            <a:r>
              <a:rPr lang="en-GB" sz="1400" dirty="0">
                <a:solidFill>
                  <a:prstClr val="black"/>
                </a:solidFill>
                <a:latin typeface="Arial"/>
                <a:cs typeface="Arial"/>
              </a:rPr>
              <a:t> 2021-35</a:t>
            </a:r>
            <a:endParaRPr kumimoji="0" lang="en-GB" sz="1400" b="0" u="none" strike="noStrike" kern="1200" cap="none" spc="0" normalizeH="0" baseline="0" noProof="0" dirty="0">
              <a:ln>
                <a:noFill/>
              </a:ln>
              <a:solidFill>
                <a:prstClr val="black"/>
              </a:solidFill>
              <a:effectLst/>
              <a:uLnTx/>
              <a:uFillTx/>
              <a:latin typeface="Arial"/>
              <a:cs typeface="Arial"/>
            </a:endParaRPr>
          </a:p>
        </p:txBody>
      </p:sp>
      <p:pic>
        <p:nvPicPr>
          <p:cNvPr id="6" name="Picture 5">
            <a:extLst>
              <a:ext uri="{FF2B5EF4-FFF2-40B4-BE49-F238E27FC236}">
                <a16:creationId xmlns:a16="http://schemas.microsoft.com/office/drawing/2014/main" id="{5E43A854-30F2-0BD5-FDEA-F3F00ABFBDC0}"/>
              </a:ext>
            </a:extLst>
          </p:cNvPr>
          <p:cNvPicPr>
            <a:picLocks noChangeAspect="1"/>
          </p:cNvPicPr>
          <p:nvPr/>
        </p:nvPicPr>
        <p:blipFill>
          <a:blip r:embed="rId3"/>
          <a:stretch>
            <a:fillRect/>
          </a:stretch>
        </p:blipFill>
        <p:spPr>
          <a:xfrm>
            <a:off x="4131412" y="875581"/>
            <a:ext cx="7897327" cy="5792008"/>
          </a:xfrm>
          <a:prstGeom prst="rect">
            <a:avLst/>
          </a:prstGeom>
        </p:spPr>
      </p:pic>
      <p:sp>
        <p:nvSpPr>
          <p:cNvPr id="7" name="Rectangle 6">
            <a:extLst>
              <a:ext uri="{FF2B5EF4-FFF2-40B4-BE49-F238E27FC236}">
                <a16:creationId xmlns:a16="http://schemas.microsoft.com/office/drawing/2014/main" id="{F4910FBB-ACF9-585A-AF8B-5138CBD78CD0}"/>
              </a:ext>
            </a:extLst>
          </p:cNvPr>
          <p:cNvSpPr/>
          <p:nvPr/>
        </p:nvSpPr>
        <p:spPr>
          <a:xfrm>
            <a:off x="4131412" y="923026"/>
            <a:ext cx="1195431" cy="52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3699282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3974621"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The digital transition (2)</a:t>
            </a:r>
          </a:p>
        </p:txBody>
      </p:sp>
      <p:sp>
        <p:nvSpPr>
          <p:cNvPr id="7" name="Rectangle 6">
            <a:extLst>
              <a:ext uri="{FF2B5EF4-FFF2-40B4-BE49-F238E27FC236}">
                <a16:creationId xmlns:a16="http://schemas.microsoft.com/office/drawing/2014/main" id="{F4910FBB-ACF9-585A-AF8B-5138CBD78CD0}"/>
              </a:ext>
            </a:extLst>
          </p:cNvPr>
          <p:cNvSpPr/>
          <p:nvPr/>
        </p:nvSpPr>
        <p:spPr>
          <a:xfrm>
            <a:off x="4131412" y="923026"/>
            <a:ext cx="1195431" cy="52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305ABDEB-69F1-C917-FD0E-3C2D6C697036}"/>
              </a:ext>
            </a:extLst>
          </p:cNvPr>
          <p:cNvGraphicFramePr>
            <a:graphicFrameLocks/>
          </p:cNvGraphicFramePr>
          <p:nvPr>
            <p:extLst>
              <p:ext uri="{D42A27DB-BD31-4B8C-83A1-F6EECF244321}">
                <p14:modId xmlns:p14="http://schemas.microsoft.com/office/powerpoint/2010/main" val="3015785224"/>
              </p:ext>
            </p:extLst>
          </p:nvPr>
        </p:nvGraphicFramePr>
        <p:xfrm>
          <a:off x="2993366" y="0"/>
          <a:ext cx="9281491"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F8F82DA-1B9F-3466-9B50-3A024BD6C526}"/>
              </a:ext>
            </a:extLst>
          </p:cNvPr>
          <p:cNvSpPr txBox="1"/>
          <p:nvPr/>
        </p:nvSpPr>
        <p:spPr>
          <a:xfrm>
            <a:off x="9526263" y="5433034"/>
            <a:ext cx="2245025" cy="400110"/>
          </a:xfrm>
          <a:prstGeom prst="rect">
            <a:avLst/>
          </a:prstGeom>
          <a:noFill/>
        </p:spPr>
        <p:txBody>
          <a:bodyPr wrap="square">
            <a:spAutoFit/>
          </a:bodyPr>
          <a:lstStyle/>
          <a:p>
            <a:pPr algn="l"/>
            <a:r>
              <a:rPr lang="en-GB" sz="2000" dirty="0">
                <a:solidFill>
                  <a:srgbClr val="0A0A0A"/>
                </a:solidFill>
                <a:latin typeface="+mj-lt"/>
              </a:rPr>
              <a:t>Past growth 09-22</a:t>
            </a:r>
            <a:endParaRPr lang="en-GB" sz="2000" b="0" i="0" dirty="0">
              <a:solidFill>
                <a:srgbClr val="0A0A0A"/>
              </a:solidFill>
              <a:effectLst/>
              <a:latin typeface="+mj-lt"/>
            </a:endParaRPr>
          </a:p>
        </p:txBody>
      </p:sp>
      <p:sp>
        <p:nvSpPr>
          <p:cNvPr id="10" name="TextBox 9">
            <a:extLst>
              <a:ext uri="{FF2B5EF4-FFF2-40B4-BE49-F238E27FC236}">
                <a16:creationId xmlns:a16="http://schemas.microsoft.com/office/drawing/2014/main" id="{86593680-2069-D3BB-449C-ED9E2B40772E}"/>
              </a:ext>
            </a:extLst>
          </p:cNvPr>
          <p:cNvSpPr txBox="1"/>
          <p:nvPr/>
        </p:nvSpPr>
        <p:spPr>
          <a:xfrm>
            <a:off x="5914531" y="787632"/>
            <a:ext cx="2652420" cy="400110"/>
          </a:xfrm>
          <a:prstGeom prst="rect">
            <a:avLst/>
          </a:prstGeom>
          <a:noFill/>
        </p:spPr>
        <p:txBody>
          <a:bodyPr wrap="square">
            <a:spAutoFit/>
          </a:bodyPr>
          <a:lstStyle/>
          <a:p>
            <a:pPr algn="l"/>
            <a:r>
              <a:rPr lang="en-GB" sz="2000" dirty="0">
                <a:solidFill>
                  <a:srgbClr val="0A0A0A"/>
                </a:solidFill>
                <a:latin typeface="+mj-lt"/>
              </a:rPr>
              <a:t>Future growth 22-35</a:t>
            </a:r>
            <a:endParaRPr lang="en-GB" sz="2000" b="0" i="0" dirty="0">
              <a:solidFill>
                <a:srgbClr val="0A0A0A"/>
              </a:solidFill>
              <a:effectLst/>
              <a:latin typeface="+mj-lt"/>
            </a:endParaRPr>
          </a:p>
        </p:txBody>
      </p:sp>
      <p:pic>
        <p:nvPicPr>
          <p:cNvPr id="3" name="Picture 2">
            <a:extLst>
              <a:ext uri="{FF2B5EF4-FFF2-40B4-BE49-F238E27FC236}">
                <a16:creationId xmlns:a16="http://schemas.microsoft.com/office/drawing/2014/main" id="{0DD9D204-B6ED-6CB8-348B-C095CCEF37D3}"/>
              </a:ext>
            </a:extLst>
          </p:cNvPr>
          <p:cNvPicPr>
            <a:picLocks noChangeAspect="1"/>
          </p:cNvPicPr>
          <p:nvPr/>
        </p:nvPicPr>
        <p:blipFill>
          <a:blip r:embed="rId4"/>
          <a:stretch>
            <a:fillRect/>
          </a:stretch>
        </p:blipFill>
        <p:spPr>
          <a:xfrm>
            <a:off x="727970" y="1930102"/>
            <a:ext cx="2191264" cy="3619499"/>
          </a:xfrm>
          <a:prstGeom prst="rect">
            <a:avLst/>
          </a:prstGeom>
        </p:spPr>
      </p:pic>
    </p:spTree>
    <p:custDataLst>
      <p:tags r:id="rId1"/>
    </p:custDataLst>
    <p:extLst>
      <p:ext uri="{BB962C8B-B14F-4D97-AF65-F5344CB8AC3E}">
        <p14:creationId xmlns:p14="http://schemas.microsoft.com/office/powerpoint/2010/main" val="19724931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8115300"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The green transition</a:t>
            </a:r>
          </a:p>
        </p:txBody>
      </p:sp>
      <p:sp>
        <p:nvSpPr>
          <p:cNvPr id="3" name="TextBox 2">
            <a:extLst>
              <a:ext uri="{FF2B5EF4-FFF2-40B4-BE49-F238E27FC236}">
                <a16:creationId xmlns:a16="http://schemas.microsoft.com/office/drawing/2014/main" id="{0FFE611A-8B3D-E9F1-5E1B-552513ABFF5D}"/>
              </a:ext>
            </a:extLst>
          </p:cNvPr>
          <p:cNvSpPr txBox="1"/>
          <p:nvPr/>
        </p:nvSpPr>
        <p:spPr>
          <a:xfrm>
            <a:off x="8348061" y="6065721"/>
            <a:ext cx="3503628" cy="307777"/>
          </a:xfrm>
          <a:prstGeom prst="rect">
            <a:avLst/>
          </a:prstGeom>
          <a:noFill/>
        </p:spPr>
        <p:txBody>
          <a:bodyPr wrap="square" lIns="91440" tIns="45720" rIns="91440" bIns="45720" rtlCol="0" anchor="t">
            <a:spAutoFit/>
          </a:bodyPr>
          <a:lstStyle/>
          <a:p>
            <a:pPr>
              <a:defRPr/>
            </a:pPr>
            <a:r>
              <a:rPr kumimoji="0" lang="en-GB" sz="1400" b="0" u="none" strike="noStrike" kern="1200" cap="none" spc="0" normalizeH="0" baseline="0" noProof="0" dirty="0">
                <a:ln>
                  <a:noFill/>
                </a:ln>
                <a:solidFill>
                  <a:prstClr val="black"/>
                </a:solidFill>
                <a:effectLst/>
                <a:uLnTx/>
                <a:uFillTx/>
                <a:latin typeface="Arial"/>
                <a:cs typeface="Arial"/>
              </a:rPr>
              <a:t>Source: </a:t>
            </a:r>
            <a:r>
              <a:rPr kumimoji="0" lang="en-GB" sz="1400" b="0" u="none" strike="noStrike" kern="1200" cap="none" spc="0" normalizeH="0" baseline="0" noProof="0" dirty="0" err="1">
                <a:ln>
                  <a:noFill/>
                </a:ln>
                <a:solidFill>
                  <a:prstClr val="black"/>
                </a:solidFill>
                <a:effectLst/>
                <a:uLnTx/>
                <a:uFillTx/>
                <a:latin typeface="Arial"/>
                <a:cs typeface="Arial"/>
              </a:rPr>
              <a:t>Cedefop</a:t>
            </a:r>
            <a:r>
              <a:rPr kumimoji="0" lang="en-GB" sz="1400" b="0" u="none" strike="noStrike" kern="1200" cap="none" spc="0" normalizeH="0" baseline="0" noProof="0" dirty="0">
                <a:ln>
                  <a:noFill/>
                </a:ln>
                <a:solidFill>
                  <a:prstClr val="black"/>
                </a:solidFill>
                <a:effectLst/>
                <a:uLnTx/>
                <a:uFillTx/>
                <a:latin typeface="Arial"/>
                <a:cs typeface="Arial"/>
              </a:rPr>
              <a:t> skills forecast</a:t>
            </a:r>
            <a:r>
              <a:rPr lang="en-GB" sz="1400" dirty="0">
                <a:solidFill>
                  <a:prstClr val="black"/>
                </a:solidFill>
                <a:latin typeface="Arial"/>
                <a:cs typeface="Arial"/>
              </a:rPr>
              <a:t> 2021-35</a:t>
            </a:r>
            <a:endParaRPr kumimoji="0" lang="en-GB" sz="1400" b="0" u="none" strike="noStrike" kern="1200" cap="none" spc="0" normalizeH="0" baseline="0" noProof="0" dirty="0">
              <a:ln>
                <a:noFill/>
              </a:ln>
              <a:solidFill>
                <a:prstClr val="black"/>
              </a:solidFill>
              <a:effectLst/>
              <a:uLnTx/>
              <a:uFillTx/>
              <a:latin typeface="Arial"/>
              <a:cs typeface="Arial"/>
            </a:endParaRPr>
          </a:p>
        </p:txBody>
      </p:sp>
      <p:sp>
        <p:nvSpPr>
          <p:cNvPr id="7" name="Rectangle 6">
            <a:extLst>
              <a:ext uri="{FF2B5EF4-FFF2-40B4-BE49-F238E27FC236}">
                <a16:creationId xmlns:a16="http://schemas.microsoft.com/office/drawing/2014/main" id="{F4910FBB-ACF9-585A-AF8B-5138CBD78CD0}"/>
              </a:ext>
            </a:extLst>
          </p:cNvPr>
          <p:cNvSpPr/>
          <p:nvPr/>
        </p:nvSpPr>
        <p:spPr>
          <a:xfrm>
            <a:off x="4131412" y="923026"/>
            <a:ext cx="1195431" cy="52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8DCDF63-6D6B-953A-33D6-2D6106F6BC2C}"/>
              </a:ext>
            </a:extLst>
          </p:cNvPr>
          <p:cNvPicPr>
            <a:picLocks noChangeAspect="1"/>
          </p:cNvPicPr>
          <p:nvPr/>
        </p:nvPicPr>
        <p:blipFill>
          <a:blip r:embed="rId3"/>
          <a:stretch>
            <a:fillRect/>
          </a:stretch>
        </p:blipFill>
        <p:spPr>
          <a:xfrm>
            <a:off x="4580626" y="949965"/>
            <a:ext cx="7611374" cy="5835684"/>
          </a:xfrm>
          <a:prstGeom prst="rect">
            <a:avLst/>
          </a:prstGeom>
        </p:spPr>
      </p:pic>
      <p:sp>
        <p:nvSpPr>
          <p:cNvPr id="5" name="Rectangle 4">
            <a:extLst>
              <a:ext uri="{FF2B5EF4-FFF2-40B4-BE49-F238E27FC236}">
                <a16:creationId xmlns:a16="http://schemas.microsoft.com/office/drawing/2014/main" id="{B83DA278-11C8-8970-3939-79E75BA6B155}"/>
              </a:ext>
            </a:extLst>
          </p:cNvPr>
          <p:cNvSpPr/>
          <p:nvPr/>
        </p:nvSpPr>
        <p:spPr>
          <a:xfrm>
            <a:off x="4580626" y="994741"/>
            <a:ext cx="1195431" cy="52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3946946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064C-1570-5BA8-E45E-5B9667E56C48}"/>
              </a:ext>
            </a:extLst>
          </p:cNvPr>
          <p:cNvSpPr>
            <a:spLocks noGrp="1"/>
          </p:cNvSpPr>
          <p:nvPr>
            <p:ph type="title"/>
          </p:nvPr>
        </p:nvSpPr>
        <p:spPr>
          <a:xfrm>
            <a:off x="375247" y="224476"/>
            <a:ext cx="11526781" cy="785855"/>
          </a:xfrm>
        </p:spPr>
        <p:txBody>
          <a:bodyPr lIns="91440" tIns="45720" rIns="91440" bIns="45720" anchor="t">
            <a:normAutofit/>
          </a:bodyPr>
          <a:lstStyle/>
          <a:p>
            <a:r>
              <a:rPr lang="en-GB" sz="3600" dirty="0">
                <a:solidFill>
                  <a:srgbClr val="0070C0"/>
                </a:solidFill>
                <a:latin typeface="Arial"/>
                <a:cs typeface="Arial"/>
              </a:rPr>
              <a:t>Green transition at company level</a:t>
            </a:r>
            <a:endParaRPr lang="en-US" sz="3600" dirty="0"/>
          </a:p>
        </p:txBody>
      </p:sp>
      <p:sp>
        <p:nvSpPr>
          <p:cNvPr id="3" name="Rectangle: Rounded Corners 2">
            <a:extLst>
              <a:ext uri="{FF2B5EF4-FFF2-40B4-BE49-F238E27FC236}">
                <a16:creationId xmlns:a16="http://schemas.microsoft.com/office/drawing/2014/main" id="{CB4DA08C-9148-5649-A266-3A5EBBB98A60}"/>
              </a:ext>
            </a:extLst>
          </p:cNvPr>
          <p:cNvSpPr/>
          <p:nvPr/>
        </p:nvSpPr>
        <p:spPr>
          <a:xfrm>
            <a:off x="2224933" y="998686"/>
            <a:ext cx="6986345" cy="67055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a:solidFill>
                  <a:prstClr val="white"/>
                </a:solidFill>
                <a:latin typeface="Arial" panose="020B0604020202020204" pitchFamily="34" charset="0"/>
                <a:cs typeface="Arial" panose="020B0604020202020204" pitchFamily="34" charset="0"/>
              </a:rPr>
              <a:t>Four company case studies on green transition</a:t>
            </a:r>
            <a:endPar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9AFED97-6219-54DF-216E-EF627A2E9E90}"/>
              </a:ext>
            </a:extLst>
          </p:cNvPr>
          <p:cNvPicPr>
            <a:picLocks noChangeAspect="1"/>
          </p:cNvPicPr>
          <p:nvPr/>
        </p:nvPicPr>
        <p:blipFill>
          <a:blip r:embed="rId3"/>
          <a:stretch>
            <a:fillRect/>
          </a:stretch>
        </p:blipFill>
        <p:spPr>
          <a:xfrm>
            <a:off x="270161" y="1796186"/>
            <a:ext cx="10895891" cy="2072417"/>
          </a:xfrm>
          <a:prstGeom prst="rect">
            <a:avLst/>
          </a:prstGeom>
        </p:spPr>
      </p:pic>
      <p:sp>
        <p:nvSpPr>
          <p:cNvPr id="7" name="TextBox 6">
            <a:extLst>
              <a:ext uri="{FF2B5EF4-FFF2-40B4-BE49-F238E27FC236}">
                <a16:creationId xmlns:a16="http://schemas.microsoft.com/office/drawing/2014/main" id="{01CCE6CC-9D88-7AF2-5054-6F18D869C4D4}"/>
              </a:ext>
            </a:extLst>
          </p:cNvPr>
          <p:cNvSpPr txBox="1"/>
          <p:nvPr/>
        </p:nvSpPr>
        <p:spPr>
          <a:xfrm>
            <a:off x="6302185" y="5909499"/>
            <a:ext cx="5416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anose="020B0604020202020204" pitchFamily="34" charset="0"/>
                <a:cs typeface="Arial" panose="020B0604020202020204" pitchFamily="34" charset="0"/>
              </a:rPr>
              <a:t>4 case studies to come in the following months</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66AA8AB-0F1F-5404-7820-EE84A026CFEF}"/>
              </a:ext>
            </a:extLst>
          </p:cNvPr>
          <p:cNvSpPr txBox="1"/>
          <p:nvPr/>
        </p:nvSpPr>
        <p:spPr>
          <a:xfrm>
            <a:off x="360688" y="4073443"/>
            <a:ext cx="1147062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2400"/>
              </a:lnSpc>
              <a:spcBef>
                <a:spcPts val="600"/>
              </a:spcBef>
              <a:spcAft>
                <a:spcPts val="600"/>
              </a:spcAft>
              <a:buFont typeface="Arial" panose="020B0604020202020204" pitchFamily="34" charset="0"/>
              <a:buChar char="•"/>
            </a:pPr>
            <a:r>
              <a:rPr lang="en-GB" sz="2000" dirty="0">
                <a:cs typeface="Arial"/>
              </a:rPr>
              <a:t>Rising emphasis on HRM and reskilling, to absorb frictions caused by the transition</a:t>
            </a:r>
            <a:endParaRPr lang="en-US" dirty="0"/>
          </a:p>
          <a:p>
            <a:pPr marL="285750" indent="-285750">
              <a:lnSpc>
                <a:spcPts val="2400"/>
              </a:lnSpc>
              <a:spcBef>
                <a:spcPts val="600"/>
              </a:spcBef>
              <a:spcAft>
                <a:spcPts val="600"/>
              </a:spcAft>
              <a:buFont typeface="Arial" panose="020B0604020202020204" pitchFamily="34" charset="0"/>
              <a:buChar char="•"/>
            </a:pPr>
            <a:r>
              <a:rPr lang="en-GB" sz="2000" dirty="0">
                <a:cs typeface="Arial"/>
              </a:rPr>
              <a:t>Important: collaboration with local learning ecosystems</a:t>
            </a:r>
          </a:p>
          <a:p>
            <a:pPr marL="285750" indent="-285750">
              <a:lnSpc>
                <a:spcPts val="2400"/>
              </a:lnSpc>
              <a:spcBef>
                <a:spcPts val="600"/>
              </a:spcBef>
              <a:spcAft>
                <a:spcPts val="600"/>
              </a:spcAft>
              <a:buFont typeface="Arial,Sans-Serif" panose="020B0604020202020204" pitchFamily="34" charset="0"/>
              <a:buChar char="•"/>
            </a:pPr>
            <a:r>
              <a:rPr lang="en-GB" sz="2000" dirty="0">
                <a:cs typeface="Arial"/>
              </a:rPr>
              <a:t>Critical importance of jobs related to innovation and legislation, law and regulation</a:t>
            </a:r>
          </a:p>
        </p:txBody>
      </p:sp>
    </p:spTree>
    <p:extLst>
      <p:ext uri="{BB962C8B-B14F-4D97-AF65-F5344CB8AC3E}">
        <p14:creationId xmlns:p14="http://schemas.microsoft.com/office/powerpoint/2010/main" val="4040396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6850C60-B5D3-9ACD-4993-2A6837948858}"/>
              </a:ext>
            </a:extLst>
          </p:cNvPr>
          <p:cNvPicPr>
            <a:picLocks noChangeAspect="1"/>
          </p:cNvPicPr>
          <p:nvPr/>
        </p:nvPicPr>
        <p:blipFill>
          <a:blip r:embed="rId3"/>
          <a:stretch>
            <a:fillRect/>
          </a:stretch>
        </p:blipFill>
        <p:spPr>
          <a:xfrm>
            <a:off x="9910918" y="4358895"/>
            <a:ext cx="1185393" cy="1673312"/>
          </a:xfrm>
          <a:prstGeom prst="rect">
            <a:avLst/>
          </a:prstGeom>
        </p:spPr>
      </p:pic>
      <p:sp>
        <p:nvSpPr>
          <p:cNvPr id="2" name="Title 1">
            <a:extLst>
              <a:ext uri="{FF2B5EF4-FFF2-40B4-BE49-F238E27FC236}">
                <a16:creationId xmlns:a16="http://schemas.microsoft.com/office/drawing/2014/main" id="{28E4AADF-F1AA-4038-A705-F92F447B35D8}"/>
              </a:ext>
            </a:extLst>
          </p:cNvPr>
          <p:cNvSpPr>
            <a:spLocks noGrp="1"/>
          </p:cNvSpPr>
          <p:nvPr>
            <p:ph type="ctrTitle"/>
          </p:nvPr>
        </p:nvSpPr>
        <p:spPr>
          <a:xfrm>
            <a:off x="795528" y="439326"/>
            <a:ext cx="9949585" cy="773003"/>
          </a:xfrm>
        </p:spPr>
        <p:txBody>
          <a:bodyPr/>
          <a:lstStyle/>
          <a:p>
            <a:r>
              <a:rPr lang="en-GB"/>
              <a:t>Recent skills intelligence publications</a:t>
            </a:r>
          </a:p>
        </p:txBody>
      </p:sp>
      <p:sp>
        <p:nvSpPr>
          <p:cNvPr id="5" name="Rectangle 4">
            <a:extLst>
              <a:ext uri="{FF2B5EF4-FFF2-40B4-BE49-F238E27FC236}">
                <a16:creationId xmlns:a16="http://schemas.microsoft.com/office/drawing/2014/main" id="{1511E755-0DBB-423E-87CC-5DD4D498A438}"/>
              </a:ext>
            </a:extLst>
          </p:cNvPr>
          <p:cNvSpPr/>
          <p:nvPr/>
        </p:nvSpPr>
        <p:spPr>
          <a:xfrm>
            <a:off x="637986" y="3555087"/>
            <a:ext cx="11884580" cy="4154984"/>
          </a:xfrm>
          <a:prstGeom prst="rect">
            <a:avLst/>
          </a:prstGeom>
        </p:spPr>
        <p:txBody>
          <a:bodyPr wrap="square">
            <a:spAutoFit/>
          </a:bodyPr>
          <a:lstStyle/>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p:txBody>
      </p:sp>
      <p:graphicFrame>
        <p:nvGraphicFramePr>
          <p:cNvPr id="14" name="Table 14">
            <a:extLst>
              <a:ext uri="{FF2B5EF4-FFF2-40B4-BE49-F238E27FC236}">
                <a16:creationId xmlns:a16="http://schemas.microsoft.com/office/drawing/2014/main" id="{9B2FF667-4320-4027-BD81-03A9F2899CC8}"/>
              </a:ext>
            </a:extLst>
          </p:cNvPr>
          <p:cNvGraphicFramePr>
            <a:graphicFrameLocks noGrp="1"/>
          </p:cNvGraphicFramePr>
          <p:nvPr>
            <p:extLst>
              <p:ext uri="{D42A27DB-BD31-4B8C-83A1-F6EECF244321}">
                <p14:modId xmlns:p14="http://schemas.microsoft.com/office/powerpoint/2010/main" val="1904260403"/>
              </p:ext>
            </p:extLst>
          </p:nvPr>
        </p:nvGraphicFramePr>
        <p:xfrm>
          <a:off x="0" y="1154139"/>
          <a:ext cx="12192000" cy="1066800"/>
        </p:xfrm>
        <a:graphic>
          <a:graphicData uri="http://schemas.openxmlformats.org/drawingml/2006/table">
            <a:tbl>
              <a:tblPr firstRow="1" bandRow="1">
                <a:tableStyleId>{5940675A-B579-460E-94D1-54222C63F5DA}</a:tableStyleId>
              </a:tblPr>
              <a:tblGrid>
                <a:gridCol w="3322029">
                  <a:extLst>
                    <a:ext uri="{9D8B030D-6E8A-4147-A177-3AD203B41FA5}">
                      <a16:colId xmlns:a16="http://schemas.microsoft.com/office/drawing/2014/main" val="2862970605"/>
                    </a:ext>
                  </a:extLst>
                </a:gridCol>
                <a:gridCol w="2568260">
                  <a:extLst>
                    <a:ext uri="{9D8B030D-6E8A-4147-A177-3AD203B41FA5}">
                      <a16:colId xmlns:a16="http://schemas.microsoft.com/office/drawing/2014/main" val="1040823193"/>
                    </a:ext>
                  </a:extLst>
                </a:gridCol>
                <a:gridCol w="2830595">
                  <a:extLst>
                    <a:ext uri="{9D8B030D-6E8A-4147-A177-3AD203B41FA5}">
                      <a16:colId xmlns:a16="http://schemas.microsoft.com/office/drawing/2014/main" val="374357189"/>
                    </a:ext>
                  </a:extLst>
                </a:gridCol>
                <a:gridCol w="3471116">
                  <a:extLst>
                    <a:ext uri="{9D8B030D-6E8A-4147-A177-3AD203B41FA5}">
                      <a16:colId xmlns:a16="http://schemas.microsoft.com/office/drawing/2014/main" val="1186482373"/>
                    </a:ext>
                  </a:extLst>
                </a:gridCol>
              </a:tblGrid>
              <a:tr h="370840">
                <a:tc>
                  <a:txBody>
                    <a:bodyPr/>
                    <a:lstStyle/>
                    <a:p>
                      <a:pPr marL="0" marR="0" lvl="0" indent="0" algn="ctr" rtl="0" eaLnBrk="1" fontAlgn="auto" latinLnBrk="0" hangingPunct="1">
                        <a:lnSpc>
                          <a:spcPct val="100000"/>
                        </a:lnSpc>
                        <a:spcBef>
                          <a:spcPts val="0"/>
                        </a:spcBef>
                        <a:spcAft>
                          <a:spcPts val="0"/>
                        </a:spcAft>
                        <a:buClrTx/>
                        <a:buSzTx/>
                        <a:buFontTx/>
                        <a:buNone/>
                      </a:pPr>
                      <a:r>
                        <a:rPr lang="en-GB" sz="1600" b="1">
                          <a:hlinkClick r:id="" action="ppaction://noaction"/>
                        </a:rPr>
                        <a:t>Skills in Transition: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600" b="1">
                          <a:hlinkClick r:id="" action="ppaction://noaction"/>
                        </a:rPr>
                        <a:t>The way to 2035</a:t>
                      </a:r>
                      <a:endParaRPr lang="en-GB" sz="1600"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b="1">
                          <a:hlinkClick r:id="" action="ppaction://noaction"/>
                        </a:rPr>
                        <a:t>Handling change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600" b="1">
                          <a:hlinkClick r:id="" action="ppaction://noaction"/>
                        </a:rPr>
                        <a:t>with care</a:t>
                      </a:r>
                      <a:endParaRPr lang="en-US" sz="1600"/>
                    </a:p>
                    <a:p>
                      <a:pPr algn="ct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b="1">
                          <a:hlinkClick r:id="rId4"/>
                        </a:rPr>
                        <a:t>The feasibility of using OJAs in analysing unmet demand</a:t>
                      </a:r>
                      <a:endParaRPr lang="en-US" sz="1600"/>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a:lnSpc>
                          <a:spcPct val="100000"/>
                        </a:lnSpc>
                        <a:spcBef>
                          <a:spcPts val="0"/>
                        </a:spcBef>
                        <a:spcAft>
                          <a:spcPts val="0"/>
                        </a:spcAft>
                        <a:buNone/>
                      </a:pPr>
                      <a:r>
                        <a:rPr lang="en-US" sz="1600" b="1" i="0" u="none" strike="noStrike" baseline="0" noProof="0" dirty="0">
                          <a:solidFill>
                            <a:srgbClr val="000000"/>
                          </a:solidFill>
                          <a:latin typeface="Arial"/>
                          <a:hlinkClick r:id="rId5"/>
                        </a:rPr>
                        <a:t>Going digital means </a:t>
                      </a:r>
                      <a:endParaRPr lang="en-US" dirty="0">
                        <a:hlinkClick r:id="rId5"/>
                      </a:endParaRPr>
                    </a:p>
                    <a:p>
                      <a:pPr marL="0" marR="0" lvl="0" indent="0" algn="ctr">
                        <a:lnSpc>
                          <a:spcPct val="100000"/>
                        </a:lnSpc>
                        <a:spcBef>
                          <a:spcPts val="0"/>
                        </a:spcBef>
                        <a:spcAft>
                          <a:spcPts val="0"/>
                        </a:spcAft>
                        <a:buNone/>
                      </a:pPr>
                      <a:r>
                        <a:rPr lang="en-US" sz="1600" b="1" i="0" u="none" strike="noStrike" baseline="0" noProof="0" dirty="0">
                          <a:solidFill>
                            <a:srgbClr val="000000"/>
                          </a:solidFill>
                          <a:latin typeface="Arial"/>
                          <a:hlinkClick r:id="rId5"/>
                        </a:rPr>
                        <a:t>skilling for digital</a:t>
                      </a:r>
                      <a:r>
                        <a:rPr lang="en-US" sz="1600" b="1" dirty="0">
                          <a:hlinkClick r:id="rId5"/>
                        </a:rPr>
                        <a:t> </a:t>
                      </a:r>
                      <a:endParaRPr lang="en-US" sz="1600" b="1" dirty="0"/>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b="1" dirty="0"/>
                    </a:p>
                    <a:p>
                      <a:pPr algn="ct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0137853"/>
                  </a:ext>
                </a:extLst>
              </a:tr>
            </a:tbl>
          </a:graphicData>
        </a:graphic>
      </p:graphicFrame>
      <p:pic>
        <p:nvPicPr>
          <p:cNvPr id="6" name="Picture 5">
            <a:extLst>
              <a:ext uri="{FF2B5EF4-FFF2-40B4-BE49-F238E27FC236}">
                <a16:creationId xmlns:a16="http://schemas.microsoft.com/office/drawing/2014/main" id="{8662D76D-491A-9044-4F22-CB18E4214B58}"/>
              </a:ext>
            </a:extLst>
          </p:cNvPr>
          <p:cNvPicPr>
            <a:picLocks noChangeAspect="1"/>
          </p:cNvPicPr>
          <p:nvPr/>
        </p:nvPicPr>
        <p:blipFill>
          <a:blip r:embed="rId6"/>
          <a:stretch>
            <a:fillRect/>
          </a:stretch>
        </p:blipFill>
        <p:spPr>
          <a:xfrm>
            <a:off x="6750787" y="2009282"/>
            <a:ext cx="1139854" cy="1571307"/>
          </a:xfrm>
          <a:prstGeom prst="rect">
            <a:avLst/>
          </a:prstGeom>
        </p:spPr>
      </p:pic>
      <p:pic>
        <p:nvPicPr>
          <p:cNvPr id="7" name="Picture 6">
            <a:extLst>
              <a:ext uri="{FF2B5EF4-FFF2-40B4-BE49-F238E27FC236}">
                <a16:creationId xmlns:a16="http://schemas.microsoft.com/office/drawing/2014/main" id="{4C9D74F6-7CD2-FE70-E59E-522D99BA33F4}"/>
              </a:ext>
            </a:extLst>
          </p:cNvPr>
          <p:cNvPicPr>
            <a:picLocks noChangeAspect="1"/>
          </p:cNvPicPr>
          <p:nvPr/>
        </p:nvPicPr>
        <p:blipFill>
          <a:blip r:embed="rId7"/>
          <a:stretch>
            <a:fillRect/>
          </a:stretch>
        </p:blipFill>
        <p:spPr>
          <a:xfrm>
            <a:off x="1076223" y="1820323"/>
            <a:ext cx="1277967" cy="1830510"/>
          </a:xfrm>
          <a:prstGeom prst="rect">
            <a:avLst/>
          </a:prstGeom>
        </p:spPr>
      </p:pic>
      <p:pic>
        <p:nvPicPr>
          <p:cNvPr id="10" name="Picture 9">
            <a:extLst>
              <a:ext uri="{FF2B5EF4-FFF2-40B4-BE49-F238E27FC236}">
                <a16:creationId xmlns:a16="http://schemas.microsoft.com/office/drawing/2014/main" id="{41FD10E5-A011-F8EA-E74B-47E4202BE524}"/>
              </a:ext>
            </a:extLst>
          </p:cNvPr>
          <p:cNvPicPr>
            <a:picLocks noChangeAspect="1"/>
          </p:cNvPicPr>
          <p:nvPr/>
        </p:nvPicPr>
        <p:blipFill>
          <a:blip r:embed="rId8"/>
          <a:stretch>
            <a:fillRect/>
          </a:stretch>
        </p:blipFill>
        <p:spPr>
          <a:xfrm>
            <a:off x="4050828" y="2004450"/>
            <a:ext cx="1101919" cy="1560317"/>
          </a:xfrm>
          <a:prstGeom prst="rect">
            <a:avLst/>
          </a:prstGeom>
        </p:spPr>
      </p:pic>
      <p:pic>
        <p:nvPicPr>
          <p:cNvPr id="8" name="Picture 7">
            <a:extLst>
              <a:ext uri="{FF2B5EF4-FFF2-40B4-BE49-F238E27FC236}">
                <a16:creationId xmlns:a16="http://schemas.microsoft.com/office/drawing/2014/main" id="{E8567440-B83A-D8BE-CAE6-DEA3595A1A3A}"/>
              </a:ext>
            </a:extLst>
          </p:cNvPr>
          <p:cNvPicPr>
            <a:picLocks noChangeAspect="1"/>
          </p:cNvPicPr>
          <p:nvPr/>
        </p:nvPicPr>
        <p:blipFill>
          <a:blip r:embed="rId9"/>
          <a:stretch>
            <a:fillRect/>
          </a:stretch>
        </p:blipFill>
        <p:spPr>
          <a:xfrm>
            <a:off x="1076223" y="4569539"/>
            <a:ext cx="1109832" cy="1560317"/>
          </a:xfrm>
          <a:prstGeom prst="rect">
            <a:avLst/>
          </a:prstGeom>
        </p:spPr>
      </p:pic>
      <p:graphicFrame>
        <p:nvGraphicFramePr>
          <p:cNvPr id="9" name="Table 14">
            <a:extLst>
              <a:ext uri="{FF2B5EF4-FFF2-40B4-BE49-F238E27FC236}">
                <a16:creationId xmlns:a16="http://schemas.microsoft.com/office/drawing/2014/main" id="{FC2B7285-F192-0E1C-CE67-768B1B7206E4}"/>
              </a:ext>
            </a:extLst>
          </p:cNvPr>
          <p:cNvGraphicFramePr>
            <a:graphicFrameLocks noGrp="1"/>
          </p:cNvGraphicFramePr>
          <p:nvPr/>
        </p:nvGraphicFramePr>
        <p:xfrm>
          <a:off x="0" y="3746579"/>
          <a:ext cx="12192000" cy="579120"/>
        </p:xfrm>
        <a:graphic>
          <a:graphicData uri="http://schemas.openxmlformats.org/drawingml/2006/table">
            <a:tbl>
              <a:tblPr firstRow="1" bandRow="1">
                <a:tableStyleId>{5940675A-B579-460E-94D1-54222C63F5DA}</a:tableStyleId>
              </a:tblPr>
              <a:tblGrid>
                <a:gridCol w="3322029">
                  <a:extLst>
                    <a:ext uri="{9D8B030D-6E8A-4147-A177-3AD203B41FA5}">
                      <a16:colId xmlns:a16="http://schemas.microsoft.com/office/drawing/2014/main" val="2862970605"/>
                    </a:ext>
                  </a:extLst>
                </a:gridCol>
                <a:gridCol w="2568260">
                  <a:extLst>
                    <a:ext uri="{9D8B030D-6E8A-4147-A177-3AD203B41FA5}">
                      <a16:colId xmlns:a16="http://schemas.microsoft.com/office/drawing/2014/main" val="1040823193"/>
                    </a:ext>
                  </a:extLst>
                </a:gridCol>
                <a:gridCol w="2830595">
                  <a:extLst>
                    <a:ext uri="{9D8B030D-6E8A-4147-A177-3AD203B41FA5}">
                      <a16:colId xmlns:a16="http://schemas.microsoft.com/office/drawing/2014/main" val="374357189"/>
                    </a:ext>
                  </a:extLst>
                </a:gridCol>
                <a:gridCol w="3471116">
                  <a:extLst>
                    <a:ext uri="{9D8B030D-6E8A-4147-A177-3AD203B41FA5}">
                      <a16:colId xmlns:a16="http://schemas.microsoft.com/office/drawing/2014/main" val="1186482373"/>
                    </a:ext>
                  </a:extLst>
                </a:gridCol>
              </a:tblGrid>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tx1"/>
                          </a:solidFill>
                          <a:effectLst/>
                          <a:latin typeface="+mn-lt"/>
                          <a:ea typeface="+mn-ea"/>
                          <a:cs typeface="+mn-cs"/>
                          <a:hlinkClick r:id="rId10"/>
                        </a:rPr>
                        <a:t>From linear thinking to green growth mindsets</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600" b="1">
                          <a:hlinkClick r:id="rId11"/>
                        </a:rPr>
                        <a:t>Growing green</a:t>
                      </a:r>
                      <a:endParaRPr lang="en-GB" sz="1600" b="1"/>
                    </a:p>
                    <a:p>
                      <a:pPr algn="ct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600" b="1">
                          <a:hlinkClick r:id="rId12"/>
                        </a:rPr>
                        <a:t>Too good to waste</a:t>
                      </a: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hlinkClick r:id="rId13"/>
                        </a:rPr>
                        <a:t>Cities in transformation</a:t>
                      </a:r>
                      <a:endParaRPr lang="en-US" sz="1600" b="1" dirty="0"/>
                    </a:p>
                    <a:p>
                      <a:pPr algn="ct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0137853"/>
                  </a:ext>
                </a:extLst>
              </a:tr>
            </a:tbl>
          </a:graphicData>
        </a:graphic>
      </p:graphicFrame>
      <p:pic>
        <p:nvPicPr>
          <p:cNvPr id="20" name="Picture 19">
            <a:extLst>
              <a:ext uri="{FF2B5EF4-FFF2-40B4-BE49-F238E27FC236}">
                <a16:creationId xmlns:a16="http://schemas.microsoft.com/office/drawing/2014/main" id="{7201C807-0212-F6C9-70CC-7FE054508138}"/>
              </a:ext>
            </a:extLst>
          </p:cNvPr>
          <p:cNvPicPr>
            <a:picLocks noChangeAspect="1"/>
          </p:cNvPicPr>
          <p:nvPr/>
        </p:nvPicPr>
        <p:blipFill>
          <a:blip r:embed="rId14"/>
          <a:stretch>
            <a:fillRect/>
          </a:stretch>
        </p:blipFill>
        <p:spPr>
          <a:xfrm>
            <a:off x="4002348" y="4501135"/>
            <a:ext cx="1150399" cy="1628722"/>
          </a:xfrm>
          <a:prstGeom prst="rect">
            <a:avLst/>
          </a:prstGeom>
        </p:spPr>
      </p:pic>
      <p:pic>
        <p:nvPicPr>
          <p:cNvPr id="24" name="Picture 23">
            <a:extLst>
              <a:ext uri="{FF2B5EF4-FFF2-40B4-BE49-F238E27FC236}">
                <a16:creationId xmlns:a16="http://schemas.microsoft.com/office/drawing/2014/main" id="{8388A765-5C8D-28BB-E870-83B2E494E570}"/>
              </a:ext>
            </a:extLst>
          </p:cNvPr>
          <p:cNvPicPr>
            <a:picLocks noChangeAspect="1"/>
          </p:cNvPicPr>
          <p:nvPr/>
        </p:nvPicPr>
        <p:blipFill>
          <a:blip r:embed="rId15"/>
          <a:stretch>
            <a:fillRect/>
          </a:stretch>
        </p:blipFill>
        <p:spPr>
          <a:xfrm>
            <a:off x="6750787" y="4437917"/>
            <a:ext cx="1196689" cy="1701888"/>
          </a:xfrm>
          <a:prstGeom prst="rect">
            <a:avLst/>
          </a:prstGeom>
        </p:spPr>
      </p:pic>
      <p:pic>
        <p:nvPicPr>
          <p:cNvPr id="3" name="Picture 2" descr="A person walking in a room with many colorful lights&#10;&#10;Description automatically generated">
            <a:extLst>
              <a:ext uri="{FF2B5EF4-FFF2-40B4-BE49-F238E27FC236}">
                <a16:creationId xmlns:a16="http://schemas.microsoft.com/office/drawing/2014/main" id="{7241E2F7-BBFB-53DD-F7C8-7CC9F2BD471D}"/>
              </a:ext>
            </a:extLst>
          </p:cNvPr>
          <p:cNvPicPr>
            <a:picLocks noChangeAspect="1"/>
          </p:cNvPicPr>
          <p:nvPr/>
        </p:nvPicPr>
        <p:blipFill rotWithShape="1">
          <a:blip r:embed="rId16"/>
          <a:srcRect t="1114" r="46278" b="457"/>
          <a:stretch/>
        </p:blipFill>
        <p:spPr>
          <a:xfrm>
            <a:off x="9856105" y="1960442"/>
            <a:ext cx="1296485" cy="1691785"/>
          </a:xfrm>
          <a:prstGeom prst="rect">
            <a:avLst/>
          </a:prstGeom>
        </p:spPr>
      </p:pic>
    </p:spTree>
    <p:extLst>
      <p:ext uri="{BB962C8B-B14F-4D97-AF65-F5344CB8AC3E}">
        <p14:creationId xmlns:p14="http://schemas.microsoft.com/office/powerpoint/2010/main" val="121447303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FE2F1E-F5ED-B6EE-FB4F-C0B7CB82402D}"/>
              </a:ext>
            </a:extLst>
          </p:cNvPr>
          <p:cNvSpPr txBox="1">
            <a:spLocks/>
          </p:cNvSpPr>
          <p:nvPr/>
        </p:nvSpPr>
        <p:spPr>
          <a:xfrm>
            <a:off x="498713" y="348571"/>
            <a:ext cx="9592574" cy="773003"/>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Check out our </a:t>
            </a:r>
            <a:r>
              <a:rPr lang="en-GB" sz="4400" dirty="0">
                <a:hlinkClick r:id="rId3"/>
              </a:rPr>
              <a:t>online tools</a:t>
            </a:r>
            <a:endParaRPr lang="en-GB" sz="4400" dirty="0"/>
          </a:p>
        </p:txBody>
      </p:sp>
      <p:pic>
        <p:nvPicPr>
          <p:cNvPr id="2050" name="Picture 2">
            <a:extLst>
              <a:ext uri="{FF2B5EF4-FFF2-40B4-BE49-F238E27FC236}">
                <a16:creationId xmlns:a16="http://schemas.microsoft.com/office/drawing/2014/main" id="{2C11EA50-2E7A-62C0-21DB-987EF6618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581" y="1296326"/>
            <a:ext cx="1098428" cy="11024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266BD44-CC59-A783-52DB-52AA5E9AA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66" y="1370344"/>
            <a:ext cx="1030369" cy="9911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3425278-B464-67D3-DA23-FA3925B0A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653" y="1254935"/>
            <a:ext cx="1273864" cy="11852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560B594-122B-F3F3-730A-7E836883E2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3109" y="4201957"/>
            <a:ext cx="884955" cy="12499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7B5FA26-EF87-FF3C-3CD8-063DE1C08A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5882" y="1301077"/>
            <a:ext cx="1465051" cy="11852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7BA5910A-BB62-C154-D5C2-5F8FB7306F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22895" y="1333661"/>
            <a:ext cx="1019953" cy="1027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EF38CE-CF6E-46E0-F319-2356F37AD6B8}"/>
              </a:ext>
            </a:extLst>
          </p:cNvPr>
          <p:cNvSpPr txBox="1"/>
          <p:nvPr/>
        </p:nvSpPr>
        <p:spPr>
          <a:xfrm>
            <a:off x="367283" y="2601480"/>
            <a:ext cx="1843955" cy="430887"/>
          </a:xfrm>
          <a:prstGeom prst="rect">
            <a:avLst/>
          </a:prstGeom>
          <a:noFill/>
        </p:spPr>
        <p:txBody>
          <a:bodyPr wrap="square" rtlCol="0">
            <a:spAutoFit/>
          </a:bodyPr>
          <a:lstStyle/>
          <a:p>
            <a:r>
              <a:rPr lang="en-GB" sz="2200" dirty="0"/>
              <a:t>Skills forecast</a:t>
            </a:r>
          </a:p>
        </p:txBody>
      </p:sp>
      <p:sp>
        <p:nvSpPr>
          <p:cNvPr id="3" name="TextBox 2">
            <a:extLst>
              <a:ext uri="{FF2B5EF4-FFF2-40B4-BE49-F238E27FC236}">
                <a16:creationId xmlns:a16="http://schemas.microsoft.com/office/drawing/2014/main" id="{C04575EC-916D-6FE1-D6CD-5B31C853E008}"/>
              </a:ext>
            </a:extLst>
          </p:cNvPr>
          <p:cNvSpPr txBox="1"/>
          <p:nvPr/>
        </p:nvSpPr>
        <p:spPr>
          <a:xfrm>
            <a:off x="4670831" y="2573188"/>
            <a:ext cx="2581507" cy="769441"/>
          </a:xfrm>
          <a:prstGeom prst="rect">
            <a:avLst/>
          </a:prstGeom>
          <a:noFill/>
        </p:spPr>
        <p:txBody>
          <a:bodyPr wrap="square" rtlCol="0">
            <a:spAutoFit/>
          </a:bodyPr>
          <a:lstStyle/>
          <a:p>
            <a:pPr algn="ctr"/>
            <a:r>
              <a:rPr lang="en-GB" sz="2200" dirty="0"/>
              <a:t>European skills and jobs survey</a:t>
            </a:r>
          </a:p>
        </p:txBody>
      </p:sp>
      <p:sp>
        <p:nvSpPr>
          <p:cNvPr id="11" name="Rectangle: Rounded Corners 10">
            <a:extLst>
              <a:ext uri="{FF2B5EF4-FFF2-40B4-BE49-F238E27FC236}">
                <a16:creationId xmlns:a16="http://schemas.microsoft.com/office/drawing/2014/main" id="{27C8C39C-8D84-2787-7A57-797CF09A8628}"/>
              </a:ext>
            </a:extLst>
          </p:cNvPr>
          <p:cNvSpPr/>
          <p:nvPr/>
        </p:nvSpPr>
        <p:spPr>
          <a:xfrm>
            <a:off x="1258911" y="5683143"/>
            <a:ext cx="4423266" cy="51483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400" dirty="0">
                <a:solidFill>
                  <a:sysClr val="windowText" lastClr="000000"/>
                </a:solidFill>
              </a:rPr>
              <a:t>Skills intelligence tool</a:t>
            </a:r>
          </a:p>
        </p:txBody>
      </p:sp>
      <p:sp>
        <p:nvSpPr>
          <p:cNvPr id="14" name="TextBox 13">
            <a:extLst>
              <a:ext uri="{FF2B5EF4-FFF2-40B4-BE49-F238E27FC236}">
                <a16:creationId xmlns:a16="http://schemas.microsoft.com/office/drawing/2014/main" id="{9593670E-ED4C-7FEC-FA25-B67E0EBEF983}"/>
              </a:ext>
            </a:extLst>
          </p:cNvPr>
          <p:cNvSpPr txBox="1"/>
          <p:nvPr/>
        </p:nvSpPr>
        <p:spPr>
          <a:xfrm>
            <a:off x="2649626" y="2647923"/>
            <a:ext cx="1869108" cy="430887"/>
          </a:xfrm>
          <a:prstGeom prst="rect">
            <a:avLst/>
          </a:prstGeom>
          <a:noFill/>
        </p:spPr>
        <p:txBody>
          <a:bodyPr wrap="square" rtlCol="0">
            <a:spAutoFit/>
          </a:bodyPr>
          <a:lstStyle/>
          <a:p>
            <a:r>
              <a:rPr lang="en-GB" sz="2200" dirty="0"/>
              <a:t>Skills OVATE</a:t>
            </a:r>
          </a:p>
        </p:txBody>
      </p:sp>
      <p:sp>
        <p:nvSpPr>
          <p:cNvPr id="15" name="TextBox 14">
            <a:extLst>
              <a:ext uri="{FF2B5EF4-FFF2-40B4-BE49-F238E27FC236}">
                <a16:creationId xmlns:a16="http://schemas.microsoft.com/office/drawing/2014/main" id="{63F1949B-4C7C-DA1A-1DEA-CA3842D98139}"/>
              </a:ext>
            </a:extLst>
          </p:cNvPr>
          <p:cNvSpPr txBox="1"/>
          <p:nvPr/>
        </p:nvSpPr>
        <p:spPr>
          <a:xfrm>
            <a:off x="9661200" y="2547057"/>
            <a:ext cx="2297241" cy="769441"/>
          </a:xfrm>
          <a:prstGeom prst="rect">
            <a:avLst/>
          </a:prstGeom>
          <a:noFill/>
        </p:spPr>
        <p:txBody>
          <a:bodyPr wrap="square" rtlCol="0">
            <a:spAutoFit/>
          </a:bodyPr>
          <a:lstStyle/>
          <a:p>
            <a:pPr algn="ctr"/>
            <a:r>
              <a:rPr lang="en-GB" sz="2200" dirty="0"/>
              <a:t>European skills index</a:t>
            </a:r>
          </a:p>
        </p:txBody>
      </p:sp>
      <p:sp>
        <p:nvSpPr>
          <p:cNvPr id="16" name="TextBox 15">
            <a:extLst>
              <a:ext uri="{FF2B5EF4-FFF2-40B4-BE49-F238E27FC236}">
                <a16:creationId xmlns:a16="http://schemas.microsoft.com/office/drawing/2014/main" id="{2AEE5E6C-5370-E849-6B5C-A125B894C2AD}"/>
              </a:ext>
            </a:extLst>
          </p:cNvPr>
          <p:cNvSpPr txBox="1"/>
          <p:nvPr/>
        </p:nvSpPr>
        <p:spPr>
          <a:xfrm>
            <a:off x="7245133" y="2573543"/>
            <a:ext cx="2297241" cy="769441"/>
          </a:xfrm>
          <a:prstGeom prst="rect">
            <a:avLst/>
          </a:prstGeom>
          <a:noFill/>
        </p:spPr>
        <p:txBody>
          <a:bodyPr wrap="square" rtlCol="0">
            <a:spAutoFit/>
          </a:bodyPr>
          <a:lstStyle/>
          <a:p>
            <a:pPr algn="ctr"/>
            <a:r>
              <a:rPr lang="en-GB" sz="2200" dirty="0"/>
              <a:t>Matching skills database</a:t>
            </a:r>
          </a:p>
        </p:txBody>
      </p:sp>
      <p:pic>
        <p:nvPicPr>
          <p:cNvPr id="2062" name="Picture 14" descr="Home - Eurostat">
            <a:extLst>
              <a:ext uri="{FF2B5EF4-FFF2-40B4-BE49-F238E27FC236}">
                <a16:creationId xmlns:a16="http://schemas.microsoft.com/office/drawing/2014/main" id="{B0E2EF24-FFB0-841D-B36C-9B75AFE2EB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5208" y="4470055"/>
            <a:ext cx="2488043" cy="818769"/>
          </a:xfrm>
          <a:prstGeom prst="rect">
            <a:avLst/>
          </a:prstGeom>
          <a:noFill/>
          <a:extLst>
            <a:ext uri="{909E8E84-426E-40DD-AFC4-6F175D3DCCD1}">
              <a14:hiddenFill xmlns:a14="http://schemas.microsoft.com/office/drawing/2010/main">
                <a:solidFill>
                  <a:srgbClr val="FFFFFF"/>
                </a:solidFill>
              </a14:hiddenFill>
            </a:ext>
          </a:extLst>
        </p:spPr>
      </p:pic>
      <p:sp>
        <p:nvSpPr>
          <p:cNvPr id="17" name="Left Brace 16">
            <a:extLst>
              <a:ext uri="{FF2B5EF4-FFF2-40B4-BE49-F238E27FC236}">
                <a16:creationId xmlns:a16="http://schemas.microsoft.com/office/drawing/2014/main" id="{703E7B60-6008-03EC-991B-5D2B42D95433}"/>
              </a:ext>
            </a:extLst>
          </p:cNvPr>
          <p:cNvSpPr/>
          <p:nvPr/>
        </p:nvSpPr>
        <p:spPr>
          <a:xfrm rot="16200000">
            <a:off x="3352427" y="547366"/>
            <a:ext cx="341523" cy="649218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Left Brace 17">
            <a:extLst>
              <a:ext uri="{FF2B5EF4-FFF2-40B4-BE49-F238E27FC236}">
                <a16:creationId xmlns:a16="http://schemas.microsoft.com/office/drawing/2014/main" id="{1E85C7F3-9AC7-1FC8-0F35-FC68E459371B}"/>
              </a:ext>
            </a:extLst>
          </p:cNvPr>
          <p:cNvSpPr/>
          <p:nvPr/>
        </p:nvSpPr>
        <p:spPr>
          <a:xfrm>
            <a:off x="6427755" y="4520367"/>
            <a:ext cx="341523" cy="82436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59007221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AE1A856-22EF-4775-B1E5-70E6896C4C20}"/>
              </a:ext>
            </a:extLst>
          </p:cNvPr>
          <p:cNvSpPr txBox="1">
            <a:spLocks/>
          </p:cNvSpPr>
          <p:nvPr/>
        </p:nvSpPr>
        <p:spPr>
          <a:xfrm>
            <a:off x="5043142" y="5472276"/>
            <a:ext cx="7465767" cy="12994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ts val="3360"/>
              </a:lnSpc>
              <a:spcBef>
                <a:spcPts val="600"/>
              </a:spcBef>
            </a:pPr>
            <a:r>
              <a:rPr lang="fr-BE" sz="2800" dirty="0">
                <a:solidFill>
                  <a:schemeClr val="bg1"/>
                </a:solidFill>
              </a:rPr>
              <a:t>Jiri Branka</a:t>
            </a:r>
          </a:p>
          <a:p>
            <a:pPr>
              <a:lnSpc>
                <a:spcPts val="3360"/>
              </a:lnSpc>
              <a:spcBef>
                <a:spcPts val="600"/>
              </a:spcBef>
            </a:pPr>
            <a:r>
              <a:rPr lang="fr-BE" sz="2800" dirty="0">
                <a:hlinkClick r:id="rId2"/>
              </a:rPr>
              <a:t>jiri.branka@cedefop.europa.eu</a:t>
            </a:r>
            <a:endParaRPr lang="fr-BE" sz="2800" dirty="0"/>
          </a:p>
        </p:txBody>
      </p:sp>
    </p:spTree>
    <p:extLst>
      <p:ext uri="{BB962C8B-B14F-4D97-AF65-F5344CB8AC3E}">
        <p14:creationId xmlns:p14="http://schemas.microsoft.com/office/powerpoint/2010/main" val="16693458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FE2F1E-F5ED-B6EE-FB4F-C0B7CB82402D}"/>
              </a:ext>
            </a:extLst>
          </p:cNvPr>
          <p:cNvSpPr txBox="1">
            <a:spLocks/>
          </p:cNvSpPr>
          <p:nvPr/>
        </p:nvSpPr>
        <p:spPr>
          <a:xfrm>
            <a:off x="838917" y="407160"/>
            <a:ext cx="9592574" cy="773003"/>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About Cedefop</a:t>
            </a:r>
          </a:p>
        </p:txBody>
      </p:sp>
      <p:pic>
        <p:nvPicPr>
          <p:cNvPr id="10" name="Picture 9">
            <a:extLst>
              <a:ext uri="{FF2B5EF4-FFF2-40B4-BE49-F238E27FC236}">
                <a16:creationId xmlns:a16="http://schemas.microsoft.com/office/drawing/2014/main" id="{FB21E016-1F7B-FD7C-40DC-DD6868FAC711}"/>
              </a:ext>
            </a:extLst>
          </p:cNvPr>
          <p:cNvPicPr>
            <a:picLocks noChangeAspect="1"/>
          </p:cNvPicPr>
          <p:nvPr/>
        </p:nvPicPr>
        <p:blipFill>
          <a:blip r:embed="rId3"/>
          <a:stretch>
            <a:fillRect/>
          </a:stretch>
        </p:blipFill>
        <p:spPr>
          <a:xfrm>
            <a:off x="838917" y="1538023"/>
            <a:ext cx="3753374" cy="3781953"/>
          </a:xfrm>
          <a:prstGeom prst="rect">
            <a:avLst/>
          </a:prstGeom>
        </p:spPr>
      </p:pic>
      <p:pic>
        <p:nvPicPr>
          <p:cNvPr id="12" name="Picture 11">
            <a:extLst>
              <a:ext uri="{FF2B5EF4-FFF2-40B4-BE49-F238E27FC236}">
                <a16:creationId xmlns:a16="http://schemas.microsoft.com/office/drawing/2014/main" id="{7B286B5E-A317-3A06-DE85-F6C137881FA4}"/>
              </a:ext>
            </a:extLst>
          </p:cNvPr>
          <p:cNvPicPr>
            <a:picLocks noChangeAspect="1"/>
          </p:cNvPicPr>
          <p:nvPr/>
        </p:nvPicPr>
        <p:blipFill>
          <a:blip r:embed="rId4"/>
          <a:stretch>
            <a:fillRect/>
          </a:stretch>
        </p:blipFill>
        <p:spPr>
          <a:xfrm>
            <a:off x="4162155" y="1538023"/>
            <a:ext cx="3867690" cy="3781953"/>
          </a:xfrm>
          <a:prstGeom prst="rect">
            <a:avLst/>
          </a:prstGeom>
        </p:spPr>
      </p:pic>
      <p:pic>
        <p:nvPicPr>
          <p:cNvPr id="14" name="Picture 13">
            <a:extLst>
              <a:ext uri="{FF2B5EF4-FFF2-40B4-BE49-F238E27FC236}">
                <a16:creationId xmlns:a16="http://schemas.microsoft.com/office/drawing/2014/main" id="{FD9F5CBF-2007-837D-A597-1D1530FDE573}"/>
              </a:ext>
            </a:extLst>
          </p:cNvPr>
          <p:cNvPicPr>
            <a:picLocks noChangeAspect="1"/>
          </p:cNvPicPr>
          <p:nvPr/>
        </p:nvPicPr>
        <p:blipFill>
          <a:blip r:embed="rId5"/>
          <a:stretch>
            <a:fillRect/>
          </a:stretch>
        </p:blipFill>
        <p:spPr>
          <a:xfrm>
            <a:off x="8029845" y="1538023"/>
            <a:ext cx="3810532" cy="3753374"/>
          </a:xfrm>
          <a:prstGeom prst="rect">
            <a:avLst/>
          </a:prstGeom>
        </p:spPr>
      </p:pic>
    </p:spTree>
    <p:custDataLst>
      <p:tags r:id="rId1"/>
    </p:custDataLst>
    <p:extLst>
      <p:ext uri="{BB962C8B-B14F-4D97-AF65-F5344CB8AC3E}">
        <p14:creationId xmlns:p14="http://schemas.microsoft.com/office/powerpoint/2010/main" val="40887632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FE2F1E-F5ED-B6EE-FB4F-C0B7CB82402D}"/>
              </a:ext>
            </a:extLst>
          </p:cNvPr>
          <p:cNvSpPr txBox="1">
            <a:spLocks/>
          </p:cNvSpPr>
          <p:nvPr/>
        </p:nvSpPr>
        <p:spPr>
          <a:xfrm>
            <a:off x="838917" y="407160"/>
            <a:ext cx="9592574" cy="773003"/>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Skills intelligence</a:t>
            </a:r>
          </a:p>
        </p:txBody>
      </p:sp>
      <p:sp>
        <p:nvSpPr>
          <p:cNvPr id="3" name="TextBox 2">
            <a:extLst>
              <a:ext uri="{FF2B5EF4-FFF2-40B4-BE49-F238E27FC236}">
                <a16:creationId xmlns:a16="http://schemas.microsoft.com/office/drawing/2014/main" id="{93A2C8B8-EA5D-EE80-F452-5C2207F44D97}"/>
              </a:ext>
            </a:extLst>
          </p:cNvPr>
          <p:cNvSpPr txBox="1"/>
          <p:nvPr/>
        </p:nvSpPr>
        <p:spPr>
          <a:xfrm>
            <a:off x="860485" y="1601501"/>
            <a:ext cx="10742043" cy="2246769"/>
          </a:xfrm>
          <a:prstGeom prst="rect">
            <a:avLst/>
          </a:prstGeom>
          <a:noFill/>
        </p:spPr>
        <p:txBody>
          <a:bodyPr wrap="square">
            <a:spAutoFit/>
          </a:bodyPr>
          <a:lstStyle/>
          <a:p>
            <a:pPr algn="l"/>
            <a:r>
              <a:rPr lang="en-GB" sz="2000" b="0" i="0" dirty="0">
                <a:solidFill>
                  <a:srgbClr val="0A0A0A"/>
                </a:solidFill>
                <a:effectLst/>
                <a:latin typeface="+mj-lt"/>
              </a:rPr>
              <a:t>Process of identifying, collecting, analysing, and presenting information on skills and labour market to:</a:t>
            </a:r>
          </a:p>
          <a:p>
            <a:pPr algn="l"/>
            <a:endParaRPr lang="en-GB" sz="2000" b="0" i="0" dirty="0">
              <a:solidFill>
                <a:srgbClr val="0A0A0A"/>
              </a:solidFill>
              <a:effectLst/>
              <a:latin typeface="+mj-lt"/>
            </a:endParaRPr>
          </a:p>
          <a:p>
            <a:pPr marL="342900" indent="-342900" algn="l">
              <a:buFont typeface="Wingdings" panose="05000000000000000000" pitchFamily="2" charset="2"/>
              <a:buChar char="Ø"/>
            </a:pPr>
            <a:r>
              <a:rPr lang="en-GB" sz="2000" b="0" i="0" dirty="0">
                <a:solidFill>
                  <a:srgbClr val="0A0A0A"/>
                </a:solidFill>
                <a:effectLst/>
                <a:latin typeface="+mj-lt"/>
              </a:rPr>
              <a:t>Identify key trends and demands in the labour market;</a:t>
            </a:r>
          </a:p>
          <a:p>
            <a:pPr marL="342900" indent="-342900" algn="l">
              <a:buFont typeface="Wingdings" panose="05000000000000000000" pitchFamily="2" charset="2"/>
              <a:buChar char="Ø"/>
            </a:pPr>
            <a:r>
              <a:rPr lang="en-GB" sz="2000" b="0" i="0" dirty="0">
                <a:solidFill>
                  <a:srgbClr val="0A0A0A"/>
                </a:solidFill>
                <a:effectLst/>
                <a:latin typeface="+mj-lt"/>
              </a:rPr>
              <a:t>Assess and forecast skill needs;</a:t>
            </a:r>
          </a:p>
          <a:p>
            <a:pPr marL="342900" indent="-342900" algn="l">
              <a:buFont typeface="Wingdings" panose="05000000000000000000" pitchFamily="2" charset="2"/>
              <a:buChar char="Ø"/>
            </a:pPr>
            <a:r>
              <a:rPr lang="en-GB" sz="2000" b="0" i="0" dirty="0">
                <a:solidFill>
                  <a:srgbClr val="0A0A0A"/>
                </a:solidFill>
                <a:effectLst/>
                <a:latin typeface="+mj-lt"/>
              </a:rPr>
              <a:t>Address skill gaps and mismatches;</a:t>
            </a:r>
          </a:p>
          <a:p>
            <a:pPr marL="342900" indent="-342900" algn="l">
              <a:buFont typeface="Wingdings" panose="05000000000000000000" pitchFamily="2" charset="2"/>
              <a:buChar char="Ø"/>
            </a:pPr>
            <a:r>
              <a:rPr lang="en-GB" sz="2000" b="0" i="0" dirty="0">
                <a:solidFill>
                  <a:srgbClr val="0A0A0A"/>
                </a:solidFill>
                <a:effectLst/>
                <a:latin typeface="+mj-lt"/>
              </a:rPr>
              <a:t>Adapt provision of education and training accordingly;</a:t>
            </a:r>
          </a:p>
          <a:p>
            <a:pPr marL="342900" indent="-342900" algn="l">
              <a:buFont typeface="Wingdings" panose="05000000000000000000" pitchFamily="2" charset="2"/>
              <a:buChar char="Ø"/>
            </a:pPr>
            <a:r>
              <a:rPr lang="en-GB" sz="2000" b="0" i="0" dirty="0">
                <a:solidFill>
                  <a:srgbClr val="0A0A0A"/>
                </a:solidFill>
                <a:effectLst/>
                <a:latin typeface="+mj-lt"/>
              </a:rPr>
              <a:t>Provide support </a:t>
            </a:r>
            <a:r>
              <a:rPr lang="en-GB" sz="2000" dirty="0">
                <a:solidFill>
                  <a:srgbClr val="0A0A0A"/>
                </a:solidFill>
                <a:latin typeface="+mj-lt"/>
              </a:rPr>
              <a:t>for</a:t>
            </a:r>
            <a:r>
              <a:rPr lang="en-GB" sz="2000" b="0" i="0" dirty="0">
                <a:solidFill>
                  <a:srgbClr val="0A0A0A"/>
                </a:solidFill>
                <a:effectLst/>
                <a:latin typeface="+mj-lt"/>
              </a:rPr>
              <a:t> educational and career guidance and counselling.</a:t>
            </a:r>
          </a:p>
        </p:txBody>
      </p:sp>
    </p:spTree>
    <p:custDataLst>
      <p:tags r:id="rId1"/>
    </p:custDataLst>
    <p:extLst>
      <p:ext uri="{BB962C8B-B14F-4D97-AF65-F5344CB8AC3E}">
        <p14:creationId xmlns:p14="http://schemas.microsoft.com/office/powerpoint/2010/main" val="175383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AADF-F1AA-4038-A705-F92F447B35D8}"/>
              </a:ext>
            </a:extLst>
          </p:cNvPr>
          <p:cNvSpPr>
            <a:spLocks noGrp="1"/>
          </p:cNvSpPr>
          <p:nvPr>
            <p:ph type="ctrTitle"/>
          </p:nvPr>
        </p:nvSpPr>
        <p:spPr>
          <a:xfrm>
            <a:off x="2009409" y="209149"/>
            <a:ext cx="8303114" cy="773003"/>
          </a:xfrm>
        </p:spPr>
        <p:txBody>
          <a:bodyPr/>
          <a:lstStyle/>
          <a:p>
            <a:pPr algn="ctr"/>
            <a:r>
              <a:rPr lang="en-GB" dirty="0"/>
              <a:t>Cedefop’s Skills intelligence</a:t>
            </a:r>
          </a:p>
        </p:txBody>
      </p:sp>
      <p:sp>
        <p:nvSpPr>
          <p:cNvPr id="3" name="Rectangle: Rounded Corners 2">
            <a:extLst>
              <a:ext uri="{FF2B5EF4-FFF2-40B4-BE49-F238E27FC236}">
                <a16:creationId xmlns:a16="http://schemas.microsoft.com/office/drawing/2014/main" id="{1AD78334-3733-41D5-9A00-63CB7829A429}"/>
              </a:ext>
            </a:extLst>
          </p:cNvPr>
          <p:cNvSpPr/>
          <p:nvPr/>
        </p:nvSpPr>
        <p:spPr>
          <a:xfrm>
            <a:off x="234083" y="1241368"/>
            <a:ext cx="1586076" cy="912606"/>
          </a:xfrm>
          <a:prstGeom prst="roundRect">
            <a:avLst/>
          </a:prstGeom>
          <a:solidFill>
            <a:srgbClr val="FFC000"/>
          </a:solidFill>
          <a:ln>
            <a:solidFill>
              <a:srgbClr val="FFC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Surveys </a:t>
            </a:r>
          </a:p>
          <a:p>
            <a:pPr algn="ctr"/>
            <a:r>
              <a:rPr lang="en-GB" sz="2400" dirty="0">
                <a:solidFill>
                  <a:schemeClr val="tx1"/>
                </a:solidFill>
              </a:rPr>
              <a:t>(ESJS, ECS)</a:t>
            </a:r>
          </a:p>
        </p:txBody>
      </p:sp>
      <p:sp>
        <p:nvSpPr>
          <p:cNvPr id="5" name="Rectangle: Rounded Corners 4">
            <a:extLst>
              <a:ext uri="{FF2B5EF4-FFF2-40B4-BE49-F238E27FC236}">
                <a16:creationId xmlns:a16="http://schemas.microsoft.com/office/drawing/2014/main" id="{4B2656C8-882A-4995-B25D-5E26A2EC247C}"/>
              </a:ext>
            </a:extLst>
          </p:cNvPr>
          <p:cNvSpPr/>
          <p:nvPr/>
        </p:nvSpPr>
        <p:spPr>
          <a:xfrm>
            <a:off x="2000697" y="1250293"/>
            <a:ext cx="2156285" cy="912606"/>
          </a:xfrm>
          <a:prstGeom prst="roundRect">
            <a:avLst/>
          </a:prstGeom>
          <a:solidFill>
            <a:srgbClr val="FFC000"/>
          </a:solidFill>
          <a:ln>
            <a:solidFill>
              <a:srgbClr val="FFC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Skills forecast</a:t>
            </a:r>
          </a:p>
        </p:txBody>
      </p:sp>
      <p:sp>
        <p:nvSpPr>
          <p:cNvPr id="7" name="Rectangle: Rounded Corners 6">
            <a:extLst>
              <a:ext uri="{FF2B5EF4-FFF2-40B4-BE49-F238E27FC236}">
                <a16:creationId xmlns:a16="http://schemas.microsoft.com/office/drawing/2014/main" id="{B58A3068-453C-409A-B7FF-EE52B142D05F}"/>
              </a:ext>
            </a:extLst>
          </p:cNvPr>
          <p:cNvSpPr/>
          <p:nvPr/>
        </p:nvSpPr>
        <p:spPr>
          <a:xfrm>
            <a:off x="4337520" y="1241368"/>
            <a:ext cx="2260587" cy="912606"/>
          </a:xfrm>
          <a:prstGeom prst="roundRect">
            <a:avLst/>
          </a:prstGeom>
          <a:solidFill>
            <a:srgbClr val="FFC000"/>
          </a:solidFill>
          <a:ln>
            <a:solidFill>
              <a:srgbClr val="FFC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Online job advertisements</a:t>
            </a:r>
          </a:p>
        </p:txBody>
      </p:sp>
      <p:sp>
        <p:nvSpPr>
          <p:cNvPr id="8" name="Rectangle: Rounded Corners 7">
            <a:extLst>
              <a:ext uri="{FF2B5EF4-FFF2-40B4-BE49-F238E27FC236}">
                <a16:creationId xmlns:a16="http://schemas.microsoft.com/office/drawing/2014/main" id="{F916BD76-9A77-40DF-A784-CF6DBFD7453F}"/>
              </a:ext>
            </a:extLst>
          </p:cNvPr>
          <p:cNvSpPr/>
          <p:nvPr/>
        </p:nvSpPr>
        <p:spPr>
          <a:xfrm>
            <a:off x="6096001" y="3868874"/>
            <a:ext cx="5107562" cy="91260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tx1"/>
                </a:solidFill>
              </a:rPr>
              <a:t>(blended) Skills intelligence</a:t>
            </a:r>
          </a:p>
        </p:txBody>
      </p:sp>
      <p:sp>
        <p:nvSpPr>
          <p:cNvPr id="16" name="Rectangle: Rounded Corners 15">
            <a:extLst>
              <a:ext uri="{FF2B5EF4-FFF2-40B4-BE49-F238E27FC236}">
                <a16:creationId xmlns:a16="http://schemas.microsoft.com/office/drawing/2014/main" id="{CF26FA8F-B6BA-427A-8D8B-A5D21744065B}"/>
              </a:ext>
            </a:extLst>
          </p:cNvPr>
          <p:cNvSpPr/>
          <p:nvPr/>
        </p:nvSpPr>
        <p:spPr>
          <a:xfrm>
            <a:off x="9087434" y="2106342"/>
            <a:ext cx="2896347" cy="115176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solidFill>
                  <a:schemeClr val="tx1"/>
                </a:solidFill>
              </a:rPr>
              <a:t>Labour market indicators (LFS, SILC …)</a:t>
            </a:r>
          </a:p>
        </p:txBody>
      </p:sp>
      <p:sp>
        <p:nvSpPr>
          <p:cNvPr id="30" name="Rectangle: Rounded Corners 29">
            <a:extLst>
              <a:ext uri="{FF2B5EF4-FFF2-40B4-BE49-F238E27FC236}">
                <a16:creationId xmlns:a16="http://schemas.microsoft.com/office/drawing/2014/main" id="{1FECAACC-5F7D-4459-9EB0-B40B898092BD}"/>
              </a:ext>
            </a:extLst>
          </p:cNvPr>
          <p:cNvSpPr/>
          <p:nvPr/>
        </p:nvSpPr>
        <p:spPr>
          <a:xfrm>
            <a:off x="6778645" y="1250293"/>
            <a:ext cx="1783058" cy="912606"/>
          </a:xfrm>
          <a:prstGeom prst="roundRect">
            <a:avLst/>
          </a:prstGeom>
          <a:solidFill>
            <a:srgbClr val="FFC000"/>
          </a:solidFill>
          <a:ln>
            <a:solidFill>
              <a:srgbClr val="FFC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European skills index </a:t>
            </a:r>
          </a:p>
        </p:txBody>
      </p:sp>
      <p:sp>
        <p:nvSpPr>
          <p:cNvPr id="43" name="Rectangle: Rounded Corners 42">
            <a:extLst>
              <a:ext uri="{FF2B5EF4-FFF2-40B4-BE49-F238E27FC236}">
                <a16:creationId xmlns:a16="http://schemas.microsoft.com/office/drawing/2014/main" id="{EAAD5CE8-58FB-4C83-8DBC-8BBFBFE96E34}"/>
              </a:ext>
            </a:extLst>
          </p:cNvPr>
          <p:cNvSpPr/>
          <p:nvPr/>
        </p:nvSpPr>
        <p:spPr>
          <a:xfrm>
            <a:off x="208218" y="2715531"/>
            <a:ext cx="2978866" cy="46267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solidFill>
                  <a:schemeClr val="tx1"/>
                </a:solidFill>
              </a:rPr>
              <a:t>Publications</a:t>
            </a:r>
          </a:p>
        </p:txBody>
      </p:sp>
      <p:sp>
        <p:nvSpPr>
          <p:cNvPr id="63" name="Left Brace 62">
            <a:extLst>
              <a:ext uri="{FF2B5EF4-FFF2-40B4-BE49-F238E27FC236}">
                <a16:creationId xmlns:a16="http://schemas.microsoft.com/office/drawing/2014/main" id="{A2C31FCE-C64E-44C7-9FB8-A3032BC043EB}"/>
              </a:ext>
            </a:extLst>
          </p:cNvPr>
          <p:cNvSpPr/>
          <p:nvPr/>
        </p:nvSpPr>
        <p:spPr>
          <a:xfrm rot="16200000">
            <a:off x="4201063" y="-1706321"/>
            <a:ext cx="341523" cy="8353486"/>
          </a:xfrm>
          <a:prstGeom prst="leftBrace">
            <a:avLst>
              <a:gd name="adj1" fmla="val 8333"/>
              <a:gd name="adj2" fmla="val 4617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48CB8887-6305-4BDB-8BB2-BB9EA24C92B0}"/>
              </a:ext>
            </a:extLst>
          </p:cNvPr>
          <p:cNvSpPr/>
          <p:nvPr/>
        </p:nvSpPr>
        <p:spPr>
          <a:xfrm>
            <a:off x="195081" y="5741666"/>
            <a:ext cx="2099545" cy="62361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solidFill>
                  <a:schemeClr val="tx1"/>
                </a:solidFill>
              </a:rPr>
              <a:t>Digitalisation</a:t>
            </a:r>
          </a:p>
        </p:txBody>
      </p:sp>
      <p:sp>
        <p:nvSpPr>
          <p:cNvPr id="69" name="Rectangle: Rounded Corners 68">
            <a:extLst>
              <a:ext uri="{FF2B5EF4-FFF2-40B4-BE49-F238E27FC236}">
                <a16:creationId xmlns:a16="http://schemas.microsoft.com/office/drawing/2014/main" id="{4BE7748F-7B07-4AFD-BD30-1D09E6C852C9}"/>
              </a:ext>
            </a:extLst>
          </p:cNvPr>
          <p:cNvSpPr/>
          <p:nvPr/>
        </p:nvSpPr>
        <p:spPr>
          <a:xfrm>
            <a:off x="2455597" y="5741666"/>
            <a:ext cx="2357299" cy="62361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solidFill>
                  <a:schemeClr val="tx1"/>
                </a:solidFill>
              </a:rPr>
              <a:t>Green transition</a:t>
            </a:r>
          </a:p>
        </p:txBody>
      </p:sp>
      <p:sp>
        <p:nvSpPr>
          <p:cNvPr id="70" name="Rectangle: Rounded Corners 69">
            <a:extLst>
              <a:ext uri="{FF2B5EF4-FFF2-40B4-BE49-F238E27FC236}">
                <a16:creationId xmlns:a16="http://schemas.microsoft.com/office/drawing/2014/main" id="{0044A373-9C63-4E8F-8AE5-DF2165CF6EE2}"/>
              </a:ext>
            </a:extLst>
          </p:cNvPr>
          <p:cNvSpPr/>
          <p:nvPr/>
        </p:nvSpPr>
        <p:spPr>
          <a:xfrm>
            <a:off x="4973867" y="5741666"/>
            <a:ext cx="2509061" cy="62361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solidFill>
                  <a:schemeClr val="tx1"/>
                </a:solidFill>
              </a:rPr>
              <a:t>Societal changes</a:t>
            </a:r>
          </a:p>
        </p:txBody>
      </p:sp>
      <p:sp>
        <p:nvSpPr>
          <p:cNvPr id="10" name="Rectangle: Rounded Corners 9">
            <a:extLst>
              <a:ext uri="{FF2B5EF4-FFF2-40B4-BE49-F238E27FC236}">
                <a16:creationId xmlns:a16="http://schemas.microsoft.com/office/drawing/2014/main" id="{8898597D-F58B-00CC-C3B4-A6C5D52C580A}"/>
              </a:ext>
            </a:extLst>
          </p:cNvPr>
          <p:cNvSpPr/>
          <p:nvPr/>
        </p:nvSpPr>
        <p:spPr>
          <a:xfrm>
            <a:off x="5893071" y="2704864"/>
            <a:ext cx="2635229" cy="48889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solidFill>
                  <a:schemeClr val="tx1"/>
                </a:solidFill>
              </a:rPr>
              <a:t>Data</a:t>
            </a:r>
          </a:p>
        </p:txBody>
      </p:sp>
      <p:sp>
        <p:nvSpPr>
          <p:cNvPr id="12" name="Rectangle: Rounded Corners 11">
            <a:extLst>
              <a:ext uri="{FF2B5EF4-FFF2-40B4-BE49-F238E27FC236}">
                <a16:creationId xmlns:a16="http://schemas.microsoft.com/office/drawing/2014/main" id="{67B81874-C3DA-F039-0C27-66AA56C74C30}"/>
              </a:ext>
            </a:extLst>
          </p:cNvPr>
          <p:cNvSpPr/>
          <p:nvPr/>
        </p:nvSpPr>
        <p:spPr>
          <a:xfrm>
            <a:off x="3322038" y="2715531"/>
            <a:ext cx="2436080" cy="478227"/>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solidFill>
                  <a:schemeClr val="tx1"/>
                </a:solidFill>
              </a:rPr>
              <a:t>Online tools</a:t>
            </a:r>
          </a:p>
        </p:txBody>
      </p:sp>
      <p:sp>
        <p:nvSpPr>
          <p:cNvPr id="18" name="Left Brace 17">
            <a:extLst>
              <a:ext uri="{FF2B5EF4-FFF2-40B4-BE49-F238E27FC236}">
                <a16:creationId xmlns:a16="http://schemas.microsoft.com/office/drawing/2014/main" id="{EE7BC0CE-4A3A-3A81-70D8-C67B99FF40F5}"/>
              </a:ext>
            </a:extLst>
          </p:cNvPr>
          <p:cNvSpPr/>
          <p:nvPr/>
        </p:nvSpPr>
        <p:spPr>
          <a:xfrm rot="16200000">
            <a:off x="8767664" y="517656"/>
            <a:ext cx="341523" cy="609071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Left Brace 18">
            <a:extLst>
              <a:ext uri="{FF2B5EF4-FFF2-40B4-BE49-F238E27FC236}">
                <a16:creationId xmlns:a16="http://schemas.microsoft.com/office/drawing/2014/main" id="{350884E9-5747-568B-F9BB-8221F11244ED}"/>
              </a:ext>
            </a:extLst>
          </p:cNvPr>
          <p:cNvSpPr/>
          <p:nvPr/>
        </p:nvSpPr>
        <p:spPr>
          <a:xfrm rot="5400000">
            <a:off x="3701550" y="1920152"/>
            <a:ext cx="488893" cy="6904073"/>
          </a:xfrm>
          <a:prstGeom prst="leftBrace">
            <a:avLst>
              <a:gd name="adj1" fmla="val 341694"/>
              <a:gd name="adj2" fmla="val 836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eft Brace 20">
            <a:extLst>
              <a:ext uri="{FF2B5EF4-FFF2-40B4-BE49-F238E27FC236}">
                <a16:creationId xmlns:a16="http://schemas.microsoft.com/office/drawing/2014/main" id="{2AFB6646-4580-E0A3-DCFC-B86464D4F956}"/>
              </a:ext>
            </a:extLst>
          </p:cNvPr>
          <p:cNvSpPr/>
          <p:nvPr/>
        </p:nvSpPr>
        <p:spPr>
          <a:xfrm rot="10800000">
            <a:off x="5474668" y="3664243"/>
            <a:ext cx="341523" cy="1593963"/>
          </a:xfrm>
          <a:prstGeom prst="leftBrace">
            <a:avLst>
              <a:gd name="adj1" fmla="val 44584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FF42CB94-053A-54EA-06DA-12B457C7B999}"/>
              </a:ext>
            </a:extLst>
          </p:cNvPr>
          <p:cNvSpPr/>
          <p:nvPr/>
        </p:nvSpPr>
        <p:spPr>
          <a:xfrm>
            <a:off x="1820159" y="3555613"/>
            <a:ext cx="2978866" cy="46267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rPr>
              <a:t>Occupations </a:t>
            </a:r>
          </a:p>
        </p:txBody>
      </p:sp>
      <p:sp>
        <p:nvSpPr>
          <p:cNvPr id="23" name="Rectangle: Rounded Corners 22">
            <a:extLst>
              <a:ext uri="{FF2B5EF4-FFF2-40B4-BE49-F238E27FC236}">
                <a16:creationId xmlns:a16="http://schemas.microsoft.com/office/drawing/2014/main" id="{54C4C20C-BDD7-9376-BC56-C28B28926C1A}"/>
              </a:ext>
            </a:extLst>
          </p:cNvPr>
          <p:cNvSpPr/>
          <p:nvPr/>
        </p:nvSpPr>
        <p:spPr>
          <a:xfrm>
            <a:off x="1815103" y="4115041"/>
            <a:ext cx="2978866" cy="47822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rPr>
              <a:t>Sectors</a:t>
            </a:r>
          </a:p>
        </p:txBody>
      </p:sp>
      <p:sp>
        <p:nvSpPr>
          <p:cNvPr id="24" name="Rectangle: Rounded Corners 23">
            <a:extLst>
              <a:ext uri="{FF2B5EF4-FFF2-40B4-BE49-F238E27FC236}">
                <a16:creationId xmlns:a16="http://schemas.microsoft.com/office/drawing/2014/main" id="{4149B5D8-32EA-B02E-A94F-7E9230342AB5}"/>
              </a:ext>
            </a:extLst>
          </p:cNvPr>
          <p:cNvSpPr/>
          <p:nvPr/>
        </p:nvSpPr>
        <p:spPr>
          <a:xfrm>
            <a:off x="1815103" y="4676849"/>
            <a:ext cx="2978866" cy="48889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rPr>
              <a:t>Countries</a:t>
            </a:r>
          </a:p>
        </p:txBody>
      </p:sp>
    </p:spTree>
    <p:custDataLst>
      <p:tags r:id="rId1"/>
    </p:custDataLst>
    <p:extLst>
      <p:ext uri="{BB962C8B-B14F-4D97-AF65-F5344CB8AC3E}">
        <p14:creationId xmlns:p14="http://schemas.microsoft.com/office/powerpoint/2010/main" val="579298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6" grpId="0" animBg="1"/>
      <p:bldP spid="30" grpId="0" animBg="1"/>
      <p:bldP spid="43" grpId="0" animBg="1"/>
      <p:bldP spid="63" grpId="0" animBg="1"/>
      <p:bldP spid="68" grpId="0" animBg="1"/>
      <p:bldP spid="69" grpId="0" animBg="1"/>
      <p:bldP spid="70" grpId="0" animBg="1"/>
      <p:bldP spid="10" grpId="0" animBg="1"/>
      <p:bldP spid="12" grpId="0" animBg="1"/>
      <p:bldP spid="18" grpId="0" animBg="1"/>
      <p:bldP spid="19"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FE2F1E-F5ED-B6EE-FB4F-C0B7CB82402D}"/>
              </a:ext>
            </a:extLst>
          </p:cNvPr>
          <p:cNvSpPr txBox="1">
            <a:spLocks/>
          </p:cNvSpPr>
          <p:nvPr/>
        </p:nvSpPr>
        <p:spPr>
          <a:xfrm>
            <a:off x="907929" y="218052"/>
            <a:ext cx="9592574" cy="773003"/>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Employment trends 2008-2022</a:t>
            </a:r>
          </a:p>
        </p:txBody>
      </p:sp>
      <p:graphicFrame>
        <p:nvGraphicFramePr>
          <p:cNvPr id="5" name="Chart 4">
            <a:extLst>
              <a:ext uri="{FF2B5EF4-FFF2-40B4-BE49-F238E27FC236}">
                <a16:creationId xmlns:a16="http://schemas.microsoft.com/office/drawing/2014/main" id="{6E64D7C3-5D27-AAB1-29EC-FDD41DF7A059}"/>
              </a:ext>
            </a:extLst>
          </p:cNvPr>
          <p:cNvGraphicFramePr>
            <a:graphicFrameLocks/>
          </p:cNvGraphicFramePr>
          <p:nvPr>
            <p:extLst>
              <p:ext uri="{D42A27DB-BD31-4B8C-83A1-F6EECF244321}">
                <p14:modId xmlns:p14="http://schemas.microsoft.com/office/powerpoint/2010/main" val="1728781460"/>
              </p:ext>
            </p:extLst>
          </p:nvPr>
        </p:nvGraphicFramePr>
        <p:xfrm>
          <a:off x="739668" y="1065362"/>
          <a:ext cx="10491924" cy="5300932"/>
        </p:xfrm>
        <a:graphic>
          <a:graphicData uri="http://schemas.openxmlformats.org/drawingml/2006/chart">
            <c:chart xmlns:c="http://schemas.openxmlformats.org/drawingml/2006/chart" xmlns:r="http://schemas.openxmlformats.org/officeDocument/2006/relationships" r:id="rId3"/>
          </a:graphicData>
        </a:graphic>
      </p:graphicFrame>
      <p:sp>
        <p:nvSpPr>
          <p:cNvPr id="7" name="Left Brace 6">
            <a:extLst>
              <a:ext uri="{FF2B5EF4-FFF2-40B4-BE49-F238E27FC236}">
                <a16:creationId xmlns:a16="http://schemas.microsoft.com/office/drawing/2014/main" id="{102EB65E-077E-52C7-667C-73680CBC86EB}"/>
              </a:ext>
            </a:extLst>
          </p:cNvPr>
          <p:cNvSpPr/>
          <p:nvPr/>
        </p:nvSpPr>
        <p:spPr>
          <a:xfrm>
            <a:off x="2714215" y="1697421"/>
            <a:ext cx="341523" cy="631712"/>
          </a:xfrm>
          <a:prstGeom prst="leftBrace">
            <a:avLst>
              <a:gd name="adj1" fmla="val 44584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6B7DC5-3940-BF1F-C5CE-14972A68DB6B}"/>
              </a:ext>
            </a:extLst>
          </p:cNvPr>
          <p:cNvSpPr txBox="1"/>
          <p:nvPr/>
        </p:nvSpPr>
        <p:spPr>
          <a:xfrm>
            <a:off x="480394" y="1751667"/>
            <a:ext cx="2233821" cy="523220"/>
          </a:xfrm>
          <a:prstGeom prst="rect">
            <a:avLst/>
          </a:prstGeom>
          <a:noFill/>
        </p:spPr>
        <p:txBody>
          <a:bodyPr wrap="square" rtlCol="0">
            <a:spAutoFit/>
          </a:bodyPr>
          <a:lstStyle/>
          <a:p>
            <a:r>
              <a:rPr lang="en-GB" sz="1400" dirty="0"/>
              <a:t>Public services: 25% share on employment and rising</a:t>
            </a:r>
          </a:p>
        </p:txBody>
      </p:sp>
      <p:sp>
        <p:nvSpPr>
          <p:cNvPr id="9" name="TextBox 8">
            <a:extLst>
              <a:ext uri="{FF2B5EF4-FFF2-40B4-BE49-F238E27FC236}">
                <a16:creationId xmlns:a16="http://schemas.microsoft.com/office/drawing/2014/main" id="{49E001E9-9318-82A5-0D47-D05A399D930E}"/>
              </a:ext>
            </a:extLst>
          </p:cNvPr>
          <p:cNvSpPr txBox="1"/>
          <p:nvPr/>
        </p:nvSpPr>
        <p:spPr>
          <a:xfrm>
            <a:off x="480393" y="4267258"/>
            <a:ext cx="2233821" cy="738664"/>
          </a:xfrm>
          <a:prstGeom prst="rect">
            <a:avLst/>
          </a:prstGeom>
          <a:noFill/>
        </p:spPr>
        <p:txBody>
          <a:bodyPr wrap="square" rtlCol="0">
            <a:spAutoFit/>
          </a:bodyPr>
          <a:lstStyle/>
          <a:p>
            <a:r>
              <a:rPr lang="en-GB" sz="1400" dirty="0"/>
              <a:t>Primary and secondary sector losing significant amount of jobs</a:t>
            </a:r>
          </a:p>
        </p:txBody>
      </p:sp>
      <p:cxnSp>
        <p:nvCxnSpPr>
          <p:cNvPr id="10" name="Straight Connector 9">
            <a:extLst>
              <a:ext uri="{FF2B5EF4-FFF2-40B4-BE49-F238E27FC236}">
                <a16:creationId xmlns:a16="http://schemas.microsoft.com/office/drawing/2014/main" id="{F689A6EE-AE39-4C81-842F-42D7949752C5}"/>
              </a:ext>
            </a:extLst>
          </p:cNvPr>
          <p:cNvCxnSpPr>
            <a:cxnSpLocks/>
          </p:cNvCxnSpPr>
          <p:nvPr/>
        </p:nvCxnSpPr>
        <p:spPr>
          <a:xfrm flipV="1">
            <a:off x="1466491" y="1360495"/>
            <a:ext cx="1998812" cy="299584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C2F6B9-628D-9BE7-5A26-A675FC330F1F}"/>
              </a:ext>
            </a:extLst>
          </p:cNvPr>
          <p:cNvCxnSpPr>
            <a:cxnSpLocks/>
          </p:cNvCxnSpPr>
          <p:nvPr/>
        </p:nvCxnSpPr>
        <p:spPr>
          <a:xfrm flipV="1">
            <a:off x="1466491" y="2449902"/>
            <a:ext cx="1418485" cy="1906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B79B0F-1B82-5134-C499-2EEEC695EDCC}"/>
              </a:ext>
            </a:extLst>
          </p:cNvPr>
          <p:cNvCxnSpPr>
            <a:cxnSpLocks/>
          </p:cNvCxnSpPr>
          <p:nvPr/>
        </p:nvCxnSpPr>
        <p:spPr>
          <a:xfrm flipV="1">
            <a:off x="1466491" y="3715828"/>
            <a:ext cx="812759" cy="640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66934-644B-FE1C-9F1C-739A6EF01BA2}"/>
              </a:ext>
            </a:extLst>
          </p:cNvPr>
          <p:cNvCxnSpPr>
            <a:cxnSpLocks/>
          </p:cNvCxnSpPr>
          <p:nvPr/>
        </p:nvCxnSpPr>
        <p:spPr>
          <a:xfrm>
            <a:off x="1466491" y="4927844"/>
            <a:ext cx="812759" cy="33426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BA04A46-BB8E-B4E4-5189-4DAFFDEE68AA}"/>
              </a:ext>
            </a:extLst>
          </p:cNvPr>
          <p:cNvSpPr txBox="1"/>
          <p:nvPr/>
        </p:nvSpPr>
        <p:spPr>
          <a:xfrm>
            <a:off x="2714214" y="2826317"/>
            <a:ext cx="1418485" cy="523220"/>
          </a:xfrm>
          <a:prstGeom prst="rect">
            <a:avLst/>
          </a:prstGeom>
          <a:noFill/>
        </p:spPr>
        <p:txBody>
          <a:bodyPr wrap="square" rtlCol="0">
            <a:spAutoFit/>
          </a:bodyPr>
          <a:lstStyle/>
          <a:p>
            <a:r>
              <a:rPr lang="en-GB" sz="1400" dirty="0"/>
              <a:t>High tech sector rises the fastest</a:t>
            </a:r>
          </a:p>
        </p:txBody>
      </p:sp>
      <p:cxnSp>
        <p:nvCxnSpPr>
          <p:cNvPr id="25" name="Straight Connector 24">
            <a:extLst>
              <a:ext uri="{FF2B5EF4-FFF2-40B4-BE49-F238E27FC236}">
                <a16:creationId xmlns:a16="http://schemas.microsoft.com/office/drawing/2014/main" id="{B548E9FB-D139-E4DA-16F2-BDAE39B62FBC}"/>
              </a:ext>
            </a:extLst>
          </p:cNvPr>
          <p:cNvCxnSpPr>
            <a:cxnSpLocks/>
          </p:cNvCxnSpPr>
          <p:nvPr/>
        </p:nvCxnSpPr>
        <p:spPr>
          <a:xfrm flipV="1">
            <a:off x="3723855" y="2645985"/>
            <a:ext cx="408844" cy="2124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AF52E9-2B64-18E5-44D7-733A6C75451F}"/>
              </a:ext>
            </a:extLst>
          </p:cNvPr>
          <p:cNvCxnSpPr>
            <a:cxnSpLocks/>
          </p:cNvCxnSpPr>
          <p:nvPr/>
        </p:nvCxnSpPr>
        <p:spPr>
          <a:xfrm>
            <a:off x="3723855" y="3349537"/>
            <a:ext cx="408844" cy="1589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9D60353-6782-A4F1-DFDB-F178718B9FEC}"/>
              </a:ext>
            </a:extLst>
          </p:cNvPr>
          <p:cNvSpPr txBox="1"/>
          <p:nvPr/>
        </p:nvSpPr>
        <p:spPr>
          <a:xfrm>
            <a:off x="9013006" y="5531028"/>
            <a:ext cx="2063311" cy="523220"/>
          </a:xfrm>
          <a:prstGeom prst="rect">
            <a:avLst/>
          </a:prstGeom>
          <a:noFill/>
        </p:spPr>
        <p:txBody>
          <a:bodyPr wrap="square" rtlCol="0">
            <a:spAutoFit/>
          </a:bodyPr>
          <a:lstStyle/>
          <a:p>
            <a:r>
              <a:rPr lang="en-GB" sz="1400" dirty="0"/>
              <a:t>Covid-19 hardest hit sectors fully recovered</a:t>
            </a:r>
          </a:p>
        </p:txBody>
      </p:sp>
      <p:cxnSp>
        <p:nvCxnSpPr>
          <p:cNvPr id="33" name="Straight Connector 32">
            <a:extLst>
              <a:ext uri="{FF2B5EF4-FFF2-40B4-BE49-F238E27FC236}">
                <a16:creationId xmlns:a16="http://schemas.microsoft.com/office/drawing/2014/main" id="{E4EC8DE6-0519-34C3-520D-6F0D9042A17E}"/>
              </a:ext>
            </a:extLst>
          </p:cNvPr>
          <p:cNvCxnSpPr>
            <a:cxnSpLocks/>
          </p:cNvCxnSpPr>
          <p:nvPr/>
        </p:nvCxnSpPr>
        <p:spPr>
          <a:xfrm>
            <a:off x="5006730" y="3065121"/>
            <a:ext cx="4006276" cy="26196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55E2FB-724C-3028-3370-CC31F0A1B9C1}"/>
              </a:ext>
            </a:extLst>
          </p:cNvPr>
          <p:cNvCxnSpPr>
            <a:cxnSpLocks/>
          </p:cNvCxnSpPr>
          <p:nvPr/>
        </p:nvCxnSpPr>
        <p:spPr>
          <a:xfrm>
            <a:off x="6096000" y="4374964"/>
            <a:ext cx="2917006" cy="13098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7096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2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C9C6FA-136A-9F91-FDAE-7A16E31F7FB6}"/>
              </a:ext>
            </a:extLst>
          </p:cNvPr>
          <p:cNvPicPr>
            <a:picLocks noChangeAspect="1"/>
          </p:cNvPicPr>
          <p:nvPr/>
        </p:nvPicPr>
        <p:blipFill>
          <a:blip r:embed="rId3"/>
          <a:stretch>
            <a:fillRect/>
          </a:stretch>
        </p:blipFill>
        <p:spPr>
          <a:xfrm>
            <a:off x="5065388" y="155276"/>
            <a:ext cx="7000745" cy="6142008"/>
          </a:xfrm>
          <a:prstGeom prst="rect">
            <a:avLst/>
          </a:prstGeom>
        </p:spPr>
      </p:pic>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4319679"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Labour market tightness</a:t>
            </a:r>
          </a:p>
        </p:txBody>
      </p:sp>
      <p:sp>
        <p:nvSpPr>
          <p:cNvPr id="19" name="TextBox 18">
            <a:extLst>
              <a:ext uri="{FF2B5EF4-FFF2-40B4-BE49-F238E27FC236}">
                <a16:creationId xmlns:a16="http://schemas.microsoft.com/office/drawing/2014/main" id="{46546B5F-BA5A-DF55-28B1-F932A3EBD8E3}"/>
              </a:ext>
            </a:extLst>
          </p:cNvPr>
          <p:cNvSpPr txBox="1"/>
          <p:nvPr/>
        </p:nvSpPr>
        <p:spPr>
          <a:xfrm>
            <a:off x="364466" y="1775329"/>
            <a:ext cx="1800764" cy="369332"/>
          </a:xfrm>
          <a:prstGeom prst="rect">
            <a:avLst/>
          </a:prstGeom>
          <a:noFill/>
        </p:spPr>
        <p:txBody>
          <a:bodyPr wrap="square">
            <a:spAutoFit/>
          </a:bodyPr>
          <a:lstStyle/>
          <a:p>
            <a:r>
              <a:rPr lang="en-US" b="1" dirty="0"/>
              <a:t>(Q1 2019 – 100)</a:t>
            </a:r>
            <a:endParaRPr lang="en-GB" b="1" dirty="0"/>
          </a:p>
        </p:txBody>
      </p:sp>
      <p:sp>
        <p:nvSpPr>
          <p:cNvPr id="20" name="Rectangle: Rounded Corners 19">
            <a:extLst>
              <a:ext uri="{FF2B5EF4-FFF2-40B4-BE49-F238E27FC236}">
                <a16:creationId xmlns:a16="http://schemas.microsoft.com/office/drawing/2014/main" id="{C8D4AE98-2655-1AAC-2DE4-88ED13EFA83E}"/>
              </a:ext>
            </a:extLst>
          </p:cNvPr>
          <p:cNvSpPr/>
          <p:nvPr/>
        </p:nvSpPr>
        <p:spPr>
          <a:xfrm>
            <a:off x="364466" y="2324103"/>
            <a:ext cx="4319679" cy="1630393"/>
          </a:xfrm>
          <a:prstGeom prst="roundRect">
            <a:avLst/>
          </a:prstGeom>
          <a:solidFill>
            <a:srgbClr val="00B0F0">
              <a:alpha val="60000"/>
            </a:srgbClr>
          </a:solidFill>
        </p:spPr>
        <p:style>
          <a:lnRef idx="1">
            <a:schemeClr val="accent5"/>
          </a:lnRef>
          <a:fillRef idx="2">
            <a:schemeClr val="accent5"/>
          </a:fillRef>
          <a:effectRef idx="1">
            <a:schemeClr val="accent5"/>
          </a:effectRef>
          <a:fontRef idx="minor">
            <a:schemeClr val="dk1"/>
          </a:fontRef>
        </p:style>
        <p:txBody>
          <a:bodyPr rtlCol="0" anchor="ctr"/>
          <a:lstStyle/>
          <a:p>
            <a:r>
              <a:rPr lang="en-US" sz="1600" dirty="0"/>
              <a:t>The ratio of the number of vacancies offered by firms seeking to fill open positions relative to the number of would-be workers looking for jobs, proxied by the number of unemployed actively searching for work</a:t>
            </a:r>
            <a:endParaRPr lang="en-GB" sz="1600" dirty="0"/>
          </a:p>
        </p:txBody>
      </p:sp>
    </p:spTree>
    <p:custDataLst>
      <p:tags r:id="rId1"/>
    </p:custDataLst>
    <p:extLst>
      <p:ext uri="{BB962C8B-B14F-4D97-AF65-F5344CB8AC3E}">
        <p14:creationId xmlns:p14="http://schemas.microsoft.com/office/powerpoint/2010/main" val="3999682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11100040" cy="1440611"/>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4400" dirty="0"/>
              <a:t>Labour market tightness across regions</a:t>
            </a:r>
          </a:p>
        </p:txBody>
      </p:sp>
      <p:pic>
        <p:nvPicPr>
          <p:cNvPr id="3" name="Picture 2">
            <a:extLst>
              <a:ext uri="{FF2B5EF4-FFF2-40B4-BE49-F238E27FC236}">
                <a16:creationId xmlns:a16="http://schemas.microsoft.com/office/drawing/2014/main" id="{7924CB89-59F7-A4BA-C9E7-DD2F4BFEF0E3}"/>
              </a:ext>
            </a:extLst>
          </p:cNvPr>
          <p:cNvPicPr>
            <a:picLocks noChangeAspect="1"/>
          </p:cNvPicPr>
          <p:nvPr/>
        </p:nvPicPr>
        <p:blipFill>
          <a:blip r:embed="rId3"/>
          <a:stretch>
            <a:fillRect/>
          </a:stretch>
        </p:blipFill>
        <p:spPr>
          <a:xfrm>
            <a:off x="4079763" y="875581"/>
            <a:ext cx="7621064" cy="5534797"/>
          </a:xfrm>
          <a:prstGeom prst="rect">
            <a:avLst/>
          </a:prstGeom>
        </p:spPr>
      </p:pic>
      <p:sp>
        <p:nvSpPr>
          <p:cNvPr id="7" name="Rectangle: Rounded Corners 6">
            <a:extLst>
              <a:ext uri="{FF2B5EF4-FFF2-40B4-BE49-F238E27FC236}">
                <a16:creationId xmlns:a16="http://schemas.microsoft.com/office/drawing/2014/main" id="{0E4B78AA-DB2F-0DB9-5095-44701ABE9BAF}"/>
              </a:ext>
            </a:extLst>
          </p:cNvPr>
          <p:cNvSpPr/>
          <p:nvPr/>
        </p:nvSpPr>
        <p:spPr>
          <a:xfrm>
            <a:off x="364466" y="4618731"/>
            <a:ext cx="3715297" cy="1440611"/>
          </a:xfrm>
          <a:prstGeom prst="roundRect">
            <a:avLst/>
          </a:prstGeom>
          <a:solidFill>
            <a:srgbClr val="00B0F0">
              <a:alpha val="60000"/>
            </a:srgbClr>
          </a:solidFill>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The tightness for Q4 2022 was calculated based on the values of regional numbers of unemployed for 2021. </a:t>
            </a:r>
          </a:p>
          <a:p>
            <a:r>
              <a:rPr lang="en-US" sz="1400" dirty="0"/>
              <a:t>Scale from 0-10, with values below 1 marked in orange. </a:t>
            </a:r>
            <a:endParaRPr lang="en-GB" sz="1400" dirty="0"/>
          </a:p>
        </p:txBody>
      </p:sp>
      <p:sp>
        <p:nvSpPr>
          <p:cNvPr id="9" name="TextBox 8">
            <a:extLst>
              <a:ext uri="{FF2B5EF4-FFF2-40B4-BE49-F238E27FC236}">
                <a16:creationId xmlns:a16="http://schemas.microsoft.com/office/drawing/2014/main" id="{7A9465B0-F35C-4E1D-D0C7-17C838EC5BB1}"/>
              </a:ext>
            </a:extLst>
          </p:cNvPr>
          <p:cNvSpPr txBox="1"/>
          <p:nvPr/>
        </p:nvSpPr>
        <p:spPr>
          <a:xfrm>
            <a:off x="491173" y="1044122"/>
            <a:ext cx="3209559" cy="1200329"/>
          </a:xfrm>
          <a:prstGeom prst="rect">
            <a:avLst/>
          </a:prstGeom>
          <a:noFill/>
        </p:spPr>
        <p:txBody>
          <a:bodyPr wrap="square">
            <a:spAutoFit/>
          </a:bodyPr>
          <a:lstStyle/>
          <a:p>
            <a:r>
              <a:rPr lang="en-US" b="1" dirty="0"/>
              <a:t>Overall labour market tightness (left) and tightness for tertiary educated workers (right) in EU regions (Q4 2022)</a:t>
            </a:r>
            <a:endParaRPr lang="en-GB" b="1" dirty="0"/>
          </a:p>
        </p:txBody>
      </p:sp>
    </p:spTree>
    <p:custDataLst>
      <p:tags r:id="rId1"/>
    </p:custDataLst>
    <p:extLst>
      <p:ext uri="{BB962C8B-B14F-4D97-AF65-F5344CB8AC3E}">
        <p14:creationId xmlns:p14="http://schemas.microsoft.com/office/powerpoint/2010/main" val="839695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3D7F2735-2D3E-4297-8B7E-04E2D991AD0F}"/>
              </a:ext>
            </a:extLst>
          </p:cNvPr>
          <p:cNvGraphicFramePr>
            <a:graphicFrameLocks/>
          </p:cNvGraphicFramePr>
          <p:nvPr>
            <p:extLst>
              <p:ext uri="{D42A27DB-BD31-4B8C-83A1-F6EECF244321}">
                <p14:modId xmlns:p14="http://schemas.microsoft.com/office/powerpoint/2010/main" val="1802241295"/>
              </p:ext>
            </p:extLst>
          </p:nvPr>
        </p:nvGraphicFramePr>
        <p:xfrm>
          <a:off x="79766" y="1812047"/>
          <a:ext cx="6271404" cy="416934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2ECE11C2-772E-4845-8EB6-C4F02F5CD4AE}"/>
              </a:ext>
            </a:extLst>
          </p:cNvPr>
          <p:cNvSpPr txBox="1"/>
          <p:nvPr/>
        </p:nvSpPr>
        <p:spPr>
          <a:xfrm>
            <a:off x="360000" y="288000"/>
            <a:ext cx="11391963" cy="964367"/>
          </a:xfrm>
          <a:prstGeom prst="rect">
            <a:avLst/>
          </a:prstGeom>
          <a:noFill/>
        </p:spPr>
        <p:txBody>
          <a:bodyPr wrap="square">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GB" sz="3000" b="1" i="0" u="none" strike="noStrike" kern="1200" cap="none" spc="0" normalizeH="0" baseline="0" noProof="0">
                <a:ln>
                  <a:noFill/>
                </a:ln>
                <a:solidFill>
                  <a:srgbClr val="0096D8"/>
                </a:solidFill>
                <a:effectLst/>
                <a:uLnTx/>
                <a:uFillTx/>
                <a:latin typeface="Arial" panose="020B0604020202020204" pitchFamily="34" charset="0"/>
                <a:ea typeface="+mn-ea"/>
                <a:cs typeface="Arial" panose="020B0604020202020204" pitchFamily="34" charset="0"/>
              </a:rPr>
              <a:t>The labour market up to 2035 </a:t>
            </a:r>
          </a:p>
          <a:p>
            <a:pPr marL="0" marR="0" lvl="0" indent="0" algn="l" defTabSz="914400" rtl="0" eaLnBrk="1" fontAlgn="auto" latinLnBrk="0" hangingPunct="1">
              <a:lnSpc>
                <a:spcPts val="3400"/>
              </a:lnSpc>
              <a:spcBef>
                <a:spcPts val="0"/>
              </a:spcBef>
              <a:spcAft>
                <a:spcPts val="0"/>
              </a:spcAft>
              <a:buClrTx/>
              <a:buSzTx/>
              <a:buFontTx/>
              <a:buNone/>
              <a:tabLst/>
              <a:defRPr/>
            </a:pPr>
            <a:r>
              <a:rPr kumimoji="0" lang="en-GB" sz="3000" b="1" i="0" u="none" strike="noStrike" kern="1200" cap="none" spc="0" normalizeH="0" baseline="0" noProof="0">
                <a:ln>
                  <a:noFill/>
                </a:ln>
                <a:effectLst/>
                <a:uLnTx/>
                <a:uFillTx/>
                <a:latin typeface="Arial" panose="020B0604020202020204" pitchFamily="34" charset="0"/>
                <a:ea typeface="ＭＳ Ｐゴシック" pitchFamily="34" charset="-128"/>
                <a:cs typeface="Arial" panose="020B0604020202020204" pitchFamily="34" charset="0"/>
              </a:rPr>
              <a:t>jobs are becoming more skills intensive</a:t>
            </a:r>
          </a:p>
        </p:txBody>
      </p:sp>
      <p:sp>
        <p:nvSpPr>
          <p:cNvPr id="7" name="TextBox 6">
            <a:extLst>
              <a:ext uri="{FF2B5EF4-FFF2-40B4-BE49-F238E27FC236}">
                <a16:creationId xmlns:a16="http://schemas.microsoft.com/office/drawing/2014/main" id="{2D7404DA-7AC6-4DEA-8D38-C4370956C155}"/>
              </a:ext>
            </a:extLst>
          </p:cNvPr>
          <p:cNvSpPr txBox="1"/>
          <p:nvPr/>
        </p:nvSpPr>
        <p:spPr>
          <a:xfrm>
            <a:off x="2722656" y="1565199"/>
            <a:ext cx="1967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Jobs by skill level</a:t>
            </a:r>
          </a:p>
        </p:txBody>
      </p:sp>
      <p:sp>
        <p:nvSpPr>
          <p:cNvPr id="16" name="TextBox 15">
            <a:extLst>
              <a:ext uri="{FF2B5EF4-FFF2-40B4-BE49-F238E27FC236}">
                <a16:creationId xmlns:a16="http://schemas.microsoft.com/office/drawing/2014/main" id="{482A1FAA-779B-40C9-8216-FC76D9AB3723}"/>
              </a:ext>
            </a:extLst>
          </p:cNvPr>
          <p:cNvSpPr txBox="1"/>
          <p:nvPr/>
        </p:nvSpPr>
        <p:spPr>
          <a:xfrm>
            <a:off x="360000" y="6031216"/>
            <a:ext cx="7409280" cy="307777"/>
          </a:xfrm>
          <a:prstGeom prst="rect">
            <a:avLst/>
          </a:prstGeom>
          <a:noFill/>
        </p:spPr>
        <p:txBody>
          <a:bodyPr wrap="square" lIns="91440" tIns="45720" rIns="91440" bIns="45720" rtlCol="0" anchor="t">
            <a:spAutoFit/>
          </a:bodyPr>
          <a:lstStyle/>
          <a:p>
            <a:pPr>
              <a:defRPr/>
            </a:pPr>
            <a:r>
              <a:rPr kumimoji="0" lang="en-GB" sz="1400" b="0" u="none" strike="noStrike" kern="1200" cap="none" spc="0" normalizeH="0" baseline="0" noProof="0" dirty="0">
                <a:ln>
                  <a:noFill/>
                </a:ln>
                <a:solidFill>
                  <a:prstClr val="black"/>
                </a:solidFill>
                <a:effectLst/>
                <a:uLnTx/>
                <a:uFillTx/>
                <a:latin typeface="Arial"/>
                <a:cs typeface="Arial"/>
              </a:rPr>
              <a:t>Source: </a:t>
            </a:r>
            <a:r>
              <a:rPr kumimoji="0" lang="en-GB" sz="1400" b="0" u="none" strike="noStrike" kern="1200" cap="none" spc="0" normalizeH="0" baseline="0" noProof="0" dirty="0" err="1">
                <a:ln>
                  <a:noFill/>
                </a:ln>
                <a:solidFill>
                  <a:prstClr val="black"/>
                </a:solidFill>
                <a:effectLst/>
                <a:uLnTx/>
                <a:uFillTx/>
                <a:latin typeface="Arial"/>
                <a:cs typeface="Arial"/>
              </a:rPr>
              <a:t>Cedefop</a:t>
            </a:r>
            <a:r>
              <a:rPr kumimoji="0" lang="en-GB" sz="1400" b="0" u="none" strike="noStrike" kern="1200" cap="none" spc="0" normalizeH="0" baseline="0" noProof="0" dirty="0">
                <a:ln>
                  <a:noFill/>
                </a:ln>
                <a:solidFill>
                  <a:prstClr val="black"/>
                </a:solidFill>
                <a:effectLst/>
                <a:uLnTx/>
                <a:uFillTx/>
                <a:latin typeface="Arial"/>
                <a:cs typeface="Arial"/>
              </a:rPr>
              <a:t> skills forecast</a:t>
            </a:r>
            <a:r>
              <a:rPr lang="en-GB" sz="1400" dirty="0">
                <a:solidFill>
                  <a:prstClr val="black"/>
                </a:solidFill>
                <a:latin typeface="Arial"/>
                <a:cs typeface="Arial"/>
              </a:rPr>
              <a:t> 2021-35</a:t>
            </a:r>
            <a:endParaRPr kumimoji="0" lang="en-GB" sz="1400" b="0" u="none" strike="noStrike" kern="1200" cap="none" spc="0" normalizeH="0" baseline="0" noProof="0" dirty="0">
              <a:ln>
                <a:noFill/>
              </a:ln>
              <a:solidFill>
                <a:prstClr val="black"/>
              </a:solidFill>
              <a:effectLst/>
              <a:uLnTx/>
              <a:uFillTx/>
              <a:latin typeface="Arial"/>
              <a:cs typeface="Arial"/>
            </a:endParaRPr>
          </a:p>
        </p:txBody>
      </p:sp>
      <p:sp>
        <p:nvSpPr>
          <p:cNvPr id="11" name="TextBox 10">
            <a:extLst>
              <a:ext uri="{FF2B5EF4-FFF2-40B4-BE49-F238E27FC236}">
                <a16:creationId xmlns:a16="http://schemas.microsoft.com/office/drawing/2014/main" id="{38369C7D-B0AA-4608-8BBE-D55D58BADF11}"/>
              </a:ext>
            </a:extLst>
          </p:cNvPr>
          <p:cNvSpPr txBox="1"/>
          <p:nvPr/>
        </p:nvSpPr>
        <p:spPr>
          <a:xfrm>
            <a:off x="360000" y="1537433"/>
            <a:ext cx="10438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Millions</a:t>
            </a:r>
          </a:p>
        </p:txBody>
      </p:sp>
      <p:sp>
        <p:nvSpPr>
          <p:cNvPr id="19" name="TextBox 18">
            <a:extLst>
              <a:ext uri="{FF2B5EF4-FFF2-40B4-BE49-F238E27FC236}">
                <a16:creationId xmlns:a16="http://schemas.microsoft.com/office/drawing/2014/main" id="{6189440C-13D0-41E3-8C7D-EC216857CA52}"/>
              </a:ext>
            </a:extLst>
          </p:cNvPr>
          <p:cNvSpPr txBox="1"/>
          <p:nvPr/>
        </p:nvSpPr>
        <p:spPr>
          <a:xfrm>
            <a:off x="7815832" y="1536641"/>
            <a:ext cx="27751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openings in 2021-35 </a:t>
            </a:r>
          </a:p>
        </p:txBody>
      </p:sp>
      <p:graphicFrame>
        <p:nvGraphicFramePr>
          <p:cNvPr id="37" name="Chart 36">
            <a:extLst>
              <a:ext uri="{FF2B5EF4-FFF2-40B4-BE49-F238E27FC236}">
                <a16:creationId xmlns:a16="http://schemas.microsoft.com/office/drawing/2014/main" id="{AE088580-943B-439E-B8E1-6B7BEAD7D204}"/>
              </a:ext>
            </a:extLst>
          </p:cNvPr>
          <p:cNvGraphicFramePr>
            <a:graphicFrameLocks/>
          </p:cNvGraphicFramePr>
          <p:nvPr>
            <p:extLst>
              <p:ext uri="{D42A27DB-BD31-4B8C-83A1-F6EECF244321}">
                <p14:modId xmlns:p14="http://schemas.microsoft.com/office/powerpoint/2010/main" val="597633121"/>
              </p:ext>
            </p:extLst>
          </p:nvPr>
        </p:nvGraphicFramePr>
        <p:xfrm>
          <a:off x="6538613" y="1955800"/>
          <a:ext cx="5456556" cy="401646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0E750DAE-92B8-27B5-9C51-F401B0C11D31}"/>
              </a:ext>
            </a:extLst>
          </p:cNvPr>
          <p:cNvCxnSpPr/>
          <p:nvPr/>
        </p:nvCxnSpPr>
        <p:spPr>
          <a:xfrm>
            <a:off x="6717163" y="5249553"/>
            <a:ext cx="52260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BE55EC3-FE2E-2EF0-7B29-1151704205DC}"/>
              </a:ext>
            </a:extLst>
          </p:cNvPr>
          <p:cNvSpPr txBox="1">
            <a:spLocks/>
          </p:cNvSpPr>
          <p:nvPr/>
        </p:nvSpPr>
        <p:spPr>
          <a:xfrm>
            <a:off x="11185200" y="6364800"/>
            <a:ext cx="758032"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4DB2E2-336C-41C7-BB9E-962E2078AA03}" type="slidenum">
              <a:rPr kumimoji="0" lang="en-GB" sz="8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FDBAB497-CE77-41A6-A8B7-0C978CD26072}"/>
              </a:ext>
            </a:extLst>
          </p:cNvPr>
          <p:cNvSpPr txBox="1"/>
          <p:nvPr/>
        </p:nvSpPr>
        <p:spPr>
          <a:xfrm>
            <a:off x="11035692" y="4955947"/>
            <a:ext cx="10438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Millions</a:t>
            </a:r>
          </a:p>
        </p:txBody>
      </p:sp>
      <p:sp>
        <p:nvSpPr>
          <p:cNvPr id="2" name="TextBox 1">
            <a:extLst>
              <a:ext uri="{FF2B5EF4-FFF2-40B4-BE49-F238E27FC236}">
                <a16:creationId xmlns:a16="http://schemas.microsoft.com/office/drawing/2014/main" id="{457394AE-2524-37D6-AEA0-99973DD15950}"/>
              </a:ext>
            </a:extLst>
          </p:cNvPr>
          <p:cNvSpPr txBox="1"/>
          <p:nvPr/>
        </p:nvSpPr>
        <p:spPr>
          <a:xfrm>
            <a:off x="1671526" y="284608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a:t>
            </a:r>
          </a:p>
        </p:txBody>
      </p:sp>
      <p:sp>
        <p:nvSpPr>
          <p:cNvPr id="3" name="TextBox 2">
            <a:extLst>
              <a:ext uri="{FF2B5EF4-FFF2-40B4-BE49-F238E27FC236}">
                <a16:creationId xmlns:a16="http://schemas.microsoft.com/office/drawing/2014/main" id="{2E610D13-2E32-5CA0-1F8F-5AB9D47E1664}"/>
              </a:ext>
            </a:extLst>
          </p:cNvPr>
          <p:cNvSpPr txBox="1"/>
          <p:nvPr/>
        </p:nvSpPr>
        <p:spPr>
          <a:xfrm>
            <a:off x="4463609" y="2902152"/>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46%</a:t>
            </a:r>
          </a:p>
        </p:txBody>
      </p:sp>
      <p:sp>
        <p:nvSpPr>
          <p:cNvPr id="4" name="TextBox 3">
            <a:extLst>
              <a:ext uri="{FF2B5EF4-FFF2-40B4-BE49-F238E27FC236}">
                <a16:creationId xmlns:a16="http://schemas.microsoft.com/office/drawing/2014/main" id="{9401BA30-CEA6-7B05-DCD2-2794D9A99138}"/>
              </a:ext>
            </a:extLst>
          </p:cNvPr>
          <p:cNvSpPr txBox="1"/>
          <p:nvPr/>
        </p:nvSpPr>
        <p:spPr>
          <a:xfrm>
            <a:off x="1671525" y="388011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a:t>
            </a:r>
          </a:p>
        </p:txBody>
      </p:sp>
      <p:sp>
        <p:nvSpPr>
          <p:cNvPr id="5" name="TextBox 4">
            <a:extLst>
              <a:ext uri="{FF2B5EF4-FFF2-40B4-BE49-F238E27FC236}">
                <a16:creationId xmlns:a16="http://schemas.microsoft.com/office/drawing/2014/main" id="{6FAC8A20-D79B-37B3-C3B0-580D4712B458}"/>
              </a:ext>
            </a:extLst>
          </p:cNvPr>
          <p:cNvSpPr txBox="1"/>
          <p:nvPr/>
        </p:nvSpPr>
        <p:spPr>
          <a:xfrm>
            <a:off x="4463609" y="4001807"/>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43%</a:t>
            </a:r>
          </a:p>
        </p:txBody>
      </p:sp>
      <p:sp>
        <p:nvSpPr>
          <p:cNvPr id="9" name="TextBox 8">
            <a:extLst>
              <a:ext uri="{FF2B5EF4-FFF2-40B4-BE49-F238E27FC236}">
                <a16:creationId xmlns:a16="http://schemas.microsoft.com/office/drawing/2014/main" id="{6CE80F72-FC51-7504-61D1-E604D1F4023C}"/>
              </a:ext>
            </a:extLst>
          </p:cNvPr>
          <p:cNvSpPr txBox="1"/>
          <p:nvPr/>
        </p:nvSpPr>
        <p:spPr>
          <a:xfrm>
            <a:off x="1671524" y="4850935"/>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a:t>
            </a:r>
          </a:p>
        </p:txBody>
      </p:sp>
      <p:sp>
        <p:nvSpPr>
          <p:cNvPr id="10" name="TextBox 9">
            <a:extLst>
              <a:ext uri="{FF2B5EF4-FFF2-40B4-BE49-F238E27FC236}">
                <a16:creationId xmlns:a16="http://schemas.microsoft.com/office/drawing/2014/main" id="{44948BF6-0B80-9117-DFE4-EEFB4E0E36C4}"/>
              </a:ext>
            </a:extLst>
          </p:cNvPr>
          <p:cNvSpPr txBox="1"/>
          <p:nvPr/>
        </p:nvSpPr>
        <p:spPr>
          <a:xfrm>
            <a:off x="4463608" y="4863512"/>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p:txBody>
      </p:sp>
    </p:spTree>
    <p:extLst>
      <p:ext uri="{BB962C8B-B14F-4D97-AF65-F5344CB8AC3E}">
        <p14:creationId xmlns:p14="http://schemas.microsoft.com/office/powerpoint/2010/main" val="20136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37" grpId="0">
        <p:bldAsOne/>
      </p:bldGraphic>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E611A-8B3D-E9F1-5E1B-552513ABFF5D}"/>
              </a:ext>
            </a:extLst>
          </p:cNvPr>
          <p:cNvSpPr txBox="1"/>
          <p:nvPr/>
        </p:nvSpPr>
        <p:spPr>
          <a:xfrm>
            <a:off x="8348061" y="6065721"/>
            <a:ext cx="3503628" cy="307777"/>
          </a:xfrm>
          <a:prstGeom prst="rect">
            <a:avLst/>
          </a:prstGeom>
          <a:noFill/>
        </p:spPr>
        <p:txBody>
          <a:bodyPr wrap="square" lIns="91440" tIns="45720" rIns="91440" bIns="45720" rtlCol="0" anchor="t">
            <a:spAutoFit/>
          </a:bodyPr>
          <a:lstStyle/>
          <a:p>
            <a:pPr>
              <a:defRPr/>
            </a:pPr>
            <a:r>
              <a:rPr kumimoji="0" lang="en-GB" sz="1400" b="0" u="none" strike="noStrike" kern="1200" cap="none" spc="0" normalizeH="0" baseline="0" noProof="0" dirty="0">
                <a:ln>
                  <a:noFill/>
                </a:ln>
                <a:solidFill>
                  <a:prstClr val="black"/>
                </a:solidFill>
                <a:effectLst/>
                <a:uLnTx/>
                <a:uFillTx/>
                <a:latin typeface="Arial"/>
                <a:cs typeface="Arial"/>
              </a:rPr>
              <a:t>Source: </a:t>
            </a:r>
            <a:r>
              <a:rPr kumimoji="0" lang="en-GB" sz="1400" b="0" u="none" strike="noStrike" kern="1200" cap="none" spc="0" normalizeH="0" baseline="0" noProof="0" dirty="0" err="1">
                <a:ln>
                  <a:noFill/>
                </a:ln>
                <a:solidFill>
                  <a:prstClr val="black"/>
                </a:solidFill>
                <a:effectLst/>
                <a:uLnTx/>
                <a:uFillTx/>
                <a:latin typeface="Arial"/>
                <a:cs typeface="Arial"/>
              </a:rPr>
              <a:t>Cedefop</a:t>
            </a:r>
            <a:r>
              <a:rPr kumimoji="0" lang="en-GB" sz="1400" b="0" u="none" strike="noStrike" kern="1200" cap="none" spc="0" normalizeH="0" baseline="0" noProof="0" dirty="0">
                <a:ln>
                  <a:noFill/>
                </a:ln>
                <a:solidFill>
                  <a:prstClr val="black"/>
                </a:solidFill>
                <a:effectLst/>
                <a:uLnTx/>
                <a:uFillTx/>
                <a:latin typeface="Arial"/>
                <a:cs typeface="Arial"/>
              </a:rPr>
              <a:t> skills forecast</a:t>
            </a:r>
            <a:r>
              <a:rPr lang="en-GB" sz="1400" dirty="0">
                <a:solidFill>
                  <a:prstClr val="black"/>
                </a:solidFill>
                <a:latin typeface="Arial"/>
                <a:cs typeface="Arial"/>
              </a:rPr>
              <a:t> 2021-35</a:t>
            </a:r>
            <a:endParaRPr kumimoji="0" lang="en-GB" sz="1400" b="0" u="none" strike="noStrike" kern="1200" cap="none" spc="0" normalizeH="0" baseline="0" noProof="0" dirty="0">
              <a:ln>
                <a:noFill/>
              </a:ln>
              <a:solidFill>
                <a:prstClr val="black"/>
              </a:solidFill>
              <a:effectLst/>
              <a:uLnTx/>
              <a:uFillTx/>
              <a:latin typeface="Arial"/>
              <a:cs typeface="Arial"/>
            </a:endParaRPr>
          </a:p>
        </p:txBody>
      </p:sp>
      <p:pic>
        <p:nvPicPr>
          <p:cNvPr id="5" name="Picture 4">
            <a:extLst>
              <a:ext uri="{FF2B5EF4-FFF2-40B4-BE49-F238E27FC236}">
                <a16:creationId xmlns:a16="http://schemas.microsoft.com/office/drawing/2014/main" id="{839965E4-87D2-20A3-2AA6-3C25686DB901}"/>
              </a:ext>
            </a:extLst>
          </p:cNvPr>
          <p:cNvPicPr>
            <a:picLocks noChangeAspect="1"/>
          </p:cNvPicPr>
          <p:nvPr/>
        </p:nvPicPr>
        <p:blipFill>
          <a:blip r:embed="rId3"/>
          <a:stretch>
            <a:fillRect/>
          </a:stretch>
        </p:blipFill>
        <p:spPr>
          <a:xfrm>
            <a:off x="3687120" y="367715"/>
            <a:ext cx="8354591" cy="6335009"/>
          </a:xfrm>
          <a:prstGeom prst="rect">
            <a:avLst/>
          </a:prstGeom>
        </p:spPr>
      </p:pic>
      <p:sp>
        <p:nvSpPr>
          <p:cNvPr id="14" name="Title 1">
            <a:extLst>
              <a:ext uri="{FF2B5EF4-FFF2-40B4-BE49-F238E27FC236}">
                <a16:creationId xmlns:a16="http://schemas.microsoft.com/office/drawing/2014/main" id="{BA388217-440B-6705-5D20-B9449633E92A}"/>
              </a:ext>
            </a:extLst>
          </p:cNvPr>
          <p:cNvSpPr txBox="1">
            <a:spLocks/>
          </p:cNvSpPr>
          <p:nvPr/>
        </p:nvSpPr>
        <p:spPr>
          <a:xfrm>
            <a:off x="364466" y="155276"/>
            <a:ext cx="3086100" cy="1716656"/>
          </a:xfrm>
          <a:prstGeom prst="rect">
            <a:avLst/>
          </a:prstGeom>
        </p:spPr>
        <p:txBody>
          <a:bodyPr/>
          <a:lstStyle>
            <a:lvl1pPr algn="l" defTabSz="1219170" rtl="0" eaLnBrk="1" latinLnBrk="0" hangingPunct="1">
              <a:spcBef>
                <a:spcPct val="0"/>
              </a:spcBef>
              <a:buNone/>
              <a:defRPr sz="4000" b="1" kern="1200">
                <a:solidFill>
                  <a:srgbClr val="00B0F0"/>
                </a:solidFill>
                <a:latin typeface="Arial" panose="020B0604020202020204" pitchFamily="34" charset="0"/>
                <a:ea typeface="+mj-ea"/>
                <a:cs typeface="Arial" panose="020B0604020202020204" pitchFamily="34" charset="0"/>
              </a:defRPr>
            </a:lvl1pPr>
          </a:lstStyle>
          <a:p>
            <a:r>
              <a:rPr lang="en-GB" sz="3600" dirty="0"/>
              <a:t>Rising qualification needs</a:t>
            </a:r>
          </a:p>
        </p:txBody>
      </p:sp>
      <p:sp>
        <p:nvSpPr>
          <p:cNvPr id="6" name="Rectangle 5">
            <a:extLst>
              <a:ext uri="{FF2B5EF4-FFF2-40B4-BE49-F238E27FC236}">
                <a16:creationId xmlns:a16="http://schemas.microsoft.com/office/drawing/2014/main" id="{0E3CDC54-8752-FF64-DE34-7DCF02B4726A}"/>
              </a:ext>
            </a:extLst>
          </p:cNvPr>
          <p:cNvSpPr/>
          <p:nvPr/>
        </p:nvSpPr>
        <p:spPr>
          <a:xfrm>
            <a:off x="3687120" y="367715"/>
            <a:ext cx="1195431" cy="52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3017932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2.6|0.5|0.3|0.3|0.7"/>
</p:tagLst>
</file>

<file path=ppt/tags/tag10.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11.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12.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13.xml><?xml version="1.0" encoding="utf-8"?>
<p:tagLst xmlns:a="http://schemas.openxmlformats.org/drawingml/2006/main" xmlns:r="http://schemas.openxmlformats.org/officeDocument/2006/relationships" xmlns:p="http://schemas.openxmlformats.org/presentationml/2006/main">
  <p:tag name="TIMING" val="|0.2|0.2|0.2"/>
</p:tagLst>
</file>

<file path=ppt/tags/tag2.xml><?xml version="1.0" encoding="utf-8"?>
<p:tagLst xmlns:a="http://schemas.openxmlformats.org/drawingml/2006/main" xmlns:r="http://schemas.openxmlformats.org/officeDocument/2006/relationships" xmlns:p="http://schemas.openxmlformats.org/presentationml/2006/main">
  <p:tag name="TIMING" val="|2.6|0.5|0.3|0.3|0.7"/>
</p:tagLst>
</file>

<file path=ppt/tags/tag3.xml><?xml version="1.0" encoding="utf-8"?>
<p:tagLst xmlns:a="http://schemas.openxmlformats.org/drawingml/2006/main" xmlns:r="http://schemas.openxmlformats.org/officeDocument/2006/relationships" xmlns:p="http://schemas.openxmlformats.org/presentationml/2006/main">
  <p:tag name="TIMING" val="|1.5|0.2|0.2|0.1|0.2"/>
</p:tagLst>
</file>

<file path=ppt/tags/tag4.xml><?xml version="1.0" encoding="utf-8"?>
<p:tagLst xmlns:a="http://schemas.openxmlformats.org/drawingml/2006/main" xmlns:r="http://schemas.openxmlformats.org/officeDocument/2006/relationships" xmlns:p="http://schemas.openxmlformats.org/presentationml/2006/main">
  <p:tag name="TIMING" val="|2.6|0.5|0.3|0.3|0.7"/>
</p:tagLst>
</file>

<file path=ppt/tags/tag5.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6.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7.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8.xml><?xml version="1.0" encoding="utf-8"?>
<p:tagLst xmlns:a="http://schemas.openxmlformats.org/drawingml/2006/main" xmlns:r="http://schemas.openxmlformats.org/officeDocument/2006/relationships" xmlns:p="http://schemas.openxmlformats.org/presentationml/2006/main">
  <p:tag name="TIMING" val="|0.5|0.2|0.1|0.1|0.2|0.2|0.5|0.2|0.2|0.2"/>
</p:tagLst>
</file>

<file path=ppt/tags/tag9.xml><?xml version="1.0" encoding="utf-8"?>
<p:tagLst xmlns:a="http://schemas.openxmlformats.org/drawingml/2006/main" xmlns:r="http://schemas.openxmlformats.org/officeDocument/2006/relationships" xmlns:p="http://schemas.openxmlformats.org/presentationml/2006/main">
  <p:tag name="TIMING" val="|0.5|0.2|0.1|0.1|0.2|0.2|0.5|0.2|0.2|0.2"/>
</p:tagLst>
</file>

<file path=ppt/theme/theme1.xml><?xml version="1.0" encoding="utf-8"?>
<a:theme xmlns:a="http://schemas.openxmlformats.org/drawingml/2006/main" name="Intro slide_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_0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slide_0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 slid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 slid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slide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7009</TotalTime>
  <Words>804</Words>
  <Application>Microsoft Office PowerPoint</Application>
  <PresentationFormat>Widescreen</PresentationFormat>
  <Paragraphs>128</Paragraphs>
  <Slides>18</Slides>
  <Notes>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18</vt:i4>
      </vt:variant>
    </vt:vector>
  </HeadingPairs>
  <TitlesOfParts>
    <vt:vector size="29" baseType="lpstr">
      <vt:lpstr>Arial</vt:lpstr>
      <vt:lpstr>Arial,Sans-Serif</vt:lpstr>
      <vt:lpstr>Calibri</vt:lpstr>
      <vt:lpstr>Wingdings</vt:lpstr>
      <vt:lpstr>Intro slide_01</vt:lpstr>
      <vt:lpstr>Intro slide_02</vt:lpstr>
      <vt:lpstr>Intro slide_03</vt:lpstr>
      <vt:lpstr>In slide_01</vt:lpstr>
      <vt:lpstr>In slide_02</vt:lpstr>
      <vt:lpstr>End slide 01</vt:lpstr>
      <vt:lpstr>End slide 02</vt:lpstr>
      <vt:lpstr>Skills and employment trends in Europe</vt:lpstr>
      <vt:lpstr>PowerPoint Presentation</vt:lpstr>
      <vt:lpstr>PowerPoint Presentation</vt:lpstr>
      <vt:lpstr>Cedefop’s Skills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Green transition at company level</vt:lpstr>
      <vt:lpstr>Recent skills intelligence publications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 Evangelia</dc:creator>
  <cp:lastModifiedBy>Jiří Braňka</cp:lastModifiedBy>
  <cp:revision>160</cp:revision>
  <dcterms:created xsi:type="dcterms:W3CDTF">2019-11-13T12:43:38Z</dcterms:created>
  <dcterms:modified xsi:type="dcterms:W3CDTF">2023-11-03T10:48:36Z</dcterms:modified>
</cp:coreProperties>
</file>