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8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514350" y="1122362"/>
            <a:ext cx="58293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57250" y="3602037"/>
            <a:ext cx="5143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6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67916" y="4589464"/>
            <a:ext cx="59150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71487" y="1825625"/>
            <a:ext cx="29146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1681163"/>
            <a:ext cx="2901256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71862" y="1681163"/>
            <a:ext cx="2915544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2915542" y="987427"/>
            <a:ext cx="3471864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915542" y="987427"/>
            <a:ext cx="347186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471487" y="365127"/>
            <a:ext cx="59150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59150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166510" y="6435957"/>
            <a:ext cx="220003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ompendium_SoMe_Editable_EU.jpg" descr="Compendium_SoMe_Editable_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1869439" y="2137228"/>
            <a:ext cx="3811453" cy="639371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6" name="Building hope:"/>
          <p:cNvSpPr txBox="1"/>
          <p:nvPr/>
        </p:nvSpPr>
        <p:spPr>
          <a:xfrm>
            <a:off x="1915041" y="2004793"/>
            <a:ext cx="372025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5100">
                <a:solidFill>
                  <a:srgbClr val="FEEB1C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lvl1pPr>
          </a:lstStyle>
          <a:p>
            <a:r>
              <a:t>Building hope:</a:t>
            </a:r>
          </a:p>
        </p:txBody>
      </p:sp>
      <p:sp>
        <p:nvSpPr>
          <p:cNvPr id="97" name="Rectangle"/>
          <p:cNvSpPr/>
          <p:nvPr/>
        </p:nvSpPr>
        <p:spPr>
          <a:xfrm>
            <a:off x="1698069" y="2842003"/>
            <a:ext cx="4154193" cy="305511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8" name="Rectangle"/>
          <p:cNvSpPr/>
          <p:nvPr/>
        </p:nvSpPr>
        <p:spPr>
          <a:xfrm>
            <a:off x="2610548" y="3305457"/>
            <a:ext cx="2354636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9" name="Rectangle"/>
          <p:cNvSpPr/>
          <p:nvPr/>
        </p:nvSpPr>
        <p:spPr>
          <a:xfrm>
            <a:off x="2236991" y="3671471"/>
            <a:ext cx="3076349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2529994" y="4037485"/>
            <a:ext cx="2490343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2854124" y="4403499"/>
            <a:ext cx="1842083" cy="297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2" name="Europe’s solidarity with Ukraine"/>
          <p:cNvSpPr txBox="1"/>
          <p:nvPr/>
        </p:nvSpPr>
        <p:spPr>
          <a:xfrm>
            <a:off x="1777404" y="2752188"/>
            <a:ext cx="3995523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200"/>
              </a:spcBef>
              <a:defRPr sz="2400">
                <a:solidFill>
                  <a:srgbClr val="FEEB1C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lvl1pPr>
          </a:lstStyle>
          <a:p>
            <a:r>
              <a:t>Europe’s solidarity with Ukraine</a:t>
            </a:r>
          </a:p>
        </p:txBody>
      </p:sp>
      <p:sp>
        <p:nvSpPr>
          <p:cNvPr id="103" name="15 inspiring Erasmus+ and…"/>
          <p:cNvSpPr txBox="1"/>
          <p:nvPr/>
        </p:nvSpPr>
        <p:spPr>
          <a:xfrm>
            <a:off x="2201000" y="3288920"/>
            <a:ext cx="3148331" cy="1734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15 inspiring Erasmus+ and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European Solidarity Corps projects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providing support to people </a:t>
            </a:r>
          </a:p>
          <a:p>
            <a:pPr algn="ctr">
              <a:spcBef>
                <a:spcPts val="600"/>
              </a:spcBef>
              <a:defRPr sz="1700" spc="0">
                <a:solidFill>
                  <a:srgbClr val="1956A5"/>
                </a:solidFill>
                <a:latin typeface="EC Square Sans Cond Pro Bold"/>
                <a:ea typeface="EC Square Sans Cond Pro Bold"/>
                <a:cs typeface="EC Square Sans Cond Pro Bold"/>
                <a:sym typeface="EC Square Sans Cond Pro Bold"/>
              </a:defRPr>
            </a:pPr>
            <a:r>
              <a:t>affected by the war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Compendium_SoMe_Editable_EU10.jpg" descr="Compendium_SoMe_Editable_EU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Portugal"/>
          <p:cNvSpPr txBox="1"/>
          <p:nvPr/>
        </p:nvSpPr>
        <p:spPr>
          <a:xfrm>
            <a:off x="969351" y="87340"/>
            <a:ext cx="968981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Portugal</a:t>
            </a:r>
          </a:p>
        </p:txBody>
      </p:sp>
      <p:sp>
        <p:nvSpPr>
          <p:cNvPr id="168" name="Building critical thinkers through a media literacy project"/>
          <p:cNvSpPr txBox="1"/>
          <p:nvPr/>
        </p:nvSpPr>
        <p:spPr>
          <a:xfrm>
            <a:off x="291402" y="591266"/>
            <a:ext cx="2169405" cy="887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Building critical thinkers through a media literacy project</a:t>
            </a:r>
          </a:p>
        </p:txBody>
      </p:sp>
      <p:sp>
        <p:nvSpPr>
          <p:cNvPr id="169" name="Rectangle"/>
          <p:cNvSpPr/>
          <p:nvPr/>
        </p:nvSpPr>
        <p:spPr>
          <a:xfrm>
            <a:off x="1281786" y="419676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0" name="Youth Media Sharks"/>
          <p:cNvSpPr txBox="1"/>
          <p:nvPr/>
        </p:nvSpPr>
        <p:spPr>
          <a:xfrm>
            <a:off x="441201" y="4158083"/>
            <a:ext cx="597559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Youth Media Sharks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ompendium_SoMe_Editable_EU11.jpg" descr="Compendium_SoMe_Editable_EU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lovakia"/>
          <p:cNvSpPr txBox="1"/>
          <p:nvPr/>
        </p:nvSpPr>
        <p:spPr>
          <a:xfrm>
            <a:off x="986284" y="141315"/>
            <a:ext cx="95301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Slovakia</a:t>
            </a:r>
          </a:p>
        </p:txBody>
      </p:sp>
      <p:sp>
        <p:nvSpPr>
          <p:cNvPr id="174" name="Boosting integration through Slovak language learning"/>
          <p:cNvSpPr txBox="1"/>
          <p:nvPr/>
        </p:nvSpPr>
        <p:spPr>
          <a:xfrm>
            <a:off x="308335" y="591234"/>
            <a:ext cx="2045624" cy="88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Boosting integration through Slovak language learning</a:t>
            </a:r>
          </a:p>
        </p:txBody>
      </p:sp>
      <p:sp>
        <p:nvSpPr>
          <p:cNvPr id="175" name="Rectangle"/>
          <p:cNvSpPr/>
          <p:nvPr/>
        </p:nvSpPr>
        <p:spPr>
          <a:xfrm>
            <a:off x="1340723" y="2977565"/>
            <a:ext cx="417655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1978394" y="3527898"/>
            <a:ext cx="290121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Slovak for Children of Foreigners"/>
          <p:cNvSpPr txBox="1"/>
          <p:nvPr/>
        </p:nvSpPr>
        <p:spPr>
          <a:xfrm>
            <a:off x="1278220" y="2941112"/>
            <a:ext cx="4301560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Slovak for Children of Foreigners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mpendium_SoMe_Editable_EU12.jpg" descr="Compendium_SoMe_Editable_EU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weden"/>
          <p:cNvSpPr txBox="1"/>
          <p:nvPr/>
        </p:nvSpPr>
        <p:spPr>
          <a:xfrm>
            <a:off x="969351" y="154015"/>
            <a:ext cx="908817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Sweden</a:t>
            </a:r>
          </a:p>
        </p:txBody>
      </p:sp>
      <p:sp>
        <p:nvSpPr>
          <p:cNvPr id="181" name="Learning Mobility of Individuals"/>
          <p:cNvSpPr txBox="1"/>
          <p:nvPr/>
        </p:nvSpPr>
        <p:spPr>
          <a:xfrm>
            <a:off x="291402" y="591266"/>
            <a:ext cx="1905041" cy="78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82" name="Rectangle"/>
          <p:cNvSpPr/>
          <p:nvPr/>
        </p:nvSpPr>
        <p:spPr>
          <a:xfrm>
            <a:off x="2068595" y="3117265"/>
            <a:ext cx="272081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Rectangle"/>
          <p:cNvSpPr/>
          <p:nvPr/>
        </p:nvSpPr>
        <p:spPr>
          <a:xfrm>
            <a:off x="1347125" y="3642198"/>
            <a:ext cx="416375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4" name="Rectangle"/>
          <p:cNvSpPr/>
          <p:nvPr/>
        </p:nvSpPr>
        <p:spPr>
          <a:xfrm>
            <a:off x="1882387" y="4738632"/>
            <a:ext cx="309322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Rectangle"/>
          <p:cNvSpPr/>
          <p:nvPr/>
        </p:nvSpPr>
        <p:spPr>
          <a:xfrm>
            <a:off x="2521620" y="4184065"/>
            <a:ext cx="181476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6" name="Empowering Ukrainian students through…"/>
          <p:cNvSpPr txBox="1"/>
          <p:nvPr/>
        </p:nvSpPr>
        <p:spPr>
          <a:xfrm>
            <a:off x="1186708" y="3055193"/>
            <a:ext cx="4484584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Empowering Ukrainian students through 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double degree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ompendium_SoMe_Editable_EU13.jpg" descr="Compendium_SoMe_Editable_EU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Croatia"/>
          <p:cNvSpPr txBox="1"/>
          <p:nvPr/>
        </p:nvSpPr>
        <p:spPr>
          <a:xfrm>
            <a:off x="969351" y="154015"/>
            <a:ext cx="837268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Croatia</a:t>
            </a:r>
          </a:p>
        </p:txBody>
      </p:sp>
      <p:sp>
        <p:nvSpPr>
          <p:cNvPr id="190" name="Promoting sustainable awareness and environmental knowledge"/>
          <p:cNvSpPr txBox="1"/>
          <p:nvPr/>
        </p:nvSpPr>
        <p:spPr>
          <a:xfrm>
            <a:off x="291402" y="557400"/>
            <a:ext cx="1911301" cy="834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1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sustainable awareness and environmental knowledge</a:t>
            </a:r>
          </a:p>
        </p:txBody>
      </p:sp>
      <p:sp>
        <p:nvSpPr>
          <p:cNvPr id="191" name="Rectangle"/>
          <p:cNvSpPr/>
          <p:nvPr/>
        </p:nvSpPr>
        <p:spPr>
          <a:xfrm>
            <a:off x="1958061" y="3434765"/>
            <a:ext cx="294187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Rectangle"/>
          <p:cNvSpPr/>
          <p:nvPr/>
        </p:nvSpPr>
        <p:spPr>
          <a:xfrm>
            <a:off x="1697400" y="3997798"/>
            <a:ext cx="346320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2695565" y="4561890"/>
            <a:ext cx="146687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Solidarity for…"/>
          <p:cNvSpPr txBox="1"/>
          <p:nvPr/>
        </p:nvSpPr>
        <p:spPr>
          <a:xfrm>
            <a:off x="1308069" y="3402327"/>
            <a:ext cx="4241862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Solidarity for 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Green Dalmatia 2021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ompendium_SoMe_Editable_EU14.jpg" descr="Compendium_SoMe_Editable_EU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Finland"/>
          <p:cNvSpPr txBox="1"/>
          <p:nvPr/>
        </p:nvSpPr>
        <p:spPr>
          <a:xfrm>
            <a:off x="969351" y="90515"/>
            <a:ext cx="84697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Finland</a:t>
            </a:r>
          </a:p>
        </p:txBody>
      </p:sp>
      <p:sp>
        <p:nvSpPr>
          <p:cNvPr id="198" name="Bringing hope: young Ukrainian volunteers make a difference"/>
          <p:cNvSpPr txBox="1"/>
          <p:nvPr/>
        </p:nvSpPr>
        <p:spPr>
          <a:xfrm>
            <a:off x="291402" y="557400"/>
            <a:ext cx="1911301" cy="885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Bringing hope: young Ukrainian volunteers make a difference</a:t>
            </a:r>
          </a:p>
        </p:txBody>
      </p:sp>
      <p:sp>
        <p:nvSpPr>
          <p:cNvPr id="199" name="Rectangle"/>
          <p:cNvSpPr/>
          <p:nvPr/>
        </p:nvSpPr>
        <p:spPr>
          <a:xfrm>
            <a:off x="683457" y="3460165"/>
            <a:ext cx="549108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712989" y="3997798"/>
            <a:ext cx="543202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1106844" y="4539665"/>
            <a:ext cx="464431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2" name="European Messengers for Youth Empowerment and Communal Well being"/>
          <p:cNvSpPr txBox="1"/>
          <p:nvPr/>
        </p:nvSpPr>
        <p:spPr>
          <a:xfrm>
            <a:off x="591269" y="3391744"/>
            <a:ext cx="567546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European Messengers for Youth Empowerment and Communal Well being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Compendium_SoMe_Editable_EU15.jpg" descr="Compendium_SoMe_Editable_EU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ermany"/>
          <p:cNvSpPr txBox="1"/>
          <p:nvPr/>
        </p:nvSpPr>
        <p:spPr>
          <a:xfrm>
            <a:off x="969351" y="90515"/>
            <a:ext cx="101731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Germany</a:t>
            </a:r>
          </a:p>
        </p:txBody>
      </p:sp>
      <p:sp>
        <p:nvSpPr>
          <p:cNvPr id="206" name="Connecting Ukrainian and local youth in Bremen"/>
          <p:cNvSpPr txBox="1"/>
          <p:nvPr/>
        </p:nvSpPr>
        <p:spPr>
          <a:xfrm>
            <a:off x="281501" y="565504"/>
            <a:ext cx="2049432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Connecting Ukrainian and local youth in Bremen</a:t>
            </a:r>
          </a:p>
        </p:txBody>
      </p:sp>
      <p:sp>
        <p:nvSpPr>
          <p:cNvPr id="207" name="Rectangle"/>
          <p:cNvSpPr/>
          <p:nvPr/>
        </p:nvSpPr>
        <p:spPr>
          <a:xfrm>
            <a:off x="1281786" y="275563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I Show You My City"/>
          <p:cNvSpPr txBox="1"/>
          <p:nvPr/>
        </p:nvSpPr>
        <p:spPr>
          <a:xfrm>
            <a:off x="441201" y="2670976"/>
            <a:ext cx="5975598" cy="135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8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I Show You My City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Compendium_SoMe_Editable_EU16.jpg" descr="Compendium_SoMe_Editable_EU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Portugal"/>
          <p:cNvSpPr txBox="1"/>
          <p:nvPr/>
        </p:nvSpPr>
        <p:spPr>
          <a:xfrm>
            <a:off x="969351" y="90515"/>
            <a:ext cx="968981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Portugal</a:t>
            </a:r>
          </a:p>
        </p:txBody>
      </p:sp>
      <p:sp>
        <p:nvSpPr>
          <p:cNvPr id="212" name="Promoting inclusion of Ukrainian refugees in Braga"/>
          <p:cNvSpPr txBox="1"/>
          <p:nvPr/>
        </p:nvSpPr>
        <p:spPr>
          <a:xfrm>
            <a:off x="291402" y="519300"/>
            <a:ext cx="2169405" cy="9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inclusion of Ukrainian refugees in Braga</a:t>
            </a:r>
          </a:p>
        </p:txBody>
      </p:sp>
      <p:sp>
        <p:nvSpPr>
          <p:cNvPr id="213" name="Rectangle"/>
          <p:cNvSpPr/>
          <p:nvPr/>
        </p:nvSpPr>
        <p:spPr>
          <a:xfrm>
            <a:off x="1261948" y="1591468"/>
            <a:ext cx="4334104" cy="547477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4" name="We Are Neighbours"/>
          <p:cNvSpPr txBox="1"/>
          <p:nvPr/>
        </p:nvSpPr>
        <p:spPr>
          <a:xfrm>
            <a:off x="441201" y="1508336"/>
            <a:ext cx="597559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spcBef>
                <a:spcPts val="200"/>
              </a:spcBef>
              <a:defRPr sz="38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We Are Neighbours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mpendium_SoMe_Editable_EU2.jpg" descr="Compendium_SoMe_Editable_EU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Austria"/>
          <p:cNvSpPr txBox="1"/>
          <p:nvPr/>
        </p:nvSpPr>
        <p:spPr>
          <a:xfrm>
            <a:off x="986284" y="141315"/>
            <a:ext cx="82778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>
                    <a:satOff val="-3547"/>
                    <a:lumOff val="-10352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Austria</a:t>
            </a:r>
          </a:p>
        </p:txBody>
      </p:sp>
      <p:sp>
        <p:nvSpPr>
          <p:cNvPr id="107" name="Bridging education and integration in Vienna"/>
          <p:cNvSpPr txBox="1"/>
          <p:nvPr/>
        </p:nvSpPr>
        <p:spPr>
          <a:xfrm>
            <a:off x="308335" y="556065"/>
            <a:ext cx="1840799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chemeClr val="accent1">
                    <a:satOff val="-3547"/>
                    <a:lumOff val="-10352"/>
                  </a:schemeClr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Bridging education and integration in Vienna</a:t>
            </a:r>
          </a:p>
        </p:txBody>
      </p:sp>
      <p:sp>
        <p:nvSpPr>
          <p:cNvPr id="108" name="Rectangle"/>
          <p:cNvSpPr/>
          <p:nvPr/>
        </p:nvSpPr>
        <p:spPr>
          <a:xfrm>
            <a:off x="906658" y="3972398"/>
            <a:ext cx="504468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9" name="Rectangle"/>
          <p:cNvSpPr/>
          <p:nvPr/>
        </p:nvSpPr>
        <p:spPr>
          <a:xfrm>
            <a:off x="2197346" y="4505798"/>
            <a:ext cx="246330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0" name="Ukraine-Crisis-Support of PH Wien"/>
          <p:cNvSpPr txBox="1"/>
          <p:nvPr/>
        </p:nvSpPr>
        <p:spPr>
          <a:xfrm>
            <a:off x="863414" y="3936490"/>
            <a:ext cx="513117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Ukraine-Crisis-Support of PH Wien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mpendium_SoMe_Editable_EU3.jpg" descr="Compendium_SoMe_Editable_EU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stonia"/>
          <p:cNvSpPr txBox="1"/>
          <p:nvPr/>
        </p:nvSpPr>
        <p:spPr>
          <a:xfrm>
            <a:off x="986284" y="141315"/>
            <a:ext cx="86070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Estonia</a:t>
            </a:r>
          </a:p>
        </p:txBody>
      </p:sp>
      <p:sp>
        <p:nvSpPr>
          <p:cNvPr id="114" name="Learning Mobility of Individuals"/>
          <p:cNvSpPr txBox="1"/>
          <p:nvPr/>
        </p:nvSpPr>
        <p:spPr>
          <a:xfrm>
            <a:off x="308335" y="630963"/>
            <a:ext cx="1882282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15" name="Rectangle"/>
          <p:cNvSpPr/>
          <p:nvPr/>
        </p:nvSpPr>
        <p:spPr>
          <a:xfrm>
            <a:off x="1609462" y="3015665"/>
            <a:ext cx="3639076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1136180" y="3561765"/>
            <a:ext cx="458564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2082743" y="4082465"/>
            <a:ext cx="269251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Enabling medical students to complete their studies"/>
          <p:cNvSpPr txBox="1"/>
          <p:nvPr/>
        </p:nvSpPr>
        <p:spPr>
          <a:xfrm>
            <a:off x="1051924" y="2952077"/>
            <a:ext cx="475415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Enabling medical students to complete their studies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Compendium_SoMe_Editable_EU4.jpg" descr="Compendium_SoMe_Editable_EU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Finland"/>
          <p:cNvSpPr txBox="1"/>
          <p:nvPr/>
        </p:nvSpPr>
        <p:spPr>
          <a:xfrm>
            <a:off x="986284" y="93690"/>
            <a:ext cx="84697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Finland</a:t>
            </a:r>
          </a:p>
        </p:txBody>
      </p:sp>
      <p:sp>
        <p:nvSpPr>
          <p:cNvPr id="122" name="Fostering Ukrainian-Finnish connections"/>
          <p:cNvSpPr txBox="1"/>
          <p:nvPr/>
        </p:nvSpPr>
        <p:spPr>
          <a:xfrm>
            <a:off x="308335" y="565834"/>
            <a:ext cx="1882282" cy="77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Fostering Ukrainian-Finnish connections</a:t>
            </a:r>
          </a:p>
        </p:txBody>
      </p:sp>
      <p:sp>
        <p:nvSpPr>
          <p:cNvPr id="123" name="Rectangle"/>
          <p:cNvSpPr/>
          <p:nvPr/>
        </p:nvSpPr>
        <p:spPr>
          <a:xfrm>
            <a:off x="1340723" y="3015665"/>
            <a:ext cx="417655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4" name="Rectangle"/>
          <p:cNvSpPr/>
          <p:nvPr/>
        </p:nvSpPr>
        <p:spPr>
          <a:xfrm>
            <a:off x="2473729" y="3556473"/>
            <a:ext cx="191054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Responsible Future Learners"/>
          <p:cNvSpPr txBox="1"/>
          <p:nvPr/>
        </p:nvSpPr>
        <p:spPr>
          <a:xfrm>
            <a:off x="1278220" y="2950637"/>
            <a:ext cx="430156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Responsible Future Learners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mpendium_SoMe_Editable_EU5.jpg" descr="Compendium_SoMe_Editable_EU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France"/>
          <p:cNvSpPr txBox="1"/>
          <p:nvPr/>
        </p:nvSpPr>
        <p:spPr>
          <a:xfrm>
            <a:off x="986284" y="141315"/>
            <a:ext cx="79172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France</a:t>
            </a:r>
          </a:p>
        </p:txBody>
      </p:sp>
      <p:sp>
        <p:nvSpPr>
          <p:cNvPr id="129" name="Building inclusive higher education systems"/>
          <p:cNvSpPr txBox="1"/>
          <p:nvPr/>
        </p:nvSpPr>
        <p:spPr>
          <a:xfrm>
            <a:off x="308335" y="565834"/>
            <a:ext cx="1882282" cy="9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Building inclusive higher education systems</a:t>
            </a:r>
          </a:p>
        </p:txBody>
      </p:sp>
      <p:sp>
        <p:nvSpPr>
          <p:cNvPr id="130" name="Rectangle"/>
          <p:cNvSpPr/>
          <p:nvPr/>
        </p:nvSpPr>
        <p:spPr>
          <a:xfrm>
            <a:off x="729526" y="1580565"/>
            <a:ext cx="539894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522628" y="2139365"/>
            <a:ext cx="581274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AGILE - Higher education resilience in refugee crises"/>
          <p:cNvSpPr txBox="1"/>
          <p:nvPr/>
        </p:nvSpPr>
        <p:spPr>
          <a:xfrm>
            <a:off x="441201" y="1539629"/>
            <a:ext cx="597559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AGILE - Higher education resilience in refugee crises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mpendium_SoMe_Editable_EU6.jpg" descr="Compendium_SoMe_Editable_EU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atvia"/>
          <p:cNvSpPr txBox="1"/>
          <p:nvPr/>
        </p:nvSpPr>
        <p:spPr>
          <a:xfrm>
            <a:off x="986284" y="141315"/>
            <a:ext cx="7167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Latvia</a:t>
            </a:r>
          </a:p>
        </p:txBody>
      </p:sp>
      <p:sp>
        <p:nvSpPr>
          <p:cNvPr id="136" name="Promoting integration and breaking stereotypes"/>
          <p:cNvSpPr txBox="1"/>
          <p:nvPr/>
        </p:nvSpPr>
        <p:spPr>
          <a:xfrm>
            <a:off x="257535" y="684400"/>
            <a:ext cx="2117721" cy="70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Promoting integration and breaking stereotypes</a:t>
            </a:r>
          </a:p>
        </p:txBody>
      </p:sp>
      <p:sp>
        <p:nvSpPr>
          <p:cNvPr id="137" name="Rectangle"/>
          <p:cNvSpPr/>
          <p:nvPr/>
        </p:nvSpPr>
        <p:spPr>
          <a:xfrm>
            <a:off x="2029303" y="3252731"/>
            <a:ext cx="3764594" cy="547477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1594881" y="3862332"/>
            <a:ext cx="463343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2962078" y="4421132"/>
            <a:ext cx="1899044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United in Culture…"/>
          <p:cNvSpPr txBox="1"/>
          <p:nvPr/>
        </p:nvSpPr>
        <p:spPr>
          <a:xfrm>
            <a:off x="923801" y="3234052"/>
            <a:ext cx="5975598" cy="172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United in Culture</a:t>
            </a:r>
          </a:p>
          <a:p>
            <a: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Welcoming Ukrainian refugees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ompendium_SoMe_Editable_EU7.jpg" descr="Compendium_SoMe_Editable_EU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thuania"/>
          <p:cNvSpPr txBox="1"/>
          <p:nvPr/>
        </p:nvSpPr>
        <p:spPr>
          <a:xfrm>
            <a:off x="986284" y="77815"/>
            <a:ext cx="1039526" cy="70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Lithuania</a:t>
            </a:r>
          </a:p>
        </p:txBody>
      </p:sp>
      <p:sp>
        <p:nvSpPr>
          <p:cNvPr id="144" name="Enriching learning for students with special educational needs"/>
          <p:cNvSpPr txBox="1"/>
          <p:nvPr/>
        </p:nvSpPr>
        <p:spPr>
          <a:xfrm>
            <a:off x="257535" y="532000"/>
            <a:ext cx="2117721" cy="93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3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Enriching learning for students with special educational needs</a:t>
            </a:r>
          </a:p>
        </p:txBody>
      </p:sp>
      <p:sp>
        <p:nvSpPr>
          <p:cNvPr id="145" name="Rectangle"/>
          <p:cNvSpPr/>
          <p:nvPr/>
        </p:nvSpPr>
        <p:spPr>
          <a:xfrm>
            <a:off x="540980" y="3434765"/>
            <a:ext cx="577604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Rectangle"/>
          <p:cNvSpPr/>
          <p:nvPr/>
        </p:nvSpPr>
        <p:spPr>
          <a:xfrm>
            <a:off x="480867" y="3997798"/>
            <a:ext cx="597559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Rectangle"/>
          <p:cNvSpPr/>
          <p:nvPr/>
        </p:nvSpPr>
        <p:spPr>
          <a:xfrm>
            <a:off x="2248322" y="4552365"/>
            <a:ext cx="244068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Special education students overcome obstacles with art therapy"/>
          <p:cNvSpPr txBox="1"/>
          <p:nvPr/>
        </p:nvSpPr>
        <p:spPr>
          <a:xfrm>
            <a:off x="509034" y="3389627"/>
            <a:ext cx="5839932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Special education students overcome obstacles with art therapy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mpendium_SoMe_Editable_EU8.jpg" descr="Compendium_SoMe_Editable_EU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he Netherlands"/>
          <p:cNvSpPr txBox="1"/>
          <p:nvPr/>
        </p:nvSpPr>
        <p:spPr>
          <a:xfrm>
            <a:off x="969351" y="154015"/>
            <a:ext cx="1780020" cy="70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The Netherlands</a:t>
            </a:r>
          </a:p>
        </p:txBody>
      </p:sp>
      <p:sp>
        <p:nvSpPr>
          <p:cNvPr id="152" name="Learning Mobility of Individuals"/>
          <p:cNvSpPr txBox="1"/>
          <p:nvPr/>
        </p:nvSpPr>
        <p:spPr>
          <a:xfrm>
            <a:off x="291402" y="591266"/>
            <a:ext cx="2117721" cy="783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4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Learning Mobility of Individuals</a:t>
            </a:r>
          </a:p>
        </p:txBody>
      </p:sp>
      <p:sp>
        <p:nvSpPr>
          <p:cNvPr id="153" name="Rectangle"/>
          <p:cNvSpPr/>
          <p:nvPr/>
        </p:nvSpPr>
        <p:spPr>
          <a:xfrm>
            <a:off x="800190" y="3434765"/>
            <a:ext cx="525762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Rectangle"/>
          <p:cNvSpPr/>
          <p:nvPr/>
        </p:nvSpPr>
        <p:spPr>
          <a:xfrm>
            <a:off x="827459" y="3985098"/>
            <a:ext cx="520308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5" name="Rectangle"/>
          <p:cNvSpPr/>
          <p:nvPr/>
        </p:nvSpPr>
        <p:spPr>
          <a:xfrm>
            <a:off x="2695565" y="4514265"/>
            <a:ext cx="146687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6" name="Expanding opportunities with a second Erasmus+ period"/>
          <p:cNvSpPr txBox="1"/>
          <p:nvPr/>
        </p:nvSpPr>
        <p:spPr>
          <a:xfrm>
            <a:off x="441201" y="3370577"/>
            <a:ext cx="5975598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Expanding opportunities with a second Erasmus+ period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ompendium_SoMe_Editable_EU9.jpg" descr="Compendium_SoMe_Editable_EU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oland"/>
          <p:cNvSpPr txBox="1"/>
          <p:nvPr/>
        </p:nvSpPr>
        <p:spPr>
          <a:xfrm>
            <a:off x="969351" y="154015"/>
            <a:ext cx="812153" cy="75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defRPr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Poland</a:t>
            </a:r>
          </a:p>
        </p:txBody>
      </p:sp>
      <p:sp>
        <p:nvSpPr>
          <p:cNvPr id="160" name="Exploring territorial capacity for refugee accommodation"/>
          <p:cNvSpPr txBox="1"/>
          <p:nvPr/>
        </p:nvSpPr>
        <p:spPr>
          <a:xfrm>
            <a:off x="291402" y="591266"/>
            <a:ext cx="1905041" cy="885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200" b="1">
                <a:solidFill>
                  <a:srgbClr val="1956A5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Exploring territorial capacity for refugee accommodation</a:t>
            </a:r>
          </a:p>
        </p:txBody>
      </p:sp>
      <p:sp>
        <p:nvSpPr>
          <p:cNvPr id="161" name="Rectangle"/>
          <p:cNvSpPr/>
          <p:nvPr/>
        </p:nvSpPr>
        <p:spPr>
          <a:xfrm>
            <a:off x="1281786" y="3434765"/>
            <a:ext cx="4294428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Rectangle"/>
          <p:cNvSpPr/>
          <p:nvPr/>
        </p:nvSpPr>
        <p:spPr>
          <a:xfrm>
            <a:off x="1243269" y="3985098"/>
            <a:ext cx="4371462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058305" y="4526965"/>
            <a:ext cx="2741390" cy="547476"/>
          </a:xfrm>
          <a:prstGeom prst="rect">
            <a:avLst/>
          </a:prstGeom>
          <a:solidFill>
            <a:schemeClr val="accent1">
              <a:satOff val="-3547"/>
              <a:lumOff val="-1035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Sustainable Spatial Planning of Tourism Destinations"/>
          <p:cNvSpPr txBox="1"/>
          <p:nvPr/>
        </p:nvSpPr>
        <p:spPr>
          <a:xfrm>
            <a:off x="441201" y="3395977"/>
            <a:ext cx="5975598" cy="2261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3600" b="1">
                <a:solidFill>
                  <a:srgbClr val="FEEB1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Sustainable Spatial Planning of Tourism Destinations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EC Square Sans Cond Pro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CHABOT Anne (EAC-EXT)</cp:lastModifiedBy>
  <cp:revision>1</cp:revision>
  <dcterms:modified xsi:type="dcterms:W3CDTF">2024-02-05T14:36:01Z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2024-02-05T14:32:19Z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d897615e-dafb-41a4-9663-0355e047e753</vt:lpwstr>
  </property>
  <property fmtid="{D5CDD505-2E9C-101B-9397-08002B2CF9AE}" pid="8" name="MSIP_Label_6bd9ddd1-4d20-43f6-abfa-fc3c07406f94_ContentBits">
    <vt:lpwstr>0</vt:lpwstr>
  </property>
</Properties>
</file>