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93" r:id="rId2"/>
    <p:sldId id="257" r:id="rId3"/>
    <p:sldId id="392" r:id="rId4"/>
    <p:sldId id="403" r:id="rId5"/>
    <p:sldId id="265" r:id="rId6"/>
    <p:sldId id="398" r:id="rId7"/>
    <p:sldId id="282" r:id="rId8"/>
    <p:sldId id="391" r:id="rId9"/>
    <p:sldId id="283" r:id="rId10"/>
    <p:sldId id="373" r:id="rId11"/>
    <p:sldId id="370" r:id="rId12"/>
    <p:sldId id="400" r:id="rId13"/>
    <p:sldId id="268" r:id="rId14"/>
    <p:sldId id="382" r:id="rId15"/>
    <p:sldId id="273" r:id="rId16"/>
    <p:sldId id="402" r:id="rId17"/>
    <p:sldId id="401" r:id="rId18"/>
    <p:sldId id="372" r:id="rId19"/>
    <p:sldId id="371" r:id="rId20"/>
    <p:sldId id="376" r:id="rId21"/>
    <p:sldId id="375" r:id="rId22"/>
    <p:sldId id="377" r:id="rId23"/>
    <p:sldId id="385" r:id="rId24"/>
    <p:sldId id="387" r:id="rId25"/>
    <p:sldId id="384" r:id="rId26"/>
    <p:sldId id="379" r:id="rId27"/>
    <p:sldId id="367" r:id="rId28"/>
    <p:sldId id="362" r:id="rId29"/>
    <p:sldId id="389" r:id="rId30"/>
    <p:sldId id="397" r:id="rId31"/>
  </p:sldIdLst>
  <p:sldSz cx="12192000" cy="6858000"/>
  <p:notesSz cx="7010400" cy="92964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15B16B-2C33-D4AF-2DE3-4A1BC7676E59}" name="Stella Leonidou" initials="SL" userId="S::sleonidou@idep.org.cy::eae62512-072f-44a6-891b-143cd298f7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B7B"/>
    <a:srgbClr val="8F45C7"/>
    <a:srgbClr val="008080"/>
    <a:srgbClr val="385723"/>
    <a:srgbClr val="FECAF0"/>
    <a:srgbClr val="BF95DF"/>
    <a:srgbClr val="D2F2ED"/>
    <a:srgbClr val="5DD1BE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58475" autoAdjust="0"/>
  </p:normalViewPr>
  <p:slideViewPr>
    <p:cSldViewPr snapToGrid="0" snapToObjects="1">
      <p:cViewPr varScale="1">
        <p:scale>
          <a:sx n="63" d="100"/>
          <a:sy n="63" d="100"/>
        </p:scale>
        <p:origin x="234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89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A293B-6B4E-4F6C-AB96-8C64C2EB8927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63014-2E40-4254-B935-647C555ECA3D}">
      <dgm:prSet/>
      <dgm:spPr/>
      <dgm:t>
        <a:bodyPr/>
        <a:lstStyle/>
        <a:p>
          <a:r>
            <a:rPr lang="el-GR" b="1"/>
            <a:t>ΣΕΒΑΣΜΟΣ ΤΩΝ ΑΞΙΩΝ ΤΗΣ ΕΕ</a:t>
          </a:r>
          <a:endParaRPr lang="en-US"/>
        </a:p>
      </dgm:t>
    </dgm:pt>
    <dgm:pt modelId="{4F4CAAFC-EECF-4AD0-B15F-13799925F3E3}" type="parTrans" cxnId="{56926F4B-59FD-4F98-83AD-8D9FE7DF517D}">
      <dgm:prSet/>
      <dgm:spPr/>
      <dgm:t>
        <a:bodyPr/>
        <a:lstStyle/>
        <a:p>
          <a:endParaRPr lang="en-US"/>
        </a:p>
      </dgm:t>
    </dgm:pt>
    <dgm:pt modelId="{D6357327-7344-4AD9-9EC0-38804F3E14C0}" type="sibTrans" cxnId="{56926F4B-59FD-4F98-83AD-8D9FE7DF517D}">
      <dgm:prSet/>
      <dgm:spPr/>
      <dgm:t>
        <a:bodyPr/>
        <a:lstStyle/>
        <a:p>
          <a:endParaRPr lang="en-US"/>
        </a:p>
      </dgm:t>
    </dgm:pt>
    <dgm:pt modelId="{0FEB0782-6A5A-4E0A-AFBB-FC969AD4C14E}">
      <dgm:prSet/>
      <dgm:spPr/>
      <dgm:t>
        <a:bodyPr/>
        <a:lstStyle/>
        <a:p>
          <a:r>
            <a:rPr lang="el-GR" b="1"/>
            <a:t>ΠΡΟΣΤΑΣΙΑ, ΥΓΕΙΑ ΚΑΙ ΑΣΦΑΛΕΙΑ ΤΩΝ ΣΥΜΜΕΤΕΧΟΝΤΩΝ</a:t>
          </a:r>
          <a:endParaRPr lang="en-US"/>
        </a:p>
      </dgm:t>
    </dgm:pt>
    <dgm:pt modelId="{9715E5B3-FBB0-44C5-8FB7-A3D689C3A6D6}" type="parTrans" cxnId="{B273293B-30A2-4BB2-BB8D-753A82E1B499}">
      <dgm:prSet/>
      <dgm:spPr/>
      <dgm:t>
        <a:bodyPr/>
        <a:lstStyle/>
        <a:p>
          <a:endParaRPr lang="en-US"/>
        </a:p>
      </dgm:t>
    </dgm:pt>
    <dgm:pt modelId="{9012988B-8E06-4A57-A46A-ABEAC4024032}" type="sibTrans" cxnId="{B273293B-30A2-4BB2-BB8D-753A82E1B499}">
      <dgm:prSet/>
      <dgm:spPr/>
      <dgm:t>
        <a:bodyPr/>
        <a:lstStyle/>
        <a:p>
          <a:endParaRPr lang="en-US"/>
        </a:p>
      </dgm:t>
    </dgm:pt>
    <dgm:pt modelId="{9CB48FCB-8A6B-471A-B11D-B9E5825060A1}">
      <dgm:prSet/>
      <dgm:spPr/>
      <dgm:t>
        <a:bodyPr/>
        <a:lstStyle/>
        <a:p>
          <a:r>
            <a:rPr lang="el-GR" b="1"/>
            <a:t>ΠΟΛΥΓΛΩΣΣΙΑ</a:t>
          </a:r>
          <a:endParaRPr lang="en-US"/>
        </a:p>
      </dgm:t>
    </dgm:pt>
    <dgm:pt modelId="{7D24284E-459F-42A8-A090-96273F6689C2}" type="parTrans" cxnId="{EDC1970F-C67D-4E28-9344-07982985C96A}">
      <dgm:prSet/>
      <dgm:spPr/>
      <dgm:t>
        <a:bodyPr/>
        <a:lstStyle/>
        <a:p>
          <a:endParaRPr lang="en-US"/>
        </a:p>
      </dgm:t>
    </dgm:pt>
    <dgm:pt modelId="{B46C4B39-F382-4918-8D06-CEDDE47D1CF7}" type="sibTrans" cxnId="{EDC1970F-C67D-4E28-9344-07982985C96A}">
      <dgm:prSet/>
      <dgm:spPr/>
      <dgm:t>
        <a:bodyPr/>
        <a:lstStyle/>
        <a:p>
          <a:endParaRPr lang="en-US"/>
        </a:p>
      </dgm:t>
    </dgm:pt>
    <dgm:pt modelId="{96E3C91D-1421-4ECE-ADB7-2324B67118A6}">
      <dgm:prSet/>
      <dgm:spPr/>
      <dgm:t>
        <a:bodyPr/>
        <a:lstStyle/>
        <a:p>
          <a:r>
            <a:rPr lang="el-GR" b="1"/>
            <a:t>ΔΙΕΘΝΗΣ ΔΙΑΣΤΑΣΗ</a:t>
          </a:r>
          <a:endParaRPr lang="en-US"/>
        </a:p>
      </dgm:t>
    </dgm:pt>
    <dgm:pt modelId="{BB86EEC4-C806-430C-9F99-153ABAD7FB3C}" type="parTrans" cxnId="{28B22615-C926-4CE8-8811-F71A31D4363D}">
      <dgm:prSet/>
      <dgm:spPr/>
      <dgm:t>
        <a:bodyPr/>
        <a:lstStyle/>
        <a:p>
          <a:endParaRPr lang="en-US"/>
        </a:p>
      </dgm:t>
    </dgm:pt>
    <dgm:pt modelId="{25FA5731-548F-4A7D-869A-771314D15C02}" type="sibTrans" cxnId="{28B22615-C926-4CE8-8811-F71A31D4363D}">
      <dgm:prSet/>
      <dgm:spPr/>
      <dgm:t>
        <a:bodyPr/>
        <a:lstStyle/>
        <a:p>
          <a:endParaRPr lang="en-US"/>
        </a:p>
      </dgm:t>
    </dgm:pt>
    <dgm:pt modelId="{65E21BF5-1BE8-4779-9BF9-3F2120F4F34E}">
      <dgm:prSet/>
      <dgm:spPr/>
      <dgm:t>
        <a:bodyPr/>
        <a:lstStyle/>
        <a:p>
          <a:r>
            <a:rPr lang="el-GR" b="1"/>
            <a:t>ΑΝΑΓΝΩΡΙΣΗ ΚΑΙ ΕΠΙΚΥΡΩΣΗ ΤΩΝ ΔΕΞΙΟΤΗΤΩΝ ΚΑΙ ΤΩΝ ΕΠΑΓΓΕΛΜΑΤΙΚΩΝ ΠΡΟΣΟΝΤΩΝ</a:t>
          </a:r>
          <a:endParaRPr lang="en-US"/>
        </a:p>
      </dgm:t>
    </dgm:pt>
    <dgm:pt modelId="{98FA46C7-F8F9-462B-AA28-C17CEBFDF37A}" type="parTrans" cxnId="{EEFE172A-DBB1-47FC-9828-539A9AB32933}">
      <dgm:prSet/>
      <dgm:spPr/>
      <dgm:t>
        <a:bodyPr/>
        <a:lstStyle/>
        <a:p>
          <a:endParaRPr lang="en-US"/>
        </a:p>
      </dgm:t>
    </dgm:pt>
    <dgm:pt modelId="{63B42C4D-F1D7-44B5-99D4-B76EFCF34429}" type="sibTrans" cxnId="{EEFE172A-DBB1-47FC-9828-539A9AB32933}">
      <dgm:prSet/>
      <dgm:spPr/>
      <dgm:t>
        <a:bodyPr/>
        <a:lstStyle/>
        <a:p>
          <a:endParaRPr lang="en-US"/>
        </a:p>
      </dgm:t>
    </dgm:pt>
    <dgm:pt modelId="{B310BC22-11D3-44EB-898A-A301ADF8C084}">
      <dgm:prSet/>
      <dgm:spPr/>
      <dgm:t>
        <a:bodyPr/>
        <a:lstStyle/>
        <a:p>
          <a:r>
            <a:rPr lang="el-GR" b="1"/>
            <a:t>ΓΝΩΣΤΟΠΟΙΗΣΗ ΤΩΝ ΣΧΕΔΙΩΝ ΚΑΙ ΤΩΝ ΑΠΟΤΕΛΕΣΜΑΤΩΝ ΤΟΥΣ ΓΙΑ ΜΕΓΙΣΤΟΠΟΙΗΣΗ ΤΟΥ ΑΝΤΙΚΤΥΠΟΥ </a:t>
          </a:r>
          <a:endParaRPr lang="en-US"/>
        </a:p>
      </dgm:t>
    </dgm:pt>
    <dgm:pt modelId="{02996100-23FD-49D4-B189-B4078339F10D}" type="parTrans" cxnId="{CD86C01A-2020-43F5-99BF-E52FB90957FA}">
      <dgm:prSet/>
      <dgm:spPr/>
      <dgm:t>
        <a:bodyPr/>
        <a:lstStyle/>
        <a:p>
          <a:endParaRPr lang="en-US"/>
        </a:p>
      </dgm:t>
    </dgm:pt>
    <dgm:pt modelId="{D26CF035-66B6-456F-9C39-5C4533A289DC}" type="sibTrans" cxnId="{CD86C01A-2020-43F5-99BF-E52FB90957FA}">
      <dgm:prSet/>
      <dgm:spPr/>
      <dgm:t>
        <a:bodyPr/>
        <a:lstStyle/>
        <a:p>
          <a:endParaRPr lang="en-US"/>
        </a:p>
      </dgm:t>
    </dgm:pt>
    <dgm:pt modelId="{F6CC01AB-E98D-42B5-B5E5-9F13AA47266C}">
      <dgm:prSet/>
      <dgm:spPr/>
      <dgm:t>
        <a:bodyPr/>
        <a:lstStyle/>
        <a:p>
          <a:r>
            <a:rPr lang="el-GR" b="1"/>
            <a:t>ΥΠΟΧΡΕΩΣΗ ΑΝΟΙΚΤΗΣ ΠΡΟΣΒΑΣΗΣ ΣΕ ΕΚΠΑΙΔΕΥΤΙΚΟ ΥΛΙΚΟ ΤΟΥ ERASMUS+</a:t>
          </a:r>
          <a:endParaRPr lang="en-US"/>
        </a:p>
      </dgm:t>
    </dgm:pt>
    <dgm:pt modelId="{5949BEE5-D152-4A66-8886-6A030E4F6E2C}" type="parTrans" cxnId="{D0F1527B-BE97-4D6C-8D13-673C06A9176C}">
      <dgm:prSet/>
      <dgm:spPr/>
      <dgm:t>
        <a:bodyPr/>
        <a:lstStyle/>
        <a:p>
          <a:endParaRPr lang="en-US"/>
        </a:p>
      </dgm:t>
    </dgm:pt>
    <dgm:pt modelId="{005B455A-A61F-46C2-8F56-ED3D8932F20E}" type="sibTrans" cxnId="{D0F1527B-BE97-4D6C-8D13-673C06A9176C}">
      <dgm:prSet/>
      <dgm:spPr/>
      <dgm:t>
        <a:bodyPr/>
        <a:lstStyle/>
        <a:p>
          <a:endParaRPr lang="en-US"/>
        </a:p>
      </dgm:t>
    </dgm:pt>
    <dgm:pt modelId="{8C0489D6-CB85-4887-85A3-E9D232A8BF81}">
      <dgm:prSet/>
      <dgm:spPr/>
      <dgm:t>
        <a:bodyPr/>
        <a:lstStyle/>
        <a:p>
          <a:r>
            <a:rPr lang="el-GR" b="1" dirty="0"/>
            <a:t>ΑΝΟΙΚΤΗ ΠΡΟΣΒΑΣΗ ΣΤΗΝ ΕΡΕΥΝΑ ΚΑΙ ΤΑ ΔΕΔΟΜΕΝΑ ΣΤΟ ΠΛΑΙΣΙΟ ΤΟΥ ERASMUS+</a:t>
          </a:r>
          <a:endParaRPr lang="en-US" dirty="0"/>
        </a:p>
      </dgm:t>
    </dgm:pt>
    <dgm:pt modelId="{82F6AB00-20AD-45A3-84A9-7A84FA7A9682}" type="parTrans" cxnId="{47733481-EC2F-43F6-833F-E502463A754F}">
      <dgm:prSet/>
      <dgm:spPr/>
      <dgm:t>
        <a:bodyPr/>
        <a:lstStyle/>
        <a:p>
          <a:endParaRPr lang="en-US"/>
        </a:p>
      </dgm:t>
    </dgm:pt>
    <dgm:pt modelId="{46201364-578C-46EB-B43F-7E2136D74E6C}" type="sibTrans" cxnId="{47733481-EC2F-43F6-833F-E502463A754F}">
      <dgm:prSet/>
      <dgm:spPr/>
      <dgm:t>
        <a:bodyPr/>
        <a:lstStyle/>
        <a:p>
          <a:endParaRPr lang="en-US"/>
        </a:p>
      </dgm:t>
    </dgm:pt>
    <dgm:pt modelId="{14A9A073-CBE6-43A2-970C-7829D4BED94A}" type="pres">
      <dgm:prSet presAssocID="{930A293B-6B4E-4F6C-AB96-8C64C2EB8927}" presName="diagram" presStyleCnt="0">
        <dgm:presLayoutVars>
          <dgm:dir/>
          <dgm:resizeHandles val="exact"/>
        </dgm:presLayoutVars>
      </dgm:prSet>
      <dgm:spPr/>
    </dgm:pt>
    <dgm:pt modelId="{9852F966-A2A2-4615-9D0A-B7A3086F851D}" type="pres">
      <dgm:prSet presAssocID="{3DE63014-2E40-4254-B935-647C555ECA3D}" presName="node" presStyleLbl="node1" presStyleIdx="0" presStyleCnt="8">
        <dgm:presLayoutVars>
          <dgm:bulletEnabled val="1"/>
        </dgm:presLayoutVars>
      </dgm:prSet>
      <dgm:spPr/>
    </dgm:pt>
    <dgm:pt modelId="{7EFD3E23-0F15-4DB1-9B1D-CDACD2C298A6}" type="pres">
      <dgm:prSet presAssocID="{D6357327-7344-4AD9-9EC0-38804F3E14C0}" presName="sibTrans" presStyleCnt="0"/>
      <dgm:spPr/>
    </dgm:pt>
    <dgm:pt modelId="{4F1C032D-EAB7-4BBF-BD65-47F950ADD773}" type="pres">
      <dgm:prSet presAssocID="{0FEB0782-6A5A-4E0A-AFBB-FC969AD4C14E}" presName="node" presStyleLbl="node1" presStyleIdx="1" presStyleCnt="8">
        <dgm:presLayoutVars>
          <dgm:bulletEnabled val="1"/>
        </dgm:presLayoutVars>
      </dgm:prSet>
      <dgm:spPr/>
    </dgm:pt>
    <dgm:pt modelId="{DA632F6E-23D6-43F8-8486-82C51B87F0CE}" type="pres">
      <dgm:prSet presAssocID="{9012988B-8E06-4A57-A46A-ABEAC4024032}" presName="sibTrans" presStyleCnt="0"/>
      <dgm:spPr/>
    </dgm:pt>
    <dgm:pt modelId="{649B1BDE-12C1-4F8A-A813-39A5FD3B7EC7}" type="pres">
      <dgm:prSet presAssocID="{9CB48FCB-8A6B-471A-B11D-B9E5825060A1}" presName="node" presStyleLbl="node1" presStyleIdx="2" presStyleCnt="8">
        <dgm:presLayoutVars>
          <dgm:bulletEnabled val="1"/>
        </dgm:presLayoutVars>
      </dgm:prSet>
      <dgm:spPr/>
    </dgm:pt>
    <dgm:pt modelId="{7BA10D06-2584-4F1D-9B50-96288B56F802}" type="pres">
      <dgm:prSet presAssocID="{B46C4B39-F382-4918-8D06-CEDDE47D1CF7}" presName="sibTrans" presStyleCnt="0"/>
      <dgm:spPr/>
    </dgm:pt>
    <dgm:pt modelId="{5730EFBD-D68D-41AC-B791-A35AB0503077}" type="pres">
      <dgm:prSet presAssocID="{96E3C91D-1421-4ECE-ADB7-2324B67118A6}" presName="node" presStyleLbl="node1" presStyleIdx="3" presStyleCnt="8" custScaleX="125103" custScaleY="81159" custLinFactNeighborX="-4853" custLinFactNeighborY="264">
        <dgm:presLayoutVars>
          <dgm:bulletEnabled val="1"/>
        </dgm:presLayoutVars>
      </dgm:prSet>
      <dgm:spPr/>
    </dgm:pt>
    <dgm:pt modelId="{CC7F4523-8BA7-437F-994B-FC5A5818D196}" type="pres">
      <dgm:prSet presAssocID="{25FA5731-548F-4A7D-869A-771314D15C02}" presName="sibTrans" presStyleCnt="0"/>
      <dgm:spPr/>
    </dgm:pt>
    <dgm:pt modelId="{05723AA7-7E9E-4E40-B519-A2C3D3F4FF0F}" type="pres">
      <dgm:prSet presAssocID="{65E21BF5-1BE8-4779-9BF9-3F2120F4F34E}" presName="node" presStyleLbl="node1" presStyleIdx="4" presStyleCnt="8">
        <dgm:presLayoutVars>
          <dgm:bulletEnabled val="1"/>
        </dgm:presLayoutVars>
      </dgm:prSet>
      <dgm:spPr/>
    </dgm:pt>
    <dgm:pt modelId="{4E3F6407-BE2B-4E94-8059-03A936945ACB}" type="pres">
      <dgm:prSet presAssocID="{63B42C4D-F1D7-44B5-99D4-B76EFCF34429}" presName="sibTrans" presStyleCnt="0"/>
      <dgm:spPr/>
    </dgm:pt>
    <dgm:pt modelId="{8D00BD93-7E3E-4F5C-A552-2F7786E5935A}" type="pres">
      <dgm:prSet presAssocID="{B310BC22-11D3-44EB-898A-A301ADF8C084}" presName="node" presStyleLbl="node1" presStyleIdx="5" presStyleCnt="8">
        <dgm:presLayoutVars>
          <dgm:bulletEnabled val="1"/>
        </dgm:presLayoutVars>
      </dgm:prSet>
      <dgm:spPr/>
    </dgm:pt>
    <dgm:pt modelId="{031A270F-DEDD-4A2E-8F23-ABD67A0E863F}" type="pres">
      <dgm:prSet presAssocID="{D26CF035-66B6-456F-9C39-5C4533A289DC}" presName="sibTrans" presStyleCnt="0"/>
      <dgm:spPr/>
    </dgm:pt>
    <dgm:pt modelId="{7E38043A-4D76-4A96-99EE-E3219C133B0D}" type="pres">
      <dgm:prSet presAssocID="{F6CC01AB-E98D-42B5-B5E5-9F13AA47266C}" presName="node" presStyleLbl="node1" presStyleIdx="6" presStyleCnt="8">
        <dgm:presLayoutVars>
          <dgm:bulletEnabled val="1"/>
        </dgm:presLayoutVars>
      </dgm:prSet>
      <dgm:spPr/>
    </dgm:pt>
    <dgm:pt modelId="{DF73995A-26B9-4811-BFFF-BC67217DD8E0}" type="pres">
      <dgm:prSet presAssocID="{005B455A-A61F-46C2-8F56-ED3D8932F20E}" presName="sibTrans" presStyleCnt="0"/>
      <dgm:spPr/>
    </dgm:pt>
    <dgm:pt modelId="{06FE8703-B0D2-46B4-A918-24E4115AB3C0}" type="pres">
      <dgm:prSet presAssocID="{8C0489D6-CB85-4887-85A3-E9D232A8BF81}" presName="node" presStyleLbl="node1" presStyleIdx="7" presStyleCnt="8" custScaleX="113669" custScaleY="102143">
        <dgm:presLayoutVars>
          <dgm:bulletEnabled val="1"/>
        </dgm:presLayoutVars>
      </dgm:prSet>
      <dgm:spPr/>
    </dgm:pt>
  </dgm:ptLst>
  <dgm:cxnLst>
    <dgm:cxn modelId="{32EB570B-2B6B-4757-8B48-4412548961A7}" type="presOf" srcId="{0FEB0782-6A5A-4E0A-AFBB-FC969AD4C14E}" destId="{4F1C032D-EAB7-4BBF-BD65-47F950ADD773}" srcOrd="0" destOrd="0" presId="urn:microsoft.com/office/officeart/2005/8/layout/default"/>
    <dgm:cxn modelId="{EDC1970F-C67D-4E28-9344-07982985C96A}" srcId="{930A293B-6B4E-4F6C-AB96-8C64C2EB8927}" destId="{9CB48FCB-8A6B-471A-B11D-B9E5825060A1}" srcOrd="2" destOrd="0" parTransId="{7D24284E-459F-42A8-A090-96273F6689C2}" sibTransId="{B46C4B39-F382-4918-8D06-CEDDE47D1CF7}"/>
    <dgm:cxn modelId="{02B60D15-06B0-4A1C-8B50-19FC0670B22E}" type="presOf" srcId="{3DE63014-2E40-4254-B935-647C555ECA3D}" destId="{9852F966-A2A2-4615-9D0A-B7A3086F851D}" srcOrd="0" destOrd="0" presId="urn:microsoft.com/office/officeart/2005/8/layout/default"/>
    <dgm:cxn modelId="{28B22615-C926-4CE8-8811-F71A31D4363D}" srcId="{930A293B-6B4E-4F6C-AB96-8C64C2EB8927}" destId="{96E3C91D-1421-4ECE-ADB7-2324B67118A6}" srcOrd="3" destOrd="0" parTransId="{BB86EEC4-C806-430C-9F99-153ABAD7FB3C}" sibTransId="{25FA5731-548F-4A7D-869A-771314D15C02}"/>
    <dgm:cxn modelId="{CD86C01A-2020-43F5-99BF-E52FB90957FA}" srcId="{930A293B-6B4E-4F6C-AB96-8C64C2EB8927}" destId="{B310BC22-11D3-44EB-898A-A301ADF8C084}" srcOrd="5" destOrd="0" parTransId="{02996100-23FD-49D4-B189-B4078339F10D}" sibTransId="{D26CF035-66B6-456F-9C39-5C4533A289DC}"/>
    <dgm:cxn modelId="{EEFE172A-DBB1-47FC-9828-539A9AB32933}" srcId="{930A293B-6B4E-4F6C-AB96-8C64C2EB8927}" destId="{65E21BF5-1BE8-4779-9BF9-3F2120F4F34E}" srcOrd="4" destOrd="0" parTransId="{98FA46C7-F8F9-462B-AA28-C17CEBFDF37A}" sibTransId="{63B42C4D-F1D7-44B5-99D4-B76EFCF34429}"/>
    <dgm:cxn modelId="{B273293B-30A2-4BB2-BB8D-753A82E1B499}" srcId="{930A293B-6B4E-4F6C-AB96-8C64C2EB8927}" destId="{0FEB0782-6A5A-4E0A-AFBB-FC969AD4C14E}" srcOrd="1" destOrd="0" parTransId="{9715E5B3-FBB0-44C5-8FB7-A3D689C3A6D6}" sibTransId="{9012988B-8E06-4A57-A46A-ABEAC4024032}"/>
    <dgm:cxn modelId="{22FA7260-BFB3-4538-8D6F-56F9E89A86E8}" type="presOf" srcId="{96E3C91D-1421-4ECE-ADB7-2324B67118A6}" destId="{5730EFBD-D68D-41AC-B791-A35AB0503077}" srcOrd="0" destOrd="0" presId="urn:microsoft.com/office/officeart/2005/8/layout/default"/>
    <dgm:cxn modelId="{56926F4B-59FD-4F98-83AD-8D9FE7DF517D}" srcId="{930A293B-6B4E-4F6C-AB96-8C64C2EB8927}" destId="{3DE63014-2E40-4254-B935-647C555ECA3D}" srcOrd="0" destOrd="0" parTransId="{4F4CAAFC-EECF-4AD0-B15F-13799925F3E3}" sibTransId="{D6357327-7344-4AD9-9EC0-38804F3E14C0}"/>
    <dgm:cxn modelId="{9A04064E-199B-48BD-9D60-15B969ABB52A}" type="presOf" srcId="{F6CC01AB-E98D-42B5-B5E5-9F13AA47266C}" destId="{7E38043A-4D76-4A96-99EE-E3219C133B0D}" srcOrd="0" destOrd="0" presId="urn:microsoft.com/office/officeart/2005/8/layout/default"/>
    <dgm:cxn modelId="{44209271-C558-4761-AE6D-AD41261DE6AB}" type="presOf" srcId="{930A293B-6B4E-4F6C-AB96-8C64C2EB8927}" destId="{14A9A073-CBE6-43A2-970C-7829D4BED94A}" srcOrd="0" destOrd="0" presId="urn:microsoft.com/office/officeart/2005/8/layout/default"/>
    <dgm:cxn modelId="{D0F1527B-BE97-4D6C-8D13-673C06A9176C}" srcId="{930A293B-6B4E-4F6C-AB96-8C64C2EB8927}" destId="{F6CC01AB-E98D-42B5-B5E5-9F13AA47266C}" srcOrd="6" destOrd="0" parTransId="{5949BEE5-D152-4A66-8886-6A030E4F6E2C}" sibTransId="{005B455A-A61F-46C2-8F56-ED3D8932F20E}"/>
    <dgm:cxn modelId="{47733481-EC2F-43F6-833F-E502463A754F}" srcId="{930A293B-6B4E-4F6C-AB96-8C64C2EB8927}" destId="{8C0489D6-CB85-4887-85A3-E9D232A8BF81}" srcOrd="7" destOrd="0" parTransId="{82F6AB00-20AD-45A3-84A9-7A84FA7A9682}" sibTransId="{46201364-578C-46EB-B43F-7E2136D74E6C}"/>
    <dgm:cxn modelId="{D2D60FB7-B305-481C-A219-03D4D1141ECB}" type="presOf" srcId="{65E21BF5-1BE8-4779-9BF9-3F2120F4F34E}" destId="{05723AA7-7E9E-4E40-B519-A2C3D3F4FF0F}" srcOrd="0" destOrd="0" presId="urn:microsoft.com/office/officeart/2005/8/layout/default"/>
    <dgm:cxn modelId="{4A6EDCB9-FE8B-4D41-B053-B039D88C656B}" type="presOf" srcId="{8C0489D6-CB85-4887-85A3-E9D232A8BF81}" destId="{06FE8703-B0D2-46B4-A918-24E4115AB3C0}" srcOrd="0" destOrd="0" presId="urn:microsoft.com/office/officeart/2005/8/layout/default"/>
    <dgm:cxn modelId="{B417A4DB-3B9C-45E6-89E9-E72A5DF50429}" type="presOf" srcId="{B310BC22-11D3-44EB-898A-A301ADF8C084}" destId="{8D00BD93-7E3E-4F5C-A552-2F7786E5935A}" srcOrd="0" destOrd="0" presId="urn:microsoft.com/office/officeart/2005/8/layout/default"/>
    <dgm:cxn modelId="{F15D85EC-D680-4442-9810-85EDFF77728D}" type="presOf" srcId="{9CB48FCB-8A6B-471A-B11D-B9E5825060A1}" destId="{649B1BDE-12C1-4F8A-A813-39A5FD3B7EC7}" srcOrd="0" destOrd="0" presId="urn:microsoft.com/office/officeart/2005/8/layout/default"/>
    <dgm:cxn modelId="{B162F600-F1C7-47A5-8957-01F13BF7A718}" type="presParOf" srcId="{14A9A073-CBE6-43A2-970C-7829D4BED94A}" destId="{9852F966-A2A2-4615-9D0A-B7A3086F851D}" srcOrd="0" destOrd="0" presId="urn:microsoft.com/office/officeart/2005/8/layout/default"/>
    <dgm:cxn modelId="{3D302916-54CC-4441-B5A3-32BCEBFBBC8E}" type="presParOf" srcId="{14A9A073-CBE6-43A2-970C-7829D4BED94A}" destId="{7EFD3E23-0F15-4DB1-9B1D-CDACD2C298A6}" srcOrd="1" destOrd="0" presId="urn:microsoft.com/office/officeart/2005/8/layout/default"/>
    <dgm:cxn modelId="{E1D6BEB8-D099-42F5-8D4A-CF991FCB23C4}" type="presParOf" srcId="{14A9A073-CBE6-43A2-970C-7829D4BED94A}" destId="{4F1C032D-EAB7-4BBF-BD65-47F950ADD773}" srcOrd="2" destOrd="0" presId="urn:microsoft.com/office/officeart/2005/8/layout/default"/>
    <dgm:cxn modelId="{B3FAD8D9-085C-4B95-9C7E-B9C7561293AA}" type="presParOf" srcId="{14A9A073-CBE6-43A2-970C-7829D4BED94A}" destId="{DA632F6E-23D6-43F8-8486-82C51B87F0CE}" srcOrd="3" destOrd="0" presId="urn:microsoft.com/office/officeart/2005/8/layout/default"/>
    <dgm:cxn modelId="{6697D96F-62ED-412A-AAEF-E4F9606398CF}" type="presParOf" srcId="{14A9A073-CBE6-43A2-970C-7829D4BED94A}" destId="{649B1BDE-12C1-4F8A-A813-39A5FD3B7EC7}" srcOrd="4" destOrd="0" presId="urn:microsoft.com/office/officeart/2005/8/layout/default"/>
    <dgm:cxn modelId="{FF4AC6DD-F9C6-4BCC-9DA7-4BDE8C0AFD80}" type="presParOf" srcId="{14A9A073-CBE6-43A2-970C-7829D4BED94A}" destId="{7BA10D06-2584-4F1D-9B50-96288B56F802}" srcOrd="5" destOrd="0" presId="urn:microsoft.com/office/officeart/2005/8/layout/default"/>
    <dgm:cxn modelId="{521565C3-BEB2-4B34-A4C0-07CA033D3A2D}" type="presParOf" srcId="{14A9A073-CBE6-43A2-970C-7829D4BED94A}" destId="{5730EFBD-D68D-41AC-B791-A35AB0503077}" srcOrd="6" destOrd="0" presId="urn:microsoft.com/office/officeart/2005/8/layout/default"/>
    <dgm:cxn modelId="{FD575056-B5E6-4556-AEE3-83E79735F701}" type="presParOf" srcId="{14A9A073-CBE6-43A2-970C-7829D4BED94A}" destId="{CC7F4523-8BA7-437F-994B-FC5A5818D196}" srcOrd="7" destOrd="0" presId="urn:microsoft.com/office/officeart/2005/8/layout/default"/>
    <dgm:cxn modelId="{0528E551-9180-42DF-8323-B62DD0A96BF3}" type="presParOf" srcId="{14A9A073-CBE6-43A2-970C-7829D4BED94A}" destId="{05723AA7-7E9E-4E40-B519-A2C3D3F4FF0F}" srcOrd="8" destOrd="0" presId="urn:microsoft.com/office/officeart/2005/8/layout/default"/>
    <dgm:cxn modelId="{CB393B73-23F4-4D4A-88BF-821394456670}" type="presParOf" srcId="{14A9A073-CBE6-43A2-970C-7829D4BED94A}" destId="{4E3F6407-BE2B-4E94-8059-03A936945ACB}" srcOrd="9" destOrd="0" presId="urn:microsoft.com/office/officeart/2005/8/layout/default"/>
    <dgm:cxn modelId="{B8A4D11D-91A5-4DAC-B9E3-081EFC489064}" type="presParOf" srcId="{14A9A073-CBE6-43A2-970C-7829D4BED94A}" destId="{8D00BD93-7E3E-4F5C-A552-2F7786E5935A}" srcOrd="10" destOrd="0" presId="urn:microsoft.com/office/officeart/2005/8/layout/default"/>
    <dgm:cxn modelId="{64EED2E8-6535-4550-8EDD-A4DBF722808A}" type="presParOf" srcId="{14A9A073-CBE6-43A2-970C-7829D4BED94A}" destId="{031A270F-DEDD-4A2E-8F23-ABD67A0E863F}" srcOrd="11" destOrd="0" presId="urn:microsoft.com/office/officeart/2005/8/layout/default"/>
    <dgm:cxn modelId="{3B708897-F431-4F25-AD76-B616A65C5DC5}" type="presParOf" srcId="{14A9A073-CBE6-43A2-970C-7829D4BED94A}" destId="{7E38043A-4D76-4A96-99EE-E3219C133B0D}" srcOrd="12" destOrd="0" presId="urn:microsoft.com/office/officeart/2005/8/layout/default"/>
    <dgm:cxn modelId="{AC22D741-A5B5-4EDA-84B9-621B0D5B2075}" type="presParOf" srcId="{14A9A073-CBE6-43A2-970C-7829D4BED94A}" destId="{DF73995A-26B9-4811-BFFF-BC67217DD8E0}" srcOrd="13" destOrd="0" presId="urn:microsoft.com/office/officeart/2005/8/layout/default"/>
    <dgm:cxn modelId="{17A3F4DD-3269-4EA9-9104-DEF128560BCF}" type="presParOf" srcId="{14A9A073-CBE6-43A2-970C-7829D4BED94A}" destId="{06FE8703-B0D2-46B4-A918-24E4115AB3C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B1FC9-DF32-4AF7-98FD-A9F1BC63051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E47B7F-2449-440D-81C7-D7C154E5611B}">
      <dgm:prSet phldrT="[Text]" custT="1"/>
      <dgm:spPr>
        <a:solidFill>
          <a:srgbClr val="E85348"/>
        </a:solidFill>
      </dgm:spPr>
      <dgm:t>
        <a:bodyPr/>
        <a:lstStyle/>
        <a:p>
          <a:r>
            <a:rPr lang="el-GR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Ένταξη </a:t>
          </a:r>
          <a:r>
            <a:rPr lang="el-GR" sz="20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και</a:t>
          </a:r>
          <a:r>
            <a:rPr lang="el-GR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 Πολυμορφία</a:t>
          </a:r>
          <a:endParaRPr lang="en-US" sz="20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08CED0F-BDA6-4522-9004-82BBD6C5703F}" type="parTrans" cxnId="{24A5C83D-32FB-49AB-8080-B8B2F9996A05}">
      <dgm:prSet/>
      <dgm:spPr/>
      <dgm:t>
        <a:bodyPr/>
        <a:lstStyle/>
        <a:p>
          <a:endParaRPr lang="en-US" sz="1800"/>
        </a:p>
      </dgm:t>
    </dgm:pt>
    <dgm:pt modelId="{1B154CAA-7A9D-47AB-AD7A-65E6F1E751FC}" type="sibTrans" cxnId="{24A5C83D-32FB-49AB-8080-B8B2F9996A05}">
      <dgm:prSet/>
      <dgm:spPr/>
      <dgm:t>
        <a:bodyPr/>
        <a:lstStyle/>
        <a:p>
          <a:endParaRPr lang="en-US" sz="1800"/>
        </a:p>
      </dgm:t>
    </dgm:pt>
    <dgm:pt modelId="{A6186291-684B-4365-AF4B-3611BB08DCF0}">
      <dgm:prSet custT="1"/>
      <dgm:spPr>
        <a:solidFill>
          <a:srgbClr val="92D050"/>
        </a:solidFill>
      </dgm:spPr>
      <dgm:t>
        <a:bodyPr/>
        <a:lstStyle/>
        <a:p>
          <a:r>
            <a:rPr lang="el-GR" sz="2000" b="1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Ψηφιακός Μετασχηματισμός</a:t>
          </a:r>
        </a:p>
      </dgm:t>
    </dgm:pt>
    <dgm:pt modelId="{2FA6684E-F780-400B-8F17-A2ACB1C2F157}" type="parTrans" cxnId="{54C2B928-262F-4D0E-A98C-9A0DB91A24A6}">
      <dgm:prSet/>
      <dgm:spPr/>
      <dgm:t>
        <a:bodyPr/>
        <a:lstStyle/>
        <a:p>
          <a:endParaRPr lang="en-US" sz="1800"/>
        </a:p>
      </dgm:t>
    </dgm:pt>
    <dgm:pt modelId="{68FBA14E-7897-42D9-B5F2-2B1123A5E5F1}" type="sibTrans" cxnId="{54C2B928-262F-4D0E-A98C-9A0DB91A24A6}">
      <dgm:prSet/>
      <dgm:spPr/>
      <dgm:t>
        <a:bodyPr/>
        <a:lstStyle/>
        <a:p>
          <a:endParaRPr lang="en-US" sz="1800"/>
        </a:p>
      </dgm:t>
    </dgm:pt>
    <dgm:pt modelId="{173C97C0-0631-4052-AB9E-886C984C138E}">
      <dgm:prSet custT="1"/>
      <dgm:spPr>
        <a:solidFill>
          <a:srgbClr val="9C5BCD"/>
        </a:solidFill>
      </dgm:spPr>
      <dgm:t>
        <a:bodyPr/>
        <a:lstStyle/>
        <a:p>
          <a:r>
            <a:rPr lang="el-GR" sz="2000" b="1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Περιβάλλον και καταπολέμηση της Κλιματικής Αλλαγής</a:t>
          </a:r>
        </a:p>
      </dgm:t>
    </dgm:pt>
    <dgm:pt modelId="{DBE094BC-1363-48FB-A320-85AE8D12A11B}" type="parTrans" cxnId="{336D7BF5-2DD1-4E5E-9E96-BE6D732D5257}">
      <dgm:prSet/>
      <dgm:spPr/>
      <dgm:t>
        <a:bodyPr/>
        <a:lstStyle/>
        <a:p>
          <a:endParaRPr lang="en-US" sz="1800"/>
        </a:p>
      </dgm:t>
    </dgm:pt>
    <dgm:pt modelId="{AF2D9248-B315-453B-A40A-8A6C92282F12}" type="sibTrans" cxnId="{336D7BF5-2DD1-4E5E-9E96-BE6D732D5257}">
      <dgm:prSet/>
      <dgm:spPr/>
      <dgm:t>
        <a:bodyPr/>
        <a:lstStyle/>
        <a:p>
          <a:endParaRPr lang="en-US" sz="1800"/>
        </a:p>
      </dgm:t>
    </dgm:pt>
    <dgm:pt modelId="{511B0065-5922-49E0-B192-2FFF8DCCE65B}">
      <dgm:prSet custT="1"/>
      <dgm:spPr>
        <a:solidFill>
          <a:srgbClr val="53A194"/>
        </a:solidFill>
      </dgm:spPr>
      <dgm:t>
        <a:bodyPr/>
        <a:lstStyle/>
        <a:p>
          <a:r>
            <a:rPr lang="el-GR" sz="2000" b="1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Κοινές αξίες και συμμετοχή στα κοινά</a:t>
          </a:r>
          <a:endParaRPr lang="en-US" sz="2000" dirty="0"/>
        </a:p>
      </dgm:t>
    </dgm:pt>
    <dgm:pt modelId="{1462EF78-3C6C-41CC-9FEB-2A767BBC39F3}" type="parTrans" cxnId="{5C0780E3-751F-4D90-B7FD-CDC6AFF2AF45}">
      <dgm:prSet/>
      <dgm:spPr/>
      <dgm:t>
        <a:bodyPr/>
        <a:lstStyle/>
        <a:p>
          <a:endParaRPr lang="en-US" sz="1800"/>
        </a:p>
      </dgm:t>
    </dgm:pt>
    <dgm:pt modelId="{91FA34E3-36D1-49E1-ACFB-04E16A4239DE}" type="sibTrans" cxnId="{5C0780E3-751F-4D90-B7FD-CDC6AFF2AF45}">
      <dgm:prSet/>
      <dgm:spPr/>
      <dgm:t>
        <a:bodyPr/>
        <a:lstStyle/>
        <a:p>
          <a:endParaRPr lang="en-US" sz="1800"/>
        </a:p>
      </dgm:t>
    </dgm:pt>
    <dgm:pt modelId="{A9FEB8AA-AA9C-4684-85A6-1C2198D7B810}" type="pres">
      <dgm:prSet presAssocID="{574B1FC9-DF32-4AF7-98FD-A9F1BC630518}" presName="linear" presStyleCnt="0">
        <dgm:presLayoutVars>
          <dgm:dir/>
          <dgm:animLvl val="lvl"/>
          <dgm:resizeHandles val="exact"/>
        </dgm:presLayoutVars>
      </dgm:prSet>
      <dgm:spPr/>
    </dgm:pt>
    <dgm:pt modelId="{F33FA2D4-8AD9-4C7D-AAA8-6B5056F7C6D8}" type="pres">
      <dgm:prSet presAssocID="{5BE47B7F-2449-440D-81C7-D7C154E5611B}" presName="parentLin" presStyleCnt="0"/>
      <dgm:spPr/>
    </dgm:pt>
    <dgm:pt modelId="{8FF631FF-6D0E-4871-AFBE-D5642751B340}" type="pres">
      <dgm:prSet presAssocID="{5BE47B7F-2449-440D-81C7-D7C154E5611B}" presName="parentLeftMargin" presStyleLbl="node1" presStyleIdx="0" presStyleCnt="4"/>
      <dgm:spPr/>
    </dgm:pt>
    <dgm:pt modelId="{BB3D6BF5-5095-4117-97EA-E27AEB987679}" type="pres">
      <dgm:prSet presAssocID="{5BE47B7F-2449-440D-81C7-D7C154E5611B}" presName="parentText" presStyleLbl="node1" presStyleIdx="0" presStyleCnt="4" custScaleX="100649" custScaleY="113966">
        <dgm:presLayoutVars>
          <dgm:chMax val="0"/>
          <dgm:bulletEnabled val="1"/>
        </dgm:presLayoutVars>
      </dgm:prSet>
      <dgm:spPr/>
    </dgm:pt>
    <dgm:pt modelId="{1DB1D516-E5D8-4A46-B21F-B9E43818BB26}" type="pres">
      <dgm:prSet presAssocID="{5BE47B7F-2449-440D-81C7-D7C154E5611B}" presName="negativeSpace" presStyleCnt="0"/>
      <dgm:spPr/>
    </dgm:pt>
    <dgm:pt modelId="{C896ADA9-B71E-42A5-85E4-D0F809A0FA25}" type="pres">
      <dgm:prSet presAssocID="{5BE47B7F-2449-440D-81C7-D7C154E5611B}" presName="childText" presStyleLbl="conFgAcc1" presStyleIdx="0" presStyleCnt="4">
        <dgm:presLayoutVars>
          <dgm:bulletEnabled val="1"/>
        </dgm:presLayoutVars>
      </dgm:prSet>
      <dgm:spPr/>
    </dgm:pt>
    <dgm:pt modelId="{84DD4735-59EF-4700-A272-E5922A284CCB}" type="pres">
      <dgm:prSet presAssocID="{1B154CAA-7A9D-47AB-AD7A-65E6F1E751FC}" presName="spaceBetweenRectangles" presStyleCnt="0"/>
      <dgm:spPr/>
    </dgm:pt>
    <dgm:pt modelId="{19A82433-6365-476F-AA3D-19C2B01D2691}" type="pres">
      <dgm:prSet presAssocID="{A6186291-684B-4365-AF4B-3611BB08DCF0}" presName="parentLin" presStyleCnt="0"/>
      <dgm:spPr/>
    </dgm:pt>
    <dgm:pt modelId="{78DE2607-2811-41DC-8DFA-DC9FCD477DE3}" type="pres">
      <dgm:prSet presAssocID="{A6186291-684B-4365-AF4B-3611BB08DCF0}" presName="parentLeftMargin" presStyleLbl="node1" presStyleIdx="0" presStyleCnt="4"/>
      <dgm:spPr/>
    </dgm:pt>
    <dgm:pt modelId="{349B9609-3D08-4721-B732-B985BC4B8A7D}" type="pres">
      <dgm:prSet presAssocID="{A6186291-684B-4365-AF4B-3611BB08DCF0}" presName="parentText" presStyleLbl="node1" presStyleIdx="1" presStyleCnt="4" custScaleX="101818" custScaleY="120273">
        <dgm:presLayoutVars>
          <dgm:chMax val="0"/>
          <dgm:bulletEnabled val="1"/>
        </dgm:presLayoutVars>
      </dgm:prSet>
      <dgm:spPr/>
    </dgm:pt>
    <dgm:pt modelId="{06CB9487-7ECD-43FF-BE3D-9E68E188022B}" type="pres">
      <dgm:prSet presAssocID="{A6186291-684B-4365-AF4B-3611BB08DCF0}" presName="negativeSpace" presStyleCnt="0"/>
      <dgm:spPr/>
    </dgm:pt>
    <dgm:pt modelId="{5D6E09D1-2D7E-4DE6-9C1F-77FDAA5C2C49}" type="pres">
      <dgm:prSet presAssocID="{A6186291-684B-4365-AF4B-3611BB08DCF0}" presName="childText" presStyleLbl="conFgAcc1" presStyleIdx="1" presStyleCnt="4">
        <dgm:presLayoutVars>
          <dgm:bulletEnabled val="1"/>
        </dgm:presLayoutVars>
      </dgm:prSet>
      <dgm:spPr/>
    </dgm:pt>
    <dgm:pt modelId="{A3B37951-856B-407E-B6AE-BDA7D35EA779}" type="pres">
      <dgm:prSet presAssocID="{68FBA14E-7897-42D9-B5F2-2B1123A5E5F1}" presName="spaceBetweenRectangles" presStyleCnt="0"/>
      <dgm:spPr/>
    </dgm:pt>
    <dgm:pt modelId="{28E38481-0968-4A93-91EB-1E912BB5FA3B}" type="pres">
      <dgm:prSet presAssocID="{173C97C0-0631-4052-AB9E-886C984C138E}" presName="parentLin" presStyleCnt="0"/>
      <dgm:spPr/>
    </dgm:pt>
    <dgm:pt modelId="{C012E63D-2B37-470E-BBA1-C6D021C3601D}" type="pres">
      <dgm:prSet presAssocID="{173C97C0-0631-4052-AB9E-886C984C138E}" presName="parentLeftMargin" presStyleLbl="node1" presStyleIdx="1" presStyleCnt="4"/>
      <dgm:spPr/>
    </dgm:pt>
    <dgm:pt modelId="{61733A07-0E84-466C-9FE7-0CDA941F855A}" type="pres">
      <dgm:prSet presAssocID="{173C97C0-0631-4052-AB9E-886C984C138E}" presName="parentText" presStyleLbl="node1" presStyleIdx="2" presStyleCnt="4" custScaleX="103571" custScaleY="112202">
        <dgm:presLayoutVars>
          <dgm:chMax val="0"/>
          <dgm:bulletEnabled val="1"/>
        </dgm:presLayoutVars>
      </dgm:prSet>
      <dgm:spPr/>
    </dgm:pt>
    <dgm:pt modelId="{C5249508-8272-4B44-A12A-1C3C58C529CF}" type="pres">
      <dgm:prSet presAssocID="{173C97C0-0631-4052-AB9E-886C984C138E}" presName="negativeSpace" presStyleCnt="0"/>
      <dgm:spPr/>
    </dgm:pt>
    <dgm:pt modelId="{DF0771E4-8011-4FEA-8F2C-FF9E50EBA6B4}" type="pres">
      <dgm:prSet presAssocID="{173C97C0-0631-4052-AB9E-886C984C138E}" presName="childText" presStyleLbl="conFgAcc1" presStyleIdx="2" presStyleCnt="4">
        <dgm:presLayoutVars>
          <dgm:bulletEnabled val="1"/>
        </dgm:presLayoutVars>
      </dgm:prSet>
      <dgm:spPr/>
    </dgm:pt>
    <dgm:pt modelId="{D6FB47EF-F24C-4918-962C-ED8060C7DD3D}" type="pres">
      <dgm:prSet presAssocID="{AF2D9248-B315-453B-A40A-8A6C92282F12}" presName="spaceBetweenRectangles" presStyleCnt="0"/>
      <dgm:spPr/>
    </dgm:pt>
    <dgm:pt modelId="{3F1E4A5B-5A83-4B62-AAD8-EB6E6B9407F5}" type="pres">
      <dgm:prSet presAssocID="{511B0065-5922-49E0-B192-2FFF8DCCE65B}" presName="parentLin" presStyleCnt="0"/>
      <dgm:spPr/>
    </dgm:pt>
    <dgm:pt modelId="{C7C81DFE-C9E1-41E4-A57F-BC37F8475F3B}" type="pres">
      <dgm:prSet presAssocID="{511B0065-5922-49E0-B192-2FFF8DCCE65B}" presName="parentLeftMargin" presStyleLbl="node1" presStyleIdx="2" presStyleCnt="4"/>
      <dgm:spPr/>
    </dgm:pt>
    <dgm:pt modelId="{4EC71D1C-BA2B-4F69-B1AA-A6B228F1B94A}" type="pres">
      <dgm:prSet presAssocID="{511B0065-5922-49E0-B192-2FFF8DCCE65B}" presName="parentText" presStyleLbl="node1" presStyleIdx="3" presStyleCnt="4" custScaleX="102987" custScaleY="127986">
        <dgm:presLayoutVars>
          <dgm:chMax val="0"/>
          <dgm:bulletEnabled val="1"/>
        </dgm:presLayoutVars>
      </dgm:prSet>
      <dgm:spPr/>
    </dgm:pt>
    <dgm:pt modelId="{21C4BE07-185B-46DE-9361-01027CC12C53}" type="pres">
      <dgm:prSet presAssocID="{511B0065-5922-49E0-B192-2FFF8DCCE65B}" presName="negativeSpace" presStyleCnt="0"/>
      <dgm:spPr/>
    </dgm:pt>
    <dgm:pt modelId="{F8F184CE-A091-4777-A028-87F2A2B99B03}" type="pres">
      <dgm:prSet presAssocID="{511B0065-5922-49E0-B192-2FFF8DCCE65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D445E27-9B13-4E4B-B25A-F3665A78E48A}" type="presOf" srcId="{574B1FC9-DF32-4AF7-98FD-A9F1BC630518}" destId="{A9FEB8AA-AA9C-4684-85A6-1C2198D7B810}" srcOrd="0" destOrd="0" presId="urn:microsoft.com/office/officeart/2005/8/layout/list1"/>
    <dgm:cxn modelId="{54C2B928-262F-4D0E-A98C-9A0DB91A24A6}" srcId="{574B1FC9-DF32-4AF7-98FD-A9F1BC630518}" destId="{A6186291-684B-4365-AF4B-3611BB08DCF0}" srcOrd="1" destOrd="0" parTransId="{2FA6684E-F780-400B-8F17-A2ACB1C2F157}" sibTransId="{68FBA14E-7897-42D9-B5F2-2B1123A5E5F1}"/>
    <dgm:cxn modelId="{24A5C83D-32FB-49AB-8080-B8B2F9996A05}" srcId="{574B1FC9-DF32-4AF7-98FD-A9F1BC630518}" destId="{5BE47B7F-2449-440D-81C7-D7C154E5611B}" srcOrd="0" destOrd="0" parTransId="{608CED0F-BDA6-4522-9004-82BBD6C5703F}" sibTransId="{1B154CAA-7A9D-47AB-AD7A-65E6F1E751FC}"/>
    <dgm:cxn modelId="{FCD29F57-2CDD-4ABE-B669-C2D5D1FF6BA5}" type="presOf" srcId="{173C97C0-0631-4052-AB9E-886C984C138E}" destId="{C012E63D-2B37-470E-BBA1-C6D021C3601D}" srcOrd="0" destOrd="0" presId="urn:microsoft.com/office/officeart/2005/8/layout/list1"/>
    <dgm:cxn modelId="{0854FD85-B05B-4BD8-86CF-19112028E766}" type="presOf" srcId="{173C97C0-0631-4052-AB9E-886C984C138E}" destId="{61733A07-0E84-466C-9FE7-0CDA941F855A}" srcOrd="1" destOrd="0" presId="urn:microsoft.com/office/officeart/2005/8/layout/list1"/>
    <dgm:cxn modelId="{3BC740B7-00EF-4903-B870-138D139AD77D}" type="presOf" srcId="{5BE47B7F-2449-440D-81C7-D7C154E5611B}" destId="{BB3D6BF5-5095-4117-97EA-E27AEB987679}" srcOrd="1" destOrd="0" presId="urn:microsoft.com/office/officeart/2005/8/layout/list1"/>
    <dgm:cxn modelId="{F5F497B7-70A5-4AE5-A394-0608B6A0EC29}" type="presOf" srcId="{5BE47B7F-2449-440D-81C7-D7C154E5611B}" destId="{8FF631FF-6D0E-4871-AFBE-D5642751B340}" srcOrd="0" destOrd="0" presId="urn:microsoft.com/office/officeart/2005/8/layout/list1"/>
    <dgm:cxn modelId="{FD730FC2-7B0F-430A-813B-82CD3BA5C777}" type="presOf" srcId="{A6186291-684B-4365-AF4B-3611BB08DCF0}" destId="{349B9609-3D08-4721-B732-B985BC4B8A7D}" srcOrd="1" destOrd="0" presId="urn:microsoft.com/office/officeart/2005/8/layout/list1"/>
    <dgm:cxn modelId="{6D83EAC4-B6CA-4390-B304-66E29B429141}" type="presOf" srcId="{511B0065-5922-49E0-B192-2FFF8DCCE65B}" destId="{4EC71D1C-BA2B-4F69-B1AA-A6B228F1B94A}" srcOrd="1" destOrd="0" presId="urn:microsoft.com/office/officeart/2005/8/layout/list1"/>
    <dgm:cxn modelId="{5C0780E3-751F-4D90-B7FD-CDC6AFF2AF45}" srcId="{574B1FC9-DF32-4AF7-98FD-A9F1BC630518}" destId="{511B0065-5922-49E0-B192-2FFF8DCCE65B}" srcOrd="3" destOrd="0" parTransId="{1462EF78-3C6C-41CC-9FEB-2A767BBC39F3}" sibTransId="{91FA34E3-36D1-49E1-ACFB-04E16A4239DE}"/>
    <dgm:cxn modelId="{100CC1EC-4903-4CFF-ACED-5A3C3A484775}" type="presOf" srcId="{511B0065-5922-49E0-B192-2FFF8DCCE65B}" destId="{C7C81DFE-C9E1-41E4-A57F-BC37F8475F3B}" srcOrd="0" destOrd="0" presId="urn:microsoft.com/office/officeart/2005/8/layout/list1"/>
    <dgm:cxn modelId="{A8F4E8F0-2302-487B-803D-C1CB1ED9E717}" type="presOf" srcId="{A6186291-684B-4365-AF4B-3611BB08DCF0}" destId="{78DE2607-2811-41DC-8DFA-DC9FCD477DE3}" srcOrd="0" destOrd="0" presId="urn:microsoft.com/office/officeart/2005/8/layout/list1"/>
    <dgm:cxn modelId="{336D7BF5-2DD1-4E5E-9E96-BE6D732D5257}" srcId="{574B1FC9-DF32-4AF7-98FD-A9F1BC630518}" destId="{173C97C0-0631-4052-AB9E-886C984C138E}" srcOrd="2" destOrd="0" parTransId="{DBE094BC-1363-48FB-A320-85AE8D12A11B}" sibTransId="{AF2D9248-B315-453B-A40A-8A6C92282F12}"/>
    <dgm:cxn modelId="{6ABDA537-879A-446C-8048-ACD5D7D335E7}" type="presParOf" srcId="{A9FEB8AA-AA9C-4684-85A6-1C2198D7B810}" destId="{F33FA2D4-8AD9-4C7D-AAA8-6B5056F7C6D8}" srcOrd="0" destOrd="0" presId="urn:microsoft.com/office/officeart/2005/8/layout/list1"/>
    <dgm:cxn modelId="{3139946D-10FA-4FEA-8008-59C89D8C3C08}" type="presParOf" srcId="{F33FA2D4-8AD9-4C7D-AAA8-6B5056F7C6D8}" destId="{8FF631FF-6D0E-4871-AFBE-D5642751B340}" srcOrd="0" destOrd="0" presId="urn:microsoft.com/office/officeart/2005/8/layout/list1"/>
    <dgm:cxn modelId="{2ADA0E33-0181-4C47-85CF-7DBF16BDD7D1}" type="presParOf" srcId="{F33FA2D4-8AD9-4C7D-AAA8-6B5056F7C6D8}" destId="{BB3D6BF5-5095-4117-97EA-E27AEB987679}" srcOrd="1" destOrd="0" presId="urn:microsoft.com/office/officeart/2005/8/layout/list1"/>
    <dgm:cxn modelId="{CE161A9B-9ACE-4F61-8A69-D9E8AA6D17AA}" type="presParOf" srcId="{A9FEB8AA-AA9C-4684-85A6-1C2198D7B810}" destId="{1DB1D516-E5D8-4A46-B21F-B9E43818BB26}" srcOrd="1" destOrd="0" presId="urn:microsoft.com/office/officeart/2005/8/layout/list1"/>
    <dgm:cxn modelId="{17F2A462-4CE1-4048-B14E-507EACE8D843}" type="presParOf" srcId="{A9FEB8AA-AA9C-4684-85A6-1C2198D7B810}" destId="{C896ADA9-B71E-42A5-85E4-D0F809A0FA25}" srcOrd="2" destOrd="0" presId="urn:microsoft.com/office/officeart/2005/8/layout/list1"/>
    <dgm:cxn modelId="{7D14CCAA-E710-4D97-B74B-1A7100D3A726}" type="presParOf" srcId="{A9FEB8AA-AA9C-4684-85A6-1C2198D7B810}" destId="{84DD4735-59EF-4700-A272-E5922A284CCB}" srcOrd="3" destOrd="0" presId="urn:microsoft.com/office/officeart/2005/8/layout/list1"/>
    <dgm:cxn modelId="{35394EC2-A7F6-4C5B-AEF7-011D4C9700A0}" type="presParOf" srcId="{A9FEB8AA-AA9C-4684-85A6-1C2198D7B810}" destId="{19A82433-6365-476F-AA3D-19C2B01D2691}" srcOrd="4" destOrd="0" presId="urn:microsoft.com/office/officeart/2005/8/layout/list1"/>
    <dgm:cxn modelId="{78724996-5E87-4A3A-9AA8-30489A0B87F6}" type="presParOf" srcId="{19A82433-6365-476F-AA3D-19C2B01D2691}" destId="{78DE2607-2811-41DC-8DFA-DC9FCD477DE3}" srcOrd="0" destOrd="0" presId="urn:microsoft.com/office/officeart/2005/8/layout/list1"/>
    <dgm:cxn modelId="{C7F7326C-ED7E-4FAA-86C1-0CA02EFC2086}" type="presParOf" srcId="{19A82433-6365-476F-AA3D-19C2B01D2691}" destId="{349B9609-3D08-4721-B732-B985BC4B8A7D}" srcOrd="1" destOrd="0" presId="urn:microsoft.com/office/officeart/2005/8/layout/list1"/>
    <dgm:cxn modelId="{D8CDDBD7-CD55-480F-ACA4-56B7A3C3110B}" type="presParOf" srcId="{A9FEB8AA-AA9C-4684-85A6-1C2198D7B810}" destId="{06CB9487-7ECD-43FF-BE3D-9E68E188022B}" srcOrd="5" destOrd="0" presId="urn:microsoft.com/office/officeart/2005/8/layout/list1"/>
    <dgm:cxn modelId="{71C28081-00E0-4F3D-B15F-A99F6A60A808}" type="presParOf" srcId="{A9FEB8AA-AA9C-4684-85A6-1C2198D7B810}" destId="{5D6E09D1-2D7E-4DE6-9C1F-77FDAA5C2C49}" srcOrd="6" destOrd="0" presId="urn:microsoft.com/office/officeart/2005/8/layout/list1"/>
    <dgm:cxn modelId="{D49BF1BB-2FD7-4841-9DF6-A4B5E370DC5B}" type="presParOf" srcId="{A9FEB8AA-AA9C-4684-85A6-1C2198D7B810}" destId="{A3B37951-856B-407E-B6AE-BDA7D35EA779}" srcOrd="7" destOrd="0" presId="urn:microsoft.com/office/officeart/2005/8/layout/list1"/>
    <dgm:cxn modelId="{D6349ED3-5366-4D61-88AB-9370AFB3F0B6}" type="presParOf" srcId="{A9FEB8AA-AA9C-4684-85A6-1C2198D7B810}" destId="{28E38481-0968-4A93-91EB-1E912BB5FA3B}" srcOrd="8" destOrd="0" presId="urn:microsoft.com/office/officeart/2005/8/layout/list1"/>
    <dgm:cxn modelId="{2DDF5ED1-A95E-41DD-85CB-A49401E2F5F5}" type="presParOf" srcId="{28E38481-0968-4A93-91EB-1E912BB5FA3B}" destId="{C012E63D-2B37-470E-BBA1-C6D021C3601D}" srcOrd="0" destOrd="0" presId="urn:microsoft.com/office/officeart/2005/8/layout/list1"/>
    <dgm:cxn modelId="{4DF37359-297B-4589-B970-FE5DD126DB35}" type="presParOf" srcId="{28E38481-0968-4A93-91EB-1E912BB5FA3B}" destId="{61733A07-0E84-466C-9FE7-0CDA941F855A}" srcOrd="1" destOrd="0" presId="urn:microsoft.com/office/officeart/2005/8/layout/list1"/>
    <dgm:cxn modelId="{3493B498-E164-4FE4-9026-5EDD253BB169}" type="presParOf" srcId="{A9FEB8AA-AA9C-4684-85A6-1C2198D7B810}" destId="{C5249508-8272-4B44-A12A-1C3C58C529CF}" srcOrd="9" destOrd="0" presId="urn:microsoft.com/office/officeart/2005/8/layout/list1"/>
    <dgm:cxn modelId="{EA8CFFE1-3921-4CBD-8A21-FA5E01CA9BE6}" type="presParOf" srcId="{A9FEB8AA-AA9C-4684-85A6-1C2198D7B810}" destId="{DF0771E4-8011-4FEA-8F2C-FF9E50EBA6B4}" srcOrd="10" destOrd="0" presId="urn:microsoft.com/office/officeart/2005/8/layout/list1"/>
    <dgm:cxn modelId="{0EBC048B-727D-45BA-A1EE-21C11B14FDE8}" type="presParOf" srcId="{A9FEB8AA-AA9C-4684-85A6-1C2198D7B810}" destId="{D6FB47EF-F24C-4918-962C-ED8060C7DD3D}" srcOrd="11" destOrd="0" presId="urn:microsoft.com/office/officeart/2005/8/layout/list1"/>
    <dgm:cxn modelId="{3B67F2B3-45FA-4B40-AEC9-F56FF2CA9D20}" type="presParOf" srcId="{A9FEB8AA-AA9C-4684-85A6-1C2198D7B810}" destId="{3F1E4A5B-5A83-4B62-AAD8-EB6E6B9407F5}" srcOrd="12" destOrd="0" presId="urn:microsoft.com/office/officeart/2005/8/layout/list1"/>
    <dgm:cxn modelId="{8BBB3D15-1AEF-4B81-8465-3A3594B4D5A0}" type="presParOf" srcId="{3F1E4A5B-5A83-4B62-AAD8-EB6E6B9407F5}" destId="{C7C81DFE-C9E1-41E4-A57F-BC37F8475F3B}" srcOrd="0" destOrd="0" presId="urn:microsoft.com/office/officeart/2005/8/layout/list1"/>
    <dgm:cxn modelId="{3602C2A1-C936-4CA3-B2DE-AE212CD939C8}" type="presParOf" srcId="{3F1E4A5B-5A83-4B62-AAD8-EB6E6B9407F5}" destId="{4EC71D1C-BA2B-4F69-B1AA-A6B228F1B94A}" srcOrd="1" destOrd="0" presId="urn:microsoft.com/office/officeart/2005/8/layout/list1"/>
    <dgm:cxn modelId="{05AACC3F-E78B-4078-A619-030A80872C32}" type="presParOf" srcId="{A9FEB8AA-AA9C-4684-85A6-1C2198D7B810}" destId="{21C4BE07-185B-46DE-9361-01027CC12C53}" srcOrd="13" destOrd="0" presId="urn:microsoft.com/office/officeart/2005/8/layout/list1"/>
    <dgm:cxn modelId="{E2C88369-70AF-4E6F-9F57-9F19D42F23F1}" type="presParOf" srcId="{A9FEB8AA-AA9C-4684-85A6-1C2198D7B810}" destId="{F8F184CE-A091-4777-A028-87F2A2B99B0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9D3D1-95F7-4D04-934E-9810FB545265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7BFDF3A1-03CB-48FF-B4A1-0164E2B889EA}">
      <dgm:prSet phldrT="[Text]" custT="1"/>
      <dgm:spPr/>
      <dgm:t>
        <a:bodyPr/>
        <a:lstStyle/>
        <a:p>
          <a:pPr algn="ctr"/>
          <a:endParaRPr kumimoji="0" lang="en-GB" sz="1700" b="1" i="0" u="none" strike="noStrike" cap="none" spc="0" normalizeH="0" baseline="0" noProof="0" dirty="0">
            <a:ln/>
            <a:effectLst/>
            <a:uLnTx/>
            <a:uFillTx/>
          </a:endParaRPr>
        </a:p>
        <a:p>
          <a:pPr algn="ctr"/>
          <a:endParaRPr kumimoji="0" lang="en-GB" sz="1700" b="1" i="0" u="none" strike="noStrike" cap="none" spc="0" normalizeH="0" baseline="0" noProof="0" dirty="0">
            <a:ln/>
            <a:effectLst/>
            <a:uLnTx/>
            <a:uFillTx/>
          </a:endParaRPr>
        </a:p>
        <a:p>
          <a:pPr algn="ctr"/>
          <a:r>
            <a:rPr kumimoji="0" lang="el-GR" sz="1700" b="1" i="0" u="none" strike="noStrike" cap="none" spc="0" normalizeH="0" baseline="0" noProof="0" dirty="0">
              <a:ln/>
              <a:effectLst/>
              <a:uLnTx/>
              <a:uFillTx/>
            </a:rPr>
            <a:t>Ψηφιακός μετασχηματισμός</a:t>
          </a:r>
        </a:p>
        <a:p>
          <a:pPr algn="ctr"/>
          <a:r>
            <a:rPr kumimoji="0" lang="el-GR" sz="1700" b="1" i="0" u="none" strike="noStrike" cap="none" spc="0" normalizeH="0" baseline="0" noProof="0" dirty="0">
              <a:ln/>
              <a:effectLst/>
              <a:uLnTx/>
              <a:uFillTx/>
            </a:rPr>
            <a:t>ψηφιακή ετοιμότητα, ανθεκτικότητα και </a:t>
          </a:r>
          <a:r>
            <a:rPr lang="el-GR" sz="1700" b="1" dirty="0"/>
            <a:t>ικανότητα</a:t>
          </a:r>
          <a:endParaRPr lang="en-US" sz="1700" b="1" dirty="0"/>
        </a:p>
      </dgm:t>
    </dgm:pt>
    <dgm:pt modelId="{32273023-5FC8-4F3D-A224-ED8A56F1EDAD}" type="parTrans" cxnId="{45CDC70D-93DD-495D-8FAB-FFECEC3D8076}">
      <dgm:prSet/>
      <dgm:spPr/>
      <dgm:t>
        <a:bodyPr/>
        <a:lstStyle/>
        <a:p>
          <a:endParaRPr lang="en-US"/>
        </a:p>
      </dgm:t>
    </dgm:pt>
    <dgm:pt modelId="{2C320B25-C6E7-40F5-957A-CB08DDF4D183}" type="sibTrans" cxnId="{45CDC70D-93DD-495D-8FAB-FFECEC3D8076}">
      <dgm:prSet/>
      <dgm:spPr/>
      <dgm:t>
        <a:bodyPr/>
        <a:lstStyle/>
        <a:p>
          <a:endParaRPr lang="en-US"/>
        </a:p>
      </dgm:t>
    </dgm:pt>
    <dgm:pt modelId="{44425600-3B84-4CE6-B252-49E03C7A1023}">
      <dgm:prSet phldrT="[Text]" custT="1"/>
      <dgm:spPr/>
      <dgm:t>
        <a:bodyPr/>
        <a:lstStyle/>
        <a:p>
          <a:endParaRPr kumimoji="0" lang="en-GB" sz="1800" b="1" i="0" u="none" strike="noStrike" cap="none" spc="0" normalizeH="0" baseline="0" noProof="0" dirty="0">
            <a:ln/>
            <a:effectLst/>
            <a:uLnTx/>
            <a:uFillTx/>
          </a:endParaRPr>
        </a:p>
        <a:p>
          <a:endParaRPr kumimoji="0" lang="en-GB" sz="1800" b="1" i="0" u="none" strike="noStrike" cap="none" spc="0" normalizeH="0" baseline="0" noProof="0" dirty="0">
            <a:ln/>
            <a:effectLst/>
            <a:uLnTx/>
            <a:uFillTx/>
          </a:endParaRPr>
        </a:p>
        <a:p>
          <a:r>
            <a:rPr kumimoji="0" lang="el-GR" sz="1800" b="1" i="0" u="none" strike="noStrike" cap="none" spc="0" normalizeH="0" baseline="0" noProof="0" dirty="0">
              <a:ln/>
              <a:effectLst/>
              <a:uLnTx/>
              <a:uFillTx/>
            </a:rPr>
            <a:t>Ενεργός Συμμετοχή στη Δημοκρατική Ζωή </a:t>
          </a:r>
          <a:r>
            <a:rPr kumimoji="0" lang="el-GR" sz="1400" b="1" i="1" u="none" strike="noStrike" cap="none" spc="0" normalizeH="0" baseline="0" noProof="0" dirty="0">
              <a:ln/>
              <a:effectLst/>
              <a:uLnTx/>
              <a:uFillTx/>
            </a:rPr>
            <a:t>(Κοινές αξίες, αστική εμπλοκή)</a:t>
          </a:r>
          <a:endParaRPr lang="en-US" sz="1800" i="1" dirty="0"/>
        </a:p>
      </dgm:t>
    </dgm:pt>
    <dgm:pt modelId="{6C5AFFF1-7D22-4DE5-905F-960EF02CC017}" type="parTrans" cxnId="{7288B686-9F90-4FBC-BF88-B9498C7D3C90}">
      <dgm:prSet/>
      <dgm:spPr/>
      <dgm:t>
        <a:bodyPr/>
        <a:lstStyle/>
        <a:p>
          <a:endParaRPr lang="en-US"/>
        </a:p>
      </dgm:t>
    </dgm:pt>
    <dgm:pt modelId="{E168E317-CC07-48B8-86FD-23B54C72B619}" type="sibTrans" cxnId="{7288B686-9F90-4FBC-BF88-B9498C7D3C90}">
      <dgm:prSet/>
      <dgm:spPr/>
      <dgm:t>
        <a:bodyPr/>
        <a:lstStyle/>
        <a:p>
          <a:endParaRPr lang="en-US"/>
        </a:p>
      </dgm:t>
    </dgm:pt>
    <dgm:pt modelId="{D5818C0F-6616-40F4-83C5-BCA6628F6C41}">
      <dgm:prSet custT="1"/>
      <dgm:spPr/>
      <dgm:t>
        <a:bodyPr/>
        <a:lstStyle/>
        <a:p>
          <a:endParaRPr kumimoji="0" lang="en-GB" sz="1600" b="1" i="0" u="none" strike="noStrike" cap="none" spc="0" normalizeH="0" baseline="0" noProof="0" dirty="0">
            <a:ln/>
            <a:effectLst/>
            <a:uLnTx/>
            <a:uFillTx/>
          </a:endParaRPr>
        </a:p>
        <a:p>
          <a:r>
            <a:rPr kumimoji="0" lang="el-GR" sz="1800" b="1" i="0" u="none" strike="noStrike" cap="none" spc="0" normalizeH="0" baseline="0" noProof="0" dirty="0">
              <a:ln/>
              <a:effectLst/>
              <a:uLnTx/>
              <a:uFillTx/>
            </a:rPr>
            <a:t>Συμπερίληψη </a:t>
          </a:r>
        </a:p>
        <a:p>
          <a:r>
            <a:rPr kumimoji="0" lang="el-GR" sz="1800" b="1" i="0" u="none" strike="noStrike" cap="none" spc="0" normalizeH="0" baseline="0" noProof="0" dirty="0">
              <a:ln/>
              <a:effectLst/>
              <a:uLnTx/>
              <a:uFillTx/>
            </a:rPr>
            <a:t>και </a:t>
          </a:r>
        </a:p>
        <a:p>
          <a:r>
            <a:rPr kumimoji="0" lang="el-GR" sz="1800" b="1" i="0" u="none" strike="noStrike" cap="none" spc="0" normalizeH="0" baseline="0" noProof="0" dirty="0">
              <a:ln/>
              <a:effectLst/>
              <a:uLnTx/>
              <a:uFillTx/>
            </a:rPr>
            <a:t>Πολυμορφία</a:t>
          </a:r>
          <a:endParaRPr lang="en-US" sz="1800" b="1" dirty="0"/>
        </a:p>
      </dgm:t>
    </dgm:pt>
    <dgm:pt modelId="{7D3A5CBB-46D5-4EC3-8EBF-9F3BF170ADE6}" type="parTrans" cxnId="{5BB43E62-2D2E-4D93-AF8E-965676436614}">
      <dgm:prSet/>
      <dgm:spPr/>
      <dgm:t>
        <a:bodyPr/>
        <a:lstStyle/>
        <a:p>
          <a:endParaRPr lang="en-US"/>
        </a:p>
      </dgm:t>
    </dgm:pt>
    <dgm:pt modelId="{38114BA9-0FFE-49EE-BA87-7EB15661E379}" type="sibTrans" cxnId="{5BB43E62-2D2E-4D93-AF8E-965676436614}">
      <dgm:prSet/>
      <dgm:spPr/>
      <dgm:t>
        <a:bodyPr/>
        <a:lstStyle/>
        <a:p>
          <a:endParaRPr lang="en-US"/>
        </a:p>
      </dgm:t>
    </dgm:pt>
    <dgm:pt modelId="{D12AC8E7-5EC8-4A26-AC41-91508C721A5C}">
      <dgm:prSet custT="1"/>
      <dgm:spPr/>
      <dgm:t>
        <a:bodyPr/>
        <a:lstStyle/>
        <a:p>
          <a:endParaRPr kumimoji="0" lang="en-GB" sz="1800" b="1" i="0" u="none" strike="noStrike" cap="none" spc="0" normalizeH="0" baseline="0" noProof="0" dirty="0">
            <a:ln/>
            <a:effectLst/>
            <a:uLnTx/>
            <a:uFillTx/>
          </a:endParaRPr>
        </a:p>
        <a:p>
          <a:endParaRPr kumimoji="0" lang="en-GB" sz="1800" b="1" i="0" u="none" strike="noStrike" cap="none" spc="0" normalizeH="0" baseline="0" noProof="0" dirty="0">
            <a:ln/>
            <a:effectLst/>
            <a:uLnTx/>
            <a:uFillTx/>
          </a:endParaRPr>
        </a:p>
        <a:p>
          <a:r>
            <a:rPr kumimoji="0" lang="el-GR" sz="1800" b="1" i="0" u="none" strike="noStrike" cap="none" spc="0" normalizeH="0" baseline="0" noProof="0" dirty="0">
              <a:ln/>
              <a:effectLst/>
              <a:uLnTx/>
              <a:uFillTx/>
            </a:rPr>
            <a:t>Περιβάλλον και Καταπολέμηση της Κλιματικής Αλλαγής</a:t>
          </a:r>
          <a:endParaRPr lang="en-US" sz="1800" b="1" dirty="0"/>
        </a:p>
      </dgm:t>
    </dgm:pt>
    <dgm:pt modelId="{9BF86D6F-AC1D-4979-A4E5-736C98836A4B}" type="parTrans" cxnId="{E53FEF68-C97B-4BC1-A3C5-0767E5A3FE55}">
      <dgm:prSet/>
      <dgm:spPr/>
      <dgm:t>
        <a:bodyPr/>
        <a:lstStyle/>
        <a:p>
          <a:endParaRPr lang="en-US"/>
        </a:p>
      </dgm:t>
    </dgm:pt>
    <dgm:pt modelId="{6DE157F2-7A6C-46E5-9CDA-6611735055B5}" type="sibTrans" cxnId="{E53FEF68-C97B-4BC1-A3C5-0767E5A3FE55}">
      <dgm:prSet/>
      <dgm:spPr/>
      <dgm:t>
        <a:bodyPr/>
        <a:lstStyle/>
        <a:p>
          <a:endParaRPr lang="en-US"/>
        </a:p>
      </dgm:t>
    </dgm:pt>
    <dgm:pt modelId="{4C43ED7B-F8B7-47E1-B18D-162B955954DA}" type="pres">
      <dgm:prSet presAssocID="{9A69D3D1-95F7-4D04-934E-9810FB545265}" presName="CompostProcess" presStyleCnt="0">
        <dgm:presLayoutVars>
          <dgm:dir/>
          <dgm:resizeHandles val="exact"/>
        </dgm:presLayoutVars>
      </dgm:prSet>
      <dgm:spPr/>
    </dgm:pt>
    <dgm:pt modelId="{6E0E96D7-CC38-49AF-BFCB-50981EA3D814}" type="pres">
      <dgm:prSet presAssocID="{9A69D3D1-95F7-4D04-934E-9810FB545265}" presName="arrow" presStyleLbl="bgShp" presStyleIdx="0" presStyleCnt="1" custScaleX="117647"/>
      <dgm:spPr/>
    </dgm:pt>
    <dgm:pt modelId="{93F3AEBE-06C4-4A9A-A748-31807C793C21}" type="pres">
      <dgm:prSet presAssocID="{9A69D3D1-95F7-4D04-934E-9810FB545265}" presName="linearProcess" presStyleCnt="0"/>
      <dgm:spPr/>
    </dgm:pt>
    <dgm:pt modelId="{8B0D6F39-60A5-4AB5-8117-6C5F79537FFB}" type="pres">
      <dgm:prSet presAssocID="{D5818C0F-6616-40F4-83C5-BCA6628F6C41}" presName="textNode" presStyleLbl="node1" presStyleIdx="0" presStyleCnt="4" custScaleX="149367" custScaleY="250000" custLinFactNeighborX="9055">
        <dgm:presLayoutVars>
          <dgm:bulletEnabled val="1"/>
        </dgm:presLayoutVars>
      </dgm:prSet>
      <dgm:spPr/>
    </dgm:pt>
    <dgm:pt modelId="{986A9D52-6A59-4F9F-BB1A-37073B9216E5}" type="pres">
      <dgm:prSet presAssocID="{38114BA9-0FFE-49EE-BA87-7EB15661E379}" presName="sibTrans" presStyleCnt="0"/>
      <dgm:spPr/>
    </dgm:pt>
    <dgm:pt modelId="{70A90D3A-D09F-493D-9D40-AB720E740DFC}" type="pres">
      <dgm:prSet presAssocID="{D12AC8E7-5EC8-4A26-AC41-91508C721A5C}" presName="textNode" presStyleLbl="node1" presStyleIdx="1" presStyleCnt="4" custScaleX="151483" custScaleY="250000">
        <dgm:presLayoutVars>
          <dgm:bulletEnabled val="1"/>
        </dgm:presLayoutVars>
      </dgm:prSet>
      <dgm:spPr/>
    </dgm:pt>
    <dgm:pt modelId="{216FB22D-90C3-4A33-847D-FEFB77B05305}" type="pres">
      <dgm:prSet presAssocID="{6DE157F2-7A6C-46E5-9CDA-6611735055B5}" presName="sibTrans" presStyleCnt="0"/>
      <dgm:spPr/>
    </dgm:pt>
    <dgm:pt modelId="{34191EDC-20F0-4841-AD6C-860A260C46A2}" type="pres">
      <dgm:prSet presAssocID="{7BFDF3A1-03CB-48FF-B4A1-0164E2B889EA}" presName="textNode" presStyleLbl="node1" presStyleIdx="2" presStyleCnt="4" custScaleX="164542" custScaleY="250000" custLinFactNeighborY="-3676">
        <dgm:presLayoutVars>
          <dgm:bulletEnabled val="1"/>
        </dgm:presLayoutVars>
      </dgm:prSet>
      <dgm:spPr/>
    </dgm:pt>
    <dgm:pt modelId="{DB13E7DE-0E9F-4FD2-8DC6-BC03E80F91C3}" type="pres">
      <dgm:prSet presAssocID="{2C320B25-C6E7-40F5-957A-CB08DDF4D183}" presName="sibTrans" presStyleCnt="0"/>
      <dgm:spPr/>
    </dgm:pt>
    <dgm:pt modelId="{BDF8D7C9-4779-4D9E-AEFD-FB305258A604}" type="pres">
      <dgm:prSet presAssocID="{44425600-3B84-4CE6-B252-49E03C7A1023}" presName="textNode" presStyleLbl="node1" presStyleIdx="3" presStyleCnt="4" custScaleX="148761" custScaleY="250000">
        <dgm:presLayoutVars>
          <dgm:bulletEnabled val="1"/>
        </dgm:presLayoutVars>
      </dgm:prSet>
      <dgm:spPr/>
    </dgm:pt>
  </dgm:ptLst>
  <dgm:cxnLst>
    <dgm:cxn modelId="{45CDC70D-93DD-495D-8FAB-FFECEC3D8076}" srcId="{9A69D3D1-95F7-4D04-934E-9810FB545265}" destId="{7BFDF3A1-03CB-48FF-B4A1-0164E2B889EA}" srcOrd="2" destOrd="0" parTransId="{32273023-5FC8-4F3D-A224-ED8A56F1EDAD}" sibTransId="{2C320B25-C6E7-40F5-957A-CB08DDF4D183}"/>
    <dgm:cxn modelId="{07155B13-35AF-44A1-9A46-0D49E9FB9072}" type="presOf" srcId="{D12AC8E7-5EC8-4A26-AC41-91508C721A5C}" destId="{70A90D3A-D09F-493D-9D40-AB720E740DFC}" srcOrd="0" destOrd="0" presId="urn:microsoft.com/office/officeart/2005/8/layout/hProcess9"/>
    <dgm:cxn modelId="{9FE30E36-7C70-47AB-A4B7-834539B866C2}" type="presOf" srcId="{44425600-3B84-4CE6-B252-49E03C7A1023}" destId="{BDF8D7C9-4779-4D9E-AEFD-FB305258A604}" srcOrd="0" destOrd="0" presId="urn:microsoft.com/office/officeart/2005/8/layout/hProcess9"/>
    <dgm:cxn modelId="{5BB43E62-2D2E-4D93-AF8E-965676436614}" srcId="{9A69D3D1-95F7-4D04-934E-9810FB545265}" destId="{D5818C0F-6616-40F4-83C5-BCA6628F6C41}" srcOrd="0" destOrd="0" parTransId="{7D3A5CBB-46D5-4EC3-8EBF-9F3BF170ADE6}" sibTransId="{38114BA9-0FFE-49EE-BA87-7EB15661E379}"/>
    <dgm:cxn modelId="{E53FEF68-C97B-4BC1-A3C5-0767E5A3FE55}" srcId="{9A69D3D1-95F7-4D04-934E-9810FB545265}" destId="{D12AC8E7-5EC8-4A26-AC41-91508C721A5C}" srcOrd="1" destOrd="0" parTransId="{9BF86D6F-AC1D-4979-A4E5-736C98836A4B}" sibTransId="{6DE157F2-7A6C-46E5-9CDA-6611735055B5}"/>
    <dgm:cxn modelId="{F0F6A072-26EC-4BF5-B731-264A2846C2BE}" type="presOf" srcId="{9A69D3D1-95F7-4D04-934E-9810FB545265}" destId="{4C43ED7B-F8B7-47E1-B18D-162B955954DA}" srcOrd="0" destOrd="0" presId="urn:microsoft.com/office/officeart/2005/8/layout/hProcess9"/>
    <dgm:cxn modelId="{D13CFE83-2D5A-4F47-8C8F-FB1CD7898D3E}" type="presOf" srcId="{7BFDF3A1-03CB-48FF-B4A1-0164E2B889EA}" destId="{34191EDC-20F0-4841-AD6C-860A260C46A2}" srcOrd="0" destOrd="0" presId="urn:microsoft.com/office/officeart/2005/8/layout/hProcess9"/>
    <dgm:cxn modelId="{7288B686-9F90-4FBC-BF88-B9498C7D3C90}" srcId="{9A69D3D1-95F7-4D04-934E-9810FB545265}" destId="{44425600-3B84-4CE6-B252-49E03C7A1023}" srcOrd="3" destOrd="0" parTransId="{6C5AFFF1-7D22-4DE5-905F-960EF02CC017}" sibTransId="{E168E317-CC07-48B8-86FD-23B54C72B619}"/>
    <dgm:cxn modelId="{0AF59695-2FC2-472D-8416-14ECD6D7FFD1}" type="presOf" srcId="{D5818C0F-6616-40F4-83C5-BCA6628F6C41}" destId="{8B0D6F39-60A5-4AB5-8117-6C5F79537FFB}" srcOrd="0" destOrd="0" presId="urn:microsoft.com/office/officeart/2005/8/layout/hProcess9"/>
    <dgm:cxn modelId="{4D594098-22DF-42C5-861D-FC13481D5BA9}" type="presParOf" srcId="{4C43ED7B-F8B7-47E1-B18D-162B955954DA}" destId="{6E0E96D7-CC38-49AF-BFCB-50981EA3D814}" srcOrd="0" destOrd="0" presId="urn:microsoft.com/office/officeart/2005/8/layout/hProcess9"/>
    <dgm:cxn modelId="{89DDB29F-E3FC-4CAF-991E-8FCB02E5FEAF}" type="presParOf" srcId="{4C43ED7B-F8B7-47E1-B18D-162B955954DA}" destId="{93F3AEBE-06C4-4A9A-A748-31807C793C21}" srcOrd="1" destOrd="0" presId="urn:microsoft.com/office/officeart/2005/8/layout/hProcess9"/>
    <dgm:cxn modelId="{D15060E2-34E8-447A-9EA0-325634936C93}" type="presParOf" srcId="{93F3AEBE-06C4-4A9A-A748-31807C793C21}" destId="{8B0D6F39-60A5-4AB5-8117-6C5F79537FFB}" srcOrd="0" destOrd="0" presId="urn:microsoft.com/office/officeart/2005/8/layout/hProcess9"/>
    <dgm:cxn modelId="{4B803C80-77DE-47DD-B9C5-A9B9F1A2CDF1}" type="presParOf" srcId="{93F3AEBE-06C4-4A9A-A748-31807C793C21}" destId="{986A9D52-6A59-4F9F-BB1A-37073B9216E5}" srcOrd="1" destOrd="0" presId="urn:microsoft.com/office/officeart/2005/8/layout/hProcess9"/>
    <dgm:cxn modelId="{CBE34B1E-4F20-464D-A83A-D3CE6598FD1C}" type="presParOf" srcId="{93F3AEBE-06C4-4A9A-A748-31807C793C21}" destId="{70A90D3A-D09F-493D-9D40-AB720E740DFC}" srcOrd="2" destOrd="0" presId="urn:microsoft.com/office/officeart/2005/8/layout/hProcess9"/>
    <dgm:cxn modelId="{CC1428F9-D46D-4DAB-849D-FF25107A50C3}" type="presParOf" srcId="{93F3AEBE-06C4-4A9A-A748-31807C793C21}" destId="{216FB22D-90C3-4A33-847D-FEFB77B05305}" srcOrd="3" destOrd="0" presId="urn:microsoft.com/office/officeart/2005/8/layout/hProcess9"/>
    <dgm:cxn modelId="{8120FE79-6D25-41C8-8DAF-4A5AED8EB338}" type="presParOf" srcId="{93F3AEBE-06C4-4A9A-A748-31807C793C21}" destId="{34191EDC-20F0-4841-AD6C-860A260C46A2}" srcOrd="4" destOrd="0" presId="urn:microsoft.com/office/officeart/2005/8/layout/hProcess9"/>
    <dgm:cxn modelId="{99D8B6AB-114F-44C2-9D76-0203EDA6F3A8}" type="presParOf" srcId="{93F3AEBE-06C4-4A9A-A748-31807C793C21}" destId="{DB13E7DE-0E9F-4FD2-8DC6-BC03E80F91C3}" srcOrd="5" destOrd="0" presId="urn:microsoft.com/office/officeart/2005/8/layout/hProcess9"/>
    <dgm:cxn modelId="{81F1BBB1-6A76-408C-810D-28083824F802}" type="presParOf" srcId="{93F3AEBE-06C4-4A9A-A748-31807C793C21}" destId="{BDF8D7C9-4779-4D9E-AEFD-FB305258A60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69D3D1-95F7-4D04-934E-9810FB545265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4C43ED7B-F8B7-47E1-B18D-162B955954DA}" type="pres">
      <dgm:prSet presAssocID="{9A69D3D1-95F7-4D04-934E-9810FB545265}" presName="CompostProcess" presStyleCnt="0">
        <dgm:presLayoutVars>
          <dgm:dir/>
          <dgm:resizeHandles val="exact"/>
        </dgm:presLayoutVars>
      </dgm:prSet>
      <dgm:spPr/>
    </dgm:pt>
    <dgm:pt modelId="{6E0E96D7-CC38-49AF-BFCB-50981EA3D814}" type="pres">
      <dgm:prSet presAssocID="{9A69D3D1-95F7-4D04-934E-9810FB545265}" presName="arrow" presStyleLbl="bgShp" presStyleIdx="0" presStyleCnt="1" custScaleX="117647" custLinFactNeighborX="0" custLinFactNeighborY="-17501"/>
      <dgm:spPr/>
    </dgm:pt>
    <dgm:pt modelId="{93F3AEBE-06C4-4A9A-A748-31807C793C21}" type="pres">
      <dgm:prSet presAssocID="{9A69D3D1-95F7-4D04-934E-9810FB545265}" presName="linearProcess" presStyleCnt="0"/>
      <dgm:spPr/>
    </dgm:pt>
  </dgm:ptLst>
  <dgm:cxnLst>
    <dgm:cxn modelId="{F0F6A072-26EC-4BF5-B731-264A2846C2BE}" type="presOf" srcId="{9A69D3D1-95F7-4D04-934E-9810FB545265}" destId="{4C43ED7B-F8B7-47E1-B18D-162B955954DA}" srcOrd="0" destOrd="0" presId="urn:microsoft.com/office/officeart/2005/8/layout/hProcess9"/>
    <dgm:cxn modelId="{4D594098-22DF-42C5-861D-FC13481D5BA9}" type="presParOf" srcId="{4C43ED7B-F8B7-47E1-B18D-162B955954DA}" destId="{6E0E96D7-CC38-49AF-BFCB-50981EA3D814}" srcOrd="0" destOrd="0" presId="urn:microsoft.com/office/officeart/2005/8/layout/hProcess9"/>
    <dgm:cxn modelId="{89DDB29F-E3FC-4CAF-991E-8FCB02E5FEAF}" type="presParOf" srcId="{4C43ED7B-F8B7-47E1-B18D-162B955954DA}" destId="{93F3AEBE-06C4-4A9A-A748-31807C793C21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71BA48-CF5A-44BB-999F-D8A3D779ABED}" type="doc">
      <dgm:prSet loTypeId="urn:microsoft.com/office/officeart/2005/8/layout/vList5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BF6CAD02-C982-42F0-B169-3347C55DC98D}">
      <dgm:prSet phldrT="[Text]" custT="1"/>
      <dgm:spPr/>
      <dgm:t>
        <a:bodyPr/>
        <a:lstStyle/>
        <a:p>
          <a:pPr algn="ctr"/>
          <a:r>
            <a:rPr lang="el-GR" sz="2200" b="1" dirty="0">
              <a:solidFill>
                <a:schemeClr val="tx1"/>
              </a:solidFill>
            </a:rPr>
            <a:t>Συντονιστής</a:t>
          </a:r>
        </a:p>
        <a:p>
          <a:pPr algn="ctr"/>
          <a:r>
            <a:rPr lang="el-GR" sz="2200" dirty="0"/>
            <a:t> </a:t>
          </a:r>
          <a:r>
            <a:rPr lang="el-GR" sz="1800" i="1" dirty="0"/>
            <a:t>(</a:t>
          </a:r>
          <a:r>
            <a:rPr lang="en-GB" sz="1800" i="1" dirty="0"/>
            <a:t>Applicant Organization</a:t>
          </a:r>
          <a:r>
            <a:rPr lang="el-GR" sz="1800" i="1" dirty="0"/>
            <a:t>/</a:t>
          </a:r>
          <a:r>
            <a:rPr lang="en-GB" sz="1800" i="1" dirty="0"/>
            <a:t> Coordinator)</a:t>
          </a:r>
          <a:endParaRPr lang="en-US" sz="2200" i="1" dirty="0"/>
        </a:p>
      </dgm:t>
    </dgm:pt>
    <dgm:pt modelId="{16EC4532-15C3-4952-ACFF-D23BF4C475DD}" type="parTrans" cxnId="{8173E43E-CF51-469B-B431-6C89699CA288}">
      <dgm:prSet/>
      <dgm:spPr/>
      <dgm:t>
        <a:bodyPr/>
        <a:lstStyle/>
        <a:p>
          <a:endParaRPr lang="en-US"/>
        </a:p>
      </dgm:t>
    </dgm:pt>
    <dgm:pt modelId="{02383466-48AE-41A3-B81B-C8DA6E5D9284}" type="sibTrans" cxnId="{8173E43E-CF51-469B-B431-6C89699CA288}">
      <dgm:prSet/>
      <dgm:spPr/>
      <dgm:t>
        <a:bodyPr/>
        <a:lstStyle/>
        <a:p>
          <a:endParaRPr lang="en-US"/>
        </a:p>
      </dgm:t>
    </dgm:pt>
    <dgm:pt modelId="{BBB770C0-DF04-4608-8FEB-20B433F1774B}">
      <dgm:prSet phldrT="[Text]" custT="1"/>
      <dgm:spPr/>
      <dgm:t>
        <a:bodyPr/>
        <a:lstStyle/>
        <a:p>
          <a:pPr algn="just"/>
          <a:r>
            <a:rPr lang="el-GR" sz="1600" b="1" dirty="0">
              <a:solidFill>
                <a:sysClr val="windowText" lastClr="000000"/>
              </a:solidFill>
            </a:rPr>
            <a:t>Πρέπει να προέρχεται είτε από </a:t>
          </a:r>
          <a:r>
            <a:rPr lang="el-GR" sz="1600" b="1" u="sng" dirty="0">
              <a:solidFill>
                <a:sysClr val="windowText" lastClr="000000"/>
              </a:solidFill>
            </a:rPr>
            <a:t>Χώρα-Μέλος της ΕΕ είτε Τρίτη Χώρα Συνδεδεμένη με το Πρόγραμμα</a:t>
          </a:r>
          <a:endParaRPr lang="en-US" sz="1600" b="1" u="sng" dirty="0"/>
        </a:p>
      </dgm:t>
    </dgm:pt>
    <dgm:pt modelId="{20FB2C6F-2A31-40E9-8CAB-378DEE3A608A}" type="parTrans" cxnId="{0FD38C62-BC51-4182-BA03-4672F27AC510}">
      <dgm:prSet/>
      <dgm:spPr/>
      <dgm:t>
        <a:bodyPr/>
        <a:lstStyle/>
        <a:p>
          <a:endParaRPr lang="en-US"/>
        </a:p>
      </dgm:t>
    </dgm:pt>
    <dgm:pt modelId="{6BB8173A-F47A-45E7-9DAD-FE4114023007}" type="sibTrans" cxnId="{0FD38C62-BC51-4182-BA03-4672F27AC510}">
      <dgm:prSet/>
      <dgm:spPr/>
      <dgm:t>
        <a:bodyPr/>
        <a:lstStyle/>
        <a:p>
          <a:endParaRPr lang="en-US"/>
        </a:p>
      </dgm:t>
    </dgm:pt>
    <dgm:pt modelId="{D9629612-A9C2-4BF4-BD7E-B182CD5113B9}">
      <dgm:prSet phldrT="[Text]" custT="1"/>
      <dgm:spPr/>
      <dgm:t>
        <a:bodyPr/>
        <a:lstStyle/>
        <a:p>
          <a:endParaRPr lang="en-GB" sz="2200" dirty="0"/>
        </a:p>
        <a:p>
          <a:r>
            <a:rPr lang="el-GR" sz="2100" b="1" dirty="0">
              <a:solidFill>
                <a:schemeClr val="tx1"/>
              </a:solidFill>
            </a:rPr>
            <a:t>Συμμετέχων Εταίρος</a:t>
          </a:r>
          <a:r>
            <a:rPr lang="en-GB" sz="2100" b="1" dirty="0">
              <a:solidFill>
                <a:schemeClr val="tx1"/>
              </a:solidFill>
            </a:rPr>
            <a:t> </a:t>
          </a:r>
        </a:p>
        <a:p>
          <a:r>
            <a:rPr lang="en-GB" sz="1800" i="1" dirty="0"/>
            <a:t>(Partner Organization)</a:t>
          </a:r>
        </a:p>
        <a:p>
          <a:endParaRPr lang="en-US" sz="1700" dirty="0"/>
        </a:p>
      </dgm:t>
    </dgm:pt>
    <dgm:pt modelId="{564A826A-201E-421B-8D3B-0E7275EB6A99}" type="parTrans" cxnId="{9FF423E2-0F58-450E-91A2-959514AD814D}">
      <dgm:prSet/>
      <dgm:spPr/>
      <dgm:t>
        <a:bodyPr/>
        <a:lstStyle/>
        <a:p>
          <a:endParaRPr lang="en-US"/>
        </a:p>
      </dgm:t>
    </dgm:pt>
    <dgm:pt modelId="{AB39DC51-3290-4721-95BD-C94A96E4A46C}" type="sibTrans" cxnId="{9FF423E2-0F58-450E-91A2-959514AD814D}">
      <dgm:prSet/>
      <dgm:spPr/>
      <dgm:t>
        <a:bodyPr/>
        <a:lstStyle/>
        <a:p>
          <a:endParaRPr lang="en-US"/>
        </a:p>
      </dgm:t>
    </dgm:pt>
    <dgm:pt modelId="{EEF5D325-B29A-4638-B7DC-6025BFF0AE55}">
      <dgm:prSet phldrT="[Text]" custT="1"/>
      <dgm:spPr/>
      <dgm:t>
        <a:bodyPr/>
        <a:lstStyle/>
        <a:p>
          <a:pPr algn="just"/>
          <a:r>
            <a:rPr lang="el-GR" sz="1600" b="1" dirty="0">
              <a:solidFill>
                <a:sysClr val="windowText" lastClr="000000"/>
              </a:solidFill>
            </a:rPr>
            <a:t>Μπορεί να προέρχεται </a:t>
          </a:r>
          <a:r>
            <a:rPr lang="el-GR" sz="1600" b="1" u="sng" dirty="0">
              <a:solidFill>
                <a:sysClr val="windowText" lastClr="000000"/>
              </a:solidFill>
            </a:rPr>
            <a:t>είτε από Χώρα-Μέλος της ΕΕ είτε Τρίτη Χώρα Συνδεδεμένη ή μη με το Πρόγραμμα</a:t>
          </a:r>
          <a:endParaRPr lang="en-US" sz="1600" b="1" dirty="0"/>
        </a:p>
      </dgm:t>
    </dgm:pt>
    <dgm:pt modelId="{1FDE3799-F161-4B1C-80A3-D5C60634127B}" type="parTrans" cxnId="{0311F8DC-C05A-4925-AF73-FC6B4E11A4E3}">
      <dgm:prSet/>
      <dgm:spPr/>
      <dgm:t>
        <a:bodyPr/>
        <a:lstStyle/>
        <a:p>
          <a:endParaRPr lang="en-US"/>
        </a:p>
      </dgm:t>
    </dgm:pt>
    <dgm:pt modelId="{6B99E3A4-6413-4F5B-A35F-EDA98C1A1FE3}" type="sibTrans" cxnId="{0311F8DC-C05A-4925-AF73-FC6B4E11A4E3}">
      <dgm:prSet/>
      <dgm:spPr/>
      <dgm:t>
        <a:bodyPr/>
        <a:lstStyle/>
        <a:p>
          <a:endParaRPr lang="en-US"/>
        </a:p>
      </dgm:t>
    </dgm:pt>
    <dgm:pt modelId="{63F39E47-D998-4A54-98A8-DFC4D0B91B6C}">
      <dgm:prSet phldrT="[Text]" custT="1"/>
      <dgm:spPr/>
      <dgm:t>
        <a:bodyPr/>
        <a:lstStyle/>
        <a:p>
          <a:r>
            <a:rPr lang="el-GR" sz="2000" b="1" dirty="0">
              <a:solidFill>
                <a:schemeClr val="tx1"/>
              </a:solidFill>
            </a:rPr>
            <a:t>Συνεργαζόμενοι</a:t>
          </a:r>
          <a:r>
            <a:rPr lang="el-GR" sz="2000" dirty="0">
              <a:solidFill>
                <a:schemeClr val="tx1"/>
              </a:solidFill>
            </a:rPr>
            <a:t> </a:t>
          </a:r>
          <a:r>
            <a:rPr lang="el-GR" sz="2000" b="1" dirty="0">
              <a:solidFill>
                <a:schemeClr val="tx1"/>
              </a:solidFill>
            </a:rPr>
            <a:t>Εταίροι</a:t>
          </a:r>
          <a:endParaRPr lang="en-GB" sz="2000" b="1" dirty="0">
            <a:solidFill>
              <a:schemeClr val="tx1"/>
            </a:solidFill>
          </a:endParaRPr>
        </a:p>
        <a:p>
          <a:r>
            <a:rPr lang="en-GB" sz="1800" i="1" dirty="0"/>
            <a:t>(Associated Partners)</a:t>
          </a:r>
          <a:endParaRPr lang="en-US" sz="1800" i="1" dirty="0"/>
        </a:p>
      </dgm:t>
    </dgm:pt>
    <dgm:pt modelId="{2DD78B04-F488-47CA-87FE-5D0321E3C4F9}" type="parTrans" cxnId="{9293641C-5B51-4A19-8BA8-4CAA4B535E29}">
      <dgm:prSet/>
      <dgm:spPr/>
      <dgm:t>
        <a:bodyPr/>
        <a:lstStyle/>
        <a:p>
          <a:endParaRPr lang="en-US"/>
        </a:p>
      </dgm:t>
    </dgm:pt>
    <dgm:pt modelId="{099C3DC2-8D45-4422-8650-1DFBC271C336}" type="sibTrans" cxnId="{9293641C-5B51-4A19-8BA8-4CAA4B535E29}">
      <dgm:prSet/>
      <dgm:spPr/>
      <dgm:t>
        <a:bodyPr/>
        <a:lstStyle/>
        <a:p>
          <a:endParaRPr lang="en-US"/>
        </a:p>
      </dgm:t>
    </dgm:pt>
    <dgm:pt modelId="{B6D0CA78-9B31-486B-B4CE-31CCD5E888F5}">
      <dgm:prSet phldrT="[Text]" custT="1"/>
      <dgm:spPr/>
      <dgm:t>
        <a:bodyPr/>
        <a:lstStyle/>
        <a:p>
          <a:pPr algn="just"/>
          <a:r>
            <a:rPr lang="el-GR" sz="1600" b="1" u="sng" dirty="0"/>
            <a:t>Προαιρετική</a:t>
          </a:r>
          <a:r>
            <a:rPr lang="el-GR" sz="1600" b="1" dirty="0"/>
            <a:t> Συμμετοχή</a:t>
          </a:r>
          <a:endParaRPr lang="en-US" sz="1600" b="1" u="sng" dirty="0"/>
        </a:p>
      </dgm:t>
    </dgm:pt>
    <dgm:pt modelId="{744F0947-5267-463A-96B9-7C8C2CA4FBB2}" type="parTrans" cxnId="{20D8EFEF-1ED8-4FA5-9AF2-220E40A559E3}">
      <dgm:prSet/>
      <dgm:spPr/>
      <dgm:t>
        <a:bodyPr/>
        <a:lstStyle/>
        <a:p>
          <a:endParaRPr lang="en-US"/>
        </a:p>
      </dgm:t>
    </dgm:pt>
    <dgm:pt modelId="{DF540A10-EC56-48B3-9F4C-43258EE9DAF7}" type="sibTrans" cxnId="{20D8EFEF-1ED8-4FA5-9AF2-220E40A559E3}">
      <dgm:prSet/>
      <dgm:spPr/>
      <dgm:t>
        <a:bodyPr/>
        <a:lstStyle/>
        <a:p>
          <a:endParaRPr lang="en-US"/>
        </a:p>
      </dgm:t>
    </dgm:pt>
    <dgm:pt modelId="{293F48D3-1C55-41B9-9D03-CC641A80D329}">
      <dgm:prSet custT="1"/>
      <dgm:spPr/>
      <dgm:t>
        <a:bodyPr/>
        <a:lstStyle/>
        <a:p>
          <a:pPr algn="just"/>
          <a:r>
            <a:rPr lang="el-GR" sz="1600" b="1" u="sng" dirty="0">
              <a:solidFill>
                <a:sysClr val="windowText" lastClr="000000"/>
              </a:solidFill>
            </a:rPr>
            <a:t>Υποβάλλει την αίτηση </a:t>
          </a:r>
          <a:r>
            <a:rPr lang="el-GR" sz="1600" b="1" dirty="0">
              <a:solidFill>
                <a:sysClr val="windowText" lastClr="000000"/>
              </a:solidFill>
            </a:rPr>
            <a:t>εκ μέρους όλων των οργανισμών της Σύμπραξης στην Εθνική Υπηρεσία της χώρας του</a:t>
          </a:r>
        </a:p>
      </dgm:t>
    </dgm:pt>
    <dgm:pt modelId="{B5A77894-E7EE-4E4E-9DDB-12EFFDAFFC2C}" type="parTrans" cxnId="{C7C05AEC-87A1-4688-8069-CADA62FEC19E}">
      <dgm:prSet/>
      <dgm:spPr/>
      <dgm:t>
        <a:bodyPr/>
        <a:lstStyle/>
        <a:p>
          <a:endParaRPr lang="en-US"/>
        </a:p>
      </dgm:t>
    </dgm:pt>
    <dgm:pt modelId="{8387CDBC-8497-445F-AA70-67C8AB13F970}" type="sibTrans" cxnId="{C7C05AEC-87A1-4688-8069-CADA62FEC19E}">
      <dgm:prSet/>
      <dgm:spPr/>
      <dgm:t>
        <a:bodyPr/>
        <a:lstStyle/>
        <a:p>
          <a:endParaRPr lang="en-US"/>
        </a:p>
      </dgm:t>
    </dgm:pt>
    <dgm:pt modelId="{BB5285A0-874E-49FC-835E-371D6A5B0F3F}">
      <dgm:prSet custT="1"/>
      <dgm:spPr/>
      <dgm:t>
        <a:bodyPr/>
        <a:lstStyle/>
        <a:p>
          <a:pPr algn="just"/>
          <a:r>
            <a:rPr lang="el-GR" sz="1600" b="1" u="sng" dirty="0">
              <a:solidFill>
                <a:sysClr val="windowText" lastClr="000000"/>
              </a:solidFill>
            </a:rPr>
            <a:t>Εξουσιοδοτεί</a:t>
          </a:r>
          <a:r>
            <a:rPr lang="el-GR" sz="1600" b="1" dirty="0">
              <a:solidFill>
                <a:sysClr val="windowText" lastClr="000000"/>
              </a:solidFill>
            </a:rPr>
            <a:t> τον συντονιστή οργανισμό να δρα εξ’ ονόματός του και συνεργάζεται μαζί του για την προετοιμασία και υλοποίηση των στόχων του σχεδίου</a:t>
          </a:r>
        </a:p>
      </dgm:t>
    </dgm:pt>
    <dgm:pt modelId="{94CA2609-C95E-4508-AA5D-C6E6EE59315F}" type="parTrans" cxnId="{C2CED824-4478-4EB2-8323-A0F101E68325}">
      <dgm:prSet/>
      <dgm:spPr/>
      <dgm:t>
        <a:bodyPr/>
        <a:lstStyle/>
        <a:p>
          <a:endParaRPr lang="en-US"/>
        </a:p>
      </dgm:t>
    </dgm:pt>
    <dgm:pt modelId="{4A7836E7-6203-43B2-996F-5ABE776201D6}" type="sibTrans" cxnId="{C2CED824-4478-4EB2-8323-A0F101E68325}">
      <dgm:prSet/>
      <dgm:spPr/>
      <dgm:t>
        <a:bodyPr/>
        <a:lstStyle/>
        <a:p>
          <a:endParaRPr lang="en-US"/>
        </a:p>
      </dgm:t>
    </dgm:pt>
    <dgm:pt modelId="{72E94CEB-9FD2-4372-98A2-76E394664271}">
      <dgm:prSet custT="1"/>
      <dgm:spPr/>
      <dgm:t>
        <a:bodyPr/>
        <a:lstStyle/>
        <a:p>
          <a:pPr algn="just"/>
          <a:r>
            <a:rPr lang="el-GR" sz="1600" b="1" u="sng" dirty="0"/>
            <a:t>Συμβάλλουν</a:t>
          </a:r>
          <a:r>
            <a:rPr lang="el-GR" sz="1600" b="1" dirty="0"/>
            <a:t> στην υλοποίηση συγκεκριμένων στόχων/δραστηριοτήτων και </a:t>
          </a:r>
          <a:r>
            <a:rPr lang="el-GR" sz="1600" b="1" u="sng" dirty="0"/>
            <a:t>υποστηρίζουν </a:t>
          </a:r>
          <a:r>
            <a:rPr lang="el-GR" sz="1600" b="1" dirty="0"/>
            <a:t>την Προώθηση και Βιωσιμότητα του Σχεδίου</a:t>
          </a:r>
          <a:endParaRPr lang="en-US" sz="1600" b="1" dirty="0"/>
        </a:p>
      </dgm:t>
    </dgm:pt>
    <dgm:pt modelId="{81031710-1A80-47BC-8B32-39A9B44B0627}" type="parTrans" cxnId="{AC5417F2-6EA8-4D81-9778-6E2DB386FCFE}">
      <dgm:prSet/>
      <dgm:spPr/>
      <dgm:t>
        <a:bodyPr/>
        <a:lstStyle/>
        <a:p>
          <a:endParaRPr lang="en-US"/>
        </a:p>
      </dgm:t>
    </dgm:pt>
    <dgm:pt modelId="{58AEAB25-BA04-490C-AE6B-BC1C0B62A117}" type="sibTrans" cxnId="{AC5417F2-6EA8-4D81-9778-6E2DB386FCFE}">
      <dgm:prSet/>
      <dgm:spPr/>
      <dgm:t>
        <a:bodyPr/>
        <a:lstStyle/>
        <a:p>
          <a:endParaRPr lang="en-US"/>
        </a:p>
      </dgm:t>
    </dgm:pt>
    <dgm:pt modelId="{C251E2F6-11F7-4A29-A9A0-A3B72B1E5614}">
      <dgm:prSet phldrT="[Text]" custT="1"/>
      <dgm:spPr/>
      <dgm:t>
        <a:bodyPr/>
        <a:lstStyle/>
        <a:p>
          <a:pPr algn="just"/>
          <a:r>
            <a:rPr lang="el-GR" sz="1600" b="1" u="sng" dirty="0"/>
            <a:t>Δε λαμβάνουν </a:t>
          </a:r>
          <a:r>
            <a:rPr lang="el-GR" sz="1600" b="1" dirty="0"/>
            <a:t>επιχορήγηση από το Πρόγραμμα</a:t>
          </a:r>
          <a:endParaRPr lang="en-US" sz="1600" b="1" dirty="0"/>
        </a:p>
      </dgm:t>
    </dgm:pt>
    <dgm:pt modelId="{DDA937BB-E829-47D1-A2A2-A6D6AFFA085F}" type="parTrans" cxnId="{D44CF98C-D113-4F32-A1A1-2161F735F80D}">
      <dgm:prSet/>
      <dgm:spPr/>
      <dgm:t>
        <a:bodyPr/>
        <a:lstStyle/>
        <a:p>
          <a:endParaRPr lang="en-US"/>
        </a:p>
      </dgm:t>
    </dgm:pt>
    <dgm:pt modelId="{CAF0B97B-0D7E-4DD1-98FB-F11852D8D603}" type="sibTrans" cxnId="{D44CF98C-D113-4F32-A1A1-2161F735F80D}">
      <dgm:prSet/>
      <dgm:spPr/>
      <dgm:t>
        <a:bodyPr/>
        <a:lstStyle/>
        <a:p>
          <a:endParaRPr lang="en-US"/>
        </a:p>
      </dgm:t>
    </dgm:pt>
    <dgm:pt modelId="{9541D09A-7A6F-4E11-AD39-745356DFEACE}">
      <dgm:prSet custT="1"/>
      <dgm:spPr/>
      <dgm:t>
        <a:bodyPr/>
        <a:lstStyle/>
        <a:p>
          <a:pPr algn="just"/>
          <a:r>
            <a:rPr lang="el-GR" sz="1600" b="1" dirty="0">
              <a:solidFill>
                <a:sysClr val="windowText" lastClr="000000"/>
              </a:solidFill>
            </a:rPr>
            <a:t>Συστήνεται να είναι </a:t>
          </a:r>
          <a:r>
            <a:rPr lang="el-GR" sz="1600" b="1" u="sng" dirty="0">
              <a:solidFill>
                <a:sysClr val="windowText" lastClr="000000"/>
              </a:solidFill>
            </a:rPr>
            <a:t>έμπειρος</a:t>
          </a:r>
          <a:r>
            <a:rPr lang="el-GR" sz="1600" b="1" dirty="0">
              <a:solidFill>
                <a:sysClr val="windowText" lastClr="000000"/>
              </a:solidFill>
            </a:rPr>
            <a:t> και </a:t>
          </a:r>
          <a:r>
            <a:rPr lang="el-GR" sz="1600" b="1" u="sng" dirty="0">
              <a:solidFill>
                <a:sysClr val="windowText" lastClr="000000"/>
              </a:solidFill>
            </a:rPr>
            <a:t>αποτελεσματικός</a:t>
          </a:r>
          <a:r>
            <a:rPr lang="el-GR" sz="1600" b="1" dirty="0">
              <a:solidFill>
                <a:sysClr val="windowText" lastClr="000000"/>
              </a:solidFill>
            </a:rPr>
            <a:t> ως προς την ορθή διαχείριση και εύστοχη υλοποίηση των στόχων του σχεδίου. </a:t>
          </a:r>
        </a:p>
      </dgm:t>
    </dgm:pt>
    <dgm:pt modelId="{B66FB0A1-2AFB-4816-8878-20922D384CF4}" type="parTrans" cxnId="{A087ADE8-3B14-4A86-BE23-EBB962E45BBE}">
      <dgm:prSet/>
      <dgm:spPr/>
      <dgm:t>
        <a:bodyPr/>
        <a:lstStyle/>
        <a:p>
          <a:endParaRPr lang="en-GB"/>
        </a:p>
      </dgm:t>
    </dgm:pt>
    <dgm:pt modelId="{13EE46C7-42B6-4C07-9433-F96AAFC616A4}" type="sibTrans" cxnId="{A087ADE8-3B14-4A86-BE23-EBB962E45BBE}">
      <dgm:prSet/>
      <dgm:spPr/>
      <dgm:t>
        <a:bodyPr/>
        <a:lstStyle/>
        <a:p>
          <a:endParaRPr lang="en-GB"/>
        </a:p>
      </dgm:t>
    </dgm:pt>
    <dgm:pt modelId="{EE33C2C6-C572-4167-B1F6-55B26C7323CC}">
      <dgm:prSet phldrT="[Text]" custT="1"/>
      <dgm:spPr/>
      <dgm:t>
        <a:bodyPr/>
        <a:lstStyle/>
        <a:p>
          <a:pPr algn="just"/>
          <a:r>
            <a:rPr lang="el-GR" sz="1600" b="1" dirty="0"/>
            <a:t>Προέρχονται </a:t>
          </a:r>
          <a:r>
            <a:rPr lang="el-GR" sz="1600" b="1" u="sng" dirty="0"/>
            <a:t>είτε από τον δημόσιο είτε από τον ιδιωτικό τομέα</a:t>
          </a:r>
          <a:endParaRPr lang="en-US" sz="1600" b="1" u="sng" dirty="0"/>
        </a:p>
      </dgm:t>
    </dgm:pt>
    <dgm:pt modelId="{540FCCAA-70B3-4ABF-9634-2CA65B62F87A}" type="parTrans" cxnId="{D07206F8-1156-4A62-957E-EBFACB25B27A}">
      <dgm:prSet/>
      <dgm:spPr/>
      <dgm:t>
        <a:bodyPr/>
        <a:lstStyle/>
        <a:p>
          <a:endParaRPr lang="en-GB"/>
        </a:p>
      </dgm:t>
    </dgm:pt>
    <dgm:pt modelId="{20EF12F7-6566-49AF-9A4E-06A4EB607A6F}" type="sibTrans" cxnId="{D07206F8-1156-4A62-957E-EBFACB25B27A}">
      <dgm:prSet/>
      <dgm:spPr/>
      <dgm:t>
        <a:bodyPr/>
        <a:lstStyle/>
        <a:p>
          <a:endParaRPr lang="en-GB"/>
        </a:p>
      </dgm:t>
    </dgm:pt>
    <dgm:pt modelId="{63A439F1-98FB-47B7-84DC-63D5645A36A5}">
      <dgm:prSet custT="1"/>
      <dgm:spPr/>
      <dgm:t>
        <a:bodyPr/>
        <a:lstStyle/>
        <a:p>
          <a:pPr algn="just"/>
          <a:r>
            <a:rPr lang="el-GR" sz="1600" b="1" dirty="0"/>
            <a:t>Η συμμετοχή και η συμβολή τους στο σχέδιο πρέπει να </a:t>
          </a:r>
          <a:r>
            <a:rPr lang="el-GR" sz="1600" b="1" u="sng" dirty="0"/>
            <a:t>περιγράφεται με σαφήνεια και να αποδεικνύεται η προστιθέμενη αξία τους</a:t>
          </a:r>
          <a:r>
            <a:rPr lang="el-GR" sz="1600" b="1" dirty="0"/>
            <a:t>. </a:t>
          </a:r>
          <a:endParaRPr lang="en-US" sz="1600" b="1" dirty="0"/>
        </a:p>
      </dgm:t>
    </dgm:pt>
    <dgm:pt modelId="{592C9A8E-C000-42C5-9E5A-ABA8C0063D2F}" type="parTrans" cxnId="{A653C4F2-A9AA-409E-BBFE-DBDB78982CF5}">
      <dgm:prSet/>
      <dgm:spPr/>
      <dgm:t>
        <a:bodyPr/>
        <a:lstStyle/>
        <a:p>
          <a:endParaRPr lang="en-GB"/>
        </a:p>
      </dgm:t>
    </dgm:pt>
    <dgm:pt modelId="{0929AF32-05CB-4C73-A314-2FCC1205F937}" type="sibTrans" cxnId="{A653C4F2-A9AA-409E-BBFE-DBDB78982CF5}">
      <dgm:prSet/>
      <dgm:spPr/>
      <dgm:t>
        <a:bodyPr/>
        <a:lstStyle/>
        <a:p>
          <a:endParaRPr lang="en-GB"/>
        </a:p>
      </dgm:t>
    </dgm:pt>
    <dgm:pt modelId="{404463A1-6978-4181-8C73-E35ABBB3C07B}" type="pres">
      <dgm:prSet presAssocID="{8671BA48-CF5A-44BB-999F-D8A3D779ABED}" presName="Name0" presStyleCnt="0">
        <dgm:presLayoutVars>
          <dgm:dir/>
          <dgm:animLvl val="lvl"/>
          <dgm:resizeHandles val="exact"/>
        </dgm:presLayoutVars>
      </dgm:prSet>
      <dgm:spPr/>
    </dgm:pt>
    <dgm:pt modelId="{303E1E84-10D7-41EE-A79E-882849423896}" type="pres">
      <dgm:prSet presAssocID="{BF6CAD02-C982-42F0-B169-3347C55DC98D}" presName="linNode" presStyleCnt="0"/>
      <dgm:spPr/>
    </dgm:pt>
    <dgm:pt modelId="{968E7A27-1372-4605-BAE2-A95A2CD95E24}" type="pres">
      <dgm:prSet presAssocID="{BF6CAD02-C982-42F0-B169-3347C55DC98D}" presName="parentText" presStyleLbl="node1" presStyleIdx="0" presStyleCnt="3" custScaleX="75627" custScaleY="94472" custLinFactNeighborY="-151">
        <dgm:presLayoutVars>
          <dgm:chMax val="1"/>
          <dgm:bulletEnabled val="1"/>
        </dgm:presLayoutVars>
      </dgm:prSet>
      <dgm:spPr/>
    </dgm:pt>
    <dgm:pt modelId="{5CC1F970-AC62-4C0B-9005-4E3412FDD022}" type="pres">
      <dgm:prSet presAssocID="{BF6CAD02-C982-42F0-B169-3347C55DC98D}" presName="descendantText" presStyleLbl="alignAccFollowNode1" presStyleIdx="0" presStyleCnt="3" custScaleX="141291" custScaleY="125195" custLinFactNeighborX="4966" custLinFactNeighborY="0">
        <dgm:presLayoutVars>
          <dgm:bulletEnabled val="1"/>
        </dgm:presLayoutVars>
      </dgm:prSet>
      <dgm:spPr/>
    </dgm:pt>
    <dgm:pt modelId="{35EDD26A-1CA7-4BF1-97BC-D38ADBE350BE}" type="pres">
      <dgm:prSet presAssocID="{02383466-48AE-41A3-B81B-C8DA6E5D9284}" presName="sp" presStyleCnt="0"/>
      <dgm:spPr/>
    </dgm:pt>
    <dgm:pt modelId="{D07C78CD-3839-4F36-9617-9D3E70AFB8D4}" type="pres">
      <dgm:prSet presAssocID="{D9629612-A9C2-4BF4-BD7E-B182CD5113B9}" presName="linNode" presStyleCnt="0"/>
      <dgm:spPr/>
    </dgm:pt>
    <dgm:pt modelId="{01E27EA4-CDF5-447C-8B30-FDB8ED769441}" type="pres">
      <dgm:prSet presAssocID="{D9629612-A9C2-4BF4-BD7E-B182CD5113B9}" presName="parentText" presStyleLbl="node1" presStyleIdx="1" presStyleCnt="3" custScaleX="74584" custScaleY="100104">
        <dgm:presLayoutVars>
          <dgm:chMax val="1"/>
          <dgm:bulletEnabled val="1"/>
        </dgm:presLayoutVars>
      </dgm:prSet>
      <dgm:spPr/>
    </dgm:pt>
    <dgm:pt modelId="{8CB4827E-F238-42FE-B067-F4D7C6DC3C34}" type="pres">
      <dgm:prSet presAssocID="{D9629612-A9C2-4BF4-BD7E-B182CD5113B9}" presName="descendantText" presStyleLbl="alignAccFollowNode1" presStyleIdx="1" presStyleCnt="3" custScaleX="142647" custScaleY="126970">
        <dgm:presLayoutVars>
          <dgm:bulletEnabled val="1"/>
        </dgm:presLayoutVars>
      </dgm:prSet>
      <dgm:spPr/>
    </dgm:pt>
    <dgm:pt modelId="{C6A6E848-5390-44CD-AE3C-E416736DD708}" type="pres">
      <dgm:prSet presAssocID="{AB39DC51-3290-4721-95BD-C94A96E4A46C}" presName="sp" presStyleCnt="0"/>
      <dgm:spPr/>
    </dgm:pt>
    <dgm:pt modelId="{808B4371-215D-44A4-81BB-6B9E3F270406}" type="pres">
      <dgm:prSet presAssocID="{63F39E47-D998-4A54-98A8-DFC4D0B91B6C}" presName="linNode" presStyleCnt="0"/>
      <dgm:spPr/>
    </dgm:pt>
    <dgm:pt modelId="{D7D923D5-52B0-4C24-9985-688EEDD0E1CC}" type="pres">
      <dgm:prSet presAssocID="{63F39E47-D998-4A54-98A8-DFC4D0B91B6C}" presName="parentText" presStyleLbl="node1" presStyleIdx="2" presStyleCnt="3" custScaleX="109663" custScaleY="109813">
        <dgm:presLayoutVars>
          <dgm:chMax val="1"/>
          <dgm:bulletEnabled val="1"/>
        </dgm:presLayoutVars>
      </dgm:prSet>
      <dgm:spPr/>
    </dgm:pt>
    <dgm:pt modelId="{6D864AEB-FEEE-421F-B54B-0A011AFF77C7}" type="pres">
      <dgm:prSet presAssocID="{63F39E47-D998-4A54-98A8-DFC4D0B91B6C}" presName="descendantText" presStyleLbl="alignAccFollowNode1" presStyleIdx="2" presStyleCnt="3" custScaleX="207408" custScaleY="139500" custLinFactNeighborY="0">
        <dgm:presLayoutVars>
          <dgm:bulletEnabled val="1"/>
        </dgm:presLayoutVars>
      </dgm:prSet>
      <dgm:spPr/>
    </dgm:pt>
  </dgm:ptLst>
  <dgm:cxnLst>
    <dgm:cxn modelId="{20E39800-B96A-401F-8E83-59321FF9402F}" type="presOf" srcId="{EEF5D325-B29A-4638-B7DC-6025BFF0AE55}" destId="{8CB4827E-F238-42FE-B067-F4D7C6DC3C34}" srcOrd="0" destOrd="0" presId="urn:microsoft.com/office/officeart/2005/8/layout/vList5"/>
    <dgm:cxn modelId="{A5B8A813-AF52-4857-BA9B-7A1CB95BE171}" type="presOf" srcId="{EE33C2C6-C572-4167-B1F6-55B26C7323CC}" destId="{6D864AEB-FEEE-421F-B54B-0A011AFF77C7}" srcOrd="0" destOrd="1" presId="urn:microsoft.com/office/officeart/2005/8/layout/vList5"/>
    <dgm:cxn modelId="{9293641C-5B51-4A19-8BA8-4CAA4B535E29}" srcId="{8671BA48-CF5A-44BB-999F-D8A3D779ABED}" destId="{63F39E47-D998-4A54-98A8-DFC4D0B91B6C}" srcOrd="2" destOrd="0" parTransId="{2DD78B04-F488-47CA-87FE-5D0321E3C4F9}" sibTransId="{099C3DC2-8D45-4422-8650-1DFBC271C336}"/>
    <dgm:cxn modelId="{6BD96A21-BEB1-4304-BC21-F64859777B89}" type="presOf" srcId="{63F39E47-D998-4A54-98A8-DFC4D0B91B6C}" destId="{D7D923D5-52B0-4C24-9985-688EEDD0E1CC}" srcOrd="0" destOrd="0" presId="urn:microsoft.com/office/officeart/2005/8/layout/vList5"/>
    <dgm:cxn modelId="{C2CED824-4478-4EB2-8323-A0F101E68325}" srcId="{D9629612-A9C2-4BF4-BD7E-B182CD5113B9}" destId="{BB5285A0-874E-49FC-835E-371D6A5B0F3F}" srcOrd="1" destOrd="0" parTransId="{94CA2609-C95E-4508-AA5D-C6E6EE59315F}" sibTransId="{4A7836E7-6203-43B2-996F-5ABE776201D6}"/>
    <dgm:cxn modelId="{15DFCE30-C186-4A9C-9AB0-C9C4D5F6A387}" type="presOf" srcId="{72E94CEB-9FD2-4372-98A2-76E394664271}" destId="{6D864AEB-FEEE-421F-B54B-0A011AFF77C7}" srcOrd="0" destOrd="3" presId="urn:microsoft.com/office/officeart/2005/8/layout/vList5"/>
    <dgm:cxn modelId="{C05F2C34-37D0-4663-B20F-FF731CFD7D42}" type="presOf" srcId="{8671BA48-CF5A-44BB-999F-D8A3D779ABED}" destId="{404463A1-6978-4181-8C73-E35ABBB3C07B}" srcOrd="0" destOrd="0" presId="urn:microsoft.com/office/officeart/2005/8/layout/vList5"/>
    <dgm:cxn modelId="{A46D2A38-1A14-43D2-AD96-C4F9B21CE9E7}" type="presOf" srcId="{D9629612-A9C2-4BF4-BD7E-B182CD5113B9}" destId="{01E27EA4-CDF5-447C-8B30-FDB8ED769441}" srcOrd="0" destOrd="0" presId="urn:microsoft.com/office/officeart/2005/8/layout/vList5"/>
    <dgm:cxn modelId="{8173E43E-CF51-469B-B431-6C89699CA288}" srcId="{8671BA48-CF5A-44BB-999F-D8A3D779ABED}" destId="{BF6CAD02-C982-42F0-B169-3347C55DC98D}" srcOrd="0" destOrd="0" parTransId="{16EC4532-15C3-4952-ACFF-D23BF4C475DD}" sibTransId="{02383466-48AE-41A3-B81B-C8DA6E5D9284}"/>
    <dgm:cxn modelId="{0FD38C62-BC51-4182-BA03-4672F27AC510}" srcId="{BF6CAD02-C982-42F0-B169-3347C55DC98D}" destId="{BBB770C0-DF04-4608-8FEB-20B433F1774B}" srcOrd="0" destOrd="0" parTransId="{20FB2C6F-2A31-40E9-8CAB-378DEE3A608A}" sibTransId="{6BB8173A-F47A-45E7-9DAD-FE4114023007}"/>
    <dgm:cxn modelId="{7FF9F066-1A2D-4BC8-81DD-04C275CA74FB}" type="presOf" srcId="{9541D09A-7A6F-4E11-AD39-745356DFEACE}" destId="{5CC1F970-AC62-4C0B-9005-4E3412FDD022}" srcOrd="0" destOrd="2" presId="urn:microsoft.com/office/officeart/2005/8/layout/vList5"/>
    <dgm:cxn modelId="{86AF8868-2833-41E8-A3AF-E74BCA4B3867}" type="presOf" srcId="{293F48D3-1C55-41B9-9D03-CC641A80D329}" destId="{5CC1F970-AC62-4C0B-9005-4E3412FDD022}" srcOrd="0" destOrd="1" presId="urn:microsoft.com/office/officeart/2005/8/layout/vList5"/>
    <dgm:cxn modelId="{B1A87669-774B-4014-82C0-AE41C03390F8}" type="presOf" srcId="{BBB770C0-DF04-4608-8FEB-20B433F1774B}" destId="{5CC1F970-AC62-4C0B-9005-4E3412FDD022}" srcOrd="0" destOrd="0" presId="urn:microsoft.com/office/officeart/2005/8/layout/vList5"/>
    <dgm:cxn modelId="{6F0B3C54-3693-4BB4-9524-C6367B951B74}" type="presOf" srcId="{C251E2F6-11F7-4A29-A9A0-A3B72B1E5614}" destId="{6D864AEB-FEEE-421F-B54B-0A011AFF77C7}" srcOrd="0" destOrd="2" presId="urn:microsoft.com/office/officeart/2005/8/layout/vList5"/>
    <dgm:cxn modelId="{B4060057-61B5-4737-BF49-3DAFD0F3E604}" type="presOf" srcId="{BB5285A0-874E-49FC-835E-371D6A5B0F3F}" destId="{8CB4827E-F238-42FE-B067-F4D7C6DC3C34}" srcOrd="0" destOrd="1" presId="urn:microsoft.com/office/officeart/2005/8/layout/vList5"/>
    <dgm:cxn modelId="{B81E9457-BD90-47D8-8DC7-B6730F0CF6B7}" type="presOf" srcId="{63A439F1-98FB-47B7-84DC-63D5645A36A5}" destId="{6D864AEB-FEEE-421F-B54B-0A011AFF77C7}" srcOrd="0" destOrd="4" presId="urn:microsoft.com/office/officeart/2005/8/layout/vList5"/>
    <dgm:cxn modelId="{FAA8897C-006D-413F-A4F7-1D190E855493}" type="presOf" srcId="{B6D0CA78-9B31-486B-B4CE-31CCD5E888F5}" destId="{6D864AEB-FEEE-421F-B54B-0A011AFF77C7}" srcOrd="0" destOrd="0" presId="urn:microsoft.com/office/officeart/2005/8/layout/vList5"/>
    <dgm:cxn modelId="{40A0A886-F858-4CB5-9F52-BE907E2AA946}" type="presOf" srcId="{BF6CAD02-C982-42F0-B169-3347C55DC98D}" destId="{968E7A27-1372-4605-BAE2-A95A2CD95E24}" srcOrd="0" destOrd="0" presId="urn:microsoft.com/office/officeart/2005/8/layout/vList5"/>
    <dgm:cxn modelId="{D44CF98C-D113-4F32-A1A1-2161F735F80D}" srcId="{63F39E47-D998-4A54-98A8-DFC4D0B91B6C}" destId="{C251E2F6-11F7-4A29-A9A0-A3B72B1E5614}" srcOrd="2" destOrd="0" parTransId="{DDA937BB-E829-47D1-A2A2-A6D6AFFA085F}" sibTransId="{CAF0B97B-0D7E-4DD1-98FB-F11852D8D603}"/>
    <dgm:cxn modelId="{0311F8DC-C05A-4925-AF73-FC6B4E11A4E3}" srcId="{D9629612-A9C2-4BF4-BD7E-B182CD5113B9}" destId="{EEF5D325-B29A-4638-B7DC-6025BFF0AE55}" srcOrd="0" destOrd="0" parTransId="{1FDE3799-F161-4B1C-80A3-D5C60634127B}" sibTransId="{6B99E3A4-6413-4F5B-A35F-EDA98C1A1FE3}"/>
    <dgm:cxn modelId="{9FF423E2-0F58-450E-91A2-959514AD814D}" srcId="{8671BA48-CF5A-44BB-999F-D8A3D779ABED}" destId="{D9629612-A9C2-4BF4-BD7E-B182CD5113B9}" srcOrd="1" destOrd="0" parTransId="{564A826A-201E-421B-8D3B-0E7275EB6A99}" sibTransId="{AB39DC51-3290-4721-95BD-C94A96E4A46C}"/>
    <dgm:cxn modelId="{A087ADE8-3B14-4A86-BE23-EBB962E45BBE}" srcId="{BF6CAD02-C982-42F0-B169-3347C55DC98D}" destId="{9541D09A-7A6F-4E11-AD39-745356DFEACE}" srcOrd="2" destOrd="0" parTransId="{B66FB0A1-2AFB-4816-8878-20922D384CF4}" sibTransId="{13EE46C7-42B6-4C07-9433-F96AAFC616A4}"/>
    <dgm:cxn modelId="{C7C05AEC-87A1-4688-8069-CADA62FEC19E}" srcId="{BF6CAD02-C982-42F0-B169-3347C55DC98D}" destId="{293F48D3-1C55-41B9-9D03-CC641A80D329}" srcOrd="1" destOrd="0" parTransId="{B5A77894-E7EE-4E4E-9DDB-12EFFDAFFC2C}" sibTransId="{8387CDBC-8497-445F-AA70-67C8AB13F970}"/>
    <dgm:cxn modelId="{20D8EFEF-1ED8-4FA5-9AF2-220E40A559E3}" srcId="{63F39E47-D998-4A54-98A8-DFC4D0B91B6C}" destId="{B6D0CA78-9B31-486B-B4CE-31CCD5E888F5}" srcOrd="0" destOrd="0" parTransId="{744F0947-5267-463A-96B9-7C8C2CA4FBB2}" sibTransId="{DF540A10-EC56-48B3-9F4C-43258EE9DAF7}"/>
    <dgm:cxn modelId="{AC5417F2-6EA8-4D81-9778-6E2DB386FCFE}" srcId="{63F39E47-D998-4A54-98A8-DFC4D0B91B6C}" destId="{72E94CEB-9FD2-4372-98A2-76E394664271}" srcOrd="3" destOrd="0" parTransId="{81031710-1A80-47BC-8B32-39A9B44B0627}" sibTransId="{58AEAB25-BA04-490C-AE6B-BC1C0B62A117}"/>
    <dgm:cxn modelId="{A653C4F2-A9AA-409E-BBFE-DBDB78982CF5}" srcId="{63F39E47-D998-4A54-98A8-DFC4D0B91B6C}" destId="{63A439F1-98FB-47B7-84DC-63D5645A36A5}" srcOrd="4" destOrd="0" parTransId="{592C9A8E-C000-42C5-9E5A-ABA8C0063D2F}" sibTransId="{0929AF32-05CB-4C73-A314-2FCC1205F937}"/>
    <dgm:cxn modelId="{D07206F8-1156-4A62-957E-EBFACB25B27A}" srcId="{63F39E47-D998-4A54-98A8-DFC4D0B91B6C}" destId="{EE33C2C6-C572-4167-B1F6-55B26C7323CC}" srcOrd="1" destOrd="0" parTransId="{540FCCAA-70B3-4ABF-9634-2CA65B62F87A}" sibTransId="{20EF12F7-6566-49AF-9A4E-06A4EB607A6F}"/>
    <dgm:cxn modelId="{582A76EC-6269-4AD3-A974-749EBA9B0243}" type="presParOf" srcId="{404463A1-6978-4181-8C73-E35ABBB3C07B}" destId="{303E1E84-10D7-41EE-A79E-882849423896}" srcOrd="0" destOrd="0" presId="urn:microsoft.com/office/officeart/2005/8/layout/vList5"/>
    <dgm:cxn modelId="{8CBC1FA9-5E54-4C6C-ACDA-899D7C0EFB2F}" type="presParOf" srcId="{303E1E84-10D7-41EE-A79E-882849423896}" destId="{968E7A27-1372-4605-BAE2-A95A2CD95E24}" srcOrd="0" destOrd="0" presId="urn:microsoft.com/office/officeart/2005/8/layout/vList5"/>
    <dgm:cxn modelId="{A27CA33D-080E-4F5F-ADB5-5032C48843D0}" type="presParOf" srcId="{303E1E84-10D7-41EE-A79E-882849423896}" destId="{5CC1F970-AC62-4C0B-9005-4E3412FDD022}" srcOrd="1" destOrd="0" presId="urn:microsoft.com/office/officeart/2005/8/layout/vList5"/>
    <dgm:cxn modelId="{CAAB1F04-DC5B-4D58-BCF3-61912D3909DE}" type="presParOf" srcId="{404463A1-6978-4181-8C73-E35ABBB3C07B}" destId="{35EDD26A-1CA7-4BF1-97BC-D38ADBE350BE}" srcOrd="1" destOrd="0" presId="urn:microsoft.com/office/officeart/2005/8/layout/vList5"/>
    <dgm:cxn modelId="{63B77FDD-5DD3-4785-AEA2-88CB747CF458}" type="presParOf" srcId="{404463A1-6978-4181-8C73-E35ABBB3C07B}" destId="{D07C78CD-3839-4F36-9617-9D3E70AFB8D4}" srcOrd="2" destOrd="0" presId="urn:microsoft.com/office/officeart/2005/8/layout/vList5"/>
    <dgm:cxn modelId="{8300E705-F369-462E-ADA3-D4894B6D3E73}" type="presParOf" srcId="{D07C78CD-3839-4F36-9617-9D3E70AFB8D4}" destId="{01E27EA4-CDF5-447C-8B30-FDB8ED769441}" srcOrd="0" destOrd="0" presId="urn:microsoft.com/office/officeart/2005/8/layout/vList5"/>
    <dgm:cxn modelId="{43686ADD-7CEF-4F27-938E-B0B6F710B208}" type="presParOf" srcId="{D07C78CD-3839-4F36-9617-9D3E70AFB8D4}" destId="{8CB4827E-F238-42FE-B067-F4D7C6DC3C34}" srcOrd="1" destOrd="0" presId="urn:microsoft.com/office/officeart/2005/8/layout/vList5"/>
    <dgm:cxn modelId="{97697382-8A43-42CA-ADB0-4AD14D38C610}" type="presParOf" srcId="{404463A1-6978-4181-8C73-E35ABBB3C07B}" destId="{C6A6E848-5390-44CD-AE3C-E416736DD708}" srcOrd="3" destOrd="0" presId="urn:microsoft.com/office/officeart/2005/8/layout/vList5"/>
    <dgm:cxn modelId="{B819A6E1-1BDB-4297-B6C3-A1E55187503A}" type="presParOf" srcId="{404463A1-6978-4181-8C73-E35ABBB3C07B}" destId="{808B4371-215D-44A4-81BB-6B9E3F270406}" srcOrd="4" destOrd="0" presId="urn:microsoft.com/office/officeart/2005/8/layout/vList5"/>
    <dgm:cxn modelId="{89D5B44A-4AC6-4CDE-8E8F-19AA12D6C273}" type="presParOf" srcId="{808B4371-215D-44A4-81BB-6B9E3F270406}" destId="{D7D923D5-52B0-4C24-9985-688EEDD0E1CC}" srcOrd="0" destOrd="0" presId="urn:microsoft.com/office/officeart/2005/8/layout/vList5"/>
    <dgm:cxn modelId="{8D73D8B0-BF95-4C3C-9D3F-E44924B5CE06}" type="presParOf" srcId="{808B4371-215D-44A4-81BB-6B9E3F270406}" destId="{6D864AEB-FEEE-421F-B54B-0A011AFF77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EEAAE5-386B-4D56-B4DB-DB5FA1A91B61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E804B4-C316-4FF2-8973-26889491CA1D}">
      <dgm:prSet phldrT="[Text]" custT="1"/>
      <dgm:spPr/>
      <dgm:t>
        <a:bodyPr/>
        <a:lstStyle/>
        <a:p>
          <a:r>
            <a:rPr lang="el-GR" sz="2000" b="1" dirty="0"/>
            <a:t>Καθορισμός αναγκών, στόχων, δραστηριοτήτων και αποτελεσμάτων</a:t>
          </a:r>
          <a:endParaRPr lang="en-US" sz="2000" b="1" dirty="0"/>
        </a:p>
      </dgm:t>
    </dgm:pt>
    <dgm:pt modelId="{3679B3CD-222F-42F0-91D4-AC3FA0985A07}" type="parTrans" cxnId="{1B3503A9-E2BD-4C28-BA89-FA1F054CD648}">
      <dgm:prSet/>
      <dgm:spPr/>
      <dgm:t>
        <a:bodyPr/>
        <a:lstStyle/>
        <a:p>
          <a:endParaRPr lang="en-US"/>
        </a:p>
      </dgm:t>
    </dgm:pt>
    <dgm:pt modelId="{C8237D6B-9ABF-4A29-8EDC-4E018627E2DC}" type="sibTrans" cxnId="{1B3503A9-E2BD-4C28-BA89-FA1F054CD648}">
      <dgm:prSet/>
      <dgm:spPr/>
      <dgm:t>
        <a:bodyPr/>
        <a:lstStyle/>
        <a:p>
          <a:endParaRPr lang="en-US"/>
        </a:p>
      </dgm:t>
    </dgm:pt>
    <dgm:pt modelId="{E5CEB302-84B3-4489-854A-6BECF6A9EE17}">
      <dgm:prSet phldrT="[Text]" custT="1"/>
      <dgm:spPr/>
      <dgm:t>
        <a:bodyPr/>
        <a:lstStyle/>
        <a:p>
          <a:r>
            <a:rPr lang="el-GR" sz="2000" b="1" u="none" dirty="0">
              <a:solidFill>
                <a:schemeClr val="accent2">
                  <a:lumMod val="75000"/>
                </a:schemeClr>
              </a:solidFill>
            </a:rPr>
            <a:t>Κατάρτιση Προγράμματος Εργασίας/</a:t>
          </a:r>
        </a:p>
        <a:p>
          <a:r>
            <a:rPr lang="el-GR" sz="2000" b="1" u="none" dirty="0">
              <a:solidFill>
                <a:schemeClr val="accent2">
                  <a:lumMod val="75000"/>
                </a:schemeClr>
              </a:solidFill>
            </a:rPr>
            <a:t>Επιλογή κατάλληλων εταίρων (προφίλ-δομή οργανισμού)</a:t>
          </a:r>
          <a:endParaRPr lang="en-US" sz="2000" b="1" u="none" dirty="0">
            <a:solidFill>
              <a:schemeClr val="accent2">
                <a:lumMod val="75000"/>
              </a:schemeClr>
            </a:solidFill>
          </a:endParaRPr>
        </a:p>
      </dgm:t>
    </dgm:pt>
    <dgm:pt modelId="{8C63A15E-8BCF-445F-97CB-07F2E88F20CC}" type="parTrans" cxnId="{350F583D-4C12-41C6-9F38-BD0F22A1D2D0}">
      <dgm:prSet/>
      <dgm:spPr/>
      <dgm:t>
        <a:bodyPr/>
        <a:lstStyle/>
        <a:p>
          <a:endParaRPr lang="en-US"/>
        </a:p>
      </dgm:t>
    </dgm:pt>
    <dgm:pt modelId="{96ED73A8-10F2-4D86-9203-F71A0E7CA740}" type="sibTrans" cxnId="{350F583D-4C12-41C6-9F38-BD0F22A1D2D0}">
      <dgm:prSet/>
      <dgm:spPr/>
      <dgm:t>
        <a:bodyPr/>
        <a:lstStyle/>
        <a:p>
          <a:endParaRPr lang="en-US"/>
        </a:p>
      </dgm:t>
    </dgm:pt>
    <dgm:pt modelId="{BAAB0C2E-F26A-4A56-98E7-E3146534DAB6}">
      <dgm:prSet phldrT="[Text]" custT="1"/>
      <dgm:spPr/>
      <dgm:t>
        <a:bodyPr/>
        <a:lstStyle/>
        <a:p>
          <a:r>
            <a:rPr lang="el-GR" sz="2000" b="1" dirty="0"/>
            <a:t>Καθορισμός μεθοδολογίας, δραστηριοτήτων και προϋπολογισμού/ Μηχανισμοί Διαχείρισης &amp; Παρακολούθησης </a:t>
          </a:r>
          <a:endParaRPr lang="en-US" sz="2000" b="1" dirty="0"/>
        </a:p>
      </dgm:t>
    </dgm:pt>
    <dgm:pt modelId="{825714A6-44A8-4695-8562-67A0FD22254F}" type="parTrans" cxnId="{8945D491-7D6D-4E75-AC35-D052E2DD7A3B}">
      <dgm:prSet/>
      <dgm:spPr/>
      <dgm:t>
        <a:bodyPr/>
        <a:lstStyle/>
        <a:p>
          <a:endParaRPr lang="en-US"/>
        </a:p>
      </dgm:t>
    </dgm:pt>
    <dgm:pt modelId="{24010191-C05E-498F-93DA-DBD47A7E131F}" type="sibTrans" cxnId="{8945D491-7D6D-4E75-AC35-D052E2DD7A3B}">
      <dgm:prSet/>
      <dgm:spPr/>
      <dgm:t>
        <a:bodyPr/>
        <a:lstStyle/>
        <a:p>
          <a:endParaRPr lang="en-US"/>
        </a:p>
      </dgm:t>
    </dgm:pt>
    <dgm:pt modelId="{76B5A10A-703F-497D-B6C0-A75D11FE8DA0}">
      <dgm:prSet phldrT="[Text]" custT="1"/>
      <dgm:spPr/>
      <dgm:t>
        <a:bodyPr/>
        <a:lstStyle/>
        <a:p>
          <a:r>
            <a:rPr lang="el-GR" sz="2000" b="1" dirty="0">
              <a:solidFill>
                <a:schemeClr val="accent1">
                  <a:lumMod val="50000"/>
                </a:schemeClr>
              </a:solidFill>
            </a:rPr>
            <a:t>Αξιολόγηση αντικτύπου των προβλεπόμενων δραστηριοτήτων, Συγγραφή αίτησης, Απαραίτητα Παραρτήματα, Υποβολή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D71C9FC2-66A4-4A28-A058-BD2A80B774D7}" type="parTrans" cxnId="{D408C311-CBAF-4208-8FA0-4B97E76D2B10}">
      <dgm:prSet/>
      <dgm:spPr/>
      <dgm:t>
        <a:bodyPr/>
        <a:lstStyle/>
        <a:p>
          <a:endParaRPr lang="en-US"/>
        </a:p>
      </dgm:t>
    </dgm:pt>
    <dgm:pt modelId="{90D492AF-2FFC-44DE-ACA8-DB4A7623918D}" type="sibTrans" cxnId="{D408C311-CBAF-4208-8FA0-4B97E76D2B10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89B253BF-0CA8-4497-BE4A-7D24D9A369B3}" type="pres">
      <dgm:prSet presAssocID="{DBEEAAE5-386B-4D56-B4DB-DB5FA1A91B61}" presName="cycle" presStyleCnt="0">
        <dgm:presLayoutVars>
          <dgm:dir/>
          <dgm:resizeHandles val="exact"/>
        </dgm:presLayoutVars>
      </dgm:prSet>
      <dgm:spPr/>
    </dgm:pt>
    <dgm:pt modelId="{8C0876B2-5F36-4DCC-8679-C0F5F50F4A1A}" type="pres">
      <dgm:prSet presAssocID="{41E804B4-C316-4FF2-8973-26889491CA1D}" presName="node" presStyleLbl="node1" presStyleIdx="0" presStyleCnt="4" custScaleX="141555" custRadScaleRad="83062" custRadScaleInc="-18126">
        <dgm:presLayoutVars>
          <dgm:bulletEnabled val="1"/>
        </dgm:presLayoutVars>
      </dgm:prSet>
      <dgm:spPr/>
    </dgm:pt>
    <dgm:pt modelId="{980991C2-690F-4E28-94E3-C4BC79026EC1}" type="pres">
      <dgm:prSet presAssocID="{C8237D6B-9ABF-4A29-8EDC-4E018627E2DC}" presName="sibTrans" presStyleLbl="sibTrans2D1" presStyleIdx="0" presStyleCnt="4" custScaleX="147900"/>
      <dgm:spPr/>
    </dgm:pt>
    <dgm:pt modelId="{AF1983F4-D248-41FD-BBD3-0A4BAC06391C}" type="pres">
      <dgm:prSet presAssocID="{C8237D6B-9ABF-4A29-8EDC-4E018627E2DC}" presName="connectorText" presStyleLbl="sibTrans2D1" presStyleIdx="0" presStyleCnt="4"/>
      <dgm:spPr/>
    </dgm:pt>
    <dgm:pt modelId="{D5625621-D122-47E3-9CDC-CB1FA194EA3F}" type="pres">
      <dgm:prSet presAssocID="{E5CEB302-84B3-4489-854A-6BECF6A9EE17}" presName="node" presStyleLbl="node1" presStyleIdx="1" presStyleCnt="4" custScaleX="157514" custScaleY="160083" custRadScaleRad="118008" custRadScaleInc="-521">
        <dgm:presLayoutVars>
          <dgm:bulletEnabled val="1"/>
        </dgm:presLayoutVars>
      </dgm:prSet>
      <dgm:spPr/>
    </dgm:pt>
    <dgm:pt modelId="{111C861B-22B9-4405-B8FA-FAD243C13AE4}" type="pres">
      <dgm:prSet presAssocID="{96ED73A8-10F2-4D86-9203-F71A0E7CA740}" presName="sibTrans" presStyleLbl="sibTrans2D1" presStyleIdx="1" presStyleCnt="4" custScaleX="130661"/>
      <dgm:spPr/>
    </dgm:pt>
    <dgm:pt modelId="{586B7E95-84DC-44B6-AB4F-CCF4049E6D8D}" type="pres">
      <dgm:prSet presAssocID="{96ED73A8-10F2-4D86-9203-F71A0E7CA740}" presName="connectorText" presStyleLbl="sibTrans2D1" presStyleIdx="1" presStyleCnt="4"/>
      <dgm:spPr/>
    </dgm:pt>
    <dgm:pt modelId="{7CB4673E-AF5C-4471-A311-FDB3B0A1B7DA}" type="pres">
      <dgm:prSet presAssocID="{BAAB0C2E-F26A-4A56-98E7-E3146534DAB6}" presName="node" presStyleLbl="node1" presStyleIdx="2" presStyleCnt="4" custScaleX="174465" custScaleY="112237" custRadScaleRad="99619" custRadScaleInc="7109">
        <dgm:presLayoutVars>
          <dgm:bulletEnabled val="1"/>
        </dgm:presLayoutVars>
      </dgm:prSet>
      <dgm:spPr/>
    </dgm:pt>
    <dgm:pt modelId="{7A115872-64EF-4EE7-944C-E2D740AECED5}" type="pres">
      <dgm:prSet presAssocID="{24010191-C05E-498F-93DA-DBD47A7E131F}" presName="sibTrans" presStyleLbl="sibTrans2D1" presStyleIdx="2" presStyleCnt="4" custScaleX="195833"/>
      <dgm:spPr/>
    </dgm:pt>
    <dgm:pt modelId="{86D8A785-552E-4703-9EAE-16EE29A3767E}" type="pres">
      <dgm:prSet presAssocID="{24010191-C05E-498F-93DA-DBD47A7E131F}" presName="connectorText" presStyleLbl="sibTrans2D1" presStyleIdx="2" presStyleCnt="4"/>
      <dgm:spPr/>
    </dgm:pt>
    <dgm:pt modelId="{9D08EBB0-7D54-43B0-AD01-BFA51C991818}" type="pres">
      <dgm:prSet presAssocID="{76B5A10A-703F-497D-B6C0-A75D11FE8DA0}" presName="node" presStyleLbl="node1" presStyleIdx="3" presStyleCnt="4" custScaleX="184169" custScaleY="125221" custRadScaleRad="133079" custRadScaleInc="-2566">
        <dgm:presLayoutVars>
          <dgm:bulletEnabled val="1"/>
        </dgm:presLayoutVars>
      </dgm:prSet>
      <dgm:spPr/>
    </dgm:pt>
    <dgm:pt modelId="{BCDDF0C7-F063-4D02-9F92-1B0EC3C2A4E2}" type="pres">
      <dgm:prSet presAssocID="{90D492AF-2FFC-44DE-ACA8-DB4A7623918D}" presName="sibTrans" presStyleLbl="sibTrans2D1" presStyleIdx="3" presStyleCnt="4" custScaleX="151102" custScaleY="92749"/>
      <dgm:spPr/>
    </dgm:pt>
    <dgm:pt modelId="{4C62E911-C01D-4A78-AD50-39112BEC6740}" type="pres">
      <dgm:prSet presAssocID="{90D492AF-2FFC-44DE-ACA8-DB4A7623918D}" presName="connectorText" presStyleLbl="sibTrans2D1" presStyleIdx="3" presStyleCnt="4"/>
      <dgm:spPr/>
    </dgm:pt>
  </dgm:ptLst>
  <dgm:cxnLst>
    <dgm:cxn modelId="{53652502-AEBB-4A6C-9E3B-4515E5A1B0D2}" type="presOf" srcId="{96ED73A8-10F2-4D86-9203-F71A0E7CA740}" destId="{586B7E95-84DC-44B6-AB4F-CCF4049E6D8D}" srcOrd="1" destOrd="0" presId="urn:microsoft.com/office/officeart/2005/8/layout/cycle2"/>
    <dgm:cxn modelId="{DE974D09-AA89-4D31-A658-A367A09EF689}" type="presOf" srcId="{DBEEAAE5-386B-4D56-B4DB-DB5FA1A91B61}" destId="{89B253BF-0CA8-4497-BE4A-7D24D9A369B3}" srcOrd="0" destOrd="0" presId="urn:microsoft.com/office/officeart/2005/8/layout/cycle2"/>
    <dgm:cxn modelId="{D408C311-CBAF-4208-8FA0-4B97E76D2B10}" srcId="{DBEEAAE5-386B-4D56-B4DB-DB5FA1A91B61}" destId="{76B5A10A-703F-497D-B6C0-A75D11FE8DA0}" srcOrd="3" destOrd="0" parTransId="{D71C9FC2-66A4-4A28-A058-BD2A80B774D7}" sibTransId="{90D492AF-2FFC-44DE-ACA8-DB4A7623918D}"/>
    <dgm:cxn modelId="{A05D1617-5572-4579-AC15-03DC6E89A873}" type="presOf" srcId="{C8237D6B-9ABF-4A29-8EDC-4E018627E2DC}" destId="{980991C2-690F-4E28-94E3-C4BC79026EC1}" srcOrd="0" destOrd="0" presId="urn:microsoft.com/office/officeart/2005/8/layout/cycle2"/>
    <dgm:cxn modelId="{7A5A481F-02E0-415D-A61C-4ED3EF9A21D4}" type="presOf" srcId="{BAAB0C2E-F26A-4A56-98E7-E3146534DAB6}" destId="{7CB4673E-AF5C-4471-A311-FDB3B0A1B7DA}" srcOrd="0" destOrd="0" presId="urn:microsoft.com/office/officeart/2005/8/layout/cycle2"/>
    <dgm:cxn modelId="{DE377C27-6C2A-40BA-85C8-513C0E26C90A}" type="presOf" srcId="{90D492AF-2FFC-44DE-ACA8-DB4A7623918D}" destId="{4C62E911-C01D-4A78-AD50-39112BEC6740}" srcOrd="1" destOrd="0" presId="urn:microsoft.com/office/officeart/2005/8/layout/cycle2"/>
    <dgm:cxn modelId="{50BEAA38-BBC0-4A56-B7BB-6259056EB4B7}" type="presOf" srcId="{96ED73A8-10F2-4D86-9203-F71A0E7CA740}" destId="{111C861B-22B9-4405-B8FA-FAD243C13AE4}" srcOrd="0" destOrd="0" presId="urn:microsoft.com/office/officeart/2005/8/layout/cycle2"/>
    <dgm:cxn modelId="{350F583D-4C12-41C6-9F38-BD0F22A1D2D0}" srcId="{DBEEAAE5-386B-4D56-B4DB-DB5FA1A91B61}" destId="{E5CEB302-84B3-4489-854A-6BECF6A9EE17}" srcOrd="1" destOrd="0" parTransId="{8C63A15E-8BCF-445F-97CB-07F2E88F20CC}" sibTransId="{96ED73A8-10F2-4D86-9203-F71A0E7CA740}"/>
    <dgm:cxn modelId="{337D3B67-5C36-4886-88FD-439DB40A945F}" type="presOf" srcId="{E5CEB302-84B3-4489-854A-6BECF6A9EE17}" destId="{D5625621-D122-47E3-9CDC-CB1FA194EA3F}" srcOrd="0" destOrd="0" presId="urn:microsoft.com/office/officeart/2005/8/layout/cycle2"/>
    <dgm:cxn modelId="{11A55B68-C02D-4FAC-BA56-0F3A5EABD9D9}" type="presOf" srcId="{24010191-C05E-498F-93DA-DBD47A7E131F}" destId="{86D8A785-552E-4703-9EAE-16EE29A3767E}" srcOrd="1" destOrd="0" presId="urn:microsoft.com/office/officeart/2005/8/layout/cycle2"/>
    <dgm:cxn modelId="{ED13CC78-0A8F-4C9F-B983-F4E0B8399F36}" type="presOf" srcId="{C8237D6B-9ABF-4A29-8EDC-4E018627E2DC}" destId="{AF1983F4-D248-41FD-BBD3-0A4BAC06391C}" srcOrd="1" destOrd="0" presId="urn:microsoft.com/office/officeart/2005/8/layout/cycle2"/>
    <dgm:cxn modelId="{53F1C480-679C-48D4-9A66-D4944A24B045}" type="presOf" srcId="{76B5A10A-703F-497D-B6C0-A75D11FE8DA0}" destId="{9D08EBB0-7D54-43B0-AD01-BFA51C991818}" srcOrd="0" destOrd="0" presId="urn:microsoft.com/office/officeart/2005/8/layout/cycle2"/>
    <dgm:cxn modelId="{8945D491-7D6D-4E75-AC35-D052E2DD7A3B}" srcId="{DBEEAAE5-386B-4D56-B4DB-DB5FA1A91B61}" destId="{BAAB0C2E-F26A-4A56-98E7-E3146534DAB6}" srcOrd="2" destOrd="0" parTransId="{825714A6-44A8-4695-8562-67A0FD22254F}" sibTransId="{24010191-C05E-498F-93DA-DBD47A7E131F}"/>
    <dgm:cxn modelId="{0F724E92-9180-460A-8798-9395445AE5FC}" type="presOf" srcId="{41E804B4-C316-4FF2-8973-26889491CA1D}" destId="{8C0876B2-5F36-4DCC-8679-C0F5F50F4A1A}" srcOrd="0" destOrd="0" presId="urn:microsoft.com/office/officeart/2005/8/layout/cycle2"/>
    <dgm:cxn modelId="{20D48AA8-CE4C-4814-86FB-6665F32F9BAF}" type="presOf" srcId="{24010191-C05E-498F-93DA-DBD47A7E131F}" destId="{7A115872-64EF-4EE7-944C-E2D740AECED5}" srcOrd="0" destOrd="0" presId="urn:microsoft.com/office/officeart/2005/8/layout/cycle2"/>
    <dgm:cxn modelId="{1B3503A9-E2BD-4C28-BA89-FA1F054CD648}" srcId="{DBEEAAE5-386B-4D56-B4DB-DB5FA1A91B61}" destId="{41E804B4-C316-4FF2-8973-26889491CA1D}" srcOrd="0" destOrd="0" parTransId="{3679B3CD-222F-42F0-91D4-AC3FA0985A07}" sibTransId="{C8237D6B-9ABF-4A29-8EDC-4E018627E2DC}"/>
    <dgm:cxn modelId="{413A63FF-C3A5-4AA0-A60F-BB6BE862F176}" type="presOf" srcId="{90D492AF-2FFC-44DE-ACA8-DB4A7623918D}" destId="{BCDDF0C7-F063-4D02-9F92-1B0EC3C2A4E2}" srcOrd="0" destOrd="0" presId="urn:microsoft.com/office/officeart/2005/8/layout/cycle2"/>
    <dgm:cxn modelId="{FE20AF5D-03A4-4E2D-BB4B-E71E8DB96BC1}" type="presParOf" srcId="{89B253BF-0CA8-4497-BE4A-7D24D9A369B3}" destId="{8C0876B2-5F36-4DCC-8679-C0F5F50F4A1A}" srcOrd="0" destOrd="0" presId="urn:microsoft.com/office/officeart/2005/8/layout/cycle2"/>
    <dgm:cxn modelId="{67193056-8F28-42BB-8A94-3CE12E312CC6}" type="presParOf" srcId="{89B253BF-0CA8-4497-BE4A-7D24D9A369B3}" destId="{980991C2-690F-4E28-94E3-C4BC79026EC1}" srcOrd="1" destOrd="0" presId="urn:microsoft.com/office/officeart/2005/8/layout/cycle2"/>
    <dgm:cxn modelId="{D1F600E5-3963-4258-B1DD-2CB521EDEB9F}" type="presParOf" srcId="{980991C2-690F-4E28-94E3-C4BC79026EC1}" destId="{AF1983F4-D248-41FD-BBD3-0A4BAC06391C}" srcOrd="0" destOrd="0" presId="urn:microsoft.com/office/officeart/2005/8/layout/cycle2"/>
    <dgm:cxn modelId="{9F79AE54-FA2A-4AC9-B543-CDD0A17A10CD}" type="presParOf" srcId="{89B253BF-0CA8-4497-BE4A-7D24D9A369B3}" destId="{D5625621-D122-47E3-9CDC-CB1FA194EA3F}" srcOrd="2" destOrd="0" presId="urn:microsoft.com/office/officeart/2005/8/layout/cycle2"/>
    <dgm:cxn modelId="{336D3454-BF66-466E-9BB6-DE84C3C7F0D8}" type="presParOf" srcId="{89B253BF-0CA8-4497-BE4A-7D24D9A369B3}" destId="{111C861B-22B9-4405-B8FA-FAD243C13AE4}" srcOrd="3" destOrd="0" presId="urn:microsoft.com/office/officeart/2005/8/layout/cycle2"/>
    <dgm:cxn modelId="{847022BC-49BE-4CD1-A13F-A9795ED11DEC}" type="presParOf" srcId="{111C861B-22B9-4405-B8FA-FAD243C13AE4}" destId="{586B7E95-84DC-44B6-AB4F-CCF4049E6D8D}" srcOrd="0" destOrd="0" presId="urn:microsoft.com/office/officeart/2005/8/layout/cycle2"/>
    <dgm:cxn modelId="{4AE7E437-729C-4386-9FD5-14777A7468B0}" type="presParOf" srcId="{89B253BF-0CA8-4497-BE4A-7D24D9A369B3}" destId="{7CB4673E-AF5C-4471-A311-FDB3B0A1B7DA}" srcOrd="4" destOrd="0" presId="urn:microsoft.com/office/officeart/2005/8/layout/cycle2"/>
    <dgm:cxn modelId="{87019A44-CF0B-4129-8781-F640EC149586}" type="presParOf" srcId="{89B253BF-0CA8-4497-BE4A-7D24D9A369B3}" destId="{7A115872-64EF-4EE7-944C-E2D740AECED5}" srcOrd="5" destOrd="0" presId="urn:microsoft.com/office/officeart/2005/8/layout/cycle2"/>
    <dgm:cxn modelId="{099BEA47-680B-468F-8713-6662CB120517}" type="presParOf" srcId="{7A115872-64EF-4EE7-944C-E2D740AECED5}" destId="{86D8A785-552E-4703-9EAE-16EE29A3767E}" srcOrd="0" destOrd="0" presId="urn:microsoft.com/office/officeart/2005/8/layout/cycle2"/>
    <dgm:cxn modelId="{0E8049FE-8E51-484B-A1B9-6A055F4839CC}" type="presParOf" srcId="{89B253BF-0CA8-4497-BE4A-7D24D9A369B3}" destId="{9D08EBB0-7D54-43B0-AD01-BFA51C991818}" srcOrd="6" destOrd="0" presId="urn:microsoft.com/office/officeart/2005/8/layout/cycle2"/>
    <dgm:cxn modelId="{76230488-FCF5-4B42-A079-AAA0141BE94B}" type="presParOf" srcId="{89B253BF-0CA8-4497-BE4A-7D24D9A369B3}" destId="{BCDDF0C7-F063-4D02-9F92-1B0EC3C2A4E2}" srcOrd="7" destOrd="0" presId="urn:microsoft.com/office/officeart/2005/8/layout/cycle2"/>
    <dgm:cxn modelId="{8A8A2FD1-E85E-4266-97A5-480318FB57D6}" type="presParOf" srcId="{BCDDF0C7-F063-4D02-9F92-1B0EC3C2A4E2}" destId="{4C62E911-C01D-4A78-AD50-39112BEC674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72E5B8-E8F5-4EBC-AF9B-0EEC9E7FE2E1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D873EDD-597F-45C5-86CC-C9A9C5E54EED}">
      <dgm:prSet phldrT="[Text]" custT="1"/>
      <dgm:spPr/>
      <dgm:t>
        <a:bodyPr/>
        <a:lstStyle/>
        <a:p>
          <a:r>
            <a:rPr lang="el-GR" sz="2000" dirty="0"/>
            <a:t>Για κάθε </a:t>
          </a:r>
          <a:r>
            <a:rPr lang="el-GR" sz="2000" b="1" dirty="0">
              <a:solidFill>
                <a:schemeClr val="accent2">
                  <a:lumMod val="75000"/>
                </a:schemeClr>
              </a:solidFill>
            </a:rPr>
            <a:t>Δέσμη Εργασιών </a:t>
          </a:r>
          <a:r>
            <a:rPr lang="el-GR" sz="2000" dirty="0"/>
            <a:t>πρέπει να δίνεται η εξής </a:t>
          </a:r>
          <a:r>
            <a:rPr lang="el-GR" sz="2000" u="none" dirty="0"/>
            <a:t>πληροφόρηση</a:t>
          </a:r>
          <a:r>
            <a:rPr lang="el-GR" sz="2000" dirty="0"/>
            <a:t>:</a:t>
          </a:r>
          <a:endParaRPr lang="en-US" sz="2000" dirty="0"/>
        </a:p>
      </dgm:t>
    </dgm:pt>
    <dgm:pt modelId="{EDB487A5-9E68-4370-83FD-64DAD019B3B0}" type="parTrans" cxnId="{28669582-7EE6-40A2-AD45-E0B054BFA5F5}">
      <dgm:prSet/>
      <dgm:spPr/>
      <dgm:t>
        <a:bodyPr/>
        <a:lstStyle/>
        <a:p>
          <a:endParaRPr lang="en-US"/>
        </a:p>
      </dgm:t>
    </dgm:pt>
    <dgm:pt modelId="{9456DD5E-0C28-4C24-934B-9F41431DA745}" type="sibTrans" cxnId="{28669582-7EE6-40A2-AD45-E0B054BFA5F5}">
      <dgm:prSet/>
      <dgm:spPr/>
      <dgm:t>
        <a:bodyPr/>
        <a:lstStyle/>
        <a:p>
          <a:endParaRPr lang="en-US"/>
        </a:p>
      </dgm:t>
    </dgm:pt>
    <dgm:pt modelId="{30CAF4E4-FD23-40BF-BC4C-FC7977135607}">
      <dgm:prSet phldrT="[Text]" custT="1"/>
      <dgm:spPr/>
      <dgm:t>
        <a:bodyPr/>
        <a:lstStyle/>
        <a:p>
          <a:r>
            <a:rPr lang="el-GR" sz="2000" dirty="0">
              <a:solidFill>
                <a:srgbClr val="7030A0"/>
              </a:solidFill>
            </a:rPr>
            <a:t>Ειδικοί Στόχοι </a:t>
          </a:r>
          <a:endParaRPr lang="en-US" sz="2000" dirty="0">
            <a:solidFill>
              <a:srgbClr val="7030A0"/>
            </a:solidFill>
          </a:endParaRPr>
        </a:p>
      </dgm:t>
    </dgm:pt>
    <dgm:pt modelId="{1BDDBB30-EB99-406A-8D96-022418572300}" type="parTrans" cxnId="{20F7E859-4913-4D9E-BE5C-52FB49AA6ED4}">
      <dgm:prSet/>
      <dgm:spPr/>
      <dgm:t>
        <a:bodyPr/>
        <a:lstStyle/>
        <a:p>
          <a:endParaRPr lang="en-US"/>
        </a:p>
      </dgm:t>
    </dgm:pt>
    <dgm:pt modelId="{C3E429CC-99EC-4E49-8855-D51F1A3E5C6D}" type="sibTrans" cxnId="{20F7E859-4913-4D9E-BE5C-52FB49AA6ED4}">
      <dgm:prSet/>
      <dgm:spPr/>
      <dgm:t>
        <a:bodyPr/>
        <a:lstStyle/>
        <a:p>
          <a:endParaRPr lang="en-US"/>
        </a:p>
      </dgm:t>
    </dgm:pt>
    <dgm:pt modelId="{6F405FC1-7C43-4F0B-B2F7-6AA69B86A897}">
      <dgm:prSet phldrT="[Text]" custT="1"/>
      <dgm:spPr/>
      <dgm:t>
        <a:bodyPr/>
        <a:lstStyle/>
        <a:p>
          <a:r>
            <a:rPr lang="el-GR" sz="2000" dirty="0"/>
            <a:t>Για κάθε </a:t>
          </a:r>
          <a:r>
            <a:rPr lang="el-GR" sz="2000" b="1" dirty="0">
              <a:solidFill>
                <a:schemeClr val="accent2">
                  <a:lumMod val="75000"/>
                </a:schemeClr>
              </a:solidFill>
            </a:rPr>
            <a:t>Δραστηριότητα</a:t>
          </a:r>
          <a:r>
            <a:rPr lang="el-GR" sz="2000" dirty="0"/>
            <a:t> (που εμπίπτει σε μία Δέσμη) πρέπει να διατίθεται η εξής πληροφόρηση:</a:t>
          </a:r>
          <a:endParaRPr lang="en-US" sz="2000" dirty="0"/>
        </a:p>
      </dgm:t>
    </dgm:pt>
    <dgm:pt modelId="{EDBBE404-4FD7-4E37-8E68-8373F49C9CA5}" type="parTrans" cxnId="{C3C1D4B9-32A0-41E8-B67E-0DE47215AE6D}">
      <dgm:prSet/>
      <dgm:spPr/>
      <dgm:t>
        <a:bodyPr/>
        <a:lstStyle/>
        <a:p>
          <a:endParaRPr lang="en-US"/>
        </a:p>
      </dgm:t>
    </dgm:pt>
    <dgm:pt modelId="{02551C05-4720-4D57-A0FF-84022BFC26EC}" type="sibTrans" cxnId="{C3C1D4B9-32A0-41E8-B67E-0DE47215AE6D}">
      <dgm:prSet/>
      <dgm:spPr/>
      <dgm:t>
        <a:bodyPr/>
        <a:lstStyle/>
        <a:p>
          <a:endParaRPr lang="en-US"/>
        </a:p>
      </dgm:t>
    </dgm:pt>
    <dgm:pt modelId="{B7E5B0BC-8574-4200-B5BB-09F9E825A5FF}">
      <dgm:prSet phldrT="[Text]" custT="1"/>
      <dgm:spPr/>
      <dgm:t>
        <a:bodyPr/>
        <a:lstStyle/>
        <a:p>
          <a:r>
            <a:rPr lang="el-GR" sz="2000" dirty="0">
              <a:solidFill>
                <a:srgbClr val="7030A0"/>
              </a:solidFill>
            </a:rPr>
            <a:t>Παραδοτέα/Αποτελέσματα</a:t>
          </a:r>
          <a:endParaRPr lang="en-US" sz="2000" dirty="0">
            <a:solidFill>
              <a:srgbClr val="7030A0"/>
            </a:solidFill>
          </a:endParaRPr>
        </a:p>
      </dgm:t>
    </dgm:pt>
    <dgm:pt modelId="{E4A1E37F-778F-4B60-AD39-55DD746CB0AA}" type="parTrans" cxnId="{EDDEEFC4-4FCF-4699-A410-850C66E90A37}">
      <dgm:prSet/>
      <dgm:spPr/>
      <dgm:t>
        <a:bodyPr/>
        <a:lstStyle/>
        <a:p>
          <a:endParaRPr lang="en-US"/>
        </a:p>
      </dgm:t>
    </dgm:pt>
    <dgm:pt modelId="{5FFC53FF-0970-4D6F-92C1-ED3A357E7A99}" type="sibTrans" cxnId="{EDDEEFC4-4FCF-4699-A410-850C66E90A37}">
      <dgm:prSet/>
      <dgm:spPr/>
      <dgm:t>
        <a:bodyPr/>
        <a:lstStyle/>
        <a:p>
          <a:endParaRPr lang="en-US"/>
        </a:p>
      </dgm:t>
    </dgm:pt>
    <dgm:pt modelId="{DD3B6FA3-8E36-4332-900B-92618573EB5D}">
      <dgm:prSet phldrT="[Text]" custT="1"/>
      <dgm:spPr/>
      <dgm:t>
        <a:bodyPr/>
        <a:lstStyle/>
        <a:p>
          <a:r>
            <a:rPr lang="el-GR" sz="2000" dirty="0">
              <a:solidFill>
                <a:srgbClr val="7030A0"/>
              </a:solidFill>
            </a:rPr>
            <a:t>Ποιοτικοί/Ποσοτικοί δείκτες</a:t>
          </a:r>
          <a:endParaRPr lang="en-US" sz="2000" dirty="0">
            <a:solidFill>
              <a:srgbClr val="7030A0"/>
            </a:solidFill>
          </a:endParaRPr>
        </a:p>
      </dgm:t>
    </dgm:pt>
    <dgm:pt modelId="{A0B21F2D-6E1E-40AD-9595-BED03FB49391}" type="parTrans" cxnId="{FD19BB42-8561-44D5-A8C8-27181748F98C}">
      <dgm:prSet/>
      <dgm:spPr/>
      <dgm:t>
        <a:bodyPr/>
        <a:lstStyle/>
        <a:p>
          <a:endParaRPr lang="en-US"/>
        </a:p>
      </dgm:t>
    </dgm:pt>
    <dgm:pt modelId="{BC269CB8-BA8B-4125-B29D-FE86BA7703DB}" type="sibTrans" cxnId="{FD19BB42-8561-44D5-A8C8-27181748F98C}">
      <dgm:prSet/>
      <dgm:spPr/>
      <dgm:t>
        <a:bodyPr/>
        <a:lstStyle/>
        <a:p>
          <a:endParaRPr lang="en-US"/>
        </a:p>
      </dgm:t>
    </dgm:pt>
    <dgm:pt modelId="{3B555A3E-7EFF-4017-BD04-F65C3F3C8E35}">
      <dgm:prSet phldrT="[Text]" custT="1"/>
      <dgm:spPr/>
      <dgm:t>
        <a:bodyPr/>
        <a:lstStyle/>
        <a:p>
          <a:r>
            <a:rPr lang="el-GR" sz="2000" dirty="0">
              <a:solidFill>
                <a:srgbClr val="7030A0"/>
              </a:solidFill>
            </a:rPr>
            <a:t>Καθήκοντα Εταίρων </a:t>
          </a:r>
          <a:r>
            <a:rPr lang="el-GR" sz="1600" dirty="0"/>
            <a:t>(Ισορροπημένη και σαφής κατανομή)</a:t>
          </a:r>
          <a:endParaRPr lang="en-US" sz="1800" dirty="0"/>
        </a:p>
      </dgm:t>
    </dgm:pt>
    <dgm:pt modelId="{4BC2E5AD-A6F7-4908-A320-5501293B9FD8}" type="parTrans" cxnId="{6A177672-410E-453A-9C3E-01704594E14E}">
      <dgm:prSet/>
      <dgm:spPr/>
      <dgm:t>
        <a:bodyPr/>
        <a:lstStyle/>
        <a:p>
          <a:endParaRPr lang="en-US"/>
        </a:p>
      </dgm:t>
    </dgm:pt>
    <dgm:pt modelId="{90E991B0-8255-46A5-BC92-E0040B92A1AA}" type="sibTrans" cxnId="{6A177672-410E-453A-9C3E-01704594E14E}">
      <dgm:prSet/>
      <dgm:spPr/>
      <dgm:t>
        <a:bodyPr/>
        <a:lstStyle/>
        <a:p>
          <a:endParaRPr lang="en-US"/>
        </a:p>
      </dgm:t>
    </dgm:pt>
    <dgm:pt modelId="{C01008B5-5099-4B6A-94D1-C61A29080465}">
      <dgm:prSet phldrT="[Text]" custT="1"/>
      <dgm:spPr/>
      <dgm:t>
        <a:bodyPr/>
        <a:lstStyle/>
        <a:p>
          <a:r>
            <a:rPr lang="el-GR" sz="2000" dirty="0">
              <a:solidFill>
                <a:srgbClr val="7030A0"/>
              </a:solidFill>
            </a:rPr>
            <a:t>Αναμενόμενο Κόστος</a:t>
          </a:r>
          <a:r>
            <a:rPr lang="el-GR" sz="2000" dirty="0"/>
            <a:t> </a:t>
          </a:r>
          <a:r>
            <a:rPr lang="el-GR" sz="1600" dirty="0"/>
            <a:t>(χρηματοδοτικές ρυθμίσεις μεταξύ των εταίρων)</a:t>
          </a:r>
          <a:endParaRPr lang="en-US" sz="2000" dirty="0"/>
        </a:p>
      </dgm:t>
    </dgm:pt>
    <dgm:pt modelId="{272387FF-0B9C-4CA6-80C4-1583285357DD}" type="parTrans" cxnId="{640DEECB-28AA-4F50-B9EF-27102A1ED450}">
      <dgm:prSet/>
      <dgm:spPr/>
      <dgm:t>
        <a:bodyPr/>
        <a:lstStyle/>
        <a:p>
          <a:endParaRPr lang="en-US"/>
        </a:p>
      </dgm:t>
    </dgm:pt>
    <dgm:pt modelId="{5377CA7B-E982-45D6-A5A8-AB39A5F66D75}" type="sibTrans" cxnId="{640DEECB-28AA-4F50-B9EF-27102A1ED450}">
      <dgm:prSet/>
      <dgm:spPr/>
      <dgm:t>
        <a:bodyPr/>
        <a:lstStyle/>
        <a:p>
          <a:endParaRPr lang="en-US"/>
        </a:p>
      </dgm:t>
    </dgm:pt>
    <dgm:pt modelId="{5F94E8E7-1462-4D0C-B5AC-74DD92CED026}">
      <dgm:prSet phldrT="[Text]"/>
      <dgm:spPr/>
      <dgm:t>
        <a:bodyPr/>
        <a:lstStyle/>
        <a:p>
          <a:pPr algn="l">
            <a:lnSpc>
              <a:spcPct val="90000"/>
            </a:lnSpc>
            <a:spcAft>
              <a:spcPct val="15000"/>
            </a:spcAft>
          </a:pPr>
          <a:endParaRPr lang="en-US" sz="1400" dirty="0"/>
        </a:p>
      </dgm:t>
    </dgm:pt>
    <dgm:pt modelId="{41B55916-6000-4E3A-A3F9-8F604EDD0B9B}" type="parTrans" cxnId="{34BB0353-EB85-4081-AF12-DC2A1BBD9DB7}">
      <dgm:prSet/>
      <dgm:spPr/>
      <dgm:t>
        <a:bodyPr/>
        <a:lstStyle/>
        <a:p>
          <a:endParaRPr lang="en-US"/>
        </a:p>
      </dgm:t>
    </dgm:pt>
    <dgm:pt modelId="{DE4E39DE-9DB4-403F-976E-14E97BE0C877}" type="sibTrans" cxnId="{34BB0353-EB85-4081-AF12-DC2A1BBD9DB7}">
      <dgm:prSet/>
      <dgm:spPr/>
      <dgm:t>
        <a:bodyPr/>
        <a:lstStyle/>
        <a:p>
          <a:endParaRPr lang="en-US"/>
        </a:p>
      </dgm:t>
    </dgm:pt>
    <dgm:pt modelId="{189AC29C-C4CA-4057-8085-781B37661120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dirty="0">
              <a:solidFill>
                <a:schemeClr val="accent6">
                  <a:lumMod val="75000"/>
                </a:schemeClr>
              </a:solidFill>
            </a:rPr>
            <a:t>Βασικά χαρακτηριστικά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86E4DDA8-6282-4BBF-9600-2000C04850E7}" type="parTrans" cxnId="{9658AD90-0E4B-4D7E-A072-1DC818847365}">
      <dgm:prSet/>
      <dgm:spPr/>
      <dgm:t>
        <a:bodyPr/>
        <a:lstStyle/>
        <a:p>
          <a:endParaRPr lang="en-US"/>
        </a:p>
      </dgm:t>
    </dgm:pt>
    <dgm:pt modelId="{7901401F-7242-4D18-A7A1-76B1C41EFF31}" type="sibTrans" cxnId="{9658AD90-0E4B-4D7E-A072-1DC818847365}">
      <dgm:prSet/>
      <dgm:spPr/>
      <dgm:t>
        <a:bodyPr/>
        <a:lstStyle/>
        <a:p>
          <a:endParaRPr lang="en-US"/>
        </a:p>
      </dgm:t>
    </dgm:pt>
    <dgm:pt modelId="{5F948F4E-3E4F-47C2-896A-B5CAABCAE609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dirty="0">
              <a:solidFill>
                <a:schemeClr val="accent6">
                  <a:lumMod val="75000"/>
                </a:schemeClr>
              </a:solidFill>
            </a:rPr>
            <a:t>Παραδοτέα/Αποτελέσματα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66590173-7710-4AD8-AC3D-78B31FA60740}" type="parTrans" cxnId="{23C96B4C-3CED-44A2-8107-50D2957A208F}">
      <dgm:prSet/>
      <dgm:spPr/>
      <dgm:t>
        <a:bodyPr/>
        <a:lstStyle/>
        <a:p>
          <a:endParaRPr lang="en-US"/>
        </a:p>
      </dgm:t>
    </dgm:pt>
    <dgm:pt modelId="{A8CAF859-F2FC-418A-BEF3-B94C22C6B6D6}" type="sibTrans" cxnId="{23C96B4C-3CED-44A2-8107-50D2957A208F}">
      <dgm:prSet/>
      <dgm:spPr/>
      <dgm:t>
        <a:bodyPr/>
        <a:lstStyle/>
        <a:p>
          <a:endParaRPr lang="en-US"/>
        </a:p>
      </dgm:t>
    </dgm:pt>
    <dgm:pt modelId="{7BCA9C19-7F02-4A62-AF49-B97FDC100336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dirty="0">
              <a:solidFill>
                <a:schemeClr val="accent6">
                  <a:lumMod val="75000"/>
                </a:schemeClr>
              </a:solidFill>
            </a:rPr>
            <a:t>Αναμενόμενο Κόστος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7034F801-25A1-4406-A73C-03F3455CC597}" type="parTrans" cxnId="{843E3407-4E5F-48A5-8559-10CC7536C0E2}">
      <dgm:prSet/>
      <dgm:spPr/>
      <dgm:t>
        <a:bodyPr/>
        <a:lstStyle/>
        <a:p>
          <a:endParaRPr lang="en-US"/>
        </a:p>
      </dgm:t>
    </dgm:pt>
    <dgm:pt modelId="{3495FCB7-E5BA-47D7-A9D9-D35FBE728EC5}" type="sibTrans" cxnId="{843E3407-4E5F-48A5-8559-10CC7536C0E2}">
      <dgm:prSet/>
      <dgm:spPr/>
      <dgm:t>
        <a:bodyPr/>
        <a:lstStyle/>
        <a:p>
          <a:endParaRPr lang="en-US"/>
        </a:p>
      </dgm:t>
    </dgm:pt>
    <dgm:pt modelId="{73240DAE-24C7-4362-823C-AF6C5A9E8876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dirty="0">
              <a:solidFill>
                <a:schemeClr val="accent6">
                  <a:lumMod val="75000"/>
                </a:schemeClr>
              </a:solidFill>
            </a:rPr>
            <a:t>Προφίλ συμμετεχόντων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BBDB8902-1C33-4830-B61F-5F225B6B1704}" type="parTrans" cxnId="{34A130D3-145B-4177-AB3E-0C04D8C7C244}">
      <dgm:prSet/>
      <dgm:spPr/>
      <dgm:t>
        <a:bodyPr/>
        <a:lstStyle/>
        <a:p>
          <a:endParaRPr lang="en-US"/>
        </a:p>
      </dgm:t>
    </dgm:pt>
    <dgm:pt modelId="{C870C22D-B300-46C3-8866-CE23ED9E450E}" type="sibTrans" cxnId="{34A130D3-145B-4177-AB3E-0C04D8C7C244}">
      <dgm:prSet/>
      <dgm:spPr/>
      <dgm:t>
        <a:bodyPr/>
        <a:lstStyle/>
        <a:p>
          <a:endParaRPr lang="en-US"/>
        </a:p>
      </dgm:t>
    </dgm:pt>
    <dgm:pt modelId="{7E9844A8-BA60-4D6F-835E-87199D9A56C7}">
      <dgm:prSet phldrT="[Text]" custT="1"/>
      <dgm:spPr/>
      <dgm:t>
        <a:bodyPr/>
        <a:lstStyle/>
        <a:p>
          <a:r>
            <a:rPr lang="el-GR" sz="2000" dirty="0">
              <a:solidFill>
                <a:srgbClr val="7030A0"/>
              </a:solidFill>
            </a:rPr>
            <a:t>Δραστηριότητες</a:t>
          </a:r>
          <a:r>
            <a:rPr lang="el-GR" sz="2000" dirty="0"/>
            <a:t> </a:t>
          </a:r>
          <a:r>
            <a:rPr lang="el-GR" sz="1600" dirty="0"/>
            <a:t>(με λεπτομερές χρονοδιάγραμμα)</a:t>
          </a:r>
          <a:endParaRPr lang="en-US" sz="1600" dirty="0"/>
        </a:p>
      </dgm:t>
    </dgm:pt>
    <dgm:pt modelId="{57638448-2B0B-4880-AF8B-98D444726DB0}" type="parTrans" cxnId="{38163E44-C271-4F3F-BC8D-F01AAAF00BD1}">
      <dgm:prSet/>
      <dgm:spPr/>
      <dgm:t>
        <a:bodyPr/>
        <a:lstStyle/>
        <a:p>
          <a:endParaRPr lang="en-GB"/>
        </a:p>
      </dgm:t>
    </dgm:pt>
    <dgm:pt modelId="{51DA4438-A76F-4EFC-AFFF-38DBE0ED8532}" type="sibTrans" cxnId="{38163E44-C271-4F3F-BC8D-F01AAAF00BD1}">
      <dgm:prSet/>
      <dgm:spPr/>
      <dgm:t>
        <a:bodyPr/>
        <a:lstStyle/>
        <a:p>
          <a:endParaRPr lang="en-GB"/>
        </a:p>
      </dgm:t>
    </dgm:pt>
    <dgm:pt modelId="{AD5DE2C0-4C01-4C20-9BFF-2D4740E15A4C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dirty="0">
              <a:solidFill>
                <a:schemeClr val="accent6">
                  <a:lumMod val="75000"/>
                </a:schemeClr>
              </a:solidFill>
            </a:rPr>
            <a:t>Ομάδες-στόχοι και οι συναφείς ανάγκες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E14D67C6-4E0C-4E19-85EB-E9A3F5A08283}" type="parTrans" cxnId="{B524A1CF-2718-4CF1-90FA-471E86AF3603}">
      <dgm:prSet/>
      <dgm:spPr/>
      <dgm:t>
        <a:bodyPr/>
        <a:lstStyle/>
        <a:p>
          <a:endParaRPr lang="en-GB"/>
        </a:p>
      </dgm:t>
    </dgm:pt>
    <dgm:pt modelId="{5F845446-33AE-4255-9865-146F66E32528}" type="sibTrans" cxnId="{B524A1CF-2718-4CF1-90FA-471E86AF3603}">
      <dgm:prSet/>
      <dgm:spPr/>
      <dgm:t>
        <a:bodyPr/>
        <a:lstStyle/>
        <a:p>
          <a:endParaRPr lang="en-GB"/>
        </a:p>
      </dgm:t>
    </dgm:pt>
    <dgm:pt modelId="{14CFCE54-ADD5-4589-921F-9CEF8F4FC71C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dirty="0">
              <a:solidFill>
                <a:schemeClr val="accent6">
                  <a:lumMod val="75000"/>
                </a:schemeClr>
              </a:solidFill>
            </a:rPr>
            <a:t>Μηχανισμοί αναγνώρισης και επικύρωσης των μαθησιακών αποτελεσμάτων </a:t>
          </a:r>
          <a:r>
            <a:rPr lang="el-GR" sz="1400" dirty="0">
              <a:solidFill>
                <a:schemeClr val="accent6">
                  <a:lumMod val="75000"/>
                </a:schemeClr>
              </a:solidFill>
            </a:rPr>
            <a:t>(όπου ισχύει)</a:t>
          </a:r>
          <a:endParaRPr lang="en-US" sz="1400" dirty="0">
            <a:solidFill>
              <a:schemeClr val="accent6">
                <a:lumMod val="75000"/>
              </a:schemeClr>
            </a:solidFill>
          </a:endParaRPr>
        </a:p>
      </dgm:t>
    </dgm:pt>
    <dgm:pt modelId="{0205C335-BA88-4E62-BB68-78409585C07A}" type="parTrans" cxnId="{3BFFCB9B-A215-47A3-BD80-9710B4565FD2}">
      <dgm:prSet/>
      <dgm:spPr/>
      <dgm:t>
        <a:bodyPr/>
        <a:lstStyle/>
        <a:p>
          <a:endParaRPr lang="en-GB"/>
        </a:p>
      </dgm:t>
    </dgm:pt>
    <dgm:pt modelId="{DDC46C94-5383-406F-A37B-77173D0CC063}" type="sibTrans" cxnId="{3BFFCB9B-A215-47A3-BD80-9710B4565FD2}">
      <dgm:prSet/>
      <dgm:spPr/>
      <dgm:t>
        <a:bodyPr/>
        <a:lstStyle/>
        <a:p>
          <a:endParaRPr lang="en-GB"/>
        </a:p>
      </dgm:t>
    </dgm:pt>
    <dgm:pt modelId="{3C72C2B4-B41F-450E-95C5-26D2F325550D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dirty="0">
              <a:solidFill>
                <a:schemeClr val="accent6">
                  <a:lumMod val="75000"/>
                </a:schemeClr>
              </a:solidFill>
            </a:rPr>
            <a:t>Αναλυτική Περιγραφή-Περιεχόμενο-Στόχοι</a:t>
          </a:r>
          <a:endParaRPr lang="en-US" sz="2000" dirty="0">
            <a:solidFill>
              <a:schemeClr val="accent6">
                <a:lumMod val="75000"/>
              </a:schemeClr>
            </a:solidFill>
          </a:endParaRPr>
        </a:p>
      </dgm:t>
    </dgm:pt>
    <dgm:pt modelId="{DBEC96E5-E226-4ECC-84C4-678E6BB0009C}" type="parTrans" cxnId="{F70AD07C-2828-44B0-AB2B-975A0D2B9F6D}">
      <dgm:prSet/>
      <dgm:spPr/>
      <dgm:t>
        <a:bodyPr/>
        <a:lstStyle/>
        <a:p>
          <a:endParaRPr lang="en-GB"/>
        </a:p>
      </dgm:t>
    </dgm:pt>
    <dgm:pt modelId="{20F98C9E-A9A0-449B-BBB3-17455035E183}" type="sibTrans" cxnId="{F70AD07C-2828-44B0-AB2B-975A0D2B9F6D}">
      <dgm:prSet/>
      <dgm:spPr/>
      <dgm:t>
        <a:bodyPr/>
        <a:lstStyle/>
        <a:p>
          <a:endParaRPr lang="en-GB"/>
        </a:p>
      </dgm:t>
    </dgm:pt>
    <dgm:pt modelId="{A102922E-E32D-460B-882D-77A734C06109}" type="pres">
      <dgm:prSet presAssocID="{CA72E5B8-E8F5-4EBC-AF9B-0EEC9E7FE2E1}" presName="Name0" presStyleCnt="0">
        <dgm:presLayoutVars>
          <dgm:dir/>
          <dgm:animLvl val="lvl"/>
          <dgm:resizeHandles val="exact"/>
        </dgm:presLayoutVars>
      </dgm:prSet>
      <dgm:spPr/>
    </dgm:pt>
    <dgm:pt modelId="{0F3FC92F-4F08-4919-B0DA-AD45D453506D}" type="pres">
      <dgm:prSet presAssocID="{7D873EDD-597F-45C5-86CC-C9A9C5E54EED}" presName="linNode" presStyleCnt="0"/>
      <dgm:spPr/>
    </dgm:pt>
    <dgm:pt modelId="{CF4F3251-44A9-4823-AC34-953C2A0ECBAF}" type="pres">
      <dgm:prSet presAssocID="{7D873EDD-597F-45C5-86CC-C9A9C5E54EED}" presName="parentText" presStyleLbl="node1" presStyleIdx="0" presStyleCnt="2" custScaleX="99348" custScaleY="845276" custLinFactY="-128472" custLinFactNeighborX="3093" custLinFactNeighborY="-200000">
        <dgm:presLayoutVars>
          <dgm:chMax val="1"/>
          <dgm:bulletEnabled val="1"/>
        </dgm:presLayoutVars>
      </dgm:prSet>
      <dgm:spPr/>
    </dgm:pt>
    <dgm:pt modelId="{52221C3E-703A-48DA-92BF-B711D801F263}" type="pres">
      <dgm:prSet presAssocID="{7D873EDD-597F-45C5-86CC-C9A9C5E54EED}" presName="descendantText" presStyleLbl="alignAccFollowNode1" presStyleIdx="0" presStyleCnt="2" custAng="0" custScaleX="95262" custScaleY="1825829" custLinFactNeighborX="15441" custLinFactNeighborY="-628">
        <dgm:presLayoutVars>
          <dgm:bulletEnabled val="1"/>
        </dgm:presLayoutVars>
      </dgm:prSet>
      <dgm:spPr/>
    </dgm:pt>
    <dgm:pt modelId="{892C826E-8608-4BED-BACB-BD8A9439FD72}" type="pres">
      <dgm:prSet presAssocID="{9456DD5E-0C28-4C24-934B-9F41431DA745}" presName="sp" presStyleCnt="0"/>
      <dgm:spPr/>
    </dgm:pt>
    <dgm:pt modelId="{29DEB9D8-1019-4AB2-85D0-AAC431DD286E}" type="pres">
      <dgm:prSet presAssocID="{6F405FC1-7C43-4F0B-B2F7-6AA69B86A897}" presName="linNode" presStyleCnt="0"/>
      <dgm:spPr/>
    </dgm:pt>
    <dgm:pt modelId="{382D280D-6621-4AFB-A6A1-BF984602CCF4}" type="pres">
      <dgm:prSet presAssocID="{6F405FC1-7C43-4F0B-B2F7-6AA69B86A897}" presName="parentText" presStyleLbl="node1" presStyleIdx="1" presStyleCnt="2" custScaleX="128358" custScaleY="1119532" custLinFactNeighborX="-153" custLinFactNeighborY="-6526">
        <dgm:presLayoutVars>
          <dgm:chMax val="1"/>
          <dgm:bulletEnabled val="1"/>
        </dgm:presLayoutVars>
      </dgm:prSet>
      <dgm:spPr/>
    </dgm:pt>
    <dgm:pt modelId="{8573D8BC-2990-41D6-B6A4-DF58E28E2CD0}" type="pres">
      <dgm:prSet presAssocID="{6F405FC1-7C43-4F0B-B2F7-6AA69B86A897}" presName="descendantText" presStyleLbl="alignAccFollowNode1" presStyleIdx="1" presStyleCnt="2" custScaleX="140753" custScaleY="2000000" custLinFactNeighborX="275" custLinFactNeighborY="1565">
        <dgm:presLayoutVars>
          <dgm:bulletEnabled val="1"/>
        </dgm:presLayoutVars>
      </dgm:prSet>
      <dgm:spPr/>
    </dgm:pt>
  </dgm:ptLst>
  <dgm:cxnLst>
    <dgm:cxn modelId="{C6CB3906-EBF7-43CC-B73C-22C16A1D14DC}" type="presOf" srcId="{7E9844A8-BA60-4D6F-835E-87199D9A56C7}" destId="{52221C3E-703A-48DA-92BF-B711D801F263}" srcOrd="0" destOrd="1" presId="urn:microsoft.com/office/officeart/2005/8/layout/vList5"/>
    <dgm:cxn modelId="{843E3407-4E5F-48A5-8559-10CC7536C0E2}" srcId="{6F405FC1-7C43-4F0B-B2F7-6AA69B86A897}" destId="{7BCA9C19-7F02-4A62-AF49-B97FDC100336}" srcOrd="5" destOrd="0" parTransId="{7034F801-25A1-4406-A73C-03F3455CC597}" sibTransId="{3495FCB7-E5BA-47D7-A9D9-D35FBE728EC5}"/>
    <dgm:cxn modelId="{9D592224-584F-4C97-86EE-4BDEC5140113}" type="presOf" srcId="{3B555A3E-7EFF-4017-BD04-F65C3F3C8E35}" destId="{52221C3E-703A-48DA-92BF-B711D801F263}" srcOrd="0" destOrd="4" presId="urn:microsoft.com/office/officeart/2005/8/layout/vList5"/>
    <dgm:cxn modelId="{B3515C30-AE36-48FD-AB78-7D0126FDE7B7}" type="presOf" srcId="{DD3B6FA3-8E36-4332-900B-92618573EB5D}" destId="{52221C3E-703A-48DA-92BF-B711D801F263}" srcOrd="0" destOrd="3" presId="urn:microsoft.com/office/officeart/2005/8/layout/vList5"/>
    <dgm:cxn modelId="{19D89740-DB81-48C1-8041-25989C6D3281}" type="presOf" srcId="{C01008B5-5099-4B6A-94D1-C61A29080465}" destId="{52221C3E-703A-48DA-92BF-B711D801F263}" srcOrd="0" destOrd="5" presId="urn:microsoft.com/office/officeart/2005/8/layout/vList5"/>
    <dgm:cxn modelId="{CEC63F41-83D0-47F7-9F4C-806B0BBAB2CE}" type="presOf" srcId="{189AC29C-C4CA-4057-8085-781B37661120}" destId="{8573D8BC-2990-41D6-B6A4-DF58E28E2CD0}" srcOrd="0" destOrd="0" presId="urn:microsoft.com/office/officeart/2005/8/layout/vList5"/>
    <dgm:cxn modelId="{FD19BB42-8561-44D5-A8C8-27181748F98C}" srcId="{7D873EDD-597F-45C5-86CC-C9A9C5E54EED}" destId="{DD3B6FA3-8E36-4332-900B-92618573EB5D}" srcOrd="3" destOrd="0" parTransId="{A0B21F2D-6E1E-40AD-9595-BED03FB49391}" sibTransId="{BC269CB8-BA8B-4125-B29D-FE86BA7703DB}"/>
    <dgm:cxn modelId="{38163E44-C271-4F3F-BC8D-F01AAAF00BD1}" srcId="{7D873EDD-597F-45C5-86CC-C9A9C5E54EED}" destId="{7E9844A8-BA60-4D6F-835E-87199D9A56C7}" srcOrd="1" destOrd="0" parTransId="{57638448-2B0B-4880-AF8B-98D444726DB0}" sibTransId="{51DA4438-A76F-4EFC-AFFF-38DBE0ED8532}"/>
    <dgm:cxn modelId="{0DA70F69-5A42-4C1D-89AC-C21C43825B1C}" type="presOf" srcId="{7BCA9C19-7F02-4A62-AF49-B97FDC100336}" destId="{8573D8BC-2990-41D6-B6A4-DF58E28E2CD0}" srcOrd="0" destOrd="5" presId="urn:microsoft.com/office/officeart/2005/8/layout/vList5"/>
    <dgm:cxn modelId="{0071586A-DDD5-4A47-BEF3-75FA523A93C3}" type="presOf" srcId="{30CAF4E4-FD23-40BF-BC4C-FC7977135607}" destId="{52221C3E-703A-48DA-92BF-B711D801F263}" srcOrd="0" destOrd="0" presId="urn:microsoft.com/office/officeart/2005/8/layout/vList5"/>
    <dgm:cxn modelId="{23C96B4C-3CED-44A2-8107-50D2957A208F}" srcId="{6F405FC1-7C43-4F0B-B2F7-6AA69B86A897}" destId="{5F948F4E-3E4F-47C2-896A-B5CAABCAE609}" srcOrd="3" destOrd="0" parTransId="{66590173-7710-4AD8-AC3D-78B31FA60740}" sibTransId="{A8CAF859-F2FC-418A-BEF3-B94C22C6B6D6}"/>
    <dgm:cxn modelId="{6A177672-410E-453A-9C3E-01704594E14E}" srcId="{7D873EDD-597F-45C5-86CC-C9A9C5E54EED}" destId="{3B555A3E-7EFF-4017-BD04-F65C3F3C8E35}" srcOrd="4" destOrd="0" parTransId="{4BC2E5AD-A6F7-4908-A320-5501293B9FD8}" sibTransId="{90E991B0-8255-46A5-BC92-E0040B92A1AA}"/>
    <dgm:cxn modelId="{34BB0353-EB85-4081-AF12-DC2A1BBD9DB7}" srcId="{6F405FC1-7C43-4F0B-B2F7-6AA69B86A897}" destId="{5F94E8E7-1462-4D0C-B5AC-74DD92CED026}" srcOrd="7" destOrd="0" parTransId="{41B55916-6000-4E3A-A3F9-8F604EDD0B9B}" sibTransId="{DE4E39DE-9DB4-403F-976E-14E97BE0C877}"/>
    <dgm:cxn modelId="{5A213A76-2CB2-4073-9B2F-4EB4675D69AF}" type="presOf" srcId="{6F405FC1-7C43-4F0B-B2F7-6AA69B86A897}" destId="{382D280D-6621-4AFB-A6A1-BF984602CCF4}" srcOrd="0" destOrd="0" presId="urn:microsoft.com/office/officeart/2005/8/layout/vList5"/>
    <dgm:cxn modelId="{28B73558-7E65-4278-8380-50729DC09CB1}" type="presOf" srcId="{CA72E5B8-E8F5-4EBC-AF9B-0EEC9E7FE2E1}" destId="{A102922E-E32D-460B-882D-77A734C06109}" srcOrd="0" destOrd="0" presId="urn:microsoft.com/office/officeart/2005/8/layout/vList5"/>
    <dgm:cxn modelId="{20F7E859-4913-4D9E-BE5C-52FB49AA6ED4}" srcId="{7D873EDD-597F-45C5-86CC-C9A9C5E54EED}" destId="{30CAF4E4-FD23-40BF-BC4C-FC7977135607}" srcOrd="0" destOrd="0" parTransId="{1BDDBB30-EB99-406A-8D96-022418572300}" sibTransId="{C3E429CC-99EC-4E49-8855-D51F1A3E5C6D}"/>
    <dgm:cxn modelId="{F70AD07C-2828-44B0-AB2B-975A0D2B9F6D}" srcId="{6F405FC1-7C43-4F0B-B2F7-6AA69B86A897}" destId="{3C72C2B4-B41F-450E-95C5-26D2F325550D}" srcOrd="1" destOrd="0" parTransId="{DBEC96E5-E226-4ECC-84C4-678E6BB0009C}" sibTransId="{20F98C9E-A9A0-449B-BBB3-17455035E183}"/>
    <dgm:cxn modelId="{28669582-7EE6-40A2-AD45-E0B054BFA5F5}" srcId="{CA72E5B8-E8F5-4EBC-AF9B-0EEC9E7FE2E1}" destId="{7D873EDD-597F-45C5-86CC-C9A9C5E54EED}" srcOrd="0" destOrd="0" parTransId="{EDB487A5-9E68-4370-83FD-64DAD019B3B0}" sibTransId="{9456DD5E-0C28-4C24-934B-9F41431DA745}"/>
    <dgm:cxn modelId="{4EDE8A87-29BB-4C03-BC1E-DD79DA4617E7}" type="presOf" srcId="{B7E5B0BC-8574-4200-B5BB-09F9E825A5FF}" destId="{52221C3E-703A-48DA-92BF-B711D801F263}" srcOrd="0" destOrd="2" presId="urn:microsoft.com/office/officeart/2005/8/layout/vList5"/>
    <dgm:cxn modelId="{9658AD90-0E4B-4D7E-A072-1DC818847365}" srcId="{6F405FC1-7C43-4F0B-B2F7-6AA69B86A897}" destId="{189AC29C-C4CA-4057-8085-781B37661120}" srcOrd="0" destOrd="0" parTransId="{86E4DDA8-6282-4BBF-9600-2000C04850E7}" sibTransId="{7901401F-7242-4D18-A7A1-76B1C41EFF31}"/>
    <dgm:cxn modelId="{3BFFCB9B-A215-47A3-BD80-9710B4565FD2}" srcId="{6F405FC1-7C43-4F0B-B2F7-6AA69B86A897}" destId="{14CFCE54-ADD5-4589-921F-9CEF8F4FC71C}" srcOrd="6" destOrd="0" parTransId="{0205C335-BA88-4E62-BB68-78409585C07A}" sibTransId="{DDC46C94-5383-406F-A37B-77173D0CC063}"/>
    <dgm:cxn modelId="{C3C1D4B9-32A0-41E8-B67E-0DE47215AE6D}" srcId="{CA72E5B8-E8F5-4EBC-AF9B-0EEC9E7FE2E1}" destId="{6F405FC1-7C43-4F0B-B2F7-6AA69B86A897}" srcOrd="1" destOrd="0" parTransId="{EDBBE404-4FD7-4E37-8E68-8373F49C9CA5}" sibTransId="{02551C05-4720-4D57-A0FF-84022BFC26EC}"/>
    <dgm:cxn modelId="{2F1AD4BA-400C-46BB-B53F-BA01492B80FF}" type="presOf" srcId="{7D873EDD-597F-45C5-86CC-C9A9C5E54EED}" destId="{CF4F3251-44A9-4823-AC34-953C2A0ECBAF}" srcOrd="0" destOrd="0" presId="urn:microsoft.com/office/officeart/2005/8/layout/vList5"/>
    <dgm:cxn modelId="{EDDEEFC4-4FCF-4699-A410-850C66E90A37}" srcId="{7D873EDD-597F-45C5-86CC-C9A9C5E54EED}" destId="{B7E5B0BC-8574-4200-B5BB-09F9E825A5FF}" srcOrd="2" destOrd="0" parTransId="{E4A1E37F-778F-4B60-AD39-55DD746CB0AA}" sibTransId="{5FFC53FF-0970-4D6F-92C1-ED3A357E7A99}"/>
    <dgm:cxn modelId="{96248BC6-6FFB-47CB-B5C9-C6D2AC51270A}" type="presOf" srcId="{73240DAE-24C7-4362-823C-AF6C5A9E8876}" destId="{8573D8BC-2990-41D6-B6A4-DF58E28E2CD0}" srcOrd="0" destOrd="4" presId="urn:microsoft.com/office/officeart/2005/8/layout/vList5"/>
    <dgm:cxn modelId="{640DEECB-28AA-4F50-B9EF-27102A1ED450}" srcId="{7D873EDD-597F-45C5-86CC-C9A9C5E54EED}" destId="{C01008B5-5099-4B6A-94D1-C61A29080465}" srcOrd="5" destOrd="0" parTransId="{272387FF-0B9C-4CA6-80C4-1583285357DD}" sibTransId="{5377CA7B-E982-45D6-A5A8-AB39A5F66D75}"/>
    <dgm:cxn modelId="{B524A1CF-2718-4CF1-90FA-471E86AF3603}" srcId="{6F405FC1-7C43-4F0B-B2F7-6AA69B86A897}" destId="{AD5DE2C0-4C01-4C20-9BFF-2D4740E15A4C}" srcOrd="2" destOrd="0" parTransId="{E14D67C6-4E0C-4E19-85EB-E9A3F5A08283}" sibTransId="{5F845446-33AE-4255-9865-146F66E32528}"/>
    <dgm:cxn modelId="{34A130D3-145B-4177-AB3E-0C04D8C7C244}" srcId="{6F405FC1-7C43-4F0B-B2F7-6AA69B86A897}" destId="{73240DAE-24C7-4362-823C-AF6C5A9E8876}" srcOrd="4" destOrd="0" parTransId="{BBDB8902-1C33-4830-B61F-5F225B6B1704}" sibTransId="{C870C22D-B300-46C3-8866-CE23ED9E450E}"/>
    <dgm:cxn modelId="{74BEABD3-DE21-4438-8381-6039AEA0ADBC}" type="presOf" srcId="{3C72C2B4-B41F-450E-95C5-26D2F325550D}" destId="{8573D8BC-2990-41D6-B6A4-DF58E28E2CD0}" srcOrd="0" destOrd="1" presId="urn:microsoft.com/office/officeart/2005/8/layout/vList5"/>
    <dgm:cxn modelId="{8B5761E2-F384-4391-BAEE-1C1767A6907E}" type="presOf" srcId="{14CFCE54-ADD5-4589-921F-9CEF8F4FC71C}" destId="{8573D8BC-2990-41D6-B6A4-DF58E28E2CD0}" srcOrd="0" destOrd="6" presId="urn:microsoft.com/office/officeart/2005/8/layout/vList5"/>
    <dgm:cxn modelId="{2E7F00E3-F01D-462F-B5FC-99B154A2D362}" type="presOf" srcId="{5F948F4E-3E4F-47C2-896A-B5CAABCAE609}" destId="{8573D8BC-2990-41D6-B6A4-DF58E28E2CD0}" srcOrd="0" destOrd="3" presId="urn:microsoft.com/office/officeart/2005/8/layout/vList5"/>
    <dgm:cxn modelId="{5F3CEEF0-3D38-4229-B131-2DE6DA7DDE24}" type="presOf" srcId="{AD5DE2C0-4C01-4C20-9BFF-2D4740E15A4C}" destId="{8573D8BC-2990-41D6-B6A4-DF58E28E2CD0}" srcOrd="0" destOrd="2" presId="urn:microsoft.com/office/officeart/2005/8/layout/vList5"/>
    <dgm:cxn modelId="{3AC4AFFE-6459-4BD9-98A4-0487F1ECF9C0}" type="presOf" srcId="{5F94E8E7-1462-4D0C-B5AC-74DD92CED026}" destId="{8573D8BC-2990-41D6-B6A4-DF58E28E2CD0}" srcOrd="0" destOrd="7" presId="urn:microsoft.com/office/officeart/2005/8/layout/vList5"/>
    <dgm:cxn modelId="{13C4C614-2FBC-48E6-881A-DB51EF24B02C}" type="presParOf" srcId="{A102922E-E32D-460B-882D-77A734C06109}" destId="{0F3FC92F-4F08-4919-B0DA-AD45D453506D}" srcOrd="0" destOrd="0" presId="urn:microsoft.com/office/officeart/2005/8/layout/vList5"/>
    <dgm:cxn modelId="{F918C2B6-8022-4278-AAA0-F98E5651B197}" type="presParOf" srcId="{0F3FC92F-4F08-4919-B0DA-AD45D453506D}" destId="{CF4F3251-44A9-4823-AC34-953C2A0ECBAF}" srcOrd="0" destOrd="0" presId="urn:microsoft.com/office/officeart/2005/8/layout/vList5"/>
    <dgm:cxn modelId="{5143E2AF-A523-4F85-82D7-C38967D37997}" type="presParOf" srcId="{0F3FC92F-4F08-4919-B0DA-AD45D453506D}" destId="{52221C3E-703A-48DA-92BF-B711D801F263}" srcOrd="1" destOrd="0" presId="urn:microsoft.com/office/officeart/2005/8/layout/vList5"/>
    <dgm:cxn modelId="{89BA9231-54A9-4465-87C1-BC99048BC884}" type="presParOf" srcId="{A102922E-E32D-460B-882D-77A734C06109}" destId="{892C826E-8608-4BED-BACB-BD8A9439FD72}" srcOrd="1" destOrd="0" presId="urn:microsoft.com/office/officeart/2005/8/layout/vList5"/>
    <dgm:cxn modelId="{2FB98800-2DD5-4218-AD37-B6E66A727F94}" type="presParOf" srcId="{A102922E-E32D-460B-882D-77A734C06109}" destId="{29DEB9D8-1019-4AB2-85D0-AAC431DD286E}" srcOrd="2" destOrd="0" presId="urn:microsoft.com/office/officeart/2005/8/layout/vList5"/>
    <dgm:cxn modelId="{D3DC338D-C548-4936-98D8-A10A702373AC}" type="presParOf" srcId="{29DEB9D8-1019-4AB2-85D0-AAC431DD286E}" destId="{382D280D-6621-4AFB-A6A1-BF984602CCF4}" srcOrd="0" destOrd="0" presId="urn:microsoft.com/office/officeart/2005/8/layout/vList5"/>
    <dgm:cxn modelId="{C18128E4-AE71-464A-8109-EC35B90583AB}" type="presParOf" srcId="{29DEB9D8-1019-4AB2-85D0-AAC431DD286E}" destId="{8573D8BC-2990-41D6-B6A4-DF58E28E2C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CEC168-4585-4FD8-BFA1-BFD067F7BA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0BB81F50-3610-47A7-AE16-F0AE5EB7B36A}">
      <dgm:prSet phldrT="[Text]"/>
      <dgm:spPr/>
      <dgm:t>
        <a:bodyPr/>
        <a:lstStyle/>
        <a:p>
          <a:r>
            <a:rPr lang="en-US" dirty="0"/>
            <a:t>Relevance </a:t>
          </a:r>
          <a:r>
            <a:rPr lang="el-GR" dirty="0"/>
            <a:t>/Συνάφεια προς τους στόχους και τις προτεραιότητες της Δράσης*</a:t>
          </a:r>
          <a:endParaRPr lang="en-US" dirty="0"/>
        </a:p>
      </dgm:t>
    </dgm:pt>
    <dgm:pt modelId="{4969D120-331F-4169-ABC2-2CDD57126D98}" type="parTrans" cxnId="{BEE56441-9803-4327-B489-513F777DE0B9}">
      <dgm:prSet/>
      <dgm:spPr/>
      <dgm:t>
        <a:bodyPr/>
        <a:lstStyle/>
        <a:p>
          <a:endParaRPr lang="en-US"/>
        </a:p>
      </dgm:t>
    </dgm:pt>
    <dgm:pt modelId="{E0A3094F-FFD5-4B49-8514-8102FC54C38C}" type="sibTrans" cxnId="{BEE56441-9803-4327-B489-513F777DE0B9}">
      <dgm:prSet/>
      <dgm:spPr/>
      <dgm:t>
        <a:bodyPr/>
        <a:lstStyle/>
        <a:p>
          <a:endParaRPr lang="en-US"/>
        </a:p>
      </dgm:t>
    </dgm:pt>
    <dgm:pt modelId="{E832705C-A8E8-4F36-B402-80CCDA61F13F}">
      <dgm:prSet phldrT="[Text]"/>
      <dgm:spPr/>
      <dgm:t>
        <a:bodyPr/>
        <a:lstStyle/>
        <a:p>
          <a:r>
            <a:rPr lang="en-US" dirty="0"/>
            <a:t>Project Impact/ </a:t>
          </a:r>
          <a:r>
            <a:rPr lang="el-GR" dirty="0"/>
            <a:t>Αντίκτυπος</a:t>
          </a:r>
          <a:r>
            <a:rPr lang="en-US" dirty="0"/>
            <a:t> </a:t>
          </a:r>
          <a:r>
            <a:rPr lang="el-GR" dirty="0"/>
            <a:t>του σχεδίου*</a:t>
          </a:r>
          <a:endParaRPr lang="en-US" dirty="0"/>
        </a:p>
      </dgm:t>
    </dgm:pt>
    <dgm:pt modelId="{C3A8FBEE-13AB-420E-97D9-5EECD01F2768}" type="parTrans" cxnId="{527E3F38-9E78-4DD3-9B68-18677B3E84FF}">
      <dgm:prSet/>
      <dgm:spPr/>
      <dgm:t>
        <a:bodyPr/>
        <a:lstStyle/>
        <a:p>
          <a:endParaRPr lang="en-US"/>
        </a:p>
      </dgm:t>
    </dgm:pt>
    <dgm:pt modelId="{37D3523A-4266-4BFA-8AFB-AE9A60D3ACEB}" type="sibTrans" cxnId="{527E3F38-9E78-4DD3-9B68-18677B3E84FF}">
      <dgm:prSet/>
      <dgm:spPr/>
      <dgm:t>
        <a:bodyPr/>
        <a:lstStyle/>
        <a:p>
          <a:endParaRPr lang="en-US"/>
        </a:p>
      </dgm:t>
    </dgm:pt>
    <dgm:pt modelId="{6E7BB588-D098-44C0-9D6B-4E658230FDCA}">
      <dgm:prSet/>
      <dgm:spPr/>
      <dgm:t>
        <a:bodyPr/>
        <a:lstStyle/>
        <a:p>
          <a:r>
            <a:rPr lang="en-US" dirty="0"/>
            <a:t>Quality of the project design and implementation</a:t>
          </a:r>
          <a:r>
            <a:rPr lang="el-GR" dirty="0"/>
            <a:t>/</a:t>
          </a:r>
          <a:endParaRPr lang="en-US" dirty="0"/>
        </a:p>
        <a:p>
          <a:r>
            <a:rPr lang="el-GR" dirty="0"/>
            <a:t>Ποιότητα του σχεδιασμού και της υλοποίησης του σχεδίου</a:t>
          </a:r>
          <a:endParaRPr lang="en-US" dirty="0"/>
        </a:p>
      </dgm:t>
    </dgm:pt>
    <dgm:pt modelId="{4C1FAB8A-2C25-4D6F-94A3-E808932C39D1}" type="parTrans" cxnId="{2CBDA2D1-F64E-4FBB-AA9E-C3708A7CACD3}">
      <dgm:prSet/>
      <dgm:spPr/>
      <dgm:t>
        <a:bodyPr/>
        <a:lstStyle/>
        <a:p>
          <a:endParaRPr lang="en-US"/>
        </a:p>
      </dgm:t>
    </dgm:pt>
    <dgm:pt modelId="{D3AAC8B8-2195-4328-B5FC-8A694E67769D}" type="sibTrans" cxnId="{2CBDA2D1-F64E-4FBB-AA9E-C3708A7CACD3}">
      <dgm:prSet/>
      <dgm:spPr/>
      <dgm:t>
        <a:bodyPr/>
        <a:lstStyle/>
        <a:p>
          <a:endParaRPr lang="en-US"/>
        </a:p>
      </dgm:t>
    </dgm:pt>
    <dgm:pt modelId="{41279F3F-EBEF-4972-A772-340977ECF741}">
      <dgm:prSet/>
      <dgm:spPr/>
      <dgm:t>
        <a:bodyPr/>
        <a:lstStyle/>
        <a:p>
          <a:r>
            <a:rPr lang="en-US" dirty="0"/>
            <a:t>Quality of the</a:t>
          </a:r>
          <a:r>
            <a:rPr lang="el-GR" dirty="0"/>
            <a:t> </a:t>
          </a:r>
          <a:r>
            <a:rPr lang="en-US" dirty="0"/>
            <a:t>partnership and the</a:t>
          </a:r>
          <a:r>
            <a:rPr lang="el-GR" dirty="0"/>
            <a:t> </a:t>
          </a:r>
          <a:r>
            <a:rPr lang="en-US" dirty="0"/>
            <a:t>cooperation</a:t>
          </a:r>
          <a:r>
            <a:rPr lang="el-GR" dirty="0"/>
            <a:t> </a:t>
          </a:r>
          <a:r>
            <a:rPr lang="en-US" dirty="0"/>
            <a:t>arrangements</a:t>
          </a:r>
          <a:r>
            <a:rPr lang="el-GR" dirty="0"/>
            <a:t>/ Ποιότητα της σύμπραξης και των ρυθμίσεων συνεργασίας</a:t>
          </a:r>
          <a:endParaRPr lang="en-US" dirty="0"/>
        </a:p>
      </dgm:t>
    </dgm:pt>
    <dgm:pt modelId="{12D5E30A-0CC7-4B86-8DCC-F9C3E0AA7B84}" type="parTrans" cxnId="{7C8873B8-55AD-49EB-B96A-0991F1E88A7F}">
      <dgm:prSet/>
      <dgm:spPr/>
      <dgm:t>
        <a:bodyPr/>
        <a:lstStyle/>
        <a:p>
          <a:endParaRPr lang="en-US"/>
        </a:p>
      </dgm:t>
    </dgm:pt>
    <dgm:pt modelId="{48FCCE7B-CE92-4348-844E-93B7AEC256E2}" type="sibTrans" cxnId="{7C8873B8-55AD-49EB-B96A-0991F1E88A7F}">
      <dgm:prSet/>
      <dgm:spPr/>
      <dgm:t>
        <a:bodyPr/>
        <a:lstStyle/>
        <a:p>
          <a:endParaRPr lang="en-US"/>
        </a:p>
      </dgm:t>
    </dgm:pt>
    <dgm:pt modelId="{014F8D04-C4DC-425A-8D44-DF8127947BD5}" type="pres">
      <dgm:prSet presAssocID="{96CEC168-4585-4FD8-BFA1-BFD067F7BA55}" presName="Name0" presStyleCnt="0">
        <dgm:presLayoutVars>
          <dgm:chMax val="7"/>
          <dgm:chPref val="7"/>
          <dgm:dir/>
        </dgm:presLayoutVars>
      </dgm:prSet>
      <dgm:spPr/>
    </dgm:pt>
    <dgm:pt modelId="{CEC72678-0FD0-4D75-BCE4-50CA07D4F69D}" type="pres">
      <dgm:prSet presAssocID="{96CEC168-4585-4FD8-BFA1-BFD067F7BA55}" presName="Name1" presStyleCnt="0"/>
      <dgm:spPr/>
    </dgm:pt>
    <dgm:pt modelId="{534F457D-4FA1-4AD2-B86B-DD66DB3C0F5F}" type="pres">
      <dgm:prSet presAssocID="{96CEC168-4585-4FD8-BFA1-BFD067F7BA55}" presName="cycle" presStyleCnt="0"/>
      <dgm:spPr/>
    </dgm:pt>
    <dgm:pt modelId="{2357E579-CD0A-4D35-ACE2-2A81248D0BE2}" type="pres">
      <dgm:prSet presAssocID="{96CEC168-4585-4FD8-BFA1-BFD067F7BA55}" presName="srcNode" presStyleLbl="node1" presStyleIdx="0" presStyleCnt="4"/>
      <dgm:spPr/>
    </dgm:pt>
    <dgm:pt modelId="{27745CC3-0363-44F8-A8E8-8D1FAD8AB0DC}" type="pres">
      <dgm:prSet presAssocID="{96CEC168-4585-4FD8-BFA1-BFD067F7BA55}" presName="conn" presStyleLbl="parChTrans1D2" presStyleIdx="0" presStyleCnt="1"/>
      <dgm:spPr/>
    </dgm:pt>
    <dgm:pt modelId="{432BC86C-8F35-4ABC-87A6-EAA6905D5C93}" type="pres">
      <dgm:prSet presAssocID="{96CEC168-4585-4FD8-BFA1-BFD067F7BA55}" presName="extraNode" presStyleLbl="node1" presStyleIdx="0" presStyleCnt="4"/>
      <dgm:spPr/>
    </dgm:pt>
    <dgm:pt modelId="{FDC5D9CD-B9A3-401B-85A8-0CD1C42EC6F6}" type="pres">
      <dgm:prSet presAssocID="{96CEC168-4585-4FD8-BFA1-BFD067F7BA55}" presName="dstNode" presStyleLbl="node1" presStyleIdx="0" presStyleCnt="4"/>
      <dgm:spPr/>
    </dgm:pt>
    <dgm:pt modelId="{CE092315-3D61-4A88-8938-6E9DD3A466E5}" type="pres">
      <dgm:prSet presAssocID="{0BB81F50-3610-47A7-AE16-F0AE5EB7B36A}" presName="text_1" presStyleLbl="node1" presStyleIdx="0" presStyleCnt="4">
        <dgm:presLayoutVars>
          <dgm:bulletEnabled val="1"/>
        </dgm:presLayoutVars>
      </dgm:prSet>
      <dgm:spPr/>
    </dgm:pt>
    <dgm:pt modelId="{33BCD69A-D301-4C85-B6FD-019FD1F3CBF8}" type="pres">
      <dgm:prSet presAssocID="{0BB81F50-3610-47A7-AE16-F0AE5EB7B36A}" presName="accent_1" presStyleCnt="0"/>
      <dgm:spPr/>
    </dgm:pt>
    <dgm:pt modelId="{00B9B745-D80E-462C-9480-71949B12E6CC}" type="pres">
      <dgm:prSet presAssocID="{0BB81F50-3610-47A7-AE16-F0AE5EB7B36A}" presName="accentRepeatNode" presStyleLbl="solidFgAcc1" presStyleIdx="0" presStyleCnt="4"/>
      <dgm:spPr>
        <a:ln w="28575">
          <a:solidFill>
            <a:srgbClr val="008080"/>
          </a:solidFill>
        </a:ln>
      </dgm:spPr>
    </dgm:pt>
    <dgm:pt modelId="{B9344CAC-9D92-40DB-8525-0482014A6FDD}" type="pres">
      <dgm:prSet presAssocID="{6E7BB588-D098-44C0-9D6B-4E658230FDCA}" presName="text_2" presStyleLbl="node1" presStyleIdx="1" presStyleCnt="4">
        <dgm:presLayoutVars>
          <dgm:bulletEnabled val="1"/>
        </dgm:presLayoutVars>
      </dgm:prSet>
      <dgm:spPr/>
    </dgm:pt>
    <dgm:pt modelId="{8DB537DA-442A-42BC-AA86-CBD00EECF747}" type="pres">
      <dgm:prSet presAssocID="{6E7BB588-D098-44C0-9D6B-4E658230FDCA}" presName="accent_2" presStyleCnt="0"/>
      <dgm:spPr/>
    </dgm:pt>
    <dgm:pt modelId="{2DF96633-A2D2-4F6C-A97F-9E4A9D99334D}" type="pres">
      <dgm:prSet presAssocID="{6E7BB588-D098-44C0-9D6B-4E658230FDCA}" presName="accentRepeatNode" presStyleLbl="solidFgAcc1" presStyleIdx="1" presStyleCnt="4"/>
      <dgm:spPr>
        <a:ln w="28575">
          <a:solidFill>
            <a:srgbClr val="008080"/>
          </a:solidFill>
        </a:ln>
      </dgm:spPr>
    </dgm:pt>
    <dgm:pt modelId="{60AA533F-222B-4EA1-9EB9-0F0178B8FF1D}" type="pres">
      <dgm:prSet presAssocID="{41279F3F-EBEF-4972-A772-340977ECF741}" presName="text_3" presStyleLbl="node1" presStyleIdx="2" presStyleCnt="4">
        <dgm:presLayoutVars>
          <dgm:bulletEnabled val="1"/>
        </dgm:presLayoutVars>
      </dgm:prSet>
      <dgm:spPr/>
    </dgm:pt>
    <dgm:pt modelId="{636CB6EC-700F-4601-B693-761E1C1FF4AF}" type="pres">
      <dgm:prSet presAssocID="{41279F3F-EBEF-4972-A772-340977ECF741}" presName="accent_3" presStyleCnt="0"/>
      <dgm:spPr/>
    </dgm:pt>
    <dgm:pt modelId="{5DBD8ED4-CA3E-4E58-89E8-58727BF44500}" type="pres">
      <dgm:prSet presAssocID="{41279F3F-EBEF-4972-A772-340977ECF741}" presName="accentRepeatNode" presStyleLbl="solidFgAcc1" presStyleIdx="2" presStyleCnt="4"/>
      <dgm:spPr>
        <a:ln w="28575">
          <a:solidFill>
            <a:srgbClr val="008080"/>
          </a:solidFill>
        </a:ln>
      </dgm:spPr>
    </dgm:pt>
    <dgm:pt modelId="{A3C9B924-78FB-4C2B-A079-5FA02568551C}" type="pres">
      <dgm:prSet presAssocID="{E832705C-A8E8-4F36-B402-80CCDA61F13F}" presName="text_4" presStyleLbl="node1" presStyleIdx="3" presStyleCnt="4">
        <dgm:presLayoutVars>
          <dgm:bulletEnabled val="1"/>
        </dgm:presLayoutVars>
      </dgm:prSet>
      <dgm:spPr/>
    </dgm:pt>
    <dgm:pt modelId="{4ED04C63-CC3B-4545-95B8-F1E36F44237C}" type="pres">
      <dgm:prSet presAssocID="{E832705C-A8E8-4F36-B402-80CCDA61F13F}" presName="accent_4" presStyleCnt="0"/>
      <dgm:spPr/>
    </dgm:pt>
    <dgm:pt modelId="{36CCE2C1-87BA-4BF6-9E6A-6FE1A5D969B4}" type="pres">
      <dgm:prSet presAssocID="{E832705C-A8E8-4F36-B402-80CCDA61F13F}" presName="accentRepeatNode" presStyleLbl="solidFgAcc1" presStyleIdx="3" presStyleCnt="4"/>
      <dgm:spPr>
        <a:ln w="28575">
          <a:solidFill>
            <a:srgbClr val="008080"/>
          </a:solidFill>
        </a:ln>
      </dgm:spPr>
    </dgm:pt>
  </dgm:ptLst>
  <dgm:cxnLst>
    <dgm:cxn modelId="{871D8A2C-22B0-4029-A23C-0668BF4BD67D}" type="presOf" srcId="{E0A3094F-FFD5-4B49-8514-8102FC54C38C}" destId="{27745CC3-0363-44F8-A8E8-8D1FAD8AB0DC}" srcOrd="0" destOrd="0" presId="urn:microsoft.com/office/officeart/2008/layout/VerticalCurvedList"/>
    <dgm:cxn modelId="{527E3F38-9E78-4DD3-9B68-18677B3E84FF}" srcId="{96CEC168-4585-4FD8-BFA1-BFD067F7BA55}" destId="{E832705C-A8E8-4F36-B402-80CCDA61F13F}" srcOrd="3" destOrd="0" parTransId="{C3A8FBEE-13AB-420E-97D9-5EECD01F2768}" sibTransId="{37D3523A-4266-4BFA-8AFB-AE9A60D3ACEB}"/>
    <dgm:cxn modelId="{BEE56441-9803-4327-B489-513F777DE0B9}" srcId="{96CEC168-4585-4FD8-BFA1-BFD067F7BA55}" destId="{0BB81F50-3610-47A7-AE16-F0AE5EB7B36A}" srcOrd="0" destOrd="0" parTransId="{4969D120-331F-4169-ABC2-2CDD57126D98}" sibTransId="{E0A3094F-FFD5-4B49-8514-8102FC54C38C}"/>
    <dgm:cxn modelId="{F2478247-0559-4D78-811F-BF4B3DEB7D78}" type="presOf" srcId="{E832705C-A8E8-4F36-B402-80CCDA61F13F}" destId="{A3C9B924-78FB-4C2B-A079-5FA02568551C}" srcOrd="0" destOrd="0" presId="urn:microsoft.com/office/officeart/2008/layout/VerticalCurvedList"/>
    <dgm:cxn modelId="{058C076F-1DD4-4C64-A137-0D55644BB929}" type="presOf" srcId="{6E7BB588-D098-44C0-9D6B-4E658230FDCA}" destId="{B9344CAC-9D92-40DB-8525-0482014A6FDD}" srcOrd="0" destOrd="0" presId="urn:microsoft.com/office/officeart/2008/layout/VerticalCurvedList"/>
    <dgm:cxn modelId="{99A41D98-79FF-4170-8A9F-5DE2323ED2D7}" type="presOf" srcId="{41279F3F-EBEF-4972-A772-340977ECF741}" destId="{60AA533F-222B-4EA1-9EB9-0F0178B8FF1D}" srcOrd="0" destOrd="0" presId="urn:microsoft.com/office/officeart/2008/layout/VerticalCurvedList"/>
    <dgm:cxn modelId="{7C8873B8-55AD-49EB-B96A-0991F1E88A7F}" srcId="{96CEC168-4585-4FD8-BFA1-BFD067F7BA55}" destId="{41279F3F-EBEF-4972-A772-340977ECF741}" srcOrd="2" destOrd="0" parTransId="{12D5E30A-0CC7-4B86-8DCC-F9C3E0AA7B84}" sibTransId="{48FCCE7B-CE92-4348-844E-93B7AEC256E2}"/>
    <dgm:cxn modelId="{4A98A3B8-6C07-4367-AE47-DBDEFC3B925C}" type="presOf" srcId="{96CEC168-4585-4FD8-BFA1-BFD067F7BA55}" destId="{014F8D04-C4DC-425A-8D44-DF8127947BD5}" srcOrd="0" destOrd="0" presId="urn:microsoft.com/office/officeart/2008/layout/VerticalCurvedList"/>
    <dgm:cxn modelId="{2CBDA2D1-F64E-4FBB-AA9E-C3708A7CACD3}" srcId="{96CEC168-4585-4FD8-BFA1-BFD067F7BA55}" destId="{6E7BB588-D098-44C0-9D6B-4E658230FDCA}" srcOrd="1" destOrd="0" parTransId="{4C1FAB8A-2C25-4D6F-94A3-E808932C39D1}" sibTransId="{D3AAC8B8-2195-4328-B5FC-8A694E67769D}"/>
    <dgm:cxn modelId="{C7F2D0F2-C31D-4614-A191-48571F7F912D}" type="presOf" srcId="{0BB81F50-3610-47A7-AE16-F0AE5EB7B36A}" destId="{CE092315-3D61-4A88-8938-6E9DD3A466E5}" srcOrd="0" destOrd="0" presId="urn:microsoft.com/office/officeart/2008/layout/VerticalCurvedList"/>
    <dgm:cxn modelId="{4BE9A34F-515E-4F38-BD66-5C120E4FDE2F}" type="presParOf" srcId="{014F8D04-C4DC-425A-8D44-DF8127947BD5}" destId="{CEC72678-0FD0-4D75-BCE4-50CA07D4F69D}" srcOrd="0" destOrd="0" presId="urn:microsoft.com/office/officeart/2008/layout/VerticalCurvedList"/>
    <dgm:cxn modelId="{0D82E1EA-6AD0-4EC9-AE6D-FC5390431861}" type="presParOf" srcId="{CEC72678-0FD0-4D75-BCE4-50CA07D4F69D}" destId="{534F457D-4FA1-4AD2-B86B-DD66DB3C0F5F}" srcOrd="0" destOrd="0" presId="urn:microsoft.com/office/officeart/2008/layout/VerticalCurvedList"/>
    <dgm:cxn modelId="{0C815F89-81EB-49E6-A35D-A0CCBF7D59BD}" type="presParOf" srcId="{534F457D-4FA1-4AD2-B86B-DD66DB3C0F5F}" destId="{2357E579-CD0A-4D35-ACE2-2A81248D0BE2}" srcOrd="0" destOrd="0" presId="urn:microsoft.com/office/officeart/2008/layout/VerticalCurvedList"/>
    <dgm:cxn modelId="{35F88F90-5464-473E-B3E2-BAEFC2634F54}" type="presParOf" srcId="{534F457D-4FA1-4AD2-B86B-DD66DB3C0F5F}" destId="{27745CC3-0363-44F8-A8E8-8D1FAD8AB0DC}" srcOrd="1" destOrd="0" presId="urn:microsoft.com/office/officeart/2008/layout/VerticalCurvedList"/>
    <dgm:cxn modelId="{B92EC9BA-6D09-4B23-B954-7E65B2AB7CEA}" type="presParOf" srcId="{534F457D-4FA1-4AD2-B86B-DD66DB3C0F5F}" destId="{432BC86C-8F35-4ABC-87A6-EAA6905D5C93}" srcOrd="2" destOrd="0" presId="urn:microsoft.com/office/officeart/2008/layout/VerticalCurvedList"/>
    <dgm:cxn modelId="{AD0B5194-B426-490D-858B-F1015971B63B}" type="presParOf" srcId="{534F457D-4FA1-4AD2-B86B-DD66DB3C0F5F}" destId="{FDC5D9CD-B9A3-401B-85A8-0CD1C42EC6F6}" srcOrd="3" destOrd="0" presId="urn:microsoft.com/office/officeart/2008/layout/VerticalCurvedList"/>
    <dgm:cxn modelId="{44FE47F0-DD3B-42B3-9E6D-89EB855F42AF}" type="presParOf" srcId="{CEC72678-0FD0-4D75-BCE4-50CA07D4F69D}" destId="{CE092315-3D61-4A88-8938-6E9DD3A466E5}" srcOrd="1" destOrd="0" presId="urn:microsoft.com/office/officeart/2008/layout/VerticalCurvedList"/>
    <dgm:cxn modelId="{D7F1639B-8D2F-41C6-A5B0-1883BC8A8BA0}" type="presParOf" srcId="{CEC72678-0FD0-4D75-BCE4-50CA07D4F69D}" destId="{33BCD69A-D301-4C85-B6FD-019FD1F3CBF8}" srcOrd="2" destOrd="0" presId="urn:microsoft.com/office/officeart/2008/layout/VerticalCurvedList"/>
    <dgm:cxn modelId="{337B02F9-5E4A-4C9B-8F63-681E22BDB6BE}" type="presParOf" srcId="{33BCD69A-D301-4C85-B6FD-019FD1F3CBF8}" destId="{00B9B745-D80E-462C-9480-71949B12E6CC}" srcOrd="0" destOrd="0" presId="urn:microsoft.com/office/officeart/2008/layout/VerticalCurvedList"/>
    <dgm:cxn modelId="{A1FB5726-5AD7-4A40-8F4F-52B0E3DC88D2}" type="presParOf" srcId="{CEC72678-0FD0-4D75-BCE4-50CA07D4F69D}" destId="{B9344CAC-9D92-40DB-8525-0482014A6FDD}" srcOrd="3" destOrd="0" presId="urn:microsoft.com/office/officeart/2008/layout/VerticalCurvedList"/>
    <dgm:cxn modelId="{23B834AB-E9FB-4FF4-8522-AE0338E9B1D3}" type="presParOf" srcId="{CEC72678-0FD0-4D75-BCE4-50CA07D4F69D}" destId="{8DB537DA-442A-42BC-AA86-CBD00EECF747}" srcOrd="4" destOrd="0" presId="urn:microsoft.com/office/officeart/2008/layout/VerticalCurvedList"/>
    <dgm:cxn modelId="{5CBADA84-3285-4975-B8CF-DB3C40C8DF93}" type="presParOf" srcId="{8DB537DA-442A-42BC-AA86-CBD00EECF747}" destId="{2DF96633-A2D2-4F6C-A97F-9E4A9D99334D}" srcOrd="0" destOrd="0" presId="urn:microsoft.com/office/officeart/2008/layout/VerticalCurvedList"/>
    <dgm:cxn modelId="{E2C6D6B2-E4F1-40D5-9C72-E29C6E0C8141}" type="presParOf" srcId="{CEC72678-0FD0-4D75-BCE4-50CA07D4F69D}" destId="{60AA533F-222B-4EA1-9EB9-0F0178B8FF1D}" srcOrd="5" destOrd="0" presId="urn:microsoft.com/office/officeart/2008/layout/VerticalCurvedList"/>
    <dgm:cxn modelId="{C17FA2D5-EBB4-4A9C-966D-4865691DC3E4}" type="presParOf" srcId="{CEC72678-0FD0-4D75-BCE4-50CA07D4F69D}" destId="{636CB6EC-700F-4601-B693-761E1C1FF4AF}" srcOrd="6" destOrd="0" presId="urn:microsoft.com/office/officeart/2008/layout/VerticalCurvedList"/>
    <dgm:cxn modelId="{8BF71C73-E4A6-4FB1-A121-71B4DC19A8E8}" type="presParOf" srcId="{636CB6EC-700F-4601-B693-761E1C1FF4AF}" destId="{5DBD8ED4-CA3E-4E58-89E8-58727BF44500}" srcOrd="0" destOrd="0" presId="urn:microsoft.com/office/officeart/2008/layout/VerticalCurvedList"/>
    <dgm:cxn modelId="{1DE56178-5326-4FBE-9AEA-31ED73E85938}" type="presParOf" srcId="{CEC72678-0FD0-4D75-BCE4-50CA07D4F69D}" destId="{A3C9B924-78FB-4C2B-A079-5FA02568551C}" srcOrd="7" destOrd="0" presId="urn:microsoft.com/office/officeart/2008/layout/VerticalCurvedList"/>
    <dgm:cxn modelId="{1C1D2F9F-FA47-43C2-B7ED-456A669767AA}" type="presParOf" srcId="{CEC72678-0FD0-4D75-BCE4-50CA07D4F69D}" destId="{4ED04C63-CC3B-4545-95B8-F1E36F44237C}" srcOrd="8" destOrd="0" presId="urn:microsoft.com/office/officeart/2008/layout/VerticalCurvedList"/>
    <dgm:cxn modelId="{3BA44F55-F49B-4D26-B0A3-A42B937F05A2}" type="presParOf" srcId="{4ED04C63-CC3B-4545-95B8-F1E36F44237C}" destId="{36CCE2C1-87BA-4BF6-9E6A-6FE1A5D969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2F966-A2A2-4615-9D0A-B7A3086F851D}">
      <dsp:nvSpPr>
        <dsp:cNvPr id="0" name=""/>
        <dsp:cNvSpPr/>
      </dsp:nvSpPr>
      <dsp:spPr>
        <a:xfrm>
          <a:off x="994857" y="1840"/>
          <a:ext cx="1865357" cy="1119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ΣΕΒΑΣΜΟΣ ΤΩΝ ΑΞΙΩΝ ΤΗΣ ΕΕ</a:t>
          </a:r>
          <a:endParaRPr lang="en-US" sz="1300" kern="1200"/>
        </a:p>
      </dsp:txBody>
      <dsp:txXfrm>
        <a:off x="994857" y="1840"/>
        <a:ext cx="1865357" cy="1119214"/>
      </dsp:txXfrm>
    </dsp:sp>
    <dsp:sp modelId="{4F1C032D-EAB7-4BBF-BD65-47F950ADD773}">
      <dsp:nvSpPr>
        <dsp:cNvPr id="0" name=""/>
        <dsp:cNvSpPr/>
      </dsp:nvSpPr>
      <dsp:spPr>
        <a:xfrm>
          <a:off x="3046751" y="1840"/>
          <a:ext cx="1865357" cy="1119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ΠΡΟΣΤΑΣΙΑ, ΥΓΕΙΑ ΚΑΙ ΑΣΦΑΛΕΙΑ ΤΩΝ ΣΥΜΜΕΤΕΧΟΝΤΩΝ</a:t>
          </a:r>
          <a:endParaRPr lang="en-US" sz="1300" kern="1200"/>
        </a:p>
      </dsp:txBody>
      <dsp:txXfrm>
        <a:off x="3046751" y="1840"/>
        <a:ext cx="1865357" cy="1119214"/>
      </dsp:txXfrm>
    </dsp:sp>
    <dsp:sp modelId="{649B1BDE-12C1-4F8A-A813-39A5FD3B7EC7}">
      <dsp:nvSpPr>
        <dsp:cNvPr id="0" name=""/>
        <dsp:cNvSpPr/>
      </dsp:nvSpPr>
      <dsp:spPr>
        <a:xfrm>
          <a:off x="5098644" y="1840"/>
          <a:ext cx="1865357" cy="1119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ΠΟΛΥΓΛΩΣΣΙΑ</a:t>
          </a:r>
          <a:endParaRPr lang="en-US" sz="1300" kern="1200"/>
        </a:p>
      </dsp:txBody>
      <dsp:txXfrm>
        <a:off x="5098644" y="1840"/>
        <a:ext cx="1865357" cy="1119214"/>
      </dsp:txXfrm>
    </dsp:sp>
    <dsp:sp modelId="{5730EFBD-D68D-41AC-B791-A35AB0503077}">
      <dsp:nvSpPr>
        <dsp:cNvPr id="0" name=""/>
        <dsp:cNvSpPr/>
      </dsp:nvSpPr>
      <dsp:spPr>
        <a:xfrm>
          <a:off x="670201" y="1415981"/>
          <a:ext cx="2333618" cy="9083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ΔΙΕΘΝΗΣ ΔΙΑΣΤΑΣΗ</a:t>
          </a:r>
          <a:endParaRPr lang="en-US" sz="1300" kern="1200"/>
        </a:p>
      </dsp:txBody>
      <dsp:txXfrm>
        <a:off x="670201" y="1415981"/>
        <a:ext cx="2333618" cy="908343"/>
      </dsp:txXfrm>
    </dsp:sp>
    <dsp:sp modelId="{05723AA7-7E9E-4E40-B519-A2C3D3F4FF0F}">
      <dsp:nvSpPr>
        <dsp:cNvPr id="0" name=""/>
        <dsp:cNvSpPr/>
      </dsp:nvSpPr>
      <dsp:spPr>
        <a:xfrm>
          <a:off x="3280881" y="1307590"/>
          <a:ext cx="1865357" cy="1119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ΑΝΑΓΝΩΡΙΣΗ ΚΑΙ ΕΠΙΚΥΡΩΣΗ ΤΩΝ ΔΕΞΙΟΤΗΤΩΝ ΚΑΙ ΤΩΝ ΕΠΑΓΓΕΛΜΑΤΙΚΩΝ ΠΡΟΣΟΝΤΩΝ</a:t>
          </a:r>
          <a:endParaRPr lang="en-US" sz="1300" kern="1200"/>
        </a:p>
      </dsp:txBody>
      <dsp:txXfrm>
        <a:off x="3280881" y="1307590"/>
        <a:ext cx="1865357" cy="1119214"/>
      </dsp:txXfrm>
    </dsp:sp>
    <dsp:sp modelId="{8D00BD93-7E3E-4F5C-A552-2F7786E5935A}">
      <dsp:nvSpPr>
        <dsp:cNvPr id="0" name=""/>
        <dsp:cNvSpPr/>
      </dsp:nvSpPr>
      <dsp:spPr>
        <a:xfrm>
          <a:off x="5332775" y="1307590"/>
          <a:ext cx="1865357" cy="1119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ΓΝΩΣΤΟΠΟΙΗΣΗ ΤΩΝ ΣΧΕΔΙΩΝ ΚΑΙ ΤΩΝ ΑΠΟΤΕΛΕΣΜΑΤΩΝ ΤΟΥΣ ΓΙΑ ΜΕΓΙΣΤΟΠΟΙΗΣΗ ΤΟΥ ΑΝΤΙΚΤΥΠΟΥ </a:t>
          </a:r>
          <a:endParaRPr lang="en-US" sz="1300" kern="1200"/>
        </a:p>
      </dsp:txBody>
      <dsp:txXfrm>
        <a:off x="5332775" y="1307590"/>
        <a:ext cx="1865357" cy="1119214"/>
      </dsp:txXfrm>
    </dsp:sp>
    <dsp:sp modelId="{7E38043A-4D76-4A96-99EE-E3219C133B0D}">
      <dsp:nvSpPr>
        <dsp:cNvPr id="0" name=""/>
        <dsp:cNvSpPr/>
      </dsp:nvSpPr>
      <dsp:spPr>
        <a:xfrm>
          <a:off x="1893316" y="2625333"/>
          <a:ext cx="1865357" cy="11192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ΥΠΟΧΡΕΩΣΗ ΑΝΟΙΚΤΗΣ ΠΡΟΣΒΑΣΗΣ ΣΕ ΕΚΠΑΙΔΕΥΤΙΚΟ ΥΛΙΚΟ ΤΟΥ ERASMUS+</a:t>
          </a:r>
          <a:endParaRPr lang="en-US" sz="1300" kern="1200"/>
        </a:p>
      </dsp:txBody>
      <dsp:txXfrm>
        <a:off x="1893316" y="2625333"/>
        <a:ext cx="1865357" cy="1119214"/>
      </dsp:txXfrm>
    </dsp:sp>
    <dsp:sp modelId="{06FE8703-B0D2-46B4-A918-24E4115AB3C0}">
      <dsp:nvSpPr>
        <dsp:cNvPr id="0" name=""/>
        <dsp:cNvSpPr/>
      </dsp:nvSpPr>
      <dsp:spPr>
        <a:xfrm>
          <a:off x="3945210" y="2613341"/>
          <a:ext cx="2120333" cy="11431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/>
            <a:t>ΑΝΟΙΚΤΗ ΠΡΟΣΒΑΣΗ ΣΤΗΝ ΕΡΕΥΝΑ ΚΑΙ ΤΑ ΔΕΔΟΜΕΝΑ ΣΤΟ ΠΛΑΙΣΙΟ ΤΟΥ ERASMUS+</a:t>
          </a:r>
          <a:endParaRPr lang="en-US" sz="1300" kern="1200" dirty="0"/>
        </a:p>
      </dsp:txBody>
      <dsp:txXfrm>
        <a:off x="3945210" y="2613341"/>
        <a:ext cx="2120333" cy="1143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6ADA9-B71E-42A5-85E4-D0F809A0FA25}">
      <dsp:nvSpPr>
        <dsp:cNvPr id="0" name=""/>
        <dsp:cNvSpPr/>
      </dsp:nvSpPr>
      <dsp:spPr>
        <a:xfrm>
          <a:off x="0" y="546021"/>
          <a:ext cx="8128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D6BF5-5095-4117-97EA-E27AEB987679}">
      <dsp:nvSpPr>
        <dsp:cNvPr id="0" name=""/>
        <dsp:cNvSpPr/>
      </dsp:nvSpPr>
      <dsp:spPr>
        <a:xfrm>
          <a:off x="406400" y="36187"/>
          <a:ext cx="5726525" cy="908354"/>
        </a:xfrm>
        <a:prstGeom prst="roundRect">
          <a:avLst/>
        </a:prstGeom>
        <a:solidFill>
          <a:srgbClr val="E853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Ένταξη </a:t>
          </a:r>
          <a:r>
            <a:rPr lang="el-GR" sz="20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και</a:t>
          </a:r>
          <a:r>
            <a:rPr lang="el-GR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 Πολυμορφία</a:t>
          </a:r>
          <a:endParaRPr lang="en-US" sz="20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0742" y="80529"/>
        <a:ext cx="5637841" cy="819670"/>
      </dsp:txXfrm>
    </dsp:sp>
    <dsp:sp modelId="{5D6E09D1-2D7E-4DE6-9C1F-77FDAA5C2C49}">
      <dsp:nvSpPr>
        <dsp:cNvPr id="0" name=""/>
        <dsp:cNvSpPr/>
      </dsp:nvSpPr>
      <dsp:spPr>
        <a:xfrm>
          <a:off x="0" y="1932325"/>
          <a:ext cx="8128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B9609-3D08-4721-B732-B985BC4B8A7D}">
      <dsp:nvSpPr>
        <dsp:cNvPr id="0" name=""/>
        <dsp:cNvSpPr/>
      </dsp:nvSpPr>
      <dsp:spPr>
        <a:xfrm>
          <a:off x="406400" y="1372221"/>
          <a:ext cx="5793036" cy="958623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Ψηφιακός Μετασχηματισμός</a:t>
          </a:r>
        </a:p>
      </dsp:txBody>
      <dsp:txXfrm>
        <a:off x="453196" y="1419017"/>
        <a:ext cx="5699444" cy="865031"/>
      </dsp:txXfrm>
    </dsp:sp>
    <dsp:sp modelId="{DF0771E4-8011-4FEA-8F2C-FF9E50EBA6B4}">
      <dsp:nvSpPr>
        <dsp:cNvPr id="0" name=""/>
        <dsp:cNvSpPr/>
      </dsp:nvSpPr>
      <dsp:spPr>
        <a:xfrm>
          <a:off x="0" y="3254300"/>
          <a:ext cx="8128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33A07-0E84-466C-9FE7-0CDA941F855A}">
      <dsp:nvSpPr>
        <dsp:cNvPr id="0" name=""/>
        <dsp:cNvSpPr/>
      </dsp:nvSpPr>
      <dsp:spPr>
        <a:xfrm>
          <a:off x="406400" y="2758525"/>
          <a:ext cx="5892775" cy="894294"/>
        </a:xfrm>
        <a:prstGeom prst="roundRect">
          <a:avLst/>
        </a:prstGeom>
        <a:solidFill>
          <a:srgbClr val="9C5B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Περιβάλλον και καταπολέμηση της Κλιματικής Αλλαγής</a:t>
          </a:r>
        </a:p>
      </dsp:txBody>
      <dsp:txXfrm>
        <a:off x="450056" y="2802181"/>
        <a:ext cx="5805463" cy="806982"/>
      </dsp:txXfrm>
    </dsp:sp>
    <dsp:sp modelId="{F8F184CE-A091-4777-A028-87F2A2B99B03}">
      <dsp:nvSpPr>
        <dsp:cNvPr id="0" name=""/>
        <dsp:cNvSpPr/>
      </dsp:nvSpPr>
      <dsp:spPr>
        <a:xfrm>
          <a:off x="0" y="4702079"/>
          <a:ext cx="8128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71D1C-BA2B-4F69-B1AA-A6B228F1B94A}">
      <dsp:nvSpPr>
        <dsp:cNvPr id="0" name=""/>
        <dsp:cNvSpPr/>
      </dsp:nvSpPr>
      <dsp:spPr>
        <a:xfrm>
          <a:off x="406400" y="4080500"/>
          <a:ext cx="5859548" cy="1020099"/>
        </a:xfrm>
        <a:prstGeom prst="roundRect">
          <a:avLst/>
        </a:prstGeom>
        <a:solidFill>
          <a:srgbClr val="53A1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Κοινές αξίες και συμμετοχή στα κοινά</a:t>
          </a:r>
          <a:endParaRPr lang="en-US" sz="2000" kern="1200" dirty="0"/>
        </a:p>
      </dsp:txBody>
      <dsp:txXfrm>
        <a:off x="456197" y="4130297"/>
        <a:ext cx="5759954" cy="920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E96D7-CC38-49AF-BFCB-50981EA3D814}">
      <dsp:nvSpPr>
        <dsp:cNvPr id="0" name=""/>
        <dsp:cNvSpPr/>
      </dsp:nvSpPr>
      <dsp:spPr>
        <a:xfrm>
          <a:off x="2" y="0"/>
          <a:ext cx="8286296" cy="226236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D6F39-60A5-4AB5-8117-6C5F79537FFB}">
      <dsp:nvSpPr>
        <dsp:cNvPr id="0" name=""/>
        <dsp:cNvSpPr/>
      </dsp:nvSpPr>
      <dsp:spPr>
        <a:xfrm>
          <a:off x="284144" y="0"/>
          <a:ext cx="1771259" cy="22623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1600" b="1" i="0" u="none" strike="noStrike" kern="1200" cap="none" spc="0" normalizeH="0" baseline="0" noProof="0" dirty="0">
            <a:ln/>
            <a:effectLst/>
            <a:uLnTx/>
            <a:uFillTx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800" b="1" i="0" u="none" strike="noStrike" kern="1200" cap="none" spc="0" normalizeH="0" baseline="0" noProof="0" dirty="0">
              <a:ln/>
              <a:effectLst/>
              <a:uLnTx/>
              <a:uFillTx/>
            </a:rPr>
            <a:t>Συμπερίληψη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800" b="1" i="0" u="none" strike="noStrike" kern="1200" cap="none" spc="0" normalizeH="0" baseline="0" noProof="0" dirty="0">
              <a:ln/>
              <a:effectLst/>
              <a:uLnTx/>
              <a:uFillTx/>
            </a:rPr>
            <a:t>και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800" b="1" i="0" u="none" strike="noStrike" kern="1200" cap="none" spc="0" normalizeH="0" baseline="0" noProof="0" dirty="0">
              <a:ln/>
              <a:effectLst/>
              <a:uLnTx/>
              <a:uFillTx/>
            </a:rPr>
            <a:t>Πολυμορφία</a:t>
          </a:r>
          <a:endParaRPr lang="en-US" sz="1800" b="1" kern="1200" dirty="0"/>
        </a:p>
      </dsp:txBody>
      <dsp:txXfrm>
        <a:off x="370610" y="86466"/>
        <a:ext cx="1598327" cy="2089429"/>
      </dsp:txXfrm>
    </dsp:sp>
    <dsp:sp modelId="{70A90D3A-D09F-493D-9D40-AB720E740DFC}">
      <dsp:nvSpPr>
        <dsp:cNvPr id="0" name=""/>
        <dsp:cNvSpPr/>
      </dsp:nvSpPr>
      <dsp:spPr>
        <a:xfrm>
          <a:off x="2195783" y="0"/>
          <a:ext cx="1796352" cy="226236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1800" b="1" i="0" u="none" strike="noStrike" kern="1200" cap="none" spc="0" normalizeH="0" baseline="0" noProof="0" dirty="0">
            <a:ln/>
            <a:effectLst/>
            <a:uLnTx/>
            <a:uFillTx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1800" b="1" i="0" u="none" strike="noStrike" kern="1200" cap="none" spc="0" normalizeH="0" baseline="0" noProof="0" dirty="0">
            <a:ln/>
            <a:effectLst/>
            <a:uLnTx/>
            <a:uFillTx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800" b="1" i="0" u="none" strike="noStrike" kern="1200" cap="none" spc="0" normalizeH="0" baseline="0" noProof="0" dirty="0">
              <a:ln/>
              <a:effectLst/>
              <a:uLnTx/>
              <a:uFillTx/>
            </a:rPr>
            <a:t>Περιβάλλον και Καταπολέμηση της Κλιματικής Αλλαγής</a:t>
          </a:r>
          <a:endParaRPr lang="en-US" sz="1800" b="1" kern="1200" dirty="0"/>
        </a:p>
      </dsp:txBody>
      <dsp:txXfrm>
        <a:off x="2283474" y="87691"/>
        <a:ext cx="1620970" cy="2086979"/>
      </dsp:txXfrm>
    </dsp:sp>
    <dsp:sp modelId="{34191EDC-20F0-4841-AD6C-860A260C46A2}">
      <dsp:nvSpPr>
        <dsp:cNvPr id="0" name=""/>
        <dsp:cNvSpPr/>
      </dsp:nvSpPr>
      <dsp:spPr>
        <a:xfrm>
          <a:off x="4146492" y="0"/>
          <a:ext cx="1951211" cy="226236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1700" b="1" i="0" u="none" strike="noStrike" kern="1200" cap="none" spc="0" normalizeH="0" baseline="0" noProof="0" dirty="0">
            <a:ln/>
            <a:effectLst/>
            <a:uLnTx/>
            <a:uFillTx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1700" b="1" i="0" u="none" strike="noStrike" kern="1200" cap="none" spc="0" normalizeH="0" baseline="0" noProof="0" dirty="0">
            <a:ln/>
            <a:effectLst/>
            <a:uLnTx/>
            <a:uFillTx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700" b="1" i="0" u="none" strike="noStrike" kern="1200" cap="none" spc="0" normalizeH="0" baseline="0" noProof="0" dirty="0">
              <a:ln/>
              <a:effectLst/>
              <a:uLnTx/>
              <a:uFillTx/>
            </a:rPr>
            <a:t>Ψηφιακός μετασχηματισμός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700" b="1" i="0" u="none" strike="noStrike" kern="1200" cap="none" spc="0" normalizeH="0" baseline="0" noProof="0" dirty="0">
              <a:ln/>
              <a:effectLst/>
              <a:uLnTx/>
              <a:uFillTx/>
            </a:rPr>
            <a:t>ψηφιακή ετοιμότητα, ανθεκτικότητα και </a:t>
          </a:r>
          <a:r>
            <a:rPr lang="el-GR" sz="1700" b="1" kern="1200" dirty="0"/>
            <a:t>ικανότητα</a:t>
          </a:r>
          <a:endParaRPr lang="en-US" sz="1700" b="1" kern="1200" dirty="0"/>
        </a:p>
      </dsp:txBody>
      <dsp:txXfrm>
        <a:off x="4241742" y="95250"/>
        <a:ext cx="1760711" cy="2071861"/>
      </dsp:txXfrm>
    </dsp:sp>
    <dsp:sp modelId="{BDF8D7C9-4779-4D9E-AEFD-FB305258A604}">
      <dsp:nvSpPr>
        <dsp:cNvPr id="0" name=""/>
        <dsp:cNvSpPr/>
      </dsp:nvSpPr>
      <dsp:spPr>
        <a:xfrm>
          <a:off x="6252060" y="0"/>
          <a:ext cx="1764073" cy="226236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1800" b="1" i="0" u="none" strike="noStrike" kern="1200" cap="none" spc="0" normalizeH="0" baseline="0" noProof="0" dirty="0">
            <a:ln/>
            <a:effectLst/>
            <a:uLnTx/>
            <a:uFillTx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1800" b="1" i="0" u="none" strike="noStrike" kern="1200" cap="none" spc="0" normalizeH="0" baseline="0" noProof="0" dirty="0">
            <a:ln/>
            <a:effectLst/>
            <a:uLnTx/>
            <a:uFillTx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800" b="1" i="0" u="none" strike="noStrike" kern="1200" cap="none" spc="0" normalizeH="0" baseline="0" noProof="0" dirty="0">
              <a:ln/>
              <a:effectLst/>
              <a:uLnTx/>
              <a:uFillTx/>
            </a:rPr>
            <a:t>Ενεργός Συμμετοχή στη Δημοκρατική Ζωή </a:t>
          </a:r>
          <a:r>
            <a:rPr kumimoji="0" lang="el-GR" sz="1400" b="1" i="1" u="none" strike="noStrike" kern="1200" cap="none" spc="0" normalizeH="0" baseline="0" noProof="0" dirty="0">
              <a:ln/>
              <a:effectLst/>
              <a:uLnTx/>
              <a:uFillTx/>
            </a:rPr>
            <a:t>(Κοινές αξίες, αστική εμπλοκή)</a:t>
          </a:r>
          <a:endParaRPr lang="en-US" sz="1800" i="1" kern="1200" dirty="0"/>
        </a:p>
      </dsp:txBody>
      <dsp:txXfrm>
        <a:off x="6338175" y="86115"/>
        <a:ext cx="1591843" cy="2090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E96D7-CC38-49AF-BFCB-50981EA3D814}">
      <dsp:nvSpPr>
        <dsp:cNvPr id="0" name=""/>
        <dsp:cNvSpPr/>
      </dsp:nvSpPr>
      <dsp:spPr>
        <a:xfrm>
          <a:off x="2" y="0"/>
          <a:ext cx="8876248" cy="1589926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1F970-AC62-4C0B-9005-4E3412FDD022}">
      <dsp:nvSpPr>
        <dsp:cNvPr id="0" name=""/>
        <dsp:cNvSpPr/>
      </dsp:nvSpPr>
      <dsp:spPr>
        <a:xfrm rot="5400000">
          <a:off x="4972800" y="-2796612"/>
          <a:ext cx="1612782" cy="720933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>
              <a:solidFill>
                <a:sysClr val="windowText" lastClr="000000"/>
              </a:solidFill>
            </a:rPr>
            <a:t>Πρέπει να προέρχεται είτε από </a:t>
          </a:r>
          <a:r>
            <a:rPr lang="el-GR" sz="1600" b="1" u="sng" kern="1200" dirty="0">
              <a:solidFill>
                <a:sysClr val="windowText" lastClr="000000"/>
              </a:solidFill>
            </a:rPr>
            <a:t>Χώρα-Μέλος της ΕΕ είτε Τρίτη Χώρα Συνδεδεμένη με το Πρόγραμμα</a:t>
          </a:r>
          <a:endParaRPr lang="en-US" sz="1600" b="1" u="sng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u="sng" kern="1200" dirty="0">
              <a:solidFill>
                <a:sysClr val="windowText" lastClr="000000"/>
              </a:solidFill>
            </a:rPr>
            <a:t>Υποβάλλει την αίτηση </a:t>
          </a:r>
          <a:r>
            <a:rPr lang="el-GR" sz="1600" b="1" kern="1200" dirty="0">
              <a:solidFill>
                <a:sysClr val="windowText" lastClr="000000"/>
              </a:solidFill>
            </a:rPr>
            <a:t>εκ μέρους όλων των οργανισμών της Σύμπραξης στην Εθνική Υπηρεσία της χώρας του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>
              <a:solidFill>
                <a:sysClr val="windowText" lastClr="000000"/>
              </a:solidFill>
            </a:rPr>
            <a:t>Συστήνεται να είναι </a:t>
          </a:r>
          <a:r>
            <a:rPr lang="el-GR" sz="1600" b="1" u="sng" kern="1200" dirty="0">
              <a:solidFill>
                <a:sysClr val="windowText" lastClr="000000"/>
              </a:solidFill>
            </a:rPr>
            <a:t>έμπειρος</a:t>
          </a:r>
          <a:r>
            <a:rPr lang="el-GR" sz="1600" b="1" kern="1200" dirty="0">
              <a:solidFill>
                <a:sysClr val="windowText" lastClr="000000"/>
              </a:solidFill>
            </a:rPr>
            <a:t> και </a:t>
          </a:r>
          <a:r>
            <a:rPr lang="el-GR" sz="1600" b="1" u="sng" kern="1200" dirty="0">
              <a:solidFill>
                <a:sysClr val="windowText" lastClr="000000"/>
              </a:solidFill>
            </a:rPr>
            <a:t>αποτελεσματικός</a:t>
          </a:r>
          <a:r>
            <a:rPr lang="el-GR" sz="1600" b="1" kern="1200" dirty="0">
              <a:solidFill>
                <a:sysClr val="windowText" lastClr="000000"/>
              </a:solidFill>
            </a:rPr>
            <a:t> ως προς την ορθή διαχείριση και εύστοχη υλοποίηση των στόχων του σχεδίου. </a:t>
          </a:r>
        </a:p>
      </dsp:txBody>
      <dsp:txXfrm rot="-5400000">
        <a:off x="2174524" y="80394"/>
        <a:ext cx="7130605" cy="1455322"/>
      </dsp:txXfrm>
    </dsp:sp>
    <dsp:sp modelId="{968E7A27-1372-4605-BAE2-A95A2CD95E24}">
      <dsp:nvSpPr>
        <dsp:cNvPr id="0" name=""/>
        <dsp:cNvSpPr/>
      </dsp:nvSpPr>
      <dsp:spPr>
        <a:xfrm>
          <a:off x="1960" y="44996"/>
          <a:ext cx="2170601" cy="1521254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chemeClr val="tx1"/>
              </a:solidFill>
            </a:rPr>
            <a:t>Συντονιστής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 </a:t>
          </a:r>
          <a:r>
            <a:rPr lang="el-GR" sz="1800" i="1" kern="1200" dirty="0"/>
            <a:t>(</a:t>
          </a:r>
          <a:r>
            <a:rPr lang="en-GB" sz="1800" i="1" kern="1200" dirty="0"/>
            <a:t>Applicant Organization</a:t>
          </a:r>
          <a:r>
            <a:rPr lang="el-GR" sz="1800" i="1" kern="1200" dirty="0"/>
            <a:t>/</a:t>
          </a:r>
          <a:r>
            <a:rPr lang="en-GB" sz="1800" i="1" kern="1200" dirty="0"/>
            <a:t> Coordinator)</a:t>
          </a:r>
          <a:endParaRPr lang="en-US" sz="2200" i="1" kern="1200" dirty="0"/>
        </a:p>
      </dsp:txBody>
      <dsp:txXfrm>
        <a:off x="76221" y="119257"/>
        <a:ext cx="2022079" cy="1372732"/>
      </dsp:txXfrm>
    </dsp:sp>
    <dsp:sp modelId="{8CB4827E-F238-42FE-B067-F4D7C6DC3C34}">
      <dsp:nvSpPr>
        <dsp:cNvPr id="0" name=""/>
        <dsp:cNvSpPr/>
      </dsp:nvSpPr>
      <dsp:spPr>
        <a:xfrm rot="5400000">
          <a:off x="4937491" y="-1109746"/>
          <a:ext cx="1635647" cy="724506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>
              <a:solidFill>
                <a:sysClr val="windowText" lastClr="000000"/>
              </a:solidFill>
            </a:rPr>
            <a:t>Μπορεί να προέρχεται </a:t>
          </a:r>
          <a:r>
            <a:rPr lang="el-GR" sz="1600" b="1" u="sng" kern="1200" dirty="0">
              <a:solidFill>
                <a:sysClr val="windowText" lastClr="000000"/>
              </a:solidFill>
            </a:rPr>
            <a:t>είτε από Χώρα-Μέλος της ΕΕ είτε Τρίτη Χώρα Συνδεδεμένη ή μη με το Πρόγραμμα</a:t>
          </a:r>
          <a:endParaRPr lang="en-US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u="sng" kern="1200" dirty="0">
              <a:solidFill>
                <a:sysClr val="windowText" lastClr="000000"/>
              </a:solidFill>
            </a:rPr>
            <a:t>Εξουσιοδοτεί</a:t>
          </a:r>
          <a:r>
            <a:rPr lang="el-GR" sz="1600" b="1" kern="1200" dirty="0">
              <a:solidFill>
                <a:sysClr val="windowText" lastClr="000000"/>
              </a:solidFill>
            </a:rPr>
            <a:t> τον συντονιστή οργανισμό να δρα εξ’ ονόματός του και συνεργάζεται μαζί του για την προετοιμασία και υλοποίηση των στόχων του σχεδίου</a:t>
          </a:r>
        </a:p>
      </dsp:txBody>
      <dsp:txXfrm rot="-5400000">
        <a:off x="2132785" y="1774806"/>
        <a:ext cx="7165214" cy="1475955"/>
      </dsp:txXfrm>
    </dsp:sp>
    <dsp:sp modelId="{01E27EA4-CDF5-447C-8B30-FDB8ED769441}">
      <dsp:nvSpPr>
        <dsp:cNvPr id="0" name=""/>
        <dsp:cNvSpPr/>
      </dsp:nvSpPr>
      <dsp:spPr>
        <a:xfrm>
          <a:off x="1960" y="1706811"/>
          <a:ext cx="2130824" cy="1611944"/>
        </a:xfrm>
        <a:prstGeom prst="roundRect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b="1" kern="1200" dirty="0">
              <a:solidFill>
                <a:schemeClr val="tx1"/>
              </a:solidFill>
            </a:rPr>
            <a:t>Συμμετέχων Εταίρος</a:t>
          </a:r>
          <a:r>
            <a:rPr lang="en-GB" sz="21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/>
            <a:t>(Partner Organization)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80649" y="1785500"/>
        <a:ext cx="1973446" cy="1454566"/>
      </dsp:txXfrm>
    </dsp:sp>
    <dsp:sp modelId="{6D864AEB-FEEE-421F-B54B-0A011AFF77C7}">
      <dsp:nvSpPr>
        <dsp:cNvPr id="0" name=""/>
        <dsp:cNvSpPr/>
      </dsp:nvSpPr>
      <dsp:spPr>
        <a:xfrm rot="5400000">
          <a:off x="4865197" y="696855"/>
          <a:ext cx="1797061" cy="722559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u="sng" kern="1200" dirty="0"/>
            <a:t>Προαιρετική</a:t>
          </a:r>
          <a:r>
            <a:rPr lang="el-GR" sz="1600" b="1" kern="1200" dirty="0"/>
            <a:t> Συμμετοχή</a:t>
          </a:r>
          <a:endParaRPr lang="en-US" sz="1600" b="1" u="sng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Προέρχονται </a:t>
          </a:r>
          <a:r>
            <a:rPr lang="el-GR" sz="1600" b="1" u="sng" kern="1200" dirty="0"/>
            <a:t>είτε από τον δημόσιο είτε από τον ιδιωτικό τομέα</a:t>
          </a:r>
          <a:endParaRPr lang="en-US" sz="1600" b="1" u="sng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u="sng" kern="1200" dirty="0"/>
            <a:t>Δε λαμβάνουν </a:t>
          </a:r>
          <a:r>
            <a:rPr lang="el-GR" sz="1600" b="1" kern="1200" dirty="0"/>
            <a:t>επιχορήγηση από το Πρόγραμμα</a:t>
          </a:r>
          <a:endParaRPr lang="en-US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u="sng" kern="1200" dirty="0"/>
            <a:t>Συμβάλλουν</a:t>
          </a:r>
          <a:r>
            <a:rPr lang="el-GR" sz="1600" b="1" kern="1200" dirty="0"/>
            <a:t> στην υλοποίηση συγκεκριμένων στόχων/δραστηριοτήτων και </a:t>
          </a:r>
          <a:r>
            <a:rPr lang="el-GR" sz="1600" b="1" u="sng" kern="1200" dirty="0"/>
            <a:t>υποστηρίζουν </a:t>
          </a:r>
          <a:r>
            <a:rPr lang="el-GR" sz="1600" b="1" kern="1200" dirty="0"/>
            <a:t>την Προώθηση και Βιωσιμότητα του Σχεδίου</a:t>
          </a:r>
          <a:endParaRPr lang="en-US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Η συμμετοχή και η συμβολή τους στο σχέδιο πρέπει να </a:t>
          </a:r>
          <a:r>
            <a:rPr lang="el-GR" sz="1600" b="1" u="sng" kern="1200" dirty="0"/>
            <a:t>περιγράφεται με σαφήνεια και να αποδεικνύεται η προστιθέμενη αξία τους</a:t>
          </a:r>
          <a:r>
            <a:rPr lang="el-GR" sz="1600" b="1" kern="1200" dirty="0"/>
            <a:t>. </a:t>
          </a:r>
          <a:endParaRPr lang="en-US" sz="1600" b="1" kern="1200" dirty="0"/>
        </a:p>
      </dsp:txBody>
      <dsp:txXfrm rot="-5400000">
        <a:off x="2150932" y="3498846"/>
        <a:ext cx="7137867" cy="1621611"/>
      </dsp:txXfrm>
    </dsp:sp>
    <dsp:sp modelId="{D7D923D5-52B0-4C24-9985-688EEDD0E1CC}">
      <dsp:nvSpPr>
        <dsp:cNvPr id="0" name=""/>
        <dsp:cNvSpPr/>
      </dsp:nvSpPr>
      <dsp:spPr>
        <a:xfrm>
          <a:off x="1960" y="3425509"/>
          <a:ext cx="2148971" cy="1768285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/>
              </a:solidFill>
            </a:rPr>
            <a:t>Συνεργαζόμενοι</a:t>
          </a:r>
          <a:r>
            <a:rPr lang="el-GR" sz="2000" kern="1200" dirty="0">
              <a:solidFill>
                <a:schemeClr val="tx1"/>
              </a:solidFill>
            </a:rPr>
            <a:t> </a:t>
          </a:r>
          <a:r>
            <a:rPr lang="el-GR" sz="2000" b="1" kern="1200" dirty="0">
              <a:solidFill>
                <a:schemeClr val="tx1"/>
              </a:solidFill>
            </a:rPr>
            <a:t>Εταίροι</a:t>
          </a:r>
          <a:endParaRPr lang="en-GB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/>
            <a:t>(Associated Partners)</a:t>
          </a:r>
          <a:endParaRPr lang="en-US" sz="1800" i="1" kern="1200" dirty="0"/>
        </a:p>
      </dsp:txBody>
      <dsp:txXfrm>
        <a:off x="88281" y="3511830"/>
        <a:ext cx="1976329" cy="15956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876B2-5F36-4DCC-8679-C0F5F50F4A1A}">
      <dsp:nvSpPr>
        <dsp:cNvPr id="0" name=""/>
        <dsp:cNvSpPr/>
      </dsp:nvSpPr>
      <dsp:spPr>
        <a:xfrm>
          <a:off x="2942750" y="309358"/>
          <a:ext cx="2750899" cy="194334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Καθορισμός αναγκών, στόχων, δραστηριοτήτων και αποτελεσμάτων</a:t>
          </a:r>
          <a:endParaRPr lang="en-US" sz="2000" b="1" kern="1200" dirty="0"/>
        </a:p>
      </dsp:txBody>
      <dsp:txXfrm>
        <a:off x="3345610" y="593954"/>
        <a:ext cx="1945179" cy="1374151"/>
      </dsp:txXfrm>
    </dsp:sp>
    <dsp:sp modelId="{980991C2-690F-4E28-94E3-C4BC79026EC1}">
      <dsp:nvSpPr>
        <dsp:cNvPr id="0" name=""/>
        <dsp:cNvSpPr/>
      </dsp:nvSpPr>
      <dsp:spPr>
        <a:xfrm rot="1932086">
          <a:off x="5352593" y="1707265"/>
          <a:ext cx="326297" cy="6558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360122" y="1812359"/>
        <a:ext cx="228408" cy="393526"/>
      </dsp:txXfrm>
    </dsp:sp>
    <dsp:sp modelId="{D5625621-D122-47E3-9CDC-CB1FA194EA3F}">
      <dsp:nvSpPr>
        <dsp:cNvPr id="0" name=""/>
        <dsp:cNvSpPr/>
      </dsp:nvSpPr>
      <dsp:spPr>
        <a:xfrm>
          <a:off x="5467612" y="1413285"/>
          <a:ext cx="3061037" cy="3110962"/>
        </a:xfrm>
        <a:prstGeom prst="ellips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u="none" kern="1200" dirty="0">
              <a:solidFill>
                <a:schemeClr val="accent2">
                  <a:lumMod val="75000"/>
                </a:schemeClr>
              </a:solidFill>
            </a:rPr>
            <a:t>Κατάρτιση Προγράμματος Εργασίας/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u="none" kern="1200" dirty="0">
              <a:solidFill>
                <a:schemeClr val="accent2">
                  <a:lumMod val="75000"/>
                </a:schemeClr>
              </a:solidFill>
            </a:rPr>
            <a:t>Επιλογή κατάλληλων εταίρων (προφίλ-δομή οργανισμού)</a:t>
          </a:r>
          <a:endParaRPr lang="en-US" sz="2000" b="1" u="none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915890" y="1868875"/>
        <a:ext cx="2164481" cy="2199782"/>
      </dsp:txXfrm>
    </dsp:sp>
    <dsp:sp modelId="{111C861B-22B9-4405-B8FA-FAD243C13AE4}">
      <dsp:nvSpPr>
        <dsp:cNvPr id="0" name=""/>
        <dsp:cNvSpPr/>
      </dsp:nvSpPr>
      <dsp:spPr>
        <a:xfrm rot="8461939">
          <a:off x="5522783" y="3726601"/>
          <a:ext cx="265961" cy="6558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5593695" y="3832688"/>
        <a:ext cx="186173" cy="393526"/>
      </dsp:txXfrm>
    </dsp:sp>
    <dsp:sp modelId="{7CB4673E-AF5C-4471-A311-FDB3B0A1B7DA}">
      <dsp:nvSpPr>
        <dsp:cNvPr id="0" name=""/>
        <dsp:cNvSpPr/>
      </dsp:nvSpPr>
      <dsp:spPr>
        <a:xfrm>
          <a:off x="2751520" y="3941879"/>
          <a:ext cx="3390453" cy="2181150"/>
        </a:xfrm>
        <a:prstGeom prst="ellips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Καθορισμός μεθοδολογίας, δραστηριοτήτων και προϋπολογισμού/ Μηχανισμοί Διαχείρισης &amp; Παρακολούθησης </a:t>
          </a:r>
          <a:endParaRPr lang="en-US" sz="2000" b="1" kern="1200" dirty="0"/>
        </a:p>
      </dsp:txBody>
      <dsp:txXfrm>
        <a:off x="3248040" y="4261301"/>
        <a:ext cx="2397413" cy="1542306"/>
      </dsp:txXfrm>
    </dsp:sp>
    <dsp:sp modelId="{7A115872-64EF-4EE7-944C-E2D740AECED5}">
      <dsp:nvSpPr>
        <dsp:cNvPr id="0" name=""/>
        <dsp:cNvSpPr/>
      </dsp:nvSpPr>
      <dsp:spPr>
        <a:xfrm rot="13032166">
          <a:off x="2961457" y="3746415"/>
          <a:ext cx="446333" cy="6558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3081733" y="3918071"/>
        <a:ext cx="312433" cy="393526"/>
      </dsp:txXfrm>
    </dsp:sp>
    <dsp:sp modelId="{9D08EBB0-7D54-43B0-AD01-BFA51C991818}">
      <dsp:nvSpPr>
        <dsp:cNvPr id="0" name=""/>
        <dsp:cNvSpPr/>
      </dsp:nvSpPr>
      <dsp:spPr>
        <a:xfrm>
          <a:off x="24771" y="1817373"/>
          <a:ext cx="3579035" cy="2433473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accent1">
                  <a:lumMod val="50000"/>
                </a:schemeClr>
              </a:solidFill>
            </a:rPr>
            <a:t>Αξιολόγηση αντικτύπου των προβλεπόμενων δραστηριοτήτων, Συγγραφή αίτησης, Απαραίτητα Παραρτήματα, Υποβολή</a:t>
          </a:r>
          <a:endParaRPr lang="en-US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48909" y="2173747"/>
        <a:ext cx="2530759" cy="1720725"/>
      </dsp:txXfrm>
    </dsp:sp>
    <dsp:sp modelId="{BCDDF0C7-F063-4D02-9F92-1B0EC3C2A4E2}">
      <dsp:nvSpPr>
        <dsp:cNvPr id="0" name=""/>
        <dsp:cNvSpPr/>
      </dsp:nvSpPr>
      <dsp:spPr>
        <a:xfrm rot="19500163">
          <a:off x="3059936" y="1761913"/>
          <a:ext cx="273984" cy="608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067367" y="1907148"/>
        <a:ext cx="191789" cy="3649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21C3E-703A-48DA-92BF-B711D801F263}">
      <dsp:nvSpPr>
        <dsp:cNvPr id="0" name=""/>
        <dsp:cNvSpPr/>
      </dsp:nvSpPr>
      <dsp:spPr>
        <a:xfrm rot="5400000">
          <a:off x="5346322" y="-1651591"/>
          <a:ext cx="2449028" cy="575472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solidFill>
                <a:srgbClr val="7030A0"/>
              </a:solidFill>
            </a:rPr>
            <a:t>Ειδικοί Στόχοι </a:t>
          </a:r>
          <a:endParaRPr lang="en-US" sz="2000" kern="1200" dirty="0">
            <a:solidFill>
              <a:srgbClr val="7030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solidFill>
                <a:srgbClr val="7030A0"/>
              </a:solidFill>
            </a:rPr>
            <a:t>Δραστηριότητες</a:t>
          </a:r>
          <a:r>
            <a:rPr lang="el-GR" sz="2000" kern="1200" dirty="0"/>
            <a:t> </a:t>
          </a:r>
          <a:r>
            <a:rPr lang="el-GR" sz="1600" kern="1200" dirty="0"/>
            <a:t>(με λεπτομερές χρονοδιάγραμμα)</a:t>
          </a:r>
          <a:endParaRPr lang="en-US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solidFill>
                <a:srgbClr val="7030A0"/>
              </a:solidFill>
            </a:rPr>
            <a:t>Παραδοτέα/Αποτελέσματα</a:t>
          </a:r>
          <a:endParaRPr lang="en-US" sz="2000" kern="1200" dirty="0">
            <a:solidFill>
              <a:srgbClr val="7030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solidFill>
                <a:srgbClr val="7030A0"/>
              </a:solidFill>
            </a:rPr>
            <a:t>Ποιοτικοί/Ποσοτικοί δείκτες</a:t>
          </a:r>
          <a:endParaRPr lang="en-US" sz="2000" kern="1200" dirty="0">
            <a:solidFill>
              <a:srgbClr val="7030A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solidFill>
                <a:srgbClr val="7030A0"/>
              </a:solidFill>
            </a:rPr>
            <a:t>Καθήκοντα Εταίρων </a:t>
          </a:r>
          <a:r>
            <a:rPr lang="el-GR" sz="1600" kern="1200" dirty="0"/>
            <a:t>(Ισορροπημένη και σαφής κατανομή)</a:t>
          </a: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>
              <a:solidFill>
                <a:srgbClr val="7030A0"/>
              </a:solidFill>
            </a:rPr>
            <a:t>Αναμενόμενο Κόστος</a:t>
          </a:r>
          <a:r>
            <a:rPr lang="el-GR" sz="2000" kern="1200" dirty="0"/>
            <a:t> </a:t>
          </a:r>
          <a:r>
            <a:rPr lang="el-GR" sz="1600" kern="1200" dirty="0"/>
            <a:t>(χρηματοδοτικές ρυθμίσεις μεταξύ των εταίρων)</a:t>
          </a:r>
          <a:endParaRPr lang="en-US" sz="2000" kern="1200" dirty="0"/>
        </a:p>
      </dsp:txBody>
      <dsp:txXfrm rot="-5400000">
        <a:off x="3693476" y="120807"/>
        <a:ext cx="5635169" cy="2209924"/>
      </dsp:txXfrm>
    </dsp:sp>
    <dsp:sp modelId="{CF4F3251-44A9-4823-AC34-953C2A0ECBAF}">
      <dsp:nvSpPr>
        <dsp:cNvPr id="0" name=""/>
        <dsp:cNvSpPr/>
      </dsp:nvSpPr>
      <dsp:spPr>
        <a:xfrm>
          <a:off x="188950" y="0"/>
          <a:ext cx="3375874" cy="14172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Για κάθε </a:t>
          </a:r>
          <a:r>
            <a:rPr lang="el-GR" sz="2000" b="1" kern="1200" dirty="0">
              <a:solidFill>
                <a:schemeClr val="accent2">
                  <a:lumMod val="75000"/>
                </a:schemeClr>
              </a:solidFill>
            </a:rPr>
            <a:t>Δέσμη Εργασιών </a:t>
          </a:r>
          <a:r>
            <a:rPr lang="el-GR" sz="2000" kern="1200" dirty="0"/>
            <a:t>πρέπει να δίνεται η εξής </a:t>
          </a:r>
          <a:r>
            <a:rPr lang="el-GR" sz="2000" u="none" kern="1200" dirty="0"/>
            <a:t>πληροφόρηση</a:t>
          </a:r>
          <a:r>
            <a:rPr lang="el-GR" sz="2000" kern="1200" dirty="0"/>
            <a:t>:</a:t>
          </a:r>
          <a:endParaRPr lang="en-US" sz="2000" kern="1200" dirty="0"/>
        </a:p>
      </dsp:txBody>
      <dsp:txXfrm>
        <a:off x="258134" y="69184"/>
        <a:ext cx="3237506" cy="1278868"/>
      </dsp:txXfrm>
    </dsp:sp>
    <dsp:sp modelId="{8573D8BC-2990-41D6-B6A4-DF58E28E2CD0}">
      <dsp:nvSpPr>
        <dsp:cNvPr id="0" name=""/>
        <dsp:cNvSpPr/>
      </dsp:nvSpPr>
      <dsp:spPr>
        <a:xfrm rot="5400000">
          <a:off x="4985852" y="681910"/>
          <a:ext cx="2682648" cy="624204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000" kern="1200" dirty="0">
              <a:solidFill>
                <a:schemeClr val="accent6">
                  <a:lumMod val="75000"/>
                </a:schemeClr>
              </a:solidFill>
            </a:rPr>
            <a:t>Βασικά χαρακτηριστικά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000" kern="1200" dirty="0">
              <a:solidFill>
                <a:schemeClr val="accent6">
                  <a:lumMod val="75000"/>
                </a:schemeClr>
              </a:solidFill>
            </a:rPr>
            <a:t>Αναλυτική Περιγραφή-Περιεχόμενο-Στόχοι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000" kern="1200" dirty="0">
              <a:solidFill>
                <a:schemeClr val="accent6">
                  <a:lumMod val="75000"/>
                </a:schemeClr>
              </a:solidFill>
            </a:rPr>
            <a:t>Ομάδες-στόχοι και οι συναφείς ανάγκες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000" kern="1200" dirty="0">
              <a:solidFill>
                <a:schemeClr val="accent6">
                  <a:lumMod val="75000"/>
                </a:schemeClr>
              </a:solidFill>
            </a:rPr>
            <a:t>Παραδοτέα/Αποτελέσματα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000" kern="1200" dirty="0">
              <a:solidFill>
                <a:schemeClr val="accent6">
                  <a:lumMod val="75000"/>
                </a:schemeClr>
              </a:solidFill>
            </a:rPr>
            <a:t>Προφίλ συμμετεχόντων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000" kern="1200" dirty="0">
              <a:solidFill>
                <a:schemeClr val="accent6">
                  <a:lumMod val="75000"/>
                </a:schemeClr>
              </a:solidFill>
            </a:rPr>
            <a:t>Αναμενόμενο Κόστος</a:t>
          </a:r>
          <a:endParaRPr lang="en-US" sz="20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l-GR" sz="2000" kern="1200" dirty="0">
              <a:solidFill>
                <a:schemeClr val="accent6">
                  <a:lumMod val="75000"/>
                </a:schemeClr>
              </a:solidFill>
            </a:rPr>
            <a:t>Μηχανισμοί αναγνώρισης και επικύρωσης των μαθησιακών αποτελεσμάτων </a:t>
          </a:r>
          <a:r>
            <a:rPr lang="el-GR" sz="1400" kern="1200" dirty="0">
              <a:solidFill>
                <a:schemeClr val="accent6">
                  <a:lumMod val="75000"/>
                </a:schemeClr>
              </a:solidFill>
            </a:rPr>
            <a:t>(όπου ισχύει)</a:t>
          </a:r>
          <a:endParaRPr lang="en-US" sz="1400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 rot="-5400000">
        <a:off x="3206156" y="2592562"/>
        <a:ext cx="6111084" cy="2420736"/>
      </dsp:txXfrm>
    </dsp:sp>
    <dsp:sp modelId="{382D280D-6621-4AFB-A6A1-BF984602CCF4}">
      <dsp:nvSpPr>
        <dsp:cNvPr id="0" name=""/>
        <dsp:cNvSpPr/>
      </dsp:nvSpPr>
      <dsp:spPr>
        <a:xfrm>
          <a:off x="0" y="2851357"/>
          <a:ext cx="3201948" cy="18770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Για κάθε </a:t>
          </a:r>
          <a:r>
            <a:rPr lang="el-GR" sz="2000" b="1" kern="1200" dirty="0">
              <a:solidFill>
                <a:schemeClr val="accent2">
                  <a:lumMod val="75000"/>
                </a:schemeClr>
              </a:solidFill>
            </a:rPr>
            <a:t>Δραστηριότητα</a:t>
          </a:r>
          <a:r>
            <a:rPr lang="el-GR" sz="2000" kern="1200" dirty="0"/>
            <a:t> (που εμπίπτει σε μία Δέσμη) πρέπει να διατίθεται η εξής πληροφόρηση:</a:t>
          </a:r>
          <a:endParaRPr lang="en-US" sz="2000" kern="1200" dirty="0"/>
        </a:p>
      </dsp:txBody>
      <dsp:txXfrm>
        <a:off x="91631" y="2942988"/>
        <a:ext cx="3018686" cy="16938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45CC3-0363-44F8-A8E8-8D1FAD8AB0DC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92315-3D61-4A88-8938-6E9DD3A466E5}">
      <dsp:nvSpPr>
        <dsp:cNvPr id="0" name=""/>
        <dsp:cNvSpPr/>
      </dsp:nvSpPr>
      <dsp:spPr>
        <a:xfrm>
          <a:off x="610504" y="416587"/>
          <a:ext cx="9577053" cy="833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Relevance </a:t>
          </a:r>
          <a:r>
            <a:rPr lang="el-GR" sz="2100" kern="1200" dirty="0"/>
            <a:t>/Συνάφεια προς τους στόχους και τις προτεραιότητες της Δράσης*</a:t>
          </a:r>
          <a:endParaRPr lang="en-US" sz="2100" kern="1200" dirty="0"/>
        </a:p>
      </dsp:txBody>
      <dsp:txXfrm>
        <a:off x="610504" y="416587"/>
        <a:ext cx="9577053" cy="833607"/>
      </dsp:txXfrm>
    </dsp:sp>
    <dsp:sp modelId="{00B9B745-D80E-462C-9480-71949B12E6CC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44CAC-9D92-40DB-8525-0482014A6FDD}">
      <dsp:nvSpPr>
        <dsp:cNvPr id="0" name=""/>
        <dsp:cNvSpPr/>
      </dsp:nvSpPr>
      <dsp:spPr>
        <a:xfrm>
          <a:off x="1088431" y="1667215"/>
          <a:ext cx="9099126" cy="833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Quality of the project design and implementation</a:t>
          </a:r>
          <a:r>
            <a:rPr lang="el-GR" sz="2100" kern="1200" dirty="0"/>
            <a:t>/</a:t>
          </a:r>
          <a:endParaRPr lang="en-US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Ποιότητα του σχεδιασμού και της υλοποίησης του σχεδίου</a:t>
          </a:r>
          <a:endParaRPr lang="en-US" sz="2100" kern="1200" dirty="0"/>
        </a:p>
      </dsp:txBody>
      <dsp:txXfrm>
        <a:off x="1088431" y="1667215"/>
        <a:ext cx="9099126" cy="833607"/>
      </dsp:txXfrm>
    </dsp:sp>
    <dsp:sp modelId="{2DF96633-A2D2-4F6C-A97F-9E4A9D99334D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A533F-222B-4EA1-9EB9-0F0178B8FF1D}">
      <dsp:nvSpPr>
        <dsp:cNvPr id="0" name=""/>
        <dsp:cNvSpPr/>
      </dsp:nvSpPr>
      <dsp:spPr>
        <a:xfrm>
          <a:off x="1088431" y="2917843"/>
          <a:ext cx="9099126" cy="833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Quality of the</a:t>
          </a:r>
          <a:r>
            <a:rPr lang="el-GR" sz="2100" kern="1200" dirty="0"/>
            <a:t> </a:t>
          </a:r>
          <a:r>
            <a:rPr lang="en-US" sz="2100" kern="1200" dirty="0"/>
            <a:t>partnership and the</a:t>
          </a:r>
          <a:r>
            <a:rPr lang="el-GR" sz="2100" kern="1200" dirty="0"/>
            <a:t> </a:t>
          </a:r>
          <a:r>
            <a:rPr lang="en-US" sz="2100" kern="1200" dirty="0"/>
            <a:t>cooperation</a:t>
          </a:r>
          <a:r>
            <a:rPr lang="el-GR" sz="2100" kern="1200" dirty="0"/>
            <a:t> </a:t>
          </a:r>
          <a:r>
            <a:rPr lang="en-US" sz="2100" kern="1200" dirty="0"/>
            <a:t>arrangements</a:t>
          </a:r>
          <a:r>
            <a:rPr lang="el-GR" sz="2100" kern="1200" dirty="0"/>
            <a:t>/ Ποιότητα της σύμπραξης και των ρυθμίσεων συνεργασίας</a:t>
          </a:r>
          <a:endParaRPr lang="en-US" sz="2100" kern="1200" dirty="0"/>
        </a:p>
      </dsp:txBody>
      <dsp:txXfrm>
        <a:off x="1088431" y="2917843"/>
        <a:ext cx="9099126" cy="833607"/>
      </dsp:txXfrm>
    </dsp:sp>
    <dsp:sp modelId="{5DBD8ED4-CA3E-4E58-89E8-58727BF44500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9B924-78FB-4C2B-A079-5FA02568551C}">
      <dsp:nvSpPr>
        <dsp:cNvPr id="0" name=""/>
        <dsp:cNvSpPr/>
      </dsp:nvSpPr>
      <dsp:spPr>
        <a:xfrm>
          <a:off x="610504" y="4168472"/>
          <a:ext cx="9577053" cy="833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Project Impact/ </a:t>
          </a:r>
          <a:r>
            <a:rPr lang="el-GR" sz="2100" kern="1200" dirty="0"/>
            <a:t>Αντίκτυπος</a:t>
          </a:r>
          <a:r>
            <a:rPr lang="en-US" sz="2100" kern="1200" dirty="0"/>
            <a:t> </a:t>
          </a:r>
          <a:r>
            <a:rPr lang="el-GR" sz="2100" kern="1200" dirty="0"/>
            <a:t>του σχεδίου*</a:t>
          </a:r>
          <a:endParaRPr lang="en-US" sz="2100" kern="1200" dirty="0"/>
        </a:p>
      </dsp:txBody>
      <dsp:txXfrm>
        <a:off x="610504" y="4168472"/>
        <a:ext cx="9577053" cy="833607"/>
      </dsp:txXfrm>
    </dsp:sp>
    <dsp:sp modelId="{36CCE2C1-87BA-4BF6-9E6A-6FE1A5D969B4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2"/>
            <a:ext cx="3038475" cy="46672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C1AA808-9F5D-44DB-BF95-AAC796319848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8"/>
            <a:ext cx="3038475" cy="466726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8"/>
            <a:ext cx="3038475" cy="466726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8969D9C2-34D6-4F0F-A8C7-66C3FDB36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51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89813" tIns="44907" rIns="89813" bIns="4490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6434"/>
          </a:xfrm>
          <a:prstGeom prst="rect">
            <a:avLst/>
          </a:prstGeom>
        </p:spPr>
        <p:txBody>
          <a:bodyPr vert="horz" lIns="89813" tIns="44907" rIns="89813" bIns="44907" rtlCol="0"/>
          <a:lstStyle>
            <a:lvl1pPr algn="r">
              <a:defRPr sz="1200"/>
            </a:lvl1pPr>
          </a:lstStyle>
          <a:p>
            <a:fld id="{075AB6D2-0EC7-41FA-82BC-343726EE8E93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13" tIns="44907" rIns="89813" bIns="4490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89813" tIns="44907" rIns="89813" bIns="4490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89813" tIns="44907" rIns="89813" bIns="4490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89813" tIns="44907" rIns="89813" bIns="44907" rtlCol="0" anchor="b"/>
          <a:lstStyle>
            <a:lvl1pPr algn="r">
              <a:defRPr sz="1200"/>
            </a:lvl1pPr>
          </a:lstStyle>
          <a:p>
            <a:fld id="{A288419F-9657-4D23-BA10-ED39C051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4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7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81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7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6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l-GR" b="1" dirty="0">
              <a:solidFill>
                <a:srgbClr val="008080"/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17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21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4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7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24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7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l-GR" sz="17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77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7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976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5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305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2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39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spcBef>
                <a:spcPct val="20000"/>
              </a:spcBef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411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spcBef>
                <a:spcPct val="20000"/>
              </a:spcBef>
              <a:defRPr/>
            </a:pPr>
            <a:endParaRPr lang="el-GR" b="1" dirty="0">
              <a:solidFill>
                <a:sysClr val="windowText" lastClr="000000"/>
              </a:solidFill>
            </a:endParaRPr>
          </a:p>
          <a:p>
            <a:pPr defTabSz="881390">
              <a:spcBef>
                <a:spcPct val="20000"/>
              </a:spcBef>
              <a:defRPr/>
            </a:pPr>
            <a:endParaRPr lang="el-GR" dirty="0">
              <a:solidFill>
                <a:srgbClr val="3B9B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910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l-G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66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spcBef>
                <a:spcPct val="20000"/>
              </a:spcBef>
              <a:defRPr/>
            </a:pPr>
            <a:endParaRPr lang="el-GR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9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964"/>
              </a:spcAft>
            </a:pPr>
            <a:endParaRPr lang="el-GR" sz="17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8963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072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85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5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96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419F-9657-4D23-BA10-ED39C05145D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6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3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3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1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F9942-0603-4D91-B2C9-BD9F464AC4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56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1390">
              <a:defRPr/>
            </a:pPr>
            <a:fld id="{78FF9942-0603-4D91-B2C9-BD9F464AC4BE}" type="slidenum">
              <a:rPr lang="en-US">
                <a:solidFill>
                  <a:prstClr val="black"/>
                </a:solidFill>
                <a:latin typeface="Calibri"/>
              </a:rPr>
              <a:pPr defTabSz="881390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46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4358-4FA4-1043-9CF0-A5EB916FA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7953E-9639-1B44-921F-9E6EF8E93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D6581-556C-204C-A097-A45235D2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7E223-9B4C-F74D-B84F-E5A3EF73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81428-1EA8-F940-BFD6-F5AEA866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4280839-D00A-1D44-B483-865F54D35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64887" cy="69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F76B-EF4C-5745-99E9-8775E5CD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95257-9D08-D540-BC3C-BDCC6DC30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E99EB-35E2-2E47-8FD8-DC5316FB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EA0EB-25BD-A04D-939E-6DA99C04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FEF67-9F70-4B44-B6F8-3D1472F5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13473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1C2EE8-3AA1-4144-B432-622523C7C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74DE2-D75E-F349-A2D4-806C850B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A686-6317-044B-8124-4E4D0F97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2C3AD-6075-E248-A216-A4573FC1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662B-4F43-0642-81DA-C97C43ED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66199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93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D073-3E6D-3D41-AB40-9E6CD5B9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CE4A2-DDFE-B24F-BB26-E01258EAA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915C1-7CB3-4443-9708-51ECE6454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A8DB-775D-A34A-A693-D9B1DA20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8FE6D-52BD-AB46-BFDF-6EF3F53D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17490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AB2A-7878-4844-BA08-416A5555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7DB9F-9A1E-B848-B96E-F391011A3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AF323-17E3-0C4F-84D3-38B719220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4102A-60B2-4048-885E-D9CFD015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12/14/2023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0DC49-B76E-2F47-8D3D-9D25F060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DD485-4E32-3748-9C5B-3FCB25DE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39129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D621-AA32-B44C-B313-00E0F739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AB5A5-B625-5E46-B358-E380D776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12E03-27EF-2C42-97F4-B0290E7F1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DC275-0773-244F-A08F-B2ED1D2D3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BC9FE3-4E92-2D4A-A0CF-B8E868258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61C273-E337-C74A-B848-56C8F4AA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12/14/2023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D205C-D2CF-1243-9ED7-F49F0350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89C88-B31B-5848-A8A1-311ADA26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2112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EBD9-A0A6-C14F-9B6D-8F0C3BEC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AFEA0-5F97-4646-A704-0541B6D6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12/14/2023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E5281-2418-0E46-A6DA-7FFB5280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C70B6-8DE4-6F4F-B7AF-3BCDA906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6561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D59B9-3B35-0A42-9C2B-72CC89B2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12/14/2023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3369C-571D-2F42-848D-00A4E202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DDCF2-E586-234A-8414-053DA3AC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1695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5764-87A6-9D4A-9783-C69D203D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470FB-CC44-7A4C-B140-AE2D8D67F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6462B-5B47-7A48-A7DC-D204CD661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42014-F4A9-1645-8C52-533AA176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12/14/2023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87C68-4E9E-F14F-B3B6-F2271F87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0F8C8-5835-F046-8E1B-BCF4EB37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25053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9CC5-8BFF-124D-BE37-C232C8D3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4EBB8B-FA2F-E940-A4F9-AB35CD2DC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946CA-91C5-1C4B-8CC6-DCD190B39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2B849-18CF-184F-9084-78E931BF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E0504-FCBB-B54D-9B0E-6D767AE4A781}" type="datetimeFigureOut">
              <a:rPr lang="en-CY" smtClean="0"/>
              <a:t>12/14/2023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BE2F3-0EBD-6D40-9987-999A290D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1CC77-2F99-0D4E-BE58-A636B481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8446-FDEA-7943-905A-8120C5AA5753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35709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504FB8A-8652-4341-8586-79CD5E16DF6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65496" cy="68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9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jKRno3xCUgVxofC3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Data" Target="../diagrams/data4.xml"/><Relationship Id="rId3" Type="http://schemas.openxmlformats.org/officeDocument/2006/relationships/hyperlink" Target="https://erasmus-plus.ec.europa.eu/el/erasmus-programme-guide" TargetMode="External"/><Relationship Id="rId7" Type="http://schemas.openxmlformats.org/officeDocument/2006/relationships/diagramColors" Target="../diagrams/colors3.xml"/><Relationship Id="rId12" Type="http://schemas.openxmlformats.org/officeDocument/2006/relationships/image" Target="../media/image10.png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3.xml"/><Relationship Id="rId15" Type="http://schemas.openxmlformats.org/officeDocument/2006/relationships/diagramQuickStyle" Target="../diagrams/quickStyle4.xml"/><Relationship Id="rId10" Type="http://schemas.openxmlformats.org/officeDocument/2006/relationships/image" Target="../media/image8.png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Relationship Id="rId1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erasmus-esc/index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pale.ec.europa.eu/en/content/partner-search" TargetMode="External"/><Relationship Id="rId3" Type="http://schemas.openxmlformats.org/officeDocument/2006/relationships/hyperlink" Target="https://idep.org.cy/project/tca/" TargetMode="External"/><Relationship Id="rId7" Type="http://schemas.openxmlformats.org/officeDocument/2006/relationships/hyperlink" Target="https://school-education.ec.europa.eu/en/etwinn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hool-education.ec.europa.eu/en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ec.europa.eu/programmes/erasmus-plus/projects/" TargetMode="External"/><Relationship Id="rId10" Type="http://schemas.openxmlformats.org/officeDocument/2006/relationships/hyperlink" Target="https://youth.europa.eu/strategy/euyouthstrategyplatform_en" TargetMode="External"/><Relationship Id="rId4" Type="http://schemas.openxmlformats.org/officeDocument/2006/relationships/hyperlink" Target="https://www.facebook.com/diavioumathisis/" TargetMode="External"/><Relationship Id="rId9" Type="http://schemas.openxmlformats.org/officeDocument/2006/relationships/hyperlink" Target="https://youth.europa.eu/home_e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dep.org.cy/erasmus/odigos-programmatos/" TargetMode="Externa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chrome-extension://efaidnbmnnnibpcajpcglclefindmkaj/https:/idep.org.cy/wp-content/uploads/FAQ-lump-sumsv1.pdf" TargetMode="External"/><Relationship Id="rId5" Type="http://schemas.openxmlformats.org/officeDocument/2006/relationships/hyperlink" Target="chrome-extension://efaidnbmnnnibpcajpcglclefindmkaj/https:/idep.org.cy/wp-content/uploads/Handbook-on-KA2-lump-sums.pdf" TargetMode="External"/><Relationship Id="rId4" Type="http://schemas.openxmlformats.org/officeDocument/2006/relationships/hyperlink" Target="https://idep.org.cy/erasmus/proskliseis-gia-aitiseis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mailto:sleonidou@llp.org.cy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-2937206" y="32823"/>
            <a:ext cx="1201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</a:rPr>
              <a:t>ΜΑΓΝΗΤΟΣΚΟΠΗΣΗ ΣΕΜΙΝΑΡΙΩΝ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91642"/>
            <a:ext cx="12012345" cy="620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rgbClr val="002060"/>
                </a:solidFill>
                <a:cs typeface="Calibri" pitchFamily="34" charset="0"/>
              </a:rPr>
              <a:t>Η ΠΑΡΟΥΣΙΑΣΗ ΠΟΥ ΘΑ ΑΚΟΛΟΥΘΗΣΕΙ 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sz="3200" b="1" dirty="0">
                <a:solidFill>
                  <a:srgbClr val="002060"/>
                </a:solidFill>
                <a:cs typeface="Calibri" pitchFamily="34" charset="0"/>
              </a:rPr>
              <a:t> ΘΑ ΜΑΓΝΗΤΟΣΚΟΠΕΙΤΑΙ</a:t>
            </a:r>
            <a:r>
              <a:rPr lang="el-GR" sz="2800" dirty="0">
                <a:solidFill>
                  <a:srgbClr val="002060"/>
                </a:solidFill>
                <a:cs typeface="Calibri" pitchFamily="34" charset="0"/>
              </a:rPr>
              <a:t>.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l-GR" sz="2200" dirty="0">
              <a:solidFill>
                <a:srgbClr val="002060"/>
              </a:solidFill>
              <a:cs typeface="Calibri" pitchFamily="34" charset="0"/>
            </a:endParaRPr>
          </a:p>
          <a:p>
            <a:pPr marL="342900" lvl="1" indent="-3429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ΟΙ ΕΡΩΤΗΣΕΙΣ ΠΟΥ ΘΑ ΥΠΟΒΑΛΛΟΝΤΑΙ ΜΕΣΩ </a:t>
            </a:r>
            <a:r>
              <a:rPr lang="en-GB" sz="2200" dirty="0">
                <a:solidFill>
                  <a:srgbClr val="002060"/>
                </a:solidFill>
                <a:cs typeface="Calibri" pitchFamily="34" charset="0"/>
              </a:rPr>
              <a:t>CHAT</a:t>
            </a: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, ΚΑΤΑ ΤΗ ΔΙΑΡΚΕΙΑ ΤΗΣ ΠΑΡΟΥΣΙΑΣΗΣ,</a:t>
            </a:r>
            <a:r>
              <a:rPr lang="en-GB" sz="2200" dirty="0">
                <a:solidFill>
                  <a:srgbClr val="002060"/>
                </a:solidFill>
                <a:cs typeface="Calibri" pitchFamily="34" charset="0"/>
              </a:rPr>
              <a:t> </a:t>
            </a:r>
            <a:endParaRPr lang="el-GR" sz="2200" dirty="0">
              <a:solidFill>
                <a:srgbClr val="002060"/>
              </a:solidFill>
              <a:cs typeface="Calibri" pitchFamily="34" charset="0"/>
            </a:endParaRP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sz="2200" u="sng" dirty="0">
                <a:solidFill>
                  <a:srgbClr val="002060"/>
                </a:solidFill>
                <a:cs typeface="Calibri" pitchFamily="34" charset="0"/>
              </a:rPr>
              <a:t>ΔΕ ΘΑ ΦΑΙΝΟΝΤΑΙ</a:t>
            </a: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 ΣΤΗ ΜΑΓΝΗΤΟΣΚΟΠΗΣΗ.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l-GR" sz="2200" dirty="0">
              <a:solidFill>
                <a:srgbClr val="002060"/>
              </a:solidFill>
              <a:cs typeface="Calibri" pitchFamily="34" charset="0"/>
            </a:endParaRPr>
          </a:p>
          <a:p>
            <a:pPr marL="342900" lvl="1" indent="-3429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ΘΑ ΔΟΘΕΙ ΕΥΛΟΓΟΣ ΧΡΟΝΟΣ ΓΙΑ ΥΠΟΒΟΛΗ ΕΡΩΤΗΣΕΩΝ, ΑΦΟΥ ΟΛΟΚΛΗΡΩΘΕΙ Η ΠΑΡΟΥΣΙΑΣΗ. 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sz="2200" b="1" dirty="0">
                <a:solidFill>
                  <a:srgbClr val="002060"/>
                </a:solidFill>
                <a:cs typeface="Calibri" pitchFamily="34" charset="0"/>
              </a:rPr>
              <a:t>Η ΕΝΟΤΗΤΑ ΕΡΩΤΗΣΕΩΝ-ΑΠΑΝΤΗΣΕΩΝ </a:t>
            </a:r>
            <a:r>
              <a:rPr lang="el-GR" sz="2200" b="1" u="sng" dirty="0">
                <a:solidFill>
                  <a:srgbClr val="002060"/>
                </a:solidFill>
                <a:cs typeface="Calibri" pitchFamily="34" charset="0"/>
              </a:rPr>
              <a:t>ΔΕ ΘΑ ΜΑΓΝΗΤΟΣΚΟΠΕΙΤΑΙ</a:t>
            </a:r>
            <a:r>
              <a:rPr lang="el-GR" sz="2200" b="1" dirty="0">
                <a:solidFill>
                  <a:srgbClr val="002060"/>
                </a:solidFill>
                <a:cs typeface="Calibri" pitchFamily="34" charset="0"/>
              </a:rPr>
              <a:t>.  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l-GR" sz="2200" b="1" dirty="0">
              <a:solidFill>
                <a:srgbClr val="002060"/>
              </a:solidFill>
              <a:cs typeface="Calibri" pitchFamily="34" charset="0"/>
            </a:endParaRPr>
          </a:p>
          <a:p>
            <a:pPr marL="342900" lvl="1" indent="-3429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ΟΣΟΙ ΘΑ ΥΠΟΒΑΛΕΤΕ ΠΡΟΦΟΡΙΚΑ ΕΡΩΤΗΜΑΤΑ, </a:t>
            </a:r>
            <a:r>
              <a:rPr lang="el-GR" sz="2200" dirty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ΚΑΤΑ ΤΗ ΔΙΑΡΚΕΙΑ ΤΗΣ ΠΑΡΟΥΣΙΑΣΗΣ </a:t>
            </a: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ΚΑΙ ΟΧΙ ΜΕ ΤΟ ΠΕΡΑΣ ΤΗΣ, </a:t>
            </a:r>
            <a:r>
              <a:rPr lang="el-GR" sz="2200" b="1" dirty="0">
                <a:solidFill>
                  <a:srgbClr val="002060"/>
                </a:solidFill>
                <a:cs typeface="Calibri" pitchFamily="34" charset="0"/>
              </a:rPr>
              <a:t>ΠΑΡΕΧΕΤΕ ΑΥΤΟΜΑΤΑ ΤΗ ΣΥΓΚΑΤΑΘΕΣΗ ΣΑΣ ΣΤΟ ΙΔΕΠ ΔΙΑ ΒΙΟΥ ΜΑΘΗΣΗΣ </a:t>
            </a: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ΓΙΑ ΠΡΟΒΟΛΗ ΤΩΝ ΠΡΟΣΩΠΙΚΩΝ ΣΑΣ ΔΕΔΟΜΕΝΩΝ</a:t>
            </a:r>
            <a:r>
              <a:rPr lang="en-GB" sz="2200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el-GR" sz="2200" dirty="0">
                <a:solidFill>
                  <a:srgbClr val="002060"/>
                </a:solidFill>
                <a:cs typeface="Calibri" pitchFamily="34" charset="0"/>
              </a:rPr>
              <a:t>ΣΤΟ ΜΑΓΝΗΤΟΣΚΟΠΗΜΕΝΟ ΑΡΧΕΙΟ. 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l-GR" sz="2200" dirty="0">
              <a:solidFill>
                <a:srgbClr val="002060"/>
              </a:solidFill>
              <a:cs typeface="Calibri" pitchFamily="34" charset="0"/>
            </a:endParaRPr>
          </a:p>
          <a:p>
            <a:pPr marL="342900" lvl="1" indent="-342900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002060"/>
                </a:solidFill>
                <a:cs typeface="Calibri" pitchFamily="34" charset="0"/>
              </a:rPr>
              <a:t>Παρακαλείστε όπως συμπληρώσετε την ενδεδειγμένη </a:t>
            </a:r>
            <a:r>
              <a:rPr lang="el-GR" sz="2000" b="1" dirty="0">
                <a:solidFill>
                  <a:srgbClr val="002060"/>
                </a:solidFill>
                <a:cs typeface="Calibri" pitchFamily="34" charset="0"/>
                <a:hlinkClick r:id="rId3"/>
              </a:rPr>
              <a:t>φόρμα εγγραφής</a:t>
            </a:r>
            <a:r>
              <a:rPr lang="el-GR" sz="2000" dirty="0">
                <a:solidFill>
                  <a:srgbClr val="002060"/>
                </a:solidFill>
                <a:cs typeface="Calibri" pitchFamily="34" charset="0"/>
              </a:rPr>
              <a:t>, 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sz="2000" dirty="0">
                <a:solidFill>
                  <a:srgbClr val="002060"/>
                </a:solidFill>
                <a:cs typeface="Calibri" pitchFamily="34" charset="0"/>
              </a:rPr>
              <a:t>σχετικά με τη συμμετοχή σας στη σημερινή διαδικτυακή ημερίδα ενημέρωσης </a:t>
            </a: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sz="2000" dirty="0">
                <a:solidFill>
                  <a:srgbClr val="002060"/>
                </a:solidFill>
                <a:cs typeface="Calibri" pitchFamily="34" charset="0"/>
              </a:rPr>
              <a:t>για τα </a:t>
            </a:r>
            <a:r>
              <a:rPr lang="el-GR" sz="2000" b="1" dirty="0">
                <a:solidFill>
                  <a:srgbClr val="002060"/>
                </a:solidFill>
                <a:cs typeface="Calibri" pitchFamily="34" charset="0"/>
              </a:rPr>
              <a:t>σχέδια ΚΑ220</a:t>
            </a:r>
            <a:r>
              <a:rPr lang="el-GR" sz="2000" dirty="0">
                <a:solidFill>
                  <a:srgbClr val="002060"/>
                </a:solidFill>
                <a:cs typeface="Calibri" pitchFamily="34" charset="0"/>
              </a:rPr>
              <a:t>. </a:t>
            </a:r>
            <a:endParaRPr lang="el-GR" sz="2200" dirty="0">
              <a:solidFill>
                <a:srgbClr val="002060"/>
              </a:solidFill>
              <a:cs typeface="Calibri" pitchFamily="34" charset="0"/>
            </a:endParaRPr>
          </a:p>
          <a:p>
            <a:pPr marL="0" lvl="1" algn="ctr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sz="2200" b="1" i="1" dirty="0">
                <a:solidFill>
                  <a:srgbClr val="7030A0"/>
                </a:solidFill>
                <a:cs typeface="Calibri" pitchFamily="34" charset="0"/>
              </a:rPr>
              <a:t>Σας ευχαριστούμε πολύ εκ των προτέρων. </a:t>
            </a:r>
            <a:endParaRPr lang="en-US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1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14595" y="58752"/>
            <a:ext cx="816451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Οριζόντιες και Τομεακές Προτεραιότητες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5154" y="4781795"/>
            <a:ext cx="736874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ea typeface="Verdana" panose="020B0604030504040204" pitchFamily="34" charset="0"/>
              </a:rPr>
              <a:t>Κάθε Σχέδιο </a:t>
            </a:r>
            <a:r>
              <a:rPr lang="el-GR" dirty="0">
                <a:ea typeface="Verdana" panose="020B0604030504040204" pitchFamily="34" charset="0"/>
              </a:rPr>
              <a:t>(μέσω των στόχων, δραστηριοτήτων και αποτελεσμάτων του) </a:t>
            </a:r>
            <a:r>
              <a:rPr lang="el-GR" sz="2000" dirty="0">
                <a:ea typeface="Verdana" panose="020B0604030504040204" pitchFamily="34" charset="0"/>
              </a:rPr>
              <a:t>πρέπει να απευθύνεται </a:t>
            </a:r>
            <a:r>
              <a:rPr lang="el-GR" sz="2000" b="1" dirty="0">
                <a:ea typeface="Verdana" panose="020B0604030504040204" pitchFamily="34" charset="0"/>
              </a:rPr>
              <a:t>σε</a:t>
            </a:r>
            <a:r>
              <a:rPr lang="el-GR" sz="2000" dirty="0">
                <a:ea typeface="Verdana" panose="020B0604030504040204" pitchFamily="34" charset="0"/>
              </a:rPr>
              <a:t> τουλάχιστον </a:t>
            </a:r>
            <a:r>
              <a:rPr lang="el-GR" sz="2000" b="1" dirty="0">
                <a:ea typeface="Verdana" panose="020B0604030504040204" pitchFamily="34" charset="0"/>
              </a:rPr>
              <a:t>μία</a:t>
            </a:r>
            <a:r>
              <a:rPr lang="el-GR" sz="2000" dirty="0">
                <a:ea typeface="Verdana" panose="020B0604030504040204" pitchFamily="34" charset="0"/>
              </a:rPr>
              <a:t> </a:t>
            </a:r>
            <a:r>
              <a:rPr lang="el-GR" sz="2000" b="1" dirty="0">
                <a:ea typeface="Verdana" panose="020B0604030504040204" pitchFamily="34" charset="0"/>
              </a:rPr>
              <a:t>οριζόντια προτεραιότητα </a:t>
            </a:r>
            <a:r>
              <a:rPr lang="el-GR" sz="2000" b="1" u="sng" dirty="0">
                <a:ea typeface="Verdana" panose="020B0604030504040204" pitchFamily="34" charset="0"/>
              </a:rPr>
              <a:t>και/ή</a:t>
            </a:r>
            <a:r>
              <a:rPr lang="el-GR" sz="2000" b="1" dirty="0">
                <a:ea typeface="Verdana" panose="020B0604030504040204" pitchFamily="34" charset="0"/>
              </a:rPr>
              <a:t> σε μία τομεακή προτεραιότητα </a:t>
            </a:r>
            <a:r>
              <a:rPr lang="el-GR" sz="2000" dirty="0">
                <a:ea typeface="Verdana" panose="020B0604030504040204" pitchFamily="34" charset="0"/>
              </a:rPr>
              <a:t>[σχετική με τον τομέα στα πλαίσια του οποίου υποβάλλεται η αίτηση (</a:t>
            </a:r>
            <a:r>
              <a:rPr lang="el-GR" sz="2000" b="1" i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= τομέας με τον μεγαλύτερο αντίκτυπο</a:t>
            </a:r>
            <a:r>
              <a:rPr lang="el-GR" sz="2000" dirty="0">
                <a:ea typeface="Verdana" panose="020B0604030504040204" pitchFamily="34" charset="0"/>
              </a:rPr>
              <a:t>)]</a:t>
            </a:r>
          </a:p>
          <a:p>
            <a:pPr algn="just"/>
            <a:endParaRPr lang="el-GR" dirty="0">
              <a:ea typeface="Verdana" panose="020B0604030504040204" pitchFamily="34" charset="0"/>
            </a:endParaRPr>
          </a:p>
          <a:p>
            <a:pPr algn="just"/>
            <a:r>
              <a:rPr lang="el-GR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https://erasmus-plus.ec.europa.eu/el/erasmus-programme-guide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l-GR" dirty="0"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528" y="1034215"/>
            <a:ext cx="227141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200" b="1" i="1" dirty="0">
                <a:solidFill>
                  <a:srgbClr val="385723"/>
                </a:solidFill>
                <a:ea typeface="Verdana" panose="020B0604030504040204" pitchFamily="34" charset="0"/>
              </a:rPr>
              <a:t>Οριζόντιες </a:t>
            </a:r>
          </a:p>
          <a:p>
            <a:r>
              <a:rPr lang="el-GR" sz="2200" b="1" i="1" dirty="0">
                <a:solidFill>
                  <a:srgbClr val="385723"/>
                </a:solidFill>
                <a:ea typeface="Verdana" panose="020B0604030504040204" pitchFamily="34" charset="0"/>
              </a:rPr>
              <a:t>Προτεραιότητες</a:t>
            </a:r>
            <a:r>
              <a:rPr lang="en-GB" sz="2200" b="1" i="1" dirty="0">
                <a:solidFill>
                  <a:srgbClr val="385723"/>
                </a:solidFill>
                <a:ea typeface="Verdana" panose="020B0604030504040204" pitchFamily="34" charset="0"/>
              </a:rPr>
              <a:t> </a:t>
            </a:r>
          </a:p>
          <a:p>
            <a:endParaRPr lang="en-GB" sz="2200" b="1" i="1" dirty="0">
              <a:solidFill>
                <a:srgbClr val="385723"/>
              </a:solidFill>
              <a:ea typeface="Verdana" panose="020B0604030504040204" pitchFamily="34" charset="0"/>
            </a:endParaRPr>
          </a:p>
          <a:p>
            <a:pPr algn="ctr"/>
            <a:r>
              <a:rPr lang="el-GR" sz="1600" b="1" i="1" dirty="0">
                <a:solidFill>
                  <a:srgbClr val="385723"/>
                </a:solidFill>
                <a:ea typeface="Verdana" panose="020B0604030504040204" pitchFamily="34" charset="0"/>
              </a:rPr>
              <a:t>(Λαμβάνονται </a:t>
            </a:r>
            <a:endParaRPr lang="en-GB" sz="1600" b="1" i="1" dirty="0">
              <a:solidFill>
                <a:srgbClr val="385723"/>
              </a:solidFill>
              <a:ea typeface="Verdana" panose="020B0604030504040204" pitchFamily="34" charset="0"/>
            </a:endParaRPr>
          </a:p>
          <a:p>
            <a:pPr algn="ctr"/>
            <a:r>
              <a:rPr lang="el-GR" sz="1600" b="1" i="1" dirty="0">
                <a:solidFill>
                  <a:srgbClr val="385723"/>
                </a:solidFill>
                <a:ea typeface="Verdana" panose="020B0604030504040204" pitchFamily="34" charset="0"/>
              </a:rPr>
              <a:t>υπόψη κατά τον σχεδιασμό </a:t>
            </a:r>
            <a:endParaRPr lang="en-GB" sz="1600" b="1" i="1" dirty="0">
              <a:solidFill>
                <a:srgbClr val="385723"/>
              </a:solidFill>
              <a:ea typeface="Verdana" panose="020B0604030504040204" pitchFamily="34" charset="0"/>
            </a:endParaRPr>
          </a:p>
          <a:p>
            <a:pPr algn="ctr"/>
            <a:r>
              <a:rPr lang="el-GR" sz="1600" b="1" i="1" dirty="0">
                <a:solidFill>
                  <a:srgbClr val="385723"/>
                </a:solidFill>
                <a:ea typeface="Verdana" panose="020B0604030504040204" pitchFamily="34" charset="0"/>
              </a:rPr>
              <a:t>κάθε πρότασης)</a:t>
            </a:r>
            <a:endParaRPr lang="en-US" b="1" i="1" dirty="0">
              <a:solidFill>
                <a:srgbClr val="3B9B7B"/>
              </a:solidFill>
              <a:ea typeface="Verdana" panose="020B0604030504040204" pitchFamily="34" charset="0"/>
            </a:endParaRPr>
          </a:p>
          <a:p>
            <a:r>
              <a:rPr lang="en-CY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2699746" y="898959"/>
            <a:ext cx="0" cy="2185617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59744734"/>
              </p:ext>
            </p:extLst>
          </p:nvPr>
        </p:nvGraphicFramePr>
        <p:xfrm>
          <a:off x="3010946" y="991099"/>
          <a:ext cx="8286301" cy="2262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272737" y="4886999"/>
            <a:ext cx="22714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200" b="1" i="1" dirty="0">
                <a:solidFill>
                  <a:srgbClr val="385723"/>
                </a:solidFill>
                <a:ea typeface="Verdana" panose="020B0604030504040204" pitchFamily="34" charset="0"/>
              </a:rPr>
              <a:t>Τομεακές </a:t>
            </a:r>
          </a:p>
          <a:p>
            <a:r>
              <a:rPr lang="el-GR" sz="2200" b="1" i="1" dirty="0">
                <a:solidFill>
                  <a:srgbClr val="385723"/>
                </a:solidFill>
                <a:ea typeface="Verdana" panose="020B0604030504040204" pitchFamily="34" charset="0"/>
              </a:rPr>
              <a:t>Προτεραιότητες</a:t>
            </a:r>
          </a:p>
          <a:p>
            <a:endParaRPr lang="el-GR" sz="1600" b="1" dirty="0">
              <a:solidFill>
                <a:srgbClr val="385723"/>
              </a:solidFill>
              <a:ea typeface="Verdana" panose="020B0604030504040204" pitchFamily="34" charset="0"/>
            </a:endParaRPr>
          </a:p>
          <a:p>
            <a:pPr algn="ctr"/>
            <a:r>
              <a:rPr lang="el-GR" sz="1600" b="1" i="1" dirty="0">
                <a:solidFill>
                  <a:srgbClr val="385723"/>
                </a:solidFill>
                <a:ea typeface="Verdana" panose="020B0604030504040204" pitchFamily="34" charset="0"/>
              </a:rPr>
              <a:t>Σελ. 278-288 </a:t>
            </a:r>
          </a:p>
          <a:p>
            <a:pPr algn="ctr"/>
            <a:r>
              <a:rPr lang="el-GR" sz="1600" b="1" i="1" dirty="0">
                <a:solidFill>
                  <a:srgbClr val="385723"/>
                </a:solidFill>
                <a:ea typeface="Verdana" panose="020B0604030504040204" pitchFamily="34" charset="0"/>
              </a:rPr>
              <a:t>του Ελληνικού Οδηγού</a:t>
            </a:r>
            <a:r>
              <a:rPr lang="en-CY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14A572-B9D0-617D-41F9-23B6BBD04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144" y="936993"/>
            <a:ext cx="745364" cy="8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1D12C8C-7DCA-DC16-7A8E-1B7B05207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599" y="898959"/>
            <a:ext cx="6953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10C45A2-75CB-B1A6-4765-B4E4D65E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07" y="965868"/>
            <a:ext cx="738246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1D43EFE-B486-7301-52CA-FF90870F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60" y="977667"/>
            <a:ext cx="674038" cy="6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FFC235-C8C2-52BF-2B61-E85FE22F3200}"/>
              </a:ext>
            </a:extLst>
          </p:cNvPr>
          <p:cNvCxnSpPr>
            <a:cxnSpLocks/>
          </p:cNvCxnSpPr>
          <p:nvPr/>
        </p:nvCxnSpPr>
        <p:spPr>
          <a:xfrm>
            <a:off x="2699746" y="4781795"/>
            <a:ext cx="0" cy="1890308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23D26A9-91FB-6696-17BA-664F222FC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53366"/>
              </p:ext>
            </p:extLst>
          </p:nvPr>
        </p:nvGraphicFramePr>
        <p:xfrm>
          <a:off x="3010945" y="3297073"/>
          <a:ext cx="8876253" cy="158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7CBC27-5E27-7374-2B56-44B8B3ECA192}"/>
              </a:ext>
            </a:extLst>
          </p:cNvPr>
          <p:cNvSpPr txBox="1"/>
          <p:nvPr/>
        </p:nvSpPr>
        <p:spPr>
          <a:xfrm>
            <a:off x="3010945" y="3830426"/>
            <a:ext cx="797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13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«</a:t>
            </a:r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Ε</a:t>
            </a:r>
            <a:r>
              <a:rPr lang="el-GR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υρωπαϊκές </a:t>
            </a:r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Π</a:t>
            </a:r>
            <a:r>
              <a:rPr lang="el-GR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ροτεραιότητες στο Εθνικό </a:t>
            </a:r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Π</a:t>
            </a:r>
            <a:r>
              <a:rPr lang="el-GR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λαίσιο» </a:t>
            </a:r>
            <a:endParaRPr lang="en-GB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8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3824" y="0"/>
            <a:ext cx="563735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Ποιοι μπορούν να συμμετέχουν;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6879" y="1010890"/>
            <a:ext cx="999824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3200" b="1" dirty="0">
              <a:solidFill>
                <a:srgbClr val="00808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l-GR" sz="2800" b="1" dirty="0">
                <a:solidFill>
                  <a:srgbClr val="008080"/>
                </a:solidFill>
                <a:latin typeface="Arial Narrow" panose="020B0606020202030204" pitchFamily="34" charset="0"/>
              </a:rPr>
              <a:t> </a:t>
            </a:r>
            <a:r>
              <a:rPr lang="el-GR" sz="2800" dirty="0">
                <a:solidFill>
                  <a:sysClr val="windowText" lastClr="000000"/>
                </a:solidFill>
              </a:rPr>
              <a:t>Όλοι οι </a:t>
            </a:r>
            <a:r>
              <a:rPr lang="el-GR" sz="2800" u="sng" dirty="0">
                <a:solidFill>
                  <a:sysClr val="windowText" lastClr="000000"/>
                </a:solidFill>
              </a:rPr>
              <a:t>δημόσιοι ή ιδιωτικοί οργανισμοί,</a:t>
            </a:r>
            <a:r>
              <a:rPr lang="el-GR" sz="2800" dirty="0">
                <a:solidFill>
                  <a:sysClr val="windowText" lastClr="000000"/>
                </a:solidFill>
              </a:rPr>
              <a:t> </a:t>
            </a:r>
            <a:r>
              <a:rPr lang="el-GR" sz="2800" u="sng" dirty="0">
                <a:solidFill>
                  <a:sysClr val="windowText" lastClr="000000"/>
                </a:solidFill>
              </a:rPr>
              <a:t>με νομική υπόσταση</a:t>
            </a:r>
            <a:r>
              <a:rPr lang="el-GR" sz="2800" dirty="0">
                <a:solidFill>
                  <a:sysClr val="windowText" lastClr="000000"/>
                </a:solidFill>
              </a:rPr>
              <a:t>, που δραστηριοποιούνται στους τομείς </a:t>
            </a:r>
            <a:r>
              <a:rPr lang="el-GR" sz="2800" b="1" dirty="0">
                <a:solidFill>
                  <a:sysClr val="windowText" lastClr="000000"/>
                </a:solidFill>
              </a:rPr>
              <a:t>της</a:t>
            </a:r>
            <a:r>
              <a:rPr lang="el-GR" sz="28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l-GR" sz="2800" b="1" dirty="0">
                <a:solidFill>
                  <a:sysClr val="windowText" lastClr="000000"/>
                </a:solidFill>
              </a:rPr>
              <a:t>Εκπαίδευσης, της Κατάρτισης και της Νεολαίας</a:t>
            </a:r>
            <a:r>
              <a:rPr lang="el-GR" sz="2800" dirty="0">
                <a:solidFill>
                  <a:sysClr val="windowText" lastClr="000000"/>
                </a:solidFill>
              </a:rPr>
              <a:t>, </a:t>
            </a:r>
          </a:p>
          <a:p>
            <a:pPr algn="ctr"/>
            <a:r>
              <a:rPr lang="el-GR" sz="2800" dirty="0">
                <a:solidFill>
                  <a:sysClr val="windowText" lastClr="000000"/>
                </a:solidFill>
              </a:rPr>
              <a:t>και είναι </a:t>
            </a:r>
            <a:r>
              <a:rPr lang="el-GR" sz="2800" u="sng" dirty="0">
                <a:solidFill>
                  <a:sysClr val="windowText" lastClr="000000"/>
                </a:solidFill>
              </a:rPr>
              <a:t>νόμιμα</a:t>
            </a:r>
            <a:r>
              <a:rPr lang="el-GR" sz="2800" dirty="0">
                <a:solidFill>
                  <a:sysClr val="windowText" lastClr="000000"/>
                </a:solidFill>
              </a:rPr>
              <a:t> </a:t>
            </a:r>
            <a:r>
              <a:rPr lang="el-GR" sz="2800" u="sng" dirty="0">
                <a:solidFill>
                  <a:sysClr val="windowText" lastClr="000000"/>
                </a:solidFill>
              </a:rPr>
              <a:t>εγκατεστημένοι</a:t>
            </a:r>
            <a:r>
              <a:rPr lang="el-GR" sz="2800" dirty="0">
                <a:solidFill>
                  <a:sysClr val="windowText" lastClr="000000"/>
                </a:solidFill>
              </a:rPr>
              <a:t> σε κράτος-μέλος της ΕΕ </a:t>
            </a:r>
          </a:p>
          <a:p>
            <a:pPr algn="ctr"/>
            <a:r>
              <a:rPr lang="el-GR" sz="2800" dirty="0">
                <a:solidFill>
                  <a:sysClr val="windowText" lastClr="000000"/>
                </a:solidFill>
              </a:rPr>
              <a:t>είτε σε Τρίτη χώρα συνδεδεμένη με το πρόγραμμα </a:t>
            </a:r>
          </a:p>
          <a:p>
            <a:pPr algn="ctr"/>
            <a:r>
              <a:rPr lang="el-GR" sz="2800" dirty="0">
                <a:solidFill>
                  <a:sysClr val="windowText" lastClr="000000"/>
                </a:solidFill>
              </a:rPr>
              <a:t>είτε σε Τρίτη χώρα μη συνδεδεμένη με το Πρόγραμμα</a:t>
            </a:r>
            <a:r>
              <a:rPr lang="el-GR" sz="2800" b="1" dirty="0">
                <a:solidFill>
                  <a:srgbClr val="8F45C7"/>
                </a:solidFill>
              </a:rPr>
              <a:t>*</a:t>
            </a:r>
            <a:r>
              <a:rPr lang="el-GR" sz="2800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endParaRPr lang="el-GR" sz="24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</a:rPr>
              <a:t>Οι 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αιτούντες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</a:rPr>
              <a:t> οργανισμοί πρέπει να είναι νόμιμα εγκατεστημένοι </a:t>
            </a:r>
          </a:p>
          <a:p>
            <a:pPr algn="ctr"/>
            <a:r>
              <a:rPr lang="el-GR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τουλάχιστον δύο έτη πριν από τη λήξη της προθεσμίας υποβολής αιτήσεων</a:t>
            </a:r>
            <a:r>
              <a:rPr lang="el-GR" sz="2400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</a:p>
          <a:p>
            <a:pPr algn="ctr"/>
            <a:endParaRPr lang="el-GR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l-GR" sz="20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algn="ctr"/>
            <a:endParaRPr lang="el-GR" sz="20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r>
              <a:rPr lang="el-GR" sz="2000" i="1" dirty="0">
                <a:solidFill>
                  <a:srgbClr val="8F45C7"/>
                </a:solidFill>
                <a:latin typeface="Calibri" panose="020F0502020204030204" pitchFamily="34" charset="0"/>
              </a:rPr>
              <a:t>*1. Δεν μπορούν να συμμετέχουν ως συντονιστές του σχεδίου.</a:t>
            </a:r>
          </a:p>
          <a:p>
            <a:r>
              <a:rPr lang="el-GR" sz="2000" i="1" dirty="0">
                <a:solidFill>
                  <a:srgbClr val="8F45C7"/>
                </a:solidFill>
                <a:latin typeface="Calibri" panose="020F0502020204030204" pitchFamily="34" charset="0"/>
              </a:rPr>
              <a:t>  2. Αποφέρουν ουσιαστική προστιθέμενη αξία.</a:t>
            </a:r>
            <a:endParaRPr lang="el-GR" i="1" dirty="0">
              <a:solidFill>
                <a:srgbClr val="8F45C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3824" y="0"/>
            <a:ext cx="5658336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Ποιοι μπορούν να συμμετέχουν</a:t>
            </a:r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endParaRPr lang="el-G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4001" y="495230"/>
            <a:ext cx="87309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3200" b="1" dirty="0">
              <a:solidFill>
                <a:srgbClr val="00808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l-GR" sz="2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ΠΡΟΣΟΧΗ!</a:t>
            </a:r>
          </a:p>
          <a:p>
            <a:pPr algn="ctr"/>
            <a:endParaRPr lang="el-GR" sz="24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Άτυπες ομάδες νέων</a:t>
            </a:r>
          </a:p>
          <a:p>
            <a:pPr algn="ctr"/>
            <a:endParaRPr lang="el-G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Οργανισμοί από τη </a:t>
            </a:r>
            <a:r>
              <a:rPr lang="el-GR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Λευκορωσία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(περιφέρεια 2) και τη</a:t>
            </a:r>
          </a:p>
          <a:p>
            <a:pPr algn="ctr"/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</a:t>
            </a:r>
            <a:r>
              <a:rPr lang="el-GR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Ρωσική Ομοσπονδία 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</a:rPr>
              <a:t>(περιφέρεια 4) 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l-G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</a:t>
            </a:r>
          </a:p>
          <a:p>
            <a:pPr algn="ctr"/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</a:t>
            </a:r>
            <a:r>
              <a:rPr lang="el-GR" sz="2800" b="1" dirty="0">
                <a:latin typeface="Verdana" panose="020B0604030504040204" pitchFamily="34" charset="0"/>
                <a:ea typeface="Verdana" panose="020B0604030504040204" pitchFamily="34" charset="0"/>
              </a:rPr>
              <a:t>ΜΗ</a:t>
            </a:r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 επιλέξιμοι για συμμετοχή </a:t>
            </a:r>
          </a:p>
          <a:p>
            <a:pPr algn="ctr"/>
            <a:r>
              <a:rPr lang="el-GR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σε αυτή τη δράση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l-G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l-GR" sz="2000" i="1" dirty="0">
              <a:solidFill>
                <a:srgbClr val="8F45C7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0E2C1-932C-EB35-8A73-A16D9FA8E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" y="4590100"/>
            <a:ext cx="5095214" cy="226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C863B4-066C-3CBC-5588-7908B415F333}"/>
              </a:ext>
            </a:extLst>
          </p:cNvPr>
          <p:cNvSpPr/>
          <p:nvPr/>
        </p:nvSpPr>
        <p:spPr>
          <a:xfrm>
            <a:off x="4107679" y="5004157"/>
            <a:ext cx="6770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solidFill>
                  <a:srgbClr val="8F45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l-GR" i="1" dirty="0">
                <a:solidFill>
                  <a:srgbClr val="8F45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(ούτε ως αιτούντες ούτε ως εταίροι)</a:t>
            </a:r>
          </a:p>
          <a:p>
            <a:pPr algn="ctr"/>
            <a:endParaRPr lang="el-GR" sz="2000" i="1" dirty="0">
              <a:solidFill>
                <a:srgbClr val="8F45C7"/>
              </a:solidFill>
              <a:latin typeface="Calibri" panose="020F0502020204030204" pitchFamily="34" charset="0"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322E380D-9311-89A0-11EC-5C5BED4A0B0E}"/>
              </a:ext>
            </a:extLst>
          </p:cNvPr>
          <p:cNvSpPr/>
          <p:nvPr/>
        </p:nvSpPr>
        <p:spPr>
          <a:xfrm>
            <a:off x="4998720" y="2957146"/>
            <a:ext cx="1097280" cy="1539179"/>
          </a:xfrm>
          <a:prstGeom prst="curvedRightArrow">
            <a:avLst>
              <a:gd name="adj1" fmla="val 25000"/>
              <a:gd name="adj2" fmla="val 50000"/>
              <a:gd name="adj3" fmla="val 218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221226" y="85732"/>
            <a:ext cx="552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Τομέας Υποβολής Αίτησης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952500"/>
            <a:ext cx="10225251" cy="5702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66700" algn="l"/>
                <a:tab pos="355600" algn="l"/>
              </a:tabLst>
              <a:defRPr/>
            </a:pPr>
            <a:r>
              <a:rPr kumimoji="0" lang="el-GR" sz="2200" b="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Ανεξαρτήτως του τομέα στα πλαίσια του οποίου θα υποβληθεί η αίτηση,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οι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Συμπράξεις Συνεργασίας 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είναι </a:t>
            </a:r>
            <a:r>
              <a:rPr kumimoji="0" lang="el-GR" sz="2200" b="1" i="0" u="sng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entury Gothic" panose="020B0502020202020204" pitchFamily="34" charset="0"/>
              </a:rPr>
              <a:t>ανοικτές</a:t>
            </a:r>
            <a:r>
              <a:rPr kumimoji="0" lang="el-GR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σε κάθε είδους οργανισμό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 που δραστηριοποιείται στους τομείς της </a:t>
            </a:r>
            <a:r>
              <a:rPr kumimoji="0" lang="el-GR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Εκπαίδευση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ς, της </a:t>
            </a:r>
            <a:r>
              <a:rPr kumimoji="0" lang="el-GR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Κατάρτισης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, της </a:t>
            </a:r>
            <a:r>
              <a:rPr kumimoji="0" lang="el-GR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Νεολαίας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και του </a:t>
            </a:r>
            <a:r>
              <a:rPr kumimoji="0" lang="el-GR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Αθλητισμού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ή σε άλλους </a:t>
            </a:r>
            <a:r>
              <a:rPr kumimoji="0" lang="el-GR" sz="22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κοινωνικο</a:t>
            </a:r>
            <a:r>
              <a:rPr kumimoji="0" lang="el-GR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-οικονομικούς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τομείς, καθώς και σε </a:t>
            </a:r>
            <a:r>
              <a:rPr kumimoji="0" lang="el-GR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οργανισμούς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που δραστηριοποιούνται </a:t>
            </a:r>
            <a:r>
              <a:rPr kumimoji="0" lang="el-GR" sz="22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διατομεακά</a:t>
            </a:r>
            <a:endParaRPr kumimoji="0" lang="el-GR" sz="2200" b="0" i="1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r>
              <a:rPr kumimoji="0" lang="el-GR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Παράδειγμα: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endParaRPr kumimoji="0" lang="el-GR" sz="2200" b="0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1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2 </a:t>
            </a:r>
            <a:r>
              <a:rPr kumimoji="0" lang="el-GR" sz="21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Τριτοβάθμια Ιδρύματα</a:t>
            </a:r>
            <a:endParaRPr lang="el-GR" sz="21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1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1 Συμβουλευτική Εταιρεία</a:t>
            </a:r>
            <a:endParaRPr lang="el-GR" sz="21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1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1 Σχολείο Μέσης Εκπαίδευσης</a:t>
            </a:r>
            <a:endParaRPr lang="el-GR" sz="21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1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1 εμπορικό επιμελητήριο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1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1 Μη Κυβερνητικό Οργανισμό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10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1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(</a:t>
            </a:r>
            <a:r>
              <a:rPr kumimoji="0" lang="el-GR" sz="21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άρα</a:t>
            </a:r>
            <a:r>
              <a:rPr lang="el-GR" sz="2100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, ΟΧΙ ΜΟΝΟ ΠΑΝΕΠΙΣΤΗΜΙΑ</a:t>
            </a:r>
            <a:r>
              <a:rPr lang="el-GR" sz="21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l-GR" sz="2000" b="1" i="1" dirty="0">
              <a:solidFill>
                <a:srgbClr val="8F45C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l-GR" sz="2000" b="1" i="1" dirty="0">
              <a:solidFill>
                <a:srgbClr val="8F45C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700" i="1" dirty="0">
                <a:solidFill>
                  <a:srgbClr val="8F45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Σημ. </a:t>
            </a:r>
            <a:r>
              <a:rPr lang="el-GR" sz="1900" b="1" i="1" u="sng" dirty="0">
                <a:solidFill>
                  <a:srgbClr val="8F45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Απαραίτητος</a:t>
            </a:r>
            <a:r>
              <a:rPr lang="el-GR" sz="1900" i="1" dirty="0">
                <a:solidFill>
                  <a:srgbClr val="8F45C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ο έγκυρος Χάρτης Erasmus για την Τριτοβάθμια Εκπαίδευση (ECHE). </a:t>
            </a:r>
            <a:endParaRPr kumimoji="0" lang="el-GR" sz="170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549AAD7-FF80-663C-5569-4032DBA0B247}"/>
              </a:ext>
            </a:extLst>
          </p:cNvPr>
          <p:cNvSpPr/>
          <p:nvPr/>
        </p:nvSpPr>
        <p:spPr>
          <a:xfrm>
            <a:off x="7513801" y="3695700"/>
            <a:ext cx="647700" cy="1384300"/>
          </a:xfrm>
          <a:prstGeom prst="rightBrace">
            <a:avLst>
              <a:gd name="adj1" fmla="val 13738"/>
              <a:gd name="adj2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C1318A4-64AC-D25F-6563-D41C0844E84D}"/>
              </a:ext>
            </a:extLst>
          </p:cNvPr>
          <p:cNvSpPr/>
          <p:nvPr/>
        </p:nvSpPr>
        <p:spPr>
          <a:xfrm>
            <a:off x="3162300" y="3695700"/>
            <a:ext cx="787400" cy="1384300"/>
          </a:xfrm>
          <a:prstGeom prst="leftBrace">
            <a:avLst>
              <a:gd name="adj1" fmla="val 8333"/>
              <a:gd name="adj2" fmla="val 51497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2AB07-3AB0-A015-9033-F1B7E715CDBD}"/>
              </a:ext>
            </a:extLst>
          </p:cNvPr>
          <p:cNvSpPr txBox="1"/>
          <p:nvPr/>
        </p:nvSpPr>
        <p:spPr>
          <a:xfrm>
            <a:off x="1104900" y="4279384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000" b="1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κοινοπραξία</a:t>
            </a:r>
            <a:endParaRPr lang="en-GB" sz="2000" b="1" i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667A7-A76D-68E3-15C6-FCB919573629}"/>
              </a:ext>
            </a:extLst>
          </p:cNvPr>
          <p:cNvSpPr txBox="1"/>
          <p:nvPr/>
        </p:nvSpPr>
        <p:spPr>
          <a:xfrm>
            <a:off x="8161501" y="3695700"/>
            <a:ext cx="18923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indent="0" algn="ctr">
              <a:buNone/>
              <a:defRPr/>
            </a:pPr>
            <a:r>
              <a:rPr lang="el-GR" sz="16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Υποβολή </a:t>
            </a:r>
            <a:r>
              <a:rPr kumimoji="0" lang="el-GR" sz="16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αίτησης στον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τομέα της </a:t>
            </a:r>
            <a:r>
              <a:rPr lang="el-G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Τριτοβάθμιας</a:t>
            </a:r>
            <a:r>
              <a:rPr kumimoji="0" lang="el-GR" sz="2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Εκπαίδευσης</a:t>
            </a:r>
            <a:r>
              <a:rPr kumimoji="0" lang="el-GR" sz="20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1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058"/>
            <a:ext cx="6912207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Ρόλοι και Αρμοδιότητες Οργανισμών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054" y="948743"/>
            <a:ext cx="691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8080"/>
                </a:solidFill>
              </a:rPr>
              <a:t>Ρόλοι Οργανισμών σε μία Σύμπραξη Συνεργασίας</a:t>
            </a:r>
            <a:endParaRPr lang="el-G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649316965"/>
              </p:ext>
            </p:extLst>
          </p:nvPr>
        </p:nvGraphicFramePr>
        <p:xfrm>
          <a:off x="1085088" y="1410409"/>
          <a:ext cx="9383859" cy="520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ight Brace 1">
            <a:extLst>
              <a:ext uri="{FF2B5EF4-FFF2-40B4-BE49-F238E27FC236}">
                <a16:creationId xmlns:a16="http://schemas.microsoft.com/office/drawing/2014/main" id="{B2600CCF-F7A3-920E-9DC0-5C153CA4E959}"/>
              </a:ext>
            </a:extLst>
          </p:cNvPr>
          <p:cNvSpPr/>
          <p:nvPr/>
        </p:nvSpPr>
        <p:spPr>
          <a:xfrm>
            <a:off x="10222350" y="1365504"/>
            <a:ext cx="865631" cy="3450336"/>
          </a:xfrm>
          <a:prstGeom prst="rightBrace">
            <a:avLst>
              <a:gd name="adj1" fmla="val 8333"/>
              <a:gd name="adj2" fmla="val 54796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8DB34-7F62-ED58-6395-B963885FDA4B}"/>
              </a:ext>
            </a:extLst>
          </p:cNvPr>
          <p:cNvSpPr txBox="1"/>
          <p:nvPr/>
        </p:nvSpPr>
        <p:spPr>
          <a:xfrm>
            <a:off x="10960608" y="2552063"/>
            <a:ext cx="1121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accent4">
                    <a:lumMod val="75000"/>
                  </a:schemeClr>
                </a:solidFill>
              </a:rPr>
              <a:t>Επίσημη συμμετοχή στο</a:t>
            </a:r>
          </a:p>
          <a:p>
            <a:pPr algn="ctr"/>
            <a:r>
              <a:rPr lang="el-GR" sz="1600" b="1" dirty="0">
                <a:solidFill>
                  <a:schemeClr val="accent4">
                    <a:lumMod val="75000"/>
                  </a:schemeClr>
                </a:solidFill>
              </a:rPr>
              <a:t>σχέδιο</a:t>
            </a:r>
            <a:endParaRPr lang="en-GB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6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856" y="794802"/>
            <a:ext cx="11448288" cy="857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Αριθμός και 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προφίλ των 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συμμετεχόντων 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οργανισμών</a:t>
            </a:r>
            <a:endParaRPr lang="el-GR" sz="2400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algn="just"/>
            <a:endParaRPr lang="en-US" i="1" dirty="0">
              <a:ea typeface="Verdana" panose="020B0604030504040204" pitchFamily="34" charset="0"/>
            </a:endParaRPr>
          </a:p>
          <a:p>
            <a:pPr algn="just"/>
            <a:endParaRPr lang="el-GR" i="1" dirty="0">
              <a:ea typeface="Verdana" panose="020B0604030504040204" pitchFamily="34" charset="0"/>
            </a:endParaRPr>
          </a:p>
          <a:p>
            <a:pPr algn="just"/>
            <a:endParaRPr lang="el-GR" i="1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pPr algn="just"/>
            <a:endParaRPr lang="el-GR" i="1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pPr algn="just"/>
            <a:endParaRPr lang="el-GR" i="1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pPr algn="just"/>
            <a:endParaRPr lang="el-GR" i="1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pPr algn="ctr"/>
            <a:endParaRPr lang="en-GB" i="1" u="sng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i="1" u="sng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i="1" u="sng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i="1" u="sng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Σημ.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Αναλόγως των προτεραιοτήτων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και στόχων ενός Σχεδίου, </a:t>
            </a:r>
            <a:endParaRPr lang="en-GB" i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πρέπει να επιλέγονται οι πιο </a:t>
            </a:r>
            <a:r>
              <a:rPr lang="el-GR" b="1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κατάλληλοι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και </a:t>
            </a:r>
            <a:r>
              <a:rPr lang="el-GR" b="1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με αποκλίσεις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μεταξύ τους εταίροι, </a:t>
            </a:r>
            <a:endParaRPr lang="en-GB" i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ούτως ώστε να επωφεληθούν από τα </a:t>
            </a:r>
          </a:p>
          <a:p>
            <a:pPr algn="ctr"/>
            <a:r>
              <a:rPr lang="el-GR" b="1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διαφορετικά τους προφίλ </a:t>
            </a:r>
            <a:endParaRPr lang="en-GB" b="1" i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και την </a:t>
            </a:r>
            <a:endParaRPr lang="en-GB" i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b="1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εξειδικευμένη εμπειρογνωσία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CY" sz="2200" dirty="0"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</a:t>
            </a:r>
            <a:endParaRPr lang="el-GR" sz="2400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sz="2400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9" y="40869"/>
            <a:ext cx="5986272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207594" y="759052"/>
            <a:ext cx="0" cy="3413598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10404" y="794802"/>
            <a:ext cx="851489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ct val="20000"/>
              </a:spcBef>
              <a:defRPr/>
            </a:pPr>
            <a:r>
              <a:rPr lang="el-GR" sz="2400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Τουλάχιστον </a:t>
            </a:r>
            <a:r>
              <a:rPr lang="el-GR" sz="28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l-GR" sz="24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οργανισμοί </a:t>
            </a:r>
            <a:r>
              <a:rPr lang="el-GR" sz="2400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από </a:t>
            </a:r>
            <a:r>
              <a:rPr lang="el-GR" sz="28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l-GR" sz="24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επιλέξιμες χώρες </a:t>
            </a:r>
            <a:r>
              <a:rPr lang="en-GB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l-G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συμπεριλαμβανομένου του αιτούντος οργανισμού)</a:t>
            </a:r>
          </a:p>
          <a:p>
            <a:pPr algn="just">
              <a:defRPr/>
            </a:pPr>
            <a:endParaRPr lang="en-GB" sz="1600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endParaRPr lang="el-GR" sz="1600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r>
              <a:rPr lang="el-GR" sz="16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*Δεν υπάρχει ανώτατο όριο σε σχέση με τον αριθμό των συμμετεχόντων οργανισμών.</a:t>
            </a:r>
          </a:p>
          <a:p>
            <a:pPr algn="just">
              <a:defRPr/>
            </a:pPr>
            <a:endParaRPr lang="el-GR" sz="1600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r>
              <a:rPr lang="el-GR" sz="16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**</a:t>
            </a:r>
            <a:r>
              <a:rPr lang="el-GR" sz="1600" b="1" i="1" u="sng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Προαιρετική</a:t>
            </a:r>
            <a:r>
              <a:rPr lang="el-GR" sz="16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συμμετοχή των οργανισμών από Τρίτες </a:t>
            </a:r>
            <a:r>
              <a:rPr lang="el-GR" sz="1600" i="1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Χ</a:t>
            </a:r>
            <a:r>
              <a:rPr lang="el-GR" sz="16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ώρες </a:t>
            </a:r>
            <a:r>
              <a:rPr lang="el-GR" sz="160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ΜΗ</a:t>
            </a:r>
            <a:r>
              <a:rPr lang="el-GR" sz="16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συνδεδεμένες με το πρόγραμμα, νοουμένου ότι: </a:t>
            </a:r>
          </a:p>
          <a:p>
            <a:pPr algn="just">
              <a:defRPr/>
            </a:pPr>
            <a:endParaRPr lang="el-GR" sz="1600" i="1" dirty="0"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σ</a:t>
            </a:r>
            <a:r>
              <a:rPr lang="el-GR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υμμετέχουν μόνο ως εταίροι (όχι ως αιτούντες)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Πληρούται ο κανονισμός της ελάχιστης συμμετοχής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η συμμετοχή τους προσδίδει ουσιαστική </a:t>
            </a:r>
            <a:r>
              <a:rPr lang="el-GR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αξία στο Σχέδιο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ADEC2-BB64-BBC4-4968-3E89E5591BDB}"/>
              </a:ext>
            </a:extLst>
          </p:cNvPr>
          <p:cNvSpPr txBox="1">
            <a:spLocks/>
          </p:cNvSpPr>
          <p:nvPr/>
        </p:nvSpPr>
        <p:spPr>
          <a:xfrm>
            <a:off x="109729" y="53023"/>
            <a:ext cx="4408482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700" dirty="0">
                <a:solidFill>
                  <a:schemeClr val="bg1"/>
                </a:solidFill>
                <a:latin typeface="Century Gothic" panose="020B0502020202020204" pitchFamily="34" charset="0"/>
              </a:rPr>
              <a:t>Κριτήρια Επιλεξιμότητας</a:t>
            </a:r>
            <a:endParaRPr lang="en-GB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3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857" y="759052"/>
            <a:ext cx="11448288" cy="398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i="1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Ανώτατο όριο 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υποβληθέντων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αιτήσεων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</a:t>
            </a:r>
            <a:endParaRPr lang="el-GR" sz="2400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sz="2400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9" y="40869"/>
            <a:ext cx="5986272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207594" y="759052"/>
            <a:ext cx="0" cy="5654448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9EADEC2-BB64-BBC4-4968-3E89E5591BDB}"/>
              </a:ext>
            </a:extLst>
          </p:cNvPr>
          <p:cNvSpPr txBox="1">
            <a:spLocks/>
          </p:cNvSpPr>
          <p:nvPr/>
        </p:nvSpPr>
        <p:spPr>
          <a:xfrm>
            <a:off x="109729" y="53023"/>
            <a:ext cx="4408482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700" dirty="0">
                <a:solidFill>
                  <a:schemeClr val="bg1"/>
                </a:solidFill>
                <a:latin typeface="Century Gothic" panose="020B0502020202020204" pitchFamily="34" charset="0"/>
              </a:rPr>
              <a:t>Κριτήρια Επιλεξιμότητας</a:t>
            </a:r>
            <a:endParaRPr lang="en-GB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B905D-6D14-7C7C-A8B9-8440E021D82B}"/>
              </a:ext>
            </a:extLst>
          </p:cNvPr>
          <p:cNvSpPr txBox="1"/>
          <p:nvPr/>
        </p:nvSpPr>
        <p:spPr>
          <a:xfrm>
            <a:off x="3570308" y="890072"/>
            <a:ext cx="7887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Ανώτατο όριο αιτήσεων ανά προθεσμία</a:t>
            </a:r>
            <a:r>
              <a:rPr lang="el-GR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: </a:t>
            </a:r>
            <a:r>
              <a:rPr lang="el-GR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10</a:t>
            </a:r>
            <a:r>
              <a:rPr lang="el-GR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  </a:t>
            </a:r>
            <a:endParaRPr lang="en-GB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just"/>
            <a:r>
              <a:rPr lang="el-GR" sz="2400" i="1" dirty="0">
                <a:solidFill>
                  <a:srgbClr val="3B9B7B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για </a:t>
            </a:r>
            <a:r>
              <a:rPr lang="el-GR" sz="2400" i="1" u="sng" dirty="0">
                <a:solidFill>
                  <a:srgbClr val="3B9B7B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κάθε οργανισμό/κάθε OID </a:t>
            </a:r>
            <a:endParaRPr lang="en-GB" sz="2400" i="1" u="sng" dirty="0">
              <a:solidFill>
                <a:srgbClr val="3B9B7B"/>
              </a:solidFill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just"/>
            <a:r>
              <a:rPr lang="el-GR" sz="2400" i="1" dirty="0">
                <a:solidFill>
                  <a:srgbClr val="3B9B7B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είτε ως αιτών είτε ως εταίρος</a:t>
            </a:r>
            <a:endParaRPr lang="el-GR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3D835-CF36-61D9-2843-229DAC3F8C65}"/>
              </a:ext>
            </a:extLst>
          </p:cNvPr>
          <p:cNvSpPr txBox="1"/>
          <p:nvPr/>
        </p:nvSpPr>
        <p:spPr>
          <a:xfrm>
            <a:off x="6426199" y="2530901"/>
            <a:ext cx="47917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Ό</a:t>
            </a:r>
            <a:r>
              <a:rPr lang="el-GR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λες</a:t>
            </a:r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οι αιτήσεις </a:t>
            </a:r>
            <a:endParaRPr lang="en-GB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ctr"/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που υποβάλλονται </a:t>
            </a:r>
            <a:r>
              <a:rPr lang="el-GR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αθροιστικά</a:t>
            </a:r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</a:t>
            </a:r>
            <a:endParaRPr lang="en-GB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ctr"/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στους τομείς της </a:t>
            </a:r>
            <a:endParaRPr lang="en-GB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ctr"/>
            <a:r>
              <a:rPr lang="el-GR" sz="240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Σχολικής Εκπαίδευσης</a:t>
            </a:r>
            <a:r>
              <a:rPr lang="en-GB" sz="240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(SCH)</a:t>
            </a:r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, </a:t>
            </a:r>
            <a:endParaRPr lang="en-GB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ctr"/>
            <a:r>
              <a:rPr lang="el-GR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τ</a:t>
            </a:r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ης </a:t>
            </a:r>
            <a:r>
              <a:rPr lang="el-GR" sz="2400" dirty="0">
                <a:solidFill>
                  <a:srgbClr val="8F45C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Επαγγελματικής Εκπαίδευσης </a:t>
            </a:r>
            <a:r>
              <a:rPr lang="el-GR" sz="2400" dirty="0">
                <a:solidFill>
                  <a:srgbClr val="8F45C7"/>
                </a:solidFill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κ</a:t>
            </a:r>
            <a:r>
              <a:rPr lang="el-GR" sz="2400" dirty="0">
                <a:solidFill>
                  <a:srgbClr val="8F45C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αι Κατάρτισης</a:t>
            </a:r>
            <a:r>
              <a:rPr lang="en-GB" sz="2400" dirty="0">
                <a:solidFill>
                  <a:srgbClr val="8F45C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(VET)</a:t>
            </a:r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, </a:t>
            </a:r>
            <a:endParaRPr lang="en-GB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ctr"/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της </a:t>
            </a:r>
            <a:r>
              <a:rPr lang="el-GR" sz="24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Εκπαίδευσης Ενηλίκων </a:t>
            </a:r>
            <a:r>
              <a:rPr lang="en-GB" sz="24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(ADU) </a:t>
            </a:r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και </a:t>
            </a:r>
            <a:endParaRPr lang="en-GB" sz="20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  <a:p>
            <a:pPr algn="ctr"/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της </a:t>
            </a:r>
            <a:r>
              <a:rPr lang="el-G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Νεολαίας</a:t>
            </a:r>
            <a:r>
              <a:rPr lang="en-GB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 (YOU)</a:t>
            </a:r>
            <a:r>
              <a:rPr lang="el-GR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.</a:t>
            </a:r>
            <a:endParaRPr lang="en-GB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Mangal" panose="02040503050203030202" pitchFamily="18" charset="0"/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19C92547-F2E3-BCEC-7B8B-19A12DBAB36F}"/>
              </a:ext>
            </a:extLst>
          </p:cNvPr>
          <p:cNvSpPr/>
          <p:nvPr/>
        </p:nvSpPr>
        <p:spPr>
          <a:xfrm>
            <a:off x="3579250" y="3175124"/>
            <a:ext cx="2775334" cy="1995052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latin typeface="Verdana" panose="020B0604030504040204" pitchFamily="34" charset="0"/>
                <a:ea typeface="Verdana" panose="020B0604030504040204" pitchFamily="34" charset="0"/>
              </a:rPr>
              <a:t>HED</a:t>
            </a:r>
            <a:endParaRPr lang="en-GB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84E7F-D80C-DC51-0130-5EA238DFB1C5}"/>
              </a:ext>
            </a:extLst>
          </p:cNvPr>
          <p:cNvSpPr txBox="1"/>
          <p:nvPr/>
        </p:nvSpPr>
        <p:spPr>
          <a:xfrm>
            <a:off x="4627722" y="3530603"/>
            <a:ext cx="80432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0000"/>
                </a:solidFill>
              </a:rPr>
              <a:t>X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44E623-1276-80AC-FA5F-E9635B7DD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80" y="4985876"/>
            <a:ext cx="1427624" cy="1427624"/>
          </a:xfrm>
          <a:prstGeom prst="rect">
            <a:avLst/>
          </a:prstGeom>
        </p:spPr>
      </p:pic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81CA2EE8-33F3-82CF-5017-0823E8BF5CB9}"/>
              </a:ext>
            </a:extLst>
          </p:cNvPr>
          <p:cNvSpPr/>
          <p:nvPr/>
        </p:nvSpPr>
        <p:spPr>
          <a:xfrm>
            <a:off x="11217911" y="1185088"/>
            <a:ext cx="841756" cy="1761312"/>
          </a:xfrm>
          <a:prstGeom prst="curvedLeftArrow">
            <a:avLst>
              <a:gd name="adj1" fmla="val 25000"/>
              <a:gd name="adj2" fmla="val 50000"/>
              <a:gd name="adj3" fmla="val 21982"/>
            </a:avLst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88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835" y="794802"/>
            <a:ext cx="11448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Τόπος 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el-GR" sz="2400" b="1" i="1" dirty="0">
                <a:solidFill>
                  <a:srgbClr val="385723"/>
                </a:solidFill>
                <a:ea typeface="Verdana" panose="020B0604030504040204" pitchFamily="34" charset="0"/>
              </a:rPr>
              <a:t>    δραστηριοτήτων</a:t>
            </a:r>
            <a:endParaRPr lang="el-GR" sz="2400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9" y="40869"/>
            <a:ext cx="5986272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097866" y="759052"/>
            <a:ext cx="0" cy="5904151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83283" y="707261"/>
            <a:ext cx="7350605" cy="619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l-GR" sz="2800" b="1" dirty="0">
                <a:solidFill>
                  <a:srgbClr val="3B9B7B"/>
                </a:solidFill>
                <a:ea typeface="Verdana" panose="020B0604030504040204" pitchFamily="34" charset="0"/>
              </a:rPr>
              <a:t>Όλες</a:t>
            </a:r>
            <a:r>
              <a:rPr lang="el-GR" sz="2000" b="1" dirty="0">
                <a:solidFill>
                  <a:srgbClr val="3B9B7B"/>
                </a:solidFill>
                <a:ea typeface="Verdana" panose="020B0604030504040204" pitchFamily="34" charset="0"/>
              </a:rPr>
              <a:t> </a:t>
            </a:r>
            <a:r>
              <a:rPr lang="el-GR" sz="2000" b="1" dirty="0">
                <a:ea typeface="Verdana" panose="020B0604030504040204" pitchFamily="34" charset="0"/>
              </a:rPr>
              <a:t>οι δραστηριότητες </a:t>
            </a:r>
          </a:p>
          <a:p>
            <a:pPr lvl="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l-GR" sz="2000" b="1" dirty="0">
                <a:ea typeface="Verdana" panose="020B0604030504040204" pitchFamily="34" charset="0"/>
              </a:rPr>
              <a:t>πρέπει να πραγματοποιούνται στις </a:t>
            </a:r>
          </a:p>
          <a:p>
            <a:pPr lvl="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l-GR" sz="2000" b="1" u="sng" dirty="0">
                <a:ea typeface="Verdana" panose="020B0604030504040204" pitchFamily="34" charset="0"/>
              </a:rPr>
              <a:t>χώρες των οργανισμών που συμμετέχουν στο σχέδιο</a:t>
            </a:r>
            <a:r>
              <a:rPr lang="el-GR" sz="2000" b="1" dirty="0">
                <a:ea typeface="Verdana" panose="020B0604030504040204" pitchFamily="34" charset="0"/>
              </a:rPr>
              <a:t>, </a:t>
            </a:r>
          </a:p>
          <a:p>
            <a:pPr lvl="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l-GR" sz="2000" b="1" dirty="0">
                <a:ea typeface="Verdana" panose="020B0604030504040204" pitchFamily="34" charset="0"/>
              </a:rPr>
              <a:t>είτε ως επίσημοι εταίροι είτε ως συνεργαζόμενοι εταίροι. </a:t>
            </a:r>
          </a:p>
          <a:p>
            <a:pPr lvl="0">
              <a:lnSpc>
                <a:spcPct val="110000"/>
              </a:lnSpc>
              <a:spcBef>
                <a:spcPts val="200"/>
              </a:spcBef>
              <a:defRPr/>
            </a:pPr>
            <a:endParaRPr lang="el-GR" b="1" dirty="0">
              <a:ea typeface="Verdana" panose="020B0604030504040204" pitchFamily="34" charset="0"/>
            </a:endParaRPr>
          </a:p>
          <a:p>
            <a:pPr lvl="0" algn="ctr">
              <a:lnSpc>
                <a:spcPct val="110000"/>
              </a:lnSpc>
              <a:spcBef>
                <a:spcPts val="200"/>
              </a:spcBef>
              <a:defRPr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Επιπλέον, εάν υπάρχει </a:t>
            </a:r>
            <a:r>
              <a:rPr lang="el-GR" sz="2000" b="1" u="sng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επαρκής αιτιολόγηση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σχετικά με τους στόχους ή την υλοποίηση του σχεδίου, επιλέξιμες θεωρούνται και οι δραστηριότητες που υλοποιούνται:</a:t>
            </a:r>
          </a:p>
          <a:p>
            <a:pPr lvl="0">
              <a:lnSpc>
                <a:spcPct val="110000"/>
              </a:lnSpc>
              <a:spcBef>
                <a:spcPts val="200"/>
              </a:spcBef>
              <a:defRPr/>
            </a:pPr>
            <a:endParaRPr lang="el-GR" b="1" dirty="0">
              <a:ea typeface="Verdana" panose="020B0604030504040204" pitchFamily="34" charset="0"/>
            </a:endParaRPr>
          </a:p>
          <a:p>
            <a:pPr marL="285750" lvl="0" indent="-28575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el-GR" sz="2000" b="1" dirty="0">
                <a:solidFill>
                  <a:srgbClr val="008080"/>
                </a:solidFill>
                <a:ea typeface="Verdana" panose="020B0604030504040204" pitchFamily="34" charset="0"/>
              </a:rPr>
              <a:t>Στις πόλεις όπου εδρεύουν τα θεσμικά όργανα της Ευρωπαϊκής Ένωσης</a:t>
            </a:r>
            <a:r>
              <a:rPr lang="el-GR" b="1" dirty="0">
                <a:solidFill>
                  <a:srgbClr val="008080"/>
                </a:solidFill>
                <a:ea typeface="Verdana" panose="020B0604030504040204" pitchFamily="34" charset="0"/>
              </a:rPr>
              <a:t> </a:t>
            </a:r>
            <a:r>
              <a:rPr lang="el-GR" i="1" dirty="0">
                <a:ea typeface="Verdana" panose="020B0604030504040204" pitchFamily="34" charset="0"/>
              </a:rPr>
              <a:t>(Βρυξέλλες, Φρανκφούρτη, Λουξεμβούργο, Στρασβούργο, Χάγη), </a:t>
            </a:r>
            <a:r>
              <a:rPr lang="el-GR" dirty="0">
                <a:ea typeface="Verdana" panose="020B0604030504040204" pitchFamily="34" charset="0"/>
              </a:rPr>
              <a:t>ακόμα και αν στο σχέδιο δεν υπάρχουν συμμετέχοντες οργανισμοί από τη χώρα στην οποία βρίσκεται αυτό το θεσμικό όργανο.</a:t>
            </a:r>
          </a:p>
          <a:p>
            <a:pPr lvl="0" algn="just">
              <a:lnSpc>
                <a:spcPct val="110000"/>
              </a:lnSpc>
              <a:spcBef>
                <a:spcPts val="200"/>
              </a:spcBef>
              <a:defRPr/>
            </a:pPr>
            <a:endParaRPr lang="el-GR" dirty="0">
              <a:ea typeface="Verdana" panose="020B0604030504040204" pitchFamily="34" charset="0"/>
            </a:endParaRPr>
          </a:p>
          <a:p>
            <a:pPr marL="285750" lvl="0" indent="-28575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el-GR" sz="2000" b="1" dirty="0">
                <a:solidFill>
                  <a:srgbClr val="008080"/>
                </a:solidFill>
                <a:ea typeface="Verdana" panose="020B0604030504040204" pitchFamily="34" charset="0"/>
              </a:rPr>
              <a:t>Σε οποιαδήποτε επιλέξιμη χώρα του προγράμματος, </a:t>
            </a:r>
            <a:r>
              <a:rPr lang="el-GR" dirty="0">
                <a:ea typeface="Verdana" panose="020B0604030504040204" pitchFamily="34" charset="0"/>
              </a:rPr>
              <a:t>στα πλαίσια </a:t>
            </a:r>
            <a:r>
              <a:rPr lang="el-GR" dirty="0">
                <a:solidFill>
                  <a:srgbClr val="7030A0"/>
                </a:solidFill>
                <a:ea typeface="Verdana" panose="020B0604030504040204" pitchFamily="34" charset="0"/>
              </a:rPr>
              <a:t>θεματικών διακρατικών εκδηλώσεων/συνεδρίων</a:t>
            </a:r>
            <a:r>
              <a:rPr lang="el-GR" dirty="0">
                <a:ea typeface="Verdana" panose="020B0604030504040204" pitchFamily="34" charset="0"/>
              </a:rPr>
              <a:t>,</a:t>
            </a:r>
            <a:r>
              <a:rPr lang="el-GR" dirty="0">
                <a:solidFill>
                  <a:srgbClr val="008080"/>
                </a:solidFill>
                <a:ea typeface="Verdana" panose="020B0604030504040204" pitchFamily="34" charset="0"/>
              </a:rPr>
              <a:t> </a:t>
            </a:r>
            <a:r>
              <a:rPr lang="el-GR" b="1" u="sng" dirty="0">
                <a:ea typeface="Verdana" panose="020B0604030504040204" pitchFamily="34" charset="0"/>
              </a:rPr>
              <a:t>μόνο</a:t>
            </a:r>
            <a:r>
              <a:rPr lang="el-GR" dirty="0">
                <a:ea typeface="Verdana" panose="020B0604030504040204" pitchFamily="34" charset="0"/>
              </a:rPr>
              <a:t> όταν οι δραστηριότητες αφορούν την </a:t>
            </a:r>
            <a:r>
              <a:rPr lang="el-GR" b="1" u="sng" dirty="0">
                <a:ea typeface="Verdana" panose="020B0604030504040204" pitchFamily="34" charset="0"/>
              </a:rPr>
              <a:t>ανταλλαγή/διάδοση/προώθηση των αποτελεσμάτων</a:t>
            </a:r>
            <a:r>
              <a:rPr lang="el-GR" dirty="0">
                <a:ea typeface="Verdana" panose="020B0604030504040204" pitchFamily="34" charset="0"/>
              </a:rPr>
              <a:t> ενός Σχεδίου.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ADEC2-BB64-BBC4-4968-3E89E5591BDB}"/>
              </a:ext>
            </a:extLst>
          </p:cNvPr>
          <p:cNvSpPr txBox="1">
            <a:spLocks/>
          </p:cNvSpPr>
          <p:nvPr/>
        </p:nvSpPr>
        <p:spPr>
          <a:xfrm>
            <a:off x="109729" y="53023"/>
            <a:ext cx="4408482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700" dirty="0">
                <a:solidFill>
                  <a:schemeClr val="bg1"/>
                </a:solidFill>
                <a:latin typeface="Century Gothic" panose="020B0502020202020204" pitchFamily="34" charset="0"/>
              </a:rPr>
              <a:t>Κριτήρια Επιλεξιμότητας</a:t>
            </a:r>
            <a:endParaRPr lang="en-GB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ADF9F-500A-F5E2-BD40-A931C4FB6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97" y="5016358"/>
            <a:ext cx="1808451" cy="16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16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" y="927404"/>
            <a:ext cx="11448288" cy="554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l-GR" sz="1000" b="1" dirty="0">
              <a:solidFill>
                <a:srgbClr val="38572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sz="2200" b="1" dirty="0">
                <a:solidFill>
                  <a:srgbClr val="385723"/>
                </a:solidFill>
                <a:ea typeface="Verdana" panose="020B0604030504040204" pitchFamily="34" charset="0"/>
              </a:rPr>
              <a:t>               </a:t>
            </a:r>
            <a:r>
              <a:rPr lang="el-GR" sz="2200" b="1" dirty="0">
                <a:solidFill>
                  <a:srgbClr val="385723"/>
                </a:solidFill>
                <a:ea typeface="Verdana" panose="020B0604030504040204" pitchFamily="34" charset="0"/>
              </a:rPr>
              <a:t> Διάρκεια</a:t>
            </a:r>
            <a:r>
              <a:rPr lang="en-GB" sz="2200" b="1" dirty="0">
                <a:solidFill>
                  <a:srgbClr val="385723"/>
                </a:solidFill>
                <a:ea typeface="Verdana" panose="020B0604030504040204" pitchFamily="34" charset="0"/>
              </a:rPr>
              <a:t> </a:t>
            </a:r>
            <a:r>
              <a:rPr lang="el-GR" sz="2200" b="1" dirty="0">
                <a:solidFill>
                  <a:srgbClr val="385723"/>
                </a:solidFill>
                <a:ea typeface="Verdana" panose="020B0604030504040204" pitchFamily="34" charset="0"/>
              </a:rPr>
              <a:t>Σχεδίου</a:t>
            </a: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sz="2200" b="1" dirty="0">
                <a:solidFill>
                  <a:srgbClr val="385723"/>
                </a:solidFill>
                <a:ea typeface="Verdana" panose="020B0604030504040204" pitchFamily="34" charset="0"/>
              </a:rPr>
              <a:t>               </a:t>
            </a:r>
            <a:r>
              <a:rPr lang="el-GR" sz="2200" b="1" dirty="0">
                <a:solidFill>
                  <a:srgbClr val="385723"/>
                </a:solidFill>
                <a:ea typeface="Verdana" panose="020B0604030504040204" pitchFamily="34" charset="0"/>
              </a:rPr>
              <a:t> Πού υποβάλλεται </a:t>
            </a:r>
            <a:endParaRPr lang="en-GB" sz="2200" b="1" dirty="0">
              <a:solidFill>
                <a:srgbClr val="385723"/>
              </a:solidFill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GB" sz="2200" b="1" dirty="0">
                <a:solidFill>
                  <a:srgbClr val="385723"/>
                </a:solidFill>
                <a:ea typeface="Verdana" panose="020B0604030504040204" pitchFamily="34" charset="0"/>
              </a:rPr>
              <a:t>                    </a:t>
            </a:r>
            <a:r>
              <a:rPr lang="el-GR" sz="2200" b="1" dirty="0">
                <a:solidFill>
                  <a:srgbClr val="385723"/>
                </a:solidFill>
                <a:ea typeface="Verdana" panose="020B0604030504040204" pitchFamily="34" charset="0"/>
              </a:rPr>
              <a:t>η αίτηση</a:t>
            </a:r>
          </a:p>
          <a:p>
            <a:pPr lvl="0"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Y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sz="2200" b="1" dirty="0">
                <a:solidFill>
                  <a:srgbClr val="385723"/>
                </a:solidFill>
                <a:ea typeface="Verdana" panose="020B0604030504040204" pitchFamily="34" charset="0"/>
              </a:rPr>
              <a:t>              </a:t>
            </a:r>
            <a:r>
              <a:rPr lang="el-GR" sz="2200" b="1" dirty="0">
                <a:solidFill>
                  <a:srgbClr val="385723"/>
                </a:solidFill>
                <a:ea typeface="Verdana" panose="020B0604030504040204" pitchFamily="34" charset="0"/>
              </a:rPr>
              <a:t>  Προθεσμίες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sz="2200" b="1" dirty="0">
                <a:solidFill>
                  <a:srgbClr val="385723"/>
                </a:solidFill>
                <a:ea typeface="Verdana" panose="020B0604030504040204" pitchFamily="34" charset="0"/>
              </a:rPr>
              <a:t>                     Υποβολής</a:t>
            </a:r>
          </a:p>
          <a:p>
            <a:pPr lvl="0"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53023"/>
            <a:ext cx="468358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700" dirty="0">
                <a:solidFill>
                  <a:schemeClr val="bg1"/>
                </a:solidFill>
                <a:latin typeface="Century Gothic" panose="020B0502020202020204" pitchFamily="34" charset="0"/>
              </a:rPr>
              <a:t>Κριτήρια Επιλεξιμότητας</a:t>
            </a:r>
            <a:endParaRPr lang="en-GB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96412" y="815506"/>
            <a:ext cx="0" cy="1095706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83581" y="1911212"/>
            <a:ext cx="6126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Στην </a:t>
            </a:r>
            <a:r>
              <a:rPr lang="el-GR" sz="2200" b="1" dirty="0">
                <a:solidFill>
                  <a:srgbClr val="3B9B7B"/>
                </a:solidFill>
                <a:ea typeface="Verdana" panose="020B0604030504040204" pitchFamily="34" charset="0"/>
              </a:rPr>
              <a:t>Εθνική Υπηρεσία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της χώρας στην οποία εδρεύει ο αιτών/συντονιστικός οργανισμός.</a:t>
            </a:r>
          </a:p>
          <a:p>
            <a:pPr algn="just">
              <a:spcBef>
                <a:spcPct val="20000"/>
              </a:spcBef>
              <a:defRPr/>
            </a:pPr>
            <a:endParaRPr lang="el-GR" sz="10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Η υποβολή γίνεται μέσω της πλατφόρμας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hlinkClick r:id="rId3"/>
              </a:rPr>
              <a:t>ERASMUS+ &amp; European Solidarity Corps</a:t>
            </a:r>
            <a:endParaRPr lang="el-GR" sz="22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107" y="6004835"/>
            <a:ext cx="958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!!! </a:t>
            </a:r>
            <a:r>
              <a:rPr lang="en-US" sz="2000" i="1" dirty="0">
                <a:solidFill>
                  <a:srgbClr val="C00000"/>
                </a:solidFill>
                <a:ea typeface="Verdana" panose="020B0604030504040204" pitchFamily="34" charset="0"/>
              </a:rPr>
              <a:t>H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 </a:t>
            </a:r>
            <a:r>
              <a:rPr lang="el-GR" sz="2000" b="1" i="1" dirty="0">
                <a:solidFill>
                  <a:srgbClr val="C00000"/>
                </a:solidFill>
                <a:ea typeface="Verdana" panose="020B0604030504040204" pitchFamily="34" charset="0"/>
              </a:rPr>
              <a:t>ίδια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 </a:t>
            </a:r>
            <a:r>
              <a:rPr lang="el-GR" sz="2000" b="1" i="1" dirty="0">
                <a:solidFill>
                  <a:srgbClr val="C00000"/>
                </a:solidFill>
                <a:ea typeface="Verdana" panose="020B0604030504040204" pitchFamily="34" charset="0"/>
              </a:rPr>
              <a:t>κοινοπραξία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 εταίρων επιτρέπεται να υποβάλει </a:t>
            </a:r>
            <a:r>
              <a:rPr lang="el-GR" sz="2000" b="1" i="1" dirty="0">
                <a:solidFill>
                  <a:srgbClr val="C00000"/>
                </a:solidFill>
                <a:ea typeface="Verdana" panose="020B0604030504040204" pitchFamily="34" charset="0"/>
              </a:rPr>
              <a:t>μία μόνο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 </a:t>
            </a:r>
            <a:r>
              <a:rPr lang="el-GR" sz="2000" b="1" i="1" dirty="0">
                <a:solidFill>
                  <a:srgbClr val="C00000"/>
                </a:solidFill>
                <a:ea typeface="Verdana" panose="020B0604030504040204" pitchFamily="34" charset="0"/>
              </a:rPr>
              <a:t>αίτηση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 και σε </a:t>
            </a:r>
            <a:r>
              <a:rPr lang="el-GR" sz="2000" b="1" i="1" dirty="0">
                <a:solidFill>
                  <a:srgbClr val="C00000"/>
                </a:solidFill>
                <a:ea typeface="Verdana" panose="020B0604030504040204" pitchFamily="34" charset="0"/>
              </a:rPr>
              <a:t>μία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 </a:t>
            </a:r>
            <a:r>
              <a:rPr lang="el-GR" sz="2000" b="1" i="1" dirty="0">
                <a:solidFill>
                  <a:srgbClr val="C00000"/>
                </a:solidFill>
                <a:ea typeface="Verdana" panose="020B0604030504040204" pitchFamily="34" charset="0"/>
              </a:rPr>
              <a:t>μόνο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 </a:t>
            </a:r>
            <a:r>
              <a:rPr lang="el-GR" sz="2000" b="1" i="1" dirty="0">
                <a:solidFill>
                  <a:srgbClr val="C00000"/>
                </a:solidFill>
                <a:ea typeface="Verdana" panose="020B0604030504040204" pitchFamily="34" charset="0"/>
              </a:rPr>
              <a:t>Εθνική Υπηρεσία </a:t>
            </a:r>
            <a:r>
              <a:rPr lang="el-GR" sz="2000" i="1" dirty="0">
                <a:solidFill>
                  <a:srgbClr val="C00000"/>
                </a:solidFill>
                <a:ea typeface="Verdana" panose="020B0604030504040204" pitchFamily="34" charset="0"/>
              </a:rPr>
              <a:t>ανά προθεσμία υποβολής !!!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77491" y="3744454"/>
            <a:ext cx="716944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8288" algn="l"/>
              </a:tabLst>
              <a:defRPr/>
            </a:pPr>
            <a:r>
              <a:rPr lang="el-GR" sz="1800" b="1" i="0" u="sng" strike="noStrike" baseline="0" dirty="0">
                <a:solidFill>
                  <a:schemeClr val="accent2">
                    <a:lumMod val="75000"/>
                  </a:schemeClr>
                </a:solidFill>
                <a:latin typeface="EUAlbertina"/>
              </a:rPr>
              <a:t>Συμπράξεις συνεργασίας στους τομείς της Εκπαίδευσης, της Κατάρτισης και της Νεολαίας</a:t>
            </a:r>
          </a:p>
          <a:p>
            <a:pPr lvl="0">
              <a:tabLst>
                <a:tab pos="268288" algn="l"/>
              </a:tabLst>
              <a:defRPr/>
            </a:pPr>
            <a:r>
              <a:rPr lang="el-GR" sz="2400" b="1" i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5 Μαρτίου 2024, ώρα 13:00 </a:t>
            </a:r>
            <a:r>
              <a:rPr lang="el-GR" i="1" dirty="0">
                <a:ea typeface="Verdana" panose="020B0604030504040204" pitchFamily="34" charset="0"/>
              </a:rPr>
              <a:t>(ώρα Κύπρου)</a:t>
            </a:r>
          </a:p>
          <a:p>
            <a:pPr>
              <a:defRPr/>
            </a:pPr>
            <a:endParaRPr lang="el-GR" sz="1800" b="0" i="0" u="sng" strike="noStrike" baseline="0" dirty="0">
              <a:solidFill>
                <a:srgbClr val="8F45C7"/>
              </a:solidFill>
              <a:latin typeface="EUAlbertina"/>
            </a:endParaRPr>
          </a:p>
          <a:p>
            <a:pPr>
              <a:defRPr/>
            </a:pPr>
            <a:r>
              <a:rPr lang="el-GR" sz="1800" b="0" i="0" u="sng" strike="noStrike" baseline="0" dirty="0">
                <a:solidFill>
                  <a:srgbClr val="8F45C7"/>
                </a:solidFill>
                <a:latin typeface="EUAlbertina"/>
              </a:rPr>
              <a:t>Συμπράξεις συνεργασίας μόνο στον τομέα της Νεολαίας</a:t>
            </a:r>
          </a:p>
          <a:p>
            <a:pPr>
              <a:defRPr/>
            </a:pPr>
            <a:r>
              <a:rPr lang="el-GR" sz="2400" b="1" i="1" dirty="0">
                <a:solidFill>
                  <a:srgbClr val="8F45C7"/>
                </a:solidFill>
                <a:ea typeface="Verdana" panose="020B0604030504040204" pitchFamily="34" charset="0"/>
              </a:rPr>
              <a:t>1 Οκτωβρίου 2024, ώρα 13:00</a:t>
            </a:r>
            <a:r>
              <a:rPr lang="el-GR" sz="2400" b="1" i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l-GR" i="1" dirty="0">
                <a:ea typeface="Verdana" panose="020B0604030504040204" pitchFamily="34" charset="0"/>
              </a:rPr>
              <a:t>(ώρα Κύπρου)</a:t>
            </a:r>
          </a:p>
          <a:p>
            <a:pPr lvl="0">
              <a:defRPr/>
            </a:pPr>
            <a:endParaRPr lang="el-GR" sz="2200" dirty="0">
              <a:ea typeface="Verdana" panose="020B0604030504040204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396412" y="2077825"/>
            <a:ext cx="0" cy="1455758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396412" y="3835730"/>
            <a:ext cx="0" cy="2065198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7491" y="1147572"/>
            <a:ext cx="694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Από </a:t>
            </a: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12 </a:t>
            </a: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έως</a:t>
            </a:r>
            <a:r>
              <a:rPr lang="el-G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 36 μήνες.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F1D1113-CAC9-EB24-7B47-4BF93E44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1" y="1013103"/>
            <a:ext cx="814285" cy="89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4A9C6D6-93D6-DC35-14C7-6FC0DFC79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2" y="2364875"/>
            <a:ext cx="897444" cy="91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54A3690-69FA-1684-55CD-5906AA2A1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2" y="4126492"/>
            <a:ext cx="897443" cy="9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7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12868" y="65750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Οργάνωση Σχεδίου – Σχεδιασμός Πρότασης 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95699974"/>
              </p:ext>
            </p:extLst>
          </p:nvPr>
        </p:nvGraphicFramePr>
        <p:xfrm>
          <a:off x="2492188" y="669216"/>
          <a:ext cx="8864069" cy="6076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 Diagonal Corner Rectangle 2"/>
          <p:cNvSpPr/>
          <p:nvPr/>
        </p:nvSpPr>
        <p:spPr>
          <a:xfrm>
            <a:off x="560070" y="948689"/>
            <a:ext cx="3171272" cy="1057091"/>
          </a:xfrm>
          <a:prstGeom prst="round2DiagRect">
            <a:avLst/>
          </a:prstGeom>
          <a:solidFill>
            <a:srgbClr val="D2F2ED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3B9B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Πριν την Υποβολή της πρότασης σχεδίου</a:t>
            </a:r>
            <a:endParaRPr lang="en-US" b="1" dirty="0">
              <a:solidFill>
                <a:srgbClr val="3B9B7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607A-9D04-C2C5-0565-DE2D0D568863}"/>
              </a:ext>
            </a:extLst>
          </p:cNvPr>
          <p:cNvSpPr txBox="1"/>
          <p:nvPr/>
        </p:nvSpPr>
        <p:spPr>
          <a:xfrm>
            <a:off x="560070" y="5422154"/>
            <a:ext cx="4208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Century Gothic" panose="020B0502020202020204" pitchFamily="34" charset="0"/>
              </a:rPr>
              <a:t>**Η μορφή, ο σκοπός, το είδος και ο αριθμός των συμμετεχόντων στις διακρατικές δραστηριότητες περιγράφονται και αιτιολογούνται ως μέρος της αίτησης σχεδίου. 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C84CEE-79A0-122D-798F-517C466B5C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1983" y="705512"/>
            <a:ext cx="1630017" cy="17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8381D-D0CE-85CE-FB7F-7F61D496A45C}"/>
              </a:ext>
            </a:extLst>
          </p:cNvPr>
          <p:cNvSpPr txBox="1"/>
          <p:nvPr/>
        </p:nvSpPr>
        <p:spPr>
          <a:xfrm>
            <a:off x="6020656" y="627046"/>
            <a:ext cx="175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entury Gothic" panose="020B0502020202020204" pitchFamily="34" charset="0"/>
              </a:rPr>
              <a:t>Σχεδιασμός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4A58F-1F7F-F32C-BE46-37B521A64303}"/>
              </a:ext>
            </a:extLst>
          </p:cNvPr>
          <p:cNvSpPr txBox="1"/>
          <p:nvPr/>
        </p:nvSpPr>
        <p:spPr>
          <a:xfrm>
            <a:off x="2962182" y="2048902"/>
            <a:ext cx="246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entury Gothic" panose="020B0502020202020204" pitchFamily="34" charset="0"/>
              </a:rPr>
              <a:t>Παρακολούθηση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544A1-61B7-60F1-8CCD-49CE1B5A00FA}"/>
              </a:ext>
            </a:extLst>
          </p:cNvPr>
          <p:cNvSpPr txBox="1"/>
          <p:nvPr/>
        </p:nvSpPr>
        <p:spPr>
          <a:xfrm>
            <a:off x="5953907" y="4171956"/>
            <a:ext cx="175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entury Gothic" panose="020B0502020202020204" pitchFamily="34" charset="0"/>
              </a:rPr>
              <a:t>Υλοποίηση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21B5F5-2E94-5F67-2204-5C07E5CA998C}"/>
              </a:ext>
            </a:extLst>
          </p:cNvPr>
          <p:cNvSpPr txBox="1"/>
          <p:nvPr/>
        </p:nvSpPr>
        <p:spPr>
          <a:xfrm>
            <a:off x="8481708" y="1648792"/>
            <a:ext cx="2019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entury Gothic" panose="020B0502020202020204" pitchFamily="34" charset="0"/>
              </a:rPr>
              <a:t>Προετοιμασία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8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EE5E49-C6D1-9E74-4FFB-E8AC39E98D58}"/>
              </a:ext>
            </a:extLst>
          </p:cNvPr>
          <p:cNvSpPr txBox="1"/>
          <p:nvPr/>
        </p:nvSpPr>
        <p:spPr>
          <a:xfrm flipH="1">
            <a:off x="2648309" y="3692106"/>
            <a:ext cx="681486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endParaRPr lang="en-US" sz="2100" b="1" dirty="0"/>
          </a:p>
          <a:p>
            <a:pPr algn="ctr"/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Ημερίδα Ενημέρωσης </a:t>
            </a:r>
          </a:p>
          <a:p>
            <a:pPr algn="ctr"/>
            <a:r>
              <a:rPr lang="el-GR" sz="2800" b="1" dirty="0">
                <a:solidFill>
                  <a:srgbClr val="0070C0"/>
                </a:solidFill>
              </a:rPr>
              <a:t>Erasmus+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l-GR" sz="2400" b="1" dirty="0">
                <a:solidFill>
                  <a:schemeClr val="accent4">
                    <a:lumMod val="75000"/>
                  </a:schemeClr>
                </a:solidFill>
              </a:rPr>
              <a:t>ΕΘΝΙΚΗ ΠΡΟΣΚΛΗΣΗ </a:t>
            </a:r>
          </a:p>
          <a:p>
            <a:pPr algn="ctr"/>
            <a:r>
              <a:rPr lang="el-GR" sz="2400" b="1" dirty="0">
                <a:solidFill>
                  <a:schemeClr val="accent4">
                    <a:lumMod val="75000"/>
                  </a:schemeClr>
                </a:solidFill>
              </a:rPr>
              <a:t>ΥΠΟΒΟΛΗΣ ΠΡΟΤΑΣΕΩΝ 2024</a:t>
            </a:r>
            <a:endParaRPr lang="en-GB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GB" sz="1600" dirty="0"/>
              <a:t>14</a:t>
            </a:r>
            <a:r>
              <a:rPr lang="el-GR" sz="1600" dirty="0"/>
              <a:t> Δεκεμβρίου 202</a:t>
            </a:r>
            <a:r>
              <a:rPr lang="en-GB" sz="1600" dirty="0"/>
              <a:t>3</a:t>
            </a:r>
          </a:p>
          <a:p>
            <a:pPr algn="ctr"/>
            <a:r>
              <a:rPr lang="el-GR" sz="1900" b="1" dirty="0">
                <a:solidFill>
                  <a:srgbClr val="008080"/>
                </a:solidFill>
                <a:latin typeface="Century Gothic" panose="020B0502020202020204" pitchFamily="34" charset="0"/>
              </a:rPr>
              <a:t>Συμπράξεις Συνεργασίας – </a:t>
            </a:r>
            <a:r>
              <a:rPr lang="en-GB" sz="1900" b="1" dirty="0">
                <a:solidFill>
                  <a:srgbClr val="008080"/>
                </a:solidFill>
                <a:latin typeface="Century Gothic" panose="020B0502020202020204" pitchFamily="34" charset="0"/>
              </a:rPr>
              <a:t>Cooperation Partnerships</a:t>
            </a:r>
          </a:p>
          <a:p>
            <a:pPr algn="ctr"/>
            <a:r>
              <a:rPr lang="en-GB" sz="2000" b="1" dirty="0">
                <a:solidFill>
                  <a:srgbClr val="008080"/>
                </a:solidFill>
                <a:latin typeface="Century Gothic" panose="020B0502020202020204" pitchFamily="34" charset="0"/>
              </a:rPr>
              <a:t>KA220</a:t>
            </a:r>
            <a:endParaRPr lang="el-GR" sz="2000" b="1" dirty="0">
              <a:solidFill>
                <a:srgbClr val="008080"/>
              </a:solidFill>
              <a:latin typeface="Century Gothic" panose="020B0502020202020204" pitchFamily="34" charset="0"/>
            </a:endParaRPr>
          </a:p>
          <a:p>
            <a:pPr algn="ctr"/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736197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5575" y="90394"/>
            <a:ext cx="3735107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Αναζήτηση Εταίρων 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646" y="860903"/>
            <a:ext cx="12117354" cy="5989160"/>
          </a:xfrm>
          <a:prstGeom prst="rect">
            <a:avLst/>
          </a:prstGeom>
        </p:spPr>
        <p:txBody>
          <a:bodyPr/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008080"/>
                </a:solidFill>
                <a:ea typeface="Verdana" panose="020B0604030504040204" pitchFamily="34" charset="0"/>
              </a:rPr>
              <a:t>Προσωπικές επαφές</a:t>
            </a:r>
            <a:r>
              <a:rPr lang="el-GR" sz="2000" dirty="0">
                <a:solidFill>
                  <a:srgbClr val="008080"/>
                </a:solidFill>
                <a:ea typeface="Verdana" panose="020B0604030504040204" pitchFamily="34" charset="0"/>
              </a:rPr>
              <a:t>, </a:t>
            </a:r>
            <a:r>
              <a:rPr lang="el-GR" sz="2000" dirty="0">
                <a:ea typeface="Verdana" panose="020B0604030504040204" pitchFamily="34" charset="0"/>
              </a:rPr>
              <a:t>που αποκτήθηκαν μέσω: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ea typeface="Verdana" panose="020B0604030504040204" pitchFamily="34" charset="0"/>
              </a:rPr>
              <a:t>Συμμετοχής σε προηγούμενο </a:t>
            </a:r>
            <a:r>
              <a:rPr lang="en-US" sz="2000" dirty="0">
                <a:ea typeface="Verdana" panose="020B0604030504040204" pitchFamily="34" charset="0"/>
              </a:rPr>
              <a:t>Erasmus+</a:t>
            </a:r>
            <a:r>
              <a:rPr lang="el-GR" sz="2000" dirty="0">
                <a:ea typeface="Verdana" panose="020B0604030504040204" pitchFamily="34" charset="0"/>
              </a:rPr>
              <a:t> ή </a:t>
            </a:r>
            <a:r>
              <a:rPr lang="en-US" sz="2000" dirty="0">
                <a:ea typeface="Verdana" panose="020B0604030504040204" pitchFamily="34" charset="0"/>
              </a:rPr>
              <a:t>LLP </a:t>
            </a:r>
            <a:r>
              <a:rPr lang="el-GR" sz="2000" dirty="0">
                <a:ea typeface="Verdana" panose="020B0604030504040204" pitchFamily="34" charset="0"/>
              </a:rPr>
              <a:t>Σχέδιο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ea typeface="Verdana" panose="020B0604030504040204" pitchFamily="34" charset="0"/>
              </a:rPr>
              <a:t>Συμμετοχής σε άλλο χρηματοδοτούμενο Πρόγραμμα</a:t>
            </a:r>
            <a:endParaRPr lang="en-US" sz="2000" dirty="0"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l-GR" sz="2000" dirty="0"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008080"/>
                </a:solidFill>
                <a:ea typeface="Verdana" panose="020B0604030504040204" pitchFamily="34" charset="0"/>
              </a:rPr>
              <a:t>Σεμινάρια Επαφών-Τ</a:t>
            </a:r>
            <a:r>
              <a:rPr lang="en-US" sz="2400" b="1" i="1" dirty="0">
                <a:solidFill>
                  <a:srgbClr val="008080"/>
                </a:solidFill>
                <a:ea typeface="Verdana" panose="020B0604030504040204" pitchFamily="34" charset="0"/>
              </a:rPr>
              <a:t>CA</a:t>
            </a:r>
            <a:r>
              <a:rPr lang="el-GR" sz="2000" b="1" i="1" dirty="0">
                <a:solidFill>
                  <a:srgbClr val="008080"/>
                </a:solidFill>
                <a:ea typeface="Verdana" panose="020B0604030504040204" pitchFamily="34" charset="0"/>
              </a:rPr>
              <a:t>: </a:t>
            </a:r>
            <a:r>
              <a:rPr lang="el-GR" sz="2000" dirty="0">
                <a:ea typeface="Verdana" panose="020B0604030504040204" pitchFamily="34" charset="0"/>
              </a:rPr>
              <a:t>Διοργανώνονται από τις διάφορες Εθνικές Υπηρεσίες των Χωρών του Προγράμματος. Ανακοινώνονται στην </a:t>
            </a:r>
            <a:r>
              <a:rPr lang="el-GR" sz="2000" dirty="0">
                <a:solidFill>
                  <a:prstClr val="black"/>
                </a:solidFill>
                <a:ea typeface="Verdana" panose="020B0604030504040204" pitchFamily="34" charset="0"/>
                <a:hlinkClick r:id="rId3"/>
              </a:rPr>
              <a:t>Ιστοσελίδα</a:t>
            </a:r>
            <a:r>
              <a:rPr lang="el-GR" sz="2000" dirty="0">
                <a:solidFill>
                  <a:prstClr val="black"/>
                </a:solidFill>
                <a:ea typeface="Verdana" panose="020B0604030504040204" pitchFamily="34" charset="0"/>
              </a:rPr>
              <a:t> </a:t>
            </a:r>
            <a:r>
              <a:rPr lang="el-GR" sz="2000" dirty="0">
                <a:ea typeface="Verdana" panose="020B0604030504040204" pitchFamily="34" charset="0"/>
              </a:rPr>
              <a:t>και στη σελίδα </a:t>
            </a:r>
            <a:r>
              <a:rPr lang="en-US" sz="2000" dirty="0">
                <a:solidFill>
                  <a:prstClr val="black"/>
                </a:solidFill>
                <a:ea typeface="Verdana" panose="020B0604030504040204" pitchFamily="34" charset="0"/>
                <a:hlinkClick r:id="rId4"/>
              </a:rPr>
              <a:t>Facebook</a:t>
            </a:r>
            <a:r>
              <a:rPr lang="en-US" sz="2000" dirty="0">
                <a:solidFill>
                  <a:prstClr val="black"/>
                </a:solidFill>
                <a:ea typeface="Verdana" panose="020B0604030504040204" pitchFamily="34" charset="0"/>
              </a:rPr>
              <a:t> </a:t>
            </a:r>
            <a:r>
              <a:rPr lang="el-GR" sz="2000" dirty="0">
                <a:ea typeface="Verdana" panose="020B0604030504040204" pitchFamily="34" charset="0"/>
              </a:rPr>
              <a:t>του ΙΔΕΠ Διά Βίου Μάθησης</a:t>
            </a:r>
            <a:r>
              <a:rPr lang="en-US" sz="2000" dirty="0">
                <a:ea typeface="Verdana" panose="020B0604030504040204" pitchFamily="34" charset="0"/>
              </a:rPr>
              <a:t>.</a:t>
            </a:r>
            <a:endParaRPr lang="el-GR" sz="2000" dirty="0"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sz="2000" dirty="0">
              <a:solidFill>
                <a:prstClr val="black"/>
              </a:solidFill>
              <a:ea typeface="Verdana" panose="020B0604030504040204" pitchFamily="34" charset="0"/>
              <a:hlinkClick r:id="rId5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008080"/>
                </a:solidFill>
                <a:ea typeface="Verdana" panose="020B0604030504040204" pitchFamily="34" charset="0"/>
              </a:rPr>
              <a:t>Πλατφόρμα Διάδοσης Αποτελεσμάτων</a:t>
            </a:r>
            <a:r>
              <a:rPr lang="en-US" sz="2400" b="1" i="1" dirty="0">
                <a:solidFill>
                  <a:srgbClr val="008080"/>
                </a:solidFill>
                <a:ea typeface="Verdana" panose="020B0604030504040204" pitchFamily="34" charset="0"/>
              </a:rPr>
              <a:t> </a:t>
            </a:r>
            <a:r>
              <a:rPr lang="en-GB" sz="2000" i="1" dirty="0">
                <a:solidFill>
                  <a:prstClr val="black"/>
                </a:solidFill>
                <a:ea typeface="Verdana" panose="020B0604030504040204" pitchFamily="34" charset="0"/>
                <a:hlinkClick r:id="rId5"/>
              </a:rPr>
              <a:t>Erasmus+ Projects Results Platform </a:t>
            </a:r>
            <a:endParaRPr lang="el-GR" sz="2000" i="1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el-GR" sz="2000" dirty="0"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008080"/>
                </a:solidFill>
                <a:ea typeface="Verdana" panose="020B0604030504040204" pitchFamily="34" charset="0"/>
              </a:rPr>
              <a:t>Ευρωπαϊκές Πλατφόρμες </a:t>
            </a:r>
            <a:r>
              <a:rPr lang="en-GB" sz="2000" b="1" dirty="0">
                <a:ea typeface="Verdana" panose="020B0604030504040204" pitchFamily="34" charset="0"/>
                <a:hlinkClick r:id="rId6"/>
              </a:rPr>
              <a:t>European School Education Platform</a:t>
            </a:r>
            <a:r>
              <a:rPr lang="el-GR" sz="2000" b="1" dirty="0">
                <a:ea typeface="Verdana" panose="020B0604030504040204" pitchFamily="34" charset="0"/>
              </a:rPr>
              <a:t>,</a:t>
            </a:r>
            <a:r>
              <a:rPr lang="en-GB" sz="2000" b="1" dirty="0">
                <a:ea typeface="Verdana" panose="020B0604030504040204" pitchFamily="34" charset="0"/>
              </a:rPr>
              <a:t> </a:t>
            </a:r>
            <a:r>
              <a:rPr lang="en-GB" sz="2400" b="1" dirty="0">
                <a:ea typeface="Verdana" panose="020B0604030504040204" pitchFamily="34" charset="0"/>
                <a:hlinkClick r:id="rId7"/>
              </a:rPr>
              <a:t>e</a:t>
            </a:r>
            <a:r>
              <a:rPr lang="en-US" sz="2000" b="1" dirty="0">
                <a:hlinkClick r:id="rId7"/>
              </a:rPr>
              <a:t>Twinning</a:t>
            </a:r>
            <a:r>
              <a:rPr lang="el-GR" dirty="0"/>
              <a:t>,</a:t>
            </a:r>
            <a:r>
              <a:rPr lang="el-GR" sz="2000" dirty="0">
                <a:solidFill>
                  <a:srgbClr val="FF0000"/>
                </a:solidFill>
                <a:ea typeface="Verdana" panose="020B0604030504040204" pitchFamily="34" charset="0"/>
              </a:rPr>
              <a:t> </a:t>
            </a:r>
            <a:r>
              <a:rPr lang="en-GB" sz="2000" b="1" dirty="0">
                <a:ea typeface="Verdana" panose="020B0604030504040204" pitchFamily="34" charset="0"/>
                <a:hlinkClick r:id="rId8"/>
              </a:rPr>
              <a:t>EPALE</a:t>
            </a:r>
            <a:r>
              <a:rPr lang="en-US" dirty="0"/>
              <a:t>, </a:t>
            </a:r>
            <a:r>
              <a:rPr lang="en-US" sz="2000" b="1" dirty="0">
                <a:hlinkClick r:id="rId9"/>
              </a:rPr>
              <a:t>European Youth Portal</a:t>
            </a:r>
            <a:r>
              <a:rPr lang="en-US" sz="2000" b="1" dirty="0"/>
              <a:t>, </a:t>
            </a:r>
            <a:r>
              <a:rPr lang="en-US" sz="2000" b="1" dirty="0">
                <a:hlinkClick r:id="rId10"/>
              </a:rPr>
              <a:t>EU Youth Strategy Platform</a:t>
            </a:r>
            <a:r>
              <a:rPr lang="el-GR" sz="2000" b="1" dirty="0"/>
              <a:t>.</a:t>
            </a:r>
            <a:endParaRPr lang="en-GB" b="1" dirty="0"/>
          </a:p>
          <a:p>
            <a:pPr algn="just">
              <a:spcBef>
                <a:spcPct val="20000"/>
              </a:spcBef>
              <a:defRPr/>
            </a:pPr>
            <a:endParaRPr lang="el-GR" sz="2000" b="1" i="1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b="1" i="1" dirty="0">
                <a:solidFill>
                  <a:srgbClr val="008080"/>
                </a:solidFill>
                <a:ea typeface="Verdana" panose="020B0604030504040204" pitchFamily="34" charset="0"/>
              </a:rPr>
              <a:t>Ιδιωτικές πρωτοβουλίες</a:t>
            </a:r>
            <a:r>
              <a:rPr lang="el-GR" sz="2000" dirty="0">
                <a:solidFill>
                  <a:srgbClr val="008080"/>
                </a:solidFill>
                <a:ea typeface="Verdana" panose="020B0604030504040204" pitchFamily="34" charset="0"/>
              </a:rPr>
              <a:t>, </a:t>
            </a:r>
            <a:r>
              <a:rPr lang="el-GR" sz="2000" dirty="0">
                <a:ea typeface="Verdana" panose="020B0604030504040204" pitchFamily="34" charset="0"/>
              </a:rPr>
              <a:t>όπως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ea typeface="Verdana" panose="020B0604030504040204" pitchFamily="34" charset="0"/>
              </a:rPr>
              <a:t>Ομάδες στο </a:t>
            </a:r>
            <a:r>
              <a:rPr lang="en-US" sz="2000" dirty="0">
                <a:ea typeface="Verdana" panose="020B0604030504040204" pitchFamily="34" charset="0"/>
              </a:rPr>
              <a:t>Facebook </a:t>
            </a:r>
            <a:endParaRPr lang="el-GR" sz="2000" dirty="0">
              <a:ea typeface="Verdana" panose="020B060403050404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ea typeface="Verdana" panose="020B0604030504040204" pitchFamily="34" charset="0"/>
              </a:rPr>
              <a:t>Ομάδες στο </a:t>
            </a:r>
            <a:r>
              <a:rPr lang="en-US" sz="2000" dirty="0">
                <a:ea typeface="Verdana" panose="020B0604030504040204" pitchFamily="34" charset="0"/>
              </a:rPr>
              <a:t>LinkedIn</a:t>
            </a:r>
            <a:endParaRPr lang="el-GR" sz="2000" dirty="0">
              <a:ea typeface="Verdana" panose="020B0604030504040204" pitchFamily="34" charset="0"/>
            </a:endParaRPr>
          </a:p>
          <a:p>
            <a:pPr algn="just">
              <a:spcBef>
                <a:spcPct val="20000"/>
              </a:spcBef>
              <a:buClr>
                <a:srgbClr val="01A6C7"/>
              </a:buClr>
              <a:defRPr/>
            </a:pPr>
            <a:endParaRPr lang="el-GR" sz="2000" dirty="0">
              <a:solidFill>
                <a:prstClr val="black"/>
              </a:solidFill>
              <a:ea typeface="Verdana" panose="020B0604030504040204" pitchFamily="34" charset="0"/>
            </a:endParaRPr>
          </a:p>
        </p:txBody>
      </p:sp>
      <p:sp>
        <p:nvSpPr>
          <p:cNvPr id="2" name="AutoShape 2" descr="Work while you study | Good Universities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77644" y="758078"/>
            <a:ext cx="2377120" cy="12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65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64452" y="61281"/>
            <a:ext cx="5399839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Κανόνες Χρηματοδότησης 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830364"/>
            <a:ext cx="10911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l-GR" sz="2200" b="1" dirty="0">
                <a:ea typeface="Verdana" panose="020B0604030504040204" pitchFamily="34" charset="0"/>
              </a:rPr>
              <a:t>Χρηματοδοτικό Μοντέλο (</a:t>
            </a:r>
            <a:r>
              <a:rPr lang="en-GB" sz="2200" b="1" dirty="0">
                <a:ea typeface="Verdana" panose="020B0604030504040204" pitchFamily="34" charset="0"/>
              </a:rPr>
              <a:t>Lump-Sum Funding Model)</a:t>
            </a:r>
            <a:r>
              <a:rPr lang="el-GR" sz="2200" b="1" dirty="0">
                <a:ea typeface="Verdana" panose="020B0604030504040204" pitchFamily="34" charset="0"/>
              </a:rPr>
              <a:t>: </a:t>
            </a:r>
          </a:p>
          <a:p>
            <a:pPr lvl="0">
              <a:defRPr/>
            </a:pPr>
            <a:r>
              <a:rPr lang="el-GR" sz="2200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Ένα προκαθορισμένο, </a:t>
            </a:r>
            <a:r>
              <a:rPr lang="el-GR" sz="2200" b="1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κατ’ </a:t>
            </a:r>
            <a:r>
              <a:rPr lang="el-GR" sz="2200" b="1" i="1" dirty="0" err="1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αποκοπήν</a:t>
            </a:r>
            <a:r>
              <a:rPr lang="el-GR" sz="2200" b="1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 ποσό</a:t>
            </a:r>
            <a:r>
              <a:rPr lang="el-GR" sz="2200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, το οποίο αντιστοιχεί στο συνολικό ποσό της επιχορήγησης και καλύπτει </a:t>
            </a:r>
            <a:r>
              <a:rPr lang="el-GR" sz="2200" i="1" u="sng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όλες τις επιλέξιμες δραστηριότητες </a:t>
            </a:r>
            <a:r>
              <a:rPr lang="el-GR" sz="2200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του Σχεδίου.</a:t>
            </a:r>
            <a:endParaRPr lang="en-US" sz="2200" i="1" dirty="0">
              <a:solidFill>
                <a:schemeClr val="accent6">
                  <a:lumMod val="75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276914"/>
            <a:ext cx="1006113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u="sng" dirty="0">
                <a:ea typeface="Verdana" panose="020B0604030504040204" pitchFamily="34" charset="0"/>
              </a:rPr>
              <a:t>Διαθέσιμα κατ’ </a:t>
            </a:r>
            <a:r>
              <a:rPr lang="el-GR" sz="2000" u="sng" dirty="0" err="1">
                <a:ea typeface="Verdana" panose="020B0604030504040204" pitchFamily="34" charset="0"/>
              </a:rPr>
              <a:t>αποκοπήν</a:t>
            </a:r>
            <a:r>
              <a:rPr lang="el-GR" sz="2000" u="sng" dirty="0">
                <a:ea typeface="Verdana" panose="020B0604030504040204" pitchFamily="34" charset="0"/>
              </a:rPr>
              <a:t> ποσά για τον συγκεκριμένο τύπο Σχεδίων </a:t>
            </a:r>
            <a:r>
              <a:rPr lang="el-GR" sz="2000" b="1" u="sng" dirty="0">
                <a:ea typeface="Verdana" panose="020B0604030504040204" pitchFamily="34" charset="0"/>
              </a:rPr>
              <a:t>ΚΑ220</a:t>
            </a:r>
            <a:r>
              <a:rPr lang="el-GR" sz="2000" dirty="0">
                <a:ea typeface="Verdana" panose="020B0604030504040204" pitchFamily="34" charset="0"/>
              </a:rPr>
              <a:t>:</a:t>
            </a:r>
          </a:p>
          <a:p>
            <a:endParaRPr lang="el-G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120 000 Ευρώ</a:t>
            </a:r>
          </a:p>
          <a:p>
            <a:endParaRPr lang="el-GR" sz="2400" b="1" dirty="0">
              <a:solidFill>
                <a:schemeClr val="accent6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250 000 Ευρώ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b="1" dirty="0">
              <a:solidFill>
                <a:schemeClr val="accent6">
                  <a:lumMod val="75000"/>
                </a:schemeClr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400 000 Ευρώ</a:t>
            </a:r>
          </a:p>
          <a:p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l-GR" i="1" dirty="0">
                <a:solidFill>
                  <a:sysClr val="windowText" lastClr="000000"/>
                </a:solidFill>
                <a:latin typeface="Calibri"/>
              </a:rPr>
              <a:t>**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H </a:t>
            </a:r>
            <a:r>
              <a:rPr lang="el-GR" sz="1800" i="1" dirty="0">
                <a:solidFill>
                  <a:sysClr val="windowText" lastClr="000000"/>
                </a:solidFill>
                <a:latin typeface="Calibri"/>
              </a:rPr>
              <a:t>επιλογή του κατάλληλου ποσού γίνεται από τον αιτητή </a:t>
            </a:r>
            <a:r>
              <a:rPr lang="el-GR" sz="1800" i="1" u="sng" dirty="0">
                <a:solidFill>
                  <a:sysClr val="windowText" lastClr="000000"/>
                </a:solidFill>
                <a:latin typeface="Calibri"/>
              </a:rPr>
              <a:t>στη βάση των δραστηριοτήτων</a:t>
            </a:r>
            <a:r>
              <a:rPr lang="el-GR" sz="1800" i="1" dirty="0">
                <a:solidFill>
                  <a:sysClr val="windowText" lastClr="000000"/>
                </a:solidFill>
                <a:latin typeface="Calibri"/>
              </a:rPr>
              <a:t> που επιθυμούν να υλοποιήσουν και </a:t>
            </a:r>
            <a:r>
              <a:rPr lang="el-GR" sz="1800" i="1" u="sng" dirty="0">
                <a:solidFill>
                  <a:sysClr val="windowText" lastClr="000000"/>
                </a:solidFill>
                <a:latin typeface="Calibri"/>
              </a:rPr>
              <a:t>των επιδιωκόμενων αποτελεσμάτων</a:t>
            </a:r>
            <a:r>
              <a:rPr lang="el-GR" sz="1800" i="1" dirty="0">
                <a:solidFill>
                  <a:sysClr val="windowText" lastClr="000000"/>
                </a:solidFill>
                <a:latin typeface="Calibri"/>
              </a:rPr>
              <a:t> του, καθώς και στη βάση </a:t>
            </a:r>
            <a:r>
              <a:rPr lang="el-GR" sz="1800" i="1" u="sng" dirty="0">
                <a:solidFill>
                  <a:sysClr val="windowText" lastClr="000000"/>
                </a:solidFill>
                <a:latin typeface="Calibri"/>
              </a:rPr>
              <a:t>των δυνατοτήτων των συμμετεχόντων οργανισμών.</a:t>
            </a:r>
            <a:endParaRPr kumimoji="0" lang="el-GR" sz="1800" b="0" i="1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7199" y="6106082"/>
            <a:ext cx="10096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l-GR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l-G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**Εάν το Σχέδιο επιλεγεί για χρηματοδότηση, το </a:t>
            </a:r>
            <a:r>
              <a:rPr lang="el-GR" b="1" i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αιτούμενο κατ’ </a:t>
            </a:r>
            <a:r>
              <a:rPr lang="el-GR" b="1" i="1" u="sng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αποκοπήν</a:t>
            </a:r>
            <a:r>
              <a:rPr lang="el-GR" b="1" i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ποσό θεωρείται αυτόματα το συνολικό ποσό επιχορήγησης</a:t>
            </a:r>
            <a:r>
              <a:rPr lang="el-G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l-GR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8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7446" y="51807"/>
            <a:ext cx="4782789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Κανόνες Χρηματοδότησης 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0120" y="808531"/>
            <a:ext cx="10558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l-GR" sz="2200" b="1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Η επιλογή του κατάλληλου κατ’ </a:t>
            </a:r>
            <a:r>
              <a:rPr lang="el-GR" sz="2200" b="1" i="1" dirty="0" err="1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αποκοπήν</a:t>
            </a:r>
            <a:r>
              <a:rPr lang="el-GR" sz="2200" b="1" i="1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 ποσού βασίζεται στην εκτίμηση του ιδίου του αιτητή για το συνολικό κόστος του σχεδίου και πρέπει να γίνεται: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l-GR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defRPr/>
            </a:pPr>
            <a:endParaRPr lang="en-US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6054" y="1860590"/>
            <a:ext cx="96581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6212" y="3149597"/>
            <a:ext cx="67247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ea typeface="Verdana" panose="020B0604030504040204" pitchFamily="34" charset="0"/>
              </a:rPr>
              <a:t>τις ανάγκες και τα αποτελέσματα του σχεδίου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ea typeface="Verdana" panose="020B0604030504040204" pitchFamily="34" charset="0"/>
              </a:rPr>
              <a:t>τη διάρκεια του σχεδίου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ea typeface="Verdana" panose="020B0604030504040204" pitchFamily="34" charset="0"/>
              </a:rPr>
              <a:t>τη σύνθεση της κοινοπραξίας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ea typeface="Verdana" panose="020B0604030504040204" pitchFamily="34" charset="0"/>
              </a:rPr>
              <a:t>τον αριθμό και την πολυπλοκότητα των δραστηριοτήτων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ea typeface="Verdana" panose="020B0604030504040204" pitchFamily="34" charset="0"/>
              </a:rPr>
              <a:t>τον αριθμό των συμμετεχόντων στις δραστηριότητες</a:t>
            </a:r>
          </a:p>
        </p:txBody>
      </p:sp>
      <p:sp>
        <p:nvSpPr>
          <p:cNvPr id="7" name="Rectangle 6"/>
          <p:cNvSpPr/>
          <p:nvPr/>
        </p:nvSpPr>
        <p:spPr>
          <a:xfrm>
            <a:off x="960120" y="3621986"/>
            <a:ext cx="1768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385723"/>
                </a:solidFill>
                <a:ea typeface="Verdana" panose="020B0604030504040204" pitchFamily="34" charset="0"/>
              </a:rPr>
              <a:t>Ανάλογα με 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120" y="2002677"/>
            <a:ext cx="8309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385723"/>
                </a:solidFill>
                <a:ea typeface="Verdana" panose="020B0604030504040204" pitchFamily="34" charset="0"/>
              </a:rPr>
              <a:t>Σύμφωνα με τις </a:t>
            </a:r>
            <a:r>
              <a:rPr lang="el-GR" sz="2000" b="1" dirty="0">
                <a:solidFill>
                  <a:srgbClr val="0070C0"/>
                </a:solidFill>
                <a:ea typeface="Verdana" panose="020B0604030504040204" pitchFamily="34" charset="0"/>
              </a:rPr>
              <a:t>Αρχές</a:t>
            </a:r>
            <a:r>
              <a:rPr lang="el-GR" sz="2000" dirty="0">
                <a:solidFill>
                  <a:srgbClr val="385723"/>
                </a:solidFill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9629" y="165059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b="1" dirty="0">
                <a:solidFill>
                  <a:srgbClr val="0070C0"/>
                </a:solidFill>
                <a:ea typeface="Verdana" panose="020B0604030504040204" pitchFamily="34" charset="0"/>
              </a:rPr>
              <a:t>της οικονομίας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b="1" dirty="0">
                <a:solidFill>
                  <a:srgbClr val="0070C0"/>
                </a:solidFill>
                <a:ea typeface="Verdana" panose="020B0604030504040204" pitchFamily="34" charset="0"/>
              </a:rPr>
              <a:t>της αποδοτικότητας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b="1" dirty="0">
                <a:solidFill>
                  <a:srgbClr val="0070C0"/>
                </a:solidFill>
                <a:ea typeface="Verdana" panose="020B0604030504040204" pitchFamily="34" charset="0"/>
              </a:rPr>
              <a:t>της αποτελεσματικότητας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324186" y="1577898"/>
            <a:ext cx="0" cy="1095706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4324186" y="2983727"/>
            <a:ext cx="0" cy="1938992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0067C8-3035-B31D-888F-EA30D21B0D5D}"/>
              </a:ext>
            </a:extLst>
          </p:cNvPr>
          <p:cNvCxnSpPr>
            <a:cxnSpLocks/>
          </p:cNvCxnSpPr>
          <p:nvPr/>
        </p:nvCxnSpPr>
        <p:spPr>
          <a:xfrm>
            <a:off x="4324186" y="5342898"/>
            <a:ext cx="0" cy="1162596"/>
          </a:xfrm>
          <a:prstGeom prst="line">
            <a:avLst/>
          </a:prstGeom>
          <a:ln w="38100">
            <a:solidFill>
              <a:srgbClr val="38572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5539556-A777-7519-3DCF-C9633E417A4F}"/>
              </a:ext>
            </a:extLst>
          </p:cNvPr>
          <p:cNvSpPr/>
          <p:nvPr/>
        </p:nvSpPr>
        <p:spPr>
          <a:xfrm>
            <a:off x="960120" y="5628276"/>
            <a:ext cx="2216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385723"/>
                </a:solidFill>
                <a:ea typeface="Verdana" panose="020B0604030504040204" pitchFamily="34" charset="0"/>
              </a:rPr>
              <a:t>Διασφαλίζοντας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E28B3D-C65F-995D-F988-F5506ACE5C9D}"/>
              </a:ext>
            </a:extLst>
          </p:cNvPr>
          <p:cNvSpPr/>
          <p:nvPr/>
        </p:nvSpPr>
        <p:spPr>
          <a:xfrm>
            <a:off x="4646213" y="5476172"/>
            <a:ext cx="5721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ea typeface="Verdana" panose="020B0604030504040204" pitchFamily="34" charset="0"/>
              </a:rPr>
              <a:t>την αποδοτική χρήση των κονδυλίων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ea typeface="Verdana" panose="020B0604030504040204" pitchFamily="34" charset="0"/>
              </a:rPr>
              <a:t>την τήρηση της αρχής της συγχρηματοδότησης</a:t>
            </a:r>
          </a:p>
        </p:txBody>
      </p:sp>
    </p:spTree>
    <p:extLst>
      <p:ext uri="{BB962C8B-B14F-4D97-AF65-F5344CB8AC3E}">
        <p14:creationId xmlns:p14="http://schemas.microsoft.com/office/powerpoint/2010/main" val="930053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555813" y="86404"/>
            <a:ext cx="8713695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Δομή Σχεδίου – Συμπράξεις Συνεργασίας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4431" y="726166"/>
            <a:ext cx="1030523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Κάθε Σχέδιο αποτελείται από </a:t>
            </a:r>
            <a:r>
              <a:rPr lang="el-GR" sz="2200" b="1" u="sng" dirty="0">
                <a:solidFill>
                  <a:srgbClr val="008080"/>
                </a:solidFill>
              </a:rPr>
              <a:t>Πακέτα/Δέσμες Εργασιών (</a:t>
            </a:r>
            <a:r>
              <a:rPr lang="en-US" sz="2200" b="1" u="sng" dirty="0">
                <a:solidFill>
                  <a:srgbClr val="008080"/>
                </a:solidFill>
              </a:rPr>
              <a:t>W</a:t>
            </a:r>
            <a:r>
              <a:rPr lang="en-GB" sz="2200" b="1" u="sng" dirty="0" err="1">
                <a:solidFill>
                  <a:srgbClr val="008080"/>
                </a:solidFill>
              </a:rPr>
              <a:t>ork</a:t>
            </a:r>
            <a:r>
              <a:rPr lang="en-GB" sz="2200" b="1" u="sng" dirty="0">
                <a:solidFill>
                  <a:srgbClr val="008080"/>
                </a:solidFill>
              </a:rPr>
              <a:t> </a:t>
            </a:r>
            <a:r>
              <a:rPr lang="en-US" sz="2200" b="1" u="sng" dirty="0">
                <a:solidFill>
                  <a:srgbClr val="008080"/>
                </a:solidFill>
              </a:rPr>
              <a:t>Packages </a:t>
            </a:r>
            <a:r>
              <a:rPr lang="el-GR" sz="2200" b="1" u="sng" dirty="0">
                <a:solidFill>
                  <a:srgbClr val="008080"/>
                </a:solidFill>
              </a:rPr>
              <a:t>- </a:t>
            </a:r>
            <a:r>
              <a:rPr lang="en-US" sz="2200" b="1" u="sng" dirty="0">
                <a:solidFill>
                  <a:srgbClr val="008080"/>
                </a:solidFill>
              </a:rPr>
              <a:t>WPs)</a:t>
            </a:r>
            <a:r>
              <a:rPr lang="el-GR" sz="2200" dirty="0">
                <a:solidFill>
                  <a:srgbClr val="008080"/>
                </a:solidFill>
              </a:rPr>
              <a:t>. </a:t>
            </a:r>
          </a:p>
          <a:p>
            <a:r>
              <a:rPr lang="el-GR" sz="2200" dirty="0"/>
              <a:t>Κάθε Δέσμη εργασίας περιλαμβάνει συγκεκριμένες </a:t>
            </a:r>
            <a:r>
              <a:rPr lang="el-GR" sz="2200" b="1" u="sng" dirty="0">
                <a:solidFill>
                  <a:srgbClr val="008080"/>
                </a:solidFill>
              </a:rPr>
              <a:t>Δραστηριότητες</a:t>
            </a:r>
            <a:r>
              <a:rPr lang="en-US" sz="2200" b="1" u="sng" dirty="0">
                <a:solidFill>
                  <a:srgbClr val="008080"/>
                </a:solidFill>
              </a:rPr>
              <a:t>/Activities</a:t>
            </a:r>
            <a:r>
              <a:rPr lang="el-GR" sz="2200" b="1" u="sng" dirty="0">
                <a:solidFill>
                  <a:srgbClr val="008080"/>
                </a:solidFill>
              </a:rPr>
              <a:t>.</a:t>
            </a:r>
          </a:p>
          <a:p>
            <a:endParaRPr lang="el-GR" sz="2000" b="1" u="sng" dirty="0">
              <a:solidFill>
                <a:srgbClr val="008080"/>
              </a:solidFill>
            </a:endParaRPr>
          </a:p>
          <a:p>
            <a:r>
              <a:rPr lang="el-GR" sz="2000" b="1" u="sng" dirty="0">
                <a:solidFill>
                  <a:srgbClr val="008080"/>
                </a:solidFill>
              </a:rPr>
              <a:t>Απαιτήσεις/Περιορισμοί/Εισηγήσεις ανά Σχέδιο:</a:t>
            </a:r>
          </a:p>
          <a:p>
            <a:endParaRPr lang="el-GR" sz="2000" b="1" u="sng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Ως </a:t>
            </a:r>
            <a:r>
              <a:rPr lang="el-GR" sz="2000" dirty="0">
                <a:solidFill>
                  <a:srgbClr val="008080"/>
                </a:solidFill>
              </a:rPr>
              <a:t>«Δέσμη Εργασιών» </a:t>
            </a:r>
            <a:r>
              <a:rPr lang="el-GR" sz="2000" dirty="0"/>
              <a:t>ορίζεται ένα </a:t>
            </a:r>
            <a:r>
              <a:rPr lang="el-GR" sz="2000" b="1" dirty="0"/>
              <a:t>σύνολο δραστηριοτήτων που συμβάλλουν στην επίτευξη κοινών ειδικών στόχων και αποτελεσμάτων.</a:t>
            </a:r>
          </a:p>
          <a:p>
            <a:endParaRPr lang="el-GR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/>
              <a:t>Κάθε Σχέδιο συνίσταται να περιλαμβάνει </a:t>
            </a:r>
            <a:r>
              <a:rPr lang="el-GR" sz="2000" dirty="0">
                <a:solidFill>
                  <a:srgbClr val="0070C0"/>
                </a:solidFill>
              </a:rPr>
              <a:t>μέχρι 5 Δέσμες Εργασίας</a:t>
            </a:r>
            <a:r>
              <a:rPr lang="el-GR" sz="2000" dirty="0"/>
              <a:t>, συμπεριλαμβανομένης της υποχρεωτικής δέσμης </a:t>
            </a:r>
            <a:r>
              <a:rPr lang="en-GB" sz="2000" u="sng" dirty="0"/>
              <a:t>Work Package 1</a:t>
            </a:r>
            <a:r>
              <a:rPr lang="el-GR" sz="2000" u="sng" dirty="0"/>
              <a:t>,</a:t>
            </a:r>
            <a:r>
              <a:rPr lang="el-GR" sz="2000" dirty="0"/>
              <a:t> που αφορά τη </a:t>
            </a:r>
            <a:r>
              <a:rPr lang="el-GR" sz="2000" b="1" dirty="0">
                <a:solidFill>
                  <a:srgbClr val="C00000"/>
                </a:solidFill>
              </a:rPr>
              <a:t>Διαχείριση Σχεδίου</a:t>
            </a:r>
            <a:r>
              <a:rPr lang="el-GR" sz="2000" dirty="0">
                <a:solidFill>
                  <a:srgbClr val="C00000"/>
                </a:solidFill>
              </a:rPr>
              <a:t>, </a:t>
            </a:r>
            <a:r>
              <a:rPr lang="el-GR" sz="2000" dirty="0"/>
              <a:t>η οποία προορίζεται να καλύψει τις </a:t>
            </a:r>
            <a:r>
              <a:rPr lang="el-GR" sz="2000" b="1" dirty="0">
                <a:solidFill>
                  <a:srgbClr val="C00000"/>
                </a:solidFill>
              </a:rPr>
              <a:t>οριζόντιες</a:t>
            </a:r>
            <a:r>
              <a:rPr lang="el-GR" sz="2000" dirty="0">
                <a:solidFill>
                  <a:srgbClr val="C00000"/>
                </a:solidFill>
              </a:rPr>
              <a:t> </a:t>
            </a:r>
            <a:r>
              <a:rPr lang="el-GR" sz="2000" b="1" dirty="0">
                <a:solidFill>
                  <a:srgbClr val="C00000"/>
                </a:solidFill>
              </a:rPr>
              <a:t>δραστηριότητες</a:t>
            </a:r>
            <a:r>
              <a:rPr lang="el-GR" sz="2000" dirty="0"/>
              <a:t>, </a:t>
            </a:r>
            <a:r>
              <a:rPr lang="el-GR" sz="2000" b="1" dirty="0">
                <a:solidFill>
                  <a:srgbClr val="0070C0"/>
                </a:solidFill>
              </a:rPr>
              <a:t>αναγκαίες</a:t>
            </a:r>
            <a:r>
              <a:rPr lang="el-GR" sz="2000" dirty="0"/>
              <a:t> για την υλοποίηση του σχεδίου </a:t>
            </a:r>
            <a:r>
              <a:rPr lang="el-GR" i="1" dirty="0"/>
              <a:t>(οργανωτικά και διοικητικά καθήκοντα, σχεδιασμός, υλοποίηση, παρακολούθηση, συντονισμός, επικοινωνία και συνεργασία, αξιολόγηση και διαχείριση κινδύνου).</a:t>
            </a:r>
          </a:p>
          <a:p>
            <a:endParaRPr lang="el-GR" sz="2000" i="1" dirty="0"/>
          </a:p>
          <a:p>
            <a:r>
              <a:rPr lang="el-GR" sz="2000" dirty="0"/>
              <a:t>      Η Διαχείριση του Σχεδίου </a:t>
            </a:r>
            <a:r>
              <a:rPr lang="el-GR" sz="2000" u="sng" dirty="0"/>
              <a:t>δεν πρέπει να ξεπερνά το 20%</a:t>
            </a:r>
            <a:r>
              <a:rPr lang="el-GR" sz="2000" dirty="0"/>
              <a:t> του συνολικού </a:t>
            </a:r>
            <a:r>
              <a:rPr lang="el-GR" sz="2000" dirty="0" err="1"/>
              <a:t>κατ</a:t>
            </a:r>
            <a:r>
              <a:rPr lang="el-GR" sz="2000" dirty="0"/>
              <a:t>΄ </a:t>
            </a:r>
            <a:r>
              <a:rPr lang="el-GR" sz="2000" dirty="0" err="1"/>
              <a:t>αποκοπήν</a:t>
            </a:r>
            <a:r>
              <a:rPr lang="el-GR" sz="2000" dirty="0"/>
              <a:t> ποσού.</a:t>
            </a:r>
          </a:p>
          <a:p>
            <a:endParaRPr lang="el-GR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rgbClr val="7030A0"/>
                </a:solidFill>
              </a:rPr>
              <a:t>Η αγορά υπηρεσιών και η αγορά/ενοικίαση εξοπλισμού (</a:t>
            </a:r>
            <a:r>
              <a:rPr lang="el-GR" sz="2000" b="1" dirty="0">
                <a:solidFill>
                  <a:srgbClr val="7030A0"/>
                </a:solidFill>
              </a:rPr>
              <a:t>υπεργολαβίες</a:t>
            </a:r>
            <a:r>
              <a:rPr lang="el-GR" sz="2000" dirty="0">
                <a:solidFill>
                  <a:srgbClr val="7030A0"/>
                </a:solidFill>
              </a:rPr>
              <a:t>)</a:t>
            </a:r>
            <a:r>
              <a:rPr lang="el-GR" sz="2000" dirty="0"/>
              <a:t> επιτρέπονται, εφόσον </a:t>
            </a:r>
            <a:r>
              <a:rPr lang="el-GR" sz="2000" b="1" u="sng" dirty="0"/>
              <a:t>δεν καλύπτουν βασικές δραστηριότητες </a:t>
            </a:r>
            <a:r>
              <a:rPr lang="el-GR" sz="2000" u="sng" dirty="0"/>
              <a:t>του σχεδίου</a:t>
            </a:r>
            <a:r>
              <a:rPr lang="el-GR" sz="2000" dirty="0"/>
              <a:t> από τις οποίες εξαρτάται άμεσα η επίτευξη των στόχων της δράσης. </a:t>
            </a:r>
            <a:endParaRPr lang="el-GR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778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068293606"/>
              </p:ext>
            </p:extLst>
          </p:nvPr>
        </p:nvGraphicFramePr>
        <p:xfrm>
          <a:off x="184971" y="1462878"/>
          <a:ext cx="9448197" cy="514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Rectangle 25"/>
          <p:cNvSpPr/>
          <p:nvPr/>
        </p:nvSpPr>
        <p:spPr>
          <a:xfrm>
            <a:off x="352727" y="845105"/>
            <a:ext cx="66287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500" b="1" dirty="0">
                <a:solidFill>
                  <a:srgbClr val="008080"/>
                </a:solidFill>
                <a:latin typeface="Century Gothic" panose="020B0502020202020204" pitchFamily="34" charset="0"/>
              </a:rPr>
              <a:t>Δέσμη Εργασιών (</a:t>
            </a:r>
            <a:r>
              <a:rPr lang="en-US" sz="2500" b="1" dirty="0">
                <a:solidFill>
                  <a:srgbClr val="008080"/>
                </a:solidFill>
                <a:latin typeface="Century Gothic" panose="020B0502020202020204" pitchFamily="34" charset="0"/>
              </a:rPr>
              <a:t>WP)</a:t>
            </a:r>
            <a:r>
              <a:rPr lang="el-GR" sz="2500" b="1" dirty="0">
                <a:solidFill>
                  <a:srgbClr val="008080"/>
                </a:solidFill>
                <a:latin typeface="Century Gothic" panose="020B0502020202020204" pitchFamily="34" charset="0"/>
              </a:rPr>
              <a:t> - Δραστηριότητες</a:t>
            </a:r>
            <a:endParaRPr lang="en-GB" sz="2500" b="1" dirty="0">
              <a:solidFill>
                <a:srgbClr val="00808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79361" y="36576"/>
            <a:ext cx="46755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Δομή Σχεδίου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83486D-6568-063E-ADAB-6B60D9125B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475" t="17759" r="4937"/>
          <a:stretch/>
        </p:blipFill>
        <p:spPr>
          <a:xfrm>
            <a:off x="9118600" y="676338"/>
            <a:ext cx="3073400" cy="2866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5886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28415" y="802159"/>
            <a:ext cx="7776587" cy="5753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l-GR" sz="3400" b="1" i="1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tabLst>
                <a:tab pos="804863" algn="l"/>
              </a:tabLst>
              <a:defRPr/>
            </a:pP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WP1: 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Διαχείριση Υλοποίησης Σχεδίου</a:t>
            </a:r>
          </a:p>
          <a:p>
            <a:pPr marL="0" indent="0">
              <a:buNone/>
              <a:defRPr/>
            </a:pPr>
            <a:r>
              <a:rPr lang="el-GR" sz="34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1.1. Σχεδιασμός &amp; διαχείριση υλοποίησης δραστηριοτήτων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1.2. Έλεγχος &amp; παρακολούθηση 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1.3. Διακρατικές συναντήσεις μεταξύ των εταίρων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1.4. Οικονομική Διαχείριση – Προετοιμασία υλικού επικοινωνίας</a:t>
            </a:r>
          </a:p>
          <a:p>
            <a:pPr marL="0" indent="0">
              <a:buNone/>
              <a:defRPr/>
            </a:pPr>
            <a:endParaRPr lang="el-GR" sz="3400" b="1" i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WP2: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Εκπαιδευτικό Πρόγραμμα</a:t>
            </a:r>
          </a:p>
          <a:p>
            <a:pPr marL="0" indent="0">
              <a:buNone/>
              <a:defRPr/>
            </a:pPr>
            <a:r>
              <a:rPr lang="el-GR" sz="34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2.1. Ανάπτυξη εκπαιδευτικού υλικού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2.2. Συλλογή καλών πρακτικών</a:t>
            </a:r>
          </a:p>
          <a:p>
            <a:pPr marL="0" indent="0">
              <a:buNone/>
              <a:defRPr/>
            </a:pPr>
            <a:endParaRPr lang="el-GR" sz="3400" b="1" i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WP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Δημιουργία Ψηφιακού Υλικού (π.χ. πλατφόρμας)</a:t>
            </a:r>
          </a:p>
          <a:p>
            <a:pPr marL="0" indent="0">
              <a:buNone/>
              <a:defRPr/>
            </a:pPr>
            <a:r>
              <a:rPr lang="el-GR" sz="34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3.1. Συλλογή δεδομένων και ανάπτυξη </a:t>
            </a:r>
            <a:r>
              <a:rPr lang="el-GR" sz="3400" i="1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διαδραστικού</a:t>
            </a: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μαθησιακού περιβάλλοντος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3.2. Πιλοτική Εφαρμογή στις ομάδες-στόχους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3.3. Τεχνικές Διαδικασίες &amp; Αξιολόγηση</a:t>
            </a:r>
          </a:p>
          <a:p>
            <a:pPr marL="0" indent="0">
              <a:buNone/>
              <a:defRPr/>
            </a:pPr>
            <a:endParaRPr lang="el-GR" sz="3400" i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WP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Δραστηριότητες Μάθησης, Εκπαίδευσης, Κατάρτισης</a:t>
            </a:r>
          </a:p>
          <a:p>
            <a:pPr marL="0" indent="0">
              <a:buNone/>
              <a:defRPr/>
            </a:pPr>
            <a:r>
              <a:rPr lang="el-GR" sz="34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4.1. Οδηγός Κατάρτισης και πολιτικής υιοθέτησης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4.2. Κατάρτιση - Πιλοτική εφαρμογή </a:t>
            </a:r>
          </a:p>
          <a:p>
            <a:pPr marL="0" indent="0">
              <a:buNone/>
              <a:defRPr/>
            </a:pPr>
            <a:endParaRPr lang="el-GR" sz="3400" b="1" i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WP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n-US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l-GR" sz="40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Δραστηριότητες Διάχυσης και Βιωσιμότητας Αποτελεσμάτων</a:t>
            </a:r>
          </a:p>
          <a:p>
            <a:pPr marL="0" indent="0">
              <a:buNone/>
              <a:defRPr/>
            </a:pPr>
            <a:r>
              <a:rPr lang="el-GR" sz="3400" b="1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5.1  Εκδηλώσεις Διάδοσης των Αποτελεσμάτων</a:t>
            </a:r>
          </a:p>
          <a:p>
            <a:pPr marL="0" indent="0">
              <a:buNone/>
              <a:defRPr/>
            </a:pPr>
            <a:r>
              <a:rPr lang="el-GR" sz="3400" i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5.2. Ετοιμασία υλικού για προώθηση/διάδοση των αποτελεσμάτων του έργου</a:t>
            </a:r>
          </a:p>
          <a:p>
            <a:pPr marL="0" indent="0">
              <a:buNone/>
              <a:defRPr/>
            </a:pPr>
            <a:r>
              <a:rPr lang="el-GR" sz="2400" b="1" i="1" dirty="0">
                <a:solidFill>
                  <a:sysClr val="windowText" lastClr="000000"/>
                </a:solidFill>
                <a:latin typeface="Calibri"/>
              </a:rPr>
              <a:t> </a:t>
            </a:r>
            <a:endParaRPr lang="el-GR" sz="2400" i="1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l-GR" sz="2000" dirty="0">
              <a:solidFill>
                <a:sysClr val="windowText" lastClr="000000"/>
              </a:solidFill>
              <a:latin typeface="Calibri"/>
            </a:endParaRPr>
          </a:p>
          <a:p>
            <a:pPr marL="0" lvl="0" indent="0" algn="just">
              <a:buNone/>
              <a:defRPr/>
            </a:pPr>
            <a:endParaRPr lang="fr-BE" sz="2000" kern="150" dirty="0">
              <a:solidFill>
                <a:sysClr val="windowText" lastClr="000000"/>
              </a:solidFill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l-GR" sz="20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n-US" sz="10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l-GR" sz="20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l-GR" sz="20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en-GB" sz="20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l-GR" sz="20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l-GR" sz="20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5046" y="959435"/>
            <a:ext cx="26933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500" b="1" i="1" dirty="0">
                <a:solidFill>
                  <a:srgbClr val="C00000"/>
                </a:solidFill>
              </a:rPr>
              <a:t>Παραδείγματα: Δέσμες και Δραστηριότητες</a:t>
            </a:r>
            <a:r>
              <a:rPr lang="el-GR" sz="2000" b="1" i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547713" y="36576"/>
            <a:ext cx="4259102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Δομή Σχεδίου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B775C-77A0-CD9E-D592-8A2A0A98C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24" y="4515832"/>
            <a:ext cx="2913555" cy="21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77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" y="67301"/>
            <a:ext cx="4374776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Κριτήρια Αξιολόγησης 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74946941"/>
              </p:ext>
            </p:extLst>
          </p:nvPr>
        </p:nvGraphicFramePr>
        <p:xfrm>
          <a:off x="811530" y="735496"/>
          <a:ext cx="102641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0714" y="1283540"/>
            <a:ext cx="58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25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E0ADF-8D9B-C858-412C-A72E5A88946E}"/>
              </a:ext>
            </a:extLst>
          </p:cNvPr>
          <p:cNvSpPr txBox="1"/>
          <p:nvPr/>
        </p:nvSpPr>
        <p:spPr>
          <a:xfrm>
            <a:off x="1432179" y="6069201"/>
            <a:ext cx="916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*Δίδεται περαιτέρω έμφαση κατά την αξιολόγηση, σε περίπτωση ισοψηφίας.</a:t>
            </a:r>
          </a:p>
          <a:p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**Σελ. 295-298 Ελληνικού Οδηγού</a:t>
            </a:r>
            <a:endParaRPr lang="en-GB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88925E-1E80-755D-80C3-4136A3B7C5D2}"/>
              </a:ext>
            </a:extLst>
          </p:cNvPr>
          <p:cNvSpPr txBox="1"/>
          <p:nvPr/>
        </p:nvSpPr>
        <p:spPr>
          <a:xfrm>
            <a:off x="1639283" y="2569603"/>
            <a:ext cx="58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30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FBF37-ED43-90F0-8BEB-C3C7B2CAA2ED}"/>
              </a:ext>
            </a:extLst>
          </p:cNvPr>
          <p:cNvSpPr txBox="1"/>
          <p:nvPr/>
        </p:nvSpPr>
        <p:spPr>
          <a:xfrm>
            <a:off x="1633415" y="3765178"/>
            <a:ext cx="58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2</a:t>
            </a:r>
            <a:r>
              <a:rPr lang="en-GB" sz="2800" b="1" dirty="0">
                <a:solidFill>
                  <a:srgbClr val="C00000"/>
                </a:solidFill>
              </a:rPr>
              <a:t>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0C4D5-3DA2-2560-86CC-AF5BEB847EDB}"/>
              </a:ext>
            </a:extLst>
          </p:cNvPr>
          <p:cNvSpPr txBox="1"/>
          <p:nvPr/>
        </p:nvSpPr>
        <p:spPr>
          <a:xfrm>
            <a:off x="1145286" y="5049438"/>
            <a:ext cx="58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25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3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173414" y="27404"/>
            <a:ext cx="734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Χρήσιμες πηγές πληροφόρησης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608" y="1023703"/>
            <a:ext cx="10204332" cy="6212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-342900" algn="just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3"/>
              </a:rPr>
              <a:t>Οδηγός Προγράμματος 2024 (Αγγλικά/Ελληνικά)</a:t>
            </a:r>
          </a:p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3"/>
              </a:rPr>
              <a:t> 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indent="-34290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Συμπράξεις Συνεργασίας 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(σελίδες 289-299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του Ελληνικού Οδηγού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)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indent="-34290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Κριτήρια Επιλεξιμότητας 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(σελίδες 289-294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του Ελληνικού Οδηγού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)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indent="-342900" algn="just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Κριτήρια Χορήγησης/Ποιοτικής Αξιολόγησης 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(σελίδες 295-298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του Ελληνικού Οδηγού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)</a:t>
            </a:r>
          </a:p>
          <a:p>
            <a:pPr algn="just">
              <a:lnSpc>
                <a:spcPct val="135000"/>
              </a:lnSpc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indent="-342900" algn="just">
              <a:lnSpc>
                <a:spcPct val="135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4"/>
              </a:rPr>
              <a:t>Προσκλήσεις για αιτήσεις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indent="-342900" algn="just">
              <a:lnSpc>
                <a:spcPct val="135000"/>
              </a:lnSpc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5"/>
              </a:rPr>
              <a:t>Handbook on the Lump-sum Funding Model</a:t>
            </a:r>
            <a:endParaRPr lang="el-GR" sz="20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indent="-342900" algn="just">
              <a:lnSpc>
                <a:spcPct val="135000"/>
              </a:lnSpc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6"/>
              </a:rPr>
              <a:t>Frequently Asked Questions on the Lump-sum Funding Model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indent="-342900" algn="just">
              <a:lnSpc>
                <a:spcPct val="135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hlinkClick r:id="rId3"/>
              </a:rPr>
              <a:t>Οδηγίες για υποβολή Αίτησης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(σελίδες 500-510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του Ελληνικού Οδηγού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)</a:t>
            </a:r>
          </a:p>
          <a:p>
            <a:pPr marL="36000" algn="just">
              <a:lnSpc>
                <a:spcPct val="125000"/>
              </a:lnSpc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algn="just">
              <a:lnSpc>
                <a:spcPct val="125000"/>
              </a:lnSpc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algn="just">
              <a:lnSpc>
                <a:spcPct val="125000"/>
              </a:lnSpc>
            </a:pPr>
            <a:r>
              <a:rPr lang="el-G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***Σημείωση: Στις </a:t>
            </a:r>
            <a:r>
              <a:rPr lang="el-G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αρχές του 2024 </a:t>
            </a:r>
            <a:r>
              <a:rPr lang="el-G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θα πραγματοποιηθούν ανά Δράση οι ημερίδες </a:t>
            </a:r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“How to Apply”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, </a:t>
            </a:r>
            <a:r>
              <a:rPr lang="el-G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που θα παρουσιάζουν αναλυτικά τις διαδικασίες υποβολής μίας αίτησης.</a:t>
            </a:r>
          </a:p>
          <a:p>
            <a:pPr marL="36000" algn="just">
              <a:lnSpc>
                <a:spcPct val="125000"/>
              </a:lnSpc>
            </a:pPr>
            <a:endParaRPr lang="el-GR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algn="just">
              <a:lnSpc>
                <a:spcPct val="125000"/>
              </a:lnSpc>
            </a:pP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36000" algn="just">
              <a:lnSpc>
                <a:spcPct val="125000"/>
              </a:lnSpc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  </a:t>
            </a:r>
            <a:endParaRPr lang="el-GR" sz="1600" b="1" dirty="0">
              <a:solidFill>
                <a:srgbClr val="FF0000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500+ Studying Pictures [HD] | Download Free Images on Unspl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154" y="3014688"/>
            <a:ext cx="3390822" cy="2258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40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>
            <a:off x="5116878" y="629266"/>
            <a:ext cx="642284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Στοιχεία Επικοινωνίας</a:t>
            </a:r>
          </a:p>
        </p:txBody>
      </p:sp>
      <p:sp>
        <p:nvSpPr>
          <p:cNvPr id="3079" name="Rectangle 3078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2E5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072" y="803049"/>
            <a:ext cx="2447864" cy="24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con&#10;&#10;Description automatically generated">
            <a:extLst>
              <a:ext uri="{FF2B5EF4-FFF2-40B4-BE49-F238E27FC236}">
                <a16:creationId xmlns:a16="http://schemas.microsoft.com/office/drawing/2014/main" id="{9521ECFF-9C04-1703-EB25-CEA79B0B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904" y="3461344"/>
            <a:ext cx="2456198" cy="2438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6880" y="2427674"/>
            <a:ext cx="5017720" cy="41255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b="1" u="sng" dirty="0" err="1">
                <a:latin typeface="Century Gothic" panose="020B0502020202020204" pitchFamily="34" charset="0"/>
              </a:rPr>
              <a:t>Λειτουργός</a:t>
            </a:r>
            <a:r>
              <a:rPr lang="en-US" b="1" u="sng" dirty="0">
                <a:latin typeface="Century Gothic" panose="020B0502020202020204" pitchFamily="34" charset="0"/>
              </a:rPr>
              <a:t> </a:t>
            </a:r>
            <a:r>
              <a:rPr lang="el-GR" b="1" u="sng" dirty="0">
                <a:latin typeface="Century Gothic" panose="020B0502020202020204" pitchFamily="34" charset="0"/>
              </a:rPr>
              <a:t>Βασικής Δράσης 2</a:t>
            </a:r>
            <a:endParaRPr lang="en-GB" b="1" u="sng" dirty="0">
              <a:latin typeface="Century Gothic" panose="020B050202020202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l-GR" b="1" u="sng" dirty="0">
                <a:latin typeface="Century Gothic" panose="020B0502020202020204" pitchFamily="34" charset="0"/>
              </a:rPr>
              <a:t>Συμπράξεις Συνεργασίας </a:t>
            </a:r>
            <a:endParaRPr lang="en-GB" b="1" u="sng" dirty="0">
              <a:latin typeface="Century Gothic" panose="020B050202020202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l-GR" b="1" u="sng" dirty="0">
                <a:latin typeface="Century Gothic" panose="020B0502020202020204" pitchFamily="34" charset="0"/>
              </a:rPr>
              <a:t>ΚΑ220</a:t>
            </a:r>
            <a:r>
              <a:rPr lang="en-GB" b="1" u="sng" dirty="0">
                <a:latin typeface="Century Gothic" panose="020B0502020202020204" pitchFamily="34" charset="0"/>
              </a:rPr>
              <a:t>-ADU, SCH, HED, VET</a:t>
            </a:r>
            <a:r>
              <a:rPr lang="el-GR" b="1" u="sng" dirty="0">
                <a:latin typeface="Century Gothic" panose="020B0502020202020204" pitchFamily="34" charset="0"/>
              </a:rPr>
              <a:t>, </a:t>
            </a:r>
            <a:r>
              <a:rPr lang="en-GB" b="1" u="sng" dirty="0">
                <a:latin typeface="Century Gothic" panose="020B0502020202020204" pitchFamily="34" charset="0"/>
              </a:rPr>
              <a:t>YOU</a:t>
            </a:r>
            <a:r>
              <a:rPr lang="en-US" b="1" dirty="0">
                <a:latin typeface="Century Gothic" panose="020B0502020202020204" pitchFamily="34" charset="0"/>
              </a:rPr>
              <a:t>: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b="1" u="sng" dirty="0">
              <a:latin typeface="Century Gothic" panose="020B0502020202020204" pitchFamily="34" charset="0"/>
            </a:endParaRPr>
          </a:p>
          <a:p>
            <a:pPr marL="3540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anose="020B0502020202020204" pitchFamily="34" charset="0"/>
              </a:rPr>
              <a:t>Σοφί</a:t>
            </a:r>
            <a:r>
              <a:rPr lang="en-US" dirty="0">
                <a:latin typeface="Century Gothic" panose="020B0502020202020204" pitchFamily="34" charset="0"/>
              </a:rPr>
              <a:t>α Βιολάρη</a:t>
            </a:r>
          </a:p>
          <a:p>
            <a:pPr marL="3540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22448850</a:t>
            </a:r>
          </a:p>
          <a:p>
            <a:pPr marL="3540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hlinkClick r:id="rId5"/>
              </a:rPr>
              <a:t>sviolari@idep.org.cy</a:t>
            </a:r>
            <a:endParaRPr lang="en-US" dirty="0"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b="1" u="sng" dirty="0" err="1">
                <a:latin typeface="Century Gothic" panose="020B0502020202020204" pitchFamily="34" charset="0"/>
              </a:rPr>
              <a:t>Συντονίστρι</a:t>
            </a:r>
            <a:r>
              <a:rPr lang="en-US" b="1" u="sng" dirty="0">
                <a:latin typeface="Century Gothic" panose="020B0502020202020204" pitchFamily="34" charset="0"/>
              </a:rPr>
              <a:t>α </a:t>
            </a:r>
            <a:r>
              <a:rPr lang="el-GR" b="1" u="sng" dirty="0">
                <a:latin typeface="Century Gothic" panose="020B0502020202020204" pitchFamily="34" charset="0"/>
              </a:rPr>
              <a:t>Βασικής </a:t>
            </a:r>
            <a:r>
              <a:rPr lang="en-US" b="1" u="sng" dirty="0" err="1">
                <a:latin typeface="Century Gothic" panose="020B0502020202020204" pitchFamily="34" charset="0"/>
              </a:rPr>
              <a:t>Δράσης</a:t>
            </a:r>
            <a:r>
              <a:rPr lang="el-GR" b="1" u="sng" dirty="0">
                <a:latin typeface="Century Gothic" panose="020B0502020202020204" pitchFamily="34" charset="0"/>
              </a:rPr>
              <a:t> 2</a:t>
            </a:r>
            <a:r>
              <a:rPr lang="en-US" b="1" dirty="0">
                <a:latin typeface="Century Gothic" panose="020B0502020202020204" pitchFamily="34" charset="0"/>
              </a:rPr>
              <a:t>:</a:t>
            </a:r>
            <a:endParaRPr lang="en-US" b="1" u="sng" dirty="0"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anose="020B0502020202020204" pitchFamily="34" charset="0"/>
              </a:rPr>
              <a:t>Στέλλ</a:t>
            </a:r>
            <a:r>
              <a:rPr lang="en-US" dirty="0">
                <a:latin typeface="Century Gothic" panose="020B0502020202020204" pitchFamily="34" charset="0"/>
              </a:rPr>
              <a:t>α Λεωνίδου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22448894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hlinkClick r:id="rId5"/>
              </a:rPr>
              <a:t>sleonidou@idep.org.cy</a:t>
            </a:r>
            <a:endParaRPr lang="en-US" dirty="0"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028" name="Picture 1" descr="Facebook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Twitter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 descr="Google Plu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 descr="Instagr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89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Γιατί δεν λέμε συχνά &quot;ευχαριστώ&quot; στην καθημερινότητά μας - Τι δείχνει έρευνα">
            <a:extLst>
              <a:ext uri="{FF2B5EF4-FFF2-40B4-BE49-F238E27FC236}">
                <a16:creationId xmlns:a16="http://schemas.microsoft.com/office/drawing/2014/main" id="{DDF36FC1-BD98-9780-EBF9-AC8FA93FA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763" y="727658"/>
            <a:ext cx="6760347" cy="375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93BDCD-32DD-50CE-2FFC-F56E17C5FAE4}"/>
              </a:ext>
            </a:extLst>
          </p:cNvPr>
          <p:cNvSpPr txBox="1"/>
          <p:nvPr/>
        </p:nvSpPr>
        <p:spPr>
          <a:xfrm flipH="1">
            <a:off x="729840" y="4482562"/>
            <a:ext cx="6434357" cy="1532334"/>
          </a:xfrm>
          <a:prstGeom prst="flowChartAlternateProcess">
            <a:avLst/>
          </a:prstGeom>
          <a:solidFill>
            <a:srgbClr val="3B9B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Ευχαριστώ πολύ για την προσοχή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σας!</a:t>
            </a:r>
          </a:p>
          <a:p>
            <a:pPr algn="ctr"/>
            <a:endParaRPr lang="el-GR" sz="20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2000" b="1" dirty="0">
                <a:latin typeface="Century Gothic" panose="020B0502020202020204" pitchFamily="34" charset="0"/>
                <a:ea typeface="Verdana" panose="020B0604030504040204" pitchFamily="34" charset="0"/>
              </a:rPr>
              <a:t>Σοφία </a:t>
            </a:r>
            <a:r>
              <a:rPr lang="el-GR" sz="2000" b="1" dirty="0" err="1">
                <a:latin typeface="Century Gothic" panose="020B0502020202020204" pitchFamily="34" charset="0"/>
                <a:ea typeface="Verdana" panose="020B0604030504040204" pitchFamily="34" charset="0"/>
              </a:rPr>
              <a:t>Βιολάρη</a:t>
            </a:r>
            <a:endParaRPr lang="el-GR" sz="2000" b="1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2000" b="1" dirty="0">
                <a:latin typeface="Century Gothic" panose="020B0502020202020204" pitchFamily="34" charset="0"/>
                <a:ea typeface="Verdana" panose="020B0604030504040204" pitchFamily="34" charset="0"/>
              </a:rPr>
              <a:t>Λειτουργός ΒΔ2 – Συμπράξεις Συνεργασίας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420635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48488" y="2653971"/>
            <a:ext cx="3819896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5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Τι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είν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αι το ERASMUS+;</a:t>
            </a:r>
          </a:p>
        </p:txBody>
      </p:sp>
      <p:sp>
        <p:nvSpPr>
          <p:cNvPr id="30" name="Freeform 17">
            <a:extLst>
              <a:ext uri="{FF2B5EF4-FFF2-40B4-BE49-F238E27FC236}">
                <a16:creationId xmlns:a16="http://schemas.microsoft.com/office/drawing/2014/main" id="{14D8491E-61E0-4939-B77E-8B58E112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2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E92DA7-5950-ADFC-41DE-FC31A9AF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797" y="2426124"/>
            <a:ext cx="4578521" cy="290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Freeform 18">
            <a:extLst>
              <a:ext uri="{FF2B5EF4-FFF2-40B4-BE49-F238E27FC236}">
                <a16:creationId xmlns:a16="http://schemas.microsoft.com/office/drawing/2014/main" id="{E2129A46-8F64-4F45-A226-F09DCA07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AAC6D63-7076-2F4B-777E-67D764B69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999" y="5332348"/>
            <a:ext cx="4174388" cy="876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AC984F-4EB2-EDBE-D92B-7EFD0C213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5004" y="381960"/>
            <a:ext cx="2866796" cy="24087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752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0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51485-8FEF-4413-E88D-7AC558CBE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446" y="1675341"/>
            <a:ext cx="1359962" cy="2420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2F925D-5268-919C-E3F8-A360A7292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1521">
            <a:off x="6855705" y="1767834"/>
            <a:ext cx="4305561" cy="4305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C7A0A4-E0AB-016E-64FE-3CB3D2621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4388906"/>
            <a:ext cx="2450804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9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17">
            <a:extLst>
              <a:ext uri="{FF2B5EF4-FFF2-40B4-BE49-F238E27FC236}">
                <a16:creationId xmlns:a16="http://schemas.microsoft.com/office/drawing/2014/main" id="{14D8491E-61E0-4939-B77E-8B58E112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2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E92DA7-5950-ADFC-41DE-FC31A9AF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746" y="2790701"/>
            <a:ext cx="4004160" cy="2541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Freeform 18">
            <a:extLst>
              <a:ext uri="{FF2B5EF4-FFF2-40B4-BE49-F238E27FC236}">
                <a16:creationId xmlns:a16="http://schemas.microsoft.com/office/drawing/2014/main" id="{E2129A46-8F64-4F45-A226-F09DCA07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AAC6D63-7076-2F4B-777E-67D764B69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999" y="5332348"/>
            <a:ext cx="4174388" cy="876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AC984F-4EB2-EDBE-D92B-7EFD0C213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5004" y="381960"/>
            <a:ext cx="2866796" cy="24087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4076" y="225637"/>
            <a:ext cx="6853110" cy="9033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5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Τι</a:t>
            </a:r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5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είν</a:t>
            </a:r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αι το ERASMUS+;</a:t>
            </a:r>
          </a:p>
        </p:txBody>
      </p:sp>
      <p:graphicFrame>
        <p:nvGraphicFramePr>
          <p:cNvPr id="34" name="Title 1">
            <a:extLst>
              <a:ext uri="{FF2B5EF4-FFF2-40B4-BE49-F238E27FC236}">
                <a16:creationId xmlns:a16="http://schemas.microsoft.com/office/drawing/2014/main" id="{C54C62F6-B596-B74B-DC59-73CC3A7E8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977802"/>
              </p:ext>
            </p:extLst>
          </p:nvPr>
        </p:nvGraphicFramePr>
        <p:xfrm>
          <a:off x="-342626" y="1573967"/>
          <a:ext cx="7958860" cy="375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590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>
            <a:off x="742950" y="678448"/>
            <a:ext cx="3476625" cy="5498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>
                <a:solidFill>
                  <a:srgbClr val="FFFF0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ΚΟΝΔΥΛΙ ΓΙΑ ΚΥΠΡΙΟΥΣ ΔΙΚΑΙΟΥΧΟΥΣ </a:t>
            </a:r>
            <a:endParaRPr lang="el-GR" sz="3000" b="1" kern="1200" dirty="0">
              <a:solidFill>
                <a:srgbClr val="FFFF00"/>
              </a:solidFill>
              <a:latin typeface="Bahnschrift SemiCondensed" panose="020B0502040204020203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0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ΓΙΑ ΤΗΝ </a:t>
            </a:r>
            <a:endParaRPr lang="el-GR" sz="3000" b="1" kern="1200" dirty="0">
              <a:solidFill>
                <a:srgbClr val="FFFF00"/>
              </a:solidFill>
              <a:latin typeface="Bahnschrift SemiCondensed" panose="020B0502040204020203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0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ΠΡΟΣΚΛΗΣΗ 2024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>
                <a:solidFill>
                  <a:srgbClr val="00B0F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Απ</a:t>
            </a:r>
            <a:r>
              <a:rPr lang="en-US" sz="3000" b="1" kern="1200" dirty="0" err="1">
                <a:solidFill>
                  <a:srgbClr val="00B0F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οκεντρωμένες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Δράσεις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–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Τομείς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της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Εκ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παίδευσης &amp; Κατάρτισης, της Νεολαίας και του Αθλητισμού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CBE4F-733B-2646-35E9-1D0BA1ADE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08"/>
          <a:stretch/>
        </p:blipFill>
        <p:spPr>
          <a:xfrm>
            <a:off x="5278120" y="810000"/>
            <a:ext cx="4932081" cy="6048000"/>
          </a:xfrm>
          <a:prstGeom prst="rect">
            <a:avLst/>
          </a:prstGeom>
          <a:ln w="698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5145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>
            <a:off x="742950" y="678448"/>
            <a:ext cx="3476625" cy="5498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>
                <a:solidFill>
                  <a:srgbClr val="FFFF0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ΚΟΝΔΥΛΙ ΓΙΑ ΚΥΠΡΙΟΥΣ ΔΙΚΑΙΟΥΧΟΥΣ </a:t>
            </a:r>
            <a:endParaRPr lang="el-GR" sz="3000" b="1" kern="1200" dirty="0">
              <a:solidFill>
                <a:srgbClr val="FFFF00"/>
              </a:solidFill>
              <a:latin typeface="Bahnschrift SemiCondensed" panose="020B0502040204020203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0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ΓΙΑ ΤΗΝ </a:t>
            </a:r>
            <a:endParaRPr lang="el-GR" sz="3000" b="1" kern="1200" dirty="0">
              <a:solidFill>
                <a:srgbClr val="FFFF00"/>
              </a:solidFill>
              <a:latin typeface="Bahnschrift SemiCondensed" panose="020B0502040204020203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0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ΠΡΟΣΚΛΗΣΗ 2024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>
                <a:solidFill>
                  <a:srgbClr val="00B0F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Απ</a:t>
            </a:r>
            <a:r>
              <a:rPr lang="en-US" sz="3000" b="1" kern="1200" dirty="0" err="1">
                <a:solidFill>
                  <a:srgbClr val="00B0F0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οκεντρωμένες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Δράσεις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–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Τομείς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της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Εκ</a:t>
            </a:r>
            <a:r>
              <a:rPr lang="en-US" sz="3000" b="1" kern="1200" dirty="0">
                <a:solidFill>
                  <a:srgbClr val="FFFFFF"/>
                </a:solidFill>
                <a:latin typeface="Bahnschrift SemiCondensed" panose="020B0502040204020203" pitchFamily="34" charset="0"/>
                <a:ea typeface="+mj-ea"/>
                <a:cs typeface="+mj-cs"/>
              </a:rPr>
              <a:t>παίδευσης &amp; Κατάρτισης, της Νεολαίας και του Αθλητισμού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CBE4F-733B-2646-35E9-1D0BA1ADE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388" b="23610"/>
          <a:stretch/>
        </p:blipFill>
        <p:spPr>
          <a:xfrm>
            <a:off x="4837553" y="1648270"/>
            <a:ext cx="7169011" cy="2652611"/>
          </a:xfrm>
          <a:prstGeom prst="rect">
            <a:avLst/>
          </a:prstGeom>
          <a:ln w="285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tar: 6 Points 3">
            <a:extLst>
              <a:ext uri="{FF2B5EF4-FFF2-40B4-BE49-F238E27FC236}">
                <a16:creationId xmlns:a16="http://schemas.microsoft.com/office/drawing/2014/main" id="{14888DAB-4311-D191-9172-688C02CB1FA2}"/>
              </a:ext>
            </a:extLst>
          </p:cNvPr>
          <p:cNvSpPr/>
          <p:nvPr/>
        </p:nvSpPr>
        <p:spPr>
          <a:xfrm>
            <a:off x="8289561" y="1154244"/>
            <a:ext cx="1753849" cy="3597638"/>
          </a:xfrm>
          <a:prstGeom prst="star6">
            <a:avLst>
              <a:gd name="adj" fmla="val 34273"/>
              <a:gd name="hf" fmla="val 11547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816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158317" y="74660"/>
            <a:ext cx="322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Επιλέξιμες Χώρες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868" y="1295834"/>
            <a:ext cx="9093645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2060"/>
              </a:solidFill>
              <a:cs typeface="Calibri" pitchFamily="34" charset="0"/>
            </a:endParaRP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LOREM IPSUM</a:t>
            </a:r>
          </a:p>
          <a:p>
            <a:pPr lvl="1" indent="-457200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GB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  <a:p>
            <a:pPr marL="0" lvl="1" defTabSz="106135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317" y="736034"/>
            <a:ext cx="112938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u="sng" kern="0" dirty="0">
                <a:solidFill>
                  <a:prstClr val="black"/>
                </a:solidFill>
                <a:ea typeface="Verdana" panose="020B0604030504040204" pitchFamily="34" charset="0"/>
              </a:rPr>
              <a:t>X</a:t>
            </a:r>
            <a:r>
              <a:rPr kumimoji="0" lang="el-GR" sz="2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ώρες που συμμετέχουν πλήρως σε </a:t>
            </a:r>
            <a:r>
              <a:rPr kumimoji="0" lang="el-GR" sz="2400" b="1" i="0" u="sng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ea typeface="Verdana" panose="020B0604030504040204" pitchFamily="34" charset="0"/>
              </a:rPr>
              <a:t>ΟΛΕΣ</a:t>
            </a:r>
            <a:r>
              <a:rPr kumimoji="0" lang="el-GR" sz="2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 τις Δράσεις του </a:t>
            </a:r>
            <a:r>
              <a:rPr lang="el-GR" sz="2200" b="1" u="sng" kern="0" dirty="0">
                <a:solidFill>
                  <a:prstClr val="black"/>
                </a:solidFill>
                <a:ea typeface="Verdana" panose="020B0604030504040204" pitchFamily="34" charset="0"/>
              </a:rPr>
              <a:t>Προγράμματος </a:t>
            </a:r>
            <a:r>
              <a:rPr kumimoji="0" lang="el-GR" sz="2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είναι οι: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27 Χώρες – </a:t>
            </a:r>
            <a:r>
              <a:rPr kumimoji="0" lang="el-GR" sz="2000" b="1" i="0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Κράτ</a:t>
            </a:r>
            <a:r>
              <a:rPr lang="el-GR" sz="2000" b="1" kern="0" dirty="0">
                <a:solidFill>
                  <a:prstClr val="black"/>
                </a:solidFill>
                <a:ea typeface="Verdana" panose="020B0604030504040204" pitchFamily="34" charset="0"/>
              </a:rPr>
              <a:t>η </a:t>
            </a:r>
            <a:r>
              <a:rPr kumimoji="0" lang="el-GR" sz="20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Μέλη της Ευρωπαϊκής Ένωσης και οι </a:t>
            </a:r>
            <a:r>
              <a:rPr kumimoji="0" lang="el-GR" sz="2000" b="1" i="0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υπε</a:t>
            </a:r>
            <a:r>
              <a:rPr lang="el-GR" sz="2000" b="1" kern="0" dirty="0" err="1">
                <a:solidFill>
                  <a:prstClr val="black"/>
                </a:solidFill>
                <a:ea typeface="Verdana" panose="020B0604030504040204" pitchFamily="34" charset="0"/>
              </a:rPr>
              <a:t>ρπόντιες</a:t>
            </a:r>
            <a:r>
              <a:rPr lang="el-GR" sz="2000" b="1" kern="0" dirty="0">
                <a:solidFill>
                  <a:prstClr val="black"/>
                </a:solidFill>
                <a:ea typeface="Verdana" panose="020B0604030504040204" pitchFamily="34" charset="0"/>
              </a:rPr>
              <a:t> χώρες και εδάφη</a:t>
            </a:r>
            <a:endParaRPr kumimoji="0" lang="el-GR" sz="2000" b="1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Χώρες Ευρωπαϊκού </a:t>
            </a:r>
            <a:r>
              <a:rPr lang="el-GR" sz="2000" b="1" kern="0" dirty="0">
                <a:solidFill>
                  <a:prstClr val="black"/>
                </a:solidFill>
                <a:ea typeface="Verdana" panose="020B0604030504040204" pitchFamily="34" charset="0"/>
              </a:rPr>
              <a:t>Οικονομικού Χώρου (ΕΖΕΣ/Ε</a:t>
            </a:r>
            <a:r>
              <a:rPr kumimoji="0" lang="el-GR" sz="20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ΟΧ):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Ισλανδία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Λίχτενστάιν</a:t>
            </a: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Νορβηγία</a:t>
            </a:r>
            <a:endParaRPr kumimoji="0" lang="el-GR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Υποψήφιες προς ένταξη στην ΕΕ χώρες: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kern="0" dirty="0">
                <a:solidFill>
                  <a:prstClr val="black"/>
                </a:solidFill>
                <a:ea typeface="Verdana" panose="020B0604030504040204" pitchFamily="34" charset="0"/>
              </a:rPr>
              <a:t>Δημοκρατία της </a:t>
            </a: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Τουρκίας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Δημοκρατία της Βόρειας Μακεδονίας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Δημοκρατία της Σερβίας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l-GR" sz="1900" kern="0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lvl="0" algn="just">
              <a:defRPr/>
            </a:pPr>
            <a:r>
              <a:rPr lang="el-GR" sz="2200" b="1" u="sng" kern="0" dirty="0">
                <a:solidFill>
                  <a:prstClr val="black"/>
                </a:solidFill>
                <a:ea typeface="Verdana" panose="020B0604030504040204" pitchFamily="34" charset="0"/>
              </a:rPr>
              <a:t>Τρίτες Χώρες που συμμετέχουν </a:t>
            </a:r>
            <a:r>
              <a:rPr lang="el-GR" sz="2200" b="1" u="sng" kern="0" dirty="0">
                <a:solidFill>
                  <a:srgbClr val="008080"/>
                </a:solidFill>
                <a:ea typeface="Verdana" panose="020B0604030504040204" pitchFamily="34" charset="0"/>
              </a:rPr>
              <a:t>μόνο</a:t>
            </a:r>
            <a:r>
              <a:rPr lang="el-GR" sz="2200" b="1" u="sng" kern="0" dirty="0">
                <a:solidFill>
                  <a:prstClr val="black"/>
                </a:solidFill>
                <a:ea typeface="Verdana" panose="020B0604030504040204" pitchFamily="34" charset="0"/>
              </a:rPr>
              <a:t> σε ορισμένες Δράσεις του Προγράμματος: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kern="0" dirty="0">
              <a:solidFill>
                <a:prstClr val="black"/>
              </a:solidFill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kern="0" noProof="0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kern="0" noProof="0" dirty="0">
                <a:solidFill>
                  <a:prstClr val="black"/>
                </a:solidFill>
                <a:ea typeface="Verdana" panose="020B0604030504040204" pitchFamily="34" charset="0"/>
              </a:rPr>
              <a:t>Βασική Δράση 1</a:t>
            </a:r>
            <a:r>
              <a:rPr lang="en-US" kern="0" noProof="0" dirty="0">
                <a:solidFill>
                  <a:prstClr val="black"/>
                </a:solidFill>
                <a:ea typeface="Verdana" panose="020B0604030504040204" pitchFamily="34" charset="0"/>
              </a:rPr>
              <a:t> – </a:t>
            </a:r>
            <a:r>
              <a:rPr lang="el-GR" kern="0" noProof="0" dirty="0">
                <a:solidFill>
                  <a:prstClr val="black"/>
                </a:solidFill>
                <a:ea typeface="Verdana" panose="020B0604030504040204" pitchFamily="34" charset="0"/>
              </a:rPr>
              <a:t>Μόνο στους τομείς της Τριτοβάθμιας Εκπαίδευσης &amp; της ΕΕΚ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kern="0" dirty="0">
                <a:solidFill>
                  <a:prstClr val="black"/>
                </a:solidFill>
                <a:ea typeface="Verdana" panose="020B0604030504040204" pitchFamily="34" charset="0"/>
              </a:rPr>
              <a:t>Βασική Δράση 2 –</a:t>
            </a:r>
            <a:r>
              <a:rPr lang="en-GB" kern="0" dirty="0">
                <a:solidFill>
                  <a:prstClr val="black"/>
                </a:solidFill>
                <a:ea typeface="Verdana" panose="020B0604030504040204" pitchFamily="34" charset="0"/>
              </a:rPr>
              <a:t> </a:t>
            </a:r>
            <a:r>
              <a:rPr lang="el-GR" kern="0" dirty="0">
                <a:solidFill>
                  <a:prstClr val="black"/>
                </a:solidFill>
                <a:ea typeface="Verdana" panose="020B0604030504040204" pitchFamily="34" charset="0"/>
              </a:rPr>
              <a:t>Μόνο στις Συμπράξεις Συνεργασίας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5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388396A-9624-6D3B-0DCA-DC18CC297FC2}"/>
              </a:ext>
            </a:extLst>
          </p:cNvPr>
          <p:cNvSpPr/>
          <p:nvPr/>
        </p:nvSpPr>
        <p:spPr>
          <a:xfrm>
            <a:off x="6221775" y="2137558"/>
            <a:ext cx="1081550" cy="2504015"/>
          </a:xfrm>
          <a:prstGeom prst="rightBrace">
            <a:avLst>
              <a:gd name="adj1" fmla="val 18801"/>
              <a:gd name="adj2" fmla="val 49543"/>
            </a:avLst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DED1C-1ED3-0D6B-F64A-C74859F4B5CC}"/>
              </a:ext>
            </a:extLst>
          </p:cNvPr>
          <p:cNvSpPr txBox="1"/>
          <p:nvPr/>
        </p:nvSpPr>
        <p:spPr>
          <a:xfrm>
            <a:off x="6939572" y="2868018"/>
            <a:ext cx="2872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08080"/>
                </a:solidFill>
              </a:rPr>
              <a:t>Τρίτες Χώρες Συνδεδεμένες με το Πρόγραμμα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56ADA3-2EBB-A723-E388-DC99C39DB0C5}"/>
              </a:ext>
            </a:extLst>
          </p:cNvPr>
          <p:cNvSpPr/>
          <p:nvPr/>
        </p:nvSpPr>
        <p:spPr>
          <a:xfrm>
            <a:off x="158317" y="6226752"/>
            <a:ext cx="8022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l-GR" i="1" dirty="0">
                <a:solidFill>
                  <a:srgbClr val="008080"/>
                </a:solidFill>
              </a:rPr>
              <a:t>Η συμμετοχή τους θεωρείται επαρκώς αιτιολογημένη μόνο όταν προσδίδει </a:t>
            </a:r>
            <a:r>
              <a:rPr lang="el-GR" i="1" u="sng" dirty="0">
                <a:solidFill>
                  <a:srgbClr val="008080"/>
                </a:solidFill>
              </a:rPr>
              <a:t>αξία</a:t>
            </a:r>
            <a:r>
              <a:rPr lang="el-GR" i="1" dirty="0">
                <a:solidFill>
                  <a:srgbClr val="008080"/>
                </a:solidFill>
              </a:rPr>
              <a:t> στο Σχέδιο και είναι προς το συμφέρον της ΕΕ.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07DAA32-A486-DAE9-0E78-56B5667CE54B}"/>
              </a:ext>
            </a:extLst>
          </p:cNvPr>
          <p:cNvSpPr/>
          <p:nvPr/>
        </p:nvSpPr>
        <p:spPr>
          <a:xfrm>
            <a:off x="7778235" y="5451725"/>
            <a:ext cx="804811" cy="1352737"/>
          </a:xfrm>
          <a:prstGeom prst="rightBrace">
            <a:avLst>
              <a:gd name="adj1" fmla="val 18801"/>
              <a:gd name="adj2" fmla="val 50000"/>
            </a:avLst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9842F-059B-96A5-D93F-D9501CD7EA86}"/>
              </a:ext>
            </a:extLst>
          </p:cNvPr>
          <p:cNvSpPr txBox="1"/>
          <p:nvPr/>
        </p:nvSpPr>
        <p:spPr>
          <a:xfrm>
            <a:off x="8295089" y="5562166"/>
            <a:ext cx="2550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8080"/>
                </a:solidFill>
              </a:rPr>
              <a:t>Τρίτες Χώρες </a:t>
            </a:r>
          </a:p>
          <a:p>
            <a:pPr algn="ctr"/>
            <a:r>
              <a:rPr lang="el-GR" b="1" u="sng" dirty="0">
                <a:solidFill>
                  <a:srgbClr val="008080"/>
                </a:solidFill>
              </a:rPr>
              <a:t>Μη</a:t>
            </a:r>
            <a:r>
              <a:rPr lang="el-GR" b="1" dirty="0">
                <a:solidFill>
                  <a:srgbClr val="008080"/>
                </a:solidFill>
              </a:rPr>
              <a:t> Συνδεδεμένες </a:t>
            </a:r>
          </a:p>
          <a:p>
            <a:pPr algn="ctr"/>
            <a:r>
              <a:rPr lang="el-GR" b="1" dirty="0">
                <a:solidFill>
                  <a:srgbClr val="008080"/>
                </a:solidFill>
              </a:rPr>
              <a:t>με το Πρόγραμμα</a:t>
            </a:r>
          </a:p>
        </p:txBody>
      </p:sp>
    </p:spTree>
    <p:extLst>
      <p:ext uri="{BB962C8B-B14F-4D97-AF65-F5344CB8AC3E}">
        <p14:creationId xmlns:p14="http://schemas.microsoft.com/office/powerpoint/2010/main" val="274005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818147" y="22405"/>
            <a:ext cx="7962886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Στόχοι Συμπράξεων Συνεργασίας 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1264" y="782053"/>
            <a:ext cx="10058400" cy="6053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ü"/>
              <a:defRPr/>
            </a:pPr>
            <a:r>
              <a:rPr lang="el-GR" sz="3300" b="1" i="1" dirty="0">
                <a:solidFill>
                  <a:srgbClr val="008080"/>
                </a:solidFill>
              </a:rPr>
              <a:t>Σχέδια Συνεργασίας μεταξύ διαφόρων οργανισμών και Ιδρυμάτων που αποσκοπούν στην</a:t>
            </a:r>
            <a:r>
              <a:rPr lang="en-US" sz="3300" i="1" dirty="0">
                <a:solidFill>
                  <a:srgbClr val="008080"/>
                </a:solidFill>
              </a:rPr>
              <a:t>:</a:t>
            </a:r>
            <a:endParaRPr lang="el-GR" sz="3300" i="1" dirty="0">
              <a:solidFill>
                <a:srgbClr val="008080"/>
              </a:solidFill>
            </a:endParaRPr>
          </a:p>
          <a:p>
            <a:pPr marL="0" indent="0" algn="just">
              <a:buNone/>
              <a:defRPr/>
            </a:pPr>
            <a:endParaRPr lang="el-GR" sz="1000" dirty="0">
              <a:solidFill>
                <a:sysClr val="windowText" lastClr="000000"/>
              </a:solidFill>
              <a:latin typeface="Calibri"/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l-GR" sz="1900" dirty="0">
                <a:solidFill>
                  <a:sysClr val="windowText" lastClr="000000"/>
                </a:solidFill>
              </a:rPr>
              <a:t>Ανάπτυξη, τη μεταφορά και/ή την εφαρμογή </a:t>
            </a:r>
            <a:r>
              <a:rPr lang="el-GR" sz="1900" b="1" dirty="0">
                <a:solidFill>
                  <a:sysClr val="windowText" lastClr="000000"/>
                </a:solidFill>
              </a:rPr>
              <a:t>καινοτόμων πρακτικών </a:t>
            </a:r>
            <a:r>
              <a:rPr lang="el-GR" sz="1900" dirty="0">
                <a:solidFill>
                  <a:sysClr val="windowText" lastClr="000000"/>
                </a:solidFill>
              </a:rPr>
              <a:t>σε όλα τα επίπεδα</a:t>
            </a: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900" dirty="0">
                <a:solidFill>
                  <a:sysClr val="windowText" lastClr="000000"/>
                </a:solidFill>
                <a:latin typeface="Calibri"/>
              </a:rPr>
              <a:t>A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πόκτηση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εμπειριών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σε ό,τι αφορά τη διεθνή-διακρατική συνεργασία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  <a:cs typeface="Times New Roman"/>
              </a:rPr>
              <a:t>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Διεθνοποίηση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 και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ενίσχυση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 της  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el-GR" sz="1900" b="1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       ποιότητας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/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συνάφειας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 των δραστηριοτήτων των συμμετεχόντων οργανισμών</a:t>
            </a:r>
            <a:r>
              <a:rPr lang="en-US" sz="1900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.</a:t>
            </a:r>
            <a:endParaRPr lang="el-GR" sz="1900" dirty="0">
              <a:solidFill>
                <a:sysClr val="windowText" lastClr="000000"/>
              </a:solidFill>
              <a:latin typeface="Calibri"/>
              <a:sym typeface="Wingdings" panose="05000000000000000000" pitchFamily="2" charset="2"/>
            </a:endParaRPr>
          </a:p>
          <a:p>
            <a:pPr marL="3600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endParaRPr lang="el-GR" sz="500" dirty="0">
              <a:solidFill>
                <a:sysClr val="windowText" lastClr="000000"/>
              </a:solidFill>
              <a:latin typeface="Calibri"/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Ανάπτυξη και ενίσχυση του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δικτύου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των συμμετεχόντων οργανισμών</a:t>
            </a:r>
            <a:r>
              <a:rPr lang="en-US" sz="1900" dirty="0">
                <a:solidFill>
                  <a:sysClr val="windowText" lastClr="000000"/>
                </a:solidFill>
                <a:latin typeface="Calibri"/>
              </a:rPr>
              <a:t>.</a:t>
            </a:r>
            <a:endParaRPr lang="el-GR" sz="1900" dirty="0">
              <a:solidFill>
                <a:sysClr val="windowText" lastClr="000000"/>
              </a:solidFill>
              <a:latin typeface="Calibri"/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500" dirty="0">
              <a:solidFill>
                <a:sysClr val="windowText" lastClr="000000"/>
              </a:solidFill>
              <a:latin typeface="Calibri"/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Οικοδόμηση και ενίσχυση της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ικανότητας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των συμμετεχόντων οργανισμών για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διακρατική/</a:t>
            </a:r>
            <a:r>
              <a:rPr lang="el-GR" sz="1900" b="1" dirty="0" err="1">
                <a:solidFill>
                  <a:sysClr val="windowText" lastClr="000000"/>
                </a:solidFill>
                <a:latin typeface="Calibri"/>
              </a:rPr>
              <a:t>διατομεακή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       συνεργασία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σε θεματικούς τομείς.</a:t>
            </a:r>
          </a:p>
          <a:p>
            <a:pPr marL="3600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endParaRPr lang="el-GR" sz="500" dirty="0">
              <a:solidFill>
                <a:sysClr val="windowText" lastClr="000000"/>
              </a:solidFill>
              <a:latin typeface="Calibri"/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Ανταλλαγή και ανάπτυξη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νέων πρακτικών, μεθόδων, ιδεών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και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εμπειριών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σε ευρωπαϊκό επίπεδο</a:t>
            </a:r>
            <a:r>
              <a:rPr lang="en-US" sz="1900" dirty="0">
                <a:solidFill>
                  <a:sysClr val="windowText" lastClr="000000"/>
                </a:solidFill>
                <a:latin typeface="Calibri"/>
              </a:rPr>
              <a:t>.</a:t>
            </a:r>
            <a:endParaRPr lang="el-GR" sz="1900" dirty="0">
              <a:solidFill>
                <a:sysClr val="windowText" lastClr="000000"/>
              </a:solidFill>
              <a:latin typeface="Calibri"/>
            </a:endParaRPr>
          </a:p>
          <a:p>
            <a:pPr marL="3600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endParaRPr lang="el-GR" sz="500" dirty="0">
              <a:solidFill>
                <a:sysClr val="windowText" lastClr="000000"/>
              </a:solidFill>
              <a:latin typeface="Calibri"/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Εκπλήρωση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κοινών αναγκών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και εφαρμογή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κοινών δράσεων-πρωτοβουλιών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που προωθούν τη συνεργασία</a:t>
            </a:r>
            <a:r>
              <a:rPr lang="en-US" sz="1900" dirty="0">
                <a:solidFill>
                  <a:sysClr val="windowText" lastClr="000000"/>
                </a:solidFill>
                <a:latin typeface="Calibri"/>
              </a:rPr>
              <a:t>.</a:t>
            </a:r>
            <a:endParaRPr lang="el-GR" sz="1900" dirty="0">
              <a:solidFill>
                <a:sysClr val="windowText" lastClr="000000"/>
              </a:solidFill>
              <a:latin typeface="Calibri"/>
            </a:endParaRPr>
          </a:p>
          <a:p>
            <a:pPr marL="3600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endParaRPr lang="el-GR" sz="500" dirty="0">
              <a:solidFill>
                <a:sysClr val="windowText" lastClr="000000"/>
              </a:solidFill>
              <a:latin typeface="Calibri"/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Παραγωγή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ποιοτικών και καινοτόμων αποτελεσμάτων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με ισχυρή </a:t>
            </a:r>
            <a:r>
              <a:rPr lang="el-GR" sz="1900" dirty="0" err="1">
                <a:solidFill>
                  <a:sysClr val="windowText" lastClr="000000"/>
                </a:solidFill>
                <a:latin typeface="Calibri"/>
              </a:rPr>
              <a:t>διατομεακή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διάσταση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Επίτευξη ευρωπαϊκών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       προτεραιοτήτων </a:t>
            </a:r>
            <a:r>
              <a:rPr lang="el-GR" sz="1900" dirty="0">
                <a:solidFill>
                  <a:sysClr val="windowText" lastClr="000000"/>
                </a:solidFill>
              </a:rPr>
              <a:t>στους τομείς της Εκπαίδευσης και Κατάρτισης</a:t>
            </a:r>
            <a:r>
              <a:rPr lang="en-US" sz="1900" dirty="0">
                <a:solidFill>
                  <a:sysClr val="windowText" lastClr="000000"/>
                </a:solidFill>
              </a:rPr>
              <a:t>.</a:t>
            </a:r>
            <a:endParaRPr lang="el-GR" sz="1900" dirty="0">
              <a:solidFill>
                <a:sysClr val="windowText" lastClr="000000"/>
              </a:solidFill>
            </a:endParaRPr>
          </a:p>
          <a:p>
            <a:pPr marL="360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Ενεργοποίηση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μετασχηματισμού και αλλαγής 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(σε επίπεδο ατόμου, οργανισμού ή τομέα), οδηγώντας σε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     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βελτιώσεις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 και νέες </a:t>
            </a:r>
            <a:r>
              <a:rPr lang="el-GR" sz="1900" b="1" dirty="0">
                <a:solidFill>
                  <a:sysClr val="windowText" lastClr="000000"/>
                </a:solidFill>
                <a:latin typeface="Calibri"/>
              </a:rPr>
              <a:t>προσεγγίσεις</a:t>
            </a:r>
            <a:r>
              <a:rPr lang="el-GR" sz="1900" dirty="0">
                <a:solidFill>
                  <a:sysClr val="windowText" lastClr="000000"/>
                </a:solidFill>
                <a:latin typeface="Calibri"/>
              </a:rPr>
              <a:t>. </a:t>
            </a:r>
            <a:endParaRPr lang="en-GB" sz="20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  <a:defRPr/>
            </a:pPr>
            <a:endParaRPr lang="el-GR" sz="20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  <a:defRPr/>
            </a:pPr>
            <a:endParaRPr lang="el-GR" sz="200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8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386919" y="74660"/>
            <a:ext cx="859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ΠΡΟΤΕΡΑΙΟΤΗΤΕΣ ΤΟΥ ΠΡΟΓΡΑΜΜΑΤΟΣ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868" y="1295834"/>
            <a:ext cx="9093645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algn="l" defTabSz="1061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  <a:p>
            <a:pPr marL="457200" marR="0" lvl="1" indent="-457200" algn="l" defTabSz="1061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</a:t>
            </a:r>
          </a:p>
          <a:p>
            <a:pPr marL="457200" marR="0" lvl="1" indent="-457200" algn="l" defTabSz="1061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</a:t>
            </a:r>
          </a:p>
          <a:p>
            <a:pPr marL="457200" marR="0" lvl="1" indent="-457200" algn="l" defTabSz="1061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</a:t>
            </a:r>
          </a:p>
          <a:p>
            <a:pPr marL="457200" marR="0" lvl="1" indent="-457200" algn="l" defTabSz="1061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  <a:p>
            <a:pPr marL="0" marR="0" lvl="1" indent="0" algn="l" defTabSz="1061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5597527"/>
              </p:ext>
            </p:extLst>
          </p:nvPr>
        </p:nvGraphicFramePr>
        <p:xfrm>
          <a:off x="1117601" y="9622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7811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10024</TotalTime>
  <Words>2560</Words>
  <Application>Microsoft Office PowerPoint</Application>
  <PresentationFormat>Widescreen</PresentationFormat>
  <Paragraphs>502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Bahnschrift SemiCondensed</vt:lpstr>
      <vt:lpstr>Calibri</vt:lpstr>
      <vt:lpstr>Calibri Light</vt:lpstr>
      <vt:lpstr>Century Gothic</vt:lpstr>
      <vt:lpstr>EUAlbertina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 Violari</dc:creator>
  <cp:lastModifiedBy>Stella Leonidou</cp:lastModifiedBy>
  <cp:revision>380</cp:revision>
  <cp:lastPrinted>2022-12-08T06:34:34Z</cp:lastPrinted>
  <dcterms:created xsi:type="dcterms:W3CDTF">2021-06-29T14:21:58Z</dcterms:created>
  <dcterms:modified xsi:type="dcterms:W3CDTF">2023-12-14T12:33:46Z</dcterms:modified>
</cp:coreProperties>
</file>