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7"/>
  </p:notesMasterIdLst>
  <p:sldIdLst>
    <p:sldId id="256" r:id="rId2"/>
    <p:sldId id="269" r:id="rId3"/>
    <p:sldId id="270" r:id="rId4"/>
    <p:sldId id="257" r:id="rId5"/>
    <p:sldId id="287" r:id="rId6"/>
    <p:sldId id="261" r:id="rId7"/>
    <p:sldId id="271" r:id="rId8"/>
    <p:sldId id="280" r:id="rId9"/>
    <p:sldId id="278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63" r:id="rId18"/>
    <p:sldId id="281" r:id="rId19"/>
    <p:sldId id="282" r:id="rId20"/>
    <p:sldId id="283" r:id="rId21"/>
    <p:sldId id="264" r:id="rId22"/>
    <p:sldId id="284" r:id="rId23"/>
    <p:sldId id="285" r:id="rId24"/>
    <p:sldId id="286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4C6C-BB6A-46BA-8CFC-4561C75C50AC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C0A1F-E3CD-4C18-8CFE-50A8E5C1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2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35-3899-4EC3-BB15-C1E5A358CB21}" type="datetime1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2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3BF3-A917-4E99-B26E-F6D374D597FA}" type="datetime1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13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8B9A-6183-4EE1-9E8F-ACF0BCCE83B9}" type="datetime1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6760-8FB8-462C-B2AD-640100674668}" type="datetime1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1678-7521-4F61-B230-D972E409445A}" type="datetime1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87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B48-E0EC-4DE6-BDA0-9DD4F5054247}" type="datetime1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E2F0-6485-4E65-BBBE-C209D3FA36ED}" type="datetime1">
              <a:rPr lang="en-GB" smtClean="0"/>
              <a:t>28/04/2023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4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65CB-9CFF-44CB-84E4-5CC8B9AB989E}" type="datetime1">
              <a:rPr lang="en-GB" smtClean="0"/>
              <a:t>28/04/2023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6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0C45-BCB2-44D1-8962-093C96F3C4B3}" type="datetime1">
              <a:rPr lang="en-GB" smtClean="0"/>
              <a:t>28/04/2023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8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22F86C-B270-4FD5-BC3F-56C49A2513AC}" type="datetime1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5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AE60-9462-455B-AC4B-6067AF2E6333}" type="datetime1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F88965-7879-46BA-A098-3E524582DAE4}" type="datetime1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97E418-E68C-4A39-8400-C3B5A69D97E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5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rive.google.com/file/d/1CBm9oML20hZ2Fuc_NjuuKVkPzOkam0G7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dep.org.cy/wp-content/uploads/%CE%9F%CE%B4%CE%B7%CE%B3%CE%AF%CE%B5%CF%82-%CF%85%CF%80%CE%BF%CE%B2%CE%BF%CE%BB%CE%AE%CF%82-%CE%A4%CE%B5%CE%BB%CE%B9%CE%BA%CE%AE%CF%82-%CE%88%CE%BA%CE%B8%CE%B5%CF%83%CE%B7%CF%82-KA103-2019_Revis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dep.org.cy/wp-content/uploads/%CE%A5%CF%80%CE%BF%CE%B2%CE%BF%CE%BB%CE%B7-%CE%A4%CE%B5%CE%BB%CE%B9%CE%BA%CE%AE%CF%82-%CE%95%CE%BA%CE%B8%CE%B5%CF%83%CE%B7%CF%82-_-%CE%9A%CE%B9%CE%BD%CE%B7%CF%84%CE%B9%CE%BA%CE%BF%CF%84%CE%B7%CF%84%CE%B5%CF%82-%CF%80%CE%BF%CF%85-%CE%B5%CF%80%CE%B7%CF%81%CE%B5%CE%B1%CF%83%CF%84%CE%B7%CE%BA%CE%B1%CE%BD-%CE%B1%CF%80%CE%BF-COVID-1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wp-content/uploads/AnnexI_General_conditions-monobeneficiary_2020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solidFill>
                  <a:srgbClr val="0070C0"/>
                </a:solidFill>
              </a:rPr>
              <a:t>Υποβολή Τελικής Έκθεσης</a:t>
            </a:r>
            <a:r>
              <a:rPr lang="el-GR" sz="6000" dirty="0">
                <a:solidFill>
                  <a:srgbClr val="0070C0"/>
                </a:solidFill>
              </a:rPr>
              <a:t> </a:t>
            </a:r>
            <a:r>
              <a:rPr lang="el-GR" sz="6000" dirty="0" smtClean="0">
                <a:solidFill>
                  <a:srgbClr val="0070C0"/>
                </a:solidFill>
              </a:rPr>
              <a:t>Δικαιούχων Ιδρυμάτων ΑΕ, ΚΑ1. </a:t>
            </a: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8376" y="4455619"/>
            <a:ext cx="10160075" cy="1413335"/>
          </a:xfrm>
        </p:spPr>
        <p:txBody>
          <a:bodyPr>
            <a:normAutofit fontScale="25000" lnSpcReduction="20000"/>
          </a:bodyPr>
          <a:lstStyle/>
          <a:p>
            <a:endParaRPr lang="el-GR" dirty="0" smtClean="0"/>
          </a:p>
          <a:p>
            <a:r>
              <a:rPr lang="el-GR" sz="7200" dirty="0" err="1" smtClean="0"/>
              <a:t>σχεδια</a:t>
            </a:r>
            <a:r>
              <a:rPr lang="el-GR" sz="7200" dirty="0" smtClean="0"/>
              <a:t> ΚΑ103 και ΚΑ107, </a:t>
            </a:r>
            <a:r>
              <a:rPr lang="el-GR" sz="7200" dirty="0" err="1" smtClean="0"/>
              <a:t>Προσκληση</a:t>
            </a:r>
            <a:r>
              <a:rPr lang="el-GR" sz="7200" dirty="0" smtClean="0"/>
              <a:t> 2020.</a:t>
            </a:r>
          </a:p>
          <a:p>
            <a:endParaRPr lang="el-GR" sz="7200" dirty="0"/>
          </a:p>
          <a:p>
            <a:r>
              <a:rPr lang="el-GR" sz="7200" b="1" dirty="0" smtClean="0"/>
              <a:t>28 </a:t>
            </a:r>
            <a:r>
              <a:rPr lang="el-GR" sz="7200" b="1" dirty="0" err="1" smtClean="0"/>
              <a:t>Απριλιου</a:t>
            </a:r>
            <a:r>
              <a:rPr lang="el-GR" sz="7200" b="1" dirty="0" smtClean="0"/>
              <a:t> 2023</a:t>
            </a:r>
            <a:endParaRPr lang="en-GB" sz="7200" b="1" dirty="0"/>
          </a:p>
        </p:txBody>
      </p:sp>
      <p:pic>
        <p:nvPicPr>
          <p:cNvPr id="4" name="Picture 1" descr="i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718" y="5598620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366085"/>
            <a:ext cx="9058102" cy="82868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List of Budget </a:t>
            </a:r>
            <a:r>
              <a:rPr lang="en-GB" sz="4400" dirty="0" smtClean="0">
                <a:solidFill>
                  <a:srgbClr val="0070C0"/>
                </a:solidFill>
              </a:rPr>
              <a:t>Items</a:t>
            </a:r>
            <a:r>
              <a:rPr lang="el-GR" sz="4400" dirty="0" smtClean="0">
                <a:solidFill>
                  <a:srgbClr val="0070C0"/>
                </a:solidFill>
              </a:rPr>
              <a:t> (</a:t>
            </a:r>
            <a:r>
              <a:rPr lang="en-GB" sz="4400" dirty="0" err="1" smtClean="0">
                <a:solidFill>
                  <a:srgbClr val="0070C0"/>
                </a:solidFill>
              </a:rPr>
              <a:t>i</a:t>
            </a:r>
            <a:r>
              <a:rPr lang="en-GB" sz="4400" dirty="0" smtClean="0">
                <a:solidFill>
                  <a:srgbClr val="0070C0"/>
                </a:solidFill>
              </a:rPr>
              <a:t>)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12" y="1315616"/>
            <a:ext cx="11905524" cy="4394719"/>
          </a:xfrm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Organisational Support:</a:t>
            </a:r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dirty="0"/>
              <a:t>τριτοβάθμια εκπαίδευση, οι υπολογισμοί </a:t>
            </a:r>
            <a:r>
              <a:rPr lang="el-GR" dirty="0" smtClean="0"/>
              <a:t>του κονδυλίου της Οργανωτικής Υποστήριξης, βασίζονται </a:t>
            </a:r>
            <a:r>
              <a:rPr lang="el-GR" dirty="0"/>
              <a:t>στον αριθμό όλων των </a:t>
            </a:r>
            <a:r>
              <a:rPr lang="el-GR" dirty="0" smtClean="0"/>
              <a:t>εξερχομένων κινητικοτήτων, συμπεριλαμβανομένων και  των κινητικοτήτων μηδενικής επιχορήγησης (</a:t>
            </a:r>
            <a:r>
              <a:rPr lang="en-GB" dirty="0" smtClean="0"/>
              <a:t>Zero Grant</a:t>
            </a:r>
            <a:r>
              <a:rPr lang="el-GR" dirty="0" smtClean="0"/>
              <a:t> ( με εξαίρεση την ΚΑ107</a:t>
            </a:r>
            <a:r>
              <a:rPr lang="en-GB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καθώς </a:t>
            </a:r>
            <a:r>
              <a:rPr lang="el-GR" dirty="0" smtClean="0"/>
              <a:t>και όσων αφορούν εισερχόμενο </a:t>
            </a:r>
            <a:r>
              <a:rPr lang="el-GR" dirty="0"/>
              <a:t>προσωπικό από </a:t>
            </a:r>
            <a:r>
              <a:rPr lang="el-GR" dirty="0" smtClean="0"/>
              <a:t>επιχειρήσεις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GB" dirty="0" smtClean="0"/>
              <a:t>Invited Staff from Enterprise).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  </a:t>
            </a:r>
            <a:r>
              <a:rPr lang="en-GB" sz="2100" dirty="0" smtClean="0">
                <a:solidFill>
                  <a:srgbClr val="B9B107"/>
                </a:solidFill>
              </a:rPr>
              <a:t>Exceptional Costs – Guarantee: </a:t>
            </a:r>
            <a:r>
              <a:rPr lang="el-GR" sz="2100" dirty="0" smtClean="0">
                <a:solidFill>
                  <a:srgbClr val="B9B107"/>
                </a:solidFill>
              </a:rPr>
              <a:t>ΔΕΝ αφορούν στην ΚΑ1 Τριτοβάθμια Εκπαίδευση.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Exceptional Costs for Services and Equipment: </a:t>
            </a:r>
          </a:p>
          <a:p>
            <a:r>
              <a:rPr lang="el-GR" dirty="0" smtClean="0"/>
              <a:t>Πραγματικά </a:t>
            </a:r>
            <a:r>
              <a:rPr lang="el-GR" dirty="0"/>
              <a:t>έξοδα που επιβαρύνουν τον Δικαιούχο </a:t>
            </a:r>
            <a:r>
              <a:rPr lang="el-GR" dirty="0" smtClean="0"/>
              <a:t>για </a:t>
            </a:r>
            <a:r>
              <a:rPr lang="el-GR" dirty="0"/>
              <a:t>υπηρεσίες και </a:t>
            </a:r>
            <a:r>
              <a:rPr lang="el-GR" dirty="0" smtClean="0"/>
              <a:t>εξοπλισμό </a:t>
            </a:r>
            <a:r>
              <a:rPr lang="el-GR" dirty="0"/>
              <a:t>(κάλυψη</a:t>
            </a:r>
            <a:r>
              <a:rPr lang="en-GB" dirty="0"/>
              <a:t> </a:t>
            </a:r>
            <a:r>
              <a:rPr lang="el-GR" dirty="0"/>
              <a:t>μέχρι 75% των εξόδων &amp; βάσει αποδείξεων</a:t>
            </a:r>
            <a:r>
              <a:rPr lang="el-GR" dirty="0" smtClean="0"/>
              <a:t>)</a:t>
            </a:r>
          </a:p>
          <a:p>
            <a:r>
              <a:rPr lang="el-GR" dirty="0" smtClean="0"/>
              <a:t>Στην εν λόγω κατηγορία εμπίπτουν και τα Τεστ</a:t>
            </a:r>
            <a:r>
              <a:rPr lang="en-GB" dirty="0" smtClean="0"/>
              <a:t> </a:t>
            </a:r>
            <a:r>
              <a:rPr lang="el-GR" dirty="0" smtClean="0"/>
              <a:t>για </a:t>
            </a:r>
            <a:r>
              <a:rPr lang="en-GB" dirty="0" smtClean="0"/>
              <a:t>COVID-19</a:t>
            </a:r>
            <a:r>
              <a:rPr lang="el-GR" dirty="0" smtClean="0"/>
              <a:t> και τα έξοδα για </a:t>
            </a:r>
            <a:r>
              <a:rPr lang="en-GB" smtClean="0"/>
              <a:t>VISA </a:t>
            </a:r>
            <a:r>
              <a:rPr lang="el-GR" smtClean="0"/>
              <a:t>που </a:t>
            </a:r>
            <a:r>
              <a:rPr lang="el-GR" dirty="0" smtClean="0"/>
              <a:t>καλύπτονται 100% σύμφωνα με τα αποδεικτικά.</a:t>
            </a:r>
          </a:p>
          <a:p>
            <a:r>
              <a:rPr lang="el-GR" dirty="0" smtClean="0"/>
              <a:t>Για την ΚΑ103 οι εν λόγω δαπάνες </a:t>
            </a:r>
            <a:r>
              <a:rPr lang="el-GR" dirty="0"/>
              <a:t>ζητούνται μία φορά ανά έργο, ανεξάρτητα από τον αριθμό ή τον τύπο κινητικότητας.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ποσό που καθορίζεται για τις έκτακτες δαπάνες για υπηρεσίες και εξοπλισμό </a:t>
            </a:r>
            <a:r>
              <a:rPr lang="el-GR" b="1" dirty="0">
                <a:solidFill>
                  <a:srgbClr val="7030A0"/>
                </a:solidFill>
              </a:rPr>
              <a:t>δεν πρέπει να υπερβαίνει το 10% του Εγκεκριμένου Προϋπολογισμού (από την Εθνική Υπηρεσία)</a:t>
            </a:r>
            <a:r>
              <a:rPr lang="el-GR" dirty="0"/>
              <a:t>. Εάν </a:t>
            </a:r>
            <a:r>
              <a:rPr lang="el-GR" dirty="0" smtClean="0"/>
              <a:t>το υπερβαίνει, ο </a:t>
            </a:r>
            <a:r>
              <a:rPr lang="el-GR" dirty="0"/>
              <a:t>δικαιούχος </a:t>
            </a:r>
            <a:r>
              <a:rPr lang="el-GR" dirty="0" smtClean="0"/>
              <a:t>θα πρέπει να παρέχει σχετική αιτιολόγηση κατά την υποβολή της τελικής έκθεσης την οποία η Εθνική Υπηρεσία δύναται να εγκρίνει ή να απορρίψει.</a:t>
            </a:r>
            <a:endParaRPr lang="el-GR" dirty="0"/>
          </a:p>
          <a:p>
            <a:endParaRPr lang="el-GR" dirty="0" smtClean="0"/>
          </a:p>
          <a:p>
            <a:endParaRPr lang="en-GB" dirty="0"/>
          </a:p>
        </p:txBody>
      </p:sp>
      <p:pic>
        <p:nvPicPr>
          <p:cNvPr id="4" name="Picture 1" descr="i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6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065" y="5611256"/>
            <a:ext cx="816935" cy="701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8252"/>
            <a:ext cx="12061372" cy="52319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075646" y="4389280"/>
            <a:ext cx="420810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5943" y="4292082"/>
            <a:ext cx="3629608" cy="466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6571" y="5518599"/>
            <a:ext cx="11943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rgbClr val="7030A0"/>
                </a:solidFill>
              </a:rPr>
              <a:t>Το ποσό που καθορίζεται για τις έκτακτες δαπάνες για υπηρεσίες και εξοπλισμό δεν πρέπει να υπερβαίνει το 10% του Εγκεκριμένου Προϋπολογισμού (από την Εθνική Υπηρεσία). 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5584" y="2277281"/>
            <a:ext cx="1894115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mtClean="0"/>
              <a:t>1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1299" y="934460"/>
            <a:ext cx="9227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Έκτακτες Δαπάνες </a:t>
            </a:r>
            <a:endParaRPr lang="en-GB" sz="4400" spc="-5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584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1595"/>
          <a:stretch/>
        </p:blipFill>
        <p:spPr>
          <a:xfrm>
            <a:off x="-1" y="2060353"/>
            <a:ext cx="10978399" cy="4797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40" y="-184378"/>
            <a:ext cx="10058400" cy="1450757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List of Budget Items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733766"/>
            <a:ext cx="12061371" cy="402336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Προσοχή !</a:t>
            </a:r>
            <a:r>
              <a:rPr lang="el-GR" dirty="0" smtClean="0"/>
              <a:t>Στην </a:t>
            </a:r>
            <a:r>
              <a:rPr lang="el-GR" dirty="0"/>
              <a:t>KA107, οι έκτακτες δαπάνες για υπηρεσίες και εξοπλισμό αποτελούν μέρος </a:t>
            </a:r>
            <a:r>
              <a:rPr lang="el-GR" dirty="0" smtClean="0"/>
              <a:t>της κινητικότητας</a:t>
            </a:r>
            <a:r>
              <a:rPr lang="el-GR" dirty="0"/>
              <a:t>, επομένως </a:t>
            </a:r>
            <a:r>
              <a:rPr lang="el-GR" dirty="0" smtClean="0"/>
              <a:t>αναφέρονται ΜΟΝΟ σε </a:t>
            </a:r>
            <a:r>
              <a:rPr lang="el-GR" dirty="0"/>
              <a:t>επίπεδο κινητικότητας (</a:t>
            </a:r>
            <a:r>
              <a:rPr lang="el-GR" dirty="0" smtClean="0"/>
              <a:t>συμμετέχοντος/</a:t>
            </a:r>
            <a:r>
              <a:rPr lang="el-GR" dirty="0" err="1" smtClean="0"/>
              <a:t>ουσας</a:t>
            </a:r>
            <a:r>
              <a:rPr lang="el-GR" dirty="0" smtClean="0"/>
              <a:t>).</a:t>
            </a:r>
            <a:endParaRPr lang="el-G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12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98816" y="2995126"/>
            <a:ext cx="3220433" cy="227270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 smtClean="0"/>
              <a:t>! Ταυτόχρονα, οι έκτακτες δαπάνες σε καμία περίπτωση </a:t>
            </a:r>
            <a:r>
              <a:rPr lang="el-GR" dirty="0" smtClean="0">
                <a:solidFill>
                  <a:srgbClr val="FF0000"/>
                </a:solidFill>
              </a:rPr>
              <a:t>δεν θα πρέπει να υπερβαίνουν τον εγκεκριμένο προϋπολογισμό ανά χώρα εταίρο,</a:t>
            </a:r>
            <a:r>
              <a:rPr lang="el-GR" dirty="0" smtClean="0"/>
              <a:t> ακόμη και αν είναι εντός του 10% του Εγκεκριμένου Προϋπολογισμού.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8" name="Picture 1" descr="id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4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917"/>
            <a:ext cx="10133694" cy="50465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13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4085" y="476316"/>
            <a:ext cx="114444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Στην ΚΑ107, στο </a:t>
            </a: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 Budget</a:t>
            </a:r>
            <a:r>
              <a:rPr lang="el-G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εμφανίζονται </a:t>
            </a:r>
            <a:r>
              <a:rPr lang="el-G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τα έκτακτα κόστη για υπηρεσίες και εξοπλισμό </a:t>
            </a:r>
            <a:r>
              <a:rPr lang="el-G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στον Τύπο δραστηριότητας/</a:t>
            </a: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Activity Type</a:t>
            </a:r>
            <a:r>
              <a:rPr lang="el-G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αφού πρώτα καταγραφούν στις αντίστοιχες κινητικότητες προσωπικού/σπουδαστών/</a:t>
            </a:r>
            <a:r>
              <a:rPr lang="el-GR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στριών</a:t>
            </a:r>
            <a:r>
              <a:rPr lang="el-G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9" name="Picture 1" descr="id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5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88" y="-195714"/>
            <a:ext cx="10483876" cy="1450757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Μεταφορές στον Προϋπολογισμού της ΚΑ107 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88" y="1845734"/>
            <a:ext cx="10885092" cy="4023360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l-GR" dirty="0"/>
              <a:t>Εάν </a:t>
            </a:r>
            <a:r>
              <a:rPr lang="el-GR" dirty="0" smtClean="0"/>
              <a:t>η χρηματοδότηση που έχει πραγματοποιηθεί σε </a:t>
            </a:r>
            <a:r>
              <a:rPr lang="el-GR" dirty="0"/>
              <a:t>χώρα </a:t>
            </a:r>
            <a:r>
              <a:rPr lang="el-GR" dirty="0" smtClean="0"/>
              <a:t>εταίρο υπερβαίνει το ποσό επιχορήγησης (</a:t>
            </a:r>
            <a:r>
              <a:rPr lang="en-GB" dirty="0" smtClean="0"/>
              <a:t>amount awarded)</a:t>
            </a:r>
            <a:r>
              <a:rPr lang="el-GR" dirty="0" smtClean="0"/>
              <a:t>, </a:t>
            </a:r>
            <a:r>
              <a:rPr lang="el-GR" dirty="0"/>
              <a:t>μπορεί να μεταφερθεί έως και το 50% των </a:t>
            </a:r>
            <a:r>
              <a:rPr lang="el-GR" dirty="0" smtClean="0"/>
              <a:t>εγκεκριμένων κεφαλαίων της Οργανωτικής Υποστήριξης</a:t>
            </a:r>
            <a:r>
              <a:rPr lang="el-GR" dirty="0"/>
              <a:t> </a:t>
            </a:r>
            <a:r>
              <a:rPr lang="el-GR" dirty="0" smtClean="0"/>
              <a:t>προς τις δραστηριότητες κινητικότητας ( </a:t>
            </a:r>
            <a:r>
              <a:rPr lang="en-GB" dirty="0" smtClean="0"/>
              <a:t>Mobility Activities)</a:t>
            </a:r>
            <a:r>
              <a:rPr lang="el-GR" dirty="0"/>
              <a:t> ή και </a:t>
            </a:r>
            <a:r>
              <a:rPr lang="el-GR" dirty="0" smtClean="0"/>
              <a:t>στην </a:t>
            </a:r>
            <a:r>
              <a:rPr lang="el-GR" dirty="0"/>
              <a:t>Υποστήριξη Ειδικών </a:t>
            </a:r>
            <a:r>
              <a:rPr lang="el-GR" dirty="0" smtClean="0"/>
              <a:t>Αναγκών/ </a:t>
            </a:r>
            <a:r>
              <a:rPr lang="en-GB" dirty="0" smtClean="0"/>
              <a:t>Special Needs Support.</a:t>
            </a:r>
            <a:endParaRPr lang="el-GR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dirty="0"/>
              <a:t>Εάν αυτό το ποσό υπερβαίνει το 50% της συνολικής εγκεκριμένης Οργανωτικής Υποστήριξης </a:t>
            </a:r>
            <a:r>
              <a:rPr lang="el-GR" dirty="0" smtClean="0"/>
              <a:t> </a:t>
            </a:r>
            <a:r>
              <a:rPr lang="el-GR" dirty="0"/>
              <a:t>τότε θα επισημανθεί </a:t>
            </a:r>
            <a:r>
              <a:rPr lang="el-GR" dirty="0">
                <a:solidFill>
                  <a:srgbClr val="FF0000"/>
                </a:solidFill>
              </a:rPr>
              <a:t>ως μη </a:t>
            </a:r>
            <a:r>
              <a:rPr lang="el-GR" dirty="0" smtClean="0">
                <a:solidFill>
                  <a:srgbClr val="FF0000"/>
                </a:solidFill>
              </a:rPr>
              <a:t>συμμορφούμενο (</a:t>
            </a:r>
            <a:r>
              <a:rPr lang="en-GB" dirty="0" smtClean="0">
                <a:solidFill>
                  <a:srgbClr val="FF0000"/>
                </a:solidFill>
              </a:rPr>
              <a:t>non-compliant)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/>
              <a:t>και το ποσοστό κατά το οποίο </a:t>
            </a:r>
            <a:r>
              <a:rPr lang="el-GR" dirty="0" smtClean="0"/>
              <a:t>προκύπτει υπέρβαση θα </a:t>
            </a:r>
            <a:r>
              <a:rPr lang="el-GR" dirty="0"/>
              <a:t>επισημαίνεται με κόκκινο </a:t>
            </a:r>
            <a:r>
              <a:rPr lang="el-GR" dirty="0" smtClean="0"/>
              <a:t>χρώμα ( και αυτό στο </a:t>
            </a:r>
            <a:r>
              <a:rPr lang="en-GB" dirty="0" smtClean="0"/>
              <a:t>Tab Budget)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95" y="4204676"/>
            <a:ext cx="9056663" cy="2068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7" name="Picture 1" descr="id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75" y="291250"/>
            <a:ext cx="11564361" cy="1450757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Προειδοποιήσεις στην </a:t>
            </a:r>
            <a:r>
              <a:rPr lang="en-GB" dirty="0" smtClean="0">
                <a:solidFill>
                  <a:srgbClr val="0070C0"/>
                </a:solidFill>
              </a:rPr>
              <a:t>KA107</a:t>
            </a:r>
            <a:r>
              <a:rPr lang="el-GR" dirty="0" smtClean="0">
                <a:solidFill>
                  <a:srgbClr val="0070C0"/>
                </a:solidFill>
              </a:rPr>
              <a:t> για μεταφορές ποσών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0" y="1845734"/>
            <a:ext cx="11942846" cy="4023360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μεταφορά ποσών</a:t>
            </a:r>
            <a:r>
              <a:rPr lang="en-GB" dirty="0" smtClean="0"/>
              <a:t>/Budget Transfers</a:t>
            </a:r>
            <a:r>
              <a:rPr lang="el-GR" dirty="0" smtClean="0"/>
              <a:t> εμφανίζει </a:t>
            </a:r>
            <a:r>
              <a:rPr lang="el-GR" dirty="0"/>
              <a:t>προειδοποιήσεις σε περίπτωση υπέρβασης των </a:t>
            </a:r>
            <a:r>
              <a:rPr lang="el-GR" dirty="0" smtClean="0"/>
              <a:t>ορίων</a:t>
            </a:r>
            <a:r>
              <a:rPr lang="en-GB" dirty="0" smtClean="0"/>
              <a:t>:</a:t>
            </a:r>
            <a:r>
              <a:rPr lang="el-GR" dirty="0" smtClean="0"/>
              <a:t> </a:t>
            </a:r>
          </a:p>
          <a:p>
            <a:r>
              <a:rPr lang="el-GR" dirty="0" smtClean="0"/>
              <a:t>- Του 10</a:t>
            </a:r>
            <a:r>
              <a:rPr lang="el-GR" dirty="0"/>
              <a:t>% </a:t>
            </a:r>
            <a:r>
              <a:rPr lang="el-GR" dirty="0" smtClean="0"/>
              <a:t>σε περίπτωση των έκτακτων </a:t>
            </a:r>
            <a:r>
              <a:rPr lang="el-GR" dirty="0"/>
              <a:t>δαπανών για υπηρεσίες και εξοπλισμό, </a:t>
            </a:r>
            <a:endParaRPr lang="el-GR" dirty="0" smtClean="0"/>
          </a:p>
          <a:p>
            <a:r>
              <a:rPr lang="el-GR" dirty="0" smtClean="0"/>
              <a:t>- Του 40</a:t>
            </a:r>
            <a:r>
              <a:rPr lang="el-GR" dirty="0"/>
              <a:t>% </a:t>
            </a:r>
            <a:r>
              <a:rPr lang="el-GR" dirty="0" smtClean="0"/>
              <a:t>μεταξύ εισερχόμενης/εξερχόμενης κινητικότητα για επιλέξιμες ροές,</a:t>
            </a:r>
          </a:p>
          <a:p>
            <a:r>
              <a:rPr lang="el-GR" dirty="0" smtClean="0"/>
              <a:t>- ή του 50</a:t>
            </a:r>
            <a:r>
              <a:rPr lang="el-GR" dirty="0"/>
              <a:t>% </a:t>
            </a:r>
            <a:r>
              <a:rPr lang="el-GR" dirty="0" smtClean="0"/>
              <a:t>από το κεφάλαιο οργανωτικής υποστήριξης για πραγματοποίηση νέων κινητικοτήτων σε υφιστάμενες χώρες εταίρους ή για κάλυψη αναγκών </a:t>
            </a:r>
            <a:r>
              <a:rPr lang="en-GB" dirty="0" smtClean="0"/>
              <a:t>special needs support </a:t>
            </a:r>
            <a:endParaRPr lang="el-GR" dirty="0" smtClean="0"/>
          </a:p>
          <a:p>
            <a:r>
              <a:rPr lang="el-GR" dirty="0" smtClean="0"/>
              <a:t>Αυτές </a:t>
            </a:r>
            <a:r>
              <a:rPr lang="el-GR" dirty="0"/>
              <a:t>οι προειδοποιήσεις </a:t>
            </a:r>
            <a:r>
              <a:rPr lang="el-GR" dirty="0" smtClean="0"/>
              <a:t>ΔΕΝ </a:t>
            </a:r>
            <a:r>
              <a:rPr lang="el-GR" dirty="0"/>
              <a:t>εμποδίζουν </a:t>
            </a:r>
            <a:r>
              <a:rPr lang="el-GR" dirty="0" smtClean="0"/>
              <a:t>εσάς ως δικαιούχους </a:t>
            </a:r>
            <a:r>
              <a:rPr lang="el-GR" dirty="0"/>
              <a:t>να </a:t>
            </a:r>
            <a:r>
              <a:rPr lang="el-GR" dirty="0" smtClean="0"/>
              <a:t>υποβάλετε </a:t>
            </a:r>
            <a:r>
              <a:rPr lang="el-GR" dirty="0"/>
              <a:t>την τελική </a:t>
            </a:r>
            <a:r>
              <a:rPr lang="el-GR" dirty="0" smtClean="0"/>
              <a:t>Έκθεση.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Ωστόσο</a:t>
            </a:r>
            <a:r>
              <a:rPr lang="el-GR" dirty="0">
                <a:solidFill>
                  <a:srgbClr val="FF0000"/>
                </a:solidFill>
              </a:rPr>
              <a:t>, τα ποσά που υπερβαίνουν τους κανόνες </a:t>
            </a:r>
            <a:r>
              <a:rPr lang="el-GR" dirty="0" smtClean="0">
                <a:solidFill>
                  <a:srgbClr val="FF0000"/>
                </a:solidFill>
              </a:rPr>
              <a:t>κατά το </a:t>
            </a:r>
            <a:r>
              <a:rPr lang="el-GR" dirty="0">
                <a:solidFill>
                  <a:srgbClr val="FF0000"/>
                </a:solidFill>
              </a:rPr>
              <a:t>10%, </a:t>
            </a:r>
            <a:r>
              <a:rPr lang="el-GR" dirty="0" smtClean="0">
                <a:solidFill>
                  <a:srgbClr val="FF0000"/>
                </a:solidFill>
              </a:rPr>
              <a:t>το </a:t>
            </a:r>
            <a:r>
              <a:rPr lang="el-GR" dirty="0">
                <a:solidFill>
                  <a:srgbClr val="FF0000"/>
                </a:solidFill>
              </a:rPr>
              <a:t>40% και </a:t>
            </a:r>
            <a:r>
              <a:rPr lang="el-GR" dirty="0" smtClean="0">
                <a:solidFill>
                  <a:srgbClr val="FF0000"/>
                </a:solidFill>
              </a:rPr>
              <a:t>το </a:t>
            </a:r>
            <a:r>
              <a:rPr lang="el-GR" dirty="0">
                <a:solidFill>
                  <a:srgbClr val="FF0000"/>
                </a:solidFill>
              </a:rPr>
              <a:t>50% </a:t>
            </a:r>
            <a:r>
              <a:rPr lang="el-GR" dirty="0" smtClean="0">
                <a:solidFill>
                  <a:srgbClr val="FF0000"/>
                </a:solidFill>
              </a:rPr>
              <a:t>αντιστοίχως, </a:t>
            </a:r>
            <a:r>
              <a:rPr lang="el-GR" u="sng" dirty="0" smtClean="0">
                <a:solidFill>
                  <a:srgbClr val="FF0000"/>
                </a:solidFill>
              </a:rPr>
              <a:t>ΔΕΝ </a:t>
            </a:r>
            <a:r>
              <a:rPr lang="el-GR" u="sng" dirty="0">
                <a:solidFill>
                  <a:srgbClr val="FF0000"/>
                </a:solidFill>
              </a:rPr>
              <a:t>θα </a:t>
            </a:r>
            <a:r>
              <a:rPr lang="el-GR" u="sng" dirty="0" smtClean="0">
                <a:solidFill>
                  <a:srgbClr val="FF0000"/>
                </a:solidFill>
              </a:rPr>
              <a:t>επικυρώνονται </a:t>
            </a:r>
            <a:r>
              <a:rPr lang="el-GR" u="sng" dirty="0">
                <a:solidFill>
                  <a:srgbClr val="FF0000"/>
                </a:solidFill>
              </a:rPr>
              <a:t>από </a:t>
            </a:r>
            <a:r>
              <a:rPr lang="el-GR" u="sng" dirty="0" smtClean="0">
                <a:solidFill>
                  <a:srgbClr val="FF0000"/>
                </a:solidFill>
              </a:rPr>
              <a:t>την Εθνική Υπηρεσία </a:t>
            </a:r>
            <a:endParaRPr lang="el-GR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7030A0"/>
                </a:solidFill>
              </a:rPr>
              <a:t>Οπόταν επικοινωνήστε με </a:t>
            </a:r>
            <a:r>
              <a:rPr lang="el-GR" dirty="0">
                <a:solidFill>
                  <a:srgbClr val="7030A0"/>
                </a:solidFill>
              </a:rPr>
              <a:t>την Εθνική Υπηρεσία προκειμένου να </a:t>
            </a:r>
            <a:r>
              <a:rPr lang="el-GR" dirty="0" smtClean="0">
                <a:solidFill>
                  <a:srgbClr val="7030A0"/>
                </a:solidFill>
              </a:rPr>
              <a:t>λάβει χώρα η αναγκαία τροποποίηση </a:t>
            </a:r>
            <a:r>
              <a:rPr lang="el-GR" dirty="0">
                <a:solidFill>
                  <a:srgbClr val="7030A0"/>
                </a:solidFill>
              </a:rPr>
              <a:t>στη </a:t>
            </a:r>
            <a:r>
              <a:rPr lang="el-GR" dirty="0" smtClean="0">
                <a:solidFill>
                  <a:srgbClr val="7030A0"/>
                </a:solidFill>
              </a:rPr>
              <a:t>συμφωνία επιχορήγησης, εντός του επιτρεπτού χρονικού πλαισίου.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6" name="Picture 1" descr="i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0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286603"/>
            <a:ext cx="10941076" cy="1450757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Μηδενική Επιχορήγηση στην ΚΑ107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6" y="1845734"/>
            <a:ext cx="11998830" cy="4023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Για τα έργα KA107, οι κινητικότητες που επισημαίνονται ως Μηδενική Επιχορήγηση δεν </a:t>
            </a:r>
            <a:r>
              <a:rPr lang="el-GR" dirty="0" smtClean="0"/>
              <a:t>ενεργοποιούν </a:t>
            </a:r>
            <a:r>
              <a:rPr lang="el-GR" dirty="0"/>
              <a:t>αυτόματα την Οργανωτική Υποστήριξη </a:t>
            </a:r>
            <a:r>
              <a:rPr lang="el-GR" dirty="0" smtClean="0"/>
              <a:t>(</a:t>
            </a:r>
            <a:r>
              <a:rPr lang="en-GB" dirty="0" smtClean="0"/>
              <a:t>OS) </a:t>
            </a:r>
            <a:r>
              <a:rPr lang="el-GR" dirty="0" smtClean="0"/>
              <a:t>από </a:t>
            </a:r>
            <a:r>
              <a:rPr lang="el-GR" dirty="0"/>
              <a:t>τα κονδύλια Erasmus+ της ΕΕ</a:t>
            </a:r>
            <a:r>
              <a:rPr lang="el-GR" dirty="0" smtClean="0"/>
              <a:t>.</a:t>
            </a:r>
          </a:p>
          <a:p>
            <a:pPr algn="just"/>
            <a:r>
              <a:rPr lang="el-GR" b="1" i="1" dirty="0">
                <a:solidFill>
                  <a:srgbClr val="00B050"/>
                </a:solidFill>
              </a:rPr>
              <a:t>Για να αλλάξει αυτό, η σημαία "OS </a:t>
            </a:r>
            <a:r>
              <a:rPr lang="en-GB" b="1" i="1" dirty="0" smtClean="0">
                <a:solidFill>
                  <a:srgbClr val="00B050"/>
                </a:solidFill>
              </a:rPr>
              <a:t>covered by </a:t>
            </a:r>
            <a:r>
              <a:rPr lang="el-GR" b="1" i="1" dirty="0" smtClean="0">
                <a:solidFill>
                  <a:srgbClr val="00B050"/>
                </a:solidFill>
              </a:rPr>
              <a:t>Erasmus</a:t>
            </a:r>
            <a:r>
              <a:rPr lang="el-GR" b="1" i="1" dirty="0">
                <a:solidFill>
                  <a:srgbClr val="00B050"/>
                </a:solidFill>
              </a:rPr>
              <a:t>+ EU" γίνεται διαθέσιμη όταν η σημαία </a:t>
            </a:r>
            <a:r>
              <a:rPr lang="el-GR" b="1" i="1" dirty="0" err="1">
                <a:solidFill>
                  <a:srgbClr val="00B050"/>
                </a:solidFill>
              </a:rPr>
              <a:t>Zero</a:t>
            </a:r>
            <a:r>
              <a:rPr lang="el-GR" b="1" i="1" dirty="0">
                <a:solidFill>
                  <a:srgbClr val="00B050"/>
                </a:solidFill>
              </a:rPr>
              <a:t> </a:t>
            </a:r>
            <a:r>
              <a:rPr lang="el-GR" b="1" i="1" dirty="0" err="1">
                <a:solidFill>
                  <a:srgbClr val="00B050"/>
                </a:solidFill>
              </a:rPr>
              <a:t>Grant</a:t>
            </a:r>
            <a:r>
              <a:rPr lang="el-GR" b="1" i="1" dirty="0">
                <a:solidFill>
                  <a:srgbClr val="00B050"/>
                </a:solidFill>
              </a:rPr>
              <a:t> οριστεί σε Ναι</a:t>
            </a:r>
            <a:r>
              <a:rPr lang="el-GR" dirty="0"/>
              <a:t>. Αυτό επιτρέπει την κάλυψη της κινητικότητας </a:t>
            </a:r>
            <a:r>
              <a:rPr lang="el-GR" dirty="0" smtClean="0"/>
              <a:t>από</a:t>
            </a:r>
            <a:r>
              <a:rPr lang="en-GB" dirty="0" smtClean="0"/>
              <a:t> </a:t>
            </a:r>
            <a:r>
              <a:rPr lang="el-GR" dirty="0" smtClean="0"/>
              <a:t>το ποσό </a:t>
            </a:r>
            <a:r>
              <a:rPr lang="el-GR" dirty="0"/>
              <a:t>Οργανωτικής Υποστήριξης, ενώ δεν συμπεριλαμβάνονται </a:t>
            </a:r>
            <a:r>
              <a:rPr lang="el-GR" dirty="0" smtClean="0"/>
              <a:t>τα έξοδα </a:t>
            </a:r>
            <a:r>
              <a:rPr lang="el-GR" dirty="0"/>
              <a:t>στα </a:t>
            </a:r>
            <a:r>
              <a:rPr lang="el-GR" dirty="0" smtClean="0"/>
              <a:t>τρέχοντα </a:t>
            </a:r>
            <a:r>
              <a:rPr lang="en-GB" dirty="0" smtClean="0"/>
              <a:t>Budget Headings </a:t>
            </a:r>
            <a:r>
              <a:rPr lang="el-GR" dirty="0" smtClean="0"/>
              <a:t>του </a:t>
            </a:r>
            <a:r>
              <a:rPr lang="el-GR" dirty="0"/>
              <a:t>προϋπολογισμού. </a:t>
            </a:r>
            <a:endParaRPr lang="en-GB" dirty="0" smtClean="0"/>
          </a:p>
          <a:p>
            <a:r>
              <a:rPr lang="el-GR" i="1" dirty="0" smtClean="0">
                <a:solidFill>
                  <a:srgbClr val="00B050"/>
                </a:solidFill>
              </a:rPr>
              <a:t>Για παράδειγμα</a:t>
            </a:r>
            <a:r>
              <a:rPr lang="el-GR" i="1" dirty="0">
                <a:solidFill>
                  <a:srgbClr val="00B050"/>
                </a:solidFill>
              </a:rPr>
              <a:t>, </a:t>
            </a:r>
            <a:r>
              <a:rPr lang="el-GR" i="1" dirty="0" smtClean="0">
                <a:solidFill>
                  <a:srgbClr val="00B050"/>
                </a:solidFill>
              </a:rPr>
              <a:t>ένα ίδρυμα οργανώνει </a:t>
            </a:r>
            <a:r>
              <a:rPr lang="el-GR" i="1" dirty="0">
                <a:solidFill>
                  <a:srgbClr val="00B050"/>
                </a:solidFill>
              </a:rPr>
              <a:t>δύο πρόσθετες μετακινήσεις στην Ουρουγουάη. </a:t>
            </a:r>
            <a:endParaRPr lang="el-GR" i="1" dirty="0" smtClean="0">
              <a:solidFill>
                <a:srgbClr val="00B050"/>
              </a:solidFill>
            </a:endParaRPr>
          </a:p>
          <a:p>
            <a:r>
              <a:rPr lang="en-GB" i="1" dirty="0"/>
              <a:t>O</a:t>
            </a:r>
            <a:r>
              <a:rPr lang="el-GR" i="1" dirty="0" smtClean="0"/>
              <a:t>ι πρόσθετες κινητικότητες χρηματοδοτούνται από </a:t>
            </a:r>
            <a:r>
              <a:rPr lang="el-GR" i="1" dirty="0"/>
              <a:t>μεταφορές από </a:t>
            </a:r>
            <a:r>
              <a:rPr lang="el-GR" i="1" dirty="0" smtClean="0"/>
              <a:t>το κονδύλι Οργανωτικής </a:t>
            </a:r>
            <a:r>
              <a:rPr lang="el-GR" i="1" dirty="0"/>
              <a:t>Υποστήριξης, καθώς δεν περιλαμβάνονταν στο αρχικό χορηγούμενο ποσό</a:t>
            </a:r>
            <a:r>
              <a:rPr lang="el-GR" i="1" dirty="0" smtClean="0"/>
              <a:t>.</a:t>
            </a:r>
          </a:p>
          <a:p>
            <a:r>
              <a:rPr lang="el-GR" i="1" dirty="0" smtClean="0"/>
              <a:t> </a:t>
            </a:r>
            <a:r>
              <a:rPr lang="el-GR" i="1" dirty="0"/>
              <a:t>Αυτό έχει ως αποτέλεσμα </a:t>
            </a:r>
            <a:r>
              <a:rPr lang="el-GR" i="1" dirty="0" smtClean="0"/>
              <a:t>οι κινητικότητες που καλύπτονται  </a:t>
            </a:r>
            <a:r>
              <a:rPr lang="el-GR" i="1" dirty="0"/>
              <a:t>από </a:t>
            </a:r>
            <a:r>
              <a:rPr lang="el-GR" i="1" dirty="0" smtClean="0"/>
              <a:t>την Οργανωτική Υποστήριξη να υπερβαίνουν </a:t>
            </a:r>
            <a:r>
              <a:rPr lang="el-GR" i="1" dirty="0"/>
              <a:t>τον κανόνα μεταφοράς </a:t>
            </a:r>
            <a:r>
              <a:rPr lang="el-GR" i="1" dirty="0" smtClean="0"/>
              <a:t>του 50</a:t>
            </a:r>
            <a:r>
              <a:rPr lang="el-GR" i="1" dirty="0"/>
              <a:t>%. </a:t>
            </a:r>
            <a:endParaRPr lang="el-GR" i="1" dirty="0" smtClean="0"/>
          </a:p>
          <a:p>
            <a:r>
              <a:rPr lang="el-GR" i="1" dirty="0" smtClean="0">
                <a:solidFill>
                  <a:srgbClr val="7030A0"/>
                </a:solidFill>
              </a:rPr>
              <a:t>Για </a:t>
            </a:r>
            <a:r>
              <a:rPr lang="el-GR" i="1" dirty="0">
                <a:solidFill>
                  <a:srgbClr val="7030A0"/>
                </a:solidFill>
              </a:rPr>
              <a:t>να είναι συμβατή η μεταφορά, ο δικαιούχος θα επισημάνει μία από τις δύο κινητοποιήσεις ως Μηδενική </a:t>
            </a:r>
            <a:r>
              <a:rPr lang="el-GR" i="1" dirty="0" smtClean="0">
                <a:solidFill>
                  <a:srgbClr val="7030A0"/>
                </a:solidFill>
              </a:rPr>
              <a:t>Επιχορήγηση( </a:t>
            </a:r>
            <a:r>
              <a:rPr lang="en-GB" i="1" dirty="0" smtClean="0">
                <a:solidFill>
                  <a:srgbClr val="7030A0"/>
                </a:solidFill>
              </a:rPr>
              <a:t>Zero Grant)</a:t>
            </a:r>
            <a:r>
              <a:rPr lang="el-GR" i="1" dirty="0" smtClean="0">
                <a:solidFill>
                  <a:srgbClr val="7030A0"/>
                </a:solidFill>
              </a:rPr>
              <a:t>, </a:t>
            </a:r>
            <a:r>
              <a:rPr lang="el-GR" i="1" dirty="0" smtClean="0"/>
              <a:t>αφαιρώντας την </a:t>
            </a:r>
            <a:r>
              <a:rPr lang="el-GR" i="1" dirty="0"/>
              <a:t>κινητικότητα από το </a:t>
            </a:r>
            <a:r>
              <a:rPr lang="el-GR" i="1" dirty="0" smtClean="0"/>
              <a:t>ποσό </a:t>
            </a:r>
            <a:r>
              <a:rPr lang="el-GR" i="1" dirty="0"/>
              <a:t>του προϋπολογισμού και </a:t>
            </a:r>
            <a:r>
              <a:rPr lang="el-GR" i="1" dirty="0" smtClean="0"/>
              <a:t>μειώνοντας το </a:t>
            </a:r>
            <a:r>
              <a:rPr lang="el-GR" i="1" dirty="0"/>
              <a:t>ποσό που μεταφέρεται από </a:t>
            </a:r>
            <a:r>
              <a:rPr lang="el-GR" i="1" dirty="0" smtClean="0"/>
              <a:t>το κονδύλι </a:t>
            </a:r>
            <a:r>
              <a:rPr lang="el-GR" i="1" dirty="0"/>
              <a:t>Οργανωτικής Υποστήριξης</a:t>
            </a:r>
            <a:r>
              <a:rPr lang="el-GR" dirty="0"/>
              <a:t>.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6" name="Picture 1" descr="i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5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137" y="55198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22" y="286603"/>
            <a:ext cx="10902058" cy="145075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KA103 </a:t>
            </a:r>
            <a:r>
              <a:rPr lang="el-GR" sz="4000" dirty="0" smtClean="0">
                <a:solidFill>
                  <a:srgbClr val="0070C0"/>
                </a:solidFill>
              </a:rPr>
              <a:t>και </a:t>
            </a:r>
            <a:r>
              <a:rPr lang="en-GB" sz="4000" dirty="0" smtClean="0">
                <a:solidFill>
                  <a:srgbClr val="0070C0"/>
                </a:solidFill>
              </a:rPr>
              <a:t>KA107 </a:t>
            </a:r>
            <a:r>
              <a:rPr lang="el-GR" sz="4000" dirty="0" smtClean="0">
                <a:solidFill>
                  <a:srgbClr val="0070C0"/>
                </a:solidFill>
              </a:rPr>
              <a:t>μέγιστο ποσό για οργανωτική υποστήριξη (</a:t>
            </a:r>
            <a:r>
              <a:rPr lang="en-GB" sz="4000" dirty="0" smtClean="0">
                <a:solidFill>
                  <a:srgbClr val="0070C0"/>
                </a:solidFill>
              </a:rPr>
              <a:t>OS)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1799"/>
            <a:ext cx="12017829" cy="4984274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 </a:t>
            </a:r>
            <a:r>
              <a:rPr lang="el-GR" dirty="0" smtClean="0"/>
              <a:t>Πριν </a:t>
            </a:r>
            <a:r>
              <a:rPr lang="el-GR" dirty="0"/>
              <a:t>ή κατά την ολοκλήρωση της τελικής </a:t>
            </a:r>
            <a:r>
              <a:rPr lang="el-GR" dirty="0" smtClean="0"/>
              <a:t>έκθεσης, ο </a:t>
            </a:r>
            <a:r>
              <a:rPr lang="el-GR" dirty="0"/>
              <a:t>δικαιούχος μπορεί να προσθέσει το ζητούμενο ποσό οργανωτικής υποστήριξης στην καρτέλα </a:t>
            </a:r>
            <a:r>
              <a:rPr lang="en-GB" dirty="0" smtClean="0"/>
              <a:t>Budget </a:t>
            </a:r>
            <a:r>
              <a:rPr lang="el-GR" dirty="0" smtClean="0"/>
              <a:t>του έργου</a:t>
            </a:r>
            <a:r>
              <a:rPr lang="en-GB" dirty="0" smtClean="0"/>
              <a:t> </a:t>
            </a:r>
            <a:r>
              <a:rPr lang="el-GR" dirty="0" smtClean="0"/>
              <a:t>του </a:t>
            </a:r>
            <a:r>
              <a:rPr lang="el-GR" dirty="0"/>
              <a:t>στο </a:t>
            </a:r>
            <a:r>
              <a:rPr lang="el-GR" dirty="0" err="1"/>
              <a:t>Mobility</a:t>
            </a:r>
            <a:r>
              <a:rPr lang="el-GR" dirty="0"/>
              <a:t> </a:t>
            </a:r>
            <a:r>
              <a:rPr lang="el-GR" dirty="0" err="1"/>
              <a:t>Tool</a:t>
            </a:r>
            <a:r>
              <a:rPr lang="el-GR" dirty="0" smtClean="0"/>
              <a:t>+.</a:t>
            </a: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 </a:t>
            </a:r>
            <a:r>
              <a:rPr lang="el-GR" dirty="0" smtClean="0"/>
              <a:t>Βεβαιωθείτε </a:t>
            </a:r>
            <a:r>
              <a:rPr lang="el-GR" dirty="0"/>
              <a:t>ότι το ποσό Οργανωτικής Υποστήριξης (OS) έχει εισαχθεί σωστά στο </a:t>
            </a:r>
            <a:r>
              <a:rPr lang="en-GB" dirty="0" smtClean="0"/>
              <a:t>Tab</a:t>
            </a:r>
            <a:r>
              <a:rPr lang="el-GR" dirty="0" smtClean="0"/>
              <a:t>«</a:t>
            </a:r>
            <a:r>
              <a:rPr lang="en-GB" dirty="0"/>
              <a:t>Budget/</a:t>
            </a:r>
            <a:r>
              <a:rPr lang="el-GR" dirty="0"/>
              <a:t>Προϋπολογισμός</a:t>
            </a:r>
            <a:r>
              <a:rPr lang="el-GR" dirty="0" smtClean="0"/>
              <a:t>».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ποσό που προστίθεται δεν μπορεί να είναι μεγαλύτερο από το ποσό που χορηγήθηκε ούτε μεγαλύτερο από τον αριθμό των συμμετεχόντων πολλαπλασιασμένο επί 350 €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 </a:t>
            </a:r>
            <a:r>
              <a:rPr lang="el-GR" dirty="0" smtClean="0"/>
              <a:t>Ο </a:t>
            </a:r>
            <a:r>
              <a:rPr lang="el-GR" dirty="0"/>
              <a:t>υπολογισμός αυτού του ποσού βασίζεται στον αριθμό των συμμετεχόντων που περιγράφεται στη λίστα με τις ολοκληρωμένες κινήσεις στο </a:t>
            </a:r>
            <a:r>
              <a:rPr lang="el-GR" dirty="0" err="1"/>
              <a:t>Mobility</a:t>
            </a:r>
            <a:r>
              <a:rPr lang="el-GR" dirty="0"/>
              <a:t> </a:t>
            </a:r>
            <a:r>
              <a:rPr lang="el-GR" dirty="0" err="1"/>
              <a:t>Tool</a:t>
            </a:r>
            <a:r>
              <a:rPr lang="el-GR" dirty="0"/>
              <a:t>+ και επισημαίνεται με μπλε χρώμα πάνω από το πεδίο κειμένου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 </a:t>
            </a:r>
            <a:r>
              <a:rPr lang="el-GR" dirty="0" smtClean="0"/>
              <a:t>Εάν </a:t>
            </a:r>
            <a:r>
              <a:rPr lang="el-GR" dirty="0"/>
              <a:t>το ποσό υπερβαίνει αυτόν τον υπολογισμό, εμφανίζεται ένα προειδοποιητικό μήνυμα με κόκκινο χρώμα και το εισαγόμενο ποσό δεν μπορεί να αποθηκευτεί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 </a:t>
            </a:r>
            <a:r>
              <a:rPr lang="el-GR" dirty="0" smtClean="0"/>
              <a:t>Αν ο εισαγόμενος </a:t>
            </a:r>
            <a:r>
              <a:rPr lang="el-GR" dirty="0"/>
              <a:t>προϋπολογισμός είναι χαμηλότερος από το ποσό που </a:t>
            </a:r>
            <a:r>
              <a:rPr lang="el-GR" dirty="0" smtClean="0"/>
              <a:t>χορηγήθηκε </a:t>
            </a:r>
            <a:r>
              <a:rPr lang="el-GR" dirty="0"/>
              <a:t>το σύστημα επιτρέπει την αποθήκευση της αξίας.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1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51" y="167951"/>
            <a:ext cx="10530529" cy="156940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MT+ </a:t>
            </a:r>
            <a:r>
              <a:rPr lang="el-GR" sz="4000" dirty="0">
                <a:solidFill>
                  <a:srgbClr val="0070C0"/>
                </a:solidFill>
              </a:rPr>
              <a:t>Οδηγίες ανωτέρας βίας λόγω </a:t>
            </a:r>
            <a:r>
              <a:rPr lang="el-GR" sz="4000" dirty="0" err="1" smtClean="0">
                <a:solidFill>
                  <a:srgbClr val="0070C0"/>
                </a:solidFill>
              </a:rPr>
              <a:t>κορωνοϊού</a:t>
            </a:r>
            <a:r>
              <a:rPr lang="el-GR" sz="4000" dirty="0" smtClean="0">
                <a:solidFill>
                  <a:srgbClr val="0070C0"/>
                </a:solidFill>
              </a:rPr>
              <a:t>(</a:t>
            </a:r>
            <a:r>
              <a:rPr lang="en-GB" sz="4000" dirty="0" err="1" smtClean="0">
                <a:solidFill>
                  <a:srgbClr val="0070C0"/>
                </a:solidFill>
              </a:rPr>
              <a:t>i</a:t>
            </a:r>
            <a:r>
              <a:rPr lang="en-GB" sz="4000" dirty="0" smtClean="0">
                <a:solidFill>
                  <a:srgbClr val="0070C0"/>
                </a:solidFill>
              </a:rPr>
              <a:t>)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10698480" cy="413173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</a:t>
            </a:r>
            <a:r>
              <a:rPr lang="el-GR" dirty="0" err="1" smtClean="0">
                <a:solidFill>
                  <a:srgbClr val="7030A0"/>
                </a:solidFill>
              </a:rPr>
              <a:t>νωτέρα</a:t>
            </a:r>
            <a:r>
              <a:rPr lang="el-GR" dirty="0" smtClean="0">
                <a:solidFill>
                  <a:srgbClr val="7030A0"/>
                </a:solidFill>
              </a:rPr>
              <a:t> Βία προκύπτει</a:t>
            </a:r>
            <a:r>
              <a:rPr lang="en-GB" dirty="0" smtClean="0">
                <a:solidFill>
                  <a:srgbClr val="7030A0"/>
                </a:solidFill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Σε </a:t>
            </a:r>
            <a:r>
              <a:rPr lang="el-GR" dirty="0"/>
              <a:t>συμμετέχοντες που έχουν τερματίσει τη δραστηριότητα και έχουν επιστρέψει </a:t>
            </a:r>
            <a:r>
              <a:rPr lang="el-GR" dirty="0" err="1" smtClean="0"/>
              <a:t>στ</a:t>
            </a:r>
            <a:r>
              <a:rPr lang="en-GB" dirty="0" smtClean="0"/>
              <a:t>o </a:t>
            </a:r>
            <a:r>
              <a:rPr lang="el-GR" dirty="0" smtClean="0"/>
              <a:t>ίδρυμα αποστολής.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Για συμμετέχοντες που έχουν αναστείλει τη δραστηριότητα και αποφάσισαν να μείνουν στο εξωτερικό ή </a:t>
            </a:r>
            <a:r>
              <a:rPr lang="el-GR" dirty="0" smtClean="0"/>
              <a:t>αναγκάζονται </a:t>
            </a:r>
            <a:r>
              <a:rPr lang="el-GR" dirty="0"/>
              <a:t>να μείνουν στο </a:t>
            </a:r>
            <a:r>
              <a:rPr lang="el-GR" dirty="0" smtClean="0"/>
              <a:t>εξωτερικό.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Για συμμετέχοντες (ή οργανισμούς) που έχουν αποφασίσει να ακυρώσουν τη δραστηριότητα πριν </a:t>
            </a:r>
            <a:r>
              <a:rPr lang="el-GR" dirty="0" smtClean="0"/>
              <a:t>ξεκινήσει.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 </a:t>
            </a:r>
            <a:r>
              <a:rPr lang="el-GR" dirty="0"/>
              <a:t>Για συμμετέχοντες (ή οργανισμούς) που αποφάσισαν να ακυρώσουν την αρχική δραστηριότητα πριν ξεκινήσει και να την αναβάλουν για αργότερα, με αποτέλεσμα να επιβαρυνθούν με επιπλέον </a:t>
            </a:r>
            <a:r>
              <a:rPr lang="el-GR" dirty="0" smtClean="0"/>
              <a:t>κόστος</a:t>
            </a: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Η ανωτέρα βία μπορεί να είναι ένας λόγος για την αποδοχή ενός κόστους</a:t>
            </a:r>
            <a:r>
              <a:rPr lang="el-GR" b="1" dirty="0">
                <a:solidFill>
                  <a:srgbClr val="00B050"/>
                </a:solidFill>
              </a:rPr>
              <a:t>, αλλά το κόστος εξακολουθεί να πρέπει να δικαιολογείται με κατάλληλα στοιχεία</a:t>
            </a:r>
            <a:r>
              <a:rPr lang="el-GR" b="1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 Επίσης το κόστος θα πρέπει να αφορά δαπάνες που δεν μπορούν </a:t>
            </a:r>
            <a:r>
              <a:rPr lang="el-GR" dirty="0"/>
              <a:t>να </a:t>
            </a:r>
            <a:r>
              <a:rPr lang="el-GR" dirty="0" smtClean="0"/>
              <a:t>ακυρωθούν </a:t>
            </a:r>
            <a:r>
              <a:rPr lang="el-GR" dirty="0"/>
              <a:t>ή να </a:t>
            </a:r>
            <a:r>
              <a:rPr lang="el-GR" dirty="0" smtClean="0"/>
              <a:t>επιστραφούν και να συνοδεύεται από το σχετικό έντυπο. </a:t>
            </a:r>
            <a:r>
              <a:rPr lang="el-GR" dirty="0" smtClean="0">
                <a:hlinkClick r:id="rId2"/>
              </a:rPr>
              <a:t>( Αίτημα για κάλυψη εξόδων πραγματικού κόστους λόγω Αν. Βίας)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6" name="Picture 1" descr="id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0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MT+ Οδηγίες ανωτέρας βίας λόγω </a:t>
            </a:r>
            <a:r>
              <a:rPr lang="el-GR" sz="4000" dirty="0" err="1">
                <a:solidFill>
                  <a:srgbClr val="0070C0"/>
                </a:solidFill>
              </a:rPr>
              <a:t>κορωνοϊού</a:t>
            </a:r>
            <a:r>
              <a:rPr lang="el-GR" sz="4000" dirty="0">
                <a:solidFill>
                  <a:srgbClr val="0070C0"/>
                </a:solidFill>
              </a:rPr>
              <a:t>(i</a:t>
            </a:r>
            <a:r>
              <a:rPr lang="en-GB" sz="4000" dirty="0" err="1">
                <a:solidFill>
                  <a:srgbClr val="0070C0"/>
                </a:solidFill>
              </a:rPr>
              <a:t>i</a:t>
            </a:r>
            <a:r>
              <a:rPr lang="el-GR" sz="4000" dirty="0">
                <a:solidFill>
                  <a:srgbClr val="0070C0"/>
                </a:solidFill>
              </a:rPr>
              <a:t>)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9" y="1845734"/>
            <a:ext cx="10717141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b="1" dirty="0"/>
              <a:t>Η τυπική υποχρέωση υποβολής </a:t>
            </a:r>
            <a:r>
              <a:rPr lang="el-GR" b="1" dirty="0" smtClean="0"/>
              <a:t>τελικής έκθεσης συμμετέχοντα δεν </a:t>
            </a:r>
            <a:r>
              <a:rPr lang="el-GR" b="1" dirty="0"/>
              <a:t>θα ισχύει σε περίπτωση ανωτέρας βίας</a:t>
            </a:r>
            <a:r>
              <a:rPr lang="el-GR" b="1" dirty="0" smtClean="0"/>
              <a:t>.</a:t>
            </a:r>
            <a:endParaRPr lang="en-GB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Οι συμμετέχοντες των οποίων η κινητικότητα έχει ακυρωθεί ή διακοπεί λόγω της πανδημίας δεν είναι υποχρεωμένοι να συμπληρώσουν την τελική αξιολόγηση OLS</a:t>
            </a:r>
            <a:r>
              <a:rPr lang="el-GR" dirty="0" smtClean="0"/>
              <a:t>.</a:t>
            </a: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Οποιαδήποτε περίοδος διακοπής της </a:t>
            </a:r>
            <a:r>
              <a:rPr lang="el-GR" dirty="0" smtClean="0"/>
              <a:t>κινητικότητας είτε </a:t>
            </a:r>
            <a:r>
              <a:rPr lang="el-GR" dirty="0"/>
              <a:t>λόγω </a:t>
            </a:r>
            <a:r>
              <a:rPr lang="el-GR" dirty="0" err="1" smtClean="0"/>
              <a:t>νόσησης</a:t>
            </a:r>
            <a:r>
              <a:rPr lang="el-GR" dirty="0" smtClean="0"/>
              <a:t> </a:t>
            </a:r>
            <a:r>
              <a:rPr lang="en-GB" dirty="0" smtClean="0"/>
              <a:t>covid-19</a:t>
            </a:r>
            <a:r>
              <a:rPr lang="el-GR" dirty="0" smtClean="0"/>
              <a:t>, είτε λόγω περιορισμών, μπορεί </a:t>
            </a:r>
            <a:r>
              <a:rPr lang="el-GR" dirty="0"/>
              <a:t>να θεωρηθεί επιλέξιμη και μπορεί να συμπεριληφθεί στη συνολική διάρκεια της κινητικότητας από το </a:t>
            </a:r>
            <a:r>
              <a:rPr lang="el-GR" dirty="0" smtClean="0"/>
              <a:t>ίδρυμα </a:t>
            </a:r>
            <a:r>
              <a:rPr lang="el-GR" dirty="0"/>
              <a:t>αποστολής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Το </a:t>
            </a:r>
            <a:r>
              <a:rPr lang="el-GR" dirty="0" smtClean="0"/>
              <a:t>ίδρυμα </a:t>
            </a:r>
            <a:r>
              <a:rPr lang="el-GR" dirty="0"/>
              <a:t>αποστολής δεν χρειάζεται να κωδικοποιήσει </a:t>
            </a:r>
            <a:r>
              <a:rPr lang="el-GR" dirty="0" smtClean="0"/>
              <a:t>την </a:t>
            </a:r>
            <a:r>
              <a:rPr lang="el-GR" dirty="0"/>
              <a:t>περίοδο διακοπής στο MT+. Μ</a:t>
            </a:r>
            <a:r>
              <a:rPr lang="el-GR" dirty="0" smtClean="0"/>
              <a:t>πορεί </a:t>
            </a:r>
            <a:r>
              <a:rPr lang="el-GR" dirty="0"/>
              <a:t>να </a:t>
            </a:r>
            <a:r>
              <a:rPr lang="el-GR" dirty="0" smtClean="0"/>
              <a:t>τη συμπεριλάβει στο έντυπο </a:t>
            </a:r>
            <a:r>
              <a:rPr lang="el-GR" dirty="0"/>
              <a:t>βεβαίωση </a:t>
            </a:r>
            <a:r>
              <a:rPr lang="el-GR" dirty="0" smtClean="0"/>
              <a:t>παρακολούθησης ( </a:t>
            </a:r>
            <a:r>
              <a:rPr lang="en-GB" dirty="0" smtClean="0"/>
              <a:t>Certificate of Attendance) </a:t>
            </a:r>
            <a:r>
              <a:rPr lang="el-GR" dirty="0" smtClean="0"/>
              <a:t>όπου προκύπτει.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Οι </a:t>
            </a:r>
            <a:r>
              <a:rPr lang="el-GR" dirty="0"/>
              <a:t>ακυρωμένες </a:t>
            </a:r>
            <a:r>
              <a:rPr lang="el-GR" dirty="0" smtClean="0"/>
              <a:t>κινητικότητες  </a:t>
            </a:r>
            <a:r>
              <a:rPr lang="el-GR" dirty="0"/>
              <a:t>χωρίς σχετικό </a:t>
            </a:r>
            <a:r>
              <a:rPr lang="el-GR" dirty="0" smtClean="0"/>
              <a:t>κόστος, </a:t>
            </a:r>
            <a:r>
              <a:rPr lang="el-GR" dirty="0"/>
              <a:t>θα πρέπει επίσης να κωδικοποιούνται </a:t>
            </a:r>
            <a:r>
              <a:rPr lang="el-GR" dirty="0" smtClean="0"/>
              <a:t>στο </a:t>
            </a:r>
            <a:r>
              <a:rPr lang="el-GR" dirty="0"/>
              <a:t>MT</a:t>
            </a:r>
            <a:r>
              <a:rPr lang="el-GR" dirty="0" smtClean="0"/>
              <a:t>+ και το ίδρυμα μπορεί να διεκδικήσει την οργανωτική υποστήριξη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7030A0"/>
                </a:solidFill>
              </a:rPr>
              <a:t>(NA EXCLUDED)</a:t>
            </a:r>
            <a:endParaRPr lang="el-GR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Ως </a:t>
            </a:r>
            <a:r>
              <a:rPr lang="el-GR" dirty="0"/>
              <a:t>συνήθως, οι δικαιούχοι θα πρέπει να τηρούν όλα τα </a:t>
            </a:r>
            <a:r>
              <a:rPr lang="el-GR" dirty="0" smtClean="0"/>
              <a:t>απαραίτητα δικαιολογητικά </a:t>
            </a:r>
            <a:r>
              <a:rPr lang="el-GR" dirty="0"/>
              <a:t>που </a:t>
            </a:r>
            <a:r>
              <a:rPr lang="el-GR" dirty="0" smtClean="0"/>
              <a:t>να αποδεικνύουν ότι μια κινητικότητα έτυχε έγκρισης έστω και αν δεν έλαβε </a:t>
            </a:r>
            <a:r>
              <a:rPr lang="el-GR" dirty="0"/>
              <a:t>χώρα / </a:t>
            </a:r>
            <a:r>
              <a:rPr lang="el-GR" dirty="0" smtClean="0"/>
              <a:t>ή φέρει το χ κόστος για </a:t>
            </a:r>
            <a:r>
              <a:rPr lang="el-GR" dirty="0"/>
              <a:t>μελλοντικούς πιθανούς σκοπούς ελέγχου.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7" name="Picture 1" descr="i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7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>
                <a:solidFill>
                  <a:srgbClr val="0070C0"/>
                </a:solidFill>
              </a:rPr>
              <a:t>Περιεχόμενα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marL="457200" indent="-457200">
              <a:buFont typeface="+mj-lt"/>
              <a:buAutoNum type="arabicParenR"/>
            </a:pPr>
            <a:r>
              <a:rPr lang="el-GR" dirty="0" smtClean="0"/>
              <a:t>Εισαγωγή, σημαντικές πτυχές πριν την έναρξη της Υποβολής.</a:t>
            </a:r>
            <a:endParaRPr lang="el-GR" dirty="0"/>
          </a:p>
          <a:p>
            <a:pPr marL="457200" indent="-457200">
              <a:buFont typeface="+mj-lt"/>
              <a:buAutoNum type="arabicParenR"/>
            </a:pPr>
            <a:r>
              <a:rPr lang="el-GR" dirty="0" smtClean="0"/>
              <a:t>Επεξήγηση των κατηγοριών προϋπολογισμού/</a:t>
            </a:r>
            <a:r>
              <a:rPr lang="en-GB" dirty="0" smtClean="0"/>
              <a:t>Budget items</a:t>
            </a:r>
            <a:r>
              <a:rPr lang="el-GR" dirty="0" smtClean="0"/>
              <a:t> στο εργαλείο</a:t>
            </a:r>
            <a:r>
              <a:rPr lang="en-GB" dirty="0" smtClean="0"/>
              <a:t> </a:t>
            </a:r>
            <a:r>
              <a:rPr lang="en-GB" dirty="0"/>
              <a:t>MT</a:t>
            </a:r>
            <a:r>
              <a:rPr lang="en-GB" dirty="0" smtClean="0"/>
              <a:t>+</a:t>
            </a:r>
            <a:r>
              <a:rPr lang="el-GR" dirty="0" smtClean="0"/>
              <a:t>.</a:t>
            </a:r>
            <a:r>
              <a:rPr lang="en-GB" dirty="0" smtClean="0"/>
              <a:t> </a:t>
            </a:r>
            <a:endParaRPr lang="en-GB" dirty="0"/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Narrative </a:t>
            </a:r>
            <a:r>
              <a:rPr lang="en-GB" dirty="0" smtClean="0"/>
              <a:t>Report</a:t>
            </a:r>
            <a:r>
              <a:rPr lang="el-GR" dirty="0" smtClean="0"/>
              <a:t>, Ποιοτική</a:t>
            </a:r>
            <a:r>
              <a:rPr lang="en-GB" dirty="0" smtClean="0"/>
              <a:t> </a:t>
            </a:r>
            <a:r>
              <a:rPr lang="el-GR" dirty="0" smtClean="0"/>
              <a:t>έκθεση.</a:t>
            </a:r>
          </a:p>
          <a:p>
            <a:pPr marL="457200" indent="-457200">
              <a:buFont typeface="+mj-lt"/>
              <a:buAutoNum type="arabicParenR"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Πρακτικές οδηγίες για την υποβολής της Τελικής Έκθεσης/</a:t>
            </a:r>
            <a:r>
              <a:rPr lang="el-GR" dirty="0" err="1"/>
              <a:t>Final</a:t>
            </a:r>
            <a:endParaRPr lang="el-GR" dirty="0"/>
          </a:p>
          <a:p>
            <a:pPr marL="0" indent="0">
              <a:buNone/>
            </a:pPr>
            <a:r>
              <a:rPr lang="el-GR" dirty="0" err="1"/>
              <a:t>Report</a:t>
            </a:r>
            <a:r>
              <a:rPr lang="el-GR" dirty="0"/>
              <a:t> στο </a:t>
            </a:r>
            <a:r>
              <a:rPr lang="el-GR" dirty="0" err="1"/>
              <a:t>Mobility</a:t>
            </a:r>
            <a:r>
              <a:rPr lang="el-GR" dirty="0"/>
              <a:t> </a:t>
            </a:r>
            <a:r>
              <a:rPr lang="el-GR" dirty="0" err="1"/>
              <a:t>Tool</a:t>
            </a:r>
            <a:r>
              <a:rPr lang="el-GR" dirty="0" smtClean="0"/>
              <a:t>+: </a:t>
            </a:r>
            <a:r>
              <a:rPr lang="el-GR" dirty="0" smtClean="0">
                <a:hlinkClick r:id="rId2"/>
              </a:rPr>
              <a:t>Διαχείριση Σχεδίου </a:t>
            </a:r>
            <a:endParaRPr lang="el-G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7" name="Picture 1" descr="id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718" y="5598620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80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MT+ Οδηγίες ανωτέρας βίας λόγω </a:t>
            </a:r>
            <a:r>
              <a:rPr lang="el-GR" sz="4000" dirty="0" err="1">
                <a:solidFill>
                  <a:srgbClr val="0070C0"/>
                </a:solidFill>
              </a:rPr>
              <a:t>κορωνοϊού</a:t>
            </a:r>
            <a:r>
              <a:rPr lang="el-GR" sz="4000" dirty="0">
                <a:solidFill>
                  <a:srgbClr val="0070C0"/>
                </a:solidFill>
              </a:rPr>
              <a:t>(i</a:t>
            </a:r>
            <a:r>
              <a:rPr lang="en-GB" sz="4000" dirty="0" smtClean="0">
                <a:solidFill>
                  <a:srgbClr val="0070C0"/>
                </a:solidFill>
              </a:rPr>
              <a:t>ii</a:t>
            </a:r>
            <a:r>
              <a:rPr lang="el-GR" sz="4000" dirty="0" smtClean="0">
                <a:solidFill>
                  <a:srgbClr val="0070C0"/>
                </a:solidFill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845734"/>
            <a:ext cx="10894423" cy="40233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l-GR" dirty="0"/>
              <a:t>Οι συμμετέχοντες δικαιούνται να λάβουν την επιχορήγηση βάσει </a:t>
            </a:r>
            <a:r>
              <a:rPr lang="el-GR" dirty="0" err="1"/>
              <a:t>μοναδιαίου</a:t>
            </a:r>
            <a:r>
              <a:rPr lang="el-GR" dirty="0"/>
              <a:t> κόστους </a:t>
            </a:r>
            <a:r>
              <a:rPr lang="el-GR" dirty="0" smtClean="0"/>
              <a:t>(</a:t>
            </a:r>
            <a:r>
              <a:rPr lang="en-GB" dirty="0" smtClean="0"/>
              <a:t>unit cost </a:t>
            </a:r>
            <a:r>
              <a:rPr lang="el-GR" dirty="0" smtClean="0"/>
              <a:t>για ταξιδιωτική </a:t>
            </a:r>
            <a:r>
              <a:rPr lang="el-GR" dirty="0"/>
              <a:t>ή/και ατομική υποστήριξη) σε περίπτωση που έπρεπε να επιβαρυνθούν με δαπάνες που συνδέονται με τις ρυθμίσεις </a:t>
            </a:r>
            <a:r>
              <a:rPr lang="el-GR" dirty="0" smtClean="0"/>
              <a:t>κινητικότητας </a:t>
            </a:r>
            <a:r>
              <a:rPr lang="el-GR" dirty="0"/>
              <a:t>που ακυρώθηκε πριν από την έναρξη της (αεροπορικό εισιτήριο, ρυθμίσεις διαμονής</a:t>
            </a:r>
            <a:r>
              <a:rPr lang="el-GR" dirty="0" smtClean="0"/>
              <a:t>,...)</a:t>
            </a:r>
            <a:r>
              <a:rPr lang="en-GB" dirty="0" smtClean="0"/>
              <a:t> </a:t>
            </a:r>
            <a:r>
              <a:rPr lang="el-GR" dirty="0" smtClean="0"/>
              <a:t>καθώς και στην περίπτωση που τα εν λόγω έξοδα </a:t>
            </a:r>
            <a:r>
              <a:rPr lang="el-GR" dirty="0"/>
              <a:t>δεν </a:t>
            </a:r>
            <a:r>
              <a:rPr lang="el-GR" dirty="0" smtClean="0"/>
              <a:t>ακυρώνονται </a:t>
            </a:r>
            <a:r>
              <a:rPr lang="el-GR" dirty="0"/>
              <a:t>χωρίς κόστος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 </a:t>
            </a:r>
            <a:r>
              <a:rPr lang="el-GR" dirty="0"/>
              <a:t>Οι συμμετέχοντες θα πρέπει να είναι σε θέση να </a:t>
            </a:r>
            <a:r>
              <a:rPr lang="el-GR" dirty="0" smtClean="0"/>
              <a:t>παρέχουν αποδεικτικά </a:t>
            </a:r>
            <a:r>
              <a:rPr lang="el-GR" dirty="0"/>
              <a:t>στοιχεία για τις δαπάνες που πραγματοποιήθηκαν και ότι το αίτημά τους για επιστροφή χρημάτων απορρίφθηκε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Σχετικός </a:t>
            </a:r>
            <a:r>
              <a:rPr lang="el-GR" dirty="0" smtClean="0">
                <a:hlinkClick r:id="rId2"/>
              </a:rPr>
              <a:t>Οδηγός</a:t>
            </a:r>
            <a:r>
              <a:rPr lang="el-GR" dirty="0" smtClean="0"/>
              <a:t> βρίσκεται αναρτημένος στη Διαχείριση Σχεδίων</a:t>
            </a:r>
            <a:r>
              <a:rPr lang="en-GB" dirty="0" smtClean="0"/>
              <a:t> </a:t>
            </a:r>
            <a:r>
              <a:rPr lang="el-GR" dirty="0" smtClean="0"/>
              <a:t>για τα σχέδια που επηρεάστηκαν από </a:t>
            </a:r>
            <a:r>
              <a:rPr lang="el-GR" dirty="0" err="1" smtClean="0">
                <a:solidFill>
                  <a:schemeClr val="tx1"/>
                </a:solidFill>
              </a:rPr>
              <a:t>Κορωνοϊο</a:t>
            </a:r>
            <a:r>
              <a:rPr lang="el-GR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6" name="Picture 1" descr="id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9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Η μέγιστη βαθμολογία είναι 100 βαθμοί.</a:t>
            </a:r>
          </a:p>
          <a:p>
            <a:r>
              <a:rPr lang="el-GR" b="1" dirty="0" smtClean="0">
                <a:solidFill>
                  <a:srgbClr val="7030A0"/>
                </a:solidFill>
              </a:rPr>
              <a:t>Πάνω </a:t>
            </a:r>
            <a:r>
              <a:rPr lang="el-GR" b="1" dirty="0">
                <a:solidFill>
                  <a:srgbClr val="7030A0"/>
                </a:solidFill>
              </a:rPr>
              <a:t>από 75 βαθμούς</a:t>
            </a:r>
            <a:r>
              <a:rPr lang="el-GR" dirty="0"/>
              <a:t>: το έργο θεωρείται πολύ καλό έως εξαιρετικό όσον αφορά τα ποιοτικά και ποσοτικά αποτελέσματα και αυτά τα αποτελέσματα αξίζει να διαδοθούν ευρύτερα. </a:t>
            </a:r>
          </a:p>
          <a:p>
            <a:r>
              <a:rPr lang="el-GR" b="1" dirty="0" smtClean="0">
                <a:solidFill>
                  <a:srgbClr val="7030A0"/>
                </a:solidFill>
              </a:rPr>
              <a:t>Μεταξύ </a:t>
            </a:r>
            <a:r>
              <a:rPr lang="el-GR" b="1" dirty="0">
                <a:solidFill>
                  <a:srgbClr val="7030A0"/>
                </a:solidFill>
              </a:rPr>
              <a:t>50 και 75 πόντων</a:t>
            </a:r>
            <a:r>
              <a:rPr lang="el-GR" dirty="0"/>
              <a:t>: το έργο θεωρείται μέτριο έως καλό.</a:t>
            </a:r>
          </a:p>
          <a:p>
            <a:r>
              <a:rPr lang="el-GR" b="1" dirty="0" smtClean="0">
                <a:solidFill>
                  <a:srgbClr val="7030A0"/>
                </a:solidFill>
              </a:rPr>
              <a:t>Κάτω </a:t>
            </a:r>
            <a:r>
              <a:rPr lang="el-GR" b="1" dirty="0">
                <a:solidFill>
                  <a:srgbClr val="7030A0"/>
                </a:solidFill>
              </a:rPr>
              <a:t>από 50 </a:t>
            </a:r>
            <a:r>
              <a:rPr lang="el-GR" dirty="0" smtClean="0"/>
              <a:t>: </a:t>
            </a:r>
            <a:r>
              <a:rPr lang="el-GR" dirty="0"/>
              <a:t>υπάρχουν σοβαρές ανησυχίες σχετικά με τη συμμόρφωση με τον χάρτη Erasmus για την τριτοβάθμια εκπαίδευση (ECHE) και άλλα ζητήματα εφαρμογής. </a:t>
            </a:r>
            <a:endParaRPr lang="el-GR" dirty="0" smtClean="0"/>
          </a:p>
          <a:p>
            <a:r>
              <a:rPr lang="el-GR" dirty="0" smtClean="0"/>
              <a:t>Μια </a:t>
            </a:r>
            <a:r>
              <a:rPr lang="el-GR" dirty="0"/>
              <a:t>τέτοια χαμηλή βαθμολογία </a:t>
            </a:r>
            <a:r>
              <a:rPr lang="el-GR" dirty="0" smtClean="0"/>
              <a:t>εφαρμόζεται </a:t>
            </a:r>
            <a:r>
              <a:rPr lang="el-GR" dirty="0"/>
              <a:t>σε εξαιρετικές περιπτώσεις.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συνέπειες της χαμηλής βαθμολογίας ορίζονται στη συμφωνία επιχορήγησης, παράρτημα III μέρος Β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Picture 1" descr="i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91" y="55198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21</a:t>
            </a:fld>
            <a:endParaRPr lang="en-GB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717025"/>
            <a:ext cx="9077806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sz="4000" dirty="0">
                <a:solidFill>
                  <a:srgbClr val="0070C0"/>
                </a:solidFill>
              </a:rPr>
              <a:t>Αξιολόγηση της Τελικής Έκθεσης Δικαιούχου </a:t>
            </a:r>
          </a:p>
        </p:txBody>
      </p:sp>
    </p:spTree>
    <p:extLst>
      <p:ext uri="{BB962C8B-B14F-4D97-AF65-F5344CB8AC3E}">
        <p14:creationId xmlns:p14="http://schemas.microsoft.com/office/powerpoint/2010/main" val="3564905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661" y="-265510"/>
            <a:ext cx="11155680" cy="1450757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70C0"/>
                </a:solidFill>
              </a:rPr>
              <a:t>Ποιότητα του Έργου-ποιοτικοί στόχοι   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17" y="1185246"/>
            <a:ext cx="11867720" cy="51502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1900" dirty="0"/>
              <a:t>Ποιότητα υλοποίησης του έργου - ποιοτικοί στόχοι: ο βαθμός στον οποίο επιτεύχθηκαν οι αρχικοί ποιοτικοί στόχοι του έργου (σχετικά με τις δεσμεύσεις του ECHE </a:t>
            </a:r>
            <a:r>
              <a:rPr lang="el-GR" sz="1900" dirty="0" smtClean="0"/>
              <a:t>)</a:t>
            </a:r>
          </a:p>
          <a:p>
            <a:pPr marL="0" indent="0">
              <a:buNone/>
            </a:pPr>
            <a:r>
              <a:rPr lang="el-GR" sz="1900" b="1" dirty="0" smtClean="0">
                <a:solidFill>
                  <a:srgbClr val="7030A0"/>
                </a:solidFill>
              </a:rPr>
              <a:t>Μέγιστη Βαθμολογία 40/100:</a:t>
            </a:r>
            <a:endParaRPr lang="el-GR" sz="19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1900" b="1" dirty="0" smtClean="0"/>
              <a:t>1.1</a:t>
            </a:r>
            <a:r>
              <a:rPr lang="el-GR" sz="1900" dirty="0" smtClean="0"/>
              <a:t> Η υλοποίηση </a:t>
            </a:r>
            <a:r>
              <a:rPr lang="el-GR" sz="1900" dirty="0"/>
              <a:t>του έργου κινητικότητας </a:t>
            </a:r>
            <a:r>
              <a:rPr lang="el-GR" sz="1900" dirty="0" smtClean="0"/>
              <a:t>τηρεί τις </a:t>
            </a:r>
            <a:r>
              <a:rPr lang="el-GR" sz="1900" dirty="0"/>
              <a:t>απαιτήσεις που ορίζονται στο ECHE;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900" dirty="0"/>
              <a:t>Ειδικότερα, </a:t>
            </a:r>
            <a:r>
              <a:rPr lang="el-GR" sz="1900" dirty="0" smtClean="0"/>
              <a:t>πως εφάρμοσε </a:t>
            </a:r>
            <a:r>
              <a:rPr lang="el-GR" sz="1900" dirty="0"/>
              <a:t>ο δικαιούχος αποτελεσματικά </a:t>
            </a:r>
            <a:r>
              <a:rPr lang="el-GR" sz="1900" dirty="0" smtClean="0"/>
              <a:t>τις </a:t>
            </a:r>
            <a:r>
              <a:rPr lang="el-GR" sz="1900" dirty="0"/>
              <a:t>διατάξεις </a:t>
            </a:r>
            <a:r>
              <a:rPr lang="el-GR" sz="1900" dirty="0" smtClean="0"/>
              <a:t>του ECHE </a:t>
            </a:r>
            <a:r>
              <a:rPr lang="el-GR" sz="1900" dirty="0"/>
              <a:t>και πώς επέλυσε </a:t>
            </a:r>
            <a:r>
              <a:rPr lang="el-GR" sz="1900" dirty="0" smtClean="0"/>
              <a:t>τυχόν </a:t>
            </a:r>
            <a:r>
              <a:rPr lang="el-GR" sz="1900" dirty="0"/>
              <a:t>σχετικές δυσκολίες;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900" dirty="0" smtClean="0"/>
              <a:t> Ιδιαίτερη σημασία δίνεται στην Υποστήριξη των συμμετεχόντων </a:t>
            </a:r>
            <a:r>
              <a:rPr lang="el-GR" sz="1900" dirty="0"/>
              <a:t>(ενημέρωση, επιλογή, προετοιμασία, παρακολούθηση και ειδική υποστήριξη</a:t>
            </a:r>
            <a:r>
              <a:rPr lang="el-GR" sz="1900" dirty="0" smtClean="0"/>
              <a:t>).</a:t>
            </a:r>
            <a:r>
              <a:rPr lang="el-GR" sz="19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900" dirty="0" smtClean="0"/>
              <a:t> </a:t>
            </a:r>
            <a:r>
              <a:rPr lang="el-GR" sz="1900" dirty="0"/>
              <a:t>Γλωσσική υποστήριξη.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900" dirty="0" smtClean="0"/>
              <a:t> </a:t>
            </a:r>
            <a:r>
              <a:rPr lang="el-GR" sz="1900" dirty="0"/>
              <a:t>Αναγνώριση μαθησιακών αποτελεσμάτων.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900" dirty="0" smtClean="0"/>
              <a:t> </a:t>
            </a:r>
            <a:r>
              <a:rPr lang="el-GR" sz="1900" dirty="0"/>
              <a:t>Συνεργασία με διακρατικούς εταίρους (σύσταση διοργανικών συμφωνιών, ενημέρωση, επικοινωνία</a:t>
            </a:r>
            <a:r>
              <a:rPr lang="el-GR" sz="1900" dirty="0" smtClean="0"/>
              <a:t>).</a:t>
            </a:r>
            <a:endParaRPr lang="en-GB" sz="1900" dirty="0" smtClean="0"/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l-GR" sz="19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1.2</a:t>
            </a:r>
            <a:r>
              <a:rPr lang="el-GR" sz="19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Ο βαθμός στον οποίο οι εξερχόμενοι και οι εισερχόμενοι συμμετέχοντες ήταν πολύ ικανοποιημένοι ή μάλλον ικανοποιημένοι με την εμπειρία κινητικότητάς τους γενικά και τη συνάφεια των εξηγήσεων του </a:t>
            </a:r>
            <a:r>
              <a:rPr lang="el-GR" sz="1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δικαιούχου </a:t>
            </a:r>
            <a:r>
              <a:rPr lang="el-GR" sz="1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(10 βαθμοί</a:t>
            </a:r>
            <a:r>
              <a:rPr lang="el-GR" sz="1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endParaRPr lang="el-GR" sz="1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45"/>
            <a:ext cx="1219200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9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61" y="286603"/>
            <a:ext cx="10679819" cy="1450757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Ποσοτικοί Στόχοι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845734"/>
            <a:ext cx="10959737" cy="4023360"/>
          </a:xfrm>
        </p:spPr>
        <p:txBody>
          <a:bodyPr/>
          <a:lstStyle/>
          <a:p>
            <a:r>
              <a:rPr lang="el-GR" dirty="0" smtClean="0"/>
              <a:t>2. </a:t>
            </a:r>
            <a:r>
              <a:rPr lang="el-GR" dirty="0"/>
              <a:t>Ποιότητα υλοποίησης του έργου – ποσοτικοί στόχοι: ο βαθμός στον οποίο επιτεύχθηκαν οι αρχικοί ποσοτικοί στόχοι του έργου </a:t>
            </a:r>
          </a:p>
          <a:p>
            <a:r>
              <a:rPr lang="el-GR" b="1" dirty="0" smtClean="0">
                <a:solidFill>
                  <a:srgbClr val="7030A0"/>
                </a:solidFill>
              </a:rPr>
              <a:t>Μέγιστη Βαθμολογία 40/100:</a:t>
            </a:r>
            <a:endParaRPr lang="el-GR" b="1" dirty="0">
              <a:solidFill>
                <a:srgbClr val="7030A0"/>
              </a:solidFill>
            </a:endParaRPr>
          </a:p>
          <a:p>
            <a:r>
              <a:rPr lang="el-GR" dirty="0"/>
              <a:t>2.1 Ο βαθμός στον οποίο επιτεύχθηκε </a:t>
            </a:r>
            <a:r>
              <a:rPr lang="el-GR" dirty="0" smtClean="0"/>
              <a:t>ή όχι η αρχική αναμενόμενη απορρόφησα, αν προέκυψε υπέρβαση </a:t>
            </a:r>
            <a:r>
              <a:rPr lang="el-GR" dirty="0"/>
              <a:t>των προγραμματισμένων δραστηριοτήτων κινητικότητας (όπως ορίζονται στη συμφωνία επιχορήγησης) και η συνάφεια των εξηγήσεων του δικαιούχου. </a:t>
            </a:r>
            <a:r>
              <a:rPr lang="el-GR" b="1" dirty="0"/>
              <a:t>(</a:t>
            </a:r>
            <a:r>
              <a:rPr lang="el-GR" b="1" dirty="0" smtClean="0"/>
              <a:t>Μέχρι </a:t>
            </a:r>
            <a:r>
              <a:rPr lang="el-GR" b="1" dirty="0"/>
              <a:t>30 </a:t>
            </a:r>
            <a:r>
              <a:rPr lang="el-GR" b="1" dirty="0" smtClean="0"/>
              <a:t>βαθμούς)</a:t>
            </a:r>
            <a:endParaRPr lang="el-GR" b="1" dirty="0"/>
          </a:p>
          <a:p>
            <a:r>
              <a:rPr lang="el-GR" dirty="0"/>
              <a:t>2.2 Ο βαθμός στον οποίο </a:t>
            </a:r>
            <a:r>
              <a:rPr lang="el-GR" dirty="0" smtClean="0"/>
              <a:t>η διαχείριση προϋπολογισμού της κινητικότητας (</a:t>
            </a:r>
            <a:r>
              <a:rPr lang="el-GR" dirty="0"/>
              <a:t>όπως ορίζεται στη συμφωνία επιχορήγησης) ήταν </a:t>
            </a:r>
            <a:r>
              <a:rPr lang="el-GR" dirty="0" smtClean="0"/>
              <a:t>αποτελεσματικός για </a:t>
            </a:r>
            <a:r>
              <a:rPr lang="el-GR" dirty="0"/>
              <a:t>την υλοποίηση των προγραμματισμένων δραστηριοτήτων κινητικότητας </a:t>
            </a:r>
            <a:r>
              <a:rPr lang="el-GR" dirty="0" smtClean="0"/>
              <a:t>και η </a:t>
            </a:r>
            <a:r>
              <a:rPr lang="el-GR" dirty="0"/>
              <a:t>συνάφεια των εξηγήσεων του δικαιούχου. </a:t>
            </a:r>
            <a:r>
              <a:rPr lang="el-GR" b="1" dirty="0"/>
              <a:t>(</a:t>
            </a:r>
            <a:r>
              <a:rPr lang="el-GR" b="1" dirty="0" smtClean="0"/>
              <a:t>Μέχρι </a:t>
            </a:r>
            <a:r>
              <a:rPr lang="el-GR" b="1" dirty="0"/>
              <a:t>10 </a:t>
            </a:r>
            <a:r>
              <a:rPr lang="el-GR" b="1" dirty="0" smtClean="0"/>
              <a:t>βαθμοί).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6" name="Picture 1" descr="i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1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Αντίκτυπος και </a:t>
            </a:r>
            <a:r>
              <a:rPr lang="el-GR" sz="4000" dirty="0" smtClean="0">
                <a:solidFill>
                  <a:srgbClr val="0070C0"/>
                </a:solidFill>
              </a:rPr>
              <a:t>διάδοση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94" y="1845734"/>
            <a:ext cx="10334586" cy="4023360"/>
          </a:xfrm>
        </p:spPr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Μέγιστη Βαθμολογία  20/100:</a:t>
            </a:r>
            <a:endParaRPr lang="el-GR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Η </a:t>
            </a:r>
            <a:r>
              <a:rPr lang="el-GR" dirty="0"/>
              <a:t>συνάφεια του αναμενόμενου αντίκτυπου όπως περιγράφεται στην ενότητα «Μαθησιακά αποτελέσματα και αντίκτυπος</a:t>
            </a:r>
            <a:r>
              <a:rPr lang="el-GR" dirty="0" smtClean="0"/>
              <a:t>» </a:t>
            </a:r>
            <a:r>
              <a:rPr lang="el-GR" b="1" dirty="0" smtClean="0"/>
              <a:t>(Μέχρι </a:t>
            </a:r>
            <a:r>
              <a:rPr lang="el-GR" b="1" dirty="0"/>
              <a:t>10 βαθμοί</a:t>
            </a:r>
            <a:r>
              <a:rPr lang="el-GR" b="1" dirty="0" smtClean="0"/>
              <a:t>).</a:t>
            </a:r>
            <a:endParaRPr lang="el-GR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Η </a:t>
            </a:r>
            <a:r>
              <a:rPr lang="el-GR" dirty="0"/>
              <a:t>συνάφεια των δραστηριοτήτων διάδοσης όπως περιγράφεται στην ενότητα "Διάδοση του </a:t>
            </a:r>
            <a:r>
              <a:rPr lang="el-GR" dirty="0" smtClean="0"/>
              <a:t>έργου Αποτελέσματα" </a:t>
            </a:r>
            <a:r>
              <a:rPr lang="el-GR" b="1" dirty="0"/>
              <a:t>(Μέχρι 10 βαθμοί</a:t>
            </a:r>
            <a:r>
              <a:rPr lang="el-GR" b="1" dirty="0" smtClean="0"/>
              <a:t>).</a:t>
            </a:r>
            <a:endParaRPr lang="el-GR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Λαμβάνονται υπόψη οι δραστηριότητές διάχυσης, η προσπάθεια κοινοποίησης του προγράμματος σε μελλοντικούς εξερχόμενους και εισερχόμενου</a:t>
            </a:r>
            <a:r>
              <a:rPr lang="el-GR" dirty="0"/>
              <a:t>ς</a:t>
            </a:r>
            <a:r>
              <a:rPr lang="el-GR" dirty="0" smtClean="0"/>
              <a:t> συμμετέχοντες ( </a:t>
            </a:r>
            <a:r>
              <a:rPr lang="en-GB" dirty="0" smtClean="0"/>
              <a:t>Staff Weeks/ Social Media/ Web page</a:t>
            </a:r>
            <a:r>
              <a:rPr lang="el-GR" dirty="0" smtClean="0"/>
              <a:t>/ </a:t>
            </a:r>
            <a:r>
              <a:rPr lang="en-GB" dirty="0" smtClean="0"/>
              <a:t>Erasmus Days </a:t>
            </a:r>
            <a:r>
              <a:rPr lang="el-GR" dirty="0" smtClean="0"/>
              <a:t>κλπ.)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6" name="Picture 1" descr="i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98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Σας ευχαριστούμε !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828" y="476316"/>
            <a:ext cx="6164489" cy="3847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25</a:t>
            </a:fld>
            <a:endParaRPr lang="en-GB"/>
          </a:p>
        </p:txBody>
      </p:sp>
      <p:pic>
        <p:nvPicPr>
          <p:cNvPr id="6" name="Picture 1" descr="id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531744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8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2401"/>
            <a:ext cx="10058400" cy="101830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E</a:t>
            </a:r>
            <a:r>
              <a:rPr lang="el-GR" sz="4400" dirty="0" err="1" smtClean="0">
                <a:solidFill>
                  <a:srgbClr val="0070C0"/>
                </a:solidFill>
              </a:rPr>
              <a:t>ισαγωγή</a:t>
            </a:r>
            <a:r>
              <a:rPr lang="en-GB" sz="4400" dirty="0" smtClean="0">
                <a:solidFill>
                  <a:srgbClr val="0070C0"/>
                </a:solidFill>
              </a:rPr>
              <a:t> </a:t>
            </a:r>
            <a:r>
              <a:rPr lang="el-GR" sz="4400" dirty="0" smtClean="0">
                <a:solidFill>
                  <a:srgbClr val="0070C0"/>
                </a:solidFill>
              </a:rPr>
              <a:t>(</a:t>
            </a:r>
            <a:r>
              <a:rPr lang="en-GB" sz="4400" dirty="0" err="1" smtClean="0">
                <a:solidFill>
                  <a:srgbClr val="0070C0"/>
                </a:solidFill>
              </a:rPr>
              <a:t>i</a:t>
            </a:r>
            <a:r>
              <a:rPr lang="en-GB" sz="4400" dirty="0" smtClean="0">
                <a:solidFill>
                  <a:srgbClr val="0070C0"/>
                </a:solidFill>
              </a:rPr>
              <a:t>) 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6" y="1170709"/>
            <a:ext cx="11994305" cy="495017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l-GR" dirty="0" smtClean="0"/>
              <a:t> </a:t>
            </a:r>
            <a:r>
              <a:rPr lang="en-GB" dirty="0" smtClean="0"/>
              <a:t>H</a:t>
            </a:r>
            <a:r>
              <a:rPr lang="el-GR" dirty="0" smtClean="0"/>
              <a:t> υποβολή της Τελικής Έκθεσης αποτελεί υποχρέωση του Δικαιούχου Ιδρύματος σύμφωνα με </a:t>
            </a:r>
            <a:r>
              <a:rPr lang="el-GR" dirty="0"/>
              <a:t>το </a:t>
            </a:r>
            <a:r>
              <a:rPr lang="el-GR" dirty="0" smtClean="0"/>
              <a:t> </a:t>
            </a:r>
            <a:r>
              <a:rPr lang="el-GR" dirty="0">
                <a:hlinkClick r:id="rId3"/>
              </a:rPr>
              <a:t>ΑΡΘΡΟ II.2 – ΓΕΝΙΚΕΣ ΥΠΟΧΡΕΩΣΕΙΣ ΤΟΥ </a:t>
            </a:r>
            <a:r>
              <a:rPr lang="el-GR" dirty="0" smtClean="0">
                <a:hlinkClick r:id="rId3"/>
              </a:rPr>
              <a:t>ΔΙΚΑΙΟΥΧΟΥ</a:t>
            </a:r>
            <a:endParaRPr lang="el-GR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dirty="0" smtClean="0"/>
              <a:t> Η Τελική Έκθεση υποβάλλεται εντός 60 ημερών από την ημερομηνία ολοκλήρωσης του σχεδίου.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dirty="0" smtClean="0"/>
              <a:t> Τυχόν μη υποβολή της τελικής έκθεσης εντός του αναμενόμενου διαστήματος, δύναται να ενεργοποιήσει </a:t>
            </a:r>
            <a:r>
              <a:rPr lang="el-GR" dirty="0"/>
              <a:t>τα άρθρα </a:t>
            </a:r>
            <a:r>
              <a:rPr lang="el-GR" dirty="0" smtClean="0"/>
              <a:t>II.23 </a:t>
            </a:r>
            <a:r>
              <a:rPr lang="el-GR" dirty="0"/>
              <a:t>– ΜΗ ΣΥΜΜΟΡΦΩΣΗ ΜΕ ΤΙΣ ΥΠΟΧΡΕΩΣΕΙΣ </a:t>
            </a:r>
            <a:r>
              <a:rPr lang="el-GR" dirty="0" smtClean="0"/>
              <a:t>ΥΠΟΒΟΛΗΣ και </a:t>
            </a:r>
            <a:r>
              <a:rPr lang="en-GB" dirty="0" smtClean="0"/>
              <a:t>II.17</a:t>
            </a:r>
            <a:r>
              <a:rPr lang="el-GR" dirty="0" smtClean="0"/>
              <a:t> ΤΕΡΜΑΤΙΣΜΟΣ ΣΥΜΦΩΝΙΑΣ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GB" dirty="0">
                <a:hlinkClick r:id="rId3"/>
              </a:rPr>
              <a:t>Annex I – General </a:t>
            </a:r>
            <a:r>
              <a:rPr lang="en-GB" dirty="0" smtClean="0">
                <a:hlinkClick r:id="rId3"/>
              </a:rPr>
              <a:t>Conditions</a:t>
            </a:r>
            <a:r>
              <a:rPr lang="el-GR" dirty="0" smtClean="0">
                <a:solidFill>
                  <a:srgbClr val="0070C0"/>
                </a:solidFill>
              </a:rPr>
              <a:t>)</a:t>
            </a:r>
            <a:endParaRPr lang="el-GR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dirty="0" smtClean="0">
                <a:solidFill>
                  <a:srgbClr val="7030A0"/>
                </a:solidFill>
              </a:rPr>
              <a:t>Τελική ημερομηνία υποβολής για την ΚΑ103 2020  </a:t>
            </a:r>
            <a:r>
              <a:rPr lang="el-GR" b="1" u="sng" dirty="0" smtClean="0">
                <a:solidFill>
                  <a:srgbClr val="0070C0"/>
                </a:solidFill>
              </a:rPr>
              <a:t>30</a:t>
            </a:r>
            <a:r>
              <a:rPr lang="el-GR" b="1" u="sng" baseline="30000" dirty="0" smtClean="0">
                <a:solidFill>
                  <a:srgbClr val="0070C0"/>
                </a:solidFill>
              </a:rPr>
              <a:t>η</a:t>
            </a:r>
            <a:r>
              <a:rPr lang="el-GR" b="1" u="sng" dirty="0" smtClean="0">
                <a:solidFill>
                  <a:srgbClr val="0070C0"/>
                </a:solidFill>
              </a:rPr>
              <a:t> Ιουλίου 2023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rgbClr val="7030A0"/>
                </a:solidFill>
              </a:rPr>
              <a:t>Τελική ημερομηνία υποβολής για την </a:t>
            </a:r>
            <a:r>
              <a:rPr lang="el-GR" dirty="0" smtClean="0">
                <a:solidFill>
                  <a:srgbClr val="7030A0"/>
                </a:solidFill>
              </a:rPr>
              <a:t>ΚΑ107 </a:t>
            </a:r>
            <a:r>
              <a:rPr lang="el-GR" dirty="0">
                <a:solidFill>
                  <a:srgbClr val="7030A0"/>
                </a:solidFill>
              </a:rPr>
              <a:t>2020 </a:t>
            </a:r>
            <a:r>
              <a:rPr lang="el-GR" dirty="0" smtClean="0">
                <a:solidFill>
                  <a:srgbClr val="7030A0"/>
                </a:solidFill>
              </a:rPr>
              <a:t> </a:t>
            </a:r>
            <a:r>
              <a:rPr lang="el-GR" b="1" u="sng" dirty="0" smtClean="0">
                <a:solidFill>
                  <a:srgbClr val="0070C0"/>
                </a:solidFill>
              </a:rPr>
              <a:t>29</a:t>
            </a:r>
            <a:r>
              <a:rPr lang="el-GR" b="1" u="sng" baseline="30000" dirty="0" smtClean="0">
                <a:solidFill>
                  <a:srgbClr val="0070C0"/>
                </a:solidFill>
              </a:rPr>
              <a:t>η</a:t>
            </a:r>
            <a:r>
              <a:rPr lang="el-GR" b="1" u="sng" dirty="0" smtClean="0">
                <a:solidFill>
                  <a:srgbClr val="0070C0"/>
                </a:solidFill>
              </a:rPr>
              <a:t> Σεπτεμβρίου 2023 </a:t>
            </a:r>
            <a:endParaRPr lang="el-GR" b="1" u="sng" dirty="0">
              <a:solidFill>
                <a:srgbClr val="0070C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dirty="0" smtClean="0"/>
              <a:t>Η Τελική Έκθεση υποβάλλεται</a:t>
            </a:r>
            <a:r>
              <a:rPr lang="en-GB" dirty="0" smtClean="0"/>
              <a:t> </a:t>
            </a:r>
            <a:r>
              <a:rPr lang="el-GR" dirty="0" smtClean="0"/>
              <a:t>αποκλειστικά μέσα από το εργαλείο διαχείρισης </a:t>
            </a:r>
            <a:r>
              <a:rPr lang="en-GB" dirty="0" smtClean="0"/>
              <a:t>MT+</a:t>
            </a:r>
            <a:r>
              <a:rPr lang="el-GR" dirty="0" smtClean="0"/>
              <a:t> ( </a:t>
            </a:r>
            <a:r>
              <a:rPr lang="en-GB" dirty="0" smtClean="0"/>
              <a:t>Mobility Tool+)</a:t>
            </a:r>
            <a:r>
              <a:rPr lang="el-GR" dirty="0"/>
              <a:t>. Όλα τα έργα, εκτός εάν τερματιστούν χωρίς επιχορήγηση</a:t>
            </a:r>
            <a:r>
              <a:rPr lang="el-GR" dirty="0" smtClean="0"/>
              <a:t>, (</a:t>
            </a:r>
            <a:r>
              <a:rPr lang="en-GB" dirty="0" smtClean="0"/>
              <a:t>Termination No Grant)</a:t>
            </a:r>
            <a:r>
              <a:rPr lang="el-GR" dirty="0" smtClean="0"/>
              <a:t> </a:t>
            </a:r>
            <a:r>
              <a:rPr lang="el-GR" dirty="0"/>
              <a:t>θα </a:t>
            </a:r>
            <a:r>
              <a:rPr lang="el-GR" dirty="0" smtClean="0"/>
              <a:t>υποβάλουν Τελική Έκθεση, και αντιστοίχως θα πραγματοποιηθεί η διαδικασία </a:t>
            </a:r>
            <a:r>
              <a:rPr lang="el-GR" dirty="0" err="1" smtClean="0"/>
              <a:t>Επικύρωσησ</a:t>
            </a:r>
            <a:r>
              <a:rPr lang="el-GR" dirty="0" smtClean="0"/>
              <a:t> από πλευράς ΕΥ ( ΝΑ </a:t>
            </a:r>
            <a:r>
              <a:rPr lang="en-GB" dirty="0" smtClean="0"/>
              <a:t>Validation)</a:t>
            </a:r>
            <a:endParaRPr lang="el-GR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dirty="0"/>
              <a:t>Εάν απαιτείται πρόσθετος έλεγχος, η </a:t>
            </a:r>
            <a:r>
              <a:rPr lang="en-GB" dirty="0" smtClean="0"/>
              <a:t>EY</a:t>
            </a:r>
            <a:r>
              <a:rPr lang="el-GR" dirty="0" smtClean="0"/>
              <a:t> </a:t>
            </a:r>
            <a:r>
              <a:rPr lang="el-GR" dirty="0"/>
              <a:t>θα επικοινωνήσει μαζί σας με λεπτομέρειες σχετικά με την τεκμηρίωση για παροχή </a:t>
            </a:r>
            <a:r>
              <a:rPr lang="el-GR" dirty="0" smtClean="0"/>
              <a:t> </a:t>
            </a:r>
            <a:r>
              <a:rPr lang="el-GR" dirty="0"/>
              <a:t>περαιτέρω </a:t>
            </a:r>
            <a:r>
              <a:rPr lang="el-GR" dirty="0" smtClean="0"/>
              <a:t>εξηγήσεων. </a:t>
            </a:r>
            <a:endParaRPr lang="el-GR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dirty="0" smtClean="0"/>
              <a:t>Οι δικαιούχοι μπορούν να ενεργοποιήσουν ενστάσεις </a:t>
            </a:r>
            <a:r>
              <a:rPr lang="el-GR" dirty="0"/>
              <a:t>που σχετίζονται με τα αποδεκτά </a:t>
            </a:r>
            <a:r>
              <a:rPr lang="el-GR" dirty="0" smtClean="0"/>
              <a:t>έξοδα.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8" name="Picture 1" descr="ide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718" y="5598620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1" y="0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E</a:t>
            </a:r>
            <a:r>
              <a:rPr lang="el-GR" sz="4400" dirty="0" err="1">
                <a:solidFill>
                  <a:srgbClr val="0070C0"/>
                </a:solidFill>
              </a:rPr>
              <a:t>ισαγωγή</a:t>
            </a:r>
            <a:r>
              <a:rPr lang="el-GR" sz="4400" dirty="0">
                <a:solidFill>
                  <a:srgbClr val="0070C0"/>
                </a:solidFill>
              </a:rPr>
              <a:t> </a:t>
            </a:r>
            <a:r>
              <a:rPr lang="en-GB" sz="4400" dirty="0" smtClean="0">
                <a:solidFill>
                  <a:srgbClr val="0070C0"/>
                </a:solidFill>
              </a:rPr>
              <a:t>(ii)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" y="1782147"/>
            <a:ext cx="11066106" cy="449735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/>
              <a:t> </a:t>
            </a:r>
            <a:r>
              <a:rPr lang="el-GR" sz="2400" dirty="0"/>
              <a:t>Η Ευρωπαϊκή Επιτροπή απαιτεί από τους δικαιούχους του Προγράμματος να αναφέρουν τα  ποιοτικά </a:t>
            </a:r>
            <a:r>
              <a:rPr lang="el-GR" sz="2400" dirty="0" smtClean="0"/>
              <a:t>       και </a:t>
            </a:r>
            <a:r>
              <a:rPr lang="el-GR" sz="2400" dirty="0"/>
              <a:t>ποσοτικά αποτελέσματα για τις κινητικότητες των σχεδίων τους.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400" dirty="0"/>
              <a:t> Μεγάλο μέρος της έκθεσης είναι προ-συμπληρωμένο με πληροφορίες που έχουν αντληθεί από τις Τελικές Εκθέσεις συμμετεχόντων (εξερχομένων και εισερχομένων).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400" dirty="0"/>
              <a:t> Οι δικαιούχοι καλούνται να σχολιάσουν τις πληροφορίες που παρουσιάζονται καθώς και τα ποσοστά ικανοποίησης σε πάγιες απαιτήσεις του Χάρτη </a:t>
            </a:r>
            <a:r>
              <a:rPr lang="en-GB" sz="2400" dirty="0"/>
              <a:t>Erasmus</a:t>
            </a:r>
            <a:r>
              <a:rPr lang="el-GR" sz="2400" dirty="0"/>
              <a:t>, όπως για παράδειγμα στα σημεία που αφορούν</a:t>
            </a:r>
            <a:r>
              <a:rPr lang="en-GB" sz="2400" dirty="0"/>
              <a:t>:</a:t>
            </a:r>
            <a:endParaRPr lang="el-GR" sz="2400" dirty="0"/>
          </a:p>
          <a:p>
            <a:pPr marL="0" indent="0">
              <a:buNone/>
            </a:pPr>
            <a:endParaRPr lang="en-GB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600" dirty="0"/>
              <a:t> </a:t>
            </a:r>
            <a:r>
              <a:rPr lang="el-GR" sz="2600" dirty="0" smtClean="0"/>
              <a:t>Την Αναγνώριση </a:t>
            </a:r>
            <a:r>
              <a:rPr lang="el-GR" sz="2600" dirty="0"/>
              <a:t>–</a:t>
            </a:r>
            <a:r>
              <a:rPr lang="en-GB" sz="2600" dirty="0"/>
              <a:t> recognition</a:t>
            </a:r>
            <a:endParaRPr lang="el-GR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600" dirty="0"/>
              <a:t> </a:t>
            </a:r>
            <a:r>
              <a:rPr lang="el-GR" sz="2600" dirty="0" smtClean="0"/>
              <a:t>Τη Διαθεσιμότητα </a:t>
            </a:r>
            <a:r>
              <a:rPr lang="el-GR" sz="2600" dirty="0"/>
              <a:t>του</a:t>
            </a:r>
            <a:r>
              <a:rPr lang="en-GB" sz="2600" dirty="0"/>
              <a:t> </a:t>
            </a:r>
            <a:r>
              <a:rPr lang="el-GR" sz="2600" dirty="0" smtClean="0"/>
              <a:t>καταλόγου σπουδών πριν την έναρξη της κινητικότητας</a:t>
            </a:r>
            <a:endParaRPr lang="el-GR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600" dirty="0"/>
              <a:t> </a:t>
            </a:r>
            <a:r>
              <a:rPr lang="el-GR" sz="2600" dirty="0" smtClean="0"/>
              <a:t>Την προσφορά  </a:t>
            </a:r>
            <a:r>
              <a:rPr lang="el-GR" sz="2600" dirty="0"/>
              <a:t>και βοήθεια για την εξεύρεση διαμονής, απόκτησης θεώρησης εισόδου, ασφαλιστικής κάλυψής.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600" dirty="0"/>
              <a:t> </a:t>
            </a:r>
            <a:r>
              <a:rPr lang="el-GR" sz="2600" dirty="0" smtClean="0"/>
              <a:t>Την Υπογραφή τ</a:t>
            </a:r>
            <a:r>
              <a:rPr lang="en-GB" sz="2600" dirty="0" smtClean="0"/>
              <a:t>o</a:t>
            </a:r>
            <a:r>
              <a:rPr lang="el-GR" sz="2600" dirty="0" smtClean="0"/>
              <a:t>υ έντυπου </a:t>
            </a:r>
            <a:r>
              <a:rPr lang="en-GB" sz="2600" dirty="0"/>
              <a:t>Grant Agreement </a:t>
            </a:r>
            <a:r>
              <a:rPr lang="el-GR" sz="2600" dirty="0" smtClean="0"/>
              <a:t>πριν </a:t>
            </a:r>
            <a:r>
              <a:rPr lang="el-GR" sz="2600" dirty="0"/>
              <a:t>την αναχώρηση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600" dirty="0"/>
              <a:t> </a:t>
            </a:r>
            <a:r>
              <a:rPr lang="el-GR" sz="2600" dirty="0" smtClean="0"/>
              <a:t>Την Αποφυγή </a:t>
            </a:r>
            <a:r>
              <a:rPr lang="el-GR" sz="2600" dirty="0"/>
              <a:t>καθυστερήσεων στη </a:t>
            </a:r>
            <a:r>
              <a:rPr lang="el-GR" sz="2600" dirty="0" smtClean="0"/>
              <a:t>χρηματοδότηση, και την πραγματοποίηση της εντός των χρονικών πλαισίων </a:t>
            </a:r>
            <a:r>
              <a:rPr lang="el-GR" sz="2600" dirty="0"/>
              <a:t>της υπογεγραμμένης Συμφωνίας Χρηματοδότησης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4" name="Picture 1" descr="i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937" y="5580235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5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46283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Report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041"/>
            <a:ext cx="11616612" cy="496274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 Το δικαιούχο ίδρυμα </a:t>
            </a:r>
            <a:r>
              <a:rPr lang="el-GR" dirty="0"/>
              <a:t>θα λάβει ένα τυπικό μήνυμα ηλεκτρονικού ταχυδρομείου </a:t>
            </a:r>
            <a:r>
              <a:rPr lang="el-GR" dirty="0" smtClean="0"/>
              <a:t>ειδοποίησης ( </a:t>
            </a:r>
            <a:r>
              <a:rPr lang="en-GB" dirty="0" smtClean="0"/>
              <a:t>MT Notification) </a:t>
            </a:r>
            <a:r>
              <a:rPr lang="el-GR" dirty="0" smtClean="0"/>
              <a:t>που υπενθυμίζει για την υποβολή της Τελικής </a:t>
            </a:r>
            <a:r>
              <a:rPr lang="el-GR" dirty="0"/>
              <a:t>Έκθεσης </a:t>
            </a:r>
            <a:r>
              <a:rPr lang="el-GR" dirty="0" smtClean="0"/>
              <a:t>εντός της προθεσμίας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 Από </a:t>
            </a:r>
            <a:r>
              <a:rPr lang="el-GR" dirty="0"/>
              <a:t>αυτή τη στιγμή είναι δυνατό για </a:t>
            </a:r>
            <a:r>
              <a:rPr lang="el-GR" dirty="0" smtClean="0"/>
              <a:t>τον/την </a:t>
            </a:r>
            <a:r>
              <a:rPr lang="el-GR" dirty="0"/>
              <a:t>δικαιούχο να δημιουργήσει και να υποβάλει την </a:t>
            </a:r>
            <a:r>
              <a:rPr lang="el-GR" dirty="0" smtClean="0"/>
              <a:t>τελική έκθεση.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 Από </a:t>
            </a:r>
            <a:r>
              <a:rPr lang="el-GR" dirty="0"/>
              <a:t>προεπιλογή, οι ειδοποιήσεις αποστέλλονται στην επαφή του </a:t>
            </a:r>
            <a:r>
              <a:rPr lang="el-GR" dirty="0" smtClean="0"/>
              <a:t>έργου ( </a:t>
            </a:r>
            <a:r>
              <a:rPr lang="en-GB" dirty="0" smtClean="0"/>
              <a:t>Contact Person) </a:t>
            </a:r>
            <a:r>
              <a:rPr lang="el-GR" dirty="0" smtClean="0"/>
              <a:t>του </a:t>
            </a:r>
            <a:r>
              <a:rPr lang="el-GR" dirty="0"/>
              <a:t>δικαιούχου </a:t>
            </a:r>
            <a:r>
              <a:rPr lang="el-GR" dirty="0" smtClean="0"/>
              <a:t>οργανισμού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 Στην περίπτωση αλλαγής του/της Νόμιμου/ης Εκπροσώπου θα πρέπει να ενημερωθεί άμεσα η ΕΥ</a:t>
            </a:r>
            <a:r>
              <a:rPr lang="en-GB" dirty="0" smtClean="0"/>
              <a:t>.</a:t>
            </a:r>
            <a:endParaRPr lang="el-G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 Ο </a:t>
            </a:r>
            <a:r>
              <a:rPr lang="el-GR" dirty="0"/>
              <a:t>ορθογραφικός έλεγχος λειτουργεί μόνο στο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err="1"/>
              <a:t>Chrome</a:t>
            </a:r>
            <a:r>
              <a:rPr lang="el-GR" dirty="0"/>
              <a:t> και στο </a:t>
            </a:r>
            <a:r>
              <a:rPr lang="el-GR" dirty="0" err="1"/>
              <a:t>Mozilla</a:t>
            </a:r>
            <a:r>
              <a:rPr lang="el-GR" dirty="0"/>
              <a:t> </a:t>
            </a:r>
            <a:r>
              <a:rPr lang="el-GR" dirty="0" err="1"/>
              <a:t>Firefox</a:t>
            </a:r>
            <a:r>
              <a:rPr lang="el-GR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 Υπάρχει όριο </a:t>
            </a:r>
            <a:r>
              <a:rPr lang="el-GR" dirty="0"/>
              <a:t>5.000 χαρακτήρων, συμπεριλαμβανομένων των κενών, για κάθε πλαίσιο κειμένου.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 </a:t>
            </a:r>
            <a:r>
              <a:rPr lang="el-GR" dirty="0" smtClean="0"/>
              <a:t>Μπορείτε </a:t>
            </a:r>
            <a:r>
              <a:rPr lang="el-GR" dirty="0"/>
              <a:t>να δείτε </a:t>
            </a:r>
            <a:r>
              <a:rPr lang="el-GR" dirty="0" smtClean="0"/>
              <a:t>τη </a:t>
            </a:r>
            <a:r>
              <a:rPr lang="el-GR" dirty="0"/>
              <a:t>λίστα ελέγχου στα αριστερά της οθόνης. Μόλις ολοκληρωθεί μια ενότητα, ένα πράσινο σημάδι θα εμφανιστεί δίπλα σε αυτήν την ενότητα.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 </a:t>
            </a:r>
            <a:r>
              <a:rPr lang="el-GR" dirty="0" smtClean="0"/>
              <a:t>Η </a:t>
            </a:r>
            <a:r>
              <a:rPr lang="el-GR" dirty="0"/>
              <a:t>λίστα ελέγχου στα αριστερά της οθόνης επιτρέπει τη γρήγορη πρόσβαση σε διάφορες ενότητες.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 </a:t>
            </a:r>
            <a:r>
              <a:rPr lang="el-GR" dirty="0" smtClean="0"/>
              <a:t>Λάβετε </a:t>
            </a:r>
            <a:r>
              <a:rPr lang="el-GR" dirty="0"/>
              <a:t>υπόψη ότι το </a:t>
            </a:r>
            <a:r>
              <a:rPr lang="el-GR" dirty="0" err="1"/>
              <a:t>Mobility</a:t>
            </a:r>
            <a:r>
              <a:rPr lang="el-GR" dirty="0"/>
              <a:t> </a:t>
            </a:r>
            <a:r>
              <a:rPr lang="el-GR" dirty="0" err="1"/>
              <a:t>Tool</a:t>
            </a:r>
            <a:r>
              <a:rPr lang="el-GR" dirty="0"/>
              <a:t>+ </a:t>
            </a:r>
            <a:r>
              <a:rPr lang="el-GR" dirty="0" smtClean="0"/>
              <a:t>αποθηκεύει </a:t>
            </a:r>
            <a:r>
              <a:rPr lang="el-GR" dirty="0"/>
              <a:t>αυτόματα την </a:t>
            </a:r>
            <a:r>
              <a:rPr lang="el-GR" dirty="0" smtClean="0"/>
              <a:t>πρόοδό</a:t>
            </a:r>
            <a:r>
              <a:rPr lang="en-GB" dirty="0" smtClean="0"/>
              <a:t> </a:t>
            </a:r>
            <a:r>
              <a:rPr lang="el-GR" dirty="0" smtClean="0"/>
              <a:t>κατά τη συμπλήρωση του </a:t>
            </a:r>
            <a:r>
              <a:rPr lang="en-GB" dirty="0" smtClean="0"/>
              <a:t>Report.</a:t>
            </a:r>
            <a:endParaRPr lang="en-GB" dirty="0"/>
          </a:p>
        </p:txBody>
      </p:sp>
      <p:pic>
        <p:nvPicPr>
          <p:cNvPr id="4" name="Picture 1" descr="i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155" y="5601017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7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-214911"/>
            <a:ext cx="10054669" cy="1614196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Προτού </a:t>
            </a:r>
            <a:r>
              <a:rPr lang="el-GR" sz="4400" dirty="0" smtClean="0">
                <a:solidFill>
                  <a:srgbClr val="0070C0"/>
                </a:solidFill>
              </a:rPr>
              <a:t>Ξεκινήσετε</a:t>
            </a:r>
            <a:r>
              <a:rPr lang="el-GR" sz="4400" dirty="0">
                <a:solidFill>
                  <a:srgbClr val="0070C0"/>
                </a:solidFill>
              </a:rPr>
              <a:t> </a:t>
            </a:r>
            <a:r>
              <a:rPr lang="el-GR" sz="4400" dirty="0" smtClean="0">
                <a:solidFill>
                  <a:srgbClr val="0070C0"/>
                </a:solidFill>
              </a:rPr>
              <a:t>(</a:t>
            </a:r>
            <a:r>
              <a:rPr lang="en-GB" sz="4400" dirty="0" err="1" smtClean="0">
                <a:solidFill>
                  <a:srgbClr val="0070C0"/>
                </a:solidFill>
              </a:rPr>
              <a:t>i</a:t>
            </a:r>
            <a:r>
              <a:rPr lang="en-GB" sz="4400" dirty="0" smtClean="0">
                <a:solidFill>
                  <a:srgbClr val="0070C0"/>
                </a:solidFill>
              </a:rPr>
              <a:t>) :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6" y="1450757"/>
            <a:ext cx="11831216" cy="47820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Πριν </a:t>
            </a:r>
            <a:r>
              <a:rPr lang="el-GR" dirty="0"/>
              <a:t>ξεκινήσετε τη διαδικασία υποβολής αναμένεται ότι έχετε λάβει υπόψη τα παρακάτω: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/>
              <a:t> Έχετε πρόσβαση στο </a:t>
            </a:r>
            <a:r>
              <a:rPr lang="el-GR" dirty="0" err="1"/>
              <a:t>Mobility</a:t>
            </a:r>
            <a:r>
              <a:rPr lang="el-GR" dirty="0"/>
              <a:t> </a:t>
            </a:r>
            <a:r>
              <a:rPr lang="el-GR" dirty="0" err="1"/>
              <a:t>Tool</a:t>
            </a:r>
            <a:r>
              <a:rPr lang="el-GR" dirty="0"/>
              <a:t>+ ( κατά προτίμηση μέσω </a:t>
            </a:r>
            <a:r>
              <a:rPr lang="el-GR" dirty="0" err="1"/>
              <a:t>Mozilla</a:t>
            </a:r>
            <a:r>
              <a:rPr lang="el-GR" dirty="0"/>
              <a:t> </a:t>
            </a:r>
            <a:r>
              <a:rPr lang="el-GR" dirty="0" err="1"/>
              <a:t>Firefox</a:t>
            </a:r>
            <a:r>
              <a:rPr lang="el-GR" dirty="0"/>
              <a:t> ή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err="1" smtClean="0"/>
              <a:t>Chrome</a:t>
            </a:r>
            <a:r>
              <a:rPr lang="en-GB" dirty="0" smtClean="0"/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/>
              <a:t> Όλα </a:t>
            </a:r>
            <a:r>
              <a:rPr lang="el-GR" dirty="0"/>
              <a:t>τα δεδομένα κάθε κινητικότητας έχουν καταγραφεί με ακρίβεια στο </a:t>
            </a:r>
            <a:r>
              <a:rPr lang="el-GR" dirty="0" err="1"/>
              <a:t>Mobility</a:t>
            </a:r>
            <a:r>
              <a:rPr lang="el-GR" dirty="0"/>
              <a:t> </a:t>
            </a:r>
            <a:r>
              <a:rPr lang="el-GR" dirty="0" err="1"/>
              <a:t>Tool</a:t>
            </a:r>
            <a:r>
              <a:rPr lang="el-GR" dirty="0" smtClean="0"/>
              <a:t>+ ειδικά</a:t>
            </a:r>
            <a:r>
              <a:rPr lang="en-GB" dirty="0" smtClean="0"/>
              <a:t>: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sz="1800" dirty="0" smtClean="0"/>
              <a:t>Κόστος </a:t>
            </a:r>
            <a:r>
              <a:rPr lang="el-GR" sz="1800" dirty="0"/>
              <a:t>σε περίπτωση που προκύπτουν </a:t>
            </a:r>
            <a:r>
              <a:rPr lang="el-GR" sz="1800" dirty="0" smtClean="0"/>
              <a:t>πραγματικά έξοδα (</a:t>
            </a:r>
            <a:r>
              <a:rPr lang="en-GB" sz="1800" dirty="0" smtClean="0"/>
              <a:t>Real Costs)</a:t>
            </a:r>
            <a:r>
              <a:rPr lang="en-GB" sz="1800" dirty="0"/>
              <a:t> </a:t>
            </a:r>
            <a:r>
              <a:rPr lang="en-GB" sz="1800" dirty="0" err="1" smtClean="0"/>
              <a:t>Covid</a:t>
            </a:r>
            <a:r>
              <a:rPr lang="en-GB" sz="1800" dirty="0" smtClean="0"/>
              <a:t> Test, </a:t>
            </a:r>
            <a:r>
              <a:rPr lang="el-GR" sz="1800" dirty="0" smtClean="0"/>
              <a:t>αεροπορικά σε περίπτωση ακύρωσης/αλλαγής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/>
              <a:t> Έχετε στην κατοχή σας τα αποδεικτικά που αφορούν τα πραγματικά έξοδα έτσι ώστε να επισυναφθούν με την αίτηση 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 </a:t>
            </a:r>
            <a:r>
              <a:rPr lang="el-GR" sz="1800" dirty="0" smtClean="0"/>
              <a:t>Οι </a:t>
            </a:r>
            <a:r>
              <a:rPr lang="el-GR" sz="1800" dirty="0"/>
              <a:t>κινητικότητες </a:t>
            </a:r>
            <a:r>
              <a:rPr lang="el-GR" sz="1800" b="1" u="sng" dirty="0" smtClean="0"/>
              <a:t>βρίσκονται σε </a:t>
            </a:r>
            <a:r>
              <a:rPr lang="en-GB" sz="1800" b="1" u="sng" dirty="0"/>
              <a:t>Status Complete </a:t>
            </a:r>
            <a:r>
              <a:rPr lang="el-GR" sz="1800" b="1" u="sng" dirty="0"/>
              <a:t>και όχι </a:t>
            </a:r>
            <a:r>
              <a:rPr lang="el-GR" sz="1800" b="1" u="sng" dirty="0" smtClean="0"/>
              <a:t>σε </a:t>
            </a:r>
            <a:r>
              <a:rPr lang="en-GB" sz="1800" b="1" u="sng" dirty="0" smtClean="0"/>
              <a:t>Draft </a:t>
            </a:r>
            <a:endParaRPr lang="el-GR" sz="1800" b="1" u="sng" dirty="0" smtClean="0"/>
          </a:p>
          <a:p>
            <a:pPr marL="0" indent="0">
              <a:buNone/>
            </a:pPr>
            <a:endParaRPr lang="en-GB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 </a:t>
            </a:r>
            <a:r>
              <a:rPr lang="el-GR" sz="1800" dirty="0" smtClean="0"/>
              <a:t>Ότι έχετε ενημερώσει στο</a:t>
            </a:r>
            <a:r>
              <a:rPr lang="en-GB" sz="1800" dirty="0" smtClean="0"/>
              <a:t> </a:t>
            </a:r>
            <a:r>
              <a:rPr lang="el-GR" sz="1800" dirty="0" smtClean="0"/>
              <a:t>ανάλογο </a:t>
            </a:r>
            <a:r>
              <a:rPr lang="en-GB" sz="1800" dirty="0" smtClean="0"/>
              <a:t>Tab </a:t>
            </a:r>
            <a:r>
              <a:rPr lang="el-GR" sz="1800" dirty="0" smtClean="0"/>
              <a:t>το ποσό που αφορά στα οργανωτικά έξοδα ( </a:t>
            </a:r>
            <a:r>
              <a:rPr lang="en-GB" sz="1800" dirty="0" smtClean="0"/>
              <a:t>organisational support) </a:t>
            </a:r>
            <a:endParaRPr lang="el-GR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 O</a:t>
            </a:r>
            <a:r>
              <a:rPr lang="el-GR" sz="1800" dirty="0" smtClean="0"/>
              <a:t>τι το έντυπο </a:t>
            </a:r>
            <a:r>
              <a:rPr lang="en-GB" sz="1800" dirty="0" smtClean="0"/>
              <a:t>Declaration of Honour</a:t>
            </a:r>
            <a:r>
              <a:rPr lang="el-GR" sz="1800" dirty="0"/>
              <a:t> </a:t>
            </a:r>
            <a:r>
              <a:rPr lang="el-GR" sz="1800" dirty="0" smtClean="0"/>
              <a:t>για την υπό αναφορά τελική έκθεση,</a:t>
            </a:r>
            <a:r>
              <a:rPr lang="en-GB" sz="1800" dirty="0" smtClean="0"/>
              <a:t> </a:t>
            </a:r>
            <a:r>
              <a:rPr lang="el-GR" sz="1800" dirty="0" smtClean="0"/>
              <a:t>έχει επισυναφθεί, φέροντας την υπογραφή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/>
              <a:t>τ</a:t>
            </a:r>
            <a:r>
              <a:rPr lang="el-GR" sz="1800" dirty="0" smtClean="0"/>
              <a:t>ου/της Νόμιμου/ης Εκπροσώπου.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1" descr="i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614871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897" y="4216866"/>
            <a:ext cx="2285999" cy="10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89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614871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73" y="247716"/>
            <a:ext cx="10058400" cy="1450757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Προτού </a:t>
            </a:r>
            <a:r>
              <a:rPr lang="el-GR" sz="4400" dirty="0" smtClean="0">
                <a:solidFill>
                  <a:srgbClr val="0070C0"/>
                </a:solidFill>
              </a:rPr>
              <a:t>Ξεκινήσετε</a:t>
            </a:r>
            <a:r>
              <a:rPr lang="en-GB" sz="4400" dirty="0" smtClean="0">
                <a:solidFill>
                  <a:srgbClr val="0070C0"/>
                </a:solidFill>
              </a:rPr>
              <a:t> </a:t>
            </a:r>
            <a:r>
              <a:rPr lang="el-GR" sz="4400" dirty="0" smtClean="0">
                <a:solidFill>
                  <a:srgbClr val="0070C0"/>
                </a:solidFill>
              </a:rPr>
              <a:t>(</a:t>
            </a:r>
            <a:r>
              <a:rPr lang="en-GB" sz="4400" dirty="0" smtClean="0">
                <a:solidFill>
                  <a:srgbClr val="0070C0"/>
                </a:solidFill>
              </a:rPr>
              <a:t>ii) :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" y="1492898"/>
            <a:ext cx="11834327" cy="50665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1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800" dirty="0" smtClean="0"/>
              <a:t> Έχετε βεβαιωθεί ότι </a:t>
            </a:r>
            <a:r>
              <a:rPr lang="el-GR" sz="1800" dirty="0"/>
              <a:t>ο</a:t>
            </a:r>
            <a:r>
              <a:rPr lang="el-GR" sz="1800" dirty="0" smtClean="0"/>
              <a:t>ι αναφερόμενες κινητικότητες στα </a:t>
            </a:r>
            <a:r>
              <a:rPr lang="el-GR" sz="1800" dirty="0"/>
              <a:t>ιδρύματα </a:t>
            </a:r>
            <a:r>
              <a:rPr lang="el-GR" sz="1800" dirty="0" smtClean="0"/>
              <a:t>συνεργασίας </a:t>
            </a:r>
            <a:r>
              <a:rPr lang="el-GR" sz="1800" dirty="0"/>
              <a:t>στην ΚΑ107 </a:t>
            </a:r>
            <a:r>
              <a:rPr lang="el-GR" sz="1800" dirty="0" smtClean="0"/>
              <a:t>αποτελούν </a:t>
            </a:r>
            <a:r>
              <a:rPr lang="el-GR" sz="1800" dirty="0"/>
              <a:t>μέρος του </a:t>
            </a:r>
            <a:r>
              <a:rPr lang="el-GR" sz="1800" dirty="0" smtClean="0"/>
              <a:t>παραρτήματος </a:t>
            </a:r>
            <a:r>
              <a:rPr lang="en-GB" sz="1800" dirty="0"/>
              <a:t>II </a:t>
            </a:r>
            <a:r>
              <a:rPr lang="en-GB" sz="1800" dirty="0" smtClean="0"/>
              <a:t>(</a:t>
            </a:r>
            <a:r>
              <a:rPr lang="el-GR" sz="1800" dirty="0" smtClean="0"/>
              <a:t>τόσο αναφορικά με τη χώρα εταίρο  </a:t>
            </a:r>
            <a:r>
              <a:rPr lang="el-GR" sz="1800" dirty="0"/>
              <a:t>όσο και </a:t>
            </a:r>
            <a:r>
              <a:rPr lang="el-GR" sz="1800" dirty="0" smtClean="0"/>
              <a:t>με το ίδρυμα)</a:t>
            </a:r>
            <a:r>
              <a:rPr lang="el-GR" sz="1800" dirty="0"/>
              <a:t>,</a:t>
            </a:r>
            <a:r>
              <a:rPr lang="en-GB" sz="1800" dirty="0" smtClean="0"/>
              <a:t> </a:t>
            </a:r>
            <a:r>
              <a:rPr lang="el-GR" sz="1800" dirty="0" smtClean="0"/>
              <a:t>διαφορετικά θα κριθούν ως μη επιλέξιμες.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/>
              <a:t> </a:t>
            </a:r>
            <a:r>
              <a:rPr lang="el-GR" sz="1800" dirty="0" smtClean="0"/>
              <a:t>Τροποποιήσεις για συμπερίληψη ιδρυμάτων ή </a:t>
            </a:r>
            <a:r>
              <a:rPr lang="en-GB" sz="1800" dirty="0" smtClean="0"/>
              <a:t>Budget Transfers </a:t>
            </a:r>
            <a:r>
              <a:rPr lang="el-GR" sz="1800" dirty="0" smtClean="0"/>
              <a:t>έχουν πραγματοποιηθεί πριν τον τελευταίο μήνα ολοκλήρωσης των σχεδίων </a:t>
            </a:r>
            <a:r>
              <a:rPr lang="el-GR" sz="1800" i="1" dirty="0" smtClean="0"/>
              <a:t>( </a:t>
            </a:r>
            <a:r>
              <a:rPr lang="el-GR" sz="1800" i="1" dirty="0" smtClean="0">
                <a:solidFill>
                  <a:srgbClr val="7030A0"/>
                </a:solidFill>
              </a:rPr>
              <a:t>τελευταία ημερομηνία υποβολής γραπτού αιτήματος για τροποποίηση</a:t>
            </a:r>
            <a:r>
              <a:rPr lang="en-GB" sz="1800" i="1" dirty="0">
                <a:solidFill>
                  <a:srgbClr val="7030A0"/>
                </a:solidFill>
              </a:rPr>
              <a:t>:</a:t>
            </a:r>
            <a:r>
              <a:rPr lang="el-GR" sz="1800" i="1" dirty="0" smtClean="0">
                <a:solidFill>
                  <a:srgbClr val="7030A0"/>
                </a:solidFill>
              </a:rPr>
              <a:t> η 30η Απριλίου για την ΚΑ103/ και η 30η Ιουνίου για την ΚΑ107).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/>
              <a:t> </a:t>
            </a:r>
            <a:r>
              <a:rPr lang="el-GR" sz="1800" dirty="0" smtClean="0"/>
              <a:t>Ειδικά για την ΚΑ107 ότι οι οποιεσδήποτε αλλαγές αφορούν τον Προϋπολογισμό/ </a:t>
            </a:r>
            <a:r>
              <a:rPr lang="en-GB" sz="1800" dirty="0" smtClean="0"/>
              <a:t>Budget </a:t>
            </a:r>
            <a:r>
              <a:rPr lang="el-GR" sz="1800" dirty="0" smtClean="0"/>
              <a:t>σέβονται τον κανόνα μεταφοράς του 40% μεταξύ </a:t>
            </a:r>
            <a:r>
              <a:rPr lang="el-GR" sz="1800" dirty="0" err="1" smtClean="0"/>
              <a:t>εισερχ</a:t>
            </a:r>
            <a:r>
              <a:rPr lang="en-GB" sz="1800" dirty="0" smtClean="0"/>
              <a:t>o</a:t>
            </a:r>
            <a:r>
              <a:rPr lang="el-GR" sz="1800" dirty="0" err="1" smtClean="0"/>
              <a:t>μένων</a:t>
            </a:r>
            <a:r>
              <a:rPr lang="el-GR" sz="1800" dirty="0" smtClean="0"/>
              <a:t> και εξερχομένων κινητικοτήτων</a:t>
            </a:r>
            <a:r>
              <a:rPr lang="en-GB" sz="1800" dirty="0" smtClean="0"/>
              <a:t> </a:t>
            </a:r>
            <a:r>
              <a:rPr lang="el-GR" sz="1800" dirty="0" smtClean="0"/>
              <a:t>υπό τον όρο ότι η κινητικότητα είναι επιλέξιμη  ( </a:t>
            </a:r>
            <a:r>
              <a:rPr lang="en-GB" sz="1800" dirty="0" smtClean="0"/>
              <a:t>Tab Budget / Budget Breakdown and Transfer Rules) </a:t>
            </a:r>
          </a:p>
          <a:p>
            <a:pPr marL="0" indent="0">
              <a:buNone/>
            </a:pPr>
            <a:endParaRPr lang="el-G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/>
              <a:t>Έχετε ελέγξει  ότι έχουν υποβληθεί οι Τελικές Εκθέσεις Συμμετεχόντων </a:t>
            </a:r>
            <a:r>
              <a:rPr lang="el-GR" sz="1800" b="1" dirty="0" smtClean="0">
                <a:solidFill>
                  <a:srgbClr val="7030A0"/>
                </a:solidFill>
              </a:rPr>
              <a:t>( και ότι βρίσκονται σε </a:t>
            </a:r>
            <a:r>
              <a:rPr lang="en-GB" sz="1800" b="1" dirty="0" smtClean="0">
                <a:solidFill>
                  <a:srgbClr val="7030A0"/>
                </a:solidFill>
              </a:rPr>
              <a:t>Status Submitted </a:t>
            </a:r>
            <a:r>
              <a:rPr lang="el-GR" sz="1800" b="1" dirty="0" smtClean="0">
                <a:solidFill>
                  <a:srgbClr val="7030A0"/>
                </a:solidFill>
              </a:rPr>
              <a:t>και όχι </a:t>
            </a:r>
            <a:r>
              <a:rPr lang="en-GB" sz="1800" b="1" dirty="0" smtClean="0">
                <a:solidFill>
                  <a:srgbClr val="7030A0"/>
                </a:solidFill>
              </a:rPr>
              <a:t>Requested)</a:t>
            </a:r>
            <a:endParaRPr lang="el-GR" sz="1800" b="1" dirty="0" smtClean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/>
              <a:t>Ότι </a:t>
            </a:r>
            <a:r>
              <a:rPr lang="el-GR" sz="1800" dirty="0" smtClean="0"/>
              <a:t>οι </a:t>
            </a:r>
            <a:r>
              <a:rPr lang="el-GR" sz="1800" dirty="0"/>
              <a:t>Τελικές Εκθέσεις Συμμετεχόντων </a:t>
            </a:r>
            <a:r>
              <a:rPr lang="el-GR" sz="1800" dirty="0" smtClean="0"/>
              <a:t>έχουν υποβληθεί εντός των 30 ημερ</a:t>
            </a:r>
            <a:r>
              <a:rPr lang="el-GR" sz="1800" dirty="0"/>
              <a:t>ώ</a:t>
            </a:r>
            <a:r>
              <a:rPr lang="el-GR" sz="1800" dirty="0" smtClean="0"/>
              <a:t>ν </a:t>
            </a:r>
            <a:r>
              <a:rPr lang="el-GR" sz="1800" dirty="0"/>
              <a:t>από την </a:t>
            </a:r>
            <a:r>
              <a:rPr lang="el-GR" sz="1800" dirty="0" smtClean="0"/>
              <a:t>ημερομηνία ολοκλήρωσης τους.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srgbClr val="7030A0"/>
                </a:solidFill>
              </a:rPr>
              <a:t> </a:t>
            </a:r>
            <a:r>
              <a:rPr lang="el-GR" sz="1800" b="1" dirty="0" smtClean="0">
                <a:solidFill>
                  <a:srgbClr val="7030A0"/>
                </a:solidFill>
              </a:rPr>
              <a:t>ΝΑ Ε</a:t>
            </a:r>
            <a:r>
              <a:rPr lang="en-GB" sz="1800" b="1" dirty="0" err="1" smtClean="0">
                <a:solidFill>
                  <a:srgbClr val="7030A0"/>
                </a:solidFill>
              </a:rPr>
              <a:t>xcluded</a:t>
            </a:r>
            <a:r>
              <a:rPr lang="en-GB" sz="1800" b="1" dirty="0" smtClean="0">
                <a:solidFill>
                  <a:srgbClr val="7030A0"/>
                </a:solidFill>
              </a:rPr>
              <a:t> :</a:t>
            </a:r>
            <a:r>
              <a:rPr lang="el-GR" sz="1800" dirty="0" smtClean="0"/>
              <a:t>προκύπτει αν η κινητικότητα ακυρώνεται πριν την έναρξη της αν και αφού επηρεάζεται από συνθήκες </a:t>
            </a:r>
            <a:r>
              <a:rPr lang="en-GB" sz="1800" dirty="0" err="1" smtClean="0"/>
              <a:t>Covid</a:t>
            </a:r>
            <a:endParaRPr lang="el-GR" sz="1800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16"/>
            <a:ext cx="12192000" cy="476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06" y="4307600"/>
            <a:ext cx="10011747" cy="6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11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2" y="2621901"/>
            <a:ext cx="6626111" cy="3765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" y="1022541"/>
            <a:ext cx="11819644" cy="1188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8155" y="1022541"/>
            <a:ext cx="895739" cy="4031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068" y="3442975"/>
            <a:ext cx="2468172" cy="11866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402" y="95280"/>
            <a:ext cx="6688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spc="-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How to Generate the Report </a:t>
            </a:r>
            <a:r>
              <a:rPr lang="el-GR" sz="4400" spc="-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en-GB" sz="4400" spc="-5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397" y="5273162"/>
            <a:ext cx="3060440" cy="1186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75641" y="653143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22979" y="314665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22470" y="4736937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35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0" y="99631"/>
            <a:ext cx="11013855" cy="1450757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Accepted</a:t>
            </a:r>
            <a:r>
              <a:rPr lang="el-GR" sz="4400" dirty="0">
                <a:solidFill>
                  <a:srgbClr val="0070C0"/>
                </a:solidFill>
              </a:rPr>
              <a:t>/</a:t>
            </a:r>
            <a:r>
              <a:rPr lang="en-GB" sz="4400" dirty="0">
                <a:solidFill>
                  <a:srgbClr val="0070C0"/>
                </a:solidFill>
              </a:rPr>
              <a:t>Not accepted Report Reception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0" y="1952739"/>
            <a:ext cx="11420959" cy="402336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Εάν η Εθνική Υπηρεσία αποδεχθεί την </a:t>
            </a:r>
            <a:r>
              <a:rPr lang="el-GR" dirty="0" smtClean="0"/>
              <a:t>υποβληθείσα έκθεση</a:t>
            </a:r>
            <a:r>
              <a:rPr lang="el-GR" dirty="0"/>
              <a:t>, θα ξεκινήσει η αξιολόγηση </a:t>
            </a:r>
            <a:r>
              <a:rPr lang="el-GR" dirty="0" smtClean="0"/>
              <a:t>της.</a:t>
            </a:r>
          </a:p>
          <a:p>
            <a:r>
              <a:rPr lang="el-GR" dirty="0" smtClean="0"/>
              <a:t>Η </a:t>
            </a:r>
            <a:r>
              <a:rPr lang="el-GR" dirty="0"/>
              <a:t>Εθνική Υπηρεσία έχει 60 ημερολογιακές ημέρες από την παραλαβή της </a:t>
            </a:r>
            <a:r>
              <a:rPr lang="el-GR" dirty="0" smtClean="0"/>
              <a:t>Τελικής Έκθεσης </a:t>
            </a:r>
            <a:r>
              <a:rPr lang="el-GR" dirty="0"/>
              <a:t>έως</a:t>
            </a:r>
            <a:r>
              <a:rPr lang="el-GR" dirty="0" smtClean="0"/>
              <a:t>:</a:t>
            </a:r>
            <a:endParaRPr lang="el-GR" dirty="0"/>
          </a:p>
          <a:p>
            <a:r>
              <a:rPr lang="en-GB" dirty="0" smtClean="0"/>
              <a:t>- </a:t>
            </a:r>
            <a:r>
              <a:rPr lang="el-GR" dirty="0" smtClean="0"/>
              <a:t>Να </a:t>
            </a:r>
            <a:r>
              <a:rPr lang="el-GR" dirty="0"/>
              <a:t>ε</a:t>
            </a:r>
            <a:r>
              <a:rPr lang="el-GR" dirty="0" smtClean="0"/>
              <a:t>κδώσει την </a:t>
            </a:r>
            <a:r>
              <a:rPr lang="el-GR" dirty="0"/>
              <a:t>τελική πληρωμή ή</a:t>
            </a:r>
          </a:p>
          <a:p>
            <a:r>
              <a:rPr lang="en-GB" dirty="0" smtClean="0"/>
              <a:t>- </a:t>
            </a:r>
            <a:r>
              <a:rPr lang="el-GR" dirty="0" smtClean="0"/>
              <a:t>Να υποβάλει </a:t>
            </a:r>
            <a:r>
              <a:rPr lang="el-GR" dirty="0"/>
              <a:t>σχόλια στην έκθεση που απαιτούν την προσοχή των δικαιούχων. </a:t>
            </a:r>
            <a:endParaRPr lang="en-GB" dirty="0" smtClean="0"/>
          </a:p>
          <a:p>
            <a:r>
              <a:rPr lang="el-GR" dirty="0"/>
              <a:t>Οι λόγοι για να </a:t>
            </a:r>
            <a:r>
              <a:rPr lang="el-GR" dirty="0" smtClean="0"/>
              <a:t>ζητηθεί εκ νέου υποβολή Τελικής Έκθεσης μπορούν </a:t>
            </a:r>
            <a:r>
              <a:rPr lang="el-GR" dirty="0"/>
              <a:t>να είναι: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Η απουσία τεκμηρίωσης</a:t>
            </a:r>
            <a:r>
              <a:rPr lang="en-GB" dirty="0" smtClean="0"/>
              <a:t> (</a:t>
            </a:r>
            <a:r>
              <a:rPr lang="el-GR" dirty="0" smtClean="0"/>
              <a:t>έντυπα), είτε η ανάγκη για πρόσθετες πληροφορίες</a:t>
            </a:r>
            <a:r>
              <a:rPr lang="en-GB" dirty="0" smtClean="0"/>
              <a:t> </a:t>
            </a:r>
            <a:r>
              <a:rPr lang="el-GR" dirty="0" smtClean="0"/>
              <a:t>για ανεπαρκή ενημέρωση των ερωτημάτων.</a:t>
            </a:r>
          </a:p>
          <a:p>
            <a:pPr marL="0" indent="0">
              <a:buNone/>
            </a:pPr>
            <a:r>
              <a:rPr lang="el-GR" dirty="0"/>
              <a:t>- Αφού προκύψουν οι απαραίτητές αλλαγές ο/η δικαιούχος θα υποβάλλει εκ νέου την Τελική Έκθεση</a:t>
            </a:r>
          </a:p>
          <a:p>
            <a:r>
              <a:rPr lang="el-GR" b="1" dirty="0">
                <a:solidFill>
                  <a:srgbClr val="7030A0"/>
                </a:solidFill>
              </a:rPr>
              <a:t>Σημείωση: </a:t>
            </a:r>
            <a:r>
              <a:rPr lang="el-GR" b="1" dirty="0" smtClean="0">
                <a:solidFill>
                  <a:srgbClr val="7030A0"/>
                </a:solidFill>
              </a:rPr>
              <a:t>Σε περίπτωση εκ νέου υποβολής - </a:t>
            </a:r>
            <a:r>
              <a:rPr lang="el-GR" dirty="0" smtClean="0">
                <a:solidFill>
                  <a:srgbClr val="7030A0"/>
                </a:solidFill>
              </a:rPr>
              <a:t>Τα έντυπα </a:t>
            </a:r>
            <a:r>
              <a:rPr lang="el-GR" dirty="0">
                <a:solidFill>
                  <a:srgbClr val="7030A0"/>
                </a:solidFill>
              </a:rPr>
              <a:t>που είχαν επισυναφθεί προηγουμένως από τον δικαιούχο </a:t>
            </a:r>
            <a:r>
              <a:rPr lang="el-GR" dirty="0" smtClean="0">
                <a:solidFill>
                  <a:srgbClr val="7030A0"/>
                </a:solidFill>
              </a:rPr>
              <a:t>θα πρέπει </a:t>
            </a:r>
            <a:r>
              <a:rPr lang="el-GR" dirty="0">
                <a:solidFill>
                  <a:srgbClr val="7030A0"/>
                </a:solidFill>
              </a:rPr>
              <a:t>να επισυναφθούν ξανά, </a:t>
            </a:r>
            <a:r>
              <a:rPr lang="el-GR" dirty="0" smtClean="0">
                <a:solidFill>
                  <a:srgbClr val="7030A0"/>
                </a:solidFill>
              </a:rPr>
              <a:t>συμπεριλαμβανομένου και του </a:t>
            </a:r>
            <a:r>
              <a:rPr lang="en-GB" dirty="0" smtClean="0">
                <a:solidFill>
                  <a:srgbClr val="7030A0"/>
                </a:solidFill>
              </a:rPr>
              <a:t>Declaration of Honour. </a:t>
            </a:r>
          </a:p>
          <a:p>
            <a:r>
              <a:rPr lang="el-GR" dirty="0" smtClean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418-E68C-4A39-8400-C3B5A69D97E9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6316"/>
          </a:xfrm>
          <a:prstGeom prst="rect">
            <a:avLst/>
          </a:prstGeom>
        </p:spPr>
      </p:pic>
      <p:pic>
        <p:nvPicPr>
          <p:cNvPr id="6" name="Picture 1" descr="i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73" y="5614871"/>
            <a:ext cx="8175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83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4229</TotalTime>
  <Words>2860</Words>
  <Application>Microsoft Office PowerPoint</Application>
  <PresentationFormat>Widescreen</PresentationFormat>
  <Paragraphs>194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Retrospect</vt:lpstr>
      <vt:lpstr>Υποβολή Τελικής Έκθεσης Δικαιούχων Ιδρυμάτων ΑΕ, ΚΑ1. </vt:lpstr>
      <vt:lpstr>Περιεχόμενα </vt:lpstr>
      <vt:lpstr>Eισαγωγή (i) </vt:lpstr>
      <vt:lpstr>Eισαγωγή (ii) </vt:lpstr>
      <vt:lpstr>Report Request</vt:lpstr>
      <vt:lpstr>Προτού Ξεκινήσετε (i) :</vt:lpstr>
      <vt:lpstr>Προτού Ξεκινήσετε (ii) :</vt:lpstr>
      <vt:lpstr>PowerPoint Presentation</vt:lpstr>
      <vt:lpstr>Accepted/Not accepted Report Reception</vt:lpstr>
      <vt:lpstr>List of Budget Items (i)</vt:lpstr>
      <vt:lpstr>PowerPoint Presentation</vt:lpstr>
      <vt:lpstr>List of Budget Items (ii)</vt:lpstr>
      <vt:lpstr>PowerPoint Presentation</vt:lpstr>
      <vt:lpstr>Μεταφορές στον Προϋπολογισμού της ΚΑ107 </vt:lpstr>
      <vt:lpstr>Προειδοποιήσεις στην KA107 για μεταφορές ποσών </vt:lpstr>
      <vt:lpstr>Μηδενική Επιχορήγηση στην ΚΑ107 </vt:lpstr>
      <vt:lpstr>KA103 και KA107 μέγιστο ποσό για οργανωτική υποστήριξη (OS)</vt:lpstr>
      <vt:lpstr>MT+ Οδηγίες ανωτέρας βίας λόγω κορωνοϊού(i)</vt:lpstr>
      <vt:lpstr>MT+ Οδηγίες ανωτέρας βίας λόγω κορωνοϊού(ii)</vt:lpstr>
      <vt:lpstr>MT+ Οδηγίες ανωτέρας βίας λόγω κορωνοϊού(iii)</vt:lpstr>
      <vt:lpstr>Αξιολόγηση της Τελικής Έκθεσης Δικαιούχου </vt:lpstr>
      <vt:lpstr>Ποιότητα του Έργου-ποιοτικοί στόχοι   </vt:lpstr>
      <vt:lpstr>Ποσοτικοί Στόχοι</vt:lpstr>
      <vt:lpstr>Αντίκτυπος και διάδοση</vt:lpstr>
      <vt:lpstr>Σας ευχαριστούμε 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Stavri Antoniou</dc:creator>
  <cp:lastModifiedBy>Stavri Antoniou</cp:lastModifiedBy>
  <cp:revision>282</cp:revision>
  <dcterms:created xsi:type="dcterms:W3CDTF">2023-04-24T09:47:58Z</dcterms:created>
  <dcterms:modified xsi:type="dcterms:W3CDTF">2023-04-28T12:24:11Z</dcterms:modified>
</cp:coreProperties>
</file>