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1" r:id="rId4"/>
    <p:sldId id="262" r:id="rId5"/>
    <p:sldId id="263" r:id="rId6"/>
    <p:sldId id="264" r:id="rId7"/>
    <p:sldId id="274" r:id="rId8"/>
    <p:sldId id="275" r:id="rId9"/>
    <p:sldId id="266" r:id="rId10"/>
    <p:sldId id="283" r:id="rId11"/>
    <p:sldId id="285" r:id="rId12"/>
    <p:sldId id="276" r:id="rId13"/>
    <p:sldId id="278" r:id="rId14"/>
    <p:sldId id="279" r:id="rId15"/>
    <p:sldId id="280" r:id="rId16"/>
    <p:sldId id="286" r:id="rId17"/>
    <p:sldId id="284" r:id="rId18"/>
    <p:sldId id="282" r:id="rId19"/>
    <p:sldId id="272" r:id="rId20"/>
    <p:sldId id="273" r:id="rId21"/>
    <p:sldId id="270" r:id="rId22"/>
    <p:sldId id="271" r:id="rId23"/>
    <p:sldId id="269" r:id="rId24"/>
    <p:sldId id="26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78" d="100"/>
          <a:sy n="78"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C50A9-BDF8-4E00-AF28-F0B5DF0D630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9BB5026-DFAC-4AF3-B1D5-1E4F250468B1}">
      <dgm:prSet custT="1"/>
      <dgm:spPr/>
      <dgm:t>
        <a:bodyPr/>
        <a:lstStyle/>
        <a:p>
          <a:pPr>
            <a:lnSpc>
              <a:spcPct val="100000"/>
            </a:lnSpc>
          </a:pPr>
          <a:r>
            <a:rPr lang="en-IE" sz="1100" dirty="0"/>
            <a:t>Please comment on the </a:t>
          </a:r>
          <a:r>
            <a:rPr lang="en-IE" sz="1200" dirty="0"/>
            <a:t>number</a:t>
          </a:r>
          <a:r>
            <a:rPr lang="en-IE" sz="1100" dirty="0"/>
            <a:t> of reported/achieved blended intensive programmes compared to the contracted ones. </a:t>
          </a:r>
          <a:endParaRPr lang="en-US" sz="1100" dirty="0"/>
        </a:p>
      </dgm:t>
    </dgm:pt>
    <dgm:pt modelId="{F93C5459-032A-4CBB-8ADB-10A56222291F}" type="parTrans" cxnId="{37E4990C-F722-4D12-8430-23E81FADF4EC}">
      <dgm:prSet/>
      <dgm:spPr/>
      <dgm:t>
        <a:bodyPr/>
        <a:lstStyle/>
        <a:p>
          <a:endParaRPr lang="en-US"/>
        </a:p>
      </dgm:t>
    </dgm:pt>
    <dgm:pt modelId="{7CA983B7-783E-4645-8DC8-47F7F28D1045}" type="sibTrans" cxnId="{37E4990C-F722-4D12-8430-23E81FADF4EC}">
      <dgm:prSet/>
      <dgm:spPr/>
      <dgm:t>
        <a:bodyPr/>
        <a:lstStyle/>
        <a:p>
          <a:pPr>
            <a:lnSpc>
              <a:spcPct val="100000"/>
            </a:lnSpc>
          </a:pPr>
          <a:endParaRPr lang="en-US"/>
        </a:p>
      </dgm:t>
    </dgm:pt>
    <dgm:pt modelId="{AE792EB3-4455-4C2E-AEEC-41AA55D1B8E4}">
      <dgm:prSet/>
      <dgm:spPr/>
      <dgm:t>
        <a:bodyPr/>
        <a:lstStyle/>
        <a:p>
          <a:pPr>
            <a:lnSpc>
              <a:spcPct val="100000"/>
            </a:lnSpc>
          </a:pPr>
          <a:r>
            <a:rPr lang="en-IE" dirty="0"/>
            <a:t>Please provide your assessment on the actual implementation of this blended intensive programme, reported/achieved results including participation of learners and teachers/trainers, partnership cooperation arrangements, lessons learnt, sharing of results, and impact. </a:t>
          </a:r>
          <a:endParaRPr lang="en-US" dirty="0"/>
        </a:p>
      </dgm:t>
    </dgm:pt>
    <dgm:pt modelId="{7E33432C-B7EF-4498-911E-583C1AA9D1E7}" type="parTrans" cxnId="{18A78011-2C0D-49A7-AAA0-83832E4E7C79}">
      <dgm:prSet/>
      <dgm:spPr/>
      <dgm:t>
        <a:bodyPr/>
        <a:lstStyle/>
        <a:p>
          <a:endParaRPr lang="en-US"/>
        </a:p>
      </dgm:t>
    </dgm:pt>
    <dgm:pt modelId="{3C1B4CF2-B30E-4478-8B43-081BE1B1ADB8}" type="sibTrans" cxnId="{18A78011-2C0D-49A7-AAA0-83832E4E7C79}">
      <dgm:prSet/>
      <dgm:spPr/>
      <dgm:t>
        <a:bodyPr/>
        <a:lstStyle/>
        <a:p>
          <a:pPr>
            <a:lnSpc>
              <a:spcPct val="100000"/>
            </a:lnSpc>
          </a:pPr>
          <a:endParaRPr lang="en-US"/>
        </a:p>
      </dgm:t>
    </dgm:pt>
    <dgm:pt modelId="{680B9B13-DC2F-4BAF-BE5D-F5E035AF721C}">
      <dgm:prSet/>
      <dgm:spPr/>
      <dgm:t>
        <a:bodyPr/>
        <a:lstStyle/>
        <a:p>
          <a:pPr>
            <a:lnSpc>
              <a:spcPct val="100000"/>
            </a:lnSpc>
          </a:pPr>
          <a:r>
            <a:rPr lang="en-IE" dirty="0"/>
            <a:t>In addition, please comment why the blended intensive programme did not reach the minimum requirements in terms of Erasmus+ mobile learners</a:t>
          </a:r>
          <a:endParaRPr lang="en-US" dirty="0"/>
        </a:p>
      </dgm:t>
    </dgm:pt>
    <dgm:pt modelId="{EAA6CC32-6A17-48F3-B6C2-247A2A2DAE2A}" type="parTrans" cxnId="{8DDFA62C-1F52-4045-871C-12CC9F2DAE5A}">
      <dgm:prSet/>
      <dgm:spPr/>
      <dgm:t>
        <a:bodyPr/>
        <a:lstStyle/>
        <a:p>
          <a:endParaRPr lang="en-US"/>
        </a:p>
      </dgm:t>
    </dgm:pt>
    <dgm:pt modelId="{6832FAB9-C3A6-4DDC-95F1-484CF4A66A70}" type="sibTrans" cxnId="{8DDFA62C-1F52-4045-871C-12CC9F2DAE5A}">
      <dgm:prSet/>
      <dgm:spPr/>
      <dgm:t>
        <a:bodyPr/>
        <a:lstStyle/>
        <a:p>
          <a:endParaRPr lang="en-US"/>
        </a:p>
      </dgm:t>
    </dgm:pt>
    <dgm:pt modelId="{AA89A393-D194-4704-B328-005280A831F2}" type="pres">
      <dgm:prSet presAssocID="{086C50A9-BDF8-4E00-AF28-F0B5DF0D630B}" presName="root" presStyleCnt="0">
        <dgm:presLayoutVars>
          <dgm:dir/>
          <dgm:resizeHandles val="exact"/>
        </dgm:presLayoutVars>
      </dgm:prSet>
      <dgm:spPr/>
    </dgm:pt>
    <dgm:pt modelId="{596C5831-7B5D-44C8-B6CA-7C0238BCB2A2}" type="pres">
      <dgm:prSet presAssocID="{086C50A9-BDF8-4E00-AF28-F0B5DF0D630B}" presName="container" presStyleCnt="0">
        <dgm:presLayoutVars>
          <dgm:dir/>
          <dgm:resizeHandles val="exact"/>
        </dgm:presLayoutVars>
      </dgm:prSet>
      <dgm:spPr/>
    </dgm:pt>
    <dgm:pt modelId="{5BA5B442-97F1-4FCC-A402-937029C16C5B}" type="pres">
      <dgm:prSet presAssocID="{99BB5026-DFAC-4AF3-B1D5-1E4F250468B1}" presName="compNode" presStyleCnt="0"/>
      <dgm:spPr/>
    </dgm:pt>
    <dgm:pt modelId="{B89DE9ED-FFDF-4C11-860C-B87A0A3F4BBE}" type="pres">
      <dgm:prSet presAssocID="{99BB5026-DFAC-4AF3-B1D5-1E4F250468B1}" presName="iconBgRect" presStyleLbl="bgShp" presStyleIdx="0" presStyleCnt="3"/>
      <dgm:spPr/>
    </dgm:pt>
    <dgm:pt modelId="{F0874FC8-A4C3-4460-BBF8-F0D82A1DF80B}" type="pres">
      <dgm:prSet presAssocID="{99BB5026-DFAC-4AF3-B1D5-1E4F250468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68ED3FDC-A2AE-4F96-BF40-80F9AAF9F6A2}" type="pres">
      <dgm:prSet presAssocID="{99BB5026-DFAC-4AF3-B1D5-1E4F250468B1}" presName="spaceRect" presStyleCnt="0"/>
      <dgm:spPr/>
    </dgm:pt>
    <dgm:pt modelId="{4674BDB3-BDE4-461A-909E-6AD032593E79}" type="pres">
      <dgm:prSet presAssocID="{99BB5026-DFAC-4AF3-B1D5-1E4F250468B1}" presName="textRect" presStyleLbl="revTx" presStyleIdx="0" presStyleCnt="3">
        <dgm:presLayoutVars>
          <dgm:chMax val="1"/>
          <dgm:chPref val="1"/>
        </dgm:presLayoutVars>
      </dgm:prSet>
      <dgm:spPr/>
    </dgm:pt>
    <dgm:pt modelId="{6ABDE535-4B7F-4BDE-8DE6-94A49A78AC06}" type="pres">
      <dgm:prSet presAssocID="{7CA983B7-783E-4645-8DC8-47F7F28D1045}" presName="sibTrans" presStyleLbl="sibTrans2D1" presStyleIdx="0" presStyleCnt="0"/>
      <dgm:spPr/>
    </dgm:pt>
    <dgm:pt modelId="{E06AA29F-F3D9-4645-BC04-281973E4E205}" type="pres">
      <dgm:prSet presAssocID="{AE792EB3-4455-4C2E-AEEC-41AA55D1B8E4}" presName="compNode" presStyleCnt="0"/>
      <dgm:spPr/>
    </dgm:pt>
    <dgm:pt modelId="{C6BACD1F-9191-4405-AF00-DF64210C85C1}" type="pres">
      <dgm:prSet presAssocID="{AE792EB3-4455-4C2E-AEEC-41AA55D1B8E4}" presName="iconBgRect" presStyleLbl="bgShp" presStyleIdx="1" presStyleCnt="3"/>
      <dgm:spPr/>
    </dgm:pt>
    <dgm:pt modelId="{8A2A2DCC-22A2-4FE3-A749-FD3DFC4EB055}" type="pres">
      <dgm:prSet presAssocID="{AE792EB3-4455-4C2E-AEEC-41AA55D1B8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4044749C-3D9B-4A56-98A9-7AA47B9669F8}" type="pres">
      <dgm:prSet presAssocID="{AE792EB3-4455-4C2E-AEEC-41AA55D1B8E4}" presName="spaceRect" presStyleCnt="0"/>
      <dgm:spPr/>
    </dgm:pt>
    <dgm:pt modelId="{CF3F572C-702B-4437-89B1-4C3BA1D58053}" type="pres">
      <dgm:prSet presAssocID="{AE792EB3-4455-4C2E-AEEC-41AA55D1B8E4}" presName="textRect" presStyleLbl="revTx" presStyleIdx="1" presStyleCnt="3">
        <dgm:presLayoutVars>
          <dgm:chMax val="1"/>
          <dgm:chPref val="1"/>
        </dgm:presLayoutVars>
      </dgm:prSet>
      <dgm:spPr/>
    </dgm:pt>
    <dgm:pt modelId="{59B988D1-8685-4397-8DEA-83FBC3DB919E}" type="pres">
      <dgm:prSet presAssocID="{3C1B4CF2-B30E-4478-8B43-081BE1B1ADB8}" presName="sibTrans" presStyleLbl="sibTrans2D1" presStyleIdx="0" presStyleCnt="0"/>
      <dgm:spPr/>
    </dgm:pt>
    <dgm:pt modelId="{8956036A-3561-4A46-80C3-7A492E44388F}" type="pres">
      <dgm:prSet presAssocID="{680B9B13-DC2F-4BAF-BE5D-F5E035AF721C}" presName="compNode" presStyleCnt="0"/>
      <dgm:spPr/>
    </dgm:pt>
    <dgm:pt modelId="{5367ADB2-47AA-4AB4-BB6A-C73F4A98634A}" type="pres">
      <dgm:prSet presAssocID="{680B9B13-DC2F-4BAF-BE5D-F5E035AF721C}" presName="iconBgRect" presStyleLbl="bgShp" presStyleIdx="2" presStyleCnt="3"/>
      <dgm:spPr/>
    </dgm:pt>
    <dgm:pt modelId="{BEEE90D8-F7FF-4534-9AD4-7409678056A6}" type="pres">
      <dgm:prSet presAssocID="{680B9B13-DC2F-4BAF-BE5D-F5E035AF72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CF4F7068-345C-40C9-A395-540711AE71BD}" type="pres">
      <dgm:prSet presAssocID="{680B9B13-DC2F-4BAF-BE5D-F5E035AF721C}" presName="spaceRect" presStyleCnt="0"/>
      <dgm:spPr/>
    </dgm:pt>
    <dgm:pt modelId="{AC03425B-BFAA-42E1-814C-17EDF3314351}" type="pres">
      <dgm:prSet presAssocID="{680B9B13-DC2F-4BAF-BE5D-F5E035AF721C}" presName="textRect" presStyleLbl="revTx" presStyleIdx="2" presStyleCnt="3">
        <dgm:presLayoutVars>
          <dgm:chMax val="1"/>
          <dgm:chPref val="1"/>
        </dgm:presLayoutVars>
      </dgm:prSet>
      <dgm:spPr/>
    </dgm:pt>
  </dgm:ptLst>
  <dgm:cxnLst>
    <dgm:cxn modelId="{37E4990C-F722-4D12-8430-23E81FADF4EC}" srcId="{086C50A9-BDF8-4E00-AF28-F0B5DF0D630B}" destId="{99BB5026-DFAC-4AF3-B1D5-1E4F250468B1}" srcOrd="0" destOrd="0" parTransId="{F93C5459-032A-4CBB-8ADB-10A56222291F}" sibTransId="{7CA983B7-783E-4645-8DC8-47F7F28D1045}"/>
    <dgm:cxn modelId="{18A78011-2C0D-49A7-AAA0-83832E4E7C79}" srcId="{086C50A9-BDF8-4E00-AF28-F0B5DF0D630B}" destId="{AE792EB3-4455-4C2E-AEEC-41AA55D1B8E4}" srcOrd="1" destOrd="0" parTransId="{7E33432C-B7EF-4498-911E-583C1AA9D1E7}" sibTransId="{3C1B4CF2-B30E-4478-8B43-081BE1B1ADB8}"/>
    <dgm:cxn modelId="{D3809F12-819A-4F57-B862-6A9510C4D7D1}" type="presOf" srcId="{086C50A9-BDF8-4E00-AF28-F0B5DF0D630B}" destId="{AA89A393-D194-4704-B328-005280A831F2}" srcOrd="0" destOrd="0" presId="urn:microsoft.com/office/officeart/2018/2/layout/IconCircleList"/>
    <dgm:cxn modelId="{8DDFA62C-1F52-4045-871C-12CC9F2DAE5A}" srcId="{086C50A9-BDF8-4E00-AF28-F0B5DF0D630B}" destId="{680B9B13-DC2F-4BAF-BE5D-F5E035AF721C}" srcOrd="2" destOrd="0" parTransId="{EAA6CC32-6A17-48F3-B6C2-247A2A2DAE2A}" sibTransId="{6832FAB9-C3A6-4DDC-95F1-484CF4A66A70}"/>
    <dgm:cxn modelId="{F616792D-7F32-40BF-AE0C-78B56C7574DA}" type="presOf" srcId="{7CA983B7-783E-4645-8DC8-47F7F28D1045}" destId="{6ABDE535-4B7F-4BDE-8DE6-94A49A78AC06}" srcOrd="0" destOrd="0" presId="urn:microsoft.com/office/officeart/2018/2/layout/IconCircleList"/>
    <dgm:cxn modelId="{F1DDF35C-FC43-4149-85D0-F003DE811C69}" type="presOf" srcId="{680B9B13-DC2F-4BAF-BE5D-F5E035AF721C}" destId="{AC03425B-BFAA-42E1-814C-17EDF3314351}" srcOrd="0" destOrd="0" presId="urn:microsoft.com/office/officeart/2018/2/layout/IconCircleList"/>
    <dgm:cxn modelId="{E76CD196-344E-46E2-8A18-6D53022BF86E}" type="presOf" srcId="{99BB5026-DFAC-4AF3-B1D5-1E4F250468B1}" destId="{4674BDB3-BDE4-461A-909E-6AD032593E79}" srcOrd="0" destOrd="0" presId="urn:microsoft.com/office/officeart/2018/2/layout/IconCircleList"/>
    <dgm:cxn modelId="{AC0CB4A2-6012-433A-8C21-6DEADF581FD1}" type="presOf" srcId="{3C1B4CF2-B30E-4478-8B43-081BE1B1ADB8}" destId="{59B988D1-8685-4397-8DEA-83FBC3DB919E}" srcOrd="0" destOrd="0" presId="urn:microsoft.com/office/officeart/2018/2/layout/IconCircleList"/>
    <dgm:cxn modelId="{F325AECC-F4E4-4013-A4D0-28C1004BF8F6}" type="presOf" srcId="{AE792EB3-4455-4C2E-AEEC-41AA55D1B8E4}" destId="{CF3F572C-702B-4437-89B1-4C3BA1D58053}" srcOrd="0" destOrd="0" presId="urn:microsoft.com/office/officeart/2018/2/layout/IconCircleList"/>
    <dgm:cxn modelId="{8E2643DF-184C-4FBF-B9FE-1C4FF720B379}" type="presParOf" srcId="{AA89A393-D194-4704-B328-005280A831F2}" destId="{596C5831-7B5D-44C8-B6CA-7C0238BCB2A2}" srcOrd="0" destOrd="0" presId="urn:microsoft.com/office/officeart/2018/2/layout/IconCircleList"/>
    <dgm:cxn modelId="{4BB763B6-F470-4AF0-880D-002E79CE87B0}" type="presParOf" srcId="{596C5831-7B5D-44C8-B6CA-7C0238BCB2A2}" destId="{5BA5B442-97F1-4FCC-A402-937029C16C5B}" srcOrd="0" destOrd="0" presId="urn:microsoft.com/office/officeart/2018/2/layout/IconCircleList"/>
    <dgm:cxn modelId="{547DFC90-943C-4585-AFB2-4F7EE7E9416D}" type="presParOf" srcId="{5BA5B442-97F1-4FCC-A402-937029C16C5B}" destId="{B89DE9ED-FFDF-4C11-860C-B87A0A3F4BBE}" srcOrd="0" destOrd="0" presId="urn:microsoft.com/office/officeart/2018/2/layout/IconCircleList"/>
    <dgm:cxn modelId="{5566009E-AA84-41FD-9FE5-20CAE707127B}" type="presParOf" srcId="{5BA5B442-97F1-4FCC-A402-937029C16C5B}" destId="{F0874FC8-A4C3-4460-BBF8-F0D82A1DF80B}" srcOrd="1" destOrd="0" presId="urn:microsoft.com/office/officeart/2018/2/layout/IconCircleList"/>
    <dgm:cxn modelId="{C5A91AF7-C70F-463D-92E7-EE711F8D3FA8}" type="presParOf" srcId="{5BA5B442-97F1-4FCC-A402-937029C16C5B}" destId="{68ED3FDC-A2AE-4F96-BF40-80F9AAF9F6A2}" srcOrd="2" destOrd="0" presId="urn:microsoft.com/office/officeart/2018/2/layout/IconCircleList"/>
    <dgm:cxn modelId="{CE310D7E-88EE-4B66-8EDB-675901BA8F2A}" type="presParOf" srcId="{5BA5B442-97F1-4FCC-A402-937029C16C5B}" destId="{4674BDB3-BDE4-461A-909E-6AD032593E79}" srcOrd="3" destOrd="0" presId="urn:microsoft.com/office/officeart/2018/2/layout/IconCircleList"/>
    <dgm:cxn modelId="{81A0F016-708D-425B-A865-7BA31B6F6F4C}" type="presParOf" srcId="{596C5831-7B5D-44C8-B6CA-7C0238BCB2A2}" destId="{6ABDE535-4B7F-4BDE-8DE6-94A49A78AC06}" srcOrd="1" destOrd="0" presId="urn:microsoft.com/office/officeart/2018/2/layout/IconCircleList"/>
    <dgm:cxn modelId="{A16DEDD1-3DEA-4B66-B486-3D537DA85AC7}" type="presParOf" srcId="{596C5831-7B5D-44C8-B6CA-7C0238BCB2A2}" destId="{E06AA29F-F3D9-4645-BC04-281973E4E205}" srcOrd="2" destOrd="0" presId="urn:microsoft.com/office/officeart/2018/2/layout/IconCircleList"/>
    <dgm:cxn modelId="{68B01C5E-B282-44E5-8F76-59641D146692}" type="presParOf" srcId="{E06AA29F-F3D9-4645-BC04-281973E4E205}" destId="{C6BACD1F-9191-4405-AF00-DF64210C85C1}" srcOrd="0" destOrd="0" presId="urn:microsoft.com/office/officeart/2018/2/layout/IconCircleList"/>
    <dgm:cxn modelId="{474FDA85-EBD4-46C2-9FA1-29AC6EC6DBA0}" type="presParOf" srcId="{E06AA29F-F3D9-4645-BC04-281973E4E205}" destId="{8A2A2DCC-22A2-4FE3-A749-FD3DFC4EB055}" srcOrd="1" destOrd="0" presId="urn:microsoft.com/office/officeart/2018/2/layout/IconCircleList"/>
    <dgm:cxn modelId="{E3A29727-5D56-4CE0-A9C3-AB3E57DA0122}" type="presParOf" srcId="{E06AA29F-F3D9-4645-BC04-281973E4E205}" destId="{4044749C-3D9B-4A56-98A9-7AA47B9669F8}" srcOrd="2" destOrd="0" presId="urn:microsoft.com/office/officeart/2018/2/layout/IconCircleList"/>
    <dgm:cxn modelId="{6A6A147D-3008-4BAF-BD4F-557AFE275F05}" type="presParOf" srcId="{E06AA29F-F3D9-4645-BC04-281973E4E205}" destId="{CF3F572C-702B-4437-89B1-4C3BA1D58053}" srcOrd="3" destOrd="0" presId="urn:microsoft.com/office/officeart/2018/2/layout/IconCircleList"/>
    <dgm:cxn modelId="{A0E40D5C-56B0-4565-A8B3-5292854F1BC8}" type="presParOf" srcId="{596C5831-7B5D-44C8-B6CA-7C0238BCB2A2}" destId="{59B988D1-8685-4397-8DEA-83FBC3DB919E}" srcOrd="3" destOrd="0" presId="urn:microsoft.com/office/officeart/2018/2/layout/IconCircleList"/>
    <dgm:cxn modelId="{5AE76A7D-9BCE-42C5-A662-D5A1ECAF5829}" type="presParOf" srcId="{596C5831-7B5D-44C8-B6CA-7C0238BCB2A2}" destId="{8956036A-3561-4A46-80C3-7A492E44388F}" srcOrd="4" destOrd="0" presId="urn:microsoft.com/office/officeart/2018/2/layout/IconCircleList"/>
    <dgm:cxn modelId="{FB160311-BFB0-4C4E-86A2-05FC6BCD43DA}" type="presParOf" srcId="{8956036A-3561-4A46-80C3-7A492E44388F}" destId="{5367ADB2-47AA-4AB4-BB6A-C73F4A98634A}" srcOrd="0" destOrd="0" presId="urn:microsoft.com/office/officeart/2018/2/layout/IconCircleList"/>
    <dgm:cxn modelId="{A751EC48-7D84-439E-B715-D4C203EBF163}" type="presParOf" srcId="{8956036A-3561-4A46-80C3-7A492E44388F}" destId="{BEEE90D8-F7FF-4534-9AD4-7409678056A6}" srcOrd="1" destOrd="0" presId="urn:microsoft.com/office/officeart/2018/2/layout/IconCircleList"/>
    <dgm:cxn modelId="{0074BE59-9D5A-4E19-9919-E4A8B747B6E9}" type="presParOf" srcId="{8956036A-3561-4A46-80C3-7A492E44388F}" destId="{CF4F7068-345C-40C9-A395-540711AE71BD}" srcOrd="2" destOrd="0" presId="urn:microsoft.com/office/officeart/2018/2/layout/IconCircleList"/>
    <dgm:cxn modelId="{270E20E3-51F6-410E-ACE1-9A5F7C5C5577}" type="presParOf" srcId="{8956036A-3561-4A46-80C3-7A492E44388F}" destId="{AC03425B-BFAA-42E1-814C-17EDF331435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46A55-754B-4023-8033-F6F3698812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53103D-0A4D-41D1-93E0-5513433CAE39}">
      <dgm:prSet/>
      <dgm:spPr/>
      <dgm:t>
        <a:bodyPr/>
        <a:lstStyle/>
        <a:p>
          <a:r>
            <a:rPr lang="en-IE" dirty="0"/>
            <a:t>- </a:t>
          </a:r>
          <a:r>
            <a:rPr lang="en-IE" dirty="0">
              <a:highlight>
                <a:srgbClr val="FF00FF"/>
              </a:highlight>
            </a:rPr>
            <a:t>Please describe briefly if your institution(s) has/have an inclusion strategy for mobility activities and any relevant qualitative and quantitative targets</a:t>
          </a:r>
          <a:r>
            <a:rPr lang="en-IE" dirty="0"/>
            <a:t>. Please include the website where the strategy can be accessed, if applicable. </a:t>
          </a:r>
        </a:p>
        <a:p>
          <a:r>
            <a:rPr lang="en-IE" dirty="0"/>
            <a:t>If applicable, please describe the different outreach activities of your institution(s), if your institutions(s) has/have inclusion officers, is/are working with student unions, or unions of people with fewer opportunities, has/have information on services for incoming students with fewer opportunities published online, etc.</a:t>
          </a:r>
          <a:endParaRPr lang="en-US" dirty="0"/>
        </a:p>
      </dgm:t>
    </dgm:pt>
    <dgm:pt modelId="{A59EF8C1-AF6F-44FC-AD26-BE610C7A4704}" type="parTrans" cxnId="{0E5BA4AB-E16E-498D-801B-CD4016244D45}">
      <dgm:prSet/>
      <dgm:spPr/>
      <dgm:t>
        <a:bodyPr/>
        <a:lstStyle/>
        <a:p>
          <a:endParaRPr lang="en-US"/>
        </a:p>
      </dgm:t>
    </dgm:pt>
    <dgm:pt modelId="{898B6D2E-9B20-46BB-86C9-5B8093C79510}" type="sibTrans" cxnId="{0E5BA4AB-E16E-498D-801B-CD4016244D45}">
      <dgm:prSet/>
      <dgm:spPr/>
      <dgm:t>
        <a:bodyPr/>
        <a:lstStyle/>
        <a:p>
          <a:endParaRPr lang="en-US"/>
        </a:p>
      </dgm:t>
    </dgm:pt>
    <dgm:pt modelId="{ED207C38-EEA6-4A27-B756-CDE3EB1B48C8}">
      <dgm:prSet/>
      <dgm:spPr/>
      <dgm:t>
        <a:bodyPr/>
        <a:lstStyle/>
        <a:p>
          <a:r>
            <a:rPr lang="en-IE" dirty="0"/>
            <a:t>- Please describe briefly how the national criteria for the top-up amount to individual support for students with fewer opportunities is communicated to potential mobility participants. </a:t>
          </a:r>
          <a:endParaRPr lang="en-US" dirty="0"/>
        </a:p>
      </dgm:t>
    </dgm:pt>
    <dgm:pt modelId="{D3545EC3-39D7-4EFB-A361-4553BB5D3BFD}" type="parTrans" cxnId="{3F28C449-C022-4521-8E3E-9DAEF90B4F32}">
      <dgm:prSet/>
      <dgm:spPr/>
      <dgm:t>
        <a:bodyPr/>
        <a:lstStyle/>
        <a:p>
          <a:endParaRPr lang="en-US"/>
        </a:p>
      </dgm:t>
    </dgm:pt>
    <dgm:pt modelId="{38E2EEDE-F2B9-4D9B-A62D-E751C91DBDAF}" type="sibTrans" cxnId="{3F28C449-C022-4521-8E3E-9DAEF90B4F32}">
      <dgm:prSet/>
      <dgm:spPr/>
      <dgm:t>
        <a:bodyPr/>
        <a:lstStyle/>
        <a:p>
          <a:endParaRPr lang="en-US"/>
        </a:p>
      </dgm:t>
    </dgm:pt>
    <dgm:pt modelId="{CD3F1FA9-C142-4B0F-95FF-99715420CAC6}" type="pres">
      <dgm:prSet presAssocID="{51146A55-754B-4023-8033-F6F36988120F}" presName="linear" presStyleCnt="0">
        <dgm:presLayoutVars>
          <dgm:animLvl val="lvl"/>
          <dgm:resizeHandles val="exact"/>
        </dgm:presLayoutVars>
      </dgm:prSet>
      <dgm:spPr/>
    </dgm:pt>
    <dgm:pt modelId="{A2E8A843-FEB8-468F-881A-13D1A71142BE}" type="pres">
      <dgm:prSet presAssocID="{FA53103D-0A4D-41D1-93E0-5513433CAE39}" presName="parentText" presStyleLbl="node1" presStyleIdx="0" presStyleCnt="2">
        <dgm:presLayoutVars>
          <dgm:chMax val="0"/>
          <dgm:bulletEnabled val="1"/>
        </dgm:presLayoutVars>
      </dgm:prSet>
      <dgm:spPr/>
    </dgm:pt>
    <dgm:pt modelId="{54D8D30A-2FC1-404F-B832-787D4BE21973}" type="pres">
      <dgm:prSet presAssocID="{898B6D2E-9B20-46BB-86C9-5B8093C79510}" presName="spacer" presStyleCnt="0"/>
      <dgm:spPr/>
    </dgm:pt>
    <dgm:pt modelId="{B136F8DF-9612-49F3-8626-A1A4646E7F08}" type="pres">
      <dgm:prSet presAssocID="{ED207C38-EEA6-4A27-B756-CDE3EB1B48C8}" presName="parentText" presStyleLbl="node1" presStyleIdx="1" presStyleCnt="2">
        <dgm:presLayoutVars>
          <dgm:chMax val="0"/>
          <dgm:bulletEnabled val="1"/>
        </dgm:presLayoutVars>
      </dgm:prSet>
      <dgm:spPr/>
    </dgm:pt>
  </dgm:ptLst>
  <dgm:cxnLst>
    <dgm:cxn modelId="{051D661B-2C14-4DD3-99B9-D9CD5BC9334D}" type="presOf" srcId="{51146A55-754B-4023-8033-F6F36988120F}" destId="{CD3F1FA9-C142-4B0F-95FF-99715420CAC6}" srcOrd="0" destOrd="0" presId="urn:microsoft.com/office/officeart/2005/8/layout/vList2"/>
    <dgm:cxn modelId="{0226C83C-187F-4630-9A8E-2C1596007E9D}" type="presOf" srcId="{FA53103D-0A4D-41D1-93E0-5513433CAE39}" destId="{A2E8A843-FEB8-468F-881A-13D1A71142BE}" srcOrd="0" destOrd="0" presId="urn:microsoft.com/office/officeart/2005/8/layout/vList2"/>
    <dgm:cxn modelId="{AD7D433D-7750-4232-B101-358C9B2761E5}" type="presOf" srcId="{ED207C38-EEA6-4A27-B756-CDE3EB1B48C8}" destId="{B136F8DF-9612-49F3-8626-A1A4646E7F08}" srcOrd="0" destOrd="0" presId="urn:microsoft.com/office/officeart/2005/8/layout/vList2"/>
    <dgm:cxn modelId="{3F28C449-C022-4521-8E3E-9DAEF90B4F32}" srcId="{51146A55-754B-4023-8033-F6F36988120F}" destId="{ED207C38-EEA6-4A27-B756-CDE3EB1B48C8}" srcOrd="1" destOrd="0" parTransId="{D3545EC3-39D7-4EFB-A361-4553BB5D3BFD}" sibTransId="{38E2EEDE-F2B9-4D9B-A62D-E751C91DBDAF}"/>
    <dgm:cxn modelId="{0E5BA4AB-E16E-498D-801B-CD4016244D45}" srcId="{51146A55-754B-4023-8033-F6F36988120F}" destId="{FA53103D-0A4D-41D1-93E0-5513433CAE39}" srcOrd="0" destOrd="0" parTransId="{A59EF8C1-AF6F-44FC-AD26-BE610C7A4704}" sibTransId="{898B6D2E-9B20-46BB-86C9-5B8093C79510}"/>
    <dgm:cxn modelId="{9EAD1145-01BF-468A-8F85-C120725FACD3}" type="presParOf" srcId="{CD3F1FA9-C142-4B0F-95FF-99715420CAC6}" destId="{A2E8A843-FEB8-468F-881A-13D1A71142BE}" srcOrd="0" destOrd="0" presId="urn:microsoft.com/office/officeart/2005/8/layout/vList2"/>
    <dgm:cxn modelId="{85001062-A5AE-47BC-92A0-9B057342CF02}" type="presParOf" srcId="{CD3F1FA9-C142-4B0F-95FF-99715420CAC6}" destId="{54D8D30A-2FC1-404F-B832-787D4BE21973}" srcOrd="1" destOrd="0" presId="urn:microsoft.com/office/officeart/2005/8/layout/vList2"/>
    <dgm:cxn modelId="{CABABB0C-DC88-485D-BFAE-794DD65CDF1C}" type="presParOf" srcId="{CD3F1FA9-C142-4B0F-95FF-99715420CAC6}" destId="{B136F8DF-9612-49F3-8626-A1A4646E7F0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DE9ED-FFDF-4C11-860C-B87A0A3F4BBE}">
      <dsp:nvSpPr>
        <dsp:cNvPr id="0" name=""/>
        <dsp:cNvSpPr/>
      </dsp:nvSpPr>
      <dsp:spPr>
        <a:xfrm>
          <a:off x="41820" y="1105852"/>
          <a:ext cx="1037646" cy="10376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74FC8-A4C3-4460-BBF8-F0D82A1DF80B}">
      <dsp:nvSpPr>
        <dsp:cNvPr id="0" name=""/>
        <dsp:cNvSpPr/>
      </dsp:nvSpPr>
      <dsp:spPr>
        <a:xfrm>
          <a:off x="259726" y="1323758"/>
          <a:ext cx="601834" cy="6018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4BDB3-BDE4-461A-909E-6AD032593E79}">
      <dsp:nvSpPr>
        <dsp:cNvPr id="0" name=""/>
        <dsp:cNvSpPr/>
      </dsp:nvSpPr>
      <dsp:spPr>
        <a:xfrm>
          <a:off x="1301819" y="1105852"/>
          <a:ext cx="2445881" cy="1037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E" sz="1100" kern="1200" dirty="0"/>
            <a:t>Please comment on the </a:t>
          </a:r>
          <a:r>
            <a:rPr lang="en-IE" sz="1200" kern="1200" dirty="0"/>
            <a:t>number</a:t>
          </a:r>
          <a:r>
            <a:rPr lang="en-IE" sz="1100" kern="1200" dirty="0"/>
            <a:t> of reported/achieved blended intensive programmes compared to the contracted ones. </a:t>
          </a:r>
          <a:endParaRPr lang="en-US" sz="1100" kern="1200" dirty="0"/>
        </a:p>
      </dsp:txBody>
      <dsp:txXfrm>
        <a:off x="1301819" y="1105852"/>
        <a:ext cx="2445881" cy="1037646"/>
      </dsp:txXfrm>
    </dsp:sp>
    <dsp:sp modelId="{C6BACD1F-9191-4405-AF00-DF64210C85C1}">
      <dsp:nvSpPr>
        <dsp:cNvPr id="0" name=""/>
        <dsp:cNvSpPr/>
      </dsp:nvSpPr>
      <dsp:spPr>
        <a:xfrm>
          <a:off x="4173876" y="1105852"/>
          <a:ext cx="1037646" cy="10376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A2DCC-22A2-4FE3-A749-FD3DFC4EB055}">
      <dsp:nvSpPr>
        <dsp:cNvPr id="0" name=""/>
        <dsp:cNvSpPr/>
      </dsp:nvSpPr>
      <dsp:spPr>
        <a:xfrm>
          <a:off x="4391782" y="1323758"/>
          <a:ext cx="601834" cy="6018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F572C-702B-4437-89B1-4C3BA1D58053}">
      <dsp:nvSpPr>
        <dsp:cNvPr id="0" name=""/>
        <dsp:cNvSpPr/>
      </dsp:nvSpPr>
      <dsp:spPr>
        <a:xfrm>
          <a:off x="5433876" y="1105852"/>
          <a:ext cx="2445881" cy="1037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E" sz="1100" kern="1200" dirty="0"/>
            <a:t>Please provide your assessment on the actual implementation of this blended intensive programme, reported/achieved results including participation of learners and teachers/trainers, partnership cooperation arrangements, lessons learnt, sharing of results, and impact. </a:t>
          </a:r>
          <a:endParaRPr lang="en-US" sz="1100" kern="1200" dirty="0"/>
        </a:p>
      </dsp:txBody>
      <dsp:txXfrm>
        <a:off x="5433876" y="1105852"/>
        <a:ext cx="2445881" cy="1037646"/>
      </dsp:txXfrm>
    </dsp:sp>
    <dsp:sp modelId="{5367ADB2-47AA-4AB4-BB6A-C73F4A98634A}">
      <dsp:nvSpPr>
        <dsp:cNvPr id="0" name=""/>
        <dsp:cNvSpPr/>
      </dsp:nvSpPr>
      <dsp:spPr>
        <a:xfrm>
          <a:off x="8305933" y="1105852"/>
          <a:ext cx="1037646" cy="10376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E90D8-F7FF-4534-9AD4-7409678056A6}">
      <dsp:nvSpPr>
        <dsp:cNvPr id="0" name=""/>
        <dsp:cNvSpPr/>
      </dsp:nvSpPr>
      <dsp:spPr>
        <a:xfrm>
          <a:off x="8523839" y="1323758"/>
          <a:ext cx="601834" cy="6018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3425B-BFAA-42E1-814C-17EDF3314351}">
      <dsp:nvSpPr>
        <dsp:cNvPr id="0" name=""/>
        <dsp:cNvSpPr/>
      </dsp:nvSpPr>
      <dsp:spPr>
        <a:xfrm>
          <a:off x="9565932" y="1105852"/>
          <a:ext cx="2445881" cy="1037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E" sz="1100" kern="1200" dirty="0"/>
            <a:t>In addition, please comment why the blended intensive programme did not reach the minimum requirements in terms of Erasmus+ mobile learners</a:t>
          </a:r>
          <a:endParaRPr lang="en-US" sz="1100" kern="1200" dirty="0"/>
        </a:p>
      </dsp:txBody>
      <dsp:txXfrm>
        <a:off x="9565932" y="1105852"/>
        <a:ext cx="2445881" cy="1037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8A843-FEB8-468F-881A-13D1A71142BE}">
      <dsp:nvSpPr>
        <dsp:cNvPr id="0" name=""/>
        <dsp:cNvSpPr/>
      </dsp:nvSpPr>
      <dsp:spPr>
        <a:xfrm>
          <a:off x="0" y="279357"/>
          <a:ext cx="4928355" cy="259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dirty="0"/>
            <a:t>- </a:t>
          </a:r>
          <a:r>
            <a:rPr lang="en-IE" sz="1500" kern="1200" dirty="0">
              <a:highlight>
                <a:srgbClr val="FF00FF"/>
              </a:highlight>
            </a:rPr>
            <a:t>Please describe briefly if your institution(s) has/have an inclusion strategy for mobility activities and any relevant qualitative and quantitative targets</a:t>
          </a:r>
          <a:r>
            <a:rPr lang="en-IE" sz="1500" kern="1200" dirty="0"/>
            <a:t>. Please include the website where the strategy can be accessed, if applicable. </a:t>
          </a:r>
        </a:p>
        <a:p>
          <a:pPr marL="0" lvl="0" indent="0" algn="l" defTabSz="666750">
            <a:lnSpc>
              <a:spcPct val="90000"/>
            </a:lnSpc>
            <a:spcBef>
              <a:spcPct val="0"/>
            </a:spcBef>
            <a:spcAft>
              <a:spcPct val="35000"/>
            </a:spcAft>
            <a:buNone/>
          </a:pPr>
          <a:r>
            <a:rPr lang="en-IE" sz="1500" kern="1200" dirty="0"/>
            <a:t>If applicable, please describe the different outreach activities of your institution(s), if your institutions(s) has/have inclusion officers, is/are working with student unions, or unions of people with fewer opportunities, has/have information on services for incoming students with fewer opportunities published online, etc.</a:t>
          </a:r>
          <a:endParaRPr lang="en-US" sz="1500" kern="1200" dirty="0"/>
        </a:p>
      </dsp:txBody>
      <dsp:txXfrm>
        <a:off x="126795" y="406152"/>
        <a:ext cx="4674765" cy="2343810"/>
      </dsp:txXfrm>
    </dsp:sp>
    <dsp:sp modelId="{B136F8DF-9612-49F3-8626-A1A4646E7F08}">
      <dsp:nvSpPr>
        <dsp:cNvPr id="0" name=""/>
        <dsp:cNvSpPr/>
      </dsp:nvSpPr>
      <dsp:spPr>
        <a:xfrm>
          <a:off x="0" y="2919957"/>
          <a:ext cx="4928355" cy="259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dirty="0"/>
            <a:t>- Please describe briefly how the national criteria for the top-up amount to individual support for students with fewer opportunities is communicated to potential mobility participants. </a:t>
          </a:r>
          <a:endParaRPr lang="en-US" sz="1500" kern="1200" dirty="0"/>
        </a:p>
      </dsp:txBody>
      <dsp:txXfrm>
        <a:off x="126795" y="3046752"/>
        <a:ext cx="4674765" cy="234381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41.428"/>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54.428"/>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54.798"/>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55.145"/>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1:03.1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1,'139'10,"-65"-2,583 23,-636-30,369 19,-145 3,15 1,-16-20,259 6,-401-6,-25-1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1:12.0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1,'1659'0,"-1365"13,-135-4,243-6,-207-5,229 2,-397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1:19.6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1,'17'1,"-1"0,1 1,17 5,27 4,1594 128,-850-133,-444 9,-152-2,959 14,12-28,-376-2,-483 4,311-1,-2-29,528-92,-986 94,-132 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42.382"/>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46.225"/>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49.225"/>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49.614"/>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49.976"/>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50.334"/>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50.710"/>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0T03:06:51.102"/>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83 33,'-5'0,"-29"-14,-9-4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8CF4C1-0C2F-40EE-BBDB-EEF5C906ECBF}" type="datetimeFigureOut">
              <a:rPr lang="en-GB" smtClean="0"/>
              <a:t>11/11/2023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2E6300-2DFB-457E-8C79-2C55F45D6403}" type="slidenum">
              <a:rPr lang="en-GB" smtClean="0"/>
              <a:t>‹#›</a:t>
            </a:fld>
            <a:endParaRPr lang="en-GB"/>
          </a:p>
        </p:txBody>
      </p:sp>
    </p:spTree>
    <p:extLst>
      <p:ext uri="{BB962C8B-B14F-4D97-AF65-F5344CB8AC3E}">
        <p14:creationId xmlns:p14="http://schemas.microsoft.com/office/powerpoint/2010/main" val="423012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E2A1-2824-B7D0-F461-DDEEF6F12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6E782F-ADE4-E2EE-9FBC-967730944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EE829D-6284-7A05-BE8E-961862482364}"/>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5" name="Footer Placeholder 4">
            <a:extLst>
              <a:ext uri="{FF2B5EF4-FFF2-40B4-BE49-F238E27FC236}">
                <a16:creationId xmlns:a16="http://schemas.microsoft.com/office/drawing/2014/main" id="{94999F54-F38D-04E5-EE79-5840ACAA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AD0F7D-EC4B-5930-5872-E9D0E14AB0CD}"/>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121108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9E36-574B-2A17-3788-B90661534D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8AADCF-2A0F-F857-5A04-E707BD1381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749F7-747E-1B06-6C4E-2C850C91E683}"/>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5" name="Footer Placeholder 4">
            <a:extLst>
              <a:ext uri="{FF2B5EF4-FFF2-40B4-BE49-F238E27FC236}">
                <a16:creationId xmlns:a16="http://schemas.microsoft.com/office/drawing/2014/main" id="{1E9DD5D5-1544-BB7F-4EFB-D4C3A41BC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1F8E4-2FBB-C009-C41D-A87ADA6AE5D9}"/>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83708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94E9-A3DF-1692-30DF-BF54DB18A0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4689BD-14AD-6D57-0329-5BFC1E41A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1A5040-31B3-EC26-AF85-BACEB79AE8E1}"/>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5" name="Footer Placeholder 4">
            <a:extLst>
              <a:ext uri="{FF2B5EF4-FFF2-40B4-BE49-F238E27FC236}">
                <a16:creationId xmlns:a16="http://schemas.microsoft.com/office/drawing/2014/main" id="{EED453C2-F104-BAAF-B3CE-EBE9ACF8B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83DDD-02C0-2FAB-5C22-C1C4A4710B13}"/>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341511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5841-3BFE-AD6E-F078-C910A77AD9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B22665-6188-3074-D0B6-835A31D5F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126DF0-1DA1-D668-4051-F8E45680E968}"/>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5" name="Footer Placeholder 4">
            <a:extLst>
              <a:ext uri="{FF2B5EF4-FFF2-40B4-BE49-F238E27FC236}">
                <a16:creationId xmlns:a16="http://schemas.microsoft.com/office/drawing/2014/main" id="{33B453C2-144D-CA93-9E03-75636AD2F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52BE2-F50E-A677-DC2E-100D8706E05B}"/>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232598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C6E7-E3BB-214B-1013-A02B016159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4BF85-7F3F-42C9-7B4A-E81387FFA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A4D25-4AE8-FC8B-04DB-600FA35F58BF}"/>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5" name="Footer Placeholder 4">
            <a:extLst>
              <a:ext uri="{FF2B5EF4-FFF2-40B4-BE49-F238E27FC236}">
                <a16:creationId xmlns:a16="http://schemas.microsoft.com/office/drawing/2014/main" id="{D45CC448-D4AC-FF0A-34D4-FF411B8F2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DEB23-3144-1BF9-C7D8-80C9C886E428}"/>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4932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19CC-FF44-131F-6521-5CF1EB9D79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DF7496-5AB5-5ACB-A95C-76FEF3CDA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BD7DCA-8196-9178-2D5D-B0BB7936D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A7F66E-2EB9-86CD-026D-DC3292D401D9}"/>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6" name="Footer Placeholder 5">
            <a:extLst>
              <a:ext uri="{FF2B5EF4-FFF2-40B4-BE49-F238E27FC236}">
                <a16:creationId xmlns:a16="http://schemas.microsoft.com/office/drawing/2014/main" id="{B5E27B5A-C971-6CE8-00FF-12EDCBBF1B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6A0808-024E-DE2B-9065-8D8C661698D3}"/>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41521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37F7-3A4B-855D-8772-DC313FF66B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39724F-D0D7-2407-9FD6-C8EECEFE6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DBDD4-00F3-C7EB-6C99-6864FCB1A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5A13A5-86EF-09AF-1ADF-8D285F4A1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FB2429-E8A5-5AE4-7BFF-13495E704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167055-34DC-0938-CAE3-B3D60D34D254}"/>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8" name="Footer Placeholder 7">
            <a:extLst>
              <a:ext uri="{FF2B5EF4-FFF2-40B4-BE49-F238E27FC236}">
                <a16:creationId xmlns:a16="http://schemas.microsoft.com/office/drawing/2014/main" id="{C6F79C1E-59B8-40E7-4E10-8A4973D04C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93072D-FAFB-A41D-3BAB-4787850F604C}"/>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301006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FCBC-B2EF-26F1-4C27-E2D242F0CC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481C89-5D29-9284-5E71-239289A94DD4}"/>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4" name="Footer Placeholder 3">
            <a:extLst>
              <a:ext uri="{FF2B5EF4-FFF2-40B4-BE49-F238E27FC236}">
                <a16:creationId xmlns:a16="http://schemas.microsoft.com/office/drawing/2014/main" id="{CC96F441-5FCD-351D-B627-A3D0F13C76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6D389D-3EE8-390B-D44B-98C2825D234A}"/>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25683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E8AA-155D-C939-9BB3-E374F552A511}"/>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3" name="Footer Placeholder 2">
            <a:extLst>
              <a:ext uri="{FF2B5EF4-FFF2-40B4-BE49-F238E27FC236}">
                <a16:creationId xmlns:a16="http://schemas.microsoft.com/office/drawing/2014/main" id="{164D3EF1-163E-2534-77B7-0A3429FFBA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F93F96-66CC-F867-6A7C-C6E4C7A917F6}"/>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142278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2E48-33FC-5FC9-20F7-81EE9B71C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12DDCB-B8D4-D01D-0977-3C7BCC5C9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70418B-C7EA-0BA7-CB6F-B07C2928E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7B47B-21BF-263C-FEC5-58D52A52B6F1}"/>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6" name="Footer Placeholder 5">
            <a:extLst>
              <a:ext uri="{FF2B5EF4-FFF2-40B4-BE49-F238E27FC236}">
                <a16:creationId xmlns:a16="http://schemas.microsoft.com/office/drawing/2014/main" id="{B885A68E-1F36-32A3-CBEF-E77CD430F8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B69E20-6625-B557-A589-653D92110BD5}"/>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137957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5CDA-E86E-17F1-64DA-6109D30E1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E1203-6442-09F4-DEA0-9A3FA83CD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902936-CAE0-8AB4-4C77-4B30DB347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F050B-8346-2AB7-DD2C-BA80EE6A1486}"/>
              </a:ext>
            </a:extLst>
          </p:cNvPr>
          <p:cNvSpPr>
            <a:spLocks noGrp="1"/>
          </p:cNvSpPr>
          <p:nvPr>
            <p:ph type="dt" sz="half" idx="10"/>
          </p:nvPr>
        </p:nvSpPr>
        <p:spPr/>
        <p:txBody>
          <a:bodyPr/>
          <a:lstStyle/>
          <a:p>
            <a:fld id="{2ED83701-33A4-4CCF-9237-6FE5E75EE628}" type="datetimeFigureOut">
              <a:rPr lang="en-GB" smtClean="0"/>
              <a:t>11/11/2023</a:t>
            </a:fld>
            <a:endParaRPr lang="en-GB"/>
          </a:p>
        </p:txBody>
      </p:sp>
      <p:sp>
        <p:nvSpPr>
          <p:cNvPr id="6" name="Footer Placeholder 5">
            <a:extLst>
              <a:ext uri="{FF2B5EF4-FFF2-40B4-BE49-F238E27FC236}">
                <a16:creationId xmlns:a16="http://schemas.microsoft.com/office/drawing/2014/main" id="{1ED2FCFD-0F64-BE6E-11E4-4634C14B3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3CBCDE-BB9F-024C-53F8-C57B40D5E6E9}"/>
              </a:ext>
            </a:extLst>
          </p:cNvPr>
          <p:cNvSpPr>
            <a:spLocks noGrp="1"/>
          </p:cNvSpPr>
          <p:nvPr>
            <p:ph type="sldNum" sz="quarter" idx="12"/>
          </p:nvPr>
        </p:nvSpPr>
        <p:spPr/>
        <p:txBody>
          <a:bodyPr/>
          <a:lstStyle/>
          <a:p>
            <a:fld id="{91A9793E-1C31-4967-ACDB-F6F11EE75218}" type="slidenum">
              <a:rPr lang="en-GB" smtClean="0"/>
              <a:t>‹#›</a:t>
            </a:fld>
            <a:endParaRPr lang="en-GB"/>
          </a:p>
        </p:txBody>
      </p:sp>
    </p:spTree>
    <p:extLst>
      <p:ext uri="{BB962C8B-B14F-4D97-AF65-F5344CB8AC3E}">
        <p14:creationId xmlns:p14="http://schemas.microsoft.com/office/powerpoint/2010/main" val="412040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37263-6949-9A89-0BA8-4B7CD2E31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12CF76-B34F-5B25-B33A-8015FC42B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A1EE4-E1DB-23C2-33FF-0523E681F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83701-33A4-4CCF-9237-6FE5E75EE628}" type="datetimeFigureOut">
              <a:rPr lang="en-GB" smtClean="0"/>
              <a:t>11/11/2023</a:t>
            </a:fld>
            <a:endParaRPr lang="en-GB"/>
          </a:p>
        </p:txBody>
      </p:sp>
      <p:sp>
        <p:nvSpPr>
          <p:cNvPr id="5" name="Footer Placeholder 4">
            <a:extLst>
              <a:ext uri="{FF2B5EF4-FFF2-40B4-BE49-F238E27FC236}">
                <a16:creationId xmlns:a16="http://schemas.microsoft.com/office/drawing/2014/main" id="{311D7A50-2367-8028-23FB-17B03EDD2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B846CE-E703-8AED-02E5-06273EB12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9793E-1C31-4967-ACDB-F6F11EE75218}" type="slidenum">
              <a:rPr lang="en-GB" smtClean="0"/>
              <a:t>‹#›</a:t>
            </a:fld>
            <a:endParaRPr lang="en-GB"/>
          </a:p>
        </p:txBody>
      </p:sp>
    </p:spTree>
    <p:extLst>
      <p:ext uri="{BB962C8B-B14F-4D97-AF65-F5344CB8AC3E}">
        <p14:creationId xmlns:p14="http://schemas.microsoft.com/office/powerpoint/2010/main" val="71147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customXml" Target="../ink/ink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0.xml"/><Relationship Id="rId3" Type="http://schemas.openxmlformats.org/officeDocument/2006/relationships/image" Target="../media/image5.png"/><Relationship Id="rId7" Type="http://schemas.openxmlformats.org/officeDocument/2006/relationships/customXml" Target="../ink/ink5.xml"/><Relationship Id="rId12"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customXml" Target="../ink/ink3.xml"/><Relationship Id="rId15" Type="http://schemas.openxmlformats.org/officeDocument/2006/relationships/customXml" Target="../ink/ink12.xml"/><Relationship Id="rId10" Type="http://schemas.openxmlformats.org/officeDocument/2006/relationships/customXml" Target="../ink/ink8.xml"/><Relationship Id="rId4" Type="http://schemas.openxmlformats.org/officeDocument/2006/relationships/customXml" Target="../ink/ink2.xml"/><Relationship Id="rId9" Type="http://schemas.openxmlformats.org/officeDocument/2006/relationships/customXml" Target="../ink/ink7.xml"/><Relationship Id="rId14" Type="http://schemas.openxmlformats.org/officeDocument/2006/relationships/customXml" Target="../ink/ink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9BECB4-D7D9-9D25-5186-7C4A0F5B144B}"/>
              </a:ext>
            </a:extLst>
          </p:cNvPr>
          <p:cNvPicPr>
            <a:picLocks noChangeAspect="1"/>
          </p:cNvPicPr>
          <p:nvPr/>
        </p:nvPicPr>
        <p:blipFill rotWithShape="1">
          <a:blip r:embed="rId2"/>
          <a:srcRect t="9433" r="9089" b="929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FCE7E1-E6B1-8A2D-43C0-9FA6BA12A167}"/>
              </a:ext>
            </a:extLst>
          </p:cNvPr>
          <p:cNvSpPr>
            <a:spLocks noGrp="1"/>
          </p:cNvSpPr>
          <p:nvPr>
            <p:ph type="ctrTitle"/>
          </p:nvPr>
        </p:nvSpPr>
        <p:spPr>
          <a:xfrm>
            <a:off x="477981" y="1122363"/>
            <a:ext cx="4023360" cy="3204134"/>
          </a:xfrm>
        </p:spPr>
        <p:txBody>
          <a:bodyPr anchor="b">
            <a:normAutofit/>
          </a:bodyPr>
          <a:lstStyle/>
          <a:p>
            <a:pPr algn="l"/>
            <a:r>
              <a:rPr lang="en-GB" sz="4800">
                <a:solidFill>
                  <a:schemeClr val="bg1"/>
                </a:solidFill>
              </a:rPr>
              <a:t>Final Report KA131 2021</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74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DC2767-61DD-D825-3A6C-376FA1A70289}"/>
              </a:ext>
            </a:extLst>
          </p:cNvPr>
          <p:cNvSpPr txBox="1"/>
          <p:nvPr/>
        </p:nvSpPr>
        <p:spPr>
          <a:xfrm>
            <a:off x="996696" y="1166843"/>
            <a:ext cx="9902952" cy="3970318"/>
          </a:xfrm>
          <a:prstGeom prst="rect">
            <a:avLst/>
          </a:prstGeom>
          <a:noFill/>
        </p:spPr>
        <p:txBody>
          <a:bodyPr wrap="square">
            <a:spAutoFit/>
          </a:bodyPr>
          <a:lstStyle/>
          <a:p>
            <a:r>
              <a:rPr lang="en-GB" dirty="0">
                <a:highlight>
                  <a:srgbClr val="FFFF00"/>
                </a:highlight>
              </a:rPr>
              <a:t>What if participants’ mobilities are not connected to Blended Intensive Programmes (BIPs)?</a:t>
            </a:r>
          </a:p>
          <a:p>
            <a:endParaRPr lang="en-GB" dirty="0"/>
          </a:p>
          <a:p>
            <a:r>
              <a:rPr lang="en-GB" dirty="0"/>
              <a:t> If partners of beneficiaries have not managed to encode mobilities to blended intensive programmes (BIPs) coordinated by the beneficiary in time before the final report submission deadline, the beneficiary can explain this in the relevant fields in the BIP part of the final report. </a:t>
            </a:r>
          </a:p>
          <a:p>
            <a:endParaRPr lang="en-GB" dirty="0"/>
          </a:p>
          <a:p>
            <a:r>
              <a:rPr lang="en-GB" b="1" dirty="0">
                <a:solidFill>
                  <a:srgbClr val="002060"/>
                </a:solidFill>
              </a:rPr>
              <a:t>The beneficiary is nevertheless expected to have some record of the actual number of BIP participants, according to the requirements set out in the beneficiary grant agreement</a:t>
            </a:r>
            <a:r>
              <a:rPr lang="en-GB" dirty="0"/>
              <a:t>. </a:t>
            </a:r>
          </a:p>
          <a:p>
            <a:endParaRPr lang="en-GB" dirty="0"/>
          </a:p>
          <a:p>
            <a:r>
              <a:rPr lang="en-GB" dirty="0"/>
              <a:t>The National Agency (NA) can review the explanations of the beneficiary during NA validation stage and adapt the final report data accordingly (the version “final report/grant approved by NA”).</a:t>
            </a:r>
          </a:p>
          <a:p>
            <a:endParaRPr lang="en-GB" dirty="0"/>
          </a:p>
          <a:p>
            <a:r>
              <a:rPr lang="en-GB" dirty="0"/>
              <a:t> Please note that the functionality of connecting participants and their mobility to BIPs has been fully implemented in the Beneficiary Module and should be functioning for all call years.</a:t>
            </a:r>
          </a:p>
        </p:txBody>
      </p:sp>
    </p:spTree>
    <p:extLst>
      <p:ext uri="{BB962C8B-B14F-4D97-AF65-F5344CB8AC3E}">
        <p14:creationId xmlns:p14="http://schemas.microsoft.com/office/powerpoint/2010/main" val="13969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7AD4F1-2E04-4DA7-E5EA-2929C2E98B07}"/>
              </a:ext>
            </a:extLst>
          </p:cNvPr>
          <p:cNvSpPr txBox="1"/>
          <p:nvPr/>
        </p:nvSpPr>
        <p:spPr>
          <a:xfrm>
            <a:off x="365760" y="768096"/>
            <a:ext cx="10415016" cy="3416320"/>
          </a:xfrm>
          <a:prstGeom prst="rect">
            <a:avLst/>
          </a:prstGeom>
          <a:noFill/>
        </p:spPr>
        <p:txBody>
          <a:bodyPr wrap="square">
            <a:spAutoFit/>
          </a:bodyPr>
          <a:lstStyle/>
          <a:p>
            <a:r>
              <a:rPr lang="en-GB" b="1" dirty="0">
                <a:highlight>
                  <a:srgbClr val="FFFF00"/>
                </a:highlight>
              </a:rPr>
              <a:t>What should be done where Blended Intensive Programmes (BIPs) had both student and staff learners but it is only possible in the Beneficiary Module (BM) to set the “Type of Participants (learners)” field in the BIP overview as either students or staff? </a:t>
            </a:r>
          </a:p>
          <a:p>
            <a:endParaRPr lang="en-GB" dirty="0"/>
          </a:p>
          <a:p>
            <a:endParaRPr lang="en-GB" dirty="0"/>
          </a:p>
          <a:p>
            <a:endParaRPr lang="en-GB" dirty="0"/>
          </a:p>
          <a:p>
            <a:r>
              <a:rPr lang="en-GB" dirty="0"/>
              <a:t>Beneficiaries can set the “Type of Participants (learners)” field in the BIP overview as the main target group of the BIP.</a:t>
            </a:r>
          </a:p>
          <a:p>
            <a:endParaRPr lang="en-GB" dirty="0"/>
          </a:p>
          <a:p>
            <a:r>
              <a:rPr lang="en-GB" dirty="0"/>
              <a:t>If there is no main target group, the beneficiary can set it as the type with more expected participants. </a:t>
            </a:r>
          </a:p>
          <a:p>
            <a:endParaRPr lang="en-GB" dirty="0"/>
          </a:p>
          <a:p>
            <a:r>
              <a:rPr lang="en-GB" dirty="0"/>
              <a:t>It is possible to encode both student and staff learner mobilities to any type of BIP now in BM</a:t>
            </a:r>
          </a:p>
        </p:txBody>
      </p:sp>
    </p:spTree>
    <p:extLst>
      <p:ext uri="{BB962C8B-B14F-4D97-AF65-F5344CB8AC3E}">
        <p14:creationId xmlns:p14="http://schemas.microsoft.com/office/powerpoint/2010/main" val="334533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2EE36B76-F907-79B6-0FFF-9670FC9A7198}"/>
              </a:ext>
            </a:extLst>
          </p:cNvPr>
          <p:cNvPicPr>
            <a:picLocks noChangeAspect="1"/>
          </p:cNvPicPr>
          <p:nvPr/>
        </p:nvPicPr>
        <p:blipFill>
          <a:blip r:embed="rId2"/>
          <a:stretch>
            <a:fillRect/>
          </a:stretch>
        </p:blipFill>
        <p:spPr>
          <a:xfrm>
            <a:off x="279143" y="1901675"/>
            <a:ext cx="5221625" cy="3054650"/>
          </a:xfrm>
          <a:prstGeom prst="rect">
            <a:avLst/>
          </a:prstGeom>
        </p:spPr>
      </p:pic>
      <p:sp>
        <p:nvSpPr>
          <p:cNvPr id="7" name="TextBox 6">
            <a:extLst>
              <a:ext uri="{FF2B5EF4-FFF2-40B4-BE49-F238E27FC236}">
                <a16:creationId xmlns:a16="http://schemas.microsoft.com/office/drawing/2014/main" id="{AB29CDD8-45CC-93FB-90B6-E5034C73C683}"/>
              </a:ext>
            </a:extLst>
          </p:cNvPr>
          <p:cNvSpPr txBox="1"/>
          <p:nvPr/>
        </p:nvSpPr>
        <p:spPr>
          <a:xfrm>
            <a:off x="5801034" y="767960"/>
            <a:ext cx="4434721" cy="3710427"/>
          </a:xfrm>
          <a:prstGeom prst="rect">
            <a:avLst/>
          </a:prstGeom>
        </p:spPr>
        <p:txBody>
          <a:bodyPr vert="horz" lIns="91440" tIns="45720" rIns="91440" bIns="45720" rtlCol="0" anchor="t">
            <a:normAutofit/>
          </a:bodyPr>
          <a:lstStyle/>
          <a:p>
            <a:pPr indent="-228600">
              <a:lnSpc>
                <a:spcPct val="90000"/>
              </a:lnSpc>
              <a:spcBef>
                <a:spcPts val="1200"/>
              </a:spcBef>
              <a:spcAft>
                <a:spcPts val="1200"/>
              </a:spcAft>
              <a:buFont typeface="Arial" panose="020B0604020202020204" pitchFamily="34" charset="0"/>
              <a:buChar char="•"/>
            </a:pPr>
            <a:r>
              <a:rPr lang="en-US" sz="2000" b="1" dirty="0">
                <a:solidFill>
                  <a:schemeClr val="tx1">
                    <a:alpha val="80000"/>
                  </a:schemeClr>
                </a:solidFill>
              </a:rPr>
              <a:t>Erasmus Charter for Higher Education accreditation</a:t>
            </a:r>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9722A09-FF67-5994-CA14-E0A4E6417FE4}"/>
              </a:ext>
            </a:extLst>
          </p:cNvPr>
          <p:cNvSpPr txBox="1"/>
          <p:nvPr/>
        </p:nvSpPr>
        <p:spPr>
          <a:xfrm>
            <a:off x="7952834" y="3058128"/>
            <a:ext cx="3515350" cy="258469"/>
          </a:xfrm>
          <a:prstGeom prst="rect">
            <a:avLst/>
          </a:prstGeom>
          <a:noFill/>
        </p:spPr>
        <p:txBody>
          <a:bodyPr wrap="square">
            <a:spAutoFit/>
          </a:bodyPr>
          <a:lstStyle/>
          <a:p>
            <a:pPr defTabSz="521208">
              <a:lnSpc>
                <a:spcPct val="115000"/>
              </a:lnSpc>
              <a:spcBef>
                <a:spcPts val="684"/>
              </a:spcBef>
              <a:spcAft>
                <a:spcPts val="684"/>
              </a:spcAft>
            </a:pPr>
            <a:r>
              <a:rPr lang="en-IE" sz="1026" b="1" kern="1200">
                <a:solidFill>
                  <a:srgbClr val="FFFFFF"/>
                </a:solidFill>
                <a:latin typeface="Cambria" panose="02040503050406030204" pitchFamily="18" charset="0"/>
                <a:ea typeface="+mn-ea"/>
                <a:cs typeface="Calibri" panose="020F0502020204030204" pitchFamily="34" charset="0"/>
              </a:rPr>
              <a:t>Erasmus Charter for Higher Education accreditation</a:t>
            </a:r>
            <a:endParaRPr lang="en-GB" sz="1800" b="1">
              <a:solidFill>
                <a:srgbClr val="FFFFFF"/>
              </a:solidFill>
              <a:effectLst/>
              <a:latin typeface="Cambria" panose="02040503050406030204" pitchFamily="18"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ECB673B9-6230-AF3B-2379-473D8F3EBD07}"/>
              </a:ext>
            </a:extLst>
          </p:cNvPr>
          <p:cNvSpPr txBox="1"/>
          <p:nvPr/>
        </p:nvSpPr>
        <p:spPr>
          <a:xfrm>
            <a:off x="5816857" y="2411797"/>
            <a:ext cx="6096000" cy="646331"/>
          </a:xfrm>
          <a:prstGeom prst="rect">
            <a:avLst/>
          </a:prstGeom>
          <a:noFill/>
        </p:spPr>
        <p:txBody>
          <a:bodyPr wrap="square">
            <a:spAutoFit/>
          </a:bodyPr>
          <a:lstStyle/>
          <a:p>
            <a:r>
              <a:rPr lang="en-GB" dirty="0"/>
              <a:t>Please comment and explain the results and, if necessary, explain how you intend to improve them.</a:t>
            </a:r>
          </a:p>
        </p:txBody>
      </p:sp>
      <p:sp>
        <p:nvSpPr>
          <p:cNvPr id="11" name="TextBox 10">
            <a:extLst>
              <a:ext uri="{FF2B5EF4-FFF2-40B4-BE49-F238E27FC236}">
                <a16:creationId xmlns:a16="http://schemas.microsoft.com/office/drawing/2014/main" id="{590AA9D1-8B3D-39F7-EFC6-8C4BEA2C4531}"/>
              </a:ext>
            </a:extLst>
          </p:cNvPr>
          <p:cNvSpPr txBox="1"/>
          <p:nvPr/>
        </p:nvSpPr>
        <p:spPr>
          <a:xfrm>
            <a:off x="5892066" y="3097831"/>
            <a:ext cx="6096000" cy="2031325"/>
          </a:xfrm>
          <a:prstGeom prst="rect">
            <a:avLst/>
          </a:prstGeom>
          <a:noFill/>
        </p:spPr>
        <p:txBody>
          <a:bodyPr wrap="square">
            <a:spAutoFit/>
          </a:bodyPr>
          <a:lstStyle/>
          <a:p>
            <a:endParaRPr lang="en-GB" dirty="0"/>
          </a:p>
          <a:p>
            <a:r>
              <a:rPr lang="en-GB" dirty="0"/>
              <a:t>Please describe the mechanisms to report complaints and issues available to your incoming and outgoing students </a:t>
            </a:r>
          </a:p>
          <a:p>
            <a:endParaRPr lang="en-GB" dirty="0"/>
          </a:p>
          <a:p>
            <a:r>
              <a:rPr lang="en-GB" dirty="0"/>
              <a:t>Staff</a:t>
            </a:r>
          </a:p>
          <a:p>
            <a:endParaRPr lang="en-GB" dirty="0"/>
          </a:p>
          <a:p>
            <a:r>
              <a:rPr lang="en-GB" dirty="0"/>
              <a:t>Linguistic Support </a:t>
            </a:r>
          </a:p>
        </p:txBody>
      </p:sp>
    </p:spTree>
    <p:extLst>
      <p:ext uri="{BB962C8B-B14F-4D97-AF65-F5344CB8AC3E}">
        <p14:creationId xmlns:p14="http://schemas.microsoft.com/office/powerpoint/2010/main" val="231201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473941-9329-C889-CD14-591374CF5B2D}"/>
              </a:ext>
            </a:extLst>
          </p:cNvPr>
          <p:cNvPicPr>
            <a:picLocks noChangeAspect="1"/>
          </p:cNvPicPr>
          <p:nvPr/>
        </p:nvPicPr>
        <p:blipFill>
          <a:blip r:embed="rId2"/>
          <a:stretch>
            <a:fillRect/>
          </a:stretch>
        </p:blipFill>
        <p:spPr>
          <a:xfrm>
            <a:off x="219045" y="1680957"/>
            <a:ext cx="6540419" cy="4076182"/>
          </a:xfrm>
          <a:prstGeom prst="rect">
            <a:avLst/>
          </a:prstGeom>
        </p:spPr>
      </p:pic>
      <p:sp>
        <p:nvSpPr>
          <p:cNvPr id="5" name="TextBox 4">
            <a:extLst>
              <a:ext uri="{FF2B5EF4-FFF2-40B4-BE49-F238E27FC236}">
                <a16:creationId xmlns:a16="http://schemas.microsoft.com/office/drawing/2014/main" id="{3239DFCD-B217-E300-27D3-43C5865C96E7}"/>
              </a:ext>
            </a:extLst>
          </p:cNvPr>
          <p:cNvSpPr txBox="1"/>
          <p:nvPr/>
        </p:nvSpPr>
        <p:spPr>
          <a:xfrm>
            <a:off x="458106" y="137042"/>
            <a:ext cx="6235268" cy="1800164"/>
          </a:xfrm>
          <a:prstGeom prst="rect">
            <a:avLst/>
          </a:prstGeom>
        </p:spPr>
        <p:txBody>
          <a:bodyPr vert="horz" lIns="91440" tIns="45720" rIns="91440" bIns="45720" rtlCol="0" anchor="t">
            <a:normAutofit/>
          </a:bodyPr>
          <a:lstStyle/>
          <a:p>
            <a:pPr>
              <a:lnSpc>
                <a:spcPct val="90000"/>
              </a:lnSpc>
              <a:spcAft>
                <a:spcPts val="1000"/>
              </a:spcAft>
            </a:pPr>
            <a:endParaRPr lang="en-US" sz="2000" dirty="0">
              <a:effectLst/>
            </a:endParaRPr>
          </a:p>
          <a:p>
            <a:pPr>
              <a:lnSpc>
                <a:spcPct val="90000"/>
              </a:lnSpc>
              <a:spcBef>
                <a:spcPts val="1000"/>
              </a:spcBef>
            </a:pPr>
            <a:r>
              <a:rPr lang="en-US" sz="2000" b="1" dirty="0">
                <a:effectLst/>
              </a:rPr>
              <a:t>Erasmus+ priorities in higher education</a:t>
            </a:r>
          </a:p>
          <a:p>
            <a:pPr>
              <a:lnSpc>
                <a:spcPct val="90000"/>
              </a:lnSpc>
              <a:spcBef>
                <a:spcPts val="1200"/>
              </a:spcBef>
              <a:spcAft>
                <a:spcPts val="1200"/>
              </a:spcAft>
            </a:pPr>
            <a:r>
              <a:rPr lang="en-US" sz="2000" dirty="0">
                <a:effectLst/>
              </a:rPr>
              <a:t>Inclusion and diversity</a:t>
            </a:r>
          </a:p>
        </p:txBody>
      </p:sp>
      <p:sp>
        <p:nvSpPr>
          <p:cNvPr id="15" name="Rectangle 14">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extBox 9">
            <a:extLst>
              <a:ext uri="{FF2B5EF4-FFF2-40B4-BE49-F238E27FC236}">
                <a16:creationId xmlns:a16="http://schemas.microsoft.com/office/drawing/2014/main" id="{6D6862A9-7FB4-FC6B-2D94-D2226B288C63}"/>
              </a:ext>
            </a:extLst>
          </p:cNvPr>
          <p:cNvGraphicFramePr/>
          <p:nvPr>
            <p:extLst>
              <p:ext uri="{D42A27DB-BD31-4B8C-83A1-F6EECF244321}">
                <p14:modId xmlns:p14="http://schemas.microsoft.com/office/powerpoint/2010/main" val="3134197930"/>
              </p:ext>
            </p:extLst>
          </p:nvPr>
        </p:nvGraphicFramePr>
        <p:xfrm>
          <a:off x="6978509" y="209605"/>
          <a:ext cx="4928355" cy="579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61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5" name="Freeform: Shape 2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EDBD58-FD4B-AD92-D379-A3FDDF556272}"/>
              </a:ext>
            </a:extLst>
          </p:cNvPr>
          <p:cNvSpPr txBox="1"/>
          <p:nvPr/>
        </p:nvSpPr>
        <p:spPr>
          <a:xfrm>
            <a:off x="642938" y="642938"/>
            <a:ext cx="3143250" cy="1393825"/>
          </a:xfrm>
          <a:prstGeom prst="rect">
            <a:avLst/>
          </a:prstGeom>
          <a:noFill/>
        </p:spPr>
        <p:txBody>
          <a:bodyPr wrap="square" anchor="t">
            <a:normAutofit/>
          </a:bodyPr>
          <a:lstStyle/>
          <a:p>
            <a:pPr>
              <a:spcAft>
                <a:spcPts val="600"/>
              </a:spcAft>
            </a:pPr>
            <a:r>
              <a:rPr lang="en-IE" sz="2800" b="1">
                <a:effectLst/>
                <a:latin typeface="Calibri" panose="020F0502020204030204" pitchFamily="34" charset="0"/>
                <a:ea typeface="Calibri" panose="020F0502020204030204" pitchFamily="34" charset="0"/>
                <a:cs typeface="Times New Roman" panose="02020603050405020304" pitchFamily="18" charset="0"/>
              </a:rPr>
              <a:t>Digitalisation of mobility management</a:t>
            </a:r>
            <a:endParaRPr lang="en-GB" sz="2800"/>
          </a:p>
        </p:txBody>
      </p:sp>
      <p:sp>
        <p:nvSpPr>
          <p:cNvPr id="5" name="TextBox 4">
            <a:extLst>
              <a:ext uri="{FF2B5EF4-FFF2-40B4-BE49-F238E27FC236}">
                <a16:creationId xmlns:a16="http://schemas.microsoft.com/office/drawing/2014/main" id="{F37C76D9-2CF6-AD89-88D3-7DF6AD2F240A}"/>
              </a:ext>
            </a:extLst>
          </p:cNvPr>
          <p:cNvSpPr txBox="1"/>
          <p:nvPr/>
        </p:nvSpPr>
        <p:spPr>
          <a:xfrm>
            <a:off x="642938" y="2105025"/>
            <a:ext cx="3143250" cy="4108450"/>
          </a:xfrm>
          <a:prstGeom prst="rect">
            <a:avLst/>
          </a:prstGeom>
          <a:noFill/>
        </p:spPr>
        <p:txBody>
          <a:bodyPr wrap="square" anchor="t">
            <a:normAutofit/>
          </a:bodyPr>
          <a:lstStyle/>
          <a:p>
            <a:pPr>
              <a:lnSpc>
                <a:spcPct val="115000"/>
              </a:lnSpc>
              <a:spcBef>
                <a:spcPts val="600"/>
              </a:spcBef>
              <a:spcAft>
                <a:spcPts val="600"/>
              </a:spcAft>
            </a:pPr>
            <a:r>
              <a:rPr lang="en-IE" sz="2800" dirty="0">
                <a:effectLst/>
                <a:latin typeface="Calibri" panose="020F0502020204030204" pitchFamily="34" charset="0"/>
                <a:ea typeface="Calibri" panose="020F0502020204030204" pitchFamily="34" charset="0"/>
                <a:cs typeface="Times New Roman" panose="02020603050405020304" pitchFamily="18" charset="0"/>
              </a:rPr>
              <a:t>Please describe briefly how your institution is committing to the digitalisation of the Erasmus+ programme.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E61AAEB-09A1-BF4A-3EE2-E2438EF8A066}"/>
              </a:ext>
            </a:extLst>
          </p:cNvPr>
          <p:cNvSpPr txBox="1"/>
          <p:nvPr/>
        </p:nvSpPr>
        <p:spPr>
          <a:xfrm>
            <a:off x="3860800" y="642938"/>
            <a:ext cx="7686675" cy="296863"/>
          </a:xfrm>
          <a:prstGeom prst="rect">
            <a:avLst/>
          </a:prstGeom>
          <a:noFill/>
        </p:spPr>
        <p:txBody>
          <a:bodyPr wrap="square" anchor="t">
            <a:normAutofit/>
          </a:bodyPr>
          <a:lstStyle/>
          <a:p>
            <a:pPr>
              <a:lnSpc>
                <a:spcPct val="105000"/>
              </a:lnSpc>
              <a:spcBef>
                <a:spcPts val="1200"/>
              </a:spcBef>
              <a:spcAft>
                <a:spcPts val="1200"/>
              </a:spcAft>
            </a:pPr>
            <a:r>
              <a:rPr lang="en-IE" sz="1300" b="1">
                <a:latin typeface="Calibri" panose="020F0502020204030204" pitchFamily="34" charset="0"/>
                <a:ea typeface="Calibri" panose="020F0502020204030204" pitchFamily="34" charset="0"/>
                <a:cs typeface="Times New Roman" panose="02020603050405020304" pitchFamily="18" charset="0"/>
              </a:rPr>
              <a:t>International dimension</a:t>
            </a:r>
            <a:endParaRPr lang="en-GB" sz="1300" b="1">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07FD8B5-5123-0E2D-3039-2E2257654F07}"/>
              </a:ext>
            </a:extLst>
          </p:cNvPr>
          <p:cNvSpPr txBox="1"/>
          <p:nvPr/>
        </p:nvSpPr>
        <p:spPr>
          <a:xfrm>
            <a:off x="3860800" y="1009650"/>
            <a:ext cx="7686675" cy="2124075"/>
          </a:xfrm>
          <a:prstGeom prst="rect">
            <a:avLst/>
          </a:prstGeom>
          <a:noFill/>
        </p:spPr>
        <p:txBody>
          <a:bodyPr wrap="square" anchor="t">
            <a:normAutofit/>
          </a:bodyPr>
          <a:lstStyle/>
          <a:p>
            <a:pPr>
              <a:lnSpc>
                <a:spcPct val="115000"/>
              </a:lnSpc>
              <a:spcAft>
                <a:spcPts val="1000"/>
              </a:spcAft>
            </a:pPr>
            <a:r>
              <a:rPr lang="en-IE" sz="28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[If the budget share of international mobility &gt; 20%] </a:t>
            </a:r>
            <a:r>
              <a:rPr lang="en-IE" sz="2800">
                <a:effectLst/>
                <a:latin typeface="Calibri" panose="020F0502020204030204" pitchFamily="34" charset="0"/>
                <a:ea typeface="Calibri" panose="020F0502020204030204" pitchFamily="34" charset="0"/>
                <a:cs typeface="Times New Roman" panose="02020603050405020304" pitchFamily="18" charset="0"/>
              </a:rPr>
              <a:t>Please comment why you exceeded the 20% budget share for international mobility.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524A599-4A52-3154-4F92-B219D7D1BCC1}"/>
              </a:ext>
            </a:extLst>
          </p:cNvPr>
          <p:cNvSpPr txBox="1"/>
          <p:nvPr/>
        </p:nvSpPr>
        <p:spPr>
          <a:xfrm>
            <a:off x="3860800" y="3201988"/>
            <a:ext cx="7686675" cy="871538"/>
          </a:xfrm>
          <a:prstGeom prst="rect">
            <a:avLst/>
          </a:prstGeom>
          <a:noFill/>
        </p:spPr>
        <p:txBody>
          <a:bodyPr wrap="square" anchor="t">
            <a:normAutofit/>
          </a:bodyPr>
          <a:lstStyle/>
          <a:p>
            <a:pPr>
              <a:lnSpc>
                <a:spcPct val="90000"/>
              </a:lnSpc>
              <a:spcAft>
                <a:spcPts val="600"/>
              </a:spcAft>
            </a:pPr>
            <a:r>
              <a:rPr lang="en-GB" sz="2800" b="1"/>
              <a:t>Bridge between higher education and research and innovation</a:t>
            </a:r>
          </a:p>
        </p:txBody>
      </p:sp>
      <p:sp>
        <p:nvSpPr>
          <p:cNvPr id="17" name="TextBox 16">
            <a:extLst>
              <a:ext uri="{FF2B5EF4-FFF2-40B4-BE49-F238E27FC236}">
                <a16:creationId xmlns:a16="http://schemas.microsoft.com/office/drawing/2014/main" id="{3BF83CAC-C4D9-474D-6E84-A121598A743D}"/>
              </a:ext>
            </a:extLst>
          </p:cNvPr>
          <p:cNvSpPr txBox="1"/>
          <p:nvPr/>
        </p:nvSpPr>
        <p:spPr>
          <a:xfrm>
            <a:off x="3860800" y="4141788"/>
            <a:ext cx="7686675" cy="2073275"/>
          </a:xfrm>
          <a:prstGeom prst="rect">
            <a:avLst/>
          </a:prstGeom>
          <a:noFill/>
        </p:spPr>
        <p:txBody>
          <a:bodyPr wrap="square" anchor="t">
            <a:normAutofit/>
          </a:bodyPr>
          <a:lstStyle/>
          <a:p>
            <a:pPr>
              <a:spcAft>
                <a:spcPts val="600"/>
              </a:spcAft>
            </a:pPr>
            <a:r>
              <a:rPr lang="en-GB" sz="2800"/>
              <a:t>Please comment and explain the reported/achieved results in relation to your international strategy and any other relevant aspects.</a:t>
            </a:r>
          </a:p>
        </p:txBody>
      </p:sp>
    </p:spTree>
    <p:extLst>
      <p:ext uri="{BB962C8B-B14F-4D97-AF65-F5344CB8AC3E}">
        <p14:creationId xmlns:p14="http://schemas.microsoft.com/office/powerpoint/2010/main" val="275615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3" name="Freeform: Shape 2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BA396A-5D1F-403A-77AD-8069B6F99DB3}"/>
              </a:ext>
            </a:extLst>
          </p:cNvPr>
          <p:cNvSpPr txBox="1"/>
          <p:nvPr/>
        </p:nvSpPr>
        <p:spPr>
          <a:xfrm>
            <a:off x="642938" y="642938"/>
            <a:ext cx="4111625" cy="3929063"/>
          </a:xfrm>
          <a:prstGeom prst="rect">
            <a:avLst/>
          </a:prstGeom>
          <a:noFill/>
        </p:spPr>
        <p:txBody>
          <a:bodyPr wrap="square" anchor="t">
            <a:normAutofit/>
          </a:bodyPr>
          <a:lstStyle/>
          <a:p>
            <a:pPr algn="just" defTabSz="585216">
              <a:lnSpc>
                <a:spcPct val="115000"/>
              </a:lnSpc>
              <a:spcBef>
                <a:spcPts val="384"/>
              </a:spcBef>
              <a:spcAft>
                <a:spcPts val="384"/>
              </a:spcAft>
            </a:pPr>
            <a:r>
              <a:rPr lang="en-IE" sz="2800" kern="1200">
                <a:solidFill>
                  <a:schemeClr val="tx1"/>
                </a:solidFill>
                <a:latin typeface="Calibri" panose="020F0502020204030204" pitchFamily="34" charset="0"/>
                <a:ea typeface="+mn-ea"/>
                <a:cs typeface="Times New Roman" panose="02020603050405020304" pitchFamily="18" charset="0"/>
              </a:rPr>
              <a:t> </a:t>
            </a:r>
            <a:endParaRPr lang="en-GB" sz="2800" kern="1200">
              <a:solidFill>
                <a:schemeClr val="tx1"/>
              </a:solidFill>
              <a:latin typeface="Calibri" panose="020F0502020204030204" pitchFamily="34" charset="0"/>
              <a:ea typeface="+mn-ea"/>
              <a:cs typeface="Times New Roman" panose="02020603050405020304" pitchFamily="18" charset="0"/>
            </a:endParaRPr>
          </a:p>
          <a:p>
            <a:pPr algn="just" defTabSz="585216">
              <a:lnSpc>
                <a:spcPct val="115000"/>
              </a:lnSpc>
              <a:spcBef>
                <a:spcPts val="384"/>
              </a:spcBef>
              <a:spcAft>
                <a:spcPts val="384"/>
              </a:spcAft>
            </a:pPr>
            <a:r>
              <a:rPr lang="en-IE" sz="2800" kern="1200">
                <a:solidFill>
                  <a:schemeClr val="tx1"/>
                </a:solidFill>
                <a:highlight>
                  <a:srgbClr val="FFFF00"/>
                </a:highlight>
                <a:latin typeface="Calibri" panose="020F0502020204030204" pitchFamily="34" charset="0"/>
                <a:ea typeface="+mn-ea"/>
                <a:cs typeface="Times New Roman" panose="02020603050405020304" pitchFamily="18" charset="0"/>
              </a:rPr>
              <a:t>Please provide any suitable explanations regarding the fact that not all participant reports were submitted at the time of submission of this final report.</a:t>
            </a:r>
            <a:endParaRPr lang="en-GB" sz="28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BFA4E2F-76E2-BB8F-9D04-450F867851DA}"/>
              </a:ext>
            </a:extLst>
          </p:cNvPr>
          <p:cNvSpPr txBox="1"/>
          <p:nvPr/>
        </p:nvSpPr>
        <p:spPr>
          <a:xfrm>
            <a:off x="642938" y="4640263"/>
            <a:ext cx="4111625" cy="752475"/>
          </a:xfrm>
          <a:prstGeom prst="rect">
            <a:avLst/>
          </a:prstGeom>
          <a:noFill/>
        </p:spPr>
        <p:txBody>
          <a:bodyPr wrap="square" anchor="t">
            <a:normAutofit/>
          </a:bodyPr>
          <a:lstStyle/>
          <a:p>
            <a:pPr defTabSz="585216">
              <a:lnSpc>
                <a:spcPct val="105000"/>
              </a:lnSpc>
              <a:spcBef>
                <a:spcPts val="640"/>
              </a:spcBef>
            </a:pPr>
            <a:r>
              <a:rPr lang="en-IE" sz="2000" b="1" kern="1200">
                <a:solidFill>
                  <a:srgbClr val="FFFFFF"/>
                </a:solidFill>
                <a:latin typeface="Cambria" panose="02040503050406030204" pitchFamily="18" charset="0"/>
                <a:ea typeface="+mn-ea"/>
                <a:cs typeface="Calibri" panose="020F0502020204030204" pitchFamily="34" charset="0"/>
              </a:rPr>
              <a:t>Participant report discrepancies</a:t>
            </a:r>
            <a:endParaRPr lang="en-GB" sz="2000" b="1">
              <a:solidFill>
                <a:srgbClr val="FFFFFF"/>
              </a:solidFill>
              <a:effectLst/>
              <a:latin typeface="Cambria" panose="02040503050406030204" pitchFamily="18"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1BCA045C-376A-EA8E-5BBB-C37B9EB508BC}"/>
              </a:ext>
            </a:extLst>
          </p:cNvPr>
          <p:cNvSpPr txBox="1"/>
          <p:nvPr/>
        </p:nvSpPr>
        <p:spPr>
          <a:xfrm>
            <a:off x="642938" y="5461000"/>
            <a:ext cx="4111625" cy="752475"/>
          </a:xfrm>
          <a:prstGeom prst="rect">
            <a:avLst/>
          </a:prstGeom>
        </p:spPr>
        <p:txBody>
          <a:bodyPr vert="horz" wrap="square"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t>Participant report discrepancies</a:t>
            </a:r>
          </a:p>
        </p:txBody>
      </p:sp>
      <p:sp>
        <p:nvSpPr>
          <p:cNvPr id="4" name="TextBox 3">
            <a:extLst>
              <a:ext uri="{FF2B5EF4-FFF2-40B4-BE49-F238E27FC236}">
                <a16:creationId xmlns:a16="http://schemas.microsoft.com/office/drawing/2014/main" id="{DE7ED792-55A8-2305-854D-0AA8E686D34F}"/>
              </a:ext>
            </a:extLst>
          </p:cNvPr>
          <p:cNvSpPr txBox="1"/>
          <p:nvPr/>
        </p:nvSpPr>
        <p:spPr>
          <a:xfrm>
            <a:off x="4829175" y="642938"/>
            <a:ext cx="6718300" cy="5570538"/>
          </a:xfrm>
          <a:prstGeom prst="rect">
            <a:avLst/>
          </a:prstGeom>
          <a:noFill/>
        </p:spPr>
        <p:txBody>
          <a:bodyPr wrap="square" anchor="t">
            <a:normAutofit/>
          </a:bodyPr>
          <a:lstStyle/>
          <a:p>
            <a:pPr marL="457200" indent="-457200">
              <a:spcAft>
                <a:spcPts val="600"/>
              </a:spcAft>
              <a:buFont typeface="Arial" panose="020B0604020202020204" pitchFamily="34" charset="0"/>
              <a:buChar char="•"/>
            </a:pPr>
            <a:r>
              <a:rPr lang="en-GB" sz="2800" dirty="0"/>
              <a:t>What if there are some KA131 participant reports missing? </a:t>
            </a:r>
          </a:p>
          <a:p>
            <a:pPr>
              <a:spcAft>
                <a:spcPts val="600"/>
              </a:spcAft>
            </a:pPr>
            <a:endParaRPr lang="en-GB" sz="2800" dirty="0"/>
          </a:p>
          <a:p>
            <a:pPr>
              <a:spcAft>
                <a:spcPts val="600"/>
              </a:spcAft>
            </a:pPr>
            <a:r>
              <a:rPr lang="en-GB" sz="2800" dirty="0">
                <a:highlight>
                  <a:srgbClr val="FFFF00"/>
                </a:highlight>
              </a:rPr>
              <a:t>Beneficiaries can explain in the final report why participant reports are missing</a:t>
            </a:r>
            <a:r>
              <a:rPr lang="en-GB" sz="2800" dirty="0"/>
              <a:t>. Difficulties with encoding participants and their mobilities on time is a valid reason for any number of missing reports. Beneficiaries must not be penalised during the “NA validation” stage for any missing reports. </a:t>
            </a:r>
          </a:p>
        </p:txBody>
      </p:sp>
    </p:spTree>
    <p:extLst>
      <p:ext uri="{BB962C8B-B14F-4D97-AF65-F5344CB8AC3E}">
        <p14:creationId xmlns:p14="http://schemas.microsoft.com/office/powerpoint/2010/main" val="211644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53E24D4-98F0-1734-C19A-EC9B459810C8}"/>
              </a:ext>
            </a:extLst>
          </p:cNvPr>
          <p:cNvPicPr>
            <a:picLocks noChangeAspect="1"/>
          </p:cNvPicPr>
          <p:nvPr/>
        </p:nvPicPr>
        <p:blipFill>
          <a:blip r:embed="rId2"/>
          <a:stretch>
            <a:fillRect/>
          </a:stretch>
        </p:blipFill>
        <p:spPr>
          <a:xfrm>
            <a:off x="1414432" y="643467"/>
            <a:ext cx="936313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96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1E4FBC-26C0-3CF4-91F8-C32890B02695}"/>
              </a:ext>
            </a:extLst>
          </p:cNvPr>
          <p:cNvSpPr>
            <a:spLocks noGrp="1"/>
          </p:cNvSpPr>
          <p:nvPr>
            <p:ph sz="half" idx="1"/>
          </p:nvPr>
        </p:nvSpPr>
        <p:spPr>
          <a:xfrm>
            <a:off x="4901184" y="1412488"/>
            <a:ext cx="6876288" cy="4787143"/>
          </a:xfrm>
        </p:spPr>
        <p:txBody>
          <a:bodyPr>
            <a:normAutofit/>
          </a:bodyPr>
          <a:lstStyle/>
          <a:p>
            <a:pPr marL="0" indent="0">
              <a:buNone/>
            </a:pPr>
            <a:r>
              <a:rPr lang="en-GB" sz="1600" dirty="0">
                <a:highlight>
                  <a:srgbClr val="FFFF00"/>
                </a:highlight>
              </a:rPr>
              <a:t>Issue related to mobility data</a:t>
            </a:r>
            <a:r>
              <a:rPr lang="en-GB" sz="1600" dirty="0"/>
              <a:t>. </a:t>
            </a:r>
          </a:p>
          <a:p>
            <a:endParaRPr lang="en-GB" sz="1600" dirty="0"/>
          </a:p>
          <a:p>
            <a:r>
              <a:rPr lang="en-GB" sz="1600" dirty="0"/>
              <a:t>Please ask your beneficiaries to check that they have encoded the right country name for international mobilities for KA131 in the Beneficiary Module before the submission of the call 2021 final reports. </a:t>
            </a:r>
          </a:p>
          <a:p>
            <a:r>
              <a:rPr lang="en-GB" sz="1600" dirty="0"/>
              <a:t>What is commonly called South Korea appears as “Korea, Republic Of” while North Korea is listed as “Korea, Democratic People’s Republic Of”.</a:t>
            </a:r>
          </a:p>
          <a:p>
            <a:r>
              <a:rPr lang="en-GB" sz="1600" dirty="0"/>
              <a:t> In addition, mobilities to Puerto Rico must be encoded as mobilities to the United States of America.</a:t>
            </a:r>
          </a:p>
          <a:p>
            <a:r>
              <a:rPr lang="en-GB" sz="1600" dirty="0"/>
              <a:t> Similarly, “United Kingdom” must be used for overseas territories or dependencies related to the UK or the British Crown such as the Channel Islands. </a:t>
            </a:r>
          </a:p>
          <a:p>
            <a:r>
              <a:rPr lang="en-GB" sz="1600" dirty="0"/>
              <a:t>We are currently reviewing the used country lists in order to bring them fully in line with the Erasmus+ programme guide</a:t>
            </a:r>
          </a:p>
        </p:txBody>
      </p:sp>
    </p:spTree>
    <p:extLst>
      <p:ext uri="{BB962C8B-B14F-4D97-AF65-F5344CB8AC3E}">
        <p14:creationId xmlns:p14="http://schemas.microsoft.com/office/powerpoint/2010/main" val="386394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78A425-B408-234D-67B8-8B7A631C6B32}"/>
              </a:ext>
            </a:extLst>
          </p:cNvPr>
          <p:cNvSpPr>
            <a:spLocks noGrp="1"/>
          </p:cNvSpPr>
          <p:nvPr>
            <p:ph type="ctrTitle"/>
          </p:nvPr>
        </p:nvSpPr>
        <p:spPr>
          <a:xfrm>
            <a:off x="1169125" y="2920878"/>
            <a:ext cx="5853227" cy="2992576"/>
          </a:xfrm>
        </p:spPr>
        <p:txBody>
          <a:bodyPr anchor="t">
            <a:normAutofit/>
          </a:bodyPr>
          <a:lstStyle/>
          <a:p>
            <a:pPr algn="l"/>
            <a:r>
              <a:rPr lang="en-GB" sz="4800">
                <a:solidFill>
                  <a:srgbClr val="FFFFFF"/>
                </a:solidFill>
              </a:rPr>
              <a:t>Beneficiary Module</a:t>
            </a:r>
          </a:p>
        </p:txBody>
      </p:sp>
      <p:pic>
        <p:nvPicPr>
          <p:cNvPr id="5" name="Picture 4" descr="Electronic circuit board with processor">
            <a:extLst>
              <a:ext uri="{FF2B5EF4-FFF2-40B4-BE49-F238E27FC236}">
                <a16:creationId xmlns:a16="http://schemas.microsoft.com/office/drawing/2014/main" id="{CB1FDFBF-B269-E739-7A69-34E1C081397A}"/>
              </a:ext>
            </a:extLst>
          </p:cNvPr>
          <p:cNvPicPr>
            <a:picLocks noChangeAspect="1"/>
          </p:cNvPicPr>
          <p:nvPr/>
        </p:nvPicPr>
        <p:blipFill rotWithShape="1">
          <a:blip r:embed="rId2"/>
          <a:srcRect l="42070" r="18024" b="-1"/>
          <a:stretch/>
        </p:blipFill>
        <p:spPr>
          <a:xfrm>
            <a:off x="8104092" y="10"/>
            <a:ext cx="4099858" cy="6857990"/>
          </a:xfrm>
          <a:prstGeom prst="rect">
            <a:avLst/>
          </a:prstGeom>
        </p:spPr>
      </p:pic>
    </p:spTree>
    <p:extLst>
      <p:ext uri="{BB962C8B-B14F-4D97-AF65-F5344CB8AC3E}">
        <p14:creationId xmlns:p14="http://schemas.microsoft.com/office/powerpoint/2010/main" val="197669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DA9748-0505-46B2-764F-7BF926E6A451}"/>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chemeClr val="tx1"/>
                </a:solidFill>
                <a:latin typeface="+mj-lt"/>
                <a:ea typeface="+mj-ea"/>
                <a:cs typeface="+mj-cs"/>
              </a:rPr>
              <a:t>Beneficiary Module </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BFEC0B1-D0B8-6714-A49F-5F04D54705B1}"/>
              </a:ext>
            </a:extLst>
          </p:cNvPr>
          <p:cNvPicPr>
            <a:picLocks noChangeAspect="1"/>
          </p:cNvPicPr>
          <p:nvPr/>
        </p:nvPicPr>
        <p:blipFill>
          <a:blip r:embed="rId2"/>
          <a:stretch>
            <a:fillRect/>
          </a:stretch>
        </p:blipFill>
        <p:spPr>
          <a:xfrm>
            <a:off x="1415732" y="1737360"/>
            <a:ext cx="9351391" cy="4535424"/>
          </a:xfrm>
          <a:prstGeom prst="rect">
            <a:avLst/>
          </a:prstGeom>
          <a:ln>
            <a:noFill/>
          </a:ln>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90C5A1D7-2A88-E76C-D3DE-D2A70B7003F3}"/>
                  </a:ext>
                </a:extLst>
              </p14:cNvPr>
              <p14:cNvContentPartPr/>
              <p14:nvPr/>
            </p14:nvContentPartPr>
            <p14:xfrm>
              <a:off x="1546748" y="5212632"/>
              <a:ext cx="976758" cy="50011"/>
            </p14:xfrm>
          </p:contentPart>
        </mc:Choice>
        <mc:Fallback xmlns="">
          <p:pic>
            <p:nvPicPr>
              <p:cNvPr id="13" name="Ink 12">
                <a:extLst>
                  <a:ext uri="{FF2B5EF4-FFF2-40B4-BE49-F238E27FC236}">
                    <a16:creationId xmlns:a16="http://schemas.microsoft.com/office/drawing/2014/main" id="{90C5A1D7-2A88-E76C-D3DE-D2A70B7003F3}"/>
                  </a:ext>
                </a:extLst>
              </p:cNvPr>
              <p:cNvPicPr/>
              <p:nvPr/>
            </p:nvPicPr>
            <p:blipFill>
              <a:blip r:embed="rId4"/>
              <a:stretch>
                <a:fillRect/>
              </a:stretch>
            </p:blipFill>
            <p:spPr>
              <a:xfrm>
                <a:off x="1510745" y="5140674"/>
                <a:ext cx="1048404" cy="1935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846521FE-ADCC-6AC3-81E6-2183EAADC316}"/>
                  </a:ext>
                </a:extLst>
              </p14:cNvPr>
              <p14:cNvContentPartPr/>
              <p14:nvPr/>
            </p14:nvContentPartPr>
            <p14:xfrm>
              <a:off x="3536382" y="4580395"/>
              <a:ext cx="1137904" cy="9261"/>
            </p14:xfrm>
          </p:contentPart>
        </mc:Choice>
        <mc:Fallback xmlns="">
          <p:pic>
            <p:nvPicPr>
              <p:cNvPr id="15" name="Ink 14">
                <a:extLst>
                  <a:ext uri="{FF2B5EF4-FFF2-40B4-BE49-F238E27FC236}">
                    <a16:creationId xmlns:a16="http://schemas.microsoft.com/office/drawing/2014/main" id="{846521FE-ADCC-6AC3-81E6-2183EAADC316}"/>
                  </a:ext>
                </a:extLst>
              </p:cNvPr>
              <p:cNvPicPr/>
              <p:nvPr/>
            </p:nvPicPr>
            <p:blipFill>
              <a:blip r:embed="rId6"/>
              <a:stretch>
                <a:fillRect/>
              </a:stretch>
            </p:blipFill>
            <p:spPr>
              <a:xfrm>
                <a:off x="3500384" y="4509157"/>
                <a:ext cx="1209540" cy="151382"/>
              </a:xfrm>
              <a:prstGeom prst="rect">
                <a:avLst/>
              </a:prstGeom>
            </p:spPr>
          </p:pic>
        </mc:Fallback>
      </mc:AlternateContent>
    </p:spTree>
    <p:extLst>
      <p:ext uri="{BB962C8B-B14F-4D97-AF65-F5344CB8AC3E}">
        <p14:creationId xmlns:p14="http://schemas.microsoft.com/office/powerpoint/2010/main" val="379575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hand holding a pen and shading circles on a sheet">
            <a:extLst>
              <a:ext uri="{FF2B5EF4-FFF2-40B4-BE49-F238E27FC236}">
                <a16:creationId xmlns:a16="http://schemas.microsoft.com/office/drawing/2014/main" id="{2679066B-7B8A-1CCE-8BA9-CF33FFAE1F6D}"/>
              </a:ext>
            </a:extLst>
          </p:cNvPr>
          <p:cNvPicPr>
            <a:picLocks noChangeAspect="1"/>
          </p:cNvPicPr>
          <p:nvPr/>
        </p:nvPicPr>
        <p:blipFill rotWithShape="1">
          <a:blip r:embed="rId2">
            <a:alphaModFix amt="60000"/>
          </a:blip>
          <a:srcRect b="3434"/>
          <a:stretch/>
        </p:blipFill>
        <p:spPr>
          <a:xfrm>
            <a:off x="-1" y="10"/>
            <a:ext cx="12192001" cy="6857990"/>
          </a:xfrm>
          <a:prstGeom prst="rect">
            <a:avLst/>
          </a:prstGeom>
        </p:spPr>
      </p:pic>
      <p:sp>
        <p:nvSpPr>
          <p:cNvPr id="2" name="Title 1">
            <a:extLst>
              <a:ext uri="{FF2B5EF4-FFF2-40B4-BE49-F238E27FC236}">
                <a16:creationId xmlns:a16="http://schemas.microsoft.com/office/drawing/2014/main" id="{4E04D86D-4279-CD7E-2260-DB7CA5FCC6A1}"/>
              </a:ext>
            </a:extLst>
          </p:cNvPr>
          <p:cNvSpPr>
            <a:spLocks noGrp="1"/>
          </p:cNvSpPr>
          <p:nvPr>
            <p:ph type="title"/>
          </p:nvPr>
        </p:nvSpPr>
        <p:spPr>
          <a:xfrm>
            <a:off x="838199" y="1671570"/>
            <a:ext cx="5155261" cy="4072044"/>
          </a:xfrm>
        </p:spPr>
        <p:txBody>
          <a:bodyPr anchor="t">
            <a:normAutofit/>
          </a:bodyPr>
          <a:lstStyle/>
          <a:p>
            <a:r>
              <a:rPr lang="en-IE" b="1">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t>Assessment criteria</a:t>
            </a:r>
            <a:br>
              <a:rPr lang="en-GB" b="1">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br>
            <a:endParaRPr lang="en-GB">
              <a:solidFill>
                <a:srgbClr val="FFFFFF"/>
              </a:solidFill>
            </a:endParaRPr>
          </a:p>
        </p:txBody>
      </p:sp>
      <p:sp>
        <p:nvSpPr>
          <p:cNvPr id="3" name="Content Placeholder 2">
            <a:extLst>
              <a:ext uri="{FF2B5EF4-FFF2-40B4-BE49-F238E27FC236}">
                <a16:creationId xmlns:a16="http://schemas.microsoft.com/office/drawing/2014/main" id="{6EDBA9B7-087B-479B-A8CB-E86B07D1C344}"/>
              </a:ext>
            </a:extLst>
          </p:cNvPr>
          <p:cNvSpPr>
            <a:spLocks noGrp="1"/>
          </p:cNvSpPr>
          <p:nvPr>
            <p:ph idx="1"/>
          </p:nvPr>
        </p:nvSpPr>
        <p:spPr>
          <a:xfrm>
            <a:off x="5559552" y="1435608"/>
            <a:ext cx="6062472" cy="4526280"/>
          </a:xfrm>
        </p:spPr>
        <p:txBody>
          <a:bodyPr>
            <a:normAutofit/>
          </a:bodyPr>
          <a:lstStyle/>
          <a:p>
            <a:pPr marL="0" indent="0">
              <a:spcAft>
                <a:spcPts val="1000"/>
              </a:spcAft>
              <a:buNone/>
            </a:pPr>
            <a:r>
              <a:rPr lang="en-IE"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Scoring of the final report of the project</a:t>
            </a:r>
            <a:endParaRPr lang="en-GB"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r>
              <a:rPr lang="en-IE"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maximum score of the final report is </a:t>
            </a:r>
            <a:r>
              <a:rPr lang="en-IE"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100 points</a:t>
            </a:r>
            <a:r>
              <a:rPr lang="en-IE"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r>
              <a:rPr lang="en-IE"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If the final report scores </a:t>
            </a:r>
            <a:r>
              <a:rPr lang="en-IE" sz="2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below 60 points </a:t>
            </a:r>
            <a:r>
              <a:rPr lang="en-IE"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 total </a:t>
            </a:r>
            <a:r>
              <a:rPr lang="en-IE" sz="2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the NA may reduce the final grant amount for organisational support </a:t>
            </a:r>
            <a:r>
              <a:rPr lang="en-IE"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See Annex III of the beneficiary grant agreement) </a:t>
            </a:r>
          </a:p>
          <a:p>
            <a:pPr marL="0" indent="0">
              <a:spcAft>
                <a:spcPts val="1000"/>
              </a:spcAft>
              <a:buNone/>
            </a:pPr>
            <a:r>
              <a:rPr lang="en-IE"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For each assessment criterion, the maximum total points are indicated.</a:t>
            </a:r>
          </a:p>
          <a:p>
            <a:pPr marL="0" indent="0">
              <a:spcAft>
                <a:spcPts val="1000"/>
              </a:spcAft>
              <a:buNone/>
            </a:pPr>
            <a:r>
              <a:rPr lang="en-IE"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Deadline for Submission 30</a:t>
            </a:r>
            <a:r>
              <a:rPr lang="en-IE" sz="2400" b="1" u="sng"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th</a:t>
            </a:r>
            <a:r>
              <a:rPr lang="en-IE"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 December 2023.</a:t>
            </a:r>
          </a:p>
          <a:p>
            <a:pPr marL="0" indent="0">
              <a:spcAft>
                <a:spcPts val="1000"/>
              </a:spcAft>
              <a:buNone/>
            </a:pPr>
            <a:endParaRPr lang="en-GB"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solidFill>
                <a:srgbClr val="FFFFFF"/>
              </a:solidFill>
            </a:endParaRPr>
          </a:p>
        </p:txBody>
      </p:sp>
    </p:spTree>
    <p:extLst>
      <p:ext uri="{BB962C8B-B14F-4D97-AF65-F5344CB8AC3E}">
        <p14:creationId xmlns:p14="http://schemas.microsoft.com/office/powerpoint/2010/main" val="263852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AC6CC-B3DC-7AF8-0F92-3B045113A834}"/>
              </a:ext>
            </a:extLst>
          </p:cNvPr>
          <p:cNvPicPr>
            <a:picLocks noChangeAspect="1"/>
          </p:cNvPicPr>
          <p:nvPr/>
        </p:nvPicPr>
        <p:blipFill rotWithShape="1">
          <a:blip r:embed="rId2"/>
          <a:srcRect r="-1" b="65048"/>
          <a:stretch/>
        </p:blipFill>
        <p:spPr>
          <a:xfrm>
            <a:off x="643130" y="598259"/>
            <a:ext cx="10889442" cy="568074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3B1A301-AF7E-1E05-BCFD-78408B77EF24}"/>
                  </a:ext>
                </a:extLst>
              </p14:cNvPr>
              <p14:cNvContentPartPr/>
              <p14:nvPr/>
            </p14:nvContentPartPr>
            <p14:xfrm>
              <a:off x="7521410" y="2811828"/>
              <a:ext cx="3341160" cy="80280"/>
            </p14:xfrm>
          </p:contentPart>
        </mc:Choice>
        <mc:Fallback xmlns="">
          <p:pic>
            <p:nvPicPr>
              <p:cNvPr id="2" name="Ink 1">
                <a:extLst>
                  <a:ext uri="{FF2B5EF4-FFF2-40B4-BE49-F238E27FC236}">
                    <a16:creationId xmlns:a16="http://schemas.microsoft.com/office/drawing/2014/main" id="{03B1A301-AF7E-1E05-BCFD-78408B77EF24}"/>
                  </a:ext>
                </a:extLst>
              </p:cNvPr>
              <p:cNvPicPr/>
              <p:nvPr/>
            </p:nvPicPr>
            <p:blipFill>
              <a:blip r:embed="rId4"/>
              <a:stretch>
                <a:fillRect/>
              </a:stretch>
            </p:blipFill>
            <p:spPr>
              <a:xfrm>
                <a:off x="7485770" y="2740188"/>
                <a:ext cx="3412800" cy="223920"/>
              </a:xfrm>
              <a:prstGeom prst="rect">
                <a:avLst/>
              </a:prstGeom>
            </p:spPr>
          </p:pic>
        </mc:Fallback>
      </mc:AlternateContent>
    </p:spTree>
    <p:extLst>
      <p:ext uri="{BB962C8B-B14F-4D97-AF65-F5344CB8AC3E}">
        <p14:creationId xmlns:p14="http://schemas.microsoft.com/office/powerpoint/2010/main" val="161965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C247089-6C1E-9CEC-A83D-D1A02E0DCD7F}"/>
              </a:ext>
            </a:extLst>
          </p:cNvPr>
          <p:cNvPicPr>
            <a:picLocks noChangeAspect="1"/>
          </p:cNvPicPr>
          <p:nvPr/>
        </p:nvPicPr>
        <p:blipFill>
          <a:blip r:embed="rId2"/>
          <a:stretch>
            <a:fillRect/>
          </a:stretch>
        </p:blipFill>
        <p:spPr>
          <a:xfrm>
            <a:off x="457200" y="2047495"/>
            <a:ext cx="11277600" cy="2763010"/>
          </a:xfrm>
          <a:prstGeom prst="rect">
            <a:avLst/>
          </a:prstGeom>
        </p:spPr>
      </p:pic>
      <p:sp>
        <p:nvSpPr>
          <p:cNvPr id="4" name="TextBox 3">
            <a:extLst>
              <a:ext uri="{FF2B5EF4-FFF2-40B4-BE49-F238E27FC236}">
                <a16:creationId xmlns:a16="http://schemas.microsoft.com/office/drawing/2014/main" id="{BED30EAC-4FB7-EE92-BD12-AE25D61E17F0}"/>
              </a:ext>
            </a:extLst>
          </p:cNvPr>
          <p:cNvSpPr txBox="1"/>
          <p:nvPr/>
        </p:nvSpPr>
        <p:spPr>
          <a:xfrm>
            <a:off x="-4058" y="1223631"/>
            <a:ext cx="6099048" cy="341632"/>
          </a:xfrm>
          <a:prstGeom prst="rect">
            <a:avLst/>
          </a:prstGeom>
          <a:noFill/>
        </p:spPr>
        <p:txBody>
          <a:bodyPr wrap="square">
            <a:spAutoFit/>
          </a:bodyPr>
          <a:lstStyle/>
          <a:p>
            <a:pPr marL="342900" lvl="0" indent="-228600">
              <a:lnSpc>
                <a:spcPct val="90000"/>
              </a:lnSpc>
              <a:buFont typeface="Arial" panose="020B0604020202020204" pitchFamily="34" charset="0"/>
              <a:buChar char="•"/>
            </a:pPr>
            <a:r>
              <a:rPr lang="en-US" sz="1800" dirty="0">
                <a:effectLst/>
              </a:rPr>
              <a:t>All mobility activities </a:t>
            </a:r>
            <a:r>
              <a:rPr lang="en-US" dirty="0"/>
              <a:t>must be</a:t>
            </a:r>
            <a:r>
              <a:rPr lang="en-US" sz="1800" dirty="0">
                <a:effectLst/>
              </a:rPr>
              <a:t> in status </a:t>
            </a:r>
            <a:r>
              <a:rPr lang="en-US" sz="1800" dirty="0">
                <a:effectLst/>
                <a:highlight>
                  <a:srgbClr val="FFFF00"/>
                </a:highlight>
              </a:rPr>
              <a:t>Complete</a:t>
            </a:r>
          </a:p>
        </p:txBody>
      </p:sp>
    </p:spTree>
    <p:extLst>
      <p:ext uri="{BB962C8B-B14F-4D97-AF65-F5344CB8AC3E}">
        <p14:creationId xmlns:p14="http://schemas.microsoft.com/office/powerpoint/2010/main" val="16236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96B49-91BC-E082-9344-F6FE485F46AC}"/>
              </a:ext>
            </a:extLst>
          </p:cNvPr>
          <p:cNvPicPr>
            <a:picLocks noChangeAspect="1"/>
          </p:cNvPicPr>
          <p:nvPr/>
        </p:nvPicPr>
        <p:blipFill>
          <a:blip r:embed="rId2"/>
          <a:stretch>
            <a:fillRect/>
          </a:stretch>
        </p:blipFill>
        <p:spPr>
          <a:xfrm>
            <a:off x="256032" y="1011636"/>
            <a:ext cx="10336794" cy="5682359"/>
          </a:xfrm>
          <a:prstGeom prst="rect">
            <a:avLst/>
          </a:prstGeom>
        </p:spPr>
      </p:pic>
      <p:sp>
        <p:nvSpPr>
          <p:cNvPr id="4" name="TextBox 3">
            <a:extLst>
              <a:ext uri="{FF2B5EF4-FFF2-40B4-BE49-F238E27FC236}">
                <a16:creationId xmlns:a16="http://schemas.microsoft.com/office/drawing/2014/main" id="{27C68C98-2345-4A13-3899-D60FB58A10EF}"/>
              </a:ext>
            </a:extLst>
          </p:cNvPr>
          <p:cNvSpPr txBox="1"/>
          <p:nvPr/>
        </p:nvSpPr>
        <p:spPr>
          <a:xfrm>
            <a:off x="128016" y="164005"/>
            <a:ext cx="6094476" cy="590931"/>
          </a:xfrm>
          <a:prstGeom prst="rect">
            <a:avLst/>
          </a:prstGeom>
          <a:noFill/>
        </p:spPr>
        <p:txBody>
          <a:bodyPr wrap="square">
            <a:spAutoFit/>
          </a:bodyPr>
          <a:lstStyle/>
          <a:p>
            <a:pPr marL="342900" lvl="0" indent="-228600">
              <a:lnSpc>
                <a:spcPct val="90000"/>
              </a:lnSpc>
              <a:buFont typeface="Arial" panose="020B0604020202020204" pitchFamily="34" charset="0"/>
              <a:buChar char="•"/>
            </a:pPr>
            <a:r>
              <a:rPr lang="en-US" sz="1800" u="sng" dirty="0">
                <a:effectLst/>
              </a:rPr>
              <a:t>All fewer opportunities participants in the project have a reason declared in the Fewer opportunities section </a:t>
            </a:r>
          </a:p>
        </p:txBody>
      </p:sp>
    </p:spTree>
    <p:extLst>
      <p:ext uri="{BB962C8B-B14F-4D97-AF65-F5344CB8AC3E}">
        <p14:creationId xmlns:p14="http://schemas.microsoft.com/office/powerpoint/2010/main" val="888499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E72967-BB7B-A90B-EF49-83CB7F475BC1}"/>
              </a:ext>
            </a:extLst>
          </p:cNvPr>
          <p:cNvPicPr>
            <a:picLocks noChangeAspect="1"/>
          </p:cNvPicPr>
          <p:nvPr/>
        </p:nvPicPr>
        <p:blipFill>
          <a:blip r:embed="rId2"/>
          <a:stretch>
            <a:fillRect/>
          </a:stretch>
        </p:blipFill>
        <p:spPr>
          <a:xfrm>
            <a:off x="3246545" y="643467"/>
            <a:ext cx="5698910" cy="5571065"/>
          </a:xfrm>
          <a:prstGeom prst="rect">
            <a:avLst/>
          </a:prstGeom>
          <a:ln>
            <a:noFill/>
          </a:ln>
        </p:spPr>
      </p:pic>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78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ngled shot of pen on a graph">
            <a:extLst>
              <a:ext uri="{FF2B5EF4-FFF2-40B4-BE49-F238E27FC236}">
                <a16:creationId xmlns:a16="http://schemas.microsoft.com/office/drawing/2014/main" id="{3EECCFBE-AA34-70A2-E4EA-46935ADBA604}"/>
              </a:ext>
            </a:extLst>
          </p:cNvPr>
          <p:cNvPicPr>
            <a:picLocks noChangeAspect="1"/>
          </p:cNvPicPr>
          <p:nvPr/>
        </p:nvPicPr>
        <p:blipFill rotWithShape="1">
          <a:blip r:embed="rId2"/>
          <a:srcRect l="1500" r="389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89470FE4-BED4-69A5-E0CA-F57FBC6E0A4F}"/>
              </a:ext>
            </a:extLst>
          </p:cNvPr>
          <p:cNvSpPr txBox="1"/>
          <p:nvPr/>
        </p:nvSpPr>
        <p:spPr>
          <a:xfrm>
            <a:off x="5303520" y="2333297"/>
            <a:ext cx="6050278" cy="3843666"/>
          </a:xfrm>
          <a:prstGeom prst="rect">
            <a:avLst/>
          </a:prstGeom>
        </p:spPr>
        <p:txBody>
          <a:bodyPr vert="horz" lIns="91440" tIns="45720" rIns="91440" bIns="45720" rtlCol="0">
            <a:normAutofit/>
          </a:bodyPr>
          <a:lstStyle/>
          <a:p>
            <a:pPr>
              <a:lnSpc>
                <a:spcPct val="90000"/>
              </a:lnSpc>
              <a:spcBef>
                <a:spcPts val="1200"/>
              </a:spcBef>
              <a:spcAft>
                <a:spcPts val="1200"/>
              </a:spcAft>
            </a:pPr>
            <a:r>
              <a:rPr lang="en-US" sz="2000" b="1" u="sng" dirty="0">
                <a:effectLst/>
              </a:rPr>
              <a:t>Conditions for final report submission</a:t>
            </a:r>
            <a:endParaRPr lang="en-US" sz="2000" b="1" dirty="0">
              <a:effectLst/>
            </a:endParaRPr>
          </a:p>
          <a:p>
            <a:pPr>
              <a:lnSpc>
                <a:spcPct val="90000"/>
              </a:lnSpc>
              <a:spcAft>
                <a:spcPts val="1000"/>
              </a:spcAft>
            </a:pPr>
            <a:r>
              <a:rPr lang="en-US" sz="2000" dirty="0">
                <a:effectLst/>
              </a:rPr>
              <a:t>Final report can only be submitted if:</a:t>
            </a:r>
          </a:p>
          <a:p>
            <a:pPr marL="342900" lvl="0" indent="-228600">
              <a:lnSpc>
                <a:spcPct val="90000"/>
              </a:lnSpc>
              <a:buFont typeface="Arial" panose="020B0604020202020204" pitchFamily="34" charset="0"/>
              <a:buChar char="•"/>
            </a:pPr>
            <a:r>
              <a:rPr lang="en-US" sz="2000" dirty="0">
                <a:effectLst/>
              </a:rPr>
              <a:t>All mandatory fields have been filled in  </a:t>
            </a:r>
          </a:p>
          <a:p>
            <a:pPr marL="342900" lvl="0" indent="-228600">
              <a:lnSpc>
                <a:spcPct val="90000"/>
              </a:lnSpc>
              <a:buFont typeface="Arial" panose="020B0604020202020204" pitchFamily="34" charset="0"/>
              <a:buChar char="•"/>
            </a:pPr>
            <a:r>
              <a:rPr lang="en-US" sz="2000" dirty="0">
                <a:effectLst/>
              </a:rPr>
              <a:t>All mobility activities are in status Complete</a:t>
            </a:r>
          </a:p>
          <a:p>
            <a:pPr marL="342900" lvl="0" indent="-228600">
              <a:lnSpc>
                <a:spcPct val="90000"/>
              </a:lnSpc>
              <a:buFont typeface="Arial" panose="020B0604020202020204" pitchFamily="34" charset="0"/>
              <a:buChar char="•"/>
            </a:pPr>
            <a:r>
              <a:rPr lang="en-US" sz="2000" u="sng" dirty="0">
                <a:effectLst/>
              </a:rPr>
              <a:t>All fewer opportunities participants in the project have a reason declared in the Fewer opportunities section </a:t>
            </a:r>
          </a:p>
          <a:p>
            <a:pPr marL="342900" lvl="0" indent="-228600">
              <a:lnSpc>
                <a:spcPct val="90000"/>
              </a:lnSpc>
              <a:buFont typeface="Arial" panose="020B0604020202020204" pitchFamily="34" charset="0"/>
              <a:buChar char="•"/>
            </a:pPr>
            <a:r>
              <a:rPr lang="en-US" sz="2000" dirty="0">
                <a:effectLst/>
              </a:rPr>
              <a:t>Declaration on Honor has been uploaded.</a:t>
            </a:r>
          </a:p>
          <a:p>
            <a:pPr marL="342900" lvl="0" indent="-228600">
              <a:lnSpc>
                <a:spcPct val="90000"/>
              </a:lnSpc>
              <a:buFont typeface="Arial" panose="020B0604020202020204" pitchFamily="34" charset="0"/>
              <a:buChar char="•"/>
            </a:pPr>
            <a:r>
              <a:rPr lang="en-US" sz="2000" dirty="0">
                <a:effectLst/>
              </a:rPr>
              <a:t>Checklist has been fulfilled</a:t>
            </a:r>
          </a:p>
          <a:p>
            <a:pPr marL="342900" lvl="0" indent="-228600">
              <a:lnSpc>
                <a:spcPct val="90000"/>
              </a:lnSpc>
              <a:spcAft>
                <a:spcPts val="1000"/>
              </a:spcAft>
              <a:buFont typeface="Arial" panose="020B0604020202020204" pitchFamily="34" charset="0"/>
              <a:buChar char="•"/>
            </a:pPr>
            <a:r>
              <a:rPr lang="en-US" sz="2000" dirty="0">
                <a:effectLst/>
                <a:highlight>
                  <a:srgbClr val="FFFF00"/>
                </a:highlight>
              </a:rPr>
              <a:t>Reported budget/project grant is greater than zero</a:t>
            </a:r>
          </a:p>
        </p:txBody>
      </p:sp>
    </p:spTree>
    <p:extLst>
      <p:ext uri="{BB962C8B-B14F-4D97-AF65-F5344CB8AC3E}">
        <p14:creationId xmlns:p14="http://schemas.microsoft.com/office/powerpoint/2010/main" val="360149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1F026B-173B-5D63-86A9-DAFEFF7D5339}"/>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1000"/>
              </a:spcAft>
            </a:pPr>
            <a:r>
              <a:rPr lang="en-US" sz="3600" b="1" kern="1200">
                <a:solidFill>
                  <a:srgbClr val="FFFFFF"/>
                </a:solidFill>
                <a:effectLst/>
                <a:latin typeface="+mj-lt"/>
                <a:ea typeface="+mj-ea"/>
                <a:cs typeface="+mj-cs"/>
              </a:rPr>
              <a:t>Assessment criteria for KA131 projects</a:t>
            </a:r>
            <a:endParaRPr lang="en-US" sz="3600" kern="1200">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5D7E8B2E-BFA8-65E2-E116-E9E6F2CC048B}"/>
              </a:ext>
            </a:extLst>
          </p:cNvPr>
          <p:cNvGraphicFramePr>
            <a:graphicFrameLocks noGrp="1"/>
          </p:cNvGraphicFramePr>
          <p:nvPr>
            <p:ph idx="1"/>
            <p:extLst>
              <p:ext uri="{D42A27DB-BD31-4B8C-83A1-F6EECF244321}">
                <p14:modId xmlns:p14="http://schemas.microsoft.com/office/powerpoint/2010/main" val="769402274"/>
              </p:ext>
            </p:extLst>
          </p:nvPr>
        </p:nvGraphicFramePr>
        <p:xfrm>
          <a:off x="4777316" y="1164695"/>
          <a:ext cx="6780700" cy="4526281"/>
        </p:xfrm>
        <a:graphic>
          <a:graphicData uri="http://schemas.openxmlformats.org/drawingml/2006/table">
            <a:tbl>
              <a:tblPr firstRow="1" firstCol="1" bandRow="1">
                <a:tableStyleId>{69012ECD-51FC-41F1-AA8D-1B2483CD663E}</a:tableStyleId>
              </a:tblPr>
              <a:tblGrid>
                <a:gridCol w="1957328">
                  <a:extLst>
                    <a:ext uri="{9D8B030D-6E8A-4147-A177-3AD203B41FA5}">
                      <a16:colId xmlns:a16="http://schemas.microsoft.com/office/drawing/2014/main" val="2474696901"/>
                    </a:ext>
                  </a:extLst>
                </a:gridCol>
                <a:gridCol w="4823372">
                  <a:extLst>
                    <a:ext uri="{9D8B030D-6E8A-4147-A177-3AD203B41FA5}">
                      <a16:colId xmlns:a16="http://schemas.microsoft.com/office/drawing/2014/main" val="1663082169"/>
                    </a:ext>
                  </a:extLst>
                </a:gridCol>
              </a:tblGrid>
              <a:tr h="4526281">
                <a:tc>
                  <a:txBody>
                    <a:bodyPr/>
                    <a:lstStyle/>
                    <a:p>
                      <a:pPr>
                        <a:lnSpc>
                          <a:spcPct val="115000"/>
                        </a:lnSpc>
                        <a:spcBef>
                          <a:spcPts val="600"/>
                        </a:spcBef>
                        <a:spcAft>
                          <a:spcPts val="600"/>
                        </a:spcAft>
                      </a:pPr>
                      <a:r>
                        <a:rPr lang="en-IE" sz="1800" b="0" cap="none" spc="0">
                          <a:solidFill>
                            <a:schemeClr val="bg1"/>
                          </a:solidFill>
                          <a:effectLst/>
                        </a:rPr>
                        <a:t>Implementation performance</a:t>
                      </a:r>
                      <a:br>
                        <a:rPr lang="en-IE" sz="1800" b="0" cap="none" spc="0">
                          <a:solidFill>
                            <a:schemeClr val="bg1"/>
                          </a:solidFill>
                          <a:effectLst/>
                        </a:rPr>
                      </a:br>
                      <a:r>
                        <a:rPr lang="en-IE" sz="1800" b="0" cap="none" spc="0">
                          <a:solidFill>
                            <a:schemeClr val="bg1"/>
                          </a:solidFill>
                          <a:effectLst/>
                        </a:rPr>
                        <a:t>(maximum 50 points)</a:t>
                      </a:r>
                      <a:endParaRPr lang="en-GB"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204" marR="89541" marT="119388" marB="119388" anchor="ctr"/>
                </a:tc>
                <a:tc>
                  <a:txBody>
                    <a:bodyPr/>
                    <a:lstStyle/>
                    <a:p>
                      <a:pPr>
                        <a:lnSpc>
                          <a:spcPct val="115000"/>
                        </a:lnSpc>
                        <a:spcAft>
                          <a:spcPts val="1000"/>
                        </a:spcAft>
                      </a:pPr>
                      <a:br>
                        <a:rPr lang="en-IE" sz="1800" b="0" u="sng" cap="none" spc="0">
                          <a:solidFill>
                            <a:schemeClr val="bg1"/>
                          </a:solidFill>
                          <a:effectLst/>
                        </a:rPr>
                      </a:br>
                      <a:r>
                        <a:rPr lang="en-IE" sz="1800" b="0" u="sng" cap="none" spc="0">
                          <a:solidFill>
                            <a:schemeClr val="bg1"/>
                          </a:solidFill>
                          <a:effectLst/>
                        </a:rPr>
                        <a:t>Mobility activities</a:t>
                      </a:r>
                      <a:br>
                        <a:rPr lang="en-IE" sz="1800" b="0" u="sng" cap="none" spc="0">
                          <a:solidFill>
                            <a:schemeClr val="bg1"/>
                          </a:solidFill>
                          <a:effectLst/>
                        </a:rPr>
                      </a:br>
                      <a:r>
                        <a:rPr lang="en-IE" sz="1800" b="0" cap="none" spc="0">
                          <a:solidFill>
                            <a:schemeClr val="bg1"/>
                          </a:solidFill>
                          <a:effectLst/>
                        </a:rPr>
                        <a:t>The extent to which the planned mobility activities (as set out in the grant agreement) were achieved or exceeded and how the budget/grant was efficiently used, and relevance of the beneficiary’s explanations.</a:t>
                      </a:r>
                      <a:endParaRPr lang="en-GB" sz="1800" b="0" cap="none" spc="0">
                        <a:solidFill>
                          <a:schemeClr val="bg1"/>
                        </a:solidFill>
                        <a:effectLst/>
                      </a:endParaRPr>
                    </a:p>
                    <a:p>
                      <a:pPr>
                        <a:lnSpc>
                          <a:spcPct val="115000"/>
                        </a:lnSpc>
                        <a:spcAft>
                          <a:spcPts val="1000"/>
                        </a:spcAft>
                      </a:pPr>
                      <a:r>
                        <a:rPr lang="en-IE" sz="1800" b="0" u="sng" cap="none" spc="0">
                          <a:solidFill>
                            <a:schemeClr val="bg1"/>
                          </a:solidFill>
                          <a:effectLst/>
                        </a:rPr>
                        <a:t>Blended intensive programmes</a:t>
                      </a:r>
                      <a:br>
                        <a:rPr lang="en-IE" sz="1800" b="0" u="sng" cap="none" spc="0">
                          <a:solidFill>
                            <a:schemeClr val="bg1"/>
                          </a:solidFill>
                          <a:effectLst/>
                        </a:rPr>
                      </a:br>
                      <a:r>
                        <a:rPr lang="en-IE" sz="1800" b="0" u="sng" cap="none" spc="0">
                          <a:solidFill>
                            <a:schemeClr val="bg1"/>
                          </a:solidFill>
                          <a:effectLst/>
                        </a:rPr>
                        <a:t>Question relating exclusively to projects with blended intensive programmes:</a:t>
                      </a:r>
                      <a:r>
                        <a:rPr lang="en-IE" sz="1800" b="0" cap="none" spc="0">
                          <a:solidFill>
                            <a:schemeClr val="bg1"/>
                          </a:solidFill>
                          <a:effectLst/>
                        </a:rPr>
                        <a:t> The extent to which each blended intensive programme has reached its objectives, and the relevance of the beneficiary’s explanations.</a:t>
                      </a:r>
                      <a:endParaRPr lang="en-GB"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204" marR="89541" marT="119388" marB="119388" anchor="ctr"/>
                </a:tc>
                <a:extLst>
                  <a:ext uri="{0D108BD9-81ED-4DB2-BD59-A6C34878D82A}">
                    <a16:rowId xmlns:a16="http://schemas.microsoft.com/office/drawing/2014/main" val="3496617269"/>
                  </a:ext>
                </a:extLst>
              </a:tr>
            </a:tbl>
          </a:graphicData>
        </a:graphic>
      </p:graphicFrame>
    </p:spTree>
    <p:extLst>
      <p:ext uri="{BB962C8B-B14F-4D97-AF65-F5344CB8AC3E}">
        <p14:creationId xmlns:p14="http://schemas.microsoft.com/office/powerpoint/2010/main" val="369793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B6F238-B830-CCE1-11F8-17572BEA9AA4}"/>
              </a:ext>
            </a:extLst>
          </p:cNvPr>
          <p:cNvPicPr>
            <a:picLocks noChangeAspect="1"/>
          </p:cNvPicPr>
          <p:nvPr/>
        </p:nvPicPr>
        <p:blipFill rotWithShape="1">
          <a:blip r:embed="rId2"/>
          <a:srcRect b="21947"/>
          <a:stretch/>
        </p:blipFill>
        <p:spPr>
          <a:xfrm>
            <a:off x="3100372" y="643467"/>
            <a:ext cx="5991256" cy="5571066"/>
          </a:xfrm>
          <a:prstGeom prst="rect">
            <a:avLst/>
          </a:prstGeom>
        </p:spPr>
      </p:pic>
    </p:spTree>
    <p:extLst>
      <p:ext uri="{BB962C8B-B14F-4D97-AF65-F5344CB8AC3E}">
        <p14:creationId xmlns:p14="http://schemas.microsoft.com/office/powerpoint/2010/main" val="163051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A9B5ED6-9076-C106-C7EA-6F1BBAB9C7E5}"/>
              </a:ext>
            </a:extLst>
          </p:cNvPr>
          <p:cNvGraphicFramePr>
            <a:graphicFrameLocks noChangeAspect="1"/>
          </p:cNvGraphicFramePr>
          <p:nvPr>
            <p:extLst>
              <p:ext uri="{D42A27DB-BD31-4B8C-83A1-F6EECF244321}">
                <p14:modId xmlns:p14="http://schemas.microsoft.com/office/powerpoint/2010/main" val="2229830209"/>
              </p:ext>
            </p:extLst>
          </p:nvPr>
        </p:nvGraphicFramePr>
        <p:xfrm>
          <a:off x="650177" y="789877"/>
          <a:ext cx="8895854" cy="2575115"/>
        </p:xfrm>
        <a:graphic>
          <a:graphicData uri="http://schemas.openxmlformats.org/presentationml/2006/ole">
            <mc:AlternateContent xmlns:mc="http://schemas.openxmlformats.org/markup-compatibility/2006">
              <mc:Choice xmlns:v="urn:schemas-microsoft-com:vml" Requires="v">
                <p:oleObj name="Document" r:id="rId2" imgW="5972637" imgH="1729374" progId="Word.Document.12">
                  <p:embed/>
                </p:oleObj>
              </mc:Choice>
              <mc:Fallback>
                <p:oleObj name="Document" r:id="rId2" imgW="5972637" imgH="1729374" progId="Word.Document.12">
                  <p:embed/>
                  <p:pic>
                    <p:nvPicPr>
                      <p:cNvPr id="0" name=""/>
                      <p:cNvPicPr/>
                      <p:nvPr/>
                    </p:nvPicPr>
                    <p:blipFill>
                      <a:blip r:embed="rId3"/>
                      <a:stretch>
                        <a:fillRect/>
                      </a:stretch>
                    </p:blipFill>
                    <p:spPr>
                      <a:xfrm>
                        <a:off x="650177" y="789877"/>
                        <a:ext cx="8895854" cy="257511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F185CA9-7D7D-C33D-CEB1-67BBD9CD2E02}"/>
              </a:ext>
            </a:extLst>
          </p:cNvPr>
          <p:cNvSpPr txBox="1"/>
          <p:nvPr/>
        </p:nvSpPr>
        <p:spPr>
          <a:xfrm>
            <a:off x="541782" y="306841"/>
            <a:ext cx="6094476" cy="392159"/>
          </a:xfrm>
          <a:prstGeom prst="rect">
            <a:avLst/>
          </a:prstGeom>
          <a:noFill/>
        </p:spPr>
        <p:txBody>
          <a:bodyPr wrap="square">
            <a:spAutoFit/>
          </a:bodyPr>
          <a:lstStyle/>
          <a:p>
            <a:pPr>
              <a:lnSpc>
                <a:spcPct val="115000"/>
              </a:lnSpc>
              <a:spcAft>
                <a:spcPts val="10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Assessment criteria for KA131 projects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93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6AAC0859-60BC-4D31-1025-3FD8590862D0}"/>
              </a:ext>
            </a:extLst>
          </p:cNvPr>
          <p:cNvSpPr txBox="1"/>
          <p:nvPr/>
        </p:nvSpPr>
        <p:spPr>
          <a:xfrm>
            <a:off x="4123414" y="1081548"/>
            <a:ext cx="7964953" cy="4880339"/>
          </a:xfrm>
          <a:prstGeom prst="rect">
            <a:avLst/>
          </a:prstGeom>
        </p:spPr>
        <p:txBody>
          <a:bodyPr vert="horz" lIns="91440" tIns="45720" rIns="91440" bIns="45720" rtlCol="0" anchor="ctr">
            <a:normAutofit fontScale="85000" lnSpcReduction="20000"/>
          </a:bodyPr>
          <a:lstStyle/>
          <a:p>
            <a:pPr>
              <a:lnSpc>
                <a:spcPct val="90000"/>
              </a:lnSpc>
              <a:spcBef>
                <a:spcPts val="1200"/>
              </a:spcBef>
              <a:spcAft>
                <a:spcPts val="1200"/>
              </a:spcAft>
            </a:pPr>
            <a:r>
              <a:rPr lang="en-US" sz="2000" b="1" dirty="0">
                <a:solidFill>
                  <a:schemeClr val="tx2"/>
                </a:solidFill>
                <a:effectLst/>
              </a:rPr>
              <a:t>1. Project summary</a:t>
            </a:r>
          </a:p>
          <a:p>
            <a:pPr>
              <a:lnSpc>
                <a:spcPct val="90000"/>
              </a:lnSpc>
              <a:spcBef>
                <a:spcPts val="600"/>
              </a:spcBef>
              <a:spcAft>
                <a:spcPts val="600"/>
              </a:spcAft>
            </a:pPr>
            <a:r>
              <a:rPr lang="en-US" sz="2000" dirty="0">
                <a:solidFill>
                  <a:schemeClr val="tx2"/>
                </a:solidFill>
                <a:effectLst/>
              </a:rPr>
              <a:t>Please provide a summary of the </a:t>
            </a:r>
            <a:r>
              <a:rPr lang="en-US" sz="2000" b="1" dirty="0">
                <a:solidFill>
                  <a:schemeClr val="tx2"/>
                </a:solidFill>
                <a:effectLst/>
              </a:rPr>
              <a:t>information you have provided in the rest of the report</a:t>
            </a:r>
          </a:p>
          <a:p>
            <a:pPr>
              <a:lnSpc>
                <a:spcPct val="90000"/>
              </a:lnSpc>
              <a:spcBef>
                <a:spcPts val="600"/>
              </a:spcBef>
              <a:spcAft>
                <a:spcPts val="600"/>
              </a:spcAft>
            </a:pPr>
            <a:r>
              <a:rPr lang="en-US" sz="2000" b="1" dirty="0">
                <a:solidFill>
                  <a:schemeClr val="tx2"/>
                </a:solidFill>
                <a:effectLst/>
              </a:rPr>
              <a:t>Please use full sentences and clear language </a:t>
            </a:r>
          </a:p>
          <a:p>
            <a:pPr>
              <a:lnSpc>
                <a:spcPct val="90000"/>
              </a:lnSpc>
              <a:spcBef>
                <a:spcPts val="600"/>
              </a:spcBef>
              <a:spcAft>
                <a:spcPts val="600"/>
              </a:spcAft>
            </a:pPr>
            <a:r>
              <a:rPr lang="en-US" sz="2000" b="1" dirty="0">
                <a:solidFill>
                  <a:schemeClr val="tx2"/>
                </a:solidFill>
              </a:rPr>
              <a:t>D</a:t>
            </a:r>
            <a:r>
              <a:rPr lang="en-US" sz="2000" b="1" dirty="0">
                <a:solidFill>
                  <a:schemeClr val="tx2"/>
                </a:solidFill>
                <a:effectLst/>
              </a:rPr>
              <a:t>o not use acronyms</a:t>
            </a:r>
            <a:r>
              <a:rPr lang="en-US" sz="2000" dirty="0">
                <a:solidFill>
                  <a:schemeClr val="tx2"/>
                </a:solidFill>
                <a:effectLst/>
              </a:rPr>
              <a:t>. </a:t>
            </a:r>
          </a:p>
          <a:p>
            <a:pPr>
              <a:lnSpc>
                <a:spcPct val="90000"/>
              </a:lnSpc>
              <a:spcBef>
                <a:spcPts val="600"/>
              </a:spcBef>
              <a:spcAft>
                <a:spcPts val="600"/>
              </a:spcAft>
            </a:pPr>
            <a:r>
              <a:rPr lang="en-US" sz="2000" dirty="0">
                <a:solidFill>
                  <a:schemeClr val="tx2"/>
                </a:solidFill>
                <a:effectLst/>
              </a:rPr>
              <a:t>The summary you provide will be made public by the European Commission and the National Agencies.</a:t>
            </a:r>
          </a:p>
          <a:p>
            <a:pPr>
              <a:lnSpc>
                <a:spcPct val="90000"/>
              </a:lnSpc>
              <a:spcAft>
                <a:spcPts val="1000"/>
              </a:spcAft>
            </a:pPr>
            <a:endParaRPr lang="en-US" sz="2000" b="1" dirty="0">
              <a:solidFill>
                <a:schemeClr val="tx2"/>
              </a:solidFill>
              <a:effectLst/>
            </a:endParaRPr>
          </a:p>
          <a:p>
            <a:pPr>
              <a:lnSpc>
                <a:spcPct val="90000"/>
              </a:lnSpc>
              <a:spcAft>
                <a:spcPts val="1000"/>
              </a:spcAft>
            </a:pPr>
            <a:endParaRPr lang="en-US" sz="2000" b="1" dirty="0">
              <a:solidFill>
                <a:schemeClr val="tx2"/>
              </a:solidFill>
              <a:effectLst/>
            </a:endParaRPr>
          </a:p>
          <a:p>
            <a:pPr>
              <a:lnSpc>
                <a:spcPct val="90000"/>
              </a:lnSpc>
              <a:spcAft>
                <a:spcPts val="1000"/>
              </a:spcAft>
            </a:pPr>
            <a:r>
              <a:rPr lang="en-US" sz="2000" b="1" dirty="0">
                <a:solidFill>
                  <a:schemeClr val="tx2"/>
                </a:solidFill>
                <a:effectLst/>
              </a:rPr>
              <a:t>Background and Objectives</a:t>
            </a:r>
            <a:endParaRPr lang="en-US" sz="2000" dirty="0">
              <a:solidFill>
                <a:schemeClr val="tx2"/>
              </a:solidFill>
              <a:effectLst/>
            </a:endParaRPr>
          </a:p>
          <a:p>
            <a:pPr indent="-228600">
              <a:lnSpc>
                <a:spcPct val="90000"/>
              </a:lnSpc>
              <a:spcAft>
                <a:spcPts val="1000"/>
              </a:spcAft>
              <a:buFont typeface="Arial" panose="020B0604020202020204" pitchFamily="34" charset="0"/>
              <a:buChar char="•"/>
            </a:pPr>
            <a:r>
              <a:rPr lang="en-US" sz="2000" dirty="0">
                <a:solidFill>
                  <a:schemeClr val="tx2"/>
                </a:solidFill>
                <a:effectLst/>
              </a:rPr>
              <a:t>What did you want to achieve by implementing the project?</a:t>
            </a:r>
          </a:p>
          <a:p>
            <a:pPr>
              <a:lnSpc>
                <a:spcPct val="90000"/>
              </a:lnSpc>
              <a:spcAft>
                <a:spcPts val="1000"/>
              </a:spcAft>
            </a:pPr>
            <a:r>
              <a:rPr lang="en-US" sz="2000" b="1" dirty="0">
                <a:solidFill>
                  <a:schemeClr val="tx2"/>
                </a:solidFill>
                <a:effectLst/>
              </a:rPr>
              <a:t>Implementation</a:t>
            </a:r>
          </a:p>
          <a:p>
            <a:pPr indent="-228600">
              <a:lnSpc>
                <a:spcPct val="90000"/>
              </a:lnSpc>
              <a:spcAft>
                <a:spcPts val="1000"/>
              </a:spcAft>
              <a:buFont typeface="Arial" panose="020B0604020202020204" pitchFamily="34" charset="0"/>
              <a:buChar char="•"/>
            </a:pPr>
            <a:r>
              <a:rPr lang="en-US" sz="2000" dirty="0">
                <a:solidFill>
                  <a:schemeClr val="tx2"/>
                </a:solidFill>
                <a:effectLst/>
              </a:rPr>
              <a:t>What activities did you implement (please also refer to the overview activities tables below)?</a:t>
            </a:r>
          </a:p>
          <a:p>
            <a:pPr>
              <a:lnSpc>
                <a:spcPct val="90000"/>
              </a:lnSpc>
              <a:spcAft>
                <a:spcPts val="1000"/>
              </a:spcAft>
            </a:pPr>
            <a:r>
              <a:rPr lang="en-US" sz="2000" b="1" dirty="0">
                <a:solidFill>
                  <a:schemeClr val="tx2"/>
                </a:solidFill>
              </a:rPr>
              <a:t>Results</a:t>
            </a:r>
          </a:p>
          <a:p>
            <a:pPr indent="-228600">
              <a:lnSpc>
                <a:spcPct val="90000"/>
              </a:lnSpc>
              <a:spcAft>
                <a:spcPts val="1000"/>
              </a:spcAft>
              <a:buFont typeface="Arial" panose="020B0604020202020204" pitchFamily="34" charset="0"/>
              <a:buChar char="•"/>
            </a:pPr>
            <a:r>
              <a:rPr lang="en-US" sz="2000" dirty="0">
                <a:solidFill>
                  <a:schemeClr val="tx2"/>
                </a:solidFill>
              </a:rPr>
              <a:t>What were the outcomes and impact of your project?</a:t>
            </a:r>
          </a:p>
          <a:p>
            <a:pPr indent="-228600">
              <a:lnSpc>
                <a:spcPct val="90000"/>
              </a:lnSpc>
              <a:spcAft>
                <a:spcPts val="1000"/>
              </a:spcAft>
              <a:buFont typeface="Arial" panose="020B0604020202020204" pitchFamily="34" charset="0"/>
              <a:buChar char="•"/>
            </a:pPr>
            <a:endParaRPr lang="en-US" sz="1500" dirty="0">
              <a:solidFill>
                <a:schemeClr val="tx2"/>
              </a:solidFill>
            </a:endParaRPr>
          </a:p>
          <a:p>
            <a:pPr indent="-228600">
              <a:lnSpc>
                <a:spcPct val="90000"/>
              </a:lnSpc>
              <a:spcAft>
                <a:spcPts val="1000"/>
              </a:spcAft>
              <a:buFont typeface="Arial" panose="020B0604020202020204" pitchFamily="34" charset="0"/>
              <a:buChar char="•"/>
            </a:pPr>
            <a:endParaRPr lang="en-US" sz="1500" dirty="0">
              <a:solidFill>
                <a:schemeClr val="tx2"/>
              </a:solidFill>
              <a:effectLst/>
            </a:endParaRPr>
          </a:p>
          <a:p>
            <a:pPr indent="-228600">
              <a:lnSpc>
                <a:spcPct val="90000"/>
              </a:lnSpc>
              <a:spcAft>
                <a:spcPts val="1000"/>
              </a:spcAft>
              <a:buFont typeface="Arial" panose="020B0604020202020204" pitchFamily="34" charset="0"/>
              <a:buChar char="•"/>
            </a:pPr>
            <a:endParaRPr lang="en-US" sz="1500" dirty="0">
              <a:solidFill>
                <a:schemeClr val="tx2"/>
              </a:solidFill>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041CA52-B13B-E2A8-F225-F7B15B997896}"/>
                  </a:ext>
                </a:extLst>
              </p14:cNvPr>
              <p14:cNvContentPartPr/>
              <p14:nvPr/>
            </p14:nvContentPartPr>
            <p14:xfrm>
              <a:off x="9723945" y="2330148"/>
              <a:ext cx="360" cy="360"/>
            </p14:xfrm>
          </p:contentPart>
        </mc:Choice>
        <mc:Fallback xmlns="">
          <p:pic>
            <p:nvPicPr>
              <p:cNvPr id="4" name="Ink 3">
                <a:extLst>
                  <a:ext uri="{FF2B5EF4-FFF2-40B4-BE49-F238E27FC236}">
                    <a16:creationId xmlns:a16="http://schemas.microsoft.com/office/drawing/2014/main" id="{5041CA52-B13B-E2A8-F225-F7B15B997896}"/>
                  </a:ext>
                </a:extLst>
              </p:cNvPr>
              <p:cNvPicPr/>
              <p:nvPr/>
            </p:nvPicPr>
            <p:blipFill>
              <a:blip r:embed="rId3"/>
              <a:stretch>
                <a:fillRect/>
              </a:stretch>
            </p:blipFill>
            <p:spPr>
              <a:xfrm>
                <a:off x="9706305" y="229450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5BA2840-41FB-9B6D-79C4-A925726B4B75}"/>
                  </a:ext>
                </a:extLst>
              </p14:cNvPr>
              <p14:cNvContentPartPr/>
              <p14:nvPr/>
            </p14:nvContentPartPr>
            <p14:xfrm>
              <a:off x="9674625" y="2241588"/>
              <a:ext cx="360" cy="360"/>
            </p14:xfrm>
          </p:contentPart>
        </mc:Choice>
        <mc:Fallback xmlns="">
          <p:pic>
            <p:nvPicPr>
              <p:cNvPr id="5" name="Ink 4">
                <a:extLst>
                  <a:ext uri="{FF2B5EF4-FFF2-40B4-BE49-F238E27FC236}">
                    <a16:creationId xmlns:a16="http://schemas.microsoft.com/office/drawing/2014/main" id="{75BA2840-41FB-9B6D-79C4-A925726B4B75}"/>
                  </a:ext>
                </a:extLst>
              </p:cNvPr>
              <p:cNvPicPr/>
              <p:nvPr/>
            </p:nvPicPr>
            <p:blipFill>
              <a:blip r:embed="rId3"/>
              <a:stretch>
                <a:fillRect/>
              </a:stretch>
            </p:blipFill>
            <p:spPr>
              <a:xfrm>
                <a:off x="9656985" y="220558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67037CC-4AA2-F815-3CC0-89CEDB4DCC28}"/>
                  </a:ext>
                </a:extLst>
              </p14:cNvPr>
              <p14:cNvContentPartPr/>
              <p14:nvPr/>
            </p14:nvContentPartPr>
            <p14:xfrm>
              <a:off x="9733665" y="2320541"/>
              <a:ext cx="360" cy="360"/>
            </p14:xfrm>
          </p:contentPart>
        </mc:Choice>
        <mc:Fallback xmlns="">
          <p:pic>
            <p:nvPicPr>
              <p:cNvPr id="6" name="Ink 5">
                <a:extLst>
                  <a:ext uri="{FF2B5EF4-FFF2-40B4-BE49-F238E27FC236}">
                    <a16:creationId xmlns:a16="http://schemas.microsoft.com/office/drawing/2014/main" id="{067037CC-4AA2-F815-3CC0-89CEDB4DCC28}"/>
                  </a:ext>
                </a:extLst>
              </p:cNvPr>
              <p:cNvPicPr/>
              <p:nvPr/>
            </p:nvPicPr>
            <p:blipFill>
              <a:blip r:embed="rId3"/>
              <a:stretch>
                <a:fillRect/>
              </a:stretch>
            </p:blipFill>
            <p:spPr>
              <a:xfrm>
                <a:off x="9716025" y="228454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13F0C41-7803-66DF-6327-4E877F334B83}"/>
                  </a:ext>
                </a:extLst>
              </p14:cNvPr>
              <p14:cNvContentPartPr/>
              <p14:nvPr/>
            </p14:nvContentPartPr>
            <p14:xfrm>
              <a:off x="9743385" y="2271221"/>
              <a:ext cx="360" cy="360"/>
            </p14:xfrm>
          </p:contentPart>
        </mc:Choice>
        <mc:Fallback xmlns="">
          <p:pic>
            <p:nvPicPr>
              <p:cNvPr id="7" name="Ink 6">
                <a:extLst>
                  <a:ext uri="{FF2B5EF4-FFF2-40B4-BE49-F238E27FC236}">
                    <a16:creationId xmlns:a16="http://schemas.microsoft.com/office/drawing/2014/main" id="{013F0C41-7803-66DF-6327-4E877F334B83}"/>
                  </a:ext>
                </a:extLst>
              </p:cNvPr>
              <p:cNvPicPr/>
              <p:nvPr/>
            </p:nvPicPr>
            <p:blipFill>
              <a:blip r:embed="rId3"/>
              <a:stretch>
                <a:fillRect/>
              </a:stretch>
            </p:blipFill>
            <p:spPr>
              <a:xfrm>
                <a:off x="9725745" y="223558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DA1524E-ED0D-049C-5426-B4227DDA2F2C}"/>
                  </a:ext>
                </a:extLst>
              </p14:cNvPr>
              <p14:cNvContentPartPr/>
              <p14:nvPr/>
            </p14:nvContentPartPr>
            <p14:xfrm>
              <a:off x="9743385" y="2280941"/>
              <a:ext cx="360" cy="360"/>
            </p14:xfrm>
          </p:contentPart>
        </mc:Choice>
        <mc:Fallback xmlns="">
          <p:pic>
            <p:nvPicPr>
              <p:cNvPr id="9" name="Ink 8">
                <a:extLst>
                  <a:ext uri="{FF2B5EF4-FFF2-40B4-BE49-F238E27FC236}">
                    <a16:creationId xmlns:a16="http://schemas.microsoft.com/office/drawing/2014/main" id="{DDA1524E-ED0D-049C-5426-B4227DDA2F2C}"/>
                  </a:ext>
                </a:extLst>
              </p:cNvPr>
              <p:cNvPicPr/>
              <p:nvPr/>
            </p:nvPicPr>
            <p:blipFill>
              <a:blip r:embed="rId3"/>
              <a:stretch>
                <a:fillRect/>
              </a:stretch>
            </p:blipFill>
            <p:spPr>
              <a:xfrm>
                <a:off x="9725745" y="224530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605F63D-3C64-7BE6-0C11-C080F6F33C76}"/>
                  </a:ext>
                </a:extLst>
              </p14:cNvPr>
              <p14:cNvContentPartPr/>
              <p14:nvPr/>
            </p14:nvContentPartPr>
            <p14:xfrm>
              <a:off x="9743385" y="2280941"/>
              <a:ext cx="360" cy="360"/>
            </p14:xfrm>
          </p:contentPart>
        </mc:Choice>
        <mc:Fallback xmlns="">
          <p:pic>
            <p:nvPicPr>
              <p:cNvPr id="11" name="Ink 10">
                <a:extLst>
                  <a:ext uri="{FF2B5EF4-FFF2-40B4-BE49-F238E27FC236}">
                    <a16:creationId xmlns:a16="http://schemas.microsoft.com/office/drawing/2014/main" id="{3605F63D-3C64-7BE6-0C11-C080F6F33C76}"/>
                  </a:ext>
                </a:extLst>
              </p:cNvPr>
              <p:cNvPicPr/>
              <p:nvPr/>
            </p:nvPicPr>
            <p:blipFill>
              <a:blip r:embed="rId3"/>
              <a:stretch>
                <a:fillRect/>
              </a:stretch>
            </p:blipFill>
            <p:spPr>
              <a:xfrm>
                <a:off x="9725745" y="224530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15D87D0F-2700-261A-00E5-1E31C6914A35}"/>
                  </a:ext>
                </a:extLst>
              </p14:cNvPr>
              <p14:cNvContentPartPr/>
              <p14:nvPr/>
            </p14:nvContentPartPr>
            <p14:xfrm>
              <a:off x="9448545" y="3480461"/>
              <a:ext cx="360" cy="360"/>
            </p14:xfrm>
          </p:contentPart>
        </mc:Choice>
        <mc:Fallback xmlns="">
          <p:pic>
            <p:nvPicPr>
              <p:cNvPr id="15" name="Ink 14">
                <a:extLst>
                  <a:ext uri="{FF2B5EF4-FFF2-40B4-BE49-F238E27FC236}">
                    <a16:creationId xmlns:a16="http://schemas.microsoft.com/office/drawing/2014/main" id="{15D87D0F-2700-261A-00E5-1E31C6914A35}"/>
                  </a:ext>
                </a:extLst>
              </p:cNvPr>
              <p:cNvPicPr/>
              <p:nvPr/>
            </p:nvPicPr>
            <p:blipFill>
              <a:blip r:embed="rId3"/>
              <a:stretch>
                <a:fillRect/>
              </a:stretch>
            </p:blipFill>
            <p:spPr>
              <a:xfrm>
                <a:off x="9430545" y="344446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780867A7-250C-353E-4A8C-67BF8BF934CF}"/>
                  </a:ext>
                </a:extLst>
              </p14:cNvPr>
              <p14:cNvContentPartPr/>
              <p14:nvPr/>
            </p14:nvContentPartPr>
            <p14:xfrm>
              <a:off x="13076985" y="3500261"/>
              <a:ext cx="360" cy="360"/>
            </p14:xfrm>
          </p:contentPart>
        </mc:Choice>
        <mc:Fallback xmlns="">
          <p:pic>
            <p:nvPicPr>
              <p:cNvPr id="24" name="Ink 23">
                <a:extLst>
                  <a:ext uri="{FF2B5EF4-FFF2-40B4-BE49-F238E27FC236}">
                    <a16:creationId xmlns:a16="http://schemas.microsoft.com/office/drawing/2014/main" id="{780867A7-250C-353E-4A8C-67BF8BF934CF}"/>
                  </a:ext>
                </a:extLst>
              </p:cNvPr>
              <p:cNvPicPr/>
              <p:nvPr/>
            </p:nvPicPr>
            <p:blipFill>
              <a:blip r:embed="rId3"/>
              <a:stretch>
                <a:fillRect/>
              </a:stretch>
            </p:blipFill>
            <p:spPr>
              <a:xfrm>
                <a:off x="13058985" y="346462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4A26774F-8D6E-118C-FF44-4C3950065207}"/>
                  </a:ext>
                </a:extLst>
              </p14:cNvPr>
              <p14:cNvContentPartPr/>
              <p14:nvPr/>
            </p14:nvContentPartPr>
            <p14:xfrm>
              <a:off x="9379785" y="5494301"/>
              <a:ext cx="29880" cy="12240"/>
            </p14:xfrm>
          </p:contentPart>
        </mc:Choice>
        <mc:Fallback xmlns="">
          <p:pic>
            <p:nvPicPr>
              <p:cNvPr id="25" name="Ink 24">
                <a:extLst>
                  <a:ext uri="{FF2B5EF4-FFF2-40B4-BE49-F238E27FC236}">
                    <a16:creationId xmlns:a16="http://schemas.microsoft.com/office/drawing/2014/main" id="{4A26774F-8D6E-118C-FF44-4C3950065207}"/>
                  </a:ext>
                </a:extLst>
              </p:cNvPr>
              <p:cNvPicPr/>
              <p:nvPr/>
            </p:nvPicPr>
            <p:blipFill>
              <a:blip r:embed="rId12"/>
              <a:stretch>
                <a:fillRect/>
              </a:stretch>
            </p:blipFill>
            <p:spPr>
              <a:xfrm>
                <a:off x="9362145" y="5458661"/>
                <a:ext cx="65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0A67DA37-D95E-837E-2386-353152529582}"/>
                  </a:ext>
                </a:extLst>
              </p14:cNvPr>
              <p14:cNvContentPartPr/>
              <p14:nvPr/>
            </p14:nvContentPartPr>
            <p14:xfrm>
              <a:off x="4483425" y="3706541"/>
              <a:ext cx="360" cy="360"/>
            </p14:xfrm>
          </p:contentPart>
        </mc:Choice>
        <mc:Fallback xmlns="">
          <p:pic>
            <p:nvPicPr>
              <p:cNvPr id="26" name="Ink 25">
                <a:extLst>
                  <a:ext uri="{FF2B5EF4-FFF2-40B4-BE49-F238E27FC236}">
                    <a16:creationId xmlns:a16="http://schemas.microsoft.com/office/drawing/2014/main" id="{0A67DA37-D95E-837E-2386-353152529582}"/>
                  </a:ext>
                </a:extLst>
              </p:cNvPr>
              <p:cNvPicPr/>
              <p:nvPr/>
            </p:nvPicPr>
            <p:blipFill>
              <a:blip r:embed="rId3"/>
              <a:stretch>
                <a:fillRect/>
              </a:stretch>
            </p:blipFill>
            <p:spPr>
              <a:xfrm>
                <a:off x="4465425" y="367090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3423FE16-78A1-593C-58A6-CA1A8367B457}"/>
                  </a:ext>
                </a:extLst>
              </p14:cNvPr>
              <p14:cNvContentPartPr/>
              <p14:nvPr/>
            </p14:nvContentPartPr>
            <p14:xfrm>
              <a:off x="4483425" y="3706541"/>
              <a:ext cx="360" cy="360"/>
            </p14:xfrm>
          </p:contentPart>
        </mc:Choice>
        <mc:Fallback xmlns="">
          <p:pic>
            <p:nvPicPr>
              <p:cNvPr id="27" name="Ink 26">
                <a:extLst>
                  <a:ext uri="{FF2B5EF4-FFF2-40B4-BE49-F238E27FC236}">
                    <a16:creationId xmlns:a16="http://schemas.microsoft.com/office/drawing/2014/main" id="{3423FE16-78A1-593C-58A6-CA1A8367B457}"/>
                  </a:ext>
                </a:extLst>
              </p:cNvPr>
              <p:cNvPicPr/>
              <p:nvPr/>
            </p:nvPicPr>
            <p:blipFill>
              <a:blip r:embed="rId3"/>
              <a:stretch>
                <a:fillRect/>
              </a:stretch>
            </p:blipFill>
            <p:spPr>
              <a:xfrm>
                <a:off x="4465425" y="367090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9360AD77-06BF-0A84-B0F6-A8366704AC50}"/>
                  </a:ext>
                </a:extLst>
              </p14:cNvPr>
              <p14:cNvContentPartPr/>
              <p14:nvPr/>
            </p14:nvContentPartPr>
            <p14:xfrm>
              <a:off x="5574945" y="4138901"/>
              <a:ext cx="360" cy="360"/>
            </p14:xfrm>
          </p:contentPart>
        </mc:Choice>
        <mc:Fallback xmlns="">
          <p:pic>
            <p:nvPicPr>
              <p:cNvPr id="28" name="Ink 27">
                <a:extLst>
                  <a:ext uri="{FF2B5EF4-FFF2-40B4-BE49-F238E27FC236}">
                    <a16:creationId xmlns:a16="http://schemas.microsoft.com/office/drawing/2014/main" id="{9360AD77-06BF-0A84-B0F6-A8366704AC50}"/>
                  </a:ext>
                </a:extLst>
              </p:cNvPr>
              <p:cNvPicPr/>
              <p:nvPr/>
            </p:nvPicPr>
            <p:blipFill>
              <a:blip r:embed="rId3"/>
              <a:stretch>
                <a:fillRect/>
              </a:stretch>
            </p:blipFill>
            <p:spPr>
              <a:xfrm>
                <a:off x="5556945" y="4103261"/>
                <a:ext cx="36000" cy="72000"/>
              </a:xfrm>
              <a:prstGeom prst="rect">
                <a:avLst/>
              </a:prstGeom>
            </p:spPr>
          </p:pic>
        </mc:Fallback>
      </mc:AlternateContent>
    </p:spTree>
    <p:extLst>
      <p:ext uri="{BB962C8B-B14F-4D97-AF65-F5344CB8AC3E}">
        <p14:creationId xmlns:p14="http://schemas.microsoft.com/office/powerpoint/2010/main" val="39063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F34368-5FCE-CD3E-A764-F2F8509FF233}"/>
              </a:ext>
            </a:extLst>
          </p:cNvPr>
          <p:cNvPicPr>
            <a:picLocks noChangeAspect="1"/>
          </p:cNvPicPr>
          <p:nvPr/>
        </p:nvPicPr>
        <p:blipFill rotWithShape="1">
          <a:blip r:embed="rId2"/>
          <a:srcRect b="14996"/>
          <a:stretch/>
        </p:blipFill>
        <p:spPr>
          <a:xfrm>
            <a:off x="457200" y="457200"/>
            <a:ext cx="11277600" cy="5943600"/>
          </a:xfrm>
          <a:prstGeom prst="rect">
            <a:avLst/>
          </a:prstGeom>
        </p:spPr>
      </p:pic>
    </p:spTree>
    <p:extLst>
      <p:ext uri="{BB962C8B-B14F-4D97-AF65-F5344CB8AC3E}">
        <p14:creationId xmlns:p14="http://schemas.microsoft.com/office/powerpoint/2010/main" val="151194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C77FBB-365F-1C08-A439-39E2F1D133E1}"/>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1200"/>
              </a:spcAft>
            </a:pPr>
            <a:r>
              <a:rPr lang="en-US" sz="4000" b="1" kern="1200" dirty="0">
                <a:solidFill>
                  <a:srgbClr val="FFFFFF"/>
                </a:solidFill>
                <a:latin typeface="+mj-lt"/>
                <a:ea typeface="+mj-ea"/>
                <a:cs typeface="+mj-cs"/>
              </a:rPr>
              <a:t>2.Implementation and budget</a:t>
            </a:r>
            <a:endParaRPr lang="en-US" sz="4000" b="1" kern="1200" dirty="0">
              <a:solidFill>
                <a:srgbClr val="FFFFFF"/>
              </a:solidFill>
              <a:effectLst/>
              <a:latin typeface="+mj-lt"/>
              <a:ea typeface="+mj-ea"/>
              <a:cs typeface="+mj-cs"/>
            </a:endParaRPr>
          </a:p>
        </p:txBody>
      </p:sp>
      <p:pic>
        <p:nvPicPr>
          <p:cNvPr id="3" name="Picture 2">
            <a:extLst>
              <a:ext uri="{FF2B5EF4-FFF2-40B4-BE49-F238E27FC236}">
                <a16:creationId xmlns:a16="http://schemas.microsoft.com/office/drawing/2014/main" id="{875354CC-AB3B-19F5-8100-025E15C92875}"/>
              </a:ext>
            </a:extLst>
          </p:cNvPr>
          <p:cNvPicPr>
            <a:picLocks noChangeAspect="1"/>
          </p:cNvPicPr>
          <p:nvPr/>
        </p:nvPicPr>
        <p:blipFill rotWithShape="1">
          <a:blip r:embed="rId2"/>
          <a:srcRect r="17574" b="1"/>
          <a:stretch/>
        </p:blipFill>
        <p:spPr>
          <a:xfrm>
            <a:off x="1828819" y="1966293"/>
            <a:ext cx="8534360" cy="4452160"/>
          </a:xfrm>
          <a:prstGeom prst="rect">
            <a:avLst/>
          </a:prstGeom>
        </p:spPr>
      </p:pic>
    </p:spTree>
    <p:extLst>
      <p:ext uri="{BB962C8B-B14F-4D97-AF65-F5344CB8AC3E}">
        <p14:creationId xmlns:p14="http://schemas.microsoft.com/office/powerpoint/2010/main" val="10464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D793184C-01B1-6081-B0A1-F1381821BE86}"/>
              </a:ext>
            </a:extLst>
          </p:cNvPr>
          <p:cNvGraphicFramePr>
            <a:graphicFrameLocks noGrp="1"/>
          </p:cNvGraphicFramePr>
          <p:nvPr>
            <p:extLst>
              <p:ext uri="{D42A27DB-BD31-4B8C-83A1-F6EECF244321}">
                <p14:modId xmlns:p14="http://schemas.microsoft.com/office/powerpoint/2010/main" val="4096272903"/>
              </p:ext>
            </p:extLst>
          </p:nvPr>
        </p:nvGraphicFramePr>
        <p:xfrm>
          <a:off x="138366" y="977396"/>
          <a:ext cx="11912219" cy="2886554"/>
        </p:xfrm>
        <a:graphic>
          <a:graphicData uri="http://schemas.openxmlformats.org/drawingml/2006/table">
            <a:tbl>
              <a:tblPr firstRow="1" firstCol="1" bandRow="1"/>
              <a:tblGrid>
                <a:gridCol w="1151073">
                  <a:extLst>
                    <a:ext uri="{9D8B030D-6E8A-4147-A177-3AD203B41FA5}">
                      <a16:colId xmlns:a16="http://schemas.microsoft.com/office/drawing/2014/main" val="2963765097"/>
                    </a:ext>
                  </a:extLst>
                </a:gridCol>
                <a:gridCol w="1132979">
                  <a:extLst>
                    <a:ext uri="{9D8B030D-6E8A-4147-A177-3AD203B41FA5}">
                      <a16:colId xmlns:a16="http://schemas.microsoft.com/office/drawing/2014/main" val="38879000"/>
                    </a:ext>
                  </a:extLst>
                </a:gridCol>
                <a:gridCol w="1087315">
                  <a:extLst>
                    <a:ext uri="{9D8B030D-6E8A-4147-A177-3AD203B41FA5}">
                      <a16:colId xmlns:a16="http://schemas.microsoft.com/office/drawing/2014/main" val="709436996"/>
                    </a:ext>
                  </a:extLst>
                </a:gridCol>
                <a:gridCol w="1132979">
                  <a:extLst>
                    <a:ext uri="{9D8B030D-6E8A-4147-A177-3AD203B41FA5}">
                      <a16:colId xmlns:a16="http://schemas.microsoft.com/office/drawing/2014/main" val="20116658"/>
                    </a:ext>
                  </a:extLst>
                </a:gridCol>
                <a:gridCol w="1039928">
                  <a:extLst>
                    <a:ext uri="{9D8B030D-6E8A-4147-A177-3AD203B41FA5}">
                      <a16:colId xmlns:a16="http://schemas.microsoft.com/office/drawing/2014/main" val="762541612"/>
                    </a:ext>
                  </a:extLst>
                </a:gridCol>
                <a:gridCol w="1039928">
                  <a:extLst>
                    <a:ext uri="{9D8B030D-6E8A-4147-A177-3AD203B41FA5}">
                      <a16:colId xmlns:a16="http://schemas.microsoft.com/office/drawing/2014/main" val="1630181778"/>
                    </a:ext>
                  </a:extLst>
                </a:gridCol>
                <a:gridCol w="1244984">
                  <a:extLst>
                    <a:ext uri="{9D8B030D-6E8A-4147-A177-3AD203B41FA5}">
                      <a16:colId xmlns:a16="http://schemas.microsoft.com/office/drawing/2014/main" val="4271019512"/>
                    </a:ext>
                  </a:extLst>
                </a:gridCol>
                <a:gridCol w="1132979">
                  <a:extLst>
                    <a:ext uri="{9D8B030D-6E8A-4147-A177-3AD203B41FA5}">
                      <a16:colId xmlns:a16="http://schemas.microsoft.com/office/drawing/2014/main" val="2555661555"/>
                    </a:ext>
                  </a:extLst>
                </a:gridCol>
                <a:gridCol w="1228616">
                  <a:extLst>
                    <a:ext uri="{9D8B030D-6E8A-4147-A177-3AD203B41FA5}">
                      <a16:colId xmlns:a16="http://schemas.microsoft.com/office/drawing/2014/main" val="4246360650"/>
                    </a:ext>
                  </a:extLst>
                </a:gridCol>
                <a:gridCol w="1261354">
                  <a:extLst>
                    <a:ext uri="{9D8B030D-6E8A-4147-A177-3AD203B41FA5}">
                      <a16:colId xmlns:a16="http://schemas.microsoft.com/office/drawing/2014/main" val="3154364257"/>
                    </a:ext>
                  </a:extLst>
                </a:gridCol>
                <a:gridCol w="460084">
                  <a:extLst>
                    <a:ext uri="{9D8B030D-6E8A-4147-A177-3AD203B41FA5}">
                      <a16:colId xmlns:a16="http://schemas.microsoft.com/office/drawing/2014/main" val="3798347309"/>
                    </a:ext>
                  </a:extLst>
                </a:gridCol>
              </a:tblGrid>
              <a:tr h="1161507">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Blended intensive programme 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dirty="0">
                          <a:effectLst/>
                          <a:latin typeface="Calibri" panose="020F0502020204030204" pitchFamily="34" charset="0"/>
                          <a:ea typeface="Calibri" panose="020F0502020204030204" pitchFamily="34" charset="0"/>
                          <a:cs typeface="Times New Roman" panose="02020603050405020304" pitchFamily="18" charset="0"/>
                        </a:rPr>
                        <a:t>Blended intensive programme title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Main target population – type of learner participants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Priority addressed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Contracted number of mobile learner participants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Reported number of mobile learner participants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Receiving higher education institution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Physical duration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Contracted blended intensive programme organisational support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Reported blended intensive programme organisational support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b="1">
                          <a:effectLst/>
                          <a:latin typeface="Calibri" panose="020F0502020204030204" pitchFamily="34" charset="0"/>
                          <a:ea typeface="Calibri" panose="020F0502020204030204" pitchFamily="34" charset="0"/>
                          <a:cs typeface="Times New Roman" panose="02020603050405020304" pitchFamily="18" charset="0"/>
                        </a:rPr>
                        <a:t>BIP status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93931"/>
                  </a:ext>
                </a:extLst>
              </a:tr>
              <a:tr h="1357003">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[Prefilled from BM –Blended intensive programmes]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[Prefilled from BM –Blended intensive programmes]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[Prefilled from BM –Blended intensive programmes – Type of participants]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[Prefilled from BM –Blended intensive programmes]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[Number of awarded participants in BIP]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[Number of reported participants in BIP]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[display Name of organisation with Mobility role=Receiving HEI]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[Prefilled from BM –Blended intensive programmes]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[Awarded organisational support for the BIP]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[Reported organisational support for the BIP]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[Complete/Draft]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77345"/>
                  </a:ext>
                </a:extLst>
              </a:tr>
              <a:tr h="184022">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196691"/>
                  </a:ext>
                </a:extLst>
              </a:tr>
              <a:tr h="184022">
                <a:tc>
                  <a:txBody>
                    <a:bodyPr/>
                    <a:lstStyle/>
                    <a:p>
                      <a:pPr>
                        <a:lnSpc>
                          <a:spcPct val="115000"/>
                        </a:lnSpc>
                        <a:spcAft>
                          <a:spcPts val="1000"/>
                        </a:spcAft>
                      </a:pPr>
                      <a:r>
                        <a:rPr lang="en-IE"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734773"/>
                  </a:ext>
                </a:extLst>
              </a:tr>
            </a:tbl>
          </a:graphicData>
        </a:graphic>
      </p:graphicFrame>
      <p:sp>
        <p:nvSpPr>
          <p:cNvPr id="8" name="TextBox 7">
            <a:extLst>
              <a:ext uri="{FF2B5EF4-FFF2-40B4-BE49-F238E27FC236}">
                <a16:creationId xmlns:a16="http://schemas.microsoft.com/office/drawing/2014/main" id="{313AB2DD-85B7-4C14-45E0-7329F9F5868B}"/>
              </a:ext>
            </a:extLst>
          </p:cNvPr>
          <p:cNvSpPr txBox="1"/>
          <p:nvPr/>
        </p:nvSpPr>
        <p:spPr>
          <a:xfrm>
            <a:off x="1025013" y="514934"/>
            <a:ext cx="6120580" cy="384721"/>
          </a:xfrm>
          <a:prstGeom prst="rect">
            <a:avLst/>
          </a:prstGeom>
          <a:noFill/>
        </p:spPr>
        <p:txBody>
          <a:bodyPr wrap="square">
            <a:spAutoFit/>
          </a:bodyPr>
          <a:lstStyle/>
          <a:p>
            <a:r>
              <a:rPr lang="en-GB" sz="1900" b="1" dirty="0">
                <a:solidFill>
                  <a:schemeClr val="tx2"/>
                </a:solidFill>
              </a:rPr>
              <a:t>2. Blended intensive programme(s)</a:t>
            </a:r>
          </a:p>
        </p:txBody>
      </p:sp>
      <p:graphicFrame>
        <p:nvGraphicFramePr>
          <p:cNvPr id="17" name="TextBox 5">
            <a:extLst>
              <a:ext uri="{FF2B5EF4-FFF2-40B4-BE49-F238E27FC236}">
                <a16:creationId xmlns:a16="http://schemas.microsoft.com/office/drawing/2014/main" id="{C4AF2ABA-D72F-9AD3-DF42-AD76C1978948}"/>
              </a:ext>
            </a:extLst>
          </p:cNvPr>
          <p:cNvGraphicFramePr/>
          <p:nvPr>
            <p:extLst>
              <p:ext uri="{D42A27DB-BD31-4B8C-83A1-F6EECF244321}">
                <p14:modId xmlns:p14="http://schemas.microsoft.com/office/powerpoint/2010/main" val="2216295883"/>
              </p:ext>
            </p:extLst>
          </p:nvPr>
        </p:nvGraphicFramePr>
        <p:xfrm>
          <a:off x="236689" y="3941691"/>
          <a:ext cx="12053634" cy="324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14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1390</Words>
  <Application>Microsoft Office PowerPoint</Application>
  <PresentationFormat>Widescreen</PresentationFormat>
  <Paragraphs>140</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Office Theme</vt:lpstr>
      <vt:lpstr>Document</vt:lpstr>
      <vt:lpstr>Final Report KA131 2021</vt:lpstr>
      <vt:lpstr>Assessment criteria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Beneficiary Module</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Stavri Antoniou</dc:creator>
  <cp:lastModifiedBy>Stavri Antoniou</cp:lastModifiedBy>
  <cp:revision>65</cp:revision>
  <cp:lastPrinted>2023-11-10T06:50:42Z</cp:lastPrinted>
  <dcterms:created xsi:type="dcterms:W3CDTF">2023-11-09T10:19:08Z</dcterms:created>
  <dcterms:modified xsi:type="dcterms:W3CDTF">2023-11-11T07:50:04Z</dcterms:modified>
</cp:coreProperties>
</file>