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370" r:id="rId3"/>
    <p:sldId id="371" r:id="rId4"/>
    <p:sldId id="373" r:id="rId5"/>
    <p:sldId id="374" r:id="rId6"/>
    <p:sldId id="372" r:id="rId7"/>
    <p:sldId id="376" r:id="rId8"/>
    <p:sldId id="375" r:id="rId9"/>
    <p:sldId id="377" r:id="rId10"/>
    <p:sldId id="380" r:id="rId11"/>
    <p:sldId id="379" r:id="rId12"/>
    <p:sldId id="381" r:id="rId13"/>
    <p:sldId id="382" r:id="rId14"/>
    <p:sldId id="383" r:id="rId15"/>
    <p:sldId id="385" r:id="rId16"/>
    <p:sldId id="295" r:id="rId17"/>
    <p:sldId id="384" r:id="rId18"/>
    <p:sldId id="386" r:id="rId19"/>
    <p:sldId id="387" r:id="rId20"/>
    <p:sldId id="388" r:id="rId21"/>
    <p:sldId id="389" r:id="rId22"/>
    <p:sldId id="391" r:id="rId23"/>
    <p:sldId id="402" r:id="rId24"/>
    <p:sldId id="349" r:id="rId25"/>
    <p:sldId id="390" r:id="rId26"/>
    <p:sldId id="397" r:id="rId27"/>
    <p:sldId id="396" r:id="rId28"/>
    <p:sldId id="392" r:id="rId29"/>
    <p:sldId id="393" r:id="rId30"/>
    <p:sldId id="405" r:id="rId31"/>
    <p:sldId id="394" r:id="rId32"/>
    <p:sldId id="395" r:id="rId33"/>
    <p:sldId id="398" r:id="rId34"/>
    <p:sldId id="399" r:id="rId35"/>
    <p:sldId id="400" r:id="rId36"/>
    <p:sldId id="401" r:id="rId37"/>
    <p:sldId id="403" r:id="rId38"/>
    <p:sldId id="404" r:id="rId39"/>
    <p:sldId id="322" r:id="rId4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F2C01-4E42-C583-C88A-6F10983707CB}" name="Sophia Arnaouti" initials="SA" userId="S::sarnaouti@idep.org.cy::a0fba2d5-dbfb-4509-95e3-522035c5c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A2A"/>
    <a:srgbClr val="CC9900"/>
    <a:srgbClr val="927AAE"/>
    <a:srgbClr val="50A2BC"/>
    <a:srgbClr val="4395AF"/>
    <a:srgbClr val="85C93B"/>
    <a:srgbClr val="B2DD83"/>
    <a:srgbClr val="78B832"/>
    <a:srgbClr val="EBF6DE"/>
    <a:srgbClr val="DC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5" autoAdjust="0"/>
  </p:normalViewPr>
  <p:slideViewPr>
    <p:cSldViewPr>
      <p:cViewPr varScale="1">
        <p:scale>
          <a:sx n="77" d="100"/>
          <a:sy n="77" d="100"/>
        </p:scale>
        <p:origin x="806"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hyperlink" Target="https://ec.europa.eu/programmes/erasmus-plus/resources/implementation-guidelines-erasmus-and-european-solidarity-corps-inclusion-and-diversity_en" TargetMode="External"/><Relationship Id="rId1" Type="http://schemas.openxmlformats.org/officeDocument/2006/relationships/hyperlink" Target="https://erasmus-plus.ec.europa.eu/document/commission-decision-framework-inclusion-2021-27"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mailto:sleonidou@idep.org.cy"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ec.europa.eu/programmes/erasmus-plus/resources/implementation-guidelines-erasmus-and-european-solidarity-corps-inclusion-and-diversity_en" TargetMode="External"/><Relationship Id="rId1" Type="http://schemas.openxmlformats.org/officeDocument/2006/relationships/hyperlink" Target="https://erasmus-plus.ec.europa.eu/document/commission-decision-framework-inclusion-2021-27"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sleonidou@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66A26-28AD-4D00-91AA-34800EBFDF4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E0F3BD3-A4B6-4A7E-B508-3BC22C788982}">
      <dgm:prSet phldrT="[Text]"/>
      <dgm:spPr>
        <a:solidFill>
          <a:srgbClr val="CC9900"/>
        </a:solidFill>
      </dgm:spPr>
      <dgm:t>
        <a:bodyPr/>
        <a:lstStyle/>
        <a:p>
          <a:r>
            <a:rPr lang="en-GB" b="1" dirty="0"/>
            <a:t>KEY ACTION 1</a:t>
          </a:r>
        </a:p>
      </dgm:t>
    </dgm:pt>
    <dgm:pt modelId="{526E3619-511E-4627-A7D0-850DE3EC643F}" type="parTrans" cxnId="{E7E4079C-780E-4392-893B-F814918F6B0F}">
      <dgm:prSet/>
      <dgm:spPr/>
      <dgm:t>
        <a:bodyPr/>
        <a:lstStyle/>
        <a:p>
          <a:endParaRPr lang="en-GB"/>
        </a:p>
      </dgm:t>
    </dgm:pt>
    <dgm:pt modelId="{88FB36D9-AD88-455C-81A7-6712A922F9EB}" type="sibTrans" cxnId="{E7E4079C-780E-4392-893B-F814918F6B0F}">
      <dgm:prSet/>
      <dgm:spPr/>
      <dgm:t>
        <a:bodyPr/>
        <a:lstStyle/>
        <a:p>
          <a:endParaRPr lang="en-GB"/>
        </a:p>
      </dgm:t>
    </dgm:pt>
    <dgm:pt modelId="{F2908FB5-BE57-465C-BD3F-455E8A26D318}">
      <dgm:prSet phldrT="[Text]" custT="1"/>
      <dgm:spPr>
        <a:ln>
          <a:solidFill>
            <a:srgbClr val="4395AF"/>
          </a:solidFill>
        </a:ln>
      </dgm:spPr>
      <dgm:t>
        <a:bodyPr/>
        <a:lstStyle/>
        <a:p>
          <a:pPr algn="ctr"/>
          <a:r>
            <a:rPr lang="en-GB" sz="1800" dirty="0"/>
            <a:t>MOBILITY OF INDIVIDUALS</a:t>
          </a:r>
        </a:p>
      </dgm:t>
    </dgm:pt>
    <dgm:pt modelId="{EC98FF4E-791B-4AB2-AF8F-6894B9F44C04}" type="parTrans" cxnId="{388FCBC1-D4CD-408D-8C71-190E8BD243E6}">
      <dgm:prSet/>
      <dgm:spPr/>
      <dgm:t>
        <a:bodyPr/>
        <a:lstStyle/>
        <a:p>
          <a:endParaRPr lang="en-GB"/>
        </a:p>
      </dgm:t>
    </dgm:pt>
    <dgm:pt modelId="{B86D0603-C718-4E7B-91FA-EE9DBD94E8CA}" type="sibTrans" cxnId="{388FCBC1-D4CD-408D-8C71-190E8BD243E6}">
      <dgm:prSet/>
      <dgm:spPr/>
      <dgm:t>
        <a:bodyPr/>
        <a:lstStyle/>
        <a:p>
          <a:endParaRPr lang="en-GB"/>
        </a:p>
      </dgm:t>
    </dgm:pt>
    <dgm:pt modelId="{38498390-F7EF-4D88-B936-45E5D53F605B}">
      <dgm:prSet phldrT="[Text]"/>
      <dgm:spPr>
        <a:solidFill>
          <a:srgbClr val="CC9900"/>
        </a:solidFill>
      </dgm:spPr>
      <dgm:t>
        <a:bodyPr/>
        <a:lstStyle/>
        <a:p>
          <a:r>
            <a:rPr lang="en-GB" b="1" dirty="0"/>
            <a:t>KEY ACTION 2</a:t>
          </a:r>
        </a:p>
      </dgm:t>
    </dgm:pt>
    <dgm:pt modelId="{579991FA-CBF6-498C-B06B-D3D0BC80A847}" type="parTrans" cxnId="{C19ACEB2-F97B-400F-B546-7A7E6A4C431E}">
      <dgm:prSet/>
      <dgm:spPr/>
      <dgm:t>
        <a:bodyPr/>
        <a:lstStyle/>
        <a:p>
          <a:endParaRPr lang="en-GB"/>
        </a:p>
      </dgm:t>
    </dgm:pt>
    <dgm:pt modelId="{F62D28A4-7812-40AA-A56B-2A6A4C4E8022}" type="sibTrans" cxnId="{C19ACEB2-F97B-400F-B546-7A7E6A4C431E}">
      <dgm:prSet/>
      <dgm:spPr/>
      <dgm:t>
        <a:bodyPr/>
        <a:lstStyle/>
        <a:p>
          <a:endParaRPr lang="en-GB"/>
        </a:p>
      </dgm:t>
    </dgm:pt>
    <dgm:pt modelId="{93E6B1BC-3EAA-41C8-87D1-12C955FC6D7D}">
      <dgm:prSet phldrT="[Text]" custT="1"/>
      <dgm:spPr>
        <a:ln>
          <a:solidFill>
            <a:srgbClr val="4395AF"/>
          </a:solidFill>
        </a:ln>
      </dgm:spPr>
      <dgm:t>
        <a:bodyPr/>
        <a:lstStyle/>
        <a:p>
          <a:pPr algn="ctr"/>
          <a:r>
            <a:rPr lang="en-GB" sz="1800" dirty="0"/>
            <a:t>COOPERATION AMONG ORGANISATIONS AND INSTITUTIONS</a:t>
          </a:r>
        </a:p>
      </dgm:t>
    </dgm:pt>
    <dgm:pt modelId="{1380A87C-19D6-4CAA-BFC9-F1811F0BEEE4}" type="parTrans" cxnId="{6A204852-CD89-4CE5-A85B-B94092CFAFE5}">
      <dgm:prSet/>
      <dgm:spPr/>
      <dgm:t>
        <a:bodyPr/>
        <a:lstStyle/>
        <a:p>
          <a:endParaRPr lang="en-GB"/>
        </a:p>
      </dgm:t>
    </dgm:pt>
    <dgm:pt modelId="{15C4B911-98CE-4055-9A5C-6C573B1399B9}" type="sibTrans" cxnId="{6A204852-CD89-4CE5-A85B-B94092CFAFE5}">
      <dgm:prSet/>
      <dgm:spPr/>
      <dgm:t>
        <a:bodyPr/>
        <a:lstStyle/>
        <a:p>
          <a:endParaRPr lang="en-GB"/>
        </a:p>
      </dgm:t>
    </dgm:pt>
    <dgm:pt modelId="{B1048F61-3879-4846-9F06-F87F835C1D35}">
      <dgm:prSet phldrT="[Text]"/>
      <dgm:spPr>
        <a:solidFill>
          <a:srgbClr val="CC9900"/>
        </a:solidFill>
      </dgm:spPr>
      <dgm:t>
        <a:bodyPr/>
        <a:lstStyle/>
        <a:p>
          <a:r>
            <a:rPr lang="en-GB" b="1" dirty="0"/>
            <a:t>KEY ACTION 3</a:t>
          </a:r>
        </a:p>
      </dgm:t>
    </dgm:pt>
    <dgm:pt modelId="{0C02D85F-9608-4630-9951-076E57342C59}" type="parTrans" cxnId="{43A435E1-CA38-4AE8-BA8B-3793D7FC9F63}">
      <dgm:prSet/>
      <dgm:spPr/>
      <dgm:t>
        <a:bodyPr/>
        <a:lstStyle/>
        <a:p>
          <a:endParaRPr lang="en-GB"/>
        </a:p>
      </dgm:t>
    </dgm:pt>
    <dgm:pt modelId="{DA56060F-35B9-41D2-8876-C8CB8D6537AB}" type="sibTrans" cxnId="{43A435E1-CA38-4AE8-BA8B-3793D7FC9F63}">
      <dgm:prSet/>
      <dgm:spPr/>
      <dgm:t>
        <a:bodyPr/>
        <a:lstStyle/>
        <a:p>
          <a:endParaRPr lang="en-GB"/>
        </a:p>
      </dgm:t>
    </dgm:pt>
    <dgm:pt modelId="{46A9736D-798D-4E66-A694-D523B93F8EB4}">
      <dgm:prSet phldrT="[Text]" custT="1"/>
      <dgm:spPr>
        <a:ln>
          <a:solidFill>
            <a:srgbClr val="4395AF"/>
          </a:solidFill>
        </a:ln>
      </dgm:spPr>
      <dgm:t>
        <a:bodyPr/>
        <a:lstStyle/>
        <a:p>
          <a:pPr algn="ctr"/>
          <a:r>
            <a:rPr lang="en-GB" sz="1800" dirty="0"/>
            <a:t>SUPPORT TO POLICY DEVELOPMENT AND COOPERATION</a:t>
          </a:r>
        </a:p>
      </dgm:t>
    </dgm:pt>
    <dgm:pt modelId="{4BCF8DA3-1988-4C65-8DB0-9B6A1101E74D}" type="parTrans" cxnId="{E734708B-7C65-443B-AB58-F36A6E412DD3}">
      <dgm:prSet/>
      <dgm:spPr/>
      <dgm:t>
        <a:bodyPr/>
        <a:lstStyle/>
        <a:p>
          <a:endParaRPr lang="en-GB"/>
        </a:p>
      </dgm:t>
    </dgm:pt>
    <dgm:pt modelId="{E843F24C-6A07-4F84-B1AC-B5FF48AC3A2C}" type="sibTrans" cxnId="{E734708B-7C65-443B-AB58-F36A6E412DD3}">
      <dgm:prSet/>
      <dgm:spPr/>
      <dgm:t>
        <a:bodyPr/>
        <a:lstStyle/>
        <a:p>
          <a:endParaRPr lang="en-GB"/>
        </a:p>
      </dgm:t>
    </dgm:pt>
    <dgm:pt modelId="{E2D78A49-BA49-4750-B477-351E0DC0E3D0}" type="pres">
      <dgm:prSet presAssocID="{35D66A26-28AD-4D00-91AA-34800EBFDF4D}" presName="linearFlow" presStyleCnt="0">
        <dgm:presLayoutVars>
          <dgm:dir/>
          <dgm:animLvl val="lvl"/>
          <dgm:resizeHandles val="exact"/>
        </dgm:presLayoutVars>
      </dgm:prSet>
      <dgm:spPr/>
    </dgm:pt>
    <dgm:pt modelId="{FD1161A1-70F5-43C9-BBA3-4E37268AAA79}" type="pres">
      <dgm:prSet presAssocID="{5E0F3BD3-A4B6-4A7E-B508-3BC22C788982}" presName="composite" presStyleCnt="0"/>
      <dgm:spPr/>
    </dgm:pt>
    <dgm:pt modelId="{DBCC13D9-0266-41B9-8856-BE31AE7F58E1}" type="pres">
      <dgm:prSet presAssocID="{5E0F3BD3-A4B6-4A7E-B508-3BC22C788982}" presName="parentText" presStyleLbl="alignNode1" presStyleIdx="0" presStyleCnt="3">
        <dgm:presLayoutVars>
          <dgm:chMax val="1"/>
          <dgm:bulletEnabled val="1"/>
        </dgm:presLayoutVars>
      </dgm:prSet>
      <dgm:spPr/>
    </dgm:pt>
    <dgm:pt modelId="{0BF7EA11-B74C-467D-B28D-80026A313BCB}" type="pres">
      <dgm:prSet presAssocID="{5E0F3BD3-A4B6-4A7E-B508-3BC22C788982}" presName="descendantText" presStyleLbl="alignAcc1" presStyleIdx="0" presStyleCnt="3">
        <dgm:presLayoutVars>
          <dgm:bulletEnabled val="1"/>
        </dgm:presLayoutVars>
      </dgm:prSet>
      <dgm:spPr/>
    </dgm:pt>
    <dgm:pt modelId="{BDDF3615-93F9-4625-A2D0-25B4B1815321}" type="pres">
      <dgm:prSet presAssocID="{88FB36D9-AD88-455C-81A7-6712A922F9EB}" presName="sp" presStyleCnt="0"/>
      <dgm:spPr/>
    </dgm:pt>
    <dgm:pt modelId="{7F0B4DFE-9C54-401D-B635-5BD2EE898226}" type="pres">
      <dgm:prSet presAssocID="{38498390-F7EF-4D88-B936-45E5D53F605B}" presName="composite" presStyleCnt="0"/>
      <dgm:spPr/>
    </dgm:pt>
    <dgm:pt modelId="{D872259C-A026-4477-AFC0-A98D3541E959}" type="pres">
      <dgm:prSet presAssocID="{38498390-F7EF-4D88-B936-45E5D53F605B}" presName="parentText" presStyleLbl="alignNode1" presStyleIdx="1" presStyleCnt="3">
        <dgm:presLayoutVars>
          <dgm:chMax val="1"/>
          <dgm:bulletEnabled val="1"/>
        </dgm:presLayoutVars>
      </dgm:prSet>
      <dgm:spPr/>
    </dgm:pt>
    <dgm:pt modelId="{874271F2-CC21-49A2-9AA8-EE2D32B31F37}" type="pres">
      <dgm:prSet presAssocID="{38498390-F7EF-4D88-B936-45E5D53F605B}" presName="descendantText" presStyleLbl="alignAcc1" presStyleIdx="1" presStyleCnt="3">
        <dgm:presLayoutVars>
          <dgm:bulletEnabled val="1"/>
        </dgm:presLayoutVars>
      </dgm:prSet>
      <dgm:spPr/>
    </dgm:pt>
    <dgm:pt modelId="{42F48F7E-59DF-4833-8039-1BAA97A77D3B}" type="pres">
      <dgm:prSet presAssocID="{F62D28A4-7812-40AA-A56B-2A6A4C4E8022}" presName="sp" presStyleCnt="0"/>
      <dgm:spPr/>
    </dgm:pt>
    <dgm:pt modelId="{7EB8B733-B6B6-4E4B-A9AB-DF85B7F5606D}" type="pres">
      <dgm:prSet presAssocID="{B1048F61-3879-4846-9F06-F87F835C1D35}" presName="composite" presStyleCnt="0"/>
      <dgm:spPr/>
    </dgm:pt>
    <dgm:pt modelId="{E14A2B81-13F8-4B11-AF81-921AE0F0E123}" type="pres">
      <dgm:prSet presAssocID="{B1048F61-3879-4846-9F06-F87F835C1D35}" presName="parentText" presStyleLbl="alignNode1" presStyleIdx="2" presStyleCnt="3" custLinFactNeighborY="0">
        <dgm:presLayoutVars>
          <dgm:chMax val="1"/>
          <dgm:bulletEnabled val="1"/>
        </dgm:presLayoutVars>
      </dgm:prSet>
      <dgm:spPr/>
    </dgm:pt>
    <dgm:pt modelId="{37365962-3953-4C21-A453-1293E61DBA0A}" type="pres">
      <dgm:prSet presAssocID="{B1048F61-3879-4846-9F06-F87F835C1D35}" presName="descendantText" presStyleLbl="alignAcc1" presStyleIdx="2" presStyleCnt="3">
        <dgm:presLayoutVars>
          <dgm:bulletEnabled val="1"/>
        </dgm:presLayoutVars>
      </dgm:prSet>
      <dgm:spPr/>
    </dgm:pt>
  </dgm:ptLst>
  <dgm:cxnLst>
    <dgm:cxn modelId="{B7E6C501-CAB0-4B68-891F-BC8CE44D32FC}" type="presOf" srcId="{46A9736D-798D-4E66-A694-D523B93F8EB4}" destId="{37365962-3953-4C21-A453-1293E61DBA0A}" srcOrd="0" destOrd="0" presId="urn:microsoft.com/office/officeart/2005/8/layout/chevron2"/>
    <dgm:cxn modelId="{7F3E396E-4EB4-452E-AEB8-619FB13C8AAE}" type="presOf" srcId="{93E6B1BC-3EAA-41C8-87D1-12C955FC6D7D}" destId="{874271F2-CC21-49A2-9AA8-EE2D32B31F37}" srcOrd="0" destOrd="0" presId="urn:microsoft.com/office/officeart/2005/8/layout/chevron2"/>
    <dgm:cxn modelId="{6A204852-CD89-4CE5-A85B-B94092CFAFE5}" srcId="{38498390-F7EF-4D88-B936-45E5D53F605B}" destId="{93E6B1BC-3EAA-41C8-87D1-12C955FC6D7D}" srcOrd="0" destOrd="0" parTransId="{1380A87C-19D6-4CAA-BFC9-F1811F0BEEE4}" sibTransId="{15C4B911-98CE-4055-9A5C-6C573B1399B9}"/>
    <dgm:cxn modelId="{28F54178-6279-42A1-A9FD-C5C35BE965AE}" type="presOf" srcId="{B1048F61-3879-4846-9F06-F87F835C1D35}" destId="{E14A2B81-13F8-4B11-AF81-921AE0F0E123}" srcOrd="0" destOrd="0" presId="urn:microsoft.com/office/officeart/2005/8/layout/chevron2"/>
    <dgm:cxn modelId="{E734708B-7C65-443B-AB58-F36A6E412DD3}" srcId="{B1048F61-3879-4846-9F06-F87F835C1D35}" destId="{46A9736D-798D-4E66-A694-D523B93F8EB4}" srcOrd="0" destOrd="0" parTransId="{4BCF8DA3-1988-4C65-8DB0-9B6A1101E74D}" sibTransId="{E843F24C-6A07-4F84-B1AC-B5FF48AC3A2C}"/>
    <dgm:cxn modelId="{FA6F9097-EFAC-44F3-93C1-B2ADAD539947}" type="presOf" srcId="{F2908FB5-BE57-465C-BD3F-455E8A26D318}" destId="{0BF7EA11-B74C-467D-B28D-80026A313BCB}" srcOrd="0" destOrd="0" presId="urn:microsoft.com/office/officeart/2005/8/layout/chevron2"/>
    <dgm:cxn modelId="{E7E4079C-780E-4392-893B-F814918F6B0F}" srcId="{35D66A26-28AD-4D00-91AA-34800EBFDF4D}" destId="{5E0F3BD3-A4B6-4A7E-B508-3BC22C788982}" srcOrd="0" destOrd="0" parTransId="{526E3619-511E-4627-A7D0-850DE3EC643F}" sibTransId="{88FB36D9-AD88-455C-81A7-6712A922F9EB}"/>
    <dgm:cxn modelId="{089A95A6-8C9A-4173-905B-90462E934900}" type="presOf" srcId="{38498390-F7EF-4D88-B936-45E5D53F605B}" destId="{D872259C-A026-4477-AFC0-A98D3541E959}" srcOrd="0" destOrd="0" presId="urn:microsoft.com/office/officeart/2005/8/layout/chevron2"/>
    <dgm:cxn modelId="{C19ACEB2-F97B-400F-B546-7A7E6A4C431E}" srcId="{35D66A26-28AD-4D00-91AA-34800EBFDF4D}" destId="{38498390-F7EF-4D88-B936-45E5D53F605B}" srcOrd="1" destOrd="0" parTransId="{579991FA-CBF6-498C-B06B-D3D0BC80A847}" sibTransId="{F62D28A4-7812-40AA-A56B-2A6A4C4E8022}"/>
    <dgm:cxn modelId="{388FCBC1-D4CD-408D-8C71-190E8BD243E6}" srcId="{5E0F3BD3-A4B6-4A7E-B508-3BC22C788982}" destId="{F2908FB5-BE57-465C-BD3F-455E8A26D318}" srcOrd="0" destOrd="0" parTransId="{EC98FF4E-791B-4AB2-AF8F-6894B9F44C04}" sibTransId="{B86D0603-C718-4E7B-91FA-EE9DBD94E8CA}"/>
    <dgm:cxn modelId="{279B0FCF-EF49-4374-AB63-A5248957669D}" type="presOf" srcId="{5E0F3BD3-A4B6-4A7E-B508-3BC22C788982}" destId="{DBCC13D9-0266-41B9-8856-BE31AE7F58E1}" srcOrd="0" destOrd="0" presId="urn:microsoft.com/office/officeart/2005/8/layout/chevron2"/>
    <dgm:cxn modelId="{43A435E1-CA38-4AE8-BA8B-3793D7FC9F63}" srcId="{35D66A26-28AD-4D00-91AA-34800EBFDF4D}" destId="{B1048F61-3879-4846-9F06-F87F835C1D35}" srcOrd="2" destOrd="0" parTransId="{0C02D85F-9608-4630-9951-076E57342C59}" sibTransId="{DA56060F-35B9-41D2-8876-C8CB8D6537AB}"/>
    <dgm:cxn modelId="{47CF8CFF-9AD7-4D6E-9E49-E9C0AAD272BB}" type="presOf" srcId="{35D66A26-28AD-4D00-91AA-34800EBFDF4D}" destId="{E2D78A49-BA49-4750-B477-351E0DC0E3D0}" srcOrd="0" destOrd="0" presId="urn:microsoft.com/office/officeart/2005/8/layout/chevron2"/>
    <dgm:cxn modelId="{7125BDB7-EF14-4A31-AB6E-332E78482DFB}" type="presParOf" srcId="{E2D78A49-BA49-4750-B477-351E0DC0E3D0}" destId="{FD1161A1-70F5-43C9-BBA3-4E37268AAA79}" srcOrd="0" destOrd="0" presId="urn:microsoft.com/office/officeart/2005/8/layout/chevron2"/>
    <dgm:cxn modelId="{1BE65A38-C44F-44E5-870B-9312F4D5FE87}" type="presParOf" srcId="{FD1161A1-70F5-43C9-BBA3-4E37268AAA79}" destId="{DBCC13D9-0266-41B9-8856-BE31AE7F58E1}" srcOrd="0" destOrd="0" presId="urn:microsoft.com/office/officeart/2005/8/layout/chevron2"/>
    <dgm:cxn modelId="{58A51211-9AF8-46B4-8B39-36F6D6A4F889}" type="presParOf" srcId="{FD1161A1-70F5-43C9-BBA3-4E37268AAA79}" destId="{0BF7EA11-B74C-467D-B28D-80026A313BCB}" srcOrd="1" destOrd="0" presId="urn:microsoft.com/office/officeart/2005/8/layout/chevron2"/>
    <dgm:cxn modelId="{CA87BA56-86D1-4267-897F-4ABF4F5F61ED}" type="presParOf" srcId="{E2D78A49-BA49-4750-B477-351E0DC0E3D0}" destId="{BDDF3615-93F9-4625-A2D0-25B4B1815321}" srcOrd="1" destOrd="0" presId="urn:microsoft.com/office/officeart/2005/8/layout/chevron2"/>
    <dgm:cxn modelId="{C7622B91-B7F3-4302-9F1D-9298DE42E01E}" type="presParOf" srcId="{E2D78A49-BA49-4750-B477-351E0DC0E3D0}" destId="{7F0B4DFE-9C54-401D-B635-5BD2EE898226}" srcOrd="2" destOrd="0" presId="urn:microsoft.com/office/officeart/2005/8/layout/chevron2"/>
    <dgm:cxn modelId="{013CDC9A-76E0-4F8B-9ED3-7839C23AB8B1}" type="presParOf" srcId="{7F0B4DFE-9C54-401D-B635-5BD2EE898226}" destId="{D872259C-A026-4477-AFC0-A98D3541E959}" srcOrd="0" destOrd="0" presId="urn:microsoft.com/office/officeart/2005/8/layout/chevron2"/>
    <dgm:cxn modelId="{169FD777-A640-4E4A-BC9D-1EF68E9E95AD}" type="presParOf" srcId="{7F0B4DFE-9C54-401D-B635-5BD2EE898226}" destId="{874271F2-CC21-49A2-9AA8-EE2D32B31F37}" srcOrd="1" destOrd="0" presId="urn:microsoft.com/office/officeart/2005/8/layout/chevron2"/>
    <dgm:cxn modelId="{0800F039-BBC1-46DD-B2A0-C18AC16F6AFD}" type="presParOf" srcId="{E2D78A49-BA49-4750-B477-351E0DC0E3D0}" destId="{42F48F7E-59DF-4833-8039-1BAA97A77D3B}" srcOrd="3" destOrd="0" presId="urn:microsoft.com/office/officeart/2005/8/layout/chevron2"/>
    <dgm:cxn modelId="{85BC84C4-8C9E-492E-9CB3-97DC5CA03C06}" type="presParOf" srcId="{E2D78A49-BA49-4750-B477-351E0DC0E3D0}" destId="{7EB8B733-B6B6-4E4B-A9AB-DF85B7F5606D}" srcOrd="4" destOrd="0" presId="urn:microsoft.com/office/officeart/2005/8/layout/chevron2"/>
    <dgm:cxn modelId="{5E0726C4-F3E7-456B-AC49-1788328A1D0F}" type="presParOf" srcId="{7EB8B733-B6B6-4E4B-A9AB-DF85B7F5606D}" destId="{E14A2B81-13F8-4B11-AF81-921AE0F0E123}" srcOrd="0" destOrd="0" presId="urn:microsoft.com/office/officeart/2005/8/layout/chevron2"/>
    <dgm:cxn modelId="{1D9EC8C0-3BD6-4DC8-95D6-710FA36C655F}" type="presParOf" srcId="{7EB8B733-B6B6-4E4B-A9AB-DF85B7F5606D}" destId="{37365962-3953-4C21-A453-1293E61DBA0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E1992-9EB2-4E2C-B21F-D567F38E76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3CF79BE-EC12-42FE-818A-3CE6108526B9}">
      <dgm:prSet phldrT="[Text]" custT="1"/>
      <dgm:spPr>
        <a:solidFill>
          <a:srgbClr val="B2DD83"/>
        </a:solidFill>
      </dgm:spPr>
      <dgm:t>
        <a:bodyPr/>
        <a:lstStyle/>
        <a:p>
          <a:pPr algn="ctr"/>
          <a:r>
            <a:rPr lang="en-GB" sz="1800" dirty="0">
              <a:solidFill>
                <a:schemeClr val="tx1"/>
              </a:solidFill>
            </a:rPr>
            <a:t>Learning mobility of individuals and groups, cooperation, quality, </a:t>
          </a:r>
          <a:r>
            <a:rPr lang="en-GB" sz="2000" b="1" dirty="0">
              <a:solidFill>
                <a:schemeClr val="tx1"/>
              </a:solidFill>
            </a:rPr>
            <a:t>INCLUSION</a:t>
          </a:r>
          <a:r>
            <a:rPr lang="en-GB" sz="1800" dirty="0">
              <a:solidFill>
                <a:schemeClr val="tx1"/>
              </a:solidFill>
            </a:rPr>
            <a:t>, excellence, creativity and innovation </a:t>
          </a:r>
          <a:r>
            <a:rPr lang="en-GB" sz="1800" i="1" dirty="0">
              <a:solidFill>
                <a:schemeClr val="tx1"/>
              </a:solidFill>
            </a:rPr>
            <a:t>in the fields of Education and Training</a:t>
          </a:r>
        </a:p>
      </dgm:t>
    </dgm:pt>
    <dgm:pt modelId="{712CF5EF-9C46-421F-8D5C-8DFF7438008A}" type="parTrans" cxnId="{A76306B9-7634-4331-B40C-9E8A772EB07D}">
      <dgm:prSet/>
      <dgm:spPr/>
      <dgm:t>
        <a:bodyPr/>
        <a:lstStyle/>
        <a:p>
          <a:endParaRPr lang="en-GB"/>
        </a:p>
      </dgm:t>
    </dgm:pt>
    <dgm:pt modelId="{CB8DECB2-BC95-4CC2-9521-0CD0511CFF93}" type="sibTrans" cxnId="{A76306B9-7634-4331-B40C-9E8A772EB07D}">
      <dgm:prSet/>
      <dgm:spPr>
        <a:ln>
          <a:solidFill>
            <a:srgbClr val="659A2A"/>
          </a:solidFill>
        </a:ln>
      </dgm:spPr>
      <dgm:t>
        <a:bodyPr/>
        <a:lstStyle/>
        <a:p>
          <a:endParaRPr lang="en-GB"/>
        </a:p>
      </dgm:t>
    </dgm:pt>
    <dgm:pt modelId="{D42A5439-73EF-4FAB-8D5E-37747BAEBACE}">
      <dgm:prSet phldrT="[Text]" custT="1"/>
      <dgm:spPr>
        <a:solidFill>
          <a:srgbClr val="B2DD83"/>
        </a:solidFill>
      </dgm:spPr>
      <dgm:t>
        <a:bodyPr/>
        <a:lstStyle/>
        <a:p>
          <a:pPr algn="ctr"/>
          <a:r>
            <a:rPr lang="en-GB" sz="1800" dirty="0">
              <a:solidFill>
                <a:schemeClr val="tx1"/>
              </a:solidFill>
            </a:rPr>
            <a:t>Non formal and informal learning mobility, active participation, cooperation, quality</a:t>
          </a:r>
          <a:r>
            <a:rPr lang="en-GB" sz="1800" b="1" dirty="0">
              <a:solidFill>
                <a:schemeClr val="tx1"/>
              </a:solidFill>
            </a:rPr>
            <a:t>, </a:t>
          </a:r>
          <a:r>
            <a:rPr lang="en-GB" sz="2000" b="1" dirty="0">
              <a:solidFill>
                <a:schemeClr val="tx1"/>
              </a:solidFill>
            </a:rPr>
            <a:t>INCLUSION</a:t>
          </a:r>
          <a:r>
            <a:rPr lang="en-GB" sz="1800" dirty="0">
              <a:solidFill>
                <a:schemeClr val="tx1"/>
              </a:solidFill>
            </a:rPr>
            <a:t>, creativity and innovation </a:t>
          </a:r>
          <a:r>
            <a:rPr lang="en-GB" sz="1800" i="1" dirty="0">
              <a:solidFill>
                <a:schemeClr val="tx1"/>
              </a:solidFill>
            </a:rPr>
            <a:t>in the field of youth</a:t>
          </a:r>
        </a:p>
      </dgm:t>
    </dgm:pt>
    <dgm:pt modelId="{EB7D9293-2239-4EBF-A87A-5A7B1318B001}" type="parTrans" cxnId="{7CC591B7-2B83-4252-87A6-546BCDF0A4AC}">
      <dgm:prSet/>
      <dgm:spPr/>
      <dgm:t>
        <a:bodyPr/>
        <a:lstStyle/>
        <a:p>
          <a:endParaRPr lang="en-GB"/>
        </a:p>
      </dgm:t>
    </dgm:pt>
    <dgm:pt modelId="{14089D40-D358-4D2B-AC97-75940139C13A}" type="sibTrans" cxnId="{7CC591B7-2B83-4252-87A6-546BCDF0A4AC}">
      <dgm:prSet/>
      <dgm:spPr/>
      <dgm:t>
        <a:bodyPr/>
        <a:lstStyle/>
        <a:p>
          <a:endParaRPr lang="en-GB"/>
        </a:p>
      </dgm:t>
    </dgm:pt>
    <dgm:pt modelId="{83011A01-9687-4700-9407-02EB5ED19525}">
      <dgm:prSet phldrT="[Text]" custT="1"/>
      <dgm:spPr>
        <a:solidFill>
          <a:srgbClr val="B2DD83"/>
        </a:solidFill>
      </dgm:spPr>
      <dgm:t>
        <a:bodyPr/>
        <a:lstStyle/>
        <a:p>
          <a:pPr algn="ctr"/>
          <a:r>
            <a:rPr lang="en-GB" sz="1800" dirty="0">
              <a:solidFill>
                <a:schemeClr val="tx1"/>
              </a:solidFill>
            </a:rPr>
            <a:t>Learning mobility of staff, cooperation, quality,</a:t>
          </a:r>
          <a:r>
            <a:rPr lang="en-GB" sz="1800" b="1" dirty="0">
              <a:solidFill>
                <a:schemeClr val="tx1"/>
              </a:solidFill>
            </a:rPr>
            <a:t> </a:t>
          </a:r>
          <a:r>
            <a:rPr lang="en-GB" sz="2000" b="1" dirty="0">
              <a:solidFill>
                <a:schemeClr val="tx1"/>
              </a:solidFill>
            </a:rPr>
            <a:t>INCLUSION</a:t>
          </a:r>
          <a:r>
            <a:rPr lang="en-GB" sz="1800" dirty="0">
              <a:solidFill>
                <a:schemeClr val="tx1"/>
              </a:solidFill>
            </a:rPr>
            <a:t>, creativity and innovation </a:t>
          </a:r>
          <a:r>
            <a:rPr lang="en-GB" sz="1800" i="1" dirty="0">
              <a:solidFill>
                <a:schemeClr val="tx1"/>
              </a:solidFill>
            </a:rPr>
            <a:t>in the field of sports</a:t>
          </a:r>
        </a:p>
      </dgm:t>
    </dgm:pt>
    <dgm:pt modelId="{B166F8CD-3397-4AE2-9A09-EF326D4541C3}" type="parTrans" cxnId="{9C3F86F6-85AD-4C10-9D22-A86FC1F51274}">
      <dgm:prSet/>
      <dgm:spPr/>
      <dgm:t>
        <a:bodyPr/>
        <a:lstStyle/>
        <a:p>
          <a:endParaRPr lang="en-GB"/>
        </a:p>
      </dgm:t>
    </dgm:pt>
    <dgm:pt modelId="{8DE861A6-F1D1-448F-BFD0-0BEF204B15D1}" type="sibTrans" cxnId="{9C3F86F6-85AD-4C10-9D22-A86FC1F51274}">
      <dgm:prSet/>
      <dgm:spPr/>
      <dgm:t>
        <a:bodyPr/>
        <a:lstStyle/>
        <a:p>
          <a:endParaRPr lang="en-GB"/>
        </a:p>
      </dgm:t>
    </dgm:pt>
    <dgm:pt modelId="{E7835575-FE4C-4A86-96F6-F9E54FE26FC6}" type="pres">
      <dgm:prSet presAssocID="{FF1E1992-9EB2-4E2C-B21F-D567F38E7681}" presName="Name0" presStyleCnt="0">
        <dgm:presLayoutVars>
          <dgm:chMax val="7"/>
          <dgm:chPref val="7"/>
          <dgm:dir/>
        </dgm:presLayoutVars>
      </dgm:prSet>
      <dgm:spPr/>
    </dgm:pt>
    <dgm:pt modelId="{AECB35EB-D591-40ED-BFD5-BC3A9FCF4AF2}" type="pres">
      <dgm:prSet presAssocID="{FF1E1992-9EB2-4E2C-B21F-D567F38E7681}" presName="Name1" presStyleCnt="0"/>
      <dgm:spPr/>
    </dgm:pt>
    <dgm:pt modelId="{53FB57C4-F9A7-4C50-9B15-EEFC988A868E}" type="pres">
      <dgm:prSet presAssocID="{FF1E1992-9EB2-4E2C-B21F-D567F38E7681}" presName="cycle" presStyleCnt="0"/>
      <dgm:spPr/>
    </dgm:pt>
    <dgm:pt modelId="{0E5115BD-AD80-4D9E-ACC3-3FE9C5973B0E}" type="pres">
      <dgm:prSet presAssocID="{FF1E1992-9EB2-4E2C-B21F-D567F38E7681}" presName="srcNode" presStyleLbl="node1" presStyleIdx="0" presStyleCnt="3"/>
      <dgm:spPr/>
    </dgm:pt>
    <dgm:pt modelId="{BB7EADB0-9658-4509-8216-31FCE6DC2092}" type="pres">
      <dgm:prSet presAssocID="{FF1E1992-9EB2-4E2C-B21F-D567F38E7681}" presName="conn" presStyleLbl="parChTrans1D2" presStyleIdx="0" presStyleCnt="1"/>
      <dgm:spPr/>
    </dgm:pt>
    <dgm:pt modelId="{920C5B55-0685-416D-B1BC-4C8AE7BBBFBF}" type="pres">
      <dgm:prSet presAssocID="{FF1E1992-9EB2-4E2C-B21F-D567F38E7681}" presName="extraNode" presStyleLbl="node1" presStyleIdx="0" presStyleCnt="3"/>
      <dgm:spPr/>
    </dgm:pt>
    <dgm:pt modelId="{41CCC7A1-534E-4635-BF93-0EA0160EC311}" type="pres">
      <dgm:prSet presAssocID="{FF1E1992-9EB2-4E2C-B21F-D567F38E7681}" presName="dstNode" presStyleLbl="node1" presStyleIdx="0" presStyleCnt="3"/>
      <dgm:spPr/>
    </dgm:pt>
    <dgm:pt modelId="{56CEBDF1-6253-4ACE-A1C9-D7554C795D0C}" type="pres">
      <dgm:prSet presAssocID="{D3CF79BE-EC12-42FE-818A-3CE6108526B9}" presName="text_1" presStyleLbl="node1" presStyleIdx="0" presStyleCnt="3" custLinFactNeighborX="10709" custLinFactNeighborY="-4417">
        <dgm:presLayoutVars>
          <dgm:bulletEnabled val="1"/>
        </dgm:presLayoutVars>
      </dgm:prSet>
      <dgm:spPr/>
    </dgm:pt>
    <dgm:pt modelId="{EF1EA84B-DE10-4909-B736-74EC956E73AB}" type="pres">
      <dgm:prSet presAssocID="{D3CF79BE-EC12-42FE-818A-3CE6108526B9}" presName="accent_1" presStyleCnt="0"/>
      <dgm:spPr/>
    </dgm:pt>
    <dgm:pt modelId="{ECE64C26-DDE0-4726-9E89-5CD7A249915E}" type="pres">
      <dgm:prSet presAssocID="{D3CF79BE-EC12-42FE-818A-3CE6108526B9}" presName="accentRepeatNode" presStyleLbl="solidFgAcc1" presStyleIdx="0" presStyleCnt="3"/>
      <dgm:spPr>
        <a:ln>
          <a:solidFill>
            <a:srgbClr val="659A2A"/>
          </a:solidFill>
        </a:ln>
      </dgm:spPr>
    </dgm:pt>
    <dgm:pt modelId="{78A9D6B2-9AB1-41BE-8FE5-414FB8A5BCC1}" type="pres">
      <dgm:prSet presAssocID="{D42A5439-73EF-4FAB-8D5E-37747BAEBACE}" presName="text_2" presStyleLbl="node1" presStyleIdx="1" presStyleCnt="3">
        <dgm:presLayoutVars>
          <dgm:bulletEnabled val="1"/>
        </dgm:presLayoutVars>
      </dgm:prSet>
      <dgm:spPr/>
    </dgm:pt>
    <dgm:pt modelId="{F5F24FBB-135E-48F5-9881-439C4777D442}" type="pres">
      <dgm:prSet presAssocID="{D42A5439-73EF-4FAB-8D5E-37747BAEBACE}" presName="accent_2" presStyleCnt="0"/>
      <dgm:spPr/>
    </dgm:pt>
    <dgm:pt modelId="{CFC84D3A-2964-4866-818C-862D9A2C856B}" type="pres">
      <dgm:prSet presAssocID="{D42A5439-73EF-4FAB-8D5E-37747BAEBACE}" presName="accentRepeatNode" presStyleLbl="solidFgAcc1" presStyleIdx="1" presStyleCnt="3"/>
      <dgm:spPr>
        <a:ln>
          <a:solidFill>
            <a:srgbClr val="659A2A"/>
          </a:solidFill>
        </a:ln>
      </dgm:spPr>
    </dgm:pt>
    <dgm:pt modelId="{63E2442C-C099-4142-91A2-DB07773BFB97}" type="pres">
      <dgm:prSet presAssocID="{83011A01-9687-4700-9407-02EB5ED19525}" presName="text_3" presStyleLbl="node1" presStyleIdx="2" presStyleCnt="3">
        <dgm:presLayoutVars>
          <dgm:bulletEnabled val="1"/>
        </dgm:presLayoutVars>
      </dgm:prSet>
      <dgm:spPr/>
    </dgm:pt>
    <dgm:pt modelId="{5FCABB1F-628D-4B00-97AE-74FC0A603486}" type="pres">
      <dgm:prSet presAssocID="{83011A01-9687-4700-9407-02EB5ED19525}" presName="accent_3" presStyleCnt="0"/>
      <dgm:spPr/>
    </dgm:pt>
    <dgm:pt modelId="{ED2CD42B-D903-4BFB-BF5A-BE476DE3124B}" type="pres">
      <dgm:prSet presAssocID="{83011A01-9687-4700-9407-02EB5ED19525}" presName="accentRepeatNode" presStyleLbl="solidFgAcc1" presStyleIdx="2" presStyleCnt="3"/>
      <dgm:spPr>
        <a:ln>
          <a:solidFill>
            <a:srgbClr val="659A2A"/>
          </a:solidFill>
        </a:ln>
      </dgm:spPr>
    </dgm:pt>
  </dgm:ptLst>
  <dgm:cxnLst>
    <dgm:cxn modelId="{46FAC425-E0FB-4190-8C0B-848208248ED8}" type="presOf" srcId="{D42A5439-73EF-4FAB-8D5E-37747BAEBACE}" destId="{78A9D6B2-9AB1-41BE-8FE5-414FB8A5BCC1}" srcOrd="0" destOrd="0" presId="urn:microsoft.com/office/officeart/2008/layout/VerticalCurvedList"/>
    <dgm:cxn modelId="{173EAF27-B9A5-46A6-9A73-8CB664EC468C}" type="presOf" srcId="{CB8DECB2-BC95-4CC2-9521-0CD0511CFF93}" destId="{BB7EADB0-9658-4509-8216-31FCE6DC2092}" srcOrd="0" destOrd="0" presId="urn:microsoft.com/office/officeart/2008/layout/VerticalCurvedList"/>
    <dgm:cxn modelId="{84BC423A-BA84-46B9-BDF8-EDED07CCB468}" type="presOf" srcId="{83011A01-9687-4700-9407-02EB5ED19525}" destId="{63E2442C-C099-4142-91A2-DB07773BFB97}" srcOrd="0" destOrd="0" presId="urn:microsoft.com/office/officeart/2008/layout/VerticalCurvedList"/>
    <dgm:cxn modelId="{7F2F135F-3926-4828-909A-11EE03AF3960}" type="presOf" srcId="{FF1E1992-9EB2-4E2C-B21F-D567F38E7681}" destId="{E7835575-FE4C-4A86-96F6-F9E54FE26FC6}" srcOrd="0" destOrd="0" presId="urn:microsoft.com/office/officeart/2008/layout/VerticalCurvedList"/>
    <dgm:cxn modelId="{A1EFF1B6-A863-46A7-8690-C9426A4559B3}" type="presOf" srcId="{D3CF79BE-EC12-42FE-818A-3CE6108526B9}" destId="{56CEBDF1-6253-4ACE-A1C9-D7554C795D0C}" srcOrd="0" destOrd="0" presId="urn:microsoft.com/office/officeart/2008/layout/VerticalCurvedList"/>
    <dgm:cxn modelId="{7CC591B7-2B83-4252-87A6-546BCDF0A4AC}" srcId="{FF1E1992-9EB2-4E2C-B21F-D567F38E7681}" destId="{D42A5439-73EF-4FAB-8D5E-37747BAEBACE}" srcOrd="1" destOrd="0" parTransId="{EB7D9293-2239-4EBF-A87A-5A7B1318B001}" sibTransId="{14089D40-D358-4D2B-AC97-75940139C13A}"/>
    <dgm:cxn modelId="{A76306B9-7634-4331-B40C-9E8A772EB07D}" srcId="{FF1E1992-9EB2-4E2C-B21F-D567F38E7681}" destId="{D3CF79BE-EC12-42FE-818A-3CE6108526B9}" srcOrd="0" destOrd="0" parTransId="{712CF5EF-9C46-421F-8D5C-8DFF7438008A}" sibTransId="{CB8DECB2-BC95-4CC2-9521-0CD0511CFF93}"/>
    <dgm:cxn modelId="{9C3F86F6-85AD-4C10-9D22-A86FC1F51274}" srcId="{FF1E1992-9EB2-4E2C-B21F-D567F38E7681}" destId="{83011A01-9687-4700-9407-02EB5ED19525}" srcOrd="2" destOrd="0" parTransId="{B166F8CD-3397-4AE2-9A09-EF326D4541C3}" sibTransId="{8DE861A6-F1D1-448F-BFD0-0BEF204B15D1}"/>
    <dgm:cxn modelId="{87E84537-8E3F-43B9-BEBC-739D45B8B251}" type="presParOf" srcId="{E7835575-FE4C-4A86-96F6-F9E54FE26FC6}" destId="{AECB35EB-D591-40ED-BFD5-BC3A9FCF4AF2}" srcOrd="0" destOrd="0" presId="urn:microsoft.com/office/officeart/2008/layout/VerticalCurvedList"/>
    <dgm:cxn modelId="{369A86A5-7A2E-4E8C-938F-E6D957E4C641}" type="presParOf" srcId="{AECB35EB-D591-40ED-BFD5-BC3A9FCF4AF2}" destId="{53FB57C4-F9A7-4C50-9B15-EEFC988A868E}" srcOrd="0" destOrd="0" presId="urn:microsoft.com/office/officeart/2008/layout/VerticalCurvedList"/>
    <dgm:cxn modelId="{010E940B-16A2-4B4F-B091-59B8C36FBC42}" type="presParOf" srcId="{53FB57C4-F9A7-4C50-9B15-EEFC988A868E}" destId="{0E5115BD-AD80-4D9E-ACC3-3FE9C5973B0E}" srcOrd="0" destOrd="0" presId="urn:microsoft.com/office/officeart/2008/layout/VerticalCurvedList"/>
    <dgm:cxn modelId="{82EE04B6-9B54-41F2-BB17-D658E5ECBEE3}" type="presParOf" srcId="{53FB57C4-F9A7-4C50-9B15-EEFC988A868E}" destId="{BB7EADB0-9658-4509-8216-31FCE6DC2092}" srcOrd="1" destOrd="0" presId="urn:microsoft.com/office/officeart/2008/layout/VerticalCurvedList"/>
    <dgm:cxn modelId="{54667B69-F2B9-4C12-8471-96B366E4633C}" type="presParOf" srcId="{53FB57C4-F9A7-4C50-9B15-EEFC988A868E}" destId="{920C5B55-0685-416D-B1BC-4C8AE7BBBFBF}" srcOrd="2" destOrd="0" presId="urn:microsoft.com/office/officeart/2008/layout/VerticalCurvedList"/>
    <dgm:cxn modelId="{33291F77-A61C-47BE-BBEE-7D65AA784827}" type="presParOf" srcId="{53FB57C4-F9A7-4C50-9B15-EEFC988A868E}" destId="{41CCC7A1-534E-4635-BF93-0EA0160EC311}" srcOrd="3" destOrd="0" presId="urn:microsoft.com/office/officeart/2008/layout/VerticalCurvedList"/>
    <dgm:cxn modelId="{F7C7DB8C-ACB6-41B1-85A3-160EDE463092}" type="presParOf" srcId="{AECB35EB-D591-40ED-BFD5-BC3A9FCF4AF2}" destId="{56CEBDF1-6253-4ACE-A1C9-D7554C795D0C}" srcOrd="1" destOrd="0" presId="urn:microsoft.com/office/officeart/2008/layout/VerticalCurvedList"/>
    <dgm:cxn modelId="{42AA25FB-D188-4BCF-980D-9F0F448113E0}" type="presParOf" srcId="{AECB35EB-D591-40ED-BFD5-BC3A9FCF4AF2}" destId="{EF1EA84B-DE10-4909-B736-74EC956E73AB}" srcOrd="2" destOrd="0" presId="urn:microsoft.com/office/officeart/2008/layout/VerticalCurvedList"/>
    <dgm:cxn modelId="{CF6B23A1-E057-4102-A343-02D864DB018E}" type="presParOf" srcId="{EF1EA84B-DE10-4909-B736-74EC956E73AB}" destId="{ECE64C26-DDE0-4726-9E89-5CD7A249915E}" srcOrd="0" destOrd="0" presId="urn:microsoft.com/office/officeart/2008/layout/VerticalCurvedList"/>
    <dgm:cxn modelId="{907CDBBD-7AAF-44EC-969C-DD1CF6526137}" type="presParOf" srcId="{AECB35EB-D591-40ED-BFD5-BC3A9FCF4AF2}" destId="{78A9D6B2-9AB1-41BE-8FE5-414FB8A5BCC1}" srcOrd="3" destOrd="0" presId="urn:microsoft.com/office/officeart/2008/layout/VerticalCurvedList"/>
    <dgm:cxn modelId="{5F5451EC-475D-47E7-A7D4-D5972EB28A34}" type="presParOf" srcId="{AECB35EB-D591-40ED-BFD5-BC3A9FCF4AF2}" destId="{F5F24FBB-135E-48F5-9881-439C4777D442}" srcOrd="4" destOrd="0" presId="urn:microsoft.com/office/officeart/2008/layout/VerticalCurvedList"/>
    <dgm:cxn modelId="{850E5A0E-8EF8-46AE-BD98-BEBFC3EC54D7}" type="presParOf" srcId="{F5F24FBB-135E-48F5-9881-439C4777D442}" destId="{CFC84D3A-2964-4866-818C-862D9A2C856B}" srcOrd="0" destOrd="0" presId="urn:microsoft.com/office/officeart/2008/layout/VerticalCurvedList"/>
    <dgm:cxn modelId="{6592FEAF-447A-4FFA-A77A-94E3DF329539}" type="presParOf" srcId="{AECB35EB-D591-40ED-BFD5-BC3A9FCF4AF2}" destId="{63E2442C-C099-4142-91A2-DB07773BFB97}" srcOrd="5" destOrd="0" presId="urn:microsoft.com/office/officeart/2008/layout/VerticalCurvedList"/>
    <dgm:cxn modelId="{6AB785AD-5A86-4D50-A85C-5C7B694A8796}" type="presParOf" srcId="{AECB35EB-D591-40ED-BFD5-BC3A9FCF4AF2}" destId="{5FCABB1F-628D-4B00-97AE-74FC0A603486}" srcOrd="6" destOrd="0" presId="urn:microsoft.com/office/officeart/2008/layout/VerticalCurvedList"/>
    <dgm:cxn modelId="{3AC1A86E-F04C-48DF-9270-137643F4EED7}" type="presParOf" srcId="{5FCABB1F-628D-4B00-97AE-74FC0A603486}" destId="{ED2CD42B-D903-4BFB-BF5A-BE476DE312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120E1-F1BC-4262-A1DC-C75F081F6DA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GB"/>
        </a:p>
      </dgm:t>
    </dgm:pt>
    <dgm:pt modelId="{D3056E69-CA9D-4F57-A24F-BD213F806689}">
      <dgm:prSet phldrT="[Text]" custT="1"/>
      <dgm:spPr/>
      <dgm:t>
        <a:bodyPr/>
        <a:lstStyle/>
        <a:p>
          <a:r>
            <a:rPr lang="en-GB" sz="2000" dirty="0">
              <a:solidFill>
                <a:schemeClr val="accent6">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Framework on inclusion measures of Erasmus+ and European Solidarity Corps 2021-27</a:t>
          </a:r>
          <a:endParaRPr lang="en-GB" sz="2000" dirty="0">
            <a:solidFill>
              <a:schemeClr val="accent6">
                <a:lumMod val="75000"/>
              </a:schemeClr>
            </a:solidFill>
          </a:endParaRPr>
        </a:p>
      </dgm:t>
    </dgm:pt>
    <dgm:pt modelId="{C4A0C4BD-AA47-4FAA-AEEB-E15B9EB029CA}" type="parTrans" cxnId="{45EB557C-BF8D-4D56-A22E-3029D447A41F}">
      <dgm:prSet/>
      <dgm:spPr/>
      <dgm:t>
        <a:bodyPr/>
        <a:lstStyle/>
        <a:p>
          <a:endParaRPr lang="en-GB"/>
        </a:p>
      </dgm:t>
    </dgm:pt>
    <dgm:pt modelId="{616F0ABF-8079-479A-A0FE-FACFDF3FD651}" type="sibTrans" cxnId="{45EB557C-BF8D-4D56-A22E-3029D447A41F}">
      <dgm:prSet/>
      <dgm:spPr/>
      <dgm:t>
        <a:bodyPr/>
        <a:lstStyle/>
        <a:p>
          <a:endParaRPr lang="en-GB"/>
        </a:p>
      </dgm:t>
    </dgm:pt>
    <dgm:pt modelId="{625E8A92-536F-4E16-AA49-B96DD758D16B}">
      <dgm:prSet phldrT="[Text]" custT="1"/>
      <dgm:spPr/>
      <dgm:t>
        <a:bodyPr/>
        <a:lstStyle/>
        <a:p>
          <a:r>
            <a:rPr lang="en-GB" sz="2000" dirty="0">
              <a:solidFill>
                <a:schemeClr val="accent6">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Implementation Guidelines for the Erasmus+ and European Solidarity Corps Inclusion and Diversity Strategy</a:t>
          </a:r>
          <a:endParaRPr lang="en-GB" sz="2000" dirty="0">
            <a:solidFill>
              <a:schemeClr val="accent6">
                <a:lumMod val="75000"/>
              </a:schemeClr>
            </a:solidFill>
          </a:endParaRPr>
        </a:p>
      </dgm:t>
    </dgm:pt>
    <dgm:pt modelId="{0948CA5B-90B5-4C6F-B442-CE10EDA82B85}" type="parTrans" cxnId="{37DE093D-2472-4A24-B311-1803B4EB055C}">
      <dgm:prSet/>
      <dgm:spPr/>
      <dgm:t>
        <a:bodyPr/>
        <a:lstStyle/>
        <a:p>
          <a:endParaRPr lang="en-GB"/>
        </a:p>
      </dgm:t>
    </dgm:pt>
    <dgm:pt modelId="{13F2EDB9-438A-4A95-9288-CECD522803FB}" type="sibTrans" cxnId="{37DE093D-2472-4A24-B311-1803B4EB055C}">
      <dgm:prSet/>
      <dgm:spPr/>
      <dgm:t>
        <a:bodyPr/>
        <a:lstStyle/>
        <a:p>
          <a:endParaRPr lang="en-GB"/>
        </a:p>
      </dgm:t>
    </dgm:pt>
    <dgm:pt modelId="{DB23E233-F32B-4EEE-909C-B38B07CB63A5}" type="pres">
      <dgm:prSet presAssocID="{D57120E1-F1BC-4262-A1DC-C75F081F6DAF}" presName="Name0" presStyleCnt="0">
        <dgm:presLayoutVars>
          <dgm:chMax val="2"/>
          <dgm:chPref val="2"/>
          <dgm:animLvl val="lvl"/>
        </dgm:presLayoutVars>
      </dgm:prSet>
      <dgm:spPr/>
    </dgm:pt>
    <dgm:pt modelId="{8C407865-87EB-48D3-8D2D-F45EDCAA62B3}" type="pres">
      <dgm:prSet presAssocID="{D57120E1-F1BC-4262-A1DC-C75F081F6DAF}" presName="LeftText" presStyleLbl="revTx" presStyleIdx="0" presStyleCnt="0">
        <dgm:presLayoutVars>
          <dgm:bulletEnabled val="1"/>
        </dgm:presLayoutVars>
      </dgm:prSet>
      <dgm:spPr/>
    </dgm:pt>
    <dgm:pt modelId="{D4F820AB-7728-42FA-8D3F-86D08DA5659A}" type="pres">
      <dgm:prSet presAssocID="{D57120E1-F1BC-4262-A1DC-C75F081F6DAF}" presName="LeftNode" presStyleLbl="bgImgPlace1" presStyleIdx="0" presStyleCnt="2" custScaleX="110150">
        <dgm:presLayoutVars>
          <dgm:chMax val="2"/>
          <dgm:chPref val="2"/>
        </dgm:presLayoutVars>
      </dgm:prSet>
      <dgm:spPr/>
    </dgm:pt>
    <dgm:pt modelId="{99DD5460-19AB-4E9A-8F23-C5918ED9DE8B}" type="pres">
      <dgm:prSet presAssocID="{D57120E1-F1BC-4262-A1DC-C75F081F6DAF}" presName="RightText" presStyleLbl="revTx" presStyleIdx="0" presStyleCnt="0">
        <dgm:presLayoutVars>
          <dgm:bulletEnabled val="1"/>
        </dgm:presLayoutVars>
      </dgm:prSet>
      <dgm:spPr/>
    </dgm:pt>
    <dgm:pt modelId="{37751FFC-4134-4B14-92A3-353FAC58124E}" type="pres">
      <dgm:prSet presAssocID="{D57120E1-F1BC-4262-A1DC-C75F081F6DAF}" presName="RightNode" presStyleLbl="bgImgPlace1" presStyleIdx="1" presStyleCnt="2" custScaleX="109528">
        <dgm:presLayoutVars>
          <dgm:chMax val="0"/>
          <dgm:chPref val="0"/>
        </dgm:presLayoutVars>
      </dgm:prSet>
      <dgm:spPr/>
    </dgm:pt>
    <dgm:pt modelId="{7157AEC4-72A5-4536-ACAF-4AD3D1CAA6EE}" type="pres">
      <dgm:prSet presAssocID="{D57120E1-F1BC-4262-A1DC-C75F081F6DAF}" presName="TopArrow" presStyleLbl="node1" presStyleIdx="0" presStyleCnt="2"/>
      <dgm:spPr/>
    </dgm:pt>
    <dgm:pt modelId="{C58A2058-B398-4657-8D66-30D5AC6420CA}" type="pres">
      <dgm:prSet presAssocID="{D57120E1-F1BC-4262-A1DC-C75F081F6DAF}" presName="BottomArrow" presStyleLbl="node1" presStyleIdx="1" presStyleCnt="2"/>
      <dgm:spPr/>
    </dgm:pt>
  </dgm:ptLst>
  <dgm:cxnLst>
    <dgm:cxn modelId="{510F8800-F576-429B-92AA-591F3E89AF86}" type="presOf" srcId="{625E8A92-536F-4E16-AA49-B96DD758D16B}" destId="{99DD5460-19AB-4E9A-8F23-C5918ED9DE8B}" srcOrd="0" destOrd="0" presId="urn:microsoft.com/office/officeart/2009/layout/ReverseList"/>
    <dgm:cxn modelId="{37DE093D-2472-4A24-B311-1803B4EB055C}" srcId="{D57120E1-F1BC-4262-A1DC-C75F081F6DAF}" destId="{625E8A92-536F-4E16-AA49-B96DD758D16B}" srcOrd="1" destOrd="0" parTransId="{0948CA5B-90B5-4C6F-B442-CE10EDA82B85}" sibTransId="{13F2EDB9-438A-4A95-9288-CECD522803FB}"/>
    <dgm:cxn modelId="{2E304565-A056-4B26-AD04-6663B1B64A52}" type="presOf" srcId="{D3056E69-CA9D-4F57-A24F-BD213F806689}" destId="{8C407865-87EB-48D3-8D2D-F45EDCAA62B3}" srcOrd="0" destOrd="0" presId="urn:microsoft.com/office/officeart/2009/layout/ReverseList"/>
    <dgm:cxn modelId="{EB1BA04C-E4A6-471A-B09B-99FD6AC85C65}" type="presOf" srcId="{D57120E1-F1BC-4262-A1DC-C75F081F6DAF}" destId="{DB23E233-F32B-4EEE-909C-B38B07CB63A5}" srcOrd="0" destOrd="0" presId="urn:microsoft.com/office/officeart/2009/layout/ReverseList"/>
    <dgm:cxn modelId="{45EB557C-BF8D-4D56-A22E-3029D447A41F}" srcId="{D57120E1-F1BC-4262-A1DC-C75F081F6DAF}" destId="{D3056E69-CA9D-4F57-A24F-BD213F806689}" srcOrd="0" destOrd="0" parTransId="{C4A0C4BD-AA47-4FAA-AEEB-E15B9EB029CA}" sibTransId="{616F0ABF-8079-479A-A0FE-FACFDF3FD651}"/>
    <dgm:cxn modelId="{F4ECEF9C-7240-430F-88E8-5BE032EF4151}" type="presOf" srcId="{D3056E69-CA9D-4F57-A24F-BD213F806689}" destId="{D4F820AB-7728-42FA-8D3F-86D08DA5659A}" srcOrd="1" destOrd="0" presId="urn:microsoft.com/office/officeart/2009/layout/ReverseList"/>
    <dgm:cxn modelId="{96ADACB9-690E-4062-9DD6-627CFC5A4CF9}" type="presOf" srcId="{625E8A92-536F-4E16-AA49-B96DD758D16B}" destId="{37751FFC-4134-4B14-92A3-353FAC58124E}" srcOrd="1" destOrd="0" presId="urn:microsoft.com/office/officeart/2009/layout/ReverseList"/>
    <dgm:cxn modelId="{ACFDDCF4-C444-41EA-B35D-F1327D8F2915}" type="presParOf" srcId="{DB23E233-F32B-4EEE-909C-B38B07CB63A5}" destId="{8C407865-87EB-48D3-8D2D-F45EDCAA62B3}" srcOrd="0" destOrd="0" presId="urn:microsoft.com/office/officeart/2009/layout/ReverseList"/>
    <dgm:cxn modelId="{F81D1C5B-2B12-4186-A39E-3335595594E3}" type="presParOf" srcId="{DB23E233-F32B-4EEE-909C-B38B07CB63A5}" destId="{D4F820AB-7728-42FA-8D3F-86D08DA5659A}" srcOrd="1" destOrd="0" presId="urn:microsoft.com/office/officeart/2009/layout/ReverseList"/>
    <dgm:cxn modelId="{310BD27D-DA47-4CF7-B3B3-74453669C22F}" type="presParOf" srcId="{DB23E233-F32B-4EEE-909C-B38B07CB63A5}" destId="{99DD5460-19AB-4E9A-8F23-C5918ED9DE8B}" srcOrd="2" destOrd="0" presId="urn:microsoft.com/office/officeart/2009/layout/ReverseList"/>
    <dgm:cxn modelId="{A043111F-742D-43E4-AC1B-755D3597206B}" type="presParOf" srcId="{DB23E233-F32B-4EEE-909C-B38B07CB63A5}" destId="{37751FFC-4134-4B14-92A3-353FAC58124E}" srcOrd="3" destOrd="0" presId="urn:microsoft.com/office/officeart/2009/layout/ReverseList"/>
    <dgm:cxn modelId="{2CAFA0E7-C0E4-45A8-A57E-2968CFC06B44}" type="presParOf" srcId="{DB23E233-F32B-4EEE-909C-B38B07CB63A5}" destId="{7157AEC4-72A5-4536-ACAF-4AD3D1CAA6EE}" srcOrd="4" destOrd="0" presId="urn:microsoft.com/office/officeart/2009/layout/ReverseList"/>
    <dgm:cxn modelId="{BC5027D8-5043-4E7C-A813-DA19AD86336C}" type="presParOf" srcId="{DB23E233-F32B-4EEE-909C-B38B07CB63A5}" destId="{C58A2058-B398-4657-8D66-30D5AC6420CA}"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dgm:t>
        <a:bodyPr/>
        <a:lstStyle/>
        <a:p>
          <a:pPr marL="0" indent="0"/>
          <a:r>
            <a:rPr lang="en-GB" sz="1600" dirty="0"/>
            <a:t>Additional costs directly related to participants with fewer opportunities  – Extra financial support required to allow their participation and the participation of their accompanying persons in KA1 mobilities</a:t>
          </a:r>
          <a:endParaRPr lang="en-GB" sz="1600" u="sng" dirty="0"/>
        </a:p>
      </dgm:t>
    </dgm:pt>
    <dgm:pt modelId="{4EBC4175-75EF-42FB-8A2B-5B04535DC408}" type="parTrans" cxnId="{1244A676-178A-439A-BA7C-D442CA7B4DA2}">
      <dgm:prSet/>
      <dgm:spPr/>
      <dgm:t>
        <a:bodyPr/>
        <a:lstStyle/>
        <a:p>
          <a:endParaRPr lang="en-GB"/>
        </a:p>
      </dgm:t>
    </dgm:pt>
    <dgm:pt modelId="{62E11B44-4DB2-40B2-AFDF-9F539D8BF60F}" type="sibTrans" cxnId="{1244A676-178A-439A-BA7C-D442CA7B4DA2}">
      <dgm:prSet/>
      <dgm:spPr/>
      <dgm:t>
        <a:bodyPr/>
        <a:lstStyle/>
        <a:p>
          <a:endParaRPr lang="en-GB"/>
        </a:p>
      </dgm:t>
    </dgm:pt>
    <dgm:pt modelId="{DC9BD3C3-1345-44D9-A9A2-E7DFB50CE9EB}">
      <dgm:prSet phldrT="[Text]" custT="1"/>
      <dgm:spPr/>
      <dgm:t>
        <a:bodyPr/>
        <a:lstStyle/>
        <a:p>
          <a:r>
            <a:rPr lang="en-GB" sz="1600" u="none" dirty="0"/>
            <a:t>For participation in SMSs, SMPs, STAs, STTs and</a:t>
          </a:r>
          <a:r>
            <a:rPr lang="el-GR" sz="1600" u="none" dirty="0"/>
            <a:t> </a:t>
          </a:r>
          <a:r>
            <a:rPr lang="en-GB" sz="1600" u="none" dirty="0"/>
            <a:t>Preparatory Visits</a:t>
          </a:r>
        </a:p>
      </dgm:t>
    </dgm:pt>
    <dgm:pt modelId="{C89A5AE7-2E87-436A-AD49-C1B1B1643A56}" type="parTrans" cxnId="{70EF0CBD-5CB9-41EF-9F36-B034193A76F0}">
      <dgm:prSet/>
      <dgm:spPr/>
      <dgm:t>
        <a:bodyPr/>
        <a:lstStyle/>
        <a:p>
          <a:endParaRPr lang="en-GB"/>
        </a:p>
      </dgm:t>
    </dgm:pt>
    <dgm:pt modelId="{DB73B1C1-30C9-4FB4-A4EE-5FF6449B59ED}" type="sibTrans" cxnId="{70EF0CBD-5CB9-41EF-9F36-B034193A76F0}">
      <dgm:prSet/>
      <dgm:spPr/>
      <dgm:t>
        <a:bodyPr/>
        <a:lstStyle/>
        <a:p>
          <a:endParaRPr lang="en-GB"/>
        </a:p>
      </dgm:t>
    </dgm:pt>
    <dgm:pt modelId="{07619590-34A7-40B3-BBF9-5EA9AB37895C}">
      <dgm:prSet phldrT="[Text]" custT="1"/>
      <dgm:spPr/>
      <dgm:t>
        <a:bodyPr/>
        <a:lstStyle/>
        <a:p>
          <a:r>
            <a:rPr lang="en-GB" sz="1600" dirty="0"/>
            <a:t>Can be costs related to travel and subsistence, if justified and as long as it is not covered through standard "travel support" and "individual support" for these participants and their accompanying persons</a:t>
          </a:r>
          <a:endParaRPr lang="en-GB" sz="1600" u="none" dirty="0"/>
        </a:p>
      </dgm:t>
    </dgm:pt>
    <dgm:pt modelId="{A61EEFB0-AF87-4B51-AE0A-07F986F12DA5}" type="parTrans" cxnId="{EB4478AD-D507-449C-A16F-E9490CC50482}">
      <dgm:prSet/>
      <dgm:spPr/>
      <dgm:t>
        <a:bodyPr/>
        <a:lstStyle/>
        <a:p>
          <a:endParaRPr lang="en-GB"/>
        </a:p>
      </dgm:t>
    </dgm:pt>
    <dgm:pt modelId="{311A158F-1BBA-4EF6-BA38-A5E2FAFA2E50}" type="sibTrans" cxnId="{EB4478AD-D507-449C-A16F-E9490CC50482}">
      <dgm:prSet/>
      <dgm:spPr/>
      <dgm:t>
        <a:bodyPr/>
        <a:lstStyle/>
        <a:p>
          <a:endParaRPr lang="en-GB"/>
        </a:p>
      </dgm:t>
    </dgm:pt>
    <dgm:pt modelId="{0F386053-B0AB-440E-82F9-F006657DAD13}">
      <dgm:prSet phldrT="[Text]"/>
      <dgm:spPr/>
      <dgm:t>
        <a:bodyPr/>
        <a:lstStyle/>
        <a:p>
          <a:r>
            <a:rPr lang="en-GB" dirty="0"/>
            <a:t>Amount: </a:t>
          </a:r>
          <a:r>
            <a:rPr lang="el-GR" dirty="0"/>
            <a:t>100% </a:t>
          </a:r>
          <a:r>
            <a:rPr lang="en-GB" dirty="0"/>
            <a:t>of eligible costs, on the basis of relevant invoices</a:t>
          </a:r>
        </a:p>
      </dgm:t>
    </dgm:pt>
    <dgm:pt modelId="{87C02CDD-F4CA-47E0-9CF0-4E0C16C0C8E6}" type="parTrans" cxnId="{F9D22580-C0F0-4A14-9D6A-DF66F6849671}">
      <dgm:prSet/>
      <dgm:spPr/>
      <dgm:t>
        <a:bodyPr/>
        <a:lstStyle/>
        <a:p>
          <a:endParaRPr lang="en-GB"/>
        </a:p>
      </dgm:t>
    </dgm:pt>
    <dgm:pt modelId="{B7804209-ED4B-4C39-9BBB-1DC62E47EA78}" type="sibTrans" cxnId="{F9D22580-C0F0-4A14-9D6A-DF66F6849671}">
      <dgm:prSet/>
      <dgm:spPr/>
      <dgm:t>
        <a:bodyPr/>
        <a:lstStyle/>
        <a:p>
          <a:endParaRPr lang="en-GB"/>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dgm:pt>
    <dgm:pt modelId="{D6F0A526-3694-4A0A-87F3-EADDA943755E}" type="pres">
      <dgm:prSet presAssocID="{73C082A9-E891-4DB8-AEA9-C3C2E9D9FFDE}" presName="quad1" presStyleLbl="node1" presStyleIdx="0" presStyleCnt="4" custScaleX="146723" custLinFactNeighborX="19712" custLinFactNeighborY="-13101">
        <dgm:presLayoutVars>
          <dgm:chMax val="0"/>
          <dgm:chPref val="0"/>
          <dgm:bulletEnabled val="1"/>
        </dgm:presLayoutVars>
      </dgm:prSet>
      <dgm:spPr/>
    </dgm:pt>
    <dgm:pt modelId="{F2E1F61A-134B-48CA-8569-5099CF4D2E25}" type="pres">
      <dgm:prSet presAssocID="{73C082A9-E891-4DB8-AEA9-C3C2E9D9FFDE}" presName="quad2" presStyleLbl="node1" presStyleIdx="1" presStyleCnt="4" custScaleY="102540" custLinFactNeighborX="43029" custLinFactNeighborY="-10509">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47292" custLinFactNeighborX="22444" custLinFactNeighborY="-14663">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43029" custLinFactNeighborY="-14663">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CE6B61A-34FA-479D-8ADB-9B2E3EFF574E}">
      <dgm:prSet phldrT="[Text]"/>
      <dgm:spPr/>
      <dgm:t>
        <a:bodyPr/>
        <a:lstStyle/>
        <a:p>
          <a:r>
            <a:rPr lang="en-GB" dirty="0"/>
            <a:t>KA1 Coordinator</a:t>
          </a:r>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n-GB" dirty="0"/>
            <a:t>Stella Leonidou</a:t>
          </a: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29C76459-B01C-410C-B0F5-0EB5AC257C67}">
      <dgm:prSet phldrT="[Text]"/>
      <dgm:spPr>
        <a:solidFill>
          <a:srgbClr val="50A2BC"/>
        </a:solidFill>
      </dgm:spPr>
      <dgm:t>
        <a:bodyPr/>
        <a:lstStyle/>
        <a:p>
          <a:r>
            <a:rPr lang="en-GB" dirty="0">
              <a:hlinkClick xmlns:r="http://schemas.openxmlformats.org/officeDocument/2006/relationships" r:id="rId1"/>
            </a:rPr>
            <a:t>sleonidou@idep.org.cy</a:t>
          </a:r>
          <a:endParaRPr lang="en-GB" dirty="0"/>
        </a:p>
      </dgm:t>
    </dgm:pt>
    <dgm:pt modelId="{767D4C0E-2CDD-43AF-9F42-5A48207AA13D}" type="parTrans" cxnId="{D95D9B32-05B9-4354-85B9-86DB1133D3E6}">
      <dgm:prSet/>
      <dgm:spPr/>
      <dgm:t>
        <a:bodyPr/>
        <a:lstStyle/>
        <a:p>
          <a:endParaRPr lang="en-GB"/>
        </a:p>
      </dgm:t>
    </dgm:pt>
    <dgm:pt modelId="{A5E74C21-2C98-4316-9EC0-5C542B5FAFDD}" type="sibTrans" cxnId="{D95D9B32-05B9-4354-85B9-86DB1133D3E6}">
      <dgm:prSet/>
      <dgm:spPr/>
      <dgm:t>
        <a:bodyPr/>
        <a:lstStyle/>
        <a:p>
          <a:endParaRPr lang="en-GB"/>
        </a:p>
      </dgm:t>
    </dgm:pt>
    <dgm:pt modelId="{90E399BF-50C7-40B1-8E20-730CCE30A142}">
      <dgm:prSet phldrT="[Text]"/>
      <dgm:spPr>
        <a:solidFill>
          <a:srgbClr val="50A2BC"/>
        </a:solidFill>
      </dgm:spPr>
      <dgm:t>
        <a:bodyPr/>
        <a:lstStyle/>
        <a:p>
          <a:r>
            <a:rPr lang="en-GB" dirty="0"/>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B72A0040-F0D6-48B2-A270-64141C49CF70}" type="pres">
      <dgm:prSet presAssocID="{AD94B6AA-0E4E-47CB-9744-CE2AE782E637}" presName="Name0" presStyleCnt="0">
        <dgm:presLayoutVars>
          <dgm:dir/>
          <dgm:animLvl val="lvl"/>
          <dgm:resizeHandles val="exact"/>
        </dgm:presLayoutVars>
      </dgm:prSet>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0" presStyleCnt="1">
        <dgm:presLayoutVars>
          <dgm:chMax val="1"/>
          <dgm:bulletEnabled val="1"/>
        </dgm:presLayoutVars>
      </dgm:prSet>
      <dgm:spPr/>
    </dgm:pt>
    <dgm:pt modelId="{4EB2E7EB-C395-446F-9051-7DCA1926E161}" type="pres">
      <dgm:prSet presAssocID="{DCE6B61A-34FA-479D-8ADB-9B2E3EFF574E}" presName="bracket" presStyleLbl="parChTrans1D1" presStyleIdx="0" presStyleCnt="1"/>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0" presStyleCnt="1">
        <dgm:presLayoutVars>
          <dgm:bulletEnabled val="1"/>
        </dgm:presLayoutVars>
      </dgm:prSet>
      <dgm:spPr/>
    </dgm:pt>
  </dgm:ptLst>
  <dgm:cxnLst>
    <dgm:cxn modelId="{BAB9AD0C-F473-4566-A690-1FC2CAE35B64}" type="presOf" srcId="{29C76459-B01C-410C-B0F5-0EB5AC257C67}" destId="{EE02EA27-8B47-4885-BB5A-B272C48E85BE}" srcOrd="0" destOrd="1" presId="urn:diagrams.loki3.com/BracketList"/>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D95D9B32-05B9-4354-85B9-86DB1133D3E6}" srcId="{DCE6B61A-34FA-479D-8ADB-9B2E3EFF574E}" destId="{29C76459-B01C-410C-B0F5-0EB5AC257C67}" srcOrd="1" destOrd="0" parTransId="{767D4C0E-2CDD-43AF-9F42-5A48207AA13D}" sibTransId="{A5E74C21-2C98-4316-9EC0-5C542B5FAFDD}"/>
    <dgm:cxn modelId="{3045623A-DBDF-4EFA-8A73-29C03C7939C3}" srcId="{DCE6B61A-34FA-479D-8ADB-9B2E3EFF574E}" destId="{6B8EF69D-EBF6-4DFB-8CCC-B6BE21CE0AA3}" srcOrd="0" destOrd="0" parTransId="{3BBF255B-A77E-4C97-8804-DDF4B004FF75}" sibTransId="{061FC798-28B8-49A9-86A3-74764116CBAA}"/>
    <dgm:cxn modelId="{7927ACB1-F46C-4539-8F1A-3642625AB270}" type="presOf" srcId="{DCE6B61A-34FA-479D-8ADB-9B2E3EFF574E}" destId="{156F5878-F8AA-4C50-9949-B58410CC2BD1}" srcOrd="0" destOrd="0" presId="urn:diagrams.loki3.com/BracketList"/>
    <dgm:cxn modelId="{4C552EB4-A214-4DF1-828E-0BCF2363A53A}" type="presOf" srcId="{AD94B6AA-0E4E-47CB-9744-CE2AE782E637}" destId="{B72A0040-F0D6-48B2-A270-64141C49CF70}" srcOrd="0" destOrd="0" presId="urn:diagrams.loki3.com/BracketList"/>
    <dgm:cxn modelId="{EEE786EE-C802-4548-8083-A1465BB0EDC0}" srcId="{AD94B6AA-0E4E-47CB-9744-CE2AE782E637}" destId="{DCE6B61A-34FA-479D-8ADB-9B2E3EFF574E}" srcOrd="0"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DD750F26-D726-4550-A77F-0A5343B348C3}" type="presParOf" srcId="{B72A0040-F0D6-48B2-A270-64141C49CF70}" destId="{C676E77A-2F64-4677-A603-336EB9CAC2CF}" srcOrd="0"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C13D9-0266-41B9-8856-BE31AE7F58E1}">
      <dsp:nvSpPr>
        <dsp:cNvPr id="0" name=""/>
        <dsp:cNvSpPr/>
      </dsp:nvSpPr>
      <dsp:spPr>
        <a:xfrm rot="5400000">
          <a:off x="-221478" y="223679"/>
          <a:ext cx="1476523" cy="1033566"/>
        </a:xfrm>
        <a:prstGeom prst="chevron">
          <a:avLst/>
        </a:prstGeom>
        <a:solidFill>
          <a:srgbClr val="CC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KEY ACTION 1</a:t>
          </a:r>
        </a:p>
      </dsp:txBody>
      <dsp:txXfrm rot="-5400000">
        <a:off x="1" y="518983"/>
        <a:ext cx="1033566" cy="442957"/>
      </dsp:txXfrm>
    </dsp:sp>
    <dsp:sp modelId="{0BF7EA11-B74C-467D-B28D-80026A313BCB}">
      <dsp:nvSpPr>
        <dsp:cNvPr id="0" name=""/>
        <dsp:cNvSpPr/>
      </dsp:nvSpPr>
      <dsp:spPr>
        <a:xfrm rot="5400000">
          <a:off x="3187868" y="-2152100"/>
          <a:ext cx="959740" cy="5268343"/>
        </a:xfrm>
        <a:prstGeom prst="round2SameRect">
          <a:avLst/>
        </a:prstGeom>
        <a:solidFill>
          <a:schemeClr val="lt1">
            <a:alpha val="90000"/>
            <a:hueOff val="0"/>
            <a:satOff val="0"/>
            <a:lumOff val="0"/>
            <a:alphaOff val="0"/>
          </a:schemeClr>
        </a:solidFill>
        <a:ln w="25400" cap="flat" cmpd="sng" algn="ctr">
          <a:solidFill>
            <a:srgbClr val="4395AF"/>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a:t>MOBILITY OF INDIVIDUALS</a:t>
          </a:r>
        </a:p>
      </dsp:txBody>
      <dsp:txXfrm rot="-5400000">
        <a:off x="1033567" y="49052"/>
        <a:ext cx="5221492" cy="866038"/>
      </dsp:txXfrm>
    </dsp:sp>
    <dsp:sp modelId="{D872259C-A026-4477-AFC0-A98D3541E959}">
      <dsp:nvSpPr>
        <dsp:cNvPr id="0" name=""/>
        <dsp:cNvSpPr/>
      </dsp:nvSpPr>
      <dsp:spPr>
        <a:xfrm rot="5400000">
          <a:off x="-221478" y="1504554"/>
          <a:ext cx="1476523" cy="1033566"/>
        </a:xfrm>
        <a:prstGeom prst="chevron">
          <a:avLst/>
        </a:prstGeom>
        <a:solidFill>
          <a:srgbClr val="CC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KEY ACTION 2</a:t>
          </a:r>
        </a:p>
      </dsp:txBody>
      <dsp:txXfrm rot="-5400000">
        <a:off x="1" y="1799858"/>
        <a:ext cx="1033566" cy="442957"/>
      </dsp:txXfrm>
    </dsp:sp>
    <dsp:sp modelId="{874271F2-CC21-49A2-9AA8-EE2D32B31F37}">
      <dsp:nvSpPr>
        <dsp:cNvPr id="0" name=""/>
        <dsp:cNvSpPr/>
      </dsp:nvSpPr>
      <dsp:spPr>
        <a:xfrm rot="5400000">
          <a:off x="3187868" y="-871225"/>
          <a:ext cx="959740" cy="5268343"/>
        </a:xfrm>
        <a:prstGeom prst="round2SameRect">
          <a:avLst/>
        </a:prstGeom>
        <a:solidFill>
          <a:schemeClr val="lt1">
            <a:alpha val="90000"/>
            <a:hueOff val="0"/>
            <a:satOff val="0"/>
            <a:lumOff val="0"/>
            <a:alphaOff val="0"/>
          </a:schemeClr>
        </a:solidFill>
        <a:ln w="25400" cap="flat" cmpd="sng" algn="ctr">
          <a:solidFill>
            <a:srgbClr val="4395AF"/>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a:t>COOPERATION AMONG ORGANISATIONS AND INSTITUTIONS</a:t>
          </a:r>
        </a:p>
      </dsp:txBody>
      <dsp:txXfrm rot="-5400000">
        <a:off x="1033567" y="1329927"/>
        <a:ext cx="5221492" cy="866038"/>
      </dsp:txXfrm>
    </dsp:sp>
    <dsp:sp modelId="{E14A2B81-13F8-4B11-AF81-921AE0F0E123}">
      <dsp:nvSpPr>
        <dsp:cNvPr id="0" name=""/>
        <dsp:cNvSpPr/>
      </dsp:nvSpPr>
      <dsp:spPr>
        <a:xfrm rot="5400000">
          <a:off x="-221478" y="2785429"/>
          <a:ext cx="1476523" cy="1033566"/>
        </a:xfrm>
        <a:prstGeom prst="chevron">
          <a:avLst/>
        </a:prstGeom>
        <a:solidFill>
          <a:srgbClr val="CC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1" kern="1200" dirty="0"/>
            <a:t>KEY ACTION 3</a:t>
          </a:r>
        </a:p>
      </dsp:txBody>
      <dsp:txXfrm rot="-5400000">
        <a:off x="1" y="3080733"/>
        <a:ext cx="1033566" cy="442957"/>
      </dsp:txXfrm>
    </dsp:sp>
    <dsp:sp modelId="{37365962-3953-4C21-A453-1293E61DBA0A}">
      <dsp:nvSpPr>
        <dsp:cNvPr id="0" name=""/>
        <dsp:cNvSpPr/>
      </dsp:nvSpPr>
      <dsp:spPr>
        <a:xfrm rot="5400000">
          <a:off x="3187868" y="409649"/>
          <a:ext cx="959740" cy="5268343"/>
        </a:xfrm>
        <a:prstGeom prst="round2SameRect">
          <a:avLst/>
        </a:prstGeom>
        <a:solidFill>
          <a:schemeClr val="lt1">
            <a:alpha val="90000"/>
            <a:hueOff val="0"/>
            <a:satOff val="0"/>
            <a:lumOff val="0"/>
            <a:alphaOff val="0"/>
          </a:schemeClr>
        </a:solidFill>
        <a:ln w="25400" cap="flat" cmpd="sng" algn="ctr">
          <a:solidFill>
            <a:srgbClr val="4395AF"/>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a:t>SUPPORT TO POLICY DEVELOPMENT AND COOPERATION</a:t>
          </a:r>
        </a:p>
      </dsp:txBody>
      <dsp:txXfrm rot="-5400000">
        <a:off x="1033567" y="2610802"/>
        <a:ext cx="5221492" cy="866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ADB0-9658-4509-8216-31FCE6DC2092}">
      <dsp:nvSpPr>
        <dsp:cNvPr id="0" name=""/>
        <dsp:cNvSpPr/>
      </dsp:nvSpPr>
      <dsp:spPr>
        <a:xfrm>
          <a:off x="-4996655" y="-765571"/>
          <a:ext cx="5950742" cy="5950742"/>
        </a:xfrm>
        <a:prstGeom prst="blockArc">
          <a:avLst>
            <a:gd name="adj1" fmla="val 18900000"/>
            <a:gd name="adj2" fmla="val 2700000"/>
            <a:gd name="adj3" fmla="val 363"/>
          </a:avLst>
        </a:prstGeom>
        <a:noFill/>
        <a:ln w="25400" cap="flat" cmpd="sng" algn="ctr">
          <a:solidFill>
            <a:srgbClr val="659A2A"/>
          </a:solidFill>
          <a:prstDash val="solid"/>
        </a:ln>
        <a:effectLst/>
      </dsp:spPr>
      <dsp:style>
        <a:lnRef idx="2">
          <a:scrgbClr r="0" g="0" b="0"/>
        </a:lnRef>
        <a:fillRef idx="0">
          <a:scrgbClr r="0" g="0" b="0"/>
        </a:fillRef>
        <a:effectRef idx="0">
          <a:scrgbClr r="0" g="0" b="0"/>
        </a:effectRef>
        <a:fontRef idx="minor"/>
      </dsp:style>
    </dsp:sp>
    <dsp:sp modelId="{56CEBDF1-6253-4ACE-A1C9-D7554C795D0C}">
      <dsp:nvSpPr>
        <dsp:cNvPr id="0" name=""/>
        <dsp:cNvSpPr/>
      </dsp:nvSpPr>
      <dsp:spPr>
        <a:xfrm>
          <a:off x="674430" y="402917"/>
          <a:ext cx="5959682" cy="883920"/>
        </a:xfrm>
        <a:prstGeom prst="rect">
          <a:avLst/>
        </a:prstGeom>
        <a:solidFill>
          <a:srgbClr val="B2D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Learning mobility of individuals and groups, cooperation, quality, </a:t>
          </a:r>
          <a:r>
            <a:rPr lang="en-GB" sz="2000" b="1" kern="1200" dirty="0">
              <a:solidFill>
                <a:schemeClr val="tx1"/>
              </a:solidFill>
            </a:rPr>
            <a:t>INCLUSION</a:t>
          </a:r>
          <a:r>
            <a:rPr lang="en-GB" sz="1800" kern="1200" dirty="0">
              <a:solidFill>
                <a:schemeClr val="tx1"/>
              </a:solidFill>
            </a:rPr>
            <a:t>, excellence, creativity and innovation </a:t>
          </a:r>
          <a:r>
            <a:rPr lang="en-GB" sz="1800" i="1" kern="1200" dirty="0">
              <a:solidFill>
                <a:schemeClr val="tx1"/>
              </a:solidFill>
            </a:rPr>
            <a:t>in the fields of Education and Training</a:t>
          </a:r>
        </a:p>
      </dsp:txBody>
      <dsp:txXfrm>
        <a:off x="674430" y="402917"/>
        <a:ext cx="5959682" cy="883920"/>
      </dsp:txXfrm>
    </dsp:sp>
    <dsp:sp modelId="{ECE64C26-DDE0-4726-9E89-5CD7A249915E}">
      <dsp:nvSpPr>
        <dsp:cNvPr id="0" name=""/>
        <dsp:cNvSpPr/>
      </dsp:nvSpPr>
      <dsp:spPr>
        <a:xfrm>
          <a:off x="61178" y="331470"/>
          <a:ext cx="1104900" cy="1104900"/>
        </a:xfrm>
        <a:prstGeom prst="ellipse">
          <a:avLst/>
        </a:prstGeom>
        <a:solidFill>
          <a:schemeClr val="lt1">
            <a:hueOff val="0"/>
            <a:satOff val="0"/>
            <a:lumOff val="0"/>
            <a:alphaOff val="0"/>
          </a:schemeClr>
        </a:solidFill>
        <a:ln w="25400" cap="flat" cmpd="sng" algn="ctr">
          <a:solidFill>
            <a:srgbClr val="659A2A"/>
          </a:solidFill>
          <a:prstDash val="solid"/>
        </a:ln>
        <a:effectLst/>
      </dsp:spPr>
      <dsp:style>
        <a:lnRef idx="2">
          <a:scrgbClr r="0" g="0" b="0"/>
        </a:lnRef>
        <a:fillRef idx="1">
          <a:scrgbClr r="0" g="0" b="0"/>
        </a:fillRef>
        <a:effectRef idx="0">
          <a:scrgbClr r="0" g="0" b="0"/>
        </a:effectRef>
        <a:fontRef idx="minor"/>
      </dsp:style>
    </dsp:sp>
    <dsp:sp modelId="{78A9D6B2-9AB1-41BE-8FE5-414FB8A5BCC1}">
      <dsp:nvSpPr>
        <dsp:cNvPr id="0" name=""/>
        <dsp:cNvSpPr/>
      </dsp:nvSpPr>
      <dsp:spPr>
        <a:xfrm>
          <a:off x="934932" y="1767840"/>
          <a:ext cx="5638377" cy="883920"/>
        </a:xfrm>
        <a:prstGeom prst="rect">
          <a:avLst/>
        </a:prstGeom>
        <a:solidFill>
          <a:srgbClr val="B2D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Non formal and informal learning mobility, active participation, cooperation, quality</a:t>
          </a:r>
          <a:r>
            <a:rPr lang="en-GB" sz="1800" b="1" kern="1200" dirty="0">
              <a:solidFill>
                <a:schemeClr val="tx1"/>
              </a:solidFill>
            </a:rPr>
            <a:t>, </a:t>
          </a:r>
          <a:r>
            <a:rPr lang="en-GB" sz="2000" b="1" kern="1200" dirty="0">
              <a:solidFill>
                <a:schemeClr val="tx1"/>
              </a:solidFill>
            </a:rPr>
            <a:t>INCLUSION</a:t>
          </a:r>
          <a:r>
            <a:rPr lang="en-GB" sz="1800" kern="1200" dirty="0">
              <a:solidFill>
                <a:schemeClr val="tx1"/>
              </a:solidFill>
            </a:rPr>
            <a:t>, creativity and innovation </a:t>
          </a:r>
          <a:r>
            <a:rPr lang="en-GB" sz="1800" i="1" kern="1200" dirty="0">
              <a:solidFill>
                <a:schemeClr val="tx1"/>
              </a:solidFill>
            </a:rPr>
            <a:t>in the field of youth</a:t>
          </a:r>
        </a:p>
      </dsp:txBody>
      <dsp:txXfrm>
        <a:off x="934932" y="1767840"/>
        <a:ext cx="5638377" cy="883920"/>
      </dsp:txXfrm>
    </dsp:sp>
    <dsp:sp modelId="{CFC84D3A-2964-4866-818C-862D9A2C856B}">
      <dsp:nvSpPr>
        <dsp:cNvPr id="0" name=""/>
        <dsp:cNvSpPr/>
      </dsp:nvSpPr>
      <dsp:spPr>
        <a:xfrm>
          <a:off x="382482" y="1657350"/>
          <a:ext cx="1104900" cy="1104900"/>
        </a:xfrm>
        <a:prstGeom prst="ellipse">
          <a:avLst/>
        </a:prstGeom>
        <a:solidFill>
          <a:schemeClr val="lt1">
            <a:hueOff val="0"/>
            <a:satOff val="0"/>
            <a:lumOff val="0"/>
            <a:alphaOff val="0"/>
          </a:schemeClr>
        </a:solidFill>
        <a:ln w="25400" cap="flat" cmpd="sng" algn="ctr">
          <a:solidFill>
            <a:srgbClr val="659A2A"/>
          </a:solidFill>
          <a:prstDash val="solid"/>
        </a:ln>
        <a:effectLst/>
      </dsp:spPr>
      <dsp:style>
        <a:lnRef idx="2">
          <a:scrgbClr r="0" g="0" b="0"/>
        </a:lnRef>
        <a:fillRef idx="1">
          <a:scrgbClr r="0" g="0" b="0"/>
        </a:fillRef>
        <a:effectRef idx="0">
          <a:scrgbClr r="0" g="0" b="0"/>
        </a:effectRef>
        <a:fontRef idx="minor"/>
      </dsp:style>
    </dsp:sp>
    <dsp:sp modelId="{63E2442C-C099-4142-91A2-DB07773BFB97}">
      <dsp:nvSpPr>
        <dsp:cNvPr id="0" name=""/>
        <dsp:cNvSpPr/>
      </dsp:nvSpPr>
      <dsp:spPr>
        <a:xfrm>
          <a:off x="613628" y="3093720"/>
          <a:ext cx="5959682" cy="883920"/>
        </a:xfrm>
        <a:prstGeom prst="rect">
          <a:avLst/>
        </a:prstGeom>
        <a:solidFill>
          <a:srgbClr val="B2DD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Learning mobility of staff, cooperation, quality,</a:t>
          </a:r>
          <a:r>
            <a:rPr lang="en-GB" sz="1800" b="1" kern="1200" dirty="0">
              <a:solidFill>
                <a:schemeClr val="tx1"/>
              </a:solidFill>
            </a:rPr>
            <a:t> </a:t>
          </a:r>
          <a:r>
            <a:rPr lang="en-GB" sz="2000" b="1" kern="1200" dirty="0">
              <a:solidFill>
                <a:schemeClr val="tx1"/>
              </a:solidFill>
            </a:rPr>
            <a:t>INCLUSION</a:t>
          </a:r>
          <a:r>
            <a:rPr lang="en-GB" sz="1800" kern="1200" dirty="0">
              <a:solidFill>
                <a:schemeClr val="tx1"/>
              </a:solidFill>
            </a:rPr>
            <a:t>, creativity and innovation </a:t>
          </a:r>
          <a:r>
            <a:rPr lang="en-GB" sz="1800" i="1" kern="1200" dirty="0">
              <a:solidFill>
                <a:schemeClr val="tx1"/>
              </a:solidFill>
            </a:rPr>
            <a:t>in the field of sports</a:t>
          </a:r>
        </a:p>
      </dsp:txBody>
      <dsp:txXfrm>
        <a:off x="613628" y="3093720"/>
        <a:ext cx="5959682" cy="883920"/>
      </dsp:txXfrm>
    </dsp:sp>
    <dsp:sp modelId="{ED2CD42B-D903-4BFB-BF5A-BE476DE3124B}">
      <dsp:nvSpPr>
        <dsp:cNvPr id="0" name=""/>
        <dsp:cNvSpPr/>
      </dsp:nvSpPr>
      <dsp:spPr>
        <a:xfrm>
          <a:off x="61178" y="2983230"/>
          <a:ext cx="1104900" cy="1104900"/>
        </a:xfrm>
        <a:prstGeom prst="ellipse">
          <a:avLst/>
        </a:prstGeom>
        <a:solidFill>
          <a:schemeClr val="lt1">
            <a:hueOff val="0"/>
            <a:satOff val="0"/>
            <a:lumOff val="0"/>
            <a:alphaOff val="0"/>
          </a:schemeClr>
        </a:solidFill>
        <a:ln w="25400" cap="flat" cmpd="sng" algn="ctr">
          <a:solidFill>
            <a:srgbClr val="659A2A"/>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820AB-7728-42FA-8D3F-86D08DA5659A}">
      <dsp:nvSpPr>
        <dsp:cNvPr id="0" name=""/>
        <dsp:cNvSpPr/>
      </dsp:nvSpPr>
      <dsp:spPr>
        <a:xfrm rot="16200000">
          <a:off x="682851" y="1396017"/>
          <a:ext cx="3163871" cy="212970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accent6">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Framework on inclusion measures of Erasmus+ and European Solidarity Corps 2021-27</a:t>
          </a:r>
          <a:endParaRPr lang="en-GB" sz="2000" kern="1200" dirty="0">
            <a:solidFill>
              <a:schemeClr val="accent6">
                <a:lumMod val="75000"/>
              </a:schemeClr>
            </a:solidFill>
          </a:endParaRPr>
        </a:p>
      </dsp:txBody>
      <dsp:txXfrm rot="5400000">
        <a:off x="1303915" y="982917"/>
        <a:ext cx="2025725" cy="2955907"/>
      </dsp:txXfrm>
    </dsp:sp>
    <dsp:sp modelId="{37751FFC-4134-4B14-92A3-353FAC58124E}">
      <dsp:nvSpPr>
        <dsp:cNvPr id="0" name=""/>
        <dsp:cNvSpPr/>
      </dsp:nvSpPr>
      <dsp:spPr>
        <a:xfrm rot="5400000">
          <a:off x="2704107" y="1402030"/>
          <a:ext cx="3163871" cy="2117681"/>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accent6">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Implementation Guidelines for the Erasmus+ and European Solidarity Corps Inclusion and Diversity Strategy</a:t>
          </a:r>
          <a:endParaRPr lang="en-GB" sz="2000" kern="1200" dirty="0">
            <a:solidFill>
              <a:schemeClr val="accent6">
                <a:lumMod val="75000"/>
              </a:schemeClr>
            </a:solidFill>
          </a:endParaRPr>
        </a:p>
      </dsp:txBody>
      <dsp:txXfrm rot="-5400000">
        <a:off x="3227202" y="982331"/>
        <a:ext cx="2014286" cy="2957081"/>
      </dsp:txXfrm>
    </dsp:sp>
    <dsp:sp modelId="{7157AEC4-72A5-4536-ACAF-4AD3D1CAA6EE}">
      <dsp:nvSpPr>
        <dsp:cNvPr id="0" name=""/>
        <dsp:cNvSpPr/>
      </dsp:nvSpPr>
      <dsp:spPr>
        <a:xfrm>
          <a:off x="2264589" y="0"/>
          <a:ext cx="2021255" cy="202115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A2058-B398-4657-8D66-30D5AC6420CA}">
      <dsp:nvSpPr>
        <dsp:cNvPr id="0" name=""/>
        <dsp:cNvSpPr/>
      </dsp:nvSpPr>
      <dsp:spPr>
        <a:xfrm rot="10800000">
          <a:off x="2264589" y="2900092"/>
          <a:ext cx="2021255" cy="202115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792315" y="237912"/>
          <a:ext cx="3100668"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Additional costs directly related to participants with fewer opportunities  – Extra financial support required to allow their participation and the participation of their accompanying persons in KA1 mobilities</a:t>
          </a:r>
          <a:endParaRPr lang="en-GB" sz="1600" u="sng" kern="1200" dirty="0"/>
        </a:p>
      </dsp:txBody>
      <dsp:txXfrm>
        <a:off x="1895477" y="341074"/>
        <a:ext cx="2894344" cy="1906956"/>
      </dsp:txXfrm>
    </dsp:sp>
    <dsp:sp modelId="{F2E1F61A-134B-48CA-8569-5099CF4D2E25}">
      <dsp:nvSpPr>
        <dsp:cNvPr id="0" name=""/>
        <dsp:cNvSpPr/>
      </dsp:nvSpPr>
      <dsp:spPr>
        <a:xfrm>
          <a:off x="5054603" y="265850"/>
          <a:ext cx="2113280" cy="21669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u="none" kern="1200" dirty="0"/>
            <a:t>For participation in SMSs, SMPs, STAs, STTs and</a:t>
          </a:r>
          <a:r>
            <a:rPr lang="el-GR" sz="1600" u="none" kern="1200" dirty="0"/>
            <a:t> </a:t>
          </a:r>
          <a:r>
            <a:rPr lang="en-GB" sz="1600" u="none" kern="1200" dirty="0"/>
            <a:t>Preparatory Visits</a:t>
          </a:r>
        </a:p>
      </dsp:txBody>
      <dsp:txXfrm>
        <a:off x="5157765" y="369012"/>
        <a:ext cx="1906956" cy="1960633"/>
      </dsp:txXfrm>
    </dsp:sp>
    <dsp:sp modelId="{9920944F-D1EC-4CE9-8151-90A93DA60298}">
      <dsp:nvSpPr>
        <dsp:cNvPr id="0" name=""/>
        <dsp:cNvSpPr/>
      </dsp:nvSpPr>
      <dsp:spPr>
        <a:xfrm>
          <a:off x="1844038" y="2480743"/>
          <a:ext cx="3112692"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Can be costs related to travel and subsistence, if justified and as long as it is not covered through standard "travel support" and "individual support" for these participants and their accompanying persons</a:t>
          </a:r>
          <a:endParaRPr lang="en-GB" sz="1600" u="none" kern="1200" dirty="0"/>
        </a:p>
      </dsp:txBody>
      <dsp:txXfrm>
        <a:off x="1947200" y="2583905"/>
        <a:ext cx="2906368" cy="1906956"/>
      </dsp:txXfrm>
    </dsp:sp>
    <dsp:sp modelId="{AD360B07-2A6A-40C4-BA6D-FF67FC09E613}">
      <dsp:nvSpPr>
        <dsp:cNvPr id="0" name=""/>
        <dsp:cNvSpPr/>
      </dsp:nvSpPr>
      <dsp:spPr>
        <a:xfrm>
          <a:off x="5054603" y="248074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Amount: </a:t>
          </a:r>
          <a:r>
            <a:rPr lang="el-GR" sz="2100" kern="1200" dirty="0"/>
            <a:t>100% </a:t>
          </a:r>
          <a:r>
            <a:rPr lang="en-GB" sz="2100" kern="1200" dirty="0"/>
            <a:t>of eligible costs, on the basis of relevant invoices</a:t>
          </a:r>
        </a:p>
      </dsp:txBody>
      <dsp:txXfrm>
        <a:off x="5157765" y="2583905"/>
        <a:ext cx="1906956" cy="1906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F5878-F8AA-4C50-9949-B58410CC2BD1}">
      <dsp:nvSpPr>
        <dsp:cNvPr id="0" name=""/>
        <dsp:cNvSpPr/>
      </dsp:nvSpPr>
      <dsp:spPr>
        <a:xfrm>
          <a:off x="3968" y="2274971"/>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KA1 Coordinator</a:t>
          </a:r>
        </a:p>
      </dsp:txBody>
      <dsp:txXfrm>
        <a:off x="3968" y="2274971"/>
        <a:ext cx="2030015" cy="868725"/>
      </dsp:txXfrm>
    </dsp:sp>
    <dsp:sp modelId="{4EB2E7EB-C395-446F-9051-7DCA1926E161}">
      <dsp:nvSpPr>
        <dsp:cNvPr id="0" name=""/>
        <dsp:cNvSpPr/>
      </dsp:nvSpPr>
      <dsp:spPr>
        <a:xfrm>
          <a:off x="2033984" y="2003494"/>
          <a:ext cx="406003" cy="141167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003494"/>
          <a:ext cx="5521642" cy="1411678"/>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Stella Leonidou</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1"/>
            </a:rPr>
            <a:t>sleonidou@idep.org.cy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22448894</a:t>
          </a:r>
        </a:p>
      </dsp:txBody>
      <dsp:txXfrm>
        <a:off x="2602388" y="2003494"/>
        <a:ext cx="5521642" cy="14116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07A30E-5442-460C-BE90-690049C25786}" type="datetimeFigureOut">
              <a:rPr lang="en-GB" smtClean="0"/>
              <a:t>29/10/2024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449254A-1F4D-49E3-A5C9-D2063958975E}" type="slidenum">
              <a:rPr lang="en-GB" smtClean="0"/>
              <a:t>‹#›</a:t>
            </a:fld>
            <a:endParaRPr lang="en-GB"/>
          </a:p>
        </p:txBody>
      </p:sp>
    </p:spTree>
    <p:extLst>
      <p:ext uri="{BB962C8B-B14F-4D97-AF65-F5344CB8AC3E}">
        <p14:creationId xmlns:p14="http://schemas.microsoft.com/office/powerpoint/2010/main" val="54635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KA1, KA2 and KA3 are implemented through centralized and decentralized actions. Jean Monnet is implemented through direct management only.</a:t>
            </a:r>
          </a:p>
        </p:txBody>
      </p:sp>
      <p:sp>
        <p:nvSpPr>
          <p:cNvPr id="4" name="Slide Number Placeholder 3"/>
          <p:cNvSpPr>
            <a:spLocks noGrp="1"/>
          </p:cNvSpPr>
          <p:nvPr>
            <p:ph type="sldNum" sz="quarter" idx="5"/>
          </p:nvPr>
        </p:nvSpPr>
        <p:spPr/>
        <p:txBody>
          <a:bodyPr/>
          <a:lstStyle/>
          <a:p>
            <a:fld id="{B449254A-1F4D-49E3-A5C9-D2063958975E}" type="slidenum">
              <a:rPr lang="en-GB" smtClean="0"/>
              <a:t>5</a:t>
            </a:fld>
            <a:endParaRPr lang="en-GB"/>
          </a:p>
        </p:txBody>
      </p:sp>
    </p:spTree>
    <p:extLst>
      <p:ext uri="{BB962C8B-B14F-4D97-AF65-F5344CB8AC3E}">
        <p14:creationId xmlns:p14="http://schemas.microsoft.com/office/powerpoint/2010/main" val="13034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20</a:t>
            </a:fld>
            <a:endParaRPr lang="en-GB"/>
          </a:p>
        </p:txBody>
      </p:sp>
    </p:spTree>
    <p:extLst>
      <p:ext uri="{BB962C8B-B14F-4D97-AF65-F5344CB8AC3E}">
        <p14:creationId xmlns:p14="http://schemas.microsoft.com/office/powerpoint/2010/main" val="356510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No eligibility criteria is set for the duration of the virtual component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21</a:t>
            </a:fld>
            <a:endParaRPr lang="en-GB"/>
          </a:p>
        </p:txBody>
      </p:sp>
    </p:spTree>
    <p:extLst>
      <p:ext uri="{BB962C8B-B14F-4D97-AF65-F5344CB8AC3E}">
        <p14:creationId xmlns:p14="http://schemas.microsoft.com/office/powerpoint/2010/main" val="1279421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23</a:t>
            </a:fld>
            <a:endParaRPr lang="en-GB"/>
          </a:p>
        </p:txBody>
      </p:sp>
    </p:spTree>
    <p:extLst>
      <p:ext uri="{BB962C8B-B14F-4D97-AF65-F5344CB8AC3E}">
        <p14:creationId xmlns:p14="http://schemas.microsoft.com/office/powerpoint/2010/main" val="57643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for participants: For example, carrying or renting special equipment, paying for extra luggage, paying for accommodation providing facilities for people with disabilities</a:t>
            </a:r>
            <a:r>
              <a:rPr lang="el-GR" dirty="0"/>
              <a:t>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24</a:t>
            </a:fld>
            <a:endParaRPr lang="en-GB"/>
          </a:p>
        </p:txBody>
      </p:sp>
    </p:spTree>
    <p:extLst>
      <p:ext uri="{BB962C8B-B14F-4D97-AF65-F5344CB8AC3E}">
        <p14:creationId xmlns:p14="http://schemas.microsoft.com/office/powerpoint/2010/main" val="248867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25</a:t>
            </a:fld>
            <a:endParaRPr lang="en-GB"/>
          </a:p>
        </p:txBody>
      </p:sp>
    </p:spTree>
    <p:extLst>
      <p:ext uri="{BB962C8B-B14F-4D97-AF65-F5344CB8AC3E}">
        <p14:creationId xmlns:p14="http://schemas.microsoft.com/office/powerpoint/2010/main" val="121425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Times New Roman" panose="02020603050405020304" pitchFamily="18" charset="0"/>
                <a:ea typeface="Times New Roman" panose="02020603050405020304" pitchFamily="18" charset="0"/>
              </a:rPr>
              <a:t>I</a:t>
            </a:r>
            <a:r>
              <a:rPr lang="en-GB" sz="1200" dirty="0">
                <a:effectLst/>
                <a:latin typeface="Times New Roman" panose="02020603050405020304" pitchFamily="18" charset="0"/>
                <a:ea typeface="Times New Roman" panose="02020603050405020304" pitchFamily="18" charset="0"/>
              </a:rPr>
              <a:t>f </a:t>
            </a:r>
            <a:r>
              <a:rPr lang="en-US" sz="1200" dirty="0">
                <a:effectLst/>
                <a:latin typeface="Times New Roman" panose="02020603050405020304" pitchFamily="18" charset="0"/>
                <a:ea typeface="Times New Roman" panose="02020603050405020304" pitchFamily="18" charset="0"/>
              </a:rPr>
              <a:t>budget transfers from any budget category of </a:t>
            </a:r>
            <a:r>
              <a:rPr lang="en-US" sz="1200" b="1" i="1" dirty="0">
                <a:effectLst/>
                <a:latin typeface="Times New Roman" panose="02020603050405020304" pitchFamily="18" charset="0"/>
                <a:ea typeface="Times New Roman" panose="02020603050405020304" pitchFamily="18" charset="0"/>
              </a:rPr>
              <a:t>Student mobility </a:t>
            </a:r>
            <a:r>
              <a:rPr lang="en-US" sz="1200" dirty="0">
                <a:effectLst/>
                <a:latin typeface="Times New Roman" panose="02020603050405020304" pitchFamily="18" charset="0"/>
                <a:ea typeface="Times New Roman" panose="02020603050405020304" pitchFamily="18" charset="0"/>
              </a:rPr>
              <a:t>to any other budget category of </a:t>
            </a:r>
            <a:r>
              <a:rPr lang="en-US" sz="1200" b="1" i="1" dirty="0">
                <a:effectLst/>
                <a:latin typeface="Times New Roman" panose="02020603050405020304" pitchFamily="18" charset="0"/>
                <a:ea typeface="Times New Roman" panose="02020603050405020304" pitchFamily="18" charset="0"/>
              </a:rPr>
              <a:t>Staff mobility</a:t>
            </a:r>
            <a:r>
              <a:rPr lang="en-US" sz="1200" dirty="0">
                <a:effectLst/>
                <a:latin typeface="Times New Roman" panose="02020603050405020304" pitchFamily="18" charset="0"/>
                <a:ea typeface="Times New Roman" panose="02020603050405020304" pitchFamily="18" charset="0"/>
              </a:rPr>
              <a:t>, including real-cost budget categories, exceed 10% of the total funds in that budget category, an amendment is required.</a:t>
            </a:r>
            <a:endParaRPr lang="en-GB" sz="1200" dirty="0"/>
          </a:p>
        </p:txBody>
      </p:sp>
      <p:sp>
        <p:nvSpPr>
          <p:cNvPr id="4" name="Slide Number Placeholder 3"/>
          <p:cNvSpPr>
            <a:spLocks noGrp="1"/>
          </p:cNvSpPr>
          <p:nvPr>
            <p:ph type="sldNum" sz="quarter" idx="5"/>
          </p:nvPr>
        </p:nvSpPr>
        <p:spPr/>
        <p:txBody>
          <a:bodyPr/>
          <a:lstStyle/>
          <a:p>
            <a:fld id="{B449254A-1F4D-49E3-A5C9-D2063958975E}" type="slidenum">
              <a:rPr lang="en-GB" smtClean="0"/>
              <a:t>26</a:t>
            </a:fld>
            <a:endParaRPr lang="en-GB"/>
          </a:p>
        </p:txBody>
      </p:sp>
    </p:spTree>
    <p:extLst>
      <p:ext uri="{BB962C8B-B14F-4D97-AF65-F5344CB8AC3E}">
        <p14:creationId xmlns:p14="http://schemas.microsoft.com/office/powerpoint/2010/main" val="107514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applies for exceptional costs for expensive travel</a:t>
            </a:r>
          </a:p>
        </p:txBody>
      </p:sp>
      <p:sp>
        <p:nvSpPr>
          <p:cNvPr id="4" name="Slide Number Placeholder 3"/>
          <p:cNvSpPr>
            <a:spLocks noGrp="1"/>
          </p:cNvSpPr>
          <p:nvPr>
            <p:ph type="sldNum" sz="quarter" idx="5"/>
          </p:nvPr>
        </p:nvSpPr>
        <p:spPr/>
        <p:txBody>
          <a:bodyPr/>
          <a:lstStyle/>
          <a:p>
            <a:fld id="{B449254A-1F4D-49E3-A5C9-D2063958975E}" type="slidenum">
              <a:rPr lang="en-GB" smtClean="0"/>
              <a:t>27</a:t>
            </a:fld>
            <a:endParaRPr lang="en-GB"/>
          </a:p>
        </p:txBody>
      </p:sp>
    </p:spTree>
    <p:extLst>
      <p:ext uri="{BB962C8B-B14F-4D97-AF65-F5344CB8AC3E}">
        <p14:creationId xmlns:p14="http://schemas.microsoft.com/office/powerpoint/2010/main" val="384878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same applies for the category</a:t>
            </a:r>
            <a:r>
              <a:rPr lang="el-GR" dirty="0"/>
              <a:t> </a:t>
            </a:r>
            <a:r>
              <a:rPr lang="en-GB" dirty="0"/>
              <a:t>“Exceptional Costs for Expensive Travel”</a:t>
            </a:r>
          </a:p>
        </p:txBody>
      </p:sp>
      <p:sp>
        <p:nvSpPr>
          <p:cNvPr id="4" name="Slide Number Placeholder 3"/>
          <p:cNvSpPr>
            <a:spLocks noGrp="1"/>
          </p:cNvSpPr>
          <p:nvPr>
            <p:ph type="sldNum" sz="quarter" idx="5"/>
          </p:nvPr>
        </p:nvSpPr>
        <p:spPr/>
        <p:txBody>
          <a:bodyPr/>
          <a:lstStyle/>
          <a:p>
            <a:fld id="{B449254A-1F4D-49E3-A5C9-D2063958975E}" type="slidenum">
              <a:rPr lang="en-GB" smtClean="0"/>
              <a:t>28</a:t>
            </a:fld>
            <a:endParaRPr lang="en-GB"/>
          </a:p>
        </p:txBody>
      </p:sp>
    </p:spTree>
    <p:extLst>
      <p:ext uri="{BB962C8B-B14F-4D97-AF65-F5344CB8AC3E}">
        <p14:creationId xmlns:p14="http://schemas.microsoft.com/office/powerpoint/2010/main" val="4113832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29</a:t>
            </a:fld>
            <a:endParaRPr lang="en-GB"/>
          </a:p>
        </p:txBody>
      </p:sp>
    </p:spTree>
    <p:extLst>
      <p:ext uri="{BB962C8B-B14F-4D97-AF65-F5344CB8AC3E}">
        <p14:creationId xmlns:p14="http://schemas.microsoft.com/office/powerpoint/2010/main" val="352432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30</a:t>
            </a:fld>
            <a:endParaRPr lang="en-GB"/>
          </a:p>
        </p:txBody>
      </p:sp>
    </p:spTree>
    <p:extLst>
      <p:ext uri="{BB962C8B-B14F-4D97-AF65-F5344CB8AC3E}">
        <p14:creationId xmlns:p14="http://schemas.microsoft.com/office/powerpoint/2010/main" val="364481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9</a:t>
            </a:fld>
            <a:endParaRPr lang="en-GB"/>
          </a:p>
        </p:txBody>
      </p:sp>
    </p:spTree>
    <p:extLst>
      <p:ext uri="{BB962C8B-B14F-4D97-AF65-F5344CB8AC3E}">
        <p14:creationId xmlns:p14="http://schemas.microsoft.com/office/powerpoint/2010/main" val="4194194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32</a:t>
            </a:fld>
            <a:endParaRPr lang="en-GB"/>
          </a:p>
        </p:txBody>
      </p:sp>
    </p:spTree>
    <p:extLst>
      <p:ext uri="{BB962C8B-B14F-4D97-AF65-F5344CB8AC3E}">
        <p14:creationId xmlns:p14="http://schemas.microsoft.com/office/powerpoint/2010/main" val="134643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33</a:t>
            </a:fld>
            <a:endParaRPr lang="en-GB"/>
          </a:p>
        </p:txBody>
      </p:sp>
    </p:spTree>
    <p:extLst>
      <p:ext uri="{BB962C8B-B14F-4D97-AF65-F5344CB8AC3E}">
        <p14:creationId xmlns:p14="http://schemas.microsoft.com/office/powerpoint/2010/main" val="115704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The participation in BIPs from 5-30 days also applies for people without fewer opportunities, but people with fewer opportunities can really take advantage of this type of mobility, due to its short-term format</a:t>
            </a:r>
            <a:endParaRPr lang="en-GB" dirty="0"/>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34</a:t>
            </a:fld>
            <a:endParaRPr lang="en-GB"/>
          </a:p>
        </p:txBody>
      </p:sp>
    </p:spTree>
    <p:extLst>
      <p:ext uri="{BB962C8B-B14F-4D97-AF65-F5344CB8AC3E}">
        <p14:creationId xmlns:p14="http://schemas.microsoft.com/office/powerpoint/2010/main" val="3356111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35</a:t>
            </a:fld>
            <a:endParaRPr lang="en-GB"/>
          </a:p>
        </p:txBody>
      </p:sp>
    </p:spTree>
    <p:extLst>
      <p:ext uri="{BB962C8B-B14F-4D97-AF65-F5344CB8AC3E}">
        <p14:creationId xmlns:p14="http://schemas.microsoft.com/office/powerpoint/2010/main" val="245999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Possibility for language assessment before the mobility takes place</a:t>
            </a:r>
          </a:p>
        </p:txBody>
      </p:sp>
      <p:sp>
        <p:nvSpPr>
          <p:cNvPr id="4" name="Slide Number Placeholder 3"/>
          <p:cNvSpPr>
            <a:spLocks noGrp="1"/>
          </p:cNvSpPr>
          <p:nvPr>
            <p:ph type="sldNum" sz="quarter" idx="5"/>
          </p:nvPr>
        </p:nvSpPr>
        <p:spPr/>
        <p:txBody>
          <a:bodyPr/>
          <a:lstStyle/>
          <a:p>
            <a:fld id="{B449254A-1F4D-49E3-A5C9-D2063958975E}" type="slidenum">
              <a:rPr lang="en-GB" smtClean="0"/>
              <a:t>36</a:t>
            </a:fld>
            <a:endParaRPr lang="en-GB"/>
          </a:p>
        </p:txBody>
      </p:sp>
    </p:spTree>
    <p:extLst>
      <p:ext uri="{BB962C8B-B14F-4D97-AF65-F5344CB8AC3E}">
        <p14:creationId xmlns:p14="http://schemas.microsoft.com/office/powerpoint/2010/main" val="413638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38</a:t>
            </a:fld>
            <a:endParaRPr lang="en-GB"/>
          </a:p>
        </p:txBody>
      </p:sp>
    </p:spTree>
    <p:extLst>
      <p:ext uri="{BB962C8B-B14F-4D97-AF65-F5344CB8AC3E}">
        <p14:creationId xmlns:p14="http://schemas.microsoft.com/office/powerpoint/2010/main" val="5199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implement the previously mentioned principles, the EC has developed two different policy documents, which are connected and interrelated.</a:t>
            </a:r>
          </a:p>
        </p:txBody>
      </p:sp>
      <p:sp>
        <p:nvSpPr>
          <p:cNvPr id="4" name="Slide Number Placeholder 3"/>
          <p:cNvSpPr>
            <a:spLocks noGrp="1"/>
          </p:cNvSpPr>
          <p:nvPr>
            <p:ph type="sldNum" sz="quarter" idx="5"/>
          </p:nvPr>
        </p:nvSpPr>
        <p:spPr/>
        <p:txBody>
          <a:bodyPr/>
          <a:lstStyle/>
          <a:p>
            <a:fld id="{B449254A-1F4D-49E3-A5C9-D2063958975E}" type="slidenum">
              <a:rPr lang="en-GB" smtClean="0"/>
              <a:t>10</a:t>
            </a:fld>
            <a:endParaRPr lang="en-GB"/>
          </a:p>
        </p:txBody>
      </p:sp>
    </p:spTree>
    <p:extLst>
      <p:ext uri="{BB962C8B-B14F-4D97-AF65-F5344CB8AC3E}">
        <p14:creationId xmlns:p14="http://schemas.microsoft.com/office/powerpoint/2010/main" val="128791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Networking and Establishment of Synergies </a:t>
            </a:r>
            <a:r>
              <a:rPr lang="en-GB" dirty="0">
                <a:sym typeface="Wingdings" panose="05000000000000000000" pitchFamily="2" charset="2"/>
              </a:rPr>
              <a:t> For example, </a:t>
            </a:r>
            <a:r>
              <a:rPr lang="en-GB" dirty="0"/>
              <a:t>Conducting meetings with stakeholders &amp; Participation in relevant strategic partnerships that complement the NA’s actions</a:t>
            </a:r>
          </a:p>
          <a:p>
            <a:r>
              <a:rPr lang="en-GB" dirty="0"/>
              <a:t>Outreach and Awareness Raising </a:t>
            </a:r>
            <a:r>
              <a:rPr lang="en-GB" dirty="0">
                <a:sym typeface="Wingdings" panose="05000000000000000000" pitchFamily="2" charset="2"/>
              </a:rPr>
              <a:t> For example, </a:t>
            </a:r>
            <a:r>
              <a:rPr lang="en-GB" dirty="0"/>
              <a:t>Organising of public events, info sessions and other activities open to the public &amp; Developing an awareness raising campaign</a:t>
            </a:r>
          </a:p>
          <a:p>
            <a:r>
              <a:rPr lang="en-GB" dirty="0"/>
              <a:t>Capacity-Building </a:t>
            </a:r>
            <a:r>
              <a:rPr lang="en-GB" dirty="0">
                <a:sym typeface="Wingdings" panose="05000000000000000000" pitchFamily="2" charset="2"/>
              </a:rPr>
              <a:t> For example, </a:t>
            </a:r>
            <a:r>
              <a:rPr lang="en-GB" dirty="0"/>
              <a:t>Organise training activities for target group organisations regarding the available actions of Erasmus+ and the inclusion mechanisms put in place by the Programme &amp; building the capacity of NA staff regarding Inclusion and Diversity related-issues</a:t>
            </a:r>
          </a:p>
          <a:p>
            <a:r>
              <a:rPr lang="en-GB" dirty="0"/>
              <a:t>Monitoring of Implementation </a:t>
            </a:r>
            <a:r>
              <a:rPr lang="en-GB" dirty="0">
                <a:sym typeface="Wingdings" panose="05000000000000000000" pitchFamily="2" charset="2"/>
              </a:rPr>
              <a:t> For example, </a:t>
            </a:r>
            <a:r>
              <a:rPr lang="en-GB" dirty="0"/>
              <a:t>Data collection to monitor the efficiency of the strategy </a:t>
            </a:r>
          </a:p>
          <a:p>
            <a:r>
              <a:rPr lang="en-GB" dirty="0"/>
              <a:t>Impact Assessment </a:t>
            </a:r>
            <a:r>
              <a:rPr lang="en-GB" dirty="0">
                <a:sym typeface="Wingdings" panose="05000000000000000000" pitchFamily="2" charset="2"/>
              </a:rPr>
              <a:t> </a:t>
            </a:r>
            <a:r>
              <a:rPr lang="en-GB" dirty="0"/>
              <a:t>Evaluation of the impact of the strategy</a:t>
            </a: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12</a:t>
            </a:fld>
            <a:endParaRPr lang="en-GB"/>
          </a:p>
        </p:txBody>
      </p:sp>
    </p:spTree>
    <p:extLst>
      <p:ext uri="{BB962C8B-B14F-4D97-AF65-F5344CB8AC3E}">
        <p14:creationId xmlns:p14="http://schemas.microsoft.com/office/powerpoint/2010/main" val="264941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13</a:t>
            </a:fld>
            <a:endParaRPr lang="en-GB"/>
          </a:p>
        </p:txBody>
      </p:sp>
    </p:spTree>
    <p:extLst>
      <p:ext uri="{BB962C8B-B14F-4D97-AF65-F5344CB8AC3E}">
        <p14:creationId xmlns:p14="http://schemas.microsoft.com/office/powerpoint/2010/main" val="237518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countries associated to the Programme: North Macedonia, Serbia, Iceland, Liechtenstein, Norway, Turkey</a:t>
            </a:r>
          </a:p>
          <a:p>
            <a:r>
              <a:rPr lang="en-GB" dirty="0"/>
              <a:t>Regions 1-12: Western Balkans, South-Mediterranean Countries etc.</a:t>
            </a:r>
          </a:p>
          <a:p>
            <a:r>
              <a:rPr lang="en-GB" dirty="0"/>
              <a:t>Regions 13-14: Andorra, Monaco, San Marino, Vatican State City/Faroe Islands, Switzerland, UK</a:t>
            </a:r>
          </a:p>
          <a:p>
            <a:endParaRPr lang="en-GB" dirty="0"/>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15</a:t>
            </a:fld>
            <a:endParaRPr lang="en-GB"/>
          </a:p>
        </p:txBody>
      </p:sp>
    </p:spTree>
    <p:extLst>
      <p:ext uri="{BB962C8B-B14F-4D97-AF65-F5344CB8AC3E}">
        <p14:creationId xmlns:p14="http://schemas.microsoft.com/office/powerpoint/2010/main" val="283174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17</a:t>
            </a:fld>
            <a:endParaRPr lang="en-GB"/>
          </a:p>
        </p:txBody>
      </p:sp>
    </p:spTree>
    <p:extLst>
      <p:ext uri="{BB962C8B-B14F-4D97-AF65-F5344CB8AC3E}">
        <p14:creationId xmlns:p14="http://schemas.microsoft.com/office/powerpoint/2010/main" val="40218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A teaching activity has to comprise a minimum of 8 hours of teaching per week (or any other period of stay shorter than a week). If the mobility lasts longer than one week, the minimum number of teaching hours for an incomplete week should be proportional to the duration of that week. There is no minimum number of teaching hours for invited staff from enterprises.</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18</a:t>
            </a:fld>
            <a:endParaRPr lang="en-GB"/>
          </a:p>
        </p:txBody>
      </p:sp>
    </p:spTree>
    <p:extLst>
      <p:ext uri="{BB962C8B-B14F-4D97-AF65-F5344CB8AC3E}">
        <p14:creationId xmlns:p14="http://schemas.microsoft.com/office/powerpoint/2010/main" val="213895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No eligibility criteria is set for the duration of the virtual component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19</a:t>
            </a:fld>
            <a:endParaRPr lang="en-GB"/>
          </a:p>
        </p:txBody>
      </p:sp>
    </p:spTree>
    <p:extLst>
      <p:ext uri="{BB962C8B-B14F-4D97-AF65-F5344CB8AC3E}">
        <p14:creationId xmlns:p14="http://schemas.microsoft.com/office/powerpoint/2010/main" val="15063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Update-September-2024-f.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cademy.europa.e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504" y="0"/>
            <a:ext cx="12191999" cy="6705597"/>
          </a:xfrm>
          <a:prstGeom prst="rect">
            <a:avLst/>
          </a:prstGeom>
        </p:spPr>
      </p:pic>
      <p:sp>
        <p:nvSpPr>
          <p:cNvPr id="3" name="object 3"/>
          <p:cNvSpPr txBox="1"/>
          <p:nvPr/>
        </p:nvSpPr>
        <p:spPr>
          <a:xfrm>
            <a:off x="3200400" y="3429000"/>
            <a:ext cx="5562600" cy="1175322"/>
          </a:xfrm>
          <a:prstGeom prst="rect">
            <a:avLst/>
          </a:prstGeom>
        </p:spPr>
        <p:txBody>
          <a:bodyPr vert="horz" wrap="square" lIns="0" tIns="56515" rIns="0" bIns="0" rtlCol="0">
            <a:spAutoFit/>
          </a:bodyPr>
          <a:lstStyle/>
          <a:p>
            <a:pPr algn="ctr">
              <a:lnSpc>
                <a:spcPct val="100000"/>
              </a:lnSpc>
              <a:spcBef>
                <a:spcPts val="445"/>
              </a:spcBef>
            </a:pPr>
            <a:endParaRPr lang="en-GB" sz="2400" b="1" spc="-10" dirty="0">
              <a:latin typeface="Roboto"/>
              <a:cs typeface="Roboto"/>
            </a:endParaRPr>
          </a:p>
          <a:p>
            <a:pPr algn="ctr">
              <a:lnSpc>
                <a:spcPct val="100000"/>
              </a:lnSpc>
              <a:spcBef>
                <a:spcPts val="445"/>
              </a:spcBef>
            </a:pPr>
            <a:r>
              <a:rPr lang="en-GB" sz="2400" b="1" spc="-10" dirty="0">
                <a:latin typeface="Roboto"/>
                <a:cs typeface="Roboto"/>
              </a:rPr>
              <a:t>Funding Opportunities within Erasmus+ </a:t>
            </a:r>
          </a:p>
          <a:p>
            <a:pPr algn="ctr">
              <a:lnSpc>
                <a:spcPct val="100000"/>
              </a:lnSpc>
              <a:spcBef>
                <a:spcPts val="445"/>
              </a:spcBef>
            </a:pPr>
            <a:r>
              <a:rPr lang="en-GB" b="1" spc="-10" dirty="0">
                <a:latin typeface="Roboto"/>
                <a:cs typeface="Roboto"/>
              </a:rPr>
              <a:t>The inclusive aspect of the Programme</a:t>
            </a:r>
            <a:endParaRPr dirty="0">
              <a:latin typeface="Roboto"/>
              <a:cs typeface="Roboto"/>
            </a:endParaRPr>
          </a:p>
        </p:txBody>
      </p:sp>
      <p:sp>
        <p:nvSpPr>
          <p:cNvPr id="4" name="object 4"/>
          <p:cNvSpPr txBox="1"/>
          <p:nvPr/>
        </p:nvSpPr>
        <p:spPr>
          <a:xfrm>
            <a:off x="5334000" y="4876800"/>
            <a:ext cx="1693672" cy="197490"/>
          </a:xfrm>
          <a:prstGeom prst="rect">
            <a:avLst/>
          </a:prstGeom>
        </p:spPr>
        <p:txBody>
          <a:bodyPr vert="horz" wrap="square" lIns="0" tIns="12700" rIns="0" bIns="0" rtlCol="0">
            <a:spAutoFit/>
          </a:bodyPr>
          <a:lstStyle/>
          <a:p>
            <a:pPr marL="12700" algn="ctr">
              <a:lnSpc>
                <a:spcPct val="100000"/>
              </a:lnSpc>
              <a:spcBef>
                <a:spcPts val="100"/>
              </a:spcBef>
            </a:pPr>
            <a:r>
              <a:rPr lang="en-GB" sz="1200" b="1" spc="-10" dirty="0">
                <a:solidFill>
                  <a:srgbClr val="001F5F"/>
                </a:solidFill>
                <a:latin typeface="Roboto"/>
                <a:cs typeface="Roboto"/>
              </a:rPr>
              <a:t>October 2024</a:t>
            </a:r>
            <a:endParaRPr lang="en-GB" sz="12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282"/>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4" name="object 4"/>
          <p:cNvSpPr txBox="1"/>
          <p:nvPr/>
        </p:nvSpPr>
        <p:spPr>
          <a:xfrm>
            <a:off x="304800" y="2453526"/>
            <a:ext cx="2920365" cy="2446567"/>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EUROPEAN LEVEL – POLICY DOCUMENTS </a:t>
            </a:r>
            <a:endParaRPr sz="4200" b="1" dirty="0">
              <a:solidFill>
                <a:schemeClr val="bg1"/>
              </a:solidFill>
              <a:latin typeface="Calibri Light"/>
              <a:cs typeface="Calibri Light"/>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19600" y="488950"/>
            <a:ext cx="7620000" cy="1164550"/>
          </a:xfrm>
          <a:prstGeom prst="rect">
            <a:avLst/>
          </a:prstGeom>
        </p:spPr>
        <p:txBody>
          <a:bodyPr vert="horz" wrap="square" lIns="0" tIns="43815" rIns="0" bIns="0" rtlCol="0">
            <a:spAutoFit/>
          </a:bodyPr>
          <a:lstStyle/>
          <a:p>
            <a:pPr algn="just">
              <a:lnSpc>
                <a:spcPct val="115000"/>
              </a:lnSpc>
              <a:spcAft>
                <a:spcPts val="1000"/>
              </a:spcAft>
            </a:pPr>
            <a:endParaRPr lang="en-GB"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GB" dirty="0">
              <a:latin typeface="Calibri" panose="020F0502020204030204" pitchFamily="34" charset="0"/>
              <a:ea typeface="Calibri" panose="020F0502020204030204" pitchFamily="34" charset="0"/>
              <a:cs typeface="Mangal" panose="02040503050203030202" pitchFamily="18" charset="0"/>
            </a:endParaRPr>
          </a:p>
          <a:p>
            <a:pPr marL="297815" marR="556260" indent="-285750">
              <a:lnSpc>
                <a:spcPts val="1939"/>
              </a:lnSpc>
              <a:buFont typeface="Courier New" panose="02070309020205020404" pitchFamily="49" charset="0"/>
              <a:buChar char="o"/>
              <a:tabLst>
                <a:tab pos="219075" algn="l"/>
              </a:tabLst>
            </a:pPr>
            <a:endParaRPr sz="1300" dirty="0">
              <a:latin typeface="Calibri"/>
              <a:cs typeface="Calibri"/>
            </a:endParaRPr>
          </a:p>
        </p:txBody>
      </p:sp>
      <p:graphicFrame>
        <p:nvGraphicFramePr>
          <p:cNvPr id="8" name="Diagram 7">
            <a:extLst>
              <a:ext uri="{FF2B5EF4-FFF2-40B4-BE49-F238E27FC236}">
                <a16:creationId xmlns:a16="http://schemas.microsoft.com/office/drawing/2014/main" id="{DB9D74C0-FA3C-F09F-33F2-67E408C641AA}"/>
              </a:ext>
            </a:extLst>
          </p:cNvPr>
          <p:cNvGraphicFramePr/>
          <p:nvPr>
            <p:extLst>
              <p:ext uri="{D42A27DB-BD31-4B8C-83A1-F6EECF244321}">
                <p14:modId xmlns:p14="http://schemas.microsoft.com/office/powerpoint/2010/main" val="1559856138"/>
              </p:ext>
            </p:extLst>
          </p:nvPr>
        </p:nvGraphicFramePr>
        <p:xfrm>
          <a:off x="3116327" y="623061"/>
          <a:ext cx="6544818"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4381DE7-9C7B-6CED-958F-8EF6423034BD}"/>
              </a:ext>
            </a:extLst>
          </p:cNvPr>
          <p:cNvSpPr txBox="1"/>
          <p:nvPr/>
        </p:nvSpPr>
        <p:spPr>
          <a:xfrm>
            <a:off x="8610601" y="536636"/>
            <a:ext cx="3276599" cy="5078313"/>
          </a:xfrm>
          <a:prstGeom prst="rect">
            <a:avLst/>
          </a:prstGeom>
          <a:noFill/>
        </p:spPr>
        <p:txBody>
          <a:bodyPr wrap="square">
            <a:spAutoFit/>
          </a:bodyPr>
          <a:lstStyle/>
          <a:p>
            <a:pPr>
              <a:buClr>
                <a:schemeClr val="accent6">
                  <a:lumMod val="75000"/>
                </a:schemeClr>
              </a:buClr>
            </a:pPr>
            <a:r>
              <a:rPr lang="en-GB" sz="1800" b="1" dirty="0">
                <a:effectLst/>
                <a:latin typeface="Calibri" panose="020F0502020204030204" pitchFamily="34" charset="0"/>
                <a:ea typeface="Calibri" panose="020F0502020204030204" pitchFamily="34" charset="0"/>
                <a:cs typeface="Mangal" panose="02040503050203030202" pitchFamily="18" charset="0"/>
              </a:rPr>
              <a:t>Aims of the policy documents:</a:t>
            </a:r>
          </a:p>
          <a:p>
            <a:pPr>
              <a:buClr>
                <a:schemeClr val="accent6">
                  <a:lumMod val="75000"/>
                </a:schemeClr>
              </a:buClr>
            </a:pPr>
            <a:endParaRPr lang="el-GR" sz="18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buClr>
                <a:schemeClr val="accent6">
                  <a:lumMod val="75000"/>
                </a:schemeClr>
              </a:buCl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Mangal" panose="02040503050203030202" pitchFamily="18" charset="0"/>
              </a:rPr>
              <a:t>To support an easier access to funding for a wider range of organizations</a:t>
            </a: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Clr>
                <a:schemeClr val="accent6">
                  <a:lumMod val="75000"/>
                </a:schemeClr>
              </a:buCl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Mangal" panose="02040503050203030202" pitchFamily="18" charset="0"/>
              </a:rPr>
              <a:t>To better reach out to more participants with fewer opportunities</a:t>
            </a:r>
          </a:p>
          <a:p>
            <a:pPr marL="285750" indent="-285750">
              <a:buClr>
                <a:schemeClr val="accent6">
                  <a:lumMod val="75000"/>
                </a:schemeClr>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Mangal" panose="02040503050203030202" pitchFamily="18" charset="0"/>
              </a:rPr>
              <a:t>To set </a:t>
            </a:r>
            <a:r>
              <a:rPr lang="en-US" sz="1800" dirty="0">
                <a:effectLst/>
                <a:latin typeface="Calibri" panose="020F0502020204030204" pitchFamily="34" charset="0"/>
                <a:ea typeface="Calibri" panose="020F0502020204030204" pitchFamily="34" charset="0"/>
                <a:cs typeface="Mangal" panose="02040503050203030202" pitchFamily="18" charset="0"/>
              </a:rPr>
              <a:t>up the space and mechanisms for projects which intend to work on inclusion and diversity-related issues. </a:t>
            </a:r>
            <a:endParaRPr lang="en-US" dirty="0">
              <a:latin typeface="Calibri" panose="020F0502020204030204" pitchFamily="34" charset="0"/>
              <a:ea typeface="Calibri" panose="020F0502020204030204" pitchFamily="34" charset="0"/>
              <a:cs typeface="Mangal" panose="02040503050203030202" pitchFamily="18" charset="0"/>
            </a:endParaRPr>
          </a:p>
          <a:p>
            <a:pPr marL="285750" indent="-285750">
              <a:buClr>
                <a:schemeClr val="accent6">
                  <a:lumMod val="75000"/>
                </a:schemeClr>
              </a:buCl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Mangal" panose="02040503050203030202" pitchFamily="18" charset="0"/>
              </a:rPr>
              <a:t>To help address the barriers different target groups may face in accessing such opportunities within Europe and beyond. </a:t>
            </a:r>
            <a:endParaRPr lang="en-GB" dirty="0"/>
          </a:p>
        </p:txBody>
      </p:sp>
    </p:spTree>
    <p:extLst>
      <p:ext uri="{BB962C8B-B14F-4D97-AF65-F5344CB8AC3E}">
        <p14:creationId xmlns:p14="http://schemas.microsoft.com/office/powerpoint/2010/main" val="347306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260059" y="457200"/>
            <a:ext cx="7530146" cy="5176417"/>
          </a:xfrm>
          <a:prstGeom prst="rect">
            <a:avLst/>
          </a:prstGeom>
        </p:spPr>
        <p:txBody>
          <a:bodyPr vert="horz" wrap="square" lIns="0" tIns="43815" rIns="0" bIns="0" rtlCol="0">
            <a:spAutoFit/>
          </a:bodyPr>
          <a:lstStyle/>
          <a:p>
            <a:pPr algn="just">
              <a:lnSpc>
                <a:spcPct val="115000"/>
              </a:lnSpc>
              <a:spcAft>
                <a:spcPts val="1000"/>
              </a:spcAft>
              <a:buClr>
                <a:schemeClr val="accent6">
                  <a:lumMod val="75000"/>
                </a:schemeClr>
              </a:buClr>
            </a:pPr>
            <a:r>
              <a:rPr lang="en-GB" sz="2600" dirty="0">
                <a:effectLst/>
                <a:latin typeface="Calibri" panose="020F0502020204030204" pitchFamily="34" charset="0"/>
                <a:ea typeface="Calibri" panose="020F0502020204030204" pitchFamily="34" charset="0"/>
                <a:cs typeface="Mangal" panose="02040503050203030202" pitchFamily="18" charset="0"/>
              </a:rPr>
              <a:t>Based on the </a:t>
            </a:r>
            <a:r>
              <a:rPr lang="en-GB" sz="2600" b="1" dirty="0">
                <a:effectLst/>
                <a:latin typeface="Calibri" panose="020F0502020204030204" pitchFamily="34" charset="0"/>
                <a:ea typeface="Calibri" panose="020F0502020204030204" pitchFamily="34" charset="0"/>
                <a:cs typeface="Mangal" panose="02040503050203030202" pitchFamily="18" charset="0"/>
              </a:rPr>
              <a:t>overall principles and mechanisms at the European level</a:t>
            </a:r>
            <a:r>
              <a:rPr lang="en-GB" sz="2600" dirty="0">
                <a:effectLst/>
                <a:latin typeface="Calibri" panose="020F0502020204030204" pitchFamily="34" charset="0"/>
                <a:ea typeface="Calibri" panose="020F0502020204030204" pitchFamily="34" charset="0"/>
                <a:cs typeface="Mangal" panose="02040503050203030202" pitchFamily="18" charset="0"/>
              </a:rPr>
              <a:t>, National Agencies were instructed to draw up </a:t>
            </a:r>
            <a:r>
              <a:rPr lang="en-GB" sz="2600" b="1" dirty="0">
                <a:effectLst/>
                <a:latin typeface="Calibri" panose="020F0502020204030204" pitchFamily="34" charset="0"/>
                <a:ea typeface="Calibri" panose="020F0502020204030204" pitchFamily="34" charset="0"/>
                <a:cs typeface="Mangal" panose="02040503050203030202" pitchFamily="18" charset="0"/>
              </a:rPr>
              <a:t>inclusion and diversity strategies</a:t>
            </a:r>
            <a:r>
              <a:rPr lang="en-GB" sz="2600" dirty="0">
                <a:effectLst/>
                <a:latin typeface="Calibri" panose="020F0502020204030204" pitchFamily="34" charset="0"/>
                <a:ea typeface="Calibri" panose="020F0502020204030204" pitchFamily="34" charset="0"/>
                <a:cs typeface="Mangal" panose="02040503050203030202" pitchFamily="18" charset="0"/>
              </a:rPr>
              <a:t>, with the aim to: </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B</a:t>
            </a:r>
            <a:r>
              <a:rPr lang="en-GB" sz="1800" b="1" i="1" dirty="0">
                <a:effectLst/>
                <a:latin typeface="Calibri" panose="020F0502020204030204" pitchFamily="34" charset="0"/>
                <a:ea typeface="Calibri" panose="020F0502020204030204" pitchFamily="34" charset="0"/>
                <a:cs typeface="Mangal" panose="02040503050203030202" pitchFamily="18" charset="0"/>
              </a:rPr>
              <a:t>est address the needs of participants with fewer opportunities</a:t>
            </a:r>
          </a:p>
          <a:p>
            <a:pPr algn="just">
              <a:lnSpc>
                <a:spcPct val="115000"/>
              </a:lnSpc>
              <a:spcAft>
                <a:spcPts val="1000"/>
              </a:spcAft>
              <a:buClr>
                <a:schemeClr val="accent6">
                  <a:lumMod val="75000"/>
                </a:schemeClr>
              </a:buClr>
            </a:pPr>
            <a:endParaRPr lang="en-GB" sz="1800" b="1" i="1"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sz="1800" b="1" i="1" dirty="0">
                <a:effectLst/>
                <a:latin typeface="Calibri" panose="020F0502020204030204" pitchFamily="34" charset="0"/>
                <a:ea typeface="Calibri" panose="020F0502020204030204" pitchFamily="34" charset="0"/>
                <a:cs typeface="Mangal" panose="02040503050203030202" pitchFamily="18" charset="0"/>
              </a:rPr>
              <a:t>Support the organisations working with these target groups in their national context. </a:t>
            </a: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r>
              <a:rPr lang="en-US" sz="1800" i="1" dirty="0">
                <a:effectLst/>
                <a:latin typeface="Calibri" panose="020F0502020204030204" pitchFamily="34" charset="0"/>
                <a:ea typeface="Calibri" panose="020F0502020204030204" pitchFamily="34" charset="0"/>
                <a:cs typeface="Mangal" panose="02040503050203030202" pitchFamily="18" charset="0"/>
              </a:rPr>
              <a:t>!!! In third countries not associated to the </a:t>
            </a:r>
            <a:r>
              <a:rPr lang="en-US" sz="1800" i="1" dirty="0" err="1">
                <a:effectLst/>
                <a:latin typeface="Calibri" panose="020F0502020204030204" pitchFamily="34" charset="0"/>
                <a:ea typeface="Calibri" panose="020F0502020204030204" pitchFamily="34" charset="0"/>
                <a:cs typeface="Mangal" panose="02040503050203030202" pitchFamily="18" charset="0"/>
              </a:rPr>
              <a:t>Programme</a:t>
            </a:r>
            <a:r>
              <a:rPr lang="en-US" sz="1800" i="1" dirty="0">
                <a:effectLst/>
                <a:latin typeface="Calibri" panose="020F0502020204030204" pitchFamily="34" charset="0"/>
                <a:ea typeface="Calibri" panose="020F0502020204030204" pitchFamily="34" charset="0"/>
                <a:cs typeface="Mangal" panose="02040503050203030202" pitchFamily="18" charset="0"/>
              </a:rPr>
              <a:t>, </a:t>
            </a:r>
            <a:r>
              <a:rPr lang="en-US" i="1" dirty="0">
                <a:latin typeface="Calibri" panose="020F0502020204030204" pitchFamily="34" charset="0"/>
                <a:ea typeface="Calibri" panose="020F0502020204030204" pitchFamily="34" charset="0"/>
                <a:cs typeface="Mangal" panose="02040503050203030202" pitchFamily="18" charset="0"/>
              </a:rPr>
              <a:t>this role is undertaken </a:t>
            </a:r>
          </a:p>
          <a:p>
            <a:pPr algn="just"/>
            <a:r>
              <a:rPr lang="en-US" i="1" dirty="0">
                <a:latin typeface="Calibri" panose="020F0502020204030204" pitchFamily="34" charset="0"/>
                <a:ea typeface="Calibri" panose="020F0502020204030204" pitchFamily="34" charset="0"/>
                <a:cs typeface="Mangal" panose="02040503050203030202" pitchFamily="18" charset="0"/>
              </a:rPr>
              <a:t>by </a:t>
            </a:r>
            <a:r>
              <a:rPr lang="en-US" sz="1800" i="1" dirty="0">
                <a:effectLst/>
                <a:latin typeface="Calibri" panose="020F0502020204030204" pitchFamily="34" charset="0"/>
                <a:ea typeface="Calibri" panose="020F0502020204030204" pitchFamily="34" charset="0"/>
                <a:cs typeface="Mangal" panose="02040503050203030202" pitchFamily="18" charset="0"/>
              </a:rPr>
              <a:t>EU Delegations, the National Erasmus+ Offices (NEOs) and Erasmus+ Focal </a:t>
            </a:r>
          </a:p>
          <a:p>
            <a:pPr algn="just"/>
            <a:r>
              <a:rPr lang="en-US" sz="1800" i="1" dirty="0">
                <a:effectLst/>
                <a:latin typeface="Calibri" panose="020F0502020204030204" pitchFamily="34" charset="0"/>
                <a:ea typeface="Calibri" panose="020F0502020204030204" pitchFamily="34" charset="0"/>
                <a:cs typeface="Mangal" panose="02040503050203030202" pitchFamily="18" charset="0"/>
              </a:rPr>
              <a:t>Points</a:t>
            </a:r>
            <a:endParaRPr lang="en-GB" sz="1800" i="1" dirty="0">
              <a:effectLst/>
              <a:latin typeface="Calibri" panose="020F0502020204030204" pitchFamily="34" charset="0"/>
              <a:ea typeface="Calibri" panose="020F0502020204030204" pitchFamily="34" charset="0"/>
              <a:cs typeface="Mangal" panose="02040503050203030202" pitchFamily="18" charset="0"/>
            </a:endParaRPr>
          </a:p>
          <a:p>
            <a:pPr marL="297815" marR="556260" indent="-285750">
              <a:lnSpc>
                <a:spcPts val="1939"/>
              </a:lnSpc>
              <a:buFont typeface="Courier New" panose="02070309020205020404" pitchFamily="49" charset="0"/>
              <a:buChar char="o"/>
              <a:tabLst>
                <a:tab pos="219075" algn="l"/>
              </a:tabLst>
            </a:pPr>
            <a:endParaRPr sz="1300" dirty="0">
              <a:latin typeface="Calibri"/>
              <a:cs typeface="Calibri"/>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401795" y="2590800"/>
            <a:ext cx="2920365" cy="1244443"/>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NATIONAL LEVEL</a:t>
            </a:r>
            <a:endParaRPr sz="4200" b="1" dirty="0">
              <a:solidFill>
                <a:schemeClr val="bg1"/>
              </a:solidFill>
              <a:latin typeface="Calibri Light"/>
              <a:cs typeface="Calibri Light"/>
            </a:endParaRPr>
          </a:p>
        </p:txBody>
      </p:sp>
    </p:spTree>
    <p:extLst>
      <p:ext uri="{BB962C8B-B14F-4D97-AF65-F5344CB8AC3E}">
        <p14:creationId xmlns:p14="http://schemas.microsoft.com/office/powerpoint/2010/main" val="26728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107659" y="302705"/>
            <a:ext cx="7169941" cy="4953536"/>
          </a:xfrm>
          <a:prstGeom prst="rect">
            <a:avLst/>
          </a:prstGeom>
        </p:spPr>
        <p:txBody>
          <a:bodyPr vert="horz" wrap="square" lIns="0" tIns="43815" rIns="0" bIns="0" rtlCol="0">
            <a:spAutoFit/>
          </a:bodyPr>
          <a:lstStyle/>
          <a:p>
            <a:pPr algn="just">
              <a:lnSpc>
                <a:spcPct val="115000"/>
              </a:lnSpc>
              <a:spcAft>
                <a:spcPts val="1000"/>
              </a:spcAft>
              <a:buClr>
                <a:schemeClr val="accent6">
                  <a:lumMod val="75000"/>
                </a:schemeClr>
              </a:buClr>
            </a:pPr>
            <a:r>
              <a:rPr lang="en-GB" sz="2600" b="1" dirty="0">
                <a:solidFill>
                  <a:srgbClr val="50A2BC"/>
                </a:solidFill>
                <a:latin typeface="Calibri" panose="020F0502020204030204" pitchFamily="34"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val="tx"/>
                    </a:ext>
                  </a:extLst>
                </a:hlinkClick>
              </a:rPr>
              <a:t>The CY01 Inclusion and Diversity Strategy 2021-2027</a:t>
            </a:r>
            <a:endParaRPr lang="en-GB" sz="1800" b="1" i="1" dirty="0">
              <a:solidFill>
                <a:srgbClr val="50A2BC"/>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304800" y="1604654"/>
            <a:ext cx="3245866" cy="3648691"/>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INCLUSION AND DIVERSITY STRATEGIES AT NATIONAL LEVEL – THE CY01 EXAMPLE</a:t>
            </a:r>
            <a:endParaRPr sz="4200" b="1" dirty="0">
              <a:solidFill>
                <a:schemeClr val="bg1"/>
              </a:solidFill>
              <a:latin typeface="Calibri Light"/>
              <a:cs typeface="Calibri Light"/>
            </a:endParaRPr>
          </a:p>
        </p:txBody>
      </p:sp>
      <p:graphicFrame>
        <p:nvGraphicFramePr>
          <p:cNvPr id="4" name="Table 7">
            <a:extLst>
              <a:ext uri="{FF2B5EF4-FFF2-40B4-BE49-F238E27FC236}">
                <a16:creationId xmlns:a16="http://schemas.microsoft.com/office/drawing/2014/main" id="{9C9F4378-D6F5-905C-0FE8-D3810498E68B}"/>
              </a:ext>
            </a:extLst>
          </p:cNvPr>
          <p:cNvGraphicFramePr>
            <a:graphicFrameLocks noGrp="1"/>
          </p:cNvGraphicFramePr>
          <p:nvPr>
            <p:extLst>
              <p:ext uri="{D42A27DB-BD31-4B8C-83A1-F6EECF244321}">
                <p14:modId xmlns:p14="http://schemas.microsoft.com/office/powerpoint/2010/main" val="2634746625"/>
              </p:ext>
            </p:extLst>
          </p:nvPr>
        </p:nvGraphicFramePr>
        <p:xfrm>
          <a:off x="4471670" y="1142999"/>
          <a:ext cx="6498779" cy="4572000"/>
        </p:xfrm>
        <a:graphic>
          <a:graphicData uri="http://schemas.openxmlformats.org/drawingml/2006/table">
            <a:tbl>
              <a:tblPr firstRow="1" bandRow="1">
                <a:tableStyleId>{5C22544A-7EE6-4342-B048-85BDC9FD1C3A}</a:tableStyleId>
              </a:tblPr>
              <a:tblGrid>
                <a:gridCol w="6498779">
                  <a:extLst>
                    <a:ext uri="{9D8B030D-6E8A-4147-A177-3AD203B41FA5}">
                      <a16:colId xmlns:a16="http://schemas.microsoft.com/office/drawing/2014/main" val="2077114840"/>
                    </a:ext>
                  </a:extLst>
                </a:gridCol>
              </a:tblGrid>
              <a:tr h="354458">
                <a:tc>
                  <a:txBody>
                    <a:bodyPr/>
                    <a:lstStyle/>
                    <a:p>
                      <a:r>
                        <a:rPr lang="en-GB" dirty="0"/>
                        <a:t>AIMS OF THE STRATEGY</a:t>
                      </a:r>
                    </a:p>
                  </a:txBody>
                  <a:tcPr>
                    <a:solidFill>
                      <a:srgbClr val="4395AF"/>
                    </a:solidFill>
                  </a:tcPr>
                </a:tc>
                <a:extLst>
                  <a:ext uri="{0D108BD9-81ED-4DB2-BD59-A6C34878D82A}">
                    <a16:rowId xmlns:a16="http://schemas.microsoft.com/office/drawing/2014/main" val="4185342565"/>
                  </a:ext>
                </a:extLst>
              </a:tr>
              <a:tr h="354458">
                <a:tc>
                  <a:txBody>
                    <a:bodyPr/>
                    <a:lstStyle/>
                    <a:p>
                      <a:r>
                        <a:rPr lang="en-GB" dirty="0"/>
                        <a:t>OBJECTIVES OF THE STRATEGY</a:t>
                      </a:r>
                    </a:p>
                  </a:txBody>
                  <a:tcPr/>
                </a:tc>
                <a:extLst>
                  <a:ext uri="{0D108BD9-81ED-4DB2-BD59-A6C34878D82A}">
                    <a16:rowId xmlns:a16="http://schemas.microsoft.com/office/drawing/2014/main" val="2350250736"/>
                  </a:ext>
                </a:extLst>
              </a:tr>
              <a:tr h="1765745">
                <a:tc>
                  <a:txBody>
                    <a:bodyPr/>
                    <a:lstStyle/>
                    <a:p>
                      <a:r>
                        <a:rPr lang="en-GB" dirty="0">
                          <a:solidFill>
                            <a:schemeClr val="bg1"/>
                          </a:solidFill>
                        </a:rPr>
                        <a:t>PILLARS OF IMPLEMENTATION OF NA ACTIVITIES:</a:t>
                      </a:r>
                    </a:p>
                    <a:p>
                      <a:r>
                        <a:rPr lang="en-GB" sz="1600" i="1" dirty="0">
                          <a:solidFill>
                            <a:schemeClr val="bg1"/>
                          </a:solidFill>
                        </a:rPr>
                        <a:t>Networking and Establishment of Synergies</a:t>
                      </a:r>
                    </a:p>
                    <a:p>
                      <a:r>
                        <a:rPr lang="en-GB" sz="1600" i="1" dirty="0">
                          <a:solidFill>
                            <a:schemeClr val="bg1"/>
                          </a:solidFill>
                        </a:rPr>
                        <a:t>Outreach and Awareness Raising</a:t>
                      </a:r>
                    </a:p>
                    <a:p>
                      <a:r>
                        <a:rPr lang="en-GB" sz="1600" i="1" dirty="0">
                          <a:solidFill>
                            <a:schemeClr val="bg1"/>
                          </a:solidFill>
                        </a:rPr>
                        <a:t>Capacity-Building</a:t>
                      </a:r>
                    </a:p>
                    <a:p>
                      <a:r>
                        <a:rPr lang="en-GB" sz="1600" i="1" dirty="0">
                          <a:solidFill>
                            <a:schemeClr val="bg1"/>
                          </a:solidFill>
                        </a:rPr>
                        <a:t>Monitoring of Implementation</a:t>
                      </a:r>
                    </a:p>
                    <a:p>
                      <a:r>
                        <a:rPr lang="en-GB" sz="1600" i="1" dirty="0">
                          <a:solidFill>
                            <a:schemeClr val="bg1"/>
                          </a:solidFill>
                        </a:rPr>
                        <a:t>Impact Assessment</a:t>
                      </a:r>
                    </a:p>
                    <a:p>
                      <a:r>
                        <a:rPr lang="en-GB" sz="1600" i="1" dirty="0">
                          <a:solidFill>
                            <a:schemeClr val="bg1"/>
                          </a:solidFill>
                        </a:rPr>
                        <a:t>Internal Arrangements </a:t>
                      </a:r>
                      <a:r>
                        <a:rPr lang="en-GB" sz="1600" i="1" dirty="0">
                          <a:solidFill>
                            <a:schemeClr val="bg1"/>
                          </a:solidFill>
                          <a:sym typeface="Wingdings" panose="05000000000000000000" pitchFamily="2" charset="2"/>
                        </a:rPr>
                        <a:t> Inclusion Officer within the NA</a:t>
                      </a:r>
                      <a:endParaRPr lang="en-GB" sz="1600" i="1" dirty="0">
                        <a:solidFill>
                          <a:schemeClr val="bg1"/>
                        </a:solidFill>
                      </a:endParaRPr>
                    </a:p>
                  </a:txBody>
                  <a:tcPr>
                    <a:solidFill>
                      <a:srgbClr val="4395AF"/>
                    </a:solidFill>
                  </a:tcPr>
                </a:tc>
                <a:extLst>
                  <a:ext uri="{0D108BD9-81ED-4DB2-BD59-A6C34878D82A}">
                    <a16:rowId xmlns:a16="http://schemas.microsoft.com/office/drawing/2014/main" val="4113143643"/>
                  </a:ext>
                </a:extLst>
              </a:tr>
              <a:tr h="354458">
                <a:tc>
                  <a:txBody>
                    <a:bodyPr/>
                    <a:lstStyle/>
                    <a:p>
                      <a:r>
                        <a:rPr lang="en-GB" dirty="0"/>
                        <a:t>DEFINITION OF PARTICIPANTS WITH FEWER OPPORTUNITIES</a:t>
                      </a:r>
                    </a:p>
                  </a:txBody>
                  <a:tcPr/>
                </a:tc>
                <a:extLst>
                  <a:ext uri="{0D108BD9-81ED-4DB2-BD59-A6C34878D82A}">
                    <a16:rowId xmlns:a16="http://schemas.microsoft.com/office/drawing/2014/main" val="1119863284"/>
                  </a:ext>
                </a:extLst>
              </a:tr>
              <a:tr h="618011">
                <a:tc>
                  <a:txBody>
                    <a:bodyPr/>
                    <a:lstStyle/>
                    <a:p>
                      <a:r>
                        <a:rPr lang="en-GB" dirty="0">
                          <a:solidFill>
                            <a:schemeClr val="bg1"/>
                          </a:solidFill>
                        </a:rPr>
                        <a:t>EVALUATION CRITERIA AND PROOF PER CATEGORY OF PARTICIPANTS WITH FEWER OPPORUNITIES</a:t>
                      </a:r>
                    </a:p>
                  </a:txBody>
                  <a:tcPr>
                    <a:solidFill>
                      <a:srgbClr val="4395AF"/>
                    </a:solidFill>
                  </a:tcPr>
                </a:tc>
                <a:extLst>
                  <a:ext uri="{0D108BD9-81ED-4DB2-BD59-A6C34878D82A}">
                    <a16:rowId xmlns:a16="http://schemas.microsoft.com/office/drawing/2014/main" val="2871240190"/>
                  </a:ext>
                </a:extLst>
              </a:tr>
              <a:tr h="354458">
                <a:tc>
                  <a:txBody>
                    <a:bodyPr/>
                    <a:lstStyle/>
                    <a:p>
                      <a:r>
                        <a:rPr lang="en-GB" dirty="0"/>
                        <a:t>ANNEX I = KEY DEFINITIONS</a:t>
                      </a:r>
                    </a:p>
                  </a:txBody>
                  <a:tcPr/>
                </a:tc>
                <a:extLst>
                  <a:ext uri="{0D108BD9-81ED-4DB2-BD59-A6C34878D82A}">
                    <a16:rowId xmlns:a16="http://schemas.microsoft.com/office/drawing/2014/main" val="4966052"/>
                  </a:ext>
                </a:extLst>
              </a:tr>
              <a:tr h="618011">
                <a:tc>
                  <a:txBody>
                    <a:bodyPr/>
                    <a:lstStyle/>
                    <a:p>
                      <a:r>
                        <a:rPr lang="en-GB" dirty="0">
                          <a:solidFill>
                            <a:schemeClr val="bg1"/>
                          </a:solidFill>
                        </a:rPr>
                        <a:t>ANNEX 2 = SUMMARY OF THE PROGRAMMES’ MECHANISMS TO SUPPORT INCLUSION AND DIVERSITY  </a:t>
                      </a:r>
                    </a:p>
                  </a:txBody>
                  <a:tcPr>
                    <a:solidFill>
                      <a:srgbClr val="4395AF"/>
                    </a:solidFill>
                  </a:tcPr>
                </a:tc>
                <a:extLst>
                  <a:ext uri="{0D108BD9-81ED-4DB2-BD59-A6C34878D82A}">
                    <a16:rowId xmlns:a16="http://schemas.microsoft.com/office/drawing/2014/main" val="1937614155"/>
                  </a:ext>
                </a:extLst>
              </a:tr>
            </a:tbl>
          </a:graphicData>
        </a:graphic>
      </p:graphicFrame>
    </p:spTree>
    <p:extLst>
      <p:ext uri="{BB962C8B-B14F-4D97-AF65-F5344CB8AC3E}">
        <p14:creationId xmlns:p14="http://schemas.microsoft.com/office/powerpoint/2010/main" val="18028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25861" y="317755"/>
            <a:ext cx="7398541" cy="10186763"/>
          </a:xfrm>
          <a:prstGeom prst="rect">
            <a:avLst/>
          </a:prstGeom>
        </p:spPr>
        <p:txBody>
          <a:bodyPr vert="horz" wrap="square" lIns="0" tIns="43815" rIns="0" bIns="0" rtlCol="0">
            <a:spAutoFit/>
          </a:bodyPr>
          <a:lstStyle/>
          <a:p>
            <a:pPr algn="just">
              <a:lnSpc>
                <a:spcPct val="115000"/>
              </a:lnSpc>
              <a:spcAft>
                <a:spcPts val="1000"/>
              </a:spcAft>
              <a:buClr>
                <a:schemeClr val="accent6">
                  <a:lumMod val="75000"/>
                </a:schemeClr>
              </a:buClr>
            </a:pPr>
            <a:r>
              <a:rPr lang="en-GB" sz="2600" b="1" dirty="0">
                <a:latin typeface="Calibri" panose="020F0502020204030204" pitchFamily="34" charset="0"/>
                <a:ea typeface="Calibri" panose="020F0502020204030204" pitchFamily="34" charset="0"/>
                <a:cs typeface="Mangal" panose="02040503050203030202" pitchFamily="18" charset="0"/>
              </a:rPr>
              <a:t>Examples of Participants with Fewer Opportunities: </a:t>
            </a:r>
            <a:endParaRPr lang="en-GB" sz="1800" b="1" i="1"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US" dirty="0">
                <a:latin typeface="Calibri" panose="020F0502020204030204" pitchFamily="34" charset="0"/>
                <a:ea typeface="Calibri" panose="020F0502020204030204" pitchFamily="34" charset="0"/>
                <a:cs typeface="Mangal" panose="02040503050203030202" pitchFamily="18" charset="0"/>
              </a:rPr>
              <a:t> </a:t>
            </a:r>
            <a:r>
              <a:rPr lang="en-US" i="1" dirty="0">
                <a:latin typeface="Calibri" panose="020F0502020204030204" pitchFamily="34" charset="0"/>
                <a:ea typeface="Calibri" panose="020F0502020204030204" pitchFamily="34" charset="0"/>
                <a:cs typeface="Mangal" panose="02040503050203030202" pitchFamily="18" charset="0"/>
              </a:rPr>
              <a:t>Individuals </a:t>
            </a:r>
            <a:r>
              <a:rPr lang="en-GB" i="1" dirty="0"/>
              <a:t>with physical, mental and psychological disabilities</a:t>
            </a:r>
          </a:p>
          <a:p>
            <a:pPr algn="just">
              <a:lnSpc>
                <a:spcPct val="115000"/>
              </a:lnSpc>
              <a:spcAft>
                <a:spcPts val="1000"/>
              </a:spcAft>
              <a:buClr>
                <a:schemeClr val="accent6">
                  <a:lumMod val="75000"/>
                </a:schemeClr>
              </a:buClr>
            </a:pPr>
            <a:endParaRPr lang="en-GB" dirty="0"/>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dirty="0"/>
              <a:t> </a:t>
            </a:r>
            <a:r>
              <a:rPr lang="en-GB" i="1" dirty="0"/>
              <a:t>People with a low socio-economic background </a:t>
            </a:r>
          </a:p>
          <a:p>
            <a:pPr algn="just">
              <a:lnSpc>
                <a:spcPct val="115000"/>
              </a:lnSpc>
              <a:spcAft>
                <a:spcPts val="1000"/>
              </a:spcAft>
              <a:buClr>
                <a:schemeClr val="accent6">
                  <a:lumMod val="75000"/>
                </a:schemeClr>
              </a:buClr>
            </a:pPr>
            <a:endParaRPr lang="en-GB" i="1" dirty="0"/>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i="1" dirty="0"/>
              <a:t> Individuals with an immigrant or refugee background</a:t>
            </a:r>
          </a:p>
          <a:p>
            <a:pPr algn="just">
              <a:lnSpc>
                <a:spcPct val="115000"/>
              </a:lnSpc>
              <a:spcAft>
                <a:spcPts val="1000"/>
              </a:spcAft>
              <a:buClr>
                <a:schemeClr val="accent6">
                  <a:lumMod val="75000"/>
                </a:schemeClr>
              </a:buClr>
            </a:pPr>
            <a:endParaRPr lang="en-GB" i="1" dirty="0"/>
          </a:p>
          <a:p>
            <a:pPr marL="357188" indent="-357188" algn="just">
              <a:lnSpc>
                <a:spcPct val="115000"/>
              </a:lnSpc>
              <a:spcAft>
                <a:spcPts val="1000"/>
              </a:spcAft>
              <a:buClr>
                <a:schemeClr val="accent6">
                  <a:lumMod val="75000"/>
                </a:schemeClr>
              </a:buClr>
              <a:buFont typeface="Wingdings" panose="05000000000000000000" pitchFamily="2" charset="2"/>
              <a:buChar char="Ø"/>
            </a:pPr>
            <a:r>
              <a:rPr lang="en-GB" i="1" dirty="0"/>
              <a:t>Children of single-parents or large families (three children and more),  who have been approved to receive the respective allowance</a:t>
            </a:r>
          </a:p>
          <a:p>
            <a:pPr algn="just">
              <a:lnSpc>
                <a:spcPct val="115000"/>
              </a:lnSpc>
              <a:spcAft>
                <a:spcPts val="1000"/>
              </a:spcAft>
              <a:buClr>
                <a:schemeClr val="accent6">
                  <a:lumMod val="75000"/>
                </a:schemeClr>
              </a:buClr>
            </a:pPr>
            <a:endParaRPr lang="en-GB" i="1" dirty="0"/>
          </a:p>
          <a:p>
            <a:pPr marL="357188" indent="-357188" algn="just">
              <a:lnSpc>
                <a:spcPct val="115000"/>
              </a:lnSpc>
              <a:spcAft>
                <a:spcPts val="1000"/>
              </a:spcAft>
              <a:buClr>
                <a:schemeClr val="accent6">
                  <a:lumMod val="75000"/>
                </a:schemeClr>
              </a:buClr>
              <a:buFont typeface="Wingdings" panose="05000000000000000000" pitchFamily="2" charset="2"/>
              <a:buChar char="Ø"/>
            </a:pPr>
            <a:r>
              <a:rPr lang="en-GB" i="1" dirty="0">
                <a:latin typeface="Calibri" panose="020F0502020204030204" pitchFamily="34" charset="0"/>
                <a:ea typeface="Calibri" panose="020F0502020204030204" pitchFamily="34" charset="0"/>
                <a:cs typeface="Mangal" panose="02040503050203030202" pitchFamily="18" charset="0"/>
              </a:rPr>
              <a:t> Individuals with learning disabilities</a:t>
            </a:r>
          </a:p>
          <a:p>
            <a:pPr algn="just">
              <a:lnSpc>
                <a:spcPct val="115000"/>
              </a:lnSpc>
              <a:spcAft>
                <a:spcPts val="1000"/>
              </a:spcAft>
              <a:buClr>
                <a:schemeClr val="accent6">
                  <a:lumMod val="75000"/>
                </a:schemeClr>
              </a:buClr>
            </a:pPr>
            <a:endParaRPr lang="en-GB" i="1" dirty="0">
              <a:latin typeface="Calibri" panose="020F0502020204030204" pitchFamily="34" charset="0"/>
              <a:ea typeface="Calibri" panose="020F0502020204030204" pitchFamily="34" charset="0"/>
              <a:cs typeface="Mangal" panose="02040503050203030202" pitchFamily="18" charset="0"/>
            </a:endParaRPr>
          </a:p>
          <a:p>
            <a:pPr marL="357188" indent="-357188" algn="just">
              <a:buClr>
                <a:schemeClr val="accent6">
                  <a:lumMod val="75000"/>
                </a:schemeClr>
              </a:buClr>
              <a:buFont typeface="Wingdings" panose="05000000000000000000" pitchFamily="2" charset="2"/>
              <a:buChar char="Ø"/>
              <a:tabLst>
                <a:tab pos="357188" algn="l"/>
              </a:tabLst>
            </a:pPr>
            <a:r>
              <a:rPr lang="en-GB" i="1" dirty="0"/>
              <a:t>People who are parents or have careers and cannot be absent for </a:t>
            </a:r>
          </a:p>
          <a:p>
            <a:pPr algn="just">
              <a:buClr>
                <a:schemeClr val="accent6">
                  <a:lumMod val="75000"/>
                </a:schemeClr>
              </a:buClr>
              <a:tabLst>
                <a:tab pos="357188" algn="l"/>
              </a:tabLst>
            </a:pPr>
            <a:r>
              <a:rPr lang="en-GB" i="1" dirty="0"/>
              <a:t>       a long- term period</a:t>
            </a:r>
            <a:endParaRPr lang="en-US" i="1"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304800" y="1604654"/>
            <a:ext cx="3245866" cy="3648691"/>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INCLUSION AND DIVERSITY STRATEGIES AT NATIONAL LEVEL – THE CY01 EXAMPLE</a:t>
            </a:r>
            <a:endParaRPr sz="4200" b="1" dirty="0">
              <a:solidFill>
                <a:schemeClr val="bg1"/>
              </a:solidFill>
              <a:latin typeface="Calibri Light"/>
              <a:cs typeface="Calibri Light"/>
            </a:endParaRPr>
          </a:p>
        </p:txBody>
      </p:sp>
    </p:spTree>
    <p:extLst>
      <p:ext uri="{BB962C8B-B14F-4D97-AF65-F5344CB8AC3E}">
        <p14:creationId xmlns:p14="http://schemas.microsoft.com/office/powerpoint/2010/main" val="293329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8509" y="1606294"/>
            <a:ext cx="5365890" cy="3552896"/>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rgbClr val="927AAE"/>
                </a:solidFill>
                <a:latin typeface="Calibri Light"/>
                <a:cs typeface="Calibri Light"/>
              </a:rPr>
              <a:t>Erasmus+ KA1- Mobility Projects for Higher Education Students and Staff</a:t>
            </a:r>
            <a:endParaRPr sz="5000" b="1" dirty="0">
              <a:solidFill>
                <a:srgbClr val="927AAE"/>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30351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252" y="-26504"/>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43400" y="317755"/>
            <a:ext cx="7561339" cy="9815379"/>
          </a:xfrm>
          <a:prstGeom prst="rect">
            <a:avLst/>
          </a:prstGeom>
        </p:spPr>
        <p:txBody>
          <a:bodyPr vert="horz" wrap="square" lIns="0" tIns="43815" rIns="0" bIns="0" rtlCol="0">
            <a:spAutoFit/>
          </a:bodyPr>
          <a:lstStyle/>
          <a:p>
            <a:pPr algn="just">
              <a:lnSpc>
                <a:spcPct val="115000"/>
              </a:lnSpc>
              <a:spcAft>
                <a:spcPts val="1000"/>
              </a:spcAft>
              <a:buClr>
                <a:schemeClr val="accent6">
                  <a:lumMod val="75000"/>
                </a:schemeClr>
              </a:buClr>
            </a:pPr>
            <a:r>
              <a:rPr lang="en-GB" sz="2600" b="1" dirty="0">
                <a:latin typeface="Calibri" panose="020F0502020204030204" pitchFamily="34" charset="0"/>
                <a:ea typeface="Calibri" panose="020F0502020204030204" pitchFamily="34" charset="0"/>
                <a:cs typeface="Mangal" panose="02040503050203030202" pitchFamily="18" charset="0"/>
              </a:rPr>
              <a:t>PROJECTS SUPPORTED BY INTERNAL POLICY FUNDS: </a:t>
            </a:r>
            <a:endParaRPr lang="en-GB" sz="1800" b="1" i="1"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US" i="1" dirty="0">
                <a:latin typeface="Calibri" panose="020F0502020204030204" pitchFamily="34" charset="0"/>
                <a:ea typeface="Calibri" panose="020F0502020204030204" pitchFamily="34" charset="0"/>
                <a:cs typeface="Mangal" panose="02040503050203030202" pitchFamily="18" charset="0"/>
              </a:rPr>
              <a:t>Outgoing mobility among EU member states and third countries associated to the </a:t>
            </a:r>
            <a:r>
              <a:rPr lang="en-US" i="1" dirty="0" err="1">
                <a:latin typeface="Calibri" panose="020F0502020204030204" pitchFamily="34" charset="0"/>
                <a:ea typeface="Calibri" panose="020F0502020204030204" pitchFamily="34" charset="0"/>
                <a:cs typeface="Mangal" panose="02040503050203030202" pitchFamily="18" charset="0"/>
              </a:rPr>
              <a:t>Programme</a:t>
            </a:r>
            <a:r>
              <a:rPr lang="en-US" i="1" dirty="0">
                <a:latin typeface="Calibri" panose="020F0502020204030204" pitchFamily="34" charset="0"/>
                <a:ea typeface="Calibri" panose="020F0502020204030204" pitchFamily="34" charset="0"/>
                <a:cs typeface="Mangal" panose="02040503050203030202" pitchFamily="18" charset="0"/>
              </a:rPr>
              <a:t> </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US" i="1" dirty="0">
                <a:latin typeface="Calibri" panose="020F0502020204030204" pitchFamily="34" charset="0"/>
                <a:cs typeface="Mangal" panose="02040503050203030202" pitchFamily="18" charset="0"/>
              </a:rPr>
              <a:t> Outgoing mobility to all third countries not associated to the </a:t>
            </a:r>
            <a:r>
              <a:rPr lang="en-US" i="1" dirty="0" err="1">
                <a:latin typeface="Calibri" panose="020F0502020204030204" pitchFamily="34" charset="0"/>
                <a:cs typeface="Mangal" panose="02040503050203030202" pitchFamily="18" charset="0"/>
              </a:rPr>
              <a:t>Programme</a:t>
            </a:r>
            <a:r>
              <a:rPr lang="en-US" i="1" dirty="0">
                <a:latin typeface="Calibri" panose="020F0502020204030204" pitchFamily="34" charset="0"/>
                <a:cs typeface="Mangal" panose="02040503050203030202" pitchFamily="18" charset="0"/>
              </a:rPr>
              <a:t> (Regions 1-14) </a:t>
            </a:r>
          </a:p>
          <a:p>
            <a:pPr algn="just">
              <a:lnSpc>
                <a:spcPct val="115000"/>
              </a:lnSpc>
              <a:spcAft>
                <a:spcPts val="1000"/>
              </a:spcAft>
              <a:buClr>
                <a:schemeClr val="accent6">
                  <a:lumMod val="75000"/>
                </a:schemeClr>
              </a:buClr>
            </a:pPr>
            <a:r>
              <a:rPr lang="en-US" b="1" i="1" dirty="0">
                <a:solidFill>
                  <a:srgbClr val="FFC000"/>
                </a:solidFill>
                <a:latin typeface="Calibri" panose="020F0502020204030204" pitchFamily="34" charset="0"/>
                <a:cs typeface="Mangal" panose="02040503050203030202" pitchFamily="18" charset="0"/>
              </a:rPr>
              <a:t>!!! Exception: </a:t>
            </a:r>
            <a:r>
              <a:rPr lang="en-GB" b="1" i="1" dirty="0">
                <a:solidFill>
                  <a:srgbClr val="FFC000"/>
                </a:solidFill>
                <a:latin typeface="Calibri" panose="020F0502020204030204" pitchFamily="34" charset="0"/>
                <a:cs typeface="Mangal" panose="02040503050203030202" pitchFamily="18" charset="0"/>
              </a:rPr>
              <a:t>I</a:t>
            </a:r>
            <a:r>
              <a:rPr lang="en-GB" b="1" dirty="0">
                <a:solidFill>
                  <a:srgbClr val="FFC000"/>
                </a:solidFill>
              </a:rPr>
              <a:t>ncoming mobility of staff from enterprises and other organisations to teach at HEIs.</a:t>
            </a:r>
            <a:endParaRPr lang="en-GB" b="1" i="1" dirty="0">
              <a:solidFill>
                <a:srgbClr val="FFC000"/>
              </a:solidFill>
            </a:endParaRPr>
          </a:p>
          <a:p>
            <a:pPr algn="just">
              <a:lnSpc>
                <a:spcPct val="115000"/>
              </a:lnSpc>
              <a:spcAft>
                <a:spcPts val="1000"/>
              </a:spcAft>
              <a:buClr>
                <a:schemeClr val="accent6">
                  <a:lumMod val="75000"/>
                </a:schemeClr>
              </a:buClr>
            </a:pPr>
            <a:endParaRPr lang="en-GB" sz="1800" b="1"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buClr>
                <a:schemeClr val="accent6">
                  <a:lumMod val="75000"/>
                </a:schemeClr>
              </a:buClr>
            </a:pPr>
            <a:r>
              <a:rPr lang="en-GB" sz="2600" b="1" dirty="0">
                <a:latin typeface="Calibri" panose="020F0502020204030204" pitchFamily="34" charset="0"/>
                <a:cs typeface="Mangal" panose="02040503050203030202" pitchFamily="18" charset="0"/>
              </a:rPr>
              <a:t>PROJECTS SUPPORTED BY EXTERNAL POLICY FUNDS: </a:t>
            </a:r>
            <a:endParaRPr lang="en-GB" dirty="0"/>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dirty="0"/>
              <a:t> </a:t>
            </a:r>
            <a:r>
              <a:rPr lang="en-GB" i="1" dirty="0"/>
              <a:t>Outgoing mobility to third countries not associated to the Programme (Regions 1-12)</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i="1" dirty="0"/>
              <a:t>Incoming mobility from third countries not associated to the Programme (Regions 1-12)</a:t>
            </a:r>
          </a:p>
          <a:p>
            <a:pPr algn="just">
              <a:lnSpc>
                <a:spcPct val="115000"/>
              </a:lnSpc>
              <a:spcAft>
                <a:spcPts val="1000"/>
              </a:spcAft>
              <a:buClr>
                <a:schemeClr val="accent6">
                  <a:lumMod val="75000"/>
                </a:schemeClr>
              </a:buClr>
            </a:pPr>
            <a:endParaRPr lang="en-GB" i="1" dirty="0"/>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381000" y="2057400"/>
            <a:ext cx="3245866" cy="2485039"/>
          </a:xfrm>
          <a:prstGeom prst="rect">
            <a:avLst/>
          </a:prstGeom>
        </p:spPr>
        <p:txBody>
          <a:bodyPr vert="horz" wrap="square" lIns="0" tIns="41910" rIns="0" bIns="0" rtlCol="0">
            <a:spAutoFit/>
          </a:bodyPr>
          <a:lstStyle/>
          <a:p>
            <a:pPr>
              <a:lnSpc>
                <a:spcPct val="93000"/>
              </a:lnSpc>
              <a:spcBef>
                <a:spcPts val="330"/>
              </a:spcBef>
            </a:pPr>
            <a:endParaRPr lang="en-GB" sz="4200" b="1" spc="-20" dirty="0">
              <a:solidFill>
                <a:schemeClr val="bg1"/>
              </a:solidFill>
              <a:latin typeface="Calibri Light"/>
              <a:cs typeface="Calibri Light"/>
            </a:endParaRPr>
          </a:p>
          <a:p>
            <a:pPr>
              <a:lnSpc>
                <a:spcPct val="93000"/>
              </a:lnSpc>
              <a:spcBef>
                <a:spcPts val="330"/>
              </a:spcBef>
            </a:pPr>
            <a:r>
              <a:rPr lang="en-GB" sz="4200" b="1" spc="-20" dirty="0">
                <a:solidFill>
                  <a:schemeClr val="bg1"/>
                </a:solidFill>
                <a:latin typeface="Calibri Light"/>
                <a:cs typeface="Calibri Light"/>
              </a:rPr>
              <a:t>STRANDS OF MOBILITY ACTIVITIES</a:t>
            </a:r>
            <a:endParaRPr sz="4200" b="1" dirty="0">
              <a:solidFill>
                <a:schemeClr val="bg1"/>
              </a:solidFill>
              <a:latin typeface="Calibri Light"/>
              <a:cs typeface="Calibri Light"/>
            </a:endParaRPr>
          </a:p>
        </p:txBody>
      </p:sp>
    </p:spTree>
    <p:extLst>
      <p:ext uri="{BB962C8B-B14F-4D97-AF65-F5344CB8AC3E}">
        <p14:creationId xmlns:p14="http://schemas.microsoft.com/office/powerpoint/2010/main" val="142185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4471C4">
              <a:alpha val="94900"/>
            </a:srgbClr>
          </a:solidFill>
        </p:spPr>
        <p:txBody>
          <a:bodyPr wrap="square" lIns="0" tIns="0" rIns="0" bIns="0" rtlCol="0"/>
          <a:lstStyle/>
          <a:p>
            <a:endParaRPr/>
          </a:p>
        </p:txBody>
      </p:sp>
      <p:sp>
        <p:nvSpPr>
          <p:cNvPr id="3" name="object 3"/>
          <p:cNvSpPr/>
          <p:nvPr/>
        </p:nvSpPr>
        <p:spPr>
          <a:xfrm>
            <a:off x="719220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FFC000"/>
          </a:solidFill>
        </p:spPr>
        <p:txBody>
          <a:bodyPr wrap="square" lIns="0" tIns="0" rIns="0" bIns="0" rtlCol="0"/>
          <a:lstStyle/>
          <a:p>
            <a:endParaRPr/>
          </a:p>
        </p:txBody>
      </p:sp>
      <p:grpSp>
        <p:nvGrpSpPr>
          <p:cNvPr id="4" name="object 4"/>
          <p:cNvGrpSpPr/>
          <p:nvPr/>
        </p:nvGrpSpPr>
        <p:grpSpPr>
          <a:xfrm>
            <a:off x="6749795" y="0"/>
            <a:ext cx="5282403" cy="4832478"/>
            <a:chOff x="6749795" y="0"/>
            <a:chExt cx="5282403" cy="4832478"/>
          </a:xfrm>
        </p:grpSpPr>
        <p:pic>
          <p:nvPicPr>
            <p:cNvPr id="5" name="object 5"/>
            <p:cNvPicPr/>
            <p:nvPr/>
          </p:nvPicPr>
          <p:blipFill>
            <a:blip r:embed="rId2" cstate="print"/>
            <a:stretch>
              <a:fillRect/>
            </a:stretch>
          </p:blipFill>
          <p:spPr>
            <a:xfrm>
              <a:off x="8301446" y="1111378"/>
              <a:ext cx="3730752" cy="3721100"/>
            </a:xfrm>
            <a:prstGeom prst="rect">
              <a:avLst/>
            </a:prstGeom>
          </p:spPr>
        </p:pic>
        <p:sp>
          <p:nvSpPr>
            <p:cNvPr id="6" name="object 6"/>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6FAC46"/>
            </a:solidFill>
          </p:spPr>
          <p:txBody>
            <a:bodyPr wrap="square" lIns="0" tIns="0" rIns="0" bIns="0" rtlCol="0"/>
            <a:lstStyle/>
            <a:p>
              <a:endParaRPr/>
            </a:p>
          </p:txBody>
        </p:sp>
      </p:grpSp>
      <p:sp>
        <p:nvSpPr>
          <p:cNvPr id="7" name="object 7"/>
          <p:cNvSpPr/>
          <p:nvPr/>
        </p:nvSpPr>
        <p:spPr>
          <a:xfrm>
            <a:off x="12075921" y="10279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8" name="object 8"/>
          <p:cNvSpPr txBox="1"/>
          <p:nvPr/>
        </p:nvSpPr>
        <p:spPr>
          <a:xfrm>
            <a:off x="6049136"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sp>
        <p:nvSpPr>
          <p:cNvPr id="9" name="object 9"/>
          <p:cNvSpPr/>
          <p:nvPr/>
        </p:nvSpPr>
        <p:spPr>
          <a:xfrm>
            <a:off x="6809231" y="6033515"/>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EC7C30"/>
          </a:solidFill>
        </p:spPr>
        <p:txBody>
          <a:bodyPr wrap="square" lIns="0" tIns="0" rIns="0" bIns="0" rtlCol="0"/>
          <a:lstStyle/>
          <a:p>
            <a:endParaRPr/>
          </a:p>
        </p:txBody>
      </p:sp>
      <p:sp>
        <p:nvSpPr>
          <p:cNvPr id="10" name="object 10"/>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1959756" y="381042"/>
            <a:ext cx="2770631" cy="1700783"/>
            <a:chOff x="1563624" y="388620"/>
            <a:chExt cx="2770631" cy="1700783"/>
          </a:xfrm>
        </p:grpSpPr>
        <p:pic>
          <p:nvPicPr>
            <p:cNvPr id="13" name="object 13"/>
            <p:cNvPicPr/>
            <p:nvPr/>
          </p:nvPicPr>
          <p:blipFill>
            <a:blip r:embed="rId3" cstate="print"/>
            <a:stretch>
              <a:fillRect/>
            </a:stretch>
          </p:blipFill>
          <p:spPr>
            <a:xfrm>
              <a:off x="1563624" y="388620"/>
              <a:ext cx="2763012" cy="1700783"/>
            </a:xfrm>
            <a:prstGeom prst="rect">
              <a:avLst/>
            </a:prstGeom>
          </p:spPr>
        </p:pic>
        <p:pic>
          <p:nvPicPr>
            <p:cNvPr id="14" name="object 14"/>
            <p:cNvPicPr/>
            <p:nvPr/>
          </p:nvPicPr>
          <p:blipFill>
            <a:blip r:embed="rId4" cstate="print"/>
            <a:stretch>
              <a:fillRect/>
            </a:stretch>
          </p:blipFill>
          <p:spPr>
            <a:xfrm>
              <a:off x="1607820" y="560832"/>
              <a:ext cx="2726435" cy="1395984"/>
            </a:xfrm>
            <a:prstGeom prst="rect">
              <a:avLst/>
            </a:prstGeom>
          </p:spPr>
        </p:pic>
        <p:pic>
          <p:nvPicPr>
            <p:cNvPr id="15" name="object 15"/>
            <p:cNvPicPr/>
            <p:nvPr/>
          </p:nvPicPr>
          <p:blipFill>
            <a:blip r:embed="rId5" cstate="print"/>
            <a:stretch>
              <a:fillRect/>
            </a:stretch>
          </p:blipFill>
          <p:spPr>
            <a:xfrm>
              <a:off x="1623060" y="428244"/>
              <a:ext cx="2648712" cy="1588008"/>
            </a:xfrm>
            <a:prstGeom prst="rect">
              <a:avLst/>
            </a:prstGeom>
          </p:spPr>
        </p:pic>
      </p:grpSp>
      <p:sp>
        <p:nvSpPr>
          <p:cNvPr id="16" name="object 16"/>
          <p:cNvSpPr txBox="1"/>
          <p:nvPr/>
        </p:nvSpPr>
        <p:spPr>
          <a:xfrm>
            <a:off x="1711702" y="651611"/>
            <a:ext cx="2649220" cy="785471"/>
          </a:xfrm>
          <a:prstGeom prst="rect">
            <a:avLst/>
          </a:prstGeom>
        </p:spPr>
        <p:txBody>
          <a:bodyPr vert="horz" wrap="square" lIns="0" tIns="244475" rIns="0" bIns="0" rtlCol="0">
            <a:spAutoFit/>
          </a:bodyPr>
          <a:lstStyle/>
          <a:p>
            <a:pPr marL="647065" algn="ctr">
              <a:lnSpc>
                <a:spcPts val="2070"/>
              </a:lnSpc>
              <a:spcBef>
                <a:spcPts val="1925"/>
              </a:spcBef>
              <a:tabLst>
                <a:tab pos="805815" algn="l"/>
              </a:tabLst>
            </a:pPr>
            <a:r>
              <a:rPr lang="en-GB" spc="-15" dirty="0">
                <a:solidFill>
                  <a:srgbClr val="FFFFFF"/>
                </a:solidFill>
                <a:latin typeface="Calibri"/>
                <a:cs typeface="Calibri"/>
              </a:rPr>
              <a:t>Student </a:t>
            </a:r>
            <a:r>
              <a:rPr sz="1800" spc="-5" dirty="0">
                <a:solidFill>
                  <a:srgbClr val="FFFFFF"/>
                </a:solidFill>
                <a:latin typeface="Calibri"/>
                <a:cs typeface="Calibri"/>
              </a:rPr>
              <a:t>Mobility </a:t>
            </a:r>
            <a:r>
              <a:rPr sz="1800" spc="-15" dirty="0">
                <a:solidFill>
                  <a:srgbClr val="FFFFFF"/>
                </a:solidFill>
                <a:latin typeface="Calibri"/>
                <a:cs typeface="Calibri"/>
              </a:rPr>
              <a:t>for </a:t>
            </a:r>
            <a:r>
              <a:rPr sz="1800" spc="-5" dirty="0">
                <a:solidFill>
                  <a:srgbClr val="FFFFFF"/>
                </a:solidFill>
                <a:latin typeface="Calibri"/>
                <a:cs typeface="Calibri"/>
              </a:rPr>
              <a:t>Studies</a:t>
            </a:r>
            <a:r>
              <a:rPr sz="1800" spc="-15" dirty="0">
                <a:solidFill>
                  <a:srgbClr val="FFFFFF"/>
                </a:solidFill>
                <a:latin typeface="Calibri"/>
                <a:cs typeface="Calibri"/>
              </a:rPr>
              <a:t> </a:t>
            </a:r>
            <a:r>
              <a:rPr lang="en-GB" sz="1800" spc="-15" dirty="0">
                <a:solidFill>
                  <a:srgbClr val="FFFFFF"/>
                </a:solidFill>
                <a:latin typeface="Calibri"/>
                <a:cs typeface="Calibri"/>
              </a:rPr>
              <a:t>(</a:t>
            </a:r>
            <a:r>
              <a:rPr sz="1800" b="1" dirty="0">
                <a:solidFill>
                  <a:srgbClr val="FFFFFF"/>
                </a:solidFill>
                <a:latin typeface="Calibri"/>
                <a:cs typeface="Calibri"/>
              </a:rPr>
              <a:t>SMS</a:t>
            </a:r>
            <a:r>
              <a:rPr lang="en-GB" sz="1800" b="1" dirty="0">
                <a:solidFill>
                  <a:srgbClr val="FFFFFF"/>
                </a:solidFill>
                <a:latin typeface="Calibri"/>
                <a:cs typeface="Calibri"/>
              </a:rPr>
              <a:t>)</a:t>
            </a:r>
            <a:endParaRPr sz="1800" dirty="0">
              <a:latin typeface="Calibri"/>
              <a:cs typeface="Calibri"/>
            </a:endParaRPr>
          </a:p>
        </p:txBody>
      </p:sp>
      <p:grpSp>
        <p:nvGrpSpPr>
          <p:cNvPr id="17" name="object 17"/>
          <p:cNvGrpSpPr/>
          <p:nvPr/>
        </p:nvGrpSpPr>
        <p:grpSpPr>
          <a:xfrm>
            <a:off x="4803648" y="227075"/>
            <a:ext cx="2849879" cy="2068068"/>
            <a:chOff x="4803648" y="227075"/>
            <a:chExt cx="2849879" cy="2068068"/>
          </a:xfrm>
        </p:grpSpPr>
        <p:pic>
          <p:nvPicPr>
            <p:cNvPr id="19" name="object 19"/>
            <p:cNvPicPr/>
            <p:nvPr/>
          </p:nvPicPr>
          <p:blipFill>
            <a:blip r:embed="rId3" cstate="print"/>
            <a:stretch>
              <a:fillRect/>
            </a:stretch>
          </p:blipFill>
          <p:spPr>
            <a:xfrm>
              <a:off x="4820411" y="388619"/>
              <a:ext cx="2763012" cy="1700783"/>
            </a:xfrm>
            <a:prstGeom prst="rect">
              <a:avLst/>
            </a:prstGeom>
          </p:spPr>
        </p:pic>
        <p:pic>
          <p:nvPicPr>
            <p:cNvPr id="20" name="object 20"/>
            <p:cNvPicPr/>
            <p:nvPr/>
          </p:nvPicPr>
          <p:blipFill>
            <a:blip r:embed="rId6" cstate="print"/>
            <a:stretch>
              <a:fillRect/>
            </a:stretch>
          </p:blipFill>
          <p:spPr>
            <a:xfrm>
              <a:off x="4803648" y="227075"/>
              <a:ext cx="2849879" cy="2068068"/>
            </a:xfrm>
            <a:prstGeom prst="rect">
              <a:avLst/>
            </a:prstGeom>
          </p:spPr>
        </p:pic>
        <p:pic>
          <p:nvPicPr>
            <p:cNvPr id="21" name="object 21"/>
            <p:cNvPicPr/>
            <p:nvPr/>
          </p:nvPicPr>
          <p:blipFill>
            <a:blip r:embed="rId7" cstate="print"/>
            <a:stretch>
              <a:fillRect/>
            </a:stretch>
          </p:blipFill>
          <p:spPr>
            <a:xfrm>
              <a:off x="4879848" y="428243"/>
              <a:ext cx="2648711" cy="1588008"/>
            </a:xfrm>
            <a:prstGeom prst="rect">
              <a:avLst/>
            </a:prstGeom>
          </p:spPr>
        </p:pic>
      </p:grpSp>
      <p:sp>
        <p:nvSpPr>
          <p:cNvPr id="23" name="object 23"/>
          <p:cNvSpPr txBox="1"/>
          <p:nvPr/>
        </p:nvSpPr>
        <p:spPr>
          <a:xfrm>
            <a:off x="5008438" y="901551"/>
            <a:ext cx="2395855" cy="548740"/>
          </a:xfrm>
          <a:prstGeom prst="rect">
            <a:avLst/>
          </a:prstGeom>
        </p:spPr>
        <p:txBody>
          <a:bodyPr vert="horz" wrap="square" lIns="0" tIns="38735" rIns="0" bIns="0" rtlCol="0">
            <a:spAutoFit/>
          </a:bodyPr>
          <a:lstStyle/>
          <a:p>
            <a:pPr marL="10160" marR="5080" algn="ctr">
              <a:lnSpc>
                <a:spcPct val="91600"/>
              </a:lnSpc>
              <a:spcBef>
                <a:spcPts val="305"/>
              </a:spcBef>
            </a:pPr>
            <a:r>
              <a:rPr lang="en-GB" dirty="0">
                <a:solidFill>
                  <a:srgbClr val="FFFFFF"/>
                </a:solidFill>
                <a:latin typeface="Calibri"/>
                <a:cs typeface="Calibri"/>
              </a:rPr>
              <a:t>Student </a:t>
            </a:r>
            <a:r>
              <a:rPr dirty="0">
                <a:solidFill>
                  <a:srgbClr val="FFFFFF"/>
                </a:solidFill>
                <a:latin typeface="Calibri"/>
                <a:cs typeface="Calibri"/>
              </a:rPr>
              <a:t>Mobility </a:t>
            </a:r>
            <a:r>
              <a:rPr spc="-440" dirty="0">
                <a:solidFill>
                  <a:srgbClr val="FFFFFF"/>
                </a:solidFill>
                <a:latin typeface="Calibri"/>
                <a:cs typeface="Calibri"/>
              </a:rPr>
              <a:t> </a:t>
            </a:r>
            <a:r>
              <a:rPr spc="-15" dirty="0">
                <a:solidFill>
                  <a:srgbClr val="FFFFFF"/>
                </a:solidFill>
                <a:latin typeface="Calibri"/>
                <a:cs typeface="Calibri"/>
              </a:rPr>
              <a:t>for</a:t>
            </a:r>
            <a:r>
              <a:rPr spc="-30" dirty="0">
                <a:solidFill>
                  <a:srgbClr val="FFFFFF"/>
                </a:solidFill>
                <a:latin typeface="Calibri"/>
                <a:cs typeface="Calibri"/>
              </a:rPr>
              <a:t> </a:t>
            </a:r>
            <a:r>
              <a:rPr spc="-20" dirty="0">
                <a:solidFill>
                  <a:srgbClr val="FFFFFF"/>
                </a:solidFill>
                <a:latin typeface="Calibri"/>
                <a:cs typeface="Calibri"/>
              </a:rPr>
              <a:t>Traineeships</a:t>
            </a:r>
            <a:r>
              <a:rPr spc="-10" dirty="0">
                <a:solidFill>
                  <a:srgbClr val="FFFFFF"/>
                </a:solidFill>
                <a:latin typeface="Calibri"/>
                <a:cs typeface="Calibri"/>
              </a:rPr>
              <a:t> </a:t>
            </a:r>
            <a:r>
              <a:rPr lang="en-GB" spc="-10" dirty="0">
                <a:solidFill>
                  <a:srgbClr val="FFFFFF"/>
                </a:solidFill>
                <a:latin typeface="Calibri"/>
                <a:cs typeface="Calibri"/>
              </a:rPr>
              <a:t>(</a:t>
            </a:r>
            <a:r>
              <a:rPr b="1" dirty="0">
                <a:solidFill>
                  <a:srgbClr val="FFFFFF"/>
                </a:solidFill>
                <a:latin typeface="Calibri"/>
                <a:cs typeface="Calibri"/>
              </a:rPr>
              <a:t>SMP</a:t>
            </a:r>
            <a:r>
              <a:rPr lang="en-GB" b="1" dirty="0">
                <a:solidFill>
                  <a:srgbClr val="FFFFFF"/>
                </a:solidFill>
                <a:latin typeface="Calibri"/>
                <a:cs typeface="Calibri"/>
              </a:rPr>
              <a:t>)</a:t>
            </a:r>
            <a:endParaRPr dirty="0">
              <a:latin typeface="Calibri"/>
              <a:cs typeface="Calibri"/>
            </a:endParaRPr>
          </a:p>
        </p:txBody>
      </p:sp>
      <p:grpSp>
        <p:nvGrpSpPr>
          <p:cNvPr id="24" name="object 24"/>
          <p:cNvGrpSpPr/>
          <p:nvPr/>
        </p:nvGrpSpPr>
        <p:grpSpPr>
          <a:xfrm>
            <a:off x="1713075" y="2387340"/>
            <a:ext cx="3176016" cy="2205228"/>
            <a:chOff x="1563624" y="2523744"/>
            <a:chExt cx="3176016" cy="2205228"/>
          </a:xfrm>
        </p:grpSpPr>
        <p:pic>
          <p:nvPicPr>
            <p:cNvPr id="26" name="object 26"/>
            <p:cNvPicPr/>
            <p:nvPr/>
          </p:nvPicPr>
          <p:blipFill>
            <a:blip r:embed="rId8" cstate="print"/>
            <a:stretch>
              <a:fillRect/>
            </a:stretch>
          </p:blipFill>
          <p:spPr>
            <a:xfrm>
              <a:off x="1563624" y="2586228"/>
              <a:ext cx="3168396" cy="2142744"/>
            </a:xfrm>
            <a:prstGeom prst="rect">
              <a:avLst/>
            </a:prstGeom>
          </p:spPr>
        </p:pic>
        <p:pic>
          <p:nvPicPr>
            <p:cNvPr id="27" name="object 27"/>
            <p:cNvPicPr/>
            <p:nvPr/>
          </p:nvPicPr>
          <p:blipFill>
            <a:blip r:embed="rId9" cstate="print"/>
            <a:stretch>
              <a:fillRect/>
            </a:stretch>
          </p:blipFill>
          <p:spPr>
            <a:xfrm>
              <a:off x="1616964" y="2523744"/>
              <a:ext cx="3122676" cy="2013203"/>
            </a:xfrm>
            <a:prstGeom prst="rect">
              <a:avLst/>
            </a:prstGeom>
          </p:spPr>
        </p:pic>
        <p:pic>
          <p:nvPicPr>
            <p:cNvPr id="28" name="object 28"/>
            <p:cNvPicPr/>
            <p:nvPr/>
          </p:nvPicPr>
          <p:blipFill>
            <a:blip r:embed="rId10" cstate="print"/>
            <a:stretch>
              <a:fillRect/>
            </a:stretch>
          </p:blipFill>
          <p:spPr>
            <a:xfrm>
              <a:off x="1623060" y="2625852"/>
              <a:ext cx="3054095" cy="2029968"/>
            </a:xfrm>
            <a:prstGeom prst="rect">
              <a:avLst/>
            </a:prstGeom>
          </p:spPr>
        </p:pic>
      </p:grpSp>
      <p:sp>
        <p:nvSpPr>
          <p:cNvPr id="29" name="object 29"/>
          <p:cNvSpPr txBox="1"/>
          <p:nvPr/>
        </p:nvSpPr>
        <p:spPr>
          <a:xfrm>
            <a:off x="1946579" y="2671356"/>
            <a:ext cx="2753105" cy="1515287"/>
          </a:xfrm>
          <a:prstGeom prst="rect">
            <a:avLst/>
          </a:prstGeom>
        </p:spPr>
        <p:txBody>
          <a:bodyPr vert="horz" wrap="square" lIns="0" tIns="57150" rIns="0" bIns="0" rtlCol="0">
            <a:spAutoFit/>
          </a:bodyPr>
          <a:lstStyle/>
          <a:p>
            <a:pPr marL="12065" marR="5080" algn="ctr">
              <a:lnSpc>
                <a:spcPts val="1810"/>
              </a:lnSpc>
              <a:spcBef>
                <a:spcPts val="450"/>
              </a:spcBef>
              <a:buSzPct val="77777"/>
              <a:tabLst>
                <a:tab pos="134620" algn="l"/>
              </a:tabLst>
            </a:pPr>
            <a:r>
              <a:rPr spc="-15" dirty="0">
                <a:solidFill>
                  <a:srgbClr val="FFFFFF"/>
                </a:solidFill>
                <a:latin typeface="Calibri"/>
                <a:cs typeface="Calibri"/>
              </a:rPr>
              <a:t>Staff Mobility </a:t>
            </a:r>
            <a:r>
              <a:rPr spc="-15" dirty="0" err="1">
                <a:solidFill>
                  <a:srgbClr val="FFFFFF"/>
                </a:solidFill>
                <a:latin typeface="Calibri"/>
                <a:cs typeface="Calibri"/>
              </a:rPr>
              <a:t>forTeaching</a:t>
            </a:r>
            <a:r>
              <a:rPr spc="-15" dirty="0">
                <a:solidFill>
                  <a:srgbClr val="FFFFFF"/>
                </a:solidFill>
                <a:latin typeface="Calibri"/>
                <a:cs typeface="Calibri"/>
              </a:rPr>
              <a:t> </a:t>
            </a:r>
            <a:r>
              <a:rPr lang="en-GB" spc="-15" dirty="0">
                <a:solidFill>
                  <a:srgbClr val="FFFFFF"/>
                </a:solidFill>
                <a:latin typeface="Calibri"/>
                <a:cs typeface="Calibri"/>
              </a:rPr>
              <a:t>(</a:t>
            </a:r>
            <a:r>
              <a:rPr spc="-15" dirty="0">
                <a:solidFill>
                  <a:srgbClr val="FFFFFF"/>
                </a:solidFill>
                <a:latin typeface="Calibri"/>
                <a:cs typeface="Calibri"/>
              </a:rPr>
              <a:t>STA</a:t>
            </a:r>
            <a:r>
              <a:rPr lang="en-GB" spc="-15" dirty="0">
                <a:solidFill>
                  <a:srgbClr val="FFFFFF"/>
                </a:solidFill>
                <a:latin typeface="Calibri"/>
                <a:cs typeface="Calibri"/>
              </a:rPr>
              <a:t>)</a:t>
            </a:r>
            <a:endParaRPr spc="-15" dirty="0">
              <a:solidFill>
                <a:srgbClr val="FFFFFF"/>
              </a:solidFill>
              <a:latin typeface="Calibri"/>
              <a:cs typeface="Calibri"/>
            </a:endParaRPr>
          </a:p>
          <a:p>
            <a:pPr marL="193675" marR="67945" indent="-116205" algn="ctr">
              <a:lnSpc>
                <a:spcPct val="91600"/>
              </a:lnSpc>
              <a:spcBef>
                <a:spcPts val="680"/>
              </a:spcBef>
            </a:pPr>
            <a:r>
              <a:rPr lang="en-GB" sz="1600" b="1" spc="-5" dirty="0">
                <a:solidFill>
                  <a:srgbClr val="FFFFFF"/>
                </a:solidFill>
                <a:latin typeface="Calibri"/>
                <a:cs typeface="Calibri"/>
              </a:rPr>
              <a:t>Including incoming mobility of </a:t>
            </a:r>
            <a:r>
              <a:rPr lang="en-GB" sz="1600" b="1" spc="-15" dirty="0">
                <a:solidFill>
                  <a:srgbClr val="FFFFFF"/>
                </a:solidFill>
                <a:latin typeface="Calibri"/>
                <a:cs typeface="Calibri"/>
              </a:rPr>
              <a:t>Staff from enterprises and other organisations invited to teach at HEIs</a:t>
            </a:r>
            <a:endParaRPr sz="1600" dirty="0">
              <a:latin typeface="Calibri"/>
              <a:cs typeface="Calibri"/>
            </a:endParaRPr>
          </a:p>
        </p:txBody>
      </p:sp>
      <p:grpSp>
        <p:nvGrpSpPr>
          <p:cNvPr id="30" name="object 30"/>
          <p:cNvGrpSpPr/>
          <p:nvPr/>
        </p:nvGrpSpPr>
        <p:grpSpPr>
          <a:xfrm>
            <a:off x="4961779" y="2489422"/>
            <a:ext cx="3122676" cy="2151084"/>
            <a:chOff x="5225795" y="2805683"/>
            <a:chExt cx="2804161" cy="1702308"/>
          </a:xfrm>
        </p:grpSpPr>
        <p:pic>
          <p:nvPicPr>
            <p:cNvPr id="32" name="object 32"/>
            <p:cNvPicPr/>
            <p:nvPr/>
          </p:nvPicPr>
          <p:blipFill>
            <a:blip r:embed="rId11" cstate="print"/>
            <a:stretch>
              <a:fillRect/>
            </a:stretch>
          </p:blipFill>
          <p:spPr>
            <a:xfrm>
              <a:off x="5225795" y="2805683"/>
              <a:ext cx="2763011" cy="1702308"/>
            </a:xfrm>
            <a:prstGeom prst="rect">
              <a:avLst/>
            </a:prstGeom>
          </p:spPr>
        </p:pic>
        <p:pic>
          <p:nvPicPr>
            <p:cNvPr id="33" name="object 33"/>
            <p:cNvPicPr/>
            <p:nvPr/>
          </p:nvPicPr>
          <p:blipFill>
            <a:blip r:embed="rId12" cstate="print"/>
            <a:stretch>
              <a:fillRect/>
            </a:stretch>
          </p:blipFill>
          <p:spPr>
            <a:xfrm>
              <a:off x="5233416" y="2868167"/>
              <a:ext cx="2796540" cy="1618487"/>
            </a:xfrm>
            <a:prstGeom prst="rect">
              <a:avLst/>
            </a:prstGeom>
          </p:spPr>
        </p:pic>
        <p:pic>
          <p:nvPicPr>
            <p:cNvPr id="34" name="object 34"/>
            <p:cNvPicPr/>
            <p:nvPr/>
          </p:nvPicPr>
          <p:blipFill>
            <a:blip r:embed="rId13" cstate="print"/>
            <a:stretch>
              <a:fillRect/>
            </a:stretch>
          </p:blipFill>
          <p:spPr>
            <a:xfrm>
              <a:off x="5285231" y="2823337"/>
              <a:ext cx="2648712" cy="1611502"/>
            </a:xfrm>
            <a:prstGeom prst="rect">
              <a:avLst/>
            </a:prstGeom>
          </p:spPr>
        </p:pic>
      </p:grpSp>
      <p:sp>
        <p:nvSpPr>
          <p:cNvPr id="35" name="object 35"/>
          <p:cNvSpPr txBox="1"/>
          <p:nvPr/>
        </p:nvSpPr>
        <p:spPr>
          <a:xfrm>
            <a:off x="5055539" y="2659239"/>
            <a:ext cx="2857499" cy="1202893"/>
          </a:xfrm>
          <a:prstGeom prst="rect">
            <a:avLst/>
          </a:prstGeom>
        </p:spPr>
        <p:txBody>
          <a:bodyPr vert="horz" wrap="square" lIns="0" tIns="162560" rIns="0" bIns="0" rtlCol="0">
            <a:spAutoFit/>
          </a:bodyPr>
          <a:lstStyle/>
          <a:p>
            <a:pPr marL="147320" algn="ctr">
              <a:lnSpc>
                <a:spcPts val="1980"/>
              </a:lnSpc>
            </a:pPr>
            <a:endParaRPr lang="en-GB" sz="1800" spc="-15" dirty="0">
              <a:solidFill>
                <a:srgbClr val="FFFFFF"/>
              </a:solidFill>
              <a:latin typeface="Calibri"/>
              <a:cs typeface="Calibri"/>
            </a:endParaRPr>
          </a:p>
          <a:p>
            <a:pPr marL="147320" algn="ctr">
              <a:lnSpc>
                <a:spcPts val="1980"/>
              </a:lnSpc>
            </a:pPr>
            <a:endParaRPr lang="en-GB" spc="-15" dirty="0">
              <a:solidFill>
                <a:srgbClr val="FFFFFF"/>
              </a:solidFill>
              <a:latin typeface="Calibri"/>
              <a:cs typeface="Calibri"/>
            </a:endParaRPr>
          </a:p>
          <a:p>
            <a:pPr marL="147320" algn="ctr">
              <a:lnSpc>
                <a:spcPts val="1980"/>
              </a:lnSpc>
            </a:pPr>
            <a:r>
              <a:rPr sz="1800" spc="-15" dirty="0">
                <a:solidFill>
                  <a:srgbClr val="FFFFFF"/>
                </a:solidFill>
                <a:latin typeface="Calibri"/>
                <a:cs typeface="Calibri"/>
              </a:rPr>
              <a:t>Staff</a:t>
            </a:r>
            <a:r>
              <a:rPr sz="1800" spc="-25" dirty="0">
                <a:solidFill>
                  <a:srgbClr val="FFFFFF"/>
                </a:solidFill>
                <a:latin typeface="Calibri"/>
                <a:cs typeface="Calibri"/>
              </a:rPr>
              <a:t> </a:t>
            </a:r>
            <a:r>
              <a:rPr sz="1800" spc="-5" dirty="0">
                <a:solidFill>
                  <a:srgbClr val="FFFFFF"/>
                </a:solidFill>
                <a:latin typeface="Calibri"/>
                <a:cs typeface="Calibri"/>
              </a:rPr>
              <a:t>Mobility</a:t>
            </a:r>
            <a:r>
              <a:rPr sz="1800" spc="10" dirty="0">
                <a:solidFill>
                  <a:srgbClr val="FFFFFF"/>
                </a:solidFill>
                <a:latin typeface="Calibri"/>
                <a:cs typeface="Calibri"/>
              </a:rPr>
              <a:t> </a:t>
            </a:r>
            <a:r>
              <a:rPr sz="1800" spc="-15" dirty="0">
                <a:solidFill>
                  <a:srgbClr val="FFFFFF"/>
                </a:solidFill>
                <a:latin typeface="Calibri"/>
                <a:cs typeface="Calibri"/>
              </a:rPr>
              <a:t>for </a:t>
            </a:r>
            <a:r>
              <a:rPr sz="1800" spc="-25" dirty="0">
                <a:solidFill>
                  <a:srgbClr val="FFFFFF"/>
                </a:solidFill>
                <a:latin typeface="Calibri"/>
                <a:cs typeface="Calibri"/>
              </a:rPr>
              <a:t>Training</a:t>
            </a:r>
            <a:endParaRPr sz="1800" dirty="0">
              <a:latin typeface="Calibri"/>
              <a:cs typeface="Calibri"/>
            </a:endParaRPr>
          </a:p>
          <a:p>
            <a:pPr algn="ctr">
              <a:lnSpc>
                <a:spcPts val="2070"/>
              </a:lnSpc>
            </a:pPr>
            <a:r>
              <a:rPr lang="en-GB" sz="1800" b="1" dirty="0">
                <a:solidFill>
                  <a:srgbClr val="FFFFFF"/>
                </a:solidFill>
                <a:latin typeface="Calibri"/>
                <a:cs typeface="Calibri"/>
              </a:rPr>
              <a:t>(</a:t>
            </a:r>
            <a:r>
              <a:rPr sz="1800" b="1" dirty="0">
                <a:solidFill>
                  <a:srgbClr val="FFFFFF"/>
                </a:solidFill>
                <a:latin typeface="Calibri"/>
                <a:cs typeface="Calibri"/>
              </a:rPr>
              <a:t>STT</a:t>
            </a:r>
            <a:r>
              <a:rPr lang="en-GB" sz="1800" b="1" dirty="0">
                <a:solidFill>
                  <a:srgbClr val="FFFFFF"/>
                </a:solidFill>
                <a:latin typeface="Calibri"/>
                <a:cs typeface="Calibri"/>
              </a:rPr>
              <a:t>)</a:t>
            </a:r>
            <a:endParaRPr sz="1800" dirty="0">
              <a:latin typeface="Calibri"/>
              <a:cs typeface="Calibri"/>
            </a:endParaRPr>
          </a:p>
        </p:txBody>
      </p:sp>
      <p:sp>
        <p:nvSpPr>
          <p:cNvPr id="37" name="object 2">
            <a:extLst>
              <a:ext uri="{FF2B5EF4-FFF2-40B4-BE49-F238E27FC236}">
                <a16:creationId xmlns:a16="http://schemas.microsoft.com/office/drawing/2014/main" id="{B71D414C-5A34-7FE2-F10D-A806765E1F2B}"/>
              </a:ext>
            </a:extLst>
          </p:cNvPr>
          <p:cNvSpPr/>
          <p:nvPr/>
        </p:nvSpPr>
        <p:spPr>
          <a:xfrm>
            <a:off x="-1524" y="-69446"/>
            <a:ext cx="1534984"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400" dirty="0">
                <a:solidFill>
                  <a:schemeClr val="bg1"/>
                </a:solidFill>
              </a:rPr>
              <a:t>TYPES OF MOBILITY ACTIVITIES</a:t>
            </a:r>
            <a:endParaRPr sz="2400" dirty="0">
              <a:solidFill>
                <a:schemeClr val="bg1"/>
              </a:solidFill>
            </a:endParaRPr>
          </a:p>
        </p:txBody>
      </p:sp>
      <p:sp>
        <p:nvSpPr>
          <p:cNvPr id="44" name="TextBox 43">
            <a:extLst>
              <a:ext uri="{FF2B5EF4-FFF2-40B4-BE49-F238E27FC236}">
                <a16:creationId xmlns:a16="http://schemas.microsoft.com/office/drawing/2014/main" id="{C5C160E8-8C28-31C3-F646-55B0331A0EBC}"/>
              </a:ext>
            </a:extLst>
          </p:cNvPr>
          <p:cNvSpPr txBox="1"/>
          <p:nvPr/>
        </p:nvSpPr>
        <p:spPr>
          <a:xfrm>
            <a:off x="3367169" y="4960006"/>
            <a:ext cx="2849879" cy="1477328"/>
          </a:xfrm>
          <a:prstGeom prst="rect">
            <a:avLst/>
          </a:prstGeom>
          <a:solidFill>
            <a:srgbClr val="927AAE"/>
          </a:solidFill>
        </p:spPr>
        <p:txBody>
          <a:bodyPr wrap="square">
            <a:spAutoFit/>
          </a:bodyPr>
          <a:lstStyle/>
          <a:p>
            <a:pPr lvl="0" algn="ctr">
              <a:tabLst>
                <a:tab pos="228600" algn="l"/>
                <a:tab pos="245745" algn="l"/>
                <a:tab pos="499110" algn="l"/>
              </a:tabLst>
            </a:pPr>
            <a:r>
              <a:rPr lang="en-GB" sz="1800" kern="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rPr>
              <a:t>Blended intensive programmes </a:t>
            </a:r>
            <a:r>
              <a:rPr lang="en-GB" kern="0" dirty="0">
                <a:solidFill>
                  <a:schemeClr val="bg1"/>
                </a:solidFill>
                <a:latin typeface="Calibri" panose="020F0502020204030204" pitchFamily="34" charset="0"/>
                <a:ea typeface="Times New Roman" panose="02020603050405020304" pitchFamily="18" charset="0"/>
                <a:cs typeface="Mangal" panose="02040503050203030202" pitchFamily="18" charset="0"/>
              </a:rPr>
              <a:t>(BIPs)</a:t>
            </a:r>
            <a:endParaRPr lang="en-GB" sz="1800" kern="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a:p>
            <a:pPr lvl="0" algn="ctr">
              <a:tabLst>
                <a:tab pos="228600" algn="l"/>
                <a:tab pos="245745" algn="l"/>
                <a:tab pos="499110" algn="l"/>
              </a:tabLst>
            </a:pPr>
            <a:r>
              <a:rPr lang="en-GB" sz="1800" kern="15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rPr>
              <a:t>(not for mobility projects supported by external policy funds)</a:t>
            </a:r>
            <a:endParaRPr lang="en-GB" sz="1600" kern="150" dirty="0">
              <a:solidFill>
                <a:schemeClr val="bg1"/>
              </a:solidFill>
              <a:effectLst/>
              <a:latin typeface="Calibri" panose="020F050202020403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76070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39"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25861" y="317755"/>
            <a:ext cx="7398541" cy="3918380"/>
          </a:xfrm>
          <a:prstGeom prst="rect">
            <a:avLst/>
          </a:prstGeom>
        </p:spPr>
        <p:txBody>
          <a:bodyPr vert="horz" wrap="square" lIns="0" tIns="43815" rIns="0" bIns="0" rtlCol="0">
            <a:spAutoFit/>
          </a:bodyPr>
          <a:lstStyle/>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533400" y="2679011"/>
            <a:ext cx="3245866" cy="1244443"/>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MOBILITY OF STUDENTS</a:t>
            </a:r>
            <a:endParaRPr sz="4200" b="1" dirty="0">
              <a:solidFill>
                <a:schemeClr val="bg1"/>
              </a:solidFill>
              <a:latin typeface="Calibri Light"/>
              <a:cs typeface="Calibri Light"/>
            </a:endParaRPr>
          </a:p>
        </p:txBody>
      </p:sp>
      <p:sp>
        <p:nvSpPr>
          <p:cNvPr id="3" name="TextBox 2">
            <a:extLst>
              <a:ext uri="{FF2B5EF4-FFF2-40B4-BE49-F238E27FC236}">
                <a16:creationId xmlns:a16="http://schemas.microsoft.com/office/drawing/2014/main" id="{6247E940-C00C-4A4D-DBE5-8D794810E113}"/>
              </a:ext>
            </a:extLst>
          </p:cNvPr>
          <p:cNvSpPr txBox="1"/>
          <p:nvPr/>
        </p:nvSpPr>
        <p:spPr>
          <a:xfrm>
            <a:off x="4270549" y="381000"/>
            <a:ext cx="7453853" cy="6801862"/>
          </a:xfrm>
          <a:prstGeom prst="rect">
            <a:avLst/>
          </a:prstGeom>
          <a:noFill/>
        </p:spPr>
        <p:txBody>
          <a:bodyPr wrap="square" rtlCol="0">
            <a:spAutoFit/>
          </a:bodyPr>
          <a:lstStyle/>
          <a:p>
            <a:pPr marL="298450" marR="10795" indent="-285750" algn="just">
              <a:lnSpc>
                <a:spcPts val="1620"/>
              </a:lnSpc>
              <a:spcBef>
                <a:spcPts val="305"/>
              </a:spcBef>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Student mobility can be carried out </a:t>
            </a:r>
            <a:r>
              <a:rPr lang="en-GB" sz="1800" b="1" dirty="0">
                <a:effectLst/>
                <a:latin typeface="Calibri" panose="020F0502020204030204" pitchFamily="34" charset="0"/>
                <a:ea typeface="Calibri" panose="020F0502020204030204" pitchFamily="34" charset="0"/>
                <a:cs typeface="Mangal" panose="02040503050203030202" pitchFamily="18" charset="0"/>
              </a:rPr>
              <a:t>in any study field and cycle</a:t>
            </a:r>
            <a:r>
              <a:rPr lang="el-GR" sz="1800" dirty="0">
                <a:effectLst/>
                <a:latin typeface="Calibri" panose="020F0502020204030204" pitchFamily="34" charset="0"/>
                <a:ea typeface="Calibri" panose="020F0502020204030204" pitchFamily="34" charset="0"/>
                <a:cs typeface="Mangal" panose="02040503050203030202" pitchFamily="18" charset="0"/>
              </a:rPr>
              <a:t>. </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The mobility </a:t>
            </a:r>
            <a:r>
              <a:rPr lang="en-GB" sz="1800" dirty="0">
                <a:effectLst/>
                <a:latin typeface="Calibri" panose="020F0502020204030204" pitchFamily="34" charset="0"/>
                <a:ea typeface="Calibri" panose="020F0502020204030204" pitchFamily="34" charset="0"/>
                <a:cs typeface="Mangal" panose="02040503050203030202" pitchFamily="18" charset="0"/>
              </a:rPr>
              <a:t>has to be </a:t>
            </a:r>
            <a:r>
              <a:rPr lang="en-GB" sz="1800" b="1" dirty="0">
                <a:effectLst/>
                <a:latin typeface="Calibri" panose="020F0502020204030204" pitchFamily="34" charset="0"/>
                <a:ea typeface="Calibri" panose="020F0502020204030204" pitchFamily="34" charset="0"/>
                <a:cs typeface="Mangal" panose="02040503050203030202" pitchFamily="18" charset="0"/>
              </a:rPr>
              <a:t>compatible with the student’s degree-related learning</a:t>
            </a:r>
            <a:r>
              <a:rPr lang="en-GB" sz="1800" dirty="0">
                <a:effectLst/>
                <a:latin typeface="Calibri" panose="020F0502020204030204" pitchFamily="34" charset="0"/>
                <a:ea typeface="Calibri" panose="020F0502020204030204" pitchFamily="34" charset="0"/>
                <a:cs typeface="Mangal" panose="02040503050203030202" pitchFamily="18" charset="0"/>
              </a:rPr>
              <a:t> and personal development needs.</a:t>
            </a:r>
          </a:p>
          <a:p>
            <a:pPr marL="298450" marR="10795" indent="-285750" algn="just">
              <a:lnSpc>
                <a:spcPts val="1620"/>
              </a:lnSpc>
              <a:spcBef>
                <a:spcPts val="305"/>
              </a:spcBef>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Any study period or traineeship abroad of any duration, including doctoral mobility, may be carried out as a</a:t>
            </a:r>
            <a:r>
              <a:rPr lang="en-GB" sz="1800" b="1" dirty="0">
                <a:effectLst/>
                <a:latin typeface="Calibri" panose="020F0502020204030204" pitchFamily="34" charset="0"/>
                <a:ea typeface="Calibri" panose="020F0502020204030204" pitchFamily="34" charset="0"/>
                <a:cs typeface="Mangal" panose="02040503050203030202" pitchFamily="18" charset="0"/>
              </a:rPr>
              <a:t> blended mobility</a:t>
            </a:r>
            <a:r>
              <a:rPr lang="en-GB" sz="1800" dirty="0">
                <a:effectLst/>
                <a:latin typeface="Calibri" panose="020F0502020204030204" pitchFamily="34" charset="0"/>
                <a:ea typeface="Calibri" panose="020F0502020204030204" pitchFamily="34" charset="0"/>
                <a:cs typeface="Mangal" panose="02040503050203030202" pitchFamily="18" charset="0"/>
              </a:rPr>
              <a:t>. </a:t>
            </a: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The same student may participate in mobility periods totalling up to </a:t>
            </a:r>
            <a:r>
              <a:rPr lang="en-GB" sz="1800" b="1" dirty="0">
                <a:effectLst/>
                <a:latin typeface="Calibri" panose="020F0502020204030204" pitchFamily="34" charset="0"/>
                <a:ea typeface="Calibri" panose="020F0502020204030204" pitchFamily="34" charset="0"/>
                <a:cs typeface="Mangal" panose="02040503050203030202" pitchFamily="18" charset="0"/>
              </a:rPr>
              <a:t>12 months of physical mobility maximum per each cycle of study</a:t>
            </a:r>
            <a:r>
              <a:rPr lang="en-GB" sz="1800" dirty="0">
                <a:effectLst/>
                <a:latin typeface="Calibri" panose="020F0502020204030204" pitchFamily="34" charset="0"/>
                <a:ea typeface="Calibri" panose="020F0502020204030204" pitchFamily="34" charset="0"/>
                <a:cs typeface="Mangal" panose="02040503050203030202" pitchFamily="18" charset="0"/>
              </a:rPr>
              <a:t>.</a:t>
            </a:r>
            <a:r>
              <a:rPr lang="en-GB" dirty="0">
                <a:effectLst/>
              </a:rPr>
              <a:t> </a:t>
            </a:r>
            <a:r>
              <a:rPr lang="en-GB" sz="1800" dirty="0">
                <a:effectLst/>
                <a:latin typeface="Calibri" panose="020F0502020204030204" pitchFamily="34" charset="0"/>
                <a:ea typeface="Times New Roman" panose="02020603050405020304" pitchFamily="18" charset="0"/>
                <a:cs typeface="Mangal" panose="02040503050203030202" pitchFamily="18" charset="0"/>
              </a:rPr>
              <a:t>In one-cycle study programmes, such as medicine, students can be mobile for up to 24 months. </a:t>
            </a:r>
          </a:p>
          <a:p>
            <a:pPr marL="298450" marR="10795" indent="-285750" algn="just">
              <a:lnSpc>
                <a:spcPts val="1620"/>
              </a:lnSpc>
              <a:spcBef>
                <a:spcPts val="305"/>
              </a:spcBef>
              <a:buClr>
                <a:srgbClr val="927AAE"/>
              </a:buClr>
              <a:buFont typeface="Wingdings" panose="05000000000000000000" pitchFamily="2" charset="2"/>
              <a:buChar char="Ø"/>
            </a:pPr>
            <a:endParaRPr lang="en-GB" b="1"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Student mobility for studies:</a:t>
            </a:r>
          </a:p>
          <a:p>
            <a:pPr marL="298450" marR="10795" indent="-285750" algn="just">
              <a:lnSpc>
                <a:spcPts val="1620"/>
              </a:lnSpc>
              <a:spcBef>
                <a:spcPts val="305"/>
              </a:spcBef>
              <a:buClr>
                <a:srgbClr val="927AAE"/>
              </a:buClr>
              <a:buFont typeface="Arial" panose="020B0604020202020204" pitchFamily="34" charset="0"/>
              <a:buChar char="•"/>
            </a:pPr>
            <a:r>
              <a:rPr lang="en-GB" b="1" dirty="0">
                <a:latin typeface="Calibri" panose="020F0502020204030204" pitchFamily="34" charset="0"/>
                <a:ea typeface="Calibri" panose="020F0502020204030204" pitchFamily="34" charset="0"/>
                <a:cs typeface="Mangal" panose="02040503050203030202" pitchFamily="18" charset="0"/>
              </a:rPr>
              <a:t>F</a:t>
            </a:r>
            <a:r>
              <a:rPr lang="en-GB" sz="1800" b="1" dirty="0">
                <a:effectLst/>
                <a:latin typeface="Calibri" panose="020F0502020204030204" pitchFamily="34" charset="0"/>
                <a:ea typeface="Calibri" panose="020F0502020204030204" pitchFamily="34" charset="0"/>
                <a:cs typeface="Mangal" panose="02040503050203030202" pitchFamily="18" charset="0"/>
              </a:rPr>
              <a:t>rom 2 months</a:t>
            </a:r>
            <a:r>
              <a:rPr lang="en-GB" sz="1800" b="1" baseline="30000" dirty="0">
                <a:effectLst/>
                <a:latin typeface="Calibri" panose="020F0502020204030204" pitchFamily="34" charset="0"/>
                <a:ea typeface="Calibri" panose="020F0502020204030204" pitchFamily="34" charset="0"/>
                <a:cs typeface="Mangal" panose="02040503050203030202" pitchFamily="18" charset="0"/>
              </a:rPr>
              <a:t> </a:t>
            </a:r>
            <a:r>
              <a:rPr lang="en-GB" sz="1800" b="1" dirty="0">
                <a:effectLst/>
                <a:latin typeface="Calibri" panose="020F0502020204030204" pitchFamily="34" charset="0"/>
                <a:ea typeface="Calibri" panose="020F0502020204030204" pitchFamily="34" charset="0"/>
                <a:cs typeface="Mangal" panose="02040503050203030202" pitchFamily="18" charset="0"/>
              </a:rPr>
              <a:t>(or one academic term or trimester) to 12 months</a:t>
            </a:r>
            <a:r>
              <a:rPr lang="en-GB" sz="1800" dirty="0">
                <a:effectLst/>
                <a:latin typeface="Calibri" panose="020F0502020204030204" pitchFamily="34" charset="0"/>
                <a:ea typeface="Calibri" panose="020F0502020204030204" pitchFamily="34" charset="0"/>
                <a:cs typeface="Mangal" panose="02040503050203030202" pitchFamily="18" charset="0"/>
              </a:rPr>
              <a:t> of physical mobility, excluding travel time. </a:t>
            </a:r>
          </a:p>
          <a:p>
            <a:pPr marL="298450" marR="10795" indent="-285750" algn="just">
              <a:lnSpc>
                <a:spcPts val="1620"/>
              </a:lnSpc>
              <a:spcBef>
                <a:spcPts val="305"/>
              </a:spcBef>
              <a:buClr>
                <a:srgbClr val="927AAE"/>
              </a:buClr>
              <a:buFont typeface="Arial" panose="020B0604020202020204" pitchFamily="34" charset="0"/>
              <a:buChar char="•"/>
            </a:pPr>
            <a:r>
              <a:rPr lang="en-GB" dirty="0">
                <a:latin typeface="Calibri" panose="020F0502020204030204" pitchFamily="34" charset="0"/>
                <a:ea typeface="Calibri" panose="020F0502020204030204" pitchFamily="34" charset="0"/>
                <a:cs typeface="Mangal" panose="02040503050203030202" pitchFamily="18" charset="0"/>
              </a:rPr>
              <a:t>I</a:t>
            </a:r>
            <a:r>
              <a:rPr lang="en-GB" sz="1800" dirty="0">
                <a:effectLst/>
                <a:latin typeface="Calibri" panose="020F0502020204030204" pitchFamily="34" charset="0"/>
                <a:ea typeface="Calibri" panose="020F0502020204030204" pitchFamily="34" charset="0"/>
                <a:cs typeface="Mangal" panose="02040503050203030202" pitchFamily="18" charset="0"/>
              </a:rPr>
              <a:t>n countries belonging to the European Higher Education Area (EHEA) </a:t>
            </a:r>
            <a:r>
              <a:rPr lang="en-GB" sz="1800" b="1" dirty="0">
                <a:effectLst/>
                <a:latin typeface="Calibri" panose="020F0502020204030204" pitchFamily="34" charset="0"/>
                <a:ea typeface="Calibri" panose="020F0502020204030204" pitchFamily="34" charset="0"/>
                <a:cs typeface="Mangal" panose="02040503050203030202" pitchFamily="18" charset="0"/>
              </a:rPr>
              <a:t>an academic year of full-time study normally worths 60 ECTS credits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Arial" panose="020B0604020202020204" pitchFamily="34" charset="0"/>
              <a:buChar char="•"/>
            </a:pPr>
            <a:r>
              <a:rPr lang="en-GB" b="1" dirty="0">
                <a:latin typeface="Calibri" panose="020F0502020204030204" pitchFamily="34" charset="0"/>
                <a:cs typeface="Mangal" panose="02040503050203030202" pitchFamily="18" charset="0"/>
              </a:rPr>
              <a:t>For doctoral students</a:t>
            </a:r>
            <a:r>
              <a:rPr lang="en-GB" dirty="0">
                <a:latin typeface="Calibri" panose="020F0502020204030204" pitchFamily="34" charset="0"/>
                <a:cs typeface="Mangal" panose="02040503050203030202" pitchFamily="18" charset="0"/>
              </a:rPr>
              <a:t>: </a:t>
            </a:r>
            <a:r>
              <a:rPr lang="en-GB" b="1" dirty="0">
                <a:latin typeface="Calibri" panose="020F0502020204030204" pitchFamily="34" charset="0"/>
                <a:cs typeface="Mangal" panose="02040503050203030202" pitchFamily="18" charset="0"/>
              </a:rPr>
              <a:t>Possibility for mobility from 5-30 days </a:t>
            </a:r>
            <a:r>
              <a:rPr lang="en-GB" dirty="0">
                <a:latin typeface="Calibri" panose="020F0502020204030204" pitchFamily="34" charset="0"/>
                <a:cs typeface="Mangal" panose="02040503050203030202" pitchFamily="18" charset="0"/>
              </a:rPr>
              <a:t>(without an obligatory virtual component)</a:t>
            </a:r>
          </a:p>
          <a:p>
            <a:pPr marL="298450" marR="10795" indent="-285750" algn="just">
              <a:lnSpc>
                <a:spcPts val="1620"/>
              </a:lnSpc>
              <a:spcBef>
                <a:spcPts val="305"/>
              </a:spcBef>
              <a:buClr>
                <a:srgbClr val="927AAE"/>
              </a:buClr>
              <a:buFont typeface="Arial" panose="020B0604020202020204" pitchFamily="34" charset="0"/>
              <a:buChar char="•"/>
            </a:pPr>
            <a:endParaRPr lang="en-GB" dirty="0">
              <a:latin typeface="Calibri" panose="020F0502020204030204" pitchFamily="34" charset="0"/>
              <a:cs typeface="Mangal" panose="02040503050203030202" pitchFamily="18" charset="0"/>
            </a:endParaRPr>
          </a:p>
          <a:p>
            <a:pPr marL="285750" indent="-285750" algn="just">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Student mobility for traineeships: </a:t>
            </a:r>
          </a:p>
          <a:p>
            <a:pPr marL="285750" indent="-285750" algn="just">
              <a:buClr>
                <a:srgbClr val="927AAE"/>
              </a:buClr>
              <a:buFont typeface="Arial" panose="020B0604020202020204" pitchFamily="34" charset="0"/>
              <a:buChar char="•"/>
            </a:pPr>
            <a:r>
              <a:rPr lang="en-GB" b="1" dirty="0">
                <a:latin typeface="Calibri" panose="020F0502020204030204" pitchFamily="34" charset="0"/>
                <a:ea typeface="Calibri" panose="020F0502020204030204" pitchFamily="34" charset="0"/>
                <a:cs typeface="Mangal" panose="02040503050203030202" pitchFamily="18" charset="0"/>
              </a:rPr>
              <a:t>F</a:t>
            </a:r>
            <a:r>
              <a:rPr lang="en-GB" sz="1800" b="1" dirty="0">
                <a:effectLst/>
                <a:latin typeface="Calibri" panose="020F0502020204030204" pitchFamily="34" charset="0"/>
                <a:ea typeface="Calibri" panose="020F0502020204030204" pitchFamily="34" charset="0"/>
                <a:cs typeface="Mangal" panose="02040503050203030202" pitchFamily="18" charset="0"/>
              </a:rPr>
              <a:t>rom 2 to 12 months</a:t>
            </a:r>
            <a:r>
              <a:rPr lang="en-GB" sz="1800" dirty="0">
                <a:effectLst/>
                <a:latin typeface="Calibri" panose="020F0502020204030204" pitchFamily="34" charset="0"/>
                <a:ea typeface="Calibri" panose="020F0502020204030204" pitchFamily="34" charset="0"/>
                <a:cs typeface="Mangal" panose="02040503050203030202" pitchFamily="18" charset="0"/>
              </a:rPr>
              <a:t> of physical mobility, excluding travel time.</a:t>
            </a:r>
          </a:p>
          <a:p>
            <a:pPr marL="285750" indent="-285750" algn="just">
              <a:buClr>
                <a:srgbClr val="927AAE"/>
              </a:buClr>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Mangal" panose="02040503050203030202" pitchFamily="18" charset="0"/>
              </a:rPr>
              <a:t>Recent higher education graduates may participate</a:t>
            </a:r>
            <a:r>
              <a:rPr lang="en-GB" sz="1800" dirty="0">
                <a:effectLst/>
                <a:latin typeface="Calibri" panose="020F0502020204030204" pitchFamily="34" charset="0"/>
                <a:ea typeface="Calibri" panose="020F0502020204030204" pitchFamily="34" charset="0"/>
                <a:cs typeface="Mangal" panose="02040503050203030202" pitchFamily="18" charset="0"/>
              </a:rPr>
              <a:t> in a mobility for traineeships (if they apply for it during the last year of their studies)</a:t>
            </a:r>
          </a:p>
          <a:p>
            <a:pPr algn="just"/>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GB" sz="18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l-GR" sz="1800" dirty="0">
              <a:latin typeface="Calibri"/>
              <a:cs typeface="Calibri"/>
            </a:endParaRPr>
          </a:p>
        </p:txBody>
      </p:sp>
    </p:spTree>
    <p:extLst>
      <p:ext uri="{BB962C8B-B14F-4D97-AF65-F5344CB8AC3E}">
        <p14:creationId xmlns:p14="http://schemas.microsoft.com/office/powerpoint/2010/main" val="350308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39"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25861" y="317755"/>
            <a:ext cx="7398541" cy="3918380"/>
          </a:xfrm>
          <a:prstGeom prst="rect">
            <a:avLst/>
          </a:prstGeom>
        </p:spPr>
        <p:txBody>
          <a:bodyPr vert="horz" wrap="square" lIns="0" tIns="43815" rIns="0" bIns="0" rtlCol="0">
            <a:spAutoFit/>
          </a:bodyPr>
          <a:lstStyle/>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533400" y="2679011"/>
            <a:ext cx="3245866" cy="1244443"/>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MOBILITY OF STAFF</a:t>
            </a:r>
            <a:endParaRPr sz="4200" b="1" dirty="0">
              <a:solidFill>
                <a:schemeClr val="bg1"/>
              </a:solidFill>
              <a:latin typeface="Calibri Light"/>
              <a:cs typeface="Calibri Light"/>
            </a:endParaRPr>
          </a:p>
        </p:txBody>
      </p:sp>
      <p:sp>
        <p:nvSpPr>
          <p:cNvPr id="3" name="TextBox 2">
            <a:extLst>
              <a:ext uri="{FF2B5EF4-FFF2-40B4-BE49-F238E27FC236}">
                <a16:creationId xmlns:a16="http://schemas.microsoft.com/office/drawing/2014/main" id="{6247E940-C00C-4A4D-DBE5-8D794810E113}"/>
              </a:ext>
            </a:extLst>
          </p:cNvPr>
          <p:cNvSpPr txBox="1"/>
          <p:nvPr/>
        </p:nvSpPr>
        <p:spPr>
          <a:xfrm>
            <a:off x="4106827" y="543238"/>
            <a:ext cx="7528151" cy="6347892"/>
          </a:xfrm>
          <a:prstGeom prst="rect">
            <a:avLst/>
          </a:prstGeom>
          <a:noFill/>
        </p:spPr>
        <p:txBody>
          <a:bodyPr wrap="square" rtlCol="0">
            <a:spAutoFit/>
          </a:bodyPr>
          <a:lstStyle/>
          <a:p>
            <a:pPr marL="298450" marR="10795" indent="-285750" algn="just">
              <a:lnSpc>
                <a:spcPts val="1620"/>
              </a:lnSpc>
              <a:spcBef>
                <a:spcPts val="305"/>
              </a:spcBef>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It </a:t>
            </a:r>
            <a:r>
              <a:rPr lang="en-GB" sz="1800" dirty="0">
                <a:effectLst/>
                <a:latin typeface="Calibri" panose="020F0502020204030204" pitchFamily="34" charset="0"/>
                <a:ea typeface="Calibri" panose="020F0502020204030204" pitchFamily="34" charset="0"/>
                <a:cs typeface="Mangal" panose="02040503050203030202" pitchFamily="18" charset="0"/>
              </a:rPr>
              <a:t>can be carried out by </a:t>
            </a:r>
            <a:r>
              <a:rPr lang="en-GB" sz="1800" b="1" dirty="0">
                <a:effectLst/>
                <a:latin typeface="Calibri" panose="020F0502020204030204" pitchFamily="34" charset="0"/>
                <a:ea typeface="Calibri" panose="020F0502020204030204" pitchFamily="34" charset="0"/>
                <a:cs typeface="Mangal" panose="02040503050203030202" pitchFamily="18" charset="0"/>
              </a:rPr>
              <a:t>any type of HE staff or by invited staff from outside the HEIs</a:t>
            </a:r>
            <a:r>
              <a:rPr lang="en-GB" dirty="0">
                <a:latin typeface="Calibri" panose="020F0502020204030204" pitchFamily="34" charset="0"/>
                <a:ea typeface="Calibri" panose="020F0502020204030204" pitchFamily="34" charset="0"/>
                <a:cs typeface="Mangal" panose="02040503050203030202" pitchFamily="18" charset="0"/>
              </a:rPr>
              <a:t> (=STA incoming mobility)</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The mobility activity has to be </a:t>
            </a:r>
            <a:r>
              <a:rPr lang="en-GB" b="1" dirty="0">
                <a:latin typeface="Calibri" panose="020F0502020204030204" pitchFamily="34" charset="0"/>
                <a:ea typeface="Calibri" panose="020F0502020204030204" pitchFamily="34" charset="0"/>
                <a:cs typeface="Mangal" panose="02040503050203030202" pitchFamily="18" charset="0"/>
              </a:rPr>
              <a:t>related to the staff’s professional development </a:t>
            </a:r>
            <a:r>
              <a:rPr lang="en-GB" dirty="0">
                <a:latin typeface="Calibri" panose="020F0502020204030204" pitchFamily="34" charset="0"/>
                <a:ea typeface="Calibri" panose="020F0502020204030204" pitchFamily="34" charset="0"/>
                <a:cs typeface="Mangal" panose="02040503050203030202" pitchFamily="18" charset="0"/>
              </a:rPr>
              <a:t>and to address their learning and personal development needs</a:t>
            </a:r>
          </a:p>
          <a:p>
            <a:pPr marL="12700" marR="10795" algn="just">
              <a:lnSpc>
                <a:spcPts val="1620"/>
              </a:lnSpc>
              <a:spcBef>
                <a:spcPts val="305"/>
              </a:spcBef>
              <a:buClr>
                <a:srgbClr val="927AAE"/>
              </a:buClr>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Any teaching or training period abroad may be carried out as a </a:t>
            </a:r>
            <a:r>
              <a:rPr lang="en-GB" sz="1800" b="1" dirty="0">
                <a:effectLst/>
                <a:latin typeface="Calibri" panose="020F0502020204030204" pitchFamily="34" charset="0"/>
                <a:ea typeface="Calibri" panose="020F0502020204030204" pitchFamily="34" charset="0"/>
                <a:cs typeface="Mangal" panose="02040503050203030202" pitchFamily="18" charset="0"/>
              </a:rPr>
              <a:t>blended mobility</a:t>
            </a:r>
          </a:p>
          <a:p>
            <a:pPr marL="12700" marR="10795" algn="just">
              <a:lnSpc>
                <a:spcPts val="1620"/>
              </a:lnSpc>
              <a:spcBef>
                <a:spcPts val="305"/>
              </a:spcBef>
              <a:buClr>
                <a:srgbClr val="927AAE"/>
              </a:buClr>
            </a:pPr>
            <a:endParaRPr lang="en-GB" b="1"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b="1" dirty="0">
                <a:latin typeface="Calibri" panose="020F0502020204030204" pitchFamily="34" charset="0"/>
                <a:ea typeface="Calibri" panose="020F0502020204030204" pitchFamily="34" charset="0"/>
                <a:cs typeface="Mangal" panose="02040503050203030202" pitchFamily="18" charset="0"/>
              </a:rPr>
              <a:t>Staff</a:t>
            </a:r>
            <a:r>
              <a:rPr lang="en-GB" sz="1800" b="1" dirty="0">
                <a:effectLst/>
                <a:latin typeface="Calibri" panose="020F0502020204030204" pitchFamily="34" charset="0"/>
                <a:ea typeface="Calibri" panose="020F0502020204030204" pitchFamily="34" charset="0"/>
                <a:cs typeface="Mangal" panose="02040503050203030202" pitchFamily="18" charset="0"/>
              </a:rPr>
              <a:t> mobility for teaching: </a:t>
            </a:r>
            <a:r>
              <a:rPr lang="en-GB" dirty="0">
                <a:latin typeface="Calibri" panose="020F0502020204030204" pitchFamily="34" charset="0"/>
                <a:ea typeface="Calibri" panose="020F0502020204030204" pitchFamily="34" charset="0"/>
                <a:cs typeface="Mangal" panose="02040503050203030202" pitchFamily="18" charset="0"/>
              </a:rPr>
              <a:t>A teaching period abroad </a:t>
            </a:r>
            <a:r>
              <a:rPr lang="en-GB" b="1" dirty="0">
                <a:latin typeface="Calibri" panose="020F0502020204030204" pitchFamily="34" charset="0"/>
                <a:ea typeface="Calibri" panose="020F0502020204030204" pitchFamily="34" charset="0"/>
                <a:cs typeface="Mangal" panose="02040503050203030202" pitchFamily="18" charset="0"/>
              </a:rPr>
              <a:t>at a partner HEI</a:t>
            </a:r>
          </a:p>
          <a:p>
            <a:pPr algn="just"/>
            <a:endParaRPr lang="en-GB" dirty="0">
              <a:latin typeface="Calibri" panose="020F0502020204030204" pitchFamily="34" charset="0"/>
              <a:ea typeface="Times New Roman" panose="02020603050405020304" pitchFamily="18" charset="0"/>
              <a:cs typeface="Mangal" panose="02040503050203030202" pitchFamily="18" charset="0"/>
            </a:endParaRPr>
          </a:p>
          <a:p>
            <a:pPr marL="285750" indent="-285750" algn="just">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Staff mobility for training: </a:t>
            </a:r>
          </a:p>
          <a:p>
            <a:pPr marL="285750" indent="-285750" algn="just">
              <a:buClr>
                <a:srgbClr val="927AAE"/>
              </a:buClr>
              <a:buFont typeface="Arial" panose="020B0604020202020204" pitchFamily="34" charset="0"/>
              <a:buChar char="•"/>
            </a:pPr>
            <a:r>
              <a:rPr lang="en-GB" dirty="0">
                <a:latin typeface="Calibri" panose="020F0502020204030204" pitchFamily="34" charset="0"/>
                <a:ea typeface="Calibri" panose="020F0502020204030204" pitchFamily="34" charset="0"/>
                <a:cs typeface="Mangal" panose="02040503050203030202" pitchFamily="18" charset="0"/>
              </a:rPr>
              <a:t>A training period abroad </a:t>
            </a:r>
            <a:r>
              <a:rPr lang="en-GB" b="1" dirty="0">
                <a:latin typeface="Calibri" panose="020F0502020204030204" pitchFamily="34" charset="0"/>
                <a:ea typeface="Calibri" panose="020F0502020204030204" pitchFamily="34" charset="0"/>
                <a:cs typeface="Mangal" panose="02040503050203030202" pitchFamily="18" charset="0"/>
              </a:rPr>
              <a:t>at a partner HEI, enterprise or any other relevant workplace</a:t>
            </a:r>
            <a:endParaRPr lang="en-GB" sz="1800" b="1"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buClr>
                <a:srgbClr val="927AAE"/>
              </a:buClr>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Mangal" panose="02040503050203030202" pitchFamily="18" charset="0"/>
              </a:rPr>
              <a:t>It may take the form of </a:t>
            </a:r>
            <a:r>
              <a:rPr lang="en-GB" sz="1800" b="1" dirty="0">
                <a:effectLst/>
                <a:latin typeface="Calibri" panose="020F0502020204030204" pitchFamily="34" charset="0"/>
                <a:ea typeface="Calibri" panose="020F0502020204030204" pitchFamily="34" charset="0"/>
                <a:cs typeface="Mangal" panose="02040503050203030202" pitchFamily="18" charset="0"/>
              </a:rPr>
              <a:t>training events (excluding conferences)</a:t>
            </a:r>
            <a:r>
              <a:rPr lang="en-GB" sz="1800" dirty="0">
                <a:effectLst/>
                <a:latin typeface="Calibri" panose="020F0502020204030204" pitchFamily="34" charset="0"/>
                <a:ea typeface="Calibri" panose="020F0502020204030204" pitchFamily="34" charset="0"/>
                <a:cs typeface="Mangal" panose="02040503050203030202" pitchFamily="18" charset="0"/>
              </a:rPr>
              <a:t> or </a:t>
            </a:r>
            <a:r>
              <a:rPr lang="en-GB" sz="1800" b="1" dirty="0">
                <a:effectLst/>
                <a:latin typeface="Calibri" panose="020F0502020204030204" pitchFamily="34" charset="0"/>
                <a:ea typeface="Calibri" panose="020F0502020204030204" pitchFamily="34" charset="0"/>
                <a:cs typeface="Mangal" panose="02040503050203030202" pitchFamily="18" charset="0"/>
              </a:rPr>
              <a:t>job shadowing</a:t>
            </a:r>
            <a:r>
              <a:rPr lang="en-GB" sz="1800" dirty="0">
                <a:effectLst/>
                <a:latin typeface="Calibri" panose="020F0502020204030204" pitchFamily="34" charset="0"/>
                <a:ea typeface="Calibri" panose="020F0502020204030204" pitchFamily="34" charset="0"/>
                <a:cs typeface="Mangal" panose="02040503050203030202" pitchFamily="18" charset="0"/>
              </a:rPr>
              <a:t> and </a:t>
            </a:r>
            <a:r>
              <a:rPr lang="en-GB" sz="1800" b="1" dirty="0">
                <a:effectLst/>
                <a:latin typeface="Calibri" panose="020F0502020204030204" pitchFamily="34" charset="0"/>
                <a:ea typeface="Calibri" panose="020F0502020204030204" pitchFamily="34" charset="0"/>
                <a:cs typeface="Mangal" panose="02040503050203030202" pitchFamily="18" charset="0"/>
              </a:rPr>
              <a:t>observation periods</a:t>
            </a:r>
          </a:p>
          <a:p>
            <a:pPr marL="285750" indent="-285750" algn="just">
              <a:buClr>
                <a:srgbClr val="927AAE"/>
              </a:buClr>
              <a:buFont typeface="Arial" panose="020B0604020202020204" pitchFamily="34" charset="0"/>
              <a:buChar char="•"/>
            </a:pPr>
            <a:endParaRPr lang="en-GB" b="1" dirty="0">
              <a:latin typeface="Calibri" panose="020F0502020204030204" pitchFamily="34" charset="0"/>
              <a:ea typeface="Times New Roman" panose="02020603050405020304" pitchFamily="18"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D</a:t>
            </a:r>
            <a:r>
              <a:rPr lang="en-GB" sz="1800" dirty="0">
                <a:effectLst/>
                <a:latin typeface="Calibri" panose="020F0502020204030204" pitchFamily="34" charset="0"/>
                <a:ea typeface="Calibri" panose="020F0502020204030204" pitchFamily="34" charset="0"/>
                <a:cs typeface="Mangal" panose="02040503050203030202" pitchFamily="18" charset="0"/>
              </a:rPr>
              <a:t>uration of </a:t>
            </a:r>
            <a:r>
              <a:rPr lang="en-GB" sz="1800" b="1" dirty="0">
                <a:effectLst/>
                <a:latin typeface="Calibri" panose="020F0502020204030204" pitchFamily="34" charset="0"/>
                <a:ea typeface="Calibri" panose="020F0502020204030204" pitchFamily="34" charset="0"/>
                <a:cs typeface="Mangal" panose="02040503050203030202" pitchFamily="18" charset="0"/>
              </a:rPr>
              <a:t>mobility among EU Member States and countries associated to the Programme</a:t>
            </a:r>
            <a:r>
              <a:rPr lang="en-GB" sz="1800" dirty="0">
                <a:effectLst/>
                <a:latin typeface="Calibri" panose="020F0502020204030204" pitchFamily="34" charset="0"/>
                <a:ea typeface="Calibri" panose="020F0502020204030204" pitchFamily="34" charset="0"/>
                <a:cs typeface="Mangal" panose="02040503050203030202" pitchFamily="18" charset="0"/>
              </a:rPr>
              <a:t>: </a:t>
            </a:r>
            <a:r>
              <a:rPr lang="en-GB" sz="1800" b="1" dirty="0">
                <a:effectLst/>
                <a:latin typeface="Calibri" panose="020F0502020204030204" pitchFamily="34" charset="0"/>
                <a:ea typeface="Calibri" panose="020F0502020204030204" pitchFamily="34" charset="0"/>
                <a:cs typeface="Mangal" panose="02040503050203030202" pitchFamily="18" charset="0"/>
              </a:rPr>
              <a:t>From 2 to 60 days </a:t>
            </a:r>
            <a:r>
              <a:rPr lang="en-GB" sz="1800" dirty="0">
                <a:effectLst/>
                <a:latin typeface="Calibri" panose="020F0502020204030204" pitchFamily="34" charset="0"/>
                <a:ea typeface="Calibri" panose="020F0502020204030204" pitchFamily="34" charset="0"/>
                <a:cs typeface="Mangal" panose="02040503050203030202" pitchFamily="18" charset="0"/>
              </a:rPr>
              <a:t>of physical mobility, excluding travel time. </a:t>
            </a:r>
            <a:r>
              <a:rPr lang="en-GB" b="1" dirty="0">
                <a:latin typeface="Calibri" panose="020F0502020204030204" pitchFamily="34" charset="0"/>
                <a:ea typeface="Calibri" panose="020F0502020204030204" pitchFamily="34" charset="0"/>
                <a:cs typeface="Mangal" panose="02040503050203030202" pitchFamily="18" charset="0"/>
              </a:rPr>
              <a:t>For </a:t>
            </a:r>
            <a:r>
              <a:rPr lang="en-GB" sz="1800" b="1" dirty="0">
                <a:effectLst/>
                <a:latin typeface="Calibri" panose="020F0502020204030204" pitchFamily="34" charset="0"/>
                <a:ea typeface="Calibri" panose="020F0502020204030204" pitchFamily="34" charset="0"/>
                <a:cs typeface="Mangal" panose="02040503050203030202" pitchFamily="18" charset="0"/>
              </a:rPr>
              <a:t>invited staff from enterprises, the minimum duration is 1 day </a:t>
            </a:r>
            <a:r>
              <a:rPr lang="en-GB" sz="1800" dirty="0">
                <a:effectLst/>
                <a:latin typeface="Calibri" panose="020F0502020204030204" pitchFamily="34" charset="0"/>
                <a:ea typeface="Calibri" panose="020F0502020204030204" pitchFamily="34" charset="0"/>
                <a:cs typeface="Mangal" panose="02040503050203030202" pitchFamily="18" charset="0"/>
              </a:rPr>
              <a:t>of physical mobility. </a:t>
            </a:r>
          </a:p>
          <a:p>
            <a:pPr marL="12700" marR="10795" algn="just">
              <a:lnSpc>
                <a:spcPts val="1620"/>
              </a:lnSpc>
              <a:spcBef>
                <a:spcPts val="305"/>
              </a:spcBef>
              <a:buClr>
                <a:srgbClr val="927AAE"/>
              </a:buClr>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spcBef>
                <a:spcPts val="305"/>
              </a:spcBef>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Duration of </a:t>
            </a:r>
            <a:r>
              <a:rPr lang="en-GB" sz="1800" b="1" dirty="0">
                <a:effectLst/>
                <a:latin typeface="Calibri" panose="020F0502020204030204" pitchFamily="34" charset="0"/>
                <a:ea typeface="Calibri" panose="020F0502020204030204" pitchFamily="34" charset="0"/>
                <a:cs typeface="Mangal" panose="02040503050203030202" pitchFamily="18" charset="0"/>
              </a:rPr>
              <a:t>mobility involving third countries not associated to the Programme</a:t>
            </a:r>
            <a:r>
              <a:rPr lang="en-GB" sz="1800" dirty="0">
                <a:effectLst/>
                <a:latin typeface="Calibri" panose="020F0502020204030204" pitchFamily="34" charset="0"/>
                <a:ea typeface="Calibri" panose="020F0502020204030204" pitchFamily="34" charset="0"/>
                <a:cs typeface="Mangal" panose="02040503050203030202" pitchFamily="18" charset="0"/>
              </a:rPr>
              <a:t>: </a:t>
            </a:r>
            <a:r>
              <a:rPr lang="en-GB" sz="1800" b="1" dirty="0">
                <a:effectLst/>
                <a:latin typeface="Calibri" panose="020F0502020204030204" pitchFamily="34" charset="0"/>
                <a:ea typeface="Calibri" panose="020F0502020204030204" pitchFamily="34" charset="0"/>
                <a:cs typeface="Mangal" panose="02040503050203030202" pitchFamily="18" charset="0"/>
              </a:rPr>
              <a:t>From 5 to 60 days</a:t>
            </a:r>
            <a:r>
              <a:rPr lang="en-GB" sz="1800" dirty="0">
                <a:effectLst/>
                <a:latin typeface="Calibri" panose="020F0502020204030204" pitchFamily="34" charset="0"/>
                <a:ea typeface="Calibri" panose="020F0502020204030204" pitchFamily="34" charset="0"/>
                <a:cs typeface="Mangal" panose="02040503050203030202" pitchFamily="18" charset="0"/>
              </a:rPr>
              <a:t>, excluding travel time</a:t>
            </a:r>
            <a:endParaRPr lang="en-GB" sz="18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l-GR" sz="1800" dirty="0">
              <a:latin typeface="Calibri"/>
              <a:cs typeface="Calibri"/>
            </a:endParaRPr>
          </a:p>
        </p:txBody>
      </p:sp>
    </p:spTree>
    <p:extLst>
      <p:ext uri="{BB962C8B-B14F-4D97-AF65-F5344CB8AC3E}">
        <p14:creationId xmlns:p14="http://schemas.microsoft.com/office/powerpoint/2010/main" val="187711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39"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25861" y="317755"/>
            <a:ext cx="7398541" cy="3918380"/>
          </a:xfrm>
          <a:prstGeom prst="rect">
            <a:avLst/>
          </a:prstGeom>
        </p:spPr>
        <p:txBody>
          <a:bodyPr vert="horz" wrap="square" lIns="0" tIns="43815" rIns="0" bIns="0" rtlCol="0">
            <a:spAutoFit/>
          </a:bodyPr>
          <a:lstStyle/>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381000" y="2205716"/>
            <a:ext cx="3245866" cy="3047629"/>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BIPs – BLENDED INTENSIVE PROGRAMMES (1/2)</a:t>
            </a:r>
            <a:endParaRPr sz="4200" b="1" dirty="0">
              <a:solidFill>
                <a:schemeClr val="bg1"/>
              </a:solidFill>
              <a:latin typeface="Calibri Light"/>
              <a:cs typeface="Calibri Light"/>
            </a:endParaRPr>
          </a:p>
        </p:txBody>
      </p:sp>
      <p:sp>
        <p:nvSpPr>
          <p:cNvPr id="3" name="TextBox 2">
            <a:extLst>
              <a:ext uri="{FF2B5EF4-FFF2-40B4-BE49-F238E27FC236}">
                <a16:creationId xmlns:a16="http://schemas.microsoft.com/office/drawing/2014/main" id="{6247E940-C00C-4A4D-DBE5-8D794810E113}"/>
              </a:ext>
            </a:extLst>
          </p:cNvPr>
          <p:cNvSpPr txBox="1"/>
          <p:nvPr/>
        </p:nvSpPr>
        <p:spPr>
          <a:xfrm>
            <a:off x="4236437" y="533400"/>
            <a:ext cx="7398541" cy="5641929"/>
          </a:xfrm>
          <a:prstGeom prst="rect">
            <a:avLst/>
          </a:prstGeom>
          <a:noFill/>
        </p:spPr>
        <p:txBody>
          <a:bodyPr wrap="square" rtlCol="0">
            <a:spAutoFit/>
          </a:bodyPr>
          <a:lstStyle/>
          <a:p>
            <a:pPr marL="298450" marR="10795" indent="-285750" algn="just">
              <a:lnSpc>
                <a:spcPts val="1620"/>
              </a:lnSpc>
              <a:buClr>
                <a:srgbClr val="927AAE"/>
              </a:buClr>
              <a:buFont typeface="Wingdings" panose="05000000000000000000" pitchFamily="2" charset="2"/>
              <a:buChar char="Ø"/>
            </a:pPr>
            <a:r>
              <a:rPr lang="en-GB" b="1" dirty="0">
                <a:latin typeface="Calibri" panose="020F0502020204030204" pitchFamily="34" charset="0"/>
                <a:ea typeface="Calibri" panose="020F0502020204030204" pitchFamily="34" charset="0"/>
                <a:cs typeface="Mangal" panose="02040503050203030202" pitchFamily="18" charset="0"/>
              </a:rPr>
              <a:t>Short</a:t>
            </a:r>
            <a:r>
              <a:rPr lang="en-GB" dirty="0">
                <a:latin typeface="Calibri" panose="020F0502020204030204" pitchFamily="34" charset="0"/>
                <a:ea typeface="Calibri" panose="020F0502020204030204" pitchFamily="34" charset="0"/>
                <a:cs typeface="Mangal" panose="02040503050203030202" pitchFamily="18" charset="0"/>
              </a:rPr>
              <a:t>, </a:t>
            </a:r>
            <a:r>
              <a:rPr lang="en-GB" b="1" dirty="0">
                <a:latin typeface="Calibri" panose="020F0502020204030204" pitchFamily="34" charset="0"/>
                <a:ea typeface="Calibri" panose="020F0502020204030204" pitchFamily="34" charset="0"/>
                <a:cs typeface="Mangal" panose="02040503050203030202" pitchFamily="18" charset="0"/>
              </a:rPr>
              <a:t>intensive</a:t>
            </a:r>
            <a:r>
              <a:rPr lang="en-GB" dirty="0">
                <a:latin typeface="Calibri" panose="020F0502020204030204" pitchFamily="34" charset="0"/>
                <a:ea typeface="Calibri" panose="020F0502020204030204" pitchFamily="34" charset="0"/>
                <a:cs typeface="Mangal" panose="02040503050203030202" pitchFamily="18" charset="0"/>
              </a:rPr>
              <a:t> programmes that use </a:t>
            </a:r>
            <a:r>
              <a:rPr lang="en-GB" b="1" dirty="0">
                <a:latin typeface="Calibri" panose="020F0502020204030204" pitchFamily="34" charset="0"/>
                <a:ea typeface="Calibri" panose="020F0502020204030204" pitchFamily="34" charset="0"/>
                <a:cs typeface="Mangal" panose="02040503050203030202" pitchFamily="18" charset="0"/>
              </a:rPr>
              <a:t>innovative ways of learning and teaching</a:t>
            </a:r>
            <a:r>
              <a:rPr lang="en-GB" dirty="0">
                <a:latin typeface="Calibri" panose="020F0502020204030204" pitchFamily="34" charset="0"/>
                <a:ea typeface="Calibri" panose="020F0502020204030204" pitchFamily="34" charset="0"/>
                <a:cs typeface="Mangal" panose="02040503050203030202" pitchFamily="18" charset="0"/>
              </a:rPr>
              <a:t>, eligible only under projects </a:t>
            </a:r>
            <a:r>
              <a:rPr lang="en-GB" b="1" dirty="0">
                <a:latin typeface="Calibri" panose="020F0502020204030204" pitchFamily="34" charset="0"/>
                <a:ea typeface="Calibri" panose="020F0502020204030204" pitchFamily="34" charset="0"/>
                <a:cs typeface="Mangal" panose="02040503050203030202" pitchFamily="18" charset="0"/>
              </a:rPr>
              <a:t>supported by internal policy funds</a:t>
            </a:r>
          </a:p>
          <a:p>
            <a:pPr marL="12700" marR="10795" algn="just">
              <a:lnSpc>
                <a:spcPts val="1620"/>
              </a:lnSpc>
              <a:buClr>
                <a:srgbClr val="927AAE"/>
              </a:buClr>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During these blended intensive programmes, </a:t>
            </a:r>
            <a:r>
              <a:rPr lang="en-GB" b="1" dirty="0">
                <a:latin typeface="Calibri" panose="020F0502020204030204" pitchFamily="34" charset="0"/>
                <a:ea typeface="Calibri" panose="020F0502020204030204" pitchFamily="34" charset="0"/>
                <a:cs typeface="Mangal" panose="02040503050203030202" pitchFamily="18" charset="0"/>
              </a:rPr>
              <a:t>groups of students and/or staff </a:t>
            </a:r>
            <a:r>
              <a:rPr lang="en-GB" b="1" u="sng" dirty="0">
                <a:latin typeface="Calibri" panose="020F0502020204030204" pitchFamily="34" charset="0"/>
                <a:ea typeface="Calibri" panose="020F0502020204030204" pitchFamily="34" charset="0"/>
                <a:cs typeface="Mangal" panose="02040503050203030202" pitchFamily="18" charset="0"/>
              </a:rPr>
              <a:t>as learners</a:t>
            </a:r>
            <a:r>
              <a:rPr lang="en-GB" dirty="0">
                <a:latin typeface="Calibri" panose="020F0502020204030204" pitchFamily="34" charset="0"/>
                <a:ea typeface="Calibri" panose="020F0502020204030204" pitchFamily="34" charset="0"/>
                <a:cs typeface="Mangal" panose="02040503050203030202" pitchFamily="18" charset="0"/>
              </a:rPr>
              <a:t> undertake </a:t>
            </a:r>
            <a:r>
              <a:rPr lang="en-GB" b="1" dirty="0">
                <a:latin typeface="Calibri" panose="020F0502020204030204" pitchFamily="34" charset="0"/>
                <a:ea typeface="Calibri" panose="020F0502020204030204" pitchFamily="34" charset="0"/>
                <a:cs typeface="Mangal" panose="02040503050203030202" pitchFamily="18" charset="0"/>
              </a:rPr>
              <a:t>a short-term</a:t>
            </a:r>
            <a:r>
              <a:rPr lang="en-GB" dirty="0">
                <a:latin typeface="Calibri" panose="020F0502020204030204" pitchFamily="34" charset="0"/>
                <a:ea typeface="Calibri" panose="020F0502020204030204" pitchFamily="34" charset="0"/>
                <a:cs typeface="Mangal" panose="02040503050203030202" pitchFamily="18" charset="0"/>
              </a:rPr>
              <a:t> (5-30 days, excluding travel time) </a:t>
            </a:r>
            <a:r>
              <a:rPr lang="en-GB" b="1" dirty="0">
                <a:latin typeface="Calibri" panose="020F0502020204030204" pitchFamily="34" charset="0"/>
                <a:ea typeface="Calibri" panose="020F0502020204030204" pitchFamily="34" charset="0"/>
                <a:cs typeface="Mangal" panose="02040503050203030202" pitchFamily="18" charset="0"/>
              </a:rPr>
              <a:t>physical</a:t>
            </a:r>
            <a:r>
              <a:rPr lang="en-GB" dirty="0">
                <a:latin typeface="Calibri" panose="020F0502020204030204" pitchFamily="34" charset="0"/>
                <a:ea typeface="Calibri" panose="020F0502020204030204" pitchFamily="34" charset="0"/>
                <a:cs typeface="Mangal" panose="02040503050203030202" pitchFamily="18" charset="0"/>
              </a:rPr>
              <a:t> mobility abroad, combined with a </a:t>
            </a:r>
            <a:r>
              <a:rPr lang="en-GB" b="1" dirty="0">
                <a:latin typeface="Calibri" panose="020F0502020204030204" pitchFamily="34" charset="0"/>
                <a:ea typeface="Calibri" panose="020F0502020204030204" pitchFamily="34" charset="0"/>
                <a:cs typeface="Mangal" panose="02040503050203030202" pitchFamily="18" charset="0"/>
              </a:rPr>
              <a:t>compulsory virtual component </a:t>
            </a:r>
          </a:p>
          <a:p>
            <a:pPr marL="12700" marR="10795" algn="just">
              <a:lnSpc>
                <a:spcPts val="1620"/>
              </a:lnSpc>
              <a:buClr>
                <a:srgbClr val="927AAE"/>
              </a:buClr>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S</a:t>
            </a:r>
            <a:r>
              <a:rPr lang="en-GB" sz="1800" dirty="0">
                <a:effectLst/>
                <a:latin typeface="Calibri" panose="020F0502020204030204" pitchFamily="34" charset="0"/>
                <a:ea typeface="Calibri" panose="020F0502020204030204" pitchFamily="34" charset="0"/>
                <a:cs typeface="Mangal" panose="02040503050203030202" pitchFamily="18" charset="0"/>
              </a:rPr>
              <a:t>hould have </a:t>
            </a:r>
            <a:r>
              <a:rPr lang="en-GB" sz="1800" b="1" dirty="0">
                <a:effectLst/>
                <a:latin typeface="Calibri" panose="020F0502020204030204" pitchFamily="34" charset="0"/>
                <a:ea typeface="Calibri" panose="020F0502020204030204" pitchFamily="34" charset="0"/>
                <a:cs typeface="Mangal" panose="02040503050203030202" pitchFamily="18" charset="0"/>
              </a:rPr>
              <a:t>added value compared to existing courses/trainings </a:t>
            </a:r>
            <a:r>
              <a:rPr lang="en-GB" sz="1800" dirty="0">
                <a:effectLst/>
                <a:latin typeface="Calibri" panose="020F0502020204030204" pitchFamily="34" charset="0"/>
                <a:ea typeface="Calibri" panose="020F0502020204030204" pitchFamily="34" charset="0"/>
                <a:cs typeface="Mangal" panose="02040503050203030202" pitchFamily="18" charset="0"/>
              </a:rPr>
              <a:t>offered by the participating HEIs </a:t>
            </a: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Have </a:t>
            </a:r>
            <a:r>
              <a:rPr lang="en-GB" sz="1800" dirty="0">
                <a:effectLst/>
                <a:latin typeface="Calibri" panose="020F0502020204030204" pitchFamily="34" charset="0"/>
                <a:ea typeface="Calibri" panose="020F0502020204030204" pitchFamily="34" charset="0"/>
                <a:cs typeface="Mangal" panose="02040503050203030202" pitchFamily="18" charset="0"/>
              </a:rPr>
              <a:t>to award </a:t>
            </a:r>
            <a:r>
              <a:rPr lang="en-GB" sz="1800" b="1" dirty="0">
                <a:effectLst/>
                <a:latin typeface="Calibri" panose="020F0502020204030204" pitchFamily="34" charset="0"/>
                <a:ea typeface="Calibri" panose="020F0502020204030204" pitchFamily="34" charset="0"/>
                <a:cs typeface="Mangal" panose="02040503050203030202" pitchFamily="18" charset="0"/>
              </a:rPr>
              <a:t>at least 3 ECTS </a:t>
            </a:r>
            <a:r>
              <a:rPr lang="en-GB" sz="1800" dirty="0">
                <a:effectLst/>
                <a:latin typeface="Calibri" panose="020F0502020204030204" pitchFamily="34" charset="0"/>
                <a:ea typeface="Calibri" panose="020F0502020204030204" pitchFamily="34" charset="0"/>
                <a:cs typeface="Mangal" panose="02040503050203030202" pitchFamily="18" charset="0"/>
              </a:rPr>
              <a:t>credits (for students).</a:t>
            </a:r>
          </a:p>
          <a:p>
            <a:pPr marL="12700" marR="10795" algn="just">
              <a:lnSpc>
                <a:spcPts val="1620"/>
              </a:lnSpc>
              <a:buClr>
                <a:srgbClr val="927AAE"/>
              </a:buClr>
            </a:pPr>
            <a:endParaRPr lang="en-GB" b="1"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Developed and implemented by </a:t>
            </a:r>
            <a:r>
              <a:rPr lang="en-GB" b="1" dirty="0">
                <a:latin typeface="Calibri" panose="020F0502020204030204" pitchFamily="34" charset="0"/>
                <a:ea typeface="Calibri" panose="020F0502020204030204" pitchFamily="34" charset="0"/>
                <a:cs typeface="Mangal" panose="02040503050203030202" pitchFamily="18" charset="0"/>
              </a:rPr>
              <a:t>at least 3 HEIs coming from at least 3 EU Member States and third countries associated to the Programme. </a:t>
            </a:r>
            <a:r>
              <a:rPr lang="en-GB" dirty="0">
                <a:latin typeface="Calibri" panose="020F0502020204030204" pitchFamily="34" charset="0"/>
                <a:ea typeface="Calibri" panose="020F0502020204030204" pitchFamily="34" charset="0"/>
                <a:cs typeface="Mangal" panose="02040503050203030202" pitchFamily="18" charset="0"/>
              </a:rPr>
              <a:t>One of them acts as the </a:t>
            </a:r>
            <a:r>
              <a:rPr lang="en-GB" b="1" dirty="0">
                <a:latin typeface="Calibri" panose="020F0502020204030204" pitchFamily="34" charset="0"/>
                <a:ea typeface="Calibri" panose="020F0502020204030204" pitchFamily="34" charset="0"/>
                <a:cs typeface="Mangal" panose="02040503050203030202" pitchFamily="18" charset="0"/>
              </a:rPr>
              <a:t>coordinating HEI </a:t>
            </a:r>
            <a:r>
              <a:rPr lang="en-GB" dirty="0">
                <a:latin typeface="Calibri" panose="020F0502020204030204" pitchFamily="34" charset="0"/>
                <a:ea typeface="Calibri" panose="020F0502020204030204" pitchFamily="34" charset="0"/>
                <a:cs typeface="Mangal" panose="02040503050203030202" pitchFamily="18" charset="0"/>
              </a:rPr>
              <a:t>and another one as the </a:t>
            </a:r>
            <a:r>
              <a:rPr lang="en-GB" b="1" dirty="0">
                <a:latin typeface="Calibri" panose="020F0502020204030204" pitchFamily="34" charset="0"/>
                <a:ea typeface="Calibri" panose="020F0502020204030204" pitchFamily="34" charset="0"/>
                <a:cs typeface="Mangal" panose="02040503050203030202" pitchFamily="18" charset="0"/>
              </a:rPr>
              <a:t>receiving</a:t>
            </a:r>
            <a:r>
              <a:rPr lang="en-GB" dirty="0">
                <a:latin typeface="Calibri" panose="020F0502020204030204" pitchFamily="34" charset="0"/>
                <a:ea typeface="Calibri" panose="020F0502020204030204" pitchFamily="34" charset="0"/>
                <a:cs typeface="Mangal" panose="02040503050203030202" pitchFamily="18" charset="0"/>
              </a:rPr>
              <a:t> </a:t>
            </a:r>
            <a:r>
              <a:rPr lang="en-GB" b="1" dirty="0">
                <a:latin typeface="Calibri" panose="020F0502020204030204" pitchFamily="34" charset="0"/>
                <a:ea typeface="Calibri" panose="020F0502020204030204" pitchFamily="34" charset="0"/>
                <a:cs typeface="Mangal" panose="02040503050203030202" pitchFamily="18" charset="0"/>
              </a:rPr>
              <a:t>HEI (</a:t>
            </a:r>
            <a:r>
              <a:rPr lang="en-GB" dirty="0">
                <a:latin typeface="Calibri" panose="020F0502020204030204" pitchFamily="34" charset="0"/>
                <a:ea typeface="Calibri" panose="020F0502020204030204" pitchFamily="34" charset="0"/>
                <a:cs typeface="Mangal" panose="02040503050203030202" pitchFamily="18" charset="0"/>
              </a:rPr>
              <a:t>or</a:t>
            </a:r>
            <a:r>
              <a:rPr lang="en-GB" b="1" dirty="0">
                <a:latin typeface="Calibri" panose="020F0502020204030204" pitchFamily="34" charset="0"/>
                <a:ea typeface="Calibri" panose="020F0502020204030204" pitchFamily="34" charset="0"/>
                <a:cs typeface="Mangal" panose="02040503050203030202" pitchFamily="18" charset="0"/>
              </a:rPr>
              <a:t> it can be one HEI acting as both)</a:t>
            </a:r>
            <a:endParaRPr lang="en-GB" dirty="0">
              <a:latin typeface="Calibri" panose="020F0502020204030204" pitchFamily="34" charset="0"/>
              <a:ea typeface="Calibri" panose="020F0502020204030204" pitchFamily="34" charset="0"/>
              <a:cs typeface="Mangal" panose="02040503050203030202" pitchFamily="18" charset="0"/>
            </a:endParaRPr>
          </a:p>
          <a:p>
            <a:pPr marL="12700" marR="10795" algn="just">
              <a:lnSpc>
                <a:spcPts val="1620"/>
              </a:lnSpc>
              <a:buClr>
                <a:srgbClr val="927AAE"/>
              </a:buClr>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Any other HEI/organisation</a:t>
            </a:r>
            <a:r>
              <a:rPr lang="en-GB" sz="1800" dirty="0">
                <a:effectLst/>
                <a:latin typeface="Calibri" panose="020F0502020204030204" pitchFamily="34" charset="0"/>
                <a:ea typeface="Calibri" panose="020F0502020204030204" pitchFamily="34" charset="0"/>
                <a:cs typeface="Mangal" panose="02040503050203030202" pitchFamily="18" charset="0"/>
              </a:rPr>
              <a:t> located in an EU Member State, third country associated to the Programme or third country not associated to the Programme </a:t>
            </a:r>
            <a:r>
              <a:rPr lang="en-GB" sz="1800" b="1" dirty="0">
                <a:effectLst/>
                <a:latin typeface="Calibri" panose="020F0502020204030204" pitchFamily="34" charset="0"/>
                <a:ea typeface="Calibri" panose="020F0502020204030204" pitchFamily="34" charset="0"/>
                <a:cs typeface="Mangal" panose="02040503050203030202" pitchFamily="18" charset="0"/>
              </a:rPr>
              <a:t>may participate in order to send participants as learners </a:t>
            </a:r>
            <a:r>
              <a:rPr lang="en-GB" sz="1800" dirty="0">
                <a:effectLst/>
                <a:latin typeface="Calibri" panose="020F0502020204030204" pitchFamily="34" charset="0"/>
                <a:ea typeface="Calibri" panose="020F0502020204030204" pitchFamily="34" charset="0"/>
                <a:cs typeface="Mangal" panose="02040503050203030202" pitchFamily="18" charset="0"/>
              </a:rPr>
              <a:t>(students or staff)</a:t>
            </a:r>
          </a:p>
          <a:p>
            <a:pPr marL="12700" marR="10795" algn="just">
              <a:lnSpc>
                <a:spcPts val="1620"/>
              </a:lnSpc>
              <a:buClr>
                <a:srgbClr val="927AAE"/>
              </a:buClr>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Teaching and training staff </a:t>
            </a:r>
            <a:r>
              <a:rPr lang="en-GB" sz="1800" b="1" dirty="0">
                <a:effectLst/>
                <a:latin typeface="Calibri" panose="020F0502020204030204" pitchFamily="34" charset="0"/>
                <a:ea typeface="Times New Roman" panose="02020603050405020304" pitchFamily="18" charset="0"/>
                <a:cs typeface="Mangal" panose="02040503050203030202" pitchFamily="18" charset="0"/>
              </a:rPr>
              <a:t>involved in the delivery of the programme</a:t>
            </a:r>
            <a:r>
              <a:rPr lang="en-GB" sz="1800" b="1" dirty="0">
                <a:effectLst/>
                <a:latin typeface="Calibri" panose="020F0502020204030204" pitchFamily="34" charset="0"/>
                <a:ea typeface="Calibri" panose="020F0502020204030204" pitchFamily="34" charset="0"/>
                <a:cs typeface="Mangal" panose="02040503050203030202" pitchFamily="18" charset="0"/>
              </a:rPr>
              <a:t>:</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Mangal" panose="02040503050203030202" pitchFamily="18" charset="0"/>
              </a:rPr>
              <a:t>Staff working at a HEI</a:t>
            </a:r>
            <a:r>
              <a:rPr lang="en-GB" b="1" dirty="0">
                <a:latin typeface="Calibri" panose="020F0502020204030204" pitchFamily="34" charset="0"/>
                <a:ea typeface="Calibri" panose="020F0502020204030204" pitchFamily="34" charset="0"/>
                <a:cs typeface="Mangal" panose="02040503050203030202" pitchFamily="18" charset="0"/>
                <a:sym typeface="Wingdings" panose="05000000000000000000" pitchFamily="2" charset="2"/>
              </a:rPr>
              <a:t> Duration of mobility: 2 – 30 days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Mangal" panose="02040503050203030202" pitchFamily="18" charset="0"/>
              </a:rPr>
              <a:t>Staff invited to teach at a HEI, coming from any public or </a:t>
            </a:r>
          </a:p>
          <a:p>
            <a:pPr marL="12700" marR="10795" algn="just">
              <a:lnSpc>
                <a:spcPts val="1620"/>
              </a:lnSpc>
              <a:buClr>
                <a:srgbClr val="927AAE"/>
              </a:buClr>
            </a:pPr>
            <a:r>
              <a:rPr lang="en-GB" dirty="0">
                <a:latin typeface="Calibri" panose="020F0502020204030204" pitchFamily="34" charset="0"/>
                <a:ea typeface="Calibri" panose="020F0502020204030204" pitchFamily="34" charset="0"/>
                <a:cs typeface="Mangal" panose="02040503050203030202" pitchFamily="18" charset="0"/>
              </a:rPr>
              <a:t>     </a:t>
            </a:r>
            <a:r>
              <a:rPr lang="en-GB" sz="1800" dirty="0">
                <a:effectLst/>
                <a:latin typeface="Calibri" panose="020F0502020204030204" pitchFamily="34" charset="0"/>
                <a:ea typeface="Calibri" panose="020F0502020204030204" pitchFamily="34" charset="0"/>
                <a:cs typeface="Mangal" panose="02040503050203030202" pitchFamily="18" charset="0"/>
              </a:rPr>
              <a:t>private enterprise/organisation </a:t>
            </a:r>
            <a:r>
              <a:rPr lang="en-GB" b="1" dirty="0">
                <a:latin typeface="Calibri" panose="020F0502020204030204" pitchFamily="34" charset="0"/>
                <a:ea typeface="Calibri" panose="020F0502020204030204" pitchFamily="34" charset="0"/>
                <a:cs typeface="Mangal" panose="02040503050203030202" pitchFamily="18" charset="0"/>
                <a:sym typeface="Wingdings" panose="05000000000000000000" pitchFamily="2" charset="2"/>
              </a:rPr>
              <a:t> Duration of mobility: 1 – 30 days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12700" marR="10795" algn="just">
              <a:lnSpc>
                <a:spcPts val="1620"/>
              </a:lnSpc>
              <a:buClr>
                <a:srgbClr val="927AAE"/>
              </a:buClr>
            </a:pPr>
            <a:endParaRPr lang="en-GB"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8227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8509" y="1606294"/>
            <a:ext cx="4838728" cy="2167901"/>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rgbClr val="4395AF"/>
                </a:solidFill>
                <a:latin typeface="Calibri Light"/>
                <a:cs typeface="Calibri Light"/>
              </a:rPr>
              <a:t>General Information about Erasmus+</a:t>
            </a:r>
            <a:endParaRPr sz="5000" b="1" dirty="0">
              <a:solidFill>
                <a:srgbClr val="4395AF"/>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25948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39"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25861" y="317755"/>
            <a:ext cx="7398541" cy="3918380"/>
          </a:xfrm>
          <a:prstGeom prst="rect">
            <a:avLst/>
          </a:prstGeom>
        </p:spPr>
        <p:txBody>
          <a:bodyPr vert="horz" wrap="square" lIns="0" tIns="43815" rIns="0" bIns="0" rtlCol="0">
            <a:spAutoFit/>
          </a:bodyPr>
          <a:lstStyle/>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381000" y="2205716"/>
            <a:ext cx="3245866" cy="3086101"/>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BIPs – BLENDED INTENSIVE PROGRAMMES</a:t>
            </a:r>
          </a:p>
          <a:p>
            <a:pPr>
              <a:lnSpc>
                <a:spcPct val="93000"/>
              </a:lnSpc>
              <a:spcBef>
                <a:spcPts val="330"/>
              </a:spcBef>
            </a:pPr>
            <a:r>
              <a:rPr lang="en-GB" sz="4200" b="1" spc="-20" dirty="0">
                <a:solidFill>
                  <a:schemeClr val="bg1"/>
                </a:solidFill>
                <a:latin typeface="Calibri Light"/>
                <a:cs typeface="Calibri Light"/>
              </a:rPr>
              <a:t>(2/2)</a:t>
            </a:r>
            <a:endParaRPr sz="4200" b="1" dirty="0">
              <a:solidFill>
                <a:schemeClr val="bg1"/>
              </a:solidFill>
              <a:latin typeface="Calibri Light"/>
              <a:cs typeface="Calibri Light"/>
            </a:endParaRPr>
          </a:p>
        </p:txBody>
      </p:sp>
      <p:sp>
        <p:nvSpPr>
          <p:cNvPr id="3" name="TextBox 2">
            <a:extLst>
              <a:ext uri="{FF2B5EF4-FFF2-40B4-BE49-F238E27FC236}">
                <a16:creationId xmlns:a16="http://schemas.microsoft.com/office/drawing/2014/main" id="{6247E940-C00C-4A4D-DBE5-8D794810E113}"/>
              </a:ext>
            </a:extLst>
          </p:cNvPr>
          <p:cNvSpPr txBox="1"/>
          <p:nvPr/>
        </p:nvSpPr>
        <p:spPr>
          <a:xfrm>
            <a:off x="4106827" y="402851"/>
            <a:ext cx="7528151" cy="6052298"/>
          </a:xfrm>
          <a:prstGeom prst="rect">
            <a:avLst/>
          </a:prstGeom>
          <a:noFill/>
        </p:spPr>
        <p:txBody>
          <a:bodyPr wrap="square" rtlCol="0">
            <a:spAutoFit/>
          </a:bodyPr>
          <a:lstStyle/>
          <a:p>
            <a:pPr marL="298450" marR="10795" indent="-285750" algn="just">
              <a:lnSpc>
                <a:spcPts val="1620"/>
              </a:lnSpc>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The </a:t>
            </a:r>
            <a:r>
              <a:rPr lang="en-GB" sz="1800" b="1" dirty="0">
                <a:effectLst/>
                <a:latin typeface="Calibri" panose="020F0502020204030204" pitchFamily="34" charset="0"/>
                <a:ea typeface="Calibri" panose="020F0502020204030204" pitchFamily="34" charset="0"/>
                <a:cs typeface="Mangal" panose="02040503050203030202" pitchFamily="18" charset="0"/>
              </a:rPr>
              <a:t>individual and travel support to participants</a:t>
            </a:r>
            <a:r>
              <a:rPr lang="en-GB" sz="1800" dirty="0">
                <a:effectLst/>
                <a:latin typeface="Calibri" panose="020F0502020204030204" pitchFamily="34" charset="0"/>
                <a:ea typeface="Calibri" panose="020F0502020204030204" pitchFamily="34" charset="0"/>
                <a:cs typeface="Mangal" panose="02040503050203030202" pitchFamily="18" charset="0"/>
              </a:rPr>
              <a:t> for the physical activity is </a:t>
            </a:r>
            <a:r>
              <a:rPr lang="en-GB" sz="1800" b="1" dirty="0">
                <a:effectLst/>
                <a:latin typeface="Calibri" panose="020F0502020204030204" pitchFamily="34" charset="0"/>
                <a:ea typeface="Calibri" panose="020F0502020204030204" pitchFamily="34" charset="0"/>
                <a:cs typeface="Mangal" panose="02040503050203030202" pitchFamily="18" charset="0"/>
              </a:rPr>
              <a:t>provided by the sending HEI </a:t>
            </a: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Mobile learners</a:t>
            </a:r>
            <a:r>
              <a:rPr lang="en-GB" sz="1800" dirty="0">
                <a:effectLst/>
                <a:latin typeface="Calibri" panose="020F0502020204030204" pitchFamily="34" charset="0"/>
                <a:ea typeface="Calibri" panose="020F0502020204030204" pitchFamily="34" charset="0"/>
                <a:cs typeface="Mangal" panose="02040503050203030202" pitchFamily="18" charset="0"/>
              </a:rPr>
              <a:t> must be undertaking their mobility specifically to attend the BIP </a:t>
            </a:r>
            <a:r>
              <a:rPr lang="en-GB" sz="1800" b="1" dirty="0">
                <a:effectLst/>
                <a:latin typeface="Calibri" panose="020F0502020204030204" pitchFamily="34" charset="0"/>
                <a:ea typeface="Calibri" panose="020F0502020204030204" pitchFamily="34" charset="0"/>
                <a:cs typeface="Mangal" panose="02040503050203030202" pitchFamily="18" charset="0"/>
              </a:rPr>
              <a:t>through blended short-term student mobility for studies </a:t>
            </a:r>
            <a:r>
              <a:rPr lang="en-GB" sz="1800" dirty="0">
                <a:effectLst/>
                <a:latin typeface="Calibri" panose="020F0502020204030204" pitchFamily="34" charset="0"/>
                <a:ea typeface="Calibri" panose="020F0502020204030204" pitchFamily="34" charset="0"/>
                <a:cs typeface="Mangal" panose="02040503050203030202" pitchFamily="18" charset="0"/>
              </a:rPr>
              <a:t>(students) or </a:t>
            </a:r>
            <a:r>
              <a:rPr lang="en-GB" sz="1800" b="1" dirty="0">
                <a:effectLst/>
                <a:latin typeface="Calibri" panose="020F0502020204030204" pitchFamily="34" charset="0"/>
                <a:ea typeface="Calibri" panose="020F0502020204030204" pitchFamily="34" charset="0"/>
                <a:cs typeface="Mangal" panose="02040503050203030202" pitchFamily="18" charset="0"/>
              </a:rPr>
              <a:t>blended staff mobility for training </a:t>
            </a:r>
            <a:r>
              <a:rPr lang="en-GB" sz="1800" dirty="0">
                <a:effectLst/>
                <a:latin typeface="Calibri" panose="020F0502020204030204" pitchFamily="34" charset="0"/>
                <a:ea typeface="Calibri" panose="020F0502020204030204" pitchFamily="34" charset="0"/>
                <a:cs typeface="Mangal" panose="02040503050203030202" pitchFamily="18" charset="0"/>
              </a:rPr>
              <a:t>(staff).</a:t>
            </a: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b="1" dirty="0">
                <a:latin typeface="Calibri" panose="020F0502020204030204" pitchFamily="34" charset="0"/>
                <a:ea typeface="Calibri" panose="020F0502020204030204" pitchFamily="34" charset="0"/>
                <a:cs typeface="Mangal" panose="02040503050203030202" pitchFamily="18" charset="0"/>
              </a:rPr>
              <a:t>Teachers/trainers involved in the delivery of the programme</a:t>
            </a:r>
            <a:r>
              <a:rPr lang="en-GB" dirty="0">
                <a:latin typeface="Calibri" panose="020F0502020204030204" pitchFamily="34" charset="0"/>
                <a:ea typeface="Calibri" panose="020F0502020204030204" pitchFamily="34" charset="0"/>
                <a:cs typeface="Mangal" panose="02040503050203030202" pitchFamily="18" charset="0"/>
              </a:rPr>
              <a:t> must be undertaking their mobility to attend the BIP </a:t>
            </a:r>
            <a:r>
              <a:rPr lang="en-GB" b="1" dirty="0">
                <a:latin typeface="Calibri" panose="020F0502020204030204" pitchFamily="34" charset="0"/>
                <a:ea typeface="Calibri" panose="020F0502020204030204" pitchFamily="34" charset="0"/>
                <a:cs typeface="Mangal" panose="02040503050203030202" pitchFamily="18" charset="0"/>
              </a:rPr>
              <a:t>through staff mobility for teaching </a:t>
            </a:r>
            <a:r>
              <a:rPr lang="en-GB" dirty="0">
                <a:latin typeface="Calibri" panose="020F0502020204030204" pitchFamily="34" charset="0"/>
                <a:ea typeface="Calibri" panose="020F0502020204030204" pitchFamily="34" charset="0"/>
                <a:cs typeface="Mangal" panose="02040503050203030202" pitchFamily="18" charset="0"/>
              </a:rPr>
              <a:t>(virtual component not compulsory)</a:t>
            </a:r>
          </a:p>
          <a:p>
            <a:pPr marL="298450" marR="10795" indent="-285750" algn="just">
              <a:lnSpc>
                <a:spcPts val="1620"/>
              </a:lnSpc>
              <a:buClr>
                <a:srgbClr val="927AAE"/>
              </a:buClr>
              <a:buFont typeface="Wingdings" panose="05000000000000000000" pitchFamily="2" charset="2"/>
              <a:buChar char="Ø"/>
            </a:pPr>
            <a:endParaRPr lang="en-GB" b="1"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b="1" dirty="0">
                <a:effectLst/>
                <a:latin typeface="Calibri" panose="020F0502020204030204" pitchFamily="34" charset="0"/>
                <a:ea typeface="Calibri" panose="020F0502020204030204" pitchFamily="34" charset="0"/>
                <a:cs typeface="Mangal" panose="02040503050203030202" pitchFamily="18" charset="0"/>
              </a:rPr>
              <a:t>The coordinating HEI applies for organisational support funds</a:t>
            </a:r>
            <a:r>
              <a:rPr lang="en-GB" sz="1800" dirty="0">
                <a:effectLst/>
                <a:latin typeface="Calibri" panose="020F0502020204030204" pitchFamily="34" charset="0"/>
                <a:ea typeface="Calibri" panose="020F0502020204030204" pitchFamily="34" charset="0"/>
                <a:cs typeface="Mangal" panose="02040503050203030202" pitchFamily="18" charset="0"/>
              </a:rPr>
              <a:t> on behalf of the group of the organising institutions and is </a:t>
            </a:r>
            <a:r>
              <a:rPr lang="en-GB" sz="1800" b="1" dirty="0">
                <a:effectLst/>
                <a:latin typeface="Calibri" panose="020F0502020204030204" pitchFamily="34" charset="0"/>
                <a:ea typeface="Calibri" panose="020F0502020204030204" pitchFamily="34" charset="0"/>
                <a:cs typeface="Mangal" panose="02040503050203030202" pitchFamily="18" charset="0"/>
              </a:rPr>
              <a:t>responsible for sharing those funds among the partnership</a:t>
            </a: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The organisational support grant for BIPs is a </a:t>
            </a:r>
            <a:r>
              <a:rPr lang="en-GB" sz="1800" b="1" dirty="0">
                <a:effectLst/>
                <a:latin typeface="Calibri" panose="020F0502020204030204" pitchFamily="34" charset="0"/>
                <a:ea typeface="Calibri" panose="020F0502020204030204" pitchFamily="34" charset="0"/>
                <a:cs typeface="Mangal" panose="02040503050203030202" pitchFamily="18" charset="0"/>
              </a:rPr>
              <a:t>contribution to any cost incurred by the institutions involved in relation to the organisation of the BIPs</a:t>
            </a:r>
            <a:r>
              <a:rPr lang="en-GB" sz="1800" dirty="0">
                <a:effectLst/>
                <a:latin typeface="Calibri" panose="020F0502020204030204" pitchFamily="34" charset="0"/>
                <a:ea typeface="Calibri" panose="020F0502020204030204" pitchFamily="34" charset="0"/>
                <a:cs typeface="Mangal" panose="02040503050203030202" pitchFamily="18" charset="0"/>
              </a:rPr>
              <a:t>, including the delivery of the virtual/remote activities</a:t>
            </a: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sz="1800" dirty="0">
                <a:effectLst/>
                <a:latin typeface="Calibri" panose="020F0502020204030204" pitchFamily="34" charset="0"/>
                <a:ea typeface="Calibri" panose="020F0502020204030204" pitchFamily="34" charset="0"/>
                <a:cs typeface="Mangal" panose="02040503050203030202" pitchFamily="18" charset="0"/>
              </a:rPr>
              <a:t>The OS support is </a:t>
            </a:r>
            <a:r>
              <a:rPr lang="en-GB" sz="1800" b="1" dirty="0">
                <a:effectLst/>
                <a:latin typeface="Calibri" panose="020F0502020204030204" pitchFamily="34" charset="0"/>
                <a:ea typeface="Calibri" panose="020F0502020204030204" pitchFamily="34" charset="0"/>
                <a:cs typeface="Mangal" panose="02040503050203030202" pitchFamily="18" charset="0"/>
              </a:rPr>
              <a:t>calculated based on the number of HE mobile learners </a:t>
            </a:r>
            <a:r>
              <a:rPr lang="en-GB" sz="1800" dirty="0">
                <a:effectLst/>
                <a:latin typeface="Calibri" panose="020F0502020204030204" pitchFamily="34" charset="0"/>
                <a:ea typeface="Calibri" panose="020F0502020204030204" pitchFamily="34" charset="0"/>
                <a:cs typeface="Mangal" panose="02040503050203030202" pitchFamily="18" charset="0"/>
              </a:rPr>
              <a:t>funded from </a:t>
            </a:r>
            <a:r>
              <a:rPr lang="en-GB" sz="1800" dirty="0">
                <a:effectLst/>
                <a:latin typeface="Calibri" panose="020F0502020204030204" pitchFamily="34" charset="0"/>
                <a:ea typeface="Times New Roman" panose="02020603050405020304" pitchFamily="18" charset="0"/>
                <a:cs typeface="Mangal" panose="02040503050203030202" pitchFamily="18" charset="0"/>
              </a:rPr>
              <a:t>mobility projects supported by internal policy funds</a:t>
            </a:r>
            <a:r>
              <a:rPr lang="en-GB" sz="1800" dirty="0">
                <a:effectLst/>
                <a:latin typeface="Calibri" panose="020F0502020204030204" pitchFamily="34" charset="0"/>
                <a:ea typeface="Calibri" panose="020F0502020204030204" pitchFamily="34" charset="0"/>
                <a:cs typeface="Mangal" panose="02040503050203030202" pitchFamily="18" charset="0"/>
              </a:rPr>
              <a:t>, </a:t>
            </a:r>
            <a:r>
              <a:rPr lang="en-GB" sz="1800" b="1" dirty="0">
                <a:effectLst/>
                <a:latin typeface="Calibri" panose="020F0502020204030204" pitchFamily="34" charset="0"/>
                <a:ea typeface="Calibri" panose="020F0502020204030204" pitchFamily="34" charset="0"/>
                <a:cs typeface="Mangal" panose="02040503050203030202" pitchFamily="18" charset="0"/>
              </a:rPr>
              <a:t>not taking into account teachers/trainers involved in the delivery</a:t>
            </a:r>
            <a:r>
              <a:rPr lang="en-GB" sz="1800" dirty="0">
                <a:effectLst/>
                <a:latin typeface="Calibri" panose="020F0502020204030204" pitchFamily="34" charset="0"/>
                <a:ea typeface="Calibri" panose="020F0502020204030204" pitchFamily="34" charset="0"/>
                <a:cs typeface="Mangal" panose="02040503050203030202" pitchFamily="18" charset="0"/>
              </a:rPr>
              <a:t> of the programme.</a:t>
            </a: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endParaRPr lang="en-GB" dirty="0">
              <a:latin typeface="Calibri" panose="020F0502020204030204" pitchFamily="34" charset="0"/>
              <a:ea typeface="Calibri" panose="020F0502020204030204" pitchFamily="34" charset="0"/>
              <a:cs typeface="Mangal" panose="02040503050203030202" pitchFamily="18" charset="0"/>
            </a:endParaRPr>
          </a:p>
          <a:p>
            <a:pPr marL="298450" marR="10795" indent="-285750" algn="just">
              <a:lnSpc>
                <a:spcPts val="1620"/>
              </a:lnSpc>
              <a:buClr>
                <a:srgbClr val="927AAE"/>
              </a:buClr>
              <a:buFont typeface="Wingdings" panose="05000000000000000000" pitchFamily="2" charset="2"/>
              <a:buChar char="Ø"/>
            </a:pPr>
            <a:r>
              <a:rPr lang="en-GB" dirty="0">
                <a:latin typeface="Calibri" panose="020F0502020204030204" pitchFamily="34" charset="0"/>
                <a:ea typeface="Calibri" panose="020F0502020204030204" pitchFamily="34" charset="0"/>
                <a:cs typeface="Mangal" panose="02040503050203030202" pitchFamily="18" charset="0"/>
              </a:rPr>
              <a:t>To be eligible for organisational support, </a:t>
            </a:r>
            <a:r>
              <a:rPr lang="en-GB" b="1" dirty="0">
                <a:latin typeface="Calibri" panose="020F0502020204030204" pitchFamily="34" charset="0"/>
                <a:ea typeface="Calibri" panose="020F0502020204030204" pitchFamily="34" charset="0"/>
                <a:cs typeface="Mangal" panose="02040503050203030202" pitchFamily="18" charset="0"/>
              </a:rPr>
              <a:t>a BIP needs to involve a minimum of 10 and a maximum of 20 Erasmus+ mobile learners, </a:t>
            </a:r>
            <a:r>
              <a:rPr lang="en-GB" dirty="0">
                <a:latin typeface="Calibri" panose="020F0502020204030204" pitchFamily="34" charset="0"/>
                <a:ea typeface="Calibri" panose="020F0502020204030204" pitchFamily="34" charset="0"/>
                <a:cs typeface="Mangal" panose="02040503050203030202" pitchFamily="18" charset="0"/>
              </a:rPr>
              <a:t>not including teaching/training staff involved in the delivery of the programme)</a:t>
            </a:r>
          </a:p>
          <a:p>
            <a:pPr marL="298450" marR="10795" indent="-285750" algn="just">
              <a:lnSpc>
                <a:spcPts val="1620"/>
              </a:lnSpc>
              <a:buClr>
                <a:srgbClr val="927AAE"/>
              </a:buClr>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12700" marR="10795" algn="just">
              <a:lnSpc>
                <a:spcPts val="1620"/>
              </a:lnSpc>
              <a:buClr>
                <a:srgbClr val="927AAE"/>
              </a:buClr>
            </a:pPr>
            <a:endParaRPr lang="en-GB"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6805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39"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927AAE"/>
          </a:solidFill>
        </p:spPr>
        <p:txBody>
          <a:bodyPr wrap="square" lIns="0" tIns="0" rIns="0" bIns="0" rtlCol="0"/>
          <a:lstStyle/>
          <a:p>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310300" y="934971"/>
            <a:ext cx="7398541" cy="3918380"/>
          </a:xfrm>
          <a:prstGeom prst="rect">
            <a:avLst/>
          </a:prstGeom>
        </p:spPr>
        <p:txBody>
          <a:bodyPr vert="horz" wrap="square" lIns="0" tIns="43815" rIns="0" bIns="0" rtlCol="0">
            <a:spAutoFit/>
          </a:bodyPr>
          <a:lstStyle/>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dirty="0">
              <a:latin typeface="Calibri" panose="020F0502020204030204" pitchFamily="34" charset="0"/>
              <a:ea typeface="Calibri" panose="020F0502020204030204" pitchFamily="34" charset="0"/>
              <a:cs typeface="Mangal" panose="02040503050203030202" pitchFamily="18" charset="0"/>
            </a:endParaRPr>
          </a:p>
        </p:txBody>
      </p:sp>
      <p:sp>
        <p:nvSpPr>
          <p:cNvPr id="7" name="object 4">
            <a:extLst>
              <a:ext uri="{FF2B5EF4-FFF2-40B4-BE49-F238E27FC236}">
                <a16:creationId xmlns:a16="http://schemas.microsoft.com/office/drawing/2014/main" id="{4773D7B4-4CE5-EF25-8973-045CC55AEECC}"/>
              </a:ext>
            </a:extLst>
          </p:cNvPr>
          <p:cNvSpPr txBox="1"/>
          <p:nvPr/>
        </p:nvSpPr>
        <p:spPr>
          <a:xfrm>
            <a:off x="467598" y="1752600"/>
            <a:ext cx="3245866" cy="3047629"/>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FUNDING  APPLYING TO HIGHER EDUCATION MOBILITIES</a:t>
            </a:r>
            <a:endParaRPr lang="en-GB" sz="4200" b="1" dirty="0">
              <a:solidFill>
                <a:schemeClr val="bg1"/>
              </a:solidFill>
              <a:latin typeface="Calibri Light"/>
              <a:cs typeface="Calibri Light"/>
            </a:endParaRPr>
          </a:p>
        </p:txBody>
      </p:sp>
      <p:sp>
        <p:nvSpPr>
          <p:cNvPr id="4" name="object 6">
            <a:extLst>
              <a:ext uri="{FF2B5EF4-FFF2-40B4-BE49-F238E27FC236}">
                <a16:creationId xmlns:a16="http://schemas.microsoft.com/office/drawing/2014/main" id="{9C9F44E8-B704-CB47-127F-F8C9FCFFF54F}"/>
              </a:ext>
            </a:extLst>
          </p:cNvPr>
          <p:cNvSpPr txBox="1"/>
          <p:nvPr/>
        </p:nvSpPr>
        <p:spPr>
          <a:xfrm>
            <a:off x="5179223" y="1132847"/>
            <a:ext cx="5607685" cy="3561873"/>
          </a:xfrm>
          <a:prstGeom prst="rect">
            <a:avLst/>
          </a:prstGeom>
        </p:spPr>
        <p:txBody>
          <a:bodyPr vert="horz" wrap="square" lIns="0" tIns="47625" rIns="0" bIns="0" rtlCol="0">
            <a:spAutoFit/>
          </a:bodyPr>
          <a:lstStyle/>
          <a:p>
            <a:pPr marL="12700">
              <a:lnSpc>
                <a:spcPct val="100000"/>
              </a:lnSpc>
              <a:spcBef>
                <a:spcPts val="375"/>
              </a:spcBef>
            </a:pPr>
            <a:r>
              <a:rPr lang="en-GB" sz="2600" b="1" spc="-5" dirty="0">
                <a:latin typeface="Calibri"/>
                <a:cs typeface="Calibri"/>
              </a:rPr>
              <a:t>CONTRIBUTION TO UNIT COSTS:</a:t>
            </a:r>
          </a:p>
          <a:p>
            <a:pPr marL="12700">
              <a:lnSpc>
                <a:spcPct val="100000"/>
              </a:lnSpc>
              <a:spcBef>
                <a:spcPts val="375"/>
              </a:spcBef>
            </a:pPr>
            <a:endParaRPr sz="500" dirty="0">
              <a:latin typeface="Calibri"/>
              <a:cs typeface="Calibri"/>
            </a:endParaRPr>
          </a:p>
          <a:p>
            <a:pPr marL="298450" indent="-285750">
              <a:lnSpc>
                <a:spcPct val="100000"/>
              </a:lnSpc>
              <a:spcBef>
                <a:spcPts val="275"/>
              </a:spcBef>
              <a:buClr>
                <a:srgbClr val="927AAE"/>
              </a:buClr>
              <a:buFont typeface="Wingdings" panose="05000000000000000000" pitchFamily="2" charset="2"/>
              <a:buChar char="Ø"/>
              <a:tabLst>
                <a:tab pos="240665" algn="l"/>
                <a:tab pos="241300" algn="l"/>
              </a:tabLst>
            </a:pPr>
            <a:r>
              <a:rPr lang="en-GB" u="sng" dirty="0">
                <a:latin typeface="Calibri"/>
                <a:cs typeface="Calibri"/>
              </a:rPr>
              <a:t>Organisational Support for Mobilities </a:t>
            </a:r>
          </a:p>
          <a:p>
            <a:pPr marL="298450" indent="-285750">
              <a:lnSpc>
                <a:spcPct val="100000"/>
              </a:lnSpc>
              <a:spcBef>
                <a:spcPts val="275"/>
              </a:spcBef>
              <a:buClr>
                <a:srgbClr val="927AAE"/>
              </a:buClr>
              <a:buFont typeface="Wingdings" panose="05000000000000000000" pitchFamily="2" charset="2"/>
              <a:buChar char="Ø"/>
              <a:tabLst>
                <a:tab pos="240665" algn="l"/>
                <a:tab pos="241300" algn="l"/>
              </a:tabLst>
            </a:pPr>
            <a:r>
              <a:rPr lang="en-GB" u="sng" spc="-5" dirty="0">
                <a:latin typeface="Calibri"/>
                <a:cs typeface="Calibri"/>
              </a:rPr>
              <a:t>Organisational Support for BIPs</a:t>
            </a:r>
            <a:r>
              <a:rPr lang="en-GB" spc="-5" dirty="0">
                <a:latin typeface="Calibri"/>
                <a:cs typeface="Calibri"/>
              </a:rPr>
              <a:t> </a:t>
            </a:r>
          </a:p>
          <a:p>
            <a:pPr marL="298450" indent="-285750">
              <a:lnSpc>
                <a:spcPct val="100000"/>
              </a:lnSpc>
              <a:spcBef>
                <a:spcPts val="275"/>
              </a:spcBef>
              <a:buClr>
                <a:srgbClr val="927AAE"/>
              </a:buClr>
              <a:buFont typeface="Wingdings" panose="05000000000000000000" pitchFamily="2" charset="2"/>
              <a:buChar char="Ø"/>
              <a:tabLst>
                <a:tab pos="240665" algn="l"/>
                <a:tab pos="241300" algn="l"/>
              </a:tabLst>
            </a:pPr>
            <a:r>
              <a:rPr u="sng" dirty="0">
                <a:latin typeface="Calibri"/>
                <a:cs typeface="Calibri"/>
              </a:rPr>
              <a:t>Individual</a:t>
            </a:r>
            <a:r>
              <a:rPr u="sng" spc="-15" dirty="0">
                <a:latin typeface="Calibri"/>
                <a:cs typeface="Calibri"/>
              </a:rPr>
              <a:t> </a:t>
            </a:r>
            <a:r>
              <a:rPr u="sng" spc="-5" dirty="0">
                <a:latin typeface="Calibri"/>
                <a:cs typeface="Calibri"/>
              </a:rPr>
              <a:t>Support</a:t>
            </a:r>
            <a:r>
              <a:rPr lang="en-GB" u="sng" spc="-5" dirty="0">
                <a:latin typeface="Calibri"/>
                <a:cs typeface="Calibri"/>
              </a:rPr>
              <a:t> </a:t>
            </a:r>
            <a:r>
              <a:rPr lang="en-GB" spc="-5" dirty="0">
                <a:latin typeface="Calibri"/>
                <a:cs typeface="Calibri"/>
                <a:sym typeface="Wingdings" panose="05000000000000000000" pitchFamily="2" charset="2"/>
              </a:rPr>
              <a:t> </a:t>
            </a:r>
            <a:r>
              <a:rPr lang="en-GB" sz="2400" b="1" i="1" spc="-5" dirty="0">
                <a:latin typeface="Calibri"/>
                <a:cs typeface="Calibri"/>
                <a:sym typeface="Wingdings" panose="05000000000000000000" pitchFamily="2" charset="2"/>
              </a:rPr>
              <a:t>Top-up amount to the base EU grant </a:t>
            </a:r>
            <a:r>
              <a:rPr lang="en-GB" sz="2400" b="1" i="1" dirty="0">
                <a:effectLst/>
                <a:latin typeface="Calibri" panose="020F0502020204030204" pitchFamily="34" charset="0"/>
                <a:ea typeface="Calibri" panose="020F0502020204030204" pitchFamily="34" charset="0"/>
                <a:cs typeface="Mangal" panose="02040503050203030202" pitchFamily="18" charset="0"/>
              </a:rPr>
              <a:t>for students and recent graduates with fewer opportunities </a:t>
            </a:r>
            <a:endParaRPr lang="en-GB" sz="2400" b="1" i="1" spc="-10" dirty="0">
              <a:effectLst/>
              <a:latin typeface="Calibri"/>
              <a:ea typeface="Calibri" panose="020F0502020204030204" pitchFamily="34" charset="0"/>
              <a:cs typeface="Calibri"/>
            </a:endParaRPr>
          </a:p>
          <a:p>
            <a:pPr marL="298450" indent="-285750">
              <a:lnSpc>
                <a:spcPct val="100000"/>
              </a:lnSpc>
              <a:spcBef>
                <a:spcPts val="275"/>
              </a:spcBef>
              <a:buClr>
                <a:srgbClr val="927AAE"/>
              </a:buClr>
              <a:buFont typeface="Wingdings" panose="05000000000000000000" pitchFamily="2" charset="2"/>
              <a:buChar char="Ø"/>
              <a:tabLst>
                <a:tab pos="240665" algn="l"/>
                <a:tab pos="241300" algn="l"/>
              </a:tabLst>
            </a:pPr>
            <a:r>
              <a:rPr u="sng" spc="-35" dirty="0">
                <a:latin typeface="Calibri"/>
                <a:cs typeface="Calibri"/>
              </a:rPr>
              <a:t>Travel</a:t>
            </a:r>
            <a:r>
              <a:rPr u="sng" spc="15" dirty="0">
                <a:latin typeface="Calibri"/>
                <a:cs typeface="Calibri"/>
              </a:rPr>
              <a:t> </a:t>
            </a:r>
            <a:r>
              <a:rPr u="sng" spc="-5" dirty="0">
                <a:latin typeface="Calibri"/>
                <a:cs typeface="Calibri"/>
              </a:rPr>
              <a:t>Support</a:t>
            </a:r>
            <a:endParaRPr lang="en-GB" u="sng" spc="-5" dirty="0">
              <a:latin typeface="Calibri"/>
              <a:cs typeface="Calibri"/>
            </a:endParaRPr>
          </a:p>
          <a:p>
            <a:pPr marL="298450" indent="-285750">
              <a:lnSpc>
                <a:spcPct val="100000"/>
              </a:lnSpc>
              <a:spcBef>
                <a:spcPts val="275"/>
              </a:spcBef>
              <a:buClr>
                <a:srgbClr val="927AAE"/>
              </a:buClr>
              <a:buFont typeface="Wingdings" panose="05000000000000000000" pitchFamily="2" charset="2"/>
              <a:buChar char="Ø"/>
              <a:tabLst>
                <a:tab pos="240665" algn="l"/>
                <a:tab pos="241300" algn="l"/>
              </a:tabLst>
            </a:pPr>
            <a:r>
              <a:rPr sz="2400" b="1" i="1" dirty="0">
                <a:latin typeface="Calibri"/>
                <a:cs typeface="Calibri"/>
              </a:rPr>
              <a:t>Inclusion</a:t>
            </a:r>
            <a:r>
              <a:rPr lang="en-GB" sz="2400" b="1" i="1" dirty="0">
                <a:latin typeface="Calibri"/>
                <a:cs typeface="Calibri"/>
              </a:rPr>
              <a:t> </a:t>
            </a:r>
            <a:r>
              <a:rPr sz="2400" b="1" i="1" dirty="0">
                <a:latin typeface="Calibri"/>
                <a:cs typeface="Calibri"/>
              </a:rPr>
              <a:t>Support</a:t>
            </a:r>
            <a:r>
              <a:rPr sz="2400" b="1" i="1" spc="-45" dirty="0">
                <a:latin typeface="Calibri"/>
                <a:cs typeface="Calibri"/>
              </a:rPr>
              <a:t> </a:t>
            </a:r>
            <a:r>
              <a:rPr sz="2400" b="1" i="1" spc="-15" dirty="0">
                <a:latin typeface="Calibri"/>
                <a:cs typeface="Calibri"/>
              </a:rPr>
              <a:t>for</a:t>
            </a:r>
            <a:r>
              <a:rPr sz="2400" b="1" i="1" spc="-30" dirty="0">
                <a:latin typeface="Calibri"/>
                <a:cs typeface="Calibri"/>
              </a:rPr>
              <a:t> </a:t>
            </a:r>
            <a:r>
              <a:rPr sz="2400" b="1" i="1" spc="-10" dirty="0">
                <a:latin typeface="Calibri"/>
                <a:cs typeface="Calibri"/>
              </a:rPr>
              <a:t>Organizations</a:t>
            </a:r>
            <a:endParaRPr lang="en-GB" sz="2400" b="1" i="1" spc="-10" dirty="0">
              <a:latin typeface="Calibri"/>
              <a:cs typeface="Calibri"/>
            </a:endParaRPr>
          </a:p>
          <a:p>
            <a:pPr marL="298450" indent="-285750">
              <a:lnSpc>
                <a:spcPct val="100000"/>
              </a:lnSpc>
              <a:spcBef>
                <a:spcPts val="275"/>
              </a:spcBef>
              <a:buFont typeface="Wingdings" panose="05000000000000000000" pitchFamily="2" charset="2"/>
              <a:buChar char="Ø"/>
              <a:tabLst>
                <a:tab pos="240665" algn="l"/>
                <a:tab pos="241300" algn="l"/>
              </a:tabLst>
            </a:pPr>
            <a:endParaRPr sz="2400" b="1" i="1" dirty="0">
              <a:latin typeface="Calibri"/>
              <a:cs typeface="Calibri"/>
            </a:endParaRPr>
          </a:p>
        </p:txBody>
      </p:sp>
      <p:sp>
        <p:nvSpPr>
          <p:cNvPr id="8" name="object 7">
            <a:extLst>
              <a:ext uri="{FF2B5EF4-FFF2-40B4-BE49-F238E27FC236}">
                <a16:creationId xmlns:a16="http://schemas.microsoft.com/office/drawing/2014/main" id="{04930020-6ED3-CE86-6E48-56EA0D6597A4}"/>
              </a:ext>
            </a:extLst>
          </p:cNvPr>
          <p:cNvSpPr txBox="1"/>
          <p:nvPr/>
        </p:nvSpPr>
        <p:spPr>
          <a:xfrm>
            <a:off x="5179223" y="4442167"/>
            <a:ext cx="5388610" cy="1791709"/>
          </a:xfrm>
          <a:prstGeom prst="rect">
            <a:avLst/>
          </a:prstGeom>
        </p:spPr>
        <p:txBody>
          <a:bodyPr vert="horz" wrap="square" lIns="0" tIns="46990" rIns="0" bIns="0" rtlCol="0">
            <a:spAutoFit/>
          </a:bodyPr>
          <a:lstStyle/>
          <a:p>
            <a:pPr marL="12700">
              <a:lnSpc>
                <a:spcPct val="100000"/>
              </a:lnSpc>
              <a:spcBef>
                <a:spcPts val="370"/>
              </a:spcBef>
            </a:pPr>
            <a:r>
              <a:rPr lang="en-GB" sz="2600" b="1" dirty="0">
                <a:latin typeface="Calibri"/>
                <a:cs typeface="Calibri"/>
              </a:rPr>
              <a:t>REAL COSTS:</a:t>
            </a:r>
          </a:p>
          <a:p>
            <a:pPr marL="12700">
              <a:lnSpc>
                <a:spcPct val="100000"/>
              </a:lnSpc>
              <a:spcBef>
                <a:spcPts val="370"/>
              </a:spcBef>
            </a:pPr>
            <a:endParaRPr sz="500" dirty="0">
              <a:latin typeface="Calibri"/>
              <a:cs typeface="Calibri"/>
            </a:endParaRPr>
          </a:p>
          <a:p>
            <a:pPr marL="298450" marR="5080" indent="-285750">
              <a:buClr>
                <a:srgbClr val="927AAE"/>
              </a:buClr>
              <a:buFont typeface="Wingdings" panose="05000000000000000000" pitchFamily="2" charset="2"/>
              <a:buChar char="Ø"/>
              <a:tabLst>
                <a:tab pos="240665" algn="l"/>
                <a:tab pos="241300" algn="l"/>
              </a:tabLst>
            </a:pPr>
            <a:r>
              <a:rPr u="sng" spc="-5" dirty="0">
                <a:latin typeface="Calibri"/>
                <a:cs typeface="Calibri"/>
              </a:rPr>
              <a:t>Exceptional Costs</a:t>
            </a:r>
            <a:r>
              <a:rPr lang="en-GB" u="sng" spc="-5" dirty="0">
                <a:latin typeface="Calibri"/>
                <a:cs typeface="Calibri"/>
              </a:rPr>
              <a:t> for financial guarantee of for expensive travel costs</a:t>
            </a:r>
            <a:r>
              <a:rPr lang="en-GB" spc="-5" dirty="0">
                <a:latin typeface="Calibri"/>
                <a:cs typeface="Calibri"/>
              </a:rPr>
              <a:t> </a:t>
            </a:r>
            <a:r>
              <a:rPr spc="-5" dirty="0">
                <a:latin typeface="Calibri"/>
                <a:cs typeface="Calibri"/>
              </a:rPr>
              <a:t>:</a:t>
            </a:r>
            <a:r>
              <a:rPr lang="en-GB" spc="-5" dirty="0">
                <a:latin typeface="Calibri"/>
                <a:cs typeface="Calibri"/>
              </a:rPr>
              <a:t> </a:t>
            </a:r>
            <a:r>
              <a:rPr dirty="0">
                <a:latin typeface="Calibri"/>
                <a:cs typeface="Calibri"/>
              </a:rPr>
              <a:t>80% </a:t>
            </a:r>
            <a:r>
              <a:rPr lang="en-GB" spc="-10" dirty="0">
                <a:latin typeface="Calibri"/>
                <a:cs typeface="Calibri"/>
              </a:rPr>
              <a:t>of eligible costs</a:t>
            </a:r>
          </a:p>
          <a:p>
            <a:pPr marL="298450" marR="5080" indent="-285750">
              <a:lnSpc>
                <a:spcPct val="70000"/>
              </a:lnSpc>
              <a:spcBef>
                <a:spcPts val="994"/>
              </a:spcBef>
              <a:buClr>
                <a:srgbClr val="927AAE"/>
              </a:buClr>
              <a:buFont typeface="Wingdings" panose="05000000000000000000" pitchFamily="2" charset="2"/>
              <a:buChar char="Ø"/>
              <a:tabLst>
                <a:tab pos="240665" algn="l"/>
                <a:tab pos="241300" algn="l"/>
              </a:tabLst>
            </a:pPr>
            <a:r>
              <a:rPr sz="2400" b="1" i="1" spc="-5" dirty="0">
                <a:latin typeface="Calibri"/>
                <a:cs typeface="Calibri"/>
              </a:rPr>
              <a:t>Inclusion</a:t>
            </a:r>
            <a:r>
              <a:rPr sz="2400" b="1" i="1" spc="-50" dirty="0">
                <a:latin typeface="Calibri"/>
                <a:cs typeface="Calibri"/>
              </a:rPr>
              <a:t> </a:t>
            </a:r>
            <a:r>
              <a:rPr sz="2400" b="1" i="1" dirty="0">
                <a:latin typeface="Calibri"/>
                <a:cs typeface="Calibri"/>
              </a:rPr>
              <a:t>Support</a:t>
            </a:r>
            <a:r>
              <a:rPr lang="en-GB" sz="2400" b="1" i="1" dirty="0">
                <a:latin typeface="Calibri"/>
                <a:cs typeface="Calibri"/>
              </a:rPr>
              <a:t> for Participants: 100% </a:t>
            </a:r>
            <a:r>
              <a:rPr lang="en-GB" sz="2400" b="1" i="1" spc="-10" dirty="0">
                <a:latin typeface="Calibri"/>
                <a:cs typeface="Calibri"/>
              </a:rPr>
              <a:t>of eligible costs</a:t>
            </a:r>
            <a:endParaRPr sz="2400" b="1" i="1" dirty="0">
              <a:latin typeface="Calibri"/>
              <a:cs typeface="Calibri"/>
            </a:endParaRPr>
          </a:p>
        </p:txBody>
      </p:sp>
      <p:sp>
        <p:nvSpPr>
          <p:cNvPr id="9" name="TextBox 8">
            <a:extLst>
              <a:ext uri="{FF2B5EF4-FFF2-40B4-BE49-F238E27FC236}">
                <a16:creationId xmlns:a16="http://schemas.microsoft.com/office/drawing/2014/main" id="{752287A5-30FF-81EB-46DD-B603EEA904FB}"/>
              </a:ext>
            </a:extLst>
          </p:cNvPr>
          <p:cNvSpPr txBox="1"/>
          <p:nvPr/>
        </p:nvSpPr>
        <p:spPr>
          <a:xfrm>
            <a:off x="5092228" y="533400"/>
            <a:ext cx="5562600" cy="492443"/>
          </a:xfrm>
          <a:prstGeom prst="rect">
            <a:avLst/>
          </a:prstGeom>
          <a:noFill/>
        </p:spPr>
        <p:txBody>
          <a:bodyPr wrap="square" rtlCol="0">
            <a:spAutoFit/>
          </a:bodyPr>
          <a:lstStyle/>
          <a:p>
            <a:r>
              <a:rPr lang="en-GB" sz="2600" b="1" dirty="0">
                <a:solidFill>
                  <a:srgbClr val="927AAE"/>
                </a:solidFill>
              </a:rPr>
              <a:t>BUDGET CATEGORIES:</a:t>
            </a:r>
          </a:p>
        </p:txBody>
      </p:sp>
    </p:spTree>
    <p:extLst>
      <p:ext uri="{BB962C8B-B14F-4D97-AF65-F5344CB8AC3E}">
        <p14:creationId xmlns:p14="http://schemas.microsoft.com/office/powerpoint/2010/main" val="176250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9704" y="961179"/>
            <a:ext cx="6250102" cy="3552896"/>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rgbClr val="659A2A"/>
                </a:solidFill>
                <a:latin typeface="Calibri Light"/>
                <a:cs typeface="Calibri Light"/>
              </a:rPr>
              <a:t>Funding mechanisms supporting people with fewer opportunities in HE mobility projects </a:t>
            </a:r>
            <a:endParaRPr sz="5000" b="1" dirty="0">
              <a:solidFill>
                <a:srgbClr val="659A2A"/>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60014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0" y="1676400"/>
            <a:ext cx="3853442" cy="2554545"/>
          </a:xfrm>
          <a:prstGeom prst="rect">
            <a:avLst/>
          </a:prstGeom>
          <a:noFill/>
        </p:spPr>
        <p:txBody>
          <a:bodyPr wrap="square" rtlCol="0">
            <a:spAutoFit/>
          </a:bodyPr>
          <a:lstStyle/>
          <a:p>
            <a:r>
              <a:rPr lang="en-GB" sz="4000" dirty="0">
                <a:solidFill>
                  <a:schemeClr val="bg1"/>
                </a:solidFill>
              </a:rPr>
              <a:t>FINANCIAL SUPPORT TO ACCOMPANYING</a:t>
            </a:r>
          </a:p>
          <a:p>
            <a:r>
              <a:rPr lang="en-GB" sz="4000" dirty="0">
                <a:solidFill>
                  <a:schemeClr val="bg1"/>
                </a:solidFill>
              </a:rPr>
              <a:t>PERSONS</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239395"/>
            <a:ext cx="7772400" cy="4155497"/>
          </a:xfrm>
          <a:prstGeom prst="rect">
            <a:avLst/>
          </a:prstGeom>
          <a:noFill/>
        </p:spPr>
        <p:txBody>
          <a:bodyPr wrap="square" rtlCol="0">
            <a:spAutoFit/>
          </a:bodyPr>
          <a:lstStyle/>
          <a:p>
            <a:pPr algn="just">
              <a:lnSpc>
                <a:spcPct val="115000"/>
              </a:lnSpc>
              <a:spcAft>
                <a:spcPts val="1000"/>
              </a:spcAft>
            </a:pPr>
            <a:endParaRPr lang="en-GB" sz="1800" dirty="0"/>
          </a:p>
          <a:p>
            <a:pPr algn="just">
              <a:lnSpc>
                <a:spcPct val="115000"/>
              </a:lnSpc>
              <a:spcBef>
                <a:spcPts val="600"/>
              </a:spcBef>
              <a:spcAft>
                <a:spcPts val="600"/>
              </a:spcAft>
            </a:pPr>
            <a:r>
              <a:rPr lang="en-GB" sz="1800" b="1" i="1" dirty="0">
                <a:effectLst/>
                <a:latin typeface="Calibri" panose="020F0502020204030204" pitchFamily="34" charset="0"/>
                <a:ea typeface="Times New Roman" panose="02020603050405020304" pitchFamily="18" charset="0"/>
                <a:cs typeface="Mangal" panose="02040503050203030202" pitchFamily="18" charset="0"/>
              </a:rPr>
              <a:t> </a:t>
            </a:r>
          </a:p>
          <a:p>
            <a:pPr algn="just">
              <a:lnSpc>
                <a:spcPct val="115000"/>
              </a:lnSpc>
            </a:pPr>
            <a:r>
              <a:rPr lang="en-GB" b="1" i="1" dirty="0">
                <a:solidFill>
                  <a:srgbClr val="CC9900"/>
                </a:solidFill>
              </a:rPr>
              <a:t>DEDICATED FINANCIAL SUPPORT TO ACCOMPANYING PERSONS, WHO:</a:t>
            </a:r>
          </a:p>
          <a:p>
            <a:pPr algn="just">
              <a:lnSpc>
                <a:spcPct val="115000"/>
              </a:lnSpc>
            </a:pPr>
            <a:endParaRPr lang="en-GB" b="1" i="1" dirty="0">
              <a:solidFill>
                <a:srgbClr val="CC9900"/>
              </a:solidFill>
            </a:endParaRPr>
          </a:p>
          <a:p>
            <a:pPr marL="285750" indent="-285750" algn="just">
              <a:lnSpc>
                <a:spcPct val="115000"/>
              </a:lnSpc>
              <a:buClr>
                <a:srgbClr val="CC9900"/>
              </a:buClr>
              <a:buFont typeface="Wingdings" panose="05000000000000000000" pitchFamily="2" charset="2"/>
              <a:buChar char="Ø"/>
            </a:pPr>
            <a:r>
              <a:rPr lang="en-GB" dirty="0"/>
              <a:t>Ensure the safety of participants with fewer opportunities (students and staff)</a:t>
            </a:r>
          </a:p>
          <a:p>
            <a:pPr algn="just">
              <a:lnSpc>
                <a:spcPct val="115000"/>
              </a:lnSpc>
              <a:buClr>
                <a:srgbClr val="CC9900"/>
              </a:buClr>
            </a:pPr>
            <a:endParaRPr lang="en-GB" dirty="0"/>
          </a:p>
          <a:p>
            <a:pPr marL="285750" indent="-285750" algn="just">
              <a:lnSpc>
                <a:spcPct val="115000"/>
              </a:lnSpc>
              <a:buClr>
                <a:srgbClr val="CC9900"/>
              </a:buClr>
              <a:buFont typeface="Wingdings" panose="05000000000000000000" pitchFamily="2" charset="2"/>
              <a:buChar char="Ø"/>
            </a:pPr>
            <a:r>
              <a:rPr lang="en-GB" dirty="0"/>
              <a:t>Provide support and assistance</a:t>
            </a:r>
          </a:p>
          <a:p>
            <a:pPr algn="just">
              <a:lnSpc>
                <a:spcPct val="115000"/>
              </a:lnSpc>
              <a:buClr>
                <a:srgbClr val="CC9900"/>
              </a:buClr>
            </a:pPr>
            <a:endParaRPr lang="en-GB" dirty="0"/>
          </a:p>
          <a:p>
            <a:pPr marL="285750" indent="-285750" algn="just">
              <a:lnSpc>
                <a:spcPct val="115000"/>
              </a:lnSpc>
              <a:buClr>
                <a:srgbClr val="CC9900"/>
              </a:buClr>
              <a:buFont typeface="Wingdings" panose="05000000000000000000" pitchFamily="2" charset="2"/>
              <a:buChar char="Ø"/>
            </a:pPr>
            <a:r>
              <a:rPr lang="en-GB" dirty="0"/>
              <a:t>Assist with the participant’s effective learning during the mobility experience</a:t>
            </a:r>
          </a:p>
          <a:p>
            <a:pPr marL="285750" indent="-285750" algn="just">
              <a:lnSpc>
                <a:spcPct val="115000"/>
              </a:lnSpc>
              <a:buClr>
                <a:srgbClr val="CC9900"/>
              </a:buClr>
              <a:buFont typeface="Wingdings" panose="05000000000000000000" pitchFamily="2" charset="2"/>
              <a:buChar char="Ø"/>
            </a:pPr>
            <a:endParaRPr lang="en-GB" dirty="0"/>
          </a:p>
          <a:p>
            <a:pPr algn="just">
              <a:lnSpc>
                <a:spcPct val="115000"/>
              </a:lnSpc>
              <a:buClr>
                <a:srgbClr val="CC9900"/>
              </a:buClr>
            </a:pPr>
            <a:endParaRPr lang="en-GB" dirty="0"/>
          </a:p>
          <a:p>
            <a:endParaRPr lang="en-GB" sz="1800" dirty="0"/>
          </a:p>
        </p:txBody>
      </p:sp>
    </p:spTree>
    <p:extLst>
      <p:ext uri="{BB962C8B-B14F-4D97-AF65-F5344CB8AC3E}">
        <p14:creationId xmlns:p14="http://schemas.microsoft.com/office/powerpoint/2010/main" val="368507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48DDA613-EC6F-7261-0185-A039E4B65C13}"/>
              </a:ext>
            </a:extLst>
          </p:cNvPr>
          <p:cNvGraphicFramePr/>
          <p:nvPr>
            <p:extLst>
              <p:ext uri="{D42A27DB-BD31-4B8C-83A1-F6EECF244321}">
                <p14:modId xmlns:p14="http://schemas.microsoft.com/office/powerpoint/2010/main" val="1871737748"/>
              </p:ext>
            </p:extLst>
          </p:nvPr>
        </p:nvGraphicFramePr>
        <p:xfrm>
          <a:off x="2110740" y="7387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CB928CC-DF75-169D-F67C-DCAB3E31E6F3}"/>
              </a:ext>
            </a:extLst>
          </p:cNvPr>
          <p:cNvSpPr txBox="1"/>
          <p:nvPr/>
        </p:nvSpPr>
        <p:spPr>
          <a:xfrm>
            <a:off x="9507482" y="1584144"/>
            <a:ext cx="2709918" cy="3847207"/>
          </a:xfrm>
          <a:prstGeom prst="rect">
            <a:avLst/>
          </a:prstGeom>
          <a:noFill/>
        </p:spPr>
        <p:txBody>
          <a:bodyPr wrap="square" rtlCol="0">
            <a:spAutoFit/>
          </a:bodyPr>
          <a:lstStyle/>
          <a:p>
            <a:r>
              <a:rPr lang="en-GB" sz="1600" i="1" dirty="0"/>
              <a:t>Funding under “Inclusion Support for Participants” can be combined with the “Individual support</a:t>
            </a:r>
            <a:r>
              <a:rPr lang="el-GR" sz="1600" i="1" dirty="0"/>
              <a:t> </a:t>
            </a:r>
            <a:r>
              <a:rPr lang="en-GB" sz="1600" i="1" dirty="0"/>
              <a:t>top-up</a:t>
            </a:r>
            <a:r>
              <a:rPr lang="el-GR" sz="1600" i="1" dirty="0"/>
              <a:t> </a:t>
            </a:r>
            <a:r>
              <a:rPr lang="en-GB" sz="1600" i="1" dirty="0"/>
              <a:t>for people with fewer opportunities”, given that the two amounts cover different expenses of the participant concerned. The above two can also be combined with the “Individual support top-up for </a:t>
            </a:r>
            <a:r>
              <a:rPr lang="el-GR" sz="1600" i="1" dirty="0"/>
              <a:t>για </a:t>
            </a:r>
            <a:r>
              <a:rPr lang="en-GB" sz="1600" i="1" dirty="0"/>
              <a:t>traineeships” (whenever the last applies)</a:t>
            </a:r>
            <a:endParaRPr lang="el-GR" sz="1600" i="1" dirty="0"/>
          </a:p>
          <a:p>
            <a:endParaRPr lang="el-GR" dirty="0"/>
          </a:p>
          <a:p>
            <a:pPr marL="285750" indent="-285750">
              <a:buFontTx/>
              <a:buChar char="-"/>
            </a:pPr>
            <a:endParaRPr lang="en-GB" dirty="0"/>
          </a:p>
        </p:txBody>
      </p:sp>
      <p:sp>
        <p:nvSpPr>
          <p:cNvPr id="5" name="object 2">
            <a:extLst>
              <a:ext uri="{FF2B5EF4-FFF2-40B4-BE49-F238E27FC236}">
                <a16:creationId xmlns:a16="http://schemas.microsoft.com/office/drawing/2014/main" id="{22179566-55EE-8430-AF00-63A9E8B85090}"/>
              </a:ext>
            </a:extLst>
          </p:cNvPr>
          <p:cNvSpPr/>
          <p:nvPr/>
        </p:nvSpPr>
        <p:spPr>
          <a:xfrm>
            <a:off x="-7882" y="0"/>
            <a:ext cx="38178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highlight>
                <a:srgbClr val="659A2A"/>
              </a:highlight>
            </a:endParaRPr>
          </a:p>
          <a:p>
            <a:pPr algn="ctr"/>
            <a:endParaRPr lang="en-GB" dirty="0">
              <a:highlight>
                <a:srgbClr val="659A2A"/>
              </a:highlight>
            </a:endParaRPr>
          </a:p>
          <a:p>
            <a:pPr algn="ctr"/>
            <a:endParaRPr lang="en-GB" dirty="0">
              <a:highlight>
                <a:srgbClr val="659A2A"/>
              </a:highlight>
            </a:endParaRPr>
          </a:p>
          <a:p>
            <a:pPr algn="ctr"/>
            <a:endParaRPr lang="en-GB" dirty="0">
              <a:highlight>
                <a:srgbClr val="659A2A"/>
              </a:highlight>
            </a:endParaRPr>
          </a:p>
          <a:p>
            <a:pPr algn="ctr"/>
            <a:endParaRPr lang="en-GB" dirty="0">
              <a:highlight>
                <a:srgbClr val="659A2A"/>
              </a:highlight>
            </a:endParaRPr>
          </a:p>
          <a:p>
            <a:pPr algn="ctr"/>
            <a:endParaRPr lang="en-GB" dirty="0">
              <a:highlight>
                <a:srgbClr val="659A2A"/>
              </a:highlight>
            </a:endParaRPr>
          </a:p>
        </p:txBody>
      </p:sp>
      <p:sp>
        <p:nvSpPr>
          <p:cNvPr id="6" name="TextBox 5">
            <a:extLst>
              <a:ext uri="{FF2B5EF4-FFF2-40B4-BE49-F238E27FC236}">
                <a16:creationId xmlns:a16="http://schemas.microsoft.com/office/drawing/2014/main" id="{367A4376-A692-C41B-74DD-B053A89A69BB}"/>
              </a:ext>
            </a:extLst>
          </p:cNvPr>
          <p:cNvSpPr txBox="1"/>
          <p:nvPr/>
        </p:nvSpPr>
        <p:spPr>
          <a:xfrm>
            <a:off x="44319" y="1533177"/>
            <a:ext cx="3817882" cy="3170099"/>
          </a:xfrm>
          <a:prstGeom prst="rect">
            <a:avLst/>
          </a:prstGeom>
          <a:noFill/>
        </p:spPr>
        <p:txBody>
          <a:bodyPr wrap="square" rtlCol="0">
            <a:spAutoFit/>
          </a:bodyPr>
          <a:lstStyle/>
          <a:p>
            <a:r>
              <a:rPr lang="en-GB" sz="4000" dirty="0">
                <a:solidFill>
                  <a:schemeClr val="bg1"/>
                </a:solidFill>
              </a:rPr>
              <a:t>IS FOR PARTICIPANTS</a:t>
            </a:r>
          </a:p>
          <a:p>
            <a:r>
              <a:rPr lang="en-GB" sz="4000" dirty="0">
                <a:solidFill>
                  <a:schemeClr val="bg1"/>
                </a:solidFill>
              </a:rPr>
              <a:t>&amp; </a:t>
            </a:r>
          </a:p>
          <a:p>
            <a:r>
              <a:rPr lang="en-GB" sz="4000" dirty="0">
                <a:solidFill>
                  <a:schemeClr val="bg1"/>
                </a:solidFill>
              </a:rPr>
              <a:t>IS FOR ORGANISATIONS</a:t>
            </a:r>
          </a:p>
        </p:txBody>
      </p:sp>
      <p:sp>
        <p:nvSpPr>
          <p:cNvPr id="7" name="TextBox 6">
            <a:extLst>
              <a:ext uri="{FF2B5EF4-FFF2-40B4-BE49-F238E27FC236}">
                <a16:creationId xmlns:a16="http://schemas.microsoft.com/office/drawing/2014/main" id="{2D2F7721-4196-3E5A-4DB4-8BC008A2803F}"/>
              </a:ext>
            </a:extLst>
          </p:cNvPr>
          <p:cNvSpPr txBox="1"/>
          <p:nvPr/>
        </p:nvSpPr>
        <p:spPr>
          <a:xfrm>
            <a:off x="3810000" y="323588"/>
            <a:ext cx="4800600" cy="369332"/>
          </a:xfrm>
          <a:prstGeom prst="rect">
            <a:avLst/>
          </a:prstGeom>
          <a:noFill/>
        </p:spPr>
        <p:txBody>
          <a:bodyPr wrap="square" rtlCol="0">
            <a:spAutoFit/>
          </a:bodyPr>
          <a:lstStyle/>
          <a:p>
            <a:r>
              <a:rPr lang="en-GB" b="1" dirty="0">
                <a:solidFill>
                  <a:srgbClr val="CC9900"/>
                </a:solidFill>
              </a:rPr>
              <a:t>INCLUSION SUPPORT FOR PARTICIPANTS</a:t>
            </a:r>
          </a:p>
        </p:txBody>
      </p:sp>
      <p:sp>
        <p:nvSpPr>
          <p:cNvPr id="8" name="TextBox 7">
            <a:extLst>
              <a:ext uri="{FF2B5EF4-FFF2-40B4-BE49-F238E27FC236}">
                <a16:creationId xmlns:a16="http://schemas.microsoft.com/office/drawing/2014/main" id="{DE94D562-BD09-4883-02C3-3D29D85414E1}"/>
              </a:ext>
            </a:extLst>
          </p:cNvPr>
          <p:cNvSpPr txBox="1"/>
          <p:nvPr/>
        </p:nvSpPr>
        <p:spPr>
          <a:xfrm>
            <a:off x="3810000" y="5811959"/>
            <a:ext cx="8229600" cy="923330"/>
          </a:xfrm>
          <a:prstGeom prst="rect">
            <a:avLst/>
          </a:prstGeom>
          <a:noFill/>
        </p:spPr>
        <p:txBody>
          <a:bodyPr wrap="square" rtlCol="0">
            <a:spAutoFit/>
          </a:bodyPr>
          <a:lstStyle/>
          <a:p>
            <a:r>
              <a:rPr lang="en-GB" sz="1800" dirty="0"/>
              <a:t>For every participant with fewer opportunities receiving additional support based on real costs, the beneficiary organisation receives </a:t>
            </a:r>
            <a:r>
              <a:rPr lang="el-GR" sz="1800" dirty="0"/>
              <a:t>125 Ευρώ</a:t>
            </a:r>
            <a:r>
              <a:rPr lang="en-GB" sz="1800" dirty="0"/>
              <a:t> to cover the costs related to the organisation of mobility activities for participants with fewer opportunities </a:t>
            </a:r>
            <a:r>
              <a:rPr lang="el-GR" sz="1800" dirty="0"/>
              <a:t> </a:t>
            </a:r>
          </a:p>
        </p:txBody>
      </p:sp>
      <p:sp>
        <p:nvSpPr>
          <p:cNvPr id="9" name="TextBox 8">
            <a:extLst>
              <a:ext uri="{FF2B5EF4-FFF2-40B4-BE49-F238E27FC236}">
                <a16:creationId xmlns:a16="http://schemas.microsoft.com/office/drawing/2014/main" id="{25EBAA45-F3EE-B0CB-6A53-D4A9C7A382BB}"/>
              </a:ext>
            </a:extLst>
          </p:cNvPr>
          <p:cNvSpPr txBox="1"/>
          <p:nvPr/>
        </p:nvSpPr>
        <p:spPr>
          <a:xfrm>
            <a:off x="3810000" y="5426597"/>
            <a:ext cx="6172200" cy="369332"/>
          </a:xfrm>
          <a:prstGeom prst="rect">
            <a:avLst/>
          </a:prstGeom>
          <a:noFill/>
        </p:spPr>
        <p:txBody>
          <a:bodyPr wrap="square" rtlCol="0">
            <a:spAutoFit/>
          </a:bodyPr>
          <a:lstStyle/>
          <a:p>
            <a:r>
              <a:rPr lang="en-GB" b="1" dirty="0">
                <a:solidFill>
                  <a:srgbClr val="CC9900"/>
                </a:solidFill>
              </a:rPr>
              <a:t>INCLUSION SUPPORT FOR ORGANISATIONS</a:t>
            </a:r>
          </a:p>
        </p:txBody>
      </p:sp>
      <p:cxnSp>
        <p:nvCxnSpPr>
          <p:cNvPr id="13" name="Straight Arrow Connector 12">
            <a:extLst>
              <a:ext uri="{FF2B5EF4-FFF2-40B4-BE49-F238E27FC236}">
                <a16:creationId xmlns:a16="http://schemas.microsoft.com/office/drawing/2014/main" id="{D8214A5A-2DAD-6E63-12B0-5095BCB257AA}"/>
              </a:ext>
            </a:extLst>
          </p:cNvPr>
          <p:cNvCxnSpPr>
            <a:cxnSpLocks/>
          </p:cNvCxnSpPr>
          <p:nvPr/>
        </p:nvCxnSpPr>
        <p:spPr>
          <a:xfrm>
            <a:off x="9220200" y="3124200"/>
            <a:ext cx="287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38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39702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50538" y="1524000"/>
            <a:ext cx="3853442" cy="3323987"/>
          </a:xfrm>
          <a:prstGeom prst="rect">
            <a:avLst/>
          </a:prstGeom>
          <a:noFill/>
        </p:spPr>
        <p:txBody>
          <a:bodyPr wrap="square" rtlCol="0">
            <a:spAutoFit/>
          </a:bodyPr>
          <a:lstStyle/>
          <a:p>
            <a:r>
              <a:rPr lang="en-GB" sz="4000" dirty="0">
                <a:solidFill>
                  <a:schemeClr val="bg1"/>
                </a:solidFill>
              </a:rPr>
              <a:t>INDIVIDUAL</a:t>
            </a:r>
            <a:r>
              <a:rPr lang="en-GB" sz="4200" dirty="0">
                <a:solidFill>
                  <a:schemeClr val="bg1"/>
                </a:solidFill>
              </a:rPr>
              <a:t> SUPPORT TOP-UP FOR PEOPLE WITH FEWER OPPORTUNITIES</a:t>
            </a:r>
          </a:p>
        </p:txBody>
      </p:sp>
      <p:sp>
        <p:nvSpPr>
          <p:cNvPr id="7" name="TextBox 6">
            <a:extLst>
              <a:ext uri="{FF2B5EF4-FFF2-40B4-BE49-F238E27FC236}">
                <a16:creationId xmlns:a16="http://schemas.microsoft.com/office/drawing/2014/main" id="{2D2F7721-4196-3E5A-4DB4-8BC008A2803F}"/>
              </a:ext>
            </a:extLst>
          </p:cNvPr>
          <p:cNvSpPr txBox="1"/>
          <p:nvPr/>
        </p:nvSpPr>
        <p:spPr>
          <a:xfrm>
            <a:off x="4267200" y="990600"/>
            <a:ext cx="7543798" cy="369332"/>
          </a:xfrm>
          <a:prstGeom prst="rect">
            <a:avLst/>
          </a:prstGeom>
          <a:noFill/>
        </p:spPr>
        <p:txBody>
          <a:bodyPr wrap="square" rtlCol="0">
            <a:spAutoFit/>
          </a:bodyPr>
          <a:lstStyle/>
          <a:p>
            <a:r>
              <a:rPr lang="en-GB" sz="1800" b="1" i="1" dirty="0">
                <a:solidFill>
                  <a:srgbClr val="CC9900"/>
                </a:solidFill>
              </a:rPr>
              <a:t>INDIVIDUAL SUPPORT</a:t>
            </a:r>
            <a:r>
              <a:rPr lang="el-GR" sz="1800" b="1" i="1" dirty="0">
                <a:solidFill>
                  <a:srgbClr val="CC9900"/>
                </a:solidFill>
              </a:rPr>
              <a:t> </a:t>
            </a:r>
            <a:r>
              <a:rPr lang="en-GB" sz="1800" b="1" i="1" dirty="0">
                <a:solidFill>
                  <a:srgbClr val="CC9900"/>
                </a:solidFill>
              </a:rPr>
              <a:t>TOP-UP</a:t>
            </a:r>
            <a:r>
              <a:rPr lang="el-GR" sz="1800" b="1" i="1" dirty="0">
                <a:solidFill>
                  <a:srgbClr val="CC9900"/>
                </a:solidFill>
              </a:rPr>
              <a:t> </a:t>
            </a:r>
            <a:r>
              <a:rPr lang="en-GB" sz="1800" b="1" i="1" dirty="0">
                <a:solidFill>
                  <a:srgbClr val="CC9900"/>
                </a:solidFill>
              </a:rPr>
              <a:t>FOR PEOPLE WITH FEWER OPPORTUNITIES</a:t>
            </a:r>
            <a:endParaRPr lang="en-GB" b="1" dirty="0">
              <a:solidFill>
                <a:srgbClr val="CC9900"/>
              </a:solidFill>
            </a:endParaRPr>
          </a:p>
        </p:txBody>
      </p:sp>
      <p:sp>
        <p:nvSpPr>
          <p:cNvPr id="8" name="TextBox 7">
            <a:extLst>
              <a:ext uri="{FF2B5EF4-FFF2-40B4-BE49-F238E27FC236}">
                <a16:creationId xmlns:a16="http://schemas.microsoft.com/office/drawing/2014/main" id="{DE94D562-BD09-4883-02C3-3D29D85414E1}"/>
              </a:ext>
            </a:extLst>
          </p:cNvPr>
          <p:cNvSpPr txBox="1"/>
          <p:nvPr/>
        </p:nvSpPr>
        <p:spPr>
          <a:xfrm>
            <a:off x="4267200" y="1600200"/>
            <a:ext cx="7772400" cy="4801314"/>
          </a:xfrm>
          <a:prstGeom prst="rect">
            <a:avLst/>
          </a:prstGeom>
          <a:noFill/>
        </p:spPr>
        <p:txBody>
          <a:bodyPr wrap="square" rtlCol="0">
            <a:spAutoFit/>
          </a:bodyPr>
          <a:lstStyle/>
          <a:p>
            <a:pPr algn="just"/>
            <a:r>
              <a:rPr lang="en-GB" sz="1800" dirty="0"/>
              <a:t>Students and recent graduates with fewer opportunities participating in </a:t>
            </a:r>
            <a:r>
              <a:rPr lang="en-GB" sz="1800" b="1" dirty="0"/>
              <a:t>long-term physical mobility</a:t>
            </a:r>
            <a:r>
              <a:rPr lang="en-GB" sz="1800" dirty="0"/>
              <a:t> receive a top-up amount to the individual support of their EU Erasmus+ grant with an amount of </a:t>
            </a:r>
            <a:r>
              <a:rPr lang="en-GB" sz="1800" b="1" dirty="0"/>
              <a:t>250 EUR per month</a:t>
            </a:r>
            <a:r>
              <a:rPr lang="en-GB" sz="1800" dirty="0"/>
              <a:t>. </a:t>
            </a:r>
            <a:endParaRPr lang="en-GB" dirty="0"/>
          </a:p>
          <a:p>
            <a:endParaRPr lang="en-GB" dirty="0"/>
          </a:p>
          <a:p>
            <a:pPr algn="just"/>
            <a:r>
              <a:rPr lang="en-GB" sz="1800" kern="0" dirty="0">
                <a:effectLst/>
                <a:latin typeface="Calibri" panose="020F0502020204030204" pitchFamily="34" charset="0"/>
                <a:ea typeface="Times New Roman" panose="02020603050405020304" pitchFamily="18" charset="0"/>
                <a:cs typeface="Mangal" panose="02040503050203030202" pitchFamily="18" charset="0"/>
              </a:rPr>
              <a:t>Students and recent graduates with fewer opportunities participating in </a:t>
            </a:r>
            <a:r>
              <a:rPr lang="en-GB" sz="1800" b="1" kern="0" dirty="0">
                <a:effectLst/>
                <a:latin typeface="Calibri" panose="020F0502020204030204" pitchFamily="34" charset="0"/>
                <a:ea typeface="Times New Roman" panose="02020603050405020304" pitchFamily="18" charset="0"/>
                <a:cs typeface="Mangal" panose="02040503050203030202" pitchFamily="18" charset="0"/>
              </a:rPr>
              <a:t>short-term physical mobility</a:t>
            </a:r>
            <a:r>
              <a:rPr lang="en-GB" sz="1800" kern="0" dirty="0">
                <a:effectLst/>
                <a:latin typeface="Calibri" panose="020F0502020204030204" pitchFamily="34" charset="0"/>
                <a:ea typeface="Times New Roman" panose="02020603050405020304" pitchFamily="18" charset="0"/>
                <a:cs typeface="Mangal" panose="02040503050203030202" pitchFamily="18" charset="0"/>
              </a:rPr>
              <a:t> receive a top-up amount to the individual support of their EU Erasmus+ grant of an amount of </a:t>
            </a:r>
            <a:r>
              <a:rPr lang="en-GB" sz="1800" b="1" kern="0" dirty="0">
                <a:effectLst/>
                <a:latin typeface="Calibri" panose="020F0502020204030204" pitchFamily="34" charset="0"/>
                <a:ea typeface="Times New Roman" panose="02020603050405020304" pitchFamily="18" charset="0"/>
                <a:cs typeface="Mangal" panose="02040503050203030202" pitchFamily="18" charset="0"/>
              </a:rPr>
              <a:t>100 EUR for a physical mobility activity period of 5-14 days</a:t>
            </a:r>
            <a:r>
              <a:rPr lang="en-GB" sz="1800" kern="0" dirty="0">
                <a:effectLst/>
                <a:latin typeface="Calibri" panose="020F0502020204030204" pitchFamily="34" charset="0"/>
                <a:ea typeface="Times New Roman" panose="02020603050405020304" pitchFamily="18" charset="0"/>
                <a:cs typeface="Mangal" panose="02040503050203030202" pitchFamily="18" charset="0"/>
              </a:rPr>
              <a:t> and </a:t>
            </a:r>
            <a:r>
              <a:rPr lang="en-GB" sz="1800" b="1" kern="0" dirty="0">
                <a:effectLst/>
                <a:latin typeface="Calibri" panose="020F0502020204030204" pitchFamily="34" charset="0"/>
                <a:ea typeface="Times New Roman" panose="02020603050405020304" pitchFamily="18" charset="0"/>
                <a:cs typeface="Mangal" panose="02040503050203030202" pitchFamily="18" charset="0"/>
              </a:rPr>
              <a:t>150 EUR for the one of 15-30 days</a:t>
            </a:r>
            <a:r>
              <a:rPr lang="en-GB" sz="1800" kern="0" dirty="0">
                <a:effectLst/>
                <a:latin typeface="Calibri" panose="020F0502020204030204" pitchFamily="34" charset="0"/>
                <a:ea typeface="Times New Roman" panose="02020603050405020304" pitchFamily="18" charset="0"/>
                <a:cs typeface="Mangal" panose="02040503050203030202" pitchFamily="18" charset="0"/>
              </a:rPr>
              <a:t>. </a:t>
            </a:r>
            <a:endParaRPr lang="en-GB" sz="1800" dirty="0"/>
          </a:p>
          <a:p>
            <a:endParaRPr lang="en-GB" sz="1800" dirty="0"/>
          </a:p>
          <a:p>
            <a:endParaRPr lang="en-GB" sz="1800" dirty="0"/>
          </a:p>
          <a:p>
            <a:endParaRPr lang="en-GB" sz="1800" dirty="0"/>
          </a:p>
          <a:p>
            <a:endParaRPr lang="en-GB" sz="1800" dirty="0"/>
          </a:p>
          <a:p>
            <a:r>
              <a:rPr lang="en-GB" i="1" dirty="0">
                <a:solidFill>
                  <a:srgbClr val="CC9900"/>
                </a:solidFill>
              </a:rPr>
              <a:t>!!! </a:t>
            </a:r>
            <a:r>
              <a:rPr lang="en-GB" sz="1800" i="1" dirty="0">
                <a:solidFill>
                  <a:srgbClr val="CC9900"/>
                </a:solidFill>
              </a:rPr>
              <a:t>The criteria to be applied are defined at national level by the National Agencies in agreement with National Authorities and are described in their Inclusion and Diversity Plans/Strategies.</a:t>
            </a:r>
          </a:p>
          <a:p>
            <a:endParaRPr lang="en-GB" sz="1800" i="1" dirty="0">
              <a:solidFill>
                <a:srgbClr val="CC9900"/>
              </a:solidFill>
            </a:endParaRPr>
          </a:p>
          <a:p>
            <a:endParaRPr lang="en-GB" sz="1800" dirty="0"/>
          </a:p>
        </p:txBody>
      </p:sp>
    </p:spTree>
    <p:extLst>
      <p:ext uri="{BB962C8B-B14F-4D97-AF65-F5344CB8AC3E}">
        <p14:creationId xmlns:p14="http://schemas.microsoft.com/office/powerpoint/2010/main" val="1604322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39702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152400" y="1228397"/>
            <a:ext cx="3226062" cy="4401205"/>
          </a:xfrm>
          <a:prstGeom prst="rect">
            <a:avLst/>
          </a:prstGeom>
          <a:noFill/>
        </p:spPr>
        <p:txBody>
          <a:bodyPr wrap="square" rtlCol="0">
            <a:spAutoFit/>
          </a:bodyPr>
          <a:lstStyle/>
          <a:p>
            <a:r>
              <a:rPr lang="en-GB" sz="4000" dirty="0">
                <a:solidFill>
                  <a:schemeClr val="bg1"/>
                </a:solidFill>
              </a:rPr>
              <a:t>TRANSFER OF FUNDS TO THE INCLUSION SUPPORT BUDGET CATEGORIES</a:t>
            </a:r>
            <a:endParaRPr lang="en-GB" sz="4200" dirty="0">
              <a:solidFill>
                <a:schemeClr val="bg1"/>
              </a:solidFill>
            </a:endParaRPr>
          </a:p>
        </p:txBody>
      </p:sp>
      <p:sp>
        <p:nvSpPr>
          <p:cNvPr id="7" name="TextBox 6">
            <a:extLst>
              <a:ext uri="{FF2B5EF4-FFF2-40B4-BE49-F238E27FC236}">
                <a16:creationId xmlns:a16="http://schemas.microsoft.com/office/drawing/2014/main" id="{2D2F7721-4196-3E5A-4DB4-8BC008A2803F}"/>
              </a:ext>
            </a:extLst>
          </p:cNvPr>
          <p:cNvSpPr txBox="1"/>
          <p:nvPr/>
        </p:nvSpPr>
        <p:spPr>
          <a:xfrm>
            <a:off x="4267200" y="990600"/>
            <a:ext cx="7543798" cy="369332"/>
          </a:xfrm>
          <a:prstGeom prst="rect">
            <a:avLst/>
          </a:prstGeom>
          <a:noFill/>
        </p:spPr>
        <p:txBody>
          <a:bodyPr wrap="square" rtlCol="0">
            <a:spAutoFit/>
          </a:bodyPr>
          <a:lstStyle/>
          <a:p>
            <a:r>
              <a:rPr lang="en-GB" sz="1800" b="1" i="1" dirty="0">
                <a:solidFill>
                  <a:srgbClr val="CC9900"/>
                </a:solidFill>
              </a:rPr>
              <a:t>BUDGET FLEXIBILITY </a:t>
            </a:r>
            <a:endParaRPr lang="en-GB" b="1" dirty="0">
              <a:solidFill>
                <a:srgbClr val="CC9900"/>
              </a:solidFill>
            </a:endParaRPr>
          </a:p>
        </p:txBody>
      </p:sp>
      <p:sp>
        <p:nvSpPr>
          <p:cNvPr id="8" name="TextBox 7">
            <a:extLst>
              <a:ext uri="{FF2B5EF4-FFF2-40B4-BE49-F238E27FC236}">
                <a16:creationId xmlns:a16="http://schemas.microsoft.com/office/drawing/2014/main" id="{DE94D562-BD09-4883-02C3-3D29D85414E1}"/>
              </a:ext>
            </a:extLst>
          </p:cNvPr>
          <p:cNvSpPr txBox="1"/>
          <p:nvPr/>
        </p:nvSpPr>
        <p:spPr>
          <a:xfrm>
            <a:off x="4267200" y="1636648"/>
            <a:ext cx="6629400" cy="2585323"/>
          </a:xfrm>
          <a:prstGeom prst="rect">
            <a:avLst/>
          </a:prstGeom>
          <a:noFill/>
        </p:spPr>
        <p:txBody>
          <a:bodyPr wrap="square" rtlCol="0">
            <a:spAutoFit/>
          </a:bodyPr>
          <a:lstStyle/>
          <a:p>
            <a:pPr algn="just"/>
            <a:r>
              <a:rPr lang="en-GB" dirty="0"/>
              <a:t>It is </a:t>
            </a:r>
            <a:r>
              <a:rPr lang="en-GB" b="1" dirty="0"/>
              <a:t>possible to transfer up to 100% of the funds corresponding to other budget headings </a:t>
            </a:r>
            <a:r>
              <a:rPr lang="en-GB" sz="1800" b="1" dirty="0"/>
              <a:t>to the budget category “Inclusion Support for Participants” and consequently, “Inclusion Support for Organisations”</a:t>
            </a:r>
            <a:r>
              <a:rPr lang="en-GB" sz="1800" dirty="0"/>
              <a:t>, either with an amendment (from student to staff mobility) or without an amendment of the grant agreement</a:t>
            </a:r>
          </a:p>
          <a:p>
            <a:pPr algn="just"/>
            <a:endParaRPr lang="en-GB" dirty="0"/>
          </a:p>
          <a:p>
            <a:endParaRPr lang="en-GB" sz="1800" dirty="0"/>
          </a:p>
          <a:p>
            <a:endParaRPr lang="en-GB" sz="1800" i="1" dirty="0">
              <a:solidFill>
                <a:srgbClr val="CC9900"/>
              </a:solidFill>
            </a:endParaRPr>
          </a:p>
          <a:p>
            <a:endParaRPr lang="en-GB" sz="1800" dirty="0"/>
          </a:p>
        </p:txBody>
      </p:sp>
      <p:pic>
        <p:nvPicPr>
          <p:cNvPr id="1026" name="Picture 2" descr="Fund Transfer – Uttarkashi Zila Sahkari Bank Ltd">
            <a:extLst>
              <a:ext uri="{FF2B5EF4-FFF2-40B4-BE49-F238E27FC236}">
                <a16:creationId xmlns:a16="http://schemas.microsoft.com/office/drawing/2014/main" id="{A508466A-5D05-1E02-2F07-4682E1D5E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3581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8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39702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33130" y="1905000"/>
            <a:ext cx="3226062" cy="2554545"/>
          </a:xfrm>
          <a:prstGeom prst="rect">
            <a:avLst/>
          </a:prstGeom>
          <a:noFill/>
        </p:spPr>
        <p:txBody>
          <a:bodyPr wrap="square" rtlCol="0">
            <a:spAutoFit/>
          </a:bodyPr>
          <a:lstStyle/>
          <a:p>
            <a:r>
              <a:rPr lang="en-GB" sz="4000" dirty="0">
                <a:solidFill>
                  <a:schemeClr val="bg1"/>
                </a:solidFill>
              </a:rPr>
              <a:t>GRANT INCREASE FOR INCLUSION SUPPORT</a:t>
            </a:r>
            <a:endParaRPr lang="en-GB" sz="4200" dirty="0">
              <a:solidFill>
                <a:schemeClr val="bg1"/>
              </a:solidFill>
            </a:endParaRPr>
          </a:p>
        </p:txBody>
      </p:sp>
      <p:sp>
        <p:nvSpPr>
          <p:cNvPr id="7" name="TextBox 6">
            <a:extLst>
              <a:ext uri="{FF2B5EF4-FFF2-40B4-BE49-F238E27FC236}">
                <a16:creationId xmlns:a16="http://schemas.microsoft.com/office/drawing/2014/main" id="{2D2F7721-4196-3E5A-4DB4-8BC008A2803F}"/>
              </a:ext>
            </a:extLst>
          </p:cNvPr>
          <p:cNvSpPr txBox="1"/>
          <p:nvPr/>
        </p:nvSpPr>
        <p:spPr>
          <a:xfrm>
            <a:off x="4267200" y="990600"/>
            <a:ext cx="7543798" cy="369332"/>
          </a:xfrm>
          <a:prstGeom prst="rect">
            <a:avLst/>
          </a:prstGeom>
          <a:noFill/>
        </p:spPr>
        <p:txBody>
          <a:bodyPr wrap="square" rtlCol="0">
            <a:spAutoFit/>
          </a:bodyPr>
          <a:lstStyle/>
          <a:p>
            <a:r>
              <a:rPr lang="en-GB" sz="1800" b="1" i="1" dirty="0">
                <a:solidFill>
                  <a:srgbClr val="CC9900"/>
                </a:solidFill>
              </a:rPr>
              <a:t>GRANT INCREASE FOR INCLUSION SUPPORT</a:t>
            </a:r>
            <a:endParaRPr lang="en-GB" b="1" dirty="0">
              <a:solidFill>
                <a:srgbClr val="CC9900"/>
              </a:solidFill>
            </a:endParaRPr>
          </a:p>
        </p:txBody>
      </p:sp>
      <p:sp>
        <p:nvSpPr>
          <p:cNvPr id="8" name="TextBox 7">
            <a:extLst>
              <a:ext uri="{FF2B5EF4-FFF2-40B4-BE49-F238E27FC236}">
                <a16:creationId xmlns:a16="http://schemas.microsoft.com/office/drawing/2014/main" id="{DE94D562-BD09-4883-02C3-3D29D85414E1}"/>
              </a:ext>
            </a:extLst>
          </p:cNvPr>
          <p:cNvSpPr txBox="1"/>
          <p:nvPr/>
        </p:nvSpPr>
        <p:spPr>
          <a:xfrm>
            <a:off x="4267200" y="1752600"/>
            <a:ext cx="7543798" cy="4524315"/>
          </a:xfrm>
          <a:prstGeom prst="rect">
            <a:avLst/>
          </a:prstGeom>
          <a:noFill/>
        </p:spPr>
        <p:txBody>
          <a:bodyPr wrap="square" rtlCol="0">
            <a:spAutoFit/>
          </a:bodyPr>
          <a:lstStyle/>
          <a:p>
            <a:pPr algn="just"/>
            <a:r>
              <a:rPr lang="en-GB" sz="1800" dirty="0"/>
              <a:t>Inclusion support costs cannot be included in the initial budget at application stage due to their ad-hoc nature</a:t>
            </a:r>
          </a:p>
          <a:p>
            <a:pPr algn="just"/>
            <a:endParaRPr lang="en-GB" sz="1800" dirty="0"/>
          </a:p>
          <a:p>
            <a:pPr algn="just"/>
            <a:endParaRPr lang="en-GB" dirty="0"/>
          </a:p>
          <a:p>
            <a:pPr algn="just"/>
            <a:r>
              <a:rPr lang="en-GB" sz="1800" dirty="0"/>
              <a:t>The beneficiary may request (through amendment) </a:t>
            </a:r>
            <a:r>
              <a:rPr lang="en-GB" sz="1800" b="1" dirty="0"/>
              <a:t>additional grant support once the participants with fewer opportunities have been selected</a:t>
            </a:r>
          </a:p>
          <a:p>
            <a:pPr algn="just"/>
            <a:endParaRPr lang="en-GB" sz="1800" dirty="0"/>
          </a:p>
          <a:p>
            <a:pPr algn="just"/>
            <a:endParaRPr lang="en-GB" dirty="0"/>
          </a:p>
          <a:p>
            <a:pPr algn="just"/>
            <a:r>
              <a:rPr lang="en-GB" sz="1800" dirty="0"/>
              <a:t>Such inclusion support may be provided by the National Agency </a:t>
            </a:r>
            <a:r>
              <a:rPr lang="en-GB" sz="1800" b="1" dirty="0"/>
              <a:t>for participants with fewer opportunities</a:t>
            </a:r>
            <a:r>
              <a:rPr lang="en-GB" sz="1800" dirty="0"/>
              <a:t> (“Inclusion Support for Participants”) and </a:t>
            </a:r>
            <a:r>
              <a:rPr lang="en-GB" sz="1800" b="1" dirty="0"/>
              <a:t>their organisation</a:t>
            </a:r>
            <a:r>
              <a:rPr lang="en-GB" sz="1800" dirty="0"/>
              <a:t> (“Inclusion Support for Organisations”)</a:t>
            </a:r>
          </a:p>
          <a:p>
            <a:endParaRPr lang="en-GB" sz="1800" dirty="0"/>
          </a:p>
          <a:p>
            <a:endParaRPr lang="en-GB" sz="1800" dirty="0"/>
          </a:p>
          <a:p>
            <a:endParaRPr lang="en-GB" sz="1800" dirty="0"/>
          </a:p>
          <a:p>
            <a:endParaRPr lang="en-GB" sz="1800" i="1" dirty="0">
              <a:solidFill>
                <a:srgbClr val="CC9900"/>
              </a:solidFill>
            </a:endParaRPr>
          </a:p>
          <a:p>
            <a:endParaRPr lang="en-GB" sz="1800" dirty="0"/>
          </a:p>
        </p:txBody>
      </p:sp>
    </p:spTree>
    <p:extLst>
      <p:ext uri="{BB962C8B-B14F-4D97-AF65-F5344CB8AC3E}">
        <p14:creationId xmlns:p14="http://schemas.microsoft.com/office/powerpoint/2010/main" val="377252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43442" y="0"/>
            <a:ext cx="41988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58682" y="1066800"/>
            <a:ext cx="3853442" cy="4770537"/>
          </a:xfrm>
          <a:prstGeom prst="rect">
            <a:avLst/>
          </a:prstGeom>
          <a:noFill/>
        </p:spPr>
        <p:txBody>
          <a:bodyPr wrap="square" rtlCol="0">
            <a:spAutoFit/>
          </a:bodyPr>
          <a:lstStyle/>
          <a:p>
            <a:r>
              <a:rPr lang="en-GB" sz="3800" dirty="0">
                <a:solidFill>
                  <a:schemeClr val="bg1"/>
                </a:solidFill>
              </a:rPr>
              <a:t>CALCULATION </a:t>
            </a:r>
          </a:p>
          <a:p>
            <a:r>
              <a:rPr lang="en-GB" sz="3800" dirty="0">
                <a:solidFill>
                  <a:schemeClr val="bg1"/>
                </a:solidFill>
              </a:rPr>
              <a:t>OF THE 20% LIMIT OF INTERNATIONAL MOBILITY SUPPORTED BY INTERNAL POLICY FUNDS</a:t>
            </a:r>
          </a:p>
        </p:txBody>
      </p:sp>
      <p:sp>
        <p:nvSpPr>
          <p:cNvPr id="8" name="TextBox 7">
            <a:extLst>
              <a:ext uri="{FF2B5EF4-FFF2-40B4-BE49-F238E27FC236}">
                <a16:creationId xmlns:a16="http://schemas.microsoft.com/office/drawing/2014/main" id="{DE94D562-BD09-4883-02C3-3D29D85414E1}"/>
              </a:ext>
            </a:extLst>
          </p:cNvPr>
          <p:cNvSpPr txBox="1"/>
          <p:nvPr/>
        </p:nvSpPr>
        <p:spPr>
          <a:xfrm>
            <a:off x="4419600" y="1143000"/>
            <a:ext cx="7467600" cy="5797485"/>
          </a:xfrm>
          <a:prstGeom prst="rect">
            <a:avLst/>
          </a:prstGeom>
          <a:noFill/>
        </p:spPr>
        <p:txBody>
          <a:bodyPr wrap="square" rtlCol="0">
            <a:spAutoFit/>
          </a:bodyPr>
          <a:lstStyle/>
          <a:p>
            <a:pPr algn="just">
              <a:lnSpc>
                <a:spcPct val="115000"/>
              </a:lnSpc>
              <a:spcAft>
                <a:spcPts val="1000"/>
              </a:spcAft>
            </a:pPr>
            <a:r>
              <a:rPr lang="en-GB" sz="2600" b="1" dirty="0">
                <a:effectLst/>
                <a:latin typeface="Calibri" panose="020F0502020204030204" pitchFamily="34" charset="0"/>
                <a:ea typeface="Calibri" panose="020F0502020204030204" pitchFamily="34" charset="0"/>
                <a:cs typeface="Mangal" panose="02040503050203030202" pitchFamily="18" charset="0"/>
              </a:rPr>
              <a:t>International outgoing mobility supported by internal policy funds:</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Mangal" panose="02040503050203030202" pitchFamily="18" charset="0"/>
              </a:rPr>
              <a:t>International mobility activities to any country </a:t>
            </a:r>
            <a:r>
              <a:rPr lang="en-GB" dirty="0">
                <a:latin typeface="Calibri" panose="020F0502020204030204" pitchFamily="34" charset="0"/>
                <a:ea typeface="Calibri" panose="020F0502020204030204" pitchFamily="34" charset="0"/>
                <a:cs typeface="Mangal" panose="02040503050203030202" pitchFamily="18" charset="0"/>
              </a:rPr>
              <a:t>not associated to the Programme from Regions 1-14 </a:t>
            </a:r>
            <a:r>
              <a:rPr lang="en-GB" sz="1800" dirty="0">
                <a:effectLst/>
                <a:latin typeface="Calibri" panose="020F0502020204030204" pitchFamily="34" charset="0"/>
                <a:ea typeface="Calibri" panose="020F0502020204030204" pitchFamily="34" charset="0"/>
                <a:cs typeface="Mangal" panose="02040503050203030202" pitchFamily="18" charset="0"/>
              </a:rPr>
              <a:t>are</a:t>
            </a:r>
            <a:r>
              <a:rPr lang="en-GB" sz="1800" dirty="0">
                <a:solidFill>
                  <a:srgbClr val="2B579A"/>
                </a:solidFill>
                <a:effectLst/>
                <a:latin typeface="Calibri" panose="020F0502020204030204" pitchFamily="34" charset="0"/>
                <a:ea typeface="Calibri" panose="020F0502020204030204" pitchFamily="34" charset="0"/>
                <a:cs typeface="Mangal" panose="02040503050203030202" pitchFamily="18" charset="0"/>
              </a:rPr>
              <a:t> </a:t>
            </a:r>
            <a:r>
              <a:rPr lang="en-GB" sz="1800" dirty="0">
                <a:effectLst/>
                <a:latin typeface="Calibri" panose="020F0502020204030204" pitchFamily="34" charset="0"/>
                <a:ea typeface="Calibri" panose="020F0502020204030204" pitchFamily="34" charset="0"/>
                <a:cs typeface="Mangal" panose="02040503050203030202" pitchFamily="18" charset="0"/>
              </a:rPr>
              <a:t>financed from the grant awarded to mobility projects. Grant beneficiaries may use up to 20% of the last awarded project grant towards this direction.</a:t>
            </a:r>
          </a:p>
          <a:p>
            <a:pPr algn="just">
              <a:lnSpc>
                <a:spcPct val="115000"/>
              </a:lnSpc>
              <a:spcAft>
                <a:spcPts val="1000"/>
              </a:spcAft>
            </a:pPr>
            <a:endParaRPr lang="en-GB"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2600" b="1" dirty="0">
                <a:solidFill>
                  <a:srgbClr val="CC9900"/>
                </a:solidFill>
                <a:latin typeface="Calibri" panose="020F0502020204030204" pitchFamily="34" charset="0"/>
                <a:ea typeface="Calibri" panose="020F0502020204030204" pitchFamily="34" charset="0"/>
                <a:cs typeface="Mangal" panose="02040503050203030202" pitchFamily="18" charset="0"/>
              </a:rPr>
              <a:t>HOWEVER….</a:t>
            </a:r>
            <a:endParaRPr lang="en-GB" sz="2600" b="1" dirty="0">
              <a:solidFill>
                <a:srgbClr val="CC99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GB" dirty="0"/>
          </a:p>
          <a:p>
            <a:pPr algn="just">
              <a:lnSpc>
                <a:spcPct val="115000"/>
              </a:lnSpc>
              <a:spcAft>
                <a:spcPts val="1000"/>
              </a:spcAft>
            </a:pPr>
            <a:r>
              <a:rPr lang="en-GB" sz="2600" b="1" i="1" dirty="0"/>
              <a:t>Budget category “Inclusion Support for Participants” does not count towards this limit.</a:t>
            </a:r>
          </a:p>
          <a:p>
            <a:pPr algn="just">
              <a:lnSpc>
                <a:spcPct val="115000"/>
              </a:lnSpc>
              <a:spcAft>
                <a:spcPts val="1000"/>
              </a:spcAft>
            </a:pPr>
            <a:endParaRPr lang="en-GB" sz="1800" dirty="0"/>
          </a:p>
          <a:p>
            <a:endParaRPr lang="en-GB" sz="1800" dirty="0"/>
          </a:p>
        </p:txBody>
      </p:sp>
      <p:sp>
        <p:nvSpPr>
          <p:cNvPr id="3" name="Rectangle: Rounded Corners 2">
            <a:extLst>
              <a:ext uri="{FF2B5EF4-FFF2-40B4-BE49-F238E27FC236}">
                <a16:creationId xmlns:a16="http://schemas.microsoft.com/office/drawing/2014/main" id="{3A3E2952-945A-35B9-0093-FDBD4C2D4128}"/>
              </a:ext>
            </a:extLst>
          </p:cNvPr>
          <p:cNvSpPr/>
          <p:nvPr/>
        </p:nvSpPr>
        <p:spPr>
          <a:xfrm>
            <a:off x="9372600" y="3276601"/>
            <a:ext cx="2514600" cy="1676400"/>
          </a:xfrm>
          <a:prstGeom prst="roundRect">
            <a:avLst/>
          </a:prstGeom>
          <a:blipFill rotWithShape="1">
            <a:blip r:embed="rId3"/>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3649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0" y="1676400"/>
            <a:ext cx="3853442" cy="3785652"/>
          </a:xfrm>
          <a:prstGeom prst="rect">
            <a:avLst/>
          </a:prstGeom>
          <a:noFill/>
        </p:spPr>
        <p:txBody>
          <a:bodyPr wrap="square" rtlCol="0">
            <a:spAutoFit/>
          </a:bodyPr>
          <a:lstStyle/>
          <a:p>
            <a:r>
              <a:rPr lang="en-GB" sz="4000" dirty="0">
                <a:solidFill>
                  <a:schemeClr val="bg1"/>
                </a:solidFill>
              </a:rPr>
              <a:t>ZERO-GRANT MOBILITIES NOT APPLICABLE TO PARTICIPANTS WITH FEWER OPPORTUNITIES</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762000"/>
            <a:ext cx="7772400" cy="6248890"/>
          </a:xfrm>
          <a:prstGeom prst="rect">
            <a:avLst/>
          </a:prstGeom>
          <a:noFill/>
        </p:spPr>
        <p:txBody>
          <a:bodyPr wrap="square" rtlCol="0">
            <a:spAutoFit/>
          </a:bodyPr>
          <a:lstStyle/>
          <a:p>
            <a:pPr algn="just">
              <a:lnSpc>
                <a:spcPct val="115000"/>
              </a:lnSpc>
              <a:spcAft>
                <a:spcPts val="1000"/>
              </a:spcAft>
            </a:pPr>
            <a:endParaRPr lang="en-GB" sz="1800" dirty="0"/>
          </a:p>
          <a:p>
            <a:pPr algn="just">
              <a:lnSpc>
                <a:spcPct val="115000"/>
              </a:lnSpc>
              <a:spcBef>
                <a:spcPts val="600"/>
              </a:spcBef>
              <a:spcAft>
                <a:spcPts val="600"/>
              </a:spcAft>
            </a:pPr>
            <a:r>
              <a:rPr lang="en-GB" sz="1800" b="1" i="1" dirty="0">
                <a:effectLst/>
                <a:latin typeface="Calibri" panose="020F0502020204030204" pitchFamily="34" charset="0"/>
                <a:ea typeface="Times New Roman" panose="02020603050405020304" pitchFamily="18" charset="0"/>
                <a:cs typeface="Mangal" panose="02040503050203030202" pitchFamily="18" charset="0"/>
              </a:rPr>
              <a:t> </a:t>
            </a:r>
          </a:p>
          <a:p>
            <a:pPr algn="just">
              <a:lnSpc>
                <a:spcPct val="115000"/>
              </a:lnSpc>
            </a:pPr>
            <a:r>
              <a:rPr lang="en-GB" sz="1800" kern="0" dirty="0">
                <a:effectLst/>
                <a:latin typeface="Calibri" panose="020F0502020204030204" pitchFamily="34" charset="0"/>
                <a:ea typeface="Times New Roman" panose="02020603050405020304" pitchFamily="18" charset="0"/>
                <a:cs typeface="Mangal" panose="02040503050203030202" pitchFamily="18" charset="0"/>
              </a:rPr>
              <a:t>Students and staff with a zero-grant from EU Erasmus+ funds are mobile participants that do not receive an Erasmus+ grant related to travel and subsistence, but they otherwise fulfil all student and staff mobility criteria and benefit from all advantages of being Erasmus+ student and staff. </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rPr>
              <a:t>HOWEVER….</a:t>
            </a:r>
          </a:p>
          <a:p>
            <a:pPr algn="just">
              <a:lnSpc>
                <a:spcPct val="115000"/>
              </a:lnSpc>
            </a:pPr>
            <a:endParaRPr lang="en-GB" kern="0" dirty="0">
              <a:highlight>
                <a:srgbClr val="FFFF00"/>
              </a:highligh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GB" sz="2600" b="1" i="1" dirty="0"/>
              <a:t>Participants with fewer opportunities cannot be participants with a zero-grant.</a:t>
            </a:r>
          </a:p>
          <a:p>
            <a:pPr algn="just">
              <a:lnSpc>
                <a:spcPct val="115000"/>
              </a:lnSpc>
              <a:spcAft>
                <a:spcPts val="1000"/>
              </a:spcAft>
            </a:pPr>
            <a:r>
              <a:rPr lang="en-GB" sz="2600" b="1" i="1" dirty="0"/>
              <a:t> </a:t>
            </a:r>
          </a:p>
          <a:p>
            <a:pPr algn="just"/>
            <a:r>
              <a:rPr lang="en-GB" sz="1800" kern="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50" dirty="0">
              <a:effectLst/>
              <a:latin typeface="Calibri" panose="020F0502020204030204" pitchFamily="34" charset="0"/>
              <a:ea typeface="Times New Roman" panose="02020603050405020304" pitchFamily="18" charset="0"/>
              <a:cs typeface="Tahoma" panose="020B0604030504040204" pitchFamily="34" charset="0"/>
            </a:endParaRPr>
          </a:p>
          <a:p>
            <a:endParaRPr lang="en-GB" sz="1800" dirty="0"/>
          </a:p>
          <a:p>
            <a:endParaRPr lang="en-GB" sz="1800" dirty="0"/>
          </a:p>
        </p:txBody>
      </p:sp>
    </p:spTree>
    <p:extLst>
      <p:ext uri="{BB962C8B-B14F-4D97-AF65-F5344CB8AC3E}">
        <p14:creationId xmlns:p14="http://schemas.microsoft.com/office/powerpoint/2010/main" val="217498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4400" dirty="0">
                <a:solidFill>
                  <a:schemeClr val="bg1"/>
                </a:solidFill>
              </a:rPr>
              <a:t>WHAT IS </a:t>
            </a:r>
          </a:p>
          <a:p>
            <a:pPr algn="ctr"/>
            <a:r>
              <a:rPr lang="en-GB" sz="4400" dirty="0">
                <a:solidFill>
                  <a:schemeClr val="bg1"/>
                </a:solidFill>
              </a:rPr>
              <a:t>ERASMUS+</a:t>
            </a: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Rectangle: Rounded Corners 4">
            <a:extLst>
              <a:ext uri="{FF2B5EF4-FFF2-40B4-BE49-F238E27FC236}">
                <a16:creationId xmlns:a16="http://schemas.microsoft.com/office/drawing/2014/main" id="{48938807-F134-BE7B-C746-3B2A9928557E}"/>
              </a:ext>
            </a:extLst>
          </p:cNvPr>
          <p:cNvSpPr/>
          <p:nvPr/>
        </p:nvSpPr>
        <p:spPr>
          <a:xfrm>
            <a:off x="4876800" y="1981200"/>
            <a:ext cx="6477000" cy="2057400"/>
          </a:xfrm>
          <a:prstGeom prst="roundRect">
            <a:avLst/>
          </a:prstGeom>
          <a:solidFill>
            <a:srgbClr val="EBF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9F65CC-218F-23B1-8570-24661BC698A5}"/>
              </a:ext>
            </a:extLst>
          </p:cNvPr>
          <p:cNvSpPr txBox="1"/>
          <p:nvPr/>
        </p:nvSpPr>
        <p:spPr>
          <a:xfrm>
            <a:off x="5067300" y="2345847"/>
            <a:ext cx="6096000" cy="1292662"/>
          </a:xfrm>
          <a:prstGeom prst="rect">
            <a:avLst/>
          </a:prstGeom>
          <a:noFill/>
        </p:spPr>
        <p:txBody>
          <a:bodyPr wrap="square">
            <a:spAutoFit/>
          </a:bodyPr>
          <a:lstStyle/>
          <a:p>
            <a:pPr algn="ctr"/>
            <a:r>
              <a:rPr lang="en-GB" sz="2600" dirty="0"/>
              <a:t>Erasmus+ is the EU Programme in the fields of education, training, youth and sport for the 2021-2027 period</a:t>
            </a:r>
          </a:p>
        </p:txBody>
      </p:sp>
      <p:pic>
        <p:nvPicPr>
          <p:cNvPr id="8" name="object 6">
            <a:extLst>
              <a:ext uri="{FF2B5EF4-FFF2-40B4-BE49-F238E27FC236}">
                <a16:creationId xmlns:a16="http://schemas.microsoft.com/office/drawing/2014/main" id="{E0299CB3-F00B-6090-80FB-0375D16992FC}"/>
              </a:ext>
            </a:extLst>
          </p:cNvPr>
          <p:cNvPicPr/>
          <p:nvPr/>
        </p:nvPicPr>
        <p:blipFill>
          <a:blip r:embed="rId2" cstate="print"/>
          <a:stretch>
            <a:fillRect/>
          </a:stretch>
        </p:blipFill>
        <p:spPr>
          <a:xfrm>
            <a:off x="11332645" y="5715000"/>
            <a:ext cx="859355" cy="1058237"/>
          </a:xfrm>
          <a:prstGeom prst="rect">
            <a:avLst/>
          </a:prstGeom>
        </p:spPr>
      </p:pic>
    </p:spTree>
    <p:extLst>
      <p:ext uri="{BB962C8B-B14F-4D97-AF65-F5344CB8AC3E}">
        <p14:creationId xmlns:p14="http://schemas.microsoft.com/office/powerpoint/2010/main" val="861884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659A2A"/>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13855" y="1905000"/>
            <a:ext cx="3853442" cy="2554545"/>
          </a:xfrm>
          <a:prstGeom prst="rect">
            <a:avLst/>
          </a:prstGeom>
          <a:noFill/>
        </p:spPr>
        <p:txBody>
          <a:bodyPr wrap="square" rtlCol="0">
            <a:spAutoFit/>
          </a:bodyPr>
          <a:lstStyle/>
          <a:p>
            <a:r>
              <a:rPr lang="en-GB" sz="4000" dirty="0">
                <a:solidFill>
                  <a:schemeClr val="bg1"/>
                </a:solidFill>
              </a:rPr>
              <a:t>ADDENDUM FOR UKRAINIAN MOBILE PARTICIPANTS</a:t>
            </a:r>
          </a:p>
        </p:txBody>
      </p:sp>
      <p:sp>
        <p:nvSpPr>
          <p:cNvPr id="8" name="TextBox 7">
            <a:extLst>
              <a:ext uri="{FF2B5EF4-FFF2-40B4-BE49-F238E27FC236}">
                <a16:creationId xmlns:a16="http://schemas.microsoft.com/office/drawing/2014/main" id="{DE94D562-BD09-4883-02C3-3D29D85414E1}"/>
              </a:ext>
            </a:extLst>
          </p:cNvPr>
          <p:cNvSpPr txBox="1"/>
          <p:nvPr/>
        </p:nvSpPr>
        <p:spPr>
          <a:xfrm>
            <a:off x="4341091" y="477289"/>
            <a:ext cx="7467600" cy="7887287"/>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
                <a:srgbClr val="F79646">
                  <a:lumMod val="75000"/>
                </a:srgbClr>
              </a:buClr>
              <a:buSzTx/>
              <a:buFontTx/>
              <a:buNone/>
              <a:tabLst/>
              <a:defRPr/>
            </a:pP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rPr>
              <a:t>PROJECTS SUPPORTED BY INTERNAL POLICY FUNDS: </a:t>
            </a:r>
            <a:endParaRPr kumimoji="0" lang="en-GB"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600"/>
              </a:spcBef>
              <a:spcAft>
                <a:spcPts val="600"/>
              </a:spcAft>
            </a:pPr>
            <a:r>
              <a:rPr lang="en-GB" sz="1800" dirty="0">
                <a:effectLst/>
                <a:latin typeface="Calibri" panose="020F0502020204030204" pitchFamily="34" charset="0"/>
                <a:ea typeface="Times New Roman" panose="02020603050405020304" pitchFamily="18" charset="0"/>
                <a:cs typeface="Mangal" panose="02040503050203030202" pitchFamily="18" charset="0"/>
              </a:rPr>
              <a:t>According to the Grant Agreement signed </a:t>
            </a:r>
            <a:r>
              <a:rPr lang="en-GB" dirty="0">
                <a:latin typeface="Calibri" panose="020F0502020204030204" pitchFamily="34" charset="0"/>
                <a:ea typeface="Times New Roman" panose="02020603050405020304" pitchFamily="18" charset="0"/>
                <a:cs typeface="Mangal" panose="02040503050203030202" pitchFamily="18" charset="0"/>
              </a:rPr>
              <a:t>between the NA and the beneficiary, only outgoing mobilities are supported by these projects, either within Europe or beyond (up to 20%). However, </a:t>
            </a:r>
            <a:r>
              <a:rPr lang="en-GB" kern="0" dirty="0">
                <a:latin typeface="Calibri" panose="020F0502020204030204" pitchFamily="34" charset="0"/>
                <a:ea typeface="Times New Roman" panose="02020603050405020304" pitchFamily="18" charset="0"/>
                <a:cs typeface="Mangal" panose="02040503050203030202" pitchFamily="18" charset="0"/>
              </a:rPr>
              <a:t>b</a:t>
            </a:r>
            <a:r>
              <a:rPr lang="en-GB" sz="1800" kern="0" dirty="0">
                <a:effectLst/>
                <a:latin typeface="Calibri" panose="020F0502020204030204" pitchFamily="34" charset="0"/>
                <a:ea typeface="Times New Roman" panose="02020603050405020304" pitchFamily="18" charset="0"/>
                <a:cs typeface="Mangal" panose="02040503050203030202" pitchFamily="18" charset="0"/>
              </a:rPr>
              <a:t>y signing the Addendum to the Grant Agreement, </a:t>
            </a:r>
            <a:r>
              <a:rPr lang="en-GB" sz="1800" b="1" kern="0" dirty="0">
                <a:effectLst/>
                <a:latin typeface="Calibri" panose="020F0502020204030204" pitchFamily="34" charset="0"/>
                <a:ea typeface="Times New Roman" panose="02020603050405020304" pitchFamily="18" charset="0"/>
                <a:cs typeface="Mangal" panose="02040503050203030202" pitchFamily="18" charset="0"/>
              </a:rPr>
              <a:t>the beneficiary can also support</a:t>
            </a:r>
            <a:r>
              <a:rPr lang="en-GB" b="1" kern="0" dirty="0">
                <a:latin typeface="Calibri" panose="020F0502020204030204" pitchFamily="34" charset="0"/>
                <a:ea typeface="Times New Roman" panose="02020603050405020304" pitchFamily="18" charset="0"/>
                <a:cs typeface="Mangal" panose="02040503050203030202" pitchFamily="18" charset="0"/>
              </a:rPr>
              <a:t> </a:t>
            </a:r>
            <a:r>
              <a:rPr lang="en-GB" sz="1800" b="1" kern="0" dirty="0">
                <a:effectLst/>
                <a:latin typeface="Calibri" panose="020F0502020204030204" pitchFamily="34" charset="0"/>
                <a:ea typeface="Times New Roman" panose="02020603050405020304" pitchFamily="18" charset="0"/>
                <a:cs typeface="Mangal" panose="02040503050203030202" pitchFamily="18" charset="0"/>
              </a:rPr>
              <a:t>incoming mobility of learners and staff from Ukraine</a:t>
            </a:r>
          </a:p>
          <a:p>
            <a:pPr algn="just">
              <a:lnSpc>
                <a:spcPct val="115000"/>
              </a:lnSpc>
              <a:spcBef>
                <a:spcPts val="600"/>
              </a:spcBef>
              <a:spcAft>
                <a:spcPts val="600"/>
              </a:spcAft>
            </a:pPr>
            <a:endParaRPr kumimoji="0" lang="en-GB" b="1" i="0" u="none" strike="noStrike" kern="0" cap="none" spc="0" normalizeH="0" baseline="0" noProof="0" dirty="0">
              <a:ln>
                <a:noFill/>
              </a:ln>
              <a:solidFill>
                <a:prstClr val="black"/>
              </a:solidFill>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600"/>
              </a:spcBef>
              <a:spcAft>
                <a:spcPts val="600"/>
              </a:spcAft>
            </a:pPr>
            <a:r>
              <a:rPr kumimoji="0" lang="en-GB"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rPr>
              <a:t>PROJECTS SUPPORTED BY EXTERNAL POLICY FUNDS: </a:t>
            </a:r>
            <a:endParaRPr kumimoji="0" lang="en-GB"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Bef>
                <a:spcPts val="600"/>
              </a:spcBef>
              <a:spcAft>
                <a:spcPts val="600"/>
              </a:spcAft>
            </a:pPr>
            <a:r>
              <a:rPr lang="en-GB" sz="1800" dirty="0">
                <a:effectLst/>
                <a:latin typeface="Calibri" panose="020F0502020204030204" pitchFamily="34" charset="0"/>
                <a:ea typeface="Times New Roman" panose="02020603050405020304" pitchFamily="18" charset="0"/>
                <a:cs typeface="Mangal" panose="02040503050203030202" pitchFamily="18" charset="0"/>
              </a:rPr>
              <a:t>According to the Grant Agreement signed </a:t>
            </a:r>
            <a:r>
              <a:rPr lang="en-GB" dirty="0">
                <a:latin typeface="Calibri" panose="020F0502020204030204" pitchFamily="34" charset="0"/>
                <a:ea typeface="Times New Roman" panose="02020603050405020304" pitchFamily="18" charset="0"/>
                <a:cs typeface="Mangal" panose="02040503050203030202" pitchFamily="18" charset="0"/>
              </a:rPr>
              <a:t>between the NA and the beneficiary, budget transfers between regions are not allowed. However, by signing the Addendum to the Grant Agreement, it is </a:t>
            </a:r>
            <a:r>
              <a:rPr lang="en-GB" sz="1800" b="1" dirty="0">
                <a:effectLst/>
                <a:latin typeface="Calibri" panose="020F0502020204030204" pitchFamily="34" charset="0"/>
                <a:ea typeface="Times New Roman" panose="02020603050405020304" pitchFamily="18" charset="0"/>
                <a:cs typeface="Mangal" panose="02040503050203030202" pitchFamily="18" charset="0"/>
              </a:rPr>
              <a:t>possible to transfer funds from Region 4 - Russian Federation to Region 2 - Armenia, Azerbaijan, Belarus , Georgia, Moldova, Territory of Ukraine as recognised by international law</a:t>
            </a:r>
          </a:p>
          <a:p>
            <a:pPr algn="just">
              <a:lnSpc>
                <a:spcPct val="115000"/>
              </a:lnSpc>
              <a:spcBef>
                <a:spcPts val="600"/>
              </a:spcBef>
              <a:spcAft>
                <a:spcPts val="600"/>
              </a:spcAft>
            </a:pPr>
            <a:endParaRPr lang="en-GB" b="1" u="sng"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Bef>
                <a:spcPts val="600"/>
              </a:spcBef>
              <a:spcAft>
                <a:spcPts val="600"/>
              </a:spcAft>
            </a:pPr>
            <a:endParaRPr lang="en-GB" sz="1800" b="1" u="sng"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Bef>
                <a:spcPts val="600"/>
              </a:spcBef>
              <a:spcAft>
                <a:spcPts val="600"/>
              </a:spcAft>
            </a:pPr>
            <a:endParaRPr lang="en-GB" sz="1800" b="1" u="sng"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Bef>
                <a:spcPts val="600"/>
              </a:spcBef>
              <a:spcAft>
                <a:spcPts val="600"/>
              </a:spcAft>
            </a:pPr>
            <a:endParaRPr kumimoji="0" lang="en-GB" sz="2600" b="1" u="sng"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endParaRPr lang="en-GB" sz="1800" dirty="0"/>
          </a:p>
        </p:txBody>
      </p:sp>
      <p:sp>
        <p:nvSpPr>
          <p:cNvPr id="4" name="TextBox 3">
            <a:extLst>
              <a:ext uri="{FF2B5EF4-FFF2-40B4-BE49-F238E27FC236}">
                <a16:creationId xmlns:a16="http://schemas.microsoft.com/office/drawing/2014/main" id="{A78EF84E-2FAB-A8EA-891C-22DFD575BBDC}"/>
              </a:ext>
            </a:extLst>
          </p:cNvPr>
          <p:cNvSpPr txBox="1"/>
          <p:nvPr/>
        </p:nvSpPr>
        <p:spPr>
          <a:xfrm>
            <a:off x="4341091" y="6196045"/>
            <a:ext cx="7772400" cy="369332"/>
          </a:xfrm>
          <a:prstGeom prst="rect">
            <a:avLst/>
          </a:prstGeom>
          <a:noFill/>
        </p:spPr>
        <p:txBody>
          <a:bodyPr wrap="square">
            <a:spAutoFit/>
          </a:bodyPr>
          <a:lstStyle/>
          <a:p>
            <a:r>
              <a:rPr lang="en-GB" i="1" dirty="0">
                <a:solidFill>
                  <a:srgbClr val="CC9900"/>
                </a:solidFill>
              </a:rPr>
              <a:t>!!! </a:t>
            </a:r>
            <a:r>
              <a:rPr lang="en-GB" sz="1800" i="1" dirty="0">
                <a:solidFill>
                  <a:srgbClr val="CC9900"/>
                </a:solidFill>
              </a:rPr>
              <a:t>All Ukrainian participants are considered participants with fewer opportunities</a:t>
            </a:r>
          </a:p>
        </p:txBody>
      </p:sp>
    </p:spTree>
    <p:extLst>
      <p:ext uri="{BB962C8B-B14F-4D97-AF65-F5344CB8AC3E}">
        <p14:creationId xmlns:p14="http://schemas.microsoft.com/office/powerpoint/2010/main" val="215439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9704" y="961179"/>
            <a:ext cx="6250102" cy="3552896"/>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rgbClr val="CC9900"/>
                </a:solidFill>
                <a:latin typeface="Calibri Light"/>
                <a:cs typeface="Calibri Light"/>
              </a:rPr>
              <a:t>Other mechanisms supporting people with fewer opportunities in HE mobility projects </a:t>
            </a:r>
            <a:endParaRPr sz="5000" b="1" dirty="0">
              <a:solidFill>
                <a:srgbClr val="CC9900"/>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054176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CC9900"/>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0" y="1676400"/>
            <a:ext cx="3853442" cy="3170099"/>
          </a:xfrm>
          <a:prstGeom prst="rect">
            <a:avLst/>
          </a:prstGeom>
          <a:noFill/>
        </p:spPr>
        <p:txBody>
          <a:bodyPr wrap="square" rtlCol="0">
            <a:spAutoFit/>
          </a:bodyPr>
          <a:lstStyle/>
          <a:p>
            <a:r>
              <a:rPr lang="en-GB" sz="4000" dirty="0">
                <a:solidFill>
                  <a:schemeClr val="bg1"/>
                </a:solidFill>
              </a:rPr>
              <a:t>ACCESSIBILITY</a:t>
            </a:r>
          </a:p>
          <a:p>
            <a:r>
              <a:rPr lang="en-GB" sz="4000" dirty="0">
                <a:solidFill>
                  <a:schemeClr val="bg1"/>
                </a:solidFill>
              </a:rPr>
              <a:t>&amp;</a:t>
            </a:r>
          </a:p>
          <a:p>
            <a:r>
              <a:rPr lang="en-GB" sz="4000" dirty="0">
                <a:solidFill>
                  <a:schemeClr val="bg1"/>
                </a:solidFill>
              </a:rPr>
              <a:t>USER FRIENDLINESS</a:t>
            </a:r>
          </a:p>
          <a:p>
            <a:r>
              <a:rPr lang="en-GB" sz="4000" dirty="0">
                <a:solidFill>
                  <a:schemeClr val="bg1"/>
                </a:solidFill>
              </a:rPr>
              <a:t>OF THE ACTION</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239395"/>
            <a:ext cx="7772400" cy="6027804"/>
          </a:xfrm>
          <a:prstGeom prst="rect">
            <a:avLst/>
          </a:prstGeom>
          <a:noFill/>
        </p:spPr>
        <p:txBody>
          <a:bodyPr wrap="square" rtlCol="0">
            <a:spAutoFit/>
          </a:bodyPr>
          <a:lstStyle/>
          <a:p>
            <a:pPr algn="just">
              <a:lnSpc>
                <a:spcPct val="115000"/>
              </a:lnSpc>
              <a:spcAft>
                <a:spcPts val="1000"/>
              </a:spcAft>
            </a:pPr>
            <a:endParaRPr lang="en-GB" sz="1800" dirty="0"/>
          </a:p>
          <a:p>
            <a:pPr algn="just">
              <a:lnSpc>
                <a:spcPct val="115000"/>
              </a:lnSpc>
              <a:spcBef>
                <a:spcPts val="600"/>
              </a:spcBef>
              <a:spcAft>
                <a:spcPts val="600"/>
              </a:spcAft>
            </a:pPr>
            <a:r>
              <a:rPr lang="en-GB" sz="1800" b="1" i="1" dirty="0">
                <a:effectLst/>
                <a:latin typeface="Calibri" panose="020F0502020204030204" pitchFamily="34" charset="0"/>
                <a:ea typeface="Times New Roman" panose="02020603050405020304" pitchFamily="18" charset="0"/>
                <a:cs typeface="Mangal" panose="02040503050203030202" pitchFamily="18" charset="0"/>
              </a:rPr>
              <a:t> </a:t>
            </a:r>
          </a:p>
          <a:p>
            <a:pPr algn="just">
              <a:lnSpc>
                <a:spcPct val="115000"/>
              </a:lnSpc>
            </a:pPr>
            <a:r>
              <a:rPr lang="en-GB" sz="2600" b="1" dirty="0">
                <a:solidFill>
                  <a:schemeClr val="accent6">
                    <a:lumMod val="75000"/>
                  </a:schemeClr>
                </a:solidFill>
              </a:rPr>
              <a:t>Accessibility and user-friendliness of the Programme:</a:t>
            </a:r>
            <a:r>
              <a:rPr lang="en-GB" sz="2600" b="1" dirty="0"/>
              <a:t> </a:t>
            </a:r>
          </a:p>
          <a:p>
            <a:pPr algn="just">
              <a:lnSpc>
                <a:spcPct val="115000"/>
              </a:lnSpc>
            </a:pPr>
            <a:endParaRPr lang="en-GB" dirty="0"/>
          </a:p>
          <a:p>
            <a:pPr algn="just">
              <a:lnSpc>
                <a:spcPct val="115000"/>
              </a:lnSpc>
            </a:pPr>
            <a:endParaRPr lang="en-GB" dirty="0"/>
          </a:p>
          <a:p>
            <a:pPr marL="285750" indent="-285750" algn="just">
              <a:lnSpc>
                <a:spcPct val="115000"/>
              </a:lnSpc>
              <a:buClr>
                <a:srgbClr val="CC9900"/>
              </a:buClr>
              <a:buFont typeface="Wingdings" panose="05000000000000000000" pitchFamily="2" charset="2"/>
              <a:buChar char="Ø"/>
            </a:pPr>
            <a:r>
              <a:rPr lang="en-GB" dirty="0"/>
              <a:t>Programme guidance, application and reporting procedures, documents and forms are made clearer, shorter and more understandable</a:t>
            </a:r>
          </a:p>
          <a:p>
            <a:pPr marL="285750" indent="-285750" algn="just">
              <a:lnSpc>
                <a:spcPct val="115000"/>
              </a:lnSpc>
              <a:buClr>
                <a:srgbClr val="CC9900"/>
              </a:buClr>
              <a:buFont typeface="Wingdings" panose="05000000000000000000" pitchFamily="2" charset="2"/>
              <a:buChar char="Ø"/>
            </a:pPr>
            <a:endParaRPr lang="en-GB" dirty="0"/>
          </a:p>
          <a:p>
            <a:pPr algn="just">
              <a:lnSpc>
                <a:spcPct val="115000"/>
              </a:lnSpc>
              <a:buClr>
                <a:srgbClr val="CC9900"/>
              </a:buClr>
            </a:pPr>
            <a:endParaRPr lang="en-GB" dirty="0"/>
          </a:p>
          <a:p>
            <a:pPr marL="285750" indent="-285750" algn="just">
              <a:lnSpc>
                <a:spcPct val="115000"/>
              </a:lnSpc>
              <a:buClr>
                <a:srgbClr val="CC9900"/>
              </a:buClr>
              <a:buFont typeface="Wingdings" panose="05000000000000000000" pitchFamily="2" charset="2"/>
              <a:buChar char="Ø"/>
            </a:pPr>
            <a:r>
              <a:rPr lang="en-GB" dirty="0"/>
              <a:t>Online platforms are designed that cater for the needs of participants with fewer opportunities </a:t>
            </a:r>
            <a:r>
              <a:rPr lang="en-GB" dirty="0">
                <a:sym typeface="Wingdings" panose="05000000000000000000" pitchFamily="2" charset="2"/>
              </a:rPr>
              <a:t> E</a:t>
            </a:r>
            <a:r>
              <a:rPr lang="en-GB" dirty="0"/>
              <a:t>qual accessibility and Participation </a:t>
            </a: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2600" b="1" i="1" dirty="0"/>
              <a:t> </a:t>
            </a:r>
          </a:p>
          <a:p>
            <a:pPr algn="just"/>
            <a:r>
              <a:rPr lang="en-GB" sz="1800" kern="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50" dirty="0">
              <a:effectLst/>
              <a:latin typeface="Calibri" panose="020F0502020204030204" pitchFamily="34" charset="0"/>
              <a:ea typeface="Times New Roman" panose="02020603050405020304" pitchFamily="18" charset="0"/>
              <a:cs typeface="Tahoma" panose="020B0604030504040204" pitchFamily="34" charset="0"/>
            </a:endParaRPr>
          </a:p>
          <a:p>
            <a:endParaRPr lang="en-GB" sz="1800" dirty="0"/>
          </a:p>
          <a:p>
            <a:endParaRPr lang="en-GB" sz="1800" dirty="0"/>
          </a:p>
        </p:txBody>
      </p:sp>
    </p:spTree>
    <p:extLst>
      <p:ext uri="{BB962C8B-B14F-4D97-AF65-F5344CB8AC3E}">
        <p14:creationId xmlns:p14="http://schemas.microsoft.com/office/powerpoint/2010/main" val="155250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CC9900"/>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16565" y="2709028"/>
            <a:ext cx="3853442" cy="1323439"/>
          </a:xfrm>
          <a:prstGeom prst="rect">
            <a:avLst/>
          </a:prstGeom>
          <a:noFill/>
        </p:spPr>
        <p:txBody>
          <a:bodyPr wrap="square" rtlCol="0">
            <a:spAutoFit/>
          </a:bodyPr>
          <a:lstStyle/>
          <a:p>
            <a:r>
              <a:rPr lang="en-GB" sz="4000" dirty="0">
                <a:solidFill>
                  <a:schemeClr val="bg1"/>
                </a:solidFill>
              </a:rPr>
              <a:t>PREPARATORY</a:t>
            </a:r>
          </a:p>
          <a:p>
            <a:r>
              <a:rPr lang="en-GB" sz="4000" dirty="0">
                <a:solidFill>
                  <a:schemeClr val="bg1"/>
                </a:solidFill>
              </a:rPr>
              <a:t>VISITS</a:t>
            </a:r>
          </a:p>
        </p:txBody>
      </p:sp>
      <p:sp>
        <p:nvSpPr>
          <p:cNvPr id="8" name="TextBox 7">
            <a:extLst>
              <a:ext uri="{FF2B5EF4-FFF2-40B4-BE49-F238E27FC236}">
                <a16:creationId xmlns:a16="http://schemas.microsoft.com/office/drawing/2014/main" id="{DE94D562-BD09-4883-02C3-3D29D85414E1}"/>
              </a:ext>
            </a:extLst>
          </p:cNvPr>
          <p:cNvSpPr txBox="1"/>
          <p:nvPr/>
        </p:nvSpPr>
        <p:spPr>
          <a:xfrm>
            <a:off x="4267200" y="1752600"/>
            <a:ext cx="7772400" cy="5964197"/>
          </a:xfrm>
          <a:prstGeom prst="rect">
            <a:avLst/>
          </a:prstGeom>
          <a:noFill/>
        </p:spPr>
        <p:txBody>
          <a:bodyPr wrap="square" rtlCol="0">
            <a:spAutoFit/>
          </a:bodyPr>
          <a:lstStyle/>
          <a:p>
            <a:pPr algn="just">
              <a:lnSpc>
                <a:spcPct val="115000"/>
              </a:lnSpc>
              <a:spcBef>
                <a:spcPts val="600"/>
              </a:spcBef>
              <a:spcAft>
                <a:spcPts val="600"/>
              </a:spcAft>
            </a:pPr>
            <a:endParaRPr lang="en-GB" sz="1800" b="1" i="1" dirty="0">
              <a:effectLst/>
              <a:latin typeface="Calibri" panose="020F0502020204030204" pitchFamily="34" charset="0"/>
              <a:ea typeface="Times New Roman" panose="02020603050405020304" pitchFamily="18" charset="0"/>
              <a:cs typeface="Mangal" panose="02040503050203030202" pitchFamily="18" charset="0"/>
            </a:endParaRPr>
          </a:p>
          <a:p>
            <a:pPr marL="285750" indent="-285750" algn="just">
              <a:lnSpc>
                <a:spcPct val="115000"/>
              </a:lnSpc>
              <a:buClr>
                <a:srgbClr val="CC9900"/>
              </a:buClr>
              <a:buFont typeface="Wingdings" panose="05000000000000000000" pitchFamily="2" charset="2"/>
              <a:buChar char="Ø"/>
            </a:pPr>
            <a:r>
              <a:rPr lang="en-GB" dirty="0"/>
              <a:t>When participants with fewer opportunities are involved in mobility activities, staff from the sending organisation can carry out planning-preparation visits to the host organisations abroad, together with these participants </a:t>
            </a:r>
          </a:p>
          <a:p>
            <a:pPr algn="just">
              <a:lnSpc>
                <a:spcPct val="115000"/>
              </a:lnSpc>
              <a:buClr>
                <a:srgbClr val="CC9900"/>
              </a:buClr>
            </a:pPr>
            <a:endParaRPr lang="en-GB" dirty="0"/>
          </a:p>
          <a:p>
            <a:pPr algn="just">
              <a:lnSpc>
                <a:spcPct val="115000"/>
              </a:lnSpc>
              <a:buClr>
                <a:srgbClr val="CC9900"/>
              </a:buClr>
            </a:pPr>
            <a:endParaRPr lang="en-GB" dirty="0"/>
          </a:p>
          <a:p>
            <a:pPr marL="285750" indent="-285750" algn="just">
              <a:lnSpc>
                <a:spcPct val="115000"/>
              </a:lnSpc>
              <a:buClr>
                <a:srgbClr val="CC9900"/>
              </a:buClr>
              <a:buFont typeface="Wingdings" panose="05000000000000000000" pitchFamily="2" charset="2"/>
              <a:buChar char="Ø"/>
            </a:pPr>
            <a:r>
              <a:rPr lang="en-GB" dirty="0"/>
              <a:t>During these visits, they can assess the individual needs of the participant, so that personalised support is provided during the mobility activity</a:t>
            </a:r>
          </a:p>
          <a:p>
            <a:pPr algn="just">
              <a:lnSpc>
                <a:spcPct val="115000"/>
              </a:lnSpc>
              <a:buClr>
                <a:srgbClr val="CC9900"/>
              </a:buCl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buClr>
                <a:srgbClr val="CC9900"/>
              </a:buCl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buClr>
                <a:srgbClr val="CC9900"/>
              </a:buClr>
            </a:pPr>
            <a:r>
              <a:rPr lang="en-GB" b="1" i="1" dirty="0">
                <a:solidFill>
                  <a:srgbClr val="CC9900"/>
                </a:solidFill>
                <a:latin typeface="Calibri" panose="020F0502020204030204" pitchFamily="34" charset="0"/>
                <a:ea typeface="Calibri" panose="020F0502020204030204" pitchFamily="34" charset="0"/>
                <a:cs typeface="Mangal" panose="02040503050203030202" pitchFamily="18" charset="0"/>
              </a:rPr>
              <a:t>!!! Funded from the Organisational support grant for the beneficiary</a:t>
            </a:r>
            <a:endParaRPr kumimoji="0" lang="en-GB" b="1" i="1"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2600" b="1" i="1" dirty="0"/>
              <a:t> </a:t>
            </a:r>
          </a:p>
          <a:p>
            <a:pPr algn="just"/>
            <a:r>
              <a:rPr lang="en-GB" sz="1800" kern="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50" dirty="0">
              <a:effectLst/>
              <a:latin typeface="Calibri" panose="020F0502020204030204" pitchFamily="34" charset="0"/>
              <a:ea typeface="Times New Roman" panose="02020603050405020304" pitchFamily="18" charset="0"/>
              <a:cs typeface="Tahoma" panose="020B0604030504040204" pitchFamily="34" charset="0"/>
            </a:endParaRPr>
          </a:p>
          <a:p>
            <a:endParaRPr lang="en-GB" sz="1800" dirty="0"/>
          </a:p>
          <a:p>
            <a:endParaRPr lang="en-GB" sz="1800" dirty="0"/>
          </a:p>
        </p:txBody>
      </p:sp>
    </p:spTree>
    <p:extLst>
      <p:ext uri="{BB962C8B-B14F-4D97-AF65-F5344CB8AC3E}">
        <p14:creationId xmlns:p14="http://schemas.microsoft.com/office/powerpoint/2010/main" val="98608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CC9900"/>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29817" y="2590800"/>
            <a:ext cx="3853442" cy="1323439"/>
          </a:xfrm>
          <a:prstGeom prst="rect">
            <a:avLst/>
          </a:prstGeom>
          <a:noFill/>
        </p:spPr>
        <p:txBody>
          <a:bodyPr wrap="square" rtlCol="0">
            <a:spAutoFit/>
          </a:bodyPr>
          <a:lstStyle/>
          <a:p>
            <a:r>
              <a:rPr lang="en-GB" sz="4000" dirty="0">
                <a:solidFill>
                  <a:schemeClr val="bg1"/>
                </a:solidFill>
              </a:rPr>
              <a:t>SHORT-TERM MOBILITIES</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762000"/>
            <a:ext cx="7772400" cy="12137682"/>
          </a:xfrm>
          <a:prstGeom prst="rect">
            <a:avLst/>
          </a:prstGeom>
          <a:noFill/>
        </p:spPr>
        <p:txBody>
          <a:bodyPr wrap="square" rtlCol="0">
            <a:spAutoFit/>
          </a:bodyPr>
          <a:lstStyle/>
          <a:p>
            <a:pPr algn="just">
              <a:lnSpc>
                <a:spcPct val="115000"/>
              </a:lnSpc>
              <a:spcAft>
                <a:spcPts val="1000"/>
              </a:spcAft>
            </a:pPr>
            <a:endParaRPr lang="en-GB" sz="1800" dirty="0"/>
          </a:p>
          <a:p>
            <a:pPr algn="just">
              <a:lnSpc>
                <a:spcPct val="115000"/>
              </a:lnSpc>
              <a:spcBef>
                <a:spcPts val="600"/>
              </a:spcBef>
              <a:spcAft>
                <a:spcPts val="600"/>
              </a:spcAft>
            </a:pPr>
            <a:r>
              <a:rPr lang="en-GB" sz="1800" b="1" i="1" dirty="0">
                <a:effectLst/>
                <a:latin typeface="Calibri" panose="020F0502020204030204" pitchFamily="34" charset="0"/>
                <a:ea typeface="Times New Roman" panose="02020603050405020304" pitchFamily="18" charset="0"/>
                <a:cs typeface="Mangal" panose="02040503050203030202" pitchFamily="18" charset="0"/>
              </a:rPr>
              <a:t> </a:t>
            </a:r>
          </a:p>
          <a:p>
            <a:pPr marL="285750" indent="-285750" algn="just">
              <a:lnSpc>
                <a:spcPct val="115000"/>
              </a:lnSpc>
              <a:buClr>
                <a:srgbClr val="CC9900"/>
              </a:buClr>
              <a:buFont typeface="Wingdings" panose="05000000000000000000" pitchFamily="2" charset="2"/>
              <a:buChar char="Ø"/>
            </a:pPr>
            <a:r>
              <a:rPr lang="en-GB" dirty="0"/>
              <a:t>Short-term mobilities can form the first experience for individuals with fewer opportunities, who may not be able or do not feel prepared to participate in a long-term mobility</a:t>
            </a:r>
          </a:p>
          <a:p>
            <a:pPr algn="just">
              <a:lnSpc>
                <a:spcPct val="115000"/>
              </a:lnSpc>
              <a:buClr>
                <a:srgbClr val="CC9900"/>
              </a:buClr>
            </a:pPr>
            <a:endParaRPr lang="en-GB" dirty="0"/>
          </a:p>
          <a:p>
            <a:pPr marL="285750" indent="-285750" algn="just">
              <a:lnSpc>
                <a:spcPct val="115000"/>
              </a:lnSpc>
              <a:buClr>
                <a:srgbClr val="CC9900"/>
              </a:buClr>
              <a:buFont typeface="Arial" panose="020B0604020202020204" pitchFamily="34" charset="0"/>
              <a:buChar char="•"/>
            </a:pPr>
            <a:r>
              <a:rPr lang="en-GB" dirty="0"/>
              <a:t>Short – Term Student Mobility for people with fewer opportunities: 5-30 days of physical mobility, combined with an obligatory virtual component</a:t>
            </a:r>
          </a:p>
          <a:p>
            <a:pPr algn="just">
              <a:lnSpc>
                <a:spcPct val="115000"/>
              </a:lnSpc>
              <a:buClr>
                <a:srgbClr val="CC9900"/>
              </a:buClr>
            </a:pPr>
            <a:endParaRPr lang="en-GB" dirty="0"/>
          </a:p>
          <a:p>
            <a:pPr marL="285750" indent="-285750" algn="just">
              <a:lnSpc>
                <a:spcPct val="115000"/>
              </a:lnSpc>
              <a:buClr>
                <a:srgbClr val="CC9900"/>
              </a:buClr>
              <a:buFont typeface="Arial" panose="020B0604020202020204" pitchFamily="34" charset="0"/>
              <a:buChar char="•"/>
            </a:pPr>
            <a:r>
              <a:rPr lang="en-GB" dirty="0"/>
              <a:t>Mobility of Students and Staff for participation in Blended Intensive Programmes (as learners): 5 – 30 days</a:t>
            </a:r>
          </a:p>
          <a:p>
            <a:pPr marL="285750" indent="-285750" algn="just">
              <a:lnSpc>
                <a:spcPct val="115000"/>
              </a:lnSpc>
              <a:buClr>
                <a:srgbClr val="CC9900"/>
              </a:buClr>
              <a:buFont typeface="Arial" panose="020B0604020202020204" pitchFamily="34" charset="0"/>
              <a:buChar char="•"/>
            </a:pPr>
            <a:endParaRPr lang="en-GB" dirty="0"/>
          </a:p>
          <a:p>
            <a:pPr marL="285750" indent="-285750" algn="just">
              <a:lnSpc>
                <a:spcPct val="115000"/>
              </a:lnSpc>
              <a:buClr>
                <a:srgbClr val="CC9900"/>
              </a:buClr>
              <a:buFont typeface="Arial" panose="020B0604020202020204" pitchFamily="34" charset="0"/>
              <a:buChar char="•"/>
            </a:pPr>
            <a:endParaRPr lang="en-GB" dirty="0"/>
          </a:p>
          <a:p>
            <a:pPr marL="285750" indent="-285750" algn="just">
              <a:lnSpc>
                <a:spcPct val="115000"/>
              </a:lnSpc>
              <a:buClr>
                <a:srgbClr val="CC9900"/>
              </a:buClr>
              <a:buFont typeface="Arial" panose="020B0604020202020204" pitchFamily="34" charset="0"/>
              <a:buChar char="•"/>
            </a:pPr>
            <a:endParaRPr lang="en-GB" dirty="0"/>
          </a:p>
          <a:p>
            <a:pPr algn="just">
              <a:lnSpc>
                <a:spcPct val="115000"/>
              </a:lnSpc>
            </a:pPr>
            <a:endParaRPr lang="en-GB" sz="2800" dirty="0"/>
          </a:p>
          <a:p>
            <a:pPr algn="just">
              <a:lnSpc>
                <a:spcPct val="115000"/>
              </a:lnSpc>
            </a:pPr>
            <a:endParaRPr lang="en-GB" sz="2800" dirty="0"/>
          </a:p>
          <a:p>
            <a:pPr algn="just">
              <a:lnSpc>
                <a:spcPct val="115000"/>
              </a:lnSpc>
            </a:pPr>
            <a:endParaRPr lang="en-GB" sz="2800" dirty="0"/>
          </a:p>
          <a:p>
            <a:pPr algn="just">
              <a:lnSpc>
                <a:spcPct val="115000"/>
              </a:lnSpc>
            </a:pPr>
            <a:endParaRPr lang="en-GB" sz="2800" dirty="0"/>
          </a:p>
          <a:p>
            <a:pPr algn="just">
              <a:lnSpc>
                <a:spcPct val="115000"/>
              </a:lnSpc>
            </a:pPr>
            <a:r>
              <a:rPr lang="en-GB" sz="2800" dirty="0"/>
              <a:t>a short-term physical mobility can be combined with online experiences through participation in virtual and blended mobilities</a:t>
            </a:r>
            <a:endParaRPr kumimoji="0" lang="en-GB" sz="40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rPr>
              <a:t>HOWEVER….</a:t>
            </a:r>
          </a:p>
          <a:p>
            <a:pPr algn="just">
              <a:lnSpc>
                <a:spcPct val="115000"/>
              </a:lnSpc>
            </a:pPr>
            <a:endParaRPr lang="en-GB" kern="0" dirty="0">
              <a:highlight>
                <a:srgbClr val="FFFF00"/>
              </a:highligh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GB" sz="2600" b="1" i="1" dirty="0"/>
              <a:t>Participants with fewer opportunities cannot be participants with a zero-grant.</a:t>
            </a:r>
          </a:p>
          <a:p>
            <a:pPr algn="just">
              <a:lnSpc>
                <a:spcPct val="115000"/>
              </a:lnSpc>
              <a:spcAft>
                <a:spcPts val="1000"/>
              </a:spcAft>
            </a:pPr>
            <a:r>
              <a:rPr lang="en-GB" sz="2600" b="1" i="1" dirty="0"/>
              <a:t> </a:t>
            </a:r>
          </a:p>
          <a:p>
            <a:pPr algn="just"/>
            <a:r>
              <a:rPr lang="en-GB" sz="1800" kern="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50" dirty="0">
              <a:effectLst/>
              <a:latin typeface="Calibri" panose="020F0502020204030204" pitchFamily="34" charset="0"/>
              <a:ea typeface="Times New Roman" panose="02020603050405020304" pitchFamily="18" charset="0"/>
              <a:cs typeface="Tahoma" panose="020B0604030504040204" pitchFamily="34" charset="0"/>
            </a:endParaRPr>
          </a:p>
          <a:p>
            <a:endParaRPr lang="en-GB" sz="1800" dirty="0"/>
          </a:p>
          <a:p>
            <a:endParaRPr lang="en-GB" sz="1800" dirty="0"/>
          </a:p>
        </p:txBody>
      </p:sp>
    </p:spTree>
    <p:extLst>
      <p:ext uri="{BB962C8B-B14F-4D97-AF65-F5344CB8AC3E}">
        <p14:creationId xmlns:p14="http://schemas.microsoft.com/office/powerpoint/2010/main" val="3262876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CC9900"/>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25248" y="2112187"/>
            <a:ext cx="3853442" cy="1323439"/>
          </a:xfrm>
          <a:prstGeom prst="rect">
            <a:avLst/>
          </a:prstGeom>
          <a:noFill/>
        </p:spPr>
        <p:txBody>
          <a:bodyPr wrap="square" rtlCol="0">
            <a:spAutoFit/>
          </a:bodyPr>
          <a:lstStyle/>
          <a:p>
            <a:r>
              <a:rPr lang="en-GB" sz="4000" dirty="0">
                <a:solidFill>
                  <a:schemeClr val="bg1"/>
                </a:solidFill>
              </a:rPr>
              <a:t>ONLINE EXCANGES</a:t>
            </a:r>
          </a:p>
        </p:txBody>
      </p:sp>
      <p:sp>
        <p:nvSpPr>
          <p:cNvPr id="8" name="TextBox 7">
            <a:extLst>
              <a:ext uri="{FF2B5EF4-FFF2-40B4-BE49-F238E27FC236}">
                <a16:creationId xmlns:a16="http://schemas.microsoft.com/office/drawing/2014/main" id="{DE94D562-BD09-4883-02C3-3D29D85414E1}"/>
              </a:ext>
            </a:extLst>
          </p:cNvPr>
          <p:cNvSpPr txBox="1"/>
          <p:nvPr/>
        </p:nvSpPr>
        <p:spPr>
          <a:xfrm>
            <a:off x="4131365" y="909637"/>
            <a:ext cx="7772400" cy="4601260"/>
          </a:xfrm>
          <a:prstGeom prst="rect">
            <a:avLst/>
          </a:prstGeom>
          <a:noFill/>
        </p:spPr>
        <p:txBody>
          <a:bodyPr wrap="square" rtlCol="0">
            <a:spAutoFit/>
          </a:bodyPr>
          <a:lstStyle/>
          <a:p>
            <a:pPr algn="just">
              <a:lnSpc>
                <a:spcPct val="115000"/>
              </a:lnSpc>
              <a:spcAft>
                <a:spcPts val="1000"/>
              </a:spcAft>
            </a:pPr>
            <a:endParaRPr lang="en-GB" sz="1800" dirty="0"/>
          </a:p>
          <a:p>
            <a:pPr algn="just">
              <a:lnSpc>
                <a:spcPct val="115000"/>
              </a:lnSpc>
              <a:spcBef>
                <a:spcPts val="600"/>
              </a:spcBef>
              <a:spcAft>
                <a:spcPts val="600"/>
              </a:spcAft>
            </a:pPr>
            <a:r>
              <a:rPr lang="en-GB" dirty="0"/>
              <a:t>The programme offers opportunities for intercultural exchanges online as an additional and complementary option for participants with fewer opportunities (i.e. Virtual/ Blended mobilities).</a:t>
            </a:r>
          </a:p>
          <a:p>
            <a:pPr algn="just">
              <a:lnSpc>
                <a:spcPct val="115000"/>
              </a:lnSpc>
              <a:spcBef>
                <a:spcPts val="600"/>
              </a:spcBef>
              <a:spcAft>
                <a:spcPts val="600"/>
              </a:spcAft>
            </a:pPr>
            <a:endParaRPr lang="en-GB" sz="1800" b="1" i="1"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Bef>
                <a:spcPts val="600"/>
              </a:spcBef>
              <a:spcAft>
                <a:spcPts val="600"/>
              </a:spcAft>
            </a:pPr>
            <a:endParaRPr lang="en-GB" sz="1800" b="1" i="1" dirty="0">
              <a:effectLst/>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GB" sz="26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2600" b="1" i="1" dirty="0"/>
              <a:t> </a:t>
            </a:r>
          </a:p>
          <a:p>
            <a:pPr algn="just"/>
            <a:r>
              <a:rPr lang="en-GB" sz="1800" kern="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50" dirty="0">
              <a:effectLst/>
              <a:latin typeface="Calibri" panose="020F0502020204030204" pitchFamily="34" charset="0"/>
              <a:ea typeface="Times New Roman" panose="02020603050405020304" pitchFamily="18" charset="0"/>
              <a:cs typeface="Tahoma" panose="020B0604030504040204" pitchFamily="34" charset="0"/>
            </a:endParaRPr>
          </a:p>
          <a:p>
            <a:endParaRPr lang="en-GB" sz="1800" dirty="0"/>
          </a:p>
          <a:p>
            <a:endParaRPr lang="en-GB" sz="1800" dirty="0"/>
          </a:p>
        </p:txBody>
      </p:sp>
      <p:pic>
        <p:nvPicPr>
          <p:cNvPr id="2050" name="Picture 2" descr="Online Educational Activities For Kids ...">
            <a:extLst>
              <a:ext uri="{FF2B5EF4-FFF2-40B4-BE49-F238E27FC236}">
                <a16:creationId xmlns:a16="http://schemas.microsoft.com/office/drawing/2014/main" id="{612250DA-0409-6B44-860F-0303167FE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38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CC9900"/>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0" y="1676400"/>
            <a:ext cx="3853442" cy="1938992"/>
          </a:xfrm>
          <a:prstGeom prst="rect">
            <a:avLst/>
          </a:prstGeom>
          <a:noFill/>
        </p:spPr>
        <p:txBody>
          <a:bodyPr wrap="square" rtlCol="0">
            <a:spAutoFit/>
          </a:bodyPr>
          <a:lstStyle/>
          <a:p>
            <a:r>
              <a:rPr lang="en-GB" sz="4000" dirty="0">
                <a:solidFill>
                  <a:schemeClr val="bg1"/>
                </a:solidFill>
              </a:rPr>
              <a:t>LANGUAGE LEARNING SUPPORT</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762000"/>
            <a:ext cx="7772400" cy="6188361"/>
          </a:xfrm>
          <a:prstGeom prst="rect">
            <a:avLst/>
          </a:prstGeom>
          <a:noFill/>
        </p:spPr>
        <p:txBody>
          <a:bodyPr wrap="square" rtlCol="0">
            <a:spAutoFit/>
          </a:bodyPr>
          <a:lstStyle/>
          <a:p>
            <a:pPr algn="just">
              <a:lnSpc>
                <a:spcPct val="115000"/>
              </a:lnSpc>
              <a:spcAft>
                <a:spcPts val="1000"/>
              </a:spcAft>
            </a:pPr>
            <a:endParaRPr lang="en-GB" sz="1800" dirty="0"/>
          </a:p>
          <a:p>
            <a:pPr marL="285750" indent="-285750" algn="just">
              <a:lnSpc>
                <a:spcPct val="115000"/>
              </a:lnSpc>
              <a:spcBef>
                <a:spcPts val="600"/>
              </a:spcBef>
              <a:spcAft>
                <a:spcPts val="600"/>
              </a:spcAft>
              <a:buClr>
                <a:srgbClr val="CC9900"/>
              </a:buClr>
              <a:buFont typeface="Wingdings" panose="05000000000000000000" pitchFamily="2" charset="2"/>
              <a:buChar char="Ø"/>
            </a:pPr>
            <a:r>
              <a:rPr lang="en-GB" dirty="0"/>
              <a:t>Language learning opportunities are provided, through the Erasmus+ Online Language Support (OLS)</a:t>
            </a:r>
          </a:p>
          <a:p>
            <a:pPr algn="just">
              <a:lnSpc>
                <a:spcPct val="115000"/>
              </a:lnSpc>
              <a:spcBef>
                <a:spcPts val="600"/>
              </a:spcBef>
              <a:spcAft>
                <a:spcPts val="600"/>
              </a:spcAft>
              <a:buClr>
                <a:srgbClr val="CC9900"/>
              </a:buClr>
            </a:pPr>
            <a:endParaRPr lang="en-GB" dirty="0"/>
          </a:p>
          <a:p>
            <a:pPr marL="285750" indent="-285750" algn="just">
              <a:lnSpc>
                <a:spcPct val="115000"/>
              </a:lnSpc>
              <a:spcBef>
                <a:spcPts val="600"/>
              </a:spcBef>
              <a:spcAft>
                <a:spcPts val="600"/>
              </a:spcAft>
              <a:buClr>
                <a:srgbClr val="CC9900"/>
              </a:buClr>
              <a:buFont typeface="Wingdings" panose="05000000000000000000" pitchFamily="2" charset="2"/>
              <a:buChar char="Ø"/>
            </a:pPr>
            <a:r>
              <a:rPr lang="en-GB" dirty="0"/>
              <a:t>OLS is accessible through the </a:t>
            </a:r>
            <a:r>
              <a:rPr lang="en-GB" b="1" i="1" dirty="0">
                <a:latin typeface="Calibri" panose="020F0502020204030204" pitchFamily="34" charset="0"/>
                <a:ea typeface="Times New Roman" panose="02020603050405020304" pitchFamily="18" charset="0"/>
                <a:cs typeface="Mangal" panose="02040503050203030202" pitchFamily="18" charset="0"/>
                <a:hlinkClick r:id="rId3"/>
              </a:rPr>
              <a:t>EU Academy Platform</a:t>
            </a:r>
            <a:endParaRPr lang="en-GB" b="1" i="1"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Bef>
                <a:spcPts val="600"/>
              </a:spcBef>
              <a:spcAft>
                <a:spcPts val="600"/>
              </a:spcAft>
              <a:buClr>
                <a:srgbClr val="CC9900"/>
              </a:buClr>
            </a:pPr>
            <a:endParaRPr lang="en-GB" b="1" i="1" dirty="0">
              <a:latin typeface="Calibri" panose="020F0502020204030204" pitchFamily="34" charset="0"/>
              <a:ea typeface="Times New Roman" panose="02020603050405020304" pitchFamily="18" charset="0"/>
              <a:cs typeface="Mangal" panose="02040503050203030202" pitchFamily="18" charset="0"/>
            </a:endParaRPr>
          </a:p>
          <a:p>
            <a:pPr marL="285750" indent="-285750" algn="just">
              <a:lnSpc>
                <a:spcPct val="115000"/>
              </a:lnSpc>
              <a:spcBef>
                <a:spcPts val="600"/>
              </a:spcBef>
              <a:spcAft>
                <a:spcPts val="600"/>
              </a:spcAft>
              <a:buClr>
                <a:srgbClr val="CC9900"/>
              </a:buClr>
              <a:buFont typeface="Wingdings" panose="05000000000000000000" pitchFamily="2" charset="2"/>
              <a:buChar char="Ø"/>
            </a:pPr>
            <a:r>
              <a:rPr lang="en-GB" dirty="0"/>
              <a:t>Designed to help Erasmus+ participants improve their knowledge of the language in which they will work or study abroad </a:t>
            </a:r>
          </a:p>
          <a:p>
            <a:pPr algn="just">
              <a:lnSpc>
                <a:spcPct val="115000"/>
              </a:lnSpc>
              <a:spcBef>
                <a:spcPts val="600"/>
              </a:spcBef>
              <a:spcAft>
                <a:spcPts val="600"/>
              </a:spcAft>
              <a:buClr>
                <a:srgbClr val="CC9900"/>
              </a:buClr>
            </a:pPr>
            <a:endParaRPr lang="en-GB" dirty="0"/>
          </a:p>
          <a:p>
            <a:pPr marL="285750" indent="-285750" algn="just">
              <a:lnSpc>
                <a:spcPct val="115000"/>
              </a:lnSpc>
              <a:spcBef>
                <a:spcPts val="600"/>
              </a:spcBef>
              <a:spcAft>
                <a:spcPts val="600"/>
              </a:spcAft>
              <a:buClr>
                <a:srgbClr val="CC9900"/>
              </a:buClr>
              <a:buFont typeface="Wingdings" panose="05000000000000000000" pitchFamily="2" charset="2"/>
              <a:buChar char="Ø"/>
            </a:pPr>
            <a:r>
              <a:rPr lang="en-GB" dirty="0"/>
              <a:t>As the lack of language skills remains one of the main barriers to the participation in mobility opportunities, OLS makes language support accessible in a flexible and easy way</a:t>
            </a:r>
          </a:p>
          <a:p>
            <a:pPr algn="just">
              <a:lnSpc>
                <a:spcPct val="115000"/>
              </a:lnSpc>
              <a:spcBef>
                <a:spcPts val="600"/>
              </a:spcBef>
              <a:spcAft>
                <a:spcPts val="600"/>
              </a:spcAft>
              <a:buClr>
                <a:srgbClr val="CC9900"/>
              </a:buClr>
            </a:pPr>
            <a:endParaRPr lang="en-GB" dirty="0"/>
          </a:p>
          <a:p>
            <a:pPr algn="just">
              <a:lnSpc>
                <a:spcPct val="115000"/>
              </a:lnSpc>
            </a:pPr>
            <a:endParaRPr lang="en-GB" kern="0" dirty="0">
              <a:highlight>
                <a:srgbClr val="FFFF00"/>
              </a:highlight>
              <a:latin typeface="Calibri" panose="020F0502020204030204" pitchFamily="34" charset="0"/>
              <a:ea typeface="Times New Roman" panose="02020603050405020304" pitchFamily="18" charset="0"/>
              <a:cs typeface="Mangal" panose="02040503050203030202" pitchFamily="18" charset="0"/>
            </a:endParaRPr>
          </a:p>
          <a:p>
            <a:endParaRPr lang="en-GB" sz="1800" dirty="0"/>
          </a:p>
        </p:txBody>
      </p:sp>
    </p:spTree>
    <p:extLst>
      <p:ext uri="{BB962C8B-B14F-4D97-AF65-F5344CB8AC3E}">
        <p14:creationId xmlns:p14="http://schemas.microsoft.com/office/powerpoint/2010/main" val="40442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9704" y="961179"/>
            <a:ext cx="6250102" cy="4245393"/>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chemeClr val="bg1">
                    <a:lumMod val="50000"/>
                  </a:schemeClr>
                </a:solidFill>
                <a:latin typeface="Calibri Light"/>
                <a:cs typeface="Calibri Light"/>
              </a:rPr>
              <a:t>ECHE – HOW IT SUPPORTS INCLUSION AND DIVERSITY IN ERASMUS+ MOBILITIES</a:t>
            </a:r>
            <a:endParaRPr sz="5000" b="1" dirty="0">
              <a:solidFill>
                <a:schemeClr val="bg1">
                  <a:lumMod val="50000"/>
                </a:schemeClr>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93821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5" name="object 2">
            <a:extLst>
              <a:ext uri="{FF2B5EF4-FFF2-40B4-BE49-F238E27FC236}">
                <a16:creationId xmlns:a16="http://schemas.microsoft.com/office/drawing/2014/main" id="{22179566-55EE-8430-AF00-63A9E8B85090}"/>
              </a:ext>
            </a:extLst>
          </p:cNvPr>
          <p:cNvSpPr/>
          <p:nvPr/>
        </p:nvSpPr>
        <p:spPr>
          <a:xfrm>
            <a:off x="-7882" y="0"/>
            <a:ext cx="4122682"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chemeClr val="bg1">
              <a:lumMod val="65000"/>
            </a:schemeClr>
          </a:solidFill>
        </p:spPr>
        <p:txBody>
          <a:bodyPr wrap="square" lIns="0" tIns="0" rIns="0" bIns="0" rtlCol="0"/>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6" name="TextBox 5">
            <a:extLst>
              <a:ext uri="{FF2B5EF4-FFF2-40B4-BE49-F238E27FC236}">
                <a16:creationId xmlns:a16="http://schemas.microsoft.com/office/drawing/2014/main" id="{367A4376-A692-C41B-74DD-B053A89A69BB}"/>
              </a:ext>
            </a:extLst>
          </p:cNvPr>
          <p:cNvSpPr txBox="1"/>
          <p:nvPr/>
        </p:nvSpPr>
        <p:spPr>
          <a:xfrm>
            <a:off x="126738" y="2362200"/>
            <a:ext cx="3853442" cy="2554545"/>
          </a:xfrm>
          <a:prstGeom prst="rect">
            <a:avLst/>
          </a:prstGeom>
          <a:noFill/>
        </p:spPr>
        <p:txBody>
          <a:bodyPr wrap="square" rtlCol="0">
            <a:spAutoFit/>
          </a:bodyPr>
          <a:lstStyle/>
          <a:p>
            <a:r>
              <a:rPr lang="en-GB" sz="4000" dirty="0">
                <a:solidFill>
                  <a:schemeClr val="bg1"/>
                </a:solidFill>
              </a:rPr>
              <a:t>INCLUSION AND DIVERSITY PRINCIPLES IN ECHE</a:t>
            </a:r>
          </a:p>
        </p:txBody>
      </p:sp>
      <p:sp>
        <p:nvSpPr>
          <p:cNvPr id="8" name="TextBox 7">
            <a:extLst>
              <a:ext uri="{FF2B5EF4-FFF2-40B4-BE49-F238E27FC236}">
                <a16:creationId xmlns:a16="http://schemas.microsoft.com/office/drawing/2014/main" id="{DE94D562-BD09-4883-02C3-3D29D85414E1}"/>
              </a:ext>
            </a:extLst>
          </p:cNvPr>
          <p:cNvSpPr txBox="1"/>
          <p:nvPr/>
        </p:nvSpPr>
        <p:spPr>
          <a:xfrm>
            <a:off x="4191002" y="762000"/>
            <a:ext cx="7772400" cy="6836230"/>
          </a:xfrm>
          <a:prstGeom prst="rect">
            <a:avLst/>
          </a:prstGeom>
          <a:noFill/>
        </p:spPr>
        <p:txBody>
          <a:bodyPr wrap="square" rtlCol="0">
            <a:spAutoFit/>
          </a:bodyPr>
          <a:lstStyle/>
          <a:p>
            <a:pPr algn="just">
              <a:lnSpc>
                <a:spcPct val="115000"/>
              </a:lnSpc>
              <a:spcAft>
                <a:spcPts val="1000"/>
              </a:spcAft>
            </a:pPr>
            <a:endParaRPr lang="en-GB" sz="1800" dirty="0"/>
          </a:p>
          <a:p>
            <a:pPr marL="285750" indent="-285750" algn="just">
              <a:lnSpc>
                <a:spcPct val="115000"/>
              </a:lnSpc>
              <a:spcBef>
                <a:spcPts val="600"/>
              </a:spcBef>
              <a:spcAft>
                <a:spcPts val="600"/>
              </a:spcAft>
              <a:buClr>
                <a:srgbClr val="CC9900"/>
              </a:buClr>
              <a:buFont typeface="Wingdings" panose="05000000000000000000" pitchFamily="2" charset="2"/>
              <a:buChar char="Ø"/>
            </a:pPr>
            <a:r>
              <a:rPr lang="en-GB" dirty="0"/>
              <a:t>Higher education institutions (HEIs) must have been awarded the Erasmus Charter for Higher Education (ECHE)  before applying for a mobility project to their Erasmus+ National Agency. By signing the Erasmus Charter for Higher Education, HEIs commit to:</a:t>
            </a:r>
            <a:endParaRPr lang="en-GB" b="1" i="1" dirty="0">
              <a:latin typeface="Calibri" panose="020F0502020204030204" pitchFamily="34" charset="0"/>
              <a:ea typeface="Times New Roman" panose="02020603050405020304" pitchFamily="18" charset="0"/>
              <a:cs typeface="Mangal" panose="02040503050203030202" pitchFamily="18" charset="0"/>
            </a:endParaRPr>
          </a:p>
          <a:p>
            <a:pPr marL="285750" indent="-285750" algn="just">
              <a:lnSpc>
                <a:spcPct val="115000"/>
              </a:lnSpc>
              <a:spcBef>
                <a:spcPts val="600"/>
              </a:spcBef>
              <a:spcAft>
                <a:spcPts val="600"/>
              </a:spcAft>
              <a:buClr>
                <a:srgbClr val="CC9900"/>
              </a:buClr>
              <a:buFont typeface="Arial" panose="020B0604020202020204" pitchFamily="34" charset="0"/>
              <a:buChar char="•"/>
            </a:pPr>
            <a:r>
              <a:rPr lang="en-GB" dirty="0"/>
              <a:t>Promote and support student and staff mobility, especially for individuals with fewer opportunities, and further develop non-discrimination policies</a:t>
            </a:r>
          </a:p>
          <a:p>
            <a:pPr marL="285750" indent="-285750" algn="just">
              <a:lnSpc>
                <a:spcPct val="115000"/>
              </a:lnSpc>
              <a:spcBef>
                <a:spcPts val="600"/>
              </a:spcBef>
              <a:spcAft>
                <a:spcPts val="600"/>
              </a:spcAft>
              <a:buClr>
                <a:srgbClr val="CC9900"/>
              </a:buClr>
              <a:buFont typeface="Arial" panose="020B0604020202020204" pitchFamily="34" charset="0"/>
              <a:buChar char="•"/>
            </a:pPr>
            <a:r>
              <a:rPr lang="en-GB" dirty="0"/>
              <a:t>Have measures in place to ensure that any individual or group will be treated equally and equitably</a:t>
            </a:r>
          </a:p>
          <a:p>
            <a:pPr marL="285750" indent="-285750" algn="just">
              <a:lnSpc>
                <a:spcPct val="115000"/>
              </a:lnSpc>
              <a:spcBef>
                <a:spcPts val="600"/>
              </a:spcBef>
              <a:spcAft>
                <a:spcPts val="600"/>
              </a:spcAft>
              <a:buClr>
                <a:srgbClr val="CC9900"/>
              </a:buClr>
              <a:buFont typeface="Arial" panose="020B0604020202020204" pitchFamily="34" charset="0"/>
              <a:buChar char="•"/>
            </a:pPr>
            <a:r>
              <a:rPr lang="en-GB" dirty="0"/>
              <a:t>Devise and publicise a strategy to actively promote mobility opportunities abroad to people with fewer opportunities</a:t>
            </a:r>
          </a:p>
          <a:p>
            <a:pPr marL="285750" indent="-285750" algn="just">
              <a:lnSpc>
                <a:spcPct val="115000"/>
              </a:lnSpc>
              <a:spcBef>
                <a:spcPts val="600"/>
              </a:spcBef>
              <a:spcAft>
                <a:spcPts val="600"/>
              </a:spcAft>
              <a:buClr>
                <a:srgbClr val="CC9900"/>
              </a:buClr>
              <a:buFont typeface="Arial" panose="020B0604020202020204" pitchFamily="34" charset="0"/>
              <a:buChar char="•"/>
            </a:pPr>
            <a:r>
              <a:rPr lang="en-GB" dirty="0"/>
              <a:t>Sign inter-institutional agreements with their partner HEIs, which specify whether they have the infrastructure to welcome students and staff with disabilities, providing contact details and indications about what services are available</a:t>
            </a:r>
          </a:p>
          <a:p>
            <a:pPr algn="just">
              <a:lnSpc>
                <a:spcPct val="115000"/>
              </a:lnSpc>
              <a:spcBef>
                <a:spcPts val="600"/>
              </a:spcBef>
              <a:spcAft>
                <a:spcPts val="600"/>
              </a:spcAft>
              <a:buClr>
                <a:srgbClr val="CC9900"/>
              </a:buClr>
            </a:pPr>
            <a:endParaRPr lang="en-GB" dirty="0"/>
          </a:p>
          <a:p>
            <a:pPr algn="just">
              <a:lnSpc>
                <a:spcPct val="115000"/>
              </a:lnSpc>
            </a:pPr>
            <a:endParaRPr lang="en-GB" kern="0" dirty="0">
              <a:highlight>
                <a:srgbClr val="FFFF00"/>
              </a:highlight>
              <a:latin typeface="Calibri" panose="020F0502020204030204" pitchFamily="34" charset="0"/>
              <a:ea typeface="Times New Roman" panose="02020603050405020304" pitchFamily="18" charset="0"/>
              <a:cs typeface="Mangal" panose="02040503050203030202" pitchFamily="18" charset="0"/>
            </a:endParaRPr>
          </a:p>
          <a:p>
            <a:endParaRPr lang="en-GB" sz="1800" dirty="0"/>
          </a:p>
        </p:txBody>
      </p:sp>
    </p:spTree>
    <p:extLst>
      <p:ext uri="{BB962C8B-B14F-4D97-AF65-F5344CB8AC3E}">
        <p14:creationId xmlns:p14="http://schemas.microsoft.com/office/powerpoint/2010/main" val="3385088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326" y="1905000"/>
            <a:ext cx="2970530" cy="1490152"/>
          </a:xfrm>
          <a:prstGeom prst="rect">
            <a:avLst/>
          </a:prstGeom>
        </p:spPr>
        <p:txBody>
          <a:bodyPr vert="horz" wrap="square" lIns="0" tIns="12700" rIns="0" bIns="0" rtlCol="0">
            <a:spAutoFit/>
          </a:bodyPr>
          <a:lstStyle/>
          <a:p>
            <a:pPr marL="12700">
              <a:lnSpc>
                <a:spcPct val="100000"/>
              </a:lnSpc>
              <a:spcBef>
                <a:spcPts val="100"/>
              </a:spcBef>
            </a:pPr>
            <a:r>
              <a:rPr lang="en-GB" sz="4800" spc="-35" dirty="0"/>
              <a:t>Contact Details</a:t>
            </a:r>
            <a:endParaRPr sz="4800" dirty="0"/>
          </a:p>
        </p:txBody>
      </p:sp>
      <p:sp>
        <p:nvSpPr>
          <p:cNvPr id="3" name="object 3"/>
          <p:cNvSpPr/>
          <p:nvPr/>
        </p:nvSpPr>
        <p:spPr>
          <a:xfrm>
            <a:off x="3581400" y="723265"/>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graphicFrame>
        <p:nvGraphicFramePr>
          <p:cNvPr id="4" name="Diagram 3">
            <a:extLst>
              <a:ext uri="{FF2B5EF4-FFF2-40B4-BE49-F238E27FC236}">
                <a16:creationId xmlns:a16="http://schemas.microsoft.com/office/drawing/2014/main" id="{533A7E1E-7EE9-36B0-14BF-3479E5488543}"/>
              </a:ext>
            </a:extLst>
          </p:cNvPr>
          <p:cNvGraphicFramePr/>
          <p:nvPr>
            <p:extLst>
              <p:ext uri="{D42A27DB-BD31-4B8C-83A1-F6EECF244321}">
                <p14:modId xmlns:p14="http://schemas.microsoft.com/office/powerpoint/2010/main" val="2696691005"/>
              </p:ext>
            </p:extLst>
          </p:nvPr>
        </p:nvGraphicFramePr>
        <p:xfrm>
          <a:off x="3622040" y="457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4200" dirty="0">
                <a:solidFill>
                  <a:schemeClr val="bg1"/>
                </a:solidFill>
              </a:rPr>
              <a:t>WHO IMPLEMENTS ERASMUS+</a:t>
            </a: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7" name="TextBox 6">
            <a:extLst>
              <a:ext uri="{FF2B5EF4-FFF2-40B4-BE49-F238E27FC236}">
                <a16:creationId xmlns:a16="http://schemas.microsoft.com/office/drawing/2014/main" id="{069F65CC-218F-23B1-8570-24661BC698A5}"/>
              </a:ext>
            </a:extLst>
          </p:cNvPr>
          <p:cNvSpPr txBox="1"/>
          <p:nvPr/>
        </p:nvSpPr>
        <p:spPr>
          <a:xfrm>
            <a:off x="4389501" y="609600"/>
            <a:ext cx="7216902" cy="5416868"/>
          </a:xfrm>
          <a:prstGeom prst="rect">
            <a:avLst/>
          </a:prstGeom>
          <a:noFill/>
        </p:spPr>
        <p:txBody>
          <a:bodyPr wrap="square">
            <a:spAutoFit/>
          </a:bodyPr>
          <a:lstStyle/>
          <a:p>
            <a:pPr algn="ctr"/>
            <a:r>
              <a:rPr lang="en-GB" sz="2600" dirty="0">
                <a:solidFill>
                  <a:srgbClr val="659A2A"/>
                </a:solidFill>
              </a:rPr>
              <a:t>THE EUROPEAN EDUCATION AND CULTURE EXECUTIVE AGENCY (EACEA)</a:t>
            </a:r>
          </a:p>
          <a:p>
            <a:pPr algn="ctr"/>
            <a:r>
              <a:rPr lang="en-GB" dirty="0"/>
              <a:t>At the European level, the European Commission's European Education and Culture Executive Agency (EACEA) is responsible for the implementation of a number of actions of the Erasmus+ Programme. EACEA implements the programme in direct management </a:t>
            </a:r>
            <a:r>
              <a:rPr lang="en-GB" sz="2000" dirty="0">
                <a:solidFill>
                  <a:srgbClr val="CC9900"/>
                </a:solidFill>
                <a:sym typeface="Wingdings" panose="05000000000000000000" pitchFamily="2" charset="2"/>
              </a:rPr>
              <a:t> Centralised Actions</a:t>
            </a:r>
            <a:endParaRPr lang="en-GB" sz="2000" dirty="0">
              <a:solidFill>
                <a:srgbClr val="CC9900"/>
              </a:solidFill>
            </a:endParaRPr>
          </a:p>
          <a:p>
            <a:pPr algn="ctr"/>
            <a:endParaRPr lang="en-GB" sz="2600" dirty="0">
              <a:solidFill>
                <a:srgbClr val="CC9900"/>
              </a:solidFill>
            </a:endParaRPr>
          </a:p>
          <a:p>
            <a:pPr algn="ctr"/>
            <a:r>
              <a:rPr lang="en-GB" sz="2600" dirty="0">
                <a:solidFill>
                  <a:srgbClr val="659A2A"/>
                </a:solidFill>
              </a:rPr>
              <a:t>THE NATIONAL AGENCIES</a:t>
            </a:r>
          </a:p>
          <a:p>
            <a:pPr algn="ctr"/>
            <a:r>
              <a:rPr lang="en-GB" dirty="0"/>
              <a:t>The Erasmus+ Programme is mainly implemented through indirect management. For this purpose, each EU Member State or third country associated to the Programme has appointed one or more National Agencies to promote and implement the Programme at national level. The rationale of this approach is to bring Erasmus+ as close as possible to its beneficiaries and to adapt to the diversity of national education, training and youth systems </a:t>
            </a:r>
            <a:r>
              <a:rPr lang="en-GB" sz="2000" dirty="0">
                <a:solidFill>
                  <a:srgbClr val="CC9900"/>
                </a:solidFill>
                <a:sym typeface="Wingdings" panose="05000000000000000000" pitchFamily="2" charset="2"/>
              </a:rPr>
              <a:t> Decentralised Actions</a:t>
            </a:r>
            <a:endParaRPr lang="en-GB" sz="2000" dirty="0">
              <a:solidFill>
                <a:srgbClr val="CC9900"/>
              </a:solidFill>
            </a:endParaRPr>
          </a:p>
          <a:p>
            <a:pPr algn="ctr"/>
            <a:endParaRPr lang="en-GB" sz="2000" dirty="0"/>
          </a:p>
          <a:p>
            <a:pPr algn="ctr"/>
            <a:endParaRPr lang="en-GB" dirty="0"/>
          </a:p>
        </p:txBody>
      </p:sp>
      <p:pic>
        <p:nvPicPr>
          <p:cNvPr id="8" name="object 6">
            <a:extLst>
              <a:ext uri="{FF2B5EF4-FFF2-40B4-BE49-F238E27FC236}">
                <a16:creationId xmlns:a16="http://schemas.microsoft.com/office/drawing/2014/main" id="{E0299CB3-F00B-6090-80FB-0375D16992FC}"/>
              </a:ext>
            </a:extLst>
          </p:cNvPr>
          <p:cNvPicPr/>
          <p:nvPr/>
        </p:nvPicPr>
        <p:blipFill>
          <a:blip r:embed="rId2" cstate="print"/>
          <a:stretch>
            <a:fillRect/>
          </a:stretch>
        </p:blipFill>
        <p:spPr>
          <a:xfrm>
            <a:off x="11332645" y="5715000"/>
            <a:ext cx="859355" cy="1058237"/>
          </a:xfrm>
          <a:prstGeom prst="rect">
            <a:avLst/>
          </a:prstGeom>
        </p:spPr>
      </p:pic>
    </p:spTree>
    <p:extLst>
      <p:ext uri="{BB962C8B-B14F-4D97-AF65-F5344CB8AC3E}">
        <p14:creationId xmlns:p14="http://schemas.microsoft.com/office/powerpoint/2010/main" val="34702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4200" dirty="0">
                <a:solidFill>
                  <a:schemeClr val="bg1"/>
                </a:solidFill>
              </a:rPr>
              <a:t>STRUCTURE OF </a:t>
            </a:r>
          </a:p>
          <a:p>
            <a:pPr algn="ctr"/>
            <a:r>
              <a:rPr lang="en-GB" sz="4200" dirty="0">
                <a:solidFill>
                  <a:schemeClr val="bg1"/>
                </a:solidFill>
              </a:rPr>
              <a:t>THE PROGRAMME</a:t>
            </a: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7" name="TextBox 6">
            <a:extLst>
              <a:ext uri="{FF2B5EF4-FFF2-40B4-BE49-F238E27FC236}">
                <a16:creationId xmlns:a16="http://schemas.microsoft.com/office/drawing/2014/main" id="{069F65CC-218F-23B1-8570-24661BC698A5}"/>
              </a:ext>
            </a:extLst>
          </p:cNvPr>
          <p:cNvSpPr txBox="1"/>
          <p:nvPr/>
        </p:nvSpPr>
        <p:spPr>
          <a:xfrm>
            <a:off x="3124200" y="4123875"/>
            <a:ext cx="7216902" cy="2616101"/>
          </a:xfrm>
          <a:prstGeom prst="rect">
            <a:avLst/>
          </a:prstGeom>
          <a:noFill/>
        </p:spPr>
        <p:txBody>
          <a:bodyPr wrap="square">
            <a:spAutoFit/>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sz="2000" dirty="0"/>
          </a:p>
          <a:p>
            <a:pPr algn="ctr"/>
            <a:endParaRPr lang="en-GB" dirty="0"/>
          </a:p>
        </p:txBody>
      </p:sp>
      <p:pic>
        <p:nvPicPr>
          <p:cNvPr id="8" name="object 6">
            <a:extLst>
              <a:ext uri="{FF2B5EF4-FFF2-40B4-BE49-F238E27FC236}">
                <a16:creationId xmlns:a16="http://schemas.microsoft.com/office/drawing/2014/main" id="{E0299CB3-F00B-6090-80FB-0375D16992FC}"/>
              </a:ext>
            </a:extLst>
          </p:cNvPr>
          <p:cNvPicPr/>
          <p:nvPr/>
        </p:nvPicPr>
        <p:blipFill>
          <a:blip r:embed="rId3" cstate="print"/>
          <a:stretch>
            <a:fillRect/>
          </a:stretch>
        </p:blipFill>
        <p:spPr>
          <a:xfrm>
            <a:off x="11332645" y="5715000"/>
            <a:ext cx="859355" cy="1058237"/>
          </a:xfrm>
          <a:prstGeom prst="rect">
            <a:avLst/>
          </a:prstGeom>
        </p:spPr>
      </p:pic>
      <p:graphicFrame>
        <p:nvGraphicFramePr>
          <p:cNvPr id="10" name="Diagram 9">
            <a:extLst>
              <a:ext uri="{FF2B5EF4-FFF2-40B4-BE49-F238E27FC236}">
                <a16:creationId xmlns:a16="http://schemas.microsoft.com/office/drawing/2014/main" id="{E7967EAE-042B-BAC5-8CA4-DEE453581DC7}"/>
              </a:ext>
            </a:extLst>
          </p:cNvPr>
          <p:cNvGraphicFramePr/>
          <p:nvPr>
            <p:extLst>
              <p:ext uri="{D42A27DB-BD31-4B8C-83A1-F6EECF244321}">
                <p14:modId xmlns:p14="http://schemas.microsoft.com/office/powerpoint/2010/main" val="789152229"/>
              </p:ext>
            </p:extLst>
          </p:nvPr>
        </p:nvGraphicFramePr>
        <p:xfrm>
          <a:off x="4847422" y="352642"/>
          <a:ext cx="6301910" cy="4042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a:extLst>
              <a:ext uri="{FF2B5EF4-FFF2-40B4-BE49-F238E27FC236}">
                <a16:creationId xmlns:a16="http://schemas.microsoft.com/office/drawing/2014/main" id="{98B2F9D8-F2C3-D4F9-85B8-9F90AD1E467D}"/>
              </a:ext>
            </a:extLst>
          </p:cNvPr>
          <p:cNvGrpSpPr/>
          <p:nvPr/>
        </p:nvGrpSpPr>
        <p:grpSpPr>
          <a:xfrm>
            <a:off x="4847422" y="4229296"/>
            <a:ext cx="1033566" cy="1476523"/>
            <a:chOff x="1" y="2563950"/>
            <a:chExt cx="1033566" cy="1476523"/>
          </a:xfrm>
        </p:grpSpPr>
        <p:sp>
          <p:nvSpPr>
            <p:cNvPr id="12" name="Arrow: Chevron 11">
              <a:extLst>
                <a:ext uri="{FF2B5EF4-FFF2-40B4-BE49-F238E27FC236}">
                  <a16:creationId xmlns:a16="http://schemas.microsoft.com/office/drawing/2014/main" id="{33BDBE74-685C-C18A-3D0B-848160CC553B}"/>
                </a:ext>
              </a:extLst>
            </p:cNvPr>
            <p:cNvSpPr/>
            <p:nvPr/>
          </p:nvSpPr>
          <p:spPr>
            <a:xfrm rot="5400000">
              <a:off x="-221478" y="2785429"/>
              <a:ext cx="1476523" cy="1033566"/>
            </a:xfrm>
            <a:prstGeom prst="chevron">
              <a:avLst/>
            </a:prstGeom>
            <a:solidFill>
              <a:srgbClr val="CC99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51790650-4765-327E-E713-D7FD54AA790B}"/>
                </a:ext>
              </a:extLst>
            </p:cNvPr>
            <p:cNvSpPr txBox="1"/>
            <p:nvPr/>
          </p:nvSpPr>
          <p:spPr>
            <a:xfrm>
              <a:off x="1" y="3163744"/>
              <a:ext cx="1033566" cy="442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1500" b="1" dirty="0">
                  <a:solidFill>
                    <a:prstClr val="white"/>
                  </a:solidFill>
                  <a:latin typeface="Calibri"/>
                </a:rPr>
                <a:t>Jean Monnet Actions</a:t>
              </a:r>
            </a:p>
          </p:txBody>
        </p:sp>
      </p:grpSp>
      <p:grpSp>
        <p:nvGrpSpPr>
          <p:cNvPr id="14" name="Group 13">
            <a:extLst>
              <a:ext uri="{FF2B5EF4-FFF2-40B4-BE49-F238E27FC236}">
                <a16:creationId xmlns:a16="http://schemas.microsoft.com/office/drawing/2014/main" id="{8C8301E1-CBFF-8C2F-EC83-0575C74930DD}"/>
              </a:ext>
            </a:extLst>
          </p:cNvPr>
          <p:cNvGrpSpPr/>
          <p:nvPr/>
        </p:nvGrpSpPr>
        <p:grpSpPr>
          <a:xfrm>
            <a:off x="5880989" y="4229296"/>
            <a:ext cx="5320411" cy="959740"/>
            <a:chOff x="1033566" y="2563951"/>
            <a:chExt cx="5268343" cy="959740"/>
          </a:xfrm>
        </p:grpSpPr>
        <p:sp>
          <p:nvSpPr>
            <p:cNvPr id="15" name="Rectangle: Top Corners Rounded 14">
              <a:extLst>
                <a:ext uri="{FF2B5EF4-FFF2-40B4-BE49-F238E27FC236}">
                  <a16:creationId xmlns:a16="http://schemas.microsoft.com/office/drawing/2014/main" id="{B14F0AC7-FD6F-24A2-5647-681E2837EF4A}"/>
                </a:ext>
              </a:extLst>
            </p:cNvPr>
            <p:cNvSpPr/>
            <p:nvPr/>
          </p:nvSpPr>
          <p:spPr>
            <a:xfrm rot="5400000">
              <a:off x="3187868" y="409649"/>
              <a:ext cx="959740" cy="5268343"/>
            </a:xfrm>
            <a:prstGeom prst="round2SameRect">
              <a:avLst/>
            </a:prstGeom>
            <a:ln>
              <a:solidFill>
                <a:srgbClr val="4395A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Top Corners Rounded 4">
              <a:extLst>
                <a:ext uri="{FF2B5EF4-FFF2-40B4-BE49-F238E27FC236}">
                  <a16:creationId xmlns:a16="http://schemas.microsoft.com/office/drawing/2014/main" id="{6CCD81BE-70AA-5647-84F8-D4E544208AD4}"/>
                </a:ext>
              </a:extLst>
            </p:cNvPr>
            <p:cNvSpPr txBox="1"/>
            <p:nvPr/>
          </p:nvSpPr>
          <p:spPr>
            <a:xfrm>
              <a:off x="1033567" y="2610802"/>
              <a:ext cx="5221492" cy="8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179388" lvl="1" indent="-179388" algn="ctr" defTabSz="1200150">
                <a:lnSpc>
                  <a:spcPct val="90000"/>
                </a:lnSpc>
                <a:spcBef>
                  <a:spcPct val="0"/>
                </a:spcBef>
                <a:spcAft>
                  <a:spcPct val="15000"/>
                </a:spcAft>
                <a:buFont typeface="Calibri" panose="020F0502020204030204" pitchFamily="34" charset="0"/>
                <a:buChar char="•"/>
              </a:pPr>
              <a:r>
                <a:rPr lang="en-GB" dirty="0"/>
                <a:t>ACTIONS and NETWORKS IN THE FIELD OF HIGHER EDUCATION &amp; IN OTHER FIELDS OF EDUCATION AND TRAINING</a:t>
              </a:r>
              <a:endParaRPr lang="en-GB" kern="1200" dirty="0"/>
            </a:p>
          </p:txBody>
        </p:sp>
      </p:grpSp>
    </p:spTree>
    <p:extLst>
      <p:ext uri="{BB962C8B-B14F-4D97-AF65-F5344CB8AC3E}">
        <p14:creationId xmlns:p14="http://schemas.microsoft.com/office/powerpoint/2010/main" val="200964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4400" dirty="0">
                <a:solidFill>
                  <a:schemeClr val="bg1"/>
                </a:solidFill>
              </a:rPr>
              <a:t>OBJECTIVES OF ERASMUS+</a:t>
            </a: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pic>
        <p:nvPicPr>
          <p:cNvPr id="3" name="object 6">
            <a:extLst>
              <a:ext uri="{FF2B5EF4-FFF2-40B4-BE49-F238E27FC236}">
                <a16:creationId xmlns:a16="http://schemas.microsoft.com/office/drawing/2014/main" id="{B07420D1-8A7D-CBC3-DD45-3F5870556F09}"/>
              </a:ext>
            </a:extLst>
          </p:cNvPr>
          <p:cNvPicPr/>
          <p:nvPr/>
        </p:nvPicPr>
        <p:blipFill>
          <a:blip r:embed="rId2" cstate="print"/>
          <a:stretch>
            <a:fillRect/>
          </a:stretch>
        </p:blipFill>
        <p:spPr>
          <a:xfrm>
            <a:off x="11332645" y="5715000"/>
            <a:ext cx="859355" cy="1058237"/>
          </a:xfrm>
          <a:prstGeom prst="rect">
            <a:avLst/>
          </a:prstGeom>
        </p:spPr>
      </p:pic>
      <p:graphicFrame>
        <p:nvGraphicFramePr>
          <p:cNvPr id="6" name="Diagram 5">
            <a:extLst>
              <a:ext uri="{FF2B5EF4-FFF2-40B4-BE49-F238E27FC236}">
                <a16:creationId xmlns:a16="http://schemas.microsoft.com/office/drawing/2014/main" id="{393F06D4-98CE-ADED-86B9-92A243A9E535}"/>
              </a:ext>
            </a:extLst>
          </p:cNvPr>
          <p:cNvGraphicFramePr/>
          <p:nvPr>
            <p:extLst>
              <p:ext uri="{D42A27DB-BD31-4B8C-83A1-F6EECF244321}">
                <p14:modId xmlns:p14="http://schemas.microsoft.com/office/powerpoint/2010/main" val="3127900542"/>
              </p:ext>
            </p:extLst>
          </p:nvPr>
        </p:nvGraphicFramePr>
        <p:xfrm>
          <a:off x="4578852" y="1409700"/>
          <a:ext cx="6634113"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2CD7BFA-4A38-3CE0-EA28-18C7A2888CC1}"/>
              </a:ext>
            </a:extLst>
          </p:cNvPr>
          <p:cNvSpPr txBox="1"/>
          <p:nvPr/>
        </p:nvSpPr>
        <p:spPr>
          <a:xfrm>
            <a:off x="5074152" y="2070755"/>
            <a:ext cx="685800" cy="381000"/>
          </a:xfrm>
          <a:prstGeom prst="rect">
            <a:avLst/>
          </a:prstGeom>
          <a:noFill/>
        </p:spPr>
        <p:txBody>
          <a:bodyPr wrap="square" rtlCol="0">
            <a:spAutoFit/>
          </a:bodyPr>
          <a:lstStyle/>
          <a:p>
            <a:pPr algn="ctr"/>
            <a:r>
              <a:rPr lang="en-GB" dirty="0"/>
              <a:t>1</a:t>
            </a:r>
          </a:p>
        </p:txBody>
      </p:sp>
      <p:sp>
        <p:nvSpPr>
          <p:cNvPr id="9" name="TextBox 8">
            <a:extLst>
              <a:ext uri="{FF2B5EF4-FFF2-40B4-BE49-F238E27FC236}">
                <a16:creationId xmlns:a16="http://schemas.microsoft.com/office/drawing/2014/main" id="{D459CD6A-D70F-D653-27B5-ACBA4EE648B3}"/>
              </a:ext>
            </a:extLst>
          </p:cNvPr>
          <p:cNvSpPr txBox="1"/>
          <p:nvPr/>
        </p:nvSpPr>
        <p:spPr>
          <a:xfrm>
            <a:off x="5402344" y="3429000"/>
            <a:ext cx="685800" cy="381000"/>
          </a:xfrm>
          <a:prstGeom prst="rect">
            <a:avLst/>
          </a:prstGeom>
          <a:noFill/>
        </p:spPr>
        <p:txBody>
          <a:bodyPr wrap="square" rtlCol="0">
            <a:spAutoFit/>
          </a:bodyPr>
          <a:lstStyle/>
          <a:p>
            <a:pPr algn="ctr"/>
            <a:r>
              <a:rPr lang="en-GB" dirty="0"/>
              <a:t>2</a:t>
            </a:r>
          </a:p>
        </p:txBody>
      </p:sp>
      <p:sp>
        <p:nvSpPr>
          <p:cNvPr id="10" name="TextBox 9">
            <a:extLst>
              <a:ext uri="{FF2B5EF4-FFF2-40B4-BE49-F238E27FC236}">
                <a16:creationId xmlns:a16="http://schemas.microsoft.com/office/drawing/2014/main" id="{5F92050B-6B86-2F35-20C3-914619856EC7}"/>
              </a:ext>
            </a:extLst>
          </p:cNvPr>
          <p:cNvSpPr txBox="1"/>
          <p:nvPr/>
        </p:nvSpPr>
        <p:spPr>
          <a:xfrm>
            <a:off x="5074152" y="4787245"/>
            <a:ext cx="685800" cy="381000"/>
          </a:xfrm>
          <a:prstGeom prst="rect">
            <a:avLst/>
          </a:prstGeom>
          <a:noFill/>
        </p:spPr>
        <p:txBody>
          <a:bodyPr wrap="square" rtlCol="0">
            <a:spAutoFit/>
          </a:bodyPr>
          <a:lstStyle/>
          <a:p>
            <a:pPr algn="ctr"/>
            <a:r>
              <a:rPr lang="en-GB" dirty="0"/>
              <a:t>3</a:t>
            </a:r>
          </a:p>
        </p:txBody>
      </p:sp>
      <p:sp>
        <p:nvSpPr>
          <p:cNvPr id="11" name="TextBox 10">
            <a:extLst>
              <a:ext uri="{FF2B5EF4-FFF2-40B4-BE49-F238E27FC236}">
                <a16:creationId xmlns:a16="http://schemas.microsoft.com/office/drawing/2014/main" id="{DF5F06A2-E840-6C45-9473-B1CCF340CCC0}"/>
              </a:ext>
            </a:extLst>
          </p:cNvPr>
          <p:cNvSpPr txBox="1"/>
          <p:nvPr/>
        </p:nvSpPr>
        <p:spPr>
          <a:xfrm>
            <a:off x="4572000" y="302369"/>
            <a:ext cx="7391400" cy="892552"/>
          </a:xfrm>
          <a:prstGeom prst="rect">
            <a:avLst/>
          </a:prstGeom>
          <a:noFill/>
        </p:spPr>
        <p:txBody>
          <a:bodyPr wrap="square" rtlCol="0">
            <a:spAutoFit/>
          </a:bodyPr>
          <a:lstStyle/>
          <a:p>
            <a:r>
              <a:rPr lang="en-GB" sz="2600" dirty="0"/>
              <a:t>To promote the following, </a:t>
            </a:r>
            <a:r>
              <a:rPr lang="en-GB" sz="2600" b="1" i="1" dirty="0">
                <a:solidFill>
                  <a:srgbClr val="659A2A"/>
                </a:solidFill>
              </a:rPr>
              <a:t>at the level of organisations and policies:</a:t>
            </a:r>
          </a:p>
        </p:txBody>
      </p:sp>
    </p:spTree>
    <p:extLst>
      <p:ext uri="{BB962C8B-B14F-4D97-AF65-F5344CB8AC3E}">
        <p14:creationId xmlns:p14="http://schemas.microsoft.com/office/powerpoint/2010/main" val="3765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4200" dirty="0">
                <a:solidFill>
                  <a:schemeClr val="bg1"/>
                </a:solidFill>
              </a:rPr>
              <a:t>HORIZONTAL PRIORITIES OF </a:t>
            </a:r>
          </a:p>
          <a:p>
            <a:pPr algn="ctr"/>
            <a:r>
              <a:rPr lang="en-GB" sz="4200" dirty="0">
                <a:solidFill>
                  <a:schemeClr val="bg1"/>
                </a:solidFill>
              </a:rPr>
              <a:t>THE PROGRAMME</a:t>
            </a: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7" name="TextBox 6">
            <a:extLst>
              <a:ext uri="{FF2B5EF4-FFF2-40B4-BE49-F238E27FC236}">
                <a16:creationId xmlns:a16="http://schemas.microsoft.com/office/drawing/2014/main" id="{069F65CC-218F-23B1-8570-24661BC698A5}"/>
              </a:ext>
            </a:extLst>
          </p:cNvPr>
          <p:cNvSpPr txBox="1"/>
          <p:nvPr/>
        </p:nvSpPr>
        <p:spPr>
          <a:xfrm>
            <a:off x="3124200" y="4077023"/>
            <a:ext cx="7216902" cy="2616101"/>
          </a:xfrm>
          <a:prstGeom prst="rect">
            <a:avLst/>
          </a:prstGeom>
          <a:noFill/>
        </p:spPr>
        <p:txBody>
          <a:bodyPr wrap="square">
            <a:spAutoFit/>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sz="2000" dirty="0"/>
          </a:p>
          <a:p>
            <a:pPr algn="ctr"/>
            <a:endParaRPr lang="en-GB" dirty="0"/>
          </a:p>
        </p:txBody>
      </p:sp>
      <p:pic>
        <p:nvPicPr>
          <p:cNvPr id="8" name="object 6">
            <a:extLst>
              <a:ext uri="{FF2B5EF4-FFF2-40B4-BE49-F238E27FC236}">
                <a16:creationId xmlns:a16="http://schemas.microsoft.com/office/drawing/2014/main" id="{E0299CB3-F00B-6090-80FB-0375D16992FC}"/>
              </a:ext>
            </a:extLst>
          </p:cNvPr>
          <p:cNvPicPr/>
          <p:nvPr/>
        </p:nvPicPr>
        <p:blipFill>
          <a:blip r:embed="rId2" cstate="print"/>
          <a:stretch>
            <a:fillRect/>
          </a:stretch>
        </p:blipFill>
        <p:spPr>
          <a:xfrm>
            <a:off x="11332645" y="5715000"/>
            <a:ext cx="859355" cy="1058237"/>
          </a:xfrm>
          <a:prstGeom prst="rect">
            <a:avLst/>
          </a:prstGeom>
        </p:spPr>
      </p:pic>
      <p:sp>
        <p:nvSpPr>
          <p:cNvPr id="13" name="Arrow: Chevron 4">
            <a:extLst>
              <a:ext uri="{FF2B5EF4-FFF2-40B4-BE49-F238E27FC236}">
                <a16:creationId xmlns:a16="http://schemas.microsoft.com/office/drawing/2014/main" id="{51790650-4765-327E-E713-D7FD54AA790B}"/>
              </a:ext>
            </a:extLst>
          </p:cNvPr>
          <p:cNvSpPr txBox="1"/>
          <p:nvPr/>
        </p:nvSpPr>
        <p:spPr>
          <a:xfrm>
            <a:off x="4847422" y="4829090"/>
            <a:ext cx="1033566" cy="442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1500" b="1" dirty="0">
                <a:solidFill>
                  <a:prstClr val="white"/>
                </a:solidFill>
                <a:latin typeface="Calibri"/>
              </a:rPr>
              <a:t>Jean Monnet Actions</a:t>
            </a:r>
          </a:p>
        </p:txBody>
      </p:sp>
      <p:grpSp>
        <p:nvGrpSpPr>
          <p:cNvPr id="14" name="Group 13">
            <a:extLst>
              <a:ext uri="{FF2B5EF4-FFF2-40B4-BE49-F238E27FC236}">
                <a16:creationId xmlns:a16="http://schemas.microsoft.com/office/drawing/2014/main" id="{8C8301E1-CBFF-8C2F-EC83-0575C74930DD}"/>
              </a:ext>
            </a:extLst>
          </p:cNvPr>
          <p:cNvGrpSpPr/>
          <p:nvPr/>
        </p:nvGrpSpPr>
        <p:grpSpPr>
          <a:xfrm>
            <a:off x="5982330" y="1180783"/>
            <a:ext cx="5320411" cy="959740"/>
            <a:chOff x="1033566" y="2563951"/>
            <a:chExt cx="5268343" cy="959740"/>
          </a:xfrm>
        </p:grpSpPr>
        <p:sp>
          <p:nvSpPr>
            <p:cNvPr id="15" name="Rectangle: Top Corners Rounded 14">
              <a:extLst>
                <a:ext uri="{FF2B5EF4-FFF2-40B4-BE49-F238E27FC236}">
                  <a16:creationId xmlns:a16="http://schemas.microsoft.com/office/drawing/2014/main" id="{B14F0AC7-FD6F-24A2-5647-681E2837EF4A}"/>
                </a:ext>
              </a:extLst>
            </p:cNvPr>
            <p:cNvSpPr/>
            <p:nvPr/>
          </p:nvSpPr>
          <p:spPr>
            <a:xfrm rot="5400000">
              <a:off x="3187868" y="409649"/>
              <a:ext cx="959740" cy="5268343"/>
            </a:xfrm>
            <a:prstGeom prst="round2SameRect">
              <a:avLst/>
            </a:prstGeom>
            <a:ln>
              <a:solidFill>
                <a:srgbClr val="4395A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Top Corners Rounded 4">
              <a:extLst>
                <a:ext uri="{FF2B5EF4-FFF2-40B4-BE49-F238E27FC236}">
                  <a16:creationId xmlns:a16="http://schemas.microsoft.com/office/drawing/2014/main" id="{6CCD81BE-70AA-5647-84F8-D4E544208AD4}"/>
                </a:ext>
              </a:extLst>
            </p:cNvPr>
            <p:cNvSpPr txBox="1"/>
            <p:nvPr/>
          </p:nvSpPr>
          <p:spPr>
            <a:xfrm>
              <a:off x="1033567" y="2610802"/>
              <a:ext cx="5221492" cy="8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179388" lvl="1" indent="-179388" algn="ctr" defTabSz="1200150">
                <a:lnSpc>
                  <a:spcPct val="90000"/>
                </a:lnSpc>
                <a:spcBef>
                  <a:spcPct val="0"/>
                </a:spcBef>
                <a:spcAft>
                  <a:spcPct val="15000"/>
                </a:spcAft>
                <a:buFont typeface="Calibri" panose="020F0502020204030204" pitchFamily="34" charset="0"/>
                <a:buChar char="•"/>
              </a:pPr>
              <a:r>
                <a:rPr lang="en-GB" b="1" dirty="0"/>
                <a:t>INCLUSION AND DIVERSITY</a:t>
              </a:r>
            </a:p>
          </p:txBody>
        </p:sp>
      </p:grpSp>
      <p:grpSp>
        <p:nvGrpSpPr>
          <p:cNvPr id="3" name="Group 2">
            <a:extLst>
              <a:ext uri="{FF2B5EF4-FFF2-40B4-BE49-F238E27FC236}">
                <a16:creationId xmlns:a16="http://schemas.microsoft.com/office/drawing/2014/main" id="{CE58F16A-8528-B61B-2DBF-7D0BF192A49C}"/>
              </a:ext>
            </a:extLst>
          </p:cNvPr>
          <p:cNvGrpSpPr/>
          <p:nvPr/>
        </p:nvGrpSpPr>
        <p:grpSpPr>
          <a:xfrm>
            <a:off x="5982330" y="4077024"/>
            <a:ext cx="5320411" cy="959740"/>
            <a:chOff x="1033566" y="2563951"/>
            <a:chExt cx="5268343" cy="959740"/>
          </a:xfrm>
        </p:grpSpPr>
        <p:sp>
          <p:nvSpPr>
            <p:cNvPr id="5" name="Rectangle: Top Corners Rounded 4">
              <a:extLst>
                <a:ext uri="{FF2B5EF4-FFF2-40B4-BE49-F238E27FC236}">
                  <a16:creationId xmlns:a16="http://schemas.microsoft.com/office/drawing/2014/main" id="{8AAFB5D1-8708-6110-FA52-3450A1A6D8C7}"/>
                </a:ext>
              </a:extLst>
            </p:cNvPr>
            <p:cNvSpPr/>
            <p:nvPr/>
          </p:nvSpPr>
          <p:spPr>
            <a:xfrm rot="5400000">
              <a:off x="3187868" y="409649"/>
              <a:ext cx="959740" cy="5268343"/>
            </a:xfrm>
            <a:prstGeom prst="round2SameRect">
              <a:avLst/>
            </a:prstGeom>
            <a:ln>
              <a:solidFill>
                <a:srgbClr val="4395A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Top Corners Rounded 4">
              <a:extLst>
                <a:ext uri="{FF2B5EF4-FFF2-40B4-BE49-F238E27FC236}">
                  <a16:creationId xmlns:a16="http://schemas.microsoft.com/office/drawing/2014/main" id="{A239080D-FCDF-F8B8-F42F-93B050DA6A08}"/>
                </a:ext>
              </a:extLst>
            </p:cNvPr>
            <p:cNvSpPr txBox="1"/>
            <p:nvPr/>
          </p:nvSpPr>
          <p:spPr>
            <a:xfrm>
              <a:off x="1033567" y="2610802"/>
              <a:ext cx="5221492" cy="8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179388" lvl="1" indent="-179388" algn="ctr" defTabSz="1200150">
                <a:lnSpc>
                  <a:spcPct val="90000"/>
                </a:lnSpc>
                <a:spcBef>
                  <a:spcPct val="0"/>
                </a:spcBef>
                <a:spcAft>
                  <a:spcPct val="15000"/>
                </a:spcAft>
                <a:buFont typeface="Calibri" panose="020F0502020204030204" pitchFamily="34" charset="0"/>
                <a:buChar char="•"/>
              </a:pPr>
              <a:r>
                <a:rPr lang="en-GB" dirty="0"/>
                <a:t>PARTICIPATION IN DEMOCRATIC LIFE, COMMON VALUES AND CIVIC ENGAGEMENT</a:t>
              </a:r>
            </a:p>
          </p:txBody>
        </p:sp>
      </p:grpSp>
      <p:grpSp>
        <p:nvGrpSpPr>
          <p:cNvPr id="9" name="Group 8">
            <a:extLst>
              <a:ext uri="{FF2B5EF4-FFF2-40B4-BE49-F238E27FC236}">
                <a16:creationId xmlns:a16="http://schemas.microsoft.com/office/drawing/2014/main" id="{300E97BB-C5F8-6C5E-0794-B0E7449F350F}"/>
              </a:ext>
            </a:extLst>
          </p:cNvPr>
          <p:cNvGrpSpPr/>
          <p:nvPr/>
        </p:nvGrpSpPr>
        <p:grpSpPr>
          <a:xfrm>
            <a:off x="5982331" y="2157542"/>
            <a:ext cx="5320411" cy="959740"/>
            <a:chOff x="1033566" y="2563951"/>
            <a:chExt cx="5268343" cy="959740"/>
          </a:xfrm>
        </p:grpSpPr>
        <p:sp>
          <p:nvSpPr>
            <p:cNvPr id="17" name="Rectangle: Top Corners Rounded 16">
              <a:extLst>
                <a:ext uri="{FF2B5EF4-FFF2-40B4-BE49-F238E27FC236}">
                  <a16:creationId xmlns:a16="http://schemas.microsoft.com/office/drawing/2014/main" id="{2FF09611-FA5A-A1C9-0D77-19A5496E1038}"/>
                </a:ext>
              </a:extLst>
            </p:cNvPr>
            <p:cNvSpPr/>
            <p:nvPr/>
          </p:nvSpPr>
          <p:spPr>
            <a:xfrm rot="5400000">
              <a:off x="3187868" y="409649"/>
              <a:ext cx="959740" cy="5268343"/>
            </a:xfrm>
            <a:prstGeom prst="round2SameRect">
              <a:avLst/>
            </a:prstGeom>
            <a:ln>
              <a:solidFill>
                <a:srgbClr val="4395A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Top Corners Rounded 4">
              <a:extLst>
                <a:ext uri="{FF2B5EF4-FFF2-40B4-BE49-F238E27FC236}">
                  <a16:creationId xmlns:a16="http://schemas.microsoft.com/office/drawing/2014/main" id="{8DDA2425-B5E4-4F55-C988-F68D145565A2}"/>
                </a:ext>
              </a:extLst>
            </p:cNvPr>
            <p:cNvSpPr txBox="1"/>
            <p:nvPr/>
          </p:nvSpPr>
          <p:spPr>
            <a:xfrm>
              <a:off x="1033567" y="2610802"/>
              <a:ext cx="5221492" cy="8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179388" lvl="1" indent="-179388" algn="ctr" defTabSz="1200150">
                <a:lnSpc>
                  <a:spcPct val="90000"/>
                </a:lnSpc>
                <a:spcBef>
                  <a:spcPct val="0"/>
                </a:spcBef>
                <a:spcAft>
                  <a:spcPct val="15000"/>
                </a:spcAft>
                <a:buFont typeface="Calibri" panose="020F0502020204030204" pitchFamily="34" charset="0"/>
                <a:buChar char="•"/>
              </a:pPr>
              <a:r>
                <a:rPr lang="en-GB" dirty="0"/>
                <a:t>DIGITAL TRANSFORMATION</a:t>
              </a:r>
            </a:p>
          </p:txBody>
        </p:sp>
      </p:grpSp>
      <p:grpSp>
        <p:nvGrpSpPr>
          <p:cNvPr id="19" name="Group 18">
            <a:extLst>
              <a:ext uri="{FF2B5EF4-FFF2-40B4-BE49-F238E27FC236}">
                <a16:creationId xmlns:a16="http://schemas.microsoft.com/office/drawing/2014/main" id="{B12EE268-CBCA-9721-F0AF-73DE785D0107}"/>
              </a:ext>
            </a:extLst>
          </p:cNvPr>
          <p:cNvGrpSpPr/>
          <p:nvPr/>
        </p:nvGrpSpPr>
        <p:grpSpPr>
          <a:xfrm>
            <a:off x="5983901" y="3117283"/>
            <a:ext cx="5320411" cy="959740"/>
            <a:chOff x="1033566" y="2563951"/>
            <a:chExt cx="5268343" cy="959740"/>
          </a:xfrm>
        </p:grpSpPr>
        <p:sp>
          <p:nvSpPr>
            <p:cNvPr id="20" name="Rectangle: Top Corners Rounded 19">
              <a:extLst>
                <a:ext uri="{FF2B5EF4-FFF2-40B4-BE49-F238E27FC236}">
                  <a16:creationId xmlns:a16="http://schemas.microsoft.com/office/drawing/2014/main" id="{F0F9B058-39C3-6DAD-776F-16C831220034}"/>
                </a:ext>
              </a:extLst>
            </p:cNvPr>
            <p:cNvSpPr/>
            <p:nvPr/>
          </p:nvSpPr>
          <p:spPr>
            <a:xfrm rot="5400000">
              <a:off x="3187868" y="409649"/>
              <a:ext cx="959740" cy="5268343"/>
            </a:xfrm>
            <a:prstGeom prst="round2SameRect">
              <a:avLst/>
            </a:prstGeom>
            <a:ln>
              <a:solidFill>
                <a:srgbClr val="4395A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Top Corners Rounded 4">
              <a:extLst>
                <a:ext uri="{FF2B5EF4-FFF2-40B4-BE49-F238E27FC236}">
                  <a16:creationId xmlns:a16="http://schemas.microsoft.com/office/drawing/2014/main" id="{CA8470FE-724E-383C-BDD5-9D316810E3BA}"/>
                </a:ext>
              </a:extLst>
            </p:cNvPr>
            <p:cNvSpPr txBox="1"/>
            <p:nvPr/>
          </p:nvSpPr>
          <p:spPr>
            <a:xfrm>
              <a:off x="1033567" y="2610802"/>
              <a:ext cx="5221492" cy="8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179388" lvl="1" indent="-179388" algn="ctr" defTabSz="1200150">
                <a:lnSpc>
                  <a:spcPct val="90000"/>
                </a:lnSpc>
                <a:spcBef>
                  <a:spcPct val="0"/>
                </a:spcBef>
                <a:spcAft>
                  <a:spcPct val="15000"/>
                </a:spcAft>
                <a:buFont typeface="Calibri" panose="020F0502020204030204" pitchFamily="34" charset="0"/>
                <a:buChar char="•"/>
              </a:pPr>
              <a:r>
                <a:rPr lang="en-GB" dirty="0"/>
                <a:t>ENVIRONMENT AND FIGHT AGAINST CLIMATE CHANGE</a:t>
              </a:r>
            </a:p>
          </p:txBody>
        </p:sp>
      </p:grpSp>
    </p:spTree>
    <p:extLst>
      <p:ext uri="{BB962C8B-B14F-4D97-AF65-F5344CB8AC3E}">
        <p14:creationId xmlns:p14="http://schemas.microsoft.com/office/powerpoint/2010/main" val="253980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8509" y="1606294"/>
            <a:ext cx="4838728" cy="2167901"/>
          </a:xfrm>
          <a:prstGeom prst="rect">
            <a:avLst/>
          </a:prstGeom>
        </p:spPr>
        <p:txBody>
          <a:bodyPr vert="horz" wrap="square" lIns="0" tIns="89535" rIns="0" bIns="0" rtlCol="0">
            <a:spAutoFit/>
          </a:bodyPr>
          <a:lstStyle/>
          <a:p>
            <a:pPr marL="698500" marR="27305" indent="-685800">
              <a:lnSpc>
                <a:spcPct val="90000"/>
              </a:lnSpc>
              <a:spcBef>
                <a:spcPts val="705"/>
              </a:spcBef>
              <a:buFont typeface="Courier New" panose="02070309020205020404" pitchFamily="49" charset="0"/>
              <a:buChar char="o"/>
            </a:pPr>
            <a:r>
              <a:rPr lang="en-GB" sz="5000" b="1" dirty="0">
                <a:solidFill>
                  <a:schemeClr val="accent6">
                    <a:lumMod val="75000"/>
                  </a:schemeClr>
                </a:solidFill>
                <a:latin typeface="Calibri Light"/>
                <a:cs typeface="Calibri Light"/>
              </a:rPr>
              <a:t>Inclusion and Diversity in Erasmus+</a:t>
            </a:r>
            <a:endParaRPr sz="5000" b="1" dirty="0">
              <a:solidFill>
                <a:schemeClr val="accent6">
                  <a:lumMod val="75000"/>
                </a:schemeClr>
              </a:solidFill>
              <a:latin typeface="Calibri Light"/>
              <a:cs typeface="Calibri Light"/>
            </a:endParaRPr>
          </a:p>
        </p:txBody>
      </p:sp>
      <p:grpSp>
        <p:nvGrpSpPr>
          <p:cNvPr id="4" name="object 4"/>
          <p:cNvGrpSpPr/>
          <p:nvPr/>
        </p:nvGrpSpPr>
        <p:grpSpPr>
          <a:xfrm>
            <a:off x="579704" y="609600"/>
            <a:ext cx="574675" cy="1076325"/>
            <a:chOff x="614172" y="554736"/>
            <a:chExt cx="574675" cy="1076325"/>
          </a:xfrm>
        </p:grpSpPr>
        <p:pic>
          <p:nvPicPr>
            <p:cNvPr id="5" name="object 5"/>
            <p:cNvPicPr/>
            <p:nvPr/>
          </p:nvPicPr>
          <p:blipFill>
            <a:blip r:embed="rId2" cstate="print"/>
            <a:stretch>
              <a:fillRect/>
            </a:stretch>
          </p:blipFill>
          <p:spPr>
            <a:xfrm>
              <a:off x="632460" y="554736"/>
              <a:ext cx="172212" cy="170687"/>
            </a:xfrm>
            <a:prstGeom prst="rect">
              <a:avLst/>
            </a:prstGeom>
          </p:spPr>
        </p:pic>
        <p:pic>
          <p:nvPicPr>
            <p:cNvPr id="6" name="object 6"/>
            <p:cNvPicPr/>
            <p:nvPr/>
          </p:nvPicPr>
          <p:blipFill>
            <a:blip r:embed="rId3" cstate="print"/>
            <a:stretch>
              <a:fillRect/>
            </a:stretch>
          </p:blipFill>
          <p:spPr>
            <a:xfrm>
              <a:off x="1075944" y="836676"/>
              <a:ext cx="112775" cy="112775"/>
            </a:xfrm>
            <a:prstGeom prst="rect">
              <a:avLst/>
            </a:prstGeom>
          </p:spPr>
        </p:pic>
        <p:pic>
          <p:nvPicPr>
            <p:cNvPr id="7" name="object 7"/>
            <p:cNvPicPr/>
            <p:nvPr/>
          </p:nvPicPr>
          <p:blipFill>
            <a:blip r:embed="rId4" cstate="print"/>
            <a:stretch>
              <a:fillRect/>
            </a:stretch>
          </p:blipFill>
          <p:spPr>
            <a:xfrm>
              <a:off x="614172" y="1472183"/>
              <a:ext cx="156972" cy="158495"/>
            </a:xfrm>
            <a:prstGeom prst="rect">
              <a:avLst/>
            </a:prstGeom>
          </p:spPr>
        </p:pic>
      </p:grpSp>
      <p:pic>
        <p:nvPicPr>
          <p:cNvPr id="8" name="object 8"/>
          <p:cNvPicPr/>
          <p:nvPr/>
        </p:nvPicPr>
        <p:blipFill>
          <a:blip r:embed="rId5"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52197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282"/>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4" name="object 4"/>
          <p:cNvSpPr txBox="1"/>
          <p:nvPr/>
        </p:nvSpPr>
        <p:spPr>
          <a:xfrm>
            <a:off x="457200" y="2488965"/>
            <a:ext cx="2920365" cy="1845505"/>
          </a:xfrm>
          <a:prstGeom prst="rect">
            <a:avLst/>
          </a:prstGeom>
        </p:spPr>
        <p:txBody>
          <a:bodyPr vert="horz" wrap="square" lIns="0" tIns="41910" rIns="0" bIns="0" rtlCol="0">
            <a:spAutoFit/>
          </a:bodyPr>
          <a:lstStyle/>
          <a:p>
            <a:pPr>
              <a:lnSpc>
                <a:spcPct val="93000"/>
              </a:lnSpc>
              <a:spcBef>
                <a:spcPts val="330"/>
              </a:spcBef>
            </a:pPr>
            <a:r>
              <a:rPr lang="en-GB" sz="4200" b="1" spc="-20" dirty="0">
                <a:solidFill>
                  <a:schemeClr val="bg1"/>
                </a:solidFill>
                <a:latin typeface="Calibri Light"/>
                <a:cs typeface="Calibri Light"/>
              </a:rPr>
              <a:t>EUROPEAN LEVEL - PRINICIPLES </a:t>
            </a:r>
            <a:endParaRPr sz="4200" b="1" dirty="0">
              <a:solidFill>
                <a:schemeClr val="bg1"/>
              </a:solidFill>
              <a:latin typeface="Calibri Light"/>
              <a:cs typeface="Calibri Light"/>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19600" y="488950"/>
            <a:ext cx="7620000" cy="6884577"/>
          </a:xfrm>
          <a:prstGeom prst="rect">
            <a:avLst/>
          </a:prstGeom>
        </p:spPr>
        <p:txBody>
          <a:bodyPr vert="horz" wrap="square" lIns="0" tIns="43815" rIns="0" bIns="0" rtlCol="0">
            <a:spAutoFit/>
          </a:bodyPr>
          <a:lstStyle/>
          <a:p>
            <a:pPr algn="just">
              <a:lnSpc>
                <a:spcPct val="115000"/>
              </a:lnSpc>
              <a:spcAft>
                <a:spcPts val="1000"/>
              </a:spcAft>
            </a:pPr>
            <a:r>
              <a:rPr lang="en-GB" sz="2600" u="sng" dirty="0">
                <a:latin typeface="Calibri" panose="020F0502020204030204" pitchFamily="34" charset="0"/>
                <a:ea typeface="Calibri" panose="020F0502020204030204" pitchFamily="34" charset="0"/>
                <a:cs typeface="Mangal" panose="02040503050203030202" pitchFamily="18" charset="0"/>
              </a:rPr>
              <a:t>Across all its actions</a:t>
            </a:r>
            <a:r>
              <a:rPr lang="en-GB" sz="2600" dirty="0">
                <a:latin typeface="Calibri" panose="020F0502020204030204" pitchFamily="34" charset="0"/>
                <a:ea typeface="Calibri" panose="020F0502020204030204" pitchFamily="34" charset="0"/>
                <a:cs typeface="Mangal" panose="02040503050203030202" pitchFamily="18" charset="0"/>
              </a:rPr>
              <a:t>, t</a:t>
            </a:r>
            <a:r>
              <a:rPr lang="en-GB" sz="2600" dirty="0">
                <a:effectLst/>
                <a:latin typeface="Calibri" panose="020F0502020204030204" pitchFamily="34" charset="0"/>
                <a:ea typeface="Calibri" panose="020F0502020204030204" pitchFamily="34" charset="0"/>
                <a:cs typeface="Mangal" panose="02040503050203030202" pitchFamily="18" charset="0"/>
              </a:rPr>
              <a:t>he Programme seeks to promote: </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E</a:t>
            </a:r>
            <a:r>
              <a:rPr lang="en-GB" sz="1800" b="1" i="1" dirty="0">
                <a:effectLst/>
                <a:latin typeface="Calibri" panose="020F0502020204030204" pitchFamily="34" charset="0"/>
                <a:ea typeface="Calibri" panose="020F0502020204030204" pitchFamily="34" charset="0"/>
                <a:cs typeface="Mangal" panose="02040503050203030202" pitchFamily="18" charset="0"/>
              </a:rPr>
              <a:t>qual opportunities and Access</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I</a:t>
            </a:r>
            <a:r>
              <a:rPr lang="en-GB" sz="1800" b="1" i="1" dirty="0">
                <a:effectLst/>
                <a:latin typeface="Calibri" panose="020F0502020204030204" pitchFamily="34" charset="0"/>
                <a:ea typeface="Calibri" panose="020F0502020204030204" pitchFamily="34" charset="0"/>
                <a:cs typeface="Mangal" panose="02040503050203030202" pitchFamily="18" charset="0"/>
              </a:rPr>
              <a:t>nclusion</a:t>
            </a:r>
            <a:endParaRPr lang="en-GB" sz="18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D</a:t>
            </a:r>
            <a:r>
              <a:rPr lang="en-GB" sz="1800" b="1" i="1" dirty="0">
                <a:effectLst/>
                <a:latin typeface="Calibri" panose="020F0502020204030204" pitchFamily="34" charset="0"/>
                <a:ea typeface="Calibri" panose="020F0502020204030204" pitchFamily="34" charset="0"/>
                <a:cs typeface="Mangal" panose="02040503050203030202" pitchFamily="18" charset="0"/>
              </a:rPr>
              <a:t>iversity</a:t>
            </a:r>
            <a:r>
              <a:rPr lang="en-GB" sz="1800" dirty="0">
                <a:effectLst/>
                <a:latin typeface="Calibri" panose="020F0502020204030204" pitchFamily="34" charset="0"/>
                <a:ea typeface="Calibri" panose="020F0502020204030204" pitchFamily="34" charset="0"/>
                <a:cs typeface="Mangal" panose="02040503050203030202" pitchFamily="18" charset="0"/>
              </a:rPr>
              <a:t> </a:t>
            </a:r>
            <a:endParaRPr lang="en-GB" dirty="0">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F</a:t>
            </a:r>
            <a:r>
              <a:rPr lang="en-GB" sz="1800" b="1" i="1" dirty="0">
                <a:effectLst/>
                <a:latin typeface="Calibri" panose="020F0502020204030204" pitchFamily="34" charset="0"/>
                <a:ea typeface="Calibri" panose="020F0502020204030204" pitchFamily="34" charset="0"/>
                <a:cs typeface="Mangal" panose="02040503050203030202" pitchFamily="18" charset="0"/>
              </a:rPr>
              <a:t>airness</a:t>
            </a:r>
          </a:p>
          <a:p>
            <a:pPr algn="just">
              <a:lnSpc>
                <a:spcPct val="115000"/>
              </a:lnSpc>
              <a:spcAft>
                <a:spcPts val="1000"/>
              </a:spcAft>
            </a:pPr>
            <a:endParaRPr lang="en-GB" sz="1800" b="1" i="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GB" sz="2600" dirty="0">
                <a:latin typeface="Calibri" panose="020F0502020204030204" pitchFamily="34" charset="0"/>
                <a:ea typeface="Calibri" panose="020F0502020204030204" pitchFamily="34" charset="0"/>
                <a:cs typeface="Mangal" panose="02040503050203030202" pitchFamily="18" charset="0"/>
              </a:rPr>
              <a:t>The Programme puts </a:t>
            </a:r>
            <a:r>
              <a:rPr lang="en-GB" sz="2600" u="sng" dirty="0">
                <a:latin typeface="Calibri" panose="020F0502020204030204" pitchFamily="34" charset="0"/>
                <a:ea typeface="Calibri" panose="020F0502020204030204" pitchFamily="34" charset="0"/>
                <a:cs typeface="Mangal" panose="02040503050203030202" pitchFamily="18" charset="0"/>
              </a:rPr>
              <a:t>mechanisms and resources</a:t>
            </a:r>
            <a:r>
              <a:rPr lang="en-GB" sz="2600" dirty="0">
                <a:latin typeface="Calibri" panose="020F0502020204030204" pitchFamily="34" charset="0"/>
                <a:ea typeface="Calibri" panose="020F0502020204030204" pitchFamily="34" charset="0"/>
                <a:cs typeface="Mangal" panose="02040503050203030202" pitchFamily="18" charset="0"/>
              </a:rPr>
              <a:t> in the disposal of:</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sz="1800" b="1" i="1" dirty="0">
                <a:effectLst/>
                <a:latin typeface="Calibri" panose="020F0502020204030204" pitchFamily="34" charset="0"/>
                <a:ea typeface="Calibri" panose="020F0502020204030204" pitchFamily="34" charset="0"/>
                <a:cs typeface="Mangal" panose="02040503050203030202" pitchFamily="18" charset="0"/>
              </a:rPr>
              <a:t>Organisations with fewer opportunities</a:t>
            </a:r>
          </a:p>
          <a:p>
            <a:pPr marL="285750" indent="-285750" algn="just">
              <a:lnSpc>
                <a:spcPct val="115000"/>
              </a:lnSpc>
              <a:spcAft>
                <a:spcPts val="1000"/>
              </a:spcAft>
              <a:buClr>
                <a:schemeClr val="accent6">
                  <a:lumMod val="75000"/>
                </a:schemeClr>
              </a:buClr>
              <a:buFont typeface="Wingdings" panose="05000000000000000000" pitchFamily="2" charset="2"/>
              <a:buChar char="Ø"/>
            </a:pPr>
            <a:r>
              <a:rPr lang="en-GB" b="1" i="1" dirty="0">
                <a:latin typeface="Calibri" panose="020F0502020204030204" pitchFamily="34" charset="0"/>
                <a:ea typeface="Calibri" panose="020F0502020204030204" pitchFamily="34" charset="0"/>
                <a:cs typeface="Mangal" panose="02040503050203030202" pitchFamily="18" charset="0"/>
              </a:rPr>
              <a:t>Participants with fewer opportunities</a:t>
            </a:r>
            <a:endParaRPr lang="en-GB" sz="1800" b="1" i="1"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15000"/>
              </a:lnSpc>
              <a:buFont typeface="Wingdings" panose="05000000000000000000" pitchFamily="2" charset="2"/>
              <a:buChar char="ð"/>
            </a:pPr>
            <a:r>
              <a:rPr lang="en-GB" dirty="0">
                <a:solidFill>
                  <a:srgbClr val="CC9900"/>
                </a:solidFill>
              </a:rPr>
              <a:t>When designing their projects and activities, organisations </a:t>
            </a:r>
          </a:p>
          <a:p>
            <a:pPr algn="just">
              <a:lnSpc>
                <a:spcPct val="115000"/>
              </a:lnSpc>
            </a:pPr>
            <a:r>
              <a:rPr lang="en-GB" dirty="0">
                <a:solidFill>
                  <a:srgbClr val="CC9900"/>
                </a:solidFill>
              </a:rPr>
              <a:t>should have an inclusive approach, making them accessible to </a:t>
            </a:r>
          </a:p>
          <a:p>
            <a:pPr algn="just">
              <a:lnSpc>
                <a:spcPct val="115000"/>
              </a:lnSpc>
            </a:pPr>
            <a:r>
              <a:rPr lang="en-GB" dirty="0">
                <a:solidFill>
                  <a:srgbClr val="CC9900"/>
                </a:solidFill>
              </a:rPr>
              <a:t>a diverse range of participants</a:t>
            </a:r>
          </a:p>
          <a:p>
            <a:pPr algn="just">
              <a:lnSpc>
                <a:spcPct val="115000"/>
              </a:lnSpc>
              <a:spcAft>
                <a:spcPts val="1000"/>
              </a:spcAft>
            </a:pPr>
            <a:endParaRPr lang="en-GB"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GB" dirty="0">
              <a:latin typeface="Calibri" panose="020F0502020204030204" pitchFamily="34" charset="0"/>
              <a:ea typeface="Calibri" panose="020F0502020204030204" pitchFamily="34" charset="0"/>
              <a:cs typeface="Mangal" panose="02040503050203030202" pitchFamily="18" charset="0"/>
            </a:endParaRPr>
          </a:p>
          <a:p>
            <a:pPr marL="297815" marR="556260" indent="-285750">
              <a:lnSpc>
                <a:spcPts val="1939"/>
              </a:lnSpc>
              <a:buFont typeface="Courier New" panose="02070309020205020404" pitchFamily="49" charset="0"/>
              <a:buChar char="o"/>
              <a:tabLst>
                <a:tab pos="219075" algn="l"/>
              </a:tabLst>
            </a:pPr>
            <a:endParaRPr sz="1300" dirty="0">
              <a:latin typeface="Calibri"/>
              <a:cs typeface="Calibri"/>
            </a:endParaRPr>
          </a:p>
        </p:txBody>
      </p:sp>
    </p:spTree>
    <p:extLst>
      <p:ext uri="{BB962C8B-B14F-4D97-AF65-F5344CB8AC3E}">
        <p14:creationId xmlns:p14="http://schemas.microsoft.com/office/powerpoint/2010/main" val="2308454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2050</TotalTime>
  <Words>3690</Words>
  <Application>Microsoft Office PowerPoint</Application>
  <PresentationFormat>Widescreen</PresentationFormat>
  <Paragraphs>594</Paragraphs>
  <Slides>39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Stella Leonidou</cp:lastModifiedBy>
  <cp:revision>570</cp:revision>
  <dcterms:created xsi:type="dcterms:W3CDTF">2024-07-25T06:31:10Z</dcterms:created>
  <dcterms:modified xsi:type="dcterms:W3CDTF">2024-10-29T06:29:32Z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for Microsoft 365</vt:lpwstr>
  </property>
  <property fmtid="{D5CDD505-2E9C-101B-9397-08002B2CF9AE}" pid="4" name="LastSaved">
    <vt:filetime>2024-07-25T00:00:00Z</vt:filetime>
  </property>
</Properties>
</file>