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0" r:id="rId2"/>
    <p:sldId id="338" r:id="rId3"/>
    <p:sldId id="257" r:id="rId4"/>
    <p:sldId id="370" r:id="rId5"/>
    <p:sldId id="346" r:id="rId6"/>
    <p:sldId id="348" r:id="rId7"/>
    <p:sldId id="349" r:id="rId8"/>
    <p:sldId id="350" r:id="rId9"/>
    <p:sldId id="354" r:id="rId10"/>
    <p:sldId id="351" r:id="rId11"/>
    <p:sldId id="343" r:id="rId12"/>
    <p:sldId id="520" r:id="rId13"/>
    <p:sldId id="371" r:id="rId14"/>
    <p:sldId id="521" r:id="rId15"/>
    <p:sldId id="356" r:id="rId16"/>
    <p:sldId id="293" r:id="rId17"/>
    <p:sldId id="366" r:id="rId18"/>
    <p:sldId id="531" r:id="rId19"/>
    <p:sldId id="339" r:id="rId20"/>
    <p:sldId id="335" r:id="rId21"/>
    <p:sldId id="313" r:id="rId22"/>
    <p:sldId id="367" r:id="rId23"/>
    <p:sldId id="368" r:id="rId24"/>
    <p:sldId id="305" r:id="rId25"/>
    <p:sldId id="321" r:id="rId26"/>
    <p:sldId id="266" r:id="rId27"/>
    <p:sldId id="265" r:id="rId28"/>
    <p:sldId id="270" r:id="rId29"/>
    <p:sldId id="525" r:id="rId30"/>
    <p:sldId id="526" r:id="rId31"/>
    <p:sldId id="527" r:id="rId32"/>
    <p:sldId id="528" r:id="rId33"/>
    <p:sldId id="319" r:id="rId34"/>
    <p:sldId id="369" r:id="rId35"/>
    <p:sldId id="320" r:id="rId36"/>
    <p:sldId id="372" r:id="rId37"/>
    <p:sldId id="373" r:id="rId38"/>
    <p:sldId id="374" r:id="rId39"/>
    <p:sldId id="375" r:id="rId40"/>
    <p:sldId id="529" r:id="rId41"/>
    <p:sldId id="376" r:id="rId42"/>
    <p:sldId id="379" r:id="rId43"/>
    <p:sldId id="380" r:id="rId44"/>
    <p:sldId id="377" r:id="rId45"/>
    <p:sldId id="378" r:id="rId46"/>
    <p:sldId id="387" r:id="rId47"/>
    <p:sldId id="381" r:id="rId48"/>
    <p:sldId id="382" r:id="rId49"/>
    <p:sldId id="383" r:id="rId50"/>
    <p:sldId id="384" r:id="rId51"/>
    <p:sldId id="385" r:id="rId52"/>
    <p:sldId id="388" r:id="rId53"/>
    <p:sldId id="420" r:id="rId54"/>
    <p:sldId id="422" r:id="rId55"/>
    <p:sldId id="263" r:id="rId56"/>
    <p:sldId id="423" r:id="rId57"/>
    <p:sldId id="424" r:id="rId58"/>
    <p:sldId id="425" r:id="rId59"/>
    <p:sldId id="426" r:id="rId60"/>
    <p:sldId id="427" r:id="rId61"/>
    <p:sldId id="428" r:id="rId62"/>
    <p:sldId id="429" r:id="rId63"/>
    <p:sldId id="430" r:id="rId64"/>
    <p:sldId id="431" r:id="rId65"/>
    <p:sldId id="515" r:id="rId66"/>
    <p:sldId id="670" r:id="rId67"/>
    <p:sldId id="517" r:id="rId68"/>
    <p:sldId id="607" r:id="rId69"/>
    <p:sldId id="493" r:id="rId70"/>
    <p:sldId id="609" r:id="rId71"/>
    <p:sldId id="672" r:id="rId72"/>
    <p:sldId id="518" r:id="rId73"/>
    <p:sldId id="519" r:id="rId74"/>
    <p:sldId id="315" r:id="rId75"/>
    <p:sldId id="312"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EE69C6-C784-B06C-1F10-3D2AD891EEBF}" name="Mariannia Araouzou" initials="MA" userId="S-1-5-21-3568006075-2543245199-2713714311-56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D72B5"/>
    <a:srgbClr val="FFCCFF"/>
    <a:srgbClr val="359FC0"/>
    <a:srgbClr val="99FFCC"/>
    <a:srgbClr val="00CC66"/>
    <a:srgbClr val="168586"/>
    <a:srgbClr val="5B9BD5"/>
    <a:srgbClr val="93436B"/>
    <a:srgbClr val="FDF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4213" autoAdjust="0"/>
  </p:normalViewPr>
  <p:slideViewPr>
    <p:cSldViewPr snapToGrid="0">
      <p:cViewPr varScale="1">
        <p:scale>
          <a:sx n="82" d="100"/>
          <a:sy n="82" d="100"/>
        </p:scale>
        <p:origin x="1608" y="84"/>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a:t>2025</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manualLayout>
          <c:layoutTarget val="inner"/>
          <c:xMode val="edge"/>
          <c:yMode val="edge"/>
          <c:x val="0.1156150344488189"/>
          <c:y val="0.11421093047422917"/>
          <c:w val="0.86870915354330713"/>
          <c:h val="0.77054522818988502"/>
        </c:manualLayout>
      </c:layout>
      <c:barChart>
        <c:barDir val="bar"/>
        <c:grouping val="clustered"/>
        <c:varyColors val="0"/>
        <c:ser>
          <c:idx val="0"/>
          <c:order val="0"/>
          <c:tx>
            <c:strRef>
              <c:f>Sheet1!$B$1</c:f>
              <c:strCache>
                <c:ptCount val="1"/>
                <c:pt idx="0">
                  <c:v>Σύνολο</c:v>
                </c:pt>
              </c:strCache>
            </c:strRef>
          </c:tx>
          <c:spPr>
            <a:solidFill>
              <a:schemeClr val="accent6"/>
            </a:solidFill>
            <a:ln>
              <a:noFill/>
            </a:ln>
            <a:effectLst/>
          </c:spPr>
          <c:invertIfNegative val="0"/>
          <c:dLbls>
            <c:dLbl>
              <c:idx val="2"/>
              <c:tx>
                <c:rich>
                  <a:bodyPr/>
                  <a:lstStyle/>
                  <a:p>
                    <a:r>
                      <a:rPr lang="en-US" dirty="0"/>
                      <a:t>804,770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B6-46C7-B6FB-6D89E83B3B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ΕΕΚ</c:v>
                </c:pt>
                <c:pt idx="1">
                  <c:v>ΣΕ</c:v>
                </c:pt>
                <c:pt idx="2">
                  <c:v>ΕΕ</c:v>
                </c:pt>
              </c:strCache>
            </c:strRef>
          </c:cat>
          <c:val>
            <c:numRef>
              <c:f>Sheet1!$B$2:$B$4</c:f>
              <c:numCache>
                <c:formatCode>#,##0</c:formatCode>
                <c:ptCount val="3"/>
                <c:pt idx="0">
                  <c:v>4055187</c:v>
                </c:pt>
                <c:pt idx="1">
                  <c:v>2593628</c:v>
                </c:pt>
                <c:pt idx="2">
                  <c:v>804770</c:v>
                </c:pt>
              </c:numCache>
            </c:numRef>
          </c:val>
          <c:extLst>
            <c:ext xmlns:c16="http://schemas.microsoft.com/office/drawing/2014/chart" uri="{C3380CC4-5D6E-409C-BE32-E72D297353CC}">
              <c16:uniqueId val="{00000000-7E10-49CB-ADF6-BDC4B3BFBD84}"/>
            </c:ext>
          </c:extLst>
        </c:ser>
        <c:ser>
          <c:idx val="1"/>
          <c:order val="1"/>
          <c:tx>
            <c:strRef>
              <c:f>Sheet1!$C$1</c:f>
              <c:strCache>
                <c:ptCount val="1"/>
                <c:pt idx="0">
                  <c:v>Διαπιστευμένοι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ΕΕΚ</c:v>
                </c:pt>
                <c:pt idx="1">
                  <c:v>ΣΕ</c:v>
                </c:pt>
                <c:pt idx="2">
                  <c:v>ΕΕ</c:v>
                </c:pt>
              </c:strCache>
            </c:strRef>
          </c:cat>
          <c:val>
            <c:numRef>
              <c:f>Sheet1!$C$2:$C$4</c:f>
              <c:numCache>
                <c:formatCode>#,##0</c:formatCode>
                <c:ptCount val="3"/>
                <c:pt idx="0">
                  <c:v>3244149.6</c:v>
                </c:pt>
                <c:pt idx="1">
                  <c:v>2074902.4000000001</c:v>
                </c:pt>
                <c:pt idx="2">
                  <c:v>321908</c:v>
                </c:pt>
              </c:numCache>
            </c:numRef>
          </c:val>
          <c:extLst>
            <c:ext xmlns:c16="http://schemas.microsoft.com/office/drawing/2014/chart" uri="{C3380CC4-5D6E-409C-BE32-E72D297353CC}">
              <c16:uniqueId val="{00000001-7E10-49CB-ADF6-BDC4B3BFBD84}"/>
            </c:ext>
          </c:extLst>
        </c:ser>
        <c:ser>
          <c:idx val="2"/>
          <c:order val="2"/>
          <c:tx>
            <c:strRef>
              <c:f>Sheet1!$D$1</c:f>
              <c:strCache>
                <c:ptCount val="1"/>
                <c:pt idx="0">
                  <c:v>Μη Διαπιστευμένοι2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ΕΕΚ</c:v>
                </c:pt>
                <c:pt idx="1">
                  <c:v>ΣΕ</c:v>
                </c:pt>
                <c:pt idx="2">
                  <c:v>ΕΕ</c:v>
                </c:pt>
              </c:strCache>
            </c:strRef>
          </c:cat>
          <c:val>
            <c:numRef>
              <c:f>Sheet1!$D$2:$D$4</c:f>
              <c:numCache>
                <c:formatCode>#,##0</c:formatCode>
                <c:ptCount val="3"/>
                <c:pt idx="0">
                  <c:v>811037.4</c:v>
                </c:pt>
                <c:pt idx="1">
                  <c:v>518725.60000000003</c:v>
                </c:pt>
                <c:pt idx="2">
                  <c:v>482862</c:v>
                </c:pt>
              </c:numCache>
            </c:numRef>
          </c:val>
          <c:extLst>
            <c:ext xmlns:c16="http://schemas.microsoft.com/office/drawing/2014/chart" uri="{C3380CC4-5D6E-409C-BE32-E72D297353CC}">
              <c16:uniqueId val="{00000002-7E10-49CB-ADF6-BDC4B3BFBD84}"/>
            </c:ext>
          </c:extLst>
        </c:ser>
        <c:dLbls>
          <c:showLegendKey val="0"/>
          <c:showVal val="0"/>
          <c:showCatName val="0"/>
          <c:showSerName val="0"/>
          <c:showPercent val="0"/>
          <c:showBubbleSize val="0"/>
        </c:dLbls>
        <c:gapWidth val="182"/>
        <c:axId val="1581411648"/>
        <c:axId val="1517920112"/>
      </c:barChart>
      <c:catAx>
        <c:axId val="158141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517920112"/>
        <c:crosses val="autoZero"/>
        <c:auto val="1"/>
        <c:lblAlgn val="ctr"/>
        <c:lblOffset val="100"/>
        <c:noMultiLvlLbl val="0"/>
      </c:catAx>
      <c:valAx>
        <c:axId val="1517920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58141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6297244519136755"/>
          <c:y val="2.2356670855038015E-2"/>
          <c:w val="0.55122307378615876"/>
          <c:h val="0.87355649841723382"/>
        </c:manualLayout>
      </c:layout>
      <c:barChart>
        <c:barDir val="bar"/>
        <c:grouping val="clustered"/>
        <c:varyColors val="0"/>
        <c:ser>
          <c:idx val="0"/>
          <c:order val="0"/>
          <c:tx>
            <c:strRef>
              <c:f>Sheet1!$B$1</c:f>
              <c:strCache>
                <c:ptCount val="1"/>
                <c:pt idx="0">
                  <c:v>Aριθμός αιτήσεων που υποβλήθηκαν</c:v>
                </c:pt>
              </c:strCache>
            </c:strRef>
          </c:tx>
          <c:spPr>
            <a:solidFill>
              <a:schemeClr val="accent6">
                <a:shade val="65000"/>
              </a:schemeClr>
            </a:solidFill>
            <a:ln>
              <a:noFill/>
            </a:ln>
            <a:effectLst/>
          </c:spPr>
          <c:invertIfNegative val="0"/>
          <c:dLbls>
            <c:dLbl>
              <c:idx val="0"/>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FA5-4ABC-976B-C6BC78A148D2}"/>
                </c:ext>
              </c:extLst>
            </c:dLbl>
            <c:dLbl>
              <c:idx val="1"/>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FA5-4ABC-976B-C6BC78A148D2}"/>
                </c:ext>
              </c:extLst>
            </c:dLbl>
            <c:dLbl>
              <c:idx val="2"/>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FA5-4ABC-976B-C6BC78A148D2}"/>
                </c:ext>
              </c:extLst>
            </c:dLbl>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Εκπ.Ενηλίκων</c:v>
                </c:pt>
                <c:pt idx="1">
                  <c:v>Σχολική Εκπ.</c:v>
                </c:pt>
                <c:pt idx="2">
                  <c:v>ΕΕΚ</c:v>
                </c:pt>
              </c:strCache>
            </c:strRef>
          </c:cat>
          <c:val>
            <c:numRef>
              <c:f>Sheet1!$B$2:$B$5</c:f>
              <c:numCache>
                <c:formatCode>#,##0</c:formatCode>
                <c:ptCount val="4"/>
                <c:pt idx="0">
                  <c:v>6</c:v>
                </c:pt>
                <c:pt idx="1">
                  <c:v>43</c:v>
                </c:pt>
                <c:pt idx="2">
                  <c:v>10</c:v>
                </c:pt>
              </c:numCache>
            </c:numRef>
          </c:val>
          <c:extLst>
            <c:ext xmlns:c16="http://schemas.microsoft.com/office/drawing/2014/chart" uri="{C3380CC4-5D6E-409C-BE32-E72D297353CC}">
              <c16:uniqueId val="{00000000-786D-4705-A37C-DC0759FB2F8D}"/>
            </c:ext>
          </c:extLst>
        </c:ser>
        <c:ser>
          <c:idx val="1"/>
          <c:order val="1"/>
          <c:tx>
            <c:strRef>
              <c:f>Sheet1!$C$1</c:f>
              <c:strCache>
                <c:ptCount val="1"/>
                <c:pt idx="0">
                  <c:v>Aριθμός αιτήσεων που εγκρίθηκαν</c:v>
                </c:pt>
              </c:strCache>
            </c:strRef>
          </c:tx>
          <c:spPr>
            <a:solidFill>
              <a:schemeClr val="accent6"/>
            </a:solidFill>
            <a:ln>
              <a:noFill/>
            </a:ln>
            <a:effectLst/>
          </c:spPr>
          <c:invertIfNegative val="0"/>
          <c:dLbls>
            <c:dLbl>
              <c:idx val="1"/>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FA5-4ABC-976B-C6BC78A148D2}"/>
                </c:ext>
              </c:extLst>
            </c:dLbl>
            <c:dLbl>
              <c:idx val="2"/>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FA5-4ABC-976B-C6BC78A148D2}"/>
                </c:ext>
              </c:extLst>
            </c:dLbl>
            <c:spPr>
              <a:noFill/>
              <a:ln>
                <a:noFill/>
              </a:ln>
              <a:effectLst/>
            </c:spPr>
            <c:txPr>
              <a:bodyPr rot="0" spcFirstLastPara="1" vertOverflow="ellipsis" vert="horz" wrap="square" anchor="ctr" anchorCtr="1"/>
              <a:lstStyle/>
              <a:p>
                <a:pPr>
                  <a:defRPr sz="1800" b="0" i="0" u="none" strike="noStrike" kern="1200" baseline="0">
                    <a:solidFill>
                      <a:srgbClr val="0070C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Εκπ.Ενηλίκων</c:v>
                </c:pt>
                <c:pt idx="1">
                  <c:v>Σχολική Εκπ.</c:v>
                </c:pt>
                <c:pt idx="2">
                  <c:v>ΕΕΚ</c:v>
                </c:pt>
              </c:strCache>
            </c:strRef>
          </c:cat>
          <c:val>
            <c:numRef>
              <c:f>Sheet1!$C$2:$C$5</c:f>
              <c:numCache>
                <c:formatCode>#,##0</c:formatCode>
                <c:ptCount val="4"/>
                <c:pt idx="0">
                  <c:v>2</c:v>
                </c:pt>
                <c:pt idx="1">
                  <c:v>29</c:v>
                </c:pt>
                <c:pt idx="2">
                  <c:v>4</c:v>
                </c:pt>
              </c:numCache>
            </c:numRef>
          </c:val>
          <c:extLst>
            <c:ext xmlns:c16="http://schemas.microsoft.com/office/drawing/2014/chart" uri="{C3380CC4-5D6E-409C-BE32-E72D297353CC}">
              <c16:uniqueId val="{00000001-786D-4705-A37C-DC0759FB2F8D}"/>
            </c:ext>
          </c:extLst>
        </c:ser>
        <c:ser>
          <c:idx val="2"/>
          <c:order val="2"/>
          <c:tx>
            <c:strRef>
              <c:f>Sheet1!$D$1</c:f>
              <c:strCache>
                <c:ptCount val="1"/>
                <c:pt idx="0">
                  <c:v>Aριθμός αιτήσεων που απορρίφθηκαν</c:v>
                </c:pt>
              </c:strCache>
            </c:strRef>
          </c:tx>
          <c:spPr>
            <a:solidFill>
              <a:schemeClr val="accent6">
                <a:tint val="65000"/>
              </a:schemeClr>
            </a:solidFill>
            <a:ln>
              <a:noFill/>
            </a:ln>
            <a:effectLst/>
          </c:spPr>
          <c:invertIfNegative val="0"/>
          <c:dLbls>
            <c:dLbl>
              <c:idx val="0"/>
              <c:tx>
                <c:rich>
                  <a:bodyPr/>
                  <a:lstStyle/>
                  <a:p>
                    <a:r>
                      <a:rPr lang="en-US"/>
                      <a:t>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FA5-4ABC-976B-C6BC78A148D2}"/>
                </c:ext>
              </c:extLst>
            </c:dLbl>
            <c:dLbl>
              <c:idx val="1"/>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FA5-4ABC-976B-C6BC78A148D2}"/>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C3D-47AE-8F36-D801DE3140BD}"/>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Εκπ.Ενηλίκων</c:v>
                </c:pt>
                <c:pt idx="1">
                  <c:v>Σχολική Εκπ.</c:v>
                </c:pt>
                <c:pt idx="2">
                  <c:v>ΕΕΚ</c:v>
                </c:pt>
              </c:strCache>
            </c:strRef>
          </c:cat>
          <c:val>
            <c:numRef>
              <c:f>Sheet1!$D$2:$D$5</c:f>
              <c:numCache>
                <c:formatCode>#,##0</c:formatCode>
                <c:ptCount val="4"/>
                <c:pt idx="0">
                  <c:v>4</c:v>
                </c:pt>
                <c:pt idx="1">
                  <c:v>14</c:v>
                </c:pt>
                <c:pt idx="2">
                  <c:v>6</c:v>
                </c:pt>
              </c:numCache>
            </c:numRef>
          </c:val>
          <c:extLst>
            <c:ext xmlns:c16="http://schemas.microsoft.com/office/drawing/2014/chart" uri="{C3380CC4-5D6E-409C-BE32-E72D297353CC}">
              <c16:uniqueId val="{00000002-786D-4705-A37C-DC0759FB2F8D}"/>
            </c:ext>
          </c:extLst>
        </c:ser>
        <c:dLbls>
          <c:showLegendKey val="0"/>
          <c:showVal val="0"/>
          <c:showCatName val="0"/>
          <c:showSerName val="0"/>
          <c:showPercent val="0"/>
          <c:showBubbleSize val="0"/>
        </c:dLbls>
        <c:gapWidth val="150"/>
        <c:axId val="232263680"/>
        <c:axId val="232265216"/>
      </c:barChart>
      <c:catAx>
        <c:axId val="232263680"/>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232265216"/>
        <c:crosses val="autoZero"/>
        <c:auto val="1"/>
        <c:lblAlgn val="ctr"/>
        <c:lblOffset val="100"/>
        <c:noMultiLvlLbl val="0"/>
      </c:catAx>
      <c:valAx>
        <c:axId val="232265216"/>
        <c:scaling>
          <c:orientation val="minMax"/>
        </c:scaling>
        <c:delete val="0"/>
        <c:axPos val="b"/>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232263680"/>
        <c:crosses val="autoZero"/>
        <c:crossBetween val="between"/>
      </c:valAx>
      <c:spPr>
        <a:noFill/>
        <a:ln>
          <a:noFill/>
        </a:ln>
        <a:effectLst/>
      </c:spPr>
    </c:plotArea>
    <c:legend>
      <c:legendPos val="r"/>
      <c:layout>
        <c:manualLayout>
          <c:xMode val="edge"/>
          <c:yMode val="edge"/>
          <c:x val="0.70961312222845174"/>
          <c:y val="0.18680821178599205"/>
          <c:w val="0.27016969600848323"/>
          <c:h val="0.368962525290617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6555340544534713"/>
          <c:y val="9.7588363197739971E-3"/>
          <c:w val="0.54287343156605539"/>
          <c:h val="0.87355649841723382"/>
        </c:manualLayout>
      </c:layout>
      <c:barChart>
        <c:barDir val="col"/>
        <c:grouping val="clustered"/>
        <c:varyColors val="0"/>
        <c:ser>
          <c:idx val="0"/>
          <c:order val="0"/>
          <c:tx>
            <c:strRef>
              <c:f>Sheet1!$B$1</c:f>
              <c:strCache>
                <c:ptCount val="1"/>
                <c:pt idx="0">
                  <c:v>2021</c:v>
                </c:pt>
              </c:strCache>
            </c:strRef>
          </c:tx>
          <c:spPr>
            <a:solidFill>
              <a:schemeClr val="accent1">
                <a:tint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Sheet1!$B$2:$B$5</c:f>
              <c:numCache>
                <c:formatCode>#,##0</c:formatCode>
                <c:ptCount val="4"/>
                <c:pt idx="0">
                  <c:v>2</c:v>
                </c:pt>
                <c:pt idx="1">
                  <c:v>5</c:v>
                </c:pt>
                <c:pt idx="2">
                  <c:v>18</c:v>
                </c:pt>
              </c:numCache>
            </c:numRef>
          </c:val>
          <c:extLst>
            <c:ext xmlns:c16="http://schemas.microsoft.com/office/drawing/2014/chart" uri="{C3380CC4-5D6E-409C-BE32-E72D297353CC}">
              <c16:uniqueId val="{00000000-786D-4705-A37C-DC0759FB2F8D}"/>
            </c:ext>
          </c:extLst>
        </c:ser>
        <c:ser>
          <c:idx val="1"/>
          <c:order val="1"/>
          <c:tx>
            <c:strRef>
              <c:f>Sheet1!$C$1</c:f>
              <c:strCache>
                <c:ptCount val="1"/>
                <c:pt idx="0">
                  <c:v>2022</c:v>
                </c:pt>
              </c:strCache>
            </c:strRef>
          </c:tx>
          <c:spPr>
            <a:solidFill>
              <a:schemeClr val="accent1">
                <a:tint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Sheet1!$C$2:$C$5</c:f>
              <c:numCache>
                <c:formatCode>#,##0</c:formatCode>
                <c:ptCount val="4"/>
                <c:pt idx="0">
                  <c:v>4</c:v>
                </c:pt>
                <c:pt idx="1">
                  <c:v>11</c:v>
                </c:pt>
                <c:pt idx="2">
                  <c:v>17</c:v>
                </c:pt>
              </c:numCache>
            </c:numRef>
          </c:val>
          <c:extLst>
            <c:ext xmlns:c16="http://schemas.microsoft.com/office/drawing/2014/chart" uri="{C3380CC4-5D6E-409C-BE32-E72D297353CC}">
              <c16:uniqueId val="{00000001-786D-4705-A37C-DC0759FB2F8D}"/>
            </c:ext>
          </c:extLst>
        </c:ser>
        <c:ser>
          <c:idx val="2"/>
          <c:order val="2"/>
          <c:tx>
            <c:strRef>
              <c:f>Sheet1!$D$1</c:f>
              <c:strCache>
                <c:ptCount val="1"/>
                <c:pt idx="0">
                  <c:v>2023</c:v>
                </c:pt>
              </c:strCache>
            </c:strRef>
          </c:tx>
          <c:spPr>
            <a:solidFill>
              <a:schemeClr val="accent1">
                <a:shade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Sheet1!$D$2:$D$5</c:f>
              <c:numCache>
                <c:formatCode>#,##0</c:formatCode>
                <c:ptCount val="4"/>
                <c:pt idx="0">
                  <c:v>4</c:v>
                </c:pt>
                <c:pt idx="1">
                  <c:v>24</c:v>
                </c:pt>
                <c:pt idx="2">
                  <c:v>21</c:v>
                </c:pt>
              </c:numCache>
            </c:numRef>
          </c:val>
          <c:extLst>
            <c:ext xmlns:c16="http://schemas.microsoft.com/office/drawing/2014/chart" uri="{C3380CC4-5D6E-409C-BE32-E72D297353CC}">
              <c16:uniqueId val="{00000002-786D-4705-A37C-DC0759FB2F8D}"/>
            </c:ext>
          </c:extLst>
        </c:ser>
        <c:ser>
          <c:idx val="3"/>
          <c:order val="3"/>
          <c:tx>
            <c:strRef>
              <c:f>Sheet1!$E$1</c:f>
              <c:strCache>
                <c:ptCount val="1"/>
                <c:pt idx="0">
                  <c:v>2024</c:v>
                </c:pt>
              </c:strCache>
            </c:strRef>
          </c:tx>
          <c:spPr>
            <a:solidFill>
              <a:schemeClr val="accent1">
                <a:shade val="58000"/>
              </a:schemeClr>
            </a:solidFill>
            <a:ln>
              <a:noFill/>
            </a:ln>
            <a:effectLst/>
          </c:spPr>
          <c:invertIfNegative val="0"/>
          <c:dLbls>
            <c:dLbl>
              <c:idx val="2"/>
              <c:tx>
                <c:rich>
                  <a:bodyPr/>
                  <a:lstStyle/>
                  <a:p>
                    <a:r>
                      <a:rPr lang="en-US"/>
                      <a:t>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92C-414A-BC92-986076E903A2}"/>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EE</c:v>
                </c:pt>
                <c:pt idx="1">
                  <c:v>ΣΕ</c:v>
                </c:pt>
                <c:pt idx="2">
                  <c:v>ΕΕΚ</c:v>
                </c:pt>
              </c:strCache>
            </c:strRef>
          </c:cat>
          <c:val>
            <c:numRef>
              <c:f>Sheet1!$E$2:$E$5</c:f>
              <c:numCache>
                <c:formatCode>#,##0</c:formatCode>
                <c:ptCount val="4"/>
                <c:pt idx="0">
                  <c:v>2</c:v>
                </c:pt>
                <c:pt idx="1">
                  <c:v>18</c:v>
                </c:pt>
                <c:pt idx="2">
                  <c:v>6</c:v>
                </c:pt>
              </c:numCache>
            </c:numRef>
          </c:val>
          <c:extLst>
            <c:ext xmlns:c16="http://schemas.microsoft.com/office/drawing/2014/chart" uri="{C3380CC4-5D6E-409C-BE32-E72D297353CC}">
              <c16:uniqueId val="{00000001-ED99-4DC1-810B-33A5BA8497E6}"/>
            </c:ext>
          </c:extLst>
        </c:ser>
        <c:dLbls>
          <c:dLblPos val="outEnd"/>
          <c:showLegendKey val="0"/>
          <c:showVal val="1"/>
          <c:showCatName val="0"/>
          <c:showSerName val="0"/>
          <c:showPercent val="0"/>
          <c:showBubbleSize val="0"/>
        </c:dLbls>
        <c:gapWidth val="444"/>
        <c:overlap val="-90"/>
        <c:axId val="232263680"/>
        <c:axId val="232265216"/>
      </c:barChart>
      <c:catAx>
        <c:axId val="232263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32265216"/>
        <c:crosses val="autoZero"/>
        <c:auto val="1"/>
        <c:lblAlgn val="ctr"/>
        <c:lblOffset val="100"/>
        <c:noMultiLvlLbl val="0"/>
      </c:catAx>
      <c:valAx>
        <c:axId val="232265216"/>
        <c:scaling>
          <c:orientation val="minMax"/>
        </c:scaling>
        <c:delete val="1"/>
        <c:axPos val="l"/>
        <c:numFmt formatCode="#,##0" sourceLinked="1"/>
        <c:majorTickMark val="none"/>
        <c:minorTickMark val="none"/>
        <c:tickLblPos val="nextTo"/>
        <c:crossAx val="232263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2" Type="http://schemas.openxmlformats.org/officeDocument/2006/relationships/hyperlink" Target="https://school-education.ec.europa.eu/en/professional-development/courses?f%5B0%5D=modality%3Aon_site" TargetMode="External"/><Relationship Id="rId1" Type="http://schemas.openxmlformats.org/officeDocument/2006/relationships/hyperlink" Target="https://ec.europa.eu/programmes/erasmus-plus/resources/quality-standards-courses-under-key-action-1-learning-mobility-individuals_en"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school-education.ec.europa.eu/en/professional-development/courses?f%5B0%5D=modality%3Aon_site" TargetMode="External"/><Relationship Id="rId1" Type="http://schemas.openxmlformats.org/officeDocument/2006/relationships/hyperlink" Target="https://ec.europa.eu/programmes/erasmus-plus/resources/quality-standards-courses-under-key-action-1-learning-mobility-individuals_e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1FC9-DF32-4AF7-98FD-A9F1BC63051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5BE47B7F-2449-440D-81C7-D7C154E5611B}">
      <dgm:prSet phldrT="[Text]" custT="1"/>
      <dgm:spPr/>
      <dgm:t>
        <a:bodyPr/>
        <a:lstStyle/>
        <a:p>
          <a:pPr marL="0" lvl="0" indent="0" algn="l" defTabSz="800100">
            <a:lnSpc>
              <a:spcPct val="90000"/>
            </a:lnSpc>
            <a:spcBef>
              <a:spcPct val="0"/>
            </a:spcBef>
            <a:spcAft>
              <a:spcPct val="35000"/>
            </a:spcAft>
            <a:buNone/>
          </a:pPr>
          <a:r>
            <a:rPr lang="el-GR" sz="1800" b="1" kern="1200" dirty="0">
              <a:solidFill>
                <a:prstClr val="white"/>
              </a:solidFill>
              <a:latin typeface="Verdana" panose="020B0604030504040204" pitchFamily="34" charset="0"/>
              <a:ea typeface="Verdana" panose="020B0604030504040204" pitchFamily="34" charset="0"/>
              <a:cs typeface="Arial" pitchFamily="34" charset="0"/>
            </a:rPr>
            <a:t>Συμπερίληψη και Διαφορετικότητα</a:t>
          </a:r>
          <a:endParaRPr lang="en-US" sz="1800" b="1" kern="1200" dirty="0">
            <a:solidFill>
              <a:prstClr val="white"/>
            </a:solidFill>
            <a:latin typeface="Verdana" panose="020B0604030504040204" pitchFamily="34" charset="0"/>
            <a:ea typeface="Verdana" panose="020B0604030504040204" pitchFamily="34" charset="0"/>
            <a:cs typeface="Arial" pitchFamily="34" charset="0"/>
          </a:endParaRPr>
        </a:p>
      </dgm:t>
    </dgm:pt>
    <dgm:pt modelId="{608CED0F-BDA6-4522-9004-82BBD6C5703F}" type="parTrans" cxnId="{24A5C83D-32FB-49AB-8080-B8B2F9996A05}">
      <dgm:prSet/>
      <dgm:spPr/>
      <dgm:t>
        <a:bodyPr/>
        <a:lstStyle/>
        <a:p>
          <a:endParaRPr lang="en-US" sz="1800"/>
        </a:p>
      </dgm:t>
    </dgm:pt>
    <dgm:pt modelId="{1B154CAA-7A9D-47AB-AD7A-65E6F1E751FC}" type="sibTrans" cxnId="{24A5C83D-32FB-49AB-8080-B8B2F9996A05}">
      <dgm:prSet/>
      <dgm:spPr/>
      <dgm:t>
        <a:bodyPr/>
        <a:lstStyle/>
        <a:p>
          <a:endParaRPr lang="en-US" sz="1800"/>
        </a:p>
      </dgm:t>
    </dgm:pt>
    <dgm:pt modelId="{A6186291-684B-4365-AF4B-3611BB08DCF0}">
      <dgm:prSet custT="1"/>
      <dgm:spPr/>
      <dgm:t>
        <a:bodyPr/>
        <a:lstStyle/>
        <a:p>
          <a:r>
            <a:rPr lang="el-GR" sz="1800" b="1" dirty="0">
              <a:latin typeface="Verdana" panose="020B0604030504040204" pitchFamily="34" charset="0"/>
              <a:ea typeface="Verdana" panose="020B0604030504040204" pitchFamily="34" charset="0"/>
              <a:cs typeface="Arial" pitchFamily="34" charset="0"/>
            </a:rPr>
            <a:t>Ψηφιακός Μετασχηματισμός</a:t>
          </a:r>
        </a:p>
      </dgm:t>
    </dgm:pt>
    <dgm:pt modelId="{2FA6684E-F780-400B-8F17-A2ACB1C2F157}" type="parTrans" cxnId="{54C2B928-262F-4D0E-A98C-9A0DB91A24A6}">
      <dgm:prSet/>
      <dgm:spPr/>
      <dgm:t>
        <a:bodyPr/>
        <a:lstStyle/>
        <a:p>
          <a:endParaRPr lang="en-US" sz="1800"/>
        </a:p>
      </dgm:t>
    </dgm:pt>
    <dgm:pt modelId="{68FBA14E-7897-42D9-B5F2-2B1123A5E5F1}" type="sibTrans" cxnId="{54C2B928-262F-4D0E-A98C-9A0DB91A24A6}">
      <dgm:prSet/>
      <dgm:spPr/>
      <dgm:t>
        <a:bodyPr/>
        <a:lstStyle/>
        <a:p>
          <a:endParaRPr lang="en-US" sz="1800"/>
        </a:p>
      </dgm:t>
    </dgm:pt>
    <dgm:pt modelId="{173C97C0-0631-4052-AB9E-886C984C138E}">
      <dgm:prSet custT="1"/>
      <dgm:spPr/>
      <dgm:t>
        <a:bodyPr/>
        <a:lstStyle/>
        <a:p>
          <a:r>
            <a:rPr lang="el-GR" sz="1800" b="1">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endParaRPr lang="el-GR" sz="1800" b="1" dirty="0">
            <a:latin typeface="Verdana" panose="020B0604030504040204" pitchFamily="34" charset="0"/>
            <a:ea typeface="Verdana" panose="020B0604030504040204" pitchFamily="34" charset="0"/>
            <a:cs typeface="Arial" pitchFamily="34" charset="0"/>
          </a:endParaRPr>
        </a:p>
      </dgm:t>
    </dgm:pt>
    <dgm:pt modelId="{DBE094BC-1363-48FB-A320-85AE8D12A11B}" type="parTrans" cxnId="{336D7BF5-2DD1-4E5E-9E96-BE6D732D5257}">
      <dgm:prSet/>
      <dgm:spPr/>
      <dgm:t>
        <a:bodyPr/>
        <a:lstStyle/>
        <a:p>
          <a:endParaRPr lang="en-US" sz="1800"/>
        </a:p>
      </dgm:t>
    </dgm:pt>
    <dgm:pt modelId="{AF2D9248-B315-453B-A40A-8A6C92282F12}" type="sibTrans" cxnId="{336D7BF5-2DD1-4E5E-9E96-BE6D732D5257}">
      <dgm:prSet/>
      <dgm:spPr/>
      <dgm:t>
        <a:bodyPr/>
        <a:lstStyle/>
        <a:p>
          <a:endParaRPr lang="en-US" sz="1800"/>
        </a:p>
      </dgm:t>
    </dgm:pt>
    <dgm:pt modelId="{511B0065-5922-49E0-B192-2FFF8DCCE65B}">
      <dgm:prSet custT="1"/>
      <dgm:spPr/>
      <dgm:t>
        <a:bodyPr/>
        <a:lstStyle/>
        <a:p>
          <a:r>
            <a:rPr lang="el-GR" sz="1800" b="1"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dirty="0"/>
        </a:p>
      </dgm:t>
    </dgm:pt>
    <dgm:pt modelId="{1462EF78-3C6C-41CC-9FEB-2A767BBC39F3}" type="parTrans" cxnId="{5C0780E3-751F-4D90-B7FD-CDC6AFF2AF45}">
      <dgm:prSet/>
      <dgm:spPr/>
      <dgm:t>
        <a:bodyPr/>
        <a:lstStyle/>
        <a:p>
          <a:endParaRPr lang="en-US" sz="1800"/>
        </a:p>
      </dgm:t>
    </dgm:pt>
    <dgm:pt modelId="{91FA34E3-36D1-49E1-ACFB-04E16A4239DE}" type="sibTrans" cxnId="{5C0780E3-751F-4D90-B7FD-CDC6AFF2AF45}">
      <dgm:prSet/>
      <dgm:spPr/>
      <dgm:t>
        <a:bodyPr/>
        <a:lstStyle/>
        <a:p>
          <a:endParaRPr lang="en-US" sz="1800"/>
        </a:p>
      </dgm:t>
    </dgm:pt>
    <dgm:pt modelId="{E7DC92C7-D555-4BCF-BAF5-052C11AA5304}" type="pres">
      <dgm:prSet presAssocID="{574B1FC9-DF32-4AF7-98FD-A9F1BC630518}" presName="outerComposite" presStyleCnt="0">
        <dgm:presLayoutVars>
          <dgm:chMax val="5"/>
          <dgm:dir/>
          <dgm:resizeHandles val="exact"/>
        </dgm:presLayoutVars>
      </dgm:prSet>
      <dgm:spPr/>
    </dgm:pt>
    <dgm:pt modelId="{DF61B978-FC77-44D1-8317-F071AFA84A9A}" type="pres">
      <dgm:prSet presAssocID="{574B1FC9-DF32-4AF7-98FD-A9F1BC630518}" presName="dummyMaxCanvas" presStyleCnt="0">
        <dgm:presLayoutVars/>
      </dgm:prSet>
      <dgm:spPr/>
    </dgm:pt>
    <dgm:pt modelId="{E6DC2955-E7FE-435B-B45C-530FB97F6C50}" type="pres">
      <dgm:prSet presAssocID="{574B1FC9-DF32-4AF7-98FD-A9F1BC630518}" presName="FourNodes_1" presStyleLbl="node1" presStyleIdx="0" presStyleCnt="4">
        <dgm:presLayoutVars>
          <dgm:bulletEnabled val="1"/>
        </dgm:presLayoutVars>
      </dgm:prSet>
      <dgm:spPr/>
    </dgm:pt>
    <dgm:pt modelId="{BA841FFC-1078-4ACE-90C4-1C7F21C24D9D}" type="pres">
      <dgm:prSet presAssocID="{574B1FC9-DF32-4AF7-98FD-A9F1BC630518}" presName="FourNodes_2" presStyleLbl="node1" presStyleIdx="1" presStyleCnt="4">
        <dgm:presLayoutVars>
          <dgm:bulletEnabled val="1"/>
        </dgm:presLayoutVars>
      </dgm:prSet>
      <dgm:spPr/>
    </dgm:pt>
    <dgm:pt modelId="{AB81E910-8BCE-4BB2-8CC6-6644EAEABFB5}" type="pres">
      <dgm:prSet presAssocID="{574B1FC9-DF32-4AF7-98FD-A9F1BC630518}" presName="FourNodes_3" presStyleLbl="node1" presStyleIdx="2" presStyleCnt="4">
        <dgm:presLayoutVars>
          <dgm:bulletEnabled val="1"/>
        </dgm:presLayoutVars>
      </dgm:prSet>
      <dgm:spPr/>
    </dgm:pt>
    <dgm:pt modelId="{6841E875-D320-42DB-83A3-FADD23125A0F}" type="pres">
      <dgm:prSet presAssocID="{574B1FC9-DF32-4AF7-98FD-A9F1BC630518}" presName="FourNodes_4" presStyleLbl="node1" presStyleIdx="3" presStyleCnt="4">
        <dgm:presLayoutVars>
          <dgm:bulletEnabled val="1"/>
        </dgm:presLayoutVars>
      </dgm:prSet>
      <dgm:spPr/>
    </dgm:pt>
    <dgm:pt modelId="{F8FCFE7A-7E79-4149-B3FF-9B5D64994D40}" type="pres">
      <dgm:prSet presAssocID="{574B1FC9-DF32-4AF7-98FD-A9F1BC630518}" presName="FourConn_1-2" presStyleLbl="fgAccFollowNode1" presStyleIdx="0" presStyleCnt="3">
        <dgm:presLayoutVars>
          <dgm:bulletEnabled val="1"/>
        </dgm:presLayoutVars>
      </dgm:prSet>
      <dgm:spPr/>
    </dgm:pt>
    <dgm:pt modelId="{87C60C5F-B0A4-4EE8-AA56-D6E2BA87D505}" type="pres">
      <dgm:prSet presAssocID="{574B1FC9-DF32-4AF7-98FD-A9F1BC630518}" presName="FourConn_2-3" presStyleLbl="fgAccFollowNode1" presStyleIdx="1" presStyleCnt="3">
        <dgm:presLayoutVars>
          <dgm:bulletEnabled val="1"/>
        </dgm:presLayoutVars>
      </dgm:prSet>
      <dgm:spPr/>
    </dgm:pt>
    <dgm:pt modelId="{0CEC3A10-66C2-4A1A-B7D9-162BBF0A4317}" type="pres">
      <dgm:prSet presAssocID="{574B1FC9-DF32-4AF7-98FD-A9F1BC630518}" presName="FourConn_3-4" presStyleLbl="fgAccFollowNode1" presStyleIdx="2" presStyleCnt="3">
        <dgm:presLayoutVars>
          <dgm:bulletEnabled val="1"/>
        </dgm:presLayoutVars>
      </dgm:prSet>
      <dgm:spPr/>
    </dgm:pt>
    <dgm:pt modelId="{C82AE00B-EC18-4D72-8C3F-A988627F36F7}" type="pres">
      <dgm:prSet presAssocID="{574B1FC9-DF32-4AF7-98FD-A9F1BC630518}" presName="FourNodes_1_text" presStyleLbl="node1" presStyleIdx="3" presStyleCnt="4">
        <dgm:presLayoutVars>
          <dgm:bulletEnabled val="1"/>
        </dgm:presLayoutVars>
      </dgm:prSet>
      <dgm:spPr/>
    </dgm:pt>
    <dgm:pt modelId="{D871CD53-2900-447A-B1F3-A02E56597A5B}" type="pres">
      <dgm:prSet presAssocID="{574B1FC9-DF32-4AF7-98FD-A9F1BC630518}" presName="FourNodes_2_text" presStyleLbl="node1" presStyleIdx="3" presStyleCnt="4">
        <dgm:presLayoutVars>
          <dgm:bulletEnabled val="1"/>
        </dgm:presLayoutVars>
      </dgm:prSet>
      <dgm:spPr/>
    </dgm:pt>
    <dgm:pt modelId="{5CCD1C6B-C87B-47C8-8585-C929E2788FBA}" type="pres">
      <dgm:prSet presAssocID="{574B1FC9-DF32-4AF7-98FD-A9F1BC630518}" presName="FourNodes_3_text" presStyleLbl="node1" presStyleIdx="3" presStyleCnt="4">
        <dgm:presLayoutVars>
          <dgm:bulletEnabled val="1"/>
        </dgm:presLayoutVars>
      </dgm:prSet>
      <dgm:spPr/>
    </dgm:pt>
    <dgm:pt modelId="{7D3C01BA-9DE4-4879-B858-FA68638EF5D1}" type="pres">
      <dgm:prSet presAssocID="{574B1FC9-DF32-4AF7-98FD-A9F1BC630518}" presName="FourNodes_4_text" presStyleLbl="node1" presStyleIdx="3" presStyleCnt="4">
        <dgm:presLayoutVars>
          <dgm:bulletEnabled val="1"/>
        </dgm:presLayoutVars>
      </dgm:prSet>
      <dgm:spPr/>
    </dgm:pt>
  </dgm:ptLst>
  <dgm:cxnLst>
    <dgm:cxn modelId="{FFCA3E1F-1C18-4E7D-9395-F3BAD58FA28F}" type="presOf" srcId="{511B0065-5922-49E0-B192-2FFF8DCCE65B}" destId="{7D3C01BA-9DE4-4879-B858-FA68638EF5D1}" srcOrd="1" destOrd="0" presId="urn:microsoft.com/office/officeart/2005/8/layout/vProcess5"/>
    <dgm:cxn modelId="{6FD3D71F-7753-4149-9734-7426AB34FE8F}" type="presOf" srcId="{574B1FC9-DF32-4AF7-98FD-A9F1BC630518}" destId="{E7DC92C7-D555-4BCF-BAF5-052C11AA5304}" srcOrd="0" destOrd="0" presId="urn:microsoft.com/office/officeart/2005/8/layout/vProcess5"/>
    <dgm:cxn modelId="{54C2B928-262F-4D0E-A98C-9A0DB91A24A6}" srcId="{574B1FC9-DF32-4AF7-98FD-A9F1BC630518}" destId="{A6186291-684B-4365-AF4B-3611BB08DCF0}" srcOrd="1" destOrd="0" parTransId="{2FA6684E-F780-400B-8F17-A2ACB1C2F157}" sibTransId="{68FBA14E-7897-42D9-B5F2-2B1123A5E5F1}"/>
    <dgm:cxn modelId="{0D13112E-9780-46B5-A3C1-0B272ACFC73B}" type="presOf" srcId="{68FBA14E-7897-42D9-B5F2-2B1123A5E5F1}" destId="{87C60C5F-B0A4-4EE8-AA56-D6E2BA87D505}" srcOrd="0" destOrd="0" presId="urn:microsoft.com/office/officeart/2005/8/layout/vProcess5"/>
    <dgm:cxn modelId="{24A5C83D-32FB-49AB-8080-B8B2F9996A05}" srcId="{574B1FC9-DF32-4AF7-98FD-A9F1BC630518}" destId="{5BE47B7F-2449-440D-81C7-D7C154E5611B}" srcOrd="0" destOrd="0" parTransId="{608CED0F-BDA6-4522-9004-82BBD6C5703F}" sibTransId="{1B154CAA-7A9D-47AB-AD7A-65E6F1E751FC}"/>
    <dgm:cxn modelId="{69444164-C261-4AAE-A7B8-C256DE5FF863}" type="presOf" srcId="{AF2D9248-B315-453B-A40A-8A6C92282F12}" destId="{0CEC3A10-66C2-4A1A-B7D9-162BBF0A4317}" srcOrd="0" destOrd="0" presId="urn:microsoft.com/office/officeart/2005/8/layout/vProcess5"/>
    <dgm:cxn modelId="{E21B7768-FA5E-4456-B096-53B992A051A8}" type="presOf" srcId="{173C97C0-0631-4052-AB9E-886C984C138E}" destId="{AB81E910-8BCE-4BB2-8CC6-6644EAEABFB5}" srcOrd="0" destOrd="0" presId="urn:microsoft.com/office/officeart/2005/8/layout/vProcess5"/>
    <dgm:cxn modelId="{78422C75-D502-4BB0-BDCB-E3C6B24CB96C}" type="presOf" srcId="{5BE47B7F-2449-440D-81C7-D7C154E5611B}" destId="{E6DC2955-E7FE-435B-B45C-530FB97F6C50}" srcOrd="0" destOrd="0" presId="urn:microsoft.com/office/officeart/2005/8/layout/vProcess5"/>
    <dgm:cxn modelId="{334BFD88-5DF0-4208-A439-22C507AF0AA8}" type="presOf" srcId="{1B154CAA-7A9D-47AB-AD7A-65E6F1E751FC}" destId="{F8FCFE7A-7E79-4149-B3FF-9B5D64994D40}" srcOrd="0" destOrd="0" presId="urn:microsoft.com/office/officeart/2005/8/layout/vProcess5"/>
    <dgm:cxn modelId="{D8B2DF89-A008-434D-9345-E6DAC4A715E5}" type="presOf" srcId="{173C97C0-0631-4052-AB9E-886C984C138E}" destId="{5CCD1C6B-C87B-47C8-8585-C929E2788FBA}" srcOrd="1" destOrd="0" presId="urn:microsoft.com/office/officeart/2005/8/layout/vProcess5"/>
    <dgm:cxn modelId="{4A8F1B90-3B33-4533-A050-83D919D63645}" type="presOf" srcId="{A6186291-684B-4365-AF4B-3611BB08DCF0}" destId="{BA841FFC-1078-4ACE-90C4-1C7F21C24D9D}" srcOrd="0" destOrd="0" presId="urn:microsoft.com/office/officeart/2005/8/layout/vProcess5"/>
    <dgm:cxn modelId="{5BB9499E-AD58-4CAD-B4B2-AC7EE31EC979}" type="presOf" srcId="{A6186291-684B-4365-AF4B-3611BB08DCF0}" destId="{D871CD53-2900-447A-B1F3-A02E56597A5B}" srcOrd="1" destOrd="0" presId="urn:microsoft.com/office/officeart/2005/8/layout/vProcess5"/>
    <dgm:cxn modelId="{32D953B2-76FB-4EE7-B6EE-0473173D0B5A}" type="presOf" srcId="{5BE47B7F-2449-440D-81C7-D7C154E5611B}" destId="{C82AE00B-EC18-4D72-8C3F-A988627F36F7}" srcOrd="1" destOrd="0" presId="urn:microsoft.com/office/officeart/2005/8/layout/vProcess5"/>
    <dgm:cxn modelId="{5C0780E3-751F-4D90-B7FD-CDC6AFF2AF45}" srcId="{574B1FC9-DF32-4AF7-98FD-A9F1BC630518}" destId="{511B0065-5922-49E0-B192-2FFF8DCCE65B}" srcOrd="3" destOrd="0" parTransId="{1462EF78-3C6C-41CC-9FEB-2A767BBC39F3}" sibTransId="{91FA34E3-36D1-49E1-ACFB-04E16A4239DE}"/>
    <dgm:cxn modelId="{336D7BF5-2DD1-4E5E-9E96-BE6D732D5257}" srcId="{574B1FC9-DF32-4AF7-98FD-A9F1BC630518}" destId="{173C97C0-0631-4052-AB9E-886C984C138E}" srcOrd="2" destOrd="0" parTransId="{DBE094BC-1363-48FB-A320-85AE8D12A11B}" sibTransId="{AF2D9248-B315-453B-A40A-8A6C92282F12}"/>
    <dgm:cxn modelId="{7360A5FC-5656-49B3-9750-AD741E15F233}" type="presOf" srcId="{511B0065-5922-49E0-B192-2FFF8DCCE65B}" destId="{6841E875-D320-42DB-83A3-FADD23125A0F}" srcOrd="0" destOrd="0" presId="urn:microsoft.com/office/officeart/2005/8/layout/vProcess5"/>
    <dgm:cxn modelId="{163CBDAD-EFA8-4F9E-ADEF-B98F317BFA53}" type="presParOf" srcId="{E7DC92C7-D555-4BCF-BAF5-052C11AA5304}" destId="{DF61B978-FC77-44D1-8317-F071AFA84A9A}" srcOrd="0" destOrd="0" presId="urn:microsoft.com/office/officeart/2005/8/layout/vProcess5"/>
    <dgm:cxn modelId="{4C2C4E3E-1D19-4564-BC51-297963DD862B}" type="presParOf" srcId="{E7DC92C7-D555-4BCF-BAF5-052C11AA5304}" destId="{E6DC2955-E7FE-435B-B45C-530FB97F6C50}" srcOrd="1" destOrd="0" presId="urn:microsoft.com/office/officeart/2005/8/layout/vProcess5"/>
    <dgm:cxn modelId="{1DA2F6B3-0F96-4107-B2F7-16932D748F20}" type="presParOf" srcId="{E7DC92C7-D555-4BCF-BAF5-052C11AA5304}" destId="{BA841FFC-1078-4ACE-90C4-1C7F21C24D9D}" srcOrd="2" destOrd="0" presId="urn:microsoft.com/office/officeart/2005/8/layout/vProcess5"/>
    <dgm:cxn modelId="{6968097F-4D82-4401-8499-F1FCFCBBD459}" type="presParOf" srcId="{E7DC92C7-D555-4BCF-BAF5-052C11AA5304}" destId="{AB81E910-8BCE-4BB2-8CC6-6644EAEABFB5}" srcOrd="3" destOrd="0" presId="urn:microsoft.com/office/officeart/2005/8/layout/vProcess5"/>
    <dgm:cxn modelId="{7A782211-F3AE-4C5A-8721-34D003798749}" type="presParOf" srcId="{E7DC92C7-D555-4BCF-BAF5-052C11AA5304}" destId="{6841E875-D320-42DB-83A3-FADD23125A0F}" srcOrd="4" destOrd="0" presId="urn:microsoft.com/office/officeart/2005/8/layout/vProcess5"/>
    <dgm:cxn modelId="{CA7D6070-E6EA-49B9-B06F-0647EDC68662}" type="presParOf" srcId="{E7DC92C7-D555-4BCF-BAF5-052C11AA5304}" destId="{F8FCFE7A-7E79-4149-B3FF-9B5D64994D40}" srcOrd="5" destOrd="0" presId="urn:microsoft.com/office/officeart/2005/8/layout/vProcess5"/>
    <dgm:cxn modelId="{198CF545-1F8A-4F25-BBE7-A100627C787E}" type="presParOf" srcId="{E7DC92C7-D555-4BCF-BAF5-052C11AA5304}" destId="{87C60C5F-B0A4-4EE8-AA56-D6E2BA87D505}" srcOrd="6" destOrd="0" presId="urn:microsoft.com/office/officeart/2005/8/layout/vProcess5"/>
    <dgm:cxn modelId="{854024B2-B0DE-46C2-9363-4639729A0BD5}" type="presParOf" srcId="{E7DC92C7-D555-4BCF-BAF5-052C11AA5304}" destId="{0CEC3A10-66C2-4A1A-B7D9-162BBF0A4317}" srcOrd="7" destOrd="0" presId="urn:microsoft.com/office/officeart/2005/8/layout/vProcess5"/>
    <dgm:cxn modelId="{A3E8C9C1-2800-48D9-8C72-594BA14C017F}" type="presParOf" srcId="{E7DC92C7-D555-4BCF-BAF5-052C11AA5304}" destId="{C82AE00B-EC18-4D72-8C3F-A988627F36F7}" srcOrd="8" destOrd="0" presId="urn:microsoft.com/office/officeart/2005/8/layout/vProcess5"/>
    <dgm:cxn modelId="{4AAE9B57-1E44-4004-8445-2313B8CC2A0A}" type="presParOf" srcId="{E7DC92C7-D555-4BCF-BAF5-052C11AA5304}" destId="{D871CD53-2900-447A-B1F3-A02E56597A5B}" srcOrd="9" destOrd="0" presId="urn:microsoft.com/office/officeart/2005/8/layout/vProcess5"/>
    <dgm:cxn modelId="{E16146DB-5FFB-4001-9229-F2905096999E}" type="presParOf" srcId="{E7DC92C7-D555-4BCF-BAF5-052C11AA5304}" destId="{5CCD1C6B-C87B-47C8-8585-C929E2788FBA}" srcOrd="10" destOrd="0" presId="urn:microsoft.com/office/officeart/2005/8/layout/vProcess5"/>
    <dgm:cxn modelId="{D544EA66-AFC7-46EB-B32D-FD80C4F6BF6D}" type="presParOf" srcId="{E7DC92C7-D555-4BCF-BAF5-052C11AA5304}" destId="{7D3C01BA-9DE4-4879-B858-FA68638EF5D1}"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B5225-304E-4677-8456-A5F6359301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l-GR"/>
        </a:p>
      </dgm:t>
    </dgm:pt>
    <dgm:pt modelId="{6D5A0323-49F6-4EDF-BD7D-A8DAC8FA1AE4}">
      <dgm:prSet custT="1"/>
      <dgm:spPr/>
      <dgm:t>
        <a:bodyPr/>
        <a:lstStyle/>
        <a:p>
          <a:r>
            <a:rPr lang="el-GR" altLang="en-US" sz="1600" b="1" dirty="0">
              <a:latin typeface="Verdana" panose="020B0604030504040204" pitchFamily="34" charset="0"/>
              <a:ea typeface="Verdana" panose="020B0604030504040204" pitchFamily="34" charset="0"/>
              <a:cs typeface="Calibri" panose="020F0502020204030204" pitchFamily="34" charset="0"/>
            </a:rPr>
            <a:t>ΣΧΟΛΙΚΗ ΕΚΠΑΙΔΕΥΣΗ</a:t>
          </a:r>
          <a:r>
            <a:rPr lang="en-US" altLang="en-US" sz="1600" dirty="0">
              <a:latin typeface="Verdana" panose="020B0604030504040204" pitchFamily="34" charset="0"/>
              <a:ea typeface="Verdana" panose="020B0604030504040204" pitchFamily="34" charset="0"/>
              <a:cs typeface="Calibri" panose="020F0502020204030204" pitchFamily="34" charset="0"/>
            </a:rPr>
            <a:t>: </a:t>
          </a:r>
          <a:r>
            <a:rPr lang="el-GR" altLang="en-US" sz="1600" dirty="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dirty="0">
              <a:latin typeface="Verdana" panose="020B0604030504040204" pitchFamily="34" charset="0"/>
              <a:ea typeface="Verdana" panose="020B0604030504040204" pitchFamily="34" charset="0"/>
              <a:cs typeface="Calibri" panose="020F0502020204030204" pitchFamily="34" charset="0"/>
            </a:rPr>
            <a:t>SCH</a:t>
          </a:r>
          <a:r>
            <a:rPr lang="el-GR" altLang="en-US" sz="1600" dirty="0">
              <a:latin typeface="Verdana" panose="020B0604030504040204" pitchFamily="34" charset="0"/>
              <a:ea typeface="Verdana" panose="020B0604030504040204" pitchFamily="34" charset="0"/>
              <a:cs typeface="Calibri" panose="020F0502020204030204" pitchFamily="34" charset="0"/>
            </a:rPr>
            <a:t> </a:t>
          </a:r>
        </a:p>
      </dgm:t>
    </dgm:pt>
    <dgm:pt modelId="{00889C52-A5C7-4AA0-B0D6-A07A1B7C2D02}" type="parTrans" cxnId="{695E2D5F-7C74-4A63-B69C-C4D8784B03C3}">
      <dgm:prSet/>
      <dgm:spPr/>
      <dgm:t>
        <a:bodyPr/>
        <a:lstStyle/>
        <a:p>
          <a:endParaRPr lang="el-GR" sz="1600"/>
        </a:p>
      </dgm:t>
    </dgm:pt>
    <dgm:pt modelId="{5246D163-01CB-4281-81FF-618082C6E701}" type="sibTrans" cxnId="{695E2D5F-7C74-4A63-B69C-C4D8784B03C3}">
      <dgm:prSet/>
      <dgm:spPr/>
      <dgm:t>
        <a:bodyPr/>
        <a:lstStyle/>
        <a:p>
          <a:endParaRPr lang="el-GR" sz="1600"/>
        </a:p>
      </dgm:t>
    </dgm:pt>
    <dgm:pt modelId="{A2B13D31-53E2-4F92-9E99-862DBCC1C172}">
      <dgm:prSet custT="1"/>
      <dgm:spPr/>
      <dgm:t>
        <a:bodyPr/>
        <a:lstStyle/>
        <a:p>
          <a:r>
            <a:rPr lang="el-GR" altLang="en-US" sz="1600" b="1">
              <a:latin typeface="Verdana" panose="020B0604030504040204" pitchFamily="34" charset="0"/>
              <a:ea typeface="Verdana" panose="020B0604030504040204" pitchFamily="34" charset="0"/>
              <a:cs typeface="Calibri" panose="020F0502020204030204" pitchFamily="34" charset="0"/>
            </a:rPr>
            <a:t>ΕΠΑΓΓΕΛΜΑΤΙΚΗ ΕΚΠΑΙΔΕΥΣΗ &amp; ΚΑΤΑΡΤΙΣΗ (ΕΕΚ)</a:t>
          </a:r>
          <a:r>
            <a:rPr lang="en-US" altLang="en-US" sz="1600">
              <a:latin typeface="Verdana" panose="020B0604030504040204" pitchFamily="34" charset="0"/>
              <a:ea typeface="Verdana" panose="020B0604030504040204" pitchFamily="34" charset="0"/>
              <a:cs typeface="Calibri" panose="020F0502020204030204" pitchFamily="34" charset="0"/>
            </a:rPr>
            <a:t>: </a:t>
          </a:r>
          <a:r>
            <a:rPr lang="el-GR" altLang="en-US" sz="16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a:latin typeface="Verdana" panose="020B0604030504040204" pitchFamily="34" charset="0"/>
              <a:ea typeface="Verdana" panose="020B0604030504040204" pitchFamily="34" charset="0"/>
              <a:cs typeface="Calibri" panose="020F0502020204030204" pitchFamily="34" charset="0"/>
            </a:rPr>
            <a:t>VET</a:t>
          </a:r>
          <a:endParaRPr lang="el-GR" altLang="en-US" sz="1600" dirty="0">
            <a:latin typeface="Verdana" panose="020B0604030504040204" pitchFamily="34" charset="0"/>
            <a:ea typeface="Verdana" panose="020B0604030504040204" pitchFamily="34" charset="0"/>
            <a:cs typeface="Calibri" panose="020F0502020204030204" pitchFamily="34" charset="0"/>
          </a:endParaRPr>
        </a:p>
      </dgm:t>
    </dgm:pt>
    <dgm:pt modelId="{541F6050-D9AB-43E4-AF4D-19CC6B5DF09F}" type="parTrans" cxnId="{552253E3-D919-4A69-948D-91FA947E29A2}">
      <dgm:prSet/>
      <dgm:spPr/>
      <dgm:t>
        <a:bodyPr/>
        <a:lstStyle/>
        <a:p>
          <a:endParaRPr lang="el-GR" sz="1600"/>
        </a:p>
      </dgm:t>
    </dgm:pt>
    <dgm:pt modelId="{7F2FB256-914C-45FF-B9CE-0C89A1AAD2E5}" type="sibTrans" cxnId="{552253E3-D919-4A69-948D-91FA947E29A2}">
      <dgm:prSet/>
      <dgm:spPr/>
      <dgm:t>
        <a:bodyPr/>
        <a:lstStyle/>
        <a:p>
          <a:endParaRPr lang="el-GR" sz="1600"/>
        </a:p>
      </dgm:t>
    </dgm:pt>
    <dgm:pt modelId="{3BEB98B5-EBE4-497F-8AEC-F24E6FC4C9DA}">
      <dgm:prSet custT="1"/>
      <dgm:spPr/>
      <dgm:t>
        <a:bodyPr/>
        <a:lstStyle/>
        <a:p>
          <a:r>
            <a:rPr lang="el-GR" altLang="en-US" sz="1600" b="1">
              <a:latin typeface="Verdana" panose="020B0604030504040204" pitchFamily="34" charset="0"/>
              <a:ea typeface="Verdana" panose="020B0604030504040204" pitchFamily="34" charset="0"/>
              <a:cs typeface="Calibri" panose="020F0502020204030204" pitchFamily="34" charset="0"/>
            </a:rPr>
            <a:t>ΕΚΠΑΙΔΕΥΣΗ ΕΝΗΛΙΚΩΝκπαίδευση Ενηλίκων</a:t>
          </a:r>
          <a:r>
            <a:rPr lang="en-US" altLang="en-US" sz="1600" b="1">
              <a:latin typeface="Verdana" panose="020B0604030504040204" pitchFamily="34" charset="0"/>
              <a:ea typeface="Verdana" panose="020B0604030504040204" pitchFamily="34" charset="0"/>
              <a:cs typeface="Calibri" panose="020F0502020204030204" pitchFamily="34" charset="0"/>
            </a:rPr>
            <a:t>: </a:t>
          </a:r>
          <a:r>
            <a:rPr lang="el-GR" altLang="en-US" sz="16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a:latin typeface="Verdana" panose="020B0604030504040204" pitchFamily="34" charset="0"/>
              <a:ea typeface="Verdana" panose="020B0604030504040204" pitchFamily="34" charset="0"/>
              <a:cs typeface="Calibri" panose="020F0502020204030204" pitchFamily="34" charset="0"/>
            </a:rPr>
            <a:t>ADU</a:t>
          </a:r>
          <a:endParaRPr lang="el-GR" altLang="en-US" sz="1600" dirty="0">
            <a:latin typeface="Verdana" panose="020B0604030504040204" pitchFamily="34" charset="0"/>
            <a:ea typeface="Verdana" panose="020B0604030504040204" pitchFamily="34" charset="0"/>
            <a:cs typeface="Calibri" panose="020F0502020204030204" pitchFamily="34" charset="0"/>
          </a:endParaRPr>
        </a:p>
      </dgm:t>
    </dgm:pt>
    <dgm:pt modelId="{2F62C75E-A25A-4CC6-9583-7CE0046DBD79}" type="parTrans" cxnId="{BC6BBA71-D442-4DCF-80AB-D3A7F8E5EEF9}">
      <dgm:prSet/>
      <dgm:spPr/>
      <dgm:t>
        <a:bodyPr/>
        <a:lstStyle/>
        <a:p>
          <a:endParaRPr lang="el-GR" sz="1600"/>
        </a:p>
      </dgm:t>
    </dgm:pt>
    <dgm:pt modelId="{4B71802C-4C3C-45F9-A722-DB86370DB7F4}" type="sibTrans" cxnId="{BC6BBA71-D442-4DCF-80AB-D3A7F8E5EEF9}">
      <dgm:prSet/>
      <dgm:spPr/>
      <dgm:t>
        <a:bodyPr/>
        <a:lstStyle/>
        <a:p>
          <a:endParaRPr lang="el-GR" sz="1600"/>
        </a:p>
      </dgm:t>
    </dgm:pt>
    <dgm:pt modelId="{421DF6EC-05E1-40A6-88D4-B5F9957519A8}" type="pres">
      <dgm:prSet presAssocID="{4E1B5225-304E-4677-8456-A5F63593016C}" presName="linear" presStyleCnt="0">
        <dgm:presLayoutVars>
          <dgm:dir/>
          <dgm:animLvl val="lvl"/>
          <dgm:resizeHandles val="exact"/>
        </dgm:presLayoutVars>
      </dgm:prSet>
      <dgm:spPr/>
    </dgm:pt>
    <dgm:pt modelId="{84F89737-4340-4E52-821C-E5140AA4294C}" type="pres">
      <dgm:prSet presAssocID="{6D5A0323-49F6-4EDF-BD7D-A8DAC8FA1AE4}" presName="parentLin" presStyleCnt="0"/>
      <dgm:spPr/>
    </dgm:pt>
    <dgm:pt modelId="{4FB449DE-2462-4705-AC78-52F3FDFD8C9B}" type="pres">
      <dgm:prSet presAssocID="{6D5A0323-49F6-4EDF-BD7D-A8DAC8FA1AE4}" presName="parentLeftMargin" presStyleLbl="node1" presStyleIdx="0" presStyleCnt="3"/>
      <dgm:spPr/>
    </dgm:pt>
    <dgm:pt modelId="{4CDFE240-2CED-489A-A4D5-9697C2765275}" type="pres">
      <dgm:prSet presAssocID="{6D5A0323-49F6-4EDF-BD7D-A8DAC8FA1AE4}" presName="parentText" presStyleLbl="node1" presStyleIdx="0" presStyleCnt="3">
        <dgm:presLayoutVars>
          <dgm:chMax val="0"/>
          <dgm:bulletEnabled val="1"/>
        </dgm:presLayoutVars>
      </dgm:prSet>
      <dgm:spPr/>
    </dgm:pt>
    <dgm:pt modelId="{40A103DD-134B-4030-8CB7-39B16D8A2F64}" type="pres">
      <dgm:prSet presAssocID="{6D5A0323-49F6-4EDF-BD7D-A8DAC8FA1AE4}" presName="negativeSpace" presStyleCnt="0"/>
      <dgm:spPr/>
    </dgm:pt>
    <dgm:pt modelId="{57BA8930-80F7-48D9-B8C1-42A3AA67F319}" type="pres">
      <dgm:prSet presAssocID="{6D5A0323-49F6-4EDF-BD7D-A8DAC8FA1AE4}" presName="childText" presStyleLbl="conFgAcc1" presStyleIdx="0" presStyleCnt="3">
        <dgm:presLayoutVars>
          <dgm:bulletEnabled val="1"/>
        </dgm:presLayoutVars>
      </dgm:prSet>
      <dgm:spPr/>
    </dgm:pt>
    <dgm:pt modelId="{DDB38620-2EE9-40BF-9F9B-961B7185F87D}" type="pres">
      <dgm:prSet presAssocID="{5246D163-01CB-4281-81FF-618082C6E701}" presName="spaceBetweenRectangles" presStyleCnt="0"/>
      <dgm:spPr/>
    </dgm:pt>
    <dgm:pt modelId="{9179DECE-5E52-4104-8687-F731F0E3D80A}" type="pres">
      <dgm:prSet presAssocID="{A2B13D31-53E2-4F92-9E99-862DBCC1C172}" presName="parentLin" presStyleCnt="0"/>
      <dgm:spPr/>
    </dgm:pt>
    <dgm:pt modelId="{08E26B81-BD88-4F23-BA84-CF3E1AFB8795}" type="pres">
      <dgm:prSet presAssocID="{A2B13D31-53E2-4F92-9E99-862DBCC1C172}" presName="parentLeftMargin" presStyleLbl="node1" presStyleIdx="0" presStyleCnt="3"/>
      <dgm:spPr/>
    </dgm:pt>
    <dgm:pt modelId="{C8DFEEE1-2AD1-44C1-822B-F3F4171C4BBB}" type="pres">
      <dgm:prSet presAssocID="{A2B13D31-53E2-4F92-9E99-862DBCC1C172}" presName="parentText" presStyleLbl="node1" presStyleIdx="1" presStyleCnt="3">
        <dgm:presLayoutVars>
          <dgm:chMax val="0"/>
          <dgm:bulletEnabled val="1"/>
        </dgm:presLayoutVars>
      </dgm:prSet>
      <dgm:spPr/>
    </dgm:pt>
    <dgm:pt modelId="{0FF8F699-CC95-4C64-BD02-B243048A90F6}" type="pres">
      <dgm:prSet presAssocID="{A2B13D31-53E2-4F92-9E99-862DBCC1C172}" presName="negativeSpace" presStyleCnt="0"/>
      <dgm:spPr/>
    </dgm:pt>
    <dgm:pt modelId="{1895DA29-A11D-4B4A-AF04-B0B9A812A0F4}" type="pres">
      <dgm:prSet presAssocID="{A2B13D31-53E2-4F92-9E99-862DBCC1C172}" presName="childText" presStyleLbl="conFgAcc1" presStyleIdx="1" presStyleCnt="3">
        <dgm:presLayoutVars>
          <dgm:bulletEnabled val="1"/>
        </dgm:presLayoutVars>
      </dgm:prSet>
      <dgm:spPr/>
    </dgm:pt>
    <dgm:pt modelId="{FDF0ED04-1812-4441-A843-08CF0C14D71C}" type="pres">
      <dgm:prSet presAssocID="{7F2FB256-914C-45FF-B9CE-0C89A1AAD2E5}" presName="spaceBetweenRectangles" presStyleCnt="0"/>
      <dgm:spPr/>
    </dgm:pt>
    <dgm:pt modelId="{E180C453-7F10-4D63-A9E5-4F5FEAA76676}" type="pres">
      <dgm:prSet presAssocID="{3BEB98B5-EBE4-497F-8AEC-F24E6FC4C9DA}" presName="parentLin" presStyleCnt="0"/>
      <dgm:spPr/>
    </dgm:pt>
    <dgm:pt modelId="{43799EF0-8D71-4F8D-A13A-3D90D5B953F9}" type="pres">
      <dgm:prSet presAssocID="{3BEB98B5-EBE4-497F-8AEC-F24E6FC4C9DA}" presName="parentLeftMargin" presStyleLbl="node1" presStyleIdx="1" presStyleCnt="3"/>
      <dgm:spPr/>
    </dgm:pt>
    <dgm:pt modelId="{2BB24B73-633A-4A1B-B163-5C521C6D8E51}" type="pres">
      <dgm:prSet presAssocID="{3BEB98B5-EBE4-497F-8AEC-F24E6FC4C9DA}" presName="parentText" presStyleLbl="node1" presStyleIdx="2" presStyleCnt="3">
        <dgm:presLayoutVars>
          <dgm:chMax val="0"/>
          <dgm:bulletEnabled val="1"/>
        </dgm:presLayoutVars>
      </dgm:prSet>
      <dgm:spPr/>
    </dgm:pt>
    <dgm:pt modelId="{F2286260-1545-4567-87D8-9D684D963B7D}" type="pres">
      <dgm:prSet presAssocID="{3BEB98B5-EBE4-497F-8AEC-F24E6FC4C9DA}" presName="negativeSpace" presStyleCnt="0"/>
      <dgm:spPr/>
    </dgm:pt>
    <dgm:pt modelId="{A4CCD054-687E-4802-B0B4-C0DC96C85CC8}" type="pres">
      <dgm:prSet presAssocID="{3BEB98B5-EBE4-497F-8AEC-F24E6FC4C9DA}" presName="childText" presStyleLbl="conFgAcc1" presStyleIdx="2" presStyleCnt="3">
        <dgm:presLayoutVars>
          <dgm:bulletEnabled val="1"/>
        </dgm:presLayoutVars>
      </dgm:prSet>
      <dgm:spPr/>
    </dgm:pt>
  </dgm:ptLst>
  <dgm:cxnLst>
    <dgm:cxn modelId="{C15C9701-CF86-4D45-91C4-DF7957965CA5}" type="presOf" srcId="{6D5A0323-49F6-4EDF-BD7D-A8DAC8FA1AE4}" destId="{4CDFE240-2CED-489A-A4D5-9697C2765275}" srcOrd="1" destOrd="0" presId="urn:microsoft.com/office/officeart/2005/8/layout/list1"/>
    <dgm:cxn modelId="{43763C0B-28CA-4301-BAE8-94E4BA0E2F09}" type="presOf" srcId="{3BEB98B5-EBE4-497F-8AEC-F24E6FC4C9DA}" destId="{43799EF0-8D71-4F8D-A13A-3D90D5B953F9}" srcOrd="0" destOrd="0" presId="urn:microsoft.com/office/officeart/2005/8/layout/list1"/>
    <dgm:cxn modelId="{09F7C80F-9D35-46AA-8EFD-5969B1CAA167}" type="presOf" srcId="{A2B13D31-53E2-4F92-9E99-862DBCC1C172}" destId="{C8DFEEE1-2AD1-44C1-822B-F3F4171C4BBB}" srcOrd="1" destOrd="0" presId="urn:microsoft.com/office/officeart/2005/8/layout/list1"/>
    <dgm:cxn modelId="{3662133B-9A57-4B63-83C5-F945A6CC3E5E}" type="presOf" srcId="{6D5A0323-49F6-4EDF-BD7D-A8DAC8FA1AE4}" destId="{4FB449DE-2462-4705-AC78-52F3FDFD8C9B}" srcOrd="0" destOrd="0" presId="urn:microsoft.com/office/officeart/2005/8/layout/list1"/>
    <dgm:cxn modelId="{B6A0065E-5DB5-4694-B2A8-B8D5B46C712A}" type="presOf" srcId="{4E1B5225-304E-4677-8456-A5F63593016C}" destId="{421DF6EC-05E1-40A6-88D4-B5F9957519A8}" srcOrd="0" destOrd="0" presId="urn:microsoft.com/office/officeart/2005/8/layout/list1"/>
    <dgm:cxn modelId="{695E2D5F-7C74-4A63-B69C-C4D8784B03C3}" srcId="{4E1B5225-304E-4677-8456-A5F63593016C}" destId="{6D5A0323-49F6-4EDF-BD7D-A8DAC8FA1AE4}" srcOrd="0" destOrd="0" parTransId="{00889C52-A5C7-4AA0-B0D6-A07A1B7C2D02}" sibTransId="{5246D163-01CB-4281-81FF-618082C6E701}"/>
    <dgm:cxn modelId="{694CF66D-11CF-4F3B-8889-35B8A6C59594}" type="presOf" srcId="{3BEB98B5-EBE4-497F-8AEC-F24E6FC4C9DA}" destId="{2BB24B73-633A-4A1B-B163-5C521C6D8E51}" srcOrd="1" destOrd="0" presId="urn:microsoft.com/office/officeart/2005/8/layout/list1"/>
    <dgm:cxn modelId="{BC6BBA71-D442-4DCF-80AB-D3A7F8E5EEF9}" srcId="{4E1B5225-304E-4677-8456-A5F63593016C}" destId="{3BEB98B5-EBE4-497F-8AEC-F24E6FC4C9DA}" srcOrd="2" destOrd="0" parTransId="{2F62C75E-A25A-4CC6-9583-7CE0046DBD79}" sibTransId="{4B71802C-4C3C-45F9-A722-DB86370DB7F4}"/>
    <dgm:cxn modelId="{552253E3-D919-4A69-948D-91FA947E29A2}" srcId="{4E1B5225-304E-4677-8456-A5F63593016C}" destId="{A2B13D31-53E2-4F92-9E99-862DBCC1C172}" srcOrd="1" destOrd="0" parTransId="{541F6050-D9AB-43E4-AF4D-19CC6B5DF09F}" sibTransId="{7F2FB256-914C-45FF-B9CE-0C89A1AAD2E5}"/>
    <dgm:cxn modelId="{169833FB-98F1-4D11-8502-92BD0474E354}" type="presOf" srcId="{A2B13D31-53E2-4F92-9E99-862DBCC1C172}" destId="{08E26B81-BD88-4F23-BA84-CF3E1AFB8795}" srcOrd="0" destOrd="0" presId="urn:microsoft.com/office/officeart/2005/8/layout/list1"/>
    <dgm:cxn modelId="{7C603CAE-373E-4609-B6AE-08954E49838B}" type="presParOf" srcId="{421DF6EC-05E1-40A6-88D4-B5F9957519A8}" destId="{84F89737-4340-4E52-821C-E5140AA4294C}" srcOrd="0" destOrd="0" presId="urn:microsoft.com/office/officeart/2005/8/layout/list1"/>
    <dgm:cxn modelId="{185390D2-0190-4818-B0CF-18E0F629F47A}" type="presParOf" srcId="{84F89737-4340-4E52-821C-E5140AA4294C}" destId="{4FB449DE-2462-4705-AC78-52F3FDFD8C9B}" srcOrd="0" destOrd="0" presId="urn:microsoft.com/office/officeart/2005/8/layout/list1"/>
    <dgm:cxn modelId="{DE049E2D-77E8-429B-8DCB-120208E5CB02}" type="presParOf" srcId="{84F89737-4340-4E52-821C-E5140AA4294C}" destId="{4CDFE240-2CED-489A-A4D5-9697C2765275}" srcOrd="1" destOrd="0" presId="urn:microsoft.com/office/officeart/2005/8/layout/list1"/>
    <dgm:cxn modelId="{D30E62DE-28EA-4F3E-A5AE-DC791B09334B}" type="presParOf" srcId="{421DF6EC-05E1-40A6-88D4-B5F9957519A8}" destId="{40A103DD-134B-4030-8CB7-39B16D8A2F64}" srcOrd="1" destOrd="0" presId="urn:microsoft.com/office/officeart/2005/8/layout/list1"/>
    <dgm:cxn modelId="{577A7C1D-E987-4767-8C19-0463C4AEE5DC}" type="presParOf" srcId="{421DF6EC-05E1-40A6-88D4-B5F9957519A8}" destId="{57BA8930-80F7-48D9-B8C1-42A3AA67F319}" srcOrd="2" destOrd="0" presId="urn:microsoft.com/office/officeart/2005/8/layout/list1"/>
    <dgm:cxn modelId="{DEB9C8F1-E9B6-4A5E-A239-62351CEB118D}" type="presParOf" srcId="{421DF6EC-05E1-40A6-88D4-B5F9957519A8}" destId="{DDB38620-2EE9-40BF-9F9B-961B7185F87D}" srcOrd="3" destOrd="0" presId="urn:microsoft.com/office/officeart/2005/8/layout/list1"/>
    <dgm:cxn modelId="{BFE8D2AD-5E18-4C4E-AF4B-BD9704992C93}" type="presParOf" srcId="{421DF6EC-05E1-40A6-88D4-B5F9957519A8}" destId="{9179DECE-5E52-4104-8687-F731F0E3D80A}" srcOrd="4" destOrd="0" presId="urn:microsoft.com/office/officeart/2005/8/layout/list1"/>
    <dgm:cxn modelId="{928930DD-20B3-4240-A37E-3BAF13B4E5A1}" type="presParOf" srcId="{9179DECE-5E52-4104-8687-F731F0E3D80A}" destId="{08E26B81-BD88-4F23-BA84-CF3E1AFB8795}" srcOrd="0" destOrd="0" presId="urn:microsoft.com/office/officeart/2005/8/layout/list1"/>
    <dgm:cxn modelId="{9067BA0B-1407-44B9-A2A0-E0AAA5F5EE10}" type="presParOf" srcId="{9179DECE-5E52-4104-8687-F731F0E3D80A}" destId="{C8DFEEE1-2AD1-44C1-822B-F3F4171C4BBB}" srcOrd="1" destOrd="0" presId="urn:microsoft.com/office/officeart/2005/8/layout/list1"/>
    <dgm:cxn modelId="{763EEFEE-95BD-4B74-AB78-6A064EB4FBFB}" type="presParOf" srcId="{421DF6EC-05E1-40A6-88D4-B5F9957519A8}" destId="{0FF8F699-CC95-4C64-BD02-B243048A90F6}" srcOrd="5" destOrd="0" presId="urn:microsoft.com/office/officeart/2005/8/layout/list1"/>
    <dgm:cxn modelId="{EC91844D-C2A1-436E-B20F-123739AE0509}" type="presParOf" srcId="{421DF6EC-05E1-40A6-88D4-B5F9957519A8}" destId="{1895DA29-A11D-4B4A-AF04-B0B9A812A0F4}" srcOrd="6" destOrd="0" presId="urn:microsoft.com/office/officeart/2005/8/layout/list1"/>
    <dgm:cxn modelId="{9A5F5552-802A-48A6-AF62-2F74F52E0BA7}" type="presParOf" srcId="{421DF6EC-05E1-40A6-88D4-B5F9957519A8}" destId="{FDF0ED04-1812-4441-A843-08CF0C14D71C}" srcOrd="7" destOrd="0" presId="urn:microsoft.com/office/officeart/2005/8/layout/list1"/>
    <dgm:cxn modelId="{FC843A15-70C5-4024-AB02-4E178F54DEBB}" type="presParOf" srcId="{421DF6EC-05E1-40A6-88D4-B5F9957519A8}" destId="{E180C453-7F10-4D63-A9E5-4F5FEAA76676}" srcOrd="8" destOrd="0" presId="urn:microsoft.com/office/officeart/2005/8/layout/list1"/>
    <dgm:cxn modelId="{20A2CD6D-48F3-4CD6-AEA0-C0A206BB333B}" type="presParOf" srcId="{E180C453-7F10-4D63-A9E5-4F5FEAA76676}" destId="{43799EF0-8D71-4F8D-A13A-3D90D5B953F9}" srcOrd="0" destOrd="0" presId="urn:microsoft.com/office/officeart/2005/8/layout/list1"/>
    <dgm:cxn modelId="{6B14351B-8851-430F-93F7-D2D8CB331D62}" type="presParOf" srcId="{E180C453-7F10-4D63-A9E5-4F5FEAA76676}" destId="{2BB24B73-633A-4A1B-B163-5C521C6D8E51}" srcOrd="1" destOrd="0" presId="urn:microsoft.com/office/officeart/2005/8/layout/list1"/>
    <dgm:cxn modelId="{3D87FB33-CC62-46F6-A871-A7FA826C12E4}" type="presParOf" srcId="{421DF6EC-05E1-40A6-88D4-B5F9957519A8}" destId="{F2286260-1545-4567-87D8-9D684D963B7D}" srcOrd="9" destOrd="0" presId="urn:microsoft.com/office/officeart/2005/8/layout/list1"/>
    <dgm:cxn modelId="{E3DB8966-254F-40DF-A314-6D1E3C05F29D}" type="presParOf" srcId="{421DF6EC-05E1-40A6-88D4-B5F9957519A8}" destId="{A4CCD054-687E-4802-B0B4-C0DC96C85CC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A64E5628-8C17-4082-A8BF-845CCB1B7E64}">
      <dgm:prSet phldrT="[Text]" custT="1"/>
      <dgm:spPr/>
      <dgm:t>
        <a:bodyPr/>
        <a:lstStyle/>
        <a:p>
          <a:r>
            <a:rPr lang="el-GR" sz="2800" b="1" dirty="0"/>
            <a:t>ΔΡΑΣΤΗΡΙΟΤΗΤΕΣ</a:t>
          </a:r>
          <a:endParaRPr lang="el-GR" sz="2800" dirty="0"/>
        </a:p>
      </dgm:t>
    </dgm:pt>
    <dgm:pt modelId="{B785CBAF-74EC-4788-A03F-C325B2F12EAE}" type="parTrans" cxnId="{64B222DC-1C5E-4B49-AD20-E56A1000B308}">
      <dgm:prSet/>
      <dgm:spPr/>
      <dgm:t>
        <a:bodyPr/>
        <a:lstStyle/>
        <a:p>
          <a:endParaRPr lang="el-GR"/>
        </a:p>
      </dgm:t>
    </dgm:pt>
    <dgm:pt modelId="{1F2F0637-078F-4FD0-ABA0-75243B3275C9}" type="sibTrans" cxnId="{64B222DC-1C5E-4B49-AD20-E56A1000B308}">
      <dgm:prSet/>
      <dgm:spPr/>
      <dgm:t>
        <a:bodyPr/>
        <a:lstStyle/>
        <a:p>
          <a:endParaRPr lang="el-GR"/>
        </a:p>
      </dgm:t>
    </dgm:pt>
    <dgm:pt modelId="{26CCF388-3C28-4196-9BA6-440AF6BC4EAC}">
      <dgm:prSet phldrT="[Text]"/>
      <dgm:spPr/>
      <dgm:t>
        <a:bodyPr/>
        <a:lstStyle/>
        <a:p>
          <a:r>
            <a:rPr lang="el-GR" b="1"/>
            <a:t>ΠΑΡΑΚΟΛΟΥΘΗΣΗ ΕΡΓΑΣΙΑΣ</a:t>
          </a:r>
          <a:r>
            <a:rPr lang="en-US" b="1"/>
            <a:t> </a:t>
          </a:r>
        </a:p>
        <a:p>
          <a:r>
            <a:rPr lang="el-GR"/>
            <a:t>2 – 60 ημέρες</a:t>
          </a:r>
          <a:endParaRPr lang="el-GR" dirty="0"/>
        </a:p>
      </dgm:t>
    </dgm:pt>
    <dgm:pt modelId="{4613308F-B1C7-4349-BCE4-A7327DE117CA}" type="parTrans" cxnId="{0F6FD1CC-AAF7-4C4C-BE08-35E7D3FA6FFF}">
      <dgm:prSet/>
      <dgm:spPr/>
      <dgm:t>
        <a:bodyPr/>
        <a:lstStyle/>
        <a:p>
          <a:endParaRPr lang="el-GR"/>
        </a:p>
      </dgm:t>
    </dgm:pt>
    <dgm:pt modelId="{CF2E0C5A-D41C-4596-B5B1-E4BB0FBFE12F}" type="sibTrans" cxnId="{0F6FD1CC-AAF7-4C4C-BE08-35E7D3FA6FFF}">
      <dgm:prSet/>
      <dgm:spPr/>
      <dgm:t>
        <a:bodyPr/>
        <a:lstStyle/>
        <a:p>
          <a:endParaRPr lang="el-GR"/>
        </a:p>
      </dgm:t>
    </dgm:pt>
    <dgm:pt modelId="{37A1108E-FDBB-480E-91D9-4494A9F68E93}">
      <dgm:prSet/>
      <dgm:spPr/>
      <dgm:t>
        <a:bodyPr/>
        <a:lstStyle/>
        <a:p>
          <a:r>
            <a:rPr lang="el-GR" b="1" dirty="0"/>
            <a:t>ΕΡΓΑΣΙΕΣ ΔΙΔΑΣΚΑΛΙΑΣ Η’ ΚΑΤΑΡΤΙΣΗΣ</a:t>
          </a:r>
          <a:endParaRPr lang="en-US" b="1" dirty="0"/>
        </a:p>
        <a:p>
          <a:r>
            <a:rPr lang="en-US" b="1" dirty="0"/>
            <a:t> </a:t>
          </a:r>
          <a:r>
            <a:rPr lang="el-GR" dirty="0"/>
            <a:t>2 – 365</a:t>
          </a:r>
          <a:r>
            <a:rPr lang="el-GR" b="1" dirty="0"/>
            <a:t> </a:t>
          </a:r>
          <a:r>
            <a:rPr lang="el-GR" dirty="0"/>
            <a:t>ημέρες</a:t>
          </a:r>
        </a:p>
      </dgm:t>
    </dgm:pt>
    <dgm:pt modelId="{EFF2BDE8-C2F9-4887-901F-43193203C116}" type="parTrans" cxnId="{AD5099E1-A209-4467-9313-16A79EE52F0C}">
      <dgm:prSet/>
      <dgm:spPr/>
      <dgm:t>
        <a:bodyPr/>
        <a:lstStyle/>
        <a:p>
          <a:endParaRPr lang="el-GR"/>
        </a:p>
      </dgm:t>
    </dgm:pt>
    <dgm:pt modelId="{08A19961-550C-4BE2-9793-26660085F31C}" type="sibTrans" cxnId="{AD5099E1-A209-4467-9313-16A79EE52F0C}">
      <dgm:prSet/>
      <dgm:spPr/>
      <dgm:t>
        <a:bodyPr/>
        <a:lstStyle/>
        <a:p>
          <a:endParaRPr lang="el-GR"/>
        </a:p>
      </dgm:t>
    </dgm:pt>
    <dgm:pt modelId="{D15FE39A-3BFC-4BDE-BF93-87F2A3515ABF}">
      <dgm:prSet/>
      <dgm:spPr/>
      <dgm:t>
        <a:bodyPr/>
        <a:lstStyle/>
        <a:p>
          <a:r>
            <a:rPr lang="el-GR" b="1" dirty="0"/>
            <a:t>ΜΑΘΗΜΑΤΑ &amp; ΚΑΤΑΡΤΙΣΗ</a:t>
          </a:r>
          <a:endParaRPr lang="en-US" b="1" dirty="0"/>
        </a:p>
        <a:p>
          <a:r>
            <a:rPr lang="el-GR" dirty="0"/>
            <a:t>ΣΥΜΜΕΤΟΧΗ ΣΕ ΠΡΟΓΡΑΜΜΑΤΑ ΕΚΠΑΙΔΕΥΣΗΣ ΚΑΙ ΚΑΤΑΡΤΙΣΗΣ</a:t>
          </a:r>
          <a:endParaRPr lang="en-US" dirty="0"/>
        </a:p>
        <a:p>
          <a:r>
            <a:rPr lang="el-GR" dirty="0"/>
            <a:t>2 – </a:t>
          </a:r>
          <a:r>
            <a:rPr lang="en-US" dirty="0"/>
            <a:t>1</a:t>
          </a:r>
          <a:r>
            <a:rPr lang="el-GR" dirty="0"/>
            <a:t>0 ημέρες </a:t>
          </a:r>
          <a:r>
            <a:rPr lang="en-US" dirty="0"/>
            <a:t>*</a:t>
          </a:r>
          <a:endParaRPr lang="el-GR" dirty="0"/>
        </a:p>
      </dgm:t>
    </dgm:pt>
    <dgm:pt modelId="{8A305A7F-363C-4FE3-8B59-52281174FB1F}" type="parTrans" cxnId="{A07D8415-738A-4471-9478-DF682AD44E20}">
      <dgm:prSet/>
      <dgm:spPr/>
      <dgm:t>
        <a:bodyPr/>
        <a:lstStyle/>
        <a:p>
          <a:endParaRPr lang="el-GR"/>
        </a:p>
      </dgm:t>
    </dgm:pt>
    <dgm:pt modelId="{545D4984-C27E-46A9-92A8-66A76DEAD8B1}" type="sibTrans" cxnId="{A07D8415-738A-4471-9478-DF682AD44E20}">
      <dgm:prSet/>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2000" dirty="0">
            <a:solidFill>
              <a:srgbClr val="FF0000"/>
            </a:solidFill>
            <a:latin typeface="Verdana" panose="020B0604030504040204" pitchFamily="34" charset="0"/>
            <a:ea typeface="Verdana" panose="020B0604030504040204" pitchFamily="34" charset="0"/>
          </a:endParaRPr>
        </a:p>
        <a:p>
          <a:r>
            <a:rPr lang="el-GR" sz="2000" dirty="0">
              <a:solidFill>
                <a:srgbClr val="FF0000"/>
              </a:solidFill>
              <a:latin typeface="Verdana" panose="020B0604030504040204" pitchFamily="34" charset="0"/>
              <a:ea typeface="Verdana" panose="020B0604030504040204" pitchFamily="34" charset="0"/>
            </a:rPr>
            <a:t>Διευκρινίσεις</a:t>
          </a:r>
          <a:endParaRPr lang="el-GR" sz="1200" dirty="0">
            <a:latin typeface="Verdana" panose="020B0604030504040204" pitchFamily="34" charset="0"/>
            <a:ea typeface="Verdana" panose="020B0604030504040204" pitchFamily="34" charset="0"/>
          </a:endParaRPr>
        </a:p>
        <a:p>
          <a:r>
            <a:rPr lang="el-GR" sz="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dirty="0">
              <a:latin typeface="Verdana" panose="020B0604030504040204" pitchFamily="34" charset="0"/>
              <a:ea typeface="Verdana" panose="020B0604030504040204" pitchFamily="34" charset="0"/>
            </a:rPr>
            <a:t>payroll/</a:t>
          </a:r>
          <a:r>
            <a:rPr lang="el-GR" sz="1200" dirty="0">
              <a:latin typeface="Verdana" panose="020B0604030504040204" pitchFamily="34" charset="0"/>
              <a:ea typeface="Verdana" panose="020B0604030504040204" pitchFamily="34" charset="0"/>
            </a:rPr>
            <a:t>συμβόλαιο</a:t>
          </a:r>
          <a:r>
            <a:rPr lang="en-US" sz="1200" dirty="0">
              <a:latin typeface="Verdana" panose="020B0604030504040204" pitchFamily="34" charset="0"/>
              <a:ea typeface="Verdana" panose="020B0604030504040204" pitchFamily="34" charset="0"/>
            </a:rPr>
            <a:t> </a:t>
          </a:r>
          <a:r>
            <a:rPr lang="el-GR" sz="1200" dirty="0" err="1">
              <a:latin typeface="Verdana" panose="020B0604030504040204" pitchFamily="34" charset="0"/>
              <a:ea typeface="Verdana" panose="020B0604030504040204" pitchFamily="34" charset="0"/>
            </a:rPr>
            <a:t>εργοδότησης</a:t>
          </a:r>
          <a:r>
            <a:rPr lang="en-US" sz="1200" dirty="0">
              <a:latin typeface="Verdana" panose="020B0604030504040204" pitchFamily="34" charset="0"/>
              <a:ea typeface="Verdana" panose="020B0604030504040204" pitchFamily="34" charset="0"/>
            </a:rPr>
            <a:t> </a:t>
          </a:r>
          <a:r>
            <a:rPr lang="el-GR" sz="1200" dirty="0">
              <a:latin typeface="Verdana" panose="020B0604030504040204" pitchFamily="34" charset="0"/>
              <a:ea typeface="Verdana" panose="020B0604030504040204" pitchFamily="34" charset="0"/>
            </a:rPr>
            <a:t>κτλ.)</a:t>
          </a:r>
        </a:p>
        <a:p>
          <a:pPr>
            <a:buFont typeface="Arial" panose="020B0604020202020204" pitchFamily="34" charset="0"/>
            <a:buChar char="•"/>
          </a:pPr>
          <a:endParaRPr lang="el-GR" sz="1000"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dirty="0">
              <a:latin typeface="Verdana" panose="020B0604030504040204" pitchFamily="34" charset="0"/>
              <a:ea typeface="Verdana" panose="020B0604030504040204" pitchFamily="34" charset="0"/>
            </a:rPr>
            <a:t>“blended activities”)</a:t>
          </a:r>
          <a:endParaRPr lang="el-GR" sz="1200" dirty="0">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dirty="0" err="1">
              <a:latin typeface="Verdana" panose="020B0604030504040204" pitchFamily="34" charset="0"/>
              <a:ea typeface="Verdana" panose="020B0604030504040204" pitchFamily="34" charset="0"/>
            </a:rPr>
            <a:t>αιτητή</a:t>
          </a:r>
          <a:r>
            <a:rPr lang="el-GR" sz="1200" i="1" dirty="0">
              <a:latin typeface="Verdana" panose="020B0604030504040204" pitchFamily="34" charset="0"/>
              <a:ea typeface="Verdana" panose="020B0604030504040204" pitchFamily="34" charset="0"/>
            </a:rPr>
            <a:t>. Εντούτοις,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dirty="0">
              <a:latin typeface="Verdana" panose="020B0604030504040204" pitchFamily="34" charset="0"/>
              <a:ea typeface="Verdana" panose="020B0604030504040204" pitchFamily="34" charset="0"/>
            </a:rPr>
            <a:t> βοηθούν στην επιλογή κατάλληλων </a:t>
          </a:r>
          <a:r>
            <a:rPr lang="el-GR" sz="1200" i="1" dirty="0" err="1">
              <a:latin typeface="Verdana" panose="020B0604030504040204" pitchFamily="34" charset="0"/>
              <a:ea typeface="Verdana" panose="020B0604030504040204" pitchFamily="34" charset="0"/>
            </a:rPr>
            <a:t>παρόχων</a:t>
          </a:r>
          <a:r>
            <a:rPr lang="el-GR" sz="1200" i="1" dirty="0">
              <a:latin typeface="Verdana" panose="020B0604030504040204" pitchFamily="34" charset="0"/>
              <a:ea typeface="Verdana" panose="020B0604030504040204" pitchFamily="34" charset="0"/>
            </a:rPr>
            <a:t>.</a:t>
          </a: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a:buFont typeface="Arial" panose="020B0604020202020204" pitchFamily="34" charset="0"/>
            <a:buChar char="•"/>
          </a:pPr>
          <a:endParaRPr lang="el-GR"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a:p>
          <a:pPr>
            <a:buFont typeface="Arial" panose="020B0604020202020204" pitchFamily="34" charset="0"/>
            <a:buChar char="•"/>
          </a:pPr>
          <a:endParaRPr lang="el-GR" sz="1200" u="sng" dirty="0">
            <a:effectLst/>
            <a:latin typeface="Verdana" panose="020B0604030504040204" pitchFamily="34" charset="0"/>
            <a:ea typeface="Verdana" panose="020B0604030504040204" pitchFamily="34" charset="0"/>
            <a:hlinkClick xmlns:r="http://schemas.openxmlformats.org/officeDocument/2006/relationships" r:id="rId2"/>
          </a:endParaRPr>
        </a:p>
        <a:p>
          <a:pPr>
            <a:buFont typeface="Arial" panose="020B0604020202020204" pitchFamily="34" charset="0"/>
            <a:buChar char="•"/>
          </a:pPr>
          <a:r>
            <a:rPr lang="el-GR" sz="1200" u="sng" dirty="0">
              <a:effectLst/>
              <a:latin typeface="Verdana" panose="020B0604030504040204" pitchFamily="34" charset="0"/>
              <a:ea typeface="Verdana" panose="020B0604030504040204" pitchFamily="34" charset="0"/>
              <a:hlinkClick xmlns:r="http://schemas.openxmlformats.org/officeDocument/2006/relationships" r:id="rId2"/>
            </a:rPr>
            <a:t>Ε</a:t>
          </a:r>
          <a:r>
            <a:rPr lang="en-US" sz="1200" u="sng" dirty="0">
              <a:effectLst/>
              <a:latin typeface="Verdana" panose="020B0604030504040204" pitchFamily="34" charset="0"/>
              <a:ea typeface="Verdana" panose="020B0604030504040204" pitchFamily="34" charset="0"/>
              <a:hlinkClick xmlns:r="http://schemas.openxmlformats.org/officeDocument/2006/relationships" r:id="rId2"/>
            </a:rPr>
            <a:t>SEP Course Catalogue</a:t>
          </a:r>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41CD2C81-5987-4AA1-995D-5F5A08F1F76C}" type="pres">
      <dgm:prSet presAssocID="{A64E5628-8C17-4082-A8BF-845CCB1B7E64}" presName="compNode" presStyleCnt="0"/>
      <dgm:spPr/>
    </dgm:pt>
    <dgm:pt modelId="{0C1EE24C-B9C9-4733-B3A9-DF241279CE1D}" type="pres">
      <dgm:prSet presAssocID="{A64E5628-8C17-4082-A8BF-845CCB1B7E64}" presName="aNode" presStyleLbl="bgShp" presStyleIdx="0" presStyleCnt="2" custLinFactNeighborX="-37783" custLinFactNeighborY="-21304"/>
      <dgm:spPr/>
    </dgm:pt>
    <dgm:pt modelId="{E0892A05-22D9-4F03-B79F-14C2E66AF833}" type="pres">
      <dgm:prSet presAssocID="{A64E5628-8C17-4082-A8BF-845CCB1B7E64}" presName="textNode" presStyleLbl="bgShp" presStyleIdx="0" presStyleCnt="2"/>
      <dgm:spPr/>
    </dgm:pt>
    <dgm:pt modelId="{E2E1E377-006C-4112-AE9F-D43FADA9648C}" type="pres">
      <dgm:prSet presAssocID="{A64E5628-8C17-4082-A8BF-845CCB1B7E64}" presName="compChildNode" presStyleCnt="0"/>
      <dgm:spPr/>
    </dgm:pt>
    <dgm:pt modelId="{6FD5521A-84E7-4E4B-A767-4D1E2B967EBB}" type="pres">
      <dgm:prSet presAssocID="{A64E5628-8C17-4082-A8BF-845CCB1B7E64}" presName="theInnerList" presStyleCnt="0"/>
      <dgm:spPr/>
    </dgm:pt>
    <dgm:pt modelId="{C26A50AF-7A14-45D6-812E-E72A7490887E}" type="pres">
      <dgm:prSet presAssocID="{26CCF388-3C28-4196-9BA6-440AF6BC4EAC}" presName="childNode" presStyleLbl="node1" presStyleIdx="0" presStyleCnt="3" custLinFactY="-31858" custLinFactNeighborX="1988" custLinFactNeighborY="-100000">
        <dgm:presLayoutVars>
          <dgm:bulletEnabled val="1"/>
        </dgm:presLayoutVars>
      </dgm:prSet>
      <dgm:spPr/>
    </dgm:pt>
    <dgm:pt modelId="{B46A7ED0-197F-4A07-B3A6-14FD25CECF73}" type="pres">
      <dgm:prSet presAssocID="{26CCF388-3C28-4196-9BA6-440AF6BC4EAC}" presName="aSpace2" presStyleCnt="0"/>
      <dgm:spPr/>
    </dgm:pt>
    <dgm:pt modelId="{480ECB51-947F-4A82-A0E3-A4D0EC0593D2}" type="pres">
      <dgm:prSet presAssocID="{37A1108E-FDBB-480E-91D9-4494A9F68E93}" presName="childNode" presStyleLbl="node1" presStyleIdx="1" presStyleCnt="3" custLinFactY="-28637" custLinFactNeighborX="1988" custLinFactNeighborY="-100000">
        <dgm:presLayoutVars>
          <dgm:bulletEnabled val="1"/>
        </dgm:presLayoutVars>
      </dgm:prSet>
      <dgm:spPr/>
    </dgm:pt>
    <dgm:pt modelId="{3D546746-102E-4F34-BFE4-FFFC56C95B5F}" type="pres">
      <dgm:prSet presAssocID="{37A1108E-FDBB-480E-91D9-4494A9F68E93}" presName="aSpace2" presStyleCnt="0"/>
      <dgm:spPr/>
    </dgm:pt>
    <dgm:pt modelId="{528F4CD5-9748-4431-8359-30972AD7DCD9}" type="pres">
      <dgm:prSet presAssocID="{D15FE39A-3BFC-4BDE-BF93-87F2A3515ABF}" presName="childNode" presStyleLbl="node1" presStyleIdx="2" presStyleCnt="3" custLinFactY="-24342" custLinFactNeighborX="1988" custLinFactNeighborY="-100000">
        <dgm:presLayoutVars>
          <dgm:bulletEnabled val="1"/>
        </dgm:presLayoutVars>
      </dgm:prSet>
      <dgm:spPr/>
    </dgm:pt>
    <dgm:pt modelId="{51E1CF4C-34DE-4609-8848-934D821B25B7}" type="pres">
      <dgm:prSet presAssocID="{A64E5628-8C17-4082-A8BF-845CCB1B7E64}" presName="aSpace" presStyleCnt="0"/>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1" presStyleCnt="2" custLinFactNeighborX="104" custLinFactNeighborY="-29"/>
      <dgm:spPr/>
    </dgm:pt>
    <dgm:pt modelId="{D6A032C2-6561-4656-8D1B-2B356ABA632B}" type="pres">
      <dgm:prSet presAssocID="{8013C0FA-2FB8-4E0D-B060-33616FF3404D}" presName="textNode" presStyleLbl="bgShp" presStyleIdx="1" presStyleCnt="2"/>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A07D8415-738A-4471-9478-DF682AD44E20}" srcId="{A64E5628-8C17-4082-A8BF-845CCB1B7E64}" destId="{D15FE39A-3BFC-4BDE-BF93-87F2A3515ABF}" srcOrd="2" destOrd="0" parTransId="{8A305A7F-363C-4FE3-8B59-52281174FB1F}" sibTransId="{545D4984-C27E-46A9-92A8-66A76DEAD8B1}"/>
    <dgm:cxn modelId="{7F587B31-5DBF-4E39-99B3-13CA04D4AFA1}" type="presOf" srcId="{8013C0FA-2FB8-4E0D-B060-33616FF3404D}" destId="{6F8A4DF7-BC76-4FA2-91BA-619F5B6CEB9B}" srcOrd="0" destOrd="0" presId="urn:microsoft.com/office/officeart/2005/8/layout/lProcess2"/>
    <dgm:cxn modelId="{9842E95C-F854-47E9-B0AF-DA7261A7651E}" type="presOf" srcId="{A64E5628-8C17-4082-A8BF-845CCB1B7E64}" destId="{E0892A05-22D9-4F03-B79F-14C2E66AF833}" srcOrd="1" destOrd="0" presId="urn:microsoft.com/office/officeart/2005/8/layout/lProcess2"/>
    <dgm:cxn modelId="{AE7EC94A-1A20-4D26-AD51-4A6CBFC57BF8}" type="presOf" srcId="{26CCF388-3C28-4196-9BA6-440AF6BC4EAC}" destId="{C26A50AF-7A14-45D6-812E-E72A7490887E}" srcOrd="0" destOrd="0" presId="urn:microsoft.com/office/officeart/2005/8/layout/lProcess2"/>
    <dgm:cxn modelId="{BA371886-52CE-45D2-B6FE-D8C74EDDE45C}" type="presOf" srcId="{A64E5628-8C17-4082-A8BF-845CCB1B7E64}" destId="{0C1EE24C-B9C9-4733-B3A9-DF241279CE1D}"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06DA4DB0-009F-4D94-85EF-2B1DFD78759F}" type="presOf" srcId="{D15FE39A-3BFC-4BDE-BF93-87F2A3515ABF}" destId="{528F4CD5-9748-4431-8359-30972AD7DCD9}" srcOrd="0" destOrd="0" presId="urn:microsoft.com/office/officeart/2005/8/layout/lProcess2"/>
    <dgm:cxn modelId="{0F6FD1CC-AAF7-4C4C-BE08-35E7D3FA6FFF}" srcId="{A64E5628-8C17-4082-A8BF-845CCB1B7E64}" destId="{26CCF388-3C28-4196-9BA6-440AF6BC4EAC}" srcOrd="0" destOrd="0" parTransId="{4613308F-B1C7-4349-BCE4-A7327DE117CA}" sibTransId="{CF2E0C5A-D41C-4596-B5B1-E4BB0FBFE12F}"/>
    <dgm:cxn modelId="{36C2C2D7-DA5C-4887-8F7B-7AB5C5319A42}" srcId="{C6697425-2737-4F5E-B267-A963C1D37266}" destId="{8013C0FA-2FB8-4E0D-B060-33616FF3404D}" srcOrd="1" destOrd="0" parTransId="{085C9761-EEC2-4D75-93BA-272767BE7B24}" sibTransId="{890D7BEC-5467-4F0F-A63C-6E0A1F050489}"/>
    <dgm:cxn modelId="{64B222DC-1C5E-4B49-AD20-E56A1000B308}" srcId="{C6697425-2737-4F5E-B267-A963C1D37266}" destId="{A64E5628-8C17-4082-A8BF-845CCB1B7E64}" srcOrd="0" destOrd="0" parTransId="{B785CBAF-74EC-4788-A03F-C325B2F12EAE}" sibTransId="{1F2F0637-078F-4FD0-ABA0-75243B3275C9}"/>
    <dgm:cxn modelId="{AD5099E1-A209-4467-9313-16A79EE52F0C}" srcId="{A64E5628-8C17-4082-A8BF-845CCB1B7E64}" destId="{37A1108E-FDBB-480E-91D9-4494A9F68E93}" srcOrd="1" destOrd="0" parTransId="{EFF2BDE8-C2F9-4887-901F-43193203C116}" sibTransId="{08A19961-550C-4BE2-9793-26660085F31C}"/>
    <dgm:cxn modelId="{02B04FF4-35BD-4706-AE94-8D304679630A}" type="presOf" srcId="{37A1108E-FDBB-480E-91D9-4494A9F68E93}" destId="{480ECB51-947F-4A82-A0E3-A4D0EC0593D2}" srcOrd="0" destOrd="0" presId="urn:microsoft.com/office/officeart/2005/8/layout/lProcess2"/>
    <dgm:cxn modelId="{7021EF57-E7DD-4B11-B2BF-C4618D539F67}" type="presParOf" srcId="{F9EB68B9-B824-4C28-B1CB-161573CAF29E}" destId="{41CD2C81-5987-4AA1-995D-5F5A08F1F76C}" srcOrd="0" destOrd="0" presId="urn:microsoft.com/office/officeart/2005/8/layout/lProcess2"/>
    <dgm:cxn modelId="{F1D058C2-086C-4425-9324-678ACB6293EC}" type="presParOf" srcId="{41CD2C81-5987-4AA1-995D-5F5A08F1F76C}" destId="{0C1EE24C-B9C9-4733-B3A9-DF241279CE1D}" srcOrd="0" destOrd="0" presId="urn:microsoft.com/office/officeart/2005/8/layout/lProcess2"/>
    <dgm:cxn modelId="{315FD9E2-5813-4A7E-9855-56AB5E6B49F2}" type="presParOf" srcId="{41CD2C81-5987-4AA1-995D-5F5A08F1F76C}" destId="{E0892A05-22D9-4F03-B79F-14C2E66AF833}" srcOrd="1" destOrd="0" presId="urn:microsoft.com/office/officeart/2005/8/layout/lProcess2"/>
    <dgm:cxn modelId="{695C4971-DC67-4019-BBCB-5DDB5A485A9E}" type="presParOf" srcId="{41CD2C81-5987-4AA1-995D-5F5A08F1F76C}" destId="{E2E1E377-006C-4112-AE9F-D43FADA9648C}" srcOrd="2" destOrd="0" presId="urn:microsoft.com/office/officeart/2005/8/layout/lProcess2"/>
    <dgm:cxn modelId="{05D1DD72-54EF-4438-9F9C-E943AF621333}" type="presParOf" srcId="{E2E1E377-006C-4112-AE9F-D43FADA9648C}" destId="{6FD5521A-84E7-4E4B-A767-4D1E2B967EBB}" srcOrd="0" destOrd="0" presId="urn:microsoft.com/office/officeart/2005/8/layout/lProcess2"/>
    <dgm:cxn modelId="{2711B5E4-1EE9-4BEE-8B06-FD799208F2C5}" type="presParOf" srcId="{6FD5521A-84E7-4E4B-A767-4D1E2B967EBB}" destId="{C26A50AF-7A14-45D6-812E-E72A7490887E}" srcOrd="0" destOrd="0" presId="urn:microsoft.com/office/officeart/2005/8/layout/lProcess2"/>
    <dgm:cxn modelId="{913417F4-EF54-4429-8D37-3E8D548A9689}" type="presParOf" srcId="{6FD5521A-84E7-4E4B-A767-4D1E2B967EBB}" destId="{B46A7ED0-197F-4A07-B3A6-14FD25CECF73}" srcOrd="1" destOrd="0" presId="urn:microsoft.com/office/officeart/2005/8/layout/lProcess2"/>
    <dgm:cxn modelId="{DF48C03D-44A4-45F6-9CA5-1F53EBB2C99D}" type="presParOf" srcId="{6FD5521A-84E7-4E4B-A767-4D1E2B967EBB}" destId="{480ECB51-947F-4A82-A0E3-A4D0EC0593D2}" srcOrd="2" destOrd="0" presId="urn:microsoft.com/office/officeart/2005/8/layout/lProcess2"/>
    <dgm:cxn modelId="{063930BE-32C0-4C23-9548-1F4301E10702}" type="presParOf" srcId="{6FD5521A-84E7-4E4B-A767-4D1E2B967EBB}" destId="{3D546746-102E-4F34-BFE4-FFFC56C95B5F}" srcOrd="3" destOrd="0" presId="urn:microsoft.com/office/officeart/2005/8/layout/lProcess2"/>
    <dgm:cxn modelId="{F9BE44A1-F0D0-4DF1-A8D9-55E19358AC10}" type="presParOf" srcId="{6FD5521A-84E7-4E4B-A767-4D1E2B967EBB}" destId="{528F4CD5-9748-4431-8359-30972AD7DCD9}" srcOrd="4" destOrd="0" presId="urn:microsoft.com/office/officeart/2005/8/layout/lProcess2"/>
    <dgm:cxn modelId="{BDC3C880-FD21-4323-B825-E570C0899894}" type="presParOf" srcId="{F9EB68B9-B824-4C28-B1CB-161573CAF29E}" destId="{51E1CF4C-34DE-4609-8848-934D821B25B7}" srcOrd="1" destOrd="0" presId="urn:microsoft.com/office/officeart/2005/8/layout/lProcess2"/>
    <dgm:cxn modelId="{D22862CD-F48B-454F-BCEC-FB60C8D201EF}" type="presParOf" srcId="{F9EB68B9-B824-4C28-B1CB-161573CAF29E}" destId="{22A819BD-E891-43FA-99C4-19389477AB04}" srcOrd="2"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r>
            <a:rPr lang="el-GR" sz="2000" b="1" dirty="0">
              <a:solidFill>
                <a:srgbClr val="FF0000"/>
              </a:solidFill>
              <a:latin typeface="Verdana" panose="020B0604030504040204" pitchFamily="34" charset="0"/>
              <a:ea typeface="Verdana" panose="020B0604030504040204" pitchFamily="34" charset="0"/>
            </a:rPr>
            <a:t>Διευκρινίσεις 2025</a:t>
          </a: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0" presStyleCnt="1" custLinFactNeighborX="-49" custLinFactNeighborY="-9575"/>
      <dgm:spPr/>
    </dgm:pt>
    <dgm:pt modelId="{D6A032C2-6561-4656-8D1B-2B356ABA632B}" type="pres">
      <dgm:prSet presAssocID="{8013C0FA-2FB8-4E0D-B060-33616FF3404D}" presName="textNode" presStyleLbl="bgShp" presStyleIdx="0" presStyleCnt="1"/>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7F587B31-5DBF-4E39-99B3-13CA04D4AFA1}" type="presOf" srcId="{8013C0FA-2FB8-4E0D-B060-33616FF3404D}" destId="{6F8A4DF7-BC76-4FA2-91BA-619F5B6CEB9B}"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36C2C2D7-DA5C-4887-8F7B-7AB5C5319A42}" srcId="{C6697425-2737-4F5E-B267-A963C1D37266}" destId="{8013C0FA-2FB8-4E0D-B060-33616FF3404D}" srcOrd="0" destOrd="0" parTransId="{085C9761-EEC2-4D75-93BA-272767BE7B24}" sibTransId="{890D7BEC-5467-4F0F-A63C-6E0A1F050489}"/>
    <dgm:cxn modelId="{D22862CD-F48B-454F-BCEC-FB60C8D201EF}" type="presParOf" srcId="{F9EB68B9-B824-4C28-B1CB-161573CAF29E}" destId="{22A819BD-E891-43FA-99C4-19389477AB04}" srcOrd="0"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2955-E7FE-435B-B45C-530FB97F6C50}">
      <dsp:nvSpPr>
        <dsp:cNvPr id="0" name=""/>
        <dsp:cNvSpPr/>
      </dsp:nvSpPr>
      <dsp:spPr>
        <a:xfrm>
          <a:off x="0" y="0"/>
          <a:ext cx="6502400" cy="11921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solidFill>
                <a:prstClr val="white"/>
              </a:solidFill>
              <a:latin typeface="Verdana" panose="020B0604030504040204" pitchFamily="34" charset="0"/>
              <a:ea typeface="Verdana" panose="020B0604030504040204" pitchFamily="34" charset="0"/>
              <a:cs typeface="Arial" pitchFamily="34" charset="0"/>
            </a:rPr>
            <a:t>Συμπερίληψη και Διαφορετικότητα</a:t>
          </a:r>
          <a:endParaRPr lang="en-US" sz="1800" b="1" kern="1200" dirty="0">
            <a:solidFill>
              <a:prstClr val="white"/>
            </a:solidFill>
            <a:latin typeface="Verdana" panose="020B0604030504040204" pitchFamily="34" charset="0"/>
            <a:ea typeface="Verdana" panose="020B0604030504040204" pitchFamily="34" charset="0"/>
            <a:cs typeface="Arial" pitchFamily="34" charset="0"/>
          </a:endParaRPr>
        </a:p>
      </dsp:txBody>
      <dsp:txXfrm>
        <a:off x="34916" y="34916"/>
        <a:ext cx="5115290" cy="1122274"/>
      </dsp:txXfrm>
    </dsp:sp>
    <dsp:sp modelId="{BA841FFC-1078-4ACE-90C4-1C7F21C24D9D}">
      <dsp:nvSpPr>
        <dsp:cNvPr id="0" name=""/>
        <dsp:cNvSpPr/>
      </dsp:nvSpPr>
      <dsp:spPr>
        <a:xfrm>
          <a:off x="544575" y="1408853"/>
          <a:ext cx="6502400" cy="1192106"/>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Ψηφιακός Μετασχηματισμός</a:t>
          </a:r>
        </a:p>
      </dsp:txBody>
      <dsp:txXfrm>
        <a:off x="579491" y="1443769"/>
        <a:ext cx="5113122" cy="1122274"/>
      </dsp:txXfrm>
    </dsp:sp>
    <dsp:sp modelId="{AB81E910-8BCE-4BB2-8CC6-6644EAEABFB5}">
      <dsp:nvSpPr>
        <dsp:cNvPr id="0" name=""/>
        <dsp:cNvSpPr/>
      </dsp:nvSpPr>
      <dsp:spPr>
        <a:xfrm>
          <a:off x="1081024" y="2817706"/>
          <a:ext cx="6502400" cy="1192106"/>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endParaRPr lang="el-GR" sz="1800" b="1" kern="1200" dirty="0">
            <a:latin typeface="Verdana" panose="020B0604030504040204" pitchFamily="34" charset="0"/>
            <a:ea typeface="Verdana" panose="020B0604030504040204" pitchFamily="34" charset="0"/>
            <a:cs typeface="Arial" pitchFamily="34" charset="0"/>
          </a:endParaRPr>
        </a:p>
      </dsp:txBody>
      <dsp:txXfrm>
        <a:off x="1115940" y="2852622"/>
        <a:ext cx="5121250" cy="1122274"/>
      </dsp:txXfrm>
    </dsp:sp>
    <dsp:sp modelId="{6841E875-D320-42DB-83A3-FADD23125A0F}">
      <dsp:nvSpPr>
        <dsp:cNvPr id="0" name=""/>
        <dsp:cNvSpPr/>
      </dsp:nvSpPr>
      <dsp:spPr>
        <a:xfrm>
          <a:off x="1625599" y="4226560"/>
          <a:ext cx="6502400" cy="119210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kern="1200" dirty="0"/>
        </a:p>
      </dsp:txBody>
      <dsp:txXfrm>
        <a:off x="1660515" y="4261476"/>
        <a:ext cx="5113122" cy="1122274"/>
      </dsp:txXfrm>
    </dsp:sp>
    <dsp:sp modelId="{F8FCFE7A-7E79-4149-B3FF-9B5D64994D40}">
      <dsp:nvSpPr>
        <dsp:cNvPr id="0" name=""/>
        <dsp:cNvSpPr/>
      </dsp:nvSpPr>
      <dsp:spPr>
        <a:xfrm>
          <a:off x="5727530" y="913045"/>
          <a:ext cx="774869" cy="77486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901876" y="913045"/>
        <a:ext cx="426177" cy="583089"/>
      </dsp:txXfrm>
    </dsp:sp>
    <dsp:sp modelId="{87C60C5F-B0A4-4EE8-AA56-D6E2BA87D505}">
      <dsp:nvSpPr>
        <dsp:cNvPr id="0" name=""/>
        <dsp:cNvSpPr/>
      </dsp:nvSpPr>
      <dsp:spPr>
        <a:xfrm>
          <a:off x="6272106" y="2321898"/>
          <a:ext cx="774869" cy="774869"/>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446452" y="2321898"/>
        <a:ext cx="426177" cy="583089"/>
      </dsp:txXfrm>
    </dsp:sp>
    <dsp:sp modelId="{0CEC3A10-66C2-4A1A-B7D9-162BBF0A4317}">
      <dsp:nvSpPr>
        <dsp:cNvPr id="0" name=""/>
        <dsp:cNvSpPr/>
      </dsp:nvSpPr>
      <dsp:spPr>
        <a:xfrm>
          <a:off x="6808554" y="3730752"/>
          <a:ext cx="774869" cy="774869"/>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982900" y="3730752"/>
        <a:ext cx="426177" cy="583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A8930-80F7-48D9-B8C1-42A3AA67F319}">
      <dsp:nvSpPr>
        <dsp:cNvPr id="0" name=""/>
        <dsp:cNvSpPr/>
      </dsp:nvSpPr>
      <dsp:spPr>
        <a:xfrm>
          <a:off x="0" y="301995"/>
          <a:ext cx="8128000"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DFE240-2CED-489A-A4D5-9697C2765275}">
      <dsp:nvSpPr>
        <dsp:cNvPr id="0" name=""/>
        <dsp:cNvSpPr/>
      </dsp:nvSpPr>
      <dsp:spPr>
        <a:xfrm>
          <a:off x="406400" y="21555"/>
          <a:ext cx="5689600"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altLang="en-US" sz="1600" b="1" kern="1200" dirty="0">
              <a:latin typeface="Verdana" panose="020B0604030504040204" pitchFamily="34" charset="0"/>
              <a:ea typeface="Verdana" panose="020B0604030504040204" pitchFamily="34" charset="0"/>
              <a:cs typeface="Calibri" panose="020F0502020204030204" pitchFamily="34" charset="0"/>
            </a:rPr>
            <a:t>ΣΧΟΛΙΚΗ ΕΚΠΑΙΔΕΥΣΗ</a:t>
          </a:r>
          <a:r>
            <a:rPr lang="en-US" altLang="en-US" sz="1600" kern="1200" dirty="0">
              <a:latin typeface="Verdana" panose="020B0604030504040204" pitchFamily="34" charset="0"/>
              <a:ea typeface="Verdana" panose="020B0604030504040204" pitchFamily="34" charset="0"/>
              <a:cs typeface="Calibri" panose="020F0502020204030204" pitchFamily="34" charset="0"/>
            </a:rPr>
            <a:t>: </a:t>
          </a:r>
          <a:r>
            <a:rPr lang="el-GR" altLang="en-US" sz="1600" kern="1200" dirty="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kern="1200" dirty="0">
              <a:latin typeface="Verdana" panose="020B0604030504040204" pitchFamily="34" charset="0"/>
              <a:ea typeface="Verdana" panose="020B0604030504040204" pitchFamily="34" charset="0"/>
              <a:cs typeface="Calibri" panose="020F0502020204030204" pitchFamily="34" charset="0"/>
            </a:rPr>
            <a:t>SCH</a:t>
          </a:r>
          <a:r>
            <a:rPr lang="el-GR" altLang="en-US" sz="1600" kern="1200" dirty="0">
              <a:latin typeface="Verdana" panose="020B0604030504040204" pitchFamily="34" charset="0"/>
              <a:ea typeface="Verdana" panose="020B0604030504040204" pitchFamily="34" charset="0"/>
              <a:cs typeface="Calibri" panose="020F0502020204030204" pitchFamily="34" charset="0"/>
            </a:rPr>
            <a:t> </a:t>
          </a:r>
        </a:p>
      </dsp:txBody>
      <dsp:txXfrm>
        <a:off x="433780" y="48935"/>
        <a:ext cx="5634840" cy="506120"/>
      </dsp:txXfrm>
    </dsp:sp>
    <dsp:sp modelId="{1895DA29-A11D-4B4A-AF04-B0B9A812A0F4}">
      <dsp:nvSpPr>
        <dsp:cNvPr id="0" name=""/>
        <dsp:cNvSpPr/>
      </dsp:nvSpPr>
      <dsp:spPr>
        <a:xfrm>
          <a:off x="0" y="1163835"/>
          <a:ext cx="8128000" cy="4788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FEEE1-2AD1-44C1-822B-F3F4171C4BBB}">
      <dsp:nvSpPr>
        <dsp:cNvPr id="0" name=""/>
        <dsp:cNvSpPr/>
      </dsp:nvSpPr>
      <dsp:spPr>
        <a:xfrm>
          <a:off x="406400" y="883395"/>
          <a:ext cx="5689600" cy="56088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altLang="en-US" sz="1600" b="1" kern="1200">
              <a:latin typeface="Verdana" panose="020B0604030504040204" pitchFamily="34" charset="0"/>
              <a:ea typeface="Verdana" panose="020B0604030504040204" pitchFamily="34" charset="0"/>
              <a:cs typeface="Calibri" panose="020F0502020204030204" pitchFamily="34" charset="0"/>
            </a:rPr>
            <a:t>ΕΠΑΓΓΕΛΜΑΤΙΚΗ ΕΚΠΑΙΔΕΥΣΗ &amp; ΚΑΤΑΡΤΙΣΗ (ΕΕΚ)</a:t>
          </a:r>
          <a:r>
            <a:rPr lang="en-US" altLang="en-US" sz="1600" kern="1200">
              <a:latin typeface="Verdana" panose="020B0604030504040204" pitchFamily="34" charset="0"/>
              <a:ea typeface="Verdana" panose="020B0604030504040204" pitchFamily="34" charset="0"/>
              <a:cs typeface="Calibri" panose="020F0502020204030204" pitchFamily="34" charset="0"/>
            </a:rPr>
            <a:t>: </a:t>
          </a:r>
          <a:r>
            <a:rPr lang="el-GR" altLang="en-US" sz="1600" kern="12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kern="1200">
              <a:latin typeface="Verdana" panose="020B0604030504040204" pitchFamily="34" charset="0"/>
              <a:ea typeface="Verdana" panose="020B0604030504040204" pitchFamily="34" charset="0"/>
              <a:cs typeface="Calibri" panose="020F0502020204030204" pitchFamily="34" charset="0"/>
            </a:rPr>
            <a:t>VET</a:t>
          </a:r>
          <a:endParaRPr lang="el-GR" altLang="en-US" sz="1600" kern="1200" dirty="0">
            <a:latin typeface="Verdana" panose="020B0604030504040204" pitchFamily="34" charset="0"/>
            <a:ea typeface="Verdana" panose="020B0604030504040204" pitchFamily="34" charset="0"/>
            <a:cs typeface="Calibri" panose="020F0502020204030204" pitchFamily="34" charset="0"/>
          </a:endParaRPr>
        </a:p>
      </dsp:txBody>
      <dsp:txXfrm>
        <a:off x="433780" y="910775"/>
        <a:ext cx="5634840" cy="506120"/>
      </dsp:txXfrm>
    </dsp:sp>
    <dsp:sp modelId="{A4CCD054-687E-4802-B0B4-C0DC96C85CC8}">
      <dsp:nvSpPr>
        <dsp:cNvPr id="0" name=""/>
        <dsp:cNvSpPr/>
      </dsp:nvSpPr>
      <dsp:spPr>
        <a:xfrm>
          <a:off x="0" y="2025675"/>
          <a:ext cx="8128000" cy="4788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24B73-633A-4A1B-B163-5C521C6D8E51}">
      <dsp:nvSpPr>
        <dsp:cNvPr id="0" name=""/>
        <dsp:cNvSpPr/>
      </dsp:nvSpPr>
      <dsp:spPr>
        <a:xfrm>
          <a:off x="406400" y="1745235"/>
          <a:ext cx="5689600" cy="5608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l-GR" altLang="en-US" sz="1600" b="1" kern="1200">
              <a:latin typeface="Verdana" panose="020B0604030504040204" pitchFamily="34" charset="0"/>
              <a:ea typeface="Verdana" panose="020B0604030504040204" pitchFamily="34" charset="0"/>
              <a:cs typeface="Calibri" panose="020F0502020204030204" pitchFamily="34" charset="0"/>
            </a:rPr>
            <a:t>ΕΚΠΑΙΔΕΥΣΗ ΕΝΗΛΙΚΩΝκπαίδευση Ενηλίκων</a:t>
          </a:r>
          <a:r>
            <a:rPr lang="en-US" altLang="en-US" sz="1600" b="1" kern="1200">
              <a:latin typeface="Verdana" panose="020B0604030504040204" pitchFamily="34" charset="0"/>
              <a:ea typeface="Verdana" panose="020B0604030504040204" pitchFamily="34" charset="0"/>
              <a:cs typeface="Calibri" panose="020F0502020204030204" pitchFamily="34" charset="0"/>
            </a:rPr>
            <a:t>: </a:t>
          </a:r>
          <a:r>
            <a:rPr lang="el-GR" altLang="en-US" sz="1600" kern="1200">
              <a:latin typeface="Verdana" panose="020B0604030504040204" pitchFamily="34" charset="0"/>
              <a:ea typeface="Verdana" panose="020B0604030504040204" pitchFamily="34" charset="0"/>
              <a:cs typeface="Calibri" panose="020F0502020204030204" pitchFamily="34" charset="0"/>
            </a:rPr>
            <a:t>Αίτηση ΚΑ121 – </a:t>
          </a:r>
          <a:r>
            <a:rPr lang="en-US" altLang="en-US" sz="1600" kern="1200">
              <a:latin typeface="Verdana" panose="020B0604030504040204" pitchFamily="34" charset="0"/>
              <a:ea typeface="Verdana" panose="020B0604030504040204" pitchFamily="34" charset="0"/>
              <a:cs typeface="Calibri" panose="020F0502020204030204" pitchFamily="34" charset="0"/>
            </a:rPr>
            <a:t>ADU</a:t>
          </a:r>
          <a:endParaRPr lang="el-GR" altLang="en-US" sz="1600" kern="1200" dirty="0">
            <a:latin typeface="Verdana" panose="020B0604030504040204" pitchFamily="34" charset="0"/>
            <a:ea typeface="Verdana" panose="020B0604030504040204" pitchFamily="34" charset="0"/>
            <a:cs typeface="Calibri" panose="020F0502020204030204" pitchFamily="34" charset="0"/>
          </a:endParaRPr>
        </a:p>
      </dsp:txBody>
      <dsp:txXfrm>
        <a:off x="433780" y="1772615"/>
        <a:ext cx="563484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EE24C-B9C9-4733-B3A9-DF241279CE1D}">
      <dsp:nvSpPr>
        <dsp:cNvPr id="0" name=""/>
        <dsp:cNvSpPr/>
      </dsp:nvSpPr>
      <dsp:spPr>
        <a:xfrm>
          <a:off x="0" y="0"/>
          <a:ext cx="3913187"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ΔΡΑΣΤΗΡΙΟΤΗΤΕΣ</a:t>
          </a:r>
          <a:endParaRPr lang="el-GR" sz="2800" kern="1200" dirty="0"/>
        </a:p>
      </dsp:txBody>
      <dsp:txXfrm>
        <a:off x="0" y="0"/>
        <a:ext cx="3913187" cy="1625600"/>
      </dsp:txXfrm>
    </dsp:sp>
    <dsp:sp modelId="{C26A50AF-7A14-45D6-812E-E72A7490887E}">
      <dsp:nvSpPr>
        <dsp:cNvPr id="0" name=""/>
        <dsp:cNvSpPr/>
      </dsp:nvSpPr>
      <dsp:spPr>
        <a:xfrm>
          <a:off x="457622" y="1123141"/>
          <a:ext cx="3130549" cy="10645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a:t>ΠΑΡΑΚΟΛΟΥΘΗΣΗ ΕΡΓΑΣΙΑΣ</a:t>
          </a:r>
          <a:r>
            <a:rPr lang="en-US" sz="1400" b="1" kern="1200"/>
            <a:t> </a:t>
          </a:r>
        </a:p>
        <a:p>
          <a:pPr marL="0" lvl="0" indent="0" algn="ctr" defTabSz="622300">
            <a:lnSpc>
              <a:spcPct val="90000"/>
            </a:lnSpc>
            <a:spcBef>
              <a:spcPct val="0"/>
            </a:spcBef>
            <a:spcAft>
              <a:spcPct val="35000"/>
            </a:spcAft>
            <a:buNone/>
          </a:pPr>
          <a:r>
            <a:rPr lang="el-GR" sz="1400" kern="1200"/>
            <a:t>2 – 60 ημέρες</a:t>
          </a:r>
          <a:endParaRPr lang="el-GR" sz="1400" kern="1200" dirty="0"/>
        </a:p>
      </dsp:txBody>
      <dsp:txXfrm>
        <a:off x="488802" y="1154321"/>
        <a:ext cx="3068189" cy="1002191"/>
      </dsp:txXfrm>
    </dsp:sp>
    <dsp:sp modelId="{480ECB51-947F-4A82-A0E3-A4D0EC0593D2}">
      <dsp:nvSpPr>
        <dsp:cNvPr id="0" name=""/>
        <dsp:cNvSpPr/>
      </dsp:nvSpPr>
      <dsp:spPr>
        <a:xfrm>
          <a:off x="457622" y="2385758"/>
          <a:ext cx="3130549" cy="106455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ΕΡΓΑΣΙΕΣ ΔΙΔΑΣΚΑΛΙΑΣ Η’ ΚΑΤΑΡΤΙΣΗΣ</a:t>
          </a:r>
          <a:endParaRPr lang="en-US" sz="1400" b="1" kern="1200" dirty="0"/>
        </a:p>
        <a:p>
          <a:pPr marL="0" lvl="0" indent="0" algn="ctr" defTabSz="622300">
            <a:lnSpc>
              <a:spcPct val="90000"/>
            </a:lnSpc>
            <a:spcBef>
              <a:spcPct val="0"/>
            </a:spcBef>
            <a:spcAft>
              <a:spcPct val="35000"/>
            </a:spcAft>
            <a:buNone/>
          </a:pPr>
          <a:r>
            <a:rPr lang="en-US" sz="1400" b="1" kern="1200" dirty="0"/>
            <a:t> </a:t>
          </a:r>
          <a:r>
            <a:rPr lang="el-GR" sz="1400" kern="1200" dirty="0"/>
            <a:t>2 – 365</a:t>
          </a:r>
          <a:r>
            <a:rPr lang="el-GR" sz="1400" b="1" kern="1200" dirty="0"/>
            <a:t> </a:t>
          </a:r>
          <a:r>
            <a:rPr lang="el-GR" sz="1400" kern="1200" dirty="0"/>
            <a:t>ημέρες</a:t>
          </a:r>
        </a:p>
      </dsp:txBody>
      <dsp:txXfrm>
        <a:off x="488802" y="2416938"/>
        <a:ext cx="3068189" cy="1002191"/>
      </dsp:txXfrm>
    </dsp:sp>
    <dsp:sp modelId="{528F4CD5-9748-4431-8359-30972AD7DCD9}">
      <dsp:nvSpPr>
        <dsp:cNvPr id="0" name=""/>
        <dsp:cNvSpPr/>
      </dsp:nvSpPr>
      <dsp:spPr>
        <a:xfrm>
          <a:off x="457622" y="3659809"/>
          <a:ext cx="3130549" cy="106455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ΜΑΘΗΜΑΤΑ &amp; ΚΑΤΑΡΤΙΣΗ</a:t>
          </a:r>
          <a:endParaRPr lang="en-US" sz="1400" b="1" kern="1200" dirty="0"/>
        </a:p>
        <a:p>
          <a:pPr marL="0" lvl="0" indent="0" algn="ctr" defTabSz="622300">
            <a:lnSpc>
              <a:spcPct val="90000"/>
            </a:lnSpc>
            <a:spcBef>
              <a:spcPct val="0"/>
            </a:spcBef>
            <a:spcAft>
              <a:spcPct val="35000"/>
            </a:spcAft>
            <a:buNone/>
          </a:pPr>
          <a:r>
            <a:rPr lang="el-GR" sz="1400" kern="1200" dirty="0"/>
            <a:t>ΣΥΜΜΕΤΟΧΗ ΣΕ ΠΡΟΓΡΑΜΜΑΤΑ ΕΚΠΑΙΔΕΥΣΗΣ ΚΑΙ ΚΑΤΑΡΤΙΣΗΣ</a:t>
          </a:r>
          <a:endParaRPr lang="en-US" sz="1400" kern="1200" dirty="0"/>
        </a:p>
        <a:p>
          <a:pPr marL="0" lvl="0" indent="0" algn="ctr" defTabSz="622300">
            <a:lnSpc>
              <a:spcPct val="90000"/>
            </a:lnSpc>
            <a:spcBef>
              <a:spcPct val="0"/>
            </a:spcBef>
            <a:spcAft>
              <a:spcPct val="35000"/>
            </a:spcAft>
            <a:buNone/>
          </a:pPr>
          <a:r>
            <a:rPr lang="el-GR" sz="1400" kern="1200" dirty="0"/>
            <a:t>2 – </a:t>
          </a:r>
          <a:r>
            <a:rPr lang="en-US" sz="1400" kern="1200" dirty="0"/>
            <a:t>1</a:t>
          </a:r>
          <a:r>
            <a:rPr lang="el-GR" sz="1400" kern="1200" dirty="0"/>
            <a:t>0 ημέρες </a:t>
          </a:r>
          <a:r>
            <a:rPr lang="en-US" sz="1400" kern="1200" dirty="0"/>
            <a:t>*</a:t>
          </a:r>
          <a:endParaRPr lang="el-GR" sz="1400" kern="1200" dirty="0"/>
        </a:p>
      </dsp:txBody>
      <dsp:txXfrm>
        <a:off x="488802" y="3690989"/>
        <a:ext cx="3068189" cy="1002191"/>
      </dsp:txXfrm>
    </dsp:sp>
    <dsp:sp modelId="{6F8A4DF7-BC76-4FA2-91BA-619F5B6CEB9B}">
      <dsp:nvSpPr>
        <dsp:cNvPr id="0" name=""/>
        <dsp:cNvSpPr/>
      </dsp:nvSpPr>
      <dsp:spPr>
        <a:xfrm>
          <a:off x="4214812" y="0"/>
          <a:ext cx="3913187" cy="54186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2000" kern="1200" dirty="0">
            <a:solidFill>
              <a:srgbClr val="FF0000"/>
            </a:solidFill>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kern="1200" dirty="0">
              <a:solidFill>
                <a:srgbClr val="FF0000"/>
              </a:solidFill>
              <a:latin typeface="Verdana" panose="020B0604030504040204" pitchFamily="34" charset="0"/>
              <a:ea typeface="Verdana" panose="020B0604030504040204" pitchFamily="34" charset="0"/>
            </a:rPr>
            <a:t>Διευκρινίσεις</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1200" kern="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kern="1200" dirty="0">
              <a:latin typeface="Verdana" panose="020B0604030504040204" pitchFamily="34" charset="0"/>
              <a:ea typeface="Verdana" panose="020B0604030504040204" pitchFamily="34" charset="0"/>
            </a:rPr>
            <a:t>payroll/</a:t>
          </a:r>
          <a:r>
            <a:rPr lang="el-GR" sz="1200" kern="1200" dirty="0">
              <a:latin typeface="Verdana" panose="020B0604030504040204" pitchFamily="34" charset="0"/>
              <a:ea typeface="Verdana" panose="020B0604030504040204" pitchFamily="34" charset="0"/>
            </a:rPr>
            <a:t>συμβόλαιο</a:t>
          </a:r>
          <a:r>
            <a:rPr lang="en-US" sz="1200" kern="1200" dirty="0">
              <a:latin typeface="Verdana" panose="020B0604030504040204" pitchFamily="34" charset="0"/>
              <a:ea typeface="Verdana" panose="020B0604030504040204" pitchFamily="34" charset="0"/>
            </a:rPr>
            <a:t> </a:t>
          </a:r>
          <a:r>
            <a:rPr lang="el-GR" sz="1200" kern="1200" dirty="0" err="1">
              <a:latin typeface="Verdana" panose="020B0604030504040204" pitchFamily="34" charset="0"/>
              <a:ea typeface="Verdana" panose="020B0604030504040204" pitchFamily="34" charset="0"/>
            </a:rPr>
            <a:t>εργοδότησης</a:t>
          </a:r>
          <a:r>
            <a:rPr lang="en-US" sz="1200" kern="1200" dirty="0">
              <a:latin typeface="Verdana" panose="020B0604030504040204" pitchFamily="34" charset="0"/>
              <a:ea typeface="Verdana" panose="020B0604030504040204" pitchFamily="34" charset="0"/>
            </a:rPr>
            <a:t> </a:t>
          </a:r>
          <a:r>
            <a:rPr lang="el-GR" sz="1200" kern="1200" dirty="0">
              <a:latin typeface="Verdana" panose="020B0604030504040204" pitchFamily="34" charset="0"/>
              <a:ea typeface="Verdana" panose="020B0604030504040204" pitchFamily="34" charset="0"/>
            </a:rPr>
            <a:t>κτλ.)</a:t>
          </a:r>
        </a:p>
        <a:p>
          <a:pPr marL="0" lvl="0" indent="0" algn="ctr" defTabSz="533400">
            <a:lnSpc>
              <a:spcPct val="90000"/>
            </a:lnSpc>
            <a:spcBef>
              <a:spcPct val="0"/>
            </a:spcBef>
            <a:spcAft>
              <a:spcPct val="35000"/>
            </a:spcAft>
            <a:buFont typeface="Arial" panose="020B0604020202020204" pitchFamily="34" charset="0"/>
            <a:buNone/>
          </a:pPr>
          <a:endParaRPr lang="el-GR" sz="10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kern="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kern="1200" dirty="0">
              <a:latin typeface="Verdana" panose="020B0604030504040204" pitchFamily="34" charset="0"/>
              <a:ea typeface="Verdana" panose="020B0604030504040204" pitchFamily="34" charset="0"/>
            </a:rPr>
            <a:t>“blended activities”)</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kern="1200" dirty="0" err="1">
              <a:latin typeface="Verdana" panose="020B0604030504040204" pitchFamily="34" charset="0"/>
              <a:ea typeface="Verdana" panose="020B0604030504040204" pitchFamily="34" charset="0"/>
            </a:rPr>
            <a:t>αιτητή</a:t>
          </a:r>
          <a:r>
            <a:rPr lang="el-GR" sz="1200" i="1" kern="1200" dirty="0">
              <a:latin typeface="Verdana" panose="020B0604030504040204" pitchFamily="34" charset="0"/>
              <a:ea typeface="Verdana" panose="020B0604030504040204" pitchFamily="34" charset="0"/>
            </a:rPr>
            <a:t>. Εντούτοις,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kern="1200" dirty="0">
              <a:latin typeface="Verdana" panose="020B0604030504040204" pitchFamily="34" charset="0"/>
              <a:ea typeface="Verdana" panose="020B0604030504040204" pitchFamily="34" charset="0"/>
            </a:rPr>
            <a:t> βοηθούν στην επιλογή κατάλληλων </a:t>
          </a:r>
          <a:r>
            <a:rPr lang="el-GR" sz="1200" i="1" kern="1200" dirty="0" err="1">
              <a:latin typeface="Verdana" panose="020B0604030504040204" pitchFamily="34" charset="0"/>
              <a:ea typeface="Verdana" panose="020B0604030504040204" pitchFamily="34" charset="0"/>
            </a:rPr>
            <a:t>παρόχων</a:t>
          </a:r>
          <a:r>
            <a:rPr lang="el-GR" sz="1200" i="1" kern="1200" dirty="0">
              <a:latin typeface="Verdana" panose="020B0604030504040204" pitchFamily="34" charset="0"/>
              <a:ea typeface="Verdana" panose="020B0604030504040204" pitchFamily="34" charset="0"/>
            </a:rPr>
            <a:t>.</a:t>
          </a: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marL="0" lvl="0" indent="0" algn="ctr" defTabSz="533400">
            <a:lnSpc>
              <a:spcPct val="90000"/>
            </a:lnSpc>
            <a:spcBef>
              <a:spcPct val="0"/>
            </a:spcBef>
            <a:spcAft>
              <a:spcPct val="35000"/>
            </a:spcAft>
            <a:buFont typeface="Arial" panose="020B0604020202020204" pitchFamily="34" charset="0"/>
            <a:buNone/>
          </a:pPr>
          <a:endParaRPr lang="el-GR"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a:p>
          <a:pPr marL="0" lvl="0" indent="0" algn="ctr" defTabSz="533400">
            <a:lnSpc>
              <a:spcPct val="90000"/>
            </a:lnSpc>
            <a:spcBef>
              <a:spcPct val="0"/>
            </a:spcBef>
            <a:spcAft>
              <a:spcPct val="35000"/>
            </a:spcAft>
            <a:buFont typeface="Arial" panose="020B0604020202020204" pitchFamily="34" charset="0"/>
            <a:buNone/>
          </a:pPr>
          <a:endParaRPr lang="el-GR" sz="1200" u="sng" kern="1200" dirty="0">
            <a:effectLst/>
            <a:latin typeface="Verdana" panose="020B0604030504040204" pitchFamily="34" charset="0"/>
            <a:ea typeface="Verdana" panose="020B0604030504040204" pitchFamily="34" charset="0"/>
            <a:hlinkClick xmlns:r="http://schemas.openxmlformats.org/officeDocument/2006/relationships" r:id="rId2"/>
          </a:endParaRPr>
        </a:p>
        <a:p>
          <a:pPr marL="0" lvl="0" indent="0" algn="ctr" defTabSz="533400">
            <a:lnSpc>
              <a:spcPct val="90000"/>
            </a:lnSpc>
            <a:spcBef>
              <a:spcPct val="0"/>
            </a:spcBef>
            <a:spcAft>
              <a:spcPct val="35000"/>
            </a:spcAft>
            <a:buFont typeface="Arial" panose="020B0604020202020204" pitchFamily="34" charset="0"/>
            <a:buNone/>
          </a:pPr>
          <a:r>
            <a:rPr lang="el-GR" sz="1200" u="sng" kern="1200" dirty="0">
              <a:effectLst/>
              <a:latin typeface="Verdana" panose="020B0604030504040204" pitchFamily="34" charset="0"/>
              <a:ea typeface="Verdana" panose="020B0604030504040204" pitchFamily="34" charset="0"/>
              <a:hlinkClick xmlns:r="http://schemas.openxmlformats.org/officeDocument/2006/relationships" r:id="rId2"/>
            </a:rPr>
            <a:t>Ε</a:t>
          </a:r>
          <a:r>
            <a:rPr lang="en-US" sz="1200" u="sng" kern="1200" dirty="0">
              <a:effectLst/>
              <a:latin typeface="Verdana" panose="020B0604030504040204" pitchFamily="34" charset="0"/>
              <a:ea typeface="Verdana" panose="020B0604030504040204" pitchFamily="34" charset="0"/>
              <a:hlinkClick xmlns:r="http://schemas.openxmlformats.org/officeDocument/2006/relationships" r:id="rId2"/>
            </a:rPr>
            <a:t>SEP Course Catalogue</a:t>
          </a:r>
          <a:endParaRPr lang="el-GR" sz="1200" kern="1200" dirty="0">
            <a:latin typeface="Verdana" panose="020B0604030504040204" pitchFamily="34" charset="0"/>
            <a:ea typeface="Verdana" panose="020B0604030504040204" pitchFamily="34" charset="0"/>
          </a:endParaRPr>
        </a:p>
      </dsp:txBody>
      <dsp:txXfrm>
        <a:off x="4214812" y="0"/>
        <a:ext cx="3913187" cy="162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A4DF7-BC76-4FA2-91BA-619F5B6CEB9B}">
      <dsp:nvSpPr>
        <dsp:cNvPr id="0" name=""/>
        <dsp:cNvSpPr/>
      </dsp:nvSpPr>
      <dsp:spPr>
        <a:xfrm>
          <a:off x="0" y="0"/>
          <a:ext cx="8120062" cy="7734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b="1" kern="1200" dirty="0">
              <a:solidFill>
                <a:srgbClr val="FF0000"/>
              </a:solidFill>
              <a:latin typeface="Verdana" panose="020B0604030504040204" pitchFamily="34" charset="0"/>
              <a:ea typeface="Verdana" panose="020B0604030504040204" pitchFamily="34" charset="0"/>
            </a:rPr>
            <a:t>Διευκρινίσεις 2025</a:t>
          </a: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n-US" sz="2000" b="1" kern="1200" dirty="0">
            <a:solidFill>
              <a:srgbClr val="FF0000"/>
            </a:solidFill>
            <a:highlight>
              <a:srgbClr val="FFFF00"/>
            </a:highlight>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dsp:txBody>
      <dsp:txXfrm>
        <a:off x="0" y="0"/>
        <a:ext cx="8120062" cy="2320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0.18172</cdr:x>
      <cdr:y>0.14984</cdr:y>
    </cdr:from>
    <cdr:to>
      <cdr:x>0.29422</cdr:x>
      <cdr:y>0.21523</cdr:y>
    </cdr:to>
    <cdr:sp macro="" textlink="">
      <cdr:nvSpPr>
        <cdr:cNvPr id="2" name="TextBox 1">
          <a:extLst xmlns:a="http://schemas.openxmlformats.org/drawingml/2006/main">
            <a:ext uri="{FF2B5EF4-FFF2-40B4-BE49-F238E27FC236}">
              <a16:creationId xmlns:a16="http://schemas.microsoft.com/office/drawing/2014/main" id="{C9AD9131-A426-7F6D-3D7F-DF772809C3E8}"/>
            </a:ext>
          </a:extLst>
        </cdr:cNvPr>
        <cdr:cNvSpPr txBox="1"/>
      </cdr:nvSpPr>
      <cdr:spPr>
        <a:xfrm xmlns:a="http://schemas.openxmlformats.org/drawingml/2006/main">
          <a:off x="1477010" y="811954"/>
          <a:ext cx="914400" cy="354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0.24781</cdr:x>
      <cdr:y>0.14984</cdr:y>
    </cdr:from>
    <cdr:to>
      <cdr:x>0.36031</cdr:x>
      <cdr:y>0.31859</cdr:y>
    </cdr:to>
    <cdr:sp macro="" textlink="">
      <cdr:nvSpPr>
        <cdr:cNvPr id="3" name="TextBox 2">
          <a:extLst xmlns:a="http://schemas.openxmlformats.org/drawingml/2006/main">
            <a:ext uri="{FF2B5EF4-FFF2-40B4-BE49-F238E27FC236}">
              <a16:creationId xmlns:a16="http://schemas.microsoft.com/office/drawing/2014/main" id="{CA53C06D-FA5E-5926-6B68-CE752243E71C}"/>
            </a:ext>
          </a:extLst>
        </cdr:cNvPr>
        <cdr:cNvSpPr txBox="1"/>
      </cdr:nvSpPr>
      <cdr:spPr>
        <a:xfrm xmlns:a="http://schemas.openxmlformats.org/drawingml/2006/main">
          <a:off x="2014220" y="81195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0.66125</cdr:x>
      <cdr:y>0.41562</cdr:y>
    </cdr:from>
    <cdr:to>
      <cdr:x>0.77375</cdr:x>
      <cdr:y>0.58437</cdr:y>
    </cdr:to>
    <cdr:sp macro="" textlink="">
      <cdr:nvSpPr>
        <cdr:cNvPr id="4" name="TextBox 3">
          <a:extLst xmlns:a="http://schemas.openxmlformats.org/drawingml/2006/main">
            <a:ext uri="{FF2B5EF4-FFF2-40B4-BE49-F238E27FC236}">
              <a16:creationId xmlns:a16="http://schemas.microsoft.com/office/drawing/2014/main" id="{D33F7757-9F06-1C7A-00B7-2BEB212A182E}"/>
            </a:ext>
          </a:extLst>
        </cdr:cNvPr>
        <cdr:cNvSpPr txBox="1"/>
      </cdr:nvSpPr>
      <cdr:spPr>
        <a:xfrm xmlns:a="http://schemas.openxmlformats.org/drawingml/2006/main">
          <a:off x="5374640" y="22521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ABDC3F-24DF-4031-A992-BB5035A9E71A}" type="datetimeFigureOut">
              <a:rPr lang="en-GB" smtClean="0"/>
              <a:t>16/01/2025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ebgate.ec.europa.eu/fpfis/wikis/display/NAITDOC/OID%2BHow%2Bto%2Badd%2Bthe%2BOrganisation%2BContact%2Band%2BAuthorised%2BUser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973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347079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b="0" i="0" u="none" strike="noStrike" kern="1200" baseline="0" dirty="0">
              <a:solidFill>
                <a:schemeClr val="tx1"/>
              </a:solidFill>
              <a:latin typeface="Verdana" panose="020B0604030504040204" pitchFamily="34" charset="0"/>
              <a:ea typeface="Verdana" panose="020B0604030504040204" pitchFamily="34" charset="0"/>
              <a:cs typeface="+mn-cs"/>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293616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68701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293155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Arial" panose="020B0604020202020204" pitchFamily="34" charset="0"/>
              <a:buNone/>
            </a:pPr>
            <a:endParaRPr lang="el-GR" sz="900" dirty="0">
              <a:solidFill>
                <a:schemeClr val="tx1">
                  <a:lumMod val="75000"/>
                  <a:lumOff val="25000"/>
                </a:schemeClr>
              </a:solidFill>
              <a:latin typeface="Century Gothic" panose="020B0502020202020204" pitchFamily="34" charset="0"/>
            </a:endParaRPr>
          </a:p>
          <a:p>
            <a:pPr marL="342900" lvl="0" indent="-342900">
              <a:buFont typeface="Arial" panose="020B0604020202020204" pitchFamily="34" charset="0"/>
              <a:buChar char="•"/>
              <a:tabLst>
                <a:tab pos="457200" algn="l"/>
              </a:tabLs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14</a:t>
            </a:fld>
            <a:endParaRPr lang="en-GB"/>
          </a:p>
        </p:txBody>
      </p:sp>
    </p:spTree>
    <p:extLst>
      <p:ext uri="{BB962C8B-B14F-4D97-AF65-F5344CB8AC3E}">
        <p14:creationId xmlns:p14="http://schemas.microsoft.com/office/powerpoint/2010/main" val="107472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dirty="0"/>
              <a:t>Θα πρέπει να κάνετε τη διαδικασία εκ νέου και να την επαναλάβετε σε περίπτωση που σας αφαιρεθεί η διαπίστευση. </a:t>
            </a:r>
          </a:p>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104205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58992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sz="1100" dirty="0">
                <a:latin typeface="Verdana" panose="020B0604030504040204" pitchFamily="34" charset="0"/>
                <a:ea typeface="Verdana" panose="020B0604030504040204" pitchFamily="34" charset="0"/>
              </a:rPr>
              <a:t>Οι εξερχόμενες κινητικότητες που μπορείτε να υλοποιήσετε είναι διαφορετικές ανάλογα με το αν θα συμμετάσχει </a:t>
            </a:r>
            <a:r>
              <a:rPr lang="el-GR" sz="1100" b="1" dirty="0">
                <a:latin typeface="Verdana" panose="020B0604030504040204" pitchFamily="34" charset="0"/>
                <a:ea typeface="Verdana" panose="020B0604030504040204" pitchFamily="34" charset="0"/>
              </a:rPr>
              <a:t>το προσωπικό </a:t>
            </a:r>
            <a:r>
              <a:rPr lang="el-GR" sz="1100" dirty="0">
                <a:latin typeface="Verdana" panose="020B0604030504040204" pitchFamily="34" charset="0"/>
                <a:ea typeface="Verdana" panose="020B0604030504040204" pitchFamily="34" charset="0"/>
              </a:rPr>
              <a:t>ή </a:t>
            </a:r>
            <a:r>
              <a:rPr lang="el-GR" sz="1100" b="1" dirty="0">
                <a:latin typeface="Verdana" panose="020B0604030504040204" pitchFamily="34" charset="0"/>
                <a:ea typeface="Verdana" panose="020B0604030504040204" pitchFamily="34" charset="0"/>
              </a:rPr>
              <a:t>οι εκπαιδευόμενοι </a:t>
            </a:r>
            <a:r>
              <a:rPr lang="el-GR" sz="1100" dirty="0">
                <a:latin typeface="Verdana" panose="020B0604030504040204" pitchFamily="34" charset="0"/>
                <a:ea typeface="Verdana" panose="020B0604030504040204" pitchFamily="34" charset="0"/>
              </a:rPr>
              <a:t>σας. </a:t>
            </a:r>
          </a:p>
          <a:p>
            <a:pPr defTabSz="931774">
              <a:defRPr/>
            </a:pPr>
            <a:r>
              <a:rPr lang="el-GR" sz="1100" b="1" u="sng" dirty="0">
                <a:latin typeface="Verdana" panose="020B0604030504040204" pitchFamily="34" charset="0"/>
                <a:ea typeface="Verdana" panose="020B0604030504040204" pitchFamily="34" charset="0"/>
              </a:rPr>
              <a:t>Όσον αφορά το προσωπικό υπάρχουν οι εξής δραστηριότητες</a:t>
            </a:r>
            <a:r>
              <a:rPr lang="el-GR" sz="1100" dirty="0">
                <a:latin typeface="Verdana" panose="020B0604030504040204" pitchFamily="34" charset="0"/>
                <a:ea typeface="Verdana" panose="020B0604030504040204" pitchFamily="34" charset="0"/>
              </a:rPr>
              <a:t>:</a:t>
            </a:r>
          </a:p>
          <a:p>
            <a:pPr marL="174708" indent="-174708" defTabSz="931774">
              <a:buFont typeface="Arial" panose="020B0604020202020204" pitchFamily="34" charset="0"/>
              <a:buChar char="•"/>
              <a:defRPr/>
            </a:pPr>
            <a:r>
              <a:rPr lang="el-GR" sz="1100" b="1" dirty="0">
                <a:latin typeface="Verdana" panose="020B0604030504040204" pitchFamily="34" charset="0"/>
                <a:ea typeface="Verdana" panose="020B0604030504040204" pitchFamily="34" charset="0"/>
              </a:rPr>
              <a:t>παρακολούθηση εργασίας </a:t>
            </a:r>
            <a:r>
              <a:rPr lang="el-GR" sz="1100" dirty="0">
                <a:latin typeface="Verdana" panose="020B0604030504040204" pitchFamily="34" charset="0"/>
                <a:ea typeface="Verdana" panose="020B0604030504040204" pitchFamily="34" charset="0"/>
              </a:rPr>
              <a:t>(</a:t>
            </a:r>
            <a:r>
              <a:rPr lang="en-US" sz="1100" dirty="0">
                <a:latin typeface="Verdana" panose="020B0604030504040204" pitchFamily="34" charset="0"/>
                <a:ea typeface="Verdana" panose="020B0604030504040204" pitchFamily="34" charset="0"/>
              </a:rPr>
              <a:t>job shadowing)</a:t>
            </a:r>
            <a:r>
              <a:rPr lang="el-GR" sz="1100" dirty="0">
                <a:latin typeface="Verdana" panose="020B0604030504040204" pitchFamily="34" charset="0"/>
                <a:ea typeface="Verdana" panose="020B0604030504040204" pitchFamily="34" charset="0"/>
              </a:rPr>
              <a:t>, διάρκειας από 2 μέχρι 60 μέρες, ο συμμετέχοντας έχει τη δυνατότητα να παρακολουθήσει έναν ομότιμο του στο εξωτερικό εν ώρα εργασίας. </a:t>
            </a:r>
          </a:p>
          <a:p>
            <a:pPr marL="174708" indent="-174708" defTabSz="931774">
              <a:buFont typeface="Arial" panose="020B0604020202020204" pitchFamily="34" charset="0"/>
              <a:buChar char="•"/>
              <a:defRPr/>
            </a:pPr>
            <a:r>
              <a:rPr lang="el-GR" sz="1100" b="1" dirty="0">
                <a:latin typeface="Verdana" panose="020B0604030504040204" pitchFamily="34" charset="0"/>
                <a:ea typeface="Verdana" panose="020B0604030504040204" pitchFamily="34" charset="0"/>
              </a:rPr>
              <a:t>Εργασίες διδασκαλίας ή κατάρτισης</a:t>
            </a:r>
            <a:r>
              <a:rPr lang="el-GR" sz="1100" dirty="0">
                <a:latin typeface="Verdana" panose="020B0604030504040204" pitchFamily="34" charset="0"/>
                <a:ea typeface="Verdana" panose="020B0604030504040204" pitchFamily="34" charset="0"/>
              </a:rPr>
              <a:t>, διάρκειας 2-365 ημέρες, ο συμμετέχοντας μπορεί να διδάξει ή να προσφέρει κατάρτιση σε εκπαιδευομένους σε έναν οργανισμό στο εξωτερικό</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b="1" dirty="0">
                <a:latin typeface="Verdana" panose="020B0604030504040204" pitchFamily="34" charset="0"/>
                <a:ea typeface="Verdana" panose="020B0604030504040204" pitchFamily="34" charset="0"/>
              </a:rPr>
              <a:t>Συμμετοχή σε προγράμματα εκπαίδευσης και κατάρτισης</a:t>
            </a:r>
            <a:r>
              <a:rPr lang="el-GR" sz="1100" dirty="0">
                <a:latin typeface="Verdana" panose="020B0604030504040204" pitchFamily="34" charset="0"/>
                <a:ea typeface="Verdana" panose="020B0604030504040204" pitchFamily="34" charset="0"/>
              </a:rPr>
              <a:t>, διάρκειας 2-30 ημέρες. Ο συμμετέχοντας μπορεί να παρακολουθήσει </a:t>
            </a:r>
            <a:r>
              <a:rPr lang="el-GR" sz="1100" b="1" dirty="0">
                <a:latin typeface="Verdana" panose="020B0604030504040204" pitchFamily="34" charset="0"/>
                <a:ea typeface="Verdana" panose="020B0604030504040204" pitchFamily="34" charset="0"/>
              </a:rPr>
              <a:t>δομημένο πρόγραμμα εκπαίδευσης και κατάρτισης</a:t>
            </a:r>
            <a:r>
              <a:rPr lang="el-GR" sz="1100" dirty="0">
                <a:latin typeface="Verdana" panose="020B0604030504040204" pitchFamily="34" charset="0"/>
                <a:ea typeface="Verdana" panose="020B0604030504040204" pitchFamily="34" charset="0"/>
              </a:rPr>
              <a:t>, με κατά το μέγιστο 10 ημέρες διδάκτρων ανά συμμετέχοντα. </a:t>
            </a:r>
          </a:p>
          <a:p>
            <a:pPr defTabSz="931774">
              <a:defRPr/>
            </a:pPr>
            <a:endParaRPr lang="el-GR" sz="1100" dirty="0">
              <a:latin typeface="Verdana" panose="020B0604030504040204" pitchFamily="34" charset="0"/>
              <a:ea typeface="Verdana" panose="020B0604030504040204" pitchFamily="34" charset="0"/>
            </a:endParaRPr>
          </a:p>
          <a:p>
            <a:pPr defTabSz="931774">
              <a:defRPr/>
            </a:pPr>
            <a:r>
              <a:rPr lang="el-GR" sz="1100" b="1" u="sng" kern="1200" dirty="0">
                <a:solidFill>
                  <a:schemeClr val="tx1"/>
                </a:solidFill>
                <a:latin typeface="Verdana" panose="020B0604030504040204" pitchFamily="34" charset="0"/>
                <a:ea typeface="Verdana" panose="020B0604030504040204" pitchFamily="34" charset="0"/>
                <a:cs typeface="+mn-cs"/>
              </a:rPr>
              <a:t>Όσον αφορά τα σεμινάρια θα πρέπει να έχετε υπόψη σας ότι:</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Θα πρέπει να προσφέρονται από ειδικευμένους επαγγελματίες και να βασίζονται σε προκαθορισμένο πρόγραμμα μάθησης με μαθησιακά αποτελέσματα.</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Η κατάρτιση πρέπει να περιλαμβάνει συμμετέχοντες από τουλάχιστον δύο διαφορετικές χώρες και να επιτρέπει στους συμμετέχοντες να </a:t>
            </a:r>
            <a:r>
              <a:rPr lang="el-GR" sz="1100" kern="1200" dirty="0" err="1">
                <a:solidFill>
                  <a:schemeClr val="tx1"/>
                </a:solidFill>
                <a:latin typeface="Verdana" panose="020B0604030504040204" pitchFamily="34" charset="0"/>
                <a:ea typeface="Verdana" panose="020B0604030504040204" pitchFamily="34" charset="0"/>
                <a:cs typeface="+mn-cs"/>
              </a:rPr>
              <a:t>αλληλεπιδρούν</a:t>
            </a:r>
            <a:r>
              <a:rPr lang="el-GR" sz="1100" kern="1200" dirty="0">
                <a:solidFill>
                  <a:schemeClr val="tx1"/>
                </a:solidFill>
                <a:latin typeface="Verdana" panose="020B0604030504040204" pitchFamily="34" charset="0"/>
                <a:ea typeface="Verdana" panose="020B0604030504040204" pitchFamily="34" charset="0"/>
                <a:cs typeface="+mn-cs"/>
              </a:rPr>
              <a:t> μεταξύ τους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Πλήρως παθητικές δραστηριότητες, όπως η ακρόαση διαλέξεων, ομιλιών ή μαζικών διασκέψεων, δεν υποστηρίζονται.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Επίσης, είναι σημαντικό να έχετε υπόψη σας ότι όλοι οι </a:t>
            </a:r>
            <a:r>
              <a:rPr lang="el-GR" sz="1100" kern="1200" dirty="0" err="1">
                <a:solidFill>
                  <a:schemeClr val="tx1"/>
                </a:solidFill>
                <a:latin typeface="Verdana" panose="020B0604030504040204" pitchFamily="34" charset="0"/>
                <a:ea typeface="Verdana" panose="020B0604030504040204" pitchFamily="34" charset="0"/>
                <a:cs typeface="+mn-cs"/>
              </a:rPr>
              <a:t>πάροχοι</a:t>
            </a:r>
            <a:r>
              <a:rPr lang="el-GR" sz="1100" kern="1200" dirty="0">
                <a:solidFill>
                  <a:schemeClr val="tx1"/>
                </a:solidFill>
                <a:latin typeface="Verdana" panose="020B0604030504040204" pitchFamily="34" charset="0"/>
                <a:ea typeface="Verdana" panose="020B0604030504040204" pitchFamily="34" charset="0"/>
                <a:cs typeface="+mn-cs"/>
              </a:rPr>
              <a:t> προγραμμάτων σπουδών είναι εντελώς ανεξάρτητοι από το πρόγραμμα Erasmus+ και ενεργούν ως </a:t>
            </a:r>
            <a:r>
              <a:rPr lang="el-GR" sz="1100" kern="1200" dirty="0" err="1">
                <a:solidFill>
                  <a:schemeClr val="tx1"/>
                </a:solidFill>
                <a:latin typeface="Verdana" panose="020B0604030504040204" pitchFamily="34" charset="0"/>
                <a:ea typeface="Verdana" panose="020B0604030504040204" pitchFamily="34" charset="0"/>
                <a:cs typeface="+mn-cs"/>
              </a:rPr>
              <a:t>πάροχοι</a:t>
            </a:r>
            <a:r>
              <a:rPr lang="el-GR" sz="1100" kern="1200" dirty="0">
                <a:solidFill>
                  <a:schemeClr val="tx1"/>
                </a:solidFill>
                <a:latin typeface="Verdana" panose="020B0604030504040204" pitchFamily="34" charset="0"/>
                <a:ea typeface="Verdana" panose="020B0604030504040204" pitchFamily="34" charset="0"/>
                <a:cs typeface="+mn-cs"/>
              </a:rPr>
              <a:t> υπηρεσιών σε μια ελεύθερη αγορά. Ως εκ τούτου, η επιλογή των σεμιναρίων αποτελεί αποκλειστική ευθύνη του δικαιούχου οργανισμού, ενώ υπάρχουν συγκεκριμένα πρότυπα ποιότητας που μπορούν να σας υποστηρίξουν στην επιλογή σας. Τα πρότυπα είναι αναρτημένα εδώ και στο τέλος της παρουσίασής μας.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Συστήνεται όπως αποφεύγονται οι ταυτόχρονες συμμετοχές σε σεμινάρια εκτός σε δεόντως αιτιολογημένες περιπτώσεις. Απώτερος στόχος είναι τα άτομα που συμμετέχουν να λειτουργούν ως πολλαπλασιαστές της γνώσης.</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kern="1200" dirty="0">
                <a:solidFill>
                  <a:schemeClr val="tx1"/>
                </a:solidFill>
                <a:latin typeface="Verdana" panose="020B0604030504040204" pitchFamily="34" charset="0"/>
                <a:ea typeface="Verdana" panose="020B0604030504040204" pitchFamily="34" charset="0"/>
                <a:cs typeface="+mn-cs"/>
              </a:rPr>
              <a:t>Τέλος, πάνω στη διαφάνεια βλέπετε ότι υπάρχει σύνδεσμος για Κατάλογο Σεμιναρίων από την πλατφόρμα </a:t>
            </a:r>
            <a:r>
              <a:rPr lang="en-US" sz="1100" kern="1200" dirty="0">
                <a:solidFill>
                  <a:schemeClr val="tx1"/>
                </a:solidFill>
                <a:latin typeface="Verdana" panose="020B0604030504040204" pitchFamily="34" charset="0"/>
                <a:ea typeface="Verdana" panose="020B0604030504040204" pitchFamily="34" charset="0"/>
                <a:cs typeface="+mn-cs"/>
              </a:rPr>
              <a:t>European School Education Platform,</a:t>
            </a:r>
            <a:r>
              <a:rPr lang="el-GR" sz="1100" kern="1200" dirty="0">
                <a:solidFill>
                  <a:schemeClr val="tx1"/>
                </a:solidFill>
                <a:latin typeface="Verdana" panose="020B0604030504040204" pitchFamily="34" charset="0"/>
                <a:ea typeface="Verdana" panose="020B0604030504040204" pitchFamily="34" charset="0"/>
                <a:cs typeface="+mn-cs"/>
              </a:rPr>
              <a:t> όπου μπορείτε να βρείτε σεμινάρια που προσφέρονται και μπορεί να σας ενδιαφέρουν</a:t>
            </a:r>
            <a:r>
              <a:rPr lang="en-US" sz="1100" kern="1200" dirty="0">
                <a:solidFill>
                  <a:schemeClr val="tx1"/>
                </a:solidFill>
                <a:latin typeface="Verdana" panose="020B0604030504040204" pitchFamily="34" charset="0"/>
                <a:ea typeface="Verdana" panose="020B0604030504040204" pitchFamily="34" charset="0"/>
                <a:cs typeface="+mn-cs"/>
              </a:rPr>
              <a:t>. </a:t>
            </a:r>
            <a:r>
              <a:rPr lang="el-GR" sz="1100" kern="1200" dirty="0">
                <a:solidFill>
                  <a:schemeClr val="tx1"/>
                </a:solidFill>
                <a:latin typeface="Verdana" panose="020B0604030504040204" pitchFamily="34" charset="0"/>
                <a:ea typeface="Verdana" panose="020B0604030504040204" pitchFamily="34" charset="0"/>
                <a:cs typeface="+mn-cs"/>
              </a:rPr>
              <a:t>Προσοχή θα πρέπει να επιλέξετε τα </a:t>
            </a:r>
            <a:r>
              <a:rPr lang="en-US" sz="1100" kern="1200" dirty="0">
                <a:solidFill>
                  <a:schemeClr val="tx1"/>
                </a:solidFill>
                <a:latin typeface="Verdana" panose="020B0604030504040204" pitchFamily="34" charset="0"/>
                <a:ea typeface="Verdana" panose="020B0604030504040204" pitchFamily="34" charset="0"/>
                <a:cs typeface="+mn-cs"/>
              </a:rPr>
              <a:t>onsite courses </a:t>
            </a:r>
            <a:r>
              <a:rPr lang="el-GR" sz="1100" kern="1200" dirty="0">
                <a:solidFill>
                  <a:schemeClr val="tx1"/>
                </a:solidFill>
                <a:latin typeface="Verdana" panose="020B0604030504040204" pitchFamily="34" charset="0"/>
                <a:ea typeface="Verdana" panose="020B0604030504040204" pitchFamily="34" charset="0"/>
                <a:cs typeface="+mn-cs"/>
              </a:rPr>
              <a:t>γιατί υπάρχουν και ο</a:t>
            </a:r>
            <a:r>
              <a:rPr lang="en-US" sz="1100" kern="1200" dirty="0" err="1">
                <a:solidFill>
                  <a:schemeClr val="tx1"/>
                </a:solidFill>
                <a:latin typeface="Verdana" panose="020B0604030504040204" pitchFamily="34" charset="0"/>
                <a:ea typeface="Verdana" panose="020B0604030504040204" pitchFamily="34" charset="0"/>
                <a:cs typeface="+mn-cs"/>
              </a:rPr>
              <a:t>nline</a:t>
            </a:r>
            <a:r>
              <a:rPr lang="en-US" sz="1100" kern="1200" dirty="0">
                <a:solidFill>
                  <a:schemeClr val="tx1"/>
                </a:solidFill>
                <a:latin typeface="Verdana" panose="020B0604030504040204" pitchFamily="34" charset="0"/>
                <a:ea typeface="Verdana" panose="020B0604030504040204" pitchFamily="34" charset="0"/>
                <a:cs typeface="+mn-cs"/>
              </a:rPr>
              <a:t> courses.</a:t>
            </a:r>
            <a:endParaRPr lang="el-GR" sz="11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100" kern="1200" dirty="0">
              <a:solidFill>
                <a:schemeClr val="tx1"/>
              </a:solidFill>
              <a:latin typeface="Verdana" panose="020B0604030504040204" pitchFamily="34" charset="0"/>
              <a:ea typeface="Verdana" panose="020B0604030504040204" pitchFamily="34" charset="0"/>
              <a:cs typeface="+mn-cs"/>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271555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6EAA-DB65-BE87-6884-0B19B35A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4BA9A-060E-F99F-2129-0109231CC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0E667-D932-4710-FEFC-F205005D20C8}"/>
              </a:ext>
            </a:extLst>
          </p:cNvPr>
          <p:cNvSpPr>
            <a:spLocks noGrp="1"/>
          </p:cNvSpPr>
          <p:nvPr>
            <p:ph type="body" idx="1"/>
          </p:nvPr>
        </p:nvSpPr>
        <p:spPr/>
        <p:txBody>
          <a:bodyPr/>
          <a:lstStyle/>
          <a:p>
            <a:r>
              <a:rPr lang="el-GR" dirty="0"/>
              <a:t>Δηλαδή </a:t>
            </a:r>
            <a:r>
              <a:rPr lang="en-US" dirty="0"/>
              <a:t>: </a:t>
            </a:r>
            <a:r>
              <a:rPr lang="el-GR" dirty="0"/>
              <a:t>για σχέδια με συνολική επιχορήγηση μέχρι και 20 000 Ευρώ μπορούν να χρησιμοποιηθούν όλα τα χρήματα για </a:t>
            </a:r>
            <a:r>
              <a:rPr lang="en-US" dirty="0"/>
              <a:t>courses &amp; training. </a:t>
            </a:r>
            <a:r>
              <a:rPr lang="el-GR" dirty="0"/>
              <a:t>Για Σχέδια με συνολική επιχορήγηση μεταξύ 20 001 Ευρώ και 40 000 μπορούν να χρησιμοποιηθούν μέχρι 20 000. Για σχέδια με συνολική επιχορήγηση 40,001 ευρώ και πάνω, το ανώτατο όριο επιχορήγησης για τη συγκεκριμένη κατηγορία περιορίζεται στο μισό της συνολικής επιχορήγησης του σχεδίου. </a:t>
            </a:r>
          </a:p>
          <a:p>
            <a:r>
              <a:rPr lang="el-GR" dirty="0"/>
              <a:t>Αυτό αφορά ωστόσο, μόνο τους τομείς της σχολικής εκπαίδευσης και επαγγελματικής εκπαίδευσης, όχι τον τομέα της εκπαίδευσης ενηλίκων- τουλάχιστον σε αυτή τη πρόσκληση. </a:t>
            </a:r>
          </a:p>
          <a:p>
            <a:endParaRPr lang="el-GR" dirty="0"/>
          </a:p>
          <a:p>
            <a:r>
              <a:rPr lang="el-GR" dirty="0"/>
              <a:t>Όσον αφορά όλους τους τομείς εκπαίδευσης, σχετικά με τη κατηγορία </a:t>
            </a:r>
            <a:r>
              <a:rPr lang="en-US" dirty="0"/>
              <a:t>courses and training, </a:t>
            </a:r>
            <a:r>
              <a:rPr lang="el-GR" dirty="0"/>
              <a:t>μπορούν να λάβουν επιχορήγηση σε ένα σχέδιο έως τρία άτομα από τον ίδιο οργανισμό και δέκα άτομα από την ίδια κοινοπραξία, για να παρακολουθήσουν από κοινού το ίδιο μάθημα. </a:t>
            </a:r>
          </a:p>
          <a:p>
            <a:r>
              <a:rPr lang="el-GR" dirty="0"/>
              <a:t>Είναι πολύ σημαντικό να έχετε υπόψη πως, κάθε άτομο μπορεί να συμμετάσχει σε ένα μόνο μάθημα </a:t>
            </a:r>
            <a:r>
              <a:rPr lang="el-GR" dirty="0" err="1"/>
              <a:t>ανα</a:t>
            </a:r>
            <a:r>
              <a:rPr lang="el-GR" dirty="0"/>
              <a:t> σχέδιο. </a:t>
            </a:r>
          </a:p>
          <a:p>
            <a:r>
              <a:rPr lang="el-GR" dirty="0"/>
              <a:t>Άρα εάν ένα σχέδιο μέχρι 20,000 ευρώ αποφασίσει να δαπανήσει όλο το ποσό σε κινητικότητες </a:t>
            </a:r>
            <a:r>
              <a:rPr lang="en-US" dirty="0"/>
              <a:t>courses and training, </a:t>
            </a:r>
            <a:r>
              <a:rPr lang="el-GR" dirty="0"/>
              <a:t>τότε, θα πρέπει να παρακολουθήσουν μαθήματα διαφορετικά άτομα του οργανισμού και σε ένα </a:t>
            </a:r>
            <a:r>
              <a:rPr lang="en-US" dirty="0"/>
              <a:t>course, </a:t>
            </a:r>
            <a:r>
              <a:rPr lang="el-GR" dirty="0"/>
              <a:t>μπορούν να το παρακολουθήσουν μέχρι 3 άτομα. </a:t>
            </a:r>
            <a:endParaRPr lang="en-GB" dirty="0"/>
          </a:p>
        </p:txBody>
      </p:sp>
      <p:sp>
        <p:nvSpPr>
          <p:cNvPr id="4" name="Slide Number Placeholder 3">
            <a:extLst>
              <a:ext uri="{FF2B5EF4-FFF2-40B4-BE49-F238E27FC236}">
                <a16:creationId xmlns:a16="http://schemas.microsoft.com/office/drawing/2014/main" id="{EE04B511-FBB4-AB00-F495-E241D50AA0A8}"/>
              </a:ext>
            </a:extLst>
          </p:cNvPr>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17235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212045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5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dirty="0"/>
          </a:p>
          <a:p>
            <a:pPr defTabSz="931774">
              <a:defRPr/>
            </a:pPr>
            <a:endParaRPr lang="el-GR" dirty="0"/>
          </a:p>
          <a:p>
            <a:pPr defTabSz="931774">
              <a:defRPr/>
            </a:pPr>
            <a:r>
              <a:rPr lang="el-GR" dirty="0"/>
              <a:t>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400110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22</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154055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01691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l-GR" sz="1100" b="1" u="sng"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pPr algn="just">
              <a:defRPr/>
            </a:pPr>
            <a:endParaRPr lang="el-GR" sz="11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sz="1800" dirty="0">
                <a:latin typeface="Arial" panose="020B0604020202020204" pitchFamily="34" charset="0"/>
              </a:rPr>
              <a:t>Σε </a:t>
            </a:r>
            <a:r>
              <a:rPr lang="el-GR" sz="1800" dirty="0" err="1">
                <a:latin typeface="Arial" panose="020B0604020202020204" pitchFamily="34" charset="0"/>
              </a:rPr>
              <a:t>περίπτωσεις</a:t>
            </a:r>
            <a:r>
              <a:rPr lang="el-GR" sz="1800" dirty="0">
                <a:latin typeface="Arial" panose="020B0604020202020204" pitchFamily="34" charset="0"/>
              </a:rPr>
              <a:t> όπου ο συμμετέχοντας επιθυμεί να παραμείνει στη χώρα φιλοξενίας περισσότερες ημέρες από τις ημέρες της κινητικότητας (για προσωπικούς λόγους πχ) τότε δεν μπορεί το πρόγραμμα να καλύψει τις επιπλέον ημέρες διαμονής του αλλά πραγματοποιείται με δικά του προσωπικά έξοδα. Εντούτοις, κάτι τέτοιο δεν ενθαρρύνεται σε γενικές γραμμές, αφού  οι κινητικότητες που πραγματοποιούνται στα πλαίσια του Προγράμματος αποσκοπούν σε επιμόρφωση </a:t>
            </a:r>
          </a:p>
          <a:p>
            <a:pPr marL="174708" indent="-174708" defTabSz="931774">
              <a:buFont typeface="Arial" panose="020B0604020202020204" pitchFamily="34" charset="0"/>
              <a:buChar char="•"/>
              <a:defRPr/>
            </a:pPr>
            <a:endParaRPr lang="el-GR" sz="1800" dirty="0">
              <a:latin typeface="Arial" panose="020B0604020202020204" pitchFamily="34" charset="0"/>
            </a:endParaRPr>
          </a:p>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l-GR" dirty="0">
                <a:solidFill>
                  <a:prstClr val="black"/>
                </a:solidFill>
                <a:latin typeface="Calibri" panose="020F0502020204030204"/>
              </a:rPr>
              <a:t>Στη περίπτωση συμμετοχής ατόμων με λιγότερες ευκαιρίες, ο οργανισμός λαμβάνει στη βάση </a:t>
            </a:r>
            <a:r>
              <a:rPr lang="el-GR" dirty="0" err="1">
                <a:solidFill>
                  <a:prstClr val="black"/>
                </a:solidFill>
                <a:latin typeface="Calibri" panose="020F0502020204030204"/>
              </a:rPr>
              <a:t>μοναδιαίου</a:t>
            </a:r>
            <a:r>
              <a:rPr lang="el-GR" dirty="0">
                <a:solidFill>
                  <a:prstClr val="black"/>
                </a:solidFill>
                <a:latin typeface="Calibri" panose="020F0502020204030204"/>
              </a:rPr>
              <a:t> κόστους, το ποσό των 125 ευρώ για κάθε συμμετέχοντα. </a:t>
            </a:r>
            <a:r>
              <a:rPr lang="el-GR" sz="1800" dirty="0">
                <a:latin typeface="Aptos" panose="020B0004020202020204" pitchFamily="34" charset="0"/>
                <a:ea typeface="Times New Roman" panose="02020603050405020304" pitchFamily="18" charset="0"/>
              </a:rPr>
              <a:t>Το </a:t>
            </a:r>
            <a:r>
              <a:rPr lang="en-US" sz="1800" dirty="0">
                <a:latin typeface="Aptos" panose="020B0004020202020204" pitchFamily="34" charset="0"/>
                <a:ea typeface="Times New Roman" panose="02020603050405020304" pitchFamily="18" charset="0"/>
              </a:rPr>
              <a:t>Inclusion support for </a:t>
            </a:r>
            <a:r>
              <a:rPr lang="en-US" sz="1800" dirty="0" err="1">
                <a:latin typeface="Aptos" panose="020B0004020202020204" pitchFamily="34" charset="0"/>
                <a:ea typeface="Times New Roman" panose="02020603050405020304" pitchFamily="18" charset="0"/>
              </a:rPr>
              <a:t>organisations</a:t>
            </a:r>
            <a:r>
              <a:rPr lang="en-US" sz="1800" dirty="0">
                <a:latin typeface="Aptos" panose="020B0004020202020204" pitchFamily="34" charset="0"/>
                <a:ea typeface="Times New Roman" panose="02020603050405020304" pitchFamily="18" charset="0"/>
              </a:rPr>
              <a:t> </a:t>
            </a:r>
            <a:r>
              <a:rPr lang="el-GR" sz="1800" dirty="0">
                <a:latin typeface="Aptos" panose="020B0004020202020204" pitchFamily="34" charset="0"/>
                <a:ea typeface="Times New Roman" panose="02020603050405020304" pitchFamily="18" charset="0"/>
              </a:rPr>
              <a:t>αφορά τη στήριξη των οργανισμών για την οργάνωση και προετοιμασία των κινητικοτήτων συμμετεχόντων που εμπίπτουν στη κατηγορία </a:t>
            </a:r>
            <a:r>
              <a:rPr lang="en-US" sz="1800" dirty="0">
                <a:latin typeface="Aptos" panose="020B0004020202020204" pitchFamily="34" charset="0"/>
                <a:ea typeface="Times New Roman" panose="02020603050405020304" pitchFamily="18" charset="0"/>
              </a:rPr>
              <a:t>fewer opportunities</a:t>
            </a:r>
            <a:r>
              <a:rPr lang="el-GR" sz="1800" dirty="0">
                <a:latin typeface="Aptos" panose="020B0004020202020204" pitchFamily="34" charset="0"/>
                <a:ea typeface="Times New Roman" panose="02020603050405020304" pitchFamily="18" charset="0"/>
              </a:rPr>
              <a:t>. Είναι επιπλέον υποστήριξη ουσιαστικά για τον οργανισμό, στη βάση </a:t>
            </a:r>
            <a:r>
              <a:rPr lang="el-GR" sz="1800" dirty="0" err="1">
                <a:latin typeface="Aptos" panose="020B0004020202020204" pitchFamily="34" charset="0"/>
                <a:ea typeface="Times New Roman" panose="02020603050405020304" pitchFamily="18" charset="0"/>
              </a:rPr>
              <a:t>μοναδιαίου</a:t>
            </a:r>
            <a:r>
              <a:rPr lang="el-GR" sz="1800" dirty="0">
                <a:latin typeface="Aptos" panose="020B0004020202020204" pitchFamily="34" charset="0"/>
                <a:ea typeface="Times New Roman" panose="02020603050405020304" pitchFamily="18" charset="0"/>
              </a:rPr>
              <a:t> κόστους, για άτομα με λιγότερες ευκαιρίες- με τη λογική των οργανωτικών. Δίνονται επιπλέον 125 ευρώ για κάθε συμμετέχοντα στον οργανισμό (πέραν των οργανωτικών) για στήριξη οποιασδήποτε ανάγκης προκύψει για την οργάνωση της κινητικότητας τους. </a:t>
            </a:r>
            <a:endParaRPr lang="el-GR" dirty="0">
              <a:solidFill>
                <a:prstClr val="black"/>
              </a:solidFill>
              <a:latin typeface="Calibri" panose="020F0502020204030204"/>
            </a:endParaRPr>
          </a:p>
          <a:p>
            <a:pPr defTabSz="931774">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Η χρηματοδότηση βάσει των πραγματικών εξόδων με τη προσκόμιση αποδείξεων δηλαδή κατά την υποβολή της τελικής σας έκθεσης, αφορά τη στήριξη συμμετεχόντων με λιγότερες ευκαιρίες.</a:t>
            </a:r>
            <a:r>
              <a:rPr lang="el-GR" dirty="0"/>
              <a:t> Πρόκειται για επιπλέον έξοδα που μπορεί να προκύψουν κατά τη διάρκεια της κινητικότητας, που δεν καλύπτονται από τις κατηγορίες </a:t>
            </a:r>
            <a:r>
              <a:rPr lang="el-GR" dirty="0" err="1"/>
              <a:t>ταξιδίου</a:t>
            </a:r>
            <a:r>
              <a:rPr lang="el-GR" dirty="0"/>
              <a:t> και ατομικής υποστήριξης. Υπάρχει κάλυψη </a:t>
            </a:r>
            <a:r>
              <a:rPr lang="el-GR" b="1" dirty="0"/>
              <a:t>100% και μπορεί να αφορούν για παράδειγμα </a:t>
            </a:r>
            <a:r>
              <a:rPr lang="el-GR" dirty="0"/>
              <a:t>: πχ για ενοικίαση ειδικά διαμορφωμένου και εξοπλισμένου αυτοκινήτου, ή δωματίου ή κάλυψη ιατρικών εξόδων, ιατροφαρμακευτική περίθαλψη κλπ. </a:t>
            </a:r>
            <a:r>
              <a:rPr lang="el-GR" dirty="0" err="1"/>
              <a:t>Γι</a:t>
            </a:r>
            <a:r>
              <a:rPr lang="el-GR" dirty="0"/>
              <a:t> αυτά πρέπει να </a:t>
            </a:r>
            <a:r>
              <a:rPr lang="el-GR" b="1" dirty="0"/>
              <a:t>κρατάτε αποδείξεις οι οποίες θα υποβληθούν </a:t>
            </a:r>
            <a:r>
              <a:rPr lang="el-GR" dirty="0"/>
              <a:t>(στο ΒΜ) με την τελική έκθεση και θα πληρωθούν στο τέλος του σχεδίου. </a:t>
            </a:r>
          </a:p>
          <a:p>
            <a:pPr marL="174708" indent="-174708">
              <a:buFont typeface="Arial" panose="020B0604020202020204" pitchFamily="34" charset="0"/>
              <a:buChar char="•"/>
            </a:pPr>
            <a:r>
              <a:rPr lang="el-GR" dirty="0"/>
              <a:t>Θα ήθελα να σημειώσω εδώ πως, υπάρχει η δυνατότητα να ζητήσετε ένα εκτιμώμενο ποσό στήριξης συμμετεχόντων από την αρχή της αίτησης σας και η ΕΥ να το εγκρίνει εάν γνωρίζεται εκ των προτέρων την ανάγκη αυτή. Ωστόσο, εάν προκύψει αυτή η ανάγκη κατά τη διάρκεια υλοποίησης του σχεδίου μπορείτε να αιτηθείτε αλλά θα πρέπει να αιτήστε γραπτώς την ΕΥ με το ποσό που θα χρειαστείτε </a:t>
            </a:r>
            <a:r>
              <a:rPr lang="el-GR" b="1" dirty="0"/>
              <a:t>πριν από τη πραγματοποίηση της κινητικότητας </a:t>
            </a:r>
            <a:r>
              <a:rPr lang="el-GR" dirty="0"/>
              <a:t> προκειμένου να μπορεί η ΕΥ να εξετάσει το αίτημα σας και στη συνέχεια να το εγκρίνει. Είναι πολύ σημαντικό να το έχετε υπόψη σας προκειμένου να γνωρίζει η ΕΥ το ποσό που θα χρειαστείτε αλλά και επίσης να μπορεί να σας το παραχωρήσει πριν τη κινητικότητα εάν αυτό καταστεί αναγκαίο για τη στήριξη ατόμων με λιγότερες ευκαιρίες. </a:t>
            </a:r>
          </a:p>
          <a:p>
            <a:pPr defTabSz="931774">
              <a:defRPr/>
            </a:pPr>
            <a:r>
              <a:rPr lang="el-GR" dirty="0"/>
              <a:t>Σε αυτό το σημείο είναι πολύ σημαντικό να αναφέρουμε για τη στήριξη συμμετεχόντων με λιγότερες ευκαιρίες πως το ΙΔΕΠ Δια Βίου Μάθησης έχει δημιουργήσει τη δική του στρατηγική για την ένταξη και πολυμορφία κάτω από τα πλαίσια του προγράμματος, όπου αναλύονται τα είδη των ατόμων με λιγότερες ευκαιρίες, ο ορισμός τους δηλαδή, μπορείτε να βρείτε το σχετικό σύνδεσμο σε αυτή τη διαφάνεια καθώς και στην ιστοσελίδα του ΙΔΕΠ. Μπαίνοντας σε αυτό το σύνδεσμο θα μπορείτε να βρείτε, όχι μόνο τον ορισμό αλλά και τα έντυπα που θα πρέπει να διατηρήσετε στο αρχείο του οργανισμού που να αποδεικνύουν πως τα άτομα αυτά όντως εμπίπτουν κάτω από τη κατηγορία των ατόμων με λιγότερες ευκαιρίες. </a:t>
            </a:r>
            <a:endParaRPr lang="en-GB" dirty="0"/>
          </a:p>
          <a:p>
            <a:endParaRPr lang="el-GR" dirty="0"/>
          </a:p>
          <a:p>
            <a:r>
              <a:rPr lang="el-GR" b="1" dirty="0"/>
              <a:t>Επίσης, βάσει πραγματικών εξόδων δίδεται το 80% </a:t>
            </a:r>
            <a:r>
              <a:rPr lang="el-GR" dirty="0"/>
              <a:t>για ακριβά ταξίδια για το προσωπικό τους εκπαιδευομένους και τους συνοδούς τους όταν η χρηματοδότηση για τα ταξιδιωτικά ταξίδια (που δίνεται στη βάση μοναδιαίου κόστους) δεν καλύπτει τουλάχιστον το 70% του πραγματικού κόστους. </a:t>
            </a:r>
          </a:p>
          <a:p>
            <a:r>
              <a:rPr lang="el-GR" dirty="0"/>
              <a:t>Και επίσης καλύπτεται 100% των πραγματικών εξόδων, για άδειες παραμονής, θεωρήσεις εσόδου, </a:t>
            </a:r>
            <a:r>
              <a:rPr lang="el-GR" dirty="0" err="1"/>
              <a:t>εμβολιασμόύς</a:t>
            </a:r>
            <a:r>
              <a:rPr lang="el-GR" dirty="0"/>
              <a:t>, ιατρικές βεβαιώσεις κλπ. </a:t>
            </a:r>
          </a:p>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2530429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285091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3403276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36</a:t>
            </a:fld>
            <a:endParaRPr lang="en-GB"/>
          </a:p>
        </p:txBody>
      </p:sp>
    </p:spTree>
    <p:extLst>
      <p:ext uri="{BB962C8B-B14F-4D97-AF65-F5344CB8AC3E}">
        <p14:creationId xmlns:p14="http://schemas.microsoft.com/office/powerpoint/2010/main" val="163016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86165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Καταχώρηση </a:t>
            </a:r>
            <a:r>
              <a:rPr lang="en-US" sz="1100" dirty="0">
                <a:solidFill>
                  <a:schemeClr val="bg1"/>
                </a:solidFill>
                <a:latin typeface="Verdana Pro" panose="020B0604030504040204" pitchFamily="34" charset="0"/>
              </a:rPr>
              <a:t>OID </a:t>
            </a:r>
            <a:r>
              <a:rPr lang="el-GR" sz="1100" dirty="0">
                <a:solidFill>
                  <a:schemeClr val="bg1"/>
                </a:solidFill>
                <a:latin typeface="Verdana Pro" panose="020B0604030504040204" pitchFamily="34" charset="0"/>
              </a:rPr>
              <a:t>οργανισμού, αυτόματα με τη καταχώρηση του αριθμού θα εμφανιστούν τα στοιχεία του οργανισμού σας καθώς και τα στοιχεία του </a:t>
            </a:r>
            <a:r>
              <a:rPr lang="en-US" sz="1100" dirty="0">
                <a:solidFill>
                  <a:schemeClr val="bg1"/>
                </a:solidFill>
                <a:latin typeface="Verdana Pro" panose="020B0604030504040204" pitchFamily="34" charset="0"/>
              </a:rPr>
              <a:t>Erasmus Plan </a:t>
            </a:r>
            <a:r>
              <a:rPr lang="el-GR" sz="1100" dirty="0">
                <a:solidFill>
                  <a:schemeClr val="bg1"/>
                </a:solidFill>
                <a:latin typeface="Verdana Pro" panose="020B0604030504040204" pitchFamily="34" charset="0"/>
              </a:rPr>
              <a:t>που είχατε βάλει κατά την αίτηση της διαπίστευσης σας. </a:t>
            </a:r>
          </a:p>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38</a:t>
            </a:fld>
            <a:endParaRPr lang="en-GB"/>
          </a:p>
        </p:txBody>
      </p:sp>
    </p:spTree>
    <p:extLst>
      <p:ext uri="{BB962C8B-B14F-4D97-AF65-F5344CB8AC3E}">
        <p14:creationId xmlns:p14="http://schemas.microsoft.com/office/powerpoint/2010/main" val="931498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Το ονοματεπώνυμο του </a:t>
            </a:r>
            <a:r>
              <a:rPr lang="en-US" sz="1100" dirty="0">
                <a:solidFill>
                  <a:schemeClr val="bg1"/>
                </a:solidFill>
                <a:latin typeface="Verdana Pro" panose="020B0604030504040204" pitchFamily="34" charset="0"/>
              </a:rPr>
              <a:t>Legal representative </a:t>
            </a:r>
            <a:r>
              <a:rPr lang="el-GR" sz="1100" dirty="0">
                <a:solidFill>
                  <a:schemeClr val="bg1"/>
                </a:solidFill>
                <a:latin typeface="Verdana Pro" panose="020B0604030504040204" pitchFamily="34" charset="0"/>
              </a:rPr>
              <a:t>Θα ΄πρέπει να συμβαδίζει με τα στοιχεία του ατόμου που έχετε καταχωρήσει στο </a:t>
            </a:r>
            <a:r>
              <a:rPr lang="en-US" sz="1100" dirty="0">
                <a:solidFill>
                  <a:schemeClr val="bg1"/>
                </a:solidFill>
                <a:latin typeface="Verdana Pro" panose="020B0604030504040204" pitchFamily="34" charset="0"/>
              </a:rPr>
              <a:t>ORS </a:t>
            </a:r>
            <a:r>
              <a:rPr lang="el-GR" sz="1100" dirty="0">
                <a:solidFill>
                  <a:schemeClr val="bg1"/>
                </a:solidFill>
                <a:latin typeface="Verdana Pro" panose="020B0604030504040204" pitchFamily="34" charset="0"/>
              </a:rPr>
              <a:t>(Τα στοιχεία δηλαδή του οργανισμού) προκειμένου να μπορούν να επαληθευθούν σε μεταγενέστερά στάδιο. </a:t>
            </a: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Επίσης, θα είναι αυτός που θα υπογράψει και το </a:t>
            </a:r>
            <a:r>
              <a:rPr lang="en-US" sz="1100" dirty="0">
                <a:solidFill>
                  <a:schemeClr val="bg1"/>
                </a:solidFill>
                <a:latin typeface="Verdana Pro" panose="020B0604030504040204" pitchFamily="34" charset="0"/>
              </a:rPr>
              <a:t>DOH </a:t>
            </a:r>
            <a:r>
              <a:rPr lang="el-GR" sz="1100" dirty="0">
                <a:solidFill>
                  <a:schemeClr val="bg1"/>
                </a:solidFill>
                <a:latin typeface="Verdana Pro" panose="020B0604030504040204" pitchFamily="34" charset="0"/>
              </a:rPr>
              <a:t>οπότε είναι σημαντικό να είναι το σωστό όνομα ατόμου.</a:t>
            </a: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Όπως βλέπεται η αίτηση δεν ζητά να καταγράψετε οργανισμό υποδοχής </a:t>
            </a:r>
          </a:p>
        </p:txBody>
      </p:sp>
      <p:sp>
        <p:nvSpPr>
          <p:cNvPr id="4" name="Slide Number Placeholder 3"/>
          <p:cNvSpPr>
            <a:spLocks noGrp="1"/>
          </p:cNvSpPr>
          <p:nvPr>
            <p:ph type="sldNum" sz="quarter" idx="10"/>
          </p:nvPr>
        </p:nvSpPr>
        <p:spPr/>
        <p:txBody>
          <a:bodyPr/>
          <a:lstStyle/>
          <a:p>
            <a:fld id="{C05BEA0F-6C61-4412-98B4-3B1B2AF6C74C}" type="slidenum">
              <a:rPr lang="en-GB" smtClean="0"/>
              <a:t>39</a:t>
            </a:fld>
            <a:endParaRPr lang="en-GB"/>
          </a:p>
        </p:txBody>
      </p:sp>
    </p:spTree>
    <p:extLst>
      <p:ext uri="{BB962C8B-B14F-4D97-AF65-F5344CB8AC3E}">
        <p14:creationId xmlns:p14="http://schemas.microsoft.com/office/powerpoint/2010/main" val="420286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289265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23BBF-3EF0-3558-BD1B-BDDB3CB12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18D42-AE2C-7755-7B48-CDB1FC34D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51424-1CB1-5352-A679-131052DC3080}"/>
              </a:ext>
            </a:extLst>
          </p:cNvPr>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Είναι σημαντικό να αναφερθεί πως στη φετινή πρόσκληση η προσθήκη υποστηρικτικών οργανισμών γίνεται υποχρεωτική από την διαδικασία της υποβολής αίτησης. Σε περίπτωση που θα εμπλέξετε και θα συνεργαστείτε με συνεργαζόμενο οργανισμό που θα λειτουργήσει στη βάση των όσων παρουσιάσαμε προηγουμένως αναφορικά με τους </a:t>
            </a:r>
            <a:r>
              <a:rPr kumimoji="0" lang="en-US"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supporting organizations, </a:t>
            </a:r>
            <a:r>
              <a:rPr kumimoji="0" lang="el-GR"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τότε, θα πρέπει σε αυτό το σημείο να επιλέξετε «</a:t>
            </a:r>
            <a:r>
              <a:rPr kumimoji="0" lang="en-US"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YES</a:t>
            </a:r>
            <a:r>
              <a:rPr kumimoji="0" lang="el-GR" sz="1100" b="0" i="0" u="none" strike="noStrike" kern="1200" cap="none" spc="0" normalizeH="0" baseline="0" noProof="0" dirty="0">
                <a:ln>
                  <a:noFill/>
                </a:ln>
                <a:solidFill>
                  <a:prstClr val="white"/>
                </a:solidFill>
                <a:effectLst/>
                <a:uLnTx/>
                <a:uFillTx/>
                <a:latin typeface="Verdana Pro" panose="020B0604030504040204" pitchFamily="34" charset="0"/>
                <a:ea typeface="+mn-ea"/>
                <a:cs typeface="+mn-cs"/>
              </a:rPr>
              <a:t>» στην ερώτηση που αφορά τους εν λόγω οργανισμούς. </a:t>
            </a:r>
            <a:endParaRPr lang="el-GR" sz="1100" dirty="0">
              <a:solidFill>
                <a:schemeClr val="bg1"/>
              </a:solidFill>
              <a:latin typeface="Verdana Pro" panose="020B0604030504040204" pitchFamily="34" charset="0"/>
            </a:endParaRP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Σε περίπτωση που επιλέξετε ΝΑΙ τότε οι συγκεκριμένες ερωτήσεις θα εμφανιστούν και θα πρέπει να απαντηθούν μία προς μία, δίνοντας σαφή και επαρκή αιτιολόγηση στην εμπλοκή και καθήκοντα του οργανισμού. Επίσης, θα πρέπει ο συγκεκριμένος οργανισμός να καταχωρηθεί στο σύστημα μιας και θα είναι μέρος της συμφωνίας επιχορήγησης σας καταγράφοντας κάτω το </a:t>
            </a:r>
            <a:r>
              <a:rPr lang="en-US" sz="1100" dirty="0">
                <a:solidFill>
                  <a:schemeClr val="bg1"/>
                </a:solidFill>
                <a:latin typeface="Verdana Pro" panose="020B0604030504040204" pitchFamily="34" charset="0"/>
              </a:rPr>
              <a:t>OID </a:t>
            </a:r>
            <a:r>
              <a:rPr lang="el-GR" sz="1100" dirty="0">
                <a:solidFill>
                  <a:schemeClr val="bg1"/>
                </a:solidFill>
                <a:latin typeface="Verdana Pro" panose="020B0604030504040204" pitchFamily="34" charset="0"/>
              </a:rPr>
              <a:t>του. Σε περίπτωση που ο εν λόγω ο οργανισμός δεν έχει </a:t>
            </a:r>
            <a:r>
              <a:rPr lang="en-US" sz="1100" dirty="0">
                <a:solidFill>
                  <a:schemeClr val="bg1"/>
                </a:solidFill>
                <a:latin typeface="Verdana Pro" panose="020B0604030504040204" pitchFamily="34" charset="0"/>
              </a:rPr>
              <a:t>OID </a:t>
            </a:r>
            <a:r>
              <a:rPr lang="el-GR" sz="1100" dirty="0">
                <a:solidFill>
                  <a:schemeClr val="bg1"/>
                </a:solidFill>
                <a:latin typeface="Verdana Pro" panose="020B0604030504040204" pitchFamily="34" charset="0"/>
              </a:rPr>
              <a:t>πρέπει να προνοήσετε να δημιουργηθεί και να εγγραφεί στο σύστημα για να μπορέσετε να τον καταχωρήσετε. </a:t>
            </a:r>
          </a:p>
          <a:p>
            <a:pPr marL="171450" indent="-171450" defTabSz="931774">
              <a:buFont typeface="Arial" panose="020B0604020202020204" pitchFamily="34" charset="0"/>
              <a:buChar char="•"/>
              <a:defRPr/>
            </a:pPr>
            <a:r>
              <a:rPr lang="el-GR" sz="1100" dirty="0">
                <a:solidFill>
                  <a:schemeClr val="bg1"/>
                </a:solidFill>
                <a:latin typeface="Verdana Pro" panose="020B0604030504040204" pitchFamily="34" charset="0"/>
              </a:rPr>
              <a:t>Με την καταχώρηση του υποστηρικτικού οργανισμού στην αίτηση και σχέδιο σας, και εφόσον εγκριθεί να είναι μέρος του σχεδίου σας, τότε θα πρέπει όλα τα καθήκοντα που αναφέρεται να πραγματοποιηθούν και να τηρηθούν. Σε περίπτωση αλλαγής καθηκόντων ή οποιασδήποτε άλλης ενέργειας αφορά τους συγκεκριμένους οργανισμούς θα πρέπει μετά από επικοινωνία και συνεννόηση με την ΕΥ να γίνεται τροποποίηση της συμφωνίας επιχορήγησης </a:t>
            </a:r>
          </a:p>
        </p:txBody>
      </p:sp>
      <p:sp>
        <p:nvSpPr>
          <p:cNvPr id="4" name="Slide Number Placeholder 3">
            <a:extLst>
              <a:ext uri="{FF2B5EF4-FFF2-40B4-BE49-F238E27FC236}">
                <a16:creationId xmlns:a16="http://schemas.microsoft.com/office/drawing/2014/main" id="{07054E54-972B-FE45-3DC4-8F4C49C48287}"/>
              </a:ext>
            </a:extLst>
          </p:cNvPr>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3150878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41</a:t>
            </a:fld>
            <a:endParaRPr lang="en-GB"/>
          </a:p>
        </p:txBody>
      </p:sp>
    </p:spTree>
    <p:extLst>
      <p:ext uri="{BB962C8B-B14F-4D97-AF65-F5344CB8AC3E}">
        <p14:creationId xmlns:p14="http://schemas.microsoft.com/office/powerpoint/2010/main" val="3753555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Επιλέγοντας το πεδίο </a:t>
            </a:r>
            <a:r>
              <a:rPr lang="en-US" sz="1100" dirty="0">
                <a:solidFill>
                  <a:schemeClr val="bg1"/>
                </a:solidFill>
                <a:latin typeface="Verdana Pro" panose="020B0604030504040204" pitchFamily="34" charset="0"/>
              </a:rPr>
              <a:t>switch t</a:t>
            </a:r>
            <a:r>
              <a:rPr lang="el-GR" sz="1100" dirty="0">
                <a:solidFill>
                  <a:schemeClr val="bg1"/>
                </a:solidFill>
                <a:latin typeface="Verdana Pro" panose="020B0604030504040204" pitchFamily="34" charset="0"/>
              </a:rPr>
              <a:t>ο </a:t>
            </a:r>
            <a:r>
              <a:rPr lang="en-US" sz="1100" dirty="0">
                <a:solidFill>
                  <a:schemeClr val="bg1"/>
                </a:solidFill>
                <a:latin typeface="Verdana Pro" panose="020B0604030504040204" pitchFamily="34" charset="0"/>
              </a:rPr>
              <a:t>average duration </a:t>
            </a:r>
            <a:r>
              <a:rPr lang="el-GR" sz="1100" dirty="0">
                <a:solidFill>
                  <a:schemeClr val="bg1"/>
                </a:solidFill>
                <a:latin typeface="Verdana Pro" panose="020B0604030504040204" pitchFamily="34" charset="0"/>
              </a:rPr>
              <a:t>ή </a:t>
            </a:r>
            <a:r>
              <a:rPr lang="en-US" sz="1100" dirty="0">
                <a:solidFill>
                  <a:schemeClr val="bg1"/>
                </a:solidFill>
                <a:latin typeface="Verdana Pro" panose="020B0604030504040204" pitchFamily="34" charset="0"/>
              </a:rPr>
              <a:t>switch to total duration </a:t>
            </a:r>
            <a:r>
              <a:rPr lang="el-GR" sz="1100" dirty="0">
                <a:solidFill>
                  <a:schemeClr val="bg1"/>
                </a:solidFill>
                <a:latin typeface="Verdana Pro" panose="020B0604030504040204" pitchFamily="34" charset="0"/>
              </a:rPr>
              <a:t>σας δίνεται η δυνατότητα να επεξεργαστείτε τα δεδομένα στην αντίστοιχη κατηγορία</a:t>
            </a:r>
            <a:r>
              <a:rPr lang="en-US" sz="1100" dirty="0">
                <a:solidFill>
                  <a:schemeClr val="bg1"/>
                </a:solidFill>
                <a:latin typeface="Verdana Pro" panose="020B0604030504040204" pitchFamily="34" charset="0"/>
              </a:rPr>
              <a:t>.</a:t>
            </a:r>
          </a:p>
          <a:p>
            <a:pPr marL="0" indent="0" defTabSz="931774">
              <a:buFont typeface="+mj-lt"/>
              <a:buNone/>
              <a:defRPr/>
            </a:pPr>
            <a:r>
              <a:rPr lang="en-US" sz="1100" dirty="0">
                <a:solidFill>
                  <a:schemeClr val="bg1"/>
                </a:solidFill>
                <a:latin typeface="Verdana Pro" panose="020B0604030504040204" pitchFamily="34" charset="0"/>
              </a:rPr>
              <a:t>E</a:t>
            </a:r>
            <a:r>
              <a:rPr lang="el-GR" sz="1100" dirty="0" err="1">
                <a:solidFill>
                  <a:schemeClr val="bg1"/>
                </a:solidFill>
                <a:latin typeface="Verdana Pro" panose="020B0604030504040204" pitchFamily="34" charset="0"/>
              </a:rPr>
              <a:t>πιλέγοντας</a:t>
            </a:r>
            <a:r>
              <a:rPr lang="el-GR" sz="1100" dirty="0">
                <a:solidFill>
                  <a:schemeClr val="bg1"/>
                </a:solidFill>
                <a:latin typeface="Verdana Pro" panose="020B0604030504040204" pitchFamily="34" charset="0"/>
              </a:rPr>
              <a:t> το μπλε ερωτηματικό, σας δίνονται διευκρινιστικές οδηγίες για κάθε κατηγορία.</a:t>
            </a:r>
          </a:p>
          <a:p>
            <a:pPr marL="0" indent="0" defTabSz="931774">
              <a:buFont typeface="+mj-lt"/>
              <a:buNone/>
              <a:defRPr/>
            </a:pPr>
            <a:r>
              <a:rPr lang="el-GR" sz="1100" dirty="0">
                <a:solidFill>
                  <a:schemeClr val="bg1"/>
                </a:solidFill>
                <a:latin typeface="Verdana Pro" panose="020B0604030504040204" pitchFamily="34" charset="0"/>
              </a:rPr>
              <a:t>Μπροστά από το </a:t>
            </a:r>
            <a:r>
              <a:rPr lang="en-US" sz="1100" dirty="0">
                <a:solidFill>
                  <a:schemeClr val="bg1"/>
                </a:solidFill>
                <a:latin typeface="Verdana Pro" panose="020B0604030504040204" pitchFamily="34" charset="0"/>
              </a:rPr>
              <a:t>activity type </a:t>
            </a:r>
            <a:r>
              <a:rPr lang="el-GR" sz="1100" dirty="0">
                <a:solidFill>
                  <a:schemeClr val="bg1"/>
                </a:solidFill>
                <a:latin typeface="Verdana Pro" panose="020B0604030504040204" pitchFamily="34" charset="0"/>
              </a:rPr>
              <a:t>έχει όπως βλέπετε τον αριθμό 2. Αυτό σημαίνει ότι έχω καταχωρίσει 2 δραστηριότητες, και αυτή είναι η 2</a:t>
            </a:r>
            <a:r>
              <a:rPr lang="el-GR" sz="1100" baseline="30000" dirty="0">
                <a:solidFill>
                  <a:schemeClr val="bg1"/>
                </a:solidFill>
                <a:latin typeface="Verdana Pro" panose="020B0604030504040204" pitchFamily="34" charset="0"/>
              </a:rPr>
              <a:t>η</a:t>
            </a:r>
            <a:r>
              <a:rPr lang="el-GR" sz="1100" dirty="0">
                <a:solidFill>
                  <a:schemeClr val="bg1"/>
                </a:solidFill>
                <a:latin typeface="Verdana Pro" panose="020B0604030504040204" pitchFamily="34" charset="0"/>
              </a:rPr>
              <a:t> εκ των δυο. </a:t>
            </a:r>
          </a:p>
          <a:p>
            <a:pPr marL="0" indent="0" defTabSz="931774">
              <a:buFont typeface="+mj-lt"/>
              <a:buNone/>
              <a:defRPr/>
            </a:pPr>
            <a:r>
              <a:rPr lang="el-GR" sz="1100" dirty="0">
                <a:solidFill>
                  <a:schemeClr val="bg1"/>
                </a:solidFill>
                <a:latin typeface="Verdana Pro" panose="020B0604030504040204" pitchFamily="34" charset="0"/>
              </a:rPr>
              <a:t>Για κάθε εισαγωγή νέου </a:t>
            </a:r>
            <a:r>
              <a:rPr lang="en-US" sz="1100" dirty="0">
                <a:solidFill>
                  <a:schemeClr val="bg1"/>
                </a:solidFill>
                <a:latin typeface="Verdana Pro" panose="020B0604030504040204" pitchFamily="34" charset="0"/>
              </a:rPr>
              <a:t>activity </a:t>
            </a:r>
            <a:r>
              <a:rPr lang="el-GR" sz="1100" dirty="0">
                <a:solidFill>
                  <a:schemeClr val="bg1"/>
                </a:solidFill>
                <a:latin typeface="Verdana Pro" panose="020B0604030504040204" pitchFamily="34" charset="0"/>
              </a:rPr>
              <a:t>θα αλλάζει και ο αριθμός στο μπλε πλαίσιο. </a:t>
            </a:r>
          </a:p>
          <a:p>
            <a:pPr marL="0" indent="0" defTabSz="931774">
              <a:buFont typeface="+mj-lt"/>
              <a:buNone/>
              <a:defRPr/>
            </a:pPr>
            <a:r>
              <a:rPr lang="el-GR" sz="1100" dirty="0">
                <a:solidFill>
                  <a:schemeClr val="bg1"/>
                </a:solidFill>
                <a:latin typeface="Verdana Pro" panose="020B0604030504040204" pitchFamily="34" charset="0"/>
              </a:rPr>
              <a:t>Για κάθε είδος δραστηριότητας, θα πρέπει να δηλώσετε τον ΣΥΝΟΛΙΚΟ αριθμό ατόμων/συμμετεχόντων, καθώς και το σύνολο των αριθμών των ημερών. </a:t>
            </a:r>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740755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Ανά τύπο δραστηριότητας και σύμφωνα με τις καταχωρήσεις που έχετε κάνει, π.χ. εγώ καταχώρησα ότι 1 συμμετέχοντας εμπίπτει στην κατηγορία </a:t>
            </a:r>
            <a:r>
              <a:rPr lang="en-US" sz="1100" dirty="0">
                <a:solidFill>
                  <a:schemeClr val="bg1"/>
                </a:solidFill>
                <a:latin typeface="Verdana Pro" panose="020B0604030504040204" pitchFamily="34" charset="0"/>
              </a:rPr>
              <a:t>fewer opportunities </a:t>
            </a:r>
            <a:r>
              <a:rPr lang="el-GR" sz="1100" dirty="0">
                <a:solidFill>
                  <a:schemeClr val="bg1"/>
                </a:solidFill>
                <a:latin typeface="Verdana Pro" panose="020B0604030504040204" pitchFamily="34" charset="0"/>
              </a:rPr>
              <a:t>και για το άτομο αυτό χρειάζομαι επιπλέον χρηματοδότηση λόγω του ότι έχει κινητικά θέματα και χρειάζεται ειδικό αυτοκίνητο για τη μεταφορά του.</a:t>
            </a:r>
          </a:p>
          <a:p>
            <a:pPr marL="0" indent="0" defTabSz="931774">
              <a:buFont typeface="+mj-lt"/>
              <a:buNone/>
              <a:defRPr/>
            </a:pPr>
            <a:r>
              <a:rPr lang="el-GR" sz="1100" dirty="0">
                <a:solidFill>
                  <a:schemeClr val="bg1"/>
                </a:solidFill>
                <a:latin typeface="Verdana Pro" panose="020B0604030504040204" pitchFamily="34" charset="0"/>
              </a:rPr>
              <a:t>Επομένως έρχομαι στο τμήμα αυτό να καταχωρίσω αυτές τις λεπτομέρειες.</a:t>
            </a:r>
          </a:p>
          <a:p>
            <a:pPr marL="0" indent="0" defTabSz="931774">
              <a:buFont typeface="+mj-lt"/>
              <a:buNone/>
              <a:defRPr/>
            </a:pPr>
            <a:r>
              <a:rPr lang="el-GR" sz="1100" dirty="0">
                <a:solidFill>
                  <a:schemeClr val="bg1"/>
                </a:solidFill>
                <a:latin typeface="Verdana Pro" panose="020B0604030504040204" pitchFamily="34" charset="0"/>
              </a:rPr>
              <a:t>Καταχωρώ την κατηγορία προϋπολογισμού καθώς και τον τύπο της δραστηριότητας την οποία αφορά.</a:t>
            </a:r>
          </a:p>
          <a:p>
            <a:pPr marL="0" indent="0" defTabSz="931774">
              <a:buFont typeface="+mj-lt"/>
              <a:buNone/>
              <a:defRPr/>
            </a:pPr>
            <a:r>
              <a:rPr lang="el-GR" sz="1100" dirty="0">
                <a:solidFill>
                  <a:schemeClr val="bg1"/>
                </a:solidFill>
                <a:latin typeface="Verdana Pro" panose="020B0604030504040204" pitchFamily="34" charset="0"/>
              </a:rPr>
              <a:t>Η κατηγορία αυτή υπενθυμίζω καλύπτεται βάσει πραγματικών εξόδων με την προσκόμιση κατά την τελική σας έκθεση τιμολογίων και αποδείξεων.</a:t>
            </a:r>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3008263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1674805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b="1"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45</a:t>
            </a:fld>
            <a:endParaRPr lang="en-GB"/>
          </a:p>
        </p:txBody>
      </p:sp>
    </p:spTree>
    <p:extLst>
      <p:ext uri="{BB962C8B-B14F-4D97-AF65-F5344CB8AC3E}">
        <p14:creationId xmlns:p14="http://schemas.microsoft.com/office/powerpoint/2010/main" val="2878691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Τα κριτήρια κατανομής κονδυλίων στους διαπιστευμένους οργανισμούς ανά Τομέα είναι σημαντικό να τα διαβάσετε, για να κατανοήσετε τι λαμβάνει υπόψη της η Εθνική Υπηρεσία, όταν κατανέμει τα κονδύλια στους Διαπιστευμένους Οργανισμούς, στην περίπτωση που τα διαθέσιμα κονδύλια δεν είναι επαρκή να καλύψουν τις ανάγκες τους, στην περίπτωση δηλαδή που εφαρμόζει την ανταγωνιστική διαδικασία. Φυσικά, αυτά τα κριτήρια που έχουν τεθεί από την Εθνική Υπηρεσία δεν είναι τα μόνα που καθορίζουν την τελική κατανομή, αφού για την κατανομή χρησιμοποιείται εργαλείο που παρέχεται από την ΕΕ.</a:t>
            </a:r>
          </a:p>
          <a:p>
            <a:pPr marL="0" indent="0" defTabSz="931774">
              <a:buFont typeface="+mj-lt"/>
              <a:buNone/>
              <a:defRPr/>
            </a:pPr>
            <a:endParaRPr lang="el-GR" sz="1100" dirty="0">
              <a:solidFill>
                <a:schemeClr val="bg1"/>
              </a:solidFill>
              <a:latin typeface="Verdana Pro" panose="020B0604030504040204" pitchFamily="34" charset="0"/>
            </a:endParaRPr>
          </a:p>
          <a:p>
            <a:pPr marL="0" indent="0" defTabSz="931774">
              <a:buFont typeface="+mj-lt"/>
              <a:buNone/>
              <a:defRPr/>
            </a:pPr>
            <a:r>
              <a:rPr lang="el-GR" sz="1100" dirty="0">
                <a:solidFill>
                  <a:schemeClr val="bg1"/>
                </a:solidFill>
                <a:latin typeface="Verdana Pro" panose="020B0604030504040204" pitchFamily="34" charset="0"/>
              </a:rPr>
              <a:t>Σε γενικές γραμμές, όσοι είστε διαπιστευμένοι από πιο παλιά, θα πρέπει να γνωρίζετε ότι κάθε χρόνο οι διαπιστευμένοι οργανισμοί ανά Τομέα αυξάνονται. Συνήθως, η αύξηση του διαθέσιμου κονδυλίου δεν ακολουθεί τους ίδιους ρυθμούς, επομένως το διαθέσιμο κονδύλι πρέπει κάθε χρόνο να μοιράζεται ανάμεσα σε περισσότερους οργανισμούς. Γι’ αυτό και δεν είναι σύνηθες ένας οργανισμός να λαμβάνει το ποσό που υπολογίζεται ότι αντιστοιχεί στο είδος, τον αριθμό και τη διάρκεια των κινητικοτήτων που δηλώνει στην αίτηση για επιχορήγηση, αλλά μικρότερο ποσό, που αντιστοιχεί σε λιγότερες κινητικότητες.  Για τον ίδιο λόγο, δεν μπορεί να δοθεί καμία εγγύηση ότι ένας οργανισμός θα λαμβάνει κάθε χρόνο μεγαλύτερο ποσό, ακόμα και αν τις προηγούμενες χρονιές είχε πολύ καλή ή ακόμα και πλήρη απορρόφηση.</a:t>
            </a:r>
          </a:p>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93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1489294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Εάν τα στοιχεία που εμφανίζονται στο </a:t>
            </a:r>
            <a:r>
              <a:rPr lang="en-US" sz="1100" dirty="0">
                <a:solidFill>
                  <a:schemeClr val="bg1"/>
                </a:solidFill>
                <a:latin typeface="Verdana Pro" panose="020B0604030504040204" pitchFamily="34" charset="0"/>
              </a:rPr>
              <a:t>declaration </a:t>
            </a:r>
            <a:r>
              <a:rPr lang="el-GR" sz="1100" dirty="0">
                <a:solidFill>
                  <a:schemeClr val="bg1"/>
                </a:solidFill>
                <a:latin typeface="Verdana Pro" panose="020B0604030504040204" pitchFamily="34" charset="0"/>
              </a:rPr>
              <a:t>δεν είναι ορθά ή έχουν διαφοροποιηθεί, τότε θα πρέπει να προχωρήσετε στην αναθεώρησή τους στη Διαπίστευσή σας και να ενημερώσετε και την ΕΥ.</a:t>
            </a:r>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3137194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398665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2399618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l-GR" sz="1100" dirty="0">
                <a:solidFill>
                  <a:schemeClr val="bg1"/>
                </a:solidFill>
                <a:latin typeface="Verdana Pro" panose="020B0604030504040204" pitchFamily="34" charset="0"/>
              </a:rPr>
              <a:t>Για να ενεργοποιηθούν τα δικαιώματα ενός ατόμου με το οποίο μοιράζεστε την αίτηση, θα πρέπει να κάνετε </a:t>
            </a:r>
            <a:r>
              <a:rPr lang="en-GB" sz="1100" dirty="0">
                <a:solidFill>
                  <a:schemeClr val="bg1"/>
                </a:solidFill>
                <a:latin typeface="Verdana Pro" panose="020B0604030504040204" pitchFamily="34" charset="0"/>
              </a:rPr>
              <a:t>activate </a:t>
            </a:r>
            <a:r>
              <a:rPr lang="el-GR" sz="1100" dirty="0">
                <a:solidFill>
                  <a:schemeClr val="bg1"/>
                </a:solidFill>
                <a:latin typeface="Verdana Pro" panose="020B0604030504040204" pitchFamily="34" charset="0"/>
              </a:rPr>
              <a:t>το άτομο αυτό, επιλέγοντας το αντίστοιχο κουτάκι. Επίσης, σε ό,τι αφορά τα άτομα στα οποία δίνεται και δικαίωμα επεξεργασίας της αίτησης, ένα μόνο από αυτά τα άτομα μπορεί ανά χρονική στιγμή να επεξεργάζεται την αίτηση. Για να είναι σε θέση ένα άτομο να επεξεργαστεί την αίτηση σε μία δεδομένη χρονική στιγμή, θα πρέπει το κουτάκι </a:t>
            </a:r>
            <a:r>
              <a:rPr lang="en-GB" sz="1100" dirty="0">
                <a:solidFill>
                  <a:schemeClr val="bg1"/>
                </a:solidFill>
                <a:latin typeface="Verdana Pro" panose="020B0604030504040204" pitchFamily="34" charset="0"/>
              </a:rPr>
              <a:t>Editable by </a:t>
            </a:r>
            <a:r>
              <a:rPr lang="el-GR" sz="1100" dirty="0">
                <a:solidFill>
                  <a:schemeClr val="bg1"/>
                </a:solidFill>
                <a:latin typeface="Verdana Pro" panose="020B0604030504040204" pitchFamily="34" charset="0"/>
              </a:rPr>
              <a:t>να είναι επιλεγμένο για αυτό το άτομο. </a:t>
            </a:r>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1704148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endParaRPr lang="el-GR" sz="1100" dirty="0">
              <a:solidFill>
                <a:schemeClr val="bg1"/>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3718999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1512012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l-GR" dirty="0" err="1"/>
              <a:t>παίνοντας</a:t>
            </a:r>
            <a:r>
              <a:rPr lang="el-GR" dirty="0"/>
              <a:t> στην πλατφόρμα </a:t>
            </a:r>
            <a:r>
              <a:rPr lang="en-US" dirty="0"/>
              <a:t>ERASMUS+ and European Solidarity Corps </a:t>
            </a:r>
            <a:r>
              <a:rPr lang="el-GR" dirty="0"/>
              <a:t>αυτή είναι η πρώτη εικόνα που έχετε</a:t>
            </a:r>
            <a:r>
              <a:rPr lang="en-US" dirty="0"/>
              <a:t> </a:t>
            </a:r>
            <a:r>
              <a:rPr lang="el-GR" dirty="0"/>
              <a:t>μπροστά σας.</a:t>
            </a:r>
          </a:p>
          <a:p>
            <a:r>
              <a:rPr lang="el-GR" dirty="0"/>
              <a:t>Από εδώ μπορείτε να διαχειριστείτε τα στοιχεία του οργανισμού σας, να δείτε τις ευκαιρίες που υπάρχουν, να υποβάλετε την αίτησή σας και να διαχειριστείτε τα έργα σας.</a:t>
            </a:r>
          </a:p>
          <a:p>
            <a:endParaRPr lang="el-GR" dirty="0"/>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Πλοήγηση στην πλατφόρμα</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 Σύνδεση/Αποσύνδεση με προσωπικό λογαριασμό </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Προεπιλεγμένη γλώσσα</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Αγγλικά</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l-GR" dirty="0" err="1">
                <a:solidFill>
                  <a:schemeClr val="tx1">
                    <a:lumMod val="75000"/>
                    <a:lumOff val="25000"/>
                  </a:schemeClr>
                </a:solidFill>
                <a:latin typeface="Verdana" panose="020B0604030504040204" pitchFamily="34" charset="0"/>
                <a:ea typeface="Verdana" panose="020B0604030504040204" pitchFamily="34" charset="0"/>
              </a:rPr>
              <a:t>πορείτε</a:t>
            </a:r>
            <a:r>
              <a:rPr lang="el-GR" dirty="0">
                <a:solidFill>
                  <a:schemeClr val="tx1">
                    <a:lumMod val="75000"/>
                    <a:lumOff val="25000"/>
                  </a:schemeClr>
                </a:solidFill>
                <a:latin typeface="Verdana" panose="020B0604030504040204" pitchFamily="34" charset="0"/>
                <a:ea typeface="Verdana" panose="020B0604030504040204" pitchFamily="34" charset="0"/>
              </a:rPr>
              <a:t> να μετατρέψετε τη γλώσσα στα Ελληνικά</a:t>
            </a:r>
          </a:p>
          <a:p>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53</a:t>
            </a:fld>
            <a:endParaRPr lang="en-US"/>
          </a:p>
        </p:txBody>
      </p:sp>
    </p:spTree>
    <p:extLst>
      <p:ext uri="{BB962C8B-B14F-4D97-AF65-F5344CB8AC3E}">
        <p14:creationId xmlns:p14="http://schemas.microsoft.com/office/powerpoint/2010/main" val="1680604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 </a:t>
            </a:r>
            <a:r>
              <a:rPr lang="el-GR" dirty="0"/>
              <a:t>πλατφόρμα </a:t>
            </a:r>
            <a:r>
              <a:rPr lang="en-GB" sz="1200" spc="-5" dirty="0">
                <a:cs typeface="Calibri"/>
              </a:rPr>
              <a:t>Erasmus+ and European Solidarity Corps</a:t>
            </a:r>
            <a:r>
              <a:rPr lang="el-GR" sz="1200" spc="-5" dirty="0">
                <a:cs typeface="Calibri"/>
              </a:rPr>
              <a:t> αποτελεί σημείο αναφοράς για την υποβολή μιας αίτησης, καθότι επιτρέπει την πρόσβαση</a:t>
            </a:r>
            <a:r>
              <a:rPr lang="en-GB" sz="1200" spc="-5" dirty="0">
                <a:cs typeface="Calibri"/>
              </a:rPr>
              <a:t>:</a:t>
            </a:r>
          </a:p>
          <a:p>
            <a:pPr marL="171450" indent="-171450">
              <a:buFont typeface="Arial" panose="020B0604020202020204" pitchFamily="34" charset="0"/>
              <a:buChar char="•"/>
            </a:pPr>
            <a:r>
              <a:rPr lang="el-GR" sz="1200" spc="-5" dirty="0">
                <a:cs typeface="Calibri"/>
              </a:rPr>
              <a:t>Αφενός, </a:t>
            </a:r>
            <a:r>
              <a:rPr lang="el-GR" sz="1200" dirty="0">
                <a:solidFill>
                  <a:schemeClr val="tx1">
                    <a:lumMod val="75000"/>
                    <a:lumOff val="25000"/>
                  </a:schemeClr>
                </a:solidFill>
                <a:ea typeface="Verdana" panose="020B0604030504040204" pitchFamily="34" charset="0"/>
              </a:rPr>
              <a:t>στο Σύστημα Εγγραφής Οργανισμού (</a:t>
            </a:r>
            <a:r>
              <a:rPr lang="en-US" sz="1200" dirty="0">
                <a:solidFill>
                  <a:schemeClr val="tx1">
                    <a:lumMod val="75000"/>
                    <a:lumOff val="25000"/>
                  </a:schemeClr>
                </a:solidFill>
                <a:ea typeface="Verdana" panose="020B0604030504040204" pitchFamily="34" charset="0"/>
              </a:rPr>
              <a:t>ORS)</a:t>
            </a:r>
            <a:r>
              <a:rPr lang="en-GB" sz="1200" spc="-5" dirty="0">
                <a:cs typeface="Calibri"/>
              </a:rPr>
              <a:t> </a:t>
            </a:r>
            <a:r>
              <a:rPr lang="el-GR" sz="1200" spc="-5" dirty="0">
                <a:cs typeface="Calibri"/>
              </a:rPr>
              <a:t>και</a:t>
            </a:r>
          </a:p>
          <a:p>
            <a:pPr marL="171450" indent="-171450">
              <a:buFont typeface="Arial" panose="020B0604020202020204" pitchFamily="34" charset="0"/>
              <a:buChar char="•"/>
            </a:pPr>
            <a:r>
              <a:rPr lang="el-GR" sz="1200" spc="-5" dirty="0">
                <a:cs typeface="Calibri"/>
              </a:rPr>
              <a:t>Αφετέρου, στις προσκλήσεις υποβολής προτάσεων και αιτήσεων του προγράμματος </a:t>
            </a:r>
            <a:r>
              <a:rPr lang="en-GB" sz="1200" spc="-5" dirty="0">
                <a:cs typeface="Calibri"/>
              </a:rPr>
              <a:t>Erasmus+.</a:t>
            </a:r>
            <a:endParaRPr lang="el-GR" sz="1200" spc="-5" dirty="0">
              <a:cs typeface="Calibri"/>
            </a:endParaRPr>
          </a:p>
          <a:p>
            <a:pPr marL="0" indent="0">
              <a:buFont typeface="Arial" panose="020B0604020202020204" pitchFamily="34" charset="0"/>
              <a:buNone/>
            </a:pPr>
            <a:endParaRPr lang="el-GR" sz="1200" spc="-5" dirty="0">
              <a:cs typeface="Calibri"/>
            </a:endParaRPr>
          </a:p>
          <a:p>
            <a:pPr marL="0" indent="0">
              <a:buFont typeface="Arial" panose="020B0604020202020204" pitchFamily="34" charset="0"/>
              <a:buNone/>
            </a:pPr>
            <a:r>
              <a:rPr lang="el-GR" sz="1200" spc="-5" dirty="0">
                <a:cs typeface="Calibri"/>
              </a:rPr>
              <a:t>Για να είναι δυνατή η υποβολή μίας αίτησης, ο κάθε χρήστης θα πρέπει:</a:t>
            </a:r>
          </a:p>
          <a:p>
            <a:pPr marL="171450" indent="-171450">
              <a:buFont typeface="Arial" panose="020B0604020202020204" pitchFamily="34" charset="0"/>
              <a:buChar char="•"/>
            </a:pPr>
            <a:r>
              <a:rPr lang="el-GR" sz="1200" spc="-5" dirty="0">
                <a:cs typeface="Calibri"/>
              </a:rPr>
              <a:t>να διατηρεί λογαριασμό </a:t>
            </a:r>
            <a:r>
              <a:rPr lang="en-GB" sz="1200" spc="-5" dirty="0">
                <a:cs typeface="Calibri"/>
              </a:rPr>
              <a:t>EU Login</a:t>
            </a:r>
            <a:r>
              <a:rPr lang="el-GR" sz="1200" spc="-5" dirty="0">
                <a:cs typeface="Calibri"/>
              </a:rPr>
              <a:t>, συνδεδεμένο με την ηλεκτρονική του διεύθυνση,</a:t>
            </a:r>
          </a:p>
          <a:p>
            <a:pPr marL="171450" indent="-171450">
              <a:buFont typeface="Arial" panose="020B0604020202020204" pitchFamily="34" charset="0"/>
              <a:buChar char="•"/>
            </a:pPr>
            <a:r>
              <a:rPr lang="el-GR" sz="1200" spc="-5" dirty="0">
                <a:cs typeface="Calibri"/>
              </a:rPr>
              <a:t>να γνωρίζει τον αριθμό ταυτοποίησης του οργανισμού του (</a:t>
            </a:r>
            <a:r>
              <a:rPr lang="en-GB" sz="1200" spc="-5" dirty="0">
                <a:cs typeface="Calibri"/>
              </a:rPr>
              <a:t>OID) </a:t>
            </a:r>
            <a:r>
              <a:rPr lang="el-GR" sz="1200" spc="-5" dirty="0">
                <a:cs typeface="Calibri"/>
              </a:rPr>
              <a:t>στην πλατφόρμα </a:t>
            </a:r>
            <a:r>
              <a:rPr lang="en-GB" sz="1200" spc="-5" dirty="0">
                <a:cs typeface="Calibri"/>
              </a:rPr>
              <a:t>ORS </a:t>
            </a:r>
            <a:r>
              <a:rPr lang="el-GR" sz="1200" spc="-5" dirty="0">
                <a:cs typeface="Calibri"/>
              </a:rPr>
              <a:t>και</a:t>
            </a:r>
          </a:p>
          <a:p>
            <a:pPr marL="171450" indent="-171450">
              <a:buFont typeface="Arial" panose="020B0604020202020204" pitchFamily="34" charset="0"/>
              <a:buChar char="•"/>
            </a:pPr>
            <a:r>
              <a:rPr lang="el-GR" sz="1200" spc="-5" dirty="0">
                <a:cs typeface="Calibri"/>
              </a:rPr>
              <a:t>να εμφανίζεται εκεί ως εγκεκριμένος χρήστης (</a:t>
            </a:r>
            <a:r>
              <a:rPr lang="en-GB" sz="1200" spc="-5" dirty="0">
                <a:cs typeface="Calibri"/>
              </a:rPr>
              <a:t>authorised user)</a:t>
            </a:r>
            <a:r>
              <a:rPr lang="el-GR" sz="1200" spc="-5" dirty="0">
                <a:cs typeface="Calibri"/>
              </a:rPr>
              <a:t>, με την ηλεκτρονική διεύθυνση που χρησιμοποιήθηκε για τη δημιουργία του λογαριασμού </a:t>
            </a:r>
            <a:r>
              <a:rPr lang="en-GB" sz="1200" spc="-5" dirty="0">
                <a:cs typeface="Calibri"/>
              </a:rPr>
              <a:t>EU Login</a:t>
            </a:r>
            <a:r>
              <a:rPr lang="el-GR" sz="1200" spc="-5" dirty="0">
                <a:cs typeface="Calibri"/>
              </a:rPr>
              <a:t>. </a:t>
            </a: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54</a:t>
            </a:fld>
            <a:endParaRPr lang="en-US"/>
          </a:p>
        </p:txBody>
      </p:sp>
    </p:spTree>
    <p:extLst>
      <p:ext uri="{BB962C8B-B14F-4D97-AF65-F5344CB8AC3E}">
        <p14:creationId xmlns:p14="http://schemas.microsoft.com/office/powerpoint/2010/main" val="2190358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l-GR" b="1" dirty="0"/>
              <a:t>Μέσω του κεντρικού μενού της πλατφόρμας </a:t>
            </a:r>
            <a:r>
              <a:rPr lang="en-GB" b="1" dirty="0"/>
              <a:t>Erasmus+ and European Solidarity Corps</a:t>
            </a:r>
            <a:r>
              <a:rPr lang="el-GR" b="1" dirty="0"/>
              <a:t>:</a:t>
            </a:r>
          </a:p>
          <a:p>
            <a:pPr marL="0" indent="0">
              <a:buFont typeface="Arial" panose="020B0604020202020204" pitchFamily="34" charset="0"/>
              <a:buNone/>
            </a:pPr>
            <a:endParaRPr lang="el-GR" b="1" dirty="0"/>
          </a:p>
          <a:p>
            <a:pPr marL="0" indent="0">
              <a:buFont typeface="Arial" panose="020B0604020202020204" pitchFamily="34" charset="0"/>
              <a:buNone/>
            </a:pPr>
            <a:r>
              <a:rPr lang="el-GR" dirty="0"/>
              <a:t>1. Κάτω από την επιλογή «</a:t>
            </a:r>
            <a:r>
              <a:rPr lang="en-GB" dirty="0"/>
              <a:t>Organisations</a:t>
            </a:r>
            <a:r>
              <a:rPr lang="el-GR" dirty="0"/>
              <a:t>», υπάρχουν οι δυνατότητες:</a:t>
            </a:r>
          </a:p>
          <a:p>
            <a:pPr marL="171450" indent="-171450">
              <a:buFont typeface="Arial" panose="020B0604020202020204" pitchFamily="34" charset="0"/>
              <a:buChar char="•"/>
            </a:pPr>
            <a:r>
              <a:rPr lang="el-GR" dirty="0"/>
              <a:t>Αναζήτησης οργανισμού που συμμετέχει σε αποκεντρωμένες δράσεις ή Εγγραφής νέου οργανισμού (απόκτηση </a:t>
            </a:r>
            <a:r>
              <a:rPr lang="en-GB" dirty="0"/>
              <a:t>OID)</a:t>
            </a:r>
            <a:r>
              <a:rPr lang="el-GR" dirty="0"/>
              <a:t>,</a:t>
            </a:r>
          </a:p>
          <a:p>
            <a:pPr marL="171450" indent="-171450">
              <a:buFont typeface="Arial" panose="020B0604020202020204" pitchFamily="34" charset="0"/>
              <a:buChar char="•"/>
            </a:pPr>
            <a:r>
              <a:rPr lang="el-GR" dirty="0"/>
              <a:t>Εμφάνισης των οργανισμών που είναι συνδεδεμένοι με τον χρήστη.</a:t>
            </a:r>
          </a:p>
          <a:p>
            <a:pPr marL="0" indent="0">
              <a:buFont typeface="Arial" panose="020B0604020202020204" pitchFamily="34" charset="0"/>
              <a:buNone/>
            </a:pPr>
            <a:endParaRPr lang="en-GB" dirty="0"/>
          </a:p>
          <a:p>
            <a:pPr marL="0" indent="0">
              <a:buFont typeface="Arial" panose="020B0604020202020204" pitchFamily="34" charset="0"/>
              <a:buNone/>
            </a:pPr>
            <a:r>
              <a:rPr lang="el-GR" dirty="0"/>
              <a:t>2. Επιλέγοντας «</a:t>
            </a:r>
            <a:r>
              <a:rPr lang="en-GB" dirty="0"/>
              <a:t>Opportunities</a:t>
            </a:r>
            <a:r>
              <a:rPr lang="el-GR" dirty="0"/>
              <a:t>», μπορείτε να έχετε πρόσβαση σε ανοιχτές προσκλήσεις υποβολής αιτήσεων και στις αντίστοιχες αιτήσεις.</a:t>
            </a:r>
          </a:p>
          <a:p>
            <a:pPr marL="0" indent="0">
              <a:buFont typeface="Arial" panose="020B0604020202020204" pitchFamily="34" charset="0"/>
              <a:buNone/>
            </a:pPr>
            <a:endParaRPr lang="el-GR" dirty="0"/>
          </a:p>
          <a:p>
            <a:pPr marL="0" indent="0">
              <a:buFont typeface="Arial" panose="020B0604020202020204" pitchFamily="34" charset="0"/>
              <a:buNone/>
            </a:pPr>
            <a:r>
              <a:rPr lang="el-GR" dirty="0">
                <a:solidFill>
                  <a:schemeClr val="tx1">
                    <a:lumMod val="75000"/>
                    <a:lumOff val="25000"/>
                  </a:schemeClr>
                </a:solidFill>
                <a:ea typeface="Verdana" panose="020B0604030504040204" pitchFamily="34" charset="0"/>
              </a:rPr>
              <a:t>3. Κάτω από το «</a:t>
            </a:r>
            <a:r>
              <a:rPr lang="en-GB" dirty="0">
                <a:solidFill>
                  <a:schemeClr val="tx1">
                    <a:lumMod val="75000"/>
                    <a:lumOff val="25000"/>
                  </a:schemeClr>
                </a:solidFill>
                <a:ea typeface="Verdana" panose="020B0604030504040204" pitchFamily="34" charset="0"/>
              </a:rPr>
              <a:t>Applications</a:t>
            </a:r>
            <a:r>
              <a:rPr lang="el-GR" dirty="0">
                <a:solidFill>
                  <a:schemeClr val="tx1">
                    <a:lumMod val="75000"/>
                    <a:lumOff val="25000"/>
                  </a:schemeClr>
                </a:solidFill>
                <a:ea typeface="Verdana" panose="020B0604030504040204" pitchFamily="34" charset="0"/>
              </a:rPr>
              <a:t>», ο χρήστης μπορεί να επεξεργαστεί τις αιτήσεις του.</a:t>
            </a:r>
          </a:p>
          <a:p>
            <a:pPr marL="0" indent="0">
              <a:buFont typeface="Arial" panose="020B0604020202020204" pitchFamily="34" charset="0"/>
              <a:buNone/>
            </a:pPr>
            <a:endParaRPr lang="el-GR"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r>
              <a:rPr lang="el-GR" dirty="0">
                <a:solidFill>
                  <a:schemeClr val="tx1">
                    <a:lumMod val="75000"/>
                    <a:lumOff val="25000"/>
                  </a:schemeClr>
                </a:solidFill>
                <a:ea typeface="Verdana" panose="020B0604030504040204" pitchFamily="34" charset="0"/>
              </a:rPr>
              <a:t>4. Κάτω από το «</a:t>
            </a:r>
            <a:r>
              <a:rPr lang="en-GB" dirty="0">
                <a:solidFill>
                  <a:schemeClr val="tx1">
                    <a:lumMod val="75000"/>
                    <a:lumOff val="25000"/>
                  </a:schemeClr>
                </a:solidFill>
                <a:ea typeface="Verdana" panose="020B0604030504040204" pitchFamily="34" charset="0"/>
              </a:rPr>
              <a:t>Projects</a:t>
            </a:r>
            <a:r>
              <a:rPr lang="el-GR" dirty="0">
                <a:solidFill>
                  <a:schemeClr val="tx1">
                    <a:lumMod val="75000"/>
                    <a:lumOff val="25000"/>
                  </a:schemeClr>
                </a:solidFill>
                <a:ea typeface="Verdana" panose="020B0604030504040204" pitchFamily="34" charset="0"/>
              </a:rPr>
              <a:t>»</a:t>
            </a:r>
            <a:r>
              <a:rPr lang="en-GB" dirty="0">
                <a:solidFill>
                  <a:schemeClr val="tx1">
                    <a:lumMod val="75000"/>
                    <a:lumOff val="25000"/>
                  </a:schemeClr>
                </a:solidFill>
                <a:ea typeface="Verdana" panose="020B0604030504040204" pitchFamily="34" charset="0"/>
              </a:rPr>
              <a:t> </a:t>
            </a:r>
            <a:r>
              <a:rPr lang="el-GR" dirty="0">
                <a:solidFill>
                  <a:schemeClr val="tx1">
                    <a:lumMod val="75000"/>
                    <a:lumOff val="25000"/>
                  </a:schemeClr>
                </a:solidFill>
                <a:ea typeface="Verdana" panose="020B0604030504040204" pitchFamily="34" charset="0"/>
              </a:rPr>
              <a:t>πραγματοποιείται η διαχείριση εγκεκριμένων σχεδίων μέσω του ΒΜ και δίνεται πρόσβαση στην πλατφόρμα αποτελεσμάτων των έργων (</a:t>
            </a:r>
            <a:r>
              <a:rPr lang="en-GB" dirty="0">
                <a:solidFill>
                  <a:schemeClr val="tx1">
                    <a:lumMod val="75000"/>
                    <a:lumOff val="25000"/>
                  </a:schemeClr>
                </a:solidFill>
                <a:ea typeface="Verdana" panose="020B0604030504040204" pitchFamily="34" charset="0"/>
              </a:rPr>
              <a:t>Project Results Platform).</a:t>
            </a:r>
            <a:endParaRPr lang="el-GR"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endParaRPr lang="el-GR"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r>
              <a:rPr lang="el-GR" dirty="0">
                <a:solidFill>
                  <a:schemeClr val="tx1">
                    <a:lumMod val="75000"/>
                    <a:lumOff val="25000"/>
                  </a:schemeClr>
                </a:solidFill>
                <a:ea typeface="Verdana" panose="020B0604030504040204" pitchFamily="34" charset="0"/>
              </a:rPr>
              <a:t>5. Υπάρχουν επίσης επιλογές για πρόσβαση σε τεχνική υποστήριξη και πληροφόρηση σε σχέση με το πρόγραμμα.</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γγραφές</a:t>
            </a:r>
            <a:r>
              <a:rPr lang="el-GR" dirty="0">
                <a:solidFill>
                  <a:schemeClr val="tx1">
                    <a:lumMod val="75000"/>
                    <a:lumOff val="25000"/>
                  </a:schemeClr>
                </a:solidFill>
                <a:latin typeface="Verdana" panose="020B0604030504040204" pitchFamily="34" charset="0"/>
                <a:ea typeface="Verdana" panose="020B0604030504040204" pitchFamily="34" charset="0"/>
              </a:rPr>
              <a:t> νέων οργανισμών (Απόκτηση Ο</a:t>
            </a:r>
            <a:r>
              <a:rPr lang="en-US" dirty="0">
                <a:solidFill>
                  <a:schemeClr val="tx1">
                    <a:lumMod val="75000"/>
                    <a:lumOff val="25000"/>
                  </a:schemeClr>
                </a:solidFill>
                <a:latin typeface="Verdana" panose="020B0604030504040204" pitchFamily="34" charset="0"/>
                <a:ea typeface="Verdana" panose="020B0604030504040204" pitchFamily="34" charset="0"/>
              </a:rPr>
              <a:t>ID)</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υκαιρίες</a:t>
            </a:r>
            <a:r>
              <a:rPr lang="el-GR" dirty="0">
                <a:solidFill>
                  <a:schemeClr val="tx1">
                    <a:lumMod val="75000"/>
                    <a:lumOff val="25000"/>
                  </a:schemeClr>
                </a:solidFill>
                <a:latin typeface="Verdana" panose="020B0604030504040204" pitchFamily="34" charset="0"/>
                <a:ea typeface="Verdana" panose="020B0604030504040204" pitchFamily="34" charset="0"/>
              </a:rPr>
              <a:t> του Προγράμματος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στις αιτήσεις</a:t>
            </a: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εγκεκριμένα Σχέδια</a:t>
            </a:r>
            <a:r>
              <a:rPr lang="en-US" dirty="0">
                <a:solidFill>
                  <a:schemeClr val="tx1">
                    <a:lumMod val="75000"/>
                    <a:lumOff val="25000"/>
                  </a:schemeClr>
                </a:solidFill>
                <a:latin typeface="Verdana" panose="020B0604030504040204" pitchFamily="34" charset="0"/>
                <a:ea typeface="Verdana" panose="020B0604030504040204" pitchFamily="34" charset="0"/>
              </a:rPr>
              <a:t> –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Σχεδίων</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Projects’ Result Platform</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σχετικών οδηγών Ενημέρωσης και Καθοδήγησης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55</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Μέσα από την επιλογή </a:t>
            </a:r>
            <a:r>
              <a:rPr lang="en-US" dirty="0"/>
              <a:t>Opportunities, </a:t>
            </a:r>
            <a:r>
              <a:rPr lang="el-GR" dirty="0"/>
              <a:t>επιλέγοντας το πρόγραμμα που σας ενδιαφέρει- </a:t>
            </a:r>
            <a:r>
              <a:rPr lang="en-US" dirty="0" err="1"/>
              <a:t>erasmus</a:t>
            </a:r>
            <a:r>
              <a:rPr lang="el-GR" dirty="0"/>
              <a:t>- θα σας μεταφέρει σε </a:t>
            </a:r>
            <a:r>
              <a:rPr lang="el-GR" dirty="0" err="1"/>
              <a:t>αύτή</a:t>
            </a:r>
            <a:r>
              <a:rPr lang="el-GR" dirty="0"/>
              <a:t> τη σελίδα. Από εδώ μπορείτε να δείτε όλες τις </a:t>
            </a:r>
            <a:r>
              <a:rPr lang="el-GR" dirty="0" err="1"/>
              <a:t>ανοιτές</a:t>
            </a:r>
            <a:r>
              <a:rPr lang="el-GR" dirty="0"/>
              <a:t> αιτήσεις που αφορούν το πρόγραμμα.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56</a:t>
            </a:fld>
            <a:endParaRPr lang="en-US"/>
          </a:p>
        </p:txBody>
      </p:sp>
    </p:spTree>
    <p:extLst>
      <p:ext uri="{BB962C8B-B14F-4D97-AF65-F5344CB8AC3E}">
        <p14:creationId xmlns:p14="http://schemas.microsoft.com/office/powerpoint/2010/main" val="2202495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57</a:t>
            </a:fld>
            <a:endParaRPr lang="en-US"/>
          </a:p>
        </p:txBody>
      </p:sp>
    </p:spTree>
    <p:extLst>
      <p:ext uri="{BB962C8B-B14F-4D97-AF65-F5344CB8AC3E}">
        <p14:creationId xmlns:p14="http://schemas.microsoft.com/office/powerpoint/2010/main" val="1719344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58</a:t>
            </a:fld>
            <a:endParaRPr lang="en-US"/>
          </a:p>
        </p:txBody>
      </p:sp>
    </p:spTree>
    <p:extLst>
      <p:ext uri="{BB962C8B-B14F-4D97-AF65-F5344CB8AC3E}">
        <p14:creationId xmlns:p14="http://schemas.microsoft.com/office/powerpoint/2010/main" val="681545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59</a:t>
            </a:fld>
            <a:endParaRPr lang="en-US"/>
          </a:p>
        </p:txBody>
      </p:sp>
    </p:spTree>
    <p:extLst>
      <p:ext uri="{BB962C8B-B14F-4D97-AF65-F5344CB8AC3E}">
        <p14:creationId xmlns:p14="http://schemas.microsoft.com/office/powerpoint/2010/main" val="44046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1685011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60</a:t>
            </a:fld>
            <a:endParaRPr lang="en-US"/>
          </a:p>
        </p:txBody>
      </p:sp>
    </p:spTree>
    <p:extLst>
      <p:ext uri="{BB962C8B-B14F-4D97-AF65-F5344CB8AC3E}">
        <p14:creationId xmlns:p14="http://schemas.microsoft.com/office/powerpoint/2010/main" val="3095190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61</a:t>
            </a:fld>
            <a:endParaRPr lang="en-US"/>
          </a:p>
        </p:txBody>
      </p:sp>
    </p:spTree>
    <p:extLst>
      <p:ext uri="{BB962C8B-B14F-4D97-AF65-F5344CB8AC3E}">
        <p14:creationId xmlns:p14="http://schemas.microsoft.com/office/powerpoint/2010/main" val="2942738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62</a:t>
            </a:fld>
            <a:endParaRPr lang="en-US"/>
          </a:p>
        </p:txBody>
      </p:sp>
    </p:spTree>
    <p:extLst>
      <p:ext uri="{BB962C8B-B14F-4D97-AF65-F5344CB8AC3E}">
        <p14:creationId xmlns:p14="http://schemas.microsoft.com/office/powerpoint/2010/main" val="2345290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63</a:t>
            </a:fld>
            <a:endParaRPr lang="en-US"/>
          </a:p>
        </p:txBody>
      </p:sp>
    </p:spTree>
    <p:extLst>
      <p:ext uri="{BB962C8B-B14F-4D97-AF65-F5344CB8AC3E}">
        <p14:creationId xmlns:p14="http://schemas.microsoft.com/office/powerpoint/2010/main" val="622165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C05BEA0F-6C61-4412-98B4-3B1B2AF6C74C}" type="slidenum">
              <a:rPr lang="en-GB" smtClean="0"/>
              <a:t>64</a:t>
            </a:fld>
            <a:endParaRPr lang="en-GB"/>
          </a:p>
        </p:txBody>
      </p:sp>
    </p:spTree>
    <p:extLst>
      <p:ext uri="{BB962C8B-B14F-4D97-AF65-F5344CB8AC3E}">
        <p14:creationId xmlns:p14="http://schemas.microsoft.com/office/powerpoint/2010/main" val="2890688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65</a:t>
            </a:fld>
            <a:endParaRPr lang="en-US"/>
          </a:p>
        </p:txBody>
      </p:sp>
    </p:spTree>
    <p:extLst>
      <p:ext uri="{BB962C8B-B14F-4D97-AF65-F5344CB8AC3E}">
        <p14:creationId xmlns:p14="http://schemas.microsoft.com/office/powerpoint/2010/main" val="38580031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12065" indent="0">
              <a:lnSpc>
                <a:spcPct val="100000"/>
              </a:lnSpc>
              <a:spcBef>
                <a:spcPts val="95"/>
              </a:spcBef>
              <a:buFont typeface="Wingdings"/>
              <a:buNone/>
              <a:tabLst>
                <a:tab pos="299720" algn="l"/>
                <a:tab pos="8224520" algn="l"/>
              </a:tabLst>
            </a:pPr>
            <a:r>
              <a:rPr lang="el-GR" sz="1200" b="1" spc="-5" dirty="0">
                <a:latin typeface="Calibri"/>
                <a:cs typeface="Calibri"/>
              </a:rPr>
              <a:t>Μιας και όλοι έχετε υποβάλει ξανά αίτηση για διαπίστευση, όλοι έχετε εγγράψει τον οργανισμό σας στο σύστημα της Ευρωπαϊκής Επιτροπής. Αναζητήστε</a:t>
            </a:r>
            <a:r>
              <a:rPr lang="el-GR" sz="1200" b="1" spc="35" dirty="0">
                <a:latin typeface="Calibri"/>
                <a:cs typeface="Calibri"/>
              </a:rPr>
              <a:t> </a:t>
            </a:r>
            <a:r>
              <a:rPr lang="el-GR" sz="1200" b="1" spc="-5" dirty="0">
                <a:latin typeface="Calibri"/>
                <a:cs typeface="Calibri"/>
              </a:rPr>
              <a:t>τον</a:t>
            </a:r>
            <a:r>
              <a:rPr lang="el-GR" sz="1200" b="1" spc="25" dirty="0">
                <a:latin typeface="Calibri"/>
                <a:cs typeface="Calibri"/>
              </a:rPr>
              <a:t> </a:t>
            </a:r>
            <a:r>
              <a:rPr lang="el-GR" sz="1200" b="1" spc="-5" dirty="0">
                <a:latin typeface="Calibri"/>
                <a:cs typeface="Calibri"/>
              </a:rPr>
              <a:t>οργανισμό</a:t>
            </a:r>
            <a:r>
              <a:rPr lang="el-GR" sz="1200" b="1" spc="40" dirty="0">
                <a:latin typeface="Calibri"/>
                <a:cs typeface="Calibri"/>
              </a:rPr>
              <a:t> </a:t>
            </a:r>
            <a:r>
              <a:rPr lang="el-GR" sz="1200" b="1" spc="-10" dirty="0">
                <a:latin typeface="Calibri"/>
                <a:cs typeface="Calibri"/>
              </a:rPr>
              <a:t>σας</a:t>
            </a:r>
            <a:r>
              <a:rPr lang="el-GR" sz="1200" b="1" spc="25" dirty="0">
                <a:latin typeface="Calibri"/>
                <a:cs typeface="Calibri"/>
              </a:rPr>
              <a:t> </a:t>
            </a:r>
            <a:r>
              <a:rPr lang="el-GR" sz="1200" b="1" spc="-10" dirty="0">
                <a:latin typeface="Calibri"/>
                <a:cs typeface="Calibri"/>
              </a:rPr>
              <a:t>στο</a:t>
            </a:r>
            <a:r>
              <a:rPr lang="el-GR" sz="1200" b="1" spc="45" dirty="0">
                <a:latin typeface="Calibri"/>
                <a:cs typeface="Calibri"/>
              </a:rPr>
              <a:t> </a:t>
            </a:r>
            <a:r>
              <a:rPr lang="el-GR" sz="1200" b="1" spc="-10" dirty="0">
                <a:latin typeface="Calibri"/>
                <a:cs typeface="Calibri"/>
              </a:rPr>
              <a:t>ORS </a:t>
            </a:r>
            <a:r>
              <a:rPr lang="el-GR" dirty="0"/>
              <a:t>είτε με τη </a:t>
            </a:r>
            <a:r>
              <a:rPr lang="el-GR" b="1" dirty="0"/>
              <a:t>χρήση λέξεων-κλειδιά </a:t>
            </a:r>
            <a:r>
              <a:rPr lang="el-GR" dirty="0"/>
              <a:t>είτε με τον </a:t>
            </a:r>
            <a:r>
              <a:rPr lang="el-GR" b="1" dirty="0"/>
              <a:t>αριθμό ταυτοποίησης </a:t>
            </a:r>
            <a:r>
              <a:rPr lang="el-GR" dirty="0"/>
              <a:t>του Οργανισμού (</a:t>
            </a:r>
            <a:r>
              <a:rPr lang="en-GB" dirty="0"/>
              <a:t>OID)</a:t>
            </a:r>
            <a:r>
              <a:rPr lang="el-GR" dirty="0"/>
              <a:t> </a:t>
            </a:r>
            <a:r>
              <a:rPr lang="el-GR" sz="1200" b="1" spc="-10" dirty="0">
                <a:latin typeface="Calibri"/>
                <a:cs typeface="Calibri"/>
              </a:rPr>
              <a:t>για </a:t>
            </a:r>
            <a:r>
              <a:rPr lang="el-GR" sz="1100" u="sng" dirty="0">
                <a:uFill>
                  <a:solidFill>
                    <a:srgbClr val="000000"/>
                  </a:solidFill>
                </a:uFill>
                <a:latin typeface="Calibri"/>
                <a:cs typeface="Calibri"/>
              </a:rPr>
              <a:t>Εντοπισμό </a:t>
            </a:r>
            <a:r>
              <a:rPr lang="el-GR" sz="1100" u="sng" spc="-5" dirty="0">
                <a:uFill>
                  <a:solidFill>
                    <a:srgbClr val="000000"/>
                  </a:solidFill>
                </a:uFill>
                <a:latin typeface="Calibri"/>
                <a:cs typeface="Calibri"/>
              </a:rPr>
              <a:t>του κωδικού OID</a:t>
            </a:r>
            <a:r>
              <a:rPr lang="el-GR" sz="1100" u="sng" spc="-5" dirty="0">
                <a:latin typeface="Calibri"/>
                <a:cs typeface="Calibri"/>
              </a:rPr>
              <a:t> του </a:t>
            </a:r>
            <a:r>
              <a:rPr lang="el-GR" sz="1100" spc="-5" dirty="0">
                <a:latin typeface="Calibri"/>
                <a:cs typeface="Calibri"/>
              </a:rPr>
              <a:t>οργανισμού </a:t>
            </a:r>
            <a:r>
              <a:rPr lang="el-GR" sz="1100" dirty="0">
                <a:latin typeface="Calibri"/>
                <a:cs typeface="Calibri"/>
              </a:rPr>
              <a:t>σας. </a:t>
            </a:r>
            <a:endParaRPr lang="en-GB" sz="1100" dirty="0">
              <a:latin typeface="Calibri"/>
              <a:cs typeface="Calibri"/>
            </a:endParaRPr>
          </a:p>
          <a:p>
            <a:pPr marL="12065" marR="27940" indent="0">
              <a:lnSpc>
                <a:spcPct val="100000"/>
              </a:lnSpc>
              <a:buFont typeface="Wingdings"/>
              <a:buNone/>
              <a:tabLst>
                <a:tab pos="299085" algn="l"/>
                <a:tab pos="299720" algn="l"/>
              </a:tabLst>
            </a:pPr>
            <a:endParaRPr lang="en-GB" sz="1100" dirty="0">
              <a:latin typeface="Calibri"/>
              <a:cs typeface="Calibri"/>
            </a:endParaRPr>
          </a:p>
          <a:p>
            <a:pPr marL="12065" marR="27940">
              <a:lnSpc>
                <a:spcPct val="100000"/>
              </a:lnSpc>
              <a:tabLst>
                <a:tab pos="299085" algn="l"/>
                <a:tab pos="299720" algn="l"/>
              </a:tabLst>
            </a:pPr>
            <a:r>
              <a:rPr lang="el-GR" sz="1100" u="sng" dirty="0">
                <a:latin typeface="Calibri"/>
                <a:cs typeface="Calibri"/>
              </a:rPr>
              <a:t>Σημειώσεις</a:t>
            </a:r>
            <a:r>
              <a:rPr lang="el-GR" sz="1100" dirty="0">
                <a:latin typeface="Calibri"/>
                <a:cs typeface="Calibri"/>
              </a:rPr>
              <a:t>:</a:t>
            </a:r>
          </a:p>
          <a:p>
            <a:pPr marL="241300" marR="5080" lvl="0" indent="-228600" algn="just" defTabSz="914400" rtl="0" eaLnBrk="1" fontAlgn="auto" latinLnBrk="0" hangingPunct="1">
              <a:lnSpc>
                <a:spcPct val="100000"/>
              </a:lnSpc>
              <a:spcBef>
                <a:spcPts val="0"/>
              </a:spcBef>
              <a:spcAft>
                <a:spcPts val="0"/>
              </a:spcAft>
              <a:buClrTx/>
              <a:buSzTx/>
              <a:buFontTx/>
              <a:buAutoNum type="arabicPeriod"/>
              <a:tabLst/>
              <a:defRPr/>
            </a:pPr>
            <a:r>
              <a:rPr lang="el-GR" sz="1100" u="heavy" spc="-10" dirty="0">
                <a:uFill>
                  <a:solidFill>
                    <a:srgbClr val="000000"/>
                  </a:solidFill>
                </a:uFill>
                <a:latin typeface="Calibri"/>
                <a:cs typeface="Calibri"/>
              </a:rPr>
              <a:t>Εάν</a:t>
            </a:r>
            <a:r>
              <a:rPr lang="el-GR" sz="1100" spc="-10" dirty="0">
                <a:latin typeface="Calibri"/>
                <a:cs typeface="Calibri"/>
              </a:rPr>
              <a:t> </a:t>
            </a:r>
            <a:r>
              <a:rPr lang="el-GR" sz="1100" i="1" spc="-10" dirty="0">
                <a:latin typeface="Calibri"/>
                <a:cs typeface="Calibri"/>
              </a:rPr>
              <a:t>εντοπίσετε τον οργανισμό </a:t>
            </a:r>
            <a:r>
              <a:rPr lang="el-GR" sz="1100" i="1" spc="-5" dirty="0">
                <a:latin typeface="Calibri"/>
                <a:cs typeface="Calibri"/>
              </a:rPr>
              <a:t>σας και </a:t>
            </a:r>
            <a:r>
              <a:rPr lang="el-GR" sz="1100" i="1" u="heavy" spc="-5" dirty="0">
                <a:uFill>
                  <a:solidFill>
                    <a:srgbClr val="000000"/>
                  </a:solidFill>
                </a:uFill>
                <a:latin typeface="Calibri"/>
                <a:cs typeface="Calibri"/>
              </a:rPr>
              <a:t>χρειάζεστε </a:t>
            </a:r>
            <a:r>
              <a:rPr lang="el-GR" sz="1100" i="1" u="heavy" spc="-10" dirty="0">
                <a:uFill>
                  <a:solidFill>
                    <a:srgbClr val="000000"/>
                  </a:solidFill>
                </a:uFill>
                <a:latin typeface="Calibri"/>
                <a:cs typeface="Calibri"/>
              </a:rPr>
              <a:t>πλήρη πρόσβαση </a:t>
            </a:r>
            <a:r>
              <a:rPr lang="el-GR" sz="1100" i="1" u="heavy" spc="-5" dirty="0">
                <a:uFill>
                  <a:solidFill>
                    <a:srgbClr val="000000"/>
                  </a:solidFill>
                </a:uFill>
                <a:latin typeface="Calibri"/>
                <a:cs typeface="Calibri"/>
              </a:rPr>
              <a:t>στα </a:t>
            </a:r>
            <a:r>
              <a:rPr lang="el-GR" sz="1100" i="1" u="heavy" spc="-10" dirty="0">
                <a:uFill>
                  <a:solidFill>
                    <a:srgbClr val="000000"/>
                  </a:solidFill>
                </a:uFill>
                <a:latin typeface="Calibri"/>
                <a:cs typeface="Calibri"/>
              </a:rPr>
              <a:t>στοιχεία εγγραφής</a:t>
            </a:r>
            <a:r>
              <a:rPr lang="el-GR" sz="1100" i="1" spc="-10" dirty="0">
                <a:latin typeface="Calibri"/>
                <a:cs typeface="Calibri"/>
              </a:rPr>
              <a:t> του για </a:t>
            </a:r>
            <a:r>
              <a:rPr lang="el-GR" sz="1100" i="1" spc="-10" dirty="0" err="1">
                <a:latin typeface="Calibri"/>
                <a:cs typeface="Calibri"/>
              </a:rPr>
              <a:t>επικαιροποίησή</a:t>
            </a:r>
            <a:r>
              <a:rPr lang="el-GR" sz="1100" i="1" spc="-10" dirty="0">
                <a:latin typeface="Calibri"/>
                <a:cs typeface="Calibri"/>
              </a:rPr>
              <a:t> τους, όποτε είν</a:t>
            </a:r>
            <a:r>
              <a:rPr lang="el-GR" sz="1100" i="1" spc="-5" dirty="0">
                <a:latin typeface="Calibri"/>
                <a:cs typeface="Calibri"/>
              </a:rPr>
              <a:t>αι </a:t>
            </a:r>
            <a:r>
              <a:rPr lang="el-GR" sz="1100" i="1" spc="-10" dirty="0">
                <a:latin typeface="Calibri"/>
                <a:cs typeface="Calibri"/>
              </a:rPr>
              <a:t>απαραίτητο), </a:t>
            </a:r>
            <a:r>
              <a:rPr lang="el-GR" sz="1100" i="1" spc="-5" dirty="0">
                <a:latin typeface="Calibri"/>
                <a:cs typeface="Calibri"/>
              </a:rPr>
              <a:t>ζητήστε </a:t>
            </a:r>
            <a:r>
              <a:rPr lang="el-GR" sz="1100" i="1" spc="-10" dirty="0">
                <a:latin typeface="Calibri"/>
                <a:cs typeface="Calibri"/>
              </a:rPr>
              <a:t>από </a:t>
            </a:r>
            <a:r>
              <a:rPr lang="el-GR" sz="1100" i="1" spc="-5" dirty="0">
                <a:latin typeface="Calibri"/>
                <a:cs typeface="Calibri"/>
              </a:rPr>
              <a:t>το άτομο που είχε κάνει </a:t>
            </a:r>
            <a:r>
              <a:rPr lang="el-GR" sz="1100" i="1" spc="-10" dirty="0">
                <a:latin typeface="Calibri"/>
                <a:cs typeface="Calibri"/>
              </a:rPr>
              <a:t>την εγγραφή </a:t>
            </a:r>
            <a:r>
              <a:rPr lang="el-GR" sz="1100" i="1" spc="-5" dirty="0">
                <a:latin typeface="Calibri"/>
                <a:cs typeface="Calibri"/>
              </a:rPr>
              <a:t>να σας </a:t>
            </a:r>
            <a:r>
              <a:rPr lang="el-GR" sz="1100" i="1" spc="-10" dirty="0">
                <a:latin typeface="Calibri"/>
                <a:cs typeface="Calibri"/>
              </a:rPr>
              <a:t>προσθέσει </a:t>
            </a:r>
            <a:r>
              <a:rPr lang="el-GR" sz="1100" i="1" spc="-5" dirty="0">
                <a:latin typeface="Calibri"/>
                <a:cs typeface="Calibri"/>
              </a:rPr>
              <a:t> ως</a:t>
            </a:r>
            <a:r>
              <a:rPr lang="el-GR" sz="1100" i="1" spc="-15" dirty="0">
                <a:latin typeface="Calibri"/>
                <a:cs typeface="Calibri"/>
              </a:rPr>
              <a:t> </a:t>
            </a:r>
            <a:r>
              <a:rPr lang="el-GR" sz="1100" i="1" u="heavy" spc="-10" dirty="0" err="1">
                <a:uFill>
                  <a:solidFill>
                    <a:srgbClr val="000000"/>
                  </a:solidFill>
                </a:uFill>
                <a:latin typeface="Calibri"/>
                <a:cs typeface="Calibri"/>
                <a:hlinkClick r:id="rId3"/>
              </a:rPr>
              <a:t>authorised</a:t>
            </a:r>
            <a:r>
              <a:rPr lang="el-GR" sz="1100" i="1" u="heavy" spc="30" dirty="0">
                <a:uFill>
                  <a:solidFill>
                    <a:srgbClr val="000000"/>
                  </a:solidFill>
                </a:uFill>
                <a:latin typeface="Calibri"/>
                <a:cs typeface="Calibri"/>
                <a:hlinkClick r:id="rId3"/>
              </a:rPr>
              <a:t> </a:t>
            </a:r>
            <a:r>
              <a:rPr lang="el-GR" sz="1100" i="1" u="heavy" spc="-5" dirty="0" err="1">
                <a:uFill>
                  <a:solidFill>
                    <a:srgbClr val="000000"/>
                  </a:solidFill>
                </a:uFill>
                <a:latin typeface="Calibri"/>
                <a:cs typeface="Calibri"/>
                <a:hlinkClick r:id="rId3"/>
              </a:rPr>
              <a:t>user</a:t>
            </a:r>
            <a:r>
              <a:rPr lang="el-GR" sz="1100" i="1" spc="-5" dirty="0">
                <a:latin typeface="Calibri"/>
                <a:cs typeface="Calibri"/>
              </a:rPr>
              <a:t>.</a:t>
            </a:r>
            <a:r>
              <a:rPr lang="el-GR" sz="1100" spc="-5" dirty="0">
                <a:latin typeface="+mn-lt"/>
                <a:cs typeface="Calibri"/>
              </a:rPr>
              <a:t>  </a:t>
            </a:r>
          </a:p>
          <a:p>
            <a:pPr marL="241300" marR="5080" lvl="0" indent="-228600" algn="just" defTabSz="914400" rtl="0" eaLnBrk="1" fontAlgn="auto" latinLnBrk="0" hangingPunct="1">
              <a:lnSpc>
                <a:spcPct val="100000"/>
              </a:lnSpc>
              <a:spcBef>
                <a:spcPts val="0"/>
              </a:spcBef>
              <a:spcAft>
                <a:spcPts val="0"/>
              </a:spcAft>
              <a:buClrTx/>
              <a:buSzTx/>
              <a:buFontTx/>
              <a:buAutoNum type="arabicPeriod"/>
              <a:tabLst/>
              <a:defRPr/>
            </a:pPr>
            <a:r>
              <a:rPr lang="el-GR" sz="1100" spc="-5" dirty="0">
                <a:latin typeface="+mn-lt"/>
                <a:cs typeface="Calibri"/>
              </a:rPr>
              <a:t>Για την </a:t>
            </a:r>
            <a:r>
              <a:rPr lang="el-GR" sz="1100" spc="-10" dirty="0" err="1">
                <a:latin typeface="+mn-lt"/>
                <a:cs typeface="Calibri"/>
              </a:rPr>
              <a:t>επικαιροποίηση</a:t>
            </a:r>
            <a:r>
              <a:rPr lang="el-GR" sz="1100" spc="-5" dirty="0">
                <a:latin typeface="+mn-lt"/>
                <a:cs typeface="Calibri"/>
              </a:rPr>
              <a:t> των </a:t>
            </a:r>
            <a:r>
              <a:rPr lang="el-GR" sz="1100" spc="-15" dirty="0">
                <a:latin typeface="+mn-lt"/>
                <a:cs typeface="Calibri"/>
              </a:rPr>
              <a:t>καταχωρημένων</a:t>
            </a:r>
            <a:r>
              <a:rPr lang="el-GR" sz="1100" spc="-10" dirty="0">
                <a:latin typeface="+mn-lt"/>
                <a:cs typeface="Calibri"/>
              </a:rPr>
              <a:t> </a:t>
            </a:r>
            <a:r>
              <a:rPr lang="el-GR" sz="1100" spc="-5" dirty="0">
                <a:latin typeface="+mn-lt"/>
                <a:cs typeface="Calibri"/>
              </a:rPr>
              <a:t>στοιχείων</a:t>
            </a:r>
            <a:r>
              <a:rPr lang="el-GR" sz="1100" dirty="0">
                <a:latin typeface="+mn-lt"/>
                <a:cs typeface="Calibri"/>
              </a:rPr>
              <a:t> </a:t>
            </a:r>
            <a:r>
              <a:rPr lang="el-GR" sz="1100" spc="-5" dirty="0">
                <a:latin typeface="+mn-lt"/>
                <a:cs typeface="Calibri"/>
              </a:rPr>
              <a:t>είναι</a:t>
            </a:r>
            <a:r>
              <a:rPr lang="el-GR" sz="1100" dirty="0">
                <a:latin typeface="+mn-lt"/>
                <a:cs typeface="Calibri"/>
              </a:rPr>
              <a:t> </a:t>
            </a:r>
            <a:r>
              <a:rPr lang="el-GR" sz="1100" spc="-10" dirty="0">
                <a:latin typeface="+mn-lt"/>
                <a:cs typeface="Calibri"/>
              </a:rPr>
              <a:t>απαραίτητα</a:t>
            </a:r>
            <a:r>
              <a:rPr lang="el-GR" sz="1100" spc="-5" dirty="0">
                <a:latin typeface="+mn-lt"/>
                <a:cs typeface="Calibri"/>
              </a:rPr>
              <a:t> </a:t>
            </a:r>
            <a:r>
              <a:rPr lang="el-GR" sz="1100" spc="-10" dirty="0">
                <a:latin typeface="+mn-lt"/>
                <a:cs typeface="Calibri"/>
              </a:rPr>
              <a:t>τα</a:t>
            </a:r>
            <a:r>
              <a:rPr lang="el-GR" sz="1100" spc="-5" dirty="0">
                <a:latin typeface="+mn-lt"/>
                <a:cs typeface="Calibri"/>
              </a:rPr>
              <a:t> στοιχεία</a:t>
            </a:r>
            <a:r>
              <a:rPr lang="el-GR" sz="1100" dirty="0">
                <a:latin typeface="+mn-lt"/>
                <a:cs typeface="Calibri"/>
              </a:rPr>
              <a:t> </a:t>
            </a:r>
            <a:r>
              <a:rPr lang="el-GR" sz="1100" spc="-10" dirty="0">
                <a:latin typeface="+mn-lt"/>
                <a:cs typeface="Calibri"/>
              </a:rPr>
              <a:t>του</a:t>
            </a:r>
            <a:r>
              <a:rPr lang="el-GR" sz="1100" spc="-5" dirty="0">
                <a:latin typeface="+mn-lt"/>
                <a:cs typeface="Calibri"/>
              </a:rPr>
              <a:t> </a:t>
            </a:r>
            <a:r>
              <a:rPr lang="el-GR" sz="1100" b="1" spc="-5" dirty="0">
                <a:solidFill>
                  <a:srgbClr val="1EA192"/>
                </a:solidFill>
                <a:latin typeface="+mn-lt"/>
                <a:cs typeface="Calibri"/>
              </a:rPr>
              <a:t>EU</a:t>
            </a:r>
            <a:r>
              <a:rPr lang="el-GR" sz="1100" b="1" dirty="0">
                <a:solidFill>
                  <a:srgbClr val="1EA192"/>
                </a:solidFill>
                <a:latin typeface="+mn-lt"/>
                <a:cs typeface="Calibri"/>
              </a:rPr>
              <a:t> </a:t>
            </a:r>
            <a:r>
              <a:rPr lang="el-GR" sz="1100" b="1" spc="-5" dirty="0" err="1">
                <a:solidFill>
                  <a:srgbClr val="1EA192"/>
                </a:solidFill>
                <a:latin typeface="+mn-lt"/>
                <a:cs typeface="Calibri"/>
              </a:rPr>
              <a:t>Login</a:t>
            </a:r>
            <a:r>
              <a:rPr lang="el-GR" sz="1100" b="1" dirty="0">
                <a:solidFill>
                  <a:srgbClr val="1EA192"/>
                </a:solidFill>
                <a:latin typeface="+mn-lt"/>
                <a:cs typeface="Calibri"/>
              </a:rPr>
              <a:t> </a:t>
            </a:r>
            <a:r>
              <a:rPr lang="el-GR" sz="1100" b="1" spc="-10" dirty="0" err="1">
                <a:solidFill>
                  <a:srgbClr val="1EA192"/>
                </a:solidFill>
                <a:latin typeface="+mn-lt"/>
                <a:cs typeface="Calibri"/>
              </a:rPr>
              <a:t>Account</a:t>
            </a:r>
            <a:r>
              <a:rPr lang="el-GR" sz="1100" b="1" spc="-5" dirty="0">
                <a:latin typeface="+mn-lt"/>
                <a:cs typeface="Calibri"/>
              </a:rPr>
              <a:t> </a:t>
            </a:r>
            <a:r>
              <a:rPr lang="el-GR" sz="1100" u="heavy" spc="-5" dirty="0">
                <a:uFill>
                  <a:solidFill>
                    <a:srgbClr val="000000"/>
                  </a:solidFill>
                </a:uFill>
                <a:latin typeface="+mn-lt"/>
                <a:cs typeface="Calibri"/>
              </a:rPr>
              <a:t>που </a:t>
            </a:r>
            <a:r>
              <a:rPr lang="el-GR" sz="1100" dirty="0">
                <a:latin typeface="+mn-lt"/>
                <a:cs typeface="Calibri"/>
              </a:rPr>
              <a:t> </a:t>
            </a:r>
            <a:r>
              <a:rPr lang="el-GR" sz="1100" u="heavy" spc="-10" dirty="0">
                <a:uFill>
                  <a:solidFill>
                    <a:srgbClr val="000000"/>
                  </a:solidFill>
                </a:uFill>
                <a:latin typeface="+mn-lt"/>
                <a:cs typeface="Calibri"/>
              </a:rPr>
              <a:t>χρησιμοποιήθηκε</a:t>
            </a:r>
            <a:r>
              <a:rPr lang="el-GR" sz="1100" u="heavy" spc="20" dirty="0">
                <a:uFill>
                  <a:solidFill>
                    <a:srgbClr val="000000"/>
                  </a:solidFill>
                </a:uFill>
                <a:latin typeface="+mn-lt"/>
                <a:cs typeface="Calibri"/>
              </a:rPr>
              <a:t> </a:t>
            </a:r>
            <a:r>
              <a:rPr lang="el-GR" sz="1100" u="heavy" spc="-5" dirty="0">
                <a:uFill>
                  <a:solidFill>
                    <a:srgbClr val="000000"/>
                  </a:solidFill>
                </a:uFill>
                <a:latin typeface="+mn-lt"/>
                <a:cs typeface="Calibri"/>
              </a:rPr>
              <a:t>για</a:t>
            </a:r>
            <a:r>
              <a:rPr lang="el-GR" sz="1100" u="heavy" spc="10" dirty="0">
                <a:uFill>
                  <a:solidFill>
                    <a:srgbClr val="000000"/>
                  </a:solidFill>
                </a:uFill>
                <a:latin typeface="+mn-lt"/>
                <a:cs typeface="Calibri"/>
              </a:rPr>
              <a:t> </a:t>
            </a:r>
            <a:r>
              <a:rPr lang="el-GR" sz="1100" u="heavy" spc="-15" dirty="0">
                <a:uFill>
                  <a:solidFill>
                    <a:srgbClr val="000000"/>
                  </a:solidFill>
                </a:uFill>
                <a:latin typeface="+mn-lt"/>
                <a:cs typeface="Calibri"/>
              </a:rPr>
              <a:t>την</a:t>
            </a:r>
            <a:r>
              <a:rPr lang="el-GR" sz="1100" u="heavy" dirty="0">
                <a:uFill>
                  <a:solidFill>
                    <a:srgbClr val="000000"/>
                  </a:solidFill>
                </a:uFill>
                <a:latin typeface="+mn-lt"/>
                <a:cs typeface="Calibri"/>
              </a:rPr>
              <a:t> </a:t>
            </a:r>
            <a:r>
              <a:rPr lang="el-GR" sz="1100" u="heavy" spc="-5" dirty="0">
                <a:uFill>
                  <a:solidFill>
                    <a:srgbClr val="000000"/>
                  </a:solidFill>
                </a:uFill>
                <a:latin typeface="+mn-lt"/>
                <a:cs typeface="Calibri"/>
              </a:rPr>
              <a:t>εγγραφή</a:t>
            </a:r>
            <a:r>
              <a:rPr lang="el-GR" sz="1100" u="heavy" dirty="0">
                <a:uFill>
                  <a:solidFill>
                    <a:srgbClr val="000000"/>
                  </a:solidFill>
                </a:uFill>
                <a:latin typeface="+mn-lt"/>
                <a:cs typeface="Calibri"/>
              </a:rPr>
              <a:t> </a:t>
            </a:r>
            <a:r>
              <a:rPr lang="el-GR" sz="1100" u="heavy" spc="-10" dirty="0">
                <a:uFill>
                  <a:solidFill>
                    <a:srgbClr val="000000"/>
                  </a:solidFill>
                </a:uFill>
                <a:latin typeface="+mn-lt"/>
                <a:cs typeface="Calibri"/>
              </a:rPr>
              <a:t>του</a:t>
            </a:r>
            <a:r>
              <a:rPr lang="el-GR" sz="1100" u="heavy" spc="10" dirty="0">
                <a:uFill>
                  <a:solidFill>
                    <a:srgbClr val="000000"/>
                  </a:solidFill>
                </a:uFill>
                <a:latin typeface="+mn-lt"/>
                <a:cs typeface="Calibri"/>
              </a:rPr>
              <a:t> </a:t>
            </a:r>
            <a:r>
              <a:rPr lang="el-GR" sz="1100" u="heavy" spc="-10" dirty="0">
                <a:uFill>
                  <a:solidFill>
                    <a:srgbClr val="000000"/>
                  </a:solidFill>
                </a:uFill>
                <a:latin typeface="+mn-lt"/>
                <a:cs typeface="Calibri"/>
              </a:rPr>
              <a:t>οργανισμού</a:t>
            </a:r>
            <a:r>
              <a:rPr lang="el-GR" sz="1100" u="heavy" spc="40" dirty="0">
                <a:uFill>
                  <a:solidFill>
                    <a:srgbClr val="000000"/>
                  </a:solidFill>
                </a:uFill>
                <a:latin typeface="+mn-lt"/>
                <a:cs typeface="Calibri"/>
              </a:rPr>
              <a:t> </a:t>
            </a:r>
            <a:r>
              <a:rPr lang="el-GR" sz="1100" u="heavy" dirty="0">
                <a:uFill>
                  <a:solidFill>
                    <a:srgbClr val="000000"/>
                  </a:solidFill>
                </a:uFill>
                <a:latin typeface="+mn-lt"/>
                <a:cs typeface="Calibri"/>
              </a:rPr>
              <a:t>στο</a:t>
            </a:r>
            <a:r>
              <a:rPr lang="el-GR" sz="1100" u="heavy" spc="10" dirty="0">
                <a:uFill>
                  <a:solidFill>
                    <a:srgbClr val="000000"/>
                  </a:solidFill>
                </a:uFill>
                <a:latin typeface="+mn-lt"/>
                <a:cs typeface="Calibri"/>
              </a:rPr>
              <a:t> </a:t>
            </a:r>
            <a:r>
              <a:rPr lang="el-GR" sz="1100" u="heavy" spc="-15" dirty="0">
                <a:uFill>
                  <a:solidFill>
                    <a:srgbClr val="000000"/>
                  </a:solidFill>
                </a:uFill>
                <a:latin typeface="+mn-lt"/>
                <a:cs typeface="Calibri"/>
              </a:rPr>
              <a:t>ORS</a:t>
            </a:r>
            <a:r>
              <a:rPr lang="el-GR" sz="1100" spc="5" dirty="0">
                <a:latin typeface="+mn-lt"/>
                <a:cs typeface="Calibri"/>
              </a:rPr>
              <a:t> </a:t>
            </a:r>
            <a:r>
              <a:rPr lang="el-GR" sz="1100" spc="-5" dirty="0">
                <a:latin typeface="+mn-lt"/>
                <a:cs typeface="Calibri"/>
              </a:rPr>
              <a:t>(</a:t>
            </a:r>
            <a:r>
              <a:rPr lang="el-GR" sz="1100" spc="-5" dirty="0" err="1">
                <a:latin typeface="+mn-lt"/>
                <a:cs typeface="Calibri"/>
              </a:rPr>
              <a:t>username</a:t>
            </a:r>
            <a:r>
              <a:rPr lang="el-GR" sz="1100" spc="-5" dirty="0">
                <a:latin typeface="+mn-lt"/>
                <a:cs typeface="Calibri"/>
              </a:rPr>
              <a:t>=email</a:t>
            </a:r>
            <a:r>
              <a:rPr lang="el-GR" sz="1100" spc="10" dirty="0">
                <a:latin typeface="+mn-lt"/>
                <a:cs typeface="Calibri"/>
              </a:rPr>
              <a:t> </a:t>
            </a:r>
            <a:r>
              <a:rPr lang="el-GR" sz="1100" dirty="0">
                <a:latin typeface="+mn-lt"/>
                <a:cs typeface="Calibri"/>
              </a:rPr>
              <a:t>&amp;</a:t>
            </a:r>
            <a:r>
              <a:rPr lang="el-GR" sz="1100" spc="5" dirty="0">
                <a:latin typeface="+mn-lt"/>
                <a:cs typeface="Calibri"/>
              </a:rPr>
              <a:t> </a:t>
            </a:r>
            <a:r>
              <a:rPr lang="el-GR" sz="1100" spc="-10" dirty="0" err="1">
                <a:latin typeface="+mn-lt"/>
                <a:cs typeface="Calibri"/>
              </a:rPr>
              <a:t>password</a:t>
            </a:r>
            <a:r>
              <a:rPr lang="el-GR" sz="1100" spc="-10" dirty="0">
                <a:latin typeface="+mn-lt"/>
                <a:cs typeface="Calibri"/>
              </a:rPr>
              <a:t>)</a:t>
            </a:r>
            <a:endParaRPr lang="en-GB" sz="1100" spc="-10" dirty="0">
              <a:latin typeface="+mn-lt"/>
              <a:cs typeface="Calibri"/>
            </a:endParaRPr>
          </a:p>
          <a:p>
            <a:pPr marL="12700" algn="just">
              <a:lnSpc>
                <a:spcPct val="100000"/>
              </a:lnSpc>
              <a:spcBef>
                <a:spcPts val="5"/>
              </a:spcBef>
            </a:pPr>
            <a:r>
              <a:rPr lang="el-GR" sz="1100" i="1" spc="-10" dirty="0">
                <a:latin typeface="Calibri"/>
                <a:cs typeface="Calibri"/>
              </a:rPr>
              <a:t>3. </a:t>
            </a:r>
            <a:r>
              <a:rPr lang="el-GR" sz="1100" i="1" u="sng" spc="-10" dirty="0">
                <a:latin typeface="Calibri"/>
                <a:cs typeface="Calibri"/>
              </a:rPr>
              <a:t>Εάν λάβετε πολλαπλά αποτελέσματα</a:t>
            </a:r>
            <a:r>
              <a:rPr lang="el-GR" sz="1100" i="1" spc="-10" dirty="0">
                <a:latin typeface="Calibri"/>
                <a:cs typeface="Calibri"/>
              </a:rPr>
              <a:t> που ανταποκρίνονται στα στοιχεία του οργανισμού σας, </a:t>
            </a:r>
            <a:r>
              <a:rPr lang="el-GR" sz="1100" i="1" u="sng" spc="-10" dirty="0">
                <a:latin typeface="Calibri"/>
                <a:cs typeface="Calibri"/>
              </a:rPr>
              <a:t>επικοινωνήστε με την Εθνική Υπηρεσία</a:t>
            </a:r>
            <a:r>
              <a:rPr lang="el-GR" sz="1100" i="1" spc="-10" dirty="0">
                <a:latin typeface="Calibri"/>
                <a:cs typeface="Calibri"/>
              </a:rPr>
              <a:t>. Εάν κάποιο από τα </a:t>
            </a:r>
            <a:r>
              <a:rPr lang="el-GR" sz="1100" i="1" spc="-10" dirty="0" err="1">
                <a:latin typeface="Calibri"/>
                <a:cs typeface="Calibri"/>
              </a:rPr>
              <a:t>OIDs</a:t>
            </a:r>
            <a:r>
              <a:rPr lang="el-GR" sz="1100" i="1" spc="-10" dirty="0">
                <a:latin typeface="Calibri"/>
                <a:cs typeface="Calibri"/>
              </a:rPr>
              <a:t> συνδέεται με ECHE </a:t>
            </a:r>
            <a:r>
              <a:rPr lang="el-GR" sz="1100" i="1" spc="-10" dirty="0" err="1">
                <a:latin typeface="Calibri"/>
                <a:cs typeface="Calibri"/>
              </a:rPr>
              <a:t>code</a:t>
            </a:r>
            <a:r>
              <a:rPr lang="el-GR" sz="1100" i="1" spc="-10" dirty="0">
                <a:latin typeface="Calibri"/>
                <a:cs typeface="Calibri"/>
              </a:rPr>
              <a:t>, αυτό θα πρέπει να χρησιμοποιείτε στο εξής για όλες τις αιτήσεις του οργανισμού.</a:t>
            </a:r>
            <a:endParaRPr lang="el-GR" sz="1200" dirty="0">
              <a:latin typeface="Calibri"/>
              <a:cs typeface="Calibri"/>
            </a:endParaRPr>
          </a:p>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66</a:t>
            </a:fld>
            <a:endParaRPr lang="en-GB"/>
          </a:p>
        </p:txBody>
      </p:sp>
    </p:spTree>
    <p:extLst>
      <p:ext uri="{BB962C8B-B14F-4D97-AF65-F5344CB8AC3E}">
        <p14:creationId xmlns:p14="http://schemas.microsoft.com/office/powerpoint/2010/main" val="34443516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49935" lvl="0" indent="0" algn="l" defTabSz="914400" rtl="0" eaLnBrk="1" fontAlgn="auto" latinLnBrk="0" hangingPunct="1">
              <a:lnSpc>
                <a:spcPct val="100000"/>
              </a:lnSpc>
              <a:spcBef>
                <a:spcPts val="95"/>
              </a:spcBef>
              <a:spcAft>
                <a:spcPts val="0"/>
              </a:spcAft>
              <a:buClrTx/>
              <a:buSzTx/>
              <a:buFont typeface="Wingdings"/>
              <a:buNone/>
              <a:tabLst>
                <a:tab pos="299720" algn="l"/>
              </a:tabLst>
              <a:defRPr/>
            </a:pPr>
            <a:r>
              <a:rPr lang="el-GR" dirty="0"/>
              <a:t>Επιλέγοντας τον Οργανισμό σας, μέσω του </a:t>
            </a:r>
            <a:r>
              <a:rPr lang="en-GB" dirty="0"/>
              <a:t>My Organisations, </a:t>
            </a:r>
            <a:r>
              <a:rPr lang="el-GR" dirty="0"/>
              <a:t>είναι δυνατή η τροποποίηση των στοιχείων του, όπως π.χ. η επίσημη ονομασία ή η χώρα εγγραφής του.</a:t>
            </a:r>
            <a:endParaRPr lang="en-US" dirty="0"/>
          </a:p>
          <a:p>
            <a:pPr marL="0" marR="749935" indent="0">
              <a:lnSpc>
                <a:spcPct val="100000"/>
              </a:lnSpc>
              <a:spcBef>
                <a:spcPts val="95"/>
              </a:spcBef>
              <a:buFont typeface="Wingdings"/>
              <a:buNone/>
              <a:tabLst>
                <a:tab pos="299720" algn="l"/>
              </a:tabLst>
            </a:pPr>
            <a:endParaRPr lang="en-US" sz="1200" spc="-5" dirty="0">
              <a:latin typeface="Calibri"/>
              <a:cs typeface="Calibri"/>
            </a:endParaRPr>
          </a:p>
          <a:p>
            <a:pPr marL="0" marR="749935" indent="0">
              <a:lnSpc>
                <a:spcPct val="100000"/>
              </a:lnSpc>
              <a:spcBef>
                <a:spcPts val="95"/>
              </a:spcBef>
              <a:buFont typeface="Wingdings"/>
              <a:buNone/>
              <a:tabLst>
                <a:tab pos="299720" algn="l"/>
              </a:tabLst>
            </a:pPr>
            <a:r>
              <a:rPr lang="el-GR" sz="1200" spc="-5" dirty="0">
                <a:latin typeface="Calibri"/>
                <a:cs typeface="Calibri"/>
              </a:rPr>
              <a:t>Η</a:t>
            </a:r>
            <a:r>
              <a:rPr lang="el-GR" sz="1200" dirty="0">
                <a:latin typeface="Calibri"/>
                <a:cs typeface="Calibri"/>
              </a:rPr>
              <a:t> </a:t>
            </a:r>
            <a:r>
              <a:rPr lang="el-GR" sz="1200" spc="-5" dirty="0">
                <a:latin typeface="Calibri"/>
                <a:cs typeface="Calibri"/>
              </a:rPr>
              <a:t>εγγραφή</a:t>
            </a:r>
            <a:r>
              <a:rPr lang="el-GR" sz="1200" spc="40" dirty="0">
                <a:latin typeface="Calibri"/>
                <a:cs typeface="Calibri"/>
              </a:rPr>
              <a:t> </a:t>
            </a:r>
            <a:r>
              <a:rPr lang="el-GR" sz="1200" spc="-5" dirty="0">
                <a:latin typeface="Calibri"/>
                <a:cs typeface="Calibri"/>
              </a:rPr>
              <a:t>ενός</a:t>
            </a:r>
            <a:r>
              <a:rPr lang="el-GR" sz="1200" spc="20" dirty="0">
                <a:latin typeface="Calibri"/>
                <a:cs typeface="Calibri"/>
              </a:rPr>
              <a:t> </a:t>
            </a:r>
            <a:r>
              <a:rPr lang="el-GR" sz="1200" spc="-10" dirty="0">
                <a:latin typeface="Calibri"/>
                <a:cs typeface="Calibri"/>
              </a:rPr>
              <a:t>οργανισμού</a:t>
            </a:r>
            <a:r>
              <a:rPr lang="el-GR" sz="1200" spc="20" dirty="0">
                <a:latin typeface="Calibri"/>
                <a:cs typeface="Calibri"/>
              </a:rPr>
              <a:t> </a:t>
            </a:r>
            <a:r>
              <a:rPr lang="el-GR" sz="1200" spc="-5" dirty="0">
                <a:latin typeface="Calibri"/>
                <a:cs typeface="Calibri"/>
              </a:rPr>
              <a:t>στο</a:t>
            </a:r>
            <a:r>
              <a:rPr lang="el-GR" sz="1200" spc="25" dirty="0">
                <a:latin typeface="Calibri"/>
                <a:cs typeface="Calibri"/>
              </a:rPr>
              <a:t> </a:t>
            </a:r>
            <a:r>
              <a:rPr lang="el-GR" sz="1200" spc="-20" dirty="0">
                <a:latin typeface="Calibri"/>
                <a:cs typeface="Calibri"/>
              </a:rPr>
              <a:t>ORS</a:t>
            </a:r>
            <a:r>
              <a:rPr lang="el-GR" sz="1200" spc="20" dirty="0">
                <a:latin typeface="Calibri"/>
                <a:cs typeface="Calibri"/>
              </a:rPr>
              <a:t> </a:t>
            </a:r>
            <a:r>
              <a:rPr lang="el-GR" sz="1200" spc="-20" dirty="0">
                <a:latin typeface="Calibri"/>
                <a:cs typeface="Calibri"/>
              </a:rPr>
              <a:t>απαιτείται</a:t>
            </a:r>
            <a:r>
              <a:rPr lang="el-GR" sz="1200" spc="25" dirty="0">
                <a:latin typeface="Calibri"/>
                <a:cs typeface="Calibri"/>
              </a:rPr>
              <a:t> </a:t>
            </a:r>
            <a:r>
              <a:rPr lang="el-GR" sz="1200" u="heavy" spc="-5" dirty="0">
                <a:uFill>
                  <a:solidFill>
                    <a:srgbClr val="000000"/>
                  </a:solidFill>
                </a:uFill>
                <a:latin typeface="Calibri"/>
                <a:cs typeface="Calibri"/>
              </a:rPr>
              <a:t>μόνο</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για</a:t>
            </a:r>
            <a:r>
              <a:rPr lang="el-GR" sz="1200" u="heavy" spc="10" dirty="0">
                <a:uFill>
                  <a:solidFill>
                    <a:srgbClr val="000000"/>
                  </a:solidFill>
                </a:uFill>
                <a:latin typeface="Calibri"/>
                <a:cs typeface="Calibri"/>
              </a:rPr>
              <a:t> </a:t>
            </a:r>
            <a:r>
              <a:rPr lang="el-GR" sz="1200" u="heavy" spc="-5" dirty="0">
                <a:uFill>
                  <a:solidFill>
                    <a:srgbClr val="000000"/>
                  </a:solidFill>
                </a:uFill>
                <a:latin typeface="Calibri"/>
                <a:cs typeface="Calibri"/>
              </a:rPr>
              <a:t>τη</a:t>
            </a:r>
            <a:r>
              <a:rPr lang="el-GR" sz="1200" u="heavy" spc="5" dirty="0">
                <a:uFill>
                  <a:solidFill>
                    <a:srgbClr val="000000"/>
                  </a:solidFill>
                </a:uFill>
                <a:latin typeface="Calibri"/>
                <a:cs typeface="Calibri"/>
              </a:rPr>
              <a:t> </a:t>
            </a:r>
            <a:r>
              <a:rPr lang="el-GR" sz="1200" u="heavy" spc="-5" dirty="0">
                <a:uFill>
                  <a:solidFill>
                    <a:srgbClr val="000000"/>
                  </a:solidFill>
                </a:uFill>
                <a:latin typeface="Calibri"/>
                <a:cs typeface="Calibri"/>
              </a:rPr>
              <a:t>συμμετοχή</a:t>
            </a:r>
            <a:r>
              <a:rPr lang="el-GR" sz="1200" u="heavy" spc="25" dirty="0">
                <a:uFill>
                  <a:solidFill>
                    <a:srgbClr val="000000"/>
                  </a:solidFill>
                </a:uFill>
                <a:latin typeface="Calibri"/>
                <a:cs typeface="Calibri"/>
              </a:rPr>
              <a:t> </a:t>
            </a:r>
            <a:r>
              <a:rPr lang="el-GR" sz="1200" u="heavy" spc="-10" dirty="0">
                <a:uFill>
                  <a:solidFill>
                    <a:srgbClr val="000000"/>
                  </a:solidFill>
                </a:uFill>
                <a:latin typeface="Calibri"/>
                <a:cs typeface="Calibri"/>
              </a:rPr>
              <a:t>του</a:t>
            </a:r>
            <a:r>
              <a:rPr lang="el-GR" sz="1200" u="heavy" dirty="0">
                <a:uFill>
                  <a:solidFill>
                    <a:srgbClr val="000000"/>
                  </a:solidFill>
                </a:uFill>
                <a:latin typeface="Calibri"/>
                <a:cs typeface="Calibri"/>
              </a:rPr>
              <a:t> </a:t>
            </a:r>
            <a:r>
              <a:rPr lang="el-GR" sz="1200" u="heavy" spc="-10" dirty="0">
                <a:uFill>
                  <a:solidFill>
                    <a:srgbClr val="000000"/>
                  </a:solidFill>
                </a:uFill>
                <a:latin typeface="Calibri"/>
                <a:cs typeface="Calibri"/>
              </a:rPr>
              <a:t>σε αποκεντρωμένες</a:t>
            </a:r>
            <a:r>
              <a:rPr lang="el-GR" sz="1200" u="heavy" spc="45" dirty="0">
                <a:uFill>
                  <a:solidFill>
                    <a:srgbClr val="000000"/>
                  </a:solidFill>
                </a:uFill>
                <a:latin typeface="Calibri"/>
                <a:cs typeface="Calibri"/>
              </a:rPr>
              <a:t> </a:t>
            </a:r>
            <a:r>
              <a:rPr lang="el-GR" sz="1200" u="heavy" spc="-10" dirty="0">
                <a:uFill>
                  <a:solidFill>
                    <a:srgbClr val="000000"/>
                  </a:solidFill>
                </a:uFill>
                <a:latin typeface="Calibri"/>
                <a:cs typeface="Calibri"/>
              </a:rPr>
              <a:t>Δράσεις</a:t>
            </a:r>
            <a:r>
              <a:rPr lang="el-GR" sz="1200" spc="35" dirty="0">
                <a:latin typeface="Calibri"/>
                <a:cs typeface="Calibri"/>
              </a:rPr>
              <a:t> </a:t>
            </a:r>
            <a:r>
              <a:rPr lang="el-GR" sz="1200" spc="-10" dirty="0">
                <a:latin typeface="Calibri"/>
                <a:cs typeface="Calibri"/>
              </a:rPr>
              <a:t>του</a:t>
            </a:r>
            <a:r>
              <a:rPr lang="el-GR" sz="1200" dirty="0">
                <a:latin typeface="Calibri"/>
                <a:cs typeface="Calibri"/>
              </a:rPr>
              <a:t> </a:t>
            </a:r>
            <a:r>
              <a:rPr lang="el-GR" sz="1200" spc="-10" dirty="0">
                <a:latin typeface="Calibri"/>
                <a:cs typeface="Calibri"/>
              </a:rPr>
              <a:t>Προγράμματος</a:t>
            </a:r>
            <a:r>
              <a:rPr lang="el-GR" sz="1200" spc="40" dirty="0">
                <a:latin typeface="Calibri"/>
                <a:cs typeface="Calibri"/>
              </a:rPr>
              <a:t> </a:t>
            </a:r>
            <a:r>
              <a:rPr lang="el-GR" sz="1200" spc="-30" dirty="0">
                <a:latin typeface="Calibri"/>
                <a:cs typeface="Calibri"/>
              </a:rPr>
              <a:t>και</a:t>
            </a:r>
            <a:r>
              <a:rPr lang="el-GR" sz="1200" spc="5" dirty="0">
                <a:latin typeface="Calibri"/>
                <a:cs typeface="Calibri"/>
              </a:rPr>
              <a:t> </a:t>
            </a:r>
            <a:r>
              <a:rPr lang="el-GR" sz="1200" spc="-10" dirty="0">
                <a:latin typeface="Calibri"/>
                <a:cs typeface="Calibri"/>
              </a:rPr>
              <a:t>οδηγεί</a:t>
            </a:r>
            <a:r>
              <a:rPr lang="el-GR" sz="1200" spc="10" dirty="0">
                <a:latin typeface="Calibri"/>
                <a:cs typeface="Calibri"/>
              </a:rPr>
              <a:t> </a:t>
            </a:r>
            <a:r>
              <a:rPr lang="el-GR" sz="1200" spc="-15" dirty="0">
                <a:latin typeface="Calibri"/>
                <a:cs typeface="Calibri"/>
              </a:rPr>
              <a:t>στην</a:t>
            </a:r>
            <a:r>
              <a:rPr lang="el-GR" sz="1200" spc="30" dirty="0">
                <a:latin typeface="Calibri"/>
                <a:cs typeface="Calibri"/>
              </a:rPr>
              <a:t> </a:t>
            </a:r>
            <a:r>
              <a:rPr lang="el-GR" sz="1200" spc="-10" dirty="0">
                <a:latin typeface="Calibri"/>
                <a:cs typeface="Calibri"/>
              </a:rPr>
              <a:t>απόκτηση</a:t>
            </a:r>
            <a:r>
              <a:rPr lang="el-GR" sz="1200" spc="45" dirty="0">
                <a:latin typeface="Calibri"/>
                <a:cs typeface="Calibri"/>
              </a:rPr>
              <a:t> </a:t>
            </a:r>
            <a:r>
              <a:rPr lang="el-GR" sz="1200" spc="-10" dirty="0">
                <a:latin typeface="Calibri"/>
                <a:cs typeface="Calibri"/>
              </a:rPr>
              <a:t>OID</a:t>
            </a:r>
            <a:endParaRPr lang="el-GR" sz="1200" dirty="0">
              <a:latin typeface="Calibri"/>
              <a:cs typeface="Calibri"/>
            </a:endParaRPr>
          </a:p>
          <a:p>
            <a:pPr>
              <a:lnSpc>
                <a:spcPct val="100000"/>
              </a:lnSpc>
            </a:pPr>
            <a:endParaRPr lang="el-GR" sz="1200" dirty="0">
              <a:latin typeface="Calibri"/>
              <a:cs typeface="Calibri"/>
            </a:endParaRPr>
          </a:p>
          <a:p>
            <a:pPr>
              <a:lnSpc>
                <a:spcPct val="100000"/>
              </a:lnSpc>
              <a:spcBef>
                <a:spcPts val="35"/>
              </a:spcBef>
            </a:pPr>
            <a:endParaRPr lang="el-GR" sz="1200" dirty="0">
              <a:latin typeface="Calibri"/>
              <a:cs typeface="Calibri"/>
            </a:endParaRPr>
          </a:p>
          <a:p>
            <a:pPr marL="299085" indent="-299720">
              <a:lnSpc>
                <a:spcPct val="100000"/>
              </a:lnSpc>
              <a:buFont typeface="Wingdings"/>
              <a:buChar char=""/>
              <a:tabLst>
                <a:tab pos="299720" algn="l"/>
              </a:tabLst>
            </a:pPr>
            <a:r>
              <a:rPr lang="el-GR" sz="1200" u="heavy" spc="-100" dirty="0">
                <a:uFill>
                  <a:solidFill>
                    <a:srgbClr val="000000"/>
                  </a:solidFill>
                </a:uFill>
                <a:latin typeface="Calibri"/>
                <a:cs typeface="Calibri"/>
              </a:rPr>
              <a:t>Το</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ίδιο</a:t>
            </a:r>
            <a:r>
              <a:rPr lang="el-GR" sz="1200" u="heavy" spc="25" dirty="0">
                <a:uFill>
                  <a:solidFill>
                    <a:srgbClr val="000000"/>
                  </a:solidFill>
                </a:uFill>
                <a:latin typeface="Calibri"/>
                <a:cs typeface="Calibri"/>
              </a:rPr>
              <a:t> </a:t>
            </a:r>
            <a:r>
              <a:rPr lang="el-GR" sz="1200" u="heavy" spc="-10" dirty="0">
                <a:uFill>
                  <a:solidFill>
                    <a:srgbClr val="000000"/>
                  </a:solidFill>
                </a:uFill>
                <a:latin typeface="Calibri"/>
                <a:cs typeface="Calibri"/>
              </a:rPr>
              <a:t>OID</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χρησιμοποιείται</a:t>
            </a:r>
            <a:r>
              <a:rPr lang="el-GR" sz="1200" u="heavy" spc="35" dirty="0">
                <a:uFill>
                  <a:solidFill>
                    <a:srgbClr val="000000"/>
                  </a:solidFill>
                </a:uFill>
                <a:latin typeface="Calibri"/>
                <a:cs typeface="Calibri"/>
              </a:rPr>
              <a:t> </a:t>
            </a:r>
            <a:r>
              <a:rPr lang="el-GR" sz="1200" u="heavy" spc="-10" dirty="0">
                <a:uFill>
                  <a:solidFill>
                    <a:srgbClr val="000000"/>
                  </a:solidFill>
                </a:uFill>
                <a:latin typeface="Calibri"/>
                <a:cs typeface="Calibri"/>
              </a:rPr>
              <a:t>για</a:t>
            </a:r>
            <a:r>
              <a:rPr lang="el-GR" sz="1200" u="heavy" spc="15" dirty="0">
                <a:uFill>
                  <a:solidFill>
                    <a:srgbClr val="000000"/>
                  </a:solidFill>
                </a:uFill>
                <a:latin typeface="Calibri"/>
                <a:cs typeface="Calibri"/>
              </a:rPr>
              <a:t> </a:t>
            </a:r>
            <a:r>
              <a:rPr lang="el-GR" sz="1200" u="heavy" spc="-10" dirty="0">
                <a:uFill>
                  <a:solidFill>
                    <a:srgbClr val="000000"/>
                  </a:solidFill>
                </a:uFill>
                <a:latin typeface="Calibri"/>
                <a:cs typeface="Calibri"/>
              </a:rPr>
              <a:t>όλες</a:t>
            </a:r>
            <a:r>
              <a:rPr lang="el-GR" sz="1200" u="heavy" dirty="0">
                <a:uFill>
                  <a:solidFill>
                    <a:srgbClr val="000000"/>
                  </a:solidFill>
                </a:uFill>
                <a:latin typeface="Calibri"/>
                <a:cs typeface="Calibri"/>
              </a:rPr>
              <a:t> </a:t>
            </a:r>
            <a:r>
              <a:rPr lang="el-GR" sz="1200" u="heavy" spc="-5" dirty="0">
                <a:uFill>
                  <a:solidFill>
                    <a:srgbClr val="000000"/>
                  </a:solidFill>
                </a:uFill>
                <a:latin typeface="Calibri"/>
                <a:cs typeface="Calibri"/>
              </a:rPr>
              <a:t>τις</a:t>
            </a:r>
            <a:r>
              <a:rPr lang="el-GR" sz="1200" u="heavy" spc="5" dirty="0">
                <a:uFill>
                  <a:solidFill>
                    <a:srgbClr val="000000"/>
                  </a:solidFill>
                </a:uFill>
                <a:latin typeface="Calibri"/>
                <a:cs typeface="Calibri"/>
              </a:rPr>
              <a:t> </a:t>
            </a:r>
            <a:r>
              <a:rPr lang="el-GR" sz="1200" u="heavy" spc="-15" dirty="0">
                <a:uFill>
                  <a:solidFill>
                    <a:srgbClr val="000000"/>
                  </a:solidFill>
                </a:uFill>
                <a:latin typeface="Calibri"/>
                <a:cs typeface="Calibri"/>
              </a:rPr>
              <a:t>αιτήσεις</a:t>
            </a:r>
            <a:r>
              <a:rPr lang="el-GR" sz="1200" u="heavy" spc="55" dirty="0">
                <a:uFill>
                  <a:solidFill>
                    <a:srgbClr val="000000"/>
                  </a:solidFill>
                </a:uFill>
                <a:latin typeface="Calibri"/>
                <a:cs typeface="Calibri"/>
              </a:rPr>
              <a:t> </a:t>
            </a:r>
            <a:r>
              <a:rPr lang="el-GR" sz="1200" spc="-5" dirty="0">
                <a:latin typeface="Calibri"/>
                <a:cs typeface="Calibri"/>
              </a:rPr>
              <a:t>που</a:t>
            </a:r>
            <a:r>
              <a:rPr lang="el-GR" sz="1200" spc="15" dirty="0">
                <a:latin typeface="Calibri"/>
                <a:cs typeface="Calibri"/>
              </a:rPr>
              <a:t> </a:t>
            </a:r>
            <a:r>
              <a:rPr lang="el-GR" sz="1200" spc="-5" dirty="0">
                <a:latin typeface="Calibri"/>
                <a:cs typeface="Calibri"/>
              </a:rPr>
              <a:t>υποβάλλει</a:t>
            </a:r>
            <a:r>
              <a:rPr lang="el-GR" sz="1200" spc="5" dirty="0">
                <a:latin typeface="Calibri"/>
                <a:cs typeface="Calibri"/>
              </a:rPr>
              <a:t> </a:t>
            </a:r>
            <a:r>
              <a:rPr lang="el-GR" sz="1200" spc="-5" dirty="0">
                <a:latin typeface="Calibri"/>
                <a:cs typeface="Calibri"/>
              </a:rPr>
              <a:t>ένας</a:t>
            </a:r>
            <a:r>
              <a:rPr lang="el-GR" sz="1200" spc="10" dirty="0">
                <a:latin typeface="Calibri"/>
                <a:cs typeface="Calibri"/>
              </a:rPr>
              <a:t> </a:t>
            </a:r>
            <a:r>
              <a:rPr lang="el-GR" sz="1200" spc="-10" dirty="0">
                <a:latin typeface="Calibri"/>
                <a:cs typeface="Calibri"/>
              </a:rPr>
              <a:t>οργανισμός</a:t>
            </a:r>
            <a:r>
              <a:rPr lang="el-GR" sz="1200" spc="35" dirty="0">
                <a:latin typeface="Calibri"/>
                <a:cs typeface="Calibri"/>
              </a:rPr>
              <a:t> </a:t>
            </a:r>
            <a:r>
              <a:rPr lang="el-GR" sz="1200" spc="-10" dirty="0">
                <a:latin typeface="Calibri"/>
                <a:cs typeface="Calibri"/>
              </a:rPr>
              <a:t>για αποκεντρωμένες</a:t>
            </a:r>
            <a:r>
              <a:rPr lang="el-GR" sz="1200" spc="45" dirty="0">
                <a:latin typeface="Calibri"/>
                <a:cs typeface="Calibri"/>
              </a:rPr>
              <a:t> </a:t>
            </a:r>
            <a:r>
              <a:rPr lang="el-GR" sz="1200" spc="-10" dirty="0">
                <a:latin typeface="Calibri"/>
                <a:cs typeface="Calibri"/>
              </a:rPr>
              <a:t>Δράσεις,</a:t>
            </a:r>
            <a:r>
              <a:rPr lang="el-GR" sz="1200" spc="30" dirty="0">
                <a:latin typeface="Calibri"/>
                <a:cs typeface="Calibri"/>
              </a:rPr>
              <a:t> </a:t>
            </a:r>
            <a:r>
              <a:rPr lang="el-GR" sz="1200" spc="-5" dirty="0">
                <a:latin typeface="Calibri"/>
                <a:cs typeface="Calibri"/>
              </a:rPr>
              <a:t>στο</a:t>
            </a:r>
            <a:r>
              <a:rPr lang="el-GR" sz="1200" spc="25" dirty="0">
                <a:latin typeface="Calibri"/>
                <a:cs typeface="Calibri"/>
              </a:rPr>
              <a:t> </a:t>
            </a:r>
            <a:r>
              <a:rPr lang="el-GR" sz="1200" spc="-10" dirty="0">
                <a:latin typeface="Calibri"/>
                <a:cs typeface="Calibri"/>
              </a:rPr>
              <a:t>πλαίσιο</a:t>
            </a:r>
            <a:r>
              <a:rPr lang="el-GR" sz="1200" spc="10" dirty="0">
                <a:latin typeface="Calibri"/>
                <a:cs typeface="Calibri"/>
              </a:rPr>
              <a:t> </a:t>
            </a:r>
            <a:r>
              <a:rPr lang="el-GR" sz="1200" spc="-20" dirty="0">
                <a:latin typeface="Calibri"/>
                <a:cs typeface="Calibri"/>
              </a:rPr>
              <a:t>όλων</a:t>
            </a:r>
            <a:r>
              <a:rPr lang="el-GR" sz="1200" spc="5" dirty="0">
                <a:latin typeface="Calibri"/>
                <a:cs typeface="Calibri"/>
              </a:rPr>
              <a:t> </a:t>
            </a:r>
            <a:r>
              <a:rPr lang="el-GR" sz="1200" spc="-15" dirty="0">
                <a:latin typeface="Calibri"/>
                <a:cs typeface="Calibri"/>
              </a:rPr>
              <a:t>των</a:t>
            </a:r>
            <a:r>
              <a:rPr lang="el-GR" sz="1200" spc="20" dirty="0">
                <a:latin typeface="Calibri"/>
                <a:cs typeface="Calibri"/>
              </a:rPr>
              <a:t> </a:t>
            </a:r>
            <a:r>
              <a:rPr lang="el-GR" sz="1200" spc="-10" dirty="0">
                <a:latin typeface="Calibri"/>
                <a:cs typeface="Calibri"/>
              </a:rPr>
              <a:t>Προσκλήσεων</a:t>
            </a:r>
            <a:r>
              <a:rPr lang="el-GR" sz="1200" spc="60" dirty="0">
                <a:latin typeface="Calibri"/>
                <a:cs typeface="Calibri"/>
              </a:rPr>
              <a:t> </a:t>
            </a:r>
            <a:r>
              <a:rPr lang="el-GR" sz="1200" spc="-10" dirty="0">
                <a:latin typeface="Calibri"/>
                <a:cs typeface="Calibri"/>
              </a:rPr>
              <a:t>του</a:t>
            </a:r>
            <a:r>
              <a:rPr lang="el-GR" sz="1200" spc="5" dirty="0">
                <a:latin typeface="Calibri"/>
                <a:cs typeface="Calibri"/>
              </a:rPr>
              <a:t> </a:t>
            </a:r>
            <a:r>
              <a:rPr lang="el-GR" sz="1200" spc="-10" dirty="0">
                <a:latin typeface="Calibri"/>
                <a:cs typeface="Calibri"/>
              </a:rPr>
              <a:t>Προγράμματος</a:t>
            </a:r>
            <a:endParaRPr lang="el-GR" sz="1200" dirty="0">
              <a:latin typeface="Calibri"/>
              <a:cs typeface="Calibri"/>
            </a:endParaRPr>
          </a:p>
          <a:p>
            <a:endParaRPr lang="el-GR" dirty="0"/>
          </a:p>
          <a:p>
            <a:pPr marL="12700" marR="156845">
              <a:lnSpc>
                <a:spcPct val="100000"/>
              </a:lnSpc>
              <a:spcBef>
                <a:spcPts val="100"/>
              </a:spcBef>
            </a:pPr>
            <a:r>
              <a:rPr lang="en-GB" sz="1200" dirty="0">
                <a:solidFill>
                  <a:srgbClr val="FF0000"/>
                </a:solidFill>
                <a:latin typeface="Calibri"/>
                <a:cs typeface="Calibri"/>
              </a:rPr>
              <a:t>2. </a:t>
            </a:r>
          </a:p>
          <a:p>
            <a:pPr marL="12700" marR="156845">
              <a:lnSpc>
                <a:spcPct val="100000"/>
              </a:lnSpc>
              <a:spcBef>
                <a:spcPts val="100"/>
              </a:spcBef>
            </a:pPr>
            <a:r>
              <a:rPr lang="el-GR" sz="1200" dirty="0">
                <a:solidFill>
                  <a:srgbClr val="FF0000"/>
                </a:solidFill>
                <a:latin typeface="Calibri"/>
                <a:cs typeface="Calibri"/>
              </a:rPr>
              <a:t>Ο </a:t>
            </a:r>
            <a:r>
              <a:rPr lang="el-GR" sz="1200" spc="-5" dirty="0">
                <a:solidFill>
                  <a:srgbClr val="FF0000"/>
                </a:solidFill>
                <a:latin typeface="Calibri"/>
                <a:cs typeface="Calibri"/>
              </a:rPr>
              <a:t>πρώτος </a:t>
            </a:r>
            <a:r>
              <a:rPr lang="en-GB" sz="1200" b="1" dirty="0">
                <a:solidFill>
                  <a:srgbClr val="FF0000"/>
                </a:solidFill>
                <a:latin typeface="Calibri"/>
                <a:cs typeface="Calibri"/>
              </a:rPr>
              <a:t>Authorised </a:t>
            </a:r>
            <a:r>
              <a:rPr lang="en-GB" sz="1200" b="1" spc="-5" dirty="0">
                <a:solidFill>
                  <a:srgbClr val="FF0000"/>
                </a:solidFill>
                <a:latin typeface="Calibri"/>
                <a:cs typeface="Calibri"/>
              </a:rPr>
              <a:t>User </a:t>
            </a:r>
            <a:r>
              <a:rPr lang="el-GR" sz="1200" spc="-5" dirty="0">
                <a:solidFill>
                  <a:srgbClr val="FF0000"/>
                </a:solidFill>
                <a:latin typeface="Calibri"/>
                <a:cs typeface="Calibri"/>
              </a:rPr>
              <a:t>είναι εξ’ ορισμού το άτομο </a:t>
            </a:r>
            <a:r>
              <a:rPr lang="el-GR" sz="1200" dirty="0">
                <a:solidFill>
                  <a:srgbClr val="FF0000"/>
                </a:solidFill>
                <a:latin typeface="Calibri"/>
                <a:cs typeface="Calibri"/>
              </a:rPr>
              <a:t>που </a:t>
            </a:r>
            <a:r>
              <a:rPr lang="el-GR" sz="1200" spc="-260" dirty="0">
                <a:solidFill>
                  <a:srgbClr val="FF0000"/>
                </a:solidFill>
                <a:latin typeface="Calibri"/>
                <a:cs typeface="Calibri"/>
              </a:rPr>
              <a:t> </a:t>
            </a:r>
            <a:r>
              <a:rPr lang="el-GR" sz="1200" spc="-5" dirty="0">
                <a:solidFill>
                  <a:srgbClr val="FF0000"/>
                </a:solidFill>
                <a:latin typeface="Calibri"/>
                <a:cs typeface="Calibri"/>
              </a:rPr>
              <a:t>πραγματοποιεί </a:t>
            </a:r>
            <a:r>
              <a:rPr lang="el-GR" sz="1200" spc="-10" dirty="0">
                <a:solidFill>
                  <a:srgbClr val="FF0000"/>
                </a:solidFill>
                <a:latin typeface="Calibri"/>
                <a:cs typeface="Calibri"/>
              </a:rPr>
              <a:t>την </a:t>
            </a:r>
            <a:r>
              <a:rPr lang="el-GR" sz="1200" spc="-5" dirty="0">
                <a:solidFill>
                  <a:srgbClr val="FF0000"/>
                </a:solidFill>
                <a:latin typeface="Calibri"/>
                <a:cs typeface="Calibri"/>
              </a:rPr>
              <a:t>εγγραφή, που </a:t>
            </a:r>
            <a:r>
              <a:rPr lang="el-GR" sz="1200" dirty="0">
                <a:solidFill>
                  <a:srgbClr val="FF0000"/>
                </a:solidFill>
                <a:latin typeface="Calibri"/>
                <a:cs typeface="Calibri"/>
              </a:rPr>
              <a:t>μπορεί να </a:t>
            </a:r>
            <a:r>
              <a:rPr lang="el-GR" sz="1200" spc="5" dirty="0">
                <a:solidFill>
                  <a:srgbClr val="FF0000"/>
                </a:solidFill>
                <a:latin typeface="Calibri"/>
                <a:cs typeface="Calibri"/>
              </a:rPr>
              <a:t> </a:t>
            </a:r>
            <a:r>
              <a:rPr lang="el-GR" sz="1200" spc="-5" dirty="0">
                <a:solidFill>
                  <a:srgbClr val="FF0000"/>
                </a:solidFill>
                <a:latin typeface="Calibri"/>
                <a:cs typeface="Calibri"/>
              </a:rPr>
              <a:t>ταυτίζεται </a:t>
            </a:r>
            <a:r>
              <a:rPr lang="el-GR" sz="1200" spc="-15" dirty="0">
                <a:solidFill>
                  <a:srgbClr val="FF0000"/>
                </a:solidFill>
                <a:latin typeface="Calibri"/>
                <a:cs typeface="Calibri"/>
              </a:rPr>
              <a:t>και </a:t>
            </a:r>
            <a:r>
              <a:rPr lang="el-GR" sz="1200" dirty="0">
                <a:solidFill>
                  <a:srgbClr val="FF0000"/>
                </a:solidFill>
                <a:latin typeface="Calibri"/>
                <a:cs typeface="Calibri"/>
              </a:rPr>
              <a:t>με </a:t>
            </a:r>
            <a:r>
              <a:rPr lang="el-GR" sz="1200" spc="-5" dirty="0">
                <a:solidFill>
                  <a:srgbClr val="FF0000"/>
                </a:solidFill>
                <a:latin typeface="Calibri"/>
                <a:cs typeface="Calibri"/>
              </a:rPr>
              <a:t>το </a:t>
            </a:r>
            <a:r>
              <a:rPr lang="en-GB" sz="1200" b="1" spc="-5" dirty="0">
                <a:solidFill>
                  <a:srgbClr val="FF0000"/>
                </a:solidFill>
                <a:latin typeface="Calibri"/>
                <a:cs typeface="Calibri"/>
              </a:rPr>
              <a:t>Organisation </a:t>
            </a:r>
            <a:r>
              <a:rPr lang="en-GB" sz="1200" b="1" spc="-10" dirty="0">
                <a:solidFill>
                  <a:srgbClr val="FF0000"/>
                </a:solidFill>
                <a:latin typeface="Calibri"/>
                <a:cs typeface="Calibri"/>
              </a:rPr>
              <a:t>Contact </a:t>
            </a:r>
            <a:r>
              <a:rPr lang="en-GB" sz="1200" b="1" spc="-5" dirty="0">
                <a:solidFill>
                  <a:srgbClr val="FF0000"/>
                </a:solidFill>
                <a:latin typeface="Calibri"/>
                <a:cs typeface="Calibri"/>
              </a:rPr>
              <a:t> </a:t>
            </a:r>
            <a:r>
              <a:rPr lang="en-GB" sz="1200" b="1" spc="-10" dirty="0">
                <a:solidFill>
                  <a:srgbClr val="FF0000"/>
                </a:solidFill>
                <a:latin typeface="Calibri"/>
                <a:cs typeface="Calibri"/>
              </a:rPr>
              <a:t>Person</a:t>
            </a:r>
            <a:r>
              <a:rPr lang="en-GB" sz="1200" spc="-10" dirty="0">
                <a:solidFill>
                  <a:srgbClr val="FF0000"/>
                </a:solidFill>
                <a:latin typeface="Calibri"/>
                <a:cs typeface="Calibri"/>
              </a:rPr>
              <a:t>.</a:t>
            </a:r>
            <a:r>
              <a:rPr lang="en-GB" sz="1200" spc="-5" dirty="0">
                <a:solidFill>
                  <a:srgbClr val="FF0000"/>
                </a:solidFill>
                <a:latin typeface="Calibri"/>
                <a:cs typeface="Calibri"/>
              </a:rPr>
              <a:t> </a:t>
            </a:r>
            <a:r>
              <a:rPr lang="el-GR" sz="1200" spc="-5" dirty="0">
                <a:solidFill>
                  <a:srgbClr val="FF0000"/>
                </a:solidFill>
                <a:latin typeface="Calibri"/>
                <a:cs typeface="Calibri"/>
              </a:rPr>
              <a:t>Στο</a:t>
            </a:r>
            <a:r>
              <a:rPr lang="el-GR" sz="1200" spc="-10" dirty="0">
                <a:solidFill>
                  <a:srgbClr val="FF0000"/>
                </a:solidFill>
                <a:latin typeface="Calibri"/>
                <a:cs typeface="Calibri"/>
              </a:rPr>
              <a:t> </a:t>
            </a:r>
            <a:r>
              <a:rPr lang="el-GR" sz="1200" spc="-5" dirty="0">
                <a:solidFill>
                  <a:srgbClr val="FF0000"/>
                </a:solidFill>
                <a:latin typeface="Calibri"/>
                <a:cs typeface="Calibri"/>
              </a:rPr>
              <a:t>στάδιο αυτό</a:t>
            </a:r>
            <a:r>
              <a:rPr lang="el-GR" sz="1200" spc="-10" dirty="0">
                <a:solidFill>
                  <a:srgbClr val="FF0000"/>
                </a:solidFill>
                <a:latin typeface="Calibri"/>
                <a:cs typeface="Calibri"/>
              </a:rPr>
              <a:t> </a:t>
            </a:r>
            <a:r>
              <a:rPr lang="el-GR" sz="1200" spc="-5" dirty="0">
                <a:solidFill>
                  <a:srgbClr val="FF0000"/>
                </a:solidFill>
                <a:latin typeface="Calibri"/>
                <a:cs typeface="Calibri"/>
              </a:rPr>
              <a:t>δεν</a:t>
            </a:r>
            <a:r>
              <a:rPr lang="el-GR" sz="1200" spc="-10" dirty="0">
                <a:solidFill>
                  <a:srgbClr val="FF0000"/>
                </a:solidFill>
                <a:latin typeface="Calibri"/>
                <a:cs typeface="Calibri"/>
              </a:rPr>
              <a:t> </a:t>
            </a:r>
            <a:r>
              <a:rPr lang="el-GR" sz="1200" spc="-5" dirty="0">
                <a:solidFill>
                  <a:srgbClr val="FF0000"/>
                </a:solidFill>
                <a:latin typeface="Calibri"/>
                <a:cs typeface="Calibri"/>
              </a:rPr>
              <a:t>είναι</a:t>
            </a:r>
            <a:r>
              <a:rPr lang="el-GR" sz="1200" spc="-20" dirty="0">
                <a:solidFill>
                  <a:srgbClr val="FF0000"/>
                </a:solidFill>
                <a:latin typeface="Calibri"/>
                <a:cs typeface="Calibri"/>
              </a:rPr>
              <a:t> </a:t>
            </a:r>
            <a:r>
              <a:rPr lang="el-GR" sz="1200" dirty="0">
                <a:solidFill>
                  <a:srgbClr val="FF0000"/>
                </a:solidFill>
                <a:latin typeface="Calibri"/>
                <a:cs typeface="Calibri"/>
              </a:rPr>
              <a:t>δυνατή</a:t>
            </a:r>
            <a:r>
              <a:rPr lang="el-GR" sz="1200" spc="-5" dirty="0">
                <a:solidFill>
                  <a:srgbClr val="FF0000"/>
                </a:solidFill>
                <a:latin typeface="Calibri"/>
                <a:cs typeface="Calibri"/>
              </a:rPr>
              <a:t> </a:t>
            </a:r>
            <a:r>
              <a:rPr lang="el-GR" sz="1200" dirty="0">
                <a:solidFill>
                  <a:srgbClr val="FF0000"/>
                </a:solidFill>
                <a:latin typeface="Calibri"/>
                <a:cs typeface="Calibri"/>
              </a:rPr>
              <a:t>η</a:t>
            </a:r>
            <a:r>
              <a:rPr lang="el-GR" sz="1200" dirty="0">
                <a:latin typeface="Calibri"/>
                <a:cs typeface="Calibri"/>
              </a:rPr>
              <a:t> </a:t>
            </a:r>
            <a:r>
              <a:rPr lang="el-GR" sz="1200" spc="-5" dirty="0">
                <a:solidFill>
                  <a:srgbClr val="FF0000"/>
                </a:solidFill>
                <a:latin typeface="Calibri"/>
                <a:cs typeface="Calibri"/>
              </a:rPr>
              <a:t>προσθήκη </a:t>
            </a:r>
            <a:r>
              <a:rPr lang="el-GR" sz="1200" dirty="0">
                <a:solidFill>
                  <a:srgbClr val="FF0000"/>
                </a:solidFill>
                <a:latin typeface="Calibri"/>
                <a:cs typeface="Calibri"/>
              </a:rPr>
              <a:t>περισσότερων </a:t>
            </a:r>
            <a:r>
              <a:rPr lang="en-GB" sz="1200" dirty="0">
                <a:solidFill>
                  <a:srgbClr val="FF0000"/>
                </a:solidFill>
                <a:latin typeface="Calibri"/>
                <a:cs typeface="Calibri"/>
              </a:rPr>
              <a:t>Authorised </a:t>
            </a:r>
            <a:r>
              <a:rPr lang="en-GB" sz="1200" spc="-5" dirty="0">
                <a:solidFill>
                  <a:srgbClr val="FF0000"/>
                </a:solidFill>
                <a:latin typeface="Calibri"/>
                <a:cs typeface="Calibri"/>
              </a:rPr>
              <a:t>Users, </a:t>
            </a:r>
            <a:r>
              <a:rPr lang="en-GB" sz="1200" dirty="0">
                <a:solidFill>
                  <a:srgbClr val="FF0000"/>
                </a:solidFill>
                <a:latin typeface="Calibri"/>
                <a:cs typeface="Calibri"/>
              </a:rPr>
              <a:t> </a:t>
            </a:r>
            <a:r>
              <a:rPr lang="el-GR" sz="1200" spc="-5" dirty="0">
                <a:solidFill>
                  <a:srgbClr val="FF0000"/>
                </a:solidFill>
                <a:latin typeface="Calibri"/>
                <a:cs typeface="Calibri"/>
              </a:rPr>
              <a:t>αλλά μόνο αφού υποβληθεί </a:t>
            </a:r>
            <a:r>
              <a:rPr lang="el-GR" sz="1200" dirty="0">
                <a:solidFill>
                  <a:srgbClr val="FF0000"/>
                </a:solidFill>
                <a:latin typeface="Calibri"/>
                <a:cs typeface="Calibri"/>
              </a:rPr>
              <a:t>η </a:t>
            </a:r>
            <a:r>
              <a:rPr lang="el-GR" sz="1200" spc="-10" dirty="0">
                <a:solidFill>
                  <a:srgbClr val="FF0000"/>
                </a:solidFill>
                <a:latin typeface="Calibri"/>
                <a:cs typeface="Calibri"/>
              </a:rPr>
              <a:t>φόρμα </a:t>
            </a:r>
            <a:r>
              <a:rPr lang="el-GR" sz="1200" spc="-5" dirty="0">
                <a:solidFill>
                  <a:srgbClr val="FF0000"/>
                </a:solidFill>
                <a:latin typeface="Calibri"/>
                <a:cs typeface="Calibri"/>
              </a:rPr>
              <a:t>εγγραφής </a:t>
            </a:r>
            <a:r>
              <a:rPr lang="el-GR" sz="1200" spc="-260" dirty="0">
                <a:solidFill>
                  <a:srgbClr val="FF0000"/>
                </a:solidFill>
                <a:latin typeface="Calibri"/>
                <a:cs typeface="Calibri"/>
              </a:rPr>
              <a:t> </a:t>
            </a:r>
          </a:p>
          <a:p>
            <a:pPr marL="12700" marR="156845">
              <a:lnSpc>
                <a:spcPct val="100000"/>
              </a:lnSpc>
              <a:spcBef>
                <a:spcPts val="100"/>
              </a:spcBef>
            </a:pPr>
            <a:r>
              <a:rPr lang="el-GR" sz="1200" dirty="0">
                <a:solidFill>
                  <a:srgbClr val="FF0000"/>
                </a:solidFill>
                <a:cs typeface="Calibri"/>
              </a:rPr>
              <a:t>-- Συνίσταται η προσθήκη και δεύτερου ατόμου που αποτελεί βασικό μέλος του προσωπικού, </a:t>
            </a:r>
            <a:r>
              <a:rPr lang="el-GR" sz="1200" spc="-5" dirty="0">
                <a:solidFill>
                  <a:srgbClr val="FF0000"/>
                </a:solidFill>
                <a:cs typeface="Calibri"/>
              </a:rPr>
              <a:t>αφού</a:t>
            </a:r>
            <a:r>
              <a:rPr lang="el-GR" sz="1200" spc="-10" dirty="0">
                <a:solidFill>
                  <a:srgbClr val="FF0000"/>
                </a:solidFill>
                <a:cs typeface="Calibri"/>
              </a:rPr>
              <a:t> </a:t>
            </a:r>
            <a:r>
              <a:rPr lang="el-GR" sz="1200" dirty="0">
                <a:solidFill>
                  <a:srgbClr val="FF0000"/>
                </a:solidFill>
                <a:cs typeface="Calibri"/>
              </a:rPr>
              <a:t>η </a:t>
            </a:r>
            <a:r>
              <a:rPr lang="el-GR" sz="1200" spc="-5" dirty="0">
                <a:solidFill>
                  <a:srgbClr val="FF0000"/>
                </a:solidFill>
                <a:cs typeface="Calibri"/>
              </a:rPr>
              <a:t>εγγραφή ισχύει</a:t>
            </a:r>
            <a:r>
              <a:rPr lang="el-GR" sz="1200" spc="-10" dirty="0">
                <a:solidFill>
                  <a:srgbClr val="FF0000"/>
                </a:solidFill>
                <a:cs typeface="Calibri"/>
              </a:rPr>
              <a:t> </a:t>
            </a:r>
            <a:r>
              <a:rPr lang="el-GR" sz="1200" spc="-5" dirty="0">
                <a:solidFill>
                  <a:srgbClr val="FF0000"/>
                </a:solidFill>
                <a:cs typeface="Calibri"/>
              </a:rPr>
              <a:t>για</a:t>
            </a:r>
            <a:r>
              <a:rPr lang="el-GR" sz="1200" spc="-30" dirty="0">
                <a:solidFill>
                  <a:srgbClr val="FF0000"/>
                </a:solidFill>
                <a:cs typeface="Calibri"/>
              </a:rPr>
              <a:t> </a:t>
            </a:r>
            <a:r>
              <a:rPr lang="el-GR" sz="1200" spc="-5" dirty="0">
                <a:solidFill>
                  <a:srgbClr val="FF0000"/>
                </a:solidFill>
                <a:cs typeface="Calibri"/>
              </a:rPr>
              <a:t>όλες</a:t>
            </a:r>
            <a:r>
              <a:rPr lang="el-GR" sz="1200" spc="-25" dirty="0">
                <a:solidFill>
                  <a:srgbClr val="FF0000"/>
                </a:solidFill>
                <a:cs typeface="Calibri"/>
              </a:rPr>
              <a:t> </a:t>
            </a:r>
            <a:r>
              <a:rPr lang="el-GR" sz="1200" spc="-5" dirty="0">
                <a:solidFill>
                  <a:srgbClr val="FF0000"/>
                </a:solidFill>
                <a:cs typeface="Calibri"/>
              </a:rPr>
              <a:t>τις αιτήσεις</a:t>
            </a:r>
            <a:r>
              <a:rPr lang="el-GR" sz="1200" spc="-50" dirty="0">
                <a:solidFill>
                  <a:srgbClr val="FF0000"/>
                </a:solidFill>
                <a:cs typeface="Calibri"/>
              </a:rPr>
              <a:t> </a:t>
            </a:r>
            <a:r>
              <a:rPr lang="el-GR" sz="1200" spc="-5" dirty="0">
                <a:solidFill>
                  <a:srgbClr val="FF0000"/>
                </a:solidFill>
                <a:cs typeface="Calibri"/>
              </a:rPr>
              <a:t>που</a:t>
            </a:r>
            <a:r>
              <a:rPr lang="el-GR" sz="1200" spc="-15" dirty="0">
                <a:solidFill>
                  <a:srgbClr val="FF0000"/>
                </a:solidFill>
                <a:cs typeface="Calibri"/>
              </a:rPr>
              <a:t> </a:t>
            </a:r>
            <a:r>
              <a:rPr lang="el-GR" sz="1200" spc="-5" dirty="0">
                <a:solidFill>
                  <a:srgbClr val="FF0000"/>
                </a:solidFill>
                <a:cs typeface="Calibri"/>
              </a:rPr>
              <a:t>θα υποβληθούν</a:t>
            </a:r>
            <a:r>
              <a:rPr lang="el-GR" sz="1200" spc="-35" dirty="0">
                <a:solidFill>
                  <a:srgbClr val="FF0000"/>
                </a:solidFill>
                <a:cs typeface="Calibri"/>
              </a:rPr>
              <a:t> </a:t>
            </a:r>
            <a:r>
              <a:rPr lang="el-GR" sz="1200" dirty="0">
                <a:solidFill>
                  <a:srgbClr val="FF0000"/>
                </a:solidFill>
                <a:cs typeface="Calibri"/>
              </a:rPr>
              <a:t>από</a:t>
            </a:r>
            <a:r>
              <a:rPr lang="el-GR" sz="1200" spc="-40" dirty="0">
                <a:solidFill>
                  <a:srgbClr val="FF0000"/>
                </a:solidFill>
                <a:cs typeface="Calibri"/>
              </a:rPr>
              <a:t> </a:t>
            </a:r>
            <a:r>
              <a:rPr lang="el-GR" sz="1200" spc="-10" dirty="0">
                <a:solidFill>
                  <a:srgbClr val="FF0000"/>
                </a:solidFill>
                <a:cs typeface="Calibri"/>
              </a:rPr>
              <a:t>τον </a:t>
            </a:r>
            <a:r>
              <a:rPr lang="el-GR" sz="1200" spc="-254" dirty="0">
                <a:solidFill>
                  <a:srgbClr val="FF0000"/>
                </a:solidFill>
                <a:cs typeface="Calibri"/>
              </a:rPr>
              <a:t> </a:t>
            </a:r>
            <a:r>
              <a:rPr lang="el-GR" sz="1200" spc="-10" dirty="0">
                <a:solidFill>
                  <a:srgbClr val="FF0000"/>
                </a:solidFill>
                <a:cs typeface="Calibri"/>
              </a:rPr>
              <a:t>οργανισμό, </a:t>
            </a:r>
            <a:r>
              <a:rPr lang="en-GB" sz="1200" spc="-10" dirty="0">
                <a:solidFill>
                  <a:srgbClr val="FF0000"/>
                </a:solidFill>
                <a:cs typeface="Calibri"/>
              </a:rPr>
              <a:t> </a:t>
            </a:r>
            <a:r>
              <a:rPr lang="el-GR" sz="1200" spc="-10" dirty="0">
                <a:solidFill>
                  <a:srgbClr val="FF0000"/>
                </a:solidFill>
                <a:cs typeface="Calibri"/>
              </a:rPr>
              <a:t>και όχι μόνο για την επικείμενη αίτηση. </a:t>
            </a:r>
            <a:endParaRPr lang="en-GB"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spc="-10" dirty="0">
              <a:solidFill>
                <a:srgbClr val="FF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FF0000"/>
                </a:solidFill>
                <a:latin typeface="Calibri"/>
                <a:cs typeface="Calibri"/>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spc="-10" dirty="0">
                <a:solidFill>
                  <a:srgbClr val="FF0000"/>
                </a:solidFill>
                <a:latin typeface="Calibri"/>
                <a:cs typeface="Calibri"/>
              </a:rPr>
              <a:t>Οι συνδεδεμένοι</a:t>
            </a:r>
            <a:r>
              <a:rPr lang="en-GB" sz="1200" b="1" spc="-10" dirty="0">
                <a:solidFill>
                  <a:srgbClr val="FF0000"/>
                </a:solidFill>
                <a:latin typeface="Calibri"/>
                <a:cs typeface="Calibri"/>
              </a:rPr>
              <a:t> authorised users</a:t>
            </a:r>
            <a:r>
              <a:rPr lang="el-GR" sz="1200" b="1" spc="-10" dirty="0">
                <a:solidFill>
                  <a:srgbClr val="FF0000"/>
                </a:solidFill>
                <a:latin typeface="Calibri"/>
                <a:cs typeface="Calibri"/>
              </a:rPr>
              <a:t> μπορούν να διαγράψουν όλους τους άλλους </a:t>
            </a:r>
            <a:r>
              <a:rPr lang="en-GB" sz="1200" b="1" spc="-10" dirty="0">
                <a:solidFill>
                  <a:srgbClr val="FF0000"/>
                </a:solidFill>
                <a:latin typeface="Calibri"/>
                <a:cs typeface="Calibri"/>
              </a:rPr>
              <a:t>authorised users</a:t>
            </a:r>
            <a:r>
              <a:rPr lang="el-GR" sz="1200" b="1" spc="-10" dirty="0">
                <a:solidFill>
                  <a:srgbClr val="FF0000"/>
                </a:solidFill>
                <a:latin typeface="Calibri"/>
                <a:cs typeface="Calibri"/>
              </a:rPr>
              <a:t> εκτός από τον εαυτό τους</a:t>
            </a:r>
            <a:r>
              <a:rPr lang="el-GR" sz="1200" spc="-10" dirty="0">
                <a:solidFill>
                  <a:srgbClr val="FF0000"/>
                </a:solidFill>
                <a:latin typeface="Calibri"/>
                <a:cs typeface="Calibri"/>
              </a:rPr>
              <a:t>. Στην περίπτωση που υπάρχει ένας μόνο </a:t>
            </a:r>
            <a:r>
              <a:rPr lang="en-GB" sz="1200" spc="-10" dirty="0">
                <a:solidFill>
                  <a:srgbClr val="FF0000"/>
                </a:solidFill>
                <a:latin typeface="Calibri"/>
                <a:cs typeface="Calibri"/>
              </a:rPr>
              <a:t>authorised user</a:t>
            </a:r>
            <a:r>
              <a:rPr lang="el-GR" sz="1200" spc="-10" dirty="0">
                <a:solidFill>
                  <a:srgbClr val="FF0000"/>
                </a:solidFill>
                <a:latin typeface="Calibri"/>
                <a:cs typeface="Calibri"/>
              </a:rPr>
              <a:t>, ο οποίος δεν ανήκει πια στον οργανισμό, είτε θα επικοινωνήσετε μαζί του για να σας προσθέσει ως </a:t>
            </a:r>
            <a:r>
              <a:rPr lang="en-GB" sz="1200" spc="-10" dirty="0">
                <a:solidFill>
                  <a:srgbClr val="FF0000"/>
                </a:solidFill>
                <a:latin typeface="Calibri"/>
                <a:cs typeface="Calibri"/>
              </a:rPr>
              <a:t>authorised user</a:t>
            </a:r>
            <a:r>
              <a:rPr lang="el-GR" sz="1200" spc="-10" dirty="0">
                <a:solidFill>
                  <a:srgbClr val="FF0000"/>
                </a:solidFill>
                <a:latin typeface="Calibri"/>
                <a:cs typeface="Calibri"/>
              </a:rPr>
              <a:t> κι εσείς μετά να τον διαγράψετε είτε (εάν δεν έχετε πλέον τρόπο επικοινωνίας μαζί του) θα επικοινωνήσετε με την Εθνική Υπηρεσία, για να ζητήσει να αντικατασταθεί κεντρικά.</a:t>
            </a:r>
            <a:endParaRPr lang="en-GB" sz="1200" spc="-10" dirty="0">
              <a:solidFill>
                <a:srgbClr val="FF0000"/>
              </a:solidFill>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67</a:t>
            </a:fld>
            <a:endParaRPr lang="en-US"/>
          </a:p>
        </p:txBody>
      </p:sp>
    </p:spTree>
    <p:extLst>
      <p:ext uri="{BB962C8B-B14F-4D97-AF65-F5344CB8AC3E}">
        <p14:creationId xmlns:p14="http://schemas.microsoft.com/office/powerpoint/2010/main" val="27542908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68</a:t>
            </a:fld>
            <a:endParaRPr lang="en-GB"/>
          </a:p>
        </p:txBody>
      </p:sp>
    </p:spTree>
    <p:extLst>
      <p:ext uri="{BB962C8B-B14F-4D97-AF65-F5344CB8AC3E}">
        <p14:creationId xmlns:p14="http://schemas.microsoft.com/office/powerpoint/2010/main" val="30241782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69</a:t>
            </a:fld>
            <a:endParaRPr lang="en-US"/>
          </a:p>
        </p:txBody>
      </p:sp>
    </p:spTree>
    <p:extLst>
      <p:ext uri="{BB962C8B-B14F-4D97-AF65-F5344CB8AC3E}">
        <p14:creationId xmlns:p14="http://schemas.microsoft.com/office/powerpoint/2010/main" val="335806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b="1" dirty="0">
                <a:latin typeface="Verdana" panose="020B0604030504040204" pitchFamily="34" charset="0"/>
                <a:ea typeface="Verdana" panose="020B0604030504040204" pitchFamily="34" charset="0"/>
              </a:rPr>
              <a:t>Έχετε τη δυνατότητα</a:t>
            </a:r>
            <a:r>
              <a:rPr lang="el-GR" sz="1100" b="1" baseline="0" dirty="0">
                <a:latin typeface="Verdana" panose="020B0604030504040204" pitchFamily="34" charset="0"/>
                <a:ea typeface="Verdana" panose="020B0604030504040204" pitchFamily="34" charset="0"/>
              </a:rPr>
              <a:t> να υλοποιήσετε κινητικότητες προς,</a:t>
            </a:r>
          </a:p>
          <a:p>
            <a:pPr algn="just"/>
            <a:endParaRPr lang="el-GR" sz="1100" b="1"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Arial" panose="020B0604020202020204" pitchFamily="34" charset="0"/>
              <a:buChar char="•"/>
            </a:pPr>
            <a:r>
              <a:rPr lang="el-GR" sz="1100" dirty="0">
                <a:solidFill>
                  <a:schemeClr val="tx1">
                    <a:lumMod val="75000"/>
                    <a:lumOff val="25000"/>
                  </a:schemeClr>
                </a:solidFill>
                <a:latin typeface="Verdana" panose="020B0604030504040204" pitchFamily="34" charset="0"/>
                <a:ea typeface="Verdana" panose="020B0604030504040204" pitchFamily="34" charset="0"/>
              </a:rPr>
              <a:t>27 Κράτη – Μέλη ΕΕ</a:t>
            </a:r>
          </a:p>
          <a:p>
            <a:pPr marL="342900" indent="-342900" algn="just">
              <a:lnSpc>
                <a:spcPct val="150000"/>
              </a:lnSpc>
              <a:buFont typeface="Arial" panose="020B0604020202020204" pitchFamily="34" charset="0"/>
              <a:buChar char="•"/>
            </a:pPr>
            <a:r>
              <a:rPr lang="el-GR" sz="1100" dirty="0">
                <a:solidFill>
                  <a:schemeClr val="tx1">
                    <a:lumMod val="75000"/>
                    <a:lumOff val="25000"/>
                  </a:schemeClr>
                </a:solidFill>
                <a:latin typeface="Verdana" panose="020B0604030504040204" pitchFamily="34" charset="0"/>
                <a:ea typeface="Verdana" panose="020B0604030504040204" pitchFamily="34" charset="0"/>
              </a:rPr>
              <a:t>Χώρες ΕΟΧ – Ισλανδία, Λιχτενστάιν, Νορβηγία</a:t>
            </a:r>
          </a:p>
          <a:p>
            <a:pPr marL="342900" indent="-342900" algn="just">
              <a:lnSpc>
                <a:spcPct val="150000"/>
              </a:lnSpc>
              <a:buFont typeface="Arial" panose="020B0604020202020204" pitchFamily="34" charset="0"/>
              <a:buChar char="•"/>
            </a:pPr>
            <a:r>
              <a:rPr lang="el-GR" sz="1100" dirty="0">
                <a:solidFill>
                  <a:schemeClr val="tx1">
                    <a:lumMod val="75000"/>
                    <a:lumOff val="25000"/>
                  </a:schemeClr>
                </a:solidFill>
                <a:latin typeface="Verdana" panose="020B0604030504040204" pitchFamily="34" charset="0"/>
                <a:ea typeface="Verdana" panose="020B0604030504040204" pitchFamily="34" charset="0"/>
              </a:rPr>
              <a:t>Υποψήφιες προς ένταξη στην ΕΕ χώρες - Τουρκία, Δημοκρατία της Βόρειας Μακεδονίας, Σερβία – Αυτές θεωρούνται Τρίτες Χώρες Συνδεδεμένες με το Πρόγραμμα</a:t>
            </a:r>
          </a:p>
          <a:p>
            <a:pPr marL="342900" indent="-342900" algn="just">
              <a:lnSpc>
                <a:spcPct val="150000"/>
              </a:lnSpc>
              <a:buFontTx/>
              <a:buChar char="-"/>
            </a:pPr>
            <a:endParaRPr lang="el-GR" sz="1100"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pPr>
            <a:r>
              <a:rPr lang="el-GR" sz="1100" b="1" dirty="0">
                <a:solidFill>
                  <a:schemeClr val="tx1">
                    <a:lumMod val="75000"/>
                    <a:lumOff val="25000"/>
                  </a:schemeClr>
                </a:solidFill>
                <a:latin typeface="Verdana" panose="020B0604030504040204" pitchFamily="34" charset="0"/>
                <a:ea typeface="Verdana" panose="020B0604030504040204" pitchFamily="34" charset="0"/>
              </a:rPr>
              <a:t>Στον τομέα της ΕΕΚ εντούτοις, ως Διαπιστευμένοι οργανισμοί, έχετε τη δυνατότητα υλοποίησης κινητικοτήτων προς Τρίτες χώρες μη συνδεδεμένες με το πρόγραμμα (</a:t>
            </a:r>
            <a:r>
              <a:rPr lang="en-US" sz="1100" dirty="0">
                <a:solidFill>
                  <a:schemeClr val="tx1">
                    <a:lumMod val="75000"/>
                    <a:lumOff val="25000"/>
                  </a:schemeClr>
                </a:solidFill>
                <a:latin typeface="Verdana" panose="020B0604030504040204" pitchFamily="34" charset="0"/>
                <a:ea typeface="Verdana" panose="020B0604030504040204" pitchFamily="34" charset="0"/>
              </a:rPr>
              <a:t>Regions 1-14, </a:t>
            </a:r>
            <a:r>
              <a:rPr lang="el-GR" sz="1100" dirty="0">
                <a:solidFill>
                  <a:schemeClr val="tx1">
                    <a:lumMod val="75000"/>
                    <a:lumOff val="25000"/>
                  </a:schemeClr>
                </a:solidFill>
                <a:latin typeface="Verdana" panose="020B0604030504040204" pitchFamily="34" charset="0"/>
                <a:ea typeface="Verdana" panose="020B0604030504040204" pitchFamily="34" charset="0"/>
              </a:rPr>
              <a:t>στα οποία συμπεριλαμβάνεται και το Ηνωμένο Βασίλειο)</a:t>
            </a:r>
          </a:p>
          <a:p>
            <a:pPr algn="just">
              <a:lnSpc>
                <a:spcPct val="150000"/>
              </a:lnSpc>
            </a:pPr>
            <a:endParaRPr lang="en-GB" sz="1100" dirty="0">
              <a:latin typeface="Verdana" panose="020B0604030504040204" pitchFamily="34" charset="0"/>
              <a:ea typeface="Verdana" panose="020B0604030504040204" pitchFamily="34" charset="0"/>
            </a:endParaRPr>
          </a:p>
          <a:p>
            <a:r>
              <a:rPr lang="el-GR" sz="1100" b="0" i="0" u="none" strike="noStrike" kern="1200" baseline="0" dirty="0">
                <a:solidFill>
                  <a:schemeClr val="tx1"/>
                </a:solidFill>
                <a:latin typeface="Verdana" panose="020B0604030504040204" pitchFamily="34" charset="0"/>
                <a:ea typeface="Verdana" panose="020B0604030504040204" pitchFamily="34" charset="0"/>
                <a:cs typeface="+mn-cs"/>
              </a:rPr>
              <a:t>Αν πρόκειται να υποβάλετε αίτηση στον τομέα της ΕΕΚ, και προγραμματίζετε κινητικότητες προς αυτές τις χώρες, πρέπει να έχετε υπόψη ότι δεν είναι δυνατή η κατανομή ποσοστού άνω του 20 % της συνολικής επιχορήγησής σας.</a:t>
            </a:r>
          </a:p>
          <a:p>
            <a:r>
              <a:rPr lang="el-GR" sz="1100" b="0" i="0" u="none" strike="noStrike" baseline="0" dirty="0">
                <a:solidFill>
                  <a:srgbClr val="000000"/>
                </a:solidFill>
                <a:latin typeface="Verdana" panose="020B0604030504040204" pitchFamily="34" charset="0"/>
                <a:ea typeface="Verdana" panose="020B0604030504040204" pitchFamily="34" charset="0"/>
              </a:rPr>
              <a:t>Οι κατηγορίες προϋπολογισμού «Στήριξη για την ένταξη των συμμετεχόντων» και «Έκτακτες δαπάνες για την κάλυψη υψηλού κόστους μετακίνησης» που καλύπτονται βάσει πραγματικών εξόδων, δεν </a:t>
            </a:r>
            <a:r>
              <a:rPr lang="el-GR" sz="1100" b="0" i="0" u="none" strike="noStrike" baseline="0" dirty="0" err="1">
                <a:solidFill>
                  <a:srgbClr val="000000"/>
                </a:solidFill>
                <a:latin typeface="Verdana" panose="020B0604030504040204" pitchFamily="34" charset="0"/>
                <a:ea typeface="Verdana" panose="020B0604030504040204" pitchFamily="34" charset="0"/>
              </a:rPr>
              <a:t>προσμετρώνται</a:t>
            </a:r>
            <a:r>
              <a:rPr lang="el-GR" sz="1100" b="0" i="0" u="none" strike="noStrike" baseline="0" dirty="0">
                <a:solidFill>
                  <a:srgbClr val="000000"/>
                </a:solidFill>
                <a:latin typeface="Verdana" panose="020B0604030504040204" pitchFamily="34" charset="0"/>
                <a:ea typeface="Verdana" panose="020B0604030504040204" pitchFamily="34" charset="0"/>
              </a:rPr>
              <a:t> για τον καθορισμό του ορίου αυτού. </a:t>
            </a:r>
            <a:endParaRPr lang="el-GR" sz="1100" b="0" i="0" u="none" strike="noStrike" kern="1200" baseline="0" dirty="0">
              <a:solidFill>
                <a:schemeClr val="tx1"/>
              </a:solidFill>
              <a:latin typeface="Verdana" panose="020B0604030504040204" pitchFamily="34" charset="0"/>
              <a:ea typeface="Verdana" panose="020B0604030504040204" pitchFamily="34" charset="0"/>
              <a:cs typeface="+mn-cs"/>
            </a:endParaRPr>
          </a:p>
          <a:p>
            <a:r>
              <a:rPr lang="el-GR" sz="1100" b="0" i="0" u="none" strike="noStrike" kern="1200" baseline="0" dirty="0">
                <a:solidFill>
                  <a:schemeClr val="tx1"/>
                </a:solidFill>
                <a:latin typeface="Verdana" panose="020B0604030504040204" pitchFamily="34" charset="0"/>
                <a:ea typeface="Verdana" panose="020B0604030504040204" pitchFamily="34" charset="0"/>
                <a:cs typeface="+mn-cs"/>
              </a:rPr>
              <a:t>Επίσης, όσον αφορά τις δραστηριότητες προσωπικού, αφορά μόνο τους συμμετέχοντες σε </a:t>
            </a:r>
            <a:r>
              <a:rPr lang="el-GR" sz="1100" b="1" i="1" dirty="0">
                <a:solidFill>
                  <a:srgbClr val="FF0000"/>
                </a:solidFill>
                <a:highlight>
                  <a:srgbClr val="FFFF00"/>
                </a:highlight>
                <a:latin typeface="Verdana" panose="020B0604030504040204" pitchFamily="34" charset="0"/>
                <a:ea typeface="Verdana" panose="020B0604030504040204" pitchFamily="34" charset="0"/>
              </a:rPr>
              <a:t>παρακολούθηση εργασίας ή εργασίες διδασκαλίας ή κατάρτισης. Όχι σεμινάρια.</a:t>
            </a:r>
          </a:p>
          <a:p>
            <a:r>
              <a:rPr lang="el-GR" sz="1100" b="0" i="1" u="none" strike="noStrike" kern="1200" baseline="0" dirty="0">
                <a:solidFill>
                  <a:srgbClr val="FF0000"/>
                </a:solidFill>
                <a:highlight>
                  <a:srgbClr val="FFFF00"/>
                </a:highlight>
                <a:latin typeface="Verdana" panose="020B0604030504040204" pitchFamily="34" charset="0"/>
                <a:ea typeface="Verdana" panose="020B0604030504040204" pitchFamily="34" charset="0"/>
                <a:cs typeface="+mn-cs"/>
              </a:rPr>
              <a:t>Όσον αφορά τις δραστηριότητες εκπαιδευομένων, </a:t>
            </a:r>
            <a:r>
              <a:rPr lang="el-GR" sz="1100" b="1" i="1" u="none" strike="noStrike" kern="1200" baseline="0" dirty="0">
                <a:solidFill>
                  <a:srgbClr val="FF0000"/>
                </a:solidFill>
                <a:highlight>
                  <a:srgbClr val="FFFF00"/>
                </a:highlight>
                <a:latin typeface="Verdana" panose="020B0604030504040204" pitchFamily="34" charset="0"/>
                <a:ea typeface="Verdana" panose="020B0604030504040204" pitchFamily="34" charset="0"/>
                <a:cs typeface="+mn-cs"/>
              </a:rPr>
              <a:t>δεν αφορά τις διεθνείς ομαδικές κινητικότητες (εκτός αν αυτές αφορούν Συμμετοχή σε Διαγωνισμούς Δεξιοτήτων)</a:t>
            </a:r>
            <a:endParaRPr lang="el-GR" sz="1100" b="0" i="0" u="none" strike="noStrike" kern="1200" baseline="0" dirty="0">
              <a:solidFill>
                <a:schemeClr val="tx1"/>
              </a:solidFill>
              <a:latin typeface="Verdana" panose="020B0604030504040204" pitchFamily="34" charset="0"/>
              <a:ea typeface="Verdana" panose="020B0604030504040204" pitchFamily="34" charset="0"/>
              <a:cs typeface="+mn-cs"/>
            </a:endParaRPr>
          </a:p>
          <a:p>
            <a:r>
              <a:rPr lang="el-GR" sz="1100" dirty="0">
                <a:latin typeface="Verdana" panose="020B0604030504040204" pitchFamily="34" charset="0"/>
                <a:ea typeface="Verdana" panose="020B0604030504040204" pitchFamily="34" charset="0"/>
              </a:rPr>
              <a:t>Σκοπός των ευκαιριών αυτών είναι να ενθαρρύνουν τις δραστηριότητες εξερχόμενης κινητικότητας με διάφορες τρίτες χώρες που δεν είναι συνδεδεμένες με το πρόγραμμα και να διευρυνθεί το γεωγραφικό πεδίο εφαρμογής.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lumMod val="75000"/>
                  <a:lumOff val="25000"/>
                </a:schemeClr>
              </a:solidFill>
              <a:latin typeface="Verdana" panose="020B0604030504040204" pitchFamily="34" charset="0"/>
              <a:ea typeface="Verdana" panose="020B0604030504040204" pitchFamily="34" charset="0"/>
            </a:endParaRPr>
          </a:p>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7</a:t>
            </a:fld>
            <a:endParaRPr lang="en-GB"/>
          </a:p>
        </p:txBody>
      </p:sp>
    </p:spTree>
    <p:extLst>
      <p:ext uri="{BB962C8B-B14F-4D97-AF65-F5344CB8AC3E}">
        <p14:creationId xmlns:p14="http://schemas.microsoft.com/office/powerpoint/2010/main" val="922418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70</a:t>
            </a:fld>
            <a:endParaRPr lang="en-GB"/>
          </a:p>
        </p:txBody>
      </p:sp>
    </p:spTree>
    <p:extLst>
      <p:ext uri="{BB962C8B-B14F-4D97-AF65-F5344CB8AC3E}">
        <p14:creationId xmlns:p14="http://schemas.microsoft.com/office/powerpoint/2010/main" val="2282816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την ανάρτηση εντύπων στην πλατφόρμα, προσέξτε να ονοματίζετε σχετικά κάθε έντυπο</a:t>
            </a:r>
          </a:p>
          <a:p>
            <a:r>
              <a:rPr lang="el-GR" dirty="0"/>
              <a:t>Αν υπάρχει αλλαγή σε υπάρχον έντυπο, αυτό θα πρέπει να αντικατασταθεί και όχι να αναρτηθεί εκ νέου επιπλέον έντυπο.</a:t>
            </a:r>
          </a:p>
          <a:p>
            <a:r>
              <a:rPr lang="el-GR" dirty="0"/>
              <a:t>Για την αντικατάσταση ενός υπάρχοντος εντύπου, επιλέγετε το έντυπο και το σημαδάκι + δίπλα του με την ένδειξη </a:t>
            </a:r>
            <a:r>
              <a:rPr lang="en-US" dirty="0"/>
              <a:t>ADD NEW DOCUMENT VERSION.</a:t>
            </a:r>
          </a:p>
          <a:p>
            <a:r>
              <a:rPr lang="en-US" dirty="0"/>
              <a:t>To</a:t>
            </a:r>
            <a:r>
              <a:rPr lang="el-GR" dirty="0"/>
              <a:t> ανεβάζετε και αμέσως το προηγούμενο </a:t>
            </a:r>
          </a:p>
          <a:p>
            <a:endParaRPr lang="el-GR" dirty="0"/>
          </a:p>
          <a:p>
            <a:r>
              <a:rPr lang="el-GR" sz="1200" dirty="0">
                <a:latin typeface="Verdana" panose="020B0604030504040204" pitchFamily="34" charset="0"/>
                <a:ea typeface="Verdana" panose="020B0604030504040204" pitchFamily="34" charset="0"/>
              </a:rPr>
              <a:t>Για την ανάρτηση εγγράφων, είναι σημαντικό:</a:t>
            </a:r>
          </a:p>
          <a:p>
            <a:pPr marL="171450" indent="-171450">
              <a:buFont typeface="Arial" panose="020B0604020202020204" pitchFamily="34" charset="0"/>
              <a:buChar char="•"/>
            </a:pPr>
            <a:r>
              <a:rPr lang="el-GR" sz="1200" dirty="0">
                <a:latin typeface="Verdana" panose="020B0604030504040204" pitchFamily="34" charset="0"/>
                <a:ea typeface="Verdana" panose="020B0604030504040204" pitchFamily="34" charset="0"/>
              </a:rPr>
              <a:t>Να ονομάζετε κάθε έγγραφο ανάλογα με το περιεχόμενό του</a:t>
            </a:r>
          </a:p>
          <a:p>
            <a:pPr marL="171450" indent="-171450">
              <a:buFont typeface="Arial" panose="020B0604020202020204" pitchFamily="34" charset="0"/>
              <a:buChar char="•"/>
            </a:pPr>
            <a:r>
              <a:rPr lang="el-GR" sz="1200" dirty="0">
                <a:latin typeface="Verdana" panose="020B0604030504040204" pitchFamily="34" charset="0"/>
                <a:ea typeface="Verdana" panose="020B0604030504040204" pitchFamily="34" charset="0"/>
              </a:rPr>
              <a:t>Σε περίπτωση αλλαγής σε κάποιο έγγραφο, να προχωράτε στην αντικατάστασή του και όχι στην ανάρτηση ενός νέου, επιπλέον εγγράφου. Αυτό γίνεται επιλέγοντας το σημαδάκι (</a:t>
            </a:r>
            <a:r>
              <a:rPr lang="en-GB" sz="1200" dirty="0">
                <a:latin typeface="Verdana" panose="020B0604030504040204" pitchFamily="34" charset="0"/>
                <a:ea typeface="Verdana" panose="020B0604030504040204" pitchFamily="34" charset="0"/>
              </a:rPr>
              <a:t>+</a:t>
            </a:r>
            <a:r>
              <a:rPr lang="el-GR" sz="1200" dirty="0">
                <a:latin typeface="Verdana" panose="020B0604030504040204" pitchFamily="34" charset="0"/>
                <a:ea typeface="Verdana" panose="020B0604030504040204" pitchFamily="34" charset="0"/>
              </a:rPr>
              <a:t>)</a:t>
            </a:r>
            <a:r>
              <a:rPr lang="en-GB" sz="1200" dirty="0">
                <a:latin typeface="Verdana" panose="020B0604030504040204" pitchFamily="34" charset="0"/>
                <a:ea typeface="Verdana" panose="020B0604030504040204" pitchFamily="34" charset="0"/>
              </a:rPr>
              <a:t> </a:t>
            </a:r>
            <a:r>
              <a:rPr lang="el-GR" sz="1200" dirty="0">
                <a:latin typeface="Verdana" panose="020B0604030504040204" pitchFamily="34" charset="0"/>
                <a:ea typeface="Verdana" panose="020B0604030504040204" pitchFamily="34" charset="0"/>
              </a:rPr>
              <a:t>δίπλα από το έγγραφο, με την ένδειξη </a:t>
            </a:r>
            <a:r>
              <a:rPr lang="en-US" sz="1200" dirty="0">
                <a:latin typeface="Verdana" panose="020B0604030504040204" pitchFamily="34" charset="0"/>
                <a:ea typeface="Verdana" panose="020B0604030504040204" pitchFamily="34" charset="0"/>
              </a:rPr>
              <a:t>ADD NEW DOCUMENT VERSION</a:t>
            </a:r>
            <a:r>
              <a:rPr lang="el-GR" sz="1200" dirty="0">
                <a:latin typeface="Verdana" panose="020B0604030504040204" pitchFamily="34" charset="0"/>
                <a:ea typeface="Verdana" panose="020B0604030504040204" pitchFamily="34" charset="0"/>
              </a:rPr>
              <a:t>.</a:t>
            </a:r>
          </a:p>
          <a:p>
            <a:pPr marL="171450" indent="-171450">
              <a:buFont typeface="Arial" panose="020B0604020202020204" pitchFamily="34" charset="0"/>
              <a:buChar char="•"/>
            </a:pPr>
            <a:r>
              <a:rPr lang="el-GR" sz="1200" dirty="0">
                <a:latin typeface="Verdana" panose="020B0604030504040204" pitchFamily="34" charset="0"/>
                <a:ea typeface="Verdana" panose="020B0604030504040204" pitchFamily="34" charset="0"/>
              </a:rPr>
              <a:t>Μόλις ανεβάσετε τη νέα έκδοση του εγγράφου, η προηγούμενη έκδοση εμφανίζεται θολή και μπαίνει αυτόματα στο αρχείο του οργανισμού.</a:t>
            </a:r>
            <a:endParaRPr lang="el-GR" sz="1200" dirty="0">
              <a:latin typeface="+mn-lt"/>
              <a:ea typeface="+mn-ea"/>
            </a:endParaRPr>
          </a:p>
          <a:p>
            <a:pPr marL="171450" indent="-171450">
              <a:buFont typeface="Arial" panose="020B0604020202020204" pitchFamily="34" charset="0"/>
              <a:buChar char="•"/>
            </a:pPr>
            <a:r>
              <a:rPr lang="el-GR" sz="1200" dirty="0">
                <a:latin typeface="+mn-lt"/>
                <a:ea typeface="+mn-ea"/>
              </a:rPr>
              <a:t>ΔΕΝ ΞΕΧΝΆΜΕ ΤΟ ΚΟΥΜΠΑΚΙ </a:t>
            </a:r>
            <a:r>
              <a:rPr lang="en-GB" sz="1200" dirty="0">
                <a:latin typeface="+mn-lt"/>
                <a:ea typeface="+mn-ea"/>
              </a:rPr>
              <a:t>UPDATE </a:t>
            </a:r>
            <a:endParaRPr lang="el-GR" sz="1200" dirty="0">
              <a:latin typeface="+mn-lt"/>
              <a:ea typeface="+mn-ea"/>
            </a:endParaRPr>
          </a:p>
          <a:p>
            <a:pPr marL="171450" indent="-171450">
              <a:buFont typeface="Arial" panose="020B0604020202020204" pitchFamily="34" charset="0"/>
              <a:buChar char="•"/>
            </a:pPr>
            <a:r>
              <a:rPr lang="el-GR" dirty="0"/>
              <a:t>έντυπο γίνεται θολό και αντικαθίσταται από το καινούργιο.</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71</a:t>
            </a:fld>
            <a:endParaRPr lang="en-US"/>
          </a:p>
        </p:txBody>
      </p:sp>
    </p:spTree>
    <p:extLst>
      <p:ext uri="{BB962C8B-B14F-4D97-AF65-F5344CB8AC3E}">
        <p14:creationId xmlns:p14="http://schemas.microsoft.com/office/powerpoint/2010/main" val="30947708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την εγγραφή και πιστοποίηση του οργανισμού σας </a:t>
            </a:r>
            <a:r>
              <a:rPr lang="el-GR" dirty="0"/>
              <a:t>από την Εθνική Υπηρεσία, είναι απαραίτητο να ανεβάσετε στην πλατφόρμα </a:t>
            </a:r>
            <a:r>
              <a:rPr lang="en-GB" dirty="0"/>
              <a:t>ORS </a:t>
            </a:r>
            <a:r>
              <a:rPr lang="el-GR" dirty="0"/>
              <a:t>τα ακόλουθα έγγραφα:</a:t>
            </a:r>
          </a:p>
          <a:p>
            <a:pPr marL="228600" indent="-228600">
              <a:buAutoNum type="arabicPeriod"/>
            </a:pPr>
            <a:r>
              <a:rPr lang="el-GR" dirty="0"/>
              <a:t>Έντυπο νομικής οντότητας (ανάλογα με τη νομική υπόσταση του οργανισμού σας)</a:t>
            </a:r>
            <a:endParaRPr lang="en-GB" dirty="0"/>
          </a:p>
          <a:p>
            <a:pPr marL="228600" indent="-228600">
              <a:buAutoNum type="arabicPeriod"/>
            </a:pPr>
            <a:r>
              <a:rPr lang="el-GR" dirty="0"/>
              <a:t>Πιστοποιητικό εγγραφής εταιρείας ή σωματείου</a:t>
            </a:r>
          </a:p>
          <a:p>
            <a:r>
              <a:rPr lang="el-GR" sz="1200" i="0" dirty="0">
                <a:solidFill>
                  <a:schemeClr val="tx1">
                    <a:lumMod val="75000"/>
                    <a:lumOff val="25000"/>
                  </a:schemeClr>
                </a:solidFill>
                <a:ea typeface="Verdana" panose="020B0604030504040204" pitchFamily="34" charset="0"/>
              </a:rPr>
              <a:t>3. </a:t>
            </a:r>
            <a:r>
              <a:rPr lang="en-GB" sz="1200" i="0" dirty="0">
                <a:solidFill>
                  <a:schemeClr val="tx1">
                    <a:lumMod val="75000"/>
                    <a:lumOff val="25000"/>
                  </a:schemeClr>
                </a:solidFill>
                <a:ea typeface="Verdana" panose="020B0604030504040204" pitchFamily="34" charset="0"/>
              </a:rPr>
              <a:t>  </a:t>
            </a:r>
            <a:r>
              <a:rPr lang="el-GR" sz="1200" i="0" dirty="0">
                <a:solidFill>
                  <a:schemeClr val="tx1">
                    <a:lumMod val="75000"/>
                    <a:lumOff val="25000"/>
                  </a:schemeClr>
                </a:solidFill>
                <a:ea typeface="Verdana" panose="020B0604030504040204" pitchFamily="34" charset="0"/>
              </a:rPr>
              <a:t>Δελτίο Τραπεζικών Στοιχείων</a:t>
            </a:r>
          </a:p>
          <a:p>
            <a:r>
              <a:rPr lang="el-GR" sz="1200" i="0" dirty="0">
                <a:solidFill>
                  <a:schemeClr val="tx1">
                    <a:lumMod val="75000"/>
                    <a:lumOff val="25000"/>
                  </a:schemeClr>
                </a:solidFill>
                <a:ea typeface="Verdana" panose="020B0604030504040204" pitchFamily="34" charset="0"/>
              </a:rPr>
              <a:t>4. </a:t>
            </a:r>
            <a:r>
              <a:rPr lang="en-GB" sz="1200" i="0" dirty="0">
                <a:solidFill>
                  <a:schemeClr val="tx1">
                    <a:lumMod val="75000"/>
                    <a:lumOff val="25000"/>
                  </a:schemeClr>
                </a:solidFill>
                <a:ea typeface="Verdana" panose="020B0604030504040204" pitchFamily="34" charset="0"/>
              </a:rPr>
              <a:t>  </a:t>
            </a:r>
            <a:r>
              <a:rPr lang="el-GR" sz="1200" i="0" dirty="0">
                <a:solidFill>
                  <a:schemeClr val="tx1">
                    <a:lumMod val="75000"/>
                    <a:lumOff val="25000"/>
                  </a:schemeClr>
                </a:solidFill>
                <a:ea typeface="Verdana" panose="020B0604030504040204" pitchFamily="34" charset="0"/>
              </a:rPr>
              <a:t>Έγγραφα επαλήθευσης του Δελτίου Τραπεζικών Στοιχείων:</a:t>
            </a:r>
          </a:p>
          <a:p>
            <a:pPr marL="171450" indent="-171450">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Πρόσφατο </a:t>
            </a:r>
            <a:r>
              <a:rPr lang="en-GB" sz="1200" dirty="0">
                <a:solidFill>
                  <a:schemeClr val="tx1">
                    <a:lumMod val="75000"/>
                    <a:lumOff val="25000"/>
                  </a:schemeClr>
                </a:solidFill>
                <a:ea typeface="Verdana" panose="020B0604030504040204" pitchFamily="34" charset="0"/>
              </a:rPr>
              <a:t>IBAN Certificate</a:t>
            </a:r>
            <a:endParaRPr lang="el-GR" sz="1200" dirty="0">
              <a:solidFill>
                <a:schemeClr val="tx1">
                  <a:lumMod val="75000"/>
                  <a:lumOff val="25000"/>
                </a:schemeClr>
              </a:solidFill>
              <a:ea typeface="Verdana" panose="020B0604030504040204" pitchFamily="34" charset="0"/>
            </a:endParaRPr>
          </a:p>
          <a:p>
            <a:pPr marL="171450" indent="-171450">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Πρόσφατη κατάσταση λογαριασμού (σε περίπτωση που το Δελτίο Τραπεζικών Στοιχείων δεν φέρει την υπογραφή/σφραγίδα της Τράπεζας)</a:t>
            </a:r>
          </a:p>
          <a:p>
            <a:pPr marL="0" indent="0">
              <a:buFont typeface="Arial" panose="020B0604020202020204" pitchFamily="34" charset="0"/>
              <a:buNone/>
            </a:pPr>
            <a:endParaRPr lang="el-GR" sz="1200" i="0" dirty="0">
              <a:solidFill>
                <a:schemeClr val="tx1">
                  <a:lumMod val="75000"/>
                  <a:lumOff val="25000"/>
                </a:schemeClr>
              </a:solidFill>
              <a:ea typeface="Verdana" panose="020B0604030504040204" pitchFamily="34" charset="0"/>
            </a:endParaRPr>
          </a:p>
          <a:p>
            <a:pPr marL="0" indent="0">
              <a:buFont typeface="Arial" panose="020B0604020202020204" pitchFamily="34" charset="0"/>
              <a:buNone/>
            </a:pPr>
            <a:r>
              <a:rPr lang="el-GR" sz="1200" i="0" dirty="0">
                <a:solidFill>
                  <a:schemeClr val="tx1">
                    <a:lumMod val="75000"/>
                    <a:lumOff val="25000"/>
                  </a:schemeClr>
                </a:solidFill>
                <a:ea typeface="Verdana" panose="020B0604030504040204" pitchFamily="34" charset="0"/>
              </a:rPr>
              <a:t>Σε περίπτωση έγκρισης του οργανισμού σας για επιχορήγηση, τότε ενδέχεται να ζητηθούν περαιτέρω υποστηρικτικά έγγραφα. </a:t>
            </a:r>
          </a:p>
          <a:p>
            <a:endParaRPr lang="el-GR" sz="1200" i="1" dirty="0">
              <a:solidFill>
                <a:schemeClr val="tx1">
                  <a:lumMod val="75000"/>
                  <a:lumOff val="25000"/>
                </a:schemeClr>
              </a:solidFill>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72</a:t>
            </a:fld>
            <a:endParaRPr lang="en-US"/>
          </a:p>
        </p:txBody>
      </p:sp>
    </p:spTree>
    <p:extLst>
      <p:ext uri="{BB962C8B-B14F-4D97-AF65-F5344CB8AC3E}">
        <p14:creationId xmlns:p14="http://schemas.microsoft.com/office/powerpoint/2010/main" val="3991997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73</a:t>
            </a:fld>
            <a:endParaRPr lang="en-GB"/>
          </a:p>
        </p:txBody>
      </p:sp>
    </p:spTree>
    <p:extLst>
      <p:ext uri="{BB962C8B-B14F-4D97-AF65-F5344CB8AC3E}">
        <p14:creationId xmlns:p14="http://schemas.microsoft.com/office/powerpoint/2010/main" val="35997994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74</a:t>
            </a:fld>
            <a:endParaRPr lang="en-GB"/>
          </a:p>
        </p:txBody>
      </p:sp>
    </p:spTree>
    <p:extLst>
      <p:ext uri="{BB962C8B-B14F-4D97-AF65-F5344CB8AC3E}">
        <p14:creationId xmlns:p14="http://schemas.microsoft.com/office/powerpoint/2010/main" val="3408165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100" dirty="0">
              <a:latin typeface="Verdana Pro" panose="020B0604030504040204" pitchFamily="34" charset="0"/>
            </a:endParaRPr>
          </a:p>
          <a:p>
            <a:endParaRPr lang="el-GR" sz="1100" dirty="0">
              <a:latin typeface="Verdana Pro" panose="020B0604030504040204" pitchFamily="34" charset="0"/>
            </a:endParaRPr>
          </a:p>
          <a:p>
            <a:endParaRPr lang="el-GR" sz="1100" dirty="0">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75</a:t>
            </a:fld>
            <a:endParaRPr lang="en-GB"/>
          </a:p>
        </p:txBody>
      </p:sp>
    </p:spTree>
    <p:extLst>
      <p:ext uri="{BB962C8B-B14F-4D97-AF65-F5344CB8AC3E}">
        <p14:creationId xmlns:p14="http://schemas.microsoft.com/office/powerpoint/2010/main" val="101386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8</a:t>
            </a:fld>
            <a:endParaRPr lang="en-GB"/>
          </a:p>
        </p:txBody>
      </p:sp>
    </p:spTree>
    <p:extLst>
      <p:ext uri="{BB962C8B-B14F-4D97-AF65-F5344CB8AC3E}">
        <p14:creationId xmlns:p14="http://schemas.microsoft.com/office/powerpoint/2010/main" val="140802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62230" indent="0" algn="just">
              <a:lnSpc>
                <a:spcPct val="101400"/>
              </a:lnSpc>
              <a:spcBef>
                <a:spcPts val="500"/>
              </a:spcBef>
              <a:buFont typeface="Arial" panose="020B0604020202020204" pitchFamily="34" charset="0"/>
              <a:buNone/>
            </a:pPr>
            <a:endParaRPr lang="en-US" sz="1100" spc="-5" dirty="0">
              <a:solidFill>
                <a:srgbClr val="333333"/>
              </a:solidFill>
              <a:latin typeface="+mn-lt"/>
              <a:cs typeface="Verdana"/>
            </a:endParaRPr>
          </a:p>
          <a:p>
            <a:pPr marL="12941">
              <a:spcBef>
                <a:spcPts val="102"/>
              </a:spcBef>
            </a:pPr>
            <a:r>
              <a:rPr lang="el-GR" sz="1100" baseline="0" dirty="0">
                <a:latin typeface="+mn-lt"/>
              </a:rPr>
              <a:t>Όλοι οι οργανισμοί που λαμβάνουν μέρος έχουν ένα κοινό σκοπό για κάλυψη των αναγκών των οργανισμών που λαμβάνουν μέρος στη κοινοπραξία. </a:t>
            </a:r>
          </a:p>
          <a:p>
            <a:pPr marL="12941">
              <a:spcBef>
                <a:spcPts val="102"/>
              </a:spcBef>
            </a:pPr>
            <a:r>
              <a:rPr lang="el-GR" sz="1100" baseline="0" dirty="0">
                <a:latin typeface="+mn-lt"/>
              </a:rPr>
              <a:t>Μπορείτε να αλλάξετε τα μέλη της κοινοπραξίας σας εάν χρειαστεί. </a:t>
            </a:r>
          </a:p>
          <a:p>
            <a:pPr marL="12941">
              <a:spcBef>
                <a:spcPts val="102"/>
              </a:spcBef>
            </a:pPr>
            <a:endParaRPr lang="el-GR" sz="1100" baseline="0" dirty="0">
              <a:latin typeface="+mn-lt"/>
            </a:endParaRPr>
          </a:p>
          <a:p>
            <a:pPr marL="12941">
              <a:spcBef>
                <a:spcPts val="102"/>
              </a:spcBef>
            </a:pPr>
            <a:endParaRPr lang="el-GR" sz="1100" baseline="0" dirty="0">
              <a:latin typeface="+mn-lt"/>
            </a:endParaRPr>
          </a:p>
          <a:p>
            <a:pPr marL="0" indent="0" defTabSz="931774">
              <a:buFont typeface="Arial" panose="020B0604020202020204" pitchFamily="34" charset="0"/>
              <a:buNone/>
              <a:defRPr/>
            </a:pPr>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9</a:t>
            </a:fld>
            <a:endParaRPr lang="en-GB"/>
          </a:p>
        </p:txBody>
      </p:sp>
    </p:spTree>
    <p:extLst>
      <p:ext uri="{BB962C8B-B14F-4D97-AF65-F5344CB8AC3E}">
        <p14:creationId xmlns:p14="http://schemas.microsoft.com/office/powerpoint/2010/main" val="323048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16/01/2025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16/01/2025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16/01/2025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16/01/2025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3.svg"/><Relationship Id="rId4" Type="http://schemas.openxmlformats.org/officeDocument/2006/relationships/diagramData" Target="../diagrams/data4.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idep.org.cy/wp-content/uploads/VOCATIONAL-EDUCATION-AND-TRAINING.docx"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idep.org.cy/wp-content/uploads/ADULT-EDUCATION.docx" TargetMode="External"/><Relationship Id="rId5" Type="http://schemas.openxmlformats.org/officeDocument/2006/relationships/hyperlink" Target="https://idep.org.cy/wp-content/uploads/SCHOOL-EDUCATION.docx" TargetMode="External"/><Relationship Id="rId4" Type="http://schemas.openxmlformats.org/officeDocument/2006/relationships/hyperlink" Target="https://idep.org.cy/erasmus/proskliseis-gia-aitisei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hyperlink" Target="https://idep.org.cy/erasmus/odigos-programmato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https://webgate.ec.europa.eu/erasmus-esc/inde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9.jp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ebgate.ec.europa.eu/erasmus-esc/index/" TargetMode="External"/><Relationship Id="rId7" Type="http://schemas.openxmlformats.org/officeDocument/2006/relationships/image" Target="../media/image50.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idep.org.cy/wp-content/uploads/eu-login-ecas-erasmus-jun2020_en.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idep.org.cy/wp-content/uploads/ORS_Guide.pdf"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hyperlink" Target="https://idep.org.cy/wp-content/uploads/Odigos-gia-OID.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hyperlink" Target="https://commission.europa.eu/publications/financial-identification_en" TargetMode="External"/><Relationship Id="rId3" Type="http://schemas.openxmlformats.org/officeDocument/2006/relationships/hyperlink" Target="https://idep.org.cy/wp-content/uploads/legent_public_el.pdf" TargetMode="External"/><Relationship Id="rId7"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hyperlink" Target="https://commission.europa.eu/publications/legal-entities_en" TargetMode="External"/><Relationship Id="rId4" Type="http://schemas.openxmlformats.org/officeDocument/2006/relationships/hyperlink" Target="https://idep.org.cy/wp-content/uploads/legent_privcomp_el-1.pdf" TargetMode="External"/><Relationship Id="rId9" Type="http://schemas.openxmlformats.org/officeDocument/2006/relationships/image" Target="../media/image69.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hyperlink" Target="https://erasmus-plus.ec.europa.eu/resources-and-tools/distance-calculator" TargetMode="External"/><Relationship Id="rId13" Type="http://schemas.openxmlformats.org/officeDocument/2006/relationships/hyperlink" Target="https://academy.europa.eu/" TargetMode="External"/><Relationship Id="rId3" Type="http://schemas.openxmlformats.org/officeDocument/2006/relationships/image" Target="../media/image8.jpeg"/><Relationship Id="rId7" Type="http://schemas.openxmlformats.org/officeDocument/2006/relationships/hyperlink" Target="https://idep.org.cy/erasmus/" TargetMode="External"/><Relationship Id="rId12" Type="http://schemas.openxmlformats.org/officeDocument/2006/relationships/hyperlink" Target="https://erasmus-plus.ec.europa.eu/projects" TargetMode="External"/><Relationship Id="rId17" Type="http://schemas.openxmlformats.org/officeDocument/2006/relationships/hyperlink" Target="https://idep.org.cy/wp-content/uploads/Odigos-EU-LOGIN-EL.pdf" TargetMode="External"/><Relationship Id="rId2" Type="http://schemas.openxmlformats.org/officeDocument/2006/relationships/notesSlide" Target="../notesSlides/notesSlide74.xml"/><Relationship Id="rId16" Type="http://schemas.openxmlformats.org/officeDocument/2006/relationships/hyperlink" Target="https://idep.org.cy/wp-content/uploads/Odigos-gia-OID.pdf" TargetMode="External"/><Relationship Id="rId1" Type="http://schemas.openxmlformats.org/officeDocument/2006/relationships/slideLayout" Target="../slideLayouts/slideLayout1.xml"/><Relationship Id="rId6" Type="http://schemas.openxmlformats.org/officeDocument/2006/relationships/hyperlink" Target="https://erasmus-plus.ec.europa.eu/resources-and-tools/quality-standards-key-action-1" TargetMode="External"/><Relationship Id="rId11" Type="http://schemas.openxmlformats.org/officeDocument/2006/relationships/hyperlink" Target="https://epale.ec.europa.eu/el" TargetMode="External"/><Relationship Id="rId5" Type="http://schemas.openxmlformats.org/officeDocument/2006/relationships/hyperlink" Target="https://erasmus-plus.ec.europa.eu/document/erasmus-quality-standards-mobility-projects-vet-adults-schools" TargetMode="External"/><Relationship Id="rId15" Type="http://schemas.openxmlformats.org/officeDocument/2006/relationships/hyperlink" Target="https://webgate.ec.europa.eu/erasmus-esc/index/organisations/register-my-organisation" TargetMode="External"/><Relationship Id="rId10" Type="http://schemas.openxmlformats.org/officeDocument/2006/relationships/hyperlink" Target="https://idep.org.cy/wp-content/uploads/Guidance-for-working-with-supporting-organisations-call-2023.pdf" TargetMode="External"/><Relationship Id="rId4" Type="http://schemas.openxmlformats.org/officeDocument/2006/relationships/hyperlink" Target="https://idep.org.cy/wp-content/uploads/erasmus-programme-guide-2025_en.pdf" TargetMode="External"/><Relationship Id="rId9" Type="http://schemas.openxmlformats.org/officeDocument/2006/relationships/hyperlink" Target="https://idep.org.cy/wp-content/uploads/Inclusion-Diversity-Strategy_CY01_2nd-Edition-1.pdf" TargetMode="External"/><Relationship Id="rId14" Type="http://schemas.openxmlformats.org/officeDocument/2006/relationships/hyperlink" Target="https://www.erasmusplus.it/wp-content/uploads/2021/09/ErasmusPlus_2021_27-visual_guidelines.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mailto:sleonidou@idep.org.cy" TargetMode="External"/><Relationship Id="rId3" Type="http://schemas.openxmlformats.org/officeDocument/2006/relationships/image" Target="../media/image8.jpeg"/><Relationship Id="rId7" Type="http://schemas.openxmlformats.org/officeDocument/2006/relationships/image" Target="../media/image71.sv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hyperlink" Target="mailto:maraouzou@idep.org.cy" TargetMode="External"/><Relationship Id="rId4" Type="http://schemas.openxmlformats.org/officeDocument/2006/relationships/hyperlink" Target="mailto:gshiaelou@idep.org.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5520" y="6025244"/>
            <a:ext cx="817880" cy="700676"/>
          </a:xfrm>
          <a:prstGeom prst="rect">
            <a:avLst/>
          </a:prstGeom>
        </p:spPr>
      </p:pic>
      <p:sp>
        <p:nvSpPr>
          <p:cNvPr id="5" name="TextBox 4"/>
          <p:cNvSpPr txBox="1"/>
          <p:nvPr/>
        </p:nvSpPr>
        <p:spPr>
          <a:xfrm>
            <a:off x="517623" y="1052218"/>
            <a:ext cx="11455937" cy="500444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2100" b="1" dirty="0">
                <a:solidFill>
                  <a:srgbClr val="93436B"/>
                </a:solidFill>
                <a:cs typeface="Calibri" pitchFamily="34" charset="0"/>
              </a:rPr>
              <a:t>Η ΠΑΡΟΥΣΙΑΣΗ ΠΟΥ ΘΑ ΑΚΟΛΟΥΘΗΣΕΙ ΘΑ ΜΑΓΝΗΤΟΣΚΟΠΕΙΤΑΙ</a:t>
            </a:r>
            <a:r>
              <a:rPr lang="el-GR" sz="2100" dirty="0">
                <a:solidFill>
                  <a:srgbClr val="93436B"/>
                </a:solidFill>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ΜΕΣΩ </a:t>
            </a:r>
            <a:r>
              <a:rPr lang="en-GB" sz="2100" dirty="0">
                <a:cs typeface="Calibri" pitchFamily="34" charset="0"/>
              </a:rPr>
              <a:t>CHAT</a:t>
            </a:r>
            <a:r>
              <a:rPr lang="el-GR" sz="2100" dirty="0">
                <a:cs typeface="Calibri" pitchFamily="34" charset="0"/>
              </a:rPr>
              <a:t>, ΚΑΤΑ ΤΗ ΔΙΑΡΚΕΙΑ ΤΗΣ ΠΑΡΟΥΣΙΑΣΗΣ,</a:t>
            </a:r>
            <a:r>
              <a:rPr lang="en-GB" sz="2100" dirty="0">
                <a:cs typeface="Calibri" pitchFamily="34" charset="0"/>
              </a:rPr>
              <a:t> </a:t>
            </a:r>
            <a:r>
              <a:rPr lang="el-GR" sz="2100" u="sng" dirty="0">
                <a:cs typeface="Calibri" pitchFamily="34" charset="0"/>
              </a:rPr>
              <a:t>ΔΕ ΘΑ ΦΑΙΝΟΝΤΑΙ</a:t>
            </a:r>
            <a:r>
              <a:rPr lang="el-GR" sz="2100" dirty="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ΠΡΟΦΟΡΙΚΑ, ΚΑΤΑ ΤΗ ΔΙΑΡΚΕΙΑ ΤΗΣ ΠΑΡΟΥΣΙΑΣΗΣ, </a:t>
            </a:r>
            <a:r>
              <a:rPr lang="el-GR" sz="2100" u="sng" dirty="0">
                <a:cs typeface="Calibri" pitchFamily="34" charset="0"/>
              </a:rPr>
              <a:t>ΘΑ ΦΑΙΝΟΝΤΑΙ</a:t>
            </a:r>
            <a:r>
              <a:rPr lang="el-GR" sz="2100" dirty="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ΘΑ ΔΟΘΕΙ ΕΥΛΟΓΟΣ ΧΡΟΝΟΣ ΓΙΑ ΥΠΟΒΟΛΗ ΕΡΩΤΗΣΕΩΝ, ΑΦΟΥ ΟΛΟΚΛΗΡΩΘΕΙ Η ΠΑΡΟΥΣΙΑΣΗ. </a:t>
            </a:r>
            <a:r>
              <a:rPr lang="el-GR" sz="2100" b="1" dirty="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2100" b="1"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b="1" dirty="0">
                <a:cs typeface="Calibri" pitchFamily="34" charset="0"/>
              </a:rPr>
              <a:t>ΟΣΟΙ ΥΠΟΒΑΛΕΤΕ ΠΡΟΦΟΡΙΚΑ ΕΡΩΤΗΜΑΤΑ, ΚΑΤΑ ΤΗ ΔΙΑΡΚΕΙΑ ΤΗΣ ΠΑΡΟΥΣΙΑΣΗΣ ΚΑΙ ΟΧΙ ΜΕ ΤΟ ΠΕΡΑΣ ΤΗΣ, </a:t>
            </a:r>
            <a:r>
              <a:rPr lang="el-GR" sz="2100" b="1" dirty="0">
                <a:solidFill>
                  <a:srgbClr val="93436B"/>
                </a:solidFill>
                <a:cs typeface="Calibri" pitchFamily="34" charset="0"/>
              </a:rPr>
              <a:t>ΠΑΡΕΧΕΤΕ ΑΥΤΟΜΑΤΑ ΤΗ ΣΥΓΚΑΤΑΘΕΣΗ ΣΑΣ ΣΤΟ ΙΔΕΠ ΔΙΑ ΒΙΟΥ ΜΑΘΗΣΗΣ ΓΙΑ ΠΡΟΒΟΛΗ ΤΩΝ ΠΡΟΣΩΠΙΚΩΝ ΣΑΣ ΔΕΔΟΜΕΝΩΝ</a:t>
            </a:r>
            <a:r>
              <a:rPr lang="en-GB" sz="2100" b="1" dirty="0">
                <a:solidFill>
                  <a:srgbClr val="93436B"/>
                </a:solidFill>
                <a:cs typeface="Calibri" pitchFamily="34" charset="0"/>
              </a:rPr>
              <a:t> </a:t>
            </a:r>
            <a:r>
              <a:rPr lang="el-GR" sz="2100" b="1" dirty="0">
                <a:solidFill>
                  <a:srgbClr val="93436B"/>
                </a:solidFill>
                <a:cs typeface="Calibri" pitchFamily="34" charset="0"/>
              </a:rPr>
              <a:t>ΣΤΟ ΜΑΓΝΗΤΟΣΚΟΠΗΜΕΝΟ ΑΡΧΕΙΟ</a:t>
            </a:r>
            <a:endParaRPr lang="en-GB" sz="2100" b="1" dirty="0">
              <a:solidFill>
                <a:srgbClr val="93436B"/>
              </a:solidFill>
              <a:cs typeface="Calibri" pitchFamily="34" charset="0"/>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8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4152" y="57718"/>
            <a:ext cx="7258077" cy="492443"/>
          </a:xfrm>
          <a:prstGeom prst="rect">
            <a:avLst/>
          </a:prstGeom>
          <a:noFill/>
        </p:spPr>
        <p:txBody>
          <a:bodyPr wrap="none" rtlCol="0">
            <a:spAutoFit/>
          </a:bodyPr>
          <a:lstStyle/>
          <a:p>
            <a:r>
              <a:rPr lang="el-GR" sz="2600" b="1" dirty="0">
                <a:solidFill>
                  <a:schemeClr val="bg1"/>
                </a:solidFill>
              </a:rPr>
              <a:t>ΠΟΙΟΙ ΟΡΓΑΝΙΣΜΟΙ ΜΠΟΡΟΥΝ ΝΑ ΣΥΜΜΕΤΕΧΟΥΝ</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a:extLst>
              <a:ext uri="{FF2B5EF4-FFF2-40B4-BE49-F238E27FC236}">
                <a16:creationId xmlns:a16="http://schemas.microsoft.com/office/drawing/2014/main" id="{BCF67AEE-3ABC-68CE-CE2D-03C47A47AAB4}"/>
              </a:ext>
            </a:extLst>
          </p:cNvPr>
          <p:cNvSpPr txBox="1"/>
          <p:nvPr/>
        </p:nvSpPr>
        <p:spPr>
          <a:xfrm>
            <a:off x="541572" y="1072009"/>
            <a:ext cx="10552747" cy="4606774"/>
          </a:xfrm>
          <a:prstGeom prst="rect">
            <a:avLst/>
          </a:prstGeom>
          <a:noFill/>
        </p:spPr>
        <p:txBody>
          <a:bodyPr wrap="square">
            <a:spAutoFit/>
          </a:bodyPr>
          <a:lstStyle/>
          <a:p>
            <a:pPr algn="just">
              <a:lnSpc>
                <a:spcPct val="150000"/>
              </a:lnSpc>
            </a:pP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Οργανισμοί που έχουν </a:t>
            </a:r>
            <a:r>
              <a:rPr lang="el-GR" alt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διαπιστευ</a:t>
            </a:r>
            <a:r>
              <a:rPr lang="el-GR" altLang="en-US"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θ</a:t>
            </a:r>
            <a:r>
              <a:rPr lang="el-GR" alt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εί</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στα πλαίσια της Πρόσκλησης του 2020, </a:t>
            </a:r>
            <a:r>
              <a:rPr lang="en-US"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2021</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2022</a:t>
            </a:r>
            <a:r>
              <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2023</a:t>
            </a:r>
            <a:r>
              <a:rPr lang="en-US"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2024</a:t>
            </a:r>
            <a:r>
              <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σε έναν από τους ακόλουθους τομείς του Προγράμματος</a:t>
            </a:r>
            <a:r>
              <a:rPr lang="en-US"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a:t>
            </a: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endParaRPr lang="en-US"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Επιλέξιμοι οργανισμοί που δεν έχουν </a:t>
            </a:r>
            <a:r>
              <a:rPr lang="el-GR" alt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διαπιστευθεί</a:t>
            </a:r>
            <a:r>
              <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αλλά συμμετέχουν ως μέλη σε κάποια κοινοπραξία</a:t>
            </a:r>
            <a:r>
              <a:rPr lang="el-GR" altLang="en-US"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a:t>
            </a:r>
            <a:endParaRPr lang="el-GR" alt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66DD4410-D6EB-6C6B-8FE0-596BDAB30790}"/>
              </a:ext>
            </a:extLst>
          </p:cNvPr>
          <p:cNvGraphicFramePr/>
          <p:nvPr>
            <p:extLst>
              <p:ext uri="{D42A27DB-BD31-4B8C-83A1-F6EECF244321}">
                <p14:modId xmlns:p14="http://schemas.microsoft.com/office/powerpoint/2010/main" val="1492047509"/>
              </p:ext>
            </p:extLst>
          </p:nvPr>
        </p:nvGraphicFramePr>
        <p:xfrm>
          <a:off x="2032000" y="2165984"/>
          <a:ext cx="8128000" cy="2526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718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9008172" cy="492443"/>
          </a:xfrm>
          <a:prstGeom prst="rect">
            <a:avLst/>
          </a:prstGeom>
          <a:noFill/>
        </p:spPr>
        <p:txBody>
          <a:bodyPr wrap="none" rtlCol="0">
            <a:spAutoFit/>
          </a:bodyPr>
          <a:lstStyle/>
          <a:p>
            <a:r>
              <a:rPr lang="el-GR" sz="2600" b="1" dirty="0">
                <a:solidFill>
                  <a:schemeClr val="bg1"/>
                </a:solidFill>
              </a:rPr>
              <a:t>ΑΠΟΤΕΛΕΣΜΑΤΑ ΠΡΟΣΚΛΗΣΗΣ ΓΙΑ ΔΙΑΠΙΣΤΕΥΣΗ </a:t>
            </a:r>
            <a:r>
              <a:rPr lang="en-US" sz="2600" b="1" dirty="0">
                <a:solidFill>
                  <a:schemeClr val="bg1"/>
                </a:solidFill>
              </a:rPr>
              <a:t>ERASMUS 202</a:t>
            </a:r>
            <a:r>
              <a:rPr lang="el-GR" sz="2600" b="1" dirty="0">
                <a:solidFill>
                  <a:schemeClr val="bg1"/>
                </a:solidFill>
              </a:rPr>
              <a:t>4</a:t>
            </a:r>
            <a:endParaRPr lang="en-GB" sz="2600" b="1" dirty="0">
              <a:solidFill>
                <a:schemeClr val="bg1"/>
              </a:solidFill>
            </a:endParaRPr>
          </a:p>
        </p:txBody>
      </p:sp>
      <p:graphicFrame>
        <p:nvGraphicFramePr>
          <p:cNvPr id="4" name="Chart 3">
            <a:extLst>
              <a:ext uri="{FF2B5EF4-FFF2-40B4-BE49-F238E27FC236}">
                <a16:creationId xmlns:a16="http://schemas.microsoft.com/office/drawing/2014/main" id="{111B66CE-9C8D-5BA6-AA70-13551C1DA31C}"/>
              </a:ext>
            </a:extLst>
          </p:cNvPr>
          <p:cNvGraphicFramePr/>
          <p:nvPr>
            <p:extLst>
              <p:ext uri="{D42A27DB-BD31-4B8C-83A1-F6EECF244321}">
                <p14:modId xmlns:p14="http://schemas.microsoft.com/office/powerpoint/2010/main" val="4083598243"/>
              </p:ext>
            </p:extLst>
          </p:nvPr>
        </p:nvGraphicFramePr>
        <p:xfrm>
          <a:off x="1451484" y="1181894"/>
          <a:ext cx="9841356" cy="504056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508A846-BFB6-9571-3546-BA5486F37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400544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6946069" cy="492443"/>
          </a:xfrm>
          <a:prstGeom prst="rect">
            <a:avLst/>
          </a:prstGeom>
          <a:noFill/>
        </p:spPr>
        <p:txBody>
          <a:bodyPr wrap="none" rtlCol="0">
            <a:spAutoFit/>
          </a:bodyPr>
          <a:lstStyle/>
          <a:p>
            <a:r>
              <a:rPr lang="el-GR" sz="2600" b="1" dirty="0">
                <a:solidFill>
                  <a:schemeClr val="bg1"/>
                </a:solidFill>
              </a:rPr>
              <a:t>ΑΡΙΘΜΟΙ ΔΙΑΠΙΣΤΕΥΜΕΝΩΝ ΣΧΕΔΙΩΝ 2021-2</a:t>
            </a:r>
            <a:r>
              <a:rPr lang="en-US" sz="2600" b="1" dirty="0">
                <a:solidFill>
                  <a:schemeClr val="bg1"/>
                </a:solidFill>
              </a:rPr>
              <a:t>02</a:t>
            </a:r>
            <a:r>
              <a:rPr lang="el-GR" sz="2600" b="1" dirty="0">
                <a:solidFill>
                  <a:schemeClr val="bg1"/>
                </a:solidFill>
              </a:rPr>
              <a:t>4</a:t>
            </a:r>
            <a:endParaRPr lang="en-GB" sz="2600" b="1" dirty="0">
              <a:solidFill>
                <a:schemeClr val="bg1"/>
              </a:solidFill>
            </a:endParaRPr>
          </a:p>
        </p:txBody>
      </p:sp>
      <p:graphicFrame>
        <p:nvGraphicFramePr>
          <p:cNvPr id="4" name="Chart 3">
            <a:extLst>
              <a:ext uri="{FF2B5EF4-FFF2-40B4-BE49-F238E27FC236}">
                <a16:creationId xmlns:a16="http://schemas.microsoft.com/office/drawing/2014/main" id="{111B66CE-9C8D-5BA6-AA70-13551C1DA31C}"/>
              </a:ext>
            </a:extLst>
          </p:cNvPr>
          <p:cNvGraphicFramePr/>
          <p:nvPr>
            <p:extLst>
              <p:ext uri="{D42A27DB-BD31-4B8C-83A1-F6EECF244321}">
                <p14:modId xmlns:p14="http://schemas.microsoft.com/office/powerpoint/2010/main" val="3595415038"/>
              </p:ext>
            </p:extLst>
          </p:nvPr>
        </p:nvGraphicFramePr>
        <p:xfrm>
          <a:off x="103784" y="841612"/>
          <a:ext cx="12319710" cy="592161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508A846-BFB6-9571-3546-BA5486F37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178790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71525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7600412" cy="1405769"/>
          </a:xfrm>
          <a:prstGeom prst="rect">
            <a:avLst/>
          </a:prstGeom>
          <a:noFill/>
        </p:spPr>
        <p:txBody>
          <a:bodyPr wrap="square" rtlCol="0">
            <a:spAutoFit/>
          </a:bodyPr>
          <a:lstStyle/>
          <a:p>
            <a:pPr>
              <a:lnSpc>
                <a:spcPct val="150000"/>
              </a:lnSpc>
            </a:pPr>
            <a:r>
              <a:rPr lang="el-GR" sz="3000" b="1" dirty="0">
                <a:solidFill>
                  <a:schemeClr val="bg1"/>
                </a:solidFill>
              </a:rPr>
              <a:t>2. ΒΑΣΙΚΑ ΧΑΡΑΚΤΗΡΙΣΤΙΚΑ ΣΧΕΔΙΩΝ ΚΑ121  ΠΛΗΡΟΦΟΡΙΕΣ ΓΙΑ ΚΑ121</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543801" y="5686264"/>
            <a:ext cx="464820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45690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575022" cy="492443"/>
          </a:xfrm>
          <a:prstGeom prst="rect">
            <a:avLst/>
          </a:prstGeom>
          <a:noFill/>
        </p:spPr>
        <p:txBody>
          <a:bodyPr wrap="none" rtlCol="0">
            <a:spAutoFit/>
          </a:bodyPr>
          <a:lstStyle/>
          <a:p>
            <a:r>
              <a:rPr lang="el-GR" sz="2600" b="1" dirty="0">
                <a:solidFill>
                  <a:schemeClr val="bg1"/>
                </a:solidFill>
              </a:rPr>
              <a:t>ΒΑΣΙΚΑ ΧΑΡΑΚΤΗΡΙΣΤΙΚΑ ΔΙΑΠΙΣΤΕΥΜΕΝΩΝ ΣΧΕΔΙΩΝ</a:t>
            </a:r>
            <a:endParaRPr lang="en-GB" sz="2600" b="1" dirty="0">
              <a:solidFill>
                <a:schemeClr val="bg1"/>
              </a:solidFill>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493" y="5103027"/>
            <a:ext cx="800068" cy="685416"/>
          </a:xfrm>
          <a:prstGeom prst="rect">
            <a:avLst/>
          </a:prstGeom>
        </p:spPr>
      </p:pic>
      <p:grpSp>
        <p:nvGrpSpPr>
          <p:cNvPr id="50" name="Group 49"/>
          <p:cNvGrpSpPr/>
          <p:nvPr/>
        </p:nvGrpSpPr>
        <p:grpSpPr>
          <a:xfrm>
            <a:off x="280354" y="2537849"/>
            <a:ext cx="11534608" cy="704852"/>
            <a:chOff x="359779" y="1560828"/>
            <a:chExt cx="11534608" cy="704852"/>
          </a:xfrm>
        </p:grpSpPr>
        <p:sp>
          <p:nvSpPr>
            <p:cNvPr id="51" name="Rectangle 5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52" name="Straight Connector 51"/>
            <p:cNvCxnSpPr/>
            <p:nvPr/>
          </p:nvCxnSpPr>
          <p:spPr>
            <a:xfrm>
              <a:off x="2331720" y="22580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31720" y="157733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2486000" y="850096"/>
            <a:ext cx="9013625" cy="615553"/>
          </a:xfrm>
          <a:prstGeom prst="rect">
            <a:avLst/>
          </a:prstGeom>
          <a:noFill/>
        </p:spPr>
        <p:txBody>
          <a:bodyPr wrap="square" rtlCol="0">
            <a:spAutoFit/>
          </a:bodyPr>
          <a:lstStyle/>
          <a:p>
            <a:r>
              <a:rPr lang="el-GR" sz="1600" dirty="0"/>
              <a:t>Οργανισμοί που είναι κάτοχοι Διαπίστευσης (απέκτησαν τη Διαπίστευση, αφού απέδειξαν ότι είχαν 2 χρόνια δραστηριοποίησης στον τομέα)</a:t>
            </a:r>
            <a:r>
              <a:rPr lang="el-GR" dirty="0"/>
              <a:t> </a:t>
            </a:r>
            <a:endParaRPr lang="en-GB" dirty="0"/>
          </a:p>
        </p:txBody>
      </p:sp>
      <p:grpSp>
        <p:nvGrpSpPr>
          <p:cNvPr id="60" name="Group 59"/>
          <p:cNvGrpSpPr/>
          <p:nvPr/>
        </p:nvGrpSpPr>
        <p:grpSpPr>
          <a:xfrm>
            <a:off x="280354" y="1649294"/>
            <a:ext cx="11534608" cy="704852"/>
            <a:chOff x="359779" y="1560828"/>
            <a:chExt cx="11534608" cy="704852"/>
          </a:xfrm>
        </p:grpSpPr>
        <p:sp>
          <p:nvSpPr>
            <p:cNvPr id="62" name="Rectangle 61"/>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63" name="Straight Connector 62"/>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80354" y="800813"/>
            <a:ext cx="11534608" cy="704852"/>
            <a:chOff x="359779" y="1560828"/>
            <a:chExt cx="11534608" cy="704852"/>
          </a:xfrm>
        </p:grpSpPr>
        <p:sp>
          <p:nvSpPr>
            <p:cNvPr id="74" name="Rectangle 73"/>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75" name="Straight Connector 74"/>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78483" y="3405809"/>
            <a:ext cx="11534608" cy="704852"/>
            <a:chOff x="359779" y="1560828"/>
            <a:chExt cx="11534608" cy="704852"/>
          </a:xfrm>
        </p:grpSpPr>
        <p:sp>
          <p:nvSpPr>
            <p:cNvPr id="78" name="Rectangle 77"/>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79" name="Straight Connector 78"/>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278483" y="4275250"/>
            <a:ext cx="11534608" cy="704852"/>
            <a:chOff x="359779" y="1560828"/>
            <a:chExt cx="11534608" cy="704852"/>
          </a:xfrm>
        </p:grpSpPr>
        <p:sp>
          <p:nvSpPr>
            <p:cNvPr id="82" name="Rectangle 81"/>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ΧΡΗΜΑΤΟΔΟΤΗΣΗ</a:t>
              </a:r>
              <a:endParaRPr lang="en-GB" sz="2000" b="1" dirty="0"/>
            </a:p>
          </p:txBody>
        </p:sp>
        <p:cxnSp>
          <p:nvCxnSpPr>
            <p:cNvPr id="83" name="Straight Connector 82"/>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31720" y="157733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2479024" y="1803709"/>
            <a:ext cx="9297481"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15 μήνες με δυνατότητα παράτασης σε 24 μήνες. </a:t>
            </a:r>
            <a:r>
              <a:rPr lang="el-GR" sz="1600" b="1" dirty="0">
                <a:solidFill>
                  <a:srgbClr val="FF0000"/>
                </a:solidFill>
                <a:latin typeface="Calibri" panose="020F0502020204030204" pitchFamily="34" charset="0"/>
                <a:ea typeface="Calibri" panose="020F0502020204030204" pitchFamily="34" charset="0"/>
                <a:cs typeface="Calibri" panose="020F0502020204030204" pitchFamily="34" charset="0"/>
              </a:rPr>
              <a:t>Ημερομηνία Έναρξης Σχεδίων : 01/06/2025</a:t>
            </a:r>
            <a:endParaRPr lang="en-GB"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p:cNvSpPr/>
          <p:nvPr/>
        </p:nvSpPr>
        <p:spPr>
          <a:xfrm>
            <a:off x="2494812" y="2675994"/>
            <a:ext cx="6411688"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Δεν υπάρχει περιορισμός στον αριθμό συμμετεχόντων.</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p:cNvSpPr/>
          <p:nvPr/>
        </p:nvSpPr>
        <p:spPr>
          <a:xfrm>
            <a:off x="2503485" y="3437322"/>
            <a:ext cx="9022042" cy="892552"/>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Ευελιξία στον αριθμό, τύπο, διάρκεια και είδος κινητικοτήτων, εφόσον παραμένουν σχετικές με τους στόχους του </a:t>
            </a:r>
            <a:r>
              <a:rPr lang="en-US" sz="1600" dirty="0">
                <a:latin typeface="Calibri" panose="020F0502020204030204" pitchFamily="34" charset="0"/>
                <a:ea typeface="Calibri" panose="020F0502020204030204" pitchFamily="34" charset="0"/>
                <a:cs typeface="Calibri" panose="020F0502020204030204" pitchFamily="34" charset="0"/>
              </a:rPr>
              <a:t>Erasmus Plan. </a:t>
            </a:r>
            <a:r>
              <a:rPr lang="el-GR" sz="1600" dirty="0">
                <a:latin typeface="Calibri" panose="020F0502020204030204" pitchFamily="34" charset="0"/>
                <a:ea typeface="Calibri" panose="020F0502020204030204" pitchFamily="34" charset="0"/>
                <a:cs typeface="Calibri" panose="020F0502020204030204" pitchFamily="34" charset="0"/>
              </a:rPr>
              <a:t>Απώτερος στόχος είναι η πλήρης απορρόφηση του κονδυλίου</a:t>
            </a:r>
            <a:r>
              <a:rPr lang="el-GR"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p:cNvSpPr/>
          <p:nvPr/>
        </p:nvSpPr>
        <p:spPr>
          <a:xfrm>
            <a:off x="2494812" y="4408962"/>
            <a:ext cx="9195220"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Εξασφαλισμένη χρηματοδότηση μέχρι το 2027. Αίτηση κάθε χρόνο ή 2-3 χρόνια χωρίς αντίκτυπο.</a:t>
            </a:r>
          </a:p>
        </p:txBody>
      </p:sp>
      <p:sp>
        <p:nvSpPr>
          <p:cNvPr id="95" name="Rectangle 94"/>
          <p:cNvSpPr/>
          <p:nvPr/>
        </p:nvSpPr>
        <p:spPr>
          <a:xfrm>
            <a:off x="275249" y="1498283"/>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275249" y="2356225"/>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66437" y="3238540"/>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266437" y="493637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283588" y="5084301"/>
            <a:ext cx="11534608" cy="704852"/>
            <a:chOff x="359779" y="1560828"/>
            <a:chExt cx="11534608" cy="704852"/>
          </a:xfrm>
        </p:grpSpPr>
        <p:sp>
          <p:nvSpPr>
            <p:cNvPr id="101" name="Rectangle 10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ΚΟΙΝΟΠΡΑΞΙΕΣ</a:t>
              </a:r>
              <a:endParaRPr lang="en-GB" sz="2000" b="1" dirty="0"/>
            </a:p>
          </p:txBody>
        </p:sp>
        <p:cxnSp>
          <p:nvCxnSpPr>
            <p:cNvPr id="102" name="Straight Connector 10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266438" y="5787686"/>
            <a:ext cx="11539713" cy="124480"/>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2530154" y="5197254"/>
            <a:ext cx="8453349" cy="338554"/>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Δυνατότητα μετατροπής της μεμονωμένης διαπίστευσης σε διαπίστευση συντονιστή  κοινοπραξίας</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28739E8-A13F-EF41-EF66-E96DE660D10C}"/>
              </a:ext>
            </a:extLst>
          </p:cNvPr>
          <p:cNvSpPr/>
          <p:nvPr/>
        </p:nvSpPr>
        <p:spPr>
          <a:xfrm>
            <a:off x="283588" y="4107560"/>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E4B231A-121B-AABD-A5D0-5D6D2A39DE7E}"/>
              </a:ext>
            </a:extLst>
          </p:cNvPr>
          <p:cNvGrpSpPr/>
          <p:nvPr/>
        </p:nvGrpSpPr>
        <p:grpSpPr>
          <a:xfrm>
            <a:off x="288693" y="5947512"/>
            <a:ext cx="11534608" cy="704852"/>
            <a:chOff x="359779" y="1560828"/>
            <a:chExt cx="11534608" cy="704852"/>
          </a:xfrm>
        </p:grpSpPr>
        <p:sp>
          <p:nvSpPr>
            <p:cNvPr id="6" name="Rectangle 5">
              <a:extLst>
                <a:ext uri="{FF2B5EF4-FFF2-40B4-BE49-F238E27FC236}">
                  <a16:creationId xmlns:a16="http://schemas.microsoft.com/office/drawing/2014/main" id="{906A9BF8-86F1-3CDA-8ED3-1DEEEFFE7908}"/>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ΠΕΡΙΟΡΙΣΜΟΙ </a:t>
              </a:r>
              <a:endParaRPr lang="en-GB" sz="2000" b="1" dirty="0"/>
            </a:p>
          </p:txBody>
        </p:sp>
        <p:cxnSp>
          <p:nvCxnSpPr>
            <p:cNvPr id="10" name="Straight Connector 9">
              <a:extLst>
                <a:ext uri="{FF2B5EF4-FFF2-40B4-BE49-F238E27FC236}">
                  <a16:creationId xmlns:a16="http://schemas.microsoft.com/office/drawing/2014/main" id="{D8D47699-D8A4-4054-7B41-F6D7F58B27A6}"/>
                </a:ext>
              </a:extLst>
            </p:cNvPr>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9A8CEB-457E-199B-B3FF-D43C19FF73A9}"/>
                </a:ext>
              </a:extLst>
            </p:cNvPr>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705C172-5030-EEA7-D8EF-DC949C5821EE}"/>
              </a:ext>
            </a:extLst>
          </p:cNvPr>
          <p:cNvSpPr/>
          <p:nvPr/>
        </p:nvSpPr>
        <p:spPr>
          <a:xfrm>
            <a:off x="2530154" y="6040902"/>
            <a:ext cx="8035350" cy="584775"/>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Για κάθε τομέα δραστηριοποίησης </a:t>
            </a:r>
            <a:r>
              <a:rPr lang="el-GR"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sz="1600" dirty="0">
                <a:latin typeface="Calibri" panose="020F0502020204030204" pitchFamily="34" charset="0"/>
                <a:ea typeface="Calibri" panose="020F0502020204030204" pitchFamily="34" charset="0"/>
                <a:cs typeface="Calibri" panose="020F0502020204030204" pitchFamily="34" charset="0"/>
              </a:rPr>
              <a:t> </a:t>
            </a:r>
            <a:r>
              <a:rPr lang="el-GR" sz="1600" b="1" dirty="0">
                <a:latin typeface="Calibri" panose="020F0502020204030204" pitchFamily="34" charset="0"/>
                <a:ea typeface="Calibri" panose="020F0502020204030204" pitchFamily="34" charset="0"/>
                <a:cs typeface="Calibri" panose="020F0502020204030204" pitchFamily="34" charset="0"/>
              </a:rPr>
              <a:t>Μία αίτηση για Διαπιστευμένο Σχέδιο &amp; Μέλος μίας Κοινοπραξίας</a:t>
            </a:r>
          </a:p>
        </p:txBody>
      </p:sp>
    </p:spTree>
    <p:extLst>
      <p:ext uri="{BB962C8B-B14F-4D97-AF65-F5344CB8AC3E}">
        <p14:creationId xmlns:p14="http://schemas.microsoft.com/office/powerpoint/2010/main" val="129784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4152" y="57718"/>
            <a:ext cx="3607078" cy="492443"/>
          </a:xfrm>
          <a:prstGeom prst="rect">
            <a:avLst/>
          </a:prstGeom>
          <a:noFill/>
        </p:spPr>
        <p:txBody>
          <a:bodyPr wrap="none" rtlCol="0">
            <a:spAutoFit/>
          </a:bodyPr>
          <a:lstStyle/>
          <a:p>
            <a:r>
              <a:rPr lang="el-GR" sz="2600" b="1" dirty="0">
                <a:solidFill>
                  <a:schemeClr val="bg1"/>
                </a:solidFill>
              </a:rPr>
              <a:t>ΔΙΑΠΙΣΤΕΥΣΗ </a:t>
            </a:r>
            <a:r>
              <a:rPr lang="en-US" sz="2600" b="1" dirty="0">
                <a:solidFill>
                  <a:schemeClr val="bg1"/>
                </a:solidFill>
              </a:rPr>
              <a:t>ERASMUS+</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Content Placeholder 6">
            <a:extLst>
              <a:ext uri="{FF2B5EF4-FFF2-40B4-BE49-F238E27FC236}">
                <a16:creationId xmlns:a16="http://schemas.microsoft.com/office/drawing/2014/main" id="{8C151E45-9038-A797-1882-15A3B3B83F1A}"/>
              </a:ext>
            </a:extLst>
          </p:cNvPr>
          <p:cNvSpPr txBox="1">
            <a:spLocks/>
          </p:cNvSpPr>
          <p:nvPr/>
        </p:nvSpPr>
        <p:spPr>
          <a:xfrm>
            <a:off x="655659" y="1511884"/>
            <a:ext cx="11238728" cy="3280035"/>
          </a:xfrm>
          <a:prstGeom prst="rect">
            <a:avLst/>
          </a:prstGeom>
          <a:ln w="1905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l-GR" sz="1800" b="1" dirty="0">
                <a:solidFill>
                  <a:schemeClr val="tx1">
                    <a:lumMod val="75000"/>
                    <a:lumOff val="25000"/>
                  </a:schemeClr>
                </a:solidFill>
                <a:latin typeface="Verdana Pro" panose="020B0604030504040204" pitchFamily="34" charset="0"/>
                <a:ea typeface="Verdana" panose="020B0604030504040204" pitchFamily="34" charset="0"/>
              </a:rPr>
              <a:t>Η Διαπίστευση μπορεί να αφαιρεθεί από τον οργανισμό σε περίπτωση που:</a:t>
            </a:r>
          </a:p>
          <a:p>
            <a:pPr>
              <a:lnSpc>
                <a:spcPct val="150000"/>
              </a:lnSpc>
            </a:pPr>
            <a:r>
              <a:rPr lang="el-GR" sz="1800" dirty="0">
                <a:solidFill>
                  <a:schemeClr val="tx1">
                    <a:lumMod val="75000"/>
                    <a:lumOff val="25000"/>
                  </a:schemeClr>
                </a:solidFill>
                <a:latin typeface="Verdana Pro" panose="020B0604030504040204" pitchFamily="34" charset="0"/>
                <a:ea typeface="Verdana" panose="020B0604030504040204" pitchFamily="34" charset="0"/>
              </a:rPr>
              <a:t>ο οργανισμός πάψει να υφίσταται </a:t>
            </a:r>
          </a:p>
          <a:p>
            <a:pPr>
              <a:lnSpc>
                <a:spcPct val="150000"/>
              </a:lnSpc>
            </a:pPr>
            <a:r>
              <a:rPr lang="el-GR" sz="1800" dirty="0">
                <a:solidFill>
                  <a:schemeClr val="tx1">
                    <a:lumMod val="75000"/>
                    <a:lumOff val="25000"/>
                  </a:schemeClr>
                </a:solidFill>
                <a:latin typeface="Verdana Pro" panose="020B0604030504040204" pitchFamily="34" charset="0"/>
                <a:ea typeface="Verdana" panose="020B0604030504040204" pitchFamily="34" charset="0"/>
              </a:rPr>
              <a:t>έπειτα από απόφαση της ΕΥ</a:t>
            </a:r>
            <a:r>
              <a:rPr lang="en-US" sz="1800" dirty="0">
                <a:solidFill>
                  <a:schemeClr val="tx1">
                    <a:lumMod val="75000"/>
                    <a:lumOff val="25000"/>
                  </a:schemeClr>
                </a:solidFill>
                <a:latin typeface="Verdana Pro" panose="020B0604030504040204" pitchFamily="34" charset="0"/>
                <a:ea typeface="Verdana" panose="020B0604030504040204" pitchFamily="34" charset="0"/>
              </a:rPr>
              <a:t> (</a:t>
            </a:r>
            <a:r>
              <a:rPr lang="el-GR" sz="1800" dirty="0">
                <a:solidFill>
                  <a:schemeClr val="tx1">
                    <a:lumMod val="75000"/>
                    <a:lumOff val="25000"/>
                  </a:schemeClr>
                </a:solidFill>
                <a:latin typeface="Verdana Pro" panose="020B0604030504040204" pitchFamily="34" charset="0"/>
                <a:ea typeface="Verdana" panose="020B0604030504040204" pitchFamily="34" charset="0"/>
              </a:rPr>
              <a:t>μη συμμόρφωση με τα </a:t>
            </a:r>
            <a:r>
              <a:rPr lang="en-US" sz="1800" dirty="0">
                <a:solidFill>
                  <a:schemeClr val="tx1">
                    <a:lumMod val="75000"/>
                    <a:lumOff val="25000"/>
                  </a:schemeClr>
                </a:solidFill>
                <a:latin typeface="Verdana Pro" panose="020B0604030504040204" pitchFamily="34" charset="0"/>
                <a:ea typeface="Verdana" panose="020B0604030504040204" pitchFamily="34" charset="0"/>
              </a:rPr>
              <a:t>Erasmus Quality Standards, </a:t>
            </a:r>
            <a:r>
              <a:rPr lang="el-GR" sz="1800" dirty="0">
                <a:solidFill>
                  <a:schemeClr val="tx1">
                    <a:lumMod val="75000"/>
                    <a:lumOff val="25000"/>
                  </a:schemeClr>
                </a:solidFill>
                <a:latin typeface="Verdana Pro" panose="020B0604030504040204" pitchFamily="34" charset="0"/>
                <a:ea typeface="Verdana" panose="020B0604030504040204" pitchFamily="34" charset="0"/>
              </a:rPr>
              <a:t>αποτέλεσμα ελέγχων)</a:t>
            </a:r>
          </a:p>
          <a:p>
            <a:pPr>
              <a:lnSpc>
                <a:spcPct val="150000"/>
              </a:lnSpc>
            </a:pPr>
            <a:r>
              <a:rPr lang="el-GR" sz="1800" dirty="0">
                <a:solidFill>
                  <a:schemeClr val="tx1">
                    <a:lumMod val="75000"/>
                    <a:lumOff val="25000"/>
                  </a:schemeClr>
                </a:solidFill>
                <a:latin typeface="Verdana Pro" panose="020B0604030504040204" pitchFamily="34" charset="0"/>
                <a:ea typeface="Verdana" panose="020B0604030504040204" pitchFamily="34" charset="0"/>
              </a:rPr>
              <a:t>εάν ο οργανισμός δε ζητήσει χρηματοδότηση για 3 συνεχόμενα χρόνια</a:t>
            </a:r>
          </a:p>
          <a:p>
            <a:pPr marL="0" indent="0" algn="just">
              <a:lnSpc>
                <a:spcPct val="150000"/>
              </a:lnSpc>
              <a:buNone/>
            </a:pPr>
            <a:endParaRPr lang="en-GB" sz="1800" b="1" u="sng" dirty="0">
              <a:solidFill>
                <a:schemeClr val="accent6">
                  <a:lumMod val="75000"/>
                </a:schemeClr>
              </a:solidFill>
              <a:latin typeface="Verdana Pro" panose="020B0604030504040204" pitchFamily="34" charset="0"/>
            </a:endParaRPr>
          </a:p>
          <a:p>
            <a:pPr marL="0" indent="0" algn="just">
              <a:lnSpc>
                <a:spcPct val="150000"/>
              </a:lnSpc>
              <a:buNone/>
            </a:pPr>
            <a:r>
              <a:rPr lang="el-GR" sz="1800" dirty="0">
                <a:solidFill>
                  <a:schemeClr val="tx1">
                    <a:lumMod val="75000"/>
                    <a:lumOff val="25000"/>
                  </a:schemeClr>
                </a:solidFill>
                <a:latin typeface="Verdana Pro" panose="020B0604030504040204" pitchFamily="34" charset="0"/>
                <a:ea typeface="Verdana" panose="020B0604030504040204" pitchFamily="34" charset="0"/>
              </a:rPr>
              <a:t>     </a:t>
            </a:r>
          </a:p>
          <a:p>
            <a:pPr marL="0" indent="0" algn="just">
              <a:lnSpc>
                <a:spcPct val="150000"/>
              </a:lnSpc>
              <a:buNone/>
            </a:pP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el-GR" sz="2000" dirty="0">
              <a:solidFill>
                <a:schemeClr val="accent5">
                  <a:lumMod val="50000"/>
                </a:schemeClr>
              </a:solidFill>
            </a:endParaRPr>
          </a:p>
          <a:p>
            <a:pPr marL="0" indent="0">
              <a:buFont typeface="Arial" panose="020B0604020202020204" pitchFamily="34" charset="0"/>
              <a:buNone/>
            </a:pPr>
            <a:endParaRPr lang="el-GR" sz="2000" dirty="0">
              <a:solidFill>
                <a:schemeClr val="accent5">
                  <a:lumMod val="50000"/>
                </a:schemeClr>
              </a:solidFill>
            </a:endParaRPr>
          </a:p>
        </p:txBody>
      </p:sp>
      <p:pic>
        <p:nvPicPr>
          <p:cNvPr id="6" name="Graphic 5" descr="Exclamation mark with solid fill">
            <a:extLst>
              <a:ext uri="{FF2B5EF4-FFF2-40B4-BE49-F238E27FC236}">
                <a16:creationId xmlns:a16="http://schemas.microsoft.com/office/drawing/2014/main" id="{A1CA4800-52E5-CC8D-3C3F-C419E8F958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1125" y="3151901"/>
            <a:ext cx="914400" cy="914400"/>
          </a:xfrm>
          <a:prstGeom prst="rect">
            <a:avLst/>
          </a:prstGeom>
        </p:spPr>
      </p:pic>
      <p:pic>
        <p:nvPicPr>
          <p:cNvPr id="7" name="Graphic 6" descr="Exclamation mark with solid fill">
            <a:extLst>
              <a:ext uri="{FF2B5EF4-FFF2-40B4-BE49-F238E27FC236}">
                <a16:creationId xmlns:a16="http://schemas.microsoft.com/office/drawing/2014/main" id="{DCF8C329-7922-D62E-880F-64FE86698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8325" y="3151901"/>
            <a:ext cx="914400" cy="914400"/>
          </a:xfrm>
          <a:prstGeom prst="rect">
            <a:avLst/>
          </a:prstGeom>
        </p:spPr>
      </p:pic>
    </p:spTree>
    <p:extLst>
      <p:ext uri="{BB962C8B-B14F-4D97-AF65-F5344CB8AC3E}">
        <p14:creationId xmlns:p14="http://schemas.microsoft.com/office/powerpoint/2010/main" val="22747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785378"/>
          </a:xfrm>
          <a:prstGeom prst="rect">
            <a:avLst/>
          </a:prstGeom>
        </p:spPr>
        <p:txBody>
          <a:bodyPr wrap="square">
            <a:spAutoFit/>
          </a:bodyPr>
          <a:lstStyle/>
          <a:p>
            <a:pPr algn="ctr"/>
            <a:r>
              <a:rPr lang="el-GR" sz="2500" b="1" dirty="0">
                <a:solidFill>
                  <a:srgbClr val="FF0000"/>
                </a:solidFill>
              </a:rPr>
              <a:t>! </a:t>
            </a:r>
            <a:r>
              <a:rPr lang="el-GR" sz="1500" dirty="0"/>
              <a:t>Στην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δεν συμπεριλαμβάνεται η διάρκεια του εικονικού κομματιού τους. Το εικονικό κομμάτι δεν έχει περιορισμό στη διάρκεια.</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66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a:extLst>
              <a:ext uri="{FF2B5EF4-FFF2-40B4-BE49-F238E27FC236}">
                <a16:creationId xmlns:a16="http://schemas.microsoft.com/office/drawing/2014/main" id="{BB9E2E57-6207-4543-E5D4-CD625290A8CB}"/>
              </a:ext>
            </a:extLst>
          </p:cNvPr>
          <p:cNvSpPr txBox="1"/>
          <p:nvPr/>
        </p:nvSpPr>
        <p:spPr>
          <a:xfrm>
            <a:off x="2265915" y="6346150"/>
            <a:ext cx="3474286" cy="338554"/>
          </a:xfrm>
          <a:prstGeom prst="rect">
            <a:avLst/>
          </a:prstGeom>
          <a:noFill/>
          <a:ln>
            <a:solidFill>
              <a:srgbClr val="5B9BD5"/>
            </a:solidFill>
          </a:ln>
        </p:spPr>
        <p:txBody>
          <a:bodyPr wrap="square" rtlCol="0">
            <a:spAutoFit/>
          </a:bodyPr>
          <a:lstStyle/>
          <a:p>
            <a:pPr algn="ctr"/>
            <a:r>
              <a:rPr lang="el-GR" sz="1600" dirty="0"/>
              <a:t>Διάρκεια Φυσικής Δραστηριότητας </a:t>
            </a:r>
            <a:endParaRPr lang="en-US" sz="1600" dirty="0"/>
          </a:p>
        </p:txBody>
      </p:sp>
      <p:graphicFrame>
        <p:nvGraphicFramePr>
          <p:cNvPr id="3" name="Diagram 2">
            <a:extLst>
              <a:ext uri="{FF2B5EF4-FFF2-40B4-BE49-F238E27FC236}">
                <a16:creationId xmlns:a16="http://schemas.microsoft.com/office/drawing/2014/main" id="{5D2B4A2B-336C-8C8E-98C3-A464AB30BB6C}"/>
              </a:ext>
            </a:extLst>
          </p:cNvPr>
          <p:cNvGraphicFramePr/>
          <p:nvPr>
            <p:extLst>
              <p:ext uri="{D42A27DB-BD31-4B8C-83A1-F6EECF244321}">
                <p14:modId xmlns:p14="http://schemas.microsoft.com/office/powerpoint/2010/main" val="1687832687"/>
              </p:ext>
            </p:extLst>
          </p:nvPr>
        </p:nvGraphicFramePr>
        <p:xfrm>
          <a:off x="2032000" y="75889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766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6BF9-7BC6-9703-5CE0-4E46207FE81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7F601D1-AF5C-F577-1C30-351C282914D4}"/>
              </a:ext>
            </a:extLst>
          </p:cNvPr>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64D252-EC09-7C38-CBB4-15D6DEED49FD}"/>
              </a:ext>
            </a:extLst>
          </p:cNvPr>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a:extLst>
              <a:ext uri="{FF2B5EF4-FFF2-40B4-BE49-F238E27FC236}">
                <a16:creationId xmlns:a16="http://schemas.microsoft.com/office/drawing/2014/main" id="{6C78B069-F87C-C73F-953C-AB3A1A670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aphicFrame>
        <p:nvGraphicFramePr>
          <p:cNvPr id="3" name="Diagram 2">
            <a:extLst>
              <a:ext uri="{FF2B5EF4-FFF2-40B4-BE49-F238E27FC236}">
                <a16:creationId xmlns:a16="http://schemas.microsoft.com/office/drawing/2014/main" id="{FBD2A09E-AA23-5E2A-BC9D-F3291D59022E}"/>
              </a:ext>
            </a:extLst>
          </p:cNvPr>
          <p:cNvGraphicFramePr/>
          <p:nvPr>
            <p:extLst>
              <p:ext uri="{D42A27DB-BD31-4B8C-83A1-F6EECF244321}">
                <p14:modId xmlns:p14="http://schemas.microsoft.com/office/powerpoint/2010/main" val="127145032"/>
              </p:ext>
            </p:extLst>
          </p:nvPr>
        </p:nvGraphicFramePr>
        <p:xfrm>
          <a:off x="1934445" y="719667"/>
          <a:ext cx="8128000" cy="773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Warning outline">
            <a:extLst>
              <a:ext uri="{FF2B5EF4-FFF2-40B4-BE49-F238E27FC236}">
                <a16:creationId xmlns:a16="http://schemas.microsoft.com/office/drawing/2014/main" id="{C478024D-FF45-EF69-EE1F-CD05F50ABD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5451" y="719667"/>
            <a:ext cx="773468" cy="773468"/>
          </a:xfrm>
          <a:prstGeom prst="rect">
            <a:avLst/>
          </a:prstGeom>
        </p:spPr>
      </p:pic>
      <p:sp>
        <p:nvSpPr>
          <p:cNvPr id="8" name="TextBox 7">
            <a:extLst>
              <a:ext uri="{FF2B5EF4-FFF2-40B4-BE49-F238E27FC236}">
                <a16:creationId xmlns:a16="http://schemas.microsoft.com/office/drawing/2014/main" id="{6F056785-D768-3505-CE2E-946A9A58F27D}"/>
              </a:ext>
            </a:extLst>
          </p:cNvPr>
          <p:cNvSpPr txBox="1"/>
          <p:nvPr/>
        </p:nvSpPr>
        <p:spPr>
          <a:xfrm>
            <a:off x="975156" y="1823402"/>
            <a:ext cx="4383922" cy="3139321"/>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&amp; VET</a:t>
            </a:r>
            <a:endParaRPr lang="el-GR" sz="1800" b="1" dirty="0">
              <a:solidFill>
                <a:schemeClr val="tx1"/>
              </a:solidFill>
              <a:latin typeface="Verdana" panose="020B0604030504040204" pitchFamily="34" charset="0"/>
              <a:ea typeface="Verdana" panose="020B0604030504040204" pitchFamily="34" charset="0"/>
            </a:endParaRPr>
          </a:p>
          <a:p>
            <a:pPr lvl="0"/>
            <a:endParaRPr lang="en-US" dirty="0">
              <a:latin typeface="Verdana" panose="020B0604030504040204" pitchFamily="34" charset="0"/>
              <a:ea typeface="Verdana" panose="020B0604030504040204" pitchFamily="34" charset="0"/>
            </a:endParaRPr>
          </a:p>
          <a:p>
            <a:pPr lvl="0"/>
            <a:endParaRPr lang="el-GR" dirty="0">
              <a:latin typeface="Verdana" panose="020B0604030504040204" pitchFamily="34" charset="0"/>
              <a:ea typeface="Verdana" panose="020B0604030504040204" pitchFamily="34" charset="0"/>
            </a:endParaRPr>
          </a:p>
          <a:p>
            <a:pPr lvl="0"/>
            <a:r>
              <a:rPr lang="el-GR" sz="1800" dirty="0">
                <a:solidFill>
                  <a:schemeClr val="tx1"/>
                </a:solidFill>
                <a:latin typeface="Verdana" panose="020B0604030504040204" pitchFamily="34" charset="0"/>
                <a:ea typeface="Verdana" panose="020B0604030504040204" pitchFamily="34" charset="0"/>
              </a:rPr>
              <a:t>Η συνολική επιχορήγηση για την κατηγορία «</a:t>
            </a:r>
            <a:r>
              <a:rPr lang="en-US" sz="1800" dirty="0">
                <a:solidFill>
                  <a:schemeClr val="tx1"/>
                </a:solidFill>
                <a:latin typeface="Verdana" panose="020B0604030504040204" pitchFamily="34" charset="0"/>
                <a:ea typeface="Verdana" panose="020B0604030504040204" pitchFamily="34" charset="0"/>
              </a:rPr>
              <a:t>Courses &amp; training</a:t>
            </a:r>
            <a:r>
              <a:rPr lang="el-GR" sz="1800" dirty="0">
                <a:solidFill>
                  <a:schemeClr val="tx1"/>
                </a:solidFill>
                <a:latin typeface="Verdana" panose="020B0604030504040204" pitchFamily="34" charset="0"/>
                <a:ea typeface="Verdana" panose="020B0604030504040204" pitchFamily="34" charset="0"/>
              </a:rPr>
              <a:t>» περιορίζεται στο 50% κατ’ ανώτατο όριο της επιχορήγησης του σχεδίου Κατ’ εξαίρεση, για σχέδια με συνολική επιχορήγηση έως 40 000 EUR, το όριο αυτό θα οριστεί σε 20 000 EUR. </a:t>
            </a:r>
            <a:endParaRPr lang="en-US" sz="1800" dirty="0">
              <a:solidFill>
                <a:schemeClr val="tx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156C569-7A58-0963-6F7C-CC461CFB2F65}"/>
              </a:ext>
            </a:extLst>
          </p:cNvPr>
          <p:cNvSpPr txBox="1"/>
          <p:nvPr/>
        </p:nvSpPr>
        <p:spPr>
          <a:xfrm>
            <a:off x="5828993" y="1823402"/>
            <a:ext cx="4233452" cy="3970318"/>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VET, ADU </a:t>
            </a:r>
            <a:endParaRPr lang="en-US" sz="1800" b="1" dirty="0">
              <a:solidFill>
                <a:schemeClr val="tx1"/>
              </a:solidFill>
              <a:latin typeface="Verdana" panose="020B0604030504040204" pitchFamily="34" charset="0"/>
              <a:ea typeface="Verdana" panose="020B0604030504040204" pitchFamily="34" charset="0"/>
            </a:endParaRPr>
          </a:p>
          <a:p>
            <a:pPr lvl="0"/>
            <a:endParaRPr lang="en-US" b="1" u="sng" dirty="0">
              <a:latin typeface="Verdana" panose="020B0604030504040204" pitchFamily="34" charset="0"/>
              <a:ea typeface="Verdana" panose="020B0604030504040204" pitchFamily="34" charset="0"/>
            </a:endParaRPr>
          </a:p>
          <a:p>
            <a:pPr lvl="0"/>
            <a:r>
              <a:rPr lang="el-GR" sz="1800" b="1" u="sng" dirty="0">
                <a:solidFill>
                  <a:schemeClr val="tx1"/>
                </a:solidFill>
                <a:latin typeface="Verdana" panose="020B0604030504040204" pitchFamily="34" charset="0"/>
                <a:ea typeface="Verdana" panose="020B0604030504040204" pitchFamily="34" charset="0"/>
              </a:rPr>
              <a:t>Έως τρία άτομα </a:t>
            </a:r>
            <a:r>
              <a:rPr lang="el-GR" sz="1800" dirty="0">
                <a:solidFill>
                  <a:schemeClr val="tx1"/>
                </a:solidFill>
                <a:latin typeface="Verdana" panose="020B0604030504040204" pitchFamily="34" charset="0"/>
                <a:ea typeface="Verdana" panose="020B0604030504040204" pitchFamily="34" charset="0"/>
              </a:rPr>
              <a:t>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a:t>
            </a:r>
          </a:p>
          <a:p>
            <a:pPr lvl="0"/>
            <a:r>
              <a:rPr lang="el-GR" sz="1800" b="1" dirty="0">
                <a:solidFill>
                  <a:srgbClr val="FF0000"/>
                </a:solidFill>
                <a:latin typeface="Verdana" panose="020B0604030504040204" pitchFamily="34" charset="0"/>
                <a:ea typeface="Verdana" panose="020B0604030504040204" pitchFamily="34" charset="0"/>
              </a:rPr>
              <a:t>Κάθε άτομο μπορεί να συμμετάσχει σε ένα μόνο μάθημα ανά Σχέδιο. </a:t>
            </a:r>
          </a:p>
        </p:txBody>
      </p:sp>
    </p:spTree>
    <p:extLst>
      <p:ext uri="{BB962C8B-B14F-4D97-AF65-F5344CB8AC3E}">
        <p14:creationId xmlns:p14="http://schemas.microsoft.com/office/powerpoint/2010/main" val="275419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944354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b="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E5A4886-791E-A968-F996-F1BC58B51DB1}"/>
              </a:ext>
            </a:extLst>
          </p:cNvPr>
          <p:cNvSpPr txBox="1"/>
          <p:nvPr/>
        </p:nvSpPr>
        <p:spPr>
          <a:xfrm>
            <a:off x="1797503" y="4521745"/>
            <a:ext cx="8305303" cy="107721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πραγματοποιούνται</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sz="1600"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
        <p:nvSpPr>
          <p:cNvPr id="5" name="TextBox 4">
            <a:extLst>
              <a:ext uri="{FF2B5EF4-FFF2-40B4-BE49-F238E27FC236}">
                <a16:creationId xmlns:a16="http://schemas.microsoft.com/office/drawing/2014/main" id="{69A8875D-7A6C-CBF4-AB8C-D144D2E83948}"/>
              </a:ext>
            </a:extLst>
          </p:cNvPr>
          <p:cNvSpPr txBox="1"/>
          <p:nvPr/>
        </p:nvSpPr>
        <p:spPr>
          <a:xfrm>
            <a:off x="2308557" y="5808804"/>
            <a:ext cx="741682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ελάχιστη διάρκεια της κινητικότητας μπορεί να είναι 2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88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423" y="1905000"/>
            <a:ext cx="3196133" cy="2738120"/>
          </a:xfrm>
          <a:prstGeom prst="rect">
            <a:avLst/>
          </a:prstGeom>
        </p:spPr>
      </p:pic>
      <p:sp>
        <p:nvSpPr>
          <p:cNvPr id="5" name="TextBox 4"/>
          <p:cNvSpPr txBox="1"/>
          <p:nvPr/>
        </p:nvSpPr>
        <p:spPr>
          <a:xfrm>
            <a:off x="5406305" y="1477616"/>
            <a:ext cx="6246582" cy="4138056"/>
          </a:xfrm>
          <a:prstGeom prst="rect">
            <a:avLst/>
          </a:prstGeom>
          <a:noFill/>
        </p:spPr>
        <p:txBody>
          <a:bodyPr wrap="none" rtlCol="0">
            <a:spAutoFit/>
          </a:bodyPr>
          <a:lstStyle/>
          <a:p>
            <a:pPr>
              <a:lnSpc>
                <a:spcPct val="150000"/>
              </a:lnSpc>
            </a:pPr>
            <a:r>
              <a:rPr lang="el-GR" sz="4000" b="1" dirty="0"/>
              <a:t>ΒΑΣΙΚΗ ΔΡΑΣΗ 1 </a:t>
            </a:r>
            <a:endParaRPr lang="el-GR" sz="2800" b="1" u="sng" dirty="0">
              <a:solidFill>
                <a:schemeClr val="tx1">
                  <a:lumMod val="75000"/>
                  <a:lumOff val="25000"/>
                </a:schemeClr>
              </a:solidFill>
            </a:endParaRPr>
          </a:p>
          <a:p>
            <a:r>
              <a:rPr lang="el-GR" sz="2800" b="1" dirty="0">
                <a:solidFill>
                  <a:schemeClr val="tx1">
                    <a:lumMod val="75000"/>
                    <a:lumOff val="25000"/>
                  </a:schemeClr>
                </a:solidFill>
              </a:rPr>
              <a:t>Οδηγίες για Υποβολή Αιτήσεων (ΚΑ121) </a:t>
            </a:r>
          </a:p>
          <a:p>
            <a:r>
              <a:rPr lang="el-GR" sz="2800" b="1" dirty="0">
                <a:solidFill>
                  <a:schemeClr val="tx1">
                    <a:lumMod val="75000"/>
                    <a:lumOff val="25000"/>
                  </a:schemeClr>
                </a:solidFill>
              </a:rPr>
              <a:t>Διαπιστευμένοι Οργανισμοί</a:t>
            </a:r>
          </a:p>
          <a:p>
            <a:pPr marL="342900" indent="-342900">
              <a:lnSpc>
                <a:spcPct val="150000"/>
              </a:lnSpc>
              <a:buFont typeface="Arial" panose="020B0604020202020204" pitchFamily="34" charset="0"/>
              <a:buChar char="•"/>
            </a:pPr>
            <a:r>
              <a:rPr lang="el-GR" sz="2000" b="1" dirty="0">
                <a:solidFill>
                  <a:srgbClr val="1EA7AE"/>
                </a:solidFill>
              </a:rPr>
              <a:t>ΣΧΟΛΙΚΗ ΕΚΠΑΙΔΕΥΣΗ</a:t>
            </a:r>
            <a:r>
              <a:rPr lang="en-US" sz="2000" b="1" dirty="0">
                <a:solidFill>
                  <a:srgbClr val="1EA7AE"/>
                </a:solidFill>
              </a:rPr>
              <a:t> (SCH)</a:t>
            </a:r>
            <a:endParaRPr lang="el-GR" sz="2000" b="1" dirty="0">
              <a:solidFill>
                <a:srgbClr val="1EA7AE"/>
              </a:solidFill>
            </a:endParaRPr>
          </a:p>
          <a:p>
            <a:pPr marL="342900" indent="-342900">
              <a:lnSpc>
                <a:spcPct val="150000"/>
              </a:lnSpc>
              <a:buFont typeface="Arial" panose="020B0604020202020204" pitchFamily="34" charset="0"/>
              <a:buChar char="•"/>
            </a:pPr>
            <a:r>
              <a:rPr lang="el-GR" sz="2000" b="1" dirty="0">
                <a:solidFill>
                  <a:srgbClr val="1EA7AE"/>
                </a:solidFill>
              </a:rPr>
              <a:t>ΕΚΠΑΙΔΕΥΣΗ ΕΝΗΛΙΚΩΝ</a:t>
            </a:r>
            <a:r>
              <a:rPr lang="en-US" sz="2000" b="1" dirty="0">
                <a:solidFill>
                  <a:srgbClr val="1EA7AE"/>
                </a:solidFill>
              </a:rPr>
              <a:t> (ADU)</a:t>
            </a:r>
            <a:endParaRPr lang="el-GR" sz="2000" b="1" dirty="0">
              <a:solidFill>
                <a:srgbClr val="1EA7AE"/>
              </a:solidFill>
            </a:endParaRPr>
          </a:p>
          <a:p>
            <a:pPr marL="342900" indent="-342900">
              <a:lnSpc>
                <a:spcPct val="150000"/>
              </a:lnSpc>
              <a:buFont typeface="Arial" panose="020B0604020202020204" pitchFamily="34" charset="0"/>
              <a:buChar char="•"/>
            </a:pPr>
            <a:r>
              <a:rPr lang="el-GR" sz="2000" b="1" dirty="0">
                <a:solidFill>
                  <a:srgbClr val="1EA7AE"/>
                </a:solidFill>
              </a:rPr>
              <a:t>ΕΠΑΓΓΕΛΜΑΤΙΚΗ ΕΚΠΑΙΔΕΥΣΗ ΚΑΙ ΚΑΤΑΡΤΙΣΗ </a:t>
            </a:r>
            <a:r>
              <a:rPr lang="en-US" sz="2000" b="1" dirty="0">
                <a:solidFill>
                  <a:srgbClr val="1EA7AE"/>
                </a:solidFill>
              </a:rPr>
              <a:t>(VET)</a:t>
            </a:r>
          </a:p>
          <a:p>
            <a:pPr>
              <a:lnSpc>
                <a:spcPct val="150000"/>
              </a:lnSpc>
            </a:pPr>
            <a:endParaRPr lang="en-US" sz="2000" b="1" dirty="0">
              <a:solidFill>
                <a:srgbClr val="1EA7AE"/>
              </a:solidFill>
            </a:endParaRPr>
          </a:p>
          <a:p>
            <a:pPr>
              <a:lnSpc>
                <a:spcPct val="150000"/>
              </a:lnSpc>
            </a:pPr>
            <a:endParaRPr lang="el-GR" sz="2000" b="1" dirty="0">
              <a:solidFill>
                <a:srgbClr val="1EA7AE"/>
              </a:solidFill>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11" name="Group 10"/>
          <p:cNvGrpSpPr/>
          <p:nvPr/>
        </p:nvGrpSpPr>
        <p:grpSpPr>
          <a:xfrm rot="10800000">
            <a:off x="6522720" y="5994400"/>
            <a:ext cx="5669280" cy="863600"/>
            <a:chOff x="0" y="0"/>
            <a:chExt cx="6023006" cy="1238789"/>
          </a:xfrm>
        </p:grpSpPr>
        <p:sp>
          <p:nvSpPr>
            <p:cNvPr id="12" name="Rectangle 11"/>
            <p:cNvSpPr/>
            <p:nvPr/>
          </p:nvSpPr>
          <p:spPr>
            <a:xfrm>
              <a:off x="0" y="0"/>
              <a:ext cx="4526280" cy="12387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3111209" y="0"/>
              <a:ext cx="2911797" cy="1238789"/>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1447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5994399"/>
            <a:ext cx="8188960" cy="86360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24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504638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Σύντομες επισκέψεις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1-2 μέρες</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σε έναν υποψήφιο οργανισμό υποδοχής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3 άτομα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επίσκεψη και 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 επίσκεψη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οργανισμό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Για διασφάλιση της ποιότητας των επερχόμενων κινητικοτήτων ή τη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διευκόλυνση νέας συνεργασίας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με κάποιον οργανισμό υποδοχής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Αξιοποιούνται συνήθως πριν από κινητικότητες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ατόμων με λιγότερες ευκαιρίες και μακράς διάρκειας κινητικότητες</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95291" y="1139651"/>
            <a:ext cx="3759609" cy="44991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ΠΟΙΟΙ ΣΥΜΜΕΤΕΧΟΥΝ</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Μέλη του προσωπικού</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Άτομα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 λιγότερες ευκαιρίες που θα συμμετάσχουν στην κινητικότητα που θα συνδεθεί με τον εν λόγω οργανισμό φιλοξενίας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Εκπαιδευόμενοι σε μεγάλης διάρκειας κινητικότητες που θα πραγματοποιηθούν στον εν λόγω οργανισμό φιλοξενίας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243457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Verdana" panose="020B0604030504040204" pitchFamily="34" charset="0"/>
                <a:ea typeface="Verdana" panose="020B060403050404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Ο εγκεκριμένος οργανισμός λειτουργεί</a:t>
            </a:r>
            <a:r>
              <a:rPr lang="en-US" sz="22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ως </a:t>
            </a:r>
            <a:r>
              <a:rPr lang="el-GR" sz="2200" b="1" dirty="0">
                <a:solidFill>
                  <a:schemeClr val="bg1"/>
                </a:solidFill>
                <a:latin typeface="Verdana" panose="020B0604030504040204" pitchFamily="34" charset="0"/>
                <a:ea typeface="Verdana" panose="020B0604030504040204" pitchFamily="34" charset="0"/>
                <a:cs typeface="Calibri" panose="020F0502020204030204" pitchFamily="34" charset="0"/>
              </a:rPr>
              <a:t>ΟΡΓΑΝΙΣΜΟΣ ΥΠΟΔΟΧΗΣ</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rgbClr val="9D72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70C0"/>
                </a:solidFill>
                <a:latin typeface="Verdana" panose="020B0604030504040204" pitchFamily="34" charset="0"/>
                <a:ea typeface="Verdana" panose="020B0604030504040204" pitchFamily="34" charset="0"/>
              </a:rPr>
              <a:t>1. ΠΡΟΣΚΕΚΛΗΜΕΝΟΙ ΕΜΠΕΙΡΟΓΝΩΜΟΝΕΣ</a:t>
            </a:r>
            <a:endParaRPr lang="en-US" b="1" dirty="0">
              <a:solidFill>
                <a:srgbClr val="0070C0"/>
              </a:solidFill>
              <a:latin typeface="Verdana" panose="020B0604030504040204" pitchFamily="34" charset="0"/>
              <a:ea typeface="Verdana" panose="020B0604030504040204" pitchFamily="34" charset="0"/>
            </a:endParaRPr>
          </a:p>
          <a:p>
            <a:pPr algn="ctr"/>
            <a:r>
              <a:rPr lang="en-GB" i="1" dirty="0">
                <a:solidFill>
                  <a:srgbClr val="0070C0"/>
                </a:solidFill>
                <a:latin typeface="Verdana" panose="020B0604030504040204" pitchFamily="34" charset="0"/>
                <a:ea typeface="Verdana" panose="020B0604030504040204" pitchFamily="34" charset="0"/>
              </a:rPr>
              <a:t>(</a:t>
            </a:r>
            <a:r>
              <a:rPr lang="el-GR" i="1" dirty="0">
                <a:solidFill>
                  <a:srgbClr val="0070C0"/>
                </a:solidFill>
                <a:latin typeface="Verdana" panose="020B0604030504040204" pitchFamily="34" charset="0"/>
                <a:ea typeface="Verdana" panose="020B0604030504040204" pitchFamily="34" charset="0"/>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ΟΥ -&gt; ΔΙΚΑΙΟΥΧΟΣ ΟΡΓΑΝΙΣΜΟΣ)</a:t>
            </a:r>
          </a:p>
          <a:p>
            <a:pPr algn="ctr"/>
            <a:r>
              <a:rPr lang="el-GR" b="1" dirty="0">
                <a:solidFill>
                  <a:srgbClr val="0070C0"/>
                </a:solidFill>
                <a:latin typeface="Verdana" panose="020B0604030504040204" pitchFamily="34" charset="0"/>
                <a:ea typeface="Verdana" panose="020B0604030504040204" pitchFamily="34" charset="0"/>
              </a:rPr>
              <a:t>2 – 60 ημέρες</a:t>
            </a:r>
            <a:endParaRPr lang="en-US" b="1" dirty="0">
              <a:solidFill>
                <a:srgbClr val="0070C0"/>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2. ΥΠΟΔΟΧΗ ΕΚΠΑΙΔΕΥΤΙΚΩΝ ΚΑΙ ΕΚΠΑΙΔΕΥΤΩΝ ΓΙΑ ΣΚΟΠΟΥΣ ΚΑΤΑΡΤΙΣΗΣ</a:t>
            </a:r>
          </a:p>
          <a:p>
            <a:pPr algn="ctr"/>
            <a:r>
              <a:rPr lang="el-GR" i="1" dirty="0">
                <a:solidFill>
                  <a:srgbClr val="168586"/>
                </a:solidFill>
                <a:latin typeface="Verdana" panose="020B0604030504040204" pitchFamily="34" charset="0"/>
                <a:ea typeface="Verdana" panose="020B0604030504040204" pitchFamily="34" charset="0"/>
              </a:rPr>
              <a:t>(Συμμετέχοντες εγγεγραμμένοι σε Προγράμματα σπουδών που οδηγούν σε καριέρα εκπαιδευτικού ή εκπαιδευτή ή προσφάτως απόφοιτοι τέτοιων Προγραμμάτων)</a:t>
            </a:r>
            <a:r>
              <a:rPr lang="en-US" i="1" dirty="0">
                <a:solidFill>
                  <a:srgbClr val="168586"/>
                </a:solidFill>
                <a:latin typeface="Verdana" panose="020B0604030504040204" pitchFamily="34" charset="0"/>
                <a:ea typeface="Verdana" panose="020B0604030504040204" pitchFamily="34" charset="0"/>
              </a:rPr>
              <a:t> </a:t>
            </a:r>
            <a:endParaRPr lang="el-GR" i="1" dirty="0">
              <a:solidFill>
                <a:srgbClr val="168586"/>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10 – 365 ημέρες</a:t>
            </a:r>
            <a:endParaRPr lang="en-US" b="1" dirty="0">
              <a:solidFill>
                <a:srgbClr val="168586"/>
              </a:solidFill>
              <a:latin typeface="Verdana" panose="020B0604030504040204" pitchFamily="34" charset="0"/>
              <a:ea typeface="Verdana" panose="020B0604030504040204" pitchFamily="34" charset="0"/>
            </a:endParaRPr>
          </a:p>
          <a:p>
            <a:pPr algn="ctr"/>
            <a:endParaRPr lang="el-GR" b="1" dirty="0">
              <a:solidFill>
                <a:srgbClr val="168586"/>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FF0000"/>
                </a:solidFill>
                <a:latin typeface="Verdana" panose="020B0604030504040204" pitchFamily="34" charset="0"/>
                <a:ea typeface="Verdana" panose="020B0604030504040204" pitchFamily="34" charset="0"/>
              </a:rPr>
              <a:t>! </a:t>
            </a:r>
            <a:r>
              <a:rPr lang="el-GR" b="1" dirty="0">
                <a:solidFill>
                  <a:srgbClr val="168586"/>
                </a:solidFill>
                <a:latin typeface="Verdana" panose="020B0604030504040204" pitchFamily="34" charset="0"/>
                <a:ea typeface="Verdana" panose="020B0604030504040204" pitchFamily="34" charset="0"/>
              </a:rPr>
              <a:t>Προβλέπονται οργανωτικά έξοδα για τον δικαιούχο οργανισμό. </a:t>
            </a:r>
          </a:p>
          <a:p>
            <a:pPr algn="ctr"/>
            <a:r>
              <a:rPr lang="el-GR" b="1" dirty="0">
                <a:solidFill>
                  <a:srgbClr val="168586"/>
                </a:solidFill>
                <a:latin typeface="Verdana" panose="020B0604030504040204" pitchFamily="34" charset="0"/>
                <a:ea typeface="Verdana" panose="020B0604030504040204" pitchFamily="34" charset="0"/>
              </a:rPr>
              <a:t>Διαμονή και διατροφή καλύπτονται από τον οργανισμό αποστολής</a:t>
            </a:r>
            <a:r>
              <a:rPr lang="el-GR" dirty="0">
                <a:solidFill>
                  <a:schemeClr val="tx1"/>
                </a:solidFill>
                <a:latin typeface="Verdana" panose="020B0604030504040204" pitchFamily="34" charset="0"/>
                <a:ea typeface="Verdana" panose="020B0604030504040204" pitchFamily="34" charset="0"/>
              </a:rPr>
              <a:t>. </a:t>
            </a:r>
          </a:p>
          <a:p>
            <a:pPr algn="ctr"/>
            <a:endParaRPr lang="el-GR" sz="2200" dirty="0">
              <a:solidFill>
                <a:srgbClr val="1EA7AE"/>
              </a:solidFill>
            </a:endParaRPr>
          </a:p>
        </p:txBody>
      </p:sp>
      <p:sp>
        <p:nvSpPr>
          <p:cNvPr id="4" name="Rectangle 3">
            <a:extLst>
              <a:ext uri="{FF2B5EF4-FFF2-40B4-BE49-F238E27FC236}">
                <a16:creationId xmlns:a16="http://schemas.microsoft.com/office/drawing/2014/main" id="{0CECB84A-1558-4863-E9E1-F06352B9380E}"/>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2557F75-05CD-4CCD-A277-E35D3E6D90DC}"/>
              </a:ext>
            </a:extLst>
          </p:cNvPr>
          <p:cNvSpPr txBox="1"/>
          <p:nvPr/>
        </p:nvSpPr>
        <p:spPr>
          <a:xfrm>
            <a:off x="434234" y="71560"/>
            <a:ext cx="6575903" cy="492443"/>
          </a:xfrm>
          <a:prstGeom prst="rect">
            <a:avLst/>
          </a:prstGeom>
          <a:noFill/>
        </p:spPr>
        <p:txBody>
          <a:bodyPr wrap="none" rtlCol="0">
            <a:spAutoFit/>
          </a:bodyPr>
          <a:lstStyle/>
          <a:p>
            <a:r>
              <a:rPr lang="el-GR" sz="2600" b="1" dirty="0">
                <a:solidFill>
                  <a:schemeClr val="bg1"/>
                </a:solidFill>
              </a:rPr>
              <a:t>ΕΙΣΕΡΧΟΜΕΝΕΣ ΕΠΙΛΕΞΙΜΕΣ ΔΡΑΣΤΗΡΙΟΤΗΤΕΣ</a:t>
            </a:r>
            <a:endParaRPr lang="en-GB" sz="2600" b="1" dirty="0">
              <a:solidFill>
                <a:schemeClr val="bg1"/>
              </a:solidFill>
            </a:endParaRPr>
          </a:p>
        </p:txBody>
      </p:sp>
      <p:sp>
        <p:nvSpPr>
          <p:cNvPr id="2" name="Arrow: Down 1">
            <a:extLst>
              <a:ext uri="{FF2B5EF4-FFF2-40B4-BE49-F238E27FC236}">
                <a16:creationId xmlns:a16="http://schemas.microsoft.com/office/drawing/2014/main" id="{C90670A2-74D6-5AEF-BF73-8C1D98B16153}"/>
              </a:ext>
            </a:extLst>
          </p:cNvPr>
          <p:cNvSpPr/>
          <p:nvPr/>
        </p:nvSpPr>
        <p:spPr>
          <a:xfrm>
            <a:off x="5972537" y="5104435"/>
            <a:ext cx="358815" cy="38196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2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μας 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ΟΡΓΑΝΙΣΜΩΝ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58359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dirty="0">
                <a:solidFill>
                  <a:schemeClr val="tx1">
                    <a:lumMod val="75000"/>
                    <a:lumOff val="25000"/>
                  </a:schemeClr>
                </a:solidFill>
                <a:sym typeface="Wingdings" panose="05000000000000000000" pitchFamily="2" charset="2"/>
              </a:rPr>
              <a:t>Στην παρούσα Προγραμματική περίοδο, </a:t>
            </a: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r>
              <a:rPr lang="en-US" sz="2200" b="1" dirty="0">
                <a:solidFill>
                  <a:schemeClr val="tx1">
                    <a:lumMod val="75000"/>
                    <a:lumOff val="25000"/>
                  </a:schemeClr>
                </a:solidFill>
                <a:sym typeface="Wingdings" panose="05000000000000000000" pitchFamily="2" charset="2"/>
              </a:rPr>
              <a:t> </a:t>
            </a:r>
          </a:p>
          <a:p>
            <a:pPr algn="ctr">
              <a:lnSpc>
                <a:spcPct val="150000"/>
              </a:lnSpc>
            </a:pPr>
            <a:r>
              <a:rPr lang="en-US" sz="2200" b="0" i="0" u="none" strike="noStrike" dirty="0">
                <a:solidFill>
                  <a:srgbClr val="7A7A7A"/>
                </a:solidFill>
                <a:effectLst/>
                <a:hlinkClick r:id="rId3"/>
              </a:rPr>
              <a:t>Guidance for working with supporting </a:t>
            </a:r>
            <a:r>
              <a:rPr lang="en-US" sz="2200" b="0" i="0" u="none" strike="noStrike" dirty="0" err="1">
                <a:solidFill>
                  <a:srgbClr val="7A7A7A"/>
                </a:solidFill>
                <a:effectLst/>
                <a:hlinkClick r:id="rId3"/>
              </a:rPr>
              <a:t>organisations</a:t>
            </a:r>
            <a:r>
              <a:rPr lang="en-US" sz="2200" b="0" i="0" u="none" strike="noStrike" dirty="0">
                <a:solidFill>
                  <a:srgbClr val="7A7A7A"/>
                </a:solidFill>
                <a:effectLst/>
                <a:hlinkClick r:id="rId3"/>
              </a:rPr>
              <a:t> 2021-2027</a:t>
            </a: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sp>
        <p:nvSpPr>
          <p:cNvPr id="27" name="TextBox 26"/>
          <p:cNvSpPr txBox="1"/>
          <p:nvPr/>
        </p:nvSpPr>
        <p:spPr>
          <a:xfrm>
            <a:off x="444394" y="-6785"/>
            <a:ext cx="4858318"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SUPPORTING ORGANISATIONS</a:t>
            </a:r>
            <a:r>
              <a:rPr lang="el-GR" dirty="0"/>
              <a:t> (1)</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3033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503319"/>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οργανισμοί υποστήριξης: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ασφαλειών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Arial" panose="020B0604020202020204" pitchFamily="34" charset="0"/>
              <a:buChar char="•"/>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Arial" panose="020B0604020202020204" pitchFamily="34" charset="0"/>
              <a:buChar char="•"/>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800" b="1" dirty="0">
                <a:solidFill>
                  <a:srgbClr val="FF0000"/>
                </a:solidFill>
              </a:rPr>
              <a:t>! </a:t>
            </a: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a:p>
            <a:pPr marL="0" lvl="1" algn="ctr" defTabSz="1061355">
              <a:lnSpc>
                <a:spcPct val="90000"/>
              </a:lnSpc>
              <a:spcBef>
                <a:spcPct val="0"/>
              </a:spcBef>
              <a:spcAft>
                <a:spcPct val="15000"/>
              </a:spcAft>
            </a:pPr>
            <a:endParaRPr lang="en-US" sz="2200" b="1" dirty="0">
              <a:solidFill>
                <a:schemeClr val="tx1">
                  <a:lumMod val="75000"/>
                  <a:lumOff val="25000"/>
                </a:schemeClr>
              </a:solidFill>
            </a:endParaRPr>
          </a:p>
        </p:txBody>
      </p:sp>
      <p:sp>
        <p:nvSpPr>
          <p:cNvPr id="11" name="TextBox 10"/>
          <p:cNvSpPr txBox="1"/>
          <p:nvPr/>
        </p:nvSpPr>
        <p:spPr>
          <a:xfrm>
            <a:off x="444393" y="-22885"/>
            <a:ext cx="4858318"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SUPPORTING ORGANISATIONS</a:t>
            </a:r>
            <a:r>
              <a:rPr lang="el-GR" dirty="0"/>
              <a:t>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429488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429500" y="5686264"/>
            <a:ext cx="4762501"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3403836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569660"/>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τη διάρκεια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932523"/>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444393" y="1625676"/>
            <a:ext cx="5339571" cy="4154984"/>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οργανισμού για συμμετέχοντες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με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λιγότερες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ευκ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6405340" y="1538108"/>
            <a:ext cx="5339571" cy="4866076"/>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συμμετεχόντων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των</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συνοδών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09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5057689"/>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9757" y="5752032"/>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29472" y="5051010"/>
            <a:ext cx="9236873" cy="646331"/>
          </a:xfrm>
          <a:prstGeom prst="rect">
            <a:avLst/>
          </a:prstGeom>
          <a:noFill/>
          <a:ln>
            <a:noFill/>
          </a:ln>
        </p:spPr>
        <p:txBody>
          <a:bodyPr wrap="square" rtlCol="0">
            <a:spAutoFit/>
          </a:bodyPr>
          <a:lstStyle/>
          <a:p>
            <a:pPr marL="342900" indent="-342900">
              <a:buAutoNum type="arabicPeriod"/>
            </a:pPr>
            <a:r>
              <a:rPr lang="el-GR" b="1" dirty="0">
                <a:solidFill>
                  <a:schemeClr val="bg1"/>
                </a:solidFill>
              </a:rPr>
              <a:t>ΓΙΑ ΕΚΠΑΙΔΕΥΟΜΕΝΟΥΣ ΣΕ ΑΤΟΜΙΚΗ ΜΑΚΡΟΧΡΟΝΙΑ ΚΙΝΗΤΙΚΟΤΗΤΑ</a:t>
            </a:r>
          </a:p>
          <a:p>
            <a:pPr marL="342900" indent="-342900">
              <a:buAutoNum type="arabicPeriod"/>
            </a:pPr>
            <a:r>
              <a:rPr lang="el-GR" b="1" dirty="0">
                <a:solidFill>
                  <a:schemeClr val="bg1"/>
                </a:solidFill>
              </a:rPr>
              <a:t>ΓΙΑ ΑΤΟΜΙΚΗ ΚΙΝΗΤΙΚΟΤΗΤΑ ΣΕ ΤΡΙΤΗ ΧΩΡΑ ΜΗ ΣΥΝΔΕΔΕΜΕΝΗ ΜΕ ΤΟ ΠΡΟΓΡΑΜΜΑ </a:t>
            </a:r>
            <a:r>
              <a:rPr lang="el-GR" b="1" dirty="0">
                <a:solidFill>
                  <a:srgbClr val="FF0000"/>
                </a:solidFill>
              </a:rPr>
              <a:t>(ΕΕΚ) </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366920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224822"/>
          </a:xfrm>
          <a:prstGeom prst="rect">
            <a:avLst/>
          </a:prstGeom>
        </p:spPr>
        <p:txBody>
          <a:bodyPr wrap="square">
            <a:spAutoFit/>
          </a:bodyPr>
          <a:lstStyle/>
          <a:p>
            <a:r>
              <a:rPr lang="el-GR" sz="2200" b="1" dirty="0"/>
              <a:t>ΒΑΣΙΚΑ ΧΑΡΑΚΤΗΡΙΣΤΙΚΑ</a:t>
            </a:r>
          </a:p>
          <a:p>
            <a:r>
              <a:rPr lang="el-GR" sz="2200" b="1" dirty="0"/>
              <a:t>ΣΧΕΔΙΩΝ ΚΑ121</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ΒΑΣΙΚΕΣ ΠΛΗΡΟΦΟΡΙΕΣ</a:t>
            </a:r>
          </a:p>
          <a:p>
            <a:r>
              <a:rPr lang="el-GR" sz="2200" b="1" dirty="0"/>
              <a:t>ΣΧΕΔΙΩΝ ΒΔ1</a:t>
            </a:r>
            <a:endParaRPr lang="en-US" sz="2200" b="1" dirty="0"/>
          </a:p>
        </p:txBody>
      </p:sp>
      <p:sp>
        <p:nvSpPr>
          <p:cNvPr id="4" name="Rectangle 3"/>
          <p:cNvSpPr/>
          <p:nvPr/>
        </p:nvSpPr>
        <p:spPr>
          <a:xfrm>
            <a:off x="7897712" y="2444899"/>
            <a:ext cx="3616118" cy="769441"/>
          </a:xfrm>
          <a:prstGeom prst="rect">
            <a:avLst/>
          </a:prstGeom>
        </p:spPr>
        <p:txBody>
          <a:bodyPr wrap="none">
            <a:spAutoFit/>
          </a:bodyPr>
          <a:lstStyle/>
          <a:p>
            <a:r>
              <a:rPr lang="el-GR" sz="2200" b="1" dirty="0"/>
              <a:t>ΤΕΧΝΙΚΕΣ ΟΔΗΓΙΕΣ </a:t>
            </a:r>
            <a:r>
              <a:rPr lang="en-US" sz="2200" b="1" dirty="0"/>
              <a:t>EU LOGIN </a:t>
            </a:r>
          </a:p>
          <a:p>
            <a:r>
              <a:rPr lang="en-US" sz="2200" b="1" dirty="0"/>
              <a:t>&amp; OID</a:t>
            </a:r>
          </a:p>
        </p:txBody>
      </p:sp>
      <p:sp>
        <p:nvSpPr>
          <p:cNvPr id="24" name="Rectangle 23"/>
          <p:cNvSpPr/>
          <p:nvPr/>
        </p:nvSpPr>
        <p:spPr>
          <a:xfrm>
            <a:off x="2040813" y="3467142"/>
            <a:ext cx="2352760" cy="430887"/>
          </a:xfrm>
          <a:prstGeom prst="rect">
            <a:avLst/>
          </a:prstGeom>
        </p:spPr>
        <p:txBody>
          <a:bodyPr wrap="none">
            <a:spAutoFit/>
          </a:bodyPr>
          <a:lstStyle/>
          <a:p>
            <a:r>
              <a:rPr lang="el-GR" sz="2200" b="1" dirty="0"/>
              <a:t>ΧΡΗΜΑΤΟΔΟΤΗΣΗ</a:t>
            </a:r>
            <a:endParaRPr lang="en-US" sz="2200" b="1" dirty="0"/>
          </a:p>
        </p:txBody>
      </p:sp>
      <p:sp>
        <p:nvSpPr>
          <p:cNvPr id="25" name="Rectangle 24"/>
          <p:cNvSpPr/>
          <p:nvPr/>
        </p:nvSpPr>
        <p:spPr>
          <a:xfrm>
            <a:off x="2064718" y="4532522"/>
            <a:ext cx="2838021" cy="430887"/>
          </a:xfrm>
          <a:prstGeom prst="rect">
            <a:avLst/>
          </a:prstGeom>
        </p:spPr>
        <p:txBody>
          <a:bodyPr wrap="none">
            <a:spAutoFit/>
          </a:bodyPr>
          <a:lstStyle/>
          <a:p>
            <a:r>
              <a:rPr lang="el-GR" sz="2200" b="1" dirty="0"/>
              <a:t>ΤΑ ΜΕΡΗ ΤΗΣ ΑΙΤΗΣΗΣ</a:t>
            </a:r>
            <a:endParaRPr lang="en-US" sz="2200" b="1" dirty="0"/>
          </a:p>
        </p:txBody>
      </p:sp>
      <p:sp>
        <p:nvSpPr>
          <p:cNvPr id="27" name="Rectangle 26"/>
          <p:cNvSpPr/>
          <p:nvPr/>
        </p:nvSpPr>
        <p:spPr>
          <a:xfrm>
            <a:off x="7897712" y="1353414"/>
            <a:ext cx="3822585" cy="769441"/>
          </a:xfrm>
          <a:prstGeom prst="rect">
            <a:avLst/>
          </a:prstGeom>
        </p:spPr>
        <p:txBody>
          <a:bodyPr wrap="none">
            <a:spAutoFit/>
          </a:bodyPr>
          <a:lstStyle/>
          <a:p>
            <a:r>
              <a:rPr lang="el-GR" sz="2200" b="1" dirty="0"/>
              <a:t>ΤΕΧΝΙΚΕΣ ΟΔΗΓΙΕΣ ΥΠΟΒΟΛΗΣ </a:t>
            </a:r>
          </a:p>
          <a:p>
            <a:r>
              <a:rPr lang="el-GR" sz="2200" b="1" dirty="0"/>
              <a:t>ΑΙΤΗΣΗΣ</a:t>
            </a:r>
            <a:endParaRPr lang="en-US" sz="2200" b="1" dirty="0"/>
          </a:p>
        </p:txBody>
      </p:sp>
      <p:sp>
        <p:nvSpPr>
          <p:cNvPr id="30" name="Rectangle 29"/>
          <p:cNvSpPr/>
          <p:nvPr/>
        </p:nvSpPr>
        <p:spPr>
          <a:xfrm>
            <a:off x="7897712" y="3415019"/>
            <a:ext cx="2866490" cy="430887"/>
          </a:xfrm>
          <a:prstGeom prst="rect">
            <a:avLst/>
          </a:prstGeom>
        </p:spPr>
        <p:txBody>
          <a:bodyPr wrap="none">
            <a:spAutoFit/>
          </a:bodyPr>
          <a:lstStyle/>
          <a:p>
            <a:r>
              <a:rPr lang="el-GR" sz="2200" b="1" dirty="0"/>
              <a:t>ΧΡΗΣΙΜΟΙ ΣΥΝΔΕΣΜΟΙ</a:t>
            </a:r>
            <a:endParaRPr lang="en-US" sz="2200" b="1" dirty="0"/>
          </a:p>
        </p:txBody>
      </p:sp>
      <p:sp>
        <p:nvSpPr>
          <p:cNvPr id="3" name="Rectangle 2">
            <a:extLst>
              <a:ext uri="{FF2B5EF4-FFF2-40B4-BE49-F238E27FC236}">
                <a16:creationId xmlns:a16="http://schemas.microsoft.com/office/drawing/2014/main" id="{D3AB1B74-5377-717A-883F-FBEAE86164A2}"/>
              </a:ext>
            </a:extLst>
          </p:cNvPr>
          <p:cNvSpPr/>
          <p:nvPr/>
        </p:nvSpPr>
        <p:spPr>
          <a:xfrm>
            <a:off x="6826561" y="131475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pic>
        <p:nvPicPr>
          <p:cNvPr id="6" name="Picture 5">
            <a:extLst>
              <a:ext uri="{FF2B5EF4-FFF2-40B4-BE49-F238E27FC236}">
                <a16:creationId xmlns:a16="http://schemas.microsoft.com/office/drawing/2014/main" id="{10E66B7E-C7F4-1CD4-9721-309FE002F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κινητικότητας + 2 μέρες ταξιδιού (προαιρετικά)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Ποσό βάσει κατηγορίας, ανά μέρα και ανά συμμετέχοντα.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solidFill>
                  <a:prstClr val="black"/>
                </a:solidFill>
                <a:latin typeface="Calibri" panose="020F0502020204030204"/>
              </a:rPr>
              <a:t>Μετά τη 15η μέρα, ο συμμετέχων λαμβάνει το 70% του ημερήσιου ποσού που αναγράφεται πιο κάτω</a:t>
            </a:r>
            <a:endParaRPr lang="en-GB" sz="2000" dirty="0">
              <a:solidFill>
                <a:prstClr val="black"/>
              </a:solidFill>
              <a:latin typeface="Calibri" panose="020F0502020204030204"/>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51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ανά συμμετέχοντα (με μέγιστο αριθμό 10 μέρες)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Μέγιστο ποσό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800 ΕΥΡΩ,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βραχυχρόνια ή μακροχρόνια κινητικότητα και εάν η γλώσσα ή το απαιτούμενο επίπεδο της δεν υπάρχουν στο OLS ή εάν ο συμμετέχοντας είναι άτομο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μακροχρόνια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839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που ενδέχεται να προκύψουν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τα τυπικά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και/ή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 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645647" cy="2406668"/>
            <a:chOff x="369876" y="4250623"/>
            <a:chExt cx="11611298" cy="1774611"/>
          </a:xfrm>
        </p:grpSpPr>
        <p:sp>
          <p:nvSpPr>
            <p:cNvPr id="51" name="Rectangle 50"/>
            <p:cNvSpPr/>
            <p:nvPr/>
          </p:nvSpPr>
          <p:spPr>
            <a:xfrm>
              <a:off x="369876" y="4250623"/>
              <a:ext cx="5122089" cy="177461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418507" y="6025234"/>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Αντικαθιστά τη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επιχορήγηση, δεν την συμπληρώνει</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Στρατηγική του ΙΔΕΠ Διά Βίου Μάθησης για την ένταξη και την πολυμορφία στο πλαίσιο του Erasmus+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descr="A hand cursor with a black background&#10;&#10;Description automatically generated">
            <a:extLst>
              <a:ext uri="{FF2B5EF4-FFF2-40B4-BE49-F238E27FC236}">
                <a16:creationId xmlns:a16="http://schemas.microsoft.com/office/drawing/2014/main" id="{543582E1-2E24-B5CC-7DF8-682A20A53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517" flipH="1">
            <a:off x="4771094" y="3694749"/>
            <a:ext cx="806824" cy="806824"/>
          </a:xfrm>
          <a:prstGeom prst="rect">
            <a:avLst/>
          </a:prstGeom>
        </p:spPr>
      </p:pic>
    </p:spTree>
    <p:extLst>
      <p:ext uri="{BB962C8B-B14F-4D97-AF65-F5344CB8AC3E}">
        <p14:creationId xmlns:p14="http://schemas.microsoft.com/office/powerpoint/2010/main" val="10691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ΓΛΩΣΣΙΚΗ ΥΠΟΣΤΗΡΙΞΗ - </a:t>
            </a:r>
            <a:r>
              <a:rPr lang="en-US" dirty="0"/>
              <a:t>OLS</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4019562"/>
          </a:xfrm>
          <a:prstGeom prst="rect">
            <a:avLst/>
          </a:prstGeom>
          <a:noFill/>
        </p:spPr>
        <p:txBody>
          <a:bodyPr wrap="square" rtlCol="0">
            <a:spAutoFit/>
          </a:bodyPr>
          <a:lstStyle/>
          <a:p>
            <a:pPr algn="just">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Αποτελεί εργαλείο του Προγράμματος για την εκμάθηση γλωσσών στις οποίες πραγματοποιούνται οι εκπαιδεύσεις </a:t>
            </a:r>
            <a:endParaRPr lang="en-US"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 πρόσβαση γίνεται μέσω του </a:t>
            </a: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hlinkClick r:id="rId4"/>
              </a:rPr>
              <a:t>Ε</a:t>
            </a:r>
            <a:r>
              <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hlinkClick r:id="rId4"/>
              </a:rPr>
              <a:t>U Academy</a:t>
            </a: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p>
          <a:p>
            <a:pPr marL="342900" indent="-342900" algn="just">
              <a:lnSpc>
                <a:spcPct val="150000"/>
              </a:lnSpc>
              <a:buFont typeface="Wingdings" panose="05000000000000000000" pitchFamily="2" charset="2"/>
              <a:buChar char="ü"/>
            </a:pPr>
            <a:r>
              <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a:t>
            </a:r>
            <a:r>
              <a:rPr lang="el-GR" dirty="0" err="1">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παιτείται</a:t>
            </a: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EU Login Account</a:t>
            </a:r>
          </a:p>
          <a:p>
            <a:pPr marL="342900" indent="-342900" algn="just">
              <a:lnSpc>
                <a:spcPct val="150000"/>
              </a:lnSpc>
              <a:buFont typeface="Wingdings" panose="05000000000000000000" pitchFamily="2" charset="2"/>
              <a:buChar char="ü"/>
            </a:pPr>
            <a:r>
              <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Δυνατότητα Αξιολόγησης πριν την παρακολούθηση κάποιου μαθήματος που προσφέρεται στην Πλατφόρμα</a:t>
            </a:r>
            <a:endParaRPr lang="en-US"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n-GB"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hlinkClick r:id="rId5"/>
              </a:rPr>
              <a:t>Helpdesk</a:t>
            </a:r>
            <a:endParaRPr lang="el-GR"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434861" y="3882956"/>
            <a:ext cx="5582906" cy="2869432"/>
          </a:xfrm>
          <a:prstGeom prst="rect">
            <a:avLst/>
          </a:prstGeom>
        </p:spPr>
      </p:pic>
    </p:spTree>
    <p:extLst>
      <p:ext uri="{BB962C8B-B14F-4D97-AF65-F5344CB8AC3E}">
        <p14:creationId xmlns:p14="http://schemas.microsoft.com/office/powerpoint/2010/main" val="3339850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977063" y="794116"/>
            <a:ext cx="9884857" cy="4158061"/>
          </a:xfrm>
          <a:prstGeom prst="rect">
            <a:avLst/>
          </a:prstGeom>
          <a:noFill/>
        </p:spPr>
        <p:txBody>
          <a:bodyPr wrap="square" rtlCol="0">
            <a:spAutoFit/>
          </a:bodyPr>
          <a:lstStyle/>
          <a:p>
            <a:pPr algn="ct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ΚΑΤΑΛΗΚΤΙΚΗ ΗΜΕΡΟΜΗΝΙΑ ΥΠΟΒΟΛΗΣ ΑΙΤΗΣΗΣ</a:t>
            </a:r>
          </a:p>
          <a:p>
            <a:pPr algn="ctr">
              <a:lnSpc>
                <a:spcPct val="150000"/>
              </a:lnSpc>
            </a:pPr>
            <a:endPar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ctr">
              <a:lnSpc>
                <a:spcPct val="150000"/>
              </a:lnSpc>
            </a:pPr>
            <a:r>
              <a:rPr lang="en-US" b="1" dirty="0">
                <a:solidFill>
                  <a:srgbClr val="FF0000"/>
                </a:solidFill>
                <a:latin typeface="Verdana" panose="020B0604030504040204" pitchFamily="34" charset="0"/>
                <a:ea typeface="Verdana" panose="020B0604030504040204" pitchFamily="34" charset="0"/>
                <a:cs typeface="Calibri" panose="020F0502020204030204" pitchFamily="34" charset="0"/>
              </a:rPr>
              <a:t>19</a:t>
            </a:r>
            <a:r>
              <a:rPr lang="el-GR" b="1" dirty="0">
                <a:solidFill>
                  <a:srgbClr val="FF0000"/>
                </a:solidFill>
                <a:latin typeface="Verdana" panose="020B0604030504040204" pitchFamily="34" charset="0"/>
                <a:ea typeface="Verdana" panose="020B0604030504040204" pitchFamily="34" charset="0"/>
                <a:cs typeface="Calibri" panose="020F0502020204030204" pitchFamily="34" charset="0"/>
              </a:rPr>
              <a:t> ΦΕΒΡΟΥΑΡΙΟΥ 202</a:t>
            </a:r>
            <a:r>
              <a:rPr lang="en-US" b="1" dirty="0">
                <a:solidFill>
                  <a:srgbClr val="FF0000"/>
                </a:solidFill>
                <a:latin typeface="Verdana" panose="020B0604030504040204" pitchFamily="34" charset="0"/>
                <a:ea typeface="Verdana" panose="020B0604030504040204" pitchFamily="34" charset="0"/>
                <a:cs typeface="Calibri" panose="020F0502020204030204" pitchFamily="34" charset="0"/>
              </a:rPr>
              <a:t>5</a:t>
            </a:r>
            <a:endParaRPr lang="el-GR" b="1" dirty="0">
              <a:solidFill>
                <a:srgbClr val="FF0000"/>
              </a:solidFill>
              <a:latin typeface="Verdana" panose="020B0604030504040204" pitchFamily="34" charset="0"/>
              <a:ea typeface="Verdana" panose="020B0604030504040204" pitchFamily="34" charset="0"/>
              <a:cs typeface="Calibri" panose="020F0502020204030204" pitchFamily="34" charset="0"/>
            </a:endParaRPr>
          </a:p>
          <a:p>
            <a:pPr algn="ctr">
              <a:lnSpc>
                <a:spcPct val="150000"/>
              </a:lnSpc>
            </a:pPr>
            <a:r>
              <a:rPr lang="el-GR" b="1" dirty="0">
                <a:solidFill>
                  <a:srgbClr val="FF0000"/>
                </a:solidFill>
                <a:latin typeface="Verdana" panose="020B0604030504040204" pitchFamily="34" charset="0"/>
                <a:ea typeface="Verdana" panose="020B0604030504040204" pitchFamily="34" charset="0"/>
                <a:cs typeface="Calibri" panose="020F0502020204030204" pitchFamily="34" charset="0"/>
              </a:rPr>
              <a:t>13:00 ΩΡΑ ΚΥΠΡΟΥ</a:t>
            </a:r>
          </a:p>
          <a:p>
            <a:pPr algn="ctr">
              <a:lnSpc>
                <a:spcPct val="150000"/>
              </a:lnSpc>
            </a:pPr>
            <a:endPar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ct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Ημερομηνία Έναρξης Σχεδίων:</a:t>
            </a:r>
          </a:p>
          <a:p>
            <a:pPr algn="ctr">
              <a:lnSpc>
                <a:spcPct val="150000"/>
              </a:lnSpc>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1</a:t>
            </a:r>
            <a:r>
              <a:rPr lang="el-GR" sz="2000" baseline="30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η</a:t>
            </a: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 Ιουνίου 202</a:t>
            </a:r>
            <a:r>
              <a:rPr lang="en-US"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5</a:t>
            </a:r>
            <a:endPar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754B81A-EA9A-C26D-16DD-FE4242491CA8}"/>
              </a:ext>
            </a:extLst>
          </p:cNvPr>
          <p:cNvPicPr>
            <a:picLocks noChangeAspect="1"/>
          </p:cNvPicPr>
          <p:nvPr/>
        </p:nvPicPr>
        <p:blipFill>
          <a:blip r:embed="rId4"/>
          <a:stretch>
            <a:fillRect/>
          </a:stretch>
        </p:blipFill>
        <p:spPr>
          <a:xfrm>
            <a:off x="4305508" y="3950753"/>
            <a:ext cx="3580984" cy="2676189"/>
          </a:xfrm>
          <a:prstGeom prst="rect">
            <a:avLst/>
          </a:prstGeom>
        </p:spPr>
      </p:pic>
    </p:spTree>
    <p:extLst>
      <p:ext uri="{BB962C8B-B14F-4D97-AF65-F5344CB8AC3E}">
        <p14:creationId xmlns:p14="http://schemas.microsoft.com/office/powerpoint/2010/main" val="177738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06374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6960554" cy="1405769"/>
          </a:xfrm>
          <a:prstGeom prst="rect">
            <a:avLst/>
          </a:prstGeom>
          <a:noFill/>
        </p:spPr>
        <p:txBody>
          <a:bodyPr wrap="square" rtlCol="0">
            <a:spAutoFit/>
          </a:bodyPr>
          <a:lstStyle/>
          <a:p>
            <a:pPr>
              <a:lnSpc>
                <a:spcPct val="150000"/>
              </a:lnSpc>
            </a:pPr>
            <a:r>
              <a:rPr lang="el-GR" sz="3000" b="1" dirty="0">
                <a:solidFill>
                  <a:schemeClr val="bg1"/>
                </a:solidFill>
              </a:rPr>
              <a:t>4. ΤΑ ΜΕΡΗ ΤΗΣ ΑΙΤΗΣΗΣ</a:t>
            </a:r>
          </a:p>
          <a:p>
            <a:pPr>
              <a:lnSpc>
                <a:spcPct val="150000"/>
              </a:lnSpc>
            </a:pPr>
            <a:r>
              <a:rPr lang="el-GR" sz="3000" i="1" dirty="0">
                <a:solidFill>
                  <a:schemeClr val="bg1"/>
                </a:solidFill>
              </a:rPr>
              <a:t>Συμπλήρωση Πεδίων &amp; Προϋπολογισμός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441661" y="5686264"/>
            <a:ext cx="475034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40504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ΒΑΣΙΚΕΣ ΠΛΗΡΟΦΟΡΙΕΣ ΓΙΑ ΤΗΝ ΑΙΤΗΣΗ</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algn="just">
              <a:buFont typeface="Wingdings" panose="05000000000000000000" pitchFamily="2" charset="2"/>
              <a:buChar char="§"/>
              <a:defRPr/>
            </a:pPr>
            <a:r>
              <a:rPr lang="en-US" dirty="0">
                <a:solidFill>
                  <a:schemeClr val="tx1">
                    <a:lumMod val="75000"/>
                    <a:lumOff val="25000"/>
                  </a:schemeClr>
                </a:solidFill>
                <a:latin typeface="Verdana" panose="020B0604030504040204" pitchFamily="34" charset="0"/>
                <a:ea typeface="Verdana" panose="020B0604030504040204" pitchFamily="34" charset="0"/>
              </a:rPr>
              <a:t>H </a:t>
            </a:r>
            <a:r>
              <a:rPr lang="el-GR" dirty="0">
                <a:solidFill>
                  <a:schemeClr val="tx1">
                    <a:lumMod val="75000"/>
                    <a:lumOff val="25000"/>
                  </a:schemeClr>
                </a:solidFill>
                <a:latin typeface="Verdana" panose="020B0604030504040204" pitchFamily="34" charset="0"/>
                <a:ea typeface="Verdana" panose="020B0604030504040204" pitchFamily="34" charset="0"/>
              </a:rPr>
              <a:t>αίτηση είναι διαθέσιμη μόνο στην αγγλική γλώσσα.</a:t>
            </a:r>
          </a:p>
          <a:p>
            <a:pPr marL="285750" indent="-285750" algn="just">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Συμπλήρωση της αίτησης </a:t>
            </a:r>
            <a:r>
              <a:rPr lang="el-GR" b="1" dirty="0">
                <a:solidFill>
                  <a:schemeClr val="tx1">
                    <a:lumMod val="75000"/>
                    <a:lumOff val="25000"/>
                  </a:schemeClr>
                </a:solidFill>
                <a:latin typeface="Verdana" panose="020B0604030504040204" pitchFamily="34" charset="0"/>
                <a:ea typeface="Verdana" panose="020B0604030504040204" pitchFamily="34" charset="0"/>
              </a:rPr>
              <a:t>στην Ελληνική ή Αγγλική γλώσσα</a:t>
            </a:r>
          </a:p>
          <a:p>
            <a:pPr algn="just">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αίτηση γίνεται </a:t>
            </a:r>
            <a:r>
              <a:rPr lang="en-US" dirty="0">
                <a:solidFill>
                  <a:schemeClr val="tx1">
                    <a:lumMod val="75000"/>
                    <a:lumOff val="25000"/>
                  </a:schemeClr>
                </a:solidFill>
                <a:latin typeface="Verdana" panose="020B0604030504040204" pitchFamily="34" charset="0"/>
                <a:ea typeface="Verdana" panose="020B0604030504040204" pitchFamily="34" charset="0"/>
              </a:rPr>
              <a:t>saved </a:t>
            </a:r>
            <a:r>
              <a:rPr lang="el-GR" dirty="0">
                <a:solidFill>
                  <a:schemeClr val="tx1">
                    <a:lumMod val="75000"/>
                    <a:lumOff val="25000"/>
                  </a:schemeClr>
                </a:solidFill>
                <a:latin typeface="Verdana" panose="020B0604030504040204" pitchFamily="34" charset="0"/>
                <a:ea typeface="Verdana" panose="020B0604030504040204" pitchFamily="34" charset="0"/>
              </a:rPr>
              <a:t>αυτόματα</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Τα πεδία που είναι γκρίζα συμπληρώνονται αυτόματα</a:t>
            </a: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Τα πεδία με αστερίσκο είναι υποχρεωτικό να συμπληρωθούν και </a:t>
            </a:r>
            <a:r>
              <a:rPr lang="el-GR" altLang="en-US" b="1" dirty="0">
                <a:solidFill>
                  <a:schemeClr val="tx1">
                    <a:lumMod val="75000"/>
                    <a:lumOff val="25000"/>
                  </a:schemeClr>
                </a:solidFill>
                <a:latin typeface="Verdana" panose="020B0604030504040204" pitchFamily="34" charset="0"/>
                <a:ea typeface="Verdana" panose="020B0604030504040204" pitchFamily="34" charset="0"/>
              </a:rPr>
              <a:t>κοκκινίζουν αν δεν έχουν συμπληρωθεί</a:t>
            </a:r>
          </a:p>
          <a:p>
            <a:pPr marL="285750" indent="-285750" algn="just">
              <a:buFont typeface="Wingdings" panose="05000000000000000000" pitchFamily="2" charset="2"/>
              <a:buChar char="§"/>
              <a:defRPr/>
            </a:pPr>
            <a:endParaRPr lang="el-GR" altLang="en-US" b="1"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Συγκεκριμένα πεδία της αίτησης έχουν περιορισμό χαρακτήρων</a:t>
            </a:r>
          </a:p>
          <a:p>
            <a:pPr marL="285750" indent="-28575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Η αίτηση συχνά περιλαμβάνει διάφορες ειδοποιήσεις</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4541538"/>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80456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18570" y="81904"/>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a:t>
            </a:r>
            <a:endParaRPr lang="el-GR" sz="2600" dirty="0">
              <a:solidFill>
                <a:schemeClr val="bg1"/>
              </a:solidFill>
            </a:endParaRPr>
          </a:p>
        </p:txBody>
      </p:sp>
      <p:sp>
        <p:nvSpPr>
          <p:cNvPr id="19" name="Freeform 18"/>
          <p:cNvSpPr/>
          <p:nvPr/>
        </p:nvSpPr>
        <p:spPr>
          <a:xfrm>
            <a:off x="659540" y="115977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7" name="Picture 6">
            <a:extLst>
              <a:ext uri="{FF2B5EF4-FFF2-40B4-BE49-F238E27FC236}">
                <a16:creationId xmlns:a16="http://schemas.microsoft.com/office/drawing/2014/main" id="{2B0B351D-82C6-BA7D-E9E5-ACE7AE05084D}"/>
              </a:ext>
            </a:extLst>
          </p:cNvPr>
          <p:cNvPicPr>
            <a:picLocks noChangeAspect="1"/>
          </p:cNvPicPr>
          <p:nvPr/>
        </p:nvPicPr>
        <p:blipFill>
          <a:blip r:embed="rId4"/>
          <a:stretch>
            <a:fillRect/>
          </a:stretch>
        </p:blipFill>
        <p:spPr>
          <a:xfrm>
            <a:off x="0" y="2613090"/>
            <a:ext cx="2514951" cy="4163006"/>
          </a:xfrm>
          <a:prstGeom prst="rect">
            <a:avLst/>
          </a:prstGeom>
        </p:spPr>
      </p:pic>
      <p:sp>
        <p:nvSpPr>
          <p:cNvPr id="17" name="Content Placeholder 2">
            <a:extLst>
              <a:ext uri="{FF2B5EF4-FFF2-40B4-BE49-F238E27FC236}">
                <a16:creationId xmlns:a16="http://schemas.microsoft.com/office/drawing/2014/main" id="{AC54A020-0A8F-1652-8E05-6E722C8F8760}"/>
              </a:ext>
            </a:extLst>
          </p:cNvPr>
          <p:cNvSpPr txBox="1">
            <a:spLocks/>
          </p:cNvSpPr>
          <p:nvPr/>
        </p:nvSpPr>
        <p:spPr bwMode="auto">
          <a:xfrm>
            <a:off x="2711624" y="2905568"/>
            <a:ext cx="9046622" cy="31492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50000"/>
              </a:lnSpc>
              <a:buFont typeface="+mj-lt"/>
              <a:buAutoNum type="arabicPeriod"/>
              <a:defRPr/>
            </a:pPr>
            <a:r>
              <a:rPr lang="el-GR" sz="1600" dirty="0">
                <a:latin typeface="Verdana" panose="020B0604030504040204" pitchFamily="34" charset="0"/>
                <a:ea typeface="Verdana" panose="020B0604030504040204" pitchFamily="34" charset="0"/>
              </a:rPr>
              <a:t>Αριθμός αίτησης</a:t>
            </a:r>
            <a:r>
              <a:rPr lang="en-GB" sz="1600" dirty="0">
                <a:latin typeface="Verdana" panose="020B0604030504040204" pitchFamily="34" charset="0"/>
                <a:ea typeface="Verdana" panose="020B0604030504040204" pitchFamily="34" charset="0"/>
              </a:rPr>
              <a:t>,</a:t>
            </a:r>
            <a:r>
              <a:rPr lang="el-GR" sz="1600" dirty="0">
                <a:latin typeface="Verdana" panose="020B0604030504040204" pitchFamily="34" charset="0"/>
                <a:ea typeface="Verdana" panose="020B0604030504040204" pitchFamily="34" charset="0"/>
              </a:rPr>
              <a:t> </a:t>
            </a:r>
            <a:r>
              <a:rPr lang="en-GB" sz="1600" dirty="0">
                <a:latin typeface="Verdana" panose="020B0604030504040204" pitchFamily="34" charset="0"/>
                <a:ea typeface="Verdana" panose="020B0604030504040204" pitchFamily="34" charset="0"/>
              </a:rPr>
              <a:t>Application – Form ID </a:t>
            </a:r>
            <a:r>
              <a:rPr lang="el-GR" sz="1600" dirty="0">
                <a:latin typeface="Verdana" panose="020B0604030504040204" pitchFamily="34" charset="0"/>
                <a:ea typeface="Verdana" panose="020B0604030504040204" pitchFamily="34" charset="0"/>
                <a:sym typeface="Wingdings" panose="05000000000000000000" pitchFamily="2" charset="2"/>
              </a:rPr>
              <a:t> Παράγεται αυτόματα από το σύστημα</a:t>
            </a:r>
            <a:endParaRPr lang="el-GR" sz="1600" dirty="0">
              <a:latin typeface="Verdana" panose="020B0604030504040204" pitchFamily="34" charset="0"/>
              <a:ea typeface="Verdana" panose="020B0604030504040204" pitchFamily="34" charset="0"/>
            </a:endParaRPr>
          </a:p>
          <a:p>
            <a:pPr marL="457200" indent="-457200">
              <a:lnSpc>
                <a:spcPct val="150000"/>
              </a:lnSpc>
              <a:buFont typeface="+mj-lt"/>
              <a:buAutoNum type="arabicPeriod"/>
              <a:defRPr/>
            </a:pPr>
            <a:r>
              <a:rPr lang="en-US" sz="1600" dirty="0">
                <a:latin typeface="Verdana" panose="020B0604030504040204" pitchFamily="34" charset="0"/>
                <a:ea typeface="Verdana" panose="020B0604030504040204" pitchFamily="34" charset="0"/>
              </a:rPr>
              <a:t>Side Menu</a:t>
            </a:r>
            <a:r>
              <a:rPr lang="en-GB" sz="1600" dirty="0">
                <a:latin typeface="Verdana" panose="020B0604030504040204" pitchFamily="34" charset="0"/>
                <a:ea typeface="Verdana" panose="020B0604030504040204" pitchFamily="34" charset="0"/>
              </a:rPr>
              <a:t>: </a:t>
            </a:r>
            <a:r>
              <a:rPr lang="el-GR" sz="1600" dirty="0">
                <a:latin typeface="Verdana" panose="020B0604030504040204" pitchFamily="34" charset="0"/>
                <a:ea typeface="Verdana" panose="020B0604030504040204" pitchFamily="34" charset="0"/>
              </a:rPr>
              <a:t>Εμφανίζει όλα τα πεδία της αίτησης</a:t>
            </a:r>
            <a:endParaRPr lang="en-GB" sz="1600" dirty="0">
              <a:latin typeface="Verdana" panose="020B0604030504040204" pitchFamily="34" charset="0"/>
              <a:ea typeface="Verdana" panose="020B0604030504040204" pitchFamily="34" charset="0"/>
            </a:endParaRPr>
          </a:p>
          <a:p>
            <a:pPr marL="0" indent="0">
              <a:lnSpc>
                <a:spcPct val="150000"/>
              </a:lnSpc>
              <a:buNone/>
              <a:defRPr/>
            </a:pPr>
            <a:r>
              <a:rPr lang="en-GB" sz="1600" dirty="0">
                <a:latin typeface="Verdana" panose="020B0604030504040204" pitchFamily="34" charset="0"/>
                <a:ea typeface="Verdana" panose="020B0604030504040204" pitchFamily="34" charset="0"/>
              </a:rPr>
              <a:t>-   To        </a:t>
            </a:r>
            <a:r>
              <a:rPr lang="el-GR" sz="1600" dirty="0">
                <a:latin typeface="Verdana" panose="020B0604030504040204" pitchFamily="34" charset="0"/>
                <a:ea typeface="Verdana" panose="020B0604030504040204" pitchFamily="34" charset="0"/>
              </a:rPr>
              <a:t>εικονίδιο περιγράφει τι απαιτείται στο κάθε πεδίο</a:t>
            </a:r>
          </a:p>
          <a:p>
            <a:pPr>
              <a:lnSpc>
                <a:spcPct val="150000"/>
              </a:lnSpc>
              <a:buFontTx/>
              <a:buChar char="-"/>
              <a:defRPr/>
            </a:pPr>
            <a:r>
              <a:rPr lang="el-GR" sz="1600" dirty="0">
                <a:latin typeface="Verdana" panose="020B0604030504040204" pitchFamily="34" charset="0"/>
                <a:ea typeface="Verdana" panose="020B0604030504040204" pitchFamily="34" charset="0"/>
              </a:rPr>
              <a:t>Με       εμφανίζονται όσα είναι συμπληρωμένα</a:t>
            </a:r>
          </a:p>
          <a:p>
            <a:pPr>
              <a:lnSpc>
                <a:spcPct val="150000"/>
              </a:lnSpc>
              <a:buFontTx/>
              <a:buChar char="-"/>
              <a:defRPr/>
            </a:pPr>
            <a:r>
              <a:rPr lang="el-GR" sz="1600" dirty="0">
                <a:latin typeface="Verdana" panose="020B0604030504040204" pitchFamily="34" charset="0"/>
                <a:ea typeface="Verdana" panose="020B0604030504040204" pitchFamily="34" charset="0"/>
              </a:rPr>
              <a:t>Με       εμφανίζονται τα πεδία στα οποία υπάρχουν εκκρεμότητες και αποτρέπουν την υποβολή της αίτησης</a:t>
            </a:r>
            <a:endParaRPr lang="el-GR" altLang="en-US" sz="1600" dirty="0">
              <a:latin typeface="Verdana" panose="020B0604030504040204" pitchFamily="34" charset="0"/>
              <a:ea typeface="Verdana" panose="020B060403050404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pic>
        <p:nvPicPr>
          <p:cNvPr id="30" name="Picture 4">
            <a:extLst>
              <a:ext uri="{FF2B5EF4-FFF2-40B4-BE49-F238E27FC236}">
                <a16:creationId xmlns:a16="http://schemas.microsoft.com/office/drawing/2014/main" id="{B89C2C98-3551-424E-8628-1F61306DF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135" y="3819824"/>
            <a:ext cx="444450" cy="42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a:extLst>
              <a:ext uri="{FF2B5EF4-FFF2-40B4-BE49-F238E27FC236}">
                <a16:creationId xmlns:a16="http://schemas.microsoft.com/office/drawing/2014/main" id="{BA5B4CDD-8AA0-21C1-EC7F-DAB084180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580" y="4240309"/>
            <a:ext cx="461005" cy="80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0097AEA-02E8-7FD3-9FEA-FF61F2AA3CF1}"/>
              </a:ext>
            </a:extLst>
          </p:cNvPr>
          <p:cNvSpPr/>
          <p:nvPr/>
        </p:nvSpPr>
        <p:spPr>
          <a:xfrm>
            <a:off x="596794" y="1498216"/>
            <a:ext cx="1125128" cy="856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Rectangle 3">
            <a:extLst>
              <a:ext uri="{FF2B5EF4-FFF2-40B4-BE49-F238E27FC236}">
                <a16:creationId xmlns:a16="http://schemas.microsoft.com/office/drawing/2014/main" id="{FFE727F0-39D0-C802-C5EF-90637F321355}"/>
              </a:ext>
            </a:extLst>
          </p:cNvPr>
          <p:cNvSpPr/>
          <p:nvPr/>
        </p:nvSpPr>
        <p:spPr>
          <a:xfrm>
            <a:off x="991989" y="4168358"/>
            <a:ext cx="1522961" cy="71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Picture 7">
            <a:extLst>
              <a:ext uri="{FF2B5EF4-FFF2-40B4-BE49-F238E27FC236}">
                <a16:creationId xmlns:a16="http://schemas.microsoft.com/office/drawing/2014/main" id="{2B5CB4A3-2874-E2A7-FC49-64D4AC511A8D}"/>
              </a:ext>
            </a:extLst>
          </p:cNvPr>
          <p:cNvPicPr>
            <a:picLocks noChangeAspect="1"/>
          </p:cNvPicPr>
          <p:nvPr/>
        </p:nvPicPr>
        <p:blipFill>
          <a:blip r:embed="rId7"/>
          <a:stretch>
            <a:fillRect/>
          </a:stretch>
        </p:blipFill>
        <p:spPr>
          <a:xfrm>
            <a:off x="-1" y="500140"/>
            <a:ext cx="12192000" cy="2239755"/>
          </a:xfrm>
          <a:prstGeom prst="rect">
            <a:avLst/>
          </a:prstGeom>
        </p:spPr>
      </p:pic>
      <p:sp>
        <p:nvSpPr>
          <p:cNvPr id="16" name="Rectangle 15">
            <a:extLst>
              <a:ext uri="{FF2B5EF4-FFF2-40B4-BE49-F238E27FC236}">
                <a16:creationId xmlns:a16="http://schemas.microsoft.com/office/drawing/2014/main" id="{8A503FE2-328A-978A-A227-B22FD086C48B}"/>
              </a:ext>
            </a:extLst>
          </p:cNvPr>
          <p:cNvSpPr/>
          <p:nvPr/>
        </p:nvSpPr>
        <p:spPr>
          <a:xfrm>
            <a:off x="9636290" y="890125"/>
            <a:ext cx="2459254" cy="3946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Rectangle 13">
            <a:extLst>
              <a:ext uri="{FF2B5EF4-FFF2-40B4-BE49-F238E27FC236}">
                <a16:creationId xmlns:a16="http://schemas.microsoft.com/office/drawing/2014/main" id="{0F5684C0-4FC0-A477-E4D3-00BE3670DEED}"/>
              </a:ext>
            </a:extLst>
          </p:cNvPr>
          <p:cNvSpPr/>
          <p:nvPr/>
        </p:nvSpPr>
        <p:spPr>
          <a:xfrm>
            <a:off x="117038" y="1508032"/>
            <a:ext cx="1125128" cy="3931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ectangle 12">
            <a:extLst>
              <a:ext uri="{FF2B5EF4-FFF2-40B4-BE49-F238E27FC236}">
                <a16:creationId xmlns:a16="http://schemas.microsoft.com/office/drawing/2014/main" id="{8EAC817F-7066-1CDF-CE89-3A27723C37CF}"/>
              </a:ext>
            </a:extLst>
          </p:cNvPr>
          <p:cNvSpPr/>
          <p:nvPr/>
        </p:nvSpPr>
        <p:spPr>
          <a:xfrm>
            <a:off x="-1" y="486006"/>
            <a:ext cx="4016415" cy="325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ectangle 9">
            <a:extLst>
              <a:ext uri="{FF2B5EF4-FFF2-40B4-BE49-F238E27FC236}">
                <a16:creationId xmlns:a16="http://schemas.microsoft.com/office/drawing/2014/main" id="{26594032-5C49-CD58-BE5C-96ECF46CF40B}"/>
              </a:ext>
            </a:extLst>
          </p:cNvPr>
          <p:cNvSpPr/>
          <p:nvPr/>
        </p:nvSpPr>
        <p:spPr>
          <a:xfrm>
            <a:off x="10532962" y="440975"/>
            <a:ext cx="914400" cy="3796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10">
            <a:extLst>
              <a:ext uri="{FF2B5EF4-FFF2-40B4-BE49-F238E27FC236}">
                <a16:creationId xmlns:a16="http://schemas.microsoft.com/office/drawing/2014/main" id="{B52CC20F-70FD-42F8-55F4-322137E6F3B3}"/>
              </a:ext>
            </a:extLst>
          </p:cNvPr>
          <p:cNvSpPr/>
          <p:nvPr/>
        </p:nvSpPr>
        <p:spPr>
          <a:xfrm>
            <a:off x="11503223" y="432203"/>
            <a:ext cx="681675" cy="3796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Rectangle 4">
            <a:extLst>
              <a:ext uri="{FF2B5EF4-FFF2-40B4-BE49-F238E27FC236}">
                <a16:creationId xmlns:a16="http://schemas.microsoft.com/office/drawing/2014/main" id="{CB8AADF4-E21E-3718-10D6-26545192F6C1}"/>
              </a:ext>
            </a:extLst>
          </p:cNvPr>
          <p:cNvSpPr/>
          <p:nvPr/>
        </p:nvSpPr>
        <p:spPr>
          <a:xfrm>
            <a:off x="2987039" y="942371"/>
            <a:ext cx="4537167" cy="2640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27514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72850" y="-3826"/>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ACCREDITATION</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9" name="TextBox 8">
            <a:extLst>
              <a:ext uri="{FF2B5EF4-FFF2-40B4-BE49-F238E27FC236}">
                <a16:creationId xmlns:a16="http://schemas.microsoft.com/office/drawing/2014/main" id="{94EADC7A-8AD7-8E6B-BE3D-D434D01EBD6D}"/>
              </a:ext>
            </a:extLst>
          </p:cNvPr>
          <p:cNvSpPr txBox="1"/>
          <p:nvPr/>
        </p:nvSpPr>
        <p:spPr>
          <a:xfrm>
            <a:off x="233810" y="4703312"/>
            <a:ext cx="7211628" cy="1018292"/>
          </a:xfrm>
          <a:prstGeom prst="rect">
            <a:avLst/>
          </a:prstGeom>
          <a:noFill/>
          <a:ln w="19050">
            <a:solidFill>
              <a:schemeClr val="accent5"/>
            </a:solidFill>
          </a:ln>
        </p:spPr>
        <p:txBody>
          <a:bodyPr wrap="square">
            <a:spAutoFit/>
          </a:bodyPr>
          <a:lstStyle/>
          <a:p>
            <a:pPr marL="285750" indent="-285750">
              <a:lnSpc>
                <a:spcPct val="150000"/>
              </a:lnSpc>
              <a:buFont typeface="Arial" panose="020B0604020202020204" pitchFamily="34" charset="0"/>
              <a:buChar char="•"/>
              <a:defRPr/>
            </a:pPr>
            <a:r>
              <a:rPr lang="en-GB" altLang="en-US" sz="1400" b="1" dirty="0">
                <a:solidFill>
                  <a:schemeClr val="tx1">
                    <a:lumMod val="75000"/>
                    <a:lumOff val="25000"/>
                  </a:schemeClr>
                </a:solidFill>
                <a:latin typeface="Verdana" panose="020B0604030504040204" pitchFamily="34" charset="0"/>
                <a:ea typeface="Verdana" panose="020B0604030504040204" pitchFamily="34" charset="0"/>
              </a:rPr>
              <a:t>K</a:t>
            </a:r>
            <a:r>
              <a:rPr lang="el-GR" altLang="en-US" sz="1400" b="1" dirty="0" err="1">
                <a:solidFill>
                  <a:schemeClr val="tx1">
                    <a:lumMod val="75000"/>
                    <a:lumOff val="25000"/>
                  </a:schemeClr>
                </a:solidFill>
                <a:latin typeface="Verdana" panose="020B0604030504040204" pitchFamily="34" charset="0"/>
                <a:ea typeface="Verdana" panose="020B0604030504040204" pitchFamily="34" charset="0"/>
              </a:rPr>
              <a:t>αταχωρείτε</a:t>
            </a:r>
            <a:r>
              <a:rPr lang="el-GR" altLang="en-US" sz="1400" b="1" dirty="0">
                <a:solidFill>
                  <a:schemeClr val="tx1">
                    <a:lumMod val="75000"/>
                    <a:lumOff val="25000"/>
                  </a:schemeClr>
                </a:solidFill>
                <a:latin typeface="Verdana" panose="020B0604030504040204" pitchFamily="34" charset="0"/>
                <a:ea typeface="Verdana" panose="020B0604030504040204" pitchFamily="34" charset="0"/>
              </a:rPr>
              <a:t> μόνο το Ο</a:t>
            </a:r>
            <a:r>
              <a:rPr lang="en-US" altLang="en-US" sz="1400" b="1" dirty="0" err="1">
                <a:solidFill>
                  <a:schemeClr val="tx1">
                    <a:lumMod val="75000"/>
                    <a:lumOff val="25000"/>
                  </a:schemeClr>
                </a:solidFill>
                <a:latin typeface="Verdana" panose="020B0604030504040204" pitchFamily="34" charset="0"/>
                <a:ea typeface="Verdana" panose="020B0604030504040204" pitchFamily="34" charset="0"/>
              </a:rPr>
              <a:t>rganisation</a:t>
            </a:r>
            <a:r>
              <a:rPr lang="en-US" altLang="en-US" sz="1400" b="1" dirty="0">
                <a:solidFill>
                  <a:schemeClr val="tx1">
                    <a:lumMod val="75000"/>
                    <a:lumOff val="25000"/>
                  </a:schemeClr>
                </a:solidFill>
                <a:latin typeface="Verdana" panose="020B0604030504040204" pitchFamily="34" charset="0"/>
                <a:ea typeface="Verdana" panose="020B0604030504040204" pitchFamily="34" charset="0"/>
              </a:rPr>
              <a:t> ID </a:t>
            </a:r>
            <a:r>
              <a:rPr lang="el-GR" altLang="en-US" sz="1400" b="1" dirty="0">
                <a:solidFill>
                  <a:schemeClr val="tx1">
                    <a:lumMod val="75000"/>
                    <a:lumOff val="25000"/>
                  </a:schemeClr>
                </a:solidFill>
                <a:latin typeface="Verdana" panose="020B0604030504040204" pitchFamily="34" charset="0"/>
                <a:ea typeface="Verdana" panose="020B0604030504040204" pitchFamily="34" charset="0"/>
              </a:rPr>
              <a:t>του οργανισμού σας</a:t>
            </a:r>
          </a:p>
          <a:p>
            <a:pPr marL="285750" indent="-285750">
              <a:lnSpc>
                <a:spcPct val="150000"/>
              </a:lnSpc>
              <a:buFont typeface="Arial" panose="020B0604020202020204" pitchFamily="34" charset="0"/>
              <a:buChar char="•"/>
              <a:defRPr/>
            </a:pPr>
            <a:r>
              <a:rPr lang="el-GR" altLang="en-US" sz="1400" dirty="0">
                <a:solidFill>
                  <a:schemeClr val="tx1">
                    <a:lumMod val="75000"/>
                    <a:lumOff val="25000"/>
                  </a:schemeClr>
                </a:solidFill>
                <a:latin typeface="Verdana" panose="020B0604030504040204" pitchFamily="34" charset="0"/>
                <a:ea typeface="Verdana" panose="020B0604030504040204" pitchFamily="34" charset="0"/>
              </a:rPr>
              <a:t>Οι υπόλοιπες πληροφορίες συμπληρώνονται αυτόματα (</a:t>
            </a:r>
            <a:r>
              <a:rPr lang="el-GR"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Α</a:t>
            </a:r>
            <a:r>
              <a:rPr lang="en-US" altLang="en-US" sz="1400" dirty="0" err="1">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ccreditation</a:t>
            </a:r>
            <a:r>
              <a:rPr lang="en-US"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 type &amp; code</a:t>
            </a:r>
            <a:r>
              <a:rPr lang="el-GR"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 / </a:t>
            </a:r>
            <a:r>
              <a:rPr lang="en-US"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National Agency &amp; Language</a:t>
            </a:r>
            <a:r>
              <a:rPr lang="el-GR" altLang="en-US" sz="1400" dirty="0">
                <a:solidFill>
                  <a:schemeClr val="tx1">
                    <a:lumMod val="75000"/>
                    <a:lumOff val="25000"/>
                  </a:schemeClr>
                </a:solidFill>
                <a:latin typeface="Verdana" panose="020B0604030504040204" pitchFamily="34" charset="0"/>
                <a:ea typeface="Verdana" panose="020B0604030504040204" pitchFamily="34" charset="0"/>
                <a:sym typeface="Wingdings" pitchFamily="2" charset="2"/>
              </a:rPr>
              <a:t> / </a:t>
            </a:r>
            <a:r>
              <a:rPr lang="en-US" altLang="en-US" sz="1400" dirty="0">
                <a:solidFill>
                  <a:schemeClr val="tx1">
                    <a:lumMod val="75000"/>
                    <a:lumOff val="25000"/>
                  </a:schemeClr>
                </a:solidFill>
                <a:latin typeface="Verdana" panose="020B0604030504040204" pitchFamily="34" charset="0"/>
                <a:ea typeface="Verdana" panose="020B0604030504040204" pitchFamily="34" charset="0"/>
              </a:rPr>
              <a:t>Start</a:t>
            </a:r>
            <a:r>
              <a:rPr lang="el-GR" altLang="en-US" sz="1400" dirty="0">
                <a:solidFill>
                  <a:schemeClr val="tx1">
                    <a:lumMod val="75000"/>
                    <a:lumOff val="25000"/>
                  </a:schemeClr>
                </a:solidFill>
                <a:latin typeface="Verdana" panose="020B0604030504040204" pitchFamily="34" charset="0"/>
                <a:ea typeface="Verdana" panose="020B0604030504040204" pitchFamily="34" charset="0"/>
              </a:rPr>
              <a:t>-</a:t>
            </a:r>
            <a:r>
              <a:rPr lang="en-US" altLang="en-US" sz="1400" dirty="0">
                <a:solidFill>
                  <a:schemeClr val="tx1">
                    <a:lumMod val="75000"/>
                    <a:lumOff val="25000"/>
                  </a:schemeClr>
                </a:solidFill>
                <a:latin typeface="Verdana" panose="020B0604030504040204" pitchFamily="34" charset="0"/>
                <a:ea typeface="Verdana" panose="020B0604030504040204" pitchFamily="34" charset="0"/>
              </a:rPr>
              <a:t>End date &amp; duration)</a:t>
            </a:r>
            <a:endParaRPr lang="el-GR" altLang="en-US" sz="1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6DD65114-7770-D22F-0378-DD867EDF6F67}"/>
              </a:ext>
            </a:extLst>
          </p:cNvPr>
          <p:cNvPicPr>
            <a:picLocks noChangeAspect="1"/>
          </p:cNvPicPr>
          <p:nvPr/>
        </p:nvPicPr>
        <p:blipFill>
          <a:blip r:embed="rId4"/>
          <a:stretch>
            <a:fillRect/>
          </a:stretch>
        </p:blipFill>
        <p:spPr>
          <a:xfrm>
            <a:off x="0" y="965008"/>
            <a:ext cx="12192000" cy="4927983"/>
          </a:xfrm>
          <a:prstGeom prst="rect">
            <a:avLst/>
          </a:prstGeom>
        </p:spPr>
      </p:pic>
      <p:sp>
        <p:nvSpPr>
          <p:cNvPr id="6" name="Rectangle 5">
            <a:extLst>
              <a:ext uri="{FF2B5EF4-FFF2-40B4-BE49-F238E27FC236}">
                <a16:creationId xmlns:a16="http://schemas.microsoft.com/office/drawing/2014/main" id="{FACE087A-0D56-0E0E-9BD7-F875C6134D77}"/>
              </a:ext>
            </a:extLst>
          </p:cNvPr>
          <p:cNvSpPr/>
          <p:nvPr/>
        </p:nvSpPr>
        <p:spPr>
          <a:xfrm>
            <a:off x="2173918" y="3254132"/>
            <a:ext cx="4307616" cy="3497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ectangle 9">
            <a:extLst>
              <a:ext uri="{FF2B5EF4-FFF2-40B4-BE49-F238E27FC236}">
                <a16:creationId xmlns:a16="http://schemas.microsoft.com/office/drawing/2014/main" id="{EE01AB2F-B4D1-A40E-96DD-90A7BD5F2756}"/>
              </a:ext>
            </a:extLst>
          </p:cNvPr>
          <p:cNvSpPr/>
          <p:nvPr/>
        </p:nvSpPr>
        <p:spPr>
          <a:xfrm>
            <a:off x="172850" y="2752356"/>
            <a:ext cx="995652" cy="3497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a:extLst>
              <a:ext uri="{FF2B5EF4-FFF2-40B4-BE49-F238E27FC236}">
                <a16:creationId xmlns:a16="http://schemas.microsoft.com/office/drawing/2014/main" id="{EAA59C61-2FF1-27A2-A3D9-0B428AFAEF8F}"/>
              </a:ext>
            </a:extLst>
          </p:cNvPr>
          <p:cNvSpPr txBox="1"/>
          <p:nvPr/>
        </p:nvSpPr>
        <p:spPr>
          <a:xfrm>
            <a:off x="2221237" y="5939149"/>
            <a:ext cx="6634610" cy="646331"/>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l-GR" dirty="0"/>
              <a:t>Καταχωρείτε μόνο το </a:t>
            </a:r>
            <a:r>
              <a:rPr lang="en-US" dirty="0" err="1"/>
              <a:t>Organisation</a:t>
            </a:r>
            <a:r>
              <a:rPr lang="en-US" dirty="0"/>
              <a:t> ID </a:t>
            </a:r>
            <a:r>
              <a:rPr lang="el-GR" dirty="0"/>
              <a:t>του οργανισμού σας</a:t>
            </a:r>
          </a:p>
          <a:p>
            <a:pPr marL="285750" indent="-285750">
              <a:buFont typeface="Arial" panose="020B0604020202020204" pitchFamily="34" charset="0"/>
              <a:buChar char="•"/>
            </a:pPr>
            <a:r>
              <a:rPr lang="el-GR" dirty="0"/>
              <a:t>Οι υπόλοιπες πληροφορίες συμπληρώνονται αυτόματα</a:t>
            </a:r>
            <a:endParaRPr lang="en-US" dirty="0"/>
          </a:p>
        </p:txBody>
      </p:sp>
    </p:spTree>
    <p:extLst>
      <p:ext uri="{BB962C8B-B14F-4D97-AF65-F5344CB8AC3E}">
        <p14:creationId xmlns:p14="http://schemas.microsoft.com/office/powerpoint/2010/main" val="392576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72850" y="-3826"/>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PARTICIPATING ORGANISATIONS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2" name="Rectangle 21">
            <a:extLst>
              <a:ext uri="{FF2B5EF4-FFF2-40B4-BE49-F238E27FC236}">
                <a16:creationId xmlns:a16="http://schemas.microsoft.com/office/drawing/2014/main" id="{E87F922F-49B9-8A87-5D1B-70562BA78DEC}"/>
              </a:ext>
            </a:extLst>
          </p:cNvPr>
          <p:cNvSpPr/>
          <p:nvPr/>
        </p:nvSpPr>
        <p:spPr>
          <a:xfrm>
            <a:off x="8319533" y="-34469"/>
            <a:ext cx="3914159" cy="646331"/>
          </a:xfrm>
          <a:prstGeom prst="rect">
            <a:avLst/>
          </a:prstGeom>
          <a:solidFill>
            <a:srgbClr val="FF0000"/>
          </a:solidFill>
        </p:spPr>
        <p:txBody>
          <a:bodyPr wrap="square">
            <a:spAutoFit/>
          </a:bodyPr>
          <a:lstStyle/>
          <a:p>
            <a:pPr marL="171450" indent="-171450">
              <a:buFont typeface="Arial" panose="020B0604020202020204" pitchFamily="34" charset="0"/>
              <a:buChar char="•"/>
              <a:defRPr/>
            </a:pPr>
            <a:r>
              <a:rPr lang="en-US" altLang="en-US" sz="1200" b="1" dirty="0">
                <a:solidFill>
                  <a:schemeClr val="bg1"/>
                </a:solidFill>
                <a:latin typeface="Verdana" panose="020B0604030504040204" pitchFamily="34" charset="0"/>
                <a:ea typeface="Verdana" panose="020B0604030504040204" pitchFamily="34" charset="0"/>
              </a:rPr>
              <a:t>Applicant Org</a:t>
            </a:r>
            <a:r>
              <a:rPr lang="el-GR" altLang="en-US" sz="1200" b="1" dirty="0">
                <a:solidFill>
                  <a:schemeClr val="bg1"/>
                </a:solidFill>
                <a:latin typeface="Verdana" panose="020B0604030504040204" pitchFamily="34" charset="0"/>
                <a:ea typeface="Verdana" panose="020B0604030504040204" pitchFamily="34" charset="0"/>
              </a:rPr>
              <a:t>.</a:t>
            </a:r>
            <a:r>
              <a:rPr lang="en-US" altLang="en-US" sz="1200" b="1" dirty="0">
                <a:solidFill>
                  <a:schemeClr val="bg1"/>
                </a:solidFill>
                <a:latin typeface="Verdana" panose="020B0604030504040204" pitchFamily="34" charset="0"/>
                <a:ea typeface="Verdana" panose="020B0604030504040204" pitchFamily="34" charset="0"/>
              </a:rPr>
              <a:t> </a:t>
            </a:r>
            <a:r>
              <a:rPr lang="en-GB" altLang="en-US" sz="1200" b="1" dirty="0">
                <a:solidFill>
                  <a:schemeClr val="bg1"/>
                </a:solidFill>
                <a:latin typeface="Verdana" panose="020B0604030504040204" pitchFamily="34" charset="0"/>
                <a:ea typeface="Verdana" panose="020B0604030504040204" pitchFamily="34" charset="0"/>
              </a:rPr>
              <a:t>= Accredited </a:t>
            </a:r>
            <a:r>
              <a:rPr lang="en-US" altLang="en-US" sz="1200" b="1" dirty="0">
                <a:solidFill>
                  <a:schemeClr val="bg1"/>
                </a:solidFill>
                <a:latin typeface="Verdana" panose="020B0604030504040204" pitchFamily="34" charset="0"/>
                <a:ea typeface="Verdana" panose="020B0604030504040204" pitchFamily="34" charset="0"/>
              </a:rPr>
              <a:t>Org.</a:t>
            </a:r>
            <a:endParaRPr lang="en-GB" altLang="en-US" sz="1200" b="1"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defRPr/>
            </a:pPr>
            <a:r>
              <a:rPr lang="el-GR" altLang="en-US" sz="1200" b="1" dirty="0">
                <a:solidFill>
                  <a:schemeClr val="bg1"/>
                </a:solidFill>
                <a:latin typeface="Verdana" panose="020B0604030504040204" pitchFamily="34" charset="0"/>
                <a:ea typeface="Verdana" panose="020B0604030504040204" pitchFamily="34" charset="0"/>
              </a:rPr>
              <a:t>Στοιχεία του </a:t>
            </a:r>
            <a:r>
              <a:rPr lang="en-US" altLang="en-US" sz="1200" b="1" dirty="0">
                <a:solidFill>
                  <a:schemeClr val="bg1"/>
                </a:solidFill>
                <a:latin typeface="Verdana" panose="020B0604030504040204" pitchFamily="34" charset="0"/>
                <a:ea typeface="Verdana" panose="020B0604030504040204" pitchFamily="34" charset="0"/>
              </a:rPr>
              <a:t>N</a:t>
            </a:r>
            <a:r>
              <a:rPr lang="el-GR" altLang="en-US" sz="1200" b="1" dirty="0">
                <a:solidFill>
                  <a:schemeClr val="bg1"/>
                </a:solidFill>
                <a:latin typeface="Verdana" panose="020B0604030504040204" pitchFamily="34" charset="0"/>
                <a:ea typeface="Verdana" panose="020B0604030504040204" pitchFamily="34" charset="0"/>
              </a:rPr>
              <a:t>όμιμου Εκπροσώπου</a:t>
            </a:r>
          </a:p>
          <a:p>
            <a:pPr marL="171450" indent="-171450">
              <a:buFont typeface="Arial" panose="020B0604020202020204" pitchFamily="34" charset="0"/>
              <a:buChar char="•"/>
              <a:defRPr/>
            </a:pPr>
            <a:r>
              <a:rPr lang="el-GR" altLang="en-US" sz="1200" b="1" dirty="0">
                <a:solidFill>
                  <a:schemeClr val="bg1"/>
                </a:solidFill>
                <a:latin typeface="Verdana" panose="020B0604030504040204" pitchFamily="34" charset="0"/>
                <a:ea typeface="Verdana" panose="020B0604030504040204" pitchFamily="34" charset="0"/>
              </a:rPr>
              <a:t>Η αίτηση δε ζητά να καταχωρήσετε ΟΥ </a:t>
            </a:r>
            <a:endParaRPr lang="en-US" altLang="en-US" sz="12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67C44EE-D9F7-427F-9560-1328DFC30057}"/>
              </a:ext>
            </a:extLst>
          </p:cNvPr>
          <p:cNvSpPr/>
          <p:nvPr/>
        </p:nvSpPr>
        <p:spPr>
          <a:xfrm>
            <a:off x="323987" y="1805050"/>
            <a:ext cx="1457311" cy="160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Straight Arrow Connector 11">
            <a:extLst>
              <a:ext uri="{FF2B5EF4-FFF2-40B4-BE49-F238E27FC236}">
                <a16:creationId xmlns:a16="http://schemas.microsoft.com/office/drawing/2014/main" id="{1F77C3FB-08BF-344C-7168-C3CA1722F660}"/>
              </a:ext>
            </a:extLst>
          </p:cNvPr>
          <p:cNvCxnSpPr>
            <a:cxnSpLocks/>
          </p:cNvCxnSpPr>
          <p:nvPr/>
        </p:nvCxnSpPr>
        <p:spPr>
          <a:xfrm>
            <a:off x="2011680" y="1364996"/>
            <a:ext cx="3657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581F9D-D1CF-34CE-248C-19F2B91C27EC}"/>
              </a:ext>
            </a:extLst>
          </p:cNvPr>
          <p:cNvCxnSpPr>
            <a:cxnSpLocks/>
          </p:cNvCxnSpPr>
          <p:nvPr/>
        </p:nvCxnSpPr>
        <p:spPr>
          <a:xfrm>
            <a:off x="1912620" y="2031980"/>
            <a:ext cx="0" cy="962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0AB706C-A1DD-163E-1F5A-FE70107399AA}"/>
              </a:ext>
            </a:extLst>
          </p:cNvPr>
          <p:cNvPicPr>
            <a:picLocks noChangeAspect="1"/>
          </p:cNvPicPr>
          <p:nvPr/>
        </p:nvPicPr>
        <p:blipFill>
          <a:blip r:embed="rId4"/>
          <a:stretch>
            <a:fillRect/>
          </a:stretch>
        </p:blipFill>
        <p:spPr>
          <a:xfrm>
            <a:off x="-2" y="573513"/>
            <a:ext cx="12192000" cy="2510207"/>
          </a:xfrm>
          <a:prstGeom prst="rect">
            <a:avLst/>
          </a:prstGeom>
        </p:spPr>
      </p:pic>
      <p:sp>
        <p:nvSpPr>
          <p:cNvPr id="10" name="Rectangle 9">
            <a:extLst>
              <a:ext uri="{FF2B5EF4-FFF2-40B4-BE49-F238E27FC236}">
                <a16:creationId xmlns:a16="http://schemas.microsoft.com/office/drawing/2014/main" id="{06BD76C8-D1C6-803F-CDEE-85336FD5172F}"/>
              </a:ext>
            </a:extLst>
          </p:cNvPr>
          <p:cNvSpPr/>
          <p:nvPr/>
        </p:nvSpPr>
        <p:spPr>
          <a:xfrm>
            <a:off x="-13336" y="2363895"/>
            <a:ext cx="2011680" cy="5232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Rectangle 23">
            <a:extLst>
              <a:ext uri="{FF2B5EF4-FFF2-40B4-BE49-F238E27FC236}">
                <a16:creationId xmlns:a16="http://schemas.microsoft.com/office/drawing/2014/main" id="{166482CB-490F-D7C0-FB5F-A6FCF1261132}"/>
              </a:ext>
            </a:extLst>
          </p:cNvPr>
          <p:cNvSpPr/>
          <p:nvPr/>
        </p:nvSpPr>
        <p:spPr>
          <a:xfrm>
            <a:off x="2084067" y="2266128"/>
            <a:ext cx="8367863" cy="7285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6F5F2AC3-31F4-E5FA-811D-330626FB9C7A}"/>
              </a:ext>
            </a:extLst>
          </p:cNvPr>
          <p:cNvSpPr txBox="1"/>
          <p:nvPr/>
        </p:nvSpPr>
        <p:spPr>
          <a:xfrm>
            <a:off x="10515596" y="1428677"/>
            <a:ext cx="1612736" cy="1615827"/>
          </a:xfrm>
          <a:prstGeom prst="rect">
            <a:avLst/>
          </a:prstGeom>
          <a:solidFill>
            <a:srgbClr val="FF0000"/>
          </a:solidFill>
        </p:spPr>
        <p:txBody>
          <a:bodyPr wrap="square" rtlCol="0">
            <a:spAutoFit/>
          </a:bodyPr>
          <a:lstStyle/>
          <a:p>
            <a:r>
              <a:rPr lang="el-GR" sz="1100" b="1" dirty="0">
                <a:solidFill>
                  <a:schemeClr val="bg1"/>
                </a:solidFill>
                <a:latin typeface="Verdana" panose="020B0604030504040204" pitchFamily="34" charset="0"/>
                <a:ea typeface="Verdana" panose="020B0604030504040204" pitchFamily="34" charset="0"/>
              </a:rPr>
              <a:t>Με την εισαγωγή του </a:t>
            </a:r>
            <a:r>
              <a:rPr lang="en-US" sz="1100" b="1" dirty="0">
                <a:solidFill>
                  <a:schemeClr val="bg1"/>
                </a:solidFill>
                <a:latin typeface="Verdana" panose="020B0604030504040204" pitchFamily="34" charset="0"/>
                <a:ea typeface="Verdana" panose="020B0604030504040204" pitchFamily="34" charset="0"/>
              </a:rPr>
              <a:t>OID </a:t>
            </a:r>
            <a:r>
              <a:rPr lang="el-GR" sz="1100" b="1" dirty="0">
                <a:solidFill>
                  <a:schemeClr val="bg1"/>
                </a:solidFill>
                <a:latin typeface="Verdana" panose="020B0604030504040204" pitchFamily="34" charset="0"/>
                <a:ea typeface="Verdana" panose="020B0604030504040204" pitchFamily="34" charset="0"/>
              </a:rPr>
              <a:t>στο προηγούμενο στάδιο θα εμφανιστούν αυτόματα το όνομα και τα στοιχεία του οργανισμού σας </a:t>
            </a:r>
            <a:endParaRPr lang="en-US" sz="1100" b="1" dirty="0">
              <a:solidFill>
                <a:schemeClr val="bg1"/>
              </a:solidFill>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ACF0E739-E17B-6BC4-DC43-3AB66EF38D5A}"/>
              </a:ext>
            </a:extLst>
          </p:cNvPr>
          <p:cNvPicPr>
            <a:picLocks noChangeAspect="1"/>
          </p:cNvPicPr>
          <p:nvPr/>
        </p:nvPicPr>
        <p:blipFill>
          <a:blip r:embed="rId5"/>
          <a:stretch>
            <a:fillRect/>
          </a:stretch>
        </p:blipFill>
        <p:spPr>
          <a:xfrm>
            <a:off x="0" y="3133810"/>
            <a:ext cx="12192000" cy="3852548"/>
          </a:xfrm>
          <a:prstGeom prst="rect">
            <a:avLst/>
          </a:prstGeom>
        </p:spPr>
      </p:pic>
      <p:sp>
        <p:nvSpPr>
          <p:cNvPr id="28" name="Rectangle 27">
            <a:extLst>
              <a:ext uri="{FF2B5EF4-FFF2-40B4-BE49-F238E27FC236}">
                <a16:creationId xmlns:a16="http://schemas.microsoft.com/office/drawing/2014/main" id="{176489E0-D93D-CD10-2EE8-2560E2FD3E7A}"/>
              </a:ext>
            </a:extLst>
          </p:cNvPr>
          <p:cNvSpPr/>
          <p:nvPr/>
        </p:nvSpPr>
        <p:spPr>
          <a:xfrm>
            <a:off x="0" y="4691021"/>
            <a:ext cx="10451930" cy="5754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Arrow: Down 12">
            <a:extLst>
              <a:ext uri="{FF2B5EF4-FFF2-40B4-BE49-F238E27FC236}">
                <a16:creationId xmlns:a16="http://schemas.microsoft.com/office/drawing/2014/main" id="{7E65872B-8AA9-A9B3-A981-AE478C518D02}"/>
              </a:ext>
            </a:extLst>
          </p:cNvPr>
          <p:cNvSpPr/>
          <p:nvPr/>
        </p:nvSpPr>
        <p:spPr>
          <a:xfrm>
            <a:off x="11273742" y="4606724"/>
            <a:ext cx="82106" cy="57545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56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68465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5726585" cy="713272"/>
          </a:xfrm>
          <a:prstGeom prst="rect">
            <a:avLst/>
          </a:prstGeom>
          <a:noFill/>
        </p:spPr>
        <p:txBody>
          <a:bodyPr wrap="square" rtlCol="0">
            <a:spAutoFit/>
          </a:bodyPr>
          <a:lstStyle/>
          <a:p>
            <a:pPr>
              <a:lnSpc>
                <a:spcPct val="150000"/>
              </a:lnSpc>
            </a:pPr>
            <a:r>
              <a:rPr lang="el-GR" sz="3000" b="1" dirty="0">
                <a:solidFill>
                  <a:schemeClr val="bg1"/>
                </a:solidFill>
              </a:rPr>
              <a:t>1. ΒΑΣΙΚΕΣ ΠΛΗΡΟΦΟΡΙΕΣ ΓΙΑ ΒΔ1</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498081" y="5686264"/>
            <a:ext cx="469392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3827283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D3C2-6ABC-9722-8A3E-F1DD0CDA85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5E9227-4E92-BC93-A2CC-EA4069B2653D}"/>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0D89B906-7312-0DB7-6753-E81ECF3801F6}"/>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D24818A9-8600-A1BC-F42D-C271F33348A2}"/>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9EF8B72-ED3B-D584-D748-4627F3CDD460}"/>
              </a:ext>
            </a:extLst>
          </p:cNvPr>
          <p:cNvSpPr txBox="1"/>
          <p:nvPr/>
        </p:nvSpPr>
        <p:spPr>
          <a:xfrm>
            <a:off x="172850" y="-3826"/>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PARTICIPATING ORGANISATIONS</a:t>
            </a:r>
            <a:endParaRPr lang="el-GR" sz="2600" dirty="0">
              <a:solidFill>
                <a:schemeClr val="bg1"/>
              </a:solidFill>
            </a:endParaRPr>
          </a:p>
        </p:txBody>
      </p:sp>
      <p:sp>
        <p:nvSpPr>
          <p:cNvPr id="19" name="Freeform 18">
            <a:extLst>
              <a:ext uri="{FF2B5EF4-FFF2-40B4-BE49-F238E27FC236}">
                <a16:creationId xmlns:a16="http://schemas.microsoft.com/office/drawing/2014/main" id="{100F4D5E-23A9-3648-6C99-C6FCEFFED4CD}"/>
              </a:ext>
            </a:extLst>
          </p:cNvPr>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a:extLst>
              <a:ext uri="{FF2B5EF4-FFF2-40B4-BE49-F238E27FC236}">
                <a16:creationId xmlns:a16="http://schemas.microsoft.com/office/drawing/2014/main" id="{90FA4FC3-3DE3-F997-A06B-1BBBD71B2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70E45FAA-6C40-86ED-38A7-24450DB40A18}"/>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161FCE60-5647-A454-B2E6-57410A14CB2C}"/>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3" name="Rectangle 2">
            <a:extLst>
              <a:ext uri="{FF2B5EF4-FFF2-40B4-BE49-F238E27FC236}">
                <a16:creationId xmlns:a16="http://schemas.microsoft.com/office/drawing/2014/main" id="{13790AA6-1DD6-F178-9763-47DB77138BC1}"/>
              </a:ext>
            </a:extLst>
          </p:cNvPr>
          <p:cNvSpPr/>
          <p:nvPr/>
        </p:nvSpPr>
        <p:spPr>
          <a:xfrm>
            <a:off x="323987" y="1805050"/>
            <a:ext cx="1457311" cy="160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Picture 4">
            <a:extLst>
              <a:ext uri="{FF2B5EF4-FFF2-40B4-BE49-F238E27FC236}">
                <a16:creationId xmlns:a16="http://schemas.microsoft.com/office/drawing/2014/main" id="{F81C0028-0F46-AADC-2E6D-859AD5C7E5EB}"/>
              </a:ext>
            </a:extLst>
          </p:cNvPr>
          <p:cNvPicPr>
            <a:picLocks noChangeAspect="1"/>
          </p:cNvPicPr>
          <p:nvPr/>
        </p:nvPicPr>
        <p:blipFill>
          <a:blip r:embed="rId4"/>
          <a:stretch>
            <a:fillRect/>
          </a:stretch>
        </p:blipFill>
        <p:spPr>
          <a:xfrm>
            <a:off x="0" y="629152"/>
            <a:ext cx="12192000" cy="1537827"/>
          </a:xfrm>
          <a:prstGeom prst="rect">
            <a:avLst/>
          </a:prstGeom>
        </p:spPr>
      </p:pic>
      <p:sp>
        <p:nvSpPr>
          <p:cNvPr id="20" name="Rectangle 19">
            <a:extLst>
              <a:ext uri="{FF2B5EF4-FFF2-40B4-BE49-F238E27FC236}">
                <a16:creationId xmlns:a16="http://schemas.microsoft.com/office/drawing/2014/main" id="{7C98E4A6-CA62-BFCC-1F34-13FBEC05CEC4}"/>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8" name="Rectangle 27">
            <a:extLst>
              <a:ext uri="{FF2B5EF4-FFF2-40B4-BE49-F238E27FC236}">
                <a16:creationId xmlns:a16="http://schemas.microsoft.com/office/drawing/2014/main" id="{32C06B88-03AB-0785-372F-C89333479A28}"/>
              </a:ext>
            </a:extLst>
          </p:cNvPr>
          <p:cNvSpPr/>
          <p:nvPr/>
        </p:nvSpPr>
        <p:spPr>
          <a:xfrm>
            <a:off x="0" y="627826"/>
            <a:ext cx="10451930" cy="5754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6" name="Picture 15">
            <a:extLst>
              <a:ext uri="{FF2B5EF4-FFF2-40B4-BE49-F238E27FC236}">
                <a16:creationId xmlns:a16="http://schemas.microsoft.com/office/drawing/2014/main" id="{492B451E-9770-3C80-A394-CC446871C733}"/>
              </a:ext>
            </a:extLst>
          </p:cNvPr>
          <p:cNvPicPr>
            <a:picLocks noChangeAspect="1"/>
          </p:cNvPicPr>
          <p:nvPr/>
        </p:nvPicPr>
        <p:blipFill>
          <a:blip r:embed="rId5"/>
          <a:stretch>
            <a:fillRect/>
          </a:stretch>
        </p:blipFill>
        <p:spPr>
          <a:xfrm>
            <a:off x="0" y="2054332"/>
            <a:ext cx="12192000" cy="4834888"/>
          </a:xfrm>
          <a:prstGeom prst="rect">
            <a:avLst/>
          </a:prstGeom>
        </p:spPr>
      </p:pic>
      <p:sp>
        <p:nvSpPr>
          <p:cNvPr id="18" name="Arrow: Left 17">
            <a:extLst>
              <a:ext uri="{FF2B5EF4-FFF2-40B4-BE49-F238E27FC236}">
                <a16:creationId xmlns:a16="http://schemas.microsoft.com/office/drawing/2014/main" id="{72CFDDF5-0527-FF32-06C1-A33FB33C6132}"/>
              </a:ext>
            </a:extLst>
          </p:cNvPr>
          <p:cNvSpPr/>
          <p:nvPr/>
        </p:nvSpPr>
        <p:spPr>
          <a:xfrm>
            <a:off x="1527858" y="2627453"/>
            <a:ext cx="682907" cy="14129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95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ERASMUS PLAN </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4" name="TextBox 3">
            <a:extLst>
              <a:ext uri="{FF2B5EF4-FFF2-40B4-BE49-F238E27FC236}">
                <a16:creationId xmlns:a16="http://schemas.microsoft.com/office/drawing/2014/main" id="{5541FFE5-EB39-248B-517E-AD93BFDFA7C3}"/>
              </a:ext>
            </a:extLst>
          </p:cNvPr>
          <p:cNvSpPr txBox="1"/>
          <p:nvPr/>
        </p:nvSpPr>
        <p:spPr>
          <a:xfrm>
            <a:off x="417896" y="836042"/>
            <a:ext cx="11355003" cy="4191276"/>
          </a:xfrm>
          <a:prstGeom prst="rect">
            <a:avLst/>
          </a:prstGeom>
          <a:noFill/>
        </p:spPr>
        <p:txBody>
          <a:bodyPr wrap="square">
            <a:spAutoFit/>
          </a:bodyPr>
          <a:lstStyle/>
          <a:p>
            <a:pPr>
              <a:lnSpc>
                <a:spcPct val="150000"/>
              </a:lnSpc>
              <a:defRPr/>
            </a:pPr>
            <a:r>
              <a:rPr lang="en-GB" altLang="en-US" b="1" dirty="0">
                <a:solidFill>
                  <a:schemeClr val="tx1">
                    <a:lumMod val="75000"/>
                    <a:lumOff val="25000"/>
                  </a:schemeClr>
                </a:solidFill>
                <a:latin typeface="Verdana" panose="020B0604030504040204" pitchFamily="34" charset="0"/>
                <a:ea typeface="Verdana" panose="020B0604030504040204" pitchFamily="34" charset="0"/>
              </a:rPr>
              <a:t>Objectives &amp; Planned activities:</a:t>
            </a:r>
          </a:p>
          <a:p>
            <a:pPr>
              <a:lnSpc>
                <a:spcPct val="150000"/>
              </a:lnSpc>
              <a:defRPr/>
            </a:pPr>
            <a:endParaRPr lang="en-GB" altLang="en-US" b="1"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Συμπληρώνονται </a:t>
            </a:r>
            <a:r>
              <a:rPr lang="el-GR" altLang="en-US" dirty="0">
                <a:solidFill>
                  <a:srgbClr val="FF0000"/>
                </a:solidFill>
                <a:latin typeface="Verdana" panose="020B0604030504040204" pitchFamily="34" charset="0"/>
                <a:ea typeface="Verdana" panose="020B0604030504040204" pitchFamily="34" charset="0"/>
              </a:rPr>
              <a:t>αυτόματα</a:t>
            </a:r>
            <a:r>
              <a:rPr lang="el-GR" altLang="en-US" dirty="0">
                <a:solidFill>
                  <a:schemeClr val="tx1">
                    <a:lumMod val="75000"/>
                    <a:lumOff val="25000"/>
                  </a:schemeClr>
                </a:solidFill>
                <a:latin typeface="Verdana" panose="020B0604030504040204" pitchFamily="34" charset="0"/>
                <a:ea typeface="Verdana" panose="020B0604030504040204" pitchFamily="34" charset="0"/>
              </a:rPr>
              <a:t> με βάση την αίτηση για Διαπίστευση</a:t>
            </a: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Ενδέχεται κάποια </a:t>
            </a:r>
            <a:r>
              <a:rPr lang="en-US" altLang="en-US" dirty="0">
                <a:solidFill>
                  <a:schemeClr val="tx1">
                    <a:lumMod val="75000"/>
                    <a:lumOff val="25000"/>
                  </a:schemeClr>
                </a:solidFill>
                <a:latin typeface="Verdana" panose="020B0604030504040204" pitchFamily="34" charset="0"/>
                <a:ea typeface="Verdana" panose="020B0604030504040204" pitchFamily="34" charset="0"/>
              </a:rPr>
              <a:t>“objectives” </a:t>
            </a:r>
            <a:r>
              <a:rPr lang="el-GR" altLang="en-US" dirty="0">
                <a:solidFill>
                  <a:schemeClr val="tx1">
                    <a:lumMod val="75000"/>
                    <a:lumOff val="25000"/>
                  </a:schemeClr>
                </a:solidFill>
                <a:latin typeface="Verdana" panose="020B0604030504040204" pitchFamily="34" charset="0"/>
                <a:ea typeface="Verdana" panose="020B0604030504040204" pitchFamily="34" charset="0"/>
              </a:rPr>
              <a:t>να έχουν αφαιρεθεί μετά από εισήγηση των </a:t>
            </a:r>
            <a:r>
              <a:rPr lang="el-GR" altLang="en-US" dirty="0" err="1">
                <a:solidFill>
                  <a:schemeClr val="tx1">
                    <a:lumMod val="75000"/>
                    <a:lumOff val="25000"/>
                  </a:schemeClr>
                </a:solidFill>
                <a:latin typeface="Verdana" panose="020B0604030504040204" pitchFamily="34" charset="0"/>
                <a:ea typeface="Verdana" panose="020B0604030504040204" pitchFamily="34" charset="0"/>
              </a:rPr>
              <a:t>αξιολογητών</a:t>
            </a: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Tx/>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Ο αριθμός των </a:t>
            </a:r>
            <a:r>
              <a:rPr lang="en-US" altLang="en-US" dirty="0">
                <a:solidFill>
                  <a:schemeClr val="tx1">
                    <a:lumMod val="75000"/>
                    <a:lumOff val="25000"/>
                  </a:schemeClr>
                </a:solidFill>
                <a:latin typeface="Verdana" panose="020B0604030504040204" pitchFamily="34" charset="0"/>
                <a:ea typeface="Verdana" panose="020B0604030504040204" pitchFamily="34" charset="0"/>
              </a:rPr>
              <a:t>“planned activities” </a:t>
            </a:r>
            <a:r>
              <a:rPr lang="el-GR" altLang="en-US" dirty="0">
                <a:solidFill>
                  <a:schemeClr val="tx1">
                    <a:lumMod val="75000"/>
                    <a:lumOff val="25000"/>
                  </a:schemeClr>
                </a:solidFill>
                <a:latin typeface="Verdana" panose="020B0604030504040204" pitchFamily="34" charset="0"/>
                <a:ea typeface="Verdana" panose="020B0604030504040204" pitchFamily="34" charset="0"/>
              </a:rPr>
              <a:t>που είχατε δηλώσει αρχικά δεν είναι απόλυτα δεσμευτικός. Λάβετε υπόψη τα σχόλια των </a:t>
            </a:r>
            <a:r>
              <a:rPr lang="el-GR" altLang="en-US" dirty="0" err="1">
                <a:solidFill>
                  <a:schemeClr val="tx1">
                    <a:lumMod val="75000"/>
                    <a:lumOff val="25000"/>
                  </a:schemeClr>
                </a:solidFill>
                <a:latin typeface="Verdana" panose="020B0604030504040204" pitchFamily="34" charset="0"/>
                <a:ea typeface="Verdana" panose="020B0604030504040204" pitchFamily="34" charset="0"/>
              </a:rPr>
              <a:t>αξιολογητών</a:t>
            </a:r>
            <a:r>
              <a:rPr lang="el-GR" altLang="en-US" dirty="0">
                <a:solidFill>
                  <a:schemeClr val="tx1">
                    <a:lumMod val="75000"/>
                    <a:lumOff val="25000"/>
                  </a:schemeClr>
                </a:solidFill>
                <a:latin typeface="Verdana" panose="020B0604030504040204" pitchFamily="34" charset="0"/>
                <a:ea typeface="Verdana" panose="020B0604030504040204" pitchFamily="34" charset="0"/>
              </a:rPr>
              <a:t> για τυχόν μείωση ή σταδιακή αύξηση των κινητικοτήτων σας, με βάση πάντοτε τους στόχους του σχεδίου σας. Τροποποιήστε όπου χρειάζεται τους αριθμούς σας στο επόμενο κομμάτι της αίτησης, τα </a:t>
            </a:r>
            <a:r>
              <a:rPr lang="en-US" altLang="en-US" dirty="0">
                <a:solidFill>
                  <a:schemeClr val="tx1">
                    <a:lumMod val="75000"/>
                    <a:lumOff val="25000"/>
                  </a:schemeClr>
                </a:solidFill>
                <a:latin typeface="Verdana" panose="020B0604030504040204" pitchFamily="34" charset="0"/>
                <a:ea typeface="Verdana" panose="020B0604030504040204" pitchFamily="34" charset="0"/>
              </a:rPr>
              <a:t>“Activities”</a:t>
            </a:r>
            <a:endParaRPr lang="en-GB" altLang="en-US"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80572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r>
              <a:rPr lang="el-GR" sz="2600" b="1" dirty="0">
                <a:solidFill>
                  <a:schemeClr val="bg1"/>
                </a:solidFill>
              </a:rPr>
              <a:t> </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9" name="TextBox 8">
            <a:extLst>
              <a:ext uri="{FF2B5EF4-FFF2-40B4-BE49-F238E27FC236}">
                <a16:creationId xmlns:a16="http://schemas.microsoft.com/office/drawing/2014/main" id="{8BB5A1BE-1271-B10D-2B73-D0225E0E6888}"/>
              </a:ext>
            </a:extLst>
          </p:cNvPr>
          <p:cNvSpPr txBox="1"/>
          <p:nvPr/>
        </p:nvSpPr>
        <p:spPr>
          <a:xfrm>
            <a:off x="5103955" y="0"/>
            <a:ext cx="7088045" cy="1015663"/>
          </a:xfrm>
          <a:prstGeom prst="rect">
            <a:avLst/>
          </a:prstGeom>
          <a:solidFill>
            <a:srgbClr val="FF0000"/>
          </a:solidFill>
          <a:ln w="28575">
            <a:solidFill>
              <a:srgbClr val="FF0000"/>
            </a:solidFill>
          </a:ln>
        </p:spPr>
        <p:txBody>
          <a:bodyPr wrap="square">
            <a:spAutoFit/>
          </a:bodyPr>
          <a:lstStyle/>
          <a:p>
            <a:pPr>
              <a:defRPr/>
            </a:pPr>
            <a:r>
              <a:rPr lang="el-GR" altLang="en-US" sz="1200" i="1" dirty="0">
                <a:solidFill>
                  <a:schemeClr val="bg1"/>
                </a:solidFill>
                <a:latin typeface="Verdana" panose="020B0604030504040204" pitchFamily="34" charset="0"/>
                <a:ea typeface="Verdana" panose="020B0604030504040204" pitchFamily="34" charset="0"/>
              </a:rPr>
              <a:t>Προσθήκη δραστηριοτήτων</a:t>
            </a:r>
            <a:r>
              <a:rPr lang="en-US" altLang="en-US" sz="1200" i="1" dirty="0">
                <a:solidFill>
                  <a:schemeClr val="bg1"/>
                </a:solidFill>
                <a:latin typeface="Verdana" panose="020B0604030504040204" pitchFamily="34" charset="0"/>
                <a:ea typeface="Verdana" panose="020B0604030504040204" pitchFamily="34" charset="0"/>
              </a:rPr>
              <a:t>: </a:t>
            </a:r>
            <a:r>
              <a:rPr lang="el-GR" altLang="en-US" sz="1200" i="1" dirty="0">
                <a:solidFill>
                  <a:schemeClr val="bg1"/>
                </a:solidFill>
                <a:latin typeface="Verdana" panose="020B0604030504040204" pitchFamily="34" charset="0"/>
                <a:ea typeface="Verdana" panose="020B0604030504040204" pitchFamily="34" charset="0"/>
              </a:rPr>
              <a:t>εμφανίζονται οι διαθέσιμες επιλογές αναλόγως με τον τομέα της αίτησης</a:t>
            </a:r>
            <a:endParaRPr lang="en-US" altLang="en-US" sz="1200" i="1" dirty="0">
              <a:solidFill>
                <a:schemeClr val="bg1"/>
              </a:solidFill>
              <a:latin typeface="Verdana" panose="020B0604030504040204" pitchFamily="34" charset="0"/>
              <a:ea typeface="Verdana" panose="020B0604030504040204" pitchFamily="34" charset="0"/>
            </a:endParaRPr>
          </a:p>
          <a:p>
            <a:pPr>
              <a:defRPr/>
            </a:pPr>
            <a:r>
              <a:rPr lang="el-GR" altLang="en-US" sz="1200" i="1" dirty="0">
                <a:solidFill>
                  <a:schemeClr val="bg1"/>
                </a:solidFill>
                <a:latin typeface="Verdana" panose="020B0604030504040204" pitchFamily="34" charset="0"/>
                <a:ea typeface="Verdana" panose="020B0604030504040204" pitchFamily="34" charset="0"/>
              </a:rPr>
              <a:t>Για κάθε δραστηριότητα που προσθέτετε πρέπει να δηλώσετε των αριθμό συμμετεχόντων, το συνολικό αριθμό ημερών των κινητικοτήτων, τυχόν συνοδούς και τυχόν Προπαρασκευαστικές Επισκέψεις για τη δραστηριότητα αυτή, κτλ.</a:t>
            </a:r>
            <a:endParaRPr lang="en-US" altLang="en-US" sz="1200" i="1" dirty="0">
              <a:solidFill>
                <a:schemeClr val="bg1"/>
              </a:solidFill>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BBCA2C80-E892-441E-E57C-BA16B36DCE4D}"/>
              </a:ext>
            </a:extLst>
          </p:cNvPr>
          <p:cNvPicPr>
            <a:picLocks noChangeAspect="1"/>
          </p:cNvPicPr>
          <p:nvPr/>
        </p:nvPicPr>
        <p:blipFill>
          <a:blip r:embed="rId4"/>
          <a:stretch>
            <a:fillRect/>
          </a:stretch>
        </p:blipFill>
        <p:spPr>
          <a:xfrm>
            <a:off x="0" y="1197040"/>
            <a:ext cx="12192000" cy="1721312"/>
          </a:xfrm>
          <a:prstGeom prst="rect">
            <a:avLst/>
          </a:prstGeom>
          <a:ln w="38100">
            <a:solidFill>
              <a:schemeClr val="accent2"/>
            </a:solidFill>
          </a:ln>
        </p:spPr>
      </p:pic>
      <p:sp>
        <p:nvSpPr>
          <p:cNvPr id="15" name="Rectangle 14">
            <a:extLst>
              <a:ext uri="{FF2B5EF4-FFF2-40B4-BE49-F238E27FC236}">
                <a16:creationId xmlns:a16="http://schemas.microsoft.com/office/drawing/2014/main" id="{EA7E21B7-ED90-7183-13B1-9430D4A16CA9}"/>
              </a:ext>
            </a:extLst>
          </p:cNvPr>
          <p:cNvSpPr/>
          <p:nvPr/>
        </p:nvSpPr>
        <p:spPr>
          <a:xfrm flipV="1">
            <a:off x="33900" y="2468014"/>
            <a:ext cx="1691639" cy="3979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Rectangle 15">
            <a:extLst>
              <a:ext uri="{FF2B5EF4-FFF2-40B4-BE49-F238E27FC236}">
                <a16:creationId xmlns:a16="http://schemas.microsoft.com/office/drawing/2014/main" id="{0FBB41F6-7753-E568-8EA1-5947DA2EAD2C}"/>
              </a:ext>
            </a:extLst>
          </p:cNvPr>
          <p:cNvSpPr/>
          <p:nvPr/>
        </p:nvSpPr>
        <p:spPr>
          <a:xfrm flipV="1">
            <a:off x="11269979" y="1702866"/>
            <a:ext cx="955921" cy="35670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4" name="Picture 3">
            <a:extLst>
              <a:ext uri="{FF2B5EF4-FFF2-40B4-BE49-F238E27FC236}">
                <a16:creationId xmlns:a16="http://schemas.microsoft.com/office/drawing/2014/main" id="{0D4026D2-125B-57F4-E401-60BEFDA27571}"/>
              </a:ext>
            </a:extLst>
          </p:cNvPr>
          <p:cNvPicPr>
            <a:picLocks noChangeAspect="1"/>
          </p:cNvPicPr>
          <p:nvPr/>
        </p:nvPicPr>
        <p:blipFill>
          <a:blip r:embed="rId5"/>
          <a:stretch>
            <a:fillRect/>
          </a:stretch>
        </p:blipFill>
        <p:spPr>
          <a:xfrm>
            <a:off x="0" y="3395133"/>
            <a:ext cx="12192000" cy="3559104"/>
          </a:xfrm>
          <a:prstGeom prst="rect">
            <a:avLst/>
          </a:prstGeom>
        </p:spPr>
      </p:pic>
      <p:sp>
        <p:nvSpPr>
          <p:cNvPr id="5" name="Arrow: Down 4">
            <a:extLst>
              <a:ext uri="{FF2B5EF4-FFF2-40B4-BE49-F238E27FC236}">
                <a16:creationId xmlns:a16="http://schemas.microsoft.com/office/drawing/2014/main" id="{1683D656-F678-156E-32EF-8EA7E2D41DC8}"/>
              </a:ext>
            </a:extLst>
          </p:cNvPr>
          <p:cNvSpPr/>
          <p:nvPr/>
        </p:nvSpPr>
        <p:spPr>
          <a:xfrm>
            <a:off x="5452738" y="3318310"/>
            <a:ext cx="660237" cy="42670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76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07643" y="61762"/>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11" name="TextBox 10">
            <a:extLst>
              <a:ext uri="{FF2B5EF4-FFF2-40B4-BE49-F238E27FC236}">
                <a16:creationId xmlns:a16="http://schemas.microsoft.com/office/drawing/2014/main" id="{E799AEC1-0496-BC74-6FF2-EE7AA2FD40A9}"/>
              </a:ext>
            </a:extLst>
          </p:cNvPr>
          <p:cNvSpPr txBox="1"/>
          <p:nvPr/>
        </p:nvSpPr>
        <p:spPr>
          <a:xfrm>
            <a:off x="5968366" y="19271"/>
            <a:ext cx="6223634" cy="769441"/>
          </a:xfrm>
          <a:prstGeom prst="rect">
            <a:avLst/>
          </a:prstGeom>
          <a:solidFill>
            <a:srgbClr val="FF0000"/>
          </a:solidFill>
        </p:spPr>
        <p:txBody>
          <a:bodyPr wrap="square">
            <a:spAutoFit/>
          </a:bodyPr>
          <a:lstStyle/>
          <a:p>
            <a:pPr>
              <a:defRPr/>
            </a:pPr>
            <a:r>
              <a:rPr lang="el-GR" altLang="en-US" sz="1100" dirty="0">
                <a:solidFill>
                  <a:schemeClr val="bg1"/>
                </a:solidFill>
                <a:latin typeface="Verdana" panose="020B0604030504040204" pitchFamily="34" charset="0"/>
                <a:ea typeface="Verdana" panose="020B0604030504040204" pitchFamily="34" charset="0"/>
              </a:rPr>
              <a:t>Θα πρέπει επίσης να δηλώσετε </a:t>
            </a:r>
            <a:r>
              <a:rPr lang="en-US" altLang="en-US" sz="1100" dirty="0">
                <a:solidFill>
                  <a:schemeClr val="bg1"/>
                </a:solidFill>
                <a:latin typeface="Verdana" panose="020B0604030504040204" pitchFamily="34" charset="0"/>
                <a:ea typeface="Verdana" panose="020B0604030504040204" pitchFamily="34" charset="0"/>
              </a:rPr>
              <a:t>Exceptional Cost</a:t>
            </a:r>
            <a:r>
              <a:rPr lang="en-GB" altLang="en-US" sz="1100" dirty="0">
                <a:solidFill>
                  <a:schemeClr val="bg1"/>
                </a:solidFill>
                <a:latin typeface="Verdana" panose="020B0604030504040204" pitchFamily="34" charset="0"/>
                <a:ea typeface="Verdana" panose="020B0604030504040204" pitchFamily="34" charset="0"/>
              </a:rPr>
              <a:t>s</a:t>
            </a:r>
            <a:r>
              <a:rPr lang="en-US" altLang="en-US" sz="1100" dirty="0">
                <a:solidFill>
                  <a:schemeClr val="bg1"/>
                </a:solidFill>
                <a:latin typeface="Verdana" panose="020B0604030504040204" pitchFamily="34" charset="0"/>
                <a:ea typeface="Verdana" panose="020B0604030504040204" pitchFamily="34" charset="0"/>
              </a:rPr>
              <a:t> &amp; Inclusion support for participants,</a:t>
            </a:r>
            <a:r>
              <a:rPr lang="el-GR" altLang="en-US" sz="1100" dirty="0">
                <a:solidFill>
                  <a:schemeClr val="bg1"/>
                </a:solidFill>
                <a:latin typeface="Verdana" panose="020B0604030504040204" pitchFamily="34" charset="0"/>
                <a:ea typeface="Verdana" panose="020B0604030504040204" pitchFamily="34" charset="0"/>
              </a:rPr>
              <a:t> ανά τύπο δραστηριότητας</a:t>
            </a:r>
            <a:endParaRPr lang="en-US" altLang="en-US" sz="1100" b="1" u="sng" dirty="0">
              <a:solidFill>
                <a:schemeClr val="bg1"/>
              </a:solidFill>
              <a:latin typeface="Verdana" panose="020B0604030504040204" pitchFamily="34" charset="0"/>
              <a:ea typeface="Verdana" panose="020B0604030504040204" pitchFamily="34" charset="0"/>
            </a:endParaRPr>
          </a:p>
          <a:p>
            <a:pPr>
              <a:defRPr/>
            </a:pPr>
            <a:endParaRPr lang="en-US" altLang="en-US" sz="1100" b="1" u="sng" dirty="0">
              <a:solidFill>
                <a:schemeClr val="bg1"/>
              </a:solidFill>
              <a:latin typeface="Verdana" panose="020B0604030504040204" pitchFamily="34" charset="0"/>
              <a:ea typeface="Verdana" panose="020B0604030504040204" pitchFamily="34" charset="0"/>
            </a:endParaRPr>
          </a:p>
          <a:p>
            <a:pPr>
              <a:defRPr/>
            </a:pPr>
            <a:endParaRPr lang="en-US" altLang="en-US" sz="1100" dirty="0">
              <a:solidFill>
                <a:schemeClr val="bg1"/>
              </a:solidFill>
              <a:latin typeface="Verdana" panose="020B0604030504040204" pitchFamily="34" charset="0"/>
              <a:ea typeface="Verdana" panose="020B0604030504040204" pitchFamily="34" charset="0"/>
            </a:endParaRPr>
          </a:p>
        </p:txBody>
      </p:sp>
      <p:pic>
        <p:nvPicPr>
          <p:cNvPr id="15" name="Picture 14">
            <a:extLst>
              <a:ext uri="{FF2B5EF4-FFF2-40B4-BE49-F238E27FC236}">
                <a16:creationId xmlns:a16="http://schemas.microsoft.com/office/drawing/2014/main" id="{C923F77E-36E0-F072-BE35-8152FF52BEC4}"/>
              </a:ext>
            </a:extLst>
          </p:cNvPr>
          <p:cNvPicPr>
            <a:picLocks noChangeAspect="1"/>
          </p:cNvPicPr>
          <p:nvPr/>
        </p:nvPicPr>
        <p:blipFill rotWithShape="1">
          <a:blip r:embed="rId3"/>
          <a:srcRect t="7394"/>
          <a:stretch/>
        </p:blipFill>
        <p:spPr>
          <a:xfrm>
            <a:off x="0" y="1737359"/>
            <a:ext cx="12192000" cy="4443523"/>
          </a:xfrm>
          <a:prstGeom prst="rect">
            <a:avLst/>
          </a:prstGeom>
        </p:spPr>
      </p:pic>
      <p:pic>
        <p:nvPicPr>
          <p:cNvPr id="18" name="Picture 17">
            <a:extLst>
              <a:ext uri="{FF2B5EF4-FFF2-40B4-BE49-F238E27FC236}">
                <a16:creationId xmlns:a16="http://schemas.microsoft.com/office/drawing/2014/main" id="{56990839-9149-AB1B-DA19-2D6F9F550526}"/>
              </a:ext>
            </a:extLst>
          </p:cNvPr>
          <p:cNvPicPr>
            <a:picLocks noChangeAspect="1"/>
          </p:cNvPicPr>
          <p:nvPr/>
        </p:nvPicPr>
        <p:blipFill>
          <a:blip r:embed="rId4"/>
          <a:stretch>
            <a:fillRect/>
          </a:stretch>
        </p:blipFill>
        <p:spPr>
          <a:xfrm>
            <a:off x="0" y="595842"/>
            <a:ext cx="12192000" cy="1139887"/>
          </a:xfrm>
          <a:prstGeom prst="rect">
            <a:avLst/>
          </a:prstGeom>
        </p:spPr>
      </p:pic>
      <p:sp>
        <p:nvSpPr>
          <p:cNvPr id="22" name="Rectangle 21">
            <a:extLst>
              <a:ext uri="{FF2B5EF4-FFF2-40B4-BE49-F238E27FC236}">
                <a16:creationId xmlns:a16="http://schemas.microsoft.com/office/drawing/2014/main" id="{58266729-0AA2-2994-DA31-F8CA8BE3C873}"/>
              </a:ext>
            </a:extLst>
          </p:cNvPr>
          <p:cNvSpPr/>
          <p:nvPr/>
        </p:nvSpPr>
        <p:spPr>
          <a:xfrm flipV="1">
            <a:off x="0" y="1823348"/>
            <a:ext cx="4560570" cy="6112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6" name="Picture 25">
            <a:extLst>
              <a:ext uri="{FF2B5EF4-FFF2-40B4-BE49-F238E27FC236}">
                <a16:creationId xmlns:a16="http://schemas.microsoft.com/office/drawing/2014/main" id="{63197841-958F-A81E-3E31-1513A2BF4BD9}"/>
              </a:ext>
            </a:extLst>
          </p:cNvPr>
          <p:cNvPicPr>
            <a:picLocks noChangeAspect="1"/>
          </p:cNvPicPr>
          <p:nvPr/>
        </p:nvPicPr>
        <p:blipFill>
          <a:blip r:embed="rId5"/>
          <a:stretch>
            <a:fillRect/>
          </a:stretch>
        </p:blipFill>
        <p:spPr>
          <a:xfrm>
            <a:off x="10627084" y="6180882"/>
            <a:ext cx="1457528" cy="543001"/>
          </a:xfrm>
          <a:prstGeom prst="rect">
            <a:avLst/>
          </a:prstGeom>
        </p:spPr>
      </p:pic>
      <p:sp>
        <p:nvSpPr>
          <p:cNvPr id="28" name="Rectangle 27">
            <a:extLst>
              <a:ext uri="{FF2B5EF4-FFF2-40B4-BE49-F238E27FC236}">
                <a16:creationId xmlns:a16="http://schemas.microsoft.com/office/drawing/2014/main" id="{C14F4AB7-8C7B-6CDB-711B-72D2A94B7353}"/>
              </a:ext>
            </a:extLst>
          </p:cNvPr>
          <p:cNvSpPr/>
          <p:nvPr/>
        </p:nvSpPr>
        <p:spPr>
          <a:xfrm flipV="1">
            <a:off x="10892790" y="6180881"/>
            <a:ext cx="1191822" cy="6112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Rectangle 28">
            <a:extLst>
              <a:ext uri="{FF2B5EF4-FFF2-40B4-BE49-F238E27FC236}">
                <a16:creationId xmlns:a16="http://schemas.microsoft.com/office/drawing/2014/main" id="{9A4B413C-83FE-5FB9-1349-AB07F633B0EA}"/>
              </a:ext>
            </a:extLst>
          </p:cNvPr>
          <p:cNvSpPr/>
          <p:nvPr/>
        </p:nvSpPr>
        <p:spPr>
          <a:xfrm flipV="1">
            <a:off x="4560570" y="3189212"/>
            <a:ext cx="3874770" cy="4798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057168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4" name="TextBox 3">
            <a:extLst>
              <a:ext uri="{FF2B5EF4-FFF2-40B4-BE49-F238E27FC236}">
                <a16:creationId xmlns:a16="http://schemas.microsoft.com/office/drawing/2014/main" id="{5541FFE5-EB39-248B-517E-AD93BFDFA7C3}"/>
              </a:ext>
            </a:extLst>
          </p:cNvPr>
          <p:cNvSpPr txBox="1"/>
          <p:nvPr/>
        </p:nvSpPr>
        <p:spPr>
          <a:xfrm>
            <a:off x="417896" y="836042"/>
            <a:ext cx="11355003" cy="4801314"/>
          </a:xfrm>
          <a:prstGeom prst="rect">
            <a:avLst/>
          </a:prstGeom>
          <a:noFill/>
        </p:spPr>
        <p:txBody>
          <a:bodyPr wrap="square">
            <a:spAutoFit/>
          </a:bodyPr>
          <a:lstStyle/>
          <a:p>
            <a:pPr algn="just">
              <a:defRPr/>
            </a:pPr>
            <a:r>
              <a:rPr lang="el-GR" altLang="en-US" b="1" dirty="0">
                <a:solidFill>
                  <a:schemeClr val="accent6">
                    <a:lumMod val="75000"/>
                  </a:schemeClr>
                </a:solidFill>
                <a:latin typeface="Verdana" panose="020B0604030504040204" pitchFamily="34" charset="0"/>
                <a:ea typeface="Verdana" panose="020B0604030504040204" pitchFamily="34" charset="0"/>
              </a:rPr>
              <a:t>Σε αυτήν την περίπτωση οι αριθμοί κινητικότητας που θα δηλώσετε είναι ιδιαίτερα σημαντικοί γιατί θα καθορίσουν τον προϋπολογισμό σας και θα χρησιμοποιηθούν μελλοντικά ως στόχοι υλοποίησης του σχεδίου σας!</a:t>
            </a:r>
          </a:p>
          <a:p>
            <a:pPr algn="just">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Προσπαθήστε να είστε όσο πιο ρεαλιστικοί γίνεται, λαμβάνοντας υπόψη τα σχόλια των </a:t>
            </a:r>
            <a:r>
              <a:rPr lang="el-GR" altLang="en-US" dirty="0" err="1">
                <a:solidFill>
                  <a:schemeClr val="tx1">
                    <a:lumMod val="75000"/>
                    <a:lumOff val="25000"/>
                  </a:schemeClr>
                </a:solidFill>
                <a:latin typeface="Verdana" panose="020B0604030504040204" pitchFamily="34" charset="0"/>
                <a:ea typeface="Verdana" panose="020B0604030504040204" pitchFamily="34" charset="0"/>
              </a:rPr>
              <a:t>αξιολογητών</a:t>
            </a:r>
            <a:r>
              <a:rPr lang="el-GR" altLang="en-US" dirty="0">
                <a:solidFill>
                  <a:schemeClr val="tx1">
                    <a:lumMod val="75000"/>
                    <a:lumOff val="25000"/>
                  </a:schemeClr>
                </a:solidFill>
                <a:latin typeface="Verdana" panose="020B0604030504040204" pitchFamily="34" charset="0"/>
                <a:ea typeface="Verdana" panose="020B0604030504040204" pitchFamily="34" charset="0"/>
              </a:rPr>
              <a:t>.</a:t>
            </a:r>
          </a:p>
          <a:p>
            <a:pPr algn="just">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Εάν έχετε ανοιχτά σχέδια από προηγούμενες Προσκλήσεις</a:t>
            </a:r>
            <a:r>
              <a:rPr lang="en-US" altLang="en-US" dirty="0">
                <a:solidFill>
                  <a:schemeClr val="tx1">
                    <a:lumMod val="75000"/>
                    <a:lumOff val="25000"/>
                  </a:schemeClr>
                </a:solidFill>
                <a:latin typeface="Verdana" panose="020B0604030504040204" pitchFamily="34" charset="0"/>
                <a:ea typeface="Verdana" panose="020B0604030504040204" pitchFamily="34" charset="0"/>
              </a:rPr>
              <a:t>, </a:t>
            </a:r>
            <a:r>
              <a:rPr lang="el-GR" altLang="en-US" dirty="0">
                <a:solidFill>
                  <a:schemeClr val="tx1">
                    <a:lumMod val="75000"/>
                    <a:lumOff val="25000"/>
                  </a:schemeClr>
                </a:solidFill>
                <a:latin typeface="Verdana" panose="020B0604030504040204" pitchFamily="34" charset="0"/>
                <a:ea typeface="Verdana" panose="020B0604030504040204" pitchFamily="34" charset="0"/>
              </a:rPr>
              <a:t>λάβετε υπόψη σας την υλοποίηση και εκείνων των κινητικοτήτων. Αν ήδη δυσκολεύεστε να υλοποιήσετε τις προηγούμενες κινητικότητες για τις οποίες έχετε εγκριθεί, </a:t>
            </a:r>
            <a:r>
              <a:rPr lang="el-GR" altLang="en-US" b="1" dirty="0">
                <a:solidFill>
                  <a:schemeClr val="accent6">
                    <a:lumMod val="75000"/>
                  </a:schemeClr>
                </a:solidFill>
                <a:latin typeface="Verdana" panose="020B0604030504040204" pitchFamily="34" charset="0"/>
                <a:ea typeface="Verdana" panose="020B0604030504040204" pitchFamily="34" charset="0"/>
              </a:rPr>
              <a:t>μπορείτε να μην υποβάλετε αίτηση το 202</a:t>
            </a:r>
            <a:r>
              <a:rPr lang="en-US" altLang="en-US" b="1" dirty="0">
                <a:solidFill>
                  <a:schemeClr val="accent6">
                    <a:lumMod val="75000"/>
                  </a:schemeClr>
                </a:solidFill>
                <a:latin typeface="Verdana" panose="020B0604030504040204" pitchFamily="34" charset="0"/>
                <a:ea typeface="Verdana" panose="020B0604030504040204" pitchFamily="34" charset="0"/>
              </a:rPr>
              <a:t>5</a:t>
            </a:r>
            <a:r>
              <a:rPr lang="el-GR" altLang="en-US" dirty="0">
                <a:solidFill>
                  <a:schemeClr val="tx1">
                    <a:lumMod val="75000"/>
                    <a:lumOff val="25000"/>
                  </a:schemeClr>
                </a:solidFill>
                <a:latin typeface="Verdana" panose="020B0604030504040204" pitchFamily="34" charset="0"/>
                <a:ea typeface="Verdana" panose="020B0604030504040204" pitchFamily="34" charset="0"/>
              </a:rPr>
              <a:t>. Όπου είναι εφικτό ζητήστε </a:t>
            </a:r>
            <a:r>
              <a:rPr lang="el-GR" altLang="en-US" b="1" dirty="0">
                <a:solidFill>
                  <a:schemeClr val="accent6">
                    <a:lumMod val="75000"/>
                  </a:schemeClr>
                </a:solidFill>
                <a:latin typeface="Verdana" panose="020B0604030504040204" pitchFamily="34" charset="0"/>
                <a:ea typeface="Verdana" panose="020B0604030504040204" pitchFamily="34" charset="0"/>
              </a:rPr>
              <a:t>παράταση σχεδίου</a:t>
            </a:r>
            <a:r>
              <a:rPr lang="el-GR" altLang="en-US" dirty="0">
                <a:solidFill>
                  <a:schemeClr val="tx1">
                    <a:lumMod val="75000"/>
                    <a:lumOff val="25000"/>
                  </a:schemeClr>
                </a:solidFill>
                <a:latin typeface="Verdana" panose="020B0604030504040204" pitchFamily="34" charset="0"/>
                <a:ea typeface="Verdana" panose="020B0604030504040204" pitchFamily="34" charset="0"/>
              </a:rPr>
              <a:t> προκειμένου να υλοποιήσετε το έργο σας.</a:t>
            </a:r>
          </a:p>
          <a:p>
            <a:pPr marL="342900" indent="-34290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Είναι σημαντικό να έχετε καλή απορρόφηση στα ανοιχτά σας σχέδια, γιατί αυτή θα καθορίσει μελλοντικές σας χρηματοδοτήσεις.</a:t>
            </a:r>
          </a:p>
          <a:p>
            <a:pPr marL="285750" indent="-28575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Η ΕΥ ενδέχεται να μειώσει των αριθμό των κινητικοτήτων που ζητάτε.</a:t>
            </a:r>
          </a:p>
        </p:txBody>
      </p:sp>
    </p:spTree>
    <p:extLst>
      <p:ext uri="{BB962C8B-B14F-4D97-AF65-F5344CB8AC3E}">
        <p14:creationId xmlns:p14="http://schemas.microsoft.com/office/powerpoint/2010/main" val="585675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ACTIVITIES</a:t>
            </a:r>
            <a:r>
              <a:rPr lang="el-GR" sz="2600" b="1" dirty="0">
                <a:solidFill>
                  <a:schemeClr val="bg1"/>
                </a:solidFill>
              </a:rPr>
              <a:t> </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4" name="TextBox 3">
            <a:extLst>
              <a:ext uri="{FF2B5EF4-FFF2-40B4-BE49-F238E27FC236}">
                <a16:creationId xmlns:a16="http://schemas.microsoft.com/office/drawing/2014/main" id="{5541FFE5-EB39-248B-517E-AD93BFDFA7C3}"/>
              </a:ext>
            </a:extLst>
          </p:cNvPr>
          <p:cNvSpPr txBox="1"/>
          <p:nvPr/>
        </p:nvSpPr>
        <p:spPr>
          <a:xfrm>
            <a:off x="417896" y="836042"/>
            <a:ext cx="11355003" cy="7755969"/>
          </a:xfrm>
          <a:prstGeom prst="rect">
            <a:avLst/>
          </a:prstGeom>
          <a:noFill/>
        </p:spPr>
        <p:txBody>
          <a:bodyPr wrap="square">
            <a:spAutoFit/>
          </a:bodyPr>
          <a:lstStyle/>
          <a:p>
            <a:pPr algn="just">
              <a:lnSpc>
                <a:spcPct val="150000"/>
              </a:lnSpc>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Η Διαπίστευση σας παρέχει μια μορφή ευελιξίας</a:t>
            </a:r>
            <a:r>
              <a:rPr lang="en-US" altLang="en-US" dirty="0">
                <a:solidFill>
                  <a:schemeClr val="tx1">
                    <a:lumMod val="75000"/>
                    <a:lumOff val="25000"/>
                  </a:schemeClr>
                </a:solidFill>
                <a:latin typeface="Verdana" panose="020B0604030504040204" pitchFamily="34" charset="0"/>
                <a:ea typeface="Verdana" panose="020B0604030504040204" pitchFamily="34" charset="0"/>
              </a:rPr>
              <a:t>: </a:t>
            </a: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Μπορείτε, κατά την υλοποίηση του σχεδίου, να αλλάξετε τη διάρκεια των κινητικοτήτων και τον αριθμό των συμμετεχόντων, αρκεί αυτό να είναι αιτιολογημένο</a:t>
            </a:r>
            <a:r>
              <a:rPr lang="en-US" altLang="en-US" dirty="0">
                <a:solidFill>
                  <a:schemeClr val="tx1">
                    <a:lumMod val="75000"/>
                    <a:lumOff val="25000"/>
                  </a:schemeClr>
                </a:solidFill>
                <a:latin typeface="Verdana" panose="020B0604030504040204" pitchFamily="34" charset="0"/>
                <a:ea typeface="Verdana" panose="020B0604030504040204" pitchFamily="34" charset="0"/>
              </a:rPr>
              <a:t> </a:t>
            </a:r>
            <a:r>
              <a:rPr lang="el-GR" altLang="en-US" dirty="0">
                <a:solidFill>
                  <a:schemeClr val="tx1">
                    <a:lumMod val="75000"/>
                    <a:lumOff val="25000"/>
                  </a:schemeClr>
                </a:solidFill>
                <a:latin typeface="Verdana" panose="020B0604030504040204" pitchFamily="34" charset="0"/>
                <a:ea typeface="Verdana" panose="020B0604030504040204" pitchFamily="34" charset="0"/>
              </a:rPr>
              <a:t>και</a:t>
            </a:r>
            <a:r>
              <a:rPr lang="en-GB" altLang="en-US" dirty="0">
                <a:solidFill>
                  <a:schemeClr val="tx1">
                    <a:lumMod val="75000"/>
                    <a:lumOff val="25000"/>
                  </a:schemeClr>
                </a:solidFill>
                <a:latin typeface="Verdana" panose="020B0604030504040204" pitchFamily="34" charset="0"/>
                <a:ea typeface="Verdana" panose="020B0604030504040204" pitchFamily="34" charset="0"/>
              </a:rPr>
              <a:t> </a:t>
            </a:r>
            <a:r>
              <a:rPr lang="el-GR" altLang="en-US" dirty="0">
                <a:solidFill>
                  <a:schemeClr val="tx1">
                    <a:lumMod val="75000"/>
                    <a:lumOff val="25000"/>
                  </a:schemeClr>
                </a:solidFill>
                <a:latin typeface="Verdana" panose="020B0604030504040204" pitchFamily="34" charset="0"/>
                <a:ea typeface="Verdana" panose="020B0604030504040204" pitchFamily="34" charset="0"/>
              </a:rPr>
              <a:t>να εξυπηρετεί την επίτευξη των στόχων του σχεδίου σας</a:t>
            </a:r>
          </a:p>
          <a:p>
            <a:pPr marL="342900" indent="-342900" algn="just">
              <a:lnSpc>
                <a:spcPct val="150000"/>
              </a:lnSpc>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r>
              <a:rPr lang="el-GR" altLang="en-US" dirty="0">
                <a:solidFill>
                  <a:schemeClr val="tx1">
                    <a:lumMod val="75000"/>
                    <a:lumOff val="25000"/>
                  </a:schemeClr>
                </a:solidFill>
                <a:latin typeface="Verdana" panose="020B0604030504040204" pitchFamily="34" charset="0"/>
                <a:ea typeface="Verdana" panose="020B0604030504040204" pitchFamily="34" charset="0"/>
              </a:rPr>
              <a:t>Έχετε τη δυνατότητα να προσθέσετε και νέα είδη κινητικοτήτων που αρχικά δεν είχατε συμπεριλάβει στην αίτηση σας (π.χ. κινητικότητα εκπαιδευομένων) για να αυξήσετε τον αντίκτυπο του σχεδίου σας</a:t>
            </a:r>
          </a:p>
          <a:p>
            <a:pPr algn="just">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endParaRPr lang="el-GR" altLang="en-US" sz="1600" i="1"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r>
              <a:rPr lang="el-GR" altLang="en-US" sz="1600" i="1" dirty="0">
                <a:solidFill>
                  <a:schemeClr val="tx1">
                    <a:lumMod val="75000"/>
                    <a:lumOff val="25000"/>
                  </a:schemeClr>
                </a:solidFill>
                <a:latin typeface="Verdana" panose="020B0604030504040204" pitchFamily="34" charset="0"/>
                <a:ea typeface="Verdana" panose="020B0604030504040204" pitchFamily="34" charset="0"/>
              </a:rPr>
              <a:t>Σε κάθε περίπτωση, εάν για κάτι δεν είστε σίγουροι μπορείτε πάντα να επικοινωνήσετε με την αρμόδια Λειτουργό σας για τυχόν διευκρινήσεις, αφού πρώτα έχετε διαβάσει προσεκτικά και τη Συμφωνία Επιχορήγησης σας       </a:t>
            </a:r>
          </a:p>
          <a:p>
            <a:pPr algn="just">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defRPr/>
            </a:pPr>
            <a:endParaRPr lang="el-GR" altLang="en-US"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endParaRPr lang="el-GR" altLang="en-US" sz="1400" dirty="0">
              <a:solidFill>
                <a:schemeClr val="tx1">
                  <a:lumMod val="75000"/>
                  <a:lumOff val="25000"/>
                </a:schemeClr>
              </a:solidFill>
              <a:latin typeface="Verdana" panose="020B0604030504040204" pitchFamily="34" charset="0"/>
              <a:ea typeface="Verdana" panose="020B0604030504040204" pitchFamily="34" charset="0"/>
            </a:endParaRPr>
          </a:p>
          <a:p>
            <a:pPr algn="just">
              <a:defRPr/>
            </a:pPr>
            <a:endParaRPr lang="el-GR" altLang="en-US" dirty="0">
              <a:solidFill>
                <a:schemeClr val="tx1">
                  <a:lumMod val="75000"/>
                  <a:lumOff val="25000"/>
                </a:schemeClr>
              </a:solidFill>
              <a:latin typeface="Century Gothic" panose="020B0502020202020204" pitchFamily="34" charset="0"/>
            </a:endParaRPr>
          </a:p>
        </p:txBody>
      </p:sp>
      <p:sp>
        <p:nvSpPr>
          <p:cNvPr id="8" name="Arrow: Right 7">
            <a:extLst>
              <a:ext uri="{FF2B5EF4-FFF2-40B4-BE49-F238E27FC236}">
                <a16:creationId xmlns:a16="http://schemas.microsoft.com/office/drawing/2014/main" id="{787492BA-6C59-F9B4-6A4B-16702AA31EA2}"/>
              </a:ext>
            </a:extLst>
          </p:cNvPr>
          <p:cNvSpPr/>
          <p:nvPr/>
        </p:nvSpPr>
        <p:spPr>
          <a:xfrm>
            <a:off x="112062" y="5474368"/>
            <a:ext cx="305834" cy="1443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29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1680CE-07AF-E490-6BCB-4243C9E7F1E9}"/>
              </a:ext>
            </a:extLst>
          </p:cNvPr>
          <p:cNvSpPr/>
          <p:nvPr/>
        </p:nvSpPr>
        <p:spPr>
          <a:xfrm>
            <a:off x="371857" y="5500358"/>
            <a:ext cx="10728283" cy="75264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38560" y="0"/>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ΚΑΤΑΝΟΜΗ ΠΡΟΫΠΟΛΟΓΙΣΜΟΥ</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marR="0" lvl="0" indent="-34290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C09370-AA9A-96BE-57CB-0EFB5DCBBA91}"/>
              </a:ext>
            </a:extLst>
          </p:cNvPr>
          <p:cNvSpPr txBox="1"/>
          <p:nvPr/>
        </p:nvSpPr>
        <p:spPr>
          <a:xfrm>
            <a:off x="325081" y="617805"/>
            <a:ext cx="11024909" cy="41912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Ως διαπιστευμένοι οργανισμοί, οι αιτήσεις σας </a:t>
            </a:r>
            <a:r>
              <a:rPr kumimoji="0" lang="el-GR"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δε θα υποβληθούν σε ποιοτική αξιολόγηση.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Το ποσό επιχορήγησης εξαρτάται από</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Το συνολικό διαθέσιμο προϋπολογισμό για διαπιστευμένους αιτούντες</a:t>
            </a:r>
            <a:endParaRPr kumimoji="0" lang="en-GB"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Τις αιτούμενες δραστηριότητες και του αιτούμενου προϋπολογισμού</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Τη βασική και μέγιστη επιχορήγηση</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Τη βαθμολογία της αίτησης για Διαπίστευση </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ERASMUS+</a:t>
            </a:r>
            <a:endPar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R="0" lvl="0" algn="just" defTabSz="914400" rtl="0" eaLnBrk="1" fontAlgn="auto" latinLnBrk="0" hangingPunct="1">
              <a:lnSpc>
                <a:spcPct val="150000"/>
              </a:lnSpc>
              <a:spcBef>
                <a:spcPts val="0"/>
              </a:spcBef>
              <a:spcAft>
                <a:spcPts val="0"/>
              </a:spcAft>
              <a:buClrTx/>
              <a:buSzTx/>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Έξτρα μονάδες θα δίνονται αναλόγως του</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a:t>
            </a:r>
          </a:p>
          <a:p>
            <a:pPr marL="0" marR="0" lvl="0" indent="0" algn="just" defTabSz="914400" rtl="0" eaLnBrk="1" fontAlgn="auto" latinLnBrk="0" hangingPunct="1">
              <a:lnSpc>
                <a:spcPct val="150000"/>
              </a:lnSpc>
              <a:spcBef>
                <a:spcPts val="0"/>
              </a:spcBef>
              <a:spcAft>
                <a:spcPts val="0"/>
              </a:spcAft>
              <a:buClrTx/>
              <a:buSzTx/>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Arial" charset="0"/>
              </a:rPr>
              <a:t> αριθμού των συμμετεχόντων σε μεγάλης διάρκειας κινητικότητες</a:t>
            </a:r>
          </a:p>
        </p:txBody>
      </p:sp>
      <p:pic>
        <p:nvPicPr>
          <p:cNvPr id="3" name="Picture 2">
            <a:extLst>
              <a:ext uri="{FF2B5EF4-FFF2-40B4-BE49-F238E27FC236}">
                <a16:creationId xmlns:a16="http://schemas.microsoft.com/office/drawing/2014/main" id="{3769876B-95A4-5069-B90B-EC2A33FAF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8710" y="6054569"/>
            <a:ext cx="800055" cy="685405"/>
          </a:xfrm>
          <a:prstGeom prst="rect">
            <a:avLst/>
          </a:prstGeom>
        </p:spPr>
      </p:pic>
      <p:sp>
        <p:nvSpPr>
          <p:cNvPr id="4" name="Explosion: 8 Points 3">
            <a:extLst>
              <a:ext uri="{FF2B5EF4-FFF2-40B4-BE49-F238E27FC236}">
                <a16:creationId xmlns:a16="http://schemas.microsoft.com/office/drawing/2014/main" id="{74A1EBE8-82C8-E149-5FAD-6E127136C4F9}"/>
              </a:ext>
            </a:extLst>
          </p:cNvPr>
          <p:cNvSpPr/>
          <p:nvPr/>
        </p:nvSpPr>
        <p:spPr>
          <a:xfrm>
            <a:off x="8300770" y="3690359"/>
            <a:ext cx="1588817" cy="1406445"/>
          </a:xfrm>
          <a:prstGeom prst="irregularSeal1">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l-GR" b="1" dirty="0"/>
              <a:t>+ 5 πόντοι</a:t>
            </a:r>
            <a:endParaRPr lang="en-US" b="1" dirty="0"/>
          </a:p>
        </p:txBody>
      </p:sp>
      <p:sp>
        <p:nvSpPr>
          <p:cNvPr id="6" name="TextBox 5">
            <a:extLst>
              <a:ext uri="{FF2B5EF4-FFF2-40B4-BE49-F238E27FC236}">
                <a16:creationId xmlns:a16="http://schemas.microsoft.com/office/drawing/2014/main" id="{B71EB6C5-63F7-2FB5-2F12-D2D5C1DE1F70}"/>
              </a:ext>
            </a:extLst>
          </p:cNvPr>
          <p:cNvSpPr txBox="1"/>
          <p:nvPr/>
        </p:nvSpPr>
        <p:spPr>
          <a:xfrm>
            <a:off x="325081" y="5500358"/>
            <a:ext cx="11495062" cy="646331"/>
          </a:xfrm>
          <a:prstGeom prst="rect">
            <a:avLst/>
          </a:prstGeom>
          <a:noFill/>
        </p:spPr>
        <p:txBody>
          <a:bodyPr wrap="square">
            <a:spAutoFit/>
          </a:bodyPr>
          <a:lstStyle/>
          <a:p>
            <a:r>
              <a:rPr lang="el-GR" dirty="0">
                <a:hlinkClick r:id="rId4"/>
              </a:rPr>
              <a:t>!!! </a:t>
            </a:r>
            <a:r>
              <a:rPr lang="en-GB" dirty="0">
                <a:hlinkClick r:id="rId4"/>
              </a:rPr>
              <a:t>https://idep.org.cy/erasmus/proskliseis-gia-aitiseis/</a:t>
            </a:r>
            <a:r>
              <a:rPr lang="el-GR" dirty="0"/>
              <a:t> </a:t>
            </a:r>
            <a:r>
              <a:rPr lang="el-GR" dirty="0">
                <a:sym typeface="Wingdings" panose="05000000000000000000" pitchFamily="2" charset="2"/>
              </a:rPr>
              <a:t> Κριτήρια Κατανομής Κονδυλίων στους Διαπιστευμένους Οργανισμούς ανά Τομέα </a:t>
            </a:r>
            <a:r>
              <a:rPr lang="el-GR" dirty="0">
                <a:solidFill>
                  <a:schemeClr val="accent1">
                    <a:lumMod val="75000"/>
                  </a:schemeClr>
                </a:solidFill>
                <a:hlinkClick r:id="rId5">
                  <a:extLst>
                    <a:ext uri="{A12FA001-AC4F-418D-AE19-62706E023703}">
                      <ahyp:hlinkClr xmlns:ahyp="http://schemas.microsoft.com/office/drawing/2018/hyperlinkcolor" val="tx"/>
                    </a:ext>
                  </a:extLst>
                </a:hlinkClick>
              </a:rPr>
              <a:t>Σχολική </a:t>
            </a:r>
            <a:r>
              <a:rPr lang="el-GR" dirty="0" err="1">
                <a:solidFill>
                  <a:schemeClr val="accent1">
                    <a:lumMod val="75000"/>
                  </a:schemeClr>
                </a:solidFill>
                <a:hlinkClick r:id="rId5">
                  <a:extLst>
                    <a:ext uri="{A12FA001-AC4F-418D-AE19-62706E023703}">
                      <ahyp:hlinkClr xmlns:ahyp="http://schemas.microsoft.com/office/drawing/2018/hyperlinkcolor" val="tx"/>
                    </a:ext>
                  </a:extLst>
                </a:hlinkClick>
              </a:rPr>
              <a:t>Eκπαίδευση</a:t>
            </a:r>
            <a:r>
              <a:rPr lang="el-GR" dirty="0"/>
              <a:t> /</a:t>
            </a:r>
            <a:r>
              <a:rPr lang="el-GR" dirty="0">
                <a:solidFill>
                  <a:schemeClr val="accent1">
                    <a:lumMod val="75000"/>
                  </a:schemeClr>
                </a:solidFill>
              </a:rPr>
              <a:t> </a:t>
            </a:r>
            <a:r>
              <a:rPr lang="el-GR" dirty="0">
                <a:solidFill>
                  <a:schemeClr val="accent1">
                    <a:lumMod val="75000"/>
                  </a:schemeClr>
                </a:solidFill>
                <a:hlinkClick r:id="rId6">
                  <a:extLst>
                    <a:ext uri="{A12FA001-AC4F-418D-AE19-62706E023703}">
                      <ahyp:hlinkClr xmlns:ahyp="http://schemas.microsoft.com/office/drawing/2018/hyperlinkcolor" val="tx"/>
                    </a:ext>
                  </a:extLst>
                </a:hlinkClick>
              </a:rPr>
              <a:t>Εκπαίδευση Ενηλίκων</a:t>
            </a:r>
            <a:r>
              <a:rPr lang="el-GR" dirty="0">
                <a:solidFill>
                  <a:schemeClr val="accent1">
                    <a:lumMod val="75000"/>
                  </a:schemeClr>
                </a:solidFill>
              </a:rPr>
              <a:t> </a:t>
            </a:r>
            <a:r>
              <a:rPr lang="el-GR" dirty="0"/>
              <a:t>/ </a:t>
            </a:r>
            <a:r>
              <a:rPr lang="el-GR" dirty="0">
                <a:solidFill>
                  <a:schemeClr val="accent1">
                    <a:lumMod val="75000"/>
                  </a:schemeClr>
                </a:solidFill>
                <a:hlinkClick r:id="rId7">
                  <a:extLst>
                    <a:ext uri="{A12FA001-AC4F-418D-AE19-62706E023703}">
                      <ahyp:hlinkClr xmlns:ahyp="http://schemas.microsoft.com/office/drawing/2018/hyperlinkcolor" val="tx"/>
                    </a:ext>
                  </a:extLst>
                </a:hlinkClick>
              </a:rPr>
              <a:t>Επαγγελματική Εκπαίδευση και Κατάρτιση</a:t>
            </a:r>
            <a:r>
              <a:rPr lang="el-GR" dirty="0"/>
              <a:t>)</a:t>
            </a:r>
            <a:endParaRPr lang="en-GB" dirty="0"/>
          </a:p>
        </p:txBody>
      </p:sp>
    </p:spTree>
    <p:extLst>
      <p:ext uri="{BB962C8B-B14F-4D97-AF65-F5344CB8AC3E}">
        <p14:creationId xmlns:p14="http://schemas.microsoft.com/office/powerpoint/2010/main" val="1780160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EU VALUES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pic>
        <p:nvPicPr>
          <p:cNvPr id="4" name="Picture 3">
            <a:extLst>
              <a:ext uri="{FF2B5EF4-FFF2-40B4-BE49-F238E27FC236}">
                <a16:creationId xmlns:a16="http://schemas.microsoft.com/office/drawing/2014/main" id="{0A3D93FE-1C21-B3BF-FCF7-5BCC13D15AB9}"/>
              </a:ext>
            </a:extLst>
          </p:cNvPr>
          <p:cNvPicPr>
            <a:picLocks noChangeAspect="1"/>
          </p:cNvPicPr>
          <p:nvPr/>
        </p:nvPicPr>
        <p:blipFill>
          <a:blip r:embed="rId3"/>
          <a:stretch>
            <a:fillRect/>
          </a:stretch>
        </p:blipFill>
        <p:spPr>
          <a:xfrm>
            <a:off x="0" y="734444"/>
            <a:ext cx="12192000" cy="3383341"/>
          </a:xfrm>
          <a:prstGeom prst="rect">
            <a:avLst/>
          </a:prstGeom>
        </p:spPr>
      </p:pic>
      <p:pic>
        <p:nvPicPr>
          <p:cNvPr id="5" name="Picture 4">
            <a:extLst>
              <a:ext uri="{FF2B5EF4-FFF2-40B4-BE49-F238E27FC236}">
                <a16:creationId xmlns:a16="http://schemas.microsoft.com/office/drawing/2014/main" id="{95C1686D-0EC8-F418-512C-1743E0B22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6" name="Graphic 5" descr="Checkmark with solid fill">
            <a:extLst>
              <a:ext uri="{FF2B5EF4-FFF2-40B4-BE49-F238E27FC236}">
                <a16:creationId xmlns:a16="http://schemas.microsoft.com/office/drawing/2014/main" id="{D7FFA231-1EE0-087C-82DC-CED410003D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2413220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ANNEXES</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pic>
        <p:nvPicPr>
          <p:cNvPr id="5" name="Picture 4">
            <a:extLst>
              <a:ext uri="{FF2B5EF4-FFF2-40B4-BE49-F238E27FC236}">
                <a16:creationId xmlns:a16="http://schemas.microsoft.com/office/drawing/2014/main" id="{C1BDE431-4983-A245-C941-B8580120932B}"/>
              </a:ext>
            </a:extLst>
          </p:cNvPr>
          <p:cNvPicPr>
            <a:picLocks noChangeAspect="1"/>
          </p:cNvPicPr>
          <p:nvPr/>
        </p:nvPicPr>
        <p:blipFill>
          <a:blip r:embed="rId3"/>
          <a:stretch>
            <a:fillRect/>
          </a:stretch>
        </p:blipFill>
        <p:spPr>
          <a:xfrm>
            <a:off x="0" y="734444"/>
            <a:ext cx="12192000" cy="3923040"/>
          </a:xfrm>
          <a:prstGeom prst="rect">
            <a:avLst/>
          </a:prstGeom>
        </p:spPr>
      </p:pic>
      <p:sp>
        <p:nvSpPr>
          <p:cNvPr id="7" name="TextBox 6">
            <a:extLst>
              <a:ext uri="{FF2B5EF4-FFF2-40B4-BE49-F238E27FC236}">
                <a16:creationId xmlns:a16="http://schemas.microsoft.com/office/drawing/2014/main" id="{EDC1BEAD-9206-B972-2568-96204FB559E9}"/>
              </a:ext>
            </a:extLst>
          </p:cNvPr>
          <p:cNvSpPr txBox="1"/>
          <p:nvPr/>
        </p:nvSpPr>
        <p:spPr>
          <a:xfrm>
            <a:off x="188521" y="4774123"/>
            <a:ext cx="10514647" cy="1600438"/>
          </a:xfrm>
          <a:prstGeom prst="rect">
            <a:avLst/>
          </a:prstGeom>
          <a:solidFill>
            <a:schemeClr val="bg1"/>
          </a:solidFill>
          <a:ln w="38100">
            <a:solidFill>
              <a:srgbClr val="FF0000"/>
            </a:solidFill>
          </a:ln>
        </p:spPr>
        <p:txBody>
          <a:bodyPr wrap="square">
            <a:spAutoFit/>
          </a:bodyPr>
          <a:lstStyle/>
          <a:p>
            <a:pPr marL="0" indent="0">
              <a:buNone/>
              <a:defRPr/>
            </a:pPr>
            <a:r>
              <a:rPr lang="el-GR" sz="1400" b="1" u="sng" dirty="0">
                <a:solidFill>
                  <a:schemeClr val="accent6">
                    <a:lumMod val="75000"/>
                  </a:schemeClr>
                </a:solidFill>
                <a:latin typeface="Verdana" panose="020B0604030504040204" pitchFamily="34" charset="0"/>
                <a:ea typeface="Verdana" panose="020B0604030504040204" pitchFamily="34" charset="0"/>
              </a:rPr>
              <a:t>Α</a:t>
            </a:r>
            <a:r>
              <a:rPr lang="en-GB" sz="1400" b="1" u="sng" dirty="0" err="1">
                <a:solidFill>
                  <a:schemeClr val="accent6">
                    <a:lumMod val="75000"/>
                  </a:schemeClr>
                </a:solidFill>
                <a:latin typeface="Verdana" panose="020B0604030504040204" pitchFamily="34" charset="0"/>
                <a:ea typeface="Verdana" panose="020B0604030504040204" pitchFamily="34" charset="0"/>
              </a:rPr>
              <a:t>nnexes</a:t>
            </a:r>
            <a:endParaRPr lang="en-GB" sz="1400" b="1" u="sng" dirty="0">
              <a:solidFill>
                <a:schemeClr val="accent6">
                  <a:lumMod val="75000"/>
                </a:schemeClr>
              </a:solidFill>
              <a:latin typeface="Verdana" panose="020B0604030504040204" pitchFamily="34" charset="0"/>
              <a:ea typeface="Verdana" panose="020B0604030504040204" pitchFamily="34" charset="0"/>
            </a:endParaRPr>
          </a:p>
          <a:p>
            <a:pPr marL="0" indent="0">
              <a:buNone/>
              <a:defRPr/>
            </a:pPr>
            <a:endParaRPr lang="en-GB" sz="1400" b="1" u="sng" dirty="0">
              <a:solidFill>
                <a:schemeClr val="accent6">
                  <a:lumMod val="75000"/>
                </a:schemeClr>
              </a:solidFill>
              <a:latin typeface="Verdana" panose="020B0604030504040204" pitchFamily="34" charset="0"/>
              <a:ea typeface="Verdana" panose="020B0604030504040204" pitchFamily="34" charset="0"/>
            </a:endParaRPr>
          </a:p>
          <a:p>
            <a:pPr algn="just">
              <a:defRPr/>
            </a:pPr>
            <a:r>
              <a:rPr lang="en-GB" sz="1400" b="1" dirty="0">
                <a:latin typeface="Verdana" panose="020B0604030504040204" pitchFamily="34" charset="0"/>
                <a:ea typeface="Verdana" panose="020B0604030504040204" pitchFamily="34" charset="0"/>
              </a:rPr>
              <a:t>Declaration of Honour</a:t>
            </a:r>
            <a:r>
              <a:rPr lang="el-GR" sz="1400" dirty="0">
                <a:latin typeface="Verdana" panose="020B0604030504040204" pitchFamily="34" charset="0"/>
                <a:ea typeface="Verdana" panose="020B0604030504040204" pitchFamily="34" charset="0"/>
              </a:rPr>
              <a:t>: </a:t>
            </a:r>
            <a:r>
              <a:rPr lang="el-GR" sz="1400" i="1" u="sng" dirty="0">
                <a:latin typeface="Verdana" panose="020B0604030504040204" pitchFamily="34" charset="0"/>
                <a:ea typeface="Verdana" panose="020B0604030504040204" pitchFamily="34" charset="0"/>
              </a:rPr>
              <a:t>Τυπώστε, υπογράψτε και σφραγίστε</a:t>
            </a:r>
            <a:r>
              <a:rPr lang="en-GB"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την υπεύθυνη δήλωση, την οποία στη συνέχεια θα πρέπει να σαρώσετε και να επισυνάψετε στην αίτηση</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υπογράφεται</a:t>
            </a:r>
            <a:r>
              <a:rPr lang="en-US" sz="1400" dirty="0">
                <a:latin typeface="Verdana" panose="020B0604030504040204" pitchFamily="34" charset="0"/>
                <a:ea typeface="Verdana" panose="020B0604030504040204" pitchFamily="34" charset="0"/>
              </a:rPr>
              <a:t> </a:t>
            </a:r>
            <a:r>
              <a:rPr lang="el-GR" sz="1400" b="1" dirty="0">
                <a:latin typeface="Verdana" panose="020B0604030504040204" pitchFamily="34" charset="0"/>
                <a:ea typeface="Verdana" panose="020B0604030504040204" pitchFamily="34" charset="0"/>
              </a:rPr>
              <a:t>πάντα</a:t>
            </a:r>
            <a:r>
              <a:rPr lang="el-GR" sz="1400" dirty="0">
                <a:latin typeface="Verdana" panose="020B0604030504040204" pitchFamily="34" charset="0"/>
                <a:ea typeface="Verdana" panose="020B0604030504040204" pitchFamily="34" charset="0"/>
              </a:rPr>
              <a:t> από τον νόμιμο εκπρόσωπο)</a:t>
            </a:r>
          </a:p>
          <a:p>
            <a:pPr>
              <a:defRPr/>
            </a:pPr>
            <a:endParaRPr lang="en-GB" sz="1400" dirty="0">
              <a:latin typeface="Verdana" panose="020B0604030504040204" pitchFamily="34" charset="0"/>
              <a:ea typeface="Verdana" panose="020B0604030504040204" pitchFamily="34" charset="0"/>
            </a:endParaRPr>
          </a:p>
          <a:p>
            <a:pPr>
              <a:defRPr/>
            </a:pPr>
            <a:r>
              <a:rPr lang="el-GR" sz="1400" dirty="0">
                <a:latin typeface="Verdana" panose="020B0604030504040204" pitchFamily="34" charset="0"/>
                <a:ea typeface="Verdana" panose="020B0604030504040204" pitchFamily="34" charset="0"/>
              </a:rPr>
              <a:t>Επισύναψη οποιουδήποτε άλλου σχετικού εγγράφου (συμφωνία, πρόγραμμα παρακολούθησης) το οποίο θεωρείται απαραίτητο</a:t>
            </a:r>
            <a:endParaRPr lang="en-GB" sz="14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F4B1062E-B8D3-DDF5-2E27-7C1939AFB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181066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CHECKLIST</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7" name="TextBox 6">
            <a:extLst>
              <a:ext uri="{FF2B5EF4-FFF2-40B4-BE49-F238E27FC236}">
                <a16:creationId xmlns:a16="http://schemas.microsoft.com/office/drawing/2014/main" id="{EDC1BEAD-9206-B972-2568-96204FB559E9}"/>
              </a:ext>
            </a:extLst>
          </p:cNvPr>
          <p:cNvSpPr txBox="1"/>
          <p:nvPr/>
        </p:nvSpPr>
        <p:spPr>
          <a:xfrm>
            <a:off x="138560" y="4135581"/>
            <a:ext cx="7697501" cy="523220"/>
          </a:xfrm>
          <a:prstGeom prst="rect">
            <a:avLst/>
          </a:prstGeom>
          <a:solidFill>
            <a:schemeClr val="bg1"/>
          </a:solidFill>
          <a:ln w="38100">
            <a:solidFill>
              <a:srgbClr val="FF0000"/>
            </a:solidFill>
          </a:ln>
        </p:spPr>
        <p:txBody>
          <a:bodyPr wrap="square">
            <a:spAutoFit/>
          </a:bodyPr>
          <a:lstStyle/>
          <a:p>
            <a:pPr marL="0" indent="0">
              <a:buNone/>
              <a:defRPr/>
            </a:pPr>
            <a:r>
              <a:rPr lang="en-US" sz="1400" b="1" u="sng" dirty="0">
                <a:solidFill>
                  <a:schemeClr val="accent6">
                    <a:lumMod val="75000"/>
                  </a:schemeClr>
                </a:solidFill>
                <a:latin typeface="Verdana" panose="020B0604030504040204" pitchFamily="34" charset="0"/>
                <a:ea typeface="Verdana" panose="020B0604030504040204" pitchFamily="34" charset="0"/>
              </a:rPr>
              <a:t>Checklist</a:t>
            </a:r>
          </a:p>
          <a:p>
            <a:pPr marL="0" indent="0">
              <a:buFontTx/>
              <a:buNone/>
              <a:defRPr/>
            </a:pPr>
            <a:r>
              <a:rPr lang="el-GR" sz="1400" dirty="0">
                <a:solidFill>
                  <a:schemeClr val="tx1">
                    <a:lumMod val="75000"/>
                    <a:lumOff val="25000"/>
                  </a:schemeClr>
                </a:solidFill>
                <a:latin typeface="Verdana" panose="020B0604030504040204" pitchFamily="34" charset="0"/>
                <a:ea typeface="Verdana" panose="020B0604030504040204" pitchFamily="34" charset="0"/>
              </a:rPr>
              <a:t>Βεβαιωθείτε ότι η αίτησή σας πληροί τα κριτήρια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επιλεξιμότητας</a:t>
            </a:r>
            <a:endParaRPr lang="en-US" sz="140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63B19CE8-1965-FD28-43C9-62BBBA966E9A}"/>
              </a:ext>
            </a:extLst>
          </p:cNvPr>
          <p:cNvPicPr>
            <a:picLocks noChangeAspect="1"/>
          </p:cNvPicPr>
          <p:nvPr/>
        </p:nvPicPr>
        <p:blipFill>
          <a:blip r:embed="rId3"/>
          <a:stretch>
            <a:fillRect/>
          </a:stretch>
        </p:blipFill>
        <p:spPr>
          <a:xfrm>
            <a:off x="0" y="704466"/>
            <a:ext cx="12192000" cy="3142568"/>
          </a:xfrm>
          <a:prstGeom prst="rect">
            <a:avLst/>
          </a:prstGeom>
        </p:spPr>
      </p:pic>
      <p:pic>
        <p:nvPicPr>
          <p:cNvPr id="6" name="Picture 5">
            <a:extLst>
              <a:ext uri="{FF2B5EF4-FFF2-40B4-BE49-F238E27FC236}">
                <a16:creationId xmlns:a16="http://schemas.microsoft.com/office/drawing/2014/main" id="{9622903D-D9BC-92C2-FF98-2540768ACF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62471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9902" y="48932"/>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ΠΡΟΤΕΡΑΙΟΤΗΤΕΣ ΠΡΟΓΡΑΜΜΑΤΟΣ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από ευάλωτες ομάδες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graphicFrame>
        <p:nvGraphicFramePr>
          <p:cNvPr id="2" name="Diagram 1">
            <a:extLst>
              <a:ext uri="{FF2B5EF4-FFF2-40B4-BE49-F238E27FC236}">
                <a16:creationId xmlns:a16="http://schemas.microsoft.com/office/drawing/2014/main" id="{626DBD48-ACC6-5445-6FC8-D760A28D3E2F}"/>
              </a:ext>
            </a:extLst>
          </p:cNvPr>
          <p:cNvGraphicFramePr/>
          <p:nvPr>
            <p:extLst>
              <p:ext uri="{D42A27DB-BD31-4B8C-83A1-F6EECF244321}">
                <p14:modId xmlns:p14="http://schemas.microsoft.com/office/powerpoint/2010/main" val="824138397"/>
              </p:ext>
            </p:extLst>
          </p:nvPr>
        </p:nvGraphicFramePr>
        <p:xfrm>
          <a:off x="1117601" y="9622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blue cover with white text&#10;&#10;Description automatically generated">
            <a:hlinkClick r:id="rId9"/>
            <a:extLst>
              <a:ext uri="{FF2B5EF4-FFF2-40B4-BE49-F238E27FC236}">
                <a16:creationId xmlns:a16="http://schemas.microsoft.com/office/drawing/2014/main" id="{90719822-503C-4E06-A944-9CC7C0B6A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2142"/>
          <a:stretch/>
        </p:blipFill>
        <p:spPr>
          <a:xfrm>
            <a:off x="9797986" y="1035328"/>
            <a:ext cx="1601533" cy="2298471"/>
          </a:xfrm>
          <a:prstGeom prst="rect">
            <a:avLst/>
          </a:prstGeom>
          <a:ln>
            <a:noFill/>
          </a:ln>
        </p:spPr>
      </p:pic>
      <p:pic>
        <p:nvPicPr>
          <p:cNvPr id="7" name="Picture 6" descr="A hand cursor with a black background&#10;&#10;Description automatically generated">
            <a:extLst>
              <a:ext uri="{FF2B5EF4-FFF2-40B4-BE49-F238E27FC236}">
                <a16:creationId xmlns:a16="http://schemas.microsoft.com/office/drawing/2014/main" id="{2E94D1E3-A4E2-96A8-5B53-ADA47CD88D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011916" y="2745132"/>
            <a:ext cx="1852912" cy="1852912"/>
          </a:xfrm>
          <a:prstGeom prst="rect">
            <a:avLst/>
          </a:prstGeom>
        </p:spPr>
      </p:pic>
      <p:pic>
        <p:nvPicPr>
          <p:cNvPr id="8" name="Picture 7" descr="A yellow paint on a black background&#10;&#10;Description automatically generated">
            <a:extLst>
              <a:ext uri="{FF2B5EF4-FFF2-40B4-BE49-F238E27FC236}">
                <a16:creationId xmlns:a16="http://schemas.microsoft.com/office/drawing/2014/main" id="{05EB72A9-94DD-2E73-5E7B-8BD13396DE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45330" y="4540463"/>
            <a:ext cx="2642886" cy="1486623"/>
          </a:xfrm>
          <a:prstGeom prst="rect">
            <a:avLst/>
          </a:prstGeom>
        </p:spPr>
      </p:pic>
      <p:sp>
        <p:nvSpPr>
          <p:cNvPr id="9" name="TextBox 8">
            <a:extLst>
              <a:ext uri="{FF2B5EF4-FFF2-40B4-BE49-F238E27FC236}">
                <a16:creationId xmlns:a16="http://schemas.microsoft.com/office/drawing/2014/main" id="{652F2E92-D437-CA90-2E89-3AA3D17A6515}"/>
              </a:ext>
            </a:extLst>
          </p:cNvPr>
          <p:cNvSpPr txBox="1"/>
          <p:nvPr/>
        </p:nvSpPr>
        <p:spPr>
          <a:xfrm>
            <a:off x="9508710" y="4868275"/>
            <a:ext cx="22825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Περισσότερες πληροφορίες στον </a:t>
            </a:r>
            <a:r>
              <a:rPr kumimoji="0" lang="el-GR"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Οδηγό</a:t>
            </a: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l-GR"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του Προγράμματος </a:t>
            </a: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Erasmus+ 2025</a:t>
            </a:r>
          </a:p>
        </p:txBody>
      </p:sp>
    </p:spTree>
    <p:extLst>
      <p:ext uri="{BB962C8B-B14F-4D97-AF65-F5344CB8AC3E}">
        <p14:creationId xmlns:p14="http://schemas.microsoft.com/office/powerpoint/2010/main" val="2248955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SHARING</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pic>
        <p:nvPicPr>
          <p:cNvPr id="5" name="Picture 4">
            <a:extLst>
              <a:ext uri="{FF2B5EF4-FFF2-40B4-BE49-F238E27FC236}">
                <a16:creationId xmlns:a16="http://schemas.microsoft.com/office/drawing/2014/main" id="{03896681-54B2-FE1B-6C6A-BDBDDDF82355}"/>
              </a:ext>
            </a:extLst>
          </p:cNvPr>
          <p:cNvPicPr>
            <a:picLocks noChangeAspect="1"/>
          </p:cNvPicPr>
          <p:nvPr/>
        </p:nvPicPr>
        <p:blipFill>
          <a:blip r:embed="rId3"/>
          <a:stretch>
            <a:fillRect/>
          </a:stretch>
        </p:blipFill>
        <p:spPr>
          <a:xfrm>
            <a:off x="0" y="714592"/>
            <a:ext cx="12192000" cy="2820686"/>
          </a:xfrm>
          <a:prstGeom prst="rect">
            <a:avLst/>
          </a:prstGeom>
        </p:spPr>
      </p:pic>
      <p:pic>
        <p:nvPicPr>
          <p:cNvPr id="8" name="Picture 7">
            <a:extLst>
              <a:ext uri="{FF2B5EF4-FFF2-40B4-BE49-F238E27FC236}">
                <a16:creationId xmlns:a16="http://schemas.microsoft.com/office/drawing/2014/main" id="{F0DB7DFC-C9CA-0C25-888F-F12412A8A837}"/>
              </a:ext>
            </a:extLst>
          </p:cNvPr>
          <p:cNvPicPr>
            <a:picLocks noChangeAspect="1"/>
          </p:cNvPicPr>
          <p:nvPr/>
        </p:nvPicPr>
        <p:blipFill>
          <a:blip r:embed="rId4"/>
          <a:stretch>
            <a:fillRect/>
          </a:stretch>
        </p:blipFill>
        <p:spPr>
          <a:xfrm>
            <a:off x="6265423" y="2124935"/>
            <a:ext cx="5687219" cy="3477110"/>
          </a:xfrm>
          <a:prstGeom prst="rect">
            <a:avLst/>
          </a:prstGeom>
          <a:ln w="38100">
            <a:solidFill>
              <a:srgbClr val="FF0000"/>
            </a:solidFill>
          </a:ln>
        </p:spPr>
      </p:pic>
      <p:cxnSp>
        <p:nvCxnSpPr>
          <p:cNvPr id="10" name="Straight Arrow Connector 9">
            <a:extLst>
              <a:ext uri="{FF2B5EF4-FFF2-40B4-BE49-F238E27FC236}">
                <a16:creationId xmlns:a16="http://schemas.microsoft.com/office/drawing/2014/main" id="{9A88EA3D-6FFA-EBDD-EB84-9BC3C4F90572}"/>
              </a:ext>
            </a:extLst>
          </p:cNvPr>
          <p:cNvCxnSpPr>
            <a:cxnSpLocks/>
          </p:cNvCxnSpPr>
          <p:nvPr/>
        </p:nvCxnSpPr>
        <p:spPr>
          <a:xfrm>
            <a:off x="3417570" y="2560320"/>
            <a:ext cx="267843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768B99-7827-1D95-06AD-2B33D4EB766C}"/>
              </a:ext>
            </a:extLst>
          </p:cNvPr>
          <p:cNvCxnSpPr>
            <a:cxnSpLocks/>
          </p:cNvCxnSpPr>
          <p:nvPr/>
        </p:nvCxnSpPr>
        <p:spPr>
          <a:xfrm>
            <a:off x="3420090" y="2184751"/>
            <a:ext cx="0" cy="3755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303089-75F2-FA2A-AED8-6D9B6321E369}"/>
              </a:ext>
            </a:extLst>
          </p:cNvPr>
          <p:cNvSpPr txBox="1"/>
          <p:nvPr/>
        </p:nvSpPr>
        <p:spPr>
          <a:xfrm>
            <a:off x="173212" y="4445726"/>
            <a:ext cx="5687219" cy="1323439"/>
          </a:xfrm>
          <a:prstGeom prst="rect">
            <a:avLst/>
          </a:prstGeom>
          <a:solidFill>
            <a:srgbClr val="FF0000"/>
          </a:solidFill>
        </p:spPr>
        <p:txBody>
          <a:bodyPr wrap="square">
            <a:spAutoFit/>
          </a:bodyPr>
          <a:lstStyle/>
          <a:p>
            <a:pPr marL="0" indent="0" algn="just">
              <a:buNone/>
              <a:defRPr/>
            </a:pPr>
            <a:r>
              <a:rPr lang="el-GR" altLang="en-US" sz="1600" dirty="0">
                <a:solidFill>
                  <a:schemeClr val="bg1"/>
                </a:solidFill>
                <a:latin typeface="Verdana" panose="020B0604030504040204" pitchFamily="34" charset="0"/>
                <a:ea typeface="Verdana" panose="020B0604030504040204" pitchFamily="34" charset="0"/>
              </a:rPr>
              <a:t>Πρόσκληση ατόμων με πρόσβαση στην αίτηση</a:t>
            </a:r>
          </a:p>
          <a:p>
            <a:pPr marL="0" indent="0" algn="just">
              <a:buNone/>
              <a:defRPr/>
            </a:pPr>
            <a:r>
              <a:rPr lang="el-GR" altLang="en-US" sz="1600" dirty="0">
                <a:solidFill>
                  <a:schemeClr val="bg1"/>
                </a:solidFill>
                <a:latin typeface="Verdana" panose="020B0604030504040204" pitchFamily="34" charset="0"/>
                <a:ea typeface="Verdana" panose="020B0604030504040204" pitchFamily="34" charset="0"/>
              </a:rPr>
              <a:t>Δυνατότητα εκχώρησης διαφορετικών δικαιωμάτων</a:t>
            </a:r>
            <a:r>
              <a:rPr lang="en-US" altLang="en-US" sz="1600" dirty="0">
                <a:solidFill>
                  <a:schemeClr val="bg1"/>
                </a:solidFill>
                <a:latin typeface="Verdana" panose="020B0604030504040204" pitchFamily="34" charset="0"/>
                <a:ea typeface="Verdana" panose="020B0604030504040204" pitchFamily="34" charset="0"/>
              </a:rPr>
              <a:t>:</a:t>
            </a:r>
          </a:p>
          <a:p>
            <a:pPr marL="285750" indent="-285750" algn="just">
              <a:buFont typeface="Arial" panose="020B0604020202020204" pitchFamily="34" charset="0"/>
              <a:buChar char="•"/>
              <a:defRPr/>
            </a:pPr>
            <a:r>
              <a:rPr lang="en-US" altLang="en-US" sz="1600" dirty="0">
                <a:solidFill>
                  <a:schemeClr val="bg1"/>
                </a:solidFill>
                <a:latin typeface="Verdana" panose="020B0604030504040204" pitchFamily="34" charset="0"/>
                <a:ea typeface="Verdana" panose="020B0604030504040204" pitchFamily="34" charset="0"/>
              </a:rPr>
              <a:t>READ</a:t>
            </a:r>
          </a:p>
          <a:p>
            <a:pPr marL="285750" indent="-285750" algn="just">
              <a:buFont typeface="Arial" panose="020B0604020202020204" pitchFamily="34" charset="0"/>
              <a:buChar char="•"/>
              <a:defRPr/>
            </a:pPr>
            <a:r>
              <a:rPr lang="en-US" altLang="en-US" sz="1600" dirty="0">
                <a:solidFill>
                  <a:schemeClr val="bg1"/>
                </a:solidFill>
                <a:latin typeface="Verdana" panose="020B0604030504040204" pitchFamily="34" charset="0"/>
                <a:ea typeface="Verdana" panose="020B0604030504040204" pitchFamily="34" charset="0"/>
              </a:rPr>
              <a:t>READ/WRITE</a:t>
            </a:r>
          </a:p>
          <a:p>
            <a:pPr marL="285750" indent="-285750" algn="just">
              <a:buFont typeface="Arial" panose="020B0604020202020204" pitchFamily="34" charset="0"/>
              <a:buChar char="•"/>
              <a:defRPr/>
            </a:pPr>
            <a:r>
              <a:rPr lang="en-US" altLang="en-US" sz="1600" dirty="0">
                <a:solidFill>
                  <a:schemeClr val="bg1"/>
                </a:solidFill>
                <a:latin typeface="Verdana" panose="020B0604030504040204" pitchFamily="34" charset="0"/>
                <a:ea typeface="Verdana" panose="020B0604030504040204" pitchFamily="34" charset="0"/>
              </a:rPr>
              <a:t>READ/WRITE/EDIT</a:t>
            </a:r>
          </a:p>
        </p:txBody>
      </p:sp>
      <p:pic>
        <p:nvPicPr>
          <p:cNvPr id="22" name="Picture 21">
            <a:extLst>
              <a:ext uri="{FF2B5EF4-FFF2-40B4-BE49-F238E27FC236}">
                <a16:creationId xmlns:a16="http://schemas.microsoft.com/office/drawing/2014/main" id="{E194AE06-6BA7-1674-7178-6DAFF3FA3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542966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38560" y="0"/>
            <a:ext cx="12232515" cy="492443"/>
          </a:xfrm>
          <a:prstGeom prst="rect">
            <a:avLst/>
          </a:prstGeom>
          <a:noFill/>
        </p:spPr>
        <p:txBody>
          <a:bodyPr wrap="square" rtlCol="0">
            <a:spAutoFit/>
          </a:bodyPr>
          <a:lstStyle/>
          <a:p>
            <a:r>
              <a:rPr lang="el-GR" sz="2600" b="1" dirty="0">
                <a:solidFill>
                  <a:schemeClr val="bg1"/>
                </a:solidFill>
              </a:rPr>
              <a:t>ΑΙΤΗΣΗ</a:t>
            </a:r>
            <a:r>
              <a:rPr lang="en-US" sz="2600" b="1" dirty="0">
                <a:solidFill>
                  <a:schemeClr val="bg1"/>
                </a:solidFill>
              </a:rPr>
              <a:t> KA121 – SUBMISSION HISTORY</a:t>
            </a:r>
            <a:endParaRPr lang="el-GR" sz="2600" dirty="0">
              <a:solidFill>
                <a:schemeClr val="bg1"/>
              </a:solidFill>
            </a:endParaRPr>
          </a:p>
        </p:txBody>
      </p:sp>
      <p:sp>
        <p:nvSpPr>
          <p:cNvPr id="19" name="Freeform 18"/>
          <p:cNvSpPr/>
          <p:nvPr/>
        </p:nvSpPr>
        <p:spPr>
          <a:xfrm>
            <a:off x="596794" y="113639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sp>
        <p:nvSpPr>
          <p:cNvPr id="17" name="Rectangle 16">
            <a:extLst>
              <a:ext uri="{FF2B5EF4-FFF2-40B4-BE49-F238E27FC236}">
                <a16:creationId xmlns:a16="http://schemas.microsoft.com/office/drawing/2014/main" id="{801E543D-28C7-71A0-68F9-7923B52B9700}"/>
              </a:ext>
            </a:extLst>
          </p:cNvPr>
          <p:cNvSpPr/>
          <p:nvPr/>
        </p:nvSpPr>
        <p:spPr>
          <a:xfrm>
            <a:off x="2011680" y="194835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0" name="Rectangle 19">
            <a:extLst>
              <a:ext uri="{FF2B5EF4-FFF2-40B4-BE49-F238E27FC236}">
                <a16:creationId xmlns:a16="http://schemas.microsoft.com/office/drawing/2014/main" id="{95E197E2-CAB3-65B6-26AC-AA58A5452906}"/>
              </a:ext>
            </a:extLst>
          </p:cNvPr>
          <p:cNvSpPr/>
          <p:nvPr/>
        </p:nvSpPr>
        <p:spPr>
          <a:xfrm>
            <a:off x="4770120" y="3345060"/>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21" name="Rectangle 20">
            <a:extLst>
              <a:ext uri="{FF2B5EF4-FFF2-40B4-BE49-F238E27FC236}">
                <a16:creationId xmlns:a16="http://schemas.microsoft.com/office/drawing/2014/main" id="{303D8ECB-3821-0A8E-B56F-124ACDFCB369}"/>
              </a:ext>
            </a:extLst>
          </p:cNvPr>
          <p:cNvSpPr/>
          <p:nvPr/>
        </p:nvSpPr>
        <p:spPr>
          <a:xfrm>
            <a:off x="842010" y="4348659"/>
            <a:ext cx="1691639" cy="97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bg1"/>
                </a:solidFill>
              </a:ln>
              <a:solidFill>
                <a:schemeClr val="bg1"/>
              </a:solidFill>
            </a:endParaRPr>
          </a:p>
        </p:txBody>
      </p:sp>
      <p:sp>
        <p:nvSpPr>
          <p:cNvPr id="18" name="TextBox 17">
            <a:extLst>
              <a:ext uri="{FF2B5EF4-FFF2-40B4-BE49-F238E27FC236}">
                <a16:creationId xmlns:a16="http://schemas.microsoft.com/office/drawing/2014/main" id="{B1303089-75F2-FA2A-AED8-6D9B6321E369}"/>
              </a:ext>
            </a:extLst>
          </p:cNvPr>
          <p:cNvSpPr txBox="1"/>
          <p:nvPr/>
        </p:nvSpPr>
        <p:spPr>
          <a:xfrm>
            <a:off x="173212" y="4445726"/>
            <a:ext cx="8433578" cy="1077218"/>
          </a:xfrm>
          <a:prstGeom prst="rect">
            <a:avLst/>
          </a:prstGeom>
          <a:solidFill>
            <a:srgbClr val="FF0000"/>
          </a:solidFill>
        </p:spPr>
        <p:txBody>
          <a:bodyPr wrap="square">
            <a:spAutoFit/>
          </a:bodyPr>
          <a:lstStyle/>
          <a:p>
            <a:pPr algn="just">
              <a:defRPr/>
            </a:pPr>
            <a:r>
              <a:rPr lang="el-GR" altLang="en-US" sz="1600" dirty="0">
                <a:solidFill>
                  <a:schemeClr val="bg1"/>
                </a:solidFill>
                <a:latin typeface="Verdana" panose="020B0604030504040204" pitchFamily="34" charset="0"/>
                <a:ea typeface="Verdana" panose="020B0604030504040204" pitchFamily="34" charset="0"/>
              </a:rPr>
              <a:t>Ιστορικό υποβολής της αίτησης</a:t>
            </a:r>
          </a:p>
          <a:p>
            <a:pPr algn="just">
              <a:defRPr/>
            </a:pPr>
            <a:r>
              <a:rPr lang="el-GR" altLang="en-US" sz="1600" dirty="0">
                <a:solidFill>
                  <a:schemeClr val="bg1"/>
                </a:solidFill>
                <a:latin typeface="Verdana" panose="020B0604030504040204" pitchFamily="34" charset="0"/>
                <a:ea typeface="Verdana" panose="020B0604030504040204" pitchFamily="34" charset="0"/>
              </a:rPr>
              <a:t>Το σύστημα κρατά αυτόματα την τελευταία υποβολή της αίτησης (εντός της καταληκτικής ημερομηνίας)</a:t>
            </a:r>
          </a:p>
          <a:p>
            <a:pPr marL="285750" indent="-285750" algn="just">
              <a:buFont typeface="Arial" panose="020B0604020202020204" pitchFamily="34" charset="0"/>
              <a:buChar char="•"/>
              <a:defRPr/>
            </a:pPr>
            <a:endParaRPr lang="en-US" altLang="en-US" sz="1600" dirty="0">
              <a:solidFill>
                <a:schemeClr val="bg1"/>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EEB0DDF8-83B4-A6A6-F667-E2E0B17AF7AF}"/>
              </a:ext>
            </a:extLst>
          </p:cNvPr>
          <p:cNvPicPr>
            <a:picLocks noChangeAspect="1"/>
          </p:cNvPicPr>
          <p:nvPr/>
        </p:nvPicPr>
        <p:blipFill rotWithShape="1">
          <a:blip r:embed="rId3">
            <a:extLst>
              <a:ext uri="{28A0092B-C50C-407E-A947-70E740481C1C}">
                <a14:useLocalDpi xmlns:a14="http://schemas.microsoft.com/office/drawing/2010/main" val="0"/>
              </a:ext>
            </a:extLst>
          </a:blip>
          <a:srcRect t="47223" b="1"/>
          <a:stretch/>
        </p:blipFill>
        <p:spPr>
          <a:xfrm>
            <a:off x="-112346" y="1784779"/>
            <a:ext cx="11945553" cy="1263653"/>
          </a:xfrm>
          <a:prstGeom prst="rect">
            <a:avLst/>
          </a:prstGeom>
        </p:spPr>
      </p:pic>
      <p:pic>
        <p:nvPicPr>
          <p:cNvPr id="6" name="Picture 5">
            <a:extLst>
              <a:ext uri="{FF2B5EF4-FFF2-40B4-BE49-F238E27FC236}">
                <a16:creationId xmlns:a16="http://schemas.microsoft.com/office/drawing/2014/main" id="{DFC7886D-6A47-B9A5-8D2C-897A87CFCA38}"/>
              </a:ext>
            </a:extLst>
          </p:cNvPr>
          <p:cNvPicPr>
            <a:picLocks noChangeAspect="1"/>
          </p:cNvPicPr>
          <p:nvPr/>
        </p:nvPicPr>
        <p:blipFill>
          <a:blip r:embed="rId4"/>
          <a:stretch>
            <a:fillRect/>
          </a:stretch>
        </p:blipFill>
        <p:spPr>
          <a:xfrm>
            <a:off x="-15241" y="666749"/>
            <a:ext cx="12192000" cy="1206977"/>
          </a:xfrm>
          <a:prstGeom prst="rect">
            <a:avLst/>
          </a:prstGeom>
        </p:spPr>
      </p:pic>
      <p:pic>
        <p:nvPicPr>
          <p:cNvPr id="7" name="Picture 6">
            <a:extLst>
              <a:ext uri="{FF2B5EF4-FFF2-40B4-BE49-F238E27FC236}">
                <a16:creationId xmlns:a16="http://schemas.microsoft.com/office/drawing/2014/main" id="{61832F01-72EB-3C5E-103C-7529141313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1996938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5323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7396065" cy="713272"/>
          </a:xfrm>
          <a:prstGeom prst="rect">
            <a:avLst/>
          </a:prstGeom>
          <a:noFill/>
        </p:spPr>
        <p:txBody>
          <a:bodyPr wrap="square" rtlCol="0">
            <a:spAutoFit/>
          </a:bodyPr>
          <a:lstStyle/>
          <a:p>
            <a:pPr>
              <a:lnSpc>
                <a:spcPct val="150000"/>
              </a:lnSpc>
            </a:pPr>
            <a:r>
              <a:rPr lang="el-GR" sz="3000" b="1" dirty="0">
                <a:solidFill>
                  <a:schemeClr val="bg1"/>
                </a:solidFill>
              </a:rPr>
              <a:t>5. ΤΕΧΝΙΚΕΣ ΟΔΗΓΙΕΣ ΥΠΟΒΟΛΗΣ ΑΙΤΗΣΗΣ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DCCE3A5-D402-75B1-24EB-C048AD752B83}"/>
              </a:ext>
            </a:extLst>
          </p:cNvPr>
          <p:cNvSpPr txBox="1"/>
          <p:nvPr/>
        </p:nvSpPr>
        <p:spPr>
          <a:xfrm>
            <a:off x="7532370" y="5686264"/>
            <a:ext cx="4659631"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2504368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47485" cy="492443"/>
          </a:xfrm>
          <a:prstGeom prst="rect">
            <a:avLst/>
          </a:prstGeom>
          <a:noFill/>
        </p:spPr>
        <p:txBody>
          <a:bodyPr wrap="square" rtlCol="0">
            <a:spAutoFit/>
          </a:bodyPr>
          <a:lstStyle/>
          <a:p>
            <a:pPr lvl="0"/>
            <a:r>
              <a:rPr lang="en-US" sz="2600" b="1" dirty="0">
                <a:solidFill>
                  <a:schemeClr val="bg1"/>
                </a:solidFill>
                <a:ea typeface="Verdana" panose="020B0604030504040204" pitchFamily="34" charset="0"/>
              </a:rPr>
              <a:t>ERASMUS+ AND EUROPEAN SOLIDARY CORPS</a:t>
            </a:r>
            <a:r>
              <a:rPr lang="el-GR"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PLATFORM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6" y="634482"/>
            <a:ext cx="12142304" cy="6223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9149CC0-440C-A730-EF3E-15EE597477E9}"/>
              </a:ext>
            </a:extLst>
          </p:cNvPr>
          <p:cNvSpPr/>
          <p:nvPr/>
        </p:nvSpPr>
        <p:spPr>
          <a:xfrm>
            <a:off x="9322537" y="4613724"/>
            <a:ext cx="2649894" cy="69979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dirty="0"/>
          </a:p>
        </p:txBody>
      </p:sp>
      <p:sp>
        <p:nvSpPr>
          <p:cNvPr id="6" name="Rectangle 5">
            <a:extLst>
              <a:ext uri="{FF2B5EF4-FFF2-40B4-BE49-F238E27FC236}">
                <a16:creationId xmlns:a16="http://schemas.microsoft.com/office/drawing/2014/main" id="{B6F831E8-1256-5ECD-FD72-E4CD272CEC1F}"/>
              </a:ext>
            </a:extLst>
          </p:cNvPr>
          <p:cNvSpPr/>
          <p:nvPr/>
        </p:nvSpPr>
        <p:spPr>
          <a:xfrm>
            <a:off x="9359142" y="4778956"/>
            <a:ext cx="2613289" cy="369332"/>
          </a:xfrm>
          <a:prstGeom prst="rect">
            <a:avLst/>
          </a:prstGeom>
        </p:spPr>
        <p:txBody>
          <a:bodyPr wrap="square">
            <a:spAutoFit/>
          </a:bodyPr>
          <a:lstStyle/>
          <a:p>
            <a:r>
              <a:rPr lang="el-GR" b="1" dirty="0">
                <a:solidFill>
                  <a:schemeClr val="tx1">
                    <a:lumMod val="75000"/>
                    <a:lumOff val="25000"/>
                  </a:schemeClr>
                </a:solidFill>
                <a:latin typeface="Verdana" panose="020B0604030504040204" pitchFamily="34" charset="0"/>
                <a:ea typeface="Verdana" panose="020B0604030504040204" pitchFamily="34" charset="0"/>
                <a:hlinkClick r:id="rId4"/>
              </a:rPr>
              <a:t>Πλατφόρμα </a:t>
            </a:r>
            <a:r>
              <a:rPr lang="en-US" b="1" dirty="0">
                <a:solidFill>
                  <a:schemeClr val="tx1">
                    <a:lumMod val="75000"/>
                    <a:lumOff val="25000"/>
                  </a:schemeClr>
                </a:solidFill>
                <a:latin typeface="Verdana" panose="020B0604030504040204" pitchFamily="34" charset="0"/>
                <a:ea typeface="Verdana" panose="020B0604030504040204" pitchFamily="34" charset="0"/>
                <a:hlinkClick r:id="rId4"/>
              </a:rPr>
              <a:t>EESCP</a:t>
            </a:r>
            <a:r>
              <a:rPr lang="en-US" b="1" dirty="0">
                <a:solidFill>
                  <a:schemeClr val="tx1">
                    <a:lumMod val="75000"/>
                    <a:lumOff val="25000"/>
                  </a:schemeClr>
                </a:solidFill>
                <a:latin typeface="Verdana" panose="020B0604030504040204" pitchFamily="34" charset="0"/>
                <a:ea typeface="Verdana" panose="020B0604030504040204" pitchFamily="34" charset="0"/>
              </a:rPr>
              <a:t>  </a:t>
            </a:r>
            <a:endParaRPr lang="en-GB" b="1" dirty="0">
              <a:solidFill>
                <a:schemeClr val="bg1"/>
              </a:solidFill>
            </a:endParaRPr>
          </a:p>
        </p:txBody>
      </p:sp>
      <p:sp>
        <p:nvSpPr>
          <p:cNvPr id="7" name="Rectangle 6">
            <a:extLst>
              <a:ext uri="{FF2B5EF4-FFF2-40B4-BE49-F238E27FC236}">
                <a16:creationId xmlns:a16="http://schemas.microsoft.com/office/drawing/2014/main" id="{CF284173-5AB4-0DCF-D61C-957B4EFCA9F8}"/>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600" b="1" dirty="0">
                <a:solidFill>
                  <a:schemeClr val="bg1"/>
                </a:solidFill>
                <a:ea typeface="Verdana" panose="020B0604030504040204" pitchFamily="34" charset="0"/>
              </a:rPr>
              <a:t>ERASMUS+ AND EUROPEAN SOLIDARY CORPS</a:t>
            </a:r>
            <a:r>
              <a:rPr lang="el-GR"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PLATFORM </a:t>
            </a:r>
          </a:p>
        </p:txBody>
      </p:sp>
      <p:pic>
        <p:nvPicPr>
          <p:cNvPr id="8" name="Picture 7">
            <a:extLst>
              <a:ext uri="{FF2B5EF4-FFF2-40B4-BE49-F238E27FC236}">
                <a16:creationId xmlns:a16="http://schemas.microsoft.com/office/drawing/2014/main" id="{26BCCFE7-651C-9190-6E0F-751C694A4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Oval 2">
            <a:extLst>
              <a:ext uri="{FF2B5EF4-FFF2-40B4-BE49-F238E27FC236}">
                <a16:creationId xmlns:a16="http://schemas.microsoft.com/office/drawing/2014/main" id="{795DC3B3-846E-EBE5-F468-00E8A60774DE}"/>
              </a:ext>
            </a:extLst>
          </p:cNvPr>
          <p:cNvSpPr/>
          <p:nvPr/>
        </p:nvSpPr>
        <p:spPr>
          <a:xfrm>
            <a:off x="2588935" y="69272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9" name="Oval 8">
            <a:extLst>
              <a:ext uri="{FF2B5EF4-FFF2-40B4-BE49-F238E27FC236}">
                <a16:creationId xmlns:a16="http://schemas.microsoft.com/office/drawing/2014/main" id="{3955BF84-E09C-DBC3-D0BB-11A5D3874D13}"/>
              </a:ext>
            </a:extLst>
          </p:cNvPr>
          <p:cNvSpPr/>
          <p:nvPr/>
        </p:nvSpPr>
        <p:spPr>
          <a:xfrm>
            <a:off x="10673902" y="111365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10" name="Oval 9">
            <a:extLst>
              <a:ext uri="{FF2B5EF4-FFF2-40B4-BE49-F238E27FC236}">
                <a16:creationId xmlns:a16="http://schemas.microsoft.com/office/drawing/2014/main" id="{F39E8693-61E8-8E9C-4B0A-4A23594A9868}"/>
              </a:ext>
            </a:extLst>
          </p:cNvPr>
          <p:cNvSpPr/>
          <p:nvPr/>
        </p:nvSpPr>
        <p:spPr>
          <a:xfrm>
            <a:off x="11771571" y="112354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Tree>
    <p:extLst>
      <p:ext uri="{BB962C8B-B14F-4D97-AF65-F5344CB8AC3E}">
        <p14:creationId xmlns:p14="http://schemas.microsoft.com/office/powerpoint/2010/main" val="923585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ΠΡΟΣΒΑΣΗ ΣΤΗΝ ΠΛΑΤΦΟΡΜΑ Ε</a:t>
            </a:r>
            <a:r>
              <a:rPr lang="en-US" sz="2600" b="1" dirty="0">
                <a:solidFill>
                  <a:schemeClr val="bg1"/>
                </a:solidFill>
                <a:ea typeface="Verdana" panose="020B0604030504040204" pitchFamily="34" charset="0"/>
              </a:rPr>
              <a:t>ESCP</a:t>
            </a:r>
            <a:endParaRPr lang="en-GB" sz="2600" b="1" dirty="0">
              <a:solidFill>
                <a:schemeClr val="bg1"/>
              </a:solidFill>
              <a:ea typeface="Verdana" panose="020B0604030504040204" pitchFamily="34" charset="0"/>
            </a:endParaRPr>
          </a:p>
        </p:txBody>
      </p:sp>
      <p:pic>
        <p:nvPicPr>
          <p:cNvPr id="5" name="Picture 4">
            <a:extLst>
              <a:ext uri="{FF2B5EF4-FFF2-40B4-BE49-F238E27FC236}">
                <a16:creationId xmlns:a16="http://schemas.microsoft.com/office/drawing/2014/main" id="{0E4F4810-650B-652D-49FC-75A36DD6D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2723"/>
            <a:ext cx="9144000" cy="3828921"/>
          </a:xfrm>
          <a:prstGeom prst="rect">
            <a:avLst/>
          </a:prstGeom>
          <a:ln w="38100">
            <a:solidFill>
              <a:srgbClr val="FF0000"/>
            </a:solidFill>
          </a:ln>
        </p:spPr>
      </p:pic>
      <p:pic>
        <p:nvPicPr>
          <p:cNvPr id="8" name="Picture 7">
            <a:extLst>
              <a:ext uri="{FF2B5EF4-FFF2-40B4-BE49-F238E27FC236}">
                <a16:creationId xmlns:a16="http://schemas.microsoft.com/office/drawing/2014/main" id="{A71CA377-5C80-91C4-0C5C-26B078B9A0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911" y="948693"/>
            <a:ext cx="3243089" cy="1286172"/>
          </a:xfrm>
          <a:prstGeom prst="rect">
            <a:avLst/>
          </a:prstGeom>
          <a:ln w="38100">
            <a:solidFill>
              <a:schemeClr val="accent2"/>
            </a:solidFill>
          </a:ln>
        </p:spPr>
      </p:pic>
      <p:pic>
        <p:nvPicPr>
          <p:cNvPr id="9" name="Picture 8">
            <a:extLst>
              <a:ext uri="{FF2B5EF4-FFF2-40B4-BE49-F238E27FC236}">
                <a16:creationId xmlns:a16="http://schemas.microsoft.com/office/drawing/2014/main" id="{600DF9E3-EB69-9C7A-0A27-4749D8B00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911" y="2532788"/>
            <a:ext cx="3135585" cy="2000286"/>
          </a:xfrm>
          <a:prstGeom prst="rect">
            <a:avLst/>
          </a:prstGeom>
          <a:ln w="38100">
            <a:solidFill>
              <a:schemeClr val="accent5"/>
            </a:solidFill>
          </a:ln>
        </p:spPr>
      </p:pic>
      <p:sp>
        <p:nvSpPr>
          <p:cNvPr id="12" name="Content Placeholder 7">
            <a:extLst>
              <a:ext uri="{FF2B5EF4-FFF2-40B4-BE49-F238E27FC236}">
                <a16:creationId xmlns:a16="http://schemas.microsoft.com/office/drawing/2014/main" id="{DBCABCF8-D872-F992-8F20-3C00329F3061}"/>
              </a:ext>
            </a:extLst>
          </p:cNvPr>
          <p:cNvSpPr txBox="1">
            <a:spLocks/>
          </p:cNvSpPr>
          <p:nvPr/>
        </p:nvSpPr>
        <p:spPr>
          <a:xfrm>
            <a:off x="107505" y="5058640"/>
            <a:ext cx="5618925" cy="1137258"/>
          </a:xfrm>
          <a:prstGeom prst="rect">
            <a:avLst/>
          </a:prstGeom>
          <a:solidFill>
            <a:srgbClr val="FF00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l-GR" sz="1800" dirty="0">
                <a:solidFill>
                  <a:schemeClr val="bg1"/>
                </a:solidFill>
                <a:latin typeface="Verdana" panose="020B0604030504040204" pitchFamily="34" charset="0"/>
                <a:ea typeface="Verdana" panose="020B0604030504040204" pitchFamily="34" charset="0"/>
              </a:rPr>
              <a:t>Εγγραφή ή </a:t>
            </a:r>
            <a:r>
              <a:rPr lang="en-GB" sz="1800" dirty="0">
                <a:solidFill>
                  <a:schemeClr val="bg1"/>
                </a:solidFill>
                <a:latin typeface="Verdana" panose="020B0604030504040204" pitchFamily="34" charset="0"/>
                <a:ea typeface="Verdana" panose="020B0604030504040204" pitchFamily="34" charset="0"/>
              </a:rPr>
              <a:t>Login</a:t>
            </a:r>
          </a:p>
          <a:p>
            <a:pPr marL="457200" indent="-457200" algn="l">
              <a:buFont typeface="Arial" panose="020B0604020202020204" pitchFamily="34" charset="0"/>
              <a:buChar char="•"/>
            </a:pPr>
            <a:r>
              <a:rPr lang="en-GB" sz="1800" dirty="0">
                <a:solidFill>
                  <a:schemeClr val="bg1"/>
                </a:solidFill>
                <a:latin typeface="Verdana" panose="020B0604030504040204" pitchFamily="34" charset="0"/>
                <a:ea typeface="Verdana" panose="020B0604030504040204" pitchFamily="34" charset="0"/>
              </a:rPr>
              <a:t>EU Login</a:t>
            </a:r>
          </a:p>
          <a:p>
            <a:pPr marL="457200" indent="-457200" algn="l">
              <a:buFont typeface="Arial" panose="020B0604020202020204" pitchFamily="34" charset="0"/>
              <a:buChar char="•"/>
            </a:pPr>
            <a:r>
              <a:rPr lang="en-GB" sz="1800" dirty="0">
                <a:solidFill>
                  <a:schemeClr val="bg1"/>
                </a:solidFill>
                <a:latin typeface="Verdana" panose="020B0604030504040204" pitchFamily="34" charset="0"/>
                <a:ea typeface="Verdana" panose="020B0604030504040204" pitchFamily="34" charset="0"/>
              </a:rPr>
              <a:t>Welcome message </a:t>
            </a:r>
            <a:r>
              <a:rPr lang="el-GR" sz="1800" dirty="0">
                <a:solidFill>
                  <a:schemeClr val="bg1"/>
                </a:solidFill>
                <a:latin typeface="Verdana" panose="020B0604030504040204" pitchFamily="34" charset="0"/>
                <a:ea typeface="Verdana" panose="020B0604030504040204" pitchFamily="34" charset="0"/>
              </a:rPr>
              <a:t>με το μήνυμα χρήστη</a:t>
            </a:r>
            <a:endParaRPr lang="en-GB" sz="1800" dirty="0">
              <a:solidFill>
                <a:schemeClr val="bg1"/>
              </a:solidFill>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C69167C2-F94E-7501-F999-C41CD43CE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12656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4" name="Rectangle 3"/>
          <p:cNvSpPr/>
          <p:nvPr/>
        </p:nvSpPr>
        <p:spPr>
          <a:xfrm>
            <a:off x="3113324" y="780519"/>
            <a:ext cx="8890461" cy="5991768"/>
          </a:xfrm>
          <a:prstGeom prst="rect">
            <a:avLst/>
          </a:prstGeom>
        </p:spPr>
        <p:txBody>
          <a:bodyPr wrap="square">
            <a:spAutoFit/>
          </a:bodyPr>
          <a:lstStyle/>
          <a:p>
            <a:r>
              <a:rPr lang="el-GR" b="1" dirty="0">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b="1" dirty="0">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n-US" b="1" dirty="0">
                <a:solidFill>
                  <a:schemeClr val="tx1">
                    <a:lumMod val="75000"/>
                    <a:lumOff val="25000"/>
                  </a:schemeClr>
                </a:solidFill>
                <a:latin typeface="Verdana" panose="020B0604030504040204" pitchFamily="34" charset="0"/>
                <a:ea typeface="Verdana" panose="020B0604030504040204" pitchFamily="34" charset="0"/>
              </a:rPr>
              <a:t>“Single Entry Point”</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b="1" dirty="0">
                <a:solidFill>
                  <a:schemeClr val="tx1">
                    <a:lumMod val="75000"/>
                    <a:lumOff val="25000"/>
                  </a:schemeClr>
                </a:solidFill>
                <a:latin typeface="Verdana" panose="020B0604030504040204" pitchFamily="34" charset="0"/>
                <a:ea typeface="Verdana" panose="020B0604030504040204" pitchFamily="34" charset="0"/>
              </a:rPr>
              <a:t>“HOME” : </a:t>
            </a:r>
            <a:r>
              <a:rPr lang="el-GR" dirty="0">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dirty="0">
                <a:solidFill>
                  <a:schemeClr val="tx1">
                    <a:lumMod val="75000"/>
                    <a:lumOff val="25000"/>
                  </a:schemeClr>
                </a:solidFill>
                <a:latin typeface="Verdana" panose="020B0604030504040204" pitchFamily="34" charset="0"/>
                <a:ea typeface="Verdana" panose="020B0604030504040204" pitchFamily="34" charset="0"/>
              </a:rPr>
              <a:t>Homepage</a:t>
            </a:r>
          </a:p>
          <a:p>
            <a:pPr marL="457200" indent="-457200">
              <a:lnSpc>
                <a:spcPct val="150000"/>
              </a:lnSpc>
              <a:buFont typeface="+mj-lt"/>
              <a:buAutoNum type="arabicPeriod"/>
            </a:pPr>
            <a:r>
              <a:rPr lang="en-US" b="1" dirty="0">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dirty="0">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dirty="0">
                <a:solidFill>
                  <a:schemeClr val="tx1">
                    <a:lumMod val="75000"/>
                    <a:lumOff val="25000"/>
                  </a:schemeClr>
                </a:solidFill>
                <a:latin typeface="Verdana" panose="020B0604030504040204" pitchFamily="34" charset="0"/>
                <a:ea typeface="Verdana" panose="020B0604030504040204" pitchFamily="34" charset="0"/>
              </a:rPr>
              <a:t>Login)</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rPr>
              <a:t>- Λίστα οργανισμών συνδεδεμένη με το χρήστη (Απαιτείται </a:t>
            </a:r>
            <a:r>
              <a:rPr lang="en-US" dirty="0">
                <a:solidFill>
                  <a:schemeClr val="tx1">
                    <a:lumMod val="75000"/>
                    <a:lumOff val="25000"/>
                  </a:schemeClr>
                </a:solidFill>
                <a:latin typeface="Verdana" panose="020B0604030504040204" pitchFamily="34" charset="0"/>
                <a:ea typeface="Verdana" panose="020B0604030504040204" pitchFamily="34" charset="0"/>
              </a:rPr>
              <a:t>Login</a:t>
            </a:r>
            <a:r>
              <a:rPr lang="el-GR" dirty="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pPr>
            <a:r>
              <a:rPr lang="el-GR" b="1" dirty="0">
                <a:solidFill>
                  <a:schemeClr val="tx1">
                    <a:lumMod val="75000"/>
                    <a:lumOff val="25000"/>
                  </a:schemeClr>
                </a:solidFill>
                <a:latin typeface="Verdana" panose="020B0604030504040204" pitchFamily="34" charset="0"/>
                <a:ea typeface="Verdana" panose="020B0604030504040204" pitchFamily="34" charset="0"/>
              </a:rPr>
              <a:t>2. </a:t>
            </a:r>
            <a:r>
              <a:rPr lang="en-US" b="1" dirty="0">
                <a:solidFill>
                  <a:schemeClr val="tx1">
                    <a:lumMod val="75000"/>
                    <a:lumOff val="25000"/>
                  </a:schemeClr>
                </a:solidFill>
                <a:latin typeface="Verdana" panose="020B0604030504040204" pitchFamily="34" charset="0"/>
                <a:ea typeface="Verdana" panose="020B0604030504040204" pitchFamily="34" charset="0"/>
              </a:rPr>
              <a:t>“OPPORTUNITIES”: </a:t>
            </a:r>
            <a:r>
              <a:rPr lang="el-GR" b="1" dirty="0">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dirty="0">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b="1"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“APPLICATIONS”: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dirty="0">
                <a:solidFill>
                  <a:schemeClr val="tx1">
                    <a:lumMod val="75000"/>
                    <a:lumOff val="25000"/>
                  </a:schemeClr>
                </a:solidFill>
                <a:latin typeface="Verdana" panose="020B0604030504040204" pitchFamily="34" charset="0"/>
                <a:ea typeface="Verdana" panose="020B0604030504040204" pitchFamily="34" charset="0"/>
              </a:rPr>
              <a:t>status “draft/submitted”</a:t>
            </a:r>
            <a:r>
              <a:rPr lang="el-GR" sz="1800" dirty="0">
                <a:solidFill>
                  <a:schemeClr val="tx1">
                    <a:lumMod val="75000"/>
                    <a:lumOff val="25000"/>
                  </a:schemeClr>
                </a:solidFill>
                <a:latin typeface="Century Gothic" panose="020B0502020202020204" pitchFamily="34" charset="0"/>
                <a:hlinkClick r:id="rId6"/>
              </a:rPr>
              <a:t> </a:t>
            </a:r>
            <a:r>
              <a:rPr lang="el-GR" sz="1800" dirty="0">
                <a:solidFill>
                  <a:schemeClr val="tx1">
                    <a:lumMod val="75000"/>
                    <a:lumOff val="25000"/>
                  </a:schemeClr>
                </a:solidFill>
                <a:latin typeface="Verdana" panose="020B0604030504040204" pitchFamily="34" charset="0"/>
                <a:ea typeface="Verdana" panose="020B0604030504040204" pitchFamily="34" charset="0"/>
                <a:hlinkClick r:id="rId6"/>
              </a:rPr>
              <a:t>Διαχείριση ατόμων επαφής του χρήστη</a:t>
            </a:r>
            <a:r>
              <a:rPr lang="el-GR" sz="1800" dirty="0">
                <a:solidFill>
                  <a:schemeClr val="tx1">
                    <a:lumMod val="75000"/>
                    <a:lumOff val="25000"/>
                  </a:schemeClr>
                </a:solidFill>
                <a:latin typeface="Verdana" panose="020B0604030504040204" pitchFamily="34" charset="0"/>
                <a:ea typeface="Verdana" panose="020B0604030504040204" pitchFamily="34" charset="0"/>
              </a:rPr>
              <a:t> </a:t>
            </a:r>
            <a:r>
              <a:rPr lang="en-GB" sz="1800" dirty="0">
                <a:solidFill>
                  <a:schemeClr val="tx1">
                    <a:lumMod val="75000"/>
                    <a:lumOff val="25000"/>
                  </a:schemeClr>
                </a:solidFill>
                <a:latin typeface="Verdana" panose="020B0604030504040204" pitchFamily="34" charset="0"/>
                <a:ea typeface="Verdana" panose="020B0604030504040204" pitchFamily="34" charset="0"/>
              </a:rPr>
              <a:t>(</a:t>
            </a:r>
            <a:r>
              <a:rPr lang="el-GR" sz="1800" dirty="0">
                <a:solidFill>
                  <a:schemeClr val="tx1">
                    <a:lumMod val="75000"/>
                    <a:lumOff val="25000"/>
                  </a:schemeClr>
                </a:solidFill>
                <a:latin typeface="Verdana" panose="020B0604030504040204" pitchFamily="34" charset="0"/>
                <a:ea typeface="Verdana" panose="020B0604030504040204" pitchFamily="34" charset="0"/>
              </a:rPr>
              <a:t>Απαιτείται </a:t>
            </a:r>
            <a:r>
              <a:rPr lang="en-GB" sz="1800" dirty="0">
                <a:solidFill>
                  <a:schemeClr val="tx1">
                    <a:lumMod val="75000"/>
                    <a:lumOff val="25000"/>
                  </a:schemeClr>
                </a:solidFill>
                <a:latin typeface="Verdana" panose="020B0604030504040204" pitchFamily="34" charset="0"/>
                <a:ea typeface="Verdana" panose="020B0604030504040204" pitchFamily="34" charset="0"/>
              </a:rPr>
              <a:t>Login</a:t>
            </a:r>
            <a:r>
              <a:rPr lang="el-GR" sz="1800" dirty="0">
                <a:solidFill>
                  <a:schemeClr val="tx1">
                    <a:lumMod val="75000"/>
                    <a:lumOff val="25000"/>
                  </a:schemeClr>
                </a:solidFill>
                <a:latin typeface="Verdana" panose="020B0604030504040204" pitchFamily="34" charset="0"/>
                <a:ea typeface="Verdana" panose="020B0604030504040204" pitchFamily="34" charset="0"/>
              </a:rPr>
              <a:t>)</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“PROJECTS”: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dirty="0">
                <a:solidFill>
                  <a:schemeClr val="tx1">
                    <a:lumMod val="75000"/>
                    <a:lumOff val="25000"/>
                  </a:schemeClr>
                </a:solidFill>
                <a:latin typeface="Verdana" panose="020B0604030504040204" pitchFamily="34" charset="0"/>
                <a:ea typeface="Verdana" panose="020B0604030504040204" pitchFamily="34" charset="0"/>
              </a:rPr>
              <a:t>Beneficiary Module</a:t>
            </a: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“SUPPORT”:</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“RESOURCES”: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6" name="Group 5"/>
          <p:cNvGrpSpPr/>
          <p:nvPr/>
        </p:nvGrpSpPr>
        <p:grpSpPr>
          <a:xfrm>
            <a:off x="188215" y="1058958"/>
            <a:ext cx="2780105" cy="5511429"/>
            <a:chOff x="6658627" y="-5772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6"/>
              <a:ext cx="288032" cy="369332"/>
            </a:xfrm>
            <a:prstGeom prst="rect">
              <a:avLst/>
            </a:prstGeom>
            <a:noFill/>
          </p:spPr>
          <p:txBody>
            <a:bodyPr wrap="square" rtlCol="0">
              <a:spAutoFit/>
            </a:bodyPr>
            <a:lstStyle/>
            <a:p>
              <a:endParaRPr lang="en-US" b="1" dirty="0">
                <a:solidFill>
                  <a:srgbClr val="FF0000"/>
                </a:solidFill>
              </a:endParaRPr>
            </a:p>
          </p:txBody>
        </p:sp>
      </p:grpSp>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US" dirty="0"/>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n-US" dirty="0"/>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n-US" dirty="0"/>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endParaRPr lang="en-GB" sz="2600" b="1" dirty="0">
              <a:solidFill>
                <a:schemeClr val="bg1"/>
              </a:solidFill>
              <a:ea typeface="Verdana" panose="020B0604030504040204" pitchFamily="34" charset="0"/>
            </a:endParaRPr>
          </a:p>
        </p:txBody>
      </p:sp>
      <p:pic>
        <p:nvPicPr>
          <p:cNvPr id="5" name="Picture 4">
            <a:extLst>
              <a:ext uri="{FF2B5EF4-FFF2-40B4-BE49-F238E27FC236}">
                <a16:creationId xmlns:a16="http://schemas.microsoft.com/office/drawing/2014/main" id="{3133426E-1203-73E0-59F5-9964CACEC0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1622157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OPPORTUNITIES</a:t>
            </a:r>
          </a:p>
        </p:txBody>
      </p:sp>
      <p:pic>
        <p:nvPicPr>
          <p:cNvPr id="23" name="Picture 22">
            <a:extLst>
              <a:ext uri="{FF2B5EF4-FFF2-40B4-BE49-F238E27FC236}">
                <a16:creationId xmlns:a16="http://schemas.microsoft.com/office/drawing/2014/main" id="{C2D17B1C-5DA4-FCEF-20AF-310A23CFDDF0}"/>
              </a:ext>
            </a:extLst>
          </p:cNvPr>
          <p:cNvPicPr>
            <a:picLocks noChangeAspect="1"/>
          </p:cNvPicPr>
          <p:nvPr/>
        </p:nvPicPr>
        <p:blipFill>
          <a:blip r:embed="rId3"/>
          <a:stretch>
            <a:fillRect/>
          </a:stretch>
        </p:blipFill>
        <p:spPr>
          <a:xfrm>
            <a:off x="0" y="692723"/>
            <a:ext cx="2619741" cy="5420481"/>
          </a:xfrm>
          <a:prstGeom prst="rect">
            <a:avLst/>
          </a:prstGeom>
        </p:spPr>
      </p:pic>
      <p:pic>
        <p:nvPicPr>
          <p:cNvPr id="24" name="Picture 23">
            <a:extLst>
              <a:ext uri="{FF2B5EF4-FFF2-40B4-BE49-F238E27FC236}">
                <a16:creationId xmlns:a16="http://schemas.microsoft.com/office/drawing/2014/main" id="{5494D98E-4B59-EAC7-0A32-A6FC1ED53FFD}"/>
              </a:ext>
            </a:extLst>
          </p:cNvPr>
          <p:cNvPicPr>
            <a:picLocks noChangeAspect="1"/>
          </p:cNvPicPr>
          <p:nvPr/>
        </p:nvPicPr>
        <p:blipFill>
          <a:blip r:embed="rId4"/>
          <a:stretch>
            <a:fillRect/>
          </a:stretch>
        </p:blipFill>
        <p:spPr>
          <a:xfrm>
            <a:off x="2480310" y="753392"/>
            <a:ext cx="9711690" cy="5650456"/>
          </a:xfrm>
          <a:prstGeom prst="rect">
            <a:avLst/>
          </a:prstGeom>
        </p:spPr>
      </p:pic>
      <p:sp>
        <p:nvSpPr>
          <p:cNvPr id="25" name="Rectangle 24">
            <a:extLst>
              <a:ext uri="{FF2B5EF4-FFF2-40B4-BE49-F238E27FC236}">
                <a16:creationId xmlns:a16="http://schemas.microsoft.com/office/drawing/2014/main" id="{F2F205C9-BBF9-D89C-6E7D-B1E184F2AF7A}"/>
              </a:ext>
            </a:extLst>
          </p:cNvPr>
          <p:cNvSpPr/>
          <p:nvPr/>
        </p:nvSpPr>
        <p:spPr>
          <a:xfrm>
            <a:off x="2331720" y="982980"/>
            <a:ext cx="1409700" cy="502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Rectangle 25">
            <a:extLst>
              <a:ext uri="{FF2B5EF4-FFF2-40B4-BE49-F238E27FC236}">
                <a16:creationId xmlns:a16="http://schemas.microsoft.com/office/drawing/2014/main" id="{DB744E9A-F502-1780-D043-B5CD14132D4B}"/>
              </a:ext>
            </a:extLst>
          </p:cNvPr>
          <p:cNvSpPr/>
          <p:nvPr/>
        </p:nvSpPr>
        <p:spPr>
          <a:xfrm>
            <a:off x="13701" y="1004145"/>
            <a:ext cx="1409700" cy="502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Rectangle 28">
            <a:extLst>
              <a:ext uri="{FF2B5EF4-FFF2-40B4-BE49-F238E27FC236}">
                <a16:creationId xmlns:a16="http://schemas.microsoft.com/office/drawing/2014/main" id="{0E183BEE-CD06-4E25-D256-7C28204E942B}"/>
              </a:ext>
            </a:extLst>
          </p:cNvPr>
          <p:cNvSpPr/>
          <p:nvPr/>
        </p:nvSpPr>
        <p:spPr>
          <a:xfrm>
            <a:off x="11464290" y="5901050"/>
            <a:ext cx="727710" cy="5027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TextBox 29">
            <a:extLst>
              <a:ext uri="{FF2B5EF4-FFF2-40B4-BE49-F238E27FC236}">
                <a16:creationId xmlns:a16="http://schemas.microsoft.com/office/drawing/2014/main" id="{7290A6BA-C96F-9E2B-F4D0-E24F814A402A}"/>
              </a:ext>
            </a:extLst>
          </p:cNvPr>
          <p:cNvSpPr txBox="1"/>
          <p:nvPr/>
        </p:nvSpPr>
        <p:spPr>
          <a:xfrm>
            <a:off x="6718936" y="60190"/>
            <a:ext cx="5473064" cy="738664"/>
          </a:xfrm>
          <a:prstGeom prst="rect">
            <a:avLst/>
          </a:prstGeom>
          <a:solidFill>
            <a:srgbClr val="FF0000"/>
          </a:solidFill>
        </p:spPr>
        <p:txBody>
          <a:bodyPr wrap="square">
            <a:spAutoFit/>
          </a:bodyPr>
          <a:lstStyle/>
          <a:p>
            <a:pPr marL="0" indent="0">
              <a:buNone/>
            </a:pPr>
            <a:r>
              <a:rPr lang="el-GR" sz="1400" dirty="0">
                <a:solidFill>
                  <a:schemeClr val="bg1"/>
                </a:solidFill>
                <a:latin typeface="Verdana" panose="020B0604030504040204" pitchFamily="34" charset="0"/>
                <a:ea typeface="Verdana" panose="020B0604030504040204" pitchFamily="34" charset="0"/>
              </a:rPr>
              <a:t>Ανοικτές Προσκλήσεις</a:t>
            </a:r>
          </a:p>
          <a:p>
            <a:pPr marL="457200" indent="-457200">
              <a:buFont typeface="+mj-lt"/>
              <a:buAutoNum type="arabicPeriod"/>
            </a:pPr>
            <a:r>
              <a:rPr lang="el-GR" sz="1400" dirty="0">
                <a:solidFill>
                  <a:schemeClr val="bg1"/>
                </a:solidFill>
                <a:latin typeface="Verdana" panose="020B0604030504040204" pitchFamily="34" charset="0"/>
                <a:ea typeface="Verdana" panose="020B0604030504040204" pitchFamily="34" charset="0"/>
              </a:rPr>
              <a:t>Επιλογή αίτησης </a:t>
            </a:r>
            <a:endParaRPr lang="en-GB" sz="1400" dirty="0">
              <a:solidFill>
                <a:schemeClr val="bg1"/>
              </a:solidFill>
              <a:latin typeface="Verdana" panose="020B0604030504040204" pitchFamily="34" charset="0"/>
              <a:ea typeface="Verdana" panose="020B0604030504040204" pitchFamily="34" charset="0"/>
            </a:endParaRPr>
          </a:p>
          <a:p>
            <a:pPr marL="457200" indent="-457200">
              <a:buFont typeface="+mj-lt"/>
              <a:buAutoNum type="arabicPeriod"/>
            </a:pPr>
            <a:r>
              <a:rPr lang="el-GR" sz="1400" dirty="0">
                <a:solidFill>
                  <a:schemeClr val="bg1"/>
                </a:solidFill>
                <a:latin typeface="Verdana" panose="020B0604030504040204" pitchFamily="34" charset="0"/>
                <a:ea typeface="Verdana" panose="020B0604030504040204" pitchFamily="34" charset="0"/>
              </a:rPr>
              <a:t>Επιλογή </a:t>
            </a:r>
            <a:r>
              <a:rPr lang="en-US" sz="1400" dirty="0">
                <a:solidFill>
                  <a:schemeClr val="bg1"/>
                </a:solidFill>
                <a:latin typeface="Verdana" panose="020B0604030504040204" pitchFamily="34" charset="0"/>
                <a:ea typeface="Verdana" panose="020B0604030504040204" pitchFamily="34" charset="0"/>
              </a:rPr>
              <a:t>Apply</a:t>
            </a:r>
            <a:r>
              <a:rPr lang="el-GR" sz="1400" dirty="0">
                <a:solidFill>
                  <a:schemeClr val="bg1"/>
                </a:solidFill>
                <a:latin typeface="Verdana" panose="020B0604030504040204" pitchFamily="34" charset="0"/>
                <a:ea typeface="Verdana" panose="020B0604030504040204" pitchFamily="34" charset="0"/>
              </a:rPr>
              <a:t> </a:t>
            </a:r>
            <a:r>
              <a:rPr lang="en-US" sz="1400" dirty="0">
                <a:solidFill>
                  <a:schemeClr val="bg1"/>
                </a:solidFill>
                <a:latin typeface="Verdana" panose="020B0604030504040204" pitchFamily="34" charset="0"/>
                <a:ea typeface="Verdana" panose="020B0604030504040204" pitchFamily="34" charset="0"/>
              </a:rPr>
              <a:t> </a:t>
            </a:r>
            <a:r>
              <a:rPr lang="el-GR" sz="1400" dirty="0">
                <a:solidFill>
                  <a:schemeClr val="bg1"/>
                </a:solidFill>
                <a:latin typeface="Verdana" panose="020B0604030504040204" pitchFamily="34" charset="0"/>
                <a:ea typeface="Verdana" panose="020B0604030504040204" pitchFamily="34" charset="0"/>
              </a:rPr>
              <a:t>για δημιουργία νέας αίτησης</a:t>
            </a:r>
          </a:p>
        </p:txBody>
      </p:sp>
      <p:sp>
        <p:nvSpPr>
          <p:cNvPr id="31" name="TextBox 30">
            <a:extLst>
              <a:ext uri="{FF2B5EF4-FFF2-40B4-BE49-F238E27FC236}">
                <a16:creationId xmlns:a16="http://schemas.microsoft.com/office/drawing/2014/main" id="{1BDEF455-9580-189A-8133-4B7FA2F4BD32}"/>
              </a:ext>
            </a:extLst>
          </p:cNvPr>
          <p:cNvSpPr txBox="1"/>
          <p:nvPr/>
        </p:nvSpPr>
        <p:spPr>
          <a:xfrm>
            <a:off x="-1" y="5842337"/>
            <a:ext cx="2948941" cy="1015663"/>
          </a:xfrm>
          <a:prstGeom prst="rect">
            <a:avLst/>
          </a:prstGeom>
          <a:solidFill>
            <a:srgbClr val="FF0000"/>
          </a:solidFill>
        </p:spPr>
        <p:txBody>
          <a:bodyPr wrap="square">
            <a:spAutoFit/>
          </a:bodyPr>
          <a:lstStyle/>
          <a:p>
            <a:r>
              <a:rPr lang="el-GR" sz="1200" dirty="0">
                <a:solidFill>
                  <a:schemeClr val="bg1"/>
                </a:solidFill>
                <a:latin typeface="Verdana" panose="020B0604030504040204" pitchFamily="34" charset="0"/>
                <a:ea typeface="Verdana" panose="020B0604030504040204" pitchFamily="34" charset="0"/>
              </a:rPr>
              <a:t>Δυνατότητα αναζήτησης ανά τομέα δραστηριοποίησης</a:t>
            </a:r>
            <a:endParaRPr lang="en-GB" sz="1200" dirty="0">
              <a:solidFill>
                <a:schemeClr val="bg1"/>
              </a:solidFill>
              <a:latin typeface="Verdana" panose="020B0604030504040204" pitchFamily="34" charset="0"/>
              <a:ea typeface="Verdana" panose="020B0604030504040204" pitchFamily="34" charset="0"/>
            </a:endParaRPr>
          </a:p>
          <a:p>
            <a:r>
              <a:rPr lang="el-GR" sz="1200" dirty="0">
                <a:solidFill>
                  <a:schemeClr val="bg1"/>
                </a:solidFill>
                <a:latin typeface="Verdana" panose="020B0604030504040204" pitchFamily="34" charset="0"/>
                <a:ea typeface="Verdana" panose="020B0604030504040204" pitchFamily="34" charset="0"/>
              </a:rPr>
              <a:t>Δυνατότητα αναζήτησης ανά Δράση (ΚΑ1/ΚΑ2)</a:t>
            </a:r>
          </a:p>
          <a:p>
            <a:r>
              <a:rPr lang="el-GR" sz="1200" dirty="0">
                <a:solidFill>
                  <a:schemeClr val="bg1"/>
                </a:solidFill>
                <a:latin typeface="Verdana" panose="020B0604030504040204" pitchFamily="34" charset="0"/>
                <a:ea typeface="Verdana" panose="020B0604030504040204" pitchFamily="34" charset="0"/>
              </a:rPr>
              <a:t>Ανοικτές Προσκλήσεις</a:t>
            </a:r>
            <a:endParaRPr lang="en-US" sz="1200" dirty="0">
              <a:solidFill>
                <a:schemeClr val="bg1"/>
              </a:solidFill>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DBBFD11B-FE55-C9F2-E3BE-C7EA3C702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4235" y="6121814"/>
            <a:ext cx="800055" cy="685405"/>
          </a:xfrm>
          <a:prstGeom prst="rect">
            <a:avLst/>
          </a:prstGeom>
        </p:spPr>
      </p:pic>
    </p:spTree>
    <p:extLst>
      <p:ext uri="{BB962C8B-B14F-4D97-AF65-F5344CB8AC3E}">
        <p14:creationId xmlns:p14="http://schemas.microsoft.com/office/powerpoint/2010/main" val="3607416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MY APPLICATIONS 1/2</a:t>
            </a:r>
          </a:p>
        </p:txBody>
      </p:sp>
      <p:pic>
        <p:nvPicPr>
          <p:cNvPr id="5" name="Picture 4">
            <a:extLst>
              <a:ext uri="{FF2B5EF4-FFF2-40B4-BE49-F238E27FC236}">
                <a16:creationId xmlns:a16="http://schemas.microsoft.com/office/drawing/2014/main" id="{11855776-CB85-1CE2-CD19-75FE372AD559}"/>
              </a:ext>
            </a:extLst>
          </p:cNvPr>
          <p:cNvPicPr>
            <a:picLocks noChangeAspect="1"/>
          </p:cNvPicPr>
          <p:nvPr/>
        </p:nvPicPr>
        <p:blipFill>
          <a:blip r:embed="rId3"/>
          <a:stretch>
            <a:fillRect/>
          </a:stretch>
        </p:blipFill>
        <p:spPr>
          <a:xfrm>
            <a:off x="0" y="658328"/>
            <a:ext cx="12192000" cy="4471253"/>
          </a:xfrm>
          <a:prstGeom prst="rect">
            <a:avLst/>
          </a:prstGeom>
        </p:spPr>
      </p:pic>
      <p:sp>
        <p:nvSpPr>
          <p:cNvPr id="6" name="Rectangle 5">
            <a:extLst>
              <a:ext uri="{FF2B5EF4-FFF2-40B4-BE49-F238E27FC236}">
                <a16:creationId xmlns:a16="http://schemas.microsoft.com/office/drawing/2014/main" id="{96F3BC39-9AFE-6691-3B02-F0067912ED6A}"/>
              </a:ext>
            </a:extLst>
          </p:cNvPr>
          <p:cNvSpPr/>
          <p:nvPr/>
        </p:nvSpPr>
        <p:spPr>
          <a:xfrm>
            <a:off x="0" y="1827105"/>
            <a:ext cx="937260" cy="4017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a:extLst>
              <a:ext uri="{FF2B5EF4-FFF2-40B4-BE49-F238E27FC236}">
                <a16:creationId xmlns:a16="http://schemas.microsoft.com/office/drawing/2014/main" id="{B1913AC0-4B1D-014A-9DAF-2C89BA4DF09D}"/>
              </a:ext>
            </a:extLst>
          </p:cNvPr>
          <p:cNvSpPr/>
          <p:nvPr/>
        </p:nvSpPr>
        <p:spPr>
          <a:xfrm>
            <a:off x="1112520" y="692723"/>
            <a:ext cx="1653540" cy="47365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id="{87EB7FDE-D4BA-9BF9-A81B-7B9E2D7F5FFB}"/>
              </a:ext>
            </a:extLst>
          </p:cNvPr>
          <p:cNvSpPr txBox="1"/>
          <p:nvPr/>
        </p:nvSpPr>
        <p:spPr>
          <a:xfrm>
            <a:off x="5089208" y="4400461"/>
            <a:ext cx="6155054" cy="1569660"/>
          </a:xfrm>
          <a:prstGeom prst="rect">
            <a:avLst/>
          </a:prstGeom>
          <a:solidFill>
            <a:srgbClr val="FF0000"/>
          </a:solidFill>
        </p:spPr>
        <p:txBody>
          <a:bodyPr wrap="square">
            <a:spAutoFit/>
          </a:bodyPr>
          <a:lstStyle/>
          <a:p>
            <a:pPr marL="457200" indent="-457200">
              <a:buFont typeface="Arial" panose="020B0604020202020204" pitchFamily="34" charset="0"/>
              <a:buChar char="•"/>
            </a:pPr>
            <a:r>
              <a:rPr lang="en-GB" sz="1600" dirty="0">
                <a:solidFill>
                  <a:schemeClr val="bg1"/>
                </a:solidFill>
                <a:latin typeface="Verdana" panose="020B0604030504040204" pitchFamily="34" charset="0"/>
                <a:ea typeface="Verdana" panose="020B0604030504040204" pitchFamily="34" charset="0"/>
              </a:rPr>
              <a:t>Search and filter:</a:t>
            </a:r>
            <a:r>
              <a:rPr lang="el-GR" sz="1600" dirty="0">
                <a:solidFill>
                  <a:schemeClr val="bg1"/>
                </a:solidFill>
                <a:latin typeface="Verdana" panose="020B0604030504040204" pitchFamily="34" charset="0"/>
                <a:ea typeface="Verdana" panose="020B0604030504040204" pitchFamily="34" charset="0"/>
              </a:rPr>
              <a:t> Επιλογή φίλτρων για εξεύρεση αιτήσεων</a:t>
            </a:r>
            <a:r>
              <a:rPr lang="en-GB" sz="1600" dirty="0">
                <a:solidFill>
                  <a:schemeClr val="bg1"/>
                </a:solidFill>
                <a:latin typeface="Verdana" panose="020B0604030504040204" pitchFamily="34" charset="0"/>
                <a:ea typeface="Verdana" panose="020B0604030504040204" pitchFamily="34" charset="0"/>
              </a:rPr>
              <a:t> </a:t>
            </a:r>
          </a:p>
          <a:p>
            <a:pPr marL="457200" indent="-457200">
              <a:buFont typeface="Arial" panose="020B0604020202020204" pitchFamily="34" charset="0"/>
              <a:buChar char="•"/>
            </a:pPr>
            <a:r>
              <a:rPr lang="en-GB" sz="1600" dirty="0">
                <a:solidFill>
                  <a:schemeClr val="bg1"/>
                </a:solidFill>
                <a:latin typeface="Verdana" panose="020B0604030504040204" pitchFamily="34" charset="0"/>
                <a:ea typeface="Verdana" panose="020B0604030504040204" pitchFamily="34" charset="0"/>
              </a:rPr>
              <a:t>Search Results:</a:t>
            </a:r>
            <a:r>
              <a:rPr lang="el-GR" sz="1600" dirty="0">
                <a:solidFill>
                  <a:schemeClr val="bg1"/>
                </a:solidFill>
                <a:latin typeface="Verdana" panose="020B0604030504040204" pitchFamily="34" charset="0"/>
                <a:ea typeface="Verdana" panose="020B0604030504040204" pitchFamily="34" charset="0"/>
              </a:rPr>
              <a:t> Φίλτρα που έχουν επιλεγεί</a:t>
            </a:r>
            <a:endParaRPr lang="en-GB" sz="1600" dirty="0">
              <a:solidFill>
                <a:schemeClr val="bg1"/>
              </a:solidFill>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l-GR" sz="1600" dirty="0">
                <a:solidFill>
                  <a:schemeClr val="bg1"/>
                </a:solidFill>
                <a:latin typeface="Verdana" panose="020B0604030504040204" pitchFamily="34" charset="0"/>
                <a:ea typeface="Verdana" panose="020B0604030504040204" pitchFamily="34" charset="0"/>
              </a:rPr>
              <a:t>Λίστα αποτελεσμάτων</a:t>
            </a:r>
            <a:endParaRPr lang="en-US" sz="1600" dirty="0">
              <a:solidFill>
                <a:schemeClr val="bg1"/>
              </a:solidFill>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l-GR" sz="1600" dirty="0">
                <a:solidFill>
                  <a:schemeClr val="bg1"/>
                </a:solidFill>
                <a:latin typeface="Verdana" panose="020B0604030504040204" pitchFamily="34" charset="0"/>
                <a:ea typeface="Verdana" panose="020B0604030504040204" pitchFamily="34" charset="0"/>
              </a:rPr>
              <a:t>Επιλογή αίτησης</a:t>
            </a:r>
            <a:r>
              <a:rPr lang="en-GB" sz="1600" dirty="0">
                <a:solidFill>
                  <a:schemeClr val="bg1"/>
                </a:solidFill>
                <a:latin typeface="Verdana" panose="020B0604030504040204" pitchFamily="34" charset="0"/>
                <a:ea typeface="Verdana" panose="020B0604030504040204" pitchFamily="34" charset="0"/>
              </a:rPr>
              <a:t>: </a:t>
            </a:r>
            <a:r>
              <a:rPr lang="el-GR" sz="1600" dirty="0">
                <a:solidFill>
                  <a:schemeClr val="bg1"/>
                </a:solidFill>
                <a:latin typeface="Verdana" panose="020B0604030504040204" pitchFamily="34" charset="0"/>
                <a:ea typeface="Verdana" panose="020B0604030504040204" pitchFamily="34" charset="0"/>
              </a:rPr>
              <a:t>επιλέγοντας το </a:t>
            </a:r>
            <a:r>
              <a:rPr lang="en-US" sz="1600" dirty="0">
                <a:solidFill>
                  <a:schemeClr val="bg1"/>
                </a:solidFill>
                <a:latin typeface="Verdana" panose="020B0604030504040204" pitchFamily="34" charset="0"/>
                <a:ea typeface="Verdana" panose="020B0604030504040204" pitchFamily="34" charset="0"/>
              </a:rPr>
              <a:t>Form ID </a:t>
            </a:r>
            <a:r>
              <a:rPr lang="el-GR" sz="1600" dirty="0">
                <a:solidFill>
                  <a:schemeClr val="bg1"/>
                </a:solidFill>
                <a:latin typeface="Verdana" panose="020B0604030504040204" pitchFamily="34" charset="0"/>
                <a:ea typeface="Verdana" panose="020B0604030504040204" pitchFamily="34" charset="0"/>
              </a:rPr>
              <a:t>ανοίγει η αίτηση</a:t>
            </a: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495783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0" y="-14728"/>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MY APPLICATIONS 2/2</a:t>
            </a: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4" name="Picture 3">
            <a:extLst>
              <a:ext uri="{FF2B5EF4-FFF2-40B4-BE49-F238E27FC236}">
                <a16:creationId xmlns:a16="http://schemas.microsoft.com/office/drawing/2014/main" id="{4FCEAD05-F10A-E068-27E9-A9B7C064D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16" y="1420586"/>
            <a:ext cx="4067944" cy="3492543"/>
          </a:xfrm>
          <a:prstGeom prst="rect">
            <a:avLst/>
          </a:prstGeom>
          <a:ln w="38100">
            <a:solidFill>
              <a:srgbClr val="FF0000"/>
            </a:solidFill>
          </a:ln>
        </p:spPr>
      </p:pic>
      <p:sp>
        <p:nvSpPr>
          <p:cNvPr id="9" name="Content Placeholder 7">
            <a:extLst>
              <a:ext uri="{FF2B5EF4-FFF2-40B4-BE49-F238E27FC236}">
                <a16:creationId xmlns:a16="http://schemas.microsoft.com/office/drawing/2014/main" id="{1EC382A9-AD7D-804F-4563-8C23E7A07050}"/>
              </a:ext>
            </a:extLst>
          </p:cNvPr>
          <p:cNvSpPr txBox="1">
            <a:spLocks/>
          </p:cNvSpPr>
          <p:nvPr/>
        </p:nvSpPr>
        <p:spPr>
          <a:xfrm>
            <a:off x="5477068" y="1358080"/>
            <a:ext cx="5959416" cy="5184576"/>
          </a:xfrm>
          <a:prstGeom prst="rect">
            <a:avLst/>
          </a:prstGeom>
          <a:ln w="38100">
            <a:solidFill>
              <a:schemeClr val="accent5"/>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l-GR" sz="1800" dirty="0">
                <a:solidFill>
                  <a:schemeClr val="tx1">
                    <a:lumMod val="75000"/>
                    <a:lumOff val="25000"/>
                  </a:schemeClr>
                </a:solidFill>
                <a:latin typeface="Verdana" panose="020B0604030504040204" pitchFamily="34" charset="0"/>
                <a:ea typeface="Verdana" panose="020B0604030504040204" pitchFamily="34" charset="0"/>
              </a:rPr>
              <a:t>Διαθέσιμες μέρες πριν από την καταληκτική προθεσμία</a:t>
            </a:r>
            <a:endParaRPr lang="en-GB" sz="1800"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gn="l">
              <a:buFont typeface="+mj-lt"/>
              <a:buAutoNum type="arabicPeriod"/>
            </a:pPr>
            <a:r>
              <a:rPr lang="en-US" sz="1800" dirty="0">
                <a:solidFill>
                  <a:schemeClr val="tx1">
                    <a:lumMod val="75000"/>
                    <a:lumOff val="25000"/>
                  </a:schemeClr>
                </a:solidFill>
                <a:latin typeface="Verdana" panose="020B0604030504040204" pitchFamily="34" charset="0"/>
                <a:ea typeface="Verdana" panose="020B0604030504040204" pitchFamily="34" charset="0"/>
              </a:rPr>
              <a:t>Application Status</a:t>
            </a:r>
            <a:endParaRPr lang="en-GB" sz="1800"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gn="l">
              <a:buFont typeface="+mj-lt"/>
              <a:buAutoNum type="arabicPeriod"/>
            </a:pPr>
            <a:r>
              <a:rPr lang="en-US" sz="1800" dirty="0">
                <a:solidFill>
                  <a:schemeClr val="tx1">
                    <a:lumMod val="75000"/>
                    <a:lumOff val="25000"/>
                  </a:schemeClr>
                </a:solidFill>
                <a:latin typeface="Verdana" panose="020B0604030504040204" pitchFamily="34" charset="0"/>
                <a:ea typeface="Verdana" panose="020B0604030504040204" pitchFamily="34" charset="0"/>
              </a:rPr>
              <a:t>Actions button: </a:t>
            </a: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Edit</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Επεξεργασία της αίτησης</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Preview:</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αντί για </a:t>
            </a:r>
            <a:r>
              <a:rPr lang="en-US" sz="1800" dirty="0">
                <a:solidFill>
                  <a:schemeClr val="tx1">
                    <a:lumMod val="75000"/>
                    <a:lumOff val="25000"/>
                  </a:schemeClr>
                </a:solidFill>
                <a:latin typeface="Verdana" panose="020B0604030504040204" pitchFamily="34" charset="0"/>
                <a:ea typeface="Verdana" panose="020B0604030504040204" pitchFamily="34" charset="0"/>
              </a:rPr>
              <a:t>edit </a:t>
            </a:r>
            <a:r>
              <a:rPr lang="el-GR" sz="1800" dirty="0">
                <a:solidFill>
                  <a:schemeClr val="tx1">
                    <a:lumMod val="75000"/>
                    <a:lumOff val="25000"/>
                  </a:schemeClr>
                </a:solidFill>
                <a:latin typeface="Verdana" panose="020B0604030504040204" pitchFamily="34" charset="0"/>
                <a:ea typeface="Verdana" panose="020B0604030504040204" pitchFamily="34" charset="0"/>
              </a:rPr>
              <a:t>μετά την υποβολή</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Delete</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Διαγραφή της αίτησης. Δεν είναι διαθέσιμη ως επιλογή μετά από την υποβολή της αίτησης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S</a:t>
            </a:r>
            <a:r>
              <a:rPr lang="en-GB" sz="1800" b="1" dirty="0" err="1">
                <a:solidFill>
                  <a:schemeClr val="tx1">
                    <a:lumMod val="75000"/>
                    <a:lumOff val="25000"/>
                  </a:schemeClr>
                </a:solidFill>
                <a:latin typeface="Verdana" panose="020B0604030504040204" pitchFamily="34" charset="0"/>
                <a:ea typeface="Verdana" panose="020B0604030504040204" pitchFamily="34" charset="0"/>
              </a:rPr>
              <a:t>ubmission</a:t>
            </a:r>
            <a:r>
              <a:rPr lang="en-GB" sz="1800" b="1" dirty="0">
                <a:solidFill>
                  <a:schemeClr val="tx1">
                    <a:lumMod val="75000"/>
                    <a:lumOff val="25000"/>
                  </a:schemeClr>
                </a:solidFill>
                <a:latin typeface="Verdana" panose="020B0604030504040204" pitchFamily="34" charset="0"/>
                <a:ea typeface="Verdana" panose="020B0604030504040204" pitchFamily="34" charset="0"/>
              </a:rPr>
              <a:t> History</a:t>
            </a:r>
            <a:r>
              <a:rPr lang="en-US" sz="1800" dirty="0">
                <a:solidFill>
                  <a:schemeClr val="tx1">
                    <a:lumMod val="75000"/>
                    <a:lumOff val="25000"/>
                  </a:schemeClr>
                </a:solidFill>
                <a:latin typeface="Verdana" panose="020B0604030504040204" pitchFamily="34" charset="0"/>
                <a:ea typeface="Verdana" panose="020B0604030504040204" pitchFamily="34" charset="0"/>
              </a:rPr>
              <a:t>:</a:t>
            </a:r>
            <a:r>
              <a:rPr lang="el-GR" sz="1800" dirty="0">
                <a:solidFill>
                  <a:schemeClr val="tx1">
                    <a:lumMod val="75000"/>
                    <a:lumOff val="25000"/>
                  </a:schemeClr>
                </a:solidFill>
                <a:latin typeface="Verdana" panose="020B0604030504040204" pitchFamily="34" charset="0"/>
                <a:ea typeface="Verdana" panose="020B0604030504040204" pitchFamily="34" charset="0"/>
              </a:rPr>
              <a:t> Ιστορικό υποβολής της αίτησης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dirty="0">
                <a:solidFill>
                  <a:schemeClr val="tx1">
                    <a:lumMod val="75000"/>
                    <a:lumOff val="25000"/>
                  </a:schemeClr>
                </a:solidFill>
                <a:latin typeface="Verdana" panose="020B0604030504040204" pitchFamily="34" charset="0"/>
                <a:ea typeface="Verdana" panose="020B0604030504040204" pitchFamily="34" charset="0"/>
              </a:rPr>
              <a:t>Sharing</a:t>
            </a:r>
            <a:r>
              <a:rPr lang="en-US" sz="1800" dirty="0">
                <a:solidFill>
                  <a:schemeClr val="tx1">
                    <a:lumMod val="75000"/>
                    <a:lumOff val="25000"/>
                  </a:schemeClr>
                </a:solidFill>
                <a:latin typeface="Verdana" panose="020B0604030504040204" pitchFamily="34" charset="0"/>
                <a:ea typeface="Verdana" panose="020B0604030504040204" pitchFamily="34" charset="0"/>
              </a:rPr>
              <a:t>: </a:t>
            </a:r>
            <a:r>
              <a:rPr lang="el-GR" sz="1800" dirty="0">
                <a:solidFill>
                  <a:schemeClr val="tx1">
                    <a:lumMod val="75000"/>
                    <a:lumOff val="25000"/>
                  </a:schemeClr>
                </a:solidFill>
                <a:latin typeface="Verdana" panose="020B0604030504040204" pitchFamily="34" charset="0"/>
                <a:ea typeface="Verdana" panose="020B0604030504040204" pitchFamily="34" charset="0"/>
              </a:rPr>
              <a:t>Αποστολή της αίτησης σε άλλα άτομα και εκχώρηση δικαιωμάτων για Ανάγνωση/Επεξεργασία/Υποβολή</a:t>
            </a:r>
          </a:p>
          <a:p>
            <a:endParaRPr lang="el-GR" sz="1800" dirty="0"/>
          </a:p>
        </p:txBody>
      </p:sp>
      <p:sp>
        <p:nvSpPr>
          <p:cNvPr id="12" name="Oval 11">
            <a:extLst>
              <a:ext uri="{FF2B5EF4-FFF2-40B4-BE49-F238E27FC236}">
                <a16:creationId xmlns:a16="http://schemas.microsoft.com/office/drawing/2014/main" id="{0CF1065D-142A-7F67-6758-77AB992E3038}"/>
              </a:ext>
            </a:extLst>
          </p:cNvPr>
          <p:cNvSpPr/>
          <p:nvPr/>
        </p:nvSpPr>
        <p:spPr>
          <a:xfrm>
            <a:off x="1279161" y="92725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13" name="Oval 12">
            <a:extLst>
              <a:ext uri="{FF2B5EF4-FFF2-40B4-BE49-F238E27FC236}">
                <a16:creationId xmlns:a16="http://schemas.microsoft.com/office/drawing/2014/main" id="{43B093F2-2ED7-00CA-247B-9DCB1972183D}"/>
              </a:ext>
            </a:extLst>
          </p:cNvPr>
          <p:cNvSpPr/>
          <p:nvPr/>
        </p:nvSpPr>
        <p:spPr>
          <a:xfrm>
            <a:off x="2531076" y="92725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14" name="Oval 13">
            <a:extLst>
              <a:ext uri="{FF2B5EF4-FFF2-40B4-BE49-F238E27FC236}">
                <a16:creationId xmlns:a16="http://schemas.microsoft.com/office/drawing/2014/main" id="{5B952455-014B-540B-9D77-B8B923B2EB09}"/>
              </a:ext>
            </a:extLst>
          </p:cNvPr>
          <p:cNvSpPr/>
          <p:nvPr/>
        </p:nvSpPr>
        <p:spPr>
          <a:xfrm>
            <a:off x="3881391" y="90201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Tree>
    <p:extLst>
      <p:ext uri="{BB962C8B-B14F-4D97-AF65-F5344CB8AC3E}">
        <p14:creationId xmlns:p14="http://schemas.microsoft.com/office/powerpoint/2010/main" val="3819068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APPLICATIONS STATUSES</a:t>
            </a: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9" name="Content Placeholder 7">
            <a:extLst>
              <a:ext uri="{FF2B5EF4-FFF2-40B4-BE49-F238E27FC236}">
                <a16:creationId xmlns:a16="http://schemas.microsoft.com/office/drawing/2014/main" id="{1EC382A9-AD7D-804F-4563-8C23E7A07050}"/>
              </a:ext>
            </a:extLst>
          </p:cNvPr>
          <p:cNvSpPr txBox="1">
            <a:spLocks/>
          </p:cNvSpPr>
          <p:nvPr/>
        </p:nvSpPr>
        <p:spPr>
          <a:xfrm>
            <a:off x="297614" y="3493251"/>
            <a:ext cx="11596772" cy="3257069"/>
          </a:xfrm>
          <a:prstGeom prst="rect">
            <a:avLst/>
          </a:prstGeom>
          <a:ln w="38100">
            <a:solidFill>
              <a:schemeClr val="accent5"/>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sz="1800" dirty="0"/>
          </a:p>
        </p:txBody>
      </p:sp>
      <p:pic>
        <p:nvPicPr>
          <p:cNvPr id="5" name="Content Placeholder 3">
            <a:extLst>
              <a:ext uri="{FF2B5EF4-FFF2-40B4-BE49-F238E27FC236}">
                <a16:creationId xmlns:a16="http://schemas.microsoft.com/office/drawing/2014/main" id="{B0CC2970-3593-CAE1-723E-CA28CDCC5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302" y="583410"/>
            <a:ext cx="8818885" cy="2909841"/>
          </a:xfrm>
          <a:prstGeom prst="rect">
            <a:avLst/>
          </a:prstGeom>
          <a:ln w="38100">
            <a:solidFill>
              <a:schemeClr val="accent2"/>
            </a:solidFill>
          </a:ln>
        </p:spPr>
      </p:pic>
      <p:sp>
        <p:nvSpPr>
          <p:cNvPr id="7" name="TextBox 6">
            <a:extLst>
              <a:ext uri="{FF2B5EF4-FFF2-40B4-BE49-F238E27FC236}">
                <a16:creationId xmlns:a16="http://schemas.microsoft.com/office/drawing/2014/main" id="{EC32DC03-7F9F-F83F-1EAA-D02F5859BD34}"/>
              </a:ext>
            </a:extLst>
          </p:cNvPr>
          <p:cNvSpPr txBox="1"/>
          <p:nvPr/>
        </p:nvSpPr>
        <p:spPr>
          <a:xfrm>
            <a:off x="297613" y="3598291"/>
            <a:ext cx="11596772" cy="3046988"/>
          </a:xfrm>
          <a:prstGeom prst="rect">
            <a:avLst/>
          </a:prstGeom>
          <a:noFill/>
        </p:spPr>
        <p:txBody>
          <a:bodyPr wrap="square">
            <a:spAutoFit/>
          </a:bodyPr>
          <a:lstStyle/>
          <a:p>
            <a:pPr algn="just"/>
            <a:r>
              <a:rPr lang="en-GB" sz="1600" b="1" dirty="0">
                <a:solidFill>
                  <a:schemeClr val="tx1">
                    <a:lumMod val="75000"/>
                    <a:lumOff val="25000"/>
                  </a:schemeClr>
                </a:solidFill>
                <a:latin typeface="Verdana" panose="020B0604030504040204" pitchFamily="34" charset="0"/>
                <a:ea typeface="Verdana" panose="020B0604030504040204" pitchFamily="34" charset="0"/>
              </a:rPr>
              <a:t>Draft</a:t>
            </a:r>
            <a:r>
              <a:rPr lang="en-US"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δεν έχει συμπληρωθεί ή συμπληρώθηκε, αλλά δεν υποβλήθηκε ακόμα</a:t>
            </a: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Reopened </a:t>
            </a:r>
            <a:r>
              <a:rPr lang="el-GR" sz="1600" b="1" dirty="0">
                <a:solidFill>
                  <a:schemeClr val="tx1">
                    <a:lumMod val="75000"/>
                    <a:lumOff val="25000"/>
                  </a:schemeClr>
                </a:solidFill>
                <a:latin typeface="Verdana" panose="020B0604030504040204" pitchFamily="34" charset="0"/>
                <a:ea typeface="Verdana" panose="020B0604030504040204" pitchFamily="34" charset="0"/>
              </a:rPr>
              <a:t>&amp; </a:t>
            </a:r>
            <a:r>
              <a:rPr lang="en-GB" sz="1600" b="1" dirty="0">
                <a:solidFill>
                  <a:schemeClr val="tx1">
                    <a:lumMod val="75000"/>
                    <a:lumOff val="25000"/>
                  </a:schemeClr>
                </a:solidFill>
                <a:latin typeface="Verdana" panose="020B0604030504040204" pitchFamily="34" charset="0"/>
                <a:ea typeface="Verdana" panose="020B0604030504040204" pitchFamily="34" charset="0"/>
              </a:rPr>
              <a:t>draft: </a:t>
            </a:r>
            <a:r>
              <a:rPr lang="el-GR" sz="1600" dirty="0">
                <a:solidFill>
                  <a:schemeClr val="tx1">
                    <a:lumMod val="75000"/>
                    <a:lumOff val="25000"/>
                  </a:schemeClr>
                </a:solidFill>
                <a:latin typeface="Verdana" panose="020B0604030504040204" pitchFamily="34" charset="0"/>
                <a:ea typeface="Verdana" panose="020B0604030504040204" pitchFamily="34" charset="0"/>
              </a:rPr>
              <a:t>ο </a:t>
            </a:r>
            <a:r>
              <a:rPr lang="el-GR" sz="1600" dirty="0" err="1">
                <a:solidFill>
                  <a:schemeClr val="tx1">
                    <a:lumMod val="75000"/>
                    <a:lumOff val="25000"/>
                  </a:schemeClr>
                </a:solidFill>
                <a:latin typeface="Verdana" panose="020B0604030504040204" pitchFamily="34" charset="0"/>
                <a:ea typeface="Verdana" panose="020B0604030504040204" pitchFamily="34" charset="0"/>
              </a:rPr>
              <a:t>αιτητής</a:t>
            </a:r>
            <a:r>
              <a:rPr lang="el-GR" sz="1600" dirty="0">
                <a:solidFill>
                  <a:schemeClr val="tx1">
                    <a:lumMod val="75000"/>
                    <a:lumOff val="25000"/>
                  </a:schemeClr>
                </a:solidFill>
                <a:latin typeface="Verdana" panose="020B0604030504040204" pitchFamily="34" charset="0"/>
                <a:ea typeface="Verdana" panose="020B0604030504040204" pitchFamily="34" charset="0"/>
              </a:rPr>
              <a:t> έχει ανοίξει την αίτηση εκ νέου πριν από την προθεσμία</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Reopened by NA and only Submit Allowed: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έχει επέλθει η προθεσμία υποβολής, αλλά η Εθνική Υπηρεσία επιτρέπει την υποβολή εκ νέου χωρίς αλλαγές</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Reopened by NA and Edit/Submit Allowed: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έχει επέλθει η προθεσμία υποβολής, αλλά η Εθνική Υπηρεσία επιτρέπει την επεξεργασία και υποβολή εκ νέου της αίτησης λόγω τεχνικών προβλημάτων ή κατόπιν οδηγιών της ΕΕ</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algn="just"/>
            <a:r>
              <a:rPr lang="en-GB" sz="1600" b="1" dirty="0">
                <a:solidFill>
                  <a:schemeClr val="tx1">
                    <a:lumMod val="75000"/>
                    <a:lumOff val="25000"/>
                  </a:schemeClr>
                </a:solidFill>
                <a:latin typeface="Verdana" panose="020B0604030504040204" pitchFamily="34" charset="0"/>
                <a:ea typeface="Verdana" panose="020B0604030504040204" pitchFamily="34" charset="0"/>
              </a:rPr>
              <a:t>Submitted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έχει υποβληθεί</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algn="just"/>
            <a:r>
              <a:rPr lang="en-GB" sz="1600" b="1" dirty="0">
                <a:solidFill>
                  <a:schemeClr val="tx1">
                    <a:lumMod val="75000"/>
                    <a:lumOff val="25000"/>
                  </a:schemeClr>
                </a:solidFill>
                <a:latin typeface="Verdana" panose="020B0604030504040204" pitchFamily="34" charset="0"/>
                <a:ea typeface="Verdana" panose="020B0604030504040204" pitchFamily="34" charset="0"/>
              </a:rPr>
              <a:t>Unsubmitted</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Deadline Expired: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δεν υποβλήθηκε εντός της προθεσμίας</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n-GB" sz="1600" b="1" dirty="0">
                <a:solidFill>
                  <a:schemeClr val="tx1">
                    <a:lumMod val="75000"/>
                    <a:lumOff val="25000"/>
                  </a:schemeClr>
                </a:solidFill>
                <a:latin typeface="Verdana" panose="020B0604030504040204" pitchFamily="34" charset="0"/>
                <a:ea typeface="Verdana" panose="020B0604030504040204" pitchFamily="34" charset="0"/>
              </a:rPr>
              <a:t>Deleted</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dirty="0">
                <a:solidFill>
                  <a:schemeClr val="tx1">
                    <a:lumMod val="75000"/>
                    <a:lumOff val="25000"/>
                  </a:schemeClr>
                </a:solidFill>
                <a:latin typeface="Verdana" panose="020B0604030504040204" pitchFamily="34" charset="0"/>
                <a:ea typeface="Verdana" panose="020B0604030504040204" pitchFamily="34" charset="0"/>
              </a:rPr>
              <a:t>η αίτηση δεν υποβλήθηκε και έχει διαγραφεί. (Μπορεί πάντοτε να γίνει </a:t>
            </a:r>
            <a:r>
              <a:rPr lang="en-US" sz="1600" dirty="0">
                <a:solidFill>
                  <a:schemeClr val="tx1">
                    <a:lumMod val="75000"/>
                    <a:lumOff val="25000"/>
                  </a:schemeClr>
                </a:solidFill>
                <a:latin typeface="Verdana" panose="020B0604030504040204" pitchFamily="34" charset="0"/>
                <a:ea typeface="Verdana" panose="020B0604030504040204" pitchFamily="34" charset="0"/>
              </a:rPr>
              <a:t> </a:t>
            </a:r>
            <a:r>
              <a:rPr lang="en-GB" sz="1600" b="1" dirty="0">
                <a:solidFill>
                  <a:schemeClr val="tx1">
                    <a:lumMod val="75000"/>
                    <a:lumOff val="25000"/>
                  </a:schemeClr>
                </a:solidFill>
                <a:latin typeface="Verdana" panose="020B0604030504040204" pitchFamily="34" charset="0"/>
                <a:ea typeface="Verdana" panose="020B0604030504040204" pitchFamily="34" charset="0"/>
              </a:rPr>
              <a:t>Reopen</a:t>
            </a:r>
            <a:r>
              <a:rPr lang="en-US" sz="1600" b="1" dirty="0">
                <a:solidFill>
                  <a:schemeClr val="tx1">
                    <a:lumMod val="75000"/>
                    <a:lumOff val="25000"/>
                  </a:schemeClr>
                </a:solidFill>
                <a:latin typeface="Verdana" panose="020B0604030504040204" pitchFamily="34" charset="0"/>
                <a:ea typeface="Verdana" panose="020B0604030504040204" pitchFamily="34" charset="0"/>
              </a:rPr>
              <a:t>ed </a:t>
            </a:r>
            <a:endParaRPr lang="el-GR" sz="1600" b="1" dirty="0">
              <a:solidFill>
                <a:schemeClr val="tx1">
                  <a:lumMod val="75000"/>
                  <a:lumOff val="25000"/>
                </a:schemeClr>
              </a:solidFill>
              <a:latin typeface="Verdana" panose="020B0604030504040204" pitchFamily="34" charset="0"/>
              <a:ea typeface="Verdana" panose="020B0604030504040204" pitchFamily="34" charset="0"/>
            </a:endParaRPr>
          </a:p>
          <a:p>
            <a:pPr lvl="1" algn="just"/>
            <a:r>
              <a:rPr lang="el-GR" sz="1600" dirty="0">
                <a:solidFill>
                  <a:schemeClr val="tx1">
                    <a:lumMod val="75000"/>
                    <a:lumOff val="25000"/>
                  </a:schemeClr>
                </a:solidFill>
                <a:latin typeface="Verdana" panose="020B0604030504040204" pitchFamily="34" charset="0"/>
                <a:ea typeface="Verdana" panose="020B0604030504040204" pitchFamily="34" charset="0"/>
              </a:rPr>
              <a:t>εντός της προθεσμίας</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316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38072" y="0"/>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ΠΡΟΥΠΟΛΟΓΙΣΜΟΣ ΒΔ1 – 202</a:t>
            </a:r>
            <a:r>
              <a:rPr lang="en-GB" sz="2600" b="1" dirty="0">
                <a:solidFill>
                  <a:schemeClr val="bg1"/>
                </a:solidFill>
                <a:latin typeface="Calibri" panose="020F0502020204030204" pitchFamily="34" charset="0"/>
                <a:ea typeface="Calibri" panose="020F0502020204030204" pitchFamily="34" charset="0"/>
                <a:cs typeface="Calibri" panose="020F0502020204030204" pitchFamily="34" charset="0"/>
              </a:rPr>
              <a:t>5</a:t>
            </a: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από ευάλωτες ομάδες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graphicFrame>
        <p:nvGraphicFramePr>
          <p:cNvPr id="7" name="Chart 6">
            <a:extLst>
              <a:ext uri="{FF2B5EF4-FFF2-40B4-BE49-F238E27FC236}">
                <a16:creationId xmlns:a16="http://schemas.microsoft.com/office/drawing/2014/main" id="{A4E41264-38A8-0B28-4BA4-91D7C4BC4E4A}"/>
              </a:ext>
            </a:extLst>
          </p:cNvPr>
          <p:cNvGraphicFramePr/>
          <p:nvPr>
            <p:extLst>
              <p:ext uri="{D42A27DB-BD31-4B8C-83A1-F6EECF244321}">
                <p14:modId xmlns:p14="http://schemas.microsoft.com/office/powerpoint/2010/main" val="2971525829"/>
              </p:ext>
            </p:extLst>
          </p:nvPr>
        </p:nvGraphicFramePr>
        <p:xfrm>
          <a:off x="1362973" y="662737"/>
          <a:ext cx="9420045" cy="5893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3866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ΔΙΑΓΡΑΦΗ ΑΙΤΗΣΗΣ</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grpSp>
        <p:nvGrpSpPr>
          <p:cNvPr id="4" name="Group 3">
            <a:extLst>
              <a:ext uri="{FF2B5EF4-FFF2-40B4-BE49-F238E27FC236}">
                <a16:creationId xmlns:a16="http://schemas.microsoft.com/office/drawing/2014/main" id="{837A7EF0-470B-F3E4-239D-9D196E927727}"/>
              </a:ext>
            </a:extLst>
          </p:cNvPr>
          <p:cNvGrpSpPr/>
          <p:nvPr/>
        </p:nvGrpSpPr>
        <p:grpSpPr>
          <a:xfrm>
            <a:off x="179512" y="736154"/>
            <a:ext cx="2676721" cy="1988992"/>
            <a:chOff x="179512" y="736154"/>
            <a:chExt cx="2676721" cy="1988992"/>
          </a:xfrm>
        </p:grpSpPr>
        <p:pic>
          <p:nvPicPr>
            <p:cNvPr id="6" name="Picture 5">
              <a:extLst>
                <a:ext uri="{FF2B5EF4-FFF2-40B4-BE49-F238E27FC236}">
                  <a16:creationId xmlns:a16="http://schemas.microsoft.com/office/drawing/2014/main" id="{1686416F-4C1D-FECC-3D01-2B764FDD2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8" name="Rectangle 7">
              <a:extLst>
                <a:ext uri="{FF2B5EF4-FFF2-40B4-BE49-F238E27FC236}">
                  <a16:creationId xmlns:a16="http://schemas.microsoft.com/office/drawing/2014/main" id="{17400BEC-0489-49A3-DB0F-BA02E8E93B09}"/>
                </a:ext>
              </a:extLst>
            </p:cNvPr>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ED8FEF8-2713-966B-A8F7-81614D5B8A53}"/>
                </a:ext>
              </a:extLst>
            </p:cNvPr>
            <p:cNvGrpSpPr/>
            <p:nvPr/>
          </p:nvGrpSpPr>
          <p:grpSpPr>
            <a:xfrm>
              <a:off x="2496193" y="1487242"/>
              <a:ext cx="360040" cy="469355"/>
              <a:chOff x="8714671" y="1522944"/>
              <a:chExt cx="360040" cy="469355"/>
            </a:xfrm>
          </p:grpSpPr>
          <p:sp>
            <p:nvSpPr>
              <p:cNvPr id="12" name="Teardrop 11">
                <a:extLst>
                  <a:ext uri="{FF2B5EF4-FFF2-40B4-BE49-F238E27FC236}">
                    <a16:creationId xmlns:a16="http://schemas.microsoft.com/office/drawing/2014/main" id="{A90FEAE6-326C-6F9D-69A2-49313DC5719E}"/>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TextBox 12">
                <a:extLst>
                  <a:ext uri="{FF2B5EF4-FFF2-40B4-BE49-F238E27FC236}">
                    <a16:creationId xmlns:a16="http://schemas.microsoft.com/office/drawing/2014/main" id="{1E9B030F-66E6-2B36-479F-AFD2C37B47AF}"/>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pic>
        <p:nvPicPr>
          <p:cNvPr id="14" name="Picture 13">
            <a:extLst>
              <a:ext uri="{FF2B5EF4-FFF2-40B4-BE49-F238E27FC236}">
                <a16:creationId xmlns:a16="http://schemas.microsoft.com/office/drawing/2014/main" id="{CD51C79B-352B-33D0-9E02-F5D37CF6F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1485" y="736154"/>
            <a:ext cx="9144000" cy="4032448"/>
          </a:xfrm>
          <a:prstGeom prst="rect">
            <a:avLst/>
          </a:prstGeom>
        </p:spPr>
      </p:pic>
      <p:pic>
        <p:nvPicPr>
          <p:cNvPr id="15" name="Picture 2">
            <a:extLst>
              <a:ext uri="{FF2B5EF4-FFF2-40B4-BE49-F238E27FC236}">
                <a16:creationId xmlns:a16="http://schemas.microsoft.com/office/drawing/2014/main" id="{8B13246E-C273-43C5-9E63-8ABA246239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2242" y="327238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a:extLst>
              <a:ext uri="{FF2B5EF4-FFF2-40B4-BE49-F238E27FC236}">
                <a16:creationId xmlns:a16="http://schemas.microsoft.com/office/drawing/2014/main" id="{D5D56B21-DDC7-96D3-A589-5EBE1B201FBE}"/>
              </a:ext>
            </a:extLst>
          </p:cNvPr>
          <p:cNvSpPr/>
          <p:nvPr/>
        </p:nvSpPr>
        <p:spPr>
          <a:xfrm>
            <a:off x="983219" y="229432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17" name="Oval 16">
            <a:extLst>
              <a:ext uri="{FF2B5EF4-FFF2-40B4-BE49-F238E27FC236}">
                <a16:creationId xmlns:a16="http://schemas.microsoft.com/office/drawing/2014/main" id="{C0F235C2-343C-5CE9-CB95-D71C9469D007}"/>
              </a:ext>
            </a:extLst>
          </p:cNvPr>
          <p:cNvSpPr/>
          <p:nvPr/>
        </p:nvSpPr>
        <p:spPr>
          <a:xfrm>
            <a:off x="7124939" y="337841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18" name="Oval 17">
            <a:extLst>
              <a:ext uri="{FF2B5EF4-FFF2-40B4-BE49-F238E27FC236}">
                <a16:creationId xmlns:a16="http://schemas.microsoft.com/office/drawing/2014/main" id="{1CB2D8AC-6DAA-6840-64D1-D3E20A4BE498}"/>
              </a:ext>
            </a:extLst>
          </p:cNvPr>
          <p:cNvSpPr/>
          <p:nvPr/>
        </p:nvSpPr>
        <p:spPr>
          <a:xfrm>
            <a:off x="10203419" y="382630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
        <p:nvSpPr>
          <p:cNvPr id="19" name="Oval 18">
            <a:extLst>
              <a:ext uri="{FF2B5EF4-FFF2-40B4-BE49-F238E27FC236}">
                <a16:creationId xmlns:a16="http://schemas.microsoft.com/office/drawing/2014/main" id="{323977BC-9310-2754-7E13-A1271C0881DE}"/>
              </a:ext>
            </a:extLst>
          </p:cNvPr>
          <p:cNvSpPr/>
          <p:nvPr/>
        </p:nvSpPr>
        <p:spPr>
          <a:xfrm>
            <a:off x="10743923" y="2837060"/>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US" dirty="0"/>
          </a:p>
        </p:txBody>
      </p:sp>
      <p:sp>
        <p:nvSpPr>
          <p:cNvPr id="21" name="TextBox 20">
            <a:extLst>
              <a:ext uri="{FF2B5EF4-FFF2-40B4-BE49-F238E27FC236}">
                <a16:creationId xmlns:a16="http://schemas.microsoft.com/office/drawing/2014/main" id="{38F88F6F-837F-1B8D-49B8-FC23170BF883}"/>
              </a:ext>
            </a:extLst>
          </p:cNvPr>
          <p:cNvSpPr txBox="1"/>
          <p:nvPr/>
        </p:nvSpPr>
        <p:spPr>
          <a:xfrm>
            <a:off x="179512" y="5286660"/>
            <a:ext cx="4221038" cy="1341457"/>
          </a:xfrm>
          <a:prstGeom prst="rect">
            <a:avLst/>
          </a:prstGeom>
          <a:solidFill>
            <a:srgbClr val="FF0000"/>
          </a:solidFill>
        </p:spPr>
        <p:txBody>
          <a:bodyPr wrap="square">
            <a:spAutoFit/>
          </a:bodyPr>
          <a:lstStyle/>
          <a:p>
            <a:pPr>
              <a:lnSpc>
                <a:spcPct val="150000"/>
              </a:lnSpc>
              <a:buFont typeface="+mj-lt"/>
              <a:buAutoNum type="arabicPeriod"/>
            </a:pPr>
            <a:r>
              <a:rPr lang="en-US" sz="1400" dirty="0">
                <a:solidFill>
                  <a:schemeClr val="bg1"/>
                </a:solidFill>
                <a:latin typeface="Verdana" panose="020B0604030504040204" pitchFamily="34" charset="0"/>
                <a:ea typeface="Verdana" panose="020B0604030504040204" pitchFamily="34" charset="0"/>
              </a:rPr>
              <a:t>Delete  </a:t>
            </a:r>
            <a:r>
              <a:rPr lang="el-GR" sz="1400" dirty="0">
                <a:solidFill>
                  <a:schemeClr val="bg1"/>
                </a:solidFill>
                <a:latin typeface="Verdana" panose="020B0604030504040204" pitchFamily="34" charset="0"/>
                <a:ea typeface="Verdana" panose="020B0604030504040204" pitchFamily="34" charset="0"/>
              </a:rPr>
              <a:t>από το </a:t>
            </a:r>
            <a:r>
              <a:rPr lang="en-GB" sz="1400" dirty="0">
                <a:solidFill>
                  <a:schemeClr val="bg1"/>
                </a:solidFill>
                <a:latin typeface="Verdana" panose="020B0604030504040204" pitchFamily="34" charset="0"/>
                <a:ea typeface="Verdana" panose="020B0604030504040204" pitchFamily="34" charset="0"/>
              </a:rPr>
              <a:t>Action button</a:t>
            </a:r>
            <a:r>
              <a:rPr lang="el-GR" sz="1400" dirty="0">
                <a:solidFill>
                  <a:schemeClr val="bg1"/>
                </a:solidFill>
                <a:latin typeface="Verdana" panose="020B0604030504040204" pitchFamily="34" charset="0"/>
                <a:ea typeface="Verdana" panose="020B0604030504040204" pitchFamily="34" charset="0"/>
              </a:rPr>
              <a:t> της αίτησης</a:t>
            </a:r>
          </a:p>
          <a:p>
            <a:pPr>
              <a:lnSpc>
                <a:spcPct val="150000"/>
              </a:lnSpc>
              <a:buFont typeface="+mj-lt"/>
              <a:buAutoNum type="arabicPeriod"/>
            </a:pPr>
            <a:r>
              <a:rPr lang="en-US" sz="1400" dirty="0">
                <a:solidFill>
                  <a:schemeClr val="bg1"/>
                </a:solidFill>
                <a:latin typeface="Verdana" panose="020B0604030504040204" pitchFamily="34" charset="0"/>
                <a:ea typeface="Verdana" panose="020B0604030504040204" pitchFamily="34" charset="0"/>
              </a:rPr>
              <a:t>Warning message: </a:t>
            </a:r>
            <a:r>
              <a:rPr lang="el-GR" sz="1400" dirty="0">
                <a:solidFill>
                  <a:schemeClr val="bg1"/>
                </a:solidFill>
                <a:latin typeface="Verdana" panose="020B0604030504040204" pitchFamily="34" charset="0"/>
                <a:ea typeface="Verdana" panose="020B0604030504040204" pitchFamily="34" charset="0"/>
              </a:rPr>
              <a:t>Επιβεβαίωση διαγραφής</a:t>
            </a:r>
          </a:p>
          <a:p>
            <a:pPr>
              <a:lnSpc>
                <a:spcPct val="150000"/>
              </a:lnSpc>
              <a:buFont typeface="+mj-lt"/>
              <a:buAutoNum type="arabicPeriod"/>
            </a:pPr>
            <a:r>
              <a:rPr lang="en-US" sz="1400" dirty="0">
                <a:solidFill>
                  <a:schemeClr val="bg1"/>
                </a:solidFill>
                <a:latin typeface="Verdana" panose="020B0604030504040204" pitchFamily="34" charset="0"/>
                <a:ea typeface="Verdana" panose="020B0604030504040204" pitchFamily="34" charset="0"/>
              </a:rPr>
              <a:t>Confirmation message</a:t>
            </a:r>
          </a:p>
          <a:p>
            <a:pPr>
              <a:lnSpc>
                <a:spcPct val="150000"/>
              </a:lnSpc>
              <a:buFont typeface="+mj-lt"/>
              <a:buAutoNum type="arabicPeriod"/>
            </a:pPr>
            <a:r>
              <a:rPr lang="el-GR" sz="1400" dirty="0">
                <a:solidFill>
                  <a:schemeClr val="bg1"/>
                </a:solidFill>
                <a:latin typeface="Verdana" panose="020B0604030504040204" pitchFamily="34" charset="0"/>
                <a:ea typeface="Verdana" panose="020B0604030504040204" pitchFamily="34" charset="0"/>
              </a:rPr>
              <a:t>Αλλαγή </a:t>
            </a:r>
            <a:r>
              <a:rPr lang="en-US" sz="1400" dirty="0">
                <a:solidFill>
                  <a:schemeClr val="bg1"/>
                </a:solidFill>
                <a:latin typeface="Verdana" panose="020B0604030504040204" pitchFamily="34" charset="0"/>
                <a:ea typeface="Verdana" panose="020B0604030504040204" pitchFamily="34" charset="0"/>
              </a:rPr>
              <a:t>status </a:t>
            </a:r>
            <a:r>
              <a:rPr lang="el-GR" sz="1400" dirty="0">
                <a:solidFill>
                  <a:schemeClr val="bg1"/>
                </a:solidFill>
                <a:latin typeface="Verdana" panose="020B0604030504040204" pitchFamily="34" charset="0"/>
                <a:ea typeface="Verdana" panose="020B0604030504040204" pitchFamily="34" charset="0"/>
              </a:rPr>
              <a:t>σε </a:t>
            </a:r>
            <a:r>
              <a:rPr lang="en-US" sz="1400" dirty="0">
                <a:solidFill>
                  <a:schemeClr val="bg1"/>
                </a:solidFill>
                <a:latin typeface="Verdana" panose="020B0604030504040204" pitchFamily="34" charset="0"/>
                <a:ea typeface="Verdana" panose="020B0604030504040204" pitchFamily="34" charset="0"/>
              </a:rPr>
              <a:t>deleted</a:t>
            </a:r>
          </a:p>
        </p:txBody>
      </p:sp>
    </p:spTree>
    <p:extLst>
      <p:ext uri="{BB962C8B-B14F-4D97-AF65-F5344CB8AC3E}">
        <p14:creationId xmlns:p14="http://schemas.microsoft.com/office/powerpoint/2010/main" val="12793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ΥΠΟΒΟΛΗ ΑΙΤΗΣΗΣ</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pic>
        <p:nvPicPr>
          <p:cNvPr id="5" name="Picture 4">
            <a:extLst>
              <a:ext uri="{FF2B5EF4-FFF2-40B4-BE49-F238E27FC236}">
                <a16:creationId xmlns:a16="http://schemas.microsoft.com/office/drawing/2014/main" id="{76D4CC3F-74BA-B185-6AE6-D1FE27CD6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82586"/>
            <a:ext cx="12191999" cy="3528392"/>
          </a:xfrm>
          <a:prstGeom prst="rect">
            <a:avLst/>
          </a:prstGeom>
        </p:spPr>
      </p:pic>
      <p:sp>
        <p:nvSpPr>
          <p:cNvPr id="9" name="TextBox 8">
            <a:extLst>
              <a:ext uri="{FF2B5EF4-FFF2-40B4-BE49-F238E27FC236}">
                <a16:creationId xmlns:a16="http://schemas.microsoft.com/office/drawing/2014/main" id="{9374C572-E77C-C705-11B3-D051DEE064F1}"/>
              </a:ext>
            </a:extLst>
          </p:cNvPr>
          <p:cNvSpPr txBox="1"/>
          <p:nvPr/>
        </p:nvSpPr>
        <p:spPr>
          <a:xfrm>
            <a:off x="297614" y="4995726"/>
            <a:ext cx="6155054" cy="1169551"/>
          </a:xfrm>
          <a:prstGeom prst="rect">
            <a:avLst/>
          </a:prstGeom>
          <a:solidFill>
            <a:srgbClr val="FF0000"/>
          </a:solidFill>
        </p:spPr>
        <p:txBody>
          <a:bodyPr wrap="square">
            <a:spAutoFit/>
          </a:bodyPr>
          <a:lstStyle/>
          <a:p>
            <a:pPr marL="457200" indent="-457200">
              <a:buFont typeface="+mj-lt"/>
              <a:buAutoNum type="arabicPeriod"/>
            </a:pPr>
            <a:r>
              <a:rPr lang="el-GR" sz="1400" dirty="0">
                <a:solidFill>
                  <a:schemeClr val="bg1"/>
                </a:solidFill>
                <a:latin typeface="Verdana" panose="020B0604030504040204" pitchFamily="34" charset="0"/>
                <a:ea typeface="Verdana" panose="020B0604030504040204" pitchFamily="34" charset="0"/>
              </a:rPr>
              <a:t>Μόλις όλα τα πεδία στο </a:t>
            </a:r>
            <a:r>
              <a:rPr lang="en-US" sz="1400" dirty="0">
                <a:solidFill>
                  <a:schemeClr val="bg1"/>
                </a:solidFill>
                <a:latin typeface="Verdana" panose="020B0604030504040204" pitchFamily="34" charset="0"/>
                <a:ea typeface="Verdana" panose="020B0604030504040204" pitchFamily="34" charset="0"/>
              </a:rPr>
              <a:t>Content Menu </a:t>
            </a:r>
            <a:r>
              <a:rPr lang="el-GR" sz="1400" dirty="0">
                <a:solidFill>
                  <a:schemeClr val="bg1"/>
                </a:solidFill>
                <a:latin typeface="Verdana" panose="020B0604030504040204" pitchFamily="34" charset="0"/>
                <a:ea typeface="Verdana" panose="020B0604030504040204" pitchFamily="34" charset="0"/>
              </a:rPr>
              <a:t>είναι </a:t>
            </a:r>
          </a:p>
          <a:p>
            <a:r>
              <a:rPr lang="el-GR" sz="1400" dirty="0">
                <a:solidFill>
                  <a:schemeClr val="bg1"/>
                </a:solidFill>
                <a:latin typeface="Verdana" panose="020B0604030504040204" pitchFamily="34" charset="0"/>
                <a:ea typeface="Verdana" panose="020B0604030504040204" pitchFamily="34" charset="0"/>
              </a:rPr>
              <a:t>ενεργοποιείται το κουμπί</a:t>
            </a:r>
            <a:r>
              <a:rPr lang="en-US" sz="1400" dirty="0">
                <a:solidFill>
                  <a:schemeClr val="bg1"/>
                </a:solidFill>
                <a:latin typeface="Verdana" panose="020B0604030504040204" pitchFamily="34" charset="0"/>
                <a:ea typeface="Verdana" panose="020B0604030504040204" pitchFamily="34" charset="0"/>
              </a:rPr>
              <a:t> </a:t>
            </a:r>
            <a:r>
              <a:rPr lang="el-GR" sz="1400" dirty="0">
                <a:solidFill>
                  <a:schemeClr val="bg1"/>
                </a:solidFill>
                <a:latin typeface="Verdana" panose="020B0604030504040204" pitchFamily="34" charset="0"/>
                <a:ea typeface="Verdana" panose="020B0604030504040204" pitchFamily="34" charset="0"/>
              </a:rPr>
              <a:t>του</a:t>
            </a:r>
            <a:r>
              <a:rPr lang="en-US" sz="1400" dirty="0">
                <a:solidFill>
                  <a:schemeClr val="bg1"/>
                </a:solidFill>
                <a:latin typeface="Verdana" panose="020B0604030504040204" pitchFamily="34" charset="0"/>
                <a:ea typeface="Verdana" panose="020B0604030504040204" pitchFamily="34" charset="0"/>
              </a:rPr>
              <a:t> Submit </a:t>
            </a:r>
            <a:r>
              <a:rPr lang="el-GR" sz="1400" dirty="0">
                <a:solidFill>
                  <a:schemeClr val="bg1"/>
                </a:solidFill>
                <a:latin typeface="Verdana" panose="020B0604030504040204" pitchFamily="34" charset="0"/>
                <a:ea typeface="Verdana" panose="020B0604030504040204" pitchFamily="34" charset="0"/>
              </a:rPr>
              <a:t>και μπορείτε να υποβάλετε την αίτηση σας</a:t>
            </a:r>
          </a:p>
          <a:p>
            <a:r>
              <a:rPr lang="el-GR" sz="1400" dirty="0">
                <a:solidFill>
                  <a:schemeClr val="bg1"/>
                </a:solidFill>
                <a:latin typeface="Verdana" panose="020B0604030504040204" pitchFamily="34" charset="0"/>
                <a:ea typeface="Verdana" panose="020B0604030504040204" pitchFamily="34" charset="0"/>
              </a:rPr>
              <a:t>2.    Έχετε τη δυνατότητα να «κατεβάσετε» την αίτηση σας σε </a:t>
            </a:r>
            <a:r>
              <a:rPr lang="en-US" sz="1400" dirty="0">
                <a:solidFill>
                  <a:schemeClr val="bg1"/>
                </a:solidFill>
                <a:latin typeface="Verdana" panose="020B0604030504040204" pitchFamily="34" charset="0"/>
                <a:ea typeface="Verdana" panose="020B0604030504040204" pitchFamily="34" charset="0"/>
              </a:rPr>
              <a:t>PDF file</a:t>
            </a:r>
          </a:p>
        </p:txBody>
      </p:sp>
      <p:sp>
        <p:nvSpPr>
          <p:cNvPr id="20" name="Rectangle 19">
            <a:extLst>
              <a:ext uri="{FF2B5EF4-FFF2-40B4-BE49-F238E27FC236}">
                <a16:creationId xmlns:a16="http://schemas.microsoft.com/office/drawing/2014/main" id="{45EC9D47-E18D-1D76-94BA-4EEBF729E960}"/>
              </a:ext>
            </a:extLst>
          </p:cNvPr>
          <p:cNvSpPr/>
          <p:nvPr/>
        </p:nvSpPr>
        <p:spPr>
          <a:xfrm>
            <a:off x="24958" y="1714500"/>
            <a:ext cx="2055302" cy="25855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Oval 21">
            <a:extLst>
              <a:ext uri="{FF2B5EF4-FFF2-40B4-BE49-F238E27FC236}">
                <a16:creationId xmlns:a16="http://schemas.microsoft.com/office/drawing/2014/main" id="{F2985D72-F4FD-DF7A-9836-E2B0E6C922FD}"/>
              </a:ext>
            </a:extLst>
          </p:cNvPr>
          <p:cNvSpPr/>
          <p:nvPr/>
        </p:nvSpPr>
        <p:spPr>
          <a:xfrm>
            <a:off x="10388020" y="198774"/>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
        <p:nvSpPr>
          <p:cNvPr id="23" name="Oval 22">
            <a:extLst>
              <a:ext uri="{FF2B5EF4-FFF2-40B4-BE49-F238E27FC236}">
                <a16:creationId xmlns:a16="http://schemas.microsoft.com/office/drawing/2014/main" id="{2727F915-6418-DDBF-220E-69BA528C3589}"/>
              </a:ext>
            </a:extLst>
          </p:cNvPr>
          <p:cNvSpPr/>
          <p:nvPr/>
        </p:nvSpPr>
        <p:spPr>
          <a:xfrm>
            <a:off x="9821903" y="197106"/>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pic>
        <p:nvPicPr>
          <p:cNvPr id="6" name="Graphic 5" descr="Badge Tick1 with solid fill">
            <a:extLst>
              <a:ext uri="{FF2B5EF4-FFF2-40B4-BE49-F238E27FC236}">
                <a16:creationId xmlns:a16="http://schemas.microsoft.com/office/drawing/2014/main" id="{BA32690B-F0DC-48E7-6E85-7B9B1609E1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6337" y="4898208"/>
            <a:ext cx="408972" cy="408972"/>
          </a:xfrm>
          <a:prstGeom prst="rect">
            <a:avLst/>
          </a:prstGeom>
        </p:spPr>
      </p:pic>
    </p:spTree>
    <p:extLst>
      <p:ext uri="{BB962C8B-B14F-4D97-AF65-F5344CB8AC3E}">
        <p14:creationId xmlns:p14="http://schemas.microsoft.com/office/powerpoint/2010/main" val="3415680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ΥΠΟΒΟΛΗ ΑΙΤΗΣΗΣ ΕΚΤΟΣ ΠΡΟΘΕΣΜΙΑΣ</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 name="TextBox 5">
            <a:extLst>
              <a:ext uri="{FF2B5EF4-FFF2-40B4-BE49-F238E27FC236}">
                <a16:creationId xmlns:a16="http://schemas.microsoft.com/office/drawing/2014/main" id="{7465DE92-0B27-BE74-1361-3C3D5340A6F5}"/>
              </a:ext>
            </a:extLst>
          </p:cNvPr>
          <p:cNvSpPr txBox="1"/>
          <p:nvPr/>
        </p:nvSpPr>
        <p:spPr>
          <a:xfrm>
            <a:off x="398686" y="682586"/>
            <a:ext cx="11095672" cy="5853269"/>
          </a:xfrm>
          <a:prstGeom prst="rect">
            <a:avLst/>
          </a:prstGeom>
          <a:noFill/>
        </p:spPr>
        <p:txBody>
          <a:bodyPr wrap="square">
            <a:spAutoFit/>
          </a:bodyPr>
          <a:lstStyle/>
          <a:p>
            <a:pPr marL="0" indent="0" algn="just">
              <a:lnSpc>
                <a:spcPct val="150000"/>
              </a:lnSpc>
              <a:buNone/>
            </a:pPr>
            <a:r>
              <a:rPr lang="el-GR" dirty="0">
                <a:solidFill>
                  <a:schemeClr val="tx1">
                    <a:lumMod val="75000"/>
                    <a:lumOff val="25000"/>
                  </a:schemeClr>
                </a:solidFill>
                <a:latin typeface="Verdana" panose="020B0604030504040204" pitchFamily="34" charset="0"/>
                <a:ea typeface="Verdana" panose="020B0604030504040204" pitchFamily="34" charset="0"/>
              </a:rPr>
              <a:t>Εξαίρεση</a:t>
            </a:r>
            <a:r>
              <a:rPr lang="el-GR" b="1" dirty="0">
                <a:solidFill>
                  <a:schemeClr val="tx1">
                    <a:lumMod val="75000"/>
                    <a:lumOff val="25000"/>
                  </a:schemeClr>
                </a:solidFill>
                <a:latin typeface="Verdana" panose="020B0604030504040204" pitchFamily="34" charset="0"/>
                <a:ea typeface="Verdana" panose="020B0604030504040204" pitchFamily="34" charset="0"/>
              </a:rPr>
              <a:t> ΜΟΝΟ</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GB" dirty="0">
                <a:solidFill>
                  <a:schemeClr val="tx1">
                    <a:lumMod val="75000"/>
                    <a:lumOff val="25000"/>
                  </a:schemeClr>
                </a:solidFill>
                <a:latin typeface="Verdana" panose="020B0604030504040204" pitchFamily="34" charset="0"/>
                <a:ea typeface="Verdana" panose="020B0604030504040204" pitchFamily="34" charset="0"/>
              </a:rPr>
              <a:t>αν μπ</a:t>
            </a:r>
            <a:r>
              <a:rPr lang="en-GB" dirty="0" err="1">
                <a:solidFill>
                  <a:schemeClr val="tx1">
                    <a:lumMod val="75000"/>
                    <a:lumOff val="25000"/>
                  </a:schemeClr>
                </a:solidFill>
                <a:latin typeface="Verdana" panose="020B0604030504040204" pitchFamily="34" charset="0"/>
                <a:ea typeface="Verdana" panose="020B0604030504040204" pitchFamily="34" charset="0"/>
              </a:rPr>
              <a:t>ορεί</a:t>
            </a:r>
            <a:r>
              <a:rPr lang="en-GB" dirty="0">
                <a:solidFill>
                  <a:schemeClr val="tx1">
                    <a:lumMod val="75000"/>
                    <a:lumOff val="25000"/>
                  </a:schemeClr>
                </a:solidFill>
                <a:latin typeface="Verdana" panose="020B0604030504040204" pitchFamily="34" charset="0"/>
                <a:ea typeface="Verdana" panose="020B0604030504040204" pitchFamily="34" charset="0"/>
              </a:rPr>
              <a:t> να απ</a:t>
            </a:r>
            <a:r>
              <a:rPr lang="en-GB" dirty="0" err="1">
                <a:solidFill>
                  <a:schemeClr val="tx1">
                    <a:lumMod val="75000"/>
                    <a:lumOff val="25000"/>
                  </a:schemeClr>
                </a:solidFill>
                <a:latin typeface="Verdana" panose="020B0604030504040204" pitchFamily="34" charset="0"/>
                <a:ea typeface="Verdana" panose="020B0604030504040204" pitchFamily="34" charset="0"/>
              </a:rPr>
              <a:t>οδε</a:t>
            </a:r>
            <a:r>
              <a:rPr lang="el-GR" dirty="0" err="1">
                <a:solidFill>
                  <a:schemeClr val="tx1">
                    <a:lumMod val="75000"/>
                    <a:lumOff val="25000"/>
                  </a:schemeClr>
                </a:solidFill>
                <a:latin typeface="Verdana" panose="020B0604030504040204" pitchFamily="34" charset="0"/>
                <a:ea typeface="Verdana" panose="020B0604030504040204" pitchFamily="34" charset="0"/>
              </a:rPr>
              <a:t>ιχθεί</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ότι</a:t>
            </a:r>
            <a:r>
              <a:rPr lang="en-GB" dirty="0">
                <a:solidFill>
                  <a:schemeClr val="tx1">
                    <a:lumMod val="75000"/>
                    <a:lumOff val="25000"/>
                  </a:schemeClr>
                </a:solidFill>
                <a:latin typeface="Verdana" panose="020B0604030504040204" pitchFamily="34" charset="0"/>
                <a:ea typeface="Verdana" panose="020B0604030504040204" pitchFamily="34" charset="0"/>
              </a:rPr>
              <a:t> π</a:t>
            </a:r>
            <a:r>
              <a:rPr lang="en-GB" dirty="0" err="1">
                <a:solidFill>
                  <a:schemeClr val="tx1">
                    <a:lumMod val="75000"/>
                    <a:lumOff val="25000"/>
                  </a:schemeClr>
                </a:solidFill>
                <a:latin typeface="Verdana" panose="020B0604030504040204" pitchFamily="34" charset="0"/>
                <a:ea typeface="Verdana" panose="020B0604030504040204" pitchFamily="34" charset="0"/>
              </a:rPr>
              <a:t>ροσ</a:t>
            </a:r>
            <a:r>
              <a:rPr lang="en-GB" dirty="0">
                <a:solidFill>
                  <a:schemeClr val="tx1">
                    <a:lumMod val="75000"/>
                    <a:lumOff val="25000"/>
                  </a:schemeClr>
                </a:solidFill>
                <a:latin typeface="Verdana" panose="020B0604030504040204" pitchFamily="34" charset="0"/>
                <a:ea typeface="Verdana" panose="020B0604030504040204" pitchFamily="34" charset="0"/>
              </a:rPr>
              <a:t>παθήσατε να υποβάλετε την αίτηση πριν </a:t>
            </a:r>
            <a:r>
              <a:rPr lang="el-GR" dirty="0">
                <a:solidFill>
                  <a:schemeClr val="tx1">
                    <a:lumMod val="75000"/>
                    <a:lumOff val="25000"/>
                  </a:schemeClr>
                </a:solidFill>
                <a:latin typeface="Verdana" panose="020B0604030504040204" pitchFamily="34" charset="0"/>
                <a:ea typeface="Verdana" panose="020B0604030504040204" pitchFamily="34" charset="0"/>
              </a:rPr>
              <a:t>από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π</a:t>
            </a:r>
            <a:r>
              <a:rPr lang="en-GB" dirty="0" err="1">
                <a:solidFill>
                  <a:schemeClr val="tx1">
                    <a:lumMod val="75000"/>
                    <a:lumOff val="25000"/>
                  </a:schemeClr>
                </a:solidFill>
                <a:latin typeface="Verdana" panose="020B0604030504040204" pitchFamily="34" charset="0"/>
                <a:ea typeface="Verdana" panose="020B0604030504040204" pitchFamily="34" charset="0"/>
              </a:rPr>
              <a:t>ροθεσμί</a:t>
            </a:r>
            <a:r>
              <a:rPr lang="en-GB" dirty="0">
                <a:solidFill>
                  <a:schemeClr val="tx1">
                    <a:lumMod val="75000"/>
                    <a:lumOff val="25000"/>
                  </a:schemeClr>
                </a:solidFill>
                <a:latin typeface="Verdana" panose="020B0604030504040204" pitchFamily="34" charset="0"/>
                <a:ea typeface="Verdana" panose="020B0604030504040204" pitchFamily="34" charset="0"/>
              </a:rPr>
              <a:t>α και δεν </a:t>
            </a:r>
            <a:r>
              <a:rPr lang="el-GR" dirty="0">
                <a:solidFill>
                  <a:schemeClr val="tx1">
                    <a:lumMod val="75000"/>
                    <a:lumOff val="25000"/>
                  </a:schemeClr>
                </a:solidFill>
                <a:latin typeface="Verdana" panose="020B0604030504040204" pitchFamily="34" charset="0"/>
                <a:ea typeface="Verdana" panose="020B0604030504040204" pitchFamily="34" charset="0"/>
              </a:rPr>
              <a:t>ήταν εφικτό </a:t>
            </a:r>
            <a:r>
              <a:rPr lang="en-GB" dirty="0" err="1">
                <a:solidFill>
                  <a:schemeClr val="tx1">
                    <a:lumMod val="75000"/>
                    <a:lumOff val="25000"/>
                  </a:schemeClr>
                </a:solidFill>
                <a:latin typeface="Verdana" panose="020B0604030504040204" pitchFamily="34" charset="0"/>
                <a:ea typeface="Verdana" panose="020B0604030504040204" pitchFamily="34" charset="0"/>
              </a:rPr>
              <a:t>γι</a:t>
            </a:r>
            <a:r>
              <a:rPr lang="en-GB" dirty="0">
                <a:solidFill>
                  <a:schemeClr val="tx1">
                    <a:lumMod val="75000"/>
                    <a:lumOff val="25000"/>
                  </a:schemeClr>
                </a:solidFill>
                <a:latin typeface="Verdana" panose="020B0604030504040204" pitchFamily="34" charset="0"/>
                <a:ea typeface="Verdana" panose="020B0604030504040204" pitchFamily="34" charset="0"/>
              </a:rPr>
              <a:t>α </a:t>
            </a:r>
            <a:r>
              <a:rPr lang="en-GB" b="1" dirty="0">
                <a:solidFill>
                  <a:schemeClr val="tx1">
                    <a:lumMod val="75000"/>
                    <a:lumOff val="25000"/>
                  </a:schemeClr>
                </a:solidFill>
                <a:latin typeface="Verdana" panose="020B0604030504040204" pitchFamily="34" charset="0"/>
                <a:ea typeface="Verdana" panose="020B0604030504040204" pitchFamily="34" charset="0"/>
              </a:rPr>
              <a:t>τεχνικούς λόγους</a:t>
            </a:r>
            <a:r>
              <a:rPr lang="el-GR" b="1" dirty="0">
                <a:solidFill>
                  <a:schemeClr val="tx1">
                    <a:lumMod val="75000"/>
                    <a:lumOff val="25000"/>
                  </a:schemeClr>
                </a:solidFill>
                <a:latin typeface="Verdana" panose="020B0604030504040204" pitchFamily="34" charset="0"/>
                <a:ea typeface="Verdana" panose="020B0604030504040204" pitchFamily="34" charset="0"/>
              </a:rPr>
              <a:t> της Πλατφόρμας, </a:t>
            </a:r>
            <a:r>
              <a:rPr lang="el-GR" dirty="0">
                <a:solidFill>
                  <a:schemeClr val="tx1">
                    <a:lumMod val="75000"/>
                    <a:lumOff val="25000"/>
                  </a:schemeClr>
                </a:solidFill>
                <a:latin typeface="Verdana" panose="020B0604030504040204" pitchFamily="34" charset="0"/>
                <a:ea typeface="Verdana" panose="020B0604030504040204" pitchFamily="34" charset="0"/>
              </a:rPr>
              <a:t>ενώ πληρούνται οι πιο κάτω προϋποθέσεις</a:t>
            </a:r>
            <a:r>
              <a:rPr lang="en-GB" dirty="0">
                <a:solidFill>
                  <a:schemeClr val="tx1">
                    <a:lumMod val="75000"/>
                    <a:lumOff val="25000"/>
                  </a:schemeClr>
                </a:solidFill>
                <a:latin typeface="Verdana" panose="020B0604030504040204" pitchFamily="34" charset="0"/>
                <a:ea typeface="Verdana" panose="020B0604030504040204" pitchFamily="34" charset="0"/>
              </a:rPr>
              <a:t>:</a:t>
            </a:r>
          </a:p>
          <a:p>
            <a:pPr marL="0" indent="0" algn="just">
              <a:lnSpc>
                <a:spcPct val="150000"/>
              </a:lnSpc>
              <a:buNone/>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457200" lvl="0" indent="-457200" algn="just">
              <a:lnSpc>
                <a:spcPct val="150000"/>
              </a:lnSpc>
              <a:buFont typeface="+mj-lt"/>
              <a:buAutoNum type="arabicPeriod"/>
            </a:pPr>
            <a:r>
              <a:rPr lang="en-GB" dirty="0">
                <a:solidFill>
                  <a:schemeClr val="tx1">
                    <a:lumMod val="75000"/>
                    <a:lumOff val="25000"/>
                  </a:schemeClr>
                </a:solidFill>
                <a:latin typeface="Verdana" panose="020B0604030504040204" pitchFamily="34" charset="0"/>
                <a:ea typeface="Verdana" panose="020B0604030504040204" pitchFamily="34" charset="0"/>
              </a:rPr>
              <a:t>Η </a:t>
            </a:r>
            <a:r>
              <a:rPr lang="en-GB" dirty="0" err="1">
                <a:solidFill>
                  <a:schemeClr val="tx1">
                    <a:lumMod val="75000"/>
                    <a:lumOff val="25000"/>
                  </a:schemeClr>
                </a:solidFill>
                <a:latin typeface="Verdana" panose="020B0604030504040204" pitchFamily="34" charset="0"/>
                <a:ea typeface="Verdana" panose="020B0604030504040204" pitchFamily="34" charset="0"/>
              </a:rPr>
              <a:t>ημερομηνί</a:t>
            </a:r>
            <a:r>
              <a:rPr lang="en-GB" dirty="0">
                <a:solidFill>
                  <a:schemeClr val="tx1">
                    <a:lumMod val="75000"/>
                    <a:lumOff val="25000"/>
                  </a:schemeClr>
                </a:solidFill>
                <a:latin typeface="Verdana" panose="020B0604030504040204" pitchFamily="34" charset="0"/>
                <a:ea typeface="Verdana" panose="020B0604030504040204" pitchFamily="34" charset="0"/>
              </a:rPr>
              <a:t>α και ώρα της τελευταίας απόπειρας υποβολής, </a:t>
            </a:r>
            <a:r>
              <a:rPr lang="el-GR" dirty="0">
                <a:solidFill>
                  <a:schemeClr val="tx1">
                    <a:lumMod val="75000"/>
                    <a:lumOff val="25000"/>
                  </a:schemeClr>
                </a:solidFill>
                <a:latin typeface="Verdana" panose="020B0604030504040204" pitchFamily="34" charset="0"/>
                <a:ea typeface="Verdana" panose="020B0604030504040204" pitchFamily="34" charset="0"/>
              </a:rPr>
              <a:t>(</a:t>
            </a:r>
            <a:r>
              <a:rPr lang="en-GB" b="1" dirty="0" err="1">
                <a:solidFill>
                  <a:schemeClr val="tx1">
                    <a:lumMod val="75000"/>
                    <a:lumOff val="25000"/>
                  </a:schemeClr>
                </a:solidFill>
                <a:latin typeface="Verdana" panose="020B0604030504040204" pitchFamily="34" charset="0"/>
                <a:ea typeface="Verdana" panose="020B0604030504040204" pitchFamily="34" charset="0"/>
              </a:rPr>
              <a:t>ιστορικό</a:t>
            </a:r>
            <a:r>
              <a:rPr lang="en-GB" b="1" dirty="0">
                <a:solidFill>
                  <a:schemeClr val="tx1">
                    <a:lumMod val="75000"/>
                    <a:lumOff val="25000"/>
                  </a:schemeClr>
                </a:solidFill>
                <a:latin typeface="Verdana" panose="020B0604030504040204" pitchFamily="34" charset="0"/>
                <a:ea typeface="Verdana" panose="020B0604030504040204" pitchFamily="34" charset="0"/>
              </a:rPr>
              <a:t> υποβ</a:t>
            </a:r>
            <a:r>
              <a:rPr lang="en-GB" b="1" dirty="0" err="1">
                <a:solidFill>
                  <a:schemeClr val="tx1">
                    <a:lumMod val="75000"/>
                    <a:lumOff val="25000"/>
                  </a:schemeClr>
                </a:solidFill>
                <a:latin typeface="Verdana" panose="020B0604030504040204" pitchFamily="34" charset="0"/>
                <a:ea typeface="Verdana" panose="020B0604030504040204" pitchFamily="34" charset="0"/>
              </a:rPr>
              <a:t>ολής</a:t>
            </a:r>
            <a:r>
              <a:rPr lang="en-GB" b="1" dirty="0">
                <a:solidFill>
                  <a:schemeClr val="tx1">
                    <a:lumMod val="75000"/>
                    <a:lumOff val="25000"/>
                  </a:schemeClr>
                </a:solidFill>
                <a:latin typeface="Verdana" panose="020B0604030504040204" pitchFamily="34" charset="0"/>
                <a:ea typeface="Verdana" panose="020B0604030504040204" pitchFamily="34" charset="0"/>
              </a:rPr>
              <a:t>/history submission</a:t>
            </a:r>
            <a:r>
              <a:rPr lang="el-GR" dirty="0">
                <a:solidFill>
                  <a:schemeClr val="tx1">
                    <a:lumMod val="75000"/>
                    <a:lumOff val="25000"/>
                  </a:schemeClr>
                </a:solidFill>
                <a:latin typeface="Verdana" panose="020B0604030504040204" pitchFamily="34" charset="0"/>
                <a:ea typeface="Verdana" panose="020B0604030504040204" pitchFamily="34" charset="0"/>
              </a:rPr>
              <a:t>)</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είν</a:t>
            </a:r>
            <a:r>
              <a:rPr lang="en-GB" dirty="0">
                <a:solidFill>
                  <a:schemeClr val="tx1">
                    <a:lumMod val="75000"/>
                    <a:lumOff val="25000"/>
                  </a:schemeClr>
                </a:solidFill>
                <a:latin typeface="Verdana" panose="020B0604030504040204" pitchFamily="34" charset="0"/>
                <a:ea typeface="Verdana" panose="020B0604030504040204" pitchFamily="34" charset="0"/>
              </a:rPr>
              <a:t>αι πριν από την ισχύουσα προθεσμία</a:t>
            </a:r>
          </a:p>
          <a:p>
            <a:pPr marL="457200" lvl="0" indent="-457200" algn="just">
              <a:lnSpc>
                <a:spcPct val="150000"/>
              </a:lnSpc>
              <a:buFont typeface="+mj-lt"/>
              <a:buAutoNum type="arabicPeriod"/>
            </a:pPr>
            <a:r>
              <a:rPr lang="en-GB" dirty="0" err="1">
                <a:solidFill>
                  <a:schemeClr val="tx1">
                    <a:lumMod val="75000"/>
                    <a:lumOff val="25000"/>
                  </a:schemeClr>
                </a:solidFill>
                <a:latin typeface="Verdana" panose="020B0604030504040204" pitchFamily="34" charset="0"/>
                <a:ea typeface="Verdana" panose="020B0604030504040204" pitchFamily="34" charset="0"/>
              </a:rPr>
              <a:t>Έχετε</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ενημερώσει</a:t>
            </a:r>
            <a:r>
              <a:rPr lang="en-GB" dirty="0">
                <a:solidFill>
                  <a:schemeClr val="tx1">
                    <a:lumMod val="75000"/>
                    <a:lumOff val="25000"/>
                  </a:schemeClr>
                </a:solidFill>
                <a:latin typeface="Verdana" panose="020B0604030504040204" pitchFamily="34" charset="0"/>
                <a:ea typeface="Verdana" panose="020B0604030504040204" pitchFamily="34" charset="0"/>
              </a:rPr>
              <a:t> τ</a:t>
            </a:r>
            <a:r>
              <a:rPr lang="el-GR" dirty="0">
                <a:solidFill>
                  <a:schemeClr val="tx1">
                    <a:lumMod val="75000"/>
                    <a:lumOff val="25000"/>
                  </a:schemeClr>
                </a:solidFill>
                <a:latin typeface="Verdana" panose="020B0604030504040204" pitchFamily="34" charset="0"/>
                <a:ea typeface="Verdana" panose="020B0604030504040204" pitchFamily="34" charset="0"/>
              </a:rPr>
              <a:t>ο ΙΔΕΠ </a:t>
            </a:r>
            <a:r>
              <a:rPr lang="en-GB" b="1" dirty="0" err="1">
                <a:solidFill>
                  <a:schemeClr val="tx1">
                    <a:lumMod val="75000"/>
                    <a:lumOff val="25000"/>
                  </a:schemeClr>
                </a:solidFill>
                <a:latin typeface="Verdana" panose="020B0604030504040204" pitchFamily="34" charset="0"/>
                <a:ea typeface="Verdana" panose="020B0604030504040204" pitchFamily="34" charset="0"/>
              </a:rPr>
              <a:t>εντός</a:t>
            </a:r>
            <a:r>
              <a:rPr lang="en-GB" b="1" dirty="0">
                <a:solidFill>
                  <a:schemeClr val="tx1">
                    <a:lumMod val="75000"/>
                    <a:lumOff val="25000"/>
                  </a:schemeClr>
                </a:solidFill>
                <a:latin typeface="Verdana" panose="020B0604030504040204" pitchFamily="34" charset="0"/>
                <a:ea typeface="Verdana" panose="020B0604030504040204" pitchFamily="34" charset="0"/>
              </a:rPr>
              <a:t> 2 </a:t>
            </a:r>
            <a:r>
              <a:rPr lang="en-GB" b="1" dirty="0" err="1">
                <a:solidFill>
                  <a:schemeClr val="tx1">
                    <a:lumMod val="75000"/>
                    <a:lumOff val="25000"/>
                  </a:schemeClr>
                </a:solidFill>
                <a:latin typeface="Verdana" panose="020B0604030504040204" pitchFamily="34" charset="0"/>
                <a:ea typeface="Verdana" panose="020B0604030504040204" pitchFamily="34" charset="0"/>
              </a:rPr>
              <a:t>ωρών</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μετά</a:t>
            </a:r>
            <a:r>
              <a:rPr lang="el-GR" dirty="0">
                <a:solidFill>
                  <a:schemeClr val="tx1">
                    <a:lumMod val="75000"/>
                    <a:lumOff val="25000"/>
                  </a:schemeClr>
                </a:solidFill>
                <a:latin typeface="Verdana" panose="020B0604030504040204" pitchFamily="34" charset="0"/>
                <a:ea typeface="Verdana" panose="020B0604030504040204" pitchFamily="34" charset="0"/>
              </a:rPr>
              <a:t> από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π</a:t>
            </a:r>
            <a:r>
              <a:rPr lang="en-GB" dirty="0" err="1">
                <a:solidFill>
                  <a:schemeClr val="tx1">
                    <a:lumMod val="75000"/>
                    <a:lumOff val="25000"/>
                  </a:schemeClr>
                </a:solidFill>
                <a:latin typeface="Verdana" panose="020B0604030504040204" pitchFamily="34" charset="0"/>
                <a:ea typeface="Verdana" panose="020B0604030504040204" pitchFamily="34" charset="0"/>
              </a:rPr>
              <a:t>ροθεσμί</a:t>
            </a:r>
            <a:r>
              <a:rPr lang="en-GB" dirty="0">
                <a:solidFill>
                  <a:schemeClr val="tx1">
                    <a:lumMod val="75000"/>
                    <a:lumOff val="25000"/>
                  </a:schemeClr>
                </a:solidFill>
                <a:latin typeface="Verdana" panose="020B0604030504040204" pitchFamily="34" charset="0"/>
                <a:ea typeface="Verdana" panose="020B0604030504040204" pitchFamily="34" charset="0"/>
              </a:rPr>
              <a:t>α</a:t>
            </a:r>
          </a:p>
          <a:p>
            <a:pPr marL="457200" lvl="0" indent="-457200" algn="just">
              <a:lnSpc>
                <a:spcPct val="150000"/>
              </a:lnSpc>
              <a:buFont typeface="+mj-lt"/>
              <a:buAutoNum type="arabicPeriod"/>
            </a:pPr>
            <a:r>
              <a:rPr lang="en-GB" dirty="0" err="1">
                <a:solidFill>
                  <a:schemeClr val="tx1">
                    <a:lumMod val="75000"/>
                    <a:lumOff val="25000"/>
                  </a:schemeClr>
                </a:solidFill>
                <a:latin typeface="Verdana" panose="020B0604030504040204" pitchFamily="34" charset="0"/>
                <a:ea typeface="Verdana" panose="020B0604030504040204" pitchFamily="34" charset="0"/>
              </a:rPr>
              <a:t>Έχετε</a:t>
            </a:r>
            <a:r>
              <a:rPr lang="en-GB" dirty="0">
                <a:solidFill>
                  <a:schemeClr val="tx1">
                    <a:lumMod val="75000"/>
                    <a:lumOff val="25000"/>
                  </a:schemeClr>
                </a:solidFill>
                <a:latin typeface="Verdana" panose="020B0604030504040204" pitchFamily="34" charset="0"/>
                <a:ea typeface="Verdana" panose="020B0604030504040204" pitchFamily="34" charset="0"/>
              </a:rPr>
              <a:t> απ</a:t>
            </a:r>
            <a:r>
              <a:rPr lang="en-GB" dirty="0" err="1">
                <a:solidFill>
                  <a:schemeClr val="tx1">
                    <a:lumMod val="75000"/>
                    <a:lumOff val="25000"/>
                  </a:schemeClr>
                </a:solidFill>
                <a:latin typeface="Verdana" panose="020B0604030504040204" pitchFamily="34" charset="0"/>
                <a:ea typeface="Verdana" panose="020B0604030504040204" pitchFamily="34" charset="0"/>
              </a:rPr>
              <a:t>οστείλει</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στο ΙΔΕΠ </a:t>
            </a:r>
            <a:r>
              <a:rPr lang="en-GB" dirty="0" err="1">
                <a:solidFill>
                  <a:schemeClr val="tx1">
                    <a:lumMod val="75000"/>
                    <a:lumOff val="25000"/>
                  </a:schemeClr>
                </a:solidFill>
                <a:latin typeface="Verdana" panose="020B0604030504040204" pitchFamily="34" charset="0"/>
                <a:ea typeface="Verdana" panose="020B0604030504040204" pitchFamily="34" charset="0"/>
              </a:rPr>
              <a:t>εντός</a:t>
            </a:r>
            <a:r>
              <a:rPr lang="en-GB" dirty="0">
                <a:solidFill>
                  <a:schemeClr val="tx1">
                    <a:lumMod val="75000"/>
                    <a:lumOff val="25000"/>
                  </a:schemeClr>
                </a:solidFill>
                <a:latin typeface="Verdana" panose="020B0604030504040204" pitchFamily="34" charset="0"/>
                <a:ea typeface="Verdana" panose="020B0604030504040204" pitchFamily="34" charset="0"/>
              </a:rPr>
              <a:t> 2 </a:t>
            </a:r>
            <a:r>
              <a:rPr lang="en-GB" dirty="0" err="1">
                <a:solidFill>
                  <a:schemeClr val="tx1">
                    <a:lumMod val="75000"/>
                    <a:lumOff val="25000"/>
                  </a:schemeClr>
                </a:solidFill>
                <a:latin typeface="Verdana" panose="020B0604030504040204" pitchFamily="34" charset="0"/>
                <a:ea typeface="Verdana" panose="020B0604030504040204" pitchFamily="34" charset="0"/>
              </a:rPr>
              <a:t>ωρών</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μέσω</a:t>
            </a:r>
            <a:r>
              <a:rPr lang="en-GB" dirty="0">
                <a:solidFill>
                  <a:schemeClr val="tx1">
                    <a:lumMod val="75000"/>
                    <a:lumOff val="25000"/>
                  </a:schemeClr>
                </a:solidFill>
                <a:latin typeface="Verdana" panose="020B0604030504040204" pitchFamily="34" charset="0"/>
                <a:ea typeface="Verdana" panose="020B0604030504040204" pitchFamily="34" charset="0"/>
              </a:rPr>
              <a:t> email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α</a:t>
            </a:r>
            <a:r>
              <a:rPr lang="en-GB" dirty="0" err="1">
                <a:solidFill>
                  <a:schemeClr val="tx1">
                    <a:lumMod val="75000"/>
                    <a:lumOff val="25000"/>
                  </a:schemeClr>
                </a:solidFill>
                <a:latin typeface="Verdana" panose="020B0604030504040204" pitchFamily="34" charset="0"/>
                <a:ea typeface="Verdana" panose="020B0604030504040204" pitchFamily="34" charset="0"/>
              </a:rPr>
              <a:t>ίτησ</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χωρίς</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τρο</a:t>
            </a:r>
            <a:r>
              <a:rPr lang="en-GB" dirty="0">
                <a:solidFill>
                  <a:schemeClr val="tx1">
                    <a:lumMod val="75000"/>
                    <a:lumOff val="25000"/>
                  </a:schemeClr>
                </a:solidFill>
                <a:latin typeface="Verdana" panose="020B0604030504040204" pitchFamily="34" charset="0"/>
                <a:ea typeface="Verdana" panose="020B0604030504040204" pitchFamily="34" charset="0"/>
              </a:rPr>
              <a:t>ποποιήσεις μετά</a:t>
            </a:r>
            <a:r>
              <a:rPr lang="el-GR" dirty="0">
                <a:solidFill>
                  <a:schemeClr val="tx1">
                    <a:lumMod val="75000"/>
                    <a:lumOff val="25000"/>
                  </a:schemeClr>
                </a:solidFill>
                <a:latin typeface="Verdana" panose="020B0604030504040204" pitchFamily="34" charset="0"/>
                <a:ea typeface="Verdana" panose="020B0604030504040204" pitchFamily="34" charset="0"/>
              </a:rPr>
              <a:t> από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err="1">
                <a:solidFill>
                  <a:schemeClr val="tx1">
                    <a:lumMod val="75000"/>
                    <a:lumOff val="25000"/>
                  </a:schemeClr>
                </a:solidFill>
                <a:latin typeface="Verdana" panose="020B0604030504040204" pitchFamily="34" charset="0"/>
                <a:ea typeface="Verdana" panose="020B0604030504040204" pitchFamily="34" charset="0"/>
              </a:rPr>
              <a:t>την</a:t>
            </a:r>
            <a:r>
              <a:rPr lang="en-GB" dirty="0">
                <a:solidFill>
                  <a:schemeClr val="tx1">
                    <a:lumMod val="75000"/>
                    <a:lumOff val="25000"/>
                  </a:schemeClr>
                </a:solidFill>
                <a:latin typeface="Verdana" panose="020B0604030504040204" pitchFamily="34" charset="0"/>
                <a:ea typeface="Verdana" panose="020B0604030504040204" pitchFamily="34" charset="0"/>
              </a:rPr>
              <a:t> απόπ</a:t>
            </a:r>
            <a:r>
              <a:rPr lang="en-GB" dirty="0" err="1">
                <a:solidFill>
                  <a:schemeClr val="tx1">
                    <a:lumMod val="75000"/>
                    <a:lumOff val="25000"/>
                  </a:schemeClr>
                </a:solidFill>
                <a:latin typeface="Verdana" panose="020B0604030504040204" pitchFamily="34" charset="0"/>
                <a:ea typeface="Verdana" panose="020B0604030504040204" pitchFamily="34" charset="0"/>
              </a:rPr>
              <a:t>ειρ</a:t>
            </a:r>
            <a:r>
              <a:rPr lang="en-GB" dirty="0">
                <a:solidFill>
                  <a:schemeClr val="tx1">
                    <a:lumMod val="75000"/>
                    <a:lumOff val="25000"/>
                  </a:schemeClr>
                </a:solidFill>
                <a:latin typeface="Verdana" panose="020B0604030504040204" pitchFamily="34" charset="0"/>
                <a:ea typeface="Verdana" panose="020B0604030504040204" pitchFamily="34" charset="0"/>
              </a:rPr>
              <a:t>α υποβολής (σε pdf)</a:t>
            </a:r>
          </a:p>
          <a:p>
            <a:pPr marL="457200" lvl="0" indent="-457200" algn="just">
              <a:lnSpc>
                <a:spcPct val="150000"/>
              </a:lnSpc>
              <a:buFont typeface="+mj-lt"/>
              <a:buAutoNum type="arabicPeriod"/>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lvl="0" algn="just">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rPr>
              <a:t>Το ΙΔΕΠ θα αποφασίσει εάν μπορεί να δεχτεί την αίτηση και  ενδεχομένως να την ανοίξει εκ νέου για υποβολή ή ακόμα και για επεξεργασία. </a:t>
            </a:r>
          </a:p>
          <a:p>
            <a:pPr lvl="0" algn="just">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rPr>
              <a:t>Η ΕΥ θα ενημερώσει τον οργανισμό για τη νέα καταληκτική ημερομηνία και οι διαθέσιμες ημέρες θα φαίνονται από το</a:t>
            </a:r>
            <a:r>
              <a:rPr lang="en-US" dirty="0">
                <a:solidFill>
                  <a:schemeClr val="tx1">
                    <a:lumMod val="75000"/>
                    <a:lumOff val="25000"/>
                  </a:schemeClr>
                </a:solidFill>
                <a:latin typeface="Verdana" panose="020B0604030504040204" pitchFamily="34" charset="0"/>
                <a:ea typeface="Verdana" panose="020B0604030504040204" pitchFamily="34" charset="0"/>
              </a:rPr>
              <a:t> tab “My applications”</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67330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a:solidFill>
                  <a:schemeClr val="bg1"/>
                </a:solidFill>
                <a:latin typeface="Verdana" panose="020B0604030504040204" pitchFamily="34" charset="0"/>
                <a:ea typeface="Verdana" panose="020B0604030504040204" pitchFamily="34" charset="0"/>
                <a:cs typeface="Calibri" pitchFamily="34" charset="0"/>
              </a:rPr>
              <a:t> </a:t>
            </a:r>
            <a:r>
              <a:rPr lang="el-GR" sz="2600" b="1" dirty="0">
                <a:solidFill>
                  <a:schemeClr val="bg1"/>
                </a:solidFill>
                <a:ea typeface="Verdana" panose="020B0604030504040204" pitchFamily="34" charset="0"/>
              </a:rPr>
              <a:t>ΣΗΜΕΙΟ ΕΙΣΟΔΟΥ</a:t>
            </a:r>
            <a:r>
              <a:rPr lang="en-GB" sz="2600" b="1" dirty="0">
                <a:solidFill>
                  <a:schemeClr val="bg1"/>
                </a:solidFill>
                <a:ea typeface="Verdana" panose="020B0604030504040204" pitchFamily="34" charset="0"/>
              </a:rPr>
              <a:t>: </a:t>
            </a:r>
            <a:r>
              <a:rPr lang="en-US" sz="2600" b="1" dirty="0">
                <a:solidFill>
                  <a:schemeClr val="bg1"/>
                </a:solidFill>
                <a:ea typeface="Verdana" panose="020B0604030504040204" pitchFamily="34" charset="0"/>
              </a:rPr>
              <a:t>ERASMUS+ AND EUROPEAN SOLIDARY CORPS</a:t>
            </a:r>
          </a:p>
        </p:txBody>
      </p:sp>
      <p:sp>
        <p:nvSpPr>
          <p:cNvPr id="3" name="Rectangle 2">
            <a:extLst>
              <a:ext uri="{FF2B5EF4-FFF2-40B4-BE49-F238E27FC236}">
                <a16:creationId xmlns:a16="http://schemas.microsoft.com/office/drawing/2014/main" id="{FC58D707-BF72-F8D5-629C-13A143C043E5}"/>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ea typeface="Verdana" panose="020B0604030504040204" pitchFamily="34" charset="0"/>
              </a:rPr>
              <a:t>ΤΙ ΘΑ ΧΡΕΙΑΣΤΕΙΤΕ ΓΙΑ ΤΗΝ ΥΠΟΒΟΛΗ</a:t>
            </a:r>
            <a:endParaRPr lang="en-GB" sz="2600" b="1" dirty="0">
              <a:solidFill>
                <a:schemeClr val="bg1"/>
              </a:solidFill>
              <a:ea typeface="Verdana" panose="020B0604030504040204" pitchFamily="34" charset="0"/>
            </a:endParaRPr>
          </a:p>
        </p:txBody>
      </p:sp>
      <p:pic>
        <p:nvPicPr>
          <p:cNvPr id="11" name="Picture 10">
            <a:extLst>
              <a:ext uri="{FF2B5EF4-FFF2-40B4-BE49-F238E27FC236}">
                <a16:creationId xmlns:a16="http://schemas.microsoft.com/office/drawing/2014/main" id="{9A1BBB6D-A0BE-EA56-5596-AF8E72D9B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 name="TextBox 5">
            <a:extLst>
              <a:ext uri="{FF2B5EF4-FFF2-40B4-BE49-F238E27FC236}">
                <a16:creationId xmlns:a16="http://schemas.microsoft.com/office/drawing/2014/main" id="{7465DE92-0B27-BE74-1361-3C3D5340A6F5}"/>
              </a:ext>
            </a:extLst>
          </p:cNvPr>
          <p:cNvSpPr txBox="1"/>
          <p:nvPr/>
        </p:nvSpPr>
        <p:spPr>
          <a:xfrm>
            <a:off x="398686" y="682586"/>
            <a:ext cx="11095672" cy="377577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Συνεχής σύνδεση με το Διαδίκτυο </a:t>
            </a:r>
            <a:r>
              <a:rPr lang="en-GB"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Δεν υπάρχει δυνατότητα να επεξεργαστείτε την αίτηση </a:t>
            </a:r>
            <a:r>
              <a:rPr lang="en-GB" dirty="0">
                <a:solidFill>
                  <a:schemeClr val="tx1">
                    <a:lumMod val="75000"/>
                    <a:lumOff val="25000"/>
                  </a:schemeClr>
                </a:solidFill>
                <a:latin typeface="Verdana" panose="020B0604030504040204" pitchFamily="34" charset="0"/>
                <a:ea typeface="Verdana" panose="020B0604030504040204" pitchFamily="34" charset="0"/>
              </a:rPr>
              <a:t>offline</a:t>
            </a:r>
          </a:p>
          <a:p>
            <a:pPr marL="742950" lvl="1" indent="-285750">
              <a:lnSpc>
                <a:spcPct val="150000"/>
              </a:lnSpc>
              <a:buFont typeface="Arial" panose="020B0604020202020204" pitchFamily="34" charset="0"/>
              <a:buChar cha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Για το </a:t>
            </a:r>
            <a:r>
              <a:rPr lang="en-GB" dirty="0">
                <a:solidFill>
                  <a:schemeClr val="tx1">
                    <a:lumMod val="75000"/>
                    <a:lumOff val="25000"/>
                  </a:schemeClr>
                </a:solidFill>
                <a:latin typeface="Verdana" panose="020B0604030504040204" pitchFamily="34" charset="0"/>
                <a:ea typeface="Verdana" panose="020B0604030504040204" pitchFamily="34" charset="0"/>
              </a:rPr>
              <a:t>Declaration of Honour</a:t>
            </a:r>
            <a:r>
              <a:rPr lang="en-US"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εκτυπωτή και </a:t>
            </a:r>
            <a:r>
              <a:rPr lang="en-GB" dirty="0">
                <a:solidFill>
                  <a:schemeClr val="tx1">
                    <a:lumMod val="75000"/>
                    <a:lumOff val="25000"/>
                  </a:schemeClr>
                </a:solidFill>
                <a:latin typeface="Verdana" panose="020B0604030504040204" pitchFamily="34" charset="0"/>
                <a:ea typeface="Verdana" panose="020B0604030504040204" pitchFamily="34" charset="0"/>
              </a:rPr>
              <a:t>scanner</a:t>
            </a:r>
            <a:r>
              <a:rPr lang="el-GR" dirty="0">
                <a:solidFill>
                  <a:schemeClr val="tx1">
                    <a:lumMod val="75000"/>
                    <a:lumOff val="25000"/>
                  </a:schemeClr>
                </a:solidFill>
                <a:latin typeface="Verdana" panose="020B0604030504040204" pitchFamily="34" charset="0"/>
                <a:ea typeface="Verdana" panose="020B0604030504040204" pitchFamily="34" charset="0"/>
              </a:rPr>
              <a:t> για να τυπώσετε και να κάνετε </a:t>
            </a:r>
            <a:r>
              <a:rPr lang="en-US" dirty="0">
                <a:solidFill>
                  <a:schemeClr val="tx1">
                    <a:lumMod val="75000"/>
                    <a:lumOff val="25000"/>
                  </a:schemeClr>
                </a:solidFill>
                <a:latin typeface="Verdana" panose="020B0604030504040204" pitchFamily="34" charset="0"/>
                <a:ea typeface="Verdana" panose="020B0604030504040204" pitchFamily="34" charset="0"/>
              </a:rPr>
              <a:t>scan </a:t>
            </a:r>
            <a:r>
              <a:rPr lang="el-GR" dirty="0">
                <a:solidFill>
                  <a:schemeClr val="tx1">
                    <a:lumMod val="75000"/>
                    <a:lumOff val="25000"/>
                  </a:schemeClr>
                </a:solidFill>
                <a:latin typeface="Verdana" panose="020B0604030504040204" pitchFamily="34" charset="0"/>
                <a:ea typeface="Verdana" panose="020B0604030504040204" pitchFamily="34" charset="0"/>
              </a:rPr>
              <a:t>την υπογραφή του Νόμιμου Εκπροσώπου του Οργανισμού σας</a:t>
            </a:r>
          </a:p>
          <a:p>
            <a:pPr marL="285750" indent="-285750">
              <a:lnSpc>
                <a:spcPct val="150000"/>
              </a:lnSpc>
              <a:buFont typeface="Arial" panose="020B0604020202020204" pitchFamily="34" charset="0"/>
              <a:buChar cha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Εγκατάσταση του </a:t>
            </a:r>
            <a:r>
              <a:rPr lang="en-GB" dirty="0">
                <a:solidFill>
                  <a:schemeClr val="tx1">
                    <a:lumMod val="75000"/>
                    <a:lumOff val="25000"/>
                  </a:schemeClr>
                </a:solidFill>
                <a:latin typeface="Verdana" panose="020B0604030504040204" pitchFamily="34" charset="0"/>
                <a:ea typeface="Verdana" panose="020B0604030504040204" pitchFamily="34" charset="0"/>
              </a:rPr>
              <a:t>Adobe Reader</a:t>
            </a:r>
            <a:r>
              <a:rPr lang="el-GR" dirty="0">
                <a:solidFill>
                  <a:schemeClr val="tx1">
                    <a:lumMod val="75000"/>
                    <a:lumOff val="25000"/>
                  </a:schemeClr>
                </a:solidFill>
                <a:latin typeface="Verdana" panose="020B0604030504040204" pitchFamily="34" charset="0"/>
                <a:ea typeface="Verdana" panose="020B0604030504040204" pitchFamily="34" charset="0"/>
              </a:rPr>
              <a:t> στη συσκευή σας</a:t>
            </a:r>
            <a:r>
              <a:rPr lang="en-GB" dirty="0">
                <a:solidFill>
                  <a:schemeClr val="tx1">
                    <a:lumMod val="75000"/>
                    <a:lumOff val="25000"/>
                  </a:schemeClr>
                </a:solidFill>
                <a:latin typeface="Verdana" panose="020B0604030504040204" pitchFamily="34" charset="0"/>
                <a:ea typeface="Verdana" panose="020B0604030504040204" pitchFamily="34" charset="0"/>
              </a:rPr>
              <a:t>. </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l-GR"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Δεν υποβάλλεται εκτυπωμένη </a:t>
            </a:r>
            <a:r>
              <a:rPr lang="en-GB"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 </a:t>
            </a:r>
            <a:r>
              <a:rPr lang="el-GR"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αίτηση στο ΙΔΕΠ</a:t>
            </a:r>
            <a:r>
              <a:rPr lang="en-GB"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rPr>
              <a:t>!</a:t>
            </a:r>
            <a:endParaRPr lang="el-GR" b="1" u="sng" dirty="0">
              <a:solidFill>
                <a:schemeClr val="tx1">
                  <a:lumMod val="75000"/>
                  <a:lumOff val="25000"/>
                </a:schemeClr>
              </a:solidFill>
              <a:latin typeface="Verdana" panose="020B0604030504040204" pitchFamily="34" charset="0"/>
              <a:ea typeface="Verdana" panose="020B0604030504040204" pitchFamily="34" charset="0"/>
              <a:cs typeface="Shonar Bangla" panose="020B0502040204020203" pitchFamily="34" charset="0"/>
            </a:endParaRPr>
          </a:p>
        </p:txBody>
      </p:sp>
    </p:spTree>
    <p:extLst>
      <p:ext uri="{BB962C8B-B14F-4D97-AF65-F5344CB8AC3E}">
        <p14:creationId xmlns:p14="http://schemas.microsoft.com/office/powerpoint/2010/main" val="395649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75323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7396065" cy="713272"/>
          </a:xfrm>
          <a:prstGeom prst="rect">
            <a:avLst/>
          </a:prstGeom>
          <a:noFill/>
        </p:spPr>
        <p:txBody>
          <a:bodyPr wrap="square" rtlCol="0">
            <a:spAutoFit/>
          </a:bodyPr>
          <a:lstStyle/>
          <a:p>
            <a:pPr>
              <a:lnSpc>
                <a:spcPct val="150000"/>
              </a:lnSpc>
            </a:pPr>
            <a:r>
              <a:rPr lang="en-US" sz="3000" b="1" dirty="0">
                <a:solidFill>
                  <a:schemeClr val="bg1"/>
                </a:solidFill>
              </a:rPr>
              <a:t>6</a:t>
            </a:r>
            <a:r>
              <a:rPr lang="el-GR" sz="3000" b="1" dirty="0">
                <a:solidFill>
                  <a:schemeClr val="bg1"/>
                </a:solidFill>
              </a:rPr>
              <a:t>. ΤΕΧΝΙΚΕΣ ΟΔΗΓΙΕΣ Ε</a:t>
            </a:r>
            <a:r>
              <a:rPr lang="en-US" sz="3000" b="1" dirty="0">
                <a:solidFill>
                  <a:schemeClr val="bg1"/>
                </a:solidFill>
              </a:rPr>
              <a:t>U LOGIN &amp; OID (ORS)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DCCE3A5-D402-75B1-24EB-C048AD752B83}"/>
              </a:ext>
            </a:extLst>
          </p:cNvPr>
          <p:cNvSpPr txBox="1"/>
          <p:nvPr/>
        </p:nvSpPr>
        <p:spPr>
          <a:xfrm>
            <a:off x="7532370" y="5686264"/>
            <a:ext cx="4659631"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7561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492443"/>
          </a:xfrm>
          <a:prstGeom prst="rect">
            <a:avLst/>
          </a:prstGeom>
          <a:noFill/>
        </p:spPr>
        <p:txBody>
          <a:bodyPr wrap="square" rtlCol="0">
            <a:spAutoFit/>
          </a:bodyPr>
          <a:lstStyle/>
          <a:p>
            <a:r>
              <a:rPr lang="en-US" sz="2600" b="1" dirty="0">
                <a:solidFill>
                  <a:schemeClr val="bg1"/>
                </a:solidFill>
                <a:ea typeface="Verdana" panose="020B0604030504040204" pitchFamily="34" charset="0"/>
              </a:rPr>
              <a:t>EU LOGIN</a:t>
            </a:r>
            <a:endParaRPr lang="en-GB" sz="2600" b="1" dirty="0">
              <a:solidFill>
                <a:schemeClr val="bg1"/>
              </a:solidFill>
              <a:ea typeface="Verdana" panose="020B0604030504040204" pitchFamily="34" charset="0"/>
            </a:endParaRPr>
          </a:p>
        </p:txBody>
      </p:sp>
      <p:sp>
        <p:nvSpPr>
          <p:cNvPr id="4" name="Rectangle 3"/>
          <p:cNvSpPr/>
          <p:nvPr/>
        </p:nvSpPr>
        <p:spPr>
          <a:xfrm>
            <a:off x="32517" y="1170790"/>
            <a:ext cx="12033103" cy="4585871"/>
          </a:xfrm>
          <a:prstGeom prst="rect">
            <a:avLst/>
          </a:prstGeom>
        </p:spPr>
        <p:txBody>
          <a:bodyPr wrap="square">
            <a:spAutoFit/>
          </a:bodyPr>
          <a:lstStyle/>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Θα πρέπει να εντοπίσετε το </a:t>
            </a:r>
            <a:r>
              <a:rPr lang="en-US" dirty="0">
                <a:solidFill>
                  <a:schemeClr val="tx1">
                    <a:lumMod val="75000"/>
                    <a:lumOff val="25000"/>
                  </a:schemeClr>
                </a:solidFill>
                <a:latin typeface="Verdana Pro" panose="020B0604030504040204" pitchFamily="34" charset="0"/>
                <a:ea typeface="Verdana" panose="020B0604030504040204" pitchFamily="34" charset="0"/>
              </a:rPr>
              <a:t>email </a:t>
            </a:r>
            <a:r>
              <a:rPr lang="el-GR" dirty="0">
                <a:solidFill>
                  <a:schemeClr val="tx1">
                    <a:lumMod val="75000"/>
                    <a:lumOff val="25000"/>
                  </a:schemeClr>
                </a:solidFill>
                <a:latin typeface="Verdana Pro" panose="020B0604030504040204" pitchFamily="34" charset="0"/>
                <a:ea typeface="Verdana" panose="020B0604030504040204" pitchFamily="34" charset="0"/>
              </a:rPr>
              <a:t>που χρησιμοποιήθηκε από τον οργανισμό σας κατά τη διάρκεια εγγραφής του οργανισμού στο </a:t>
            </a:r>
            <a:r>
              <a:rPr lang="en-US" dirty="0">
                <a:solidFill>
                  <a:schemeClr val="tx1">
                    <a:lumMod val="75000"/>
                    <a:lumOff val="25000"/>
                  </a:schemeClr>
                </a:solidFill>
                <a:latin typeface="Verdana Pro" panose="020B0604030504040204" pitchFamily="34" charset="0"/>
                <a:ea typeface="Verdana" panose="020B0604030504040204" pitchFamily="34" charset="0"/>
              </a:rPr>
              <a:t>ORS. </a:t>
            </a:r>
          </a:p>
          <a:p>
            <a:pPr marL="742950" lvl="1" indent="-285750" algn="just">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p>
            <a:pPr marL="742950" lvl="1" indent="-285750" algn="just">
              <a:buFont typeface="Arial" panose="020B0604020202020204" pitchFamily="34" charset="0"/>
              <a:buChar char="•"/>
            </a:pPr>
            <a:r>
              <a:rPr lang="en-US" dirty="0">
                <a:solidFill>
                  <a:schemeClr val="tx1">
                    <a:lumMod val="75000"/>
                    <a:lumOff val="25000"/>
                  </a:schemeClr>
                </a:solidFill>
                <a:latin typeface="Verdana Pro" panose="020B0604030504040204" pitchFamily="34" charset="0"/>
                <a:ea typeface="Verdana" panose="020B0604030504040204" pitchFamily="34" charset="0"/>
              </a:rPr>
              <a:t>To EU Login Account</a:t>
            </a:r>
            <a:r>
              <a:rPr lang="el-GR" dirty="0">
                <a:solidFill>
                  <a:schemeClr val="tx1">
                    <a:lumMod val="75000"/>
                    <a:lumOff val="25000"/>
                  </a:schemeClr>
                </a:solidFill>
                <a:latin typeface="Verdana Pro" panose="020B0604030504040204" pitchFamily="34" charset="0"/>
                <a:ea typeface="Verdana" panose="020B0604030504040204" pitchFamily="34" charset="0"/>
              </a:rPr>
              <a:t> είναι σημαντικό να συνδέεται με </a:t>
            </a:r>
            <a:r>
              <a:rPr lang="en-US" dirty="0">
                <a:solidFill>
                  <a:schemeClr val="tx1">
                    <a:lumMod val="75000"/>
                    <a:lumOff val="25000"/>
                  </a:schemeClr>
                </a:solidFill>
                <a:latin typeface="Verdana Pro" panose="020B0604030504040204" pitchFamily="34" charset="0"/>
                <a:ea typeface="Verdana" panose="020B0604030504040204" pitchFamily="34" charset="0"/>
              </a:rPr>
              <a:t>email</a:t>
            </a:r>
            <a:r>
              <a:rPr lang="el-GR" dirty="0">
                <a:solidFill>
                  <a:schemeClr val="tx1">
                    <a:lumMod val="75000"/>
                    <a:lumOff val="25000"/>
                  </a:schemeClr>
                </a:solidFill>
                <a:latin typeface="Verdana Pro" panose="020B0604030504040204" pitchFamily="34" charset="0"/>
                <a:ea typeface="Verdana" panose="020B0604030504040204" pitchFamily="34" charset="0"/>
              </a:rPr>
              <a:t> κοινής χρήσης του οργανισμού</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a:solidFill>
                  <a:schemeClr val="tx1">
                    <a:lumMod val="75000"/>
                    <a:lumOff val="25000"/>
                  </a:schemeClr>
                </a:solidFill>
                <a:latin typeface="Verdana Pro" panose="020B0604030504040204" pitchFamily="34" charset="0"/>
                <a:ea typeface="Verdana" panose="020B0604030504040204" pitchFamily="34" charset="0"/>
              </a:rPr>
              <a:t>και όχι προσωπικό</a:t>
            </a:r>
            <a:r>
              <a:rPr lang="en-US" dirty="0">
                <a:solidFill>
                  <a:schemeClr val="tx1">
                    <a:lumMod val="75000"/>
                    <a:lumOff val="25000"/>
                  </a:schemeClr>
                </a:solidFill>
                <a:latin typeface="Verdana Pro" panose="020B0604030504040204" pitchFamily="34" charset="0"/>
                <a:ea typeface="Verdana" panose="020B0604030504040204" pitchFamily="34" charset="0"/>
              </a:rPr>
              <a:t>!</a:t>
            </a:r>
          </a:p>
          <a:p>
            <a:pPr marL="742950" lvl="1" indent="-285750" algn="just">
              <a:buFont typeface="Arial" panose="020B0604020202020204" pitchFamily="34" charset="0"/>
              <a:buChar char="•"/>
            </a:pPr>
            <a:endParaRPr lang="el-GR"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Εάν δε γνωρίζετε το email με το οποίο είναι συνδεδεμένος ο οργανισμός σας</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a:solidFill>
                  <a:schemeClr val="tx1">
                    <a:lumMod val="75000"/>
                    <a:lumOff val="25000"/>
                  </a:schemeClr>
                </a:solidFill>
                <a:latin typeface="Verdana Pro" panose="020B0604030504040204" pitchFamily="34" charset="0"/>
                <a:ea typeface="Verdana" panose="020B0604030504040204" pitchFamily="34" charset="0"/>
              </a:rPr>
              <a:t>ή ο οργανισμός σας ήταν συνδεδεμένος με προσωπικό </a:t>
            </a:r>
            <a:r>
              <a:rPr lang="en-US" dirty="0">
                <a:solidFill>
                  <a:schemeClr val="tx1">
                    <a:lumMod val="75000"/>
                    <a:lumOff val="25000"/>
                  </a:schemeClr>
                </a:solidFill>
                <a:latin typeface="Verdana Pro" panose="020B0604030504040204" pitchFamily="34" charset="0"/>
                <a:ea typeface="Verdana" panose="020B0604030504040204" pitchFamily="34" charset="0"/>
              </a:rPr>
              <a:t>email </a:t>
            </a:r>
            <a:r>
              <a:rPr lang="el-GR" dirty="0">
                <a:solidFill>
                  <a:schemeClr val="tx1">
                    <a:lumMod val="75000"/>
                    <a:lumOff val="25000"/>
                  </a:schemeClr>
                </a:solidFill>
                <a:latin typeface="Verdana Pro" panose="020B0604030504040204" pitchFamily="34" charset="0"/>
                <a:ea typeface="Verdana" panose="020B0604030504040204" pitchFamily="34" charset="0"/>
              </a:rPr>
              <a:t>στο οποίο δεν έχετε πρόσβαση</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err="1">
                <a:solidFill>
                  <a:schemeClr val="tx1">
                    <a:lumMod val="75000"/>
                    <a:lumOff val="25000"/>
                  </a:schemeClr>
                </a:solidFill>
                <a:latin typeface="Verdana Pro" panose="020B0604030504040204" pitchFamily="34" charset="0"/>
                <a:ea typeface="Verdana" panose="020B0604030504040204" pitchFamily="34" charset="0"/>
              </a:rPr>
              <a:t>π.χ</a:t>
            </a:r>
            <a:r>
              <a:rPr lang="en-US" dirty="0">
                <a:solidFill>
                  <a:schemeClr val="tx1">
                    <a:lumMod val="75000"/>
                    <a:lumOff val="25000"/>
                  </a:schemeClr>
                </a:solidFill>
                <a:latin typeface="Verdana Pro" panose="020B0604030504040204" pitchFamily="34" charset="0"/>
                <a:ea typeface="Verdana" panose="020B0604030504040204" pitchFamily="34" charset="0"/>
              </a:rPr>
              <a:t>.</a:t>
            </a:r>
            <a:r>
              <a:rPr lang="el-GR" dirty="0">
                <a:solidFill>
                  <a:schemeClr val="tx1">
                    <a:lumMod val="75000"/>
                    <a:lumOff val="25000"/>
                  </a:schemeClr>
                </a:solidFill>
                <a:latin typeface="Verdana Pro" panose="020B0604030504040204" pitchFamily="34" charset="0"/>
                <a:ea typeface="Verdana" panose="020B0604030504040204" pitchFamily="34" charset="0"/>
              </a:rPr>
              <a:t> λόγω αλλαγής </a:t>
            </a:r>
            <a:r>
              <a:rPr lang="en-US" dirty="0">
                <a:solidFill>
                  <a:schemeClr val="tx1">
                    <a:lumMod val="75000"/>
                    <a:lumOff val="25000"/>
                  </a:schemeClr>
                </a:solidFill>
                <a:latin typeface="Verdana Pro" panose="020B0604030504040204" pitchFamily="34" charset="0"/>
                <a:ea typeface="Verdana" panose="020B0604030504040204" pitchFamily="34" charset="0"/>
              </a:rPr>
              <a:t>contact person</a:t>
            </a:r>
            <a:r>
              <a:rPr lang="el-GR" dirty="0">
                <a:solidFill>
                  <a:schemeClr val="tx1">
                    <a:lumMod val="75000"/>
                    <a:lumOff val="25000"/>
                  </a:schemeClr>
                </a:solidFill>
                <a:latin typeface="Verdana Pro" panose="020B0604030504040204" pitchFamily="34" charset="0"/>
                <a:ea typeface="Verdana" panose="020B0604030504040204" pitchFamily="34" charset="0"/>
              </a:rPr>
              <a:t>) επικοινωνήστε έγκαιρα με την ΕΥ.</a:t>
            </a:r>
            <a:endParaRPr lang="en-US"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endParaRPr lang="el-GR"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Στη συνέχεια για σκοπούς συμπλήρωσης της αίτησης μπορείτε να προσθέσετε και άλλα </a:t>
            </a:r>
            <a:r>
              <a:rPr lang="en-US" dirty="0">
                <a:solidFill>
                  <a:schemeClr val="tx1">
                    <a:lumMod val="75000"/>
                    <a:lumOff val="25000"/>
                  </a:schemeClr>
                </a:solidFill>
                <a:latin typeface="Verdana Pro" panose="020B0604030504040204" pitchFamily="34" charset="0"/>
                <a:ea typeface="Verdana" panose="020B0604030504040204" pitchFamily="34" charset="0"/>
              </a:rPr>
              <a:t>emails </a:t>
            </a:r>
            <a:r>
              <a:rPr lang="el-GR" dirty="0">
                <a:solidFill>
                  <a:schemeClr val="tx1">
                    <a:lumMod val="75000"/>
                    <a:lumOff val="25000"/>
                  </a:schemeClr>
                </a:solidFill>
                <a:latin typeface="Verdana Pro" panose="020B0604030504040204" pitchFamily="34" charset="0"/>
                <a:ea typeface="Verdana" panose="020B0604030504040204" pitchFamily="34" charset="0"/>
              </a:rPr>
              <a:t>που έχουν συνδεθεί με</a:t>
            </a:r>
            <a:r>
              <a:rPr lang="en-US" dirty="0">
                <a:solidFill>
                  <a:schemeClr val="tx1">
                    <a:lumMod val="75000"/>
                    <a:lumOff val="25000"/>
                  </a:schemeClr>
                </a:solidFill>
                <a:latin typeface="Verdana Pro" panose="020B0604030504040204" pitchFamily="34" charset="0"/>
                <a:ea typeface="Verdana" panose="020B0604030504040204" pitchFamily="34" charset="0"/>
              </a:rPr>
              <a:t> </a:t>
            </a:r>
            <a:r>
              <a:rPr lang="el-GR" dirty="0">
                <a:solidFill>
                  <a:schemeClr val="tx1">
                    <a:lumMod val="75000"/>
                    <a:lumOff val="25000"/>
                  </a:schemeClr>
                </a:solidFill>
                <a:latin typeface="Verdana Pro" panose="020B0604030504040204" pitchFamily="34" charset="0"/>
                <a:ea typeface="Verdana" panose="020B0604030504040204" pitchFamily="34" charset="0"/>
              </a:rPr>
              <a:t>λογαριασμό </a:t>
            </a:r>
            <a:r>
              <a:rPr lang="en-US" dirty="0">
                <a:solidFill>
                  <a:schemeClr val="tx1">
                    <a:lumMod val="75000"/>
                    <a:lumOff val="25000"/>
                  </a:schemeClr>
                </a:solidFill>
                <a:latin typeface="Verdana Pro" panose="020B0604030504040204" pitchFamily="34" charset="0"/>
                <a:ea typeface="Verdana" panose="020B0604030504040204" pitchFamily="34" charset="0"/>
              </a:rPr>
              <a:t>EU Login</a:t>
            </a:r>
            <a:r>
              <a:rPr lang="el-GR" dirty="0">
                <a:solidFill>
                  <a:schemeClr val="tx1">
                    <a:lumMod val="75000"/>
                    <a:lumOff val="25000"/>
                  </a:schemeClr>
                </a:solidFill>
                <a:latin typeface="Verdana Pro" panose="020B0604030504040204" pitchFamily="34" charset="0"/>
                <a:ea typeface="Verdana" panose="020B0604030504040204" pitchFamily="34" charset="0"/>
              </a:rPr>
              <a:t> και να τους εκχωρήσετε διαφορετικά δικαιώματα</a:t>
            </a:r>
          </a:p>
          <a:p>
            <a:pPr marL="742950" lvl="1" indent="-285750" algn="just">
              <a:buFont typeface="Arial" panose="020B0604020202020204" pitchFamily="34" charset="0"/>
              <a:buChar char="•"/>
            </a:pPr>
            <a:endParaRPr lang="en-US" dirty="0">
              <a:solidFill>
                <a:schemeClr val="tx1">
                  <a:lumMod val="75000"/>
                  <a:lumOff val="25000"/>
                </a:schemeClr>
              </a:solidFill>
              <a:latin typeface="Verdana Pro"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el-GR" dirty="0">
                <a:solidFill>
                  <a:schemeClr val="tx1">
                    <a:lumMod val="75000"/>
                    <a:lumOff val="25000"/>
                  </a:schemeClr>
                </a:solidFill>
                <a:latin typeface="Verdana Pro" panose="020B0604030504040204" pitchFamily="34" charset="0"/>
                <a:ea typeface="Verdana" panose="020B0604030504040204" pitchFamily="34" charset="0"/>
              </a:rPr>
              <a:t>Αργότερα, για σκοπούς διαχείρισης του σχεδίου σας μπορείτε να προσθέσετε και άλλα </a:t>
            </a:r>
            <a:r>
              <a:rPr lang="en-US" dirty="0">
                <a:solidFill>
                  <a:schemeClr val="tx1">
                    <a:lumMod val="75000"/>
                    <a:lumOff val="25000"/>
                  </a:schemeClr>
                </a:solidFill>
                <a:latin typeface="Verdana Pro" panose="020B0604030504040204" pitchFamily="34" charset="0"/>
                <a:ea typeface="Verdana" panose="020B0604030504040204" pitchFamily="34" charset="0"/>
              </a:rPr>
              <a:t>emails </a:t>
            </a:r>
            <a:r>
              <a:rPr lang="el-GR" dirty="0">
                <a:solidFill>
                  <a:schemeClr val="tx1">
                    <a:lumMod val="75000"/>
                    <a:lumOff val="25000"/>
                  </a:schemeClr>
                </a:solidFill>
                <a:latin typeface="Verdana Pro" panose="020B0604030504040204" pitchFamily="34" charset="0"/>
                <a:ea typeface="Verdana" panose="020B0604030504040204" pitchFamily="34" charset="0"/>
              </a:rPr>
              <a:t>συνδεδεμένα με </a:t>
            </a:r>
            <a:r>
              <a:rPr lang="en-US" dirty="0">
                <a:solidFill>
                  <a:schemeClr val="tx1">
                    <a:lumMod val="75000"/>
                    <a:lumOff val="25000"/>
                  </a:schemeClr>
                </a:solidFill>
                <a:latin typeface="Verdana Pro" panose="020B0604030504040204" pitchFamily="34" charset="0"/>
                <a:ea typeface="Verdana" panose="020B0604030504040204" pitchFamily="34" charset="0"/>
              </a:rPr>
              <a:t>EU Login</a:t>
            </a:r>
            <a:r>
              <a:rPr lang="el-GR" dirty="0">
                <a:solidFill>
                  <a:schemeClr val="tx1">
                    <a:lumMod val="75000"/>
                    <a:lumOff val="25000"/>
                  </a:schemeClr>
                </a:solidFill>
                <a:latin typeface="Verdana Pro" panose="020B0604030504040204" pitchFamily="34" charset="0"/>
                <a:ea typeface="Verdana" panose="020B0604030504040204" pitchFamily="34" charset="0"/>
              </a:rPr>
              <a:t> </a:t>
            </a:r>
            <a:r>
              <a:rPr lang="en-US" dirty="0">
                <a:solidFill>
                  <a:schemeClr val="tx1">
                    <a:lumMod val="75000"/>
                    <a:lumOff val="25000"/>
                  </a:schemeClr>
                </a:solidFill>
                <a:latin typeface="Verdana Pro" panose="020B0604030504040204" pitchFamily="34" charset="0"/>
                <a:ea typeface="Verdana" panose="020B0604030504040204" pitchFamily="34" charset="0"/>
              </a:rPr>
              <a:t>account </a:t>
            </a:r>
            <a:r>
              <a:rPr lang="el-GR" dirty="0">
                <a:solidFill>
                  <a:schemeClr val="tx1">
                    <a:lumMod val="75000"/>
                    <a:lumOff val="25000"/>
                  </a:schemeClr>
                </a:solidFill>
                <a:latin typeface="Verdana Pro" panose="020B0604030504040204" pitchFamily="34" charset="0"/>
                <a:ea typeface="Verdana" panose="020B0604030504040204" pitchFamily="34" charset="0"/>
              </a:rPr>
              <a:t>και να τους εκχωρήσετε διαφορετικά δικαιώματα.</a:t>
            </a:r>
            <a:endParaRPr lang="en-US" dirty="0">
              <a:solidFill>
                <a:schemeClr val="tx1">
                  <a:lumMod val="75000"/>
                  <a:lumOff val="25000"/>
                </a:schemeClr>
              </a:solidFill>
              <a:latin typeface="Verdana Pro" panose="020B0604030504040204" pitchFamily="34" charset="0"/>
              <a:ea typeface="Verdana" panose="020B0604030504040204" pitchFamily="34" charset="0"/>
            </a:endParaRPr>
          </a:p>
          <a:p>
            <a:pPr lvl="1" algn="just"/>
            <a:endParaRPr lang="en-US" sz="2200" dirty="0">
              <a:solidFill>
                <a:schemeClr val="tx1">
                  <a:lumMod val="75000"/>
                  <a:lumOff val="25000"/>
                </a:schemeClr>
              </a:solidFill>
              <a:ea typeface="Verdana" panose="020B0604030504040204" pitchFamily="34" charset="0"/>
            </a:endParaRPr>
          </a:p>
        </p:txBody>
      </p:sp>
      <p:sp>
        <p:nvSpPr>
          <p:cNvPr id="3" name="Rectangle 2">
            <a:extLst>
              <a:ext uri="{FF2B5EF4-FFF2-40B4-BE49-F238E27FC236}">
                <a16:creationId xmlns:a16="http://schemas.microsoft.com/office/drawing/2014/main" id="{BF4356F6-F442-C2FD-6A45-B1226D1E30DD}"/>
              </a:ext>
            </a:extLst>
          </p:cNvPr>
          <p:cNvSpPr/>
          <p:nvPr/>
        </p:nvSpPr>
        <p:spPr>
          <a:xfrm>
            <a:off x="258855" y="5972761"/>
            <a:ext cx="6096000" cy="338554"/>
          </a:xfrm>
          <a:prstGeom prst="rect">
            <a:avLst/>
          </a:prstGeom>
          <a:solidFill>
            <a:srgbClr val="FF0000"/>
          </a:solidFill>
        </p:spPr>
        <p:txBody>
          <a:bodyPr>
            <a:spAutoFit/>
          </a:bodyPr>
          <a:lstStyle/>
          <a:p>
            <a:pPr>
              <a:buFont typeface="Arial" panose="020B0604020202020204" pitchFamily="34" charset="0"/>
              <a:buChar char="•"/>
            </a:pPr>
            <a:r>
              <a:rPr lang="en-US" sz="1600" dirty="0">
                <a:solidFill>
                  <a:schemeClr val="bg1"/>
                </a:solidFill>
                <a:latin typeface="Verdana" panose="020B0604030504040204" pitchFamily="34" charset="0"/>
                <a:ea typeface="Verdana" panose="020B0604030504040204" pitchFamily="34" charset="0"/>
              </a:rPr>
              <a:t>EU Login </a:t>
            </a:r>
            <a:r>
              <a:rPr lang="el-GR" sz="1600" dirty="0">
                <a:solidFill>
                  <a:srgbClr val="7A7A7A"/>
                </a:solidFill>
                <a:latin typeface="Verdana" panose="020B0604030504040204" pitchFamily="34" charset="0"/>
                <a:ea typeface="Verdana" panose="020B0604030504040204" pitchFamily="34" charset="0"/>
                <a:hlinkClick r:id="rId3"/>
              </a:rPr>
              <a:t>Σύνδεσμος</a:t>
            </a:r>
            <a:r>
              <a:rPr lang="el-GR" sz="1600" dirty="0">
                <a:solidFill>
                  <a:srgbClr val="7A7A7A"/>
                </a:solidFill>
                <a:latin typeface="Verdana" panose="020B0604030504040204" pitchFamily="34" charset="0"/>
                <a:ea typeface="Verdana" panose="020B0604030504040204" pitchFamily="34" charset="0"/>
              </a:rPr>
              <a:t>| </a:t>
            </a:r>
            <a:r>
              <a:rPr lang="el-GR" sz="1600" dirty="0">
                <a:solidFill>
                  <a:srgbClr val="7A7A7A"/>
                </a:solidFill>
                <a:latin typeface="Verdana" panose="020B0604030504040204" pitchFamily="34" charset="0"/>
                <a:ea typeface="Verdana" panose="020B0604030504040204" pitchFamily="34" charset="0"/>
                <a:hlinkClick r:id="rId4"/>
              </a:rPr>
              <a:t>Οδηγός</a:t>
            </a:r>
            <a:endParaRPr lang="el-GR" sz="1600" dirty="0">
              <a:solidFill>
                <a:srgbClr val="7A7A7A"/>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396AA97-5FCA-D06C-480F-39506E62E380}"/>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chemeClr val="bg1"/>
                </a:solidFill>
                <a:ea typeface="Verdana" panose="020B0604030504040204" pitchFamily="34" charset="0"/>
              </a:rPr>
              <a:t>EU LOGIN</a:t>
            </a:r>
          </a:p>
        </p:txBody>
      </p:sp>
      <p:pic>
        <p:nvPicPr>
          <p:cNvPr id="6" name="Picture 5">
            <a:extLst>
              <a:ext uri="{FF2B5EF4-FFF2-40B4-BE49-F238E27FC236}">
                <a16:creationId xmlns:a16="http://schemas.microsoft.com/office/drawing/2014/main" id="{5E44F674-AE32-711C-BCA2-99358466EF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1131618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7930773-9E0F-437C-C338-11FDE85912E7}"/>
              </a:ext>
            </a:extLst>
          </p:cNvPr>
          <p:cNvPicPr>
            <a:picLocks noChangeAspect="1"/>
          </p:cNvPicPr>
          <p:nvPr/>
        </p:nvPicPr>
        <p:blipFill>
          <a:blip r:embed="rId3"/>
          <a:stretch>
            <a:fillRect/>
          </a:stretch>
        </p:blipFill>
        <p:spPr>
          <a:xfrm>
            <a:off x="1740206" y="2662871"/>
            <a:ext cx="8355479" cy="3420908"/>
          </a:xfrm>
          <a:prstGeom prst="rect">
            <a:avLst/>
          </a:prstGeom>
          <a:ln>
            <a:solidFill>
              <a:srgbClr val="FF0000"/>
            </a:solidFill>
          </a:ln>
        </p:spPr>
      </p:pic>
      <p:sp>
        <p:nvSpPr>
          <p:cNvPr id="30" name="Rectangle 29">
            <a:extLst>
              <a:ext uri="{FF2B5EF4-FFF2-40B4-BE49-F238E27FC236}">
                <a16:creationId xmlns:a16="http://schemas.microsoft.com/office/drawing/2014/main" id="{63F1697B-6EAD-1B2B-4103-15FB4514DC1A}"/>
              </a:ext>
            </a:extLst>
          </p:cNvPr>
          <p:cNvSpPr/>
          <p:nvPr/>
        </p:nvSpPr>
        <p:spPr>
          <a:xfrm>
            <a:off x="1824698" y="3772748"/>
            <a:ext cx="1343001" cy="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A1EB1E5-1B93-B558-92F5-4B0448771B3B}"/>
              </a:ext>
            </a:extLst>
          </p:cNvPr>
          <p:cNvSpPr/>
          <p:nvPr/>
        </p:nvSpPr>
        <p:spPr>
          <a:xfrm>
            <a:off x="1737599" y="3529649"/>
            <a:ext cx="11767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2" name="Rectangle 31">
            <a:extLst>
              <a:ext uri="{FF2B5EF4-FFF2-40B4-BE49-F238E27FC236}">
                <a16:creationId xmlns:a16="http://schemas.microsoft.com/office/drawing/2014/main" id="{30975A78-2AE9-1182-F8AA-2907C579985D}"/>
              </a:ext>
            </a:extLst>
          </p:cNvPr>
          <p:cNvSpPr/>
          <p:nvPr/>
        </p:nvSpPr>
        <p:spPr>
          <a:xfrm>
            <a:off x="3174458" y="4426653"/>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3A0D46D-59AC-7374-45B6-2DAA5F47B3C0}"/>
              </a:ext>
            </a:extLst>
          </p:cNvPr>
          <p:cNvSpPr/>
          <p:nvPr/>
        </p:nvSpPr>
        <p:spPr>
          <a:xfrm>
            <a:off x="3282470" y="5015320"/>
            <a:ext cx="144016" cy="792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85B3A51-F1F6-E0BA-8AE9-3B8FAF70DE1D}"/>
              </a:ext>
            </a:extLst>
          </p:cNvPr>
          <p:cNvSpPr/>
          <p:nvPr/>
        </p:nvSpPr>
        <p:spPr>
          <a:xfrm>
            <a:off x="3600317" y="4785759"/>
            <a:ext cx="73228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2D94C9-96E5-48D6-CA4E-9D35B5DECC19}"/>
              </a:ext>
            </a:extLst>
          </p:cNvPr>
          <p:cNvSpPr txBox="1"/>
          <p:nvPr/>
        </p:nvSpPr>
        <p:spPr>
          <a:xfrm>
            <a:off x="2914307" y="3383050"/>
            <a:ext cx="144016" cy="369332"/>
          </a:xfrm>
          <a:prstGeom prst="rect">
            <a:avLst/>
          </a:prstGeom>
          <a:noFill/>
        </p:spPr>
        <p:txBody>
          <a:bodyPr wrap="square" rtlCol="0">
            <a:spAutoFit/>
          </a:bodyPr>
          <a:lstStyle/>
          <a:p>
            <a:r>
              <a:rPr lang="el-GR" dirty="0"/>
              <a:t>1</a:t>
            </a:r>
            <a:endParaRPr lang="en-GB" dirty="0"/>
          </a:p>
        </p:txBody>
      </p:sp>
      <p:sp>
        <p:nvSpPr>
          <p:cNvPr id="4" name="TextBox 3">
            <a:extLst>
              <a:ext uri="{FF2B5EF4-FFF2-40B4-BE49-F238E27FC236}">
                <a16:creationId xmlns:a16="http://schemas.microsoft.com/office/drawing/2014/main" id="{46B81360-DE63-8B9B-907C-66283CF02684}"/>
              </a:ext>
            </a:extLst>
          </p:cNvPr>
          <p:cNvSpPr txBox="1"/>
          <p:nvPr/>
        </p:nvSpPr>
        <p:spPr>
          <a:xfrm>
            <a:off x="3714993" y="4252794"/>
            <a:ext cx="144016" cy="369332"/>
          </a:xfrm>
          <a:prstGeom prst="rect">
            <a:avLst/>
          </a:prstGeom>
          <a:noFill/>
        </p:spPr>
        <p:txBody>
          <a:bodyPr wrap="square" rtlCol="0">
            <a:spAutoFit/>
          </a:bodyPr>
          <a:lstStyle/>
          <a:p>
            <a:r>
              <a:rPr lang="el-GR" dirty="0"/>
              <a:t>2</a:t>
            </a:r>
            <a:endParaRPr lang="en-GB" dirty="0"/>
          </a:p>
        </p:txBody>
      </p:sp>
      <p:sp>
        <p:nvSpPr>
          <p:cNvPr id="5" name="TextBox 4">
            <a:extLst>
              <a:ext uri="{FF2B5EF4-FFF2-40B4-BE49-F238E27FC236}">
                <a16:creationId xmlns:a16="http://schemas.microsoft.com/office/drawing/2014/main" id="{387E4004-3ADC-640D-C199-63108AA1A10B}"/>
              </a:ext>
            </a:extLst>
          </p:cNvPr>
          <p:cNvSpPr txBox="1"/>
          <p:nvPr/>
        </p:nvSpPr>
        <p:spPr>
          <a:xfrm>
            <a:off x="3282470" y="5808242"/>
            <a:ext cx="144016" cy="369332"/>
          </a:xfrm>
          <a:prstGeom prst="rect">
            <a:avLst/>
          </a:prstGeom>
          <a:noFill/>
        </p:spPr>
        <p:txBody>
          <a:bodyPr wrap="square" rtlCol="0">
            <a:spAutoFit/>
          </a:bodyPr>
          <a:lstStyle/>
          <a:p>
            <a:r>
              <a:rPr lang="el-GR" dirty="0"/>
              <a:t>3</a:t>
            </a:r>
            <a:endParaRPr lang="en-GB" dirty="0"/>
          </a:p>
        </p:txBody>
      </p:sp>
      <p:sp>
        <p:nvSpPr>
          <p:cNvPr id="6" name="TextBox 5">
            <a:extLst>
              <a:ext uri="{FF2B5EF4-FFF2-40B4-BE49-F238E27FC236}">
                <a16:creationId xmlns:a16="http://schemas.microsoft.com/office/drawing/2014/main" id="{4DB636F1-7AE1-97C0-93D0-AAC7C70D59FA}"/>
              </a:ext>
            </a:extLst>
          </p:cNvPr>
          <p:cNvSpPr txBox="1"/>
          <p:nvPr/>
        </p:nvSpPr>
        <p:spPr>
          <a:xfrm>
            <a:off x="4315983" y="4642181"/>
            <a:ext cx="144016" cy="369332"/>
          </a:xfrm>
          <a:prstGeom prst="rect">
            <a:avLst/>
          </a:prstGeom>
          <a:noFill/>
        </p:spPr>
        <p:txBody>
          <a:bodyPr wrap="square" rtlCol="0">
            <a:spAutoFit/>
          </a:bodyPr>
          <a:lstStyle/>
          <a:p>
            <a:r>
              <a:rPr lang="el-GR" dirty="0"/>
              <a:t>4</a:t>
            </a:r>
            <a:endParaRPr lang="en-GB" dirty="0"/>
          </a:p>
        </p:txBody>
      </p:sp>
      <p:sp>
        <p:nvSpPr>
          <p:cNvPr id="7" name="Rectangle 6">
            <a:extLst>
              <a:ext uri="{FF2B5EF4-FFF2-40B4-BE49-F238E27FC236}">
                <a16:creationId xmlns:a16="http://schemas.microsoft.com/office/drawing/2014/main" id="{DC09CF7D-75AE-60AE-3ED4-E5141433D9FA}"/>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rPr>
              <a:t>ΑΝΑΖΗΤΗΣΗ </a:t>
            </a:r>
            <a:r>
              <a:rPr lang="en-GB" sz="2400" b="1" dirty="0">
                <a:solidFill>
                  <a:schemeClr val="bg1"/>
                </a:solidFill>
                <a:latin typeface="Verdana" panose="020B0604030504040204" pitchFamily="34" charset="0"/>
                <a:ea typeface="Verdana" panose="020B0604030504040204" pitchFamily="34" charset="0"/>
              </a:rPr>
              <a:t>OID</a:t>
            </a:r>
            <a:endParaRPr lang="en-GB" sz="2400" b="1" dirty="0">
              <a:solidFill>
                <a:schemeClr val="bg1"/>
              </a:solidFill>
              <a:latin typeface="Verdana" panose="020B0604030504040204" pitchFamily="34" charset="0"/>
              <a:ea typeface="Verdana" panose="020B0604030504040204" pitchFamily="34" charset="0"/>
              <a:cs typeface="+mj-cs"/>
            </a:endParaRPr>
          </a:p>
        </p:txBody>
      </p:sp>
      <p:sp>
        <p:nvSpPr>
          <p:cNvPr id="12" name="TextBox 11">
            <a:extLst>
              <a:ext uri="{FF2B5EF4-FFF2-40B4-BE49-F238E27FC236}">
                <a16:creationId xmlns:a16="http://schemas.microsoft.com/office/drawing/2014/main" id="{96264671-A8BF-093A-BE6F-57C609E2CAB8}"/>
              </a:ext>
            </a:extLst>
          </p:cNvPr>
          <p:cNvSpPr txBox="1"/>
          <p:nvPr/>
        </p:nvSpPr>
        <p:spPr>
          <a:xfrm>
            <a:off x="470014" y="918996"/>
            <a:ext cx="6777990" cy="1169551"/>
          </a:xfrm>
          <a:prstGeom prst="rect">
            <a:avLst/>
          </a:prstGeom>
          <a:solidFill>
            <a:srgbClr val="FF0000"/>
          </a:solidFill>
        </p:spPr>
        <p:txBody>
          <a:bodyPr wrap="square">
            <a:spAutoFit/>
          </a:bodyPr>
          <a:lstStyle/>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Μέσω του ΕΕ</a:t>
            </a:r>
            <a:r>
              <a:rPr lang="en-GB" sz="1400" dirty="0">
                <a:solidFill>
                  <a:schemeClr val="bg1"/>
                </a:solidFill>
                <a:latin typeface="Verdana" panose="020B0604030504040204" pitchFamily="34" charset="0"/>
                <a:ea typeface="Verdana" panose="020B0604030504040204" pitchFamily="34" charset="0"/>
              </a:rPr>
              <a:t>SC - Organizations </a:t>
            </a:r>
            <a:r>
              <a:rPr lang="el-GR" sz="1400" dirty="0">
                <a:solidFill>
                  <a:schemeClr val="bg1"/>
                </a:solidFill>
                <a:latin typeface="Verdana" panose="020B0604030504040204" pitchFamily="34" charset="0"/>
                <a:ea typeface="Verdana" panose="020B0604030504040204" pitchFamily="34" charset="0"/>
              </a:rPr>
              <a:t>αναζητήστε τον οργανισμό σας, προκειμένου να αποφύγετε διπλές εγγραφές</a:t>
            </a:r>
            <a:endParaRPr lang="en-US" sz="1400"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Προσθέστε λέξεις - κλειδιά για την έρευνα (όνομα, </a:t>
            </a:r>
            <a:r>
              <a:rPr lang="en-US" sz="1400" dirty="0">
                <a:solidFill>
                  <a:schemeClr val="bg1"/>
                </a:solidFill>
                <a:latin typeface="Verdana" panose="020B0604030504040204" pitchFamily="34" charset="0"/>
                <a:ea typeface="Verdana" panose="020B0604030504040204" pitchFamily="34" charset="0"/>
              </a:rPr>
              <a:t>links)</a:t>
            </a:r>
            <a:r>
              <a:rPr lang="el-GR" sz="1400" dirty="0">
                <a:solidFill>
                  <a:schemeClr val="bg1"/>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Τροποποιήστε τυχόν επιπλέον φίλτρα</a:t>
            </a:r>
          </a:p>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Αποτελέσματα εύρεσης – Επιλογή του οργανισμού σας</a:t>
            </a:r>
          </a:p>
        </p:txBody>
      </p:sp>
    </p:spTree>
    <p:extLst>
      <p:ext uri="{BB962C8B-B14F-4D97-AF65-F5344CB8AC3E}">
        <p14:creationId xmlns:p14="http://schemas.microsoft.com/office/powerpoint/2010/main" val="3334686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492443"/>
          </a:xfrm>
          <a:prstGeom prst="rect">
            <a:avLst/>
          </a:prstGeom>
          <a:noFill/>
        </p:spPr>
        <p:txBody>
          <a:bodyPr wrap="square" rtlCol="0">
            <a:spAutoFit/>
          </a:bodyPr>
          <a:lstStyle/>
          <a:p>
            <a:r>
              <a:rPr lang="en-US" sz="2600" b="1" dirty="0">
                <a:solidFill>
                  <a:schemeClr val="bg1"/>
                </a:solidFill>
                <a:ea typeface="Verdana" panose="020B0604030504040204" pitchFamily="34" charset="0"/>
              </a:rPr>
              <a:t>E</a:t>
            </a:r>
            <a:r>
              <a:rPr lang="el-GR" sz="2600" b="1" dirty="0">
                <a:solidFill>
                  <a:schemeClr val="bg1"/>
                </a:solidFill>
                <a:ea typeface="Verdana" panose="020B0604030504040204" pitchFamily="34" charset="0"/>
              </a:rPr>
              <a:t>ΝΗΜΕΡΩΣΗ </a:t>
            </a:r>
            <a:r>
              <a:rPr lang="en-US" sz="2600" b="1" dirty="0">
                <a:solidFill>
                  <a:schemeClr val="bg1"/>
                </a:solidFill>
                <a:ea typeface="Verdana" panose="020B0604030504040204" pitchFamily="34" charset="0"/>
              </a:rPr>
              <a:t>ORS/OID</a:t>
            </a:r>
            <a:endParaRPr lang="en-GB" sz="2600" b="1" dirty="0">
              <a:solidFill>
                <a:schemeClr val="bg1"/>
              </a:solidFill>
              <a:ea typeface="Verdana" panose="020B0604030504040204" pitchFamily="34" charset="0"/>
            </a:endParaRPr>
          </a:p>
        </p:txBody>
      </p:sp>
      <p:sp>
        <p:nvSpPr>
          <p:cNvPr id="3" name="Rectangle 2">
            <a:extLst>
              <a:ext uri="{FF2B5EF4-FFF2-40B4-BE49-F238E27FC236}">
                <a16:creationId xmlns:a16="http://schemas.microsoft.com/office/drawing/2014/main" id="{C0CC7049-649F-0681-BFFC-05CA1B1349BD}"/>
              </a:ext>
            </a:extLst>
          </p:cNvPr>
          <p:cNvSpPr/>
          <p:nvPr/>
        </p:nvSpPr>
        <p:spPr>
          <a:xfrm>
            <a:off x="-1" y="-3898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a:solidFill>
                  <a:schemeClr val="bg1"/>
                </a:solidFill>
                <a:ea typeface="Verdana" panose="020B0604030504040204" pitchFamily="34" charset="0"/>
              </a:rPr>
              <a:t>ΕΝΗΜΕΡΩΣΗ ΣΤΟΙΧΕΙΩΝ ΟΡΓΑΝΙΣΜΟΥ</a:t>
            </a:r>
            <a:endParaRPr lang="en-GB" sz="2600" b="1" dirty="0">
              <a:solidFill>
                <a:schemeClr val="bg1"/>
              </a:solidFill>
              <a:ea typeface="Verdana" panose="020B0604030504040204" pitchFamily="34" charset="0"/>
            </a:endParaRPr>
          </a:p>
        </p:txBody>
      </p:sp>
      <p:pic>
        <p:nvPicPr>
          <p:cNvPr id="4" name="Picture 2">
            <a:extLst>
              <a:ext uri="{FF2B5EF4-FFF2-40B4-BE49-F238E27FC236}">
                <a16:creationId xmlns:a16="http://schemas.microsoft.com/office/drawing/2014/main" id="{5E805D3B-2BF1-E33F-AE60-E12968C57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23"/>
            <a:ext cx="1208151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OID_Modify_00.jpg">
            <a:extLst>
              <a:ext uri="{FF2B5EF4-FFF2-40B4-BE49-F238E27FC236}">
                <a16:creationId xmlns:a16="http://schemas.microsoft.com/office/drawing/2014/main" id="{1F0F53B2-54F7-BE75-EE44-BF401A0E7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277" y="2557280"/>
            <a:ext cx="7632848" cy="424053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F20B88F-B639-BCEA-AEBE-B329330104FE}"/>
              </a:ext>
            </a:extLst>
          </p:cNvPr>
          <p:cNvSpPr/>
          <p:nvPr/>
        </p:nvSpPr>
        <p:spPr>
          <a:xfrm>
            <a:off x="1603733" y="179872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7" name="TextBox 6">
            <a:extLst>
              <a:ext uri="{FF2B5EF4-FFF2-40B4-BE49-F238E27FC236}">
                <a16:creationId xmlns:a16="http://schemas.microsoft.com/office/drawing/2014/main" id="{D6CFFAE3-7B0E-7CA1-5070-15D91FBB558C}"/>
              </a:ext>
            </a:extLst>
          </p:cNvPr>
          <p:cNvSpPr txBox="1"/>
          <p:nvPr/>
        </p:nvSpPr>
        <p:spPr>
          <a:xfrm>
            <a:off x="5414010" y="0"/>
            <a:ext cx="6777990" cy="523220"/>
          </a:xfrm>
          <a:prstGeom prst="rect">
            <a:avLst/>
          </a:prstGeom>
          <a:solidFill>
            <a:srgbClr val="FF0000"/>
          </a:solidFill>
        </p:spPr>
        <p:txBody>
          <a:bodyPr wrap="square">
            <a:spAutoFit/>
          </a:bodyPr>
          <a:lstStyle/>
          <a:p>
            <a:pPr marL="742950" lvl="1" indent="-285750">
              <a:buFont typeface="Arial" panose="020B0604020202020204" pitchFamily="34" charset="0"/>
              <a:buChar char="•"/>
            </a:pPr>
            <a:r>
              <a:rPr lang="el-GR" sz="1400" dirty="0">
                <a:solidFill>
                  <a:schemeClr val="bg1"/>
                </a:solidFill>
                <a:latin typeface="Verdana" panose="020B0604030504040204" pitchFamily="34" charset="0"/>
                <a:ea typeface="Verdana" panose="020B0604030504040204" pitchFamily="34" charset="0"/>
              </a:rPr>
              <a:t>Μέσω του ΕΕ</a:t>
            </a:r>
            <a:r>
              <a:rPr lang="en-GB" sz="1400" dirty="0">
                <a:solidFill>
                  <a:schemeClr val="bg1"/>
                </a:solidFill>
                <a:latin typeface="Verdana" panose="020B0604030504040204" pitchFamily="34" charset="0"/>
                <a:ea typeface="Verdana" panose="020B0604030504040204" pitchFamily="34" charset="0"/>
              </a:rPr>
              <a:t>SC </a:t>
            </a:r>
            <a:r>
              <a:rPr lang="el-GR" sz="1400" dirty="0">
                <a:solidFill>
                  <a:schemeClr val="bg1"/>
                </a:solidFill>
                <a:latin typeface="Verdana" panose="020B0604030504040204" pitchFamily="34" charset="0"/>
                <a:ea typeface="Verdana" panose="020B0604030504040204" pitchFamily="34" charset="0"/>
              </a:rPr>
              <a:t>&gt; </a:t>
            </a:r>
            <a:r>
              <a:rPr lang="en-GB" sz="1400" dirty="0">
                <a:solidFill>
                  <a:schemeClr val="bg1"/>
                </a:solidFill>
                <a:latin typeface="Verdana" panose="020B0604030504040204" pitchFamily="34" charset="0"/>
                <a:ea typeface="Verdana" panose="020B0604030504040204" pitchFamily="34" charset="0"/>
              </a:rPr>
              <a:t>Organizations </a:t>
            </a:r>
            <a:r>
              <a:rPr lang="el-GR" sz="1400" dirty="0">
                <a:solidFill>
                  <a:schemeClr val="bg1"/>
                </a:solidFill>
                <a:latin typeface="Verdana" panose="020B0604030504040204" pitchFamily="34" charset="0"/>
                <a:ea typeface="Verdana" panose="020B0604030504040204" pitchFamily="34" charset="0"/>
              </a:rPr>
              <a:t>&gt; </a:t>
            </a:r>
            <a:r>
              <a:rPr lang="en-US" sz="1400" dirty="0">
                <a:solidFill>
                  <a:schemeClr val="bg1"/>
                </a:solidFill>
                <a:latin typeface="Verdana" panose="020B0604030504040204" pitchFamily="34" charset="0"/>
                <a:ea typeface="Verdana" panose="020B0604030504040204" pitchFamily="34" charset="0"/>
              </a:rPr>
              <a:t>My </a:t>
            </a:r>
            <a:r>
              <a:rPr lang="en-US" sz="1400" dirty="0" err="1">
                <a:solidFill>
                  <a:schemeClr val="bg1"/>
                </a:solidFill>
                <a:latin typeface="Verdana" panose="020B0604030504040204" pitchFamily="34" charset="0"/>
                <a:ea typeface="Verdana" panose="020B0604030504040204" pitchFamily="34" charset="0"/>
              </a:rPr>
              <a:t>Organisations</a:t>
            </a:r>
            <a:endParaRPr lang="en-US" sz="1400"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400" dirty="0">
                <a:solidFill>
                  <a:schemeClr val="bg1"/>
                </a:solidFill>
                <a:latin typeface="Verdana" panose="020B0604030504040204" pitchFamily="34" charset="0"/>
                <a:ea typeface="Verdana" panose="020B0604030504040204" pitchFamily="34" charset="0"/>
              </a:rPr>
              <a:t>E</a:t>
            </a:r>
            <a:r>
              <a:rPr lang="el-GR" sz="1400" dirty="0" err="1">
                <a:solidFill>
                  <a:schemeClr val="bg1"/>
                </a:solidFill>
                <a:latin typeface="Verdana" panose="020B0604030504040204" pitchFamily="34" charset="0"/>
                <a:ea typeface="Verdana" panose="020B0604030504040204" pitchFamily="34" charset="0"/>
              </a:rPr>
              <a:t>πιλογή</a:t>
            </a:r>
            <a:r>
              <a:rPr lang="el-GR" sz="1400" dirty="0">
                <a:solidFill>
                  <a:schemeClr val="bg1"/>
                </a:solidFill>
                <a:latin typeface="Verdana" panose="020B0604030504040204" pitchFamily="34" charset="0"/>
                <a:ea typeface="Verdana" panose="020B0604030504040204" pitchFamily="34" charset="0"/>
              </a:rPr>
              <a:t> του ΟΙ</a:t>
            </a:r>
            <a:r>
              <a:rPr lang="en-US" sz="1400" dirty="0">
                <a:solidFill>
                  <a:schemeClr val="bg1"/>
                </a:solidFill>
                <a:latin typeface="Verdana" panose="020B0604030504040204" pitchFamily="34" charset="0"/>
                <a:ea typeface="Verdana" panose="020B0604030504040204" pitchFamily="34" charset="0"/>
              </a:rPr>
              <a:t>D </a:t>
            </a:r>
            <a:r>
              <a:rPr lang="el-GR" sz="1400" dirty="0">
                <a:solidFill>
                  <a:schemeClr val="bg1"/>
                </a:solidFill>
                <a:latin typeface="Verdana" panose="020B0604030504040204" pitchFamily="34" charset="0"/>
                <a:ea typeface="Verdana" panose="020B0604030504040204" pitchFamily="34" charset="0"/>
              </a:rPr>
              <a:t>του οργανισμού που θέλετε να τροποποιήσετε</a:t>
            </a:r>
          </a:p>
        </p:txBody>
      </p:sp>
      <p:pic>
        <p:nvPicPr>
          <p:cNvPr id="8" name="Picture 7">
            <a:extLst>
              <a:ext uri="{FF2B5EF4-FFF2-40B4-BE49-F238E27FC236}">
                <a16:creationId xmlns:a16="http://schemas.microsoft.com/office/drawing/2014/main" id="{9D29DF6E-AE8C-408D-D6B6-D640F1EA02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3353042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7172" y="809072"/>
            <a:ext cx="9397835" cy="4677328"/>
          </a:xfrm>
          <a:ln w="19050">
            <a:solidFill>
              <a:schemeClr val="bg2">
                <a:lumMod val="10000"/>
              </a:schemeClr>
            </a:solidFill>
          </a:ln>
        </p:spPr>
        <p:txBody>
          <a:bodyPr>
            <a:noAutofit/>
          </a:bodyPr>
          <a:lstStyle/>
          <a:p>
            <a:pPr marL="557213" lvl="1" indent="-214313" algn="just"/>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r>
              <a:rPr lang="el-GR" sz="2000" dirty="0">
                <a:solidFill>
                  <a:schemeClr val="tx1">
                    <a:lumMod val="75000"/>
                    <a:lumOff val="25000"/>
                  </a:schemeClr>
                </a:solidFill>
                <a:latin typeface="Verdana" panose="020B0604030504040204" pitchFamily="34" charset="0"/>
                <a:ea typeface="Verdana" panose="020B0604030504040204" pitchFamily="34" charset="0"/>
              </a:rPr>
              <a:t>Όταν κάνετε </a:t>
            </a:r>
            <a:r>
              <a:rPr lang="en-GB" sz="2000" dirty="0">
                <a:solidFill>
                  <a:schemeClr val="tx1">
                    <a:lumMod val="75000"/>
                    <a:lumOff val="25000"/>
                  </a:schemeClr>
                </a:solidFill>
                <a:latin typeface="Verdana" panose="020B0604030504040204" pitchFamily="34" charset="0"/>
                <a:ea typeface="Verdana" panose="020B0604030504040204" pitchFamily="34" charset="0"/>
              </a:rPr>
              <a:t>login </a:t>
            </a:r>
            <a:r>
              <a:rPr lang="el-GR" sz="2000" dirty="0">
                <a:solidFill>
                  <a:schemeClr val="tx1">
                    <a:lumMod val="75000"/>
                    <a:lumOff val="25000"/>
                  </a:schemeClr>
                </a:solidFill>
                <a:latin typeface="Verdana" panose="020B0604030504040204" pitchFamily="34" charset="0"/>
                <a:ea typeface="Verdana" panose="020B0604030504040204" pitchFamily="34" charset="0"/>
              </a:rPr>
              <a:t>στο </a:t>
            </a:r>
            <a:r>
              <a:rPr lang="en-GB" sz="2000" dirty="0">
                <a:solidFill>
                  <a:schemeClr val="tx1">
                    <a:lumMod val="75000"/>
                    <a:lumOff val="25000"/>
                  </a:schemeClr>
                </a:solidFill>
                <a:latin typeface="Verdana" panose="020B0604030504040204" pitchFamily="34" charset="0"/>
                <a:ea typeface="Verdana" panose="020B0604030504040204" pitchFamily="34" charset="0"/>
              </a:rPr>
              <a:t>single entry point </a:t>
            </a:r>
            <a:r>
              <a:rPr lang="el-GR" sz="2000" dirty="0">
                <a:solidFill>
                  <a:schemeClr val="tx1">
                    <a:lumMod val="75000"/>
                    <a:lumOff val="25000"/>
                  </a:schemeClr>
                </a:solidFill>
                <a:latin typeface="Verdana" panose="020B0604030504040204" pitchFamily="34" charset="0"/>
                <a:ea typeface="Verdana" panose="020B0604030504040204" pitchFamily="34" charset="0"/>
              </a:rPr>
              <a:t>με το </a:t>
            </a:r>
            <a:r>
              <a:rPr lang="en-US" sz="2000" dirty="0">
                <a:solidFill>
                  <a:schemeClr val="tx1">
                    <a:lumMod val="75000"/>
                    <a:lumOff val="25000"/>
                  </a:schemeClr>
                </a:solidFill>
                <a:latin typeface="Verdana" panose="020B0604030504040204" pitchFamily="34" charset="0"/>
                <a:ea typeface="Verdana" panose="020B0604030504040204" pitchFamily="34" charset="0"/>
              </a:rPr>
              <a:t>EU Login Account</a:t>
            </a:r>
            <a:r>
              <a:rPr lang="el-GR" sz="2000" dirty="0">
                <a:solidFill>
                  <a:schemeClr val="tx1">
                    <a:lumMod val="75000"/>
                    <a:lumOff val="25000"/>
                  </a:schemeClr>
                </a:solidFill>
                <a:latin typeface="Verdana" panose="020B0604030504040204" pitchFamily="34" charset="0"/>
                <a:ea typeface="Verdana" panose="020B0604030504040204" pitchFamily="34" charset="0"/>
              </a:rPr>
              <a:t> που χρησιμοποιήθηκε</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l-GR" sz="2000" dirty="0">
                <a:solidFill>
                  <a:schemeClr val="tx1">
                    <a:lumMod val="75000"/>
                    <a:lumOff val="25000"/>
                  </a:schemeClr>
                </a:solidFill>
                <a:latin typeface="Verdana" panose="020B0604030504040204" pitchFamily="34" charset="0"/>
                <a:ea typeface="Verdana" panose="020B0604030504040204" pitchFamily="34" charset="0"/>
              </a:rPr>
              <a:t>για την εγγραφή του οργανισμού σας στην πλατφόρμα Ο</a:t>
            </a:r>
            <a:r>
              <a:rPr lang="en-US" sz="2000" dirty="0">
                <a:solidFill>
                  <a:schemeClr val="tx1">
                    <a:lumMod val="75000"/>
                    <a:lumOff val="25000"/>
                  </a:schemeClr>
                </a:solidFill>
                <a:latin typeface="Verdana" panose="020B0604030504040204" pitchFamily="34" charset="0"/>
                <a:ea typeface="Verdana" panose="020B0604030504040204" pitchFamily="34" charset="0"/>
              </a:rPr>
              <a:t>RS</a:t>
            </a:r>
            <a:r>
              <a:rPr lang="el-GR" sz="2000" dirty="0">
                <a:solidFill>
                  <a:schemeClr val="tx1">
                    <a:lumMod val="75000"/>
                    <a:lumOff val="25000"/>
                  </a:schemeClr>
                </a:solidFill>
                <a:latin typeface="Verdana" panose="020B0604030504040204" pitchFamily="34" charset="0"/>
                <a:ea typeface="Verdana" panose="020B0604030504040204" pitchFamily="34" charset="0"/>
              </a:rPr>
              <a:t>, θα βλέπετε την εγγραφή του οργανισμού σας κάτω από την ενότητα </a:t>
            </a:r>
            <a:r>
              <a:rPr lang="en-GB" sz="2000" dirty="0">
                <a:solidFill>
                  <a:schemeClr val="tx1">
                    <a:lumMod val="75000"/>
                    <a:lumOff val="25000"/>
                  </a:schemeClr>
                </a:solidFill>
                <a:latin typeface="Verdana" panose="020B0604030504040204" pitchFamily="34" charset="0"/>
                <a:ea typeface="Verdana" panose="020B0604030504040204" pitchFamily="34" charset="0"/>
              </a:rPr>
              <a:t>Organisations – My Organisations. </a:t>
            </a:r>
          </a:p>
          <a:p>
            <a:pPr marL="557213" lvl="1" indent="-214313" algn="just"/>
            <a:endParaRPr lang="en-GB" sz="2000" dirty="0">
              <a:latin typeface="Verdana" panose="020B0604030504040204" pitchFamily="34" charset="0"/>
              <a:ea typeface="Verdana" panose="020B0604030504040204" pitchFamily="34" charset="0"/>
            </a:endParaRPr>
          </a:p>
          <a:p>
            <a:pPr marL="342900" lvl="1" indent="0" algn="just">
              <a:buNone/>
            </a:pPr>
            <a:r>
              <a:rPr lang="el-GR" sz="1600" b="1" i="1" spc="-4" dirty="0">
                <a:solidFill>
                  <a:srgbClr val="FF0000"/>
                </a:solidFill>
                <a:latin typeface="Verdana" panose="020B0604030504040204" pitchFamily="34" charset="0"/>
                <a:ea typeface="Verdana" panose="020B0604030504040204" pitchFamily="34" charset="0"/>
                <a:cs typeface="Calibri"/>
              </a:rPr>
              <a:t>!!!</a:t>
            </a:r>
            <a:r>
              <a:rPr lang="el-GR" sz="1600" b="1" i="1" spc="30"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Εάν</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δε</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διαθέτετε</a:t>
            </a:r>
            <a:r>
              <a:rPr lang="el-GR" sz="1600" b="1" i="1" spc="23"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είτε</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το</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8" dirty="0" err="1">
                <a:solidFill>
                  <a:srgbClr val="FF0000"/>
                </a:solidFill>
                <a:latin typeface="Verdana" panose="020B0604030504040204" pitchFamily="34" charset="0"/>
                <a:ea typeface="Verdana" panose="020B0604030504040204" pitchFamily="34" charset="0"/>
                <a:cs typeface="Calibri"/>
              </a:rPr>
              <a:t>username</a:t>
            </a:r>
            <a:r>
              <a:rPr lang="el-GR" sz="1600" b="1" i="1" spc="34"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είτε</a:t>
            </a:r>
            <a:r>
              <a:rPr lang="el-GR" sz="1600" b="1" i="1" spc="8"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το</a:t>
            </a:r>
            <a:r>
              <a:rPr lang="el-GR" sz="1600" b="1" i="1" spc="4" dirty="0">
                <a:solidFill>
                  <a:srgbClr val="FF0000"/>
                </a:solidFill>
                <a:latin typeface="Verdana" panose="020B0604030504040204" pitchFamily="34" charset="0"/>
                <a:ea typeface="Verdana" panose="020B0604030504040204" pitchFamily="34" charset="0"/>
                <a:cs typeface="Calibri"/>
              </a:rPr>
              <a:t> </a:t>
            </a:r>
            <a:r>
              <a:rPr lang="el-GR" sz="1600" b="1" i="1" spc="-8" dirty="0" err="1">
                <a:solidFill>
                  <a:srgbClr val="FF0000"/>
                </a:solidFill>
                <a:latin typeface="Verdana" panose="020B0604030504040204" pitchFamily="34" charset="0"/>
                <a:ea typeface="Verdana" panose="020B0604030504040204" pitchFamily="34" charset="0"/>
                <a:cs typeface="Calibri"/>
              </a:rPr>
              <a:t>password</a:t>
            </a:r>
            <a:r>
              <a:rPr lang="el-GR" sz="1600" b="1" i="1" spc="19"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του</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συγκεκριμένου</a:t>
            </a:r>
            <a:r>
              <a:rPr lang="el-GR" sz="1600" b="1" i="1" spc="23"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EU</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8" dirty="0" err="1">
                <a:solidFill>
                  <a:srgbClr val="FF0000"/>
                </a:solidFill>
                <a:latin typeface="Verdana" panose="020B0604030504040204" pitchFamily="34" charset="0"/>
                <a:ea typeface="Verdana" panose="020B0604030504040204" pitchFamily="34" charset="0"/>
                <a:cs typeface="Calibri"/>
              </a:rPr>
              <a:t>Login</a:t>
            </a:r>
            <a:r>
              <a:rPr lang="el-GR" sz="1600" b="1" i="1" spc="11" dirty="0">
                <a:solidFill>
                  <a:srgbClr val="FF0000"/>
                </a:solidFill>
                <a:latin typeface="Verdana" panose="020B0604030504040204" pitchFamily="34" charset="0"/>
                <a:ea typeface="Verdana" panose="020B0604030504040204" pitchFamily="34" charset="0"/>
                <a:cs typeface="Calibri"/>
              </a:rPr>
              <a:t> </a:t>
            </a:r>
            <a:r>
              <a:rPr lang="el-GR" sz="1600" b="1" i="1" spc="-11" dirty="0" err="1">
                <a:solidFill>
                  <a:srgbClr val="FF0000"/>
                </a:solidFill>
                <a:latin typeface="Verdana" panose="020B0604030504040204" pitchFamily="34" charset="0"/>
                <a:ea typeface="Verdana" panose="020B0604030504040204" pitchFamily="34" charset="0"/>
                <a:cs typeface="Calibri"/>
              </a:rPr>
              <a:t>Account</a:t>
            </a:r>
            <a:r>
              <a:rPr lang="el-GR" sz="1600" b="1" i="1" spc="-11" dirty="0">
                <a:solidFill>
                  <a:srgbClr val="FF0000"/>
                </a:solidFill>
                <a:latin typeface="Verdana" panose="020B0604030504040204" pitchFamily="34" charset="0"/>
                <a:ea typeface="Verdana" panose="020B0604030504040204" pitchFamily="34" charset="0"/>
                <a:cs typeface="Calibri"/>
              </a:rPr>
              <a:t>,</a:t>
            </a:r>
            <a:r>
              <a:rPr lang="el-GR" sz="1600" b="1" i="1" spc="23"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επικοινωνήστε </a:t>
            </a:r>
            <a:r>
              <a:rPr lang="el-GR" sz="1600" b="1" i="1" spc="-311" dirty="0">
                <a:solidFill>
                  <a:srgbClr val="FF0000"/>
                </a:solidFill>
                <a:latin typeface="Verdana" panose="020B0604030504040204" pitchFamily="34" charset="0"/>
                <a:ea typeface="Verdana" panose="020B0604030504040204" pitchFamily="34" charset="0"/>
                <a:cs typeface="Calibri"/>
              </a:rPr>
              <a:t> </a:t>
            </a:r>
            <a:r>
              <a:rPr lang="el-GR" sz="1600" b="1" i="1" spc="-11" dirty="0">
                <a:solidFill>
                  <a:srgbClr val="FF0000"/>
                </a:solidFill>
                <a:latin typeface="Verdana" panose="020B0604030504040204" pitchFamily="34" charset="0"/>
                <a:ea typeface="Verdana" panose="020B0604030504040204" pitchFamily="34" charset="0"/>
                <a:cs typeface="Calibri"/>
              </a:rPr>
              <a:t>έγκαιρα</a:t>
            </a:r>
            <a:r>
              <a:rPr lang="el-GR" sz="1600" b="1" i="1" spc="8"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με το ΙΔΕΠ</a:t>
            </a:r>
            <a:r>
              <a:rPr lang="el-GR" sz="1600" b="1" i="1" dirty="0">
                <a:solidFill>
                  <a:srgbClr val="FF0000"/>
                </a:solidFill>
                <a:latin typeface="Verdana" panose="020B0604030504040204" pitchFamily="34" charset="0"/>
                <a:ea typeface="Verdana" panose="020B0604030504040204" pitchFamily="34" charset="0"/>
                <a:cs typeface="Calibri"/>
              </a:rPr>
              <a:t> </a:t>
            </a:r>
            <a:r>
              <a:rPr lang="el-GR" sz="1600" b="1" i="1" spc="-8" dirty="0">
                <a:solidFill>
                  <a:srgbClr val="FF0000"/>
                </a:solidFill>
                <a:latin typeface="Verdana" panose="020B0604030504040204" pitchFamily="34" charset="0"/>
                <a:ea typeface="Verdana" panose="020B0604030504040204" pitchFamily="34" charset="0"/>
                <a:cs typeface="Calibri"/>
              </a:rPr>
              <a:t>Διά</a:t>
            </a:r>
            <a:r>
              <a:rPr lang="el-GR" sz="1600" b="1" i="1" dirty="0">
                <a:solidFill>
                  <a:srgbClr val="FF0000"/>
                </a:solidFill>
                <a:latin typeface="Verdana" panose="020B0604030504040204" pitchFamily="34" charset="0"/>
                <a:ea typeface="Verdana" panose="020B0604030504040204" pitchFamily="34" charset="0"/>
                <a:cs typeface="Calibri"/>
              </a:rPr>
              <a:t> </a:t>
            </a:r>
            <a:r>
              <a:rPr lang="el-GR" sz="1600" b="1" i="1" spc="-4" dirty="0">
                <a:solidFill>
                  <a:srgbClr val="FF0000"/>
                </a:solidFill>
                <a:latin typeface="Verdana" panose="020B0604030504040204" pitchFamily="34" charset="0"/>
                <a:ea typeface="Verdana" panose="020B0604030504040204" pitchFamily="34" charset="0"/>
                <a:cs typeface="Calibri"/>
              </a:rPr>
              <a:t>Βίου Μάθησης</a:t>
            </a:r>
            <a:endParaRPr lang="en-GB" sz="1600" b="1" i="1" spc="-4" dirty="0">
              <a:solidFill>
                <a:srgbClr val="FF0000"/>
              </a:solidFill>
              <a:latin typeface="Verdana" panose="020B0604030504040204" pitchFamily="34" charset="0"/>
              <a:ea typeface="Verdana" panose="020B0604030504040204" pitchFamily="34" charset="0"/>
              <a:cs typeface="Calibri"/>
            </a:endParaRPr>
          </a:p>
          <a:p>
            <a:pPr marL="342900" lvl="1" indent="0" algn="just">
              <a:buNone/>
            </a:pPr>
            <a:endParaRPr lang="en-GB" sz="1600" dirty="0">
              <a:latin typeface="Verdana" panose="020B0604030504040204" pitchFamily="34" charset="0"/>
              <a:ea typeface="Verdana" panose="020B0604030504040204" pitchFamily="34" charset="0"/>
            </a:endParaRPr>
          </a:p>
          <a:p>
            <a:pPr marL="557213" lvl="1" indent="-214313" algn="just"/>
            <a:r>
              <a:rPr lang="el-GR" sz="2000" dirty="0">
                <a:solidFill>
                  <a:schemeClr val="tx1">
                    <a:lumMod val="75000"/>
                    <a:lumOff val="25000"/>
                  </a:schemeClr>
                </a:solidFill>
                <a:latin typeface="Verdana" panose="020B0604030504040204" pitchFamily="34" charset="0"/>
                <a:ea typeface="Verdana" panose="020B0604030504040204" pitchFamily="34" charset="0"/>
              </a:rPr>
              <a:t>Το </a:t>
            </a:r>
            <a:r>
              <a:rPr lang="el-GR" sz="2000" dirty="0">
                <a:latin typeface="Verdana" panose="020B0604030504040204" pitchFamily="34" charset="0"/>
                <a:ea typeface="Verdana" panose="020B0604030504040204" pitchFamily="34" charset="0"/>
              </a:rPr>
              <a:t>πιο πάνω </a:t>
            </a:r>
            <a:r>
              <a:rPr lang="en-US" sz="2000" dirty="0">
                <a:solidFill>
                  <a:schemeClr val="tx1">
                    <a:lumMod val="75000"/>
                    <a:lumOff val="25000"/>
                  </a:schemeClr>
                </a:solidFill>
                <a:latin typeface="Verdana" panose="020B0604030504040204" pitchFamily="34" charset="0"/>
                <a:ea typeface="Verdana" panose="020B0604030504040204" pitchFamily="34" charset="0"/>
              </a:rPr>
              <a:t>EU Login Account </a:t>
            </a:r>
            <a:r>
              <a:rPr lang="el-GR" sz="2000" dirty="0">
                <a:solidFill>
                  <a:schemeClr val="tx1">
                    <a:lumMod val="75000"/>
                    <a:lumOff val="25000"/>
                  </a:schemeClr>
                </a:solidFill>
                <a:latin typeface="Verdana" panose="020B0604030504040204" pitchFamily="34" charset="0"/>
                <a:ea typeface="Verdana" panose="020B0604030504040204" pitchFamily="34" charset="0"/>
              </a:rPr>
              <a:t>ενδέχεται να είναι διαφορετικό από το </a:t>
            </a:r>
            <a:r>
              <a:rPr lang="en-GB" sz="2000" dirty="0">
                <a:solidFill>
                  <a:schemeClr val="tx1">
                    <a:lumMod val="75000"/>
                    <a:lumOff val="25000"/>
                  </a:schemeClr>
                </a:solidFill>
                <a:latin typeface="Verdana" panose="020B0604030504040204" pitchFamily="34" charset="0"/>
                <a:ea typeface="Verdana" panose="020B0604030504040204" pitchFamily="34" charset="0"/>
              </a:rPr>
              <a:t>EU Login Account </a:t>
            </a:r>
            <a:r>
              <a:rPr lang="el-GR" sz="2000" dirty="0">
                <a:solidFill>
                  <a:schemeClr val="tx1">
                    <a:lumMod val="75000"/>
                    <a:lumOff val="25000"/>
                  </a:schemeClr>
                </a:solidFill>
                <a:latin typeface="Verdana" panose="020B0604030504040204" pitchFamily="34" charset="0"/>
                <a:ea typeface="Verdana" panose="020B0604030504040204" pitchFamily="34" charset="0"/>
              </a:rPr>
              <a:t>με το οποίο θα συνδεθείτε στο </a:t>
            </a:r>
            <a:r>
              <a:rPr lang="en-GB" sz="2000" dirty="0">
                <a:solidFill>
                  <a:schemeClr val="tx1">
                    <a:lumMod val="75000"/>
                    <a:lumOff val="25000"/>
                  </a:schemeClr>
                </a:solidFill>
                <a:latin typeface="Verdana" panose="020B0604030504040204" pitchFamily="34" charset="0"/>
                <a:ea typeface="Verdana" panose="020B0604030504040204" pitchFamily="34" charset="0"/>
              </a:rPr>
              <a:t>single entry point </a:t>
            </a:r>
            <a:r>
              <a:rPr lang="el-GR" sz="2000" dirty="0">
                <a:solidFill>
                  <a:schemeClr val="tx1">
                    <a:lumMod val="75000"/>
                    <a:lumOff val="25000"/>
                  </a:schemeClr>
                </a:solidFill>
                <a:latin typeface="Verdana" panose="020B0604030504040204" pitchFamily="34" charset="0"/>
                <a:ea typeface="Verdana" panose="020B0604030504040204" pitchFamily="34" charset="0"/>
              </a:rPr>
              <a:t>για την ετοιμασία και υποβολή της αίτησής σας</a:t>
            </a:r>
            <a:r>
              <a:rPr lang="en-US" sz="2000" dirty="0">
                <a:solidFill>
                  <a:schemeClr val="tx1">
                    <a:lumMod val="75000"/>
                    <a:lumOff val="25000"/>
                  </a:schemeClr>
                </a:solidFill>
                <a:latin typeface="Verdana" panose="020B0604030504040204" pitchFamily="34" charset="0"/>
                <a:ea typeface="Verdana" panose="020B0604030504040204" pitchFamily="34" charset="0"/>
              </a:rPr>
              <a:t>.</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lvl="1" indent="0" algn="just">
              <a:buNone/>
            </a:pP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r>
              <a:rPr lang="el-GR" sz="2000" dirty="0">
                <a:solidFill>
                  <a:schemeClr val="tx1">
                    <a:lumMod val="75000"/>
                    <a:lumOff val="25000"/>
                  </a:schemeClr>
                </a:solidFill>
                <a:latin typeface="Verdana" panose="020B0604030504040204" pitchFamily="34" charset="0"/>
                <a:ea typeface="Verdana" panose="020B0604030504040204" pitchFamily="34" charset="0"/>
              </a:rPr>
              <a:t>Οι προηγούμενες εγγραφές στο </a:t>
            </a:r>
            <a:r>
              <a:rPr lang="en-US" sz="2000" dirty="0">
                <a:solidFill>
                  <a:schemeClr val="tx1">
                    <a:lumMod val="75000"/>
                    <a:lumOff val="25000"/>
                  </a:schemeClr>
                </a:solidFill>
                <a:latin typeface="Verdana" panose="020B0604030504040204" pitchFamily="34" charset="0"/>
                <a:ea typeface="Verdana" panose="020B0604030504040204" pitchFamily="34" charset="0"/>
              </a:rPr>
              <a:t>ORS </a:t>
            </a:r>
            <a:r>
              <a:rPr lang="el-GR" sz="2000" dirty="0">
                <a:solidFill>
                  <a:schemeClr val="tx1">
                    <a:lumMod val="75000"/>
                    <a:lumOff val="25000"/>
                  </a:schemeClr>
                </a:solidFill>
                <a:latin typeface="Verdana" panose="020B0604030504040204" pitchFamily="34" charset="0"/>
                <a:ea typeface="Verdana" panose="020B0604030504040204" pitchFamily="34" charset="0"/>
              </a:rPr>
              <a:t>δεν μπορούν να διαγραφούν από τον χρήστη</a:t>
            </a:r>
          </a:p>
          <a:p>
            <a:pPr marL="557213" lvl="1" indent="-214313" algn="just"/>
            <a:endParaRPr lang="el-GR" sz="20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188DA3C7-CC01-EA1D-B32E-61EE8F4FB8F7}"/>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ΟΙ ΟΡΓΑΝΙΣΜΟΙ ΜΟΥ (Μ</a:t>
            </a:r>
            <a:r>
              <a:rPr lang="en-US" sz="2400" b="1" dirty="0">
                <a:solidFill>
                  <a:schemeClr val="bg1"/>
                </a:solidFill>
                <a:latin typeface="Verdana" panose="020B0604030504040204" pitchFamily="34" charset="0"/>
                <a:ea typeface="Verdana" panose="020B0604030504040204" pitchFamily="34" charset="0"/>
                <a:cs typeface="+mj-cs"/>
              </a:rPr>
              <a:t>Y ORGANISATIONS)</a:t>
            </a:r>
            <a:endParaRPr lang="en-GB"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1974972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8094" y="1081389"/>
            <a:ext cx="8999035" cy="2762295"/>
          </a:xfrm>
          <a:prstGeom prst="rect">
            <a:avLst/>
          </a:prstGeom>
        </p:spPr>
        <p:txBody>
          <a:bodyPr wrap="square">
            <a:spAutoFit/>
          </a:bodyPr>
          <a:lstStyle/>
          <a:p>
            <a:pPr marL="557213" lvl="1" indent="-214313" algn="just">
              <a:buFont typeface="Arial" panose="020B0604020202020204" pitchFamily="34" charset="0"/>
              <a:buChar char="•"/>
            </a:pPr>
            <a:r>
              <a:rPr lang="el-GR" sz="2000" dirty="0">
                <a:solidFill>
                  <a:prstClr val="black"/>
                </a:solidFill>
                <a:latin typeface="Verdana" panose="020B0604030504040204" pitchFamily="34" charset="0"/>
                <a:ea typeface="Verdana" panose="020B0604030504040204" pitchFamily="34" charset="0"/>
                <a:cs typeface="Calibri"/>
              </a:rPr>
              <a:t>Η</a:t>
            </a:r>
            <a:r>
              <a:rPr lang="el-GR" sz="2000" spc="8"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εγγραφή</a:t>
            </a:r>
            <a:r>
              <a:rPr lang="en-GB" sz="2000" spc="-4"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ενός οργανισμού</a:t>
            </a:r>
            <a:r>
              <a:rPr lang="el-GR" sz="2000" spc="4"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γίνεται</a:t>
            </a:r>
            <a:r>
              <a:rPr lang="el-GR" sz="2000" spc="30"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άπαξ,</a:t>
            </a:r>
            <a:r>
              <a:rPr lang="el-GR" sz="2000" spc="11"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αλλά</a:t>
            </a:r>
            <a:r>
              <a:rPr lang="el-GR" sz="2000" spc="26" dirty="0">
                <a:solidFill>
                  <a:prstClr val="black"/>
                </a:solidFill>
                <a:latin typeface="Verdana" panose="020B0604030504040204" pitchFamily="34" charset="0"/>
                <a:ea typeface="Verdana" panose="020B0604030504040204" pitchFamily="34" charset="0"/>
                <a:cs typeface="Calibri"/>
              </a:rPr>
              <a:t> </a:t>
            </a:r>
            <a:r>
              <a:rPr lang="el-GR" sz="2000" dirty="0">
                <a:solidFill>
                  <a:prstClr val="black"/>
                </a:solidFill>
                <a:latin typeface="Verdana" panose="020B0604030504040204" pitchFamily="34" charset="0"/>
                <a:ea typeface="Verdana" panose="020B0604030504040204" pitchFamily="34" charset="0"/>
                <a:cs typeface="Calibri"/>
              </a:rPr>
              <a:t>η</a:t>
            </a:r>
            <a:r>
              <a:rPr lang="el-GR" sz="2000" spc="4" dirty="0">
                <a:solidFill>
                  <a:prstClr val="black"/>
                </a:solidFill>
                <a:latin typeface="Verdana" panose="020B0604030504040204" pitchFamily="34" charset="0"/>
                <a:ea typeface="Verdana" panose="020B0604030504040204" pitchFamily="34" charset="0"/>
                <a:cs typeface="Calibri"/>
              </a:rPr>
              <a:t> </a:t>
            </a:r>
            <a:r>
              <a:rPr lang="el-GR" sz="2000" spc="-8" dirty="0" err="1">
                <a:solidFill>
                  <a:prstClr val="black"/>
                </a:solidFill>
                <a:latin typeface="Verdana" panose="020B0604030504040204" pitchFamily="34" charset="0"/>
                <a:ea typeface="Verdana" panose="020B0604030504040204" pitchFamily="34" charset="0"/>
                <a:cs typeface="Calibri"/>
              </a:rPr>
              <a:t>επικαιροποίησή</a:t>
            </a:r>
            <a:r>
              <a:rPr lang="el-GR" sz="2000" spc="38"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της</a:t>
            </a:r>
            <a:r>
              <a:rPr lang="el-GR" sz="2000" spc="8"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είναι</a:t>
            </a:r>
            <a:r>
              <a:rPr lang="el-GR" sz="2000" spc="26"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ανά</a:t>
            </a:r>
            <a:r>
              <a:rPr lang="el-GR" sz="2000" spc="11" dirty="0">
                <a:solidFill>
                  <a:prstClr val="black"/>
                </a:solidFill>
                <a:latin typeface="Verdana" panose="020B0604030504040204" pitchFamily="34" charset="0"/>
                <a:ea typeface="Verdana" panose="020B0604030504040204" pitchFamily="34" charset="0"/>
                <a:cs typeface="Calibri"/>
              </a:rPr>
              <a:t> </a:t>
            </a:r>
            <a:r>
              <a:rPr lang="el-GR" sz="2000" spc="-8" dirty="0">
                <a:solidFill>
                  <a:prstClr val="black"/>
                </a:solidFill>
                <a:latin typeface="Verdana" panose="020B0604030504040204" pitchFamily="34" charset="0"/>
                <a:ea typeface="Verdana" panose="020B0604030504040204" pitchFamily="34" charset="0"/>
                <a:cs typeface="Calibri"/>
              </a:rPr>
              <a:t>πάσα</a:t>
            </a:r>
            <a:r>
              <a:rPr lang="el-GR" sz="2000" spc="11"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στιγμή</a:t>
            </a:r>
            <a:r>
              <a:rPr lang="el-GR" sz="2000" dirty="0">
                <a:solidFill>
                  <a:prstClr val="black"/>
                </a:solidFill>
                <a:latin typeface="Verdana" panose="020B0604030504040204" pitchFamily="34" charset="0"/>
                <a:ea typeface="Verdana" panose="020B0604030504040204" pitchFamily="34" charset="0"/>
                <a:cs typeface="Calibri"/>
              </a:rPr>
              <a:t> </a:t>
            </a:r>
            <a:r>
              <a:rPr lang="el-GR" sz="2000" spc="-4" dirty="0">
                <a:solidFill>
                  <a:prstClr val="black"/>
                </a:solidFill>
                <a:latin typeface="Verdana" panose="020B0604030504040204" pitchFamily="34" charset="0"/>
                <a:ea typeface="Verdana" panose="020B0604030504040204" pitchFamily="34" charset="0"/>
                <a:cs typeface="Calibri"/>
              </a:rPr>
              <a:t>δυνατή</a:t>
            </a:r>
            <a:endParaRPr lang="en-GB" sz="2000" spc="-4" dirty="0">
              <a:solidFill>
                <a:prstClr val="black"/>
              </a:solidFill>
              <a:latin typeface="Verdana" panose="020B0604030504040204" pitchFamily="34" charset="0"/>
              <a:ea typeface="Verdana" panose="020B0604030504040204" pitchFamily="34" charset="0"/>
              <a:cs typeface="Calibri"/>
            </a:endParaRPr>
          </a:p>
          <a:p>
            <a:pPr marL="342900" lvl="1" algn="just"/>
            <a:endParaRPr lang="en-US"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Αλλαγές στα στοιχεία ενός οργανισμού γίνονται μόνο στο </a:t>
            </a:r>
            <a:r>
              <a:rPr lang="en-GB" sz="2000" dirty="0">
                <a:solidFill>
                  <a:schemeClr val="tx1">
                    <a:lumMod val="75000"/>
                    <a:lumOff val="25000"/>
                  </a:schemeClr>
                </a:solidFill>
                <a:latin typeface="Verdana" panose="020B0604030504040204" pitchFamily="34" charset="0"/>
                <a:ea typeface="Verdana" panose="020B0604030504040204" pitchFamily="34" charset="0"/>
              </a:rPr>
              <a:t>ORS</a:t>
            </a:r>
            <a:r>
              <a:rPr lang="el-GR" sz="2000" dirty="0">
                <a:solidFill>
                  <a:schemeClr val="tx1">
                    <a:lumMod val="75000"/>
                    <a:lumOff val="25000"/>
                  </a:schemeClr>
                </a:solidFill>
                <a:latin typeface="Verdana" panose="020B0604030504040204" pitchFamily="34" charset="0"/>
                <a:ea typeface="Verdana" panose="020B0604030504040204" pitchFamily="34" charset="0"/>
              </a:rPr>
              <a:t> – Η αίτηση αντλεί στοιχεία από το </a:t>
            </a:r>
            <a:r>
              <a:rPr lang="en-US" sz="2000" dirty="0">
                <a:solidFill>
                  <a:schemeClr val="tx1">
                    <a:lumMod val="75000"/>
                    <a:lumOff val="25000"/>
                  </a:schemeClr>
                </a:solidFill>
                <a:latin typeface="Verdana" panose="020B0604030504040204" pitchFamily="34" charset="0"/>
                <a:ea typeface="Verdana" panose="020B0604030504040204" pitchFamily="34" charset="0"/>
              </a:rPr>
              <a:t>ORS</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buFont typeface="Arial" panose="020B0604020202020204" pitchFamily="34" charset="0"/>
              <a:buChar char="•"/>
            </a:pP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Οι αλλαγές μπορεί να αφορούν τον νόμιμο εκπρόσωπο του οργανισμού σας, τα τραπεζικά σας στοιχεία κτλ.</a:t>
            </a: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endParaRPr lang="el-GR" sz="135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21ED44C-79A0-AC86-AC3E-80E996C2AACE}"/>
              </a:ext>
            </a:extLst>
          </p:cNvPr>
          <p:cNvSpPr/>
          <p:nvPr/>
        </p:nvSpPr>
        <p:spPr>
          <a:xfrm>
            <a:off x="2389669" y="4515386"/>
            <a:ext cx="7683972" cy="400110"/>
          </a:xfrm>
          <a:prstGeom prst="rect">
            <a:avLst/>
          </a:prstGeom>
          <a:solidFill>
            <a:schemeClr val="tx2">
              <a:lumMod val="40000"/>
              <a:lumOff val="60000"/>
            </a:schemeClr>
          </a:solidFill>
        </p:spPr>
        <p:txBody>
          <a:bodyPr wrap="square">
            <a:spAutoFit/>
          </a:bodyPr>
          <a:lstStyle/>
          <a:p>
            <a:r>
              <a:rPr lang="en-US" sz="2000" dirty="0" err="1">
                <a:solidFill>
                  <a:schemeClr val="bg1"/>
                </a:solidFill>
                <a:latin typeface="Verdana" panose="020B0604030504040204" pitchFamily="34" charset="0"/>
                <a:ea typeface="Verdana" panose="020B0604030504040204" pitchFamily="34" charset="0"/>
              </a:rPr>
              <a:t>Organisation</a:t>
            </a:r>
            <a:r>
              <a:rPr lang="en-US" sz="2000" dirty="0">
                <a:solidFill>
                  <a:schemeClr val="bg1"/>
                </a:solidFill>
                <a:latin typeface="Verdana" panose="020B0604030504040204" pitchFamily="34" charset="0"/>
                <a:ea typeface="Verdana" panose="020B0604030504040204" pitchFamily="34" charset="0"/>
              </a:rPr>
              <a:t> Registration System</a:t>
            </a:r>
            <a:r>
              <a:rPr lang="en-US" sz="2000" dirty="0">
                <a:solidFill>
                  <a:srgbClr val="7A7A7A"/>
                </a:solidFill>
                <a:latin typeface="Verdana" panose="020B0604030504040204" pitchFamily="34" charset="0"/>
                <a:ea typeface="Verdana" panose="020B0604030504040204" pitchFamily="34" charset="0"/>
              </a:rPr>
              <a:t> </a:t>
            </a:r>
            <a:r>
              <a:rPr lang="el-GR" sz="2000" dirty="0">
                <a:solidFill>
                  <a:srgbClr val="7A7A7A"/>
                </a:solidFill>
                <a:latin typeface="Verdana" panose="020B0604030504040204" pitchFamily="34" charset="0"/>
                <a:ea typeface="Verdana" panose="020B0604030504040204" pitchFamily="34" charset="0"/>
                <a:hlinkClick r:id="rId3"/>
              </a:rPr>
              <a:t>Οδηγός </a:t>
            </a:r>
            <a:r>
              <a:rPr lang="el-GR" sz="2000" dirty="0">
                <a:solidFill>
                  <a:srgbClr val="7A7A7A"/>
                </a:solidFill>
                <a:latin typeface="Verdana" panose="020B0604030504040204" pitchFamily="34" charset="0"/>
                <a:ea typeface="Verdana" panose="020B0604030504040204" pitchFamily="34" charset="0"/>
              </a:rPr>
              <a:t>  </a:t>
            </a:r>
            <a:r>
              <a:rPr lang="el-GR" sz="2000" dirty="0">
                <a:solidFill>
                  <a:srgbClr val="7A7A7A"/>
                </a:solidFill>
                <a:latin typeface="Verdana" panose="020B0604030504040204" pitchFamily="34" charset="0"/>
                <a:ea typeface="Verdana" panose="020B0604030504040204" pitchFamily="34" charset="0"/>
                <a:hlinkClick r:id="rId4"/>
              </a:rPr>
              <a:t>παρουσίαση</a:t>
            </a:r>
            <a:endParaRPr lang="el-GR" sz="2000" dirty="0">
              <a:solidFill>
                <a:srgbClr val="7A7A7A"/>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73B507D5-914C-F069-9A85-92B0856CD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3641" y="5487170"/>
            <a:ext cx="516523" cy="442504"/>
          </a:xfrm>
          <a:prstGeom prst="rect">
            <a:avLst/>
          </a:prstGeom>
        </p:spPr>
      </p:pic>
      <p:sp>
        <p:nvSpPr>
          <p:cNvPr id="3" name="Rectangle 2">
            <a:extLst>
              <a:ext uri="{FF2B5EF4-FFF2-40B4-BE49-F238E27FC236}">
                <a16:creationId xmlns:a16="http://schemas.microsoft.com/office/drawing/2014/main" id="{7FE805E1-1BDF-D779-2830-7635491034F9}"/>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ΕΝΗΜΕΡΩΣΗ ΣΤΟΙΧΕΙΩΝ ΟΡΓΑΝΙΣΜΩΝ (1/</a:t>
            </a:r>
            <a:r>
              <a:rPr lang="en-US" sz="2400" b="1" dirty="0">
                <a:solidFill>
                  <a:schemeClr val="bg1"/>
                </a:solidFill>
                <a:latin typeface="Verdana" panose="020B0604030504040204" pitchFamily="34" charset="0"/>
                <a:ea typeface="Verdana" panose="020B0604030504040204" pitchFamily="34" charset="0"/>
                <a:cs typeface="+mj-cs"/>
              </a:rPr>
              <a:t>3</a:t>
            </a:r>
            <a:r>
              <a:rPr lang="el-GR" sz="2400" b="1" dirty="0">
                <a:solidFill>
                  <a:schemeClr val="bg1"/>
                </a:solidFill>
                <a:latin typeface="Verdana" panose="020B0604030504040204" pitchFamily="34" charset="0"/>
                <a:ea typeface="Verdana" panose="020B0604030504040204" pitchFamily="34" charset="0"/>
                <a:cs typeface="+mj-cs"/>
              </a:rPr>
              <a:t>)</a:t>
            </a:r>
            <a:endParaRPr lang="en-GB" sz="2400" b="1" dirty="0">
              <a:solidFill>
                <a:schemeClr val="bg1"/>
              </a:solidFill>
              <a:latin typeface="Verdana" panose="020B0604030504040204" pitchFamily="34" charset="0"/>
              <a:ea typeface="Verdana" panose="020B0604030504040204" pitchFamily="34" charset="0"/>
              <a:cs typeface="+mj-cs"/>
            </a:endParaRPr>
          </a:p>
        </p:txBody>
      </p:sp>
      <p:sp>
        <p:nvSpPr>
          <p:cNvPr id="9" name="Arrow: Curved Right 8">
            <a:extLst>
              <a:ext uri="{FF2B5EF4-FFF2-40B4-BE49-F238E27FC236}">
                <a16:creationId xmlns:a16="http://schemas.microsoft.com/office/drawing/2014/main" id="{2A444DA6-4402-5439-46CE-61574C1BEC28}"/>
              </a:ext>
            </a:extLst>
          </p:cNvPr>
          <p:cNvSpPr/>
          <p:nvPr/>
        </p:nvSpPr>
        <p:spPr>
          <a:xfrm>
            <a:off x="1493134" y="3680749"/>
            <a:ext cx="798653" cy="1203969"/>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978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046281" y="762808"/>
            <a:ext cx="4550780" cy="1033085"/>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81016" y="762810"/>
            <a:ext cx="2691628" cy="1033083"/>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1332" y="42604"/>
            <a:ext cx="5471498" cy="492443"/>
          </a:xfrm>
          <a:prstGeom prst="rect">
            <a:avLst/>
          </a:prstGeom>
          <a:noFill/>
        </p:spPr>
        <p:txBody>
          <a:bodyPr wrap="none" rtlCol="0">
            <a:spAutoFit/>
          </a:bodyPr>
          <a:lstStyle/>
          <a:p>
            <a:r>
              <a:rPr lang="el-GR" sz="2600" b="1" dirty="0">
                <a:solidFill>
                  <a:schemeClr val="bg1"/>
                </a:solidFill>
              </a:rPr>
              <a:t>ΔΥΝΑΤΟΤΗΤΕΣ ΚΙΝΗΤΙΚΟΤΗΤΑΣ ΠΡΟΣ..</a:t>
            </a:r>
            <a:endParaRPr lang="en-GB" sz="2600" b="1" dirty="0">
              <a:solidFill>
                <a:schemeClr val="bg1"/>
              </a:solidFill>
            </a:endParaRPr>
          </a:p>
        </p:txBody>
      </p:sp>
      <p:sp>
        <p:nvSpPr>
          <p:cNvPr id="56" name="TextBox 55"/>
          <p:cNvSpPr txBox="1"/>
          <p:nvPr/>
        </p:nvSpPr>
        <p:spPr>
          <a:xfrm>
            <a:off x="669526" y="812827"/>
            <a:ext cx="2514607" cy="892552"/>
          </a:xfrm>
          <a:prstGeom prst="rect">
            <a:avLst/>
          </a:prstGeom>
          <a:noFill/>
        </p:spPr>
        <p:txBody>
          <a:bodyPr wrap="square" rtlCol="0">
            <a:spAutoFit/>
          </a:bodyPr>
          <a:lstStyle/>
          <a:p>
            <a:pPr lvl="0" algn="ctr">
              <a:defRPr/>
            </a:pPr>
            <a:r>
              <a:rPr lang="el-GR" sz="2500" b="1" dirty="0">
                <a:solidFill>
                  <a:schemeClr val="accent2"/>
                </a:solidFill>
                <a:latin typeface="Calibri" panose="020F0502020204030204" pitchFamily="34" charset="0"/>
                <a:ea typeface="Calibri" panose="020F0502020204030204" pitchFamily="34" charset="0"/>
                <a:cs typeface="Calibri" panose="020F0502020204030204" pitchFamily="34" charset="0"/>
              </a:rPr>
              <a:t>27 Κράτη – </a:t>
            </a:r>
          </a:p>
          <a:p>
            <a:pPr lvl="0" algn="ctr">
              <a:defRPr/>
            </a:pPr>
            <a:r>
              <a:rPr lang="el-GR" sz="2500" b="1" dirty="0">
                <a:solidFill>
                  <a:schemeClr val="accent2"/>
                </a:solidFill>
                <a:latin typeface="Calibri" panose="020F0502020204030204" pitchFamily="34" charset="0"/>
                <a:ea typeface="Calibri" panose="020F0502020204030204" pitchFamily="34" charset="0"/>
                <a:cs typeface="Calibri" panose="020F0502020204030204" pitchFamily="34" charset="0"/>
              </a:rPr>
              <a:t>Μέλη της Ε.Ε. </a:t>
            </a:r>
            <a:endParaRPr lang="el-GR" sz="25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3521320" y="769857"/>
            <a:ext cx="3108188" cy="1026036"/>
          </a:xfrm>
          <a:prstGeom prst="rect">
            <a:avLst/>
          </a:prstGeom>
          <a:noFill/>
          <a:ln w="19050">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033004" y="1012881"/>
            <a:ext cx="2084819" cy="492443"/>
          </a:xfrm>
          <a:prstGeom prst="rect">
            <a:avLst/>
          </a:prstGeom>
          <a:noFill/>
        </p:spPr>
        <p:txBody>
          <a:bodyPr wrap="square" rtlCol="0">
            <a:spAutoFit/>
          </a:bodyPr>
          <a:lstStyle>
            <a:defPPr>
              <a:defRPr lang="en-US"/>
            </a:defPPr>
            <a:lvl1pPr lvl="0" algn="ctr">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l-GR" sz="2500" dirty="0">
                <a:solidFill>
                  <a:srgbClr val="9D72B5"/>
                </a:solidFill>
              </a:rPr>
              <a:t>Χώρες ΕΟΧ</a:t>
            </a:r>
          </a:p>
        </p:txBody>
      </p:sp>
      <p:sp>
        <p:nvSpPr>
          <p:cNvPr id="24" name="Rectangle 23"/>
          <p:cNvSpPr/>
          <p:nvPr/>
        </p:nvSpPr>
        <p:spPr>
          <a:xfrm>
            <a:off x="3521320" y="1795893"/>
            <a:ext cx="3108188" cy="1558723"/>
          </a:xfrm>
          <a:prstGeom prst="rect">
            <a:avLst/>
          </a:prstGeom>
          <a:solidFill>
            <a:srgbClr val="9D72B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300" b="1" dirty="0">
                <a:solidFill>
                  <a:srgbClr val="9D72B5"/>
                </a:solidFill>
              </a:rPr>
              <a:t>Ισλανδία</a:t>
            </a:r>
          </a:p>
          <a:p>
            <a:pPr algn="ctr">
              <a:lnSpc>
                <a:spcPct val="150000"/>
              </a:lnSpc>
            </a:pPr>
            <a:r>
              <a:rPr lang="el-GR" sz="2300" b="1" dirty="0">
                <a:solidFill>
                  <a:srgbClr val="9D72B5"/>
                </a:solidFill>
              </a:rPr>
              <a:t>Λιχτενστάιν</a:t>
            </a:r>
          </a:p>
          <a:p>
            <a:pPr algn="ctr">
              <a:lnSpc>
                <a:spcPct val="150000"/>
              </a:lnSpc>
            </a:pPr>
            <a:r>
              <a:rPr lang="el-GR" sz="2300" b="1" dirty="0">
                <a:solidFill>
                  <a:srgbClr val="9D72B5"/>
                </a:solidFill>
              </a:rPr>
              <a:t>Νορβηγία</a:t>
            </a:r>
            <a:endParaRPr lang="en-GB" sz="2300" b="1" dirty="0">
              <a:solidFill>
                <a:srgbClr val="9D72B5"/>
              </a:solidFill>
            </a:endParaRPr>
          </a:p>
        </p:txBody>
      </p:sp>
      <p:sp>
        <p:nvSpPr>
          <p:cNvPr id="25" name="TextBox 24"/>
          <p:cNvSpPr txBox="1"/>
          <p:nvPr/>
        </p:nvSpPr>
        <p:spPr>
          <a:xfrm>
            <a:off x="6803817" y="816727"/>
            <a:ext cx="4876027" cy="892552"/>
          </a:xfrm>
          <a:prstGeom prst="rect">
            <a:avLst/>
          </a:prstGeom>
          <a:noFill/>
        </p:spPr>
        <p:txBody>
          <a:bodyPr wrap="square" rtlCol="0">
            <a:spAutoFit/>
          </a:bodyPr>
          <a:lstStyle/>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Υποψήφιες προς ένταξη </a:t>
            </a:r>
          </a:p>
          <a:p>
            <a:pPr lvl="0" algn="ctr">
              <a:defRPr/>
            </a:pPr>
            <a:r>
              <a:rPr lang="el-GR" sz="2500" b="1" dirty="0">
                <a:solidFill>
                  <a:srgbClr val="9D72B5"/>
                </a:solidFill>
                <a:latin typeface="Calibri" panose="020F0502020204030204" pitchFamily="34" charset="0"/>
                <a:ea typeface="Calibri" panose="020F0502020204030204" pitchFamily="34" charset="0"/>
                <a:cs typeface="Calibri" panose="020F0502020204030204" pitchFamily="34" charset="0"/>
              </a:rPr>
              <a:t>στην Ε.Ε. χώρες</a:t>
            </a:r>
          </a:p>
        </p:txBody>
      </p:sp>
      <p:sp>
        <p:nvSpPr>
          <p:cNvPr id="26" name="Rectangle 25"/>
          <p:cNvSpPr/>
          <p:nvPr/>
        </p:nvSpPr>
        <p:spPr>
          <a:xfrm>
            <a:off x="7047200" y="1795893"/>
            <a:ext cx="4550780" cy="1558723"/>
          </a:xfrm>
          <a:prstGeom prst="rect">
            <a:avLst/>
          </a:prstGeom>
          <a:solidFill>
            <a:srgbClr val="9D72B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300" b="1" dirty="0">
                <a:solidFill>
                  <a:srgbClr val="9D72B5"/>
                </a:solidFill>
              </a:rPr>
              <a:t>Τουρκία</a:t>
            </a:r>
          </a:p>
          <a:p>
            <a:pPr algn="ctr">
              <a:lnSpc>
                <a:spcPct val="150000"/>
              </a:lnSpc>
            </a:pPr>
            <a:r>
              <a:rPr lang="el-GR" sz="2300" b="1" dirty="0">
                <a:solidFill>
                  <a:srgbClr val="9D72B5"/>
                </a:solidFill>
              </a:rPr>
              <a:t>Δημοκρατία της Β. Μακεδονίας</a:t>
            </a:r>
          </a:p>
          <a:p>
            <a:pPr algn="ctr">
              <a:lnSpc>
                <a:spcPct val="150000"/>
              </a:lnSpc>
            </a:pPr>
            <a:r>
              <a:rPr lang="el-GR" sz="2300" b="1" dirty="0">
                <a:solidFill>
                  <a:srgbClr val="9D72B5"/>
                </a:solidFill>
              </a:rPr>
              <a:t>Σερβία</a:t>
            </a:r>
            <a:endParaRPr lang="en-GB" sz="2300" b="1" dirty="0">
              <a:solidFill>
                <a:srgbClr val="9D72B5"/>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a:extLst>
              <a:ext uri="{FF2B5EF4-FFF2-40B4-BE49-F238E27FC236}">
                <a16:creationId xmlns:a16="http://schemas.microsoft.com/office/drawing/2014/main" id="{70CD1890-CB78-C4FE-9E67-5DB1BD01A184}"/>
              </a:ext>
            </a:extLst>
          </p:cNvPr>
          <p:cNvSpPr txBox="1"/>
          <p:nvPr/>
        </p:nvSpPr>
        <p:spPr>
          <a:xfrm>
            <a:off x="3521320" y="3410652"/>
            <a:ext cx="8075741" cy="400110"/>
          </a:xfrm>
          <a:prstGeom prst="rect">
            <a:avLst/>
          </a:prstGeom>
          <a:solidFill>
            <a:srgbClr val="FFCCFF"/>
          </a:solidFill>
        </p:spPr>
        <p:txBody>
          <a:bodyPr wrap="square" rtlCol="0">
            <a:spAutoFit/>
          </a:bodyPr>
          <a:lstStyle/>
          <a:p>
            <a:pPr algn="ctr"/>
            <a:r>
              <a:rPr lang="el-GR" sz="2000" b="1" dirty="0">
                <a:solidFill>
                  <a:srgbClr val="9D72B5"/>
                </a:solidFill>
              </a:rPr>
              <a:t>Τρίτες Χώρες Συνδεδεμένες με το Πρόγραμμα</a:t>
            </a:r>
          </a:p>
        </p:txBody>
      </p:sp>
      <p:sp>
        <p:nvSpPr>
          <p:cNvPr id="5" name="TextBox 4">
            <a:extLst>
              <a:ext uri="{FF2B5EF4-FFF2-40B4-BE49-F238E27FC236}">
                <a16:creationId xmlns:a16="http://schemas.microsoft.com/office/drawing/2014/main" id="{BD389E7B-5030-FD9C-A8D6-65FC5B04997C}"/>
              </a:ext>
            </a:extLst>
          </p:cNvPr>
          <p:cNvSpPr txBox="1"/>
          <p:nvPr/>
        </p:nvSpPr>
        <p:spPr>
          <a:xfrm>
            <a:off x="416512" y="3950029"/>
            <a:ext cx="4483403" cy="1015663"/>
          </a:xfrm>
          <a:prstGeom prst="rect">
            <a:avLst/>
          </a:prstGeom>
          <a:solidFill>
            <a:srgbClr val="359FC0"/>
          </a:solidFill>
        </p:spPr>
        <p:txBody>
          <a:bodyPr wrap="square" rtlCol="0">
            <a:spAutoFit/>
          </a:bodyPr>
          <a:lstStyle/>
          <a:p>
            <a:r>
              <a:rPr lang="el-GR" sz="2000" b="1" dirty="0"/>
              <a:t>Τρίτες Χώρες Μη Συνδεδεμένες με το Πρόγραμμα – </a:t>
            </a:r>
            <a:r>
              <a:rPr lang="en-US" sz="2000" b="1" dirty="0"/>
              <a:t>Regions 1-3 &amp; 5-14</a:t>
            </a:r>
            <a:r>
              <a:rPr lang="el-GR" sz="2000" b="1" dirty="0"/>
              <a:t> </a:t>
            </a:r>
          </a:p>
          <a:p>
            <a:r>
              <a:rPr lang="el-GR" sz="2000" b="1" dirty="0">
                <a:solidFill>
                  <a:schemeClr val="bg1"/>
                </a:solidFill>
              </a:rPr>
              <a:t>Το Ηνωμένο Βασίλειο περιλαμβάνεται</a:t>
            </a:r>
          </a:p>
        </p:txBody>
      </p:sp>
      <p:sp>
        <p:nvSpPr>
          <p:cNvPr id="8" name="TextBox 7">
            <a:extLst>
              <a:ext uri="{FF2B5EF4-FFF2-40B4-BE49-F238E27FC236}">
                <a16:creationId xmlns:a16="http://schemas.microsoft.com/office/drawing/2014/main" id="{7DC6B2E7-B7B9-00C0-5230-B574A28E9BDB}"/>
              </a:ext>
            </a:extLst>
          </p:cNvPr>
          <p:cNvSpPr txBox="1"/>
          <p:nvPr/>
        </p:nvSpPr>
        <p:spPr>
          <a:xfrm>
            <a:off x="4899915" y="3923485"/>
            <a:ext cx="6389408" cy="2573012"/>
          </a:xfrm>
          <a:prstGeom prst="rect">
            <a:avLst/>
          </a:prstGeom>
          <a:solidFill>
            <a:schemeClr val="accent1">
              <a:lumMod val="20000"/>
              <a:lumOff val="80000"/>
            </a:schemeClr>
          </a:solidFill>
          <a:ln>
            <a:solidFill>
              <a:srgbClr val="00CC66"/>
            </a:solidFill>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l-GR" sz="1800" b="1" u="none" strike="noStrike" kern="1200" cap="none" spc="0" normalizeH="0" baseline="0" noProof="0" dirty="0">
                <a:ln>
                  <a:noFill/>
                </a:ln>
                <a:solidFill>
                  <a:srgbClr val="FF0000"/>
                </a:solidFill>
                <a:effectLst/>
                <a:uLnTx/>
                <a:uFillTx/>
              </a:rPr>
              <a:t>ΜΟΝΟ ΓΙΑ ΕΕΚ</a:t>
            </a:r>
            <a:r>
              <a:rPr lang="el-GR" sz="1800" b="1" dirty="0">
                <a:solidFill>
                  <a:schemeClr val="bg1"/>
                </a:solidFill>
              </a:rPr>
              <a:t>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l-GR" sz="1800" b="1" dirty="0"/>
              <a:t>20% συνολικής χρηματοδότησης</a:t>
            </a:r>
            <a:r>
              <a:rPr kumimoji="0" lang="el-GR" sz="1800" b="1" u="none" strike="noStrike" kern="1200" cap="none" spc="0" normalizeH="0" baseline="0" noProof="0" dirty="0">
                <a:ln>
                  <a:noFill/>
                </a:ln>
                <a:effectLst/>
                <a:uLnTx/>
                <a:uFillTx/>
              </a:rPr>
              <a:t> για Διεθνή Κινητικότητα</a:t>
            </a:r>
          </a:p>
          <a:p>
            <a:pPr marL="285750" indent="-285750">
              <a:spcBef>
                <a:spcPct val="20000"/>
              </a:spcBef>
              <a:buFont typeface="Wingdings" panose="05000000000000000000" pitchFamily="2" charset="2"/>
              <a:buChar char="ü"/>
              <a:defRPr/>
            </a:pPr>
            <a:r>
              <a:rPr lang="el-GR" sz="1600" dirty="0"/>
              <a:t>Οι κατηγορίες προϋπολογισμού βάσει πραγματικών εξόδων δεν </a:t>
            </a:r>
            <a:r>
              <a:rPr lang="el-GR" sz="1600" dirty="0" err="1"/>
              <a:t>προσμετρώνται</a:t>
            </a:r>
            <a:r>
              <a:rPr lang="el-GR" sz="1600" dirty="0"/>
              <a:t> στο όριο αυτό</a:t>
            </a:r>
            <a:r>
              <a:rPr lang="en-US" sz="1600" dirty="0"/>
              <a:t> (= inclusion support for participants, exceptional costs)</a:t>
            </a:r>
            <a:r>
              <a:rPr lang="el-GR" sz="1600" dirty="0"/>
              <a:t>.</a:t>
            </a:r>
          </a:p>
          <a:p>
            <a:pPr marL="285750" indent="-285750">
              <a:spcBef>
                <a:spcPct val="20000"/>
              </a:spcBef>
              <a:buFont typeface="Wingdings" panose="05000000000000000000" pitchFamily="2" charset="2"/>
              <a:buChar char="ü"/>
              <a:defRPr/>
            </a:pPr>
            <a:r>
              <a:rPr lang="el-GR" sz="1600" dirty="0"/>
              <a:t>Δεν επιτρέπονται οι διεθνείς κινητικότητες προσωπικού για σεμινάρια.</a:t>
            </a:r>
            <a:endParaRPr lang="en-GB" sz="1600" dirty="0"/>
          </a:p>
          <a:p>
            <a:pPr marL="285750" indent="-285750">
              <a:spcBef>
                <a:spcPct val="20000"/>
              </a:spcBef>
              <a:buFont typeface="Wingdings" panose="05000000000000000000" pitchFamily="2" charset="2"/>
              <a:buChar char="ü"/>
              <a:defRPr/>
            </a:pPr>
            <a:r>
              <a:rPr lang="el-GR" sz="1600" dirty="0"/>
              <a:t>Δεν επιτρέπονται οι διεθνείς ομαδικές κινητικότητες εκπαιδευομένων (με εξαίρεση τις κινητικότητες για Συμμετοχή σε Διαγωνισμούς Δεξιοτήτων)</a:t>
            </a:r>
          </a:p>
        </p:txBody>
      </p:sp>
    </p:spTree>
    <p:extLst>
      <p:ext uri="{BB962C8B-B14F-4D97-AF65-F5344CB8AC3E}">
        <p14:creationId xmlns:p14="http://schemas.microsoft.com/office/powerpoint/2010/main" val="3720911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605" y="958872"/>
            <a:ext cx="8784976" cy="1606032"/>
          </a:xfrm>
        </p:spPr>
        <p:txBody>
          <a:bodyPr>
            <a:noAutofit/>
          </a:bodyPr>
          <a:lstStyle/>
          <a:p>
            <a:pPr marL="914400" lvl="1" indent="-457200" algn="just">
              <a:buFont typeface="+mj-lt"/>
              <a:buAutoNum type="arabicPeriod"/>
            </a:pPr>
            <a:r>
              <a:rPr lang="el-GR" sz="1800" dirty="0">
                <a:latin typeface="Verdana" panose="020B0604030504040204" pitchFamily="34" charset="0"/>
                <a:ea typeface="Verdana" panose="020B0604030504040204" pitchFamily="34" charset="0"/>
              </a:rPr>
              <a:t>Επιλογή της ενότητας που χρήζει τροποποίησης</a:t>
            </a:r>
            <a:endParaRPr lang="en-GB" sz="1800" dirty="0">
              <a:latin typeface="Verdana" panose="020B0604030504040204" pitchFamily="34" charset="0"/>
              <a:ea typeface="Verdana" panose="020B0604030504040204" pitchFamily="34" charset="0"/>
            </a:endParaRPr>
          </a:p>
          <a:p>
            <a:pPr marL="914400" lvl="1" indent="-457200" algn="just">
              <a:buFont typeface="+mj-lt"/>
              <a:buAutoNum type="arabicPeriod"/>
            </a:pPr>
            <a:r>
              <a:rPr lang="el-GR" sz="1800" dirty="0">
                <a:latin typeface="Verdana" panose="020B0604030504040204" pitchFamily="34" charset="0"/>
                <a:ea typeface="Verdana" panose="020B0604030504040204" pitchFamily="34" charset="0"/>
              </a:rPr>
              <a:t>Ενημέρωση των πεδίων</a:t>
            </a:r>
          </a:p>
          <a:p>
            <a:pPr marL="914400" lvl="1" indent="-457200" algn="just">
              <a:buFont typeface="+mj-lt"/>
              <a:buAutoNum type="arabicPeriod"/>
            </a:pPr>
            <a:r>
              <a:rPr lang="el-GR" sz="1800" dirty="0">
                <a:latin typeface="Verdana" panose="020B0604030504040204" pitchFamily="34" charset="0"/>
                <a:ea typeface="Verdana" panose="020B0604030504040204" pitchFamily="34" charset="0"/>
              </a:rPr>
              <a:t>Αποθήκευση μέσω της επιλογής </a:t>
            </a:r>
            <a:r>
              <a:rPr lang="en-US" sz="1800" dirty="0">
                <a:latin typeface="Verdana" panose="020B0604030504040204" pitchFamily="34" charset="0"/>
                <a:ea typeface="Verdana" panose="020B0604030504040204" pitchFamily="34" charset="0"/>
              </a:rPr>
              <a:t>“Update”</a:t>
            </a:r>
          </a:p>
          <a:p>
            <a:pPr marL="914400" lvl="1" indent="-457200">
              <a:buFont typeface="+mj-lt"/>
              <a:buAutoNum type="arabicPeriod"/>
            </a:pPr>
            <a:r>
              <a:rPr lang="el-GR" sz="1800" dirty="0">
                <a:latin typeface="Verdana" panose="020B0604030504040204" pitchFamily="34" charset="0"/>
                <a:ea typeface="Verdana" panose="020B0604030504040204" pitchFamily="34" charset="0"/>
              </a:rPr>
              <a:t>Ανέβασμα εγγράφων (όπου ισχύει)</a:t>
            </a:r>
          </a:p>
        </p:txBody>
      </p:sp>
      <p:sp>
        <p:nvSpPr>
          <p:cNvPr id="4" name="Flowchart: Connector 3"/>
          <p:cNvSpPr/>
          <p:nvPr/>
        </p:nvSpPr>
        <p:spPr>
          <a:xfrm>
            <a:off x="4569156" y="4342116"/>
            <a:ext cx="286105" cy="31318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31350" y="4307824"/>
            <a:ext cx="143053" cy="369332"/>
          </a:xfrm>
          <a:prstGeom prst="rect">
            <a:avLst/>
          </a:prstGeom>
          <a:noFill/>
        </p:spPr>
        <p:txBody>
          <a:bodyPr wrap="square" rtlCol="0">
            <a:spAutoFit/>
          </a:bodyPr>
          <a:lstStyle/>
          <a:p>
            <a:pPr algn="ctr"/>
            <a:r>
              <a:rPr lang="en-US" dirty="0"/>
              <a:t>4</a:t>
            </a:r>
          </a:p>
        </p:txBody>
      </p:sp>
      <p:sp>
        <p:nvSpPr>
          <p:cNvPr id="6" name="Rounded Rectangle 5"/>
          <p:cNvSpPr/>
          <p:nvPr/>
        </p:nvSpPr>
        <p:spPr>
          <a:xfrm>
            <a:off x="3625015" y="4303120"/>
            <a:ext cx="866436" cy="1179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81A12D-3F06-FD52-170D-63C41FD4F73A}"/>
              </a:ext>
            </a:extLst>
          </p:cNvPr>
          <p:cNvPicPr>
            <a:picLocks noChangeAspect="1"/>
          </p:cNvPicPr>
          <p:nvPr/>
        </p:nvPicPr>
        <p:blipFill>
          <a:blip r:embed="rId3"/>
          <a:stretch>
            <a:fillRect/>
          </a:stretch>
        </p:blipFill>
        <p:spPr>
          <a:xfrm>
            <a:off x="1723605" y="2295197"/>
            <a:ext cx="8496944" cy="4394586"/>
          </a:xfrm>
          <a:prstGeom prst="rect">
            <a:avLst/>
          </a:prstGeom>
        </p:spPr>
      </p:pic>
      <p:sp>
        <p:nvSpPr>
          <p:cNvPr id="7" name="Rectangle: Rounded Corners 6">
            <a:extLst>
              <a:ext uri="{FF2B5EF4-FFF2-40B4-BE49-F238E27FC236}">
                <a16:creationId xmlns:a16="http://schemas.microsoft.com/office/drawing/2014/main" id="{E8CC615D-FA66-704D-04AB-C888EF3CE977}"/>
              </a:ext>
            </a:extLst>
          </p:cNvPr>
          <p:cNvSpPr/>
          <p:nvPr/>
        </p:nvSpPr>
        <p:spPr>
          <a:xfrm>
            <a:off x="1723605" y="5013176"/>
            <a:ext cx="1224136" cy="4320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BB08E28-F809-0693-6BF1-2423518E250C}"/>
              </a:ext>
            </a:extLst>
          </p:cNvPr>
          <p:cNvSpPr/>
          <p:nvPr/>
        </p:nvSpPr>
        <p:spPr>
          <a:xfrm>
            <a:off x="2920952" y="5067182"/>
            <a:ext cx="341611" cy="324036"/>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GB" dirty="0">
              <a:solidFill>
                <a:schemeClr val="tx1"/>
              </a:solidFill>
            </a:endParaRPr>
          </a:p>
        </p:txBody>
      </p:sp>
      <p:sp>
        <p:nvSpPr>
          <p:cNvPr id="11" name="Rectangle 10">
            <a:extLst>
              <a:ext uri="{FF2B5EF4-FFF2-40B4-BE49-F238E27FC236}">
                <a16:creationId xmlns:a16="http://schemas.microsoft.com/office/drawing/2014/main" id="{13A5D4A7-CD85-079E-F979-B4A1A1C94D51}"/>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ΕΝΗΜΕΡΩΣΗ ΣΤΟΙΧΕΙΩΝ ΟΡΓΑΝΙΣΜΩΝ (</a:t>
            </a:r>
            <a:r>
              <a:rPr lang="en-US" sz="2400" b="1" dirty="0">
                <a:solidFill>
                  <a:schemeClr val="bg1"/>
                </a:solidFill>
                <a:latin typeface="Verdana" panose="020B0604030504040204" pitchFamily="34" charset="0"/>
                <a:ea typeface="Verdana" panose="020B0604030504040204" pitchFamily="34" charset="0"/>
                <a:cs typeface="+mj-cs"/>
              </a:rPr>
              <a:t>2/3</a:t>
            </a:r>
            <a:r>
              <a:rPr lang="el-GR" sz="2400" b="1" dirty="0">
                <a:solidFill>
                  <a:schemeClr val="bg1"/>
                </a:solidFill>
                <a:latin typeface="Verdana" panose="020B0604030504040204" pitchFamily="34" charset="0"/>
                <a:ea typeface="Verdana" panose="020B0604030504040204" pitchFamily="34" charset="0"/>
                <a:cs typeface="+mj-cs"/>
              </a:rPr>
              <a:t>)</a:t>
            </a:r>
            <a:endParaRPr lang="en-GB"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2325167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23999" y="902394"/>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pic>
        <p:nvPicPr>
          <p:cNvPr id="13" name="Picture 12">
            <a:extLst>
              <a:ext uri="{FF2B5EF4-FFF2-40B4-BE49-F238E27FC236}">
                <a16:creationId xmlns:a16="http://schemas.microsoft.com/office/drawing/2014/main" id="{B9836B59-0B9D-1A7E-050F-DA851C3A60E5}"/>
              </a:ext>
            </a:extLst>
          </p:cNvPr>
          <p:cNvPicPr>
            <a:picLocks noChangeAspect="1"/>
          </p:cNvPicPr>
          <p:nvPr/>
        </p:nvPicPr>
        <p:blipFill>
          <a:blip r:embed="rId3"/>
          <a:stretch>
            <a:fillRect/>
          </a:stretch>
        </p:blipFill>
        <p:spPr>
          <a:xfrm>
            <a:off x="567159" y="1098601"/>
            <a:ext cx="10643638" cy="5120352"/>
          </a:xfrm>
          <a:prstGeom prst="rect">
            <a:avLst/>
          </a:prstGeom>
        </p:spPr>
      </p:pic>
      <p:sp>
        <p:nvSpPr>
          <p:cNvPr id="14" name="Rectangle 13">
            <a:extLst>
              <a:ext uri="{FF2B5EF4-FFF2-40B4-BE49-F238E27FC236}">
                <a16:creationId xmlns:a16="http://schemas.microsoft.com/office/drawing/2014/main" id="{AAD45084-42C4-5157-05E0-F048418A5AC1}"/>
              </a:ext>
            </a:extLst>
          </p:cNvPr>
          <p:cNvSpPr/>
          <p:nvPr/>
        </p:nvSpPr>
        <p:spPr>
          <a:xfrm>
            <a:off x="3412845" y="4064960"/>
            <a:ext cx="7621901" cy="1930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15" name="Rectangle 14">
            <a:extLst>
              <a:ext uri="{FF2B5EF4-FFF2-40B4-BE49-F238E27FC236}">
                <a16:creationId xmlns:a16="http://schemas.microsoft.com/office/drawing/2014/main" id="{26CC510F-74D9-21D2-5B5E-73976AFF7889}"/>
              </a:ext>
            </a:extLst>
          </p:cNvPr>
          <p:cNvSpPr/>
          <p:nvPr/>
        </p:nvSpPr>
        <p:spPr>
          <a:xfrm>
            <a:off x="10349978" y="2784055"/>
            <a:ext cx="684768"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5" name="Rectangle 4">
            <a:extLst>
              <a:ext uri="{FF2B5EF4-FFF2-40B4-BE49-F238E27FC236}">
                <a16:creationId xmlns:a16="http://schemas.microsoft.com/office/drawing/2014/main" id="{08457EF4-E6DC-3404-903B-8A3EBAC9DE91}"/>
              </a:ext>
            </a:extLst>
          </p:cNvPr>
          <p:cNvSpPr/>
          <p:nvPr/>
        </p:nvSpPr>
        <p:spPr>
          <a:xfrm>
            <a:off x="10175838" y="5012605"/>
            <a:ext cx="516524"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6" name="TextBox 5">
            <a:extLst>
              <a:ext uri="{FF2B5EF4-FFF2-40B4-BE49-F238E27FC236}">
                <a16:creationId xmlns:a16="http://schemas.microsoft.com/office/drawing/2014/main" id="{F7A7D7FC-08F6-E7F1-BDFB-80C1F9913057}"/>
              </a:ext>
            </a:extLst>
          </p:cNvPr>
          <p:cNvSpPr txBox="1"/>
          <p:nvPr/>
        </p:nvSpPr>
        <p:spPr>
          <a:xfrm>
            <a:off x="7662441" y="2844225"/>
            <a:ext cx="2419169" cy="338554"/>
          </a:xfrm>
          <a:prstGeom prst="rect">
            <a:avLst/>
          </a:prstGeom>
          <a:noFill/>
        </p:spPr>
        <p:txBody>
          <a:bodyPr wrap="square" rtlCol="0">
            <a:spAutoFit/>
          </a:bodyPr>
          <a:lstStyle/>
          <a:p>
            <a:r>
              <a:rPr lang="el-GR" sz="1600" b="1" dirty="0">
                <a:solidFill>
                  <a:srgbClr val="FF0000"/>
                </a:solidFill>
              </a:rPr>
              <a:t>Προσθήκη Εντύπου</a:t>
            </a:r>
            <a:endParaRPr lang="en-GB" sz="1600" b="1" dirty="0">
              <a:solidFill>
                <a:srgbClr val="FF0000"/>
              </a:solidFill>
            </a:endParaRPr>
          </a:p>
        </p:txBody>
      </p:sp>
      <p:sp>
        <p:nvSpPr>
          <p:cNvPr id="7" name="TextBox 6">
            <a:extLst>
              <a:ext uri="{FF2B5EF4-FFF2-40B4-BE49-F238E27FC236}">
                <a16:creationId xmlns:a16="http://schemas.microsoft.com/office/drawing/2014/main" id="{46BFDF18-BBB8-8D9D-AE2D-425FEC81B442}"/>
              </a:ext>
            </a:extLst>
          </p:cNvPr>
          <p:cNvSpPr txBox="1"/>
          <p:nvPr/>
        </p:nvSpPr>
        <p:spPr>
          <a:xfrm>
            <a:off x="8166356" y="4645114"/>
            <a:ext cx="2267744" cy="338554"/>
          </a:xfrm>
          <a:prstGeom prst="rect">
            <a:avLst/>
          </a:prstGeom>
          <a:noFill/>
        </p:spPr>
        <p:txBody>
          <a:bodyPr wrap="square" rtlCol="0">
            <a:spAutoFit/>
          </a:bodyPr>
          <a:lstStyle/>
          <a:p>
            <a:r>
              <a:rPr lang="el-GR" sz="1600" b="1" dirty="0">
                <a:solidFill>
                  <a:srgbClr val="FF0000"/>
                </a:solidFill>
              </a:rPr>
              <a:t>Αντικατάσταση Εντύπου</a:t>
            </a:r>
            <a:endParaRPr lang="en-GB" sz="1600" b="1" dirty="0">
              <a:solidFill>
                <a:srgbClr val="FF0000"/>
              </a:solidFill>
            </a:endParaRPr>
          </a:p>
        </p:txBody>
      </p:sp>
      <p:sp>
        <p:nvSpPr>
          <p:cNvPr id="3" name="Rectangle 2">
            <a:extLst>
              <a:ext uri="{FF2B5EF4-FFF2-40B4-BE49-F238E27FC236}">
                <a16:creationId xmlns:a16="http://schemas.microsoft.com/office/drawing/2014/main" id="{4879CF09-D2DE-9B4D-9C0D-110A5360874E}"/>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ΕΝΗΜΕΡΩΣΗ ΣΤΟΙΧΕΙΩΝ ΟΡΓΑΝΙΣΜΩΝ (</a:t>
            </a:r>
            <a:r>
              <a:rPr lang="en-US" sz="2400" b="1" dirty="0">
                <a:solidFill>
                  <a:schemeClr val="bg1"/>
                </a:solidFill>
                <a:latin typeface="Verdana" panose="020B0604030504040204" pitchFamily="34" charset="0"/>
                <a:ea typeface="Verdana" panose="020B0604030504040204" pitchFamily="34" charset="0"/>
                <a:cs typeface="+mj-cs"/>
              </a:rPr>
              <a:t>3/3</a:t>
            </a:r>
            <a:r>
              <a:rPr lang="el-GR" sz="2400" b="1" dirty="0">
                <a:solidFill>
                  <a:schemeClr val="bg1"/>
                </a:solidFill>
                <a:latin typeface="Verdana" panose="020B0604030504040204" pitchFamily="34" charset="0"/>
                <a:ea typeface="Verdana" panose="020B0604030504040204" pitchFamily="34" charset="0"/>
                <a:cs typeface="+mj-cs"/>
              </a:rPr>
              <a:t>)</a:t>
            </a:r>
            <a:endParaRPr lang="en-GB"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540479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23999" y="902394"/>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sp>
        <p:nvSpPr>
          <p:cNvPr id="9" name="TextBox 8">
            <a:extLst>
              <a:ext uri="{FF2B5EF4-FFF2-40B4-BE49-F238E27FC236}">
                <a16:creationId xmlns:a16="http://schemas.microsoft.com/office/drawing/2014/main" id="{54AE8582-8291-7299-CC91-8D35E54813C8}"/>
              </a:ext>
            </a:extLst>
          </p:cNvPr>
          <p:cNvSpPr txBox="1"/>
          <p:nvPr/>
        </p:nvSpPr>
        <p:spPr>
          <a:xfrm>
            <a:off x="952737" y="1098601"/>
            <a:ext cx="10286525" cy="5455661"/>
          </a:xfrm>
          <a:prstGeom prst="rect">
            <a:avLst/>
          </a:prstGeom>
          <a:noFill/>
        </p:spPr>
        <p:txBody>
          <a:bodyPr wrap="square">
            <a:spAutoFit/>
          </a:bodyPr>
          <a:lstStyle/>
          <a:p>
            <a:pPr marL="342900" lvl="1" algn="just"/>
            <a:r>
              <a:rPr lang="el-GR" sz="1400" b="1" dirty="0">
                <a:solidFill>
                  <a:schemeClr val="tx1">
                    <a:lumMod val="75000"/>
                    <a:lumOff val="25000"/>
                  </a:schemeClr>
                </a:solidFill>
                <a:latin typeface="Verdana" panose="020B0604030504040204" pitchFamily="34" charset="0"/>
                <a:ea typeface="Verdana" panose="020B0604030504040204" pitchFamily="34" charset="0"/>
              </a:rPr>
              <a:t>Έντυπο νομικής οντότητας </a:t>
            </a:r>
            <a:r>
              <a:rPr lang="el-GR" sz="1400" dirty="0">
                <a:solidFill>
                  <a:schemeClr val="tx1">
                    <a:lumMod val="75000"/>
                    <a:lumOff val="25000"/>
                  </a:schemeClr>
                </a:solidFill>
                <a:latin typeface="Verdana" panose="020B0604030504040204" pitchFamily="34" charset="0"/>
                <a:ea typeface="Verdana" panose="020B0604030504040204" pitchFamily="34" charset="0"/>
              </a:rPr>
              <a:t>για </a:t>
            </a:r>
            <a:r>
              <a:rPr lang="el-GR" sz="1400" dirty="0">
                <a:latin typeface="Verdana" panose="020B0604030504040204" pitchFamily="34" charset="0"/>
                <a:ea typeface="Verdana" panose="020B0604030504040204" pitchFamily="34" charset="0"/>
                <a:hlinkClick r:id="rId3"/>
              </a:rPr>
              <a:t>δημόσιους οργανισμούς</a:t>
            </a:r>
            <a:r>
              <a:rPr lang="el-GR"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hlinkClick r:id="rId4"/>
              </a:rPr>
              <a:t>ιδιωτικούς οργανισμούς</a:t>
            </a:r>
            <a:endParaRPr lang="en-US" sz="1400" dirty="0">
              <a:latin typeface="Verdana" panose="020B0604030504040204" pitchFamily="34" charset="0"/>
              <a:ea typeface="Verdana" panose="020B0604030504040204" pitchFamily="34" charset="0"/>
            </a:endParaRPr>
          </a:p>
          <a:p>
            <a:pPr marL="685800" lvl="1" indent="-342900" algn="just">
              <a:buFont typeface="+mj-lt"/>
              <a:buAutoNum type="arabicPeriod"/>
            </a:pPr>
            <a:endParaRPr lang="en-GB" sz="1400" dirty="0">
              <a:latin typeface="Verdana" panose="020B0604030504040204" pitchFamily="34" charset="0"/>
              <a:ea typeface="Verdana" panose="020B0604030504040204" pitchFamily="34" charset="0"/>
            </a:endParaRPr>
          </a:p>
          <a:p>
            <a:pPr marL="342900" lvl="1" algn="just">
              <a:lnSpc>
                <a:spcPct val="150000"/>
              </a:lnSpc>
            </a:pPr>
            <a:r>
              <a:rPr lang="el-GR" sz="1400" b="1" dirty="0">
                <a:solidFill>
                  <a:schemeClr val="tx1">
                    <a:lumMod val="75000"/>
                    <a:lumOff val="25000"/>
                  </a:schemeClr>
                </a:solidFill>
                <a:latin typeface="Verdana" panose="020B0604030504040204" pitchFamily="34" charset="0"/>
                <a:ea typeface="Verdana" panose="020B0604030504040204" pitchFamily="34" charset="0"/>
              </a:rPr>
              <a:t>Πιστοποιητικό Σύστασης της Εταιρείας/Εγγραφής Σωματείου ή Ιδρύματος </a:t>
            </a:r>
            <a:r>
              <a:rPr lang="el-GR" sz="1400" dirty="0">
                <a:solidFill>
                  <a:schemeClr val="tx1">
                    <a:lumMod val="75000"/>
                    <a:lumOff val="25000"/>
                  </a:schemeClr>
                </a:solidFill>
                <a:latin typeface="Verdana" panose="020B0604030504040204" pitchFamily="34" charset="0"/>
                <a:ea typeface="Verdana" panose="020B0604030504040204" pitchFamily="34" charset="0"/>
              </a:rPr>
              <a:t>(</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Εταιρειών/Έπαρχο, φέροντας σφραγίδα, ημερομηνία και υπογραφή)</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a:t>
            </a:r>
            <a:r>
              <a:rPr lang="el-GR" sz="1400" dirty="0">
                <a:solidFill>
                  <a:schemeClr val="tx1">
                    <a:lumMod val="75000"/>
                    <a:lumOff val="25000"/>
                  </a:schemeClr>
                </a:solidFill>
                <a:latin typeface="Verdana" panose="020B0604030504040204" pitchFamily="34" charset="0"/>
                <a:ea typeface="Verdana" panose="020B0604030504040204" pitchFamily="34" charset="0"/>
              </a:rPr>
              <a:t>Στην περίπτωση των ΜΚΟ/ιδρυμάτων/σωματείων που συστάθηκαν πριν την 01.01.2018: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Επικαιροποιημένο</a:t>
            </a:r>
            <a:r>
              <a:rPr lang="el-GR" sz="1400" dirty="0">
                <a:solidFill>
                  <a:schemeClr val="tx1">
                    <a:lumMod val="75000"/>
                    <a:lumOff val="25000"/>
                  </a:schemeClr>
                </a:solidFill>
                <a:latin typeface="Verdana" panose="020B0604030504040204" pitchFamily="34" charset="0"/>
                <a:ea typeface="Verdana" panose="020B0604030504040204" pitchFamily="34" charset="0"/>
              </a:rPr>
              <a:t> Καταστατικό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Σωματείων και Ιδρυμάτων/Έπαρχο φέροντας σφραγίδα και ημερομηνία μεταγενέστερη της 01.01.2018) είτε βεβαίωση από τον οικείο Έφορο ότι έχει υποβάλει σχετικό αίτημα για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επικαιροποίηση</a:t>
            </a:r>
            <a:r>
              <a:rPr lang="el-GR" sz="1400" dirty="0">
                <a:solidFill>
                  <a:schemeClr val="tx1">
                    <a:lumMod val="75000"/>
                    <a:lumOff val="25000"/>
                  </a:schemeClr>
                </a:solidFill>
                <a:latin typeface="Verdana" panose="020B0604030504040204" pitchFamily="34" charset="0"/>
                <a:ea typeface="Verdana" panose="020B0604030504040204" pitchFamily="34" charset="0"/>
              </a:rPr>
              <a:t> του καταστατικού το οποίο είναι ακόμα υπό αξιολόγηση. </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b="1" dirty="0">
                <a:solidFill>
                  <a:schemeClr val="tx1">
                    <a:lumMod val="75000"/>
                    <a:lumOff val="25000"/>
                  </a:schemeClr>
                </a:solidFill>
                <a:latin typeface="Verdana" panose="020B0604030504040204" pitchFamily="34" charset="0"/>
                <a:ea typeface="Verdana" panose="020B0604030504040204" pitchFamily="34" charset="0"/>
              </a:rPr>
              <a:t>Δελτίο Τραπεζικών Στοιχείων</a:t>
            </a:r>
            <a:r>
              <a:rPr lang="el-GR" sz="1400" dirty="0">
                <a:solidFill>
                  <a:schemeClr val="tx1">
                    <a:lumMod val="75000"/>
                    <a:lumOff val="25000"/>
                  </a:schemeClr>
                </a:solidFill>
                <a:latin typeface="Verdana" panose="020B0604030504040204" pitchFamily="34" charset="0"/>
                <a:ea typeface="Verdana" panose="020B0604030504040204" pitchFamily="34" charset="0"/>
              </a:rPr>
              <a:t>,  (Κατά προτίμηση συνοδευόμενο από ΠΡΟΣΦΑΤΗ Κατάσταση Λογαριασμού (βλ. σημείο 5 του εντύπου).</a:t>
            </a:r>
          </a:p>
          <a:p>
            <a:pPr marL="571500" lvl="1" indent="-228600" algn="just">
              <a:lnSpc>
                <a:spcPct val="150000"/>
              </a:lnSpc>
              <a:buAutoNum type="arabicPeriod" startAt="4"/>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200" b="1" i="1" dirty="0">
                <a:solidFill>
                  <a:schemeClr val="tx1">
                    <a:lumMod val="75000"/>
                    <a:lumOff val="25000"/>
                  </a:schemeClr>
                </a:solidFill>
                <a:latin typeface="Verdana" panose="020B0604030504040204" pitchFamily="34" charset="0"/>
                <a:ea typeface="Verdana" panose="020B0604030504040204" pitchFamily="34" charset="0"/>
              </a:rPr>
              <a:t>!!! Σημειώνεται ότι σε περίπτωση που υπάρχει αμφιβολία, ο Λειτουργός έχει τη δυνατότητα, </a:t>
            </a:r>
          </a:p>
          <a:p>
            <a:pPr marL="342900" lvl="1" algn="just">
              <a:lnSpc>
                <a:spcPct val="150000"/>
              </a:lnSpc>
            </a:pPr>
            <a:r>
              <a:rPr lang="el-GR" sz="1200" b="1" i="1" dirty="0">
                <a:solidFill>
                  <a:schemeClr val="tx1">
                    <a:lumMod val="75000"/>
                    <a:lumOff val="25000"/>
                  </a:schemeClr>
                </a:solidFill>
                <a:latin typeface="Verdana" panose="020B0604030504040204" pitchFamily="34" charset="0"/>
                <a:ea typeface="Verdana" panose="020B0604030504040204" pitchFamily="34" charset="0"/>
              </a:rPr>
              <a:t>για να προχωρήσει σε </a:t>
            </a:r>
            <a:r>
              <a:rPr lang="el-GR" sz="1200" b="1" i="1" dirty="0" err="1">
                <a:solidFill>
                  <a:schemeClr val="tx1">
                    <a:lumMod val="75000"/>
                    <a:lumOff val="25000"/>
                  </a:schemeClr>
                </a:solidFill>
                <a:latin typeface="Verdana" panose="020B0604030504040204" pitchFamily="34" charset="0"/>
                <a:ea typeface="Verdana" panose="020B0604030504040204" pitchFamily="34" charset="0"/>
              </a:rPr>
              <a:t>certification</a:t>
            </a:r>
            <a:r>
              <a:rPr lang="el-GR" sz="1200" b="1" i="1" dirty="0">
                <a:solidFill>
                  <a:schemeClr val="tx1">
                    <a:lumMod val="75000"/>
                    <a:lumOff val="25000"/>
                  </a:schemeClr>
                </a:solidFill>
                <a:latin typeface="Verdana" panose="020B0604030504040204" pitchFamily="34" charset="0"/>
                <a:ea typeface="Verdana" panose="020B0604030504040204" pitchFamily="34" charset="0"/>
              </a:rPr>
              <a:t> του οργανισμού, να ζητήσει είτε πιστοποιητικό εγγραφής στο </a:t>
            </a:r>
            <a:r>
              <a:rPr lang="en-US" sz="1200" b="1" i="1" dirty="0">
                <a:solidFill>
                  <a:schemeClr val="tx1">
                    <a:lumMod val="75000"/>
                    <a:lumOff val="25000"/>
                  </a:schemeClr>
                </a:solidFill>
                <a:latin typeface="Verdana" panose="020B0604030504040204" pitchFamily="34" charset="0"/>
                <a:ea typeface="Verdana" panose="020B0604030504040204" pitchFamily="34" charset="0"/>
              </a:rPr>
              <a:t> </a:t>
            </a:r>
            <a:r>
              <a:rPr lang="el-GR" sz="1200" b="1" i="1" dirty="0">
                <a:solidFill>
                  <a:schemeClr val="tx1">
                    <a:lumMod val="75000"/>
                    <a:lumOff val="25000"/>
                  </a:schemeClr>
                </a:solidFill>
                <a:latin typeface="Verdana" panose="020B0604030504040204" pitchFamily="34" charset="0"/>
                <a:ea typeface="Verdana" panose="020B0604030504040204" pitchFamily="34" charset="0"/>
              </a:rPr>
              <a:t>Μητρώο ΦΠΑ είτε βεβαίωση Εξαίρεσης ΦΠΑ </a:t>
            </a:r>
          </a:p>
          <a:p>
            <a:pPr marL="571500" lvl="1" indent="-228600" algn="just">
              <a:lnSpc>
                <a:spcPct val="150000"/>
              </a:lnSpc>
              <a:buAutoNum type="arabicPeriod" startAt="4"/>
            </a:pPr>
            <a:endParaRPr lang="el-GR" sz="1200" b="1" dirty="0">
              <a:solidFill>
                <a:schemeClr val="tx1">
                  <a:lumMod val="75000"/>
                  <a:lumOff val="25000"/>
                </a:schemeClr>
              </a:solidFill>
              <a:latin typeface="Verdana" panose="020B0604030504040204" pitchFamily="34" charset="0"/>
              <a:ea typeface="Verdana" panose="020B0604030504040204" pitchFamily="34" charset="0"/>
            </a:endParaRPr>
          </a:p>
          <a:p>
            <a:pPr marL="685800" lvl="1" indent="-342900" algn="just">
              <a:lnSpc>
                <a:spcPct val="150000"/>
              </a:lnSpc>
              <a:buFont typeface="+mj-lt"/>
              <a:buAutoNum type="arabicPeriod"/>
            </a:pP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F061E624-E953-6156-4600-86FB15628B32}"/>
              </a:ext>
            </a:extLst>
          </p:cNvPr>
          <p:cNvSpPr/>
          <p:nvPr/>
        </p:nvSpPr>
        <p:spPr>
          <a:xfrm>
            <a:off x="0" y="-3736"/>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66688" defTabSz="685800">
              <a:spcBef>
                <a:spcPts val="71"/>
              </a:spcBef>
              <a:tabLst>
                <a:tab pos="266700" algn="l"/>
              </a:tabLst>
              <a:defRPr/>
            </a:pPr>
            <a:r>
              <a:rPr lang="el-GR" sz="2400" b="1" dirty="0">
                <a:solidFill>
                  <a:schemeClr val="bg1"/>
                </a:solidFill>
                <a:latin typeface="Verdana" panose="020B0604030504040204" pitchFamily="34" charset="0"/>
                <a:ea typeface="Verdana" panose="020B0604030504040204" pitchFamily="34" charset="0"/>
                <a:cs typeface="+mj-cs"/>
              </a:rPr>
              <a:t>ΑΠΑΙΤΟΥΜΕΝΑ ΕΝΤΥΠΑ ΣΤΟ </a:t>
            </a:r>
            <a:r>
              <a:rPr lang="en-US" sz="2400" b="1" dirty="0">
                <a:solidFill>
                  <a:schemeClr val="bg1"/>
                </a:solidFill>
                <a:latin typeface="Verdana" panose="020B0604030504040204" pitchFamily="34" charset="0"/>
                <a:ea typeface="Verdana" panose="020B0604030504040204" pitchFamily="34" charset="0"/>
                <a:cs typeface="+mj-cs"/>
              </a:rPr>
              <a:t>ORS</a:t>
            </a:r>
            <a:endParaRPr lang="en-GB" sz="2400" b="1" dirty="0">
              <a:solidFill>
                <a:schemeClr val="bg1"/>
              </a:solidFill>
              <a:latin typeface="Verdana" panose="020B0604030504040204" pitchFamily="34" charset="0"/>
              <a:ea typeface="Verdana" panose="020B0604030504040204" pitchFamily="34" charset="0"/>
              <a:cs typeface="+mj-cs"/>
            </a:endParaRPr>
          </a:p>
        </p:txBody>
      </p:sp>
      <p:sp>
        <p:nvSpPr>
          <p:cNvPr id="4" name="Arrow: Right 3">
            <a:extLst>
              <a:ext uri="{FF2B5EF4-FFF2-40B4-BE49-F238E27FC236}">
                <a16:creationId xmlns:a16="http://schemas.microsoft.com/office/drawing/2014/main" id="{2C918431-B712-C5A6-78C2-86C8E1595350}"/>
              </a:ext>
            </a:extLst>
          </p:cNvPr>
          <p:cNvSpPr/>
          <p:nvPr/>
        </p:nvSpPr>
        <p:spPr>
          <a:xfrm>
            <a:off x="952737" y="1098601"/>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FE602A7-8C51-D5FA-B3EE-9D24FCEFA3B0}"/>
              </a:ext>
            </a:extLst>
          </p:cNvPr>
          <p:cNvSpPr/>
          <p:nvPr/>
        </p:nvSpPr>
        <p:spPr>
          <a:xfrm>
            <a:off x="933323" y="1633060"/>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CA87840-1248-7D32-05D6-DA3F6695F94F}"/>
              </a:ext>
            </a:extLst>
          </p:cNvPr>
          <p:cNvSpPr/>
          <p:nvPr/>
        </p:nvSpPr>
        <p:spPr>
          <a:xfrm>
            <a:off x="933323" y="2568010"/>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92A9FAE-3A11-7B55-B087-D291330762C3}"/>
              </a:ext>
            </a:extLst>
          </p:cNvPr>
          <p:cNvSpPr/>
          <p:nvPr/>
        </p:nvSpPr>
        <p:spPr>
          <a:xfrm>
            <a:off x="921563" y="4167822"/>
            <a:ext cx="343628" cy="2903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5"/>
            <a:extLst>
              <a:ext uri="{FF2B5EF4-FFF2-40B4-BE49-F238E27FC236}">
                <a16:creationId xmlns:a16="http://schemas.microsoft.com/office/drawing/2014/main" id="{0A82F796-3C39-16E0-665D-78BD29919E91}"/>
              </a:ext>
            </a:extLst>
          </p:cNvPr>
          <p:cNvPicPr>
            <a:picLocks noChangeAspect="1"/>
          </p:cNvPicPr>
          <p:nvPr/>
        </p:nvPicPr>
        <p:blipFill>
          <a:blip r:embed="rId6"/>
          <a:stretch>
            <a:fillRect/>
          </a:stretch>
        </p:blipFill>
        <p:spPr>
          <a:xfrm>
            <a:off x="8879676" y="474598"/>
            <a:ext cx="884989" cy="1148284"/>
          </a:xfrm>
          <a:prstGeom prst="roundRect">
            <a:avLst/>
          </a:prstGeom>
        </p:spPr>
      </p:pic>
      <p:pic>
        <p:nvPicPr>
          <p:cNvPr id="11" name="Picture 10">
            <a:hlinkClick r:id="rId5"/>
            <a:extLst>
              <a:ext uri="{FF2B5EF4-FFF2-40B4-BE49-F238E27FC236}">
                <a16:creationId xmlns:a16="http://schemas.microsoft.com/office/drawing/2014/main" id="{B411BB46-584D-6EBA-6260-8B93FA909A47}"/>
              </a:ext>
            </a:extLst>
          </p:cNvPr>
          <p:cNvPicPr>
            <a:picLocks noChangeAspect="1"/>
          </p:cNvPicPr>
          <p:nvPr/>
        </p:nvPicPr>
        <p:blipFill>
          <a:blip r:embed="rId7"/>
          <a:stretch>
            <a:fillRect/>
          </a:stretch>
        </p:blipFill>
        <p:spPr>
          <a:xfrm>
            <a:off x="10013274" y="484775"/>
            <a:ext cx="855326" cy="1148285"/>
          </a:xfrm>
          <a:prstGeom prst="roundRect">
            <a:avLst/>
          </a:prstGeom>
        </p:spPr>
      </p:pic>
      <p:pic>
        <p:nvPicPr>
          <p:cNvPr id="12" name="Picture 11">
            <a:hlinkClick r:id="rId8"/>
            <a:extLst>
              <a:ext uri="{FF2B5EF4-FFF2-40B4-BE49-F238E27FC236}">
                <a16:creationId xmlns:a16="http://schemas.microsoft.com/office/drawing/2014/main" id="{C1D44495-EFD1-317A-CB7A-2E8B76DA9CAE}"/>
              </a:ext>
            </a:extLst>
          </p:cNvPr>
          <p:cNvPicPr>
            <a:picLocks noChangeAspect="1"/>
          </p:cNvPicPr>
          <p:nvPr/>
        </p:nvPicPr>
        <p:blipFill>
          <a:blip r:embed="rId9"/>
          <a:stretch>
            <a:fillRect/>
          </a:stretch>
        </p:blipFill>
        <p:spPr>
          <a:xfrm>
            <a:off x="11239262" y="4017351"/>
            <a:ext cx="799063" cy="1098142"/>
          </a:xfrm>
          <a:prstGeom prst="roundRect">
            <a:avLst/>
          </a:prstGeom>
          <a:ln w="28575">
            <a:solidFill>
              <a:schemeClr val="bg1"/>
            </a:solidFill>
          </a:ln>
        </p:spPr>
      </p:pic>
    </p:spTree>
    <p:extLst>
      <p:ext uri="{BB962C8B-B14F-4D97-AF65-F5344CB8AC3E}">
        <p14:creationId xmlns:p14="http://schemas.microsoft.com/office/powerpoint/2010/main" val="1860679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684657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5726585" cy="713272"/>
          </a:xfrm>
          <a:prstGeom prst="rect">
            <a:avLst/>
          </a:prstGeom>
          <a:noFill/>
        </p:spPr>
        <p:txBody>
          <a:bodyPr wrap="square" rtlCol="0">
            <a:spAutoFit/>
          </a:bodyPr>
          <a:lstStyle/>
          <a:p>
            <a:pPr>
              <a:lnSpc>
                <a:spcPct val="150000"/>
              </a:lnSpc>
            </a:pPr>
            <a:r>
              <a:rPr lang="el-GR" sz="3000" b="1" dirty="0">
                <a:solidFill>
                  <a:schemeClr val="bg1"/>
                </a:solidFill>
              </a:rPr>
              <a:t>7. ΧΡΗΣΙΜΟΙ ΣΥΝΔΕΣΜΟΙ</a:t>
            </a:r>
          </a:p>
        </p:txBody>
      </p:sp>
      <p:sp>
        <p:nvSpPr>
          <p:cNvPr id="15" name="Rectangle 14"/>
          <p:cNvSpPr/>
          <p:nvPr/>
        </p:nvSpPr>
        <p:spPr>
          <a:xfrm>
            <a:off x="-8616" y="5686264"/>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3E3DACB-84FD-9D8C-984C-7E9A24DCF773}"/>
              </a:ext>
            </a:extLst>
          </p:cNvPr>
          <p:cNvSpPr txBox="1"/>
          <p:nvPr/>
        </p:nvSpPr>
        <p:spPr>
          <a:xfrm>
            <a:off x="7498081" y="5686264"/>
            <a:ext cx="4693920" cy="369332"/>
          </a:xfrm>
          <a:prstGeom prst="rect">
            <a:avLst/>
          </a:prstGeom>
          <a:noFill/>
        </p:spPr>
        <p:txBody>
          <a:bodyPr wrap="square" rtlCol="0">
            <a:spAutoFit/>
          </a:bodyPr>
          <a:lstStyle/>
          <a:p>
            <a:r>
              <a:rPr lang="el-GR" b="1" dirty="0">
                <a:solidFill>
                  <a:schemeClr val="bg1"/>
                </a:solidFill>
              </a:rPr>
              <a:t>ΒΔ1 –  ΟΔΗΓΙΕΣ ΥΠΟΒΟΛΗΣ ΑΙΤΗΣΕΩΝ – ΚΑ121</a:t>
            </a:r>
          </a:p>
        </p:txBody>
      </p:sp>
    </p:spTree>
    <p:extLst>
      <p:ext uri="{BB962C8B-B14F-4D97-AF65-F5344CB8AC3E}">
        <p14:creationId xmlns:p14="http://schemas.microsoft.com/office/powerpoint/2010/main" val="4053212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35059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35862" y="367222"/>
            <a:ext cx="10431975" cy="6484211"/>
          </a:xfrm>
          <a:prstGeom prst="rect">
            <a:avLst/>
          </a:prstGeom>
        </p:spPr>
        <p:txBody>
          <a:bodyPr wrap="square">
            <a:spAutoFit/>
          </a:bodyPr>
          <a:lstStyle/>
          <a:p>
            <a:endParaRPr lang="en-US" dirty="0"/>
          </a:p>
          <a:p>
            <a:pPr>
              <a:lnSpc>
                <a:spcPct val="150000"/>
              </a:lnSpc>
            </a:pPr>
            <a:r>
              <a:rPr lang="el-GR" sz="1800" b="1" u="sng" dirty="0">
                <a:effectLst/>
                <a:latin typeface="Verdana Pro" panose="020B0604030504040204" pitchFamily="34" charset="0"/>
                <a:ea typeface="Calibri" panose="020F0502020204030204" pitchFamily="34" charset="0"/>
              </a:rPr>
              <a:t>ΧΡΗΣΙΜΟΙ ΣΥΝΔΕΣΜΟΙ</a:t>
            </a:r>
            <a:r>
              <a:rPr lang="en-GB" sz="1800" b="1" u="sng" dirty="0">
                <a:effectLst/>
                <a:latin typeface="Verdana Pro" panose="020B0604030504040204" pitchFamily="34" charset="0"/>
                <a:ea typeface="Calibri" panose="020F0502020204030204" pitchFamily="34" charset="0"/>
              </a:rPr>
              <a:t>: </a:t>
            </a:r>
          </a:p>
          <a:p>
            <a:pPr>
              <a:lnSpc>
                <a:spcPct val="150000"/>
              </a:lnSpc>
            </a:pPr>
            <a:endParaRPr lang="el-GR" sz="1800" dirty="0">
              <a:effectLst/>
              <a:latin typeface="Verdana Pro" panose="020B0604030504040204" pitchFamily="34" charset="0"/>
              <a:ea typeface="Calibri" panose="020F0502020204030204" pitchFamily="34" charset="0"/>
            </a:endParaRPr>
          </a:p>
          <a:p>
            <a:pPr>
              <a:lnSpc>
                <a:spcPct val="150000"/>
              </a:lnSpc>
            </a:pPr>
            <a:r>
              <a:rPr lang="el-GR" sz="1600" u="sng" dirty="0">
                <a:solidFill>
                  <a:srgbClr val="0563C1"/>
                </a:solidFill>
                <a:latin typeface="Verdana" panose="020B0604030504040204" pitchFamily="34" charset="0"/>
                <a:ea typeface="Verdana" panose="020B0604030504040204" pitchFamily="34" charset="0"/>
                <a:hlinkClick r:id="rId4"/>
              </a:rPr>
              <a:t>Οδηγός Προγράμματος 202</a:t>
            </a:r>
            <a:r>
              <a:rPr lang="en-US" sz="1600" u="sng" dirty="0">
                <a:solidFill>
                  <a:srgbClr val="0563C1"/>
                </a:solidFill>
                <a:latin typeface="Verdana" panose="020B0604030504040204" pitchFamily="34" charset="0"/>
                <a:ea typeface="Verdana" panose="020B0604030504040204" pitchFamily="34" charset="0"/>
                <a:hlinkClick r:id="rId4"/>
              </a:rPr>
              <a:t>5</a:t>
            </a:r>
            <a:endParaRPr lang="el-GR" sz="1600" dirty="0">
              <a:effectLst/>
              <a:latin typeface="Verdana" panose="020B0604030504040204" pitchFamily="34" charset="0"/>
              <a:ea typeface="Verdana" panose="020B0604030504040204" pitchFamily="34" charset="0"/>
            </a:endParaRPr>
          </a:p>
          <a:p>
            <a:pPr>
              <a:lnSpc>
                <a:spcPct val="150000"/>
              </a:lnSpc>
            </a:pPr>
            <a:r>
              <a:rPr lang="en-US" sz="1600" u="sng" dirty="0">
                <a:solidFill>
                  <a:srgbClr val="0563C1"/>
                </a:solidFill>
                <a:effectLst/>
                <a:latin typeface="Verdana" panose="020B0604030504040204" pitchFamily="34" charset="0"/>
                <a:ea typeface="Verdana" panose="020B0604030504040204" pitchFamily="34" charset="0"/>
                <a:hlinkClick r:id="rId5"/>
              </a:rPr>
              <a:t>Erasmus Quality Standards</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effectLst/>
                <a:latin typeface="Verdana" panose="020B0604030504040204" pitchFamily="34" charset="0"/>
                <a:ea typeface="Verdana" panose="020B0604030504040204" pitchFamily="34" charset="0"/>
                <a:hlinkClick r:id="rId6"/>
              </a:rPr>
              <a:t>Πρότυπα Ποιότητας για σεμινάρια κάτω από τη ΒΔ1</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effectLst/>
                <a:latin typeface="Verdana" panose="020B0604030504040204" pitchFamily="34" charset="0"/>
                <a:ea typeface="Verdana" panose="020B0604030504040204" pitchFamily="34" charset="0"/>
                <a:hlinkClick r:id="rId7"/>
              </a:rPr>
              <a:t>Εργαλεία Ε</a:t>
            </a:r>
            <a:r>
              <a:rPr lang="en-US" sz="1600" u="sng" dirty="0" err="1">
                <a:solidFill>
                  <a:srgbClr val="0563C1"/>
                </a:solidFill>
                <a:effectLst/>
                <a:latin typeface="Verdana" panose="020B0604030504040204" pitchFamily="34" charset="0"/>
                <a:ea typeface="Verdana" panose="020B0604030504040204" pitchFamily="34" charset="0"/>
                <a:hlinkClick r:id="rId7"/>
              </a:rPr>
              <a:t>rasmus</a:t>
            </a:r>
            <a:r>
              <a:rPr lang="el-GR" sz="1600" u="sng" dirty="0">
                <a:solidFill>
                  <a:srgbClr val="0563C1"/>
                </a:solidFill>
                <a:effectLst/>
                <a:latin typeface="Verdana" panose="020B0604030504040204" pitchFamily="34" charset="0"/>
                <a:ea typeface="Verdana" panose="020B0604030504040204" pitchFamily="34" charset="0"/>
                <a:hlinkClick r:id="rId7"/>
              </a:rPr>
              <a:t> – </a:t>
            </a:r>
            <a:r>
              <a:rPr lang="en-US" sz="1600" u="sng" dirty="0">
                <a:solidFill>
                  <a:srgbClr val="0563C1"/>
                </a:solidFill>
                <a:effectLst/>
                <a:latin typeface="Verdana" panose="020B0604030504040204" pitchFamily="34" charset="0"/>
                <a:ea typeface="Verdana" panose="020B0604030504040204" pitchFamily="34" charset="0"/>
                <a:hlinkClick r:id="rId7"/>
              </a:rPr>
              <a:t>I</a:t>
            </a:r>
            <a:r>
              <a:rPr lang="el-GR" sz="1600" u="sng" dirty="0" err="1">
                <a:solidFill>
                  <a:srgbClr val="0563C1"/>
                </a:solidFill>
                <a:effectLst/>
                <a:latin typeface="Verdana" panose="020B0604030504040204" pitchFamily="34" charset="0"/>
                <a:ea typeface="Verdana" panose="020B0604030504040204" pitchFamily="34" charset="0"/>
                <a:hlinkClick r:id="rId7"/>
              </a:rPr>
              <a:t>στοσελίδα</a:t>
            </a:r>
            <a:r>
              <a:rPr lang="el-GR" sz="1600" u="sng" dirty="0">
                <a:solidFill>
                  <a:srgbClr val="0563C1"/>
                </a:solidFill>
                <a:effectLst/>
                <a:latin typeface="Verdana" panose="020B0604030504040204" pitchFamily="34" charset="0"/>
                <a:ea typeface="Verdana" panose="020B0604030504040204" pitchFamily="34" charset="0"/>
                <a:hlinkClick r:id="rId7"/>
              </a:rPr>
              <a:t> ΙΔΕΠ</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Εργαλείο</a:t>
            </a:r>
            <a:r>
              <a:rPr lang="el-GR" sz="1600" u="sng" dirty="0">
                <a:solidFill>
                  <a:srgbClr val="0563C1"/>
                </a:solidFill>
                <a:effectLst/>
                <a:latin typeface="Verdana" panose="020B0604030504040204" pitchFamily="34" charset="0"/>
                <a:ea typeface="Verdana" panose="020B0604030504040204" pitchFamily="34" charset="0"/>
                <a:hlinkClick r:id="rId8"/>
              </a:rPr>
              <a:t> υπολογισμού απόστασης </a:t>
            </a:r>
            <a:r>
              <a:rPr lang="en-US" sz="1600" u="sng" dirty="0">
                <a:solidFill>
                  <a:srgbClr val="0563C1"/>
                </a:solidFill>
                <a:effectLst/>
                <a:latin typeface="Verdana" panose="020B0604030504040204" pitchFamily="34" charset="0"/>
                <a:ea typeface="Verdana" panose="020B0604030504040204" pitchFamily="34" charset="0"/>
                <a:hlinkClick r:id="rId8"/>
              </a:rPr>
              <a:t>Erasmus</a:t>
            </a:r>
            <a:r>
              <a:rPr lang="el-GR" sz="1600" u="sng" dirty="0">
                <a:solidFill>
                  <a:srgbClr val="0563C1"/>
                </a:solidFill>
                <a:effectLst/>
                <a:latin typeface="Verdana" panose="020B0604030504040204" pitchFamily="34" charset="0"/>
                <a:ea typeface="Verdana" panose="020B0604030504040204" pitchFamily="34" charset="0"/>
                <a:hlinkClick r:id="rId8"/>
              </a:rPr>
              <a:t>+ </a:t>
            </a:r>
            <a:endParaRPr lang="en-US" sz="1600" u="sng" dirty="0">
              <a:solidFill>
                <a:srgbClr val="0563C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600" u="sng" dirty="0">
                <a:solidFill>
                  <a:srgbClr val="0563C1"/>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Στρατηγική του ΙΔΕΠ Διά Βίου Μάθησης για την ένταξη και την πολυμορφία στο πλαίσιο του Erasmus+</a:t>
            </a:r>
            <a:endParaRPr lang="el-GR" sz="1600" dirty="0">
              <a:effectLst/>
              <a:latin typeface="Verdana" panose="020B0604030504040204" pitchFamily="34" charset="0"/>
              <a:ea typeface="Verdana" panose="020B0604030504040204" pitchFamily="34" charset="0"/>
            </a:endParaRPr>
          </a:p>
          <a:p>
            <a:pPr>
              <a:lnSpc>
                <a:spcPct val="150000"/>
              </a:lnSpc>
            </a:pPr>
            <a:r>
              <a:rPr lang="el-GR" sz="1600" u="sng" dirty="0">
                <a:solidFill>
                  <a:srgbClr val="0563C1"/>
                </a:solidFill>
                <a:effectLst/>
                <a:latin typeface="Verdana" panose="020B0604030504040204" pitchFamily="34" charset="0"/>
                <a:ea typeface="Verdana" panose="020B0604030504040204" pitchFamily="34" charset="0"/>
                <a:hlinkClick r:id="rId10"/>
              </a:rPr>
              <a:t>Οδηγός για συνεργασίες με υποστηρικτικούς οργανισμούς (</a:t>
            </a:r>
            <a:r>
              <a:rPr lang="en-US" sz="1600" u="sng" dirty="0">
                <a:solidFill>
                  <a:srgbClr val="0563C1"/>
                </a:solidFill>
                <a:effectLst/>
                <a:latin typeface="Verdana" panose="020B0604030504040204" pitchFamily="34" charset="0"/>
                <a:ea typeface="Verdana" panose="020B0604030504040204" pitchFamily="34" charset="0"/>
                <a:hlinkClick r:id="rId10"/>
              </a:rPr>
              <a:t>supporting </a:t>
            </a:r>
            <a:r>
              <a:rPr lang="en-US" sz="1600" u="sng" dirty="0" err="1">
                <a:solidFill>
                  <a:srgbClr val="0563C1"/>
                </a:solidFill>
                <a:effectLst/>
                <a:latin typeface="Verdana" panose="020B0604030504040204" pitchFamily="34" charset="0"/>
                <a:ea typeface="Verdana" panose="020B0604030504040204" pitchFamily="34" charset="0"/>
                <a:hlinkClick r:id="rId10"/>
              </a:rPr>
              <a:t>organisations</a:t>
            </a:r>
            <a:r>
              <a:rPr lang="el-GR" sz="1600" u="sng" dirty="0">
                <a:solidFill>
                  <a:srgbClr val="0563C1"/>
                </a:solidFill>
                <a:effectLst/>
                <a:latin typeface="Verdana" panose="020B0604030504040204" pitchFamily="34" charset="0"/>
                <a:ea typeface="Verdana" panose="020B0604030504040204" pitchFamily="34" charset="0"/>
                <a:hlinkClick r:id="rId10"/>
              </a:rPr>
              <a:t>) </a:t>
            </a:r>
            <a:endParaRPr lang="el-GR" sz="1600" dirty="0">
              <a:effectLst/>
              <a:latin typeface="Verdana" panose="020B0604030504040204" pitchFamily="34" charset="0"/>
              <a:ea typeface="Verdana" panose="020B0604030504040204" pitchFamily="34" charset="0"/>
            </a:endParaRPr>
          </a:p>
          <a:p>
            <a:pPr>
              <a:lnSpc>
                <a:spcPct val="150000"/>
              </a:lnSpc>
            </a:pPr>
            <a:r>
              <a:rPr lang="en-US" sz="1600" u="sng" dirty="0">
                <a:solidFill>
                  <a:srgbClr val="0563C1"/>
                </a:solidFill>
                <a:effectLst/>
                <a:latin typeface="Verdana" panose="020B0604030504040204" pitchFamily="34" charset="0"/>
                <a:ea typeface="Verdana" panose="020B0604030504040204" pitchFamily="34" charset="0"/>
                <a:hlinkClick r:id="rId11"/>
              </a:rPr>
              <a:t>EPALE</a:t>
            </a:r>
            <a:r>
              <a:rPr lang="en-US" sz="1600" dirty="0">
                <a:effectLst/>
                <a:latin typeface="Verdana" panose="020B0604030504040204" pitchFamily="34" charset="0"/>
                <a:ea typeface="Verdana" panose="020B0604030504040204" pitchFamily="34" charset="0"/>
              </a:rPr>
              <a:t> </a:t>
            </a:r>
            <a:r>
              <a:rPr lang="el-GR" sz="1600" dirty="0">
                <a:effectLst/>
                <a:latin typeface="Verdana" panose="020B0604030504040204" pitchFamily="34" charset="0"/>
                <a:ea typeface="Verdana" panose="020B0604030504040204" pitchFamily="34" charset="0"/>
              </a:rPr>
              <a:t> (Ηλεκτρονική Πλατφόρμα για την Εκπαίδευση Ενηλίκων στην Ευρώπη) </a:t>
            </a:r>
          </a:p>
          <a:p>
            <a:pPr>
              <a:lnSpc>
                <a:spcPct val="150000"/>
              </a:lnSpc>
            </a:pPr>
            <a:r>
              <a:rPr lang="en-GB" sz="1600" u="sng" dirty="0">
                <a:solidFill>
                  <a:srgbClr val="0563C1"/>
                </a:solidFill>
                <a:effectLst/>
                <a:latin typeface="Verdana" panose="020B0604030504040204" pitchFamily="34" charset="0"/>
                <a:ea typeface="Verdana" panose="020B0604030504040204" pitchFamily="34" charset="0"/>
                <a:hlinkClick r:id="rId12"/>
              </a:rPr>
              <a:t>Erasmus+ Project Results Platform</a:t>
            </a:r>
            <a:endParaRPr lang="el-GR" sz="1600" dirty="0">
              <a:effectLst/>
              <a:latin typeface="Verdana" panose="020B0604030504040204" pitchFamily="34" charset="0"/>
              <a:ea typeface="Verdana" panose="020B0604030504040204" pitchFamily="34" charset="0"/>
            </a:endParaRPr>
          </a:p>
          <a:p>
            <a:pPr>
              <a:lnSpc>
                <a:spcPct val="150000"/>
              </a:lnSpc>
            </a:pPr>
            <a:r>
              <a:rPr lang="en-US" sz="1600" u="sng" dirty="0">
                <a:solidFill>
                  <a:srgbClr val="0563C1"/>
                </a:solidFill>
                <a:effectLst/>
                <a:latin typeface="Verdana" panose="020B0604030504040204" pitchFamily="34" charset="0"/>
                <a:ea typeface="Verdana" panose="020B0604030504040204" pitchFamily="34" charset="0"/>
                <a:hlinkClick r:id="rId13"/>
              </a:rPr>
              <a:t>EU Academy </a:t>
            </a:r>
            <a:r>
              <a:rPr lang="en-US" sz="1600" dirty="0">
                <a:effectLst/>
                <a:latin typeface="Verdana" panose="020B0604030504040204" pitchFamily="34" charset="0"/>
                <a:ea typeface="Verdana" panose="020B0604030504040204" pitchFamily="34" charset="0"/>
              </a:rPr>
              <a:t>(</a:t>
            </a:r>
            <a:r>
              <a:rPr lang="el-GR" sz="1600" dirty="0">
                <a:effectLst/>
                <a:latin typeface="Verdana" panose="020B0604030504040204" pitchFamily="34" charset="0"/>
                <a:ea typeface="Verdana" panose="020B0604030504040204" pitchFamily="34" charset="0"/>
              </a:rPr>
              <a:t>Πρόσβαση στο εργαλείο </a:t>
            </a:r>
            <a:r>
              <a:rPr lang="en-US" sz="1600" dirty="0">
                <a:effectLst/>
                <a:latin typeface="Verdana" panose="020B0604030504040204" pitchFamily="34" charset="0"/>
                <a:ea typeface="Verdana" panose="020B0604030504040204" pitchFamily="34" charset="0"/>
              </a:rPr>
              <a:t>Online Linguistic Support) </a:t>
            </a:r>
          </a:p>
          <a:p>
            <a:pPr>
              <a:lnSpc>
                <a:spcPct val="150000"/>
              </a:lnSpc>
            </a:pPr>
            <a:r>
              <a:rPr lang="el-GR" sz="1600" dirty="0">
                <a:latin typeface="Verdana" panose="020B0604030504040204" pitchFamily="34" charset="0"/>
                <a:ea typeface="Verdana" panose="020B0604030504040204" pitchFamily="34" charset="0"/>
                <a:hlinkClick r:id="rId14"/>
              </a:rPr>
              <a:t>Οδηγός για επικοινωνία και διάχυση Ε+ </a:t>
            </a:r>
            <a:endParaRPr lang="el-GR" sz="1600" dirty="0">
              <a:latin typeface="Verdana" panose="020B0604030504040204" pitchFamily="34" charset="0"/>
              <a:ea typeface="Verdana" panose="020B0604030504040204" pitchFamily="34" charset="0"/>
            </a:endParaRPr>
          </a:p>
          <a:p>
            <a:r>
              <a:rPr lang="en-US" sz="1600" dirty="0" err="1">
                <a:latin typeface="Verdana" panose="020B0604030504040204" pitchFamily="34" charset="0"/>
                <a:ea typeface="Verdana" panose="020B0604030504040204" pitchFamily="34" charset="0"/>
                <a:hlinkClick r:id="rId15"/>
              </a:rPr>
              <a:t>Organisation</a:t>
            </a:r>
            <a:r>
              <a:rPr lang="en-US" sz="1600" dirty="0">
                <a:latin typeface="Verdana" panose="020B0604030504040204" pitchFamily="34" charset="0"/>
                <a:ea typeface="Verdana" panose="020B0604030504040204" pitchFamily="34" charset="0"/>
                <a:hlinkClick r:id="rId15"/>
              </a:rPr>
              <a:t> Registration System (ORS)</a:t>
            </a: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hlinkClick r:id="rId16"/>
              </a:rPr>
              <a:t>OID</a:t>
            </a: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hlinkClick r:id="rId17"/>
              </a:rPr>
              <a:t>EU LOGIN ACCOUNT</a:t>
            </a:r>
            <a:endParaRPr lang="en-US" sz="1600" dirty="0">
              <a:latin typeface="Verdana" panose="020B0604030504040204" pitchFamily="34" charset="0"/>
              <a:ea typeface="Verdana" panose="020B0604030504040204" pitchFamily="34" charset="0"/>
            </a:endParaRPr>
          </a:p>
          <a:p>
            <a:pPr>
              <a:lnSpc>
                <a:spcPct val="150000"/>
              </a:lnSpc>
            </a:pPr>
            <a:endParaRPr lang="el-GR" sz="1800" dirty="0">
              <a:effectLst/>
              <a:latin typeface="Verdana Pro" panose="020B0604030504040204" pitchFamily="34" charset="0"/>
              <a:ea typeface="Calibri" panose="020F0502020204030204" pitchFamily="34" charset="0"/>
            </a:endParaRPr>
          </a:p>
        </p:txBody>
      </p:sp>
    </p:spTree>
    <p:extLst>
      <p:ext uri="{BB962C8B-B14F-4D97-AF65-F5344CB8AC3E}">
        <p14:creationId xmlns:p14="http://schemas.microsoft.com/office/powerpoint/2010/main" val="3374552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92936" y="1026872"/>
            <a:ext cx="4532517" cy="2402128"/>
          </a:xfrm>
          <a:prstGeom prst="rect">
            <a:avLst/>
          </a:prstGeom>
          <a:ln w="38100">
            <a:solidFill>
              <a:schemeClr val="accent5"/>
            </a:solidFill>
          </a:ln>
        </p:spPr>
        <p:txBody>
          <a:bodyPr vert="horz" lIns="91440" tIns="45720" rIns="91440" bIns="45720" rtlCol="0" anchor="t">
            <a:normAutofit fontScale="70000" lnSpcReduction="20000"/>
          </a:bodyPr>
          <a:lstStyle/>
          <a:p>
            <a:pPr algn="ctr">
              <a:lnSpc>
                <a:spcPct val="90000"/>
              </a:lnSpc>
              <a:spcAft>
                <a:spcPts val="600"/>
              </a:spcAft>
            </a:pPr>
            <a:r>
              <a:rPr lang="el-GR" sz="2600" b="1" dirty="0">
                <a:solidFill>
                  <a:srgbClr val="FF0000"/>
                </a:solidFill>
                <a:latin typeface="Calibri" panose="020F0502020204030204" pitchFamily="34" charset="0"/>
                <a:ea typeface="Calibri" panose="020F0502020204030204" pitchFamily="34" charset="0"/>
                <a:cs typeface="Calibri" panose="020F0502020204030204" pitchFamily="34" charset="0"/>
              </a:rPr>
              <a:t>ΤΟΜΕΑΣ ΕΕΚ</a:t>
            </a:r>
          </a:p>
          <a:p>
            <a:pPr>
              <a:lnSpc>
                <a:spcPct val="90000"/>
              </a:lnSpc>
              <a:spcAft>
                <a:spcPts val="600"/>
              </a:spcAft>
            </a:pPr>
            <a:endPar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ΓΕΩΡΓΙΑ ΣΙΑΗΛΟΥ</a:t>
            </a:r>
          </a:p>
          <a:p>
            <a:pPr>
              <a:lnSpc>
                <a:spcPct val="90000"/>
              </a:lnSpc>
              <a:spcAft>
                <a:spcPts val="600"/>
              </a:spcAft>
            </a:pP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Βασικής Δράσης 1</a:t>
            </a:r>
          </a:p>
          <a:p>
            <a:pPr>
              <a:lnSpc>
                <a:spcPct val="90000"/>
              </a:lnSpc>
              <a:spcAft>
                <a:spcPts val="600"/>
              </a:spcAft>
            </a:pP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Επαγγελματική </a:t>
            </a: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παίδευση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και Κατάρτιση</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Επικοινωνίας</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- 224488</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43</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gshiaelou@idep.org.cy</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ΣΤΟΙΧΕΙΑ ΕΠΙΚΟΙΝΩΝΙΑΣ</a:t>
            </a:r>
            <a:endParaRPr lang="en-GB" dirty="0"/>
          </a:p>
        </p:txBody>
      </p:sp>
      <p:sp>
        <p:nvSpPr>
          <p:cNvPr id="3" name="Rectangle 2">
            <a:extLst>
              <a:ext uri="{FF2B5EF4-FFF2-40B4-BE49-F238E27FC236}">
                <a16:creationId xmlns:a16="http://schemas.microsoft.com/office/drawing/2014/main" id="{AF1CAEDE-2819-1BF0-F4D2-406715F9CCE5}"/>
              </a:ext>
            </a:extLst>
          </p:cNvPr>
          <p:cNvSpPr/>
          <p:nvPr/>
        </p:nvSpPr>
        <p:spPr>
          <a:xfrm>
            <a:off x="6452134" y="1369414"/>
            <a:ext cx="5310147" cy="4119172"/>
          </a:xfrm>
          <a:prstGeom prst="rect">
            <a:avLst/>
          </a:prstGeom>
          <a:ln w="38100">
            <a:solidFill>
              <a:schemeClr val="accent2"/>
            </a:solidFill>
          </a:ln>
        </p:spPr>
        <p:txBody>
          <a:bodyPr vert="horz" lIns="91440" tIns="45720" rIns="91440" bIns="45720" rtlCol="0" anchor="t">
            <a:normAutofit lnSpcReduction="10000"/>
          </a:bodyPr>
          <a:lstStyle/>
          <a:p>
            <a:pPr algn="ctr">
              <a:lnSpc>
                <a:spcPct val="90000"/>
              </a:lnSpc>
              <a:spcAft>
                <a:spcPts val="600"/>
              </a:spcAft>
            </a:pPr>
            <a:r>
              <a:rPr lang="el-G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ΤΟΜΕΑΣ ΣΕ &amp; ΕΕ</a:t>
            </a:r>
          </a:p>
          <a:p>
            <a:pPr>
              <a:lnSpc>
                <a:spcPct val="90000"/>
              </a:lnSpc>
              <a:spcAft>
                <a:spcPts val="600"/>
              </a:spcAft>
            </a:pPr>
            <a:endPar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ΜΑΡΙΑΝΝΑ ΑΡΑΟΥΖΟΥ</a:t>
            </a:r>
          </a:p>
          <a:p>
            <a:pPr>
              <a:lnSpc>
                <a:spcPct val="90000"/>
              </a:lnSpc>
              <a:spcAft>
                <a:spcPts val="600"/>
              </a:spcAft>
            </a:pP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Βασικής Δράσης 1</a:t>
            </a:r>
          </a:p>
          <a:p>
            <a:pPr>
              <a:lnSpc>
                <a:spcPct val="90000"/>
              </a:lnSpc>
              <a:spcAft>
                <a:spcPts val="600"/>
              </a:spcAft>
            </a:pP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Σχολική Εκπαίδευση &amp; </a:t>
            </a: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παίδευση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Ενηλίκων</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Επικοινωνίας</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- 224488</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61</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rPr>
              <a:t>maraouzou@idep.org.cy</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descr="Telephone with solid fill">
            <a:extLst>
              <a:ext uri="{FF2B5EF4-FFF2-40B4-BE49-F238E27FC236}">
                <a16:creationId xmlns:a16="http://schemas.microsoft.com/office/drawing/2014/main" id="{E9DEAD5D-1555-C1BF-C2D0-EB7D6192D6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3468" y="5546670"/>
            <a:ext cx="1077925" cy="1077925"/>
          </a:xfrm>
          <a:prstGeom prst="rect">
            <a:avLst/>
          </a:prstGeom>
        </p:spPr>
      </p:pic>
      <p:sp>
        <p:nvSpPr>
          <p:cNvPr id="4" name="Rectangle 3">
            <a:extLst>
              <a:ext uri="{FF2B5EF4-FFF2-40B4-BE49-F238E27FC236}">
                <a16:creationId xmlns:a16="http://schemas.microsoft.com/office/drawing/2014/main" id="{A0BD8274-8463-9C83-E1E0-C7610492CE91}"/>
              </a:ext>
            </a:extLst>
          </p:cNvPr>
          <p:cNvSpPr/>
          <p:nvPr/>
        </p:nvSpPr>
        <p:spPr>
          <a:xfrm>
            <a:off x="592936" y="3633714"/>
            <a:ext cx="4532517" cy="2402128"/>
          </a:xfrm>
          <a:prstGeom prst="rect">
            <a:avLst/>
          </a:prstGeom>
          <a:ln w="38100">
            <a:solidFill>
              <a:schemeClr val="accent5"/>
            </a:solidFill>
          </a:ln>
        </p:spPr>
        <p:txBody>
          <a:bodyPr vert="horz" lIns="91440" tIns="45720" rIns="91440" bIns="45720" rtlCol="0" anchor="t">
            <a:normAutofit fontScale="77500" lnSpcReduction="20000"/>
          </a:bodyPr>
          <a:lstStyle/>
          <a:p>
            <a:pPr algn="ctr">
              <a:lnSpc>
                <a:spcPct val="90000"/>
              </a:lnSpc>
              <a:spcAft>
                <a:spcPts val="600"/>
              </a:spcAft>
            </a:pPr>
            <a:r>
              <a:rPr lang="el-G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ΤΟΜΕΑΣ ΕΕΚ</a:t>
            </a:r>
          </a:p>
          <a:p>
            <a:pPr>
              <a:lnSpc>
                <a:spcPct val="90000"/>
              </a:lnSpc>
              <a:spcAft>
                <a:spcPts val="600"/>
              </a:spcAft>
            </a:pPr>
            <a:endPar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ΣΤΕΛΛΑ ΛΕΩΝΙΔΟΥ</a:t>
            </a:r>
          </a:p>
          <a:p>
            <a:pPr>
              <a:lnSpc>
                <a:spcPct val="90000"/>
              </a:lnSpc>
              <a:spcAft>
                <a:spcPts val="600"/>
              </a:spcAft>
            </a:pPr>
            <a:r>
              <a:rPr lang="el-GR"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Συντονίστρια</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Βασικής Δράσης 1</a:t>
            </a: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Επικοινωνίας</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- 224488</a:t>
            </a:r>
            <a:r>
              <a:rPr lang="el-GR"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94</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8"/>
              </a:rPr>
              <a:t>sleonidou@idep.org.cy</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60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21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1332" y="42604"/>
            <a:ext cx="5456815" cy="492443"/>
          </a:xfrm>
          <a:prstGeom prst="rect">
            <a:avLst/>
          </a:prstGeom>
          <a:noFill/>
        </p:spPr>
        <p:txBody>
          <a:bodyPr wrap="none" rtlCol="0">
            <a:spAutoFit/>
          </a:bodyPr>
          <a:lstStyle/>
          <a:p>
            <a:r>
              <a:rPr lang="el-GR" sz="2600" b="1" dirty="0">
                <a:solidFill>
                  <a:schemeClr val="bg1"/>
                </a:solidFill>
              </a:rPr>
              <a:t>ΔΥΝΑΤΟΤΗΤΕΣ ΣΥΜΜΕΤΟΧΗΣ ΣΤΗ ΒΔ1</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7" name="Picture 6">
            <a:extLst>
              <a:ext uri="{FF2B5EF4-FFF2-40B4-BE49-F238E27FC236}">
                <a16:creationId xmlns:a16="http://schemas.microsoft.com/office/drawing/2014/main" id="{9D66A3EB-26BA-9664-A87C-B3E4DCCA56B4}"/>
              </a:ext>
            </a:extLst>
          </p:cNvPr>
          <p:cNvPicPr>
            <a:picLocks noChangeAspect="1"/>
          </p:cNvPicPr>
          <p:nvPr/>
        </p:nvPicPr>
        <p:blipFill>
          <a:blip r:embed="rId4"/>
          <a:stretch>
            <a:fillRect/>
          </a:stretch>
        </p:blipFill>
        <p:spPr>
          <a:xfrm>
            <a:off x="1232833" y="1032220"/>
            <a:ext cx="9383434" cy="4153480"/>
          </a:xfrm>
          <a:prstGeom prst="rect">
            <a:avLst/>
          </a:prstGeom>
        </p:spPr>
      </p:pic>
      <p:sp>
        <p:nvSpPr>
          <p:cNvPr id="9" name="Rectangle 8">
            <a:extLst>
              <a:ext uri="{FF2B5EF4-FFF2-40B4-BE49-F238E27FC236}">
                <a16:creationId xmlns:a16="http://schemas.microsoft.com/office/drawing/2014/main" id="{7C154EBD-32DD-6A56-7025-31AF8CCCBA74}"/>
              </a:ext>
            </a:extLst>
          </p:cNvPr>
          <p:cNvSpPr/>
          <p:nvPr/>
        </p:nvSpPr>
        <p:spPr>
          <a:xfrm>
            <a:off x="521428" y="5533392"/>
            <a:ext cx="9783157" cy="1077218"/>
          </a:xfrm>
          <a:prstGeom prst="rect">
            <a:avLst/>
          </a:prstGeom>
        </p:spPr>
        <p:txBody>
          <a:bodyPr wrap="square">
            <a:spAutoFit/>
          </a:bodyPr>
          <a:lstStyle/>
          <a:p>
            <a:pPr marL="12941" algn="just">
              <a:spcBef>
                <a:spcPts val="102"/>
              </a:spcBef>
            </a:pPr>
            <a:r>
              <a:rPr lang="en-US" sz="1600" dirty="0">
                <a:solidFill>
                  <a:schemeClr val="tx1">
                    <a:lumMod val="75000"/>
                    <a:lumOff val="25000"/>
                  </a:schemeClr>
                </a:solidFill>
                <a:latin typeface="Verdana" panose="020B0604030504040204" pitchFamily="34" charset="0"/>
                <a:ea typeface="Verdana" panose="020B0604030504040204" pitchFamily="34" charset="0"/>
              </a:rPr>
              <a:t>*</a:t>
            </a:r>
            <a:r>
              <a:rPr lang="el-GR" sz="1600" dirty="0">
                <a:solidFill>
                  <a:schemeClr val="tx1">
                    <a:lumMod val="75000"/>
                    <a:lumOff val="25000"/>
                  </a:schemeClr>
                </a:solidFill>
                <a:latin typeface="Verdana" panose="020B0604030504040204" pitchFamily="34" charset="0"/>
                <a:ea typeface="Verdana" panose="020B0604030504040204" pitchFamily="34" charset="0"/>
              </a:rPr>
              <a:t> </a:t>
            </a:r>
            <a:r>
              <a:rPr lang="el-GR" sz="1600" i="1" dirty="0">
                <a:solidFill>
                  <a:schemeClr val="tx1">
                    <a:lumMod val="75000"/>
                    <a:lumOff val="25000"/>
                  </a:schemeClr>
                </a:solidFill>
                <a:latin typeface="Verdana" panose="020B0604030504040204" pitchFamily="34" charset="0"/>
                <a:ea typeface="Verdana" panose="020B0604030504040204" pitchFamily="34" charset="0"/>
              </a:rPr>
              <a:t>Σημείωση: Στα πλαίσια μίας Πρόσκλησης, ανά Τομέα, ένας οργανισμός που υποβάλλει αίτηση είτε για σχέδιο μικρής διάρκειας είτε για διαπιστευμένο σχέδιο μπορεί επιπρόσθετα να συμμετάσχει σε άλλη 1 αίτηση ως μέλος Κοινοπραξίας. Οι υπόλοιποι οργανισμοί μπορούν να συμμετάσχουν σε μέχρι και 2 Κοινοπραξίες ως μέλη.</a:t>
            </a:r>
            <a:endParaRPr lang="en-US" sz="1600" i="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990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92000" cy="60787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4152" y="57718"/>
            <a:ext cx="2251514" cy="492443"/>
          </a:xfrm>
          <a:prstGeom prst="rect">
            <a:avLst/>
          </a:prstGeom>
          <a:noFill/>
        </p:spPr>
        <p:txBody>
          <a:bodyPr wrap="none" rtlCol="0">
            <a:spAutoFit/>
          </a:bodyPr>
          <a:lstStyle/>
          <a:p>
            <a:r>
              <a:rPr lang="el-GR" sz="2600" b="1" dirty="0">
                <a:solidFill>
                  <a:schemeClr val="bg1"/>
                </a:solidFill>
              </a:rPr>
              <a:t>ΚΟΙΝΟΠΡΑΞΙΕΣ</a:t>
            </a:r>
            <a:endParaRPr lang="en-GB" sz="2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Content Placeholder 6">
            <a:extLst>
              <a:ext uri="{FF2B5EF4-FFF2-40B4-BE49-F238E27FC236}">
                <a16:creationId xmlns:a16="http://schemas.microsoft.com/office/drawing/2014/main" id="{8C151E45-9038-A797-1882-15A3B3B83F1A}"/>
              </a:ext>
            </a:extLst>
          </p:cNvPr>
          <p:cNvSpPr txBox="1">
            <a:spLocks/>
          </p:cNvSpPr>
          <p:nvPr/>
        </p:nvSpPr>
        <p:spPr>
          <a:xfrm>
            <a:off x="374151" y="764704"/>
            <a:ext cx="11419263" cy="4968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Στην αίτηση θα πρέπει να δηλωθεί τουλάχιστον ένα μέλος της κοινοπραξίας εκτός του συντονιστή</a:t>
            </a: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Μέλος μιας κοινοπραξίας σε έναν Τομέα μπορεί να είναι οποιοσδήποτε οργανισμός θεωρείται επιλέξιμος για συμμετοχή σε εκείνον τον Τομέα της Δράσης ΚΑ1</a:t>
            </a: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Οι οργανισμοί που έχουν </a:t>
            </a:r>
            <a:r>
              <a:rPr lang="el-GR"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διαπιστευθεί</a:t>
            </a: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ως συντονιστές κοινοπραξίας, μπορούν και συστήνεται να συμμετέχουν σε κινητικότητες για σκοπούς επιμόρφωσης προσωπικού/εκπαιδευομένων εξίσου με τα υπόλοιπα μέλη της Κοινοπραξίας και όχι να περιορίζονται στον συντονισμό </a:t>
            </a:r>
            <a:endParaRPr lang="el-GR" sz="14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marL="0" indent="0" algn="just">
              <a:lnSpc>
                <a:spcPct val="150000"/>
              </a:lnSpc>
              <a:buNone/>
            </a:pPr>
            <a:r>
              <a:rPr lang="el-GR" sz="1800" b="1"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Τα μέλη μιας κοινοπραξίας</a:t>
            </a:r>
            <a:r>
              <a:rPr lang="en-GB" sz="1800" b="1"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a:t>
            </a: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πρέπει να προέρχονται από τη χώρα στην οποία ανήκει ο συντονιστής (διαπιστευμένος οργανισμός της κοινοπραξίας) - δεν είναι απαραίτητο να διαθέτουν Διαπίστευση Ε</a:t>
            </a:r>
            <a:r>
              <a:rPr lang="en-US" sz="1800" dirty="0" err="1">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rasmus</a:t>
            </a: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a:t>
            </a:r>
            <a:endParaRPr lang="en-GB"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lnSpc>
                <a:spcPct val="150000"/>
              </a:lnSpc>
            </a:pP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πρέπει να έχουν κοινό </a:t>
            </a:r>
            <a:r>
              <a:rPr lang="en-US"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Erasmus Plan</a:t>
            </a:r>
            <a:r>
              <a:rPr lang="el-GR"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rPr>
              <a:t> </a:t>
            </a:r>
            <a:endParaRPr lang="en-GB" sz="1800" dirty="0">
              <a:solidFill>
                <a:schemeClr val="tx1">
                  <a:lumMod val="85000"/>
                  <a:lumOff val="15000"/>
                </a:schemeClr>
              </a:solidFill>
              <a:latin typeface="Verdana" panose="020B0604030504040204" pitchFamily="34" charset="0"/>
              <a:ea typeface="Verdana" panose="020B0604030504040204" pitchFamily="34" charset="0"/>
              <a:cs typeface="Calibri" panose="020F0502020204030204" pitchFamily="34" charset="0"/>
            </a:endParaRPr>
          </a:p>
          <a:p>
            <a:pPr algn="just">
              <a:buFont typeface="Wingdings" panose="05000000000000000000" pitchFamily="2" charset="2"/>
              <a:buChar char="Ø"/>
            </a:pPr>
            <a:endParaRPr lang="el-GR" sz="2000" dirty="0">
              <a:latin typeface="Century Gothic" panose="020B0502020202020204" pitchFamily="34" charset="0"/>
            </a:endParaRPr>
          </a:p>
          <a:p>
            <a:pPr marL="0" indent="0">
              <a:buFont typeface="Arial" panose="020B0604020202020204" pitchFamily="34" charset="0"/>
              <a:buNone/>
            </a:pPr>
            <a:endParaRPr lang="el-GR" sz="2000" dirty="0">
              <a:latin typeface="Century Gothic" panose="020B0502020202020204" pitchFamily="34" charset="0"/>
            </a:endParaRPr>
          </a:p>
          <a:p>
            <a:pPr marL="0" indent="0">
              <a:buFont typeface="Arial" panose="020B0604020202020204" pitchFamily="34" charset="0"/>
              <a:buNone/>
            </a:pPr>
            <a:r>
              <a:rPr lang="el-GR" sz="2000" dirty="0">
                <a:latin typeface="Century Gothic" panose="020B0502020202020204" pitchFamily="34" charset="0"/>
              </a:rPr>
              <a:t> </a:t>
            </a:r>
          </a:p>
          <a:p>
            <a:pPr marL="0" indent="0" algn="ctr">
              <a:buFont typeface="Arial" panose="020B0604020202020204" pitchFamily="34" charset="0"/>
              <a:buNone/>
            </a:pPr>
            <a:endParaRPr lang="en-GB" sz="2000" b="1" u="sng" dirty="0">
              <a:solidFill>
                <a:schemeClr val="accent6">
                  <a:lumMod val="75000"/>
                </a:schemeClr>
              </a:solidFill>
              <a:latin typeface="Century Gothic" panose="020B0502020202020204" pitchFamily="34" charset="0"/>
            </a:endParaRPr>
          </a:p>
          <a:p>
            <a:pPr marL="0" indent="0">
              <a:buFont typeface="Arial" panose="020B0604020202020204" pitchFamily="34" charset="0"/>
              <a:buNone/>
            </a:pPr>
            <a:endParaRPr lang="el-GR" sz="2000" dirty="0">
              <a:solidFill>
                <a:schemeClr val="accent5">
                  <a:lumMod val="50000"/>
                </a:schemeClr>
              </a:solidFill>
            </a:endParaRPr>
          </a:p>
          <a:p>
            <a:pPr marL="0" indent="0">
              <a:buFont typeface="Arial" panose="020B0604020202020204" pitchFamily="34" charset="0"/>
              <a:buNone/>
            </a:pPr>
            <a:endParaRPr lang="el-GR" sz="2000" dirty="0">
              <a:solidFill>
                <a:schemeClr val="accent5">
                  <a:lumMod val="50000"/>
                </a:schemeClr>
              </a:solidFill>
            </a:endParaRPr>
          </a:p>
        </p:txBody>
      </p:sp>
    </p:spTree>
    <p:extLst>
      <p:ext uri="{BB962C8B-B14F-4D97-AF65-F5344CB8AC3E}">
        <p14:creationId xmlns:p14="http://schemas.microsoft.com/office/powerpoint/2010/main" val="3735375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9161</TotalTime>
  <Words>8696</Words>
  <Application>Microsoft Office PowerPoint</Application>
  <PresentationFormat>Widescreen</PresentationFormat>
  <Paragraphs>1065</Paragraphs>
  <Slides>75</Slides>
  <Notes>75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Aptos</vt:lpstr>
      <vt:lpstr>Arial</vt:lpstr>
      <vt:lpstr>Calibri</vt:lpstr>
      <vt:lpstr>Calibri Light</vt:lpstr>
      <vt:lpstr>Century Gothic</vt:lpstr>
      <vt:lpstr>Century Schoolbook</vt:lpstr>
      <vt:lpstr>Verdana</vt:lpstr>
      <vt:lpstr>Verdana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Mariannia Araouzou</cp:lastModifiedBy>
  <cp:revision>1093</cp:revision>
  <cp:lastPrinted>2023-09-11T10:46:31Z</cp:lastPrinted>
  <dcterms:created xsi:type="dcterms:W3CDTF">2023-07-18T06:23:09Z</dcterms:created>
  <dcterms:modified xsi:type="dcterms:W3CDTF">2025-01-16T07:16:24Z</dcterms:modified>
</cp:coreProperties>
</file>