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6"/>
  </p:notesMasterIdLst>
  <p:sldIdLst>
    <p:sldId id="345" r:id="rId2"/>
    <p:sldId id="346" r:id="rId3"/>
    <p:sldId id="257" r:id="rId4"/>
    <p:sldId id="343" r:id="rId5"/>
    <p:sldId id="344" r:id="rId6"/>
    <p:sldId id="264" r:id="rId7"/>
    <p:sldId id="265" r:id="rId8"/>
    <p:sldId id="266" r:id="rId9"/>
    <p:sldId id="269" r:id="rId10"/>
    <p:sldId id="270" r:id="rId11"/>
    <p:sldId id="267" r:id="rId12"/>
    <p:sldId id="276" r:id="rId13"/>
    <p:sldId id="278" r:id="rId14"/>
    <p:sldId id="279" r:id="rId15"/>
    <p:sldId id="286" r:id="rId16"/>
    <p:sldId id="351" r:id="rId17"/>
    <p:sldId id="350" r:id="rId18"/>
    <p:sldId id="290" r:id="rId19"/>
    <p:sldId id="277" r:id="rId20"/>
    <p:sldId id="349" r:id="rId21"/>
    <p:sldId id="347" r:id="rId22"/>
    <p:sldId id="348" r:id="rId23"/>
    <p:sldId id="272" r:id="rId24"/>
    <p:sldId id="285" r:id="rId25"/>
    <p:sldId id="280" r:id="rId26"/>
    <p:sldId id="262" r:id="rId27"/>
    <p:sldId id="281" r:id="rId28"/>
    <p:sldId id="274" r:id="rId29"/>
    <p:sldId id="273" r:id="rId30"/>
    <p:sldId id="282" r:id="rId31"/>
    <p:sldId id="283" r:id="rId32"/>
    <p:sldId id="287"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7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4CA0585-0D5D-4D12-8D7A-E5001FBF286A}" type="datetimeFigureOut">
              <a:rPr lang="en-GB" smtClean="0"/>
              <a:t>16/01/2024</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D426427-C68E-4D5E-84EE-89757DE77FED}" type="slidenum">
              <a:rPr lang="en-GB" smtClean="0"/>
              <a:t>‹#›</a:t>
            </a:fld>
            <a:endParaRPr lang="en-GB"/>
          </a:p>
        </p:txBody>
      </p:sp>
    </p:spTree>
    <p:extLst>
      <p:ext uri="{BB962C8B-B14F-4D97-AF65-F5344CB8AC3E}">
        <p14:creationId xmlns:p14="http://schemas.microsoft.com/office/powerpoint/2010/main" val="272748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επιχορήγηση για την κάλυψη των οργανωτικών δαπανών για μικτά εντατικά προγράμματα καλύπτει κάθε δαπάνη που πραγματοποιείται από τα ιδρύματα που συμμετέχουν σε σχέση με την οργάνωση των μικτών εντατικών προγραμμάτων, όπως δαπάνες που σχετίζονται με την προετοιμασία, τον σχεδιασμό, την ανάπτυξη, την υλοποίηση και την παρακολούθηση των προγραμμάτων, συμπεριλαμβανομένης της υλοποίησης δραστηριοτήτων με φυσική παρουσία και εικονικών/εξ αποστάσεως δραστηριοτήτων, καθώς και της συνολικής διαχείρισης και συντονισμού. Το συντονιστικό ανώτατο εκπαιδευτικό ίδρυμα είναι υπεύθυνο για τον επιμερισμό της επιχορήγησης για την κάλυψη των οργανωτικών δαπανών για μικτά εντατικά προγράμματα στη σύμπραξη στο πλαίσιο της οποίας πραγματοποιούνται οι προαναφερθείσες δαπάνες</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17</a:t>
            </a:fld>
            <a:endParaRPr lang="en-GB"/>
          </a:p>
        </p:txBody>
      </p:sp>
    </p:spTree>
    <p:extLst>
      <p:ext uri="{BB962C8B-B14F-4D97-AF65-F5344CB8AC3E}">
        <p14:creationId xmlns:p14="http://schemas.microsoft.com/office/powerpoint/2010/main" val="1622734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3200" dirty="0"/>
              <a:t>Στήριξη για την ένταξη των συμμετεχόντων: Πρόσθετες δαπάνες που σχετίζονται άμεσα με τους συμμετέχοντες με λιγότερες ευκαιρίες. Ειδικότερα, οι δαπάνες αυτές αποσκοπούν στην κάλυψη της πρόσθετης χρηματοδοτικής στήριξης που απαιτείται για συμμετέχοντες με προβλήματα σχετικά με τη σωματική ή ψυχική κατάστασή τους ή την κατάσταση της υγείας τους, ώστε να είναι δυνατή η συμμετοχή τους στην κινητικότητα και σε προπαρασκευαστικές επισκέψεις, καθώς και για συνοδούς (συμπεριλαμβανομένων των δαπανών που σχετίζονται με μετακινήσεις και διαβίωση, εφόσον αυτό δικαιολογείται και εφόσον δεν καλύπτεται από τις κατηγορίες του προϋπολογισμού «Δαπάνες μετακίνησης» και «Επιχορήγηση για την κάλυψη ατομικών δαπανών» για τους εν λόγω συμμετέχοντες) 59 . Μηχανισμός χρηματοδότησης: πραγματικές δαπάνες. Κανόνας κατανομής: το αίτημα πρέπει να αιτιολογείται από τον αιτούντα και να έχει εγκριθεί από τον Εθνικό Οργανισμό.</a:t>
            </a:r>
            <a:endParaRPr lang="en-GB" sz="2000" kern="1200" dirty="0">
              <a:solidFill>
                <a:srgbClr val="339966"/>
              </a:solidFill>
              <a:latin typeface="Arial MT"/>
              <a:ea typeface="+mn-ea"/>
            </a:endParaRPr>
          </a:p>
        </p:txBody>
      </p:sp>
      <p:sp>
        <p:nvSpPr>
          <p:cNvPr id="4" name="Slide Number Placeholder 3"/>
          <p:cNvSpPr>
            <a:spLocks noGrp="1"/>
          </p:cNvSpPr>
          <p:nvPr>
            <p:ph type="sldNum" sz="quarter" idx="5"/>
          </p:nvPr>
        </p:nvSpPr>
        <p:spPr/>
        <p:txBody>
          <a:bodyPr/>
          <a:lstStyle/>
          <a:p>
            <a:fld id="{AD426427-C68E-4D5E-84EE-89757DE77FED}" type="slidenum">
              <a:rPr lang="en-GB" smtClean="0"/>
              <a:t>27</a:t>
            </a:fld>
            <a:endParaRPr lang="en-GB"/>
          </a:p>
        </p:txBody>
      </p:sp>
    </p:spTree>
    <p:extLst>
      <p:ext uri="{BB962C8B-B14F-4D97-AF65-F5344CB8AC3E}">
        <p14:creationId xmlns:p14="http://schemas.microsoft.com/office/powerpoint/2010/main" val="2935177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6091" cy="6850377"/>
          </a:xfrm>
          <a:prstGeom prst="rect">
            <a:avLst/>
          </a:prstGeom>
        </p:spPr>
      </p:pic>
      <p:sp>
        <p:nvSpPr>
          <p:cNvPr id="2" name="Holder 2"/>
          <p:cNvSpPr>
            <a:spLocks noGrp="1"/>
          </p:cNvSpPr>
          <p:nvPr>
            <p:ph type="ctrTitle"/>
          </p:nvPr>
        </p:nvSpPr>
        <p:spPr>
          <a:xfrm>
            <a:off x="213461" y="568274"/>
            <a:ext cx="11765076" cy="163004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3622928" y="4669028"/>
            <a:ext cx="4946142" cy="14427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000" b="0" i="0">
                <a:solidFill>
                  <a:srgbClr val="404040"/>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6091" cy="6850377"/>
          </a:xfrm>
          <a:prstGeom prst="rect">
            <a:avLst/>
          </a:prstGeom>
        </p:spPr>
      </p:pic>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6091" cy="6850377"/>
          </a:xfrm>
          <a:prstGeom prst="rect">
            <a:avLst/>
          </a:prstGeom>
        </p:spPr>
      </p:pic>
      <p:pic>
        <p:nvPicPr>
          <p:cNvPr id="17" name="bg object 17"/>
          <p:cNvPicPr/>
          <p:nvPr/>
        </p:nvPicPr>
        <p:blipFill>
          <a:blip r:embed="rId3" cstate="print"/>
          <a:stretch>
            <a:fillRect/>
          </a:stretch>
        </p:blipFill>
        <p:spPr>
          <a:xfrm>
            <a:off x="0" y="0"/>
            <a:ext cx="12191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6147816"/>
            <a:ext cx="12191999" cy="301752"/>
          </a:xfrm>
          <a:prstGeom prst="rect">
            <a:avLst/>
          </a:prstGeom>
        </p:spPr>
      </p:pic>
      <p:pic>
        <p:nvPicPr>
          <p:cNvPr id="17" name="bg object 17"/>
          <p:cNvPicPr/>
          <p:nvPr/>
        </p:nvPicPr>
        <p:blipFill>
          <a:blip r:embed="rId8" cstate="print"/>
          <a:stretch>
            <a:fillRect/>
          </a:stretch>
        </p:blipFill>
        <p:spPr>
          <a:xfrm>
            <a:off x="10119360" y="4808220"/>
            <a:ext cx="1993392" cy="1295400"/>
          </a:xfrm>
          <a:prstGeom prst="rect">
            <a:avLst/>
          </a:prstGeom>
        </p:spPr>
      </p:pic>
      <p:sp>
        <p:nvSpPr>
          <p:cNvPr id="2" name="Holder 2"/>
          <p:cNvSpPr>
            <a:spLocks noGrp="1"/>
          </p:cNvSpPr>
          <p:nvPr>
            <p:ph type="title"/>
          </p:nvPr>
        </p:nvSpPr>
        <p:spPr>
          <a:xfrm>
            <a:off x="47650" y="25095"/>
            <a:ext cx="3129915" cy="452120"/>
          </a:xfrm>
          <a:prstGeom prst="rect">
            <a:avLst/>
          </a:prstGeom>
        </p:spPr>
        <p:txBody>
          <a:bodyPr wrap="square" lIns="0" tIns="0" rIns="0" bIns="0">
            <a:spAutoFit/>
          </a:bodyPr>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a:xfrm>
            <a:off x="431393" y="1785620"/>
            <a:ext cx="11101070" cy="3877310"/>
          </a:xfrm>
          <a:prstGeom prst="rect">
            <a:avLst/>
          </a:prstGeom>
        </p:spPr>
        <p:txBody>
          <a:bodyPr wrap="square" lIns="0" tIns="0" rIns="0" bIns="0">
            <a:spAutoFit/>
          </a:bodyPr>
          <a:lstStyle>
            <a:lvl1pPr>
              <a:defRPr sz="2000" b="0" i="0">
                <a:solidFill>
                  <a:srgbClr val="404040"/>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idep.org.cy/wp-content/uploads/Inclusion-Diversity-Strategy_CY01_2nd-Edition-1.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idep.org.cy/wp-content/uploads/KickOff_HE_2022-07_09_Inclusion_OLS_Checks_pdf.pdf" TargetMode="Externa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idep.org.cy/wp-content/uploads/ICM-Handbook-Version-5.1-Final.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3.xml"/><Relationship Id="rId5" Type="http://schemas.openxmlformats.org/officeDocument/2006/relationships/hyperlink" Target="https://www.oecd.org/dac/financing-sustainable-development/development-finance-standards/DAC-List-of-ODA-Recipients-for-reporting-2022-23-flows.pdf" TargetMode="External"/><Relationship Id="rId4" Type="http://schemas.openxmlformats.org/officeDocument/2006/relationships/hyperlink" Target="https://idep.org.cy/wp-content/uploads/ICM-Handbook-Version-5.0-Chapter-1-Applicants.pdf"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webgate.ec.europa.eu/erasmus-esc/index/" TargetMode="Externa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7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60.png"/></Relationships>
</file>

<file path=ppt/slides/_rels/slide7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72.jpg"/></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idep.org.cy/erasmus/diacheirisi-egkekrimenon-schedion-2/schedia-kinitikotitas-tritovathmias-ekpaidefsis/"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84.xml.rels><?xml version="1.0" encoding="UTF-8" standalone="yes"?>
<Relationships xmlns="http://schemas.openxmlformats.org/package/2006/relationships"><Relationship Id="rId2" Type="http://schemas.openxmlformats.org/officeDocument/2006/relationships/hyperlink" Target="mailto:santoniou@idep.org.cy"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8"/>
          </a:xfrm>
          <a:prstGeom prst="rect">
            <a:avLst/>
          </a:prstGeom>
        </p:spPr>
      </p:pic>
      <p:sp>
        <p:nvSpPr>
          <p:cNvPr id="3" name="object 3"/>
          <p:cNvSpPr txBox="1"/>
          <p:nvPr/>
        </p:nvSpPr>
        <p:spPr>
          <a:xfrm>
            <a:off x="3182873" y="3528212"/>
            <a:ext cx="5828665" cy="2028761"/>
          </a:xfrm>
          <a:prstGeom prst="rect">
            <a:avLst/>
          </a:prstGeom>
        </p:spPr>
        <p:txBody>
          <a:bodyPr vert="horz" wrap="square" lIns="0" tIns="96520" rIns="0" bIns="0" rtlCol="0">
            <a:spAutoFit/>
          </a:bodyPr>
          <a:lstStyle/>
          <a:p>
            <a:pPr algn="ctr">
              <a:lnSpc>
                <a:spcPct val="100000"/>
              </a:lnSpc>
              <a:spcBef>
                <a:spcPts val="760"/>
              </a:spcBef>
            </a:pPr>
            <a:r>
              <a:rPr sz="2800" b="1" dirty="0">
                <a:solidFill>
                  <a:srgbClr val="009999"/>
                </a:solidFill>
                <a:latin typeface="Roboto"/>
                <a:cs typeface="Roboto"/>
              </a:rPr>
              <a:t>Βασική</a:t>
            </a:r>
            <a:r>
              <a:rPr sz="2800" b="1" spc="-20" dirty="0">
                <a:solidFill>
                  <a:srgbClr val="009999"/>
                </a:solidFill>
                <a:latin typeface="Roboto"/>
                <a:cs typeface="Roboto"/>
              </a:rPr>
              <a:t> </a:t>
            </a:r>
            <a:r>
              <a:rPr sz="2800" b="1" dirty="0">
                <a:solidFill>
                  <a:srgbClr val="009999"/>
                </a:solidFill>
                <a:latin typeface="Roboto"/>
                <a:cs typeface="Roboto"/>
              </a:rPr>
              <a:t>Δράση</a:t>
            </a:r>
            <a:r>
              <a:rPr sz="2800" b="1" spc="-10" dirty="0">
                <a:solidFill>
                  <a:srgbClr val="009999"/>
                </a:solidFill>
                <a:latin typeface="Roboto"/>
                <a:cs typeface="Roboto"/>
              </a:rPr>
              <a:t> </a:t>
            </a:r>
            <a:r>
              <a:rPr sz="2800" b="1" spc="-50" dirty="0">
                <a:solidFill>
                  <a:srgbClr val="009999"/>
                </a:solidFill>
                <a:latin typeface="Roboto"/>
                <a:cs typeface="Roboto"/>
              </a:rPr>
              <a:t>1</a:t>
            </a:r>
            <a:endParaRPr sz="2800" dirty="0">
              <a:latin typeface="Roboto"/>
              <a:cs typeface="Roboto"/>
            </a:endParaRPr>
          </a:p>
          <a:p>
            <a:pPr algn="ctr">
              <a:lnSpc>
                <a:spcPct val="100000"/>
              </a:lnSpc>
              <a:spcBef>
                <a:spcPts val="660"/>
              </a:spcBef>
            </a:pPr>
            <a:r>
              <a:rPr sz="2800" b="1" dirty="0">
                <a:solidFill>
                  <a:srgbClr val="009999"/>
                </a:solidFill>
                <a:latin typeface="Roboto"/>
                <a:cs typeface="Roboto"/>
              </a:rPr>
              <a:t>Τομέας</a:t>
            </a:r>
            <a:r>
              <a:rPr sz="2800" b="1" spc="80" dirty="0">
                <a:solidFill>
                  <a:srgbClr val="009999"/>
                </a:solidFill>
                <a:latin typeface="Roboto"/>
                <a:cs typeface="Roboto"/>
              </a:rPr>
              <a:t> </a:t>
            </a:r>
            <a:r>
              <a:rPr sz="2800" b="1" dirty="0">
                <a:solidFill>
                  <a:srgbClr val="009999"/>
                </a:solidFill>
                <a:latin typeface="Roboto"/>
                <a:cs typeface="Roboto"/>
              </a:rPr>
              <a:t>Τριτοβάθμιας</a:t>
            </a:r>
            <a:r>
              <a:rPr sz="2800" b="1" spc="100" dirty="0">
                <a:solidFill>
                  <a:srgbClr val="009999"/>
                </a:solidFill>
                <a:latin typeface="Roboto"/>
                <a:cs typeface="Roboto"/>
              </a:rPr>
              <a:t> </a:t>
            </a:r>
            <a:r>
              <a:rPr sz="2800" b="1" spc="-10" dirty="0">
                <a:solidFill>
                  <a:srgbClr val="009999"/>
                </a:solidFill>
                <a:latin typeface="Roboto"/>
                <a:cs typeface="Roboto"/>
              </a:rPr>
              <a:t>Εκπαίδευσης</a:t>
            </a:r>
            <a:endParaRPr lang="en-GB" sz="2800" b="1" spc="-10" dirty="0">
              <a:solidFill>
                <a:srgbClr val="009999"/>
              </a:solidFill>
              <a:latin typeface="Roboto"/>
              <a:cs typeface="Roboto"/>
            </a:endParaRPr>
          </a:p>
          <a:p>
            <a:pPr algn="ctr">
              <a:lnSpc>
                <a:spcPct val="100000"/>
              </a:lnSpc>
              <a:spcBef>
                <a:spcPts val="660"/>
              </a:spcBef>
            </a:pPr>
            <a:r>
              <a:rPr lang="el-GR" sz="2400" b="1" dirty="0">
                <a:solidFill>
                  <a:srgbClr val="535353"/>
                </a:solidFill>
                <a:latin typeface="Calibri"/>
                <a:cs typeface="Calibri"/>
              </a:rPr>
              <a:t>Βασική Δράση 1  KA131 &amp; KA171</a:t>
            </a:r>
          </a:p>
          <a:p>
            <a:pPr algn="ctr">
              <a:lnSpc>
                <a:spcPct val="100000"/>
              </a:lnSpc>
              <a:spcBef>
                <a:spcPts val="660"/>
              </a:spcBef>
            </a:pPr>
            <a:endParaRPr sz="2800" dirty="0">
              <a:latin typeface="Roboto"/>
              <a:cs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1327" y="108258"/>
            <a:ext cx="12191999" cy="505908"/>
          </a:xfrm>
          <a:prstGeom prst="rect">
            <a:avLst/>
          </a:prstGeom>
        </p:spPr>
        <p:txBody>
          <a:bodyPr vert="horz" wrap="square" lIns="0" tIns="13335" rIns="0" bIns="0" rtlCol="0">
            <a:spAutoFit/>
          </a:bodyPr>
          <a:lstStyle/>
          <a:p>
            <a:pPr marL="12700">
              <a:lnSpc>
                <a:spcPct val="100000"/>
              </a:lnSpc>
              <a:spcBef>
                <a:spcPts val="105"/>
              </a:spcBef>
            </a:pPr>
            <a:r>
              <a:rPr sz="3200" spc="-5" dirty="0">
                <a:latin typeface="Calibri"/>
                <a:cs typeface="Calibri"/>
              </a:rPr>
              <a:t>Συμμετέχουσες</a:t>
            </a:r>
            <a:r>
              <a:rPr sz="3200" spc="-30" dirty="0">
                <a:latin typeface="Calibri"/>
                <a:cs typeface="Calibri"/>
              </a:rPr>
              <a:t> </a:t>
            </a:r>
            <a:r>
              <a:rPr sz="3200" dirty="0">
                <a:latin typeface="Calibri"/>
                <a:cs typeface="Calibri"/>
              </a:rPr>
              <a:t>Χώρες</a:t>
            </a:r>
            <a:r>
              <a:rPr sz="3200" spc="-5" dirty="0">
                <a:latin typeface="Calibri"/>
                <a:cs typeface="Calibri"/>
              </a:rPr>
              <a:t> </a:t>
            </a:r>
            <a:r>
              <a:rPr sz="3200" spc="5" dirty="0">
                <a:latin typeface="Calibri"/>
                <a:cs typeface="Calibri"/>
              </a:rPr>
              <a:t>στη</a:t>
            </a:r>
            <a:r>
              <a:rPr sz="3200" spc="-5" dirty="0">
                <a:latin typeface="Calibri"/>
                <a:cs typeface="Calibri"/>
              </a:rPr>
              <a:t> </a:t>
            </a:r>
            <a:r>
              <a:rPr sz="3200" spc="-10" dirty="0" err="1">
                <a:latin typeface="Calibri"/>
                <a:cs typeface="Calibri"/>
              </a:rPr>
              <a:t>Διεθνή</a:t>
            </a:r>
            <a:r>
              <a:rPr sz="3200" spc="-5" dirty="0">
                <a:latin typeface="Calibri"/>
                <a:cs typeface="Calibri"/>
              </a:rPr>
              <a:t> </a:t>
            </a:r>
            <a:r>
              <a:rPr lang="el-GR" sz="3200" spc="-5" dirty="0">
                <a:latin typeface="Calibri"/>
                <a:cs typeface="Calibri"/>
              </a:rPr>
              <a:t>εξερχόμενη </a:t>
            </a:r>
            <a:r>
              <a:rPr sz="3200" spc="-20" dirty="0" err="1">
                <a:latin typeface="Calibri"/>
                <a:cs typeface="Calibri"/>
              </a:rPr>
              <a:t>Κινητικότητ</a:t>
            </a:r>
            <a:r>
              <a:rPr sz="3200" spc="-20" dirty="0">
                <a:latin typeface="Calibri"/>
                <a:cs typeface="Calibri"/>
              </a:rPr>
              <a:t>α</a:t>
            </a:r>
            <a:r>
              <a:rPr sz="3200" spc="-5" dirty="0">
                <a:latin typeface="Calibri"/>
                <a:cs typeface="Calibri"/>
              </a:rPr>
              <a:t> </a:t>
            </a:r>
            <a:r>
              <a:rPr sz="3200" dirty="0">
                <a:latin typeface="Calibri"/>
                <a:cs typeface="Calibri"/>
              </a:rPr>
              <a:t>της</a:t>
            </a:r>
            <a:r>
              <a:rPr sz="3200" spc="-25" dirty="0">
                <a:latin typeface="Calibri"/>
                <a:cs typeface="Calibri"/>
              </a:rPr>
              <a:t> </a:t>
            </a:r>
            <a:r>
              <a:rPr sz="3200" dirty="0">
                <a:latin typeface="Calibri"/>
                <a:cs typeface="Calibri"/>
              </a:rPr>
              <a:t>ΚΑ131</a:t>
            </a:r>
          </a:p>
        </p:txBody>
      </p:sp>
      <p:pic>
        <p:nvPicPr>
          <p:cNvPr id="15" name="Picture 14">
            <a:extLst>
              <a:ext uri="{FF2B5EF4-FFF2-40B4-BE49-F238E27FC236}">
                <a16:creationId xmlns:a16="http://schemas.microsoft.com/office/drawing/2014/main" id="{179A840F-AC9C-199F-AB42-69EAF5401971}"/>
              </a:ext>
            </a:extLst>
          </p:cNvPr>
          <p:cNvPicPr>
            <a:picLocks noChangeAspect="1"/>
          </p:cNvPicPr>
          <p:nvPr/>
        </p:nvPicPr>
        <p:blipFill rotWithShape="1">
          <a:blip r:embed="rId4"/>
          <a:srcRect l="3149" t="7179" r="2298"/>
          <a:stretch/>
        </p:blipFill>
        <p:spPr>
          <a:xfrm>
            <a:off x="20994" y="742089"/>
            <a:ext cx="5940718" cy="2839311"/>
          </a:xfrm>
          <a:prstGeom prst="rect">
            <a:avLst/>
          </a:prstGeom>
        </p:spPr>
      </p:pic>
      <p:pic>
        <p:nvPicPr>
          <p:cNvPr id="17" name="Picture 16">
            <a:extLst>
              <a:ext uri="{FF2B5EF4-FFF2-40B4-BE49-F238E27FC236}">
                <a16:creationId xmlns:a16="http://schemas.microsoft.com/office/drawing/2014/main" id="{F38268E7-19A7-3C94-7DD7-D4B9417EFEE2}"/>
              </a:ext>
            </a:extLst>
          </p:cNvPr>
          <p:cNvPicPr>
            <a:picLocks noChangeAspect="1"/>
          </p:cNvPicPr>
          <p:nvPr/>
        </p:nvPicPr>
        <p:blipFill rotWithShape="1">
          <a:blip r:embed="rId5"/>
          <a:srcRect r="2509"/>
          <a:stretch/>
        </p:blipFill>
        <p:spPr>
          <a:xfrm>
            <a:off x="5957927" y="761754"/>
            <a:ext cx="6230287" cy="5654530"/>
          </a:xfrm>
          <a:prstGeom prst="rect">
            <a:avLst/>
          </a:prstGeom>
        </p:spPr>
      </p:pic>
      <p:pic>
        <p:nvPicPr>
          <p:cNvPr id="19" name="Picture 18">
            <a:extLst>
              <a:ext uri="{FF2B5EF4-FFF2-40B4-BE49-F238E27FC236}">
                <a16:creationId xmlns:a16="http://schemas.microsoft.com/office/drawing/2014/main" id="{F18BE770-67AB-CE0C-C49E-BDD362C6A010}"/>
              </a:ext>
            </a:extLst>
          </p:cNvPr>
          <p:cNvPicPr>
            <a:picLocks noChangeAspect="1"/>
          </p:cNvPicPr>
          <p:nvPr/>
        </p:nvPicPr>
        <p:blipFill>
          <a:blip r:embed="rId6"/>
          <a:stretch>
            <a:fillRect/>
          </a:stretch>
        </p:blipFill>
        <p:spPr>
          <a:xfrm>
            <a:off x="-36871" y="3529040"/>
            <a:ext cx="6030342" cy="960203"/>
          </a:xfrm>
          <a:prstGeom prst="rect">
            <a:avLst/>
          </a:prstGeom>
        </p:spPr>
      </p:pic>
      <p:sp>
        <p:nvSpPr>
          <p:cNvPr id="20" name="object 8">
            <a:extLst>
              <a:ext uri="{FF2B5EF4-FFF2-40B4-BE49-F238E27FC236}">
                <a16:creationId xmlns:a16="http://schemas.microsoft.com/office/drawing/2014/main" id="{77A2C524-AA13-72B2-8138-DCDB3CDC9801}"/>
              </a:ext>
            </a:extLst>
          </p:cNvPr>
          <p:cNvSpPr txBox="1"/>
          <p:nvPr/>
        </p:nvSpPr>
        <p:spPr>
          <a:xfrm>
            <a:off x="304800" y="4615433"/>
            <a:ext cx="4953000" cy="2047099"/>
          </a:xfrm>
          <a:prstGeom prst="rect">
            <a:avLst/>
          </a:prstGeom>
        </p:spPr>
        <p:txBody>
          <a:bodyPr vert="horz" wrap="square" lIns="0" tIns="12700" rIns="0" bIns="0" rtlCol="0">
            <a:spAutoFit/>
          </a:bodyPr>
          <a:lstStyle/>
          <a:p>
            <a:pPr marL="12700" marR="5080" algn="just">
              <a:lnSpc>
                <a:spcPct val="150000"/>
              </a:lnSpc>
              <a:spcBef>
                <a:spcPts val="100"/>
              </a:spcBef>
            </a:pPr>
            <a:r>
              <a:rPr sz="1800" b="1" i="1" spc="-5" dirty="0">
                <a:solidFill>
                  <a:srgbClr val="7030A0"/>
                </a:solidFill>
                <a:latin typeface="Verdana"/>
                <a:cs typeface="Verdana"/>
              </a:rPr>
              <a:t>*</a:t>
            </a:r>
            <a:r>
              <a:rPr lang="el-GR" sz="1800" b="1" i="1" spc="-5" dirty="0">
                <a:solidFill>
                  <a:srgbClr val="7030A0"/>
                </a:solidFill>
                <a:latin typeface="Verdana"/>
                <a:cs typeface="Verdana"/>
              </a:rPr>
              <a:t>Οι χώρες στις περιοχές 1-12 συμμετέχουν και στην ΚΑ171- </a:t>
            </a:r>
            <a:r>
              <a:rPr lang="en-GB" sz="1800" b="1" i="1" spc="-5" dirty="0">
                <a:solidFill>
                  <a:srgbClr val="7030A0"/>
                </a:solidFill>
                <a:latin typeface="Verdana"/>
                <a:cs typeface="Verdana"/>
              </a:rPr>
              <a:t>International Credit Mobility/ICM </a:t>
            </a:r>
            <a:r>
              <a:rPr lang="el-GR" sz="1800" b="1" i="1" spc="-5" dirty="0">
                <a:solidFill>
                  <a:srgbClr val="7030A0"/>
                </a:solidFill>
                <a:latin typeface="Verdana"/>
                <a:cs typeface="Verdana"/>
              </a:rPr>
              <a:t>σε αμφίδρομες κινητικότητες </a:t>
            </a:r>
          </a:p>
          <a:p>
            <a:pPr marL="12700" marR="5080" algn="just">
              <a:lnSpc>
                <a:spcPct val="150000"/>
              </a:lnSpc>
              <a:spcBef>
                <a:spcPts val="100"/>
              </a:spcBef>
            </a:pPr>
            <a:r>
              <a:rPr lang="el-GR" sz="1800" dirty="0">
                <a:solidFill>
                  <a:srgbClr val="FF0000"/>
                </a:solidFill>
                <a:latin typeface="Verdana"/>
                <a:cs typeface="Verdana"/>
              </a:rPr>
              <a:t>(</a:t>
            </a:r>
            <a:r>
              <a:rPr lang="el-GR" spc="-5" dirty="0">
                <a:solidFill>
                  <a:srgbClr val="FF0000"/>
                </a:solidFill>
                <a:latin typeface="Verdana"/>
                <a:cs typeface="Verdana"/>
              </a:rPr>
              <a:t>με </a:t>
            </a:r>
            <a:r>
              <a:rPr lang="el-GR" spc="-5" dirty="0" err="1">
                <a:solidFill>
                  <a:srgbClr val="FF0000"/>
                </a:solidFill>
                <a:latin typeface="Verdana"/>
                <a:cs typeface="Verdana"/>
              </a:rPr>
              <a:t>εξαιρεση</a:t>
            </a:r>
            <a:r>
              <a:rPr lang="el-GR" spc="-5" dirty="0">
                <a:solidFill>
                  <a:srgbClr val="FF0000"/>
                </a:solidFill>
                <a:latin typeface="Verdana"/>
                <a:cs typeface="Verdana"/>
              </a:rPr>
              <a:t> τα</a:t>
            </a:r>
            <a:r>
              <a:rPr lang="el-GR" sz="1800" dirty="0">
                <a:solidFill>
                  <a:srgbClr val="FF0000"/>
                </a:solidFill>
                <a:latin typeface="Verdana"/>
                <a:cs typeface="Verdana"/>
              </a:rPr>
              <a:t> </a:t>
            </a:r>
            <a:r>
              <a:rPr lang="el-GR" sz="1800" spc="-5" dirty="0" err="1">
                <a:solidFill>
                  <a:srgbClr val="FF0000"/>
                </a:solidFill>
                <a:latin typeface="Verdana"/>
                <a:cs typeface="Verdana"/>
              </a:rPr>
              <a:t>regions</a:t>
            </a:r>
            <a:r>
              <a:rPr lang="el-GR" sz="1800" spc="-5" dirty="0">
                <a:solidFill>
                  <a:srgbClr val="FF0000"/>
                </a:solidFill>
                <a:latin typeface="Verdana"/>
                <a:cs typeface="Verdana"/>
              </a:rPr>
              <a:t> </a:t>
            </a:r>
            <a:r>
              <a:rPr lang="el-GR" sz="1800" dirty="0">
                <a:solidFill>
                  <a:srgbClr val="FF0000"/>
                </a:solidFill>
                <a:latin typeface="Verdana"/>
                <a:cs typeface="Verdana"/>
              </a:rPr>
              <a:t>13</a:t>
            </a:r>
            <a:r>
              <a:rPr lang="el-GR" sz="1800" spc="10" dirty="0">
                <a:solidFill>
                  <a:srgbClr val="FF0000"/>
                </a:solidFill>
                <a:latin typeface="Verdana"/>
                <a:cs typeface="Verdana"/>
              </a:rPr>
              <a:t> </a:t>
            </a:r>
            <a:r>
              <a:rPr lang="el-GR" sz="1800" dirty="0">
                <a:solidFill>
                  <a:srgbClr val="FF0000"/>
                </a:solidFill>
                <a:latin typeface="Verdana"/>
                <a:cs typeface="Verdana"/>
              </a:rPr>
              <a:t>και</a:t>
            </a:r>
            <a:r>
              <a:rPr lang="el-GR" sz="1800" spc="5" dirty="0">
                <a:solidFill>
                  <a:srgbClr val="FF0000"/>
                </a:solidFill>
                <a:latin typeface="Verdana"/>
                <a:cs typeface="Verdana"/>
              </a:rPr>
              <a:t> </a:t>
            </a:r>
            <a:r>
              <a:rPr lang="el-GR" sz="1800" dirty="0">
                <a:solidFill>
                  <a:srgbClr val="FF0000"/>
                </a:solidFill>
                <a:latin typeface="Verdana"/>
                <a:cs typeface="Verdana"/>
              </a:rPr>
              <a:t>14</a:t>
            </a:r>
            <a:r>
              <a:rPr lang="el-GR" sz="1800" spc="10" dirty="0">
                <a:solidFill>
                  <a:srgbClr val="FF0000"/>
                </a:solidFill>
                <a:latin typeface="Verdana"/>
                <a:cs typeface="Verdana"/>
              </a:rPr>
              <a:t> </a:t>
            </a:r>
            <a:r>
              <a:rPr lang="el-GR" sz="1800" dirty="0">
                <a:solidFill>
                  <a:srgbClr val="FF0000"/>
                </a:solidFill>
                <a:latin typeface="Verdana"/>
                <a:cs typeface="Verdana"/>
              </a:rPr>
              <a:t>)</a:t>
            </a:r>
            <a:endParaRPr sz="1800" b="1" dirty="0">
              <a:solidFill>
                <a:srgbClr val="7030A0"/>
              </a:solidFill>
              <a:latin typeface="Verdana"/>
              <a:cs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9497"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78739" y="6807"/>
            <a:ext cx="6351270" cy="514350"/>
          </a:xfrm>
          <a:prstGeom prst="rect">
            <a:avLst/>
          </a:prstGeom>
        </p:spPr>
        <p:txBody>
          <a:bodyPr vert="horz" wrap="square" lIns="0" tIns="13335" rIns="0" bIns="0" rtlCol="0">
            <a:spAutoFit/>
          </a:bodyPr>
          <a:lstStyle/>
          <a:p>
            <a:pPr marL="12700">
              <a:lnSpc>
                <a:spcPct val="100000"/>
              </a:lnSpc>
              <a:spcBef>
                <a:spcPts val="105"/>
              </a:spcBef>
            </a:pPr>
            <a:r>
              <a:rPr sz="3200" b="0" spc="-20" dirty="0">
                <a:latin typeface="Calibri Light"/>
                <a:cs typeface="Calibri Light"/>
              </a:rPr>
              <a:t>Πώς</a:t>
            </a:r>
            <a:r>
              <a:rPr sz="3200" b="0" spc="-60" dirty="0">
                <a:latin typeface="Calibri Light"/>
                <a:cs typeface="Calibri Light"/>
              </a:rPr>
              <a:t> </a:t>
            </a:r>
            <a:r>
              <a:rPr sz="3200" b="0" spc="-25" dirty="0">
                <a:latin typeface="Calibri Light"/>
                <a:cs typeface="Calibri Light"/>
              </a:rPr>
              <a:t>μπορεί</a:t>
            </a:r>
            <a:r>
              <a:rPr sz="3200" b="0" spc="-70" dirty="0">
                <a:latin typeface="Calibri Light"/>
                <a:cs typeface="Calibri Light"/>
              </a:rPr>
              <a:t> </a:t>
            </a:r>
            <a:r>
              <a:rPr sz="3200" b="0" spc="-15" dirty="0">
                <a:latin typeface="Calibri Light"/>
                <a:cs typeface="Calibri Light"/>
              </a:rPr>
              <a:t>ένα</a:t>
            </a:r>
            <a:r>
              <a:rPr sz="3200" b="0" spc="-70" dirty="0">
                <a:latin typeface="Calibri Light"/>
                <a:cs typeface="Calibri Light"/>
              </a:rPr>
              <a:t> </a:t>
            </a:r>
            <a:r>
              <a:rPr sz="3200" b="0" spc="-15" dirty="0">
                <a:latin typeface="Calibri Light"/>
                <a:cs typeface="Calibri Light"/>
              </a:rPr>
              <a:t>ΑΕΙ</a:t>
            </a:r>
            <a:r>
              <a:rPr sz="3200" b="0" spc="-55" dirty="0">
                <a:latin typeface="Calibri Light"/>
                <a:cs typeface="Calibri Light"/>
              </a:rPr>
              <a:t> </a:t>
            </a:r>
            <a:r>
              <a:rPr sz="3200" b="0" spc="-10" dirty="0">
                <a:latin typeface="Calibri Light"/>
                <a:cs typeface="Calibri Light"/>
              </a:rPr>
              <a:t>να</a:t>
            </a:r>
            <a:r>
              <a:rPr sz="3200" b="0" spc="-65" dirty="0">
                <a:latin typeface="Calibri Light"/>
                <a:cs typeface="Calibri Light"/>
              </a:rPr>
              <a:t> </a:t>
            </a:r>
            <a:r>
              <a:rPr sz="3200" b="0" spc="-30" dirty="0">
                <a:latin typeface="Calibri Light"/>
                <a:cs typeface="Calibri Light"/>
              </a:rPr>
              <a:t>συμμετέχει</a:t>
            </a:r>
            <a:endParaRPr sz="3200" dirty="0">
              <a:latin typeface="Calibri Light"/>
              <a:cs typeface="Calibri Light"/>
            </a:endParaRPr>
          </a:p>
        </p:txBody>
      </p:sp>
      <p:sp>
        <p:nvSpPr>
          <p:cNvPr id="6" name="object 6"/>
          <p:cNvSpPr txBox="1"/>
          <p:nvPr/>
        </p:nvSpPr>
        <p:spPr>
          <a:xfrm>
            <a:off x="172616" y="685800"/>
            <a:ext cx="11965305" cy="5936625"/>
          </a:xfrm>
          <a:prstGeom prst="rect">
            <a:avLst/>
          </a:prstGeom>
        </p:spPr>
        <p:txBody>
          <a:bodyPr vert="horz" wrap="square" lIns="0" tIns="173990" rIns="0" bIns="0" rtlCol="0">
            <a:spAutoFit/>
          </a:bodyPr>
          <a:lstStyle/>
          <a:p>
            <a:pPr marL="38100">
              <a:lnSpc>
                <a:spcPct val="100000"/>
              </a:lnSpc>
              <a:spcBef>
                <a:spcPts val="1370"/>
              </a:spcBef>
            </a:pPr>
            <a:r>
              <a:rPr sz="2000" b="1" dirty="0">
                <a:solidFill>
                  <a:srgbClr val="BE94DF"/>
                </a:solidFill>
                <a:latin typeface="Verdana"/>
                <a:cs typeface="Verdana"/>
              </a:rPr>
              <a:t>Μεμονωμένα</a:t>
            </a:r>
            <a:r>
              <a:rPr sz="2000" b="1" spc="-20" dirty="0">
                <a:solidFill>
                  <a:srgbClr val="BE94DF"/>
                </a:solidFill>
                <a:latin typeface="Verdana"/>
                <a:cs typeface="Verdana"/>
              </a:rPr>
              <a:t> </a:t>
            </a:r>
            <a:r>
              <a:rPr sz="2000" b="1" dirty="0">
                <a:solidFill>
                  <a:srgbClr val="BE94DF"/>
                </a:solidFill>
                <a:latin typeface="Verdana"/>
                <a:cs typeface="Verdana"/>
              </a:rPr>
              <a:t>–</a:t>
            </a:r>
            <a:r>
              <a:rPr sz="2000" b="1" spc="5" dirty="0">
                <a:solidFill>
                  <a:srgbClr val="BE94DF"/>
                </a:solidFill>
                <a:latin typeface="Verdana"/>
                <a:cs typeface="Verdana"/>
              </a:rPr>
              <a:t> </a:t>
            </a:r>
            <a:r>
              <a:rPr sz="2000" b="1" dirty="0">
                <a:solidFill>
                  <a:srgbClr val="BE94DF"/>
                </a:solidFill>
                <a:latin typeface="Verdana"/>
                <a:cs typeface="Verdana"/>
              </a:rPr>
              <a:t>Ως</a:t>
            </a:r>
            <a:r>
              <a:rPr sz="2000" b="1" spc="5" dirty="0">
                <a:solidFill>
                  <a:srgbClr val="BE94DF"/>
                </a:solidFill>
                <a:latin typeface="Verdana"/>
                <a:cs typeface="Verdana"/>
              </a:rPr>
              <a:t> </a:t>
            </a:r>
            <a:r>
              <a:rPr sz="2000" b="1" dirty="0">
                <a:solidFill>
                  <a:srgbClr val="BE94DF"/>
                </a:solidFill>
                <a:latin typeface="Verdana"/>
                <a:cs typeface="Verdana"/>
              </a:rPr>
              <a:t>κάτοχος</a:t>
            </a:r>
            <a:r>
              <a:rPr sz="2000" b="1" spc="-10" dirty="0">
                <a:solidFill>
                  <a:srgbClr val="BE94DF"/>
                </a:solidFill>
                <a:latin typeface="Verdana"/>
                <a:cs typeface="Verdana"/>
              </a:rPr>
              <a:t> </a:t>
            </a:r>
            <a:r>
              <a:rPr sz="2000" b="1" dirty="0">
                <a:solidFill>
                  <a:srgbClr val="BE94DF"/>
                </a:solidFill>
                <a:latin typeface="Verdana"/>
                <a:cs typeface="Verdana"/>
              </a:rPr>
              <a:t>του</a:t>
            </a:r>
            <a:r>
              <a:rPr sz="2000" b="1" spc="-5" dirty="0">
                <a:solidFill>
                  <a:srgbClr val="BE94DF"/>
                </a:solidFill>
                <a:latin typeface="Verdana"/>
                <a:cs typeface="Verdana"/>
              </a:rPr>
              <a:t> </a:t>
            </a:r>
            <a:r>
              <a:rPr sz="2000" b="1" dirty="0">
                <a:solidFill>
                  <a:srgbClr val="BE94DF"/>
                </a:solidFill>
                <a:latin typeface="Verdana"/>
                <a:cs typeface="Verdana"/>
              </a:rPr>
              <a:t>Erasmus</a:t>
            </a:r>
            <a:r>
              <a:rPr sz="2000" b="1" spc="-25" dirty="0">
                <a:solidFill>
                  <a:srgbClr val="BE94DF"/>
                </a:solidFill>
                <a:latin typeface="Verdana"/>
                <a:cs typeface="Verdana"/>
              </a:rPr>
              <a:t> </a:t>
            </a:r>
            <a:r>
              <a:rPr sz="2000" b="1" dirty="0">
                <a:solidFill>
                  <a:srgbClr val="BE94DF"/>
                </a:solidFill>
                <a:latin typeface="Verdana"/>
                <a:cs typeface="Verdana"/>
              </a:rPr>
              <a:t>Charter</a:t>
            </a:r>
            <a:r>
              <a:rPr sz="2000" b="1" spc="-15" dirty="0">
                <a:solidFill>
                  <a:srgbClr val="BE94DF"/>
                </a:solidFill>
                <a:latin typeface="Verdana"/>
                <a:cs typeface="Verdana"/>
              </a:rPr>
              <a:t> </a:t>
            </a:r>
            <a:r>
              <a:rPr sz="2000" b="1" dirty="0">
                <a:solidFill>
                  <a:srgbClr val="BE94DF"/>
                </a:solidFill>
                <a:latin typeface="Verdana"/>
                <a:cs typeface="Verdana"/>
              </a:rPr>
              <a:t>στ</a:t>
            </a:r>
            <a:r>
              <a:rPr lang="el-GR" sz="2000" b="1" dirty="0" err="1">
                <a:solidFill>
                  <a:srgbClr val="BE94DF"/>
                </a:solidFill>
                <a:latin typeface="Verdana"/>
                <a:cs typeface="Verdana"/>
              </a:rPr>
              <a:t>ις</a:t>
            </a:r>
            <a:r>
              <a:rPr lang="el-GR" sz="2000" b="1" dirty="0">
                <a:solidFill>
                  <a:srgbClr val="BE94DF"/>
                </a:solidFill>
                <a:latin typeface="Verdana"/>
                <a:cs typeface="Verdana"/>
              </a:rPr>
              <a:t> δράσεις </a:t>
            </a:r>
            <a:r>
              <a:rPr sz="2000" b="1" dirty="0">
                <a:solidFill>
                  <a:srgbClr val="BE94DF"/>
                </a:solidFill>
                <a:latin typeface="Verdana"/>
                <a:cs typeface="Verdana"/>
              </a:rPr>
              <a:t>ΚΑ131/ΚΑ171</a:t>
            </a:r>
            <a:endParaRPr sz="1800" dirty="0">
              <a:latin typeface="Verdana"/>
              <a:cs typeface="Verdana"/>
            </a:endParaRPr>
          </a:p>
          <a:p>
            <a:pPr marL="38100">
              <a:lnSpc>
                <a:spcPct val="100000"/>
              </a:lnSpc>
              <a:spcBef>
                <a:spcPts val="1145"/>
              </a:spcBef>
            </a:pPr>
            <a:r>
              <a:rPr sz="2000" b="1" dirty="0" err="1">
                <a:solidFill>
                  <a:srgbClr val="BE94DF"/>
                </a:solidFill>
                <a:latin typeface="Verdana"/>
                <a:cs typeface="Verdana"/>
              </a:rPr>
              <a:t>Μέσω</a:t>
            </a:r>
            <a:r>
              <a:rPr sz="2000" b="1" spc="-10" dirty="0">
                <a:solidFill>
                  <a:srgbClr val="BE94DF"/>
                </a:solidFill>
                <a:latin typeface="Verdana"/>
                <a:cs typeface="Verdana"/>
              </a:rPr>
              <a:t> </a:t>
            </a:r>
            <a:r>
              <a:rPr sz="2000" b="1" dirty="0">
                <a:solidFill>
                  <a:srgbClr val="BE94DF"/>
                </a:solidFill>
                <a:latin typeface="Verdana"/>
                <a:cs typeface="Verdana"/>
              </a:rPr>
              <a:t>Κοινοπραξίας</a:t>
            </a:r>
            <a:r>
              <a:rPr sz="2000" b="1" spc="-35" dirty="0">
                <a:solidFill>
                  <a:srgbClr val="BE94DF"/>
                </a:solidFill>
                <a:latin typeface="Verdana"/>
                <a:cs typeface="Verdana"/>
              </a:rPr>
              <a:t> </a:t>
            </a:r>
            <a:r>
              <a:rPr sz="2000" b="1" dirty="0">
                <a:solidFill>
                  <a:srgbClr val="BE94DF"/>
                </a:solidFill>
                <a:latin typeface="Verdana"/>
                <a:cs typeface="Verdana"/>
              </a:rPr>
              <a:t>(Consortium)</a:t>
            </a:r>
            <a:r>
              <a:rPr sz="2000" b="1" spc="-20" dirty="0">
                <a:solidFill>
                  <a:srgbClr val="BE94DF"/>
                </a:solidFill>
                <a:latin typeface="Verdana"/>
                <a:cs typeface="Verdana"/>
              </a:rPr>
              <a:t> </a:t>
            </a:r>
            <a:r>
              <a:rPr sz="2000" b="1" spc="-5" dirty="0">
                <a:solidFill>
                  <a:srgbClr val="BE94DF"/>
                </a:solidFill>
                <a:latin typeface="Verdana"/>
                <a:cs typeface="Verdana"/>
              </a:rPr>
              <a:t>στην</a:t>
            </a:r>
            <a:r>
              <a:rPr sz="2000" b="1" spc="5" dirty="0">
                <a:solidFill>
                  <a:srgbClr val="BE94DF"/>
                </a:solidFill>
                <a:latin typeface="Verdana"/>
                <a:cs typeface="Verdana"/>
              </a:rPr>
              <a:t> </a:t>
            </a:r>
            <a:r>
              <a:rPr sz="2000" b="1" dirty="0">
                <a:solidFill>
                  <a:srgbClr val="BE94DF"/>
                </a:solidFill>
                <a:latin typeface="Verdana"/>
                <a:cs typeface="Verdana"/>
              </a:rPr>
              <a:t>ΚΑ130</a:t>
            </a:r>
            <a:endParaRPr sz="2000" dirty="0">
              <a:latin typeface="Verdana"/>
              <a:cs typeface="Verdana"/>
            </a:endParaRPr>
          </a:p>
          <a:p>
            <a:pPr marL="381000" indent="-342900">
              <a:lnSpc>
                <a:spcPct val="100000"/>
              </a:lnSpc>
              <a:spcBef>
                <a:spcPts val="1140"/>
              </a:spcBef>
              <a:buFont typeface="Wingdings"/>
              <a:buChar char=""/>
              <a:tabLst>
                <a:tab pos="380365" algn="l"/>
                <a:tab pos="381000" algn="l"/>
              </a:tabLst>
            </a:pPr>
            <a:r>
              <a:rPr sz="1800" spc="-5" dirty="0">
                <a:solidFill>
                  <a:srgbClr val="404040"/>
                </a:solidFill>
                <a:latin typeface="Verdana"/>
                <a:cs typeface="Verdana"/>
              </a:rPr>
              <a:t>Ως</a:t>
            </a:r>
            <a:r>
              <a:rPr sz="1800" spc="-20" dirty="0">
                <a:solidFill>
                  <a:srgbClr val="404040"/>
                </a:solidFill>
                <a:latin typeface="Verdana"/>
                <a:cs typeface="Verdana"/>
              </a:rPr>
              <a:t> </a:t>
            </a:r>
            <a:r>
              <a:rPr sz="1800" spc="-5" dirty="0">
                <a:solidFill>
                  <a:srgbClr val="404040"/>
                </a:solidFill>
                <a:latin typeface="Verdana"/>
                <a:cs typeface="Verdana"/>
              </a:rPr>
              <a:t>συντονιστής</a:t>
            </a:r>
            <a:r>
              <a:rPr sz="1800" spc="-40" dirty="0">
                <a:solidFill>
                  <a:srgbClr val="404040"/>
                </a:solidFill>
                <a:latin typeface="Verdana"/>
                <a:cs typeface="Verdana"/>
              </a:rPr>
              <a:t> </a:t>
            </a:r>
            <a:r>
              <a:rPr sz="1800" dirty="0">
                <a:solidFill>
                  <a:srgbClr val="404040"/>
                </a:solidFill>
                <a:latin typeface="Verdana"/>
                <a:cs typeface="Verdana"/>
              </a:rPr>
              <a:t>ή</a:t>
            </a:r>
            <a:r>
              <a:rPr sz="1800" spc="-10" dirty="0">
                <a:solidFill>
                  <a:srgbClr val="404040"/>
                </a:solidFill>
                <a:latin typeface="Verdana"/>
                <a:cs typeface="Verdana"/>
              </a:rPr>
              <a:t> </a:t>
            </a:r>
            <a:r>
              <a:rPr sz="1800" spc="-5" dirty="0">
                <a:solidFill>
                  <a:srgbClr val="404040"/>
                </a:solidFill>
                <a:latin typeface="Verdana"/>
                <a:cs typeface="Verdana"/>
              </a:rPr>
              <a:t>ως</a:t>
            </a:r>
            <a:r>
              <a:rPr sz="1800" spc="-15" dirty="0">
                <a:solidFill>
                  <a:srgbClr val="404040"/>
                </a:solidFill>
                <a:latin typeface="Verdana"/>
                <a:cs typeface="Verdana"/>
              </a:rPr>
              <a:t> </a:t>
            </a:r>
            <a:r>
              <a:rPr sz="1800" dirty="0">
                <a:solidFill>
                  <a:srgbClr val="404040"/>
                </a:solidFill>
                <a:latin typeface="Verdana"/>
                <a:cs typeface="Verdana"/>
              </a:rPr>
              <a:t>εταίρος</a:t>
            </a:r>
            <a:endParaRPr sz="1800" dirty="0">
              <a:latin typeface="Verdana"/>
              <a:cs typeface="Verdana"/>
            </a:endParaRPr>
          </a:p>
          <a:p>
            <a:pPr marL="38100" marR="559435">
              <a:lnSpc>
                <a:spcPct val="150000"/>
              </a:lnSpc>
              <a:buFont typeface="Wingdings"/>
              <a:buChar char=""/>
              <a:tabLst>
                <a:tab pos="380365" algn="l"/>
                <a:tab pos="381000" algn="l"/>
              </a:tabLst>
            </a:pPr>
            <a:r>
              <a:rPr lang="en-GB" sz="1800" spc="-5" dirty="0">
                <a:solidFill>
                  <a:srgbClr val="404040"/>
                </a:solidFill>
                <a:latin typeface="Verdana"/>
                <a:cs typeface="Verdana"/>
              </a:rPr>
              <a:t>   </a:t>
            </a:r>
            <a:r>
              <a:rPr sz="1800" spc="-5" dirty="0" err="1">
                <a:solidFill>
                  <a:srgbClr val="404040"/>
                </a:solidFill>
                <a:latin typeface="Verdana"/>
                <a:cs typeface="Verdana"/>
              </a:rPr>
              <a:t>Οι</a:t>
            </a:r>
            <a:r>
              <a:rPr sz="1800" spc="-5" dirty="0">
                <a:solidFill>
                  <a:srgbClr val="404040"/>
                </a:solidFill>
                <a:latin typeface="Verdana"/>
                <a:cs typeface="Verdana"/>
              </a:rPr>
              <a:t> </a:t>
            </a:r>
            <a:r>
              <a:rPr sz="1800" dirty="0">
                <a:solidFill>
                  <a:srgbClr val="404040"/>
                </a:solidFill>
                <a:latin typeface="Verdana"/>
                <a:cs typeface="Verdana"/>
              </a:rPr>
              <a:t>κοινοπραξίες κινητικότητας </a:t>
            </a:r>
            <a:r>
              <a:rPr sz="1800" spc="-5" dirty="0">
                <a:solidFill>
                  <a:srgbClr val="404040"/>
                </a:solidFill>
                <a:latin typeface="Verdana"/>
                <a:cs typeface="Verdana"/>
              </a:rPr>
              <a:t>αποτελούνται από το Συντονιστή </a:t>
            </a:r>
            <a:r>
              <a:rPr sz="1800" dirty="0">
                <a:solidFill>
                  <a:srgbClr val="404040"/>
                </a:solidFill>
                <a:latin typeface="Verdana"/>
                <a:cs typeface="Verdana"/>
              </a:rPr>
              <a:t>και </a:t>
            </a:r>
            <a:r>
              <a:rPr sz="1800" spc="-5" dirty="0">
                <a:solidFill>
                  <a:srgbClr val="404040"/>
                </a:solidFill>
                <a:latin typeface="Verdana"/>
                <a:cs typeface="Verdana"/>
              </a:rPr>
              <a:t>τουλάχιστον άλλα </a:t>
            </a:r>
            <a:r>
              <a:rPr sz="1800" dirty="0">
                <a:solidFill>
                  <a:srgbClr val="404040"/>
                </a:solidFill>
                <a:latin typeface="Verdana"/>
                <a:cs typeface="Verdana"/>
              </a:rPr>
              <a:t>2 ΑΕΙ και </a:t>
            </a:r>
            <a:r>
              <a:rPr sz="1800" spc="5" dirty="0">
                <a:solidFill>
                  <a:srgbClr val="404040"/>
                </a:solidFill>
                <a:latin typeface="Verdana"/>
                <a:cs typeface="Verdana"/>
              </a:rPr>
              <a:t> </a:t>
            </a:r>
            <a:r>
              <a:rPr sz="1800" spc="-5" dirty="0">
                <a:solidFill>
                  <a:srgbClr val="404040"/>
                </a:solidFill>
                <a:latin typeface="Verdana"/>
                <a:cs typeface="Verdana"/>
              </a:rPr>
              <a:t>άλλους </a:t>
            </a:r>
            <a:r>
              <a:rPr sz="1800" dirty="0">
                <a:solidFill>
                  <a:srgbClr val="404040"/>
                </a:solidFill>
                <a:latin typeface="Verdana"/>
                <a:cs typeface="Verdana"/>
              </a:rPr>
              <a:t>οργανισμούς δημόσιους ή ιδιωτικούς </a:t>
            </a:r>
            <a:r>
              <a:rPr sz="1800" spc="-5" dirty="0">
                <a:solidFill>
                  <a:srgbClr val="404040"/>
                </a:solidFill>
                <a:latin typeface="Verdana"/>
                <a:cs typeface="Verdana"/>
              </a:rPr>
              <a:t>που </a:t>
            </a:r>
            <a:r>
              <a:rPr sz="1800" dirty="0">
                <a:solidFill>
                  <a:srgbClr val="404040"/>
                </a:solidFill>
                <a:latin typeface="Verdana"/>
                <a:cs typeface="Verdana"/>
              </a:rPr>
              <a:t>δραστηριοποιούνται </a:t>
            </a:r>
            <a:r>
              <a:rPr sz="1800" spc="-5" dirty="0">
                <a:solidFill>
                  <a:srgbClr val="404040"/>
                </a:solidFill>
                <a:latin typeface="Verdana"/>
                <a:cs typeface="Verdana"/>
              </a:rPr>
              <a:t>στην αγορά </a:t>
            </a:r>
            <a:r>
              <a:rPr sz="1800" dirty="0">
                <a:solidFill>
                  <a:srgbClr val="404040"/>
                </a:solidFill>
                <a:latin typeface="Verdana"/>
                <a:cs typeface="Verdana"/>
              </a:rPr>
              <a:t>εργασίας ή </a:t>
            </a:r>
            <a:r>
              <a:rPr sz="1800" spc="-5" dirty="0">
                <a:solidFill>
                  <a:srgbClr val="404040"/>
                </a:solidFill>
                <a:latin typeface="Verdana"/>
                <a:cs typeface="Verdana"/>
              </a:rPr>
              <a:t>στους </a:t>
            </a:r>
            <a:r>
              <a:rPr sz="1800" spc="-620" dirty="0">
                <a:solidFill>
                  <a:srgbClr val="404040"/>
                </a:solidFill>
                <a:latin typeface="Verdana"/>
                <a:cs typeface="Verdana"/>
              </a:rPr>
              <a:t> </a:t>
            </a:r>
            <a:r>
              <a:rPr sz="1800" spc="-5" dirty="0">
                <a:solidFill>
                  <a:srgbClr val="404040"/>
                </a:solidFill>
                <a:latin typeface="Verdana"/>
                <a:cs typeface="Verdana"/>
              </a:rPr>
              <a:t>τομείς</a:t>
            </a:r>
            <a:r>
              <a:rPr sz="1800" spc="-15" dirty="0">
                <a:solidFill>
                  <a:srgbClr val="404040"/>
                </a:solidFill>
                <a:latin typeface="Verdana"/>
                <a:cs typeface="Verdana"/>
              </a:rPr>
              <a:t> </a:t>
            </a:r>
            <a:r>
              <a:rPr sz="1800" spc="-5" dirty="0">
                <a:solidFill>
                  <a:srgbClr val="404040"/>
                </a:solidFill>
                <a:latin typeface="Verdana"/>
                <a:cs typeface="Verdana"/>
              </a:rPr>
              <a:t>της</a:t>
            </a:r>
            <a:r>
              <a:rPr sz="1800" spc="-10" dirty="0">
                <a:solidFill>
                  <a:srgbClr val="404040"/>
                </a:solidFill>
                <a:latin typeface="Verdana"/>
                <a:cs typeface="Verdana"/>
              </a:rPr>
              <a:t> </a:t>
            </a:r>
            <a:r>
              <a:rPr sz="1800" dirty="0">
                <a:solidFill>
                  <a:srgbClr val="404040"/>
                </a:solidFill>
                <a:latin typeface="Verdana"/>
                <a:cs typeface="Verdana"/>
              </a:rPr>
              <a:t>εκπαίδευσης,</a:t>
            </a:r>
            <a:r>
              <a:rPr sz="1800" spc="5" dirty="0">
                <a:solidFill>
                  <a:srgbClr val="404040"/>
                </a:solidFill>
                <a:latin typeface="Verdana"/>
                <a:cs typeface="Verdana"/>
              </a:rPr>
              <a:t> </a:t>
            </a:r>
            <a:r>
              <a:rPr sz="1800" spc="-5" dirty="0">
                <a:solidFill>
                  <a:srgbClr val="404040"/>
                </a:solidFill>
                <a:latin typeface="Verdana"/>
                <a:cs typeface="Verdana"/>
              </a:rPr>
              <a:t>κατάρτισης</a:t>
            </a:r>
            <a:r>
              <a:rPr sz="1800" dirty="0">
                <a:solidFill>
                  <a:srgbClr val="404040"/>
                </a:solidFill>
                <a:latin typeface="Verdana"/>
                <a:cs typeface="Verdana"/>
              </a:rPr>
              <a:t> και</a:t>
            </a:r>
            <a:r>
              <a:rPr sz="1800" spc="10" dirty="0">
                <a:solidFill>
                  <a:srgbClr val="404040"/>
                </a:solidFill>
                <a:latin typeface="Verdana"/>
                <a:cs typeface="Verdana"/>
              </a:rPr>
              <a:t> </a:t>
            </a:r>
            <a:r>
              <a:rPr sz="1800" spc="-5" dirty="0">
                <a:solidFill>
                  <a:srgbClr val="404040"/>
                </a:solidFill>
                <a:latin typeface="Verdana"/>
                <a:cs typeface="Verdana"/>
              </a:rPr>
              <a:t>νεολαίας.</a:t>
            </a:r>
            <a:endParaRPr sz="1800" dirty="0">
              <a:latin typeface="Verdana"/>
              <a:cs typeface="Verdana"/>
            </a:endParaRPr>
          </a:p>
          <a:p>
            <a:pPr marL="381000" indent="-342900">
              <a:lnSpc>
                <a:spcPct val="100000"/>
              </a:lnSpc>
              <a:spcBef>
                <a:spcPts val="1080"/>
              </a:spcBef>
              <a:buFont typeface="Wingdings"/>
              <a:buChar char=""/>
              <a:tabLst>
                <a:tab pos="380365" algn="l"/>
                <a:tab pos="381000" algn="l"/>
                <a:tab pos="940435" algn="l"/>
              </a:tabLst>
            </a:pPr>
            <a:r>
              <a:rPr sz="1800" dirty="0">
                <a:solidFill>
                  <a:srgbClr val="404040"/>
                </a:solidFill>
                <a:latin typeface="Verdana"/>
                <a:cs typeface="Verdana"/>
              </a:rPr>
              <a:t>Μια	κοινοπραξία</a:t>
            </a:r>
            <a:r>
              <a:rPr sz="1800" spc="-15" dirty="0">
                <a:solidFill>
                  <a:srgbClr val="404040"/>
                </a:solidFill>
                <a:latin typeface="Verdana"/>
                <a:cs typeface="Verdana"/>
              </a:rPr>
              <a:t> </a:t>
            </a:r>
            <a:r>
              <a:rPr sz="1800" spc="-5" dirty="0">
                <a:solidFill>
                  <a:srgbClr val="404040"/>
                </a:solidFill>
                <a:latin typeface="Verdana"/>
                <a:cs typeface="Verdana"/>
              </a:rPr>
              <a:t>θα</a:t>
            </a:r>
            <a:r>
              <a:rPr sz="1800" dirty="0">
                <a:solidFill>
                  <a:srgbClr val="404040"/>
                </a:solidFill>
                <a:latin typeface="Verdana"/>
                <a:cs typeface="Verdana"/>
              </a:rPr>
              <a:t> πρέπει</a:t>
            </a:r>
            <a:r>
              <a:rPr sz="1800" spc="10"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υποβάλλει</a:t>
            </a:r>
            <a:r>
              <a:rPr sz="1800" spc="5" dirty="0">
                <a:solidFill>
                  <a:srgbClr val="404040"/>
                </a:solidFill>
                <a:latin typeface="Verdana"/>
                <a:cs typeface="Verdana"/>
              </a:rPr>
              <a:t> </a:t>
            </a:r>
            <a:r>
              <a:rPr sz="1800" spc="-5" dirty="0">
                <a:solidFill>
                  <a:srgbClr val="404040"/>
                </a:solidFill>
                <a:latin typeface="Verdana"/>
                <a:cs typeface="Verdana"/>
              </a:rPr>
              <a:t>αίτηση</a:t>
            </a:r>
            <a:r>
              <a:rPr sz="1800" dirty="0">
                <a:solidFill>
                  <a:srgbClr val="404040"/>
                </a:solidFill>
                <a:latin typeface="Verdana"/>
                <a:cs typeface="Verdana"/>
              </a:rPr>
              <a:t> στο</a:t>
            </a:r>
            <a:r>
              <a:rPr sz="1800" spc="-10" dirty="0">
                <a:solidFill>
                  <a:srgbClr val="404040"/>
                </a:solidFill>
                <a:latin typeface="Verdana"/>
                <a:cs typeface="Verdana"/>
              </a:rPr>
              <a:t> </a:t>
            </a:r>
            <a:r>
              <a:rPr sz="1800" spc="-5" dirty="0">
                <a:solidFill>
                  <a:srgbClr val="404040"/>
                </a:solidFill>
                <a:latin typeface="Verdana"/>
                <a:cs typeface="Verdana"/>
              </a:rPr>
              <a:t>ΙΔΕΠ</a:t>
            </a:r>
            <a:r>
              <a:rPr sz="1800" spc="5" dirty="0">
                <a:solidFill>
                  <a:srgbClr val="404040"/>
                </a:solidFill>
                <a:latin typeface="Verdana"/>
                <a:cs typeface="Verdana"/>
              </a:rPr>
              <a:t> για</a:t>
            </a:r>
            <a:r>
              <a:rPr sz="1800" spc="-5" dirty="0">
                <a:solidFill>
                  <a:srgbClr val="404040"/>
                </a:solidFill>
                <a:latin typeface="Verdana"/>
                <a:cs typeface="Verdana"/>
              </a:rPr>
              <a:t> διαπίστευση</a:t>
            </a:r>
            <a:r>
              <a:rPr sz="1800" spc="20" dirty="0">
                <a:solidFill>
                  <a:srgbClr val="404040"/>
                </a:solidFill>
                <a:latin typeface="Verdana"/>
                <a:cs typeface="Verdana"/>
              </a:rPr>
              <a:t> </a:t>
            </a:r>
            <a:r>
              <a:rPr sz="1800" b="1" dirty="0">
                <a:solidFill>
                  <a:schemeClr val="accent3">
                    <a:lumMod val="50000"/>
                  </a:schemeClr>
                </a:solidFill>
                <a:latin typeface="Verdana"/>
                <a:cs typeface="Verdana"/>
              </a:rPr>
              <a:t>(</a:t>
            </a:r>
            <a:r>
              <a:rPr sz="1800" b="1" spc="-5" dirty="0">
                <a:solidFill>
                  <a:schemeClr val="accent3">
                    <a:lumMod val="50000"/>
                  </a:schemeClr>
                </a:solidFill>
                <a:latin typeface="Verdana"/>
                <a:cs typeface="Verdana"/>
              </a:rPr>
              <a:t>2</a:t>
            </a:r>
            <a:r>
              <a:rPr lang="en-GB" sz="1800" b="1" spc="-5" dirty="0">
                <a:solidFill>
                  <a:schemeClr val="accent3">
                    <a:lumMod val="50000"/>
                  </a:schemeClr>
                </a:solidFill>
                <a:latin typeface="Verdana"/>
                <a:cs typeface="Verdana"/>
              </a:rPr>
              <a:t>0</a:t>
            </a:r>
            <a:r>
              <a:rPr sz="1800" b="1" spc="-7" baseline="25462" dirty="0">
                <a:solidFill>
                  <a:schemeClr val="accent3">
                    <a:lumMod val="50000"/>
                  </a:schemeClr>
                </a:solidFill>
                <a:latin typeface="Verdana"/>
                <a:cs typeface="Verdana"/>
              </a:rPr>
              <a:t>η</a:t>
            </a:r>
            <a:r>
              <a:rPr sz="1800" b="1" spc="352" baseline="25462" dirty="0">
                <a:solidFill>
                  <a:schemeClr val="accent3">
                    <a:lumMod val="50000"/>
                  </a:schemeClr>
                </a:solidFill>
                <a:latin typeface="Verdana"/>
                <a:cs typeface="Verdana"/>
              </a:rPr>
              <a:t> </a:t>
            </a:r>
            <a:r>
              <a:rPr sz="1800" b="1" dirty="0" err="1">
                <a:solidFill>
                  <a:schemeClr val="accent3">
                    <a:lumMod val="50000"/>
                  </a:schemeClr>
                </a:solidFill>
                <a:latin typeface="Verdana"/>
                <a:cs typeface="Verdana"/>
              </a:rPr>
              <a:t>Φε</a:t>
            </a:r>
            <a:r>
              <a:rPr sz="1800" b="1" dirty="0">
                <a:solidFill>
                  <a:schemeClr val="accent3">
                    <a:lumMod val="50000"/>
                  </a:schemeClr>
                </a:solidFill>
                <a:latin typeface="Verdana"/>
                <a:cs typeface="Verdana"/>
              </a:rPr>
              <a:t>βρουαρίου)</a:t>
            </a:r>
          </a:p>
          <a:p>
            <a:pPr marL="38100" marR="328295">
              <a:lnSpc>
                <a:spcPct val="150000"/>
              </a:lnSpc>
              <a:buFont typeface="Wingdings"/>
              <a:buChar char=""/>
              <a:tabLst>
                <a:tab pos="380365" algn="l"/>
                <a:tab pos="381000" algn="l"/>
              </a:tabLst>
            </a:pPr>
            <a:r>
              <a:rPr lang="en-GB" sz="1800" dirty="0">
                <a:solidFill>
                  <a:srgbClr val="404040"/>
                </a:solidFill>
                <a:latin typeface="Verdana"/>
                <a:cs typeface="Verdana"/>
              </a:rPr>
              <a:t>   </a:t>
            </a:r>
            <a:r>
              <a:rPr sz="1800" dirty="0">
                <a:solidFill>
                  <a:srgbClr val="404040"/>
                </a:solidFill>
                <a:latin typeface="Verdana"/>
                <a:cs typeface="Verdana"/>
              </a:rPr>
              <a:t>Η </a:t>
            </a:r>
            <a:r>
              <a:rPr sz="1800" spc="-5" dirty="0">
                <a:solidFill>
                  <a:srgbClr val="404040"/>
                </a:solidFill>
                <a:latin typeface="Verdana"/>
                <a:cs typeface="Verdana"/>
              </a:rPr>
              <a:t>αίτηση </a:t>
            </a:r>
            <a:r>
              <a:rPr sz="1800" dirty="0">
                <a:solidFill>
                  <a:srgbClr val="404040"/>
                </a:solidFill>
                <a:latin typeface="Verdana"/>
                <a:cs typeface="Verdana"/>
              </a:rPr>
              <a:t>για </a:t>
            </a:r>
            <a:r>
              <a:rPr sz="1800" spc="-5" dirty="0">
                <a:solidFill>
                  <a:srgbClr val="404040"/>
                </a:solidFill>
                <a:latin typeface="Verdana"/>
                <a:cs typeface="Verdana"/>
              </a:rPr>
              <a:t>διαπίστευση </a:t>
            </a:r>
            <a:r>
              <a:rPr sz="1800" dirty="0">
                <a:solidFill>
                  <a:srgbClr val="404040"/>
                </a:solidFill>
                <a:latin typeface="Verdana"/>
                <a:cs typeface="Verdana"/>
              </a:rPr>
              <a:t>και η </a:t>
            </a:r>
            <a:r>
              <a:rPr sz="1800" spc="-5" dirty="0">
                <a:solidFill>
                  <a:srgbClr val="404040"/>
                </a:solidFill>
                <a:latin typeface="Verdana"/>
                <a:cs typeface="Verdana"/>
              </a:rPr>
              <a:t>αίτηση </a:t>
            </a:r>
            <a:r>
              <a:rPr sz="1800" dirty="0">
                <a:solidFill>
                  <a:srgbClr val="404040"/>
                </a:solidFill>
                <a:latin typeface="Verdana"/>
                <a:cs typeface="Verdana"/>
              </a:rPr>
              <a:t>για επιχορήγηση </a:t>
            </a:r>
            <a:r>
              <a:rPr sz="1800" spc="-5" dirty="0">
                <a:solidFill>
                  <a:srgbClr val="404040"/>
                </a:solidFill>
                <a:latin typeface="Verdana"/>
                <a:cs typeface="Verdana"/>
              </a:rPr>
              <a:t>της </a:t>
            </a:r>
            <a:r>
              <a:rPr sz="1800" dirty="0">
                <a:solidFill>
                  <a:srgbClr val="404040"/>
                </a:solidFill>
                <a:latin typeface="Verdana"/>
                <a:cs typeface="Verdana"/>
              </a:rPr>
              <a:t>κοινοπραξίας μπορούν να υποβληθούν </a:t>
            </a:r>
            <a:r>
              <a:rPr sz="1800" spc="-620" dirty="0">
                <a:solidFill>
                  <a:srgbClr val="404040"/>
                </a:solidFill>
                <a:latin typeface="Verdana"/>
                <a:cs typeface="Verdana"/>
              </a:rPr>
              <a:t> </a:t>
            </a:r>
            <a:r>
              <a:rPr sz="1800" spc="-5" dirty="0">
                <a:solidFill>
                  <a:srgbClr val="404040"/>
                </a:solidFill>
                <a:latin typeface="Verdana"/>
                <a:cs typeface="Verdana"/>
              </a:rPr>
              <a:t>κατά</a:t>
            </a:r>
            <a:r>
              <a:rPr sz="1800" dirty="0">
                <a:solidFill>
                  <a:srgbClr val="404040"/>
                </a:solidFill>
                <a:latin typeface="Verdana"/>
                <a:cs typeface="Verdana"/>
              </a:rPr>
              <a:t> </a:t>
            </a:r>
            <a:r>
              <a:rPr sz="1800" spc="-5" dirty="0">
                <a:solidFill>
                  <a:srgbClr val="404040"/>
                </a:solidFill>
                <a:latin typeface="Verdana"/>
                <a:cs typeface="Verdana"/>
              </a:rPr>
              <a:t>τον</a:t>
            </a:r>
            <a:r>
              <a:rPr sz="1800" spc="-15" dirty="0">
                <a:solidFill>
                  <a:srgbClr val="404040"/>
                </a:solidFill>
                <a:latin typeface="Verdana"/>
                <a:cs typeface="Verdana"/>
              </a:rPr>
              <a:t> </a:t>
            </a:r>
            <a:r>
              <a:rPr sz="1800" dirty="0">
                <a:solidFill>
                  <a:srgbClr val="404040"/>
                </a:solidFill>
                <a:latin typeface="Verdana"/>
                <a:cs typeface="Verdana"/>
              </a:rPr>
              <a:t>ίδιο γύρο</a:t>
            </a:r>
            <a:r>
              <a:rPr sz="1800" spc="-10" dirty="0">
                <a:solidFill>
                  <a:srgbClr val="404040"/>
                </a:solidFill>
                <a:latin typeface="Verdana"/>
                <a:cs typeface="Verdana"/>
              </a:rPr>
              <a:t> </a:t>
            </a:r>
            <a:r>
              <a:rPr sz="1800" spc="-5" dirty="0">
                <a:solidFill>
                  <a:srgbClr val="404040"/>
                </a:solidFill>
                <a:latin typeface="Verdana"/>
                <a:cs typeface="Verdana"/>
              </a:rPr>
              <a:t>αιτήσεων.</a:t>
            </a:r>
            <a:endParaRPr lang="el-GR" sz="1800" spc="-5" dirty="0">
              <a:solidFill>
                <a:srgbClr val="404040"/>
              </a:solidFill>
              <a:latin typeface="Verdana"/>
              <a:cs typeface="Verdana"/>
            </a:endParaRPr>
          </a:p>
          <a:p>
            <a:pPr marL="12700" marR="1127125">
              <a:lnSpc>
                <a:spcPct val="150000"/>
              </a:lnSpc>
              <a:buFont typeface="Wingdings"/>
              <a:buChar char=""/>
              <a:tabLst>
                <a:tab pos="354965" algn="l"/>
                <a:tab pos="355600" algn="l"/>
              </a:tabLst>
            </a:pPr>
            <a:r>
              <a:rPr lang="el-GR" sz="1800" spc="-5" dirty="0">
                <a:solidFill>
                  <a:srgbClr val="404040"/>
                </a:solidFill>
                <a:latin typeface="Verdana"/>
                <a:cs typeface="Verdana"/>
              </a:rPr>
              <a:t>Μπορούν</a:t>
            </a:r>
            <a:r>
              <a:rPr lang="el-GR" sz="1800" spc="-20" dirty="0">
                <a:solidFill>
                  <a:srgbClr val="404040"/>
                </a:solidFill>
                <a:latin typeface="Verdana"/>
                <a:cs typeface="Verdana"/>
              </a:rPr>
              <a:t> </a:t>
            </a:r>
            <a:r>
              <a:rPr lang="el-GR" sz="1800" dirty="0">
                <a:solidFill>
                  <a:srgbClr val="404040"/>
                </a:solidFill>
                <a:latin typeface="Verdana"/>
                <a:cs typeface="Verdana"/>
              </a:rPr>
              <a:t>να</a:t>
            </a:r>
            <a:r>
              <a:rPr lang="el-GR" sz="1800" spc="15" dirty="0">
                <a:solidFill>
                  <a:srgbClr val="404040"/>
                </a:solidFill>
                <a:latin typeface="Verdana"/>
                <a:cs typeface="Verdana"/>
              </a:rPr>
              <a:t> </a:t>
            </a:r>
            <a:r>
              <a:rPr lang="el-GR" sz="1800" dirty="0">
                <a:solidFill>
                  <a:srgbClr val="404040"/>
                </a:solidFill>
                <a:latin typeface="Verdana"/>
                <a:cs typeface="Verdana"/>
              </a:rPr>
              <a:t>χρησιμοποιηθούν και</a:t>
            </a:r>
            <a:r>
              <a:rPr lang="el-GR" sz="1800" spc="-5" dirty="0">
                <a:solidFill>
                  <a:srgbClr val="404040"/>
                </a:solidFill>
                <a:latin typeface="Verdana"/>
                <a:cs typeface="Verdana"/>
              </a:rPr>
              <a:t> τα</a:t>
            </a:r>
            <a:r>
              <a:rPr lang="el-GR" sz="1800" spc="-10" dirty="0">
                <a:solidFill>
                  <a:srgbClr val="404040"/>
                </a:solidFill>
                <a:latin typeface="Verdana"/>
                <a:cs typeface="Verdana"/>
              </a:rPr>
              <a:t> </a:t>
            </a:r>
            <a:r>
              <a:rPr lang="el-GR" sz="1800" dirty="0">
                <a:solidFill>
                  <a:srgbClr val="404040"/>
                </a:solidFill>
                <a:latin typeface="Verdana"/>
                <a:cs typeface="Verdana"/>
              </a:rPr>
              <a:t>δύο</a:t>
            </a:r>
            <a:r>
              <a:rPr lang="el-GR" sz="1800" spc="20" dirty="0">
                <a:solidFill>
                  <a:srgbClr val="404040"/>
                </a:solidFill>
                <a:latin typeface="Verdana"/>
                <a:cs typeface="Verdana"/>
              </a:rPr>
              <a:t> </a:t>
            </a:r>
            <a:r>
              <a:rPr lang="el-GR" sz="1800" dirty="0">
                <a:solidFill>
                  <a:srgbClr val="404040"/>
                </a:solidFill>
                <a:latin typeface="Verdana"/>
                <a:cs typeface="Verdana"/>
              </a:rPr>
              <a:t>κανάλια </a:t>
            </a:r>
            <a:r>
              <a:rPr lang="el-GR" sz="1800" spc="-10" dirty="0">
                <a:solidFill>
                  <a:srgbClr val="404040"/>
                </a:solidFill>
                <a:latin typeface="Verdana"/>
                <a:cs typeface="Verdana"/>
              </a:rPr>
              <a:t>ΤΑΥΤΟΧΡΟΝΑ</a:t>
            </a:r>
            <a:r>
              <a:rPr lang="el-GR" sz="1800" spc="25" dirty="0">
                <a:solidFill>
                  <a:srgbClr val="404040"/>
                </a:solidFill>
                <a:latin typeface="Verdana"/>
                <a:cs typeface="Verdana"/>
              </a:rPr>
              <a:t> </a:t>
            </a:r>
            <a:r>
              <a:rPr lang="el-GR" sz="1800" dirty="0">
                <a:solidFill>
                  <a:srgbClr val="404040"/>
                </a:solidFill>
                <a:latin typeface="Verdana"/>
                <a:cs typeface="Verdana"/>
              </a:rPr>
              <a:t>(</a:t>
            </a:r>
            <a:r>
              <a:rPr lang="el-GR" sz="1800" spc="-5" dirty="0">
                <a:solidFill>
                  <a:srgbClr val="404040"/>
                </a:solidFill>
                <a:latin typeface="Verdana"/>
                <a:cs typeface="Verdana"/>
              </a:rPr>
              <a:t>υποβολή </a:t>
            </a:r>
            <a:r>
              <a:rPr lang="el-GR" sz="1800" spc="-615" dirty="0">
                <a:solidFill>
                  <a:srgbClr val="404040"/>
                </a:solidFill>
                <a:latin typeface="Verdana"/>
                <a:cs typeface="Verdana"/>
              </a:rPr>
              <a:t> </a:t>
            </a:r>
            <a:r>
              <a:rPr lang="el-GR" sz="1800" spc="-5" dirty="0">
                <a:solidFill>
                  <a:srgbClr val="404040"/>
                </a:solidFill>
                <a:latin typeface="Verdana"/>
                <a:cs typeface="Verdana"/>
              </a:rPr>
              <a:t>στην</a:t>
            </a:r>
            <a:r>
              <a:rPr lang="el-GR" sz="1800" spc="-15" dirty="0">
                <a:solidFill>
                  <a:srgbClr val="404040"/>
                </a:solidFill>
                <a:latin typeface="Verdana"/>
                <a:cs typeface="Verdana"/>
              </a:rPr>
              <a:t> </a:t>
            </a:r>
            <a:r>
              <a:rPr lang="el-GR" sz="1800" dirty="0">
                <a:solidFill>
                  <a:srgbClr val="404040"/>
                </a:solidFill>
                <a:latin typeface="Verdana"/>
                <a:cs typeface="Verdana"/>
              </a:rPr>
              <a:t>ΚΑ131</a:t>
            </a:r>
            <a:r>
              <a:rPr lang="el-GR" sz="1800" spc="15" dirty="0">
                <a:solidFill>
                  <a:srgbClr val="404040"/>
                </a:solidFill>
                <a:latin typeface="Verdana"/>
                <a:cs typeface="Verdana"/>
              </a:rPr>
              <a:t> </a:t>
            </a:r>
            <a:r>
              <a:rPr lang="el-GR" sz="1800" dirty="0">
                <a:solidFill>
                  <a:srgbClr val="404040"/>
                </a:solidFill>
                <a:latin typeface="Verdana"/>
                <a:cs typeface="Verdana"/>
              </a:rPr>
              <a:t>και</a:t>
            </a:r>
            <a:r>
              <a:rPr lang="el-GR" sz="1800" spc="10" dirty="0">
                <a:solidFill>
                  <a:srgbClr val="404040"/>
                </a:solidFill>
                <a:latin typeface="Verdana"/>
                <a:cs typeface="Verdana"/>
              </a:rPr>
              <a:t> </a:t>
            </a:r>
            <a:r>
              <a:rPr lang="el-GR" sz="1800" spc="-5" dirty="0">
                <a:solidFill>
                  <a:srgbClr val="404040"/>
                </a:solidFill>
                <a:latin typeface="Verdana"/>
                <a:cs typeface="Verdana"/>
              </a:rPr>
              <a:t>εφαρμογή</a:t>
            </a:r>
            <a:r>
              <a:rPr lang="el-GR" sz="1800" dirty="0">
                <a:solidFill>
                  <a:srgbClr val="404040"/>
                </a:solidFill>
                <a:latin typeface="Verdana"/>
                <a:cs typeface="Verdana"/>
              </a:rPr>
              <a:t> κοινοπραξίας</a:t>
            </a:r>
            <a:r>
              <a:rPr lang="el-GR" sz="1800" spc="-25" dirty="0">
                <a:solidFill>
                  <a:srgbClr val="404040"/>
                </a:solidFill>
                <a:latin typeface="Verdana"/>
                <a:cs typeface="Verdana"/>
              </a:rPr>
              <a:t> </a:t>
            </a:r>
            <a:r>
              <a:rPr lang="el-GR" sz="1800" dirty="0">
                <a:solidFill>
                  <a:srgbClr val="404040"/>
                </a:solidFill>
                <a:latin typeface="Verdana"/>
                <a:cs typeface="Verdana"/>
              </a:rPr>
              <a:t>ΚΑ130</a:t>
            </a:r>
            <a:r>
              <a:rPr lang="el-GR" sz="1800" spc="25" dirty="0">
                <a:solidFill>
                  <a:srgbClr val="404040"/>
                </a:solidFill>
                <a:latin typeface="Verdana"/>
                <a:cs typeface="Verdana"/>
              </a:rPr>
              <a:t> </a:t>
            </a:r>
            <a:r>
              <a:rPr lang="el-GR" sz="1800" dirty="0">
                <a:solidFill>
                  <a:srgbClr val="404040"/>
                </a:solidFill>
                <a:latin typeface="Verdana"/>
                <a:cs typeface="Verdana"/>
              </a:rPr>
              <a:t>)</a:t>
            </a:r>
            <a:endParaRPr lang="el-GR" sz="2200" dirty="0">
              <a:latin typeface="Verdana"/>
              <a:cs typeface="Verdana"/>
            </a:endParaRPr>
          </a:p>
          <a:p>
            <a:pPr marL="355600" indent="-342900">
              <a:lnSpc>
                <a:spcPct val="100000"/>
              </a:lnSpc>
              <a:spcBef>
                <a:spcPts val="1645"/>
              </a:spcBef>
              <a:buFont typeface="Wingdings"/>
              <a:buChar char=""/>
              <a:tabLst>
                <a:tab pos="354965" algn="l"/>
                <a:tab pos="355600" algn="l"/>
              </a:tabLst>
            </a:pPr>
            <a:r>
              <a:rPr lang="el-GR" sz="1800" spc="-5" dirty="0">
                <a:solidFill>
                  <a:srgbClr val="0A752C"/>
                </a:solidFill>
                <a:latin typeface="Verdana"/>
                <a:cs typeface="Verdana"/>
              </a:rPr>
              <a:t>Το</a:t>
            </a:r>
            <a:r>
              <a:rPr lang="el-GR" sz="1800" spc="5" dirty="0">
                <a:solidFill>
                  <a:srgbClr val="0A752C"/>
                </a:solidFill>
                <a:latin typeface="Verdana"/>
                <a:cs typeface="Verdana"/>
              </a:rPr>
              <a:t> </a:t>
            </a:r>
            <a:r>
              <a:rPr lang="el-GR" sz="1800" dirty="0">
                <a:solidFill>
                  <a:srgbClr val="0A752C"/>
                </a:solidFill>
                <a:latin typeface="Verdana"/>
                <a:cs typeface="Verdana"/>
              </a:rPr>
              <a:t>ΑΕΙ</a:t>
            </a:r>
            <a:r>
              <a:rPr lang="el-GR" sz="1800" spc="5" dirty="0">
                <a:solidFill>
                  <a:srgbClr val="0A752C"/>
                </a:solidFill>
                <a:latin typeface="Verdana"/>
                <a:cs typeface="Verdana"/>
              </a:rPr>
              <a:t> </a:t>
            </a:r>
            <a:r>
              <a:rPr lang="el-GR" sz="1800" spc="-5" dirty="0">
                <a:solidFill>
                  <a:srgbClr val="0A752C"/>
                </a:solidFill>
                <a:latin typeface="Verdana"/>
                <a:cs typeface="Verdana"/>
              </a:rPr>
              <a:t>παραμένει</a:t>
            </a:r>
            <a:r>
              <a:rPr lang="el-GR" sz="1800" spc="20" dirty="0">
                <a:solidFill>
                  <a:srgbClr val="0A752C"/>
                </a:solidFill>
                <a:latin typeface="Verdana"/>
                <a:cs typeface="Verdana"/>
              </a:rPr>
              <a:t> </a:t>
            </a:r>
            <a:r>
              <a:rPr lang="el-GR" sz="1800" dirty="0">
                <a:solidFill>
                  <a:srgbClr val="0A752C"/>
                </a:solidFill>
                <a:latin typeface="Verdana"/>
                <a:cs typeface="Verdana"/>
              </a:rPr>
              <a:t>υπεύθυνο</a:t>
            </a:r>
            <a:r>
              <a:rPr lang="el-GR" sz="1800" spc="-5" dirty="0">
                <a:solidFill>
                  <a:srgbClr val="0A752C"/>
                </a:solidFill>
                <a:latin typeface="Verdana"/>
                <a:cs typeface="Verdana"/>
              </a:rPr>
              <a:t> </a:t>
            </a:r>
            <a:r>
              <a:rPr lang="el-GR" sz="1800" dirty="0">
                <a:solidFill>
                  <a:srgbClr val="0A752C"/>
                </a:solidFill>
                <a:latin typeface="Verdana"/>
                <a:cs typeface="Verdana"/>
              </a:rPr>
              <a:t>για </a:t>
            </a:r>
            <a:r>
              <a:rPr lang="el-GR" sz="1800" spc="-5" dirty="0">
                <a:solidFill>
                  <a:srgbClr val="0A752C"/>
                </a:solidFill>
                <a:latin typeface="Verdana"/>
                <a:cs typeface="Verdana"/>
              </a:rPr>
              <a:t>την</a:t>
            </a:r>
            <a:r>
              <a:rPr lang="el-GR" sz="1800" spc="-10" dirty="0">
                <a:solidFill>
                  <a:srgbClr val="0A752C"/>
                </a:solidFill>
                <a:latin typeface="Verdana"/>
                <a:cs typeface="Verdana"/>
              </a:rPr>
              <a:t> </a:t>
            </a:r>
            <a:r>
              <a:rPr lang="el-GR" sz="1800" spc="-5" dirty="0">
                <a:solidFill>
                  <a:srgbClr val="0A752C"/>
                </a:solidFill>
                <a:latin typeface="Verdana"/>
                <a:cs typeface="Verdana"/>
              </a:rPr>
              <a:t>αποτροπή</a:t>
            </a:r>
            <a:r>
              <a:rPr lang="el-GR" sz="1800" spc="10" dirty="0">
                <a:solidFill>
                  <a:srgbClr val="0A752C"/>
                </a:solidFill>
                <a:latin typeface="Verdana"/>
                <a:cs typeface="Verdana"/>
              </a:rPr>
              <a:t> </a:t>
            </a:r>
            <a:r>
              <a:rPr lang="el-GR" sz="1800" spc="-5" dirty="0">
                <a:solidFill>
                  <a:srgbClr val="0A752C"/>
                </a:solidFill>
                <a:latin typeface="Verdana"/>
                <a:cs typeface="Verdana"/>
              </a:rPr>
              <a:t>της</a:t>
            </a:r>
            <a:r>
              <a:rPr lang="el-GR" sz="1800" spc="-10" dirty="0">
                <a:solidFill>
                  <a:srgbClr val="0A752C"/>
                </a:solidFill>
                <a:latin typeface="Verdana"/>
                <a:cs typeface="Verdana"/>
              </a:rPr>
              <a:t> </a:t>
            </a:r>
            <a:r>
              <a:rPr lang="el-GR" sz="1800" spc="-5" dirty="0">
                <a:solidFill>
                  <a:srgbClr val="0A752C"/>
                </a:solidFill>
                <a:latin typeface="Verdana"/>
                <a:cs typeface="Verdana"/>
              </a:rPr>
              <a:t>διπλής</a:t>
            </a:r>
            <a:r>
              <a:rPr lang="el-GR" sz="1800" spc="10" dirty="0">
                <a:solidFill>
                  <a:srgbClr val="0A752C"/>
                </a:solidFill>
                <a:latin typeface="Verdana"/>
                <a:cs typeface="Verdana"/>
              </a:rPr>
              <a:t> </a:t>
            </a:r>
            <a:r>
              <a:rPr lang="el-GR" sz="1800" spc="-5" dirty="0">
                <a:solidFill>
                  <a:srgbClr val="0A752C"/>
                </a:solidFill>
                <a:latin typeface="Verdana"/>
                <a:cs typeface="Verdana"/>
              </a:rPr>
              <a:t>χρηματοδότησης,</a:t>
            </a:r>
            <a:r>
              <a:rPr lang="el-GR" sz="1800" dirty="0">
                <a:solidFill>
                  <a:srgbClr val="0A752C"/>
                </a:solidFill>
                <a:latin typeface="Verdana"/>
                <a:cs typeface="Verdana"/>
              </a:rPr>
              <a:t> </a:t>
            </a:r>
            <a:r>
              <a:rPr lang="el-GR" sz="1800" spc="-5" dirty="0">
                <a:solidFill>
                  <a:srgbClr val="0A752C"/>
                </a:solidFill>
                <a:latin typeface="Verdana"/>
                <a:cs typeface="Verdana"/>
              </a:rPr>
              <a:t>όταν</a:t>
            </a:r>
            <a:r>
              <a:rPr lang="el-GR" sz="1800" spc="10" dirty="0">
                <a:solidFill>
                  <a:srgbClr val="0A752C"/>
                </a:solidFill>
                <a:latin typeface="Verdana"/>
                <a:cs typeface="Verdana"/>
              </a:rPr>
              <a:t> </a:t>
            </a:r>
            <a:r>
              <a:rPr lang="el-GR" sz="1800" spc="-5" dirty="0">
                <a:solidFill>
                  <a:srgbClr val="0A752C"/>
                </a:solidFill>
                <a:latin typeface="Verdana"/>
                <a:cs typeface="Verdana"/>
              </a:rPr>
              <a:t>τα</a:t>
            </a:r>
            <a:r>
              <a:rPr lang="el-GR" sz="1800" spc="5" dirty="0">
                <a:solidFill>
                  <a:srgbClr val="0A752C"/>
                </a:solidFill>
                <a:latin typeface="Verdana"/>
                <a:cs typeface="Verdana"/>
              </a:rPr>
              <a:t> </a:t>
            </a:r>
            <a:r>
              <a:rPr lang="el-GR" sz="1800" dirty="0">
                <a:solidFill>
                  <a:srgbClr val="0A752C"/>
                </a:solidFill>
                <a:latin typeface="Verdana"/>
                <a:cs typeface="Verdana"/>
              </a:rPr>
              <a:t>δύο</a:t>
            </a:r>
            <a:r>
              <a:rPr lang="el-GR" sz="1800" spc="10" dirty="0">
                <a:solidFill>
                  <a:srgbClr val="0A752C"/>
                </a:solidFill>
                <a:latin typeface="Verdana"/>
                <a:cs typeface="Verdana"/>
              </a:rPr>
              <a:t> </a:t>
            </a:r>
            <a:r>
              <a:rPr lang="el-GR" sz="1800" dirty="0">
                <a:solidFill>
                  <a:srgbClr val="0A752C"/>
                </a:solidFill>
                <a:latin typeface="Verdana"/>
                <a:cs typeface="Verdana"/>
              </a:rPr>
              <a:t>κανάλια</a:t>
            </a:r>
            <a:endParaRPr lang="el-GR" sz="1800" dirty="0">
              <a:latin typeface="Verdana"/>
              <a:cs typeface="Verdana"/>
            </a:endParaRPr>
          </a:p>
          <a:p>
            <a:pPr marL="12700">
              <a:lnSpc>
                <a:spcPct val="100000"/>
              </a:lnSpc>
              <a:spcBef>
                <a:spcPts val="1085"/>
              </a:spcBef>
            </a:pPr>
            <a:r>
              <a:rPr lang="el-GR" sz="1800" spc="-5" dirty="0">
                <a:solidFill>
                  <a:srgbClr val="0A752C"/>
                </a:solidFill>
                <a:latin typeface="Verdana"/>
                <a:cs typeface="Verdana"/>
              </a:rPr>
              <a:t>χρησιμοποιούνται</a:t>
            </a:r>
            <a:r>
              <a:rPr lang="el-GR" sz="1800" spc="-10" dirty="0">
                <a:solidFill>
                  <a:srgbClr val="0A752C"/>
                </a:solidFill>
                <a:latin typeface="Verdana"/>
                <a:cs typeface="Verdana"/>
              </a:rPr>
              <a:t> </a:t>
            </a:r>
            <a:r>
              <a:rPr lang="el-GR" sz="1800" spc="-5" dirty="0">
                <a:solidFill>
                  <a:srgbClr val="0A752C"/>
                </a:solidFill>
                <a:latin typeface="Verdana"/>
                <a:cs typeface="Verdana"/>
              </a:rPr>
              <a:t>στο </a:t>
            </a:r>
            <a:r>
              <a:rPr lang="el-GR" sz="1800" dirty="0">
                <a:solidFill>
                  <a:srgbClr val="0A752C"/>
                </a:solidFill>
                <a:latin typeface="Verdana"/>
                <a:cs typeface="Verdana"/>
              </a:rPr>
              <a:t>ίδιο</a:t>
            </a:r>
            <a:r>
              <a:rPr lang="el-GR" sz="1800" spc="5" dirty="0">
                <a:solidFill>
                  <a:srgbClr val="0A752C"/>
                </a:solidFill>
                <a:latin typeface="Verdana"/>
                <a:cs typeface="Verdana"/>
              </a:rPr>
              <a:t> </a:t>
            </a:r>
            <a:r>
              <a:rPr lang="el-GR" sz="1800" spc="-5" dirty="0">
                <a:solidFill>
                  <a:srgbClr val="0A752C"/>
                </a:solidFill>
                <a:latin typeface="Verdana"/>
                <a:cs typeface="Verdana"/>
              </a:rPr>
              <a:t>ακαδημαϊκό</a:t>
            </a:r>
            <a:r>
              <a:rPr lang="el-GR" sz="1800" spc="25" dirty="0">
                <a:solidFill>
                  <a:srgbClr val="0A752C"/>
                </a:solidFill>
                <a:latin typeface="Verdana"/>
                <a:cs typeface="Verdana"/>
              </a:rPr>
              <a:t> </a:t>
            </a:r>
            <a:r>
              <a:rPr lang="el-GR" sz="1800" spc="-5" dirty="0">
                <a:solidFill>
                  <a:srgbClr val="0A752C"/>
                </a:solidFill>
                <a:latin typeface="Verdana"/>
                <a:cs typeface="Verdana"/>
              </a:rPr>
              <a:t>έτος.</a:t>
            </a:r>
            <a:endParaRPr lang="el-GR" sz="1800" dirty="0">
              <a:latin typeface="Verdana"/>
              <a:cs typeface="Verdana"/>
            </a:endParaRPr>
          </a:p>
          <a:p>
            <a:pPr marL="38100" marR="328295">
              <a:lnSpc>
                <a:spcPct val="150000"/>
              </a:lnSpc>
              <a:buFont typeface="Wingdings"/>
              <a:buChar char=""/>
              <a:tabLst>
                <a:tab pos="380365" algn="l"/>
                <a:tab pos="381000" algn="l"/>
              </a:tabLst>
            </a:pPr>
            <a:endParaRPr sz="1800" dirty="0">
              <a:latin typeface="Verdana"/>
              <a:cs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548639"/>
          </a:xfrm>
          <a:prstGeom prst="rect">
            <a:avLst/>
          </a:prstGeom>
        </p:spPr>
      </p:pic>
      <p:pic>
        <p:nvPicPr>
          <p:cNvPr id="3" name="object 3"/>
          <p:cNvPicPr/>
          <p:nvPr/>
        </p:nvPicPr>
        <p:blipFill>
          <a:blip r:embed="rId3" cstate="print"/>
          <a:stretch>
            <a:fillRect/>
          </a:stretch>
        </p:blipFill>
        <p:spPr>
          <a:xfrm>
            <a:off x="6716268" y="768095"/>
            <a:ext cx="5158739" cy="3727704"/>
          </a:xfrm>
          <a:prstGeom prst="rect">
            <a:avLst/>
          </a:prstGeom>
        </p:spPr>
      </p:pic>
      <p:sp>
        <p:nvSpPr>
          <p:cNvPr id="4" name="object 4"/>
          <p:cNvSpPr txBox="1">
            <a:spLocks noGrp="1"/>
          </p:cNvSpPr>
          <p:nvPr>
            <p:ph type="title"/>
          </p:nvPr>
        </p:nvSpPr>
        <p:spPr>
          <a:xfrm>
            <a:off x="132994" y="72974"/>
            <a:ext cx="6668770" cy="452120"/>
          </a:xfrm>
          <a:prstGeom prst="rect">
            <a:avLst/>
          </a:prstGeom>
        </p:spPr>
        <p:txBody>
          <a:bodyPr vert="horz" wrap="square" lIns="0" tIns="12065" rIns="0" bIns="0" rtlCol="0">
            <a:spAutoFit/>
          </a:bodyPr>
          <a:lstStyle/>
          <a:p>
            <a:pPr marL="12700">
              <a:lnSpc>
                <a:spcPct val="100000"/>
              </a:lnSpc>
              <a:spcBef>
                <a:spcPts val="95"/>
              </a:spcBef>
            </a:pPr>
            <a:r>
              <a:rPr spc="-5" dirty="0">
                <a:latin typeface="Calibri"/>
                <a:cs typeface="Calibri"/>
              </a:rPr>
              <a:t>Εθνική</a:t>
            </a:r>
            <a:r>
              <a:rPr spc="-15" dirty="0">
                <a:latin typeface="Calibri"/>
                <a:cs typeface="Calibri"/>
              </a:rPr>
              <a:t> </a:t>
            </a:r>
            <a:r>
              <a:rPr spc="-25" dirty="0">
                <a:latin typeface="Calibri"/>
                <a:cs typeface="Calibri"/>
              </a:rPr>
              <a:t>Κοινοπραξία</a:t>
            </a:r>
            <a:r>
              <a:rPr spc="20" dirty="0">
                <a:latin typeface="Calibri"/>
                <a:cs typeface="Calibri"/>
              </a:rPr>
              <a:t> </a:t>
            </a:r>
            <a:r>
              <a:rPr spc="-5" dirty="0">
                <a:latin typeface="Calibri"/>
                <a:cs typeface="Calibri"/>
              </a:rPr>
              <a:t>&amp;</a:t>
            </a:r>
            <a:r>
              <a:rPr spc="35" dirty="0">
                <a:latin typeface="Calibri"/>
                <a:cs typeface="Calibri"/>
              </a:rPr>
              <a:t> </a:t>
            </a:r>
            <a:r>
              <a:rPr spc="-15" dirty="0">
                <a:latin typeface="Calibri"/>
                <a:cs typeface="Calibri"/>
              </a:rPr>
              <a:t>Κριτήρια</a:t>
            </a:r>
            <a:r>
              <a:rPr spc="40" dirty="0">
                <a:latin typeface="Calibri"/>
                <a:cs typeface="Calibri"/>
              </a:rPr>
              <a:t> </a:t>
            </a:r>
            <a:r>
              <a:rPr spc="-20" dirty="0">
                <a:latin typeface="Calibri"/>
                <a:cs typeface="Calibri"/>
              </a:rPr>
              <a:t>Αξιολόγησης</a:t>
            </a:r>
          </a:p>
        </p:txBody>
      </p:sp>
      <p:sp>
        <p:nvSpPr>
          <p:cNvPr id="5" name="object 5"/>
          <p:cNvSpPr txBox="1"/>
          <p:nvPr/>
        </p:nvSpPr>
        <p:spPr>
          <a:xfrm>
            <a:off x="343001" y="712043"/>
            <a:ext cx="5906770" cy="1031757"/>
          </a:xfrm>
          <a:prstGeom prst="rect">
            <a:avLst/>
          </a:prstGeom>
        </p:spPr>
        <p:txBody>
          <a:bodyPr vert="horz" wrap="square" lIns="0" tIns="13335" rIns="0" bIns="0" rtlCol="0">
            <a:spAutoFit/>
          </a:bodyPr>
          <a:lstStyle/>
          <a:p>
            <a:pPr marL="299085" marR="5080" indent="-287020" algn="just">
              <a:lnSpc>
                <a:spcPct val="150000"/>
              </a:lnSpc>
              <a:spcBef>
                <a:spcPts val="105"/>
              </a:spcBef>
            </a:pPr>
            <a:r>
              <a:rPr sz="1800" dirty="0">
                <a:solidFill>
                  <a:srgbClr val="404040"/>
                </a:solidFill>
                <a:latin typeface="Courier New"/>
                <a:cs typeface="Courier New"/>
              </a:rPr>
              <a:t>o </a:t>
            </a:r>
            <a:r>
              <a:rPr sz="1400" spc="-5" dirty="0">
                <a:solidFill>
                  <a:srgbClr val="404040"/>
                </a:solidFill>
                <a:latin typeface="Verdana"/>
                <a:cs typeface="Verdana"/>
              </a:rPr>
              <a:t>Μια</a:t>
            </a:r>
            <a:r>
              <a:rPr sz="1400" dirty="0">
                <a:solidFill>
                  <a:srgbClr val="404040"/>
                </a:solidFill>
                <a:latin typeface="Verdana"/>
                <a:cs typeface="Verdana"/>
              </a:rPr>
              <a:t> </a:t>
            </a:r>
            <a:r>
              <a:rPr sz="1400" spc="-5" dirty="0">
                <a:solidFill>
                  <a:srgbClr val="404040"/>
                </a:solidFill>
                <a:latin typeface="Verdana"/>
                <a:cs typeface="Verdana"/>
              </a:rPr>
              <a:t>κοινοπραξία</a:t>
            </a:r>
            <a:r>
              <a:rPr sz="1400" dirty="0">
                <a:solidFill>
                  <a:srgbClr val="404040"/>
                </a:solidFill>
                <a:latin typeface="Verdana"/>
                <a:cs typeface="Verdana"/>
              </a:rPr>
              <a:t> </a:t>
            </a:r>
            <a:r>
              <a:rPr sz="1400" spc="-5" dirty="0">
                <a:solidFill>
                  <a:srgbClr val="404040"/>
                </a:solidFill>
                <a:latin typeface="Verdana"/>
                <a:cs typeface="Verdana"/>
              </a:rPr>
              <a:t>πρέπει</a:t>
            </a:r>
            <a:r>
              <a:rPr sz="1400" dirty="0">
                <a:solidFill>
                  <a:srgbClr val="404040"/>
                </a:solidFill>
                <a:latin typeface="Verdana"/>
                <a:cs typeface="Verdana"/>
              </a:rPr>
              <a:t> να</a:t>
            </a:r>
            <a:r>
              <a:rPr sz="1400" spc="5" dirty="0">
                <a:solidFill>
                  <a:srgbClr val="404040"/>
                </a:solidFill>
                <a:latin typeface="Verdana"/>
                <a:cs typeface="Verdana"/>
              </a:rPr>
              <a:t> </a:t>
            </a:r>
            <a:r>
              <a:rPr sz="1400" spc="-5" dirty="0">
                <a:solidFill>
                  <a:srgbClr val="404040"/>
                </a:solidFill>
                <a:latin typeface="Verdana"/>
                <a:cs typeface="Verdana"/>
              </a:rPr>
              <a:t>περιλαμβάνει </a:t>
            </a:r>
            <a:r>
              <a:rPr sz="1400" spc="-620" dirty="0">
                <a:solidFill>
                  <a:srgbClr val="404040"/>
                </a:solidFill>
                <a:latin typeface="Verdana"/>
                <a:cs typeface="Verdana"/>
              </a:rPr>
              <a:t> </a:t>
            </a:r>
            <a:r>
              <a:rPr sz="1400" spc="-5" dirty="0">
                <a:solidFill>
                  <a:srgbClr val="404040"/>
                </a:solidFill>
                <a:latin typeface="Verdana"/>
                <a:cs typeface="Verdana"/>
              </a:rPr>
              <a:t>τουλάχιστον </a:t>
            </a:r>
            <a:r>
              <a:rPr sz="1400" dirty="0">
                <a:solidFill>
                  <a:srgbClr val="404040"/>
                </a:solidFill>
                <a:latin typeface="Verdana"/>
                <a:cs typeface="Verdana"/>
              </a:rPr>
              <a:t>3 </a:t>
            </a:r>
            <a:r>
              <a:rPr sz="1400" spc="-5" dirty="0">
                <a:solidFill>
                  <a:srgbClr val="404040"/>
                </a:solidFill>
                <a:latin typeface="Verdana"/>
                <a:cs typeface="Verdana"/>
              </a:rPr>
              <a:t>οργανισμούς </a:t>
            </a:r>
            <a:r>
              <a:rPr sz="1400" spc="-10" dirty="0">
                <a:solidFill>
                  <a:srgbClr val="404040"/>
                </a:solidFill>
                <a:latin typeface="Verdana"/>
                <a:cs typeface="Verdana"/>
              </a:rPr>
              <a:t>(τον </a:t>
            </a:r>
            <a:r>
              <a:rPr sz="1400" spc="-5" dirty="0">
                <a:solidFill>
                  <a:srgbClr val="404040"/>
                </a:solidFill>
                <a:latin typeface="Verdana"/>
                <a:cs typeface="Verdana"/>
              </a:rPr>
              <a:t>Συντονιστή και </a:t>
            </a:r>
            <a:r>
              <a:rPr sz="1400" dirty="0">
                <a:solidFill>
                  <a:srgbClr val="404040"/>
                </a:solidFill>
                <a:latin typeface="Verdana"/>
                <a:cs typeface="Verdana"/>
              </a:rPr>
              <a:t> </a:t>
            </a:r>
            <a:r>
              <a:rPr sz="1400" spc="-5" dirty="0">
                <a:solidFill>
                  <a:srgbClr val="404040"/>
                </a:solidFill>
                <a:latin typeface="Verdana"/>
                <a:cs typeface="Verdana"/>
              </a:rPr>
              <a:t>τουλάχιστον</a:t>
            </a:r>
            <a:r>
              <a:rPr sz="1400" spc="-10" dirty="0">
                <a:solidFill>
                  <a:srgbClr val="404040"/>
                </a:solidFill>
                <a:latin typeface="Verdana"/>
                <a:cs typeface="Verdana"/>
              </a:rPr>
              <a:t> </a:t>
            </a:r>
            <a:r>
              <a:rPr sz="1400" dirty="0">
                <a:solidFill>
                  <a:srgbClr val="404040"/>
                </a:solidFill>
                <a:latin typeface="Verdana"/>
                <a:cs typeface="Verdana"/>
              </a:rPr>
              <a:t>δύο</a:t>
            </a:r>
            <a:r>
              <a:rPr sz="1400" spc="-5" dirty="0">
                <a:solidFill>
                  <a:srgbClr val="404040"/>
                </a:solidFill>
                <a:latin typeface="Verdana"/>
                <a:cs typeface="Verdana"/>
              </a:rPr>
              <a:t> I</a:t>
            </a:r>
            <a:r>
              <a:rPr lang="en-GB" sz="1400" spc="-5" dirty="0">
                <a:solidFill>
                  <a:srgbClr val="404040"/>
                </a:solidFill>
                <a:latin typeface="Verdana"/>
                <a:cs typeface="Verdana"/>
              </a:rPr>
              <a:t>TE</a:t>
            </a:r>
            <a:r>
              <a:rPr sz="1400" spc="15" dirty="0">
                <a:solidFill>
                  <a:srgbClr val="404040"/>
                </a:solidFill>
                <a:latin typeface="Verdana"/>
                <a:cs typeface="Verdana"/>
              </a:rPr>
              <a:t> </a:t>
            </a:r>
            <a:r>
              <a:rPr sz="1400" spc="-5" dirty="0">
                <a:solidFill>
                  <a:srgbClr val="404040"/>
                </a:solidFill>
                <a:latin typeface="Verdana"/>
                <a:cs typeface="Verdana"/>
              </a:rPr>
              <a:t>κάτοχους του</a:t>
            </a:r>
            <a:r>
              <a:rPr sz="1400" dirty="0">
                <a:solidFill>
                  <a:srgbClr val="404040"/>
                </a:solidFill>
                <a:latin typeface="Verdana"/>
                <a:cs typeface="Verdana"/>
              </a:rPr>
              <a:t> </a:t>
            </a:r>
            <a:r>
              <a:rPr sz="1400" spc="-5" dirty="0">
                <a:solidFill>
                  <a:srgbClr val="404040"/>
                </a:solidFill>
                <a:latin typeface="Verdana"/>
                <a:cs typeface="Verdana"/>
              </a:rPr>
              <a:t>ECHE)</a:t>
            </a:r>
            <a:endParaRPr sz="1400" dirty="0">
              <a:latin typeface="Verdana"/>
              <a:cs typeface="Verdana"/>
            </a:endParaRPr>
          </a:p>
        </p:txBody>
      </p:sp>
      <p:sp>
        <p:nvSpPr>
          <p:cNvPr id="6" name="object 6"/>
          <p:cNvSpPr txBox="1"/>
          <p:nvPr/>
        </p:nvSpPr>
        <p:spPr>
          <a:xfrm>
            <a:off x="377414" y="1992442"/>
            <a:ext cx="2075180" cy="1031116"/>
          </a:xfrm>
          <a:prstGeom prst="rect">
            <a:avLst/>
          </a:prstGeom>
        </p:spPr>
        <p:txBody>
          <a:bodyPr vert="horz" wrap="square" lIns="0" tIns="12700" rIns="0" bIns="0" rtlCol="0">
            <a:spAutoFit/>
          </a:bodyPr>
          <a:lstStyle/>
          <a:p>
            <a:pPr marL="299085" marR="5080" indent="-287020">
              <a:lnSpc>
                <a:spcPct val="150000"/>
              </a:lnSpc>
              <a:spcBef>
                <a:spcPts val="100"/>
              </a:spcBef>
              <a:tabLst>
                <a:tab pos="1019810" algn="l"/>
                <a:tab pos="1516380" algn="l"/>
              </a:tabLst>
            </a:pPr>
            <a:r>
              <a:rPr sz="1800" dirty="0">
                <a:solidFill>
                  <a:srgbClr val="404040"/>
                </a:solidFill>
                <a:latin typeface="Courier New"/>
                <a:cs typeface="Courier New"/>
              </a:rPr>
              <a:t>o</a:t>
            </a:r>
            <a:r>
              <a:rPr sz="1800" spc="95" dirty="0">
                <a:solidFill>
                  <a:srgbClr val="404040"/>
                </a:solidFill>
                <a:latin typeface="Courier New"/>
                <a:cs typeface="Courier New"/>
              </a:rPr>
              <a:t> </a:t>
            </a:r>
            <a:r>
              <a:rPr sz="1400" dirty="0">
                <a:solidFill>
                  <a:srgbClr val="404040"/>
                </a:solidFill>
                <a:latin typeface="Verdana"/>
                <a:cs typeface="Verdana"/>
              </a:rPr>
              <a:t>Όλα	</a:t>
            </a:r>
            <a:r>
              <a:rPr sz="1400" spc="-5" dirty="0">
                <a:solidFill>
                  <a:srgbClr val="404040"/>
                </a:solidFill>
                <a:latin typeface="Verdana"/>
                <a:cs typeface="Verdana"/>
              </a:rPr>
              <a:t>τ</a:t>
            </a:r>
            <a:r>
              <a:rPr sz="1400" dirty="0">
                <a:solidFill>
                  <a:srgbClr val="404040"/>
                </a:solidFill>
                <a:latin typeface="Verdana"/>
                <a:cs typeface="Verdana"/>
              </a:rPr>
              <a:t>α	μ</a:t>
            </a:r>
            <a:r>
              <a:rPr sz="1400" spc="10" dirty="0">
                <a:solidFill>
                  <a:srgbClr val="404040"/>
                </a:solidFill>
                <a:latin typeface="Verdana"/>
                <a:cs typeface="Verdana"/>
              </a:rPr>
              <a:t>έ</a:t>
            </a:r>
            <a:r>
              <a:rPr sz="1400" dirty="0">
                <a:solidFill>
                  <a:srgbClr val="404040"/>
                </a:solidFill>
                <a:latin typeface="Verdana"/>
                <a:cs typeface="Verdana"/>
              </a:rPr>
              <a:t>λη  </a:t>
            </a:r>
            <a:r>
              <a:rPr sz="1400" spc="-5" dirty="0">
                <a:solidFill>
                  <a:srgbClr val="404040"/>
                </a:solidFill>
                <a:latin typeface="Verdana"/>
                <a:cs typeface="Verdana"/>
              </a:rPr>
              <a:t>προέρχονται </a:t>
            </a:r>
            <a:r>
              <a:rPr sz="1400" dirty="0">
                <a:solidFill>
                  <a:srgbClr val="404040"/>
                </a:solidFill>
                <a:latin typeface="Verdana"/>
                <a:cs typeface="Verdana"/>
              </a:rPr>
              <a:t> </a:t>
            </a:r>
            <a:r>
              <a:rPr sz="1400" spc="-5" dirty="0">
                <a:solidFill>
                  <a:srgbClr val="404040"/>
                </a:solidFill>
                <a:latin typeface="Verdana"/>
                <a:cs typeface="Verdana"/>
              </a:rPr>
              <a:t>Προγράμματος</a:t>
            </a:r>
            <a:endParaRPr sz="1400" dirty="0">
              <a:latin typeface="Verdana"/>
              <a:cs typeface="Verdana"/>
            </a:endParaRPr>
          </a:p>
        </p:txBody>
      </p:sp>
      <p:sp>
        <p:nvSpPr>
          <p:cNvPr id="7" name="object 7"/>
          <p:cNvSpPr txBox="1"/>
          <p:nvPr/>
        </p:nvSpPr>
        <p:spPr>
          <a:xfrm>
            <a:off x="2273934" y="2055033"/>
            <a:ext cx="3822065" cy="615618"/>
          </a:xfrm>
          <a:prstGeom prst="rect">
            <a:avLst/>
          </a:prstGeom>
        </p:spPr>
        <p:txBody>
          <a:bodyPr vert="horz" wrap="square" lIns="0" tIns="12700" rIns="0" bIns="0" rtlCol="0">
            <a:spAutoFit/>
          </a:bodyPr>
          <a:lstStyle/>
          <a:p>
            <a:pPr marL="12700" marR="5080" indent="205740">
              <a:lnSpc>
                <a:spcPct val="150000"/>
              </a:lnSpc>
              <a:spcBef>
                <a:spcPts val="100"/>
              </a:spcBef>
              <a:tabLst>
                <a:tab pos="824865" algn="l"/>
                <a:tab pos="1603375" algn="l"/>
                <a:tab pos="2397760" algn="l"/>
                <a:tab pos="2553335" algn="l"/>
                <a:tab pos="3411220" algn="l"/>
                <a:tab pos="3529965" algn="l"/>
              </a:tabLst>
            </a:pPr>
            <a:r>
              <a:rPr sz="1400" spc="-5" dirty="0">
                <a:solidFill>
                  <a:srgbClr val="404040"/>
                </a:solidFill>
                <a:latin typeface="Verdana"/>
                <a:cs typeface="Verdana"/>
              </a:rPr>
              <a:t>τη</a:t>
            </a:r>
            <a:r>
              <a:rPr sz="1400" dirty="0">
                <a:solidFill>
                  <a:srgbClr val="404040"/>
                </a:solidFill>
                <a:latin typeface="Verdana"/>
                <a:cs typeface="Verdana"/>
              </a:rPr>
              <a:t>ς	</a:t>
            </a:r>
            <a:r>
              <a:rPr sz="1400" spc="-565" dirty="0">
                <a:solidFill>
                  <a:srgbClr val="404040"/>
                </a:solidFill>
                <a:latin typeface="Verdana"/>
                <a:cs typeface="Verdana"/>
              </a:rPr>
              <a:t> </a:t>
            </a:r>
            <a:r>
              <a:rPr sz="1400" spc="-10" dirty="0">
                <a:solidFill>
                  <a:srgbClr val="404040"/>
                </a:solidFill>
                <a:latin typeface="Verdana"/>
                <a:cs typeface="Verdana"/>
              </a:rPr>
              <a:t>κ</a:t>
            </a:r>
            <a:r>
              <a:rPr sz="1400" dirty="0">
                <a:solidFill>
                  <a:srgbClr val="404040"/>
                </a:solidFill>
                <a:latin typeface="Verdana"/>
                <a:cs typeface="Verdana"/>
              </a:rPr>
              <a:t>οινο</a:t>
            </a:r>
            <a:r>
              <a:rPr sz="1400" spc="5" dirty="0">
                <a:solidFill>
                  <a:srgbClr val="404040"/>
                </a:solidFill>
                <a:latin typeface="Verdana"/>
                <a:cs typeface="Verdana"/>
              </a:rPr>
              <a:t>π</a:t>
            </a:r>
            <a:r>
              <a:rPr sz="1400" dirty="0">
                <a:solidFill>
                  <a:srgbClr val="404040"/>
                </a:solidFill>
                <a:latin typeface="Verdana"/>
                <a:cs typeface="Verdana"/>
              </a:rPr>
              <a:t>ρα</a:t>
            </a:r>
            <a:r>
              <a:rPr sz="1400" spc="-10" dirty="0">
                <a:solidFill>
                  <a:srgbClr val="404040"/>
                </a:solidFill>
                <a:latin typeface="Verdana"/>
                <a:cs typeface="Verdana"/>
              </a:rPr>
              <a:t>ξ</a:t>
            </a:r>
            <a:r>
              <a:rPr sz="1400" spc="5" dirty="0">
                <a:solidFill>
                  <a:srgbClr val="404040"/>
                </a:solidFill>
                <a:latin typeface="Verdana"/>
                <a:cs typeface="Verdana"/>
              </a:rPr>
              <a:t>ί</a:t>
            </a:r>
            <a:r>
              <a:rPr sz="1400" spc="-10" dirty="0">
                <a:solidFill>
                  <a:srgbClr val="404040"/>
                </a:solidFill>
                <a:latin typeface="Verdana"/>
                <a:cs typeface="Verdana"/>
              </a:rPr>
              <a:t>α</a:t>
            </a:r>
            <a:r>
              <a:rPr sz="1400" dirty="0">
                <a:solidFill>
                  <a:srgbClr val="404040"/>
                </a:solidFill>
                <a:latin typeface="Verdana"/>
                <a:cs typeface="Verdana"/>
              </a:rPr>
              <a:t>ς		</a:t>
            </a:r>
            <a:r>
              <a:rPr sz="1400" spc="-5" dirty="0">
                <a:solidFill>
                  <a:srgbClr val="404040"/>
                </a:solidFill>
                <a:latin typeface="Verdana"/>
                <a:cs typeface="Verdana"/>
              </a:rPr>
              <a:t>π</a:t>
            </a:r>
            <a:r>
              <a:rPr sz="1400" spc="5" dirty="0">
                <a:solidFill>
                  <a:srgbClr val="404040"/>
                </a:solidFill>
                <a:latin typeface="Verdana"/>
                <a:cs typeface="Verdana"/>
              </a:rPr>
              <a:t>ρ</a:t>
            </a:r>
            <a:r>
              <a:rPr sz="1400" dirty="0">
                <a:solidFill>
                  <a:srgbClr val="404040"/>
                </a:solidFill>
                <a:latin typeface="Verdana"/>
                <a:cs typeface="Verdana"/>
              </a:rPr>
              <a:t>έπει		να  </a:t>
            </a:r>
            <a:r>
              <a:rPr sz="1400" spc="-10" dirty="0">
                <a:solidFill>
                  <a:srgbClr val="404040"/>
                </a:solidFill>
                <a:latin typeface="Verdana"/>
                <a:cs typeface="Verdana"/>
              </a:rPr>
              <a:t>α</a:t>
            </a:r>
            <a:r>
              <a:rPr sz="1400" spc="-5" dirty="0">
                <a:solidFill>
                  <a:srgbClr val="404040"/>
                </a:solidFill>
                <a:latin typeface="Verdana"/>
                <a:cs typeface="Verdana"/>
              </a:rPr>
              <a:t>π</a:t>
            </a:r>
            <a:r>
              <a:rPr sz="1400" dirty="0">
                <a:solidFill>
                  <a:srgbClr val="404040"/>
                </a:solidFill>
                <a:latin typeface="Verdana"/>
                <a:cs typeface="Verdana"/>
              </a:rPr>
              <a:t>ό	</a:t>
            </a:r>
            <a:r>
              <a:rPr sz="1400" spc="-5" dirty="0">
                <a:solidFill>
                  <a:srgbClr val="404040"/>
                </a:solidFill>
                <a:latin typeface="Verdana"/>
                <a:cs typeface="Verdana"/>
              </a:rPr>
              <a:t>τη</a:t>
            </a:r>
            <a:r>
              <a:rPr sz="1400" dirty="0">
                <a:solidFill>
                  <a:srgbClr val="404040"/>
                </a:solidFill>
                <a:latin typeface="Verdana"/>
                <a:cs typeface="Verdana"/>
              </a:rPr>
              <a:t>ν	</a:t>
            </a:r>
            <a:r>
              <a:rPr sz="1400" spc="5" dirty="0">
                <a:solidFill>
                  <a:srgbClr val="404040"/>
                </a:solidFill>
                <a:latin typeface="Verdana"/>
                <a:cs typeface="Verdana"/>
              </a:rPr>
              <a:t>ί</a:t>
            </a:r>
            <a:r>
              <a:rPr sz="1400" dirty="0">
                <a:solidFill>
                  <a:srgbClr val="404040"/>
                </a:solidFill>
                <a:latin typeface="Verdana"/>
                <a:cs typeface="Verdana"/>
              </a:rPr>
              <a:t>δ</a:t>
            </a:r>
            <a:r>
              <a:rPr sz="1400" spc="10" dirty="0">
                <a:solidFill>
                  <a:srgbClr val="404040"/>
                </a:solidFill>
                <a:latin typeface="Verdana"/>
                <a:cs typeface="Verdana"/>
              </a:rPr>
              <a:t>ι</a:t>
            </a:r>
            <a:r>
              <a:rPr sz="1400" dirty="0">
                <a:solidFill>
                  <a:srgbClr val="404040"/>
                </a:solidFill>
                <a:latin typeface="Verdana"/>
                <a:cs typeface="Verdana"/>
              </a:rPr>
              <a:t>α	</a:t>
            </a:r>
            <a:r>
              <a:rPr sz="1400" spc="-5" dirty="0">
                <a:solidFill>
                  <a:srgbClr val="404040"/>
                </a:solidFill>
                <a:latin typeface="Verdana"/>
                <a:cs typeface="Verdana"/>
              </a:rPr>
              <a:t>Χώ</a:t>
            </a:r>
            <a:r>
              <a:rPr sz="1400" spc="5" dirty="0">
                <a:solidFill>
                  <a:srgbClr val="404040"/>
                </a:solidFill>
                <a:latin typeface="Verdana"/>
                <a:cs typeface="Verdana"/>
              </a:rPr>
              <a:t>ρ</a:t>
            </a:r>
            <a:r>
              <a:rPr sz="1400" dirty="0">
                <a:solidFill>
                  <a:srgbClr val="404040"/>
                </a:solidFill>
                <a:latin typeface="Verdana"/>
                <a:cs typeface="Verdana"/>
              </a:rPr>
              <a:t>α	</a:t>
            </a:r>
            <a:r>
              <a:rPr sz="1400" spc="-5" dirty="0">
                <a:solidFill>
                  <a:srgbClr val="404040"/>
                </a:solidFill>
                <a:latin typeface="Verdana"/>
                <a:cs typeface="Verdana"/>
              </a:rPr>
              <a:t>του</a:t>
            </a:r>
            <a:endParaRPr sz="1400" dirty="0">
              <a:latin typeface="Verdana"/>
              <a:cs typeface="Verdana"/>
            </a:endParaRPr>
          </a:p>
        </p:txBody>
      </p:sp>
      <p:sp>
        <p:nvSpPr>
          <p:cNvPr id="8" name="object 8"/>
          <p:cNvSpPr txBox="1"/>
          <p:nvPr/>
        </p:nvSpPr>
        <p:spPr>
          <a:xfrm>
            <a:off x="377414" y="3259051"/>
            <a:ext cx="3222625" cy="784189"/>
          </a:xfrm>
          <a:prstGeom prst="rect">
            <a:avLst/>
          </a:prstGeom>
        </p:spPr>
        <p:txBody>
          <a:bodyPr vert="horz" wrap="square" lIns="0" tIns="149225" rIns="0" bIns="0" rtlCol="0">
            <a:spAutoFit/>
          </a:bodyPr>
          <a:lstStyle/>
          <a:p>
            <a:pPr marL="12700">
              <a:lnSpc>
                <a:spcPct val="100000"/>
              </a:lnSpc>
              <a:spcBef>
                <a:spcPts val="1175"/>
              </a:spcBef>
              <a:tabLst>
                <a:tab pos="1223645" algn="l"/>
                <a:tab pos="1803400" algn="l"/>
                <a:tab pos="2222500" algn="l"/>
                <a:tab pos="2931160" algn="l"/>
              </a:tabLst>
            </a:pPr>
            <a:r>
              <a:rPr sz="1800" dirty="0">
                <a:solidFill>
                  <a:srgbClr val="404040"/>
                </a:solidFill>
                <a:latin typeface="Courier New"/>
                <a:cs typeface="Courier New"/>
              </a:rPr>
              <a:t>o</a:t>
            </a:r>
            <a:r>
              <a:rPr sz="1800" spc="95" dirty="0">
                <a:solidFill>
                  <a:srgbClr val="404040"/>
                </a:solidFill>
                <a:latin typeface="Courier New"/>
                <a:cs typeface="Courier New"/>
              </a:rPr>
              <a:t> </a:t>
            </a:r>
            <a:r>
              <a:rPr sz="1400" spc="-5" dirty="0">
                <a:solidFill>
                  <a:srgbClr val="404040"/>
                </a:solidFill>
                <a:latin typeface="Verdana"/>
                <a:cs typeface="Verdana"/>
              </a:rPr>
              <a:t>Π</a:t>
            </a:r>
            <a:r>
              <a:rPr sz="1400" dirty="0">
                <a:solidFill>
                  <a:srgbClr val="404040"/>
                </a:solidFill>
                <a:latin typeface="Verdana"/>
                <a:cs typeface="Verdana"/>
              </a:rPr>
              <a:t>ρέπει	</a:t>
            </a:r>
            <a:r>
              <a:rPr sz="1400" spc="-15" dirty="0">
                <a:solidFill>
                  <a:srgbClr val="404040"/>
                </a:solidFill>
                <a:latin typeface="Verdana"/>
                <a:cs typeface="Verdana"/>
              </a:rPr>
              <a:t>ό</a:t>
            </a:r>
            <a:r>
              <a:rPr sz="1400" dirty="0">
                <a:solidFill>
                  <a:srgbClr val="404040"/>
                </a:solidFill>
                <a:latin typeface="Verdana"/>
                <a:cs typeface="Verdana"/>
              </a:rPr>
              <a:t>λα	</a:t>
            </a:r>
            <a:r>
              <a:rPr sz="1400" spc="-5" dirty="0">
                <a:solidFill>
                  <a:srgbClr val="404040"/>
                </a:solidFill>
                <a:latin typeface="Verdana"/>
                <a:cs typeface="Verdana"/>
              </a:rPr>
              <a:t>τ</a:t>
            </a:r>
            <a:r>
              <a:rPr sz="1400" dirty="0">
                <a:solidFill>
                  <a:srgbClr val="404040"/>
                </a:solidFill>
                <a:latin typeface="Verdana"/>
                <a:cs typeface="Verdana"/>
              </a:rPr>
              <a:t>α	μέλη	να</a:t>
            </a:r>
            <a:endParaRPr sz="1400" dirty="0">
              <a:latin typeface="Verdana"/>
              <a:cs typeface="Verdana"/>
            </a:endParaRPr>
          </a:p>
          <a:p>
            <a:pPr marL="299085">
              <a:lnSpc>
                <a:spcPct val="100000"/>
              </a:lnSpc>
              <a:spcBef>
                <a:spcPts val="1080"/>
              </a:spcBef>
            </a:pPr>
            <a:r>
              <a:rPr sz="1400" spc="-5" dirty="0">
                <a:solidFill>
                  <a:srgbClr val="404040"/>
                </a:solidFill>
                <a:latin typeface="Verdana"/>
                <a:cs typeface="Verdana"/>
              </a:rPr>
              <a:t>αίτηση</a:t>
            </a:r>
            <a:endParaRPr sz="1400" dirty="0">
              <a:latin typeface="Verdana"/>
              <a:cs typeface="Verdana"/>
            </a:endParaRPr>
          </a:p>
        </p:txBody>
      </p:sp>
      <p:sp>
        <p:nvSpPr>
          <p:cNvPr id="9" name="object 9"/>
          <p:cNvSpPr txBox="1"/>
          <p:nvPr/>
        </p:nvSpPr>
        <p:spPr>
          <a:xfrm>
            <a:off x="1577054" y="3760252"/>
            <a:ext cx="1892935" cy="228268"/>
          </a:xfrm>
          <a:prstGeom prst="rect">
            <a:avLst/>
          </a:prstGeom>
        </p:spPr>
        <p:txBody>
          <a:bodyPr vert="horz" wrap="square" lIns="0" tIns="12700" rIns="0" bIns="0" rtlCol="0">
            <a:spAutoFit/>
          </a:bodyPr>
          <a:lstStyle/>
          <a:p>
            <a:pPr marL="12700">
              <a:lnSpc>
                <a:spcPct val="100000"/>
              </a:lnSpc>
              <a:spcBef>
                <a:spcPts val="100"/>
              </a:spcBef>
              <a:tabLst>
                <a:tab pos="641985" algn="l"/>
                <a:tab pos="1209040" algn="l"/>
              </a:tabLst>
            </a:pPr>
            <a:r>
              <a:rPr sz="1400" dirty="0">
                <a:solidFill>
                  <a:srgbClr val="404040"/>
                </a:solidFill>
                <a:latin typeface="Verdana"/>
                <a:cs typeface="Verdana"/>
              </a:rPr>
              <a:t>κ</a:t>
            </a:r>
            <a:r>
              <a:rPr sz="1400" spc="-5" dirty="0">
                <a:solidFill>
                  <a:srgbClr val="404040"/>
                </a:solidFill>
                <a:latin typeface="Verdana"/>
                <a:cs typeface="Verdana"/>
              </a:rPr>
              <a:t>α</a:t>
            </a:r>
            <a:r>
              <a:rPr sz="1400" dirty="0">
                <a:solidFill>
                  <a:srgbClr val="404040"/>
                </a:solidFill>
                <a:latin typeface="Verdana"/>
                <a:cs typeface="Verdana"/>
              </a:rPr>
              <a:t>ι	να	έ</a:t>
            </a:r>
            <a:r>
              <a:rPr sz="1400" spc="-10" dirty="0">
                <a:solidFill>
                  <a:srgbClr val="404040"/>
                </a:solidFill>
                <a:latin typeface="Verdana"/>
                <a:cs typeface="Verdana"/>
              </a:rPr>
              <a:t>χ</a:t>
            </a:r>
            <a:r>
              <a:rPr sz="1400" dirty="0">
                <a:solidFill>
                  <a:srgbClr val="404040"/>
                </a:solidFill>
                <a:latin typeface="Verdana"/>
                <a:cs typeface="Verdana"/>
              </a:rPr>
              <a:t>ουν</a:t>
            </a:r>
            <a:endParaRPr sz="1400" dirty="0">
              <a:latin typeface="Verdana"/>
              <a:cs typeface="Verdana"/>
            </a:endParaRPr>
          </a:p>
        </p:txBody>
      </p:sp>
      <p:sp>
        <p:nvSpPr>
          <p:cNvPr id="10" name="object 10"/>
          <p:cNvSpPr txBox="1"/>
          <p:nvPr/>
        </p:nvSpPr>
        <p:spPr>
          <a:xfrm>
            <a:off x="3625960" y="3280897"/>
            <a:ext cx="2545715" cy="1079142"/>
          </a:xfrm>
          <a:prstGeom prst="rect">
            <a:avLst/>
          </a:prstGeom>
        </p:spPr>
        <p:txBody>
          <a:bodyPr vert="horz" wrap="square" lIns="0" tIns="149225" rIns="0" bIns="0" rtlCol="0">
            <a:spAutoFit/>
          </a:bodyPr>
          <a:lstStyle/>
          <a:p>
            <a:pPr marR="5080" algn="r">
              <a:lnSpc>
                <a:spcPct val="100000"/>
              </a:lnSpc>
              <a:spcBef>
                <a:spcPts val="1175"/>
              </a:spcBef>
              <a:tabLst>
                <a:tab pos="1981200" algn="l"/>
              </a:tabLst>
            </a:pPr>
            <a:r>
              <a:rPr sz="1400" spc="-5" dirty="0">
                <a:solidFill>
                  <a:srgbClr val="404040"/>
                </a:solidFill>
                <a:latin typeface="Verdana"/>
                <a:cs typeface="Verdana"/>
              </a:rPr>
              <a:t>π</a:t>
            </a:r>
            <a:r>
              <a:rPr sz="1400" spc="5" dirty="0">
                <a:solidFill>
                  <a:srgbClr val="404040"/>
                </a:solidFill>
                <a:latin typeface="Verdana"/>
                <a:cs typeface="Verdana"/>
              </a:rPr>
              <a:t>ρ</a:t>
            </a:r>
            <a:r>
              <a:rPr sz="1400" dirty="0">
                <a:solidFill>
                  <a:srgbClr val="404040"/>
                </a:solidFill>
                <a:latin typeface="Verdana"/>
                <a:cs typeface="Verdana"/>
              </a:rPr>
              <a:t>οσδ</a:t>
            </a:r>
            <a:r>
              <a:rPr sz="1400" spc="10" dirty="0">
                <a:solidFill>
                  <a:srgbClr val="404040"/>
                </a:solidFill>
                <a:latin typeface="Verdana"/>
                <a:cs typeface="Verdana"/>
              </a:rPr>
              <a:t>ι</a:t>
            </a:r>
            <a:r>
              <a:rPr sz="1400" dirty="0">
                <a:solidFill>
                  <a:srgbClr val="404040"/>
                </a:solidFill>
                <a:latin typeface="Verdana"/>
                <a:cs typeface="Verdana"/>
              </a:rPr>
              <a:t>ορί</a:t>
            </a:r>
            <a:r>
              <a:rPr sz="1400" spc="5" dirty="0">
                <a:solidFill>
                  <a:srgbClr val="404040"/>
                </a:solidFill>
                <a:latin typeface="Verdana"/>
                <a:cs typeface="Verdana"/>
              </a:rPr>
              <a:t>ζ</a:t>
            </a:r>
            <a:r>
              <a:rPr sz="1400" spc="-15" dirty="0">
                <a:solidFill>
                  <a:srgbClr val="404040"/>
                </a:solidFill>
                <a:latin typeface="Verdana"/>
                <a:cs typeface="Verdana"/>
              </a:rPr>
              <a:t>ο</a:t>
            </a:r>
            <a:r>
              <a:rPr sz="1400" dirty="0">
                <a:solidFill>
                  <a:srgbClr val="404040"/>
                </a:solidFill>
                <a:latin typeface="Verdana"/>
                <a:cs typeface="Verdana"/>
              </a:rPr>
              <a:t>ντ</a:t>
            </a:r>
            <a:r>
              <a:rPr sz="1400" spc="-10" dirty="0">
                <a:solidFill>
                  <a:srgbClr val="404040"/>
                </a:solidFill>
                <a:latin typeface="Verdana"/>
                <a:cs typeface="Verdana"/>
              </a:rPr>
              <a:t>α</a:t>
            </a:r>
            <a:r>
              <a:rPr sz="1400" dirty="0">
                <a:solidFill>
                  <a:srgbClr val="404040"/>
                </a:solidFill>
                <a:latin typeface="Verdana"/>
                <a:cs typeface="Verdana"/>
              </a:rPr>
              <a:t>ι	σ</a:t>
            </a:r>
            <a:r>
              <a:rPr sz="1400" spc="-5" dirty="0">
                <a:solidFill>
                  <a:srgbClr val="404040"/>
                </a:solidFill>
                <a:latin typeface="Verdana"/>
                <a:cs typeface="Verdana"/>
              </a:rPr>
              <a:t>την</a:t>
            </a:r>
            <a:endParaRPr sz="1400" dirty="0">
              <a:latin typeface="Verdana"/>
              <a:cs typeface="Verdana"/>
            </a:endParaRPr>
          </a:p>
          <a:p>
            <a:pPr marR="5080" algn="r">
              <a:lnSpc>
                <a:spcPct val="100000"/>
              </a:lnSpc>
              <a:spcBef>
                <a:spcPts val="1080"/>
              </a:spcBef>
              <a:tabLst>
                <a:tab pos="2011680" algn="l"/>
              </a:tabLst>
            </a:pPr>
            <a:r>
              <a:rPr sz="1400" spc="-5" dirty="0">
                <a:solidFill>
                  <a:srgbClr val="404040"/>
                </a:solidFill>
                <a:latin typeface="Verdana"/>
                <a:cs typeface="Verdana"/>
              </a:rPr>
              <a:t>εξουσιοδοτήσει	</a:t>
            </a:r>
            <a:r>
              <a:rPr sz="1400" spc="-10" dirty="0">
                <a:solidFill>
                  <a:srgbClr val="404040"/>
                </a:solidFill>
                <a:latin typeface="Verdana"/>
                <a:cs typeface="Verdana"/>
              </a:rPr>
              <a:t>τον</a:t>
            </a:r>
            <a:endParaRPr sz="1400" dirty="0">
              <a:latin typeface="Verdana"/>
              <a:cs typeface="Verdana"/>
            </a:endParaRPr>
          </a:p>
          <a:p>
            <a:pPr marR="5080" algn="r">
              <a:lnSpc>
                <a:spcPct val="100000"/>
              </a:lnSpc>
              <a:spcBef>
                <a:spcPts val="1085"/>
              </a:spcBef>
            </a:pPr>
            <a:r>
              <a:rPr sz="1400" spc="-10" dirty="0">
                <a:solidFill>
                  <a:srgbClr val="404040"/>
                </a:solidFill>
                <a:latin typeface="Verdana"/>
                <a:cs typeface="Verdana"/>
              </a:rPr>
              <a:t>της</a:t>
            </a:r>
            <a:endParaRPr sz="1400" dirty="0">
              <a:latin typeface="Verdana"/>
              <a:cs typeface="Verdana"/>
            </a:endParaRPr>
          </a:p>
        </p:txBody>
      </p:sp>
      <p:sp>
        <p:nvSpPr>
          <p:cNvPr id="11" name="object 11"/>
          <p:cNvSpPr txBox="1"/>
          <p:nvPr/>
        </p:nvSpPr>
        <p:spPr>
          <a:xfrm>
            <a:off x="583277" y="4081302"/>
            <a:ext cx="4996180" cy="615618"/>
          </a:xfrm>
          <a:prstGeom prst="rect">
            <a:avLst/>
          </a:prstGeom>
        </p:spPr>
        <p:txBody>
          <a:bodyPr vert="horz" wrap="square" lIns="0" tIns="12700" rIns="0" bIns="0" rtlCol="0">
            <a:spAutoFit/>
          </a:bodyPr>
          <a:lstStyle/>
          <a:p>
            <a:pPr marL="12700" marR="5080">
              <a:lnSpc>
                <a:spcPct val="150000"/>
              </a:lnSpc>
              <a:spcBef>
                <a:spcPts val="100"/>
              </a:spcBef>
              <a:tabLst>
                <a:tab pos="1271270" algn="l"/>
                <a:tab pos="2752725" algn="l"/>
                <a:tab pos="3345815" algn="l"/>
                <a:tab pos="3991610" algn="l"/>
              </a:tabLst>
            </a:pPr>
            <a:r>
              <a:rPr sz="1400" dirty="0">
                <a:solidFill>
                  <a:srgbClr val="404040"/>
                </a:solidFill>
                <a:latin typeface="Verdana"/>
                <a:cs typeface="Verdana"/>
              </a:rPr>
              <a:t>Α</a:t>
            </a:r>
            <a:r>
              <a:rPr sz="1400" spc="15" dirty="0">
                <a:solidFill>
                  <a:srgbClr val="404040"/>
                </a:solidFill>
                <a:latin typeface="Verdana"/>
                <a:cs typeface="Verdana"/>
              </a:rPr>
              <a:t>ι</a:t>
            </a:r>
            <a:r>
              <a:rPr sz="1400" spc="-20" dirty="0">
                <a:solidFill>
                  <a:srgbClr val="404040"/>
                </a:solidFill>
                <a:latin typeface="Verdana"/>
                <a:cs typeface="Verdana"/>
              </a:rPr>
              <a:t>τ</a:t>
            </a:r>
            <a:r>
              <a:rPr sz="1400" dirty="0">
                <a:solidFill>
                  <a:srgbClr val="404040"/>
                </a:solidFill>
                <a:latin typeface="Verdana"/>
                <a:cs typeface="Verdana"/>
              </a:rPr>
              <a:t>ούν</a:t>
            </a:r>
            <a:r>
              <a:rPr sz="1400" spc="-5" dirty="0">
                <a:solidFill>
                  <a:srgbClr val="404040"/>
                </a:solidFill>
                <a:latin typeface="Verdana"/>
                <a:cs typeface="Verdana"/>
              </a:rPr>
              <a:t>τ</a:t>
            </a:r>
            <a:r>
              <a:rPr sz="1400" dirty="0">
                <a:solidFill>
                  <a:srgbClr val="404040"/>
                </a:solidFill>
                <a:latin typeface="Verdana"/>
                <a:cs typeface="Verdana"/>
              </a:rPr>
              <a:t>α	</a:t>
            </a:r>
            <a:r>
              <a:rPr sz="1400" spc="-5" dirty="0">
                <a:solidFill>
                  <a:srgbClr val="404040"/>
                </a:solidFill>
                <a:latin typeface="Verdana"/>
                <a:cs typeface="Verdana"/>
              </a:rPr>
              <a:t>Οργαν</a:t>
            </a:r>
            <a:r>
              <a:rPr sz="1400" spc="10" dirty="0">
                <a:solidFill>
                  <a:srgbClr val="404040"/>
                </a:solidFill>
                <a:latin typeface="Verdana"/>
                <a:cs typeface="Verdana"/>
              </a:rPr>
              <a:t>ι</a:t>
            </a:r>
            <a:r>
              <a:rPr sz="1400" dirty="0">
                <a:solidFill>
                  <a:srgbClr val="404040"/>
                </a:solidFill>
                <a:latin typeface="Verdana"/>
                <a:cs typeface="Verdana"/>
              </a:rPr>
              <a:t>σ</a:t>
            </a:r>
            <a:r>
              <a:rPr sz="1400" spc="-15" dirty="0">
                <a:solidFill>
                  <a:srgbClr val="404040"/>
                </a:solidFill>
                <a:latin typeface="Verdana"/>
                <a:cs typeface="Verdana"/>
              </a:rPr>
              <a:t>μ</a:t>
            </a:r>
            <a:r>
              <a:rPr sz="1400" dirty="0">
                <a:solidFill>
                  <a:srgbClr val="404040"/>
                </a:solidFill>
                <a:latin typeface="Verdana"/>
                <a:cs typeface="Verdana"/>
              </a:rPr>
              <a:t>ό	γ</a:t>
            </a:r>
            <a:r>
              <a:rPr sz="1400" spc="-5" dirty="0">
                <a:solidFill>
                  <a:srgbClr val="404040"/>
                </a:solidFill>
                <a:latin typeface="Verdana"/>
                <a:cs typeface="Verdana"/>
              </a:rPr>
              <a:t>ι</a:t>
            </a:r>
            <a:r>
              <a:rPr sz="1400" dirty="0">
                <a:solidFill>
                  <a:srgbClr val="404040"/>
                </a:solidFill>
                <a:latin typeface="Verdana"/>
                <a:cs typeface="Verdana"/>
              </a:rPr>
              <a:t>α	</a:t>
            </a:r>
            <a:r>
              <a:rPr sz="1400" spc="-5" dirty="0">
                <a:solidFill>
                  <a:srgbClr val="404040"/>
                </a:solidFill>
                <a:latin typeface="Verdana"/>
                <a:cs typeface="Verdana"/>
              </a:rPr>
              <a:t>τη</a:t>
            </a:r>
            <a:r>
              <a:rPr sz="1400" dirty="0">
                <a:solidFill>
                  <a:srgbClr val="404040"/>
                </a:solidFill>
                <a:latin typeface="Verdana"/>
                <a:cs typeface="Verdana"/>
              </a:rPr>
              <a:t>ν	υ</a:t>
            </a:r>
            <a:r>
              <a:rPr sz="1400" spc="5" dirty="0">
                <a:solidFill>
                  <a:srgbClr val="404040"/>
                </a:solidFill>
                <a:latin typeface="Verdana"/>
                <a:cs typeface="Verdana"/>
              </a:rPr>
              <a:t>π</a:t>
            </a:r>
            <a:r>
              <a:rPr sz="1400" dirty="0">
                <a:solidFill>
                  <a:srgbClr val="404040"/>
                </a:solidFill>
                <a:latin typeface="Verdana"/>
                <a:cs typeface="Verdana"/>
              </a:rPr>
              <a:t>οβολή  </a:t>
            </a:r>
            <a:r>
              <a:rPr sz="1400" spc="-5" dirty="0">
                <a:solidFill>
                  <a:srgbClr val="404040"/>
                </a:solidFill>
                <a:latin typeface="Verdana"/>
                <a:cs typeface="Verdana"/>
              </a:rPr>
              <a:t>αίτησης</a:t>
            </a:r>
            <a:r>
              <a:rPr sz="1400" dirty="0">
                <a:solidFill>
                  <a:srgbClr val="404040"/>
                </a:solidFill>
                <a:latin typeface="Verdana"/>
                <a:cs typeface="Verdana"/>
              </a:rPr>
              <a:t> </a:t>
            </a:r>
            <a:r>
              <a:rPr sz="1400" spc="-5" dirty="0">
                <a:solidFill>
                  <a:srgbClr val="404040"/>
                </a:solidFill>
                <a:latin typeface="Verdana"/>
                <a:cs typeface="Verdana"/>
              </a:rPr>
              <a:t>(mandates)</a:t>
            </a:r>
            <a:endParaRPr sz="1400" dirty="0">
              <a:latin typeface="Verdana"/>
              <a:cs typeface="Verdana"/>
            </a:endParaRPr>
          </a:p>
        </p:txBody>
      </p:sp>
      <p:sp>
        <p:nvSpPr>
          <p:cNvPr id="13" name="TextBox 12">
            <a:extLst>
              <a:ext uri="{FF2B5EF4-FFF2-40B4-BE49-F238E27FC236}">
                <a16:creationId xmlns:a16="http://schemas.microsoft.com/office/drawing/2014/main" id="{49E032A8-3CB9-15A6-ABB1-FF9DD4669988}"/>
              </a:ext>
            </a:extLst>
          </p:cNvPr>
          <p:cNvSpPr txBox="1"/>
          <p:nvPr/>
        </p:nvSpPr>
        <p:spPr>
          <a:xfrm>
            <a:off x="365124" y="4997000"/>
            <a:ext cx="9975954" cy="1477328"/>
          </a:xfrm>
          <a:prstGeom prst="rect">
            <a:avLst/>
          </a:prstGeom>
          <a:noFill/>
        </p:spPr>
        <p:txBody>
          <a:bodyPr wrap="square">
            <a:spAutoFit/>
          </a:bodyPr>
          <a:lstStyle/>
          <a:p>
            <a:r>
              <a:rPr lang="el-GR" b="1" dirty="0">
                <a:solidFill>
                  <a:srgbClr val="7030A0"/>
                </a:solidFill>
              </a:rPr>
              <a:t>Για να επιλεγούν για διαπίστευση, οι προτάσεις πρέπει να συγκεντρώσουν συνολικά τουλάχιστον 60 βαθμούς. </a:t>
            </a:r>
          </a:p>
          <a:p>
            <a:endParaRPr lang="el-GR" b="1" dirty="0">
              <a:solidFill>
                <a:srgbClr val="7030A0"/>
              </a:solidFill>
            </a:endParaRPr>
          </a:p>
          <a:p>
            <a:r>
              <a:rPr lang="el-GR" b="1" dirty="0">
                <a:solidFill>
                  <a:srgbClr val="7030A0"/>
                </a:solidFill>
              </a:rPr>
              <a:t>Επιπλέον, πρέπει να συγκεντρώσουν τουλάχιστον το ήμισυ της μέγιστης βαθμολογίας για κάθε κριτήριο χορήγησης</a:t>
            </a:r>
            <a:r>
              <a:rPr lang="el-GR" dirty="0"/>
              <a:t>. </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p:nvPr/>
        </p:nvSpPr>
        <p:spPr>
          <a:xfrm>
            <a:off x="188468" y="872977"/>
            <a:ext cx="11889740" cy="1135567"/>
          </a:xfrm>
          <a:prstGeom prst="rect">
            <a:avLst/>
          </a:prstGeom>
        </p:spPr>
        <p:txBody>
          <a:bodyPr vert="horz" wrap="square" lIns="0" tIns="149225" rIns="0" bIns="0" rtlCol="0">
            <a:spAutoFit/>
          </a:bodyPr>
          <a:lstStyle/>
          <a:p>
            <a:pPr marL="299085" indent="-287020">
              <a:lnSpc>
                <a:spcPct val="100000"/>
              </a:lnSpc>
              <a:spcBef>
                <a:spcPts val="1175"/>
              </a:spcBef>
              <a:buFont typeface="Courier New"/>
              <a:buChar char="o"/>
              <a:tabLst>
                <a:tab pos="299720" algn="l"/>
              </a:tabLst>
            </a:pPr>
            <a:r>
              <a:rPr sz="1800" dirty="0">
                <a:solidFill>
                  <a:srgbClr val="404040"/>
                </a:solidFill>
                <a:latin typeface="Verdana"/>
                <a:cs typeface="Verdana"/>
              </a:rPr>
              <a:t>Για</a:t>
            </a:r>
            <a:r>
              <a:rPr sz="1800" spc="15" dirty="0">
                <a:solidFill>
                  <a:srgbClr val="404040"/>
                </a:solidFill>
                <a:latin typeface="Verdana"/>
                <a:cs typeface="Verdana"/>
              </a:rPr>
              <a:t> </a:t>
            </a:r>
            <a:r>
              <a:rPr sz="1800" spc="-5" dirty="0">
                <a:solidFill>
                  <a:srgbClr val="404040"/>
                </a:solidFill>
                <a:latin typeface="Verdana"/>
                <a:cs typeface="Verdana"/>
              </a:rPr>
              <a:t>την</a:t>
            </a:r>
            <a:r>
              <a:rPr sz="1800" spc="25" dirty="0">
                <a:solidFill>
                  <a:srgbClr val="404040"/>
                </a:solidFill>
                <a:latin typeface="Verdana"/>
                <a:cs typeface="Verdana"/>
              </a:rPr>
              <a:t> </a:t>
            </a:r>
            <a:r>
              <a:rPr sz="1800" dirty="0">
                <a:solidFill>
                  <a:srgbClr val="404040"/>
                </a:solidFill>
                <a:latin typeface="Verdana"/>
                <a:cs typeface="Verdana"/>
              </a:rPr>
              <a:t>ΚΑ131</a:t>
            </a:r>
            <a:r>
              <a:rPr sz="1800" spc="40" dirty="0">
                <a:solidFill>
                  <a:srgbClr val="404040"/>
                </a:solidFill>
                <a:latin typeface="Verdana"/>
                <a:cs typeface="Verdana"/>
              </a:rPr>
              <a:t> </a:t>
            </a:r>
            <a:r>
              <a:rPr lang="el-GR" sz="1800" spc="40" dirty="0">
                <a:solidFill>
                  <a:srgbClr val="404040"/>
                </a:solidFill>
                <a:latin typeface="Verdana"/>
                <a:cs typeface="Verdana"/>
              </a:rPr>
              <a:t>κινητικότητα με τα </a:t>
            </a:r>
            <a:r>
              <a:rPr lang="el-GR" spc="-5" dirty="0">
                <a:solidFill>
                  <a:srgbClr val="404040"/>
                </a:solidFill>
                <a:latin typeface="Verdana"/>
              </a:rPr>
              <a:t>Κράτη μέλη της ΕΕ και τρίτες χώρες συνδεδεμένες με το πρόγραμμα</a:t>
            </a:r>
            <a:r>
              <a:rPr lang="en-GB" spc="-5" dirty="0">
                <a:solidFill>
                  <a:srgbClr val="404040"/>
                </a:solidFill>
                <a:latin typeface="Verdana"/>
              </a:rPr>
              <a:t> </a:t>
            </a:r>
            <a:r>
              <a:rPr lang="el-GR" spc="-5" dirty="0">
                <a:solidFill>
                  <a:srgbClr val="404040"/>
                </a:solidFill>
                <a:latin typeface="Verdana"/>
              </a:rPr>
              <a:t>καθώς και Τρίτες χώρες μη συνδεόμενες με το πρόγραμμα</a:t>
            </a:r>
            <a:endParaRPr lang="en-GB" spc="-5" dirty="0">
              <a:solidFill>
                <a:srgbClr val="404040"/>
              </a:solidFill>
              <a:latin typeface="Verdana"/>
            </a:endParaRPr>
          </a:p>
          <a:p>
            <a:pPr marL="299085" indent="-287020">
              <a:lnSpc>
                <a:spcPct val="100000"/>
              </a:lnSpc>
              <a:spcBef>
                <a:spcPts val="1175"/>
              </a:spcBef>
              <a:buFont typeface="Courier New"/>
              <a:buChar char="o"/>
              <a:tabLst>
                <a:tab pos="299720" algn="l"/>
              </a:tabLst>
            </a:pPr>
            <a:r>
              <a:rPr sz="1800" b="1" spc="-5" dirty="0">
                <a:solidFill>
                  <a:srgbClr val="8F45C6"/>
                </a:solidFill>
                <a:latin typeface="Verdana"/>
                <a:cs typeface="Verdana"/>
              </a:rPr>
              <a:t>Τα </a:t>
            </a:r>
            <a:r>
              <a:rPr sz="1800" b="1" dirty="0">
                <a:solidFill>
                  <a:srgbClr val="8F45C6"/>
                </a:solidFill>
                <a:latin typeface="Verdana"/>
                <a:cs typeface="Verdana"/>
              </a:rPr>
              <a:t>ιδρύματα</a:t>
            </a:r>
            <a:r>
              <a:rPr sz="1800" b="1" spc="15" dirty="0">
                <a:solidFill>
                  <a:srgbClr val="8F45C6"/>
                </a:solidFill>
                <a:latin typeface="Verdana"/>
                <a:cs typeface="Verdana"/>
              </a:rPr>
              <a:t> </a:t>
            </a:r>
            <a:r>
              <a:rPr sz="1800" b="1" spc="-10" dirty="0">
                <a:solidFill>
                  <a:srgbClr val="8F45C6"/>
                </a:solidFill>
                <a:latin typeface="Verdana"/>
                <a:cs typeface="Verdana"/>
              </a:rPr>
              <a:t>αιτούνται</a:t>
            </a:r>
            <a:r>
              <a:rPr sz="1800" b="1" spc="20" dirty="0">
                <a:solidFill>
                  <a:srgbClr val="8F45C6"/>
                </a:solidFill>
                <a:latin typeface="Verdana"/>
                <a:cs typeface="Verdana"/>
              </a:rPr>
              <a:t> </a:t>
            </a:r>
            <a:r>
              <a:rPr sz="1800" b="1" spc="-5" dirty="0">
                <a:solidFill>
                  <a:srgbClr val="8F45C6"/>
                </a:solidFill>
                <a:latin typeface="Verdana"/>
                <a:cs typeface="Verdana"/>
              </a:rPr>
              <a:t>μόνο</a:t>
            </a:r>
            <a:r>
              <a:rPr sz="1800" b="1" spc="25" dirty="0">
                <a:solidFill>
                  <a:srgbClr val="8F45C6"/>
                </a:solidFill>
                <a:latin typeface="Verdana"/>
                <a:cs typeface="Verdana"/>
              </a:rPr>
              <a:t> </a:t>
            </a:r>
            <a:r>
              <a:rPr sz="1800" b="1" spc="-5" dirty="0">
                <a:solidFill>
                  <a:srgbClr val="8F45C6"/>
                </a:solidFill>
                <a:latin typeface="Verdana"/>
                <a:cs typeface="Verdana"/>
              </a:rPr>
              <a:t>αριθμούς</a:t>
            </a:r>
            <a:r>
              <a:rPr sz="1800" b="1" spc="15" dirty="0">
                <a:solidFill>
                  <a:srgbClr val="8F45C6"/>
                </a:solidFill>
                <a:latin typeface="Verdana"/>
                <a:cs typeface="Verdana"/>
              </a:rPr>
              <a:t> </a:t>
            </a:r>
            <a:r>
              <a:rPr sz="1800" b="1" spc="-5" dirty="0">
                <a:solidFill>
                  <a:srgbClr val="8F45C6"/>
                </a:solidFill>
                <a:latin typeface="Verdana"/>
                <a:cs typeface="Verdana"/>
              </a:rPr>
              <a:t>κινητικότητας</a:t>
            </a:r>
            <a:r>
              <a:rPr sz="1800" b="1" spc="30" dirty="0">
                <a:solidFill>
                  <a:srgbClr val="8F45C6"/>
                </a:solidFill>
                <a:latin typeface="Verdana"/>
                <a:cs typeface="Verdana"/>
              </a:rPr>
              <a:t> </a:t>
            </a:r>
            <a:r>
              <a:rPr sz="1800" b="1" dirty="0">
                <a:solidFill>
                  <a:srgbClr val="8F45C6"/>
                </a:solidFill>
                <a:latin typeface="Verdana"/>
                <a:cs typeface="Verdana"/>
              </a:rPr>
              <a:t>για</a:t>
            </a:r>
            <a:r>
              <a:rPr sz="1800" b="1" spc="-5" dirty="0">
                <a:solidFill>
                  <a:srgbClr val="8F45C6"/>
                </a:solidFill>
                <a:latin typeface="Verdana"/>
                <a:cs typeface="Verdana"/>
              </a:rPr>
              <a:t> τις</a:t>
            </a:r>
            <a:r>
              <a:rPr sz="1800" b="1" spc="-10" dirty="0">
                <a:solidFill>
                  <a:srgbClr val="8F45C6"/>
                </a:solidFill>
                <a:latin typeface="Verdana"/>
                <a:cs typeface="Verdana"/>
              </a:rPr>
              <a:t> </a:t>
            </a:r>
            <a:r>
              <a:rPr sz="1800" b="1" dirty="0">
                <a:solidFill>
                  <a:srgbClr val="8F45C6"/>
                </a:solidFill>
                <a:latin typeface="Verdana"/>
                <a:cs typeface="Verdana"/>
              </a:rPr>
              <a:t>πιο</a:t>
            </a:r>
            <a:r>
              <a:rPr sz="1800" b="1" spc="5" dirty="0">
                <a:solidFill>
                  <a:srgbClr val="8F45C6"/>
                </a:solidFill>
                <a:latin typeface="Verdana"/>
                <a:cs typeface="Verdana"/>
              </a:rPr>
              <a:t> </a:t>
            </a:r>
            <a:r>
              <a:rPr sz="1800" b="1" spc="-5" dirty="0">
                <a:solidFill>
                  <a:srgbClr val="8F45C6"/>
                </a:solidFill>
                <a:latin typeface="Verdana"/>
                <a:cs typeface="Verdana"/>
              </a:rPr>
              <a:t>κάτω</a:t>
            </a:r>
            <a:r>
              <a:rPr sz="1800" b="1" spc="5" dirty="0">
                <a:solidFill>
                  <a:srgbClr val="8F45C6"/>
                </a:solidFill>
                <a:latin typeface="Verdana"/>
                <a:cs typeface="Verdana"/>
              </a:rPr>
              <a:t> </a:t>
            </a:r>
            <a:r>
              <a:rPr sz="1800" b="1" spc="-5" dirty="0">
                <a:solidFill>
                  <a:srgbClr val="8F45C6"/>
                </a:solidFill>
                <a:latin typeface="Verdana"/>
                <a:cs typeface="Verdana"/>
              </a:rPr>
              <a:t>κατηγορίες:</a:t>
            </a:r>
            <a:endParaRPr sz="1800" dirty="0">
              <a:latin typeface="Verdana"/>
              <a:cs typeface="Verdana"/>
            </a:endParaRPr>
          </a:p>
        </p:txBody>
      </p:sp>
      <p:sp>
        <p:nvSpPr>
          <p:cNvPr id="6" name="object 6"/>
          <p:cNvSpPr txBox="1"/>
          <p:nvPr/>
        </p:nvSpPr>
        <p:spPr>
          <a:xfrm>
            <a:off x="188468" y="2517982"/>
            <a:ext cx="4658360" cy="1672589"/>
          </a:xfrm>
          <a:prstGeom prst="rect">
            <a:avLst/>
          </a:prstGeom>
        </p:spPr>
        <p:txBody>
          <a:bodyPr vert="horz" wrap="square" lIns="0" tIns="150495" rIns="0" bIns="0" rtlCol="0">
            <a:spAutoFit/>
          </a:bodyPr>
          <a:lstStyle/>
          <a:p>
            <a:pPr marL="299085" indent="-287020">
              <a:lnSpc>
                <a:spcPct val="100000"/>
              </a:lnSpc>
              <a:spcBef>
                <a:spcPts val="1185"/>
              </a:spcBef>
              <a:buFont typeface="Courier New"/>
              <a:buChar char="o"/>
              <a:tabLst>
                <a:tab pos="299720" algn="l"/>
              </a:tabLst>
            </a:pPr>
            <a:r>
              <a:rPr sz="1800" b="1" spc="-5" dirty="0">
                <a:solidFill>
                  <a:srgbClr val="8F45C6"/>
                </a:solidFill>
                <a:latin typeface="Verdana"/>
                <a:cs typeface="Verdana"/>
              </a:rPr>
              <a:t>SMS</a:t>
            </a:r>
            <a:r>
              <a:rPr sz="1800" b="1" spc="-25" dirty="0">
                <a:solidFill>
                  <a:srgbClr val="8F45C6"/>
                </a:solidFill>
                <a:latin typeface="Verdana"/>
                <a:cs typeface="Verdana"/>
              </a:rPr>
              <a:t> </a:t>
            </a:r>
            <a:r>
              <a:rPr sz="1800" dirty="0">
                <a:solidFill>
                  <a:srgbClr val="404040"/>
                </a:solidFill>
                <a:latin typeface="Verdana"/>
                <a:cs typeface="Verdana"/>
              </a:rPr>
              <a:t>–</a:t>
            </a:r>
            <a:r>
              <a:rPr sz="1800" spc="10" dirty="0">
                <a:solidFill>
                  <a:srgbClr val="404040"/>
                </a:solidFill>
                <a:latin typeface="Verdana"/>
                <a:cs typeface="Verdana"/>
              </a:rPr>
              <a:t> </a:t>
            </a:r>
            <a:r>
              <a:rPr sz="1800" spc="-5" dirty="0">
                <a:solidFill>
                  <a:srgbClr val="404040"/>
                </a:solidFill>
                <a:latin typeface="Verdana"/>
                <a:cs typeface="Verdana"/>
              </a:rPr>
              <a:t>Student</a:t>
            </a:r>
            <a:r>
              <a:rPr sz="1800" spc="5" dirty="0">
                <a:solidFill>
                  <a:srgbClr val="404040"/>
                </a:solidFill>
                <a:latin typeface="Verdana"/>
                <a:cs typeface="Verdana"/>
              </a:rPr>
              <a:t> </a:t>
            </a:r>
            <a:r>
              <a:rPr sz="1800" spc="-5" dirty="0">
                <a:solidFill>
                  <a:srgbClr val="404040"/>
                </a:solidFill>
                <a:latin typeface="Verdana"/>
                <a:cs typeface="Verdana"/>
              </a:rPr>
              <a:t>Mobility</a:t>
            </a:r>
            <a:r>
              <a:rPr sz="1800" spc="10" dirty="0">
                <a:solidFill>
                  <a:srgbClr val="404040"/>
                </a:solidFill>
                <a:latin typeface="Verdana"/>
                <a:cs typeface="Verdana"/>
              </a:rPr>
              <a:t> </a:t>
            </a:r>
            <a:r>
              <a:rPr sz="1800" dirty="0">
                <a:solidFill>
                  <a:srgbClr val="404040"/>
                </a:solidFill>
                <a:latin typeface="Verdana"/>
                <a:cs typeface="Verdana"/>
              </a:rPr>
              <a:t>for</a:t>
            </a:r>
            <a:r>
              <a:rPr sz="1800" spc="-15" dirty="0">
                <a:solidFill>
                  <a:srgbClr val="404040"/>
                </a:solidFill>
                <a:latin typeface="Verdana"/>
                <a:cs typeface="Verdana"/>
              </a:rPr>
              <a:t> </a:t>
            </a:r>
            <a:r>
              <a:rPr sz="1800" spc="-5" dirty="0">
                <a:solidFill>
                  <a:srgbClr val="404040"/>
                </a:solidFill>
                <a:latin typeface="Verdana"/>
                <a:cs typeface="Verdana"/>
              </a:rPr>
              <a:t>Studies</a:t>
            </a:r>
            <a:endParaRPr sz="1800" dirty="0">
              <a:latin typeface="Verdana"/>
              <a:cs typeface="Verdana"/>
            </a:endParaRPr>
          </a:p>
          <a:p>
            <a:pPr marL="299085" indent="-287020">
              <a:lnSpc>
                <a:spcPct val="100000"/>
              </a:lnSpc>
              <a:spcBef>
                <a:spcPts val="1080"/>
              </a:spcBef>
              <a:buFont typeface="Courier New"/>
              <a:buChar char="o"/>
              <a:tabLst>
                <a:tab pos="299720" algn="l"/>
              </a:tabLst>
            </a:pPr>
            <a:r>
              <a:rPr sz="1800" b="1" dirty="0">
                <a:solidFill>
                  <a:srgbClr val="8F45C6"/>
                </a:solidFill>
                <a:latin typeface="Verdana"/>
                <a:cs typeface="Verdana"/>
              </a:rPr>
              <a:t>SMP</a:t>
            </a:r>
            <a:r>
              <a:rPr sz="1800" b="1" spc="-20" dirty="0">
                <a:solidFill>
                  <a:srgbClr val="8F45C6"/>
                </a:solidFill>
                <a:latin typeface="Verdana"/>
                <a:cs typeface="Verdana"/>
              </a:rPr>
              <a:t> </a:t>
            </a:r>
            <a:r>
              <a:rPr sz="1800" dirty="0">
                <a:solidFill>
                  <a:srgbClr val="404040"/>
                </a:solidFill>
                <a:latin typeface="Verdana"/>
                <a:cs typeface="Verdana"/>
              </a:rPr>
              <a:t>- </a:t>
            </a:r>
            <a:r>
              <a:rPr sz="1800" spc="-5" dirty="0">
                <a:solidFill>
                  <a:srgbClr val="404040"/>
                </a:solidFill>
                <a:latin typeface="Verdana"/>
                <a:cs typeface="Verdana"/>
              </a:rPr>
              <a:t>Student</a:t>
            </a:r>
            <a:r>
              <a:rPr sz="1800" spc="10" dirty="0">
                <a:solidFill>
                  <a:srgbClr val="404040"/>
                </a:solidFill>
                <a:latin typeface="Verdana"/>
                <a:cs typeface="Verdana"/>
              </a:rPr>
              <a:t> </a:t>
            </a:r>
            <a:r>
              <a:rPr sz="1800" spc="-5" dirty="0">
                <a:solidFill>
                  <a:srgbClr val="404040"/>
                </a:solidFill>
                <a:latin typeface="Verdana"/>
                <a:cs typeface="Verdana"/>
              </a:rPr>
              <a:t>Mobility</a:t>
            </a:r>
            <a:r>
              <a:rPr sz="1800" spc="5" dirty="0">
                <a:solidFill>
                  <a:srgbClr val="404040"/>
                </a:solidFill>
                <a:latin typeface="Verdana"/>
                <a:cs typeface="Verdana"/>
              </a:rPr>
              <a:t> </a:t>
            </a:r>
            <a:r>
              <a:rPr sz="1800" dirty="0">
                <a:solidFill>
                  <a:srgbClr val="404040"/>
                </a:solidFill>
                <a:latin typeface="Verdana"/>
                <a:cs typeface="Verdana"/>
              </a:rPr>
              <a:t>for</a:t>
            </a:r>
            <a:r>
              <a:rPr sz="1800" spc="-10" dirty="0">
                <a:solidFill>
                  <a:srgbClr val="404040"/>
                </a:solidFill>
                <a:latin typeface="Verdana"/>
                <a:cs typeface="Verdana"/>
              </a:rPr>
              <a:t> </a:t>
            </a:r>
            <a:r>
              <a:rPr sz="1800" spc="-5" dirty="0">
                <a:solidFill>
                  <a:srgbClr val="404040"/>
                </a:solidFill>
                <a:latin typeface="Verdana"/>
                <a:cs typeface="Verdana"/>
              </a:rPr>
              <a:t>Placement</a:t>
            </a:r>
            <a:endParaRPr sz="1800" dirty="0">
              <a:latin typeface="Verdana"/>
              <a:cs typeface="Verdana"/>
            </a:endParaRPr>
          </a:p>
          <a:p>
            <a:pPr marL="299085" indent="-287020">
              <a:lnSpc>
                <a:spcPct val="100000"/>
              </a:lnSpc>
              <a:spcBef>
                <a:spcPts val="1080"/>
              </a:spcBef>
              <a:buFont typeface="Courier New"/>
              <a:buChar char="o"/>
              <a:tabLst>
                <a:tab pos="299720" algn="l"/>
              </a:tabLst>
            </a:pPr>
            <a:r>
              <a:rPr sz="1800" b="1" dirty="0">
                <a:solidFill>
                  <a:srgbClr val="8F45C6"/>
                </a:solidFill>
                <a:latin typeface="Verdana"/>
                <a:cs typeface="Verdana"/>
              </a:rPr>
              <a:t>STA</a:t>
            </a:r>
            <a:r>
              <a:rPr sz="1800" b="1" spc="-25" dirty="0">
                <a:solidFill>
                  <a:srgbClr val="8F45C6"/>
                </a:solidFill>
                <a:latin typeface="Verdana"/>
                <a:cs typeface="Verdana"/>
              </a:rPr>
              <a:t> </a:t>
            </a:r>
            <a:r>
              <a:rPr sz="1800" dirty="0">
                <a:solidFill>
                  <a:srgbClr val="404040"/>
                </a:solidFill>
                <a:latin typeface="Verdana"/>
                <a:cs typeface="Verdana"/>
              </a:rPr>
              <a:t>– Staff</a:t>
            </a:r>
            <a:r>
              <a:rPr sz="1800" spc="-20" dirty="0">
                <a:solidFill>
                  <a:srgbClr val="404040"/>
                </a:solidFill>
                <a:latin typeface="Verdana"/>
                <a:cs typeface="Verdana"/>
              </a:rPr>
              <a:t> </a:t>
            </a:r>
            <a:r>
              <a:rPr sz="1800" spc="-5" dirty="0">
                <a:solidFill>
                  <a:srgbClr val="404040"/>
                </a:solidFill>
                <a:latin typeface="Verdana"/>
                <a:cs typeface="Verdana"/>
              </a:rPr>
              <a:t>Mobility</a:t>
            </a:r>
            <a:r>
              <a:rPr sz="1800" spc="-10" dirty="0">
                <a:solidFill>
                  <a:srgbClr val="404040"/>
                </a:solidFill>
                <a:latin typeface="Verdana"/>
                <a:cs typeface="Verdana"/>
              </a:rPr>
              <a:t> </a:t>
            </a:r>
            <a:r>
              <a:rPr sz="1800" dirty="0">
                <a:solidFill>
                  <a:srgbClr val="404040"/>
                </a:solidFill>
                <a:latin typeface="Verdana"/>
                <a:cs typeface="Verdana"/>
              </a:rPr>
              <a:t>for</a:t>
            </a:r>
            <a:r>
              <a:rPr sz="1800" spc="-10" dirty="0">
                <a:solidFill>
                  <a:srgbClr val="404040"/>
                </a:solidFill>
                <a:latin typeface="Verdana"/>
                <a:cs typeface="Verdana"/>
              </a:rPr>
              <a:t> </a:t>
            </a:r>
            <a:r>
              <a:rPr sz="1800" spc="-25" dirty="0">
                <a:solidFill>
                  <a:srgbClr val="404040"/>
                </a:solidFill>
                <a:latin typeface="Verdana"/>
                <a:cs typeface="Verdana"/>
              </a:rPr>
              <a:t>Teaching</a:t>
            </a:r>
            <a:endParaRPr sz="1800" dirty="0">
              <a:latin typeface="Verdana"/>
              <a:cs typeface="Verdana"/>
            </a:endParaRPr>
          </a:p>
          <a:p>
            <a:pPr marL="299085" indent="-287020">
              <a:lnSpc>
                <a:spcPct val="100000"/>
              </a:lnSpc>
              <a:spcBef>
                <a:spcPts val="1080"/>
              </a:spcBef>
              <a:buFont typeface="Courier New"/>
              <a:buChar char="o"/>
              <a:tabLst>
                <a:tab pos="299720" algn="l"/>
              </a:tabLst>
            </a:pPr>
            <a:r>
              <a:rPr sz="1800" b="1" spc="-5" dirty="0">
                <a:solidFill>
                  <a:srgbClr val="8F45C6"/>
                </a:solidFill>
                <a:latin typeface="Verdana"/>
                <a:cs typeface="Verdana"/>
              </a:rPr>
              <a:t>STT</a:t>
            </a:r>
            <a:r>
              <a:rPr sz="1800" b="1" spc="-25" dirty="0">
                <a:solidFill>
                  <a:srgbClr val="8F45C6"/>
                </a:solidFill>
                <a:latin typeface="Verdana"/>
                <a:cs typeface="Verdana"/>
              </a:rPr>
              <a:t> </a:t>
            </a:r>
            <a:r>
              <a:rPr sz="1800" dirty="0">
                <a:solidFill>
                  <a:srgbClr val="404040"/>
                </a:solidFill>
                <a:latin typeface="Verdana"/>
                <a:cs typeface="Verdana"/>
              </a:rPr>
              <a:t>–</a:t>
            </a:r>
            <a:r>
              <a:rPr sz="1800" spc="5" dirty="0">
                <a:solidFill>
                  <a:srgbClr val="404040"/>
                </a:solidFill>
                <a:latin typeface="Verdana"/>
                <a:cs typeface="Verdana"/>
              </a:rPr>
              <a:t> </a:t>
            </a:r>
            <a:r>
              <a:rPr sz="1800" dirty="0">
                <a:solidFill>
                  <a:srgbClr val="404040"/>
                </a:solidFill>
                <a:latin typeface="Verdana"/>
                <a:cs typeface="Verdana"/>
              </a:rPr>
              <a:t>Staff </a:t>
            </a:r>
            <a:r>
              <a:rPr sz="1800" spc="-5" dirty="0">
                <a:solidFill>
                  <a:srgbClr val="404040"/>
                </a:solidFill>
                <a:latin typeface="Verdana"/>
                <a:cs typeface="Verdana"/>
              </a:rPr>
              <a:t>Mobility</a:t>
            </a:r>
            <a:r>
              <a:rPr sz="1800" dirty="0">
                <a:solidFill>
                  <a:srgbClr val="404040"/>
                </a:solidFill>
                <a:latin typeface="Verdana"/>
                <a:cs typeface="Verdana"/>
              </a:rPr>
              <a:t> for</a:t>
            </a:r>
            <a:r>
              <a:rPr sz="1800" spc="-15" dirty="0">
                <a:solidFill>
                  <a:srgbClr val="404040"/>
                </a:solidFill>
                <a:latin typeface="Verdana"/>
                <a:cs typeface="Verdana"/>
              </a:rPr>
              <a:t> </a:t>
            </a:r>
            <a:r>
              <a:rPr sz="1800" spc="-30" dirty="0">
                <a:solidFill>
                  <a:srgbClr val="404040"/>
                </a:solidFill>
                <a:latin typeface="Verdana"/>
                <a:cs typeface="Verdana"/>
              </a:rPr>
              <a:t>Training</a:t>
            </a:r>
            <a:endParaRPr sz="1800" dirty="0">
              <a:latin typeface="Verdana"/>
              <a:cs typeface="Verdana"/>
            </a:endParaRPr>
          </a:p>
        </p:txBody>
      </p:sp>
      <p:sp>
        <p:nvSpPr>
          <p:cNvPr id="7" name="object 7"/>
          <p:cNvSpPr txBox="1"/>
          <p:nvPr/>
        </p:nvSpPr>
        <p:spPr>
          <a:xfrm>
            <a:off x="5043042" y="2517982"/>
            <a:ext cx="6772909" cy="1672589"/>
          </a:xfrm>
          <a:prstGeom prst="rect">
            <a:avLst/>
          </a:prstGeom>
        </p:spPr>
        <p:txBody>
          <a:bodyPr vert="horz" wrap="square" lIns="0" tIns="13335" rIns="0" bIns="0" rtlCol="0">
            <a:spAutoFit/>
          </a:bodyPr>
          <a:lstStyle/>
          <a:p>
            <a:pPr marL="35560" marR="5080" indent="24130" algn="just">
              <a:lnSpc>
                <a:spcPct val="150000"/>
              </a:lnSpc>
              <a:spcBef>
                <a:spcPts val="105"/>
              </a:spcBef>
            </a:pPr>
            <a:r>
              <a:rPr sz="1800" b="1" dirty="0">
                <a:solidFill>
                  <a:srgbClr val="0A752C"/>
                </a:solidFill>
                <a:latin typeface="Verdana"/>
                <a:cs typeface="Verdana"/>
              </a:rPr>
              <a:t>Διάρκεια</a:t>
            </a:r>
            <a:r>
              <a:rPr sz="1800" b="1" spc="5" dirty="0">
                <a:solidFill>
                  <a:srgbClr val="0A752C"/>
                </a:solidFill>
                <a:latin typeface="Verdana"/>
                <a:cs typeface="Verdana"/>
              </a:rPr>
              <a:t> </a:t>
            </a:r>
            <a:r>
              <a:rPr sz="1800" spc="-5" dirty="0">
                <a:solidFill>
                  <a:srgbClr val="404040"/>
                </a:solidFill>
                <a:latin typeface="Verdana"/>
                <a:cs typeface="Verdana"/>
              </a:rPr>
              <a:t>2-12 </a:t>
            </a:r>
            <a:r>
              <a:rPr sz="1800" dirty="0">
                <a:solidFill>
                  <a:srgbClr val="404040"/>
                </a:solidFill>
                <a:latin typeface="Verdana"/>
                <a:cs typeface="Verdana"/>
              </a:rPr>
              <a:t>μήνες ή </a:t>
            </a:r>
            <a:r>
              <a:rPr sz="1800" spc="-5" dirty="0">
                <a:solidFill>
                  <a:srgbClr val="404040"/>
                </a:solidFill>
                <a:latin typeface="Verdana"/>
                <a:cs typeface="Verdana"/>
              </a:rPr>
              <a:t>5-30 </a:t>
            </a:r>
            <a:r>
              <a:rPr sz="1800" dirty="0">
                <a:solidFill>
                  <a:srgbClr val="404040"/>
                </a:solidFill>
                <a:latin typeface="Verdana"/>
                <a:cs typeface="Verdana"/>
              </a:rPr>
              <a:t>ημέρες * μικτή κινητικότητα </a:t>
            </a:r>
            <a:r>
              <a:rPr sz="1800" spc="-620" dirty="0">
                <a:solidFill>
                  <a:srgbClr val="404040"/>
                </a:solidFill>
                <a:latin typeface="Verdana"/>
                <a:cs typeface="Verdana"/>
              </a:rPr>
              <a:t> </a:t>
            </a:r>
            <a:r>
              <a:rPr sz="1800" b="1" dirty="0">
                <a:solidFill>
                  <a:srgbClr val="0A752C"/>
                </a:solidFill>
                <a:latin typeface="Verdana"/>
                <a:cs typeface="Verdana"/>
              </a:rPr>
              <a:t>Διάρκεια</a:t>
            </a:r>
            <a:r>
              <a:rPr sz="1800" b="1" spc="5" dirty="0">
                <a:solidFill>
                  <a:srgbClr val="0A752C"/>
                </a:solidFill>
                <a:latin typeface="Verdana"/>
                <a:cs typeface="Verdana"/>
              </a:rPr>
              <a:t> </a:t>
            </a:r>
            <a:r>
              <a:rPr sz="1800" spc="-5" dirty="0">
                <a:solidFill>
                  <a:srgbClr val="404040"/>
                </a:solidFill>
                <a:latin typeface="Verdana"/>
                <a:cs typeface="Verdana"/>
              </a:rPr>
              <a:t>2-12 </a:t>
            </a:r>
            <a:r>
              <a:rPr sz="1800" dirty="0">
                <a:solidFill>
                  <a:srgbClr val="404040"/>
                </a:solidFill>
                <a:latin typeface="Verdana"/>
                <a:cs typeface="Verdana"/>
              </a:rPr>
              <a:t>μήνες ή </a:t>
            </a:r>
            <a:r>
              <a:rPr sz="1800" spc="-5" dirty="0">
                <a:solidFill>
                  <a:srgbClr val="404040"/>
                </a:solidFill>
                <a:latin typeface="Verdana"/>
                <a:cs typeface="Verdana"/>
              </a:rPr>
              <a:t>5-30 </a:t>
            </a:r>
            <a:r>
              <a:rPr sz="1800" dirty="0">
                <a:solidFill>
                  <a:srgbClr val="404040"/>
                </a:solidFill>
                <a:latin typeface="Verdana"/>
                <a:cs typeface="Verdana"/>
              </a:rPr>
              <a:t>ημέρες * μικτή κινητικότητα </a:t>
            </a:r>
            <a:r>
              <a:rPr sz="1800" spc="-620" dirty="0">
                <a:solidFill>
                  <a:srgbClr val="404040"/>
                </a:solidFill>
                <a:latin typeface="Verdana"/>
                <a:cs typeface="Verdana"/>
              </a:rPr>
              <a:t> </a:t>
            </a:r>
            <a:r>
              <a:rPr sz="1800" b="1" dirty="0">
                <a:solidFill>
                  <a:srgbClr val="0A752C"/>
                </a:solidFill>
                <a:latin typeface="Verdana"/>
                <a:cs typeface="Verdana"/>
              </a:rPr>
              <a:t>Διάρκεια</a:t>
            </a:r>
            <a:r>
              <a:rPr sz="1800" b="1" spc="595" dirty="0">
                <a:solidFill>
                  <a:srgbClr val="0A752C"/>
                </a:solidFill>
                <a:latin typeface="Verdana"/>
                <a:cs typeface="Verdana"/>
              </a:rPr>
              <a:t> </a:t>
            </a:r>
            <a:r>
              <a:rPr sz="1800" spc="-5" dirty="0">
                <a:solidFill>
                  <a:srgbClr val="404040"/>
                </a:solidFill>
                <a:latin typeface="Verdana"/>
                <a:cs typeface="Verdana"/>
              </a:rPr>
              <a:t>2-60</a:t>
            </a:r>
            <a:r>
              <a:rPr sz="1800" spc="15" dirty="0">
                <a:solidFill>
                  <a:srgbClr val="404040"/>
                </a:solidFill>
                <a:latin typeface="Verdana"/>
                <a:cs typeface="Verdana"/>
              </a:rPr>
              <a:t> </a:t>
            </a:r>
            <a:r>
              <a:rPr sz="1800" dirty="0">
                <a:solidFill>
                  <a:srgbClr val="404040"/>
                </a:solidFill>
                <a:latin typeface="Verdana"/>
                <a:cs typeface="Verdana"/>
              </a:rPr>
              <a:t>ημέρες </a:t>
            </a:r>
            <a:r>
              <a:rPr sz="1800" spc="-5" dirty="0">
                <a:solidFill>
                  <a:srgbClr val="404040"/>
                </a:solidFill>
                <a:latin typeface="Verdana"/>
                <a:cs typeface="Verdana"/>
              </a:rPr>
              <a:t>επιτρέπεται</a:t>
            </a:r>
            <a:r>
              <a:rPr sz="1800" spc="15" dirty="0">
                <a:solidFill>
                  <a:srgbClr val="404040"/>
                </a:solidFill>
                <a:latin typeface="Verdana"/>
                <a:cs typeface="Verdana"/>
              </a:rPr>
              <a:t> </a:t>
            </a:r>
            <a:r>
              <a:rPr sz="1800" dirty="0">
                <a:solidFill>
                  <a:srgbClr val="404040"/>
                </a:solidFill>
                <a:latin typeface="Verdana"/>
                <a:cs typeface="Verdana"/>
              </a:rPr>
              <a:t>η</a:t>
            </a:r>
            <a:r>
              <a:rPr sz="1800" spc="-5" dirty="0">
                <a:solidFill>
                  <a:srgbClr val="404040"/>
                </a:solidFill>
                <a:latin typeface="Verdana"/>
                <a:cs typeface="Verdana"/>
              </a:rPr>
              <a:t> </a:t>
            </a:r>
            <a:r>
              <a:rPr sz="1800" dirty="0">
                <a:solidFill>
                  <a:srgbClr val="404040"/>
                </a:solidFill>
                <a:latin typeface="Verdana"/>
                <a:cs typeface="Verdana"/>
              </a:rPr>
              <a:t>μικτή</a:t>
            </a:r>
            <a:r>
              <a:rPr sz="1800" spc="-20" dirty="0">
                <a:solidFill>
                  <a:srgbClr val="404040"/>
                </a:solidFill>
                <a:latin typeface="Verdana"/>
                <a:cs typeface="Verdana"/>
              </a:rPr>
              <a:t> </a:t>
            </a:r>
            <a:r>
              <a:rPr sz="1800" dirty="0">
                <a:solidFill>
                  <a:srgbClr val="404040"/>
                </a:solidFill>
                <a:latin typeface="Verdana"/>
                <a:cs typeface="Verdana"/>
              </a:rPr>
              <a:t>κινητικότητα</a:t>
            </a:r>
            <a:endParaRPr sz="1800" dirty="0">
              <a:latin typeface="Verdana"/>
              <a:cs typeface="Verdana"/>
            </a:endParaRPr>
          </a:p>
          <a:p>
            <a:pPr marL="12700" algn="just">
              <a:lnSpc>
                <a:spcPct val="100000"/>
              </a:lnSpc>
              <a:spcBef>
                <a:spcPts val="1080"/>
              </a:spcBef>
            </a:pPr>
            <a:r>
              <a:rPr sz="1800" b="1" dirty="0">
                <a:solidFill>
                  <a:srgbClr val="0A752C"/>
                </a:solidFill>
                <a:latin typeface="Verdana"/>
                <a:cs typeface="Verdana"/>
              </a:rPr>
              <a:t>Διάρκεια</a:t>
            </a:r>
            <a:r>
              <a:rPr sz="1800" b="1" spc="580" dirty="0">
                <a:solidFill>
                  <a:srgbClr val="0A752C"/>
                </a:solidFill>
                <a:latin typeface="Verdana"/>
                <a:cs typeface="Verdana"/>
              </a:rPr>
              <a:t> </a:t>
            </a:r>
            <a:r>
              <a:rPr sz="1800" spc="-5" dirty="0">
                <a:solidFill>
                  <a:srgbClr val="404040"/>
                </a:solidFill>
                <a:latin typeface="Verdana"/>
                <a:cs typeface="Verdana"/>
              </a:rPr>
              <a:t>2-60</a:t>
            </a:r>
            <a:r>
              <a:rPr sz="1800" spc="10" dirty="0">
                <a:solidFill>
                  <a:srgbClr val="404040"/>
                </a:solidFill>
                <a:latin typeface="Verdana"/>
                <a:cs typeface="Verdana"/>
              </a:rPr>
              <a:t> </a:t>
            </a:r>
            <a:r>
              <a:rPr sz="1800" dirty="0">
                <a:solidFill>
                  <a:srgbClr val="404040"/>
                </a:solidFill>
                <a:latin typeface="Verdana"/>
                <a:cs typeface="Verdana"/>
              </a:rPr>
              <a:t>ημέρες</a:t>
            </a:r>
            <a:r>
              <a:rPr sz="1800" spc="-10" dirty="0">
                <a:solidFill>
                  <a:srgbClr val="404040"/>
                </a:solidFill>
                <a:latin typeface="Verdana"/>
                <a:cs typeface="Verdana"/>
              </a:rPr>
              <a:t> </a:t>
            </a:r>
            <a:r>
              <a:rPr sz="1800" dirty="0">
                <a:solidFill>
                  <a:srgbClr val="404040"/>
                </a:solidFill>
                <a:latin typeface="Verdana"/>
                <a:cs typeface="Verdana"/>
              </a:rPr>
              <a:t>επιτρέπεται</a:t>
            </a:r>
            <a:r>
              <a:rPr sz="1800" spc="5" dirty="0">
                <a:solidFill>
                  <a:srgbClr val="404040"/>
                </a:solidFill>
                <a:latin typeface="Verdana"/>
                <a:cs typeface="Verdana"/>
              </a:rPr>
              <a:t> </a:t>
            </a:r>
            <a:r>
              <a:rPr sz="1800" dirty="0">
                <a:solidFill>
                  <a:srgbClr val="404040"/>
                </a:solidFill>
                <a:latin typeface="Verdana"/>
                <a:cs typeface="Verdana"/>
              </a:rPr>
              <a:t>η</a:t>
            </a:r>
            <a:r>
              <a:rPr sz="1800" spc="-20" dirty="0">
                <a:solidFill>
                  <a:srgbClr val="404040"/>
                </a:solidFill>
                <a:latin typeface="Verdana"/>
                <a:cs typeface="Verdana"/>
              </a:rPr>
              <a:t> </a:t>
            </a:r>
            <a:r>
              <a:rPr sz="1800" dirty="0">
                <a:solidFill>
                  <a:srgbClr val="404040"/>
                </a:solidFill>
                <a:latin typeface="Verdana"/>
                <a:cs typeface="Verdana"/>
              </a:rPr>
              <a:t>μικτή</a:t>
            </a:r>
            <a:r>
              <a:rPr sz="1800" spc="-25" dirty="0">
                <a:solidFill>
                  <a:srgbClr val="404040"/>
                </a:solidFill>
                <a:latin typeface="Verdana"/>
                <a:cs typeface="Verdana"/>
              </a:rPr>
              <a:t> </a:t>
            </a:r>
            <a:r>
              <a:rPr sz="1800" dirty="0">
                <a:solidFill>
                  <a:srgbClr val="404040"/>
                </a:solidFill>
                <a:latin typeface="Verdana"/>
                <a:cs typeface="Verdana"/>
              </a:rPr>
              <a:t>κινητικότητα</a:t>
            </a:r>
            <a:endParaRPr sz="1800" dirty="0">
              <a:latin typeface="Verdana"/>
              <a:cs typeface="Verdana"/>
            </a:endParaRPr>
          </a:p>
        </p:txBody>
      </p:sp>
      <p:sp>
        <p:nvSpPr>
          <p:cNvPr id="8" name="object 8"/>
          <p:cNvSpPr txBox="1"/>
          <p:nvPr/>
        </p:nvSpPr>
        <p:spPr>
          <a:xfrm>
            <a:off x="188468" y="4302379"/>
            <a:ext cx="11891010" cy="2357755"/>
          </a:xfrm>
          <a:prstGeom prst="rect">
            <a:avLst/>
          </a:prstGeom>
        </p:spPr>
        <p:txBody>
          <a:bodyPr vert="horz" wrap="square" lIns="0" tIns="12700" rIns="0" bIns="0" rtlCol="0">
            <a:spAutoFit/>
          </a:bodyPr>
          <a:lstStyle/>
          <a:p>
            <a:pPr marL="12700">
              <a:lnSpc>
                <a:spcPct val="100000"/>
              </a:lnSpc>
              <a:spcBef>
                <a:spcPts val="100"/>
              </a:spcBef>
              <a:tabLst>
                <a:tab pos="4845685" algn="l"/>
                <a:tab pos="6108700" algn="l"/>
              </a:tabLst>
            </a:pPr>
            <a:r>
              <a:rPr sz="1800" dirty="0">
                <a:solidFill>
                  <a:srgbClr val="8F45C6"/>
                </a:solidFill>
                <a:latin typeface="Courier New"/>
                <a:cs typeface="Courier New"/>
              </a:rPr>
              <a:t>o</a:t>
            </a:r>
            <a:r>
              <a:rPr sz="1800" spc="120" dirty="0">
                <a:solidFill>
                  <a:srgbClr val="8F45C6"/>
                </a:solidFill>
                <a:latin typeface="Courier New"/>
                <a:cs typeface="Courier New"/>
              </a:rPr>
              <a:t> </a:t>
            </a:r>
            <a:r>
              <a:rPr sz="1800" b="1" spc="-5" dirty="0">
                <a:solidFill>
                  <a:srgbClr val="8F45C6"/>
                </a:solidFill>
                <a:latin typeface="Verdana"/>
                <a:cs typeface="Verdana"/>
              </a:rPr>
              <a:t>BIPs</a:t>
            </a:r>
            <a:r>
              <a:rPr sz="1800" spc="-5" dirty="0">
                <a:solidFill>
                  <a:srgbClr val="404040"/>
                </a:solidFill>
                <a:latin typeface="Verdana"/>
                <a:cs typeface="Verdana"/>
              </a:rPr>
              <a:t>-</a:t>
            </a:r>
            <a:r>
              <a:rPr sz="1800" spc="25" dirty="0">
                <a:solidFill>
                  <a:srgbClr val="404040"/>
                </a:solidFill>
                <a:latin typeface="Verdana"/>
                <a:cs typeface="Verdana"/>
              </a:rPr>
              <a:t> </a:t>
            </a:r>
            <a:r>
              <a:rPr sz="1800" dirty="0">
                <a:solidFill>
                  <a:srgbClr val="404040"/>
                </a:solidFill>
                <a:latin typeface="Verdana"/>
                <a:cs typeface="Verdana"/>
              </a:rPr>
              <a:t>Blended</a:t>
            </a:r>
            <a:r>
              <a:rPr sz="1800" spc="25" dirty="0">
                <a:solidFill>
                  <a:srgbClr val="404040"/>
                </a:solidFill>
                <a:latin typeface="Verdana"/>
                <a:cs typeface="Verdana"/>
              </a:rPr>
              <a:t> </a:t>
            </a:r>
            <a:r>
              <a:rPr sz="1800" spc="-5" dirty="0">
                <a:solidFill>
                  <a:srgbClr val="404040"/>
                </a:solidFill>
                <a:latin typeface="Verdana"/>
                <a:cs typeface="Verdana"/>
              </a:rPr>
              <a:t>Intensive</a:t>
            </a:r>
            <a:r>
              <a:rPr sz="1800" spc="20" dirty="0">
                <a:solidFill>
                  <a:srgbClr val="404040"/>
                </a:solidFill>
                <a:latin typeface="Verdana"/>
                <a:cs typeface="Verdana"/>
              </a:rPr>
              <a:t> </a:t>
            </a:r>
            <a:r>
              <a:rPr sz="1800" spc="-10" dirty="0">
                <a:solidFill>
                  <a:srgbClr val="404040"/>
                </a:solidFill>
                <a:latin typeface="Verdana"/>
                <a:cs typeface="Verdana"/>
              </a:rPr>
              <a:t>Programmes	</a:t>
            </a:r>
            <a:r>
              <a:rPr sz="1800" b="1" dirty="0">
                <a:solidFill>
                  <a:srgbClr val="0A752C"/>
                </a:solidFill>
                <a:latin typeface="Verdana"/>
                <a:cs typeface="Verdana"/>
              </a:rPr>
              <a:t>Διάρκεια	</a:t>
            </a:r>
            <a:r>
              <a:rPr sz="1800" spc="-5" dirty="0">
                <a:solidFill>
                  <a:srgbClr val="404040"/>
                </a:solidFill>
                <a:latin typeface="Verdana"/>
                <a:cs typeface="Verdana"/>
              </a:rPr>
              <a:t>5-30</a:t>
            </a:r>
            <a:r>
              <a:rPr sz="1800" spc="5" dirty="0">
                <a:solidFill>
                  <a:srgbClr val="404040"/>
                </a:solidFill>
                <a:latin typeface="Verdana"/>
                <a:cs typeface="Verdana"/>
              </a:rPr>
              <a:t> </a:t>
            </a:r>
            <a:r>
              <a:rPr sz="1800" dirty="0">
                <a:solidFill>
                  <a:srgbClr val="404040"/>
                </a:solidFill>
                <a:latin typeface="Verdana"/>
                <a:cs typeface="Verdana"/>
              </a:rPr>
              <a:t>ημέρες</a:t>
            </a:r>
            <a:r>
              <a:rPr sz="1800" spc="-10" dirty="0">
                <a:solidFill>
                  <a:srgbClr val="404040"/>
                </a:solidFill>
                <a:latin typeface="Verdana"/>
                <a:cs typeface="Verdana"/>
              </a:rPr>
              <a:t> </a:t>
            </a:r>
            <a:r>
              <a:rPr sz="1800" dirty="0">
                <a:solidFill>
                  <a:srgbClr val="404040"/>
                </a:solidFill>
                <a:latin typeface="Verdana"/>
                <a:cs typeface="Verdana"/>
              </a:rPr>
              <a:t>*</a:t>
            </a:r>
            <a:r>
              <a:rPr sz="1800" spc="-5" dirty="0">
                <a:solidFill>
                  <a:srgbClr val="404040"/>
                </a:solidFill>
                <a:latin typeface="Verdana"/>
                <a:cs typeface="Verdana"/>
              </a:rPr>
              <a:t> </a:t>
            </a:r>
            <a:r>
              <a:rPr sz="1800" dirty="0">
                <a:solidFill>
                  <a:srgbClr val="404040"/>
                </a:solidFill>
                <a:latin typeface="Verdana"/>
                <a:cs typeface="Verdana"/>
              </a:rPr>
              <a:t>μικτή</a:t>
            </a:r>
            <a:r>
              <a:rPr sz="1800" spc="-25" dirty="0">
                <a:solidFill>
                  <a:srgbClr val="404040"/>
                </a:solidFill>
                <a:latin typeface="Verdana"/>
                <a:cs typeface="Verdana"/>
              </a:rPr>
              <a:t> </a:t>
            </a:r>
            <a:r>
              <a:rPr sz="1800" dirty="0">
                <a:solidFill>
                  <a:srgbClr val="404040"/>
                </a:solidFill>
                <a:latin typeface="Verdana"/>
                <a:cs typeface="Verdana"/>
              </a:rPr>
              <a:t>κινητικότητα</a:t>
            </a:r>
            <a:endParaRPr sz="1800" dirty="0">
              <a:latin typeface="Verdana"/>
              <a:cs typeface="Verdana"/>
            </a:endParaRPr>
          </a:p>
          <a:p>
            <a:pPr>
              <a:lnSpc>
                <a:spcPct val="100000"/>
              </a:lnSpc>
            </a:pPr>
            <a:endParaRPr sz="2300" dirty="0">
              <a:latin typeface="Verdana"/>
              <a:cs typeface="Verdana"/>
            </a:endParaRPr>
          </a:p>
          <a:p>
            <a:pPr marL="299085" indent="-287020">
              <a:lnSpc>
                <a:spcPct val="100000"/>
              </a:lnSpc>
              <a:spcBef>
                <a:spcPts val="1525"/>
              </a:spcBef>
              <a:buChar char="-"/>
              <a:tabLst>
                <a:tab pos="299085" algn="l"/>
                <a:tab pos="299720" algn="l"/>
              </a:tabLst>
            </a:pPr>
            <a:r>
              <a:rPr sz="1800" spc="-5" dirty="0">
                <a:solidFill>
                  <a:srgbClr val="404040"/>
                </a:solidFill>
                <a:latin typeface="Verdana"/>
                <a:cs typeface="Verdana"/>
              </a:rPr>
              <a:t>Δικαίωμα</a:t>
            </a:r>
            <a:r>
              <a:rPr sz="1800" spc="215" dirty="0">
                <a:solidFill>
                  <a:srgbClr val="404040"/>
                </a:solidFill>
                <a:latin typeface="Verdana"/>
                <a:cs typeface="Verdana"/>
              </a:rPr>
              <a:t> </a:t>
            </a:r>
            <a:r>
              <a:rPr sz="1800" dirty="0">
                <a:solidFill>
                  <a:srgbClr val="404040"/>
                </a:solidFill>
                <a:latin typeface="Verdana"/>
                <a:cs typeface="Verdana"/>
              </a:rPr>
              <a:t>για</a:t>
            </a:r>
            <a:r>
              <a:rPr sz="1800" spc="229" dirty="0">
                <a:solidFill>
                  <a:srgbClr val="404040"/>
                </a:solidFill>
                <a:latin typeface="Verdana"/>
                <a:cs typeface="Verdana"/>
              </a:rPr>
              <a:t> </a:t>
            </a:r>
            <a:r>
              <a:rPr sz="1800" spc="-5" dirty="0">
                <a:solidFill>
                  <a:srgbClr val="3A9B7A"/>
                </a:solidFill>
                <a:latin typeface="Verdana"/>
                <a:cs typeface="Verdana"/>
              </a:rPr>
              <a:t>ΕΞΕΡΧΟΜΕΝΕΣ</a:t>
            </a:r>
            <a:r>
              <a:rPr sz="1800" spc="229" dirty="0">
                <a:solidFill>
                  <a:srgbClr val="3A9B7A"/>
                </a:solidFill>
                <a:latin typeface="Verdana"/>
                <a:cs typeface="Verdana"/>
              </a:rPr>
              <a:t> </a:t>
            </a:r>
            <a:r>
              <a:rPr sz="1800" spc="-5" dirty="0">
                <a:solidFill>
                  <a:srgbClr val="3A9B7A"/>
                </a:solidFill>
                <a:latin typeface="Verdana"/>
                <a:cs typeface="Verdana"/>
              </a:rPr>
              <a:t>Κινητικότητες</a:t>
            </a:r>
            <a:r>
              <a:rPr sz="1800" spc="220" dirty="0">
                <a:solidFill>
                  <a:srgbClr val="3A9B7A"/>
                </a:solidFill>
                <a:latin typeface="Verdana"/>
                <a:cs typeface="Verdana"/>
              </a:rPr>
              <a:t> </a:t>
            </a:r>
            <a:r>
              <a:rPr sz="1800" dirty="0">
                <a:solidFill>
                  <a:srgbClr val="404040"/>
                </a:solidFill>
                <a:latin typeface="Verdana"/>
                <a:cs typeface="Verdana"/>
              </a:rPr>
              <a:t>στις</a:t>
            </a:r>
            <a:r>
              <a:rPr sz="1800" spc="220" dirty="0">
                <a:solidFill>
                  <a:srgbClr val="404040"/>
                </a:solidFill>
                <a:latin typeface="Verdana"/>
                <a:cs typeface="Verdana"/>
              </a:rPr>
              <a:t> </a:t>
            </a:r>
            <a:r>
              <a:rPr sz="1800" dirty="0">
                <a:solidFill>
                  <a:srgbClr val="404040"/>
                </a:solidFill>
                <a:latin typeface="Verdana"/>
                <a:cs typeface="Verdana"/>
              </a:rPr>
              <a:t>περιοχές</a:t>
            </a:r>
            <a:r>
              <a:rPr sz="1800" spc="220" dirty="0">
                <a:solidFill>
                  <a:srgbClr val="404040"/>
                </a:solidFill>
                <a:latin typeface="Verdana"/>
                <a:cs typeface="Verdana"/>
              </a:rPr>
              <a:t> </a:t>
            </a:r>
            <a:r>
              <a:rPr sz="1800" dirty="0">
                <a:solidFill>
                  <a:srgbClr val="3A9B7A"/>
                </a:solidFill>
                <a:latin typeface="Verdana"/>
                <a:cs typeface="Verdana"/>
              </a:rPr>
              <a:t>1-14</a:t>
            </a:r>
            <a:r>
              <a:rPr sz="1800" spc="220" dirty="0">
                <a:solidFill>
                  <a:srgbClr val="3A9B7A"/>
                </a:solidFill>
                <a:latin typeface="Verdana"/>
                <a:cs typeface="Verdana"/>
              </a:rPr>
              <a:t> </a:t>
            </a:r>
            <a:r>
              <a:rPr sz="1800" spc="-5" dirty="0">
                <a:solidFill>
                  <a:srgbClr val="404040"/>
                </a:solidFill>
                <a:latin typeface="Verdana"/>
                <a:cs typeface="Verdana"/>
              </a:rPr>
              <a:t>(συμπεριλ.</a:t>
            </a:r>
            <a:r>
              <a:rPr sz="1800" spc="235" dirty="0">
                <a:solidFill>
                  <a:srgbClr val="404040"/>
                </a:solidFill>
                <a:latin typeface="Verdana"/>
                <a:cs typeface="Verdana"/>
              </a:rPr>
              <a:t> </a:t>
            </a:r>
            <a:r>
              <a:rPr sz="1800" spc="-5" dirty="0">
                <a:solidFill>
                  <a:srgbClr val="404040"/>
                </a:solidFill>
                <a:latin typeface="Verdana"/>
                <a:cs typeface="Verdana"/>
              </a:rPr>
              <a:t>Ην.</a:t>
            </a:r>
            <a:r>
              <a:rPr sz="1800" spc="225" dirty="0">
                <a:solidFill>
                  <a:srgbClr val="404040"/>
                </a:solidFill>
                <a:latin typeface="Verdana"/>
                <a:cs typeface="Verdana"/>
              </a:rPr>
              <a:t> </a:t>
            </a:r>
            <a:r>
              <a:rPr sz="1800" dirty="0">
                <a:solidFill>
                  <a:srgbClr val="404040"/>
                </a:solidFill>
                <a:latin typeface="Verdana"/>
                <a:cs typeface="Verdana"/>
              </a:rPr>
              <a:t>Βασιλείου,</a:t>
            </a:r>
            <a:r>
              <a:rPr sz="1800" spc="225" dirty="0">
                <a:solidFill>
                  <a:srgbClr val="404040"/>
                </a:solidFill>
                <a:latin typeface="Verdana"/>
                <a:cs typeface="Verdana"/>
              </a:rPr>
              <a:t> </a:t>
            </a:r>
            <a:r>
              <a:rPr sz="1800" spc="-5" dirty="0">
                <a:solidFill>
                  <a:srgbClr val="404040"/>
                </a:solidFill>
                <a:latin typeface="Verdana"/>
                <a:cs typeface="Verdana"/>
              </a:rPr>
              <a:t>Ελβετίας)</a:t>
            </a:r>
            <a:endParaRPr sz="1800" dirty="0">
              <a:latin typeface="Verdana"/>
              <a:cs typeface="Verdana"/>
            </a:endParaRPr>
          </a:p>
          <a:p>
            <a:pPr marL="299085">
              <a:lnSpc>
                <a:spcPct val="100000"/>
              </a:lnSpc>
              <a:spcBef>
                <a:spcPts val="1080"/>
              </a:spcBef>
            </a:pPr>
            <a:r>
              <a:rPr sz="1800" spc="-5" dirty="0">
                <a:solidFill>
                  <a:srgbClr val="404040"/>
                </a:solidFill>
                <a:latin typeface="Verdana"/>
                <a:cs typeface="Verdana"/>
              </a:rPr>
              <a:t>μέχρι</a:t>
            </a:r>
            <a:r>
              <a:rPr sz="1800" spc="20" dirty="0">
                <a:solidFill>
                  <a:srgbClr val="404040"/>
                </a:solidFill>
                <a:latin typeface="Verdana"/>
                <a:cs typeface="Verdana"/>
              </a:rPr>
              <a:t> </a:t>
            </a:r>
            <a:r>
              <a:rPr sz="1800" dirty="0">
                <a:solidFill>
                  <a:srgbClr val="404040"/>
                </a:solidFill>
                <a:latin typeface="Verdana"/>
                <a:cs typeface="Verdana"/>
              </a:rPr>
              <a:t>και</a:t>
            </a:r>
            <a:r>
              <a:rPr sz="1800" spc="15" dirty="0">
                <a:solidFill>
                  <a:srgbClr val="404040"/>
                </a:solidFill>
                <a:latin typeface="Verdana"/>
                <a:cs typeface="Verdana"/>
              </a:rPr>
              <a:t> </a:t>
            </a:r>
            <a:r>
              <a:rPr sz="1800" spc="-5" dirty="0">
                <a:solidFill>
                  <a:srgbClr val="404040"/>
                </a:solidFill>
                <a:latin typeface="Verdana"/>
                <a:cs typeface="Verdana"/>
              </a:rPr>
              <a:t>το</a:t>
            </a:r>
            <a:r>
              <a:rPr sz="1800" spc="5" dirty="0">
                <a:solidFill>
                  <a:srgbClr val="404040"/>
                </a:solidFill>
                <a:latin typeface="Verdana"/>
                <a:cs typeface="Verdana"/>
              </a:rPr>
              <a:t> </a:t>
            </a:r>
            <a:r>
              <a:rPr sz="1800" spc="-5" dirty="0">
                <a:solidFill>
                  <a:srgbClr val="404040"/>
                </a:solidFill>
                <a:latin typeface="Verdana"/>
                <a:cs typeface="Verdana"/>
              </a:rPr>
              <a:t>20%</a:t>
            </a:r>
            <a:r>
              <a:rPr sz="1800" spc="30" dirty="0">
                <a:solidFill>
                  <a:srgbClr val="404040"/>
                </a:solidFill>
                <a:latin typeface="Verdana"/>
                <a:cs typeface="Verdana"/>
              </a:rPr>
              <a:t> </a:t>
            </a:r>
            <a:r>
              <a:rPr sz="1800" spc="-5" dirty="0">
                <a:solidFill>
                  <a:srgbClr val="404040"/>
                </a:solidFill>
                <a:latin typeface="Verdana"/>
                <a:cs typeface="Verdana"/>
              </a:rPr>
              <a:t>του</a:t>
            </a:r>
            <a:r>
              <a:rPr sz="1800" spc="5" dirty="0">
                <a:solidFill>
                  <a:srgbClr val="404040"/>
                </a:solidFill>
                <a:latin typeface="Verdana"/>
                <a:cs typeface="Verdana"/>
              </a:rPr>
              <a:t> </a:t>
            </a:r>
            <a:r>
              <a:rPr sz="1800" dirty="0">
                <a:solidFill>
                  <a:srgbClr val="404040"/>
                </a:solidFill>
                <a:latin typeface="Verdana"/>
                <a:cs typeface="Verdana"/>
              </a:rPr>
              <a:t>συνολικού</a:t>
            </a:r>
            <a:r>
              <a:rPr sz="1800" spc="5" dirty="0">
                <a:solidFill>
                  <a:srgbClr val="404040"/>
                </a:solidFill>
                <a:latin typeface="Verdana"/>
                <a:cs typeface="Verdana"/>
              </a:rPr>
              <a:t> </a:t>
            </a:r>
            <a:r>
              <a:rPr sz="1800" spc="-5" dirty="0">
                <a:solidFill>
                  <a:srgbClr val="404040"/>
                </a:solidFill>
                <a:latin typeface="Verdana"/>
                <a:cs typeface="Verdana"/>
              </a:rPr>
              <a:t>budget</a:t>
            </a:r>
            <a:r>
              <a:rPr sz="1800" spc="15" dirty="0">
                <a:solidFill>
                  <a:srgbClr val="404040"/>
                </a:solidFill>
                <a:latin typeface="Verdana"/>
                <a:cs typeface="Verdana"/>
              </a:rPr>
              <a:t> </a:t>
            </a:r>
            <a:r>
              <a:rPr sz="1800" spc="-5" dirty="0">
                <a:solidFill>
                  <a:srgbClr val="404040"/>
                </a:solidFill>
                <a:latin typeface="Verdana"/>
                <a:cs typeface="Verdana"/>
              </a:rPr>
              <a:t>/</a:t>
            </a:r>
            <a:r>
              <a:rPr sz="1800" spc="-5" dirty="0">
                <a:solidFill>
                  <a:srgbClr val="3A9B7A"/>
                </a:solidFill>
                <a:latin typeface="Verdana"/>
                <a:cs typeface="Verdana"/>
              </a:rPr>
              <a:t>η </a:t>
            </a:r>
            <a:r>
              <a:rPr sz="1800" dirty="0">
                <a:solidFill>
                  <a:srgbClr val="3A9B7A"/>
                </a:solidFill>
                <a:latin typeface="Verdana"/>
                <a:cs typeface="Verdana"/>
              </a:rPr>
              <a:t>επιλεξιμότητα</a:t>
            </a:r>
            <a:r>
              <a:rPr sz="1800" spc="-15" dirty="0">
                <a:solidFill>
                  <a:srgbClr val="3A9B7A"/>
                </a:solidFill>
                <a:latin typeface="Verdana"/>
                <a:cs typeface="Verdana"/>
              </a:rPr>
              <a:t> </a:t>
            </a:r>
            <a:r>
              <a:rPr sz="1800" spc="-5" dirty="0">
                <a:solidFill>
                  <a:srgbClr val="3A9B7A"/>
                </a:solidFill>
                <a:latin typeface="Verdana"/>
                <a:cs typeface="Verdana"/>
              </a:rPr>
              <a:t>κρίνεται</a:t>
            </a:r>
            <a:r>
              <a:rPr sz="1800" spc="10" dirty="0">
                <a:solidFill>
                  <a:srgbClr val="3A9B7A"/>
                </a:solidFill>
                <a:latin typeface="Verdana"/>
                <a:cs typeface="Verdana"/>
              </a:rPr>
              <a:t> </a:t>
            </a:r>
            <a:r>
              <a:rPr sz="1800" spc="-5" dirty="0">
                <a:solidFill>
                  <a:srgbClr val="3A9B7A"/>
                </a:solidFill>
                <a:latin typeface="Verdana"/>
                <a:cs typeface="Verdana"/>
              </a:rPr>
              <a:t>βάσει</a:t>
            </a:r>
            <a:r>
              <a:rPr sz="1800" spc="20" dirty="0">
                <a:solidFill>
                  <a:srgbClr val="3A9B7A"/>
                </a:solidFill>
                <a:latin typeface="Verdana"/>
                <a:cs typeface="Verdana"/>
              </a:rPr>
              <a:t> </a:t>
            </a:r>
            <a:r>
              <a:rPr sz="1800" spc="-5" dirty="0">
                <a:solidFill>
                  <a:srgbClr val="3A9B7A"/>
                </a:solidFill>
                <a:latin typeface="Verdana"/>
                <a:cs typeface="Verdana"/>
              </a:rPr>
              <a:t>τελικής απορρόφησης</a:t>
            </a:r>
            <a:endParaRPr sz="1800" dirty="0">
              <a:latin typeface="Verdana"/>
              <a:cs typeface="Verdana"/>
            </a:endParaRPr>
          </a:p>
          <a:p>
            <a:pPr marL="299085" indent="-287020">
              <a:lnSpc>
                <a:spcPct val="100000"/>
              </a:lnSpc>
              <a:spcBef>
                <a:spcPts val="1080"/>
              </a:spcBef>
              <a:buChar char="-"/>
              <a:tabLst>
                <a:tab pos="299085" algn="l"/>
                <a:tab pos="299720" algn="l"/>
              </a:tabLst>
            </a:pPr>
            <a:r>
              <a:rPr sz="1800" spc="-5" dirty="0">
                <a:solidFill>
                  <a:srgbClr val="404040"/>
                </a:solidFill>
                <a:latin typeface="Verdana"/>
                <a:cs typeface="Verdana"/>
              </a:rPr>
              <a:t>Δικαίωμα</a:t>
            </a:r>
            <a:r>
              <a:rPr sz="1800" dirty="0">
                <a:solidFill>
                  <a:srgbClr val="404040"/>
                </a:solidFill>
                <a:latin typeface="Verdana"/>
                <a:cs typeface="Verdana"/>
              </a:rPr>
              <a:t> για φιλοξενία</a:t>
            </a:r>
            <a:r>
              <a:rPr sz="1800" spc="-10" dirty="0">
                <a:solidFill>
                  <a:srgbClr val="404040"/>
                </a:solidFill>
                <a:latin typeface="Verdana"/>
                <a:cs typeface="Verdana"/>
              </a:rPr>
              <a:t> </a:t>
            </a:r>
            <a:r>
              <a:rPr sz="1800" spc="-5" dirty="0">
                <a:solidFill>
                  <a:srgbClr val="006FC0"/>
                </a:solidFill>
                <a:latin typeface="Verdana"/>
                <a:cs typeface="Verdana"/>
              </a:rPr>
              <a:t>ΕΙΣΕΡΧΟΜΕΝΩΝ</a:t>
            </a:r>
            <a:r>
              <a:rPr sz="1800" spc="40" dirty="0">
                <a:solidFill>
                  <a:srgbClr val="006FC0"/>
                </a:solidFill>
                <a:latin typeface="Verdana"/>
                <a:cs typeface="Verdana"/>
              </a:rPr>
              <a:t> </a:t>
            </a:r>
            <a:r>
              <a:rPr sz="1800" spc="-5" dirty="0">
                <a:solidFill>
                  <a:srgbClr val="006FC0"/>
                </a:solidFill>
                <a:latin typeface="Verdana"/>
                <a:cs typeface="Verdana"/>
              </a:rPr>
              <a:t>Ουκρανών</a:t>
            </a:r>
            <a:r>
              <a:rPr sz="1800" spc="-20" dirty="0">
                <a:solidFill>
                  <a:srgbClr val="006FC0"/>
                </a:solidFill>
                <a:latin typeface="Verdana"/>
                <a:cs typeface="Verdana"/>
              </a:rPr>
              <a:t> </a:t>
            </a:r>
            <a:r>
              <a:rPr sz="1800" dirty="0">
                <a:solidFill>
                  <a:srgbClr val="006FC0"/>
                </a:solidFill>
                <a:latin typeface="Verdana"/>
                <a:cs typeface="Verdana"/>
              </a:rPr>
              <a:t>προσφύγων</a:t>
            </a:r>
            <a:r>
              <a:rPr sz="1800" spc="-25" dirty="0">
                <a:solidFill>
                  <a:srgbClr val="006FC0"/>
                </a:solidFill>
                <a:latin typeface="Verdana"/>
                <a:cs typeface="Verdana"/>
              </a:rPr>
              <a:t> </a:t>
            </a:r>
            <a:r>
              <a:rPr sz="1800" spc="-5" dirty="0">
                <a:solidFill>
                  <a:srgbClr val="006FC0"/>
                </a:solidFill>
                <a:latin typeface="Verdana"/>
                <a:cs typeface="Verdana"/>
              </a:rPr>
              <a:t>(Μόνο </a:t>
            </a:r>
            <a:r>
              <a:rPr sz="1800" dirty="0">
                <a:solidFill>
                  <a:srgbClr val="006FC0"/>
                </a:solidFill>
                <a:latin typeface="Verdana"/>
                <a:cs typeface="Verdana"/>
              </a:rPr>
              <a:t>με</a:t>
            </a:r>
            <a:r>
              <a:rPr sz="1800" spc="5" dirty="0">
                <a:solidFill>
                  <a:srgbClr val="006FC0"/>
                </a:solidFill>
                <a:latin typeface="Verdana"/>
                <a:cs typeface="Verdana"/>
              </a:rPr>
              <a:t> </a:t>
            </a:r>
            <a:r>
              <a:rPr sz="1800" dirty="0">
                <a:solidFill>
                  <a:srgbClr val="006FC0"/>
                </a:solidFill>
                <a:latin typeface="Verdana"/>
                <a:cs typeface="Verdana"/>
              </a:rPr>
              <a:t>amendment)</a:t>
            </a:r>
            <a:endParaRPr sz="1800" dirty="0">
              <a:latin typeface="Verdana"/>
              <a:cs typeface="Verdana"/>
            </a:endParaRPr>
          </a:p>
          <a:p>
            <a:pPr marL="335280">
              <a:lnSpc>
                <a:spcPct val="100000"/>
              </a:lnSpc>
              <a:spcBef>
                <a:spcPts val="1080"/>
              </a:spcBef>
            </a:pPr>
            <a:r>
              <a:rPr sz="1800" spc="-5" dirty="0">
                <a:solidFill>
                  <a:srgbClr val="006FC0"/>
                </a:solidFill>
                <a:latin typeface="Verdana"/>
                <a:cs typeface="Verdana"/>
              </a:rPr>
              <a:t>ΔΕΝ</a:t>
            </a:r>
            <a:r>
              <a:rPr sz="1800" spc="10" dirty="0">
                <a:solidFill>
                  <a:srgbClr val="006FC0"/>
                </a:solidFill>
                <a:latin typeface="Verdana"/>
                <a:cs typeface="Verdana"/>
              </a:rPr>
              <a:t> </a:t>
            </a:r>
            <a:r>
              <a:rPr sz="1800" spc="-5" dirty="0">
                <a:solidFill>
                  <a:srgbClr val="006FC0"/>
                </a:solidFill>
                <a:latin typeface="Verdana"/>
                <a:cs typeface="Verdana"/>
              </a:rPr>
              <a:t>ΣΥΜΠΕΡΙΛΑΜΒΑΝΕΤΑΙ</a:t>
            </a:r>
            <a:r>
              <a:rPr sz="1800" spc="15" dirty="0">
                <a:solidFill>
                  <a:srgbClr val="006FC0"/>
                </a:solidFill>
                <a:latin typeface="Verdana"/>
                <a:cs typeface="Verdana"/>
              </a:rPr>
              <a:t> </a:t>
            </a:r>
            <a:r>
              <a:rPr sz="1800" spc="-5" dirty="0">
                <a:solidFill>
                  <a:srgbClr val="006FC0"/>
                </a:solidFill>
                <a:latin typeface="Verdana"/>
                <a:cs typeface="Verdana"/>
              </a:rPr>
              <a:t>στα</a:t>
            </a:r>
            <a:r>
              <a:rPr sz="1800" spc="-10" dirty="0">
                <a:solidFill>
                  <a:srgbClr val="006FC0"/>
                </a:solidFill>
                <a:latin typeface="Verdana"/>
                <a:cs typeface="Verdana"/>
              </a:rPr>
              <a:t> </a:t>
            </a:r>
            <a:r>
              <a:rPr sz="1800" dirty="0">
                <a:solidFill>
                  <a:srgbClr val="404040"/>
                </a:solidFill>
                <a:latin typeface="Verdana"/>
                <a:cs typeface="Verdana"/>
              </a:rPr>
              <a:t>πλαίσια</a:t>
            </a:r>
            <a:r>
              <a:rPr sz="1800" spc="-10" dirty="0">
                <a:solidFill>
                  <a:srgbClr val="404040"/>
                </a:solidFill>
                <a:latin typeface="Verdana"/>
                <a:cs typeface="Verdana"/>
              </a:rPr>
              <a:t> </a:t>
            </a:r>
            <a:r>
              <a:rPr sz="1800" spc="-5" dirty="0">
                <a:solidFill>
                  <a:srgbClr val="404040"/>
                </a:solidFill>
                <a:latin typeface="Verdana"/>
                <a:cs typeface="Verdana"/>
              </a:rPr>
              <a:t>του</a:t>
            </a:r>
            <a:r>
              <a:rPr sz="1800" spc="5" dirty="0">
                <a:solidFill>
                  <a:srgbClr val="404040"/>
                </a:solidFill>
                <a:latin typeface="Verdana"/>
                <a:cs typeface="Verdana"/>
              </a:rPr>
              <a:t> </a:t>
            </a:r>
            <a:r>
              <a:rPr sz="1800" spc="-5" dirty="0">
                <a:solidFill>
                  <a:srgbClr val="404040"/>
                </a:solidFill>
                <a:latin typeface="Verdana"/>
                <a:cs typeface="Verdana"/>
              </a:rPr>
              <a:t>20%</a:t>
            </a:r>
            <a:r>
              <a:rPr sz="1800" spc="15" dirty="0">
                <a:solidFill>
                  <a:srgbClr val="404040"/>
                </a:solidFill>
                <a:latin typeface="Verdana"/>
                <a:cs typeface="Verdana"/>
              </a:rPr>
              <a:t> </a:t>
            </a:r>
            <a:r>
              <a:rPr sz="1800" spc="-5" dirty="0">
                <a:solidFill>
                  <a:srgbClr val="404040"/>
                </a:solidFill>
                <a:latin typeface="Verdana"/>
                <a:cs typeface="Verdana"/>
              </a:rPr>
              <a:t>του</a:t>
            </a:r>
            <a:r>
              <a:rPr sz="1800" dirty="0">
                <a:solidFill>
                  <a:srgbClr val="404040"/>
                </a:solidFill>
                <a:latin typeface="Verdana"/>
                <a:cs typeface="Verdana"/>
              </a:rPr>
              <a:t> συνολικού</a:t>
            </a:r>
            <a:r>
              <a:rPr sz="1800" spc="-35" dirty="0">
                <a:solidFill>
                  <a:srgbClr val="404040"/>
                </a:solidFill>
                <a:latin typeface="Verdana"/>
                <a:cs typeface="Verdana"/>
              </a:rPr>
              <a:t> </a:t>
            </a:r>
            <a:r>
              <a:rPr sz="1800" spc="-5" dirty="0">
                <a:solidFill>
                  <a:srgbClr val="404040"/>
                </a:solidFill>
                <a:latin typeface="Verdana"/>
                <a:cs typeface="Verdana"/>
              </a:rPr>
              <a:t>budget</a:t>
            </a:r>
            <a:endParaRPr sz="1800" dirty="0">
              <a:latin typeface="Verdana"/>
              <a:cs typeface="Verdana"/>
            </a:endParaRPr>
          </a:p>
        </p:txBody>
      </p:sp>
      <p:sp>
        <p:nvSpPr>
          <p:cNvPr id="9" name="object 9"/>
          <p:cNvSpPr txBox="1">
            <a:spLocks noGrp="1"/>
          </p:cNvSpPr>
          <p:nvPr>
            <p:ph type="title"/>
          </p:nvPr>
        </p:nvSpPr>
        <p:spPr>
          <a:xfrm>
            <a:off x="222910" y="83946"/>
            <a:ext cx="8544560" cy="513715"/>
          </a:xfrm>
          <a:prstGeom prst="rect">
            <a:avLst/>
          </a:prstGeom>
        </p:spPr>
        <p:txBody>
          <a:bodyPr vert="horz" wrap="square" lIns="0" tIns="12700" rIns="0" bIns="0" rtlCol="0">
            <a:spAutoFit/>
          </a:bodyPr>
          <a:lstStyle/>
          <a:p>
            <a:pPr marL="12700">
              <a:lnSpc>
                <a:spcPct val="100000"/>
              </a:lnSpc>
              <a:spcBef>
                <a:spcPts val="100"/>
              </a:spcBef>
            </a:pPr>
            <a:r>
              <a:rPr sz="3200" b="0" spc="-35" dirty="0">
                <a:latin typeface="Calibri Light"/>
                <a:cs typeface="Calibri Light"/>
              </a:rPr>
              <a:t>ΚA131-Intra</a:t>
            </a:r>
            <a:r>
              <a:rPr sz="3200" b="0" spc="-75" dirty="0">
                <a:latin typeface="Calibri Light"/>
                <a:cs typeface="Calibri Light"/>
              </a:rPr>
              <a:t> </a:t>
            </a:r>
            <a:r>
              <a:rPr sz="3200" b="0" spc="-30" dirty="0">
                <a:latin typeface="Calibri Light"/>
                <a:cs typeface="Calibri Light"/>
              </a:rPr>
              <a:t>European</a:t>
            </a:r>
            <a:r>
              <a:rPr sz="3200" b="0" spc="-70" dirty="0">
                <a:latin typeface="Calibri Light"/>
                <a:cs typeface="Calibri Light"/>
              </a:rPr>
              <a:t> </a:t>
            </a:r>
            <a:r>
              <a:rPr sz="3200" b="0" spc="-20" dirty="0">
                <a:latin typeface="Calibri Light"/>
                <a:cs typeface="Calibri Light"/>
              </a:rPr>
              <a:t>Mobility</a:t>
            </a:r>
            <a:r>
              <a:rPr sz="3200" b="0" spc="-70" dirty="0">
                <a:latin typeface="Calibri Light"/>
                <a:cs typeface="Calibri Light"/>
              </a:rPr>
              <a:t> </a:t>
            </a:r>
            <a:r>
              <a:rPr sz="3200" b="0" spc="-35" dirty="0">
                <a:latin typeface="Calibri Light"/>
                <a:cs typeface="Calibri Light"/>
              </a:rPr>
              <a:t>for</a:t>
            </a:r>
            <a:r>
              <a:rPr sz="3200" b="0" spc="-60" dirty="0">
                <a:latin typeface="Calibri Light"/>
                <a:cs typeface="Calibri Light"/>
              </a:rPr>
              <a:t> </a:t>
            </a:r>
            <a:r>
              <a:rPr sz="3200" b="0" spc="-25" dirty="0">
                <a:latin typeface="Calibri Light"/>
                <a:cs typeface="Calibri Light"/>
              </a:rPr>
              <a:t>Students</a:t>
            </a:r>
            <a:r>
              <a:rPr sz="3200" b="0" spc="-75" dirty="0">
                <a:latin typeface="Calibri Light"/>
                <a:cs typeface="Calibri Light"/>
              </a:rPr>
              <a:t> </a:t>
            </a:r>
            <a:r>
              <a:rPr sz="3200" b="0" spc="-15" dirty="0">
                <a:latin typeface="Calibri Light"/>
                <a:cs typeface="Calibri Light"/>
              </a:rPr>
              <a:t>and</a:t>
            </a:r>
            <a:r>
              <a:rPr sz="3200" b="0" spc="-60" dirty="0">
                <a:latin typeface="Calibri Light"/>
                <a:cs typeface="Calibri Light"/>
              </a:rPr>
              <a:t> </a:t>
            </a:r>
            <a:r>
              <a:rPr sz="3200" b="0" spc="-35" dirty="0">
                <a:latin typeface="Calibri Light"/>
                <a:cs typeface="Calibri Light"/>
              </a:rPr>
              <a:t>Staff</a:t>
            </a:r>
            <a:endParaRPr sz="3200">
              <a:latin typeface="Calibri Light"/>
              <a:cs typeface="Calibri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p:nvPr/>
        </p:nvSpPr>
        <p:spPr>
          <a:xfrm>
            <a:off x="13512" y="667745"/>
            <a:ext cx="12192635" cy="5823585"/>
          </a:xfrm>
          <a:prstGeom prst="rect">
            <a:avLst/>
          </a:prstGeom>
        </p:spPr>
        <p:txBody>
          <a:bodyPr vert="horz" wrap="square" lIns="0" tIns="149225" rIns="0" bIns="0" rtlCol="0">
            <a:spAutoFit/>
          </a:bodyPr>
          <a:lstStyle/>
          <a:p>
            <a:pPr marL="299085" indent="-287020" algn="just">
              <a:lnSpc>
                <a:spcPct val="100000"/>
              </a:lnSpc>
              <a:spcBef>
                <a:spcPts val="1175"/>
              </a:spcBef>
              <a:buFont typeface="Courier New"/>
              <a:buChar char="o"/>
              <a:tabLst>
                <a:tab pos="299720" algn="l"/>
              </a:tabLst>
            </a:pPr>
            <a:r>
              <a:rPr sz="1800" b="1" spc="-5" dirty="0">
                <a:solidFill>
                  <a:srgbClr val="8F45C6"/>
                </a:solidFill>
                <a:latin typeface="Verdana"/>
                <a:cs typeface="Verdana"/>
              </a:rPr>
              <a:t>SMS–</a:t>
            </a:r>
            <a:r>
              <a:rPr sz="1800" spc="-5" dirty="0">
                <a:solidFill>
                  <a:srgbClr val="404040"/>
                </a:solidFill>
                <a:latin typeface="Verdana"/>
                <a:cs typeface="Verdana"/>
              </a:rPr>
              <a:t>Student</a:t>
            </a:r>
            <a:r>
              <a:rPr sz="1800" spc="120" dirty="0">
                <a:solidFill>
                  <a:srgbClr val="404040"/>
                </a:solidFill>
                <a:latin typeface="Verdana"/>
                <a:cs typeface="Verdana"/>
              </a:rPr>
              <a:t> </a:t>
            </a:r>
            <a:r>
              <a:rPr sz="1800" spc="-5" dirty="0">
                <a:solidFill>
                  <a:srgbClr val="404040"/>
                </a:solidFill>
                <a:latin typeface="Verdana"/>
                <a:cs typeface="Verdana"/>
              </a:rPr>
              <a:t>Mobility</a:t>
            </a:r>
            <a:r>
              <a:rPr sz="1800" spc="135" dirty="0">
                <a:solidFill>
                  <a:srgbClr val="404040"/>
                </a:solidFill>
                <a:latin typeface="Verdana"/>
                <a:cs typeface="Verdana"/>
              </a:rPr>
              <a:t> </a:t>
            </a:r>
            <a:r>
              <a:rPr sz="1800" dirty="0">
                <a:solidFill>
                  <a:srgbClr val="404040"/>
                </a:solidFill>
                <a:latin typeface="Verdana"/>
                <a:cs typeface="Verdana"/>
              </a:rPr>
              <a:t>for</a:t>
            </a:r>
            <a:r>
              <a:rPr sz="1800" spc="114" dirty="0">
                <a:solidFill>
                  <a:srgbClr val="404040"/>
                </a:solidFill>
                <a:latin typeface="Verdana"/>
                <a:cs typeface="Verdana"/>
              </a:rPr>
              <a:t> </a:t>
            </a:r>
            <a:r>
              <a:rPr sz="1800" dirty="0">
                <a:solidFill>
                  <a:srgbClr val="404040"/>
                </a:solidFill>
                <a:latin typeface="Verdana"/>
                <a:cs typeface="Verdana"/>
              </a:rPr>
              <a:t>Studies</a:t>
            </a:r>
            <a:r>
              <a:rPr sz="1800" spc="114" dirty="0">
                <a:solidFill>
                  <a:srgbClr val="404040"/>
                </a:solidFill>
                <a:latin typeface="Verdana"/>
                <a:cs typeface="Verdana"/>
              </a:rPr>
              <a:t> </a:t>
            </a:r>
            <a:r>
              <a:rPr sz="1800" spc="-20" dirty="0">
                <a:solidFill>
                  <a:srgbClr val="404040"/>
                </a:solidFill>
                <a:latin typeface="Arial MT"/>
                <a:cs typeface="Arial MT"/>
              </a:rPr>
              <a:t>►</a:t>
            </a:r>
            <a:r>
              <a:rPr sz="1800" spc="254" dirty="0">
                <a:solidFill>
                  <a:srgbClr val="404040"/>
                </a:solidFill>
                <a:latin typeface="Arial MT"/>
                <a:cs typeface="Arial MT"/>
              </a:rPr>
              <a:t> </a:t>
            </a:r>
            <a:r>
              <a:rPr sz="1800" spc="5" dirty="0">
                <a:solidFill>
                  <a:srgbClr val="404040"/>
                </a:solidFill>
                <a:latin typeface="Verdana"/>
                <a:cs typeface="Verdana"/>
              </a:rPr>
              <a:t>σε</a:t>
            </a:r>
            <a:r>
              <a:rPr sz="1800" spc="125" dirty="0">
                <a:solidFill>
                  <a:srgbClr val="404040"/>
                </a:solidFill>
                <a:latin typeface="Verdana"/>
                <a:cs typeface="Verdana"/>
              </a:rPr>
              <a:t> </a:t>
            </a:r>
            <a:r>
              <a:rPr sz="1800" spc="-5" dirty="0">
                <a:solidFill>
                  <a:srgbClr val="404040"/>
                </a:solidFill>
                <a:latin typeface="Verdana"/>
                <a:cs typeface="Verdana"/>
              </a:rPr>
              <a:t>συνεργαζόμενο</a:t>
            </a:r>
            <a:r>
              <a:rPr sz="1800" spc="125" dirty="0">
                <a:solidFill>
                  <a:srgbClr val="404040"/>
                </a:solidFill>
                <a:latin typeface="Verdana"/>
                <a:cs typeface="Verdana"/>
              </a:rPr>
              <a:t> </a:t>
            </a:r>
            <a:r>
              <a:rPr sz="1800" spc="-5" dirty="0">
                <a:solidFill>
                  <a:srgbClr val="404040"/>
                </a:solidFill>
                <a:latin typeface="Verdana"/>
                <a:cs typeface="Verdana"/>
              </a:rPr>
              <a:t>ΙΤΕ</a:t>
            </a:r>
            <a:r>
              <a:rPr sz="1800" spc="130" dirty="0">
                <a:solidFill>
                  <a:srgbClr val="404040"/>
                </a:solidFill>
                <a:latin typeface="Verdana"/>
                <a:cs typeface="Verdana"/>
              </a:rPr>
              <a:t> </a:t>
            </a:r>
            <a:r>
              <a:rPr sz="1800" dirty="0">
                <a:solidFill>
                  <a:srgbClr val="404040"/>
                </a:solidFill>
                <a:latin typeface="Verdana"/>
                <a:cs typeface="Verdana"/>
              </a:rPr>
              <a:t>που</a:t>
            </a:r>
            <a:r>
              <a:rPr sz="1800" spc="120" dirty="0">
                <a:solidFill>
                  <a:srgbClr val="404040"/>
                </a:solidFill>
                <a:latin typeface="Verdana"/>
                <a:cs typeface="Verdana"/>
              </a:rPr>
              <a:t> </a:t>
            </a:r>
            <a:r>
              <a:rPr sz="1800" dirty="0">
                <a:solidFill>
                  <a:srgbClr val="404040"/>
                </a:solidFill>
                <a:latin typeface="Verdana"/>
                <a:cs typeface="Verdana"/>
              </a:rPr>
              <a:t>φέρει</a:t>
            </a:r>
            <a:r>
              <a:rPr sz="1800" spc="140" dirty="0">
                <a:solidFill>
                  <a:srgbClr val="404040"/>
                </a:solidFill>
                <a:latin typeface="Verdana"/>
                <a:cs typeface="Verdana"/>
              </a:rPr>
              <a:t> </a:t>
            </a:r>
            <a:r>
              <a:rPr sz="1800" spc="-10" dirty="0">
                <a:solidFill>
                  <a:srgbClr val="404040"/>
                </a:solidFill>
                <a:latin typeface="Verdana"/>
                <a:cs typeface="Verdana"/>
              </a:rPr>
              <a:t>τον</a:t>
            </a:r>
            <a:r>
              <a:rPr sz="1800" spc="130" dirty="0">
                <a:solidFill>
                  <a:srgbClr val="404040"/>
                </a:solidFill>
                <a:latin typeface="Verdana"/>
                <a:cs typeface="Verdana"/>
              </a:rPr>
              <a:t> </a:t>
            </a:r>
            <a:r>
              <a:rPr sz="1800" spc="-5" dirty="0">
                <a:solidFill>
                  <a:srgbClr val="404040"/>
                </a:solidFill>
                <a:latin typeface="Verdana"/>
                <a:cs typeface="Verdana"/>
              </a:rPr>
              <a:t>Χάρτη</a:t>
            </a:r>
            <a:r>
              <a:rPr sz="1800" spc="125" dirty="0">
                <a:solidFill>
                  <a:srgbClr val="404040"/>
                </a:solidFill>
                <a:latin typeface="Verdana"/>
                <a:cs typeface="Verdana"/>
              </a:rPr>
              <a:t> </a:t>
            </a:r>
            <a:r>
              <a:rPr sz="1800" spc="-10" dirty="0">
                <a:solidFill>
                  <a:srgbClr val="404040"/>
                </a:solidFill>
                <a:latin typeface="Verdana"/>
                <a:cs typeface="Verdana"/>
              </a:rPr>
              <a:t>Erasmus</a:t>
            </a:r>
            <a:r>
              <a:rPr sz="1800" spc="125" dirty="0">
                <a:solidFill>
                  <a:srgbClr val="404040"/>
                </a:solidFill>
                <a:latin typeface="Verdana"/>
                <a:cs typeface="Verdana"/>
              </a:rPr>
              <a:t> </a:t>
            </a:r>
            <a:r>
              <a:rPr sz="1800" dirty="0">
                <a:solidFill>
                  <a:srgbClr val="404040"/>
                </a:solidFill>
                <a:latin typeface="Verdana"/>
                <a:cs typeface="Verdana"/>
              </a:rPr>
              <a:t>για</a:t>
            </a:r>
            <a:r>
              <a:rPr sz="1800" spc="120" dirty="0">
                <a:solidFill>
                  <a:srgbClr val="404040"/>
                </a:solidFill>
                <a:latin typeface="Verdana"/>
                <a:cs typeface="Verdana"/>
              </a:rPr>
              <a:t> </a:t>
            </a:r>
            <a:r>
              <a:rPr sz="1800" dirty="0">
                <a:solidFill>
                  <a:srgbClr val="404040"/>
                </a:solidFill>
                <a:latin typeface="Verdana"/>
                <a:cs typeface="Verdana"/>
              </a:rPr>
              <a:t>περίοδ</a:t>
            </a:r>
            <a:endParaRPr sz="1800" dirty="0">
              <a:latin typeface="Verdana"/>
              <a:cs typeface="Verdana"/>
            </a:endParaRPr>
          </a:p>
          <a:p>
            <a:pPr marL="299085">
              <a:lnSpc>
                <a:spcPct val="100000"/>
              </a:lnSpc>
              <a:spcBef>
                <a:spcPts val="1080"/>
              </a:spcBef>
            </a:pPr>
            <a:r>
              <a:rPr sz="1800" dirty="0">
                <a:solidFill>
                  <a:srgbClr val="404040"/>
                </a:solidFill>
                <a:latin typeface="Verdana"/>
                <a:cs typeface="Verdana"/>
              </a:rPr>
              <a:t>σπουδών</a:t>
            </a:r>
            <a:endParaRPr sz="1800" dirty="0">
              <a:latin typeface="Verdana"/>
              <a:cs typeface="Verdana"/>
            </a:endParaRPr>
          </a:p>
          <a:p>
            <a:pPr marL="299085" marR="5080" indent="-287020" algn="just">
              <a:lnSpc>
                <a:spcPct val="150000"/>
              </a:lnSpc>
              <a:spcBef>
                <a:spcPts val="305"/>
              </a:spcBef>
              <a:buFont typeface="Courier New"/>
              <a:buChar char="o"/>
              <a:tabLst>
                <a:tab pos="299720" algn="l"/>
              </a:tabLst>
            </a:pPr>
            <a:r>
              <a:rPr sz="1800" b="1" spc="-5" dirty="0">
                <a:solidFill>
                  <a:srgbClr val="8F45C6"/>
                </a:solidFill>
                <a:latin typeface="Verdana"/>
                <a:cs typeface="Verdana"/>
              </a:rPr>
              <a:t>SMP-</a:t>
            </a:r>
            <a:r>
              <a:rPr sz="1800" spc="-5" dirty="0">
                <a:solidFill>
                  <a:srgbClr val="404040"/>
                </a:solidFill>
                <a:latin typeface="Verdana"/>
                <a:cs typeface="Verdana"/>
              </a:rPr>
              <a:t>Student Mobility </a:t>
            </a:r>
            <a:r>
              <a:rPr sz="1800" dirty="0">
                <a:solidFill>
                  <a:srgbClr val="404040"/>
                </a:solidFill>
                <a:latin typeface="Verdana"/>
                <a:cs typeface="Verdana"/>
              </a:rPr>
              <a:t>for </a:t>
            </a:r>
            <a:r>
              <a:rPr sz="1800" spc="-5" dirty="0">
                <a:solidFill>
                  <a:srgbClr val="404040"/>
                </a:solidFill>
                <a:latin typeface="Verdana"/>
                <a:cs typeface="Verdana"/>
              </a:rPr>
              <a:t>Placements </a:t>
            </a:r>
            <a:r>
              <a:rPr sz="1800" spc="-20" dirty="0">
                <a:solidFill>
                  <a:srgbClr val="404040"/>
                </a:solidFill>
                <a:latin typeface="Arial MT"/>
                <a:cs typeface="Arial MT"/>
              </a:rPr>
              <a:t>►</a:t>
            </a:r>
            <a:r>
              <a:rPr sz="1800" spc="-15" dirty="0">
                <a:solidFill>
                  <a:srgbClr val="404040"/>
                </a:solidFill>
                <a:latin typeface="Arial MT"/>
                <a:cs typeface="Arial MT"/>
              </a:rPr>
              <a:t> </a:t>
            </a:r>
            <a:r>
              <a:rPr sz="1800" spc="-5" dirty="0">
                <a:solidFill>
                  <a:srgbClr val="404040"/>
                </a:solidFill>
                <a:latin typeface="Verdana"/>
                <a:cs typeface="Verdana"/>
              </a:rPr>
              <a:t>τοποθέτηση εργασίας, </a:t>
            </a:r>
            <a:r>
              <a:rPr sz="1800" dirty="0">
                <a:solidFill>
                  <a:srgbClr val="404040"/>
                </a:solidFill>
                <a:latin typeface="Verdana"/>
                <a:cs typeface="Verdana"/>
              </a:rPr>
              <a:t>σε επιχείρηση, </a:t>
            </a:r>
            <a:r>
              <a:rPr sz="1800" spc="-5" dirty="0">
                <a:solidFill>
                  <a:srgbClr val="404040"/>
                </a:solidFill>
                <a:latin typeface="Verdana"/>
                <a:cs typeface="Verdana"/>
              </a:rPr>
              <a:t>ερευνητικό ινστιτούτο </a:t>
            </a:r>
            <a:r>
              <a:rPr sz="1800" dirty="0">
                <a:solidFill>
                  <a:srgbClr val="404040"/>
                </a:solidFill>
                <a:latin typeface="Verdana"/>
                <a:cs typeface="Verdana"/>
              </a:rPr>
              <a:t> </a:t>
            </a:r>
            <a:r>
              <a:rPr sz="1800" spc="-5" dirty="0">
                <a:solidFill>
                  <a:srgbClr val="404040"/>
                </a:solidFill>
                <a:latin typeface="Verdana"/>
                <a:cs typeface="Verdana"/>
              </a:rPr>
              <a:t>εργαστήριο, </a:t>
            </a:r>
            <a:r>
              <a:rPr sz="1800" dirty="0">
                <a:solidFill>
                  <a:srgbClr val="404040"/>
                </a:solidFill>
                <a:latin typeface="Verdana"/>
                <a:cs typeface="Verdana"/>
              </a:rPr>
              <a:t>οργανισμό ή οποιονδήποτε </a:t>
            </a:r>
            <a:r>
              <a:rPr sz="1800" spc="-5" dirty="0">
                <a:solidFill>
                  <a:srgbClr val="404040"/>
                </a:solidFill>
                <a:latin typeface="Verdana"/>
                <a:cs typeface="Verdana"/>
              </a:rPr>
              <a:t>άλλο σχετικό χώρο εργασίας. Οι</a:t>
            </a:r>
            <a:r>
              <a:rPr sz="1800" dirty="0">
                <a:solidFill>
                  <a:srgbClr val="404040"/>
                </a:solidFill>
                <a:latin typeface="Verdana"/>
                <a:cs typeface="Verdana"/>
              </a:rPr>
              <a:t> </a:t>
            </a:r>
            <a:r>
              <a:rPr sz="1800" spc="-5" dirty="0">
                <a:solidFill>
                  <a:srgbClr val="404040"/>
                </a:solidFill>
                <a:latin typeface="Verdana"/>
                <a:cs typeface="Verdana"/>
              </a:rPr>
              <a:t>περίοδοι πρακτικής άσκηση </a:t>
            </a:r>
            <a:r>
              <a:rPr sz="1800" dirty="0">
                <a:solidFill>
                  <a:srgbClr val="404040"/>
                </a:solidFill>
                <a:latin typeface="Verdana"/>
                <a:cs typeface="Verdana"/>
              </a:rPr>
              <a:t> </a:t>
            </a:r>
            <a:r>
              <a:rPr sz="1800" spc="-5" dirty="0">
                <a:solidFill>
                  <a:srgbClr val="404040"/>
                </a:solidFill>
                <a:latin typeface="Verdana"/>
                <a:cs typeface="Verdana"/>
              </a:rPr>
              <a:t>υποστηρίζουν και τους/τις </a:t>
            </a:r>
            <a:r>
              <a:rPr sz="1800" dirty="0">
                <a:solidFill>
                  <a:srgbClr val="404040"/>
                </a:solidFill>
                <a:latin typeface="Verdana"/>
                <a:cs typeface="Verdana"/>
              </a:rPr>
              <a:t>πρόσφατους </a:t>
            </a:r>
            <a:r>
              <a:rPr sz="1800" spc="-5" dirty="0">
                <a:solidFill>
                  <a:srgbClr val="404040"/>
                </a:solidFill>
                <a:latin typeface="Verdana"/>
                <a:cs typeface="Verdana"/>
              </a:rPr>
              <a:t>αποφοίτους/τες οι </a:t>
            </a:r>
            <a:r>
              <a:rPr sz="1800" dirty="0">
                <a:solidFill>
                  <a:srgbClr val="404040"/>
                </a:solidFill>
                <a:latin typeface="Verdana"/>
                <a:cs typeface="Verdana"/>
              </a:rPr>
              <a:t>οποίοι </a:t>
            </a:r>
            <a:r>
              <a:rPr sz="1800" spc="-5" dirty="0">
                <a:solidFill>
                  <a:srgbClr val="404040"/>
                </a:solidFill>
                <a:latin typeface="Verdana"/>
                <a:cs typeface="Verdana"/>
              </a:rPr>
              <a:t>αιτούνται και εγκρίνονται συμμετοχή </a:t>
            </a:r>
            <a:r>
              <a:rPr sz="1800" dirty="0">
                <a:solidFill>
                  <a:srgbClr val="404040"/>
                </a:solidFill>
                <a:latin typeface="Verdana"/>
                <a:cs typeface="Verdana"/>
              </a:rPr>
              <a:t> </a:t>
            </a:r>
            <a:r>
              <a:rPr sz="1800" spc="-5" dirty="0">
                <a:solidFill>
                  <a:srgbClr val="404040"/>
                </a:solidFill>
                <a:latin typeface="Verdana"/>
                <a:cs typeface="Verdana"/>
              </a:rPr>
              <a:t>ΠΡΙΝ</a:t>
            </a:r>
            <a:r>
              <a:rPr sz="1800" spc="5" dirty="0">
                <a:solidFill>
                  <a:srgbClr val="404040"/>
                </a:solidFill>
                <a:latin typeface="Verdana"/>
                <a:cs typeface="Verdana"/>
              </a:rPr>
              <a:t> </a:t>
            </a:r>
            <a:r>
              <a:rPr sz="1800" spc="-5" dirty="0">
                <a:solidFill>
                  <a:srgbClr val="404040"/>
                </a:solidFill>
                <a:latin typeface="Verdana"/>
                <a:cs typeface="Verdana"/>
              </a:rPr>
              <a:t>την</a:t>
            </a:r>
            <a:r>
              <a:rPr sz="1800" dirty="0">
                <a:solidFill>
                  <a:srgbClr val="404040"/>
                </a:solidFill>
                <a:latin typeface="Verdana"/>
                <a:cs typeface="Verdana"/>
              </a:rPr>
              <a:t> ολοκλήρωση</a:t>
            </a:r>
            <a:r>
              <a:rPr sz="1800" spc="-30" dirty="0">
                <a:solidFill>
                  <a:srgbClr val="404040"/>
                </a:solidFill>
                <a:latin typeface="Verdana"/>
                <a:cs typeface="Verdana"/>
              </a:rPr>
              <a:t> </a:t>
            </a:r>
            <a:r>
              <a:rPr sz="1800" spc="-5" dirty="0">
                <a:solidFill>
                  <a:srgbClr val="404040"/>
                </a:solidFill>
                <a:latin typeface="Verdana"/>
                <a:cs typeface="Verdana"/>
              </a:rPr>
              <a:t>του</a:t>
            </a:r>
            <a:r>
              <a:rPr sz="1800" spc="-15" dirty="0">
                <a:solidFill>
                  <a:srgbClr val="404040"/>
                </a:solidFill>
                <a:latin typeface="Verdana"/>
                <a:cs typeface="Verdana"/>
              </a:rPr>
              <a:t> </a:t>
            </a:r>
            <a:r>
              <a:rPr sz="1800" dirty="0">
                <a:solidFill>
                  <a:srgbClr val="404040"/>
                </a:solidFill>
                <a:latin typeface="Verdana"/>
                <a:cs typeface="Verdana"/>
              </a:rPr>
              <a:t>κύκλου</a:t>
            </a:r>
            <a:r>
              <a:rPr sz="1800" spc="-15" dirty="0">
                <a:solidFill>
                  <a:srgbClr val="404040"/>
                </a:solidFill>
                <a:latin typeface="Verdana"/>
                <a:cs typeface="Verdana"/>
              </a:rPr>
              <a:t> </a:t>
            </a:r>
            <a:r>
              <a:rPr sz="1800" spc="-5" dirty="0">
                <a:solidFill>
                  <a:srgbClr val="404040"/>
                </a:solidFill>
                <a:latin typeface="Verdana"/>
                <a:cs typeface="Verdana"/>
              </a:rPr>
              <a:t>σπουδών τους.</a:t>
            </a:r>
            <a:endParaRPr sz="1800" dirty="0">
              <a:latin typeface="Verdana"/>
              <a:cs typeface="Verdana"/>
            </a:endParaRPr>
          </a:p>
          <a:p>
            <a:pPr marL="299085" indent="-287020" algn="just">
              <a:lnSpc>
                <a:spcPct val="100000"/>
              </a:lnSpc>
              <a:spcBef>
                <a:spcPts val="1380"/>
              </a:spcBef>
              <a:buFont typeface="Courier New"/>
              <a:buChar char="o"/>
              <a:tabLst>
                <a:tab pos="299720" algn="l"/>
              </a:tabLst>
            </a:pPr>
            <a:r>
              <a:rPr sz="1800" b="1" spc="-5" dirty="0">
                <a:solidFill>
                  <a:srgbClr val="8F45C6"/>
                </a:solidFill>
                <a:latin typeface="Verdana"/>
                <a:cs typeface="Verdana"/>
              </a:rPr>
              <a:t>Κινητικότητα</a:t>
            </a:r>
            <a:r>
              <a:rPr sz="1800" b="1" spc="45" dirty="0">
                <a:solidFill>
                  <a:srgbClr val="8F45C6"/>
                </a:solidFill>
                <a:latin typeface="Verdana"/>
                <a:cs typeface="Verdana"/>
              </a:rPr>
              <a:t> </a:t>
            </a:r>
            <a:r>
              <a:rPr sz="1800" b="1" dirty="0">
                <a:solidFill>
                  <a:srgbClr val="8F45C6"/>
                </a:solidFill>
                <a:latin typeface="Verdana"/>
                <a:cs typeface="Verdana"/>
              </a:rPr>
              <a:t>Διδακτορικών</a:t>
            </a:r>
            <a:r>
              <a:rPr sz="1800" b="1" spc="45" dirty="0">
                <a:solidFill>
                  <a:srgbClr val="8F45C6"/>
                </a:solidFill>
                <a:latin typeface="Verdana"/>
                <a:cs typeface="Verdana"/>
              </a:rPr>
              <a:t> </a:t>
            </a:r>
            <a:r>
              <a:rPr sz="1800" b="1" spc="-5" dirty="0">
                <a:solidFill>
                  <a:srgbClr val="8F45C6"/>
                </a:solidFill>
                <a:latin typeface="Verdana"/>
                <a:cs typeface="Verdana"/>
              </a:rPr>
              <a:t>Φοιτητών/τριών</a:t>
            </a:r>
            <a:r>
              <a:rPr sz="1800" b="1" spc="40" dirty="0">
                <a:solidFill>
                  <a:srgbClr val="8F45C6"/>
                </a:solidFill>
                <a:latin typeface="Verdana"/>
                <a:cs typeface="Verdana"/>
              </a:rPr>
              <a:t> </a:t>
            </a:r>
            <a:r>
              <a:rPr sz="1800" dirty="0">
                <a:solidFill>
                  <a:srgbClr val="404040"/>
                </a:solidFill>
                <a:latin typeface="Verdana"/>
                <a:cs typeface="Verdana"/>
              </a:rPr>
              <a:t>(</a:t>
            </a:r>
            <a:r>
              <a:rPr sz="1800" spc="30" dirty="0">
                <a:solidFill>
                  <a:srgbClr val="404040"/>
                </a:solidFill>
                <a:latin typeface="Verdana"/>
                <a:cs typeface="Verdana"/>
              </a:rPr>
              <a:t> </a:t>
            </a:r>
            <a:r>
              <a:rPr sz="1800" spc="-5" dirty="0">
                <a:solidFill>
                  <a:srgbClr val="404040"/>
                </a:solidFill>
                <a:latin typeface="Verdana"/>
                <a:cs typeface="Verdana"/>
              </a:rPr>
              <a:t>Σύντομη</a:t>
            </a:r>
            <a:r>
              <a:rPr sz="1800" spc="15" dirty="0">
                <a:solidFill>
                  <a:srgbClr val="404040"/>
                </a:solidFill>
                <a:latin typeface="Verdana"/>
                <a:cs typeface="Verdana"/>
              </a:rPr>
              <a:t> </a:t>
            </a:r>
            <a:r>
              <a:rPr sz="1800" spc="-5" dirty="0">
                <a:solidFill>
                  <a:srgbClr val="404040"/>
                </a:solidFill>
                <a:latin typeface="Verdana"/>
                <a:cs typeface="Verdana"/>
              </a:rPr>
              <a:t>Διάρκεια</a:t>
            </a:r>
            <a:r>
              <a:rPr sz="1800" spc="15" dirty="0">
                <a:solidFill>
                  <a:srgbClr val="404040"/>
                </a:solidFill>
                <a:latin typeface="Verdana"/>
                <a:cs typeface="Verdana"/>
              </a:rPr>
              <a:t> </a:t>
            </a:r>
            <a:r>
              <a:rPr sz="1800" spc="-5" dirty="0">
                <a:solidFill>
                  <a:srgbClr val="404040"/>
                </a:solidFill>
                <a:latin typeface="Verdana"/>
                <a:cs typeface="Verdana"/>
              </a:rPr>
              <a:t>χωρίς</a:t>
            </a:r>
            <a:r>
              <a:rPr sz="1800" spc="1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dirty="0">
                <a:solidFill>
                  <a:srgbClr val="404040"/>
                </a:solidFill>
                <a:latin typeface="Verdana"/>
                <a:cs typeface="Verdana"/>
              </a:rPr>
              <a:t>χρειάζεται</a:t>
            </a:r>
            <a:r>
              <a:rPr sz="1800" spc="3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spc="-5" dirty="0">
                <a:solidFill>
                  <a:srgbClr val="404040"/>
                </a:solidFill>
                <a:latin typeface="Verdana"/>
                <a:cs typeface="Verdana"/>
              </a:rPr>
              <a:t>εμπίπτει</a:t>
            </a:r>
            <a:r>
              <a:rPr sz="1800" spc="35" dirty="0">
                <a:solidFill>
                  <a:srgbClr val="404040"/>
                </a:solidFill>
                <a:latin typeface="Verdana"/>
                <a:cs typeface="Verdana"/>
              </a:rPr>
              <a:t> </a:t>
            </a:r>
            <a:r>
              <a:rPr sz="1800" spc="-10" dirty="0">
                <a:solidFill>
                  <a:srgbClr val="404040"/>
                </a:solidFill>
                <a:latin typeface="Verdana"/>
                <a:cs typeface="Verdana"/>
              </a:rPr>
              <a:t>σ</a:t>
            </a:r>
            <a:endParaRPr sz="1800" dirty="0">
              <a:latin typeface="Verdana"/>
              <a:cs typeface="Verdana"/>
            </a:endParaRPr>
          </a:p>
          <a:p>
            <a:pPr marL="299085">
              <a:lnSpc>
                <a:spcPct val="100000"/>
              </a:lnSpc>
              <a:spcBef>
                <a:spcPts val="1080"/>
              </a:spcBef>
            </a:pPr>
            <a:r>
              <a:rPr sz="1800" dirty="0">
                <a:solidFill>
                  <a:srgbClr val="404040"/>
                </a:solidFill>
                <a:latin typeface="Verdana"/>
                <a:cs typeface="Verdana"/>
              </a:rPr>
              <a:t>ΛΕ</a:t>
            </a:r>
            <a:r>
              <a:rPr sz="1800" spc="-5" dirty="0">
                <a:solidFill>
                  <a:srgbClr val="404040"/>
                </a:solidFill>
                <a:latin typeface="Verdana"/>
                <a:cs typeface="Verdana"/>
              </a:rPr>
              <a:t> </a:t>
            </a:r>
            <a:r>
              <a:rPr sz="1800" dirty="0">
                <a:solidFill>
                  <a:srgbClr val="404040"/>
                </a:solidFill>
                <a:latin typeface="Verdana"/>
                <a:cs typeface="Verdana"/>
              </a:rPr>
              <a:t>ή</a:t>
            </a:r>
            <a:r>
              <a:rPr sz="1800" spc="-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spc="-5" dirty="0">
                <a:solidFill>
                  <a:srgbClr val="404040"/>
                </a:solidFill>
                <a:latin typeface="Verdana"/>
                <a:cs typeface="Verdana"/>
              </a:rPr>
              <a:t>συνοδεύεται</a:t>
            </a:r>
            <a:r>
              <a:rPr sz="1800" spc="10" dirty="0">
                <a:solidFill>
                  <a:srgbClr val="404040"/>
                </a:solidFill>
                <a:latin typeface="Verdana"/>
                <a:cs typeface="Verdana"/>
              </a:rPr>
              <a:t> </a:t>
            </a:r>
            <a:r>
              <a:rPr sz="1800" spc="-5" dirty="0">
                <a:solidFill>
                  <a:srgbClr val="404040"/>
                </a:solidFill>
                <a:latin typeface="Verdana"/>
                <a:cs typeface="Verdana"/>
              </a:rPr>
              <a:t>από</a:t>
            </a:r>
            <a:r>
              <a:rPr sz="1800" spc="10" dirty="0">
                <a:solidFill>
                  <a:srgbClr val="404040"/>
                </a:solidFill>
                <a:latin typeface="Verdana"/>
                <a:cs typeface="Verdana"/>
              </a:rPr>
              <a:t> </a:t>
            </a:r>
            <a:r>
              <a:rPr sz="1800" dirty="0">
                <a:solidFill>
                  <a:srgbClr val="404040"/>
                </a:solidFill>
                <a:latin typeface="Verdana"/>
                <a:cs typeface="Verdana"/>
              </a:rPr>
              <a:t>διαδικτυακό</a:t>
            </a:r>
            <a:r>
              <a:rPr sz="1800" spc="-10" dirty="0">
                <a:solidFill>
                  <a:srgbClr val="404040"/>
                </a:solidFill>
                <a:latin typeface="Verdana"/>
                <a:cs typeface="Verdana"/>
              </a:rPr>
              <a:t> </a:t>
            </a:r>
            <a:r>
              <a:rPr sz="1800" spc="-5" dirty="0">
                <a:solidFill>
                  <a:srgbClr val="404040"/>
                </a:solidFill>
                <a:latin typeface="Verdana"/>
                <a:cs typeface="Verdana"/>
              </a:rPr>
              <a:t>κομμάτι</a:t>
            </a:r>
            <a:r>
              <a:rPr sz="1800" spc="10" dirty="0">
                <a:solidFill>
                  <a:srgbClr val="404040"/>
                </a:solidFill>
                <a:latin typeface="Verdana"/>
                <a:cs typeface="Verdana"/>
              </a:rPr>
              <a:t> </a:t>
            </a:r>
            <a:r>
              <a:rPr sz="1800" dirty="0">
                <a:solidFill>
                  <a:srgbClr val="404040"/>
                </a:solidFill>
                <a:latin typeface="Verdana"/>
                <a:cs typeface="Verdana"/>
              </a:rPr>
              <a:t>)</a:t>
            </a:r>
            <a:endParaRPr sz="1800" dirty="0">
              <a:latin typeface="Verdana"/>
              <a:cs typeface="Verdana"/>
            </a:endParaRPr>
          </a:p>
          <a:p>
            <a:pPr marL="299085" indent="-287020" algn="just">
              <a:lnSpc>
                <a:spcPct val="100000"/>
              </a:lnSpc>
              <a:spcBef>
                <a:spcPts val="1475"/>
              </a:spcBef>
              <a:buFont typeface="Courier New"/>
              <a:buChar char="o"/>
              <a:tabLst>
                <a:tab pos="299720" algn="l"/>
              </a:tabLst>
            </a:pPr>
            <a:r>
              <a:rPr sz="1800" b="1" spc="-5" dirty="0">
                <a:solidFill>
                  <a:srgbClr val="8F45C6"/>
                </a:solidFill>
                <a:latin typeface="Verdana"/>
                <a:cs typeface="Verdana"/>
              </a:rPr>
              <a:t>ΒΙPs</a:t>
            </a:r>
            <a:r>
              <a:rPr sz="1800" b="1" spc="10" dirty="0">
                <a:solidFill>
                  <a:srgbClr val="8F45C6"/>
                </a:solidFill>
                <a:latin typeface="Verdana"/>
                <a:cs typeface="Verdana"/>
              </a:rPr>
              <a:t> </a:t>
            </a:r>
            <a:r>
              <a:rPr sz="1800" b="1" dirty="0">
                <a:solidFill>
                  <a:srgbClr val="8F45C6"/>
                </a:solidFill>
                <a:latin typeface="Verdana"/>
                <a:cs typeface="Verdana"/>
              </a:rPr>
              <a:t>–</a:t>
            </a:r>
            <a:r>
              <a:rPr sz="1800" dirty="0">
                <a:solidFill>
                  <a:srgbClr val="404040"/>
                </a:solidFill>
                <a:latin typeface="Verdana"/>
                <a:cs typeface="Verdana"/>
              </a:rPr>
              <a:t>Blended</a:t>
            </a:r>
            <a:r>
              <a:rPr sz="1800" spc="20" dirty="0">
                <a:solidFill>
                  <a:srgbClr val="404040"/>
                </a:solidFill>
                <a:latin typeface="Verdana"/>
                <a:cs typeface="Verdana"/>
              </a:rPr>
              <a:t> </a:t>
            </a:r>
            <a:r>
              <a:rPr sz="1800" spc="-5" dirty="0">
                <a:solidFill>
                  <a:srgbClr val="404040"/>
                </a:solidFill>
                <a:latin typeface="Verdana"/>
                <a:cs typeface="Verdana"/>
              </a:rPr>
              <a:t>Intensive</a:t>
            </a:r>
            <a:r>
              <a:rPr sz="1800" spc="5" dirty="0">
                <a:solidFill>
                  <a:srgbClr val="404040"/>
                </a:solidFill>
                <a:latin typeface="Verdana"/>
                <a:cs typeface="Verdana"/>
              </a:rPr>
              <a:t> </a:t>
            </a:r>
            <a:r>
              <a:rPr sz="1800" spc="-10" dirty="0">
                <a:solidFill>
                  <a:srgbClr val="404040"/>
                </a:solidFill>
                <a:latin typeface="Verdana"/>
                <a:cs typeface="Verdana"/>
              </a:rPr>
              <a:t>Programmes</a:t>
            </a:r>
            <a:r>
              <a:rPr sz="1800" spc="20" dirty="0">
                <a:solidFill>
                  <a:srgbClr val="404040"/>
                </a:solidFill>
                <a:latin typeface="Verdana"/>
                <a:cs typeface="Verdana"/>
              </a:rPr>
              <a:t> </a:t>
            </a:r>
            <a:r>
              <a:rPr sz="1800" spc="-5" dirty="0">
                <a:solidFill>
                  <a:srgbClr val="404040"/>
                </a:solidFill>
                <a:latin typeface="Arial MT"/>
                <a:cs typeface="Arial MT"/>
              </a:rPr>
              <a:t>►</a:t>
            </a:r>
            <a:r>
              <a:rPr sz="1800" spc="-5" dirty="0">
                <a:solidFill>
                  <a:srgbClr val="404040"/>
                </a:solidFill>
                <a:latin typeface="Verdana"/>
                <a:cs typeface="Verdana"/>
              </a:rPr>
              <a:t>Συμμετοχή </a:t>
            </a:r>
            <a:r>
              <a:rPr sz="1800" dirty="0">
                <a:solidFill>
                  <a:srgbClr val="404040"/>
                </a:solidFill>
                <a:latin typeface="Verdana"/>
                <a:cs typeface="Verdana"/>
              </a:rPr>
              <a:t>σε</a:t>
            </a:r>
            <a:r>
              <a:rPr sz="1800" spc="10" dirty="0">
                <a:solidFill>
                  <a:srgbClr val="404040"/>
                </a:solidFill>
                <a:latin typeface="Verdana"/>
                <a:cs typeface="Verdana"/>
              </a:rPr>
              <a:t> </a:t>
            </a:r>
            <a:r>
              <a:rPr sz="1800" spc="-5" dirty="0">
                <a:solidFill>
                  <a:srgbClr val="404040"/>
                </a:solidFill>
                <a:latin typeface="Verdana"/>
                <a:cs typeface="Verdana"/>
              </a:rPr>
              <a:t>εντατικά</a:t>
            </a:r>
            <a:r>
              <a:rPr sz="1800" spc="15" dirty="0">
                <a:solidFill>
                  <a:srgbClr val="404040"/>
                </a:solidFill>
                <a:latin typeface="Verdana"/>
                <a:cs typeface="Verdana"/>
              </a:rPr>
              <a:t> </a:t>
            </a:r>
            <a:r>
              <a:rPr sz="1800" spc="-5" dirty="0">
                <a:solidFill>
                  <a:srgbClr val="404040"/>
                </a:solidFill>
                <a:latin typeface="Verdana"/>
                <a:cs typeface="Verdana"/>
              </a:rPr>
              <a:t>προγράμματα</a:t>
            </a:r>
            <a:r>
              <a:rPr sz="1800" spc="-10" dirty="0">
                <a:solidFill>
                  <a:srgbClr val="404040"/>
                </a:solidFill>
                <a:latin typeface="Verdana"/>
                <a:cs typeface="Verdana"/>
              </a:rPr>
              <a:t> </a:t>
            </a:r>
            <a:r>
              <a:rPr sz="1800" spc="-5" dirty="0">
                <a:solidFill>
                  <a:srgbClr val="404040"/>
                </a:solidFill>
                <a:latin typeface="Verdana"/>
                <a:cs typeface="Verdana"/>
              </a:rPr>
              <a:t>Ιδρυμάτων</a:t>
            </a:r>
            <a:r>
              <a:rPr sz="1800" spc="25" dirty="0">
                <a:solidFill>
                  <a:srgbClr val="404040"/>
                </a:solidFill>
                <a:latin typeface="Verdana"/>
                <a:cs typeface="Verdana"/>
              </a:rPr>
              <a:t> </a:t>
            </a:r>
            <a:r>
              <a:rPr sz="1800" dirty="0">
                <a:solidFill>
                  <a:srgbClr val="404040"/>
                </a:solidFill>
                <a:latin typeface="Verdana"/>
                <a:cs typeface="Verdana"/>
              </a:rPr>
              <a:t>με</a:t>
            </a:r>
            <a:r>
              <a:rPr sz="1800" spc="10" dirty="0">
                <a:solidFill>
                  <a:srgbClr val="404040"/>
                </a:solidFill>
                <a:latin typeface="Verdana"/>
                <a:cs typeface="Verdana"/>
              </a:rPr>
              <a:t> </a:t>
            </a:r>
            <a:r>
              <a:rPr sz="1800" spc="-5" dirty="0">
                <a:solidFill>
                  <a:srgbClr val="404040"/>
                </a:solidFill>
                <a:latin typeface="Verdana"/>
                <a:cs typeface="Verdana"/>
              </a:rPr>
              <a:t>τα</a:t>
            </a:r>
            <a:endParaRPr sz="1800" dirty="0">
              <a:latin typeface="Verdana"/>
              <a:cs typeface="Verdana"/>
            </a:endParaRPr>
          </a:p>
          <a:p>
            <a:pPr marL="12700">
              <a:lnSpc>
                <a:spcPct val="100000"/>
              </a:lnSpc>
              <a:spcBef>
                <a:spcPts val="1480"/>
              </a:spcBef>
            </a:pPr>
            <a:r>
              <a:rPr sz="1800" dirty="0">
                <a:solidFill>
                  <a:srgbClr val="404040"/>
                </a:solidFill>
                <a:latin typeface="Verdana"/>
                <a:cs typeface="Verdana"/>
              </a:rPr>
              <a:t>οποία</a:t>
            </a:r>
            <a:r>
              <a:rPr sz="1800" spc="5" dirty="0">
                <a:solidFill>
                  <a:srgbClr val="404040"/>
                </a:solidFill>
                <a:latin typeface="Verdana"/>
                <a:cs typeface="Verdana"/>
              </a:rPr>
              <a:t> </a:t>
            </a:r>
            <a:r>
              <a:rPr sz="1800" spc="-5" dirty="0">
                <a:solidFill>
                  <a:srgbClr val="404040"/>
                </a:solidFill>
                <a:latin typeface="Verdana"/>
                <a:cs typeface="Verdana"/>
              </a:rPr>
              <a:t>βρίσκεται</a:t>
            </a:r>
            <a:r>
              <a:rPr sz="1800" dirty="0">
                <a:solidFill>
                  <a:srgbClr val="404040"/>
                </a:solidFill>
                <a:latin typeface="Verdana"/>
                <a:cs typeface="Verdana"/>
              </a:rPr>
              <a:t> σε</a:t>
            </a:r>
            <a:r>
              <a:rPr sz="1800" spc="15" dirty="0">
                <a:solidFill>
                  <a:srgbClr val="404040"/>
                </a:solidFill>
                <a:latin typeface="Verdana"/>
                <a:cs typeface="Verdana"/>
              </a:rPr>
              <a:t> </a:t>
            </a:r>
            <a:r>
              <a:rPr sz="1800" spc="-5" dirty="0">
                <a:solidFill>
                  <a:srgbClr val="404040"/>
                </a:solidFill>
                <a:latin typeface="Verdana"/>
                <a:cs typeface="Verdana"/>
              </a:rPr>
              <a:t>ισχύ</a:t>
            </a:r>
            <a:r>
              <a:rPr sz="1800" spc="20" dirty="0">
                <a:solidFill>
                  <a:srgbClr val="404040"/>
                </a:solidFill>
                <a:latin typeface="Verdana"/>
                <a:cs typeface="Verdana"/>
              </a:rPr>
              <a:t> </a:t>
            </a:r>
            <a:r>
              <a:rPr sz="1800" spc="-5" dirty="0">
                <a:solidFill>
                  <a:srgbClr val="404040"/>
                </a:solidFill>
                <a:latin typeface="Verdana"/>
                <a:cs typeface="Verdana"/>
              </a:rPr>
              <a:t>Διμερής</a:t>
            </a:r>
            <a:r>
              <a:rPr sz="1800" dirty="0">
                <a:solidFill>
                  <a:srgbClr val="404040"/>
                </a:solidFill>
                <a:latin typeface="Verdana"/>
                <a:cs typeface="Verdana"/>
              </a:rPr>
              <a:t> </a:t>
            </a:r>
            <a:r>
              <a:rPr sz="1800" spc="-5" dirty="0">
                <a:solidFill>
                  <a:srgbClr val="404040"/>
                </a:solidFill>
                <a:latin typeface="Verdana"/>
                <a:cs typeface="Verdana"/>
              </a:rPr>
              <a:t>Συμφωνία.</a:t>
            </a:r>
            <a:r>
              <a:rPr sz="1800" spc="5" dirty="0">
                <a:solidFill>
                  <a:srgbClr val="404040"/>
                </a:solidFill>
                <a:latin typeface="Verdana"/>
                <a:cs typeface="Verdana"/>
              </a:rPr>
              <a:t> </a:t>
            </a:r>
            <a:r>
              <a:rPr sz="1800" spc="-5" dirty="0">
                <a:solidFill>
                  <a:srgbClr val="404040"/>
                </a:solidFill>
                <a:latin typeface="Verdana"/>
                <a:cs typeface="Verdana"/>
              </a:rPr>
              <a:t>Τα</a:t>
            </a:r>
            <a:r>
              <a:rPr sz="1800" spc="15" dirty="0">
                <a:solidFill>
                  <a:srgbClr val="404040"/>
                </a:solidFill>
                <a:latin typeface="Verdana"/>
                <a:cs typeface="Verdana"/>
              </a:rPr>
              <a:t> </a:t>
            </a:r>
            <a:r>
              <a:rPr sz="1800" spc="-5" dirty="0">
                <a:solidFill>
                  <a:srgbClr val="404040"/>
                </a:solidFill>
                <a:latin typeface="Verdana"/>
                <a:cs typeface="Verdana"/>
              </a:rPr>
              <a:t>BIPs</a:t>
            </a:r>
            <a:r>
              <a:rPr sz="1800" spc="30" dirty="0">
                <a:solidFill>
                  <a:srgbClr val="404040"/>
                </a:solidFill>
                <a:latin typeface="Verdana"/>
                <a:cs typeface="Verdana"/>
              </a:rPr>
              <a:t> </a:t>
            </a:r>
            <a:r>
              <a:rPr sz="1800" dirty="0">
                <a:solidFill>
                  <a:srgbClr val="404040"/>
                </a:solidFill>
                <a:latin typeface="Verdana"/>
                <a:cs typeface="Verdana"/>
              </a:rPr>
              <a:t>δεν</a:t>
            </a:r>
            <a:r>
              <a:rPr sz="1800" spc="10" dirty="0">
                <a:solidFill>
                  <a:srgbClr val="404040"/>
                </a:solidFill>
                <a:latin typeface="Verdana"/>
                <a:cs typeface="Verdana"/>
              </a:rPr>
              <a:t> </a:t>
            </a:r>
            <a:r>
              <a:rPr sz="1800" spc="-5" dirty="0">
                <a:solidFill>
                  <a:srgbClr val="404040"/>
                </a:solidFill>
                <a:latin typeface="Verdana"/>
                <a:cs typeface="Verdana"/>
              </a:rPr>
              <a:t>αφορούν</a:t>
            </a:r>
            <a:r>
              <a:rPr sz="1800" spc="5" dirty="0">
                <a:solidFill>
                  <a:srgbClr val="404040"/>
                </a:solidFill>
                <a:latin typeface="Verdana"/>
                <a:cs typeface="Verdana"/>
              </a:rPr>
              <a:t> </a:t>
            </a:r>
            <a:r>
              <a:rPr sz="1800" spc="-5" dirty="0">
                <a:solidFill>
                  <a:srgbClr val="404040"/>
                </a:solidFill>
                <a:latin typeface="Verdana"/>
                <a:cs typeface="Verdana"/>
              </a:rPr>
              <a:t>την</a:t>
            </a:r>
            <a:r>
              <a:rPr sz="1800" spc="15" dirty="0">
                <a:solidFill>
                  <a:srgbClr val="404040"/>
                </a:solidFill>
                <a:latin typeface="Verdana"/>
                <a:cs typeface="Verdana"/>
              </a:rPr>
              <a:t> </a:t>
            </a:r>
            <a:r>
              <a:rPr sz="1800" dirty="0">
                <a:solidFill>
                  <a:srgbClr val="404040"/>
                </a:solidFill>
                <a:latin typeface="Verdana"/>
                <a:cs typeface="Verdana"/>
              </a:rPr>
              <a:t>πρακτική </a:t>
            </a:r>
            <a:r>
              <a:rPr sz="1800" spc="-5" dirty="0">
                <a:solidFill>
                  <a:srgbClr val="404040"/>
                </a:solidFill>
                <a:latin typeface="Verdana"/>
                <a:cs typeface="Verdana"/>
              </a:rPr>
              <a:t>άσκηση/</a:t>
            </a:r>
            <a:r>
              <a:rPr sz="1800" dirty="0">
                <a:solidFill>
                  <a:srgbClr val="404040"/>
                </a:solidFill>
                <a:latin typeface="Verdana"/>
                <a:cs typeface="Verdana"/>
              </a:rPr>
              <a:t> </a:t>
            </a:r>
            <a:r>
              <a:rPr sz="1800" spc="-5" dirty="0">
                <a:solidFill>
                  <a:srgbClr val="404040"/>
                </a:solidFill>
                <a:latin typeface="Verdana"/>
                <a:cs typeface="Verdana"/>
              </a:rPr>
              <a:t>τοποθέτηση</a:t>
            </a:r>
            <a:endParaRPr sz="1800" dirty="0">
              <a:latin typeface="Verdana"/>
              <a:cs typeface="Verdana"/>
            </a:endParaRPr>
          </a:p>
          <a:p>
            <a:pPr marL="24765" marR="880110" indent="-12700">
              <a:lnSpc>
                <a:spcPct val="100000"/>
              </a:lnSpc>
              <a:spcBef>
                <a:spcPts val="1490"/>
              </a:spcBef>
              <a:buFont typeface="Courier New"/>
              <a:buChar char="o"/>
              <a:tabLst>
                <a:tab pos="299720" algn="l"/>
                <a:tab pos="3571240" algn="l"/>
                <a:tab pos="5290820" algn="l"/>
                <a:tab pos="6045835" algn="l"/>
              </a:tabLst>
            </a:pPr>
            <a:r>
              <a:rPr sz="1800" b="1" spc="-5" dirty="0">
                <a:solidFill>
                  <a:srgbClr val="8F45C6"/>
                </a:solidFill>
                <a:latin typeface="Verdana"/>
                <a:cs typeface="Verdana"/>
              </a:rPr>
              <a:t>Blended</a:t>
            </a:r>
            <a:r>
              <a:rPr sz="1800" b="1" spc="25" dirty="0">
                <a:solidFill>
                  <a:srgbClr val="8F45C6"/>
                </a:solidFill>
                <a:latin typeface="Verdana"/>
                <a:cs typeface="Verdana"/>
              </a:rPr>
              <a:t> </a:t>
            </a:r>
            <a:r>
              <a:rPr sz="1800" b="1" spc="-5" dirty="0">
                <a:solidFill>
                  <a:srgbClr val="8F45C6"/>
                </a:solidFill>
                <a:latin typeface="Verdana"/>
                <a:cs typeface="Verdana"/>
              </a:rPr>
              <a:t>Mobility/</a:t>
            </a:r>
            <a:r>
              <a:rPr sz="1800" b="1" spc="25" dirty="0">
                <a:solidFill>
                  <a:srgbClr val="8F45C6"/>
                </a:solidFill>
                <a:latin typeface="Verdana"/>
                <a:cs typeface="Verdana"/>
              </a:rPr>
              <a:t> </a:t>
            </a:r>
            <a:r>
              <a:rPr sz="1800" b="1" spc="-5" dirty="0">
                <a:solidFill>
                  <a:srgbClr val="8F45C6"/>
                </a:solidFill>
                <a:latin typeface="Verdana"/>
                <a:cs typeface="Verdana"/>
              </a:rPr>
              <a:t>Μικτή</a:t>
            </a:r>
            <a:r>
              <a:rPr sz="1800" b="1" spc="25" dirty="0">
                <a:solidFill>
                  <a:srgbClr val="8F45C6"/>
                </a:solidFill>
                <a:latin typeface="Verdana"/>
                <a:cs typeface="Verdana"/>
              </a:rPr>
              <a:t> </a:t>
            </a:r>
            <a:r>
              <a:rPr sz="1800" b="1" spc="-5" dirty="0">
                <a:solidFill>
                  <a:srgbClr val="8F45C6"/>
                </a:solidFill>
                <a:latin typeface="Verdana"/>
                <a:cs typeface="Verdana"/>
              </a:rPr>
              <a:t>Κινητικότητα	</a:t>
            </a:r>
            <a:r>
              <a:rPr sz="1800" spc="-5" dirty="0">
                <a:solidFill>
                  <a:srgbClr val="404040"/>
                </a:solidFill>
                <a:latin typeface="Verdana"/>
                <a:cs typeface="Verdana"/>
              </a:rPr>
              <a:t>Σπουδαστές </a:t>
            </a:r>
            <a:r>
              <a:rPr sz="1800" dirty="0">
                <a:solidFill>
                  <a:srgbClr val="404040"/>
                </a:solidFill>
                <a:latin typeface="Verdana"/>
                <a:cs typeface="Verdana"/>
              </a:rPr>
              <a:t>ή </a:t>
            </a:r>
            <a:r>
              <a:rPr sz="1800" spc="-5" dirty="0">
                <a:solidFill>
                  <a:srgbClr val="404040"/>
                </a:solidFill>
                <a:latin typeface="Verdana"/>
                <a:cs typeface="Verdana"/>
              </a:rPr>
              <a:t>Νέοι </a:t>
            </a:r>
            <a:r>
              <a:rPr sz="1800" dirty="0">
                <a:solidFill>
                  <a:srgbClr val="404040"/>
                </a:solidFill>
                <a:latin typeface="Verdana"/>
                <a:cs typeface="Verdana"/>
              </a:rPr>
              <a:t>Απόφοιτοι που </a:t>
            </a:r>
            <a:r>
              <a:rPr sz="1800" b="1" spc="-5" dirty="0">
                <a:solidFill>
                  <a:srgbClr val="3A9B7A"/>
                </a:solidFill>
                <a:latin typeface="Verdana"/>
                <a:cs typeface="Verdana"/>
              </a:rPr>
              <a:t>δικαιολογημένα </a:t>
            </a:r>
            <a:r>
              <a:rPr sz="1800" b="1" spc="-600" dirty="0">
                <a:solidFill>
                  <a:srgbClr val="3A9B7A"/>
                </a:solidFill>
                <a:latin typeface="Verdana"/>
                <a:cs typeface="Verdana"/>
              </a:rPr>
              <a:t> </a:t>
            </a:r>
            <a:r>
              <a:rPr sz="1800" dirty="0">
                <a:solidFill>
                  <a:srgbClr val="404040"/>
                </a:solidFill>
                <a:latin typeface="Verdana"/>
                <a:cs typeface="Verdana"/>
              </a:rPr>
              <a:t>δεν μπορούν</a:t>
            </a:r>
            <a:r>
              <a:rPr sz="1800" spc="-10"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συμμετέχουν	</a:t>
            </a:r>
            <a:r>
              <a:rPr sz="1800" dirty="0">
                <a:solidFill>
                  <a:srgbClr val="404040"/>
                </a:solidFill>
                <a:latin typeface="Verdana"/>
                <a:cs typeface="Verdana"/>
              </a:rPr>
              <a:t>σε</a:t>
            </a:r>
            <a:r>
              <a:rPr sz="1800" spc="5" dirty="0">
                <a:solidFill>
                  <a:srgbClr val="404040"/>
                </a:solidFill>
                <a:latin typeface="Verdana"/>
                <a:cs typeface="Verdana"/>
              </a:rPr>
              <a:t> </a:t>
            </a:r>
            <a:r>
              <a:rPr sz="1800" spc="-5" dirty="0">
                <a:solidFill>
                  <a:srgbClr val="404040"/>
                </a:solidFill>
                <a:latin typeface="Verdana"/>
                <a:cs typeface="Verdana"/>
              </a:rPr>
              <a:t>μακράς</a:t>
            </a:r>
            <a:r>
              <a:rPr sz="1800" spc="15" dirty="0">
                <a:solidFill>
                  <a:srgbClr val="404040"/>
                </a:solidFill>
                <a:latin typeface="Verdana"/>
                <a:cs typeface="Verdana"/>
              </a:rPr>
              <a:t> </a:t>
            </a:r>
            <a:r>
              <a:rPr sz="1800" dirty="0">
                <a:solidFill>
                  <a:srgbClr val="404040"/>
                </a:solidFill>
                <a:latin typeface="Verdana"/>
                <a:cs typeface="Verdana"/>
              </a:rPr>
              <a:t>διάρκειας	κινητικότητα μπορούν να </a:t>
            </a:r>
            <a:r>
              <a:rPr sz="1800" spc="-5" dirty="0">
                <a:solidFill>
                  <a:srgbClr val="404040"/>
                </a:solidFill>
                <a:latin typeface="Verdana"/>
                <a:cs typeface="Verdana"/>
              </a:rPr>
              <a:t>συμμετέχουν </a:t>
            </a:r>
            <a:r>
              <a:rPr sz="1800" spc="5" dirty="0">
                <a:solidFill>
                  <a:srgbClr val="404040"/>
                </a:solidFill>
                <a:latin typeface="Verdana"/>
                <a:cs typeface="Verdana"/>
              </a:rPr>
              <a:t>σε </a:t>
            </a:r>
            <a:r>
              <a:rPr sz="1800" spc="10" dirty="0">
                <a:solidFill>
                  <a:srgbClr val="404040"/>
                </a:solidFill>
                <a:latin typeface="Verdana"/>
                <a:cs typeface="Verdana"/>
              </a:rPr>
              <a:t> </a:t>
            </a:r>
            <a:r>
              <a:rPr sz="1800" spc="-5" dirty="0">
                <a:solidFill>
                  <a:srgbClr val="404040"/>
                </a:solidFill>
                <a:latin typeface="Verdana"/>
                <a:cs typeface="Verdana"/>
              </a:rPr>
              <a:t>σύντομης</a:t>
            </a:r>
            <a:r>
              <a:rPr sz="1800" spc="-20" dirty="0">
                <a:solidFill>
                  <a:srgbClr val="404040"/>
                </a:solidFill>
                <a:latin typeface="Verdana"/>
                <a:cs typeface="Verdana"/>
              </a:rPr>
              <a:t> </a:t>
            </a:r>
            <a:r>
              <a:rPr sz="1800" spc="-5" dirty="0">
                <a:solidFill>
                  <a:srgbClr val="404040"/>
                </a:solidFill>
                <a:latin typeface="Verdana"/>
                <a:cs typeface="Verdana"/>
              </a:rPr>
              <a:t>διάρκειας</a:t>
            </a:r>
            <a:r>
              <a:rPr sz="1800" spc="25" dirty="0">
                <a:solidFill>
                  <a:srgbClr val="404040"/>
                </a:solidFill>
                <a:latin typeface="Verdana"/>
                <a:cs typeface="Verdana"/>
              </a:rPr>
              <a:t> </a:t>
            </a:r>
            <a:r>
              <a:rPr sz="1800" dirty="0">
                <a:solidFill>
                  <a:srgbClr val="404040"/>
                </a:solidFill>
                <a:latin typeface="Verdana"/>
                <a:cs typeface="Verdana"/>
              </a:rPr>
              <a:t>κινητικότητες</a:t>
            </a:r>
            <a:r>
              <a:rPr sz="1800" spc="-30" dirty="0">
                <a:solidFill>
                  <a:srgbClr val="404040"/>
                </a:solidFill>
                <a:latin typeface="Verdana"/>
                <a:cs typeface="Verdana"/>
              </a:rPr>
              <a:t> </a:t>
            </a:r>
            <a:r>
              <a:rPr sz="1800" dirty="0">
                <a:solidFill>
                  <a:srgbClr val="404040"/>
                </a:solidFill>
                <a:latin typeface="Verdana"/>
                <a:cs typeface="Verdana"/>
              </a:rPr>
              <a:t>οι</a:t>
            </a:r>
            <a:r>
              <a:rPr sz="1800" spc="5" dirty="0">
                <a:solidFill>
                  <a:srgbClr val="404040"/>
                </a:solidFill>
                <a:latin typeface="Verdana"/>
                <a:cs typeface="Verdana"/>
              </a:rPr>
              <a:t> </a:t>
            </a:r>
            <a:r>
              <a:rPr sz="1800" dirty="0">
                <a:solidFill>
                  <a:srgbClr val="404040"/>
                </a:solidFill>
                <a:latin typeface="Verdana"/>
                <a:cs typeface="Verdana"/>
              </a:rPr>
              <a:t>οποίες</a:t>
            </a:r>
            <a:r>
              <a:rPr sz="1800" spc="-5" dirty="0">
                <a:solidFill>
                  <a:srgbClr val="404040"/>
                </a:solidFill>
                <a:latin typeface="Verdana"/>
                <a:cs typeface="Verdana"/>
              </a:rPr>
              <a:t> συνδυάζονται</a:t>
            </a:r>
            <a:r>
              <a:rPr sz="1800" spc="10"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dirty="0">
                <a:solidFill>
                  <a:srgbClr val="404040"/>
                </a:solidFill>
                <a:latin typeface="Verdana"/>
                <a:cs typeface="Verdana"/>
              </a:rPr>
              <a:t>υποχρεωτική</a:t>
            </a:r>
            <a:r>
              <a:rPr sz="1800" spc="-5" dirty="0">
                <a:solidFill>
                  <a:srgbClr val="404040"/>
                </a:solidFill>
                <a:latin typeface="Verdana"/>
                <a:cs typeface="Verdana"/>
              </a:rPr>
              <a:t> </a:t>
            </a:r>
            <a:r>
              <a:rPr sz="1800" dirty="0">
                <a:solidFill>
                  <a:srgbClr val="404040"/>
                </a:solidFill>
                <a:latin typeface="Verdana"/>
                <a:cs typeface="Verdana"/>
              </a:rPr>
              <a:t>διαδικτυακή</a:t>
            </a:r>
            <a:r>
              <a:rPr sz="1800" spc="15" dirty="0">
                <a:solidFill>
                  <a:srgbClr val="404040"/>
                </a:solidFill>
                <a:latin typeface="Verdana"/>
                <a:cs typeface="Verdana"/>
              </a:rPr>
              <a:t> </a:t>
            </a:r>
            <a:r>
              <a:rPr sz="1800" spc="-5" dirty="0">
                <a:solidFill>
                  <a:srgbClr val="404040"/>
                </a:solidFill>
                <a:latin typeface="Verdana"/>
                <a:cs typeface="Verdana"/>
              </a:rPr>
              <a:t>συμμετοχή.</a:t>
            </a:r>
            <a:endParaRPr sz="1800" dirty="0">
              <a:latin typeface="Verdana"/>
              <a:cs typeface="Verdana"/>
            </a:endParaRPr>
          </a:p>
          <a:p>
            <a:pPr marL="24765">
              <a:lnSpc>
                <a:spcPct val="100000"/>
              </a:lnSpc>
              <a:spcBef>
                <a:spcPts val="1725"/>
              </a:spcBef>
            </a:pPr>
            <a:r>
              <a:rPr sz="1800" spc="-5" dirty="0">
                <a:solidFill>
                  <a:srgbClr val="3A9B7A"/>
                </a:solidFill>
                <a:latin typeface="Verdana"/>
                <a:cs typeface="Verdana"/>
              </a:rPr>
              <a:t>Τα</a:t>
            </a:r>
            <a:r>
              <a:rPr sz="1800" spc="15" dirty="0">
                <a:solidFill>
                  <a:srgbClr val="3A9B7A"/>
                </a:solidFill>
                <a:latin typeface="Verdana"/>
                <a:cs typeface="Verdana"/>
              </a:rPr>
              <a:t> </a:t>
            </a:r>
            <a:r>
              <a:rPr sz="1800" spc="-5" dirty="0">
                <a:solidFill>
                  <a:srgbClr val="3A9B7A"/>
                </a:solidFill>
                <a:latin typeface="Verdana"/>
                <a:cs typeface="Verdana"/>
              </a:rPr>
              <a:t>άτομα</a:t>
            </a:r>
            <a:r>
              <a:rPr sz="1800" dirty="0">
                <a:solidFill>
                  <a:srgbClr val="3A9B7A"/>
                </a:solidFill>
                <a:latin typeface="Verdana"/>
                <a:cs typeface="Verdana"/>
              </a:rPr>
              <a:t> </a:t>
            </a:r>
            <a:r>
              <a:rPr sz="1800" spc="-5" dirty="0">
                <a:solidFill>
                  <a:srgbClr val="3A9B7A"/>
                </a:solidFill>
                <a:latin typeface="Verdana"/>
                <a:cs typeface="Verdana"/>
              </a:rPr>
              <a:t>αυτά</a:t>
            </a:r>
            <a:r>
              <a:rPr sz="1800" dirty="0">
                <a:solidFill>
                  <a:srgbClr val="3A9B7A"/>
                </a:solidFill>
                <a:latin typeface="Verdana"/>
                <a:cs typeface="Verdana"/>
              </a:rPr>
              <a:t> </a:t>
            </a:r>
            <a:r>
              <a:rPr sz="1800" spc="-5" dirty="0">
                <a:solidFill>
                  <a:srgbClr val="3A9B7A"/>
                </a:solidFill>
                <a:latin typeface="Verdana"/>
                <a:cs typeface="Verdana"/>
              </a:rPr>
              <a:t>θα</a:t>
            </a:r>
            <a:r>
              <a:rPr sz="1800" spc="10" dirty="0">
                <a:solidFill>
                  <a:srgbClr val="3A9B7A"/>
                </a:solidFill>
                <a:latin typeface="Verdana"/>
                <a:cs typeface="Verdana"/>
              </a:rPr>
              <a:t> </a:t>
            </a:r>
            <a:r>
              <a:rPr sz="1800" spc="-5" dirty="0">
                <a:solidFill>
                  <a:srgbClr val="3A9B7A"/>
                </a:solidFill>
                <a:latin typeface="Verdana"/>
                <a:cs typeface="Verdana"/>
              </a:rPr>
              <a:t>πρέπει</a:t>
            </a:r>
            <a:r>
              <a:rPr sz="1800" dirty="0">
                <a:solidFill>
                  <a:srgbClr val="3A9B7A"/>
                </a:solidFill>
                <a:latin typeface="Verdana"/>
                <a:cs typeface="Verdana"/>
              </a:rPr>
              <a:t> να</a:t>
            </a:r>
            <a:r>
              <a:rPr sz="1800" spc="-5" dirty="0">
                <a:solidFill>
                  <a:srgbClr val="3A9B7A"/>
                </a:solidFill>
                <a:latin typeface="Verdana"/>
                <a:cs typeface="Verdana"/>
              </a:rPr>
              <a:t> </a:t>
            </a:r>
            <a:r>
              <a:rPr sz="1800" dirty="0">
                <a:solidFill>
                  <a:srgbClr val="3A9B7A"/>
                </a:solidFill>
                <a:latin typeface="Verdana"/>
                <a:cs typeface="Verdana"/>
              </a:rPr>
              <a:t>εμπίπτουν</a:t>
            </a:r>
            <a:r>
              <a:rPr sz="1800" spc="-10" dirty="0">
                <a:solidFill>
                  <a:srgbClr val="3A9B7A"/>
                </a:solidFill>
                <a:latin typeface="Verdana"/>
                <a:cs typeface="Verdana"/>
              </a:rPr>
              <a:t> </a:t>
            </a:r>
            <a:r>
              <a:rPr sz="1800" spc="-5" dirty="0">
                <a:solidFill>
                  <a:srgbClr val="3A9B7A"/>
                </a:solidFill>
                <a:latin typeface="Verdana"/>
                <a:cs typeface="Verdana"/>
              </a:rPr>
              <a:t>στον</a:t>
            </a:r>
            <a:r>
              <a:rPr sz="1800" spc="-15" dirty="0">
                <a:solidFill>
                  <a:srgbClr val="3A9B7A"/>
                </a:solidFill>
                <a:latin typeface="Verdana"/>
                <a:cs typeface="Verdana"/>
              </a:rPr>
              <a:t> </a:t>
            </a:r>
            <a:r>
              <a:rPr sz="1800" dirty="0">
                <a:solidFill>
                  <a:srgbClr val="3A9B7A"/>
                </a:solidFill>
                <a:latin typeface="Verdana"/>
                <a:cs typeface="Verdana"/>
              </a:rPr>
              <a:t>ορισμό</a:t>
            </a:r>
            <a:r>
              <a:rPr sz="1800" spc="-20" dirty="0">
                <a:solidFill>
                  <a:srgbClr val="3A9B7A"/>
                </a:solidFill>
                <a:latin typeface="Verdana"/>
                <a:cs typeface="Verdana"/>
              </a:rPr>
              <a:t> </a:t>
            </a:r>
            <a:r>
              <a:rPr sz="1800" dirty="0">
                <a:solidFill>
                  <a:srgbClr val="3A9B7A"/>
                </a:solidFill>
                <a:latin typeface="Verdana"/>
                <a:cs typeface="Verdana"/>
              </a:rPr>
              <a:t>ΛΕ (Λιγότερες</a:t>
            </a:r>
            <a:r>
              <a:rPr sz="1800" spc="-15" dirty="0">
                <a:solidFill>
                  <a:srgbClr val="3A9B7A"/>
                </a:solidFill>
                <a:latin typeface="Verdana"/>
                <a:cs typeface="Verdana"/>
              </a:rPr>
              <a:t> </a:t>
            </a:r>
            <a:r>
              <a:rPr sz="1800" dirty="0">
                <a:solidFill>
                  <a:srgbClr val="3A9B7A"/>
                </a:solidFill>
                <a:latin typeface="Verdana"/>
                <a:cs typeface="Verdana"/>
              </a:rPr>
              <a:t>Ευκαιρίες</a:t>
            </a:r>
            <a:r>
              <a:rPr sz="1800" spc="-15" dirty="0">
                <a:solidFill>
                  <a:srgbClr val="3A9B7A"/>
                </a:solidFill>
                <a:latin typeface="Verdana"/>
                <a:cs typeface="Verdana"/>
              </a:rPr>
              <a:t> </a:t>
            </a:r>
            <a:r>
              <a:rPr sz="1800" dirty="0">
                <a:solidFill>
                  <a:srgbClr val="3A9B7A"/>
                </a:solidFill>
                <a:latin typeface="Verdana"/>
                <a:cs typeface="Verdana"/>
              </a:rPr>
              <a:t>)</a:t>
            </a:r>
            <a:endParaRPr sz="1800" dirty="0">
              <a:latin typeface="Verdana"/>
              <a:cs typeface="Verdana"/>
            </a:endParaRPr>
          </a:p>
        </p:txBody>
      </p:sp>
      <p:sp>
        <p:nvSpPr>
          <p:cNvPr id="6" name="object 6"/>
          <p:cNvSpPr txBox="1">
            <a:spLocks noGrp="1"/>
          </p:cNvSpPr>
          <p:nvPr>
            <p:ph type="title"/>
          </p:nvPr>
        </p:nvSpPr>
        <p:spPr>
          <a:xfrm>
            <a:off x="222910" y="88519"/>
            <a:ext cx="7038340" cy="513715"/>
          </a:xfrm>
          <a:prstGeom prst="rect">
            <a:avLst/>
          </a:prstGeom>
        </p:spPr>
        <p:txBody>
          <a:bodyPr vert="horz" wrap="square" lIns="0" tIns="12700" rIns="0" bIns="0" rtlCol="0">
            <a:spAutoFit/>
          </a:bodyPr>
          <a:lstStyle/>
          <a:p>
            <a:pPr marL="12700">
              <a:lnSpc>
                <a:spcPct val="100000"/>
              </a:lnSpc>
              <a:spcBef>
                <a:spcPts val="100"/>
              </a:spcBef>
            </a:pPr>
            <a:r>
              <a:rPr sz="3200" b="0" spc="-35" dirty="0">
                <a:latin typeface="Calibri Light"/>
                <a:cs typeface="Calibri Light"/>
              </a:rPr>
              <a:t>ΚA131-Intra</a:t>
            </a:r>
            <a:r>
              <a:rPr sz="3200" b="0" spc="-70" dirty="0">
                <a:latin typeface="Calibri Light"/>
                <a:cs typeface="Calibri Light"/>
              </a:rPr>
              <a:t> </a:t>
            </a:r>
            <a:r>
              <a:rPr sz="3200" b="0" spc="-30" dirty="0">
                <a:latin typeface="Calibri Light"/>
                <a:cs typeface="Calibri Light"/>
              </a:rPr>
              <a:t>European</a:t>
            </a:r>
            <a:r>
              <a:rPr sz="3200" b="0" spc="-70" dirty="0">
                <a:latin typeface="Calibri Light"/>
                <a:cs typeface="Calibri Light"/>
              </a:rPr>
              <a:t> </a:t>
            </a:r>
            <a:r>
              <a:rPr sz="3200" b="0" spc="-20" dirty="0">
                <a:latin typeface="Calibri Light"/>
                <a:cs typeface="Calibri Light"/>
              </a:rPr>
              <a:t>Mobility</a:t>
            </a:r>
            <a:r>
              <a:rPr sz="3200" b="0" spc="-70" dirty="0">
                <a:latin typeface="Calibri Light"/>
                <a:cs typeface="Calibri Light"/>
              </a:rPr>
              <a:t> </a:t>
            </a:r>
            <a:r>
              <a:rPr sz="3200" b="0" spc="-35" dirty="0">
                <a:latin typeface="Calibri Light"/>
                <a:cs typeface="Calibri Light"/>
              </a:rPr>
              <a:t>for</a:t>
            </a:r>
            <a:r>
              <a:rPr sz="3200" b="0" spc="-60" dirty="0">
                <a:latin typeface="Calibri Light"/>
                <a:cs typeface="Calibri Light"/>
              </a:rPr>
              <a:t> </a:t>
            </a:r>
            <a:r>
              <a:rPr sz="3200" b="0" spc="-25" dirty="0">
                <a:latin typeface="Calibri Light"/>
                <a:cs typeface="Calibri Light"/>
              </a:rPr>
              <a:t>Students</a:t>
            </a:r>
            <a:endParaRPr sz="3200">
              <a:latin typeface="Calibri Light"/>
              <a:cs typeface="Calibri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p:nvPr/>
        </p:nvSpPr>
        <p:spPr>
          <a:xfrm>
            <a:off x="30886" y="875156"/>
            <a:ext cx="12170410" cy="5368290"/>
          </a:xfrm>
          <a:prstGeom prst="rect">
            <a:avLst/>
          </a:prstGeom>
        </p:spPr>
        <p:txBody>
          <a:bodyPr vert="horz" wrap="square" lIns="0" tIns="12700" rIns="0" bIns="0" rtlCol="0">
            <a:spAutoFit/>
          </a:bodyPr>
          <a:lstStyle/>
          <a:p>
            <a:pPr marL="299085" marR="34290" indent="-287020">
              <a:lnSpc>
                <a:spcPct val="150000"/>
              </a:lnSpc>
              <a:spcBef>
                <a:spcPts val="100"/>
              </a:spcBef>
              <a:buFont typeface="Courier New"/>
              <a:buChar char="o"/>
              <a:tabLst>
                <a:tab pos="299720" algn="l"/>
              </a:tabLst>
            </a:pPr>
            <a:r>
              <a:rPr sz="1800" b="1" dirty="0">
                <a:solidFill>
                  <a:srgbClr val="8F45C6"/>
                </a:solidFill>
                <a:latin typeface="Verdana"/>
                <a:cs typeface="Verdana"/>
              </a:rPr>
              <a:t>STA</a:t>
            </a:r>
            <a:r>
              <a:rPr sz="1800" b="1" spc="225" dirty="0">
                <a:solidFill>
                  <a:srgbClr val="8F45C6"/>
                </a:solidFill>
                <a:latin typeface="Verdana"/>
                <a:cs typeface="Verdana"/>
              </a:rPr>
              <a:t> </a:t>
            </a:r>
            <a:r>
              <a:rPr sz="1800" dirty="0">
                <a:solidFill>
                  <a:srgbClr val="404040"/>
                </a:solidFill>
                <a:latin typeface="Verdana"/>
                <a:cs typeface="Verdana"/>
              </a:rPr>
              <a:t>–</a:t>
            </a:r>
            <a:r>
              <a:rPr sz="1800" spc="210" dirty="0">
                <a:solidFill>
                  <a:srgbClr val="404040"/>
                </a:solidFill>
                <a:latin typeface="Verdana"/>
                <a:cs typeface="Verdana"/>
              </a:rPr>
              <a:t> </a:t>
            </a:r>
            <a:r>
              <a:rPr sz="1800" dirty="0">
                <a:solidFill>
                  <a:srgbClr val="8F45C6"/>
                </a:solidFill>
                <a:latin typeface="Verdana"/>
                <a:cs typeface="Verdana"/>
              </a:rPr>
              <a:t>Staff</a:t>
            </a:r>
            <a:r>
              <a:rPr sz="1800" spc="215" dirty="0">
                <a:solidFill>
                  <a:srgbClr val="8F45C6"/>
                </a:solidFill>
                <a:latin typeface="Verdana"/>
                <a:cs typeface="Verdana"/>
              </a:rPr>
              <a:t> </a:t>
            </a:r>
            <a:r>
              <a:rPr sz="1800" spc="-5" dirty="0">
                <a:solidFill>
                  <a:srgbClr val="8F45C6"/>
                </a:solidFill>
                <a:latin typeface="Verdana"/>
                <a:cs typeface="Verdana"/>
              </a:rPr>
              <a:t>Mobility</a:t>
            </a:r>
            <a:r>
              <a:rPr sz="1800" spc="225" dirty="0">
                <a:solidFill>
                  <a:srgbClr val="8F45C6"/>
                </a:solidFill>
                <a:latin typeface="Verdana"/>
                <a:cs typeface="Verdana"/>
              </a:rPr>
              <a:t> </a:t>
            </a:r>
            <a:r>
              <a:rPr sz="1800" dirty="0">
                <a:solidFill>
                  <a:srgbClr val="8F45C6"/>
                </a:solidFill>
                <a:latin typeface="Verdana"/>
                <a:cs typeface="Verdana"/>
              </a:rPr>
              <a:t>for</a:t>
            </a:r>
            <a:r>
              <a:rPr sz="1800" spc="215" dirty="0">
                <a:solidFill>
                  <a:srgbClr val="8F45C6"/>
                </a:solidFill>
                <a:latin typeface="Verdana"/>
                <a:cs typeface="Verdana"/>
              </a:rPr>
              <a:t> </a:t>
            </a:r>
            <a:r>
              <a:rPr sz="1800" spc="-25" dirty="0">
                <a:solidFill>
                  <a:srgbClr val="8F45C6"/>
                </a:solidFill>
                <a:latin typeface="Verdana"/>
                <a:cs typeface="Verdana"/>
              </a:rPr>
              <a:t>Teaching</a:t>
            </a:r>
            <a:r>
              <a:rPr sz="1800" spc="210" dirty="0">
                <a:solidFill>
                  <a:srgbClr val="8F45C6"/>
                </a:solidFill>
                <a:latin typeface="Verdana"/>
                <a:cs typeface="Verdana"/>
              </a:rPr>
              <a:t> </a:t>
            </a:r>
            <a:r>
              <a:rPr sz="1800" spc="-10" dirty="0">
                <a:solidFill>
                  <a:srgbClr val="404040"/>
                </a:solidFill>
                <a:latin typeface="Arial MT"/>
                <a:cs typeface="Arial MT"/>
              </a:rPr>
              <a:t>►</a:t>
            </a:r>
            <a:r>
              <a:rPr sz="1800" spc="-10" dirty="0">
                <a:solidFill>
                  <a:srgbClr val="404040"/>
                </a:solidFill>
                <a:latin typeface="Verdana"/>
                <a:cs typeface="Verdana"/>
              </a:rPr>
              <a:t>σε</a:t>
            </a:r>
            <a:r>
              <a:rPr sz="1800" spc="235" dirty="0">
                <a:solidFill>
                  <a:srgbClr val="404040"/>
                </a:solidFill>
                <a:latin typeface="Verdana"/>
                <a:cs typeface="Verdana"/>
              </a:rPr>
              <a:t> </a:t>
            </a:r>
            <a:r>
              <a:rPr sz="1800" spc="-5" dirty="0">
                <a:solidFill>
                  <a:srgbClr val="404040"/>
                </a:solidFill>
                <a:latin typeface="Verdana"/>
                <a:cs typeface="Verdana"/>
              </a:rPr>
              <a:t>συνεργαζόμενο</a:t>
            </a:r>
            <a:r>
              <a:rPr sz="1800" spc="225" dirty="0">
                <a:solidFill>
                  <a:srgbClr val="404040"/>
                </a:solidFill>
                <a:latin typeface="Verdana"/>
                <a:cs typeface="Verdana"/>
              </a:rPr>
              <a:t> </a:t>
            </a:r>
            <a:r>
              <a:rPr sz="1800" spc="-5" dirty="0">
                <a:solidFill>
                  <a:srgbClr val="404040"/>
                </a:solidFill>
                <a:latin typeface="Verdana"/>
                <a:cs typeface="Verdana"/>
              </a:rPr>
              <a:t>ΙΤΕ</a:t>
            </a:r>
            <a:r>
              <a:rPr sz="1800" spc="225" dirty="0">
                <a:solidFill>
                  <a:srgbClr val="404040"/>
                </a:solidFill>
                <a:latin typeface="Verdana"/>
                <a:cs typeface="Verdana"/>
              </a:rPr>
              <a:t> </a:t>
            </a:r>
            <a:r>
              <a:rPr sz="1800" spc="-5" dirty="0">
                <a:solidFill>
                  <a:srgbClr val="404040"/>
                </a:solidFill>
                <a:latin typeface="Verdana"/>
                <a:cs typeface="Verdana"/>
              </a:rPr>
              <a:t>που</a:t>
            </a:r>
            <a:r>
              <a:rPr sz="1800" spc="215" dirty="0">
                <a:solidFill>
                  <a:srgbClr val="404040"/>
                </a:solidFill>
                <a:latin typeface="Verdana"/>
                <a:cs typeface="Verdana"/>
              </a:rPr>
              <a:t> </a:t>
            </a:r>
            <a:r>
              <a:rPr sz="1800" dirty="0">
                <a:solidFill>
                  <a:srgbClr val="404040"/>
                </a:solidFill>
                <a:latin typeface="Verdana"/>
                <a:cs typeface="Verdana"/>
              </a:rPr>
              <a:t>φέρει</a:t>
            </a:r>
            <a:r>
              <a:rPr sz="1800" spc="240" dirty="0">
                <a:solidFill>
                  <a:srgbClr val="404040"/>
                </a:solidFill>
                <a:latin typeface="Verdana"/>
                <a:cs typeface="Verdana"/>
              </a:rPr>
              <a:t> </a:t>
            </a:r>
            <a:r>
              <a:rPr sz="1800" spc="-10" dirty="0">
                <a:solidFill>
                  <a:srgbClr val="404040"/>
                </a:solidFill>
                <a:latin typeface="Verdana"/>
                <a:cs typeface="Verdana"/>
              </a:rPr>
              <a:t>τον</a:t>
            </a:r>
            <a:r>
              <a:rPr sz="1800" spc="220" dirty="0">
                <a:solidFill>
                  <a:srgbClr val="404040"/>
                </a:solidFill>
                <a:latin typeface="Verdana"/>
                <a:cs typeface="Verdana"/>
              </a:rPr>
              <a:t> </a:t>
            </a:r>
            <a:r>
              <a:rPr sz="1800" spc="-5" dirty="0">
                <a:solidFill>
                  <a:srgbClr val="404040"/>
                </a:solidFill>
                <a:latin typeface="Verdana"/>
                <a:cs typeface="Verdana"/>
              </a:rPr>
              <a:t>Χάρτη</a:t>
            </a:r>
            <a:r>
              <a:rPr sz="1800" spc="220" dirty="0">
                <a:solidFill>
                  <a:srgbClr val="404040"/>
                </a:solidFill>
                <a:latin typeface="Verdana"/>
                <a:cs typeface="Verdana"/>
              </a:rPr>
              <a:t> </a:t>
            </a:r>
            <a:r>
              <a:rPr sz="1800" spc="-10" dirty="0">
                <a:solidFill>
                  <a:srgbClr val="404040"/>
                </a:solidFill>
                <a:latin typeface="Verdana"/>
                <a:cs typeface="Verdana"/>
              </a:rPr>
              <a:t>Erasmus</a:t>
            </a:r>
            <a:r>
              <a:rPr sz="1800" spc="204" dirty="0">
                <a:solidFill>
                  <a:srgbClr val="404040"/>
                </a:solidFill>
                <a:latin typeface="Verdana"/>
                <a:cs typeface="Verdana"/>
              </a:rPr>
              <a:t> </a:t>
            </a:r>
            <a:r>
              <a:rPr sz="1800" dirty="0">
                <a:solidFill>
                  <a:srgbClr val="404040"/>
                </a:solidFill>
                <a:latin typeface="Verdana"/>
                <a:cs typeface="Verdana"/>
              </a:rPr>
              <a:t>για</a:t>
            </a:r>
            <a:r>
              <a:rPr sz="1800" spc="215" dirty="0">
                <a:solidFill>
                  <a:srgbClr val="404040"/>
                </a:solidFill>
                <a:latin typeface="Verdana"/>
                <a:cs typeface="Verdana"/>
              </a:rPr>
              <a:t> </a:t>
            </a:r>
            <a:r>
              <a:rPr sz="1800" spc="-5" dirty="0">
                <a:solidFill>
                  <a:srgbClr val="404040"/>
                </a:solidFill>
                <a:latin typeface="Verdana"/>
                <a:cs typeface="Verdana"/>
              </a:rPr>
              <a:t>περίοδ </a:t>
            </a:r>
            <a:r>
              <a:rPr sz="1800" spc="-620" dirty="0">
                <a:solidFill>
                  <a:srgbClr val="404040"/>
                </a:solidFill>
                <a:latin typeface="Verdana"/>
                <a:cs typeface="Verdana"/>
              </a:rPr>
              <a:t> </a:t>
            </a:r>
            <a:r>
              <a:rPr sz="1800" dirty="0">
                <a:solidFill>
                  <a:srgbClr val="404040"/>
                </a:solidFill>
                <a:latin typeface="Verdana"/>
                <a:cs typeface="Verdana"/>
              </a:rPr>
              <a:t>διδασκαλίας ή </a:t>
            </a:r>
            <a:r>
              <a:rPr sz="1800" spc="-5" dirty="0">
                <a:solidFill>
                  <a:srgbClr val="404040"/>
                </a:solidFill>
                <a:latin typeface="Verdana"/>
                <a:cs typeface="Verdana"/>
              </a:rPr>
              <a:t>συμμετοχή</a:t>
            </a:r>
            <a:r>
              <a:rPr sz="1800" dirty="0">
                <a:solidFill>
                  <a:srgbClr val="404040"/>
                </a:solidFill>
                <a:latin typeface="Verdana"/>
                <a:cs typeface="Verdana"/>
              </a:rPr>
              <a:t> σε Staff</a:t>
            </a:r>
            <a:r>
              <a:rPr sz="1800" spc="5" dirty="0">
                <a:solidFill>
                  <a:srgbClr val="404040"/>
                </a:solidFill>
                <a:latin typeface="Verdana"/>
                <a:cs typeface="Verdana"/>
              </a:rPr>
              <a:t> </a:t>
            </a:r>
            <a:r>
              <a:rPr sz="1800" spc="-25" dirty="0">
                <a:solidFill>
                  <a:srgbClr val="404040"/>
                </a:solidFill>
                <a:latin typeface="Verdana"/>
                <a:cs typeface="Verdana"/>
              </a:rPr>
              <a:t>Week</a:t>
            </a:r>
            <a:r>
              <a:rPr sz="1800" spc="5" dirty="0">
                <a:solidFill>
                  <a:srgbClr val="404040"/>
                </a:solidFill>
                <a:latin typeface="Verdana"/>
                <a:cs typeface="Verdana"/>
              </a:rPr>
              <a:t> </a:t>
            </a:r>
            <a:r>
              <a:rPr sz="1800" spc="-5" dirty="0">
                <a:solidFill>
                  <a:srgbClr val="404040"/>
                </a:solidFill>
                <a:latin typeface="Verdana"/>
                <a:cs typeface="Verdana"/>
              </a:rPr>
              <a:t>αν</a:t>
            </a:r>
            <a:r>
              <a:rPr sz="1800" spc="15" dirty="0">
                <a:solidFill>
                  <a:srgbClr val="404040"/>
                </a:solidFill>
                <a:latin typeface="Verdana"/>
                <a:cs typeface="Verdana"/>
              </a:rPr>
              <a:t> </a:t>
            </a:r>
            <a:r>
              <a:rPr sz="1800" spc="-5" dirty="0">
                <a:solidFill>
                  <a:srgbClr val="404040"/>
                </a:solidFill>
                <a:latin typeface="Verdana"/>
                <a:cs typeface="Verdana"/>
              </a:rPr>
              <a:t>αφορά τη</a:t>
            </a:r>
            <a:r>
              <a:rPr sz="1800" dirty="0">
                <a:solidFill>
                  <a:srgbClr val="404040"/>
                </a:solidFill>
                <a:latin typeface="Verdana"/>
                <a:cs typeface="Verdana"/>
              </a:rPr>
              <a:t> διδασκαλία</a:t>
            </a:r>
            <a:endParaRPr sz="1800">
              <a:latin typeface="Verdana"/>
              <a:cs typeface="Verdana"/>
            </a:endParaRPr>
          </a:p>
          <a:p>
            <a:pPr marL="335280">
              <a:lnSpc>
                <a:spcPct val="100000"/>
              </a:lnSpc>
              <a:spcBef>
                <a:spcPts val="1080"/>
              </a:spcBef>
            </a:pPr>
            <a:r>
              <a:rPr sz="1800" spc="-5" dirty="0">
                <a:solidFill>
                  <a:srgbClr val="3A9B7A"/>
                </a:solidFill>
                <a:latin typeface="Verdana"/>
                <a:cs typeface="Verdana"/>
              </a:rPr>
              <a:t>Invited</a:t>
            </a:r>
            <a:r>
              <a:rPr sz="1800" spc="-10" dirty="0">
                <a:solidFill>
                  <a:srgbClr val="3A9B7A"/>
                </a:solidFill>
                <a:latin typeface="Verdana"/>
                <a:cs typeface="Verdana"/>
              </a:rPr>
              <a:t> </a:t>
            </a:r>
            <a:r>
              <a:rPr sz="1800" dirty="0">
                <a:solidFill>
                  <a:srgbClr val="3A9B7A"/>
                </a:solidFill>
                <a:latin typeface="Verdana"/>
                <a:cs typeface="Verdana"/>
              </a:rPr>
              <a:t>Staff</a:t>
            </a:r>
            <a:r>
              <a:rPr sz="1800" spc="10" dirty="0">
                <a:solidFill>
                  <a:srgbClr val="3A9B7A"/>
                </a:solidFill>
                <a:latin typeface="Verdana"/>
                <a:cs typeface="Verdana"/>
              </a:rPr>
              <a:t> </a:t>
            </a:r>
            <a:r>
              <a:rPr sz="1800" dirty="0">
                <a:solidFill>
                  <a:srgbClr val="3A9B7A"/>
                </a:solidFill>
                <a:latin typeface="Verdana"/>
                <a:cs typeface="Verdana"/>
              </a:rPr>
              <a:t>from</a:t>
            </a:r>
            <a:r>
              <a:rPr sz="1800" spc="-10" dirty="0">
                <a:solidFill>
                  <a:srgbClr val="3A9B7A"/>
                </a:solidFill>
                <a:latin typeface="Verdana"/>
                <a:cs typeface="Verdana"/>
              </a:rPr>
              <a:t> </a:t>
            </a:r>
            <a:r>
              <a:rPr sz="1800" spc="-5" dirty="0">
                <a:solidFill>
                  <a:srgbClr val="3A9B7A"/>
                </a:solidFill>
                <a:latin typeface="Verdana"/>
                <a:cs typeface="Verdana"/>
              </a:rPr>
              <a:t>Enterprise</a:t>
            </a:r>
            <a:r>
              <a:rPr sz="1800" spc="10" dirty="0">
                <a:solidFill>
                  <a:srgbClr val="3A9B7A"/>
                </a:solidFill>
                <a:latin typeface="Verdana"/>
                <a:cs typeface="Verdana"/>
              </a:rPr>
              <a:t> </a:t>
            </a:r>
            <a:r>
              <a:rPr sz="1800" spc="-20" dirty="0">
                <a:solidFill>
                  <a:srgbClr val="404040"/>
                </a:solidFill>
                <a:latin typeface="Arial MT"/>
                <a:cs typeface="Arial MT"/>
              </a:rPr>
              <a:t>►</a:t>
            </a:r>
            <a:r>
              <a:rPr sz="1800" spc="140" dirty="0">
                <a:solidFill>
                  <a:srgbClr val="404040"/>
                </a:solidFill>
                <a:latin typeface="Arial MT"/>
                <a:cs typeface="Arial MT"/>
              </a:rPr>
              <a:t> </a:t>
            </a:r>
            <a:r>
              <a:rPr sz="1800" dirty="0">
                <a:solidFill>
                  <a:srgbClr val="404040"/>
                </a:solidFill>
                <a:latin typeface="Verdana"/>
                <a:cs typeface="Verdana"/>
              </a:rPr>
              <a:t>Εισερχόμενοι</a:t>
            </a:r>
            <a:r>
              <a:rPr sz="1800" spc="-15" dirty="0">
                <a:solidFill>
                  <a:srgbClr val="404040"/>
                </a:solidFill>
                <a:latin typeface="Verdana"/>
                <a:cs typeface="Verdana"/>
              </a:rPr>
              <a:t> </a:t>
            </a:r>
            <a:r>
              <a:rPr sz="1800" dirty="0">
                <a:solidFill>
                  <a:srgbClr val="404040"/>
                </a:solidFill>
                <a:latin typeface="Verdana"/>
                <a:cs typeface="Verdana"/>
              </a:rPr>
              <a:t>experts</a:t>
            </a:r>
            <a:r>
              <a:rPr sz="1800" spc="10" dirty="0">
                <a:solidFill>
                  <a:srgbClr val="404040"/>
                </a:solidFill>
                <a:latin typeface="Verdana"/>
                <a:cs typeface="Verdana"/>
              </a:rPr>
              <a:t> </a:t>
            </a:r>
            <a:r>
              <a:rPr sz="1800" spc="-5" dirty="0">
                <a:solidFill>
                  <a:srgbClr val="404040"/>
                </a:solidFill>
                <a:latin typeface="Verdana"/>
                <a:cs typeface="Verdana"/>
              </a:rPr>
              <a:t>από</a:t>
            </a:r>
            <a:r>
              <a:rPr sz="1800" spc="5" dirty="0">
                <a:solidFill>
                  <a:srgbClr val="404040"/>
                </a:solidFill>
                <a:latin typeface="Verdana"/>
                <a:cs typeface="Verdana"/>
              </a:rPr>
              <a:t> </a:t>
            </a:r>
            <a:r>
              <a:rPr sz="1800" spc="-5" dirty="0">
                <a:solidFill>
                  <a:srgbClr val="404040"/>
                </a:solidFill>
                <a:latin typeface="Verdana"/>
                <a:cs typeface="Verdana"/>
              </a:rPr>
              <a:t>τον</a:t>
            </a:r>
            <a:r>
              <a:rPr sz="1800" spc="-15" dirty="0">
                <a:solidFill>
                  <a:srgbClr val="404040"/>
                </a:solidFill>
                <a:latin typeface="Verdana"/>
                <a:cs typeface="Verdana"/>
              </a:rPr>
              <a:t> </a:t>
            </a:r>
            <a:r>
              <a:rPr sz="1800" spc="-5" dirty="0">
                <a:solidFill>
                  <a:srgbClr val="404040"/>
                </a:solidFill>
                <a:latin typeface="Verdana"/>
                <a:cs typeface="Verdana"/>
              </a:rPr>
              <a:t>χώρο</a:t>
            </a:r>
            <a:r>
              <a:rPr sz="1800" dirty="0">
                <a:solidFill>
                  <a:srgbClr val="404040"/>
                </a:solidFill>
                <a:latin typeface="Verdana"/>
                <a:cs typeface="Verdana"/>
              </a:rPr>
              <a:t> </a:t>
            </a:r>
            <a:r>
              <a:rPr sz="1800" spc="-5" dirty="0">
                <a:solidFill>
                  <a:srgbClr val="404040"/>
                </a:solidFill>
                <a:latin typeface="Verdana"/>
                <a:cs typeface="Verdana"/>
              </a:rPr>
              <a:t>των</a:t>
            </a:r>
            <a:r>
              <a:rPr sz="1800" dirty="0">
                <a:solidFill>
                  <a:srgbClr val="404040"/>
                </a:solidFill>
                <a:latin typeface="Verdana"/>
                <a:cs typeface="Verdana"/>
              </a:rPr>
              <a:t> επιχειρήσεων</a:t>
            </a:r>
            <a:r>
              <a:rPr sz="1800" spc="-5" dirty="0">
                <a:solidFill>
                  <a:srgbClr val="404040"/>
                </a:solidFill>
                <a:latin typeface="Verdana"/>
                <a:cs typeface="Verdana"/>
              </a:rPr>
              <a:t> </a:t>
            </a:r>
            <a:r>
              <a:rPr sz="1800" u="heavy" dirty="0">
                <a:solidFill>
                  <a:srgbClr val="404040"/>
                </a:solidFill>
                <a:uFill>
                  <a:solidFill>
                    <a:srgbClr val="404040"/>
                  </a:solidFill>
                </a:uFill>
                <a:latin typeface="Verdana"/>
                <a:cs typeface="Verdana"/>
              </a:rPr>
              <a:t>(</a:t>
            </a:r>
            <a:r>
              <a:rPr sz="1800" u="heavy" spc="-1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ποτέ</a:t>
            </a:r>
            <a:r>
              <a:rPr sz="1800" u="heavy" spc="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από</a:t>
            </a:r>
            <a:r>
              <a:rPr sz="1800" u="heavy" spc="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ΙΤΕ</a:t>
            </a:r>
            <a:r>
              <a:rPr sz="1800" u="heavy" spc="25" dirty="0">
                <a:solidFill>
                  <a:srgbClr val="404040"/>
                </a:solidFill>
                <a:uFill>
                  <a:solidFill>
                    <a:srgbClr val="404040"/>
                  </a:solidFill>
                </a:uFill>
                <a:latin typeface="Verdana"/>
                <a:cs typeface="Verdana"/>
              </a:rPr>
              <a:t> </a:t>
            </a:r>
            <a:r>
              <a:rPr sz="1800" u="heavy" dirty="0">
                <a:solidFill>
                  <a:srgbClr val="404040"/>
                </a:solidFill>
                <a:uFill>
                  <a:solidFill>
                    <a:srgbClr val="404040"/>
                  </a:solidFill>
                </a:uFill>
                <a:latin typeface="Verdana"/>
                <a:cs typeface="Verdana"/>
              </a:rPr>
              <a:t>)</a:t>
            </a:r>
            <a:endParaRPr sz="1800">
              <a:latin typeface="Verdana"/>
              <a:cs typeface="Verdana"/>
            </a:endParaRPr>
          </a:p>
          <a:p>
            <a:pPr>
              <a:lnSpc>
                <a:spcPct val="100000"/>
              </a:lnSpc>
              <a:spcBef>
                <a:spcPts val="20"/>
              </a:spcBef>
            </a:pPr>
            <a:endParaRPr sz="2650">
              <a:latin typeface="Verdana"/>
              <a:cs typeface="Verdana"/>
            </a:endParaRPr>
          </a:p>
          <a:p>
            <a:pPr marL="12700" marR="1179195" algn="just">
              <a:lnSpc>
                <a:spcPct val="150000"/>
              </a:lnSpc>
              <a:buFont typeface="Courier New"/>
              <a:buChar char="o"/>
              <a:tabLst>
                <a:tab pos="299720" algn="l"/>
              </a:tabLst>
            </a:pPr>
            <a:r>
              <a:rPr sz="1800" b="1" dirty="0">
                <a:solidFill>
                  <a:srgbClr val="8F45C6"/>
                </a:solidFill>
                <a:latin typeface="Verdana"/>
                <a:cs typeface="Verdana"/>
              </a:rPr>
              <a:t>STT </a:t>
            </a:r>
            <a:r>
              <a:rPr sz="1800" dirty="0">
                <a:solidFill>
                  <a:srgbClr val="404040"/>
                </a:solidFill>
                <a:latin typeface="Verdana"/>
                <a:cs typeface="Verdana"/>
              </a:rPr>
              <a:t>– </a:t>
            </a:r>
            <a:r>
              <a:rPr sz="1800" dirty="0">
                <a:solidFill>
                  <a:srgbClr val="8F45C6"/>
                </a:solidFill>
                <a:latin typeface="Verdana"/>
                <a:cs typeface="Verdana"/>
              </a:rPr>
              <a:t>Staff </a:t>
            </a:r>
            <a:r>
              <a:rPr sz="1800" spc="-5" dirty="0">
                <a:solidFill>
                  <a:srgbClr val="8F45C6"/>
                </a:solidFill>
                <a:latin typeface="Verdana"/>
                <a:cs typeface="Verdana"/>
              </a:rPr>
              <a:t>Mobility </a:t>
            </a:r>
            <a:r>
              <a:rPr sz="1800" dirty="0">
                <a:solidFill>
                  <a:srgbClr val="8F45C6"/>
                </a:solidFill>
                <a:latin typeface="Verdana"/>
                <a:cs typeface="Verdana"/>
              </a:rPr>
              <a:t>for </a:t>
            </a:r>
            <a:r>
              <a:rPr sz="1800" spc="-30" dirty="0">
                <a:solidFill>
                  <a:srgbClr val="8F45C6"/>
                </a:solidFill>
                <a:latin typeface="Verdana"/>
                <a:cs typeface="Verdana"/>
              </a:rPr>
              <a:t>Training </a:t>
            </a:r>
            <a:r>
              <a:rPr sz="1800" spc="-20" dirty="0">
                <a:solidFill>
                  <a:srgbClr val="404040"/>
                </a:solidFill>
                <a:latin typeface="Arial MT"/>
                <a:cs typeface="Arial MT"/>
              </a:rPr>
              <a:t>► </a:t>
            </a:r>
            <a:r>
              <a:rPr sz="1800" dirty="0">
                <a:solidFill>
                  <a:srgbClr val="404040"/>
                </a:solidFill>
                <a:latin typeface="Verdana"/>
                <a:cs typeface="Verdana"/>
              </a:rPr>
              <a:t>σε </a:t>
            </a:r>
            <a:r>
              <a:rPr sz="1800" spc="-5" dirty="0">
                <a:solidFill>
                  <a:srgbClr val="404040"/>
                </a:solidFill>
                <a:latin typeface="Verdana"/>
                <a:cs typeface="Verdana"/>
              </a:rPr>
              <a:t>συνεργαζόμενο </a:t>
            </a:r>
            <a:r>
              <a:rPr sz="1800" dirty="0">
                <a:solidFill>
                  <a:srgbClr val="404040"/>
                </a:solidFill>
                <a:latin typeface="Verdana"/>
                <a:cs typeface="Verdana"/>
              </a:rPr>
              <a:t>ίδρυμα για </a:t>
            </a:r>
            <a:r>
              <a:rPr sz="1800" spc="-5" dirty="0">
                <a:solidFill>
                  <a:srgbClr val="404040"/>
                </a:solidFill>
                <a:latin typeface="Verdana"/>
                <a:cs typeface="Verdana"/>
              </a:rPr>
              <a:t>παρακολούθηση </a:t>
            </a:r>
            <a:r>
              <a:rPr sz="1800" dirty="0">
                <a:solidFill>
                  <a:srgbClr val="404040"/>
                </a:solidFill>
                <a:latin typeface="Verdana"/>
                <a:cs typeface="Verdana"/>
              </a:rPr>
              <a:t>Staff </a:t>
            </a:r>
            <a:r>
              <a:rPr sz="1800" spc="-25" dirty="0">
                <a:solidFill>
                  <a:srgbClr val="404040"/>
                </a:solidFill>
                <a:latin typeface="Verdana"/>
                <a:cs typeface="Verdana"/>
              </a:rPr>
              <a:t>Week </a:t>
            </a:r>
            <a:r>
              <a:rPr sz="1800" spc="-620" dirty="0">
                <a:solidFill>
                  <a:srgbClr val="404040"/>
                </a:solidFill>
                <a:latin typeface="Verdana"/>
                <a:cs typeface="Verdana"/>
              </a:rPr>
              <a:t> </a:t>
            </a:r>
            <a:r>
              <a:rPr sz="1800" dirty="0">
                <a:solidFill>
                  <a:srgbClr val="404040"/>
                </a:solidFill>
                <a:latin typeface="Verdana"/>
                <a:cs typeface="Verdana"/>
              </a:rPr>
              <a:t>για σκοπούς εκπαίδευσης/ </a:t>
            </a:r>
            <a:r>
              <a:rPr sz="1800" spc="-5" dirty="0">
                <a:solidFill>
                  <a:srgbClr val="404040"/>
                </a:solidFill>
                <a:latin typeface="Verdana"/>
                <a:cs typeface="Verdana"/>
              </a:rPr>
              <a:t>κατάρτισης, </a:t>
            </a:r>
            <a:r>
              <a:rPr sz="1800" dirty="0">
                <a:solidFill>
                  <a:srgbClr val="404040"/>
                </a:solidFill>
                <a:latin typeface="Verdana"/>
                <a:cs typeface="Verdana"/>
              </a:rPr>
              <a:t>σε περίοδο </a:t>
            </a:r>
            <a:r>
              <a:rPr sz="1800" spc="-5" dirty="0">
                <a:solidFill>
                  <a:srgbClr val="404040"/>
                </a:solidFill>
                <a:latin typeface="Verdana"/>
                <a:cs typeface="Verdana"/>
              </a:rPr>
              <a:t>σκιώδους εργασίας, </a:t>
            </a:r>
            <a:r>
              <a:rPr sz="1800" dirty="0">
                <a:solidFill>
                  <a:srgbClr val="404040"/>
                </a:solidFill>
                <a:latin typeface="Verdana"/>
                <a:cs typeface="Verdana"/>
              </a:rPr>
              <a:t>σε οργανισμό επιχείρηση </a:t>
            </a:r>
            <a:r>
              <a:rPr sz="1800" spc="-620" dirty="0">
                <a:solidFill>
                  <a:srgbClr val="404040"/>
                </a:solidFill>
                <a:latin typeface="Verdana"/>
                <a:cs typeface="Verdana"/>
              </a:rPr>
              <a:t> </a:t>
            </a:r>
            <a:r>
              <a:rPr sz="1800" dirty="0">
                <a:solidFill>
                  <a:srgbClr val="404040"/>
                </a:solidFill>
                <a:latin typeface="Verdana"/>
                <a:cs typeface="Verdana"/>
              </a:rPr>
              <a:t>για</a:t>
            </a:r>
            <a:r>
              <a:rPr sz="1800" spc="-5" dirty="0">
                <a:solidFill>
                  <a:srgbClr val="404040"/>
                </a:solidFill>
                <a:latin typeface="Verdana"/>
                <a:cs typeface="Verdana"/>
              </a:rPr>
              <a:t> κατάρτιση. </a:t>
            </a:r>
            <a:r>
              <a:rPr sz="1800" u="heavy" spc="-5" dirty="0">
                <a:solidFill>
                  <a:srgbClr val="404040"/>
                </a:solidFill>
                <a:uFill>
                  <a:solidFill>
                    <a:srgbClr val="404040"/>
                  </a:solidFill>
                </a:uFill>
                <a:latin typeface="Verdana"/>
                <a:cs typeface="Verdana"/>
              </a:rPr>
              <a:t>Τα</a:t>
            </a:r>
            <a:r>
              <a:rPr sz="1800" u="heavy" spc="20" dirty="0">
                <a:solidFill>
                  <a:srgbClr val="404040"/>
                </a:solidFill>
                <a:uFill>
                  <a:solidFill>
                    <a:srgbClr val="404040"/>
                  </a:solidFill>
                </a:uFill>
                <a:latin typeface="Verdana"/>
                <a:cs typeface="Verdana"/>
              </a:rPr>
              <a:t> </a:t>
            </a:r>
            <a:r>
              <a:rPr sz="1800" u="heavy" dirty="0">
                <a:solidFill>
                  <a:srgbClr val="404040"/>
                </a:solidFill>
                <a:uFill>
                  <a:solidFill>
                    <a:srgbClr val="404040"/>
                  </a:solidFill>
                </a:uFill>
                <a:latin typeface="Verdana"/>
                <a:cs typeface="Verdana"/>
              </a:rPr>
              <a:t>συνέδρια</a:t>
            </a:r>
            <a:r>
              <a:rPr sz="1800" u="heavy" spc="-5" dirty="0">
                <a:solidFill>
                  <a:srgbClr val="404040"/>
                </a:solidFill>
                <a:uFill>
                  <a:solidFill>
                    <a:srgbClr val="404040"/>
                  </a:solidFill>
                </a:uFill>
                <a:latin typeface="Verdana"/>
                <a:cs typeface="Verdana"/>
              </a:rPr>
              <a:t> </a:t>
            </a:r>
            <a:r>
              <a:rPr sz="1800" u="heavy" dirty="0">
                <a:solidFill>
                  <a:srgbClr val="404040"/>
                </a:solidFill>
                <a:uFill>
                  <a:solidFill>
                    <a:srgbClr val="404040"/>
                  </a:solidFill>
                </a:uFill>
                <a:latin typeface="Verdana"/>
                <a:cs typeface="Verdana"/>
              </a:rPr>
              <a:t>δεν</a:t>
            </a:r>
            <a:r>
              <a:rPr sz="1800" u="heavy" spc="1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αποτελούν</a:t>
            </a:r>
            <a:r>
              <a:rPr sz="1800" u="heavy" spc="-10" dirty="0">
                <a:solidFill>
                  <a:srgbClr val="404040"/>
                </a:solidFill>
                <a:uFill>
                  <a:solidFill>
                    <a:srgbClr val="404040"/>
                  </a:solidFill>
                </a:uFill>
                <a:latin typeface="Verdana"/>
                <a:cs typeface="Verdana"/>
              </a:rPr>
              <a:t> </a:t>
            </a:r>
            <a:r>
              <a:rPr sz="1800" u="heavy" dirty="0">
                <a:solidFill>
                  <a:srgbClr val="404040"/>
                </a:solidFill>
                <a:uFill>
                  <a:solidFill>
                    <a:srgbClr val="404040"/>
                  </a:solidFill>
                </a:uFill>
                <a:latin typeface="Verdana"/>
                <a:cs typeface="Verdana"/>
              </a:rPr>
              <a:t>επιλέξιμες</a:t>
            </a:r>
            <a:r>
              <a:rPr sz="1800" u="heavy" spc="-10"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δραστηριότητές.</a:t>
            </a:r>
            <a:endParaRPr sz="1800">
              <a:latin typeface="Verdana"/>
              <a:cs typeface="Verdana"/>
            </a:endParaRPr>
          </a:p>
          <a:p>
            <a:pPr>
              <a:lnSpc>
                <a:spcPct val="100000"/>
              </a:lnSpc>
              <a:spcBef>
                <a:spcPts val="5"/>
              </a:spcBef>
              <a:buClr>
                <a:srgbClr val="8F45C6"/>
              </a:buClr>
              <a:buFont typeface="Courier New"/>
              <a:buChar char="o"/>
            </a:pPr>
            <a:endParaRPr sz="3050">
              <a:latin typeface="Verdana"/>
              <a:cs typeface="Verdana"/>
            </a:endParaRPr>
          </a:p>
          <a:p>
            <a:pPr marL="24765" marR="864235" indent="-12700">
              <a:lnSpc>
                <a:spcPct val="128299"/>
              </a:lnSpc>
              <a:buFont typeface="Courier New"/>
              <a:buChar char="o"/>
              <a:tabLst>
                <a:tab pos="299720" algn="l"/>
              </a:tabLst>
            </a:pPr>
            <a:r>
              <a:rPr sz="1800" b="1" spc="-5" dirty="0">
                <a:solidFill>
                  <a:srgbClr val="8F45C6"/>
                </a:solidFill>
                <a:latin typeface="Verdana"/>
                <a:cs typeface="Verdana"/>
              </a:rPr>
              <a:t>ΒΙPs</a:t>
            </a:r>
            <a:r>
              <a:rPr sz="1800" b="1" spc="10" dirty="0">
                <a:solidFill>
                  <a:srgbClr val="8F45C6"/>
                </a:solidFill>
                <a:latin typeface="Verdana"/>
                <a:cs typeface="Verdana"/>
              </a:rPr>
              <a:t> </a:t>
            </a:r>
            <a:r>
              <a:rPr sz="1800" b="1" dirty="0">
                <a:solidFill>
                  <a:srgbClr val="8F45C6"/>
                </a:solidFill>
                <a:latin typeface="Verdana"/>
                <a:cs typeface="Verdana"/>
              </a:rPr>
              <a:t>–</a:t>
            </a:r>
            <a:r>
              <a:rPr sz="1800" dirty="0">
                <a:solidFill>
                  <a:srgbClr val="8F45C6"/>
                </a:solidFill>
                <a:latin typeface="Verdana"/>
                <a:cs typeface="Verdana"/>
              </a:rPr>
              <a:t>Blended</a:t>
            </a:r>
            <a:r>
              <a:rPr sz="1800" spc="20" dirty="0">
                <a:solidFill>
                  <a:srgbClr val="8F45C6"/>
                </a:solidFill>
                <a:latin typeface="Verdana"/>
                <a:cs typeface="Verdana"/>
              </a:rPr>
              <a:t> </a:t>
            </a:r>
            <a:r>
              <a:rPr sz="1800" spc="-5" dirty="0">
                <a:solidFill>
                  <a:srgbClr val="8F45C6"/>
                </a:solidFill>
                <a:latin typeface="Verdana"/>
                <a:cs typeface="Verdana"/>
              </a:rPr>
              <a:t>Intensive</a:t>
            </a:r>
            <a:r>
              <a:rPr sz="1800" spc="5" dirty="0">
                <a:solidFill>
                  <a:srgbClr val="8F45C6"/>
                </a:solidFill>
                <a:latin typeface="Verdana"/>
                <a:cs typeface="Verdana"/>
              </a:rPr>
              <a:t> </a:t>
            </a:r>
            <a:r>
              <a:rPr sz="1800" spc="-10" dirty="0">
                <a:solidFill>
                  <a:srgbClr val="8F45C6"/>
                </a:solidFill>
                <a:latin typeface="Verdana"/>
                <a:cs typeface="Verdana"/>
              </a:rPr>
              <a:t>Programmes</a:t>
            </a:r>
            <a:r>
              <a:rPr sz="1800" spc="20" dirty="0">
                <a:solidFill>
                  <a:srgbClr val="8F45C6"/>
                </a:solidFill>
                <a:latin typeface="Verdana"/>
                <a:cs typeface="Verdana"/>
              </a:rPr>
              <a:t> </a:t>
            </a:r>
            <a:r>
              <a:rPr sz="1800" spc="-5" dirty="0">
                <a:solidFill>
                  <a:srgbClr val="404040"/>
                </a:solidFill>
                <a:latin typeface="Arial MT"/>
                <a:cs typeface="Arial MT"/>
              </a:rPr>
              <a:t>►</a:t>
            </a:r>
            <a:r>
              <a:rPr sz="1800" spc="-5" dirty="0">
                <a:solidFill>
                  <a:srgbClr val="404040"/>
                </a:solidFill>
                <a:latin typeface="Verdana"/>
                <a:cs typeface="Verdana"/>
              </a:rPr>
              <a:t>Συμμετοχή</a:t>
            </a:r>
            <a:r>
              <a:rPr sz="1800" spc="15" dirty="0">
                <a:solidFill>
                  <a:srgbClr val="404040"/>
                </a:solidFill>
                <a:latin typeface="Verdana"/>
                <a:cs typeface="Verdana"/>
              </a:rPr>
              <a:t> </a:t>
            </a:r>
            <a:r>
              <a:rPr sz="1800" dirty="0">
                <a:solidFill>
                  <a:srgbClr val="404040"/>
                </a:solidFill>
                <a:latin typeface="Verdana"/>
                <a:cs typeface="Verdana"/>
              </a:rPr>
              <a:t>σε</a:t>
            </a:r>
            <a:r>
              <a:rPr sz="1800" spc="10" dirty="0">
                <a:solidFill>
                  <a:srgbClr val="404040"/>
                </a:solidFill>
                <a:latin typeface="Verdana"/>
                <a:cs typeface="Verdana"/>
              </a:rPr>
              <a:t> </a:t>
            </a:r>
            <a:r>
              <a:rPr sz="1800" spc="-5" dirty="0">
                <a:solidFill>
                  <a:srgbClr val="404040"/>
                </a:solidFill>
                <a:latin typeface="Verdana"/>
                <a:cs typeface="Verdana"/>
              </a:rPr>
              <a:t>εντατικά</a:t>
            </a:r>
            <a:r>
              <a:rPr sz="1800" spc="15" dirty="0">
                <a:solidFill>
                  <a:srgbClr val="404040"/>
                </a:solidFill>
                <a:latin typeface="Verdana"/>
                <a:cs typeface="Verdana"/>
              </a:rPr>
              <a:t> </a:t>
            </a:r>
            <a:r>
              <a:rPr sz="1800" spc="-5" dirty="0">
                <a:solidFill>
                  <a:srgbClr val="404040"/>
                </a:solidFill>
                <a:latin typeface="Verdana"/>
                <a:cs typeface="Verdana"/>
              </a:rPr>
              <a:t>προγράμματα</a:t>
            </a:r>
            <a:r>
              <a:rPr sz="1800" spc="5" dirty="0">
                <a:solidFill>
                  <a:srgbClr val="404040"/>
                </a:solidFill>
                <a:latin typeface="Verdana"/>
                <a:cs typeface="Verdana"/>
              </a:rPr>
              <a:t> </a:t>
            </a:r>
            <a:r>
              <a:rPr sz="1800" spc="-5" dirty="0">
                <a:solidFill>
                  <a:srgbClr val="404040"/>
                </a:solidFill>
                <a:latin typeface="Verdana"/>
                <a:cs typeface="Verdana"/>
              </a:rPr>
              <a:t>Ιδρυμάτων</a:t>
            </a:r>
            <a:r>
              <a:rPr sz="1800" spc="2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5" dirty="0">
                <a:solidFill>
                  <a:srgbClr val="404040"/>
                </a:solidFill>
                <a:latin typeface="Verdana"/>
                <a:cs typeface="Verdana"/>
              </a:rPr>
              <a:t>τα </a:t>
            </a:r>
            <a:r>
              <a:rPr sz="1800" spc="-615" dirty="0">
                <a:solidFill>
                  <a:srgbClr val="404040"/>
                </a:solidFill>
                <a:latin typeface="Verdana"/>
                <a:cs typeface="Verdana"/>
              </a:rPr>
              <a:t> </a:t>
            </a:r>
            <a:r>
              <a:rPr sz="1800" dirty="0">
                <a:solidFill>
                  <a:srgbClr val="404040"/>
                </a:solidFill>
                <a:latin typeface="Verdana"/>
                <a:cs typeface="Verdana"/>
              </a:rPr>
              <a:t>οποία</a:t>
            </a:r>
            <a:r>
              <a:rPr sz="1800" spc="-5" dirty="0">
                <a:solidFill>
                  <a:srgbClr val="404040"/>
                </a:solidFill>
                <a:latin typeface="Verdana"/>
                <a:cs typeface="Verdana"/>
              </a:rPr>
              <a:t> βρίσκεται</a:t>
            </a:r>
            <a:r>
              <a:rPr sz="1800" dirty="0">
                <a:solidFill>
                  <a:srgbClr val="404040"/>
                </a:solidFill>
                <a:latin typeface="Verdana"/>
                <a:cs typeface="Verdana"/>
              </a:rPr>
              <a:t> σε </a:t>
            </a:r>
            <a:r>
              <a:rPr sz="1800" spc="-5" dirty="0">
                <a:solidFill>
                  <a:srgbClr val="404040"/>
                </a:solidFill>
                <a:latin typeface="Verdana"/>
                <a:cs typeface="Verdana"/>
              </a:rPr>
              <a:t>ισχύ</a:t>
            </a:r>
            <a:r>
              <a:rPr sz="1800" spc="10" dirty="0">
                <a:solidFill>
                  <a:srgbClr val="404040"/>
                </a:solidFill>
                <a:latin typeface="Verdana"/>
                <a:cs typeface="Verdana"/>
              </a:rPr>
              <a:t> </a:t>
            </a:r>
            <a:r>
              <a:rPr sz="1800" spc="-5" dirty="0">
                <a:solidFill>
                  <a:srgbClr val="404040"/>
                </a:solidFill>
                <a:latin typeface="Verdana"/>
                <a:cs typeface="Verdana"/>
              </a:rPr>
              <a:t>Διμερής Συμφωνία.</a:t>
            </a:r>
            <a:endParaRPr sz="1800">
              <a:latin typeface="Verdana"/>
              <a:cs typeface="Verdana"/>
            </a:endParaRPr>
          </a:p>
          <a:p>
            <a:pPr>
              <a:lnSpc>
                <a:spcPct val="100000"/>
              </a:lnSpc>
              <a:spcBef>
                <a:spcPts val="10"/>
              </a:spcBef>
            </a:pPr>
            <a:endParaRPr sz="1750">
              <a:latin typeface="Verdana"/>
              <a:cs typeface="Verdana"/>
            </a:endParaRPr>
          </a:p>
          <a:p>
            <a:pPr marL="24765">
              <a:lnSpc>
                <a:spcPct val="100000"/>
              </a:lnSpc>
            </a:pPr>
            <a:r>
              <a:rPr sz="1800" b="1" spc="-5" dirty="0">
                <a:solidFill>
                  <a:srgbClr val="8F45C6"/>
                </a:solidFill>
                <a:latin typeface="Verdana"/>
                <a:cs typeface="Verdana"/>
              </a:rPr>
              <a:t>Blended Mobility</a:t>
            </a:r>
            <a:r>
              <a:rPr sz="1800" spc="-5" dirty="0">
                <a:solidFill>
                  <a:srgbClr val="404040"/>
                </a:solidFill>
                <a:latin typeface="Verdana"/>
                <a:cs typeface="Verdana"/>
              </a:rPr>
              <a:t>/</a:t>
            </a:r>
            <a:r>
              <a:rPr sz="1800" dirty="0">
                <a:solidFill>
                  <a:srgbClr val="404040"/>
                </a:solidFill>
                <a:latin typeface="Verdana"/>
                <a:cs typeface="Verdana"/>
              </a:rPr>
              <a:t> </a:t>
            </a:r>
            <a:r>
              <a:rPr sz="1800" dirty="0">
                <a:solidFill>
                  <a:srgbClr val="8F45C6"/>
                </a:solidFill>
                <a:latin typeface="Verdana"/>
                <a:cs typeface="Verdana"/>
              </a:rPr>
              <a:t>Μικτή</a:t>
            </a:r>
            <a:r>
              <a:rPr sz="1800" spc="-15" dirty="0">
                <a:solidFill>
                  <a:srgbClr val="8F45C6"/>
                </a:solidFill>
                <a:latin typeface="Verdana"/>
                <a:cs typeface="Verdana"/>
              </a:rPr>
              <a:t> </a:t>
            </a:r>
            <a:r>
              <a:rPr sz="1800" dirty="0">
                <a:solidFill>
                  <a:srgbClr val="8F45C6"/>
                </a:solidFill>
                <a:latin typeface="Verdana"/>
                <a:cs typeface="Verdana"/>
              </a:rPr>
              <a:t>Κινητικότητα</a:t>
            </a:r>
            <a:endParaRPr sz="1800">
              <a:latin typeface="Verdana"/>
              <a:cs typeface="Verdana"/>
            </a:endParaRPr>
          </a:p>
          <a:p>
            <a:pPr marL="24765" marR="2266315">
              <a:lnSpc>
                <a:spcPts val="1939"/>
              </a:lnSpc>
              <a:spcBef>
                <a:spcPts val="1980"/>
              </a:spcBef>
              <a:tabLst>
                <a:tab pos="1251585" algn="l"/>
              </a:tabLst>
            </a:pPr>
            <a:r>
              <a:rPr sz="1800" spc="-5" dirty="0">
                <a:solidFill>
                  <a:srgbClr val="404040"/>
                </a:solidFill>
                <a:latin typeface="Verdana"/>
                <a:cs typeface="Verdana"/>
              </a:rPr>
              <a:t>Το </a:t>
            </a:r>
            <a:r>
              <a:rPr sz="1800" dirty="0">
                <a:solidFill>
                  <a:srgbClr val="404040"/>
                </a:solidFill>
                <a:latin typeface="Verdana"/>
                <a:cs typeface="Verdana"/>
              </a:rPr>
              <a:t>Προσωπικό μπορεί να </a:t>
            </a:r>
            <a:r>
              <a:rPr sz="1800" spc="-5" dirty="0">
                <a:solidFill>
                  <a:srgbClr val="404040"/>
                </a:solidFill>
                <a:latin typeface="Verdana"/>
                <a:cs typeface="Verdana"/>
              </a:rPr>
              <a:t>συμμετέχει </a:t>
            </a:r>
            <a:r>
              <a:rPr sz="1800" dirty="0">
                <a:solidFill>
                  <a:srgbClr val="404040"/>
                </a:solidFill>
                <a:latin typeface="Verdana"/>
                <a:cs typeface="Verdana"/>
              </a:rPr>
              <a:t>σε κινητικότητες οι οποίες συνδυάζουν </a:t>
            </a:r>
            <a:r>
              <a:rPr sz="1800" spc="-5" dirty="0">
                <a:solidFill>
                  <a:srgbClr val="404040"/>
                </a:solidFill>
                <a:latin typeface="Verdana"/>
                <a:cs typeface="Verdana"/>
              </a:rPr>
              <a:t>τη </a:t>
            </a:r>
            <a:r>
              <a:rPr sz="1800" dirty="0">
                <a:solidFill>
                  <a:srgbClr val="404040"/>
                </a:solidFill>
                <a:latin typeface="Verdana"/>
                <a:cs typeface="Verdana"/>
              </a:rPr>
              <a:t>φυσική </a:t>
            </a:r>
            <a:r>
              <a:rPr sz="1800" spc="-620" dirty="0">
                <a:solidFill>
                  <a:srgbClr val="404040"/>
                </a:solidFill>
                <a:latin typeface="Verdana"/>
                <a:cs typeface="Verdana"/>
              </a:rPr>
              <a:t> </a:t>
            </a:r>
            <a:r>
              <a:rPr sz="1800" spc="-5" dirty="0">
                <a:solidFill>
                  <a:srgbClr val="404040"/>
                </a:solidFill>
                <a:latin typeface="Verdana"/>
                <a:cs typeface="Verdana"/>
              </a:rPr>
              <a:t>παρουσία	</a:t>
            </a:r>
            <a:r>
              <a:rPr sz="1800" dirty="0">
                <a:solidFill>
                  <a:srgbClr val="404040"/>
                </a:solidFill>
                <a:latin typeface="Verdana"/>
                <a:cs typeface="Verdana"/>
              </a:rPr>
              <a:t>με</a:t>
            </a:r>
            <a:r>
              <a:rPr sz="1800" spc="-5" dirty="0">
                <a:solidFill>
                  <a:srgbClr val="404040"/>
                </a:solidFill>
                <a:latin typeface="Verdana"/>
                <a:cs typeface="Verdana"/>
              </a:rPr>
              <a:t> την</a:t>
            </a:r>
            <a:r>
              <a:rPr sz="1800" dirty="0">
                <a:solidFill>
                  <a:srgbClr val="404040"/>
                </a:solidFill>
                <a:latin typeface="Verdana"/>
                <a:cs typeface="Verdana"/>
              </a:rPr>
              <a:t> υποχρεωτική</a:t>
            </a:r>
            <a:r>
              <a:rPr sz="1800" spc="-25" dirty="0">
                <a:solidFill>
                  <a:srgbClr val="404040"/>
                </a:solidFill>
                <a:latin typeface="Verdana"/>
                <a:cs typeface="Verdana"/>
              </a:rPr>
              <a:t> </a:t>
            </a:r>
            <a:r>
              <a:rPr sz="1800" dirty="0">
                <a:solidFill>
                  <a:srgbClr val="404040"/>
                </a:solidFill>
                <a:latin typeface="Verdana"/>
                <a:cs typeface="Verdana"/>
              </a:rPr>
              <a:t>διαδικτυακή</a:t>
            </a:r>
            <a:r>
              <a:rPr sz="1800" spc="5" dirty="0">
                <a:solidFill>
                  <a:srgbClr val="404040"/>
                </a:solidFill>
                <a:latin typeface="Verdana"/>
                <a:cs typeface="Verdana"/>
              </a:rPr>
              <a:t> </a:t>
            </a:r>
            <a:r>
              <a:rPr sz="1800" spc="-5" dirty="0">
                <a:solidFill>
                  <a:srgbClr val="404040"/>
                </a:solidFill>
                <a:latin typeface="Verdana"/>
                <a:cs typeface="Verdana"/>
              </a:rPr>
              <a:t>συμμετοχή.</a:t>
            </a:r>
            <a:endParaRPr sz="1800">
              <a:latin typeface="Verdana"/>
              <a:cs typeface="Verdana"/>
            </a:endParaRPr>
          </a:p>
        </p:txBody>
      </p:sp>
      <p:sp>
        <p:nvSpPr>
          <p:cNvPr id="6" name="object 6"/>
          <p:cNvSpPr txBox="1">
            <a:spLocks noGrp="1"/>
          </p:cNvSpPr>
          <p:nvPr>
            <p:ph type="title"/>
          </p:nvPr>
        </p:nvSpPr>
        <p:spPr>
          <a:xfrm>
            <a:off x="222910" y="88519"/>
            <a:ext cx="6346190" cy="513715"/>
          </a:xfrm>
          <a:prstGeom prst="rect">
            <a:avLst/>
          </a:prstGeom>
        </p:spPr>
        <p:txBody>
          <a:bodyPr vert="horz" wrap="square" lIns="0" tIns="12700" rIns="0" bIns="0" rtlCol="0">
            <a:spAutoFit/>
          </a:bodyPr>
          <a:lstStyle/>
          <a:p>
            <a:pPr marL="12700">
              <a:lnSpc>
                <a:spcPct val="100000"/>
              </a:lnSpc>
              <a:spcBef>
                <a:spcPts val="100"/>
              </a:spcBef>
            </a:pPr>
            <a:r>
              <a:rPr sz="3200" b="0" spc="-35" dirty="0">
                <a:latin typeface="Calibri Light"/>
                <a:cs typeface="Calibri Light"/>
              </a:rPr>
              <a:t>ΚA131-Intra</a:t>
            </a:r>
            <a:r>
              <a:rPr sz="3200" b="0" spc="-75" dirty="0">
                <a:latin typeface="Calibri Light"/>
                <a:cs typeface="Calibri Light"/>
              </a:rPr>
              <a:t> </a:t>
            </a:r>
            <a:r>
              <a:rPr sz="3200" b="0" spc="-30" dirty="0">
                <a:latin typeface="Calibri Light"/>
                <a:cs typeface="Calibri Light"/>
              </a:rPr>
              <a:t>European</a:t>
            </a:r>
            <a:r>
              <a:rPr sz="3200" b="0" spc="-75" dirty="0">
                <a:latin typeface="Calibri Light"/>
                <a:cs typeface="Calibri Light"/>
              </a:rPr>
              <a:t> </a:t>
            </a:r>
            <a:r>
              <a:rPr sz="3200" b="0" spc="-20" dirty="0">
                <a:latin typeface="Calibri Light"/>
                <a:cs typeface="Calibri Light"/>
              </a:rPr>
              <a:t>Mobility</a:t>
            </a:r>
            <a:r>
              <a:rPr sz="3200" b="0" spc="-75" dirty="0">
                <a:latin typeface="Calibri Light"/>
                <a:cs typeface="Calibri Light"/>
              </a:rPr>
              <a:t> </a:t>
            </a:r>
            <a:r>
              <a:rPr sz="3200" b="0" spc="-35" dirty="0">
                <a:latin typeface="Calibri Light"/>
                <a:cs typeface="Calibri Light"/>
              </a:rPr>
              <a:t>for</a:t>
            </a:r>
            <a:r>
              <a:rPr sz="3200" b="0" spc="-65" dirty="0">
                <a:latin typeface="Calibri Light"/>
                <a:cs typeface="Calibri Light"/>
              </a:rPr>
              <a:t> </a:t>
            </a:r>
            <a:r>
              <a:rPr sz="3200" b="0" spc="-35" dirty="0">
                <a:latin typeface="Calibri Light"/>
                <a:cs typeface="Calibri Light"/>
              </a:rPr>
              <a:t>Staff</a:t>
            </a:r>
            <a:endParaRPr sz="3200">
              <a:latin typeface="Calibri Light"/>
              <a:cs typeface="Calibri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671A99-131C-262B-65CB-6768709F38C5}"/>
              </a:ext>
            </a:extLst>
          </p:cNvPr>
          <p:cNvSpPr txBox="1"/>
          <p:nvPr/>
        </p:nvSpPr>
        <p:spPr>
          <a:xfrm>
            <a:off x="148627" y="587867"/>
            <a:ext cx="11925300" cy="6463308"/>
          </a:xfrm>
          <a:prstGeom prst="rect">
            <a:avLst/>
          </a:prstGeom>
          <a:noFill/>
        </p:spPr>
        <p:txBody>
          <a:bodyPr wrap="square">
            <a:spAutoFit/>
          </a:bodyPr>
          <a:lstStyle/>
          <a:p>
            <a:endParaRPr lang="el-GR" dirty="0"/>
          </a:p>
          <a:p>
            <a:r>
              <a:rPr lang="el-GR" dirty="0"/>
              <a:t>Ένα εντατικό πρόγραμμα μικτής κινητικότητας θα πρέπει να σχεδιάζεται και να υλοποιείται </a:t>
            </a:r>
            <a:r>
              <a:rPr lang="el-GR" i="1" dirty="0">
                <a:solidFill>
                  <a:srgbClr val="00B050"/>
                </a:solidFill>
              </a:rPr>
              <a:t>από τουλάχιστον 3 ανώτατα εκπαιδευτικά ιδρύματα που προέρχονται από τουλάχιστον 3 κράτη μέλη της ΕΕ και τρίτες χώρες συνδεδεμένες με το πρόγραμμα. </a:t>
            </a:r>
          </a:p>
          <a:p>
            <a:endParaRPr lang="el-GR" dirty="0"/>
          </a:p>
          <a:p>
            <a:r>
              <a:rPr lang="el-GR" dirty="0"/>
              <a:t>Η διάρκεια της φυσικής παρουσίας ενός εντατικού προγράμματος μικτής κινητικότητας πρέπει να είναι </a:t>
            </a:r>
            <a:r>
              <a:rPr lang="el-GR" b="1" i="1" dirty="0">
                <a:solidFill>
                  <a:srgbClr val="00B050"/>
                </a:solidFill>
              </a:rPr>
              <a:t>μεταξύ 5 και 30 ημερών για τους εκπαιδευόμενους.</a:t>
            </a:r>
          </a:p>
          <a:p>
            <a:endParaRPr lang="el-GR" dirty="0"/>
          </a:p>
          <a:p>
            <a:r>
              <a:rPr lang="el-GR" dirty="0"/>
              <a:t> Δεν ορίζονται κριτήρια επιλεξιμότητας για τη διάρκεια της εικονικής συνιστώσας, αλλά ο συνδυασμός φυσικής παρουσίας και εικονικής συνιστώσας πρέπει να απονέμει τουλάχιστον 3 ακαδημαϊκές μονάδες ECTS στους φοιτητές.</a:t>
            </a:r>
          </a:p>
          <a:p>
            <a:endParaRPr lang="el-GR" dirty="0"/>
          </a:p>
          <a:p>
            <a:r>
              <a:rPr lang="el-GR" dirty="0"/>
              <a:t>Οι συμμετέχοντες από τρίτες χώρες που δεν είναι συνδεδεμένες με το πρόγραμμα δεν συνυπολογίζονται στις ελάχιστες απαιτήσεις.</a:t>
            </a:r>
          </a:p>
          <a:p>
            <a:endParaRPr lang="el-GR" dirty="0"/>
          </a:p>
          <a:p>
            <a:r>
              <a:rPr lang="el-GR" dirty="0"/>
              <a:t>Για να είναι επιλέξιμο για οργανωτική υποστήριξη, ένα εντατικό πρόγραμμα μικτής κινητικότητας πρέπει να περιλαμβάνει </a:t>
            </a:r>
            <a:r>
              <a:rPr lang="el-GR" dirty="0">
                <a:highlight>
                  <a:srgbClr val="FFFF00"/>
                </a:highlight>
              </a:rPr>
              <a:t>τουλάχιστον 10 μετακινούμενους εκπαιδευόμενους του Erasmus+.</a:t>
            </a:r>
          </a:p>
          <a:p>
            <a:endParaRPr lang="el-GR" dirty="0"/>
          </a:p>
          <a:p>
            <a:r>
              <a:rPr lang="el-GR" dirty="0"/>
              <a:t> Αυτοί οι 10 μετακινούμενοι εκπαιδευόμενοι πρέπει να συμμετέχουν στη δραστηριότητα κινητικότητάς μέσω μίας από τις ακόλουθες δραστηριότητες κινητικότητας του Erasmus</a:t>
            </a:r>
            <a:r>
              <a:rPr lang="el-GR" b="1" dirty="0">
                <a:solidFill>
                  <a:srgbClr val="7030A0"/>
                </a:solidFill>
              </a:rPr>
              <a:t>+: μικτή κινητικότητα φοιτητών μικρής διάρκειας για σπουδές ή μικτή κινητικότητα προσωπικού για κατάρτιση</a:t>
            </a:r>
          </a:p>
          <a:p>
            <a:endParaRPr lang="el-GR" b="1" dirty="0">
              <a:solidFill>
                <a:srgbClr val="7030A0"/>
              </a:solidFill>
            </a:endParaRPr>
          </a:p>
          <a:p>
            <a:endParaRPr lang="el-GR" dirty="0"/>
          </a:p>
          <a:p>
            <a:endParaRPr lang="en-GB" dirty="0"/>
          </a:p>
        </p:txBody>
      </p:sp>
      <p:sp>
        <p:nvSpPr>
          <p:cNvPr id="6" name="object 5">
            <a:extLst>
              <a:ext uri="{FF2B5EF4-FFF2-40B4-BE49-F238E27FC236}">
                <a16:creationId xmlns:a16="http://schemas.microsoft.com/office/drawing/2014/main" id="{34CBD1C3-6488-68B8-6420-8E441522A94F}"/>
              </a:ext>
            </a:extLst>
          </p:cNvPr>
          <p:cNvSpPr txBox="1">
            <a:spLocks/>
          </p:cNvSpPr>
          <p:nvPr/>
        </p:nvSpPr>
        <p:spPr>
          <a:xfrm>
            <a:off x="175666" y="64719"/>
            <a:ext cx="7159625" cy="51435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l-GR" sz="3200" kern="0" spc="-5" dirty="0">
                <a:solidFill>
                  <a:schemeClr val="bg1"/>
                </a:solidFill>
                <a:latin typeface="Calibri"/>
                <a:cs typeface="Calibri"/>
              </a:rPr>
              <a:t>Εντατικά Προγράμματα- Β</a:t>
            </a:r>
            <a:r>
              <a:rPr lang="en-GB" sz="3200" kern="0" spc="-5" dirty="0">
                <a:solidFill>
                  <a:schemeClr val="bg1"/>
                </a:solidFill>
                <a:latin typeface="Calibri"/>
                <a:cs typeface="Calibri"/>
              </a:rPr>
              <a:t>IPs</a:t>
            </a:r>
            <a:endParaRPr lang="el-GR" sz="3200" kern="0" dirty="0">
              <a:solidFill>
                <a:schemeClr val="bg1"/>
              </a:solidFill>
              <a:latin typeface="Calibri"/>
              <a:cs typeface="Calibri"/>
            </a:endParaRPr>
          </a:p>
        </p:txBody>
      </p:sp>
    </p:spTree>
    <p:extLst>
      <p:ext uri="{BB962C8B-B14F-4D97-AF65-F5344CB8AC3E}">
        <p14:creationId xmlns:p14="http://schemas.microsoft.com/office/powerpoint/2010/main" val="291591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E8CF69-9EB9-12C1-AAF7-83B2ECBCF881}"/>
              </a:ext>
            </a:extLst>
          </p:cNvPr>
          <p:cNvPicPr>
            <a:picLocks noChangeAspect="1"/>
          </p:cNvPicPr>
          <p:nvPr/>
        </p:nvPicPr>
        <p:blipFill>
          <a:blip r:embed="rId3"/>
          <a:stretch>
            <a:fillRect/>
          </a:stretch>
        </p:blipFill>
        <p:spPr>
          <a:xfrm>
            <a:off x="228600" y="990600"/>
            <a:ext cx="8077200" cy="5979005"/>
          </a:xfrm>
          <a:prstGeom prst="rect">
            <a:avLst/>
          </a:prstGeom>
        </p:spPr>
      </p:pic>
      <p:sp>
        <p:nvSpPr>
          <p:cNvPr id="7" name="object 7">
            <a:extLst>
              <a:ext uri="{FF2B5EF4-FFF2-40B4-BE49-F238E27FC236}">
                <a16:creationId xmlns:a16="http://schemas.microsoft.com/office/drawing/2014/main" id="{FEA89289-8F0E-E75B-1A18-EED76715A865}"/>
              </a:ext>
            </a:extLst>
          </p:cNvPr>
          <p:cNvSpPr txBox="1"/>
          <p:nvPr/>
        </p:nvSpPr>
        <p:spPr>
          <a:xfrm>
            <a:off x="8305800" y="2057400"/>
            <a:ext cx="3733800" cy="2034275"/>
          </a:xfrm>
          <a:prstGeom prst="rect">
            <a:avLst/>
          </a:prstGeom>
        </p:spPr>
        <p:txBody>
          <a:bodyPr vert="horz" wrap="square" lIns="0" tIns="12700" rIns="0" bIns="0" rtlCol="0">
            <a:spAutoFit/>
          </a:bodyPr>
          <a:lstStyle/>
          <a:p>
            <a:pPr marL="12700" marR="5080">
              <a:lnSpc>
                <a:spcPct val="150100"/>
              </a:lnSpc>
              <a:spcBef>
                <a:spcPts val="100"/>
              </a:spcBef>
            </a:pPr>
            <a:r>
              <a:rPr lang="el-GR" sz="1800" b="1" spc="-5" dirty="0">
                <a:solidFill>
                  <a:srgbClr val="0A752C"/>
                </a:solidFill>
                <a:latin typeface="Verdana"/>
                <a:cs typeface="Verdana"/>
              </a:rPr>
              <a:t>Ελάχιστος αριθμός συμμετεχόντων αφορά στους 10 (αντί για 15 σύμφωνα με τις Προσκλήσεις 2021,2022,2023)</a:t>
            </a:r>
            <a:r>
              <a:rPr sz="1800" spc="-5" dirty="0">
                <a:solidFill>
                  <a:srgbClr val="404040"/>
                </a:solidFill>
                <a:latin typeface="Verdana"/>
                <a:cs typeface="Verdana"/>
              </a:rPr>
              <a:t>.</a:t>
            </a:r>
            <a:endParaRPr sz="1800" dirty="0">
              <a:latin typeface="Verdana"/>
              <a:cs typeface="Verdana"/>
            </a:endParaRPr>
          </a:p>
        </p:txBody>
      </p:sp>
      <p:sp>
        <p:nvSpPr>
          <p:cNvPr id="8" name="object 5">
            <a:extLst>
              <a:ext uri="{FF2B5EF4-FFF2-40B4-BE49-F238E27FC236}">
                <a16:creationId xmlns:a16="http://schemas.microsoft.com/office/drawing/2014/main" id="{FF2FBCFB-F21B-4E35-6C1A-4E44B671E4F6}"/>
              </a:ext>
            </a:extLst>
          </p:cNvPr>
          <p:cNvSpPr txBox="1">
            <a:spLocks/>
          </p:cNvSpPr>
          <p:nvPr/>
        </p:nvSpPr>
        <p:spPr>
          <a:xfrm>
            <a:off x="175666" y="64719"/>
            <a:ext cx="7159625" cy="51435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l-GR" sz="3200" kern="0" spc="-5" dirty="0">
                <a:solidFill>
                  <a:schemeClr val="bg1"/>
                </a:solidFill>
                <a:latin typeface="Calibri"/>
                <a:cs typeface="Calibri"/>
              </a:rPr>
              <a:t>Εντατικά Προγράμματα</a:t>
            </a:r>
            <a:r>
              <a:rPr lang="en-GB" sz="3200" kern="0" spc="-5" dirty="0">
                <a:solidFill>
                  <a:schemeClr val="bg1"/>
                </a:solidFill>
                <a:latin typeface="Calibri"/>
                <a:cs typeface="Calibri"/>
              </a:rPr>
              <a:t>-BIPs</a:t>
            </a:r>
            <a:endParaRPr lang="el-GR" sz="3200" kern="0" dirty="0">
              <a:solidFill>
                <a:schemeClr val="bg1"/>
              </a:solidFill>
              <a:latin typeface="Calibri"/>
              <a:cs typeface="Calibri"/>
            </a:endParaRPr>
          </a:p>
        </p:txBody>
      </p:sp>
    </p:spTree>
    <p:extLst>
      <p:ext uri="{BB962C8B-B14F-4D97-AF65-F5344CB8AC3E}">
        <p14:creationId xmlns:p14="http://schemas.microsoft.com/office/powerpoint/2010/main" val="257877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398779" y="64719"/>
            <a:ext cx="5005705" cy="514350"/>
          </a:xfrm>
          <a:prstGeom prst="rect">
            <a:avLst/>
          </a:prstGeom>
        </p:spPr>
        <p:txBody>
          <a:bodyPr vert="horz" wrap="square" lIns="0" tIns="13335" rIns="0" bIns="0" rtlCol="0">
            <a:spAutoFit/>
          </a:bodyPr>
          <a:lstStyle/>
          <a:p>
            <a:pPr marL="12700">
              <a:lnSpc>
                <a:spcPct val="100000"/>
              </a:lnSpc>
              <a:spcBef>
                <a:spcPts val="105"/>
              </a:spcBef>
            </a:pPr>
            <a:r>
              <a:rPr sz="3200" b="0" spc="-20" dirty="0">
                <a:latin typeface="Calibri Light"/>
                <a:cs typeface="Calibri Light"/>
              </a:rPr>
              <a:t>Blended</a:t>
            </a:r>
            <a:r>
              <a:rPr sz="3200" b="0" spc="-85" dirty="0">
                <a:latin typeface="Calibri Light"/>
                <a:cs typeface="Calibri Light"/>
              </a:rPr>
              <a:t> </a:t>
            </a:r>
            <a:r>
              <a:rPr sz="3200" b="0" spc="-30" dirty="0">
                <a:latin typeface="Calibri Light"/>
                <a:cs typeface="Calibri Light"/>
              </a:rPr>
              <a:t>Intensive</a:t>
            </a:r>
            <a:r>
              <a:rPr sz="3200" b="0" spc="-90" dirty="0">
                <a:latin typeface="Calibri Light"/>
                <a:cs typeface="Calibri Light"/>
              </a:rPr>
              <a:t> </a:t>
            </a:r>
            <a:r>
              <a:rPr sz="3200" b="0" spc="-45" dirty="0">
                <a:latin typeface="Calibri Light"/>
                <a:cs typeface="Calibri Light"/>
              </a:rPr>
              <a:t>Programmes</a:t>
            </a:r>
            <a:endParaRPr sz="3200">
              <a:latin typeface="Calibri Light"/>
              <a:cs typeface="Calibri Light"/>
            </a:endParaRPr>
          </a:p>
        </p:txBody>
      </p:sp>
      <p:sp>
        <p:nvSpPr>
          <p:cNvPr id="6" name="object 6"/>
          <p:cNvSpPr txBox="1"/>
          <p:nvPr/>
        </p:nvSpPr>
        <p:spPr>
          <a:xfrm>
            <a:off x="398779" y="880617"/>
            <a:ext cx="11254740" cy="383348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404040"/>
                </a:solidFill>
                <a:latin typeface="Verdana"/>
                <a:cs typeface="Verdana"/>
              </a:rPr>
              <a:t>Βασικές</a:t>
            </a:r>
            <a:r>
              <a:rPr sz="1800" b="1" spc="-5" dirty="0">
                <a:solidFill>
                  <a:srgbClr val="404040"/>
                </a:solidFill>
                <a:latin typeface="Verdana"/>
                <a:cs typeface="Verdana"/>
              </a:rPr>
              <a:t> αρχές</a:t>
            </a:r>
            <a:r>
              <a:rPr sz="1800" b="1" spc="-15" dirty="0">
                <a:solidFill>
                  <a:srgbClr val="404040"/>
                </a:solidFill>
                <a:latin typeface="Verdana"/>
                <a:cs typeface="Verdana"/>
              </a:rPr>
              <a:t> </a:t>
            </a:r>
            <a:r>
              <a:rPr sz="1800" b="1" dirty="0">
                <a:solidFill>
                  <a:srgbClr val="404040"/>
                </a:solidFill>
                <a:latin typeface="Verdana"/>
                <a:cs typeface="Verdana"/>
              </a:rPr>
              <a:t>συμμετοχής σε</a:t>
            </a:r>
            <a:r>
              <a:rPr sz="1800" b="1" spc="-15" dirty="0">
                <a:solidFill>
                  <a:srgbClr val="404040"/>
                </a:solidFill>
                <a:latin typeface="Verdana"/>
                <a:cs typeface="Verdana"/>
              </a:rPr>
              <a:t> </a:t>
            </a:r>
            <a:r>
              <a:rPr sz="1800" b="1" dirty="0">
                <a:solidFill>
                  <a:srgbClr val="404040"/>
                </a:solidFill>
                <a:latin typeface="Verdana"/>
                <a:cs typeface="Verdana"/>
              </a:rPr>
              <a:t>Μεικτά</a:t>
            </a:r>
            <a:r>
              <a:rPr sz="1800" b="1" spc="-20" dirty="0">
                <a:solidFill>
                  <a:srgbClr val="404040"/>
                </a:solidFill>
                <a:latin typeface="Verdana"/>
                <a:cs typeface="Verdana"/>
              </a:rPr>
              <a:t> </a:t>
            </a:r>
            <a:r>
              <a:rPr sz="1800" b="1" spc="-10" dirty="0" err="1">
                <a:solidFill>
                  <a:srgbClr val="404040"/>
                </a:solidFill>
                <a:latin typeface="Verdana"/>
                <a:cs typeface="Verdana"/>
              </a:rPr>
              <a:t>Εντ</a:t>
            </a:r>
            <a:r>
              <a:rPr sz="1800" b="1" spc="-10" dirty="0">
                <a:solidFill>
                  <a:srgbClr val="404040"/>
                </a:solidFill>
                <a:latin typeface="Verdana"/>
                <a:cs typeface="Verdana"/>
              </a:rPr>
              <a:t>ατικά</a:t>
            </a:r>
            <a:r>
              <a:rPr sz="1800" b="1" spc="20" dirty="0">
                <a:solidFill>
                  <a:srgbClr val="404040"/>
                </a:solidFill>
                <a:latin typeface="Verdana"/>
                <a:cs typeface="Verdana"/>
              </a:rPr>
              <a:t> </a:t>
            </a:r>
            <a:r>
              <a:rPr sz="1800" b="1" spc="-5" dirty="0">
                <a:solidFill>
                  <a:srgbClr val="404040"/>
                </a:solidFill>
                <a:latin typeface="Verdana"/>
                <a:cs typeface="Verdana"/>
              </a:rPr>
              <a:t>Προγράμματα</a:t>
            </a:r>
            <a:endParaRPr sz="3150" dirty="0">
              <a:latin typeface="Verdana"/>
              <a:cs typeface="Verdana"/>
            </a:endParaRPr>
          </a:p>
          <a:p>
            <a:pPr marL="355600" indent="-342900">
              <a:lnSpc>
                <a:spcPct val="100000"/>
              </a:lnSpc>
              <a:buFont typeface="Wingdings"/>
              <a:buChar char=""/>
              <a:tabLst>
                <a:tab pos="354965" algn="l"/>
                <a:tab pos="355600" algn="l"/>
              </a:tabLst>
            </a:pPr>
            <a:r>
              <a:rPr sz="1800" spc="-5" dirty="0">
                <a:solidFill>
                  <a:srgbClr val="404040"/>
                </a:solidFill>
                <a:latin typeface="Verdana"/>
                <a:cs typeface="Verdana"/>
              </a:rPr>
              <a:t>Στο</a:t>
            </a:r>
            <a:r>
              <a:rPr sz="1800" dirty="0">
                <a:solidFill>
                  <a:srgbClr val="404040"/>
                </a:solidFill>
                <a:latin typeface="Verdana"/>
                <a:cs typeface="Verdana"/>
              </a:rPr>
              <a:t> </a:t>
            </a:r>
            <a:r>
              <a:rPr sz="1800" spc="-5" dirty="0">
                <a:solidFill>
                  <a:srgbClr val="404040"/>
                </a:solidFill>
                <a:latin typeface="Verdana"/>
                <a:cs typeface="Verdana"/>
              </a:rPr>
              <a:t>συντονιστικό</a:t>
            </a:r>
            <a:r>
              <a:rPr sz="1800" spc="-40" dirty="0">
                <a:solidFill>
                  <a:srgbClr val="404040"/>
                </a:solidFill>
                <a:latin typeface="Verdana"/>
                <a:cs typeface="Verdana"/>
              </a:rPr>
              <a:t> </a:t>
            </a:r>
            <a:r>
              <a:rPr sz="1800" dirty="0">
                <a:solidFill>
                  <a:srgbClr val="404040"/>
                </a:solidFill>
                <a:latin typeface="Verdana"/>
                <a:cs typeface="Verdana"/>
              </a:rPr>
              <a:t>ΑΕΙ</a:t>
            </a:r>
            <a:r>
              <a:rPr sz="1800" spc="5" dirty="0">
                <a:solidFill>
                  <a:srgbClr val="404040"/>
                </a:solidFill>
                <a:latin typeface="Verdana"/>
                <a:cs typeface="Verdana"/>
              </a:rPr>
              <a:t> </a:t>
            </a:r>
            <a:r>
              <a:rPr sz="1800" spc="-5" dirty="0">
                <a:solidFill>
                  <a:srgbClr val="404040"/>
                </a:solidFill>
                <a:latin typeface="Verdana"/>
                <a:cs typeface="Verdana"/>
              </a:rPr>
              <a:t>χορηγείται</a:t>
            </a:r>
            <a:r>
              <a:rPr sz="1800" spc="5" dirty="0">
                <a:solidFill>
                  <a:srgbClr val="404040"/>
                </a:solidFill>
                <a:latin typeface="Verdana"/>
                <a:cs typeface="Verdana"/>
              </a:rPr>
              <a:t> </a:t>
            </a:r>
            <a:r>
              <a:rPr sz="1800" spc="-5" dirty="0">
                <a:solidFill>
                  <a:srgbClr val="404040"/>
                </a:solidFill>
                <a:latin typeface="Verdana"/>
                <a:cs typeface="Verdana"/>
              </a:rPr>
              <a:t>χρηματοδότηση</a:t>
            </a:r>
            <a:r>
              <a:rPr sz="1800" spc="5" dirty="0">
                <a:solidFill>
                  <a:srgbClr val="404040"/>
                </a:solidFill>
                <a:latin typeface="Verdana"/>
                <a:cs typeface="Verdana"/>
              </a:rPr>
              <a:t> για</a:t>
            </a:r>
            <a:r>
              <a:rPr sz="1800" spc="15" dirty="0">
                <a:solidFill>
                  <a:srgbClr val="404040"/>
                </a:solidFill>
                <a:latin typeface="Verdana"/>
                <a:cs typeface="Verdana"/>
              </a:rPr>
              <a:t> </a:t>
            </a:r>
            <a:r>
              <a:rPr sz="1800" spc="-5" dirty="0">
                <a:solidFill>
                  <a:srgbClr val="404040"/>
                </a:solidFill>
                <a:latin typeface="Verdana"/>
                <a:cs typeface="Verdana"/>
              </a:rPr>
              <a:t>την</a:t>
            </a:r>
            <a:r>
              <a:rPr sz="1800" spc="-10" dirty="0">
                <a:solidFill>
                  <a:srgbClr val="404040"/>
                </a:solidFill>
                <a:latin typeface="Verdana"/>
                <a:cs typeface="Verdana"/>
              </a:rPr>
              <a:t> </a:t>
            </a:r>
            <a:r>
              <a:rPr sz="1800" spc="-5" dirty="0">
                <a:solidFill>
                  <a:srgbClr val="404040"/>
                </a:solidFill>
                <a:latin typeface="Verdana"/>
                <a:cs typeface="Verdana"/>
              </a:rPr>
              <a:t>ανάπτυξη</a:t>
            </a:r>
            <a:r>
              <a:rPr sz="1800" spc="5" dirty="0">
                <a:solidFill>
                  <a:srgbClr val="404040"/>
                </a:solidFill>
                <a:latin typeface="Verdana"/>
                <a:cs typeface="Verdana"/>
              </a:rPr>
              <a:t> </a:t>
            </a:r>
            <a:r>
              <a:rPr sz="1800" dirty="0">
                <a:solidFill>
                  <a:srgbClr val="404040"/>
                </a:solidFill>
                <a:latin typeface="Verdana"/>
                <a:cs typeface="Verdana"/>
              </a:rPr>
              <a:t>και</a:t>
            </a:r>
            <a:r>
              <a:rPr sz="1800" spc="25" dirty="0">
                <a:solidFill>
                  <a:srgbClr val="404040"/>
                </a:solidFill>
                <a:latin typeface="Verdana"/>
                <a:cs typeface="Verdana"/>
              </a:rPr>
              <a:t> </a:t>
            </a:r>
            <a:r>
              <a:rPr sz="1800" spc="-5" dirty="0">
                <a:solidFill>
                  <a:srgbClr val="404040"/>
                </a:solidFill>
                <a:latin typeface="Verdana"/>
                <a:cs typeface="Verdana"/>
              </a:rPr>
              <a:t>την</a:t>
            </a:r>
            <a:r>
              <a:rPr sz="1800" spc="-10" dirty="0">
                <a:solidFill>
                  <a:srgbClr val="404040"/>
                </a:solidFill>
                <a:latin typeface="Verdana"/>
                <a:cs typeface="Verdana"/>
              </a:rPr>
              <a:t> </a:t>
            </a:r>
            <a:r>
              <a:rPr sz="1800" dirty="0">
                <a:solidFill>
                  <a:srgbClr val="404040"/>
                </a:solidFill>
                <a:latin typeface="Verdana"/>
                <a:cs typeface="Verdana"/>
              </a:rPr>
              <a:t>οργάνωση</a:t>
            </a:r>
            <a:r>
              <a:rPr sz="1800" spc="-5" dirty="0">
                <a:solidFill>
                  <a:srgbClr val="404040"/>
                </a:solidFill>
                <a:latin typeface="Verdana"/>
                <a:cs typeface="Verdana"/>
              </a:rPr>
              <a:t> του</a:t>
            </a:r>
            <a:endParaRPr sz="1800" dirty="0">
              <a:latin typeface="Verdana"/>
              <a:cs typeface="Verdana"/>
            </a:endParaRPr>
          </a:p>
          <a:p>
            <a:pPr marL="12700" marR="27305">
              <a:lnSpc>
                <a:spcPts val="3240"/>
              </a:lnSpc>
              <a:spcBef>
                <a:spcPts val="290"/>
              </a:spcBef>
              <a:tabLst>
                <a:tab pos="7504430" algn="l"/>
              </a:tabLst>
            </a:pPr>
            <a:r>
              <a:rPr sz="1800" spc="-5" dirty="0">
                <a:solidFill>
                  <a:srgbClr val="404040"/>
                </a:solidFill>
                <a:latin typeface="Verdana"/>
                <a:cs typeface="Verdana"/>
              </a:rPr>
              <a:t>εντατικού</a:t>
            </a:r>
            <a:r>
              <a:rPr sz="1800" spc="5" dirty="0">
                <a:solidFill>
                  <a:srgbClr val="404040"/>
                </a:solidFill>
                <a:latin typeface="Verdana"/>
                <a:cs typeface="Verdana"/>
              </a:rPr>
              <a:t> </a:t>
            </a:r>
            <a:r>
              <a:rPr sz="1800" spc="-5" dirty="0">
                <a:solidFill>
                  <a:srgbClr val="404040"/>
                </a:solidFill>
                <a:latin typeface="Verdana"/>
                <a:cs typeface="Verdana"/>
              </a:rPr>
              <a:t>προγράμματος </a:t>
            </a:r>
            <a:r>
              <a:rPr sz="1800" dirty="0">
                <a:solidFill>
                  <a:srgbClr val="404040"/>
                </a:solidFill>
                <a:latin typeface="Verdana"/>
                <a:cs typeface="Verdana"/>
              </a:rPr>
              <a:t>με</a:t>
            </a:r>
            <a:r>
              <a:rPr sz="1800" spc="25" dirty="0">
                <a:solidFill>
                  <a:srgbClr val="404040"/>
                </a:solidFill>
                <a:latin typeface="Verdana"/>
                <a:cs typeface="Verdana"/>
              </a:rPr>
              <a:t> </a:t>
            </a:r>
            <a:r>
              <a:rPr sz="1800" spc="-5" dirty="0">
                <a:solidFill>
                  <a:srgbClr val="404040"/>
                </a:solidFill>
                <a:latin typeface="Verdana"/>
                <a:cs typeface="Verdana"/>
              </a:rPr>
              <a:t>βάση</a:t>
            </a:r>
            <a:r>
              <a:rPr sz="1800" spc="15" dirty="0">
                <a:solidFill>
                  <a:srgbClr val="404040"/>
                </a:solidFill>
                <a:latin typeface="Verdana"/>
                <a:cs typeface="Verdana"/>
              </a:rPr>
              <a:t> </a:t>
            </a:r>
            <a:r>
              <a:rPr sz="1800" spc="-5" dirty="0">
                <a:solidFill>
                  <a:srgbClr val="404040"/>
                </a:solidFill>
                <a:latin typeface="Verdana"/>
                <a:cs typeface="Verdana"/>
              </a:rPr>
              <a:t>τον</a:t>
            </a:r>
            <a:r>
              <a:rPr sz="1800" spc="5" dirty="0">
                <a:solidFill>
                  <a:srgbClr val="404040"/>
                </a:solidFill>
                <a:latin typeface="Verdana"/>
                <a:cs typeface="Verdana"/>
              </a:rPr>
              <a:t> </a:t>
            </a:r>
            <a:r>
              <a:rPr sz="1800" spc="-5" dirty="0">
                <a:solidFill>
                  <a:srgbClr val="404040"/>
                </a:solidFill>
                <a:latin typeface="Verdana"/>
                <a:cs typeface="Verdana"/>
              </a:rPr>
              <a:t>αριθμό</a:t>
            </a:r>
            <a:r>
              <a:rPr sz="1800" spc="10" dirty="0">
                <a:solidFill>
                  <a:srgbClr val="404040"/>
                </a:solidFill>
                <a:latin typeface="Verdana"/>
                <a:cs typeface="Verdana"/>
              </a:rPr>
              <a:t> </a:t>
            </a:r>
            <a:r>
              <a:rPr sz="1800" spc="-5" dirty="0">
                <a:solidFill>
                  <a:srgbClr val="404040"/>
                </a:solidFill>
                <a:latin typeface="Verdana"/>
                <a:cs typeface="Verdana"/>
              </a:rPr>
              <a:t>των</a:t>
            </a:r>
            <a:r>
              <a:rPr sz="1800" spc="20" dirty="0">
                <a:solidFill>
                  <a:srgbClr val="404040"/>
                </a:solidFill>
                <a:latin typeface="Verdana"/>
                <a:cs typeface="Verdana"/>
              </a:rPr>
              <a:t> </a:t>
            </a:r>
            <a:r>
              <a:rPr sz="1800" dirty="0">
                <a:solidFill>
                  <a:srgbClr val="404040"/>
                </a:solidFill>
                <a:latin typeface="Verdana"/>
                <a:cs typeface="Verdana"/>
              </a:rPr>
              <a:t>εισερχομένων	</a:t>
            </a:r>
            <a:r>
              <a:rPr sz="1800" spc="-5" dirty="0">
                <a:solidFill>
                  <a:srgbClr val="404040"/>
                </a:solidFill>
                <a:latin typeface="Verdana"/>
                <a:cs typeface="Verdana"/>
              </a:rPr>
              <a:t>συμμετεχόντων </a:t>
            </a:r>
            <a:r>
              <a:rPr sz="1800" spc="-5" dirty="0">
                <a:solidFill>
                  <a:srgbClr val="FF0000"/>
                </a:solidFill>
                <a:latin typeface="Verdana"/>
                <a:cs typeface="Verdana"/>
              </a:rPr>
              <a:t>(</a:t>
            </a:r>
            <a:r>
              <a:rPr lang="el-GR" sz="1800" spc="-5" dirty="0">
                <a:solidFill>
                  <a:srgbClr val="FF0000"/>
                </a:solidFill>
                <a:latin typeface="Verdana"/>
                <a:cs typeface="Verdana"/>
              </a:rPr>
              <a:t>4</a:t>
            </a:r>
            <a:r>
              <a:rPr sz="1800" spc="-5" dirty="0">
                <a:solidFill>
                  <a:srgbClr val="FF0000"/>
                </a:solidFill>
                <a:latin typeface="Verdana"/>
                <a:cs typeface="Verdana"/>
              </a:rPr>
              <a:t>.000 </a:t>
            </a:r>
            <a:r>
              <a:rPr sz="1800" dirty="0">
                <a:solidFill>
                  <a:srgbClr val="FF0000"/>
                </a:solidFill>
                <a:latin typeface="Verdana"/>
                <a:cs typeface="Verdana"/>
              </a:rPr>
              <a:t>ευρώ </a:t>
            </a:r>
            <a:r>
              <a:rPr sz="1800" dirty="0" err="1">
                <a:solidFill>
                  <a:srgbClr val="FF0000"/>
                </a:solidFill>
                <a:latin typeface="Verdana"/>
                <a:cs typeface="Verdana"/>
              </a:rPr>
              <a:t>γι</a:t>
            </a:r>
            <a:r>
              <a:rPr sz="1800" dirty="0">
                <a:solidFill>
                  <a:srgbClr val="FF0000"/>
                </a:solidFill>
                <a:latin typeface="Verdana"/>
                <a:cs typeface="Verdana"/>
              </a:rPr>
              <a:t>α </a:t>
            </a:r>
            <a:r>
              <a:rPr sz="1800" spc="-620" dirty="0">
                <a:solidFill>
                  <a:srgbClr val="FF0000"/>
                </a:solidFill>
                <a:latin typeface="Verdana"/>
                <a:cs typeface="Verdana"/>
              </a:rPr>
              <a:t> </a:t>
            </a:r>
            <a:r>
              <a:rPr sz="1800" dirty="0">
                <a:solidFill>
                  <a:srgbClr val="FF0000"/>
                </a:solidFill>
                <a:latin typeface="Verdana"/>
                <a:cs typeface="Verdana"/>
              </a:rPr>
              <a:t>1</a:t>
            </a:r>
            <a:r>
              <a:rPr lang="el-GR" sz="1800" dirty="0">
                <a:solidFill>
                  <a:srgbClr val="FF0000"/>
                </a:solidFill>
                <a:latin typeface="Verdana"/>
                <a:cs typeface="Verdana"/>
              </a:rPr>
              <a:t>0</a:t>
            </a:r>
            <a:r>
              <a:rPr sz="1800" spc="10" dirty="0">
                <a:solidFill>
                  <a:srgbClr val="FF0000"/>
                </a:solidFill>
                <a:latin typeface="Verdana"/>
                <a:cs typeface="Verdana"/>
              </a:rPr>
              <a:t> </a:t>
            </a:r>
            <a:r>
              <a:rPr sz="1800" spc="-5" dirty="0">
                <a:solidFill>
                  <a:srgbClr val="FF0000"/>
                </a:solidFill>
                <a:latin typeface="Verdana"/>
                <a:cs typeface="Verdana"/>
              </a:rPr>
              <a:t>συμμετέχοντες,</a:t>
            </a:r>
            <a:r>
              <a:rPr sz="1800" spc="-25" dirty="0">
                <a:solidFill>
                  <a:srgbClr val="FF0000"/>
                </a:solidFill>
                <a:latin typeface="Verdana"/>
                <a:cs typeface="Verdana"/>
              </a:rPr>
              <a:t> </a:t>
            </a:r>
            <a:r>
              <a:rPr sz="1800" spc="-5" dirty="0">
                <a:solidFill>
                  <a:srgbClr val="FF0000"/>
                </a:solidFill>
                <a:latin typeface="Verdana"/>
                <a:cs typeface="Verdana"/>
              </a:rPr>
              <a:t>8.000</a:t>
            </a:r>
            <a:r>
              <a:rPr sz="1800" spc="30" dirty="0">
                <a:solidFill>
                  <a:srgbClr val="FF0000"/>
                </a:solidFill>
                <a:latin typeface="Verdana"/>
                <a:cs typeface="Verdana"/>
              </a:rPr>
              <a:t> </a:t>
            </a:r>
            <a:r>
              <a:rPr sz="1800" dirty="0">
                <a:solidFill>
                  <a:srgbClr val="FF0000"/>
                </a:solidFill>
                <a:latin typeface="Verdana"/>
                <a:cs typeface="Verdana"/>
              </a:rPr>
              <a:t>ευρώ</a:t>
            </a:r>
            <a:r>
              <a:rPr sz="1800" spc="-5" dirty="0">
                <a:solidFill>
                  <a:srgbClr val="FF0000"/>
                </a:solidFill>
                <a:latin typeface="Verdana"/>
                <a:cs typeface="Verdana"/>
              </a:rPr>
              <a:t> </a:t>
            </a:r>
            <a:r>
              <a:rPr sz="1800" dirty="0">
                <a:solidFill>
                  <a:srgbClr val="FF0000"/>
                </a:solidFill>
                <a:latin typeface="Verdana"/>
                <a:cs typeface="Verdana"/>
              </a:rPr>
              <a:t>για</a:t>
            </a:r>
            <a:r>
              <a:rPr sz="1800" spc="-5" dirty="0">
                <a:solidFill>
                  <a:srgbClr val="FF0000"/>
                </a:solidFill>
                <a:latin typeface="Verdana"/>
                <a:cs typeface="Verdana"/>
              </a:rPr>
              <a:t> </a:t>
            </a:r>
            <a:r>
              <a:rPr sz="1800" dirty="0">
                <a:solidFill>
                  <a:srgbClr val="FF0000"/>
                </a:solidFill>
                <a:latin typeface="Verdana"/>
                <a:cs typeface="Verdana"/>
              </a:rPr>
              <a:t>20</a:t>
            </a:r>
            <a:r>
              <a:rPr sz="1800" spc="5" dirty="0">
                <a:solidFill>
                  <a:srgbClr val="FF0000"/>
                </a:solidFill>
                <a:latin typeface="Verdana"/>
                <a:cs typeface="Verdana"/>
              </a:rPr>
              <a:t> </a:t>
            </a:r>
            <a:r>
              <a:rPr sz="1800" spc="-5" dirty="0">
                <a:solidFill>
                  <a:srgbClr val="FF0000"/>
                </a:solidFill>
                <a:latin typeface="Verdana"/>
                <a:cs typeface="Verdana"/>
              </a:rPr>
              <a:t>συμμετέχοντες).</a:t>
            </a:r>
            <a:endParaRPr sz="1800" dirty="0">
              <a:latin typeface="Verdana"/>
              <a:cs typeface="Verdana"/>
            </a:endParaRPr>
          </a:p>
          <a:p>
            <a:pPr marL="12700" marR="458470">
              <a:lnSpc>
                <a:spcPts val="3240"/>
              </a:lnSpc>
              <a:buFont typeface="Wingdings"/>
              <a:buChar char=""/>
              <a:tabLst>
                <a:tab pos="354965" algn="l"/>
                <a:tab pos="355600" algn="l"/>
              </a:tabLst>
            </a:pPr>
            <a:r>
              <a:rPr sz="1800" spc="-5" dirty="0">
                <a:solidFill>
                  <a:srgbClr val="404040"/>
                </a:solidFill>
                <a:latin typeface="Verdana"/>
                <a:cs typeface="Verdana"/>
              </a:rPr>
              <a:t>Τα αποστέλλοντα </a:t>
            </a:r>
            <a:r>
              <a:rPr sz="1800" dirty="0">
                <a:solidFill>
                  <a:srgbClr val="404040"/>
                </a:solidFill>
                <a:latin typeface="Verdana"/>
                <a:cs typeface="Verdana"/>
              </a:rPr>
              <a:t>ΑΕΙ </a:t>
            </a:r>
            <a:r>
              <a:rPr sz="1800" spc="-5" dirty="0">
                <a:solidFill>
                  <a:srgbClr val="404040"/>
                </a:solidFill>
                <a:latin typeface="Verdana"/>
                <a:cs typeface="Verdana"/>
              </a:rPr>
              <a:t>επιχορηγούν από τον </a:t>
            </a:r>
            <a:r>
              <a:rPr sz="1800" dirty="0">
                <a:solidFill>
                  <a:srgbClr val="404040"/>
                </a:solidFill>
                <a:latin typeface="Verdana"/>
                <a:cs typeface="Verdana"/>
              </a:rPr>
              <a:t>δικό </a:t>
            </a:r>
            <a:r>
              <a:rPr sz="1800" spc="-5" dirty="0">
                <a:solidFill>
                  <a:srgbClr val="404040"/>
                </a:solidFill>
                <a:latin typeface="Verdana"/>
                <a:cs typeface="Verdana"/>
              </a:rPr>
              <a:t>τους </a:t>
            </a:r>
            <a:r>
              <a:rPr sz="1800" dirty="0">
                <a:solidFill>
                  <a:srgbClr val="404040"/>
                </a:solidFill>
                <a:latin typeface="Verdana"/>
                <a:cs typeface="Verdana"/>
              </a:rPr>
              <a:t>προϋπολογισμό </a:t>
            </a:r>
            <a:r>
              <a:rPr sz="1800" spc="-5" dirty="0">
                <a:solidFill>
                  <a:srgbClr val="404040"/>
                </a:solidFill>
                <a:latin typeface="Verdana"/>
                <a:cs typeface="Verdana"/>
              </a:rPr>
              <a:t>την </a:t>
            </a:r>
            <a:r>
              <a:rPr sz="1800" dirty="0">
                <a:solidFill>
                  <a:srgbClr val="404040"/>
                </a:solidFill>
                <a:latin typeface="Verdana"/>
                <a:cs typeface="Verdana"/>
              </a:rPr>
              <a:t>κινητικότητα </a:t>
            </a:r>
            <a:r>
              <a:rPr sz="1800" spc="-5" dirty="0">
                <a:solidFill>
                  <a:srgbClr val="404040"/>
                </a:solidFill>
                <a:latin typeface="Verdana"/>
                <a:cs typeface="Verdana"/>
              </a:rPr>
              <a:t>των </a:t>
            </a:r>
            <a:r>
              <a:rPr sz="1800" spc="-620" dirty="0">
                <a:solidFill>
                  <a:srgbClr val="404040"/>
                </a:solidFill>
                <a:latin typeface="Verdana"/>
                <a:cs typeface="Verdana"/>
              </a:rPr>
              <a:t> </a:t>
            </a:r>
            <a:r>
              <a:rPr sz="1800" spc="-5" dirty="0">
                <a:solidFill>
                  <a:srgbClr val="404040"/>
                </a:solidFill>
                <a:latin typeface="Verdana"/>
                <a:cs typeface="Verdana"/>
              </a:rPr>
              <a:t>συμμετεχόντων</a:t>
            </a:r>
            <a:r>
              <a:rPr sz="1800" spc="-15" dirty="0">
                <a:solidFill>
                  <a:srgbClr val="404040"/>
                </a:solidFill>
                <a:latin typeface="Verdana"/>
                <a:cs typeface="Verdana"/>
              </a:rPr>
              <a:t> </a:t>
            </a:r>
            <a:r>
              <a:rPr sz="1800" spc="-5" dirty="0">
                <a:solidFill>
                  <a:srgbClr val="404040"/>
                </a:solidFill>
                <a:latin typeface="Verdana"/>
                <a:cs typeface="Verdana"/>
              </a:rPr>
              <a:t>φοιτητών/τριών</a:t>
            </a:r>
            <a:r>
              <a:rPr sz="1800" spc="-45" dirty="0">
                <a:solidFill>
                  <a:srgbClr val="404040"/>
                </a:solidFill>
                <a:latin typeface="Verdana"/>
                <a:cs typeface="Verdana"/>
              </a:rPr>
              <a:t> </a:t>
            </a:r>
            <a:r>
              <a:rPr sz="1800" dirty="0">
                <a:solidFill>
                  <a:srgbClr val="404040"/>
                </a:solidFill>
                <a:latin typeface="Verdana"/>
                <a:cs typeface="Verdana"/>
              </a:rPr>
              <a:t>ή προσωπικού</a:t>
            </a:r>
            <a:r>
              <a:rPr sz="1800" spc="-20" dirty="0">
                <a:solidFill>
                  <a:srgbClr val="404040"/>
                </a:solidFill>
                <a:latin typeface="Verdana"/>
                <a:cs typeface="Verdana"/>
              </a:rPr>
              <a:t> </a:t>
            </a:r>
            <a:r>
              <a:rPr sz="1800" spc="-5" dirty="0">
                <a:solidFill>
                  <a:srgbClr val="404040"/>
                </a:solidFill>
                <a:latin typeface="Verdana"/>
                <a:cs typeface="Verdana"/>
              </a:rPr>
              <a:t>τους.</a:t>
            </a:r>
            <a:endParaRPr sz="1800" dirty="0">
              <a:latin typeface="Verdana"/>
              <a:cs typeface="Verdana"/>
            </a:endParaRPr>
          </a:p>
          <a:p>
            <a:pPr marL="12700" marR="1651000">
              <a:lnSpc>
                <a:spcPts val="3240"/>
              </a:lnSpc>
              <a:spcBef>
                <a:spcPts val="5"/>
              </a:spcBef>
              <a:buFont typeface="Wingdings"/>
              <a:buChar char=""/>
              <a:tabLst>
                <a:tab pos="354965" algn="l"/>
                <a:tab pos="355600" algn="l"/>
              </a:tabLst>
            </a:pPr>
            <a:r>
              <a:rPr sz="1800" spc="-5" dirty="0">
                <a:solidFill>
                  <a:srgbClr val="404040"/>
                </a:solidFill>
                <a:latin typeface="Verdana"/>
                <a:cs typeface="Verdana"/>
              </a:rPr>
              <a:t>Τα </a:t>
            </a:r>
            <a:r>
              <a:rPr sz="1800" dirty="0">
                <a:solidFill>
                  <a:srgbClr val="404040"/>
                </a:solidFill>
                <a:latin typeface="Verdana"/>
                <a:cs typeface="Verdana"/>
              </a:rPr>
              <a:t>ΑΕΙ </a:t>
            </a:r>
            <a:r>
              <a:rPr sz="1800" spc="-5" dirty="0">
                <a:solidFill>
                  <a:srgbClr val="404040"/>
                </a:solidFill>
                <a:latin typeface="Verdana"/>
                <a:cs typeface="Verdana"/>
              </a:rPr>
              <a:t>των χωρών εταίρων </a:t>
            </a:r>
            <a:r>
              <a:rPr sz="1800" dirty="0">
                <a:solidFill>
                  <a:srgbClr val="404040"/>
                </a:solidFill>
                <a:latin typeface="Verdana"/>
                <a:cs typeface="Verdana"/>
              </a:rPr>
              <a:t>μπορούν να </a:t>
            </a:r>
            <a:r>
              <a:rPr sz="1800" spc="-5" dirty="0">
                <a:solidFill>
                  <a:srgbClr val="404040"/>
                </a:solidFill>
                <a:latin typeface="Verdana"/>
                <a:cs typeface="Verdana"/>
              </a:rPr>
              <a:t>συμμετέχουν </a:t>
            </a:r>
            <a:r>
              <a:rPr sz="1800" dirty="0">
                <a:solidFill>
                  <a:srgbClr val="404040"/>
                </a:solidFill>
                <a:latin typeface="Verdana"/>
                <a:cs typeface="Verdana"/>
              </a:rPr>
              <a:t>με δικά </a:t>
            </a:r>
            <a:r>
              <a:rPr sz="1800" spc="-5" dirty="0">
                <a:solidFill>
                  <a:srgbClr val="404040"/>
                </a:solidFill>
                <a:latin typeface="Verdana"/>
                <a:cs typeface="Verdana"/>
              </a:rPr>
              <a:t>τους </a:t>
            </a:r>
            <a:r>
              <a:rPr sz="1800" dirty="0">
                <a:solidFill>
                  <a:srgbClr val="404040"/>
                </a:solidFill>
                <a:latin typeface="Verdana"/>
                <a:cs typeface="Verdana"/>
              </a:rPr>
              <a:t>έξοδα και δεν </a:t>
            </a:r>
            <a:r>
              <a:rPr sz="1800" spc="-620" dirty="0">
                <a:solidFill>
                  <a:srgbClr val="404040"/>
                </a:solidFill>
                <a:latin typeface="Verdana"/>
                <a:cs typeface="Verdana"/>
              </a:rPr>
              <a:t> </a:t>
            </a:r>
            <a:r>
              <a:rPr sz="1800" spc="-5" dirty="0">
                <a:solidFill>
                  <a:srgbClr val="404040"/>
                </a:solidFill>
                <a:latin typeface="Verdana"/>
                <a:cs typeface="Verdana"/>
              </a:rPr>
              <a:t>προσμετρούνται</a:t>
            </a:r>
            <a:r>
              <a:rPr sz="1800" spc="-15" dirty="0">
                <a:solidFill>
                  <a:srgbClr val="404040"/>
                </a:solidFill>
                <a:latin typeface="Verdana"/>
                <a:cs typeface="Verdana"/>
              </a:rPr>
              <a:t> </a:t>
            </a:r>
            <a:r>
              <a:rPr sz="1800" dirty="0">
                <a:solidFill>
                  <a:srgbClr val="404040"/>
                </a:solidFill>
                <a:latin typeface="Verdana"/>
                <a:cs typeface="Verdana"/>
              </a:rPr>
              <a:t>οι</a:t>
            </a:r>
            <a:r>
              <a:rPr sz="1800" spc="10" dirty="0">
                <a:solidFill>
                  <a:srgbClr val="404040"/>
                </a:solidFill>
                <a:latin typeface="Verdana"/>
                <a:cs typeface="Verdana"/>
              </a:rPr>
              <a:t> </a:t>
            </a:r>
            <a:r>
              <a:rPr sz="1800" dirty="0">
                <a:solidFill>
                  <a:srgbClr val="404040"/>
                </a:solidFill>
                <a:latin typeface="Verdana"/>
                <a:cs typeface="Verdana"/>
              </a:rPr>
              <a:t>εισερχόμενοι</a:t>
            </a:r>
            <a:r>
              <a:rPr sz="1800" spc="-5" dirty="0">
                <a:solidFill>
                  <a:srgbClr val="404040"/>
                </a:solidFill>
                <a:latin typeface="Verdana"/>
                <a:cs typeface="Verdana"/>
              </a:rPr>
              <a:t> συμμετέχοντες</a:t>
            </a:r>
            <a:r>
              <a:rPr sz="1800" spc="-15" dirty="0">
                <a:solidFill>
                  <a:srgbClr val="404040"/>
                </a:solidFill>
                <a:latin typeface="Verdana"/>
                <a:cs typeface="Verdana"/>
              </a:rPr>
              <a:t> </a:t>
            </a:r>
            <a:r>
              <a:rPr sz="1800" spc="-5" dirty="0">
                <a:solidFill>
                  <a:srgbClr val="404040"/>
                </a:solidFill>
                <a:latin typeface="Verdana"/>
                <a:cs typeface="Verdana"/>
              </a:rPr>
              <a:t>στην ελάχιστη</a:t>
            </a:r>
            <a:r>
              <a:rPr sz="1800" spc="10" dirty="0">
                <a:solidFill>
                  <a:srgbClr val="404040"/>
                </a:solidFill>
                <a:latin typeface="Verdana"/>
                <a:cs typeface="Verdana"/>
              </a:rPr>
              <a:t> </a:t>
            </a:r>
            <a:r>
              <a:rPr sz="1800" dirty="0">
                <a:solidFill>
                  <a:srgbClr val="404040"/>
                </a:solidFill>
                <a:latin typeface="Verdana"/>
                <a:cs typeface="Verdana"/>
              </a:rPr>
              <a:t>σύνθεση</a:t>
            </a:r>
            <a:endParaRPr sz="1800" dirty="0">
              <a:latin typeface="Verdana"/>
              <a:cs typeface="Verdana"/>
            </a:endParaRPr>
          </a:p>
          <a:p>
            <a:pPr marL="12700" marR="5080">
              <a:lnSpc>
                <a:spcPts val="3240"/>
              </a:lnSpc>
              <a:buFont typeface="Wingdings"/>
              <a:buChar char=""/>
              <a:tabLst>
                <a:tab pos="354965" algn="l"/>
                <a:tab pos="355600" algn="l"/>
              </a:tabLst>
            </a:pPr>
            <a:r>
              <a:rPr sz="1800" spc="-5" dirty="0">
                <a:solidFill>
                  <a:srgbClr val="404040"/>
                </a:solidFill>
                <a:latin typeface="Verdana"/>
                <a:cs typeface="Verdana"/>
              </a:rPr>
              <a:t>Το </a:t>
            </a:r>
            <a:r>
              <a:rPr sz="1800" dirty="0">
                <a:solidFill>
                  <a:srgbClr val="404040"/>
                </a:solidFill>
                <a:latin typeface="Verdana"/>
                <a:cs typeface="Verdana"/>
              </a:rPr>
              <a:t>διδακτικό προσωπικό </a:t>
            </a:r>
            <a:r>
              <a:rPr sz="1800" spc="-5" dirty="0">
                <a:solidFill>
                  <a:srgbClr val="404040"/>
                </a:solidFill>
                <a:latin typeface="Verdana"/>
                <a:cs typeface="Verdana"/>
              </a:rPr>
              <a:t>των </a:t>
            </a:r>
            <a:r>
              <a:rPr sz="1800" dirty="0">
                <a:solidFill>
                  <a:srgbClr val="404040"/>
                </a:solidFill>
                <a:latin typeface="Verdana"/>
                <a:cs typeface="Verdana"/>
              </a:rPr>
              <a:t>μεικτών </a:t>
            </a:r>
            <a:r>
              <a:rPr sz="1800" spc="-5" dirty="0">
                <a:solidFill>
                  <a:srgbClr val="404040"/>
                </a:solidFill>
                <a:latin typeface="Verdana"/>
                <a:cs typeface="Verdana"/>
              </a:rPr>
              <a:t>εντατικών προγραμμάτων </a:t>
            </a:r>
            <a:r>
              <a:rPr sz="1800" dirty="0">
                <a:solidFill>
                  <a:srgbClr val="404040"/>
                </a:solidFill>
                <a:latin typeface="Verdana"/>
                <a:cs typeface="Verdana"/>
              </a:rPr>
              <a:t>μπορεί να είναι προσωπικό </a:t>
            </a:r>
            <a:r>
              <a:rPr sz="1800" spc="-10" dirty="0">
                <a:solidFill>
                  <a:srgbClr val="404040"/>
                </a:solidFill>
                <a:latin typeface="Verdana"/>
                <a:cs typeface="Verdana"/>
              </a:rPr>
              <a:t>από </a:t>
            </a:r>
            <a:r>
              <a:rPr sz="1800" spc="-620" dirty="0">
                <a:solidFill>
                  <a:srgbClr val="404040"/>
                </a:solidFill>
                <a:latin typeface="Verdana"/>
                <a:cs typeface="Verdana"/>
              </a:rPr>
              <a:t> </a:t>
            </a:r>
            <a:r>
              <a:rPr sz="1800" spc="-5" dirty="0">
                <a:solidFill>
                  <a:srgbClr val="404040"/>
                </a:solidFill>
                <a:latin typeface="Verdana"/>
                <a:cs typeface="Verdana"/>
              </a:rPr>
              <a:t>ΙΤΕ</a:t>
            </a:r>
            <a:r>
              <a:rPr sz="1800" spc="10" dirty="0">
                <a:solidFill>
                  <a:srgbClr val="404040"/>
                </a:solidFill>
                <a:latin typeface="Verdana"/>
                <a:cs typeface="Verdana"/>
              </a:rPr>
              <a:t> </a:t>
            </a:r>
            <a:r>
              <a:rPr sz="1800" dirty="0">
                <a:solidFill>
                  <a:srgbClr val="404040"/>
                </a:solidFill>
                <a:latin typeface="Verdana"/>
                <a:cs typeface="Verdana"/>
              </a:rPr>
              <a:t>ή εξειδικευμένο</a:t>
            </a:r>
            <a:r>
              <a:rPr sz="1800" spc="-10" dirty="0">
                <a:solidFill>
                  <a:srgbClr val="404040"/>
                </a:solidFill>
                <a:latin typeface="Verdana"/>
                <a:cs typeface="Verdana"/>
              </a:rPr>
              <a:t> </a:t>
            </a:r>
            <a:r>
              <a:rPr sz="1800" dirty="0">
                <a:solidFill>
                  <a:srgbClr val="404040"/>
                </a:solidFill>
                <a:latin typeface="Verdana"/>
                <a:cs typeface="Verdana"/>
              </a:rPr>
              <a:t>προσωπικό</a:t>
            </a:r>
            <a:r>
              <a:rPr sz="1800" spc="-20" dirty="0">
                <a:solidFill>
                  <a:srgbClr val="404040"/>
                </a:solidFill>
                <a:latin typeface="Verdana"/>
                <a:cs typeface="Verdana"/>
              </a:rPr>
              <a:t> </a:t>
            </a:r>
            <a:r>
              <a:rPr sz="1800" dirty="0">
                <a:solidFill>
                  <a:srgbClr val="404040"/>
                </a:solidFill>
                <a:latin typeface="Verdana"/>
                <a:cs typeface="Verdana"/>
              </a:rPr>
              <a:t>προσκεκλημένο</a:t>
            </a:r>
            <a:r>
              <a:rPr sz="1800" spc="-40" dirty="0">
                <a:solidFill>
                  <a:srgbClr val="404040"/>
                </a:solidFill>
                <a:latin typeface="Verdana"/>
                <a:cs typeface="Verdana"/>
              </a:rPr>
              <a:t> </a:t>
            </a:r>
            <a:r>
              <a:rPr sz="1800" spc="-5" dirty="0">
                <a:solidFill>
                  <a:srgbClr val="404040"/>
                </a:solidFill>
                <a:latin typeface="Verdana"/>
                <a:cs typeface="Verdana"/>
              </a:rPr>
              <a:t>από</a:t>
            </a:r>
            <a:r>
              <a:rPr sz="1800" spc="15" dirty="0">
                <a:solidFill>
                  <a:srgbClr val="404040"/>
                </a:solidFill>
                <a:latin typeface="Verdana"/>
                <a:cs typeface="Verdana"/>
              </a:rPr>
              <a:t> </a:t>
            </a:r>
            <a:r>
              <a:rPr sz="1800" dirty="0">
                <a:solidFill>
                  <a:srgbClr val="404040"/>
                </a:solidFill>
                <a:latin typeface="Verdana"/>
                <a:cs typeface="Verdana"/>
              </a:rPr>
              <a:t>εταιρείες</a:t>
            </a:r>
            <a:r>
              <a:rPr sz="1800" spc="10" dirty="0">
                <a:solidFill>
                  <a:srgbClr val="404040"/>
                </a:solidFill>
                <a:latin typeface="Verdana"/>
                <a:cs typeface="Verdana"/>
              </a:rPr>
              <a:t> </a:t>
            </a:r>
            <a:r>
              <a:rPr sz="1800" b="1" dirty="0">
                <a:solidFill>
                  <a:srgbClr val="404040"/>
                </a:solidFill>
                <a:latin typeface="Verdana"/>
                <a:cs typeface="Verdana"/>
              </a:rPr>
              <a:t>(</a:t>
            </a:r>
            <a:r>
              <a:rPr sz="1800" b="1" spc="-10" dirty="0">
                <a:solidFill>
                  <a:srgbClr val="404040"/>
                </a:solidFill>
                <a:latin typeface="Verdana"/>
                <a:cs typeface="Verdana"/>
              </a:rPr>
              <a:t> </a:t>
            </a:r>
            <a:r>
              <a:rPr sz="1800" b="1" spc="-5" dirty="0">
                <a:solidFill>
                  <a:srgbClr val="404040"/>
                </a:solidFill>
                <a:latin typeface="Verdana"/>
                <a:cs typeface="Verdana"/>
              </a:rPr>
              <a:t>Invited</a:t>
            </a:r>
            <a:r>
              <a:rPr sz="1800" b="1" spc="35" dirty="0">
                <a:solidFill>
                  <a:srgbClr val="404040"/>
                </a:solidFill>
                <a:latin typeface="Verdana"/>
                <a:cs typeface="Verdana"/>
              </a:rPr>
              <a:t> </a:t>
            </a:r>
            <a:r>
              <a:rPr sz="1800" b="1" spc="-5" dirty="0">
                <a:solidFill>
                  <a:srgbClr val="404040"/>
                </a:solidFill>
                <a:latin typeface="Verdana"/>
                <a:cs typeface="Verdana"/>
              </a:rPr>
              <a:t>Staff from Enterprise</a:t>
            </a:r>
            <a:r>
              <a:rPr sz="1800" b="1" spc="10" dirty="0">
                <a:solidFill>
                  <a:srgbClr val="404040"/>
                </a:solidFill>
                <a:latin typeface="Verdana"/>
                <a:cs typeface="Verdana"/>
              </a:rPr>
              <a:t> </a:t>
            </a:r>
            <a:r>
              <a:rPr sz="1800" b="1" dirty="0">
                <a:solidFill>
                  <a:srgbClr val="404040"/>
                </a:solidFill>
                <a:latin typeface="Verdana"/>
                <a:cs typeface="Verdana"/>
              </a:rPr>
              <a:t>)</a:t>
            </a:r>
            <a:endParaRPr sz="1800" dirty="0">
              <a:latin typeface="Verdana"/>
              <a:cs typeface="Verdana"/>
            </a:endParaRPr>
          </a:p>
        </p:txBody>
      </p:sp>
    </p:spTree>
    <p:extLst>
      <p:ext uri="{BB962C8B-B14F-4D97-AF65-F5344CB8AC3E}">
        <p14:creationId xmlns:p14="http://schemas.microsoft.com/office/powerpoint/2010/main" val="2239563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6" name="object 6"/>
          <p:cNvSpPr txBox="1">
            <a:spLocks noGrp="1"/>
          </p:cNvSpPr>
          <p:nvPr>
            <p:ph type="title"/>
          </p:nvPr>
        </p:nvSpPr>
        <p:spPr>
          <a:xfrm>
            <a:off x="236931" y="68656"/>
            <a:ext cx="4733925" cy="574675"/>
          </a:xfrm>
          <a:prstGeom prst="rect">
            <a:avLst/>
          </a:prstGeom>
        </p:spPr>
        <p:txBody>
          <a:bodyPr vert="horz" wrap="square" lIns="0" tIns="12700" rIns="0" bIns="0" rtlCol="0">
            <a:spAutoFit/>
          </a:bodyPr>
          <a:lstStyle/>
          <a:p>
            <a:pPr marL="12700">
              <a:lnSpc>
                <a:spcPct val="100000"/>
              </a:lnSpc>
              <a:spcBef>
                <a:spcPts val="100"/>
              </a:spcBef>
            </a:pPr>
            <a:r>
              <a:rPr sz="3600" b="0" spc="-20" dirty="0">
                <a:latin typeface="Calibri"/>
                <a:cs typeface="Calibri"/>
              </a:rPr>
              <a:t>Κριτήρια</a:t>
            </a:r>
            <a:r>
              <a:rPr sz="3600" b="0" spc="-40" dirty="0">
                <a:latin typeface="Calibri"/>
                <a:cs typeface="Calibri"/>
              </a:rPr>
              <a:t> </a:t>
            </a:r>
            <a:r>
              <a:rPr sz="3600" b="0" spc="-10" dirty="0">
                <a:latin typeface="Calibri"/>
                <a:cs typeface="Calibri"/>
              </a:rPr>
              <a:t>Επιλογής</a:t>
            </a:r>
            <a:r>
              <a:rPr sz="3600" b="0" spc="-60" dirty="0">
                <a:latin typeface="Calibri"/>
                <a:cs typeface="Calibri"/>
              </a:rPr>
              <a:t> </a:t>
            </a:r>
            <a:r>
              <a:rPr sz="3600" b="0" dirty="0">
                <a:latin typeface="Calibri"/>
                <a:cs typeface="Calibri"/>
              </a:rPr>
              <a:t>ΚΑ131</a:t>
            </a:r>
            <a:endParaRPr sz="3600">
              <a:latin typeface="Calibri"/>
              <a:cs typeface="Calibri"/>
            </a:endParaRPr>
          </a:p>
        </p:txBody>
      </p:sp>
      <p:sp>
        <p:nvSpPr>
          <p:cNvPr id="10" name="TextBox 9">
            <a:extLst>
              <a:ext uri="{FF2B5EF4-FFF2-40B4-BE49-F238E27FC236}">
                <a16:creationId xmlns:a16="http://schemas.microsoft.com/office/drawing/2014/main" id="{E513D59D-AC22-9145-26EC-AA9D49ACF4AF}"/>
              </a:ext>
            </a:extLst>
          </p:cNvPr>
          <p:cNvSpPr txBox="1"/>
          <p:nvPr/>
        </p:nvSpPr>
        <p:spPr>
          <a:xfrm>
            <a:off x="457200" y="1301529"/>
            <a:ext cx="11277600" cy="4401205"/>
          </a:xfrm>
          <a:prstGeom prst="rect">
            <a:avLst/>
          </a:prstGeom>
          <a:noFill/>
        </p:spPr>
        <p:txBody>
          <a:bodyPr wrap="square">
            <a:spAutoFit/>
          </a:bodyPr>
          <a:lstStyle/>
          <a:p>
            <a:r>
              <a:rPr lang="el-GR" sz="2000" dirty="0"/>
              <a:t>Κάθε επιλέξιμη αίτηση επιχορήγησης (αφού υποβληθεί στον έλεγχο επιλεξιμότητας) λαμβάνει χρηματοδότηση.</a:t>
            </a:r>
          </a:p>
          <a:p>
            <a:endParaRPr lang="el-GR" sz="2000" b="1" dirty="0">
              <a:solidFill>
                <a:srgbClr val="7030A0"/>
              </a:solidFill>
            </a:endParaRPr>
          </a:p>
          <a:p>
            <a:r>
              <a:rPr lang="el-GR" sz="2000" b="1" dirty="0">
                <a:solidFill>
                  <a:srgbClr val="7030A0"/>
                </a:solidFill>
              </a:rPr>
              <a:t>Το μέγιστο ποσό της επιχορήγησης εξαρτάται από μια σειρά παραγόντων:</a:t>
            </a:r>
          </a:p>
          <a:p>
            <a:endParaRPr lang="el-GR" sz="2000" dirty="0"/>
          </a:p>
          <a:p>
            <a:r>
              <a:rPr lang="el-GR" sz="2000" dirty="0"/>
              <a:t>• τον αριθμό των περιόδων κινητικότητας που αφορά η αίτηση·</a:t>
            </a:r>
          </a:p>
          <a:p>
            <a:r>
              <a:rPr lang="el-GR" sz="2000" dirty="0"/>
              <a:t>• τις προηγούμενες επιδόσεις του αιτούντα όσον αφορά τον αριθμό των περιόδων κινητικότητας, την ποιοτική</a:t>
            </a:r>
          </a:p>
          <a:p>
            <a:r>
              <a:rPr lang="el-GR" sz="2000" dirty="0"/>
              <a:t>εκτέλεση των δραστηριοτήτων και τη χρηστή οικονομική διαχείριση, εάν ο αιτών έχει λάβει παρόμοια</a:t>
            </a:r>
          </a:p>
          <a:p>
            <a:r>
              <a:rPr lang="el-GR" sz="2000" dirty="0"/>
              <a:t>επιχορήγηση στο παρελθόν·</a:t>
            </a:r>
          </a:p>
          <a:p>
            <a:r>
              <a:rPr lang="el-GR" sz="2000" dirty="0"/>
              <a:t>• τον αριθμό των εντατικών προγραμμάτων μικτής κινητικότητας που αφορά η αίτηση·</a:t>
            </a:r>
          </a:p>
          <a:p>
            <a:r>
              <a:rPr lang="el-GR" sz="2000" dirty="0"/>
              <a:t>• τον συνολικό εθνικό προϋπολογισμό που διατίθεται για τη δράση κινητικότητας , για σχέδια κινητικότητας</a:t>
            </a:r>
          </a:p>
          <a:p>
            <a:r>
              <a:rPr lang="el-GR" sz="2000" dirty="0"/>
              <a:t>που λαμβάνουν στήριξη μέσω κονδυλίων εσωτερικής πολιτικής</a:t>
            </a:r>
            <a:r>
              <a:rPr lang="el-GR" dirty="0"/>
              <a: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8415" rIns="0" bIns="0" rtlCol="0">
            <a:spAutoFit/>
          </a:bodyPr>
          <a:lstStyle/>
          <a:p>
            <a:pPr marL="490855">
              <a:lnSpc>
                <a:spcPct val="100000"/>
              </a:lnSpc>
              <a:spcBef>
                <a:spcPts val="95"/>
              </a:spcBef>
            </a:pPr>
            <a:r>
              <a:rPr sz="2800" b="1" spc="-10" dirty="0">
                <a:latin typeface="Calibri"/>
                <a:cs typeface="Calibri"/>
              </a:rPr>
              <a:t>ΜΑΓΝΗΤΟΣΚΟΠΗΣΗ</a:t>
            </a:r>
            <a:r>
              <a:rPr sz="2800" b="1" spc="-145" dirty="0">
                <a:latin typeface="Calibri"/>
                <a:cs typeface="Calibri"/>
              </a:rPr>
              <a:t> </a:t>
            </a:r>
            <a:r>
              <a:rPr sz="2800" b="1" spc="-10" dirty="0">
                <a:latin typeface="Calibri"/>
                <a:cs typeface="Calibri"/>
              </a:rPr>
              <a:t>ΣΕΜΙΝΑΡΙΩΝ</a:t>
            </a:r>
            <a:endParaRPr sz="2800">
              <a:latin typeface="Calibri"/>
              <a:cs typeface="Calibri"/>
            </a:endParaRPr>
          </a:p>
        </p:txBody>
      </p:sp>
      <p:sp>
        <p:nvSpPr>
          <p:cNvPr id="3" name="object 3"/>
          <p:cNvSpPr txBox="1"/>
          <p:nvPr/>
        </p:nvSpPr>
        <p:spPr>
          <a:xfrm>
            <a:off x="602995" y="976629"/>
            <a:ext cx="11090910" cy="3995325"/>
          </a:xfrm>
          <a:prstGeom prst="rect">
            <a:avLst/>
          </a:prstGeom>
        </p:spPr>
        <p:txBody>
          <a:bodyPr vert="horz" wrap="square" lIns="0" tIns="12065" rIns="0" bIns="0" rtlCol="0">
            <a:spAutoFit/>
          </a:bodyPr>
          <a:lstStyle/>
          <a:p>
            <a:pPr marL="1997710" indent="-342265">
              <a:lnSpc>
                <a:spcPct val="100000"/>
              </a:lnSpc>
              <a:spcBef>
                <a:spcPts val="95"/>
              </a:spcBef>
              <a:buFont typeface="Wingdings"/>
              <a:buChar char=""/>
              <a:tabLst>
                <a:tab pos="1997710" algn="l"/>
              </a:tabLst>
            </a:pPr>
            <a:r>
              <a:rPr lang="el-GR" sz="2200" b="1" dirty="0">
                <a:solidFill>
                  <a:srgbClr val="001F5F"/>
                </a:solidFill>
                <a:latin typeface="Calibri"/>
                <a:cs typeface="Calibri"/>
              </a:rPr>
              <a:t>Η</a:t>
            </a:r>
            <a:r>
              <a:rPr lang="el-GR" sz="2200" b="1" spc="-70" dirty="0">
                <a:solidFill>
                  <a:srgbClr val="001F5F"/>
                </a:solidFill>
                <a:latin typeface="Calibri"/>
                <a:cs typeface="Calibri"/>
              </a:rPr>
              <a:t> </a:t>
            </a:r>
            <a:r>
              <a:rPr lang="el-GR" sz="2200" b="1" spc="-10" dirty="0">
                <a:solidFill>
                  <a:srgbClr val="001F5F"/>
                </a:solidFill>
                <a:latin typeface="Calibri"/>
                <a:cs typeface="Calibri"/>
              </a:rPr>
              <a:t>ΠΑΡΟΥΣΙΑΣΗ</a:t>
            </a:r>
            <a:r>
              <a:rPr lang="el-GR" sz="2200" b="1" spc="-25" dirty="0">
                <a:solidFill>
                  <a:srgbClr val="001F5F"/>
                </a:solidFill>
                <a:latin typeface="Calibri"/>
                <a:cs typeface="Calibri"/>
              </a:rPr>
              <a:t> </a:t>
            </a:r>
            <a:r>
              <a:rPr lang="el-GR" sz="2200" b="1" dirty="0">
                <a:solidFill>
                  <a:srgbClr val="001F5F"/>
                </a:solidFill>
                <a:latin typeface="Calibri"/>
                <a:cs typeface="Calibri"/>
              </a:rPr>
              <a:t>ΠΟΥ</a:t>
            </a:r>
            <a:r>
              <a:rPr lang="el-GR" sz="2200" b="1" spc="-60" dirty="0">
                <a:solidFill>
                  <a:srgbClr val="001F5F"/>
                </a:solidFill>
                <a:latin typeface="Calibri"/>
                <a:cs typeface="Calibri"/>
              </a:rPr>
              <a:t> </a:t>
            </a:r>
            <a:r>
              <a:rPr lang="el-GR" sz="2200" b="1" dirty="0">
                <a:solidFill>
                  <a:srgbClr val="001F5F"/>
                </a:solidFill>
                <a:latin typeface="Calibri"/>
                <a:cs typeface="Calibri"/>
              </a:rPr>
              <a:t>ΘΑ</a:t>
            </a:r>
            <a:r>
              <a:rPr lang="el-GR" sz="2200" b="1" spc="-70" dirty="0">
                <a:solidFill>
                  <a:srgbClr val="001F5F"/>
                </a:solidFill>
                <a:latin typeface="Calibri"/>
                <a:cs typeface="Calibri"/>
              </a:rPr>
              <a:t> </a:t>
            </a:r>
            <a:r>
              <a:rPr lang="el-GR" sz="2200" b="1" spc="-35" dirty="0">
                <a:solidFill>
                  <a:srgbClr val="001F5F"/>
                </a:solidFill>
                <a:latin typeface="Calibri"/>
                <a:cs typeface="Calibri"/>
              </a:rPr>
              <a:t>ΑΚΟΛΟΥΘΗΣΕΙ</a:t>
            </a:r>
            <a:r>
              <a:rPr lang="el-GR" sz="2200" b="1" spc="-45" dirty="0">
                <a:solidFill>
                  <a:srgbClr val="001F5F"/>
                </a:solidFill>
                <a:latin typeface="Calibri"/>
                <a:cs typeface="Calibri"/>
              </a:rPr>
              <a:t> </a:t>
            </a:r>
            <a:r>
              <a:rPr lang="el-GR" sz="2200" b="1" dirty="0">
                <a:solidFill>
                  <a:srgbClr val="001F5F"/>
                </a:solidFill>
                <a:latin typeface="Calibri"/>
                <a:cs typeface="Calibri"/>
              </a:rPr>
              <a:t>ΘΑ</a:t>
            </a:r>
            <a:r>
              <a:rPr lang="el-GR" sz="2200" b="1" spc="-60" dirty="0">
                <a:solidFill>
                  <a:srgbClr val="001F5F"/>
                </a:solidFill>
                <a:latin typeface="Calibri"/>
                <a:cs typeface="Calibri"/>
              </a:rPr>
              <a:t> </a:t>
            </a:r>
            <a:r>
              <a:rPr lang="el-GR" sz="2200" b="1" spc="-10" dirty="0">
                <a:solidFill>
                  <a:srgbClr val="001F5F"/>
                </a:solidFill>
                <a:latin typeface="Calibri"/>
                <a:cs typeface="Calibri"/>
              </a:rPr>
              <a:t>ΜΑΓΝΗΤΟΣΚΟΠΕΙΤΑΙ</a:t>
            </a:r>
            <a:r>
              <a:rPr lang="el-GR" sz="2200" spc="-10" dirty="0">
                <a:solidFill>
                  <a:srgbClr val="001F5F"/>
                </a:solidFill>
                <a:latin typeface="Calibri"/>
                <a:cs typeface="Calibri"/>
              </a:rPr>
              <a:t>.</a:t>
            </a:r>
            <a:endParaRPr lang="el-GR" sz="2200" dirty="0">
              <a:latin typeface="Calibri"/>
              <a:cs typeface="Calibri"/>
            </a:endParaRPr>
          </a:p>
          <a:p>
            <a:pPr>
              <a:lnSpc>
                <a:spcPct val="100000"/>
              </a:lnSpc>
              <a:spcBef>
                <a:spcPts val="220"/>
              </a:spcBef>
            </a:pPr>
            <a:endParaRPr sz="2200" dirty="0">
              <a:latin typeface="Calibri"/>
              <a:cs typeface="Calibri"/>
            </a:endParaRPr>
          </a:p>
          <a:p>
            <a:pPr marL="354965" indent="-342265">
              <a:lnSpc>
                <a:spcPts val="2510"/>
              </a:lnSpc>
              <a:buFont typeface="Wingdings"/>
              <a:buChar char=""/>
              <a:tabLst>
                <a:tab pos="354965" algn="l"/>
              </a:tabLst>
            </a:pPr>
            <a:r>
              <a:rPr sz="2200" dirty="0">
                <a:solidFill>
                  <a:srgbClr val="001F5F"/>
                </a:solidFill>
                <a:latin typeface="Calibri"/>
                <a:cs typeface="Calibri"/>
              </a:rPr>
              <a:t>ΟΙ</a:t>
            </a:r>
            <a:r>
              <a:rPr sz="2200" spc="-90" dirty="0">
                <a:solidFill>
                  <a:srgbClr val="001F5F"/>
                </a:solidFill>
                <a:latin typeface="Calibri"/>
                <a:cs typeface="Calibri"/>
              </a:rPr>
              <a:t> </a:t>
            </a:r>
            <a:r>
              <a:rPr sz="2200" dirty="0">
                <a:solidFill>
                  <a:srgbClr val="001F5F"/>
                </a:solidFill>
                <a:latin typeface="Calibri"/>
                <a:cs typeface="Calibri"/>
              </a:rPr>
              <a:t>ΕΡΩΤΗΣΕΙΣ</a:t>
            </a:r>
            <a:r>
              <a:rPr sz="2200" spc="-35" dirty="0">
                <a:solidFill>
                  <a:srgbClr val="001F5F"/>
                </a:solidFill>
                <a:latin typeface="Calibri"/>
                <a:cs typeface="Calibri"/>
              </a:rPr>
              <a:t> </a:t>
            </a:r>
            <a:r>
              <a:rPr sz="2200" dirty="0">
                <a:solidFill>
                  <a:srgbClr val="001F5F"/>
                </a:solidFill>
                <a:latin typeface="Calibri"/>
                <a:cs typeface="Calibri"/>
              </a:rPr>
              <a:t>ΠΟΥ</a:t>
            </a:r>
            <a:r>
              <a:rPr sz="2200" spc="-40" dirty="0">
                <a:solidFill>
                  <a:srgbClr val="001F5F"/>
                </a:solidFill>
                <a:latin typeface="Calibri"/>
                <a:cs typeface="Calibri"/>
              </a:rPr>
              <a:t> </a:t>
            </a:r>
            <a:r>
              <a:rPr sz="2200" dirty="0">
                <a:solidFill>
                  <a:srgbClr val="001F5F"/>
                </a:solidFill>
                <a:latin typeface="Calibri"/>
                <a:cs typeface="Calibri"/>
              </a:rPr>
              <a:t>ΘΑ</a:t>
            </a:r>
            <a:r>
              <a:rPr sz="2200" spc="-55" dirty="0">
                <a:solidFill>
                  <a:srgbClr val="001F5F"/>
                </a:solidFill>
                <a:latin typeface="Calibri"/>
                <a:cs typeface="Calibri"/>
              </a:rPr>
              <a:t> </a:t>
            </a:r>
            <a:r>
              <a:rPr sz="2200" spc="-25" dirty="0">
                <a:solidFill>
                  <a:srgbClr val="001F5F"/>
                </a:solidFill>
                <a:latin typeface="Calibri"/>
                <a:cs typeface="Calibri"/>
              </a:rPr>
              <a:t>ΥΠΟΒΑΛΛΟΝΤΑΙ</a:t>
            </a:r>
            <a:r>
              <a:rPr sz="2200" spc="-20" dirty="0">
                <a:solidFill>
                  <a:srgbClr val="001F5F"/>
                </a:solidFill>
                <a:latin typeface="Calibri"/>
                <a:cs typeface="Calibri"/>
              </a:rPr>
              <a:t> </a:t>
            </a:r>
            <a:r>
              <a:rPr sz="2200" dirty="0">
                <a:solidFill>
                  <a:srgbClr val="001F5F"/>
                </a:solidFill>
                <a:latin typeface="Calibri"/>
                <a:cs typeface="Calibri"/>
              </a:rPr>
              <a:t>ΠΡΟΦΟΡΙΚΑ,</a:t>
            </a:r>
            <a:r>
              <a:rPr sz="2200" spc="-35" dirty="0">
                <a:solidFill>
                  <a:srgbClr val="001F5F"/>
                </a:solidFill>
                <a:latin typeface="Calibri"/>
                <a:cs typeface="Calibri"/>
              </a:rPr>
              <a:t> </a:t>
            </a:r>
            <a:r>
              <a:rPr sz="2200" spc="-90" dirty="0">
                <a:solidFill>
                  <a:srgbClr val="001F5F"/>
                </a:solidFill>
                <a:latin typeface="Calibri"/>
                <a:cs typeface="Calibri"/>
              </a:rPr>
              <a:t>ΚΑΤΑ</a:t>
            </a:r>
            <a:r>
              <a:rPr sz="2200" spc="-35" dirty="0">
                <a:solidFill>
                  <a:srgbClr val="001F5F"/>
                </a:solidFill>
                <a:latin typeface="Calibri"/>
                <a:cs typeface="Calibri"/>
              </a:rPr>
              <a:t> </a:t>
            </a:r>
            <a:r>
              <a:rPr sz="2200" dirty="0">
                <a:solidFill>
                  <a:srgbClr val="001F5F"/>
                </a:solidFill>
                <a:latin typeface="Calibri"/>
                <a:cs typeface="Calibri"/>
              </a:rPr>
              <a:t>ΤΗ</a:t>
            </a:r>
            <a:r>
              <a:rPr sz="2200" spc="-55" dirty="0">
                <a:solidFill>
                  <a:srgbClr val="001F5F"/>
                </a:solidFill>
                <a:latin typeface="Calibri"/>
                <a:cs typeface="Calibri"/>
              </a:rPr>
              <a:t> </a:t>
            </a:r>
            <a:r>
              <a:rPr sz="2200" dirty="0">
                <a:solidFill>
                  <a:srgbClr val="001F5F"/>
                </a:solidFill>
                <a:latin typeface="Calibri"/>
                <a:cs typeface="Calibri"/>
              </a:rPr>
              <a:t>ΔΙΑΡΚΕΙΑ</a:t>
            </a:r>
            <a:r>
              <a:rPr sz="2200" spc="-65" dirty="0">
                <a:solidFill>
                  <a:srgbClr val="001F5F"/>
                </a:solidFill>
                <a:latin typeface="Calibri"/>
                <a:cs typeface="Calibri"/>
              </a:rPr>
              <a:t> </a:t>
            </a:r>
            <a:r>
              <a:rPr sz="2200" dirty="0">
                <a:solidFill>
                  <a:srgbClr val="001F5F"/>
                </a:solidFill>
                <a:latin typeface="Calibri"/>
                <a:cs typeface="Calibri"/>
              </a:rPr>
              <a:t>ΤΗΣ</a:t>
            </a:r>
            <a:r>
              <a:rPr sz="2200" spc="-50" dirty="0">
                <a:solidFill>
                  <a:srgbClr val="001F5F"/>
                </a:solidFill>
                <a:latin typeface="Calibri"/>
                <a:cs typeface="Calibri"/>
              </a:rPr>
              <a:t> </a:t>
            </a:r>
            <a:r>
              <a:rPr sz="2200" spc="-10" dirty="0">
                <a:solidFill>
                  <a:srgbClr val="001F5F"/>
                </a:solidFill>
                <a:latin typeface="Calibri"/>
                <a:cs typeface="Calibri"/>
              </a:rPr>
              <a:t>ΠΑΡΟΥΣΙΑΣΗΣ,</a:t>
            </a:r>
            <a:r>
              <a:rPr sz="2200" spc="5" dirty="0">
                <a:solidFill>
                  <a:srgbClr val="001F5F"/>
                </a:solidFill>
                <a:latin typeface="Calibri"/>
                <a:cs typeface="Calibri"/>
              </a:rPr>
              <a:t> </a:t>
            </a:r>
            <a:r>
              <a:rPr sz="2200" u="sng" spc="-25" dirty="0">
                <a:solidFill>
                  <a:srgbClr val="001F5F"/>
                </a:solidFill>
                <a:uFill>
                  <a:solidFill>
                    <a:srgbClr val="001F5F"/>
                  </a:solidFill>
                </a:uFill>
                <a:latin typeface="Calibri"/>
                <a:cs typeface="Calibri"/>
              </a:rPr>
              <a:t>ΘΑ</a:t>
            </a:r>
            <a:endParaRPr sz="2200" dirty="0">
              <a:latin typeface="Calibri"/>
              <a:cs typeface="Calibri"/>
            </a:endParaRPr>
          </a:p>
          <a:p>
            <a:pPr marL="3557270">
              <a:lnSpc>
                <a:spcPts val="2510"/>
              </a:lnSpc>
              <a:tabLst>
                <a:tab pos="5024120" algn="l"/>
              </a:tabLst>
            </a:pPr>
            <a:r>
              <a:rPr sz="2200" u="sng" spc="-10" dirty="0">
                <a:solidFill>
                  <a:srgbClr val="001F5F"/>
                </a:solidFill>
                <a:uFill>
                  <a:solidFill>
                    <a:srgbClr val="001F5F"/>
                  </a:solidFill>
                </a:uFill>
                <a:latin typeface="Calibri"/>
                <a:cs typeface="Calibri"/>
              </a:rPr>
              <a:t>ΦΑΙΝΟΝΤΑΙ</a:t>
            </a:r>
            <a:r>
              <a:rPr sz="2200" dirty="0">
                <a:solidFill>
                  <a:srgbClr val="001F5F"/>
                </a:solidFill>
                <a:latin typeface="Calibri"/>
                <a:cs typeface="Calibri"/>
              </a:rPr>
              <a:t>	ΣΤΗ</a:t>
            </a:r>
            <a:r>
              <a:rPr sz="2200" spc="-35" dirty="0">
                <a:solidFill>
                  <a:srgbClr val="001F5F"/>
                </a:solidFill>
                <a:latin typeface="Calibri"/>
                <a:cs typeface="Calibri"/>
              </a:rPr>
              <a:t> </a:t>
            </a:r>
            <a:r>
              <a:rPr sz="2200" spc="-10" dirty="0">
                <a:solidFill>
                  <a:srgbClr val="001F5F"/>
                </a:solidFill>
                <a:latin typeface="Calibri"/>
                <a:cs typeface="Calibri"/>
              </a:rPr>
              <a:t>ΜΑΓΝΗΤΟΣΚΟΠΗΣΗ.</a:t>
            </a:r>
            <a:endParaRPr sz="2200" dirty="0">
              <a:latin typeface="Calibri"/>
              <a:cs typeface="Calibri"/>
            </a:endParaRPr>
          </a:p>
          <a:p>
            <a:pPr>
              <a:lnSpc>
                <a:spcPct val="100000"/>
              </a:lnSpc>
              <a:spcBef>
                <a:spcPts val="515"/>
              </a:spcBef>
            </a:pPr>
            <a:endParaRPr sz="2200" dirty="0">
              <a:latin typeface="Calibri"/>
              <a:cs typeface="Calibri"/>
            </a:endParaRPr>
          </a:p>
          <a:p>
            <a:pPr marL="962025" marR="612775" lvl="1" indent="-201295">
              <a:lnSpc>
                <a:spcPts val="2380"/>
              </a:lnSpc>
              <a:buFont typeface="Wingdings"/>
              <a:buChar char=""/>
              <a:tabLst>
                <a:tab pos="962025" algn="l"/>
                <a:tab pos="1102995" algn="l"/>
              </a:tabLst>
            </a:pPr>
            <a:r>
              <a:rPr sz="2200" dirty="0">
                <a:solidFill>
                  <a:srgbClr val="001F5F"/>
                </a:solidFill>
                <a:latin typeface="Calibri"/>
                <a:cs typeface="Calibri"/>
              </a:rPr>
              <a:t>	ΘΑ</a:t>
            </a:r>
            <a:r>
              <a:rPr sz="2200" spc="-90" dirty="0">
                <a:solidFill>
                  <a:srgbClr val="001F5F"/>
                </a:solidFill>
                <a:latin typeface="Calibri"/>
                <a:cs typeface="Calibri"/>
              </a:rPr>
              <a:t> </a:t>
            </a:r>
            <a:r>
              <a:rPr sz="2200" dirty="0">
                <a:solidFill>
                  <a:srgbClr val="001F5F"/>
                </a:solidFill>
                <a:latin typeface="Calibri"/>
                <a:cs typeface="Calibri"/>
              </a:rPr>
              <a:t>ΔΟΘΕΙ</a:t>
            </a:r>
            <a:r>
              <a:rPr sz="2200" spc="-65" dirty="0">
                <a:solidFill>
                  <a:srgbClr val="001F5F"/>
                </a:solidFill>
                <a:latin typeface="Calibri"/>
                <a:cs typeface="Calibri"/>
              </a:rPr>
              <a:t> </a:t>
            </a:r>
            <a:r>
              <a:rPr sz="2200" spc="-25" dirty="0">
                <a:solidFill>
                  <a:srgbClr val="001F5F"/>
                </a:solidFill>
                <a:latin typeface="Calibri"/>
                <a:cs typeface="Calibri"/>
              </a:rPr>
              <a:t>ΕΥΛΟΓΟΣ</a:t>
            </a:r>
            <a:r>
              <a:rPr sz="2200" spc="-55" dirty="0">
                <a:solidFill>
                  <a:srgbClr val="001F5F"/>
                </a:solidFill>
                <a:latin typeface="Calibri"/>
                <a:cs typeface="Calibri"/>
              </a:rPr>
              <a:t> </a:t>
            </a:r>
            <a:r>
              <a:rPr sz="2200" dirty="0">
                <a:solidFill>
                  <a:srgbClr val="001F5F"/>
                </a:solidFill>
                <a:latin typeface="Calibri"/>
                <a:cs typeface="Calibri"/>
              </a:rPr>
              <a:t>ΧΡΟΝΟΣ</a:t>
            </a:r>
            <a:r>
              <a:rPr sz="2200" spc="-70" dirty="0">
                <a:solidFill>
                  <a:srgbClr val="001F5F"/>
                </a:solidFill>
                <a:latin typeface="Calibri"/>
                <a:cs typeface="Calibri"/>
              </a:rPr>
              <a:t> </a:t>
            </a:r>
            <a:r>
              <a:rPr sz="2200" dirty="0">
                <a:solidFill>
                  <a:srgbClr val="001F5F"/>
                </a:solidFill>
                <a:latin typeface="Calibri"/>
                <a:cs typeface="Calibri"/>
              </a:rPr>
              <a:t>ΓΙΑ</a:t>
            </a:r>
            <a:r>
              <a:rPr sz="2200" spc="-95" dirty="0">
                <a:solidFill>
                  <a:srgbClr val="001F5F"/>
                </a:solidFill>
                <a:latin typeface="Calibri"/>
                <a:cs typeface="Calibri"/>
              </a:rPr>
              <a:t> </a:t>
            </a:r>
            <a:r>
              <a:rPr sz="2200" dirty="0">
                <a:solidFill>
                  <a:srgbClr val="001F5F"/>
                </a:solidFill>
                <a:latin typeface="Calibri"/>
                <a:cs typeface="Calibri"/>
              </a:rPr>
              <a:t>ΥΠΟΒΟΛΗ</a:t>
            </a:r>
            <a:r>
              <a:rPr sz="2200" spc="-60" dirty="0">
                <a:solidFill>
                  <a:srgbClr val="001F5F"/>
                </a:solidFill>
                <a:latin typeface="Calibri"/>
                <a:cs typeface="Calibri"/>
              </a:rPr>
              <a:t> </a:t>
            </a:r>
            <a:r>
              <a:rPr sz="2200" dirty="0">
                <a:solidFill>
                  <a:srgbClr val="001F5F"/>
                </a:solidFill>
                <a:latin typeface="Calibri"/>
                <a:cs typeface="Calibri"/>
              </a:rPr>
              <a:t>ΕΡΩΤΗΣΕΩΝ,</a:t>
            </a:r>
            <a:r>
              <a:rPr sz="2200" spc="-65" dirty="0">
                <a:solidFill>
                  <a:srgbClr val="001F5F"/>
                </a:solidFill>
                <a:latin typeface="Calibri"/>
                <a:cs typeface="Calibri"/>
              </a:rPr>
              <a:t> </a:t>
            </a:r>
            <a:r>
              <a:rPr sz="2200" dirty="0">
                <a:solidFill>
                  <a:srgbClr val="001F5F"/>
                </a:solidFill>
                <a:latin typeface="Calibri"/>
                <a:cs typeface="Calibri"/>
              </a:rPr>
              <a:t>ΑΦΟΥ</a:t>
            </a:r>
            <a:r>
              <a:rPr sz="2200" spc="-65" dirty="0">
                <a:solidFill>
                  <a:srgbClr val="001F5F"/>
                </a:solidFill>
                <a:latin typeface="Calibri"/>
                <a:cs typeface="Calibri"/>
              </a:rPr>
              <a:t> </a:t>
            </a:r>
            <a:r>
              <a:rPr sz="2200" spc="-10" dirty="0">
                <a:solidFill>
                  <a:srgbClr val="001F5F"/>
                </a:solidFill>
                <a:latin typeface="Calibri"/>
                <a:cs typeface="Calibri"/>
              </a:rPr>
              <a:t>ΟΛΟΚΛΗΡΩΘΕΙ</a:t>
            </a:r>
            <a:r>
              <a:rPr sz="2200" spc="-65" dirty="0">
                <a:solidFill>
                  <a:srgbClr val="001F5F"/>
                </a:solidFill>
                <a:latin typeface="Calibri"/>
                <a:cs typeface="Calibri"/>
              </a:rPr>
              <a:t> </a:t>
            </a:r>
            <a:r>
              <a:rPr sz="2200" spc="-50" dirty="0">
                <a:solidFill>
                  <a:srgbClr val="001F5F"/>
                </a:solidFill>
                <a:latin typeface="Calibri"/>
                <a:cs typeface="Calibri"/>
              </a:rPr>
              <a:t>Η </a:t>
            </a:r>
            <a:r>
              <a:rPr sz="2200" spc="-10" dirty="0">
                <a:solidFill>
                  <a:srgbClr val="001F5F"/>
                </a:solidFill>
                <a:latin typeface="Calibri"/>
                <a:cs typeface="Calibri"/>
              </a:rPr>
              <a:t>ΠΑΡΟΥΣΙΑΣΗ.</a:t>
            </a:r>
            <a:r>
              <a:rPr sz="2200" spc="-15" dirty="0">
                <a:solidFill>
                  <a:srgbClr val="001F5F"/>
                </a:solidFill>
                <a:latin typeface="Calibri"/>
                <a:cs typeface="Calibri"/>
              </a:rPr>
              <a:t> </a:t>
            </a:r>
            <a:r>
              <a:rPr sz="2200" b="1" dirty="0">
                <a:solidFill>
                  <a:srgbClr val="001F5F"/>
                </a:solidFill>
                <a:latin typeface="Calibri"/>
                <a:cs typeface="Calibri"/>
              </a:rPr>
              <a:t>Η</a:t>
            </a:r>
            <a:r>
              <a:rPr sz="2200" b="1" spc="-50" dirty="0">
                <a:solidFill>
                  <a:srgbClr val="001F5F"/>
                </a:solidFill>
                <a:latin typeface="Calibri"/>
                <a:cs typeface="Calibri"/>
              </a:rPr>
              <a:t> </a:t>
            </a:r>
            <a:r>
              <a:rPr sz="2200" b="1" spc="-35" dirty="0">
                <a:solidFill>
                  <a:srgbClr val="001F5F"/>
                </a:solidFill>
                <a:latin typeface="Calibri"/>
                <a:cs typeface="Calibri"/>
              </a:rPr>
              <a:t>ΕΝΟΤΗΤΑ</a:t>
            </a:r>
            <a:r>
              <a:rPr sz="2200" b="1" spc="-55" dirty="0">
                <a:solidFill>
                  <a:srgbClr val="001F5F"/>
                </a:solidFill>
                <a:latin typeface="Calibri"/>
                <a:cs typeface="Calibri"/>
              </a:rPr>
              <a:t> </a:t>
            </a:r>
            <a:r>
              <a:rPr sz="2200" b="1" spc="-20" dirty="0">
                <a:solidFill>
                  <a:srgbClr val="001F5F"/>
                </a:solidFill>
                <a:latin typeface="Calibri"/>
                <a:cs typeface="Calibri"/>
              </a:rPr>
              <a:t>ΕΡΩΤΗΣΕΩΝ-</a:t>
            </a:r>
            <a:r>
              <a:rPr sz="2200" b="1" dirty="0">
                <a:solidFill>
                  <a:srgbClr val="001F5F"/>
                </a:solidFill>
                <a:latin typeface="Calibri"/>
                <a:cs typeface="Calibri"/>
              </a:rPr>
              <a:t>ΑΠΑΝΤΗΣΕΩΝ</a:t>
            </a:r>
            <a:r>
              <a:rPr sz="2200" b="1" spc="-5" dirty="0">
                <a:solidFill>
                  <a:srgbClr val="001F5F"/>
                </a:solidFill>
                <a:latin typeface="Calibri"/>
                <a:cs typeface="Calibri"/>
              </a:rPr>
              <a:t> </a:t>
            </a:r>
            <a:r>
              <a:rPr sz="2200" b="1" dirty="0">
                <a:solidFill>
                  <a:srgbClr val="001F5F"/>
                </a:solidFill>
                <a:latin typeface="Calibri"/>
                <a:cs typeface="Calibri"/>
              </a:rPr>
              <a:t>ΔΕ</a:t>
            </a:r>
            <a:r>
              <a:rPr sz="2200" b="1" spc="-45" dirty="0">
                <a:solidFill>
                  <a:srgbClr val="001F5F"/>
                </a:solidFill>
                <a:latin typeface="Calibri"/>
                <a:cs typeface="Calibri"/>
              </a:rPr>
              <a:t> </a:t>
            </a:r>
            <a:r>
              <a:rPr sz="2200" b="1" dirty="0">
                <a:solidFill>
                  <a:srgbClr val="001F5F"/>
                </a:solidFill>
                <a:latin typeface="Calibri"/>
                <a:cs typeface="Calibri"/>
              </a:rPr>
              <a:t>ΘΑ</a:t>
            </a:r>
            <a:r>
              <a:rPr sz="2200" b="1" spc="-65" dirty="0">
                <a:solidFill>
                  <a:srgbClr val="001F5F"/>
                </a:solidFill>
                <a:latin typeface="Calibri"/>
                <a:cs typeface="Calibri"/>
              </a:rPr>
              <a:t> </a:t>
            </a:r>
            <a:r>
              <a:rPr sz="2200" b="1" spc="-10" dirty="0">
                <a:solidFill>
                  <a:srgbClr val="001F5F"/>
                </a:solidFill>
                <a:latin typeface="Calibri"/>
                <a:cs typeface="Calibri"/>
              </a:rPr>
              <a:t>ΜΑΓΝΗΤΟΣΚΟΠΕΙΤΑΙ.</a:t>
            </a:r>
            <a:endParaRPr sz="2200" dirty="0">
              <a:latin typeface="Calibri"/>
              <a:cs typeface="Calibri"/>
            </a:endParaRPr>
          </a:p>
          <a:p>
            <a:pPr>
              <a:lnSpc>
                <a:spcPct val="100000"/>
              </a:lnSpc>
              <a:spcBef>
                <a:spcPts val="475"/>
              </a:spcBef>
            </a:pPr>
            <a:endParaRPr sz="2200" dirty="0">
              <a:latin typeface="Calibri"/>
              <a:cs typeface="Calibri"/>
            </a:endParaRPr>
          </a:p>
          <a:p>
            <a:pPr marL="455295" marR="109220" indent="-342265">
              <a:lnSpc>
                <a:spcPts val="2380"/>
              </a:lnSpc>
              <a:spcBef>
                <a:spcPts val="5"/>
              </a:spcBef>
              <a:buFont typeface="Wingdings"/>
              <a:buChar char=""/>
              <a:tabLst>
                <a:tab pos="951230" algn="l"/>
              </a:tabLst>
            </a:pPr>
            <a:r>
              <a:rPr sz="2200" b="1" dirty="0">
                <a:solidFill>
                  <a:srgbClr val="001F5F"/>
                </a:solidFill>
                <a:latin typeface="Calibri"/>
                <a:cs typeface="Calibri"/>
              </a:rPr>
              <a:t>ΟΣΟΙ</a:t>
            </a:r>
            <a:r>
              <a:rPr sz="2200" b="1" spc="-90" dirty="0">
                <a:solidFill>
                  <a:srgbClr val="001F5F"/>
                </a:solidFill>
                <a:latin typeface="Calibri"/>
                <a:cs typeface="Calibri"/>
              </a:rPr>
              <a:t> </a:t>
            </a:r>
            <a:r>
              <a:rPr sz="2200" b="1" dirty="0">
                <a:solidFill>
                  <a:srgbClr val="001F5F"/>
                </a:solidFill>
                <a:latin typeface="Calibri"/>
                <a:cs typeface="Calibri"/>
              </a:rPr>
              <a:t>ΥΠΟΒΑΛΕΤΕ</a:t>
            </a:r>
            <a:r>
              <a:rPr sz="2200" b="1" spc="-55" dirty="0">
                <a:solidFill>
                  <a:srgbClr val="001F5F"/>
                </a:solidFill>
                <a:latin typeface="Calibri"/>
                <a:cs typeface="Calibri"/>
              </a:rPr>
              <a:t> </a:t>
            </a:r>
            <a:r>
              <a:rPr sz="2200" b="1" dirty="0">
                <a:solidFill>
                  <a:srgbClr val="001F5F"/>
                </a:solidFill>
                <a:latin typeface="Calibri"/>
                <a:cs typeface="Calibri"/>
              </a:rPr>
              <a:t>ΠΡΟΦΟΡΙΚΑ</a:t>
            </a:r>
            <a:r>
              <a:rPr sz="2200" b="1" spc="-30" dirty="0">
                <a:solidFill>
                  <a:srgbClr val="001F5F"/>
                </a:solidFill>
                <a:latin typeface="Calibri"/>
                <a:cs typeface="Calibri"/>
              </a:rPr>
              <a:t> </a:t>
            </a:r>
            <a:r>
              <a:rPr sz="2200" b="1" spc="-40" dirty="0">
                <a:solidFill>
                  <a:srgbClr val="001F5F"/>
                </a:solidFill>
                <a:latin typeface="Calibri"/>
                <a:cs typeface="Calibri"/>
              </a:rPr>
              <a:t>ΕΡΩΤΗΜΑΤΑ,</a:t>
            </a:r>
            <a:r>
              <a:rPr sz="2200" b="1" spc="-60" dirty="0">
                <a:solidFill>
                  <a:srgbClr val="001F5F"/>
                </a:solidFill>
                <a:latin typeface="Calibri"/>
                <a:cs typeface="Calibri"/>
              </a:rPr>
              <a:t> </a:t>
            </a:r>
            <a:r>
              <a:rPr sz="2200" b="1" spc="-85" dirty="0">
                <a:solidFill>
                  <a:srgbClr val="001F5F"/>
                </a:solidFill>
                <a:latin typeface="Calibri"/>
                <a:cs typeface="Calibri"/>
              </a:rPr>
              <a:t>ΚΑΤΑ</a:t>
            </a:r>
            <a:r>
              <a:rPr sz="2200" b="1" spc="-40" dirty="0">
                <a:solidFill>
                  <a:srgbClr val="001F5F"/>
                </a:solidFill>
                <a:latin typeface="Calibri"/>
                <a:cs typeface="Calibri"/>
              </a:rPr>
              <a:t> </a:t>
            </a:r>
            <a:r>
              <a:rPr sz="2200" b="1" dirty="0">
                <a:solidFill>
                  <a:srgbClr val="001F5F"/>
                </a:solidFill>
                <a:latin typeface="Calibri"/>
                <a:cs typeface="Calibri"/>
              </a:rPr>
              <a:t>ΤΗ</a:t>
            </a:r>
            <a:r>
              <a:rPr sz="2200" b="1" spc="-65" dirty="0">
                <a:solidFill>
                  <a:srgbClr val="001F5F"/>
                </a:solidFill>
                <a:latin typeface="Calibri"/>
                <a:cs typeface="Calibri"/>
              </a:rPr>
              <a:t> </a:t>
            </a:r>
            <a:r>
              <a:rPr sz="2200" b="1" dirty="0">
                <a:solidFill>
                  <a:srgbClr val="001F5F"/>
                </a:solidFill>
                <a:latin typeface="Calibri"/>
                <a:cs typeface="Calibri"/>
              </a:rPr>
              <a:t>ΔΙΑΡΚΕΙΑ</a:t>
            </a:r>
            <a:r>
              <a:rPr sz="2200" b="1" spc="-50" dirty="0">
                <a:solidFill>
                  <a:srgbClr val="001F5F"/>
                </a:solidFill>
                <a:latin typeface="Calibri"/>
                <a:cs typeface="Calibri"/>
              </a:rPr>
              <a:t> </a:t>
            </a:r>
            <a:r>
              <a:rPr sz="2200" b="1" dirty="0">
                <a:solidFill>
                  <a:srgbClr val="001F5F"/>
                </a:solidFill>
                <a:latin typeface="Calibri"/>
                <a:cs typeface="Calibri"/>
              </a:rPr>
              <a:t>ΤΗΣ</a:t>
            </a:r>
            <a:r>
              <a:rPr sz="2200" b="1" spc="-50" dirty="0">
                <a:solidFill>
                  <a:srgbClr val="001F5F"/>
                </a:solidFill>
                <a:latin typeface="Calibri"/>
                <a:cs typeface="Calibri"/>
              </a:rPr>
              <a:t> </a:t>
            </a:r>
            <a:r>
              <a:rPr sz="2200" b="1" spc="-10" dirty="0">
                <a:solidFill>
                  <a:srgbClr val="001F5F"/>
                </a:solidFill>
                <a:latin typeface="Calibri"/>
                <a:cs typeface="Calibri"/>
              </a:rPr>
              <a:t>ΠΑΡΟΥΣΙΑΣΗΣ</a:t>
            </a:r>
            <a:r>
              <a:rPr sz="2200" b="1" spc="-40" dirty="0">
                <a:solidFill>
                  <a:srgbClr val="001F5F"/>
                </a:solidFill>
                <a:latin typeface="Calibri"/>
                <a:cs typeface="Calibri"/>
              </a:rPr>
              <a:t> </a:t>
            </a:r>
            <a:r>
              <a:rPr sz="2200" b="1" dirty="0">
                <a:solidFill>
                  <a:srgbClr val="001F5F"/>
                </a:solidFill>
                <a:latin typeface="Calibri"/>
                <a:cs typeface="Calibri"/>
              </a:rPr>
              <a:t>ΚΑΙ</a:t>
            </a:r>
            <a:r>
              <a:rPr sz="2200" b="1" spc="-55" dirty="0">
                <a:solidFill>
                  <a:srgbClr val="001F5F"/>
                </a:solidFill>
                <a:latin typeface="Calibri"/>
                <a:cs typeface="Calibri"/>
              </a:rPr>
              <a:t> </a:t>
            </a:r>
            <a:r>
              <a:rPr sz="2200" b="1" spc="-25" dirty="0">
                <a:solidFill>
                  <a:srgbClr val="001F5F"/>
                </a:solidFill>
                <a:latin typeface="Calibri"/>
                <a:cs typeface="Calibri"/>
              </a:rPr>
              <a:t>ΟΧΙ 	</a:t>
            </a:r>
            <a:r>
              <a:rPr sz="2200" b="1" dirty="0">
                <a:solidFill>
                  <a:srgbClr val="001F5F"/>
                </a:solidFill>
                <a:latin typeface="Calibri"/>
                <a:cs typeface="Calibri"/>
              </a:rPr>
              <a:t>ΜΕ</a:t>
            </a:r>
            <a:r>
              <a:rPr sz="2200" b="1" spc="-45" dirty="0">
                <a:solidFill>
                  <a:srgbClr val="001F5F"/>
                </a:solidFill>
                <a:latin typeface="Calibri"/>
                <a:cs typeface="Calibri"/>
              </a:rPr>
              <a:t> </a:t>
            </a:r>
            <a:r>
              <a:rPr sz="2200" b="1" dirty="0">
                <a:solidFill>
                  <a:srgbClr val="001F5F"/>
                </a:solidFill>
                <a:latin typeface="Calibri"/>
                <a:cs typeface="Calibri"/>
              </a:rPr>
              <a:t>ΤΟ</a:t>
            </a:r>
            <a:r>
              <a:rPr sz="2200" b="1" spc="-60" dirty="0">
                <a:solidFill>
                  <a:srgbClr val="001F5F"/>
                </a:solidFill>
                <a:latin typeface="Calibri"/>
                <a:cs typeface="Calibri"/>
              </a:rPr>
              <a:t> </a:t>
            </a:r>
            <a:r>
              <a:rPr sz="2200" b="1" spc="-20" dirty="0">
                <a:solidFill>
                  <a:srgbClr val="001F5F"/>
                </a:solidFill>
                <a:latin typeface="Calibri"/>
                <a:cs typeface="Calibri"/>
              </a:rPr>
              <a:t>ΠΕΡΑΣ</a:t>
            </a:r>
            <a:r>
              <a:rPr sz="2200" b="1" spc="-25" dirty="0">
                <a:solidFill>
                  <a:srgbClr val="001F5F"/>
                </a:solidFill>
                <a:latin typeface="Calibri"/>
                <a:cs typeface="Calibri"/>
              </a:rPr>
              <a:t> </a:t>
            </a:r>
            <a:r>
              <a:rPr sz="2200" b="1" dirty="0">
                <a:solidFill>
                  <a:srgbClr val="001F5F"/>
                </a:solidFill>
                <a:latin typeface="Calibri"/>
                <a:cs typeface="Calibri"/>
              </a:rPr>
              <a:t>ΤΗΣ,</a:t>
            </a:r>
            <a:r>
              <a:rPr sz="2200" b="1" spc="-55" dirty="0">
                <a:solidFill>
                  <a:srgbClr val="001F5F"/>
                </a:solidFill>
                <a:latin typeface="Calibri"/>
                <a:cs typeface="Calibri"/>
              </a:rPr>
              <a:t> </a:t>
            </a:r>
            <a:r>
              <a:rPr sz="2200" b="1" dirty="0">
                <a:solidFill>
                  <a:srgbClr val="001F5F"/>
                </a:solidFill>
                <a:latin typeface="Calibri"/>
                <a:cs typeface="Calibri"/>
              </a:rPr>
              <a:t>ΠΑΡΕΧΕΤΕ</a:t>
            </a:r>
            <a:r>
              <a:rPr sz="2200" b="1" spc="-15" dirty="0">
                <a:solidFill>
                  <a:srgbClr val="001F5F"/>
                </a:solidFill>
                <a:latin typeface="Calibri"/>
                <a:cs typeface="Calibri"/>
              </a:rPr>
              <a:t> </a:t>
            </a:r>
            <a:r>
              <a:rPr sz="2200" b="1" spc="-80" dirty="0">
                <a:solidFill>
                  <a:srgbClr val="001F5F"/>
                </a:solidFill>
                <a:latin typeface="Calibri"/>
                <a:cs typeface="Calibri"/>
              </a:rPr>
              <a:t>ΑΥΤΟΜΑΤΑ</a:t>
            </a:r>
            <a:r>
              <a:rPr sz="2200" b="1" spc="-45" dirty="0">
                <a:solidFill>
                  <a:srgbClr val="001F5F"/>
                </a:solidFill>
                <a:latin typeface="Calibri"/>
                <a:cs typeface="Calibri"/>
              </a:rPr>
              <a:t> </a:t>
            </a:r>
            <a:r>
              <a:rPr sz="2200" b="1" dirty="0">
                <a:solidFill>
                  <a:srgbClr val="001F5F"/>
                </a:solidFill>
                <a:latin typeface="Calibri"/>
                <a:cs typeface="Calibri"/>
              </a:rPr>
              <a:t>ΤΗ</a:t>
            </a:r>
            <a:r>
              <a:rPr sz="2200" b="1" spc="-50" dirty="0">
                <a:solidFill>
                  <a:srgbClr val="001F5F"/>
                </a:solidFill>
                <a:latin typeface="Calibri"/>
                <a:cs typeface="Calibri"/>
              </a:rPr>
              <a:t> </a:t>
            </a:r>
            <a:r>
              <a:rPr sz="2200" b="1" spc="-45" dirty="0">
                <a:solidFill>
                  <a:srgbClr val="001F5F"/>
                </a:solidFill>
                <a:latin typeface="Calibri"/>
                <a:cs typeface="Calibri"/>
              </a:rPr>
              <a:t>ΣΥΓΚΑΤΑΘΕΣΗ </a:t>
            </a:r>
            <a:r>
              <a:rPr sz="2200" b="1" dirty="0">
                <a:solidFill>
                  <a:srgbClr val="001F5F"/>
                </a:solidFill>
                <a:latin typeface="Calibri"/>
                <a:cs typeface="Calibri"/>
              </a:rPr>
              <a:t>ΣΑΣ</a:t>
            </a:r>
            <a:r>
              <a:rPr sz="2200" b="1" spc="-35" dirty="0">
                <a:solidFill>
                  <a:srgbClr val="001F5F"/>
                </a:solidFill>
                <a:latin typeface="Calibri"/>
                <a:cs typeface="Calibri"/>
              </a:rPr>
              <a:t> </a:t>
            </a:r>
            <a:r>
              <a:rPr sz="2200" b="1" dirty="0">
                <a:solidFill>
                  <a:srgbClr val="001F5F"/>
                </a:solidFill>
                <a:latin typeface="Calibri"/>
                <a:cs typeface="Calibri"/>
              </a:rPr>
              <a:t>ΣΤΟ</a:t>
            </a:r>
            <a:r>
              <a:rPr sz="2200" b="1" spc="-50" dirty="0">
                <a:solidFill>
                  <a:srgbClr val="001F5F"/>
                </a:solidFill>
                <a:latin typeface="Calibri"/>
                <a:cs typeface="Calibri"/>
              </a:rPr>
              <a:t> </a:t>
            </a:r>
            <a:r>
              <a:rPr sz="2200" b="1" dirty="0">
                <a:solidFill>
                  <a:srgbClr val="001F5F"/>
                </a:solidFill>
                <a:latin typeface="Calibri"/>
                <a:cs typeface="Calibri"/>
              </a:rPr>
              <a:t>ΙΔΕΠ</a:t>
            </a:r>
            <a:r>
              <a:rPr sz="2200" b="1" spc="-40" dirty="0">
                <a:solidFill>
                  <a:srgbClr val="001F5F"/>
                </a:solidFill>
                <a:latin typeface="Calibri"/>
                <a:cs typeface="Calibri"/>
              </a:rPr>
              <a:t> </a:t>
            </a:r>
            <a:r>
              <a:rPr sz="2200" b="1" dirty="0">
                <a:solidFill>
                  <a:srgbClr val="001F5F"/>
                </a:solidFill>
                <a:latin typeface="Calibri"/>
                <a:cs typeface="Calibri"/>
              </a:rPr>
              <a:t>ΔΙΑ</a:t>
            </a:r>
            <a:r>
              <a:rPr sz="2200" b="1" spc="-45" dirty="0">
                <a:solidFill>
                  <a:srgbClr val="001F5F"/>
                </a:solidFill>
                <a:latin typeface="Calibri"/>
                <a:cs typeface="Calibri"/>
              </a:rPr>
              <a:t> </a:t>
            </a:r>
            <a:r>
              <a:rPr sz="2200" b="1" spc="-20" dirty="0">
                <a:solidFill>
                  <a:srgbClr val="001F5F"/>
                </a:solidFill>
                <a:latin typeface="Calibri"/>
                <a:cs typeface="Calibri"/>
              </a:rPr>
              <a:t>ΒΙΟΥ</a:t>
            </a:r>
            <a:endParaRPr sz="2200" dirty="0">
              <a:latin typeface="Calibri"/>
              <a:cs typeface="Calibri"/>
            </a:endParaRPr>
          </a:p>
          <a:p>
            <a:pPr marL="340995" algn="ctr">
              <a:lnSpc>
                <a:spcPts val="2205"/>
              </a:lnSpc>
            </a:pPr>
            <a:r>
              <a:rPr sz="2200" b="1" dirty="0">
                <a:solidFill>
                  <a:srgbClr val="001F5F"/>
                </a:solidFill>
                <a:latin typeface="Calibri"/>
                <a:cs typeface="Calibri"/>
              </a:rPr>
              <a:t>ΜΑΘΗΣΗΣ</a:t>
            </a:r>
            <a:r>
              <a:rPr sz="2200" b="1" spc="-50" dirty="0">
                <a:solidFill>
                  <a:srgbClr val="001F5F"/>
                </a:solidFill>
                <a:latin typeface="Calibri"/>
                <a:cs typeface="Calibri"/>
              </a:rPr>
              <a:t> </a:t>
            </a:r>
            <a:r>
              <a:rPr sz="2200" b="1" dirty="0">
                <a:solidFill>
                  <a:srgbClr val="001F5F"/>
                </a:solidFill>
                <a:latin typeface="Calibri"/>
                <a:cs typeface="Calibri"/>
              </a:rPr>
              <a:t>ΓΙΑ</a:t>
            </a:r>
            <a:r>
              <a:rPr sz="2200" b="1" spc="-75" dirty="0">
                <a:solidFill>
                  <a:srgbClr val="001F5F"/>
                </a:solidFill>
                <a:latin typeface="Calibri"/>
                <a:cs typeface="Calibri"/>
              </a:rPr>
              <a:t> </a:t>
            </a:r>
            <a:r>
              <a:rPr sz="2200" b="1" spc="-10" dirty="0">
                <a:solidFill>
                  <a:srgbClr val="001F5F"/>
                </a:solidFill>
                <a:latin typeface="Calibri"/>
                <a:cs typeface="Calibri"/>
              </a:rPr>
              <a:t>ΠΡΟΒΟΛΗ</a:t>
            </a:r>
            <a:r>
              <a:rPr sz="2200" b="1" spc="-70" dirty="0">
                <a:solidFill>
                  <a:srgbClr val="001F5F"/>
                </a:solidFill>
                <a:latin typeface="Calibri"/>
                <a:cs typeface="Calibri"/>
              </a:rPr>
              <a:t> </a:t>
            </a:r>
            <a:r>
              <a:rPr sz="2200" b="1" dirty="0">
                <a:solidFill>
                  <a:srgbClr val="001F5F"/>
                </a:solidFill>
                <a:latin typeface="Calibri"/>
                <a:cs typeface="Calibri"/>
              </a:rPr>
              <a:t>ΤΩΝ</a:t>
            </a:r>
            <a:r>
              <a:rPr sz="2200" b="1" spc="-70" dirty="0">
                <a:solidFill>
                  <a:srgbClr val="001F5F"/>
                </a:solidFill>
                <a:latin typeface="Calibri"/>
                <a:cs typeface="Calibri"/>
              </a:rPr>
              <a:t> </a:t>
            </a:r>
            <a:r>
              <a:rPr sz="2200" b="1" dirty="0">
                <a:solidFill>
                  <a:srgbClr val="001F5F"/>
                </a:solidFill>
                <a:latin typeface="Calibri"/>
                <a:cs typeface="Calibri"/>
              </a:rPr>
              <a:t>ΠΡΟΣΩΠΙΚΩΝ</a:t>
            </a:r>
            <a:r>
              <a:rPr sz="2200" b="1" spc="-55" dirty="0">
                <a:solidFill>
                  <a:srgbClr val="001F5F"/>
                </a:solidFill>
                <a:latin typeface="Calibri"/>
                <a:cs typeface="Calibri"/>
              </a:rPr>
              <a:t> </a:t>
            </a:r>
            <a:r>
              <a:rPr sz="2200" b="1" dirty="0">
                <a:solidFill>
                  <a:srgbClr val="001F5F"/>
                </a:solidFill>
                <a:latin typeface="Calibri"/>
                <a:cs typeface="Calibri"/>
              </a:rPr>
              <a:t>ΣΑΣ</a:t>
            </a:r>
            <a:r>
              <a:rPr sz="2200" b="1" spc="-70" dirty="0">
                <a:solidFill>
                  <a:srgbClr val="001F5F"/>
                </a:solidFill>
                <a:latin typeface="Calibri"/>
                <a:cs typeface="Calibri"/>
              </a:rPr>
              <a:t> </a:t>
            </a:r>
            <a:r>
              <a:rPr sz="2200" b="1" spc="-10" dirty="0">
                <a:solidFill>
                  <a:srgbClr val="001F5F"/>
                </a:solidFill>
                <a:latin typeface="Calibri"/>
                <a:cs typeface="Calibri"/>
              </a:rPr>
              <a:t>ΔΕΔΟΜΕΝΩΝ</a:t>
            </a:r>
            <a:r>
              <a:rPr sz="2200" b="1" spc="-35" dirty="0">
                <a:solidFill>
                  <a:srgbClr val="001F5F"/>
                </a:solidFill>
                <a:latin typeface="Calibri"/>
                <a:cs typeface="Calibri"/>
              </a:rPr>
              <a:t> </a:t>
            </a:r>
            <a:r>
              <a:rPr sz="2200" b="1" dirty="0">
                <a:solidFill>
                  <a:srgbClr val="001F5F"/>
                </a:solidFill>
                <a:latin typeface="Calibri"/>
                <a:cs typeface="Calibri"/>
              </a:rPr>
              <a:t>ΣΤΟ</a:t>
            </a:r>
            <a:r>
              <a:rPr sz="2200" b="1" spc="-85" dirty="0">
                <a:solidFill>
                  <a:srgbClr val="001F5F"/>
                </a:solidFill>
                <a:latin typeface="Calibri"/>
                <a:cs typeface="Calibri"/>
              </a:rPr>
              <a:t> </a:t>
            </a:r>
            <a:r>
              <a:rPr sz="2200" b="1" spc="-10" dirty="0">
                <a:solidFill>
                  <a:srgbClr val="001F5F"/>
                </a:solidFill>
                <a:latin typeface="Calibri"/>
                <a:cs typeface="Calibri"/>
              </a:rPr>
              <a:t>ΜΑΓΝΗΤΟΣΚΟΠΗΜΕΝΟ</a:t>
            </a:r>
            <a:endParaRPr sz="2200" dirty="0">
              <a:latin typeface="Calibri"/>
              <a:cs typeface="Calibri"/>
            </a:endParaRPr>
          </a:p>
          <a:p>
            <a:pPr marL="344170" algn="ctr">
              <a:lnSpc>
                <a:spcPts val="2510"/>
              </a:lnSpc>
            </a:pPr>
            <a:r>
              <a:rPr sz="2200" b="1" spc="-10" dirty="0">
                <a:solidFill>
                  <a:srgbClr val="001F5F"/>
                </a:solidFill>
                <a:latin typeface="Calibri"/>
                <a:cs typeface="Calibri"/>
              </a:rPr>
              <a:t>ΑΡΧΕΙΟ</a:t>
            </a:r>
            <a:endParaRPr sz="22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998715"/>
              <a:ext cx="12012295" cy="2960370"/>
            </a:xfrm>
            <a:custGeom>
              <a:avLst/>
              <a:gdLst/>
              <a:ahLst/>
              <a:cxnLst/>
              <a:rect l="l" t="t" r="r" b="b"/>
              <a:pathLst>
                <a:path w="12012295" h="2960370">
                  <a:moveTo>
                    <a:pt x="12011914" y="1891296"/>
                  </a:moveTo>
                  <a:lnTo>
                    <a:pt x="7975092" y="1891296"/>
                  </a:lnTo>
                  <a:lnTo>
                    <a:pt x="0" y="1891296"/>
                  </a:lnTo>
                  <a:lnTo>
                    <a:pt x="0" y="2960001"/>
                  </a:lnTo>
                  <a:lnTo>
                    <a:pt x="7975092" y="2960001"/>
                  </a:lnTo>
                  <a:lnTo>
                    <a:pt x="12011914" y="2960001"/>
                  </a:lnTo>
                  <a:lnTo>
                    <a:pt x="12011914" y="1891296"/>
                  </a:lnTo>
                  <a:close/>
                </a:path>
                <a:path w="12012295" h="2960370">
                  <a:moveTo>
                    <a:pt x="12011914" y="0"/>
                  </a:moveTo>
                  <a:lnTo>
                    <a:pt x="7975092" y="0"/>
                  </a:lnTo>
                  <a:lnTo>
                    <a:pt x="0" y="0"/>
                  </a:lnTo>
                  <a:lnTo>
                    <a:pt x="0" y="1066812"/>
                  </a:lnTo>
                  <a:lnTo>
                    <a:pt x="7975092" y="1066812"/>
                  </a:lnTo>
                  <a:lnTo>
                    <a:pt x="12011914" y="1066812"/>
                  </a:lnTo>
                  <a:lnTo>
                    <a:pt x="12011914" y="0"/>
                  </a:lnTo>
                  <a:close/>
                </a:path>
              </a:pathLst>
            </a:custGeom>
            <a:solidFill>
              <a:srgbClr val="5B9BD4">
                <a:alpha val="19999"/>
              </a:srgbClr>
            </a:solidFill>
          </p:spPr>
          <p:txBody>
            <a:bodyPr wrap="square" lIns="0" tIns="0" rIns="0" bIns="0" rtlCol="0"/>
            <a:lstStyle/>
            <a:p>
              <a:endParaRPr/>
            </a:p>
          </p:txBody>
        </p:sp>
        <p:sp>
          <p:nvSpPr>
            <p:cNvPr id="4" name="object 4"/>
            <p:cNvSpPr/>
            <p:nvPr/>
          </p:nvSpPr>
          <p:spPr>
            <a:xfrm>
              <a:off x="0" y="5513171"/>
              <a:ext cx="12012295" cy="1344930"/>
            </a:xfrm>
            <a:custGeom>
              <a:avLst/>
              <a:gdLst/>
              <a:ahLst/>
              <a:cxnLst/>
              <a:rect l="l" t="t" r="r" b="b"/>
              <a:pathLst>
                <a:path w="12012295" h="1344929">
                  <a:moveTo>
                    <a:pt x="12011914" y="824445"/>
                  </a:moveTo>
                  <a:lnTo>
                    <a:pt x="7975092" y="824445"/>
                  </a:lnTo>
                  <a:lnTo>
                    <a:pt x="0" y="824445"/>
                  </a:lnTo>
                  <a:lnTo>
                    <a:pt x="0" y="1344828"/>
                  </a:lnTo>
                  <a:lnTo>
                    <a:pt x="7975092" y="1344828"/>
                  </a:lnTo>
                  <a:lnTo>
                    <a:pt x="12011914" y="1344828"/>
                  </a:lnTo>
                  <a:lnTo>
                    <a:pt x="12011914" y="824445"/>
                  </a:lnTo>
                  <a:close/>
                </a:path>
                <a:path w="12012295" h="1344929">
                  <a:moveTo>
                    <a:pt x="12011914" y="0"/>
                  </a:moveTo>
                  <a:lnTo>
                    <a:pt x="7975092" y="0"/>
                  </a:lnTo>
                  <a:lnTo>
                    <a:pt x="0" y="0"/>
                  </a:lnTo>
                  <a:lnTo>
                    <a:pt x="0" y="824433"/>
                  </a:lnTo>
                  <a:lnTo>
                    <a:pt x="7975092" y="824433"/>
                  </a:lnTo>
                  <a:lnTo>
                    <a:pt x="12011914" y="824433"/>
                  </a:lnTo>
                  <a:lnTo>
                    <a:pt x="12011914" y="0"/>
                  </a:lnTo>
                  <a:close/>
                </a:path>
              </a:pathLst>
            </a:custGeom>
            <a:solidFill>
              <a:srgbClr val="9DC3E6"/>
            </a:solidFill>
          </p:spPr>
          <p:txBody>
            <a:bodyPr wrap="square" lIns="0" tIns="0" rIns="0" bIns="0" rtlCol="0"/>
            <a:lstStyle/>
            <a:p>
              <a:endParaRPr/>
            </a:p>
          </p:txBody>
        </p:sp>
        <p:sp>
          <p:nvSpPr>
            <p:cNvPr id="5" name="object 5"/>
            <p:cNvSpPr/>
            <p:nvPr/>
          </p:nvSpPr>
          <p:spPr>
            <a:xfrm>
              <a:off x="0" y="587501"/>
              <a:ext cx="12012295" cy="411480"/>
            </a:xfrm>
            <a:custGeom>
              <a:avLst/>
              <a:gdLst/>
              <a:ahLst/>
              <a:cxnLst/>
              <a:rect l="l" t="t" r="r" b="b"/>
              <a:pathLst>
                <a:path w="12012295" h="411480">
                  <a:moveTo>
                    <a:pt x="0" y="411225"/>
                  </a:moveTo>
                  <a:lnTo>
                    <a:pt x="12011914" y="411225"/>
                  </a:lnTo>
                </a:path>
                <a:path w="12012295" h="411480">
                  <a:moveTo>
                    <a:pt x="0" y="0"/>
                  </a:moveTo>
                  <a:lnTo>
                    <a:pt x="12011914" y="0"/>
                  </a:lnTo>
                </a:path>
              </a:pathLst>
            </a:custGeom>
            <a:ln w="12700">
              <a:solidFill>
                <a:srgbClr val="5B9BD4"/>
              </a:solidFill>
            </a:ln>
          </p:spPr>
          <p:txBody>
            <a:bodyPr wrap="square" lIns="0" tIns="0" rIns="0" bIns="0" rtlCol="0"/>
            <a:lstStyle/>
            <a:p>
              <a:endParaRPr/>
            </a:p>
          </p:txBody>
        </p:sp>
      </p:grpSp>
      <p:sp>
        <p:nvSpPr>
          <p:cNvPr id="6" name="object 6"/>
          <p:cNvSpPr txBox="1"/>
          <p:nvPr/>
        </p:nvSpPr>
        <p:spPr>
          <a:xfrm>
            <a:off x="3157220" y="655700"/>
            <a:ext cx="1660525" cy="269240"/>
          </a:xfrm>
          <a:prstGeom prst="rect">
            <a:avLst/>
          </a:prstGeom>
        </p:spPr>
        <p:txBody>
          <a:bodyPr vert="horz" wrap="square" lIns="0" tIns="12065" rIns="0" bIns="0" rtlCol="0">
            <a:spAutoFit/>
          </a:bodyPr>
          <a:lstStyle/>
          <a:p>
            <a:pPr marL="12700">
              <a:lnSpc>
                <a:spcPct val="100000"/>
              </a:lnSpc>
              <a:spcBef>
                <a:spcPts val="95"/>
              </a:spcBef>
            </a:pPr>
            <a:r>
              <a:rPr sz="1600" b="1" dirty="0">
                <a:latin typeface="Tahoma"/>
                <a:cs typeface="Tahoma"/>
              </a:rPr>
              <a:t>Χώρα</a:t>
            </a:r>
            <a:r>
              <a:rPr sz="1600" b="1" spc="105" dirty="0">
                <a:latin typeface="Tahoma"/>
                <a:cs typeface="Tahoma"/>
              </a:rPr>
              <a:t> </a:t>
            </a:r>
            <a:r>
              <a:rPr sz="1600" b="1" spc="-10" dirty="0">
                <a:latin typeface="Tahoma"/>
                <a:cs typeface="Tahoma"/>
              </a:rPr>
              <a:t>Υποδοχής</a:t>
            </a:r>
            <a:endParaRPr sz="1600">
              <a:latin typeface="Tahoma"/>
              <a:cs typeface="Tahoma"/>
            </a:endParaRPr>
          </a:p>
        </p:txBody>
      </p:sp>
      <p:sp>
        <p:nvSpPr>
          <p:cNvPr id="7" name="object 7"/>
          <p:cNvSpPr txBox="1"/>
          <p:nvPr/>
        </p:nvSpPr>
        <p:spPr>
          <a:xfrm>
            <a:off x="8749410" y="655700"/>
            <a:ext cx="2487295" cy="269240"/>
          </a:xfrm>
          <a:prstGeom prst="rect">
            <a:avLst/>
          </a:prstGeom>
        </p:spPr>
        <p:txBody>
          <a:bodyPr vert="horz" wrap="square" lIns="0" tIns="12065" rIns="0" bIns="0" rtlCol="0">
            <a:spAutoFit/>
          </a:bodyPr>
          <a:lstStyle/>
          <a:p>
            <a:pPr marL="12700">
              <a:lnSpc>
                <a:spcPct val="100000"/>
              </a:lnSpc>
              <a:spcBef>
                <a:spcPts val="95"/>
              </a:spcBef>
            </a:pPr>
            <a:r>
              <a:rPr sz="1600" b="1" spc="-30" dirty="0">
                <a:latin typeface="Tahoma"/>
                <a:cs typeface="Tahoma"/>
              </a:rPr>
              <a:t>Mηνιαίο</a:t>
            </a:r>
            <a:r>
              <a:rPr sz="1600" b="1" spc="25" dirty="0">
                <a:latin typeface="Tahoma"/>
                <a:cs typeface="Tahoma"/>
              </a:rPr>
              <a:t> </a:t>
            </a:r>
            <a:r>
              <a:rPr sz="1600" b="1" dirty="0">
                <a:latin typeface="Tahoma"/>
                <a:cs typeface="Tahoma"/>
              </a:rPr>
              <a:t>ποσό</a:t>
            </a:r>
            <a:r>
              <a:rPr sz="1600" b="1" spc="10" dirty="0">
                <a:latin typeface="Tahoma"/>
                <a:cs typeface="Tahoma"/>
              </a:rPr>
              <a:t> </a:t>
            </a:r>
            <a:r>
              <a:rPr sz="1600" b="1" spc="-370" dirty="0">
                <a:latin typeface="Tahoma"/>
                <a:cs typeface="Tahoma"/>
              </a:rPr>
              <a:t>+</a:t>
            </a:r>
            <a:r>
              <a:rPr sz="1600" b="1" spc="5" dirty="0">
                <a:latin typeface="Tahoma"/>
                <a:cs typeface="Tahoma"/>
              </a:rPr>
              <a:t> </a:t>
            </a:r>
            <a:r>
              <a:rPr sz="1600" b="1" spc="-80" dirty="0">
                <a:latin typeface="Tahoma"/>
                <a:cs typeface="Tahoma"/>
              </a:rPr>
              <a:t>Τop</a:t>
            </a:r>
            <a:r>
              <a:rPr sz="1600" b="1" spc="5" dirty="0">
                <a:latin typeface="Tahoma"/>
                <a:cs typeface="Tahoma"/>
              </a:rPr>
              <a:t> </a:t>
            </a:r>
            <a:r>
              <a:rPr sz="1600" b="1" spc="-75" dirty="0">
                <a:latin typeface="Tahoma"/>
                <a:cs typeface="Tahoma"/>
              </a:rPr>
              <a:t>ups*</a:t>
            </a:r>
            <a:endParaRPr sz="1600">
              <a:latin typeface="Tahoma"/>
              <a:cs typeface="Tahoma"/>
            </a:endParaRPr>
          </a:p>
        </p:txBody>
      </p:sp>
      <p:sp>
        <p:nvSpPr>
          <p:cNvPr id="8" name="object 8"/>
          <p:cNvSpPr txBox="1"/>
          <p:nvPr/>
        </p:nvSpPr>
        <p:spPr>
          <a:xfrm>
            <a:off x="74777" y="1029080"/>
            <a:ext cx="7319009" cy="993140"/>
          </a:xfrm>
          <a:prstGeom prst="rect">
            <a:avLst/>
          </a:prstGeom>
        </p:spPr>
        <p:txBody>
          <a:bodyPr vert="horz" wrap="square" lIns="0" tIns="12065" rIns="0" bIns="0" rtlCol="0">
            <a:spAutoFit/>
          </a:bodyPr>
          <a:lstStyle/>
          <a:p>
            <a:pPr marL="12700">
              <a:lnSpc>
                <a:spcPts val="1885"/>
              </a:lnSpc>
              <a:spcBef>
                <a:spcPts val="95"/>
              </a:spcBef>
            </a:pPr>
            <a:r>
              <a:rPr sz="1600" b="1" spc="-45" dirty="0">
                <a:latin typeface="Tahoma"/>
                <a:cs typeface="Tahoma"/>
              </a:rPr>
              <a:t>Κατηγορία</a:t>
            </a:r>
            <a:r>
              <a:rPr sz="1600" b="1" spc="-35" dirty="0">
                <a:latin typeface="Tahoma"/>
                <a:cs typeface="Tahoma"/>
              </a:rPr>
              <a:t> </a:t>
            </a:r>
            <a:r>
              <a:rPr sz="1600" b="1" spc="-50" dirty="0">
                <a:latin typeface="Tahoma"/>
                <a:cs typeface="Tahoma"/>
              </a:rPr>
              <a:t>1</a:t>
            </a:r>
            <a:endParaRPr sz="1600" dirty="0">
              <a:latin typeface="Tahoma"/>
              <a:cs typeface="Tahoma"/>
            </a:endParaRPr>
          </a:p>
          <a:p>
            <a:pPr marL="12700" marR="5080">
              <a:lnSpc>
                <a:spcPts val="1920"/>
              </a:lnSpc>
              <a:spcBef>
                <a:spcPts val="30"/>
              </a:spcBef>
            </a:pPr>
            <a:r>
              <a:rPr sz="1600" dirty="0">
                <a:latin typeface="Calibri"/>
                <a:cs typeface="Calibri"/>
              </a:rPr>
              <a:t>Αυστρία,</a:t>
            </a:r>
            <a:r>
              <a:rPr sz="1600" spc="-55" dirty="0">
                <a:latin typeface="Calibri"/>
                <a:cs typeface="Calibri"/>
              </a:rPr>
              <a:t> </a:t>
            </a:r>
            <a:r>
              <a:rPr sz="1600" spc="-10" dirty="0">
                <a:latin typeface="Calibri"/>
                <a:cs typeface="Calibri"/>
              </a:rPr>
              <a:t>Βέλγιο,</a:t>
            </a:r>
            <a:r>
              <a:rPr sz="1600" spc="-50" dirty="0">
                <a:latin typeface="Calibri"/>
                <a:cs typeface="Calibri"/>
              </a:rPr>
              <a:t> </a:t>
            </a:r>
            <a:r>
              <a:rPr sz="1600" dirty="0">
                <a:latin typeface="Calibri"/>
                <a:cs typeface="Calibri"/>
              </a:rPr>
              <a:t>Γαλλία,</a:t>
            </a:r>
            <a:r>
              <a:rPr sz="1600" spc="-50" dirty="0">
                <a:latin typeface="Calibri"/>
                <a:cs typeface="Calibri"/>
              </a:rPr>
              <a:t> </a:t>
            </a:r>
            <a:r>
              <a:rPr sz="1600" dirty="0">
                <a:latin typeface="Calibri"/>
                <a:cs typeface="Calibri"/>
              </a:rPr>
              <a:t>Γερμανία,</a:t>
            </a:r>
            <a:r>
              <a:rPr sz="1600" spc="-50" dirty="0">
                <a:latin typeface="Calibri"/>
                <a:cs typeface="Calibri"/>
              </a:rPr>
              <a:t> </a:t>
            </a:r>
            <a:r>
              <a:rPr sz="1600" dirty="0">
                <a:latin typeface="Calibri"/>
                <a:cs typeface="Calibri"/>
              </a:rPr>
              <a:t>Δανία,</a:t>
            </a:r>
            <a:r>
              <a:rPr sz="1600" spc="-45" dirty="0">
                <a:latin typeface="Calibri"/>
                <a:cs typeface="Calibri"/>
              </a:rPr>
              <a:t> </a:t>
            </a:r>
            <a:r>
              <a:rPr sz="1600" spc="-10" dirty="0">
                <a:latin typeface="Calibri"/>
                <a:cs typeface="Calibri"/>
              </a:rPr>
              <a:t>Ιρλανδία,</a:t>
            </a:r>
            <a:r>
              <a:rPr sz="1600" spc="-70" dirty="0">
                <a:latin typeface="Calibri"/>
                <a:cs typeface="Calibri"/>
              </a:rPr>
              <a:t> </a:t>
            </a:r>
            <a:r>
              <a:rPr sz="1600" dirty="0">
                <a:latin typeface="Calibri"/>
                <a:cs typeface="Calibri"/>
              </a:rPr>
              <a:t>Ισλανδία,</a:t>
            </a:r>
            <a:r>
              <a:rPr sz="1600" spc="-60" dirty="0">
                <a:latin typeface="Calibri"/>
                <a:cs typeface="Calibri"/>
              </a:rPr>
              <a:t> </a:t>
            </a:r>
            <a:r>
              <a:rPr sz="1600" dirty="0">
                <a:latin typeface="Calibri"/>
                <a:cs typeface="Calibri"/>
              </a:rPr>
              <a:t>Ιταλία,</a:t>
            </a:r>
            <a:r>
              <a:rPr sz="1600" spc="-45" dirty="0">
                <a:latin typeface="Calibri"/>
                <a:cs typeface="Calibri"/>
              </a:rPr>
              <a:t> </a:t>
            </a:r>
            <a:r>
              <a:rPr sz="1600" dirty="0">
                <a:latin typeface="Calibri"/>
                <a:cs typeface="Calibri"/>
              </a:rPr>
              <a:t>Κάτω</a:t>
            </a:r>
            <a:r>
              <a:rPr sz="1600" spc="-35" dirty="0">
                <a:latin typeface="Calibri"/>
                <a:cs typeface="Calibri"/>
              </a:rPr>
              <a:t> </a:t>
            </a:r>
            <a:r>
              <a:rPr sz="1600" spc="-10" dirty="0">
                <a:latin typeface="Calibri"/>
                <a:cs typeface="Calibri"/>
              </a:rPr>
              <a:t>Χώρες, Λιχτενστάιν,</a:t>
            </a:r>
            <a:r>
              <a:rPr sz="1600" spc="-45" dirty="0">
                <a:latin typeface="Calibri"/>
                <a:cs typeface="Calibri"/>
              </a:rPr>
              <a:t> </a:t>
            </a:r>
            <a:r>
              <a:rPr sz="1600" spc="-10" dirty="0">
                <a:latin typeface="Calibri"/>
                <a:cs typeface="Calibri"/>
              </a:rPr>
              <a:t>Λουξεμβούργο,</a:t>
            </a:r>
            <a:r>
              <a:rPr sz="1600" spc="-20" dirty="0">
                <a:latin typeface="Calibri"/>
                <a:cs typeface="Calibri"/>
              </a:rPr>
              <a:t> </a:t>
            </a:r>
            <a:r>
              <a:rPr sz="1600" dirty="0">
                <a:latin typeface="Calibri"/>
                <a:cs typeface="Calibri"/>
              </a:rPr>
              <a:t>Νορβηγία,</a:t>
            </a:r>
            <a:r>
              <a:rPr sz="1600" spc="-15" dirty="0">
                <a:latin typeface="Calibri"/>
                <a:cs typeface="Calibri"/>
              </a:rPr>
              <a:t> </a:t>
            </a:r>
            <a:r>
              <a:rPr sz="1600" dirty="0">
                <a:latin typeface="Calibri"/>
                <a:cs typeface="Calibri"/>
              </a:rPr>
              <a:t>Σουηδία,</a:t>
            </a:r>
            <a:r>
              <a:rPr sz="1600" spc="-10" dirty="0">
                <a:latin typeface="Calibri"/>
                <a:cs typeface="Calibri"/>
              </a:rPr>
              <a:t> Φινλανδία.</a:t>
            </a:r>
            <a:r>
              <a:rPr sz="1600" spc="-45" dirty="0">
                <a:latin typeface="Calibri"/>
                <a:cs typeface="Calibri"/>
              </a:rPr>
              <a:t> </a:t>
            </a:r>
            <a:r>
              <a:rPr sz="1600" dirty="0">
                <a:latin typeface="Calibri"/>
                <a:cs typeface="Calibri"/>
              </a:rPr>
              <a:t>Τρίτες</a:t>
            </a:r>
            <a:r>
              <a:rPr sz="1600" spc="-50" dirty="0">
                <a:latin typeface="Calibri"/>
                <a:cs typeface="Calibri"/>
              </a:rPr>
              <a:t> </a:t>
            </a:r>
            <a:r>
              <a:rPr sz="1600" dirty="0">
                <a:latin typeface="Calibri"/>
                <a:cs typeface="Calibri"/>
              </a:rPr>
              <a:t>χώρες</a:t>
            </a:r>
            <a:r>
              <a:rPr sz="1600" spc="-40" dirty="0">
                <a:latin typeface="Calibri"/>
                <a:cs typeface="Calibri"/>
              </a:rPr>
              <a:t> </a:t>
            </a:r>
            <a:r>
              <a:rPr sz="1600" dirty="0">
                <a:latin typeface="Calibri"/>
                <a:cs typeface="Calibri"/>
              </a:rPr>
              <a:t>που</a:t>
            </a:r>
            <a:r>
              <a:rPr sz="1600" spc="-35" dirty="0">
                <a:latin typeface="Calibri"/>
                <a:cs typeface="Calibri"/>
              </a:rPr>
              <a:t> </a:t>
            </a:r>
            <a:r>
              <a:rPr sz="1600" dirty="0">
                <a:latin typeface="Calibri"/>
                <a:cs typeface="Calibri"/>
              </a:rPr>
              <a:t>δεν</a:t>
            </a:r>
            <a:r>
              <a:rPr sz="1600" spc="-45" dirty="0">
                <a:latin typeface="Calibri"/>
                <a:cs typeface="Calibri"/>
              </a:rPr>
              <a:t> </a:t>
            </a:r>
            <a:r>
              <a:rPr sz="1600" spc="-10" dirty="0">
                <a:latin typeface="Calibri"/>
                <a:cs typeface="Calibri"/>
              </a:rPr>
              <a:t>είναι</a:t>
            </a:r>
            <a:endParaRPr sz="1600" dirty="0">
              <a:latin typeface="Calibri"/>
              <a:cs typeface="Calibri"/>
            </a:endParaRPr>
          </a:p>
          <a:p>
            <a:pPr marL="12700">
              <a:lnSpc>
                <a:spcPts val="1870"/>
              </a:lnSpc>
            </a:pPr>
            <a:r>
              <a:rPr sz="1600" dirty="0">
                <a:latin typeface="Calibri"/>
                <a:cs typeface="Calibri"/>
              </a:rPr>
              <a:t>συνδεδεμένες</a:t>
            </a:r>
            <a:r>
              <a:rPr sz="1600" spc="-95" dirty="0">
                <a:latin typeface="Calibri"/>
                <a:cs typeface="Calibri"/>
              </a:rPr>
              <a:t> </a:t>
            </a:r>
            <a:r>
              <a:rPr sz="1600" dirty="0">
                <a:latin typeface="Calibri"/>
                <a:cs typeface="Calibri"/>
              </a:rPr>
              <a:t>με</a:t>
            </a:r>
            <a:r>
              <a:rPr sz="1600" spc="-50" dirty="0">
                <a:latin typeface="Calibri"/>
                <a:cs typeface="Calibri"/>
              </a:rPr>
              <a:t> </a:t>
            </a:r>
            <a:r>
              <a:rPr sz="1600" dirty="0">
                <a:latin typeface="Calibri"/>
                <a:cs typeface="Calibri"/>
              </a:rPr>
              <a:t>το</a:t>
            </a:r>
            <a:r>
              <a:rPr sz="1600" spc="-5" dirty="0">
                <a:latin typeface="Calibri"/>
                <a:cs typeface="Calibri"/>
              </a:rPr>
              <a:t> </a:t>
            </a:r>
            <a:r>
              <a:rPr sz="1600" spc="-10" dirty="0">
                <a:latin typeface="Calibri"/>
                <a:cs typeface="Calibri"/>
              </a:rPr>
              <a:t>πρόγραμμα</a:t>
            </a:r>
            <a:r>
              <a:rPr sz="1600" dirty="0">
                <a:latin typeface="Calibri"/>
                <a:cs typeface="Calibri"/>
              </a:rPr>
              <a:t> από</a:t>
            </a:r>
            <a:r>
              <a:rPr sz="1600" spc="-5" dirty="0">
                <a:latin typeface="Calibri"/>
                <a:cs typeface="Calibri"/>
              </a:rPr>
              <a:t> </a:t>
            </a:r>
            <a:r>
              <a:rPr sz="1600" dirty="0">
                <a:latin typeface="Calibri"/>
                <a:cs typeface="Calibri"/>
              </a:rPr>
              <a:t>τις</a:t>
            </a:r>
            <a:r>
              <a:rPr sz="1600" spc="-25" dirty="0">
                <a:latin typeface="Calibri"/>
                <a:cs typeface="Calibri"/>
              </a:rPr>
              <a:t> </a:t>
            </a:r>
            <a:r>
              <a:rPr sz="1600" dirty="0">
                <a:latin typeface="Calibri"/>
                <a:cs typeface="Calibri"/>
              </a:rPr>
              <a:t>περιφέρειες</a:t>
            </a:r>
            <a:r>
              <a:rPr sz="1600" spc="-20" dirty="0">
                <a:latin typeface="Calibri"/>
                <a:cs typeface="Calibri"/>
              </a:rPr>
              <a:t> </a:t>
            </a:r>
            <a:r>
              <a:rPr sz="1600" b="1" u="sng" spc="-45" dirty="0">
                <a:solidFill>
                  <a:srgbClr val="6F2F9F"/>
                </a:solidFill>
                <a:uFill>
                  <a:solidFill>
                    <a:srgbClr val="6F2F9F"/>
                  </a:solidFill>
                </a:uFill>
                <a:latin typeface="Tahoma"/>
                <a:cs typeface="Tahoma"/>
              </a:rPr>
              <a:t>Region</a:t>
            </a:r>
            <a:r>
              <a:rPr sz="1600" b="1" u="sng" spc="-35" dirty="0">
                <a:solidFill>
                  <a:srgbClr val="6F2F9F"/>
                </a:solidFill>
                <a:uFill>
                  <a:solidFill>
                    <a:srgbClr val="6F2F9F"/>
                  </a:solidFill>
                </a:uFill>
                <a:latin typeface="Tahoma"/>
                <a:cs typeface="Tahoma"/>
              </a:rPr>
              <a:t> </a:t>
            </a:r>
            <a:r>
              <a:rPr sz="1600" b="1" u="sng" spc="-145" dirty="0">
                <a:solidFill>
                  <a:srgbClr val="6F2F9F"/>
                </a:solidFill>
                <a:uFill>
                  <a:solidFill>
                    <a:srgbClr val="6F2F9F"/>
                  </a:solidFill>
                </a:uFill>
                <a:latin typeface="Tahoma"/>
                <a:cs typeface="Tahoma"/>
              </a:rPr>
              <a:t>13</a:t>
            </a:r>
            <a:r>
              <a:rPr sz="1600" b="1" u="sng" dirty="0">
                <a:solidFill>
                  <a:srgbClr val="6F2F9F"/>
                </a:solidFill>
                <a:uFill>
                  <a:solidFill>
                    <a:srgbClr val="6F2F9F"/>
                  </a:solidFill>
                </a:uFill>
                <a:latin typeface="Tahoma"/>
                <a:cs typeface="Tahoma"/>
              </a:rPr>
              <a:t> </a:t>
            </a:r>
            <a:r>
              <a:rPr sz="1600" b="1" u="sng" spc="-175" dirty="0">
                <a:solidFill>
                  <a:srgbClr val="6F2F9F"/>
                </a:solidFill>
                <a:uFill>
                  <a:solidFill>
                    <a:srgbClr val="6F2F9F"/>
                  </a:solidFill>
                </a:uFill>
                <a:latin typeface="Tahoma"/>
                <a:cs typeface="Tahoma"/>
              </a:rPr>
              <a:t>&amp;</a:t>
            </a:r>
            <a:r>
              <a:rPr sz="1600" b="1" u="sng" spc="-20" dirty="0">
                <a:solidFill>
                  <a:srgbClr val="6F2F9F"/>
                </a:solidFill>
                <a:uFill>
                  <a:solidFill>
                    <a:srgbClr val="6F2F9F"/>
                  </a:solidFill>
                </a:uFill>
                <a:latin typeface="Tahoma"/>
                <a:cs typeface="Tahoma"/>
              </a:rPr>
              <a:t> </a:t>
            </a:r>
            <a:r>
              <a:rPr sz="1600" b="1" u="sng" spc="-25" dirty="0">
                <a:solidFill>
                  <a:srgbClr val="6F2F9F"/>
                </a:solidFill>
                <a:uFill>
                  <a:solidFill>
                    <a:srgbClr val="6F2F9F"/>
                  </a:solidFill>
                </a:uFill>
                <a:latin typeface="Tahoma"/>
                <a:cs typeface="Tahoma"/>
              </a:rPr>
              <a:t>14</a:t>
            </a:r>
            <a:endParaRPr sz="1600" dirty="0">
              <a:latin typeface="Tahoma"/>
              <a:cs typeface="Tahoma"/>
            </a:endParaRPr>
          </a:p>
        </p:txBody>
      </p:sp>
      <p:sp>
        <p:nvSpPr>
          <p:cNvPr id="9" name="object 9"/>
          <p:cNvSpPr txBox="1"/>
          <p:nvPr/>
        </p:nvSpPr>
        <p:spPr>
          <a:xfrm>
            <a:off x="9724770" y="1394841"/>
            <a:ext cx="538480" cy="269240"/>
          </a:xfrm>
          <a:prstGeom prst="rect">
            <a:avLst/>
          </a:prstGeom>
        </p:spPr>
        <p:txBody>
          <a:bodyPr vert="horz" wrap="square" lIns="0" tIns="12065" rIns="0" bIns="0" rtlCol="0">
            <a:spAutoFit/>
          </a:bodyPr>
          <a:lstStyle/>
          <a:p>
            <a:pPr marL="12700">
              <a:lnSpc>
                <a:spcPct val="100000"/>
              </a:lnSpc>
              <a:spcBef>
                <a:spcPts val="95"/>
              </a:spcBef>
            </a:pPr>
            <a:r>
              <a:rPr sz="1600" b="1" spc="-145" dirty="0">
                <a:latin typeface="Tahoma"/>
                <a:cs typeface="Tahoma"/>
              </a:rPr>
              <a:t>674</a:t>
            </a:r>
            <a:r>
              <a:rPr sz="1600" b="1" spc="25" dirty="0">
                <a:latin typeface="Tahoma"/>
                <a:cs typeface="Tahoma"/>
              </a:rPr>
              <a:t> </a:t>
            </a:r>
            <a:r>
              <a:rPr sz="1600" b="1" spc="-85" dirty="0">
                <a:latin typeface="Tahoma"/>
                <a:cs typeface="Tahoma"/>
              </a:rPr>
              <a:t>€</a:t>
            </a:r>
            <a:endParaRPr sz="1600">
              <a:latin typeface="Tahoma"/>
              <a:cs typeface="Tahoma"/>
            </a:endParaRPr>
          </a:p>
        </p:txBody>
      </p:sp>
      <p:sp>
        <p:nvSpPr>
          <p:cNvPr id="10" name="object 10"/>
          <p:cNvSpPr txBox="1"/>
          <p:nvPr/>
        </p:nvSpPr>
        <p:spPr>
          <a:xfrm>
            <a:off x="74777" y="2096261"/>
            <a:ext cx="7178675" cy="749300"/>
          </a:xfrm>
          <a:prstGeom prst="rect">
            <a:avLst/>
          </a:prstGeom>
        </p:spPr>
        <p:txBody>
          <a:bodyPr vert="horz" wrap="square" lIns="0" tIns="12065" rIns="0" bIns="0" rtlCol="0">
            <a:spAutoFit/>
          </a:bodyPr>
          <a:lstStyle/>
          <a:p>
            <a:pPr marL="12700">
              <a:lnSpc>
                <a:spcPts val="1885"/>
              </a:lnSpc>
              <a:spcBef>
                <a:spcPts val="95"/>
              </a:spcBef>
            </a:pPr>
            <a:r>
              <a:rPr sz="1600" b="1" spc="-45" dirty="0">
                <a:latin typeface="Tahoma"/>
                <a:cs typeface="Tahoma"/>
              </a:rPr>
              <a:t>Κατηγορία</a:t>
            </a:r>
            <a:r>
              <a:rPr sz="1600" b="1" spc="-40" dirty="0">
                <a:latin typeface="Tahoma"/>
                <a:cs typeface="Tahoma"/>
              </a:rPr>
              <a:t> </a:t>
            </a:r>
            <a:r>
              <a:rPr sz="1600" b="1" spc="-50" dirty="0">
                <a:latin typeface="Tahoma"/>
                <a:cs typeface="Tahoma"/>
              </a:rPr>
              <a:t>2</a:t>
            </a:r>
            <a:endParaRPr sz="1600">
              <a:latin typeface="Tahoma"/>
              <a:cs typeface="Tahoma"/>
            </a:endParaRPr>
          </a:p>
          <a:p>
            <a:pPr marL="12700" marR="5080">
              <a:lnSpc>
                <a:spcPts val="1930"/>
              </a:lnSpc>
              <a:spcBef>
                <a:spcPts val="20"/>
              </a:spcBef>
            </a:pPr>
            <a:r>
              <a:rPr sz="1600" dirty="0">
                <a:latin typeface="Calibri"/>
                <a:cs typeface="Calibri"/>
              </a:rPr>
              <a:t>Ελλάδα,</a:t>
            </a:r>
            <a:r>
              <a:rPr sz="1600" spc="-60" dirty="0">
                <a:latin typeface="Calibri"/>
                <a:cs typeface="Calibri"/>
              </a:rPr>
              <a:t> </a:t>
            </a:r>
            <a:r>
              <a:rPr sz="1600" dirty="0">
                <a:latin typeface="Calibri"/>
                <a:cs typeface="Calibri"/>
              </a:rPr>
              <a:t>Εσθονία,</a:t>
            </a:r>
            <a:r>
              <a:rPr sz="1600" spc="-55" dirty="0">
                <a:latin typeface="Calibri"/>
                <a:cs typeface="Calibri"/>
              </a:rPr>
              <a:t> </a:t>
            </a:r>
            <a:r>
              <a:rPr sz="1600" dirty="0">
                <a:latin typeface="Calibri"/>
                <a:cs typeface="Calibri"/>
              </a:rPr>
              <a:t>Ισπανία,</a:t>
            </a:r>
            <a:r>
              <a:rPr sz="1600" spc="-60" dirty="0">
                <a:latin typeface="Calibri"/>
                <a:cs typeface="Calibri"/>
              </a:rPr>
              <a:t> </a:t>
            </a:r>
            <a:r>
              <a:rPr sz="1600" dirty="0">
                <a:latin typeface="Calibri"/>
                <a:cs typeface="Calibri"/>
              </a:rPr>
              <a:t>Κύπρος,</a:t>
            </a:r>
            <a:r>
              <a:rPr sz="1600" spc="-65" dirty="0">
                <a:latin typeface="Calibri"/>
                <a:cs typeface="Calibri"/>
              </a:rPr>
              <a:t> </a:t>
            </a:r>
            <a:r>
              <a:rPr sz="1600" dirty="0">
                <a:latin typeface="Calibri"/>
                <a:cs typeface="Calibri"/>
              </a:rPr>
              <a:t>Λετονία,</a:t>
            </a:r>
            <a:r>
              <a:rPr sz="1600" spc="-65" dirty="0">
                <a:latin typeface="Calibri"/>
                <a:cs typeface="Calibri"/>
              </a:rPr>
              <a:t> </a:t>
            </a:r>
            <a:r>
              <a:rPr sz="1600" spc="-10" dirty="0">
                <a:latin typeface="Calibri"/>
                <a:cs typeface="Calibri"/>
              </a:rPr>
              <a:t>Μάλτα,</a:t>
            </a:r>
            <a:r>
              <a:rPr sz="1600" spc="-55" dirty="0">
                <a:latin typeface="Calibri"/>
                <a:cs typeface="Calibri"/>
              </a:rPr>
              <a:t> </a:t>
            </a:r>
            <a:r>
              <a:rPr sz="1600" spc="-10" dirty="0">
                <a:latin typeface="Calibri"/>
                <a:cs typeface="Calibri"/>
              </a:rPr>
              <a:t>Πορτογαλία,</a:t>
            </a:r>
            <a:r>
              <a:rPr sz="1600" spc="-35" dirty="0">
                <a:latin typeface="Calibri"/>
                <a:cs typeface="Calibri"/>
              </a:rPr>
              <a:t> </a:t>
            </a:r>
            <a:r>
              <a:rPr sz="1600" dirty="0">
                <a:latin typeface="Calibri"/>
                <a:cs typeface="Calibri"/>
              </a:rPr>
              <a:t>Σλοβακία,</a:t>
            </a:r>
            <a:r>
              <a:rPr sz="1600" spc="-40" dirty="0">
                <a:latin typeface="Calibri"/>
                <a:cs typeface="Calibri"/>
              </a:rPr>
              <a:t> </a:t>
            </a:r>
            <a:r>
              <a:rPr sz="1600" spc="-10" dirty="0">
                <a:latin typeface="Calibri"/>
                <a:cs typeface="Calibri"/>
              </a:rPr>
              <a:t>Σλοβενία, Τσεχία.</a:t>
            </a:r>
            <a:endParaRPr sz="1600">
              <a:latin typeface="Calibri"/>
              <a:cs typeface="Calibri"/>
            </a:endParaRPr>
          </a:p>
        </p:txBody>
      </p:sp>
      <p:sp>
        <p:nvSpPr>
          <p:cNvPr id="11" name="object 11"/>
          <p:cNvSpPr txBox="1"/>
          <p:nvPr/>
        </p:nvSpPr>
        <p:spPr>
          <a:xfrm>
            <a:off x="9755251" y="2218689"/>
            <a:ext cx="477520" cy="269240"/>
          </a:xfrm>
          <a:prstGeom prst="rect">
            <a:avLst/>
          </a:prstGeom>
        </p:spPr>
        <p:txBody>
          <a:bodyPr vert="horz" wrap="square" lIns="0" tIns="12065" rIns="0" bIns="0" rtlCol="0">
            <a:spAutoFit/>
          </a:bodyPr>
          <a:lstStyle/>
          <a:p>
            <a:pPr marL="12700">
              <a:lnSpc>
                <a:spcPct val="100000"/>
              </a:lnSpc>
              <a:spcBef>
                <a:spcPts val="95"/>
              </a:spcBef>
            </a:pPr>
            <a:r>
              <a:rPr sz="1600" b="1" spc="-130" dirty="0">
                <a:latin typeface="Tahoma"/>
                <a:cs typeface="Tahoma"/>
              </a:rPr>
              <a:t>606€</a:t>
            </a:r>
            <a:endParaRPr sz="1600">
              <a:latin typeface="Tahoma"/>
              <a:cs typeface="Tahoma"/>
            </a:endParaRPr>
          </a:p>
        </p:txBody>
      </p:sp>
      <p:sp>
        <p:nvSpPr>
          <p:cNvPr id="12" name="object 12"/>
          <p:cNvSpPr txBox="1"/>
          <p:nvPr/>
        </p:nvSpPr>
        <p:spPr>
          <a:xfrm>
            <a:off x="74777" y="2920745"/>
            <a:ext cx="7687945" cy="749300"/>
          </a:xfrm>
          <a:prstGeom prst="rect">
            <a:avLst/>
          </a:prstGeom>
        </p:spPr>
        <p:txBody>
          <a:bodyPr vert="horz" wrap="square" lIns="0" tIns="12065" rIns="0" bIns="0" rtlCol="0">
            <a:spAutoFit/>
          </a:bodyPr>
          <a:lstStyle/>
          <a:p>
            <a:pPr marL="12700">
              <a:lnSpc>
                <a:spcPts val="1885"/>
              </a:lnSpc>
              <a:spcBef>
                <a:spcPts val="95"/>
              </a:spcBef>
            </a:pPr>
            <a:r>
              <a:rPr sz="1600" b="1" spc="-45" dirty="0">
                <a:latin typeface="Tahoma"/>
                <a:cs typeface="Tahoma"/>
              </a:rPr>
              <a:t>Κατηγορία</a:t>
            </a:r>
            <a:r>
              <a:rPr sz="1600" b="1" spc="-40" dirty="0">
                <a:latin typeface="Tahoma"/>
                <a:cs typeface="Tahoma"/>
              </a:rPr>
              <a:t> </a:t>
            </a:r>
            <a:r>
              <a:rPr sz="1600" b="1" spc="-50" dirty="0">
                <a:latin typeface="Tahoma"/>
                <a:cs typeface="Tahoma"/>
              </a:rPr>
              <a:t>3</a:t>
            </a:r>
            <a:endParaRPr sz="1600">
              <a:latin typeface="Tahoma"/>
              <a:cs typeface="Tahoma"/>
            </a:endParaRPr>
          </a:p>
          <a:p>
            <a:pPr marL="12700">
              <a:lnSpc>
                <a:spcPts val="1885"/>
              </a:lnSpc>
            </a:pPr>
            <a:r>
              <a:rPr sz="1600" dirty="0">
                <a:latin typeface="Calibri"/>
                <a:cs typeface="Calibri"/>
              </a:rPr>
              <a:t>Βόρεια</a:t>
            </a:r>
            <a:r>
              <a:rPr sz="1600" spc="-55" dirty="0">
                <a:latin typeface="Calibri"/>
                <a:cs typeface="Calibri"/>
              </a:rPr>
              <a:t> </a:t>
            </a:r>
            <a:r>
              <a:rPr sz="1600" spc="-10" dirty="0">
                <a:latin typeface="Calibri"/>
                <a:cs typeface="Calibri"/>
              </a:rPr>
              <a:t>Μακεδονία,</a:t>
            </a:r>
            <a:r>
              <a:rPr sz="1600" spc="-45" dirty="0">
                <a:latin typeface="Calibri"/>
                <a:cs typeface="Calibri"/>
              </a:rPr>
              <a:t> </a:t>
            </a:r>
            <a:r>
              <a:rPr sz="1600" spc="-10" dirty="0">
                <a:latin typeface="Calibri"/>
                <a:cs typeface="Calibri"/>
              </a:rPr>
              <a:t>Βουλγαρία,</a:t>
            </a:r>
            <a:r>
              <a:rPr sz="1600" spc="-20" dirty="0">
                <a:latin typeface="Calibri"/>
                <a:cs typeface="Calibri"/>
              </a:rPr>
              <a:t> </a:t>
            </a:r>
            <a:r>
              <a:rPr sz="1600" dirty="0">
                <a:latin typeface="Calibri"/>
                <a:cs typeface="Calibri"/>
              </a:rPr>
              <a:t>Κροατία,</a:t>
            </a:r>
            <a:r>
              <a:rPr sz="1600" spc="-30" dirty="0">
                <a:latin typeface="Calibri"/>
                <a:cs typeface="Calibri"/>
              </a:rPr>
              <a:t> </a:t>
            </a:r>
            <a:r>
              <a:rPr sz="1600" spc="-10" dirty="0">
                <a:latin typeface="Calibri"/>
                <a:cs typeface="Calibri"/>
              </a:rPr>
              <a:t>Λιθουανία,</a:t>
            </a:r>
            <a:r>
              <a:rPr sz="1600" spc="-45" dirty="0">
                <a:latin typeface="Calibri"/>
                <a:cs typeface="Calibri"/>
              </a:rPr>
              <a:t> </a:t>
            </a:r>
            <a:r>
              <a:rPr sz="1600" dirty="0">
                <a:latin typeface="Calibri"/>
                <a:cs typeface="Calibri"/>
              </a:rPr>
              <a:t>Ουγγαρία,</a:t>
            </a:r>
            <a:r>
              <a:rPr sz="1600" spc="-30" dirty="0">
                <a:latin typeface="Calibri"/>
                <a:cs typeface="Calibri"/>
              </a:rPr>
              <a:t> </a:t>
            </a:r>
            <a:r>
              <a:rPr sz="1600" spc="-10" dirty="0">
                <a:latin typeface="Calibri"/>
                <a:cs typeface="Calibri"/>
              </a:rPr>
              <a:t>Πολωνία,</a:t>
            </a:r>
            <a:r>
              <a:rPr sz="1600" spc="-50" dirty="0">
                <a:latin typeface="Calibri"/>
                <a:cs typeface="Calibri"/>
              </a:rPr>
              <a:t> </a:t>
            </a:r>
            <a:r>
              <a:rPr sz="1600" spc="-10" dirty="0">
                <a:latin typeface="Calibri"/>
                <a:cs typeface="Calibri"/>
              </a:rPr>
              <a:t>Ρουμανία,</a:t>
            </a:r>
            <a:r>
              <a:rPr sz="1600" spc="-35" dirty="0">
                <a:latin typeface="Calibri"/>
                <a:cs typeface="Calibri"/>
              </a:rPr>
              <a:t> </a:t>
            </a:r>
            <a:r>
              <a:rPr sz="1600" spc="-10" dirty="0">
                <a:latin typeface="Calibri"/>
                <a:cs typeface="Calibri"/>
              </a:rPr>
              <a:t>Σερβία,</a:t>
            </a:r>
            <a:endParaRPr sz="1600">
              <a:latin typeface="Calibri"/>
              <a:cs typeface="Calibri"/>
            </a:endParaRPr>
          </a:p>
          <a:p>
            <a:pPr marL="12700">
              <a:lnSpc>
                <a:spcPct val="100000"/>
              </a:lnSpc>
              <a:spcBef>
                <a:spcPts val="15"/>
              </a:spcBef>
            </a:pPr>
            <a:r>
              <a:rPr sz="1600" spc="-10" dirty="0">
                <a:latin typeface="Calibri"/>
                <a:cs typeface="Calibri"/>
              </a:rPr>
              <a:t>Τουρκία.</a:t>
            </a:r>
            <a:endParaRPr sz="1600">
              <a:latin typeface="Calibri"/>
              <a:cs typeface="Calibri"/>
            </a:endParaRPr>
          </a:p>
        </p:txBody>
      </p:sp>
      <p:sp>
        <p:nvSpPr>
          <p:cNvPr id="13" name="object 13"/>
          <p:cNvSpPr txBox="1"/>
          <p:nvPr/>
        </p:nvSpPr>
        <p:spPr>
          <a:xfrm>
            <a:off x="9724770" y="3165170"/>
            <a:ext cx="539115" cy="269240"/>
          </a:xfrm>
          <a:prstGeom prst="rect">
            <a:avLst/>
          </a:prstGeom>
        </p:spPr>
        <p:txBody>
          <a:bodyPr vert="horz" wrap="square" lIns="0" tIns="12065" rIns="0" bIns="0" rtlCol="0">
            <a:spAutoFit/>
          </a:bodyPr>
          <a:lstStyle/>
          <a:p>
            <a:pPr marL="12700">
              <a:lnSpc>
                <a:spcPct val="100000"/>
              </a:lnSpc>
              <a:spcBef>
                <a:spcPts val="95"/>
              </a:spcBef>
            </a:pPr>
            <a:r>
              <a:rPr sz="1600" b="1" spc="-145" dirty="0">
                <a:latin typeface="Tahoma"/>
                <a:cs typeface="Tahoma"/>
              </a:rPr>
              <a:t>550</a:t>
            </a:r>
            <a:r>
              <a:rPr sz="1600" b="1" spc="25" dirty="0">
                <a:latin typeface="Tahoma"/>
                <a:cs typeface="Tahoma"/>
              </a:rPr>
              <a:t> </a:t>
            </a:r>
            <a:r>
              <a:rPr sz="1600" b="1" spc="-80" dirty="0">
                <a:latin typeface="Tahoma"/>
                <a:cs typeface="Tahoma"/>
              </a:rPr>
              <a:t>€</a:t>
            </a:r>
            <a:endParaRPr sz="1600">
              <a:latin typeface="Tahoma"/>
              <a:cs typeface="Tahoma"/>
            </a:endParaRPr>
          </a:p>
        </p:txBody>
      </p:sp>
      <p:sp>
        <p:nvSpPr>
          <p:cNvPr id="14" name="object 14"/>
          <p:cNvSpPr txBox="1"/>
          <p:nvPr/>
        </p:nvSpPr>
        <p:spPr>
          <a:xfrm>
            <a:off x="74777" y="3989578"/>
            <a:ext cx="7087234" cy="148717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404040"/>
                </a:solidFill>
                <a:latin typeface="Tahoma"/>
                <a:cs typeface="Tahoma"/>
              </a:rPr>
              <a:t>Χώρες</a:t>
            </a:r>
            <a:r>
              <a:rPr sz="1600" b="1" spc="-10" dirty="0">
                <a:solidFill>
                  <a:srgbClr val="404040"/>
                </a:solidFill>
                <a:latin typeface="Tahoma"/>
                <a:cs typeface="Tahoma"/>
              </a:rPr>
              <a:t> </a:t>
            </a:r>
            <a:r>
              <a:rPr sz="1600" b="1" spc="-55" dirty="0">
                <a:solidFill>
                  <a:srgbClr val="404040"/>
                </a:solidFill>
                <a:latin typeface="Tahoma"/>
                <a:cs typeface="Tahoma"/>
              </a:rPr>
              <a:t>Eταίροι</a:t>
            </a:r>
            <a:r>
              <a:rPr sz="1600" b="1" spc="-10" dirty="0">
                <a:solidFill>
                  <a:srgbClr val="404040"/>
                </a:solidFill>
                <a:latin typeface="Tahoma"/>
                <a:cs typeface="Tahoma"/>
              </a:rPr>
              <a:t> ΚΑ171</a:t>
            </a:r>
            <a:endParaRPr sz="1600">
              <a:latin typeface="Tahoma"/>
              <a:cs typeface="Tahoma"/>
            </a:endParaRPr>
          </a:p>
          <a:p>
            <a:pPr marL="12700">
              <a:lnSpc>
                <a:spcPts val="1885"/>
              </a:lnSpc>
            </a:pPr>
            <a:r>
              <a:rPr sz="1600" b="1" spc="-25" dirty="0">
                <a:solidFill>
                  <a:srgbClr val="404040"/>
                </a:solidFill>
                <a:latin typeface="Tahoma"/>
                <a:cs typeface="Tahoma"/>
              </a:rPr>
              <a:t>Απο</a:t>
            </a:r>
            <a:endParaRPr sz="1600">
              <a:latin typeface="Tahoma"/>
              <a:cs typeface="Tahoma"/>
            </a:endParaRPr>
          </a:p>
          <a:p>
            <a:pPr marL="12700">
              <a:lnSpc>
                <a:spcPts val="1885"/>
              </a:lnSpc>
            </a:pPr>
            <a:r>
              <a:rPr sz="1600" dirty="0">
                <a:latin typeface="Calibri"/>
                <a:cs typeface="Calibri"/>
              </a:rPr>
              <a:t>Κράτη</a:t>
            </a:r>
            <a:r>
              <a:rPr sz="1600" spc="-20" dirty="0">
                <a:latin typeface="Calibri"/>
                <a:cs typeface="Calibri"/>
              </a:rPr>
              <a:t> </a:t>
            </a:r>
            <a:r>
              <a:rPr sz="1600" dirty="0">
                <a:latin typeface="Calibri"/>
                <a:cs typeface="Calibri"/>
              </a:rPr>
              <a:t>μέλη</a:t>
            </a:r>
            <a:r>
              <a:rPr sz="1600" spc="-55" dirty="0">
                <a:latin typeface="Calibri"/>
                <a:cs typeface="Calibri"/>
              </a:rPr>
              <a:t> </a:t>
            </a:r>
            <a:r>
              <a:rPr sz="1600" dirty="0">
                <a:latin typeface="Calibri"/>
                <a:cs typeface="Calibri"/>
              </a:rPr>
              <a:t>της</a:t>
            </a:r>
            <a:r>
              <a:rPr sz="1600" spc="-35" dirty="0">
                <a:latin typeface="Calibri"/>
                <a:cs typeface="Calibri"/>
              </a:rPr>
              <a:t> </a:t>
            </a:r>
            <a:r>
              <a:rPr sz="1600" dirty="0">
                <a:latin typeface="Calibri"/>
                <a:cs typeface="Calibri"/>
              </a:rPr>
              <a:t>ΕΕ</a:t>
            </a:r>
            <a:r>
              <a:rPr sz="1600" spc="-35" dirty="0">
                <a:latin typeface="Calibri"/>
                <a:cs typeface="Calibri"/>
              </a:rPr>
              <a:t> </a:t>
            </a:r>
            <a:r>
              <a:rPr sz="1600" dirty="0">
                <a:latin typeface="Calibri"/>
                <a:cs typeface="Calibri"/>
              </a:rPr>
              <a:t>και</a:t>
            </a:r>
            <a:r>
              <a:rPr sz="1600" spc="-35" dirty="0">
                <a:latin typeface="Calibri"/>
                <a:cs typeface="Calibri"/>
              </a:rPr>
              <a:t> </a:t>
            </a:r>
            <a:r>
              <a:rPr sz="1600" dirty="0">
                <a:latin typeface="Calibri"/>
                <a:cs typeface="Calibri"/>
              </a:rPr>
              <a:t>τρίτες</a:t>
            </a:r>
            <a:r>
              <a:rPr sz="1600" spc="-45" dirty="0">
                <a:latin typeface="Calibri"/>
                <a:cs typeface="Calibri"/>
              </a:rPr>
              <a:t> </a:t>
            </a:r>
            <a:r>
              <a:rPr sz="1600" dirty="0">
                <a:latin typeface="Calibri"/>
                <a:cs typeface="Calibri"/>
              </a:rPr>
              <a:t>χώρες</a:t>
            </a:r>
            <a:r>
              <a:rPr sz="1600" spc="-45" dirty="0">
                <a:latin typeface="Calibri"/>
                <a:cs typeface="Calibri"/>
              </a:rPr>
              <a:t> </a:t>
            </a:r>
            <a:r>
              <a:rPr sz="1600" dirty="0">
                <a:latin typeface="Calibri"/>
                <a:cs typeface="Calibri"/>
              </a:rPr>
              <a:t>συνδεδεμένες</a:t>
            </a:r>
            <a:r>
              <a:rPr sz="1600" spc="-70" dirty="0">
                <a:latin typeface="Calibri"/>
                <a:cs typeface="Calibri"/>
              </a:rPr>
              <a:t> </a:t>
            </a:r>
            <a:r>
              <a:rPr sz="1600" dirty="0">
                <a:latin typeface="Calibri"/>
                <a:cs typeface="Calibri"/>
              </a:rPr>
              <a:t>με</a:t>
            </a:r>
            <a:r>
              <a:rPr sz="1600" spc="-50" dirty="0">
                <a:latin typeface="Calibri"/>
                <a:cs typeface="Calibri"/>
              </a:rPr>
              <a:t> </a:t>
            </a:r>
            <a:r>
              <a:rPr sz="1600" dirty="0">
                <a:latin typeface="Calibri"/>
                <a:cs typeface="Calibri"/>
              </a:rPr>
              <a:t>το</a:t>
            </a:r>
            <a:r>
              <a:rPr sz="1600" spc="-40" dirty="0">
                <a:latin typeface="Calibri"/>
                <a:cs typeface="Calibri"/>
              </a:rPr>
              <a:t> </a:t>
            </a:r>
            <a:r>
              <a:rPr sz="1600" spc="-10" dirty="0">
                <a:latin typeface="Calibri"/>
                <a:cs typeface="Calibri"/>
              </a:rPr>
              <a:t>πρόγραμμα</a:t>
            </a:r>
            <a:endParaRPr sz="1600">
              <a:latin typeface="Calibri"/>
              <a:cs typeface="Calibri"/>
            </a:endParaRPr>
          </a:p>
          <a:p>
            <a:pPr marL="12700">
              <a:lnSpc>
                <a:spcPts val="1889"/>
              </a:lnSpc>
              <a:spcBef>
                <a:spcPts val="70"/>
              </a:spcBef>
            </a:pPr>
            <a:r>
              <a:rPr sz="1600" b="1" spc="-20" dirty="0">
                <a:solidFill>
                  <a:srgbClr val="404040"/>
                </a:solidFill>
                <a:latin typeface="Tahoma"/>
                <a:cs typeface="Tahoma"/>
              </a:rPr>
              <a:t>Προς</a:t>
            </a:r>
            <a:endParaRPr sz="1600">
              <a:latin typeface="Tahoma"/>
              <a:cs typeface="Tahoma"/>
            </a:endParaRPr>
          </a:p>
          <a:p>
            <a:pPr marL="12700">
              <a:lnSpc>
                <a:spcPts val="1889"/>
              </a:lnSpc>
            </a:pPr>
            <a:r>
              <a:rPr sz="1600" dirty="0">
                <a:latin typeface="Calibri"/>
                <a:cs typeface="Calibri"/>
              </a:rPr>
              <a:t>Τρίτες</a:t>
            </a:r>
            <a:r>
              <a:rPr sz="1600" spc="-40" dirty="0">
                <a:latin typeface="Calibri"/>
                <a:cs typeface="Calibri"/>
              </a:rPr>
              <a:t> </a:t>
            </a:r>
            <a:r>
              <a:rPr sz="1600" dirty="0">
                <a:latin typeface="Calibri"/>
                <a:cs typeface="Calibri"/>
              </a:rPr>
              <a:t>χώρες</a:t>
            </a:r>
            <a:r>
              <a:rPr sz="1600" spc="-40" dirty="0">
                <a:latin typeface="Calibri"/>
                <a:cs typeface="Calibri"/>
              </a:rPr>
              <a:t> </a:t>
            </a:r>
            <a:r>
              <a:rPr sz="1600" dirty="0">
                <a:latin typeface="Calibri"/>
                <a:cs typeface="Calibri"/>
              </a:rPr>
              <a:t>που</a:t>
            </a:r>
            <a:r>
              <a:rPr sz="1600" spc="-30" dirty="0">
                <a:latin typeface="Calibri"/>
                <a:cs typeface="Calibri"/>
              </a:rPr>
              <a:t> </a:t>
            </a:r>
            <a:r>
              <a:rPr sz="1600" dirty="0">
                <a:latin typeface="Calibri"/>
                <a:cs typeface="Calibri"/>
              </a:rPr>
              <a:t>δεν</a:t>
            </a:r>
            <a:r>
              <a:rPr sz="1600" spc="-40" dirty="0">
                <a:latin typeface="Calibri"/>
                <a:cs typeface="Calibri"/>
              </a:rPr>
              <a:t> </a:t>
            </a:r>
            <a:r>
              <a:rPr sz="1600" dirty="0">
                <a:latin typeface="Calibri"/>
                <a:cs typeface="Calibri"/>
              </a:rPr>
              <a:t>είναι</a:t>
            </a:r>
            <a:r>
              <a:rPr sz="1600" spc="-45" dirty="0">
                <a:latin typeface="Calibri"/>
                <a:cs typeface="Calibri"/>
              </a:rPr>
              <a:t> </a:t>
            </a:r>
            <a:r>
              <a:rPr sz="1600" dirty="0">
                <a:latin typeface="Calibri"/>
                <a:cs typeface="Calibri"/>
              </a:rPr>
              <a:t>συνδεδεμένες</a:t>
            </a:r>
            <a:r>
              <a:rPr sz="1600" spc="-60" dirty="0">
                <a:latin typeface="Calibri"/>
                <a:cs typeface="Calibri"/>
              </a:rPr>
              <a:t> </a:t>
            </a:r>
            <a:r>
              <a:rPr sz="1600" dirty="0">
                <a:latin typeface="Calibri"/>
                <a:cs typeface="Calibri"/>
              </a:rPr>
              <a:t>με</a:t>
            </a:r>
            <a:r>
              <a:rPr sz="1600" spc="-35" dirty="0">
                <a:latin typeface="Calibri"/>
                <a:cs typeface="Calibri"/>
              </a:rPr>
              <a:t> </a:t>
            </a:r>
            <a:r>
              <a:rPr sz="1600" dirty="0">
                <a:latin typeface="Calibri"/>
                <a:cs typeface="Calibri"/>
              </a:rPr>
              <a:t>το</a:t>
            </a:r>
            <a:r>
              <a:rPr sz="1600" spc="-30" dirty="0">
                <a:latin typeface="Calibri"/>
                <a:cs typeface="Calibri"/>
              </a:rPr>
              <a:t> </a:t>
            </a:r>
            <a:r>
              <a:rPr sz="1600" spc="-10" dirty="0">
                <a:latin typeface="Calibri"/>
                <a:cs typeface="Calibri"/>
              </a:rPr>
              <a:t>πρόγραμμα </a:t>
            </a:r>
            <a:r>
              <a:rPr sz="1600" dirty="0">
                <a:latin typeface="Calibri"/>
                <a:cs typeface="Calibri"/>
              </a:rPr>
              <a:t>από</a:t>
            </a:r>
            <a:r>
              <a:rPr sz="1600" spc="-15" dirty="0">
                <a:latin typeface="Calibri"/>
                <a:cs typeface="Calibri"/>
              </a:rPr>
              <a:t> </a:t>
            </a:r>
            <a:r>
              <a:rPr sz="1600" dirty="0">
                <a:latin typeface="Calibri"/>
                <a:cs typeface="Calibri"/>
              </a:rPr>
              <a:t>τις</a:t>
            </a:r>
            <a:r>
              <a:rPr sz="1600" spc="-35" dirty="0">
                <a:latin typeface="Calibri"/>
                <a:cs typeface="Calibri"/>
              </a:rPr>
              <a:t> </a:t>
            </a:r>
            <a:r>
              <a:rPr sz="1600" dirty="0">
                <a:latin typeface="Calibri"/>
                <a:cs typeface="Calibri"/>
              </a:rPr>
              <a:t>περιφέρειες</a:t>
            </a:r>
            <a:r>
              <a:rPr sz="1600" spc="-55" dirty="0">
                <a:latin typeface="Calibri"/>
                <a:cs typeface="Calibri"/>
              </a:rPr>
              <a:t> </a:t>
            </a:r>
            <a:r>
              <a:rPr sz="1600" dirty="0">
                <a:latin typeface="Calibri"/>
                <a:cs typeface="Calibri"/>
              </a:rPr>
              <a:t>1-</a:t>
            </a:r>
            <a:r>
              <a:rPr sz="1600" spc="-25" dirty="0">
                <a:latin typeface="Calibri"/>
                <a:cs typeface="Calibri"/>
              </a:rPr>
              <a:t>12</a:t>
            </a:r>
            <a:endParaRPr sz="1600">
              <a:latin typeface="Calibri"/>
              <a:cs typeface="Calibri"/>
            </a:endParaRPr>
          </a:p>
          <a:p>
            <a:pPr marL="12700">
              <a:lnSpc>
                <a:spcPct val="100000"/>
              </a:lnSpc>
              <a:spcBef>
                <a:spcPts val="50"/>
              </a:spcBef>
            </a:pPr>
            <a:r>
              <a:rPr sz="1600" spc="-50" dirty="0">
                <a:solidFill>
                  <a:srgbClr val="404040"/>
                </a:solidFill>
                <a:latin typeface="Verdana"/>
                <a:cs typeface="Verdana"/>
              </a:rPr>
              <a:t>Regions</a:t>
            </a:r>
            <a:r>
              <a:rPr sz="1600" spc="-85" dirty="0">
                <a:solidFill>
                  <a:srgbClr val="404040"/>
                </a:solidFill>
                <a:latin typeface="Verdana"/>
                <a:cs typeface="Verdana"/>
              </a:rPr>
              <a:t> </a:t>
            </a:r>
            <a:r>
              <a:rPr sz="1600" spc="-140" dirty="0">
                <a:solidFill>
                  <a:srgbClr val="404040"/>
                </a:solidFill>
                <a:latin typeface="Verdana"/>
                <a:cs typeface="Verdana"/>
              </a:rPr>
              <a:t>1</a:t>
            </a:r>
            <a:r>
              <a:rPr sz="1600" spc="-120" dirty="0">
                <a:solidFill>
                  <a:srgbClr val="404040"/>
                </a:solidFill>
                <a:latin typeface="Verdana"/>
                <a:cs typeface="Verdana"/>
              </a:rPr>
              <a:t> </a:t>
            </a:r>
            <a:r>
              <a:rPr sz="1600" spc="-229" dirty="0">
                <a:solidFill>
                  <a:srgbClr val="404040"/>
                </a:solidFill>
                <a:latin typeface="Verdana"/>
                <a:cs typeface="Verdana"/>
              </a:rPr>
              <a:t>–</a:t>
            </a:r>
            <a:r>
              <a:rPr sz="1600" spc="-120" dirty="0">
                <a:solidFill>
                  <a:srgbClr val="404040"/>
                </a:solidFill>
                <a:latin typeface="Verdana"/>
                <a:cs typeface="Verdana"/>
              </a:rPr>
              <a:t> </a:t>
            </a:r>
            <a:r>
              <a:rPr sz="1600" spc="-25" dirty="0">
                <a:solidFill>
                  <a:srgbClr val="404040"/>
                </a:solidFill>
                <a:latin typeface="Verdana"/>
                <a:cs typeface="Verdana"/>
              </a:rPr>
              <a:t>12</a:t>
            </a:r>
            <a:endParaRPr sz="1600">
              <a:latin typeface="Verdana"/>
              <a:cs typeface="Verdana"/>
            </a:endParaRPr>
          </a:p>
        </p:txBody>
      </p:sp>
      <p:sp>
        <p:nvSpPr>
          <p:cNvPr id="15" name="object 15"/>
          <p:cNvSpPr txBox="1"/>
          <p:nvPr/>
        </p:nvSpPr>
        <p:spPr>
          <a:xfrm>
            <a:off x="9125839" y="4401439"/>
            <a:ext cx="1735455" cy="269240"/>
          </a:xfrm>
          <a:prstGeom prst="rect">
            <a:avLst/>
          </a:prstGeom>
        </p:spPr>
        <p:txBody>
          <a:bodyPr vert="horz" wrap="square" lIns="0" tIns="12065" rIns="0" bIns="0" rtlCol="0">
            <a:spAutoFit/>
          </a:bodyPr>
          <a:lstStyle/>
          <a:p>
            <a:pPr marL="12700">
              <a:lnSpc>
                <a:spcPct val="100000"/>
              </a:lnSpc>
              <a:spcBef>
                <a:spcPts val="95"/>
              </a:spcBef>
            </a:pPr>
            <a:r>
              <a:rPr sz="1600" b="1" spc="-140" dirty="0">
                <a:latin typeface="Tahoma"/>
                <a:cs typeface="Tahoma"/>
              </a:rPr>
              <a:t>700</a:t>
            </a:r>
            <a:r>
              <a:rPr sz="1600" b="1" spc="5" dirty="0">
                <a:latin typeface="Tahoma"/>
                <a:cs typeface="Tahoma"/>
              </a:rPr>
              <a:t> </a:t>
            </a:r>
            <a:r>
              <a:rPr sz="1600" b="1" spc="-140" dirty="0">
                <a:latin typeface="Tahoma"/>
                <a:cs typeface="Tahoma"/>
              </a:rPr>
              <a:t>€</a:t>
            </a:r>
            <a:r>
              <a:rPr sz="1600" b="1" spc="-10" dirty="0">
                <a:latin typeface="Tahoma"/>
                <a:cs typeface="Tahoma"/>
              </a:rPr>
              <a:t> </a:t>
            </a:r>
            <a:r>
              <a:rPr sz="1600" b="1" spc="-35" dirty="0">
                <a:latin typeface="Tahoma"/>
                <a:cs typeface="Tahoma"/>
              </a:rPr>
              <a:t>(Outgoing</a:t>
            </a:r>
            <a:r>
              <a:rPr sz="1600" b="1" spc="-30" dirty="0">
                <a:latin typeface="Tahoma"/>
                <a:cs typeface="Tahoma"/>
              </a:rPr>
              <a:t> </a:t>
            </a:r>
            <a:r>
              <a:rPr sz="1600" b="1" spc="-50" dirty="0">
                <a:latin typeface="Tahoma"/>
                <a:cs typeface="Tahoma"/>
              </a:rPr>
              <a:t>)</a:t>
            </a:r>
            <a:endParaRPr sz="1600">
              <a:latin typeface="Tahoma"/>
              <a:cs typeface="Tahoma"/>
            </a:endParaRPr>
          </a:p>
        </p:txBody>
      </p:sp>
      <p:sp>
        <p:nvSpPr>
          <p:cNvPr id="16" name="object 16"/>
          <p:cNvSpPr txBox="1"/>
          <p:nvPr/>
        </p:nvSpPr>
        <p:spPr>
          <a:xfrm>
            <a:off x="9121267" y="4889119"/>
            <a:ext cx="1745614" cy="269240"/>
          </a:xfrm>
          <a:prstGeom prst="rect">
            <a:avLst/>
          </a:prstGeom>
        </p:spPr>
        <p:txBody>
          <a:bodyPr vert="horz" wrap="square" lIns="0" tIns="12065" rIns="0" bIns="0" rtlCol="0">
            <a:spAutoFit/>
          </a:bodyPr>
          <a:lstStyle/>
          <a:p>
            <a:pPr marL="12700">
              <a:lnSpc>
                <a:spcPct val="100000"/>
              </a:lnSpc>
              <a:spcBef>
                <a:spcPts val="95"/>
              </a:spcBef>
            </a:pPr>
            <a:r>
              <a:rPr sz="1600" b="1" spc="-140" dirty="0">
                <a:latin typeface="Tahoma"/>
                <a:cs typeface="Tahoma"/>
              </a:rPr>
              <a:t>850</a:t>
            </a:r>
            <a:r>
              <a:rPr sz="1600" b="1" spc="5" dirty="0">
                <a:latin typeface="Tahoma"/>
                <a:cs typeface="Tahoma"/>
              </a:rPr>
              <a:t> </a:t>
            </a:r>
            <a:r>
              <a:rPr sz="1600" b="1" spc="-140" dirty="0">
                <a:latin typeface="Tahoma"/>
                <a:cs typeface="Tahoma"/>
              </a:rPr>
              <a:t>€</a:t>
            </a:r>
            <a:r>
              <a:rPr sz="1600" b="1" spc="-10" dirty="0">
                <a:latin typeface="Tahoma"/>
                <a:cs typeface="Tahoma"/>
              </a:rPr>
              <a:t> </a:t>
            </a:r>
            <a:r>
              <a:rPr sz="1600" b="1" spc="-50" dirty="0">
                <a:latin typeface="Tahoma"/>
                <a:cs typeface="Tahoma"/>
              </a:rPr>
              <a:t>(Incoming</a:t>
            </a:r>
            <a:r>
              <a:rPr sz="1600" b="1" spc="-65" dirty="0">
                <a:latin typeface="Tahoma"/>
                <a:cs typeface="Tahoma"/>
              </a:rPr>
              <a:t> </a:t>
            </a:r>
            <a:r>
              <a:rPr sz="1600" b="1" spc="-50" dirty="0">
                <a:latin typeface="Tahoma"/>
                <a:cs typeface="Tahoma"/>
              </a:rPr>
              <a:t>)</a:t>
            </a:r>
            <a:endParaRPr sz="1600">
              <a:latin typeface="Tahoma"/>
              <a:cs typeface="Tahoma"/>
            </a:endParaRPr>
          </a:p>
        </p:txBody>
      </p:sp>
      <p:sp>
        <p:nvSpPr>
          <p:cNvPr id="17" name="object 17"/>
          <p:cNvSpPr txBox="1"/>
          <p:nvPr/>
        </p:nvSpPr>
        <p:spPr>
          <a:xfrm>
            <a:off x="8625967" y="5789167"/>
            <a:ext cx="2734310" cy="269240"/>
          </a:xfrm>
          <a:prstGeom prst="rect">
            <a:avLst/>
          </a:prstGeom>
        </p:spPr>
        <p:txBody>
          <a:bodyPr vert="horz" wrap="square" lIns="0" tIns="12065" rIns="0" bIns="0" rtlCol="0">
            <a:spAutoFit/>
          </a:bodyPr>
          <a:lstStyle/>
          <a:p>
            <a:pPr marL="12700">
              <a:lnSpc>
                <a:spcPct val="100000"/>
              </a:lnSpc>
              <a:spcBef>
                <a:spcPts val="95"/>
              </a:spcBef>
            </a:pPr>
            <a:r>
              <a:rPr sz="1600" b="1" spc="-140" dirty="0">
                <a:latin typeface="Tahoma"/>
                <a:cs typeface="Tahoma"/>
              </a:rPr>
              <a:t>250</a:t>
            </a:r>
            <a:r>
              <a:rPr sz="1600" b="1" spc="5" dirty="0">
                <a:latin typeface="Tahoma"/>
                <a:cs typeface="Tahoma"/>
              </a:rPr>
              <a:t> </a:t>
            </a:r>
            <a:r>
              <a:rPr sz="1600" b="1" spc="-140" dirty="0">
                <a:latin typeface="Tahoma"/>
                <a:cs typeface="Tahoma"/>
              </a:rPr>
              <a:t>€</a:t>
            </a:r>
            <a:r>
              <a:rPr sz="1600" b="1" spc="-10" dirty="0">
                <a:latin typeface="Tahoma"/>
                <a:cs typeface="Tahoma"/>
              </a:rPr>
              <a:t> </a:t>
            </a:r>
            <a:r>
              <a:rPr sz="1600" b="1" spc="-130" dirty="0">
                <a:latin typeface="Tahoma"/>
                <a:cs typeface="Tahoma"/>
              </a:rPr>
              <a:t>(</a:t>
            </a:r>
            <a:r>
              <a:rPr sz="1600" b="1" spc="-15" dirty="0">
                <a:latin typeface="Tahoma"/>
                <a:cs typeface="Tahoma"/>
              </a:rPr>
              <a:t> </a:t>
            </a:r>
            <a:r>
              <a:rPr sz="1600" b="1" spc="-10" dirty="0">
                <a:latin typeface="Tahoma"/>
                <a:cs typeface="Tahoma"/>
              </a:rPr>
              <a:t>long</a:t>
            </a:r>
            <a:r>
              <a:rPr sz="1600" b="1" spc="-75" dirty="0">
                <a:latin typeface="Tahoma"/>
                <a:cs typeface="Tahoma"/>
              </a:rPr>
              <a:t> </a:t>
            </a:r>
            <a:r>
              <a:rPr sz="1600" b="1" spc="-85" dirty="0">
                <a:latin typeface="Tahoma"/>
                <a:cs typeface="Tahoma"/>
              </a:rPr>
              <a:t>term</a:t>
            </a:r>
            <a:r>
              <a:rPr sz="1600" b="1" spc="-35" dirty="0">
                <a:latin typeface="Tahoma"/>
                <a:cs typeface="Tahoma"/>
              </a:rPr>
              <a:t> </a:t>
            </a:r>
            <a:r>
              <a:rPr sz="1600" b="1" spc="-65" dirty="0">
                <a:latin typeface="Tahoma"/>
                <a:cs typeface="Tahoma"/>
              </a:rPr>
              <a:t>mobilities)</a:t>
            </a:r>
            <a:endParaRPr sz="1600">
              <a:latin typeface="Tahoma"/>
              <a:cs typeface="Tahoma"/>
            </a:endParaRPr>
          </a:p>
        </p:txBody>
      </p:sp>
      <p:sp>
        <p:nvSpPr>
          <p:cNvPr id="18" name="object 18"/>
          <p:cNvSpPr txBox="1"/>
          <p:nvPr/>
        </p:nvSpPr>
        <p:spPr>
          <a:xfrm>
            <a:off x="74777" y="5544718"/>
            <a:ext cx="5490845" cy="133604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404040"/>
                </a:solidFill>
                <a:latin typeface="Tahoma"/>
                <a:cs typeface="Tahoma"/>
              </a:rPr>
              <a:t>*Top</a:t>
            </a:r>
            <a:r>
              <a:rPr sz="1600" b="1" spc="10" dirty="0">
                <a:solidFill>
                  <a:srgbClr val="404040"/>
                </a:solidFill>
                <a:latin typeface="Tahoma"/>
                <a:cs typeface="Tahoma"/>
              </a:rPr>
              <a:t> </a:t>
            </a:r>
            <a:r>
              <a:rPr sz="1600" b="1" spc="-25" dirty="0">
                <a:solidFill>
                  <a:srgbClr val="404040"/>
                </a:solidFill>
                <a:latin typeface="Tahoma"/>
                <a:cs typeface="Tahoma"/>
              </a:rPr>
              <a:t>ups</a:t>
            </a:r>
            <a:endParaRPr sz="1600">
              <a:latin typeface="Tahoma"/>
              <a:cs typeface="Tahoma"/>
            </a:endParaRPr>
          </a:p>
          <a:p>
            <a:pPr marL="180975" indent="-180975">
              <a:lnSpc>
                <a:spcPts val="1914"/>
              </a:lnSpc>
              <a:buSzPct val="87500"/>
              <a:buAutoNum type="arabicPeriod"/>
              <a:tabLst>
                <a:tab pos="180975" algn="l"/>
              </a:tabLst>
            </a:pPr>
            <a:r>
              <a:rPr sz="1600" b="1" spc="-60" dirty="0">
                <a:solidFill>
                  <a:srgbClr val="404040"/>
                </a:solidFill>
                <a:latin typeface="Tahoma"/>
                <a:cs typeface="Tahoma"/>
              </a:rPr>
              <a:t>Φοιτητές/απόφοιτοι</a:t>
            </a:r>
            <a:r>
              <a:rPr sz="1600" b="1" spc="10" dirty="0">
                <a:solidFill>
                  <a:srgbClr val="404040"/>
                </a:solidFill>
                <a:latin typeface="Tahoma"/>
                <a:cs typeface="Tahoma"/>
              </a:rPr>
              <a:t> </a:t>
            </a:r>
            <a:r>
              <a:rPr sz="1600" b="1" spc="-65" dirty="0">
                <a:solidFill>
                  <a:srgbClr val="404040"/>
                </a:solidFill>
                <a:latin typeface="Tahoma"/>
                <a:cs typeface="Tahoma"/>
              </a:rPr>
              <a:t>“fewer</a:t>
            </a:r>
            <a:r>
              <a:rPr sz="1600" b="1" spc="-25" dirty="0">
                <a:solidFill>
                  <a:srgbClr val="404040"/>
                </a:solidFill>
                <a:latin typeface="Tahoma"/>
                <a:cs typeface="Tahoma"/>
              </a:rPr>
              <a:t> </a:t>
            </a:r>
            <a:r>
              <a:rPr sz="1600" b="1" spc="-10" dirty="0">
                <a:solidFill>
                  <a:srgbClr val="404040"/>
                </a:solidFill>
                <a:latin typeface="Tahoma"/>
                <a:cs typeface="Tahoma"/>
              </a:rPr>
              <a:t>opportunities”</a:t>
            </a:r>
            <a:endParaRPr sz="1600">
              <a:latin typeface="Tahoma"/>
              <a:cs typeface="Tahoma"/>
            </a:endParaRPr>
          </a:p>
          <a:p>
            <a:pPr marL="12700">
              <a:lnSpc>
                <a:spcPts val="1914"/>
              </a:lnSpc>
            </a:pPr>
            <a:r>
              <a:rPr sz="1600" spc="-120" dirty="0">
                <a:solidFill>
                  <a:srgbClr val="404040"/>
                </a:solidFill>
                <a:latin typeface="Verdana"/>
                <a:cs typeface="Verdana"/>
              </a:rPr>
              <a:t>Ισχύει</a:t>
            </a:r>
            <a:r>
              <a:rPr sz="1600" spc="-114" dirty="0">
                <a:solidFill>
                  <a:srgbClr val="404040"/>
                </a:solidFill>
                <a:latin typeface="Verdana"/>
                <a:cs typeface="Verdana"/>
              </a:rPr>
              <a:t> </a:t>
            </a:r>
            <a:r>
              <a:rPr sz="1600" spc="-40" dirty="0">
                <a:solidFill>
                  <a:srgbClr val="404040"/>
                </a:solidFill>
                <a:latin typeface="Verdana"/>
                <a:cs typeface="Verdana"/>
              </a:rPr>
              <a:t>για</a:t>
            </a:r>
            <a:r>
              <a:rPr sz="1600" spc="-130" dirty="0">
                <a:solidFill>
                  <a:srgbClr val="404040"/>
                </a:solidFill>
                <a:latin typeface="Verdana"/>
                <a:cs typeface="Verdana"/>
              </a:rPr>
              <a:t> </a:t>
            </a:r>
            <a:r>
              <a:rPr sz="1600" spc="-25" dirty="0">
                <a:solidFill>
                  <a:srgbClr val="404040"/>
                </a:solidFill>
                <a:latin typeface="Verdana"/>
                <a:cs typeface="Verdana"/>
              </a:rPr>
              <a:t>όλες</a:t>
            </a:r>
            <a:r>
              <a:rPr sz="1600" spc="-95" dirty="0">
                <a:solidFill>
                  <a:srgbClr val="404040"/>
                </a:solidFill>
                <a:latin typeface="Verdana"/>
                <a:cs typeface="Verdana"/>
              </a:rPr>
              <a:t> </a:t>
            </a:r>
            <a:r>
              <a:rPr sz="1600" spc="-60" dirty="0">
                <a:solidFill>
                  <a:srgbClr val="404040"/>
                </a:solidFill>
                <a:latin typeface="Verdana"/>
                <a:cs typeface="Verdana"/>
              </a:rPr>
              <a:t>τις</a:t>
            </a:r>
            <a:r>
              <a:rPr sz="1600" spc="-114" dirty="0">
                <a:solidFill>
                  <a:srgbClr val="404040"/>
                </a:solidFill>
                <a:latin typeface="Verdana"/>
                <a:cs typeface="Verdana"/>
              </a:rPr>
              <a:t> </a:t>
            </a:r>
            <a:r>
              <a:rPr sz="1600" spc="-10" dirty="0">
                <a:solidFill>
                  <a:srgbClr val="404040"/>
                </a:solidFill>
                <a:latin typeface="Verdana"/>
                <a:cs typeface="Verdana"/>
              </a:rPr>
              <a:t>Χώρες</a:t>
            </a:r>
            <a:endParaRPr sz="1600">
              <a:latin typeface="Verdana"/>
              <a:cs typeface="Verdana"/>
            </a:endParaRPr>
          </a:p>
          <a:p>
            <a:pPr marL="241300" indent="-228600">
              <a:lnSpc>
                <a:spcPts val="1914"/>
              </a:lnSpc>
              <a:spcBef>
                <a:spcPts val="745"/>
              </a:spcBef>
              <a:buSzPct val="87500"/>
              <a:buAutoNum type="arabicPeriod" startAt="2"/>
              <a:tabLst>
                <a:tab pos="241300" algn="l"/>
              </a:tabLst>
            </a:pPr>
            <a:r>
              <a:rPr sz="1600" b="1" spc="-55" dirty="0">
                <a:solidFill>
                  <a:srgbClr val="404040"/>
                </a:solidFill>
                <a:latin typeface="Tahoma"/>
                <a:cs typeface="Tahoma"/>
              </a:rPr>
              <a:t>Φοιτητές/απόφοιτοι</a:t>
            </a:r>
            <a:r>
              <a:rPr sz="1600" b="1" spc="-15" dirty="0">
                <a:solidFill>
                  <a:srgbClr val="404040"/>
                </a:solidFill>
                <a:latin typeface="Tahoma"/>
                <a:cs typeface="Tahoma"/>
              </a:rPr>
              <a:t> </a:t>
            </a:r>
            <a:r>
              <a:rPr sz="1600" b="1" dirty="0">
                <a:solidFill>
                  <a:srgbClr val="404040"/>
                </a:solidFill>
                <a:latin typeface="Tahoma"/>
                <a:cs typeface="Tahoma"/>
              </a:rPr>
              <a:t>που</a:t>
            </a:r>
            <a:r>
              <a:rPr sz="1600" b="1" spc="-75" dirty="0">
                <a:solidFill>
                  <a:srgbClr val="404040"/>
                </a:solidFill>
                <a:latin typeface="Tahoma"/>
                <a:cs typeface="Tahoma"/>
              </a:rPr>
              <a:t> </a:t>
            </a:r>
            <a:r>
              <a:rPr sz="1600" b="1" spc="-55" dirty="0">
                <a:solidFill>
                  <a:srgbClr val="404040"/>
                </a:solidFill>
                <a:latin typeface="Tahoma"/>
                <a:cs typeface="Tahoma"/>
              </a:rPr>
              <a:t>συμμετέχουν</a:t>
            </a:r>
            <a:r>
              <a:rPr sz="1600" b="1" spc="-20" dirty="0">
                <a:solidFill>
                  <a:srgbClr val="404040"/>
                </a:solidFill>
                <a:latin typeface="Tahoma"/>
                <a:cs typeface="Tahoma"/>
              </a:rPr>
              <a:t> </a:t>
            </a:r>
            <a:r>
              <a:rPr sz="1600" b="1" dirty="0">
                <a:solidFill>
                  <a:srgbClr val="404040"/>
                </a:solidFill>
                <a:latin typeface="Tahoma"/>
                <a:cs typeface="Tahoma"/>
              </a:rPr>
              <a:t>σε</a:t>
            </a:r>
            <a:r>
              <a:rPr sz="1600" b="1" spc="-65" dirty="0">
                <a:solidFill>
                  <a:srgbClr val="404040"/>
                </a:solidFill>
                <a:latin typeface="Tahoma"/>
                <a:cs typeface="Tahoma"/>
              </a:rPr>
              <a:t> </a:t>
            </a:r>
            <a:r>
              <a:rPr sz="1600" b="1" spc="-45" dirty="0">
                <a:solidFill>
                  <a:srgbClr val="404040"/>
                </a:solidFill>
                <a:latin typeface="Tahoma"/>
                <a:cs typeface="Tahoma"/>
              </a:rPr>
              <a:t>traineeships</a:t>
            </a:r>
            <a:endParaRPr sz="1600">
              <a:latin typeface="Tahoma"/>
              <a:cs typeface="Tahoma"/>
            </a:endParaRPr>
          </a:p>
          <a:p>
            <a:pPr marL="12700">
              <a:lnSpc>
                <a:spcPts val="1914"/>
              </a:lnSpc>
            </a:pPr>
            <a:r>
              <a:rPr sz="1600" spc="-120" dirty="0">
                <a:solidFill>
                  <a:srgbClr val="404040"/>
                </a:solidFill>
                <a:latin typeface="Verdana"/>
                <a:cs typeface="Verdana"/>
              </a:rPr>
              <a:t>Ισχύει</a:t>
            </a:r>
            <a:r>
              <a:rPr sz="1600" spc="-114" dirty="0">
                <a:solidFill>
                  <a:srgbClr val="404040"/>
                </a:solidFill>
                <a:latin typeface="Verdana"/>
                <a:cs typeface="Verdana"/>
              </a:rPr>
              <a:t> </a:t>
            </a:r>
            <a:r>
              <a:rPr sz="1600" spc="-40" dirty="0">
                <a:solidFill>
                  <a:srgbClr val="404040"/>
                </a:solidFill>
                <a:latin typeface="Verdana"/>
                <a:cs typeface="Verdana"/>
              </a:rPr>
              <a:t>για</a:t>
            </a:r>
            <a:r>
              <a:rPr sz="1600" spc="-125" dirty="0">
                <a:solidFill>
                  <a:srgbClr val="404040"/>
                </a:solidFill>
                <a:latin typeface="Verdana"/>
                <a:cs typeface="Verdana"/>
              </a:rPr>
              <a:t> </a:t>
            </a:r>
            <a:r>
              <a:rPr sz="1600" spc="-40" dirty="0">
                <a:solidFill>
                  <a:srgbClr val="404040"/>
                </a:solidFill>
                <a:latin typeface="Verdana"/>
                <a:cs typeface="Verdana"/>
              </a:rPr>
              <a:t>τα</a:t>
            </a:r>
            <a:r>
              <a:rPr sz="1600" spc="-110" dirty="0">
                <a:solidFill>
                  <a:srgbClr val="404040"/>
                </a:solidFill>
                <a:latin typeface="Verdana"/>
                <a:cs typeface="Verdana"/>
              </a:rPr>
              <a:t> </a:t>
            </a:r>
            <a:r>
              <a:rPr sz="1600" spc="-50" dirty="0">
                <a:solidFill>
                  <a:srgbClr val="404040"/>
                </a:solidFill>
                <a:latin typeface="Verdana"/>
                <a:cs typeface="Verdana"/>
              </a:rPr>
              <a:t>Regions</a:t>
            </a:r>
            <a:r>
              <a:rPr sz="1600" spc="-80" dirty="0">
                <a:solidFill>
                  <a:srgbClr val="404040"/>
                </a:solidFill>
                <a:latin typeface="Verdana"/>
                <a:cs typeface="Verdana"/>
              </a:rPr>
              <a:t> </a:t>
            </a:r>
            <a:r>
              <a:rPr sz="1600" spc="-135" dirty="0">
                <a:solidFill>
                  <a:srgbClr val="404040"/>
                </a:solidFill>
                <a:latin typeface="Verdana"/>
                <a:cs typeface="Verdana"/>
              </a:rPr>
              <a:t>13</a:t>
            </a:r>
            <a:r>
              <a:rPr sz="1600" spc="-105" dirty="0">
                <a:solidFill>
                  <a:srgbClr val="404040"/>
                </a:solidFill>
                <a:latin typeface="Verdana"/>
                <a:cs typeface="Verdana"/>
              </a:rPr>
              <a:t> </a:t>
            </a:r>
            <a:r>
              <a:rPr sz="1600" dirty="0">
                <a:solidFill>
                  <a:srgbClr val="404040"/>
                </a:solidFill>
                <a:latin typeface="Verdana"/>
                <a:cs typeface="Verdana"/>
              </a:rPr>
              <a:t>&amp;</a:t>
            </a:r>
            <a:r>
              <a:rPr sz="1600" spc="-110" dirty="0">
                <a:solidFill>
                  <a:srgbClr val="404040"/>
                </a:solidFill>
                <a:latin typeface="Verdana"/>
                <a:cs typeface="Verdana"/>
              </a:rPr>
              <a:t> </a:t>
            </a:r>
            <a:r>
              <a:rPr sz="1600" spc="-140" dirty="0">
                <a:solidFill>
                  <a:srgbClr val="404040"/>
                </a:solidFill>
                <a:latin typeface="Verdana"/>
                <a:cs typeface="Verdana"/>
              </a:rPr>
              <a:t>14</a:t>
            </a:r>
            <a:r>
              <a:rPr sz="1600" spc="-85" dirty="0">
                <a:solidFill>
                  <a:srgbClr val="404040"/>
                </a:solidFill>
                <a:latin typeface="Verdana"/>
                <a:cs typeface="Verdana"/>
              </a:rPr>
              <a:t> </a:t>
            </a:r>
            <a:r>
              <a:rPr sz="1600" spc="-114" dirty="0">
                <a:solidFill>
                  <a:srgbClr val="404040"/>
                </a:solidFill>
                <a:latin typeface="Verdana"/>
                <a:cs typeface="Verdana"/>
              </a:rPr>
              <a:t>(όχι</a:t>
            </a:r>
            <a:r>
              <a:rPr sz="1600" spc="-75" dirty="0">
                <a:solidFill>
                  <a:srgbClr val="404040"/>
                </a:solidFill>
                <a:latin typeface="Verdana"/>
                <a:cs typeface="Verdana"/>
              </a:rPr>
              <a:t> </a:t>
            </a:r>
            <a:r>
              <a:rPr sz="1600" spc="-40" dirty="0">
                <a:solidFill>
                  <a:srgbClr val="404040"/>
                </a:solidFill>
                <a:latin typeface="Verdana"/>
                <a:cs typeface="Verdana"/>
              </a:rPr>
              <a:t>για</a:t>
            </a:r>
            <a:r>
              <a:rPr sz="1600" spc="-125" dirty="0">
                <a:solidFill>
                  <a:srgbClr val="404040"/>
                </a:solidFill>
                <a:latin typeface="Verdana"/>
                <a:cs typeface="Verdana"/>
              </a:rPr>
              <a:t> </a:t>
            </a:r>
            <a:r>
              <a:rPr sz="1600" spc="-45" dirty="0">
                <a:solidFill>
                  <a:srgbClr val="404040"/>
                </a:solidFill>
                <a:latin typeface="Verdana"/>
                <a:cs typeface="Verdana"/>
              </a:rPr>
              <a:t>τα</a:t>
            </a:r>
            <a:r>
              <a:rPr sz="1600" spc="-95" dirty="0">
                <a:solidFill>
                  <a:srgbClr val="404040"/>
                </a:solidFill>
                <a:latin typeface="Verdana"/>
                <a:cs typeface="Verdana"/>
              </a:rPr>
              <a:t> </a:t>
            </a:r>
            <a:r>
              <a:rPr sz="1600" spc="-60" dirty="0">
                <a:solidFill>
                  <a:srgbClr val="404040"/>
                </a:solidFill>
                <a:latin typeface="Verdana"/>
                <a:cs typeface="Verdana"/>
              </a:rPr>
              <a:t>regions</a:t>
            </a:r>
            <a:r>
              <a:rPr sz="1600" spc="-80" dirty="0">
                <a:solidFill>
                  <a:srgbClr val="404040"/>
                </a:solidFill>
                <a:latin typeface="Verdana"/>
                <a:cs typeface="Verdana"/>
              </a:rPr>
              <a:t> </a:t>
            </a:r>
            <a:r>
              <a:rPr sz="1600" spc="-170" dirty="0">
                <a:solidFill>
                  <a:srgbClr val="404040"/>
                </a:solidFill>
                <a:latin typeface="Verdana"/>
                <a:cs typeface="Verdana"/>
              </a:rPr>
              <a:t>1-</a:t>
            </a:r>
            <a:r>
              <a:rPr sz="1600" spc="-25" dirty="0">
                <a:solidFill>
                  <a:srgbClr val="404040"/>
                </a:solidFill>
                <a:latin typeface="Verdana"/>
                <a:cs typeface="Verdana"/>
              </a:rPr>
              <a:t>12)</a:t>
            </a:r>
            <a:endParaRPr sz="1600">
              <a:latin typeface="Verdana"/>
              <a:cs typeface="Verdana"/>
            </a:endParaRPr>
          </a:p>
        </p:txBody>
      </p:sp>
      <p:sp>
        <p:nvSpPr>
          <p:cNvPr id="19" name="object 19"/>
          <p:cNvSpPr txBox="1"/>
          <p:nvPr/>
        </p:nvSpPr>
        <p:spPr>
          <a:xfrm>
            <a:off x="9724770" y="6369202"/>
            <a:ext cx="538480" cy="269240"/>
          </a:xfrm>
          <a:prstGeom prst="rect">
            <a:avLst/>
          </a:prstGeom>
        </p:spPr>
        <p:txBody>
          <a:bodyPr vert="horz" wrap="square" lIns="0" tIns="12065" rIns="0" bIns="0" rtlCol="0">
            <a:spAutoFit/>
          </a:bodyPr>
          <a:lstStyle/>
          <a:p>
            <a:pPr marL="12700">
              <a:lnSpc>
                <a:spcPct val="100000"/>
              </a:lnSpc>
              <a:spcBef>
                <a:spcPts val="95"/>
              </a:spcBef>
            </a:pPr>
            <a:r>
              <a:rPr sz="1600" b="1" spc="-145" dirty="0">
                <a:latin typeface="Tahoma"/>
                <a:cs typeface="Tahoma"/>
              </a:rPr>
              <a:t>150</a:t>
            </a:r>
            <a:r>
              <a:rPr sz="1600" b="1" spc="25" dirty="0">
                <a:latin typeface="Tahoma"/>
                <a:cs typeface="Tahoma"/>
              </a:rPr>
              <a:t> </a:t>
            </a:r>
            <a:r>
              <a:rPr sz="1600" b="1" spc="-85" dirty="0">
                <a:latin typeface="Tahoma"/>
                <a:cs typeface="Tahoma"/>
              </a:rPr>
              <a:t>€</a:t>
            </a:r>
            <a:endParaRPr sz="1600">
              <a:latin typeface="Tahoma"/>
              <a:cs typeface="Tahoma"/>
            </a:endParaRPr>
          </a:p>
        </p:txBody>
      </p:sp>
      <p:sp>
        <p:nvSpPr>
          <p:cNvPr id="20" name="object 20"/>
          <p:cNvSpPr txBox="1">
            <a:spLocks noGrp="1"/>
          </p:cNvSpPr>
          <p:nvPr>
            <p:ph type="title"/>
          </p:nvPr>
        </p:nvSpPr>
        <p:spPr>
          <a:xfrm>
            <a:off x="1148588" y="-34670"/>
            <a:ext cx="7366000" cy="428066"/>
          </a:xfrm>
          <a:prstGeom prst="rect">
            <a:avLst/>
          </a:prstGeom>
        </p:spPr>
        <p:txBody>
          <a:bodyPr vert="horz" wrap="square" lIns="0" tIns="135890" rIns="0" bIns="0" rtlCol="0">
            <a:spAutoFit/>
          </a:bodyPr>
          <a:lstStyle/>
          <a:p>
            <a:pPr marL="1434465" marR="5080" indent="-1422400">
              <a:lnSpc>
                <a:spcPct val="70000"/>
              </a:lnSpc>
              <a:spcBef>
                <a:spcPts val="1070"/>
              </a:spcBef>
            </a:pPr>
            <a:r>
              <a:rPr sz="2700" spc="-10" dirty="0"/>
              <a:t>Έξοδα</a:t>
            </a:r>
            <a:r>
              <a:rPr sz="2700" spc="-125" dirty="0"/>
              <a:t> </a:t>
            </a:r>
            <a:r>
              <a:rPr sz="2700" spc="-25" dirty="0"/>
              <a:t>Διαβίωσης</a:t>
            </a:r>
            <a:r>
              <a:rPr sz="2700" spc="-100" dirty="0"/>
              <a:t> </a:t>
            </a:r>
            <a:r>
              <a:rPr sz="2700" dirty="0"/>
              <a:t>για</a:t>
            </a:r>
            <a:r>
              <a:rPr sz="2700" spc="-114" dirty="0"/>
              <a:t> </a:t>
            </a:r>
            <a:r>
              <a:rPr sz="2700" spc="-25" dirty="0"/>
              <a:t>/Απόφοιτους </a:t>
            </a:r>
            <a:r>
              <a:rPr sz="2700" spc="-20" dirty="0"/>
              <a:t>Κ</a:t>
            </a:r>
            <a:endParaRPr sz="2700" dirty="0"/>
          </a:p>
        </p:txBody>
      </p:sp>
    </p:spTree>
    <p:extLst>
      <p:ext uri="{BB962C8B-B14F-4D97-AF65-F5344CB8AC3E}">
        <p14:creationId xmlns:p14="http://schemas.microsoft.com/office/powerpoint/2010/main" val="1689854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29488" y="715391"/>
          <a:ext cx="11762740" cy="5721350"/>
        </p:xfrm>
        <a:graphic>
          <a:graphicData uri="http://schemas.openxmlformats.org/drawingml/2006/table">
            <a:tbl>
              <a:tblPr firstRow="1" bandRow="1">
                <a:tableStyleId>{2D5ABB26-0587-4C30-8999-92F81FD0307C}</a:tableStyleId>
              </a:tblPr>
              <a:tblGrid>
                <a:gridCol w="9008745">
                  <a:extLst>
                    <a:ext uri="{9D8B030D-6E8A-4147-A177-3AD203B41FA5}">
                      <a16:colId xmlns:a16="http://schemas.microsoft.com/office/drawing/2014/main" val="20000"/>
                    </a:ext>
                  </a:extLst>
                </a:gridCol>
                <a:gridCol w="2753995">
                  <a:extLst>
                    <a:ext uri="{9D8B030D-6E8A-4147-A177-3AD203B41FA5}">
                      <a16:colId xmlns:a16="http://schemas.microsoft.com/office/drawing/2014/main" val="20001"/>
                    </a:ext>
                  </a:extLst>
                </a:gridCol>
              </a:tblGrid>
              <a:tr h="1014730">
                <a:tc>
                  <a:txBody>
                    <a:bodyPr/>
                    <a:lstStyle/>
                    <a:p>
                      <a:pPr>
                        <a:lnSpc>
                          <a:spcPct val="100000"/>
                        </a:lnSpc>
                        <a:spcBef>
                          <a:spcPts val="1170"/>
                        </a:spcBef>
                      </a:pPr>
                      <a:endParaRPr sz="1600">
                        <a:latin typeface="Times New Roman"/>
                        <a:cs typeface="Times New Roman"/>
                      </a:endParaRPr>
                    </a:p>
                    <a:p>
                      <a:pPr marL="228600" algn="ctr">
                        <a:lnSpc>
                          <a:spcPct val="100000"/>
                        </a:lnSpc>
                      </a:pPr>
                      <a:r>
                        <a:rPr sz="1600" b="1" dirty="0">
                          <a:latin typeface="Tahoma"/>
                          <a:cs typeface="Tahoma"/>
                        </a:rPr>
                        <a:t>Χώρα</a:t>
                      </a:r>
                      <a:r>
                        <a:rPr sz="1600" b="1" spc="105" dirty="0">
                          <a:latin typeface="Tahoma"/>
                          <a:cs typeface="Tahoma"/>
                        </a:rPr>
                        <a:t> </a:t>
                      </a:r>
                      <a:r>
                        <a:rPr sz="1600" b="1" spc="-10" dirty="0">
                          <a:latin typeface="Tahoma"/>
                          <a:cs typeface="Tahoma"/>
                        </a:rPr>
                        <a:t>Υποδοχής</a:t>
                      </a:r>
                      <a:endParaRPr sz="1600">
                        <a:latin typeface="Tahoma"/>
                        <a:cs typeface="Tahoma"/>
                      </a:endParaRPr>
                    </a:p>
                  </a:txBody>
                  <a:tcPr marL="0" marR="0" marT="148590" marB="0">
                    <a:lnT w="12700">
                      <a:solidFill>
                        <a:srgbClr val="5B9BD4"/>
                      </a:solidFill>
                      <a:prstDash val="solid"/>
                    </a:lnT>
                    <a:lnB w="12700">
                      <a:solidFill>
                        <a:srgbClr val="5B9BD4"/>
                      </a:solidFill>
                      <a:prstDash val="solid"/>
                    </a:lnB>
                  </a:tcPr>
                </a:tc>
                <a:tc>
                  <a:txBody>
                    <a:bodyPr/>
                    <a:lstStyle/>
                    <a:p>
                      <a:pPr>
                        <a:lnSpc>
                          <a:spcPct val="100000"/>
                        </a:lnSpc>
                        <a:spcBef>
                          <a:spcPts val="210"/>
                        </a:spcBef>
                      </a:pPr>
                      <a:endParaRPr sz="1600">
                        <a:latin typeface="Times New Roman"/>
                        <a:cs typeface="Times New Roman"/>
                      </a:endParaRPr>
                    </a:p>
                    <a:p>
                      <a:pPr marL="871855" marR="312420" indent="-321945">
                        <a:lnSpc>
                          <a:spcPct val="100000"/>
                        </a:lnSpc>
                      </a:pPr>
                      <a:r>
                        <a:rPr sz="1600" b="1" spc="-55" dirty="0">
                          <a:latin typeface="Tahoma"/>
                          <a:cs typeface="Tahoma"/>
                        </a:rPr>
                        <a:t>Ημερήσιο</a:t>
                      </a:r>
                      <a:r>
                        <a:rPr sz="1600" b="1" spc="85" dirty="0">
                          <a:latin typeface="Tahoma"/>
                          <a:cs typeface="Tahoma"/>
                        </a:rPr>
                        <a:t> </a:t>
                      </a:r>
                      <a:r>
                        <a:rPr sz="1600" b="1" dirty="0">
                          <a:latin typeface="Tahoma"/>
                          <a:cs typeface="Tahoma"/>
                        </a:rPr>
                        <a:t>ποσό</a:t>
                      </a:r>
                      <a:r>
                        <a:rPr sz="1600" b="1" spc="55" dirty="0">
                          <a:latin typeface="Tahoma"/>
                          <a:cs typeface="Tahoma"/>
                        </a:rPr>
                        <a:t> </a:t>
                      </a:r>
                      <a:r>
                        <a:rPr sz="1600" b="1" spc="-25" dirty="0">
                          <a:latin typeface="Tahoma"/>
                          <a:cs typeface="Tahoma"/>
                        </a:rPr>
                        <a:t>για </a:t>
                      </a:r>
                      <a:r>
                        <a:rPr sz="1600" b="1" spc="-10" dirty="0">
                          <a:latin typeface="Tahoma"/>
                          <a:cs typeface="Tahoma"/>
                        </a:rPr>
                        <a:t>προσωπικό*</a:t>
                      </a:r>
                      <a:endParaRPr sz="1600">
                        <a:latin typeface="Tahoma"/>
                        <a:cs typeface="Tahoma"/>
                      </a:endParaRPr>
                    </a:p>
                  </a:txBody>
                  <a:tcPr marL="0" marR="0" marT="26670" marB="0">
                    <a:lnT w="12700">
                      <a:solidFill>
                        <a:srgbClr val="5B9BD4"/>
                      </a:solidFill>
                      <a:prstDash val="solid"/>
                    </a:lnT>
                    <a:lnB w="12700">
                      <a:solidFill>
                        <a:srgbClr val="5B9BD4"/>
                      </a:solidFill>
                      <a:prstDash val="solid"/>
                    </a:lnB>
                  </a:tcPr>
                </a:tc>
                <a:extLst>
                  <a:ext uri="{0D108BD9-81ED-4DB2-BD59-A6C34878D82A}">
                    <a16:rowId xmlns:a16="http://schemas.microsoft.com/office/drawing/2014/main" val="10000"/>
                  </a:ext>
                </a:extLst>
              </a:tr>
              <a:tr h="860425">
                <a:tc>
                  <a:txBody>
                    <a:bodyPr/>
                    <a:lstStyle/>
                    <a:p>
                      <a:pPr marL="86995">
                        <a:lnSpc>
                          <a:spcPts val="1885"/>
                        </a:lnSpc>
                        <a:spcBef>
                          <a:spcPts val="335"/>
                        </a:spcBef>
                      </a:pPr>
                      <a:r>
                        <a:rPr sz="1600" b="1" spc="-45" dirty="0">
                          <a:latin typeface="Tahoma"/>
                          <a:cs typeface="Tahoma"/>
                        </a:rPr>
                        <a:t>Κατηγορία</a:t>
                      </a:r>
                      <a:r>
                        <a:rPr sz="1600" b="1" spc="-40" dirty="0">
                          <a:latin typeface="Tahoma"/>
                          <a:cs typeface="Tahoma"/>
                        </a:rPr>
                        <a:t> </a:t>
                      </a:r>
                      <a:r>
                        <a:rPr sz="1600" b="1" spc="-50" dirty="0">
                          <a:latin typeface="Tahoma"/>
                          <a:cs typeface="Tahoma"/>
                        </a:rPr>
                        <a:t>1</a:t>
                      </a:r>
                      <a:endParaRPr sz="1600">
                        <a:latin typeface="Tahoma"/>
                        <a:cs typeface="Tahoma"/>
                      </a:endParaRPr>
                    </a:p>
                    <a:p>
                      <a:pPr marL="86995">
                        <a:lnSpc>
                          <a:spcPts val="1885"/>
                        </a:lnSpc>
                      </a:pPr>
                      <a:r>
                        <a:rPr sz="1600" dirty="0">
                          <a:latin typeface="Calibri"/>
                          <a:cs typeface="Calibri"/>
                        </a:rPr>
                        <a:t>Αυστρία,</a:t>
                      </a:r>
                      <a:r>
                        <a:rPr sz="1600" spc="-50" dirty="0">
                          <a:latin typeface="Calibri"/>
                          <a:cs typeface="Calibri"/>
                        </a:rPr>
                        <a:t> </a:t>
                      </a:r>
                      <a:r>
                        <a:rPr sz="1600" spc="-10" dirty="0">
                          <a:latin typeface="Calibri"/>
                          <a:cs typeface="Calibri"/>
                        </a:rPr>
                        <a:t>Βέλγιο,</a:t>
                      </a:r>
                      <a:r>
                        <a:rPr sz="1600" spc="-45" dirty="0">
                          <a:latin typeface="Calibri"/>
                          <a:cs typeface="Calibri"/>
                        </a:rPr>
                        <a:t> </a:t>
                      </a:r>
                      <a:r>
                        <a:rPr sz="1600" dirty="0">
                          <a:latin typeface="Calibri"/>
                          <a:cs typeface="Calibri"/>
                        </a:rPr>
                        <a:t>Γαλλία,</a:t>
                      </a:r>
                      <a:r>
                        <a:rPr sz="1600" spc="-50" dirty="0">
                          <a:latin typeface="Calibri"/>
                          <a:cs typeface="Calibri"/>
                        </a:rPr>
                        <a:t> </a:t>
                      </a:r>
                      <a:r>
                        <a:rPr sz="1600" dirty="0">
                          <a:latin typeface="Calibri"/>
                          <a:cs typeface="Calibri"/>
                        </a:rPr>
                        <a:t>Γερμανία,</a:t>
                      </a:r>
                      <a:r>
                        <a:rPr sz="1600" spc="-45" dirty="0">
                          <a:latin typeface="Calibri"/>
                          <a:cs typeface="Calibri"/>
                        </a:rPr>
                        <a:t> </a:t>
                      </a:r>
                      <a:r>
                        <a:rPr sz="1600" dirty="0">
                          <a:latin typeface="Calibri"/>
                          <a:cs typeface="Calibri"/>
                        </a:rPr>
                        <a:t>Δανία,</a:t>
                      </a:r>
                      <a:r>
                        <a:rPr sz="1600" spc="-40" dirty="0">
                          <a:latin typeface="Calibri"/>
                          <a:cs typeface="Calibri"/>
                        </a:rPr>
                        <a:t> </a:t>
                      </a:r>
                      <a:r>
                        <a:rPr sz="1600" spc="-10" dirty="0">
                          <a:latin typeface="Calibri"/>
                          <a:cs typeface="Calibri"/>
                        </a:rPr>
                        <a:t>Ιρλανδία,</a:t>
                      </a:r>
                      <a:r>
                        <a:rPr sz="1600" spc="-65" dirty="0">
                          <a:latin typeface="Calibri"/>
                          <a:cs typeface="Calibri"/>
                        </a:rPr>
                        <a:t> </a:t>
                      </a:r>
                      <a:r>
                        <a:rPr sz="1600" dirty="0">
                          <a:latin typeface="Calibri"/>
                          <a:cs typeface="Calibri"/>
                        </a:rPr>
                        <a:t>Ισλανδία,</a:t>
                      </a:r>
                      <a:r>
                        <a:rPr sz="1600" spc="-55" dirty="0">
                          <a:latin typeface="Calibri"/>
                          <a:cs typeface="Calibri"/>
                        </a:rPr>
                        <a:t> </a:t>
                      </a:r>
                      <a:r>
                        <a:rPr sz="1600" dirty="0">
                          <a:latin typeface="Calibri"/>
                          <a:cs typeface="Calibri"/>
                        </a:rPr>
                        <a:t>Ιταλία,</a:t>
                      </a:r>
                      <a:r>
                        <a:rPr sz="1600" spc="-40" dirty="0">
                          <a:latin typeface="Calibri"/>
                          <a:cs typeface="Calibri"/>
                        </a:rPr>
                        <a:t> </a:t>
                      </a:r>
                      <a:r>
                        <a:rPr sz="1600" dirty="0">
                          <a:latin typeface="Calibri"/>
                          <a:cs typeface="Calibri"/>
                        </a:rPr>
                        <a:t>Κάτω</a:t>
                      </a:r>
                      <a:r>
                        <a:rPr sz="1600" spc="-35" dirty="0">
                          <a:latin typeface="Calibri"/>
                          <a:cs typeface="Calibri"/>
                        </a:rPr>
                        <a:t> </a:t>
                      </a:r>
                      <a:r>
                        <a:rPr sz="1600" dirty="0">
                          <a:latin typeface="Calibri"/>
                          <a:cs typeface="Calibri"/>
                        </a:rPr>
                        <a:t>Χώρες,</a:t>
                      </a:r>
                      <a:r>
                        <a:rPr sz="1600" spc="-60" dirty="0">
                          <a:latin typeface="Calibri"/>
                          <a:cs typeface="Calibri"/>
                        </a:rPr>
                        <a:t> </a:t>
                      </a:r>
                      <a:r>
                        <a:rPr sz="1600" spc="-10" dirty="0">
                          <a:latin typeface="Calibri"/>
                          <a:cs typeface="Calibri"/>
                        </a:rPr>
                        <a:t>Λιχτενστάιν,</a:t>
                      </a:r>
                      <a:endParaRPr sz="1600">
                        <a:latin typeface="Calibri"/>
                        <a:cs typeface="Calibri"/>
                      </a:endParaRPr>
                    </a:p>
                    <a:p>
                      <a:pPr marL="86995">
                        <a:lnSpc>
                          <a:spcPct val="100000"/>
                        </a:lnSpc>
                        <a:spcBef>
                          <a:spcPts val="10"/>
                        </a:spcBef>
                      </a:pPr>
                      <a:r>
                        <a:rPr sz="1600" spc="-10" dirty="0">
                          <a:latin typeface="Calibri"/>
                          <a:cs typeface="Calibri"/>
                        </a:rPr>
                        <a:t>Λουξεμβούργο,</a:t>
                      </a:r>
                      <a:r>
                        <a:rPr sz="1600" spc="-80" dirty="0">
                          <a:latin typeface="Calibri"/>
                          <a:cs typeface="Calibri"/>
                        </a:rPr>
                        <a:t> </a:t>
                      </a:r>
                      <a:r>
                        <a:rPr sz="1600" spc="-10" dirty="0">
                          <a:latin typeface="Calibri"/>
                          <a:cs typeface="Calibri"/>
                        </a:rPr>
                        <a:t>Νορβηγία,</a:t>
                      </a:r>
                      <a:r>
                        <a:rPr sz="1600" spc="5" dirty="0">
                          <a:latin typeface="Calibri"/>
                          <a:cs typeface="Calibri"/>
                        </a:rPr>
                        <a:t> </a:t>
                      </a:r>
                      <a:r>
                        <a:rPr sz="1600" dirty="0">
                          <a:latin typeface="Calibri"/>
                          <a:cs typeface="Calibri"/>
                        </a:rPr>
                        <a:t>Σουηδία,</a:t>
                      </a:r>
                      <a:r>
                        <a:rPr sz="1600" spc="-10" dirty="0">
                          <a:latin typeface="Calibri"/>
                          <a:cs typeface="Calibri"/>
                        </a:rPr>
                        <a:t> </a:t>
                      </a:r>
                      <a:r>
                        <a:rPr sz="1600" dirty="0">
                          <a:latin typeface="Calibri"/>
                          <a:cs typeface="Calibri"/>
                        </a:rPr>
                        <a:t>Φινλανδία</a:t>
                      </a:r>
                      <a:r>
                        <a:rPr sz="1600" spc="60" dirty="0">
                          <a:latin typeface="Calibri"/>
                          <a:cs typeface="Calibri"/>
                        </a:rPr>
                        <a:t> </a:t>
                      </a:r>
                      <a:r>
                        <a:rPr sz="1600" spc="-60" dirty="0">
                          <a:latin typeface="Verdana"/>
                          <a:cs typeface="Verdana"/>
                        </a:rPr>
                        <a:t>&amp;,</a:t>
                      </a:r>
                      <a:r>
                        <a:rPr sz="1600" spc="-130" dirty="0">
                          <a:latin typeface="Verdana"/>
                          <a:cs typeface="Verdana"/>
                        </a:rPr>
                        <a:t> </a:t>
                      </a:r>
                      <a:r>
                        <a:rPr sz="1600" b="1" u="sng" spc="-50" dirty="0">
                          <a:solidFill>
                            <a:srgbClr val="6F2F9F"/>
                          </a:solidFill>
                          <a:uFill>
                            <a:solidFill>
                              <a:srgbClr val="6F2F9F"/>
                            </a:solidFill>
                          </a:uFill>
                          <a:latin typeface="Tahoma"/>
                          <a:cs typeface="Tahoma"/>
                        </a:rPr>
                        <a:t>Region</a:t>
                      </a:r>
                      <a:r>
                        <a:rPr sz="1600" b="1" u="sng" spc="-30" dirty="0">
                          <a:solidFill>
                            <a:srgbClr val="6F2F9F"/>
                          </a:solidFill>
                          <a:uFill>
                            <a:solidFill>
                              <a:srgbClr val="6F2F9F"/>
                            </a:solidFill>
                          </a:uFill>
                          <a:latin typeface="Tahoma"/>
                          <a:cs typeface="Tahoma"/>
                        </a:rPr>
                        <a:t> </a:t>
                      </a:r>
                      <a:r>
                        <a:rPr sz="1600" b="1" u="sng" spc="-145" dirty="0">
                          <a:solidFill>
                            <a:srgbClr val="6F2F9F"/>
                          </a:solidFill>
                          <a:uFill>
                            <a:solidFill>
                              <a:srgbClr val="6F2F9F"/>
                            </a:solidFill>
                          </a:uFill>
                          <a:latin typeface="Tahoma"/>
                          <a:cs typeface="Tahoma"/>
                        </a:rPr>
                        <a:t>13</a:t>
                      </a:r>
                      <a:r>
                        <a:rPr sz="1600" b="1" u="sng" dirty="0">
                          <a:solidFill>
                            <a:srgbClr val="6F2F9F"/>
                          </a:solidFill>
                          <a:uFill>
                            <a:solidFill>
                              <a:srgbClr val="6F2F9F"/>
                            </a:solidFill>
                          </a:uFill>
                          <a:latin typeface="Tahoma"/>
                          <a:cs typeface="Tahoma"/>
                        </a:rPr>
                        <a:t> </a:t>
                      </a:r>
                      <a:r>
                        <a:rPr sz="1600" b="1" u="sng" spc="-175" dirty="0">
                          <a:solidFill>
                            <a:srgbClr val="6F2F9F"/>
                          </a:solidFill>
                          <a:uFill>
                            <a:solidFill>
                              <a:srgbClr val="6F2F9F"/>
                            </a:solidFill>
                          </a:uFill>
                          <a:latin typeface="Tahoma"/>
                          <a:cs typeface="Tahoma"/>
                        </a:rPr>
                        <a:t>&amp;</a:t>
                      </a:r>
                      <a:r>
                        <a:rPr sz="1600" b="1" u="sng" spc="-20" dirty="0">
                          <a:solidFill>
                            <a:srgbClr val="6F2F9F"/>
                          </a:solidFill>
                          <a:uFill>
                            <a:solidFill>
                              <a:srgbClr val="6F2F9F"/>
                            </a:solidFill>
                          </a:uFill>
                          <a:latin typeface="Tahoma"/>
                          <a:cs typeface="Tahoma"/>
                        </a:rPr>
                        <a:t> </a:t>
                      </a:r>
                      <a:r>
                        <a:rPr sz="1600" b="1" u="sng" spc="-25" dirty="0">
                          <a:solidFill>
                            <a:srgbClr val="6F2F9F"/>
                          </a:solidFill>
                          <a:uFill>
                            <a:solidFill>
                              <a:srgbClr val="6F2F9F"/>
                            </a:solidFill>
                          </a:uFill>
                          <a:latin typeface="Tahoma"/>
                          <a:cs typeface="Tahoma"/>
                        </a:rPr>
                        <a:t>14</a:t>
                      </a:r>
                      <a:endParaRPr sz="1600">
                        <a:latin typeface="Tahoma"/>
                        <a:cs typeface="Tahoma"/>
                      </a:endParaRPr>
                    </a:p>
                  </a:txBody>
                  <a:tcPr marL="0" marR="0" marT="42545" marB="0">
                    <a:lnT w="12700">
                      <a:solidFill>
                        <a:srgbClr val="5B9BD4"/>
                      </a:solidFill>
                      <a:prstDash val="solid"/>
                    </a:lnT>
                    <a:solidFill>
                      <a:srgbClr val="5B9BD4">
                        <a:alpha val="19999"/>
                      </a:srgbClr>
                    </a:solidFill>
                  </a:tcPr>
                </a:tc>
                <a:tc>
                  <a:txBody>
                    <a:bodyPr/>
                    <a:lstStyle/>
                    <a:p>
                      <a:pPr>
                        <a:lnSpc>
                          <a:spcPct val="100000"/>
                        </a:lnSpc>
                        <a:spcBef>
                          <a:spcPts val="565"/>
                        </a:spcBef>
                      </a:pPr>
                      <a:endParaRPr sz="1600">
                        <a:latin typeface="Times New Roman"/>
                        <a:cs typeface="Times New Roman"/>
                      </a:endParaRPr>
                    </a:p>
                    <a:p>
                      <a:pPr marR="840105" algn="r">
                        <a:lnSpc>
                          <a:spcPct val="100000"/>
                        </a:lnSpc>
                      </a:pPr>
                      <a:r>
                        <a:rPr sz="1600" b="1" spc="-110" dirty="0">
                          <a:latin typeface="Tahoma"/>
                          <a:cs typeface="Tahoma"/>
                        </a:rPr>
                        <a:t>96-</a:t>
                      </a:r>
                      <a:r>
                        <a:rPr sz="1600" b="1" spc="-135" dirty="0">
                          <a:latin typeface="Tahoma"/>
                          <a:cs typeface="Tahoma"/>
                        </a:rPr>
                        <a:t>190</a:t>
                      </a:r>
                      <a:r>
                        <a:rPr sz="1600" b="1" spc="45" dirty="0">
                          <a:latin typeface="Tahoma"/>
                          <a:cs typeface="Tahoma"/>
                        </a:rPr>
                        <a:t> </a:t>
                      </a:r>
                      <a:r>
                        <a:rPr sz="1600" b="1" spc="-60" dirty="0">
                          <a:latin typeface="Tahoma"/>
                          <a:cs typeface="Tahoma"/>
                        </a:rPr>
                        <a:t>€</a:t>
                      </a:r>
                      <a:endParaRPr sz="1600">
                        <a:latin typeface="Tahoma"/>
                        <a:cs typeface="Tahoma"/>
                      </a:endParaRPr>
                    </a:p>
                  </a:txBody>
                  <a:tcPr marL="0" marR="0" marT="71755" marB="0">
                    <a:lnT w="12700">
                      <a:solidFill>
                        <a:srgbClr val="5B9BD4"/>
                      </a:solidFill>
                      <a:prstDash val="solid"/>
                    </a:lnT>
                    <a:solidFill>
                      <a:srgbClr val="5B9BD4">
                        <a:alpha val="19999"/>
                      </a:srgbClr>
                    </a:solidFill>
                  </a:tcPr>
                </a:tc>
                <a:extLst>
                  <a:ext uri="{0D108BD9-81ED-4DB2-BD59-A6C34878D82A}">
                    <a16:rowId xmlns:a16="http://schemas.microsoft.com/office/drawing/2014/main" val="10001"/>
                  </a:ext>
                </a:extLst>
              </a:tr>
              <a:tr h="1184910">
                <a:tc>
                  <a:txBody>
                    <a:bodyPr/>
                    <a:lstStyle/>
                    <a:p>
                      <a:pPr marL="86995">
                        <a:lnSpc>
                          <a:spcPts val="1889"/>
                        </a:lnSpc>
                        <a:spcBef>
                          <a:spcPts val="335"/>
                        </a:spcBef>
                      </a:pPr>
                      <a:r>
                        <a:rPr sz="1600" b="1" spc="-45" dirty="0">
                          <a:latin typeface="Tahoma"/>
                          <a:cs typeface="Tahoma"/>
                        </a:rPr>
                        <a:t>Κατηγορία</a:t>
                      </a:r>
                      <a:r>
                        <a:rPr sz="1600" b="1" spc="-40" dirty="0">
                          <a:latin typeface="Tahoma"/>
                          <a:cs typeface="Tahoma"/>
                        </a:rPr>
                        <a:t> </a:t>
                      </a:r>
                      <a:r>
                        <a:rPr sz="1600" b="1" spc="-50" dirty="0">
                          <a:latin typeface="Tahoma"/>
                          <a:cs typeface="Tahoma"/>
                        </a:rPr>
                        <a:t>2</a:t>
                      </a:r>
                      <a:endParaRPr sz="1600">
                        <a:latin typeface="Tahoma"/>
                        <a:cs typeface="Tahoma"/>
                      </a:endParaRPr>
                    </a:p>
                    <a:p>
                      <a:pPr marL="86995">
                        <a:lnSpc>
                          <a:spcPts val="1889"/>
                        </a:lnSpc>
                      </a:pPr>
                      <a:r>
                        <a:rPr sz="1600" dirty="0">
                          <a:latin typeface="Calibri"/>
                          <a:cs typeface="Calibri"/>
                        </a:rPr>
                        <a:t>Ελλάδα,</a:t>
                      </a:r>
                      <a:r>
                        <a:rPr sz="1600" spc="-55" dirty="0">
                          <a:latin typeface="Calibri"/>
                          <a:cs typeface="Calibri"/>
                        </a:rPr>
                        <a:t> </a:t>
                      </a:r>
                      <a:r>
                        <a:rPr sz="1600" dirty="0">
                          <a:latin typeface="Calibri"/>
                          <a:cs typeface="Calibri"/>
                        </a:rPr>
                        <a:t>Εσθονία,</a:t>
                      </a:r>
                      <a:r>
                        <a:rPr sz="1600" spc="-50" dirty="0">
                          <a:latin typeface="Calibri"/>
                          <a:cs typeface="Calibri"/>
                        </a:rPr>
                        <a:t> </a:t>
                      </a:r>
                      <a:r>
                        <a:rPr sz="1600" dirty="0">
                          <a:latin typeface="Calibri"/>
                          <a:cs typeface="Calibri"/>
                        </a:rPr>
                        <a:t>Ισπανία,</a:t>
                      </a:r>
                      <a:r>
                        <a:rPr sz="1600" spc="-55" dirty="0">
                          <a:latin typeface="Calibri"/>
                          <a:cs typeface="Calibri"/>
                        </a:rPr>
                        <a:t> </a:t>
                      </a:r>
                      <a:r>
                        <a:rPr sz="1600" dirty="0">
                          <a:latin typeface="Calibri"/>
                          <a:cs typeface="Calibri"/>
                        </a:rPr>
                        <a:t>90</a:t>
                      </a:r>
                      <a:r>
                        <a:rPr sz="1600" spc="-65" dirty="0">
                          <a:latin typeface="Calibri"/>
                          <a:cs typeface="Calibri"/>
                        </a:rPr>
                        <a:t> </a:t>
                      </a:r>
                      <a:r>
                        <a:rPr sz="1600" dirty="0">
                          <a:latin typeface="Calibri"/>
                          <a:cs typeface="Calibri"/>
                        </a:rPr>
                        <a:t>Κύπρος,</a:t>
                      </a:r>
                      <a:r>
                        <a:rPr sz="1600" spc="-45" dirty="0">
                          <a:latin typeface="Calibri"/>
                          <a:cs typeface="Calibri"/>
                        </a:rPr>
                        <a:t> </a:t>
                      </a:r>
                      <a:r>
                        <a:rPr sz="1600" dirty="0">
                          <a:latin typeface="Calibri"/>
                          <a:cs typeface="Calibri"/>
                        </a:rPr>
                        <a:t>Λετονία,</a:t>
                      </a:r>
                      <a:r>
                        <a:rPr sz="1600" spc="-60" dirty="0">
                          <a:latin typeface="Calibri"/>
                          <a:cs typeface="Calibri"/>
                        </a:rPr>
                        <a:t> </a:t>
                      </a:r>
                      <a:r>
                        <a:rPr sz="1600" spc="-10" dirty="0">
                          <a:latin typeface="Calibri"/>
                          <a:cs typeface="Calibri"/>
                        </a:rPr>
                        <a:t>Μάλτα,</a:t>
                      </a:r>
                      <a:r>
                        <a:rPr sz="1600" spc="-50" dirty="0">
                          <a:latin typeface="Calibri"/>
                          <a:cs typeface="Calibri"/>
                        </a:rPr>
                        <a:t> </a:t>
                      </a:r>
                      <a:r>
                        <a:rPr sz="1600" spc="-10" dirty="0">
                          <a:latin typeface="Calibri"/>
                          <a:cs typeface="Calibri"/>
                        </a:rPr>
                        <a:t>Πορτογαλία,</a:t>
                      </a:r>
                      <a:r>
                        <a:rPr sz="1600" spc="-30" dirty="0">
                          <a:latin typeface="Calibri"/>
                          <a:cs typeface="Calibri"/>
                        </a:rPr>
                        <a:t> </a:t>
                      </a:r>
                      <a:r>
                        <a:rPr sz="1600" dirty="0">
                          <a:latin typeface="Calibri"/>
                          <a:cs typeface="Calibri"/>
                        </a:rPr>
                        <a:t>Σλοβακία,</a:t>
                      </a:r>
                      <a:r>
                        <a:rPr sz="1600" spc="-50" dirty="0">
                          <a:latin typeface="Calibri"/>
                          <a:cs typeface="Calibri"/>
                        </a:rPr>
                        <a:t> </a:t>
                      </a:r>
                      <a:r>
                        <a:rPr sz="1600" dirty="0">
                          <a:latin typeface="Calibri"/>
                          <a:cs typeface="Calibri"/>
                        </a:rPr>
                        <a:t>Σλοβενία,</a:t>
                      </a:r>
                      <a:r>
                        <a:rPr sz="1600" spc="-60" dirty="0">
                          <a:latin typeface="Calibri"/>
                          <a:cs typeface="Calibri"/>
                        </a:rPr>
                        <a:t> </a:t>
                      </a:r>
                      <a:r>
                        <a:rPr sz="1600" spc="-10" dirty="0">
                          <a:latin typeface="Calibri"/>
                          <a:cs typeface="Calibri"/>
                        </a:rPr>
                        <a:t>Τσεχία</a:t>
                      </a:r>
                      <a:endParaRPr sz="1600">
                        <a:latin typeface="Calibri"/>
                        <a:cs typeface="Calibri"/>
                      </a:endParaRPr>
                    </a:p>
                  </a:txBody>
                  <a:tcPr marL="0" marR="0" marT="42545" marB="0"/>
                </a:tc>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marR="795655" algn="r">
                        <a:lnSpc>
                          <a:spcPct val="100000"/>
                        </a:lnSpc>
                        <a:spcBef>
                          <a:spcPts val="5"/>
                        </a:spcBef>
                      </a:pPr>
                      <a:r>
                        <a:rPr sz="1600" b="1" spc="-110" dirty="0">
                          <a:latin typeface="Tahoma"/>
                          <a:cs typeface="Tahoma"/>
                        </a:rPr>
                        <a:t>84-</a:t>
                      </a:r>
                      <a:r>
                        <a:rPr sz="1600" b="1" spc="-195" dirty="0">
                          <a:latin typeface="Tahoma"/>
                          <a:cs typeface="Tahoma"/>
                        </a:rPr>
                        <a:t>*170</a:t>
                      </a:r>
                      <a:r>
                        <a:rPr sz="1600" b="1" spc="90" dirty="0">
                          <a:latin typeface="Tahoma"/>
                          <a:cs typeface="Tahoma"/>
                        </a:rPr>
                        <a:t> </a:t>
                      </a:r>
                      <a:r>
                        <a:rPr sz="1600" b="1" spc="-50" dirty="0">
                          <a:latin typeface="Tahoma"/>
                          <a:cs typeface="Tahoma"/>
                        </a:rPr>
                        <a:t>€</a:t>
                      </a:r>
                      <a:endParaRPr sz="1600">
                        <a:latin typeface="Tahoma"/>
                        <a:cs typeface="Tahoma"/>
                      </a:endParaRPr>
                    </a:p>
                  </a:txBody>
                  <a:tcPr marL="0" marR="0" marT="0" marB="0"/>
                </a:tc>
                <a:extLst>
                  <a:ext uri="{0D108BD9-81ED-4DB2-BD59-A6C34878D82A}">
                    <a16:rowId xmlns:a16="http://schemas.microsoft.com/office/drawing/2014/main" val="10002"/>
                  </a:ext>
                </a:extLst>
              </a:tr>
              <a:tr h="1115060">
                <a:tc>
                  <a:txBody>
                    <a:bodyPr/>
                    <a:lstStyle/>
                    <a:p>
                      <a:pPr marL="86995">
                        <a:lnSpc>
                          <a:spcPts val="1889"/>
                        </a:lnSpc>
                        <a:spcBef>
                          <a:spcPts val="340"/>
                        </a:spcBef>
                      </a:pPr>
                      <a:r>
                        <a:rPr sz="1600" b="1" spc="-45" dirty="0">
                          <a:latin typeface="Tahoma"/>
                          <a:cs typeface="Tahoma"/>
                        </a:rPr>
                        <a:t>Κατηγορία</a:t>
                      </a:r>
                      <a:r>
                        <a:rPr sz="1600" b="1" spc="-40" dirty="0">
                          <a:latin typeface="Tahoma"/>
                          <a:cs typeface="Tahoma"/>
                        </a:rPr>
                        <a:t> </a:t>
                      </a:r>
                      <a:r>
                        <a:rPr sz="1600" b="1" spc="-50" dirty="0">
                          <a:latin typeface="Tahoma"/>
                          <a:cs typeface="Tahoma"/>
                        </a:rPr>
                        <a:t>3</a:t>
                      </a:r>
                      <a:endParaRPr sz="1600">
                        <a:latin typeface="Tahoma"/>
                        <a:cs typeface="Tahoma"/>
                      </a:endParaRPr>
                    </a:p>
                    <a:p>
                      <a:pPr marL="86995">
                        <a:lnSpc>
                          <a:spcPts val="1889"/>
                        </a:lnSpc>
                      </a:pPr>
                      <a:r>
                        <a:rPr sz="1600" dirty="0">
                          <a:latin typeface="Calibri"/>
                          <a:cs typeface="Calibri"/>
                        </a:rPr>
                        <a:t>Βόρεια</a:t>
                      </a:r>
                      <a:r>
                        <a:rPr sz="1600" spc="-55" dirty="0">
                          <a:latin typeface="Calibri"/>
                          <a:cs typeface="Calibri"/>
                        </a:rPr>
                        <a:t> </a:t>
                      </a:r>
                      <a:r>
                        <a:rPr sz="1600" spc="-10" dirty="0">
                          <a:latin typeface="Calibri"/>
                          <a:cs typeface="Calibri"/>
                        </a:rPr>
                        <a:t>Μακεδονία,</a:t>
                      </a:r>
                      <a:r>
                        <a:rPr sz="1600" spc="-40" dirty="0">
                          <a:latin typeface="Calibri"/>
                          <a:cs typeface="Calibri"/>
                        </a:rPr>
                        <a:t> </a:t>
                      </a:r>
                      <a:r>
                        <a:rPr sz="1600" spc="-10" dirty="0">
                          <a:latin typeface="Calibri"/>
                          <a:cs typeface="Calibri"/>
                        </a:rPr>
                        <a:t>Βουλγαρία,</a:t>
                      </a:r>
                      <a:r>
                        <a:rPr sz="1600" spc="-20" dirty="0">
                          <a:latin typeface="Calibri"/>
                          <a:cs typeface="Calibri"/>
                        </a:rPr>
                        <a:t> </a:t>
                      </a:r>
                      <a:r>
                        <a:rPr sz="1600" dirty="0">
                          <a:latin typeface="Calibri"/>
                          <a:cs typeface="Calibri"/>
                        </a:rPr>
                        <a:t>Κροατία,</a:t>
                      </a:r>
                      <a:r>
                        <a:rPr sz="1600" spc="-30" dirty="0">
                          <a:latin typeface="Calibri"/>
                          <a:cs typeface="Calibri"/>
                        </a:rPr>
                        <a:t> </a:t>
                      </a:r>
                      <a:r>
                        <a:rPr sz="1600" spc="-10" dirty="0">
                          <a:latin typeface="Calibri"/>
                          <a:cs typeface="Calibri"/>
                        </a:rPr>
                        <a:t>Λιθουανία,</a:t>
                      </a:r>
                      <a:r>
                        <a:rPr sz="1600" spc="-40" dirty="0">
                          <a:latin typeface="Calibri"/>
                          <a:cs typeface="Calibri"/>
                        </a:rPr>
                        <a:t> </a:t>
                      </a:r>
                      <a:r>
                        <a:rPr sz="1600" dirty="0">
                          <a:latin typeface="Calibri"/>
                          <a:cs typeface="Calibri"/>
                        </a:rPr>
                        <a:t>Ουγγαρία,</a:t>
                      </a:r>
                      <a:r>
                        <a:rPr sz="1600" spc="-30" dirty="0">
                          <a:latin typeface="Calibri"/>
                          <a:cs typeface="Calibri"/>
                        </a:rPr>
                        <a:t> </a:t>
                      </a:r>
                      <a:r>
                        <a:rPr sz="1600" spc="-10" dirty="0">
                          <a:latin typeface="Calibri"/>
                          <a:cs typeface="Calibri"/>
                        </a:rPr>
                        <a:t>Πολωνία,</a:t>
                      </a:r>
                      <a:r>
                        <a:rPr sz="1600" spc="-45" dirty="0">
                          <a:latin typeface="Calibri"/>
                          <a:cs typeface="Calibri"/>
                        </a:rPr>
                        <a:t> </a:t>
                      </a:r>
                      <a:r>
                        <a:rPr sz="1600" spc="-10" dirty="0">
                          <a:latin typeface="Calibri"/>
                          <a:cs typeface="Calibri"/>
                        </a:rPr>
                        <a:t>Ρουμανία,</a:t>
                      </a:r>
                      <a:r>
                        <a:rPr sz="1600" spc="-30" dirty="0">
                          <a:latin typeface="Calibri"/>
                          <a:cs typeface="Calibri"/>
                        </a:rPr>
                        <a:t> </a:t>
                      </a:r>
                      <a:r>
                        <a:rPr sz="1600" dirty="0">
                          <a:latin typeface="Calibri"/>
                          <a:cs typeface="Calibri"/>
                        </a:rPr>
                        <a:t>Σερβία,</a:t>
                      </a:r>
                      <a:r>
                        <a:rPr sz="1600" spc="-60" dirty="0">
                          <a:latin typeface="Calibri"/>
                          <a:cs typeface="Calibri"/>
                        </a:rPr>
                        <a:t> </a:t>
                      </a:r>
                      <a:r>
                        <a:rPr sz="1600" spc="-10" dirty="0">
                          <a:latin typeface="Calibri"/>
                          <a:cs typeface="Calibri"/>
                        </a:rPr>
                        <a:t>Τουρκία</a:t>
                      </a:r>
                      <a:endParaRPr sz="1600">
                        <a:latin typeface="Calibri"/>
                        <a:cs typeface="Calibri"/>
                      </a:endParaRPr>
                    </a:p>
                  </a:txBody>
                  <a:tcPr marL="0" marR="0" marT="43180" marB="0">
                    <a:solidFill>
                      <a:srgbClr val="5B9BD4">
                        <a:alpha val="19999"/>
                      </a:srgbClr>
                    </a:solidFill>
                  </a:tcPr>
                </a:tc>
                <a:tc>
                  <a:txBody>
                    <a:bodyPr/>
                    <a:lstStyle/>
                    <a:p>
                      <a:pPr>
                        <a:lnSpc>
                          <a:spcPct val="100000"/>
                        </a:lnSpc>
                        <a:spcBef>
                          <a:spcPts val="1570"/>
                        </a:spcBef>
                      </a:pPr>
                      <a:endParaRPr sz="1600">
                        <a:latin typeface="Times New Roman"/>
                        <a:cs typeface="Times New Roman"/>
                      </a:endParaRPr>
                    </a:p>
                    <a:p>
                      <a:pPr marR="871855" algn="r">
                        <a:lnSpc>
                          <a:spcPct val="100000"/>
                        </a:lnSpc>
                      </a:pPr>
                      <a:r>
                        <a:rPr sz="1600" b="1" spc="-110" dirty="0">
                          <a:latin typeface="Tahoma"/>
                          <a:cs typeface="Tahoma"/>
                        </a:rPr>
                        <a:t>71-</a:t>
                      </a:r>
                      <a:r>
                        <a:rPr sz="1600" b="1" spc="-20" dirty="0">
                          <a:latin typeface="Tahoma"/>
                          <a:cs typeface="Tahoma"/>
                        </a:rPr>
                        <a:t>148€</a:t>
                      </a:r>
                      <a:endParaRPr sz="1600">
                        <a:latin typeface="Tahoma"/>
                        <a:cs typeface="Tahoma"/>
                      </a:endParaRPr>
                    </a:p>
                  </a:txBody>
                  <a:tcPr marL="0" marR="0" marT="199390" marB="0">
                    <a:solidFill>
                      <a:srgbClr val="5B9BD4">
                        <a:alpha val="19999"/>
                      </a:srgbClr>
                    </a:solidFill>
                  </a:tcPr>
                </a:tc>
                <a:extLst>
                  <a:ext uri="{0D108BD9-81ED-4DB2-BD59-A6C34878D82A}">
                    <a16:rowId xmlns:a16="http://schemas.microsoft.com/office/drawing/2014/main" val="10003"/>
                  </a:ext>
                </a:extLst>
              </a:tr>
              <a:tr h="601345">
                <a:tc>
                  <a:txBody>
                    <a:bodyPr/>
                    <a:lstStyle/>
                    <a:p>
                      <a:pPr marL="86995">
                        <a:lnSpc>
                          <a:spcPts val="1914"/>
                        </a:lnSpc>
                        <a:spcBef>
                          <a:spcPts val="340"/>
                        </a:spcBef>
                      </a:pPr>
                      <a:r>
                        <a:rPr sz="1600" b="1" spc="-105" dirty="0">
                          <a:solidFill>
                            <a:srgbClr val="404040"/>
                          </a:solidFill>
                          <a:latin typeface="Tahoma"/>
                          <a:cs typeface="Tahoma"/>
                        </a:rPr>
                        <a:t>Τρίτες</a:t>
                      </a:r>
                      <a:r>
                        <a:rPr sz="1600" b="1" spc="20" dirty="0">
                          <a:solidFill>
                            <a:srgbClr val="404040"/>
                          </a:solidFill>
                          <a:latin typeface="Tahoma"/>
                          <a:cs typeface="Tahoma"/>
                        </a:rPr>
                        <a:t> </a:t>
                      </a:r>
                      <a:r>
                        <a:rPr sz="1600" b="1" spc="-10" dirty="0">
                          <a:solidFill>
                            <a:srgbClr val="404040"/>
                          </a:solidFill>
                          <a:latin typeface="Tahoma"/>
                          <a:cs typeface="Tahoma"/>
                        </a:rPr>
                        <a:t>Χώρες</a:t>
                      </a:r>
                      <a:endParaRPr sz="1600">
                        <a:latin typeface="Tahoma"/>
                        <a:cs typeface="Tahoma"/>
                      </a:endParaRPr>
                    </a:p>
                    <a:p>
                      <a:pPr marL="86995">
                        <a:lnSpc>
                          <a:spcPts val="1914"/>
                        </a:lnSpc>
                      </a:pPr>
                      <a:r>
                        <a:rPr sz="1600" spc="-50" dirty="0">
                          <a:solidFill>
                            <a:srgbClr val="404040"/>
                          </a:solidFill>
                          <a:latin typeface="Verdana"/>
                          <a:cs typeface="Verdana"/>
                        </a:rPr>
                        <a:t>Regions</a:t>
                      </a:r>
                      <a:r>
                        <a:rPr sz="1600" spc="-80" dirty="0">
                          <a:solidFill>
                            <a:srgbClr val="404040"/>
                          </a:solidFill>
                          <a:latin typeface="Verdana"/>
                          <a:cs typeface="Verdana"/>
                        </a:rPr>
                        <a:t> </a:t>
                      </a:r>
                      <a:r>
                        <a:rPr sz="1600" spc="-175" dirty="0">
                          <a:solidFill>
                            <a:srgbClr val="404040"/>
                          </a:solidFill>
                          <a:latin typeface="Verdana"/>
                          <a:cs typeface="Verdana"/>
                        </a:rPr>
                        <a:t>1-</a:t>
                      </a:r>
                      <a:r>
                        <a:rPr sz="1600" spc="-25" dirty="0">
                          <a:solidFill>
                            <a:srgbClr val="404040"/>
                          </a:solidFill>
                          <a:latin typeface="Verdana"/>
                          <a:cs typeface="Verdana"/>
                        </a:rPr>
                        <a:t>12</a:t>
                      </a:r>
                      <a:endParaRPr sz="1600">
                        <a:latin typeface="Verdana"/>
                        <a:cs typeface="Verdana"/>
                      </a:endParaRPr>
                    </a:p>
                  </a:txBody>
                  <a:tcPr marL="0" marR="0" marT="43180" marB="0"/>
                </a:tc>
                <a:tc>
                  <a:txBody>
                    <a:bodyPr/>
                    <a:lstStyle/>
                    <a:p>
                      <a:pPr marL="231775" algn="ctr">
                        <a:lnSpc>
                          <a:spcPct val="100000"/>
                        </a:lnSpc>
                        <a:spcBef>
                          <a:spcPts val="430"/>
                        </a:spcBef>
                      </a:pPr>
                      <a:r>
                        <a:rPr sz="1600" b="1" spc="-140" dirty="0">
                          <a:latin typeface="Tahoma"/>
                          <a:cs typeface="Tahoma"/>
                        </a:rPr>
                        <a:t>190</a:t>
                      </a:r>
                      <a:r>
                        <a:rPr sz="1600" b="1" dirty="0">
                          <a:latin typeface="Tahoma"/>
                          <a:cs typeface="Tahoma"/>
                        </a:rPr>
                        <a:t> </a:t>
                      </a:r>
                      <a:r>
                        <a:rPr sz="1600" b="1" spc="-50" dirty="0">
                          <a:latin typeface="Tahoma"/>
                          <a:cs typeface="Tahoma"/>
                        </a:rPr>
                        <a:t>€</a:t>
                      </a:r>
                      <a:endParaRPr sz="1600">
                        <a:latin typeface="Tahoma"/>
                        <a:cs typeface="Tahoma"/>
                      </a:endParaRPr>
                    </a:p>
                  </a:txBody>
                  <a:tcPr marL="0" marR="0" marT="54610" marB="0"/>
                </a:tc>
                <a:extLst>
                  <a:ext uri="{0D108BD9-81ED-4DB2-BD59-A6C34878D82A}">
                    <a16:rowId xmlns:a16="http://schemas.microsoft.com/office/drawing/2014/main" val="10004"/>
                  </a:ext>
                </a:extLst>
              </a:tr>
              <a:tr h="944880">
                <a:tc gridSpan="2">
                  <a:txBody>
                    <a:bodyPr/>
                    <a:lstStyle/>
                    <a:p>
                      <a:pPr marL="86995">
                        <a:lnSpc>
                          <a:spcPct val="100000"/>
                        </a:lnSpc>
                        <a:spcBef>
                          <a:spcPts val="340"/>
                        </a:spcBef>
                      </a:pPr>
                      <a:r>
                        <a:rPr sz="1400" spc="-95" dirty="0">
                          <a:latin typeface="Verdana"/>
                          <a:cs typeface="Verdana"/>
                        </a:rPr>
                        <a:t>*Μέχρι</a:t>
                      </a:r>
                      <a:r>
                        <a:rPr sz="1400" spc="-114" dirty="0">
                          <a:latin typeface="Verdana"/>
                          <a:cs typeface="Verdana"/>
                        </a:rPr>
                        <a:t> </a:t>
                      </a:r>
                      <a:r>
                        <a:rPr sz="1400" spc="-90" dirty="0">
                          <a:latin typeface="Verdana"/>
                          <a:cs typeface="Verdana"/>
                        </a:rPr>
                        <a:t>τη</a:t>
                      </a:r>
                      <a:r>
                        <a:rPr sz="1400" spc="-110" dirty="0">
                          <a:latin typeface="Verdana"/>
                          <a:cs typeface="Verdana"/>
                        </a:rPr>
                        <a:t> </a:t>
                      </a:r>
                      <a:r>
                        <a:rPr sz="1400" spc="-55" dirty="0">
                          <a:latin typeface="Verdana"/>
                          <a:cs typeface="Verdana"/>
                        </a:rPr>
                        <a:t>14</a:t>
                      </a:r>
                      <a:r>
                        <a:rPr sz="1350" spc="-82" baseline="24691" dirty="0">
                          <a:latin typeface="Verdana"/>
                          <a:cs typeface="Verdana"/>
                        </a:rPr>
                        <a:t>η</a:t>
                      </a:r>
                      <a:r>
                        <a:rPr sz="1350" spc="82" baseline="24691" dirty="0">
                          <a:latin typeface="Verdana"/>
                          <a:cs typeface="Verdana"/>
                        </a:rPr>
                        <a:t> </a:t>
                      </a:r>
                      <a:r>
                        <a:rPr sz="1400" spc="-20" dirty="0">
                          <a:latin typeface="Verdana"/>
                          <a:cs typeface="Verdana"/>
                        </a:rPr>
                        <a:t>ημέρα</a:t>
                      </a:r>
                      <a:r>
                        <a:rPr sz="1400" spc="-110" dirty="0">
                          <a:latin typeface="Verdana"/>
                          <a:cs typeface="Verdana"/>
                        </a:rPr>
                        <a:t> </a:t>
                      </a:r>
                      <a:r>
                        <a:rPr sz="1400" spc="-195" dirty="0">
                          <a:latin typeface="Verdana"/>
                          <a:cs typeface="Verdana"/>
                        </a:rPr>
                        <a:t>–</a:t>
                      </a:r>
                      <a:r>
                        <a:rPr sz="1400" spc="-105" dirty="0">
                          <a:latin typeface="Verdana"/>
                          <a:cs typeface="Verdana"/>
                        </a:rPr>
                        <a:t> </a:t>
                      </a:r>
                      <a:r>
                        <a:rPr sz="1400" spc="60" dirty="0">
                          <a:latin typeface="Verdana"/>
                          <a:cs typeface="Verdana"/>
                        </a:rPr>
                        <a:t>από</a:t>
                      </a:r>
                      <a:r>
                        <a:rPr sz="1400" spc="-100" dirty="0">
                          <a:latin typeface="Verdana"/>
                          <a:cs typeface="Verdana"/>
                        </a:rPr>
                        <a:t> </a:t>
                      </a:r>
                      <a:r>
                        <a:rPr sz="1400" spc="-95" dirty="0">
                          <a:latin typeface="Verdana"/>
                          <a:cs typeface="Verdana"/>
                        </a:rPr>
                        <a:t>τη</a:t>
                      </a:r>
                      <a:r>
                        <a:rPr sz="1400" spc="-114" dirty="0">
                          <a:latin typeface="Verdana"/>
                          <a:cs typeface="Verdana"/>
                        </a:rPr>
                        <a:t> </a:t>
                      </a:r>
                      <a:r>
                        <a:rPr sz="1400" spc="-125" dirty="0">
                          <a:latin typeface="Verdana"/>
                          <a:cs typeface="Verdana"/>
                        </a:rPr>
                        <a:t>15</a:t>
                      </a:r>
                      <a:r>
                        <a:rPr sz="1400" spc="-114" dirty="0">
                          <a:latin typeface="Verdana"/>
                          <a:cs typeface="Verdana"/>
                        </a:rPr>
                        <a:t> </a:t>
                      </a:r>
                      <a:r>
                        <a:rPr sz="1400" spc="-85" dirty="0">
                          <a:latin typeface="Verdana"/>
                          <a:cs typeface="Verdana"/>
                        </a:rPr>
                        <a:t>μέχρι</a:t>
                      </a:r>
                      <a:r>
                        <a:rPr sz="1400" spc="-105" dirty="0">
                          <a:latin typeface="Verdana"/>
                          <a:cs typeface="Verdana"/>
                        </a:rPr>
                        <a:t> </a:t>
                      </a:r>
                      <a:r>
                        <a:rPr sz="1400" spc="-85" dirty="0">
                          <a:latin typeface="Verdana"/>
                          <a:cs typeface="Verdana"/>
                        </a:rPr>
                        <a:t>την</a:t>
                      </a:r>
                      <a:r>
                        <a:rPr sz="1400" spc="-120" dirty="0">
                          <a:latin typeface="Verdana"/>
                          <a:cs typeface="Verdana"/>
                        </a:rPr>
                        <a:t> </a:t>
                      </a:r>
                      <a:r>
                        <a:rPr sz="1400" dirty="0">
                          <a:latin typeface="Verdana"/>
                          <a:cs typeface="Verdana"/>
                        </a:rPr>
                        <a:t>60</a:t>
                      </a:r>
                      <a:r>
                        <a:rPr sz="1350" baseline="24691" dirty="0">
                          <a:latin typeface="Verdana"/>
                          <a:cs typeface="Verdana"/>
                        </a:rPr>
                        <a:t>η</a:t>
                      </a:r>
                      <a:r>
                        <a:rPr sz="1350" spc="682" baseline="24691" dirty="0">
                          <a:latin typeface="Verdana"/>
                          <a:cs typeface="Verdana"/>
                        </a:rPr>
                        <a:t> </a:t>
                      </a:r>
                      <a:r>
                        <a:rPr sz="1400" spc="-20" dirty="0">
                          <a:latin typeface="Verdana"/>
                          <a:cs typeface="Verdana"/>
                        </a:rPr>
                        <a:t>ημέρα</a:t>
                      </a:r>
                      <a:r>
                        <a:rPr sz="1400" spc="-105" dirty="0">
                          <a:latin typeface="Verdana"/>
                          <a:cs typeface="Verdana"/>
                        </a:rPr>
                        <a:t> </a:t>
                      </a:r>
                      <a:r>
                        <a:rPr sz="1400" spc="-80" dirty="0">
                          <a:latin typeface="Verdana"/>
                          <a:cs typeface="Verdana"/>
                        </a:rPr>
                        <a:t>δίνεται</a:t>
                      </a:r>
                      <a:r>
                        <a:rPr sz="1400" spc="-100" dirty="0">
                          <a:latin typeface="Verdana"/>
                          <a:cs typeface="Verdana"/>
                        </a:rPr>
                        <a:t> </a:t>
                      </a:r>
                      <a:r>
                        <a:rPr sz="1400" spc="-45" dirty="0">
                          <a:latin typeface="Verdana"/>
                          <a:cs typeface="Verdana"/>
                        </a:rPr>
                        <a:t>το</a:t>
                      </a:r>
                      <a:r>
                        <a:rPr sz="1400" spc="-120" dirty="0">
                          <a:latin typeface="Verdana"/>
                          <a:cs typeface="Verdana"/>
                        </a:rPr>
                        <a:t> </a:t>
                      </a:r>
                      <a:r>
                        <a:rPr sz="1400" spc="-229" dirty="0">
                          <a:latin typeface="Verdana"/>
                          <a:cs typeface="Verdana"/>
                        </a:rPr>
                        <a:t>70%</a:t>
                      </a:r>
                      <a:r>
                        <a:rPr sz="1400" spc="-135" dirty="0">
                          <a:latin typeface="Verdana"/>
                          <a:cs typeface="Verdana"/>
                        </a:rPr>
                        <a:t> </a:t>
                      </a:r>
                      <a:r>
                        <a:rPr sz="1400" spc="-50" dirty="0">
                          <a:latin typeface="Verdana"/>
                          <a:cs typeface="Verdana"/>
                        </a:rPr>
                        <a:t>του</a:t>
                      </a:r>
                      <a:r>
                        <a:rPr sz="1400" spc="-114" dirty="0">
                          <a:latin typeface="Verdana"/>
                          <a:cs typeface="Verdana"/>
                        </a:rPr>
                        <a:t> </a:t>
                      </a:r>
                      <a:r>
                        <a:rPr sz="1400" spc="-60" dirty="0">
                          <a:latin typeface="Verdana"/>
                          <a:cs typeface="Verdana"/>
                        </a:rPr>
                        <a:t>συγκεκριμένου</a:t>
                      </a:r>
                      <a:r>
                        <a:rPr sz="1400" spc="-110" dirty="0">
                          <a:latin typeface="Verdana"/>
                          <a:cs typeface="Verdana"/>
                        </a:rPr>
                        <a:t> </a:t>
                      </a:r>
                      <a:r>
                        <a:rPr sz="1400" spc="-10" dirty="0">
                          <a:latin typeface="Verdana"/>
                          <a:cs typeface="Verdana"/>
                        </a:rPr>
                        <a:t>ποσού</a:t>
                      </a:r>
                      <a:endParaRPr sz="1400">
                        <a:latin typeface="Verdana"/>
                        <a:cs typeface="Verdana"/>
                      </a:endParaRPr>
                    </a:p>
                    <a:p>
                      <a:pPr marL="86995" marR="5493385">
                        <a:lnSpc>
                          <a:spcPct val="100000"/>
                        </a:lnSpc>
                      </a:pPr>
                      <a:r>
                        <a:rPr sz="1400" spc="-180" dirty="0">
                          <a:latin typeface="Verdana"/>
                          <a:cs typeface="Verdana"/>
                        </a:rPr>
                        <a:t>-</a:t>
                      </a:r>
                      <a:r>
                        <a:rPr sz="1400" spc="-65" dirty="0">
                          <a:latin typeface="Verdana"/>
                          <a:cs typeface="Verdana"/>
                        </a:rPr>
                        <a:t> </a:t>
                      </a:r>
                      <a:r>
                        <a:rPr sz="1400" spc="-40" dirty="0">
                          <a:latin typeface="Verdana"/>
                          <a:cs typeface="Verdana"/>
                        </a:rPr>
                        <a:t>Δυνατότητα</a:t>
                      </a:r>
                      <a:r>
                        <a:rPr sz="1400" spc="-90" dirty="0">
                          <a:latin typeface="Verdana"/>
                          <a:cs typeface="Verdana"/>
                        </a:rPr>
                        <a:t> </a:t>
                      </a:r>
                      <a:r>
                        <a:rPr sz="1400" spc="-20" dirty="0">
                          <a:latin typeface="Verdana"/>
                          <a:cs typeface="Verdana"/>
                        </a:rPr>
                        <a:t>χρηματοδότησης</a:t>
                      </a:r>
                      <a:r>
                        <a:rPr sz="1400" spc="-75" dirty="0">
                          <a:latin typeface="Verdana"/>
                          <a:cs typeface="Verdana"/>
                        </a:rPr>
                        <a:t> </a:t>
                      </a:r>
                      <a:r>
                        <a:rPr sz="1400" spc="-10" dirty="0">
                          <a:latin typeface="Verdana"/>
                          <a:cs typeface="Verdana"/>
                        </a:rPr>
                        <a:t>διαβίωσης</a:t>
                      </a:r>
                      <a:r>
                        <a:rPr sz="1400" spc="-100" dirty="0">
                          <a:latin typeface="Verdana"/>
                          <a:cs typeface="Verdana"/>
                        </a:rPr>
                        <a:t> </a:t>
                      </a:r>
                      <a:r>
                        <a:rPr sz="1400" spc="-30" dirty="0">
                          <a:latin typeface="Verdana"/>
                          <a:cs typeface="Verdana"/>
                        </a:rPr>
                        <a:t>για</a:t>
                      </a:r>
                      <a:r>
                        <a:rPr sz="1400" spc="-90" dirty="0">
                          <a:latin typeface="Verdana"/>
                          <a:cs typeface="Verdana"/>
                        </a:rPr>
                        <a:t> </a:t>
                      </a:r>
                      <a:r>
                        <a:rPr sz="1400" spc="-125" dirty="0">
                          <a:latin typeface="Verdana"/>
                          <a:cs typeface="Verdana"/>
                        </a:rPr>
                        <a:t>2</a:t>
                      </a:r>
                      <a:r>
                        <a:rPr sz="1400" spc="-55" dirty="0">
                          <a:latin typeface="Verdana"/>
                          <a:cs typeface="Verdana"/>
                        </a:rPr>
                        <a:t> </a:t>
                      </a:r>
                      <a:r>
                        <a:rPr sz="1400" spc="-45" dirty="0">
                          <a:latin typeface="Verdana"/>
                          <a:cs typeface="Verdana"/>
                        </a:rPr>
                        <a:t>επιπλέον</a:t>
                      </a:r>
                      <a:r>
                        <a:rPr sz="1400" spc="-55" dirty="0">
                          <a:latin typeface="Verdana"/>
                          <a:cs typeface="Verdana"/>
                        </a:rPr>
                        <a:t> </a:t>
                      </a:r>
                      <a:r>
                        <a:rPr sz="1400" spc="-40" dirty="0">
                          <a:latin typeface="Verdana"/>
                          <a:cs typeface="Verdana"/>
                        </a:rPr>
                        <a:t>ημέρες</a:t>
                      </a:r>
                      <a:r>
                        <a:rPr sz="1400" spc="-105" dirty="0">
                          <a:latin typeface="Verdana"/>
                          <a:cs typeface="Verdana"/>
                        </a:rPr>
                        <a:t> </a:t>
                      </a:r>
                      <a:r>
                        <a:rPr sz="1400" spc="-10" dirty="0">
                          <a:latin typeface="Verdana"/>
                          <a:cs typeface="Verdana"/>
                        </a:rPr>
                        <a:t>ταξιδίου </a:t>
                      </a:r>
                      <a:r>
                        <a:rPr sz="1400" spc="-135" dirty="0">
                          <a:latin typeface="Verdana"/>
                          <a:cs typeface="Verdana"/>
                        </a:rPr>
                        <a:t>(1</a:t>
                      </a:r>
                      <a:r>
                        <a:rPr sz="1400" spc="-90" dirty="0">
                          <a:latin typeface="Verdana"/>
                          <a:cs typeface="Verdana"/>
                        </a:rPr>
                        <a:t> </a:t>
                      </a:r>
                      <a:r>
                        <a:rPr sz="1400" spc="-10" dirty="0">
                          <a:latin typeface="Verdana"/>
                          <a:cs typeface="Verdana"/>
                        </a:rPr>
                        <a:t>πριν</a:t>
                      </a:r>
                      <a:r>
                        <a:rPr sz="1400" spc="-90" dirty="0">
                          <a:latin typeface="Verdana"/>
                          <a:cs typeface="Verdana"/>
                        </a:rPr>
                        <a:t> </a:t>
                      </a:r>
                      <a:r>
                        <a:rPr sz="1400" spc="-65" dirty="0">
                          <a:latin typeface="Verdana"/>
                          <a:cs typeface="Verdana"/>
                        </a:rPr>
                        <a:t>και</a:t>
                      </a:r>
                      <a:r>
                        <a:rPr sz="1400" spc="-125" dirty="0">
                          <a:latin typeface="Verdana"/>
                          <a:cs typeface="Verdana"/>
                        </a:rPr>
                        <a:t> 1</a:t>
                      </a:r>
                      <a:r>
                        <a:rPr sz="1400" spc="-95" dirty="0">
                          <a:latin typeface="Verdana"/>
                          <a:cs typeface="Verdana"/>
                        </a:rPr>
                        <a:t> </a:t>
                      </a:r>
                      <a:r>
                        <a:rPr sz="1400" spc="-70" dirty="0">
                          <a:latin typeface="Verdana"/>
                          <a:cs typeface="Verdana"/>
                        </a:rPr>
                        <a:t>μετά</a:t>
                      </a:r>
                      <a:r>
                        <a:rPr sz="1400" spc="-95" dirty="0">
                          <a:latin typeface="Verdana"/>
                          <a:cs typeface="Verdana"/>
                        </a:rPr>
                        <a:t> </a:t>
                      </a:r>
                      <a:r>
                        <a:rPr sz="1400" spc="-90" dirty="0">
                          <a:latin typeface="Verdana"/>
                          <a:cs typeface="Verdana"/>
                        </a:rPr>
                        <a:t>τη</a:t>
                      </a:r>
                      <a:r>
                        <a:rPr sz="1400" spc="-100" dirty="0">
                          <a:latin typeface="Verdana"/>
                          <a:cs typeface="Verdana"/>
                        </a:rPr>
                        <a:t> </a:t>
                      </a:r>
                      <a:r>
                        <a:rPr sz="1400" spc="-10" dirty="0">
                          <a:latin typeface="Verdana"/>
                          <a:cs typeface="Verdana"/>
                        </a:rPr>
                        <a:t>δραστηριότητα)</a:t>
                      </a:r>
                      <a:endParaRPr sz="1400">
                        <a:latin typeface="Verdana"/>
                        <a:cs typeface="Verdana"/>
                      </a:endParaRPr>
                    </a:p>
                  </a:txBody>
                  <a:tcPr marL="0" marR="0" marT="43180" marB="0">
                    <a:lnB w="12700">
                      <a:solidFill>
                        <a:srgbClr val="5B9BD4"/>
                      </a:solidFill>
                      <a:prstDash val="solid"/>
                    </a:lnB>
                    <a:solidFill>
                      <a:srgbClr val="5B9BD4">
                        <a:alpha val="19999"/>
                      </a:srgbClr>
                    </a:solidFill>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3" name="object 3"/>
          <p:cNvSpPr txBox="1">
            <a:spLocks noGrp="1"/>
          </p:cNvSpPr>
          <p:nvPr>
            <p:ph type="title"/>
          </p:nvPr>
        </p:nvSpPr>
        <p:spPr>
          <a:prstGeom prst="rect">
            <a:avLst/>
          </a:prstGeom>
        </p:spPr>
        <p:txBody>
          <a:bodyPr vert="horz" wrap="square" lIns="0" tIns="122098" rIns="0" bIns="0" rtlCol="0">
            <a:spAutoFit/>
          </a:bodyPr>
          <a:lstStyle/>
          <a:p>
            <a:pPr marL="244475">
              <a:lnSpc>
                <a:spcPct val="100000"/>
              </a:lnSpc>
              <a:spcBef>
                <a:spcPts val="100"/>
              </a:spcBef>
            </a:pPr>
            <a:r>
              <a:rPr spc="-20" dirty="0"/>
              <a:t>Έξοδα</a:t>
            </a:r>
            <a:r>
              <a:rPr spc="-130" dirty="0"/>
              <a:t> </a:t>
            </a:r>
            <a:r>
              <a:rPr spc="-30" dirty="0"/>
              <a:t>διαβίωσης</a:t>
            </a:r>
            <a:r>
              <a:rPr spc="-125" dirty="0"/>
              <a:t> </a:t>
            </a:r>
            <a:r>
              <a:rPr spc="-10" dirty="0"/>
              <a:t>Προσωπικού</a:t>
            </a:r>
          </a:p>
        </p:txBody>
      </p:sp>
    </p:spTree>
    <p:extLst>
      <p:ext uri="{BB962C8B-B14F-4D97-AF65-F5344CB8AC3E}">
        <p14:creationId xmlns:p14="http://schemas.microsoft.com/office/powerpoint/2010/main" val="605744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5218" y="856741"/>
          <a:ext cx="8366759" cy="5454015"/>
        </p:xfrm>
        <a:graphic>
          <a:graphicData uri="http://schemas.openxmlformats.org/drawingml/2006/table">
            <a:tbl>
              <a:tblPr firstRow="1" bandRow="1">
                <a:tableStyleId>{2D5ABB26-0587-4C30-8999-92F81FD0307C}</a:tableStyleId>
              </a:tblPr>
              <a:tblGrid>
                <a:gridCol w="2744470">
                  <a:extLst>
                    <a:ext uri="{9D8B030D-6E8A-4147-A177-3AD203B41FA5}">
                      <a16:colId xmlns:a16="http://schemas.microsoft.com/office/drawing/2014/main" val="20000"/>
                    </a:ext>
                  </a:extLst>
                </a:gridCol>
                <a:gridCol w="5622289">
                  <a:extLst>
                    <a:ext uri="{9D8B030D-6E8A-4147-A177-3AD203B41FA5}">
                      <a16:colId xmlns:a16="http://schemas.microsoft.com/office/drawing/2014/main" val="20001"/>
                    </a:ext>
                  </a:extLst>
                </a:gridCol>
              </a:tblGrid>
              <a:tr h="907415">
                <a:tc>
                  <a:txBody>
                    <a:bodyPr/>
                    <a:lstStyle/>
                    <a:p>
                      <a:pPr marL="272415" algn="ctr">
                        <a:lnSpc>
                          <a:spcPct val="100000"/>
                        </a:lnSpc>
                        <a:spcBef>
                          <a:spcPts val="330"/>
                        </a:spcBef>
                      </a:pPr>
                      <a:r>
                        <a:rPr sz="2000" b="1" dirty="0">
                          <a:latin typeface="Tahoma"/>
                          <a:cs typeface="Tahoma"/>
                        </a:rPr>
                        <a:t>Απόσταση</a:t>
                      </a:r>
                      <a:r>
                        <a:rPr sz="2000" b="1" spc="15" dirty="0">
                          <a:latin typeface="Tahoma"/>
                          <a:cs typeface="Tahoma"/>
                        </a:rPr>
                        <a:t> </a:t>
                      </a:r>
                      <a:r>
                        <a:rPr sz="2000" b="1" dirty="0">
                          <a:latin typeface="Tahoma"/>
                          <a:cs typeface="Tahoma"/>
                        </a:rPr>
                        <a:t>σε</a:t>
                      </a:r>
                      <a:r>
                        <a:rPr sz="2000" b="1" spc="60" dirty="0">
                          <a:latin typeface="Tahoma"/>
                          <a:cs typeface="Tahoma"/>
                        </a:rPr>
                        <a:t> </a:t>
                      </a:r>
                      <a:r>
                        <a:rPr sz="2000" b="1" spc="-25" dirty="0">
                          <a:latin typeface="Tahoma"/>
                          <a:cs typeface="Tahoma"/>
                        </a:rPr>
                        <a:t>KM</a:t>
                      </a:r>
                      <a:endParaRPr sz="2000" dirty="0">
                        <a:latin typeface="Tahoma"/>
                        <a:cs typeface="Tahoma"/>
                      </a:endParaRPr>
                    </a:p>
                  </a:txBody>
                  <a:tcPr marL="0" marR="0" marT="41910" marB="0">
                    <a:lnT w="12700">
                      <a:solidFill>
                        <a:srgbClr val="5B9BD4"/>
                      </a:solidFill>
                      <a:prstDash val="solid"/>
                    </a:lnT>
                    <a:lnB w="12700">
                      <a:solidFill>
                        <a:srgbClr val="5B9BD4"/>
                      </a:solidFill>
                      <a:prstDash val="solid"/>
                    </a:lnB>
                  </a:tcPr>
                </a:tc>
                <a:tc>
                  <a:txBody>
                    <a:bodyPr/>
                    <a:lstStyle/>
                    <a:p>
                      <a:pPr marL="276860" algn="ctr">
                        <a:lnSpc>
                          <a:spcPct val="100000"/>
                        </a:lnSpc>
                        <a:spcBef>
                          <a:spcPts val="330"/>
                        </a:spcBef>
                      </a:pPr>
                      <a:r>
                        <a:rPr sz="2000" b="1" dirty="0">
                          <a:latin typeface="Tahoma"/>
                          <a:cs typeface="Tahoma"/>
                        </a:rPr>
                        <a:t>Ποσό</a:t>
                      </a:r>
                      <a:r>
                        <a:rPr sz="2000" b="1" spc="-15" dirty="0">
                          <a:latin typeface="Tahoma"/>
                          <a:cs typeface="Tahoma"/>
                        </a:rPr>
                        <a:t> </a:t>
                      </a:r>
                      <a:r>
                        <a:rPr sz="2000" b="1" spc="-20" dirty="0">
                          <a:latin typeface="Tahoma"/>
                          <a:cs typeface="Tahoma"/>
                        </a:rPr>
                        <a:t>επιχορήγησης</a:t>
                      </a:r>
                      <a:r>
                        <a:rPr sz="2000" b="1" spc="-60" dirty="0">
                          <a:latin typeface="Tahoma"/>
                          <a:cs typeface="Tahoma"/>
                        </a:rPr>
                        <a:t> </a:t>
                      </a:r>
                      <a:r>
                        <a:rPr sz="2000" b="1" dirty="0">
                          <a:latin typeface="Tahoma"/>
                          <a:cs typeface="Tahoma"/>
                        </a:rPr>
                        <a:t>ανά</a:t>
                      </a:r>
                      <a:r>
                        <a:rPr sz="2000" b="1" spc="25" dirty="0">
                          <a:latin typeface="Tahoma"/>
                          <a:cs typeface="Tahoma"/>
                        </a:rPr>
                        <a:t> </a:t>
                      </a:r>
                      <a:r>
                        <a:rPr sz="2000" b="1" spc="-10" dirty="0">
                          <a:latin typeface="Tahoma"/>
                          <a:cs typeface="Tahoma"/>
                        </a:rPr>
                        <a:t>συμμετέχοντα</a:t>
                      </a:r>
                      <a:endParaRPr sz="2000" dirty="0">
                        <a:latin typeface="Tahoma"/>
                        <a:cs typeface="Tahoma"/>
                      </a:endParaRPr>
                    </a:p>
                  </a:txBody>
                  <a:tcPr marL="0" marR="0" marT="41910" marB="0">
                    <a:lnT w="12700">
                      <a:solidFill>
                        <a:srgbClr val="5B9BD4"/>
                      </a:solidFill>
                      <a:prstDash val="solid"/>
                    </a:lnT>
                    <a:lnB w="12700">
                      <a:solidFill>
                        <a:srgbClr val="5B9BD4"/>
                      </a:solidFill>
                      <a:prstDash val="solid"/>
                    </a:lnB>
                  </a:tcPr>
                </a:tc>
                <a:extLst>
                  <a:ext uri="{0D108BD9-81ED-4DB2-BD59-A6C34878D82A}">
                    <a16:rowId xmlns:a16="http://schemas.microsoft.com/office/drawing/2014/main" val="10000"/>
                  </a:ext>
                </a:extLst>
              </a:tr>
              <a:tr h="2225040">
                <a:tc>
                  <a:txBody>
                    <a:bodyPr/>
                    <a:lstStyle/>
                    <a:p>
                      <a:pPr>
                        <a:lnSpc>
                          <a:spcPct val="100000"/>
                        </a:lnSpc>
                        <a:spcBef>
                          <a:spcPts val="420"/>
                        </a:spcBef>
                      </a:pPr>
                      <a:endParaRPr sz="2000">
                        <a:latin typeface="Times New Roman"/>
                        <a:cs typeface="Times New Roman"/>
                      </a:endParaRPr>
                    </a:p>
                    <a:p>
                      <a:pPr marL="269240" algn="ctr">
                        <a:lnSpc>
                          <a:spcPct val="100000"/>
                        </a:lnSpc>
                      </a:pPr>
                      <a:r>
                        <a:rPr sz="2000" spc="-204" dirty="0">
                          <a:latin typeface="Verdana"/>
                          <a:cs typeface="Verdana"/>
                        </a:rPr>
                        <a:t>10-</a:t>
                      </a:r>
                      <a:r>
                        <a:rPr sz="2000" spc="-175" dirty="0">
                          <a:latin typeface="Verdana"/>
                          <a:cs typeface="Verdana"/>
                        </a:rPr>
                        <a:t>99</a:t>
                      </a:r>
                      <a:r>
                        <a:rPr sz="2000" spc="-114" dirty="0">
                          <a:latin typeface="Verdana"/>
                          <a:cs typeface="Verdana"/>
                        </a:rPr>
                        <a:t> </a:t>
                      </a:r>
                      <a:r>
                        <a:rPr sz="2000" spc="-25" dirty="0">
                          <a:latin typeface="Verdana"/>
                          <a:cs typeface="Verdana"/>
                        </a:rPr>
                        <a:t>Km</a:t>
                      </a:r>
                      <a:endParaRPr sz="2000">
                        <a:latin typeface="Verdana"/>
                        <a:cs typeface="Verdana"/>
                      </a:endParaRPr>
                    </a:p>
                    <a:p>
                      <a:pPr>
                        <a:lnSpc>
                          <a:spcPct val="100000"/>
                        </a:lnSpc>
                        <a:spcBef>
                          <a:spcPts val="100"/>
                        </a:spcBef>
                      </a:pPr>
                      <a:endParaRPr sz="2000">
                        <a:latin typeface="Times New Roman"/>
                        <a:cs typeface="Times New Roman"/>
                      </a:endParaRPr>
                    </a:p>
                    <a:p>
                      <a:pPr marL="267970" algn="ctr">
                        <a:lnSpc>
                          <a:spcPct val="100000"/>
                        </a:lnSpc>
                      </a:pPr>
                      <a:r>
                        <a:rPr sz="2000" spc="-195" dirty="0">
                          <a:latin typeface="Verdana"/>
                          <a:cs typeface="Verdana"/>
                        </a:rPr>
                        <a:t>100-</a:t>
                      </a:r>
                      <a:r>
                        <a:rPr sz="2000" spc="-175" dirty="0">
                          <a:latin typeface="Verdana"/>
                          <a:cs typeface="Verdana"/>
                        </a:rPr>
                        <a:t>499</a:t>
                      </a:r>
                      <a:r>
                        <a:rPr sz="2000" spc="-114" dirty="0">
                          <a:latin typeface="Verdana"/>
                          <a:cs typeface="Verdana"/>
                        </a:rPr>
                        <a:t> </a:t>
                      </a:r>
                      <a:r>
                        <a:rPr sz="2000" spc="-25" dirty="0">
                          <a:latin typeface="Verdana"/>
                          <a:cs typeface="Verdana"/>
                        </a:rPr>
                        <a:t>Km</a:t>
                      </a:r>
                      <a:endParaRPr sz="2000">
                        <a:latin typeface="Verdana"/>
                        <a:cs typeface="Verdana"/>
                      </a:endParaRPr>
                    </a:p>
                    <a:p>
                      <a:pPr>
                        <a:lnSpc>
                          <a:spcPct val="100000"/>
                        </a:lnSpc>
                        <a:spcBef>
                          <a:spcPts val="105"/>
                        </a:spcBef>
                      </a:pPr>
                      <a:endParaRPr sz="2000">
                        <a:latin typeface="Times New Roman"/>
                        <a:cs typeface="Times New Roman"/>
                      </a:endParaRPr>
                    </a:p>
                    <a:p>
                      <a:pPr marL="271145" algn="ctr">
                        <a:lnSpc>
                          <a:spcPct val="100000"/>
                        </a:lnSpc>
                      </a:pPr>
                      <a:r>
                        <a:rPr sz="2000" spc="-165" dirty="0">
                          <a:latin typeface="Verdana"/>
                          <a:cs typeface="Verdana"/>
                        </a:rPr>
                        <a:t>500</a:t>
                      </a:r>
                      <a:r>
                        <a:rPr sz="2000" spc="-155" dirty="0">
                          <a:latin typeface="Verdana"/>
                          <a:cs typeface="Verdana"/>
                        </a:rPr>
                        <a:t> </a:t>
                      </a:r>
                      <a:r>
                        <a:rPr sz="2000" spc="-285" dirty="0">
                          <a:latin typeface="Verdana"/>
                          <a:cs typeface="Verdana"/>
                        </a:rPr>
                        <a:t>–</a:t>
                      </a:r>
                      <a:r>
                        <a:rPr sz="2000" spc="-150" dirty="0">
                          <a:latin typeface="Verdana"/>
                          <a:cs typeface="Verdana"/>
                        </a:rPr>
                        <a:t> </a:t>
                      </a:r>
                      <a:r>
                        <a:rPr sz="2000" spc="-165" dirty="0">
                          <a:latin typeface="Verdana"/>
                          <a:cs typeface="Verdana"/>
                        </a:rPr>
                        <a:t>1999</a:t>
                      </a:r>
                      <a:r>
                        <a:rPr sz="2000" spc="-155" dirty="0">
                          <a:latin typeface="Verdana"/>
                          <a:cs typeface="Verdana"/>
                        </a:rPr>
                        <a:t> </a:t>
                      </a:r>
                      <a:r>
                        <a:rPr sz="2000" spc="-25" dirty="0">
                          <a:latin typeface="Verdana"/>
                          <a:cs typeface="Verdana"/>
                        </a:rPr>
                        <a:t>Km</a:t>
                      </a:r>
                      <a:endParaRPr sz="2000">
                        <a:latin typeface="Verdana"/>
                        <a:cs typeface="Verdana"/>
                      </a:endParaRPr>
                    </a:p>
                  </a:txBody>
                  <a:tcPr marL="0" marR="0" marT="53340" marB="0">
                    <a:lnT w="12700">
                      <a:solidFill>
                        <a:srgbClr val="5B9BD4"/>
                      </a:solidFill>
                      <a:prstDash val="solid"/>
                    </a:lnT>
                    <a:solidFill>
                      <a:srgbClr val="5B9BD4">
                        <a:alpha val="19999"/>
                      </a:srgbClr>
                    </a:solidFill>
                  </a:tcPr>
                </a:tc>
                <a:tc>
                  <a:txBody>
                    <a:bodyPr/>
                    <a:lstStyle/>
                    <a:p>
                      <a:pPr>
                        <a:lnSpc>
                          <a:spcPct val="100000"/>
                        </a:lnSpc>
                        <a:spcBef>
                          <a:spcPts val="430"/>
                        </a:spcBef>
                      </a:pPr>
                      <a:endParaRPr sz="2000">
                        <a:latin typeface="Times New Roman"/>
                        <a:cs typeface="Times New Roman"/>
                      </a:endParaRPr>
                    </a:p>
                    <a:p>
                      <a:pPr marL="2661285">
                        <a:lnSpc>
                          <a:spcPct val="100000"/>
                        </a:lnSpc>
                        <a:spcBef>
                          <a:spcPts val="5"/>
                        </a:spcBef>
                        <a:tabLst>
                          <a:tab pos="3089910" algn="l"/>
                        </a:tabLst>
                      </a:pPr>
                      <a:r>
                        <a:rPr sz="2000" b="1" spc="-25" dirty="0">
                          <a:latin typeface="Tahoma"/>
                          <a:cs typeface="Tahoma"/>
                        </a:rPr>
                        <a:t>28</a:t>
                      </a:r>
                      <a:r>
                        <a:rPr sz="2000" b="1" dirty="0">
                          <a:latin typeface="Tahoma"/>
                          <a:cs typeface="Tahoma"/>
                        </a:rPr>
                        <a:t>	</a:t>
                      </a:r>
                      <a:r>
                        <a:rPr sz="2000" b="1" spc="-50" dirty="0">
                          <a:latin typeface="Tahoma"/>
                          <a:cs typeface="Tahoma"/>
                        </a:rPr>
                        <a:t>€</a:t>
                      </a:r>
                      <a:endParaRPr sz="2000">
                        <a:latin typeface="Tahoma"/>
                        <a:cs typeface="Tahoma"/>
                      </a:endParaRPr>
                    </a:p>
                    <a:p>
                      <a:pPr>
                        <a:lnSpc>
                          <a:spcPct val="100000"/>
                        </a:lnSpc>
                        <a:spcBef>
                          <a:spcPts val="95"/>
                        </a:spcBef>
                      </a:pPr>
                      <a:endParaRPr sz="2000">
                        <a:latin typeface="Times New Roman"/>
                        <a:cs typeface="Times New Roman"/>
                      </a:endParaRPr>
                    </a:p>
                    <a:p>
                      <a:pPr marL="270510" algn="ctr">
                        <a:lnSpc>
                          <a:spcPct val="100000"/>
                        </a:lnSpc>
                        <a:spcBef>
                          <a:spcPts val="5"/>
                        </a:spcBef>
                      </a:pPr>
                      <a:r>
                        <a:rPr sz="2000" b="1" spc="-155" dirty="0">
                          <a:latin typeface="Tahoma"/>
                          <a:cs typeface="Tahoma"/>
                        </a:rPr>
                        <a:t>211</a:t>
                      </a:r>
                      <a:r>
                        <a:rPr sz="2000" b="1" spc="-15" dirty="0">
                          <a:latin typeface="Tahoma"/>
                          <a:cs typeface="Tahoma"/>
                        </a:rPr>
                        <a:t> </a:t>
                      </a:r>
                      <a:r>
                        <a:rPr sz="2000" b="1" spc="-50" dirty="0">
                          <a:latin typeface="Tahoma"/>
                          <a:cs typeface="Tahoma"/>
                        </a:rPr>
                        <a:t>€</a:t>
                      </a:r>
                      <a:endParaRPr sz="2000">
                        <a:latin typeface="Tahoma"/>
                        <a:cs typeface="Tahoma"/>
                      </a:endParaRPr>
                    </a:p>
                    <a:p>
                      <a:pPr>
                        <a:lnSpc>
                          <a:spcPct val="100000"/>
                        </a:lnSpc>
                        <a:spcBef>
                          <a:spcPts val="100"/>
                        </a:spcBef>
                      </a:pPr>
                      <a:endParaRPr sz="2000">
                        <a:latin typeface="Times New Roman"/>
                        <a:cs typeface="Times New Roman"/>
                      </a:endParaRPr>
                    </a:p>
                    <a:p>
                      <a:pPr marL="2590165">
                        <a:lnSpc>
                          <a:spcPct val="100000"/>
                        </a:lnSpc>
                        <a:tabLst>
                          <a:tab pos="3161665" algn="l"/>
                        </a:tabLst>
                      </a:pPr>
                      <a:r>
                        <a:rPr sz="2000" b="1" spc="-25" dirty="0">
                          <a:latin typeface="Tahoma"/>
                          <a:cs typeface="Tahoma"/>
                        </a:rPr>
                        <a:t>309</a:t>
                      </a:r>
                      <a:r>
                        <a:rPr sz="2000" b="1" dirty="0">
                          <a:latin typeface="Tahoma"/>
                          <a:cs typeface="Tahoma"/>
                        </a:rPr>
                        <a:t>	</a:t>
                      </a:r>
                      <a:r>
                        <a:rPr sz="2000" b="1" spc="-50" dirty="0">
                          <a:latin typeface="Tahoma"/>
                          <a:cs typeface="Tahoma"/>
                        </a:rPr>
                        <a:t>€</a:t>
                      </a:r>
                      <a:endParaRPr sz="2000">
                        <a:latin typeface="Tahoma"/>
                        <a:cs typeface="Tahoma"/>
                      </a:endParaRPr>
                    </a:p>
                  </a:txBody>
                  <a:tcPr marL="0" marR="0" marT="54610" marB="0">
                    <a:lnT w="12700">
                      <a:solidFill>
                        <a:srgbClr val="5B9BD4"/>
                      </a:solidFill>
                      <a:prstDash val="solid"/>
                    </a:lnT>
                    <a:solidFill>
                      <a:srgbClr val="5B9BD4">
                        <a:alpha val="19999"/>
                      </a:srgbClr>
                    </a:solidFill>
                  </a:tcPr>
                </a:tc>
                <a:extLst>
                  <a:ext uri="{0D108BD9-81ED-4DB2-BD59-A6C34878D82A}">
                    <a16:rowId xmlns:a16="http://schemas.microsoft.com/office/drawing/2014/main" val="10001"/>
                  </a:ext>
                </a:extLst>
              </a:tr>
              <a:tr h="580390">
                <a:tc>
                  <a:txBody>
                    <a:bodyPr/>
                    <a:lstStyle/>
                    <a:p>
                      <a:pPr marL="270510" algn="ctr">
                        <a:lnSpc>
                          <a:spcPct val="100000"/>
                        </a:lnSpc>
                        <a:spcBef>
                          <a:spcPts val="325"/>
                        </a:spcBef>
                      </a:pPr>
                      <a:r>
                        <a:rPr sz="2000" spc="-165" dirty="0">
                          <a:latin typeface="Verdana"/>
                          <a:cs typeface="Verdana"/>
                        </a:rPr>
                        <a:t>2000</a:t>
                      </a:r>
                      <a:r>
                        <a:rPr sz="2000" spc="-155" dirty="0">
                          <a:latin typeface="Verdana"/>
                          <a:cs typeface="Verdana"/>
                        </a:rPr>
                        <a:t> </a:t>
                      </a:r>
                      <a:r>
                        <a:rPr sz="2000" spc="-260" dirty="0">
                          <a:latin typeface="Verdana"/>
                          <a:cs typeface="Verdana"/>
                        </a:rPr>
                        <a:t>-</a:t>
                      </a:r>
                      <a:r>
                        <a:rPr sz="2000" spc="-150" dirty="0">
                          <a:latin typeface="Verdana"/>
                          <a:cs typeface="Verdana"/>
                        </a:rPr>
                        <a:t> </a:t>
                      </a:r>
                      <a:r>
                        <a:rPr sz="2000" spc="-20" dirty="0">
                          <a:latin typeface="Verdana"/>
                          <a:cs typeface="Verdana"/>
                        </a:rPr>
                        <a:t>2999</a:t>
                      </a:r>
                      <a:endParaRPr sz="2000">
                        <a:latin typeface="Verdana"/>
                        <a:cs typeface="Verdana"/>
                      </a:endParaRPr>
                    </a:p>
                  </a:txBody>
                  <a:tcPr marL="0" marR="0" marT="41275" marB="0"/>
                </a:tc>
                <a:tc>
                  <a:txBody>
                    <a:bodyPr/>
                    <a:lstStyle/>
                    <a:p>
                      <a:pPr marL="270510" algn="ctr">
                        <a:lnSpc>
                          <a:spcPct val="100000"/>
                        </a:lnSpc>
                        <a:spcBef>
                          <a:spcPts val="335"/>
                        </a:spcBef>
                      </a:pPr>
                      <a:r>
                        <a:rPr sz="2000" b="1" spc="-155" dirty="0">
                          <a:latin typeface="Tahoma"/>
                          <a:cs typeface="Tahoma"/>
                        </a:rPr>
                        <a:t>395</a:t>
                      </a:r>
                      <a:r>
                        <a:rPr sz="2000" b="1" spc="-15" dirty="0">
                          <a:latin typeface="Tahoma"/>
                          <a:cs typeface="Tahoma"/>
                        </a:rPr>
                        <a:t> </a:t>
                      </a:r>
                      <a:r>
                        <a:rPr sz="2000" b="1" spc="-50" dirty="0">
                          <a:latin typeface="Tahoma"/>
                          <a:cs typeface="Tahoma"/>
                        </a:rPr>
                        <a:t>€</a:t>
                      </a:r>
                      <a:endParaRPr sz="2000">
                        <a:latin typeface="Tahoma"/>
                        <a:cs typeface="Tahoma"/>
                      </a:endParaRPr>
                    </a:p>
                  </a:txBody>
                  <a:tcPr marL="0" marR="0" marT="42545" marB="0"/>
                </a:tc>
                <a:extLst>
                  <a:ext uri="{0D108BD9-81ED-4DB2-BD59-A6C34878D82A}">
                    <a16:rowId xmlns:a16="http://schemas.microsoft.com/office/drawing/2014/main" val="10002"/>
                  </a:ext>
                </a:extLst>
              </a:tr>
              <a:tr h="580390">
                <a:tc>
                  <a:txBody>
                    <a:bodyPr/>
                    <a:lstStyle/>
                    <a:p>
                      <a:pPr marL="270510" algn="ctr">
                        <a:lnSpc>
                          <a:spcPct val="100000"/>
                        </a:lnSpc>
                        <a:spcBef>
                          <a:spcPts val="325"/>
                        </a:spcBef>
                      </a:pPr>
                      <a:r>
                        <a:rPr sz="2000" spc="-165" dirty="0">
                          <a:latin typeface="Verdana"/>
                          <a:cs typeface="Verdana"/>
                        </a:rPr>
                        <a:t>3000</a:t>
                      </a:r>
                      <a:r>
                        <a:rPr sz="2000" spc="-155" dirty="0">
                          <a:latin typeface="Verdana"/>
                          <a:cs typeface="Verdana"/>
                        </a:rPr>
                        <a:t> </a:t>
                      </a:r>
                      <a:r>
                        <a:rPr sz="2000" spc="-260" dirty="0">
                          <a:latin typeface="Verdana"/>
                          <a:cs typeface="Verdana"/>
                        </a:rPr>
                        <a:t>-</a:t>
                      </a:r>
                      <a:r>
                        <a:rPr sz="2000" spc="-150" dirty="0">
                          <a:latin typeface="Verdana"/>
                          <a:cs typeface="Verdana"/>
                        </a:rPr>
                        <a:t> </a:t>
                      </a:r>
                      <a:r>
                        <a:rPr sz="2000" spc="-20" dirty="0">
                          <a:latin typeface="Verdana"/>
                          <a:cs typeface="Verdana"/>
                        </a:rPr>
                        <a:t>3999</a:t>
                      </a:r>
                      <a:endParaRPr sz="2000">
                        <a:latin typeface="Verdana"/>
                        <a:cs typeface="Verdana"/>
                      </a:endParaRPr>
                    </a:p>
                  </a:txBody>
                  <a:tcPr marL="0" marR="0" marT="41275" marB="0">
                    <a:solidFill>
                      <a:srgbClr val="5B9BD4">
                        <a:alpha val="19999"/>
                      </a:srgbClr>
                    </a:solidFill>
                  </a:tcPr>
                </a:tc>
                <a:tc>
                  <a:txBody>
                    <a:bodyPr/>
                    <a:lstStyle/>
                    <a:p>
                      <a:pPr marL="2590165">
                        <a:lnSpc>
                          <a:spcPct val="100000"/>
                        </a:lnSpc>
                        <a:spcBef>
                          <a:spcPts val="335"/>
                        </a:spcBef>
                        <a:tabLst>
                          <a:tab pos="3161665" algn="l"/>
                        </a:tabLst>
                      </a:pPr>
                      <a:r>
                        <a:rPr sz="2000" b="1" spc="-25" dirty="0">
                          <a:latin typeface="Tahoma"/>
                          <a:cs typeface="Tahoma"/>
                        </a:rPr>
                        <a:t>580</a:t>
                      </a:r>
                      <a:r>
                        <a:rPr sz="2000" b="1" dirty="0">
                          <a:latin typeface="Tahoma"/>
                          <a:cs typeface="Tahoma"/>
                        </a:rPr>
                        <a:t>	</a:t>
                      </a:r>
                      <a:r>
                        <a:rPr sz="2000" b="1" spc="-50" dirty="0">
                          <a:latin typeface="Tahoma"/>
                          <a:cs typeface="Tahoma"/>
                        </a:rPr>
                        <a:t>€</a:t>
                      </a:r>
                      <a:endParaRPr sz="2000">
                        <a:latin typeface="Tahoma"/>
                        <a:cs typeface="Tahoma"/>
                      </a:endParaRPr>
                    </a:p>
                  </a:txBody>
                  <a:tcPr marL="0" marR="0" marT="42545" marB="0">
                    <a:solidFill>
                      <a:srgbClr val="5B9BD4">
                        <a:alpha val="19999"/>
                      </a:srgbClr>
                    </a:solidFill>
                  </a:tcPr>
                </a:tc>
                <a:extLst>
                  <a:ext uri="{0D108BD9-81ED-4DB2-BD59-A6C34878D82A}">
                    <a16:rowId xmlns:a16="http://schemas.microsoft.com/office/drawing/2014/main" val="10003"/>
                  </a:ext>
                </a:extLst>
              </a:tr>
              <a:tr h="580390">
                <a:tc>
                  <a:txBody>
                    <a:bodyPr/>
                    <a:lstStyle/>
                    <a:p>
                      <a:pPr marL="270510" algn="ctr">
                        <a:lnSpc>
                          <a:spcPct val="100000"/>
                        </a:lnSpc>
                        <a:spcBef>
                          <a:spcPts val="325"/>
                        </a:spcBef>
                      </a:pPr>
                      <a:r>
                        <a:rPr sz="2000" spc="-165" dirty="0">
                          <a:latin typeface="Verdana"/>
                          <a:cs typeface="Verdana"/>
                        </a:rPr>
                        <a:t>4000</a:t>
                      </a:r>
                      <a:r>
                        <a:rPr sz="2000" spc="-155" dirty="0">
                          <a:latin typeface="Verdana"/>
                          <a:cs typeface="Verdana"/>
                        </a:rPr>
                        <a:t> </a:t>
                      </a:r>
                      <a:r>
                        <a:rPr sz="2000" spc="-260" dirty="0">
                          <a:latin typeface="Verdana"/>
                          <a:cs typeface="Verdana"/>
                        </a:rPr>
                        <a:t>-</a:t>
                      </a:r>
                      <a:r>
                        <a:rPr sz="2000" spc="-150" dirty="0">
                          <a:latin typeface="Verdana"/>
                          <a:cs typeface="Verdana"/>
                        </a:rPr>
                        <a:t> </a:t>
                      </a:r>
                      <a:r>
                        <a:rPr sz="2000" spc="-20" dirty="0">
                          <a:latin typeface="Verdana"/>
                          <a:cs typeface="Verdana"/>
                        </a:rPr>
                        <a:t>7999</a:t>
                      </a:r>
                      <a:endParaRPr sz="2000">
                        <a:latin typeface="Verdana"/>
                        <a:cs typeface="Verdana"/>
                      </a:endParaRPr>
                    </a:p>
                  </a:txBody>
                  <a:tcPr marL="0" marR="0" marT="41275" marB="0"/>
                </a:tc>
                <a:tc>
                  <a:txBody>
                    <a:bodyPr/>
                    <a:lstStyle/>
                    <a:p>
                      <a:pPr marL="272415" algn="ctr">
                        <a:lnSpc>
                          <a:spcPct val="100000"/>
                        </a:lnSpc>
                        <a:spcBef>
                          <a:spcPts val="340"/>
                        </a:spcBef>
                        <a:tabLst>
                          <a:tab pos="987425" algn="l"/>
                        </a:tabLst>
                      </a:pPr>
                      <a:r>
                        <a:rPr sz="2000" b="1" spc="-20" dirty="0">
                          <a:latin typeface="Tahoma"/>
                          <a:cs typeface="Tahoma"/>
                        </a:rPr>
                        <a:t>1188</a:t>
                      </a:r>
                      <a:r>
                        <a:rPr sz="2000" b="1" dirty="0">
                          <a:latin typeface="Tahoma"/>
                          <a:cs typeface="Tahoma"/>
                        </a:rPr>
                        <a:t>	</a:t>
                      </a:r>
                      <a:r>
                        <a:rPr sz="2000" b="1" spc="-50" dirty="0">
                          <a:latin typeface="Tahoma"/>
                          <a:cs typeface="Tahoma"/>
                        </a:rPr>
                        <a:t>€</a:t>
                      </a:r>
                      <a:endParaRPr sz="2000">
                        <a:latin typeface="Tahoma"/>
                        <a:cs typeface="Tahoma"/>
                      </a:endParaRPr>
                    </a:p>
                  </a:txBody>
                  <a:tcPr marL="0" marR="0" marT="43180" marB="0"/>
                </a:tc>
                <a:extLst>
                  <a:ext uri="{0D108BD9-81ED-4DB2-BD59-A6C34878D82A}">
                    <a16:rowId xmlns:a16="http://schemas.microsoft.com/office/drawing/2014/main" val="10004"/>
                  </a:ext>
                </a:extLst>
              </a:tr>
              <a:tr h="580390">
                <a:tc>
                  <a:txBody>
                    <a:bodyPr/>
                    <a:lstStyle/>
                    <a:p>
                      <a:pPr marL="269875" algn="ctr">
                        <a:lnSpc>
                          <a:spcPct val="100000"/>
                        </a:lnSpc>
                        <a:spcBef>
                          <a:spcPts val="325"/>
                        </a:spcBef>
                      </a:pPr>
                      <a:r>
                        <a:rPr sz="2000" spc="-165" dirty="0">
                          <a:latin typeface="Verdana"/>
                          <a:cs typeface="Verdana"/>
                        </a:rPr>
                        <a:t>8000</a:t>
                      </a:r>
                      <a:r>
                        <a:rPr sz="2000" spc="-155" dirty="0">
                          <a:latin typeface="Verdana"/>
                          <a:cs typeface="Verdana"/>
                        </a:rPr>
                        <a:t> </a:t>
                      </a:r>
                      <a:r>
                        <a:rPr sz="2000" spc="-430" dirty="0">
                          <a:latin typeface="Verdana"/>
                          <a:cs typeface="Verdana"/>
                        </a:rPr>
                        <a:t>+</a:t>
                      </a:r>
                      <a:r>
                        <a:rPr sz="2000" spc="-150" dirty="0">
                          <a:latin typeface="Verdana"/>
                          <a:cs typeface="Verdana"/>
                        </a:rPr>
                        <a:t> </a:t>
                      </a:r>
                      <a:r>
                        <a:rPr sz="2000" spc="-85" dirty="0">
                          <a:latin typeface="Verdana"/>
                          <a:cs typeface="Verdana"/>
                        </a:rPr>
                        <a:t>or</a:t>
                      </a:r>
                      <a:r>
                        <a:rPr sz="2000" spc="-150" dirty="0">
                          <a:latin typeface="Verdana"/>
                          <a:cs typeface="Verdana"/>
                        </a:rPr>
                        <a:t> </a:t>
                      </a:r>
                      <a:r>
                        <a:rPr sz="2000" spc="-20" dirty="0">
                          <a:latin typeface="Verdana"/>
                          <a:cs typeface="Verdana"/>
                        </a:rPr>
                        <a:t>more</a:t>
                      </a:r>
                      <a:endParaRPr sz="2000">
                        <a:latin typeface="Verdana"/>
                        <a:cs typeface="Verdana"/>
                      </a:endParaRPr>
                    </a:p>
                  </a:txBody>
                  <a:tcPr marL="0" marR="0" marT="41275" marB="0">
                    <a:solidFill>
                      <a:srgbClr val="5B9BD4">
                        <a:alpha val="19999"/>
                      </a:srgbClr>
                    </a:solidFill>
                  </a:tcPr>
                </a:tc>
                <a:tc>
                  <a:txBody>
                    <a:bodyPr/>
                    <a:lstStyle/>
                    <a:p>
                      <a:pPr marL="272415" algn="ctr">
                        <a:lnSpc>
                          <a:spcPct val="100000"/>
                        </a:lnSpc>
                        <a:spcBef>
                          <a:spcPts val="340"/>
                        </a:spcBef>
                        <a:tabLst>
                          <a:tab pos="987425" algn="l"/>
                        </a:tabLst>
                      </a:pPr>
                      <a:r>
                        <a:rPr sz="2000" b="1" spc="-20" dirty="0">
                          <a:latin typeface="Tahoma"/>
                          <a:cs typeface="Tahoma"/>
                        </a:rPr>
                        <a:t>1735</a:t>
                      </a:r>
                      <a:r>
                        <a:rPr sz="2000" b="1" dirty="0">
                          <a:latin typeface="Tahoma"/>
                          <a:cs typeface="Tahoma"/>
                        </a:rPr>
                        <a:t>	</a:t>
                      </a:r>
                      <a:r>
                        <a:rPr sz="2000" b="1" spc="-50" dirty="0">
                          <a:latin typeface="Tahoma"/>
                          <a:cs typeface="Tahoma"/>
                        </a:rPr>
                        <a:t>€</a:t>
                      </a:r>
                      <a:endParaRPr sz="2000" dirty="0">
                        <a:latin typeface="Tahoma"/>
                        <a:cs typeface="Tahoma"/>
                      </a:endParaRPr>
                    </a:p>
                  </a:txBody>
                  <a:tcPr marL="0" marR="0" marT="43180" marB="0">
                    <a:solidFill>
                      <a:srgbClr val="5B9BD4">
                        <a:alpha val="19999"/>
                      </a:srgbClr>
                    </a:solidFill>
                  </a:tcPr>
                </a:tc>
                <a:extLst>
                  <a:ext uri="{0D108BD9-81ED-4DB2-BD59-A6C34878D82A}">
                    <a16:rowId xmlns:a16="http://schemas.microsoft.com/office/drawing/2014/main" val="10005"/>
                  </a:ext>
                </a:extLst>
              </a:tr>
            </a:tbl>
          </a:graphicData>
        </a:graphic>
      </p:graphicFrame>
      <p:sp>
        <p:nvSpPr>
          <p:cNvPr id="3" name="object 3"/>
          <p:cNvSpPr txBox="1">
            <a:spLocks noGrp="1"/>
          </p:cNvSpPr>
          <p:nvPr>
            <p:ph type="title"/>
          </p:nvPr>
        </p:nvSpPr>
        <p:spPr>
          <a:xfrm>
            <a:off x="47650" y="25095"/>
            <a:ext cx="3129915" cy="561231"/>
          </a:xfrm>
          <a:prstGeom prst="rect">
            <a:avLst/>
          </a:prstGeom>
        </p:spPr>
        <p:txBody>
          <a:bodyPr vert="horz" wrap="square" lIns="0" tIns="129083" rIns="0" bIns="0" rtlCol="0">
            <a:spAutoFit/>
          </a:bodyPr>
          <a:lstStyle/>
          <a:p>
            <a:pPr marL="281940">
              <a:lnSpc>
                <a:spcPct val="100000"/>
              </a:lnSpc>
              <a:spcBef>
                <a:spcPts val="100"/>
              </a:spcBef>
            </a:pPr>
            <a:r>
              <a:rPr spc="-30" dirty="0"/>
              <a:t>Τα</a:t>
            </a:r>
            <a:r>
              <a:rPr spc="-30" dirty="0" err="1"/>
              <a:t>ξιδιωτικά</a:t>
            </a:r>
            <a:endParaRPr spc="-10" dirty="0"/>
          </a:p>
        </p:txBody>
      </p:sp>
    </p:spTree>
    <p:extLst>
      <p:ext uri="{BB962C8B-B14F-4D97-AF65-F5344CB8AC3E}">
        <p14:creationId xmlns:p14="http://schemas.microsoft.com/office/powerpoint/2010/main" val="279686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175666" y="64719"/>
            <a:ext cx="8644890" cy="514350"/>
          </a:xfrm>
          <a:prstGeom prst="rect">
            <a:avLst/>
          </a:prstGeom>
        </p:spPr>
        <p:txBody>
          <a:bodyPr vert="horz" wrap="square" lIns="0" tIns="13335" rIns="0" bIns="0" rtlCol="0">
            <a:spAutoFit/>
          </a:bodyPr>
          <a:lstStyle/>
          <a:p>
            <a:pPr marL="12700">
              <a:lnSpc>
                <a:spcPct val="100000"/>
              </a:lnSpc>
              <a:spcBef>
                <a:spcPts val="105"/>
              </a:spcBef>
            </a:pPr>
            <a:r>
              <a:rPr sz="3200" spc="-15" dirty="0">
                <a:latin typeface="Calibri"/>
                <a:cs typeface="Calibri"/>
              </a:rPr>
              <a:t>Ταξιδιωτικά</a:t>
            </a:r>
            <a:r>
              <a:rPr sz="3200" spc="-30" dirty="0">
                <a:latin typeface="Calibri"/>
                <a:cs typeface="Calibri"/>
              </a:rPr>
              <a:t> </a:t>
            </a:r>
            <a:r>
              <a:rPr sz="3200" spc="-5" dirty="0">
                <a:latin typeface="Calibri"/>
                <a:cs typeface="Calibri"/>
              </a:rPr>
              <a:t>Έξοδα για Σπουδαστές</a:t>
            </a:r>
            <a:r>
              <a:rPr sz="3200" spc="-20" dirty="0">
                <a:latin typeface="Calibri"/>
                <a:cs typeface="Calibri"/>
              </a:rPr>
              <a:t> </a:t>
            </a:r>
            <a:r>
              <a:rPr sz="3200" spc="-35" dirty="0">
                <a:latin typeface="Calibri"/>
                <a:cs typeface="Calibri"/>
              </a:rPr>
              <a:t>και</a:t>
            </a:r>
            <a:r>
              <a:rPr sz="3200" spc="-20" dirty="0">
                <a:latin typeface="Calibri"/>
                <a:cs typeface="Calibri"/>
              </a:rPr>
              <a:t> </a:t>
            </a:r>
            <a:r>
              <a:rPr sz="3200" spc="-10" dirty="0">
                <a:latin typeface="Calibri"/>
                <a:cs typeface="Calibri"/>
              </a:rPr>
              <a:t>Προσωπικό</a:t>
            </a:r>
            <a:endParaRPr sz="3200">
              <a:latin typeface="Calibri"/>
              <a:cs typeface="Calibri"/>
            </a:endParaRPr>
          </a:p>
        </p:txBody>
      </p:sp>
      <p:sp>
        <p:nvSpPr>
          <p:cNvPr id="7" name="object 7"/>
          <p:cNvSpPr txBox="1"/>
          <p:nvPr/>
        </p:nvSpPr>
        <p:spPr>
          <a:xfrm>
            <a:off x="106679" y="1524000"/>
            <a:ext cx="11978640" cy="2721642"/>
          </a:xfrm>
          <a:prstGeom prst="rect">
            <a:avLst/>
          </a:prstGeom>
        </p:spPr>
        <p:txBody>
          <a:bodyPr vert="horz" wrap="square" lIns="0" tIns="149860" rIns="0" bIns="0" rtlCol="0">
            <a:spAutoFit/>
          </a:bodyPr>
          <a:lstStyle/>
          <a:p>
            <a:pPr marL="299085" indent="-287020">
              <a:lnSpc>
                <a:spcPct val="100000"/>
              </a:lnSpc>
              <a:spcBef>
                <a:spcPts val="1180"/>
              </a:spcBef>
              <a:buFont typeface="Courier New"/>
              <a:buChar char="o"/>
              <a:tabLst>
                <a:tab pos="299720" algn="l"/>
              </a:tabLst>
            </a:pPr>
            <a:r>
              <a:rPr sz="1800" dirty="0">
                <a:solidFill>
                  <a:srgbClr val="0A752C"/>
                </a:solidFill>
                <a:latin typeface="Verdana"/>
                <a:cs typeface="Verdana"/>
              </a:rPr>
              <a:t>Στις περιπτώσεις</a:t>
            </a:r>
            <a:r>
              <a:rPr sz="1800" spc="-15" dirty="0">
                <a:solidFill>
                  <a:srgbClr val="0A752C"/>
                </a:solidFill>
                <a:latin typeface="Verdana"/>
                <a:cs typeface="Verdana"/>
              </a:rPr>
              <a:t> </a:t>
            </a:r>
            <a:r>
              <a:rPr sz="1800" b="1" spc="-5" dirty="0">
                <a:solidFill>
                  <a:srgbClr val="7030A0"/>
                </a:solidFill>
                <a:latin typeface="Verdana"/>
                <a:cs typeface="Verdana"/>
              </a:rPr>
              <a:t>που</a:t>
            </a:r>
            <a:r>
              <a:rPr sz="1800" b="1" dirty="0">
                <a:solidFill>
                  <a:srgbClr val="7030A0"/>
                </a:solidFill>
                <a:latin typeface="Verdana"/>
                <a:cs typeface="Verdana"/>
              </a:rPr>
              <a:t> οι </a:t>
            </a:r>
            <a:r>
              <a:rPr sz="1800" b="1" spc="-5" dirty="0">
                <a:solidFill>
                  <a:srgbClr val="7030A0"/>
                </a:solidFill>
                <a:latin typeface="Verdana"/>
                <a:cs typeface="Verdana"/>
              </a:rPr>
              <a:t>σπουδαστές/στριες</a:t>
            </a:r>
            <a:r>
              <a:rPr sz="1800" b="1" dirty="0">
                <a:solidFill>
                  <a:srgbClr val="7030A0"/>
                </a:solidFill>
                <a:latin typeface="Verdana"/>
                <a:cs typeface="Verdana"/>
              </a:rPr>
              <a:t> </a:t>
            </a:r>
            <a:r>
              <a:rPr sz="1800" dirty="0">
                <a:solidFill>
                  <a:srgbClr val="0A752C"/>
                </a:solidFill>
                <a:latin typeface="Verdana"/>
                <a:cs typeface="Verdana"/>
              </a:rPr>
              <a:t>επιλέξουν</a:t>
            </a:r>
            <a:r>
              <a:rPr sz="1800" spc="-15" dirty="0">
                <a:solidFill>
                  <a:srgbClr val="0A752C"/>
                </a:solidFill>
                <a:latin typeface="Verdana"/>
                <a:cs typeface="Verdana"/>
              </a:rPr>
              <a:t> </a:t>
            </a:r>
            <a:r>
              <a:rPr sz="1800" dirty="0">
                <a:solidFill>
                  <a:srgbClr val="0A752C"/>
                </a:solidFill>
                <a:latin typeface="Verdana"/>
                <a:cs typeface="Verdana"/>
              </a:rPr>
              <a:t>να</a:t>
            </a:r>
            <a:r>
              <a:rPr sz="1800" spc="10" dirty="0">
                <a:solidFill>
                  <a:srgbClr val="0A752C"/>
                </a:solidFill>
                <a:latin typeface="Verdana"/>
                <a:cs typeface="Verdana"/>
              </a:rPr>
              <a:t> </a:t>
            </a:r>
            <a:r>
              <a:rPr sz="1800" spc="-5" dirty="0">
                <a:solidFill>
                  <a:srgbClr val="0A752C"/>
                </a:solidFill>
                <a:latin typeface="Verdana"/>
                <a:cs typeface="Verdana"/>
              </a:rPr>
              <a:t>αναχωρήσουν</a:t>
            </a:r>
            <a:r>
              <a:rPr sz="1800" dirty="0">
                <a:solidFill>
                  <a:srgbClr val="0A752C"/>
                </a:solidFill>
                <a:latin typeface="Verdana"/>
                <a:cs typeface="Verdana"/>
              </a:rPr>
              <a:t> </a:t>
            </a:r>
            <a:r>
              <a:rPr sz="1800" spc="-5" dirty="0">
                <a:solidFill>
                  <a:srgbClr val="0A752C"/>
                </a:solidFill>
                <a:latin typeface="Verdana"/>
                <a:cs typeface="Verdana"/>
              </a:rPr>
              <a:t>από</a:t>
            </a:r>
            <a:r>
              <a:rPr sz="1800" spc="15" dirty="0">
                <a:solidFill>
                  <a:srgbClr val="0A752C"/>
                </a:solidFill>
                <a:latin typeface="Verdana"/>
                <a:cs typeface="Verdana"/>
              </a:rPr>
              <a:t> </a:t>
            </a:r>
            <a:r>
              <a:rPr sz="1800" spc="-5" dirty="0">
                <a:solidFill>
                  <a:srgbClr val="0A752C"/>
                </a:solidFill>
                <a:latin typeface="Verdana"/>
                <a:cs typeface="Verdana"/>
              </a:rPr>
              <a:t>χώρα</a:t>
            </a:r>
            <a:r>
              <a:rPr sz="1800" spc="5" dirty="0">
                <a:solidFill>
                  <a:srgbClr val="0A752C"/>
                </a:solidFill>
                <a:latin typeface="Verdana"/>
                <a:cs typeface="Verdana"/>
              </a:rPr>
              <a:t> </a:t>
            </a:r>
            <a:r>
              <a:rPr sz="1800" spc="-5" dirty="0">
                <a:solidFill>
                  <a:srgbClr val="0A752C"/>
                </a:solidFill>
                <a:latin typeface="Verdana"/>
                <a:cs typeface="Verdana"/>
              </a:rPr>
              <a:t>στην</a:t>
            </a:r>
            <a:r>
              <a:rPr sz="1800" spc="-10" dirty="0">
                <a:solidFill>
                  <a:srgbClr val="0A752C"/>
                </a:solidFill>
                <a:latin typeface="Verdana"/>
                <a:cs typeface="Verdana"/>
              </a:rPr>
              <a:t> </a:t>
            </a:r>
            <a:r>
              <a:rPr sz="1800" dirty="0">
                <a:solidFill>
                  <a:srgbClr val="0A752C"/>
                </a:solidFill>
                <a:latin typeface="Verdana"/>
                <a:cs typeface="Verdana"/>
              </a:rPr>
              <a:t>οποία</a:t>
            </a:r>
            <a:r>
              <a:rPr sz="1800" spc="-5" dirty="0">
                <a:solidFill>
                  <a:srgbClr val="0A752C"/>
                </a:solidFill>
                <a:latin typeface="Verdana"/>
                <a:cs typeface="Verdana"/>
              </a:rPr>
              <a:t> </a:t>
            </a:r>
            <a:r>
              <a:rPr sz="1800" dirty="0">
                <a:solidFill>
                  <a:srgbClr val="0A752C"/>
                </a:solidFill>
                <a:latin typeface="Verdana"/>
                <a:cs typeface="Verdana"/>
              </a:rPr>
              <a:t>δεν</a:t>
            </a:r>
            <a:endParaRPr sz="1800" dirty="0">
              <a:latin typeface="Verdana"/>
              <a:cs typeface="Verdana"/>
            </a:endParaRPr>
          </a:p>
          <a:p>
            <a:pPr marL="299085">
              <a:lnSpc>
                <a:spcPct val="100000"/>
              </a:lnSpc>
              <a:spcBef>
                <a:spcPts val="1080"/>
              </a:spcBef>
            </a:pPr>
            <a:r>
              <a:rPr sz="1800" spc="-5" dirty="0">
                <a:solidFill>
                  <a:srgbClr val="0A752C"/>
                </a:solidFill>
                <a:latin typeface="Verdana"/>
                <a:cs typeface="Verdana"/>
              </a:rPr>
              <a:t>φιλοξενείται</a:t>
            </a:r>
            <a:r>
              <a:rPr sz="1800" spc="-10" dirty="0">
                <a:solidFill>
                  <a:srgbClr val="0A752C"/>
                </a:solidFill>
                <a:latin typeface="Verdana"/>
                <a:cs typeface="Verdana"/>
              </a:rPr>
              <a:t> </a:t>
            </a:r>
            <a:r>
              <a:rPr sz="1800" spc="-5" dirty="0">
                <a:solidFill>
                  <a:srgbClr val="0A752C"/>
                </a:solidFill>
                <a:latin typeface="Verdana"/>
                <a:cs typeface="Verdana"/>
              </a:rPr>
              <a:t>το</a:t>
            </a:r>
            <a:r>
              <a:rPr sz="1800" spc="10" dirty="0">
                <a:solidFill>
                  <a:srgbClr val="0A752C"/>
                </a:solidFill>
                <a:latin typeface="Verdana"/>
                <a:cs typeface="Verdana"/>
              </a:rPr>
              <a:t> </a:t>
            </a:r>
            <a:r>
              <a:rPr sz="1800" dirty="0">
                <a:solidFill>
                  <a:srgbClr val="0A752C"/>
                </a:solidFill>
                <a:latin typeface="Verdana"/>
                <a:cs typeface="Verdana"/>
              </a:rPr>
              <a:t>ίδρυμα</a:t>
            </a:r>
            <a:r>
              <a:rPr sz="1800" spc="20" dirty="0">
                <a:solidFill>
                  <a:srgbClr val="0A752C"/>
                </a:solidFill>
                <a:latin typeface="Verdana"/>
                <a:cs typeface="Verdana"/>
              </a:rPr>
              <a:t> </a:t>
            </a:r>
            <a:r>
              <a:rPr sz="1800" spc="-5" dirty="0">
                <a:solidFill>
                  <a:srgbClr val="0A752C"/>
                </a:solidFill>
                <a:latin typeface="Verdana"/>
                <a:cs typeface="Verdana"/>
              </a:rPr>
              <a:t>αποστολής</a:t>
            </a:r>
            <a:r>
              <a:rPr sz="1800" spc="10" dirty="0">
                <a:solidFill>
                  <a:srgbClr val="0A752C"/>
                </a:solidFill>
                <a:latin typeface="Verdana"/>
                <a:cs typeface="Verdana"/>
              </a:rPr>
              <a:t> </a:t>
            </a:r>
            <a:r>
              <a:rPr sz="1800" b="1" u="heavy" spc="-10" dirty="0">
                <a:solidFill>
                  <a:srgbClr val="0A752C"/>
                </a:solidFill>
                <a:uFill>
                  <a:solidFill>
                    <a:srgbClr val="0A752C"/>
                  </a:solidFill>
                </a:uFill>
                <a:latin typeface="Verdana"/>
                <a:cs typeface="Verdana"/>
              </a:rPr>
              <a:t>τότε</a:t>
            </a:r>
            <a:r>
              <a:rPr sz="1800" b="1" u="heavy" spc="10" dirty="0">
                <a:solidFill>
                  <a:srgbClr val="0A752C"/>
                </a:solidFill>
                <a:uFill>
                  <a:solidFill>
                    <a:srgbClr val="0A752C"/>
                  </a:solidFill>
                </a:uFill>
                <a:latin typeface="Verdana"/>
                <a:cs typeface="Verdana"/>
              </a:rPr>
              <a:t> </a:t>
            </a:r>
            <a:r>
              <a:rPr sz="1800" b="1" u="heavy" dirty="0">
                <a:solidFill>
                  <a:srgbClr val="0A752C"/>
                </a:solidFill>
                <a:uFill>
                  <a:solidFill>
                    <a:srgbClr val="0A752C"/>
                  </a:solidFill>
                </a:uFill>
                <a:latin typeface="Verdana"/>
                <a:cs typeface="Verdana"/>
              </a:rPr>
              <a:t>δεν</a:t>
            </a:r>
            <a:r>
              <a:rPr sz="1800" b="1" u="heavy" spc="10" dirty="0">
                <a:solidFill>
                  <a:srgbClr val="0A752C"/>
                </a:solidFill>
                <a:uFill>
                  <a:solidFill>
                    <a:srgbClr val="0A752C"/>
                  </a:solidFill>
                </a:uFill>
                <a:latin typeface="Verdana"/>
                <a:cs typeface="Verdana"/>
              </a:rPr>
              <a:t> </a:t>
            </a:r>
            <a:r>
              <a:rPr sz="1800" b="1" u="heavy" spc="-5" dirty="0">
                <a:solidFill>
                  <a:srgbClr val="0A752C"/>
                </a:solidFill>
                <a:uFill>
                  <a:solidFill>
                    <a:srgbClr val="0A752C"/>
                  </a:solidFill>
                </a:uFill>
                <a:latin typeface="Verdana"/>
                <a:cs typeface="Verdana"/>
              </a:rPr>
              <a:t>θα</a:t>
            </a:r>
            <a:r>
              <a:rPr sz="1800" b="1" u="heavy" spc="20" dirty="0">
                <a:solidFill>
                  <a:srgbClr val="0A752C"/>
                </a:solidFill>
                <a:uFill>
                  <a:solidFill>
                    <a:srgbClr val="0A752C"/>
                  </a:solidFill>
                </a:uFill>
                <a:latin typeface="Verdana"/>
                <a:cs typeface="Verdana"/>
              </a:rPr>
              <a:t> </a:t>
            </a:r>
            <a:r>
              <a:rPr sz="1800" b="1" u="heavy" spc="-5" dirty="0">
                <a:solidFill>
                  <a:srgbClr val="0A752C"/>
                </a:solidFill>
                <a:uFill>
                  <a:solidFill>
                    <a:srgbClr val="0A752C"/>
                  </a:solidFill>
                </a:uFill>
                <a:latin typeface="Verdana"/>
                <a:cs typeface="Verdana"/>
              </a:rPr>
              <a:t>δικαιούνται</a:t>
            </a:r>
            <a:r>
              <a:rPr sz="1800" b="1" u="heavy" spc="10" dirty="0">
                <a:solidFill>
                  <a:srgbClr val="0A752C"/>
                </a:solidFill>
                <a:uFill>
                  <a:solidFill>
                    <a:srgbClr val="0A752C"/>
                  </a:solidFill>
                </a:uFill>
                <a:latin typeface="Verdana"/>
                <a:cs typeface="Verdana"/>
              </a:rPr>
              <a:t> </a:t>
            </a:r>
            <a:r>
              <a:rPr sz="1800" b="1" u="heavy" spc="-5" dirty="0">
                <a:solidFill>
                  <a:srgbClr val="0A752C"/>
                </a:solidFill>
                <a:uFill>
                  <a:solidFill>
                    <a:srgbClr val="0A752C"/>
                  </a:solidFill>
                </a:uFill>
                <a:latin typeface="Verdana"/>
                <a:cs typeface="Verdana"/>
              </a:rPr>
              <a:t>τα</a:t>
            </a:r>
            <a:r>
              <a:rPr sz="1800" b="1" u="heavy" spc="10" dirty="0">
                <a:solidFill>
                  <a:srgbClr val="0A752C"/>
                </a:solidFill>
                <a:uFill>
                  <a:solidFill>
                    <a:srgbClr val="0A752C"/>
                  </a:solidFill>
                </a:uFill>
                <a:latin typeface="Verdana"/>
                <a:cs typeface="Verdana"/>
              </a:rPr>
              <a:t> </a:t>
            </a:r>
            <a:r>
              <a:rPr sz="1800" b="1" u="heavy" spc="-5" dirty="0">
                <a:solidFill>
                  <a:srgbClr val="0A752C"/>
                </a:solidFill>
                <a:uFill>
                  <a:solidFill>
                    <a:srgbClr val="0A752C"/>
                  </a:solidFill>
                </a:uFill>
                <a:latin typeface="Verdana"/>
                <a:cs typeface="Verdana"/>
              </a:rPr>
              <a:t>έξοδα</a:t>
            </a:r>
            <a:r>
              <a:rPr sz="1800" b="1" u="heavy" spc="15" dirty="0">
                <a:solidFill>
                  <a:srgbClr val="0A752C"/>
                </a:solidFill>
                <a:uFill>
                  <a:solidFill>
                    <a:srgbClr val="0A752C"/>
                  </a:solidFill>
                </a:uFill>
                <a:latin typeface="Verdana"/>
                <a:cs typeface="Verdana"/>
              </a:rPr>
              <a:t> </a:t>
            </a:r>
            <a:r>
              <a:rPr sz="1800" b="1" u="heavy" spc="-5" dirty="0">
                <a:solidFill>
                  <a:srgbClr val="0A752C"/>
                </a:solidFill>
                <a:uFill>
                  <a:solidFill>
                    <a:srgbClr val="0A752C"/>
                  </a:solidFill>
                </a:uFill>
                <a:latin typeface="Verdana"/>
                <a:cs typeface="Verdana"/>
              </a:rPr>
              <a:t>ταξιδίου</a:t>
            </a:r>
            <a:r>
              <a:rPr sz="1800" b="1" u="heavy" spc="25" dirty="0">
                <a:solidFill>
                  <a:srgbClr val="0A752C"/>
                </a:solidFill>
                <a:uFill>
                  <a:solidFill>
                    <a:srgbClr val="0A752C"/>
                  </a:solidFill>
                </a:uFill>
                <a:latin typeface="Verdana"/>
                <a:cs typeface="Verdana"/>
              </a:rPr>
              <a:t> </a:t>
            </a:r>
            <a:r>
              <a:rPr sz="1800" u="heavy" dirty="0">
                <a:solidFill>
                  <a:srgbClr val="8F45C6"/>
                </a:solidFill>
                <a:uFill>
                  <a:solidFill>
                    <a:srgbClr val="0A752C"/>
                  </a:solidFill>
                </a:uFill>
                <a:latin typeface="Verdana"/>
                <a:cs typeface="Verdana"/>
              </a:rPr>
              <a:t>(</a:t>
            </a:r>
            <a:r>
              <a:rPr sz="1800" u="heavy" spc="10" dirty="0">
                <a:solidFill>
                  <a:srgbClr val="8F45C6"/>
                </a:solidFill>
                <a:uFill>
                  <a:solidFill>
                    <a:srgbClr val="0A752C"/>
                  </a:solidFill>
                </a:uFill>
                <a:latin typeface="Verdana"/>
                <a:cs typeface="Verdana"/>
              </a:rPr>
              <a:t> </a:t>
            </a:r>
            <a:r>
              <a:rPr sz="1800" u="heavy" dirty="0">
                <a:solidFill>
                  <a:srgbClr val="8F45C6"/>
                </a:solidFill>
                <a:uFill>
                  <a:solidFill>
                    <a:srgbClr val="0A752C"/>
                  </a:solidFill>
                </a:uFill>
                <a:latin typeface="Verdana"/>
                <a:cs typeface="Verdana"/>
              </a:rPr>
              <a:t>π.χ.</a:t>
            </a:r>
            <a:r>
              <a:rPr sz="1800" u="heavy" spc="-10" dirty="0">
                <a:solidFill>
                  <a:srgbClr val="8F45C6"/>
                </a:solidFill>
                <a:uFill>
                  <a:solidFill>
                    <a:srgbClr val="0A752C"/>
                  </a:solidFill>
                </a:uFill>
                <a:latin typeface="Verdana"/>
                <a:cs typeface="Verdana"/>
              </a:rPr>
              <a:t> </a:t>
            </a:r>
            <a:r>
              <a:rPr sz="1800" u="heavy" dirty="0">
                <a:solidFill>
                  <a:srgbClr val="8F45C6"/>
                </a:solidFill>
                <a:uFill>
                  <a:solidFill>
                    <a:srgbClr val="0A752C"/>
                  </a:solidFill>
                </a:uFill>
                <a:latin typeface="Verdana"/>
                <a:cs typeface="Verdana"/>
              </a:rPr>
              <a:t>Distance</a:t>
            </a:r>
            <a:r>
              <a:rPr sz="1800" u="heavy" spc="10" dirty="0">
                <a:solidFill>
                  <a:srgbClr val="8F45C6"/>
                </a:solidFill>
                <a:uFill>
                  <a:solidFill>
                    <a:srgbClr val="0A752C"/>
                  </a:solidFill>
                </a:uFill>
                <a:latin typeface="Verdana"/>
                <a:cs typeface="Verdana"/>
              </a:rPr>
              <a:t> </a:t>
            </a:r>
            <a:r>
              <a:rPr sz="1800" u="heavy" spc="-5" dirty="0">
                <a:solidFill>
                  <a:srgbClr val="8F45C6"/>
                </a:solidFill>
                <a:uFill>
                  <a:solidFill>
                    <a:srgbClr val="0A752C"/>
                  </a:solidFill>
                </a:uFill>
                <a:latin typeface="Verdana"/>
                <a:cs typeface="Verdana"/>
              </a:rPr>
              <a:t>Learning)</a:t>
            </a:r>
            <a:endParaRPr sz="1800" dirty="0">
              <a:latin typeface="Verdana"/>
              <a:cs typeface="Verdana"/>
            </a:endParaRPr>
          </a:p>
          <a:p>
            <a:pPr>
              <a:lnSpc>
                <a:spcPct val="100000"/>
              </a:lnSpc>
              <a:spcBef>
                <a:spcPts val="20"/>
              </a:spcBef>
            </a:pPr>
            <a:endParaRPr sz="2650" dirty="0">
              <a:latin typeface="Verdana"/>
              <a:cs typeface="Verdana"/>
            </a:endParaRPr>
          </a:p>
          <a:p>
            <a:pPr marL="299085" marR="416559" indent="-287020">
              <a:lnSpc>
                <a:spcPct val="150100"/>
              </a:lnSpc>
              <a:buFont typeface="Courier New"/>
              <a:buChar char="o"/>
              <a:tabLst>
                <a:tab pos="299720" algn="l"/>
              </a:tabLst>
            </a:pPr>
            <a:r>
              <a:rPr sz="1800" dirty="0">
                <a:solidFill>
                  <a:srgbClr val="0A752C"/>
                </a:solidFill>
                <a:latin typeface="Verdana"/>
                <a:cs typeface="Verdana"/>
              </a:rPr>
              <a:t>Στις περιπτώσεις </a:t>
            </a:r>
            <a:r>
              <a:rPr sz="1800" spc="-5" dirty="0">
                <a:solidFill>
                  <a:srgbClr val="0A752C"/>
                </a:solidFill>
                <a:latin typeface="Verdana"/>
                <a:cs typeface="Verdana"/>
              </a:rPr>
              <a:t>που </a:t>
            </a:r>
            <a:r>
              <a:rPr sz="1800" dirty="0">
                <a:solidFill>
                  <a:srgbClr val="0A752C"/>
                </a:solidFill>
                <a:latin typeface="Verdana"/>
                <a:cs typeface="Verdana"/>
              </a:rPr>
              <a:t>προσωπικό επιλέξει να </a:t>
            </a:r>
            <a:r>
              <a:rPr sz="1800" spc="-5" dirty="0">
                <a:solidFill>
                  <a:srgbClr val="0A752C"/>
                </a:solidFill>
                <a:latin typeface="Verdana"/>
                <a:cs typeface="Verdana"/>
              </a:rPr>
              <a:t>αναχωρήσει από χώρα στην </a:t>
            </a:r>
            <a:r>
              <a:rPr sz="1800" dirty="0">
                <a:solidFill>
                  <a:srgbClr val="0A752C"/>
                </a:solidFill>
                <a:latin typeface="Verdana"/>
                <a:cs typeface="Verdana"/>
              </a:rPr>
              <a:t>οποία δεν φιλοξενείται </a:t>
            </a:r>
            <a:r>
              <a:rPr sz="1800" spc="-5" dirty="0">
                <a:solidFill>
                  <a:srgbClr val="0A752C"/>
                </a:solidFill>
                <a:latin typeface="Verdana"/>
                <a:cs typeface="Verdana"/>
              </a:rPr>
              <a:t>το </a:t>
            </a:r>
            <a:r>
              <a:rPr sz="1800" spc="-620" dirty="0">
                <a:solidFill>
                  <a:srgbClr val="0A752C"/>
                </a:solidFill>
                <a:latin typeface="Verdana"/>
                <a:cs typeface="Verdana"/>
              </a:rPr>
              <a:t> </a:t>
            </a:r>
            <a:r>
              <a:rPr sz="1800" dirty="0">
                <a:solidFill>
                  <a:srgbClr val="0A752C"/>
                </a:solidFill>
                <a:latin typeface="Verdana"/>
                <a:cs typeface="Verdana"/>
              </a:rPr>
              <a:t>ίδρυμα</a:t>
            </a:r>
            <a:r>
              <a:rPr sz="1800" spc="10" dirty="0">
                <a:solidFill>
                  <a:srgbClr val="0A752C"/>
                </a:solidFill>
                <a:latin typeface="Verdana"/>
                <a:cs typeface="Verdana"/>
              </a:rPr>
              <a:t> </a:t>
            </a:r>
            <a:r>
              <a:rPr sz="1800" spc="-5" dirty="0">
                <a:solidFill>
                  <a:srgbClr val="0A752C"/>
                </a:solidFill>
                <a:latin typeface="Verdana"/>
                <a:cs typeface="Verdana"/>
              </a:rPr>
              <a:t>αποστολής,</a:t>
            </a:r>
            <a:r>
              <a:rPr sz="1800" spc="-25" dirty="0">
                <a:solidFill>
                  <a:srgbClr val="0A752C"/>
                </a:solidFill>
                <a:latin typeface="Verdana"/>
                <a:cs typeface="Verdana"/>
              </a:rPr>
              <a:t> </a:t>
            </a:r>
            <a:r>
              <a:rPr sz="1800" dirty="0">
                <a:solidFill>
                  <a:srgbClr val="0A752C"/>
                </a:solidFill>
                <a:latin typeface="Verdana"/>
                <a:cs typeface="Verdana"/>
              </a:rPr>
              <a:t>προς</a:t>
            </a:r>
            <a:r>
              <a:rPr sz="1800" spc="-10" dirty="0">
                <a:solidFill>
                  <a:srgbClr val="0A752C"/>
                </a:solidFill>
                <a:latin typeface="Verdana"/>
                <a:cs typeface="Verdana"/>
              </a:rPr>
              <a:t> </a:t>
            </a:r>
            <a:r>
              <a:rPr sz="1800" spc="-5" dirty="0">
                <a:solidFill>
                  <a:srgbClr val="0A752C"/>
                </a:solidFill>
                <a:latin typeface="Verdana"/>
                <a:cs typeface="Verdana"/>
              </a:rPr>
              <a:t>τη</a:t>
            </a:r>
            <a:r>
              <a:rPr sz="1800" dirty="0">
                <a:solidFill>
                  <a:srgbClr val="0A752C"/>
                </a:solidFill>
                <a:latin typeface="Verdana"/>
                <a:cs typeface="Verdana"/>
              </a:rPr>
              <a:t> </a:t>
            </a:r>
            <a:r>
              <a:rPr sz="1800" spc="-5" dirty="0">
                <a:solidFill>
                  <a:srgbClr val="0A752C"/>
                </a:solidFill>
                <a:latin typeface="Verdana"/>
                <a:cs typeface="Verdana"/>
              </a:rPr>
              <a:t>χώρα</a:t>
            </a:r>
            <a:r>
              <a:rPr sz="1800" spc="5" dirty="0">
                <a:solidFill>
                  <a:srgbClr val="0A752C"/>
                </a:solidFill>
                <a:latin typeface="Verdana"/>
                <a:cs typeface="Verdana"/>
              </a:rPr>
              <a:t> </a:t>
            </a:r>
            <a:r>
              <a:rPr sz="1800" dirty="0">
                <a:solidFill>
                  <a:srgbClr val="0A752C"/>
                </a:solidFill>
                <a:latin typeface="Verdana"/>
                <a:cs typeface="Verdana"/>
              </a:rPr>
              <a:t>προορισμού</a:t>
            </a:r>
            <a:r>
              <a:rPr sz="1800" spc="5" dirty="0">
                <a:solidFill>
                  <a:srgbClr val="0A752C"/>
                </a:solidFill>
                <a:latin typeface="Verdana"/>
                <a:cs typeface="Verdana"/>
              </a:rPr>
              <a:t> </a:t>
            </a:r>
            <a:r>
              <a:rPr sz="1800" u="heavy" spc="-5" dirty="0">
                <a:solidFill>
                  <a:srgbClr val="0A752C"/>
                </a:solidFill>
                <a:uFill>
                  <a:solidFill>
                    <a:srgbClr val="0A752C"/>
                  </a:solidFill>
                </a:uFill>
                <a:latin typeface="Verdana"/>
                <a:cs typeface="Verdana"/>
              </a:rPr>
              <a:t>θα</a:t>
            </a:r>
            <a:r>
              <a:rPr sz="1800" u="heavy"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λαμβάνει</a:t>
            </a:r>
            <a:r>
              <a:rPr sz="1800" u="heavy" spc="15"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τα</a:t>
            </a:r>
            <a:r>
              <a:rPr sz="1800" u="heavy" spc="10"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ανάλογα</a:t>
            </a:r>
            <a:r>
              <a:rPr sz="1800" u="heavy" spc="10"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έξοδα</a:t>
            </a:r>
            <a:r>
              <a:rPr sz="1800" u="heavy" spc="10"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σύμφωνα</a:t>
            </a:r>
            <a:r>
              <a:rPr sz="1800" u="heavy" spc="-15" dirty="0">
                <a:solidFill>
                  <a:srgbClr val="0A752C"/>
                </a:solidFill>
                <a:uFill>
                  <a:solidFill>
                    <a:srgbClr val="0A752C"/>
                  </a:solidFill>
                </a:uFill>
                <a:latin typeface="Verdana"/>
                <a:cs typeface="Verdana"/>
              </a:rPr>
              <a:t> </a:t>
            </a:r>
            <a:r>
              <a:rPr sz="1800" u="heavy" dirty="0">
                <a:solidFill>
                  <a:srgbClr val="0A752C"/>
                </a:solidFill>
                <a:uFill>
                  <a:solidFill>
                    <a:srgbClr val="0A752C"/>
                  </a:solidFill>
                </a:uFill>
                <a:latin typeface="Verdana"/>
                <a:cs typeface="Verdana"/>
              </a:rPr>
              <a:t>με </a:t>
            </a:r>
            <a:r>
              <a:rPr sz="1800" u="heavy" spc="-5" dirty="0">
                <a:solidFill>
                  <a:srgbClr val="0A752C"/>
                </a:solidFill>
                <a:uFill>
                  <a:solidFill>
                    <a:srgbClr val="0A752C"/>
                  </a:solidFill>
                </a:uFill>
                <a:latin typeface="Verdana"/>
                <a:cs typeface="Verdana"/>
              </a:rPr>
              <a:t>την </a:t>
            </a:r>
            <a:r>
              <a:rPr sz="1800" dirty="0">
                <a:solidFill>
                  <a:srgbClr val="0A752C"/>
                </a:solidFill>
                <a:latin typeface="Verdana"/>
                <a:cs typeface="Verdana"/>
              </a:rPr>
              <a:t> </a:t>
            </a:r>
            <a:r>
              <a:rPr sz="1800" u="heavy" spc="-5" dirty="0">
                <a:solidFill>
                  <a:srgbClr val="0A752C"/>
                </a:solidFill>
                <a:uFill>
                  <a:solidFill>
                    <a:srgbClr val="0A752C"/>
                  </a:solidFill>
                </a:uFill>
                <a:latin typeface="Verdana"/>
                <a:cs typeface="Verdana"/>
              </a:rPr>
              <a:t>απόσταση της</a:t>
            </a:r>
            <a:r>
              <a:rPr sz="1800" u="heavy"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χώρας</a:t>
            </a:r>
            <a:r>
              <a:rPr sz="1800" u="heavy" spc="5"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αναχώρησης</a:t>
            </a:r>
            <a:r>
              <a:rPr sz="1800" u="heavy" spc="10" dirty="0">
                <a:solidFill>
                  <a:srgbClr val="0A752C"/>
                </a:solidFill>
                <a:uFill>
                  <a:solidFill>
                    <a:srgbClr val="0A752C"/>
                  </a:solidFill>
                </a:uFill>
                <a:latin typeface="Verdana"/>
                <a:cs typeface="Verdana"/>
              </a:rPr>
              <a:t> </a:t>
            </a:r>
            <a:r>
              <a:rPr sz="1800" u="heavy" dirty="0">
                <a:solidFill>
                  <a:srgbClr val="0A752C"/>
                </a:solidFill>
                <a:uFill>
                  <a:solidFill>
                    <a:srgbClr val="0A752C"/>
                  </a:solidFill>
                </a:uFill>
                <a:latin typeface="Verdana"/>
                <a:cs typeface="Verdana"/>
              </a:rPr>
              <a:t>και</a:t>
            </a:r>
            <a:r>
              <a:rPr sz="1800" u="heavy" spc="10"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της</a:t>
            </a:r>
            <a:r>
              <a:rPr sz="1800" u="heavy"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χώρας</a:t>
            </a:r>
            <a:r>
              <a:rPr sz="1800" u="heavy" spc="5" dirty="0">
                <a:solidFill>
                  <a:srgbClr val="0A752C"/>
                </a:solidFill>
                <a:uFill>
                  <a:solidFill>
                    <a:srgbClr val="0A752C"/>
                  </a:solidFill>
                </a:uFill>
                <a:latin typeface="Verdana"/>
                <a:cs typeface="Verdana"/>
              </a:rPr>
              <a:t> </a:t>
            </a:r>
            <a:r>
              <a:rPr sz="1800" u="heavy" dirty="0">
                <a:solidFill>
                  <a:srgbClr val="0A752C"/>
                </a:solidFill>
                <a:uFill>
                  <a:solidFill>
                    <a:srgbClr val="0A752C"/>
                  </a:solidFill>
                </a:uFill>
                <a:latin typeface="Verdana"/>
                <a:cs typeface="Verdana"/>
              </a:rPr>
              <a:t>προορισμού</a:t>
            </a:r>
            <a:r>
              <a:rPr sz="1800" dirty="0">
                <a:solidFill>
                  <a:srgbClr val="0A752C"/>
                </a:solidFill>
                <a:latin typeface="Verdana"/>
                <a:cs typeface="Verdana"/>
              </a:rPr>
              <a:t>.</a:t>
            </a:r>
            <a:endParaRPr sz="1800" dirty="0">
              <a:latin typeface="Verdana"/>
              <a:cs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111991" y="0"/>
            <a:ext cx="12092940" cy="767080"/>
          </a:xfrm>
          <a:prstGeom prst="rect">
            <a:avLst/>
          </a:prstGeom>
        </p:spPr>
        <p:txBody>
          <a:bodyPr vert="horz" wrap="square" lIns="0" tIns="12700" rIns="0" bIns="0" rtlCol="0">
            <a:spAutoFit/>
          </a:bodyPr>
          <a:lstStyle/>
          <a:p>
            <a:pPr marR="633730" algn="ctr">
              <a:lnSpc>
                <a:spcPts val="2915"/>
              </a:lnSpc>
              <a:spcBef>
                <a:spcPts val="100"/>
              </a:spcBef>
            </a:pPr>
            <a:r>
              <a:rPr sz="2700" b="0" spc="-10" dirty="0">
                <a:latin typeface="Calibri Light"/>
                <a:cs typeface="Calibri Light"/>
              </a:rPr>
              <a:t>Έξοδα</a:t>
            </a:r>
            <a:r>
              <a:rPr sz="2700" b="0" spc="-75" dirty="0">
                <a:latin typeface="Calibri Light"/>
                <a:cs typeface="Calibri Light"/>
              </a:rPr>
              <a:t> </a:t>
            </a:r>
            <a:r>
              <a:rPr sz="2700" b="0" spc="-25" dirty="0">
                <a:latin typeface="Calibri Light"/>
                <a:cs typeface="Calibri Light"/>
              </a:rPr>
              <a:t>Διαβίωσης</a:t>
            </a:r>
            <a:r>
              <a:rPr sz="2700" b="0" spc="-50" dirty="0">
                <a:latin typeface="Calibri Light"/>
                <a:cs typeface="Calibri Light"/>
              </a:rPr>
              <a:t> </a:t>
            </a:r>
            <a:r>
              <a:rPr sz="2700" b="0" spc="-5" dirty="0">
                <a:latin typeface="Calibri Light"/>
                <a:cs typeface="Calibri Light"/>
              </a:rPr>
              <a:t>για</a:t>
            </a:r>
            <a:r>
              <a:rPr sz="2700" b="0" spc="-65" dirty="0">
                <a:latin typeface="Calibri Light"/>
                <a:cs typeface="Calibri Light"/>
              </a:rPr>
              <a:t> </a:t>
            </a:r>
            <a:r>
              <a:rPr sz="2700" b="0" spc="-25" dirty="0">
                <a:latin typeface="Calibri Light"/>
                <a:cs typeface="Calibri Light"/>
              </a:rPr>
              <a:t>Φοιτητές/τριες/Απόφοιτους</a:t>
            </a:r>
            <a:endParaRPr sz="2700">
              <a:latin typeface="Calibri Light"/>
              <a:cs typeface="Calibri Light"/>
            </a:endParaRPr>
          </a:p>
          <a:p>
            <a:pPr algn="ctr">
              <a:lnSpc>
                <a:spcPts val="2915"/>
              </a:lnSpc>
              <a:tabLst>
                <a:tab pos="3377565" algn="l"/>
                <a:tab pos="12066905" algn="l"/>
              </a:tabLst>
            </a:pPr>
            <a:r>
              <a:rPr sz="2700" u="sng" dirty="0">
                <a:uFill>
                  <a:solidFill>
                    <a:srgbClr val="5B9BD4"/>
                  </a:solidFill>
                </a:uFill>
                <a:latin typeface="Times New Roman"/>
                <a:cs typeface="Times New Roman"/>
              </a:rPr>
              <a:t> 	</a:t>
            </a:r>
            <a:r>
              <a:rPr sz="2700" b="0" u="sng" spc="-15" dirty="0">
                <a:uFill>
                  <a:solidFill>
                    <a:srgbClr val="5B9BD4"/>
                  </a:solidFill>
                </a:uFill>
                <a:latin typeface="Calibri Light"/>
                <a:cs typeface="Calibri Light"/>
              </a:rPr>
              <a:t>Κινητικότητες</a:t>
            </a:r>
            <a:r>
              <a:rPr sz="2700" b="0" u="sng" spc="-65" dirty="0">
                <a:uFill>
                  <a:solidFill>
                    <a:srgbClr val="5B9BD4"/>
                  </a:solidFill>
                </a:uFill>
                <a:latin typeface="Calibri Light"/>
                <a:cs typeface="Calibri Light"/>
              </a:rPr>
              <a:t> </a:t>
            </a:r>
            <a:r>
              <a:rPr sz="2700" b="0" u="sng" spc="-20" dirty="0">
                <a:uFill>
                  <a:solidFill>
                    <a:srgbClr val="5B9BD4"/>
                  </a:solidFill>
                </a:uFill>
                <a:latin typeface="Calibri Light"/>
                <a:cs typeface="Calibri Light"/>
              </a:rPr>
              <a:t>σύντομής</a:t>
            </a:r>
            <a:r>
              <a:rPr sz="2700" b="0" u="sng" spc="-80" dirty="0">
                <a:uFill>
                  <a:solidFill>
                    <a:srgbClr val="5B9BD4"/>
                  </a:solidFill>
                </a:uFill>
                <a:latin typeface="Calibri Light"/>
                <a:cs typeface="Calibri Light"/>
              </a:rPr>
              <a:t> </a:t>
            </a:r>
            <a:r>
              <a:rPr sz="2700" b="0" u="sng" spc="-20" dirty="0">
                <a:uFill>
                  <a:solidFill>
                    <a:srgbClr val="5B9BD4"/>
                  </a:solidFill>
                </a:uFill>
                <a:latin typeface="Calibri Light"/>
                <a:cs typeface="Calibri Light"/>
              </a:rPr>
              <a:t>διάρκειας	</a:t>
            </a:r>
            <a:endParaRPr sz="2700">
              <a:latin typeface="Calibri Light"/>
              <a:cs typeface="Calibri Light"/>
            </a:endParaRPr>
          </a:p>
        </p:txBody>
      </p:sp>
      <p:graphicFrame>
        <p:nvGraphicFramePr>
          <p:cNvPr id="6" name="object 6"/>
          <p:cNvGraphicFramePr>
            <a:graphicFrameLocks noGrp="1"/>
          </p:cNvGraphicFramePr>
          <p:nvPr>
            <p:extLst>
              <p:ext uri="{D42A27DB-BD31-4B8C-83A1-F6EECF244321}">
                <p14:modId xmlns:p14="http://schemas.microsoft.com/office/powerpoint/2010/main" val="1617264263"/>
              </p:ext>
            </p:extLst>
          </p:nvPr>
        </p:nvGraphicFramePr>
        <p:xfrm>
          <a:off x="124691" y="906862"/>
          <a:ext cx="12067540" cy="5343802"/>
        </p:xfrm>
        <a:graphic>
          <a:graphicData uri="http://schemas.openxmlformats.org/drawingml/2006/table">
            <a:tbl>
              <a:tblPr firstRow="1" bandRow="1">
                <a:tableStyleId>{2D5ABB26-0587-4C30-8999-92F81FD0307C}</a:tableStyleId>
              </a:tblPr>
              <a:tblGrid>
                <a:gridCol w="7301230">
                  <a:extLst>
                    <a:ext uri="{9D8B030D-6E8A-4147-A177-3AD203B41FA5}">
                      <a16:colId xmlns:a16="http://schemas.microsoft.com/office/drawing/2014/main" val="20000"/>
                    </a:ext>
                  </a:extLst>
                </a:gridCol>
                <a:gridCol w="4766310">
                  <a:extLst>
                    <a:ext uri="{9D8B030D-6E8A-4147-A177-3AD203B41FA5}">
                      <a16:colId xmlns:a16="http://schemas.microsoft.com/office/drawing/2014/main" val="20001"/>
                    </a:ext>
                  </a:extLst>
                </a:gridCol>
              </a:tblGrid>
              <a:tr h="677335">
                <a:tc>
                  <a:txBody>
                    <a:bodyPr/>
                    <a:lstStyle/>
                    <a:p>
                      <a:pPr algn="ctr">
                        <a:lnSpc>
                          <a:spcPct val="100000"/>
                        </a:lnSpc>
                        <a:spcBef>
                          <a:spcPts val="965"/>
                        </a:spcBef>
                      </a:pPr>
                      <a:r>
                        <a:rPr sz="1600" b="1" spc="-30" dirty="0">
                          <a:latin typeface="Tahoma"/>
                          <a:cs typeface="Tahoma"/>
                        </a:rPr>
                        <a:t>Διάρκεια</a:t>
                      </a:r>
                      <a:r>
                        <a:rPr sz="1600" b="1" spc="5" dirty="0">
                          <a:latin typeface="Tahoma"/>
                          <a:cs typeface="Tahoma"/>
                        </a:rPr>
                        <a:t> </a:t>
                      </a:r>
                      <a:r>
                        <a:rPr sz="1600" b="1" spc="-85" dirty="0">
                          <a:latin typeface="Tahoma"/>
                          <a:cs typeface="Tahoma"/>
                        </a:rPr>
                        <a:t>Κινητικότητας*</a:t>
                      </a:r>
                      <a:endParaRPr sz="1600">
                        <a:latin typeface="Tahoma"/>
                        <a:cs typeface="Tahoma"/>
                      </a:endParaRPr>
                    </a:p>
                  </a:txBody>
                  <a:tcPr marL="0" marR="0" marT="122555" marB="0">
                    <a:lnB w="12700">
                      <a:solidFill>
                        <a:srgbClr val="5B9BD4"/>
                      </a:solidFill>
                      <a:prstDash val="solid"/>
                    </a:lnB>
                  </a:tcPr>
                </a:tc>
                <a:tc>
                  <a:txBody>
                    <a:bodyPr/>
                    <a:lstStyle/>
                    <a:p>
                      <a:pPr marL="1769110" marR="626745" indent="-1132840">
                        <a:lnSpc>
                          <a:spcPct val="100000"/>
                        </a:lnSpc>
                        <a:spcBef>
                          <a:spcPts val="5"/>
                        </a:spcBef>
                      </a:pPr>
                      <a:r>
                        <a:rPr sz="1600" b="1" spc="-50" dirty="0">
                          <a:latin typeface="Tahoma"/>
                          <a:cs typeface="Tahoma"/>
                        </a:rPr>
                        <a:t>Ημερήσιο</a:t>
                      </a:r>
                      <a:r>
                        <a:rPr sz="1600" b="1" spc="15" dirty="0">
                          <a:latin typeface="Tahoma"/>
                          <a:cs typeface="Tahoma"/>
                        </a:rPr>
                        <a:t> </a:t>
                      </a:r>
                      <a:r>
                        <a:rPr sz="1600" b="1" spc="45" dirty="0">
                          <a:latin typeface="Tahoma"/>
                          <a:cs typeface="Tahoma"/>
                        </a:rPr>
                        <a:t>ποσό</a:t>
                      </a:r>
                      <a:r>
                        <a:rPr sz="1600" b="1" spc="-25" dirty="0">
                          <a:latin typeface="Tahoma"/>
                          <a:cs typeface="Tahoma"/>
                        </a:rPr>
                        <a:t> </a:t>
                      </a:r>
                      <a:r>
                        <a:rPr sz="1600" b="1" spc="-55" dirty="0">
                          <a:latin typeface="Tahoma"/>
                          <a:cs typeface="Tahoma"/>
                        </a:rPr>
                        <a:t>ανεξαιρέτου</a:t>
                      </a:r>
                      <a:r>
                        <a:rPr sz="1600" b="1" spc="30" dirty="0">
                          <a:latin typeface="Tahoma"/>
                          <a:cs typeface="Tahoma"/>
                        </a:rPr>
                        <a:t> </a:t>
                      </a:r>
                      <a:r>
                        <a:rPr sz="1600" b="1" spc="50" dirty="0">
                          <a:latin typeface="Tahoma"/>
                          <a:cs typeface="Tahoma"/>
                        </a:rPr>
                        <a:t>χώρας </a:t>
                      </a:r>
                      <a:r>
                        <a:rPr sz="1600" b="1" spc="-455" dirty="0">
                          <a:latin typeface="Tahoma"/>
                          <a:cs typeface="Tahoma"/>
                        </a:rPr>
                        <a:t> </a:t>
                      </a:r>
                      <a:r>
                        <a:rPr sz="1600" b="1" dirty="0">
                          <a:latin typeface="Tahoma"/>
                          <a:cs typeface="Tahoma"/>
                        </a:rPr>
                        <a:t>προορισμού</a:t>
                      </a:r>
                      <a:endParaRPr sz="1600">
                        <a:latin typeface="Tahoma"/>
                        <a:cs typeface="Tahoma"/>
                      </a:endParaRPr>
                    </a:p>
                  </a:txBody>
                  <a:tcPr marL="0" marR="0" marT="635" marB="0">
                    <a:lnB w="12700">
                      <a:solidFill>
                        <a:srgbClr val="5B9BD4"/>
                      </a:solidFill>
                      <a:prstDash val="solid"/>
                    </a:lnB>
                  </a:tcPr>
                </a:tc>
                <a:extLst>
                  <a:ext uri="{0D108BD9-81ED-4DB2-BD59-A6C34878D82A}">
                    <a16:rowId xmlns:a16="http://schemas.microsoft.com/office/drawing/2014/main" val="10000"/>
                  </a:ext>
                </a:extLst>
              </a:tr>
              <a:tr h="819251">
                <a:tc>
                  <a:txBody>
                    <a:bodyPr/>
                    <a:lstStyle/>
                    <a:p>
                      <a:pPr>
                        <a:lnSpc>
                          <a:spcPct val="100000"/>
                        </a:lnSpc>
                        <a:spcBef>
                          <a:spcPts val="40"/>
                        </a:spcBef>
                      </a:pPr>
                      <a:endParaRPr sz="1900">
                        <a:latin typeface="Times New Roman"/>
                        <a:cs typeface="Times New Roman"/>
                      </a:endParaRPr>
                    </a:p>
                    <a:p>
                      <a:pPr marL="635" algn="ctr">
                        <a:lnSpc>
                          <a:spcPct val="100000"/>
                        </a:lnSpc>
                        <a:spcBef>
                          <a:spcPts val="5"/>
                        </a:spcBef>
                      </a:pPr>
                      <a:r>
                        <a:rPr sz="1600" dirty="0">
                          <a:latin typeface="Verdana"/>
                          <a:cs typeface="Verdana"/>
                        </a:rPr>
                        <a:t>5</a:t>
                      </a:r>
                      <a:r>
                        <a:rPr sz="1600" spc="-130" dirty="0">
                          <a:latin typeface="Verdana"/>
                          <a:cs typeface="Verdana"/>
                        </a:rPr>
                        <a:t> </a:t>
                      </a:r>
                      <a:r>
                        <a:rPr sz="1600" dirty="0">
                          <a:latin typeface="Verdana"/>
                          <a:cs typeface="Verdana"/>
                        </a:rPr>
                        <a:t>–</a:t>
                      </a:r>
                      <a:r>
                        <a:rPr sz="1600" spc="-114" dirty="0">
                          <a:latin typeface="Verdana"/>
                          <a:cs typeface="Verdana"/>
                        </a:rPr>
                        <a:t> </a:t>
                      </a:r>
                      <a:r>
                        <a:rPr sz="1600" spc="-5" dirty="0">
                          <a:latin typeface="Verdana"/>
                          <a:cs typeface="Verdana"/>
                        </a:rPr>
                        <a:t>1</a:t>
                      </a:r>
                      <a:r>
                        <a:rPr sz="1600" dirty="0">
                          <a:latin typeface="Verdana"/>
                          <a:cs typeface="Verdana"/>
                        </a:rPr>
                        <a:t>4</a:t>
                      </a:r>
                      <a:r>
                        <a:rPr sz="1600" spc="-125" dirty="0">
                          <a:latin typeface="Verdana"/>
                          <a:cs typeface="Verdana"/>
                        </a:rPr>
                        <a:t> </a:t>
                      </a:r>
                      <a:r>
                        <a:rPr sz="1600" dirty="0">
                          <a:latin typeface="Verdana"/>
                          <a:cs typeface="Verdana"/>
                        </a:rPr>
                        <a:t>ημ</a:t>
                      </a:r>
                      <a:r>
                        <a:rPr sz="1600" spc="-10" dirty="0">
                          <a:latin typeface="Verdana"/>
                          <a:cs typeface="Verdana"/>
                        </a:rPr>
                        <a:t>έ</a:t>
                      </a:r>
                      <a:r>
                        <a:rPr sz="1600" dirty="0">
                          <a:latin typeface="Verdana"/>
                          <a:cs typeface="Verdana"/>
                        </a:rPr>
                        <a:t>ρες</a:t>
                      </a:r>
                      <a:endParaRPr sz="1600">
                        <a:latin typeface="Verdana"/>
                        <a:cs typeface="Verdana"/>
                      </a:endParaRPr>
                    </a:p>
                  </a:txBody>
                  <a:tcPr marL="0" marR="0" marT="5080" marB="0">
                    <a:lnT w="12700">
                      <a:solidFill>
                        <a:srgbClr val="5B9BD4"/>
                      </a:solidFill>
                      <a:prstDash val="solid"/>
                    </a:lnT>
                    <a:solidFill>
                      <a:srgbClr val="DEEBF6"/>
                    </a:solidFill>
                  </a:tcPr>
                </a:tc>
                <a:tc>
                  <a:txBody>
                    <a:bodyPr/>
                    <a:lstStyle/>
                    <a:p>
                      <a:pPr marL="635" algn="ctr">
                        <a:lnSpc>
                          <a:spcPct val="100000"/>
                        </a:lnSpc>
                        <a:spcBef>
                          <a:spcPts val="1995"/>
                        </a:spcBef>
                      </a:pPr>
                      <a:r>
                        <a:rPr sz="2000" b="1" spc="5" dirty="0">
                          <a:latin typeface="Tahoma"/>
                          <a:cs typeface="Tahoma"/>
                        </a:rPr>
                        <a:t>7</a:t>
                      </a:r>
                      <a:r>
                        <a:rPr sz="2000" b="1" dirty="0">
                          <a:latin typeface="Tahoma"/>
                          <a:cs typeface="Tahoma"/>
                        </a:rPr>
                        <a:t>9</a:t>
                      </a:r>
                      <a:r>
                        <a:rPr sz="2000" b="1" spc="-30" dirty="0">
                          <a:latin typeface="Tahoma"/>
                          <a:cs typeface="Tahoma"/>
                        </a:rPr>
                        <a:t> </a:t>
                      </a:r>
                      <a:r>
                        <a:rPr sz="2000" b="1" dirty="0">
                          <a:latin typeface="Tahoma"/>
                          <a:cs typeface="Tahoma"/>
                        </a:rPr>
                        <a:t>€</a:t>
                      </a:r>
                      <a:endParaRPr sz="2000">
                        <a:latin typeface="Tahoma"/>
                        <a:cs typeface="Tahoma"/>
                      </a:endParaRPr>
                    </a:p>
                  </a:txBody>
                  <a:tcPr marL="0" marR="0" marT="253365" marB="0">
                    <a:lnT w="12700">
                      <a:solidFill>
                        <a:srgbClr val="5B9BD4"/>
                      </a:solidFill>
                      <a:prstDash val="solid"/>
                    </a:lnT>
                    <a:solidFill>
                      <a:srgbClr val="F2E8CC"/>
                    </a:solidFill>
                  </a:tcPr>
                </a:tc>
                <a:extLst>
                  <a:ext uri="{0D108BD9-81ED-4DB2-BD59-A6C34878D82A}">
                    <a16:rowId xmlns:a16="http://schemas.microsoft.com/office/drawing/2014/main" val="10001"/>
                  </a:ext>
                </a:extLst>
              </a:tr>
              <a:tr h="859281">
                <a:tc>
                  <a:txBody>
                    <a:bodyPr/>
                    <a:lstStyle/>
                    <a:p>
                      <a:pPr>
                        <a:lnSpc>
                          <a:spcPct val="100000"/>
                        </a:lnSpc>
                        <a:spcBef>
                          <a:spcPts val="30"/>
                        </a:spcBef>
                      </a:pPr>
                      <a:endParaRPr sz="2050">
                        <a:latin typeface="Times New Roman"/>
                        <a:cs typeface="Times New Roman"/>
                      </a:endParaRPr>
                    </a:p>
                    <a:p>
                      <a:pPr marL="2540" algn="ctr">
                        <a:lnSpc>
                          <a:spcPct val="100000"/>
                        </a:lnSpc>
                      </a:pPr>
                      <a:r>
                        <a:rPr sz="1600" dirty="0">
                          <a:latin typeface="Verdana"/>
                          <a:cs typeface="Verdana"/>
                        </a:rPr>
                        <a:t>15</a:t>
                      </a:r>
                      <a:r>
                        <a:rPr sz="1600" spc="-130" dirty="0">
                          <a:latin typeface="Verdana"/>
                          <a:cs typeface="Verdana"/>
                        </a:rPr>
                        <a:t> </a:t>
                      </a:r>
                      <a:r>
                        <a:rPr sz="1600" dirty="0">
                          <a:latin typeface="Verdana"/>
                          <a:cs typeface="Verdana"/>
                        </a:rPr>
                        <a:t>–</a:t>
                      </a:r>
                      <a:r>
                        <a:rPr sz="1600" spc="-130" dirty="0">
                          <a:latin typeface="Verdana"/>
                          <a:cs typeface="Verdana"/>
                        </a:rPr>
                        <a:t> </a:t>
                      </a:r>
                      <a:r>
                        <a:rPr sz="1600" dirty="0">
                          <a:latin typeface="Verdana"/>
                          <a:cs typeface="Verdana"/>
                        </a:rPr>
                        <a:t>30</a:t>
                      </a:r>
                      <a:r>
                        <a:rPr sz="1600" spc="-120" dirty="0">
                          <a:latin typeface="Verdana"/>
                          <a:cs typeface="Verdana"/>
                        </a:rPr>
                        <a:t> </a:t>
                      </a:r>
                      <a:r>
                        <a:rPr sz="1600" dirty="0">
                          <a:latin typeface="Verdana"/>
                          <a:cs typeface="Verdana"/>
                        </a:rPr>
                        <a:t>ημέρες</a:t>
                      </a:r>
                      <a:endParaRPr sz="1600">
                        <a:latin typeface="Verdana"/>
                        <a:cs typeface="Verdana"/>
                      </a:endParaRPr>
                    </a:p>
                  </a:txBody>
                  <a:tcPr marL="0" marR="0" marT="3810" marB="0"/>
                </a:tc>
                <a:tc>
                  <a:txBody>
                    <a:bodyPr/>
                    <a:lstStyle/>
                    <a:p>
                      <a:pPr marL="635" algn="ctr">
                        <a:lnSpc>
                          <a:spcPct val="100000"/>
                        </a:lnSpc>
                        <a:spcBef>
                          <a:spcPts val="955"/>
                        </a:spcBef>
                      </a:pPr>
                      <a:r>
                        <a:rPr sz="2000" b="1" dirty="0">
                          <a:latin typeface="Tahoma"/>
                          <a:cs typeface="Tahoma"/>
                        </a:rPr>
                        <a:t>56</a:t>
                      </a:r>
                      <a:r>
                        <a:rPr sz="2000" b="1" spc="-30" dirty="0">
                          <a:latin typeface="Tahoma"/>
                          <a:cs typeface="Tahoma"/>
                        </a:rPr>
                        <a:t> </a:t>
                      </a:r>
                      <a:r>
                        <a:rPr sz="2000" b="1" dirty="0">
                          <a:latin typeface="Tahoma"/>
                          <a:cs typeface="Tahoma"/>
                        </a:rPr>
                        <a:t>€</a:t>
                      </a:r>
                      <a:endParaRPr sz="2000">
                        <a:latin typeface="Tahoma"/>
                        <a:cs typeface="Tahoma"/>
                      </a:endParaRPr>
                    </a:p>
                  </a:txBody>
                  <a:tcPr marL="0" marR="0" marT="121285" marB="0">
                    <a:solidFill>
                      <a:srgbClr val="FFE79C"/>
                    </a:solidFill>
                  </a:tcPr>
                </a:tc>
                <a:extLst>
                  <a:ext uri="{0D108BD9-81ED-4DB2-BD59-A6C34878D82A}">
                    <a16:rowId xmlns:a16="http://schemas.microsoft.com/office/drawing/2014/main" val="10002"/>
                  </a:ext>
                </a:extLst>
              </a:tr>
              <a:tr h="859307">
                <a:tc>
                  <a:txBody>
                    <a:bodyPr/>
                    <a:lstStyle/>
                    <a:p>
                      <a:pPr marL="1513840" marR="1506220" indent="1583055">
                        <a:lnSpc>
                          <a:spcPct val="100000"/>
                        </a:lnSpc>
                        <a:spcBef>
                          <a:spcPts val="340"/>
                        </a:spcBef>
                      </a:pPr>
                      <a:r>
                        <a:rPr sz="1600" b="1" spc="-80" dirty="0">
                          <a:solidFill>
                            <a:srgbClr val="404040"/>
                          </a:solidFill>
                          <a:latin typeface="Tahoma"/>
                          <a:cs typeface="Tahoma"/>
                        </a:rPr>
                        <a:t>Top</a:t>
                      </a:r>
                      <a:r>
                        <a:rPr sz="1600" b="1" spc="-5" dirty="0">
                          <a:solidFill>
                            <a:srgbClr val="404040"/>
                          </a:solidFill>
                          <a:latin typeface="Tahoma"/>
                          <a:cs typeface="Tahoma"/>
                        </a:rPr>
                        <a:t> </a:t>
                      </a:r>
                      <a:r>
                        <a:rPr sz="1600" b="1" spc="-50" dirty="0">
                          <a:solidFill>
                            <a:srgbClr val="404040"/>
                          </a:solidFill>
                          <a:latin typeface="Tahoma"/>
                          <a:cs typeface="Tahoma"/>
                        </a:rPr>
                        <a:t>ups</a:t>
                      </a:r>
                      <a:r>
                        <a:rPr sz="1600" b="1" spc="-20" dirty="0">
                          <a:solidFill>
                            <a:srgbClr val="404040"/>
                          </a:solidFill>
                          <a:latin typeface="Tahoma"/>
                          <a:cs typeface="Tahoma"/>
                        </a:rPr>
                        <a:t> </a:t>
                      </a:r>
                      <a:r>
                        <a:rPr sz="1600" b="1" spc="-35" dirty="0">
                          <a:solidFill>
                            <a:srgbClr val="404040"/>
                          </a:solidFill>
                          <a:latin typeface="Tahoma"/>
                          <a:cs typeface="Tahoma"/>
                        </a:rPr>
                        <a:t>για </a:t>
                      </a:r>
                      <a:r>
                        <a:rPr sz="1600" b="1" spc="-30" dirty="0">
                          <a:solidFill>
                            <a:srgbClr val="404040"/>
                          </a:solidFill>
                          <a:latin typeface="Tahoma"/>
                          <a:cs typeface="Tahoma"/>
                        </a:rPr>
                        <a:t> </a:t>
                      </a:r>
                      <a:r>
                        <a:rPr sz="1600" b="1" spc="-50" dirty="0">
                          <a:solidFill>
                            <a:srgbClr val="404040"/>
                          </a:solidFill>
                          <a:latin typeface="Tahoma"/>
                          <a:cs typeface="Tahoma"/>
                        </a:rPr>
                        <a:t>Φοιτητές/απόφοιτους</a:t>
                      </a:r>
                      <a:r>
                        <a:rPr sz="1600" b="1" spc="65" dirty="0">
                          <a:solidFill>
                            <a:srgbClr val="404040"/>
                          </a:solidFill>
                          <a:latin typeface="Tahoma"/>
                          <a:cs typeface="Tahoma"/>
                        </a:rPr>
                        <a:t> </a:t>
                      </a:r>
                      <a:r>
                        <a:rPr sz="1600" b="1" spc="-65" dirty="0">
                          <a:solidFill>
                            <a:srgbClr val="404040"/>
                          </a:solidFill>
                          <a:latin typeface="Tahoma"/>
                          <a:cs typeface="Tahoma"/>
                        </a:rPr>
                        <a:t>“fewer</a:t>
                      </a:r>
                      <a:r>
                        <a:rPr sz="1600" b="1" dirty="0">
                          <a:solidFill>
                            <a:srgbClr val="404040"/>
                          </a:solidFill>
                          <a:latin typeface="Tahoma"/>
                          <a:cs typeface="Tahoma"/>
                        </a:rPr>
                        <a:t> </a:t>
                      </a:r>
                      <a:r>
                        <a:rPr sz="1600" b="1" spc="-60" dirty="0">
                          <a:solidFill>
                            <a:srgbClr val="404040"/>
                          </a:solidFill>
                          <a:latin typeface="Tahoma"/>
                          <a:cs typeface="Tahoma"/>
                        </a:rPr>
                        <a:t>opportunities”</a:t>
                      </a:r>
                      <a:endParaRPr sz="1600">
                        <a:latin typeface="Tahoma"/>
                        <a:cs typeface="Tahoma"/>
                      </a:endParaRPr>
                    </a:p>
                  </a:txBody>
                  <a:tcPr marL="0" marR="0" marT="43180" marB="0">
                    <a:solidFill>
                      <a:srgbClr val="E8D9F3"/>
                    </a:solidFill>
                  </a:tcPr>
                </a:tc>
                <a:tc>
                  <a:txBody>
                    <a:bodyPr/>
                    <a:lstStyle/>
                    <a:p>
                      <a:pPr marL="3175" algn="ctr">
                        <a:lnSpc>
                          <a:spcPct val="100000"/>
                        </a:lnSpc>
                        <a:spcBef>
                          <a:spcPts val="2155"/>
                        </a:spcBef>
                      </a:pPr>
                      <a:r>
                        <a:rPr sz="2000" b="1" spc="10" dirty="0">
                          <a:solidFill>
                            <a:srgbClr val="404040"/>
                          </a:solidFill>
                          <a:latin typeface="Tahoma"/>
                          <a:cs typeface="Tahoma"/>
                        </a:rPr>
                        <a:t>Ποσό</a:t>
                      </a:r>
                      <a:r>
                        <a:rPr sz="2000" b="1" spc="-70" dirty="0">
                          <a:solidFill>
                            <a:srgbClr val="404040"/>
                          </a:solidFill>
                          <a:latin typeface="Tahoma"/>
                          <a:cs typeface="Tahoma"/>
                        </a:rPr>
                        <a:t> </a:t>
                      </a:r>
                      <a:r>
                        <a:rPr sz="2000" b="1" spc="25" dirty="0">
                          <a:solidFill>
                            <a:srgbClr val="404040"/>
                          </a:solidFill>
                          <a:latin typeface="Tahoma"/>
                          <a:cs typeface="Tahoma"/>
                        </a:rPr>
                        <a:t>ανά</a:t>
                      </a:r>
                      <a:r>
                        <a:rPr sz="2000" b="1" spc="-50" dirty="0">
                          <a:solidFill>
                            <a:srgbClr val="404040"/>
                          </a:solidFill>
                          <a:latin typeface="Tahoma"/>
                          <a:cs typeface="Tahoma"/>
                        </a:rPr>
                        <a:t> </a:t>
                      </a:r>
                      <a:r>
                        <a:rPr sz="2000" b="1" spc="-70" dirty="0">
                          <a:solidFill>
                            <a:srgbClr val="404040"/>
                          </a:solidFill>
                          <a:latin typeface="Tahoma"/>
                          <a:cs typeface="Tahoma"/>
                        </a:rPr>
                        <a:t>συμμετέχοντα</a:t>
                      </a:r>
                      <a:endParaRPr sz="2000">
                        <a:latin typeface="Tahoma"/>
                        <a:cs typeface="Tahoma"/>
                      </a:endParaRPr>
                    </a:p>
                  </a:txBody>
                  <a:tcPr marL="0" marR="0" marT="273685" marB="0">
                    <a:solidFill>
                      <a:srgbClr val="D2DBE4"/>
                    </a:solidFill>
                  </a:tcPr>
                </a:tc>
                <a:extLst>
                  <a:ext uri="{0D108BD9-81ED-4DB2-BD59-A6C34878D82A}">
                    <a16:rowId xmlns:a16="http://schemas.microsoft.com/office/drawing/2014/main" val="10003"/>
                  </a:ext>
                </a:extLst>
              </a:tr>
              <a:tr h="525221">
                <a:tc>
                  <a:txBody>
                    <a:bodyPr/>
                    <a:lstStyle/>
                    <a:p>
                      <a:pPr marL="635" algn="ctr">
                        <a:lnSpc>
                          <a:spcPct val="100000"/>
                        </a:lnSpc>
                        <a:spcBef>
                          <a:spcPts val="1075"/>
                        </a:spcBef>
                      </a:pPr>
                      <a:r>
                        <a:rPr sz="1600" dirty="0">
                          <a:latin typeface="Verdana"/>
                          <a:cs typeface="Verdana"/>
                        </a:rPr>
                        <a:t>5</a:t>
                      </a:r>
                      <a:r>
                        <a:rPr sz="1600" spc="-130" dirty="0">
                          <a:latin typeface="Verdana"/>
                          <a:cs typeface="Verdana"/>
                        </a:rPr>
                        <a:t> </a:t>
                      </a:r>
                      <a:r>
                        <a:rPr sz="1600" dirty="0">
                          <a:latin typeface="Verdana"/>
                          <a:cs typeface="Verdana"/>
                        </a:rPr>
                        <a:t>–</a:t>
                      </a:r>
                      <a:r>
                        <a:rPr sz="1600" spc="-114" dirty="0">
                          <a:latin typeface="Verdana"/>
                          <a:cs typeface="Verdana"/>
                        </a:rPr>
                        <a:t> </a:t>
                      </a:r>
                      <a:r>
                        <a:rPr sz="1600" spc="-5" dirty="0">
                          <a:latin typeface="Verdana"/>
                          <a:cs typeface="Verdana"/>
                        </a:rPr>
                        <a:t>1</a:t>
                      </a:r>
                      <a:r>
                        <a:rPr sz="1600" dirty="0">
                          <a:latin typeface="Verdana"/>
                          <a:cs typeface="Verdana"/>
                        </a:rPr>
                        <a:t>4</a:t>
                      </a:r>
                      <a:r>
                        <a:rPr sz="1600" spc="-125" dirty="0">
                          <a:latin typeface="Verdana"/>
                          <a:cs typeface="Verdana"/>
                        </a:rPr>
                        <a:t> </a:t>
                      </a:r>
                      <a:r>
                        <a:rPr sz="1600" dirty="0">
                          <a:latin typeface="Verdana"/>
                          <a:cs typeface="Verdana"/>
                        </a:rPr>
                        <a:t>ημ</a:t>
                      </a:r>
                      <a:r>
                        <a:rPr sz="1600" spc="-10" dirty="0">
                          <a:latin typeface="Verdana"/>
                          <a:cs typeface="Verdana"/>
                        </a:rPr>
                        <a:t>έ</a:t>
                      </a:r>
                      <a:r>
                        <a:rPr sz="1600" dirty="0">
                          <a:latin typeface="Verdana"/>
                          <a:cs typeface="Verdana"/>
                        </a:rPr>
                        <a:t>ρες</a:t>
                      </a:r>
                      <a:endParaRPr sz="1600">
                        <a:latin typeface="Verdana"/>
                        <a:cs typeface="Verdana"/>
                      </a:endParaRPr>
                    </a:p>
                  </a:txBody>
                  <a:tcPr marL="0" marR="0" marT="136525" marB="0"/>
                </a:tc>
                <a:tc>
                  <a:txBody>
                    <a:bodyPr/>
                    <a:lstStyle/>
                    <a:p>
                      <a:pPr algn="ctr">
                        <a:lnSpc>
                          <a:spcPct val="100000"/>
                        </a:lnSpc>
                        <a:spcBef>
                          <a:spcPts val="844"/>
                        </a:spcBef>
                      </a:pPr>
                      <a:r>
                        <a:rPr sz="2000" b="1" spc="5" dirty="0">
                          <a:latin typeface="Tahoma"/>
                          <a:cs typeface="Tahoma"/>
                        </a:rPr>
                        <a:t>10</a:t>
                      </a:r>
                      <a:r>
                        <a:rPr sz="2000" b="1" dirty="0">
                          <a:latin typeface="Tahoma"/>
                          <a:cs typeface="Tahoma"/>
                        </a:rPr>
                        <a:t>0</a:t>
                      </a:r>
                      <a:r>
                        <a:rPr sz="2000" b="1" spc="-30" dirty="0">
                          <a:latin typeface="Tahoma"/>
                          <a:cs typeface="Tahoma"/>
                        </a:rPr>
                        <a:t> </a:t>
                      </a:r>
                      <a:r>
                        <a:rPr sz="2000" b="1" dirty="0">
                          <a:latin typeface="Tahoma"/>
                          <a:cs typeface="Tahoma"/>
                        </a:rPr>
                        <a:t>€</a:t>
                      </a:r>
                      <a:endParaRPr sz="2000">
                        <a:latin typeface="Tahoma"/>
                        <a:cs typeface="Tahoma"/>
                      </a:endParaRPr>
                    </a:p>
                  </a:txBody>
                  <a:tcPr marL="0" marR="0" marT="107314" marB="0"/>
                </a:tc>
                <a:extLst>
                  <a:ext uri="{0D108BD9-81ED-4DB2-BD59-A6C34878D82A}">
                    <a16:rowId xmlns:a16="http://schemas.microsoft.com/office/drawing/2014/main" val="10004"/>
                  </a:ext>
                </a:extLst>
              </a:tr>
              <a:tr h="854760">
                <a:tc>
                  <a:txBody>
                    <a:bodyPr/>
                    <a:lstStyle/>
                    <a:p>
                      <a:pPr>
                        <a:lnSpc>
                          <a:spcPct val="100000"/>
                        </a:lnSpc>
                        <a:spcBef>
                          <a:spcPts val="15"/>
                        </a:spcBef>
                      </a:pPr>
                      <a:endParaRPr sz="2050">
                        <a:latin typeface="Times New Roman"/>
                        <a:cs typeface="Times New Roman"/>
                      </a:endParaRPr>
                    </a:p>
                    <a:p>
                      <a:pPr marL="1270" algn="ctr">
                        <a:lnSpc>
                          <a:spcPct val="100000"/>
                        </a:lnSpc>
                      </a:pPr>
                      <a:r>
                        <a:rPr sz="1600" dirty="0">
                          <a:latin typeface="Verdana"/>
                          <a:cs typeface="Verdana"/>
                        </a:rPr>
                        <a:t>15</a:t>
                      </a:r>
                      <a:r>
                        <a:rPr sz="1600" spc="-130" dirty="0">
                          <a:latin typeface="Verdana"/>
                          <a:cs typeface="Verdana"/>
                        </a:rPr>
                        <a:t> </a:t>
                      </a:r>
                      <a:r>
                        <a:rPr sz="1600" dirty="0">
                          <a:latin typeface="Verdana"/>
                          <a:cs typeface="Verdana"/>
                        </a:rPr>
                        <a:t>–</a:t>
                      </a:r>
                      <a:r>
                        <a:rPr sz="1600" spc="-125" dirty="0">
                          <a:latin typeface="Verdana"/>
                          <a:cs typeface="Verdana"/>
                        </a:rPr>
                        <a:t> </a:t>
                      </a:r>
                      <a:r>
                        <a:rPr sz="1600" dirty="0">
                          <a:latin typeface="Verdana"/>
                          <a:cs typeface="Verdana"/>
                        </a:rPr>
                        <a:t>30</a:t>
                      </a:r>
                      <a:r>
                        <a:rPr sz="1600" spc="-120" dirty="0">
                          <a:latin typeface="Verdana"/>
                          <a:cs typeface="Verdana"/>
                        </a:rPr>
                        <a:t> </a:t>
                      </a:r>
                      <a:r>
                        <a:rPr sz="1600" dirty="0">
                          <a:latin typeface="Verdana"/>
                          <a:cs typeface="Verdana"/>
                        </a:rPr>
                        <a:t>ημέρες</a:t>
                      </a:r>
                      <a:endParaRPr sz="1600">
                        <a:latin typeface="Verdana"/>
                        <a:cs typeface="Verdana"/>
                      </a:endParaRPr>
                    </a:p>
                  </a:txBody>
                  <a:tcPr marL="0" marR="0" marT="1905" marB="0">
                    <a:solidFill>
                      <a:srgbClr val="DEEBF6"/>
                    </a:solidFill>
                  </a:tcPr>
                </a:tc>
                <a:tc>
                  <a:txBody>
                    <a:bodyPr/>
                    <a:lstStyle/>
                    <a:p>
                      <a:pPr marL="635" algn="ctr">
                        <a:lnSpc>
                          <a:spcPct val="100000"/>
                        </a:lnSpc>
                        <a:spcBef>
                          <a:spcPts val="2140"/>
                        </a:spcBef>
                      </a:pPr>
                      <a:r>
                        <a:rPr sz="2000" b="1" spc="-5" dirty="0">
                          <a:latin typeface="Tahoma"/>
                          <a:cs typeface="Tahoma"/>
                        </a:rPr>
                        <a:t>1</a:t>
                      </a:r>
                      <a:r>
                        <a:rPr sz="2000" b="1" spc="5" dirty="0">
                          <a:latin typeface="Tahoma"/>
                          <a:cs typeface="Tahoma"/>
                        </a:rPr>
                        <a:t>5</a:t>
                      </a:r>
                      <a:r>
                        <a:rPr sz="2000" b="1" dirty="0">
                          <a:latin typeface="Tahoma"/>
                          <a:cs typeface="Tahoma"/>
                        </a:rPr>
                        <a:t>0</a:t>
                      </a:r>
                      <a:r>
                        <a:rPr sz="2000" b="1" spc="-30" dirty="0">
                          <a:latin typeface="Tahoma"/>
                          <a:cs typeface="Tahoma"/>
                        </a:rPr>
                        <a:t> </a:t>
                      </a:r>
                      <a:r>
                        <a:rPr sz="2000" b="1" dirty="0">
                          <a:latin typeface="Tahoma"/>
                          <a:cs typeface="Tahoma"/>
                        </a:rPr>
                        <a:t>€</a:t>
                      </a:r>
                      <a:endParaRPr sz="2000">
                        <a:latin typeface="Tahoma"/>
                        <a:cs typeface="Tahoma"/>
                      </a:endParaRPr>
                    </a:p>
                  </a:txBody>
                  <a:tcPr marL="0" marR="0" marT="271780" marB="0">
                    <a:solidFill>
                      <a:srgbClr val="DEEBF6"/>
                    </a:solidFill>
                  </a:tcPr>
                </a:tc>
                <a:extLst>
                  <a:ext uri="{0D108BD9-81ED-4DB2-BD59-A6C34878D82A}">
                    <a16:rowId xmlns:a16="http://schemas.microsoft.com/office/drawing/2014/main" val="10005"/>
                  </a:ext>
                </a:extLst>
              </a:tr>
              <a:tr h="748647">
                <a:tc gridSpan="2">
                  <a:txBody>
                    <a:bodyPr/>
                    <a:lstStyle/>
                    <a:p>
                      <a:pPr>
                        <a:lnSpc>
                          <a:spcPct val="100000"/>
                        </a:lnSpc>
                        <a:spcBef>
                          <a:spcPts val="55"/>
                        </a:spcBef>
                      </a:pPr>
                      <a:endParaRPr sz="1700" dirty="0">
                        <a:latin typeface="Times New Roman"/>
                        <a:cs typeface="Times New Roman"/>
                      </a:endParaRPr>
                    </a:p>
                    <a:p>
                      <a:pPr marL="86995">
                        <a:lnSpc>
                          <a:spcPct val="100000"/>
                        </a:lnSpc>
                      </a:pPr>
                      <a:r>
                        <a:rPr sz="1400" spc="-60" dirty="0">
                          <a:latin typeface="Verdana"/>
                          <a:cs typeface="Verdana"/>
                        </a:rPr>
                        <a:t>*</a:t>
                      </a:r>
                      <a:r>
                        <a:rPr sz="1600" spc="-60" dirty="0">
                          <a:latin typeface="Verdana"/>
                          <a:cs typeface="Verdana"/>
                        </a:rPr>
                        <a:t>Δυνατότητα</a:t>
                      </a:r>
                      <a:r>
                        <a:rPr sz="1600" spc="-125" dirty="0">
                          <a:latin typeface="Verdana"/>
                          <a:cs typeface="Verdana"/>
                        </a:rPr>
                        <a:t> </a:t>
                      </a:r>
                      <a:r>
                        <a:rPr sz="1600" spc="-15" dirty="0">
                          <a:latin typeface="Verdana"/>
                          <a:cs typeface="Verdana"/>
                        </a:rPr>
                        <a:t>χρηματοδότησης</a:t>
                      </a:r>
                      <a:r>
                        <a:rPr sz="1600" spc="350" dirty="0">
                          <a:latin typeface="Verdana"/>
                          <a:cs typeface="Verdana"/>
                        </a:rPr>
                        <a:t> </a:t>
                      </a:r>
                      <a:r>
                        <a:rPr sz="1600" dirty="0">
                          <a:latin typeface="Verdana"/>
                          <a:cs typeface="Verdana"/>
                        </a:rPr>
                        <a:t>διαβίωσης</a:t>
                      </a:r>
                      <a:r>
                        <a:rPr sz="1600" spc="-125" dirty="0">
                          <a:latin typeface="Verdana"/>
                          <a:cs typeface="Verdana"/>
                        </a:rPr>
                        <a:t> </a:t>
                      </a:r>
                      <a:r>
                        <a:rPr sz="1600" spc="-30" dirty="0">
                          <a:latin typeface="Verdana"/>
                          <a:cs typeface="Verdana"/>
                        </a:rPr>
                        <a:t>για</a:t>
                      </a:r>
                      <a:r>
                        <a:rPr sz="1600" spc="-145" dirty="0">
                          <a:latin typeface="Verdana"/>
                          <a:cs typeface="Verdana"/>
                        </a:rPr>
                        <a:t> </a:t>
                      </a:r>
                      <a:r>
                        <a:rPr sz="1600" spc="-135" dirty="0">
                          <a:latin typeface="Verdana"/>
                          <a:cs typeface="Verdana"/>
                        </a:rPr>
                        <a:t>2</a:t>
                      </a:r>
                      <a:r>
                        <a:rPr sz="1600" spc="-114" dirty="0">
                          <a:latin typeface="Verdana"/>
                          <a:cs typeface="Verdana"/>
                        </a:rPr>
                        <a:t> </a:t>
                      </a:r>
                      <a:r>
                        <a:rPr sz="1600" spc="-50" dirty="0">
                          <a:latin typeface="Verdana"/>
                          <a:cs typeface="Verdana"/>
                        </a:rPr>
                        <a:t>επιπλέον</a:t>
                      </a:r>
                      <a:r>
                        <a:rPr sz="1600" spc="-100" dirty="0">
                          <a:latin typeface="Verdana"/>
                          <a:cs typeface="Verdana"/>
                        </a:rPr>
                        <a:t> </a:t>
                      </a:r>
                      <a:r>
                        <a:rPr sz="1600" spc="-35" dirty="0">
                          <a:latin typeface="Verdana"/>
                          <a:cs typeface="Verdana"/>
                        </a:rPr>
                        <a:t>ημέρες</a:t>
                      </a:r>
                      <a:r>
                        <a:rPr sz="1600" spc="-110" dirty="0">
                          <a:latin typeface="Verdana"/>
                          <a:cs typeface="Verdana"/>
                        </a:rPr>
                        <a:t> </a:t>
                      </a:r>
                      <a:r>
                        <a:rPr sz="1600" spc="-55" dirty="0">
                          <a:latin typeface="Verdana"/>
                          <a:cs typeface="Verdana"/>
                        </a:rPr>
                        <a:t>ταξιδίου</a:t>
                      </a:r>
                      <a:endParaRPr sz="1600" dirty="0">
                        <a:latin typeface="Verdana"/>
                        <a:cs typeface="Verdana"/>
                      </a:endParaRPr>
                    </a:p>
                  </a:txBody>
                  <a:tcPr marL="0" marR="0" marT="6985" marB="0"/>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7" name="object 7"/>
          <p:cNvSpPr/>
          <p:nvPr/>
        </p:nvSpPr>
        <p:spPr>
          <a:xfrm>
            <a:off x="124691" y="6677888"/>
            <a:ext cx="12067540" cy="0"/>
          </a:xfrm>
          <a:custGeom>
            <a:avLst/>
            <a:gdLst/>
            <a:ahLst/>
            <a:cxnLst/>
            <a:rect l="l" t="t" r="r" b="b"/>
            <a:pathLst>
              <a:path w="12067540">
                <a:moveTo>
                  <a:pt x="0" y="0"/>
                </a:moveTo>
                <a:lnTo>
                  <a:pt x="12067308" y="0"/>
                </a:lnTo>
              </a:path>
            </a:pathLst>
          </a:custGeom>
          <a:ln w="12700">
            <a:solidFill>
              <a:srgbClr val="5B9BD4"/>
            </a:solidFill>
          </a:ln>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2664"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22910" y="83946"/>
            <a:ext cx="4723765" cy="513715"/>
          </a:xfrm>
          <a:prstGeom prst="rect">
            <a:avLst/>
          </a:prstGeom>
        </p:spPr>
        <p:txBody>
          <a:bodyPr vert="horz" wrap="square" lIns="0" tIns="12700" rIns="0" bIns="0" rtlCol="0">
            <a:spAutoFit/>
          </a:bodyPr>
          <a:lstStyle/>
          <a:p>
            <a:pPr marL="12700">
              <a:lnSpc>
                <a:spcPct val="100000"/>
              </a:lnSpc>
              <a:spcBef>
                <a:spcPts val="100"/>
              </a:spcBef>
            </a:pPr>
            <a:r>
              <a:rPr sz="3200" b="0" spc="-300" dirty="0">
                <a:latin typeface="Calibri Light"/>
                <a:cs typeface="Calibri Light"/>
              </a:rPr>
              <a:t>T</a:t>
            </a:r>
            <a:r>
              <a:rPr sz="3200" b="0" spc="-15" dirty="0">
                <a:latin typeface="Calibri Light"/>
                <a:cs typeface="Calibri Light"/>
              </a:rPr>
              <a:t>o</a:t>
            </a:r>
            <a:r>
              <a:rPr sz="3200" b="0" dirty="0">
                <a:latin typeface="Calibri Light"/>
                <a:cs typeface="Calibri Light"/>
              </a:rPr>
              <a:t>p</a:t>
            </a:r>
            <a:r>
              <a:rPr sz="3200" b="0" spc="-75" dirty="0">
                <a:latin typeface="Calibri Light"/>
                <a:cs typeface="Calibri Light"/>
              </a:rPr>
              <a:t> </a:t>
            </a:r>
            <a:r>
              <a:rPr sz="3200" b="0" spc="-25" dirty="0">
                <a:latin typeface="Calibri Light"/>
                <a:cs typeface="Calibri Light"/>
              </a:rPr>
              <a:t>U</a:t>
            </a:r>
            <a:r>
              <a:rPr sz="3200" b="0" spc="-35" dirty="0">
                <a:latin typeface="Calibri Light"/>
                <a:cs typeface="Calibri Light"/>
              </a:rPr>
              <a:t>p</a:t>
            </a:r>
            <a:r>
              <a:rPr sz="3200" b="0" dirty="0">
                <a:latin typeface="Calibri Light"/>
                <a:cs typeface="Calibri Light"/>
              </a:rPr>
              <a:t>s</a:t>
            </a:r>
            <a:r>
              <a:rPr sz="3200" b="0" spc="-55" dirty="0">
                <a:latin typeface="Calibri Light"/>
                <a:cs typeface="Calibri Light"/>
              </a:rPr>
              <a:t> </a:t>
            </a:r>
            <a:r>
              <a:rPr sz="3200" b="0" spc="-45" dirty="0">
                <a:latin typeface="Calibri Light"/>
                <a:cs typeface="Calibri Light"/>
              </a:rPr>
              <a:t>t</a:t>
            </a:r>
            <a:r>
              <a:rPr sz="3200" b="0" dirty="0">
                <a:latin typeface="Calibri Light"/>
                <a:cs typeface="Calibri Light"/>
              </a:rPr>
              <a:t>o</a:t>
            </a:r>
            <a:r>
              <a:rPr sz="3200" b="0" spc="-55" dirty="0">
                <a:latin typeface="Calibri Light"/>
                <a:cs typeface="Calibri Light"/>
              </a:rPr>
              <a:t> </a:t>
            </a:r>
            <a:r>
              <a:rPr sz="3200" b="0" dirty="0">
                <a:latin typeface="Calibri Light"/>
                <a:cs typeface="Calibri Light"/>
              </a:rPr>
              <a:t>i</a:t>
            </a:r>
            <a:r>
              <a:rPr sz="3200" b="0" spc="-25" dirty="0">
                <a:latin typeface="Calibri Light"/>
                <a:cs typeface="Calibri Light"/>
              </a:rPr>
              <a:t>nd</a:t>
            </a:r>
            <a:r>
              <a:rPr sz="3200" b="0" dirty="0">
                <a:latin typeface="Calibri Light"/>
                <a:cs typeface="Calibri Light"/>
              </a:rPr>
              <a:t>i</a:t>
            </a:r>
            <a:r>
              <a:rPr sz="3200" b="0" spc="-20" dirty="0">
                <a:latin typeface="Calibri Light"/>
                <a:cs typeface="Calibri Light"/>
              </a:rPr>
              <a:t>v</a:t>
            </a:r>
            <a:r>
              <a:rPr sz="3200" b="0" dirty="0">
                <a:latin typeface="Calibri Light"/>
                <a:cs typeface="Calibri Light"/>
              </a:rPr>
              <a:t>i</a:t>
            </a:r>
            <a:r>
              <a:rPr sz="3200" b="0" spc="-35" dirty="0">
                <a:latin typeface="Calibri Light"/>
                <a:cs typeface="Calibri Light"/>
              </a:rPr>
              <a:t>d</a:t>
            </a:r>
            <a:r>
              <a:rPr sz="3200" b="0" spc="-25" dirty="0">
                <a:latin typeface="Calibri Light"/>
                <a:cs typeface="Calibri Light"/>
              </a:rPr>
              <a:t>u</a:t>
            </a:r>
            <a:r>
              <a:rPr sz="3200" b="0" spc="-35" dirty="0">
                <a:latin typeface="Calibri Light"/>
                <a:cs typeface="Calibri Light"/>
              </a:rPr>
              <a:t>a</a:t>
            </a:r>
            <a:r>
              <a:rPr sz="3200" b="0" dirty="0">
                <a:latin typeface="Calibri Light"/>
                <a:cs typeface="Calibri Light"/>
              </a:rPr>
              <a:t>l</a:t>
            </a:r>
            <a:r>
              <a:rPr sz="3200" b="0" spc="-60" dirty="0">
                <a:latin typeface="Calibri Light"/>
                <a:cs typeface="Calibri Light"/>
              </a:rPr>
              <a:t> </a:t>
            </a:r>
            <a:r>
              <a:rPr sz="3200" b="0" spc="-20" dirty="0">
                <a:latin typeface="Calibri Light"/>
                <a:cs typeface="Calibri Light"/>
              </a:rPr>
              <a:t>s</a:t>
            </a:r>
            <a:r>
              <a:rPr sz="3200" b="0" spc="-25" dirty="0">
                <a:latin typeface="Calibri Light"/>
                <a:cs typeface="Calibri Light"/>
              </a:rPr>
              <a:t>upp</a:t>
            </a:r>
            <a:r>
              <a:rPr sz="3200" b="0" spc="-30" dirty="0">
                <a:latin typeface="Calibri Light"/>
                <a:cs typeface="Calibri Light"/>
              </a:rPr>
              <a:t>o</a:t>
            </a:r>
            <a:r>
              <a:rPr sz="3200" b="0" spc="-15" dirty="0">
                <a:latin typeface="Calibri Light"/>
                <a:cs typeface="Calibri Light"/>
              </a:rPr>
              <a:t>r</a:t>
            </a:r>
            <a:r>
              <a:rPr sz="3200" b="0" dirty="0">
                <a:latin typeface="Calibri Light"/>
                <a:cs typeface="Calibri Light"/>
              </a:rPr>
              <a:t>t</a:t>
            </a:r>
            <a:endParaRPr sz="3200">
              <a:latin typeface="Calibri Light"/>
              <a:cs typeface="Calibri Light"/>
            </a:endParaRPr>
          </a:p>
        </p:txBody>
      </p:sp>
      <p:sp>
        <p:nvSpPr>
          <p:cNvPr id="6" name="object 6"/>
          <p:cNvSpPr txBox="1"/>
          <p:nvPr/>
        </p:nvSpPr>
        <p:spPr>
          <a:xfrm>
            <a:off x="102514" y="1153160"/>
            <a:ext cx="12122150" cy="3155950"/>
          </a:xfrm>
          <a:prstGeom prst="rect">
            <a:avLst/>
          </a:prstGeom>
        </p:spPr>
        <p:txBody>
          <a:bodyPr vert="horz" wrap="square" lIns="0" tIns="12700" rIns="0" bIns="0" rtlCol="0">
            <a:spAutoFit/>
          </a:bodyPr>
          <a:lstStyle/>
          <a:p>
            <a:pPr marL="299085" marR="5715" indent="-287020">
              <a:lnSpc>
                <a:spcPct val="150000"/>
              </a:lnSpc>
              <a:spcBef>
                <a:spcPts val="100"/>
              </a:spcBef>
              <a:buFont typeface="Courier New"/>
              <a:buChar char="o"/>
              <a:tabLst>
                <a:tab pos="299720" algn="l"/>
                <a:tab pos="1080770" algn="l"/>
                <a:tab pos="3227070" algn="l"/>
                <a:tab pos="4203700" algn="l"/>
                <a:tab pos="6198870" algn="l"/>
                <a:tab pos="6718300" algn="l"/>
                <a:tab pos="8225790" algn="l"/>
                <a:tab pos="9646285" algn="l"/>
                <a:tab pos="10085705" algn="l"/>
                <a:tab pos="10801985" algn="l"/>
                <a:tab pos="11585575" algn="l"/>
              </a:tabLst>
            </a:pPr>
            <a:r>
              <a:rPr sz="1800" spc="-5" dirty="0">
                <a:solidFill>
                  <a:srgbClr val="404040"/>
                </a:solidFill>
                <a:latin typeface="Verdana"/>
                <a:cs typeface="Verdana"/>
              </a:rPr>
              <a:t>Μ</a:t>
            </a:r>
            <a:r>
              <a:rPr sz="1800" dirty="0">
                <a:solidFill>
                  <a:srgbClr val="404040"/>
                </a:solidFill>
                <a:latin typeface="Verdana"/>
                <a:cs typeface="Verdana"/>
              </a:rPr>
              <a:t>όνο	</a:t>
            </a:r>
            <a:r>
              <a:rPr sz="1800" spc="-5" dirty="0">
                <a:solidFill>
                  <a:srgbClr val="404040"/>
                </a:solidFill>
                <a:latin typeface="Verdana"/>
                <a:cs typeface="Verdana"/>
              </a:rPr>
              <a:t>π</a:t>
            </a:r>
            <a:r>
              <a:rPr sz="1800" spc="5" dirty="0">
                <a:solidFill>
                  <a:srgbClr val="404040"/>
                </a:solidFill>
                <a:latin typeface="Verdana"/>
                <a:cs typeface="Verdana"/>
              </a:rPr>
              <a:t>ρ</a:t>
            </a:r>
            <a:r>
              <a:rPr sz="1800" spc="-15" dirty="0">
                <a:solidFill>
                  <a:srgbClr val="404040"/>
                </a:solidFill>
                <a:latin typeface="Verdana"/>
                <a:cs typeface="Verdana"/>
              </a:rPr>
              <a:t>ο</a:t>
            </a:r>
            <a:r>
              <a:rPr sz="1800" dirty="0">
                <a:solidFill>
                  <a:srgbClr val="404040"/>
                </a:solidFill>
                <a:latin typeface="Verdana"/>
                <a:cs typeface="Verdana"/>
              </a:rPr>
              <a:t>καθορ</a:t>
            </a:r>
            <a:r>
              <a:rPr sz="1800" spc="15" dirty="0">
                <a:solidFill>
                  <a:srgbClr val="404040"/>
                </a:solidFill>
                <a:latin typeface="Verdana"/>
                <a:cs typeface="Verdana"/>
              </a:rPr>
              <a:t>ι</a:t>
            </a:r>
            <a:r>
              <a:rPr sz="1800" spc="-10" dirty="0">
                <a:solidFill>
                  <a:srgbClr val="404040"/>
                </a:solidFill>
                <a:latin typeface="Verdana"/>
                <a:cs typeface="Verdana"/>
              </a:rPr>
              <a:t>σ</a:t>
            </a:r>
            <a:r>
              <a:rPr sz="1800" dirty="0">
                <a:solidFill>
                  <a:srgbClr val="404040"/>
                </a:solidFill>
                <a:latin typeface="Verdana"/>
                <a:cs typeface="Verdana"/>
              </a:rPr>
              <a:t>μένες	ομ</a:t>
            </a:r>
            <a:r>
              <a:rPr sz="1800" spc="-10" dirty="0">
                <a:solidFill>
                  <a:srgbClr val="404040"/>
                </a:solidFill>
                <a:latin typeface="Verdana"/>
                <a:cs typeface="Verdana"/>
              </a:rPr>
              <a:t>ά</a:t>
            </a:r>
            <a:r>
              <a:rPr sz="1800" dirty="0">
                <a:solidFill>
                  <a:srgbClr val="404040"/>
                </a:solidFill>
                <a:latin typeface="Verdana"/>
                <a:cs typeface="Verdana"/>
              </a:rPr>
              <a:t>δες	φο</a:t>
            </a:r>
            <a:r>
              <a:rPr sz="1800" spc="10" dirty="0">
                <a:solidFill>
                  <a:srgbClr val="404040"/>
                </a:solidFill>
                <a:latin typeface="Verdana"/>
                <a:cs typeface="Verdana"/>
              </a:rPr>
              <a:t>ι</a:t>
            </a:r>
            <a:r>
              <a:rPr sz="1800" spc="-5" dirty="0">
                <a:solidFill>
                  <a:srgbClr val="404040"/>
                </a:solidFill>
                <a:latin typeface="Verdana"/>
                <a:cs typeface="Verdana"/>
              </a:rPr>
              <a:t>τη</a:t>
            </a:r>
            <a:r>
              <a:rPr sz="1800" spc="-10" dirty="0">
                <a:solidFill>
                  <a:srgbClr val="404040"/>
                </a:solidFill>
                <a:latin typeface="Verdana"/>
                <a:cs typeface="Verdana"/>
              </a:rPr>
              <a:t>τ</a:t>
            </a:r>
            <a:r>
              <a:rPr sz="1800" spc="-5" dirty="0">
                <a:solidFill>
                  <a:srgbClr val="404040"/>
                </a:solidFill>
                <a:latin typeface="Verdana"/>
                <a:cs typeface="Verdana"/>
              </a:rPr>
              <a:t>ών/τ</a:t>
            </a:r>
            <a:r>
              <a:rPr sz="1800" spc="-15" dirty="0">
                <a:solidFill>
                  <a:srgbClr val="404040"/>
                </a:solidFill>
                <a:latin typeface="Verdana"/>
                <a:cs typeface="Verdana"/>
              </a:rPr>
              <a:t>ρ</a:t>
            </a:r>
            <a:r>
              <a:rPr sz="1800" spc="5" dirty="0">
                <a:solidFill>
                  <a:srgbClr val="404040"/>
                </a:solidFill>
                <a:latin typeface="Verdana"/>
                <a:cs typeface="Verdana"/>
              </a:rPr>
              <a:t>ι</a:t>
            </a:r>
            <a:r>
              <a:rPr sz="1800" spc="-5" dirty="0">
                <a:solidFill>
                  <a:srgbClr val="404040"/>
                </a:solidFill>
                <a:latin typeface="Verdana"/>
                <a:cs typeface="Verdana"/>
              </a:rPr>
              <a:t>ώ</a:t>
            </a:r>
            <a:r>
              <a:rPr sz="1800" dirty="0">
                <a:solidFill>
                  <a:srgbClr val="404040"/>
                </a:solidFill>
                <a:latin typeface="Verdana"/>
                <a:cs typeface="Verdana"/>
              </a:rPr>
              <a:t>ν	και	</a:t>
            </a:r>
            <a:r>
              <a:rPr sz="1800" spc="-5" dirty="0">
                <a:solidFill>
                  <a:srgbClr val="404040"/>
                </a:solidFill>
                <a:latin typeface="Verdana"/>
                <a:cs typeface="Verdana"/>
              </a:rPr>
              <a:t>π</a:t>
            </a:r>
            <a:r>
              <a:rPr sz="1800" spc="5" dirty="0">
                <a:solidFill>
                  <a:srgbClr val="404040"/>
                </a:solidFill>
                <a:latin typeface="Verdana"/>
                <a:cs typeface="Verdana"/>
              </a:rPr>
              <a:t>ρ</a:t>
            </a:r>
            <a:r>
              <a:rPr sz="1800" dirty="0">
                <a:solidFill>
                  <a:srgbClr val="404040"/>
                </a:solidFill>
                <a:latin typeface="Verdana"/>
                <a:cs typeface="Verdana"/>
              </a:rPr>
              <a:t>ό</a:t>
            </a:r>
            <a:r>
              <a:rPr sz="1800" spc="-10" dirty="0">
                <a:solidFill>
                  <a:srgbClr val="404040"/>
                </a:solidFill>
                <a:latin typeface="Verdana"/>
                <a:cs typeface="Verdana"/>
              </a:rPr>
              <a:t>σ</a:t>
            </a:r>
            <a:r>
              <a:rPr sz="1800" dirty="0">
                <a:solidFill>
                  <a:srgbClr val="404040"/>
                </a:solidFill>
                <a:latin typeface="Verdana"/>
                <a:cs typeface="Verdana"/>
              </a:rPr>
              <a:t>φ</a:t>
            </a:r>
            <a:r>
              <a:rPr sz="1800" spc="-10" dirty="0">
                <a:solidFill>
                  <a:srgbClr val="404040"/>
                </a:solidFill>
                <a:latin typeface="Verdana"/>
                <a:cs typeface="Verdana"/>
              </a:rPr>
              <a:t>α</a:t>
            </a:r>
            <a:r>
              <a:rPr sz="1800" spc="-5" dirty="0">
                <a:solidFill>
                  <a:srgbClr val="404040"/>
                </a:solidFill>
                <a:latin typeface="Verdana"/>
                <a:cs typeface="Verdana"/>
              </a:rPr>
              <a:t>τω</a:t>
            </a:r>
            <a:r>
              <a:rPr sz="1800" dirty="0">
                <a:solidFill>
                  <a:srgbClr val="404040"/>
                </a:solidFill>
                <a:latin typeface="Verdana"/>
                <a:cs typeface="Verdana"/>
              </a:rPr>
              <a:t>ν	</a:t>
            </a:r>
            <a:r>
              <a:rPr sz="1800" spc="-10" dirty="0">
                <a:solidFill>
                  <a:srgbClr val="404040"/>
                </a:solidFill>
                <a:latin typeface="Verdana"/>
                <a:cs typeface="Verdana"/>
              </a:rPr>
              <a:t>α</a:t>
            </a:r>
            <a:r>
              <a:rPr sz="1800" spc="-5" dirty="0">
                <a:solidFill>
                  <a:srgbClr val="404040"/>
                </a:solidFill>
                <a:latin typeface="Verdana"/>
                <a:cs typeface="Verdana"/>
              </a:rPr>
              <a:t>πο</a:t>
            </a:r>
            <a:r>
              <a:rPr sz="1800" spc="5" dirty="0">
                <a:solidFill>
                  <a:srgbClr val="404040"/>
                </a:solidFill>
                <a:latin typeface="Verdana"/>
                <a:cs typeface="Verdana"/>
              </a:rPr>
              <a:t>φ</a:t>
            </a:r>
            <a:r>
              <a:rPr sz="1800" spc="-15" dirty="0">
                <a:solidFill>
                  <a:srgbClr val="404040"/>
                </a:solidFill>
                <a:latin typeface="Verdana"/>
                <a:cs typeface="Verdana"/>
              </a:rPr>
              <a:t>ο</a:t>
            </a:r>
            <a:r>
              <a:rPr sz="1800" spc="5" dirty="0">
                <a:solidFill>
                  <a:srgbClr val="404040"/>
                </a:solidFill>
                <a:latin typeface="Verdana"/>
                <a:cs typeface="Verdana"/>
              </a:rPr>
              <a:t>ί</a:t>
            </a:r>
            <a:r>
              <a:rPr sz="1800" spc="-20" dirty="0">
                <a:solidFill>
                  <a:srgbClr val="404040"/>
                </a:solidFill>
                <a:latin typeface="Verdana"/>
                <a:cs typeface="Verdana"/>
              </a:rPr>
              <a:t>τ</a:t>
            </a:r>
            <a:r>
              <a:rPr sz="1800" spc="-5" dirty="0">
                <a:solidFill>
                  <a:srgbClr val="404040"/>
                </a:solidFill>
                <a:latin typeface="Verdana"/>
                <a:cs typeface="Verdana"/>
              </a:rPr>
              <a:t>ω</a:t>
            </a:r>
            <a:r>
              <a:rPr sz="1800" dirty="0">
                <a:solidFill>
                  <a:srgbClr val="404040"/>
                </a:solidFill>
                <a:latin typeface="Verdana"/>
                <a:cs typeface="Verdana"/>
              </a:rPr>
              <a:t>ν	</a:t>
            </a:r>
            <a:r>
              <a:rPr sz="1800" spc="5" dirty="0">
                <a:solidFill>
                  <a:srgbClr val="404040"/>
                </a:solidFill>
                <a:latin typeface="Verdana"/>
                <a:cs typeface="Verdana"/>
              </a:rPr>
              <a:t>σ</a:t>
            </a:r>
            <a:r>
              <a:rPr sz="1800" dirty="0">
                <a:solidFill>
                  <a:srgbClr val="404040"/>
                </a:solidFill>
                <a:latin typeface="Verdana"/>
                <a:cs typeface="Verdana"/>
              </a:rPr>
              <a:t>ε	κάθε	</a:t>
            </a:r>
            <a:r>
              <a:rPr sz="1800" spc="-10" dirty="0">
                <a:solidFill>
                  <a:srgbClr val="404040"/>
                </a:solidFill>
                <a:latin typeface="Verdana"/>
                <a:cs typeface="Verdana"/>
              </a:rPr>
              <a:t>χ</a:t>
            </a:r>
            <a:r>
              <a:rPr sz="1800" spc="-5" dirty="0">
                <a:solidFill>
                  <a:srgbClr val="404040"/>
                </a:solidFill>
                <a:latin typeface="Verdana"/>
                <a:cs typeface="Verdana"/>
              </a:rPr>
              <a:t>ώρ</a:t>
            </a:r>
            <a:r>
              <a:rPr sz="1800" dirty="0">
                <a:solidFill>
                  <a:srgbClr val="404040"/>
                </a:solidFill>
                <a:latin typeface="Verdana"/>
                <a:cs typeface="Verdana"/>
              </a:rPr>
              <a:t>α	ε</a:t>
            </a:r>
            <a:r>
              <a:rPr sz="1800" spc="10" dirty="0">
                <a:solidFill>
                  <a:srgbClr val="404040"/>
                </a:solidFill>
                <a:latin typeface="Verdana"/>
                <a:cs typeface="Verdana"/>
              </a:rPr>
              <a:t>ί</a:t>
            </a:r>
            <a:r>
              <a:rPr sz="1800" dirty="0">
                <a:solidFill>
                  <a:srgbClr val="404040"/>
                </a:solidFill>
                <a:latin typeface="Verdana"/>
                <a:cs typeface="Verdana"/>
              </a:rPr>
              <a:t>ναι  επιλέξιμες</a:t>
            </a:r>
            <a:r>
              <a:rPr sz="1800" spc="-20" dirty="0">
                <a:solidFill>
                  <a:srgbClr val="404040"/>
                </a:solidFill>
                <a:latin typeface="Verdana"/>
                <a:cs typeface="Verdana"/>
              </a:rPr>
              <a:t> </a:t>
            </a:r>
            <a:r>
              <a:rPr sz="1800" dirty="0">
                <a:solidFill>
                  <a:srgbClr val="404040"/>
                </a:solidFill>
                <a:latin typeface="Verdana"/>
                <a:cs typeface="Verdana"/>
              </a:rPr>
              <a:t>για</a:t>
            </a:r>
            <a:r>
              <a:rPr sz="1800" spc="-5" dirty="0">
                <a:solidFill>
                  <a:srgbClr val="404040"/>
                </a:solidFill>
                <a:latin typeface="Verdana"/>
                <a:cs typeface="Verdana"/>
              </a:rPr>
              <a:t> το</a:t>
            </a:r>
            <a:r>
              <a:rPr sz="1800" dirty="0">
                <a:solidFill>
                  <a:srgbClr val="404040"/>
                </a:solidFill>
                <a:latin typeface="Verdana"/>
                <a:cs typeface="Verdana"/>
              </a:rPr>
              <a:t> </a:t>
            </a:r>
            <a:r>
              <a:rPr sz="1800" spc="-70" dirty="0">
                <a:solidFill>
                  <a:srgbClr val="404040"/>
                </a:solidFill>
                <a:latin typeface="Verdana"/>
                <a:cs typeface="Verdana"/>
              </a:rPr>
              <a:t>Top</a:t>
            </a:r>
            <a:r>
              <a:rPr sz="1800" spc="5" dirty="0">
                <a:solidFill>
                  <a:srgbClr val="404040"/>
                </a:solidFill>
                <a:latin typeface="Verdana"/>
                <a:cs typeface="Verdana"/>
              </a:rPr>
              <a:t> </a:t>
            </a:r>
            <a:r>
              <a:rPr sz="1800" spc="-10" dirty="0">
                <a:solidFill>
                  <a:srgbClr val="404040"/>
                </a:solidFill>
                <a:latin typeface="Verdana"/>
                <a:cs typeface="Verdana"/>
              </a:rPr>
              <a:t>Up.</a:t>
            </a:r>
            <a:endParaRPr sz="1800" dirty="0">
              <a:latin typeface="Verdana"/>
              <a:cs typeface="Verdana"/>
            </a:endParaRPr>
          </a:p>
          <a:p>
            <a:pPr>
              <a:lnSpc>
                <a:spcPct val="100000"/>
              </a:lnSpc>
              <a:spcBef>
                <a:spcPts val="20"/>
              </a:spcBef>
              <a:buClr>
                <a:srgbClr val="404040"/>
              </a:buClr>
              <a:buFont typeface="Courier New"/>
              <a:buChar char="o"/>
            </a:pPr>
            <a:endParaRPr sz="2650" dirty="0">
              <a:latin typeface="Verdana"/>
              <a:cs typeface="Verdana"/>
            </a:endParaRPr>
          </a:p>
          <a:p>
            <a:pPr marL="299085" marR="5080" indent="-287020">
              <a:lnSpc>
                <a:spcPct val="150000"/>
              </a:lnSpc>
              <a:buFont typeface="Courier New"/>
              <a:buChar char="o"/>
              <a:tabLst>
                <a:tab pos="299720" algn="l"/>
                <a:tab pos="678180" algn="l"/>
                <a:tab pos="2958465" algn="l"/>
                <a:tab pos="3435350" algn="l"/>
                <a:tab pos="4780280" algn="l"/>
                <a:tab pos="6040120" algn="l"/>
                <a:tab pos="6602730" algn="l"/>
                <a:tab pos="7887970" algn="l"/>
                <a:tab pos="8559800" algn="l"/>
                <a:tab pos="9852660" algn="l"/>
                <a:tab pos="11065510" algn="l"/>
              </a:tabLst>
            </a:pPr>
            <a:r>
              <a:rPr sz="1800" spc="-5" dirty="0">
                <a:solidFill>
                  <a:srgbClr val="7030A0"/>
                </a:solidFill>
                <a:latin typeface="Verdana"/>
                <a:cs typeface="Verdana"/>
              </a:rPr>
              <a:t>Ο</a:t>
            </a:r>
            <a:r>
              <a:rPr sz="1800" dirty="0">
                <a:solidFill>
                  <a:srgbClr val="7030A0"/>
                </a:solidFill>
                <a:latin typeface="Verdana"/>
                <a:cs typeface="Verdana"/>
              </a:rPr>
              <a:t>ι	σ</a:t>
            </a:r>
            <a:r>
              <a:rPr sz="1800" spc="-10" dirty="0">
                <a:solidFill>
                  <a:srgbClr val="7030A0"/>
                </a:solidFill>
                <a:latin typeface="Verdana"/>
                <a:cs typeface="Verdana"/>
              </a:rPr>
              <a:t>π</a:t>
            </a:r>
            <a:r>
              <a:rPr sz="1800" dirty="0">
                <a:solidFill>
                  <a:srgbClr val="7030A0"/>
                </a:solidFill>
                <a:latin typeface="Verdana"/>
                <a:cs typeface="Verdana"/>
              </a:rPr>
              <a:t>ουδαστές</a:t>
            </a:r>
            <a:r>
              <a:rPr sz="1800" spc="-5" dirty="0">
                <a:solidFill>
                  <a:srgbClr val="7030A0"/>
                </a:solidFill>
                <a:latin typeface="Verdana"/>
                <a:cs typeface="Verdana"/>
              </a:rPr>
              <a:t>/</a:t>
            </a:r>
            <a:r>
              <a:rPr sz="1800" dirty="0">
                <a:solidFill>
                  <a:srgbClr val="7030A0"/>
                </a:solidFill>
                <a:latin typeface="Verdana"/>
                <a:cs typeface="Verdana"/>
              </a:rPr>
              <a:t>σ</a:t>
            </a:r>
            <a:r>
              <a:rPr sz="1800" spc="-5" dirty="0">
                <a:solidFill>
                  <a:srgbClr val="7030A0"/>
                </a:solidFill>
                <a:latin typeface="Verdana"/>
                <a:cs typeface="Verdana"/>
              </a:rPr>
              <a:t>τρ</a:t>
            </a:r>
            <a:r>
              <a:rPr sz="1800" spc="10" dirty="0">
                <a:solidFill>
                  <a:srgbClr val="7030A0"/>
                </a:solidFill>
                <a:latin typeface="Verdana"/>
                <a:cs typeface="Verdana"/>
              </a:rPr>
              <a:t>ι</a:t>
            </a:r>
            <a:r>
              <a:rPr sz="1800" dirty="0">
                <a:solidFill>
                  <a:srgbClr val="7030A0"/>
                </a:solidFill>
                <a:latin typeface="Verdana"/>
                <a:cs typeface="Verdana"/>
              </a:rPr>
              <a:t>ες	και	</a:t>
            </a:r>
            <a:r>
              <a:rPr sz="1800" spc="-5" dirty="0">
                <a:solidFill>
                  <a:srgbClr val="7030A0"/>
                </a:solidFill>
                <a:latin typeface="Verdana"/>
                <a:cs typeface="Verdana"/>
              </a:rPr>
              <a:t>π</a:t>
            </a:r>
            <a:r>
              <a:rPr sz="1800" spc="5" dirty="0">
                <a:solidFill>
                  <a:srgbClr val="7030A0"/>
                </a:solidFill>
                <a:latin typeface="Verdana"/>
                <a:cs typeface="Verdana"/>
              </a:rPr>
              <a:t>ρ</a:t>
            </a:r>
            <a:r>
              <a:rPr sz="1800" dirty="0">
                <a:solidFill>
                  <a:srgbClr val="7030A0"/>
                </a:solidFill>
                <a:latin typeface="Verdana"/>
                <a:cs typeface="Verdana"/>
              </a:rPr>
              <a:t>ό</a:t>
            </a:r>
            <a:r>
              <a:rPr sz="1800" spc="-10" dirty="0">
                <a:solidFill>
                  <a:srgbClr val="7030A0"/>
                </a:solidFill>
                <a:latin typeface="Verdana"/>
                <a:cs typeface="Verdana"/>
              </a:rPr>
              <a:t>σ</a:t>
            </a:r>
            <a:r>
              <a:rPr sz="1800" dirty="0">
                <a:solidFill>
                  <a:srgbClr val="7030A0"/>
                </a:solidFill>
                <a:latin typeface="Verdana"/>
                <a:cs typeface="Verdana"/>
              </a:rPr>
              <a:t>φ</a:t>
            </a:r>
            <a:r>
              <a:rPr sz="1800" spc="-10" dirty="0">
                <a:solidFill>
                  <a:srgbClr val="7030A0"/>
                </a:solidFill>
                <a:latin typeface="Verdana"/>
                <a:cs typeface="Verdana"/>
              </a:rPr>
              <a:t>α</a:t>
            </a:r>
            <a:r>
              <a:rPr sz="1800" spc="-5" dirty="0">
                <a:solidFill>
                  <a:srgbClr val="7030A0"/>
                </a:solidFill>
                <a:latin typeface="Verdana"/>
                <a:cs typeface="Verdana"/>
              </a:rPr>
              <a:t>το</a:t>
            </a:r>
            <a:r>
              <a:rPr sz="1800" dirty="0">
                <a:solidFill>
                  <a:srgbClr val="7030A0"/>
                </a:solidFill>
                <a:latin typeface="Verdana"/>
                <a:cs typeface="Verdana"/>
              </a:rPr>
              <a:t>ι	</a:t>
            </a:r>
            <a:r>
              <a:rPr sz="1800" spc="-10" dirty="0">
                <a:solidFill>
                  <a:srgbClr val="7030A0"/>
                </a:solidFill>
                <a:latin typeface="Verdana"/>
                <a:cs typeface="Verdana"/>
              </a:rPr>
              <a:t>α</a:t>
            </a:r>
            <a:r>
              <a:rPr sz="1800" spc="-5" dirty="0">
                <a:solidFill>
                  <a:srgbClr val="7030A0"/>
                </a:solidFill>
                <a:latin typeface="Verdana"/>
                <a:cs typeface="Verdana"/>
              </a:rPr>
              <a:t>πό</a:t>
            </a:r>
            <a:r>
              <a:rPr sz="1800" spc="5" dirty="0">
                <a:solidFill>
                  <a:srgbClr val="7030A0"/>
                </a:solidFill>
                <a:latin typeface="Verdana"/>
                <a:cs typeface="Verdana"/>
              </a:rPr>
              <a:t>φ</a:t>
            </a:r>
            <a:r>
              <a:rPr sz="1800" dirty="0">
                <a:solidFill>
                  <a:srgbClr val="7030A0"/>
                </a:solidFill>
                <a:latin typeface="Verdana"/>
                <a:cs typeface="Verdana"/>
              </a:rPr>
              <a:t>ο</a:t>
            </a:r>
            <a:r>
              <a:rPr sz="1800" spc="10" dirty="0">
                <a:solidFill>
                  <a:srgbClr val="7030A0"/>
                </a:solidFill>
                <a:latin typeface="Verdana"/>
                <a:cs typeface="Verdana"/>
              </a:rPr>
              <a:t>ι</a:t>
            </a:r>
            <a:r>
              <a:rPr sz="1800" spc="-5" dirty="0">
                <a:solidFill>
                  <a:srgbClr val="7030A0"/>
                </a:solidFill>
                <a:latin typeface="Verdana"/>
                <a:cs typeface="Verdana"/>
              </a:rPr>
              <a:t>τ</a:t>
            </a:r>
            <a:r>
              <a:rPr sz="1800" spc="-20" dirty="0">
                <a:solidFill>
                  <a:srgbClr val="7030A0"/>
                </a:solidFill>
                <a:latin typeface="Verdana"/>
                <a:cs typeface="Verdana"/>
              </a:rPr>
              <a:t>ο</a:t>
            </a:r>
            <a:r>
              <a:rPr sz="1800" dirty="0">
                <a:solidFill>
                  <a:srgbClr val="7030A0"/>
                </a:solidFill>
                <a:latin typeface="Verdana"/>
                <a:cs typeface="Verdana"/>
              </a:rPr>
              <a:t>ι	</a:t>
            </a:r>
            <a:r>
              <a:rPr sz="1800" spc="-5" dirty="0">
                <a:solidFill>
                  <a:srgbClr val="7030A0"/>
                </a:solidFill>
                <a:latin typeface="Verdana"/>
                <a:cs typeface="Verdana"/>
              </a:rPr>
              <a:t>π</a:t>
            </a:r>
            <a:r>
              <a:rPr sz="1800" spc="-10" dirty="0">
                <a:solidFill>
                  <a:srgbClr val="7030A0"/>
                </a:solidFill>
                <a:latin typeface="Verdana"/>
                <a:cs typeface="Verdana"/>
              </a:rPr>
              <a:t>ο</a:t>
            </a:r>
            <a:r>
              <a:rPr sz="1800" dirty="0">
                <a:solidFill>
                  <a:srgbClr val="7030A0"/>
                </a:solidFill>
                <a:latin typeface="Verdana"/>
                <a:cs typeface="Verdana"/>
              </a:rPr>
              <a:t>υ	εμπ</a:t>
            </a:r>
            <a:r>
              <a:rPr sz="1800" spc="5" dirty="0">
                <a:solidFill>
                  <a:srgbClr val="7030A0"/>
                </a:solidFill>
                <a:latin typeface="Verdana"/>
                <a:cs typeface="Verdana"/>
              </a:rPr>
              <a:t>ί</a:t>
            </a:r>
            <a:r>
              <a:rPr sz="1800" spc="-5" dirty="0">
                <a:solidFill>
                  <a:srgbClr val="7030A0"/>
                </a:solidFill>
                <a:latin typeface="Verdana"/>
                <a:cs typeface="Verdana"/>
              </a:rPr>
              <a:t>πτου</a:t>
            </a:r>
            <a:r>
              <a:rPr sz="1800" dirty="0">
                <a:solidFill>
                  <a:srgbClr val="7030A0"/>
                </a:solidFill>
                <a:latin typeface="Verdana"/>
                <a:cs typeface="Verdana"/>
              </a:rPr>
              <a:t>ν	σ</a:t>
            </a:r>
            <a:r>
              <a:rPr sz="1800" spc="-5" dirty="0">
                <a:solidFill>
                  <a:srgbClr val="7030A0"/>
                </a:solidFill>
                <a:latin typeface="Verdana"/>
                <a:cs typeface="Verdana"/>
              </a:rPr>
              <a:t>τη</a:t>
            </a:r>
            <a:r>
              <a:rPr sz="1800" dirty="0">
                <a:solidFill>
                  <a:srgbClr val="7030A0"/>
                </a:solidFill>
                <a:latin typeface="Verdana"/>
                <a:cs typeface="Verdana"/>
              </a:rPr>
              <a:t>ν	κα</a:t>
            </a:r>
            <a:r>
              <a:rPr sz="1800" spc="-10" dirty="0">
                <a:solidFill>
                  <a:srgbClr val="7030A0"/>
                </a:solidFill>
                <a:latin typeface="Verdana"/>
                <a:cs typeface="Verdana"/>
              </a:rPr>
              <a:t>τ</a:t>
            </a:r>
            <a:r>
              <a:rPr sz="1800" dirty="0">
                <a:solidFill>
                  <a:srgbClr val="7030A0"/>
                </a:solidFill>
                <a:latin typeface="Verdana"/>
                <a:cs typeface="Verdana"/>
              </a:rPr>
              <a:t>ηγορ</a:t>
            </a:r>
            <a:r>
              <a:rPr sz="1800" spc="5" dirty="0">
                <a:solidFill>
                  <a:srgbClr val="7030A0"/>
                </a:solidFill>
                <a:latin typeface="Verdana"/>
                <a:cs typeface="Verdana"/>
              </a:rPr>
              <a:t>ί</a:t>
            </a:r>
            <a:r>
              <a:rPr sz="1800" dirty="0">
                <a:solidFill>
                  <a:srgbClr val="7030A0"/>
                </a:solidFill>
                <a:latin typeface="Verdana"/>
                <a:cs typeface="Verdana"/>
              </a:rPr>
              <a:t>α	λ</a:t>
            </a:r>
            <a:r>
              <a:rPr sz="1800" spc="10" dirty="0">
                <a:solidFill>
                  <a:srgbClr val="7030A0"/>
                </a:solidFill>
                <a:latin typeface="Verdana"/>
                <a:cs typeface="Verdana"/>
              </a:rPr>
              <a:t>ι</a:t>
            </a:r>
            <a:r>
              <a:rPr sz="1800" dirty="0">
                <a:solidFill>
                  <a:srgbClr val="7030A0"/>
                </a:solidFill>
                <a:latin typeface="Verdana"/>
                <a:cs typeface="Verdana"/>
              </a:rPr>
              <a:t>γότε</a:t>
            </a:r>
            <a:r>
              <a:rPr sz="1800" spc="-15" dirty="0">
                <a:solidFill>
                  <a:srgbClr val="7030A0"/>
                </a:solidFill>
                <a:latin typeface="Verdana"/>
                <a:cs typeface="Verdana"/>
              </a:rPr>
              <a:t>ρ</a:t>
            </a:r>
            <a:r>
              <a:rPr sz="1800" dirty="0">
                <a:solidFill>
                  <a:srgbClr val="7030A0"/>
                </a:solidFill>
                <a:latin typeface="Verdana"/>
                <a:cs typeface="Verdana"/>
              </a:rPr>
              <a:t>ες	ευ</a:t>
            </a:r>
            <a:r>
              <a:rPr sz="1800" spc="5" dirty="0">
                <a:solidFill>
                  <a:srgbClr val="7030A0"/>
                </a:solidFill>
                <a:latin typeface="Verdana"/>
                <a:cs typeface="Verdana"/>
              </a:rPr>
              <a:t>κ</a:t>
            </a:r>
            <a:r>
              <a:rPr sz="1800" spc="-10" dirty="0">
                <a:solidFill>
                  <a:srgbClr val="7030A0"/>
                </a:solidFill>
                <a:latin typeface="Verdana"/>
                <a:cs typeface="Verdana"/>
              </a:rPr>
              <a:t>α</a:t>
            </a:r>
            <a:r>
              <a:rPr sz="1800" spc="5" dirty="0">
                <a:solidFill>
                  <a:srgbClr val="7030A0"/>
                </a:solidFill>
                <a:latin typeface="Verdana"/>
                <a:cs typeface="Verdana"/>
              </a:rPr>
              <a:t>ι</a:t>
            </a:r>
            <a:r>
              <a:rPr sz="1800" dirty="0">
                <a:solidFill>
                  <a:srgbClr val="7030A0"/>
                </a:solidFill>
                <a:latin typeface="Verdana"/>
                <a:cs typeface="Verdana"/>
              </a:rPr>
              <a:t>ρ</a:t>
            </a:r>
            <a:r>
              <a:rPr sz="1800" spc="15" dirty="0">
                <a:solidFill>
                  <a:srgbClr val="7030A0"/>
                </a:solidFill>
                <a:latin typeface="Verdana"/>
                <a:cs typeface="Verdana"/>
              </a:rPr>
              <a:t>ί</a:t>
            </a:r>
            <a:r>
              <a:rPr sz="1800" spc="-15" dirty="0">
                <a:solidFill>
                  <a:srgbClr val="7030A0"/>
                </a:solidFill>
                <a:latin typeface="Verdana"/>
                <a:cs typeface="Verdana"/>
              </a:rPr>
              <a:t>ε</a:t>
            </a:r>
            <a:r>
              <a:rPr sz="1800" dirty="0">
                <a:solidFill>
                  <a:srgbClr val="7030A0"/>
                </a:solidFill>
                <a:latin typeface="Verdana"/>
                <a:cs typeface="Verdana"/>
              </a:rPr>
              <a:t>ς  μπορούν</a:t>
            </a:r>
            <a:r>
              <a:rPr sz="1800" spc="-20" dirty="0">
                <a:solidFill>
                  <a:srgbClr val="7030A0"/>
                </a:solidFill>
                <a:latin typeface="Verdana"/>
                <a:cs typeface="Verdana"/>
              </a:rPr>
              <a:t> </a:t>
            </a:r>
            <a:r>
              <a:rPr sz="1800" dirty="0">
                <a:solidFill>
                  <a:srgbClr val="7030A0"/>
                </a:solidFill>
                <a:latin typeface="Verdana"/>
                <a:cs typeface="Verdana"/>
              </a:rPr>
              <a:t>να</a:t>
            </a:r>
            <a:r>
              <a:rPr sz="1800" spc="10" dirty="0">
                <a:solidFill>
                  <a:srgbClr val="7030A0"/>
                </a:solidFill>
                <a:latin typeface="Verdana"/>
                <a:cs typeface="Verdana"/>
              </a:rPr>
              <a:t> </a:t>
            </a:r>
            <a:r>
              <a:rPr sz="1800" spc="-5" dirty="0">
                <a:solidFill>
                  <a:srgbClr val="7030A0"/>
                </a:solidFill>
                <a:latin typeface="Verdana"/>
                <a:cs typeface="Verdana"/>
              </a:rPr>
              <a:t>λαμβάνουν</a:t>
            </a:r>
            <a:r>
              <a:rPr sz="1800" spc="-25" dirty="0">
                <a:solidFill>
                  <a:srgbClr val="7030A0"/>
                </a:solidFill>
                <a:latin typeface="Verdana"/>
                <a:cs typeface="Verdana"/>
              </a:rPr>
              <a:t> </a:t>
            </a:r>
            <a:r>
              <a:rPr sz="1800" dirty="0">
                <a:solidFill>
                  <a:srgbClr val="7030A0"/>
                </a:solidFill>
                <a:latin typeface="Verdana"/>
                <a:cs typeface="Verdana"/>
              </a:rPr>
              <a:t>ένα</a:t>
            </a:r>
            <a:r>
              <a:rPr sz="1800" spc="5" dirty="0">
                <a:solidFill>
                  <a:srgbClr val="7030A0"/>
                </a:solidFill>
                <a:latin typeface="Verdana"/>
                <a:cs typeface="Verdana"/>
              </a:rPr>
              <a:t> </a:t>
            </a:r>
            <a:r>
              <a:rPr sz="1800" spc="-5" dirty="0">
                <a:solidFill>
                  <a:srgbClr val="7030A0"/>
                </a:solidFill>
                <a:latin typeface="Verdana"/>
                <a:cs typeface="Verdana"/>
              </a:rPr>
              <a:t>συμπληρωματικό</a:t>
            </a:r>
            <a:r>
              <a:rPr sz="1800" dirty="0">
                <a:solidFill>
                  <a:srgbClr val="7030A0"/>
                </a:solidFill>
                <a:latin typeface="Verdana"/>
                <a:cs typeface="Verdana"/>
              </a:rPr>
              <a:t> </a:t>
            </a:r>
            <a:r>
              <a:rPr sz="1800" spc="-5" dirty="0">
                <a:solidFill>
                  <a:srgbClr val="7030A0"/>
                </a:solidFill>
                <a:latin typeface="Verdana"/>
                <a:cs typeface="Verdana"/>
              </a:rPr>
              <a:t>ποσό</a:t>
            </a:r>
            <a:r>
              <a:rPr sz="1800" spc="-10" dirty="0">
                <a:solidFill>
                  <a:srgbClr val="7030A0"/>
                </a:solidFill>
                <a:latin typeface="Verdana"/>
                <a:cs typeface="Verdana"/>
              </a:rPr>
              <a:t> </a:t>
            </a:r>
            <a:r>
              <a:rPr sz="1800" dirty="0">
                <a:solidFill>
                  <a:srgbClr val="7030A0"/>
                </a:solidFill>
                <a:latin typeface="Verdana"/>
                <a:cs typeface="Verdana"/>
              </a:rPr>
              <a:t>επιχορήγησης</a:t>
            </a:r>
            <a:r>
              <a:rPr sz="1800" spc="-15" dirty="0">
                <a:solidFill>
                  <a:srgbClr val="7030A0"/>
                </a:solidFill>
                <a:latin typeface="Verdana"/>
                <a:cs typeface="Verdana"/>
              </a:rPr>
              <a:t> </a:t>
            </a:r>
            <a:r>
              <a:rPr sz="1800" spc="-5" dirty="0">
                <a:solidFill>
                  <a:srgbClr val="7030A0"/>
                </a:solidFill>
                <a:latin typeface="Verdana"/>
                <a:cs typeface="Verdana"/>
              </a:rPr>
              <a:t>το</a:t>
            </a:r>
            <a:r>
              <a:rPr sz="1800" dirty="0">
                <a:solidFill>
                  <a:srgbClr val="7030A0"/>
                </a:solidFill>
                <a:latin typeface="Verdana"/>
                <a:cs typeface="Verdana"/>
              </a:rPr>
              <a:t> </a:t>
            </a:r>
            <a:r>
              <a:rPr sz="1800" spc="-5" dirty="0">
                <a:solidFill>
                  <a:srgbClr val="7030A0"/>
                </a:solidFill>
                <a:latin typeface="Verdana"/>
                <a:cs typeface="Verdana"/>
              </a:rPr>
              <a:t>top</a:t>
            </a:r>
            <a:r>
              <a:rPr sz="1800" spc="15" dirty="0">
                <a:solidFill>
                  <a:srgbClr val="7030A0"/>
                </a:solidFill>
                <a:latin typeface="Verdana"/>
                <a:cs typeface="Verdana"/>
              </a:rPr>
              <a:t> </a:t>
            </a:r>
            <a:r>
              <a:rPr sz="1800" spc="-5" dirty="0">
                <a:solidFill>
                  <a:srgbClr val="7030A0"/>
                </a:solidFill>
                <a:latin typeface="Verdana"/>
                <a:cs typeface="Verdana"/>
              </a:rPr>
              <a:t>-up</a:t>
            </a:r>
            <a:r>
              <a:rPr sz="1800" dirty="0">
                <a:solidFill>
                  <a:srgbClr val="7030A0"/>
                </a:solidFill>
                <a:latin typeface="Verdana"/>
                <a:cs typeface="Verdana"/>
              </a:rPr>
              <a:t> </a:t>
            </a:r>
            <a:r>
              <a:rPr sz="1800" spc="-5" dirty="0">
                <a:solidFill>
                  <a:srgbClr val="7030A0"/>
                </a:solidFill>
                <a:latin typeface="Verdana"/>
                <a:cs typeface="Verdana"/>
              </a:rPr>
              <a:t>to</a:t>
            </a:r>
            <a:r>
              <a:rPr sz="1800" dirty="0">
                <a:solidFill>
                  <a:srgbClr val="7030A0"/>
                </a:solidFill>
                <a:latin typeface="Verdana"/>
                <a:cs typeface="Verdana"/>
              </a:rPr>
              <a:t> inclusion</a:t>
            </a:r>
            <a:r>
              <a:rPr sz="1800" spc="-5" dirty="0">
                <a:solidFill>
                  <a:srgbClr val="7030A0"/>
                </a:solidFill>
                <a:latin typeface="Verdana"/>
                <a:cs typeface="Verdana"/>
              </a:rPr>
              <a:t> support</a:t>
            </a:r>
            <a:endParaRPr sz="1800" dirty="0">
              <a:solidFill>
                <a:srgbClr val="7030A0"/>
              </a:solidFill>
              <a:latin typeface="Verdana"/>
              <a:cs typeface="Verdana"/>
            </a:endParaRPr>
          </a:p>
          <a:p>
            <a:pPr>
              <a:lnSpc>
                <a:spcPct val="100000"/>
              </a:lnSpc>
              <a:spcBef>
                <a:spcPts val="55"/>
              </a:spcBef>
            </a:pPr>
            <a:endParaRPr sz="2950" dirty="0">
              <a:latin typeface="Verdana"/>
              <a:cs typeface="Verdana"/>
            </a:endParaRPr>
          </a:p>
          <a:p>
            <a:pPr marL="368935" indent="-356870">
              <a:lnSpc>
                <a:spcPct val="100000"/>
              </a:lnSpc>
              <a:spcBef>
                <a:spcPts val="5"/>
              </a:spcBef>
              <a:buFont typeface="Wingdings"/>
              <a:buChar char=""/>
              <a:tabLst>
                <a:tab pos="368935" algn="l"/>
                <a:tab pos="369570" algn="l"/>
              </a:tabLst>
            </a:pPr>
            <a:r>
              <a:rPr sz="2000" dirty="0">
                <a:solidFill>
                  <a:srgbClr val="339966"/>
                </a:solidFill>
                <a:latin typeface="Arial MT"/>
                <a:cs typeface="Arial MT"/>
              </a:rPr>
              <a:t>250</a:t>
            </a:r>
            <a:r>
              <a:rPr sz="2000" spc="-15" dirty="0">
                <a:solidFill>
                  <a:srgbClr val="339966"/>
                </a:solidFill>
                <a:latin typeface="Arial MT"/>
                <a:cs typeface="Arial MT"/>
              </a:rPr>
              <a:t> </a:t>
            </a:r>
            <a:r>
              <a:rPr sz="2000" dirty="0">
                <a:solidFill>
                  <a:srgbClr val="339966"/>
                </a:solidFill>
                <a:latin typeface="Arial MT"/>
                <a:cs typeface="Arial MT"/>
              </a:rPr>
              <a:t>EUR </a:t>
            </a:r>
            <a:r>
              <a:rPr sz="2000" spc="-5" dirty="0">
                <a:solidFill>
                  <a:srgbClr val="404040"/>
                </a:solidFill>
                <a:latin typeface="Verdana"/>
                <a:cs typeface="Verdana"/>
              </a:rPr>
              <a:t>το</a:t>
            </a:r>
            <a:r>
              <a:rPr sz="2000" spc="-20" dirty="0">
                <a:solidFill>
                  <a:srgbClr val="404040"/>
                </a:solidFill>
                <a:latin typeface="Verdana"/>
                <a:cs typeface="Verdana"/>
              </a:rPr>
              <a:t> </a:t>
            </a:r>
            <a:r>
              <a:rPr sz="2000" dirty="0">
                <a:solidFill>
                  <a:srgbClr val="404040"/>
                </a:solidFill>
                <a:latin typeface="Verdana"/>
                <a:cs typeface="Verdana"/>
              </a:rPr>
              <a:t>μήνα</a:t>
            </a:r>
            <a:r>
              <a:rPr sz="2000" spc="-20" dirty="0">
                <a:solidFill>
                  <a:srgbClr val="404040"/>
                </a:solidFill>
                <a:latin typeface="Verdana"/>
                <a:cs typeface="Verdana"/>
              </a:rPr>
              <a:t> </a:t>
            </a:r>
            <a:r>
              <a:rPr sz="2000" dirty="0">
                <a:solidFill>
                  <a:srgbClr val="404040"/>
                </a:solidFill>
                <a:latin typeface="Verdana"/>
                <a:cs typeface="Verdana"/>
              </a:rPr>
              <a:t>για</a:t>
            </a:r>
            <a:r>
              <a:rPr sz="2000" spc="15" dirty="0">
                <a:solidFill>
                  <a:srgbClr val="404040"/>
                </a:solidFill>
                <a:latin typeface="Verdana"/>
                <a:cs typeface="Verdana"/>
              </a:rPr>
              <a:t> </a:t>
            </a:r>
            <a:r>
              <a:rPr sz="2000" dirty="0">
                <a:solidFill>
                  <a:srgbClr val="404040"/>
                </a:solidFill>
                <a:latin typeface="Verdana"/>
                <a:cs typeface="Verdana"/>
              </a:rPr>
              <a:t>μακράς</a:t>
            </a:r>
            <a:r>
              <a:rPr sz="2000" spc="-15" dirty="0">
                <a:solidFill>
                  <a:srgbClr val="404040"/>
                </a:solidFill>
                <a:latin typeface="Verdana"/>
                <a:cs typeface="Verdana"/>
              </a:rPr>
              <a:t> </a:t>
            </a:r>
            <a:r>
              <a:rPr sz="2000" dirty="0">
                <a:solidFill>
                  <a:srgbClr val="404040"/>
                </a:solidFill>
                <a:latin typeface="Verdana"/>
                <a:cs typeface="Verdana"/>
              </a:rPr>
              <a:t>διάρκειας</a:t>
            </a:r>
            <a:r>
              <a:rPr sz="2000" spc="-10" dirty="0">
                <a:solidFill>
                  <a:srgbClr val="404040"/>
                </a:solidFill>
                <a:latin typeface="Verdana"/>
                <a:cs typeface="Verdana"/>
              </a:rPr>
              <a:t> </a:t>
            </a:r>
            <a:r>
              <a:rPr sz="2000" dirty="0">
                <a:solidFill>
                  <a:srgbClr val="404040"/>
                </a:solidFill>
                <a:latin typeface="Verdana"/>
                <a:cs typeface="Verdana"/>
              </a:rPr>
              <a:t>κινητικότητες</a:t>
            </a:r>
            <a:r>
              <a:rPr sz="2000" spc="-40" dirty="0">
                <a:solidFill>
                  <a:srgbClr val="404040"/>
                </a:solidFill>
                <a:latin typeface="Verdana"/>
                <a:cs typeface="Verdana"/>
              </a:rPr>
              <a:t> </a:t>
            </a:r>
            <a:r>
              <a:rPr sz="2000" dirty="0">
                <a:solidFill>
                  <a:srgbClr val="404040"/>
                </a:solidFill>
                <a:latin typeface="Verdana"/>
                <a:cs typeface="Verdana"/>
              </a:rPr>
              <a:t>( </a:t>
            </a:r>
            <a:r>
              <a:rPr sz="2000" spc="-5" dirty="0">
                <a:solidFill>
                  <a:srgbClr val="404040"/>
                </a:solidFill>
                <a:latin typeface="Verdana"/>
                <a:cs typeface="Verdana"/>
              </a:rPr>
              <a:t>2-12</a:t>
            </a:r>
            <a:r>
              <a:rPr sz="2000" spc="5" dirty="0">
                <a:solidFill>
                  <a:srgbClr val="404040"/>
                </a:solidFill>
                <a:latin typeface="Verdana"/>
                <a:cs typeface="Verdana"/>
              </a:rPr>
              <a:t> </a:t>
            </a:r>
            <a:r>
              <a:rPr sz="2000" dirty="0">
                <a:solidFill>
                  <a:srgbClr val="404040"/>
                </a:solidFill>
                <a:latin typeface="Verdana"/>
                <a:cs typeface="Verdana"/>
              </a:rPr>
              <a:t>μήνες)</a:t>
            </a:r>
            <a:endParaRPr sz="2000" dirty="0">
              <a:latin typeface="Verdana"/>
              <a:cs typeface="Verdana"/>
            </a:endParaRPr>
          </a:p>
          <a:p>
            <a:pPr marL="355600" indent="-342900">
              <a:lnSpc>
                <a:spcPct val="100000"/>
              </a:lnSpc>
              <a:buFont typeface="Wingdings"/>
              <a:buChar char=""/>
              <a:tabLst>
                <a:tab pos="355600" algn="l"/>
              </a:tabLst>
            </a:pPr>
            <a:r>
              <a:rPr sz="2000" dirty="0">
                <a:solidFill>
                  <a:srgbClr val="339966"/>
                </a:solidFill>
                <a:latin typeface="Arial MT"/>
                <a:cs typeface="Arial MT"/>
              </a:rPr>
              <a:t>100/150</a:t>
            </a:r>
            <a:r>
              <a:rPr sz="2000" spc="-25" dirty="0">
                <a:solidFill>
                  <a:srgbClr val="339966"/>
                </a:solidFill>
                <a:latin typeface="Arial MT"/>
                <a:cs typeface="Arial MT"/>
              </a:rPr>
              <a:t> </a:t>
            </a:r>
            <a:r>
              <a:rPr sz="2000" dirty="0">
                <a:solidFill>
                  <a:srgbClr val="339966"/>
                </a:solidFill>
                <a:latin typeface="Arial MT"/>
                <a:cs typeface="Arial MT"/>
              </a:rPr>
              <a:t>EUR</a:t>
            </a:r>
            <a:r>
              <a:rPr sz="2000" spc="5" dirty="0">
                <a:solidFill>
                  <a:srgbClr val="339966"/>
                </a:solidFill>
                <a:latin typeface="Arial MT"/>
                <a:cs typeface="Arial MT"/>
              </a:rPr>
              <a:t> </a:t>
            </a:r>
            <a:r>
              <a:rPr sz="2000" dirty="0">
                <a:solidFill>
                  <a:srgbClr val="404040"/>
                </a:solidFill>
                <a:latin typeface="Verdana"/>
                <a:cs typeface="Verdana"/>
              </a:rPr>
              <a:t>για σύντομης</a:t>
            </a:r>
            <a:r>
              <a:rPr sz="2000" spc="-30" dirty="0">
                <a:solidFill>
                  <a:srgbClr val="404040"/>
                </a:solidFill>
                <a:latin typeface="Verdana"/>
                <a:cs typeface="Verdana"/>
              </a:rPr>
              <a:t> </a:t>
            </a:r>
            <a:r>
              <a:rPr sz="2000" dirty="0">
                <a:solidFill>
                  <a:srgbClr val="404040"/>
                </a:solidFill>
                <a:latin typeface="Verdana"/>
                <a:cs typeface="Verdana"/>
              </a:rPr>
              <a:t>διάρκειας</a:t>
            </a:r>
            <a:r>
              <a:rPr sz="2000" spc="-10" dirty="0">
                <a:solidFill>
                  <a:srgbClr val="404040"/>
                </a:solidFill>
                <a:latin typeface="Verdana"/>
                <a:cs typeface="Verdana"/>
              </a:rPr>
              <a:t> </a:t>
            </a:r>
            <a:r>
              <a:rPr sz="2000" dirty="0">
                <a:solidFill>
                  <a:srgbClr val="404040"/>
                </a:solidFill>
                <a:latin typeface="Verdana"/>
                <a:cs typeface="Verdana"/>
              </a:rPr>
              <a:t>κινητικότητες</a:t>
            </a:r>
            <a:r>
              <a:rPr sz="2000" spc="-45" dirty="0">
                <a:solidFill>
                  <a:srgbClr val="404040"/>
                </a:solidFill>
                <a:latin typeface="Verdana"/>
                <a:cs typeface="Verdana"/>
              </a:rPr>
              <a:t> </a:t>
            </a:r>
            <a:r>
              <a:rPr sz="2000" spc="-10" dirty="0">
                <a:solidFill>
                  <a:srgbClr val="404040"/>
                </a:solidFill>
                <a:latin typeface="Verdana"/>
                <a:cs typeface="Verdana"/>
              </a:rPr>
              <a:t>(5-</a:t>
            </a:r>
            <a:r>
              <a:rPr sz="2000" spc="5" dirty="0">
                <a:solidFill>
                  <a:srgbClr val="404040"/>
                </a:solidFill>
                <a:latin typeface="Verdana"/>
                <a:cs typeface="Verdana"/>
              </a:rPr>
              <a:t> </a:t>
            </a:r>
            <a:r>
              <a:rPr sz="2000" dirty="0">
                <a:solidFill>
                  <a:srgbClr val="404040"/>
                </a:solidFill>
                <a:latin typeface="Verdana"/>
                <a:cs typeface="Verdana"/>
              </a:rPr>
              <a:t>30 ημέρες</a:t>
            </a:r>
            <a:r>
              <a:rPr sz="2000" spc="-40" dirty="0">
                <a:solidFill>
                  <a:srgbClr val="404040"/>
                </a:solidFill>
                <a:latin typeface="Verdana"/>
                <a:cs typeface="Verdana"/>
              </a:rPr>
              <a:t> </a:t>
            </a:r>
            <a:r>
              <a:rPr sz="1800" dirty="0">
                <a:solidFill>
                  <a:srgbClr val="404040"/>
                </a:solidFill>
                <a:latin typeface="Verdana"/>
                <a:cs typeface="Verdana"/>
              </a:rPr>
              <a:t>)</a:t>
            </a:r>
            <a:endParaRPr sz="1800" dirty="0">
              <a:latin typeface="Verdana"/>
              <a:cs typeface="Verdana"/>
            </a:endParaRPr>
          </a:p>
        </p:txBody>
      </p:sp>
      <p:sp>
        <p:nvSpPr>
          <p:cNvPr id="8" name="object 8"/>
          <p:cNvSpPr txBox="1"/>
          <p:nvPr/>
        </p:nvSpPr>
        <p:spPr>
          <a:xfrm>
            <a:off x="162712" y="1905000"/>
            <a:ext cx="11098886" cy="428964"/>
          </a:xfrm>
          <a:prstGeom prst="rect">
            <a:avLst/>
          </a:prstGeom>
        </p:spPr>
        <p:txBody>
          <a:bodyPr vert="horz" wrap="square" lIns="0" tIns="150495" rIns="0" bIns="0" rtlCol="0">
            <a:spAutoFit/>
          </a:bodyPr>
          <a:lstStyle/>
          <a:p>
            <a:pPr marL="12700">
              <a:lnSpc>
                <a:spcPct val="100000"/>
              </a:lnSpc>
              <a:spcBef>
                <a:spcPts val="1185"/>
              </a:spcBef>
              <a:tabLst>
                <a:tab pos="615950" algn="l"/>
                <a:tab pos="1565275" algn="l"/>
                <a:tab pos="3194685" algn="l"/>
                <a:tab pos="3671570" algn="l"/>
                <a:tab pos="5441315" algn="l"/>
                <a:tab pos="6325235" algn="l"/>
                <a:tab pos="6997700" algn="l"/>
                <a:tab pos="7425690" algn="l"/>
              </a:tabLst>
            </a:pPr>
            <a:r>
              <a:rPr sz="1800" dirty="0">
                <a:solidFill>
                  <a:srgbClr val="404040"/>
                </a:solidFill>
                <a:latin typeface="Courier New"/>
                <a:cs typeface="Courier New"/>
              </a:rPr>
              <a:t>o</a:t>
            </a:r>
            <a:r>
              <a:rPr sz="1800" spc="90" dirty="0">
                <a:solidFill>
                  <a:srgbClr val="404040"/>
                </a:solidFill>
                <a:latin typeface="Courier New"/>
                <a:cs typeface="Courier New"/>
              </a:rPr>
              <a:t> </a:t>
            </a:r>
            <a:r>
              <a:rPr sz="1800" dirty="0">
                <a:solidFill>
                  <a:srgbClr val="404040"/>
                </a:solidFill>
                <a:latin typeface="Verdana"/>
                <a:cs typeface="Verdana"/>
              </a:rPr>
              <a:t>O	</a:t>
            </a:r>
            <a:r>
              <a:rPr sz="1800" spc="-5" dirty="0">
                <a:solidFill>
                  <a:srgbClr val="404040"/>
                </a:solidFill>
                <a:latin typeface="Verdana"/>
                <a:cs typeface="Verdana"/>
              </a:rPr>
              <a:t>οδηγός	πολυμορφίας	</a:t>
            </a:r>
            <a:r>
              <a:rPr sz="1800" spc="-10" dirty="0">
                <a:solidFill>
                  <a:srgbClr val="404040"/>
                </a:solidFill>
                <a:latin typeface="Verdana"/>
                <a:cs typeface="Verdana"/>
              </a:rPr>
              <a:t>και	</a:t>
            </a:r>
            <a:r>
              <a:rPr sz="1800" spc="-5" dirty="0">
                <a:solidFill>
                  <a:srgbClr val="404040"/>
                </a:solidFill>
                <a:latin typeface="Verdana"/>
                <a:cs typeface="Verdana"/>
              </a:rPr>
              <a:t>συμπερίληψης	αφορά	</a:t>
            </a:r>
            <a:r>
              <a:rPr lang="el-GR" spc="-5" dirty="0">
                <a:solidFill>
                  <a:srgbClr val="404040"/>
                </a:solidFill>
                <a:latin typeface="Verdana"/>
                <a:cs typeface="Verdana"/>
              </a:rPr>
              <a:t>όλες τις τρέχουσες </a:t>
            </a:r>
            <a:r>
              <a:rPr sz="1800" spc="-5" dirty="0" err="1">
                <a:solidFill>
                  <a:srgbClr val="404040"/>
                </a:solidFill>
                <a:latin typeface="Verdana"/>
                <a:cs typeface="Verdana"/>
              </a:rPr>
              <a:t>Προσκλήσεις</a:t>
            </a:r>
            <a:r>
              <a:rPr lang="el-GR" sz="1800" spc="-5" dirty="0">
                <a:solidFill>
                  <a:srgbClr val="404040"/>
                </a:solidFill>
                <a:latin typeface="Verdana"/>
                <a:cs typeface="Verdana"/>
              </a:rPr>
              <a:t>.</a:t>
            </a:r>
            <a:endParaRPr sz="1800" dirty="0">
              <a:latin typeface="Verdana"/>
              <a:cs typeface="Verdana"/>
            </a:endParaRPr>
          </a:p>
        </p:txBody>
      </p:sp>
      <p:sp>
        <p:nvSpPr>
          <p:cNvPr id="10" name="TextBox 9">
            <a:extLst>
              <a:ext uri="{FF2B5EF4-FFF2-40B4-BE49-F238E27FC236}">
                <a16:creationId xmlns:a16="http://schemas.microsoft.com/office/drawing/2014/main" id="{58670BCF-FE4E-B40B-1D28-A0BF53548303}"/>
              </a:ext>
            </a:extLst>
          </p:cNvPr>
          <p:cNvSpPr txBox="1"/>
          <p:nvPr/>
        </p:nvSpPr>
        <p:spPr>
          <a:xfrm>
            <a:off x="222910" y="4541443"/>
            <a:ext cx="10978490" cy="707886"/>
          </a:xfrm>
          <a:prstGeom prst="rect">
            <a:avLst/>
          </a:prstGeom>
          <a:noFill/>
        </p:spPr>
        <p:txBody>
          <a:bodyPr wrap="square">
            <a:spAutoFit/>
          </a:bodyPr>
          <a:lstStyle/>
          <a:p>
            <a:r>
              <a:rPr lang="el-GR" sz="2000" dirty="0">
                <a:solidFill>
                  <a:srgbClr val="339966"/>
                </a:solidFill>
                <a:latin typeface="Arial MT"/>
              </a:rPr>
              <a:t>Η στήριξη ένταξης για οργανισμούς: </a:t>
            </a:r>
            <a:r>
              <a:rPr lang="el-GR" dirty="0"/>
              <a:t>Για τις δαπάνες που αφορούν τη διοργάνωση δραστηριοτήτων κινητικότητας για συμμετέχοντες με λιγότερες ευκαιρίες -</a:t>
            </a:r>
            <a:r>
              <a:rPr lang="en-GB" sz="2000" dirty="0">
                <a:solidFill>
                  <a:srgbClr val="339966"/>
                </a:solidFill>
                <a:latin typeface="Arial MT"/>
              </a:rPr>
              <a:t>125 EUR </a:t>
            </a:r>
            <a:r>
              <a:rPr lang="el-GR" sz="2000" dirty="0">
                <a:solidFill>
                  <a:srgbClr val="339966"/>
                </a:solidFill>
                <a:latin typeface="Arial MT"/>
              </a:rPr>
              <a:t>ανά συμμετέχοντα</a:t>
            </a:r>
            <a:endParaRPr lang="en-GB" sz="2000" dirty="0">
              <a:solidFill>
                <a:srgbClr val="339966"/>
              </a:solidFill>
              <a:latin typeface="Arial M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175666" y="64719"/>
            <a:ext cx="6563359" cy="514350"/>
          </a:xfrm>
          <a:prstGeom prst="rect">
            <a:avLst/>
          </a:prstGeom>
        </p:spPr>
        <p:txBody>
          <a:bodyPr vert="horz" wrap="square" lIns="0" tIns="13335" rIns="0" bIns="0" rtlCol="0">
            <a:spAutoFit/>
          </a:bodyPr>
          <a:lstStyle/>
          <a:p>
            <a:pPr marL="12700">
              <a:lnSpc>
                <a:spcPct val="100000"/>
              </a:lnSpc>
              <a:spcBef>
                <a:spcPts val="105"/>
              </a:spcBef>
            </a:pPr>
            <a:r>
              <a:rPr sz="3200" spc="-20" dirty="0">
                <a:latin typeface="Calibri"/>
                <a:cs typeface="Calibri"/>
              </a:rPr>
              <a:t>Επι</a:t>
            </a:r>
            <a:r>
              <a:rPr sz="3200" b="0" spc="-20" dirty="0">
                <a:latin typeface="Calibri Light"/>
                <a:cs typeface="Calibri Light"/>
              </a:rPr>
              <a:t>χορήγηση</a:t>
            </a:r>
            <a:r>
              <a:rPr sz="3200" b="0" spc="-75" dirty="0">
                <a:latin typeface="Calibri Light"/>
                <a:cs typeface="Calibri Light"/>
              </a:rPr>
              <a:t> </a:t>
            </a:r>
            <a:r>
              <a:rPr sz="3200" b="0" spc="-10" dirty="0">
                <a:latin typeface="Calibri Light"/>
                <a:cs typeface="Calibri Light"/>
              </a:rPr>
              <a:t>του</a:t>
            </a:r>
            <a:r>
              <a:rPr sz="3200" b="0" spc="-105" dirty="0">
                <a:latin typeface="Calibri Light"/>
                <a:cs typeface="Calibri Light"/>
              </a:rPr>
              <a:t> </a:t>
            </a:r>
            <a:r>
              <a:rPr sz="3200" b="0" spc="-65" dirty="0">
                <a:latin typeface="Calibri Light"/>
                <a:cs typeface="Calibri Light"/>
              </a:rPr>
              <a:t>Top-up</a:t>
            </a:r>
            <a:r>
              <a:rPr sz="3200" b="0" spc="-70" dirty="0">
                <a:latin typeface="Calibri Light"/>
                <a:cs typeface="Calibri Light"/>
              </a:rPr>
              <a:t> </a:t>
            </a:r>
            <a:r>
              <a:rPr sz="3200" b="0" spc="-15" dirty="0">
                <a:latin typeface="Calibri Light"/>
                <a:cs typeface="Calibri Light"/>
              </a:rPr>
              <a:t>στις</a:t>
            </a:r>
            <a:r>
              <a:rPr sz="3200" b="0" spc="-65" dirty="0">
                <a:latin typeface="Calibri Light"/>
                <a:cs typeface="Calibri Light"/>
              </a:rPr>
              <a:t> </a:t>
            </a:r>
            <a:r>
              <a:rPr sz="3200" b="0" spc="-30" dirty="0">
                <a:latin typeface="Calibri Light"/>
                <a:cs typeface="Calibri Light"/>
              </a:rPr>
              <a:t>ομάδες</a:t>
            </a:r>
            <a:r>
              <a:rPr sz="3200" b="0" spc="-75" dirty="0">
                <a:latin typeface="Calibri Light"/>
                <a:cs typeface="Calibri Light"/>
              </a:rPr>
              <a:t> </a:t>
            </a:r>
            <a:r>
              <a:rPr sz="3200" b="0" spc="-10" dirty="0">
                <a:latin typeface="Calibri Light"/>
                <a:cs typeface="Calibri Light"/>
              </a:rPr>
              <a:t>ΛΕ</a:t>
            </a:r>
            <a:endParaRPr sz="3200">
              <a:latin typeface="Calibri Light"/>
              <a:cs typeface="Calibri Light"/>
            </a:endParaRPr>
          </a:p>
        </p:txBody>
      </p:sp>
      <p:sp>
        <p:nvSpPr>
          <p:cNvPr id="6" name="object 6"/>
          <p:cNvSpPr txBox="1"/>
          <p:nvPr/>
        </p:nvSpPr>
        <p:spPr>
          <a:xfrm>
            <a:off x="175666" y="776731"/>
            <a:ext cx="9507855" cy="1260475"/>
          </a:xfrm>
          <a:prstGeom prst="rect">
            <a:avLst/>
          </a:prstGeom>
        </p:spPr>
        <p:txBody>
          <a:bodyPr vert="horz" wrap="square" lIns="0" tIns="149860" rIns="0" bIns="0" rtlCol="0">
            <a:spAutoFit/>
          </a:bodyPr>
          <a:lstStyle/>
          <a:p>
            <a:pPr marL="12700">
              <a:lnSpc>
                <a:spcPct val="100000"/>
              </a:lnSpc>
              <a:spcBef>
                <a:spcPts val="1180"/>
              </a:spcBef>
            </a:pPr>
            <a:r>
              <a:rPr sz="1800" dirty="0">
                <a:solidFill>
                  <a:srgbClr val="8F45C6"/>
                </a:solidFill>
                <a:latin typeface="Verdana"/>
                <a:cs typeface="Verdana"/>
              </a:rPr>
              <a:t>Για</a:t>
            </a:r>
            <a:r>
              <a:rPr sz="1800" spc="10" dirty="0">
                <a:solidFill>
                  <a:srgbClr val="8F45C6"/>
                </a:solidFill>
                <a:latin typeface="Verdana"/>
                <a:cs typeface="Verdana"/>
              </a:rPr>
              <a:t> </a:t>
            </a:r>
            <a:r>
              <a:rPr sz="1800" spc="-5" dirty="0">
                <a:solidFill>
                  <a:srgbClr val="8F45C6"/>
                </a:solidFill>
                <a:latin typeface="Verdana"/>
                <a:cs typeface="Verdana"/>
              </a:rPr>
              <a:t>τη</a:t>
            </a:r>
            <a:r>
              <a:rPr sz="1800" spc="10" dirty="0">
                <a:solidFill>
                  <a:srgbClr val="8F45C6"/>
                </a:solidFill>
                <a:latin typeface="Verdana"/>
                <a:cs typeface="Verdana"/>
              </a:rPr>
              <a:t> </a:t>
            </a:r>
            <a:r>
              <a:rPr sz="1800" spc="-5" dirty="0">
                <a:solidFill>
                  <a:srgbClr val="8F45C6"/>
                </a:solidFill>
                <a:latin typeface="Verdana"/>
                <a:cs typeface="Verdana"/>
              </a:rPr>
              <a:t>χορήγησή του </a:t>
            </a:r>
            <a:r>
              <a:rPr sz="1800" spc="-40" dirty="0">
                <a:solidFill>
                  <a:srgbClr val="8F45C6"/>
                </a:solidFill>
                <a:latin typeface="Verdana"/>
                <a:cs typeface="Verdana"/>
              </a:rPr>
              <a:t>Top-Up</a:t>
            </a:r>
            <a:r>
              <a:rPr sz="1800" spc="20" dirty="0">
                <a:solidFill>
                  <a:srgbClr val="8F45C6"/>
                </a:solidFill>
                <a:latin typeface="Verdana"/>
                <a:cs typeface="Verdana"/>
              </a:rPr>
              <a:t> </a:t>
            </a:r>
            <a:r>
              <a:rPr sz="1800" dirty="0">
                <a:solidFill>
                  <a:srgbClr val="8F45C6"/>
                </a:solidFill>
                <a:latin typeface="Verdana"/>
                <a:cs typeface="Verdana"/>
              </a:rPr>
              <a:t>στις</a:t>
            </a:r>
            <a:r>
              <a:rPr sz="1800" spc="5" dirty="0">
                <a:solidFill>
                  <a:srgbClr val="8F45C6"/>
                </a:solidFill>
                <a:latin typeface="Verdana"/>
                <a:cs typeface="Verdana"/>
              </a:rPr>
              <a:t> </a:t>
            </a:r>
            <a:r>
              <a:rPr sz="1800" spc="-5" dirty="0">
                <a:solidFill>
                  <a:srgbClr val="8F45C6"/>
                </a:solidFill>
                <a:latin typeface="Verdana"/>
                <a:cs typeface="Verdana"/>
              </a:rPr>
              <a:t>ομάδες</a:t>
            </a:r>
            <a:r>
              <a:rPr sz="1800" spc="20" dirty="0">
                <a:solidFill>
                  <a:srgbClr val="8F45C6"/>
                </a:solidFill>
                <a:latin typeface="Verdana"/>
                <a:cs typeface="Verdana"/>
              </a:rPr>
              <a:t> </a:t>
            </a:r>
            <a:r>
              <a:rPr sz="1800" dirty="0">
                <a:solidFill>
                  <a:srgbClr val="8F45C6"/>
                </a:solidFill>
                <a:latin typeface="Verdana"/>
                <a:cs typeface="Verdana"/>
              </a:rPr>
              <a:t>με</a:t>
            </a:r>
            <a:r>
              <a:rPr sz="1800" spc="5" dirty="0">
                <a:solidFill>
                  <a:srgbClr val="8F45C6"/>
                </a:solidFill>
                <a:latin typeface="Verdana"/>
                <a:cs typeface="Verdana"/>
              </a:rPr>
              <a:t> </a:t>
            </a:r>
            <a:r>
              <a:rPr sz="1800" spc="-5" dirty="0">
                <a:solidFill>
                  <a:srgbClr val="8F45C6"/>
                </a:solidFill>
                <a:latin typeface="Verdana"/>
                <a:cs typeface="Verdana"/>
              </a:rPr>
              <a:t>κοινωνικοοικονομικούς</a:t>
            </a:r>
            <a:r>
              <a:rPr sz="1800" spc="-20" dirty="0">
                <a:solidFill>
                  <a:srgbClr val="8F45C6"/>
                </a:solidFill>
                <a:latin typeface="Verdana"/>
                <a:cs typeface="Verdana"/>
              </a:rPr>
              <a:t> </a:t>
            </a:r>
            <a:r>
              <a:rPr sz="1800" dirty="0">
                <a:solidFill>
                  <a:srgbClr val="8F45C6"/>
                </a:solidFill>
                <a:latin typeface="Verdana"/>
                <a:cs typeface="Verdana"/>
              </a:rPr>
              <a:t>φραγμούς:</a:t>
            </a:r>
            <a:endParaRPr sz="1800">
              <a:latin typeface="Verdana"/>
              <a:cs typeface="Verdana"/>
            </a:endParaRPr>
          </a:p>
          <a:p>
            <a:pPr marL="12700">
              <a:lnSpc>
                <a:spcPct val="100000"/>
              </a:lnSpc>
              <a:spcBef>
                <a:spcPts val="1080"/>
              </a:spcBef>
              <a:tabLst>
                <a:tab pos="832485" algn="l"/>
                <a:tab pos="1166495" algn="l"/>
                <a:tab pos="2455545" algn="l"/>
                <a:tab pos="3583940" algn="l"/>
                <a:tab pos="4952365" algn="l"/>
                <a:tab pos="6633209" algn="l"/>
                <a:tab pos="8261350" algn="l"/>
                <a:tab pos="8883015" algn="l"/>
              </a:tabLst>
            </a:pPr>
            <a:r>
              <a:rPr sz="1800" dirty="0">
                <a:solidFill>
                  <a:srgbClr val="404040"/>
                </a:solidFill>
                <a:latin typeface="Verdana"/>
                <a:cs typeface="Verdana"/>
              </a:rPr>
              <a:t>Όπου	η	</a:t>
            </a:r>
            <a:r>
              <a:rPr sz="1800" spc="-5" dirty="0">
                <a:solidFill>
                  <a:srgbClr val="404040"/>
                </a:solidFill>
                <a:latin typeface="Verdana"/>
                <a:cs typeface="Verdana"/>
              </a:rPr>
              <a:t>Φοιτητική	Μέριμνα	</a:t>
            </a:r>
            <a:r>
              <a:rPr sz="1800" dirty="0">
                <a:solidFill>
                  <a:srgbClr val="404040"/>
                </a:solidFill>
                <a:latin typeface="Verdana"/>
                <a:cs typeface="Verdana"/>
              </a:rPr>
              <a:t>Ιδρύματος	</a:t>
            </a:r>
            <a:r>
              <a:rPr sz="1800" spc="-5" dirty="0">
                <a:solidFill>
                  <a:srgbClr val="404040"/>
                </a:solidFill>
                <a:latin typeface="Verdana"/>
                <a:cs typeface="Verdana"/>
              </a:rPr>
              <a:t>Τριτοβάθμιας	Εκπαίδευσης	έχει	ήδη</a:t>
            </a:r>
            <a:endParaRPr sz="1800">
              <a:latin typeface="Verdana"/>
              <a:cs typeface="Verdana"/>
            </a:endParaRPr>
          </a:p>
          <a:p>
            <a:pPr marL="12700">
              <a:lnSpc>
                <a:spcPct val="100000"/>
              </a:lnSpc>
              <a:spcBef>
                <a:spcPts val="1080"/>
              </a:spcBef>
            </a:pPr>
            <a:r>
              <a:rPr sz="1800" spc="-5" dirty="0">
                <a:solidFill>
                  <a:srgbClr val="404040"/>
                </a:solidFill>
                <a:latin typeface="Verdana"/>
                <a:cs typeface="Verdana"/>
              </a:rPr>
              <a:t>φοιτητή/τρια</a:t>
            </a:r>
            <a:r>
              <a:rPr sz="1800" spc="200" dirty="0">
                <a:solidFill>
                  <a:srgbClr val="404040"/>
                </a:solidFill>
                <a:latin typeface="Verdana"/>
                <a:cs typeface="Verdana"/>
              </a:rPr>
              <a:t> </a:t>
            </a:r>
            <a:r>
              <a:rPr sz="1800" spc="-5" dirty="0">
                <a:solidFill>
                  <a:srgbClr val="404040"/>
                </a:solidFill>
                <a:latin typeface="Verdana"/>
                <a:cs typeface="Verdana"/>
              </a:rPr>
              <a:t>ως</a:t>
            </a:r>
            <a:r>
              <a:rPr sz="1800" spc="220" dirty="0">
                <a:solidFill>
                  <a:srgbClr val="404040"/>
                </a:solidFill>
                <a:latin typeface="Verdana"/>
                <a:cs typeface="Verdana"/>
              </a:rPr>
              <a:t> </a:t>
            </a:r>
            <a:r>
              <a:rPr sz="1800" spc="-5" dirty="0">
                <a:solidFill>
                  <a:srgbClr val="404040"/>
                </a:solidFill>
                <a:latin typeface="Verdana"/>
                <a:cs typeface="Verdana"/>
              </a:rPr>
              <a:t>άτομο</a:t>
            </a:r>
            <a:r>
              <a:rPr sz="1800" spc="220" dirty="0">
                <a:solidFill>
                  <a:srgbClr val="404040"/>
                </a:solidFill>
                <a:latin typeface="Verdana"/>
                <a:cs typeface="Verdana"/>
              </a:rPr>
              <a:t> </a:t>
            </a:r>
            <a:r>
              <a:rPr sz="1800" spc="-10" dirty="0">
                <a:solidFill>
                  <a:srgbClr val="404040"/>
                </a:solidFill>
                <a:latin typeface="Verdana"/>
                <a:cs typeface="Verdana"/>
              </a:rPr>
              <a:t>με</a:t>
            </a:r>
            <a:r>
              <a:rPr sz="1800" spc="220" dirty="0">
                <a:solidFill>
                  <a:srgbClr val="404040"/>
                </a:solidFill>
                <a:latin typeface="Verdana"/>
                <a:cs typeface="Verdana"/>
              </a:rPr>
              <a:t> </a:t>
            </a:r>
            <a:r>
              <a:rPr sz="1800" dirty="0">
                <a:solidFill>
                  <a:srgbClr val="404040"/>
                </a:solidFill>
                <a:latin typeface="Verdana"/>
                <a:cs typeface="Verdana"/>
              </a:rPr>
              <a:t>κοινωνικοοικονομικούς</a:t>
            </a:r>
            <a:r>
              <a:rPr sz="1800" spc="170" dirty="0">
                <a:solidFill>
                  <a:srgbClr val="404040"/>
                </a:solidFill>
                <a:latin typeface="Verdana"/>
                <a:cs typeface="Verdana"/>
              </a:rPr>
              <a:t> </a:t>
            </a:r>
            <a:r>
              <a:rPr sz="1800" spc="-5" dirty="0">
                <a:solidFill>
                  <a:srgbClr val="404040"/>
                </a:solidFill>
                <a:latin typeface="Verdana"/>
                <a:cs typeface="Verdana"/>
              </a:rPr>
              <a:t>φραγμούς</a:t>
            </a:r>
            <a:r>
              <a:rPr sz="1800" spc="220" dirty="0">
                <a:solidFill>
                  <a:srgbClr val="404040"/>
                </a:solidFill>
                <a:latin typeface="Verdana"/>
                <a:cs typeface="Verdana"/>
              </a:rPr>
              <a:t> </a:t>
            </a:r>
            <a:r>
              <a:rPr sz="1800" spc="-5" dirty="0">
                <a:solidFill>
                  <a:srgbClr val="404040"/>
                </a:solidFill>
                <a:latin typeface="Verdana"/>
                <a:cs typeface="Verdana"/>
              </a:rPr>
              <a:t>το</a:t>
            </a:r>
            <a:r>
              <a:rPr sz="1800" spc="215" dirty="0">
                <a:solidFill>
                  <a:srgbClr val="404040"/>
                </a:solidFill>
                <a:latin typeface="Verdana"/>
                <a:cs typeface="Verdana"/>
              </a:rPr>
              <a:t> </a:t>
            </a:r>
            <a:r>
              <a:rPr sz="1800" spc="-5" dirty="0">
                <a:solidFill>
                  <a:srgbClr val="404040"/>
                </a:solidFill>
                <a:latin typeface="Verdana"/>
                <a:cs typeface="Verdana"/>
              </a:rPr>
              <a:t>Γραφείο</a:t>
            </a:r>
            <a:r>
              <a:rPr sz="1800" spc="220" dirty="0">
                <a:solidFill>
                  <a:srgbClr val="404040"/>
                </a:solidFill>
                <a:latin typeface="Verdana"/>
                <a:cs typeface="Verdana"/>
              </a:rPr>
              <a:t> </a:t>
            </a:r>
            <a:r>
              <a:rPr sz="1800" spc="-10" dirty="0">
                <a:solidFill>
                  <a:srgbClr val="404040"/>
                </a:solidFill>
                <a:latin typeface="Verdana"/>
                <a:cs typeface="Verdana"/>
              </a:rPr>
              <a:t>Erasmus</a:t>
            </a:r>
            <a:endParaRPr sz="1800">
              <a:latin typeface="Verdana"/>
              <a:cs typeface="Verdana"/>
            </a:endParaRPr>
          </a:p>
        </p:txBody>
      </p:sp>
      <p:sp>
        <p:nvSpPr>
          <p:cNvPr id="7" name="object 7"/>
          <p:cNvSpPr txBox="1"/>
          <p:nvPr/>
        </p:nvSpPr>
        <p:spPr>
          <a:xfrm>
            <a:off x="9662286" y="1188698"/>
            <a:ext cx="2453005" cy="848360"/>
          </a:xfrm>
          <a:prstGeom prst="rect">
            <a:avLst/>
          </a:prstGeom>
        </p:spPr>
        <p:txBody>
          <a:bodyPr vert="horz" wrap="square" lIns="0" tIns="149225" rIns="0" bIns="0" rtlCol="0">
            <a:spAutoFit/>
          </a:bodyPr>
          <a:lstStyle/>
          <a:p>
            <a:pPr marR="5080" algn="r">
              <a:lnSpc>
                <a:spcPct val="100000"/>
              </a:lnSpc>
              <a:spcBef>
                <a:spcPts val="1175"/>
              </a:spcBef>
              <a:tabLst>
                <a:tab pos="1526540" algn="l"/>
              </a:tabLst>
            </a:pPr>
            <a:r>
              <a:rPr sz="1800" spc="-10" dirty="0">
                <a:solidFill>
                  <a:srgbClr val="404040"/>
                </a:solidFill>
                <a:latin typeface="Verdana"/>
                <a:cs typeface="Verdana"/>
              </a:rPr>
              <a:t>αξ</a:t>
            </a:r>
            <a:r>
              <a:rPr sz="1800" spc="5" dirty="0">
                <a:solidFill>
                  <a:srgbClr val="404040"/>
                </a:solidFill>
                <a:latin typeface="Verdana"/>
                <a:cs typeface="Verdana"/>
              </a:rPr>
              <a:t>ι</a:t>
            </a:r>
            <a:r>
              <a:rPr sz="1800" dirty="0">
                <a:solidFill>
                  <a:srgbClr val="404040"/>
                </a:solidFill>
                <a:latin typeface="Verdana"/>
                <a:cs typeface="Verdana"/>
              </a:rPr>
              <a:t>ολογ</a:t>
            </a:r>
            <a:r>
              <a:rPr sz="1800" spc="-10" dirty="0">
                <a:solidFill>
                  <a:srgbClr val="404040"/>
                </a:solidFill>
                <a:latin typeface="Verdana"/>
                <a:cs typeface="Verdana"/>
              </a:rPr>
              <a:t>ή</a:t>
            </a:r>
            <a:r>
              <a:rPr sz="1800" dirty="0">
                <a:solidFill>
                  <a:srgbClr val="404040"/>
                </a:solidFill>
                <a:latin typeface="Verdana"/>
                <a:cs typeface="Verdana"/>
              </a:rPr>
              <a:t>σει	κά</a:t>
            </a:r>
            <a:r>
              <a:rPr sz="1800" spc="5" dirty="0">
                <a:solidFill>
                  <a:srgbClr val="404040"/>
                </a:solidFill>
                <a:latin typeface="Verdana"/>
                <a:cs typeface="Verdana"/>
              </a:rPr>
              <a:t>π</a:t>
            </a:r>
            <a:r>
              <a:rPr sz="1800" dirty="0">
                <a:solidFill>
                  <a:srgbClr val="404040"/>
                </a:solidFill>
                <a:latin typeface="Verdana"/>
                <a:cs typeface="Verdana"/>
              </a:rPr>
              <a:t>οιον</a:t>
            </a:r>
            <a:endParaRPr sz="1800">
              <a:latin typeface="Verdana"/>
              <a:cs typeface="Verdana"/>
            </a:endParaRPr>
          </a:p>
          <a:p>
            <a:pPr marR="6350" algn="r">
              <a:lnSpc>
                <a:spcPct val="100000"/>
              </a:lnSpc>
              <a:spcBef>
                <a:spcPts val="1080"/>
              </a:spcBef>
            </a:pPr>
            <a:r>
              <a:rPr sz="1800" spc="-5" dirty="0">
                <a:solidFill>
                  <a:srgbClr val="404040"/>
                </a:solidFill>
                <a:latin typeface="Verdana"/>
                <a:cs typeface="Verdana"/>
              </a:rPr>
              <a:t>μπορεί</a:t>
            </a:r>
            <a:r>
              <a:rPr sz="1800" spc="200" dirty="0">
                <a:solidFill>
                  <a:srgbClr val="404040"/>
                </a:solidFill>
                <a:latin typeface="Verdana"/>
                <a:cs typeface="Verdana"/>
              </a:rPr>
              <a:t> </a:t>
            </a:r>
            <a:r>
              <a:rPr sz="1800" dirty="0">
                <a:solidFill>
                  <a:srgbClr val="404040"/>
                </a:solidFill>
                <a:latin typeface="Verdana"/>
                <a:cs typeface="Verdana"/>
              </a:rPr>
              <a:t>να</a:t>
            </a:r>
            <a:r>
              <a:rPr sz="1800" spc="190" dirty="0">
                <a:solidFill>
                  <a:srgbClr val="404040"/>
                </a:solidFill>
                <a:latin typeface="Verdana"/>
                <a:cs typeface="Verdana"/>
              </a:rPr>
              <a:t> </a:t>
            </a:r>
            <a:r>
              <a:rPr sz="1800" dirty="0">
                <a:solidFill>
                  <a:srgbClr val="404040"/>
                </a:solidFill>
                <a:latin typeface="Verdana"/>
                <a:cs typeface="Verdana"/>
              </a:rPr>
              <a:t>λάβει</a:t>
            </a:r>
            <a:r>
              <a:rPr sz="1800" spc="195" dirty="0">
                <a:solidFill>
                  <a:srgbClr val="404040"/>
                </a:solidFill>
                <a:latin typeface="Verdana"/>
                <a:cs typeface="Verdana"/>
              </a:rPr>
              <a:t> </a:t>
            </a:r>
            <a:r>
              <a:rPr sz="1800" spc="-10" dirty="0">
                <a:solidFill>
                  <a:srgbClr val="404040"/>
                </a:solidFill>
                <a:latin typeface="Verdana"/>
                <a:cs typeface="Verdana"/>
              </a:rPr>
              <a:t>τη</a:t>
            </a:r>
            <a:endParaRPr sz="1800">
              <a:latin typeface="Verdana"/>
              <a:cs typeface="Verdana"/>
            </a:endParaRPr>
          </a:p>
        </p:txBody>
      </p:sp>
      <p:sp>
        <p:nvSpPr>
          <p:cNvPr id="8" name="object 8"/>
          <p:cNvSpPr txBox="1"/>
          <p:nvPr/>
        </p:nvSpPr>
        <p:spPr>
          <a:xfrm>
            <a:off x="175666" y="2148585"/>
            <a:ext cx="11939270" cy="387798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04040"/>
                </a:solidFill>
                <a:latin typeface="Verdana"/>
                <a:cs typeface="Verdana"/>
              </a:rPr>
              <a:t>σχετική βεβαίωση</a:t>
            </a:r>
            <a:r>
              <a:rPr sz="1800" spc="15" dirty="0">
                <a:solidFill>
                  <a:srgbClr val="404040"/>
                </a:solidFill>
                <a:latin typeface="Verdana"/>
                <a:cs typeface="Verdana"/>
              </a:rPr>
              <a:t> </a:t>
            </a:r>
            <a:r>
              <a:rPr sz="1800" spc="-5" dirty="0">
                <a:solidFill>
                  <a:srgbClr val="404040"/>
                </a:solidFill>
                <a:latin typeface="Verdana"/>
                <a:cs typeface="Verdana"/>
              </a:rPr>
              <a:t>από</a:t>
            </a:r>
            <a:r>
              <a:rPr sz="1800" spc="10" dirty="0">
                <a:solidFill>
                  <a:srgbClr val="404040"/>
                </a:solidFill>
                <a:latin typeface="Verdana"/>
                <a:cs typeface="Verdana"/>
              </a:rPr>
              <a:t> </a:t>
            </a:r>
            <a:r>
              <a:rPr sz="1800" spc="-5" dirty="0">
                <a:solidFill>
                  <a:srgbClr val="404040"/>
                </a:solidFill>
                <a:latin typeface="Verdana"/>
                <a:cs typeface="Verdana"/>
              </a:rPr>
              <a:t>τη</a:t>
            </a:r>
            <a:r>
              <a:rPr sz="1800" spc="10" dirty="0">
                <a:solidFill>
                  <a:srgbClr val="404040"/>
                </a:solidFill>
                <a:latin typeface="Verdana"/>
                <a:cs typeface="Verdana"/>
              </a:rPr>
              <a:t> </a:t>
            </a:r>
            <a:r>
              <a:rPr sz="1800" spc="-5" dirty="0">
                <a:solidFill>
                  <a:srgbClr val="404040"/>
                </a:solidFill>
                <a:latin typeface="Verdana"/>
                <a:cs typeface="Verdana"/>
              </a:rPr>
              <a:t>φοιτητική</a:t>
            </a:r>
            <a:r>
              <a:rPr sz="1800" spc="-10" dirty="0">
                <a:solidFill>
                  <a:srgbClr val="404040"/>
                </a:solidFill>
                <a:latin typeface="Verdana"/>
                <a:cs typeface="Verdana"/>
              </a:rPr>
              <a:t> </a:t>
            </a:r>
            <a:r>
              <a:rPr sz="1800" dirty="0">
                <a:solidFill>
                  <a:srgbClr val="404040"/>
                </a:solidFill>
                <a:latin typeface="Verdana"/>
                <a:cs typeface="Verdana"/>
              </a:rPr>
              <a:t>μέριμνα</a:t>
            </a:r>
            <a:r>
              <a:rPr sz="1800" spc="5" dirty="0">
                <a:solidFill>
                  <a:srgbClr val="404040"/>
                </a:solidFill>
                <a:latin typeface="Verdana"/>
                <a:cs typeface="Verdana"/>
              </a:rPr>
              <a:t> </a:t>
            </a:r>
            <a:r>
              <a:rPr sz="1800" spc="-5" dirty="0">
                <a:solidFill>
                  <a:srgbClr val="404040"/>
                </a:solidFill>
                <a:latin typeface="Verdana"/>
                <a:cs typeface="Verdana"/>
              </a:rPr>
              <a:t>(επιτρέπεται</a:t>
            </a:r>
            <a:r>
              <a:rPr sz="1800" spc="5" dirty="0">
                <a:solidFill>
                  <a:srgbClr val="404040"/>
                </a:solidFill>
                <a:latin typeface="Verdana"/>
                <a:cs typeface="Verdana"/>
              </a:rPr>
              <a:t> </a:t>
            </a:r>
            <a:r>
              <a:rPr sz="1800" dirty="0">
                <a:solidFill>
                  <a:srgbClr val="404040"/>
                </a:solidFill>
                <a:latin typeface="Verdana"/>
                <a:cs typeface="Verdana"/>
              </a:rPr>
              <a:t>και</a:t>
            </a:r>
            <a:r>
              <a:rPr sz="1800" spc="15" dirty="0">
                <a:solidFill>
                  <a:srgbClr val="404040"/>
                </a:solidFill>
                <a:latin typeface="Verdana"/>
                <a:cs typeface="Verdana"/>
              </a:rPr>
              <a:t> </a:t>
            </a:r>
            <a:r>
              <a:rPr sz="1800" dirty="0">
                <a:solidFill>
                  <a:srgbClr val="404040"/>
                </a:solidFill>
                <a:latin typeface="Verdana"/>
                <a:cs typeface="Verdana"/>
              </a:rPr>
              <a:t>μέσω</a:t>
            </a:r>
            <a:r>
              <a:rPr sz="1800" spc="10" dirty="0">
                <a:solidFill>
                  <a:srgbClr val="404040"/>
                </a:solidFill>
                <a:latin typeface="Verdana"/>
                <a:cs typeface="Verdana"/>
              </a:rPr>
              <a:t> </a:t>
            </a:r>
            <a:r>
              <a:rPr sz="1800" dirty="0">
                <a:solidFill>
                  <a:srgbClr val="404040"/>
                </a:solidFill>
                <a:latin typeface="Verdana"/>
                <a:cs typeface="Verdana"/>
              </a:rPr>
              <a:t>email)</a:t>
            </a:r>
            <a:r>
              <a:rPr sz="1800" spc="-5" dirty="0">
                <a:solidFill>
                  <a:srgbClr val="404040"/>
                </a:solidFill>
                <a:latin typeface="Verdana"/>
                <a:cs typeface="Verdana"/>
              </a:rPr>
              <a:t> </a:t>
            </a:r>
            <a:r>
              <a:rPr sz="1800" dirty="0">
                <a:solidFill>
                  <a:srgbClr val="404040"/>
                </a:solidFill>
                <a:latin typeface="Verdana"/>
                <a:cs typeface="Verdana"/>
              </a:rPr>
              <a:t>για</a:t>
            </a:r>
            <a:r>
              <a:rPr sz="1800" spc="5" dirty="0">
                <a:solidFill>
                  <a:srgbClr val="404040"/>
                </a:solidFill>
                <a:latin typeface="Verdana"/>
                <a:cs typeface="Verdana"/>
              </a:rPr>
              <a:t> </a:t>
            </a:r>
            <a:r>
              <a:rPr sz="1800" spc="-5" dirty="0">
                <a:solidFill>
                  <a:srgbClr val="404040"/>
                </a:solidFill>
                <a:latin typeface="Verdana"/>
                <a:cs typeface="Verdana"/>
              </a:rPr>
              <a:t>τη</a:t>
            </a:r>
            <a:r>
              <a:rPr sz="1800" spc="5" dirty="0">
                <a:solidFill>
                  <a:srgbClr val="404040"/>
                </a:solidFill>
                <a:latin typeface="Verdana"/>
                <a:cs typeface="Verdana"/>
              </a:rPr>
              <a:t> </a:t>
            </a:r>
            <a:r>
              <a:rPr sz="1800" spc="-5" dirty="0">
                <a:solidFill>
                  <a:srgbClr val="404040"/>
                </a:solidFill>
                <a:latin typeface="Verdana"/>
                <a:cs typeface="Verdana"/>
              </a:rPr>
              <a:t>χορήγηση</a:t>
            </a:r>
            <a:r>
              <a:rPr sz="1800" dirty="0">
                <a:solidFill>
                  <a:srgbClr val="404040"/>
                </a:solidFill>
                <a:latin typeface="Verdana"/>
                <a:cs typeface="Verdana"/>
              </a:rPr>
              <a:t> </a:t>
            </a:r>
            <a:r>
              <a:rPr sz="1800" spc="-5" dirty="0">
                <a:solidFill>
                  <a:srgbClr val="404040"/>
                </a:solidFill>
                <a:latin typeface="Verdana"/>
                <a:cs typeface="Verdana"/>
              </a:rPr>
              <a:t>του</a:t>
            </a:r>
            <a:r>
              <a:rPr sz="1800" spc="-10" dirty="0">
                <a:solidFill>
                  <a:srgbClr val="404040"/>
                </a:solidFill>
                <a:latin typeface="Verdana"/>
                <a:cs typeface="Verdana"/>
              </a:rPr>
              <a:t> </a:t>
            </a:r>
            <a:r>
              <a:rPr sz="1800" spc="-55" dirty="0">
                <a:solidFill>
                  <a:srgbClr val="404040"/>
                </a:solidFill>
                <a:latin typeface="Verdana"/>
                <a:cs typeface="Verdana"/>
              </a:rPr>
              <a:t>Top-</a:t>
            </a:r>
            <a:r>
              <a:rPr sz="1800" spc="20" dirty="0">
                <a:solidFill>
                  <a:srgbClr val="404040"/>
                </a:solidFill>
                <a:latin typeface="Verdana"/>
                <a:cs typeface="Verdana"/>
              </a:rPr>
              <a:t> </a:t>
            </a:r>
            <a:r>
              <a:rPr sz="1800" spc="-10" dirty="0">
                <a:solidFill>
                  <a:srgbClr val="404040"/>
                </a:solidFill>
                <a:latin typeface="Verdana"/>
                <a:cs typeface="Verdana"/>
              </a:rPr>
              <a:t>up.</a:t>
            </a:r>
            <a:endParaRPr sz="1800" dirty="0">
              <a:latin typeface="Verdana"/>
              <a:cs typeface="Verdana"/>
            </a:endParaRPr>
          </a:p>
          <a:p>
            <a:pPr>
              <a:lnSpc>
                <a:spcPct val="100000"/>
              </a:lnSpc>
            </a:pPr>
            <a:endParaRPr sz="2200" dirty="0">
              <a:latin typeface="Verdana"/>
              <a:cs typeface="Verdana"/>
            </a:endParaRPr>
          </a:p>
          <a:p>
            <a:pPr marL="12700">
              <a:lnSpc>
                <a:spcPct val="100000"/>
              </a:lnSpc>
              <a:spcBef>
                <a:spcPts val="1645"/>
              </a:spcBef>
            </a:pPr>
            <a:r>
              <a:rPr sz="1800" dirty="0">
                <a:solidFill>
                  <a:srgbClr val="404040"/>
                </a:solidFill>
                <a:latin typeface="Verdana"/>
                <a:cs typeface="Verdana"/>
              </a:rPr>
              <a:t>Σε</a:t>
            </a:r>
            <a:r>
              <a:rPr sz="1800" spc="185" dirty="0">
                <a:solidFill>
                  <a:srgbClr val="404040"/>
                </a:solidFill>
                <a:latin typeface="Verdana"/>
                <a:cs typeface="Verdana"/>
              </a:rPr>
              <a:t> </a:t>
            </a:r>
            <a:r>
              <a:rPr sz="1800" spc="-5" dirty="0">
                <a:solidFill>
                  <a:srgbClr val="404040"/>
                </a:solidFill>
                <a:latin typeface="Verdana"/>
                <a:cs typeface="Verdana"/>
              </a:rPr>
              <a:t>περίπτωση</a:t>
            </a:r>
            <a:r>
              <a:rPr sz="1800" spc="185" dirty="0">
                <a:solidFill>
                  <a:srgbClr val="404040"/>
                </a:solidFill>
                <a:latin typeface="Verdana"/>
                <a:cs typeface="Verdana"/>
              </a:rPr>
              <a:t> </a:t>
            </a:r>
            <a:r>
              <a:rPr sz="1800" spc="-5" dirty="0">
                <a:solidFill>
                  <a:srgbClr val="404040"/>
                </a:solidFill>
                <a:latin typeface="Verdana"/>
                <a:cs typeface="Verdana"/>
              </a:rPr>
              <a:t>ελέγχου,</a:t>
            </a:r>
            <a:r>
              <a:rPr sz="1800" spc="190" dirty="0">
                <a:solidFill>
                  <a:srgbClr val="404040"/>
                </a:solidFill>
                <a:latin typeface="Verdana"/>
                <a:cs typeface="Verdana"/>
              </a:rPr>
              <a:t> </a:t>
            </a:r>
            <a:r>
              <a:rPr sz="1800" spc="-10" dirty="0">
                <a:solidFill>
                  <a:srgbClr val="404040"/>
                </a:solidFill>
                <a:latin typeface="Verdana"/>
                <a:cs typeface="Verdana"/>
              </a:rPr>
              <a:t>το</a:t>
            </a:r>
            <a:r>
              <a:rPr sz="1800" spc="190" dirty="0">
                <a:solidFill>
                  <a:srgbClr val="404040"/>
                </a:solidFill>
                <a:latin typeface="Verdana"/>
                <a:cs typeface="Verdana"/>
              </a:rPr>
              <a:t> </a:t>
            </a:r>
            <a:r>
              <a:rPr sz="1800" dirty="0">
                <a:solidFill>
                  <a:srgbClr val="404040"/>
                </a:solidFill>
                <a:latin typeface="Verdana"/>
                <a:cs typeface="Verdana"/>
              </a:rPr>
              <a:t>ΙΔΕΠ</a:t>
            </a:r>
            <a:r>
              <a:rPr sz="1800" spc="180" dirty="0">
                <a:solidFill>
                  <a:srgbClr val="404040"/>
                </a:solidFill>
                <a:latin typeface="Verdana"/>
                <a:cs typeface="Verdana"/>
              </a:rPr>
              <a:t> </a:t>
            </a:r>
            <a:r>
              <a:rPr sz="1800" dirty="0">
                <a:solidFill>
                  <a:srgbClr val="404040"/>
                </a:solidFill>
                <a:latin typeface="Verdana"/>
                <a:cs typeface="Verdana"/>
              </a:rPr>
              <a:t>θα</a:t>
            </a:r>
            <a:r>
              <a:rPr sz="1800" spc="180" dirty="0">
                <a:solidFill>
                  <a:srgbClr val="404040"/>
                </a:solidFill>
                <a:latin typeface="Verdana"/>
                <a:cs typeface="Verdana"/>
              </a:rPr>
              <a:t> </a:t>
            </a:r>
            <a:r>
              <a:rPr sz="1800" spc="-5" dirty="0">
                <a:solidFill>
                  <a:srgbClr val="404040"/>
                </a:solidFill>
                <a:latin typeface="Verdana"/>
                <a:cs typeface="Verdana"/>
              </a:rPr>
              <a:t>στηριχθεί</a:t>
            </a:r>
            <a:r>
              <a:rPr sz="1800" spc="200" dirty="0">
                <a:solidFill>
                  <a:srgbClr val="404040"/>
                </a:solidFill>
                <a:latin typeface="Verdana"/>
                <a:cs typeface="Verdana"/>
              </a:rPr>
              <a:t> </a:t>
            </a:r>
            <a:r>
              <a:rPr sz="1800" spc="-5" dirty="0">
                <a:solidFill>
                  <a:srgbClr val="404040"/>
                </a:solidFill>
                <a:latin typeface="Verdana"/>
                <a:cs typeface="Verdana"/>
              </a:rPr>
              <a:t>στη</a:t>
            </a:r>
            <a:r>
              <a:rPr sz="1800" spc="180" dirty="0">
                <a:solidFill>
                  <a:srgbClr val="404040"/>
                </a:solidFill>
                <a:latin typeface="Verdana"/>
                <a:cs typeface="Verdana"/>
              </a:rPr>
              <a:t> </a:t>
            </a:r>
            <a:r>
              <a:rPr sz="1800" spc="-5" dirty="0">
                <a:solidFill>
                  <a:srgbClr val="404040"/>
                </a:solidFill>
                <a:latin typeface="Verdana"/>
                <a:cs typeface="Verdana"/>
              </a:rPr>
              <a:t>βεβαίωση</a:t>
            </a:r>
            <a:r>
              <a:rPr sz="1800" spc="190" dirty="0">
                <a:solidFill>
                  <a:srgbClr val="404040"/>
                </a:solidFill>
                <a:latin typeface="Verdana"/>
                <a:cs typeface="Verdana"/>
              </a:rPr>
              <a:t> </a:t>
            </a:r>
            <a:r>
              <a:rPr sz="1800" spc="-5" dirty="0">
                <a:solidFill>
                  <a:srgbClr val="404040"/>
                </a:solidFill>
                <a:latin typeface="Verdana"/>
                <a:cs typeface="Verdana"/>
              </a:rPr>
              <a:t>της</a:t>
            </a:r>
            <a:r>
              <a:rPr sz="1800" spc="170" dirty="0">
                <a:solidFill>
                  <a:srgbClr val="404040"/>
                </a:solidFill>
                <a:latin typeface="Verdana"/>
                <a:cs typeface="Verdana"/>
              </a:rPr>
              <a:t> </a:t>
            </a:r>
            <a:r>
              <a:rPr sz="1800" spc="-5" dirty="0">
                <a:solidFill>
                  <a:srgbClr val="404040"/>
                </a:solidFill>
                <a:latin typeface="Verdana"/>
                <a:cs typeface="Verdana"/>
              </a:rPr>
              <a:t>Φοιτητικής</a:t>
            </a:r>
            <a:r>
              <a:rPr sz="1800" spc="180" dirty="0">
                <a:solidFill>
                  <a:srgbClr val="404040"/>
                </a:solidFill>
                <a:latin typeface="Verdana"/>
                <a:cs typeface="Verdana"/>
              </a:rPr>
              <a:t> </a:t>
            </a:r>
            <a:r>
              <a:rPr sz="1800" dirty="0">
                <a:solidFill>
                  <a:srgbClr val="404040"/>
                </a:solidFill>
                <a:latin typeface="Verdana"/>
                <a:cs typeface="Verdana"/>
              </a:rPr>
              <a:t>Μέριμνας</a:t>
            </a:r>
            <a:r>
              <a:rPr sz="1800" spc="180" dirty="0">
                <a:solidFill>
                  <a:srgbClr val="404040"/>
                </a:solidFill>
                <a:latin typeface="Verdana"/>
                <a:cs typeface="Verdana"/>
              </a:rPr>
              <a:t> </a:t>
            </a:r>
            <a:r>
              <a:rPr sz="1800" spc="-5" dirty="0">
                <a:solidFill>
                  <a:srgbClr val="404040"/>
                </a:solidFill>
                <a:latin typeface="Verdana"/>
                <a:cs typeface="Verdana"/>
              </a:rPr>
              <a:t>ως</a:t>
            </a:r>
            <a:r>
              <a:rPr sz="1800" spc="185" dirty="0">
                <a:solidFill>
                  <a:srgbClr val="404040"/>
                </a:solidFill>
                <a:latin typeface="Verdana"/>
                <a:cs typeface="Verdana"/>
              </a:rPr>
              <a:t> </a:t>
            </a:r>
            <a:r>
              <a:rPr sz="1800" dirty="0">
                <a:solidFill>
                  <a:srgbClr val="404040"/>
                </a:solidFill>
                <a:latin typeface="Verdana"/>
                <a:cs typeface="Verdana"/>
              </a:rPr>
              <a:t>τεκμήριο</a:t>
            </a:r>
            <a:r>
              <a:rPr sz="1800" spc="180" dirty="0">
                <a:solidFill>
                  <a:srgbClr val="404040"/>
                </a:solidFill>
                <a:latin typeface="Verdana"/>
                <a:cs typeface="Verdana"/>
              </a:rPr>
              <a:t> </a:t>
            </a:r>
            <a:r>
              <a:rPr sz="1800" spc="-10" dirty="0">
                <a:solidFill>
                  <a:srgbClr val="404040"/>
                </a:solidFill>
                <a:latin typeface="Verdana"/>
                <a:cs typeface="Verdana"/>
              </a:rPr>
              <a:t>της</a:t>
            </a:r>
            <a:endParaRPr sz="1800" dirty="0">
              <a:latin typeface="Verdana"/>
              <a:cs typeface="Verdana"/>
            </a:endParaRPr>
          </a:p>
          <a:p>
            <a:pPr marL="12700">
              <a:lnSpc>
                <a:spcPct val="100000"/>
              </a:lnSpc>
              <a:spcBef>
                <a:spcPts val="1085"/>
              </a:spcBef>
            </a:pPr>
            <a:r>
              <a:rPr sz="1800" dirty="0">
                <a:solidFill>
                  <a:srgbClr val="404040"/>
                </a:solidFill>
                <a:latin typeface="Verdana"/>
                <a:cs typeface="Verdana"/>
              </a:rPr>
              <a:t>επιλεξιμότητας</a:t>
            </a:r>
            <a:r>
              <a:rPr sz="1800" spc="-40" dirty="0">
                <a:solidFill>
                  <a:srgbClr val="404040"/>
                </a:solidFill>
                <a:latin typeface="Verdana"/>
                <a:cs typeface="Verdana"/>
              </a:rPr>
              <a:t> </a:t>
            </a:r>
            <a:r>
              <a:rPr sz="1800" spc="-5" dirty="0">
                <a:solidFill>
                  <a:srgbClr val="404040"/>
                </a:solidFill>
                <a:latin typeface="Verdana"/>
                <a:cs typeface="Verdana"/>
              </a:rPr>
              <a:t>του</a:t>
            </a:r>
            <a:r>
              <a:rPr sz="1800" spc="-40" dirty="0">
                <a:solidFill>
                  <a:srgbClr val="404040"/>
                </a:solidFill>
                <a:latin typeface="Verdana"/>
                <a:cs typeface="Verdana"/>
              </a:rPr>
              <a:t> </a:t>
            </a:r>
            <a:r>
              <a:rPr sz="1800" spc="-5" dirty="0">
                <a:solidFill>
                  <a:srgbClr val="404040"/>
                </a:solidFill>
                <a:latin typeface="Verdana"/>
                <a:cs typeface="Verdana"/>
              </a:rPr>
              <a:t>εξόδου.</a:t>
            </a:r>
            <a:endParaRPr sz="1800" dirty="0">
              <a:latin typeface="Verdana"/>
              <a:cs typeface="Verdana"/>
            </a:endParaRPr>
          </a:p>
          <a:p>
            <a:pPr>
              <a:lnSpc>
                <a:spcPct val="100000"/>
              </a:lnSpc>
            </a:pPr>
            <a:endParaRPr sz="2200" dirty="0">
              <a:latin typeface="Verdana"/>
              <a:cs typeface="Verdana"/>
            </a:endParaRPr>
          </a:p>
          <a:p>
            <a:pPr marL="12700">
              <a:lnSpc>
                <a:spcPct val="100000"/>
              </a:lnSpc>
              <a:spcBef>
                <a:spcPts val="1645"/>
              </a:spcBef>
            </a:pPr>
            <a:r>
              <a:rPr sz="1800" i="1" spc="-5" dirty="0">
                <a:solidFill>
                  <a:srgbClr val="A86DD3"/>
                </a:solidFill>
                <a:latin typeface="Verdana"/>
                <a:cs typeface="Verdana"/>
              </a:rPr>
              <a:t>Ενδέχεται,</a:t>
            </a:r>
            <a:r>
              <a:rPr sz="1800" i="1" spc="70" dirty="0">
                <a:solidFill>
                  <a:srgbClr val="A86DD3"/>
                </a:solidFill>
                <a:latin typeface="Verdana"/>
                <a:cs typeface="Verdana"/>
              </a:rPr>
              <a:t> </a:t>
            </a:r>
            <a:r>
              <a:rPr sz="1800" i="1" spc="-5" dirty="0">
                <a:solidFill>
                  <a:srgbClr val="A86DD3"/>
                </a:solidFill>
                <a:latin typeface="Verdana"/>
                <a:cs typeface="Verdana"/>
              </a:rPr>
              <a:t>δειγματοληπτικά</a:t>
            </a:r>
            <a:r>
              <a:rPr sz="1800" i="1" spc="-5" dirty="0">
                <a:solidFill>
                  <a:srgbClr val="404040"/>
                </a:solidFill>
                <a:latin typeface="Verdana"/>
                <a:cs typeface="Verdana"/>
              </a:rPr>
              <a:t>,</a:t>
            </a:r>
            <a:r>
              <a:rPr sz="1800" i="1" spc="65" dirty="0">
                <a:solidFill>
                  <a:srgbClr val="404040"/>
                </a:solidFill>
                <a:latin typeface="Verdana"/>
                <a:cs typeface="Verdana"/>
              </a:rPr>
              <a:t> </a:t>
            </a:r>
            <a:r>
              <a:rPr sz="1800" i="1" dirty="0">
                <a:solidFill>
                  <a:srgbClr val="A86DD3"/>
                </a:solidFill>
                <a:latin typeface="Verdana"/>
                <a:cs typeface="Verdana"/>
              </a:rPr>
              <a:t>να</a:t>
            </a:r>
            <a:r>
              <a:rPr sz="1800" i="1" spc="50" dirty="0">
                <a:solidFill>
                  <a:srgbClr val="A86DD3"/>
                </a:solidFill>
                <a:latin typeface="Verdana"/>
                <a:cs typeface="Verdana"/>
              </a:rPr>
              <a:t> </a:t>
            </a:r>
            <a:r>
              <a:rPr sz="1800" i="1" dirty="0">
                <a:solidFill>
                  <a:srgbClr val="A86DD3"/>
                </a:solidFill>
                <a:latin typeface="Verdana"/>
                <a:cs typeface="Verdana"/>
              </a:rPr>
              <a:t>ζητηθεί</a:t>
            </a:r>
            <a:r>
              <a:rPr sz="1800" i="1" spc="35" dirty="0">
                <a:solidFill>
                  <a:srgbClr val="A86DD3"/>
                </a:solidFill>
                <a:latin typeface="Verdana"/>
                <a:cs typeface="Verdana"/>
              </a:rPr>
              <a:t> </a:t>
            </a:r>
            <a:r>
              <a:rPr sz="1800" i="1" spc="-5" dirty="0">
                <a:solidFill>
                  <a:srgbClr val="A86DD3"/>
                </a:solidFill>
                <a:latin typeface="Verdana"/>
                <a:cs typeface="Verdana"/>
              </a:rPr>
              <a:t>από</a:t>
            </a:r>
            <a:r>
              <a:rPr sz="1800" i="1" spc="60" dirty="0">
                <a:solidFill>
                  <a:srgbClr val="A86DD3"/>
                </a:solidFill>
                <a:latin typeface="Verdana"/>
                <a:cs typeface="Verdana"/>
              </a:rPr>
              <a:t> </a:t>
            </a:r>
            <a:r>
              <a:rPr sz="1800" i="1" spc="-5" dirty="0">
                <a:solidFill>
                  <a:srgbClr val="A86DD3"/>
                </a:solidFill>
                <a:latin typeface="Verdana"/>
                <a:cs typeface="Verdana"/>
              </a:rPr>
              <a:t>τη</a:t>
            </a:r>
            <a:r>
              <a:rPr sz="1800" i="1" spc="60" dirty="0">
                <a:solidFill>
                  <a:srgbClr val="A86DD3"/>
                </a:solidFill>
                <a:latin typeface="Verdana"/>
                <a:cs typeface="Verdana"/>
              </a:rPr>
              <a:t> </a:t>
            </a:r>
            <a:r>
              <a:rPr sz="1800" i="1" spc="-10" dirty="0">
                <a:solidFill>
                  <a:srgbClr val="A86DD3"/>
                </a:solidFill>
                <a:latin typeface="Verdana"/>
                <a:cs typeface="Verdana"/>
              </a:rPr>
              <a:t>Φοιτητική</a:t>
            </a:r>
            <a:r>
              <a:rPr sz="1800" i="1" spc="60" dirty="0">
                <a:solidFill>
                  <a:srgbClr val="A86DD3"/>
                </a:solidFill>
                <a:latin typeface="Verdana"/>
                <a:cs typeface="Verdana"/>
              </a:rPr>
              <a:t> </a:t>
            </a:r>
            <a:r>
              <a:rPr sz="1800" i="1" spc="-5" dirty="0">
                <a:solidFill>
                  <a:srgbClr val="A86DD3"/>
                </a:solidFill>
                <a:latin typeface="Verdana"/>
                <a:cs typeface="Verdana"/>
              </a:rPr>
              <a:t>Μέριμνα,</a:t>
            </a:r>
            <a:r>
              <a:rPr sz="1800" i="1" spc="55" dirty="0">
                <a:solidFill>
                  <a:srgbClr val="A86DD3"/>
                </a:solidFill>
                <a:latin typeface="Verdana"/>
                <a:cs typeface="Verdana"/>
              </a:rPr>
              <a:t> </a:t>
            </a:r>
            <a:r>
              <a:rPr sz="1800" i="1" spc="-5" dirty="0">
                <a:solidFill>
                  <a:srgbClr val="A86DD3"/>
                </a:solidFill>
                <a:latin typeface="Verdana"/>
                <a:cs typeface="Verdana"/>
              </a:rPr>
              <a:t>το</a:t>
            </a:r>
            <a:r>
              <a:rPr sz="1800" i="1" spc="55" dirty="0">
                <a:solidFill>
                  <a:srgbClr val="A86DD3"/>
                </a:solidFill>
                <a:latin typeface="Verdana"/>
                <a:cs typeface="Verdana"/>
              </a:rPr>
              <a:t> </a:t>
            </a:r>
            <a:r>
              <a:rPr sz="1800" i="1" spc="-5" dirty="0">
                <a:solidFill>
                  <a:srgbClr val="A86DD3"/>
                </a:solidFill>
                <a:latin typeface="Verdana"/>
                <a:cs typeface="Verdana"/>
              </a:rPr>
              <a:t>συγκεκριμένο</a:t>
            </a:r>
            <a:r>
              <a:rPr sz="1800" i="1" spc="70" dirty="0">
                <a:solidFill>
                  <a:srgbClr val="A86DD3"/>
                </a:solidFill>
                <a:latin typeface="Verdana"/>
                <a:cs typeface="Verdana"/>
              </a:rPr>
              <a:t> </a:t>
            </a:r>
            <a:r>
              <a:rPr sz="1800" i="1" spc="-5" dirty="0">
                <a:solidFill>
                  <a:srgbClr val="A86DD3"/>
                </a:solidFill>
                <a:latin typeface="Verdana"/>
                <a:cs typeface="Verdana"/>
              </a:rPr>
              <a:t>τεκμήριο</a:t>
            </a:r>
            <a:r>
              <a:rPr sz="1800" i="1" spc="55" dirty="0">
                <a:solidFill>
                  <a:srgbClr val="A86DD3"/>
                </a:solidFill>
                <a:latin typeface="Verdana"/>
                <a:cs typeface="Verdana"/>
              </a:rPr>
              <a:t> </a:t>
            </a:r>
            <a:r>
              <a:rPr sz="1800" spc="-5" dirty="0">
                <a:solidFill>
                  <a:srgbClr val="404040"/>
                </a:solidFill>
                <a:latin typeface="Verdana"/>
                <a:cs typeface="Verdana"/>
              </a:rPr>
              <a:t>βάσει</a:t>
            </a:r>
            <a:r>
              <a:rPr sz="1800" spc="70" dirty="0">
                <a:solidFill>
                  <a:srgbClr val="404040"/>
                </a:solidFill>
                <a:latin typeface="Verdana"/>
                <a:cs typeface="Verdana"/>
              </a:rPr>
              <a:t> </a:t>
            </a:r>
            <a:r>
              <a:rPr sz="1800" spc="-5" dirty="0">
                <a:solidFill>
                  <a:srgbClr val="404040"/>
                </a:solidFill>
                <a:latin typeface="Verdana"/>
                <a:cs typeface="Verdana"/>
              </a:rPr>
              <a:t>του</a:t>
            </a:r>
            <a:endParaRPr sz="1800" dirty="0">
              <a:latin typeface="Verdana"/>
              <a:cs typeface="Verdana"/>
            </a:endParaRPr>
          </a:p>
          <a:p>
            <a:pPr marL="12700">
              <a:lnSpc>
                <a:spcPct val="100000"/>
              </a:lnSpc>
              <a:spcBef>
                <a:spcPts val="1080"/>
              </a:spcBef>
            </a:pPr>
            <a:r>
              <a:rPr sz="1800" dirty="0">
                <a:solidFill>
                  <a:srgbClr val="404040"/>
                </a:solidFill>
                <a:latin typeface="Verdana"/>
                <a:cs typeface="Verdana"/>
              </a:rPr>
              <a:t>οποίου</a:t>
            </a:r>
            <a:r>
              <a:rPr sz="1800" spc="-25" dirty="0">
                <a:solidFill>
                  <a:srgbClr val="404040"/>
                </a:solidFill>
                <a:latin typeface="Verdana"/>
                <a:cs typeface="Verdana"/>
              </a:rPr>
              <a:t> </a:t>
            </a:r>
            <a:r>
              <a:rPr sz="1800" spc="-5" dirty="0">
                <a:solidFill>
                  <a:srgbClr val="404040"/>
                </a:solidFill>
                <a:latin typeface="Verdana"/>
                <a:cs typeface="Verdana"/>
              </a:rPr>
              <a:t>στηρίχθηκε </a:t>
            </a:r>
            <a:r>
              <a:rPr sz="1800" dirty="0">
                <a:solidFill>
                  <a:srgbClr val="404040"/>
                </a:solidFill>
                <a:latin typeface="Verdana"/>
                <a:cs typeface="Verdana"/>
              </a:rPr>
              <a:t>η </a:t>
            </a:r>
            <a:r>
              <a:rPr sz="1800" spc="-5" dirty="0">
                <a:solidFill>
                  <a:srgbClr val="404040"/>
                </a:solidFill>
                <a:latin typeface="Verdana"/>
                <a:cs typeface="Verdana"/>
              </a:rPr>
              <a:t>αξιολόγηση</a:t>
            </a:r>
            <a:r>
              <a:rPr sz="1800" spc="-15" dirty="0">
                <a:solidFill>
                  <a:srgbClr val="404040"/>
                </a:solidFill>
                <a:latin typeface="Verdana"/>
                <a:cs typeface="Verdana"/>
              </a:rPr>
              <a:t> </a:t>
            </a:r>
            <a:r>
              <a:rPr sz="1800" spc="-5" dirty="0">
                <a:solidFill>
                  <a:srgbClr val="404040"/>
                </a:solidFill>
                <a:latin typeface="Verdana"/>
                <a:cs typeface="Verdana"/>
              </a:rPr>
              <a:t>του</a:t>
            </a:r>
            <a:r>
              <a:rPr sz="1800" dirty="0">
                <a:solidFill>
                  <a:srgbClr val="404040"/>
                </a:solidFill>
                <a:latin typeface="Verdana"/>
                <a:cs typeface="Verdana"/>
              </a:rPr>
              <a:t> </a:t>
            </a:r>
            <a:r>
              <a:rPr sz="1800" spc="-5" dirty="0">
                <a:solidFill>
                  <a:srgbClr val="404040"/>
                </a:solidFill>
                <a:latin typeface="Verdana"/>
                <a:cs typeface="Verdana"/>
              </a:rPr>
              <a:t>ατόμου.</a:t>
            </a:r>
            <a:endParaRPr sz="1800" dirty="0">
              <a:latin typeface="Verdana"/>
              <a:cs typeface="Verdana"/>
            </a:endParaRPr>
          </a:p>
          <a:p>
            <a:pPr>
              <a:lnSpc>
                <a:spcPct val="100000"/>
              </a:lnSpc>
            </a:pPr>
            <a:endParaRPr sz="2200" dirty="0">
              <a:latin typeface="Verdana"/>
              <a:cs typeface="Verdana"/>
            </a:endParaRPr>
          </a:p>
          <a:p>
            <a:pPr marL="12700">
              <a:lnSpc>
                <a:spcPct val="100000"/>
              </a:lnSpc>
              <a:spcBef>
                <a:spcPts val="1650"/>
              </a:spcBef>
              <a:tabLst>
                <a:tab pos="476884" algn="l"/>
                <a:tab pos="993775" algn="l"/>
                <a:tab pos="1863089" algn="l"/>
                <a:tab pos="3634104" algn="l"/>
                <a:tab pos="3867150" algn="l"/>
                <a:tab pos="5450840" algn="l"/>
                <a:tab pos="6246495" algn="l"/>
                <a:tab pos="7043420" algn="l"/>
                <a:tab pos="7756525" algn="l"/>
                <a:tab pos="7991475" algn="l"/>
                <a:tab pos="8671560" algn="l"/>
                <a:tab pos="10215245" algn="l"/>
                <a:tab pos="10747375" algn="l"/>
              </a:tabLst>
            </a:pPr>
            <a:r>
              <a:rPr sz="1800" dirty="0">
                <a:solidFill>
                  <a:srgbClr val="404040"/>
                </a:solidFill>
                <a:latin typeface="Verdana"/>
                <a:cs typeface="Verdana"/>
              </a:rPr>
              <a:t>Για	</a:t>
            </a:r>
            <a:r>
              <a:rPr sz="1800" spc="-5" dirty="0">
                <a:solidFill>
                  <a:srgbClr val="404040"/>
                </a:solidFill>
                <a:latin typeface="Verdana"/>
                <a:cs typeface="Verdana"/>
              </a:rPr>
              <a:t>τον	Οδηγό	Συμπερίληψης	</a:t>
            </a:r>
            <a:r>
              <a:rPr sz="1800" dirty="0">
                <a:solidFill>
                  <a:srgbClr val="404040"/>
                </a:solidFill>
                <a:latin typeface="Verdana"/>
                <a:cs typeface="Verdana"/>
              </a:rPr>
              <a:t>δείτε</a:t>
            </a:r>
            <a:r>
              <a:rPr lang="en-GB" dirty="0">
                <a:solidFill>
                  <a:srgbClr val="404040"/>
                </a:solidFill>
                <a:latin typeface="Verdana"/>
                <a:cs typeface="Verdana"/>
              </a:rPr>
              <a:t> </a:t>
            </a:r>
            <a:r>
              <a:rPr lang="el-GR" dirty="0">
                <a:solidFill>
                  <a:srgbClr val="404040"/>
                </a:solidFill>
                <a:latin typeface="Verdana"/>
                <a:cs typeface="Verdana"/>
              </a:rPr>
              <a:t>εδώ</a:t>
            </a:r>
            <a:r>
              <a:rPr lang="en-GB" dirty="0">
                <a:solidFill>
                  <a:srgbClr val="404040"/>
                </a:solidFill>
                <a:latin typeface="Verdana"/>
                <a:cs typeface="Verdana"/>
              </a:rPr>
              <a:t>: </a:t>
            </a:r>
            <a:r>
              <a:rPr lang="en-GB" dirty="0">
                <a:solidFill>
                  <a:srgbClr val="404040"/>
                </a:solidFill>
                <a:latin typeface="Verdana"/>
                <a:cs typeface="Verdana"/>
                <a:hlinkClick r:id="rId4"/>
              </a:rPr>
              <a:t>https://idep.org.cy/wp-content/uploads/Inclusion-Diversity-Strategy_CY01_2nd-Edition-1.pdf</a:t>
            </a:r>
            <a:r>
              <a:rPr lang="en-GB" dirty="0">
                <a:solidFill>
                  <a:srgbClr val="404040"/>
                </a:solidFill>
                <a:latin typeface="Verdana"/>
                <a:cs typeface="Verdana"/>
              </a:rPr>
              <a:t> </a:t>
            </a:r>
            <a:endParaRPr sz="1800" dirty="0">
              <a:latin typeface="Verdana"/>
              <a:cs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66091" cy="6850377"/>
            </a:xfrm>
            <a:prstGeom prst="rect">
              <a:avLst/>
            </a:prstGeom>
          </p:spPr>
        </p:pic>
        <p:pic>
          <p:nvPicPr>
            <p:cNvPr id="4" name="object 4"/>
            <p:cNvPicPr/>
            <p:nvPr/>
          </p:nvPicPr>
          <p:blipFill>
            <a:blip r:embed="rId4"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22910" y="88519"/>
            <a:ext cx="3559175" cy="513715"/>
          </a:xfrm>
          <a:prstGeom prst="rect">
            <a:avLst/>
          </a:prstGeom>
        </p:spPr>
        <p:txBody>
          <a:bodyPr vert="horz" wrap="square" lIns="0" tIns="12700" rIns="0" bIns="0" rtlCol="0">
            <a:spAutoFit/>
          </a:bodyPr>
          <a:lstStyle/>
          <a:p>
            <a:pPr marL="12700">
              <a:lnSpc>
                <a:spcPct val="100000"/>
              </a:lnSpc>
              <a:spcBef>
                <a:spcPts val="100"/>
              </a:spcBef>
            </a:pPr>
            <a:r>
              <a:rPr sz="3200" b="0" dirty="0">
                <a:latin typeface="Verdana"/>
                <a:cs typeface="Verdana"/>
              </a:rPr>
              <a:t>Inclusion</a:t>
            </a:r>
            <a:r>
              <a:rPr sz="3200" b="0" spc="-105" dirty="0">
                <a:latin typeface="Verdana"/>
                <a:cs typeface="Verdana"/>
              </a:rPr>
              <a:t> </a:t>
            </a:r>
            <a:r>
              <a:rPr sz="3200" b="0" dirty="0">
                <a:latin typeface="Verdana"/>
                <a:cs typeface="Verdana"/>
              </a:rPr>
              <a:t>support</a:t>
            </a:r>
            <a:endParaRPr sz="3200">
              <a:latin typeface="Verdana"/>
              <a:cs typeface="Verdana"/>
            </a:endParaRPr>
          </a:p>
        </p:txBody>
      </p:sp>
      <p:sp>
        <p:nvSpPr>
          <p:cNvPr id="6" name="object 6"/>
          <p:cNvSpPr txBox="1"/>
          <p:nvPr/>
        </p:nvSpPr>
        <p:spPr>
          <a:xfrm>
            <a:off x="78739" y="638789"/>
            <a:ext cx="12146915" cy="3729354"/>
          </a:xfrm>
          <a:prstGeom prst="rect">
            <a:avLst/>
          </a:prstGeom>
        </p:spPr>
        <p:txBody>
          <a:bodyPr vert="horz" wrap="square" lIns="0" tIns="149225" rIns="0" bIns="0" rtlCol="0">
            <a:spAutoFit/>
          </a:bodyPr>
          <a:lstStyle/>
          <a:p>
            <a:pPr marL="299085" indent="-287020">
              <a:lnSpc>
                <a:spcPct val="100000"/>
              </a:lnSpc>
              <a:spcBef>
                <a:spcPts val="1175"/>
              </a:spcBef>
              <a:buFont typeface="Courier New"/>
              <a:buChar char="o"/>
              <a:tabLst>
                <a:tab pos="299720" algn="l"/>
                <a:tab pos="608330" algn="l"/>
                <a:tab pos="2039620" algn="l"/>
                <a:tab pos="3058795" algn="l"/>
                <a:tab pos="4333240" algn="l"/>
                <a:tab pos="5447665" algn="l"/>
                <a:tab pos="6581775" algn="l"/>
                <a:tab pos="6973570" algn="l"/>
                <a:tab pos="7401559" algn="l"/>
                <a:tab pos="8282305" algn="l"/>
                <a:tab pos="9070975" algn="l"/>
                <a:tab pos="10128250" algn="l"/>
                <a:tab pos="10607040" algn="l"/>
                <a:tab pos="11768455" algn="l"/>
              </a:tabLst>
            </a:pPr>
            <a:r>
              <a:rPr sz="1800" dirty="0">
                <a:solidFill>
                  <a:srgbClr val="404040"/>
                </a:solidFill>
                <a:latin typeface="Verdana"/>
                <a:cs typeface="Verdana"/>
              </a:rPr>
              <a:t>Η	</a:t>
            </a:r>
            <a:r>
              <a:rPr sz="1800" spc="-5" dirty="0">
                <a:solidFill>
                  <a:srgbClr val="404040"/>
                </a:solidFill>
                <a:latin typeface="Verdana"/>
                <a:cs typeface="Verdana"/>
              </a:rPr>
              <a:t>υποστή</a:t>
            </a:r>
            <a:r>
              <a:rPr sz="1800" spc="-15" dirty="0">
                <a:solidFill>
                  <a:srgbClr val="404040"/>
                </a:solidFill>
                <a:latin typeface="Verdana"/>
                <a:cs typeface="Verdana"/>
              </a:rPr>
              <a:t>ρ</a:t>
            </a:r>
            <a:r>
              <a:rPr sz="1800" spc="5" dirty="0">
                <a:solidFill>
                  <a:srgbClr val="404040"/>
                </a:solidFill>
                <a:latin typeface="Verdana"/>
                <a:cs typeface="Verdana"/>
              </a:rPr>
              <a:t>ι</a:t>
            </a:r>
            <a:r>
              <a:rPr sz="1800" spc="-20" dirty="0">
                <a:solidFill>
                  <a:srgbClr val="404040"/>
                </a:solidFill>
                <a:latin typeface="Verdana"/>
                <a:cs typeface="Verdana"/>
              </a:rPr>
              <a:t>ξ</a:t>
            </a:r>
            <a:r>
              <a:rPr sz="1800" dirty="0">
                <a:solidFill>
                  <a:srgbClr val="404040"/>
                </a:solidFill>
                <a:latin typeface="Verdana"/>
                <a:cs typeface="Verdana"/>
              </a:rPr>
              <a:t>η	έντ</a:t>
            </a:r>
            <a:r>
              <a:rPr sz="1800" spc="-10" dirty="0">
                <a:solidFill>
                  <a:srgbClr val="404040"/>
                </a:solidFill>
                <a:latin typeface="Verdana"/>
                <a:cs typeface="Verdana"/>
              </a:rPr>
              <a:t>αξ</a:t>
            </a:r>
            <a:r>
              <a:rPr sz="1800" dirty="0">
                <a:solidFill>
                  <a:srgbClr val="404040"/>
                </a:solidFill>
                <a:latin typeface="Verdana"/>
                <a:cs typeface="Verdana"/>
              </a:rPr>
              <a:t>ης	</a:t>
            </a:r>
            <a:r>
              <a:rPr sz="1800" spc="-5" dirty="0">
                <a:solidFill>
                  <a:srgbClr val="404040"/>
                </a:solidFill>
                <a:latin typeface="Verdana"/>
                <a:cs typeface="Verdana"/>
              </a:rPr>
              <a:t>(</a:t>
            </a:r>
            <a:r>
              <a:rPr sz="1800" dirty="0">
                <a:solidFill>
                  <a:srgbClr val="404040"/>
                </a:solidFill>
                <a:latin typeface="Verdana"/>
                <a:cs typeface="Verdana"/>
              </a:rPr>
              <a:t>Inc</a:t>
            </a:r>
            <a:r>
              <a:rPr sz="1800" spc="5" dirty="0">
                <a:solidFill>
                  <a:srgbClr val="404040"/>
                </a:solidFill>
                <a:latin typeface="Verdana"/>
                <a:cs typeface="Verdana"/>
              </a:rPr>
              <a:t>l</a:t>
            </a:r>
            <a:r>
              <a:rPr sz="1800" dirty="0">
                <a:solidFill>
                  <a:srgbClr val="404040"/>
                </a:solidFill>
                <a:latin typeface="Verdana"/>
                <a:cs typeface="Verdana"/>
              </a:rPr>
              <a:t>us</a:t>
            </a:r>
            <a:r>
              <a:rPr sz="1800" spc="10" dirty="0">
                <a:solidFill>
                  <a:srgbClr val="404040"/>
                </a:solidFill>
                <a:latin typeface="Verdana"/>
                <a:cs typeface="Verdana"/>
              </a:rPr>
              <a:t>i</a:t>
            </a:r>
            <a:r>
              <a:rPr sz="1800" dirty="0">
                <a:solidFill>
                  <a:srgbClr val="404040"/>
                </a:solidFill>
                <a:latin typeface="Verdana"/>
                <a:cs typeface="Verdana"/>
              </a:rPr>
              <a:t>on	su</a:t>
            </a:r>
            <a:r>
              <a:rPr sz="1800" spc="-10" dirty="0">
                <a:solidFill>
                  <a:srgbClr val="404040"/>
                </a:solidFill>
                <a:latin typeface="Verdana"/>
                <a:cs typeface="Verdana"/>
              </a:rPr>
              <a:t>pp</a:t>
            </a:r>
            <a:r>
              <a:rPr sz="1800" dirty="0">
                <a:solidFill>
                  <a:srgbClr val="404040"/>
                </a:solidFill>
                <a:latin typeface="Verdana"/>
                <a:cs typeface="Verdana"/>
              </a:rPr>
              <a:t>or</a:t>
            </a:r>
            <a:r>
              <a:rPr sz="1800" spc="-5" dirty="0">
                <a:solidFill>
                  <a:srgbClr val="404040"/>
                </a:solidFill>
                <a:latin typeface="Verdana"/>
                <a:cs typeface="Verdana"/>
              </a:rPr>
              <a:t>t</a:t>
            </a:r>
            <a:r>
              <a:rPr sz="1800" dirty="0">
                <a:solidFill>
                  <a:srgbClr val="404040"/>
                </a:solidFill>
                <a:latin typeface="Verdana"/>
                <a:cs typeface="Verdana"/>
              </a:rPr>
              <a:t>)	καλύ</a:t>
            </a:r>
            <a:r>
              <a:rPr sz="1800" spc="5" dirty="0">
                <a:solidFill>
                  <a:srgbClr val="404040"/>
                </a:solidFill>
                <a:latin typeface="Verdana"/>
                <a:cs typeface="Verdana"/>
              </a:rPr>
              <a:t>π</a:t>
            </a:r>
            <a:r>
              <a:rPr sz="1800" spc="-20" dirty="0">
                <a:solidFill>
                  <a:srgbClr val="404040"/>
                </a:solidFill>
                <a:latin typeface="Verdana"/>
                <a:cs typeface="Verdana"/>
              </a:rPr>
              <a:t>τ</a:t>
            </a:r>
            <a:r>
              <a:rPr sz="1800" dirty="0">
                <a:solidFill>
                  <a:srgbClr val="404040"/>
                </a:solidFill>
                <a:latin typeface="Verdana"/>
                <a:cs typeface="Verdana"/>
              </a:rPr>
              <a:t>ει	</a:t>
            </a:r>
            <a:r>
              <a:rPr sz="1800" spc="-5" dirty="0">
                <a:solidFill>
                  <a:srgbClr val="404040"/>
                </a:solidFill>
                <a:latin typeface="Verdana"/>
                <a:cs typeface="Verdana"/>
              </a:rPr>
              <a:t>τ</a:t>
            </a:r>
            <a:r>
              <a:rPr sz="1800" dirty="0">
                <a:solidFill>
                  <a:srgbClr val="404040"/>
                </a:solidFill>
                <a:latin typeface="Verdana"/>
                <a:cs typeface="Verdana"/>
              </a:rPr>
              <a:t>α	μη	</a:t>
            </a:r>
            <a:r>
              <a:rPr sz="1800" spc="-5" dirty="0">
                <a:solidFill>
                  <a:srgbClr val="404040"/>
                </a:solidFill>
                <a:latin typeface="Verdana"/>
                <a:cs typeface="Verdana"/>
              </a:rPr>
              <a:t>τυ</a:t>
            </a:r>
            <a:r>
              <a:rPr sz="1800" spc="-10" dirty="0">
                <a:solidFill>
                  <a:srgbClr val="404040"/>
                </a:solidFill>
                <a:latin typeface="Verdana"/>
                <a:cs typeface="Verdana"/>
              </a:rPr>
              <a:t>π</a:t>
            </a:r>
            <a:r>
              <a:rPr sz="1800" spc="5" dirty="0">
                <a:solidFill>
                  <a:srgbClr val="404040"/>
                </a:solidFill>
                <a:latin typeface="Verdana"/>
                <a:cs typeface="Verdana"/>
              </a:rPr>
              <a:t>ι</a:t>
            </a:r>
            <a:r>
              <a:rPr sz="1800" dirty="0">
                <a:solidFill>
                  <a:srgbClr val="404040"/>
                </a:solidFill>
                <a:latin typeface="Verdana"/>
                <a:cs typeface="Verdana"/>
              </a:rPr>
              <a:t>κά	έξ</a:t>
            </a:r>
            <a:r>
              <a:rPr sz="1800" spc="-5" dirty="0">
                <a:solidFill>
                  <a:srgbClr val="404040"/>
                </a:solidFill>
                <a:latin typeface="Verdana"/>
                <a:cs typeface="Verdana"/>
              </a:rPr>
              <a:t>ο</a:t>
            </a:r>
            <a:r>
              <a:rPr sz="1800" dirty="0">
                <a:solidFill>
                  <a:srgbClr val="404040"/>
                </a:solidFill>
                <a:latin typeface="Verdana"/>
                <a:cs typeface="Verdana"/>
              </a:rPr>
              <a:t>δα	</a:t>
            </a:r>
            <a:r>
              <a:rPr sz="1800" spc="-5" dirty="0">
                <a:solidFill>
                  <a:srgbClr val="404040"/>
                </a:solidFill>
                <a:latin typeface="Verdana"/>
                <a:cs typeface="Verdana"/>
              </a:rPr>
              <a:t>ταξ</a:t>
            </a:r>
            <a:r>
              <a:rPr sz="1800" spc="5" dirty="0">
                <a:solidFill>
                  <a:srgbClr val="404040"/>
                </a:solidFill>
                <a:latin typeface="Verdana"/>
                <a:cs typeface="Verdana"/>
              </a:rPr>
              <a:t>ι</a:t>
            </a:r>
            <a:r>
              <a:rPr sz="1800" dirty="0">
                <a:solidFill>
                  <a:srgbClr val="404040"/>
                </a:solidFill>
                <a:latin typeface="Verdana"/>
                <a:cs typeface="Verdana"/>
              </a:rPr>
              <a:t>δ</a:t>
            </a:r>
            <a:r>
              <a:rPr sz="1800" spc="10" dirty="0">
                <a:solidFill>
                  <a:srgbClr val="404040"/>
                </a:solidFill>
                <a:latin typeface="Verdana"/>
                <a:cs typeface="Verdana"/>
              </a:rPr>
              <a:t>ι</a:t>
            </a:r>
            <a:r>
              <a:rPr sz="1800" dirty="0">
                <a:solidFill>
                  <a:srgbClr val="404040"/>
                </a:solidFill>
                <a:latin typeface="Verdana"/>
                <a:cs typeface="Verdana"/>
              </a:rPr>
              <a:t>ού	και	δι</a:t>
            </a:r>
            <a:r>
              <a:rPr sz="1800" spc="-10" dirty="0">
                <a:solidFill>
                  <a:srgbClr val="404040"/>
                </a:solidFill>
                <a:latin typeface="Verdana"/>
                <a:cs typeface="Verdana"/>
              </a:rPr>
              <a:t>α</a:t>
            </a:r>
            <a:r>
              <a:rPr sz="1800" dirty="0">
                <a:solidFill>
                  <a:srgbClr val="404040"/>
                </a:solidFill>
                <a:latin typeface="Verdana"/>
                <a:cs typeface="Verdana"/>
              </a:rPr>
              <a:t>μονής	</a:t>
            </a:r>
            <a:r>
              <a:rPr sz="1800" spc="-10" dirty="0">
                <a:solidFill>
                  <a:srgbClr val="404040"/>
                </a:solidFill>
                <a:latin typeface="Verdana"/>
                <a:cs typeface="Verdana"/>
              </a:rPr>
              <a:t>π</a:t>
            </a:r>
            <a:r>
              <a:rPr sz="1800" spc="5" dirty="0">
                <a:solidFill>
                  <a:srgbClr val="404040"/>
                </a:solidFill>
                <a:latin typeface="Verdana"/>
                <a:cs typeface="Verdana"/>
              </a:rPr>
              <a:t>.</a:t>
            </a:r>
            <a:r>
              <a:rPr sz="1800" dirty="0">
                <a:solidFill>
                  <a:srgbClr val="404040"/>
                </a:solidFill>
                <a:latin typeface="Verdana"/>
                <a:cs typeface="Verdana"/>
              </a:rPr>
              <a:t>χ</a:t>
            </a:r>
            <a:endParaRPr sz="1800">
              <a:latin typeface="Verdana"/>
              <a:cs typeface="Verdana"/>
            </a:endParaRPr>
          </a:p>
          <a:p>
            <a:pPr marL="299085">
              <a:lnSpc>
                <a:spcPct val="100000"/>
              </a:lnSpc>
              <a:spcBef>
                <a:spcPts val="1080"/>
              </a:spcBef>
              <a:tabLst>
                <a:tab pos="8837295" algn="l"/>
              </a:tabLst>
            </a:pPr>
            <a:r>
              <a:rPr sz="1800" dirty="0">
                <a:solidFill>
                  <a:srgbClr val="404040"/>
                </a:solidFill>
                <a:latin typeface="Verdana"/>
                <a:cs typeface="Verdana"/>
              </a:rPr>
              <a:t>ειδική</a:t>
            </a:r>
            <a:r>
              <a:rPr sz="1800" spc="10" dirty="0">
                <a:solidFill>
                  <a:srgbClr val="404040"/>
                </a:solidFill>
                <a:latin typeface="Verdana"/>
                <a:cs typeface="Verdana"/>
              </a:rPr>
              <a:t> </a:t>
            </a:r>
            <a:r>
              <a:rPr sz="1800" spc="-5" dirty="0">
                <a:solidFill>
                  <a:srgbClr val="404040"/>
                </a:solidFill>
                <a:latin typeface="Verdana"/>
                <a:cs typeface="Verdana"/>
              </a:rPr>
              <a:t>διαμονή, εξοπλισμός,</a:t>
            </a:r>
            <a:r>
              <a:rPr sz="1800" spc="-15" dirty="0">
                <a:solidFill>
                  <a:srgbClr val="404040"/>
                </a:solidFill>
                <a:latin typeface="Verdana"/>
                <a:cs typeface="Verdana"/>
              </a:rPr>
              <a:t> </a:t>
            </a:r>
            <a:r>
              <a:rPr sz="1800" dirty="0">
                <a:solidFill>
                  <a:srgbClr val="404040"/>
                </a:solidFill>
                <a:latin typeface="Verdana"/>
                <a:cs typeface="Verdana"/>
              </a:rPr>
              <a:t>επιπλέον</a:t>
            </a:r>
            <a:r>
              <a:rPr sz="1800" spc="-5" dirty="0">
                <a:solidFill>
                  <a:srgbClr val="404040"/>
                </a:solidFill>
                <a:latin typeface="Verdana"/>
                <a:cs typeface="Verdana"/>
              </a:rPr>
              <a:t> </a:t>
            </a:r>
            <a:r>
              <a:rPr sz="1800" dirty="0">
                <a:solidFill>
                  <a:srgbClr val="404040"/>
                </a:solidFill>
                <a:latin typeface="Verdana"/>
                <a:cs typeface="Verdana"/>
              </a:rPr>
              <a:t>θέση</a:t>
            </a:r>
            <a:r>
              <a:rPr sz="1800" spc="20" dirty="0">
                <a:solidFill>
                  <a:srgbClr val="404040"/>
                </a:solidFill>
                <a:latin typeface="Verdana"/>
                <a:cs typeface="Verdana"/>
              </a:rPr>
              <a:t> </a:t>
            </a:r>
            <a:r>
              <a:rPr sz="1800" dirty="0">
                <a:solidFill>
                  <a:srgbClr val="404040"/>
                </a:solidFill>
                <a:latin typeface="Verdana"/>
                <a:cs typeface="Verdana"/>
              </a:rPr>
              <a:t>ή</a:t>
            </a:r>
            <a:r>
              <a:rPr sz="1800" spc="15" dirty="0">
                <a:solidFill>
                  <a:srgbClr val="404040"/>
                </a:solidFill>
                <a:latin typeface="Verdana"/>
                <a:cs typeface="Verdana"/>
              </a:rPr>
              <a:t> </a:t>
            </a:r>
            <a:r>
              <a:rPr sz="1800" spc="-5" dirty="0">
                <a:solidFill>
                  <a:srgbClr val="404040"/>
                </a:solidFill>
                <a:latin typeface="Verdana"/>
                <a:cs typeface="Verdana"/>
              </a:rPr>
              <a:t>έξοδα</a:t>
            </a:r>
            <a:r>
              <a:rPr sz="1800" spc="25" dirty="0">
                <a:solidFill>
                  <a:srgbClr val="404040"/>
                </a:solidFill>
                <a:latin typeface="Verdana"/>
                <a:cs typeface="Verdana"/>
              </a:rPr>
              <a:t> </a:t>
            </a:r>
            <a:r>
              <a:rPr sz="1800" dirty="0">
                <a:solidFill>
                  <a:srgbClr val="404040"/>
                </a:solidFill>
                <a:latin typeface="Verdana"/>
                <a:cs typeface="Verdana"/>
              </a:rPr>
              <a:t>μετακίνησης</a:t>
            </a:r>
            <a:r>
              <a:rPr sz="1800" spc="10" dirty="0">
                <a:solidFill>
                  <a:srgbClr val="404040"/>
                </a:solidFill>
                <a:latin typeface="Verdana"/>
                <a:cs typeface="Verdana"/>
              </a:rPr>
              <a:t> </a:t>
            </a:r>
            <a:r>
              <a:rPr sz="1800" spc="-5" dirty="0">
                <a:solidFill>
                  <a:srgbClr val="404040"/>
                </a:solidFill>
                <a:latin typeface="Verdana"/>
                <a:cs typeface="Verdana"/>
              </a:rPr>
              <a:t>συνοδού	βάσει</a:t>
            </a:r>
            <a:r>
              <a:rPr sz="1800" dirty="0">
                <a:solidFill>
                  <a:srgbClr val="404040"/>
                </a:solidFill>
                <a:latin typeface="Verdana"/>
                <a:cs typeface="Verdana"/>
              </a:rPr>
              <a:t> </a:t>
            </a:r>
            <a:r>
              <a:rPr sz="1800" spc="-5" dirty="0">
                <a:solidFill>
                  <a:srgbClr val="404040"/>
                </a:solidFill>
                <a:latin typeface="Verdana"/>
                <a:cs typeface="Verdana"/>
              </a:rPr>
              <a:t>πραγματικών</a:t>
            </a:r>
            <a:r>
              <a:rPr sz="1800" spc="-30" dirty="0">
                <a:solidFill>
                  <a:srgbClr val="404040"/>
                </a:solidFill>
                <a:latin typeface="Verdana"/>
                <a:cs typeface="Verdana"/>
              </a:rPr>
              <a:t> </a:t>
            </a:r>
            <a:r>
              <a:rPr sz="1800" spc="-5" dirty="0">
                <a:solidFill>
                  <a:srgbClr val="404040"/>
                </a:solidFill>
                <a:latin typeface="Verdana"/>
                <a:cs typeface="Verdana"/>
              </a:rPr>
              <a:t>εξόδων</a:t>
            </a:r>
            <a:endParaRPr sz="1800">
              <a:latin typeface="Verdana"/>
              <a:cs typeface="Verdana"/>
            </a:endParaRPr>
          </a:p>
          <a:p>
            <a:pPr marL="299085" marR="6985" indent="-287020">
              <a:lnSpc>
                <a:spcPct val="150000"/>
              </a:lnSpc>
              <a:spcBef>
                <a:spcPts val="5"/>
              </a:spcBef>
              <a:buFont typeface="Courier New"/>
              <a:buChar char="o"/>
              <a:tabLst>
                <a:tab pos="299720" algn="l"/>
                <a:tab pos="7564755" algn="l"/>
              </a:tabLst>
            </a:pPr>
            <a:r>
              <a:rPr sz="1800" dirty="0">
                <a:solidFill>
                  <a:srgbClr val="404040"/>
                </a:solidFill>
                <a:latin typeface="Verdana"/>
                <a:cs typeface="Verdana"/>
              </a:rPr>
              <a:t>Eίναι</a:t>
            </a:r>
            <a:r>
              <a:rPr sz="1800" spc="85" dirty="0">
                <a:solidFill>
                  <a:srgbClr val="404040"/>
                </a:solidFill>
                <a:latin typeface="Verdana"/>
                <a:cs typeface="Verdana"/>
              </a:rPr>
              <a:t> </a:t>
            </a:r>
            <a:r>
              <a:rPr sz="1800" spc="-5" dirty="0">
                <a:solidFill>
                  <a:srgbClr val="404040"/>
                </a:solidFill>
                <a:latin typeface="Verdana"/>
                <a:cs typeface="Verdana"/>
              </a:rPr>
              <a:t>δυνατός</a:t>
            </a:r>
            <a:r>
              <a:rPr sz="1800" spc="80" dirty="0">
                <a:solidFill>
                  <a:srgbClr val="404040"/>
                </a:solidFill>
                <a:latin typeface="Verdana"/>
                <a:cs typeface="Verdana"/>
              </a:rPr>
              <a:t> </a:t>
            </a:r>
            <a:r>
              <a:rPr sz="1800" dirty="0">
                <a:solidFill>
                  <a:srgbClr val="404040"/>
                </a:solidFill>
                <a:latin typeface="Verdana"/>
                <a:cs typeface="Verdana"/>
              </a:rPr>
              <a:t>ο</a:t>
            </a:r>
            <a:r>
              <a:rPr sz="1800" spc="80" dirty="0">
                <a:solidFill>
                  <a:srgbClr val="404040"/>
                </a:solidFill>
                <a:latin typeface="Verdana"/>
                <a:cs typeface="Verdana"/>
              </a:rPr>
              <a:t> </a:t>
            </a:r>
            <a:r>
              <a:rPr sz="1800" dirty="0">
                <a:solidFill>
                  <a:srgbClr val="404040"/>
                </a:solidFill>
                <a:latin typeface="Verdana"/>
                <a:cs typeface="Verdana"/>
              </a:rPr>
              <a:t>συνδυασμός</a:t>
            </a:r>
            <a:r>
              <a:rPr sz="1800" spc="80" dirty="0">
                <a:solidFill>
                  <a:srgbClr val="404040"/>
                </a:solidFill>
                <a:latin typeface="Verdana"/>
                <a:cs typeface="Verdana"/>
              </a:rPr>
              <a:t> </a:t>
            </a:r>
            <a:r>
              <a:rPr sz="1800" spc="-5" dirty="0">
                <a:solidFill>
                  <a:srgbClr val="404040"/>
                </a:solidFill>
                <a:latin typeface="Verdana"/>
                <a:cs typeface="Verdana"/>
              </a:rPr>
              <a:t>του</a:t>
            </a:r>
            <a:r>
              <a:rPr sz="1800" spc="85" dirty="0">
                <a:solidFill>
                  <a:srgbClr val="404040"/>
                </a:solidFill>
                <a:latin typeface="Verdana"/>
                <a:cs typeface="Verdana"/>
              </a:rPr>
              <a:t> </a:t>
            </a:r>
            <a:r>
              <a:rPr sz="1800" spc="-5" dirty="0">
                <a:solidFill>
                  <a:srgbClr val="404040"/>
                </a:solidFill>
                <a:latin typeface="Verdana"/>
                <a:cs typeface="Verdana"/>
              </a:rPr>
              <a:t>top</a:t>
            </a:r>
            <a:r>
              <a:rPr sz="1800" spc="90" dirty="0">
                <a:solidFill>
                  <a:srgbClr val="404040"/>
                </a:solidFill>
                <a:latin typeface="Verdana"/>
                <a:cs typeface="Verdana"/>
              </a:rPr>
              <a:t> </a:t>
            </a:r>
            <a:r>
              <a:rPr sz="1800" dirty="0">
                <a:solidFill>
                  <a:srgbClr val="404040"/>
                </a:solidFill>
                <a:latin typeface="Verdana"/>
                <a:cs typeface="Verdana"/>
              </a:rPr>
              <a:t>up</a:t>
            </a:r>
            <a:r>
              <a:rPr sz="1800" spc="70" dirty="0">
                <a:solidFill>
                  <a:srgbClr val="404040"/>
                </a:solidFill>
                <a:latin typeface="Verdana"/>
                <a:cs typeface="Verdana"/>
              </a:rPr>
              <a:t> </a:t>
            </a:r>
            <a:r>
              <a:rPr sz="1800" spc="-5" dirty="0">
                <a:solidFill>
                  <a:srgbClr val="404040"/>
                </a:solidFill>
                <a:latin typeface="Verdana"/>
                <a:cs typeface="Verdana"/>
              </a:rPr>
              <a:t>to</a:t>
            </a:r>
            <a:r>
              <a:rPr sz="1800" spc="80" dirty="0">
                <a:solidFill>
                  <a:srgbClr val="404040"/>
                </a:solidFill>
                <a:latin typeface="Verdana"/>
                <a:cs typeface="Verdana"/>
              </a:rPr>
              <a:t> </a:t>
            </a:r>
            <a:r>
              <a:rPr sz="1800" dirty="0">
                <a:solidFill>
                  <a:srgbClr val="404040"/>
                </a:solidFill>
                <a:latin typeface="Verdana"/>
                <a:cs typeface="Verdana"/>
              </a:rPr>
              <a:t>individual</a:t>
            </a:r>
            <a:r>
              <a:rPr sz="1800" spc="90" dirty="0">
                <a:solidFill>
                  <a:srgbClr val="404040"/>
                </a:solidFill>
                <a:latin typeface="Verdana"/>
                <a:cs typeface="Verdana"/>
              </a:rPr>
              <a:t> </a:t>
            </a:r>
            <a:r>
              <a:rPr sz="1800" spc="-5" dirty="0">
                <a:solidFill>
                  <a:srgbClr val="404040"/>
                </a:solidFill>
                <a:latin typeface="Verdana"/>
                <a:cs typeface="Verdana"/>
              </a:rPr>
              <a:t>support	</a:t>
            </a:r>
            <a:r>
              <a:rPr sz="1800" dirty="0">
                <a:solidFill>
                  <a:srgbClr val="404040"/>
                </a:solidFill>
                <a:latin typeface="Verdana"/>
                <a:cs typeface="Verdana"/>
              </a:rPr>
              <a:t>και</a:t>
            </a:r>
            <a:r>
              <a:rPr sz="1800" spc="70" dirty="0">
                <a:solidFill>
                  <a:srgbClr val="404040"/>
                </a:solidFill>
                <a:latin typeface="Verdana"/>
                <a:cs typeface="Verdana"/>
              </a:rPr>
              <a:t> </a:t>
            </a:r>
            <a:r>
              <a:rPr sz="1800" spc="-5" dirty="0">
                <a:solidFill>
                  <a:srgbClr val="404040"/>
                </a:solidFill>
                <a:latin typeface="Verdana"/>
                <a:cs typeface="Verdana"/>
              </a:rPr>
              <a:t>της</a:t>
            </a:r>
            <a:r>
              <a:rPr sz="1800" spc="60" dirty="0">
                <a:solidFill>
                  <a:srgbClr val="404040"/>
                </a:solidFill>
                <a:latin typeface="Verdana"/>
                <a:cs typeface="Verdana"/>
              </a:rPr>
              <a:t> </a:t>
            </a:r>
            <a:r>
              <a:rPr sz="1800" spc="-5" dirty="0">
                <a:solidFill>
                  <a:srgbClr val="404040"/>
                </a:solidFill>
                <a:latin typeface="Verdana"/>
                <a:cs typeface="Verdana"/>
              </a:rPr>
              <a:t>επιπλέον</a:t>
            </a:r>
            <a:r>
              <a:rPr sz="1800" spc="70" dirty="0">
                <a:solidFill>
                  <a:srgbClr val="404040"/>
                </a:solidFill>
                <a:latin typeface="Verdana"/>
                <a:cs typeface="Verdana"/>
              </a:rPr>
              <a:t> </a:t>
            </a:r>
            <a:r>
              <a:rPr sz="1800" dirty="0">
                <a:solidFill>
                  <a:srgbClr val="404040"/>
                </a:solidFill>
                <a:latin typeface="Verdana"/>
                <a:cs typeface="Verdana"/>
              </a:rPr>
              <a:t>κάλυψης</a:t>
            </a:r>
            <a:r>
              <a:rPr sz="1800" spc="55" dirty="0">
                <a:solidFill>
                  <a:srgbClr val="404040"/>
                </a:solidFill>
                <a:latin typeface="Verdana"/>
                <a:cs typeface="Verdana"/>
              </a:rPr>
              <a:t> </a:t>
            </a:r>
            <a:r>
              <a:rPr sz="1800" spc="-5" dirty="0">
                <a:solidFill>
                  <a:srgbClr val="404040"/>
                </a:solidFill>
                <a:latin typeface="Verdana"/>
                <a:cs typeface="Verdana"/>
              </a:rPr>
              <a:t>πραγματικών </a:t>
            </a:r>
            <a:r>
              <a:rPr sz="1800" spc="-620" dirty="0">
                <a:solidFill>
                  <a:srgbClr val="404040"/>
                </a:solidFill>
                <a:latin typeface="Verdana"/>
                <a:cs typeface="Verdana"/>
              </a:rPr>
              <a:t> </a:t>
            </a:r>
            <a:r>
              <a:rPr sz="1800" spc="-5" dirty="0">
                <a:solidFill>
                  <a:srgbClr val="404040"/>
                </a:solidFill>
                <a:latin typeface="Verdana"/>
                <a:cs typeface="Verdana"/>
              </a:rPr>
              <a:t>δαπανών</a:t>
            </a:r>
            <a:r>
              <a:rPr sz="1800" spc="15" dirty="0">
                <a:solidFill>
                  <a:srgbClr val="404040"/>
                </a:solidFill>
                <a:latin typeface="Verdana"/>
                <a:cs typeface="Verdana"/>
              </a:rPr>
              <a:t> </a:t>
            </a:r>
            <a:r>
              <a:rPr sz="1800" dirty="0">
                <a:solidFill>
                  <a:srgbClr val="404040"/>
                </a:solidFill>
                <a:latin typeface="Verdana"/>
                <a:cs typeface="Verdana"/>
              </a:rPr>
              <a:t>( inclusion</a:t>
            </a:r>
            <a:r>
              <a:rPr sz="1800" spc="-25" dirty="0">
                <a:solidFill>
                  <a:srgbClr val="404040"/>
                </a:solidFill>
                <a:latin typeface="Verdana"/>
                <a:cs typeface="Verdana"/>
              </a:rPr>
              <a:t> </a:t>
            </a:r>
            <a:r>
              <a:rPr sz="1800" spc="-5" dirty="0">
                <a:solidFill>
                  <a:srgbClr val="404040"/>
                </a:solidFill>
                <a:latin typeface="Verdana"/>
                <a:cs typeface="Verdana"/>
              </a:rPr>
              <a:t>support</a:t>
            </a:r>
            <a:r>
              <a:rPr sz="1800" spc="10" dirty="0">
                <a:solidFill>
                  <a:srgbClr val="404040"/>
                </a:solidFill>
                <a:latin typeface="Verdana"/>
                <a:cs typeface="Verdana"/>
              </a:rPr>
              <a:t> </a:t>
            </a:r>
            <a:r>
              <a:rPr sz="1800" spc="-5" dirty="0">
                <a:solidFill>
                  <a:srgbClr val="404040"/>
                </a:solidFill>
                <a:latin typeface="Verdana"/>
                <a:cs typeface="Verdana"/>
              </a:rPr>
              <a:t>).</a:t>
            </a:r>
            <a:endParaRPr sz="1800">
              <a:latin typeface="Verdana"/>
              <a:cs typeface="Verdana"/>
            </a:endParaRPr>
          </a:p>
          <a:p>
            <a:pPr marL="299085" indent="-287020">
              <a:lnSpc>
                <a:spcPct val="100000"/>
              </a:lnSpc>
              <a:spcBef>
                <a:spcPts val="1080"/>
              </a:spcBef>
              <a:buFont typeface="Courier New"/>
              <a:buChar char="o"/>
              <a:tabLst>
                <a:tab pos="299720" algn="l"/>
                <a:tab pos="996950" algn="l"/>
                <a:tab pos="2306320" algn="l"/>
                <a:tab pos="3020695" algn="l"/>
                <a:tab pos="3453765" algn="l"/>
                <a:tab pos="4747895" algn="l"/>
                <a:tab pos="6291580" algn="l"/>
                <a:tab pos="6642734" algn="l"/>
                <a:tab pos="7212330" algn="l"/>
                <a:tab pos="9144000" algn="l"/>
                <a:tab pos="10473055" algn="l"/>
                <a:tab pos="10897870" algn="l"/>
              </a:tabLst>
            </a:pPr>
            <a:r>
              <a:rPr sz="1800" dirty="0">
                <a:solidFill>
                  <a:srgbClr val="404040"/>
                </a:solidFill>
                <a:latin typeface="Verdana"/>
                <a:cs typeface="Verdana"/>
              </a:rPr>
              <a:t>Eίναι	σημαντικό	όπου	θα	</a:t>
            </a:r>
            <a:r>
              <a:rPr sz="1800" spc="-5" dirty="0">
                <a:solidFill>
                  <a:srgbClr val="404040"/>
                </a:solidFill>
                <a:latin typeface="Verdana"/>
                <a:cs typeface="Verdana"/>
              </a:rPr>
              <a:t>προκύπτει	συνδυασμός	</a:t>
            </a:r>
            <a:r>
              <a:rPr sz="1800" dirty="0">
                <a:solidFill>
                  <a:srgbClr val="404040"/>
                </a:solidFill>
                <a:latin typeface="Verdana"/>
                <a:cs typeface="Verdana"/>
              </a:rPr>
              <a:t>οι	δύο	</a:t>
            </a:r>
            <a:r>
              <a:rPr sz="1800" spc="-5" dirty="0">
                <a:solidFill>
                  <a:srgbClr val="404040"/>
                </a:solidFill>
                <a:latin typeface="Verdana"/>
                <a:cs typeface="Verdana"/>
              </a:rPr>
              <a:t>χρηματοδοτικές	</a:t>
            </a:r>
            <a:r>
              <a:rPr sz="1800" dirty="0">
                <a:solidFill>
                  <a:srgbClr val="404040"/>
                </a:solidFill>
                <a:latin typeface="Verdana"/>
                <a:cs typeface="Verdana"/>
              </a:rPr>
              <a:t>ενισχύσεις	να	</a:t>
            </a:r>
            <a:r>
              <a:rPr sz="1800" spc="-5" dirty="0">
                <a:solidFill>
                  <a:srgbClr val="404040"/>
                </a:solidFill>
                <a:latin typeface="Verdana"/>
                <a:cs typeface="Verdana"/>
              </a:rPr>
              <a:t>καλύπτουν</a:t>
            </a:r>
            <a:endParaRPr sz="1800">
              <a:latin typeface="Verdana"/>
              <a:cs typeface="Verdana"/>
            </a:endParaRPr>
          </a:p>
          <a:p>
            <a:pPr marL="299085">
              <a:lnSpc>
                <a:spcPct val="100000"/>
              </a:lnSpc>
              <a:spcBef>
                <a:spcPts val="1080"/>
              </a:spcBef>
            </a:pPr>
            <a:r>
              <a:rPr sz="1800" dirty="0">
                <a:solidFill>
                  <a:srgbClr val="404040"/>
                </a:solidFill>
                <a:latin typeface="Verdana"/>
                <a:cs typeface="Verdana"/>
              </a:rPr>
              <a:t>διαφορετικές </a:t>
            </a:r>
            <a:r>
              <a:rPr sz="1800" spc="-5" dirty="0">
                <a:solidFill>
                  <a:srgbClr val="404040"/>
                </a:solidFill>
                <a:latin typeface="Verdana"/>
                <a:cs typeface="Verdana"/>
              </a:rPr>
              <a:t>δαπάνες</a:t>
            </a:r>
            <a:r>
              <a:rPr sz="1800" spc="25" dirty="0">
                <a:solidFill>
                  <a:srgbClr val="404040"/>
                </a:solidFill>
                <a:latin typeface="Verdana"/>
                <a:cs typeface="Verdana"/>
              </a:rPr>
              <a:t> </a:t>
            </a:r>
            <a:r>
              <a:rPr sz="1800" u="heavy" dirty="0">
                <a:solidFill>
                  <a:srgbClr val="8F45C6"/>
                </a:solidFill>
                <a:uFill>
                  <a:solidFill>
                    <a:srgbClr val="8F45C6"/>
                  </a:solidFill>
                </a:uFill>
                <a:latin typeface="Verdana"/>
                <a:cs typeface="Verdana"/>
              </a:rPr>
              <a:t>έτσι </a:t>
            </a:r>
            <a:r>
              <a:rPr sz="1800" u="heavy" spc="-5" dirty="0">
                <a:solidFill>
                  <a:srgbClr val="8F45C6"/>
                </a:solidFill>
                <a:uFill>
                  <a:solidFill>
                    <a:srgbClr val="8F45C6"/>
                  </a:solidFill>
                </a:uFill>
                <a:latin typeface="Verdana"/>
                <a:cs typeface="Verdana"/>
              </a:rPr>
              <a:t>ώστε</a:t>
            </a:r>
            <a:r>
              <a:rPr sz="1800" u="heavy" dirty="0">
                <a:solidFill>
                  <a:srgbClr val="8F45C6"/>
                </a:solidFill>
                <a:uFill>
                  <a:solidFill>
                    <a:srgbClr val="8F45C6"/>
                  </a:solidFill>
                </a:uFill>
                <a:latin typeface="Verdana"/>
                <a:cs typeface="Verdana"/>
              </a:rPr>
              <a:t> να μην</a:t>
            </a:r>
            <a:r>
              <a:rPr sz="1800" u="heavy" spc="5" dirty="0">
                <a:solidFill>
                  <a:srgbClr val="8F45C6"/>
                </a:solidFill>
                <a:uFill>
                  <a:solidFill>
                    <a:srgbClr val="8F45C6"/>
                  </a:solidFill>
                </a:uFill>
                <a:latin typeface="Verdana"/>
                <a:cs typeface="Verdana"/>
              </a:rPr>
              <a:t> </a:t>
            </a:r>
            <a:r>
              <a:rPr sz="1800" u="heavy" spc="-5" dirty="0">
                <a:solidFill>
                  <a:srgbClr val="8F45C6"/>
                </a:solidFill>
                <a:uFill>
                  <a:solidFill>
                    <a:srgbClr val="8F45C6"/>
                  </a:solidFill>
                </a:uFill>
                <a:latin typeface="Verdana"/>
                <a:cs typeface="Verdana"/>
              </a:rPr>
              <a:t>προκύπτει </a:t>
            </a:r>
            <a:r>
              <a:rPr sz="1800" u="heavy" dirty="0">
                <a:solidFill>
                  <a:srgbClr val="8F45C6"/>
                </a:solidFill>
                <a:uFill>
                  <a:solidFill>
                    <a:srgbClr val="8F45C6"/>
                  </a:solidFill>
                </a:uFill>
                <a:latin typeface="Verdana"/>
                <a:cs typeface="Verdana"/>
              </a:rPr>
              <a:t>διπλή</a:t>
            </a:r>
            <a:r>
              <a:rPr sz="1800" u="heavy" spc="5" dirty="0">
                <a:solidFill>
                  <a:srgbClr val="8F45C6"/>
                </a:solidFill>
                <a:uFill>
                  <a:solidFill>
                    <a:srgbClr val="8F45C6"/>
                  </a:solidFill>
                </a:uFill>
                <a:latin typeface="Verdana"/>
                <a:cs typeface="Verdana"/>
              </a:rPr>
              <a:t> </a:t>
            </a:r>
            <a:r>
              <a:rPr sz="1800" u="heavy" spc="-5" dirty="0">
                <a:solidFill>
                  <a:srgbClr val="8F45C6"/>
                </a:solidFill>
                <a:uFill>
                  <a:solidFill>
                    <a:srgbClr val="8F45C6"/>
                  </a:solidFill>
                </a:uFill>
                <a:latin typeface="Verdana"/>
                <a:cs typeface="Verdana"/>
              </a:rPr>
              <a:t>χρηματοδότηση.</a:t>
            </a:r>
            <a:endParaRPr sz="1800">
              <a:latin typeface="Verdana"/>
              <a:cs typeface="Verdana"/>
            </a:endParaRPr>
          </a:p>
          <a:p>
            <a:pPr marL="299085" indent="-287020">
              <a:lnSpc>
                <a:spcPct val="100000"/>
              </a:lnSpc>
              <a:spcBef>
                <a:spcPts val="1080"/>
              </a:spcBef>
              <a:buFont typeface="Courier New"/>
              <a:buChar char="o"/>
              <a:tabLst>
                <a:tab pos="299720" algn="l"/>
              </a:tabLst>
            </a:pPr>
            <a:r>
              <a:rPr sz="1800" dirty="0">
                <a:solidFill>
                  <a:srgbClr val="404040"/>
                </a:solidFill>
                <a:latin typeface="Verdana"/>
                <a:cs typeface="Verdana"/>
              </a:rPr>
              <a:t>Η</a:t>
            </a:r>
            <a:r>
              <a:rPr sz="1800" spc="90" dirty="0">
                <a:solidFill>
                  <a:srgbClr val="404040"/>
                </a:solidFill>
                <a:latin typeface="Verdana"/>
                <a:cs typeface="Verdana"/>
              </a:rPr>
              <a:t> </a:t>
            </a:r>
            <a:r>
              <a:rPr sz="1800" spc="-5" dirty="0">
                <a:solidFill>
                  <a:srgbClr val="404040"/>
                </a:solidFill>
                <a:latin typeface="Verdana"/>
                <a:cs typeface="Verdana"/>
              </a:rPr>
              <a:t>κατηγορία</a:t>
            </a:r>
            <a:r>
              <a:rPr sz="1800" spc="80" dirty="0">
                <a:solidFill>
                  <a:srgbClr val="404040"/>
                </a:solidFill>
                <a:latin typeface="Verdana"/>
                <a:cs typeface="Verdana"/>
              </a:rPr>
              <a:t> </a:t>
            </a:r>
            <a:r>
              <a:rPr sz="1800" dirty="0">
                <a:solidFill>
                  <a:srgbClr val="404040"/>
                </a:solidFill>
                <a:latin typeface="Verdana"/>
                <a:cs typeface="Verdana"/>
              </a:rPr>
              <a:t>φραγμού</a:t>
            </a:r>
            <a:r>
              <a:rPr sz="1800" spc="90" dirty="0">
                <a:solidFill>
                  <a:srgbClr val="404040"/>
                </a:solidFill>
                <a:latin typeface="Verdana"/>
                <a:cs typeface="Verdana"/>
              </a:rPr>
              <a:t> </a:t>
            </a:r>
            <a:r>
              <a:rPr sz="1800" spc="-5" dirty="0">
                <a:solidFill>
                  <a:srgbClr val="404040"/>
                </a:solidFill>
                <a:latin typeface="Verdana"/>
                <a:cs typeface="Verdana"/>
              </a:rPr>
              <a:t>μπορεί</a:t>
            </a:r>
            <a:r>
              <a:rPr sz="1800" spc="100" dirty="0">
                <a:solidFill>
                  <a:srgbClr val="404040"/>
                </a:solidFill>
                <a:latin typeface="Verdana"/>
                <a:cs typeface="Verdana"/>
              </a:rPr>
              <a:t> </a:t>
            </a:r>
            <a:r>
              <a:rPr sz="1800" dirty="0">
                <a:solidFill>
                  <a:srgbClr val="404040"/>
                </a:solidFill>
                <a:latin typeface="Verdana"/>
                <a:cs typeface="Verdana"/>
              </a:rPr>
              <a:t>να</a:t>
            </a:r>
            <a:r>
              <a:rPr sz="1800" spc="80" dirty="0">
                <a:solidFill>
                  <a:srgbClr val="404040"/>
                </a:solidFill>
                <a:latin typeface="Verdana"/>
                <a:cs typeface="Verdana"/>
              </a:rPr>
              <a:t> </a:t>
            </a:r>
            <a:r>
              <a:rPr sz="1800" dirty="0">
                <a:solidFill>
                  <a:srgbClr val="404040"/>
                </a:solidFill>
                <a:latin typeface="Verdana"/>
                <a:cs typeface="Verdana"/>
              </a:rPr>
              <a:t>είναι</a:t>
            </a:r>
            <a:r>
              <a:rPr sz="1800" spc="90" dirty="0">
                <a:solidFill>
                  <a:srgbClr val="404040"/>
                </a:solidFill>
                <a:latin typeface="Verdana"/>
                <a:cs typeface="Verdana"/>
              </a:rPr>
              <a:t> </a:t>
            </a:r>
            <a:r>
              <a:rPr sz="1800" dirty="0">
                <a:solidFill>
                  <a:srgbClr val="404040"/>
                </a:solidFill>
                <a:latin typeface="Verdana"/>
                <a:cs typeface="Verdana"/>
              </a:rPr>
              <a:t>η</a:t>
            </a:r>
            <a:r>
              <a:rPr sz="1800" spc="85" dirty="0">
                <a:solidFill>
                  <a:srgbClr val="404040"/>
                </a:solidFill>
                <a:latin typeface="Verdana"/>
                <a:cs typeface="Verdana"/>
              </a:rPr>
              <a:t> </a:t>
            </a:r>
            <a:r>
              <a:rPr sz="1800" dirty="0">
                <a:solidFill>
                  <a:srgbClr val="404040"/>
                </a:solidFill>
                <a:latin typeface="Verdana"/>
                <a:cs typeface="Verdana"/>
              </a:rPr>
              <a:t>ίδια</a:t>
            </a:r>
            <a:r>
              <a:rPr sz="1800" spc="80" dirty="0">
                <a:solidFill>
                  <a:srgbClr val="404040"/>
                </a:solidFill>
                <a:latin typeface="Verdana"/>
                <a:cs typeface="Verdana"/>
              </a:rPr>
              <a:t> </a:t>
            </a:r>
            <a:r>
              <a:rPr sz="1800" dirty="0">
                <a:solidFill>
                  <a:srgbClr val="404040"/>
                </a:solidFill>
                <a:latin typeface="Verdana"/>
                <a:cs typeface="Verdana"/>
              </a:rPr>
              <a:t>(</a:t>
            </a:r>
            <a:r>
              <a:rPr sz="1800" spc="85" dirty="0">
                <a:solidFill>
                  <a:srgbClr val="404040"/>
                </a:solidFill>
                <a:latin typeface="Verdana"/>
                <a:cs typeface="Verdana"/>
              </a:rPr>
              <a:t> </a:t>
            </a:r>
            <a:r>
              <a:rPr sz="1800" dirty="0">
                <a:solidFill>
                  <a:srgbClr val="404040"/>
                </a:solidFill>
                <a:latin typeface="Verdana"/>
                <a:cs typeface="Verdana"/>
              </a:rPr>
              <a:t>Αμεα</a:t>
            </a:r>
            <a:r>
              <a:rPr sz="1800" spc="85" dirty="0">
                <a:solidFill>
                  <a:srgbClr val="404040"/>
                </a:solidFill>
                <a:latin typeface="Verdana"/>
                <a:cs typeface="Verdana"/>
              </a:rPr>
              <a:t> </a:t>
            </a:r>
            <a:r>
              <a:rPr sz="1800" dirty="0">
                <a:solidFill>
                  <a:srgbClr val="404040"/>
                </a:solidFill>
                <a:latin typeface="Verdana"/>
                <a:cs typeface="Verdana"/>
              </a:rPr>
              <a:t>)</a:t>
            </a:r>
            <a:r>
              <a:rPr sz="1800" spc="95" dirty="0">
                <a:solidFill>
                  <a:srgbClr val="404040"/>
                </a:solidFill>
                <a:latin typeface="Verdana"/>
                <a:cs typeface="Verdana"/>
              </a:rPr>
              <a:t> </a:t>
            </a:r>
            <a:r>
              <a:rPr sz="1800" spc="-5" dirty="0">
                <a:solidFill>
                  <a:srgbClr val="404040"/>
                </a:solidFill>
                <a:latin typeface="Verdana"/>
                <a:cs typeface="Verdana"/>
              </a:rPr>
              <a:t>αλλά</a:t>
            </a:r>
            <a:r>
              <a:rPr sz="1800" spc="85" dirty="0">
                <a:solidFill>
                  <a:srgbClr val="404040"/>
                </a:solidFill>
                <a:latin typeface="Verdana"/>
                <a:cs typeface="Verdana"/>
              </a:rPr>
              <a:t> </a:t>
            </a:r>
            <a:r>
              <a:rPr sz="1800" spc="-5" dirty="0">
                <a:solidFill>
                  <a:srgbClr val="404040"/>
                </a:solidFill>
                <a:latin typeface="Verdana"/>
                <a:cs typeface="Verdana"/>
              </a:rPr>
              <a:t>οι</a:t>
            </a:r>
            <a:r>
              <a:rPr sz="1800" spc="95" dirty="0">
                <a:solidFill>
                  <a:srgbClr val="404040"/>
                </a:solidFill>
                <a:latin typeface="Verdana"/>
                <a:cs typeface="Verdana"/>
              </a:rPr>
              <a:t> </a:t>
            </a:r>
            <a:r>
              <a:rPr sz="1800" dirty="0">
                <a:solidFill>
                  <a:srgbClr val="404040"/>
                </a:solidFill>
                <a:latin typeface="Verdana"/>
                <a:cs typeface="Verdana"/>
              </a:rPr>
              <a:t>κατηγορίες</a:t>
            </a:r>
            <a:r>
              <a:rPr sz="1800" spc="85" dirty="0">
                <a:solidFill>
                  <a:srgbClr val="404040"/>
                </a:solidFill>
                <a:latin typeface="Verdana"/>
                <a:cs typeface="Verdana"/>
              </a:rPr>
              <a:t> </a:t>
            </a:r>
            <a:r>
              <a:rPr sz="1800" spc="-5" dirty="0">
                <a:solidFill>
                  <a:srgbClr val="404040"/>
                </a:solidFill>
                <a:latin typeface="Verdana"/>
                <a:cs typeface="Verdana"/>
              </a:rPr>
              <a:t>εξόδων</a:t>
            </a:r>
            <a:r>
              <a:rPr sz="1800" spc="85" dirty="0">
                <a:solidFill>
                  <a:srgbClr val="404040"/>
                </a:solidFill>
                <a:latin typeface="Verdana"/>
                <a:cs typeface="Verdana"/>
              </a:rPr>
              <a:t> </a:t>
            </a:r>
            <a:r>
              <a:rPr sz="1800" dirty="0">
                <a:solidFill>
                  <a:srgbClr val="404040"/>
                </a:solidFill>
                <a:latin typeface="Verdana"/>
                <a:cs typeface="Verdana"/>
              </a:rPr>
              <a:t>cost</a:t>
            </a:r>
            <a:r>
              <a:rPr sz="1800" spc="80" dirty="0">
                <a:solidFill>
                  <a:srgbClr val="404040"/>
                </a:solidFill>
                <a:latin typeface="Verdana"/>
                <a:cs typeface="Verdana"/>
              </a:rPr>
              <a:t> </a:t>
            </a:r>
            <a:r>
              <a:rPr sz="1800" dirty="0">
                <a:solidFill>
                  <a:srgbClr val="404040"/>
                </a:solidFill>
                <a:latin typeface="Verdana"/>
                <a:cs typeface="Verdana"/>
              </a:rPr>
              <a:t>items</a:t>
            </a:r>
            <a:r>
              <a:rPr sz="1800" spc="85" dirty="0">
                <a:solidFill>
                  <a:srgbClr val="404040"/>
                </a:solidFill>
                <a:latin typeface="Verdana"/>
                <a:cs typeface="Verdana"/>
              </a:rPr>
              <a:t> </a:t>
            </a:r>
            <a:r>
              <a:rPr sz="1800" dirty="0">
                <a:solidFill>
                  <a:srgbClr val="404040"/>
                </a:solidFill>
                <a:latin typeface="Verdana"/>
                <a:cs typeface="Verdana"/>
              </a:rPr>
              <a:t>πρέπει</a:t>
            </a:r>
            <a:r>
              <a:rPr sz="1800" spc="100" dirty="0">
                <a:solidFill>
                  <a:srgbClr val="404040"/>
                </a:solidFill>
                <a:latin typeface="Verdana"/>
                <a:cs typeface="Verdana"/>
              </a:rPr>
              <a:t> </a:t>
            </a:r>
            <a:r>
              <a:rPr sz="1800" dirty="0">
                <a:solidFill>
                  <a:srgbClr val="404040"/>
                </a:solidFill>
                <a:latin typeface="Verdana"/>
                <a:cs typeface="Verdana"/>
              </a:rPr>
              <a:t>να</a:t>
            </a:r>
            <a:endParaRPr sz="1800">
              <a:latin typeface="Verdana"/>
              <a:cs typeface="Verdana"/>
            </a:endParaRPr>
          </a:p>
          <a:p>
            <a:pPr marL="299085">
              <a:lnSpc>
                <a:spcPct val="100000"/>
              </a:lnSpc>
              <a:spcBef>
                <a:spcPts val="1080"/>
              </a:spcBef>
            </a:pPr>
            <a:r>
              <a:rPr sz="1800" dirty="0">
                <a:solidFill>
                  <a:srgbClr val="404040"/>
                </a:solidFill>
                <a:latin typeface="Verdana"/>
                <a:cs typeface="Verdana"/>
              </a:rPr>
              <a:t>είναι</a:t>
            </a:r>
            <a:r>
              <a:rPr sz="1800" spc="-15" dirty="0">
                <a:solidFill>
                  <a:srgbClr val="404040"/>
                </a:solidFill>
                <a:latin typeface="Verdana"/>
                <a:cs typeface="Verdana"/>
              </a:rPr>
              <a:t> </a:t>
            </a:r>
            <a:r>
              <a:rPr sz="1800" spc="-5" dirty="0">
                <a:solidFill>
                  <a:srgbClr val="404040"/>
                </a:solidFill>
                <a:latin typeface="Verdana"/>
                <a:cs typeface="Verdana"/>
              </a:rPr>
              <a:t>διαφορετικές.</a:t>
            </a:r>
            <a:endParaRPr sz="1800">
              <a:latin typeface="Verdana"/>
              <a:cs typeface="Verdana"/>
            </a:endParaRPr>
          </a:p>
          <a:p>
            <a:pPr marL="299085" indent="-287020">
              <a:lnSpc>
                <a:spcPct val="100000"/>
              </a:lnSpc>
              <a:spcBef>
                <a:spcPts val="1085"/>
              </a:spcBef>
              <a:buFont typeface="Courier New"/>
              <a:buChar char="o"/>
              <a:tabLst>
                <a:tab pos="299720" algn="l"/>
              </a:tabLst>
            </a:pPr>
            <a:r>
              <a:rPr sz="1800" spc="-5" dirty="0">
                <a:solidFill>
                  <a:srgbClr val="404040"/>
                </a:solidFill>
                <a:latin typeface="Verdana"/>
                <a:cs typeface="Verdana"/>
              </a:rPr>
              <a:t>Τα</a:t>
            </a:r>
            <a:r>
              <a:rPr sz="1800" spc="90" dirty="0">
                <a:solidFill>
                  <a:srgbClr val="404040"/>
                </a:solidFill>
                <a:latin typeface="Verdana"/>
                <a:cs typeface="Verdana"/>
              </a:rPr>
              <a:t> </a:t>
            </a:r>
            <a:r>
              <a:rPr sz="1800" spc="-5" dirty="0">
                <a:solidFill>
                  <a:srgbClr val="404040"/>
                </a:solidFill>
                <a:latin typeface="Verdana"/>
                <a:cs typeface="Verdana"/>
              </a:rPr>
              <a:t>ΙΤΕ</a:t>
            </a:r>
            <a:r>
              <a:rPr sz="1800" spc="90" dirty="0">
                <a:solidFill>
                  <a:srgbClr val="404040"/>
                </a:solidFill>
                <a:latin typeface="Verdana"/>
                <a:cs typeface="Verdana"/>
              </a:rPr>
              <a:t> </a:t>
            </a:r>
            <a:r>
              <a:rPr sz="1800" spc="-5" dirty="0">
                <a:solidFill>
                  <a:srgbClr val="404040"/>
                </a:solidFill>
                <a:latin typeface="Verdana"/>
                <a:cs typeface="Verdana"/>
              </a:rPr>
              <a:t>μπορούν</a:t>
            </a:r>
            <a:r>
              <a:rPr sz="1800" spc="70" dirty="0">
                <a:solidFill>
                  <a:srgbClr val="404040"/>
                </a:solidFill>
                <a:latin typeface="Verdana"/>
                <a:cs typeface="Verdana"/>
              </a:rPr>
              <a:t> </a:t>
            </a:r>
            <a:r>
              <a:rPr sz="1800" dirty="0">
                <a:solidFill>
                  <a:srgbClr val="404040"/>
                </a:solidFill>
                <a:latin typeface="Verdana"/>
                <a:cs typeface="Verdana"/>
              </a:rPr>
              <a:t>να</a:t>
            </a:r>
            <a:r>
              <a:rPr sz="1800" spc="70" dirty="0">
                <a:solidFill>
                  <a:srgbClr val="404040"/>
                </a:solidFill>
                <a:latin typeface="Verdana"/>
                <a:cs typeface="Verdana"/>
              </a:rPr>
              <a:t> </a:t>
            </a:r>
            <a:r>
              <a:rPr sz="1800" dirty="0">
                <a:solidFill>
                  <a:srgbClr val="404040"/>
                </a:solidFill>
                <a:latin typeface="Verdana"/>
                <a:cs typeface="Verdana"/>
              </a:rPr>
              <a:t>μεταφέρουν</a:t>
            </a:r>
            <a:r>
              <a:rPr sz="1800" spc="80" dirty="0">
                <a:solidFill>
                  <a:srgbClr val="404040"/>
                </a:solidFill>
                <a:latin typeface="Verdana"/>
                <a:cs typeface="Verdana"/>
              </a:rPr>
              <a:t> </a:t>
            </a:r>
            <a:r>
              <a:rPr sz="1800" dirty="0">
                <a:solidFill>
                  <a:srgbClr val="404040"/>
                </a:solidFill>
                <a:latin typeface="Verdana"/>
                <a:cs typeface="Verdana"/>
              </a:rPr>
              <a:t>κεφάλαια</a:t>
            </a:r>
            <a:r>
              <a:rPr sz="1800" spc="85" dirty="0">
                <a:solidFill>
                  <a:srgbClr val="404040"/>
                </a:solidFill>
                <a:latin typeface="Verdana"/>
                <a:cs typeface="Verdana"/>
              </a:rPr>
              <a:t> </a:t>
            </a:r>
            <a:r>
              <a:rPr sz="1800" spc="-5" dirty="0">
                <a:solidFill>
                  <a:srgbClr val="404040"/>
                </a:solidFill>
                <a:latin typeface="Verdana"/>
                <a:cs typeface="Verdana"/>
              </a:rPr>
              <a:t>από</a:t>
            </a:r>
            <a:r>
              <a:rPr sz="1800" spc="85" dirty="0">
                <a:solidFill>
                  <a:srgbClr val="404040"/>
                </a:solidFill>
                <a:latin typeface="Verdana"/>
                <a:cs typeface="Verdana"/>
              </a:rPr>
              <a:t> </a:t>
            </a:r>
            <a:r>
              <a:rPr sz="1800" spc="-5" dirty="0">
                <a:solidFill>
                  <a:srgbClr val="404040"/>
                </a:solidFill>
                <a:latin typeface="Verdana"/>
                <a:cs typeface="Verdana"/>
              </a:rPr>
              <a:t>το</a:t>
            </a:r>
            <a:r>
              <a:rPr sz="1800" spc="75" dirty="0">
                <a:solidFill>
                  <a:srgbClr val="404040"/>
                </a:solidFill>
                <a:latin typeface="Verdana"/>
                <a:cs typeface="Verdana"/>
              </a:rPr>
              <a:t> </a:t>
            </a:r>
            <a:r>
              <a:rPr sz="1800" spc="-5" dirty="0">
                <a:solidFill>
                  <a:srgbClr val="404040"/>
                </a:solidFill>
                <a:latin typeface="Verdana"/>
                <a:cs typeface="Verdana"/>
              </a:rPr>
              <a:t>ποσό</a:t>
            </a:r>
            <a:r>
              <a:rPr sz="1800" spc="80" dirty="0">
                <a:solidFill>
                  <a:srgbClr val="404040"/>
                </a:solidFill>
                <a:latin typeface="Verdana"/>
                <a:cs typeface="Verdana"/>
              </a:rPr>
              <a:t> </a:t>
            </a:r>
            <a:r>
              <a:rPr sz="1800" spc="-5" dirty="0">
                <a:solidFill>
                  <a:srgbClr val="404040"/>
                </a:solidFill>
                <a:latin typeface="Verdana"/>
                <a:cs typeface="Verdana"/>
              </a:rPr>
              <a:t>της</a:t>
            </a:r>
            <a:r>
              <a:rPr sz="1800" spc="65" dirty="0">
                <a:solidFill>
                  <a:srgbClr val="404040"/>
                </a:solidFill>
                <a:latin typeface="Verdana"/>
                <a:cs typeface="Verdana"/>
              </a:rPr>
              <a:t> </a:t>
            </a:r>
            <a:r>
              <a:rPr sz="1800" spc="-5" dirty="0">
                <a:solidFill>
                  <a:srgbClr val="404040"/>
                </a:solidFill>
                <a:latin typeface="Verdana"/>
                <a:cs typeface="Verdana"/>
              </a:rPr>
              <a:t>επιχορήγησης</a:t>
            </a:r>
            <a:r>
              <a:rPr sz="1800" spc="80" dirty="0">
                <a:solidFill>
                  <a:srgbClr val="404040"/>
                </a:solidFill>
                <a:latin typeface="Verdana"/>
                <a:cs typeface="Verdana"/>
              </a:rPr>
              <a:t> </a:t>
            </a:r>
            <a:r>
              <a:rPr sz="1800" spc="-5" dirty="0">
                <a:solidFill>
                  <a:srgbClr val="404040"/>
                </a:solidFill>
                <a:latin typeface="Verdana"/>
                <a:cs typeface="Verdana"/>
              </a:rPr>
              <a:t>που</a:t>
            </a:r>
            <a:r>
              <a:rPr sz="1800" spc="80" dirty="0">
                <a:solidFill>
                  <a:srgbClr val="404040"/>
                </a:solidFill>
                <a:latin typeface="Verdana"/>
                <a:cs typeface="Verdana"/>
              </a:rPr>
              <a:t> </a:t>
            </a:r>
            <a:r>
              <a:rPr sz="1800" spc="-5" dirty="0">
                <a:solidFill>
                  <a:srgbClr val="404040"/>
                </a:solidFill>
                <a:latin typeface="Verdana"/>
                <a:cs typeface="Verdana"/>
              </a:rPr>
              <a:t>έχουν</a:t>
            </a:r>
            <a:r>
              <a:rPr sz="1800" spc="85" dirty="0">
                <a:solidFill>
                  <a:srgbClr val="404040"/>
                </a:solidFill>
                <a:latin typeface="Verdana"/>
                <a:cs typeface="Verdana"/>
              </a:rPr>
              <a:t> </a:t>
            </a:r>
            <a:r>
              <a:rPr sz="1800" spc="-5" dirty="0">
                <a:solidFill>
                  <a:srgbClr val="404040"/>
                </a:solidFill>
                <a:latin typeface="Verdana"/>
                <a:cs typeface="Verdana"/>
              </a:rPr>
              <a:t>στη</a:t>
            </a:r>
            <a:r>
              <a:rPr sz="1800" spc="85" dirty="0">
                <a:solidFill>
                  <a:srgbClr val="404040"/>
                </a:solidFill>
                <a:latin typeface="Verdana"/>
                <a:cs typeface="Verdana"/>
              </a:rPr>
              <a:t> </a:t>
            </a:r>
            <a:r>
              <a:rPr sz="1800" dirty="0">
                <a:solidFill>
                  <a:srgbClr val="404040"/>
                </a:solidFill>
                <a:latin typeface="Verdana"/>
                <a:cs typeface="Verdana"/>
              </a:rPr>
              <a:t>διάθεσή</a:t>
            </a:r>
            <a:r>
              <a:rPr sz="1800" spc="80" dirty="0">
                <a:solidFill>
                  <a:srgbClr val="404040"/>
                </a:solidFill>
                <a:latin typeface="Verdana"/>
                <a:cs typeface="Verdana"/>
              </a:rPr>
              <a:t> </a:t>
            </a:r>
            <a:r>
              <a:rPr sz="1800" spc="-5" dirty="0">
                <a:solidFill>
                  <a:srgbClr val="404040"/>
                </a:solidFill>
                <a:latin typeface="Verdana"/>
                <a:cs typeface="Verdana"/>
              </a:rPr>
              <a:t>τους</a:t>
            </a:r>
            <a:endParaRPr sz="1800">
              <a:latin typeface="Verdana"/>
              <a:cs typeface="Verdana"/>
            </a:endParaRPr>
          </a:p>
        </p:txBody>
      </p:sp>
      <p:sp>
        <p:nvSpPr>
          <p:cNvPr id="7" name="object 7"/>
          <p:cNvSpPr txBox="1"/>
          <p:nvPr/>
        </p:nvSpPr>
        <p:spPr>
          <a:xfrm>
            <a:off x="2983738" y="4343125"/>
            <a:ext cx="9242425" cy="848360"/>
          </a:xfrm>
          <a:prstGeom prst="rect">
            <a:avLst/>
          </a:prstGeom>
        </p:spPr>
        <p:txBody>
          <a:bodyPr vert="horz" wrap="square" lIns="0" tIns="149225" rIns="0" bIns="0" rtlCol="0">
            <a:spAutoFit/>
          </a:bodyPr>
          <a:lstStyle/>
          <a:p>
            <a:pPr marR="5080" algn="r">
              <a:lnSpc>
                <a:spcPct val="100000"/>
              </a:lnSpc>
              <a:spcBef>
                <a:spcPts val="1175"/>
              </a:spcBef>
              <a:tabLst>
                <a:tab pos="1583690" algn="l"/>
                <a:tab pos="2517775" algn="l"/>
                <a:tab pos="2974975" algn="l"/>
                <a:tab pos="4676140" algn="l"/>
                <a:tab pos="5133340" algn="l"/>
                <a:tab pos="6692265" algn="l"/>
                <a:tab pos="7838440" algn="l"/>
                <a:tab pos="8448040" algn="l"/>
              </a:tabLst>
            </a:pPr>
            <a:r>
              <a:rPr sz="1800" dirty="0">
                <a:solidFill>
                  <a:srgbClr val="404040"/>
                </a:solidFill>
                <a:latin typeface="Verdana"/>
                <a:cs typeface="Verdana"/>
              </a:rPr>
              <a:t>παράδειγμα,	μπορεί	να	</a:t>
            </a:r>
            <a:r>
              <a:rPr sz="1800" spc="-5" dirty="0">
                <a:solidFill>
                  <a:srgbClr val="404040"/>
                </a:solidFill>
                <a:latin typeface="Verdana"/>
                <a:cs typeface="Verdana"/>
              </a:rPr>
              <a:t>αποφασίσουν	</a:t>
            </a:r>
            <a:r>
              <a:rPr sz="1800" dirty="0">
                <a:solidFill>
                  <a:srgbClr val="404040"/>
                </a:solidFill>
                <a:latin typeface="Verdana"/>
                <a:cs typeface="Verdana"/>
              </a:rPr>
              <a:t>να	</a:t>
            </a:r>
            <a:r>
              <a:rPr sz="1800" spc="-5" dirty="0">
                <a:solidFill>
                  <a:srgbClr val="404040"/>
                </a:solidFill>
                <a:latin typeface="Verdana"/>
                <a:cs typeface="Verdana"/>
              </a:rPr>
              <a:t>μεταφέρουν	χρήματα	που	είχαν</a:t>
            </a:r>
            <a:endParaRPr sz="1800">
              <a:latin typeface="Verdana"/>
              <a:cs typeface="Verdana"/>
            </a:endParaRPr>
          </a:p>
          <a:p>
            <a:pPr marR="5080" algn="r">
              <a:lnSpc>
                <a:spcPct val="100000"/>
              </a:lnSpc>
              <a:spcBef>
                <a:spcPts val="1080"/>
              </a:spcBef>
              <a:tabLst>
                <a:tab pos="2660650" algn="l"/>
                <a:tab pos="6541770" algn="l"/>
              </a:tabLst>
            </a:pPr>
            <a:r>
              <a:rPr sz="1800" dirty="0">
                <a:solidFill>
                  <a:srgbClr val="404040"/>
                </a:solidFill>
                <a:latin typeface="Verdana"/>
                <a:cs typeface="Verdana"/>
              </a:rPr>
              <a:t>άλλες</a:t>
            </a:r>
            <a:r>
              <a:rPr sz="1800" spc="395" dirty="0">
                <a:solidFill>
                  <a:srgbClr val="404040"/>
                </a:solidFill>
                <a:latin typeface="Verdana"/>
                <a:cs typeface="Verdana"/>
              </a:rPr>
              <a:t> </a:t>
            </a:r>
            <a:r>
              <a:rPr sz="1800" spc="-5" dirty="0">
                <a:solidFill>
                  <a:srgbClr val="404040"/>
                </a:solidFill>
                <a:latin typeface="Verdana"/>
                <a:cs typeface="Verdana"/>
              </a:rPr>
              <a:t>κινητικότητες)	</a:t>
            </a:r>
            <a:r>
              <a:rPr sz="1800" dirty="0">
                <a:solidFill>
                  <a:srgbClr val="404040"/>
                </a:solidFill>
                <a:latin typeface="Verdana"/>
                <a:cs typeface="Verdana"/>
              </a:rPr>
              <a:t>για</a:t>
            </a:r>
            <a:r>
              <a:rPr sz="1800" spc="365" dirty="0">
                <a:solidFill>
                  <a:srgbClr val="404040"/>
                </a:solidFill>
                <a:latin typeface="Verdana"/>
                <a:cs typeface="Verdana"/>
              </a:rPr>
              <a:t> </a:t>
            </a:r>
            <a:r>
              <a:rPr sz="1800" dirty="0">
                <a:solidFill>
                  <a:srgbClr val="404040"/>
                </a:solidFill>
                <a:latin typeface="Verdana"/>
                <a:cs typeface="Verdana"/>
              </a:rPr>
              <a:t>να</a:t>
            </a:r>
            <a:r>
              <a:rPr sz="1800" spc="365" dirty="0">
                <a:solidFill>
                  <a:srgbClr val="404040"/>
                </a:solidFill>
                <a:latin typeface="Verdana"/>
                <a:cs typeface="Verdana"/>
              </a:rPr>
              <a:t> </a:t>
            </a:r>
            <a:r>
              <a:rPr sz="1800" dirty="0">
                <a:solidFill>
                  <a:srgbClr val="404040"/>
                </a:solidFill>
                <a:latin typeface="Verdana"/>
                <a:cs typeface="Verdana"/>
              </a:rPr>
              <a:t>καλύψουν</a:t>
            </a:r>
            <a:r>
              <a:rPr sz="1800" spc="370" dirty="0">
                <a:solidFill>
                  <a:srgbClr val="404040"/>
                </a:solidFill>
                <a:latin typeface="Verdana"/>
                <a:cs typeface="Verdana"/>
              </a:rPr>
              <a:t> </a:t>
            </a:r>
            <a:r>
              <a:rPr sz="1800" spc="-5" dirty="0">
                <a:solidFill>
                  <a:srgbClr val="404040"/>
                </a:solidFill>
                <a:latin typeface="Verdana"/>
                <a:cs typeface="Verdana"/>
              </a:rPr>
              <a:t>τα</a:t>
            </a:r>
            <a:r>
              <a:rPr sz="1800" spc="365" dirty="0">
                <a:solidFill>
                  <a:srgbClr val="404040"/>
                </a:solidFill>
                <a:latin typeface="Verdana"/>
                <a:cs typeface="Verdana"/>
              </a:rPr>
              <a:t> </a:t>
            </a:r>
            <a:r>
              <a:rPr sz="1800" spc="-5" dirty="0">
                <a:solidFill>
                  <a:srgbClr val="404040"/>
                </a:solidFill>
                <a:latin typeface="Verdana"/>
                <a:cs typeface="Verdana"/>
              </a:rPr>
              <a:t>έξοδα</a:t>
            </a:r>
            <a:r>
              <a:rPr sz="1800" spc="365" dirty="0">
                <a:solidFill>
                  <a:srgbClr val="404040"/>
                </a:solidFill>
                <a:latin typeface="Verdana"/>
                <a:cs typeface="Verdana"/>
              </a:rPr>
              <a:t> </a:t>
            </a:r>
            <a:r>
              <a:rPr sz="1800" dirty="0">
                <a:solidFill>
                  <a:srgbClr val="404040"/>
                </a:solidFill>
                <a:latin typeface="Verdana"/>
                <a:cs typeface="Verdana"/>
              </a:rPr>
              <a:t>που	</a:t>
            </a:r>
            <a:r>
              <a:rPr sz="1800" spc="-5" dirty="0">
                <a:solidFill>
                  <a:srgbClr val="404040"/>
                </a:solidFill>
                <a:latin typeface="Verdana"/>
                <a:cs typeface="Verdana"/>
              </a:rPr>
              <a:t>αφορούν</a:t>
            </a:r>
            <a:r>
              <a:rPr sz="1800" spc="325" dirty="0">
                <a:solidFill>
                  <a:srgbClr val="404040"/>
                </a:solidFill>
                <a:latin typeface="Verdana"/>
                <a:cs typeface="Verdana"/>
              </a:rPr>
              <a:t> </a:t>
            </a:r>
            <a:r>
              <a:rPr sz="1800" spc="-5" dirty="0">
                <a:solidFill>
                  <a:srgbClr val="404040"/>
                </a:solidFill>
                <a:latin typeface="Verdana"/>
                <a:cs typeface="Verdana"/>
              </a:rPr>
              <a:t>στο</a:t>
            </a:r>
            <a:r>
              <a:rPr sz="1800" spc="330" dirty="0">
                <a:solidFill>
                  <a:srgbClr val="404040"/>
                </a:solidFill>
                <a:latin typeface="Verdana"/>
                <a:cs typeface="Verdana"/>
              </a:rPr>
              <a:t> </a:t>
            </a:r>
            <a:r>
              <a:rPr sz="1800" dirty="0">
                <a:solidFill>
                  <a:srgbClr val="404040"/>
                </a:solidFill>
                <a:latin typeface="Verdana"/>
                <a:cs typeface="Verdana"/>
              </a:rPr>
              <a:t>inclusion</a:t>
            </a:r>
            <a:endParaRPr sz="1800">
              <a:latin typeface="Verdana"/>
              <a:cs typeface="Verdana"/>
            </a:endParaRPr>
          </a:p>
        </p:txBody>
      </p:sp>
      <p:sp>
        <p:nvSpPr>
          <p:cNvPr id="8" name="object 8"/>
          <p:cNvSpPr txBox="1"/>
          <p:nvPr/>
        </p:nvSpPr>
        <p:spPr>
          <a:xfrm>
            <a:off x="365252" y="4343125"/>
            <a:ext cx="2640330" cy="1259840"/>
          </a:xfrm>
          <a:prstGeom prst="rect">
            <a:avLst/>
          </a:prstGeom>
        </p:spPr>
        <p:txBody>
          <a:bodyPr vert="horz" wrap="square" lIns="0" tIns="12065" rIns="0" bIns="0" rtlCol="0">
            <a:spAutoFit/>
          </a:bodyPr>
          <a:lstStyle/>
          <a:p>
            <a:pPr marL="12700" marR="5080">
              <a:lnSpc>
                <a:spcPct val="150000"/>
              </a:lnSpc>
              <a:spcBef>
                <a:spcPts val="95"/>
              </a:spcBef>
              <a:tabLst>
                <a:tab pos="796925" algn="l"/>
                <a:tab pos="1318895" algn="l"/>
                <a:tab pos="2036445" algn="l"/>
                <a:tab pos="2181225" algn="l"/>
              </a:tabLst>
            </a:pPr>
            <a:r>
              <a:rPr sz="1800" dirty="0">
                <a:solidFill>
                  <a:srgbClr val="404040"/>
                </a:solidFill>
                <a:latin typeface="Verdana"/>
                <a:cs typeface="Verdana"/>
              </a:rPr>
              <a:t>μέ</a:t>
            </a:r>
            <a:r>
              <a:rPr sz="1800" spc="-5" dirty="0">
                <a:solidFill>
                  <a:srgbClr val="404040"/>
                </a:solidFill>
                <a:latin typeface="Verdana"/>
                <a:cs typeface="Verdana"/>
              </a:rPr>
              <a:t>χ</a:t>
            </a:r>
            <a:r>
              <a:rPr sz="1800" dirty="0">
                <a:solidFill>
                  <a:srgbClr val="404040"/>
                </a:solidFill>
                <a:latin typeface="Verdana"/>
                <a:cs typeface="Verdana"/>
              </a:rPr>
              <a:t>ρι	και	</a:t>
            </a:r>
            <a:r>
              <a:rPr sz="1800" spc="5" dirty="0">
                <a:solidFill>
                  <a:srgbClr val="404040"/>
                </a:solidFill>
                <a:latin typeface="Verdana"/>
                <a:cs typeface="Verdana"/>
              </a:rPr>
              <a:t>10</a:t>
            </a:r>
            <a:r>
              <a:rPr sz="1800" spc="-5" dirty="0">
                <a:solidFill>
                  <a:srgbClr val="404040"/>
                </a:solidFill>
                <a:latin typeface="Verdana"/>
                <a:cs typeface="Verdana"/>
              </a:rPr>
              <a:t>0</a:t>
            </a:r>
            <a:r>
              <a:rPr sz="1800" dirty="0">
                <a:solidFill>
                  <a:srgbClr val="404040"/>
                </a:solidFill>
                <a:latin typeface="Verdana"/>
                <a:cs typeface="Verdana"/>
              </a:rPr>
              <a:t>%		</a:t>
            </a:r>
            <a:r>
              <a:rPr sz="1800" spc="-5" dirty="0">
                <a:solidFill>
                  <a:srgbClr val="404040"/>
                </a:solidFill>
                <a:latin typeface="Verdana"/>
                <a:cs typeface="Verdana"/>
              </a:rPr>
              <a:t>(γ</a:t>
            </a:r>
            <a:r>
              <a:rPr sz="1800" spc="10" dirty="0">
                <a:solidFill>
                  <a:srgbClr val="404040"/>
                </a:solidFill>
                <a:latin typeface="Verdana"/>
                <a:cs typeface="Verdana"/>
              </a:rPr>
              <a:t>ι</a:t>
            </a:r>
            <a:r>
              <a:rPr sz="1800" dirty="0">
                <a:solidFill>
                  <a:srgbClr val="404040"/>
                </a:solidFill>
                <a:latin typeface="Verdana"/>
                <a:cs typeface="Verdana"/>
              </a:rPr>
              <a:t>α  </a:t>
            </a:r>
            <a:r>
              <a:rPr sz="1800" spc="-5" dirty="0">
                <a:solidFill>
                  <a:srgbClr val="404040"/>
                </a:solidFill>
                <a:latin typeface="Verdana"/>
                <a:cs typeface="Verdana"/>
              </a:rPr>
              <a:t>προγραμματιστεί	</a:t>
            </a:r>
            <a:r>
              <a:rPr sz="1800" dirty="0">
                <a:solidFill>
                  <a:srgbClr val="404040"/>
                </a:solidFill>
                <a:latin typeface="Verdana"/>
                <a:cs typeface="Verdana"/>
              </a:rPr>
              <a:t>για </a:t>
            </a:r>
            <a:r>
              <a:rPr sz="1800" spc="5" dirty="0">
                <a:solidFill>
                  <a:srgbClr val="404040"/>
                </a:solidFill>
                <a:latin typeface="Verdana"/>
                <a:cs typeface="Verdana"/>
              </a:rPr>
              <a:t> </a:t>
            </a:r>
            <a:r>
              <a:rPr sz="1800" spc="-5" dirty="0">
                <a:solidFill>
                  <a:srgbClr val="404040"/>
                </a:solidFill>
                <a:latin typeface="Verdana"/>
                <a:cs typeface="Verdana"/>
              </a:rPr>
              <a:t>support.</a:t>
            </a:r>
            <a:endParaRPr sz="1800">
              <a:latin typeface="Verdana"/>
              <a:cs typeface="Verdana"/>
            </a:endParaRPr>
          </a:p>
        </p:txBody>
      </p:sp>
      <p:sp>
        <p:nvSpPr>
          <p:cNvPr id="9" name="object 9"/>
          <p:cNvSpPr txBox="1"/>
          <p:nvPr/>
        </p:nvSpPr>
        <p:spPr>
          <a:xfrm>
            <a:off x="78739" y="5714491"/>
            <a:ext cx="1201039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Courier New"/>
                <a:cs typeface="Courier New"/>
              </a:rPr>
              <a:t>o</a:t>
            </a:r>
            <a:r>
              <a:rPr sz="1800" spc="105" dirty="0">
                <a:solidFill>
                  <a:srgbClr val="404040"/>
                </a:solidFill>
                <a:latin typeface="Courier New"/>
                <a:cs typeface="Courier New"/>
              </a:rPr>
              <a:t> </a:t>
            </a:r>
            <a:r>
              <a:rPr sz="1800" dirty="0">
                <a:solidFill>
                  <a:srgbClr val="404040"/>
                </a:solidFill>
                <a:latin typeface="Verdana"/>
                <a:cs typeface="Verdana"/>
              </a:rPr>
              <a:t>Πληροφορίες</a:t>
            </a:r>
            <a:r>
              <a:rPr sz="1800" spc="-25" dirty="0">
                <a:solidFill>
                  <a:srgbClr val="404040"/>
                </a:solidFill>
                <a:latin typeface="Verdana"/>
                <a:cs typeface="Verdana"/>
              </a:rPr>
              <a:t> </a:t>
            </a:r>
            <a:r>
              <a:rPr sz="1800" dirty="0">
                <a:solidFill>
                  <a:srgbClr val="404040"/>
                </a:solidFill>
                <a:latin typeface="Verdana"/>
                <a:cs typeface="Verdana"/>
              </a:rPr>
              <a:t>είναι</a:t>
            </a:r>
            <a:r>
              <a:rPr sz="1800" spc="10" dirty="0">
                <a:solidFill>
                  <a:srgbClr val="404040"/>
                </a:solidFill>
                <a:latin typeface="Verdana"/>
                <a:cs typeface="Verdana"/>
              </a:rPr>
              <a:t> </a:t>
            </a:r>
            <a:r>
              <a:rPr sz="1800" dirty="0">
                <a:solidFill>
                  <a:srgbClr val="404040"/>
                </a:solidFill>
                <a:latin typeface="Verdana"/>
                <a:cs typeface="Verdana"/>
              </a:rPr>
              <a:t>διαθέσιμες</a:t>
            </a:r>
            <a:r>
              <a:rPr sz="1800" spc="20" dirty="0">
                <a:solidFill>
                  <a:srgbClr val="404040"/>
                </a:solidFill>
                <a:latin typeface="Verdana"/>
                <a:cs typeface="Verdana"/>
              </a:rPr>
              <a:t> </a:t>
            </a:r>
            <a:r>
              <a:rPr sz="1800" spc="-5" dirty="0">
                <a:solidFill>
                  <a:srgbClr val="404040"/>
                </a:solidFill>
                <a:latin typeface="Verdana"/>
                <a:cs typeface="Verdana"/>
              </a:rPr>
              <a:t>στην παρουσίαση</a:t>
            </a:r>
            <a:r>
              <a:rPr sz="1800" spc="10" dirty="0">
                <a:solidFill>
                  <a:srgbClr val="404040"/>
                </a:solidFill>
                <a:latin typeface="Verdana"/>
                <a:cs typeface="Verdana"/>
              </a:rPr>
              <a:t> </a:t>
            </a:r>
            <a:r>
              <a:rPr sz="1800" spc="-5" dirty="0">
                <a:solidFill>
                  <a:srgbClr val="404040"/>
                </a:solidFill>
                <a:latin typeface="Verdana"/>
                <a:cs typeface="Verdana"/>
              </a:rPr>
              <a:t>του</a:t>
            </a:r>
            <a:r>
              <a:rPr sz="1800" spc="10" dirty="0">
                <a:solidFill>
                  <a:srgbClr val="404040"/>
                </a:solidFill>
                <a:latin typeface="Verdana"/>
                <a:cs typeface="Verdana"/>
              </a:rPr>
              <a:t> </a:t>
            </a:r>
            <a:r>
              <a:rPr sz="1800" spc="-5" dirty="0">
                <a:solidFill>
                  <a:srgbClr val="404040"/>
                </a:solidFill>
                <a:latin typeface="Verdana"/>
                <a:cs typeface="Verdana"/>
              </a:rPr>
              <a:t>ΙΔΕΠ</a:t>
            </a:r>
            <a:r>
              <a:rPr sz="1800" spc="-5" dirty="0">
                <a:solidFill>
                  <a:srgbClr val="797979"/>
                </a:solidFill>
                <a:latin typeface="Arial MT"/>
                <a:cs typeface="Arial MT"/>
              </a:rPr>
              <a:t>:</a:t>
            </a:r>
            <a:r>
              <a:rPr sz="1800" dirty="0">
                <a:solidFill>
                  <a:srgbClr val="0462C1"/>
                </a:solidFill>
                <a:latin typeface="Arial MT"/>
                <a:cs typeface="Arial MT"/>
              </a:rPr>
              <a:t> </a:t>
            </a:r>
            <a:r>
              <a:rPr sz="1800" u="heavy" spc="-5" dirty="0">
                <a:solidFill>
                  <a:srgbClr val="0462C1"/>
                </a:solidFill>
                <a:uFill>
                  <a:solidFill>
                    <a:srgbClr val="0462C1"/>
                  </a:solidFill>
                </a:uFill>
                <a:latin typeface="Arial MT"/>
                <a:cs typeface="Arial MT"/>
                <a:hlinkClick r:id="rId5"/>
              </a:rPr>
              <a:t>KickOff_HE_2022-07_09_Inclusion_OLS_Checks</a:t>
            </a:r>
            <a:endParaRPr sz="1800">
              <a:latin typeface="Arial MT"/>
              <a:cs typeface="Arial M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2303" y="165607"/>
            <a:ext cx="3612515" cy="355600"/>
          </a:xfrm>
          <a:prstGeom prst="rect">
            <a:avLst/>
          </a:prstGeom>
        </p:spPr>
        <p:txBody>
          <a:bodyPr vert="horz" wrap="square" lIns="0" tIns="0" rIns="0" bIns="0" rtlCol="0">
            <a:spAutoFit/>
          </a:bodyPr>
          <a:lstStyle/>
          <a:p>
            <a:pPr>
              <a:lnSpc>
                <a:spcPts val="2655"/>
              </a:lnSpc>
            </a:pPr>
            <a:r>
              <a:rPr sz="2800" b="1" spc="-15" dirty="0">
                <a:solidFill>
                  <a:srgbClr val="6E2E9F"/>
                </a:solidFill>
                <a:latin typeface="Calibri"/>
                <a:cs typeface="Calibri"/>
              </a:rPr>
              <a:t>Οργανωτικά</a:t>
            </a:r>
            <a:r>
              <a:rPr sz="2800" b="1" spc="-50" dirty="0">
                <a:solidFill>
                  <a:srgbClr val="6E2E9F"/>
                </a:solidFill>
                <a:latin typeface="Calibri"/>
                <a:cs typeface="Calibri"/>
              </a:rPr>
              <a:t> </a:t>
            </a:r>
            <a:r>
              <a:rPr sz="2800" b="1" spc="-15" dirty="0">
                <a:solidFill>
                  <a:srgbClr val="6E2E9F"/>
                </a:solidFill>
                <a:latin typeface="Calibri"/>
                <a:cs typeface="Calibri"/>
              </a:rPr>
              <a:t>Έξοδα</a:t>
            </a:r>
            <a:r>
              <a:rPr sz="2800" b="1" spc="-75" dirty="0">
                <a:solidFill>
                  <a:srgbClr val="6E2E9F"/>
                </a:solidFill>
                <a:latin typeface="Calibri"/>
                <a:cs typeface="Calibri"/>
              </a:rPr>
              <a:t> </a:t>
            </a:r>
            <a:r>
              <a:rPr sz="2800" b="1" spc="-5" dirty="0">
                <a:solidFill>
                  <a:srgbClr val="6E2E9F"/>
                </a:solidFill>
                <a:latin typeface="Calibri"/>
                <a:cs typeface="Calibri"/>
              </a:rPr>
              <a:t>(2/2)</a:t>
            </a:r>
            <a:endParaRPr sz="2800">
              <a:latin typeface="Calibri"/>
              <a:cs typeface="Calibri"/>
            </a:endParaRPr>
          </a:p>
        </p:txBody>
      </p:sp>
      <p:pic>
        <p:nvPicPr>
          <p:cNvPr id="3" name="object 3"/>
          <p:cNvPicPr/>
          <p:nvPr/>
        </p:nvPicPr>
        <p:blipFill>
          <a:blip r:embed="rId2" cstate="print"/>
          <a:stretch>
            <a:fillRect/>
          </a:stretch>
        </p:blipFill>
        <p:spPr>
          <a:xfrm>
            <a:off x="0" y="0"/>
            <a:ext cx="12163043" cy="643127"/>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2444371873"/>
              </p:ext>
            </p:extLst>
          </p:nvPr>
        </p:nvGraphicFramePr>
        <p:xfrm>
          <a:off x="0" y="636269"/>
          <a:ext cx="12190094" cy="4354448"/>
        </p:xfrm>
        <a:graphic>
          <a:graphicData uri="http://schemas.openxmlformats.org/drawingml/2006/table">
            <a:tbl>
              <a:tblPr firstRow="1" bandRow="1">
                <a:tableStyleId>{2D5ABB26-0587-4C30-8999-92F81FD0307C}</a:tableStyleId>
              </a:tblPr>
              <a:tblGrid>
                <a:gridCol w="6745605">
                  <a:extLst>
                    <a:ext uri="{9D8B030D-6E8A-4147-A177-3AD203B41FA5}">
                      <a16:colId xmlns:a16="http://schemas.microsoft.com/office/drawing/2014/main" val="20000"/>
                    </a:ext>
                  </a:extLst>
                </a:gridCol>
                <a:gridCol w="5444489">
                  <a:extLst>
                    <a:ext uri="{9D8B030D-6E8A-4147-A177-3AD203B41FA5}">
                      <a16:colId xmlns:a16="http://schemas.microsoft.com/office/drawing/2014/main" val="20001"/>
                    </a:ext>
                  </a:extLst>
                </a:gridCol>
              </a:tblGrid>
              <a:tr h="880109">
                <a:tc>
                  <a:txBody>
                    <a:bodyPr/>
                    <a:lstStyle/>
                    <a:p>
                      <a:pPr>
                        <a:lnSpc>
                          <a:spcPct val="100000"/>
                        </a:lnSpc>
                        <a:spcBef>
                          <a:spcPts val="45"/>
                        </a:spcBef>
                      </a:pPr>
                      <a:endParaRPr sz="1400" dirty="0">
                        <a:latin typeface="Times New Roman"/>
                        <a:cs typeface="Times New Roman"/>
                      </a:endParaRPr>
                    </a:p>
                    <a:p>
                      <a:pPr marR="26034" algn="ctr">
                        <a:lnSpc>
                          <a:spcPct val="100000"/>
                        </a:lnSpc>
                      </a:pPr>
                      <a:r>
                        <a:rPr sz="1800" b="1" spc="-5" dirty="0">
                          <a:latin typeface="Calibri"/>
                          <a:cs typeface="Calibri"/>
                        </a:rPr>
                        <a:t>Δραστηριότητα</a:t>
                      </a:r>
                      <a:r>
                        <a:rPr sz="1800" b="1" spc="-80" dirty="0">
                          <a:latin typeface="Calibri"/>
                          <a:cs typeface="Calibri"/>
                        </a:rPr>
                        <a:t> </a:t>
                      </a:r>
                      <a:r>
                        <a:rPr sz="1800" b="1" spc="-15" dirty="0">
                          <a:latin typeface="Calibri"/>
                          <a:cs typeface="Calibri"/>
                        </a:rPr>
                        <a:t>Κινητικότητας</a:t>
                      </a:r>
                      <a:endParaRPr sz="1800" dirty="0">
                        <a:latin typeface="Calibri"/>
                        <a:cs typeface="Calibri"/>
                      </a:endParaRPr>
                    </a:p>
                  </a:txBody>
                  <a:tcPr marL="0" marR="0" marT="5715" marB="0">
                    <a:lnT w="12700">
                      <a:solidFill>
                        <a:srgbClr val="FFFFFF"/>
                      </a:solidFill>
                      <a:prstDash val="solid"/>
                    </a:lnT>
                    <a:lnB w="38100">
                      <a:solidFill>
                        <a:srgbClr val="FFFFFF"/>
                      </a:solidFill>
                      <a:prstDash val="solid"/>
                    </a:lnB>
                    <a:solidFill>
                      <a:srgbClr val="FFC000"/>
                    </a:solidFill>
                  </a:tcPr>
                </a:tc>
                <a:tc>
                  <a:txBody>
                    <a:bodyPr/>
                    <a:lstStyle/>
                    <a:p>
                      <a:pPr marR="169545" algn="ctr">
                        <a:lnSpc>
                          <a:spcPct val="100000"/>
                        </a:lnSpc>
                        <a:spcBef>
                          <a:spcPts val="505"/>
                        </a:spcBef>
                      </a:pPr>
                      <a:r>
                        <a:rPr sz="1800" b="1" dirty="0">
                          <a:latin typeface="Calibri"/>
                          <a:cs typeface="Calibri"/>
                        </a:rPr>
                        <a:t>Ποσό</a:t>
                      </a:r>
                      <a:r>
                        <a:rPr sz="1800" b="1" spc="-120" dirty="0">
                          <a:latin typeface="Calibri"/>
                          <a:cs typeface="Calibri"/>
                        </a:rPr>
                        <a:t> </a:t>
                      </a:r>
                      <a:r>
                        <a:rPr sz="1800" b="1" spc="-15" dirty="0">
                          <a:latin typeface="Calibri"/>
                          <a:cs typeface="Calibri"/>
                        </a:rPr>
                        <a:t>Επι</a:t>
                      </a:r>
                      <a:r>
                        <a:rPr sz="1800" b="1" spc="-10" dirty="0">
                          <a:latin typeface="Calibri"/>
                          <a:cs typeface="Calibri"/>
                        </a:rPr>
                        <a:t>χορή</a:t>
                      </a:r>
                      <a:r>
                        <a:rPr sz="1800" b="1" spc="-15" dirty="0">
                          <a:latin typeface="Calibri"/>
                          <a:cs typeface="Calibri"/>
                        </a:rPr>
                        <a:t>γ</a:t>
                      </a:r>
                      <a:r>
                        <a:rPr sz="1800" b="1" spc="-10" dirty="0">
                          <a:latin typeface="Calibri"/>
                          <a:cs typeface="Calibri"/>
                        </a:rPr>
                        <a:t>ησ</a:t>
                      </a:r>
                      <a:r>
                        <a:rPr sz="1800" b="1" spc="-20" dirty="0">
                          <a:latin typeface="Calibri"/>
                          <a:cs typeface="Calibri"/>
                        </a:rPr>
                        <a:t>η</a:t>
                      </a:r>
                      <a:r>
                        <a:rPr sz="1800" b="1" dirty="0">
                          <a:latin typeface="Calibri"/>
                          <a:cs typeface="Calibri"/>
                        </a:rPr>
                        <a:t>ς</a:t>
                      </a:r>
                      <a:r>
                        <a:rPr sz="1800" b="1" spc="-25" dirty="0">
                          <a:latin typeface="Calibri"/>
                          <a:cs typeface="Calibri"/>
                        </a:rPr>
                        <a:t> </a:t>
                      </a:r>
                      <a:r>
                        <a:rPr sz="1800" b="1" dirty="0">
                          <a:latin typeface="Calibri"/>
                          <a:cs typeface="Calibri"/>
                        </a:rPr>
                        <a:t>ανά</a:t>
                      </a:r>
                      <a:r>
                        <a:rPr sz="1800" b="1" spc="-45" dirty="0">
                          <a:latin typeface="Calibri"/>
                          <a:cs typeface="Calibri"/>
                        </a:rPr>
                        <a:t> </a:t>
                      </a:r>
                      <a:r>
                        <a:rPr sz="1800" b="1" spc="-5" dirty="0">
                          <a:latin typeface="Calibri"/>
                          <a:cs typeface="Calibri"/>
                        </a:rPr>
                        <a:t>συ</a:t>
                      </a:r>
                      <a:r>
                        <a:rPr sz="1800" b="1" spc="5" dirty="0">
                          <a:latin typeface="Calibri"/>
                          <a:cs typeface="Calibri"/>
                        </a:rPr>
                        <a:t>μ</a:t>
                      </a:r>
                      <a:r>
                        <a:rPr sz="1800" b="1" dirty="0">
                          <a:latin typeface="Calibri"/>
                          <a:cs typeface="Calibri"/>
                        </a:rPr>
                        <a:t>μ</a:t>
                      </a:r>
                      <a:r>
                        <a:rPr sz="1800" b="1" spc="-10" dirty="0">
                          <a:latin typeface="Calibri"/>
                          <a:cs typeface="Calibri"/>
                        </a:rPr>
                        <a:t>ε</a:t>
                      </a:r>
                      <a:r>
                        <a:rPr sz="1800" b="1" dirty="0">
                          <a:latin typeface="Calibri"/>
                          <a:cs typeface="Calibri"/>
                        </a:rPr>
                        <a:t>τ</a:t>
                      </a:r>
                      <a:r>
                        <a:rPr sz="1800" b="1" spc="-10" dirty="0">
                          <a:latin typeface="Calibri"/>
                          <a:cs typeface="Calibri"/>
                        </a:rPr>
                        <a:t>έχο</a:t>
                      </a:r>
                      <a:r>
                        <a:rPr sz="1800" b="1" spc="-5" dirty="0">
                          <a:latin typeface="Calibri"/>
                          <a:cs typeface="Calibri"/>
                        </a:rPr>
                        <a:t>ντα</a:t>
                      </a:r>
                      <a:endParaRPr sz="1800">
                        <a:latin typeface="Calibri"/>
                        <a:cs typeface="Calibri"/>
                      </a:endParaRPr>
                    </a:p>
                  </a:txBody>
                  <a:tcPr marL="0" marR="0" marT="64135" marB="0">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2202434">
                <a:tc>
                  <a:txBody>
                    <a:bodyPr/>
                    <a:lstStyle/>
                    <a:p>
                      <a:pPr marL="1140460" marR="1079500" indent="645795">
                        <a:lnSpc>
                          <a:spcPct val="100000"/>
                        </a:lnSpc>
                        <a:spcBef>
                          <a:spcPts val="1415"/>
                        </a:spcBef>
                      </a:pPr>
                      <a:r>
                        <a:rPr sz="1800" dirty="0">
                          <a:solidFill>
                            <a:srgbClr val="0A752C"/>
                          </a:solidFill>
                          <a:latin typeface="Verdana"/>
                          <a:cs typeface="Verdana"/>
                        </a:rPr>
                        <a:t>- </a:t>
                      </a:r>
                      <a:r>
                        <a:rPr sz="1800" spc="-5" dirty="0">
                          <a:solidFill>
                            <a:srgbClr val="0A752C"/>
                          </a:solidFill>
                          <a:latin typeface="Verdana"/>
                          <a:cs typeface="Verdana"/>
                        </a:rPr>
                        <a:t>Εξερχόμενες </a:t>
                      </a:r>
                      <a:r>
                        <a:rPr sz="1800" dirty="0">
                          <a:solidFill>
                            <a:srgbClr val="0A752C"/>
                          </a:solidFill>
                          <a:latin typeface="Verdana"/>
                          <a:cs typeface="Verdana"/>
                        </a:rPr>
                        <a:t>κινητικότητες </a:t>
                      </a:r>
                      <a:r>
                        <a:rPr sz="1800" spc="5" dirty="0">
                          <a:solidFill>
                            <a:srgbClr val="0A752C"/>
                          </a:solidFill>
                          <a:latin typeface="Verdana"/>
                          <a:cs typeface="Verdana"/>
                        </a:rPr>
                        <a:t> </a:t>
                      </a:r>
                      <a:r>
                        <a:rPr sz="1800" spc="-5" dirty="0">
                          <a:solidFill>
                            <a:srgbClr val="0A752C"/>
                          </a:solidFill>
                          <a:latin typeface="Verdana"/>
                          <a:cs typeface="Verdana"/>
                        </a:rPr>
                        <a:t>(φοιτητών/αποφοίτων</a:t>
                      </a:r>
                      <a:r>
                        <a:rPr sz="1800" spc="-65" dirty="0">
                          <a:solidFill>
                            <a:srgbClr val="0A752C"/>
                          </a:solidFill>
                          <a:latin typeface="Verdana"/>
                          <a:cs typeface="Verdana"/>
                        </a:rPr>
                        <a:t> </a:t>
                      </a:r>
                      <a:r>
                        <a:rPr sz="1800" dirty="0">
                          <a:solidFill>
                            <a:srgbClr val="0A752C"/>
                          </a:solidFill>
                          <a:latin typeface="Verdana"/>
                          <a:cs typeface="Verdana"/>
                        </a:rPr>
                        <a:t>και</a:t>
                      </a:r>
                      <a:r>
                        <a:rPr sz="1800" spc="-5" dirty="0">
                          <a:solidFill>
                            <a:srgbClr val="0A752C"/>
                          </a:solidFill>
                          <a:latin typeface="Verdana"/>
                          <a:cs typeface="Verdana"/>
                        </a:rPr>
                        <a:t> </a:t>
                      </a:r>
                      <a:r>
                        <a:rPr sz="1800" dirty="0">
                          <a:solidFill>
                            <a:srgbClr val="0A752C"/>
                          </a:solidFill>
                          <a:latin typeface="Verdana"/>
                          <a:cs typeface="Verdana"/>
                        </a:rPr>
                        <a:t>προσωπικού)</a:t>
                      </a:r>
                      <a:endParaRPr sz="1800" dirty="0">
                        <a:latin typeface="Verdana"/>
                        <a:cs typeface="Verdana"/>
                      </a:endParaRPr>
                    </a:p>
                    <a:p>
                      <a:pPr>
                        <a:lnSpc>
                          <a:spcPct val="100000"/>
                        </a:lnSpc>
                        <a:spcBef>
                          <a:spcPts val="30"/>
                        </a:spcBef>
                      </a:pPr>
                      <a:endParaRPr sz="1850" dirty="0">
                        <a:latin typeface="Times New Roman"/>
                        <a:cs typeface="Times New Roman"/>
                      </a:endParaRPr>
                    </a:p>
                    <a:p>
                      <a:pPr marL="1221105" indent="-285750">
                        <a:lnSpc>
                          <a:spcPct val="100000"/>
                        </a:lnSpc>
                        <a:buChar char="-"/>
                        <a:tabLst>
                          <a:tab pos="1221105" algn="l"/>
                          <a:tab pos="1221740" algn="l"/>
                        </a:tabLst>
                      </a:pPr>
                      <a:r>
                        <a:rPr sz="1800" spc="-5" dirty="0">
                          <a:solidFill>
                            <a:srgbClr val="0A752C"/>
                          </a:solidFill>
                          <a:latin typeface="Verdana"/>
                          <a:cs typeface="Verdana"/>
                        </a:rPr>
                        <a:t>Εξερχόμενες</a:t>
                      </a:r>
                      <a:r>
                        <a:rPr sz="1800" spc="-25" dirty="0">
                          <a:solidFill>
                            <a:srgbClr val="0A752C"/>
                          </a:solidFill>
                          <a:latin typeface="Verdana"/>
                          <a:cs typeface="Verdana"/>
                        </a:rPr>
                        <a:t> </a:t>
                      </a:r>
                      <a:r>
                        <a:rPr sz="1800" dirty="0">
                          <a:solidFill>
                            <a:srgbClr val="0A752C"/>
                          </a:solidFill>
                          <a:latin typeface="Verdana"/>
                          <a:cs typeface="Verdana"/>
                        </a:rPr>
                        <a:t>κινητικότητες</a:t>
                      </a:r>
                      <a:r>
                        <a:rPr sz="1800" spc="-30" dirty="0">
                          <a:solidFill>
                            <a:srgbClr val="0A752C"/>
                          </a:solidFill>
                          <a:latin typeface="Verdana"/>
                          <a:cs typeface="Verdana"/>
                        </a:rPr>
                        <a:t> </a:t>
                      </a:r>
                      <a:r>
                        <a:rPr sz="1800" dirty="0">
                          <a:solidFill>
                            <a:srgbClr val="0A752C"/>
                          </a:solidFill>
                          <a:latin typeface="Verdana"/>
                          <a:cs typeface="Verdana"/>
                        </a:rPr>
                        <a:t>με</a:t>
                      </a:r>
                      <a:r>
                        <a:rPr sz="1800" spc="-5" dirty="0">
                          <a:solidFill>
                            <a:srgbClr val="0A752C"/>
                          </a:solidFill>
                          <a:latin typeface="Verdana"/>
                          <a:cs typeface="Verdana"/>
                        </a:rPr>
                        <a:t> zero</a:t>
                      </a:r>
                      <a:r>
                        <a:rPr sz="1800" spc="-15" dirty="0">
                          <a:solidFill>
                            <a:srgbClr val="0A752C"/>
                          </a:solidFill>
                          <a:latin typeface="Verdana"/>
                          <a:cs typeface="Verdana"/>
                        </a:rPr>
                        <a:t> </a:t>
                      </a:r>
                      <a:r>
                        <a:rPr sz="1800" spc="-10" dirty="0">
                          <a:solidFill>
                            <a:srgbClr val="0A752C"/>
                          </a:solidFill>
                          <a:latin typeface="Verdana"/>
                          <a:cs typeface="Verdana"/>
                        </a:rPr>
                        <a:t>grant</a:t>
                      </a:r>
                      <a:endParaRPr sz="1800" dirty="0">
                        <a:latin typeface="Verdana"/>
                        <a:cs typeface="Verdana"/>
                      </a:endParaRPr>
                    </a:p>
                    <a:p>
                      <a:pPr marL="1184275" indent="-285750">
                        <a:lnSpc>
                          <a:spcPct val="100000"/>
                        </a:lnSpc>
                        <a:spcBef>
                          <a:spcPts val="5"/>
                        </a:spcBef>
                        <a:buChar char="-"/>
                        <a:tabLst>
                          <a:tab pos="1184275" algn="l"/>
                          <a:tab pos="1184910" algn="l"/>
                        </a:tabLst>
                      </a:pPr>
                      <a:r>
                        <a:rPr sz="1800" dirty="0">
                          <a:solidFill>
                            <a:srgbClr val="0A752C"/>
                          </a:solidFill>
                          <a:latin typeface="Verdana"/>
                          <a:cs typeface="Verdana"/>
                        </a:rPr>
                        <a:t>Εισερχόμενες</a:t>
                      </a:r>
                      <a:r>
                        <a:rPr sz="1800" spc="-30" dirty="0">
                          <a:solidFill>
                            <a:srgbClr val="0A752C"/>
                          </a:solidFill>
                          <a:latin typeface="Verdana"/>
                          <a:cs typeface="Verdana"/>
                        </a:rPr>
                        <a:t> </a:t>
                      </a:r>
                      <a:r>
                        <a:rPr sz="1800" dirty="0">
                          <a:solidFill>
                            <a:srgbClr val="0A752C"/>
                          </a:solidFill>
                          <a:latin typeface="Verdana"/>
                          <a:cs typeface="Verdana"/>
                        </a:rPr>
                        <a:t>κινητικότητες</a:t>
                      </a:r>
                      <a:r>
                        <a:rPr sz="1800" spc="-55" dirty="0">
                          <a:solidFill>
                            <a:srgbClr val="0A752C"/>
                          </a:solidFill>
                          <a:latin typeface="Verdana"/>
                          <a:cs typeface="Verdana"/>
                        </a:rPr>
                        <a:t> </a:t>
                      </a:r>
                      <a:r>
                        <a:rPr sz="1800" spc="-5" dirty="0">
                          <a:solidFill>
                            <a:srgbClr val="0A752C"/>
                          </a:solidFill>
                          <a:latin typeface="Verdana"/>
                          <a:cs typeface="Verdana"/>
                        </a:rPr>
                        <a:t>από </a:t>
                      </a:r>
                      <a:r>
                        <a:rPr sz="1800" dirty="0">
                          <a:solidFill>
                            <a:srgbClr val="0A752C"/>
                          </a:solidFill>
                          <a:latin typeface="Verdana"/>
                          <a:cs typeface="Verdana"/>
                        </a:rPr>
                        <a:t>εταιρείες</a:t>
                      </a:r>
                      <a:endParaRPr sz="1800" dirty="0">
                        <a:latin typeface="Verdana"/>
                        <a:cs typeface="Verdana"/>
                      </a:endParaRPr>
                    </a:p>
                  </a:txBody>
                  <a:tcPr marL="0" marR="0" marT="179705" marB="0">
                    <a:lnT w="38100">
                      <a:solidFill>
                        <a:srgbClr val="FFFFFF"/>
                      </a:solidFill>
                      <a:prstDash val="solid"/>
                    </a:lnT>
                    <a:solidFill>
                      <a:srgbClr val="E6DFEB"/>
                    </a:solidFill>
                  </a:tcPr>
                </a:tc>
                <a:tc>
                  <a:txBody>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marL="467995" algn="ctr">
                        <a:lnSpc>
                          <a:spcPct val="100000"/>
                        </a:lnSpc>
                        <a:spcBef>
                          <a:spcPts val="1565"/>
                        </a:spcBef>
                      </a:pPr>
                      <a:r>
                        <a:rPr sz="2000" b="1" dirty="0">
                          <a:solidFill>
                            <a:srgbClr val="001F5F"/>
                          </a:solidFill>
                          <a:latin typeface="Calibri"/>
                          <a:cs typeface="Calibri"/>
                        </a:rPr>
                        <a:t>400</a:t>
                      </a:r>
                      <a:r>
                        <a:rPr sz="2000" b="1" spc="-90" dirty="0">
                          <a:solidFill>
                            <a:srgbClr val="001F5F"/>
                          </a:solidFill>
                          <a:latin typeface="Calibri"/>
                          <a:cs typeface="Calibri"/>
                        </a:rPr>
                        <a:t> </a:t>
                      </a:r>
                      <a:r>
                        <a:rPr sz="2000" b="1" dirty="0">
                          <a:solidFill>
                            <a:srgbClr val="001F5F"/>
                          </a:solidFill>
                          <a:latin typeface="Calibri"/>
                          <a:cs typeface="Calibri"/>
                        </a:rPr>
                        <a:t>€</a:t>
                      </a:r>
                      <a:r>
                        <a:rPr sz="2000" b="1" spc="-10" dirty="0">
                          <a:solidFill>
                            <a:srgbClr val="001F5F"/>
                          </a:solidFill>
                          <a:latin typeface="Calibri"/>
                          <a:cs typeface="Calibri"/>
                        </a:rPr>
                        <a:t> </a:t>
                      </a:r>
                      <a:r>
                        <a:rPr sz="2000" dirty="0">
                          <a:solidFill>
                            <a:srgbClr val="001F5F"/>
                          </a:solidFill>
                          <a:latin typeface="Calibri"/>
                          <a:cs typeface="Calibri"/>
                        </a:rPr>
                        <a:t>(μέχρι</a:t>
                      </a:r>
                      <a:r>
                        <a:rPr sz="2000" spc="-70" dirty="0">
                          <a:solidFill>
                            <a:srgbClr val="001F5F"/>
                          </a:solidFill>
                          <a:latin typeface="Calibri"/>
                          <a:cs typeface="Calibri"/>
                        </a:rPr>
                        <a:t> </a:t>
                      </a:r>
                      <a:r>
                        <a:rPr sz="2000" dirty="0">
                          <a:solidFill>
                            <a:srgbClr val="001F5F"/>
                          </a:solidFill>
                          <a:latin typeface="Calibri"/>
                          <a:cs typeface="Calibri"/>
                        </a:rPr>
                        <a:t>100</a:t>
                      </a:r>
                      <a:r>
                        <a:rPr sz="2000" spc="-20" dirty="0">
                          <a:solidFill>
                            <a:srgbClr val="001F5F"/>
                          </a:solidFill>
                          <a:latin typeface="Calibri"/>
                          <a:cs typeface="Calibri"/>
                        </a:rPr>
                        <a:t> </a:t>
                      </a:r>
                      <a:r>
                        <a:rPr sz="2000" spc="-5" dirty="0">
                          <a:solidFill>
                            <a:srgbClr val="001F5F"/>
                          </a:solidFill>
                          <a:latin typeface="Calibri"/>
                          <a:cs typeface="Calibri"/>
                        </a:rPr>
                        <a:t>συμμετέχοντες)</a:t>
                      </a:r>
                      <a:endParaRPr sz="2000" dirty="0">
                        <a:latin typeface="Calibri"/>
                        <a:cs typeface="Calibri"/>
                      </a:endParaRPr>
                    </a:p>
                    <a:p>
                      <a:pPr marL="466725" algn="ctr">
                        <a:lnSpc>
                          <a:spcPct val="100000"/>
                        </a:lnSpc>
                        <a:spcBef>
                          <a:spcPts val="209"/>
                        </a:spcBef>
                      </a:pPr>
                      <a:r>
                        <a:rPr sz="2000" b="1" dirty="0">
                          <a:solidFill>
                            <a:srgbClr val="001F5F"/>
                          </a:solidFill>
                          <a:latin typeface="Calibri"/>
                          <a:cs typeface="Calibri"/>
                        </a:rPr>
                        <a:t>230€</a:t>
                      </a:r>
                      <a:r>
                        <a:rPr sz="2000" b="1" spc="-60" dirty="0">
                          <a:solidFill>
                            <a:srgbClr val="001F5F"/>
                          </a:solidFill>
                          <a:latin typeface="Calibri"/>
                          <a:cs typeface="Calibri"/>
                        </a:rPr>
                        <a:t> </a:t>
                      </a:r>
                      <a:r>
                        <a:rPr sz="2000" dirty="0">
                          <a:solidFill>
                            <a:srgbClr val="001F5F"/>
                          </a:solidFill>
                          <a:latin typeface="Calibri"/>
                          <a:cs typeface="Calibri"/>
                        </a:rPr>
                        <a:t>(</a:t>
                      </a:r>
                      <a:r>
                        <a:rPr sz="2000" spc="-5" dirty="0" err="1">
                          <a:solidFill>
                            <a:srgbClr val="001F5F"/>
                          </a:solidFill>
                          <a:latin typeface="Calibri"/>
                          <a:cs typeface="Calibri"/>
                        </a:rPr>
                        <a:t>γι</a:t>
                      </a:r>
                      <a:r>
                        <a:rPr sz="2000" spc="-5" dirty="0">
                          <a:solidFill>
                            <a:srgbClr val="001F5F"/>
                          </a:solidFill>
                          <a:latin typeface="Calibri"/>
                          <a:cs typeface="Calibri"/>
                        </a:rPr>
                        <a:t>α</a:t>
                      </a:r>
                      <a:r>
                        <a:rPr sz="2000" spc="-10" dirty="0">
                          <a:solidFill>
                            <a:srgbClr val="001F5F"/>
                          </a:solidFill>
                          <a:latin typeface="Calibri"/>
                          <a:cs typeface="Calibri"/>
                        </a:rPr>
                        <a:t> </a:t>
                      </a:r>
                      <a:r>
                        <a:rPr sz="2000" dirty="0">
                          <a:solidFill>
                            <a:srgbClr val="001F5F"/>
                          </a:solidFill>
                          <a:latin typeface="Calibri"/>
                          <a:cs typeface="Calibri"/>
                        </a:rPr>
                        <a:t>κάθε</a:t>
                      </a:r>
                      <a:r>
                        <a:rPr sz="2000" spc="-20" dirty="0">
                          <a:solidFill>
                            <a:srgbClr val="001F5F"/>
                          </a:solidFill>
                          <a:latin typeface="Calibri"/>
                          <a:cs typeface="Calibri"/>
                        </a:rPr>
                        <a:t> </a:t>
                      </a:r>
                      <a:r>
                        <a:rPr sz="2000" spc="-5" dirty="0">
                          <a:solidFill>
                            <a:srgbClr val="001F5F"/>
                          </a:solidFill>
                          <a:latin typeface="Calibri"/>
                          <a:cs typeface="Calibri"/>
                        </a:rPr>
                        <a:t>επιπλέον</a:t>
                      </a:r>
                      <a:r>
                        <a:rPr sz="2000" spc="-15" dirty="0">
                          <a:solidFill>
                            <a:srgbClr val="001F5F"/>
                          </a:solidFill>
                          <a:latin typeface="Calibri"/>
                          <a:cs typeface="Calibri"/>
                        </a:rPr>
                        <a:t> </a:t>
                      </a:r>
                      <a:r>
                        <a:rPr sz="2000" dirty="0">
                          <a:solidFill>
                            <a:srgbClr val="001F5F"/>
                          </a:solidFill>
                          <a:latin typeface="Calibri"/>
                          <a:cs typeface="Calibri"/>
                        </a:rPr>
                        <a:t>συμμετέχοντα</a:t>
                      </a:r>
                      <a:r>
                        <a:rPr sz="2000" spc="-35" dirty="0">
                          <a:solidFill>
                            <a:srgbClr val="001F5F"/>
                          </a:solidFill>
                          <a:latin typeface="Calibri"/>
                          <a:cs typeface="Calibri"/>
                        </a:rPr>
                        <a:t> </a:t>
                      </a:r>
                      <a:r>
                        <a:rPr sz="2000" dirty="0">
                          <a:solidFill>
                            <a:srgbClr val="001F5F"/>
                          </a:solidFill>
                          <a:latin typeface="Calibri"/>
                          <a:cs typeface="Calibri"/>
                        </a:rPr>
                        <a:t>)</a:t>
                      </a:r>
                      <a:endParaRPr sz="2000" dirty="0">
                        <a:latin typeface="Calibri"/>
                        <a:cs typeface="Calibri"/>
                      </a:endParaRPr>
                    </a:p>
                  </a:txBody>
                  <a:tcPr marL="0" marR="0" marT="0" marB="0">
                    <a:lnT w="38100">
                      <a:solidFill>
                        <a:srgbClr val="FFFFFF"/>
                      </a:solidFill>
                      <a:prstDash val="solid"/>
                    </a:lnT>
                    <a:solidFill>
                      <a:srgbClr val="E6DFEB"/>
                    </a:solidFill>
                  </a:tcPr>
                </a:tc>
                <a:extLst>
                  <a:ext uri="{0D108BD9-81ED-4DB2-BD59-A6C34878D82A}">
                    <a16:rowId xmlns:a16="http://schemas.microsoft.com/office/drawing/2014/main" val="10001"/>
                  </a:ext>
                </a:extLst>
              </a:tr>
              <a:tr h="1271905">
                <a:tc>
                  <a:txBody>
                    <a:bodyPr/>
                    <a:lstStyle/>
                    <a:p>
                      <a:pPr marL="1456055" marR="1363980" indent="-321945">
                        <a:lnSpc>
                          <a:spcPct val="155600"/>
                        </a:lnSpc>
                        <a:spcBef>
                          <a:spcPts val="1045"/>
                        </a:spcBef>
                      </a:pPr>
                      <a:r>
                        <a:rPr sz="1800" dirty="0">
                          <a:solidFill>
                            <a:srgbClr val="0A752C"/>
                          </a:solidFill>
                          <a:latin typeface="Verdana"/>
                          <a:cs typeface="Verdana"/>
                        </a:rPr>
                        <a:t>Κινητικότητες</a:t>
                      </a:r>
                      <a:r>
                        <a:rPr sz="1800" spc="-45" dirty="0">
                          <a:solidFill>
                            <a:srgbClr val="0A752C"/>
                          </a:solidFill>
                          <a:latin typeface="Verdana"/>
                          <a:cs typeface="Verdana"/>
                        </a:rPr>
                        <a:t> </a:t>
                      </a:r>
                      <a:r>
                        <a:rPr sz="1800" spc="-5" dirty="0">
                          <a:solidFill>
                            <a:srgbClr val="0A752C"/>
                          </a:solidFill>
                          <a:latin typeface="Verdana"/>
                          <a:cs typeface="Verdana"/>
                        </a:rPr>
                        <a:t>στα</a:t>
                      </a:r>
                      <a:r>
                        <a:rPr sz="1800" spc="-10" dirty="0">
                          <a:solidFill>
                            <a:srgbClr val="0A752C"/>
                          </a:solidFill>
                          <a:latin typeface="Verdana"/>
                          <a:cs typeface="Verdana"/>
                        </a:rPr>
                        <a:t> </a:t>
                      </a:r>
                      <a:r>
                        <a:rPr sz="1800" dirty="0">
                          <a:solidFill>
                            <a:srgbClr val="0A752C"/>
                          </a:solidFill>
                          <a:latin typeface="Verdana"/>
                          <a:cs typeface="Verdana"/>
                        </a:rPr>
                        <a:t>πλαίσια</a:t>
                      </a:r>
                      <a:r>
                        <a:rPr sz="1800" spc="-20" dirty="0">
                          <a:solidFill>
                            <a:srgbClr val="0A752C"/>
                          </a:solidFill>
                          <a:latin typeface="Verdana"/>
                          <a:cs typeface="Verdana"/>
                        </a:rPr>
                        <a:t> </a:t>
                      </a:r>
                      <a:r>
                        <a:rPr sz="1800" spc="-5" dirty="0">
                          <a:solidFill>
                            <a:srgbClr val="0A752C"/>
                          </a:solidFill>
                          <a:latin typeface="Verdana"/>
                          <a:cs typeface="Verdana"/>
                        </a:rPr>
                        <a:t>της</a:t>
                      </a:r>
                      <a:r>
                        <a:rPr sz="1800" spc="-15" dirty="0">
                          <a:solidFill>
                            <a:srgbClr val="0A752C"/>
                          </a:solidFill>
                          <a:latin typeface="Verdana"/>
                          <a:cs typeface="Verdana"/>
                        </a:rPr>
                        <a:t> </a:t>
                      </a:r>
                      <a:r>
                        <a:rPr sz="1800" spc="-5" dirty="0">
                          <a:solidFill>
                            <a:srgbClr val="0A752C"/>
                          </a:solidFill>
                          <a:latin typeface="Verdana"/>
                          <a:cs typeface="Verdana"/>
                        </a:rPr>
                        <a:t>ΚΑ171 </a:t>
                      </a:r>
                      <a:r>
                        <a:rPr sz="1800" spc="-620" dirty="0">
                          <a:solidFill>
                            <a:srgbClr val="0A752C"/>
                          </a:solidFill>
                          <a:latin typeface="Verdana"/>
                          <a:cs typeface="Verdana"/>
                        </a:rPr>
                        <a:t> </a:t>
                      </a:r>
                      <a:r>
                        <a:rPr sz="1800" dirty="0">
                          <a:solidFill>
                            <a:srgbClr val="0A752C"/>
                          </a:solidFill>
                          <a:latin typeface="Verdana"/>
                          <a:cs typeface="Verdana"/>
                        </a:rPr>
                        <a:t>(εισερχόμενες</a:t>
                      </a:r>
                      <a:r>
                        <a:rPr sz="1800" spc="-20" dirty="0">
                          <a:solidFill>
                            <a:srgbClr val="0A752C"/>
                          </a:solidFill>
                          <a:latin typeface="Verdana"/>
                          <a:cs typeface="Verdana"/>
                        </a:rPr>
                        <a:t> </a:t>
                      </a:r>
                      <a:r>
                        <a:rPr sz="1800" dirty="0">
                          <a:solidFill>
                            <a:srgbClr val="0A752C"/>
                          </a:solidFill>
                          <a:latin typeface="Verdana"/>
                          <a:cs typeface="Verdana"/>
                        </a:rPr>
                        <a:t>και</a:t>
                      </a:r>
                      <a:r>
                        <a:rPr sz="1800" spc="5" dirty="0">
                          <a:solidFill>
                            <a:srgbClr val="0A752C"/>
                          </a:solidFill>
                          <a:latin typeface="Verdana"/>
                          <a:cs typeface="Verdana"/>
                        </a:rPr>
                        <a:t> </a:t>
                      </a:r>
                      <a:r>
                        <a:rPr sz="1800" spc="-5" dirty="0">
                          <a:solidFill>
                            <a:srgbClr val="0A752C"/>
                          </a:solidFill>
                          <a:latin typeface="Verdana"/>
                          <a:cs typeface="Verdana"/>
                        </a:rPr>
                        <a:t>εξερχόμενες)</a:t>
                      </a:r>
                      <a:endParaRPr sz="1800">
                        <a:latin typeface="Verdana"/>
                        <a:cs typeface="Verdana"/>
                      </a:endParaRPr>
                    </a:p>
                  </a:txBody>
                  <a:tcPr marL="0" marR="0" marT="132715" marB="0">
                    <a:solidFill>
                      <a:srgbClr val="E6DFEB"/>
                    </a:solidFill>
                  </a:tcPr>
                </a:tc>
                <a:tc>
                  <a:txBody>
                    <a:bodyPr/>
                    <a:lstStyle/>
                    <a:p>
                      <a:pPr marL="465455" algn="ctr">
                        <a:lnSpc>
                          <a:spcPct val="100000"/>
                        </a:lnSpc>
                        <a:spcBef>
                          <a:spcPts val="295"/>
                        </a:spcBef>
                      </a:pPr>
                      <a:r>
                        <a:rPr sz="2000" b="1" dirty="0">
                          <a:solidFill>
                            <a:srgbClr val="001F5F"/>
                          </a:solidFill>
                          <a:latin typeface="Calibri"/>
                          <a:cs typeface="Calibri"/>
                        </a:rPr>
                        <a:t>500€</a:t>
                      </a:r>
                      <a:r>
                        <a:rPr sz="2000" b="1" spc="-65" dirty="0">
                          <a:solidFill>
                            <a:srgbClr val="001F5F"/>
                          </a:solidFill>
                          <a:latin typeface="Calibri"/>
                          <a:cs typeface="Calibri"/>
                        </a:rPr>
                        <a:t> </a:t>
                      </a:r>
                      <a:r>
                        <a:rPr sz="2000" dirty="0">
                          <a:solidFill>
                            <a:srgbClr val="001F5F"/>
                          </a:solidFill>
                          <a:latin typeface="Calibri"/>
                          <a:cs typeface="Calibri"/>
                        </a:rPr>
                        <a:t>(προαιρετικά</a:t>
                      </a:r>
                      <a:r>
                        <a:rPr sz="2000" spc="-40" dirty="0">
                          <a:solidFill>
                            <a:srgbClr val="001F5F"/>
                          </a:solidFill>
                          <a:latin typeface="Calibri"/>
                          <a:cs typeface="Calibri"/>
                        </a:rPr>
                        <a:t> </a:t>
                      </a:r>
                      <a:r>
                        <a:rPr sz="2000" dirty="0">
                          <a:solidFill>
                            <a:srgbClr val="001F5F"/>
                          </a:solidFill>
                          <a:latin typeface="Calibri"/>
                          <a:cs typeface="Calibri"/>
                        </a:rPr>
                        <a:t>μέρος</a:t>
                      </a:r>
                      <a:r>
                        <a:rPr sz="2000" spc="-20" dirty="0">
                          <a:solidFill>
                            <a:srgbClr val="001F5F"/>
                          </a:solidFill>
                          <a:latin typeface="Calibri"/>
                          <a:cs typeface="Calibri"/>
                        </a:rPr>
                        <a:t> </a:t>
                      </a:r>
                      <a:r>
                        <a:rPr sz="2000" spc="-5" dirty="0">
                          <a:solidFill>
                            <a:srgbClr val="001F5F"/>
                          </a:solidFill>
                          <a:latin typeface="Calibri"/>
                          <a:cs typeface="Calibri"/>
                        </a:rPr>
                        <a:t>αυτού</a:t>
                      </a:r>
                      <a:r>
                        <a:rPr sz="2000" spc="-15" dirty="0">
                          <a:solidFill>
                            <a:srgbClr val="001F5F"/>
                          </a:solidFill>
                          <a:latin typeface="Calibri"/>
                          <a:cs typeface="Calibri"/>
                        </a:rPr>
                        <a:t> </a:t>
                      </a:r>
                      <a:r>
                        <a:rPr sz="2000" spc="-5" dirty="0">
                          <a:solidFill>
                            <a:srgbClr val="001F5F"/>
                          </a:solidFill>
                          <a:latin typeface="Calibri"/>
                          <a:cs typeface="Calibri"/>
                        </a:rPr>
                        <a:t>του</a:t>
                      </a:r>
                      <a:r>
                        <a:rPr sz="2000" spc="-20" dirty="0">
                          <a:solidFill>
                            <a:srgbClr val="001F5F"/>
                          </a:solidFill>
                          <a:latin typeface="Calibri"/>
                          <a:cs typeface="Calibri"/>
                        </a:rPr>
                        <a:t> </a:t>
                      </a:r>
                      <a:r>
                        <a:rPr sz="2000" dirty="0">
                          <a:solidFill>
                            <a:srgbClr val="001F5F"/>
                          </a:solidFill>
                          <a:latin typeface="Calibri"/>
                          <a:cs typeface="Calibri"/>
                        </a:rPr>
                        <a:t>ποσού</a:t>
                      </a:r>
                      <a:endParaRPr sz="2000" dirty="0">
                        <a:latin typeface="Calibri"/>
                        <a:cs typeface="Calibri"/>
                      </a:endParaRPr>
                    </a:p>
                    <a:p>
                      <a:pPr marL="502920" marR="29209" algn="ctr">
                        <a:lnSpc>
                          <a:spcPct val="100000"/>
                        </a:lnSpc>
                      </a:pPr>
                      <a:r>
                        <a:rPr sz="2000" dirty="0">
                          <a:solidFill>
                            <a:srgbClr val="001F5F"/>
                          </a:solidFill>
                          <a:latin typeface="Calibri"/>
                          <a:cs typeface="Calibri"/>
                        </a:rPr>
                        <a:t>μπορεί να</a:t>
                      </a:r>
                      <a:r>
                        <a:rPr sz="2000" spc="5" dirty="0">
                          <a:solidFill>
                            <a:srgbClr val="001F5F"/>
                          </a:solidFill>
                          <a:latin typeface="Calibri"/>
                          <a:cs typeface="Calibri"/>
                        </a:rPr>
                        <a:t> </a:t>
                      </a:r>
                      <a:r>
                        <a:rPr sz="2000" spc="-5" dirty="0">
                          <a:solidFill>
                            <a:srgbClr val="001F5F"/>
                          </a:solidFill>
                          <a:latin typeface="Calibri"/>
                          <a:cs typeface="Calibri"/>
                        </a:rPr>
                        <a:t>διαμοιραστεί </a:t>
                      </a:r>
                      <a:r>
                        <a:rPr sz="2000" dirty="0">
                          <a:solidFill>
                            <a:srgbClr val="001F5F"/>
                          </a:solidFill>
                          <a:latin typeface="Calibri"/>
                          <a:cs typeface="Calibri"/>
                        </a:rPr>
                        <a:t>μεταξύ </a:t>
                      </a:r>
                      <a:r>
                        <a:rPr sz="2000" spc="-5" dirty="0">
                          <a:solidFill>
                            <a:srgbClr val="001F5F"/>
                          </a:solidFill>
                          <a:latin typeface="Calibri"/>
                          <a:cs typeface="Calibri"/>
                        </a:rPr>
                        <a:t>του ιδρύματος </a:t>
                      </a:r>
                      <a:r>
                        <a:rPr sz="2000" spc="-440" dirty="0">
                          <a:solidFill>
                            <a:srgbClr val="001F5F"/>
                          </a:solidFill>
                          <a:latin typeface="Calibri"/>
                          <a:cs typeface="Calibri"/>
                        </a:rPr>
                        <a:t> </a:t>
                      </a:r>
                      <a:r>
                        <a:rPr sz="2000" spc="-5" dirty="0">
                          <a:solidFill>
                            <a:srgbClr val="001F5F"/>
                          </a:solidFill>
                          <a:latin typeface="Calibri"/>
                          <a:cs typeface="Calibri"/>
                        </a:rPr>
                        <a:t>αποστολής </a:t>
                      </a:r>
                      <a:r>
                        <a:rPr sz="2000" dirty="0">
                          <a:solidFill>
                            <a:srgbClr val="001F5F"/>
                          </a:solidFill>
                          <a:latin typeface="Calibri"/>
                          <a:cs typeface="Calibri"/>
                        </a:rPr>
                        <a:t>και </a:t>
                      </a:r>
                      <a:r>
                        <a:rPr sz="2000" spc="-5" dirty="0">
                          <a:solidFill>
                            <a:srgbClr val="001F5F"/>
                          </a:solidFill>
                          <a:latin typeface="Calibri"/>
                          <a:cs typeface="Calibri"/>
                        </a:rPr>
                        <a:t>του οργανισμού υποδοχής- </a:t>
                      </a:r>
                      <a:r>
                        <a:rPr sz="2000" dirty="0">
                          <a:solidFill>
                            <a:srgbClr val="001F5F"/>
                          </a:solidFill>
                          <a:latin typeface="Calibri"/>
                          <a:cs typeface="Calibri"/>
                        </a:rPr>
                        <a:t> </a:t>
                      </a:r>
                      <a:r>
                        <a:rPr sz="2000" spc="-5" dirty="0">
                          <a:solidFill>
                            <a:srgbClr val="001F5F"/>
                          </a:solidFill>
                          <a:latin typeface="Calibri"/>
                          <a:cs typeface="Calibri"/>
                        </a:rPr>
                        <a:t>Διμερής</a:t>
                      </a:r>
                      <a:r>
                        <a:rPr sz="2000" spc="-35" dirty="0">
                          <a:solidFill>
                            <a:srgbClr val="001F5F"/>
                          </a:solidFill>
                          <a:latin typeface="Calibri"/>
                          <a:cs typeface="Calibri"/>
                        </a:rPr>
                        <a:t> </a:t>
                      </a:r>
                      <a:r>
                        <a:rPr sz="2000" dirty="0">
                          <a:solidFill>
                            <a:srgbClr val="001F5F"/>
                          </a:solidFill>
                          <a:latin typeface="Calibri"/>
                          <a:cs typeface="Calibri"/>
                        </a:rPr>
                        <a:t>Συμφωνία</a:t>
                      </a:r>
                      <a:r>
                        <a:rPr sz="2000" spc="-10" dirty="0">
                          <a:solidFill>
                            <a:srgbClr val="001F5F"/>
                          </a:solidFill>
                          <a:latin typeface="Calibri"/>
                          <a:cs typeface="Calibri"/>
                        </a:rPr>
                        <a:t> </a:t>
                      </a:r>
                      <a:r>
                        <a:rPr sz="2000" dirty="0">
                          <a:solidFill>
                            <a:srgbClr val="001F5F"/>
                          </a:solidFill>
                          <a:latin typeface="Calibri"/>
                          <a:cs typeface="Calibri"/>
                        </a:rPr>
                        <a:t>)</a:t>
                      </a:r>
                      <a:endParaRPr sz="2000" dirty="0">
                        <a:latin typeface="Calibri"/>
                        <a:cs typeface="Calibri"/>
                      </a:endParaRPr>
                    </a:p>
                  </a:txBody>
                  <a:tcPr marL="0" marR="0" marT="37465" marB="0"/>
                </a:tc>
                <a:extLst>
                  <a:ext uri="{0D108BD9-81ED-4DB2-BD59-A6C34878D82A}">
                    <a16:rowId xmlns:a16="http://schemas.microsoft.com/office/drawing/2014/main" val="10002"/>
                  </a:ext>
                </a:extLst>
              </a:tr>
            </a:tbl>
          </a:graphicData>
        </a:graphic>
      </p:graphicFrame>
      <p:grpSp>
        <p:nvGrpSpPr>
          <p:cNvPr id="5" name="object 5"/>
          <p:cNvGrpSpPr/>
          <p:nvPr/>
        </p:nvGrpSpPr>
        <p:grpSpPr>
          <a:xfrm>
            <a:off x="0" y="636269"/>
            <a:ext cx="12192253" cy="6221730"/>
            <a:chOff x="0" y="636269"/>
            <a:chExt cx="12192253" cy="6221730"/>
          </a:xfrm>
        </p:grpSpPr>
        <p:sp>
          <p:nvSpPr>
            <p:cNvPr id="6" name="object 6"/>
            <p:cNvSpPr/>
            <p:nvPr/>
          </p:nvSpPr>
          <p:spPr>
            <a:xfrm>
              <a:off x="0" y="3725163"/>
              <a:ext cx="6746240" cy="1271905"/>
            </a:xfrm>
            <a:custGeom>
              <a:avLst/>
              <a:gdLst/>
              <a:ahLst/>
              <a:cxnLst/>
              <a:rect l="l" t="t" r="r" b="b"/>
              <a:pathLst>
                <a:path w="6746240" h="1271904">
                  <a:moveTo>
                    <a:pt x="6745856" y="0"/>
                  </a:moveTo>
                  <a:lnTo>
                    <a:pt x="0" y="0"/>
                  </a:lnTo>
                  <a:lnTo>
                    <a:pt x="0" y="1271905"/>
                  </a:lnTo>
                  <a:lnTo>
                    <a:pt x="6745856" y="1271905"/>
                  </a:lnTo>
                  <a:lnTo>
                    <a:pt x="6745856" y="0"/>
                  </a:lnTo>
                  <a:close/>
                </a:path>
              </a:pathLst>
            </a:custGeom>
            <a:solidFill>
              <a:srgbClr val="E6DFEB"/>
            </a:solidFill>
          </p:spPr>
          <p:txBody>
            <a:bodyPr wrap="square" lIns="0" tIns="0" rIns="0" bIns="0" rtlCol="0"/>
            <a:lstStyle/>
            <a:p>
              <a:endParaRPr dirty="0"/>
            </a:p>
          </p:txBody>
        </p:sp>
        <p:sp>
          <p:nvSpPr>
            <p:cNvPr id="7" name="object 7"/>
            <p:cNvSpPr/>
            <p:nvPr/>
          </p:nvSpPr>
          <p:spPr>
            <a:xfrm>
              <a:off x="6745858" y="3725163"/>
              <a:ext cx="5446395" cy="1271905"/>
            </a:xfrm>
            <a:custGeom>
              <a:avLst/>
              <a:gdLst/>
              <a:ahLst/>
              <a:cxnLst/>
              <a:rect l="l" t="t" r="r" b="b"/>
              <a:pathLst>
                <a:path w="5446395" h="1271904">
                  <a:moveTo>
                    <a:pt x="5446141" y="0"/>
                  </a:moveTo>
                  <a:lnTo>
                    <a:pt x="0" y="0"/>
                  </a:lnTo>
                  <a:lnTo>
                    <a:pt x="0" y="1271905"/>
                  </a:lnTo>
                  <a:lnTo>
                    <a:pt x="5446141" y="1271905"/>
                  </a:lnTo>
                  <a:lnTo>
                    <a:pt x="5446141" y="0"/>
                  </a:lnTo>
                  <a:close/>
                </a:path>
              </a:pathLst>
            </a:custGeom>
            <a:solidFill>
              <a:srgbClr val="FFFFFF"/>
            </a:solidFill>
          </p:spPr>
          <p:txBody>
            <a:bodyPr wrap="square" lIns="0" tIns="0" rIns="0" bIns="0" rtlCol="0"/>
            <a:lstStyle/>
            <a:p>
              <a:endParaRPr dirty="0"/>
            </a:p>
          </p:txBody>
        </p:sp>
        <p:sp>
          <p:nvSpPr>
            <p:cNvPr id="9" name="object 9"/>
            <p:cNvSpPr/>
            <p:nvPr/>
          </p:nvSpPr>
          <p:spPr>
            <a:xfrm>
              <a:off x="6745858" y="636269"/>
              <a:ext cx="0" cy="5352415"/>
            </a:xfrm>
            <a:custGeom>
              <a:avLst/>
              <a:gdLst/>
              <a:ahLst/>
              <a:cxnLst/>
              <a:rect l="l" t="t" r="r" b="b"/>
              <a:pathLst>
                <a:path h="5352415">
                  <a:moveTo>
                    <a:pt x="0" y="0"/>
                  </a:moveTo>
                  <a:lnTo>
                    <a:pt x="0" y="3088893"/>
                  </a:lnTo>
                </a:path>
                <a:path h="5352415">
                  <a:moveTo>
                    <a:pt x="0" y="3088893"/>
                  </a:moveTo>
                  <a:lnTo>
                    <a:pt x="0" y="5352046"/>
                  </a:lnTo>
                </a:path>
              </a:pathLst>
            </a:custGeom>
            <a:ln w="12700">
              <a:solidFill>
                <a:srgbClr val="FFFFFF"/>
              </a:solidFill>
            </a:ln>
          </p:spPr>
          <p:txBody>
            <a:bodyPr wrap="square" lIns="0" tIns="0" rIns="0" bIns="0" rtlCol="0"/>
            <a:lstStyle/>
            <a:p>
              <a:endParaRPr/>
            </a:p>
          </p:txBody>
        </p:sp>
        <p:sp>
          <p:nvSpPr>
            <p:cNvPr id="10" name="object 10"/>
            <p:cNvSpPr/>
            <p:nvPr/>
          </p:nvSpPr>
          <p:spPr>
            <a:xfrm>
              <a:off x="0" y="636269"/>
              <a:ext cx="12192000" cy="6221730"/>
            </a:xfrm>
            <a:custGeom>
              <a:avLst/>
              <a:gdLst/>
              <a:ahLst/>
              <a:cxnLst/>
              <a:rect l="l" t="t" r="r" b="b"/>
              <a:pathLst>
                <a:path w="12192000" h="6221730">
                  <a:moveTo>
                    <a:pt x="6752209" y="5352046"/>
                  </a:moveTo>
                  <a:lnTo>
                    <a:pt x="6739509" y="5352046"/>
                  </a:lnTo>
                  <a:lnTo>
                    <a:pt x="6739509" y="6221730"/>
                  </a:lnTo>
                  <a:lnTo>
                    <a:pt x="6752209" y="6221730"/>
                  </a:lnTo>
                  <a:lnTo>
                    <a:pt x="6752209" y="5352046"/>
                  </a:lnTo>
                  <a:close/>
                </a:path>
                <a:path w="12192000" h="6221730">
                  <a:moveTo>
                    <a:pt x="12191987" y="0"/>
                  </a:moveTo>
                  <a:lnTo>
                    <a:pt x="12188825" y="0"/>
                  </a:lnTo>
                  <a:lnTo>
                    <a:pt x="12188825" y="4354449"/>
                  </a:lnTo>
                  <a:lnTo>
                    <a:pt x="0" y="4354449"/>
                  </a:lnTo>
                  <a:lnTo>
                    <a:pt x="0" y="4367149"/>
                  </a:lnTo>
                  <a:lnTo>
                    <a:pt x="12188825" y="4367149"/>
                  </a:lnTo>
                  <a:lnTo>
                    <a:pt x="12188825" y="6221730"/>
                  </a:lnTo>
                  <a:lnTo>
                    <a:pt x="12191987" y="6221730"/>
                  </a:lnTo>
                  <a:lnTo>
                    <a:pt x="12191987" y="4367149"/>
                  </a:lnTo>
                  <a:lnTo>
                    <a:pt x="12191987" y="4354449"/>
                  </a:lnTo>
                  <a:lnTo>
                    <a:pt x="12191987" y="0"/>
                  </a:lnTo>
                  <a:close/>
                </a:path>
              </a:pathLst>
            </a:custGeom>
            <a:solidFill>
              <a:srgbClr val="FFFFFF"/>
            </a:solidFill>
          </p:spPr>
          <p:txBody>
            <a:bodyPr wrap="square" lIns="0" tIns="0" rIns="0" bIns="0" rtlCol="0"/>
            <a:lstStyle/>
            <a:p>
              <a:endParaRPr/>
            </a:p>
          </p:txBody>
        </p:sp>
      </p:grpSp>
      <p:sp>
        <p:nvSpPr>
          <p:cNvPr id="11" name="object 11"/>
          <p:cNvSpPr txBox="1">
            <a:spLocks noGrp="1"/>
          </p:cNvSpPr>
          <p:nvPr>
            <p:ph type="title"/>
          </p:nvPr>
        </p:nvSpPr>
        <p:spPr>
          <a:xfrm>
            <a:off x="222910" y="83946"/>
            <a:ext cx="7520940" cy="513715"/>
          </a:xfrm>
          <a:prstGeom prst="rect">
            <a:avLst/>
          </a:prstGeom>
        </p:spPr>
        <p:txBody>
          <a:bodyPr vert="horz" wrap="square" lIns="0" tIns="12700" rIns="0" bIns="0" rtlCol="0">
            <a:spAutoFit/>
          </a:bodyPr>
          <a:lstStyle/>
          <a:p>
            <a:pPr marL="12700">
              <a:lnSpc>
                <a:spcPct val="100000"/>
              </a:lnSpc>
              <a:spcBef>
                <a:spcPts val="100"/>
              </a:spcBef>
            </a:pPr>
            <a:r>
              <a:rPr sz="3200" spc="-15" dirty="0">
                <a:latin typeface="Calibri"/>
                <a:cs typeface="Calibri"/>
              </a:rPr>
              <a:t>Organizational</a:t>
            </a:r>
            <a:r>
              <a:rPr sz="3200" spc="-10" dirty="0">
                <a:latin typeface="Calibri"/>
                <a:cs typeface="Calibri"/>
              </a:rPr>
              <a:t> </a:t>
            </a:r>
            <a:r>
              <a:rPr sz="3200" spc="-5" dirty="0">
                <a:latin typeface="Calibri"/>
                <a:cs typeface="Calibri"/>
              </a:rPr>
              <a:t>Support</a:t>
            </a:r>
            <a:r>
              <a:rPr sz="3200" spc="-25" dirty="0">
                <a:latin typeface="Calibri"/>
                <a:cs typeface="Calibri"/>
              </a:rPr>
              <a:t> </a:t>
            </a:r>
            <a:r>
              <a:rPr sz="3200" dirty="0">
                <a:latin typeface="Calibri"/>
                <a:cs typeface="Calibri"/>
              </a:rPr>
              <a:t>– </a:t>
            </a:r>
            <a:r>
              <a:rPr sz="3200" spc="-15" dirty="0">
                <a:latin typeface="Calibri"/>
                <a:cs typeface="Calibri"/>
              </a:rPr>
              <a:t>Οργανωτικά</a:t>
            </a:r>
            <a:r>
              <a:rPr sz="3200" spc="-20" dirty="0">
                <a:latin typeface="Calibri"/>
                <a:cs typeface="Calibri"/>
              </a:rPr>
              <a:t> </a:t>
            </a:r>
            <a:r>
              <a:rPr sz="3200" spc="-10" dirty="0">
                <a:latin typeface="Calibri"/>
                <a:cs typeface="Calibri"/>
              </a:rPr>
              <a:t>Έξοδα</a:t>
            </a:r>
            <a:endParaRPr sz="3200">
              <a:latin typeface="Calibri"/>
              <a:cs typeface="Calibri"/>
            </a:endParaRPr>
          </a:p>
        </p:txBody>
      </p:sp>
      <p:sp>
        <p:nvSpPr>
          <p:cNvPr id="12" name="object 6">
            <a:extLst>
              <a:ext uri="{FF2B5EF4-FFF2-40B4-BE49-F238E27FC236}">
                <a16:creationId xmlns:a16="http://schemas.microsoft.com/office/drawing/2014/main" id="{F7180EB8-1529-A273-0DEE-22F57199D886}"/>
              </a:ext>
            </a:extLst>
          </p:cNvPr>
          <p:cNvSpPr/>
          <p:nvPr/>
        </p:nvSpPr>
        <p:spPr>
          <a:xfrm>
            <a:off x="6745858" y="3718812"/>
            <a:ext cx="5458716" cy="1271905"/>
          </a:xfrm>
          <a:custGeom>
            <a:avLst/>
            <a:gdLst/>
            <a:ahLst/>
            <a:cxnLst/>
            <a:rect l="l" t="t" r="r" b="b"/>
            <a:pathLst>
              <a:path w="6746240" h="1271904">
                <a:moveTo>
                  <a:pt x="6745856" y="0"/>
                </a:moveTo>
                <a:lnTo>
                  <a:pt x="0" y="0"/>
                </a:lnTo>
                <a:lnTo>
                  <a:pt x="0" y="1271905"/>
                </a:lnTo>
                <a:lnTo>
                  <a:pt x="6745856" y="1271905"/>
                </a:lnTo>
                <a:lnTo>
                  <a:pt x="6745856" y="0"/>
                </a:lnTo>
                <a:close/>
              </a:path>
            </a:pathLst>
          </a:custGeom>
          <a:solidFill>
            <a:srgbClr val="E6DFEB"/>
          </a:solidFill>
        </p:spPr>
        <p:txBody>
          <a:bodyPr wrap="square" lIns="0" tIns="0" rIns="0" bIns="0" rtlCol="0"/>
          <a:lstStyle/>
          <a:p>
            <a:r>
              <a:rPr lang="el-GR" sz="2000" b="1" dirty="0">
                <a:solidFill>
                  <a:srgbClr val="001F5F"/>
                </a:solidFill>
                <a:latin typeface="Calibri"/>
                <a:cs typeface="Calibri"/>
              </a:rPr>
              <a:t>                500</a:t>
            </a:r>
            <a:r>
              <a:rPr lang="el-GR" sz="2000" b="1" spc="-90" dirty="0">
                <a:solidFill>
                  <a:srgbClr val="001F5F"/>
                </a:solidFill>
                <a:latin typeface="Calibri"/>
                <a:cs typeface="Calibri"/>
              </a:rPr>
              <a:t> </a:t>
            </a:r>
            <a:r>
              <a:rPr lang="el-GR" sz="2000" b="1" dirty="0">
                <a:solidFill>
                  <a:srgbClr val="001F5F"/>
                </a:solidFill>
                <a:latin typeface="Calibri"/>
                <a:cs typeface="Calibri"/>
              </a:rPr>
              <a:t>€ </a:t>
            </a:r>
            <a:r>
              <a:rPr lang="el-GR" sz="2000" dirty="0">
                <a:solidFill>
                  <a:srgbClr val="001F5F"/>
                </a:solidFill>
                <a:latin typeface="Calibri"/>
                <a:cs typeface="Calibri"/>
              </a:rPr>
              <a:t>(</a:t>
            </a:r>
            <a:r>
              <a:rPr lang="el-GR" sz="2000" spc="-5" dirty="0">
                <a:solidFill>
                  <a:srgbClr val="001F5F"/>
                </a:solidFill>
                <a:latin typeface="Calibri"/>
                <a:cs typeface="Calibri"/>
              </a:rPr>
              <a:t>για</a:t>
            </a:r>
            <a:r>
              <a:rPr lang="el-GR" sz="2000" spc="-10" dirty="0">
                <a:solidFill>
                  <a:srgbClr val="001F5F"/>
                </a:solidFill>
                <a:latin typeface="Calibri"/>
                <a:cs typeface="Calibri"/>
              </a:rPr>
              <a:t> </a:t>
            </a:r>
            <a:r>
              <a:rPr lang="el-GR" sz="2000" dirty="0">
                <a:solidFill>
                  <a:srgbClr val="001F5F"/>
                </a:solidFill>
                <a:latin typeface="Calibri"/>
                <a:cs typeface="Calibri"/>
              </a:rPr>
              <a:t>κάθε</a:t>
            </a:r>
            <a:r>
              <a:rPr lang="el-GR" sz="2000" spc="-20" dirty="0">
                <a:solidFill>
                  <a:srgbClr val="001F5F"/>
                </a:solidFill>
                <a:latin typeface="Calibri"/>
                <a:cs typeface="Calibri"/>
              </a:rPr>
              <a:t> </a:t>
            </a:r>
            <a:r>
              <a:rPr lang="el-GR" sz="2000" dirty="0">
                <a:solidFill>
                  <a:srgbClr val="001F5F"/>
                </a:solidFill>
                <a:latin typeface="Calibri"/>
                <a:cs typeface="Calibri"/>
              </a:rPr>
              <a:t>συμμετέχοντα</a:t>
            </a:r>
            <a:r>
              <a:rPr lang="el-GR" sz="2000" spc="-35" dirty="0">
                <a:solidFill>
                  <a:srgbClr val="001F5F"/>
                </a:solidFill>
                <a:latin typeface="Calibri"/>
                <a:cs typeface="Calibri"/>
              </a:rPr>
              <a:t> </a:t>
            </a:r>
            <a:r>
              <a:rPr lang="el-GR" sz="2000" dirty="0">
                <a:solidFill>
                  <a:srgbClr val="001F5F"/>
                </a:solidFill>
                <a:latin typeface="Calibri"/>
                <a:cs typeface="Calibri"/>
              </a:rPr>
              <a:t>)</a:t>
            </a:r>
            <a:r>
              <a:rPr lang="el-GR" sz="2000" b="1" dirty="0">
                <a:solidFill>
                  <a:srgbClr val="001F5F"/>
                </a:solidFill>
                <a:latin typeface="Calibri"/>
                <a:cs typeface="Calibri"/>
              </a:rPr>
              <a:t> </a:t>
            </a:r>
          </a:p>
        </p:txBody>
      </p:sp>
      <p:sp>
        <p:nvSpPr>
          <p:cNvPr id="14" name="TextBox 13">
            <a:extLst>
              <a:ext uri="{FF2B5EF4-FFF2-40B4-BE49-F238E27FC236}">
                <a16:creationId xmlns:a16="http://schemas.microsoft.com/office/drawing/2014/main" id="{932F296A-2C85-42B6-7FA7-F617C1AA2603}"/>
              </a:ext>
            </a:extLst>
          </p:cNvPr>
          <p:cNvSpPr txBox="1"/>
          <p:nvPr/>
        </p:nvSpPr>
        <p:spPr>
          <a:xfrm>
            <a:off x="-762633" y="3429000"/>
            <a:ext cx="6630034" cy="646331"/>
          </a:xfrm>
          <a:prstGeom prst="rect">
            <a:avLst/>
          </a:prstGeom>
          <a:noFill/>
        </p:spPr>
        <p:txBody>
          <a:bodyPr wrap="square">
            <a:spAutoFit/>
          </a:bodyPr>
          <a:lstStyle/>
          <a:p>
            <a:pPr marL="1140460" marR="1079500" indent="645795">
              <a:lnSpc>
                <a:spcPct val="100000"/>
              </a:lnSpc>
              <a:spcBef>
                <a:spcPts val="1415"/>
              </a:spcBef>
            </a:pPr>
            <a:r>
              <a:rPr lang="el-GR" sz="1800" dirty="0">
                <a:solidFill>
                  <a:srgbClr val="0A752C"/>
                </a:solidFill>
                <a:latin typeface="Verdana"/>
                <a:cs typeface="Verdana"/>
              </a:rPr>
              <a:t>- κινητικότητες </a:t>
            </a:r>
            <a:r>
              <a:rPr lang="el-GR" spc="5" dirty="0">
                <a:solidFill>
                  <a:srgbClr val="0A752C"/>
                </a:solidFill>
                <a:latin typeface="Verdana"/>
                <a:cs typeface="Verdana"/>
              </a:rPr>
              <a:t>στα πλαίσια της Διεθνούς Κινητικότητας   </a:t>
            </a:r>
            <a:endParaRPr lang="el-GR" sz="1800" dirty="0">
              <a:latin typeface="Verdana"/>
              <a:cs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2303" y="165607"/>
            <a:ext cx="3612515" cy="355600"/>
          </a:xfrm>
          <a:prstGeom prst="rect">
            <a:avLst/>
          </a:prstGeom>
        </p:spPr>
        <p:txBody>
          <a:bodyPr vert="horz" wrap="square" lIns="0" tIns="0" rIns="0" bIns="0" rtlCol="0">
            <a:spAutoFit/>
          </a:bodyPr>
          <a:lstStyle/>
          <a:p>
            <a:pPr>
              <a:lnSpc>
                <a:spcPts val="2655"/>
              </a:lnSpc>
            </a:pPr>
            <a:r>
              <a:rPr sz="2800" b="1" spc="-15" dirty="0">
                <a:solidFill>
                  <a:srgbClr val="6E2E9F"/>
                </a:solidFill>
                <a:latin typeface="Calibri"/>
                <a:cs typeface="Calibri"/>
              </a:rPr>
              <a:t>Οργανωτικά</a:t>
            </a:r>
            <a:r>
              <a:rPr sz="2800" b="1" spc="-50" dirty="0">
                <a:solidFill>
                  <a:srgbClr val="6E2E9F"/>
                </a:solidFill>
                <a:latin typeface="Calibri"/>
                <a:cs typeface="Calibri"/>
              </a:rPr>
              <a:t> </a:t>
            </a:r>
            <a:r>
              <a:rPr sz="2800" b="1" spc="-15" dirty="0">
                <a:solidFill>
                  <a:srgbClr val="6E2E9F"/>
                </a:solidFill>
                <a:latin typeface="Calibri"/>
                <a:cs typeface="Calibri"/>
              </a:rPr>
              <a:t>Έξοδα</a:t>
            </a:r>
            <a:r>
              <a:rPr sz="2800" b="1" spc="-75" dirty="0">
                <a:solidFill>
                  <a:srgbClr val="6E2E9F"/>
                </a:solidFill>
                <a:latin typeface="Calibri"/>
                <a:cs typeface="Calibri"/>
              </a:rPr>
              <a:t> </a:t>
            </a:r>
            <a:r>
              <a:rPr sz="2800" b="1" spc="-5" dirty="0">
                <a:solidFill>
                  <a:srgbClr val="6E2E9F"/>
                </a:solidFill>
                <a:latin typeface="Calibri"/>
                <a:cs typeface="Calibri"/>
              </a:rPr>
              <a:t>(2/2)</a:t>
            </a:r>
            <a:endParaRPr sz="2800">
              <a:latin typeface="Calibri"/>
              <a:cs typeface="Calibri"/>
            </a:endParaRPr>
          </a:p>
        </p:txBody>
      </p:sp>
      <p:pic>
        <p:nvPicPr>
          <p:cNvPr id="3" name="object 3"/>
          <p:cNvPicPr/>
          <p:nvPr/>
        </p:nvPicPr>
        <p:blipFill>
          <a:blip r:embed="rId2" cstate="print"/>
          <a:stretch>
            <a:fillRect/>
          </a:stretch>
        </p:blipFill>
        <p:spPr>
          <a:xfrm>
            <a:off x="0" y="0"/>
            <a:ext cx="12163043" cy="643127"/>
          </a:xfrm>
          <a:prstGeom prst="rect">
            <a:avLst/>
          </a:prstGeom>
        </p:spPr>
      </p:pic>
      <p:sp>
        <p:nvSpPr>
          <p:cNvPr id="4" name="object 4"/>
          <p:cNvSpPr txBox="1">
            <a:spLocks noGrp="1"/>
          </p:cNvSpPr>
          <p:nvPr>
            <p:ph type="title"/>
          </p:nvPr>
        </p:nvSpPr>
        <p:spPr>
          <a:xfrm>
            <a:off x="222910" y="83946"/>
            <a:ext cx="7520940" cy="513715"/>
          </a:xfrm>
          <a:prstGeom prst="rect">
            <a:avLst/>
          </a:prstGeom>
        </p:spPr>
        <p:txBody>
          <a:bodyPr vert="horz" wrap="square" lIns="0" tIns="12700" rIns="0" bIns="0" rtlCol="0">
            <a:spAutoFit/>
          </a:bodyPr>
          <a:lstStyle/>
          <a:p>
            <a:pPr marL="12700">
              <a:lnSpc>
                <a:spcPct val="100000"/>
              </a:lnSpc>
              <a:spcBef>
                <a:spcPts val="100"/>
              </a:spcBef>
            </a:pPr>
            <a:r>
              <a:rPr sz="3200" spc="-15" dirty="0">
                <a:latin typeface="Calibri"/>
                <a:cs typeface="Calibri"/>
              </a:rPr>
              <a:t>Organizational</a:t>
            </a:r>
            <a:r>
              <a:rPr sz="3200" spc="-10" dirty="0">
                <a:latin typeface="Calibri"/>
                <a:cs typeface="Calibri"/>
              </a:rPr>
              <a:t> </a:t>
            </a:r>
            <a:r>
              <a:rPr sz="3200" spc="-5" dirty="0">
                <a:latin typeface="Calibri"/>
                <a:cs typeface="Calibri"/>
              </a:rPr>
              <a:t>Support</a:t>
            </a:r>
            <a:r>
              <a:rPr sz="3200" spc="-25" dirty="0">
                <a:latin typeface="Calibri"/>
                <a:cs typeface="Calibri"/>
              </a:rPr>
              <a:t> </a:t>
            </a:r>
            <a:r>
              <a:rPr sz="3200" dirty="0">
                <a:latin typeface="Calibri"/>
                <a:cs typeface="Calibri"/>
              </a:rPr>
              <a:t>– </a:t>
            </a:r>
            <a:r>
              <a:rPr sz="3200" spc="-15" dirty="0">
                <a:latin typeface="Calibri"/>
                <a:cs typeface="Calibri"/>
              </a:rPr>
              <a:t>Οργανωτικά</a:t>
            </a:r>
            <a:r>
              <a:rPr sz="3200" spc="-20" dirty="0">
                <a:latin typeface="Calibri"/>
                <a:cs typeface="Calibri"/>
              </a:rPr>
              <a:t> </a:t>
            </a:r>
            <a:r>
              <a:rPr sz="3200" spc="-10" dirty="0">
                <a:latin typeface="Calibri"/>
                <a:cs typeface="Calibri"/>
              </a:rPr>
              <a:t>Έξοδα</a:t>
            </a:r>
            <a:endParaRPr sz="3200">
              <a:latin typeface="Calibri"/>
              <a:cs typeface="Calibri"/>
            </a:endParaRPr>
          </a:p>
        </p:txBody>
      </p:sp>
      <p:sp>
        <p:nvSpPr>
          <p:cNvPr id="5" name="object 5"/>
          <p:cNvSpPr txBox="1"/>
          <p:nvPr/>
        </p:nvSpPr>
        <p:spPr>
          <a:xfrm>
            <a:off x="137566" y="673989"/>
            <a:ext cx="10596880" cy="5435600"/>
          </a:xfrm>
          <a:prstGeom prst="rect">
            <a:avLst/>
          </a:prstGeom>
        </p:spPr>
        <p:txBody>
          <a:bodyPr vert="horz" wrap="square" lIns="0" tIns="12700" rIns="0" bIns="0" rtlCol="0">
            <a:spAutoFit/>
          </a:bodyPr>
          <a:lstStyle/>
          <a:p>
            <a:pPr marL="12700">
              <a:lnSpc>
                <a:spcPct val="100000"/>
              </a:lnSpc>
              <a:spcBef>
                <a:spcPts val="100"/>
              </a:spcBef>
            </a:pPr>
            <a:r>
              <a:rPr sz="1800" u="heavy" spc="-15" dirty="0">
                <a:solidFill>
                  <a:srgbClr val="404040"/>
                </a:solidFill>
                <a:uFill>
                  <a:solidFill>
                    <a:srgbClr val="404040"/>
                  </a:solidFill>
                </a:uFill>
                <a:latin typeface="Verdana"/>
                <a:cs typeface="Verdana"/>
              </a:rPr>
              <a:t>Καλύπτουν</a:t>
            </a:r>
            <a:r>
              <a:rPr sz="1800" u="heavy" spc="20"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έξοδα</a:t>
            </a:r>
            <a:r>
              <a:rPr sz="1800" u="heavy" spc="-10" dirty="0">
                <a:solidFill>
                  <a:srgbClr val="404040"/>
                </a:solidFill>
                <a:uFill>
                  <a:solidFill>
                    <a:srgbClr val="404040"/>
                  </a:solidFill>
                </a:uFill>
                <a:latin typeface="Verdana"/>
                <a:cs typeface="Verdana"/>
              </a:rPr>
              <a:t> </a:t>
            </a:r>
            <a:r>
              <a:rPr sz="1800" u="heavy" spc="-15" dirty="0">
                <a:solidFill>
                  <a:srgbClr val="404040"/>
                </a:solidFill>
                <a:uFill>
                  <a:solidFill>
                    <a:srgbClr val="404040"/>
                  </a:solidFill>
                </a:uFill>
                <a:latin typeface="Verdana"/>
                <a:cs typeface="Verdana"/>
              </a:rPr>
              <a:t>του</a:t>
            </a:r>
            <a:r>
              <a:rPr sz="1800" u="heavy" dirty="0">
                <a:solidFill>
                  <a:srgbClr val="404040"/>
                </a:solidFill>
                <a:uFill>
                  <a:solidFill>
                    <a:srgbClr val="404040"/>
                  </a:solidFill>
                </a:uFill>
                <a:latin typeface="Verdana"/>
                <a:cs typeface="Verdana"/>
              </a:rPr>
              <a:t> </a:t>
            </a:r>
            <a:r>
              <a:rPr sz="1800" u="heavy" spc="-15" dirty="0">
                <a:solidFill>
                  <a:srgbClr val="404040"/>
                </a:solidFill>
                <a:uFill>
                  <a:solidFill>
                    <a:srgbClr val="404040"/>
                  </a:solidFill>
                </a:uFill>
                <a:latin typeface="Verdana"/>
                <a:cs typeface="Verdana"/>
              </a:rPr>
              <a:t>ιδρύματος</a:t>
            </a:r>
            <a:r>
              <a:rPr sz="1800" u="heavy" spc="50" dirty="0">
                <a:solidFill>
                  <a:srgbClr val="404040"/>
                </a:solidFill>
                <a:uFill>
                  <a:solidFill>
                    <a:srgbClr val="404040"/>
                  </a:solidFill>
                </a:uFill>
                <a:latin typeface="Verdana"/>
                <a:cs typeface="Verdana"/>
              </a:rPr>
              <a:t> </a:t>
            </a:r>
            <a:r>
              <a:rPr sz="1800" u="heavy" spc="-10" dirty="0">
                <a:solidFill>
                  <a:srgbClr val="404040"/>
                </a:solidFill>
                <a:uFill>
                  <a:solidFill>
                    <a:srgbClr val="404040"/>
                  </a:solidFill>
                </a:uFill>
                <a:latin typeface="Verdana"/>
                <a:cs typeface="Verdana"/>
              </a:rPr>
              <a:t>αποστολής</a:t>
            </a:r>
            <a:r>
              <a:rPr sz="1800" u="heavy" spc="25" dirty="0">
                <a:solidFill>
                  <a:srgbClr val="404040"/>
                </a:solidFill>
                <a:uFill>
                  <a:solidFill>
                    <a:srgbClr val="404040"/>
                  </a:solidFill>
                </a:uFill>
                <a:latin typeface="Verdana"/>
                <a:cs typeface="Verdana"/>
              </a:rPr>
              <a:t> </a:t>
            </a:r>
            <a:r>
              <a:rPr sz="1800" u="heavy" spc="-20" dirty="0">
                <a:solidFill>
                  <a:srgbClr val="404040"/>
                </a:solidFill>
                <a:uFill>
                  <a:solidFill>
                    <a:srgbClr val="404040"/>
                  </a:solidFill>
                </a:uFill>
                <a:latin typeface="Verdana"/>
                <a:cs typeface="Verdana"/>
              </a:rPr>
              <a:t>και</a:t>
            </a:r>
            <a:r>
              <a:rPr sz="1800" u="heavy" spc="20" dirty="0">
                <a:solidFill>
                  <a:srgbClr val="404040"/>
                </a:solidFill>
                <a:uFill>
                  <a:solidFill>
                    <a:srgbClr val="404040"/>
                  </a:solidFill>
                </a:uFill>
                <a:latin typeface="Verdana"/>
                <a:cs typeface="Verdana"/>
              </a:rPr>
              <a:t> </a:t>
            </a:r>
            <a:r>
              <a:rPr sz="1800" u="heavy" dirty="0">
                <a:solidFill>
                  <a:srgbClr val="404040"/>
                </a:solidFill>
                <a:uFill>
                  <a:solidFill>
                    <a:srgbClr val="404040"/>
                  </a:solidFill>
                </a:uFill>
                <a:latin typeface="Verdana"/>
                <a:cs typeface="Verdana"/>
              </a:rPr>
              <a:t>είναι</a:t>
            </a:r>
            <a:r>
              <a:rPr sz="1800" u="heavy" spc="-2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συνδεδεμένα</a:t>
            </a:r>
            <a:r>
              <a:rPr sz="1800" u="heavy" spc="-4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με</a:t>
            </a:r>
            <a:r>
              <a:rPr sz="1600" u="heavy" spc="-5" dirty="0">
                <a:solidFill>
                  <a:srgbClr val="404040"/>
                </a:solidFill>
                <a:uFill>
                  <a:solidFill>
                    <a:srgbClr val="404040"/>
                  </a:solidFill>
                </a:uFill>
                <a:latin typeface="Verdana"/>
                <a:cs typeface="Verdana"/>
              </a:rPr>
              <a:t>:</a:t>
            </a:r>
            <a:endParaRPr sz="1600">
              <a:latin typeface="Verdana"/>
              <a:cs typeface="Verdana"/>
            </a:endParaRPr>
          </a:p>
          <a:p>
            <a:pPr>
              <a:lnSpc>
                <a:spcPct val="100000"/>
              </a:lnSpc>
              <a:spcBef>
                <a:spcPts val="50"/>
              </a:spcBef>
            </a:pPr>
            <a:endParaRPr sz="2150">
              <a:latin typeface="Verdana"/>
              <a:cs typeface="Verdana"/>
            </a:endParaRPr>
          </a:p>
          <a:p>
            <a:pPr marL="355600" indent="-342900">
              <a:lnSpc>
                <a:spcPct val="100000"/>
              </a:lnSpc>
              <a:buFont typeface="Arial MT"/>
              <a:buChar char="•"/>
              <a:tabLst>
                <a:tab pos="354965" algn="l"/>
                <a:tab pos="355600" algn="l"/>
              </a:tabLst>
            </a:pPr>
            <a:r>
              <a:rPr sz="1800" spc="-15" dirty="0">
                <a:solidFill>
                  <a:srgbClr val="404040"/>
                </a:solidFill>
                <a:latin typeface="Verdana"/>
                <a:cs typeface="Verdana"/>
              </a:rPr>
              <a:t>Την</a:t>
            </a:r>
            <a:r>
              <a:rPr sz="1800" spc="-45" dirty="0">
                <a:solidFill>
                  <a:srgbClr val="404040"/>
                </a:solidFill>
                <a:latin typeface="Verdana"/>
                <a:cs typeface="Verdana"/>
              </a:rPr>
              <a:t> </a:t>
            </a:r>
            <a:r>
              <a:rPr sz="1800" spc="-5" dirty="0">
                <a:solidFill>
                  <a:srgbClr val="404040"/>
                </a:solidFill>
                <a:latin typeface="Verdana"/>
                <a:cs typeface="Verdana"/>
              </a:rPr>
              <a:t>προώθηση</a:t>
            </a:r>
            <a:r>
              <a:rPr sz="1800" spc="-45" dirty="0">
                <a:solidFill>
                  <a:srgbClr val="404040"/>
                </a:solidFill>
                <a:latin typeface="Verdana"/>
                <a:cs typeface="Verdana"/>
              </a:rPr>
              <a:t> </a:t>
            </a:r>
            <a:r>
              <a:rPr sz="1800" spc="-5" dirty="0">
                <a:solidFill>
                  <a:srgbClr val="404040"/>
                </a:solidFill>
                <a:latin typeface="Verdana"/>
                <a:cs typeface="Verdana"/>
              </a:rPr>
              <a:t>της</a:t>
            </a:r>
            <a:r>
              <a:rPr sz="1800" spc="-25" dirty="0">
                <a:solidFill>
                  <a:srgbClr val="404040"/>
                </a:solidFill>
                <a:latin typeface="Verdana"/>
                <a:cs typeface="Verdana"/>
              </a:rPr>
              <a:t> </a:t>
            </a:r>
            <a:r>
              <a:rPr sz="1800" spc="-5" dirty="0">
                <a:solidFill>
                  <a:srgbClr val="404040"/>
                </a:solidFill>
                <a:latin typeface="Verdana"/>
                <a:cs typeface="Verdana"/>
              </a:rPr>
              <a:t>Δράσης</a:t>
            </a:r>
            <a:endParaRPr sz="1800">
              <a:latin typeface="Verdana"/>
              <a:cs typeface="Verdana"/>
            </a:endParaRPr>
          </a:p>
          <a:p>
            <a:pPr marL="355600" indent="-342900">
              <a:lnSpc>
                <a:spcPct val="100000"/>
              </a:lnSpc>
              <a:spcBef>
                <a:spcPts val="1085"/>
              </a:spcBef>
              <a:buFont typeface="Arial MT"/>
              <a:buChar char="•"/>
              <a:tabLst>
                <a:tab pos="354965" algn="l"/>
                <a:tab pos="355600" algn="l"/>
              </a:tabLst>
            </a:pPr>
            <a:r>
              <a:rPr sz="1800" spc="-40" dirty="0">
                <a:solidFill>
                  <a:srgbClr val="404040"/>
                </a:solidFill>
                <a:latin typeface="Verdana"/>
                <a:cs typeface="Verdana"/>
              </a:rPr>
              <a:t>Το</a:t>
            </a:r>
            <a:r>
              <a:rPr sz="1800" spc="-75" dirty="0">
                <a:solidFill>
                  <a:srgbClr val="404040"/>
                </a:solidFill>
                <a:latin typeface="Verdana"/>
                <a:cs typeface="Verdana"/>
              </a:rPr>
              <a:t> </a:t>
            </a:r>
            <a:r>
              <a:rPr sz="1800" spc="-5" dirty="0">
                <a:solidFill>
                  <a:srgbClr val="404040"/>
                </a:solidFill>
                <a:latin typeface="Verdana"/>
                <a:cs typeface="Verdana"/>
              </a:rPr>
              <a:t>συντονισμό</a:t>
            </a:r>
            <a:r>
              <a:rPr sz="1800" spc="-65" dirty="0">
                <a:solidFill>
                  <a:srgbClr val="404040"/>
                </a:solidFill>
                <a:latin typeface="Verdana"/>
                <a:cs typeface="Verdana"/>
              </a:rPr>
              <a:t> </a:t>
            </a:r>
            <a:r>
              <a:rPr sz="1800" dirty="0">
                <a:solidFill>
                  <a:srgbClr val="404040"/>
                </a:solidFill>
                <a:latin typeface="Verdana"/>
                <a:cs typeface="Verdana"/>
              </a:rPr>
              <a:t>με</a:t>
            </a:r>
            <a:r>
              <a:rPr sz="1800" spc="10" dirty="0">
                <a:solidFill>
                  <a:srgbClr val="404040"/>
                </a:solidFill>
                <a:latin typeface="Verdana"/>
                <a:cs typeface="Verdana"/>
              </a:rPr>
              <a:t> </a:t>
            </a:r>
            <a:r>
              <a:rPr sz="1800" spc="-10" dirty="0">
                <a:solidFill>
                  <a:srgbClr val="404040"/>
                </a:solidFill>
                <a:latin typeface="Verdana"/>
                <a:cs typeface="Verdana"/>
              </a:rPr>
              <a:t>τα</a:t>
            </a:r>
            <a:r>
              <a:rPr sz="1800" spc="-5" dirty="0">
                <a:solidFill>
                  <a:srgbClr val="404040"/>
                </a:solidFill>
                <a:latin typeface="Verdana"/>
                <a:cs typeface="Verdana"/>
              </a:rPr>
              <a:t> συνεργαζόμενα</a:t>
            </a:r>
            <a:r>
              <a:rPr sz="1800" spc="-80" dirty="0">
                <a:solidFill>
                  <a:srgbClr val="404040"/>
                </a:solidFill>
                <a:latin typeface="Verdana"/>
                <a:cs typeface="Verdana"/>
              </a:rPr>
              <a:t> </a:t>
            </a:r>
            <a:r>
              <a:rPr sz="1800" spc="-15" dirty="0">
                <a:solidFill>
                  <a:srgbClr val="404040"/>
                </a:solidFill>
                <a:latin typeface="Verdana"/>
                <a:cs typeface="Verdana"/>
              </a:rPr>
              <a:t>ιδρύματα</a:t>
            </a:r>
            <a:r>
              <a:rPr sz="1800" spc="20" dirty="0">
                <a:solidFill>
                  <a:srgbClr val="404040"/>
                </a:solidFill>
                <a:latin typeface="Verdana"/>
                <a:cs typeface="Verdana"/>
              </a:rPr>
              <a:t> </a:t>
            </a:r>
            <a:r>
              <a:rPr sz="1800" spc="-5" dirty="0">
                <a:solidFill>
                  <a:srgbClr val="404040"/>
                </a:solidFill>
                <a:latin typeface="Verdana"/>
                <a:cs typeface="Verdana"/>
              </a:rPr>
              <a:t>του</a:t>
            </a:r>
            <a:r>
              <a:rPr sz="1800" spc="-30" dirty="0">
                <a:solidFill>
                  <a:srgbClr val="404040"/>
                </a:solidFill>
                <a:latin typeface="Verdana"/>
                <a:cs typeface="Verdana"/>
              </a:rPr>
              <a:t> </a:t>
            </a:r>
            <a:r>
              <a:rPr sz="1800" spc="-15" dirty="0">
                <a:solidFill>
                  <a:srgbClr val="404040"/>
                </a:solidFill>
                <a:latin typeface="Verdana"/>
                <a:cs typeface="Verdana"/>
              </a:rPr>
              <a:t>εξωτερικού</a:t>
            </a:r>
            <a:endParaRPr sz="1800">
              <a:latin typeface="Verdana"/>
              <a:cs typeface="Verdana"/>
            </a:endParaRPr>
          </a:p>
          <a:p>
            <a:pPr marL="355600" indent="-342900">
              <a:lnSpc>
                <a:spcPct val="100000"/>
              </a:lnSpc>
              <a:spcBef>
                <a:spcPts val="1475"/>
              </a:spcBef>
              <a:buFont typeface="Arial MT"/>
              <a:buChar char="•"/>
              <a:tabLst>
                <a:tab pos="354965" algn="l"/>
                <a:tab pos="355600" algn="l"/>
              </a:tabLst>
            </a:pPr>
            <a:r>
              <a:rPr sz="1800" spc="-5" dirty="0">
                <a:solidFill>
                  <a:srgbClr val="404040"/>
                </a:solidFill>
                <a:latin typeface="Verdana"/>
                <a:cs typeface="Verdana"/>
              </a:rPr>
              <a:t>Επισκέψεις</a:t>
            </a:r>
            <a:r>
              <a:rPr sz="1800" spc="-75" dirty="0">
                <a:solidFill>
                  <a:srgbClr val="404040"/>
                </a:solidFill>
                <a:latin typeface="Verdana"/>
                <a:cs typeface="Verdana"/>
              </a:rPr>
              <a:t> </a:t>
            </a:r>
            <a:r>
              <a:rPr sz="1800" dirty="0">
                <a:solidFill>
                  <a:srgbClr val="404040"/>
                </a:solidFill>
                <a:latin typeface="Verdana"/>
                <a:cs typeface="Verdana"/>
              </a:rPr>
              <a:t>σε </a:t>
            </a:r>
            <a:r>
              <a:rPr sz="1800" spc="-5" dirty="0">
                <a:solidFill>
                  <a:srgbClr val="404040"/>
                </a:solidFill>
                <a:latin typeface="Verdana"/>
                <a:cs typeface="Verdana"/>
              </a:rPr>
              <a:t>ιδρύματα</a:t>
            </a:r>
            <a:r>
              <a:rPr sz="1800" spc="-30" dirty="0">
                <a:solidFill>
                  <a:srgbClr val="404040"/>
                </a:solidFill>
                <a:latin typeface="Verdana"/>
                <a:cs typeface="Verdana"/>
              </a:rPr>
              <a:t> </a:t>
            </a:r>
            <a:r>
              <a:rPr sz="1800" spc="-5" dirty="0">
                <a:solidFill>
                  <a:srgbClr val="404040"/>
                </a:solidFill>
                <a:latin typeface="Verdana"/>
                <a:cs typeface="Verdana"/>
              </a:rPr>
              <a:t>του</a:t>
            </a:r>
            <a:r>
              <a:rPr sz="1800" spc="-25" dirty="0">
                <a:solidFill>
                  <a:srgbClr val="404040"/>
                </a:solidFill>
                <a:latin typeface="Verdana"/>
                <a:cs typeface="Verdana"/>
              </a:rPr>
              <a:t> </a:t>
            </a:r>
            <a:r>
              <a:rPr sz="1800" spc="-15" dirty="0">
                <a:solidFill>
                  <a:srgbClr val="404040"/>
                </a:solidFill>
                <a:latin typeface="Verdana"/>
                <a:cs typeface="Verdana"/>
              </a:rPr>
              <a:t>εξωτερικού</a:t>
            </a:r>
            <a:r>
              <a:rPr sz="1800" spc="-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10" dirty="0">
                <a:solidFill>
                  <a:srgbClr val="404040"/>
                </a:solidFill>
                <a:latin typeface="Verdana"/>
                <a:cs typeface="Verdana"/>
              </a:rPr>
              <a:t>σκοπό</a:t>
            </a:r>
            <a:r>
              <a:rPr sz="1800" spc="-50" dirty="0">
                <a:solidFill>
                  <a:srgbClr val="404040"/>
                </a:solidFill>
                <a:latin typeface="Verdana"/>
                <a:cs typeface="Verdana"/>
              </a:rPr>
              <a:t> </a:t>
            </a:r>
            <a:r>
              <a:rPr sz="1800" spc="-5" dirty="0">
                <a:solidFill>
                  <a:srgbClr val="404040"/>
                </a:solidFill>
                <a:latin typeface="Verdana"/>
                <a:cs typeface="Verdana"/>
              </a:rPr>
              <a:t>τη</a:t>
            </a:r>
            <a:r>
              <a:rPr sz="1800" dirty="0">
                <a:solidFill>
                  <a:srgbClr val="404040"/>
                </a:solidFill>
                <a:latin typeface="Verdana"/>
                <a:cs typeface="Verdana"/>
              </a:rPr>
              <a:t> </a:t>
            </a:r>
            <a:r>
              <a:rPr sz="1800" spc="-5" dirty="0">
                <a:solidFill>
                  <a:srgbClr val="404040"/>
                </a:solidFill>
                <a:latin typeface="Verdana"/>
                <a:cs typeface="Verdana"/>
              </a:rPr>
              <a:t>σύναψη</a:t>
            </a:r>
            <a:r>
              <a:rPr sz="1800" spc="-40" dirty="0">
                <a:solidFill>
                  <a:srgbClr val="404040"/>
                </a:solidFill>
                <a:latin typeface="Verdana"/>
                <a:cs typeface="Verdana"/>
              </a:rPr>
              <a:t> </a:t>
            </a:r>
            <a:r>
              <a:rPr sz="1800" dirty="0">
                <a:solidFill>
                  <a:srgbClr val="404040"/>
                </a:solidFill>
                <a:latin typeface="Verdana"/>
                <a:cs typeface="Verdana"/>
              </a:rPr>
              <a:t>νέων</a:t>
            </a:r>
            <a:r>
              <a:rPr sz="1800" spc="-5" dirty="0">
                <a:solidFill>
                  <a:srgbClr val="404040"/>
                </a:solidFill>
                <a:latin typeface="Verdana"/>
                <a:cs typeface="Verdana"/>
              </a:rPr>
              <a:t> </a:t>
            </a:r>
            <a:r>
              <a:rPr sz="1800" dirty="0">
                <a:solidFill>
                  <a:srgbClr val="404040"/>
                </a:solidFill>
                <a:latin typeface="Verdana"/>
                <a:cs typeface="Verdana"/>
              </a:rPr>
              <a:t>ΙΙΑs</a:t>
            </a:r>
            <a:endParaRPr sz="1800">
              <a:latin typeface="Verdana"/>
              <a:cs typeface="Verdana"/>
            </a:endParaRPr>
          </a:p>
          <a:p>
            <a:pPr marL="355600" indent="-342900">
              <a:lnSpc>
                <a:spcPct val="100000"/>
              </a:lnSpc>
              <a:spcBef>
                <a:spcPts val="1490"/>
              </a:spcBef>
              <a:buFont typeface="Arial MT"/>
              <a:buChar char="•"/>
              <a:tabLst>
                <a:tab pos="354965" algn="l"/>
                <a:tab pos="355600" algn="l"/>
              </a:tabLst>
            </a:pPr>
            <a:r>
              <a:rPr sz="1800" spc="-15" dirty="0">
                <a:solidFill>
                  <a:srgbClr val="404040"/>
                </a:solidFill>
                <a:latin typeface="Verdana"/>
                <a:cs typeface="Verdana"/>
              </a:rPr>
              <a:t>Την</a:t>
            </a:r>
            <a:r>
              <a:rPr sz="1800" spc="-25" dirty="0">
                <a:solidFill>
                  <a:srgbClr val="404040"/>
                </a:solidFill>
                <a:latin typeface="Verdana"/>
                <a:cs typeface="Verdana"/>
              </a:rPr>
              <a:t> </a:t>
            </a:r>
            <a:r>
              <a:rPr sz="1800" spc="-5" dirty="0">
                <a:solidFill>
                  <a:srgbClr val="404040"/>
                </a:solidFill>
                <a:latin typeface="Verdana"/>
                <a:cs typeface="Verdana"/>
              </a:rPr>
              <a:t>προετοιμασία</a:t>
            </a:r>
            <a:r>
              <a:rPr sz="1800" spc="-60" dirty="0">
                <a:solidFill>
                  <a:srgbClr val="404040"/>
                </a:solidFill>
                <a:latin typeface="Verdana"/>
                <a:cs typeface="Verdana"/>
              </a:rPr>
              <a:t> </a:t>
            </a:r>
            <a:r>
              <a:rPr sz="1800" spc="-15" dirty="0">
                <a:solidFill>
                  <a:srgbClr val="404040"/>
                </a:solidFill>
                <a:latin typeface="Verdana"/>
                <a:cs typeface="Verdana"/>
              </a:rPr>
              <a:t>κινητικοτήτων</a:t>
            </a:r>
            <a:r>
              <a:rPr sz="1800" spc="-25" dirty="0">
                <a:solidFill>
                  <a:srgbClr val="404040"/>
                </a:solidFill>
                <a:latin typeface="Verdana"/>
                <a:cs typeface="Verdana"/>
              </a:rPr>
              <a:t> </a:t>
            </a:r>
            <a:r>
              <a:rPr sz="1800" dirty="0">
                <a:solidFill>
                  <a:srgbClr val="404040"/>
                </a:solidFill>
                <a:latin typeface="Verdana"/>
                <a:cs typeface="Verdana"/>
              </a:rPr>
              <a:t>&amp;</a:t>
            </a:r>
            <a:r>
              <a:rPr sz="1800" spc="10" dirty="0">
                <a:solidFill>
                  <a:srgbClr val="404040"/>
                </a:solidFill>
                <a:latin typeface="Verdana"/>
                <a:cs typeface="Verdana"/>
              </a:rPr>
              <a:t> </a:t>
            </a:r>
            <a:r>
              <a:rPr sz="1800" spc="-15" dirty="0">
                <a:solidFill>
                  <a:srgbClr val="404040"/>
                </a:solidFill>
                <a:latin typeface="Verdana"/>
                <a:cs typeface="Verdana"/>
              </a:rPr>
              <a:t>των</a:t>
            </a:r>
            <a:r>
              <a:rPr sz="1800" spc="-5" dirty="0">
                <a:solidFill>
                  <a:srgbClr val="404040"/>
                </a:solidFill>
                <a:latin typeface="Verdana"/>
                <a:cs typeface="Verdana"/>
              </a:rPr>
              <a:t> συμμετεχόντων</a:t>
            </a:r>
            <a:endParaRPr sz="1800">
              <a:latin typeface="Verdana"/>
              <a:cs typeface="Verdana"/>
            </a:endParaRPr>
          </a:p>
          <a:p>
            <a:pPr marL="355600" indent="-342900">
              <a:lnSpc>
                <a:spcPct val="100000"/>
              </a:lnSpc>
              <a:spcBef>
                <a:spcPts val="1475"/>
              </a:spcBef>
              <a:buFont typeface="Arial MT"/>
              <a:buChar char="•"/>
              <a:tabLst>
                <a:tab pos="354965" algn="l"/>
                <a:tab pos="355600" algn="l"/>
              </a:tabLst>
            </a:pPr>
            <a:r>
              <a:rPr sz="1800" spc="-15" dirty="0">
                <a:solidFill>
                  <a:srgbClr val="404040"/>
                </a:solidFill>
                <a:latin typeface="Verdana"/>
                <a:cs typeface="Verdana"/>
              </a:rPr>
              <a:t>Την</a:t>
            </a:r>
            <a:r>
              <a:rPr sz="1800" spc="-45" dirty="0">
                <a:solidFill>
                  <a:srgbClr val="404040"/>
                </a:solidFill>
                <a:latin typeface="Verdana"/>
                <a:cs typeface="Verdana"/>
              </a:rPr>
              <a:t> </a:t>
            </a:r>
            <a:r>
              <a:rPr sz="1800" spc="-5" dirty="0">
                <a:solidFill>
                  <a:srgbClr val="404040"/>
                </a:solidFill>
                <a:latin typeface="Verdana"/>
                <a:cs typeface="Verdana"/>
              </a:rPr>
              <a:t>επιλογή</a:t>
            </a:r>
            <a:r>
              <a:rPr sz="1800" spc="-60" dirty="0">
                <a:solidFill>
                  <a:srgbClr val="404040"/>
                </a:solidFill>
                <a:latin typeface="Verdana"/>
                <a:cs typeface="Verdana"/>
              </a:rPr>
              <a:t> </a:t>
            </a:r>
            <a:r>
              <a:rPr sz="1800" spc="-10" dirty="0">
                <a:solidFill>
                  <a:srgbClr val="404040"/>
                </a:solidFill>
                <a:latin typeface="Verdana"/>
                <a:cs typeface="Verdana"/>
              </a:rPr>
              <a:t>συμμετεχόντων</a:t>
            </a:r>
            <a:endParaRPr sz="1800">
              <a:latin typeface="Verdana"/>
              <a:cs typeface="Verdana"/>
            </a:endParaRPr>
          </a:p>
          <a:p>
            <a:pPr marL="355600" indent="-342900">
              <a:lnSpc>
                <a:spcPct val="100000"/>
              </a:lnSpc>
              <a:spcBef>
                <a:spcPts val="1475"/>
              </a:spcBef>
              <a:buFont typeface="Arial MT"/>
              <a:buChar char="•"/>
              <a:tabLst>
                <a:tab pos="354965" algn="l"/>
                <a:tab pos="355600" algn="l"/>
              </a:tabLst>
            </a:pPr>
            <a:r>
              <a:rPr sz="1800" spc="-15" dirty="0">
                <a:solidFill>
                  <a:srgbClr val="404040"/>
                </a:solidFill>
                <a:latin typeface="Verdana"/>
                <a:cs typeface="Verdana"/>
              </a:rPr>
              <a:t>Την παρακολούθηση</a:t>
            </a:r>
            <a:r>
              <a:rPr sz="1800" spc="-35" dirty="0">
                <a:solidFill>
                  <a:srgbClr val="404040"/>
                </a:solidFill>
                <a:latin typeface="Verdana"/>
                <a:cs typeface="Verdana"/>
              </a:rPr>
              <a:t> </a:t>
            </a:r>
            <a:r>
              <a:rPr sz="1800" spc="-20"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στήριξη</a:t>
            </a:r>
            <a:r>
              <a:rPr sz="1800" spc="-25" dirty="0">
                <a:solidFill>
                  <a:srgbClr val="404040"/>
                </a:solidFill>
                <a:latin typeface="Verdana"/>
                <a:cs typeface="Verdana"/>
              </a:rPr>
              <a:t> </a:t>
            </a:r>
            <a:r>
              <a:rPr sz="1800" spc="-10" dirty="0">
                <a:solidFill>
                  <a:srgbClr val="404040"/>
                </a:solidFill>
                <a:latin typeface="Verdana"/>
                <a:cs typeface="Verdana"/>
              </a:rPr>
              <a:t>συμμετεχόντων,</a:t>
            </a:r>
            <a:r>
              <a:rPr sz="1800" spc="-40" dirty="0">
                <a:solidFill>
                  <a:srgbClr val="404040"/>
                </a:solidFill>
                <a:latin typeface="Verdana"/>
                <a:cs typeface="Verdana"/>
              </a:rPr>
              <a:t> </a:t>
            </a:r>
            <a:r>
              <a:rPr sz="1800" spc="-25" dirty="0">
                <a:solidFill>
                  <a:srgbClr val="404040"/>
                </a:solidFill>
                <a:latin typeface="Verdana"/>
                <a:cs typeface="Verdana"/>
              </a:rPr>
              <a:t>κατά</a:t>
            </a:r>
            <a:r>
              <a:rPr sz="1800" spc="5" dirty="0">
                <a:solidFill>
                  <a:srgbClr val="404040"/>
                </a:solidFill>
                <a:latin typeface="Verdana"/>
                <a:cs typeface="Verdana"/>
              </a:rPr>
              <a:t> </a:t>
            </a:r>
            <a:r>
              <a:rPr sz="1800" spc="-5" dirty="0">
                <a:solidFill>
                  <a:srgbClr val="404040"/>
                </a:solidFill>
                <a:latin typeface="Verdana"/>
                <a:cs typeface="Verdana"/>
              </a:rPr>
              <a:t>τη</a:t>
            </a:r>
            <a:r>
              <a:rPr sz="1800" spc="10" dirty="0">
                <a:solidFill>
                  <a:srgbClr val="404040"/>
                </a:solidFill>
                <a:latin typeface="Verdana"/>
                <a:cs typeface="Verdana"/>
              </a:rPr>
              <a:t> </a:t>
            </a:r>
            <a:r>
              <a:rPr sz="1800" dirty="0">
                <a:solidFill>
                  <a:srgbClr val="404040"/>
                </a:solidFill>
                <a:latin typeface="Verdana"/>
                <a:cs typeface="Verdana"/>
              </a:rPr>
              <a:t>διάρκεια</a:t>
            </a:r>
            <a:r>
              <a:rPr sz="1800" spc="-65" dirty="0">
                <a:solidFill>
                  <a:srgbClr val="404040"/>
                </a:solidFill>
                <a:latin typeface="Verdana"/>
                <a:cs typeface="Verdana"/>
              </a:rPr>
              <a:t> </a:t>
            </a:r>
            <a:r>
              <a:rPr sz="1800" spc="-15" dirty="0">
                <a:solidFill>
                  <a:srgbClr val="404040"/>
                </a:solidFill>
                <a:latin typeface="Verdana"/>
                <a:cs typeface="Verdana"/>
              </a:rPr>
              <a:t>των</a:t>
            </a:r>
            <a:endParaRPr sz="1800">
              <a:latin typeface="Verdana"/>
              <a:cs typeface="Verdana"/>
            </a:endParaRPr>
          </a:p>
          <a:p>
            <a:pPr marL="355600">
              <a:lnSpc>
                <a:spcPct val="100000"/>
              </a:lnSpc>
              <a:spcBef>
                <a:spcPts val="1085"/>
              </a:spcBef>
            </a:pPr>
            <a:r>
              <a:rPr sz="1800" spc="-20" dirty="0">
                <a:solidFill>
                  <a:srgbClr val="404040"/>
                </a:solidFill>
                <a:latin typeface="Verdana"/>
                <a:cs typeface="Verdana"/>
              </a:rPr>
              <a:t>κινητικοτήτων</a:t>
            </a:r>
            <a:endParaRPr sz="1800">
              <a:latin typeface="Verdana"/>
              <a:cs typeface="Verdana"/>
            </a:endParaRPr>
          </a:p>
          <a:p>
            <a:pPr marL="355600" indent="-342900">
              <a:lnSpc>
                <a:spcPct val="100000"/>
              </a:lnSpc>
              <a:spcBef>
                <a:spcPts val="1485"/>
              </a:spcBef>
              <a:buFont typeface="Arial MT"/>
              <a:buChar char="•"/>
              <a:tabLst>
                <a:tab pos="354965" algn="l"/>
                <a:tab pos="355600" algn="l"/>
              </a:tabLst>
            </a:pPr>
            <a:r>
              <a:rPr sz="1800" spc="-5" dirty="0">
                <a:solidFill>
                  <a:srgbClr val="404040"/>
                </a:solidFill>
                <a:latin typeface="Verdana"/>
                <a:cs typeface="Verdana"/>
              </a:rPr>
              <a:t>Τη</a:t>
            </a:r>
            <a:r>
              <a:rPr sz="1800" spc="-15" dirty="0">
                <a:solidFill>
                  <a:srgbClr val="404040"/>
                </a:solidFill>
                <a:latin typeface="Verdana"/>
                <a:cs typeface="Verdana"/>
              </a:rPr>
              <a:t> </a:t>
            </a:r>
            <a:r>
              <a:rPr sz="1800" dirty="0">
                <a:solidFill>
                  <a:srgbClr val="404040"/>
                </a:solidFill>
                <a:latin typeface="Verdana"/>
                <a:cs typeface="Verdana"/>
              </a:rPr>
              <a:t>διασφάλιση</a:t>
            </a:r>
            <a:r>
              <a:rPr sz="1800" spc="-45" dirty="0">
                <a:solidFill>
                  <a:srgbClr val="404040"/>
                </a:solidFill>
                <a:latin typeface="Verdana"/>
                <a:cs typeface="Verdana"/>
              </a:rPr>
              <a:t> </a:t>
            </a:r>
            <a:r>
              <a:rPr sz="1800" spc="-5" dirty="0">
                <a:solidFill>
                  <a:srgbClr val="404040"/>
                </a:solidFill>
                <a:latin typeface="Verdana"/>
                <a:cs typeface="Verdana"/>
              </a:rPr>
              <a:t>της</a:t>
            </a:r>
            <a:r>
              <a:rPr sz="1800" spc="-30" dirty="0">
                <a:solidFill>
                  <a:srgbClr val="404040"/>
                </a:solidFill>
                <a:latin typeface="Verdana"/>
                <a:cs typeface="Verdana"/>
              </a:rPr>
              <a:t> </a:t>
            </a:r>
            <a:r>
              <a:rPr sz="1800" spc="-5" dirty="0">
                <a:solidFill>
                  <a:srgbClr val="404040"/>
                </a:solidFill>
                <a:latin typeface="Verdana"/>
                <a:cs typeface="Verdana"/>
              </a:rPr>
              <a:t>αναγνώρισης</a:t>
            </a:r>
            <a:r>
              <a:rPr sz="1800" spc="-25" dirty="0">
                <a:solidFill>
                  <a:srgbClr val="404040"/>
                </a:solidFill>
                <a:latin typeface="Verdana"/>
                <a:cs typeface="Verdana"/>
              </a:rPr>
              <a:t> </a:t>
            </a:r>
            <a:r>
              <a:rPr sz="1800" spc="-15" dirty="0">
                <a:solidFill>
                  <a:srgbClr val="404040"/>
                </a:solidFill>
                <a:latin typeface="Verdana"/>
                <a:cs typeface="Verdana"/>
              </a:rPr>
              <a:t>των</a:t>
            </a:r>
            <a:r>
              <a:rPr sz="1800" spc="-20" dirty="0">
                <a:solidFill>
                  <a:srgbClr val="404040"/>
                </a:solidFill>
                <a:latin typeface="Verdana"/>
                <a:cs typeface="Verdana"/>
              </a:rPr>
              <a:t> </a:t>
            </a:r>
            <a:r>
              <a:rPr sz="1800" spc="-15" dirty="0">
                <a:solidFill>
                  <a:srgbClr val="404040"/>
                </a:solidFill>
                <a:latin typeface="Verdana"/>
                <a:cs typeface="Verdana"/>
              </a:rPr>
              <a:t>εκπαιδευτικών/ακαδημαϊκών</a:t>
            </a:r>
            <a:r>
              <a:rPr sz="1800" spc="305" dirty="0">
                <a:solidFill>
                  <a:srgbClr val="404040"/>
                </a:solidFill>
                <a:latin typeface="Verdana"/>
                <a:cs typeface="Verdana"/>
              </a:rPr>
              <a:t> </a:t>
            </a:r>
            <a:r>
              <a:rPr sz="1800" spc="-15" dirty="0">
                <a:solidFill>
                  <a:srgbClr val="404040"/>
                </a:solidFill>
                <a:latin typeface="Verdana"/>
                <a:cs typeface="Verdana"/>
              </a:rPr>
              <a:t>μονάδων</a:t>
            </a:r>
            <a:endParaRPr sz="1800">
              <a:latin typeface="Verdana"/>
              <a:cs typeface="Verdana"/>
            </a:endParaRPr>
          </a:p>
          <a:p>
            <a:pPr marL="355600" indent="-342900">
              <a:lnSpc>
                <a:spcPct val="100000"/>
              </a:lnSpc>
              <a:spcBef>
                <a:spcPts val="1475"/>
              </a:spcBef>
              <a:buFont typeface="Arial MT"/>
              <a:buChar char="•"/>
              <a:tabLst>
                <a:tab pos="354965" algn="l"/>
                <a:tab pos="355600" algn="l"/>
              </a:tabLst>
            </a:pPr>
            <a:r>
              <a:rPr sz="1800" spc="-15" dirty="0">
                <a:solidFill>
                  <a:srgbClr val="404040"/>
                </a:solidFill>
                <a:latin typeface="Verdana"/>
                <a:cs typeface="Verdana"/>
              </a:rPr>
              <a:t>Την </a:t>
            </a:r>
            <a:r>
              <a:rPr sz="1800" spc="-5" dirty="0">
                <a:solidFill>
                  <a:srgbClr val="404040"/>
                </a:solidFill>
                <a:latin typeface="Verdana"/>
                <a:cs typeface="Verdana"/>
              </a:rPr>
              <a:t>ενημέρωση</a:t>
            </a:r>
            <a:r>
              <a:rPr sz="1800" spc="-55" dirty="0">
                <a:solidFill>
                  <a:srgbClr val="404040"/>
                </a:solidFill>
                <a:latin typeface="Verdana"/>
                <a:cs typeface="Verdana"/>
              </a:rPr>
              <a:t> </a:t>
            </a:r>
            <a:r>
              <a:rPr sz="1800" spc="-15" dirty="0">
                <a:solidFill>
                  <a:srgbClr val="404040"/>
                </a:solidFill>
                <a:latin typeface="Verdana"/>
                <a:cs typeface="Verdana"/>
              </a:rPr>
              <a:t>των</a:t>
            </a:r>
            <a:r>
              <a:rPr sz="1800" spc="5" dirty="0">
                <a:solidFill>
                  <a:srgbClr val="404040"/>
                </a:solidFill>
                <a:latin typeface="Verdana"/>
                <a:cs typeface="Verdana"/>
              </a:rPr>
              <a:t> </a:t>
            </a:r>
            <a:r>
              <a:rPr sz="1800" spc="-15" dirty="0">
                <a:solidFill>
                  <a:srgbClr val="404040"/>
                </a:solidFill>
                <a:latin typeface="Verdana"/>
                <a:cs typeface="Verdana"/>
              </a:rPr>
              <a:t>καταλόγων</a:t>
            </a:r>
            <a:r>
              <a:rPr sz="1800" spc="-5" dirty="0">
                <a:solidFill>
                  <a:srgbClr val="404040"/>
                </a:solidFill>
                <a:latin typeface="Verdana"/>
                <a:cs typeface="Verdana"/>
              </a:rPr>
              <a:t> </a:t>
            </a:r>
            <a:r>
              <a:rPr sz="1800" dirty="0">
                <a:solidFill>
                  <a:srgbClr val="404040"/>
                </a:solidFill>
                <a:latin typeface="Verdana"/>
                <a:cs typeface="Verdana"/>
              </a:rPr>
              <a:t>σπουδών</a:t>
            </a:r>
            <a:r>
              <a:rPr sz="1800" spc="-45" dirty="0">
                <a:solidFill>
                  <a:srgbClr val="404040"/>
                </a:solidFill>
                <a:latin typeface="Verdana"/>
                <a:cs typeface="Verdana"/>
              </a:rPr>
              <a:t> </a:t>
            </a:r>
            <a:r>
              <a:rPr sz="1800" spc="-5" dirty="0">
                <a:solidFill>
                  <a:srgbClr val="404040"/>
                </a:solidFill>
                <a:latin typeface="Verdana"/>
                <a:cs typeface="Verdana"/>
              </a:rPr>
              <a:t>του </a:t>
            </a:r>
            <a:r>
              <a:rPr sz="1800" spc="-15" dirty="0">
                <a:solidFill>
                  <a:srgbClr val="404040"/>
                </a:solidFill>
                <a:latin typeface="Verdana"/>
                <a:cs typeface="Verdana"/>
              </a:rPr>
              <a:t>ιδρύματος</a:t>
            </a:r>
            <a:r>
              <a:rPr sz="1800" spc="25" dirty="0">
                <a:solidFill>
                  <a:srgbClr val="404040"/>
                </a:solidFill>
                <a:latin typeface="Verdana"/>
                <a:cs typeface="Verdana"/>
              </a:rPr>
              <a:t> </a:t>
            </a:r>
            <a:r>
              <a:rPr sz="1800" dirty="0">
                <a:solidFill>
                  <a:srgbClr val="404040"/>
                </a:solidFill>
                <a:latin typeface="Verdana"/>
                <a:cs typeface="Verdana"/>
              </a:rPr>
              <a:t>για</a:t>
            </a:r>
            <a:r>
              <a:rPr sz="1800" spc="-30" dirty="0">
                <a:solidFill>
                  <a:srgbClr val="404040"/>
                </a:solidFill>
                <a:latin typeface="Verdana"/>
                <a:cs typeface="Verdana"/>
              </a:rPr>
              <a:t> </a:t>
            </a:r>
            <a:r>
              <a:rPr sz="1800" spc="-10" dirty="0">
                <a:solidFill>
                  <a:srgbClr val="404040"/>
                </a:solidFill>
                <a:latin typeface="Verdana"/>
                <a:cs typeface="Verdana"/>
              </a:rPr>
              <a:t>τους</a:t>
            </a:r>
            <a:r>
              <a:rPr sz="1800" spc="260" dirty="0">
                <a:solidFill>
                  <a:srgbClr val="404040"/>
                </a:solidFill>
                <a:latin typeface="Verdana"/>
                <a:cs typeface="Verdana"/>
              </a:rPr>
              <a:t> </a:t>
            </a:r>
            <a:r>
              <a:rPr sz="1800" spc="-5" dirty="0">
                <a:solidFill>
                  <a:srgbClr val="404040"/>
                </a:solidFill>
                <a:latin typeface="Verdana"/>
                <a:cs typeface="Verdana"/>
              </a:rPr>
              <a:t>εισερχόμενους</a:t>
            </a:r>
            <a:r>
              <a:rPr sz="1800" spc="-80" dirty="0">
                <a:solidFill>
                  <a:srgbClr val="404040"/>
                </a:solidFill>
                <a:latin typeface="Verdana"/>
                <a:cs typeface="Verdana"/>
              </a:rPr>
              <a:t> </a:t>
            </a:r>
            <a:r>
              <a:rPr sz="1800" spc="-15" dirty="0">
                <a:solidFill>
                  <a:srgbClr val="404040"/>
                </a:solidFill>
                <a:latin typeface="Verdana"/>
                <a:cs typeface="Verdana"/>
              </a:rPr>
              <a:t>φοιτητές</a:t>
            </a:r>
            <a:endParaRPr sz="1800">
              <a:latin typeface="Verdana"/>
              <a:cs typeface="Verdana"/>
            </a:endParaRPr>
          </a:p>
          <a:p>
            <a:pPr marL="355600" indent="-342900">
              <a:lnSpc>
                <a:spcPct val="100000"/>
              </a:lnSpc>
              <a:spcBef>
                <a:spcPts val="1480"/>
              </a:spcBef>
              <a:buFont typeface="Arial MT"/>
              <a:buChar char="•"/>
              <a:tabLst>
                <a:tab pos="354965" algn="l"/>
                <a:tab pos="355600" algn="l"/>
              </a:tabLst>
            </a:pPr>
            <a:r>
              <a:rPr sz="1800" spc="-5" dirty="0">
                <a:solidFill>
                  <a:srgbClr val="404040"/>
                </a:solidFill>
                <a:latin typeface="Verdana"/>
                <a:cs typeface="Verdana"/>
              </a:rPr>
              <a:t>Δραστηριότητες</a:t>
            </a:r>
            <a:r>
              <a:rPr sz="1800" spc="-85" dirty="0">
                <a:solidFill>
                  <a:srgbClr val="404040"/>
                </a:solidFill>
                <a:latin typeface="Verdana"/>
                <a:cs typeface="Verdana"/>
              </a:rPr>
              <a:t> </a:t>
            </a:r>
            <a:r>
              <a:rPr sz="1800" spc="-5" dirty="0">
                <a:solidFill>
                  <a:srgbClr val="404040"/>
                </a:solidFill>
                <a:latin typeface="Verdana"/>
                <a:cs typeface="Verdana"/>
              </a:rPr>
              <a:t>ενσωμάτωσης</a:t>
            </a:r>
            <a:r>
              <a:rPr sz="1800" spc="-90" dirty="0">
                <a:solidFill>
                  <a:srgbClr val="404040"/>
                </a:solidFill>
                <a:latin typeface="Verdana"/>
                <a:cs typeface="Verdana"/>
              </a:rPr>
              <a:t> </a:t>
            </a:r>
            <a:r>
              <a:rPr sz="1800" spc="-15" dirty="0">
                <a:solidFill>
                  <a:srgbClr val="404040"/>
                </a:solidFill>
                <a:latin typeface="Verdana"/>
                <a:cs typeface="Verdana"/>
              </a:rPr>
              <a:t>των</a:t>
            </a:r>
            <a:r>
              <a:rPr sz="1800" spc="-10" dirty="0">
                <a:solidFill>
                  <a:srgbClr val="404040"/>
                </a:solidFill>
                <a:latin typeface="Verdana"/>
                <a:cs typeface="Verdana"/>
              </a:rPr>
              <a:t> </a:t>
            </a:r>
            <a:r>
              <a:rPr sz="1800" spc="-5" dirty="0">
                <a:solidFill>
                  <a:srgbClr val="404040"/>
                </a:solidFill>
                <a:latin typeface="Verdana"/>
                <a:cs typeface="Verdana"/>
              </a:rPr>
              <a:t>εισερχόμενων</a:t>
            </a:r>
            <a:r>
              <a:rPr sz="1800" spc="-80" dirty="0">
                <a:solidFill>
                  <a:srgbClr val="404040"/>
                </a:solidFill>
                <a:latin typeface="Verdana"/>
                <a:cs typeface="Verdana"/>
              </a:rPr>
              <a:t> </a:t>
            </a:r>
            <a:r>
              <a:rPr sz="1800" spc="-15" dirty="0">
                <a:solidFill>
                  <a:srgbClr val="404040"/>
                </a:solidFill>
                <a:latin typeface="Verdana"/>
                <a:cs typeface="Verdana"/>
              </a:rPr>
              <a:t>φοιτητών</a:t>
            </a:r>
            <a:endParaRPr sz="1800">
              <a:latin typeface="Verdana"/>
              <a:cs typeface="Verdana"/>
            </a:endParaRPr>
          </a:p>
          <a:p>
            <a:pPr marL="355600" indent="-342900">
              <a:lnSpc>
                <a:spcPct val="100000"/>
              </a:lnSpc>
              <a:spcBef>
                <a:spcPts val="1490"/>
              </a:spcBef>
              <a:buFont typeface="Arial MT"/>
              <a:buChar char="•"/>
              <a:tabLst>
                <a:tab pos="354965" algn="l"/>
                <a:tab pos="355600" algn="l"/>
              </a:tabLst>
            </a:pPr>
            <a:r>
              <a:rPr sz="1800" spc="-15" dirty="0">
                <a:solidFill>
                  <a:srgbClr val="404040"/>
                </a:solidFill>
                <a:latin typeface="Verdana"/>
                <a:cs typeface="Verdana"/>
              </a:rPr>
              <a:t>Την</a:t>
            </a:r>
            <a:r>
              <a:rPr sz="1800" spc="-35" dirty="0">
                <a:solidFill>
                  <a:srgbClr val="404040"/>
                </a:solidFill>
                <a:latin typeface="Verdana"/>
                <a:cs typeface="Verdana"/>
              </a:rPr>
              <a:t> </a:t>
            </a:r>
            <a:r>
              <a:rPr sz="1800" spc="-10" dirty="0">
                <a:solidFill>
                  <a:srgbClr val="404040"/>
                </a:solidFill>
                <a:latin typeface="Verdana"/>
                <a:cs typeface="Verdana"/>
              </a:rPr>
              <a:t>υλοποίηση</a:t>
            </a:r>
            <a:r>
              <a:rPr sz="1800" spc="-30" dirty="0">
                <a:solidFill>
                  <a:srgbClr val="404040"/>
                </a:solidFill>
                <a:latin typeface="Verdana"/>
                <a:cs typeface="Verdana"/>
              </a:rPr>
              <a:t> </a:t>
            </a:r>
            <a:r>
              <a:rPr sz="1800" spc="-5" dirty="0">
                <a:solidFill>
                  <a:srgbClr val="404040"/>
                </a:solidFill>
                <a:latin typeface="Verdana"/>
                <a:cs typeface="Verdana"/>
              </a:rPr>
              <a:t>του</a:t>
            </a:r>
            <a:r>
              <a:rPr sz="1800" spc="-15" dirty="0">
                <a:solidFill>
                  <a:srgbClr val="404040"/>
                </a:solidFill>
                <a:latin typeface="Verdana"/>
                <a:cs typeface="Verdana"/>
              </a:rPr>
              <a:t> </a:t>
            </a:r>
            <a:r>
              <a:rPr sz="1800" spc="-5" dirty="0">
                <a:solidFill>
                  <a:srgbClr val="404040"/>
                </a:solidFill>
                <a:latin typeface="Verdana"/>
                <a:cs typeface="Verdana"/>
              </a:rPr>
              <a:t>Εuropean</a:t>
            </a:r>
            <a:r>
              <a:rPr sz="1800" spc="-45" dirty="0">
                <a:solidFill>
                  <a:srgbClr val="404040"/>
                </a:solidFill>
                <a:latin typeface="Verdana"/>
                <a:cs typeface="Verdana"/>
              </a:rPr>
              <a:t> </a:t>
            </a:r>
            <a:r>
              <a:rPr sz="1800" spc="-15" dirty="0">
                <a:solidFill>
                  <a:srgbClr val="404040"/>
                </a:solidFill>
                <a:latin typeface="Verdana"/>
                <a:cs typeface="Verdana"/>
              </a:rPr>
              <a:t>Student</a:t>
            </a:r>
            <a:r>
              <a:rPr sz="1800" spc="5" dirty="0">
                <a:solidFill>
                  <a:srgbClr val="404040"/>
                </a:solidFill>
                <a:latin typeface="Verdana"/>
                <a:cs typeface="Verdana"/>
              </a:rPr>
              <a:t> </a:t>
            </a:r>
            <a:r>
              <a:rPr sz="1800" spc="-10" dirty="0">
                <a:solidFill>
                  <a:srgbClr val="404040"/>
                </a:solidFill>
                <a:latin typeface="Verdana"/>
                <a:cs typeface="Verdana"/>
              </a:rPr>
              <a:t>Card</a:t>
            </a:r>
            <a:r>
              <a:rPr sz="1800" spc="-15" dirty="0">
                <a:solidFill>
                  <a:srgbClr val="404040"/>
                </a:solidFill>
                <a:latin typeface="Verdana"/>
                <a:cs typeface="Verdana"/>
              </a:rPr>
              <a:t> </a:t>
            </a:r>
            <a:r>
              <a:rPr sz="1800" spc="-5" dirty="0">
                <a:solidFill>
                  <a:srgbClr val="404040"/>
                </a:solidFill>
                <a:latin typeface="Verdana"/>
                <a:cs typeface="Verdana"/>
              </a:rPr>
              <a:t>Initiative</a:t>
            </a:r>
            <a:r>
              <a:rPr sz="1800" spc="-45" dirty="0">
                <a:solidFill>
                  <a:srgbClr val="404040"/>
                </a:solidFill>
                <a:latin typeface="Verdana"/>
                <a:cs typeface="Verdana"/>
              </a:rPr>
              <a:t> </a:t>
            </a:r>
            <a:r>
              <a:rPr sz="1800" spc="-5" dirty="0">
                <a:solidFill>
                  <a:srgbClr val="404040"/>
                </a:solidFill>
                <a:latin typeface="Verdana"/>
                <a:cs typeface="Verdana"/>
              </a:rPr>
              <a:t>(Digitalisation</a:t>
            </a:r>
            <a:r>
              <a:rPr sz="1800" spc="-45" dirty="0">
                <a:solidFill>
                  <a:srgbClr val="404040"/>
                </a:solidFill>
                <a:latin typeface="Verdana"/>
                <a:cs typeface="Verdana"/>
              </a:rPr>
              <a:t> </a:t>
            </a:r>
            <a:r>
              <a:rPr sz="1800" dirty="0">
                <a:solidFill>
                  <a:srgbClr val="404040"/>
                </a:solidFill>
                <a:latin typeface="Verdana"/>
                <a:cs typeface="Verdana"/>
              </a:rPr>
              <a:t>of</a:t>
            </a:r>
            <a:r>
              <a:rPr sz="1800" spc="254" dirty="0">
                <a:solidFill>
                  <a:srgbClr val="404040"/>
                </a:solidFill>
                <a:latin typeface="Verdana"/>
                <a:cs typeface="Verdana"/>
              </a:rPr>
              <a:t> </a:t>
            </a:r>
            <a:r>
              <a:rPr sz="1800" spc="-20" dirty="0">
                <a:solidFill>
                  <a:srgbClr val="404040"/>
                </a:solidFill>
                <a:latin typeface="Verdana"/>
                <a:cs typeface="Verdana"/>
              </a:rPr>
              <a:t>Erasmus+)</a:t>
            </a:r>
            <a:endParaRPr sz="1800">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65582" y="64719"/>
            <a:ext cx="3195955" cy="514350"/>
          </a:xfrm>
          <a:prstGeom prst="rect">
            <a:avLst/>
          </a:prstGeom>
        </p:spPr>
        <p:txBody>
          <a:bodyPr vert="horz" wrap="square" lIns="0" tIns="13335" rIns="0" bIns="0" rtlCol="0">
            <a:spAutoFit/>
          </a:bodyPr>
          <a:lstStyle/>
          <a:p>
            <a:pPr marL="12700">
              <a:lnSpc>
                <a:spcPct val="100000"/>
              </a:lnSpc>
              <a:spcBef>
                <a:spcPts val="105"/>
              </a:spcBef>
            </a:pPr>
            <a:r>
              <a:rPr sz="3200" b="0" spc="-20" dirty="0">
                <a:latin typeface="Calibri Light"/>
                <a:cs typeface="Calibri Light"/>
              </a:rPr>
              <a:t>Δομή</a:t>
            </a:r>
            <a:r>
              <a:rPr sz="3200" b="0" spc="-120" dirty="0">
                <a:latin typeface="Calibri Light"/>
                <a:cs typeface="Calibri Light"/>
              </a:rPr>
              <a:t> </a:t>
            </a:r>
            <a:r>
              <a:rPr sz="3200" b="0" spc="-30" dirty="0">
                <a:latin typeface="Calibri Light"/>
                <a:cs typeface="Calibri Light"/>
              </a:rPr>
              <a:t>Παρουσίασης</a:t>
            </a:r>
            <a:endParaRPr sz="3200" dirty="0">
              <a:latin typeface="Calibri Light"/>
              <a:cs typeface="Calibri Light"/>
            </a:endParaRPr>
          </a:p>
        </p:txBody>
      </p:sp>
      <p:sp>
        <p:nvSpPr>
          <p:cNvPr id="6" name="object 6"/>
          <p:cNvSpPr txBox="1"/>
          <p:nvPr/>
        </p:nvSpPr>
        <p:spPr>
          <a:xfrm>
            <a:off x="1425066" y="1683592"/>
            <a:ext cx="9293860" cy="2214068"/>
          </a:xfrm>
          <a:prstGeom prst="rect">
            <a:avLst/>
          </a:prstGeom>
        </p:spPr>
        <p:txBody>
          <a:bodyPr vert="horz" wrap="square" lIns="0" tIns="196215" rIns="0" bIns="0" rtlCol="0">
            <a:spAutoFit/>
          </a:bodyPr>
          <a:lstStyle/>
          <a:p>
            <a:pPr marL="299085" indent="-287020">
              <a:lnSpc>
                <a:spcPct val="100000"/>
              </a:lnSpc>
              <a:spcBef>
                <a:spcPts val="1545"/>
              </a:spcBef>
              <a:buFont typeface="Courier New"/>
              <a:buChar char="o"/>
              <a:tabLst>
                <a:tab pos="299720" algn="l"/>
              </a:tabLst>
            </a:pPr>
            <a:r>
              <a:rPr sz="2400" i="1" spc="-5" dirty="0" err="1">
                <a:solidFill>
                  <a:srgbClr val="BE94DF"/>
                </a:solidFill>
                <a:latin typeface="Verdana"/>
                <a:cs typeface="Verdana"/>
              </a:rPr>
              <a:t>Ενημ</a:t>
            </a:r>
            <a:r>
              <a:rPr lang="el-GR" sz="2400" i="1" spc="-5" dirty="0">
                <a:solidFill>
                  <a:srgbClr val="BE94DF"/>
                </a:solidFill>
                <a:latin typeface="Verdana"/>
                <a:cs typeface="Verdana"/>
              </a:rPr>
              <a:t>έρωση για Τελική και Ενδιάμεση Έκθεση</a:t>
            </a:r>
            <a:endParaRPr sz="2400" dirty="0">
              <a:latin typeface="Verdana"/>
              <a:cs typeface="Verdana"/>
            </a:endParaRPr>
          </a:p>
          <a:p>
            <a:pPr marL="299085" indent="-287020">
              <a:lnSpc>
                <a:spcPct val="100000"/>
              </a:lnSpc>
              <a:spcBef>
                <a:spcPts val="1445"/>
              </a:spcBef>
              <a:buFont typeface="Courier New"/>
              <a:buChar char="o"/>
              <a:tabLst>
                <a:tab pos="299720" algn="l"/>
              </a:tabLst>
            </a:pPr>
            <a:r>
              <a:rPr sz="2400" i="1" spc="-5" dirty="0">
                <a:latin typeface="Verdana"/>
                <a:cs typeface="Verdana"/>
              </a:rPr>
              <a:t>ΚA131</a:t>
            </a:r>
            <a:r>
              <a:rPr lang="en-GB" sz="2400" i="1" spc="-5" dirty="0">
                <a:latin typeface="Verdana"/>
                <a:cs typeface="Verdana"/>
              </a:rPr>
              <a:t>-</a:t>
            </a:r>
            <a:r>
              <a:rPr sz="2400" i="1" spc="-5" dirty="0">
                <a:latin typeface="Verdana"/>
                <a:cs typeface="Verdana"/>
              </a:rPr>
              <a:t>Intra European</a:t>
            </a:r>
            <a:r>
              <a:rPr sz="2400" i="1" spc="20" dirty="0">
                <a:latin typeface="Verdana"/>
                <a:cs typeface="Verdana"/>
              </a:rPr>
              <a:t> </a:t>
            </a:r>
            <a:r>
              <a:rPr sz="2400" i="1" dirty="0">
                <a:latin typeface="Verdana"/>
                <a:cs typeface="Verdana"/>
              </a:rPr>
              <a:t>Mobility</a:t>
            </a:r>
            <a:r>
              <a:rPr sz="2400" i="1" spc="25" dirty="0">
                <a:latin typeface="Verdana"/>
                <a:cs typeface="Verdana"/>
              </a:rPr>
              <a:t> </a:t>
            </a:r>
            <a:r>
              <a:rPr sz="2400" i="1" spc="-5" dirty="0">
                <a:latin typeface="Verdana"/>
                <a:cs typeface="Verdana"/>
              </a:rPr>
              <a:t>for</a:t>
            </a:r>
            <a:r>
              <a:rPr sz="2400" i="1" spc="25" dirty="0">
                <a:latin typeface="Verdana"/>
                <a:cs typeface="Verdana"/>
              </a:rPr>
              <a:t> </a:t>
            </a:r>
            <a:r>
              <a:rPr sz="2400" i="1" dirty="0">
                <a:latin typeface="Verdana"/>
                <a:cs typeface="Verdana"/>
              </a:rPr>
              <a:t>Students</a:t>
            </a:r>
            <a:r>
              <a:rPr sz="2400" i="1" spc="5" dirty="0">
                <a:latin typeface="Verdana"/>
                <a:cs typeface="Verdana"/>
              </a:rPr>
              <a:t> </a:t>
            </a:r>
            <a:r>
              <a:rPr sz="2400" i="1" dirty="0">
                <a:latin typeface="Verdana"/>
                <a:cs typeface="Verdana"/>
              </a:rPr>
              <a:t>and</a:t>
            </a:r>
            <a:r>
              <a:rPr sz="2400" i="1" spc="15" dirty="0">
                <a:latin typeface="Verdana"/>
                <a:cs typeface="Verdana"/>
              </a:rPr>
              <a:t> </a:t>
            </a:r>
            <a:r>
              <a:rPr sz="2400" i="1" spc="-5" dirty="0">
                <a:latin typeface="Verdana"/>
                <a:cs typeface="Verdana"/>
              </a:rPr>
              <a:t>Staff</a:t>
            </a:r>
            <a:endParaRPr sz="2400" dirty="0">
              <a:latin typeface="Verdana"/>
              <a:cs typeface="Verdana"/>
            </a:endParaRPr>
          </a:p>
          <a:p>
            <a:pPr marL="299085" indent="-287020">
              <a:lnSpc>
                <a:spcPct val="100000"/>
              </a:lnSpc>
              <a:spcBef>
                <a:spcPts val="1440"/>
              </a:spcBef>
              <a:buFont typeface="Courier New"/>
              <a:buChar char="o"/>
              <a:tabLst>
                <a:tab pos="299720" algn="l"/>
              </a:tabLst>
            </a:pPr>
            <a:r>
              <a:rPr sz="2400" dirty="0">
                <a:solidFill>
                  <a:srgbClr val="404040"/>
                </a:solidFill>
                <a:latin typeface="Verdana"/>
                <a:cs typeface="Verdana"/>
              </a:rPr>
              <a:t>ΚΑ171-</a:t>
            </a:r>
            <a:r>
              <a:rPr sz="2400" spc="-5" dirty="0">
                <a:solidFill>
                  <a:srgbClr val="404040"/>
                </a:solidFill>
                <a:latin typeface="Verdana"/>
                <a:cs typeface="Verdana"/>
              </a:rPr>
              <a:t>Ιnternational</a:t>
            </a:r>
            <a:r>
              <a:rPr sz="2400" spc="45" dirty="0">
                <a:solidFill>
                  <a:srgbClr val="404040"/>
                </a:solidFill>
                <a:latin typeface="Verdana"/>
                <a:cs typeface="Verdana"/>
              </a:rPr>
              <a:t> </a:t>
            </a:r>
            <a:r>
              <a:rPr sz="2400" spc="-5" dirty="0">
                <a:solidFill>
                  <a:srgbClr val="404040"/>
                </a:solidFill>
                <a:latin typeface="Verdana"/>
                <a:cs typeface="Verdana"/>
              </a:rPr>
              <a:t>Mobility</a:t>
            </a:r>
            <a:endParaRPr sz="2400" dirty="0">
              <a:latin typeface="Verdana"/>
              <a:cs typeface="Verdana"/>
            </a:endParaRPr>
          </a:p>
          <a:p>
            <a:pPr marL="299085" indent="-287020">
              <a:lnSpc>
                <a:spcPct val="100000"/>
              </a:lnSpc>
              <a:spcBef>
                <a:spcPts val="1440"/>
              </a:spcBef>
              <a:buFont typeface="Courier New"/>
              <a:buChar char="o"/>
              <a:tabLst>
                <a:tab pos="299720" algn="l"/>
                <a:tab pos="3612515" algn="l"/>
              </a:tabLst>
            </a:pPr>
            <a:r>
              <a:rPr sz="2400" i="1" spc="-5" dirty="0">
                <a:solidFill>
                  <a:srgbClr val="92D050"/>
                </a:solidFill>
                <a:latin typeface="Verdana"/>
                <a:cs typeface="Verdana"/>
              </a:rPr>
              <a:t>Τα</a:t>
            </a:r>
            <a:r>
              <a:rPr sz="2400" i="1" spc="10" dirty="0">
                <a:solidFill>
                  <a:srgbClr val="92D050"/>
                </a:solidFill>
                <a:latin typeface="Verdana"/>
                <a:cs typeface="Verdana"/>
              </a:rPr>
              <a:t> </a:t>
            </a:r>
            <a:r>
              <a:rPr sz="2400" i="1" dirty="0">
                <a:solidFill>
                  <a:srgbClr val="92D050"/>
                </a:solidFill>
                <a:latin typeface="Verdana"/>
                <a:cs typeface="Verdana"/>
              </a:rPr>
              <a:t>μέρη</a:t>
            </a:r>
            <a:r>
              <a:rPr sz="2400" i="1" spc="10" dirty="0">
                <a:solidFill>
                  <a:srgbClr val="92D050"/>
                </a:solidFill>
                <a:latin typeface="Verdana"/>
                <a:cs typeface="Verdana"/>
              </a:rPr>
              <a:t> </a:t>
            </a:r>
            <a:r>
              <a:rPr sz="2400" i="1" spc="-5" dirty="0" err="1">
                <a:solidFill>
                  <a:srgbClr val="92D050"/>
                </a:solidFill>
                <a:latin typeface="Verdana"/>
                <a:cs typeface="Verdana"/>
              </a:rPr>
              <a:t>της</a:t>
            </a:r>
            <a:r>
              <a:rPr sz="2400" i="1" spc="10" dirty="0">
                <a:solidFill>
                  <a:srgbClr val="92D050"/>
                </a:solidFill>
                <a:latin typeface="Verdana"/>
                <a:cs typeface="Verdana"/>
              </a:rPr>
              <a:t> </a:t>
            </a:r>
            <a:r>
              <a:rPr sz="2400" i="1" spc="-5" dirty="0">
                <a:solidFill>
                  <a:srgbClr val="92D050"/>
                </a:solidFill>
                <a:latin typeface="Verdana"/>
                <a:cs typeface="Verdana"/>
              </a:rPr>
              <a:t>α</a:t>
            </a:r>
            <a:r>
              <a:rPr sz="2400" i="1" spc="-5" dirty="0" err="1">
                <a:solidFill>
                  <a:srgbClr val="92D050"/>
                </a:solidFill>
                <a:latin typeface="Verdana"/>
                <a:cs typeface="Verdana"/>
              </a:rPr>
              <a:t>ίτησης</a:t>
            </a:r>
            <a:r>
              <a:rPr sz="2400" i="1" spc="-35" dirty="0">
                <a:solidFill>
                  <a:srgbClr val="92D050"/>
                </a:solidFill>
                <a:latin typeface="Verdana"/>
                <a:cs typeface="Verdana"/>
              </a:rPr>
              <a:t> </a:t>
            </a:r>
            <a:r>
              <a:rPr sz="2400" i="1" dirty="0">
                <a:solidFill>
                  <a:srgbClr val="92D050"/>
                </a:solidFill>
                <a:latin typeface="Verdana"/>
                <a:cs typeface="Verdana"/>
              </a:rPr>
              <a:t>ΚΑ131</a:t>
            </a:r>
            <a:r>
              <a:rPr sz="2400" i="1" spc="-30" dirty="0">
                <a:solidFill>
                  <a:srgbClr val="92D050"/>
                </a:solidFill>
                <a:latin typeface="Verdana"/>
                <a:cs typeface="Verdana"/>
              </a:rPr>
              <a:t> </a:t>
            </a:r>
            <a:r>
              <a:rPr sz="2400" i="1" dirty="0">
                <a:solidFill>
                  <a:srgbClr val="92D050"/>
                </a:solidFill>
                <a:latin typeface="Verdana"/>
                <a:cs typeface="Verdana"/>
              </a:rPr>
              <a:t>&amp;</a:t>
            </a:r>
            <a:r>
              <a:rPr sz="2400" i="1" spc="-5" dirty="0">
                <a:solidFill>
                  <a:srgbClr val="92D050"/>
                </a:solidFill>
                <a:latin typeface="Verdana"/>
                <a:cs typeface="Verdana"/>
              </a:rPr>
              <a:t> </a:t>
            </a:r>
            <a:r>
              <a:rPr sz="2400" i="1" dirty="0">
                <a:solidFill>
                  <a:srgbClr val="92D050"/>
                </a:solidFill>
                <a:latin typeface="Verdana"/>
                <a:cs typeface="Verdana"/>
              </a:rPr>
              <a:t>ΚΑ171</a:t>
            </a:r>
            <a:endParaRPr sz="2400" dirty="0">
              <a:latin typeface="Verdana"/>
              <a:cs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22910" y="88519"/>
            <a:ext cx="7117715" cy="513715"/>
          </a:xfrm>
          <a:prstGeom prst="rect">
            <a:avLst/>
          </a:prstGeom>
        </p:spPr>
        <p:txBody>
          <a:bodyPr vert="horz" wrap="square" lIns="0" tIns="12700" rIns="0" bIns="0" rtlCol="0">
            <a:spAutoFit/>
          </a:bodyPr>
          <a:lstStyle/>
          <a:p>
            <a:pPr marL="12700">
              <a:lnSpc>
                <a:spcPct val="100000"/>
              </a:lnSpc>
              <a:spcBef>
                <a:spcPts val="100"/>
              </a:spcBef>
            </a:pPr>
            <a:r>
              <a:rPr sz="3200" b="0" spc="-20" dirty="0">
                <a:latin typeface="Calibri Light"/>
                <a:cs typeface="Calibri Light"/>
              </a:rPr>
              <a:t>Μικτή</a:t>
            </a:r>
            <a:r>
              <a:rPr sz="3200" b="0" spc="-90" dirty="0">
                <a:latin typeface="Calibri Light"/>
                <a:cs typeface="Calibri Light"/>
              </a:rPr>
              <a:t> </a:t>
            </a:r>
            <a:r>
              <a:rPr sz="3200" b="0" spc="-25" dirty="0">
                <a:latin typeface="Calibri Light"/>
                <a:cs typeface="Calibri Light"/>
              </a:rPr>
              <a:t>Κινητικότητα</a:t>
            </a:r>
            <a:r>
              <a:rPr sz="3200" b="0" spc="-95" dirty="0">
                <a:latin typeface="Calibri Light"/>
                <a:cs typeface="Calibri Light"/>
              </a:rPr>
              <a:t> </a:t>
            </a:r>
            <a:r>
              <a:rPr sz="3200" b="0" spc="-10" dirty="0">
                <a:latin typeface="Calibri Light"/>
                <a:cs typeface="Calibri Light"/>
              </a:rPr>
              <a:t>και</a:t>
            </a:r>
            <a:r>
              <a:rPr sz="3200" b="0" spc="-70" dirty="0">
                <a:latin typeface="Calibri Light"/>
                <a:cs typeface="Calibri Light"/>
              </a:rPr>
              <a:t> </a:t>
            </a:r>
            <a:r>
              <a:rPr sz="3200" b="0" spc="-25" dirty="0">
                <a:latin typeface="Calibri Light"/>
                <a:cs typeface="Calibri Light"/>
              </a:rPr>
              <a:t>Λιγότερες</a:t>
            </a:r>
            <a:r>
              <a:rPr sz="3200" b="0" spc="-75" dirty="0">
                <a:latin typeface="Calibri Light"/>
                <a:cs typeface="Calibri Light"/>
              </a:rPr>
              <a:t> </a:t>
            </a:r>
            <a:r>
              <a:rPr sz="3200" b="0" spc="-25" dirty="0">
                <a:latin typeface="Calibri Light"/>
                <a:cs typeface="Calibri Light"/>
              </a:rPr>
              <a:t>Ευκαιρίες</a:t>
            </a:r>
            <a:endParaRPr sz="3200">
              <a:latin typeface="Calibri Light"/>
              <a:cs typeface="Calibri Light"/>
            </a:endParaRPr>
          </a:p>
        </p:txBody>
      </p:sp>
      <p:sp>
        <p:nvSpPr>
          <p:cNvPr id="6" name="object 6"/>
          <p:cNvSpPr txBox="1"/>
          <p:nvPr/>
        </p:nvSpPr>
        <p:spPr>
          <a:xfrm>
            <a:off x="78739" y="1186637"/>
            <a:ext cx="498983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Courier New"/>
                <a:cs typeface="Courier New"/>
              </a:rPr>
              <a:t>o</a:t>
            </a:r>
            <a:r>
              <a:rPr sz="1800" spc="75" dirty="0">
                <a:solidFill>
                  <a:srgbClr val="404040"/>
                </a:solidFill>
                <a:latin typeface="Courier New"/>
                <a:cs typeface="Courier New"/>
              </a:rPr>
              <a:t> </a:t>
            </a:r>
            <a:r>
              <a:rPr sz="1800" dirty="0">
                <a:solidFill>
                  <a:srgbClr val="404040"/>
                </a:solidFill>
                <a:latin typeface="Verdana"/>
                <a:cs typeface="Verdana"/>
              </a:rPr>
              <a:t>Η</a:t>
            </a:r>
            <a:r>
              <a:rPr sz="1800" spc="235" dirty="0">
                <a:solidFill>
                  <a:srgbClr val="404040"/>
                </a:solidFill>
                <a:latin typeface="Verdana"/>
                <a:cs typeface="Verdana"/>
              </a:rPr>
              <a:t> </a:t>
            </a:r>
            <a:r>
              <a:rPr sz="1800" dirty="0">
                <a:solidFill>
                  <a:srgbClr val="404040"/>
                </a:solidFill>
                <a:latin typeface="Verdana"/>
                <a:cs typeface="Verdana"/>
              </a:rPr>
              <a:t>μικρής</a:t>
            </a:r>
            <a:r>
              <a:rPr sz="1800" spc="225" dirty="0">
                <a:solidFill>
                  <a:srgbClr val="404040"/>
                </a:solidFill>
                <a:latin typeface="Verdana"/>
                <a:cs typeface="Verdana"/>
              </a:rPr>
              <a:t> </a:t>
            </a:r>
            <a:r>
              <a:rPr sz="1800" dirty="0">
                <a:solidFill>
                  <a:srgbClr val="404040"/>
                </a:solidFill>
                <a:latin typeface="Verdana"/>
                <a:cs typeface="Verdana"/>
              </a:rPr>
              <a:t>διάρκειας</a:t>
            </a:r>
            <a:r>
              <a:rPr sz="1800" spc="229" dirty="0">
                <a:solidFill>
                  <a:srgbClr val="404040"/>
                </a:solidFill>
                <a:latin typeface="Verdana"/>
                <a:cs typeface="Verdana"/>
              </a:rPr>
              <a:t> </a:t>
            </a:r>
            <a:r>
              <a:rPr sz="1800" dirty="0">
                <a:solidFill>
                  <a:srgbClr val="404040"/>
                </a:solidFill>
                <a:latin typeface="Verdana"/>
                <a:cs typeface="Verdana"/>
              </a:rPr>
              <a:t>(μικτή</a:t>
            </a:r>
            <a:r>
              <a:rPr sz="1800" spc="210" dirty="0">
                <a:solidFill>
                  <a:srgbClr val="404040"/>
                </a:solidFill>
                <a:latin typeface="Verdana"/>
                <a:cs typeface="Verdana"/>
              </a:rPr>
              <a:t> </a:t>
            </a:r>
            <a:r>
              <a:rPr sz="1800" spc="-5" dirty="0">
                <a:solidFill>
                  <a:srgbClr val="404040"/>
                </a:solidFill>
                <a:latin typeface="Verdana"/>
                <a:cs typeface="Verdana"/>
              </a:rPr>
              <a:t>κινητικότητα)</a:t>
            </a:r>
            <a:endParaRPr sz="1800">
              <a:latin typeface="Verdana"/>
              <a:cs typeface="Verdana"/>
            </a:endParaRPr>
          </a:p>
        </p:txBody>
      </p:sp>
      <p:sp>
        <p:nvSpPr>
          <p:cNvPr id="7" name="object 7"/>
          <p:cNvSpPr txBox="1"/>
          <p:nvPr/>
        </p:nvSpPr>
        <p:spPr>
          <a:xfrm>
            <a:off x="5267071" y="1186637"/>
            <a:ext cx="6957695"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04040"/>
                </a:solidFill>
                <a:latin typeface="Verdana"/>
                <a:cs typeface="Verdana"/>
              </a:rPr>
              <a:t>απευθύνεται</a:t>
            </a:r>
            <a:r>
              <a:rPr sz="1800" spc="260" dirty="0">
                <a:solidFill>
                  <a:srgbClr val="404040"/>
                </a:solidFill>
                <a:latin typeface="Verdana"/>
                <a:cs typeface="Verdana"/>
              </a:rPr>
              <a:t> </a:t>
            </a:r>
            <a:r>
              <a:rPr sz="1800" dirty="0">
                <a:solidFill>
                  <a:srgbClr val="404040"/>
                </a:solidFill>
                <a:latin typeface="Verdana"/>
                <a:cs typeface="Verdana"/>
              </a:rPr>
              <a:t>κυρίως</a:t>
            </a:r>
            <a:r>
              <a:rPr sz="1800" spc="240" dirty="0">
                <a:solidFill>
                  <a:srgbClr val="404040"/>
                </a:solidFill>
                <a:latin typeface="Verdana"/>
                <a:cs typeface="Verdana"/>
              </a:rPr>
              <a:t> </a:t>
            </a:r>
            <a:r>
              <a:rPr sz="1800" dirty="0">
                <a:solidFill>
                  <a:srgbClr val="404040"/>
                </a:solidFill>
                <a:latin typeface="Verdana"/>
                <a:cs typeface="Verdana"/>
              </a:rPr>
              <a:t>σε</a:t>
            </a:r>
            <a:r>
              <a:rPr sz="1800" spc="245" dirty="0">
                <a:solidFill>
                  <a:srgbClr val="404040"/>
                </a:solidFill>
                <a:latin typeface="Verdana"/>
                <a:cs typeface="Verdana"/>
              </a:rPr>
              <a:t> </a:t>
            </a:r>
            <a:r>
              <a:rPr sz="1800" dirty="0">
                <a:solidFill>
                  <a:srgbClr val="404040"/>
                </a:solidFill>
                <a:latin typeface="Verdana"/>
                <a:cs typeface="Verdana"/>
              </a:rPr>
              <a:t>εκείνους</a:t>
            </a:r>
            <a:r>
              <a:rPr sz="1800" spc="245" dirty="0">
                <a:solidFill>
                  <a:srgbClr val="404040"/>
                </a:solidFill>
                <a:latin typeface="Verdana"/>
                <a:cs typeface="Verdana"/>
              </a:rPr>
              <a:t> </a:t>
            </a:r>
            <a:r>
              <a:rPr sz="1800" spc="-10" dirty="0">
                <a:solidFill>
                  <a:srgbClr val="404040"/>
                </a:solidFill>
                <a:latin typeface="Verdana"/>
                <a:cs typeface="Verdana"/>
              </a:rPr>
              <a:t>που</a:t>
            </a:r>
            <a:r>
              <a:rPr sz="1800" spc="250" dirty="0">
                <a:solidFill>
                  <a:srgbClr val="404040"/>
                </a:solidFill>
                <a:latin typeface="Verdana"/>
                <a:cs typeface="Verdana"/>
              </a:rPr>
              <a:t> </a:t>
            </a:r>
            <a:r>
              <a:rPr sz="1800" spc="-5" dirty="0">
                <a:solidFill>
                  <a:srgbClr val="404040"/>
                </a:solidFill>
                <a:latin typeface="Verdana"/>
                <a:cs typeface="Verdana"/>
              </a:rPr>
              <a:t>έχουν</a:t>
            </a:r>
            <a:r>
              <a:rPr sz="1800" spc="245" dirty="0">
                <a:solidFill>
                  <a:srgbClr val="404040"/>
                </a:solidFill>
                <a:latin typeface="Verdana"/>
                <a:cs typeface="Verdana"/>
              </a:rPr>
              <a:t> </a:t>
            </a:r>
            <a:r>
              <a:rPr sz="1800" spc="-5" dirty="0">
                <a:solidFill>
                  <a:srgbClr val="404040"/>
                </a:solidFill>
                <a:latin typeface="Verdana"/>
                <a:cs typeface="Verdana"/>
              </a:rPr>
              <a:t>λόγους</a:t>
            </a:r>
            <a:r>
              <a:rPr sz="1800" spc="245" dirty="0">
                <a:solidFill>
                  <a:srgbClr val="404040"/>
                </a:solidFill>
                <a:latin typeface="Verdana"/>
                <a:cs typeface="Verdana"/>
              </a:rPr>
              <a:t> </a:t>
            </a:r>
            <a:r>
              <a:rPr sz="1800" dirty="0">
                <a:solidFill>
                  <a:srgbClr val="404040"/>
                </a:solidFill>
                <a:latin typeface="Verdana"/>
                <a:cs typeface="Verdana"/>
              </a:rPr>
              <a:t>να</a:t>
            </a:r>
            <a:r>
              <a:rPr sz="1800" spc="240" dirty="0">
                <a:solidFill>
                  <a:srgbClr val="404040"/>
                </a:solidFill>
                <a:latin typeface="Verdana"/>
                <a:cs typeface="Verdana"/>
              </a:rPr>
              <a:t> </a:t>
            </a:r>
            <a:r>
              <a:rPr sz="1800" spc="-5" dirty="0">
                <a:solidFill>
                  <a:srgbClr val="404040"/>
                </a:solidFill>
                <a:latin typeface="Verdana"/>
                <a:cs typeface="Verdana"/>
              </a:rPr>
              <a:t>μην</a:t>
            </a:r>
            <a:endParaRPr sz="1800">
              <a:latin typeface="Verdana"/>
              <a:cs typeface="Verdana"/>
            </a:endParaRPr>
          </a:p>
        </p:txBody>
      </p:sp>
      <p:sp>
        <p:nvSpPr>
          <p:cNvPr id="8" name="object 8"/>
          <p:cNvSpPr txBox="1"/>
          <p:nvPr/>
        </p:nvSpPr>
        <p:spPr>
          <a:xfrm>
            <a:off x="365252" y="1461643"/>
            <a:ext cx="11859260" cy="848360"/>
          </a:xfrm>
          <a:prstGeom prst="rect">
            <a:avLst/>
          </a:prstGeom>
        </p:spPr>
        <p:txBody>
          <a:bodyPr vert="horz" wrap="square" lIns="0" tIns="12700" rIns="0" bIns="0" rtlCol="0">
            <a:spAutoFit/>
          </a:bodyPr>
          <a:lstStyle/>
          <a:p>
            <a:pPr marL="12700" marR="5080">
              <a:lnSpc>
                <a:spcPct val="150000"/>
              </a:lnSpc>
              <a:spcBef>
                <a:spcPts val="100"/>
              </a:spcBef>
              <a:tabLst>
                <a:tab pos="1652270" algn="l"/>
                <a:tab pos="2172335" algn="l"/>
                <a:tab pos="3209925" algn="l"/>
                <a:tab pos="4191635" algn="l"/>
                <a:tab pos="6185535" algn="l"/>
                <a:tab pos="7791450" algn="l"/>
                <a:tab pos="8063230" algn="l"/>
                <a:tab pos="8494395" algn="l"/>
                <a:tab pos="9651365" algn="l"/>
                <a:tab pos="10215245" algn="l"/>
              </a:tabLst>
            </a:pPr>
            <a:r>
              <a:rPr sz="1800" spc="-5" dirty="0">
                <a:solidFill>
                  <a:srgbClr val="404040"/>
                </a:solidFill>
                <a:latin typeface="Verdana"/>
                <a:cs typeface="Verdana"/>
              </a:rPr>
              <a:t>υ</a:t>
            </a:r>
            <a:r>
              <a:rPr sz="1800" dirty="0">
                <a:solidFill>
                  <a:srgbClr val="404040"/>
                </a:solidFill>
                <a:latin typeface="Verdana"/>
                <a:cs typeface="Verdana"/>
              </a:rPr>
              <a:t>λο</a:t>
            </a:r>
            <a:r>
              <a:rPr sz="1800" spc="-10" dirty="0">
                <a:solidFill>
                  <a:srgbClr val="404040"/>
                </a:solidFill>
                <a:latin typeface="Verdana"/>
                <a:cs typeface="Verdana"/>
              </a:rPr>
              <a:t>π</a:t>
            </a:r>
            <a:r>
              <a:rPr sz="1800" dirty="0">
                <a:solidFill>
                  <a:srgbClr val="404040"/>
                </a:solidFill>
                <a:latin typeface="Verdana"/>
                <a:cs typeface="Verdana"/>
              </a:rPr>
              <a:t>ο</a:t>
            </a:r>
            <a:r>
              <a:rPr sz="1800" spc="10" dirty="0">
                <a:solidFill>
                  <a:srgbClr val="404040"/>
                </a:solidFill>
                <a:latin typeface="Verdana"/>
                <a:cs typeface="Verdana"/>
              </a:rPr>
              <a:t>ι</a:t>
            </a:r>
            <a:r>
              <a:rPr sz="1800" dirty="0">
                <a:solidFill>
                  <a:srgbClr val="404040"/>
                </a:solidFill>
                <a:latin typeface="Verdana"/>
                <a:cs typeface="Verdana"/>
              </a:rPr>
              <a:t>ή</a:t>
            </a:r>
            <a:r>
              <a:rPr sz="1800" spc="-10" dirty="0">
                <a:solidFill>
                  <a:srgbClr val="404040"/>
                </a:solidFill>
                <a:latin typeface="Verdana"/>
                <a:cs typeface="Verdana"/>
              </a:rPr>
              <a:t>σ</a:t>
            </a:r>
            <a:r>
              <a:rPr sz="1800" dirty="0">
                <a:solidFill>
                  <a:srgbClr val="404040"/>
                </a:solidFill>
                <a:latin typeface="Verdana"/>
                <a:cs typeface="Verdana"/>
              </a:rPr>
              <a:t>ουν	μ</a:t>
            </a:r>
            <a:r>
              <a:rPr sz="1800" spc="10" dirty="0">
                <a:solidFill>
                  <a:srgbClr val="404040"/>
                </a:solidFill>
                <a:latin typeface="Verdana"/>
                <a:cs typeface="Verdana"/>
              </a:rPr>
              <a:t>ι</a:t>
            </a:r>
            <a:r>
              <a:rPr sz="1800" dirty="0">
                <a:solidFill>
                  <a:srgbClr val="404040"/>
                </a:solidFill>
                <a:latin typeface="Verdana"/>
                <a:cs typeface="Verdana"/>
              </a:rPr>
              <a:t>α	</a:t>
            </a:r>
            <a:r>
              <a:rPr sz="1800" spc="-5" dirty="0">
                <a:solidFill>
                  <a:srgbClr val="404040"/>
                </a:solidFill>
                <a:latin typeface="Verdana"/>
                <a:cs typeface="Verdana"/>
              </a:rPr>
              <a:t>π</a:t>
            </a:r>
            <a:r>
              <a:rPr sz="1800" spc="5" dirty="0">
                <a:solidFill>
                  <a:srgbClr val="404040"/>
                </a:solidFill>
                <a:latin typeface="Verdana"/>
                <a:cs typeface="Verdana"/>
              </a:rPr>
              <a:t>λ</a:t>
            </a:r>
            <a:r>
              <a:rPr sz="1800" dirty="0">
                <a:solidFill>
                  <a:srgbClr val="404040"/>
                </a:solidFill>
                <a:latin typeface="Verdana"/>
                <a:cs typeface="Verdana"/>
              </a:rPr>
              <a:t>ήρως	φ</a:t>
            </a:r>
            <a:r>
              <a:rPr sz="1800" spc="-5" dirty="0">
                <a:solidFill>
                  <a:srgbClr val="404040"/>
                </a:solidFill>
                <a:latin typeface="Verdana"/>
                <a:cs typeface="Verdana"/>
              </a:rPr>
              <a:t>υ</a:t>
            </a:r>
            <a:r>
              <a:rPr sz="1800" spc="5" dirty="0">
                <a:solidFill>
                  <a:srgbClr val="404040"/>
                </a:solidFill>
                <a:latin typeface="Verdana"/>
                <a:cs typeface="Verdana"/>
              </a:rPr>
              <a:t>σι</a:t>
            </a:r>
            <a:r>
              <a:rPr sz="1800" spc="-10" dirty="0">
                <a:solidFill>
                  <a:srgbClr val="404040"/>
                </a:solidFill>
                <a:latin typeface="Verdana"/>
                <a:cs typeface="Verdana"/>
              </a:rPr>
              <a:t>κ</a:t>
            </a:r>
            <a:r>
              <a:rPr sz="1800" dirty="0">
                <a:solidFill>
                  <a:srgbClr val="404040"/>
                </a:solidFill>
                <a:latin typeface="Verdana"/>
                <a:cs typeface="Verdana"/>
              </a:rPr>
              <a:t>ή	μ</a:t>
            </a:r>
            <a:r>
              <a:rPr sz="1800" spc="-5" dirty="0">
                <a:solidFill>
                  <a:srgbClr val="404040"/>
                </a:solidFill>
                <a:latin typeface="Verdana"/>
                <a:cs typeface="Verdana"/>
              </a:rPr>
              <a:t>α</a:t>
            </a:r>
            <a:r>
              <a:rPr sz="1800" dirty="0">
                <a:solidFill>
                  <a:srgbClr val="404040"/>
                </a:solidFill>
                <a:latin typeface="Verdana"/>
                <a:cs typeface="Verdana"/>
              </a:rPr>
              <a:t>κρο</a:t>
            </a:r>
            <a:r>
              <a:rPr sz="1800" spc="-10" dirty="0">
                <a:solidFill>
                  <a:srgbClr val="404040"/>
                </a:solidFill>
                <a:latin typeface="Verdana"/>
                <a:cs typeface="Verdana"/>
              </a:rPr>
              <a:t>π</a:t>
            </a:r>
            <a:r>
              <a:rPr sz="1800" dirty="0">
                <a:solidFill>
                  <a:srgbClr val="404040"/>
                </a:solidFill>
                <a:latin typeface="Verdana"/>
                <a:cs typeface="Verdana"/>
              </a:rPr>
              <a:t>ρό</a:t>
            </a:r>
            <a:r>
              <a:rPr sz="1800" spc="5" dirty="0">
                <a:solidFill>
                  <a:srgbClr val="404040"/>
                </a:solidFill>
                <a:latin typeface="Verdana"/>
                <a:cs typeface="Verdana"/>
              </a:rPr>
              <a:t>θ</a:t>
            </a:r>
            <a:r>
              <a:rPr sz="1800" dirty="0">
                <a:solidFill>
                  <a:srgbClr val="404040"/>
                </a:solidFill>
                <a:latin typeface="Verdana"/>
                <a:cs typeface="Verdana"/>
              </a:rPr>
              <a:t>ε</a:t>
            </a:r>
            <a:r>
              <a:rPr sz="1800" spc="5" dirty="0">
                <a:solidFill>
                  <a:srgbClr val="404040"/>
                </a:solidFill>
                <a:latin typeface="Verdana"/>
                <a:cs typeface="Verdana"/>
              </a:rPr>
              <a:t>σ</a:t>
            </a:r>
            <a:r>
              <a:rPr sz="1800" spc="-15" dirty="0">
                <a:solidFill>
                  <a:srgbClr val="404040"/>
                </a:solidFill>
                <a:latin typeface="Verdana"/>
                <a:cs typeface="Verdana"/>
              </a:rPr>
              <a:t>μ</a:t>
            </a:r>
            <a:r>
              <a:rPr sz="1800" dirty="0">
                <a:solidFill>
                  <a:srgbClr val="404040"/>
                </a:solidFill>
                <a:latin typeface="Verdana"/>
                <a:cs typeface="Verdana"/>
              </a:rPr>
              <a:t>η	κ</a:t>
            </a:r>
            <a:r>
              <a:rPr sz="1800" spc="10" dirty="0">
                <a:solidFill>
                  <a:srgbClr val="404040"/>
                </a:solidFill>
                <a:latin typeface="Verdana"/>
                <a:cs typeface="Verdana"/>
              </a:rPr>
              <a:t>ι</a:t>
            </a:r>
            <a:r>
              <a:rPr sz="1800" dirty="0">
                <a:solidFill>
                  <a:srgbClr val="404040"/>
                </a:solidFill>
                <a:latin typeface="Verdana"/>
                <a:cs typeface="Verdana"/>
              </a:rPr>
              <a:t>ν</a:t>
            </a:r>
            <a:r>
              <a:rPr sz="1800" spc="-10" dirty="0">
                <a:solidFill>
                  <a:srgbClr val="404040"/>
                </a:solidFill>
                <a:latin typeface="Verdana"/>
                <a:cs typeface="Verdana"/>
              </a:rPr>
              <a:t>η</a:t>
            </a:r>
            <a:r>
              <a:rPr sz="1800" spc="-5" dirty="0">
                <a:solidFill>
                  <a:srgbClr val="404040"/>
                </a:solidFill>
                <a:latin typeface="Verdana"/>
                <a:cs typeface="Verdana"/>
              </a:rPr>
              <a:t>τ</a:t>
            </a:r>
            <a:r>
              <a:rPr sz="1800" spc="5" dirty="0">
                <a:solidFill>
                  <a:srgbClr val="404040"/>
                </a:solidFill>
                <a:latin typeface="Verdana"/>
                <a:cs typeface="Verdana"/>
              </a:rPr>
              <a:t>ι</a:t>
            </a:r>
            <a:r>
              <a:rPr sz="1800" spc="-10" dirty="0">
                <a:solidFill>
                  <a:srgbClr val="404040"/>
                </a:solidFill>
                <a:latin typeface="Verdana"/>
                <a:cs typeface="Verdana"/>
              </a:rPr>
              <a:t>κ</a:t>
            </a:r>
            <a:r>
              <a:rPr sz="1800" dirty="0">
                <a:solidFill>
                  <a:srgbClr val="404040"/>
                </a:solidFill>
                <a:latin typeface="Verdana"/>
                <a:cs typeface="Verdana"/>
              </a:rPr>
              <a:t>ότη</a:t>
            </a:r>
            <a:r>
              <a:rPr sz="1800" spc="-25" dirty="0">
                <a:solidFill>
                  <a:srgbClr val="404040"/>
                </a:solidFill>
                <a:latin typeface="Verdana"/>
                <a:cs typeface="Verdana"/>
              </a:rPr>
              <a:t>τ</a:t>
            </a:r>
            <a:r>
              <a:rPr sz="1800" dirty="0">
                <a:solidFill>
                  <a:srgbClr val="404040"/>
                </a:solidFill>
                <a:latin typeface="Verdana"/>
                <a:cs typeface="Verdana"/>
              </a:rPr>
              <a:t>α	(	με	εξ</a:t>
            </a:r>
            <a:r>
              <a:rPr sz="1800" spc="-15" dirty="0">
                <a:solidFill>
                  <a:srgbClr val="404040"/>
                </a:solidFill>
                <a:latin typeface="Verdana"/>
                <a:cs typeface="Verdana"/>
              </a:rPr>
              <a:t>α</a:t>
            </a:r>
            <a:r>
              <a:rPr sz="1800" spc="20" dirty="0">
                <a:solidFill>
                  <a:srgbClr val="404040"/>
                </a:solidFill>
                <a:latin typeface="Verdana"/>
                <a:cs typeface="Verdana"/>
              </a:rPr>
              <a:t>ί</a:t>
            </a:r>
            <a:r>
              <a:rPr sz="1800" dirty="0">
                <a:solidFill>
                  <a:srgbClr val="404040"/>
                </a:solidFill>
                <a:latin typeface="Verdana"/>
                <a:cs typeface="Verdana"/>
              </a:rPr>
              <a:t>ρε</a:t>
            </a:r>
            <a:r>
              <a:rPr sz="1800" spc="5" dirty="0">
                <a:solidFill>
                  <a:srgbClr val="404040"/>
                </a:solidFill>
                <a:latin typeface="Verdana"/>
                <a:cs typeface="Verdana"/>
              </a:rPr>
              <a:t>σ</a:t>
            </a:r>
            <a:r>
              <a:rPr sz="1800" dirty="0">
                <a:solidFill>
                  <a:srgbClr val="404040"/>
                </a:solidFill>
                <a:latin typeface="Verdana"/>
                <a:cs typeface="Verdana"/>
              </a:rPr>
              <a:t>η	</a:t>
            </a:r>
            <a:r>
              <a:rPr sz="1800" spc="-5" dirty="0">
                <a:solidFill>
                  <a:srgbClr val="404040"/>
                </a:solidFill>
                <a:latin typeface="Verdana"/>
                <a:cs typeface="Verdana"/>
              </a:rPr>
              <a:t>το</a:t>
            </a:r>
            <a:r>
              <a:rPr sz="1800" dirty="0">
                <a:solidFill>
                  <a:srgbClr val="404040"/>
                </a:solidFill>
                <a:latin typeface="Verdana"/>
                <a:cs typeface="Verdana"/>
              </a:rPr>
              <a:t>υ	</a:t>
            </a:r>
            <a:r>
              <a:rPr sz="1800" spc="-10" dirty="0">
                <a:solidFill>
                  <a:srgbClr val="404040"/>
                </a:solidFill>
                <a:latin typeface="Verdana"/>
                <a:cs typeface="Verdana"/>
              </a:rPr>
              <a:t>Δ</a:t>
            </a:r>
            <a:r>
              <a:rPr sz="1800" spc="-5" dirty="0">
                <a:solidFill>
                  <a:srgbClr val="404040"/>
                </a:solidFill>
                <a:latin typeface="Verdana"/>
                <a:cs typeface="Verdana"/>
              </a:rPr>
              <a:t>ιδ</a:t>
            </a:r>
            <a:r>
              <a:rPr sz="1800" spc="-10" dirty="0">
                <a:solidFill>
                  <a:srgbClr val="404040"/>
                </a:solidFill>
                <a:latin typeface="Verdana"/>
                <a:cs typeface="Verdana"/>
              </a:rPr>
              <a:t>α</a:t>
            </a:r>
            <a:r>
              <a:rPr sz="1800" dirty="0">
                <a:solidFill>
                  <a:srgbClr val="404040"/>
                </a:solidFill>
                <a:latin typeface="Verdana"/>
                <a:cs typeface="Verdana"/>
              </a:rPr>
              <a:t>κτορ</a:t>
            </a:r>
            <a:r>
              <a:rPr sz="1800" spc="10" dirty="0">
                <a:solidFill>
                  <a:srgbClr val="404040"/>
                </a:solidFill>
                <a:latin typeface="Verdana"/>
                <a:cs typeface="Verdana"/>
              </a:rPr>
              <a:t>ι</a:t>
            </a:r>
            <a:r>
              <a:rPr sz="1800" dirty="0">
                <a:solidFill>
                  <a:srgbClr val="404040"/>
                </a:solidFill>
                <a:latin typeface="Verdana"/>
                <a:cs typeface="Verdana"/>
              </a:rPr>
              <a:t>κο</a:t>
            </a:r>
            <a:r>
              <a:rPr sz="1800" spc="-5" dirty="0">
                <a:solidFill>
                  <a:srgbClr val="404040"/>
                </a:solidFill>
                <a:latin typeface="Verdana"/>
                <a:cs typeface="Verdana"/>
              </a:rPr>
              <a:t>ύ</a:t>
            </a:r>
            <a:r>
              <a:rPr sz="1800" dirty="0">
                <a:solidFill>
                  <a:srgbClr val="404040"/>
                </a:solidFill>
                <a:latin typeface="Verdana"/>
                <a:cs typeface="Verdana"/>
              </a:rPr>
              <a:t>ς  </a:t>
            </a:r>
            <a:r>
              <a:rPr sz="1800" spc="-5" dirty="0">
                <a:solidFill>
                  <a:srgbClr val="404040"/>
                </a:solidFill>
                <a:latin typeface="Verdana"/>
                <a:cs typeface="Verdana"/>
              </a:rPr>
              <a:t>φοιτητές</a:t>
            </a:r>
            <a:r>
              <a:rPr sz="1800" spc="-15" dirty="0">
                <a:solidFill>
                  <a:srgbClr val="404040"/>
                </a:solidFill>
                <a:latin typeface="Verdana"/>
                <a:cs typeface="Verdana"/>
              </a:rPr>
              <a:t> </a:t>
            </a:r>
            <a:r>
              <a:rPr sz="1800" dirty="0">
                <a:solidFill>
                  <a:srgbClr val="404040"/>
                </a:solidFill>
                <a:latin typeface="Verdana"/>
                <a:cs typeface="Verdana"/>
              </a:rPr>
              <a:t>)</a:t>
            </a:r>
            <a:endParaRPr sz="1800">
              <a:latin typeface="Verdana"/>
              <a:cs typeface="Verdana"/>
            </a:endParaRPr>
          </a:p>
        </p:txBody>
      </p:sp>
      <p:sp>
        <p:nvSpPr>
          <p:cNvPr id="9" name="object 9"/>
          <p:cNvSpPr txBox="1"/>
          <p:nvPr/>
        </p:nvSpPr>
        <p:spPr>
          <a:xfrm>
            <a:off x="11078718" y="2833496"/>
            <a:ext cx="1144905" cy="299720"/>
          </a:xfrm>
          <a:prstGeom prst="rect">
            <a:avLst/>
          </a:prstGeom>
        </p:spPr>
        <p:txBody>
          <a:bodyPr vert="horz" wrap="square" lIns="0" tIns="12700" rIns="0" bIns="0" rtlCol="0">
            <a:spAutoFit/>
          </a:bodyPr>
          <a:lstStyle/>
          <a:p>
            <a:pPr marL="12700">
              <a:lnSpc>
                <a:spcPct val="100000"/>
              </a:lnSpc>
              <a:spcBef>
                <a:spcPts val="100"/>
              </a:spcBef>
              <a:tabLst>
                <a:tab pos="445134" algn="l"/>
              </a:tabLst>
            </a:pPr>
            <a:r>
              <a:rPr sz="1800" spc="-5" dirty="0">
                <a:solidFill>
                  <a:srgbClr val="404040"/>
                </a:solidFill>
                <a:latin typeface="Verdana"/>
                <a:cs typeface="Verdana"/>
              </a:rPr>
              <a:t>ο</a:t>
            </a:r>
            <a:r>
              <a:rPr sz="1800" dirty="0">
                <a:solidFill>
                  <a:srgbClr val="404040"/>
                </a:solidFill>
                <a:latin typeface="Verdana"/>
                <a:cs typeface="Verdana"/>
              </a:rPr>
              <a:t>ι	</a:t>
            </a:r>
            <a:r>
              <a:rPr sz="1800" spc="-15" dirty="0">
                <a:solidFill>
                  <a:srgbClr val="404040"/>
                </a:solidFill>
                <a:latin typeface="Verdana"/>
                <a:cs typeface="Verdana"/>
              </a:rPr>
              <a:t>ο</a:t>
            </a:r>
            <a:r>
              <a:rPr sz="1800" spc="-5" dirty="0">
                <a:solidFill>
                  <a:srgbClr val="404040"/>
                </a:solidFill>
                <a:latin typeface="Verdana"/>
                <a:cs typeface="Verdana"/>
              </a:rPr>
              <a:t>πο</a:t>
            </a:r>
            <a:r>
              <a:rPr sz="1800" spc="5" dirty="0">
                <a:solidFill>
                  <a:srgbClr val="404040"/>
                </a:solidFill>
                <a:latin typeface="Verdana"/>
                <a:cs typeface="Verdana"/>
              </a:rPr>
              <a:t>ί</a:t>
            </a:r>
            <a:r>
              <a:rPr sz="1800" dirty="0">
                <a:solidFill>
                  <a:srgbClr val="404040"/>
                </a:solidFill>
                <a:latin typeface="Verdana"/>
                <a:cs typeface="Verdana"/>
              </a:rPr>
              <a:t>οι</a:t>
            </a:r>
            <a:endParaRPr sz="1800">
              <a:latin typeface="Verdana"/>
              <a:cs typeface="Verdana"/>
            </a:endParaRPr>
          </a:p>
        </p:txBody>
      </p:sp>
      <p:sp>
        <p:nvSpPr>
          <p:cNvPr id="10" name="object 10"/>
          <p:cNvSpPr txBox="1"/>
          <p:nvPr/>
        </p:nvSpPr>
        <p:spPr>
          <a:xfrm>
            <a:off x="78739" y="2696336"/>
            <a:ext cx="10796905" cy="1671955"/>
          </a:xfrm>
          <a:prstGeom prst="rect">
            <a:avLst/>
          </a:prstGeom>
        </p:spPr>
        <p:txBody>
          <a:bodyPr vert="horz" wrap="square" lIns="0" tIns="12700" rIns="0" bIns="0" rtlCol="0">
            <a:spAutoFit/>
          </a:bodyPr>
          <a:lstStyle/>
          <a:p>
            <a:pPr marL="299085" marR="5080" indent="-287020">
              <a:lnSpc>
                <a:spcPct val="150000"/>
              </a:lnSpc>
              <a:spcBef>
                <a:spcPts val="100"/>
              </a:spcBef>
              <a:buFont typeface="Courier New"/>
              <a:buChar char="o"/>
              <a:tabLst>
                <a:tab pos="299720" algn="l"/>
                <a:tab pos="701040" algn="l"/>
                <a:tab pos="1679575" algn="l"/>
                <a:tab pos="2856230" algn="l"/>
                <a:tab pos="4526915" algn="l"/>
                <a:tab pos="6011545" algn="l"/>
                <a:tab pos="6520815" algn="l"/>
                <a:tab pos="8025130" algn="l"/>
                <a:tab pos="8681720" algn="l"/>
                <a:tab pos="9422765" algn="l"/>
              </a:tabLst>
            </a:pPr>
            <a:r>
              <a:rPr sz="1800" dirty="0">
                <a:solidFill>
                  <a:srgbClr val="404040"/>
                </a:solidFill>
                <a:latin typeface="Verdana"/>
                <a:cs typeface="Verdana"/>
              </a:rPr>
              <a:t>Η	μικ</a:t>
            </a:r>
            <a:r>
              <a:rPr sz="1800" spc="5" dirty="0">
                <a:solidFill>
                  <a:srgbClr val="404040"/>
                </a:solidFill>
                <a:latin typeface="Verdana"/>
                <a:cs typeface="Verdana"/>
              </a:rPr>
              <a:t>ρ</a:t>
            </a:r>
            <a:r>
              <a:rPr sz="1800" dirty="0">
                <a:solidFill>
                  <a:srgbClr val="404040"/>
                </a:solidFill>
                <a:latin typeface="Verdana"/>
                <a:cs typeface="Verdana"/>
              </a:rPr>
              <a:t>ής	δ</a:t>
            </a:r>
            <a:r>
              <a:rPr sz="1800" spc="10" dirty="0">
                <a:solidFill>
                  <a:srgbClr val="404040"/>
                </a:solidFill>
                <a:latin typeface="Verdana"/>
                <a:cs typeface="Verdana"/>
              </a:rPr>
              <a:t>ι</a:t>
            </a:r>
            <a:r>
              <a:rPr sz="1800" spc="-10" dirty="0">
                <a:solidFill>
                  <a:srgbClr val="404040"/>
                </a:solidFill>
                <a:latin typeface="Verdana"/>
                <a:cs typeface="Verdana"/>
              </a:rPr>
              <a:t>ά</a:t>
            </a:r>
            <a:r>
              <a:rPr sz="1800" dirty="0">
                <a:solidFill>
                  <a:srgbClr val="404040"/>
                </a:solidFill>
                <a:latin typeface="Verdana"/>
                <a:cs typeface="Verdana"/>
              </a:rPr>
              <a:t>ρκε</a:t>
            </a:r>
            <a:r>
              <a:rPr sz="1800" spc="10" dirty="0">
                <a:solidFill>
                  <a:srgbClr val="404040"/>
                </a:solidFill>
                <a:latin typeface="Verdana"/>
                <a:cs typeface="Verdana"/>
              </a:rPr>
              <a:t>ι</a:t>
            </a:r>
            <a:r>
              <a:rPr sz="1800" dirty="0">
                <a:solidFill>
                  <a:srgbClr val="404040"/>
                </a:solidFill>
                <a:latin typeface="Verdana"/>
                <a:cs typeface="Verdana"/>
              </a:rPr>
              <a:t>α	κ</a:t>
            </a:r>
            <a:r>
              <a:rPr sz="1800" spc="10" dirty="0">
                <a:solidFill>
                  <a:srgbClr val="404040"/>
                </a:solidFill>
                <a:latin typeface="Verdana"/>
                <a:cs typeface="Verdana"/>
              </a:rPr>
              <a:t>ι</a:t>
            </a:r>
            <a:r>
              <a:rPr sz="1800" dirty="0">
                <a:solidFill>
                  <a:srgbClr val="404040"/>
                </a:solidFill>
                <a:latin typeface="Verdana"/>
                <a:cs typeface="Verdana"/>
              </a:rPr>
              <a:t>ν</a:t>
            </a:r>
            <a:r>
              <a:rPr sz="1800" spc="-10" dirty="0">
                <a:solidFill>
                  <a:srgbClr val="404040"/>
                </a:solidFill>
                <a:latin typeface="Verdana"/>
                <a:cs typeface="Verdana"/>
              </a:rPr>
              <a:t>η</a:t>
            </a:r>
            <a:r>
              <a:rPr sz="1800" spc="-5" dirty="0">
                <a:solidFill>
                  <a:srgbClr val="404040"/>
                </a:solidFill>
                <a:latin typeface="Verdana"/>
                <a:cs typeface="Verdana"/>
              </a:rPr>
              <a:t>τ</a:t>
            </a:r>
            <a:r>
              <a:rPr sz="1800" spc="5" dirty="0">
                <a:solidFill>
                  <a:srgbClr val="404040"/>
                </a:solidFill>
                <a:latin typeface="Verdana"/>
                <a:cs typeface="Verdana"/>
              </a:rPr>
              <a:t>ι</a:t>
            </a:r>
            <a:r>
              <a:rPr sz="1800" dirty="0">
                <a:solidFill>
                  <a:srgbClr val="404040"/>
                </a:solidFill>
                <a:latin typeface="Verdana"/>
                <a:cs typeface="Verdana"/>
              </a:rPr>
              <a:t>κότ</a:t>
            </a:r>
            <a:r>
              <a:rPr sz="1800" spc="-15" dirty="0">
                <a:solidFill>
                  <a:srgbClr val="404040"/>
                </a:solidFill>
                <a:latin typeface="Verdana"/>
                <a:cs typeface="Verdana"/>
              </a:rPr>
              <a:t>η</a:t>
            </a:r>
            <a:r>
              <a:rPr sz="1800" spc="-5" dirty="0">
                <a:solidFill>
                  <a:srgbClr val="404040"/>
                </a:solidFill>
                <a:latin typeface="Verdana"/>
                <a:cs typeface="Verdana"/>
              </a:rPr>
              <a:t>τ</a:t>
            </a:r>
            <a:r>
              <a:rPr sz="1800" dirty="0">
                <a:solidFill>
                  <a:srgbClr val="404040"/>
                </a:solidFill>
                <a:latin typeface="Verdana"/>
                <a:cs typeface="Verdana"/>
              </a:rPr>
              <a:t>α	</a:t>
            </a:r>
            <a:r>
              <a:rPr sz="1800" spc="-10" dirty="0">
                <a:solidFill>
                  <a:srgbClr val="404040"/>
                </a:solidFill>
                <a:latin typeface="Verdana"/>
                <a:cs typeface="Verdana"/>
              </a:rPr>
              <a:t>α</a:t>
            </a:r>
            <a:r>
              <a:rPr sz="1800" dirty="0">
                <a:solidFill>
                  <a:srgbClr val="404040"/>
                </a:solidFill>
                <a:latin typeface="Verdana"/>
                <a:cs typeface="Verdana"/>
              </a:rPr>
              <a:t>ναμένετ</a:t>
            </a:r>
            <a:r>
              <a:rPr sz="1800" spc="-10" dirty="0">
                <a:solidFill>
                  <a:srgbClr val="404040"/>
                </a:solidFill>
                <a:latin typeface="Verdana"/>
                <a:cs typeface="Verdana"/>
              </a:rPr>
              <a:t>α</a:t>
            </a:r>
            <a:r>
              <a:rPr sz="1800" dirty="0">
                <a:solidFill>
                  <a:srgbClr val="404040"/>
                </a:solidFill>
                <a:latin typeface="Verdana"/>
                <a:cs typeface="Verdana"/>
              </a:rPr>
              <a:t>ι	να	</a:t>
            </a:r>
            <a:r>
              <a:rPr sz="1800" spc="-10" dirty="0">
                <a:solidFill>
                  <a:srgbClr val="404040"/>
                </a:solidFill>
                <a:latin typeface="Verdana"/>
                <a:cs typeface="Verdana"/>
              </a:rPr>
              <a:t>αξ</a:t>
            </a:r>
            <a:r>
              <a:rPr sz="1800" spc="5" dirty="0">
                <a:solidFill>
                  <a:srgbClr val="404040"/>
                </a:solidFill>
                <a:latin typeface="Verdana"/>
                <a:cs typeface="Verdana"/>
              </a:rPr>
              <a:t>ι</a:t>
            </a:r>
            <a:r>
              <a:rPr sz="1800" dirty="0">
                <a:solidFill>
                  <a:srgbClr val="404040"/>
                </a:solidFill>
                <a:latin typeface="Verdana"/>
                <a:cs typeface="Verdana"/>
              </a:rPr>
              <a:t>οπο</a:t>
            </a:r>
            <a:r>
              <a:rPr sz="1800" spc="15" dirty="0">
                <a:solidFill>
                  <a:srgbClr val="404040"/>
                </a:solidFill>
                <a:latin typeface="Verdana"/>
                <a:cs typeface="Verdana"/>
              </a:rPr>
              <a:t>ι</a:t>
            </a:r>
            <a:r>
              <a:rPr sz="1800" dirty="0">
                <a:solidFill>
                  <a:srgbClr val="404040"/>
                </a:solidFill>
                <a:latin typeface="Verdana"/>
                <a:cs typeface="Verdana"/>
              </a:rPr>
              <a:t>ηθ</a:t>
            </a:r>
            <a:r>
              <a:rPr sz="1800" spc="-15" dirty="0">
                <a:solidFill>
                  <a:srgbClr val="404040"/>
                </a:solidFill>
                <a:latin typeface="Verdana"/>
                <a:cs typeface="Verdana"/>
              </a:rPr>
              <a:t>ε</a:t>
            </a:r>
            <a:r>
              <a:rPr sz="1800" dirty="0">
                <a:solidFill>
                  <a:srgbClr val="404040"/>
                </a:solidFill>
                <a:latin typeface="Verdana"/>
                <a:cs typeface="Verdana"/>
              </a:rPr>
              <a:t>ί	</a:t>
            </a:r>
            <a:r>
              <a:rPr sz="1800" spc="-10" dirty="0">
                <a:solidFill>
                  <a:srgbClr val="404040"/>
                </a:solidFill>
                <a:latin typeface="Verdana"/>
                <a:cs typeface="Verdana"/>
              </a:rPr>
              <a:t>α</a:t>
            </a:r>
            <a:r>
              <a:rPr sz="1800" spc="-5" dirty="0">
                <a:solidFill>
                  <a:srgbClr val="404040"/>
                </a:solidFill>
                <a:latin typeface="Verdana"/>
                <a:cs typeface="Verdana"/>
              </a:rPr>
              <a:t>π</a:t>
            </a:r>
            <a:r>
              <a:rPr sz="1800" dirty="0">
                <a:solidFill>
                  <a:srgbClr val="404040"/>
                </a:solidFill>
                <a:latin typeface="Verdana"/>
                <a:cs typeface="Verdana"/>
              </a:rPr>
              <a:t>ό	</a:t>
            </a:r>
            <a:r>
              <a:rPr sz="1800" spc="-5" dirty="0">
                <a:solidFill>
                  <a:srgbClr val="404040"/>
                </a:solidFill>
                <a:latin typeface="Verdana"/>
                <a:cs typeface="Verdana"/>
              </a:rPr>
              <a:t>του</a:t>
            </a:r>
            <a:r>
              <a:rPr sz="1800" dirty="0">
                <a:solidFill>
                  <a:srgbClr val="404040"/>
                </a:solidFill>
                <a:latin typeface="Verdana"/>
                <a:cs typeface="Verdana"/>
              </a:rPr>
              <a:t>ς	δ</a:t>
            </a:r>
            <a:r>
              <a:rPr sz="1800" spc="10" dirty="0">
                <a:solidFill>
                  <a:srgbClr val="404040"/>
                </a:solidFill>
                <a:latin typeface="Verdana"/>
                <a:cs typeface="Verdana"/>
              </a:rPr>
              <a:t>ι</a:t>
            </a:r>
            <a:r>
              <a:rPr sz="1800" dirty="0">
                <a:solidFill>
                  <a:srgbClr val="404040"/>
                </a:solidFill>
                <a:latin typeface="Verdana"/>
                <a:cs typeface="Verdana"/>
              </a:rPr>
              <a:t>κα</a:t>
            </a:r>
            <a:r>
              <a:rPr sz="1800" spc="5" dirty="0">
                <a:solidFill>
                  <a:srgbClr val="404040"/>
                </a:solidFill>
                <a:latin typeface="Verdana"/>
                <a:cs typeface="Verdana"/>
              </a:rPr>
              <a:t>ι</a:t>
            </a:r>
            <a:r>
              <a:rPr sz="1800" dirty="0">
                <a:solidFill>
                  <a:srgbClr val="404040"/>
                </a:solidFill>
                <a:latin typeface="Verdana"/>
                <a:cs typeface="Verdana"/>
              </a:rPr>
              <a:t>ούχο</a:t>
            </a:r>
            <a:r>
              <a:rPr sz="1800" spc="-15" dirty="0">
                <a:solidFill>
                  <a:srgbClr val="404040"/>
                </a:solidFill>
                <a:latin typeface="Verdana"/>
                <a:cs typeface="Verdana"/>
              </a:rPr>
              <a:t>υ</a:t>
            </a:r>
            <a:r>
              <a:rPr sz="1800" dirty="0">
                <a:solidFill>
                  <a:srgbClr val="404040"/>
                </a:solidFill>
                <a:latin typeface="Verdana"/>
                <a:cs typeface="Verdana"/>
              </a:rPr>
              <a:t>ς  δικαιολογημένα</a:t>
            </a:r>
            <a:r>
              <a:rPr sz="1800" spc="-20" dirty="0">
                <a:solidFill>
                  <a:srgbClr val="404040"/>
                </a:solidFill>
                <a:latin typeface="Verdana"/>
                <a:cs typeface="Verdana"/>
              </a:rPr>
              <a:t> </a:t>
            </a:r>
            <a:r>
              <a:rPr sz="1800" dirty="0">
                <a:solidFill>
                  <a:srgbClr val="404040"/>
                </a:solidFill>
                <a:latin typeface="Verdana"/>
                <a:cs typeface="Verdana"/>
              </a:rPr>
              <a:t>δεν μπορούν</a:t>
            </a:r>
            <a:r>
              <a:rPr sz="1800" spc="-2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dirty="0">
                <a:solidFill>
                  <a:srgbClr val="404040"/>
                </a:solidFill>
                <a:latin typeface="Verdana"/>
                <a:cs typeface="Verdana"/>
              </a:rPr>
              <a:t>υλοποιήσουν</a:t>
            </a:r>
            <a:r>
              <a:rPr sz="1800" spc="-40" dirty="0">
                <a:solidFill>
                  <a:srgbClr val="404040"/>
                </a:solidFill>
                <a:latin typeface="Verdana"/>
                <a:cs typeface="Verdana"/>
              </a:rPr>
              <a:t> </a:t>
            </a:r>
            <a:r>
              <a:rPr sz="1800" dirty="0">
                <a:solidFill>
                  <a:srgbClr val="404040"/>
                </a:solidFill>
                <a:latin typeface="Verdana"/>
                <a:cs typeface="Verdana"/>
              </a:rPr>
              <a:t>μακροχρόνια</a:t>
            </a:r>
            <a:r>
              <a:rPr sz="1800" spc="-10" dirty="0">
                <a:solidFill>
                  <a:srgbClr val="404040"/>
                </a:solidFill>
                <a:latin typeface="Verdana"/>
                <a:cs typeface="Verdana"/>
              </a:rPr>
              <a:t> </a:t>
            </a:r>
            <a:r>
              <a:rPr sz="1800" dirty="0">
                <a:solidFill>
                  <a:srgbClr val="404040"/>
                </a:solidFill>
                <a:latin typeface="Verdana"/>
                <a:cs typeface="Verdana"/>
              </a:rPr>
              <a:t>φυσική</a:t>
            </a:r>
            <a:r>
              <a:rPr sz="1800" spc="-15" dirty="0">
                <a:solidFill>
                  <a:srgbClr val="404040"/>
                </a:solidFill>
                <a:latin typeface="Verdana"/>
                <a:cs typeface="Verdana"/>
              </a:rPr>
              <a:t> </a:t>
            </a:r>
            <a:r>
              <a:rPr sz="1800" dirty="0">
                <a:solidFill>
                  <a:srgbClr val="404040"/>
                </a:solidFill>
                <a:latin typeface="Verdana"/>
                <a:cs typeface="Verdana"/>
              </a:rPr>
              <a:t>κινητικότητα</a:t>
            </a:r>
            <a:endParaRPr sz="1800">
              <a:latin typeface="Verdana"/>
              <a:cs typeface="Verdana"/>
            </a:endParaRPr>
          </a:p>
          <a:p>
            <a:pPr marL="299085" indent="-287020">
              <a:lnSpc>
                <a:spcPct val="100000"/>
              </a:lnSpc>
              <a:spcBef>
                <a:spcPts val="1080"/>
              </a:spcBef>
              <a:buFont typeface="Courier New"/>
              <a:buChar char="o"/>
              <a:tabLst>
                <a:tab pos="299720" algn="l"/>
              </a:tabLst>
            </a:pPr>
            <a:r>
              <a:rPr sz="1800" dirty="0">
                <a:solidFill>
                  <a:srgbClr val="404040"/>
                </a:solidFill>
                <a:latin typeface="Verdana"/>
                <a:cs typeface="Verdana"/>
              </a:rPr>
              <a:t>-</a:t>
            </a:r>
            <a:r>
              <a:rPr sz="1800" spc="-10" dirty="0">
                <a:solidFill>
                  <a:srgbClr val="404040"/>
                </a:solidFill>
                <a:latin typeface="Verdana"/>
                <a:cs typeface="Verdana"/>
              </a:rPr>
              <a:t> </a:t>
            </a:r>
            <a:r>
              <a:rPr sz="1800" spc="-5" dirty="0">
                <a:solidFill>
                  <a:srgbClr val="404040"/>
                </a:solidFill>
                <a:latin typeface="Verdana"/>
                <a:cs typeface="Verdana"/>
              </a:rPr>
              <a:t>Άτομα</a:t>
            </a:r>
            <a:r>
              <a:rPr sz="1800" spc="-25" dirty="0">
                <a:solidFill>
                  <a:srgbClr val="404040"/>
                </a:solidFill>
                <a:latin typeface="Verdana"/>
                <a:cs typeface="Verdana"/>
              </a:rPr>
              <a:t> </a:t>
            </a:r>
            <a:r>
              <a:rPr sz="1800" spc="-5" dirty="0">
                <a:solidFill>
                  <a:srgbClr val="404040"/>
                </a:solidFill>
                <a:latin typeface="Verdana"/>
                <a:cs typeface="Verdana"/>
              </a:rPr>
              <a:t>με</a:t>
            </a:r>
            <a:r>
              <a:rPr sz="1800" spc="-10" dirty="0">
                <a:solidFill>
                  <a:srgbClr val="404040"/>
                </a:solidFill>
                <a:latin typeface="Verdana"/>
                <a:cs typeface="Verdana"/>
              </a:rPr>
              <a:t> </a:t>
            </a:r>
            <a:r>
              <a:rPr sz="1800" spc="-5" dirty="0">
                <a:solidFill>
                  <a:srgbClr val="404040"/>
                </a:solidFill>
                <a:latin typeface="Verdana"/>
                <a:cs typeface="Verdana"/>
              </a:rPr>
              <a:t>αναπηρία,</a:t>
            </a:r>
            <a:endParaRPr sz="1800">
              <a:latin typeface="Verdana"/>
              <a:cs typeface="Verdana"/>
            </a:endParaRPr>
          </a:p>
          <a:p>
            <a:pPr marL="299085" indent="-287020">
              <a:lnSpc>
                <a:spcPct val="100000"/>
              </a:lnSpc>
              <a:spcBef>
                <a:spcPts val="1080"/>
              </a:spcBef>
              <a:buFont typeface="Courier New"/>
              <a:buChar char="o"/>
              <a:tabLst>
                <a:tab pos="299720" algn="l"/>
              </a:tabLst>
            </a:pPr>
            <a:r>
              <a:rPr sz="1800" dirty="0">
                <a:solidFill>
                  <a:srgbClr val="404040"/>
                </a:solidFill>
                <a:latin typeface="Verdana"/>
                <a:cs typeface="Verdana"/>
              </a:rPr>
              <a:t>-</a:t>
            </a:r>
            <a:r>
              <a:rPr sz="1800" spc="-15" dirty="0">
                <a:solidFill>
                  <a:srgbClr val="404040"/>
                </a:solidFill>
                <a:latin typeface="Verdana"/>
                <a:cs typeface="Verdana"/>
              </a:rPr>
              <a:t> </a:t>
            </a:r>
            <a:r>
              <a:rPr sz="1800" spc="-5" dirty="0">
                <a:solidFill>
                  <a:srgbClr val="404040"/>
                </a:solidFill>
                <a:latin typeface="Verdana"/>
                <a:cs typeface="Verdana"/>
              </a:rPr>
              <a:t>άτομα</a:t>
            </a:r>
            <a:r>
              <a:rPr sz="1800" spc="-10" dirty="0">
                <a:solidFill>
                  <a:srgbClr val="404040"/>
                </a:solidFill>
                <a:latin typeface="Verdana"/>
                <a:cs typeface="Verdana"/>
              </a:rPr>
              <a:t> </a:t>
            </a:r>
            <a:r>
              <a:rPr sz="1800" dirty="0">
                <a:solidFill>
                  <a:srgbClr val="404040"/>
                </a:solidFill>
                <a:latin typeface="Verdana"/>
                <a:cs typeface="Verdana"/>
              </a:rPr>
              <a:t>με</a:t>
            </a:r>
            <a:r>
              <a:rPr sz="1800" spc="-10" dirty="0">
                <a:solidFill>
                  <a:srgbClr val="404040"/>
                </a:solidFill>
                <a:latin typeface="Verdana"/>
                <a:cs typeface="Verdana"/>
              </a:rPr>
              <a:t> </a:t>
            </a:r>
            <a:r>
              <a:rPr sz="1800" dirty="0">
                <a:solidFill>
                  <a:srgbClr val="404040"/>
                </a:solidFill>
                <a:latin typeface="Verdana"/>
                <a:cs typeface="Verdana"/>
              </a:rPr>
              <a:t>υποχρεώσεις</a:t>
            </a:r>
            <a:r>
              <a:rPr sz="1800" spc="-25" dirty="0">
                <a:solidFill>
                  <a:srgbClr val="404040"/>
                </a:solidFill>
                <a:latin typeface="Verdana"/>
                <a:cs typeface="Verdana"/>
              </a:rPr>
              <a:t> </a:t>
            </a:r>
            <a:r>
              <a:rPr sz="1800" dirty="0">
                <a:solidFill>
                  <a:srgbClr val="404040"/>
                </a:solidFill>
                <a:latin typeface="Verdana"/>
                <a:cs typeface="Verdana"/>
              </a:rPr>
              <a:t>φροντίδας</a:t>
            </a:r>
            <a:r>
              <a:rPr sz="1800" spc="-10" dirty="0">
                <a:solidFill>
                  <a:srgbClr val="404040"/>
                </a:solidFill>
                <a:latin typeface="Verdana"/>
                <a:cs typeface="Verdana"/>
              </a:rPr>
              <a:t> </a:t>
            </a:r>
            <a:r>
              <a:rPr sz="1800" dirty="0">
                <a:solidFill>
                  <a:srgbClr val="404040"/>
                </a:solidFill>
                <a:latin typeface="Verdana"/>
                <a:cs typeface="Verdana"/>
              </a:rPr>
              <a:t>/caring</a:t>
            </a:r>
            <a:r>
              <a:rPr sz="1800" spc="-35" dirty="0">
                <a:solidFill>
                  <a:srgbClr val="404040"/>
                </a:solidFill>
                <a:latin typeface="Verdana"/>
                <a:cs typeface="Verdana"/>
              </a:rPr>
              <a:t> </a:t>
            </a:r>
            <a:r>
              <a:rPr sz="1800" dirty="0">
                <a:solidFill>
                  <a:srgbClr val="404040"/>
                </a:solidFill>
                <a:latin typeface="Verdana"/>
                <a:cs typeface="Verdana"/>
              </a:rPr>
              <a:t>responsibilities</a:t>
            </a:r>
            <a:endParaRPr sz="1800">
              <a:latin typeface="Verdana"/>
              <a:cs typeface="Verdana"/>
            </a:endParaRPr>
          </a:p>
        </p:txBody>
      </p:sp>
      <p:sp>
        <p:nvSpPr>
          <p:cNvPr id="11" name="object 11"/>
          <p:cNvSpPr txBox="1"/>
          <p:nvPr/>
        </p:nvSpPr>
        <p:spPr>
          <a:xfrm>
            <a:off x="78739" y="4753436"/>
            <a:ext cx="12145645" cy="1261110"/>
          </a:xfrm>
          <a:prstGeom prst="rect">
            <a:avLst/>
          </a:prstGeom>
        </p:spPr>
        <p:txBody>
          <a:bodyPr vert="horz" wrap="square" lIns="0" tIns="13335" rIns="0" bIns="0" rtlCol="0">
            <a:spAutoFit/>
          </a:bodyPr>
          <a:lstStyle/>
          <a:p>
            <a:pPr marL="299085" marR="5080" indent="-287020" algn="just">
              <a:lnSpc>
                <a:spcPct val="150000"/>
              </a:lnSpc>
              <a:spcBef>
                <a:spcPts val="105"/>
              </a:spcBef>
            </a:pPr>
            <a:r>
              <a:rPr sz="1800" dirty="0">
                <a:solidFill>
                  <a:srgbClr val="404040"/>
                </a:solidFill>
                <a:latin typeface="Courier New"/>
                <a:cs typeface="Courier New"/>
              </a:rPr>
              <a:t>o </a:t>
            </a:r>
            <a:r>
              <a:rPr sz="1800" dirty="0">
                <a:solidFill>
                  <a:srgbClr val="404040"/>
                </a:solidFill>
                <a:latin typeface="Verdana"/>
                <a:cs typeface="Verdana"/>
              </a:rPr>
              <a:t>! </a:t>
            </a:r>
            <a:r>
              <a:rPr sz="1800" dirty="0">
                <a:solidFill>
                  <a:srgbClr val="3A9B7A"/>
                </a:solidFill>
                <a:latin typeface="Verdana"/>
                <a:cs typeface="Verdana"/>
              </a:rPr>
              <a:t>Αποτελεί </a:t>
            </a:r>
            <a:r>
              <a:rPr sz="1800" spc="-5" dirty="0">
                <a:solidFill>
                  <a:srgbClr val="3A9B7A"/>
                </a:solidFill>
                <a:latin typeface="Verdana"/>
                <a:cs typeface="Verdana"/>
              </a:rPr>
              <a:t>υποχρέωση </a:t>
            </a:r>
            <a:r>
              <a:rPr sz="1800" spc="-10" dirty="0">
                <a:solidFill>
                  <a:srgbClr val="3A9B7A"/>
                </a:solidFill>
                <a:latin typeface="Verdana"/>
                <a:cs typeface="Verdana"/>
              </a:rPr>
              <a:t>των </a:t>
            </a:r>
            <a:r>
              <a:rPr sz="1800" dirty="0">
                <a:solidFill>
                  <a:srgbClr val="3A9B7A"/>
                </a:solidFill>
                <a:latin typeface="Verdana"/>
                <a:cs typeface="Verdana"/>
              </a:rPr>
              <a:t>ΑΕΙ να </a:t>
            </a:r>
            <a:r>
              <a:rPr sz="1800" spc="-5" dirty="0">
                <a:solidFill>
                  <a:srgbClr val="3A9B7A"/>
                </a:solidFill>
                <a:latin typeface="Verdana"/>
                <a:cs typeface="Verdana"/>
              </a:rPr>
              <a:t>αξιολογήσουν </a:t>
            </a:r>
            <a:r>
              <a:rPr sz="1800" spc="-10" dirty="0">
                <a:solidFill>
                  <a:srgbClr val="3A9B7A"/>
                </a:solidFill>
                <a:latin typeface="Verdana"/>
                <a:cs typeface="Verdana"/>
              </a:rPr>
              <a:t>την </a:t>
            </a:r>
            <a:r>
              <a:rPr sz="1800" spc="-5" dirty="0">
                <a:solidFill>
                  <a:srgbClr val="3A9B7A"/>
                </a:solidFill>
                <a:latin typeface="Verdana"/>
                <a:cs typeface="Verdana"/>
              </a:rPr>
              <a:t>καταλληλόλητα της </a:t>
            </a:r>
            <a:r>
              <a:rPr sz="1800" dirty="0">
                <a:solidFill>
                  <a:srgbClr val="3A9B7A"/>
                </a:solidFill>
                <a:latin typeface="Verdana"/>
                <a:cs typeface="Verdana"/>
              </a:rPr>
              <a:t>επιλογής </a:t>
            </a:r>
            <a:r>
              <a:rPr sz="1800" spc="-5" dirty="0">
                <a:solidFill>
                  <a:srgbClr val="3A9B7A"/>
                </a:solidFill>
                <a:latin typeface="Verdana"/>
                <a:cs typeface="Verdana"/>
              </a:rPr>
              <a:t>των συμμετεχόντων </a:t>
            </a:r>
            <a:r>
              <a:rPr sz="1800" dirty="0">
                <a:solidFill>
                  <a:srgbClr val="3A9B7A"/>
                </a:solidFill>
                <a:latin typeface="Verdana"/>
                <a:cs typeface="Verdana"/>
              </a:rPr>
              <a:t> σε μικρής διάρκειας </a:t>
            </a:r>
            <a:r>
              <a:rPr sz="1800" spc="-5" dirty="0">
                <a:solidFill>
                  <a:srgbClr val="3A9B7A"/>
                </a:solidFill>
                <a:latin typeface="Verdana"/>
                <a:cs typeface="Verdana"/>
              </a:rPr>
              <a:t>κινητικότητές </a:t>
            </a:r>
            <a:r>
              <a:rPr sz="1800" dirty="0">
                <a:solidFill>
                  <a:srgbClr val="3A9B7A"/>
                </a:solidFill>
                <a:latin typeface="Verdana"/>
                <a:cs typeface="Verdana"/>
              </a:rPr>
              <a:t>και </a:t>
            </a:r>
            <a:r>
              <a:rPr sz="1800" spc="-5" dirty="0">
                <a:solidFill>
                  <a:srgbClr val="3A9B7A"/>
                </a:solidFill>
                <a:latin typeface="Verdana"/>
                <a:cs typeface="Verdana"/>
              </a:rPr>
              <a:t>να </a:t>
            </a:r>
            <a:r>
              <a:rPr sz="1800" dirty="0">
                <a:solidFill>
                  <a:srgbClr val="3A9B7A"/>
                </a:solidFill>
                <a:latin typeface="Verdana"/>
                <a:cs typeface="Verdana"/>
              </a:rPr>
              <a:t>διασφαλίσουν ότι </a:t>
            </a:r>
            <a:r>
              <a:rPr sz="1800" spc="-5" dirty="0">
                <a:solidFill>
                  <a:srgbClr val="3A9B7A"/>
                </a:solidFill>
                <a:latin typeface="Verdana"/>
                <a:cs typeface="Verdana"/>
              </a:rPr>
              <a:t>οι φυσικές κινητικότητες </a:t>
            </a:r>
            <a:r>
              <a:rPr sz="1800" dirty="0">
                <a:solidFill>
                  <a:srgbClr val="3A9B7A"/>
                </a:solidFill>
                <a:latin typeface="Verdana"/>
                <a:cs typeface="Verdana"/>
              </a:rPr>
              <a:t>μεγάλης διάρκειας </a:t>
            </a:r>
            <a:r>
              <a:rPr sz="1800" spc="5" dirty="0">
                <a:solidFill>
                  <a:srgbClr val="3A9B7A"/>
                </a:solidFill>
                <a:latin typeface="Verdana"/>
                <a:cs typeface="Verdana"/>
              </a:rPr>
              <a:t> </a:t>
            </a:r>
            <a:r>
              <a:rPr sz="1800" spc="-5" dirty="0">
                <a:solidFill>
                  <a:srgbClr val="3A9B7A"/>
                </a:solidFill>
                <a:latin typeface="Verdana"/>
                <a:cs typeface="Verdana"/>
              </a:rPr>
              <a:t>παραμένουν</a:t>
            </a:r>
            <a:r>
              <a:rPr sz="1800" spc="10" dirty="0">
                <a:solidFill>
                  <a:srgbClr val="3A9B7A"/>
                </a:solidFill>
                <a:latin typeface="Verdana"/>
                <a:cs typeface="Verdana"/>
              </a:rPr>
              <a:t> </a:t>
            </a:r>
            <a:r>
              <a:rPr sz="1800" dirty="0">
                <a:solidFill>
                  <a:srgbClr val="3A9B7A"/>
                </a:solidFill>
                <a:latin typeface="Verdana"/>
                <a:cs typeface="Verdana"/>
              </a:rPr>
              <a:t>ο</a:t>
            </a:r>
            <a:r>
              <a:rPr sz="1800" spc="-10" dirty="0">
                <a:solidFill>
                  <a:srgbClr val="3A9B7A"/>
                </a:solidFill>
                <a:latin typeface="Verdana"/>
                <a:cs typeface="Verdana"/>
              </a:rPr>
              <a:t> </a:t>
            </a:r>
            <a:r>
              <a:rPr sz="1800" spc="-5" dirty="0">
                <a:solidFill>
                  <a:srgbClr val="3A9B7A"/>
                </a:solidFill>
                <a:latin typeface="Verdana"/>
                <a:cs typeface="Verdana"/>
              </a:rPr>
              <a:t>κανόνας.</a:t>
            </a:r>
            <a:endParaRPr sz="1800">
              <a:latin typeface="Verdana"/>
              <a:cs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22910" y="88519"/>
            <a:ext cx="5820410" cy="513715"/>
          </a:xfrm>
          <a:prstGeom prst="rect">
            <a:avLst/>
          </a:prstGeom>
        </p:spPr>
        <p:txBody>
          <a:bodyPr vert="horz" wrap="square" lIns="0" tIns="12700" rIns="0" bIns="0" rtlCol="0">
            <a:spAutoFit/>
          </a:bodyPr>
          <a:lstStyle/>
          <a:p>
            <a:pPr marL="12700">
              <a:lnSpc>
                <a:spcPct val="100000"/>
              </a:lnSpc>
              <a:spcBef>
                <a:spcPts val="100"/>
              </a:spcBef>
            </a:pPr>
            <a:r>
              <a:rPr sz="3200" b="0" spc="-25" dirty="0">
                <a:latin typeface="Calibri Light"/>
                <a:cs typeface="Calibri Light"/>
              </a:rPr>
              <a:t>ΚA131-</a:t>
            </a:r>
            <a:r>
              <a:rPr sz="3200" b="0" spc="-75" dirty="0">
                <a:latin typeface="Calibri Light"/>
                <a:cs typeface="Calibri Light"/>
              </a:rPr>
              <a:t> </a:t>
            </a:r>
            <a:r>
              <a:rPr sz="3200" b="0" spc="-25" dirty="0">
                <a:latin typeface="Calibri Light"/>
                <a:cs typeface="Calibri Light"/>
              </a:rPr>
              <a:t>Φοιτητές/τριες</a:t>
            </a:r>
            <a:r>
              <a:rPr sz="3200" b="0" spc="-75" dirty="0">
                <a:latin typeface="Calibri Light"/>
                <a:cs typeface="Calibri Light"/>
              </a:rPr>
              <a:t> </a:t>
            </a:r>
            <a:r>
              <a:rPr sz="3200" b="0" spc="-10" dirty="0">
                <a:latin typeface="Calibri Light"/>
                <a:cs typeface="Calibri Light"/>
              </a:rPr>
              <a:t>και</a:t>
            </a:r>
            <a:r>
              <a:rPr sz="3200" b="0" spc="-75" dirty="0">
                <a:latin typeface="Calibri Light"/>
                <a:cs typeface="Calibri Light"/>
              </a:rPr>
              <a:t> </a:t>
            </a:r>
            <a:r>
              <a:rPr sz="3200" b="0" spc="-25" dirty="0">
                <a:latin typeface="Calibri Light"/>
                <a:cs typeface="Calibri Light"/>
              </a:rPr>
              <a:t>Διάρκεια</a:t>
            </a:r>
            <a:endParaRPr sz="3200">
              <a:latin typeface="Calibri Light"/>
              <a:cs typeface="Calibri Light"/>
            </a:endParaRPr>
          </a:p>
        </p:txBody>
      </p:sp>
      <p:graphicFrame>
        <p:nvGraphicFramePr>
          <p:cNvPr id="6" name="object 6"/>
          <p:cNvGraphicFramePr>
            <a:graphicFrameLocks noGrp="1"/>
          </p:cNvGraphicFramePr>
          <p:nvPr/>
        </p:nvGraphicFramePr>
        <p:xfrm>
          <a:off x="-6350" y="664972"/>
          <a:ext cx="12192000" cy="3452365"/>
        </p:xfrm>
        <a:graphic>
          <a:graphicData uri="http://schemas.openxmlformats.org/drawingml/2006/table">
            <a:tbl>
              <a:tblPr firstRow="1" bandRow="1">
                <a:tableStyleId>{2D5ABB26-0587-4C30-8999-92F81FD0307C}</a:tableStyleId>
              </a:tblPr>
              <a:tblGrid>
                <a:gridCol w="6273800">
                  <a:extLst>
                    <a:ext uri="{9D8B030D-6E8A-4147-A177-3AD203B41FA5}">
                      <a16:colId xmlns:a16="http://schemas.microsoft.com/office/drawing/2014/main" val="20000"/>
                    </a:ext>
                  </a:extLst>
                </a:gridCol>
                <a:gridCol w="5918200">
                  <a:extLst>
                    <a:ext uri="{9D8B030D-6E8A-4147-A177-3AD203B41FA5}">
                      <a16:colId xmlns:a16="http://schemas.microsoft.com/office/drawing/2014/main" val="20001"/>
                    </a:ext>
                  </a:extLst>
                </a:gridCol>
              </a:tblGrid>
              <a:tr h="338327">
                <a:tc>
                  <a:txBody>
                    <a:bodyPr/>
                    <a:lstStyle/>
                    <a:p>
                      <a:pPr marL="5715" algn="ctr">
                        <a:lnSpc>
                          <a:spcPct val="100000"/>
                        </a:lnSpc>
                        <a:spcBef>
                          <a:spcPts val="315"/>
                        </a:spcBef>
                      </a:pPr>
                      <a:r>
                        <a:rPr sz="1800" b="1" spc="-40" dirty="0">
                          <a:solidFill>
                            <a:srgbClr val="FFFFFF"/>
                          </a:solidFill>
                          <a:latin typeface="Tahoma"/>
                          <a:cs typeface="Tahoma"/>
                        </a:rPr>
                        <a:t>Δραστηριότητα</a:t>
                      </a:r>
                      <a:endParaRPr sz="1800">
                        <a:latin typeface="Tahoma"/>
                        <a:cs typeface="Taho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109220" algn="ctr">
                        <a:lnSpc>
                          <a:spcPct val="100000"/>
                        </a:lnSpc>
                        <a:spcBef>
                          <a:spcPts val="315"/>
                        </a:spcBef>
                      </a:pPr>
                      <a:r>
                        <a:rPr sz="1800" b="1" spc="-20" dirty="0">
                          <a:solidFill>
                            <a:srgbClr val="FFFFFF"/>
                          </a:solidFill>
                          <a:latin typeface="Tahoma"/>
                          <a:cs typeface="Tahoma"/>
                        </a:rPr>
                        <a:t>Δ</a:t>
                      </a:r>
                      <a:r>
                        <a:rPr sz="1800" b="1" spc="-30" dirty="0">
                          <a:solidFill>
                            <a:srgbClr val="FFFFFF"/>
                          </a:solidFill>
                          <a:latin typeface="Tahoma"/>
                          <a:cs typeface="Tahoma"/>
                        </a:rPr>
                        <a:t>ιάρ</a:t>
                      </a:r>
                      <a:r>
                        <a:rPr sz="1800" b="1" spc="-25" dirty="0">
                          <a:solidFill>
                            <a:srgbClr val="FFFFFF"/>
                          </a:solidFill>
                          <a:latin typeface="Tahoma"/>
                          <a:cs typeface="Tahoma"/>
                        </a:rPr>
                        <a:t>κ</a:t>
                      </a:r>
                      <a:r>
                        <a:rPr sz="1800" b="1" spc="-20" dirty="0">
                          <a:solidFill>
                            <a:srgbClr val="FFFFFF"/>
                          </a:solidFill>
                          <a:latin typeface="Tahoma"/>
                          <a:cs typeface="Tahoma"/>
                        </a:rPr>
                        <a:t>ε</a:t>
                      </a:r>
                      <a:r>
                        <a:rPr sz="1800" b="1" spc="-30" dirty="0">
                          <a:solidFill>
                            <a:srgbClr val="FFFFFF"/>
                          </a:solidFill>
                          <a:latin typeface="Tahoma"/>
                          <a:cs typeface="Tahoma"/>
                        </a:rPr>
                        <a:t>ι</a:t>
                      </a:r>
                      <a:r>
                        <a:rPr sz="1800" b="1" dirty="0">
                          <a:solidFill>
                            <a:srgbClr val="FFFFFF"/>
                          </a:solidFill>
                          <a:latin typeface="Tahoma"/>
                          <a:cs typeface="Tahoma"/>
                        </a:rPr>
                        <a:t>α</a:t>
                      </a:r>
                      <a:r>
                        <a:rPr sz="1800" b="1" spc="-75" dirty="0">
                          <a:solidFill>
                            <a:srgbClr val="FFFFFF"/>
                          </a:solidFill>
                          <a:latin typeface="Tahoma"/>
                          <a:cs typeface="Tahoma"/>
                        </a:rPr>
                        <a:t> </a:t>
                      </a:r>
                      <a:r>
                        <a:rPr sz="1800" b="1" spc="-20" dirty="0">
                          <a:solidFill>
                            <a:srgbClr val="FFFFFF"/>
                          </a:solidFill>
                          <a:latin typeface="Tahoma"/>
                          <a:cs typeface="Tahoma"/>
                        </a:rPr>
                        <a:t>Δ</a:t>
                      </a:r>
                      <a:r>
                        <a:rPr sz="1800" b="1" spc="-30" dirty="0">
                          <a:solidFill>
                            <a:srgbClr val="FFFFFF"/>
                          </a:solidFill>
                          <a:latin typeface="Tahoma"/>
                          <a:cs typeface="Tahoma"/>
                        </a:rPr>
                        <a:t>ρασ</a:t>
                      </a:r>
                      <a:r>
                        <a:rPr sz="1800" b="1" spc="-25" dirty="0">
                          <a:solidFill>
                            <a:srgbClr val="FFFFFF"/>
                          </a:solidFill>
                          <a:latin typeface="Tahoma"/>
                          <a:cs typeface="Tahoma"/>
                        </a:rPr>
                        <a:t>τη</a:t>
                      </a:r>
                      <a:r>
                        <a:rPr sz="1800" b="1" spc="-30" dirty="0">
                          <a:solidFill>
                            <a:srgbClr val="FFFFFF"/>
                          </a:solidFill>
                          <a:latin typeface="Tahoma"/>
                          <a:cs typeface="Tahoma"/>
                        </a:rPr>
                        <a:t>ρι</a:t>
                      </a:r>
                      <a:r>
                        <a:rPr sz="1800" b="1" spc="-20" dirty="0">
                          <a:solidFill>
                            <a:srgbClr val="FFFFFF"/>
                          </a:solidFill>
                          <a:latin typeface="Tahoma"/>
                          <a:cs typeface="Tahoma"/>
                        </a:rPr>
                        <a:t>ό</a:t>
                      </a:r>
                      <a:r>
                        <a:rPr sz="1800" b="1" spc="-25" dirty="0">
                          <a:solidFill>
                            <a:srgbClr val="FFFFFF"/>
                          </a:solidFill>
                          <a:latin typeface="Tahoma"/>
                          <a:cs typeface="Tahoma"/>
                        </a:rPr>
                        <a:t>τητ</a:t>
                      </a:r>
                      <a:r>
                        <a:rPr sz="1800" b="1" spc="-30" dirty="0">
                          <a:solidFill>
                            <a:srgbClr val="FFFFFF"/>
                          </a:solidFill>
                          <a:latin typeface="Tahoma"/>
                          <a:cs typeface="Tahoma"/>
                        </a:rPr>
                        <a:t>α</a:t>
                      </a:r>
                      <a:r>
                        <a:rPr sz="1800" b="1" dirty="0">
                          <a:solidFill>
                            <a:srgbClr val="FFFFFF"/>
                          </a:solidFill>
                          <a:latin typeface="Tahoma"/>
                          <a:cs typeface="Tahoma"/>
                        </a:rPr>
                        <a:t>ς</a:t>
                      </a:r>
                      <a:endParaRPr sz="1800">
                        <a:latin typeface="Tahoma"/>
                        <a:cs typeface="Tahoma"/>
                      </a:endParaRPr>
                    </a:p>
                  </a:txBody>
                  <a:tcPr marL="0" marR="0" marT="40005" marB="0">
                    <a:lnL w="12700">
                      <a:solidFill>
                        <a:srgbClr val="FFFFFF"/>
                      </a:solidFill>
                      <a:prstDash val="solid"/>
                    </a:lnL>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496697">
                <a:tc>
                  <a:txBody>
                    <a:bodyPr/>
                    <a:lstStyle/>
                    <a:p>
                      <a:pPr marL="91440">
                        <a:lnSpc>
                          <a:spcPct val="100000"/>
                        </a:lnSpc>
                        <a:spcBef>
                          <a:spcPts val="250"/>
                        </a:spcBef>
                      </a:pPr>
                      <a:r>
                        <a:rPr sz="1800" dirty="0">
                          <a:solidFill>
                            <a:srgbClr val="404040"/>
                          </a:solidFill>
                          <a:latin typeface="Verdana"/>
                          <a:cs typeface="Verdana"/>
                        </a:rPr>
                        <a:t>Κινητικότητα</a:t>
                      </a:r>
                      <a:r>
                        <a:rPr sz="1800" spc="-45" dirty="0">
                          <a:solidFill>
                            <a:srgbClr val="404040"/>
                          </a:solidFill>
                          <a:latin typeface="Verdana"/>
                          <a:cs typeface="Verdana"/>
                        </a:rPr>
                        <a:t> </a:t>
                      </a:r>
                      <a:r>
                        <a:rPr sz="1800" dirty="0">
                          <a:solidFill>
                            <a:srgbClr val="404040"/>
                          </a:solidFill>
                          <a:latin typeface="Verdana"/>
                          <a:cs typeface="Verdana"/>
                        </a:rPr>
                        <a:t>για</a:t>
                      </a:r>
                      <a:r>
                        <a:rPr sz="1800" spc="-30" dirty="0">
                          <a:solidFill>
                            <a:srgbClr val="404040"/>
                          </a:solidFill>
                          <a:latin typeface="Verdana"/>
                          <a:cs typeface="Verdana"/>
                        </a:rPr>
                        <a:t> </a:t>
                      </a:r>
                      <a:r>
                        <a:rPr sz="1800" dirty="0">
                          <a:solidFill>
                            <a:srgbClr val="404040"/>
                          </a:solidFill>
                          <a:latin typeface="Verdana"/>
                          <a:cs typeface="Verdana"/>
                        </a:rPr>
                        <a:t>Σπουδές</a:t>
                      </a:r>
                      <a:endParaRPr sz="1800">
                        <a:latin typeface="Verdana"/>
                        <a:cs typeface="Verdana"/>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marL="106680" algn="ctr">
                        <a:lnSpc>
                          <a:spcPct val="100000"/>
                        </a:lnSpc>
                        <a:spcBef>
                          <a:spcPts val="395"/>
                        </a:spcBef>
                      </a:pPr>
                      <a:r>
                        <a:rPr sz="1800" dirty="0">
                          <a:solidFill>
                            <a:srgbClr val="404040"/>
                          </a:solidFill>
                          <a:latin typeface="Verdana"/>
                          <a:cs typeface="Verdana"/>
                        </a:rPr>
                        <a:t>2</a:t>
                      </a:r>
                      <a:r>
                        <a:rPr sz="1800" spc="-5" dirty="0">
                          <a:solidFill>
                            <a:srgbClr val="404040"/>
                          </a:solidFill>
                          <a:latin typeface="Verdana"/>
                          <a:cs typeface="Verdana"/>
                        </a:rPr>
                        <a:t> </a:t>
                      </a:r>
                      <a:r>
                        <a:rPr sz="1800" dirty="0">
                          <a:solidFill>
                            <a:srgbClr val="404040"/>
                          </a:solidFill>
                          <a:latin typeface="Verdana"/>
                          <a:cs typeface="Verdana"/>
                        </a:rPr>
                        <a:t>– </a:t>
                      </a:r>
                      <a:r>
                        <a:rPr sz="1800" spc="-5" dirty="0">
                          <a:solidFill>
                            <a:srgbClr val="404040"/>
                          </a:solidFill>
                          <a:latin typeface="Verdana"/>
                          <a:cs typeface="Verdana"/>
                        </a:rPr>
                        <a:t>12</a:t>
                      </a:r>
                      <a:r>
                        <a:rPr sz="1800" spc="15" dirty="0">
                          <a:solidFill>
                            <a:srgbClr val="404040"/>
                          </a:solidFill>
                          <a:latin typeface="Verdana"/>
                          <a:cs typeface="Verdana"/>
                        </a:rPr>
                        <a:t> </a:t>
                      </a:r>
                      <a:r>
                        <a:rPr sz="1800" dirty="0">
                          <a:solidFill>
                            <a:srgbClr val="404040"/>
                          </a:solidFill>
                          <a:latin typeface="Verdana"/>
                          <a:cs typeface="Verdana"/>
                        </a:rPr>
                        <a:t>μήνες</a:t>
                      </a:r>
                      <a:r>
                        <a:rPr sz="1800" spc="-20" dirty="0">
                          <a:solidFill>
                            <a:srgbClr val="404040"/>
                          </a:solidFill>
                          <a:latin typeface="Verdana"/>
                          <a:cs typeface="Verdana"/>
                        </a:rPr>
                        <a:t> </a:t>
                      </a:r>
                      <a:r>
                        <a:rPr sz="1800" dirty="0">
                          <a:solidFill>
                            <a:srgbClr val="8F45C6"/>
                          </a:solidFill>
                          <a:latin typeface="Verdana"/>
                          <a:cs typeface="Verdana"/>
                        </a:rPr>
                        <a:t>ή</a:t>
                      </a:r>
                      <a:r>
                        <a:rPr sz="1800" spc="-5" dirty="0">
                          <a:solidFill>
                            <a:srgbClr val="8F45C6"/>
                          </a:solidFill>
                          <a:latin typeface="Verdana"/>
                          <a:cs typeface="Verdana"/>
                        </a:rPr>
                        <a:t> 5-30</a:t>
                      </a:r>
                      <a:r>
                        <a:rPr sz="1800" spc="10" dirty="0">
                          <a:solidFill>
                            <a:srgbClr val="8F45C6"/>
                          </a:solidFill>
                          <a:latin typeface="Verdana"/>
                          <a:cs typeface="Verdana"/>
                        </a:rPr>
                        <a:t> </a:t>
                      </a:r>
                      <a:r>
                        <a:rPr sz="1800" dirty="0">
                          <a:solidFill>
                            <a:srgbClr val="8F45C6"/>
                          </a:solidFill>
                          <a:latin typeface="Verdana"/>
                          <a:cs typeface="Verdana"/>
                        </a:rPr>
                        <a:t>ημέρες</a:t>
                      </a:r>
                      <a:r>
                        <a:rPr sz="1800" spc="-10" dirty="0">
                          <a:solidFill>
                            <a:srgbClr val="8F45C6"/>
                          </a:solidFill>
                          <a:latin typeface="Verdana"/>
                          <a:cs typeface="Verdana"/>
                        </a:rPr>
                        <a:t> </a:t>
                      </a:r>
                      <a:r>
                        <a:rPr sz="1800" dirty="0">
                          <a:solidFill>
                            <a:srgbClr val="8F45C6"/>
                          </a:solidFill>
                          <a:latin typeface="Verdana"/>
                          <a:cs typeface="Verdana"/>
                        </a:rPr>
                        <a:t>(</a:t>
                      </a:r>
                      <a:r>
                        <a:rPr sz="1800" spc="-5" dirty="0">
                          <a:solidFill>
                            <a:srgbClr val="8F45C6"/>
                          </a:solidFill>
                          <a:latin typeface="Verdana"/>
                          <a:cs typeface="Verdana"/>
                        </a:rPr>
                        <a:t> </a:t>
                      </a:r>
                      <a:r>
                        <a:rPr sz="1800" dirty="0">
                          <a:solidFill>
                            <a:srgbClr val="8F45C6"/>
                          </a:solidFill>
                          <a:latin typeface="Verdana"/>
                          <a:cs typeface="Verdana"/>
                        </a:rPr>
                        <a:t>μικτή</a:t>
                      </a:r>
                      <a:r>
                        <a:rPr sz="1800" spc="-20" dirty="0">
                          <a:solidFill>
                            <a:srgbClr val="8F45C6"/>
                          </a:solidFill>
                          <a:latin typeface="Verdana"/>
                          <a:cs typeface="Verdana"/>
                        </a:rPr>
                        <a:t> </a:t>
                      </a:r>
                      <a:r>
                        <a:rPr sz="1800" dirty="0">
                          <a:solidFill>
                            <a:srgbClr val="8F45C6"/>
                          </a:solidFill>
                          <a:latin typeface="Verdana"/>
                          <a:cs typeface="Verdana"/>
                        </a:rPr>
                        <a:t>κινητικότητα</a:t>
                      </a:r>
                      <a:r>
                        <a:rPr sz="1800" spc="-35" dirty="0">
                          <a:solidFill>
                            <a:srgbClr val="8F45C6"/>
                          </a:solidFill>
                          <a:latin typeface="Verdana"/>
                          <a:cs typeface="Verdana"/>
                        </a:rPr>
                        <a:t> </a:t>
                      </a:r>
                      <a:r>
                        <a:rPr sz="1800" dirty="0">
                          <a:solidFill>
                            <a:srgbClr val="8F45C6"/>
                          </a:solidFill>
                          <a:latin typeface="Verdana"/>
                          <a:cs typeface="Verdana"/>
                        </a:rPr>
                        <a:t>)</a:t>
                      </a:r>
                      <a:endParaRPr sz="1800">
                        <a:latin typeface="Verdana"/>
                        <a:cs typeface="Verdana"/>
                      </a:endParaRPr>
                    </a:p>
                  </a:txBody>
                  <a:tcPr marL="0" marR="0" marT="50165" marB="0">
                    <a:lnL w="12700">
                      <a:solidFill>
                        <a:srgbClr val="FFFFFF"/>
                      </a:solidFill>
                      <a:prstDash val="solid"/>
                    </a:lnL>
                    <a:lnT w="381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1"/>
                  </a:ext>
                </a:extLst>
              </a:tr>
              <a:tr h="496569">
                <a:tc>
                  <a:txBody>
                    <a:bodyPr/>
                    <a:lstStyle/>
                    <a:p>
                      <a:pPr marL="91440">
                        <a:lnSpc>
                          <a:spcPct val="100000"/>
                        </a:lnSpc>
                        <a:spcBef>
                          <a:spcPts val="250"/>
                        </a:spcBef>
                      </a:pPr>
                      <a:r>
                        <a:rPr sz="1800" dirty="0">
                          <a:solidFill>
                            <a:srgbClr val="404040"/>
                          </a:solidFill>
                          <a:latin typeface="Verdana"/>
                          <a:cs typeface="Verdana"/>
                        </a:rPr>
                        <a:t>Κινητικότητα</a:t>
                      </a:r>
                      <a:r>
                        <a:rPr sz="1800" spc="-35" dirty="0">
                          <a:solidFill>
                            <a:srgbClr val="404040"/>
                          </a:solidFill>
                          <a:latin typeface="Verdana"/>
                          <a:cs typeface="Verdana"/>
                        </a:rPr>
                        <a:t> </a:t>
                      </a:r>
                      <a:r>
                        <a:rPr sz="1800" dirty="0">
                          <a:solidFill>
                            <a:srgbClr val="404040"/>
                          </a:solidFill>
                          <a:latin typeface="Verdana"/>
                          <a:cs typeface="Verdana"/>
                        </a:rPr>
                        <a:t>για</a:t>
                      </a:r>
                      <a:r>
                        <a:rPr sz="1800" spc="-20" dirty="0">
                          <a:solidFill>
                            <a:srgbClr val="404040"/>
                          </a:solidFill>
                          <a:latin typeface="Verdana"/>
                          <a:cs typeface="Verdana"/>
                        </a:rPr>
                        <a:t> </a:t>
                      </a:r>
                      <a:r>
                        <a:rPr sz="1800" dirty="0">
                          <a:solidFill>
                            <a:srgbClr val="404040"/>
                          </a:solidFill>
                          <a:latin typeface="Verdana"/>
                          <a:cs typeface="Verdana"/>
                        </a:rPr>
                        <a:t>Πρακτική</a:t>
                      </a:r>
                      <a:r>
                        <a:rPr sz="1800" spc="-35" dirty="0">
                          <a:solidFill>
                            <a:srgbClr val="404040"/>
                          </a:solidFill>
                          <a:latin typeface="Verdana"/>
                          <a:cs typeface="Verdana"/>
                        </a:rPr>
                        <a:t> </a:t>
                      </a:r>
                      <a:r>
                        <a:rPr sz="1800" dirty="0">
                          <a:solidFill>
                            <a:srgbClr val="404040"/>
                          </a:solidFill>
                          <a:latin typeface="Verdana"/>
                          <a:cs typeface="Verdana"/>
                        </a:rPr>
                        <a:t>Άσκηση</a:t>
                      </a:r>
                      <a:endParaRPr sz="1800">
                        <a:latin typeface="Verdana"/>
                        <a:cs typeface="Verdana"/>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107950" algn="ctr">
                        <a:lnSpc>
                          <a:spcPct val="100000"/>
                        </a:lnSpc>
                        <a:spcBef>
                          <a:spcPts val="395"/>
                        </a:spcBef>
                      </a:pPr>
                      <a:r>
                        <a:rPr sz="1800" dirty="0">
                          <a:solidFill>
                            <a:srgbClr val="404040"/>
                          </a:solidFill>
                          <a:latin typeface="Verdana"/>
                          <a:cs typeface="Verdana"/>
                        </a:rPr>
                        <a:t>2 –</a:t>
                      </a:r>
                      <a:r>
                        <a:rPr sz="1800" spc="5" dirty="0">
                          <a:solidFill>
                            <a:srgbClr val="404040"/>
                          </a:solidFill>
                          <a:latin typeface="Verdana"/>
                          <a:cs typeface="Verdana"/>
                        </a:rPr>
                        <a:t> </a:t>
                      </a:r>
                      <a:r>
                        <a:rPr sz="1800" spc="-5" dirty="0">
                          <a:solidFill>
                            <a:srgbClr val="404040"/>
                          </a:solidFill>
                          <a:latin typeface="Verdana"/>
                          <a:cs typeface="Verdana"/>
                        </a:rPr>
                        <a:t>12</a:t>
                      </a:r>
                      <a:r>
                        <a:rPr sz="1800" spc="15" dirty="0">
                          <a:solidFill>
                            <a:srgbClr val="404040"/>
                          </a:solidFill>
                          <a:latin typeface="Verdana"/>
                          <a:cs typeface="Verdana"/>
                        </a:rPr>
                        <a:t> </a:t>
                      </a:r>
                      <a:r>
                        <a:rPr sz="1800" dirty="0">
                          <a:solidFill>
                            <a:srgbClr val="404040"/>
                          </a:solidFill>
                          <a:latin typeface="Verdana"/>
                          <a:cs typeface="Verdana"/>
                        </a:rPr>
                        <a:t>μήνες</a:t>
                      </a:r>
                      <a:r>
                        <a:rPr sz="1800" spc="-15" dirty="0">
                          <a:solidFill>
                            <a:srgbClr val="404040"/>
                          </a:solidFill>
                          <a:latin typeface="Verdana"/>
                          <a:cs typeface="Verdana"/>
                        </a:rPr>
                        <a:t> </a:t>
                      </a:r>
                      <a:r>
                        <a:rPr sz="1800" dirty="0">
                          <a:solidFill>
                            <a:srgbClr val="8F45C6"/>
                          </a:solidFill>
                          <a:latin typeface="Verdana"/>
                          <a:cs typeface="Verdana"/>
                        </a:rPr>
                        <a:t>ή</a:t>
                      </a:r>
                      <a:r>
                        <a:rPr sz="1800" spc="-10" dirty="0">
                          <a:solidFill>
                            <a:srgbClr val="8F45C6"/>
                          </a:solidFill>
                          <a:latin typeface="Verdana"/>
                          <a:cs typeface="Verdana"/>
                        </a:rPr>
                        <a:t> </a:t>
                      </a:r>
                      <a:r>
                        <a:rPr sz="1800" spc="-5" dirty="0">
                          <a:solidFill>
                            <a:srgbClr val="8F45C6"/>
                          </a:solidFill>
                          <a:latin typeface="Verdana"/>
                          <a:cs typeface="Verdana"/>
                        </a:rPr>
                        <a:t>5-30</a:t>
                      </a:r>
                      <a:r>
                        <a:rPr sz="1800" spc="10" dirty="0">
                          <a:solidFill>
                            <a:srgbClr val="8F45C6"/>
                          </a:solidFill>
                          <a:latin typeface="Verdana"/>
                          <a:cs typeface="Verdana"/>
                        </a:rPr>
                        <a:t> </a:t>
                      </a:r>
                      <a:r>
                        <a:rPr sz="1800" dirty="0">
                          <a:solidFill>
                            <a:srgbClr val="8F45C6"/>
                          </a:solidFill>
                          <a:latin typeface="Verdana"/>
                          <a:cs typeface="Verdana"/>
                        </a:rPr>
                        <a:t>ημέρες</a:t>
                      </a:r>
                      <a:r>
                        <a:rPr sz="1800" spc="-5" dirty="0">
                          <a:solidFill>
                            <a:srgbClr val="8F45C6"/>
                          </a:solidFill>
                          <a:latin typeface="Verdana"/>
                          <a:cs typeface="Verdana"/>
                        </a:rPr>
                        <a:t> </a:t>
                      </a:r>
                      <a:r>
                        <a:rPr sz="1800" dirty="0">
                          <a:solidFill>
                            <a:srgbClr val="8F45C6"/>
                          </a:solidFill>
                          <a:latin typeface="Verdana"/>
                          <a:cs typeface="Verdana"/>
                        </a:rPr>
                        <a:t>(</a:t>
                      </a:r>
                      <a:r>
                        <a:rPr sz="1800" spc="-5" dirty="0">
                          <a:solidFill>
                            <a:srgbClr val="8F45C6"/>
                          </a:solidFill>
                          <a:latin typeface="Verdana"/>
                          <a:cs typeface="Verdana"/>
                        </a:rPr>
                        <a:t> </a:t>
                      </a:r>
                      <a:r>
                        <a:rPr sz="1800" dirty="0">
                          <a:solidFill>
                            <a:srgbClr val="8F45C6"/>
                          </a:solidFill>
                          <a:latin typeface="Verdana"/>
                          <a:cs typeface="Verdana"/>
                        </a:rPr>
                        <a:t>μικτή</a:t>
                      </a:r>
                      <a:r>
                        <a:rPr sz="1800" spc="-20" dirty="0">
                          <a:solidFill>
                            <a:srgbClr val="8F45C6"/>
                          </a:solidFill>
                          <a:latin typeface="Verdana"/>
                          <a:cs typeface="Verdana"/>
                        </a:rPr>
                        <a:t> </a:t>
                      </a:r>
                      <a:r>
                        <a:rPr sz="1800" dirty="0">
                          <a:solidFill>
                            <a:srgbClr val="8F45C6"/>
                          </a:solidFill>
                          <a:latin typeface="Verdana"/>
                          <a:cs typeface="Verdana"/>
                        </a:rPr>
                        <a:t>κινητικότητα</a:t>
                      </a:r>
                      <a:r>
                        <a:rPr sz="1800" spc="-35" dirty="0">
                          <a:solidFill>
                            <a:srgbClr val="8F45C6"/>
                          </a:solidFill>
                          <a:latin typeface="Verdana"/>
                          <a:cs typeface="Verdana"/>
                        </a:rPr>
                        <a:t> </a:t>
                      </a:r>
                      <a:r>
                        <a:rPr sz="1800" dirty="0">
                          <a:solidFill>
                            <a:srgbClr val="8F45C6"/>
                          </a:solidFill>
                          <a:latin typeface="Verdana"/>
                          <a:cs typeface="Verdana"/>
                        </a:rPr>
                        <a:t>)</a:t>
                      </a:r>
                      <a:endParaRPr sz="1800">
                        <a:latin typeface="Verdana"/>
                        <a:cs typeface="Verdana"/>
                      </a:endParaRPr>
                    </a:p>
                  </a:txBody>
                  <a:tcPr marL="0" marR="0" marT="50165" marB="0">
                    <a:lnL w="12700">
                      <a:solidFill>
                        <a:srgbClr val="FFFFFF"/>
                      </a:solidFill>
                      <a:prstDash val="solid"/>
                    </a:lnL>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2"/>
                  </a:ext>
                </a:extLst>
              </a:tr>
              <a:tr h="496697">
                <a:tc>
                  <a:txBody>
                    <a:bodyPr/>
                    <a:lstStyle/>
                    <a:p>
                      <a:pPr marL="91440">
                        <a:lnSpc>
                          <a:spcPct val="100000"/>
                        </a:lnSpc>
                        <a:spcBef>
                          <a:spcPts val="254"/>
                        </a:spcBef>
                      </a:pPr>
                      <a:r>
                        <a:rPr sz="1800" spc="-5" dirty="0">
                          <a:solidFill>
                            <a:srgbClr val="404040"/>
                          </a:solidFill>
                          <a:latin typeface="Verdana"/>
                          <a:cs typeface="Verdana"/>
                        </a:rPr>
                        <a:t>Συνδυασμός</a:t>
                      </a:r>
                      <a:r>
                        <a:rPr sz="1800" spc="-10" dirty="0">
                          <a:solidFill>
                            <a:srgbClr val="404040"/>
                          </a:solidFill>
                          <a:latin typeface="Verdana"/>
                          <a:cs typeface="Verdana"/>
                        </a:rPr>
                        <a:t> </a:t>
                      </a:r>
                      <a:r>
                        <a:rPr sz="1800" spc="-5" dirty="0">
                          <a:solidFill>
                            <a:srgbClr val="404040"/>
                          </a:solidFill>
                          <a:latin typeface="Verdana"/>
                          <a:cs typeface="Verdana"/>
                        </a:rPr>
                        <a:t>Σπουδών </a:t>
                      </a:r>
                      <a:r>
                        <a:rPr sz="1800" dirty="0">
                          <a:solidFill>
                            <a:srgbClr val="404040"/>
                          </a:solidFill>
                          <a:latin typeface="Verdana"/>
                          <a:cs typeface="Verdana"/>
                        </a:rPr>
                        <a:t>&amp;</a:t>
                      </a:r>
                      <a:r>
                        <a:rPr sz="1800" spc="-5" dirty="0">
                          <a:solidFill>
                            <a:srgbClr val="404040"/>
                          </a:solidFill>
                          <a:latin typeface="Verdana"/>
                          <a:cs typeface="Verdana"/>
                        </a:rPr>
                        <a:t> </a:t>
                      </a:r>
                      <a:r>
                        <a:rPr sz="1800" dirty="0">
                          <a:solidFill>
                            <a:srgbClr val="404040"/>
                          </a:solidFill>
                          <a:latin typeface="Verdana"/>
                          <a:cs typeface="Verdana"/>
                        </a:rPr>
                        <a:t>Πρακτικής</a:t>
                      </a:r>
                      <a:endParaRPr sz="1800">
                        <a:latin typeface="Verdana"/>
                        <a:cs typeface="Verdana"/>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tc>
                  <a:txBody>
                    <a:bodyPr/>
                    <a:lstStyle/>
                    <a:p>
                      <a:pPr marL="107950" algn="ctr">
                        <a:lnSpc>
                          <a:spcPct val="100000"/>
                        </a:lnSpc>
                        <a:spcBef>
                          <a:spcPts val="395"/>
                        </a:spcBef>
                      </a:pPr>
                      <a:r>
                        <a:rPr sz="1800" dirty="0">
                          <a:solidFill>
                            <a:srgbClr val="404040"/>
                          </a:solidFill>
                          <a:latin typeface="Verdana"/>
                          <a:cs typeface="Verdana"/>
                        </a:rPr>
                        <a:t>2 –</a:t>
                      </a:r>
                      <a:r>
                        <a:rPr sz="1800" spc="5" dirty="0">
                          <a:solidFill>
                            <a:srgbClr val="404040"/>
                          </a:solidFill>
                          <a:latin typeface="Verdana"/>
                          <a:cs typeface="Verdana"/>
                        </a:rPr>
                        <a:t> </a:t>
                      </a:r>
                      <a:r>
                        <a:rPr sz="1800" spc="-5" dirty="0">
                          <a:solidFill>
                            <a:srgbClr val="404040"/>
                          </a:solidFill>
                          <a:latin typeface="Verdana"/>
                          <a:cs typeface="Verdana"/>
                        </a:rPr>
                        <a:t>12</a:t>
                      </a:r>
                      <a:r>
                        <a:rPr sz="1800" spc="15" dirty="0">
                          <a:solidFill>
                            <a:srgbClr val="404040"/>
                          </a:solidFill>
                          <a:latin typeface="Verdana"/>
                          <a:cs typeface="Verdana"/>
                        </a:rPr>
                        <a:t> </a:t>
                      </a:r>
                      <a:r>
                        <a:rPr sz="1800" dirty="0">
                          <a:solidFill>
                            <a:srgbClr val="404040"/>
                          </a:solidFill>
                          <a:latin typeface="Verdana"/>
                          <a:cs typeface="Verdana"/>
                        </a:rPr>
                        <a:t>μήνες</a:t>
                      </a:r>
                      <a:r>
                        <a:rPr sz="1800" spc="-15" dirty="0">
                          <a:solidFill>
                            <a:srgbClr val="404040"/>
                          </a:solidFill>
                          <a:latin typeface="Verdana"/>
                          <a:cs typeface="Verdana"/>
                        </a:rPr>
                        <a:t> </a:t>
                      </a:r>
                      <a:r>
                        <a:rPr sz="1800" dirty="0">
                          <a:solidFill>
                            <a:srgbClr val="8F45C6"/>
                          </a:solidFill>
                          <a:latin typeface="Verdana"/>
                          <a:cs typeface="Verdana"/>
                        </a:rPr>
                        <a:t>ή</a:t>
                      </a:r>
                      <a:r>
                        <a:rPr sz="1800" spc="-10" dirty="0">
                          <a:solidFill>
                            <a:srgbClr val="8F45C6"/>
                          </a:solidFill>
                          <a:latin typeface="Verdana"/>
                          <a:cs typeface="Verdana"/>
                        </a:rPr>
                        <a:t> </a:t>
                      </a:r>
                      <a:r>
                        <a:rPr sz="1800" spc="-5" dirty="0">
                          <a:solidFill>
                            <a:srgbClr val="8F45C6"/>
                          </a:solidFill>
                          <a:latin typeface="Verdana"/>
                          <a:cs typeface="Verdana"/>
                        </a:rPr>
                        <a:t>5-30</a:t>
                      </a:r>
                      <a:r>
                        <a:rPr sz="1800" spc="10" dirty="0">
                          <a:solidFill>
                            <a:srgbClr val="8F45C6"/>
                          </a:solidFill>
                          <a:latin typeface="Verdana"/>
                          <a:cs typeface="Verdana"/>
                        </a:rPr>
                        <a:t> </a:t>
                      </a:r>
                      <a:r>
                        <a:rPr sz="1800" dirty="0">
                          <a:solidFill>
                            <a:srgbClr val="8F45C6"/>
                          </a:solidFill>
                          <a:latin typeface="Verdana"/>
                          <a:cs typeface="Verdana"/>
                        </a:rPr>
                        <a:t>ημέρες</a:t>
                      </a:r>
                      <a:r>
                        <a:rPr sz="1800" spc="-5" dirty="0">
                          <a:solidFill>
                            <a:srgbClr val="8F45C6"/>
                          </a:solidFill>
                          <a:latin typeface="Verdana"/>
                          <a:cs typeface="Verdana"/>
                        </a:rPr>
                        <a:t> </a:t>
                      </a:r>
                      <a:r>
                        <a:rPr sz="1800" dirty="0">
                          <a:solidFill>
                            <a:srgbClr val="8F45C6"/>
                          </a:solidFill>
                          <a:latin typeface="Verdana"/>
                          <a:cs typeface="Verdana"/>
                        </a:rPr>
                        <a:t>(</a:t>
                      </a:r>
                      <a:r>
                        <a:rPr sz="1800" spc="-5" dirty="0">
                          <a:solidFill>
                            <a:srgbClr val="8F45C6"/>
                          </a:solidFill>
                          <a:latin typeface="Verdana"/>
                          <a:cs typeface="Verdana"/>
                        </a:rPr>
                        <a:t> </a:t>
                      </a:r>
                      <a:r>
                        <a:rPr sz="1800" dirty="0">
                          <a:solidFill>
                            <a:srgbClr val="8F45C6"/>
                          </a:solidFill>
                          <a:latin typeface="Verdana"/>
                          <a:cs typeface="Verdana"/>
                        </a:rPr>
                        <a:t>μικτή</a:t>
                      </a:r>
                      <a:r>
                        <a:rPr sz="1800" spc="-20" dirty="0">
                          <a:solidFill>
                            <a:srgbClr val="8F45C6"/>
                          </a:solidFill>
                          <a:latin typeface="Verdana"/>
                          <a:cs typeface="Verdana"/>
                        </a:rPr>
                        <a:t> </a:t>
                      </a:r>
                      <a:r>
                        <a:rPr sz="1800" dirty="0">
                          <a:solidFill>
                            <a:srgbClr val="8F45C6"/>
                          </a:solidFill>
                          <a:latin typeface="Verdana"/>
                          <a:cs typeface="Verdana"/>
                        </a:rPr>
                        <a:t>κινητικότητα</a:t>
                      </a:r>
                      <a:r>
                        <a:rPr sz="1800" spc="-35" dirty="0">
                          <a:solidFill>
                            <a:srgbClr val="8F45C6"/>
                          </a:solidFill>
                          <a:latin typeface="Verdana"/>
                          <a:cs typeface="Verdana"/>
                        </a:rPr>
                        <a:t> </a:t>
                      </a:r>
                      <a:r>
                        <a:rPr sz="1800" dirty="0">
                          <a:solidFill>
                            <a:srgbClr val="8F45C6"/>
                          </a:solidFill>
                          <a:latin typeface="Verdana"/>
                          <a:cs typeface="Verdana"/>
                        </a:rPr>
                        <a:t>)</a:t>
                      </a:r>
                      <a:endParaRPr sz="1800">
                        <a:latin typeface="Verdana"/>
                        <a:cs typeface="Verdana"/>
                      </a:endParaRPr>
                    </a:p>
                  </a:txBody>
                  <a:tcPr marL="0" marR="0" marT="50165" marB="0">
                    <a:lnL w="12700">
                      <a:solidFill>
                        <a:srgbClr val="FFFFFF"/>
                      </a:solidFill>
                      <a:prstDash val="solid"/>
                    </a:lnL>
                    <a:lnT w="127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3"/>
                  </a:ext>
                </a:extLst>
              </a:tr>
              <a:tr h="688086">
                <a:tc>
                  <a:txBody>
                    <a:bodyPr/>
                    <a:lstStyle/>
                    <a:p>
                      <a:pPr marL="91440">
                        <a:lnSpc>
                          <a:spcPct val="100000"/>
                        </a:lnSpc>
                        <a:spcBef>
                          <a:spcPts val="254"/>
                        </a:spcBef>
                      </a:pPr>
                      <a:r>
                        <a:rPr sz="1800" spc="-5" dirty="0">
                          <a:solidFill>
                            <a:srgbClr val="404040"/>
                          </a:solidFill>
                          <a:latin typeface="Verdana"/>
                          <a:cs typeface="Verdana"/>
                        </a:rPr>
                        <a:t>Συμμετοχή</a:t>
                      </a:r>
                      <a:r>
                        <a:rPr sz="1800" spc="-25" dirty="0">
                          <a:solidFill>
                            <a:srgbClr val="404040"/>
                          </a:solidFill>
                          <a:latin typeface="Verdana"/>
                          <a:cs typeface="Verdana"/>
                        </a:rPr>
                        <a:t> </a:t>
                      </a:r>
                      <a:r>
                        <a:rPr sz="1800" dirty="0">
                          <a:solidFill>
                            <a:srgbClr val="404040"/>
                          </a:solidFill>
                          <a:latin typeface="Verdana"/>
                          <a:cs typeface="Verdana"/>
                        </a:rPr>
                        <a:t>σε</a:t>
                      </a:r>
                      <a:r>
                        <a:rPr sz="1800" spc="-25" dirty="0">
                          <a:solidFill>
                            <a:srgbClr val="404040"/>
                          </a:solidFill>
                          <a:latin typeface="Verdana"/>
                          <a:cs typeface="Verdana"/>
                        </a:rPr>
                        <a:t> </a:t>
                      </a:r>
                      <a:r>
                        <a:rPr sz="1800" spc="-5" dirty="0">
                          <a:solidFill>
                            <a:srgbClr val="404040"/>
                          </a:solidFill>
                          <a:latin typeface="Verdana"/>
                          <a:cs typeface="Verdana"/>
                        </a:rPr>
                        <a:t>(BIPs)</a:t>
                      </a:r>
                      <a:endParaRPr sz="1800">
                        <a:latin typeface="Verdana"/>
                        <a:cs typeface="Verdana"/>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245745" algn="ctr">
                        <a:lnSpc>
                          <a:spcPct val="100000"/>
                        </a:lnSpc>
                        <a:spcBef>
                          <a:spcPts val="254"/>
                        </a:spcBef>
                      </a:pPr>
                      <a:r>
                        <a:rPr sz="1800" dirty="0">
                          <a:solidFill>
                            <a:srgbClr val="404040"/>
                          </a:solidFill>
                          <a:latin typeface="Verdana"/>
                          <a:cs typeface="Verdana"/>
                        </a:rPr>
                        <a:t>5</a:t>
                      </a:r>
                      <a:r>
                        <a:rPr sz="1800" spc="-20" dirty="0">
                          <a:solidFill>
                            <a:srgbClr val="404040"/>
                          </a:solidFill>
                          <a:latin typeface="Verdana"/>
                          <a:cs typeface="Verdana"/>
                        </a:rPr>
                        <a:t> </a:t>
                      </a:r>
                      <a:r>
                        <a:rPr sz="1800" dirty="0">
                          <a:solidFill>
                            <a:srgbClr val="404040"/>
                          </a:solidFill>
                          <a:latin typeface="Verdana"/>
                          <a:cs typeface="Verdana"/>
                        </a:rPr>
                        <a:t>–</a:t>
                      </a:r>
                      <a:r>
                        <a:rPr sz="1800" spc="-15" dirty="0">
                          <a:solidFill>
                            <a:srgbClr val="404040"/>
                          </a:solidFill>
                          <a:latin typeface="Verdana"/>
                          <a:cs typeface="Verdana"/>
                        </a:rPr>
                        <a:t> </a:t>
                      </a:r>
                      <a:r>
                        <a:rPr sz="1800" spc="-5" dirty="0">
                          <a:solidFill>
                            <a:srgbClr val="404040"/>
                          </a:solidFill>
                          <a:latin typeface="Verdana"/>
                          <a:cs typeface="Verdana"/>
                        </a:rPr>
                        <a:t>30</a:t>
                      </a:r>
                      <a:r>
                        <a:rPr sz="1800" spc="-10" dirty="0">
                          <a:solidFill>
                            <a:srgbClr val="404040"/>
                          </a:solidFill>
                          <a:latin typeface="Verdana"/>
                          <a:cs typeface="Verdana"/>
                        </a:rPr>
                        <a:t> </a:t>
                      </a:r>
                      <a:r>
                        <a:rPr sz="1800" dirty="0">
                          <a:solidFill>
                            <a:srgbClr val="404040"/>
                          </a:solidFill>
                          <a:latin typeface="Verdana"/>
                          <a:cs typeface="Verdana"/>
                        </a:rPr>
                        <a:t>ημέρες</a:t>
                      </a:r>
                      <a:endParaRPr sz="1800">
                        <a:latin typeface="Verdana"/>
                        <a:cs typeface="Verdana"/>
                      </a:endParaRPr>
                    </a:p>
                    <a:p>
                      <a:pPr marL="106680" algn="ctr">
                        <a:lnSpc>
                          <a:spcPct val="100000"/>
                        </a:lnSpc>
                        <a:spcBef>
                          <a:spcPts val="5"/>
                        </a:spcBef>
                        <a:tabLst>
                          <a:tab pos="2910840" algn="l"/>
                        </a:tabLst>
                      </a:pPr>
                      <a:r>
                        <a:rPr sz="1800" dirty="0">
                          <a:solidFill>
                            <a:srgbClr val="8F45C6"/>
                          </a:solidFill>
                          <a:latin typeface="Verdana"/>
                          <a:cs typeface="Verdana"/>
                        </a:rPr>
                        <a:t>(επιπλέον</a:t>
                      </a:r>
                      <a:r>
                        <a:rPr sz="1800" spc="-20" dirty="0">
                          <a:solidFill>
                            <a:srgbClr val="8F45C6"/>
                          </a:solidFill>
                          <a:latin typeface="Verdana"/>
                          <a:cs typeface="Verdana"/>
                        </a:rPr>
                        <a:t> </a:t>
                      </a:r>
                      <a:r>
                        <a:rPr sz="1800" dirty="0">
                          <a:solidFill>
                            <a:srgbClr val="8F45C6"/>
                          </a:solidFill>
                          <a:latin typeface="Verdana"/>
                          <a:cs typeface="Verdana"/>
                        </a:rPr>
                        <a:t>υποχρεωτικό	διαδικτυακό</a:t>
                      </a:r>
                      <a:r>
                        <a:rPr sz="1800" spc="-30" dirty="0">
                          <a:solidFill>
                            <a:srgbClr val="8F45C6"/>
                          </a:solidFill>
                          <a:latin typeface="Verdana"/>
                          <a:cs typeface="Verdana"/>
                        </a:rPr>
                        <a:t> </a:t>
                      </a:r>
                      <a:r>
                        <a:rPr sz="1800" spc="-5" dirty="0">
                          <a:solidFill>
                            <a:srgbClr val="8F45C6"/>
                          </a:solidFill>
                          <a:latin typeface="Verdana"/>
                          <a:cs typeface="Verdana"/>
                        </a:rPr>
                        <a:t>κομμάτι)</a:t>
                      </a:r>
                      <a:endParaRPr sz="1800">
                        <a:latin typeface="Verdana"/>
                        <a:cs typeface="Verdana"/>
                      </a:endParaRPr>
                    </a:p>
                  </a:txBody>
                  <a:tcPr marL="0" marR="0" marT="32384" marB="0">
                    <a:lnL w="12700">
                      <a:solidFill>
                        <a:srgbClr val="FFFFFF"/>
                      </a:solidFill>
                      <a:prstDash val="solid"/>
                    </a:lnL>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4"/>
                  </a:ext>
                </a:extLst>
              </a:tr>
              <a:tr h="935989">
                <a:tc>
                  <a:txBody>
                    <a:bodyPr/>
                    <a:lstStyle/>
                    <a:p>
                      <a:pPr marL="91440" marR="1436370">
                        <a:lnSpc>
                          <a:spcPct val="100000"/>
                        </a:lnSpc>
                        <a:spcBef>
                          <a:spcPts val="260"/>
                        </a:spcBef>
                        <a:tabLst>
                          <a:tab pos="4486275" algn="l"/>
                        </a:tabLst>
                      </a:pPr>
                      <a:r>
                        <a:rPr sz="1800" dirty="0">
                          <a:solidFill>
                            <a:srgbClr val="404040"/>
                          </a:solidFill>
                          <a:latin typeface="Verdana"/>
                          <a:cs typeface="Verdana"/>
                        </a:rPr>
                        <a:t>Κ</a:t>
                      </a:r>
                      <a:r>
                        <a:rPr sz="1800" spc="10" dirty="0">
                          <a:solidFill>
                            <a:srgbClr val="404040"/>
                          </a:solidFill>
                          <a:latin typeface="Verdana"/>
                          <a:cs typeface="Verdana"/>
                        </a:rPr>
                        <a:t>ι</a:t>
                      </a:r>
                      <a:r>
                        <a:rPr sz="1800" dirty="0">
                          <a:solidFill>
                            <a:srgbClr val="404040"/>
                          </a:solidFill>
                          <a:latin typeface="Verdana"/>
                          <a:cs typeface="Verdana"/>
                        </a:rPr>
                        <a:t>νητ</a:t>
                      </a:r>
                      <a:r>
                        <a:rPr sz="1800" spc="10" dirty="0">
                          <a:solidFill>
                            <a:srgbClr val="404040"/>
                          </a:solidFill>
                          <a:latin typeface="Verdana"/>
                          <a:cs typeface="Verdana"/>
                        </a:rPr>
                        <a:t>ι</a:t>
                      </a:r>
                      <a:r>
                        <a:rPr sz="1800" dirty="0">
                          <a:solidFill>
                            <a:srgbClr val="404040"/>
                          </a:solidFill>
                          <a:latin typeface="Verdana"/>
                          <a:cs typeface="Verdana"/>
                        </a:rPr>
                        <a:t>κότη</a:t>
                      </a:r>
                      <a:r>
                        <a:rPr sz="1800" spc="-10" dirty="0">
                          <a:solidFill>
                            <a:srgbClr val="404040"/>
                          </a:solidFill>
                          <a:latin typeface="Verdana"/>
                          <a:cs typeface="Verdana"/>
                        </a:rPr>
                        <a:t>τ</a:t>
                      </a:r>
                      <a:r>
                        <a:rPr sz="1800" dirty="0">
                          <a:solidFill>
                            <a:srgbClr val="404040"/>
                          </a:solidFill>
                          <a:latin typeface="Verdana"/>
                          <a:cs typeface="Verdana"/>
                        </a:rPr>
                        <a:t>α</a:t>
                      </a:r>
                      <a:r>
                        <a:rPr sz="1800" spc="-15" dirty="0">
                          <a:solidFill>
                            <a:srgbClr val="404040"/>
                          </a:solidFill>
                          <a:latin typeface="Verdana"/>
                          <a:cs typeface="Verdana"/>
                        </a:rPr>
                        <a:t> </a:t>
                      </a:r>
                      <a:r>
                        <a:rPr sz="1800" dirty="0">
                          <a:solidFill>
                            <a:srgbClr val="404040"/>
                          </a:solidFill>
                          <a:latin typeface="Verdana"/>
                          <a:cs typeface="Verdana"/>
                        </a:rPr>
                        <a:t>δ</a:t>
                      </a:r>
                      <a:r>
                        <a:rPr sz="1800" spc="10" dirty="0">
                          <a:solidFill>
                            <a:srgbClr val="404040"/>
                          </a:solidFill>
                          <a:latin typeface="Verdana"/>
                          <a:cs typeface="Verdana"/>
                        </a:rPr>
                        <a:t>ι</a:t>
                      </a:r>
                      <a:r>
                        <a:rPr sz="1800" dirty="0">
                          <a:solidFill>
                            <a:srgbClr val="404040"/>
                          </a:solidFill>
                          <a:latin typeface="Verdana"/>
                          <a:cs typeface="Verdana"/>
                        </a:rPr>
                        <a:t>δ</a:t>
                      </a:r>
                      <a:r>
                        <a:rPr sz="1800" spc="-10" dirty="0">
                          <a:solidFill>
                            <a:srgbClr val="404040"/>
                          </a:solidFill>
                          <a:latin typeface="Verdana"/>
                          <a:cs typeface="Verdana"/>
                        </a:rPr>
                        <a:t>α</a:t>
                      </a:r>
                      <a:r>
                        <a:rPr sz="1800" dirty="0">
                          <a:solidFill>
                            <a:srgbClr val="404040"/>
                          </a:solidFill>
                          <a:latin typeface="Verdana"/>
                          <a:cs typeface="Verdana"/>
                        </a:rPr>
                        <a:t>κτορ</a:t>
                      </a:r>
                      <a:r>
                        <a:rPr sz="1800" spc="10" dirty="0">
                          <a:solidFill>
                            <a:srgbClr val="404040"/>
                          </a:solidFill>
                          <a:latin typeface="Verdana"/>
                          <a:cs typeface="Verdana"/>
                        </a:rPr>
                        <a:t>ι</a:t>
                      </a:r>
                      <a:r>
                        <a:rPr sz="1800" dirty="0">
                          <a:solidFill>
                            <a:srgbClr val="404040"/>
                          </a:solidFill>
                          <a:latin typeface="Verdana"/>
                          <a:cs typeface="Verdana"/>
                        </a:rPr>
                        <a:t>κών</a:t>
                      </a:r>
                      <a:r>
                        <a:rPr sz="1800" spc="-5" dirty="0">
                          <a:solidFill>
                            <a:srgbClr val="404040"/>
                          </a:solidFill>
                          <a:latin typeface="Verdana"/>
                          <a:cs typeface="Verdana"/>
                        </a:rPr>
                        <a:t> </a:t>
                      </a:r>
                      <a:r>
                        <a:rPr sz="1800" dirty="0">
                          <a:solidFill>
                            <a:srgbClr val="404040"/>
                          </a:solidFill>
                          <a:latin typeface="Verdana"/>
                          <a:cs typeface="Verdana"/>
                        </a:rPr>
                        <a:t>φο</a:t>
                      </a:r>
                      <a:r>
                        <a:rPr sz="1800" spc="10" dirty="0">
                          <a:solidFill>
                            <a:srgbClr val="404040"/>
                          </a:solidFill>
                          <a:latin typeface="Verdana"/>
                          <a:cs typeface="Verdana"/>
                        </a:rPr>
                        <a:t>ι</a:t>
                      </a:r>
                      <a:r>
                        <a:rPr sz="1800" spc="-5" dirty="0">
                          <a:solidFill>
                            <a:srgbClr val="404040"/>
                          </a:solidFill>
                          <a:latin typeface="Verdana"/>
                          <a:cs typeface="Verdana"/>
                        </a:rPr>
                        <a:t>τη</a:t>
                      </a:r>
                      <a:r>
                        <a:rPr sz="1800" spc="-10" dirty="0">
                          <a:solidFill>
                            <a:srgbClr val="404040"/>
                          </a:solidFill>
                          <a:latin typeface="Verdana"/>
                          <a:cs typeface="Verdana"/>
                        </a:rPr>
                        <a:t>τ</a:t>
                      </a:r>
                      <a:r>
                        <a:rPr sz="1800" spc="-5" dirty="0">
                          <a:solidFill>
                            <a:srgbClr val="404040"/>
                          </a:solidFill>
                          <a:latin typeface="Verdana"/>
                          <a:cs typeface="Verdana"/>
                        </a:rPr>
                        <a:t>ώ</a:t>
                      </a:r>
                      <a:r>
                        <a:rPr sz="1800" dirty="0">
                          <a:solidFill>
                            <a:srgbClr val="404040"/>
                          </a:solidFill>
                          <a:latin typeface="Verdana"/>
                          <a:cs typeface="Verdana"/>
                        </a:rPr>
                        <a:t>ν	γ</a:t>
                      </a:r>
                      <a:r>
                        <a:rPr sz="1800" spc="15" dirty="0">
                          <a:solidFill>
                            <a:srgbClr val="404040"/>
                          </a:solidFill>
                          <a:latin typeface="Verdana"/>
                          <a:cs typeface="Verdana"/>
                        </a:rPr>
                        <a:t>ι</a:t>
                      </a:r>
                      <a:r>
                        <a:rPr sz="1800" dirty="0">
                          <a:solidFill>
                            <a:srgbClr val="404040"/>
                          </a:solidFill>
                          <a:latin typeface="Verdana"/>
                          <a:cs typeface="Verdana"/>
                        </a:rPr>
                        <a:t>α  </a:t>
                      </a:r>
                      <a:r>
                        <a:rPr sz="1800" spc="-5" dirty="0">
                          <a:solidFill>
                            <a:srgbClr val="404040"/>
                          </a:solidFill>
                          <a:latin typeface="Verdana"/>
                          <a:cs typeface="Verdana"/>
                        </a:rPr>
                        <a:t>Σπουδές </a:t>
                      </a:r>
                      <a:r>
                        <a:rPr sz="1800" dirty="0">
                          <a:solidFill>
                            <a:srgbClr val="404040"/>
                          </a:solidFill>
                          <a:latin typeface="Verdana"/>
                          <a:cs typeface="Verdana"/>
                        </a:rPr>
                        <a:t>ή/και</a:t>
                      </a:r>
                      <a:r>
                        <a:rPr sz="1800" spc="5" dirty="0">
                          <a:solidFill>
                            <a:srgbClr val="404040"/>
                          </a:solidFill>
                          <a:latin typeface="Verdana"/>
                          <a:cs typeface="Verdana"/>
                        </a:rPr>
                        <a:t> </a:t>
                      </a:r>
                      <a:r>
                        <a:rPr sz="1800" dirty="0">
                          <a:solidFill>
                            <a:srgbClr val="404040"/>
                          </a:solidFill>
                          <a:latin typeface="Verdana"/>
                          <a:cs typeface="Verdana"/>
                        </a:rPr>
                        <a:t>Πρακτική</a:t>
                      </a:r>
                      <a:r>
                        <a:rPr sz="1800" spc="-25" dirty="0">
                          <a:solidFill>
                            <a:srgbClr val="404040"/>
                          </a:solidFill>
                          <a:latin typeface="Verdana"/>
                          <a:cs typeface="Verdana"/>
                        </a:rPr>
                        <a:t> </a:t>
                      </a:r>
                      <a:r>
                        <a:rPr sz="1800" dirty="0">
                          <a:solidFill>
                            <a:srgbClr val="404040"/>
                          </a:solidFill>
                          <a:latin typeface="Verdana"/>
                          <a:cs typeface="Verdana"/>
                        </a:rPr>
                        <a:t>Άσκηση</a:t>
                      </a:r>
                      <a:endParaRPr sz="1800">
                        <a:latin typeface="Verdana"/>
                        <a:cs typeface="Verdana"/>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tc>
                  <a:txBody>
                    <a:bodyPr/>
                    <a:lstStyle/>
                    <a:p>
                      <a:pPr marL="109855" algn="ctr">
                        <a:lnSpc>
                          <a:spcPct val="100000"/>
                        </a:lnSpc>
                        <a:spcBef>
                          <a:spcPts val="260"/>
                        </a:spcBef>
                      </a:pPr>
                      <a:r>
                        <a:rPr sz="1800" dirty="0">
                          <a:solidFill>
                            <a:srgbClr val="404040"/>
                          </a:solidFill>
                          <a:latin typeface="Verdana"/>
                          <a:cs typeface="Verdana"/>
                        </a:rPr>
                        <a:t>2</a:t>
                      </a:r>
                      <a:r>
                        <a:rPr sz="1800" spc="-5" dirty="0">
                          <a:solidFill>
                            <a:srgbClr val="404040"/>
                          </a:solidFill>
                          <a:latin typeface="Verdana"/>
                          <a:cs typeface="Verdana"/>
                        </a:rPr>
                        <a:t> </a:t>
                      </a:r>
                      <a:r>
                        <a:rPr sz="1800" dirty="0">
                          <a:solidFill>
                            <a:srgbClr val="404040"/>
                          </a:solidFill>
                          <a:latin typeface="Verdana"/>
                          <a:cs typeface="Verdana"/>
                        </a:rPr>
                        <a:t>– 12</a:t>
                      </a:r>
                      <a:r>
                        <a:rPr sz="1800" spc="5" dirty="0">
                          <a:solidFill>
                            <a:srgbClr val="404040"/>
                          </a:solidFill>
                          <a:latin typeface="Verdana"/>
                          <a:cs typeface="Verdana"/>
                        </a:rPr>
                        <a:t> </a:t>
                      </a:r>
                      <a:r>
                        <a:rPr sz="1800" dirty="0">
                          <a:solidFill>
                            <a:srgbClr val="404040"/>
                          </a:solidFill>
                          <a:latin typeface="Verdana"/>
                          <a:cs typeface="Verdana"/>
                        </a:rPr>
                        <a:t>μήνες</a:t>
                      </a:r>
                      <a:r>
                        <a:rPr sz="1800" spc="-20" dirty="0">
                          <a:solidFill>
                            <a:srgbClr val="404040"/>
                          </a:solidFill>
                          <a:latin typeface="Verdana"/>
                          <a:cs typeface="Verdana"/>
                        </a:rPr>
                        <a:t> </a:t>
                      </a:r>
                      <a:r>
                        <a:rPr sz="1800" dirty="0">
                          <a:solidFill>
                            <a:srgbClr val="404040"/>
                          </a:solidFill>
                          <a:latin typeface="Verdana"/>
                          <a:cs typeface="Verdana"/>
                        </a:rPr>
                        <a:t>ή</a:t>
                      </a:r>
                      <a:r>
                        <a:rPr sz="1800" spc="-15" dirty="0">
                          <a:solidFill>
                            <a:srgbClr val="404040"/>
                          </a:solidFill>
                          <a:latin typeface="Verdana"/>
                          <a:cs typeface="Verdana"/>
                        </a:rPr>
                        <a:t> </a:t>
                      </a:r>
                      <a:r>
                        <a:rPr sz="1800" dirty="0">
                          <a:solidFill>
                            <a:srgbClr val="404040"/>
                          </a:solidFill>
                          <a:latin typeface="Verdana"/>
                          <a:cs typeface="Verdana"/>
                        </a:rPr>
                        <a:t>5 – 30</a:t>
                      </a:r>
                      <a:r>
                        <a:rPr sz="1800" spc="5" dirty="0">
                          <a:solidFill>
                            <a:srgbClr val="404040"/>
                          </a:solidFill>
                          <a:latin typeface="Verdana"/>
                          <a:cs typeface="Verdana"/>
                        </a:rPr>
                        <a:t> </a:t>
                      </a:r>
                      <a:r>
                        <a:rPr sz="1800" dirty="0">
                          <a:solidFill>
                            <a:srgbClr val="404040"/>
                          </a:solidFill>
                          <a:latin typeface="Verdana"/>
                          <a:cs typeface="Verdana"/>
                        </a:rPr>
                        <a:t>ημέρες*</a:t>
                      </a:r>
                      <a:endParaRPr sz="1800">
                        <a:latin typeface="Verdana"/>
                        <a:cs typeface="Verdana"/>
                      </a:endParaRPr>
                    </a:p>
                    <a:p>
                      <a:pPr marL="287655" marR="163830" algn="ctr">
                        <a:lnSpc>
                          <a:spcPct val="100000"/>
                        </a:lnSpc>
                        <a:tabLst>
                          <a:tab pos="790575" algn="l"/>
                        </a:tabLst>
                      </a:pPr>
                      <a:r>
                        <a:rPr sz="1800" dirty="0">
                          <a:solidFill>
                            <a:srgbClr val="8F45C6"/>
                          </a:solidFill>
                          <a:latin typeface="Verdana"/>
                          <a:cs typeface="Verdana"/>
                        </a:rPr>
                        <a:t>( </a:t>
                      </a:r>
                      <a:r>
                        <a:rPr sz="1800" spc="-5" dirty="0">
                          <a:solidFill>
                            <a:srgbClr val="8F45C6"/>
                          </a:solidFill>
                          <a:latin typeface="Verdana"/>
                          <a:cs typeface="Verdana"/>
                        </a:rPr>
                        <a:t>το </a:t>
                      </a:r>
                      <a:r>
                        <a:rPr sz="1800" dirty="0">
                          <a:solidFill>
                            <a:srgbClr val="8F45C6"/>
                          </a:solidFill>
                          <a:latin typeface="Verdana"/>
                          <a:cs typeface="Verdana"/>
                        </a:rPr>
                        <a:t>διαδικτυακό </a:t>
                      </a:r>
                      <a:r>
                        <a:rPr sz="1800" spc="-5" dirty="0">
                          <a:solidFill>
                            <a:srgbClr val="8F45C6"/>
                          </a:solidFill>
                          <a:latin typeface="Verdana"/>
                          <a:cs typeface="Verdana"/>
                        </a:rPr>
                        <a:t>κομμάτι </a:t>
                      </a:r>
                      <a:r>
                        <a:rPr sz="1800" dirty="0">
                          <a:solidFill>
                            <a:srgbClr val="8F45C6"/>
                          </a:solidFill>
                          <a:latin typeface="Verdana"/>
                          <a:cs typeface="Verdana"/>
                        </a:rPr>
                        <a:t>δεν είναι </a:t>
                      </a:r>
                      <a:r>
                        <a:rPr sz="1800" spc="-5" dirty="0">
                          <a:solidFill>
                            <a:srgbClr val="8F45C6"/>
                          </a:solidFill>
                          <a:latin typeface="Verdana"/>
                          <a:cs typeface="Verdana"/>
                        </a:rPr>
                        <a:t>υποχρεωτικό </a:t>
                      </a:r>
                      <a:r>
                        <a:rPr sz="1800" spc="-620" dirty="0">
                          <a:solidFill>
                            <a:srgbClr val="8F45C6"/>
                          </a:solidFill>
                          <a:latin typeface="Verdana"/>
                          <a:cs typeface="Verdana"/>
                        </a:rPr>
                        <a:t> </a:t>
                      </a:r>
                      <a:r>
                        <a:rPr sz="1800" dirty="0">
                          <a:solidFill>
                            <a:srgbClr val="8F45C6"/>
                          </a:solidFill>
                          <a:latin typeface="Verdana"/>
                          <a:cs typeface="Verdana"/>
                        </a:rPr>
                        <a:t>για	</a:t>
                      </a:r>
                      <a:r>
                        <a:rPr sz="1800" spc="-5" dirty="0">
                          <a:solidFill>
                            <a:srgbClr val="8F45C6"/>
                          </a:solidFill>
                          <a:latin typeface="Verdana"/>
                          <a:cs typeface="Verdana"/>
                        </a:rPr>
                        <a:t>την </a:t>
                      </a:r>
                      <a:r>
                        <a:rPr sz="1800" dirty="0">
                          <a:solidFill>
                            <a:srgbClr val="8F45C6"/>
                          </a:solidFill>
                          <a:latin typeface="Verdana"/>
                          <a:cs typeface="Verdana"/>
                        </a:rPr>
                        <a:t>κινητικότητα</a:t>
                      </a:r>
                      <a:r>
                        <a:rPr sz="1800" spc="-30" dirty="0">
                          <a:solidFill>
                            <a:srgbClr val="8F45C6"/>
                          </a:solidFill>
                          <a:latin typeface="Verdana"/>
                          <a:cs typeface="Verdana"/>
                        </a:rPr>
                        <a:t> </a:t>
                      </a:r>
                      <a:r>
                        <a:rPr sz="1800" spc="-5" dirty="0">
                          <a:solidFill>
                            <a:srgbClr val="8F45C6"/>
                          </a:solidFill>
                          <a:latin typeface="Verdana"/>
                          <a:cs typeface="Verdana"/>
                        </a:rPr>
                        <a:t>Διδακτορικών</a:t>
                      </a:r>
                      <a:r>
                        <a:rPr sz="1800" spc="-20" dirty="0">
                          <a:solidFill>
                            <a:srgbClr val="8F45C6"/>
                          </a:solidFill>
                          <a:latin typeface="Verdana"/>
                          <a:cs typeface="Verdana"/>
                        </a:rPr>
                        <a:t> </a:t>
                      </a:r>
                      <a:r>
                        <a:rPr sz="1800" dirty="0">
                          <a:solidFill>
                            <a:srgbClr val="8F45C6"/>
                          </a:solidFill>
                          <a:latin typeface="Verdana"/>
                          <a:cs typeface="Verdana"/>
                        </a:rPr>
                        <a:t>)</a:t>
                      </a:r>
                      <a:endParaRPr sz="1800">
                        <a:latin typeface="Verdana"/>
                        <a:cs typeface="Verdana"/>
                      </a:endParaRPr>
                    </a:p>
                  </a:txBody>
                  <a:tcPr marL="0" marR="0" marT="33020" marB="0">
                    <a:lnL w="12700">
                      <a:solidFill>
                        <a:srgbClr val="FFFFFF"/>
                      </a:solidFill>
                      <a:prstDash val="solid"/>
                    </a:lnL>
                    <a:lnT w="127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5"/>
                  </a:ext>
                </a:extLst>
              </a:tr>
            </a:tbl>
          </a:graphicData>
        </a:graphic>
      </p:graphicFrame>
      <p:sp>
        <p:nvSpPr>
          <p:cNvPr id="7" name="object 7"/>
          <p:cNvSpPr txBox="1"/>
          <p:nvPr/>
        </p:nvSpPr>
        <p:spPr>
          <a:xfrm>
            <a:off x="90931" y="4500753"/>
            <a:ext cx="12119610" cy="2220595"/>
          </a:xfrm>
          <a:prstGeom prst="rect">
            <a:avLst/>
          </a:prstGeom>
        </p:spPr>
        <p:txBody>
          <a:bodyPr vert="horz" wrap="square" lIns="0" tIns="12700" rIns="0" bIns="0" rtlCol="0">
            <a:spAutoFit/>
          </a:bodyPr>
          <a:lstStyle/>
          <a:p>
            <a:pPr marL="299085" indent="-287020">
              <a:lnSpc>
                <a:spcPct val="100000"/>
              </a:lnSpc>
              <a:spcBef>
                <a:spcPts val="100"/>
              </a:spcBef>
              <a:buFont typeface="Courier New"/>
              <a:buChar char="o"/>
              <a:tabLst>
                <a:tab pos="299720" algn="l"/>
              </a:tabLst>
            </a:pPr>
            <a:r>
              <a:rPr sz="1800" b="1" spc="-5" dirty="0">
                <a:solidFill>
                  <a:srgbClr val="8F45C6"/>
                </a:solidFill>
                <a:latin typeface="Verdana"/>
                <a:cs typeface="Verdana"/>
              </a:rPr>
              <a:t>Εξ</a:t>
            </a:r>
            <a:r>
              <a:rPr sz="1800" b="1" spc="-25" dirty="0">
                <a:solidFill>
                  <a:srgbClr val="8F45C6"/>
                </a:solidFill>
                <a:latin typeface="Verdana"/>
                <a:cs typeface="Verdana"/>
              </a:rPr>
              <a:t> </a:t>
            </a:r>
            <a:r>
              <a:rPr sz="1800" b="1" spc="-5" dirty="0">
                <a:solidFill>
                  <a:srgbClr val="8F45C6"/>
                </a:solidFill>
                <a:latin typeface="Verdana"/>
                <a:cs typeface="Verdana"/>
              </a:rPr>
              <a:t>αποστάσεως</a:t>
            </a:r>
            <a:r>
              <a:rPr sz="1800" b="1" spc="-30" dirty="0">
                <a:solidFill>
                  <a:srgbClr val="8F45C6"/>
                </a:solidFill>
                <a:latin typeface="Verdana"/>
                <a:cs typeface="Verdana"/>
              </a:rPr>
              <a:t> </a:t>
            </a:r>
            <a:r>
              <a:rPr sz="1800" b="1" spc="-5" dirty="0">
                <a:solidFill>
                  <a:srgbClr val="8F45C6"/>
                </a:solidFill>
                <a:latin typeface="Verdana"/>
                <a:cs typeface="Verdana"/>
              </a:rPr>
              <a:t>φοιτητές:</a:t>
            </a:r>
            <a:endParaRPr sz="1800">
              <a:latin typeface="Verdana"/>
              <a:cs typeface="Verdana"/>
            </a:endParaRPr>
          </a:p>
          <a:p>
            <a:pPr marL="12700">
              <a:lnSpc>
                <a:spcPct val="100000"/>
              </a:lnSpc>
              <a:tabLst>
                <a:tab pos="441959" algn="l"/>
                <a:tab pos="2158365" algn="l"/>
                <a:tab pos="2736215" algn="l"/>
                <a:tab pos="3914140" algn="l"/>
                <a:tab pos="4377690" algn="l"/>
                <a:tab pos="6724650" algn="l"/>
                <a:tab pos="7311390" algn="l"/>
                <a:tab pos="8102600" algn="l"/>
                <a:tab pos="8826500" algn="l"/>
                <a:tab pos="9640570" algn="l"/>
                <a:tab pos="10888980" algn="l"/>
                <a:tab pos="11326495" algn="l"/>
              </a:tabLst>
            </a:pPr>
            <a:r>
              <a:rPr sz="1800" spc="-5" dirty="0">
                <a:solidFill>
                  <a:srgbClr val="404040"/>
                </a:solidFill>
                <a:latin typeface="Verdana"/>
                <a:cs typeface="Verdana"/>
              </a:rPr>
              <a:t>Ο</a:t>
            </a:r>
            <a:r>
              <a:rPr sz="1800" dirty="0">
                <a:solidFill>
                  <a:srgbClr val="404040"/>
                </a:solidFill>
                <a:latin typeface="Verdana"/>
                <a:cs typeface="Verdana"/>
              </a:rPr>
              <a:t>ι	κινητικό</a:t>
            </a:r>
            <a:r>
              <a:rPr sz="1800" spc="-20" dirty="0">
                <a:solidFill>
                  <a:srgbClr val="404040"/>
                </a:solidFill>
                <a:latin typeface="Verdana"/>
                <a:cs typeface="Verdana"/>
              </a:rPr>
              <a:t>τ</a:t>
            </a:r>
            <a:r>
              <a:rPr sz="1800" dirty="0">
                <a:solidFill>
                  <a:srgbClr val="404040"/>
                </a:solidFill>
                <a:latin typeface="Verdana"/>
                <a:cs typeface="Verdana"/>
              </a:rPr>
              <a:t>η</a:t>
            </a:r>
            <a:r>
              <a:rPr sz="1800" spc="-10" dirty="0">
                <a:solidFill>
                  <a:srgbClr val="404040"/>
                </a:solidFill>
                <a:latin typeface="Verdana"/>
                <a:cs typeface="Verdana"/>
              </a:rPr>
              <a:t>τ</a:t>
            </a:r>
            <a:r>
              <a:rPr sz="1800" dirty="0">
                <a:solidFill>
                  <a:srgbClr val="404040"/>
                </a:solidFill>
                <a:latin typeface="Verdana"/>
                <a:cs typeface="Verdana"/>
              </a:rPr>
              <a:t>ες	δεν	μπορο</a:t>
            </a:r>
            <a:r>
              <a:rPr sz="1800" spc="-10" dirty="0">
                <a:solidFill>
                  <a:srgbClr val="404040"/>
                </a:solidFill>
                <a:latin typeface="Verdana"/>
                <a:cs typeface="Verdana"/>
              </a:rPr>
              <a:t>ύ</a:t>
            </a:r>
            <a:r>
              <a:rPr sz="1800" dirty="0">
                <a:solidFill>
                  <a:srgbClr val="404040"/>
                </a:solidFill>
                <a:latin typeface="Verdana"/>
                <a:cs typeface="Verdana"/>
              </a:rPr>
              <a:t>ν	να	</a:t>
            </a:r>
            <a:r>
              <a:rPr sz="1800" spc="-5" dirty="0">
                <a:solidFill>
                  <a:srgbClr val="404040"/>
                </a:solidFill>
                <a:latin typeface="Verdana"/>
                <a:cs typeface="Verdana"/>
              </a:rPr>
              <a:t>πραγμ</a:t>
            </a:r>
            <a:r>
              <a:rPr sz="1800" spc="-10" dirty="0">
                <a:solidFill>
                  <a:srgbClr val="404040"/>
                </a:solidFill>
                <a:latin typeface="Verdana"/>
                <a:cs typeface="Verdana"/>
              </a:rPr>
              <a:t>ατ</a:t>
            </a:r>
            <a:r>
              <a:rPr sz="1800" dirty="0">
                <a:solidFill>
                  <a:srgbClr val="404040"/>
                </a:solidFill>
                <a:latin typeface="Verdana"/>
                <a:cs typeface="Verdana"/>
              </a:rPr>
              <a:t>οπο</a:t>
            </a:r>
            <a:r>
              <a:rPr sz="1800" spc="10" dirty="0">
                <a:solidFill>
                  <a:srgbClr val="404040"/>
                </a:solidFill>
                <a:latin typeface="Verdana"/>
                <a:cs typeface="Verdana"/>
              </a:rPr>
              <a:t>ι</a:t>
            </a:r>
            <a:r>
              <a:rPr sz="1800" spc="-15" dirty="0">
                <a:solidFill>
                  <a:srgbClr val="404040"/>
                </a:solidFill>
                <a:latin typeface="Verdana"/>
                <a:cs typeface="Verdana"/>
              </a:rPr>
              <a:t>η</a:t>
            </a:r>
            <a:r>
              <a:rPr sz="1800" dirty="0">
                <a:solidFill>
                  <a:srgbClr val="404040"/>
                </a:solidFill>
                <a:latin typeface="Verdana"/>
                <a:cs typeface="Verdana"/>
              </a:rPr>
              <a:t>θούν	</a:t>
            </a:r>
            <a:r>
              <a:rPr sz="1800" spc="-5" dirty="0">
                <a:solidFill>
                  <a:srgbClr val="404040"/>
                </a:solidFill>
                <a:latin typeface="Verdana"/>
                <a:cs typeface="Verdana"/>
              </a:rPr>
              <a:t>σ</a:t>
            </a:r>
            <a:r>
              <a:rPr sz="1800" spc="-15" dirty="0">
                <a:solidFill>
                  <a:srgbClr val="404040"/>
                </a:solidFill>
                <a:latin typeface="Verdana"/>
                <a:cs typeface="Verdana"/>
              </a:rPr>
              <a:t>τ</a:t>
            </a:r>
            <a:r>
              <a:rPr sz="1800" dirty="0">
                <a:solidFill>
                  <a:srgbClr val="404040"/>
                </a:solidFill>
                <a:latin typeface="Verdana"/>
                <a:cs typeface="Verdana"/>
              </a:rPr>
              <a:t>η	</a:t>
            </a:r>
            <a:r>
              <a:rPr sz="1800" spc="-10" dirty="0">
                <a:solidFill>
                  <a:srgbClr val="404040"/>
                </a:solidFill>
                <a:latin typeface="Verdana"/>
                <a:cs typeface="Verdana"/>
              </a:rPr>
              <a:t>χ</a:t>
            </a:r>
            <a:r>
              <a:rPr sz="1800" spc="-5" dirty="0">
                <a:solidFill>
                  <a:srgbClr val="404040"/>
                </a:solidFill>
                <a:latin typeface="Verdana"/>
                <a:cs typeface="Verdana"/>
              </a:rPr>
              <a:t>ώρ</a:t>
            </a:r>
            <a:r>
              <a:rPr sz="1800" dirty="0">
                <a:solidFill>
                  <a:srgbClr val="404040"/>
                </a:solidFill>
                <a:latin typeface="Verdana"/>
                <a:cs typeface="Verdana"/>
              </a:rPr>
              <a:t>α	</a:t>
            </a:r>
            <a:r>
              <a:rPr sz="1800" spc="-5" dirty="0">
                <a:solidFill>
                  <a:srgbClr val="404040"/>
                </a:solidFill>
                <a:latin typeface="Verdana"/>
                <a:cs typeface="Verdana"/>
              </a:rPr>
              <a:t>στη</a:t>
            </a:r>
            <a:r>
              <a:rPr sz="1800" dirty="0">
                <a:solidFill>
                  <a:srgbClr val="404040"/>
                </a:solidFill>
                <a:latin typeface="Verdana"/>
                <a:cs typeface="Verdana"/>
              </a:rPr>
              <a:t>ν	</a:t>
            </a:r>
            <a:r>
              <a:rPr sz="1800" spc="-15" dirty="0">
                <a:solidFill>
                  <a:srgbClr val="404040"/>
                </a:solidFill>
                <a:latin typeface="Verdana"/>
                <a:cs typeface="Verdana"/>
              </a:rPr>
              <a:t>ο</a:t>
            </a:r>
            <a:r>
              <a:rPr sz="1800" spc="-5" dirty="0">
                <a:solidFill>
                  <a:srgbClr val="404040"/>
                </a:solidFill>
                <a:latin typeface="Verdana"/>
                <a:cs typeface="Verdana"/>
              </a:rPr>
              <a:t>πο</a:t>
            </a:r>
            <a:r>
              <a:rPr sz="1800" spc="10" dirty="0">
                <a:solidFill>
                  <a:srgbClr val="404040"/>
                </a:solidFill>
                <a:latin typeface="Verdana"/>
                <a:cs typeface="Verdana"/>
              </a:rPr>
              <a:t>ί</a:t>
            </a:r>
            <a:r>
              <a:rPr sz="1800" dirty="0">
                <a:solidFill>
                  <a:srgbClr val="404040"/>
                </a:solidFill>
                <a:latin typeface="Verdana"/>
                <a:cs typeface="Verdana"/>
              </a:rPr>
              <a:t>α	</a:t>
            </a:r>
            <a:r>
              <a:rPr sz="1800" spc="-5" dirty="0">
                <a:solidFill>
                  <a:srgbClr val="404040"/>
                </a:solidFill>
                <a:latin typeface="Verdana"/>
                <a:cs typeface="Verdana"/>
              </a:rPr>
              <a:t>βρ</a:t>
            </a:r>
            <a:r>
              <a:rPr sz="1800" spc="10" dirty="0">
                <a:solidFill>
                  <a:srgbClr val="404040"/>
                </a:solidFill>
                <a:latin typeface="Verdana"/>
                <a:cs typeface="Verdana"/>
              </a:rPr>
              <a:t>ί</a:t>
            </a:r>
            <a:r>
              <a:rPr sz="1800" spc="-10" dirty="0">
                <a:solidFill>
                  <a:srgbClr val="404040"/>
                </a:solidFill>
                <a:latin typeface="Verdana"/>
                <a:cs typeface="Verdana"/>
              </a:rPr>
              <a:t>σ</a:t>
            </a:r>
            <a:r>
              <a:rPr sz="1800" dirty="0">
                <a:solidFill>
                  <a:srgbClr val="404040"/>
                </a:solidFill>
                <a:latin typeface="Verdana"/>
                <a:cs typeface="Verdana"/>
              </a:rPr>
              <a:t>κε</a:t>
            </a:r>
            <a:r>
              <a:rPr sz="1800" spc="-20" dirty="0">
                <a:solidFill>
                  <a:srgbClr val="404040"/>
                </a:solidFill>
                <a:latin typeface="Verdana"/>
                <a:cs typeface="Verdana"/>
              </a:rPr>
              <a:t>τ</a:t>
            </a:r>
            <a:r>
              <a:rPr sz="1800" spc="-10" dirty="0">
                <a:solidFill>
                  <a:srgbClr val="404040"/>
                </a:solidFill>
                <a:latin typeface="Verdana"/>
                <a:cs typeface="Verdana"/>
              </a:rPr>
              <a:t>α</a:t>
            </a:r>
            <a:r>
              <a:rPr sz="1800" dirty="0">
                <a:solidFill>
                  <a:srgbClr val="404040"/>
                </a:solidFill>
                <a:latin typeface="Verdana"/>
                <a:cs typeface="Verdana"/>
              </a:rPr>
              <a:t>ι	</a:t>
            </a:r>
            <a:r>
              <a:rPr sz="1800" spc="-10" dirty="0">
                <a:solidFill>
                  <a:srgbClr val="404040"/>
                </a:solidFill>
                <a:latin typeface="Verdana"/>
                <a:cs typeface="Verdana"/>
              </a:rPr>
              <a:t>τ</a:t>
            </a:r>
            <a:r>
              <a:rPr sz="1800" dirty="0">
                <a:solidFill>
                  <a:srgbClr val="404040"/>
                </a:solidFill>
                <a:latin typeface="Verdana"/>
                <a:cs typeface="Verdana"/>
              </a:rPr>
              <a:t>ο	</a:t>
            </a:r>
            <a:r>
              <a:rPr sz="1800" spc="5" dirty="0">
                <a:solidFill>
                  <a:srgbClr val="404040"/>
                </a:solidFill>
                <a:latin typeface="Verdana"/>
                <a:cs typeface="Verdana"/>
              </a:rPr>
              <a:t>ί</a:t>
            </a:r>
            <a:r>
              <a:rPr sz="1800" dirty="0">
                <a:solidFill>
                  <a:srgbClr val="404040"/>
                </a:solidFill>
                <a:latin typeface="Verdana"/>
                <a:cs typeface="Verdana"/>
              </a:rPr>
              <a:t>δρυμα</a:t>
            </a:r>
            <a:endParaRPr sz="1800">
              <a:latin typeface="Verdana"/>
              <a:cs typeface="Verdana"/>
            </a:endParaRPr>
          </a:p>
          <a:p>
            <a:pPr marL="12700">
              <a:lnSpc>
                <a:spcPct val="100000"/>
              </a:lnSpc>
              <a:tabLst>
                <a:tab pos="10463530" algn="l"/>
              </a:tabLst>
            </a:pPr>
            <a:r>
              <a:rPr sz="1800" spc="-5" dirty="0">
                <a:solidFill>
                  <a:srgbClr val="404040"/>
                </a:solidFill>
                <a:latin typeface="Verdana"/>
                <a:cs typeface="Verdana"/>
              </a:rPr>
              <a:t>αποστολής (Κύπρος) </a:t>
            </a:r>
            <a:r>
              <a:rPr sz="1800" dirty="0">
                <a:solidFill>
                  <a:srgbClr val="404040"/>
                </a:solidFill>
                <a:latin typeface="Verdana"/>
                <a:cs typeface="Verdana"/>
              </a:rPr>
              <a:t>ούτε και</a:t>
            </a:r>
            <a:r>
              <a:rPr sz="1800" spc="25" dirty="0">
                <a:solidFill>
                  <a:srgbClr val="404040"/>
                </a:solidFill>
                <a:latin typeface="Verdana"/>
                <a:cs typeface="Verdana"/>
              </a:rPr>
              <a:t> </a:t>
            </a:r>
            <a:r>
              <a:rPr sz="1800" spc="-5" dirty="0">
                <a:solidFill>
                  <a:srgbClr val="404040"/>
                </a:solidFill>
                <a:latin typeface="Verdana"/>
                <a:cs typeface="Verdana"/>
              </a:rPr>
              <a:t>στη</a:t>
            </a:r>
            <a:r>
              <a:rPr sz="1800" dirty="0">
                <a:solidFill>
                  <a:srgbClr val="404040"/>
                </a:solidFill>
                <a:latin typeface="Verdana"/>
                <a:cs typeface="Verdana"/>
              </a:rPr>
              <a:t> </a:t>
            </a:r>
            <a:r>
              <a:rPr sz="1800" spc="-5" dirty="0">
                <a:solidFill>
                  <a:srgbClr val="404040"/>
                </a:solidFill>
                <a:latin typeface="Verdana"/>
                <a:cs typeface="Verdana"/>
              </a:rPr>
              <a:t>χώρα</a:t>
            </a:r>
            <a:r>
              <a:rPr sz="1800" spc="15" dirty="0">
                <a:solidFill>
                  <a:srgbClr val="404040"/>
                </a:solidFill>
                <a:latin typeface="Verdana"/>
                <a:cs typeface="Verdana"/>
              </a:rPr>
              <a:t> </a:t>
            </a:r>
            <a:r>
              <a:rPr sz="1800" dirty="0">
                <a:solidFill>
                  <a:srgbClr val="404040"/>
                </a:solidFill>
                <a:latin typeface="Verdana"/>
                <a:cs typeface="Verdana"/>
              </a:rPr>
              <a:t>διαμονής</a:t>
            </a:r>
            <a:r>
              <a:rPr sz="1800" spc="5" dirty="0">
                <a:solidFill>
                  <a:srgbClr val="404040"/>
                </a:solidFill>
                <a:latin typeface="Verdana"/>
                <a:cs typeface="Verdana"/>
              </a:rPr>
              <a:t> </a:t>
            </a:r>
            <a:r>
              <a:rPr sz="1800" spc="-5" dirty="0">
                <a:solidFill>
                  <a:srgbClr val="404040"/>
                </a:solidFill>
                <a:latin typeface="Verdana"/>
                <a:cs typeface="Verdana"/>
              </a:rPr>
              <a:t>του</a:t>
            </a:r>
            <a:r>
              <a:rPr sz="1800" spc="5" dirty="0">
                <a:solidFill>
                  <a:srgbClr val="404040"/>
                </a:solidFill>
                <a:latin typeface="Verdana"/>
                <a:cs typeface="Verdana"/>
              </a:rPr>
              <a:t> </a:t>
            </a:r>
            <a:r>
              <a:rPr sz="1800" spc="-5" dirty="0">
                <a:solidFill>
                  <a:srgbClr val="404040"/>
                </a:solidFill>
                <a:latin typeface="Verdana"/>
                <a:cs typeface="Verdana"/>
              </a:rPr>
              <a:t>συμμετέχοντα</a:t>
            </a:r>
            <a:r>
              <a:rPr sz="1800" spc="15" dirty="0">
                <a:solidFill>
                  <a:srgbClr val="404040"/>
                </a:solidFill>
                <a:latin typeface="Verdana"/>
                <a:cs typeface="Verdana"/>
              </a:rPr>
              <a:t> </a:t>
            </a:r>
            <a:r>
              <a:rPr sz="1800" spc="-5" dirty="0">
                <a:solidFill>
                  <a:srgbClr val="404040"/>
                </a:solidFill>
                <a:latin typeface="Verdana"/>
                <a:cs typeface="Verdana"/>
              </a:rPr>
              <a:t>κατά</a:t>
            </a:r>
            <a:r>
              <a:rPr sz="1800" spc="10" dirty="0">
                <a:solidFill>
                  <a:srgbClr val="404040"/>
                </a:solidFill>
                <a:latin typeface="Verdana"/>
                <a:cs typeface="Verdana"/>
              </a:rPr>
              <a:t> </a:t>
            </a:r>
            <a:r>
              <a:rPr sz="1800" spc="-5" dirty="0">
                <a:solidFill>
                  <a:srgbClr val="404040"/>
                </a:solidFill>
                <a:latin typeface="Verdana"/>
                <a:cs typeface="Verdana"/>
              </a:rPr>
              <a:t>τη</a:t>
            </a:r>
            <a:r>
              <a:rPr sz="1800" spc="10" dirty="0">
                <a:solidFill>
                  <a:srgbClr val="404040"/>
                </a:solidFill>
                <a:latin typeface="Verdana"/>
                <a:cs typeface="Verdana"/>
              </a:rPr>
              <a:t> </a:t>
            </a:r>
            <a:r>
              <a:rPr sz="1800" dirty="0">
                <a:solidFill>
                  <a:srgbClr val="404040"/>
                </a:solidFill>
                <a:latin typeface="Verdana"/>
                <a:cs typeface="Verdana"/>
              </a:rPr>
              <a:t>διάρκεια</a:t>
            </a:r>
            <a:r>
              <a:rPr sz="1800" spc="10" dirty="0">
                <a:solidFill>
                  <a:srgbClr val="404040"/>
                </a:solidFill>
                <a:latin typeface="Verdana"/>
                <a:cs typeface="Verdana"/>
              </a:rPr>
              <a:t> </a:t>
            </a:r>
            <a:r>
              <a:rPr sz="1800" spc="-5" dirty="0">
                <a:solidFill>
                  <a:srgbClr val="404040"/>
                </a:solidFill>
                <a:latin typeface="Verdana"/>
                <a:cs typeface="Verdana"/>
              </a:rPr>
              <a:t>των	σπουδών</a:t>
            </a:r>
            <a:r>
              <a:rPr sz="1800" spc="-30" dirty="0">
                <a:solidFill>
                  <a:srgbClr val="404040"/>
                </a:solidFill>
                <a:latin typeface="Verdana"/>
                <a:cs typeface="Verdana"/>
              </a:rPr>
              <a:t> </a:t>
            </a:r>
            <a:r>
              <a:rPr sz="1800" spc="-5" dirty="0">
                <a:solidFill>
                  <a:srgbClr val="404040"/>
                </a:solidFill>
                <a:latin typeface="Verdana"/>
                <a:cs typeface="Verdana"/>
              </a:rPr>
              <a:t>του</a:t>
            </a:r>
            <a:endParaRPr sz="1800">
              <a:latin typeface="Verdana"/>
              <a:cs typeface="Verdana"/>
            </a:endParaRPr>
          </a:p>
          <a:p>
            <a:pPr>
              <a:lnSpc>
                <a:spcPct val="100000"/>
              </a:lnSpc>
              <a:spcBef>
                <a:spcPts val="35"/>
              </a:spcBef>
            </a:pPr>
            <a:endParaRPr sz="1750">
              <a:latin typeface="Verdana"/>
              <a:cs typeface="Verdana"/>
            </a:endParaRPr>
          </a:p>
          <a:p>
            <a:pPr marL="230504" indent="-218440">
              <a:lnSpc>
                <a:spcPct val="100000"/>
              </a:lnSpc>
              <a:buFont typeface="Courier New"/>
              <a:buChar char="o"/>
              <a:tabLst>
                <a:tab pos="231140" algn="l"/>
              </a:tabLst>
            </a:pPr>
            <a:r>
              <a:rPr sz="1800" b="1" spc="-5" dirty="0">
                <a:solidFill>
                  <a:srgbClr val="8F45C6"/>
                </a:solidFill>
                <a:latin typeface="Verdana"/>
                <a:cs typeface="Verdana"/>
              </a:rPr>
              <a:t>Προγράμματα</a:t>
            </a:r>
            <a:r>
              <a:rPr sz="1800" b="1" spc="10" dirty="0">
                <a:solidFill>
                  <a:srgbClr val="8F45C6"/>
                </a:solidFill>
                <a:latin typeface="Verdana"/>
                <a:cs typeface="Verdana"/>
              </a:rPr>
              <a:t> </a:t>
            </a:r>
            <a:r>
              <a:rPr sz="1800" b="1" dirty="0">
                <a:solidFill>
                  <a:srgbClr val="8F45C6"/>
                </a:solidFill>
                <a:latin typeface="Verdana"/>
                <a:cs typeface="Verdana"/>
              </a:rPr>
              <a:t>ενός</a:t>
            </a:r>
            <a:r>
              <a:rPr sz="1800" b="1" spc="-5" dirty="0">
                <a:solidFill>
                  <a:srgbClr val="8F45C6"/>
                </a:solidFill>
                <a:latin typeface="Verdana"/>
                <a:cs typeface="Verdana"/>
              </a:rPr>
              <a:t> </a:t>
            </a:r>
            <a:r>
              <a:rPr sz="1800" b="1" dirty="0">
                <a:solidFill>
                  <a:srgbClr val="8F45C6"/>
                </a:solidFill>
                <a:latin typeface="Verdana"/>
                <a:cs typeface="Verdana"/>
              </a:rPr>
              <a:t>κύκλου </a:t>
            </a:r>
            <a:r>
              <a:rPr sz="1800" b="1" spc="-5" dirty="0">
                <a:solidFill>
                  <a:srgbClr val="8F45C6"/>
                </a:solidFill>
                <a:latin typeface="Verdana"/>
                <a:cs typeface="Verdana"/>
              </a:rPr>
              <a:t>(π.χ.</a:t>
            </a:r>
            <a:r>
              <a:rPr sz="1800" b="1" spc="-15" dirty="0">
                <a:solidFill>
                  <a:srgbClr val="8F45C6"/>
                </a:solidFill>
                <a:latin typeface="Verdana"/>
                <a:cs typeface="Verdana"/>
              </a:rPr>
              <a:t> </a:t>
            </a:r>
            <a:r>
              <a:rPr sz="1800" b="1" dirty="0">
                <a:solidFill>
                  <a:srgbClr val="8F45C6"/>
                </a:solidFill>
                <a:latin typeface="Verdana"/>
                <a:cs typeface="Verdana"/>
              </a:rPr>
              <a:t>Ιατρική):</a:t>
            </a:r>
            <a:endParaRPr sz="1800">
              <a:latin typeface="Verdana"/>
              <a:cs typeface="Verdana"/>
            </a:endParaRPr>
          </a:p>
          <a:p>
            <a:pPr marL="413384" indent="-401320">
              <a:lnSpc>
                <a:spcPct val="100000"/>
              </a:lnSpc>
              <a:buAutoNum type="romanLcPeriod"/>
              <a:tabLst>
                <a:tab pos="413384" algn="l"/>
                <a:tab pos="414020" algn="l"/>
              </a:tabLst>
            </a:pPr>
            <a:r>
              <a:rPr sz="1800" spc="-5" dirty="0">
                <a:solidFill>
                  <a:srgbClr val="404040"/>
                </a:solidFill>
                <a:latin typeface="Verdana"/>
                <a:cs typeface="Verdana"/>
              </a:rPr>
              <a:t>Ανώτατη</a:t>
            </a:r>
            <a:r>
              <a:rPr sz="1800" spc="-15" dirty="0">
                <a:solidFill>
                  <a:srgbClr val="404040"/>
                </a:solidFill>
                <a:latin typeface="Verdana"/>
                <a:cs typeface="Verdana"/>
              </a:rPr>
              <a:t> </a:t>
            </a:r>
            <a:r>
              <a:rPr sz="1800" dirty="0">
                <a:solidFill>
                  <a:srgbClr val="404040"/>
                </a:solidFill>
                <a:latin typeface="Verdana"/>
                <a:cs typeface="Verdana"/>
              </a:rPr>
              <a:t>διάρκεια</a:t>
            </a:r>
            <a:r>
              <a:rPr sz="1800" spc="5" dirty="0">
                <a:solidFill>
                  <a:srgbClr val="404040"/>
                </a:solidFill>
                <a:latin typeface="Verdana"/>
                <a:cs typeface="Verdana"/>
              </a:rPr>
              <a:t> </a:t>
            </a:r>
            <a:r>
              <a:rPr sz="1800" spc="-5" dirty="0">
                <a:solidFill>
                  <a:srgbClr val="404040"/>
                </a:solidFill>
                <a:latin typeface="Verdana"/>
                <a:cs typeface="Verdana"/>
              </a:rPr>
              <a:t>κινητικότητας</a:t>
            </a:r>
            <a:r>
              <a:rPr sz="1800" spc="-25" dirty="0">
                <a:solidFill>
                  <a:srgbClr val="404040"/>
                </a:solidFill>
                <a:latin typeface="Verdana"/>
                <a:cs typeface="Verdana"/>
              </a:rPr>
              <a:t> </a:t>
            </a:r>
            <a:r>
              <a:rPr sz="1800" spc="-5" dirty="0">
                <a:solidFill>
                  <a:srgbClr val="404040"/>
                </a:solidFill>
                <a:latin typeface="Verdana"/>
                <a:cs typeface="Verdana"/>
              </a:rPr>
              <a:t>24</a:t>
            </a:r>
            <a:r>
              <a:rPr sz="1800" spc="25" dirty="0">
                <a:solidFill>
                  <a:srgbClr val="404040"/>
                </a:solidFill>
                <a:latin typeface="Verdana"/>
                <a:cs typeface="Verdana"/>
              </a:rPr>
              <a:t> </a:t>
            </a:r>
            <a:r>
              <a:rPr sz="1800" dirty="0">
                <a:solidFill>
                  <a:srgbClr val="404040"/>
                </a:solidFill>
                <a:latin typeface="Verdana"/>
                <a:cs typeface="Verdana"/>
              </a:rPr>
              <a:t>μήνες</a:t>
            </a:r>
            <a:r>
              <a:rPr sz="1800" spc="-15" dirty="0">
                <a:solidFill>
                  <a:srgbClr val="404040"/>
                </a:solidFill>
                <a:latin typeface="Verdana"/>
                <a:cs typeface="Verdana"/>
              </a:rPr>
              <a:t> </a:t>
            </a:r>
            <a:r>
              <a:rPr sz="1800" spc="-5" dirty="0">
                <a:solidFill>
                  <a:srgbClr val="404040"/>
                </a:solidFill>
                <a:latin typeface="Verdana"/>
                <a:cs typeface="Verdana"/>
              </a:rPr>
              <a:t>στο</a:t>
            </a:r>
            <a:r>
              <a:rPr sz="1800" spc="5" dirty="0">
                <a:solidFill>
                  <a:srgbClr val="404040"/>
                </a:solidFill>
                <a:latin typeface="Verdana"/>
                <a:cs typeface="Verdana"/>
              </a:rPr>
              <a:t> </a:t>
            </a:r>
            <a:r>
              <a:rPr sz="1800" dirty="0">
                <a:solidFill>
                  <a:srgbClr val="404040"/>
                </a:solidFill>
                <a:latin typeface="Verdana"/>
                <a:cs typeface="Verdana"/>
              </a:rPr>
              <a:t>σύνολο.</a:t>
            </a:r>
            <a:endParaRPr sz="1800">
              <a:latin typeface="Verdana"/>
              <a:cs typeface="Verdana"/>
            </a:endParaRPr>
          </a:p>
          <a:p>
            <a:pPr marL="413384" marR="835025" indent="-401320">
              <a:lnSpc>
                <a:spcPct val="100000"/>
              </a:lnSpc>
              <a:buAutoNum type="romanLcPeriod"/>
              <a:tabLst>
                <a:tab pos="413384" algn="l"/>
                <a:tab pos="414020" algn="l"/>
              </a:tabLst>
            </a:pPr>
            <a:r>
              <a:rPr sz="1800" spc="-5" dirty="0">
                <a:solidFill>
                  <a:srgbClr val="404040"/>
                </a:solidFill>
                <a:latin typeface="Verdana"/>
                <a:cs typeface="Verdana"/>
              </a:rPr>
              <a:t>Παραμένει</a:t>
            </a:r>
            <a:r>
              <a:rPr sz="1800" spc="40" dirty="0">
                <a:solidFill>
                  <a:srgbClr val="404040"/>
                </a:solidFill>
                <a:latin typeface="Verdana"/>
                <a:cs typeface="Verdana"/>
              </a:rPr>
              <a:t> </a:t>
            </a:r>
            <a:r>
              <a:rPr sz="1800" dirty="0">
                <a:solidFill>
                  <a:srgbClr val="404040"/>
                </a:solidFill>
                <a:latin typeface="Verdana"/>
                <a:cs typeface="Verdana"/>
              </a:rPr>
              <a:t>η</a:t>
            </a:r>
            <a:r>
              <a:rPr sz="1800" spc="15" dirty="0">
                <a:solidFill>
                  <a:srgbClr val="404040"/>
                </a:solidFill>
                <a:latin typeface="Verdana"/>
                <a:cs typeface="Verdana"/>
              </a:rPr>
              <a:t> </a:t>
            </a:r>
            <a:r>
              <a:rPr sz="1800" dirty="0">
                <a:solidFill>
                  <a:srgbClr val="404040"/>
                </a:solidFill>
                <a:latin typeface="Verdana"/>
                <a:cs typeface="Verdana"/>
              </a:rPr>
              <a:t>ρήτρα</a:t>
            </a:r>
            <a:r>
              <a:rPr sz="1800" spc="15" dirty="0">
                <a:solidFill>
                  <a:srgbClr val="404040"/>
                </a:solidFill>
                <a:latin typeface="Verdana"/>
                <a:cs typeface="Verdana"/>
              </a:rPr>
              <a:t> </a:t>
            </a:r>
            <a:r>
              <a:rPr sz="1800" spc="-5" dirty="0">
                <a:solidFill>
                  <a:srgbClr val="404040"/>
                </a:solidFill>
                <a:latin typeface="Verdana"/>
                <a:cs typeface="Verdana"/>
              </a:rPr>
              <a:t>των</a:t>
            </a:r>
            <a:r>
              <a:rPr sz="1800" spc="25" dirty="0">
                <a:solidFill>
                  <a:srgbClr val="404040"/>
                </a:solidFill>
                <a:latin typeface="Verdana"/>
                <a:cs typeface="Verdana"/>
              </a:rPr>
              <a:t> </a:t>
            </a:r>
            <a:r>
              <a:rPr sz="1800" spc="-5" dirty="0">
                <a:solidFill>
                  <a:srgbClr val="404040"/>
                </a:solidFill>
                <a:latin typeface="Verdana"/>
                <a:cs typeface="Verdana"/>
              </a:rPr>
              <a:t>12</a:t>
            </a:r>
            <a:r>
              <a:rPr sz="1800" spc="20" dirty="0">
                <a:solidFill>
                  <a:srgbClr val="404040"/>
                </a:solidFill>
                <a:latin typeface="Verdana"/>
                <a:cs typeface="Verdana"/>
              </a:rPr>
              <a:t> </a:t>
            </a:r>
            <a:r>
              <a:rPr sz="1800" dirty="0">
                <a:solidFill>
                  <a:srgbClr val="404040"/>
                </a:solidFill>
                <a:latin typeface="Verdana"/>
                <a:cs typeface="Verdana"/>
              </a:rPr>
              <a:t>μηνών</a:t>
            </a:r>
            <a:r>
              <a:rPr sz="1800" spc="25" dirty="0">
                <a:solidFill>
                  <a:srgbClr val="404040"/>
                </a:solidFill>
                <a:latin typeface="Verdana"/>
                <a:cs typeface="Verdana"/>
              </a:rPr>
              <a:t> </a:t>
            </a:r>
            <a:r>
              <a:rPr sz="1800" spc="-5" dirty="0">
                <a:solidFill>
                  <a:srgbClr val="404040"/>
                </a:solidFill>
                <a:latin typeface="Verdana"/>
                <a:cs typeface="Verdana"/>
              </a:rPr>
              <a:t>ανά</a:t>
            </a:r>
            <a:r>
              <a:rPr sz="1800" spc="20" dirty="0">
                <a:solidFill>
                  <a:srgbClr val="404040"/>
                </a:solidFill>
                <a:latin typeface="Verdana"/>
                <a:cs typeface="Verdana"/>
              </a:rPr>
              <a:t> </a:t>
            </a:r>
            <a:r>
              <a:rPr sz="1800" dirty="0">
                <a:solidFill>
                  <a:srgbClr val="404040"/>
                </a:solidFill>
                <a:latin typeface="Verdana"/>
                <a:cs typeface="Verdana"/>
              </a:rPr>
              <a:t>ροή</a:t>
            </a:r>
            <a:r>
              <a:rPr sz="1800" spc="15" dirty="0">
                <a:solidFill>
                  <a:srgbClr val="404040"/>
                </a:solidFill>
                <a:latin typeface="Verdana"/>
                <a:cs typeface="Verdana"/>
              </a:rPr>
              <a:t> </a:t>
            </a:r>
            <a:r>
              <a:rPr sz="1800" spc="-5" dirty="0">
                <a:solidFill>
                  <a:srgbClr val="404040"/>
                </a:solidFill>
                <a:latin typeface="Verdana"/>
                <a:cs typeface="Verdana"/>
              </a:rPr>
              <a:t>κινητικότητας</a:t>
            </a:r>
            <a:r>
              <a:rPr sz="1800" spc="10" dirty="0">
                <a:solidFill>
                  <a:srgbClr val="404040"/>
                </a:solidFill>
                <a:latin typeface="Verdana"/>
                <a:cs typeface="Verdana"/>
              </a:rPr>
              <a:t> </a:t>
            </a:r>
            <a:r>
              <a:rPr sz="1800" dirty="0">
                <a:solidFill>
                  <a:srgbClr val="404040"/>
                </a:solidFill>
                <a:latin typeface="Verdana"/>
                <a:cs typeface="Verdana"/>
              </a:rPr>
              <a:t>καθώς</a:t>
            </a:r>
            <a:r>
              <a:rPr sz="1800" spc="25" dirty="0">
                <a:solidFill>
                  <a:srgbClr val="404040"/>
                </a:solidFill>
                <a:latin typeface="Verdana"/>
                <a:cs typeface="Verdana"/>
              </a:rPr>
              <a:t> </a:t>
            </a:r>
            <a:r>
              <a:rPr sz="1800" dirty="0">
                <a:solidFill>
                  <a:srgbClr val="404040"/>
                </a:solidFill>
                <a:latin typeface="Verdana"/>
                <a:cs typeface="Verdana"/>
              </a:rPr>
              <a:t>και</a:t>
            </a:r>
            <a:r>
              <a:rPr sz="1800" spc="30" dirty="0">
                <a:solidFill>
                  <a:srgbClr val="404040"/>
                </a:solidFill>
                <a:latin typeface="Verdana"/>
                <a:cs typeface="Verdana"/>
              </a:rPr>
              <a:t> </a:t>
            </a:r>
            <a:r>
              <a:rPr sz="1800" spc="-5" dirty="0">
                <a:solidFill>
                  <a:srgbClr val="404040"/>
                </a:solidFill>
                <a:latin typeface="Verdana"/>
                <a:cs typeface="Verdana"/>
              </a:rPr>
              <a:t>στην</a:t>
            </a:r>
            <a:r>
              <a:rPr sz="1800" spc="10" dirty="0">
                <a:solidFill>
                  <a:srgbClr val="404040"/>
                </a:solidFill>
                <a:latin typeface="Verdana"/>
                <a:cs typeface="Verdana"/>
              </a:rPr>
              <a:t> </a:t>
            </a:r>
            <a:r>
              <a:rPr sz="1800" dirty="0">
                <a:solidFill>
                  <a:srgbClr val="404040"/>
                </a:solidFill>
                <a:latin typeface="Verdana"/>
                <a:cs typeface="Verdana"/>
              </a:rPr>
              <a:t>περίπτωση</a:t>
            </a:r>
            <a:r>
              <a:rPr sz="1800" spc="20" dirty="0">
                <a:solidFill>
                  <a:srgbClr val="404040"/>
                </a:solidFill>
                <a:latin typeface="Verdana"/>
                <a:cs typeface="Verdana"/>
              </a:rPr>
              <a:t> </a:t>
            </a:r>
            <a:r>
              <a:rPr sz="1800" spc="-10" dirty="0">
                <a:solidFill>
                  <a:srgbClr val="404040"/>
                </a:solidFill>
                <a:latin typeface="Verdana"/>
                <a:cs typeface="Verdana"/>
              </a:rPr>
              <a:t>των</a:t>
            </a:r>
            <a:r>
              <a:rPr sz="1800" spc="25" dirty="0">
                <a:solidFill>
                  <a:srgbClr val="404040"/>
                </a:solidFill>
                <a:latin typeface="Verdana"/>
                <a:cs typeface="Verdana"/>
              </a:rPr>
              <a:t> </a:t>
            </a:r>
            <a:r>
              <a:rPr sz="1800" spc="-10" dirty="0">
                <a:solidFill>
                  <a:srgbClr val="404040"/>
                </a:solidFill>
                <a:latin typeface="Verdana"/>
                <a:cs typeface="Verdana"/>
              </a:rPr>
              <a:t>νέων </a:t>
            </a:r>
            <a:r>
              <a:rPr sz="1800" spc="-620" dirty="0">
                <a:solidFill>
                  <a:srgbClr val="404040"/>
                </a:solidFill>
                <a:latin typeface="Verdana"/>
                <a:cs typeface="Verdana"/>
              </a:rPr>
              <a:t> </a:t>
            </a:r>
            <a:r>
              <a:rPr sz="1800" spc="-5" dirty="0">
                <a:solidFill>
                  <a:srgbClr val="404040"/>
                </a:solidFill>
                <a:latin typeface="Verdana"/>
                <a:cs typeface="Verdana"/>
              </a:rPr>
              <a:t>αποφοίτων</a:t>
            </a:r>
            <a:endParaRPr sz="1800">
              <a:latin typeface="Verdana"/>
              <a:cs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22910" y="88519"/>
            <a:ext cx="6358890" cy="513715"/>
          </a:xfrm>
          <a:prstGeom prst="rect">
            <a:avLst/>
          </a:prstGeom>
        </p:spPr>
        <p:txBody>
          <a:bodyPr vert="horz" wrap="square" lIns="0" tIns="12700" rIns="0" bIns="0" rtlCol="0">
            <a:spAutoFit/>
          </a:bodyPr>
          <a:lstStyle/>
          <a:p>
            <a:pPr marL="12700">
              <a:lnSpc>
                <a:spcPct val="100000"/>
              </a:lnSpc>
              <a:spcBef>
                <a:spcPts val="100"/>
              </a:spcBef>
            </a:pPr>
            <a:r>
              <a:rPr sz="3200" b="0" spc="-25" dirty="0">
                <a:latin typeface="Calibri Light"/>
                <a:cs typeface="Calibri Light"/>
              </a:rPr>
              <a:t>ΚA131-</a:t>
            </a:r>
            <a:r>
              <a:rPr sz="3200" b="0" spc="-75" dirty="0">
                <a:latin typeface="Calibri Light"/>
                <a:cs typeface="Calibri Light"/>
              </a:rPr>
              <a:t> </a:t>
            </a:r>
            <a:r>
              <a:rPr sz="3200" b="0" spc="-25" dirty="0">
                <a:latin typeface="Calibri Light"/>
                <a:cs typeface="Calibri Light"/>
              </a:rPr>
              <a:t>ΚΑ171</a:t>
            </a:r>
            <a:r>
              <a:rPr sz="3200" b="0" spc="-85" dirty="0">
                <a:latin typeface="Calibri Light"/>
                <a:cs typeface="Calibri Light"/>
              </a:rPr>
              <a:t> </a:t>
            </a:r>
            <a:r>
              <a:rPr sz="3200" b="0" spc="-25" dirty="0">
                <a:latin typeface="Calibri Light"/>
                <a:cs typeface="Calibri Light"/>
              </a:rPr>
              <a:t>Προσωπικό</a:t>
            </a:r>
            <a:r>
              <a:rPr sz="3200" b="0" spc="-95" dirty="0">
                <a:latin typeface="Calibri Light"/>
                <a:cs typeface="Calibri Light"/>
              </a:rPr>
              <a:t> </a:t>
            </a:r>
            <a:r>
              <a:rPr sz="3200" b="0" spc="-10" dirty="0">
                <a:latin typeface="Calibri Light"/>
                <a:cs typeface="Calibri Light"/>
              </a:rPr>
              <a:t>και</a:t>
            </a:r>
            <a:r>
              <a:rPr sz="3200" b="0" spc="-75" dirty="0">
                <a:latin typeface="Calibri Light"/>
                <a:cs typeface="Calibri Light"/>
              </a:rPr>
              <a:t> </a:t>
            </a:r>
            <a:r>
              <a:rPr sz="3200" b="0" spc="-25" dirty="0">
                <a:latin typeface="Calibri Light"/>
                <a:cs typeface="Calibri Light"/>
              </a:rPr>
              <a:t>Διάρκεια</a:t>
            </a:r>
            <a:endParaRPr sz="3200">
              <a:latin typeface="Calibri Light"/>
              <a:cs typeface="Calibri Light"/>
            </a:endParaRPr>
          </a:p>
        </p:txBody>
      </p:sp>
      <p:graphicFrame>
        <p:nvGraphicFramePr>
          <p:cNvPr id="6" name="object 6"/>
          <p:cNvGraphicFramePr>
            <a:graphicFrameLocks noGrp="1"/>
          </p:cNvGraphicFramePr>
          <p:nvPr/>
        </p:nvGraphicFramePr>
        <p:xfrm>
          <a:off x="-6349" y="664972"/>
          <a:ext cx="12165965" cy="5272987"/>
        </p:xfrm>
        <a:graphic>
          <a:graphicData uri="http://schemas.openxmlformats.org/drawingml/2006/table">
            <a:tbl>
              <a:tblPr firstRow="1" bandRow="1">
                <a:tableStyleId>{2D5ABB26-0587-4C30-8999-92F81FD0307C}</a:tableStyleId>
              </a:tblPr>
              <a:tblGrid>
                <a:gridCol w="5994400">
                  <a:extLst>
                    <a:ext uri="{9D8B030D-6E8A-4147-A177-3AD203B41FA5}">
                      <a16:colId xmlns:a16="http://schemas.microsoft.com/office/drawing/2014/main" val="20000"/>
                    </a:ext>
                  </a:extLst>
                </a:gridCol>
                <a:gridCol w="6171565">
                  <a:extLst>
                    <a:ext uri="{9D8B030D-6E8A-4147-A177-3AD203B41FA5}">
                      <a16:colId xmlns:a16="http://schemas.microsoft.com/office/drawing/2014/main" val="20001"/>
                    </a:ext>
                  </a:extLst>
                </a:gridCol>
              </a:tblGrid>
              <a:tr h="338327">
                <a:tc>
                  <a:txBody>
                    <a:bodyPr/>
                    <a:lstStyle/>
                    <a:p>
                      <a:pPr marL="6350" algn="ctr">
                        <a:lnSpc>
                          <a:spcPct val="100000"/>
                        </a:lnSpc>
                        <a:spcBef>
                          <a:spcPts val="315"/>
                        </a:spcBef>
                      </a:pPr>
                      <a:r>
                        <a:rPr sz="1800" b="1" spc="-35" dirty="0">
                          <a:solidFill>
                            <a:srgbClr val="FFFFFF"/>
                          </a:solidFill>
                          <a:latin typeface="Tahoma"/>
                          <a:cs typeface="Tahoma"/>
                        </a:rPr>
                        <a:t>Δραστηριότητα</a:t>
                      </a:r>
                      <a:endParaRPr sz="1800">
                        <a:latin typeface="Tahoma"/>
                        <a:cs typeface="Taho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4445" marR="3175" algn="ctr">
                        <a:lnSpc>
                          <a:spcPct val="100000"/>
                        </a:lnSpc>
                        <a:spcBef>
                          <a:spcPts val="315"/>
                        </a:spcBef>
                      </a:pPr>
                      <a:r>
                        <a:rPr sz="1800" b="1" spc="-20" dirty="0">
                          <a:solidFill>
                            <a:srgbClr val="FFFFFF"/>
                          </a:solidFill>
                          <a:latin typeface="Tahoma"/>
                          <a:cs typeface="Tahoma"/>
                        </a:rPr>
                        <a:t>Δ</a:t>
                      </a:r>
                      <a:r>
                        <a:rPr sz="1800" b="1" spc="-30" dirty="0">
                          <a:solidFill>
                            <a:srgbClr val="FFFFFF"/>
                          </a:solidFill>
                          <a:latin typeface="Tahoma"/>
                          <a:cs typeface="Tahoma"/>
                        </a:rPr>
                        <a:t>ιάρ</a:t>
                      </a:r>
                      <a:r>
                        <a:rPr sz="1800" b="1" spc="-25" dirty="0">
                          <a:solidFill>
                            <a:srgbClr val="FFFFFF"/>
                          </a:solidFill>
                          <a:latin typeface="Tahoma"/>
                          <a:cs typeface="Tahoma"/>
                        </a:rPr>
                        <a:t>κ</a:t>
                      </a:r>
                      <a:r>
                        <a:rPr sz="1800" b="1" spc="-20" dirty="0">
                          <a:solidFill>
                            <a:srgbClr val="FFFFFF"/>
                          </a:solidFill>
                          <a:latin typeface="Tahoma"/>
                          <a:cs typeface="Tahoma"/>
                        </a:rPr>
                        <a:t>ε</a:t>
                      </a:r>
                      <a:r>
                        <a:rPr sz="1800" b="1" spc="-30" dirty="0">
                          <a:solidFill>
                            <a:srgbClr val="FFFFFF"/>
                          </a:solidFill>
                          <a:latin typeface="Tahoma"/>
                          <a:cs typeface="Tahoma"/>
                        </a:rPr>
                        <a:t>ι</a:t>
                      </a:r>
                      <a:r>
                        <a:rPr sz="1800" b="1" dirty="0">
                          <a:solidFill>
                            <a:srgbClr val="FFFFFF"/>
                          </a:solidFill>
                          <a:latin typeface="Tahoma"/>
                          <a:cs typeface="Tahoma"/>
                        </a:rPr>
                        <a:t>α</a:t>
                      </a:r>
                      <a:r>
                        <a:rPr sz="1800" b="1" spc="-75" dirty="0">
                          <a:solidFill>
                            <a:srgbClr val="FFFFFF"/>
                          </a:solidFill>
                          <a:latin typeface="Tahoma"/>
                          <a:cs typeface="Tahoma"/>
                        </a:rPr>
                        <a:t> </a:t>
                      </a:r>
                      <a:r>
                        <a:rPr sz="1800" b="1" spc="-20" dirty="0">
                          <a:solidFill>
                            <a:srgbClr val="FFFFFF"/>
                          </a:solidFill>
                          <a:latin typeface="Tahoma"/>
                          <a:cs typeface="Tahoma"/>
                        </a:rPr>
                        <a:t>Δ</a:t>
                      </a:r>
                      <a:r>
                        <a:rPr sz="1800" b="1" spc="-30" dirty="0">
                          <a:solidFill>
                            <a:srgbClr val="FFFFFF"/>
                          </a:solidFill>
                          <a:latin typeface="Tahoma"/>
                          <a:cs typeface="Tahoma"/>
                        </a:rPr>
                        <a:t>ρασ</a:t>
                      </a:r>
                      <a:r>
                        <a:rPr sz="1800" b="1" spc="-25" dirty="0">
                          <a:solidFill>
                            <a:srgbClr val="FFFFFF"/>
                          </a:solidFill>
                          <a:latin typeface="Tahoma"/>
                          <a:cs typeface="Tahoma"/>
                        </a:rPr>
                        <a:t>τη</a:t>
                      </a:r>
                      <a:r>
                        <a:rPr sz="1800" b="1" spc="-30" dirty="0">
                          <a:solidFill>
                            <a:srgbClr val="FFFFFF"/>
                          </a:solidFill>
                          <a:latin typeface="Tahoma"/>
                          <a:cs typeface="Tahoma"/>
                        </a:rPr>
                        <a:t>ρι</a:t>
                      </a:r>
                      <a:r>
                        <a:rPr sz="1800" b="1" spc="-20" dirty="0">
                          <a:solidFill>
                            <a:srgbClr val="FFFFFF"/>
                          </a:solidFill>
                          <a:latin typeface="Tahoma"/>
                          <a:cs typeface="Tahoma"/>
                        </a:rPr>
                        <a:t>ό</a:t>
                      </a:r>
                      <a:r>
                        <a:rPr sz="1800" b="1" spc="-25" dirty="0">
                          <a:solidFill>
                            <a:srgbClr val="FFFFFF"/>
                          </a:solidFill>
                          <a:latin typeface="Tahoma"/>
                          <a:cs typeface="Tahoma"/>
                        </a:rPr>
                        <a:t>τητ</a:t>
                      </a:r>
                      <a:r>
                        <a:rPr sz="1800" b="1" spc="-30" dirty="0">
                          <a:solidFill>
                            <a:srgbClr val="FFFFFF"/>
                          </a:solidFill>
                          <a:latin typeface="Tahoma"/>
                          <a:cs typeface="Tahoma"/>
                        </a:rPr>
                        <a:t>α</a:t>
                      </a:r>
                      <a:r>
                        <a:rPr sz="1800" b="1" dirty="0">
                          <a:solidFill>
                            <a:srgbClr val="FFFFFF"/>
                          </a:solidFill>
                          <a:latin typeface="Tahoma"/>
                          <a:cs typeface="Tahoma"/>
                        </a:rPr>
                        <a:t>ς</a:t>
                      </a:r>
                      <a:endParaRPr sz="1800">
                        <a:latin typeface="Tahoma"/>
                        <a:cs typeface="Taho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874395">
                <a:tc>
                  <a:txBody>
                    <a:bodyPr/>
                    <a:lstStyle/>
                    <a:p>
                      <a:pPr marL="90805">
                        <a:lnSpc>
                          <a:spcPct val="100000"/>
                        </a:lnSpc>
                        <a:spcBef>
                          <a:spcPts val="250"/>
                        </a:spcBef>
                      </a:pPr>
                      <a:r>
                        <a:rPr sz="1800" dirty="0">
                          <a:solidFill>
                            <a:srgbClr val="404040"/>
                          </a:solidFill>
                          <a:latin typeface="Verdana"/>
                          <a:cs typeface="Verdana"/>
                        </a:rPr>
                        <a:t>Κινητικότητα</a:t>
                      </a:r>
                      <a:r>
                        <a:rPr sz="1800" spc="-25" dirty="0">
                          <a:solidFill>
                            <a:srgbClr val="404040"/>
                          </a:solidFill>
                          <a:latin typeface="Verdana"/>
                          <a:cs typeface="Verdana"/>
                        </a:rPr>
                        <a:t> </a:t>
                      </a:r>
                      <a:r>
                        <a:rPr sz="1800" dirty="0">
                          <a:solidFill>
                            <a:srgbClr val="404040"/>
                          </a:solidFill>
                          <a:latin typeface="Verdana"/>
                          <a:cs typeface="Verdana"/>
                        </a:rPr>
                        <a:t>για</a:t>
                      </a:r>
                      <a:r>
                        <a:rPr sz="1800" spc="-25" dirty="0">
                          <a:solidFill>
                            <a:srgbClr val="404040"/>
                          </a:solidFill>
                          <a:latin typeface="Verdana"/>
                          <a:cs typeface="Verdana"/>
                        </a:rPr>
                        <a:t> </a:t>
                      </a:r>
                      <a:r>
                        <a:rPr sz="1800" spc="-5" dirty="0">
                          <a:solidFill>
                            <a:srgbClr val="404040"/>
                          </a:solidFill>
                          <a:latin typeface="Verdana"/>
                          <a:cs typeface="Verdana"/>
                        </a:rPr>
                        <a:t>Διδασκαλία </a:t>
                      </a:r>
                      <a:r>
                        <a:rPr sz="1800" dirty="0">
                          <a:solidFill>
                            <a:srgbClr val="404040"/>
                          </a:solidFill>
                          <a:latin typeface="Verdana"/>
                          <a:cs typeface="Verdana"/>
                        </a:rPr>
                        <a:t>ΚΑ131</a:t>
                      </a:r>
                      <a:endParaRPr sz="1800">
                        <a:latin typeface="Verdana"/>
                        <a:cs typeface="Verdana"/>
                      </a:endParaRPr>
                    </a:p>
                    <a:p>
                      <a:pPr marL="90805">
                        <a:lnSpc>
                          <a:spcPct val="100000"/>
                        </a:lnSpc>
                        <a:spcBef>
                          <a:spcPts val="300"/>
                        </a:spcBef>
                      </a:pPr>
                      <a:r>
                        <a:rPr sz="1800" spc="-5" dirty="0">
                          <a:solidFill>
                            <a:srgbClr val="FF0000"/>
                          </a:solidFill>
                          <a:latin typeface="Verdana"/>
                          <a:cs typeface="Verdana"/>
                        </a:rPr>
                        <a:t>Invited </a:t>
                      </a:r>
                      <a:r>
                        <a:rPr sz="1800" dirty="0">
                          <a:solidFill>
                            <a:srgbClr val="FF0000"/>
                          </a:solidFill>
                          <a:latin typeface="Verdana"/>
                          <a:cs typeface="Verdana"/>
                        </a:rPr>
                        <a:t>Staff</a:t>
                      </a:r>
                      <a:r>
                        <a:rPr sz="1800" spc="-10" dirty="0">
                          <a:solidFill>
                            <a:srgbClr val="FF0000"/>
                          </a:solidFill>
                          <a:latin typeface="Verdana"/>
                          <a:cs typeface="Verdana"/>
                        </a:rPr>
                        <a:t> </a:t>
                      </a:r>
                      <a:r>
                        <a:rPr sz="1800" dirty="0">
                          <a:solidFill>
                            <a:srgbClr val="FF0000"/>
                          </a:solidFill>
                          <a:latin typeface="Verdana"/>
                          <a:cs typeface="Verdana"/>
                        </a:rPr>
                        <a:t>from</a:t>
                      </a:r>
                      <a:r>
                        <a:rPr sz="1800" spc="-5" dirty="0">
                          <a:solidFill>
                            <a:srgbClr val="FF0000"/>
                          </a:solidFill>
                          <a:latin typeface="Verdana"/>
                          <a:cs typeface="Verdana"/>
                        </a:rPr>
                        <a:t> Enterprise</a:t>
                      </a:r>
                      <a:r>
                        <a:rPr sz="1800" spc="-15" dirty="0">
                          <a:solidFill>
                            <a:srgbClr val="FF0000"/>
                          </a:solidFill>
                          <a:latin typeface="Verdana"/>
                          <a:cs typeface="Verdana"/>
                        </a:rPr>
                        <a:t> </a:t>
                      </a:r>
                      <a:r>
                        <a:rPr sz="1800" u="heavy" dirty="0">
                          <a:solidFill>
                            <a:srgbClr val="FF0000"/>
                          </a:solidFill>
                          <a:uFill>
                            <a:solidFill>
                              <a:srgbClr val="FF0000"/>
                            </a:solidFill>
                          </a:uFill>
                          <a:latin typeface="Verdana"/>
                          <a:cs typeface="Verdana"/>
                        </a:rPr>
                        <a:t>1</a:t>
                      </a:r>
                      <a:r>
                        <a:rPr sz="1800" u="heavy" spc="5" dirty="0">
                          <a:solidFill>
                            <a:srgbClr val="FF0000"/>
                          </a:solidFill>
                          <a:uFill>
                            <a:solidFill>
                              <a:srgbClr val="FF0000"/>
                            </a:solidFill>
                          </a:uFill>
                          <a:latin typeface="Verdana"/>
                          <a:cs typeface="Verdana"/>
                        </a:rPr>
                        <a:t> </a:t>
                      </a:r>
                      <a:r>
                        <a:rPr sz="1800" u="heavy" dirty="0">
                          <a:solidFill>
                            <a:srgbClr val="FF0000"/>
                          </a:solidFill>
                          <a:uFill>
                            <a:solidFill>
                              <a:srgbClr val="FF0000"/>
                            </a:solidFill>
                          </a:uFill>
                          <a:latin typeface="Verdana"/>
                          <a:cs typeface="Verdana"/>
                        </a:rPr>
                        <a:t>μέρα</a:t>
                      </a:r>
                      <a:r>
                        <a:rPr sz="1800" u="heavy" spc="-5" dirty="0">
                          <a:solidFill>
                            <a:srgbClr val="FF0000"/>
                          </a:solidFill>
                          <a:uFill>
                            <a:solidFill>
                              <a:srgbClr val="FF0000"/>
                            </a:solidFill>
                          </a:uFill>
                          <a:latin typeface="Verdana"/>
                          <a:cs typeface="Verdana"/>
                        </a:rPr>
                        <a:t> </a:t>
                      </a:r>
                      <a:r>
                        <a:rPr sz="1800" dirty="0">
                          <a:solidFill>
                            <a:srgbClr val="404040"/>
                          </a:solidFill>
                          <a:latin typeface="Verdana"/>
                          <a:cs typeface="Verdana"/>
                        </a:rPr>
                        <a:t>ΚΑ131</a:t>
                      </a:r>
                      <a:endParaRPr sz="1800">
                        <a:latin typeface="Verdana"/>
                        <a:cs typeface="Verdana"/>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marL="635" marR="3175">
                        <a:lnSpc>
                          <a:spcPct val="100000"/>
                        </a:lnSpc>
                        <a:spcBef>
                          <a:spcPts val="395"/>
                        </a:spcBef>
                      </a:pPr>
                      <a:r>
                        <a:rPr sz="1800" b="1" dirty="0">
                          <a:solidFill>
                            <a:srgbClr val="404040"/>
                          </a:solidFill>
                          <a:latin typeface="Verdana"/>
                          <a:cs typeface="Verdana"/>
                        </a:rPr>
                        <a:t>2</a:t>
                      </a:r>
                      <a:r>
                        <a:rPr sz="1800" b="1" spc="-20" dirty="0">
                          <a:solidFill>
                            <a:srgbClr val="404040"/>
                          </a:solidFill>
                          <a:latin typeface="Verdana"/>
                          <a:cs typeface="Verdana"/>
                        </a:rPr>
                        <a:t> </a:t>
                      </a:r>
                      <a:r>
                        <a:rPr sz="1800" b="1" spc="-5" dirty="0">
                          <a:solidFill>
                            <a:srgbClr val="404040"/>
                          </a:solidFill>
                          <a:latin typeface="Verdana"/>
                          <a:cs typeface="Verdana"/>
                        </a:rPr>
                        <a:t>μέρες</a:t>
                      </a:r>
                      <a:r>
                        <a:rPr sz="1800" b="1" spc="-10" dirty="0">
                          <a:solidFill>
                            <a:srgbClr val="404040"/>
                          </a:solidFill>
                          <a:latin typeface="Verdana"/>
                          <a:cs typeface="Verdana"/>
                        </a:rPr>
                        <a:t> </a:t>
                      </a:r>
                      <a:r>
                        <a:rPr sz="1800" b="1" dirty="0">
                          <a:solidFill>
                            <a:srgbClr val="404040"/>
                          </a:solidFill>
                          <a:latin typeface="Verdana"/>
                          <a:cs typeface="Verdana"/>
                        </a:rPr>
                        <a:t>–</a:t>
                      </a:r>
                      <a:r>
                        <a:rPr sz="1800" b="1" spc="-10" dirty="0">
                          <a:solidFill>
                            <a:srgbClr val="404040"/>
                          </a:solidFill>
                          <a:latin typeface="Verdana"/>
                          <a:cs typeface="Verdana"/>
                        </a:rPr>
                        <a:t> </a:t>
                      </a:r>
                      <a:r>
                        <a:rPr sz="1800" b="1" dirty="0">
                          <a:solidFill>
                            <a:srgbClr val="404040"/>
                          </a:solidFill>
                          <a:latin typeface="Verdana"/>
                          <a:cs typeface="Verdana"/>
                        </a:rPr>
                        <a:t>60</a:t>
                      </a:r>
                      <a:r>
                        <a:rPr sz="1800" b="1" spc="-25" dirty="0">
                          <a:solidFill>
                            <a:srgbClr val="404040"/>
                          </a:solidFill>
                          <a:latin typeface="Verdana"/>
                          <a:cs typeface="Verdana"/>
                        </a:rPr>
                        <a:t> </a:t>
                      </a:r>
                      <a:r>
                        <a:rPr sz="1800" b="1" spc="-5" dirty="0">
                          <a:solidFill>
                            <a:srgbClr val="404040"/>
                          </a:solidFill>
                          <a:latin typeface="Verdana"/>
                          <a:cs typeface="Verdana"/>
                        </a:rPr>
                        <a:t>μέρες</a:t>
                      </a:r>
                      <a:r>
                        <a:rPr sz="1800" b="1" spc="-20" dirty="0">
                          <a:solidFill>
                            <a:srgbClr val="404040"/>
                          </a:solidFill>
                          <a:latin typeface="Verdana"/>
                          <a:cs typeface="Verdana"/>
                        </a:rPr>
                        <a:t> </a:t>
                      </a:r>
                      <a:r>
                        <a:rPr sz="1800" spc="-5" dirty="0">
                          <a:solidFill>
                            <a:srgbClr val="404040"/>
                          </a:solidFill>
                          <a:latin typeface="Verdana"/>
                          <a:cs typeface="Verdana"/>
                        </a:rPr>
                        <a:t>μη</a:t>
                      </a:r>
                      <a:r>
                        <a:rPr sz="1800" dirty="0">
                          <a:solidFill>
                            <a:srgbClr val="404040"/>
                          </a:solidFill>
                          <a:latin typeface="Verdana"/>
                          <a:cs typeface="Verdana"/>
                        </a:rPr>
                        <a:t> συμπεριλ.</a:t>
                      </a:r>
                      <a:r>
                        <a:rPr sz="1800" spc="-35" dirty="0">
                          <a:solidFill>
                            <a:srgbClr val="404040"/>
                          </a:solidFill>
                          <a:latin typeface="Verdana"/>
                          <a:cs typeface="Verdana"/>
                        </a:rPr>
                        <a:t> </a:t>
                      </a:r>
                      <a:r>
                        <a:rPr sz="1800" spc="-5" dirty="0">
                          <a:solidFill>
                            <a:srgbClr val="404040"/>
                          </a:solidFill>
                          <a:latin typeface="Verdana"/>
                          <a:cs typeface="Verdana"/>
                        </a:rPr>
                        <a:t>των </a:t>
                      </a:r>
                      <a:r>
                        <a:rPr sz="1800" dirty="0">
                          <a:solidFill>
                            <a:srgbClr val="404040"/>
                          </a:solidFill>
                          <a:latin typeface="Verdana"/>
                          <a:cs typeface="Verdana"/>
                        </a:rPr>
                        <a:t>ημερών</a:t>
                      </a:r>
                      <a:endParaRPr sz="1800">
                        <a:latin typeface="Verdana"/>
                        <a:cs typeface="Verdana"/>
                      </a:endParaRPr>
                    </a:p>
                    <a:p>
                      <a:pPr marL="635">
                        <a:lnSpc>
                          <a:spcPct val="100000"/>
                        </a:lnSpc>
                      </a:pPr>
                      <a:r>
                        <a:rPr sz="1800" spc="-5" dirty="0">
                          <a:solidFill>
                            <a:srgbClr val="404040"/>
                          </a:solidFill>
                          <a:latin typeface="Verdana"/>
                          <a:cs typeface="Verdana"/>
                        </a:rPr>
                        <a:t>ταξιδίου</a:t>
                      </a:r>
                      <a:r>
                        <a:rPr sz="1800" dirty="0">
                          <a:solidFill>
                            <a:srgbClr val="404040"/>
                          </a:solidFill>
                          <a:latin typeface="Verdana"/>
                          <a:cs typeface="Verdana"/>
                        </a:rPr>
                        <a:t> (</a:t>
                      </a:r>
                      <a:r>
                        <a:rPr sz="1800" spc="-5" dirty="0">
                          <a:solidFill>
                            <a:srgbClr val="404040"/>
                          </a:solidFill>
                          <a:latin typeface="Verdana"/>
                          <a:cs typeface="Verdana"/>
                        </a:rPr>
                        <a:t> </a:t>
                      </a:r>
                      <a:r>
                        <a:rPr sz="1800" b="1" dirty="0">
                          <a:solidFill>
                            <a:srgbClr val="404040"/>
                          </a:solidFill>
                          <a:latin typeface="Verdana"/>
                          <a:cs typeface="Verdana"/>
                        </a:rPr>
                        <a:t>8</a:t>
                      </a:r>
                      <a:r>
                        <a:rPr sz="1800" b="1" spc="-10" dirty="0">
                          <a:solidFill>
                            <a:srgbClr val="404040"/>
                          </a:solidFill>
                          <a:latin typeface="Verdana"/>
                          <a:cs typeface="Verdana"/>
                        </a:rPr>
                        <a:t> </a:t>
                      </a:r>
                      <a:r>
                        <a:rPr sz="1800" b="1" spc="-5" dirty="0">
                          <a:solidFill>
                            <a:srgbClr val="404040"/>
                          </a:solidFill>
                          <a:latin typeface="Verdana"/>
                          <a:cs typeface="Verdana"/>
                        </a:rPr>
                        <a:t>ώρες</a:t>
                      </a:r>
                      <a:r>
                        <a:rPr sz="1800" b="1" dirty="0">
                          <a:solidFill>
                            <a:srgbClr val="404040"/>
                          </a:solidFill>
                          <a:latin typeface="Verdana"/>
                          <a:cs typeface="Verdana"/>
                        </a:rPr>
                        <a:t> </a:t>
                      </a:r>
                      <a:r>
                        <a:rPr sz="1800" dirty="0">
                          <a:solidFill>
                            <a:srgbClr val="404040"/>
                          </a:solidFill>
                          <a:latin typeface="Verdana"/>
                          <a:cs typeface="Verdana"/>
                        </a:rPr>
                        <a:t>διδασκαλίας</a:t>
                      </a:r>
                      <a:r>
                        <a:rPr sz="1800" spc="15" dirty="0">
                          <a:solidFill>
                            <a:srgbClr val="404040"/>
                          </a:solidFill>
                          <a:latin typeface="Verdana"/>
                          <a:cs typeface="Verdana"/>
                        </a:rPr>
                        <a:t> </a:t>
                      </a:r>
                      <a:r>
                        <a:rPr sz="1800" dirty="0">
                          <a:solidFill>
                            <a:srgbClr val="404040"/>
                          </a:solidFill>
                          <a:latin typeface="Verdana"/>
                          <a:cs typeface="Verdana"/>
                        </a:rPr>
                        <a:t>/ </a:t>
                      </a:r>
                      <a:r>
                        <a:rPr sz="1800" spc="-5" dirty="0">
                          <a:solidFill>
                            <a:srgbClr val="404040"/>
                          </a:solidFill>
                          <a:latin typeface="Verdana"/>
                          <a:cs typeface="Verdana"/>
                        </a:rPr>
                        <a:t>εβδομάδα</a:t>
                      </a:r>
                      <a:r>
                        <a:rPr sz="1800" spc="10" dirty="0">
                          <a:solidFill>
                            <a:srgbClr val="404040"/>
                          </a:solidFill>
                          <a:latin typeface="Verdana"/>
                          <a:cs typeface="Verdana"/>
                        </a:rPr>
                        <a:t> </a:t>
                      </a:r>
                      <a:r>
                        <a:rPr sz="1800" dirty="0">
                          <a:solidFill>
                            <a:srgbClr val="404040"/>
                          </a:solidFill>
                          <a:latin typeface="Verdana"/>
                          <a:cs typeface="Verdana"/>
                        </a:rPr>
                        <a:t>ή λιγότερο</a:t>
                      </a:r>
                      <a:endParaRPr sz="1800">
                        <a:latin typeface="Verdana"/>
                        <a:cs typeface="Verdana"/>
                      </a:endParaRPr>
                    </a:p>
                    <a:p>
                      <a:pPr marL="635" marR="3175">
                        <a:lnSpc>
                          <a:spcPts val="2070"/>
                        </a:lnSpc>
                      </a:pPr>
                      <a:r>
                        <a:rPr sz="1800" dirty="0">
                          <a:solidFill>
                            <a:srgbClr val="404040"/>
                          </a:solidFill>
                          <a:latin typeface="Verdana"/>
                          <a:cs typeface="Verdana"/>
                        </a:rPr>
                        <a:t>)</a:t>
                      </a:r>
                      <a:endParaRPr sz="1800">
                        <a:latin typeface="Verdana"/>
                        <a:cs typeface="Verdana"/>
                      </a:endParaRPr>
                    </a:p>
                  </a:txBody>
                  <a:tcPr marL="0" marR="0" marT="501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1"/>
                  </a:ext>
                </a:extLst>
              </a:tr>
              <a:tr h="703833">
                <a:tc>
                  <a:txBody>
                    <a:bodyPr/>
                    <a:lstStyle/>
                    <a:p>
                      <a:pPr marL="90805">
                        <a:lnSpc>
                          <a:spcPct val="100000"/>
                        </a:lnSpc>
                        <a:spcBef>
                          <a:spcPts val="250"/>
                        </a:spcBef>
                      </a:pPr>
                      <a:r>
                        <a:rPr sz="1800" dirty="0">
                          <a:solidFill>
                            <a:srgbClr val="404040"/>
                          </a:solidFill>
                          <a:latin typeface="Verdana"/>
                          <a:cs typeface="Verdana"/>
                        </a:rPr>
                        <a:t>Κινητικότητα</a:t>
                      </a:r>
                      <a:r>
                        <a:rPr sz="1800" spc="-20" dirty="0">
                          <a:solidFill>
                            <a:srgbClr val="404040"/>
                          </a:solidFill>
                          <a:latin typeface="Verdana"/>
                          <a:cs typeface="Verdana"/>
                        </a:rPr>
                        <a:t> </a:t>
                      </a:r>
                      <a:r>
                        <a:rPr sz="1800" dirty="0">
                          <a:solidFill>
                            <a:srgbClr val="404040"/>
                          </a:solidFill>
                          <a:latin typeface="Verdana"/>
                          <a:cs typeface="Verdana"/>
                        </a:rPr>
                        <a:t>για</a:t>
                      </a:r>
                      <a:r>
                        <a:rPr sz="1800" spc="-10" dirty="0">
                          <a:solidFill>
                            <a:srgbClr val="404040"/>
                          </a:solidFill>
                          <a:latin typeface="Verdana"/>
                          <a:cs typeface="Verdana"/>
                        </a:rPr>
                        <a:t> </a:t>
                      </a:r>
                      <a:r>
                        <a:rPr sz="1800" spc="-5" dirty="0">
                          <a:solidFill>
                            <a:srgbClr val="404040"/>
                          </a:solidFill>
                          <a:latin typeface="Verdana"/>
                          <a:cs typeface="Verdana"/>
                        </a:rPr>
                        <a:t>Εκπαίδευση/Κατάρτιση</a:t>
                      </a:r>
                      <a:r>
                        <a:rPr sz="1800" spc="5" dirty="0">
                          <a:solidFill>
                            <a:srgbClr val="404040"/>
                          </a:solidFill>
                          <a:latin typeface="Verdana"/>
                          <a:cs typeface="Verdana"/>
                        </a:rPr>
                        <a:t> </a:t>
                      </a:r>
                      <a:r>
                        <a:rPr sz="1800" spc="-5" dirty="0">
                          <a:solidFill>
                            <a:srgbClr val="404040"/>
                          </a:solidFill>
                          <a:latin typeface="Verdana"/>
                          <a:cs typeface="Verdana"/>
                        </a:rPr>
                        <a:t>ΚΑ131</a:t>
                      </a:r>
                      <a:endParaRPr sz="1800">
                        <a:latin typeface="Verdana"/>
                        <a:cs typeface="Verdana"/>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635" marR="722630">
                        <a:lnSpc>
                          <a:spcPts val="2080"/>
                        </a:lnSpc>
                        <a:spcBef>
                          <a:spcPts val="530"/>
                        </a:spcBef>
                      </a:pPr>
                      <a:r>
                        <a:rPr sz="1800" b="1" dirty="0">
                          <a:solidFill>
                            <a:srgbClr val="404040"/>
                          </a:solidFill>
                          <a:latin typeface="Verdana"/>
                          <a:cs typeface="Verdana"/>
                        </a:rPr>
                        <a:t>2</a:t>
                      </a:r>
                      <a:r>
                        <a:rPr sz="1800" b="1" spc="-25" dirty="0">
                          <a:solidFill>
                            <a:srgbClr val="404040"/>
                          </a:solidFill>
                          <a:latin typeface="Verdana"/>
                          <a:cs typeface="Verdana"/>
                        </a:rPr>
                        <a:t> </a:t>
                      </a:r>
                      <a:r>
                        <a:rPr sz="1800" b="1" spc="-5" dirty="0">
                          <a:solidFill>
                            <a:srgbClr val="404040"/>
                          </a:solidFill>
                          <a:latin typeface="Verdana"/>
                          <a:cs typeface="Verdana"/>
                        </a:rPr>
                        <a:t>μέρες</a:t>
                      </a:r>
                      <a:r>
                        <a:rPr sz="1800" b="1" spc="-10" dirty="0">
                          <a:solidFill>
                            <a:srgbClr val="404040"/>
                          </a:solidFill>
                          <a:latin typeface="Verdana"/>
                          <a:cs typeface="Verdana"/>
                        </a:rPr>
                        <a:t> </a:t>
                      </a:r>
                      <a:r>
                        <a:rPr sz="1800" b="1" dirty="0">
                          <a:solidFill>
                            <a:srgbClr val="404040"/>
                          </a:solidFill>
                          <a:latin typeface="Verdana"/>
                          <a:cs typeface="Verdana"/>
                        </a:rPr>
                        <a:t>–</a:t>
                      </a:r>
                      <a:r>
                        <a:rPr sz="1800" b="1" spc="-5" dirty="0">
                          <a:solidFill>
                            <a:srgbClr val="404040"/>
                          </a:solidFill>
                          <a:latin typeface="Verdana"/>
                          <a:cs typeface="Verdana"/>
                        </a:rPr>
                        <a:t> </a:t>
                      </a:r>
                      <a:r>
                        <a:rPr sz="1800" b="1" dirty="0">
                          <a:solidFill>
                            <a:srgbClr val="404040"/>
                          </a:solidFill>
                          <a:latin typeface="Verdana"/>
                          <a:cs typeface="Verdana"/>
                        </a:rPr>
                        <a:t>60</a:t>
                      </a:r>
                      <a:r>
                        <a:rPr sz="1800" b="1" spc="-30" dirty="0">
                          <a:solidFill>
                            <a:srgbClr val="404040"/>
                          </a:solidFill>
                          <a:latin typeface="Verdana"/>
                          <a:cs typeface="Verdana"/>
                        </a:rPr>
                        <a:t> </a:t>
                      </a:r>
                      <a:r>
                        <a:rPr sz="1800" b="1" spc="-5" dirty="0">
                          <a:solidFill>
                            <a:srgbClr val="404040"/>
                          </a:solidFill>
                          <a:latin typeface="Verdana"/>
                          <a:cs typeface="Verdana"/>
                        </a:rPr>
                        <a:t>μέρες</a:t>
                      </a:r>
                      <a:r>
                        <a:rPr sz="1800" b="1" spc="-20" dirty="0">
                          <a:solidFill>
                            <a:srgbClr val="404040"/>
                          </a:solidFill>
                          <a:latin typeface="Verdana"/>
                          <a:cs typeface="Verdana"/>
                        </a:rPr>
                        <a:t> </a:t>
                      </a:r>
                      <a:r>
                        <a:rPr sz="1800" dirty="0">
                          <a:solidFill>
                            <a:srgbClr val="404040"/>
                          </a:solidFill>
                          <a:latin typeface="Verdana"/>
                          <a:cs typeface="Verdana"/>
                        </a:rPr>
                        <a:t>μη</a:t>
                      </a:r>
                      <a:r>
                        <a:rPr sz="1800" spc="-5" dirty="0">
                          <a:solidFill>
                            <a:srgbClr val="404040"/>
                          </a:solidFill>
                          <a:latin typeface="Verdana"/>
                          <a:cs typeface="Verdana"/>
                        </a:rPr>
                        <a:t> </a:t>
                      </a:r>
                      <a:r>
                        <a:rPr sz="1800" dirty="0">
                          <a:solidFill>
                            <a:srgbClr val="404040"/>
                          </a:solidFill>
                          <a:latin typeface="Verdana"/>
                          <a:cs typeface="Verdana"/>
                        </a:rPr>
                        <a:t>συμπεριλ.</a:t>
                      </a:r>
                      <a:r>
                        <a:rPr sz="1800" spc="-35" dirty="0">
                          <a:solidFill>
                            <a:srgbClr val="404040"/>
                          </a:solidFill>
                          <a:latin typeface="Verdana"/>
                          <a:cs typeface="Verdana"/>
                        </a:rPr>
                        <a:t> </a:t>
                      </a:r>
                      <a:r>
                        <a:rPr sz="1800" spc="-5" dirty="0">
                          <a:solidFill>
                            <a:srgbClr val="404040"/>
                          </a:solidFill>
                          <a:latin typeface="Verdana"/>
                          <a:cs typeface="Verdana"/>
                        </a:rPr>
                        <a:t>των </a:t>
                      </a:r>
                      <a:r>
                        <a:rPr sz="1800" dirty="0">
                          <a:solidFill>
                            <a:srgbClr val="404040"/>
                          </a:solidFill>
                          <a:latin typeface="Verdana"/>
                          <a:cs typeface="Verdana"/>
                        </a:rPr>
                        <a:t>ημερών </a:t>
                      </a:r>
                      <a:r>
                        <a:rPr sz="1800" spc="-620" dirty="0">
                          <a:solidFill>
                            <a:srgbClr val="404040"/>
                          </a:solidFill>
                          <a:latin typeface="Verdana"/>
                          <a:cs typeface="Verdana"/>
                        </a:rPr>
                        <a:t> </a:t>
                      </a:r>
                      <a:r>
                        <a:rPr sz="1800" spc="-5" dirty="0">
                          <a:solidFill>
                            <a:srgbClr val="404040"/>
                          </a:solidFill>
                          <a:latin typeface="Verdana"/>
                          <a:cs typeface="Verdana"/>
                        </a:rPr>
                        <a:t>ταξιδίου</a:t>
                      </a:r>
                      <a:endParaRPr sz="1800">
                        <a:latin typeface="Verdana"/>
                        <a:cs typeface="Verdana"/>
                      </a:endParaRPr>
                    </a:p>
                  </a:txBody>
                  <a:tcPr marL="0" marR="0" marT="673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2"/>
                  </a:ext>
                </a:extLst>
              </a:tr>
              <a:tr h="1148715">
                <a:tc>
                  <a:txBody>
                    <a:bodyPr/>
                    <a:lstStyle/>
                    <a:p>
                      <a:pPr marL="90805">
                        <a:lnSpc>
                          <a:spcPct val="100000"/>
                        </a:lnSpc>
                        <a:spcBef>
                          <a:spcPts val="254"/>
                        </a:spcBef>
                      </a:pPr>
                      <a:r>
                        <a:rPr sz="1800" b="1" spc="-5" dirty="0">
                          <a:solidFill>
                            <a:srgbClr val="404040"/>
                          </a:solidFill>
                          <a:latin typeface="Verdana"/>
                          <a:cs typeface="Verdana"/>
                        </a:rPr>
                        <a:t>*</a:t>
                      </a:r>
                      <a:r>
                        <a:rPr sz="1800" spc="-5" dirty="0">
                          <a:solidFill>
                            <a:srgbClr val="404040"/>
                          </a:solidFill>
                          <a:latin typeface="Verdana"/>
                          <a:cs typeface="Verdana"/>
                        </a:rPr>
                        <a:t>Συνδυασμός</a:t>
                      </a:r>
                      <a:r>
                        <a:rPr sz="1800" spc="-10" dirty="0">
                          <a:solidFill>
                            <a:srgbClr val="404040"/>
                          </a:solidFill>
                          <a:latin typeface="Verdana"/>
                          <a:cs typeface="Verdana"/>
                        </a:rPr>
                        <a:t> </a:t>
                      </a:r>
                      <a:r>
                        <a:rPr sz="1800" spc="-5" dirty="0">
                          <a:solidFill>
                            <a:srgbClr val="404040"/>
                          </a:solidFill>
                          <a:latin typeface="Verdana"/>
                          <a:cs typeface="Verdana"/>
                        </a:rPr>
                        <a:t>Διδασκαλίας</a:t>
                      </a:r>
                      <a:r>
                        <a:rPr sz="1800" spc="25" dirty="0">
                          <a:solidFill>
                            <a:srgbClr val="404040"/>
                          </a:solidFill>
                          <a:latin typeface="Verdana"/>
                          <a:cs typeface="Verdana"/>
                        </a:rPr>
                        <a:t> </a:t>
                      </a:r>
                      <a:r>
                        <a:rPr sz="1800" spc="-5"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Κατάρτισης</a:t>
                      </a:r>
                      <a:r>
                        <a:rPr sz="1800" spc="15" dirty="0">
                          <a:solidFill>
                            <a:srgbClr val="404040"/>
                          </a:solidFill>
                          <a:latin typeface="Verdana"/>
                          <a:cs typeface="Verdana"/>
                        </a:rPr>
                        <a:t> </a:t>
                      </a:r>
                      <a:r>
                        <a:rPr sz="1800" spc="-5" dirty="0">
                          <a:solidFill>
                            <a:srgbClr val="404040"/>
                          </a:solidFill>
                          <a:latin typeface="Verdana"/>
                          <a:cs typeface="Verdana"/>
                        </a:rPr>
                        <a:t>ΚΑ131</a:t>
                      </a:r>
                      <a:endParaRPr sz="1800">
                        <a:latin typeface="Verdana"/>
                        <a:cs typeface="Verdana"/>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tc>
                  <a:txBody>
                    <a:bodyPr/>
                    <a:lstStyle/>
                    <a:p>
                      <a:pPr marL="635" marR="922655" algn="just">
                        <a:lnSpc>
                          <a:spcPct val="100000"/>
                        </a:lnSpc>
                        <a:spcBef>
                          <a:spcPts val="400"/>
                        </a:spcBef>
                      </a:pPr>
                      <a:r>
                        <a:rPr sz="1800" b="1" dirty="0">
                          <a:solidFill>
                            <a:srgbClr val="404040"/>
                          </a:solidFill>
                          <a:latin typeface="Verdana"/>
                          <a:cs typeface="Verdana"/>
                        </a:rPr>
                        <a:t>2 </a:t>
                      </a:r>
                      <a:r>
                        <a:rPr sz="1800" b="1" spc="-5" dirty="0">
                          <a:solidFill>
                            <a:srgbClr val="404040"/>
                          </a:solidFill>
                          <a:latin typeface="Verdana"/>
                          <a:cs typeface="Verdana"/>
                        </a:rPr>
                        <a:t>μέρες </a:t>
                      </a:r>
                      <a:r>
                        <a:rPr sz="1800" b="1" dirty="0">
                          <a:solidFill>
                            <a:srgbClr val="404040"/>
                          </a:solidFill>
                          <a:latin typeface="Verdana"/>
                          <a:cs typeface="Verdana"/>
                        </a:rPr>
                        <a:t>–2 </a:t>
                      </a:r>
                      <a:r>
                        <a:rPr sz="1800" b="1" spc="-5" dirty="0">
                          <a:solidFill>
                            <a:srgbClr val="404040"/>
                          </a:solidFill>
                          <a:latin typeface="Verdana"/>
                          <a:cs typeface="Verdana"/>
                        </a:rPr>
                        <a:t>μήνες </a:t>
                      </a:r>
                      <a:r>
                        <a:rPr sz="1800" dirty="0">
                          <a:solidFill>
                            <a:srgbClr val="404040"/>
                          </a:solidFill>
                          <a:latin typeface="Verdana"/>
                          <a:cs typeface="Verdana"/>
                        </a:rPr>
                        <a:t>μη συμπεριλ. </a:t>
                      </a:r>
                      <a:r>
                        <a:rPr sz="1800" spc="-5" dirty="0">
                          <a:solidFill>
                            <a:srgbClr val="404040"/>
                          </a:solidFill>
                          <a:latin typeface="Verdana"/>
                          <a:cs typeface="Verdana"/>
                        </a:rPr>
                        <a:t>των ημερών </a:t>
                      </a:r>
                      <a:r>
                        <a:rPr sz="1800" spc="-620" dirty="0">
                          <a:solidFill>
                            <a:srgbClr val="404040"/>
                          </a:solidFill>
                          <a:latin typeface="Verdana"/>
                          <a:cs typeface="Verdana"/>
                        </a:rPr>
                        <a:t> </a:t>
                      </a:r>
                      <a:r>
                        <a:rPr sz="1800" spc="-5" dirty="0">
                          <a:solidFill>
                            <a:srgbClr val="404040"/>
                          </a:solidFill>
                          <a:latin typeface="Verdana"/>
                          <a:cs typeface="Verdana"/>
                        </a:rPr>
                        <a:t>ταξιδίου </a:t>
                      </a:r>
                      <a:r>
                        <a:rPr sz="1800" dirty="0">
                          <a:solidFill>
                            <a:srgbClr val="404040"/>
                          </a:solidFill>
                          <a:latin typeface="Verdana"/>
                          <a:cs typeface="Verdana"/>
                        </a:rPr>
                        <a:t>( </a:t>
                      </a:r>
                      <a:r>
                        <a:rPr sz="1800" spc="-5" dirty="0">
                          <a:solidFill>
                            <a:srgbClr val="404040"/>
                          </a:solidFill>
                          <a:latin typeface="Verdana"/>
                          <a:cs typeface="Verdana"/>
                        </a:rPr>
                        <a:t>*</a:t>
                      </a:r>
                      <a:r>
                        <a:rPr sz="1800" b="1" spc="-5" dirty="0">
                          <a:solidFill>
                            <a:srgbClr val="404040"/>
                          </a:solidFill>
                          <a:latin typeface="Verdana"/>
                          <a:cs typeface="Verdana"/>
                        </a:rPr>
                        <a:t>4 ώρες </a:t>
                      </a:r>
                      <a:r>
                        <a:rPr sz="1800" dirty="0">
                          <a:solidFill>
                            <a:srgbClr val="404040"/>
                          </a:solidFill>
                          <a:latin typeface="Verdana"/>
                          <a:cs typeface="Verdana"/>
                        </a:rPr>
                        <a:t>διδασκαλίας / </a:t>
                      </a:r>
                      <a:r>
                        <a:rPr sz="1800" spc="-5" dirty="0">
                          <a:solidFill>
                            <a:srgbClr val="404040"/>
                          </a:solidFill>
                          <a:latin typeface="Verdana"/>
                          <a:cs typeface="Verdana"/>
                        </a:rPr>
                        <a:t>εβδομάδα </a:t>
                      </a:r>
                      <a:r>
                        <a:rPr sz="1800" dirty="0">
                          <a:solidFill>
                            <a:srgbClr val="404040"/>
                          </a:solidFill>
                          <a:latin typeface="Verdana"/>
                          <a:cs typeface="Verdana"/>
                        </a:rPr>
                        <a:t>ή </a:t>
                      </a:r>
                      <a:r>
                        <a:rPr sz="1800" spc="-620" dirty="0">
                          <a:solidFill>
                            <a:srgbClr val="404040"/>
                          </a:solidFill>
                          <a:latin typeface="Verdana"/>
                          <a:cs typeface="Verdana"/>
                        </a:rPr>
                        <a:t> </a:t>
                      </a:r>
                      <a:r>
                        <a:rPr sz="1800" dirty="0">
                          <a:solidFill>
                            <a:srgbClr val="404040"/>
                          </a:solidFill>
                          <a:latin typeface="Verdana"/>
                          <a:cs typeface="Verdana"/>
                        </a:rPr>
                        <a:t>λιγότερο</a:t>
                      </a:r>
                      <a:r>
                        <a:rPr sz="1800" spc="-30" dirty="0">
                          <a:solidFill>
                            <a:srgbClr val="404040"/>
                          </a:solidFill>
                          <a:latin typeface="Verdana"/>
                          <a:cs typeface="Verdana"/>
                        </a:rPr>
                        <a:t> </a:t>
                      </a:r>
                      <a:r>
                        <a:rPr sz="1800" dirty="0">
                          <a:solidFill>
                            <a:srgbClr val="404040"/>
                          </a:solidFill>
                          <a:latin typeface="Verdana"/>
                          <a:cs typeface="Verdana"/>
                        </a:rPr>
                        <a:t>)</a:t>
                      </a:r>
                      <a:endParaRPr sz="1800">
                        <a:latin typeface="Verdana"/>
                        <a:cs typeface="Verdana"/>
                      </a:endParaRPr>
                    </a:p>
                  </a:txBody>
                  <a:tcPr marL="0" marR="0" marT="508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3"/>
                  </a:ext>
                </a:extLst>
              </a:tr>
              <a:tr h="1519555">
                <a:tc>
                  <a:txBody>
                    <a:bodyPr/>
                    <a:lstStyle/>
                    <a:p>
                      <a:pPr marL="586105" marR="486409" algn="ctr">
                        <a:lnSpc>
                          <a:spcPct val="100000"/>
                        </a:lnSpc>
                        <a:spcBef>
                          <a:spcPts val="260"/>
                        </a:spcBef>
                      </a:pPr>
                      <a:r>
                        <a:rPr sz="1800" dirty="0">
                          <a:solidFill>
                            <a:srgbClr val="DE6C2D"/>
                          </a:solidFill>
                          <a:latin typeface="Verdana"/>
                          <a:cs typeface="Verdana"/>
                        </a:rPr>
                        <a:t>Κινητικότητα</a:t>
                      </a:r>
                      <a:r>
                        <a:rPr sz="1800" spc="-35" dirty="0">
                          <a:solidFill>
                            <a:srgbClr val="DE6C2D"/>
                          </a:solidFill>
                          <a:latin typeface="Verdana"/>
                          <a:cs typeface="Verdana"/>
                        </a:rPr>
                        <a:t> </a:t>
                      </a:r>
                      <a:r>
                        <a:rPr sz="1800" dirty="0">
                          <a:solidFill>
                            <a:srgbClr val="DE6C2D"/>
                          </a:solidFill>
                          <a:latin typeface="Verdana"/>
                          <a:cs typeface="Verdana"/>
                        </a:rPr>
                        <a:t>προς</a:t>
                      </a:r>
                      <a:r>
                        <a:rPr sz="1800" spc="-30" dirty="0">
                          <a:solidFill>
                            <a:srgbClr val="DE6C2D"/>
                          </a:solidFill>
                          <a:latin typeface="Verdana"/>
                          <a:cs typeface="Verdana"/>
                        </a:rPr>
                        <a:t> </a:t>
                      </a:r>
                      <a:r>
                        <a:rPr sz="1800" dirty="0">
                          <a:solidFill>
                            <a:srgbClr val="DE6C2D"/>
                          </a:solidFill>
                          <a:latin typeface="Verdana"/>
                          <a:cs typeface="Verdana"/>
                        </a:rPr>
                        <a:t>περιοχές</a:t>
                      </a:r>
                      <a:r>
                        <a:rPr sz="1800" spc="-15" dirty="0">
                          <a:solidFill>
                            <a:srgbClr val="DE6C2D"/>
                          </a:solidFill>
                          <a:latin typeface="Verdana"/>
                          <a:cs typeface="Verdana"/>
                        </a:rPr>
                        <a:t> </a:t>
                      </a:r>
                      <a:r>
                        <a:rPr sz="1800" spc="-5" dirty="0">
                          <a:solidFill>
                            <a:srgbClr val="DE6C2D"/>
                          </a:solidFill>
                          <a:latin typeface="Verdana"/>
                          <a:cs typeface="Verdana"/>
                        </a:rPr>
                        <a:t>1-14</a:t>
                      </a:r>
                      <a:r>
                        <a:rPr sz="1800" dirty="0">
                          <a:solidFill>
                            <a:srgbClr val="DE6C2D"/>
                          </a:solidFill>
                          <a:latin typeface="Verdana"/>
                          <a:cs typeface="Verdana"/>
                        </a:rPr>
                        <a:t> (</a:t>
                      </a:r>
                      <a:r>
                        <a:rPr sz="1800" spc="-15" dirty="0">
                          <a:solidFill>
                            <a:srgbClr val="DE6C2D"/>
                          </a:solidFill>
                          <a:latin typeface="Verdana"/>
                          <a:cs typeface="Verdana"/>
                        </a:rPr>
                        <a:t> </a:t>
                      </a:r>
                      <a:r>
                        <a:rPr sz="1800" dirty="0">
                          <a:solidFill>
                            <a:srgbClr val="DE6C2D"/>
                          </a:solidFill>
                          <a:latin typeface="Verdana"/>
                          <a:cs typeface="Verdana"/>
                        </a:rPr>
                        <a:t>Διεθνής </a:t>
                      </a:r>
                      <a:r>
                        <a:rPr sz="1800" spc="-620" dirty="0">
                          <a:solidFill>
                            <a:srgbClr val="DE6C2D"/>
                          </a:solidFill>
                          <a:latin typeface="Verdana"/>
                          <a:cs typeface="Verdana"/>
                        </a:rPr>
                        <a:t> </a:t>
                      </a:r>
                      <a:r>
                        <a:rPr sz="1800" dirty="0">
                          <a:solidFill>
                            <a:srgbClr val="DE6C2D"/>
                          </a:solidFill>
                          <a:latin typeface="Verdana"/>
                          <a:cs typeface="Verdana"/>
                        </a:rPr>
                        <a:t>Κινητικότητα</a:t>
                      </a:r>
                      <a:r>
                        <a:rPr sz="1800" spc="-20" dirty="0">
                          <a:solidFill>
                            <a:srgbClr val="DE6C2D"/>
                          </a:solidFill>
                          <a:latin typeface="Verdana"/>
                          <a:cs typeface="Verdana"/>
                        </a:rPr>
                        <a:t> </a:t>
                      </a:r>
                      <a:r>
                        <a:rPr sz="1800" spc="-5" dirty="0">
                          <a:solidFill>
                            <a:srgbClr val="DE6C2D"/>
                          </a:solidFill>
                          <a:latin typeface="Verdana"/>
                          <a:cs typeface="Verdana"/>
                        </a:rPr>
                        <a:t>στην</a:t>
                      </a:r>
                      <a:r>
                        <a:rPr sz="1800" spc="-20" dirty="0">
                          <a:solidFill>
                            <a:srgbClr val="DE6C2D"/>
                          </a:solidFill>
                          <a:latin typeface="Verdana"/>
                          <a:cs typeface="Verdana"/>
                        </a:rPr>
                        <a:t> </a:t>
                      </a:r>
                      <a:r>
                        <a:rPr sz="1800" dirty="0">
                          <a:solidFill>
                            <a:srgbClr val="DE6C2D"/>
                          </a:solidFill>
                          <a:latin typeface="Verdana"/>
                          <a:cs typeface="Verdana"/>
                        </a:rPr>
                        <a:t>ΚΑ131</a:t>
                      </a:r>
                      <a:r>
                        <a:rPr sz="1800" spc="15" dirty="0">
                          <a:solidFill>
                            <a:srgbClr val="DE6C2D"/>
                          </a:solidFill>
                          <a:latin typeface="Verdana"/>
                          <a:cs typeface="Verdana"/>
                        </a:rPr>
                        <a:t> </a:t>
                      </a:r>
                      <a:r>
                        <a:rPr sz="1800" dirty="0">
                          <a:solidFill>
                            <a:srgbClr val="DE6C2D"/>
                          </a:solidFill>
                          <a:latin typeface="Verdana"/>
                          <a:cs typeface="Verdana"/>
                        </a:rPr>
                        <a:t>)</a:t>
                      </a:r>
                      <a:endParaRPr sz="1800">
                        <a:latin typeface="Verdana"/>
                        <a:cs typeface="Verdana"/>
                      </a:endParaRPr>
                    </a:p>
                    <a:p>
                      <a:pPr marL="92075" algn="ctr">
                        <a:lnSpc>
                          <a:spcPct val="100000"/>
                        </a:lnSpc>
                        <a:spcBef>
                          <a:spcPts val="300"/>
                        </a:spcBef>
                      </a:pPr>
                      <a:r>
                        <a:rPr sz="1800" dirty="0">
                          <a:solidFill>
                            <a:srgbClr val="DE6C2D"/>
                          </a:solidFill>
                          <a:latin typeface="Verdana"/>
                          <a:cs typeface="Verdana"/>
                        </a:rPr>
                        <a:t>&amp;</a:t>
                      </a:r>
                      <a:r>
                        <a:rPr sz="1800" spc="-20" dirty="0">
                          <a:solidFill>
                            <a:srgbClr val="DE6C2D"/>
                          </a:solidFill>
                          <a:latin typeface="Verdana"/>
                          <a:cs typeface="Verdana"/>
                        </a:rPr>
                        <a:t> </a:t>
                      </a:r>
                      <a:r>
                        <a:rPr sz="1800" dirty="0">
                          <a:solidFill>
                            <a:srgbClr val="DE6C2D"/>
                          </a:solidFill>
                          <a:latin typeface="Verdana"/>
                          <a:cs typeface="Verdana"/>
                        </a:rPr>
                        <a:t>Διεθνής</a:t>
                      </a:r>
                      <a:r>
                        <a:rPr sz="1800" spc="-20" dirty="0">
                          <a:solidFill>
                            <a:srgbClr val="DE6C2D"/>
                          </a:solidFill>
                          <a:latin typeface="Verdana"/>
                          <a:cs typeface="Verdana"/>
                        </a:rPr>
                        <a:t> </a:t>
                      </a:r>
                      <a:r>
                        <a:rPr sz="1800" dirty="0">
                          <a:solidFill>
                            <a:srgbClr val="DE6C2D"/>
                          </a:solidFill>
                          <a:latin typeface="Verdana"/>
                          <a:cs typeface="Verdana"/>
                        </a:rPr>
                        <a:t>Κινητικότητα</a:t>
                      </a:r>
                      <a:r>
                        <a:rPr sz="1800" spc="-45" dirty="0">
                          <a:solidFill>
                            <a:srgbClr val="DE6C2D"/>
                          </a:solidFill>
                          <a:latin typeface="Verdana"/>
                          <a:cs typeface="Verdana"/>
                        </a:rPr>
                        <a:t> </a:t>
                      </a:r>
                      <a:r>
                        <a:rPr sz="1800" spc="-5" dirty="0">
                          <a:solidFill>
                            <a:srgbClr val="DE6C2D"/>
                          </a:solidFill>
                          <a:latin typeface="Verdana"/>
                          <a:cs typeface="Verdana"/>
                        </a:rPr>
                        <a:t>ΚΑ171</a:t>
                      </a:r>
                      <a:endParaRPr sz="1800">
                        <a:latin typeface="Verdana"/>
                        <a:cs typeface="Verdana"/>
                      </a:endParaRPr>
                    </a:p>
                    <a:p>
                      <a:pPr marL="90805" algn="ctr">
                        <a:lnSpc>
                          <a:spcPct val="100000"/>
                        </a:lnSpc>
                        <a:spcBef>
                          <a:spcPts val="305"/>
                        </a:spcBef>
                      </a:pPr>
                      <a:r>
                        <a:rPr sz="1800" spc="-5" dirty="0">
                          <a:solidFill>
                            <a:srgbClr val="FF0000"/>
                          </a:solidFill>
                          <a:latin typeface="Verdana"/>
                          <a:cs typeface="Verdana"/>
                        </a:rPr>
                        <a:t>Invited</a:t>
                      </a:r>
                      <a:r>
                        <a:rPr sz="1800" dirty="0">
                          <a:solidFill>
                            <a:srgbClr val="FF0000"/>
                          </a:solidFill>
                          <a:latin typeface="Verdana"/>
                          <a:cs typeface="Verdana"/>
                        </a:rPr>
                        <a:t> Staff</a:t>
                      </a:r>
                      <a:r>
                        <a:rPr sz="1800" spc="-10" dirty="0">
                          <a:solidFill>
                            <a:srgbClr val="FF0000"/>
                          </a:solidFill>
                          <a:latin typeface="Verdana"/>
                          <a:cs typeface="Verdana"/>
                        </a:rPr>
                        <a:t> </a:t>
                      </a:r>
                      <a:r>
                        <a:rPr sz="1800" dirty="0">
                          <a:solidFill>
                            <a:srgbClr val="FF0000"/>
                          </a:solidFill>
                          <a:latin typeface="Verdana"/>
                          <a:cs typeface="Verdana"/>
                        </a:rPr>
                        <a:t>from</a:t>
                      </a:r>
                      <a:r>
                        <a:rPr sz="1800" spc="-5" dirty="0">
                          <a:solidFill>
                            <a:srgbClr val="FF0000"/>
                          </a:solidFill>
                          <a:latin typeface="Verdana"/>
                          <a:cs typeface="Verdana"/>
                        </a:rPr>
                        <a:t> Enterprise</a:t>
                      </a:r>
                      <a:r>
                        <a:rPr sz="1800" spc="-15" dirty="0">
                          <a:solidFill>
                            <a:srgbClr val="FF0000"/>
                          </a:solidFill>
                          <a:latin typeface="Verdana"/>
                          <a:cs typeface="Verdana"/>
                        </a:rPr>
                        <a:t> </a:t>
                      </a:r>
                      <a:r>
                        <a:rPr sz="1800" spc="-5" dirty="0">
                          <a:solidFill>
                            <a:srgbClr val="008080"/>
                          </a:solidFill>
                          <a:latin typeface="Verdana"/>
                          <a:cs typeface="Verdana"/>
                        </a:rPr>
                        <a:t>5-60</a:t>
                      </a:r>
                      <a:r>
                        <a:rPr sz="1800" spc="20" dirty="0">
                          <a:solidFill>
                            <a:srgbClr val="008080"/>
                          </a:solidFill>
                          <a:latin typeface="Verdana"/>
                          <a:cs typeface="Verdana"/>
                        </a:rPr>
                        <a:t> </a:t>
                      </a:r>
                      <a:r>
                        <a:rPr sz="1800" dirty="0">
                          <a:solidFill>
                            <a:srgbClr val="008080"/>
                          </a:solidFill>
                          <a:latin typeface="Verdana"/>
                          <a:cs typeface="Verdana"/>
                        </a:rPr>
                        <a:t>μέρες ΚΑ171</a:t>
                      </a:r>
                      <a:endParaRPr sz="1800">
                        <a:latin typeface="Verdana"/>
                        <a:cs typeface="Verdana"/>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tc>
                  <a:txBody>
                    <a:bodyPr/>
                    <a:lstStyle/>
                    <a:p>
                      <a:pPr marL="635" marR="3175">
                        <a:lnSpc>
                          <a:spcPct val="100000"/>
                        </a:lnSpc>
                        <a:spcBef>
                          <a:spcPts val="400"/>
                        </a:spcBef>
                      </a:pPr>
                      <a:r>
                        <a:rPr sz="1800" b="1" dirty="0">
                          <a:solidFill>
                            <a:srgbClr val="404040"/>
                          </a:solidFill>
                          <a:latin typeface="Verdana"/>
                          <a:cs typeface="Verdana"/>
                        </a:rPr>
                        <a:t>5</a:t>
                      </a:r>
                      <a:r>
                        <a:rPr sz="1800" b="1" spc="-20" dirty="0">
                          <a:solidFill>
                            <a:srgbClr val="404040"/>
                          </a:solidFill>
                          <a:latin typeface="Verdana"/>
                          <a:cs typeface="Verdana"/>
                        </a:rPr>
                        <a:t> </a:t>
                      </a:r>
                      <a:r>
                        <a:rPr sz="1800" b="1" spc="-5" dirty="0">
                          <a:solidFill>
                            <a:srgbClr val="404040"/>
                          </a:solidFill>
                          <a:latin typeface="Verdana"/>
                          <a:cs typeface="Verdana"/>
                        </a:rPr>
                        <a:t>μέρες</a:t>
                      </a:r>
                      <a:r>
                        <a:rPr sz="1800" b="1" spc="-10" dirty="0">
                          <a:solidFill>
                            <a:srgbClr val="404040"/>
                          </a:solidFill>
                          <a:latin typeface="Verdana"/>
                          <a:cs typeface="Verdana"/>
                        </a:rPr>
                        <a:t> </a:t>
                      </a:r>
                      <a:r>
                        <a:rPr sz="1800" b="1" dirty="0">
                          <a:solidFill>
                            <a:srgbClr val="404040"/>
                          </a:solidFill>
                          <a:latin typeface="Verdana"/>
                          <a:cs typeface="Verdana"/>
                        </a:rPr>
                        <a:t>–</a:t>
                      </a:r>
                      <a:r>
                        <a:rPr sz="1800" b="1" spc="-10" dirty="0">
                          <a:solidFill>
                            <a:srgbClr val="404040"/>
                          </a:solidFill>
                          <a:latin typeface="Verdana"/>
                          <a:cs typeface="Verdana"/>
                        </a:rPr>
                        <a:t> </a:t>
                      </a:r>
                      <a:r>
                        <a:rPr sz="1800" b="1" dirty="0">
                          <a:solidFill>
                            <a:srgbClr val="404040"/>
                          </a:solidFill>
                          <a:latin typeface="Verdana"/>
                          <a:cs typeface="Verdana"/>
                        </a:rPr>
                        <a:t>60</a:t>
                      </a:r>
                      <a:r>
                        <a:rPr sz="1800" b="1" spc="-25" dirty="0">
                          <a:solidFill>
                            <a:srgbClr val="404040"/>
                          </a:solidFill>
                          <a:latin typeface="Verdana"/>
                          <a:cs typeface="Verdana"/>
                        </a:rPr>
                        <a:t> </a:t>
                      </a:r>
                      <a:r>
                        <a:rPr sz="1800" b="1" spc="-5" dirty="0">
                          <a:solidFill>
                            <a:srgbClr val="404040"/>
                          </a:solidFill>
                          <a:latin typeface="Verdana"/>
                          <a:cs typeface="Verdana"/>
                        </a:rPr>
                        <a:t>ημέρες</a:t>
                      </a:r>
                      <a:r>
                        <a:rPr sz="1800" b="1" spc="-10" dirty="0">
                          <a:solidFill>
                            <a:srgbClr val="404040"/>
                          </a:solidFill>
                          <a:latin typeface="Verdana"/>
                          <a:cs typeface="Verdana"/>
                        </a:rPr>
                        <a:t> </a:t>
                      </a:r>
                      <a:r>
                        <a:rPr sz="1800" spc="-5" dirty="0">
                          <a:solidFill>
                            <a:srgbClr val="404040"/>
                          </a:solidFill>
                          <a:latin typeface="Verdana"/>
                          <a:cs typeface="Verdana"/>
                        </a:rPr>
                        <a:t>μη </a:t>
                      </a:r>
                      <a:r>
                        <a:rPr sz="1800" dirty="0">
                          <a:solidFill>
                            <a:srgbClr val="404040"/>
                          </a:solidFill>
                          <a:latin typeface="Verdana"/>
                          <a:cs typeface="Verdana"/>
                        </a:rPr>
                        <a:t>συμπεριλ.</a:t>
                      </a:r>
                      <a:r>
                        <a:rPr sz="1800" spc="-20" dirty="0">
                          <a:solidFill>
                            <a:srgbClr val="404040"/>
                          </a:solidFill>
                          <a:latin typeface="Verdana"/>
                          <a:cs typeface="Verdana"/>
                        </a:rPr>
                        <a:t> </a:t>
                      </a:r>
                      <a:r>
                        <a:rPr sz="1800" spc="-5" dirty="0">
                          <a:solidFill>
                            <a:srgbClr val="404040"/>
                          </a:solidFill>
                          <a:latin typeface="Verdana"/>
                          <a:cs typeface="Verdana"/>
                        </a:rPr>
                        <a:t>των</a:t>
                      </a:r>
                      <a:r>
                        <a:rPr sz="1800" spc="-20" dirty="0">
                          <a:solidFill>
                            <a:srgbClr val="404040"/>
                          </a:solidFill>
                          <a:latin typeface="Verdana"/>
                          <a:cs typeface="Verdana"/>
                        </a:rPr>
                        <a:t> </a:t>
                      </a:r>
                      <a:r>
                        <a:rPr sz="1800" dirty="0">
                          <a:solidFill>
                            <a:srgbClr val="404040"/>
                          </a:solidFill>
                          <a:latin typeface="Verdana"/>
                          <a:cs typeface="Verdana"/>
                        </a:rPr>
                        <a:t>ημερών</a:t>
                      </a:r>
                      <a:endParaRPr sz="1800">
                        <a:latin typeface="Verdana"/>
                        <a:cs typeface="Verdana"/>
                      </a:endParaRPr>
                    </a:p>
                    <a:p>
                      <a:pPr marL="635" marR="3175">
                        <a:lnSpc>
                          <a:spcPct val="100000"/>
                        </a:lnSpc>
                      </a:pPr>
                      <a:r>
                        <a:rPr sz="1800" spc="-5" dirty="0">
                          <a:solidFill>
                            <a:srgbClr val="404040"/>
                          </a:solidFill>
                          <a:latin typeface="Verdana"/>
                          <a:cs typeface="Verdana"/>
                        </a:rPr>
                        <a:t>ταξιδίου</a:t>
                      </a:r>
                      <a:endParaRPr sz="1800">
                        <a:latin typeface="Verdana"/>
                        <a:cs typeface="Verdana"/>
                      </a:endParaRPr>
                    </a:p>
                  </a:txBody>
                  <a:tcPr marL="0" marR="0" marT="508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4"/>
                  </a:ext>
                </a:extLst>
              </a:tr>
              <a:tr h="688162">
                <a:tc>
                  <a:txBody>
                    <a:bodyPr/>
                    <a:lstStyle/>
                    <a:p>
                      <a:pPr marL="90805">
                        <a:lnSpc>
                          <a:spcPct val="100000"/>
                        </a:lnSpc>
                        <a:spcBef>
                          <a:spcPts val="265"/>
                        </a:spcBef>
                      </a:pPr>
                      <a:r>
                        <a:rPr sz="1800" spc="-5" dirty="0">
                          <a:solidFill>
                            <a:srgbClr val="404040"/>
                          </a:solidFill>
                          <a:latin typeface="Verdana"/>
                          <a:cs typeface="Verdana"/>
                        </a:rPr>
                        <a:t>Συμμετοχή</a:t>
                      </a:r>
                      <a:r>
                        <a:rPr sz="1800" spc="-20" dirty="0">
                          <a:solidFill>
                            <a:srgbClr val="404040"/>
                          </a:solidFill>
                          <a:latin typeface="Verdana"/>
                          <a:cs typeface="Verdana"/>
                        </a:rPr>
                        <a:t> </a:t>
                      </a:r>
                      <a:r>
                        <a:rPr sz="1800" dirty="0">
                          <a:solidFill>
                            <a:srgbClr val="404040"/>
                          </a:solidFill>
                          <a:latin typeface="Verdana"/>
                          <a:cs typeface="Verdana"/>
                        </a:rPr>
                        <a:t>σε</a:t>
                      </a:r>
                      <a:r>
                        <a:rPr sz="1800" spc="-20" dirty="0">
                          <a:solidFill>
                            <a:srgbClr val="404040"/>
                          </a:solidFill>
                          <a:latin typeface="Verdana"/>
                          <a:cs typeface="Verdana"/>
                        </a:rPr>
                        <a:t> </a:t>
                      </a:r>
                      <a:r>
                        <a:rPr sz="1800" spc="-5" dirty="0">
                          <a:solidFill>
                            <a:srgbClr val="404040"/>
                          </a:solidFill>
                          <a:latin typeface="Verdana"/>
                          <a:cs typeface="Verdana"/>
                        </a:rPr>
                        <a:t>(BIPs)</a:t>
                      </a:r>
                      <a:endParaRPr sz="1800">
                        <a:latin typeface="Verdana"/>
                        <a:cs typeface="Verdan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139065" marR="3175">
                        <a:lnSpc>
                          <a:spcPct val="100000"/>
                        </a:lnSpc>
                        <a:spcBef>
                          <a:spcPts val="265"/>
                        </a:spcBef>
                      </a:pPr>
                      <a:r>
                        <a:rPr sz="1800" b="1" dirty="0">
                          <a:solidFill>
                            <a:srgbClr val="404040"/>
                          </a:solidFill>
                          <a:latin typeface="Verdana"/>
                          <a:cs typeface="Verdana"/>
                        </a:rPr>
                        <a:t>5</a:t>
                      </a:r>
                      <a:r>
                        <a:rPr sz="1800" b="1" spc="-40" dirty="0">
                          <a:solidFill>
                            <a:srgbClr val="404040"/>
                          </a:solidFill>
                          <a:latin typeface="Verdana"/>
                          <a:cs typeface="Verdana"/>
                        </a:rPr>
                        <a:t> </a:t>
                      </a:r>
                      <a:r>
                        <a:rPr sz="1800" b="1" dirty="0">
                          <a:solidFill>
                            <a:srgbClr val="404040"/>
                          </a:solidFill>
                          <a:latin typeface="Verdana"/>
                          <a:cs typeface="Verdana"/>
                        </a:rPr>
                        <a:t>–</a:t>
                      </a:r>
                      <a:r>
                        <a:rPr sz="1800" b="1" spc="-20" dirty="0">
                          <a:solidFill>
                            <a:srgbClr val="404040"/>
                          </a:solidFill>
                          <a:latin typeface="Verdana"/>
                          <a:cs typeface="Verdana"/>
                        </a:rPr>
                        <a:t> </a:t>
                      </a:r>
                      <a:r>
                        <a:rPr sz="1800" b="1" dirty="0">
                          <a:solidFill>
                            <a:srgbClr val="404040"/>
                          </a:solidFill>
                          <a:latin typeface="Verdana"/>
                          <a:cs typeface="Verdana"/>
                        </a:rPr>
                        <a:t>30</a:t>
                      </a:r>
                      <a:r>
                        <a:rPr sz="1800" b="1" spc="-45" dirty="0">
                          <a:solidFill>
                            <a:srgbClr val="404040"/>
                          </a:solidFill>
                          <a:latin typeface="Verdana"/>
                          <a:cs typeface="Verdana"/>
                        </a:rPr>
                        <a:t> </a:t>
                      </a:r>
                      <a:r>
                        <a:rPr sz="1800" b="1" spc="-5" dirty="0">
                          <a:solidFill>
                            <a:srgbClr val="404040"/>
                          </a:solidFill>
                          <a:latin typeface="Verdana"/>
                          <a:cs typeface="Verdana"/>
                        </a:rPr>
                        <a:t>ημέρες</a:t>
                      </a:r>
                      <a:endParaRPr sz="1800">
                        <a:latin typeface="Verdana"/>
                        <a:cs typeface="Verdana"/>
                      </a:endParaRPr>
                    </a:p>
                    <a:p>
                      <a:pPr marL="635" marR="3175">
                        <a:lnSpc>
                          <a:spcPct val="100000"/>
                        </a:lnSpc>
                        <a:tabLst>
                          <a:tab pos="2804795" algn="l"/>
                        </a:tabLst>
                      </a:pPr>
                      <a:r>
                        <a:rPr sz="1800" dirty="0">
                          <a:solidFill>
                            <a:srgbClr val="8F45C6"/>
                          </a:solidFill>
                          <a:latin typeface="Verdana"/>
                          <a:cs typeface="Verdana"/>
                        </a:rPr>
                        <a:t>(επιπλέον</a:t>
                      </a:r>
                      <a:r>
                        <a:rPr sz="1800" spc="-20" dirty="0">
                          <a:solidFill>
                            <a:srgbClr val="8F45C6"/>
                          </a:solidFill>
                          <a:latin typeface="Verdana"/>
                          <a:cs typeface="Verdana"/>
                        </a:rPr>
                        <a:t> </a:t>
                      </a:r>
                      <a:r>
                        <a:rPr sz="1800" dirty="0">
                          <a:solidFill>
                            <a:srgbClr val="8F45C6"/>
                          </a:solidFill>
                          <a:latin typeface="Verdana"/>
                          <a:cs typeface="Verdana"/>
                        </a:rPr>
                        <a:t>υποχρεωτικό	διαδικτυακό</a:t>
                      </a:r>
                      <a:r>
                        <a:rPr sz="1800" spc="-35" dirty="0">
                          <a:solidFill>
                            <a:srgbClr val="8F45C6"/>
                          </a:solidFill>
                          <a:latin typeface="Verdana"/>
                          <a:cs typeface="Verdana"/>
                        </a:rPr>
                        <a:t> </a:t>
                      </a:r>
                      <a:r>
                        <a:rPr sz="1800" spc="-5" dirty="0">
                          <a:solidFill>
                            <a:srgbClr val="8F45C6"/>
                          </a:solidFill>
                          <a:latin typeface="Verdana"/>
                          <a:cs typeface="Verdana"/>
                        </a:rPr>
                        <a:t>κομμάτι)</a:t>
                      </a:r>
                      <a:endParaRPr sz="1800">
                        <a:latin typeface="Verdana"/>
                        <a:cs typeface="Verdan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5"/>
                  </a:ext>
                </a:extLst>
              </a:tr>
            </a:tbl>
          </a:graphicData>
        </a:graphic>
      </p:graphicFrame>
      <p:sp>
        <p:nvSpPr>
          <p:cNvPr id="7" name="object 7"/>
          <p:cNvSpPr txBox="1"/>
          <p:nvPr/>
        </p:nvSpPr>
        <p:spPr>
          <a:xfrm>
            <a:off x="90931" y="5957813"/>
            <a:ext cx="10433050" cy="871219"/>
          </a:xfrm>
          <a:prstGeom prst="rect">
            <a:avLst/>
          </a:prstGeom>
        </p:spPr>
        <p:txBody>
          <a:bodyPr vert="horz" wrap="square" lIns="0" tIns="57785" rIns="0" bIns="0" rtlCol="0">
            <a:spAutoFit/>
          </a:bodyPr>
          <a:lstStyle/>
          <a:p>
            <a:pPr marL="338455" indent="-326390">
              <a:lnSpc>
                <a:spcPct val="100000"/>
              </a:lnSpc>
              <a:spcBef>
                <a:spcPts val="455"/>
              </a:spcBef>
              <a:buFont typeface="Courier New"/>
              <a:buChar char="o"/>
              <a:tabLst>
                <a:tab pos="338455" algn="l"/>
                <a:tab pos="339090" algn="l"/>
              </a:tabLst>
            </a:pPr>
            <a:r>
              <a:rPr sz="1200" spc="-5" dirty="0">
                <a:solidFill>
                  <a:srgbClr val="8F45C6"/>
                </a:solidFill>
                <a:latin typeface="Verdana"/>
                <a:cs typeface="Verdana"/>
              </a:rPr>
              <a:t>Οι</a:t>
            </a:r>
            <a:r>
              <a:rPr sz="1200" dirty="0">
                <a:solidFill>
                  <a:srgbClr val="8F45C6"/>
                </a:solidFill>
                <a:latin typeface="Verdana"/>
                <a:cs typeface="Verdana"/>
              </a:rPr>
              <a:t> </a:t>
            </a:r>
            <a:r>
              <a:rPr sz="1200" spc="-5" dirty="0">
                <a:solidFill>
                  <a:srgbClr val="8F45C6"/>
                </a:solidFill>
                <a:latin typeface="Verdana"/>
                <a:cs typeface="Verdana"/>
              </a:rPr>
              <a:t>ελάχιστες</a:t>
            </a:r>
            <a:r>
              <a:rPr sz="1200" spc="15" dirty="0">
                <a:solidFill>
                  <a:srgbClr val="8F45C6"/>
                </a:solidFill>
                <a:latin typeface="Verdana"/>
                <a:cs typeface="Verdana"/>
              </a:rPr>
              <a:t> </a:t>
            </a:r>
            <a:r>
              <a:rPr sz="1200" spc="-5" dirty="0">
                <a:solidFill>
                  <a:srgbClr val="8F45C6"/>
                </a:solidFill>
                <a:latin typeface="Verdana"/>
                <a:cs typeface="Verdana"/>
              </a:rPr>
              <a:t>εργάσιμες</a:t>
            </a:r>
            <a:r>
              <a:rPr sz="1200" spc="10" dirty="0">
                <a:solidFill>
                  <a:srgbClr val="8F45C6"/>
                </a:solidFill>
                <a:latin typeface="Verdana"/>
                <a:cs typeface="Verdana"/>
              </a:rPr>
              <a:t> </a:t>
            </a:r>
            <a:r>
              <a:rPr sz="1200" dirty="0">
                <a:solidFill>
                  <a:srgbClr val="8F45C6"/>
                </a:solidFill>
                <a:latin typeface="Verdana"/>
                <a:cs typeface="Verdana"/>
              </a:rPr>
              <a:t>μέρες</a:t>
            </a:r>
            <a:r>
              <a:rPr sz="1200" spc="-5" dirty="0">
                <a:solidFill>
                  <a:srgbClr val="8F45C6"/>
                </a:solidFill>
                <a:latin typeface="Verdana"/>
                <a:cs typeface="Verdana"/>
              </a:rPr>
              <a:t> πρέπει</a:t>
            </a:r>
            <a:r>
              <a:rPr sz="1200" spc="-30" dirty="0">
                <a:solidFill>
                  <a:srgbClr val="8F45C6"/>
                </a:solidFill>
                <a:latin typeface="Verdana"/>
                <a:cs typeface="Verdana"/>
              </a:rPr>
              <a:t> </a:t>
            </a:r>
            <a:r>
              <a:rPr sz="1200" dirty="0">
                <a:solidFill>
                  <a:srgbClr val="8F45C6"/>
                </a:solidFill>
                <a:latin typeface="Verdana"/>
                <a:cs typeface="Verdana"/>
              </a:rPr>
              <a:t>να </a:t>
            </a:r>
            <a:r>
              <a:rPr sz="1200" spc="-5" dirty="0">
                <a:solidFill>
                  <a:srgbClr val="8F45C6"/>
                </a:solidFill>
                <a:latin typeface="Verdana"/>
                <a:cs typeface="Verdana"/>
              </a:rPr>
              <a:t>είναι</a:t>
            </a:r>
            <a:r>
              <a:rPr sz="1200" spc="5" dirty="0">
                <a:solidFill>
                  <a:srgbClr val="8F45C6"/>
                </a:solidFill>
                <a:latin typeface="Verdana"/>
                <a:cs typeface="Verdana"/>
              </a:rPr>
              <a:t> </a:t>
            </a:r>
            <a:r>
              <a:rPr sz="1200" spc="-5" dirty="0">
                <a:solidFill>
                  <a:srgbClr val="8F45C6"/>
                </a:solidFill>
                <a:latin typeface="Verdana"/>
                <a:cs typeface="Verdana"/>
              </a:rPr>
              <a:t>συνεχόμενες</a:t>
            </a:r>
            <a:endParaRPr sz="1200">
              <a:latin typeface="Verdana"/>
              <a:cs typeface="Verdana"/>
            </a:endParaRPr>
          </a:p>
          <a:p>
            <a:pPr marL="347980" indent="-335280">
              <a:lnSpc>
                <a:spcPct val="100000"/>
              </a:lnSpc>
              <a:spcBef>
                <a:spcPts val="360"/>
              </a:spcBef>
              <a:buFont typeface="Courier New"/>
              <a:buChar char="o"/>
              <a:tabLst>
                <a:tab pos="347345" algn="l"/>
                <a:tab pos="347980" algn="l"/>
              </a:tabLst>
            </a:pPr>
            <a:r>
              <a:rPr sz="1200" spc="-5" dirty="0">
                <a:solidFill>
                  <a:srgbClr val="404040"/>
                </a:solidFill>
                <a:latin typeface="Verdana"/>
                <a:cs typeface="Verdana"/>
              </a:rPr>
              <a:t>Στην</a:t>
            </a:r>
            <a:r>
              <a:rPr sz="1200" spc="20" dirty="0">
                <a:solidFill>
                  <a:srgbClr val="404040"/>
                </a:solidFill>
                <a:latin typeface="Verdana"/>
                <a:cs typeface="Verdana"/>
              </a:rPr>
              <a:t> </a:t>
            </a:r>
            <a:r>
              <a:rPr sz="1200" spc="-5" dirty="0">
                <a:solidFill>
                  <a:srgbClr val="404040"/>
                </a:solidFill>
                <a:latin typeface="Verdana"/>
                <a:cs typeface="Verdana"/>
              </a:rPr>
              <a:t>ελάχιστη</a:t>
            </a:r>
            <a:r>
              <a:rPr sz="1200" spc="35" dirty="0">
                <a:solidFill>
                  <a:srgbClr val="404040"/>
                </a:solidFill>
                <a:latin typeface="Verdana"/>
                <a:cs typeface="Verdana"/>
              </a:rPr>
              <a:t> </a:t>
            </a:r>
            <a:r>
              <a:rPr sz="1200" spc="-5" dirty="0">
                <a:solidFill>
                  <a:srgbClr val="404040"/>
                </a:solidFill>
                <a:latin typeface="Verdana"/>
                <a:cs typeface="Verdana"/>
              </a:rPr>
              <a:t>διάρκεια</a:t>
            </a:r>
            <a:r>
              <a:rPr sz="1200" spc="5" dirty="0">
                <a:solidFill>
                  <a:srgbClr val="404040"/>
                </a:solidFill>
                <a:latin typeface="Verdana"/>
                <a:cs typeface="Verdana"/>
              </a:rPr>
              <a:t> </a:t>
            </a:r>
            <a:r>
              <a:rPr sz="1200" spc="-5" dirty="0">
                <a:solidFill>
                  <a:srgbClr val="404040"/>
                </a:solidFill>
                <a:latin typeface="Verdana"/>
                <a:cs typeface="Verdana"/>
              </a:rPr>
              <a:t>κινητικότητας</a:t>
            </a:r>
            <a:r>
              <a:rPr sz="1200" spc="40" dirty="0">
                <a:solidFill>
                  <a:srgbClr val="404040"/>
                </a:solidFill>
                <a:latin typeface="Verdana"/>
                <a:cs typeface="Verdana"/>
              </a:rPr>
              <a:t> </a:t>
            </a:r>
            <a:r>
              <a:rPr sz="1200" dirty="0">
                <a:solidFill>
                  <a:srgbClr val="404040"/>
                </a:solidFill>
                <a:latin typeface="Verdana"/>
                <a:cs typeface="Verdana"/>
              </a:rPr>
              <a:t>δε</a:t>
            </a:r>
            <a:r>
              <a:rPr sz="1200" spc="-15" dirty="0">
                <a:solidFill>
                  <a:srgbClr val="404040"/>
                </a:solidFill>
                <a:latin typeface="Verdana"/>
                <a:cs typeface="Verdana"/>
              </a:rPr>
              <a:t> </a:t>
            </a:r>
            <a:r>
              <a:rPr sz="1200" spc="-5" dirty="0">
                <a:solidFill>
                  <a:srgbClr val="404040"/>
                </a:solidFill>
                <a:latin typeface="Verdana"/>
                <a:cs typeface="Verdana"/>
              </a:rPr>
              <a:t>συμπεριλαμβάνονται</a:t>
            </a:r>
            <a:r>
              <a:rPr sz="1200" spc="35" dirty="0">
                <a:solidFill>
                  <a:srgbClr val="404040"/>
                </a:solidFill>
                <a:latin typeface="Verdana"/>
                <a:cs typeface="Verdana"/>
              </a:rPr>
              <a:t> </a:t>
            </a:r>
            <a:r>
              <a:rPr sz="1200" dirty="0">
                <a:solidFill>
                  <a:srgbClr val="404040"/>
                </a:solidFill>
                <a:latin typeface="Verdana"/>
                <a:cs typeface="Verdana"/>
              </a:rPr>
              <a:t>οι</a:t>
            </a:r>
            <a:r>
              <a:rPr sz="1200" spc="5" dirty="0">
                <a:solidFill>
                  <a:srgbClr val="404040"/>
                </a:solidFill>
                <a:latin typeface="Verdana"/>
                <a:cs typeface="Verdana"/>
              </a:rPr>
              <a:t> </a:t>
            </a:r>
            <a:r>
              <a:rPr sz="1200" spc="-5" dirty="0">
                <a:solidFill>
                  <a:srgbClr val="404040"/>
                </a:solidFill>
                <a:latin typeface="Verdana"/>
                <a:cs typeface="Verdana"/>
              </a:rPr>
              <a:t>μέρες ταξιδίου</a:t>
            </a:r>
            <a:endParaRPr sz="1200">
              <a:latin typeface="Verdana"/>
              <a:cs typeface="Verdana"/>
            </a:endParaRPr>
          </a:p>
          <a:p>
            <a:pPr marL="338455" indent="-326390">
              <a:lnSpc>
                <a:spcPct val="100000"/>
              </a:lnSpc>
              <a:spcBef>
                <a:spcPts val="185"/>
              </a:spcBef>
              <a:buFont typeface="Courier New"/>
              <a:buChar char="o"/>
              <a:tabLst>
                <a:tab pos="338455" algn="l"/>
                <a:tab pos="339090" algn="l"/>
              </a:tabLst>
            </a:pPr>
            <a:r>
              <a:rPr sz="1200" spc="-5" dirty="0">
                <a:solidFill>
                  <a:srgbClr val="404040"/>
                </a:solidFill>
                <a:latin typeface="Verdana"/>
                <a:cs typeface="Verdana"/>
              </a:rPr>
              <a:t>Οι</a:t>
            </a:r>
            <a:r>
              <a:rPr sz="1200" spc="10" dirty="0">
                <a:solidFill>
                  <a:srgbClr val="404040"/>
                </a:solidFill>
                <a:latin typeface="Verdana"/>
                <a:cs typeface="Verdana"/>
              </a:rPr>
              <a:t> </a:t>
            </a:r>
            <a:r>
              <a:rPr sz="1200" spc="-5" dirty="0">
                <a:solidFill>
                  <a:srgbClr val="404040"/>
                </a:solidFill>
                <a:latin typeface="Verdana"/>
                <a:cs typeface="Verdana"/>
              </a:rPr>
              <a:t>εξερχόμενες κινητικότητες</a:t>
            </a:r>
            <a:r>
              <a:rPr sz="1200" spc="475" dirty="0">
                <a:solidFill>
                  <a:srgbClr val="404040"/>
                </a:solidFill>
                <a:latin typeface="Verdana"/>
                <a:cs typeface="Verdana"/>
              </a:rPr>
              <a:t> </a:t>
            </a:r>
            <a:r>
              <a:rPr sz="1200" spc="-5" dirty="0">
                <a:solidFill>
                  <a:srgbClr val="404040"/>
                </a:solidFill>
                <a:latin typeface="Verdana"/>
                <a:cs typeface="Verdana"/>
              </a:rPr>
              <a:t>μπορούν</a:t>
            </a:r>
            <a:r>
              <a:rPr sz="1200" spc="-10" dirty="0">
                <a:solidFill>
                  <a:srgbClr val="404040"/>
                </a:solidFill>
                <a:latin typeface="Verdana"/>
                <a:cs typeface="Verdana"/>
              </a:rPr>
              <a:t> </a:t>
            </a:r>
            <a:r>
              <a:rPr sz="1200" dirty="0">
                <a:solidFill>
                  <a:srgbClr val="404040"/>
                </a:solidFill>
                <a:latin typeface="Verdana"/>
                <a:cs typeface="Verdana"/>
              </a:rPr>
              <a:t>να</a:t>
            </a:r>
            <a:r>
              <a:rPr sz="1200" spc="10" dirty="0">
                <a:solidFill>
                  <a:srgbClr val="404040"/>
                </a:solidFill>
                <a:latin typeface="Verdana"/>
                <a:cs typeface="Verdana"/>
              </a:rPr>
              <a:t> </a:t>
            </a:r>
            <a:r>
              <a:rPr sz="1200" spc="-5" dirty="0">
                <a:solidFill>
                  <a:srgbClr val="404040"/>
                </a:solidFill>
                <a:latin typeface="Verdana"/>
                <a:cs typeface="Verdana"/>
              </a:rPr>
              <a:t>πραγματοποιηθούν</a:t>
            </a:r>
            <a:r>
              <a:rPr sz="1200" dirty="0">
                <a:solidFill>
                  <a:srgbClr val="404040"/>
                </a:solidFill>
                <a:latin typeface="Verdana"/>
                <a:cs typeface="Verdana"/>
              </a:rPr>
              <a:t> </a:t>
            </a:r>
            <a:r>
              <a:rPr sz="1200" spc="-5" dirty="0">
                <a:solidFill>
                  <a:srgbClr val="404040"/>
                </a:solidFill>
                <a:latin typeface="Verdana"/>
                <a:cs typeface="Verdana"/>
              </a:rPr>
              <a:t>σε</a:t>
            </a:r>
            <a:r>
              <a:rPr sz="1200" spc="10" dirty="0">
                <a:solidFill>
                  <a:srgbClr val="404040"/>
                </a:solidFill>
                <a:latin typeface="Verdana"/>
                <a:cs typeface="Verdana"/>
              </a:rPr>
              <a:t> </a:t>
            </a:r>
            <a:r>
              <a:rPr sz="1200" spc="-5" dirty="0">
                <a:solidFill>
                  <a:srgbClr val="404040"/>
                </a:solidFill>
                <a:latin typeface="Verdana"/>
                <a:cs typeface="Verdana"/>
              </a:rPr>
              <a:t>οποιαδήποτε</a:t>
            </a:r>
            <a:r>
              <a:rPr sz="1200" spc="-15" dirty="0">
                <a:solidFill>
                  <a:srgbClr val="404040"/>
                </a:solidFill>
                <a:latin typeface="Verdana"/>
                <a:cs typeface="Verdana"/>
              </a:rPr>
              <a:t> </a:t>
            </a:r>
            <a:r>
              <a:rPr sz="1200" dirty="0">
                <a:solidFill>
                  <a:srgbClr val="404040"/>
                </a:solidFill>
                <a:latin typeface="Verdana"/>
                <a:cs typeface="Verdana"/>
              </a:rPr>
              <a:t>χώρα</a:t>
            </a:r>
            <a:r>
              <a:rPr sz="1200" spc="50" dirty="0">
                <a:solidFill>
                  <a:srgbClr val="404040"/>
                </a:solidFill>
                <a:latin typeface="Verdana"/>
                <a:cs typeface="Verdana"/>
              </a:rPr>
              <a:t> </a:t>
            </a:r>
            <a:r>
              <a:rPr sz="1200" u="sng" dirty="0">
                <a:solidFill>
                  <a:srgbClr val="404040"/>
                </a:solidFill>
                <a:uFill>
                  <a:solidFill>
                    <a:srgbClr val="404040"/>
                  </a:solidFill>
                </a:uFill>
                <a:latin typeface="Verdana"/>
                <a:cs typeface="Verdana"/>
              </a:rPr>
              <a:t>εκτός</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από</a:t>
            </a:r>
            <a:r>
              <a:rPr sz="1200" u="sng" spc="5"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τη</a:t>
            </a:r>
            <a:r>
              <a:rPr sz="1200" u="sng" spc="1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χώρα</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διαμονής</a:t>
            </a:r>
            <a:r>
              <a:rPr sz="1200" u="sng" spc="10"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του</a:t>
            </a:r>
            <a:r>
              <a:rPr sz="1200" u="sng" spc="15"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συμμετέχοντα</a:t>
            </a:r>
            <a:endParaRPr sz="1200">
              <a:latin typeface="Verdana"/>
              <a:cs typeface="Verdana"/>
            </a:endParaRPr>
          </a:p>
          <a:p>
            <a:pPr marL="12700">
              <a:lnSpc>
                <a:spcPct val="100000"/>
              </a:lnSpc>
              <a:tabLst>
                <a:tab pos="335280" algn="l"/>
              </a:tabLst>
            </a:pPr>
            <a:r>
              <a:rPr sz="1200" u="sng" dirty="0">
                <a:solidFill>
                  <a:srgbClr val="404040"/>
                </a:solidFill>
                <a:uFill>
                  <a:solidFill>
                    <a:srgbClr val="404040"/>
                  </a:solidFill>
                </a:uFill>
                <a:latin typeface="Times New Roman"/>
                <a:cs typeface="Times New Roman"/>
              </a:rPr>
              <a:t> 	</a:t>
            </a:r>
            <a:r>
              <a:rPr sz="1200" u="sng" spc="-5" dirty="0">
                <a:solidFill>
                  <a:srgbClr val="404040"/>
                </a:solidFill>
                <a:uFill>
                  <a:solidFill>
                    <a:srgbClr val="404040"/>
                  </a:solidFill>
                </a:uFill>
                <a:latin typeface="Verdana"/>
                <a:cs typeface="Verdana"/>
              </a:rPr>
              <a:t>και</a:t>
            </a:r>
            <a:r>
              <a:rPr sz="1200" u="sng" spc="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τη</a:t>
            </a:r>
            <a:r>
              <a:rPr sz="1200" u="sng" spc="-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χώρα</a:t>
            </a:r>
            <a:r>
              <a:rPr sz="1200" u="sng" spc="-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του</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ιδρύματος</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αποστολής</a:t>
            </a:r>
            <a:endParaRPr sz="1200">
              <a:latin typeface="Verdana"/>
              <a:cs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398779" y="64719"/>
            <a:ext cx="6772275" cy="514350"/>
          </a:xfrm>
          <a:prstGeom prst="rect">
            <a:avLst/>
          </a:prstGeom>
        </p:spPr>
        <p:txBody>
          <a:bodyPr vert="horz" wrap="square" lIns="0" tIns="13335" rIns="0" bIns="0" rtlCol="0">
            <a:spAutoFit/>
          </a:bodyPr>
          <a:lstStyle/>
          <a:p>
            <a:pPr marL="12700">
              <a:lnSpc>
                <a:spcPct val="100000"/>
              </a:lnSpc>
              <a:spcBef>
                <a:spcPts val="105"/>
              </a:spcBef>
            </a:pPr>
            <a:r>
              <a:rPr sz="3200" b="0" spc="-30" dirty="0">
                <a:latin typeface="Calibri Light"/>
                <a:cs typeface="Calibri Light"/>
              </a:rPr>
              <a:t>International</a:t>
            </a:r>
            <a:r>
              <a:rPr sz="3200" b="0" spc="-60" dirty="0">
                <a:latin typeface="Calibri Light"/>
                <a:cs typeface="Calibri Light"/>
              </a:rPr>
              <a:t> </a:t>
            </a:r>
            <a:r>
              <a:rPr sz="3200" b="0" spc="-20" dirty="0">
                <a:latin typeface="Calibri Light"/>
                <a:cs typeface="Calibri Light"/>
              </a:rPr>
              <a:t>Mobility</a:t>
            </a:r>
            <a:r>
              <a:rPr sz="3200" b="0" spc="-75" dirty="0">
                <a:latin typeface="Calibri Light"/>
                <a:cs typeface="Calibri Light"/>
              </a:rPr>
              <a:t> </a:t>
            </a:r>
            <a:r>
              <a:rPr sz="3200" b="0" dirty="0">
                <a:latin typeface="Calibri Light"/>
                <a:cs typeface="Calibri Light"/>
              </a:rPr>
              <a:t>in</a:t>
            </a:r>
            <a:r>
              <a:rPr sz="3200" b="0" spc="-50" dirty="0">
                <a:latin typeface="Calibri Light"/>
                <a:cs typeface="Calibri Light"/>
              </a:rPr>
              <a:t> </a:t>
            </a:r>
            <a:r>
              <a:rPr sz="3200" b="0" spc="-20" dirty="0">
                <a:latin typeface="Calibri Light"/>
                <a:cs typeface="Calibri Light"/>
              </a:rPr>
              <a:t>KA131</a:t>
            </a:r>
            <a:r>
              <a:rPr sz="3200" b="0" spc="-85" dirty="0">
                <a:latin typeface="Calibri Light"/>
                <a:cs typeface="Calibri Light"/>
              </a:rPr>
              <a:t> </a:t>
            </a:r>
            <a:r>
              <a:rPr sz="3200" b="0" dirty="0">
                <a:latin typeface="Calibri Light"/>
                <a:cs typeface="Calibri Light"/>
              </a:rPr>
              <a:t>(</a:t>
            </a:r>
            <a:r>
              <a:rPr sz="3200" b="0" spc="-40" dirty="0">
                <a:latin typeface="Calibri Light"/>
                <a:cs typeface="Calibri Light"/>
              </a:rPr>
              <a:t> </a:t>
            </a:r>
            <a:r>
              <a:rPr sz="3200" b="0" spc="-20" dirty="0">
                <a:latin typeface="Calibri Light"/>
                <a:cs typeface="Calibri Light"/>
              </a:rPr>
              <a:t>20%)</a:t>
            </a:r>
            <a:r>
              <a:rPr sz="3200" b="0" spc="-65" dirty="0">
                <a:latin typeface="Calibri Light"/>
                <a:cs typeface="Calibri Light"/>
              </a:rPr>
              <a:t> </a:t>
            </a:r>
            <a:r>
              <a:rPr sz="3200" b="0" spc="-15" dirty="0">
                <a:latin typeface="Calibri Light"/>
                <a:cs typeface="Calibri Light"/>
              </a:rPr>
              <a:t>1/2</a:t>
            </a:r>
            <a:endParaRPr sz="3200">
              <a:latin typeface="Calibri Light"/>
              <a:cs typeface="Calibri Light"/>
            </a:endParaRPr>
          </a:p>
        </p:txBody>
      </p:sp>
      <p:sp>
        <p:nvSpPr>
          <p:cNvPr id="6" name="object 6"/>
          <p:cNvSpPr txBox="1"/>
          <p:nvPr/>
        </p:nvSpPr>
        <p:spPr>
          <a:xfrm>
            <a:off x="398779" y="880617"/>
            <a:ext cx="11023600" cy="435927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04040"/>
                </a:solidFill>
                <a:latin typeface="Verdana"/>
                <a:cs typeface="Verdana"/>
              </a:rPr>
              <a:t>Κινητικότητα</a:t>
            </a:r>
            <a:r>
              <a:rPr sz="1800" b="1" spc="5" dirty="0">
                <a:solidFill>
                  <a:srgbClr val="404040"/>
                </a:solidFill>
                <a:latin typeface="Verdana"/>
                <a:cs typeface="Verdana"/>
              </a:rPr>
              <a:t> </a:t>
            </a:r>
            <a:r>
              <a:rPr sz="1800" b="1" dirty="0">
                <a:solidFill>
                  <a:srgbClr val="404040"/>
                </a:solidFill>
                <a:latin typeface="Verdana"/>
                <a:cs typeface="Verdana"/>
              </a:rPr>
              <a:t>σε</a:t>
            </a:r>
            <a:r>
              <a:rPr sz="1800" b="1" spc="-20" dirty="0">
                <a:solidFill>
                  <a:srgbClr val="404040"/>
                </a:solidFill>
                <a:latin typeface="Verdana"/>
                <a:cs typeface="Verdana"/>
              </a:rPr>
              <a:t> </a:t>
            </a:r>
            <a:r>
              <a:rPr sz="1800" b="1" spc="-5" dirty="0">
                <a:solidFill>
                  <a:srgbClr val="404040"/>
                </a:solidFill>
                <a:latin typeface="Verdana"/>
                <a:cs typeface="Verdana"/>
              </a:rPr>
              <a:t>χώρες</a:t>
            </a:r>
            <a:r>
              <a:rPr sz="1800" b="1" spc="-20" dirty="0">
                <a:solidFill>
                  <a:srgbClr val="404040"/>
                </a:solidFill>
                <a:latin typeface="Verdana"/>
                <a:cs typeface="Verdana"/>
              </a:rPr>
              <a:t> </a:t>
            </a:r>
            <a:r>
              <a:rPr sz="1800" b="1" dirty="0">
                <a:solidFill>
                  <a:srgbClr val="404040"/>
                </a:solidFill>
                <a:latin typeface="Verdana"/>
                <a:cs typeface="Verdana"/>
              </a:rPr>
              <a:t>εταίρους</a:t>
            </a:r>
            <a:r>
              <a:rPr sz="1800" b="1" spc="-10" dirty="0">
                <a:solidFill>
                  <a:srgbClr val="404040"/>
                </a:solidFill>
                <a:latin typeface="Verdana"/>
                <a:cs typeface="Verdana"/>
              </a:rPr>
              <a:t> </a:t>
            </a:r>
            <a:r>
              <a:rPr sz="1800" b="1" dirty="0">
                <a:solidFill>
                  <a:srgbClr val="404040"/>
                </a:solidFill>
                <a:latin typeface="Verdana"/>
                <a:cs typeface="Verdana"/>
              </a:rPr>
              <a:t>στα</a:t>
            </a:r>
            <a:r>
              <a:rPr sz="1800" b="1" spc="-10" dirty="0">
                <a:solidFill>
                  <a:srgbClr val="404040"/>
                </a:solidFill>
                <a:latin typeface="Verdana"/>
                <a:cs typeface="Verdana"/>
              </a:rPr>
              <a:t> </a:t>
            </a:r>
            <a:r>
              <a:rPr sz="1800" b="1" dirty="0">
                <a:solidFill>
                  <a:srgbClr val="404040"/>
                </a:solidFill>
                <a:latin typeface="Verdana"/>
                <a:cs typeface="Verdana"/>
              </a:rPr>
              <a:t>πλαίσια</a:t>
            </a:r>
            <a:r>
              <a:rPr sz="1800" b="1" spc="-20" dirty="0">
                <a:solidFill>
                  <a:srgbClr val="404040"/>
                </a:solidFill>
                <a:latin typeface="Verdana"/>
                <a:cs typeface="Verdana"/>
              </a:rPr>
              <a:t> </a:t>
            </a:r>
            <a:r>
              <a:rPr sz="1800" b="1" spc="-5" dirty="0">
                <a:solidFill>
                  <a:srgbClr val="404040"/>
                </a:solidFill>
                <a:latin typeface="Verdana"/>
                <a:cs typeface="Verdana"/>
              </a:rPr>
              <a:t>της</a:t>
            </a:r>
            <a:r>
              <a:rPr sz="1800" b="1" spc="-15" dirty="0">
                <a:solidFill>
                  <a:srgbClr val="404040"/>
                </a:solidFill>
                <a:latin typeface="Verdana"/>
                <a:cs typeface="Verdana"/>
              </a:rPr>
              <a:t> </a:t>
            </a:r>
            <a:r>
              <a:rPr sz="1800" b="1" spc="-5" dirty="0">
                <a:solidFill>
                  <a:srgbClr val="404040"/>
                </a:solidFill>
                <a:latin typeface="Verdana"/>
                <a:cs typeface="Verdana"/>
              </a:rPr>
              <a:t>ΚΑ131</a:t>
            </a:r>
            <a:endParaRPr sz="1800">
              <a:latin typeface="Verdana"/>
              <a:cs typeface="Verdana"/>
            </a:endParaRPr>
          </a:p>
          <a:p>
            <a:pPr>
              <a:lnSpc>
                <a:spcPct val="100000"/>
              </a:lnSpc>
            </a:pPr>
            <a:endParaRPr sz="2300">
              <a:latin typeface="Verdana"/>
              <a:cs typeface="Verdana"/>
            </a:endParaRPr>
          </a:p>
          <a:p>
            <a:pPr marL="12700" marR="125095">
              <a:lnSpc>
                <a:spcPct val="150000"/>
              </a:lnSpc>
            </a:pPr>
            <a:r>
              <a:rPr sz="1800" dirty="0">
                <a:solidFill>
                  <a:srgbClr val="404040"/>
                </a:solidFill>
                <a:latin typeface="Verdana"/>
                <a:cs typeface="Verdana"/>
              </a:rPr>
              <a:t>Η κινητικότητα προς τις </a:t>
            </a:r>
            <a:r>
              <a:rPr sz="1800" spc="-5" dirty="0">
                <a:solidFill>
                  <a:srgbClr val="404040"/>
                </a:solidFill>
                <a:latin typeface="Verdana"/>
                <a:cs typeface="Verdana"/>
              </a:rPr>
              <a:t>χώρες </a:t>
            </a:r>
            <a:r>
              <a:rPr sz="1800" dirty="0">
                <a:solidFill>
                  <a:srgbClr val="404040"/>
                </a:solidFill>
                <a:latin typeface="Verdana"/>
                <a:cs typeface="Verdana"/>
              </a:rPr>
              <a:t>εταίρους που υλοποιείται με </a:t>
            </a:r>
            <a:r>
              <a:rPr sz="1800" spc="-5" dirty="0">
                <a:solidFill>
                  <a:srgbClr val="404040"/>
                </a:solidFill>
                <a:latin typeface="Verdana"/>
                <a:cs typeface="Verdana"/>
              </a:rPr>
              <a:t>χρηματοδότηση από την ευρωπαϊκή </a:t>
            </a:r>
            <a:r>
              <a:rPr sz="1800" spc="-620" dirty="0">
                <a:solidFill>
                  <a:srgbClr val="404040"/>
                </a:solidFill>
                <a:latin typeface="Verdana"/>
                <a:cs typeface="Verdana"/>
              </a:rPr>
              <a:t> </a:t>
            </a:r>
            <a:r>
              <a:rPr sz="1800" dirty="0">
                <a:solidFill>
                  <a:srgbClr val="404040"/>
                </a:solidFill>
                <a:latin typeface="Verdana"/>
                <a:cs typeface="Verdana"/>
              </a:rPr>
              <a:t>κινητικότητα</a:t>
            </a:r>
            <a:r>
              <a:rPr sz="1800" spc="-35" dirty="0">
                <a:solidFill>
                  <a:srgbClr val="404040"/>
                </a:solidFill>
                <a:latin typeface="Verdana"/>
                <a:cs typeface="Verdana"/>
              </a:rPr>
              <a:t> </a:t>
            </a:r>
            <a:r>
              <a:rPr sz="1800" spc="-5" dirty="0">
                <a:solidFill>
                  <a:srgbClr val="404040"/>
                </a:solidFill>
                <a:latin typeface="Verdana"/>
                <a:cs typeface="Verdana"/>
              </a:rPr>
              <a:t>έχει</a:t>
            </a:r>
            <a:r>
              <a:rPr sz="1800" spc="10" dirty="0">
                <a:solidFill>
                  <a:srgbClr val="404040"/>
                </a:solidFill>
                <a:latin typeface="Verdana"/>
                <a:cs typeface="Verdana"/>
              </a:rPr>
              <a:t> </a:t>
            </a:r>
            <a:r>
              <a:rPr sz="1800" dirty="0">
                <a:solidFill>
                  <a:srgbClr val="404040"/>
                </a:solidFill>
                <a:latin typeface="Verdana"/>
                <a:cs typeface="Verdana"/>
              </a:rPr>
              <a:t>δύο</a:t>
            </a:r>
            <a:r>
              <a:rPr sz="1800" spc="15" dirty="0">
                <a:solidFill>
                  <a:srgbClr val="404040"/>
                </a:solidFill>
                <a:latin typeface="Verdana"/>
                <a:cs typeface="Verdana"/>
              </a:rPr>
              <a:t> </a:t>
            </a:r>
            <a:r>
              <a:rPr sz="1800" spc="-5" dirty="0">
                <a:solidFill>
                  <a:srgbClr val="404040"/>
                </a:solidFill>
                <a:latin typeface="Verdana"/>
                <a:cs typeface="Verdana"/>
              </a:rPr>
              <a:t>στόχους.</a:t>
            </a:r>
            <a:endParaRPr sz="1800">
              <a:latin typeface="Verdana"/>
              <a:cs typeface="Verdana"/>
            </a:endParaRPr>
          </a:p>
          <a:p>
            <a:pPr>
              <a:lnSpc>
                <a:spcPct val="100000"/>
              </a:lnSpc>
              <a:spcBef>
                <a:spcPts val="20"/>
              </a:spcBef>
            </a:pPr>
            <a:endParaRPr sz="2650">
              <a:latin typeface="Verdana"/>
              <a:cs typeface="Verdana"/>
            </a:endParaRPr>
          </a:p>
          <a:p>
            <a:pPr marL="12700" marR="518159">
              <a:lnSpc>
                <a:spcPct val="150000"/>
              </a:lnSpc>
              <a:buSzPct val="94444"/>
              <a:buAutoNum type="arabicPeriod"/>
              <a:tabLst>
                <a:tab pos="241935" algn="l"/>
              </a:tabLst>
            </a:pPr>
            <a:r>
              <a:rPr sz="1800" dirty="0">
                <a:solidFill>
                  <a:srgbClr val="404040"/>
                </a:solidFill>
                <a:latin typeface="Verdana"/>
                <a:cs typeface="Verdana"/>
              </a:rPr>
              <a:t>Προσφέρει </a:t>
            </a:r>
            <a:r>
              <a:rPr sz="1800" spc="-5" dirty="0">
                <a:solidFill>
                  <a:srgbClr val="404040"/>
                </a:solidFill>
                <a:latin typeface="Verdana"/>
                <a:cs typeface="Verdana"/>
              </a:rPr>
              <a:t>στους φοιτητές </a:t>
            </a:r>
            <a:r>
              <a:rPr sz="1800" dirty="0">
                <a:solidFill>
                  <a:srgbClr val="404040"/>
                </a:solidFill>
                <a:latin typeface="Verdana"/>
                <a:cs typeface="Verdana"/>
              </a:rPr>
              <a:t>και </a:t>
            </a:r>
            <a:r>
              <a:rPr sz="1800" spc="-5" dirty="0">
                <a:solidFill>
                  <a:srgbClr val="404040"/>
                </a:solidFill>
                <a:latin typeface="Verdana"/>
                <a:cs typeface="Verdana"/>
              </a:rPr>
              <a:t>στο </a:t>
            </a:r>
            <a:r>
              <a:rPr sz="1800" dirty="0">
                <a:solidFill>
                  <a:srgbClr val="404040"/>
                </a:solidFill>
                <a:latin typeface="Verdana"/>
                <a:cs typeface="Verdana"/>
              </a:rPr>
              <a:t>προσωπικό καλύτερες ευκαιρίες να </a:t>
            </a:r>
            <a:r>
              <a:rPr sz="1800" spc="-5" dirty="0">
                <a:solidFill>
                  <a:srgbClr val="404040"/>
                </a:solidFill>
                <a:latin typeface="Verdana"/>
                <a:cs typeface="Verdana"/>
              </a:rPr>
              <a:t>αποκτήσουν </a:t>
            </a:r>
            <a:r>
              <a:rPr sz="1800" dirty="0">
                <a:solidFill>
                  <a:srgbClr val="404040"/>
                </a:solidFill>
                <a:latin typeface="Verdana"/>
                <a:cs typeface="Verdana"/>
              </a:rPr>
              <a:t>διεθνή </a:t>
            </a:r>
            <a:r>
              <a:rPr sz="1800" spc="-620" dirty="0">
                <a:solidFill>
                  <a:srgbClr val="404040"/>
                </a:solidFill>
                <a:latin typeface="Verdana"/>
                <a:cs typeface="Verdana"/>
              </a:rPr>
              <a:t> </a:t>
            </a:r>
            <a:r>
              <a:rPr sz="1800" dirty="0">
                <a:solidFill>
                  <a:srgbClr val="404040"/>
                </a:solidFill>
                <a:latin typeface="Verdana"/>
                <a:cs typeface="Verdana"/>
              </a:rPr>
              <a:t>εμπειρία</a:t>
            </a:r>
            <a:r>
              <a:rPr sz="1800" spc="-10" dirty="0">
                <a:solidFill>
                  <a:srgbClr val="404040"/>
                </a:solidFill>
                <a:latin typeface="Verdana"/>
                <a:cs typeface="Verdana"/>
              </a:rPr>
              <a:t> </a:t>
            </a:r>
            <a:r>
              <a:rPr sz="1800" dirty="0">
                <a:solidFill>
                  <a:srgbClr val="404040"/>
                </a:solidFill>
                <a:latin typeface="Verdana"/>
                <a:cs typeface="Verdana"/>
              </a:rPr>
              <a:t>σε όλο</a:t>
            </a:r>
            <a:r>
              <a:rPr sz="1800" spc="-5" dirty="0">
                <a:solidFill>
                  <a:srgbClr val="404040"/>
                </a:solidFill>
                <a:latin typeface="Verdana"/>
                <a:cs typeface="Verdana"/>
              </a:rPr>
              <a:t> τον</a:t>
            </a:r>
            <a:r>
              <a:rPr sz="1800" spc="-15" dirty="0">
                <a:solidFill>
                  <a:srgbClr val="404040"/>
                </a:solidFill>
                <a:latin typeface="Verdana"/>
                <a:cs typeface="Verdana"/>
              </a:rPr>
              <a:t> </a:t>
            </a:r>
            <a:r>
              <a:rPr sz="1800" dirty="0">
                <a:solidFill>
                  <a:srgbClr val="404040"/>
                </a:solidFill>
                <a:latin typeface="Verdana"/>
                <a:cs typeface="Verdana"/>
              </a:rPr>
              <a:t>κόσμο</a:t>
            </a:r>
            <a:r>
              <a:rPr sz="1800" spc="-10" dirty="0">
                <a:solidFill>
                  <a:srgbClr val="404040"/>
                </a:solidFill>
                <a:latin typeface="Verdana"/>
                <a:cs typeface="Verdana"/>
              </a:rPr>
              <a:t> </a:t>
            </a:r>
            <a:r>
              <a:rPr sz="1800" dirty="0">
                <a:solidFill>
                  <a:srgbClr val="404040"/>
                </a:solidFill>
                <a:latin typeface="Verdana"/>
                <a:cs typeface="Verdana"/>
              </a:rPr>
              <a:t>(</a:t>
            </a:r>
            <a:r>
              <a:rPr sz="1800" spc="-15" dirty="0">
                <a:solidFill>
                  <a:srgbClr val="404040"/>
                </a:solidFill>
                <a:latin typeface="Verdana"/>
                <a:cs typeface="Verdana"/>
              </a:rPr>
              <a:t> </a:t>
            </a:r>
            <a:r>
              <a:rPr sz="1800" spc="-5" dirty="0">
                <a:solidFill>
                  <a:srgbClr val="404040"/>
                </a:solidFill>
                <a:latin typeface="Verdana"/>
                <a:cs typeface="Verdana"/>
              </a:rPr>
              <a:t>Περιοχές</a:t>
            </a:r>
            <a:r>
              <a:rPr sz="1800" dirty="0">
                <a:solidFill>
                  <a:srgbClr val="404040"/>
                </a:solidFill>
                <a:latin typeface="Verdana"/>
                <a:cs typeface="Verdana"/>
              </a:rPr>
              <a:t> 1- 14</a:t>
            </a:r>
            <a:r>
              <a:rPr sz="1800" spc="15" dirty="0">
                <a:solidFill>
                  <a:srgbClr val="404040"/>
                </a:solidFill>
                <a:latin typeface="Verdana"/>
                <a:cs typeface="Verdana"/>
              </a:rPr>
              <a:t> </a:t>
            </a:r>
            <a:r>
              <a:rPr sz="1800" dirty="0">
                <a:solidFill>
                  <a:srgbClr val="404040"/>
                </a:solidFill>
                <a:latin typeface="Verdana"/>
                <a:cs typeface="Verdana"/>
              </a:rPr>
              <a:t>)</a:t>
            </a:r>
            <a:endParaRPr sz="1800">
              <a:latin typeface="Verdana"/>
              <a:cs typeface="Verdana"/>
            </a:endParaRPr>
          </a:p>
          <a:p>
            <a:pPr>
              <a:lnSpc>
                <a:spcPct val="100000"/>
              </a:lnSpc>
              <a:buClr>
                <a:srgbClr val="404040"/>
              </a:buClr>
              <a:buFont typeface="Verdana"/>
              <a:buAutoNum type="arabicPeriod"/>
            </a:pPr>
            <a:endParaRPr sz="2200">
              <a:latin typeface="Verdana"/>
              <a:cs typeface="Verdana"/>
            </a:endParaRPr>
          </a:p>
          <a:p>
            <a:pPr marL="321945" indent="-309880">
              <a:lnSpc>
                <a:spcPct val="100000"/>
              </a:lnSpc>
              <a:spcBef>
                <a:spcPts val="1650"/>
              </a:spcBef>
              <a:buSzPct val="94444"/>
              <a:buAutoNum type="arabicPeriod"/>
              <a:tabLst>
                <a:tab pos="322580" algn="l"/>
              </a:tabLst>
            </a:pPr>
            <a:r>
              <a:rPr sz="1800" dirty="0">
                <a:solidFill>
                  <a:srgbClr val="404040"/>
                </a:solidFill>
                <a:latin typeface="Verdana"/>
                <a:cs typeface="Verdana"/>
              </a:rPr>
              <a:t>Από</a:t>
            </a:r>
            <a:r>
              <a:rPr sz="1800" spc="-5" dirty="0">
                <a:solidFill>
                  <a:srgbClr val="404040"/>
                </a:solidFill>
                <a:latin typeface="Verdana"/>
                <a:cs typeface="Verdana"/>
              </a:rPr>
              <a:t> την</a:t>
            </a:r>
            <a:r>
              <a:rPr sz="1800" spc="-15" dirty="0">
                <a:solidFill>
                  <a:srgbClr val="404040"/>
                </a:solidFill>
                <a:latin typeface="Verdana"/>
                <a:cs typeface="Verdana"/>
              </a:rPr>
              <a:t> </a:t>
            </a:r>
            <a:r>
              <a:rPr sz="1800" spc="-5" dirty="0">
                <a:solidFill>
                  <a:srgbClr val="404040"/>
                </a:solidFill>
                <a:latin typeface="Verdana"/>
                <a:cs typeface="Verdana"/>
              </a:rPr>
              <a:t>άλλη</a:t>
            </a:r>
            <a:r>
              <a:rPr sz="1800" spc="15" dirty="0">
                <a:solidFill>
                  <a:srgbClr val="404040"/>
                </a:solidFill>
                <a:latin typeface="Verdana"/>
                <a:cs typeface="Verdana"/>
              </a:rPr>
              <a:t> </a:t>
            </a:r>
            <a:r>
              <a:rPr sz="1800" spc="-5" dirty="0">
                <a:solidFill>
                  <a:srgbClr val="404040"/>
                </a:solidFill>
                <a:latin typeface="Verdana"/>
                <a:cs typeface="Verdana"/>
              </a:rPr>
              <a:t>πλευρά,</a:t>
            </a:r>
            <a:r>
              <a:rPr sz="1800" spc="5" dirty="0">
                <a:solidFill>
                  <a:srgbClr val="404040"/>
                </a:solidFill>
                <a:latin typeface="Verdana"/>
                <a:cs typeface="Verdana"/>
              </a:rPr>
              <a:t> </a:t>
            </a:r>
            <a:r>
              <a:rPr sz="1800" spc="-5" dirty="0">
                <a:solidFill>
                  <a:srgbClr val="404040"/>
                </a:solidFill>
                <a:latin typeface="Verdana"/>
                <a:cs typeface="Verdana"/>
              </a:rPr>
              <a:t>δίνει</a:t>
            </a:r>
            <a:r>
              <a:rPr sz="1800" spc="20" dirty="0">
                <a:solidFill>
                  <a:srgbClr val="404040"/>
                </a:solidFill>
                <a:latin typeface="Verdana"/>
                <a:cs typeface="Verdana"/>
              </a:rPr>
              <a:t> </a:t>
            </a:r>
            <a:r>
              <a:rPr sz="1800" spc="-5" dirty="0">
                <a:solidFill>
                  <a:srgbClr val="404040"/>
                </a:solidFill>
                <a:latin typeface="Verdana"/>
                <a:cs typeface="Verdana"/>
              </a:rPr>
              <a:t>τη</a:t>
            </a:r>
            <a:r>
              <a:rPr sz="1800" spc="5" dirty="0">
                <a:solidFill>
                  <a:srgbClr val="404040"/>
                </a:solidFill>
                <a:latin typeface="Verdana"/>
                <a:cs typeface="Verdana"/>
              </a:rPr>
              <a:t> </a:t>
            </a:r>
            <a:r>
              <a:rPr sz="1800" spc="-5" dirty="0">
                <a:solidFill>
                  <a:srgbClr val="404040"/>
                </a:solidFill>
                <a:latin typeface="Verdana"/>
                <a:cs typeface="Verdana"/>
              </a:rPr>
              <a:t>δυνατότητα</a:t>
            </a:r>
            <a:r>
              <a:rPr sz="1800" spc="10" dirty="0">
                <a:solidFill>
                  <a:srgbClr val="404040"/>
                </a:solidFill>
                <a:latin typeface="Verdana"/>
                <a:cs typeface="Verdana"/>
              </a:rPr>
              <a:t> </a:t>
            </a:r>
            <a:r>
              <a:rPr sz="1800" spc="-5" dirty="0">
                <a:solidFill>
                  <a:srgbClr val="404040"/>
                </a:solidFill>
                <a:latin typeface="Verdana"/>
                <a:cs typeface="Verdana"/>
              </a:rPr>
              <a:t>στα</a:t>
            </a:r>
            <a:r>
              <a:rPr sz="1800" spc="-10" dirty="0">
                <a:solidFill>
                  <a:srgbClr val="404040"/>
                </a:solidFill>
                <a:latin typeface="Verdana"/>
                <a:cs typeface="Verdana"/>
              </a:rPr>
              <a:t> </a:t>
            </a:r>
            <a:r>
              <a:rPr sz="1800" dirty="0">
                <a:solidFill>
                  <a:srgbClr val="404040"/>
                </a:solidFill>
                <a:latin typeface="Verdana"/>
                <a:cs typeface="Verdana"/>
              </a:rPr>
              <a:t>ΑΕΙ σε</a:t>
            </a:r>
            <a:r>
              <a:rPr sz="1800" spc="5" dirty="0">
                <a:solidFill>
                  <a:srgbClr val="404040"/>
                </a:solidFill>
                <a:latin typeface="Verdana"/>
                <a:cs typeface="Verdana"/>
              </a:rPr>
              <a:t> </a:t>
            </a:r>
            <a:r>
              <a:rPr sz="1800" dirty="0">
                <a:solidFill>
                  <a:srgbClr val="404040"/>
                </a:solidFill>
                <a:latin typeface="Verdana"/>
                <a:cs typeface="Verdana"/>
              </a:rPr>
              <a:t>χώρες</a:t>
            </a:r>
            <a:r>
              <a:rPr sz="1800" spc="5" dirty="0">
                <a:solidFill>
                  <a:srgbClr val="404040"/>
                </a:solidFill>
                <a:latin typeface="Verdana"/>
                <a:cs typeface="Verdana"/>
              </a:rPr>
              <a:t> </a:t>
            </a:r>
            <a:r>
              <a:rPr sz="1800" spc="-5" dirty="0">
                <a:solidFill>
                  <a:srgbClr val="404040"/>
                </a:solidFill>
                <a:latin typeface="Verdana"/>
                <a:cs typeface="Verdana"/>
              </a:rPr>
              <a:t>του</a:t>
            </a:r>
            <a:r>
              <a:rPr sz="1800" spc="5" dirty="0">
                <a:solidFill>
                  <a:srgbClr val="404040"/>
                </a:solidFill>
                <a:latin typeface="Verdana"/>
                <a:cs typeface="Verdana"/>
              </a:rPr>
              <a:t> </a:t>
            </a:r>
            <a:r>
              <a:rPr sz="1800" spc="-5" dirty="0">
                <a:solidFill>
                  <a:srgbClr val="404040"/>
                </a:solidFill>
                <a:latin typeface="Verdana"/>
                <a:cs typeface="Verdana"/>
              </a:rPr>
              <a:t>προγράμματος</a:t>
            </a:r>
            <a:r>
              <a:rPr sz="1800" spc="-15" dirty="0">
                <a:solidFill>
                  <a:srgbClr val="404040"/>
                </a:solidFill>
                <a:latin typeface="Verdana"/>
                <a:cs typeface="Verdana"/>
              </a:rPr>
              <a:t> </a:t>
            </a:r>
            <a:r>
              <a:rPr sz="1800" dirty="0">
                <a:solidFill>
                  <a:srgbClr val="404040"/>
                </a:solidFill>
                <a:latin typeface="Verdana"/>
                <a:cs typeface="Verdana"/>
              </a:rPr>
              <a:t>να</a:t>
            </a:r>
            <a:endParaRPr sz="1800">
              <a:latin typeface="Verdana"/>
              <a:cs typeface="Verdana"/>
            </a:endParaRPr>
          </a:p>
          <a:p>
            <a:pPr marL="12700" marR="5080">
              <a:lnSpc>
                <a:spcPts val="3240"/>
              </a:lnSpc>
              <a:spcBef>
                <a:spcPts val="105"/>
              </a:spcBef>
            </a:pPr>
            <a:r>
              <a:rPr sz="1800" dirty="0">
                <a:solidFill>
                  <a:srgbClr val="404040"/>
                </a:solidFill>
                <a:latin typeface="Verdana"/>
                <a:cs typeface="Verdana"/>
              </a:rPr>
              <a:t>οικοδομήσουν</a:t>
            </a:r>
            <a:r>
              <a:rPr sz="1800" spc="-30" dirty="0">
                <a:solidFill>
                  <a:srgbClr val="404040"/>
                </a:solidFill>
                <a:latin typeface="Verdana"/>
                <a:cs typeface="Verdana"/>
              </a:rPr>
              <a:t> </a:t>
            </a:r>
            <a:r>
              <a:rPr sz="1800" dirty="0">
                <a:solidFill>
                  <a:srgbClr val="404040"/>
                </a:solidFill>
                <a:latin typeface="Verdana"/>
                <a:cs typeface="Verdana"/>
              </a:rPr>
              <a:t>διαρκή</a:t>
            </a:r>
            <a:r>
              <a:rPr sz="1800" spc="10" dirty="0">
                <a:solidFill>
                  <a:srgbClr val="404040"/>
                </a:solidFill>
                <a:latin typeface="Verdana"/>
                <a:cs typeface="Verdana"/>
              </a:rPr>
              <a:t> </a:t>
            </a:r>
            <a:r>
              <a:rPr sz="1800" dirty="0">
                <a:solidFill>
                  <a:srgbClr val="404040"/>
                </a:solidFill>
                <a:latin typeface="Verdana"/>
                <a:cs typeface="Verdana"/>
              </a:rPr>
              <a:t>και</a:t>
            </a:r>
            <a:r>
              <a:rPr sz="1800" spc="15" dirty="0">
                <a:solidFill>
                  <a:srgbClr val="404040"/>
                </a:solidFill>
                <a:latin typeface="Verdana"/>
                <a:cs typeface="Verdana"/>
              </a:rPr>
              <a:t> </a:t>
            </a:r>
            <a:r>
              <a:rPr sz="1800" dirty="0">
                <a:solidFill>
                  <a:srgbClr val="404040"/>
                </a:solidFill>
                <a:latin typeface="Verdana"/>
                <a:cs typeface="Verdana"/>
              </a:rPr>
              <a:t>μακροπρόθεσμη</a:t>
            </a:r>
            <a:r>
              <a:rPr sz="1800" spc="-20" dirty="0">
                <a:solidFill>
                  <a:srgbClr val="404040"/>
                </a:solidFill>
                <a:latin typeface="Verdana"/>
                <a:cs typeface="Verdana"/>
              </a:rPr>
              <a:t> </a:t>
            </a:r>
            <a:r>
              <a:rPr sz="1800" spc="-5" dirty="0">
                <a:solidFill>
                  <a:srgbClr val="404040"/>
                </a:solidFill>
                <a:latin typeface="Verdana"/>
                <a:cs typeface="Verdana"/>
              </a:rPr>
              <a:t>συνεργασία</a:t>
            </a:r>
            <a:r>
              <a:rPr sz="1800" spc="-10" dirty="0">
                <a:solidFill>
                  <a:srgbClr val="404040"/>
                </a:solidFill>
                <a:latin typeface="Verdana"/>
                <a:cs typeface="Verdana"/>
              </a:rPr>
              <a:t> </a:t>
            </a:r>
            <a:r>
              <a:rPr sz="1800" dirty="0">
                <a:solidFill>
                  <a:srgbClr val="404040"/>
                </a:solidFill>
                <a:latin typeface="Verdana"/>
                <a:cs typeface="Verdana"/>
              </a:rPr>
              <a:t>με ιδρύματα</a:t>
            </a:r>
            <a:r>
              <a:rPr sz="1800" spc="20" dirty="0">
                <a:solidFill>
                  <a:srgbClr val="404040"/>
                </a:solidFill>
                <a:latin typeface="Verdana"/>
                <a:cs typeface="Verdana"/>
              </a:rPr>
              <a:t> </a:t>
            </a:r>
            <a:r>
              <a:rPr sz="1800" spc="-5" dirty="0">
                <a:solidFill>
                  <a:srgbClr val="404040"/>
                </a:solidFill>
                <a:latin typeface="Verdana"/>
                <a:cs typeface="Verdana"/>
              </a:rPr>
              <a:t>στη</a:t>
            </a:r>
            <a:r>
              <a:rPr sz="1800" spc="-10" dirty="0">
                <a:solidFill>
                  <a:srgbClr val="404040"/>
                </a:solidFill>
                <a:latin typeface="Verdana"/>
                <a:cs typeface="Verdana"/>
              </a:rPr>
              <a:t> </a:t>
            </a:r>
            <a:r>
              <a:rPr sz="1800" spc="-5" dirty="0">
                <a:solidFill>
                  <a:srgbClr val="404040"/>
                </a:solidFill>
                <a:latin typeface="Verdana"/>
                <a:cs typeface="Verdana"/>
              </a:rPr>
              <a:t>χώρα</a:t>
            </a:r>
            <a:r>
              <a:rPr sz="1800" spc="5" dirty="0">
                <a:solidFill>
                  <a:srgbClr val="404040"/>
                </a:solidFill>
                <a:latin typeface="Verdana"/>
                <a:cs typeface="Verdana"/>
              </a:rPr>
              <a:t> </a:t>
            </a:r>
            <a:r>
              <a:rPr sz="1800" spc="-5" dirty="0">
                <a:solidFill>
                  <a:srgbClr val="404040"/>
                </a:solidFill>
                <a:latin typeface="Verdana"/>
                <a:cs typeface="Verdana"/>
              </a:rPr>
              <a:t>εταίρο</a:t>
            </a:r>
            <a:r>
              <a:rPr sz="1800" spc="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5" dirty="0">
                <a:solidFill>
                  <a:srgbClr val="404040"/>
                </a:solidFill>
                <a:latin typeface="Verdana"/>
                <a:cs typeface="Verdana"/>
              </a:rPr>
              <a:t>τα</a:t>
            </a:r>
            <a:r>
              <a:rPr sz="1800" spc="5" dirty="0">
                <a:solidFill>
                  <a:srgbClr val="404040"/>
                </a:solidFill>
                <a:latin typeface="Verdana"/>
                <a:cs typeface="Verdana"/>
              </a:rPr>
              <a:t> </a:t>
            </a:r>
            <a:r>
              <a:rPr sz="1800" dirty="0">
                <a:solidFill>
                  <a:srgbClr val="404040"/>
                </a:solidFill>
                <a:latin typeface="Verdana"/>
                <a:cs typeface="Verdana"/>
              </a:rPr>
              <a:t>οποία </a:t>
            </a:r>
            <a:r>
              <a:rPr sz="1800" spc="-615" dirty="0">
                <a:solidFill>
                  <a:srgbClr val="404040"/>
                </a:solidFill>
                <a:latin typeface="Verdana"/>
                <a:cs typeface="Verdana"/>
              </a:rPr>
              <a:t> </a:t>
            </a:r>
            <a:r>
              <a:rPr sz="1800" spc="-5" dirty="0">
                <a:solidFill>
                  <a:srgbClr val="404040"/>
                </a:solidFill>
                <a:latin typeface="Verdana"/>
                <a:cs typeface="Verdana"/>
              </a:rPr>
              <a:t>πιθανόν</a:t>
            </a:r>
            <a:r>
              <a:rPr sz="1800" spc="-10" dirty="0">
                <a:solidFill>
                  <a:srgbClr val="404040"/>
                </a:solidFill>
                <a:latin typeface="Verdana"/>
                <a:cs typeface="Verdana"/>
              </a:rPr>
              <a:t> </a:t>
            </a:r>
            <a:r>
              <a:rPr sz="1800" dirty="0">
                <a:solidFill>
                  <a:srgbClr val="404040"/>
                </a:solidFill>
                <a:latin typeface="Verdana"/>
                <a:cs typeface="Verdana"/>
              </a:rPr>
              <a:t>να </a:t>
            </a:r>
            <a:r>
              <a:rPr sz="1800" spc="-5" dirty="0">
                <a:solidFill>
                  <a:srgbClr val="404040"/>
                </a:solidFill>
                <a:latin typeface="Verdana"/>
                <a:cs typeface="Verdana"/>
              </a:rPr>
              <a:t>συνεργάζονται </a:t>
            </a:r>
            <a:r>
              <a:rPr sz="1800"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στην</a:t>
            </a:r>
            <a:r>
              <a:rPr sz="1800" spc="-15" dirty="0">
                <a:solidFill>
                  <a:srgbClr val="404040"/>
                </a:solidFill>
                <a:latin typeface="Verdana"/>
                <a:cs typeface="Verdana"/>
              </a:rPr>
              <a:t> </a:t>
            </a:r>
            <a:r>
              <a:rPr sz="1800" dirty="0">
                <a:solidFill>
                  <a:srgbClr val="404040"/>
                </a:solidFill>
                <a:latin typeface="Verdana"/>
                <a:cs typeface="Verdana"/>
              </a:rPr>
              <a:t>ΚΑ171</a:t>
            </a:r>
            <a:endParaRPr sz="1800">
              <a:latin typeface="Verdana"/>
              <a:cs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398779" y="64719"/>
            <a:ext cx="5758815" cy="514350"/>
          </a:xfrm>
          <a:prstGeom prst="rect">
            <a:avLst/>
          </a:prstGeom>
        </p:spPr>
        <p:txBody>
          <a:bodyPr vert="horz" wrap="square" lIns="0" tIns="13335" rIns="0" bIns="0" rtlCol="0">
            <a:spAutoFit/>
          </a:bodyPr>
          <a:lstStyle/>
          <a:p>
            <a:pPr marL="12700">
              <a:lnSpc>
                <a:spcPct val="100000"/>
              </a:lnSpc>
              <a:spcBef>
                <a:spcPts val="105"/>
              </a:spcBef>
              <a:tabLst>
                <a:tab pos="5189855" algn="l"/>
              </a:tabLst>
            </a:pPr>
            <a:r>
              <a:rPr sz="3200" b="0" spc="-5" dirty="0">
                <a:latin typeface="Calibri Light"/>
                <a:cs typeface="Calibri Light"/>
              </a:rPr>
              <a:t>I</a:t>
            </a:r>
            <a:r>
              <a:rPr sz="3200" b="0" spc="-65" dirty="0">
                <a:latin typeface="Calibri Light"/>
                <a:cs typeface="Calibri Light"/>
              </a:rPr>
              <a:t>n</a:t>
            </a:r>
            <a:r>
              <a:rPr sz="3200" b="0" spc="-50" dirty="0">
                <a:latin typeface="Calibri Light"/>
                <a:cs typeface="Calibri Light"/>
              </a:rPr>
              <a:t>t</a:t>
            </a:r>
            <a:r>
              <a:rPr sz="3200" b="0" spc="-25" dirty="0">
                <a:latin typeface="Calibri Light"/>
                <a:cs typeface="Calibri Light"/>
              </a:rPr>
              <a:t>e</a:t>
            </a:r>
            <a:r>
              <a:rPr sz="3200" b="0" spc="-15" dirty="0">
                <a:latin typeface="Calibri Light"/>
                <a:cs typeface="Calibri Light"/>
              </a:rPr>
              <a:t>r</a:t>
            </a:r>
            <a:r>
              <a:rPr sz="3200" b="0" spc="-35" dirty="0">
                <a:latin typeface="Calibri Light"/>
                <a:cs typeface="Calibri Light"/>
              </a:rPr>
              <a:t>n</a:t>
            </a:r>
            <a:r>
              <a:rPr sz="3200" b="0" spc="-60" dirty="0">
                <a:latin typeface="Calibri Light"/>
                <a:cs typeface="Calibri Light"/>
              </a:rPr>
              <a:t>a</a:t>
            </a:r>
            <a:r>
              <a:rPr sz="3200" b="0" spc="-25" dirty="0">
                <a:latin typeface="Calibri Light"/>
                <a:cs typeface="Calibri Light"/>
              </a:rPr>
              <a:t>t</a:t>
            </a:r>
            <a:r>
              <a:rPr sz="3200" b="0" spc="-15" dirty="0">
                <a:latin typeface="Calibri Light"/>
                <a:cs typeface="Calibri Light"/>
              </a:rPr>
              <a:t>i</a:t>
            </a:r>
            <a:r>
              <a:rPr sz="3200" b="0" spc="-30" dirty="0">
                <a:latin typeface="Calibri Light"/>
                <a:cs typeface="Calibri Light"/>
              </a:rPr>
              <a:t>o</a:t>
            </a:r>
            <a:r>
              <a:rPr sz="3200" b="0" spc="-35" dirty="0">
                <a:latin typeface="Calibri Light"/>
                <a:cs typeface="Calibri Light"/>
              </a:rPr>
              <a:t>na</a:t>
            </a:r>
            <a:r>
              <a:rPr sz="3200" b="0" dirty="0">
                <a:latin typeface="Calibri Light"/>
                <a:cs typeface="Calibri Light"/>
              </a:rPr>
              <a:t>l</a:t>
            </a:r>
            <a:r>
              <a:rPr sz="3200" b="0" spc="-55" dirty="0">
                <a:latin typeface="Calibri Light"/>
                <a:cs typeface="Calibri Light"/>
              </a:rPr>
              <a:t> </a:t>
            </a:r>
            <a:r>
              <a:rPr sz="3200" b="0" spc="-40" dirty="0">
                <a:latin typeface="Calibri Light"/>
                <a:cs typeface="Calibri Light"/>
              </a:rPr>
              <a:t>M</a:t>
            </a:r>
            <a:r>
              <a:rPr sz="3200" b="0" spc="-20" dirty="0">
                <a:latin typeface="Calibri Light"/>
                <a:cs typeface="Calibri Light"/>
              </a:rPr>
              <a:t>o</a:t>
            </a:r>
            <a:r>
              <a:rPr sz="3200" b="0" spc="-25" dirty="0">
                <a:latin typeface="Calibri Light"/>
                <a:cs typeface="Calibri Light"/>
              </a:rPr>
              <a:t>b</a:t>
            </a:r>
            <a:r>
              <a:rPr sz="3200" b="0" spc="-15" dirty="0">
                <a:latin typeface="Calibri Light"/>
                <a:cs typeface="Calibri Light"/>
              </a:rPr>
              <a:t>i</a:t>
            </a:r>
            <a:r>
              <a:rPr sz="3200" b="0" dirty="0">
                <a:latin typeface="Calibri Light"/>
                <a:cs typeface="Calibri Light"/>
              </a:rPr>
              <a:t>l</a:t>
            </a:r>
            <a:r>
              <a:rPr sz="3200" b="0" spc="-15" dirty="0">
                <a:latin typeface="Calibri Light"/>
                <a:cs typeface="Calibri Light"/>
              </a:rPr>
              <a:t>i</a:t>
            </a:r>
            <a:r>
              <a:rPr sz="3200" b="0" spc="-25" dirty="0">
                <a:latin typeface="Calibri Light"/>
                <a:cs typeface="Calibri Light"/>
              </a:rPr>
              <a:t>t</a:t>
            </a:r>
            <a:r>
              <a:rPr sz="3200" b="0" dirty="0">
                <a:latin typeface="Calibri Light"/>
                <a:cs typeface="Calibri Light"/>
              </a:rPr>
              <a:t>y</a:t>
            </a:r>
            <a:r>
              <a:rPr sz="3200" b="0" spc="-75" dirty="0">
                <a:latin typeface="Calibri Light"/>
                <a:cs typeface="Calibri Light"/>
              </a:rPr>
              <a:t> </a:t>
            </a:r>
            <a:r>
              <a:rPr sz="3200" b="0" dirty="0">
                <a:latin typeface="Calibri Light"/>
                <a:cs typeface="Calibri Light"/>
              </a:rPr>
              <a:t>in</a:t>
            </a:r>
            <a:r>
              <a:rPr sz="3200" b="0" spc="-50" dirty="0">
                <a:latin typeface="Calibri Light"/>
                <a:cs typeface="Calibri Light"/>
              </a:rPr>
              <a:t> </a:t>
            </a:r>
            <a:r>
              <a:rPr sz="3200" b="0" spc="-25" dirty="0">
                <a:latin typeface="Calibri Light"/>
                <a:cs typeface="Calibri Light"/>
              </a:rPr>
              <a:t>K</a:t>
            </a:r>
            <a:r>
              <a:rPr sz="3200" b="0" spc="-20" dirty="0">
                <a:latin typeface="Calibri Light"/>
                <a:cs typeface="Calibri Light"/>
              </a:rPr>
              <a:t>A</a:t>
            </a:r>
            <a:r>
              <a:rPr sz="3200" b="0" spc="-30" dirty="0">
                <a:latin typeface="Calibri Light"/>
                <a:cs typeface="Calibri Light"/>
              </a:rPr>
              <a:t>13</a:t>
            </a:r>
            <a:r>
              <a:rPr sz="3200" b="0" dirty="0">
                <a:latin typeface="Calibri Light"/>
                <a:cs typeface="Calibri Light"/>
              </a:rPr>
              <a:t>1	</a:t>
            </a:r>
            <a:r>
              <a:rPr sz="3200" b="0" spc="-20" dirty="0">
                <a:latin typeface="Calibri Light"/>
                <a:cs typeface="Calibri Light"/>
              </a:rPr>
              <a:t>2</a:t>
            </a:r>
            <a:r>
              <a:rPr sz="3200" b="0" spc="-25" dirty="0">
                <a:latin typeface="Calibri Light"/>
                <a:cs typeface="Calibri Light"/>
              </a:rPr>
              <a:t>/</a:t>
            </a:r>
            <a:r>
              <a:rPr sz="3200" b="0" dirty="0">
                <a:latin typeface="Calibri Light"/>
                <a:cs typeface="Calibri Light"/>
              </a:rPr>
              <a:t>2</a:t>
            </a:r>
            <a:endParaRPr sz="3200">
              <a:latin typeface="Calibri Light"/>
              <a:cs typeface="Calibri Light"/>
            </a:endParaRPr>
          </a:p>
        </p:txBody>
      </p:sp>
      <p:sp>
        <p:nvSpPr>
          <p:cNvPr id="6" name="object 6"/>
          <p:cNvSpPr txBox="1"/>
          <p:nvPr/>
        </p:nvSpPr>
        <p:spPr>
          <a:xfrm>
            <a:off x="398779" y="880617"/>
            <a:ext cx="11565255" cy="435927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04040"/>
                </a:solidFill>
                <a:latin typeface="Verdana"/>
                <a:cs typeface="Verdana"/>
              </a:rPr>
              <a:t>Κινητικότητα</a:t>
            </a:r>
            <a:r>
              <a:rPr sz="1800" b="1" spc="5" dirty="0">
                <a:solidFill>
                  <a:srgbClr val="404040"/>
                </a:solidFill>
                <a:latin typeface="Verdana"/>
                <a:cs typeface="Verdana"/>
              </a:rPr>
              <a:t> </a:t>
            </a:r>
            <a:r>
              <a:rPr sz="1800" b="1" dirty="0">
                <a:solidFill>
                  <a:srgbClr val="404040"/>
                </a:solidFill>
                <a:latin typeface="Verdana"/>
                <a:cs typeface="Verdana"/>
              </a:rPr>
              <a:t>σε</a:t>
            </a:r>
            <a:r>
              <a:rPr sz="1800" b="1" spc="-20" dirty="0">
                <a:solidFill>
                  <a:srgbClr val="404040"/>
                </a:solidFill>
                <a:latin typeface="Verdana"/>
                <a:cs typeface="Verdana"/>
              </a:rPr>
              <a:t> </a:t>
            </a:r>
            <a:r>
              <a:rPr sz="1800" b="1" spc="-5" dirty="0">
                <a:solidFill>
                  <a:srgbClr val="404040"/>
                </a:solidFill>
                <a:latin typeface="Verdana"/>
                <a:cs typeface="Verdana"/>
              </a:rPr>
              <a:t>χώρες</a:t>
            </a:r>
            <a:r>
              <a:rPr sz="1800" b="1" spc="-20" dirty="0">
                <a:solidFill>
                  <a:srgbClr val="404040"/>
                </a:solidFill>
                <a:latin typeface="Verdana"/>
                <a:cs typeface="Verdana"/>
              </a:rPr>
              <a:t> </a:t>
            </a:r>
            <a:r>
              <a:rPr sz="1800" b="1" dirty="0">
                <a:solidFill>
                  <a:srgbClr val="404040"/>
                </a:solidFill>
                <a:latin typeface="Verdana"/>
                <a:cs typeface="Verdana"/>
              </a:rPr>
              <a:t>εταίρους</a:t>
            </a:r>
            <a:r>
              <a:rPr sz="1800" b="1" spc="-10" dirty="0">
                <a:solidFill>
                  <a:srgbClr val="404040"/>
                </a:solidFill>
                <a:latin typeface="Verdana"/>
                <a:cs typeface="Verdana"/>
              </a:rPr>
              <a:t> </a:t>
            </a:r>
            <a:r>
              <a:rPr sz="1800" b="1" dirty="0">
                <a:solidFill>
                  <a:srgbClr val="404040"/>
                </a:solidFill>
                <a:latin typeface="Verdana"/>
                <a:cs typeface="Verdana"/>
              </a:rPr>
              <a:t>στα</a:t>
            </a:r>
            <a:r>
              <a:rPr sz="1800" b="1" spc="-10" dirty="0">
                <a:solidFill>
                  <a:srgbClr val="404040"/>
                </a:solidFill>
                <a:latin typeface="Verdana"/>
                <a:cs typeface="Verdana"/>
              </a:rPr>
              <a:t> </a:t>
            </a:r>
            <a:r>
              <a:rPr sz="1800" b="1" dirty="0">
                <a:solidFill>
                  <a:srgbClr val="404040"/>
                </a:solidFill>
                <a:latin typeface="Verdana"/>
                <a:cs typeface="Verdana"/>
              </a:rPr>
              <a:t>πλαίσια</a:t>
            </a:r>
            <a:r>
              <a:rPr sz="1800" b="1" spc="-20" dirty="0">
                <a:solidFill>
                  <a:srgbClr val="404040"/>
                </a:solidFill>
                <a:latin typeface="Verdana"/>
                <a:cs typeface="Verdana"/>
              </a:rPr>
              <a:t> </a:t>
            </a:r>
            <a:r>
              <a:rPr sz="1800" b="1" spc="-5" dirty="0">
                <a:solidFill>
                  <a:srgbClr val="404040"/>
                </a:solidFill>
                <a:latin typeface="Verdana"/>
                <a:cs typeface="Verdana"/>
              </a:rPr>
              <a:t>της</a:t>
            </a:r>
            <a:r>
              <a:rPr sz="1800" b="1" spc="-15" dirty="0">
                <a:solidFill>
                  <a:srgbClr val="404040"/>
                </a:solidFill>
                <a:latin typeface="Verdana"/>
                <a:cs typeface="Verdana"/>
              </a:rPr>
              <a:t> </a:t>
            </a:r>
            <a:r>
              <a:rPr sz="1800" b="1" spc="-5" dirty="0">
                <a:solidFill>
                  <a:srgbClr val="404040"/>
                </a:solidFill>
                <a:latin typeface="Verdana"/>
                <a:cs typeface="Verdana"/>
              </a:rPr>
              <a:t>ΚΑ131</a:t>
            </a:r>
            <a:endParaRPr sz="1800">
              <a:latin typeface="Verdana"/>
              <a:cs typeface="Verdana"/>
            </a:endParaRPr>
          </a:p>
          <a:p>
            <a:pPr>
              <a:lnSpc>
                <a:spcPct val="100000"/>
              </a:lnSpc>
              <a:spcBef>
                <a:spcPts val="45"/>
              </a:spcBef>
            </a:pPr>
            <a:endParaRPr sz="3150">
              <a:latin typeface="Verdana"/>
              <a:cs typeface="Verdana"/>
            </a:endParaRPr>
          </a:p>
          <a:p>
            <a:pPr marL="299085" indent="-287020">
              <a:lnSpc>
                <a:spcPct val="100000"/>
              </a:lnSpc>
              <a:buFont typeface="Arial MT"/>
              <a:buChar char="•"/>
              <a:tabLst>
                <a:tab pos="299085" algn="l"/>
                <a:tab pos="299720" algn="l"/>
              </a:tabLst>
            </a:pPr>
            <a:r>
              <a:rPr sz="1800" spc="-5" dirty="0">
                <a:solidFill>
                  <a:srgbClr val="404040"/>
                </a:solidFill>
                <a:latin typeface="Verdana"/>
                <a:cs typeface="Verdana"/>
              </a:rPr>
              <a:t>Τα</a:t>
            </a:r>
            <a:r>
              <a:rPr sz="1800" spc="10" dirty="0">
                <a:solidFill>
                  <a:srgbClr val="404040"/>
                </a:solidFill>
                <a:latin typeface="Verdana"/>
                <a:cs typeface="Verdana"/>
              </a:rPr>
              <a:t> </a:t>
            </a:r>
            <a:r>
              <a:rPr sz="1800" dirty="0">
                <a:solidFill>
                  <a:srgbClr val="404040"/>
                </a:solidFill>
                <a:latin typeface="Verdana"/>
                <a:cs typeface="Verdana"/>
              </a:rPr>
              <a:t>ΑΕΙ</a:t>
            </a:r>
            <a:r>
              <a:rPr sz="1800" spc="-10" dirty="0">
                <a:solidFill>
                  <a:srgbClr val="404040"/>
                </a:solidFill>
                <a:latin typeface="Verdana"/>
                <a:cs typeface="Verdana"/>
              </a:rPr>
              <a:t> </a:t>
            </a:r>
            <a:r>
              <a:rPr sz="1800" dirty="0">
                <a:solidFill>
                  <a:srgbClr val="404040"/>
                </a:solidFill>
                <a:latin typeface="Verdana"/>
                <a:cs typeface="Verdana"/>
              </a:rPr>
              <a:t>μπορούν</a:t>
            </a:r>
            <a:r>
              <a:rPr sz="1800" spc="-20"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dirty="0">
                <a:solidFill>
                  <a:srgbClr val="404040"/>
                </a:solidFill>
                <a:latin typeface="Verdana"/>
                <a:cs typeface="Verdana"/>
              </a:rPr>
              <a:t>διαθέσουν </a:t>
            </a:r>
            <a:r>
              <a:rPr sz="1800" spc="-5" dirty="0">
                <a:solidFill>
                  <a:srgbClr val="404040"/>
                </a:solidFill>
                <a:latin typeface="Verdana"/>
                <a:cs typeface="Verdana"/>
              </a:rPr>
              <a:t>το</a:t>
            </a:r>
            <a:r>
              <a:rPr sz="1800" dirty="0">
                <a:solidFill>
                  <a:srgbClr val="404040"/>
                </a:solidFill>
                <a:latin typeface="Verdana"/>
                <a:cs typeface="Verdana"/>
              </a:rPr>
              <a:t> </a:t>
            </a:r>
            <a:r>
              <a:rPr sz="1800" spc="-5" dirty="0">
                <a:solidFill>
                  <a:srgbClr val="404040"/>
                </a:solidFill>
                <a:latin typeface="Verdana"/>
                <a:cs typeface="Verdana"/>
              </a:rPr>
              <a:t>πολύ 20%</a:t>
            </a:r>
            <a:r>
              <a:rPr sz="1800" spc="20" dirty="0">
                <a:solidFill>
                  <a:srgbClr val="404040"/>
                </a:solidFill>
                <a:latin typeface="Verdana"/>
                <a:cs typeface="Verdana"/>
              </a:rPr>
              <a:t> </a:t>
            </a:r>
            <a:r>
              <a:rPr sz="1800" spc="-5" dirty="0">
                <a:solidFill>
                  <a:srgbClr val="404040"/>
                </a:solidFill>
                <a:latin typeface="Verdana"/>
                <a:cs typeface="Verdana"/>
              </a:rPr>
              <a:t>της</a:t>
            </a:r>
            <a:r>
              <a:rPr sz="1800" spc="-10" dirty="0">
                <a:solidFill>
                  <a:srgbClr val="404040"/>
                </a:solidFill>
                <a:latin typeface="Verdana"/>
                <a:cs typeface="Verdana"/>
              </a:rPr>
              <a:t> </a:t>
            </a:r>
            <a:r>
              <a:rPr sz="1800" spc="-5" dirty="0">
                <a:solidFill>
                  <a:srgbClr val="404040"/>
                </a:solidFill>
                <a:latin typeface="Verdana"/>
                <a:cs typeface="Verdana"/>
              </a:rPr>
              <a:t>χρηματοδότησης</a:t>
            </a:r>
            <a:r>
              <a:rPr sz="1800" spc="5" dirty="0">
                <a:solidFill>
                  <a:srgbClr val="404040"/>
                </a:solidFill>
                <a:latin typeface="Verdana"/>
                <a:cs typeface="Verdana"/>
              </a:rPr>
              <a:t> </a:t>
            </a:r>
            <a:r>
              <a:rPr sz="1800" spc="-5" dirty="0">
                <a:solidFill>
                  <a:srgbClr val="404040"/>
                </a:solidFill>
                <a:latin typeface="Verdana"/>
                <a:cs typeface="Verdana"/>
              </a:rPr>
              <a:t>τους</a:t>
            </a:r>
            <a:r>
              <a:rPr sz="1800" dirty="0">
                <a:solidFill>
                  <a:srgbClr val="404040"/>
                </a:solidFill>
                <a:latin typeface="Verdana"/>
                <a:cs typeface="Verdana"/>
              </a:rPr>
              <a:t> </a:t>
            </a:r>
            <a:r>
              <a:rPr sz="1800" spc="5" dirty="0">
                <a:solidFill>
                  <a:srgbClr val="404040"/>
                </a:solidFill>
                <a:latin typeface="Verdana"/>
                <a:cs typeface="Verdana"/>
              </a:rPr>
              <a:t>για</a:t>
            </a:r>
            <a:r>
              <a:rPr sz="1800" spc="-5" dirty="0">
                <a:solidFill>
                  <a:srgbClr val="404040"/>
                </a:solidFill>
                <a:latin typeface="Verdana"/>
                <a:cs typeface="Verdana"/>
              </a:rPr>
              <a:t> </a:t>
            </a:r>
            <a:r>
              <a:rPr sz="1800" dirty="0">
                <a:solidFill>
                  <a:srgbClr val="404040"/>
                </a:solidFill>
                <a:latin typeface="Verdana"/>
                <a:cs typeface="Verdana"/>
              </a:rPr>
              <a:t>διεθνείς κινητικότητες.</a:t>
            </a:r>
            <a:endParaRPr sz="1800">
              <a:latin typeface="Verdana"/>
              <a:cs typeface="Verdana"/>
            </a:endParaRPr>
          </a:p>
          <a:p>
            <a:pPr marL="299085" marR="394335" indent="-287020">
              <a:lnSpc>
                <a:spcPts val="3240"/>
              </a:lnSpc>
              <a:spcBef>
                <a:spcPts val="290"/>
              </a:spcBef>
              <a:buFont typeface="Arial MT"/>
              <a:buChar char="•"/>
              <a:tabLst>
                <a:tab pos="299085" algn="l"/>
                <a:tab pos="299720" algn="l"/>
                <a:tab pos="4439285" algn="l"/>
                <a:tab pos="8473440" algn="l"/>
                <a:tab pos="8619490" algn="l"/>
              </a:tabLst>
            </a:pPr>
            <a:r>
              <a:rPr sz="1800" spc="-5" dirty="0">
                <a:solidFill>
                  <a:srgbClr val="404040"/>
                </a:solidFill>
                <a:latin typeface="Verdana"/>
                <a:cs typeface="Verdana"/>
              </a:rPr>
              <a:t>Προσοχή</a:t>
            </a:r>
            <a:r>
              <a:rPr sz="1800" dirty="0">
                <a:solidFill>
                  <a:srgbClr val="404040"/>
                </a:solidFill>
                <a:latin typeface="Verdana"/>
                <a:cs typeface="Verdana"/>
              </a:rPr>
              <a:t> !</a:t>
            </a:r>
            <a:r>
              <a:rPr sz="1800" spc="20" dirty="0">
                <a:solidFill>
                  <a:srgbClr val="404040"/>
                </a:solidFill>
                <a:latin typeface="Verdana"/>
                <a:cs typeface="Verdana"/>
              </a:rPr>
              <a:t> </a:t>
            </a:r>
            <a:r>
              <a:rPr sz="1800" i="1" spc="-5" dirty="0">
                <a:solidFill>
                  <a:srgbClr val="008080"/>
                </a:solidFill>
                <a:latin typeface="Verdana"/>
                <a:cs typeface="Verdana"/>
              </a:rPr>
              <a:t>Το</a:t>
            </a:r>
            <a:r>
              <a:rPr sz="1800" i="1" spc="15" dirty="0">
                <a:solidFill>
                  <a:srgbClr val="008080"/>
                </a:solidFill>
                <a:latin typeface="Verdana"/>
                <a:cs typeface="Verdana"/>
              </a:rPr>
              <a:t> </a:t>
            </a:r>
            <a:r>
              <a:rPr sz="1800" i="1" spc="-5" dirty="0">
                <a:solidFill>
                  <a:srgbClr val="008080"/>
                </a:solidFill>
                <a:latin typeface="Verdana"/>
                <a:cs typeface="Verdana"/>
              </a:rPr>
              <a:t>20%</a:t>
            </a:r>
            <a:r>
              <a:rPr sz="1800" i="1" spc="35" dirty="0">
                <a:solidFill>
                  <a:srgbClr val="008080"/>
                </a:solidFill>
                <a:latin typeface="Verdana"/>
                <a:cs typeface="Verdana"/>
              </a:rPr>
              <a:t> </a:t>
            </a:r>
            <a:r>
              <a:rPr sz="1800" i="1" spc="-5" dirty="0">
                <a:solidFill>
                  <a:srgbClr val="008080"/>
                </a:solidFill>
                <a:latin typeface="Verdana"/>
                <a:cs typeface="Verdana"/>
              </a:rPr>
              <a:t>θα</a:t>
            </a:r>
            <a:r>
              <a:rPr sz="1800" i="1" spc="20" dirty="0">
                <a:solidFill>
                  <a:srgbClr val="008080"/>
                </a:solidFill>
                <a:latin typeface="Verdana"/>
                <a:cs typeface="Verdana"/>
              </a:rPr>
              <a:t> </a:t>
            </a:r>
            <a:r>
              <a:rPr sz="1800" i="1" spc="-10" dirty="0">
                <a:solidFill>
                  <a:srgbClr val="008080"/>
                </a:solidFill>
                <a:latin typeface="Verdana"/>
                <a:cs typeface="Verdana"/>
              </a:rPr>
              <a:t>αξιολογείται	</a:t>
            </a:r>
            <a:r>
              <a:rPr sz="1800" i="1" spc="-5" dirty="0">
                <a:solidFill>
                  <a:srgbClr val="008080"/>
                </a:solidFill>
                <a:latin typeface="Verdana"/>
                <a:cs typeface="Verdana"/>
              </a:rPr>
              <a:t>κατά</a:t>
            </a:r>
            <a:r>
              <a:rPr sz="1800" i="1" spc="20" dirty="0">
                <a:solidFill>
                  <a:srgbClr val="008080"/>
                </a:solidFill>
                <a:latin typeface="Verdana"/>
                <a:cs typeface="Verdana"/>
              </a:rPr>
              <a:t> </a:t>
            </a:r>
            <a:r>
              <a:rPr sz="1800" i="1" spc="-5" dirty="0">
                <a:solidFill>
                  <a:srgbClr val="008080"/>
                </a:solidFill>
                <a:latin typeface="Verdana"/>
                <a:cs typeface="Verdana"/>
              </a:rPr>
              <a:t>την</a:t>
            </a:r>
            <a:r>
              <a:rPr sz="1800" i="1" dirty="0">
                <a:solidFill>
                  <a:srgbClr val="008080"/>
                </a:solidFill>
                <a:latin typeface="Verdana"/>
                <a:cs typeface="Verdana"/>
              </a:rPr>
              <a:t> </a:t>
            </a:r>
            <a:r>
              <a:rPr sz="1800" i="1" spc="-5" dirty="0">
                <a:solidFill>
                  <a:srgbClr val="008080"/>
                </a:solidFill>
                <a:latin typeface="Verdana"/>
                <a:cs typeface="Verdana"/>
              </a:rPr>
              <a:t>υποβολή</a:t>
            </a:r>
            <a:r>
              <a:rPr sz="1800" i="1" spc="-10" dirty="0">
                <a:solidFill>
                  <a:srgbClr val="008080"/>
                </a:solidFill>
                <a:latin typeface="Verdana"/>
                <a:cs typeface="Verdana"/>
              </a:rPr>
              <a:t> </a:t>
            </a:r>
            <a:r>
              <a:rPr sz="1800" i="1" spc="-5" dirty="0">
                <a:solidFill>
                  <a:srgbClr val="008080"/>
                </a:solidFill>
                <a:latin typeface="Verdana"/>
                <a:cs typeface="Verdana"/>
              </a:rPr>
              <a:t>του</a:t>
            </a:r>
            <a:r>
              <a:rPr sz="1800" i="1" spc="45" dirty="0">
                <a:solidFill>
                  <a:srgbClr val="008080"/>
                </a:solidFill>
                <a:latin typeface="Verdana"/>
                <a:cs typeface="Verdana"/>
              </a:rPr>
              <a:t> </a:t>
            </a:r>
            <a:r>
              <a:rPr sz="1800" i="1" spc="-5" dirty="0">
                <a:solidFill>
                  <a:srgbClr val="008080"/>
                </a:solidFill>
                <a:latin typeface="Verdana"/>
                <a:cs typeface="Verdana"/>
              </a:rPr>
              <a:t>Final</a:t>
            </a:r>
            <a:r>
              <a:rPr sz="1800" i="1" spc="20" dirty="0">
                <a:solidFill>
                  <a:srgbClr val="008080"/>
                </a:solidFill>
                <a:latin typeface="Verdana"/>
                <a:cs typeface="Verdana"/>
              </a:rPr>
              <a:t> </a:t>
            </a:r>
            <a:r>
              <a:rPr sz="1800" i="1" spc="-5" dirty="0">
                <a:solidFill>
                  <a:srgbClr val="008080"/>
                </a:solidFill>
                <a:latin typeface="Verdana"/>
                <a:cs typeface="Verdana"/>
              </a:rPr>
              <a:t>Report		</a:t>
            </a:r>
            <a:r>
              <a:rPr sz="1800" i="1" dirty="0">
                <a:solidFill>
                  <a:srgbClr val="008080"/>
                </a:solidFill>
                <a:latin typeface="Verdana"/>
                <a:cs typeface="Verdana"/>
              </a:rPr>
              <a:t>σύμφωνα</a:t>
            </a:r>
            <a:r>
              <a:rPr sz="1800" i="1" spc="-20" dirty="0">
                <a:solidFill>
                  <a:srgbClr val="008080"/>
                </a:solidFill>
                <a:latin typeface="Verdana"/>
                <a:cs typeface="Verdana"/>
              </a:rPr>
              <a:t> </a:t>
            </a:r>
            <a:r>
              <a:rPr sz="1800" i="1" dirty="0">
                <a:solidFill>
                  <a:srgbClr val="008080"/>
                </a:solidFill>
                <a:latin typeface="Verdana"/>
                <a:cs typeface="Verdana"/>
              </a:rPr>
              <a:t>με</a:t>
            </a:r>
            <a:r>
              <a:rPr sz="1800" i="1" spc="-15" dirty="0">
                <a:solidFill>
                  <a:srgbClr val="008080"/>
                </a:solidFill>
                <a:latin typeface="Verdana"/>
                <a:cs typeface="Verdana"/>
              </a:rPr>
              <a:t> </a:t>
            </a:r>
            <a:r>
              <a:rPr sz="1800" i="1" spc="-5" dirty="0">
                <a:solidFill>
                  <a:srgbClr val="008080"/>
                </a:solidFill>
                <a:latin typeface="Verdana"/>
                <a:cs typeface="Verdana"/>
              </a:rPr>
              <a:t>το</a:t>
            </a:r>
            <a:r>
              <a:rPr sz="1800" i="1" spc="-20" dirty="0">
                <a:solidFill>
                  <a:srgbClr val="008080"/>
                </a:solidFill>
                <a:latin typeface="Verdana"/>
                <a:cs typeface="Verdana"/>
              </a:rPr>
              <a:t> </a:t>
            </a:r>
            <a:r>
              <a:rPr sz="1800" i="1" spc="-5" dirty="0">
                <a:solidFill>
                  <a:srgbClr val="008080"/>
                </a:solidFill>
                <a:latin typeface="Verdana"/>
                <a:cs typeface="Verdana"/>
              </a:rPr>
              <a:t>τελικό </a:t>
            </a:r>
            <a:r>
              <a:rPr sz="1800" i="1" spc="-620" dirty="0">
                <a:solidFill>
                  <a:srgbClr val="008080"/>
                </a:solidFill>
                <a:latin typeface="Verdana"/>
                <a:cs typeface="Verdana"/>
              </a:rPr>
              <a:t> </a:t>
            </a:r>
            <a:r>
              <a:rPr sz="1800" i="1" spc="-5" dirty="0">
                <a:solidFill>
                  <a:srgbClr val="008080"/>
                </a:solidFill>
                <a:latin typeface="Verdana"/>
                <a:cs typeface="Verdana"/>
              </a:rPr>
              <a:t>ποσό</a:t>
            </a:r>
            <a:r>
              <a:rPr sz="1800" i="1" dirty="0">
                <a:solidFill>
                  <a:srgbClr val="008080"/>
                </a:solidFill>
                <a:latin typeface="Verdana"/>
                <a:cs typeface="Verdana"/>
              </a:rPr>
              <a:t> </a:t>
            </a:r>
            <a:r>
              <a:rPr sz="1800" i="1" spc="-5" dirty="0">
                <a:solidFill>
                  <a:srgbClr val="008080"/>
                </a:solidFill>
                <a:latin typeface="Verdana"/>
                <a:cs typeface="Verdana"/>
              </a:rPr>
              <a:t>απορρόφησης</a:t>
            </a:r>
            <a:r>
              <a:rPr sz="1800" i="1" dirty="0">
                <a:solidFill>
                  <a:srgbClr val="008080"/>
                </a:solidFill>
                <a:latin typeface="Verdana"/>
                <a:cs typeface="Verdana"/>
              </a:rPr>
              <a:t> </a:t>
            </a:r>
            <a:r>
              <a:rPr sz="1800" i="1" spc="-5" dirty="0">
                <a:solidFill>
                  <a:srgbClr val="008080"/>
                </a:solidFill>
                <a:latin typeface="Verdana"/>
                <a:cs typeface="Verdana"/>
              </a:rPr>
              <a:t>του</a:t>
            </a:r>
            <a:r>
              <a:rPr sz="1800" i="1" dirty="0">
                <a:solidFill>
                  <a:srgbClr val="008080"/>
                </a:solidFill>
                <a:latin typeface="Verdana"/>
                <a:cs typeface="Verdana"/>
              </a:rPr>
              <a:t> </a:t>
            </a:r>
            <a:r>
              <a:rPr sz="1800" i="1" spc="-5" dirty="0">
                <a:solidFill>
                  <a:srgbClr val="008080"/>
                </a:solidFill>
                <a:latin typeface="Verdana"/>
                <a:cs typeface="Verdana"/>
              </a:rPr>
              <a:t>σχεδίου</a:t>
            </a:r>
            <a:r>
              <a:rPr sz="1800" i="1" spc="30" dirty="0">
                <a:solidFill>
                  <a:srgbClr val="008080"/>
                </a:solidFill>
                <a:latin typeface="Verdana"/>
                <a:cs typeface="Verdana"/>
              </a:rPr>
              <a:t> </a:t>
            </a:r>
            <a:r>
              <a:rPr sz="1800" i="1" dirty="0">
                <a:solidFill>
                  <a:srgbClr val="008080"/>
                </a:solidFill>
                <a:latin typeface="Verdana"/>
                <a:cs typeface="Verdana"/>
              </a:rPr>
              <a:t>(</a:t>
            </a:r>
            <a:r>
              <a:rPr sz="1800" i="1" spc="10" dirty="0">
                <a:solidFill>
                  <a:srgbClr val="008080"/>
                </a:solidFill>
                <a:latin typeface="Verdana"/>
                <a:cs typeface="Verdana"/>
              </a:rPr>
              <a:t> </a:t>
            </a:r>
            <a:r>
              <a:rPr sz="1800" i="1" dirty="0">
                <a:solidFill>
                  <a:srgbClr val="008080"/>
                </a:solidFill>
                <a:latin typeface="Verdana"/>
                <a:cs typeface="Verdana"/>
              </a:rPr>
              <a:t>και</a:t>
            </a:r>
            <a:r>
              <a:rPr sz="1800" i="1" spc="25" dirty="0">
                <a:solidFill>
                  <a:srgbClr val="008080"/>
                </a:solidFill>
                <a:latin typeface="Verdana"/>
                <a:cs typeface="Verdana"/>
              </a:rPr>
              <a:t> </a:t>
            </a:r>
            <a:r>
              <a:rPr sz="1800" i="1" spc="-5" dirty="0">
                <a:solidFill>
                  <a:srgbClr val="008080"/>
                </a:solidFill>
                <a:latin typeface="Verdana"/>
                <a:cs typeface="Verdana"/>
              </a:rPr>
              <a:t>όχι</a:t>
            </a:r>
            <a:r>
              <a:rPr sz="1800" i="1" spc="20" dirty="0">
                <a:solidFill>
                  <a:srgbClr val="008080"/>
                </a:solidFill>
                <a:latin typeface="Verdana"/>
                <a:cs typeface="Verdana"/>
              </a:rPr>
              <a:t> </a:t>
            </a:r>
            <a:r>
              <a:rPr sz="1800" i="1" spc="-5" dirty="0">
                <a:solidFill>
                  <a:srgbClr val="008080"/>
                </a:solidFill>
                <a:latin typeface="Verdana"/>
                <a:cs typeface="Verdana"/>
              </a:rPr>
              <a:t>σύμφωνα</a:t>
            </a:r>
            <a:r>
              <a:rPr sz="1800" i="1" spc="5" dirty="0">
                <a:solidFill>
                  <a:srgbClr val="008080"/>
                </a:solidFill>
                <a:latin typeface="Verdana"/>
                <a:cs typeface="Verdana"/>
              </a:rPr>
              <a:t> </a:t>
            </a:r>
            <a:r>
              <a:rPr sz="1800" i="1" dirty="0">
                <a:solidFill>
                  <a:srgbClr val="008080"/>
                </a:solidFill>
                <a:latin typeface="Verdana"/>
                <a:cs typeface="Verdana"/>
              </a:rPr>
              <a:t>με</a:t>
            </a:r>
            <a:r>
              <a:rPr sz="1800" i="1" spc="20" dirty="0">
                <a:solidFill>
                  <a:srgbClr val="008080"/>
                </a:solidFill>
                <a:latin typeface="Verdana"/>
                <a:cs typeface="Verdana"/>
              </a:rPr>
              <a:t> </a:t>
            </a:r>
            <a:r>
              <a:rPr sz="1800" i="1" spc="-5" dirty="0">
                <a:solidFill>
                  <a:srgbClr val="008080"/>
                </a:solidFill>
                <a:latin typeface="Verdana"/>
                <a:cs typeface="Verdana"/>
              </a:rPr>
              <a:t>το</a:t>
            </a:r>
            <a:r>
              <a:rPr sz="1800" i="1" spc="10" dirty="0">
                <a:solidFill>
                  <a:srgbClr val="008080"/>
                </a:solidFill>
                <a:latin typeface="Verdana"/>
                <a:cs typeface="Verdana"/>
              </a:rPr>
              <a:t> </a:t>
            </a:r>
            <a:r>
              <a:rPr sz="1800" i="1" spc="-5" dirty="0">
                <a:solidFill>
                  <a:srgbClr val="008080"/>
                </a:solidFill>
                <a:latin typeface="Verdana"/>
                <a:cs typeface="Verdana"/>
              </a:rPr>
              <a:t>αρχικό</a:t>
            </a:r>
            <a:r>
              <a:rPr sz="1800" i="1" spc="20" dirty="0">
                <a:solidFill>
                  <a:srgbClr val="008080"/>
                </a:solidFill>
                <a:latin typeface="Verdana"/>
                <a:cs typeface="Verdana"/>
              </a:rPr>
              <a:t> </a:t>
            </a:r>
            <a:r>
              <a:rPr sz="1800" i="1" spc="-5" dirty="0">
                <a:solidFill>
                  <a:srgbClr val="008080"/>
                </a:solidFill>
                <a:latin typeface="Verdana"/>
                <a:cs typeface="Verdana"/>
              </a:rPr>
              <a:t>ποσό	κατανομής</a:t>
            </a:r>
            <a:r>
              <a:rPr sz="1800" i="1" dirty="0">
                <a:solidFill>
                  <a:srgbClr val="008080"/>
                </a:solidFill>
                <a:latin typeface="Verdana"/>
                <a:cs typeface="Verdana"/>
              </a:rPr>
              <a:t> )</a:t>
            </a:r>
            <a:endParaRPr sz="1800">
              <a:latin typeface="Verdana"/>
              <a:cs typeface="Verdana"/>
            </a:endParaRPr>
          </a:p>
          <a:p>
            <a:pPr marL="299085" marR="655955" indent="-287020">
              <a:lnSpc>
                <a:spcPts val="3240"/>
              </a:lnSpc>
              <a:buFont typeface="Arial MT"/>
              <a:buChar char="•"/>
              <a:tabLst>
                <a:tab pos="299085" algn="l"/>
                <a:tab pos="299720" algn="l"/>
              </a:tabLst>
            </a:pPr>
            <a:r>
              <a:rPr sz="1800" dirty="0">
                <a:solidFill>
                  <a:srgbClr val="404040"/>
                </a:solidFill>
                <a:latin typeface="Verdana"/>
                <a:cs typeface="Verdana"/>
              </a:rPr>
              <a:t>Η </a:t>
            </a:r>
            <a:r>
              <a:rPr sz="1800" spc="-5" dirty="0">
                <a:solidFill>
                  <a:srgbClr val="404040"/>
                </a:solidFill>
                <a:latin typeface="Verdana"/>
                <a:cs typeface="Verdana"/>
              </a:rPr>
              <a:t>χρηματοδότηση </a:t>
            </a:r>
            <a:r>
              <a:rPr sz="1800" dirty="0">
                <a:solidFill>
                  <a:srgbClr val="404040"/>
                </a:solidFill>
                <a:latin typeface="Verdana"/>
                <a:cs typeface="Verdana"/>
              </a:rPr>
              <a:t>μπορεί να χρησιμοποιηθεί για </a:t>
            </a:r>
            <a:r>
              <a:rPr sz="1800" spc="-5" dirty="0">
                <a:solidFill>
                  <a:srgbClr val="404040"/>
                </a:solidFill>
                <a:latin typeface="Verdana"/>
                <a:cs typeface="Verdana"/>
              </a:rPr>
              <a:t>την </a:t>
            </a:r>
            <a:r>
              <a:rPr sz="1800" dirty="0">
                <a:solidFill>
                  <a:srgbClr val="404040"/>
                </a:solidFill>
                <a:latin typeface="Verdana"/>
                <a:cs typeface="Verdana"/>
              </a:rPr>
              <a:t>κινητικότητα </a:t>
            </a:r>
            <a:r>
              <a:rPr sz="1800" spc="-5" dirty="0">
                <a:solidFill>
                  <a:srgbClr val="404040"/>
                </a:solidFill>
                <a:latin typeface="Verdana"/>
                <a:cs typeface="Verdana"/>
              </a:rPr>
              <a:t>εξερχόμενων φοιτητών </a:t>
            </a:r>
            <a:r>
              <a:rPr sz="1800" dirty="0">
                <a:solidFill>
                  <a:srgbClr val="404040"/>
                </a:solidFill>
                <a:latin typeface="Verdana"/>
                <a:cs typeface="Verdana"/>
              </a:rPr>
              <a:t>και </a:t>
            </a:r>
            <a:r>
              <a:rPr sz="1800" spc="-620" dirty="0">
                <a:solidFill>
                  <a:srgbClr val="404040"/>
                </a:solidFill>
                <a:latin typeface="Verdana"/>
                <a:cs typeface="Verdana"/>
              </a:rPr>
              <a:t> </a:t>
            </a:r>
            <a:r>
              <a:rPr sz="1800" dirty="0">
                <a:solidFill>
                  <a:srgbClr val="404040"/>
                </a:solidFill>
                <a:latin typeface="Verdana"/>
                <a:cs typeface="Verdana"/>
              </a:rPr>
              <a:t>προσωπικού</a:t>
            </a:r>
            <a:r>
              <a:rPr sz="1800" spc="-35" dirty="0">
                <a:solidFill>
                  <a:srgbClr val="404040"/>
                </a:solidFill>
                <a:latin typeface="Verdana"/>
                <a:cs typeface="Verdana"/>
              </a:rPr>
              <a:t> </a:t>
            </a:r>
            <a:r>
              <a:rPr sz="1800" dirty="0">
                <a:solidFill>
                  <a:srgbClr val="404040"/>
                </a:solidFill>
                <a:latin typeface="Verdana"/>
                <a:cs typeface="Verdana"/>
              </a:rPr>
              <a:t>σε οποιαδήποτε χώρα</a:t>
            </a:r>
            <a:r>
              <a:rPr sz="1800" spc="5" dirty="0">
                <a:solidFill>
                  <a:srgbClr val="404040"/>
                </a:solidFill>
                <a:latin typeface="Verdana"/>
                <a:cs typeface="Verdana"/>
              </a:rPr>
              <a:t> </a:t>
            </a:r>
            <a:r>
              <a:rPr sz="1800" spc="-5" dirty="0">
                <a:solidFill>
                  <a:srgbClr val="404040"/>
                </a:solidFill>
                <a:latin typeface="Verdana"/>
                <a:cs typeface="Verdana"/>
              </a:rPr>
              <a:t>εταίρο.</a:t>
            </a:r>
            <a:endParaRPr sz="1800">
              <a:latin typeface="Verdana"/>
              <a:cs typeface="Verdana"/>
            </a:endParaRPr>
          </a:p>
          <a:p>
            <a:pPr marL="173990" marR="541655" indent="-161925">
              <a:lnSpc>
                <a:spcPts val="3240"/>
              </a:lnSpc>
              <a:spcBef>
                <a:spcPts val="5"/>
              </a:spcBef>
              <a:buClr>
                <a:srgbClr val="404040"/>
              </a:buClr>
              <a:buFont typeface="Arial MT"/>
              <a:buChar char="•"/>
              <a:tabLst>
                <a:tab pos="299085" algn="l"/>
                <a:tab pos="299720" algn="l"/>
              </a:tabLst>
            </a:pPr>
            <a:r>
              <a:rPr dirty="0"/>
              <a:t>	</a:t>
            </a:r>
            <a:r>
              <a:rPr sz="1800" dirty="0">
                <a:solidFill>
                  <a:srgbClr val="404040"/>
                </a:solidFill>
                <a:latin typeface="Verdana"/>
                <a:cs typeface="Verdana"/>
              </a:rPr>
              <a:t>Η κινητικότητα υλοποιείται </a:t>
            </a:r>
            <a:r>
              <a:rPr sz="1800" spc="-5" dirty="0">
                <a:solidFill>
                  <a:srgbClr val="404040"/>
                </a:solidFill>
                <a:latin typeface="Verdana"/>
                <a:cs typeface="Verdana"/>
              </a:rPr>
              <a:t>σύμφωνα </a:t>
            </a:r>
            <a:r>
              <a:rPr sz="1800" dirty="0">
                <a:solidFill>
                  <a:srgbClr val="404040"/>
                </a:solidFill>
                <a:latin typeface="Verdana"/>
                <a:cs typeface="Verdana"/>
              </a:rPr>
              <a:t>με τις προϋποθέσεις </a:t>
            </a:r>
            <a:r>
              <a:rPr sz="1800" spc="-5" dirty="0">
                <a:solidFill>
                  <a:srgbClr val="404040"/>
                </a:solidFill>
                <a:latin typeface="Verdana"/>
                <a:cs typeface="Verdana"/>
              </a:rPr>
              <a:t>που </a:t>
            </a:r>
            <a:r>
              <a:rPr sz="1800" dirty="0">
                <a:solidFill>
                  <a:srgbClr val="404040"/>
                </a:solidFill>
                <a:latin typeface="Verdana"/>
                <a:cs typeface="Verdana"/>
              </a:rPr>
              <a:t>διέπουν </a:t>
            </a:r>
            <a:r>
              <a:rPr sz="1800" spc="-5" dirty="0">
                <a:solidFill>
                  <a:srgbClr val="404040"/>
                </a:solidFill>
                <a:latin typeface="Verdana"/>
                <a:cs typeface="Verdana"/>
              </a:rPr>
              <a:t>τη </a:t>
            </a:r>
            <a:r>
              <a:rPr sz="1800" dirty="0">
                <a:solidFill>
                  <a:srgbClr val="404040"/>
                </a:solidFill>
                <a:latin typeface="Verdana"/>
                <a:cs typeface="Verdana"/>
              </a:rPr>
              <a:t>διεθνή κινητικότητα </a:t>
            </a:r>
            <a:r>
              <a:rPr sz="1800" spc="-620" dirty="0">
                <a:solidFill>
                  <a:srgbClr val="404040"/>
                </a:solidFill>
                <a:latin typeface="Verdana"/>
                <a:cs typeface="Verdana"/>
              </a:rPr>
              <a:t> </a:t>
            </a:r>
            <a:r>
              <a:rPr sz="1800" spc="-5" dirty="0">
                <a:solidFill>
                  <a:srgbClr val="404040"/>
                </a:solidFill>
                <a:latin typeface="Verdana"/>
                <a:cs typeface="Verdana"/>
              </a:rPr>
              <a:t>(ελάχιστη </a:t>
            </a:r>
            <a:r>
              <a:rPr sz="1800" dirty="0">
                <a:solidFill>
                  <a:srgbClr val="404040"/>
                </a:solidFill>
                <a:latin typeface="Verdana"/>
                <a:cs typeface="Verdana"/>
              </a:rPr>
              <a:t>διάρκεια</a:t>
            </a:r>
            <a:r>
              <a:rPr sz="1800" spc="5" dirty="0">
                <a:solidFill>
                  <a:srgbClr val="404040"/>
                </a:solidFill>
                <a:latin typeface="Verdana"/>
                <a:cs typeface="Verdana"/>
              </a:rPr>
              <a:t> </a:t>
            </a:r>
            <a:r>
              <a:rPr sz="1800"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χρηματοδότηση).</a:t>
            </a:r>
            <a:endParaRPr sz="1800">
              <a:latin typeface="Verdana"/>
              <a:cs typeface="Verdana"/>
            </a:endParaRPr>
          </a:p>
          <a:p>
            <a:pPr marL="299085" indent="-287020">
              <a:lnSpc>
                <a:spcPct val="100000"/>
              </a:lnSpc>
              <a:spcBef>
                <a:spcPts val="790"/>
              </a:spcBef>
              <a:buFont typeface="Arial MT"/>
              <a:buChar char="•"/>
              <a:tabLst>
                <a:tab pos="299085" algn="l"/>
                <a:tab pos="299720" algn="l"/>
              </a:tabLst>
            </a:pPr>
            <a:r>
              <a:rPr sz="1800" spc="-5" dirty="0">
                <a:solidFill>
                  <a:srgbClr val="404040"/>
                </a:solidFill>
                <a:latin typeface="Verdana"/>
                <a:cs typeface="Verdana"/>
              </a:rPr>
              <a:t>Οι </a:t>
            </a:r>
            <a:r>
              <a:rPr sz="1800" dirty="0">
                <a:solidFill>
                  <a:srgbClr val="404040"/>
                </a:solidFill>
                <a:latin typeface="Verdana"/>
                <a:cs typeface="Verdana"/>
              </a:rPr>
              <a:t>εν</a:t>
            </a:r>
            <a:r>
              <a:rPr sz="1800" spc="-5" dirty="0">
                <a:solidFill>
                  <a:srgbClr val="404040"/>
                </a:solidFill>
                <a:latin typeface="Verdana"/>
                <a:cs typeface="Verdana"/>
              </a:rPr>
              <a:t> </a:t>
            </a:r>
            <a:r>
              <a:rPr sz="1800" dirty="0">
                <a:solidFill>
                  <a:srgbClr val="404040"/>
                </a:solidFill>
                <a:latin typeface="Verdana"/>
                <a:cs typeface="Verdana"/>
              </a:rPr>
              <a:t>λόγω</a:t>
            </a:r>
            <a:r>
              <a:rPr sz="1800" spc="-10" dirty="0">
                <a:solidFill>
                  <a:srgbClr val="404040"/>
                </a:solidFill>
                <a:latin typeface="Verdana"/>
                <a:cs typeface="Verdana"/>
              </a:rPr>
              <a:t> </a:t>
            </a:r>
            <a:r>
              <a:rPr sz="1800" dirty="0">
                <a:solidFill>
                  <a:srgbClr val="404040"/>
                </a:solidFill>
                <a:latin typeface="Verdana"/>
                <a:cs typeface="Verdana"/>
              </a:rPr>
              <a:t>κινητικότητες</a:t>
            </a:r>
            <a:r>
              <a:rPr sz="1800" spc="-35" dirty="0">
                <a:solidFill>
                  <a:srgbClr val="404040"/>
                </a:solidFill>
                <a:latin typeface="Verdana"/>
                <a:cs typeface="Verdana"/>
              </a:rPr>
              <a:t> </a:t>
            </a:r>
            <a:r>
              <a:rPr sz="1800" spc="-5" dirty="0">
                <a:solidFill>
                  <a:srgbClr val="404040"/>
                </a:solidFill>
                <a:latin typeface="Verdana"/>
                <a:cs typeface="Verdana"/>
              </a:rPr>
              <a:t>θα</a:t>
            </a:r>
            <a:r>
              <a:rPr sz="1800" spc="5" dirty="0">
                <a:solidFill>
                  <a:srgbClr val="404040"/>
                </a:solidFill>
                <a:latin typeface="Verdana"/>
                <a:cs typeface="Verdana"/>
              </a:rPr>
              <a:t> </a:t>
            </a:r>
            <a:r>
              <a:rPr sz="1800" dirty="0">
                <a:solidFill>
                  <a:srgbClr val="404040"/>
                </a:solidFill>
                <a:latin typeface="Verdana"/>
                <a:cs typeface="Verdana"/>
              </a:rPr>
              <a:t>πρέπει να</a:t>
            </a:r>
            <a:r>
              <a:rPr sz="1800" spc="5" dirty="0">
                <a:solidFill>
                  <a:srgbClr val="404040"/>
                </a:solidFill>
                <a:latin typeface="Verdana"/>
                <a:cs typeface="Verdana"/>
              </a:rPr>
              <a:t> </a:t>
            </a:r>
            <a:r>
              <a:rPr sz="1800" dirty="0">
                <a:solidFill>
                  <a:srgbClr val="404040"/>
                </a:solidFill>
                <a:latin typeface="Verdana"/>
                <a:cs typeface="Verdana"/>
              </a:rPr>
              <a:t>υλοποιηθούν</a:t>
            </a:r>
            <a:r>
              <a:rPr sz="1800" spc="-40"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dirty="0">
                <a:solidFill>
                  <a:srgbClr val="404040"/>
                </a:solidFill>
                <a:latin typeface="Verdana"/>
                <a:cs typeface="Verdana"/>
              </a:rPr>
              <a:t>πολλούς</a:t>
            </a:r>
            <a:r>
              <a:rPr sz="1800" spc="-15" dirty="0">
                <a:solidFill>
                  <a:srgbClr val="404040"/>
                </a:solidFill>
                <a:latin typeface="Verdana"/>
                <a:cs typeface="Verdana"/>
              </a:rPr>
              <a:t> </a:t>
            </a:r>
            <a:r>
              <a:rPr sz="1800" dirty="0">
                <a:solidFill>
                  <a:srgbClr val="404040"/>
                </a:solidFill>
                <a:latin typeface="Verdana"/>
                <a:cs typeface="Verdana"/>
              </a:rPr>
              <a:t>εταίρους</a:t>
            </a:r>
            <a:r>
              <a:rPr sz="1800" spc="-20" dirty="0">
                <a:solidFill>
                  <a:srgbClr val="404040"/>
                </a:solidFill>
                <a:latin typeface="Verdana"/>
                <a:cs typeface="Verdana"/>
              </a:rPr>
              <a:t> </a:t>
            </a:r>
            <a:r>
              <a:rPr sz="1800"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αναμένεται</a:t>
            </a:r>
            <a:r>
              <a:rPr sz="1800" spc="25" dirty="0">
                <a:solidFill>
                  <a:srgbClr val="404040"/>
                </a:solidFill>
                <a:latin typeface="Verdana"/>
                <a:cs typeface="Verdana"/>
              </a:rPr>
              <a:t> </a:t>
            </a:r>
            <a:r>
              <a:rPr sz="1800" dirty="0">
                <a:solidFill>
                  <a:srgbClr val="404040"/>
                </a:solidFill>
                <a:latin typeface="Verdana"/>
                <a:cs typeface="Verdana"/>
              </a:rPr>
              <a:t>να</a:t>
            </a:r>
            <a:endParaRPr sz="1800">
              <a:latin typeface="Verdana"/>
              <a:cs typeface="Verdana"/>
            </a:endParaRPr>
          </a:p>
          <a:p>
            <a:pPr marL="299085">
              <a:lnSpc>
                <a:spcPct val="100000"/>
              </a:lnSpc>
              <a:spcBef>
                <a:spcPts val="1085"/>
              </a:spcBef>
            </a:pPr>
            <a:r>
              <a:rPr sz="1800" spc="-5" dirty="0">
                <a:solidFill>
                  <a:srgbClr val="404040"/>
                </a:solidFill>
                <a:latin typeface="Verdana"/>
                <a:cs typeface="Verdana"/>
              </a:rPr>
              <a:t>καλύπτουν</a:t>
            </a:r>
            <a:r>
              <a:rPr sz="1800" spc="-20" dirty="0">
                <a:solidFill>
                  <a:srgbClr val="404040"/>
                </a:solidFill>
                <a:latin typeface="Verdana"/>
                <a:cs typeface="Verdana"/>
              </a:rPr>
              <a:t> </a:t>
            </a:r>
            <a:r>
              <a:rPr sz="1800" spc="-5" dirty="0">
                <a:solidFill>
                  <a:srgbClr val="404040"/>
                </a:solidFill>
                <a:latin typeface="Verdana"/>
                <a:cs typeface="Verdana"/>
              </a:rPr>
              <a:t>το</a:t>
            </a:r>
            <a:r>
              <a:rPr sz="1800" spc="5" dirty="0">
                <a:solidFill>
                  <a:srgbClr val="404040"/>
                </a:solidFill>
                <a:latin typeface="Verdana"/>
                <a:cs typeface="Verdana"/>
              </a:rPr>
              <a:t> </a:t>
            </a:r>
            <a:r>
              <a:rPr sz="1800" spc="-5" dirty="0">
                <a:solidFill>
                  <a:srgbClr val="404040"/>
                </a:solidFill>
                <a:latin typeface="Verdana"/>
                <a:cs typeface="Verdana"/>
              </a:rPr>
              <a:t>ευρύτερο</a:t>
            </a:r>
            <a:r>
              <a:rPr sz="1800" spc="-10" dirty="0">
                <a:solidFill>
                  <a:srgbClr val="404040"/>
                </a:solidFill>
                <a:latin typeface="Verdana"/>
                <a:cs typeface="Verdana"/>
              </a:rPr>
              <a:t> </a:t>
            </a:r>
            <a:r>
              <a:rPr sz="1800" spc="-5" dirty="0">
                <a:solidFill>
                  <a:srgbClr val="404040"/>
                </a:solidFill>
                <a:latin typeface="Verdana"/>
                <a:cs typeface="Verdana"/>
              </a:rPr>
              <a:t>δυνατό</a:t>
            </a:r>
            <a:r>
              <a:rPr sz="1800" spc="15" dirty="0">
                <a:solidFill>
                  <a:srgbClr val="404040"/>
                </a:solidFill>
                <a:latin typeface="Verdana"/>
                <a:cs typeface="Verdana"/>
              </a:rPr>
              <a:t> </a:t>
            </a:r>
            <a:r>
              <a:rPr sz="1800" dirty="0">
                <a:solidFill>
                  <a:srgbClr val="404040"/>
                </a:solidFill>
                <a:latin typeface="Verdana"/>
                <a:cs typeface="Verdana"/>
              </a:rPr>
              <a:t>γεωγραφικό</a:t>
            </a:r>
            <a:r>
              <a:rPr sz="1800" spc="-15" dirty="0">
                <a:solidFill>
                  <a:srgbClr val="404040"/>
                </a:solidFill>
                <a:latin typeface="Verdana"/>
                <a:cs typeface="Verdana"/>
              </a:rPr>
              <a:t> </a:t>
            </a:r>
            <a:r>
              <a:rPr sz="1800" spc="-5" dirty="0">
                <a:solidFill>
                  <a:srgbClr val="404040"/>
                </a:solidFill>
                <a:latin typeface="Verdana"/>
                <a:cs typeface="Verdana"/>
              </a:rPr>
              <a:t>φάσμα</a:t>
            </a:r>
            <a:r>
              <a:rPr sz="1800" spc="10" dirty="0">
                <a:solidFill>
                  <a:srgbClr val="404040"/>
                </a:solidFill>
                <a:latin typeface="Verdana"/>
                <a:cs typeface="Verdana"/>
              </a:rPr>
              <a:t> </a:t>
            </a:r>
            <a:r>
              <a:rPr sz="1800" dirty="0">
                <a:solidFill>
                  <a:srgbClr val="404040"/>
                </a:solidFill>
                <a:latin typeface="Verdana"/>
                <a:cs typeface="Verdana"/>
              </a:rPr>
              <a:t>(</a:t>
            </a:r>
            <a:r>
              <a:rPr sz="1800" spc="5" dirty="0">
                <a:solidFill>
                  <a:srgbClr val="404040"/>
                </a:solidFill>
                <a:latin typeface="Verdana"/>
                <a:cs typeface="Verdana"/>
              </a:rPr>
              <a:t> για</a:t>
            </a:r>
            <a:r>
              <a:rPr sz="1800" dirty="0">
                <a:solidFill>
                  <a:srgbClr val="404040"/>
                </a:solidFill>
                <a:latin typeface="Verdana"/>
                <a:cs typeface="Verdana"/>
              </a:rPr>
              <a:t> παράδειγμα</a:t>
            </a:r>
            <a:r>
              <a:rPr sz="1800" spc="25" dirty="0">
                <a:solidFill>
                  <a:srgbClr val="404040"/>
                </a:solidFill>
                <a:latin typeface="Verdana"/>
                <a:cs typeface="Verdana"/>
              </a:rPr>
              <a:t> </a:t>
            </a:r>
            <a:r>
              <a:rPr sz="1800" spc="-5" dirty="0">
                <a:solidFill>
                  <a:srgbClr val="404040"/>
                </a:solidFill>
                <a:latin typeface="Verdana"/>
                <a:cs typeface="Verdana"/>
              </a:rPr>
              <a:t>όχι</a:t>
            </a:r>
            <a:r>
              <a:rPr sz="1800" spc="10" dirty="0">
                <a:solidFill>
                  <a:srgbClr val="404040"/>
                </a:solidFill>
                <a:latin typeface="Verdana"/>
                <a:cs typeface="Verdana"/>
              </a:rPr>
              <a:t> </a:t>
            </a:r>
            <a:r>
              <a:rPr sz="1800" dirty="0">
                <a:solidFill>
                  <a:srgbClr val="404040"/>
                </a:solidFill>
                <a:latin typeface="Verdana"/>
                <a:cs typeface="Verdana"/>
              </a:rPr>
              <a:t>μόνο</a:t>
            </a:r>
            <a:r>
              <a:rPr sz="1800" spc="-1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5" dirty="0">
                <a:solidFill>
                  <a:srgbClr val="404040"/>
                </a:solidFill>
                <a:latin typeface="Verdana"/>
                <a:cs typeface="Verdana"/>
              </a:rPr>
              <a:t>το</a:t>
            </a:r>
            <a:r>
              <a:rPr sz="1800" spc="5" dirty="0">
                <a:solidFill>
                  <a:srgbClr val="404040"/>
                </a:solidFill>
                <a:latin typeface="Verdana"/>
                <a:cs typeface="Verdana"/>
              </a:rPr>
              <a:t> </a:t>
            </a:r>
            <a:r>
              <a:rPr sz="1800" spc="-5" dirty="0">
                <a:solidFill>
                  <a:srgbClr val="404040"/>
                </a:solidFill>
                <a:latin typeface="Verdana"/>
                <a:cs typeface="Verdana"/>
              </a:rPr>
              <a:t>Ην.</a:t>
            </a:r>
            <a:r>
              <a:rPr sz="1800" spc="-10" dirty="0">
                <a:solidFill>
                  <a:srgbClr val="404040"/>
                </a:solidFill>
                <a:latin typeface="Verdana"/>
                <a:cs typeface="Verdana"/>
              </a:rPr>
              <a:t> </a:t>
            </a:r>
            <a:r>
              <a:rPr sz="1800" dirty="0">
                <a:solidFill>
                  <a:srgbClr val="404040"/>
                </a:solidFill>
                <a:latin typeface="Verdana"/>
                <a:cs typeface="Verdana"/>
              </a:rPr>
              <a:t>Βασίλειο)</a:t>
            </a:r>
            <a:endParaRPr sz="1800">
              <a:latin typeface="Verdana"/>
              <a:cs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398779" y="232359"/>
            <a:ext cx="6396355" cy="514350"/>
          </a:xfrm>
          <a:prstGeom prst="rect">
            <a:avLst/>
          </a:prstGeom>
        </p:spPr>
        <p:txBody>
          <a:bodyPr vert="horz" wrap="square" lIns="0" tIns="13335" rIns="0" bIns="0" rtlCol="0">
            <a:spAutoFit/>
          </a:bodyPr>
          <a:lstStyle/>
          <a:p>
            <a:pPr marL="12700">
              <a:lnSpc>
                <a:spcPct val="100000"/>
              </a:lnSpc>
              <a:spcBef>
                <a:spcPts val="105"/>
              </a:spcBef>
            </a:pPr>
            <a:r>
              <a:rPr sz="3200" spc="-20" dirty="0">
                <a:latin typeface="Calibri"/>
                <a:cs typeface="Calibri"/>
              </a:rPr>
              <a:t>Refugees</a:t>
            </a:r>
            <a:r>
              <a:rPr sz="3200" spc="-10" dirty="0">
                <a:latin typeface="Calibri"/>
                <a:cs typeface="Calibri"/>
              </a:rPr>
              <a:t> from Ukraine</a:t>
            </a:r>
            <a:r>
              <a:rPr sz="3200" spc="-30" dirty="0">
                <a:latin typeface="Calibri"/>
                <a:cs typeface="Calibri"/>
              </a:rPr>
              <a:t> </a:t>
            </a:r>
            <a:r>
              <a:rPr sz="3200" dirty="0">
                <a:latin typeface="Calibri"/>
                <a:cs typeface="Calibri"/>
              </a:rPr>
              <a:t>in</a:t>
            </a:r>
            <a:r>
              <a:rPr sz="3200" spc="-10" dirty="0">
                <a:latin typeface="Calibri"/>
                <a:cs typeface="Calibri"/>
              </a:rPr>
              <a:t> </a:t>
            </a:r>
            <a:r>
              <a:rPr sz="3200" dirty="0">
                <a:latin typeface="Calibri"/>
                <a:cs typeface="Calibri"/>
              </a:rPr>
              <a:t>BM</a:t>
            </a:r>
            <a:r>
              <a:rPr sz="3200" spc="-20" dirty="0">
                <a:latin typeface="Calibri"/>
                <a:cs typeface="Calibri"/>
              </a:rPr>
              <a:t> </a:t>
            </a:r>
            <a:r>
              <a:rPr sz="3200" dirty="0">
                <a:latin typeface="Calibri"/>
                <a:cs typeface="Calibri"/>
              </a:rPr>
              <a:t>(KA131)</a:t>
            </a:r>
            <a:endParaRPr sz="3200">
              <a:latin typeface="Calibri"/>
              <a:cs typeface="Calibri"/>
            </a:endParaRPr>
          </a:p>
        </p:txBody>
      </p:sp>
      <p:sp>
        <p:nvSpPr>
          <p:cNvPr id="6" name="object 6"/>
          <p:cNvSpPr txBox="1"/>
          <p:nvPr/>
        </p:nvSpPr>
        <p:spPr>
          <a:xfrm>
            <a:off x="274320" y="1098550"/>
            <a:ext cx="10392410" cy="3586479"/>
          </a:xfrm>
          <a:prstGeom prst="rect">
            <a:avLst/>
          </a:prstGeom>
        </p:spPr>
        <p:txBody>
          <a:bodyPr vert="horz" wrap="square" lIns="0" tIns="12700" rIns="0" bIns="0" rtlCol="0">
            <a:spAutoFit/>
          </a:bodyPr>
          <a:lstStyle/>
          <a:p>
            <a:pPr marL="362585" marR="238760" indent="-287020">
              <a:lnSpc>
                <a:spcPct val="100000"/>
              </a:lnSpc>
              <a:spcBef>
                <a:spcPts val="100"/>
              </a:spcBef>
              <a:buChar char="•"/>
              <a:tabLst>
                <a:tab pos="362585" algn="l"/>
                <a:tab pos="363220" algn="l"/>
              </a:tabLst>
            </a:pPr>
            <a:r>
              <a:rPr sz="1800" dirty="0">
                <a:solidFill>
                  <a:srgbClr val="172B4D"/>
                </a:solidFill>
                <a:latin typeface="Arial MT"/>
                <a:cs typeface="Arial MT"/>
              </a:rPr>
              <a:t>As of </a:t>
            </a:r>
            <a:r>
              <a:rPr sz="1800" spc="-5" dirty="0">
                <a:solidFill>
                  <a:srgbClr val="172B4D"/>
                </a:solidFill>
                <a:latin typeface="Arial MT"/>
                <a:cs typeface="Arial MT"/>
              </a:rPr>
              <a:t>March </a:t>
            </a:r>
            <a:r>
              <a:rPr sz="1800" spc="-40" dirty="0">
                <a:solidFill>
                  <a:srgbClr val="172B4D"/>
                </a:solidFill>
                <a:latin typeface="Arial MT"/>
                <a:cs typeface="Arial MT"/>
              </a:rPr>
              <a:t>11</a:t>
            </a:r>
            <a:r>
              <a:rPr sz="1800" spc="-60" baseline="25462" dirty="0">
                <a:solidFill>
                  <a:srgbClr val="172B4D"/>
                </a:solidFill>
                <a:latin typeface="Arial MT"/>
                <a:cs typeface="Arial MT"/>
              </a:rPr>
              <a:t>th</a:t>
            </a:r>
            <a:r>
              <a:rPr sz="1800" spc="-52" baseline="25462" dirty="0">
                <a:solidFill>
                  <a:srgbClr val="172B4D"/>
                </a:solidFill>
                <a:latin typeface="Arial MT"/>
                <a:cs typeface="Arial MT"/>
              </a:rPr>
              <a:t> </a:t>
            </a:r>
            <a:r>
              <a:rPr sz="1800" spc="-5" dirty="0">
                <a:solidFill>
                  <a:srgbClr val="172B4D"/>
                </a:solidFill>
                <a:latin typeface="Arial MT"/>
                <a:cs typeface="Arial MT"/>
              </a:rPr>
              <a:t>2022 </a:t>
            </a:r>
            <a:r>
              <a:rPr sz="1800" dirty="0">
                <a:solidFill>
                  <a:srgbClr val="172B4D"/>
                </a:solidFill>
                <a:latin typeface="Arial MT"/>
                <a:cs typeface="Arial MT"/>
              </a:rPr>
              <a:t>- </a:t>
            </a:r>
            <a:r>
              <a:rPr sz="1800" spc="-5" dirty="0">
                <a:solidFill>
                  <a:srgbClr val="172B4D"/>
                </a:solidFill>
                <a:latin typeface="Arial MT"/>
                <a:cs typeface="Arial MT"/>
              </a:rPr>
              <a:t>All Incoming Students </a:t>
            </a:r>
            <a:r>
              <a:rPr sz="1800" dirty="0">
                <a:solidFill>
                  <a:srgbClr val="172B4D"/>
                </a:solidFill>
                <a:latin typeface="Arial MT"/>
                <a:cs typeface="Arial MT"/>
              </a:rPr>
              <a:t>from </a:t>
            </a:r>
            <a:r>
              <a:rPr sz="1800" spc="-5" dirty="0">
                <a:solidFill>
                  <a:srgbClr val="172B4D"/>
                </a:solidFill>
                <a:latin typeface="Arial MT"/>
                <a:cs typeface="Arial MT"/>
              </a:rPr>
              <a:t>Ukraine are now falling in </a:t>
            </a:r>
            <a:r>
              <a:rPr sz="1800" dirty="0">
                <a:solidFill>
                  <a:srgbClr val="172B4D"/>
                </a:solidFill>
                <a:latin typeface="Arial MT"/>
                <a:cs typeface="Arial MT"/>
              </a:rPr>
              <a:t>the </a:t>
            </a:r>
            <a:r>
              <a:rPr sz="1800" spc="-5" dirty="0">
                <a:solidFill>
                  <a:srgbClr val="172B4D"/>
                </a:solidFill>
                <a:latin typeface="Arial MT"/>
                <a:cs typeface="Arial MT"/>
              </a:rPr>
              <a:t>category </a:t>
            </a:r>
            <a:r>
              <a:rPr sz="1800" spc="-10" dirty="0">
                <a:solidFill>
                  <a:srgbClr val="172B4D"/>
                </a:solidFill>
                <a:latin typeface="Arial MT"/>
                <a:cs typeface="Arial MT"/>
              </a:rPr>
              <a:t>“fewer </a:t>
            </a:r>
            <a:r>
              <a:rPr sz="1800" spc="-490" dirty="0">
                <a:solidFill>
                  <a:srgbClr val="172B4D"/>
                </a:solidFill>
                <a:latin typeface="Arial MT"/>
                <a:cs typeface="Arial MT"/>
              </a:rPr>
              <a:t> </a:t>
            </a:r>
            <a:r>
              <a:rPr sz="1800" spc="-10" dirty="0">
                <a:solidFill>
                  <a:srgbClr val="172B4D"/>
                </a:solidFill>
                <a:latin typeface="Arial MT"/>
                <a:cs typeface="Arial MT"/>
              </a:rPr>
              <a:t>opportunity/disadvantaged</a:t>
            </a:r>
            <a:r>
              <a:rPr sz="1800" spc="55" dirty="0">
                <a:solidFill>
                  <a:srgbClr val="172B4D"/>
                </a:solidFill>
                <a:latin typeface="Arial MT"/>
                <a:cs typeface="Arial MT"/>
              </a:rPr>
              <a:t> </a:t>
            </a:r>
            <a:r>
              <a:rPr sz="1800" spc="-5" dirty="0">
                <a:solidFill>
                  <a:srgbClr val="172B4D"/>
                </a:solidFill>
                <a:latin typeface="Arial MT"/>
                <a:cs typeface="Arial MT"/>
              </a:rPr>
              <a:t>background”</a:t>
            </a:r>
            <a:r>
              <a:rPr sz="1800" spc="20" dirty="0">
                <a:solidFill>
                  <a:srgbClr val="172B4D"/>
                </a:solidFill>
                <a:latin typeface="Arial MT"/>
                <a:cs typeface="Arial MT"/>
              </a:rPr>
              <a:t> </a:t>
            </a:r>
            <a:r>
              <a:rPr sz="1800" spc="-5" dirty="0">
                <a:solidFill>
                  <a:srgbClr val="172B4D"/>
                </a:solidFill>
                <a:latin typeface="Arial MT"/>
                <a:cs typeface="Arial MT"/>
              </a:rPr>
              <a:t>and</a:t>
            </a:r>
            <a:r>
              <a:rPr sz="1800" spc="10" dirty="0">
                <a:solidFill>
                  <a:srgbClr val="172B4D"/>
                </a:solidFill>
                <a:latin typeface="Arial MT"/>
                <a:cs typeface="Arial MT"/>
              </a:rPr>
              <a:t> </a:t>
            </a:r>
            <a:r>
              <a:rPr sz="1800" spc="-5" dirty="0">
                <a:solidFill>
                  <a:srgbClr val="172B4D"/>
                </a:solidFill>
                <a:latin typeface="Arial MT"/>
                <a:cs typeface="Arial MT"/>
              </a:rPr>
              <a:t>have</a:t>
            </a:r>
            <a:r>
              <a:rPr sz="1800" dirty="0">
                <a:solidFill>
                  <a:srgbClr val="172B4D"/>
                </a:solidFill>
                <a:latin typeface="Arial MT"/>
                <a:cs typeface="Arial MT"/>
              </a:rPr>
              <a:t> to </a:t>
            </a:r>
            <a:r>
              <a:rPr sz="1800" spc="-5" dirty="0">
                <a:solidFill>
                  <a:srgbClr val="172B4D"/>
                </a:solidFill>
                <a:latin typeface="Arial MT"/>
                <a:cs typeface="Arial MT"/>
              </a:rPr>
              <a:t>receive</a:t>
            </a:r>
            <a:r>
              <a:rPr sz="1800" spc="10" dirty="0">
                <a:solidFill>
                  <a:srgbClr val="172B4D"/>
                </a:solidFill>
                <a:latin typeface="Arial MT"/>
                <a:cs typeface="Arial MT"/>
              </a:rPr>
              <a:t> </a:t>
            </a:r>
            <a:r>
              <a:rPr sz="1800" dirty="0">
                <a:solidFill>
                  <a:srgbClr val="172B4D"/>
                </a:solidFill>
                <a:latin typeface="Arial MT"/>
                <a:cs typeface="Arial MT"/>
              </a:rPr>
              <a:t>the</a:t>
            </a:r>
            <a:r>
              <a:rPr sz="1800" spc="-35" dirty="0">
                <a:solidFill>
                  <a:srgbClr val="172B4D"/>
                </a:solidFill>
                <a:latin typeface="Arial MT"/>
                <a:cs typeface="Arial MT"/>
              </a:rPr>
              <a:t> Top-up.</a:t>
            </a:r>
            <a:endParaRPr sz="1800">
              <a:latin typeface="Arial MT"/>
              <a:cs typeface="Arial MT"/>
            </a:endParaRPr>
          </a:p>
          <a:p>
            <a:pPr>
              <a:lnSpc>
                <a:spcPct val="100000"/>
              </a:lnSpc>
              <a:buChar char="•"/>
            </a:pPr>
            <a:endParaRPr sz="2000">
              <a:latin typeface="Arial MT"/>
              <a:cs typeface="Arial MT"/>
            </a:endParaRPr>
          </a:p>
          <a:p>
            <a:pPr>
              <a:lnSpc>
                <a:spcPct val="100000"/>
              </a:lnSpc>
              <a:spcBef>
                <a:spcPts val="50"/>
              </a:spcBef>
              <a:buChar char="•"/>
            </a:pPr>
            <a:endParaRPr sz="1650">
              <a:latin typeface="Arial MT"/>
              <a:cs typeface="Arial MT"/>
            </a:endParaRPr>
          </a:p>
          <a:p>
            <a:pPr marL="362585" marR="43180" indent="-287020">
              <a:lnSpc>
                <a:spcPct val="100000"/>
              </a:lnSpc>
              <a:buFont typeface="Arial MT"/>
              <a:buChar char="•"/>
              <a:tabLst>
                <a:tab pos="414020" algn="l"/>
                <a:tab pos="414655" algn="l"/>
              </a:tabLst>
            </a:pPr>
            <a:r>
              <a:rPr dirty="0"/>
              <a:t>	</a:t>
            </a:r>
            <a:r>
              <a:rPr sz="1800" spc="-5" dirty="0">
                <a:latin typeface="Calibri"/>
                <a:cs typeface="Calibri"/>
              </a:rPr>
              <a:t>Τhe</a:t>
            </a:r>
            <a:r>
              <a:rPr sz="1800" spc="15" dirty="0">
                <a:latin typeface="Calibri"/>
                <a:cs typeface="Calibri"/>
              </a:rPr>
              <a:t> </a:t>
            </a:r>
            <a:r>
              <a:rPr sz="1800" dirty="0">
                <a:latin typeface="Calibri"/>
                <a:cs typeface="Calibri"/>
              </a:rPr>
              <a:t>amendment </a:t>
            </a:r>
            <a:r>
              <a:rPr sz="1800" spc="-10" dirty="0">
                <a:latin typeface="Calibri"/>
                <a:cs typeface="Calibri"/>
              </a:rPr>
              <a:t>templates</a:t>
            </a:r>
            <a:r>
              <a:rPr sz="1800" spc="5" dirty="0">
                <a:latin typeface="Calibri"/>
                <a:cs typeface="Calibri"/>
              </a:rPr>
              <a:t> </a:t>
            </a:r>
            <a:r>
              <a:rPr sz="1800" spc="-5" dirty="0">
                <a:latin typeface="Calibri"/>
                <a:cs typeface="Calibri"/>
              </a:rPr>
              <a:t>(if</a:t>
            </a:r>
            <a:r>
              <a:rPr sz="1800" spc="25" dirty="0">
                <a:latin typeface="Calibri"/>
                <a:cs typeface="Calibri"/>
              </a:rPr>
              <a:t> </a:t>
            </a:r>
            <a:r>
              <a:rPr sz="1800" spc="-10" dirty="0">
                <a:latin typeface="Calibri"/>
                <a:cs typeface="Calibri"/>
              </a:rPr>
              <a:t>hosting</a:t>
            </a:r>
            <a:r>
              <a:rPr sz="1800" spc="20" dirty="0">
                <a:latin typeface="Calibri"/>
                <a:cs typeface="Calibri"/>
              </a:rPr>
              <a:t> </a:t>
            </a:r>
            <a:r>
              <a:rPr sz="1800" spc="-5" dirty="0">
                <a:latin typeface="Calibri"/>
                <a:cs typeface="Calibri"/>
              </a:rPr>
              <a:t>students</a:t>
            </a:r>
            <a:r>
              <a:rPr sz="1800" spc="-10" dirty="0">
                <a:latin typeface="Calibri"/>
                <a:cs typeface="Calibri"/>
              </a:rPr>
              <a:t> from</a:t>
            </a:r>
            <a:r>
              <a:rPr sz="1800" spc="-5" dirty="0">
                <a:latin typeface="Calibri"/>
                <a:cs typeface="Calibri"/>
              </a:rPr>
              <a:t> </a:t>
            </a:r>
            <a:r>
              <a:rPr sz="1800" spc="-10" dirty="0">
                <a:latin typeface="Calibri"/>
                <a:cs typeface="Calibri"/>
              </a:rPr>
              <a:t>Ukraine</a:t>
            </a:r>
            <a:r>
              <a:rPr sz="1800" dirty="0">
                <a:latin typeface="Calibri"/>
                <a:cs typeface="Calibri"/>
              </a:rPr>
              <a:t> in</a:t>
            </a:r>
            <a:r>
              <a:rPr sz="1800" spc="10" dirty="0">
                <a:latin typeface="Calibri"/>
                <a:cs typeface="Calibri"/>
              </a:rPr>
              <a:t> </a:t>
            </a:r>
            <a:r>
              <a:rPr sz="1800" dirty="0">
                <a:latin typeface="Calibri"/>
                <a:cs typeface="Calibri"/>
              </a:rPr>
              <a:t>KA131 )</a:t>
            </a:r>
            <a:r>
              <a:rPr sz="1800" spc="15" dirty="0">
                <a:latin typeface="Calibri"/>
                <a:cs typeface="Calibri"/>
              </a:rPr>
              <a:t> </a:t>
            </a:r>
            <a:r>
              <a:rPr sz="1800" spc="-5" dirty="0">
                <a:latin typeface="Calibri"/>
                <a:cs typeface="Calibri"/>
              </a:rPr>
              <a:t>must</a:t>
            </a:r>
            <a:r>
              <a:rPr sz="1800" spc="5" dirty="0">
                <a:latin typeface="Calibri"/>
                <a:cs typeface="Calibri"/>
              </a:rPr>
              <a:t> </a:t>
            </a:r>
            <a:r>
              <a:rPr sz="1800" spc="-5" dirty="0">
                <a:latin typeface="Calibri"/>
                <a:cs typeface="Calibri"/>
              </a:rPr>
              <a:t>be</a:t>
            </a:r>
            <a:r>
              <a:rPr sz="1800" dirty="0">
                <a:latin typeface="Calibri"/>
                <a:cs typeface="Calibri"/>
              </a:rPr>
              <a:t> </a:t>
            </a:r>
            <a:r>
              <a:rPr sz="1800" spc="-5" dirty="0">
                <a:latin typeface="Calibri"/>
                <a:cs typeface="Calibri"/>
              </a:rPr>
              <a:t>SIGNED</a:t>
            </a:r>
            <a:r>
              <a:rPr sz="1800" spc="10" dirty="0">
                <a:latin typeface="Calibri"/>
                <a:cs typeface="Calibri"/>
              </a:rPr>
              <a:t> </a:t>
            </a:r>
            <a:r>
              <a:rPr sz="1800" dirty="0">
                <a:latin typeface="Calibri"/>
                <a:cs typeface="Calibri"/>
              </a:rPr>
              <a:t>when</a:t>
            </a:r>
            <a:r>
              <a:rPr sz="1800" spc="15" dirty="0">
                <a:latin typeface="Calibri"/>
                <a:cs typeface="Calibri"/>
              </a:rPr>
              <a:t> </a:t>
            </a:r>
            <a:r>
              <a:rPr sz="1800" spc="-5" dirty="0">
                <a:latin typeface="Calibri"/>
                <a:cs typeface="Calibri"/>
              </a:rPr>
              <a:t>project </a:t>
            </a:r>
            <a:r>
              <a:rPr sz="1800" dirty="0">
                <a:latin typeface="Calibri"/>
                <a:cs typeface="Calibri"/>
              </a:rPr>
              <a:t> </a:t>
            </a:r>
            <a:r>
              <a:rPr sz="1800" spc="-5" dirty="0">
                <a:latin typeface="Calibri"/>
                <a:cs typeface="Calibri"/>
              </a:rPr>
              <a:t>beneficiaries</a:t>
            </a:r>
            <a:r>
              <a:rPr sz="1800" spc="35" dirty="0">
                <a:latin typeface="Calibri"/>
                <a:cs typeface="Calibri"/>
              </a:rPr>
              <a:t> </a:t>
            </a:r>
            <a:r>
              <a:rPr sz="1800" spc="-5" dirty="0">
                <a:latin typeface="Calibri"/>
                <a:cs typeface="Calibri"/>
              </a:rPr>
              <a:t>insert</a:t>
            </a:r>
            <a:r>
              <a:rPr sz="1800" spc="10" dirty="0">
                <a:latin typeface="Calibri"/>
                <a:cs typeface="Calibri"/>
              </a:rPr>
              <a:t> </a:t>
            </a:r>
            <a:r>
              <a:rPr sz="1800" spc="-5" dirty="0">
                <a:latin typeface="Calibri"/>
                <a:cs typeface="Calibri"/>
              </a:rPr>
              <a:t>activities</a:t>
            </a:r>
            <a:r>
              <a:rPr sz="1800" spc="15" dirty="0">
                <a:latin typeface="Calibri"/>
                <a:cs typeface="Calibri"/>
              </a:rPr>
              <a:t> </a:t>
            </a:r>
            <a:r>
              <a:rPr sz="1800" spc="-10" dirty="0">
                <a:latin typeface="Calibri"/>
                <a:cs typeface="Calibri"/>
              </a:rPr>
              <a:t>to</a:t>
            </a:r>
            <a:r>
              <a:rPr sz="1800" spc="10" dirty="0">
                <a:latin typeface="Calibri"/>
                <a:cs typeface="Calibri"/>
              </a:rPr>
              <a:t> </a:t>
            </a:r>
            <a:r>
              <a:rPr sz="1800" spc="-15" dirty="0">
                <a:latin typeface="Calibri"/>
                <a:cs typeface="Calibri"/>
              </a:rPr>
              <a:t>facilitate</a:t>
            </a:r>
            <a:r>
              <a:rPr sz="1800" spc="25" dirty="0">
                <a:latin typeface="Calibri"/>
                <a:cs typeface="Calibri"/>
              </a:rPr>
              <a:t> </a:t>
            </a:r>
            <a:r>
              <a:rPr sz="1800" dirty="0">
                <a:latin typeface="Calibri"/>
                <a:cs typeface="Calibri"/>
              </a:rPr>
              <a:t>the</a:t>
            </a:r>
            <a:r>
              <a:rPr sz="1800" spc="15" dirty="0">
                <a:latin typeface="Calibri"/>
                <a:cs typeface="Calibri"/>
              </a:rPr>
              <a:t> </a:t>
            </a:r>
            <a:r>
              <a:rPr sz="1800" spc="-10" dirty="0">
                <a:latin typeface="Calibri"/>
                <a:cs typeface="Calibri"/>
              </a:rPr>
              <a:t>integration</a:t>
            </a:r>
            <a:r>
              <a:rPr sz="1800" spc="20" dirty="0">
                <a:latin typeface="Calibri"/>
                <a:cs typeface="Calibri"/>
              </a:rPr>
              <a:t> </a:t>
            </a:r>
            <a:r>
              <a:rPr sz="1800" spc="-5" dirty="0">
                <a:latin typeface="Calibri"/>
                <a:cs typeface="Calibri"/>
              </a:rPr>
              <a:t>of</a:t>
            </a:r>
            <a:r>
              <a:rPr sz="1800" dirty="0">
                <a:latin typeface="Calibri"/>
                <a:cs typeface="Calibri"/>
              </a:rPr>
              <a:t> </a:t>
            </a:r>
            <a:r>
              <a:rPr sz="1800" spc="-10" dirty="0">
                <a:latin typeface="Calibri"/>
                <a:cs typeface="Calibri"/>
              </a:rPr>
              <a:t>Ukrainian</a:t>
            </a:r>
            <a:r>
              <a:rPr sz="1800" spc="25" dirty="0">
                <a:latin typeface="Calibri"/>
                <a:cs typeface="Calibri"/>
              </a:rPr>
              <a:t> </a:t>
            </a:r>
            <a:r>
              <a:rPr sz="1800" spc="-10" dirty="0">
                <a:latin typeface="Calibri"/>
                <a:cs typeface="Calibri"/>
              </a:rPr>
              <a:t>participants</a:t>
            </a:r>
            <a:r>
              <a:rPr sz="1800" spc="20" dirty="0">
                <a:latin typeface="Calibri"/>
                <a:cs typeface="Calibri"/>
              </a:rPr>
              <a:t> </a:t>
            </a:r>
            <a:r>
              <a:rPr sz="1800" spc="-5" dirty="0">
                <a:latin typeface="Calibri"/>
                <a:cs typeface="Calibri"/>
              </a:rPr>
              <a:t>in</a:t>
            </a:r>
            <a:r>
              <a:rPr sz="1800" spc="15" dirty="0">
                <a:latin typeface="Calibri"/>
                <a:cs typeface="Calibri"/>
              </a:rPr>
              <a:t> </a:t>
            </a:r>
            <a:r>
              <a:rPr sz="1800" spc="-5" dirty="0">
                <a:latin typeface="Calibri"/>
                <a:cs typeface="Calibri"/>
              </a:rPr>
              <a:t>activities</a:t>
            </a:r>
            <a:r>
              <a:rPr sz="1800" spc="25" dirty="0">
                <a:latin typeface="Calibri"/>
                <a:cs typeface="Calibri"/>
              </a:rPr>
              <a:t> </a:t>
            </a:r>
            <a:r>
              <a:rPr sz="1800" spc="-15" dirty="0">
                <a:latin typeface="Calibri"/>
                <a:cs typeface="Calibri"/>
              </a:rPr>
              <a:t>offered</a:t>
            </a:r>
            <a:r>
              <a:rPr sz="1800" spc="10" dirty="0">
                <a:latin typeface="Calibri"/>
                <a:cs typeface="Calibri"/>
              </a:rPr>
              <a:t> </a:t>
            </a:r>
            <a:r>
              <a:rPr sz="1800" spc="-5" dirty="0">
                <a:latin typeface="Calibri"/>
                <a:cs typeface="Calibri"/>
              </a:rPr>
              <a:t>by</a:t>
            </a:r>
            <a:r>
              <a:rPr sz="1800" spc="20" dirty="0">
                <a:latin typeface="Calibri"/>
                <a:cs typeface="Calibri"/>
              </a:rPr>
              <a:t> </a:t>
            </a:r>
            <a:r>
              <a:rPr sz="1800" dirty="0">
                <a:latin typeface="Calibri"/>
                <a:cs typeface="Calibri"/>
              </a:rPr>
              <a:t>the </a:t>
            </a:r>
            <a:r>
              <a:rPr sz="1800" spc="-395" dirty="0">
                <a:latin typeface="Calibri"/>
                <a:cs typeface="Calibri"/>
              </a:rPr>
              <a:t> </a:t>
            </a:r>
            <a:r>
              <a:rPr sz="1800" spc="-10" dirty="0">
                <a:latin typeface="Calibri"/>
                <a:cs typeface="Calibri"/>
              </a:rPr>
              <a:t>programme</a:t>
            </a:r>
            <a:r>
              <a:rPr sz="1800" spc="5" dirty="0">
                <a:latin typeface="Calibri"/>
                <a:cs typeface="Calibri"/>
              </a:rPr>
              <a:t> </a:t>
            </a:r>
            <a:r>
              <a:rPr sz="1800" dirty="0">
                <a:latin typeface="Calibri"/>
                <a:cs typeface="Calibri"/>
              </a:rPr>
              <a:t>(</a:t>
            </a:r>
            <a:r>
              <a:rPr sz="1800" spc="5" dirty="0">
                <a:latin typeface="Calibri"/>
                <a:cs typeface="Calibri"/>
              </a:rPr>
              <a:t> </a:t>
            </a:r>
            <a:r>
              <a:rPr sz="1800" spc="-5" dirty="0">
                <a:latin typeface="Calibri"/>
                <a:cs typeface="Calibri"/>
              </a:rPr>
              <a:t>please</a:t>
            </a:r>
            <a:r>
              <a:rPr sz="1800" dirty="0">
                <a:latin typeface="Calibri"/>
                <a:cs typeface="Calibri"/>
              </a:rPr>
              <a:t> </a:t>
            </a:r>
            <a:r>
              <a:rPr sz="1800" spc="-10" dirty="0">
                <a:latin typeface="Calibri"/>
                <a:cs typeface="Calibri"/>
              </a:rPr>
              <a:t>contact</a:t>
            </a:r>
            <a:r>
              <a:rPr sz="1800" dirty="0">
                <a:latin typeface="Calibri"/>
                <a:cs typeface="Calibri"/>
              </a:rPr>
              <a:t> NA </a:t>
            </a:r>
            <a:r>
              <a:rPr sz="1800" spc="-5" dirty="0">
                <a:latin typeface="Calibri"/>
                <a:cs typeface="Calibri"/>
              </a:rPr>
              <a:t>Cy</a:t>
            </a:r>
            <a:r>
              <a:rPr sz="1800" dirty="0">
                <a:latin typeface="Calibri"/>
                <a:cs typeface="Calibri"/>
              </a:rPr>
              <a:t> </a:t>
            </a:r>
            <a:r>
              <a:rPr sz="1800" spc="-15" dirty="0">
                <a:latin typeface="Calibri"/>
                <a:cs typeface="Calibri"/>
              </a:rPr>
              <a:t>for</a:t>
            </a:r>
            <a:r>
              <a:rPr sz="1800" spc="5" dirty="0">
                <a:latin typeface="Calibri"/>
                <a:cs typeface="Calibri"/>
              </a:rPr>
              <a:t> </a:t>
            </a:r>
            <a:r>
              <a:rPr sz="1800" dirty="0">
                <a:latin typeface="Calibri"/>
                <a:cs typeface="Calibri"/>
              </a:rPr>
              <a:t>the </a:t>
            </a:r>
            <a:r>
              <a:rPr sz="1800" spc="-5" dirty="0">
                <a:latin typeface="Calibri"/>
                <a:cs typeface="Calibri"/>
              </a:rPr>
              <a:t>amendment</a:t>
            </a:r>
            <a:r>
              <a:rPr sz="1800" dirty="0">
                <a:latin typeface="Calibri"/>
                <a:cs typeface="Calibri"/>
              </a:rPr>
              <a:t> </a:t>
            </a:r>
            <a:r>
              <a:rPr sz="1800" spc="-5" dirty="0">
                <a:latin typeface="Calibri"/>
                <a:cs typeface="Calibri"/>
              </a:rPr>
              <a:t>prior</a:t>
            </a:r>
            <a:r>
              <a:rPr sz="1800" spc="10" dirty="0">
                <a:latin typeface="Calibri"/>
                <a:cs typeface="Calibri"/>
              </a:rPr>
              <a:t> </a:t>
            </a:r>
            <a:r>
              <a:rPr sz="1800" spc="-10" dirty="0">
                <a:latin typeface="Calibri"/>
                <a:cs typeface="Calibri"/>
              </a:rPr>
              <a:t>to</a:t>
            </a:r>
            <a:r>
              <a:rPr sz="1800" spc="-5" dirty="0">
                <a:latin typeface="Calibri"/>
                <a:cs typeface="Calibri"/>
              </a:rPr>
              <a:t> </a:t>
            </a:r>
            <a:r>
              <a:rPr sz="1800" dirty="0">
                <a:latin typeface="Calibri"/>
                <a:cs typeface="Calibri"/>
              </a:rPr>
              <a:t>the</a:t>
            </a:r>
            <a:r>
              <a:rPr sz="1800" spc="15" dirty="0">
                <a:latin typeface="Calibri"/>
                <a:cs typeface="Calibri"/>
              </a:rPr>
              <a:t> </a:t>
            </a:r>
            <a:r>
              <a:rPr sz="1800" spc="-5" dirty="0">
                <a:latin typeface="Calibri"/>
                <a:cs typeface="Calibri"/>
              </a:rPr>
              <a:t>mobility</a:t>
            </a:r>
            <a:r>
              <a:rPr sz="1800" spc="5" dirty="0">
                <a:latin typeface="Calibri"/>
                <a:cs typeface="Calibri"/>
              </a:rPr>
              <a:t> </a:t>
            </a:r>
            <a:r>
              <a:rPr sz="1800" spc="-10" dirty="0">
                <a:latin typeface="Calibri"/>
                <a:cs typeface="Calibri"/>
              </a:rPr>
              <a:t>taking</a:t>
            </a:r>
            <a:r>
              <a:rPr sz="1800" spc="15" dirty="0">
                <a:latin typeface="Calibri"/>
                <a:cs typeface="Calibri"/>
              </a:rPr>
              <a:t> </a:t>
            </a:r>
            <a:r>
              <a:rPr sz="1800" spc="-5" dirty="0">
                <a:latin typeface="Calibri"/>
                <a:cs typeface="Calibri"/>
              </a:rPr>
              <a:t>place)</a:t>
            </a:r>
            <a:endParaRPr sz="1800">
              <a:latin typeface="Calibri"/>
              <a:cs typeface="Calibri"/>
            </a:endParaRPr>
          </a:p>
          <a:p>
            <a:pPr>
              <a:lnSpc>
                <a:spcPct val="100000"/>
              </a:lnSpc>
              <a:buChar char="•"/>
            </a:pPr>
            <a:endParaRPr sz="1800">
              <a:latin typeface="Calibri"/>
              <a:cs typeface="Calibri"/>
            </a:endParaRPr>
          </a:p>
          <a:p>
            <a:pPr>
              <a:lnSpc>
                <a:spcPct val="100000"/>
              </a:lnSpc>
              <a:spcBef>
                <a:spcPts val="50"/>
              </a:spcBef>
              <a:buChar char="•"/>
            </a:pPr>
            <a:endParaRPr sz="1700">
              <a:latin typeface="Calibri"/>
              <a:cs typeface="Calibri"/>
            </a:endParaRPr>
          </a:p>
          <a:p>
            <a:pPr marL="362585" marR="218440" indent="-287020">
              <a:lnSpc>
                <a:spcPct val="100000"/>
              </a:lnSpc>
              <a:buFont typeface="Arial MT"/>
              <a:buChar char="•"/>
              <a:tabLst>
                <a:tab pos="362585" algn="l"/>
                <a:tab pos="363220" algn="l"/>
              </a:tabLst>
            </a:pPr>
            <a:r>
              <a:rPr sz="1800" spc="-5" dirty="0">
                <a:latin typeface="Calibri"/>
                <a:cs typeface="Calibri"/>
              </a:rPr>
              <a:t>Please</a:t>
            </a:r>
            <a:r>
              <a:rPr sz="1800" dirty="0">
                <a:latin typeface="Calibri"/>
                <a:cs typeface="Calibri"/>
              </a:rPr>
              <a:t> </a:t>
            </a:r>
            <a:r>
              <a:rPr sz="1800" spc="-10" dirty="0">
                <a:latin typeface="Calibri"/>
                <a:cs typeface="Calibri"/>
              </a:rPr>
              <a:t>note</a:t>
            </a:r>
            <a:r>
              <a:rPr sz="1800" spc="20" dirty="0">
                <a:latin typeface="Calibri"/>
                <a:cs typeface="Calibri"/>
              </a:rPr>
              <a:t> </a:t>
            </a:r>
            <a:r>
              <a:rPr sz="1800" spc="-5" dirty="0">
                <a:latin typeface="Calibri"/>
                <a:cs typeface="Calibri"/>
              </a:rPr>
              <a:t>that</a:t>
            </a:r>
            <a:r>
              <a:rPr sz="1800" spc="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20%</a:t>
            </a:r>
            <a:r>
              <a:rPr sz="1800" spc="5" dirty="0">
                <a:latin typeface="Calibri"/>
                <a:cs typeface="Calibri"/>
              </a:rPr>
              <a:t> </a:t>
            </a:r>
            <a:r>
              <a:rPr sz="1800" spc="-5" dirty="0">
                <a:latin typeface="Calibri"/>
                <a:cs typeface="Calibri"/>
              </a:rPr>
              <a:t>limit</a:t>
            </a:r>
            <a:r>
              <a:rPr sz="1800" spc="20" dirty="0">
                <a:latin typeface="Calibri"/>
                <a:cs typeface="Calibri"/>
              </a:rPr>
              <a:t> </a:t>
            </a:r>
            <a:r>
              <a:rPr sz="1800" spc="-5" dirty="0">
                <a:latin typeface="Calibri"/>
                <a:cs typeface="Calibri"/>
              </a:rPr>
              <a:t>of</a:t>
            </a:r>
            <a:r>
              <a:rPr sz="1800" dirty="0">
                <a:latin typeface="Calibri"/>
                <a:cs typeface="Calibri"/>
              </a:rPr>
              <a:t> the</a:t>
            </a:r>
            <a:r>
              <a:rPr sz="1800" spc="20" dirty="0">
                <a:latin typeface="Calibri"/>
                <a:cs typeface="Calibri"/>
              </a:rPr>
              <a:t> </a:t>
            </a:r>
            <a:r>
              <a:rPr sz="1800" spc="-15" dirty="0">
                <a:latin typeface="Calibri"/>
                <a:cs typeface="Calibri"/>
              </a:rPr>
              <a:t>awarded</a:t>
            </a:r>
            <a:r>
              <a:rPr sz="1800" spc="15" dirty="0">
                <a:latin typeface="Calibri"/>
                <a:cs typeface="Calibri"/>
              </a:rPr>
              <a:t> </a:t>
            </a:r>
            <a:r>
              <a:rPr sz="1800" spc="-10" dirty="0">
                <a:latin typeface="Calibri"/>
                <a:cs typeface="Calibri"/>
              </a:rPr>
              <a:t>grant</a:t>
            </a:r>
            <a:r>
              <a:rPr sz="1800" spc="5" dirty="0">
                <a:latin typeface="Calibri"/>
                <a:cs typeface="Calibri"/>
              </a:rPr>
              <a:t> </a:t>
            </a:r>
            <a:r>
              <a:rPr sz="1800" spc="-10" dirty="0">
                <a:latin typeface="Calibri"/>
                <a:cs typeface="Calibri"/>
              </a:rPr>
              <a:t>to</a:t>
            </a:r>
            <a:r>
              <a:rPr sz="1800" dirty="0">
                <a:latin typeface="Calibri"/>
                <a:cs typeface="Calibri"/>
              </a:rPr>
              <a:t> </a:t>
            </a:r>
            <a:r>
              <a:rPr sz="1800" spc="-5" dirty="0">
                <a:latin typeface="Calibri"/>
                <a:cs typeface="Calibri"/>
              </a:rPr>
              <a:t>activities</a:t>
            </a:r>
            <a:r>
              <a:rPr sz="1800" spc="20" dirty="0">
                <a:latin typeface="Calibri"/>
                <a:cs typeface="Calibri"/>
              </a:rPr>
              <a:t> </a:t>
            </a:r>
            <a:r>
              <a:rPr sz="1800" spc="-5" dirty="0">
                <a:latin typeface="Calibri"/>
                <a:cs typeface="Calibri"/>
              </a:rPr>
              <a:t>with</a:t>
            </a:r>
            <a:r>
              <a:rPr sz="1800" spc="15" dirty="0">
                <a:latin typeface="Calibri"/>
                <a:cs typeface="Calibri"/>
              </a:rPr>
              <a:t> </a:t>
            </a:r>
            <a:r>
              <a:rPr sz="1800" spc="-10" dirty="0">
                <a:latin typeface="Calibri"/>
                <a:cs typeface="Calibri"/>
              </a:rPr>
              <a:t>third</a:t>
            </a:r>
            <a:r>
              <a:rPr sz="1800" spc="15" dirty="0">
                <a:latin typeface="Calibri"/>
                <a:cs typeface="Calibri"/>
              </a:rPr>
              <a:t> </a:t>
            </a:r>
            <a:r>
              <a:rPr sz="1800" spc="-10" dirty="0">
                <a:latin typeface="Calibri"/>
                <a:cs typeface="Calibri"/>
              </a:rPr>
              <a:t>countries</a:t>
            </a:r>
            <a:r>
              <a:rPr sz="1800" spc="20" dirty="0">
                <a:latin typeface="Calibri"/>
                <a:cs typeface="Calibri"/>
              </a:rPr>
              <a:t> </a:t>
            </a:r>
            <a:r>
              <a:rPr sz="1800" spc="-5" dirty="0">
                <a:latin typeface="Calibri"/>
                <a:cs typeface="Calibri"/>
              </a:rPr>
              <a:t>not</a:t>
            </a:r>
            <a:r>
              <a:rPr sz="1800" dirty="0">
                <a:latin typeface="Calibri"/>
                <a:cs typeface="Calibri"/>
              </a:rPr>
              <a:t> </a:t>
            </a:r>
            <a:r>
              <a:rPr sz="1800" spc="-10" dirty="0">
                <a:latin typeface="Calibri"/>
                <a:cs typeface="Calibri"/>
              </a:rPr>
              <a:t>associated</a:t>
            </a:r>
            <a:r>
              <a:rPr sz="1800" spc="10" dirty="0">
                <a:latin typeface="Calibri"/>
                <a:cs typeface="Calibri"/>
              </a:rPr>
              <a:t> </a:t>
            </a:r>
            <a:r>
              <a:rPr sz="1800" spc="-10" dirty="0">
                <a:latin typeface="Calibri"/>
                <a:cs typeface="Calibri"/>
              </a:rPr>
              <a:t>to</a:t>
            </a:r>
            <a:r>
              <a:rPr sz="1800" dirty="0">
                <a:latin typeface="Calibri"/>
                <a:cs typeface="Calibri"/>
              </a:rPr>
              <a:t> the </a:t>
            </a:r>
            <a:r>
              <a:rPr sz="1800" spc="-390" dirty="0">
                <a:latin typeface="Calibri"/>
                <a:cs typeface="Calibri"/>
              </a:rPr>
              <a:t> </a:t>
            </a:r>
            <a:r>
              <a:rPr sz="1800" spc="-10" dirty="0">
                <a:latin typeface="Calibri"/>
                <a:cs typeface="Calibri"/>
              </a:rPr>
              <a:t>Programme,</a:t>
            </a:r>
            <a:r>
              <a:rPr sz="1800" spc="-5" dirty="0">
                <a:latin typeface="Calibri"/>
                <a:cs typeface="Calibri"/>
              </a:rPr>
              <a:t> applicable</a:t>
            </a:r>
            <a:r>
              <a:rPr sz="1800" spc="25" dirty="0">
                <a:latin typeface="Calibri"/>
                <a:cs typeface="Calibri"/>
              </a:rPr>
              <a:t> </a:t>
            </a:r>
            <a:r>
              <a:rPr sz="1800" spc="-5" dirty="0">
                <a:latin typeface="Calibri"/>
                <a:cs typeface="Calibri"/>
              </a:rPr>
              <a:t>in</a:t>
            </a:r>
            <a:r>
              <a:rPr sz="1800" spc="30" dirty="0">
                <a:latin typeface="Calibri"/>
                <a:cs typeface="Calibri"/>
              </a:rPr>
              <a:t> </a:t>
            </a:r>
            <a:r>
              <a:rPr sz="1800" dirty="0">
                <a:latin typeface="Calibri"/>
                <a:cs typeface="Calibri"/>
              </a:rPr>
              <a:t>KA131,</a:t>
            </a:r>
            <a:r>
              <a:rPr sz="1800" spc="5" dirty="0">
                <a:latin typeface="Calibri"/>
                <a:cs typeface="Calibri"/>
              </a:rPr>
              <a:t> </a:t>
            </a:r>
            <a:r>
              <a:rPr sz="1800" spc="-5" dirty="0">
                <a:latin typeface="Calibri"/>
                <a:cs typeface="Calibri"/>
              </a:rPr>
              <a:t>only</a:t>
            </a:r>
            <a:r>
              <a:rPr sz="1800" dirty="0">
                <a:latin typeface="Calibri"/>
                <a:cs typeface="Calibri"/>
              </a:rPr>
              <a:t> </a:t>
            </a:r>
            <a:r>
              <a:rPr sz="1800" spc="-5" dirty="0">
                <a:latin typeface="Calibri"/>
                <a:cs typeface="Calibri"/>
              </a:rPr>
              <a:t>applies</a:t>
            </a:r>
            <a:r>
              <a:rPr sz="1800" spc="15" dirty="0">
                <a:latin typeface="Calibri"/>
                <a:cs typeface="Calibri"/>
              </a:rPr>
              <a:t> </a:t>
            </a:r>
            <a:r>
              <a:rPr sz="1800" spc="-10" dirty="0">
                <a:latin typeface="Calibri"/>
                <a:cs typeface="Calibri"/>
              </a:rPr>
              <a:t>to</a:t>
            </a:r>
            <a:r>
              <a:rPr sz="1800" spc="-5" dirty="0">
                <a:latin typeface="Calibri"/>
                <a:cs typeface="Calibri"/>
              </a:rPr>
              <a:t> outgoing</a:t>
            </a:r>
            <a:r>
              <a:rPr sz="1800" spc="15" dirty="0">
                <a:latin typeface="Calibri"/>
                <a:cs typeface="Calibri"/>
              </a:rPr>
              <a:t> </a:t>
            </a:r>
            <a:r>
              <a:rPr sz="1800" spc="-5" dirty="0">
                <a:latin typeface="Calibri"/>
                <a:cs typeface="Calibri"/>
              </a:rPr>
              <a:t>mobilities.</a:t>
            </a:r>
            <a:endParaRPr sz="1800">
              <a:latin typeface="Calibri"/>
              <a:cs typeface="Calibri"/>
            </a:endParaRPr>
          </a:p>
          <a:p>
            <a:pPr>
              <a:lnSpc>
                <a:spcPct val="100000"/>
              </a:lnSpc>
              <a:spcBef>
                <a:spcPts val="50"/>
              </a:spcBef>
            </a:pPr>
            <a:endParaRPr sz="1750">
              <a:latin typeface="Calibri"/>
              <a:cs typeface="Calibri"/>
            </a:endParaRPr>
          </a:p>
          <a:p>
            <a:pPr marL="76200">
              <a:lnSpc>
                <a:spcPct val="100000"/>
              </a:lnSpc>
              <a:spcBef>
                <a:spcPts val="5"/>
              </a:spcBef>
            </a:pPr>
            <a:r>
              <a:rPr sz="1800" u="heavy" dirty="0">
                <a:solidFill>
                  <a:srgbClr val="3A9B7A"/>
                </a:solidFill>
                <a:uFill>
                  <a:solidFill>
                    <a:srgbClr val="3A9B7A"/>
                  </a:solidFill>
                </a:uFill>
                <a:latin typeface="Calibri"/>
                <a:cs typeface="Calibri"/>
              </a:rPr>
              <a:t> </a:t>
            </a:r>
            <a:r>
              <a:rPr sz="1800" u="heavy" spc="-15" dirty="0">
                <a:solidFill>
                  <a:srgbClr val="3A9B7A"/>
                </a:solidFill>
                <a:uFill>
                  <a:solidFill>
                    <a:srgbClr val="3A9B7A"/>
                  </a:solidFill>
                </a:uFill>
                <a:latin typeface="Calibri"/>
                <a:cs typeface="Calibri"/>
              </a:rPr>
              <a:t>Therefore,</a:t>
            </a:r>
            <a:r>
              <a:rPr sz="1800" u="heavy" spc="10" dirty="0">
                <a:solidFill>
                  <a:srgbClr val="3A9B7A"/>
                </a:solidFill>
                <a:uFill>
                  <a:solidFill>
                    <a:srgbClr val="3A9B7A"/>
                  </a:solidFill>
                </a:uFill>
                <a:latin typeface="Calibri"/>
                <a:cs typeface="Calibri"/>
              </a:rPr>
              <a:t> </a:t>
            </a:r>
            <a:r>
              <a:rPr sz="1800" u="heavy" dirty="0">
                <a:solidFill>
                  <a:srgbClr val="3A9B7A"/>
                </a:solidFill>
                <a:uFill>
                  <a:solidFill>
                    <a:srgbClr val="3A9B7A"/>
                  </a:solidFill>
                </a:uFill>
                <a:latin typeface="Calibri"/>
                <a:cs typeface="Calibri"/>
              </a:rPr>
              <a:t>the</a:t>
            </a:r>
            <a:r>
              <a:rPr sz="1800" u="heavy" spc="15" dirty="0">
                <a:solidFill>
                  <a:srgbClr val="3A9B7A"/>
                </a:solidFill>
                <a:uFill>
                  <a:solidFill>
                    <a:srgbClr val="3A9B7A"/>
                  </a:solidFill>
                </a:uFill>
                <a:latin typeface="Calibri"/>
                <a:cs typeface="Calibri"/>
              </a:rPr>
              <a:t> </a:t>
            </a:r>
            <a:r>
              <a:rPr sz="1800" u="heavy" spc="-5" dirty="0">
                <a:solidFill>
                  <a:srgbClr val="3A9B7A"/>
                </a:solidFill>
                <a:uFill>
                  <a:solidFill>
                    <a:srgbClr val="3A9B7A"/>
                  </a:solidFill>
                </a:uFill>
                <a:latin typeface="Calibri"/>
                <a:cs typeface="Calibri"/>
              </a:rPr>
              <a:t>funds</a:t>
            </a:r>
            <a:r>
              <a:rPr sz="1800" u="heavy" dirty="0">
                <a:solidFill>
                  <a:srgbClr val="3A9B7A"/>
                </a:solidFill>
                <a:uFill>
                  <a:solidFill>
                    <a:srgbClr val="3A9B7A"/>
                  </a:solidFill>
                </a:uFill>
                <a:latin typeface="Calibri"/>
                <a:cs typeface="Calibri"/>
              </a:rPr>
              <a:t> </a:t>
            </a:r>
            <a:r>
              <a:rPr sz="1800" u="heavy" spc="-10" dirty="0">
                <a:solidFill>
                  <a:srgbClr val="3A9B7A"/>
                </a:solidFill>
                <a:uFill>
                  <a:solidFill>
                    <a:srgbClr val="3A9B7A"/>
                  </a:solidFill>
                </a:uFill>
                <a:latin typeface="Calibri"/>
                <a:cs typeface="Calibri"/>
              </a:rPr>
              <a:t>allocated</a:t>
            </a:r>
            <a:r>
              <a:rPr sz="1800" u="heavy" spc="20" dirty="0">
                <a:solidFill>
                  <a:srgbClr val="3A9B7A"/>
                </a:solidFill>
                <a:uFill>
                  <a:solidFill>
                    <a:srgbClr val="3A9B7A"/>
                  </a:solidFill>
                </a:uFill>
                <a:latin typeface="Calibri"/>
                <a:cs typeface="Calibri"/>
              </a:rPr>
              <a:t> </a:t>
            </a:r>
            <a:r>
              <a:rPr sz="1800" u="heavy" spc="-10" dirty="0">
                <a:solidFill>
                  <a:srgbClr val="3A9B7A"/>
                </a:solidFill>
                <a:uFill>
                  <a:solidFill>
                    <a:srgbClr val="3A9B7A"/>
                  </a:solidFill>
                </a:uFill>
                <a:latin typeface="Calibri"/>
                <a:cs typeface="Calibri"/>
              </a:rPr>
              <a:t>to</a:t>
            </a:r>
            <a:r>
              <a:rPr sz="1800" u="heavy" spc="-5" dirty="0">
                <a:solidFill>
                  <a:srgbClr val="3A9B7A"/>
                </a:solidFill>
                <a:uFill>
                  <a:solidFill>
                    <a:srgbClr val="3A9B7A"/>
                  </a:solidFill>
                </a:uFill>
                <a:latin typeface="Calibri"/>
                <a:cs typeface="Calibri"/>
              </a:rPr>
              <a:t> </a:t>
            </a:r>
            <a:r>
              <a:rPr sz="1800" u="heavy" dirty="0">
                <a:solidFill>
                  <a:srgbClr val="3A9B7A"/>
                </a:solidFill>
                <a:uFill>
                  <a:solidFill>
                    <a:srgbClr val="3A9B7A"/>
                  </a:solidFill>
                </a:uFill>
                <a:latin typeface="Calibri"/>
                <a:cs typeface="Calibri"/>
              </a:rPr>
              <a:t>these</a:t>
            </a:r>
            <a:r>
              <a:rPr sz="1800" u="heavy" spc="5" dirty="0">
                <a:solidFill>
                  <a:srgbClr val="3A9B7A"/>
                </a:solidFill>
                <a:uFill>
                  <a:solidFill>
                    <a:srgbClr val="3A9B7A"/>
                  </a:solidFill>
                </a:uFill>
                <a:latin typeface="Calibri"/>
                <a:cs typeface="Calibri"/>
              </a:rPr>
              <a:t> </a:t>
            </a:r>
            <a:r>
              <a:rPr sz="1800" u="heavy" spc="-5" dirty="0">
                <a:solidFill>
                  <a:srgbClr val="3A9B7A"/>
                </a:solidFill>
                <a:uFill>
                  <a:solidFill>
                    <a:srgbClr val="3A9B7A"/>
                  </a:solidFill>
                </a:uFill>
                <a:latin typeface="Calibri"/>
                <a:cs typeface="Calibri"/>
              </a:rPr>
              <a:t>incoming</a:t>
            </a:r>
            <a:r>
              <a:rPr sz="1800" u="heavy" spc="25" dirty="0">
                <a:solidFill>
                  <a:srgbClr val="3A9B7A"/>
                </a:solidFill>
                <a:uFill>
                  <a:solidFill>
                    <a:srgbClr val="3A9B7A"/>
                  </a:solidFill>
                </a:uFill>
                <a:latin typeface="Calibri"/>
                <a:cs typeface="Calibri"/>
              </a:rPr>
              <a:t> </a:t>
            </a:r>
            <a:r>
              <a:rPr sz="1800" u="heavy" spc="-10" dirty="0">
                <a:solidFill>
                  <a:srgbClr val="3A9B7A"/>
                </a:solidFill>
                <a:uFill>
                  <a:solidFill>
                    <a:srgbClr val="3A9B7A"/>
                  </a:solidFill>
                </a:uFill>
                <a:latin typeface="Calibri"/>
                <a:cs typeface="Calibri"/>
              </a:rPr>
              <a:t>participants</a:t>
            </a:r>
            <a:r>
              <a:rPr sz="1800" u="heavy" spc="15" dirty="0">
                <a:solidFill>
                  <a:srgbClr val="3A9B7A"/>
                </a:solidFill>
                <a:uFill>
                  <a:solidFill>
                    <a:srgbClr val="3A9B7A"/>
                  </a:solidFill>
                </a:uFill>
                <a:latin typeface="Calibri"/>
                <a:cs typeface="Calibri"/>
              </a:rPr>
              <a:t> </a:t>
            </a:r>
            <a:r>
              <a:rPr sz="1800" u="heavy" spc="-5" dirty="0">
                <a:solidFill>
                  <a:srgbClr val="3A9B7A"/>
                </a:solidFill>
                <a:uFill>
                  <a:solidFill>
                    <a:srgbClr val="3A9B7A"/>
                  </a:solidFill>
                </a:uFill>
                <a:latin typeface="Calibri"/>
                <a:cs typeface="Calibri"/>
              </a:rPr>
              <a:t>will</a:t>
            </a:r>
            <a:r>
              <a:rPr sz="1800" u="heavy" spc="10" dirty="0">
                <a:solidFill>
                  <a:srgbClr val="3A9B7A"/>
                </a:solidFill>
                <a:uFill>
                  <a:solidFill>
                    <a:srgbClr val="3A9B7A"/>
                  </a:solidFill>
                </a:uFill>
                <a:latin typeface="Calibri"/>
                <a:cs typeface="Calibri"/>
              </a:rPr>
              <a:t> </a:t>
            </a:r>
            <a:r>
              <a:rPr sz="1800" u="heavy" spc="-5" dirty="0">
                <a:solidFill>
                  <a:srgbClr val="3A9B7A"/>
                </a:solidFill>
                <a:uFill>
                  <a:solidFill>
                    <a:srgbClr val="3A9B7A"/>
                  </a:solidFill>
                </a:uFill>
                <a:latin typeface="Calibri"/>
                <a:cs typeface="Calibri"/>
              </a:rPr>
              <a:t>not</a:t>
            </a:r>
            <a:r>
              <a:rPr sz="1800" u="heavy" spc="5" dirty="0">
                <a:solidFill>
                  <a:srgbClr val="3A9B7A"/>
                </a:solidFill>
                <a:uFill>
                  <a:solidFill>
                    <a:srgbClr val="3A9B7A"/>
                  </a:solidFill>
                </a:uFill>
                <a:latin typeface="Calibri"/>
                <a:cs typeface="Calibri"/>
              </a:rPr>
              <a:t> </a:t>
            </a:r>
            <a:r>
              <a:rPr sz="1800" u="heavy" spc="-10" dirty="0">
                <a:solidFill>
                  <a:srgbClr val="3A9B7A"/>
                </a:solidFill>
                <a:uFill>
                  <a:solidFill>
                    <a:srgbClr val="3A9B7A"/>
                  </a:solidFill>
                </a:uFill>
                <a:latin typeface="Calibri"/>
                <a:cs typeface="Calibri"/>
              </a:rPr>
              <a:t>count</a:t>
            </a:r>
            <a:r>
              <a:rPr sz="1800" u="heavy" spc="10" dirty="0">
                <a:solidFill>
                  <a:srgbClr val="3A9B7A"/>
                </a:solidFill>
                <a:uFill>
                  <a:solidFill>
                    <a:srgbClr val="3A9B7A"/>
                  </a:solidFill>
                </a:uFill>
                <a:latin typeface="Calibri"/>
                <a:cs typeface="Calibri"/>
              </a:rPr>
              <a:t> </a:t>
            </a:r>
            <a:r>
              <a:rPr sz="1800" u="heavy" spc="-15" dirty="0">
                <a:solidFill>
                  <a:srgbClr val="3A9B7A"/>
                </a:solidFill>
                <a:uFill>
                  <a:solidFill>
                    <a:srgbClr val="3A9B7A"/>
                  </a:solidFill>
                </a:uFill>
                <a:latin typeface="Calibri"/>
                <a:cs typeface="Calibri"/>
              </a:rPr>
              <a:t>towards</a:t>
            </a:r>
            <a:r>
              <a:rPr sz="1800" u="heavy" spc="5" dirty="0">
                <a:solidFill>
                  <a:srgbClr val="3A9B7A"/>
                </a:solidFill>
                <a:uFill>
                  <a:solidFill>
                    <a:srgbClr val="3A9B7A"/>
                  </a:solidFill>
                </a:uFill>
                <a:latin typeface="Calibri"/>
                <a:cs typeface="Calibri"/>
              </a:rPr>
              <a:t> </a:t>
            </a:r>
            <a:r>
              <a:rPr sz="1800" u="heavy" dirty="0">
                <a:solidFill>
                  <a:srgbClr val="3A9B7A"/>
                </a:solidFill>
                <a:uFill>
                  <a:solidFill>
                    <a:srgbClr val="3A9B7A"/>
                  </a:solidFill>
                </a:uFill>
                <a:latin typeface="Calibri"/>
                <a:cs typeface="Calibri"/>
              </a:rPr>
              <a:t>this</a:t>
            </a:r>
            <a:r>
              <a:rPr sz="1800" u="heavy" spc="10" dirty="0">
                <a:solidFill>
                  <a:srgbClr val="3A9B7A"/>
                </a:solidFill>
                <a:uFill>
                  <a:solidFill>
                    <a:srgbClr val="3A9B7A"/>
                  </a:solidFill>
                </a:uFill>
                <a:latin typeface="Calibri"/>
                <a:cs typeface="Calibri"/>
              </a:rPr>
              <a:t> </a:t>
            </a:r>
            <a:r>
              <a:rPr sz="1800" u="heavy" dirty="0">
                <a:solidFill>
                  <a:srgbClr val="3A9B7A"/>
                </a:solidFill>
                <a:uFill>
                  <a:solidFill>
                    <a:srgbClr val="3A9B7A"/>
                  </a:solidFill>
                </a:uFill>
                <a:latin typeface="Calibri"/>
                <a:cs typeface="Calibri"/>
              </a:rPr>
              <a:t>20%</a:t>
            </a:r>
            <a:r>
              <a:rPr sz="1800" u="heavy" spc="5" dirty="0">
                <a:solidFill>
                  <a:srgbClr val="3A9B7A"/>
                </a:solidFill>
                <a:uFill>
                  <a:solidFill>
                    <a:srgbClr val="3A9B7A"/>
                  </a:solidFill>
                </a:uFill>
                <a:latin typeface="Calibri"/>
                <a:cs typeface="Calibri"/>
              </a:rPr>
              <a:t> </a:t>
            </a:r>
            <a:r>
              <a:rPr sz="1800" u="heavy" spc="-5" dirty="0">
                <a:solidFill>
                  <a:srgbClr val="3A9B7A"/>
                </a:solidFill>
                <a:uFill>
                  <a:solidFill>
                    <a:srgbClr val="3A9B7A"/>
                  </a:solidFill>
                </a:uFill>
                <a:latin typeface="Calibri"/>
                <a:cs typeface="Calibri"/>
              </a:rPr>
              <a:t>limit.</a:t>
            </a:r>
            <a:endParaRPr sz="18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1628" y="2089784"/>
            <a:ext cx="483108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Courier New"/>
                <a:cs typeface="Courier New"/>
              </a:rPr>
              <a:t>o</a:t>
            </a:r>
            <a:r>
              <a:rPr sz="2400" spc="-625" dirty="0">
                <a:solidFill>
                  <a:srgbClr val="404040"/>
                </a:solidFill>
                <a:latin typeface="Courier New"/>
                <a:cs typeface="Courier New"/>
              </a:rPr>
              <a:t> </a:t>
            </a:r>
            <a:r>
              <a:rPr sz="2400" dirty="0">
                <a:solidFill>
                  <a:srgbClr val="404040"/>
                </a:solidFill>
                <a:latin typeface="Verdana"/>
                <a:cs typeface="Verdana"/>
              </a:rPr>
              <a:t>ΚΑ171-</a:t>
            </a:r>
            <a:r>
              <a:rPr sz="2400" spc="-5" dirty="0">
                <a:solidFill>
                  <a:srgbClr val="404040"/>
                </a:solidFill>
                <a:latin typeface="Verdana"/>
                <a:cs typeface="Verdana"/>
              </a:rPr>
              <a:t> </a:t>
            </a:r>
            <a:r>
              <a:rPr sz="2400" spc="-15" dirty="0">
                <a:solidFill>
                  <a:srgbClr val="404040"/>
                </a:solidFill>
                <a:latin typeface="Verdana"/>
                <a:cs typeface="Verdana"/>
              </a:rPr>
              <a:t>Ι</a:t>
            </a:r>
            <a:r>
              <a:rPr sz="2400" dirty="0">
                <a:solidFill>
                  <a:srgbClr val="404040"/>
                </a:solidFill>
                <a:latin typeface="Verdana"/>
                <a:cs typeface="Verdana"/>
              </a:rPr>
              <a:t>n</a:t>
            </a:r>
            <a:r>
              <a:rPr sz="2400" spc="5" dirty="0">
                <a:solidFill>
                  <a:srgbClr val="404040"/>
                </a:solidFill>
                <a:latin typeface="Verdana"/>
                <a:cs typeface="Verdana"/>
              </a:rPr>
              <a:t>t</a:t>
            </a:r>
            <a:r>
              <a:rPr sz="2400" dirty="0">
                <a:solidFill>
                  <a:srgbClr val="404040"/>
                </a:solidFill>
                <a:latin typeface="Verdana"/>
                <a:cs typeface="Verdana"/>
              </a:rPr>
              <a:t>e</a:t>
            </a:r>
            <a:r>
              <a:rPr sz="2400" spc="-10" dirty="0">
                <a:solidFill>
                  <a:srgbClr val="404040"/>
                </a:solidFill>
                <a:latin typeface="Verdana"/>
                <a:cs typeface="Verdana"/>
              </a:rPr>
              <a:t>r</a:t>
            </a:r>
            <a:r>
              <a:rPr sz="2400" dirty="0">
                <a:solidFill>
                  <a:srgbClr val="404040"/>
                </a:solidFill>
                <a:latin typeface="Verdana"/>
                <a:cs typeface="Verdana"/>
              </a:rPr>
              <a:t>national</a:t>
            </a:r>
            <a:r>
              <a:rPr sz="2400" spc="55" dirty="0">
                <a:solidFill>
                  <a:srgbClr val="404040"/>
                </a:solidFill>
                <a:latin typeface="Verdana"/>
                <a:cs typeface="Verdana"/>
              </a:rPr>
              <a:t> </a:t>
            </a:r>
            <a:r>
              <a:rPr sz="2400" dirty="0">
                <a:solidFill>
                  <a:srgbClr val="404040"/>
                </a:solidFill>
                <a:latin typeface="Verdana"/>
                <a:cs typeface="Verdana"/>
              </a:rPr>
              <a:t>Mobil</a:t>
            </a:r>
            <a:r>
              <a:rPr sz="2400" spc="-10" dirty="0">
                <a:solidFill>
                  <a:srgbClr val="404040"/>
                </a:solidFill>
                <a:latin typeface="Verdana"/>
                <a:cs typeface="Verdana"/>
              </a:rPr>
              <a:t>it</a:t>
            </a:r>
            <a:r>
              <a:rPr sz="2400" dirty="0">
                <a:solidFill>
                  <a:srgbClr val="404040"/>
                </a:solidFill>
                <a:latin typeface="Verdana"/>
                <a:cs typeface="Verdana"/>
              </a:rPr>
              <a:t>y</a:t>
            </a:r>
            <a:endParaRPr sz="2400">
              <a:latin typeface="Verdana"/>
              <a:cs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3477768" y="672082"/>
              <a:ext cx="6963156" cy="6185914"/>
            </a:xfrm>
            <a:prstGeom prst="rect">
              <a:avLst/>
            </a:prstGeom>
          </p:spPr>
        </p:pic>
        <p:pic>
          <p:nvPicPr>
            <p:cNvPr id="5" name="object 5"/>
            <p:cNvPicPr/>
            <p:nvPr/>
          </p:nvPicPr>
          <p:blipFill>
            <a:blip r:embed="rId4" cstate="print"/>
            <a:stretch>
              <a:fillRect/>
            </a:stretch>
          </p:blipFill>
          <p:spPr>
            <a:xfrm>
              <a:off x="0" y="36576"/>
              <a:ext cx="12191999" cy="467868"/>
            </a:xfrm>
            <a:prstGeom prst="rect">
              <a:avLst/>
            </a:prstGeom>
          </p:spPr>
        </p:pic>
      </p:grpSp>
      <p:sp>
        <p:nvSpPr>
          <p:cNvPr id="6" name="object 6"/>
          <p:cNvSpPr txBox="1">
            <a:spLocks noGrp="1"/>
          </p:cNvSpPr>
          <p:nvPr>
            <p:ph type="title"/>
          </p:nvPr>
        </p:nvSpPr>
        <p:spPr>
          <a:xfrm>
            <a:off x="-507" y="2489"/>
            <a:ext cx="9519285" cy="452120"/>
          </a:xfrm>
          <a:prstGeom prst="rect">
            <a:avLst/>
          </a:prstGeom>
        </p:spPr>
        <p:txBody>
          <a:bodyPr vert="horz" wrap="square" lIns="0" tIns="12065" rIns="0" bIns="0" rtlCol="0">
            <a:spAutoFit/>
          </a:bodyPr>
          <a:lstStyle/>
          <a:p>
            <a:pPr marL="12700">
              <a:lnSpc>
                <a:spcPct val="100000"/>
              </a:lnSpc>
              <a:spcBef>
                <a:spcPts val="95"/>
              </a:spcBef>
            </a:pPr>
            <a:r>
              <a:rPr spc="-5" dirty="0">
                <a:latin typeface="Calibri"/>
                <a:cs typeface="Calibri"/>
              </a:rPr>
              <a:t>Διεθνής</a:t>
            </a:r>
            <a:r>
              <a:rPr spc="-40" dirty="0">
                <a:latin typeface="Calibri"/>
                <a:cs typeface="Calibri"/>
              </a:rPr>
              <a:t> </a:t>
            </a:r>
            <a:r>
              <a:rPr spc="-45" dirty="0">
                <a:latin typeface="Calibri"/>
                <a:cs typeface="Calibri"/>
              </a:rPr>
              <a:t>κινητικότητα</a:t>
            </a:r>
            <a:r>
              <a:rPr spc="-10" dirty="0">
                <a:latin typeface="Calibri"/>
                <a:cs typeface="Calibri"/>
              </a:rPr>
              <a:t> </a:t>
            </a:r>
            <a:r>
              <a:rPr spc="-5" dirty="0">
                <a:latin typeface="Calibri"/>
                <a:cs typeface="Calibri"/>
              </a:rPr>
              <a:t>από</a:t>
            </a:r>
            <a:r>
              <a:rPr spc="-15" dirty="0">
                <a:latin typeface="Calibri"/>
                <a:cs typeface="Calibri"/>
              </a:rPr>
              <a:t> </a:t>
            </a:r>
            <a:r>
              <a:rPr spc="-20" dirty="0">
                <a:latin typeface="Calibri"/>
                <a:cs typeface="Calibri"/>
              </a:rPr>
              <a:t>ταμεία</a:t>
            </a:r>
            <a:r>
              <a:rPr spc="-15" dirty="0">
                <a:latin typeface="Calibri"/>
                <a:cs typeface="Calibri"/>
              </a:rPr>
              <a:t> </a:t>
            </a:r>
            <a:r>
              <a:rPr spc="-20" dirty="0">
                <a:latin typeface="Calibri"/>
                <a:cs typeface="Calibri"/>
              </a:rPr>
              <a:t>εξωτερικής</a:t>
            </a:r>
            <a:r>
              <a:rPr spc="15" dirty="0">
                <a:latin typeface="Calibri"/>
                <a:cs typeface="Calibri"/>
              </a:rPr>
              <a:t> </a:t>
            </a:r>
            <a:r>
              <a:rPr spc="-25" dirty="0">
                <a:latin typeface="Calibri"/>
                <a:cs typeface="Calibri"/>
              </a:rPr>
              <a:t>πολιτικής</a:t>
            </a:r>
            <a:r>
              <a:rPr spc="-5" dirty="0">
                <a:latin typeface="Calibri"/>
                <a:cs typeface="Calibri"/>
              </a:rPr>
              <a:t> (</a:t>
            </a:r>
            <a:r>
              <a:rPr spc="5" dirty="0">
                <a:latin typeface="Calibri"/>
                <a:cs typeface="Calibri"/>
              </a:rPr>
              <a:t> </a:t>
            </a:r>
            <a:r>
              <a:rPr spc="-5" dirty="0">
                <a:latin typeface="Calibri"/>
                <a:cs typeface="Calibri"/>
              </a:rPr>
              <a:t>KA171</a:t>
            </a:r>
            <a:r>
              <a:rPr spc="55" dirty="0">
                <a:latin typeface="Calibri"/>
                <a:cs typeface="Calibri"/>
              </a:rPr>
              <a:t> </a:t>
            </a:r>
            <a:r>
              <a:rPr spc="-5" dirty="0">
                <a:latin typeface="Calibri"/>
                <a:cs typeface="Calibri"/>
              </a:rPr>
              <a:t>)</a:t>
            </a:r>
          </a:p>
        </p:txBody>
      </p:sp>
      <p:sp>
        <p:nvSpPr>
          <p:cNvPr id="7" name="object 7"/>
          <p:cNvSpPr txBox="1"/>
          <p:nvPr/>
        </p:nvSpPr>
        <p:spPr>
          <a:xfrm>
            <a:off x="471322" y="925195"/>
            <a:ext cx="3509010" cy="4434840"/>
          </a:xfrm>
          <a:prstGeom prst="rect">
            <a:avLst/>
          </a:prstGeom>
        </p:spPr>
        <p:txBody>
          <a:bodyPr vert="horz" wrap="square" lIns="0" tIns="13335" rIns="0" bIns="0" rtlCol="0">
            <a:spAutoFit/>
          </a:bodyPr>
          <a:lstStyle/>
          <a:p>
            <a:pPr marL="354965" marR="485140" indent="-342900">
              <a:lnSpc>
                <a:spcPct val="100000"/>
              </a:lnSpc>
              <a:spcBef>
                <a:spcPts val="105"/>
              </a:spcBef>
              <a:buFont typeface="Arial MT"/>
              <a:buChar char="•"/>
              <a:tabLst>
                <a:tab pos="354965" algn="l"/>
                <a:tab pos="355600" algn="l"/>
              </a:tabLst>
            </a:pPr>
            <a:r>
              <a:rPr sz="2000" dirty="0">
                <a:solidFill>
                  <a:srgbClr val="404040"/>
                </a:solidFill>
                <a:latin typeface="Calibri"/>
                <a:cs typeface="Calibri"/>
              </a:rPr>
              <a:t>Ως </a:t>
            </a:r>
            <a:r>
              <a:rPr sz="2000" spc="-5" dirty="0">
                <a:solidFill>
                  <a:srgbClr val="404040"/>
                </a:solidFill>
                <a:latin typeface="Calibri"/>
                <a:cs typeface="Calibri"/>
              </a:rPr>
              <a:t>δράση </a:t>
            </a:r>
            <a:r>
              <a:rPr sz="2000" spc="-25" dirty="0">
                <a:solidFill>
                  <a:srgbClr val="404040"/>
                </a:solidFill>
                <a:latin typeface="Calibri"/>
                <a:cs typeface="Calibri"/>
              </a:rPr>
              <a:t>ακολουθεί </a:t>
            </a:r>
            <a:r>
              <a:rPr sz="2000" spc="-30" dirty="0">
                <a:solidFill>
                  <a:srgbClr val="404040"/>
                </a:solidFill>
                <a:latin typeface="Calibri"/>
                <a:cs typeface="Calibri"/>
              </a:rPr>
              <a:t>την </a:t>
            </a:r>
            <a:r>
              <a:rPr sz="2000" spc="-25" dirty="0">
                <a:solidFill>
                  <a:srgbClr val="404040"/>
                </a:solidFill>
                <a:latin typeface="Calibri"/>
                <a:cs typeface="Calibri"/>
              </a:rPr>
              <a:t> </a:t>
            </a:r>
            <a:r>
              <a:rPr sz="2000" spc="-10" dirty="0">
                <a:solidFill>
                  <a:srgbClr val="404040"/>
                </a:solidFill>
                <a:latin typeface="Calibri"/>
                <a:cs typeface="Calibri"/>
              </a:rPr>
              <a:t>εξωτερική</a:t>
            </a:r>
            <a:r>
              <a:rPr sz="2000" spc="-85" dirty="0">
                <a:solidFill>
                  <a:srgbClr val="404040"/>
                </a:solidFill>
                <a:latin typeface="Calibri"/>
                <a:cs typeface="Calibri"/>
              </a:rPr>
              <a:t> </a:t>
            </a:r>
            <a:r>
              <a:rPr sz="2000" spc="-20" dirty="0">
                <a:solidFill>
                  <a:srgbClr val="404040"/>
                </a:solidFill>
                <a:latin typeface="Calibri"/>
                <a:cs typeface="Calibri"/>
              </a:rPr>
              <a:t>πολιτική</a:t>
            </a:r>
            <a:r>
              <a:rPr sz="2000" spc="-75" dirty="0">
                <a:solidFill>
                  <a:srgbClr val="404040"/>
                </a:solidFill>
                <a:latin typeface="Calibri"/>
                <a:cs typeface="Calibri"/>
              </a:rPr>
              <a:t> </a:t>
            </a:r>
            <a:r>
              <a:rPr sz="2000" dirty="0">
                <a:solidFill>
                  <a:srgbClr val="404040"/>
                </a:solidFill>
                <a:latin typeface="Calibri"/>
                <a:cs typeface="Calibri"/>
              </a:rPr>
              <a:t>της</a:t>
            </a:r>
            <a:r>
              <a:rPr sz="2000" spc="-30" dirty="0">
                <a:solidFill>
                  <a:srgbClr val="404040"/>
                </a:solidFill>
                <a:latin typeface="Calibri"/>
                <a:cs typeface="Calibri"/>
              </a:rPr>
              <a:t> </a:t>
            </a:r>
            <a:r>
              <a:rPr sz="2000" spc="5" dirty="0">
                <a:solidFill>
                  <a:srgbClr val="404040"/>
                </a:solidFill>
                <a:latin typeface="Calibri"/>
                <a:cs typeface="Calibri"/>
              </a:rPr>
              <a:t>ΕΕ</a:t>
            </a:r>
            <a:endParaRPr sz="2000">
              <a:latin typeface="Calibri"/>
              <a:cs typeface="Calibri"/>
            </a:endParaRPr>
          </a:p>
          <a:p>
            <a:pPr>
              <a:lnSpc>
                <a:spcPct val="100000"/>
              </a:lnSpc>
              <a:spcBef>
                <a:spcPts val="25"/>
              </a:spcBef>
              <a:buClr>
                <a:srgbClr val="404040"/>
              </a:buClr>
              <a:buFont typeface="Arial MT"/>
              <a:buChar char="•"/>
            </a:pPr>
            <a:endParaRPr sz="2850">
              <a:latin typeface="Calibri"/>
              <a:cs typeface="Calibri"/>
            </a:endParaRPr>
          </a:p>
          <a:p>
            <a:pPr marL="354965" marR="95885" indent="-342900">
              <a:lnSpc>
                <a:spcPct val="100000"/>
              </a:lnSpc>
              <a:buFont typeface="Arial MT"/>
              <a:buChar char="•"/>
              <a:tabLst>
                <a:tab pos="354965" algn="l"/>
                <a:tab pos="355600" algn="l"/>
              </a:tabLst>
            </a:pPr>
            <a:r>
              <a:rPr sz="2000" dirty="0">
                <a:solidFill>
                  <a:srgbClr val="404040"/>
                </a:solidFill>
                <a:latin typeface="Calibri"/>
                <a:cs typeface="Calibri"/>
              </a:rPr>
              <a:t>Ως εκ </a:t>
            </a:r>
            <a:r>
              <a:rPr sz="2000" spc="-10" dirty="0">
                <a:solidFill>
                  <a:srgbClr val="404040"/>
                </a:solidFill>
                <a:latin typeface="Calibri"/>
                <a:cs typeface="Calibri"/>
              </a:rPr>
              <a:t>τούτου, ορίζεται </a:t>
            </a:r>
            <a:r>
              <a:rPr sz="2000" dirty="0">
                <a:solidFill>
                  <a:srgbClr val="404040"/>
                </a:solidFill>
                <a:latin typeface="Calibri"/>
                <a:cs typeface="Calibri"/>
              </a:rPr>
              <a:t>ένας </a:t>
            </a:r>
            <a:r>
              <a:rPr sz="2000" spc="5" dirty="0">
                <a:solidFill>
                  <a:srgbClr val="404040"/>
                </a:solidFill>
                <a:latin typeface="Calibri"/>
                <a:cs typeface="Calibri"/>
              </a:rPr>
              <a:t> </a:t>
            </a:r>
            <a:r>
              <a:rPr sz="2000" spc="-10" dirty="0">
                <a:solidFill>
                  <a:srgbClr val="404040"/>
                </a:solidFill>
                <a:latin typeface="Calibri"/>
                <a:cs typeface="Calibri"/>
              </a:rPr>
              <a:t>αριθμός</a:t>
            </a:r>
            <a:r>
              <a:rPr sz="2000" spc="-95" dirty="0">
                <a:solidFill>
                  <a:srgbClr val="404040"/>
                </a:solidFill>
                <a:latin typeface="Calibri"/>
                <a:cs typeface="Calibri"/>
              </a:rPr>
              <a:t> </a:t>
            </a:r>
            <a:r>
              <a:rPr sz="2000" spc="-10" dirty="0">
                <a:solidFill>
                  <a:srgbClr val="404040"/>
                </a:solidFill>
                <a:latin typeface="Calibri"/>
                <a:cs typeface="Calibri"/>
              </a:rPr>
              <a:t>στόχων</a:t>
            </a:r>
            <a:r>
              <a:rPr sz="2000" spc="-55" dirty="0">
                <a:solidFill>
                  <a:srgbClr val="404040"/>
                </a:solidFill>
                <a:latin typeface="Calibri"/>
                <a:cs typeface="Calibri"/>
              </a:rPr>
              <a:t> </a:t>
            </a:r>
            <a:r>
              <a:rPr sz="2000" spc="-10" dirty="0">
                <a:solidFill>
                  <a:srgbClr val="404040"/>
                </a:solidFill>
                <a:latin typeface="Calibri"/>
                <a:cs typeface="Calibri"/>
              </a:rPr>
              <a:t>συνεργασίας </a:t>
            </a:r>
            <a:r>
              <a:rPr sz="2000" spc="-440" dirty="0">
                <a:solidFill>
                  <a:srgbClr val="404040"/>
                </a:solidFill>
                <a:latin typeface="Calibri"/>
                <a:cs typeface="Calibri"/>
              </a:rPr>
              <a:t> </a:t>
            </a:r>
            <a:r>
              <a:rPr sz="2000" dirty="0">
                <a:solidFill>
                  <a:srgbClr val="404040"/>
                </a:solidFill>
                <a:latin typeface="Calibri"/>
                <a:cs typeface="Calibri"/>
              </a:rPr>
              <a:t>με</a:t>
            </a:r>
            <a:r>
              <a:rPr sz="2000" spc="-15" dirty="0">
                <a:solidFill>
                  <a:srgbClr val="404040"/>
                </a:solidFill>
                <a:latin typeface="Calibri"/>
                <a:cs typeface="Calibri"/>
              </a:rPr>
              <a:t> </a:t>
            </a:r>
            <a:r>
              <a:rPr sz="2000" spc="-5" dirty="0">
                <a:solidFill>
                  <a:srgbClr val="404040"/>
                </a:solidFill>
                <a:latin typeface="Calibri"/>
                <a:cs typeface="Calibri"/>
              </a:rPr>
              <a:t>τις</a:t>
            </a:r>
            <a:r>
              <a:rPr sz="2000" spc="-25" dirty="0">
                <a:solidFill>
                  <a:srgbClr val="404040"/>
                </a:solidFill>
                <a:latin typeface="Calibri"/>
                <a:cs typeface="Calibri"/>
              </a:rPr>
              <a:t> δώδεκα</a:t>
            </a:r>
            <a:endParaRPr sz="2000">
              <a:latin typeface="Calibri"/>
              <a:cs typeface="Calibri"/>
            </a:endParaRPr>
          </a:p>
          <a:p>
            <a:pPr marL="354965">
              <a:lnSpc>
                <a:spcPct val="100000"/>
              </a:lnSpc>
            </a:pPr>
            <a:r>
              <a:rPr sz="2000" dirty="0">
                <a:solidFill>
                  <a:srgbClr val="404040"/>
                </a:solidFill>
                <a:latin typeface="Calibri"/>
                <a:cs typeface="Calibri"/>
              </a:rPr>
              <a:t>ε</a:t>
            </a:r>
            <a:r>
              <a:rPr sz="2000" spc="-10" dirty="0">
                <a:solidFill>
                  <a:srgbClr val="404040"/>
                </a:solidFill>
                <a:latin typeface="Calibri"/>
                <a:cs typeface="Calibri"/>
              </a:rPr>
              <a:t>π</a:t>
            </a:r>
            <a:r>
              <a:rPr sz="2000" spc="10" dirty="0">
                <a:solidFill>
                  <a:srgbClr val="404040"/>
                </a:solidFill>
                <a:latin typeface="Calibri"/>
                <a:cs typeface="Calibri"/>
              </a:rPr>
              <a:t>ι</a:t>
            </a:r>
            <a:r>
              <a:rPr sz="2000" dirty="0">
                <a:solidFill>
                  <a:srgbClr val="404040"/>
                </a:solidFill>
                <a:latin typeface="Calibri"/>
                <a:cs typeface="Calibri"/>
              </a:rPr>
              <a:t>λέ</a:t>
            </a:r>
            <a:r>
              <a:rPr sz="2000" spc="-30" dirty="0">
                <a:solidFill>
                  <a:srgbClr val="404040"/>
                </a:solidFill>
                <a:latin typeface="Calibri"/>
                <a:cs typeface="Calibri"/>
              </a:rPr>
              <a:t>ξ</a:t>
            </a:r>
            <a:r>
              <a:rPr sz="2000" spc="-15" dirty="0">
                <a:solidFill>
                  <a:srgbClr val="404040"/>
                </a:solidFill>
                <a:latin typeface="Calibri"/>
                <a:cs typeface="Calibri"/>
              </a:rPr>
              <a:t>ι</a:t>
            </a:r>
            <a:r>
              <a:rPr sz="2000" dirty="0">
                <a:solidFill>
                  <a:srgbClr val="404040"/>
                </a:solidFill>
                <a:latin typeface="Calibri"/>
                <a:cs typeface="Calibri"/>
              </a:rPr>
              <a:t>μ</a:t>
            </a:r>
            <a:r>
              <a:rPr sz="2000" spc="-15" dirty="0">
                <a:solidFill>
                  <a:srgbClr val="404040"/>
                </a:solidFill>
                <a:latin typeface="Calibri"/>
                <a:cs typeface="Calibri"/>
              </a:rPr>
              <a:t>ε</a:t>
            </a:r>
            <a:r>
              <a:rPr sz="2000" dirty="0">
                <a:solidFill>
                  <a:srgbClr val="404040"/>
                </a:solidFill>
                <a:latin typeface="Calibri"/>
                <a:cs typeface="Calibri"/>
              </a:rPr>
              <a:t>ς</a:t>
            </a:r>
            <a:r>
              <a:rPr sz="2000" spc="-55" dirty="0">
                <a:solidFill>
                  <a:srgbClr val="404040"/>
                </a:solidFill>
                <a:latin typeface="Calibri"/>
                <a:cs typeface="Calibri"/>
              </a:rPr>
              <a:t> </a:t>
            </a:r>
            <a:r>
              <a:rPr sz="2000" dirty="0">
                <a:solidFill>
                  <a:srgbClr val="404040"/>
                </a:solidFill>
                <a:latin typeface="Calibri"/>
                <a:cs typeface="Calibri"/>
              </a:rPr>
              <a:t>π</a:t>
            </a:r>
            <a:r>
              <a:rPr sz="2000" spc="-10" dirty="0">
                <a:solidFill>
                  <a:srgbClr val="404040"/>
                </a:solidFill>
                <a:latin typeface="Calibri"/>
                <a:cs typeface="Calibri"/>
              </a:rPr>
              <a:t>ε</a:t>
            </a:r>
            <a:r>
              <a:rPr sz="2000" dirty="0">
                <a:solidFill>
                  <a:srgbClr val="404040"/>
                </a:solidFill>
                <a:latin typeface="Calibri"/>
                <a:cs typeface="Calibri"/>
              </a:rPr>
              <a:t>ριφέρειες</a:t>
            </a:r>
            <a:r>
              <a:rPr sz="2000" spc="-95" dirty="0">
                <a:solidFill>
                  <a:srgbClr val="404040"/>
                </a:solidFill>
                <a:latin typeface="Calibri"/>
                <a:cs typeface="Calibri"/>
              </a:rPr>
              <a:t> </a:t>
            </a:r>
            <a:r>
              <a:rPr sz="2000" dirty="0">
                <a:solidFill>
                  <a:srgbClr val="404040"/>
                </a:solidFill>
                <a:latin typeface="Calibri"/>
                <a:cs typeface="Calibri"/>
              </a:rPr>
              <a:t>(1</a:t>
            </a:r>
            <a:r>
              <a:rPr sz="2000" spc="-5" dirty="0">
                <a:solidFill>
                  <a:srgbClr val="404040"/>
                </a:solidFill>
                <a:latin typeface="Calibri"/>
                <a:cs typeface="Calibri"/>
              </a:rPr>
              <a:t>-</a:t>
            </a:r>
            <a:r>
              <a:rPr sz="2000" dirty="0">
                <a:solidFill>
                  <a:srgbClr val="404040"/>
                </a:solidFill>
                <a:latin typeface="Calibri"/>
                <a:cs typeface="Calibri"/>
              </a:rPr>
              <a:t>12</a:t>
            </a:r>
            <a:r>
              <a:rPr sz="2000" spc="-40" dirty="0">
                <a:solidFill>
                  <a:srgbClr val="404040"/>
                </a:solidFill>
                <a:latin typeface="Calibri"/>
                <a:cs typeface="Calibri"/>
              </a:rPr>
              <a:t> </a:t>
            </a:r>
            <a:r>
              <a:rPr sz="2000" dirty="0">
                <a:solidFill>
                  <a:srgbClr val="404040"/>
                </a:solidFill>
                <a:latin typeface="Calibri"/>
                <a:cs typeface="Calibri"/>
              </a:rPr>
              <a:t>)</a:t>
            </a:r>
            <a:endParaRPr sz="2000">
              <a:latin typeface="Calibri"/>
              <a:cs typeface="Calibri"/>
            </a:endParaRPr>
          </a:p>
          <a:p>
            <a:pPr>
              <a:lnSpc>
                <a:spcPct val="100000"/>
              </a:lnSpc>
              <a:spcBef>
                <a:spcPts val="20"/>
              </a:spcBef>
            </a:pPr>
            <a:endParaRPr sz="1950">
              <a:latin typeface="Calibri"/>
              <a:cs typeface="Calibri"/>
            </a:endParaRPr>
          </a:p>
          <a:p>
            <a:pPr marL="354965" marR="5080">
              <a:lnSpc>
                <a:spcPct val="100000"/>
              </a:lnSpc>
            </a:pPr>
            <a:r>
              <a:rPr sz="2000" dirty="0">
                <a:latin typeface="Calibri"/>
                <a:cs typeface="Calibri"/>
              </a:rPr>
              <a:t>Τα </a:t>
            </a:r>
            <a:r>
              <a:rPr sz="2000" spc="-5" dirty="0">
                <a:latin typeface="Calibri"/>
                <a:cs typeface="Calibri"/>
              </a:rPr>
              <a:t>μεγαλύτερα </a:t>
            </a:r>
            <a:r>
              <a:rPr sz="2000" dirty="0">
                <a:latin typeface="Calibri"/>
                <a:cs typeface="Calibri"/>
              </a:rPr>
              <a:t>ποσοστά </a:t>
            </a:r>
            <a:r>
              <a:rPr sz="2000" spc="5" dirty="0">
                <a:latin typeface="Calibri"/>
                <a:cs typeface="Calibri"/>
              </a:rPr>
              <a:t> </a:t>
            </a:r>
            <a:r>
              <a:rPr sz="2000" spc="-5" dirty="0">
                <a:latin typeface="Calibri"/>
                <a:cs typeface="Calibri"/>
              </a:rPr>
              <a:t>αφορούν </a:t>
            </a:r>
            <a:r>
              <a:rPr sz="2000" dirty="0">
                <a:latin typeface="Calibri"/>
                <a:cs typeface="Calibri"/>
              </a:rPr>
              <a:t>τις υπο </a:t>
            </a:r>
            <a:r>
              <a:rPr sz="2000" spc="-5" dirty="0">
                <a:latin typeface="Calibri"/>
                <a:cs typeface="Calibri"/>
              </a:rPr>
              <a:t>Σαχάριες </a:t>
            </a:r>
            <a:r>
              <a:rPr sz="2000" dirty="0">
                <a:latin typeface="Calibri"/>
                <a:cs typeface="Calibri"/>
              </a:rPr>
              <a:t> </a:t>
            </a:r>
            <a:r>
              <a:rPr sz="2000" spc="-5" dirty="0">
                <a:latin typeface="Calibri"/>
                <a:cs typeface="Calibri"/>
              </a:rPr>
              <a:t>Χώρες </a:t>
            </a:r>
            <a:r>
              <a:rPr sz="2000" dirty="0">
                <a:latin typeface="Calibri"/>
                <a:cs typeface="Calibri"/>
              </a:rPr>
              <a:t>της Αφρικής </a:t>
            </a:r>
            <a:r>
              <a:rPr sz="2000" spc="-5" dirty="0">
                <a:latin typeface="Calibri"/>
                <a:cs typeface="Calibri"/>
              </a:rPr>
              <a:t>(SSA) τα </a:t>
            </a:r>
            <a:r>
              <a:rPr sz="2000" dirty="0">
                <a:latin typeface="Calibri"/>
                <a:cs typeface="Calibri"/>
              </a:rPr>
              <a:t> </a:t>
            </a:r>
            <a:r>
              <a:rPr sz="2000" spc="-15" dirty="0">
                <a:latin typeface="Calibri"/>
                <a:cs typeface="Calibri"/>
              </a:rPr>
              <a:t>Δυτικά </a:t>
            </a:r>
            <a:r>
              <a:rPr sz="2000" spc="-10" dirty="0">
                <a:latin typeface="Calibri"/>
                <a:cs typeface="Calibri"/>
              </a:rPr>
              <a:t>Βαλκάνια </a:t>
            </a:r>
            <a:r>
              <a:rPr sz="2000" dirty="0">
                <a:latin typeface="Calibri"/>
                <a:cs typeface="Calibri"/>
              </a:rPr>
              <a:t>( WB ) </a:t>
            </a:r>
            <a:r>
              <a:rPr sz="2000" spc="-20" dirty="0">
                <a:latin typeface="Calibri"/>
                <a:cs typeface="Calibri"/>
              </a:rPr>
              <a:t>και </a:t>
            </a:r>
            <a:r>
              <a:rPr sz="2000" dirty="0">
                <a:latin typeface="Calibri"/>
                <a:cs typeface="Calibri"/>
              </a:rPr>
              <a:t>τις </a:t>
            </a:r>
            <a:r>
              <a:rPr sz="2000" spc="-440" dirty="0">
                <a:latin typeface="Calibri"/>
                <a:cs typeface="Calibri"/>
              </a:rPr>
              <a:t> </a:t>
            </a:r>
            <a:r>
              <a:rPr sz="2000" spc="-10" dirty="0">
                <a:latin typeface="Calibri"/>
                <a:cs typeface="Calibri"/>
              </a:rPr>
              <a:t>χώρες </a:t>
            </a:r>
            <a:r>
              <a:rPr sz="2000" dirty="0">
                <a:latin typeface="Calibri"/>
                <a:cs typeface="Calibri"/>
              </a:rPr>
              <a:t>της Νότιας </a:t>
            </a:r>
            <a:r>
              <a:rPr sz="2000" spc="-5" dirty="0">
                <a:latin typeface="Calibri"/>
                <a:cs typeface="Calibri"/>
              </a:rPr>
              <a:t>Μεσογείου </a:t>
            </a:r>
            <a:r>
              <a:rPr sz="2000" dirty="0">
                <a:latin typeface="Calibri"/>
                <a:cs typeface="Calibri"/>
              </a:rPr>
              <a:t> </a:t>
            </a:r>
            <a:r>
              <a:rPr sz="2000" spc="-5" dirty="0">
                <a:latin typeface="Calibri"/>
                <a:cs typeface="Calibri"/>
              </a:rPr>
              <a:t>(SMED)</a:t>
            </a:r>
            <a:endParaRPr sz="20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9768" y="260604"/>
            <a:ext cx="5417820" cy="5978652"/>
          </a:xfrm>
          <a:prstGeom prst="rect">
            <a:avLst/>
          </a:prstGeom>
        </p:spPr>
      </p:pic>
      <p:sp>
        <p:nvSpPr>
          <p:cNvPr id="3" name="object 3"/>
          <p:cNvSpPr txBox="1">
            <a:spLocks noGrp="1"/>
          </p:cNvSpPr>
          <p:nvPr>
            <p:ph type="title"/>
          </p:nvPr>
        </p:nvSpPr>
        <p:spPr>
          <a:xfrm>
            <a:off x="8071866" y="877062"/>
            <a:ext cx="1827530" cy="330835"/>
          </a:xfrm>
          <a:prstGeom prst="rect">
            <a:avLst/>
          </a:prstGeom>
        </p:spPr>
        <p:txBody>
          <a:bodyPr vert="horz" wrap="square" lIns="0" tIns="13335" rIns="0" bIns="0" rtlCol="0">
            <a:spAutoFit/>
          </a:bodyPr>
          <a:lstStyle/>
          <a:p>
            <a:pPr marL="12700">
              <a:lnSpc>
                <a:spcPct val="100000"/>
              </a:lnSpc>
              <a:spcBef>
                <a:spcPts val="105"/>
              </a:spcBef>
            </a:pPr>
            <a:r>
              <a:rPr sz="2000" dirty="0" err="1">
                <a:solidFill>
                  <a:srgbClr val="FF1F5F"/>
                </a:solidFill>
                <a:latin typeface="Calibri"/>
                <a:cs typeface="Calibri"/>
              </a:rPr>
              <a:t>Πρόσκληση</a:t>
            </a:r>
            <a:r>
              <a:rPr sz="2000" spc="-110" dirty="0">
                <a:solidFill>
                  <a:srgbClr val="FF1F5F"/>
                </a:solidFill>
                <a:latin typeface="Calibri"/>
                <a:cs typeface="Calibri"/>
              </a:rPr>
              <a:t> </a:t>
            </a:r>
            <a:r>
              <a:rPr sz="2000" dirty="0">
                <a:solidFill>
                  <a:srgbClr val="FF1F5F"/>
                </a:solidFill>
                <a:latin typeface="Calibri"/>
                <a:cs typeface="Calibri"/>
              </a:rPr>
              <a:t>202</a:t>
            </a:r>
            <a:r>
              <a:rPr lang="el-GR" sz="2000" dirty="0">
                <a:solidFill>
                  <a:srgbClr val="FF1F5F"/>
                </a:solidFill>
                <a:latin typeface="Calibri"/>
                <a:cs typeface="Calibri"/>
              </a:rPr>
              <a:t>4</a:t>
            </a:r>
            <a:endParaRPr sz="2000" dirty="0">
              <a:latin typeface="Calibri"/>
              <a:cs typeface="Calibri"/>
            </a:endParaRPr>
          </a:p>
        </p:txBody>
      </p:sp>
      <p:sp>
        <p:nvSpPr>
          <p:cNvPr id="4" name="object 4"/>
          <p:cNvSpPr txBox="1"/>
          <p:nvPr/>
        </p:nvSpPr>
        <p:spPr>
          <a:xfrm>
            <a:off x="6171438" y="1512265"/>
            <a:ext cx="5620385" cy="2172970"/>
          </a:xfrm>
          <a:prstGeom prst="rect">
            <a:avLst/>
          </a:prstGeom>
        </p:spPr>
        <p:txBody>
          <a:bodyPr vert="horz" wrap="square" lIns="0" tIns="6985" rIns="0" bIns="0" rtlCol="0">
            <a:spAutoFit/>
          </a:bodyPr>
          <a:lstStyle/>
          <a:p>
            <a:pPr marL="320040" marR="304800" algn="ctr">
              <a:lnSpc>
                <a:spcPct val="102000"/>
              </a:lnSpc>
              <a:spcBef>
                <a:spcPts val="55"/>
              </a:spcBef>
            </a:pPr>
            <a:r>
              <a:rPr sz="2000" b="1" spc="-5" dirty="0">
                <a:solidFill>
                  <a:srgbClr val="6E2E9F"/>
                </a:solidFill>
                <a:latin typeface="Calibri"/>
                <a:cs typeface="Calibri"/>
              </a:rPr>
              <a:t>Τα</a:t>
            </a:r>
            <a:r>
              <a:rPr sz="2000" b="1" spc="-40" dirty="0">
                <a:solidFill>
                  <a:srgbClr val="6E2E9F"/>
                </a:solidFill>
                <a:latin typeface="Calibri"/>
                <a:cs typeface="Calibri"/>
              </a:rPr>
              <a:t> </a:t>
            </a:r>
            <a:r>
              <a:rPr sz="2000" b="1" spc="-25" dirty="0">
                <a:solidFill>
                  <a:srgbClr val="6E2E9F"/>
                </a:solidFill>
                <a:latin typeface="Calibri"/>
                <a:cs typeface="Calibri"/>
              </a:rPr>
              <a:t>τελικά</a:t>
            </a:r>
            <a:r>
              <a:rPr sz="2000" b="1" spc="-5" dirty="0">
                <a:solidFill>
                  <a:srgbClr val="6E2E9F"/>
                </a:solidFill>
                <a:latin typeface="Calibri"/>
                <a:cs typeface="Calibri"/>
              </a:rPr>
              <a:t> </a:t>
            </a:r>
            <a:r>
              <a:rPr sz="2000" b="1" dirty="0">
                <a:solidFill>
                  <a:srgbClr val="6E2E9F"/>
                </a:solidFill>
                <a:latin typeface="Calibri"/>
                <a:cs typeface="Calibri"/>
              </a:rPr>
              <a:t>ποσά</a:t>
            </a:r>
            <a:r>
              <a:rPr sz="2000" b="1" spc="-25" dirty="0">
                <a:solidFill>
                  <a:srgbClr val="6E2E9F"/>
                </a:solidFill>
                <a:latin typeface="Calibri"/>
                <a:cs typeface="Calibri"/>
              </a:rPr>
              <a:t> </a:t>
            </a:r>
            <a:r>
              <a:rPr sz="2000" b="1" dirty="0">
                <a:solidFill>
                  <a:srgbClr val="6E2E9F"/>
                </a:solidFill>
                <a:latin typeface="Calibri"/>
                <a:cs typeface="Calibri"/>
              </a:rPr>
              <a:t>ανά</a:t>
            </a:r>
            <a:r>
              <a:rPr sz="2000" b="1" spc="445" dirty="0">
                <a:solidFill>
                  <a:srgbClr val="6E2E9F"/>
                </a:solidFill>
                <a:latin typeface="Calibri"/>
                <a:cs typeface="Calibri"/>
              </a:rPr>
              <a:t> </a:t>
            </a:r>
            <a:r>
              <a:rPr sz="2000" b="1" spc="-5" dirty="0">
                <a:solidFill>
                  <a:srgbClr val="6E2E9F"/>
                </a:solidFill>
                <a:latin typeface="Calibri"/>
                <a:cs typeface="Calibri"/>
              </a:rPr>
              <a:t>περιφέρεια</a:t>
            </a:r>
            <a:r>
              <a:rPr sz="2000" b="1" spc="-80" dirty="0">
                <a:solidFill>
                  <a:srgbClr val="6E2E9F"/>
                </a:solidFill>
                <a:latin typeface="Calibri"/>
                <a:cs typeface="Calibri"/>
              </a:rPr>
              <a:t> </a:t>
            </a:r>
            <a:r>
              <a:rPr sz="2000" b="1" dirty="0">
                <a:solidFill>
                  <a:srgbClr val="6E2E9F"/>
                </a:solidFill>
                <a:latin typeface="Calibri"/>
                <a:cs typeface="Calibri"/>
              </a:rPr>
              <a:t>(</a:t>
            </a:r>
            <a:r>
              <a:rPr sz="2000" b="1" spc="-25" dirty="0">
                <a:solidFill>
                  <a:srgbClr val="6E2E9F"/>
                </a:solidFill>
                <a:latin typeface="Calibri"/>
                <a:cs typeface="Calibri"/>
              </a:rPr>
              <a:t> </a:t>
            </a:r>
            <a:r>
              <a:rPr sz="2000" b="1" dirty="0">
                <a:solidFill>
                  <a:srgbClr val="6E2E9F"/>
                </a:solidFill>
                <a:latin typeface="Calibri"/>
                <a:cs typeface="Calibri"/>
              </a:rPr>
              <a:t>1-12</a:t>
            </a:r>
            <a:r>
              <a:rPr sz="2000" b="1" spc="-45" dirty="0">
                <a:solidFill>
                  <a:srgbClr val="6E2E9F"/>
                </a:solidFill>
                <a:latin typeface="Calibri"/>
                <a:cs typeface="Calibri"/>
              </a:rPr>
              <a:t> </a:t>
            </a:r>
            <a:r>
              <a:rPr sz="2000" b="1" dirty="0">
                <a:solidFill>
                  <a:srgbClr val="6E2E9F"/>
                </a:solidFill>
                <a:latin typeface="Calibri"/>
                <a:cs typeface="Calibri"/>
              </a:rPr>
              <a:t>)</a:t>
            </a:r>
            <a:r>
              <a:rPr sz="2000" b="1" spc="415" dirty="0">
                <a:solidFill>
                  <a:srgbClr val="6E2E9F"/>
                </a:solidFill>
                <a:latin typeface="Calibri"/>
                <a:cs typeface="Calibri"/>
              </a:rPr>
              <a:t> </a:t>
            </a:r>
            <a:r>
              <a:rPr sz="2000" b="1" spc="-5" dirty="0">
                <a:solidFill>
                  <a:srgbClr val="6E2E9F"/>
                </a:solidFill>
                <a:latin typeface="Calibri"/>
                <a:cs typeface="Calibri"/>
              </a:rPr>
              <a:t>για </a:t>
            </a:r>
            <a:r>
              <a:rPr sz="2000" b="1" dirty="0">
                <a:solidFill>
                  <a:srgbClr val="6E2E9F"/>
                </a:solidFill>
                <a:latin typeface="Calibri"/>
                <a:cs typeface="Calibri"/>
              </a:rPr>
              <a:t>τη </a:t>
            </a:r>
            <a:r>
              <a:rPr sz="2000" b="1" spc="-440" dirty="0">
                <a:solidFill>
                  <a:srgbClr val="6E2E9F"/>
                </a:solidFill>
                <a:latin typeface="Calibri"/>
                <a:cs typeface="Calibri"/>
              </a:rPr>
              <a:t> </a:t>
            </a:r>
            <a:r>
              <a:rPr sz="2000" b="1" spc="-5" dirty="0">
                <a:solidFill>
                  <a:srgbClr val="6E2E9F"/>
                </a:solidFill>
                <a:latin typeface="Calibri"/>
                <a:cs typeface="Calibri"/>
              </a:rPr>
              <a:t>Διεθνή </a:t>
            </a:r>
            <a:r>
              <a:rPr sz="2000" b="1" spc="-25" dirty="0">
                <a:solidFill>
                  <a:srgbClr val="6E2E9F"/>
                </a:solidFill>
                <a:latin typeface="Calibri"/>
                <a:cs typeface="Calibri"/>
              </a:rPr>
              <a:t>Κινητικότητα </a:t>
            </a:r>
            <a:r>
              <a:rPr sz="2000" b="1" spc="-10" dirty="0">
                <a:solidFill>
                  <a:srgbClr val="6E2E9F"/>
                </a:solidFill>
                <a:latin typeface="Calibri"/>
                <a:cs typeface="Calibri"/>
              </a:rPr>
              <a:t>ΚΑ171 </a:t>
            </a:r>
            <a:r>
              <a:rPr sz="2000" b="1" dirty="0">
                <a:solidFill>
                  <a:srgbClr val="6E2E9F"/>
                </a:solidFill>
                <a:latin typeface="Calibri"/>
                <a:cs typeface="Calibri"/>
              </a:rPr>
              <a:t>θα </a:t>
            </a:r>
            <a:r>
              <a:rPr sz="2000" b="1" spc="-10" dirty="0">
                <a:solidFill>
                  <a:srgbClr val="6E2E9F"/>
                </a:solidFill>
                <a:latin typeface="Calibri"/>
                <a:cs typeface="Calibri"/>
              </a:rPr>
              <a:t>είναι </a:t>
            </a:r>
            <a:r>
              <a:rPr sz="2000" b="1" spc="-5" dirty="0">
                <a:solidFill>
                  <a:srgbClr val="6E2E9F"/>
                </a:solidFill>
                <a:latin typeface="Calibri"/>
                <a:cs typeface="Calibri"/>
              </a:rPr>
              <a:t>διαθέσιμά </a:t>
            </a:r>
            <a:r>
              <a:rPr sz="2000" b="1" spc="-440" dirty="0">
                <a:solidFill>
                  <a:srgbClr val="6E2E9F"/>
                </a:solidFill>
                <a:latin typeface="Calibri"/>
                <a:cs typeface="Calibri"/>
              </a:rPr>
              <a:t> </a:t>
            </a:r>
            <a:r>
              <a:rPr sz="2000" b="1" u="heavy" spc="-5" dirty="0">
                <a:solidFill>
                  <a:srgbClr val="6E2E9F"/>
                </a:solidFill>
                <a:uFill>
                  <a:solidFill>
                    <a:srgbClr val="6E2E9F"/>
                  </a:solidFill>
                </a:uFill>
                <a:latin typeface="Calibri"/>
                <a:cs typeface="Calibri"/>
              </a:rPr>
              <a:t>μετά</a:t>
            </a:r>
            <a:r>
              <a:rPr sz="2000" b="1" u="heavy" spc="-20" dirty="0">
                <a:solidFill>
                  <a:srgbClr val="6E2E9F"/>
                </a:solidFill>
                <a:uFill>
                  <a:solidFill>
                    <a:srgbClr val="6E2E9F"/>
                  </a:solidFill>
                </a:uFill>
                <a:latin typeface="Calibri"/>
                <a:cs typeface="Calibri"/>
              </a:rPr>
              <a:t> </a:t>
            </a:r>
            <a:r>
              <a:rPr sz="2000" b="1" u="heavy" spc="-10" dirty="0">
                <a:solidFill>
                  <a:srgbClr val="6E2E9F"/>
                </a:solidFill>
                <a:uFill>
                  <a:solidFill>
                    <a:srgbClr val="6E2E9F"/>
                  </a:solidFill>
                </a:uFill>
                <a:latin typeface="Calibri"/>
                <a:cs typeface="Calibri"/>
              </a:rPr>
              <a:t>την</a:t>
            </a:r>
            <a:r>
              <a:rPr sz="2000" b="1" u="heavy" dirty="0">
                <a:solidFill>
                  <a:srgbClr val="6E2E9F"/>
                </a:solidFill>
                <a:uFill>
                  <a:solidFill>
                    <a:srgbClr val="6E2E9F"/>
                  </a:solidFill>
                </a:uFill>
                <a:latin typeface="Calibri"/>
                <a:cs typeface="Calibri"/>
              </a:rPr>
              <a:t> </a:t>
            </a:r>
            <a:r>
              <a:rPr sz="2000" b="1" u="heavy" spc="-5" dirty="0">
                <a:solidFill>
                  <a:srgbClr val="6E2E9F"/>
                </a:solidFill>
                <a:uFill>
                  <a:solidFill>
                    <a:srgbClr val="6E2E9F"/>
                  </a:solidFill>
                </a:uFill>
                <a:latin typeface="Calibri"/>
                <a:cs typeface="Calibri"/>
              </a:rPr>
              <a:t>υποβολή</a:t>
            </a:r>
            <a:r>
              <a:rPr sz="2000" b="1" u="heavy" spc="-35" dirty="0">
                <a:solidFill>
                  <a:srgbClr val="6E2E9F"/>
                </a:solidFill>
                <a:uFill>
                  <a:solidFill>
                    <a:srgbClr val="6E2E9F"/>
                  </a:solidFill>
                </a:uFill>
                <a:latin typeface="Calibri"/>
                <a:cs typeface="Calibri"/>
              </a:rPr>
              <a:t> </a:t>
            </a:r>
            <a:r>
              <a:rPr sz="2000" b="1" u="heavy" spc="-5" dirty="0">
                <a:solidFill>
                  <a:srgbClr val="6E2E9F"/>
                </a:solidFill>
                <a:uFill>
                  <a:solidFill>
                    <a:srgbClr val="6E2E9F"/>
                  </a:solidFill>
                </a:uFill>
                <a:latin typeface="Calibri"/>
                <a:cs typeface="Calibri"/>
              </a:rPr>
              <a:t>των</a:t>
            </a:r>
            <a:r>
              <a:rPr sz="2000" b="1" u="heavy" spc="-25" dirty="0">
                <a:solidFill>
                  <a:srgbClr val="6E2E9F"/>
                </a:solidFill>
                <a:uFill>
                  <a:solidFill>
                    <a:srgbClr val="6E2E9F"/>
                  </a:solidFill>
                </a:uFill>
                <a:latin typeface="Calibri"/>
                <a:cs typeface="Calibri"/>
              </a:rPr>
              <a:t> </a:t>
            </a:r>
            <a:r>
              <a:rPr sz="2000" b="1" u="heavy" spc="-5" dirty="0">
                <a:solidFill>
                  <a:srgbClr val="6E2E9F"/>
                </a:solidFill>
                <a:uFill>
                  <a:solidFill>
                    <a:srgbClr val="6E2E9F"/>
                  </a:solidFill>
                </a:uFill>
                <a:latin typeface="Calibri"/>
                <a:cs typeface="Calibri"/>
              </a:rPr>
              <a:t>αιτήσεων</a:t>
            </a:r>
            <a:r>
              <a:rPr sz="2000" b="1" spc="-5" dirty="0">
                <a:solidFill>
                  <a:srgbClr val="6E2E9F"/>
                </a:solidFill>
                <a:latin typeface="Calibri"/>
                <a:cs typeface="Calibri"/>
              </a:rPr>
              <a:t>.</a:t>
            </a:r>
            <a:endParaRPr sz="2000" dirty="0">
              <a:latin typeface="Calibri"/>
              <a:cs typeface="Calibri"/>
            </a:endParaRPr>
          </a:p>
          <a:p>
            <a:pPr>
              <a:lnSpc>
                <a:spcPct val="100000"/>
              </a:lnSpc>
            </a:pPr>
            <a:endParaRPr sz="2000" dirty="0">
              <a:latin typeface="Calibri"/>
              <a:cs typeface="Calibri"/>
            </a:endParaRPr>
          </a:p>
          <a:p>
            <a:pPr>
              <a:lnSpc>
                <a:spcPct val="100000"/>
              </a:lnSpc>
              <a:spcBef>
                <a:spcPts val="40"/>
              </a:spcBef>
            </a:pPr>
            <a:endParaRPr sz="1900" dirty="0">
              <a:latin typeface="Calibri"/>
              <a:cs typeface="Calibri"/>
            </a:endParaRPr>
          </a:p>
          <a:p>
            <a:pPr marL="12065" marR="5080" indent="1905" algn="ctr">
              <a:lnSpc>
                <a:spcPct val="100000"/>
              </a:lnSpc>
              <a:spcBef>
                <a:spcPts val="5"/>
              </a:spcBef>
            </a:pPr>
            <a:r>
              <a:rPr sz="2000" b="1" dirty="0">
                <a:solidFill>
                  <a:srgbClr val="FF1F5F"/>
                </a:solidFill>
                <a:latin typeface="Calibri"/>
                <a:cs typeface="Calibri"/>
              </a:rPr>
              <a:t>Με </a:t>
            </a:r>
            <a:r>
              <a:rPr sz="2000" b="1" spc="-5" dirty="0">
                <a:solidFill>
                  <a:srgbClr val="FF1F5F"/>
                </a:solidFill>
                <a:latin typeface="Calibri"/>
                <a:cs typeface="Calibri"/>
              </a:rPr>
              <a:t>βάση </a:t>
            </a:r>
            <a:r>
              <a:rPr sz="2000" b="1" dirty="0">
                <a:solidFill>
                  <a:srgbClr val="FF1F5F"/>
                </a:solidFill>
                <a:latin typeface="Calibri"/>
                <a:cs typeface="Calibri"/>
              </a:rPr>
              <a:t>τις </a:t>
            </a:r>
            <a:r>
              <a:rPr sz="2000" b="1" spc="-10" dirty="0">
                <a:solidFill>
                  <a:srgbClr val="FF1F5F"/>
                </a:solidFill>
                <a:latin typeface="Calibri"/>
                <a:cs typeface="Calibri"/>
              </a:rPr>
              <a:t>οδηγίες </a:t>
            </a:r>
            <a:r>
              <a:rPr sz="2000" b="1" spc="-5" dirty="0">
                <a:solidFill>
                  <a:srgbClr val="FF1F5F"/>
                </a:solidFill>
                <a:latin typeface="Calibri"/>
                <a:cs typeface="Calibri"/>
              </a:rPr>
              <a:t>μέχρι στιγμής </a:t>
            </a:r>
            <a:r>
              <a:rPr sz="2000" b="1" dirty="0">
                <a:solidFill>
                  <a:srgbClr val="FF1F5F"/>
                </a:solidFill>
                <a:latin typeface="Calibri"/>
                <a:cs typeface="Calibri"/>
              </a:rPr>
              <a:t>αναμένουμε </a:t>
            </a:r>
            <a:r>
              <a:rPr sz="2000" b="1" spc="5" dirty="0">
                <a:solidFill>
                  <a:srgbClr val="FF1F5F"/>
                </a:solidFill>
                <a:latin typeface="Calibri"/>
                <a:cs typeface="Calibri"/>
              </a:rPr>
              <a:t> </a:t>
            </a:r>
            <a:r>
              <a:rPr sz="2000" b="1" spc="-5" dirty="0">
                <a:solidFill>
                  <a:srgbClr val="FF1F5F"/>
                </a:solidFill>
                <a:latin typeface="Calibri"/>
                <a:cs typeface="Calibri"/>
              </a:rPr>
              <a:t>περίπου</a:t>
            </a:r>
            <a:r>
              <a:rPr sz="2000" b="1" spc="-15" dirty="0">
                <a:solidFill>
                  <a:srgbClr val="FF1F5F"/>
                </a:solidFill>
                <a:latin typeface="Calibri"/>
                <a:cs typeface="Calibri"/>
              </a:rPr>
              <a:t> </a:t>
            </a:r>
            <a:r>
              <a:rPr sz="2000" b="1" spc="-5" dirty="0">
                <a:solidFill>
                  <a:srgbClr val="FF1F5F"/>
                </a:solidFill>
                <a:latin typeface="Calibri"/>
                <a:cs typeface="Calibri"/>
              </a:rPr>
              <a:t>τα</a:t>
            </a:r>
            <a:r>
              <a:rPr sz="2000" b="1" dirty="0">
                <a:solidFill>
                  <a:srgbClr val="FF1F5F"/>
                </a:solidFill>
                <a:latin typeface="Calibri"/>
                <a:cs typeface="Calibri"/>
              </a:rPr>
              <a:t> </a:t>
            </a:r>
            <a:r>
              <a:rPr sz="2000" b="1" spc="-5" dirty="0">
                <a:solidFill>
                  <a:srgbClr val="FF1F5F"/>
                </a:solidFill>
                <a:latin typeface="Calibri"/>
                <a:cs typeface="Calibri"/>
              </a:rPr>
              <a:t>ίδια </a:t>
            </a:r>
            <a:r>
              <a:rPr sz="2000" b="1" dirty="0">
                <a:solidFill>
                  <a:srgbClr val="FF1F5F"/>
                </a:solidFill>
                <a:latin typeface="Calibri"/>
                <a:cs typeface="Calibri"/>
              </a:rPr>
              <a:t>ποσά</a:t>
            </a:r>
            <a:r>
              <a:rPr sz="2000" b="1" spc="-20" dirty="0">
                <a:solidFill>
                  <a:srgbClr val="FF1F5F"/>
                </a:solidFill>
                <a:latin typeface="Calibri"/>
                <a:cs typeface="Calibri"/>
              </a:rPr>
              <a:t> </a:t>
            </a:r>
            <a:r>
              <a:rPr sz="2000" b="1" spc="-5" dirty="0">
                <a:solidFill>
                  <a:srgbClr val="FF1F5F"/>
                </a:solidFill>
                <a:latin typeface="Calibri"/>
                <a:cs typeface="Calibri"/>
              </a:rPr>
              <a:t>με</a:t>
            </a:r>
            <a:r>
              <a:rPr sz="2000" b="1" spc="-15" dirty="0">
                <a:solidFill>
                  <a:srgbClr val="FF1F5F"/>
                </a:solidFill>
                <a:latin typeface="Calibri"/>
                <a:cs typeface="Calibri"/>
              </a:rPr>
              <a:t> </a:t>
            </a:r>
            <a:r>
              <a:rPr sz="2000" b="1" dirty="0">
                <a:solidFill>
                  <a:srgbClr val="FF1F5F"/>
                </a:solidFill>
                <a:latin typeface="Calibri"/>
                <a:cs typeface="Calibri"/>
              </a:rPr>
              <a:t>αυτά της</a:t>
            </a:r>
            <a:r>
              <a:rPr sz="2000" b="1" spc="-20" dirty="0">
                <a:solidFill>
                  <a:srgbClr val="FF1F5F"/>
                </a:solidFill>
                <a:latin typeface="Calibri"/>
                <a:cs typeface="Calibri"/>
              </a:rPr>
              <a:t> </a:t>
            </a:r>
            <a:r>
              <a:rPr sz="2000" b="1" dirty="0">
                <a:solidFill>
                  <a:srgbClr val="FF1F5F"/>
                </a:solidFill>
                <a:latin typeface="Calibri"/>
                <a:cs typeface="Calibri"/>
              </a:rPr>
              <a:t>Πρόσκλησης</a:t>
            </a:r>
            <a:r>
              <a:rPr sz="2000" b="1" spc="-20" dirty="0">
                <a:solidFill>
                  <a:srgbClr val="FF1F5F"/>
                </a:solidFill>
                <a:latin typeface="Calibri"/>
                <a:cs typeface="Calibri"/>
              </a:rPr>
              <a:t> </a:t>
            </a:r>
            <a:r>
              <a:rPr sz="2000" b="1" dirty="0">
                <a:solidFill>
                  <a:srgbClr val="FF1F5F"/>
                </a:solidFill>
                <a:latin typeface="Calibri"/>
                <a:cs typeface="Calibri"/>
              </a:rPr>
              <a:t>202</a:t>
            </a:r>
            <a:r>
              <a:rPr lang="el-GR" sz="2000" b="1" dirty="0">
                <a:solidFill>
                  <a:srgbClr val="FF1F5F"/>
                </a:solidFill>
                <a:latin typeface="Calibri"/>
                <a:cs typeface="Calibri"/>
              </a:rPr>
              <a:t>3</a:t>
            </a:r>
            <a:endParaRPr sz="2000" dirty="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66344"/>
          </a:xfrm>
          <a:prstGeom prst="rect">
            <a:avLst/>
          </a:prstGeom>
        </p:spPr>
      </p:pic>
      <p:sp>
        <p:nvSpPr>
          <p:cNvPr id="3" name="object 3"/>
          <p:cNvSpPr txBox="1">
            <a:spLocks noGrp="1"/>
          </p:cNvSpPr>
          <p:nvPr>
            <p:ph type="title"/>
          </p:nvPr>
        </p:nvSpPr>
        <p:spPr>
          <a:xfrm>
            <a:off x="118363" y="0"/>
            <a:ext cx="5744210" cy="513715"/>
          </a:xfrm>
          <a:prstGeom prst="rect">
            <a:avLst/>
          </a:prstGeom>
        </p:spPr>
        <p:txBody>
          <a:bodyPr vert="horz" wrap="square" lIns="0" tIns="12700" rIns="0" bIns="0" rtlCol="0">
            <a:spAutoFit/>
          </a:bodyPr>
          <a:lstStyle/>
          <a:p>
            <a:pPr marL="12700">
              <a:lnSpc>
                <a:spcPct val="100000"/>
              </a:lnSpc>
              <a:spcBef>
                <a:spcPts val="100"/>
              </a:spcBef>
            </a:pPr>
            <a:r>
              <a:rPr sz="3200" dirty="0">
                <a:latin typeface="Calibri"/>
                <a:cs typeface="Calibri"/>
              </a:rPr>
              <a:t>Κριτήρια</a:t>
            </a:r>
            <a:r>
              <a:rPr sz="3200" spc="-55" dirty="0">
                <a:latin typeface="Calibri"/>
                <a:cs typeface="Calibri"/>
              </a:rPr>
              <a:t> </a:t>
            </a:r>
            <a:r>
              <a:rPr sz="3200" dirty="0">
                <a:latin typeface="Calibri"/>
                <a:cs typeface="Calibri"/>
              </a:rPr>
              <a:t>Επιλογής</a:t>
            </a:r>
            <a:r>
              <a:rPr sz="3200" spc="-75" dirty="0">
                <a:latin typeface="Calibri"/>
                <a:cs typeface="Calibri"/>
              </a:rPr>
              <a:t> </a:t>
            </a:r>
            <a:r>
              <a:rPr sz="3200" spc="-15" dirty="0">
                <a:latin typeface="Calibri"/>
                <a:cs typeface="Calibri"/>
              </a:rPr>
              <a:t>Σχεδίου</a:t>
            </a:r>
            <a:r>
              <a:rPr sz="3200" spc="-105" dirty="0">
                <a:latin typeface="Calibri"/>
                <a:cs typeface="Calibri"/>
              </a:rPr>
              <a:t> </a:t>
            </a:r>
            <a:r>
              <a:rPr sz="3200" dirty="0">
                <a:latin typeface="Calibri"/>
                <a:cs typeface="Calibri"/>
              </a:rPr>
              <a:t>ΚΑ171</a:t>
            </a:r>
            <a:endParaRPr sz="3200">
              <a:latin typeface="Calibri"/>
              <a:cs typeface="Calibri"/>
            </a:endParaRPr>
          </a:p>
        </p:txBody>
      </p:sp>
      <p:sp>
        <p:nvSpPr>
          <p:cNvPr id="4" name="object 4"/>
          <p:cNvSpPr txBox="1"/>
          <p:nvPr/>
        </p:nvSpPr>
        <p:spPr>
          <a:xfrm>
            <a:off x="127812" y="500887"/>
            <a:ext cx="11854815" cy="6158230"/>
          </a:xfrm>
          <a:prstGeom prst="rect">
            <a:avLst/>
          </a:prstGeom>
        </p:spPr>
        <p:txBody>
          <a:bodyPr vert="horz" wrap="square" lIns="0" tIns="62865" rIns="0" bIns="0" rtlCol="0">
            <a:spAutoFit/>
          </a:bodyPr>
          <a:lstStyle/>
          <a:p>
            <a:pPr marL="12700">
              <a:lnSpc>
                <a:spcPct val="100000"/>
              </a:lnSpc>
              <a:spcBef>
                <a:spcPts val="495"/>
              </a:spcBef>
            </a:pPr>
            <a:r>
              <a:rPr sz="1800" b="1" spc="-5" dirty="0">
                <a:solidFill>
                  <a:srgbClr val="BE94DF"/>
                </a:solidFill>
                <a:latin typeface="Verdana"/>
                <a:cs typeface="Verdana"/>
              </a:rPr>
              <a:t>Για</a:t>
            </a:r>
            <a:r>
              <a:rPr sz="1800" b="1" spc="-15" dirty="0">
                <a:solidFill>
                  <a:srgbClr val="BE94DF"/>
                </a:solidFill>
                <a:latin typeface="Verdana"/>
                <a:cs typeface="Verdana"/>
              </a:rPr>
              <a:t> </a:t>
            </a:r>
            <a:r>
              <a:rPr sz="1800" b="1" spc="-5" dirty="0">
                <a:solidFill>
                  <a:srgbClr val="BE94DF"/>
                </a:solidFill>
                <a:latin typeface="Verdana"/>
                <a:cs typeface="Verdana"/>
              </a:rPr>
              <a:t>να</a:t>
            </a:r>
            <a:r>
              <a:rPr sz="1800" b="1" dirty="0">
                <a:solidFill>
                  <a:srgbClr val="BE94DF"/>
                </a:solidFill>
                <a:latin typeface="Verdana"/>
                <a:cs typeface="Verdana"/>
              </a:rPr>
              <a:t> ληφθούν</a:t>
            </a:r>
            <a:r>
              <a:rPr sz="1800" b="1" spc="10" dirty="0">
                <a:solidFill>
                  <a:srgbClr val="BE94DF"/>
                </a:solidFill>
                <a:latin typeface="Verdana"/>
                <a:cs typeface="Verdana"/>
              </a:rPr>
              <a:t> </a:t>
            </a:r>
            <a:r>
              <a:rPr sz="1800" b="1" spc="-5" dirty="0">
                <a:solidFill>
                  <a:srgbClr val="BE94DF"/>
                </a:solidFill>
                <a:latin typeface="Verdana"/>
                <a:cs typeface="Verdana"/>
              </a:rPr>
              <a:t>υπόψη</a:t>
            </a:r>
            <a:r>
              <a:rPr sz="1800" b="1" dirty="0">
                <a:solidFill>
                  <a:srgbClr val="BE94DF"/>
                </a:solidFill>
                <a:latin typeface="Verdana"/>
                <a:cs typeface="Verdana"/>
              </a:rPr>
              <a:t> για</a:t>
            </a:r>
            <a:r>
              <a:rPr sz="1800" b="1" spc="-5" dirty="0">
                <a:solidFill>
                  <a:srgbClr val="BE94DF"/>
                </a:solidFill>
                <a:latin typeface="Verdana"/>
                <a:cs typeface="Verdana"/>
              </a:rPr>
              <a:t> χρηματοδότηση,</a:t>
            </a:r>
            <a:r>
              <a:rPr sz="1800" b="1" spc="5" dirty="0">
                <a:solidFill>
                  <a:srgbClr val="BE94DF"/>
                </a:solidFill>
                <a:latin typeface="Verdana"/>
                <a:cs typeface="Verdana"/>
              </a:rPr>
              <a:t> </a:t>
            </a:r>
            <a:r>
              <a:rPr sz="1800" b="1" dirty="0">
                <a:solidFill>
                  <a:srgbClr val="BE94DF"/>
                </a:solidFill>
                <a:latin typeface="Verdana"/>
                <a:cs typeface="Verdana"/>
              </a:rPr>
              <a:t>οι</a:t>
            </a:r>
            <a:r>
              <a:rPr sz="1800" b="1" spc="-15" dirty="0">
                <a:solidFill>
                  <a:srgbClr val="BE94DF"/>
                </a:solidFill>
                <a:latin typeface="Verdana"/>
                <a:cs typeface="Verdana"/>
              </a:rPr>
              <a:t> </a:t>
            </a:r>
            <a:r>
              <a:rPr sz="1800" b="1" dirty="0">
                <a:solidFill>
                  <a:srgbClr val="BE94DF"/>
                </a:solidFill>
                <a:latin typeface="Verdana"/>
                <a:cs typeface="Verdana"/>
              </a:rPr>
              <a:t>προτάσεις</a:t>
            </a:r>
            <a:r>
              <a:rPr sz="1800" b="1" spc="10" dirty="0">
                <a:solidFill>
                  <a:srgbClr val="BE94DF"/>
                </a:solidFill>
                <a:latin typeface="Verdana"/>
                <a:cs typeface="Verdana"/>
              </a:rPr>
              <a:t> </a:t>
            </a:r>
            <a:r>
              <a:rPr sz="1800" b="1" spc="-5" dirty="0">
                <a:solidFill>
                  <a:srgbClr val="BE94DF"/>
                </a:solidFill>
                <a:latin typeface="Verdana"/>
                <a:cs typeface="Verdana"/>
              </a:rPr>
              <a:t>θα</a:t>
            </a:r>
            <a:r>
              <a:rPr sz="1800" b="1" spc="-15" dirty="0">
                <a:solidFill>
                  <a:srgbClr val="BE94DF"/>
                </a:solidFill>
                <a:latin typeface="Verdana"/>
                <a:cs typeface="Verdana"/>
              </a:rPr>
              <a:t> </a:t>
            </a:r>
            <a:r>
              <a:rPr sz="1800" b="1" dirty="0">
                <a:solidFill>
                  <a:srgbClr val="BE94DF"/>
                </a:solidFill>
                <a:latin typeface="Verdana"/>
                <a:cs typeface="Verdana"/>
              </a:rPr>
              <a:t>πρέπει</a:t>
            </a:r>
            <a:r>
              <a:rPr sz="1800" b="1" spc="-5" dirty="0">
                <a:solidFill>
                  <a:srgbClr val="BE94DF"/>
                </a:solidFill>
                <a:latin typeface="Verdana"/>
                <a:cs typeface="Verdana"/>
              </a:rPr>
              <a:t> να:</a:t>
            </a:r>
            <a:endParaRPr sz="1800">
              <a:latin typeface="Verdana"/>
              <a:cs typeface="Verdana"/>
            </a:endParaRPr>
          </a:p>
          <a:p>
            <a:pPr marL="196850" indent="-184785">
              <a:lnSpc>
                <a:spcPct val="100000"/>
              </a:lnSpc>
              <a:spcBef>
                <a:spcPts val="395"/>
              </a:spcBef>
              <a:buChar char="-"/>
              <a:tabLst>
                <a:tab pos="197485" algn="l"/>
              </a:tabLst>
            </a:pPr>
            <a:r>
              <a:rPr sz="1800" dirty="0">
                <a:solidFill>
                  <a:srgbClr val="404040"/>
                </a:solidFill>
                <a:latin typeface="Verdana"/>
                <a:cs typeface="Verdana"/>
              </a:rPr>
              <a:t>συγκεντρώσουν </a:t>
            </a:r>
            <a:r>
              <a:rPr sz="1800" spc="-5" dirty="0">
                <a:solidFill>
                  <a:srgbClr val="404040"/>
                </a:solidFill>
                <a:latin typeface="Verdana"/>
                <a:cs typeface="Verdana"/>
              </a:rPr>
              <a:t>τουλάχιστον</a:t>
            </a:r>
            <a:r>
              <a:rPr sz="1800" spc="-10" dirty="0">
                <a:solidFill>
                  <a:srgbClr val="404040"/>
                </a:solidFill>
                <a:latin typeface="Verdana"/>
                <a:cs typeface="Verdana"/>
              </a:rPr>
              <a:t> </a:t>
            </a:r>
            <a:r>
              <a:rPr sz="1800" dirty="0">
                <a:solidFill>
                  <a:srgbClr val="404040"/>
                </a:solidFill>
                <a:latin typeface="Verdana"/>
                <a:cs typeface="Verdana"/>
              </a:rPr>
              <a:t>60</a:t>
            </a:r>
            <a:r>
              <a:rPr sz="1800" spc="-10" dirty="0">
                <a:solidFill>
                  <a:srgbClr val="404040"/>
                </a:solidFill>
                <a:latin typeface="Verdana"/>
                <a:cs typeface="Verdana"/>
              </a:rPr>
              <a:t> </a:t>
            </a:r>
            <a:r>
              <a:rPr sz="1800" spc="-5" dirty="0">
                <a:solidFill>
                  <a:srgbClr val="404040"/>
                </a:solidFill>
                <a:latin typeface="Verdana"/>
                <a:cs typeface="Verdana"/>
              </a:rPr>
              <a:t>βαθμούς</a:t>
            </a:r>
            <a:r>
              <a:rPr sz="1800" spc="5" dirty="0">
                <a:solidFill>
                  <a:srgbClr val="404040"/>
                </a:solidFill>
                <a:latin typeface="Verdana"/>
                <a:cs typeface="Verdana"/>
              </a:rPr>
              <a:t> </a:t>
            </a:r>
            <a:r>
              <a:rPr sz="1800" spc="-5" dirty="0">
                <a:solidFill>
                  <a:srgbClr val="404040"/>
                </a:solidFill>
                <a:latin typeface="Verdana"/>
                <a:cs typeface="Verdana"/>
              </a:rPr>
              <a:t>στο</a:t>
            </a:r>
            <a:r>
              <a:rPr sz="1800" spc="-10" dirty="0">
                <a:solidFill>
                  <a:srgbClr val="404040"/>
                </a:solidFill>
                <a:latin typeface="Verdana"/>
                <a:cs typeface="Verdana"/>
              </a:rPr>
              <a:t> </a:t>
            </a:r>
            <a:r>
              <a:rPr sz="1800" spc="-5" dirty="0">
                <a:solidFill>
                  <a:srgbClr val="404040"/>
                </a:solidFill>
                <a:latin typeface="Verdana"/>
                <a:cs typeface="Verdana"/>
              </a:rPr>
              <a:t>σύνολο</a:t>
            </a:r>
            <a:r>
              <a:rPr sz="1800" spc="-15" dirty="0">
                <a:solidFill>
                  <a:srgbClr val="404040"/>
                </a:solidFill>
                <a:latin typeface="Verdana"/>
                <a:cs typeface="Verdana"/>
              </a:rPr>
              <a:t> </a:t>
            </a:r>
            <a:r>
              <a:rPr sz="1800" dirty="0">
                <a:solidFill>
                  <a:srgbClr val="404040"/>
                </a:solidFill>
                <a:latin typeface="Verdana"/>
                <a:cs typeface="Verdana"/>
              </a:rPr>
              <a:t>για</a:t>
            </a:r>
            <a:r>
              <a:rPr sz="1800" spc="5" dirty="0">
                <a:solidFill>
                  <a:srgbClr val="404040"/>
                </a:solidFill>
                <a:latin typeface="Verdana"/>
                <a:cs typeface="Verdana"/>
              </a:rPr>
              <a:t> </a:t>
            </a:r>
            <a:r>
              <a:rPr sz="1800" dirty="0">
                <a:solidFill>
                  <a:srgbClr val="404040"/>
                </a:solidFill>
                <a:latin typeface="Verdana"/>
                <a:cs typeface="Verdana"/>
              </a:rPr>
              <a:t>κάθε</a:t>
            </a:r>
            <a:r>
              <a:rPr sz="1800" spc="5" dirty="0">
                <a:solidFill>
                  <a:srgbClr val="404040"/>
                </a:solidFill>
                <a:latin typeface="Verdana"/>
                <a:cs typeface="Verdana"/>
              </a:rPr>
              <a:t> </a:t>
            </a:r>
            <a:r>
              <a:rPr sz="1800" spc="-5" dirty="0">
                <a:solidFill>
                  <a:srgbClr val="404040"/>
                </a:solidFill>
                <a:latin typeface="Verdana"/>
                <a:cs typeface="Verdana"/>
              </a:rPr>
              <a:t>αναφερόμενη</a:t>
            </a:r>
            <a:r>
              <a:rPr sz="1800" spc="15" dirty="0">
                <a:solidFill>
                  <a:srgbClr val="404040"/>
                </a:solidFill>
                <a:latin typeface="Verdana"/>
                <a:cs typeface="Verdana"/>
              </a:rPr>
              <a:t> </a:t>
            </a:r>
            <a:r>
              <a:rPr sz="1800" dirty="0">
                <a:solidFill>
                  <a:srgbClr val="404040"/>
                </a:solidFill>
                <a:latin typeface="Verdana"/>
                <a:cs typeface="Verdana"/>
              </a:rPr>
              <a:t>περιφέρεια (</a:t>
            </a:r>
            <a:r>
              <a:rPr sz="1800" spc="5" dirty="0">
                <a:solidFill>
                  <a:srgbClr val="404040"/>
                </a:solidFill>
                <a:latin typeface="Verdana"/>
                <a:cs typeface="Verdana"/>
              </a:rPr>
              <a:t> </a:t>
            </a:r>
            <a:r>
              <a:rPr sz="1800" spc="-5" dirty="0">
                <a:solidFill>
                  <a:srgbClr val="404040"/>
                </a:solidFill>
                <a:latin typeface="Verdana"/>
                <a:cs typeface="Verdana"/>
              </a:rPr>
              <a:t>region</a:t>
            </a:r>
            <a:r>
              <a:rPr sz="1800" spc="5" dirty="0">
                <a:solidFill>
                  <a:srgbClr val="404040"/>
                </a:solidFill>
                <a:latin typeface="Verdana"/>
                <a:cs typeface="Verdana"/>
              </a:rPr>
              <a:t> </a:t>
            </a:r>
            <a:r>
              <a:rPr sz="1800" dirty="0">
                <a:solidFill>
                  <a:srgbClr val="404040"/>
                </a:solidFill>
                <a:latin typeface="Verdana"/>
                <a:cs typeface="Verdana"/>
              </a:rPr>
              <a:t>)</a:t>
            </a:r>
            <a:endParaRPr sz="1800">
              <a:latin typeface="Verdana"/>
              <a:cs typeface="Verdana"/>
            </a:endParaRPr>
          </a:p>
          <a:p>
            <a:pPr marL="196850" indent="-184785">
              <a:lnSpc>
                <a:spcPct val="100000"/>
              </a:lnSpc>
              <a:spcBef>
                <a:spcPts val="409"/>
              </a:spcBef>
              <a:buChar char="-"/>
              <a:tabLst>
                <a:tab pos="197485" algn="l"/>
              </a:tabLst>
            </a:pPr>
            <a:r>
              <a:rPr sz="1800" spc="-5" dirty="0">
                <a:solidFill>
                  <a:srgbClr val="404040"/>
                </a:solidFill>
                <a:latin typeface="Verdana"/>
                <a:cs typeface="Verdana"/>
              </a:rPr>
              <a:t>και</a:t>
            </a:r>
            <a:r>
              <a:rPr sz="1800" spc="5" dirty="0">
                <a:solidFill>
                  <a:srgbClr val="404040"/>
                </a:solidFill>
                <a:latin typeface="Verdana"/>
                <a:cs typeface="Verdana"/>
              </a:rPr>
              <a:t> </a:t>
            </a:r>
            <a:r>
              <a:rPr sz="1800" dirty="0">
                <a:solidFill>
                  <a:srgbClr val="404040"/>
                </a:solidFill>
                <a:latin typeface="Verdana"/>
                <a:cs typeface="Verdana"/>
              </a:rPr>
              <a:t>να </a:t>
            </a:r>
            <a:r>
              <a:rPr sz="1800" spc="-5" dirty="0">
                <a:solidFill>
                  <a:srgbClr val="404040"/>
                </a:solidFill>
                <a:latin typeface="Verdana"/>
                <a:cs typeface="Verdana"/>
              </a:rPr>
              <a:t>πληρούν</a:t>
            </a:r>
            <a:r>
              <a:rPr sz="1800" spc="-15" dirty="0">
                <a:solidFill>
                  <a:srgbClr val="404040"/>
                </a:solidFill>
                <a:latin typeface="Verdana"/>
                <a:cs typeface="Verdana"/>
              </a:rPr>
              <a:t> </a:t>
            </a:r>
            <a:r>
              <a:rPr sz="1800" spc="-5" dirty="0">
                <a:solidFill>
                  <a:srgbClr val="404040"/>
                </a:solidFill>
                <a:latin typeface="Verdana"/>
                <a:cs typeface="Verdana"/>
              </a:rPr>
              <a:t>το</a:t>
            </a:r>
            <a:r>
              <a:rPr sz="1800" dirty="0">
                <a:solidFill>
                  <a:srgbClr val="404040"/>
                </a:solidFill>
                <a:latin typeface="Verdana"/>
                <a:cs typeface="Verdana"/>
              </a:rPr>
              <a:t> </a:t>
            </a:r>
            <a:r>
              <a:rPr sz="1800" spc="-5" dirty="0">
                <a:solidFill>
                  <a:srgbClr val="404040"/>
                </a:solidFill>
                <a:latin typeface="Verdana"/>
                <a:cs typeface="Verdana"/>
              </a:rPr>
              <a:t>50%</a:t>
            </a:r>
            <a:r>
              <a:rPr sz="1800" spc="15" dirty="0">
                <a:solidFill>
                  <a:srgbClr val="404040"/>
                </a:solidFill>
                <a:latin typeface="Verdana"/>
                <a:cs typeface="Verdana"/>
              </a:rPr>
              <a:t> </a:t>
            </a:r>
            <a:r>
              <a:rPr sz="1800" spc="-5" dirty="0">
                <a:solidFill>
                  <a:srgbClr val="404040"/>
                </a:solidFill>
                <a:latin typeface="Verdana"/>
                <a:cs typeface="Verdana"/>
              </a:rPr>
              <a:t>σε</a:t>
            </a:r>
            <a:r>
              <a:rPr sz="1800" spc="20" dirty="0">
                <a:solidFill>
                  <a:srgbClr val="404040"/>
                </a:solidFill>
                <a:latin typeface="Verdana"/>
                <a:cs typeface="Verdana"/>
              </a:rPr>
              <a:t> </a:t>
            </a:r>
            <a:r>
              <a:rPr sz="1800" dirty="0">
                <a:solidFill>
                  <a:srgbClr val="404040"/>
                </a:solidFill>
                <a:latin typeface="Verdana"/>
                <a:cs typeface="Verdana"/>
              </a:rPr>
              <a:t>κάθε</a:t>
            </a:r>
            <a:r>
              <a:rPr sz="1800" spc="15" dirty="0">
                <a:solidFill>
                  <a:srgbClr val="404040"/>
                </a:solidFill>
                <a:latin typeface="Verdana"/>
                <a:cs typeface="Verdana"/>
              </a:rPr>
              <a:t> </a:t>
            </a:r>
            <a:r>
              <a:rPr sz="1800" dirty="0">
                <a:solidFill>
                  <a:srgbClr val="404040"/>
                </a:solidFill>
                <a:latin typeface="Verdana"/>
                <a:cs typeface="Verdana"/>
              </a:rPr>
              <a:t>κριτήριο</a:t>
            </a:r>
            <a:r>
              <a:rPr sz="1800" spc="-35" dirty="0">
                <a:solidFill>
                  <a:srgbClr val="404040"/>
                </a:solidFill>
                <a:latin typeface="Verdana"/>
                <a:cs typeface="Verdana"/>
              </a:rPr>
              <a:t> </a:t>
            </a:r>
            <a:r>
              <a:rPr sz="1800" dirty="0">
                <a:solidFill>
                  <a:srgbClr val="404040"/>
                </a:solidFill>
                <a:latin typeface="Verdana"/>
                <a:cs typeface="Verdana"/>
              </a:rPr>
              <a:t>αξιολόγησης</a:t>
            </a:r>
            <a:r>
              <a:rPr sz="1800" spc="-10" dirty="0">
                <a:solidFill>
                  <a:srgbClr val="404040"/>
                </a:solidFill>
                <a:latin typeface="Verdana"/>
                <a:cs typeface="Verdana"/>
              </a:rPr>
              <a:t> </a:t>
            </a:r>
            <a:r>
              <a:rPr sz="1800" dirty="0">
                <a:solidFill>
                  <a:srgbClr val="404040"/>
                </a:solidFill>
                <a:latin typeface="Verdana"/>
                <a:cs typeface="Verdana"/>
              </a:rPr>
              <a:t>( </a:t>
            </a:r>
            <a:r>
              <a:rPr sz="1800" spc="-10" dirty="0">
                <a:solidFill>
                  <a:srgbClr val="404040"/>
                </a:solidFill>
                <a:latin typeface="Verdana"/>
                <a:cs typeface="Verdana"/>
              </a:rPr>
              <a:t>10/20</a:t>
            </a:r>
            <a:r>
              <a:rPr sz="1800" spc="30" dirty="0">
                <a:solidFill>
                  <a:srgbClr val="404040"/>
                </a:solidFill>
                <a:latin typeface="Verdana"/>
                <a:cs typeface="Verdana"/>
              </a:rPr>
              <a:t> </a:t>
            </a:r>
            <a:r>
              <a:rPr sz="1800" spc="-5" dirty="0">
                <a:solidFill>
                  <a:srgbClr val="404040"/>
                </a:solidFill>
                <a:latin typeface="Verdana"/>
                <a:cs typeface="Verdana"/>
              </a:rPr>
              <a:t>και</a:t>
            </a:r>
            <a:r>
              <a:rPr sz="1800" spc="10" dirty="0">
                <a:solidFill>
                  <a:srgbClr val="404040"/>
                </a:solidFill>
                <a:latin typeface="Verdana"/>
                <a:cs typeface="Verdana"/>
              </a:rPr>
              <a:t> </a:t>
            </a:r>
            <a:r>
              <a:rPr sz="1800" spc="-10" dirty="0">
                <a:solidFill>
                  <a:srgbClr val="404040"/>
                </a:solidFill>
                <a:latin typeface="Verdana"/>
                <a:cs typeface="Verdana"/>
              </a:rPr>
              <a:t>20/40)</a:t>
            </a:r>
            <a:endParaRPr sz="1800">
              <a:latin typeface="Verdana"/>
              <a:cs typeface="Verdana"/>
            </a:endParaRPr>
          </a:p>
          <a:p>
            <a:pPr>
              <a:lnSpc>
                <a:spcPct val="100000"/>
              </a:lnSpc>
              <a:spcBef>
                <a:spcPts val="35"/>
              </a:spcBef>
            </a:pPr>
            <a:endParaRPr sz="1750">
              <a:latin typeface="Verdana"/>
              <a:cs typeface="Verdana"/>
            </a:endParaRPr>
          </a:p>
          <a:p>
            <a:pPr marL="12700">
              <a:lnSpc>
                <a:spcPct val="100000"/>
              </a:lnSpc>
            </a:pPr>
            <a:r>
              <a:rPr sz="1800" dirty="0">
                <a:solidFill>
                  <a:srgbClr val="404040"/>
                </a:solidFill>
                <a:latin typeface="Verdana"/>
                <a:cs typeface="Verdana"/>
              </a:rPr>
              <a:t>Η</a:t>
            </a:r>
            <a:r>
              <a:rPr sz="1800" spc="-5" dirty="0">
                <a:solidFill>
                  <a:srgbClr val="404040"/>
                </a:solidFill>
                <a:latin typeface="Verdana"/>
                <a:cs typeface="Verdana"/>
              </a:rPr>
              <a:t> </a:t>
            </a:r>
            <a:r>
              <a:rPr sz="1800" dirty="0">
                <a:solidFill>
                  <a:srgbClr val="404040"/>
                </a:solidFill>
                <a:latin typeface="Verdana"/>
                <a:cs typeface="Verdana"/>
              </a:rPr>
              <a:t>επιχορήγηση</a:t>
            </a:r>
            <a:r>
              <a:rPr sz="1800" spc="-15" dirty="0">
                <a:solidFill>
                  <a:srgbClr val="404040"/>
                </a:solidFill>
                <a:latin typeface="Verdana"/>
                <a:cs typeface="Verdana"/>
              </a:rPr>
              <a:t> </a:t>
            </a:r>
            <a:r>
              <a:rPr sz="1800" dirty="0">
                <a:solidFill>
                  <a:srgbClr val="404040"/>
                </a:solidFill>
                <a:latin typeface="Verdana"/>
                <a:cs typeface="Verdana"/>
              </a:rPr>
              <a:t>σε ένα ίδρυμα</a:t>
            </a:r>
            <a:r>
              <a:rPr sz="1800" spc="10" dirty="0">
                <a:solidFill>
                  <a:srgbClr val="404040"/>
                </a:solidFill>
                <a:latin typeface="Verdana"/>
                <a:cs typeface="Verdana"/>
              </a:rPr>
              <a:t> </a:t>
            </a:r>
            <a:r>
              <a:rPr sz="1800" spc="-5" dirty="0">
                <a:solidFill>
                  <a:srgbClr val="404040"/>
                </a:solidFill>
                <a:latin typeface="Verdana"/>
                <a:cs typeface="Verdana"/>
              </a:rPr>
              <a:t>τριτοβάθμιας</a:t>
            </a:r>
            <a:r>
              <a:rPr sz="1800" dirty="0">
                <a:solidFill>
                  <a:srgbClr val="404040"/>
                </a:solidFill>
                <a:latin typeface="Verdana"/>
                <a:cs typeface="Verdana"/>
              </a:rPr>
              <a:t> εκπαίδευσης </a:t>
            </a:r>
            <a:r>
              <a:rPr sz="1800" spc="-5" dirty="0">
                <a:solidFill>
                  <a:srgbClr val="404040"/>
                </a:solidFill>
                <a:latin typeface="Verdana"/>
                <a:cs typeface="Verdana"/>
              </a:rPr>
              <a:t>θα</a:t>
            </a:r>
            <a:r>
              <a:rPr sz="1800" dirty="0">
                <a:solidFill>
                  <a:srgbClr val="404040"/>
                </a:solidFill>
                <a:latin typeface="Verdana"/>
                <a:cs typeface="Verdana"/>
              </a:rPr>
              <a:t> </a:t>
            </a:r>
            <a:r>
              <a:rPr sz="1800" spc="-5" dirty="0">
                <a:solidFill>
                  <a:srgbClr val="404040"/>
                </a:solidFill>
                <a:latin typeface="Verdana"/>
                <a:cs typeface="Verdana"/>
              </a:rPr>
              <a:t>εξαρτηθεί</a:t>
            </a:r>
            <a:r>
              <a:rPr sz="1800" spc="15" dirty="0">
                <a:solidFill>
                  <a:srgbClr val="404040"/>
                </a:solidFill>
                <a:latin typeface="Verdana"/>
                <a:cs typeface="Verdana"/>
              </a:rPr>
              <a:t> </a:t>
            </a:r>
            <a:r>
              <a:rPr sz="1800" spc="-5" dirty="0">
                <a:solidFill>
                  <a:srgbClr val="404040"/>
                </a:solidFill>
                <a:latin typeface="Verdana"/>
                <a:cs typeface="Verdana"/>
              </a:rPr>
              <a:t>από:</a:t>
            </a:r>
            <a:endParaRPr sz="1800">
              <a:latin typeface="Verdana"/>
              <a:cs typeface="Verdana"/>
            </a:endParaRPr>
          </a:p>
          <a:p>
            <a:pPr>
              <a:lnSpc>
                <a:spcPct val="100000"/>
              </a:lnSpc>
              <a:spcBef>
                <a:spcPts val="30"/>
              </a:spcBef>
            </a:pPr>
            <a:endParaRPr sz="1750">
              <a:latin typeface="Verdana"/>
              <a:cs typeface="Verdana"/>
            </a:endParaRPr>
          </a:p>
          <a:p>
            <a:pPr marL="355600" indent="-342900">
              <a:lnSpc>
                <a:spcPct val="100000"/>
              </a:lnSpc>
              <a:buFont typeface="Courier New"/>
              <a:buChar char="o"/>
              <a:tabLst>
                <a:tab pos="355600" algn="l"/>
              </a:tabLst>
            </a:pPr>
            <a:r>
              <a:rPr sz="1800" spc="-5" dirty="0">
                <a:solidFill>
                  <a:srgbClr val="404040"/>
                </a:solidFill>
                <a:latin typeface="Verdana"/>
                <a:cs typeface="Verdana"/>
              </a:rPr>
              <a:t>την</a:t>
            </a:r>
            <a:r>
              <a:rPr sz="1800" spc="-15" dirty="0">
                <a:solidFill>
                  <a:srgbClr val="404040"/>
                </a:solidFill>
                <a:latin typeface="Verdana"/>
                <a:cs typeface="Verdana"/>
              </a:rPr>
              <a:t> </a:t>
            </a:r>
            <a:r>
              <a:rPr sz="1800" dirty="0">
                <a:solidFill>
                  <a:srgbClr val="404040"/>
                </a:solidFill>
                <a:latin typeface="Verdana"/>
                <a:cs typeface="Verdana"/>
              </a:rPr>
              <a:t>ποιοτική</a:t>
            </a:r>
            <a:r>
              <a:rPr sz="1800" spc="-20" dirty="0">
                <a:solidFill>
                  <a:srgbClr val="404040"/>
                </a:solidFill>
                <a:latin typeface="Verdana"/>
                <a:cs typeface="Verdana"/>
              </a:rPr>
              <a:t> </a:t>
            </a:r>
            <a:r>
              <a:rPr sz="1800" spc="-5" dirty="0">
                <a:solidFill>
                  <a:srgbClr val="404040"/>
                </a:solidFill>
                <a:latin typeface="Verdana"/>
                <a:cs typeface="Verdana"/>
              </a:rPr>
              <a:t>αξιολόγηση/βαθμολογία</a:t>
            </a:r>
            <a:r>
              <a:rPr sz="1800" spc="-25" dirty="0">
                <a:solidFill>
                  <a:srgbClr val="404040"/>
                </a:solidFill>
                <a:latin typeface="Verdana"/>
                <a:cs typeface="Verdana"/>
              </a:rPr>
              <a:t> </a:t>
            </a:r>
            <a:r>
              <a:rPr sz="1800" spc="-5" dirty="0">
                <a:solidFill>
                  <a:srgbClr val="404040"/>
                </a:solidFill>
                <a:latin typeface="Verdana"/>
                <a:cs typeface="Verdana"/>
              </a:rPr>
              <a:t>της</a:t>
            </a:r>
            <a:r>
              <a:rPr sz="1800" spc="-10" dirty="0">
                <a:solidFill>
                  <a:srgbClr val="404040"/>
                </a:solidFill>
                <a:latin typeface="Verdana"/>
                <a:cs typeface="Verdana"/>
              </a:rPr>
              <a:t> </a:t>
            </a:r>
            <a:r>
              <a:rPr sz="1800" spc="-5" dirty="0">
                <a:solidFill>
                  <a:srgbClr val="404040"/>
                </a:solidFill>
                <a:latin typeface="Verdana"/>
                <a:cs typeface="Verdana"/>
              </a:rPr>
              <a:t>αίτησης</a:t>
            </a:r>
            <a:endParaRPr sz="1800">
              <a:latin typeface="Verdana"/>
              <a:cs typeface="Verdana"/>
            </a:endParaRPr>
          </a:p>
          <a:p>
            <a:pPr>
              <a:lnSpc>
                <a:spcPct val="100000"/>
              </a:lnSpc>
              <a:spcBef>
                <a:spcPts val="35"/>
              </a:spcBef>
              <a:buClr>
                <a:srgbClr val="404040"/>
              </a:buClr>
              <a:buFont typeface="Courier New"/>
              <a:buChar char="o"/>
            </a:pPr>
            <a:endParaRPr sz="1750">
              <a:latin typeface="Verdana"/>
              <a:cs typeface="Verdana"/>
            </a:endParaRPr>
          </a:p>
          <a:p>
            <a:pPr marL="355600" indent="-342900">
              <a:lnSpc>
                <a:spcPct val="100000"/>
              </a:lnSpc>
              <a:spcBef>
                <a:spcPts val="5"/>
              </a:spcBef>
              <a:buFont typeface="Courier New"/>
              <a:buChar char="o"/>
              <a:tabLst>
                <a:tab pos="355600" algn="l"/>
              </a:tabLst>
            </a:pPr>
            <a:r>
              <a:rPr sz="1800" spc="-5" dirty="0">
                <a:solidFill>
                  <a:srgbClr val="404040"/>
                </a:solidFill>
                <a:latin typeface="Verdana"/>
                <a:cs typeface="Verdana"/>
              </a:rPr>
              <a:t>τον</a:t>
            </a:r>
            <a:r>
              <a:rPr sz="1800" spc="-15" dirty="0">
                <a:solidFill>
                  <a:srgbClr val="404040"/>
                </a:solidFill>
                <a:latin typeface="Verdana"/>
                <a:cs typeface="Verdana"/>
              </a:rPr>
              <a:t> </a:t>
            </a:r>
            <a:r>
              <a:rPr sz="1800" spc="-5" dirty="0">
                <a:solidFill>
                  <a:srgbClr val="404040"/>
                </a:solidFill>
                <a:latin typeface="Verdana"/>
                <a:cs typeface="Verdana"/>
              </a:rPr>
              <a:t>αριθμό</a:t>
            </a:r>
            <a:r>
              <a:rPr sz="1800" spc="10" dirty="0">
                <a:solidFill>
                  <a:srgbClr val="404040"/>
                </a:solidFill>
                <a:latin typeface="Verdana"/>
                <a:cs typeface="Verdana"/>
              </a:rPr>
              <a:t> </a:t>
            </a:r>
            <a:r>
              <a:rPr sz="1800" spc="-5" dirty="0">
                <a:solidFill>
                  <a:srgbClr val="404040"/>
                </a:solidFill>
                <a:latin typeface="Verdana"/>
                <a:cs typeface="Verdana"/>
              </a:rPr>
              <a:t>των</a:t>
            </a:r>
            <a:r>
              <a:rPr sz="1800" spc="-10" dirty="0">
                <a:solidFill>
                  <a:srgbClr val="404040"/>
                </a:solidFill>
                <a:latin typeface="Verdana"/>
                <a:cs typeface="Verdana"/>
              </a:rPr>
              <a:t> </a:t>
            </a:r>
            <a:r>
              <a:rPr sz="1800" dirty="0">
                <a:solidFill>
                  <a:srgbClr val="404040"/>
                </a:solidFill>
                <a:latin typeface="Verdana"/>
                <a:cs typeface="Verdana"/>
              </a:rPr>
              <a:t>κινητικοτήτων</a:t>
            </a:r>
            <a:r>
              <a:rPr sz="1800" spc="-30" dirty="0">
                <a:solidFill>
                  <a:srgbClr val="404040"/>
                </a:solidFill>
                <a:latin typeface="Verdana"/>
                <a:cs typeface="Verdana"/>
              </a:rPr>
              <a:t> </a:t>
            </a:r>
            <a:r>
              <a:rPr sz="1800"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τους</a:t>
            </a:r>
            <a:r>
              <a:rPr sz="1800" spc="-10" dirty="0">
                <a:solidFill>
                  <a:srgbClr val="404040"/>
                </a:solidFill>
                <a:latin typeface="Verdana"/>
                <a:cs typeface="Verdana"/>
              </a:rPr>
              <a:t> </a:t>
            </a:r>
            <a:r>
              <a:rPr sz="1800" spc="-5" dirty="0">
                <a:solidFill>
                  <a:srgbClr val="404040"/>
                </a:solidFill>
                <a:latin typeface="Verdana"/>
                <a:cs typeface="Verdana"/>
              </a:rPr>
              <a:t>απαιτούμενους</a:t>
            </a:r>
            <a:r>
              <a:rPr sz="1800" spc="10" dirty="0">
                <a:solidFill>
                  <a:srgbClr val="404040"/>
                </a:solidFill>
                <a:latin typeface="Verdana"/>
                <a:cs typeface="Verdana"/>
              </a:rPr>
              <a:t> </a:t>
            </a:r>
            <a:r>
              <a:rPr sz="1800" spc="-5" dirty="0">
                <a:solidFill>
                  <a:srgbClr val="404040"/>
                </a:solidFill>
                <a:latin typeface="Verdana"/>
                <a:cs typeface="Verdana"/>
              </a:rPr>
              <a:t>μήνες/ημέρες </a:t>
            </a:r>
            <a:r>
              <a:rPr sz="1800" dirty="0">
                <a:solidFill>
                  <a:srgbClr val="3A9B7A"/>
                </a:solidFill>
                <a:latin typeface="Verdana"/>
                <a:cs typeface="Verdana"/>
              </a:rPr>
              <a:t>(</a:t>
            </a:r>
            <a:r>
              <a:rPr sz="1800" spc="-10" dirty="0">
                <a:solidFill>
                  <a:srgbClr val="3A9B7A"/>
                </a:solidFill>
                <a:latin typeface="Verdana"/>
                <a:cs typeface="Verdana"/>
              </a:rPr>
              <a:t> </a:t>
            </a:r>
            <a:r>
              <a:rPr sz="1800" spc="-5" dirty="0">
                <a:solidFill>
                  <a:srgbClr val="3A9B7A"/>
                </a:solidFill>
                <a:latin typeface="Verdana"/>
                <a:cs typeface="Verdana"/>
              </a:rPr>
              <a:t>plus</a:t>
            </a:r>
            <a:r>
              <a:rPr sz="1800" spc="15" dirty="0">
                <a:solidFill>
                  <a:srgbClr val="3A9B7A"/>
                </a:solidFill>
                <a:latin typeface="Verdana"/>
                <a:cs typeface="Verdana"/>
              </a:rPr>
              <a:t> </a:t>
            </a:r>
            <a:r>
              <a:rPr sz="1800" spc="-5" dirty="0">
                <a:solidFill>
                  <a:srgbClr val="3A9B7A"/>
                </a:solidFill>
                <a:latin typeface="Verdana"/>
                <a:cs typeface="Verdana"/>
              </a:rPr>
              <a:t>top</a:t>
            </a:r>
            <a:r>
              <a:rPr sz="1800" spc="10" dirty="0">
                <a:solidFill>
                  <a:srgbClr val="3A9B7A"/>
                </a:solidFill>
                <a:latin typeface="Verdana"/>
                <a:cs typeface="Verdana"/>
              </a:rPr>
              <a:t> </a:t>
            </a:r>
            <a:r>
              <a:rPr sz="1800" dirty="0">
                <a:solidFill>
                  <a:srgbClr val="3A9B7A"/>
                </a:solidFill>
                <a:latin typeface="Verdana"/>
                <a:cs typeface="Verdana"/>
              </a:rPr>
              <a:t>up</a:t>
            </a:r>
            <a:r>
              <a:rPr sz="1800" spc="5" dirty="0">
                <a:solidFill>
                  <a:srgbClr val="3A9B7A"/>
                </a:solidFill>
                <a:latin typeface="Verdana"/>
                <a:cs typeface="Verdana"/>
              </a:rPr>
              <a:t> </a:t>
            </a:r>
            <a:r>
              <a:rPr sz="1800" dirty="0">
                <a:solidFill>
                  <a:srgbClr val="3A9B7A"/>
                </a:solidFill>
                <a:latin typeface="Verdana"/>
                <a:cs typeface="Verdana"/>
              </a:rPr>
              <a:t>for</a:t>
            </a:r>
            <a:r>
              <a:rPr sz="1800" spc="5" dirty="0">
                <a:solidFill>
                  <a:srgbClr val="3A9B7A"/>
                </a:solidFill>
                <a:latin typeface="Verdana"/>
                <a:cs typeface="Verdana"/>
              </a:rPr>
              <a:t> </a:t>
            </a:r>
            <a:r>
              <a:rPr sz="1800" dirty="0">
                <a:solidFill>
                  <a:srgbClr val="3A9B7A"/>
                </a:solidFill>
                <a:latin typeface="Verdana"/>
                <a:cs typeface="Verdana"/>
              </a:rPr>
              <a:t>inclusion)</a:t>
            </a:r>
            <a:endParaRPr sz="1800">
              <a:latin typeface="Verdana"/>
              <a:cs typeface="Verdana"/>
            </a:endParaRPr>
          </a:p>
          <a:p>
            <a:pPr>
              <a:lnSpc>
                <a:spcPct val="100000"/>
              </a:lnSpc>
              <a:spcBef>
                <a:spcPts val="30"/>
              </a:spcBef>
              <a:buClr>
                <a:srgbClr val="404040"/>
              </a:buClr>
              <a:buFont typeface="Courier New"/>
              <a:buChar char="o"/>
            </a:pPr>
            <a:endParaRPr sz="1750">
              <a:latin typeface="Verdana"/>
              <a:cs typeface="Verdana"/>
            </a:endParaRPr>
          </a:p>
          <a:p>
            <a:pPr marL="355600" indent="-342900">
              <a:lnSpc>
                <a:spcPct val="100000"/>
              </a:lnSpc>
              <a:buFont typeface="Courier New"/>
              <a:buChar char="o"/>
              <a:tabLst>
                <a:tab pos="355600" algn="l"/>
              </a:tabLst>
            </a:pPr>
            <a:r>
              <a:rPr sz="1800" spc="-5" dirty="0">
                <a:solidFill>
                  <a:srgbClr val="404040"/>
                </a:solidFill>
                <a:latin typeface="Verdana"/>
                <a:cs typeface="Verdana"/>
              </a:rPr>
              <a:t>τον</a:t>
            </a:r>
            <a:r>
              <a:rPr sz="1800" spc="-20" dirty="0">
                <a:solidFill>
                  <a:srgbClr val="404040"/>
                </a:solidFill>
                <a:latin typeface="Verdana"/>
                <a:cs typeface="Verdana"/>
              </a:rPr>
              <a:t> </a:t>
            </a:r>
            <a:r>
              <a:rPr sz="1800" dirty="0">
                <a:solidFill>
                  <a:srgbClr val="404040"/>
                </a:solidFill>
                <a:latin typeface="Verdana"/>
                <a:cs typeface="Verdana"/>
              </a:rPr>
              <a:t>προϋπολογισμό</a:t>
            </a:r>
            <a:r>
              <a:rPr sz="1800" spc="-50" dirty="0">
                <a:solidFill>
                  <a:srgbClr val="404040"/>
                </a:solidFill>
                <a:latin typeface="Verdana"/>
                <a:cs typeface="Verdana"/>
              </a:rPr>
              <a:t> </a:t>
            </a:r>
            <a:r>
              <a:rPr sz="1800" spc="-5" dirty="0">
                <a:solidFill>
                  <a:srgbClr val="404040"/>
                </a:solidFill>
                <a:latin typeface="Verdana"/>
                <a:cs typeface="Verdana"/>
              </a:rPr>
              <a:t>που</a:t>
            </a:r>
            <a:r>
              <a:rPr sz="1800" dirty="0">
                <a:solidFill>
                  <a:srgbClr val="404040"/>
                </a:solidFill>
                <a:latin typeface="Verdana"/>
                <a:cs typeface="Verdana"/>
              </a:rPr>
              <a:t> διατίθεται</a:t>
            </a:r>
            <a:r>
              <a:rPr sz="1800" spc="20" dirty="0">
                <a:solidFill>
                  <a:srgbClr val="404040"/>
                </a:solidFill>
                <a:latin typeface="Verdana"/>
                <a:cs typeface="Verdana"/>
              </a:rPr>
              <a:t> </a:t>
            </a:r>
            <a:r>
              <a:rPr sz="1800" spc="-5" dirty="0">
                <a:solidFill>
                  <a:srgbClr val="404040"/>
                </a:solidFill>
                <a:latin typeface="Verdana"/>
                <a:cs typeface="Verdana"/>
              </a:rPr>
              <a:t>ανά</a:t>
            </a:r>
            <a:r>
              <a:rPr sz="1800" spc="10" dirty="0">
                <a:solidFill>
                  <a:srgbClr val="404040"/>
                </a:solidFill>
                <a:latin typeface="Verdana"/>
                <a:cs typeface="Verdana"/>
              </a:rPr>
              <a:t> </a:t>
            </a:r>
            <a:r>
              <a:rPr sz="1800" spc="-5" dirty="0">
                <a:solidFill>
                  <a:srgbClr val="404040"/>
                </a:solidFill>
                <a:latin typeface="Verdana"/>
                <a:cs typeface="Verdana"/>
              </a:rPr>
              <a:t>χώρα</a:t>
            </a:r>
            <a:r>
              <a:rPr sz="1800" dirty="0">
                <a:solidFill>
                  <a:srgbClr val="404040"/>
                </a:solidFill>
                <a:latin typeface="Verdana"/>
                <a:cs typeface="Verdana"/>
              </a:rPr>
              <a:t> ή</a:t>
            </a:r>
            <a:r>
              <a:rPr sz="1800" spc="15" dirty="0">
                <a:solidFill>
                  <a:srgbClr val="404040"/>
                </a:solidFill>
                <a:latin typeface="Verdana"/>
                <a:cs typeface="Verdana"/>
              </a:rPr>
              <a:t> </a:t>
            </a:r>
            <a:r>
              <a:rPr sz="1800" dirty="0">
                <a:solidFill>
                  <a:srgbClr val="404040"/>
                </a:solidFill>
                <a:latin typeface="Verdana"/>
                <a:cs typeface="Verdana"/>
              </a:rPr>
              <a:t>περιοχή</a:t>
            </a:r>
            <a:r>
              <a:rPr sz="1800" spc="-10" dirty="0">
                <a:solidFill>
                  <a:srgbClr val="404040"/>
                </a:solidFill>
                <a:latin typeface="Verdana"/>
                <a:cs typeface="Verdana"/>
              </a:rPr>
              <a:t> </a:t>
            </a:r>
            <a:r>
              <a:rPr sz="1800" dirty="0">
                <a:solidFill>
                  <a:srgbClr val="404040"/>
                </a:solidFill>
                <a:latin typeface="Verdana"/>
                <a:cs typeface="Verdana"/>
              </a:rPr>
              <a:t>&amp;</a:t>
            </a:r>
            <a:r>
              <a:rPr sz="1800" spc="10" dirty="0">
                <a:solidFill>
                  <a:srgbClr val="404040"/>
                </a:solidFill>
                <a:latin typeface="Verdana"/>
                <a:cs typeface="Verdana"/>
              </a:rPr>
              <a:t> </a:t>
            </a:r>
            <a:r>
              <a:rPr sz="1800" spc="-5" dirty="0">
                <a:solidFill>
                  <a:srgbClr val="404040"/>
                </a:solidFill>
                <a:latin typeface="Verdana"/>
                <a:cs typeface="Verdana"/>
              </a:rPr>
              <a:t>τη</a:t>
            </a:r>
            <a:r>
              <a:rPr sz="1800" dirty="0">
                <a:solidFill>
                  <a:srgbClr val="404040"/>
                </a:solidFill>
                <a:latin typeface="Verdana"/>
                <a:cs typeface="Verdana"/>
              </a:rPr>
              <a:t> γεωγραφική</a:t>
            </a:r>
            <a:r>
              <a:rPr sz="1800" spc="-20" dirty="0">
                <a:solidFill>
                  <a:srgbClr val="404040"/>
                </a:solidFill>
                <a:latin typeface="Verdana"/>
                <a:cs typeface="Verdana"/>
              </a:rPr>
              <a:t> </a:t>
            </a:r>
            <a:r>
              <a:rPr sz="1800" dirty="0">
                <a:solidFill>
                  <a:srgbClr val="404040"/>
                </a:solidFill>
                <a:latin typeface="Verdana"/>
                <a:cs typeface="Verdana"/>
              </a:rPr>
              <a:t>ισορροπία</a:t>
            </a:r>
            <a:r>
              <a:rPr sz="1800" spc="-20" dirty="0">
                <a:solidFill>
                  <a:srgbClr val="404040"/>
                </a:solidFill>
                <a:latin typeface="Verdana"/>
                <a:cs typeface="Verdana"/>
              </a:rPr>
              <a:t> </a:t>
            </a:r>
            <a:r>
              <a:rPr sz="1800" dirty="0">
                <a:solidFill>
                  <a:srgbClr val="404040"/>
                </a:solidFill>
                <a:latin typeface="Verdana"/>
                <a:cs typeface="Verdana"/>
              </a:rPr>
              <a:t>σε </a:t>
            </a:r>
            <a:r>
              <a:rPr sz="1800" spc="5" dirty="0">
                <a:solidFill>
                  <a:srgbClr val="404040"/>
                </a:solidFill>
                <a:latin typeface="Verdana"/>
                <a:cs typeface="Verdana"/>
              </a:rPr>
              <a:t>μια</a:t>
            </a:r>
            <a:r>
              <a:rPr sz="1800" spc="-5" dirty="0">
                <a:solidFill>
                  <a:srgbClr val="404040"/>
                </a:solidFill>
                <a:latin typeface="Verdana"/>
                <a:cs typeface="Verdana"/>
              </a:rPr>
              <a:t> </a:t>
            </a:r>
            <a:r>
              <a:rPr sz="1800" dirty="0">
                <a:solidFill>
                  <a:srgbClr val="404040"/>
                </a:solidFill>
                <a:latin typeface="Verdana"/>
                <a:cs typeface="Verdana"/>
              </a:rPr>
              <a:t>δεδομένη</a:t>
            </a:r>
            <a:endParaRPr sz="1800">
              <a:latin typeface="Verdana"/>
              <a:cs typeface="Verdana"/>
            </a:endParaRPr>
          </a:p>
          <a:p>
            <a:pPr marL="355600">
              <a:lnSpc>
                <a:spcPct val="100000"/>
              </a:lnSpc>
            </a:pPr>
            <a:r>
              <a:rPr sz="1800" spc="-5" dirty="0">
                <a:solidFill>
                  <a:srgbClr val="404040"/>
                </a:solidFill>
                <a:latin typeface="Verdana"/>
                <a:cs typeface="Verdana"/>
              </a:rPr>
              <a:t>περιοχή</a:t>
            </a:r>
            <a:endParaRPr sz="1800">
              <a:latin typeface="Verdana"/>
              <a:cs typeface="Verdana"/>
            </a:endParaRPr>
          </a:p>
          <a:p>
            <a:pPr marL="355600" marR="576580" indent="-342900">
              <a:lnSpc>
                <a:spcPct val="150000"/>
              </a:lnSpc>
              <a:spcBef>
                <a:spcPts val="1720"/>
              </a:spcBef>
              <a:buFont typeface="Courier New"/>
              <a:buChar char="o"/>
              <a:tabLst>
                <a:tab pos="355600" algn="l"/>
                <a:tab pos="1818005" algn="l"/>
              </a:tabLst>
            </a:pPr>
            <a:r>
              <a:rPr sz="1800" spc="-5" dirty="0">
                <a:solidFill>
                  <a:srgbClr val="404040"/>
                </a:solidFill>
                <a:latin typeface="Verdana"/>
                <a:cs typeface="Verdana"/>
              </a:rPr>
              <a:t>Ανεξάρτητα</a:t>
            </a:r>
            <a:r>
              <a:rPr sz="1800" spc="-10" dirty="0">
                <a:solidFill>
                  <a:srgbClr val="404040"/>
                </a:solidFill>
                <a:latin typeface="Verdana"/>
                <a:cs typeface="Verdana"/>
              </a:rPr>
              <a:t> </a:t>
            </a:r>
            <a:r>
              <a:rPr sz="1800" spc="-5" dirty="0">
                <a:solidFill>
                  <a:srgbClr val="404040"/>
                </a:solidFill>
                <a:latin typeface="Verdana"/>
                <a:cs typeface="Verdana"/>
              </a:rPr>
              <a:t>από</a:t>
            </a:r>
            <a:r>
              <a:rPr sz="1800" dirty="0">
                <a:solidFill>
                  <a:srgbClr val="404040"/>
                </a:solidFill>
                <a:latin typeface="Verdana"/>
                <a:cs typeface="Verdana"/>
              </a:rPr>
              <a:t> </a:t>
            </a:r>
            <a:r>
              <a:rPr sz="1800" spc="-5" dirty="0">
                <a:solidFill>
                  <a:srgbClr val="404040"/>
                </a:solidFill>
                <a:latin typeface="Verdana"/>
                <a:cs typeface="Verdana"/>
              </a:rPr>
              <a:t>τη</a:t>
            </a:r>
            <a:r>
              <a:rPr sz="1800" dirty="0">
                <a:solidFill>
                  <a:srgbClr val="404040"/>
                </a:solidFill>
                <a:latin typeface="Verdana"/>
                <a:cs typeface="Verdana"/>
              </a:rPr>
              <a:t> </a:t>
            </a:r>
            <a:r>
              <a:rPr sz="1800" spc="-5" dirty="0">
                <a:solidFill>
                  <a:srgbClr val="404040"/>
                </a:solidFill>
                <a:latin typeface="Verdana"/>
                <a:cs typeface="Verdana"/>
              </a:rPr>
              <a:t>βαθμολογία</a:t>
            </a:r>
            <a:r>
              <a:rPr sz="1800" spc="-15" dirty="0">
                <a:solidFill>
                  <a:srgbClr val="404040"/>
                </a:solidFill>
                <a:latin typeface="Verdana"/>
                <a:cs typeface="Verdana"/>
              </a:rPr>
              <a:t> </a:t>
            </a:r>
            <a:r>
              <a:rPr sz="1800" dirty="0">
                <a:solidFill>
                  <a:srgbClr val="404040"/>
                </a:solidFill>
                <a:latin typeface="Verdana"/>
                <a:cs typeface="Verdana"/>
              </a:rPr>
              <a:t>η </a:t>
            </a:r>
            <a:r>
              <a:rPr sz="1800" spc="-5" dirty="0">
                <a:solidFill>
                  <a:srgbClr val="404040"/>
                </a:solidFill>
                <a:latin typeface="Verdana"/>
                <a:cs typeface="Verdana"/>
              </a:rPr>
              <a:t>ΕΥ </a:t>
            </a:r>
            <a:r>
              <a:rPr sz="1800" dirty="0">
                <a:solidFill>
                  <a:srgbClr val="404040"/>
                </a:solidFill>
                <a:latin typeface="Verdana"/>
                <a:cs typeface="Verdana"/>
              </a:rPr>
              <a:t>μπορεί</a:t>
            </a:r>
            <a:r>
              <a:rPr sz="1800" spc="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dirty="0">
                <a:solidFill>
                  <a:srgbClr val="404040"/>
                </a:solidFill>
                <a:latin typeface="Verdana"/>
                <a:cs typeface="Verdana"/>
              </a:rPr>
              <a:t>δώσει</a:t>
            </a:r>
            <a:r>
              <a:rPr sz="1800" spc="15" dirty="0">
                <a:solidFill>
                  <a:srgbClr val="404040"/>
                </a:solidFill>
                <a:latin typeface="Verdana"/>
                <a:cs typeface="Verdana"/>
              </a:rPr>
              <a:t> </a:t>
            </a:r>
            <a:r>
              <a:rPr sz="1800" dirty="0">
                <a:solidFill>
                  <a:srgbClr val="404040"/>
                </a:solidFill>
                <a:latin typeface="Verdana"/>
                <a:cs typeface="Verdana"/>
              </a:rPr>
              <a:t>προτεραιότητα</a:t>
            </a:r>
            <a:r>
              <a:rPr sz="1800" spc="-5" dirty="0">
                <a:solidFill>
                  <a:srgbClr val="404040"/>
                </a:solidFill>
                <a:latin typeface="Verdana"/>
                <a:cs typeface="Verdana"/>
              </a:rPr>
              <a:t> </a:t>
            </a:r>
            <a:r>
              <a:rPr sz="1800" dirty="0">
                <a:solidFill>
                  <a:srgbClr val="404040"/>
                </a:solidFill>
                <a:latin typeface="Verdana"/>
                <a:cs typeface="Verdana"/>
              </a:rPr>
              <a:t>σε</a:t>
            </a:r>
            <a:r>
              <a:rPr sz="1800" spc="5" dirty="0">
                <a:solidFill>
                  <a:srgbClr val="404040"/>
                </a:solidFill>
                <a:latin typeface="Verdana"/>
                <a:cs typeface="Verdana"/>
              </a:rPr>
              <a:t> </a:t>
            </a:r>
            <a:r>
              <a:rPr sz="1800" dirty="0">
                <a:solidFill>
                  <a:srgbClr val="404040"/>
                </a:solidFill>
                <a:latin typeface="Verdana"/>
                <a:cs typeface="Verdana"/>
              </a:rPr>
              <a:t>ορισμένες</a:t>
            </a:r>
            <a:r>
              <a:rPr sz="1800" spc="-20" dirty="0">
                <a:solidFill>
                  <a:srgbClr val="404040"/>
                </a:solidFill>
                <a:latin typeface="Verdana"/>
                <a:cs typeface="Verdana"/>
              </a:rPr>
              <a:t> </a:t>
            </a:r>
            <a:r>
              <a:rPr sz="1800" spc="-5" dirty="0">
                <a:solidFill>
                  <a:srgbClr val="404040"/>
                </a:solidFill>
                <a:latin typeface="Verdana"/>
                <a:cs typeface="Verdana"/>
              </a:rPr>
              <a:t>χώρες</a:t>
            </a:r>
            <a:r>
              <a:rPr sz="1800" spc="10" dirty="0">
                <a:solidFill>
                  <a:srgbClr val="404040"/>
                </a:solidFill>
                <a:latin typeface="Verdana"/>
                <a:cs typeface="Verdana"/>
              </a:rPr>
              <a:t> </a:t>
            </a:r>
            <a:r>
              <a:rPr sz="1800" dirty="0">
                <a:solidFill>
                  <a:srgbClr val="404040"/>
                </a:solidFill>
                <a:latin typeface="Verdana"/>
                <a:cs typeface="Verdana"/>
              </a:rPr>
              <a:t>για</a:t>
            </a:r>
            <a:r>
              <a:rPr sz="1800" spc="-5" dirty="0">
                <a:solidFill>
                  <a:srgbClr val="404040"/>
                </a:solidFill>
                <a:latin typeface="Verdana"/>
                <a:cs typeface="Verdana"/>
              </a:rPr>
              <a:t> τη </a:t>
            </a:r>
            <a:r>
              <a:rPr sz="1800" spc="-620" dirty="0">
                <a:solidFill>
                  <a:srgbClr val="404040"/>
                </a:solidFill>
                <a:latin typeface="Verdana"/>
                <a:cs typeface="Verdana"/>
              </a:rPr>
              <a:t> </a:t>
            </a:r>
            <a:r>
              <a:rPr sz="1800" dirty="0">
                <a:solidFill>
                  <a:srgbClr val="404040"/>
                </a:solidFill>
                <a:latin typeface="Verdana"/>
                <a:cs typeface="Verdana"/>
              </a:rPr>
              <a:t>διασφάλιση	</a:t>
            </a:r>
            <a:r>
              <a:rPr sz="1800" spc="-5" dirty="0">
                <a:solidFill>
                  <a:srgbClr val="404040"/>
                </a:solidFill>
                <a:latin typeface="Verdana"/>
                <a:cs typeface="Verdana"/>
              </a:rPr>
              <a:t>της</a:t>
            </a:r>
            <a:r>
              <a:rPr sz="1800" spc="-15" dirty="0">
                <a:solidFill>
                  <a:srgbClr val="404040"/>
                </a:solidFill>
                <a:latin typeface="Verdana"/>
                <a:cs typeface="Verdana"/>
              </a:rPr>
              <a:t> </a:t>
            </a:r>
            <a:r>
              <a:rPr sz="1800" spc="-5" dirty="0">
                <a:solidFill>
                  <a:srgbClr val="404040"/>
                </a:solidFill>
                <a:latin typeface="Verdana"/>
                <a:cs typeface="Verdana"/>
              </a:rPr>
              <a:t>γεωγραφικής</a:t>
            </a:r>
            <a:r>
              <a:rPr sz="1800" spc="-10" dirty="0">
                <a:solidFill>
                  <a:srgbClr val="404040"/>
                </a:solidFill>
                <a:latin typeface="Verdana"/>
                <a:cs typeface="Verdana"/>
              </a:rPr>
              <a:t> </a:t>
            </a:r>
            <a:r>
              <a:rPr sz="1800" dirty="0">
                <a:solidFill>
                  <a:srgbClr val="404040"/>
                </a:solidFill>
                <a:latin typeface="Verdana"/>
                <a:cs typeface="Verdana"/>
              </a:rPr>
              <a:t>ισορροπίας</a:t>
            </a:r>
            <a:r>
              <a:rPr sz="1800" spc="-25" dirty="0">
                <a:solidFill>
                  <a:srgbClr val="404040"/>
                </a:solidFill>
                <a:latin typeface="Verdana"/>
                <a:cs typeface="Verdana"/>
              </a:rPr>
              <a:t> </a:t>
            </a:r>
            <a:r>
              <a:rPr sz="1800" dirty="0">
                <a:solidFill>
                  <a:srgbClr val="404040"/>
                </a:solidFill>
                <a:latin typeface="Verdana"/>
                <a:cs typeface="Verdana"/>
              </a:rPr>
              <a:t>εντός</a:t>
            </a:r>
            <a:r>
              <a:rPr sz="1800" spc="10" dirty="0">
                <a:solidFill>
                  <a:srgbClr val="404040"/>
                </a:solidFill>
                <a:latin typeface="Verdana"/>
                <a:cs typeface="Verdana"/>
              </a:rPr>
              <a:t> </a:t>
            </a:r>
            <a:r>
              <a:rPr sz="1800" dirty="0">
                <a:solidFill>
                  <a:srgbClr val="404040"/>
                </a:solidFill>
                <a:latin typeface="Verdana"/>
                <a:cs typeface="Verdana"/>
              </a:rPr>
              <a:t>μιας</a:t>
            </a:r>
            <a:r>
              <a:rPr sz="1800" spc="-5" dirty="0">
                <a:solidFill>
                  <a:srgbClr val="404040"/>
                </a:solidFill>
                <a:latin typeface="Verdana"/>
                <a:cs typeface="Verdana"/>
              </a:rPr>
              <a:t> </a:t>
            </a:r>
            <a:r>
              <a:rPr sz="1800" dirty="0">
                <a:solidFill>
                  <a:srgbClr val="404040"/>
                </a:solidFill>
                <a:latin typeface="Verdana"/>
                <a:cs typeface="Verdana"/>
              </a:rPr>
              <a:t>περιοχής,</a:t>
            </a:r>
            <a:r>
              <a:rPr sz="1800" spc="-5" dirty="0">
                <a:solidFill>
                  <a:srgbClr val="404040"/>
                </a:solidFill>
                <a:latin typeface="Verdana"/>
                <a:cs typeface="Verdana"/>
              </a:rPr>
              <a:t> </a:t>
            </a:r>
            <a:r>
              <a:rPr sz="1800" dirty="0">
                <a:solidFill>
                  <a:srgbClr val="404040"/>
                </a:solidFill>
                <a:latin typeface="Verdana"/>
                <a:cs typeface="Verdana"/>
              </a:rPr>
              <a:t>όπως</a:t>
            </a:r>
            <a:r>
              <a:rPr sz="1800" spc="-10" dirty="0">
                <a:solidFill>
                  <a:srgbClr val="404040"/>
                </a:solidFill>
                <a:latin typeface="Verdana"/>
                <a:cs typeface="Verdana"/>
              </a:rPr>
              <a:t> </a:t>
            </a:r>
            <a:r>
              <a:rPr sz="1800" dirty="0">
                <a:solidFill>
                  <a:srgbClr val="404040"/>
                </a:solidFill>
                <a:latin typeface="Verdana"/>
                <a:cs typeface="Verdana"/>
              </a:rPr>
              <a:t>ορίζεται</a:t>
            </a:r>
            <a:r>
              <a:rPr sz="1800" spc="5" dirty="0">
                <a:solidFill>
                  <a:srgbClr val="404040"/>
                </a:solidFill>
                <a:latin typeface="Verdana"/>
                <a:cs typeface="Verdana"/>
              </a:rPr>
              <a:t> </a:t>
            </a:r>
            <a:r>
              <a:rPr sz="1800" spc="-5" dirty="0">
                <a:solidFill>
                  <a:srgbClr val="404040"/>
                </a:solidFill>
                <a:latin typeface="Verdana"/>
                <a:cs typeface="Verdana"/>
              </a:rPr>
              <a:t>από</a:t>
            </a:r>
            <a:r>
              <a:rPr sz="1800" dirty="0">
                <a:solidFill>
                  <a:srgbClr val="404040"/>
                </a:solidFill>
                <a:latin typeface="Verdana"/>
                <a:cs typeface="Verdana"/>
              </a:rPr>
              <a:t> </a:t>
            </a:r>
            <a:r>
              <a:rPr sz="1800" spc="-5" dirty="0">
                <a:solidFill>
                  <a:srgbClr val="404040"/>
                </a:solidFill>
                <a:latin typeface="Verdana"/>
                <a:cs typeface="Verdana"/>
              </a:rPr>
              <a:t>τους</a:t>
            </a:r>
            <a:endParaRPr sz="1800">
              <a:latin typeface="Verdana"/>
              <a:cs typeface="Verdana"/>
            </a:endParaRPr>
          </a:p>
          <a:p>
            <a:pPr marL="355600">
              <a:lnSpc>
                <a:spcPct val="100000"/>
              </a:lnSpc>
              <a:spcBef>
                <a:spcPts val="1080"/>
              </a:spcBef>
            </a:pPr>
            <a:r>
              <a:rPr sz="1800" u="heavy" dirty="0">
                <a:solidFill>
                  <a:srgbClr val="0000FF"/>
                </a:solidFill>
                <a:uFill>
                  <a:solidFill>
                    <a:srgbClr val="0000FF"/>
                  </a:solidFill>
                </a:uFill>
                <a:latin typeface="Verdana"/>
                <a:cs typeface="Verdana"/>
                <a:hlinkClick r:id="rId3"/>
              </a:rPr>
              <a:t>γεωγραφικούς</a:t>
            </a:r>
            <a:r>
              <a:rPr sz="1800" u="heavy" spc="-40" dirty="0">
                <a:solidFill>
                  <a:srgbClr val="0000FF"/>
                </a:solidFill>
                <a:uFill>
                  <a:solidFill>
                    <a:srgbClr val="0000FF"/>
                  </a:solidFill>
                </a:uFill>
                <a:latin typeface="Verdana"/>
                <a:cs typeface="Verdana"/>
                <a:hlinkClick r:id="rId3"/>
              </a:rPr>
              <a:t> </a:t>
            </a:r>
            <a:r>
              <a:rPr sz="1800" u="heavy" spc="-5" dirty="0">
                <a:solidFill>
                  <a:srgbClr val="0000FF"/>
                </a:solidFill>
                <a:uFill>
                  <a:solidFill>
                    <a:srgbClr val="0000FF"/>
                  </a:solidFill>
                </a:uFill>
                <a:latin typeface="Verdana"/>
                <a:cs typeface="Verdana"/>
                <a:hlinkClick r:id="rId3"/>
              </a:rPr>
              <a:t>στόχους</a:t>
            </a:r>
            <a:r>
              <a:rPr sz="1800" spc="-5" dirty="0">
                <a:solidFill>
                  <a:srgbClr val="404040"/>
                </a:solidFill>
                <a:latin typeface="Verdana"/>
                <a:cs typeface="Verdana"/>
              </a:rPr>
              <a:t>.(</a:t>
            </a:r>
            <a:r>
              <a:rPr sz="1800" spc="-35" dirty="0">
                <a:solidFill>
                  <a:srgbClr val="404040"/>
                </a:solidFill>
                <a:latin typeface="Verdana"/>
                <a:cs typeface="Verdana"/>
              </a:rPr>
              <a:t> </a:t>
            </a:r>
            <a:r>
              <a:rPr sz="1800" dirty="0">
                <a:solidFill>
                  <a:srgbClr val="404040"/>
                </a:solidFill>
                <a:latin typeface="Verdana"/>
                <a:cs typeface="Verdana"/>
              </a:rPr>
              <a:t>σελ</a:t>
            </a:r>
            <a:r>
              <a:rPr sz="1800" spc="-10" dirty="0">
                <a:solidFill>
                  <a:srgbClr val="404040"/>
                </a:solidFill>
                <a:latin typeface="Verdana"/>
                <a:cs typeface="Verdana"/>
              </a:rPr>
              <a:t> </a:t>
            </a:r>
            <a:r>
              <a:rPr sz="1800" dirty="0">
                <a:solidFill>
                  <a:srgbClr val="404040"/>
                </a:solidFill>
                <a:latin typeface="Verdana"/>
                <a:cs typeface="Verdana"/>
              </a:rPr>
              <a:t>10</a:t>
            </a:r>
            <a:r>
              <a:rPr sz="1800" spc="5" dirty="0">
                <a:solidFill>
                  <a:srgbClr val="404040"/>
                </a:solidFill>
                <a:latin typeface="Verdana"/>
                <a:cs typeface="Verdana"/>
              </a:rPr>
              <a:t> </a:t>
            </a:r>
            <a:r>
              <a:rPr sz="1800" dirty="0">
                <a:solidFill>
                  <a:srgbClr val="404040"/>
                </a:solidFill>
                <a:latin typeface="Verdana"/>
                <a:cs typeface="Verdana"/>
              </a:rPr>
              <a:t>)</a:t>
            </a:r>
            <a:endParaRPr sz="1800">
              <a:latin typeface="Verdana"/>
              <a:cs typeface="Verdana"/>
            </a:endParaRPr>
          </a:p>
          <a:p>
            <a:pPr marL="378460" indent="-365760">
              <a:lnSpc>
                <a:spcPct val="100000"/>
              </a:lnSpc>
              <a:spcBef>
                <a:spcPts val="1080"/>
              </a:spcBef>
              <a:buFont typeface="Courier New"/>
              <a:buChar char="o"/>
              <a:tabLst>
                <a:tab pos="377825" algn="l"/>
                <a:tab pos="378460" algn="l"/>
              </a:tabLst>
            </a:pPr>
            <a:r>
              <a:rPr sz="1800" dirty="0">
                <a:solidFill>
                  <a:srgbClr val="404040"/>
                </a:solidFill>
                <a:latin typeface="Verdana"/>
                <a:cs typeface="Verdana"/>
              </a:rPr>
              <a:t>Η Εθνική</a:t>
            </a:r>
            <a:r>
              <a:rPr sz="1800" spc="-20" dirty="0">
                <a:solidFill>
                  <a:srgbClr val="404040"/>
                </a:solidFill>
                <a:latin typeface="Verdana"/>
                <a:cs typeface="Verdana"/>
              </a:rPr>
              <a:t> </a:t>
            </a:r>
            <a:r>
              <a:rPr sz="1800" spc="-5" dirty="0">
                <a:solidFill>
                  <a:srgbClr val="404040"/>
                </a:solidFill>
                <a:latin typeface="Verdana"/>
                <a:cs typeface="Verdana"/>
              </a:rPr>
              <a:t>Υπηρεσία</a:t>
            </a:r>
            <a:r>
              <a:rPr sz="1800" dirty="0">
                <a:solidFill>
                  <a:srgbClr val="404040"/>
                </a:solidFill>
                <a:latin typeface="Verdana"/>
                <a:cs typeface="Verdana"/>
              </a:rPr>
              <a:t> δεν</a:t>
            </a:r>
            <a:r>
              <a:rPr sz="1800" spc="15" dirty="0">
                <a:solidFill>
                  <a:srgbClr val="404040"/>
                </a:solidFill>
                <a:latin typeface="Verdana"/>
                <a:cs typeface="Verdana"/>
              </a:rPr>
              <a:t> </a:t>
            </a:r>
            <a:r>
              <a:rPr sz="1800" dirty="0">
                <a:solidFill>
                  <a:srgbClr val="404040"/>
                </a:solidFill>
                <a:latin typeface="Verdana"/>
                <a:cs typeface="Verdana"/>
              </a:rPr>
              <a:t>είναι</a:t>
            </a:r>
            <a:r>
              <a:rPr sz="1800" spc="10" dirty="0">
                <a:solidFill>
                  <a:srgbClr val="404040"/>
                </a:solidFill>
                <a:latin typeface="Verdana"/>
                <a:cs typeface="Verdana"/>
              </a:rPr>
              <a:t> </a:t>
            </a:r>
            <a:r>
              <a:rPr sz="1800" spc="-5" dirty="0">
                <a:solidFill>
                  <a:srgbClr val="404040"/>
                </a:solidFill>
                <a:latin typeface="Verdana"/>
                <a:cs typeface="Verdana"/>
              </a:rPr>
              <a:t>υποχρεωμένη </a:t>
            </a:r>
            <a:r>
              <a:rPr sz="1800" dirty="0">
                <a:solidFill>
                  <a:srgbClr val="404040"/>
                </a:solidFill>
                <a:latin typeface="Verdana"/>
                <a:cs typeface="Verdana"/>
              </a:rPr>
              <a:t>να </a:t>
            </a:r>
            <a:r>
              <a:rPr sz="1800" spc="-5" dirty="0">
                <a:solidFill>
                  <a:srgbClr val="404040"/>
                </a:solidFill>
                <a:latin typeface="Verdana"/>
                <a:cs typeface="Verdana"/>
              </a:rPr>
              <a:t>χρηματοδοτήσει</a:t>
            </a:r>
            <a:r>
              <a:rPr sz="1800" spc="10" dirty="0">
                <a:solidFill>
                  <a:srgbClr val="404040"/>
                </a:solidFill>
                <a:latin typeface="Verdana"/>
                <a:cs typeface="Verdana"/>
              </a:rPr>
              <a:t> </a:t>
            </a:r>
            <a:r>
              <a:rPr sz="1800" dirty="0">
                <a:solidFill>
                  <a:srgbClr val="404040"/>
                </a:solidFill>
                <a:latin typeface="Verdana"/>
                <a:cs typeface="Verdana"/>
              </a:rPr>
              <a:t>όλες</a:t>
            </a:r>
            <a:r>
              <a:rPr sz="1800" spc="-5" dirty="0">
                <a:solidFill>
                  <a:srgbClr val="404040"/>
                </a:solidFill>
                <a:latin typeface="Verdana"/>
                <a:cs typeface="Verdana"/>
              </a:rPr>
              <a:t> </a:t>
            </a:r>
            <a:r>
              <a:rPr sz="1800" dirty="0">
                <a:solidFill>
                  <a:srgbClr val="404040"/>
                </a:solidFill>
                <a:latin typeface="Verdana"/>
                <a:cs typeface="Verdana"/>
              </a:rPr>
              <a:t>τις κινητικότητες</a:t>
            </a:r>
            <a:endParaRPr sz="1800">
              <a:latin typeface="Verdana"/>
              <a:cs typeface="Verdana"/>
            </a:endParaRPr>
          </a:p>
          <a:p>
            <a:pPr marL="335280" marR="716915">
              <a:lnSpc>
                <a:spcPts val="3240"/>
              </a:lnSpc>
              <a:spcBef>
                <a:spcPts val="105"/>
              </a:spcBef>
              <a:tabLst>
                <a:tab pos="10030460" algn="l"/>
              </a:tabLst>
            </a:pPr>
            <a:r>
              <a:rPr sz="1800" dirty="0">
                <a:solidFill>
                  <a:srgbClr val="404040"/>
                </a:solidFill>
                <a:latin typeface="Verdana"/>
                <a:cs typeface="Verdana"/>
              </a:rPr>
              <a:t>γ</a:t>
            </a:r>
            <a:r>
              <a:rPr sz="1800" spc="10" dirty="0">
                <a:solidFill>
                  <a:srgbClr val="404040"/>
                </a:solidFill>
                <a:latin typeface="Verdana"/>
                <a:cs typeface="Verdana"/>
              </a:rPr>
              <a:t>ι</a:t>
            </a:r>
            <a:r>
              <a:rPr sz="1800" dirty="0">
                <a:solidFill>
                  <a:srgbClr val="404040"/>
                </a:solidFill>
                <a:latin typeface="Verdana"/>
                <a:cs typeface="Verdana"/>
              </a:rPr>
              <a:t>α</a:t>
            </a:r>
            <a:r>
              <a:rPr sz="1800" spc="5" dirty="0">
                <a:solidFill>
                  <a:srgbClr val="404040"/>
                </a:solidFill>
                <a:latin typeface="Verdana"/>
                <a:cs typeface="Verdana"/>
              </a:rPr>
              <a:t> </a:t>
            </a:r>
            <a:r>
              <a:rPr sz="1800" dirty="0">
                <a:solidFill>
                  <a:srgbClr val="404040"/>
                </a:solidFill>
                <a:latin typeface="Verdana"/>
                <a:cs typeface="Verdana"/>
              </a:rPr>
              <a:t>μ</a:t>
            </a:r>
            <a:r>
              <a:rPr sz="1800" spc="10" dirty="0">
                <a:solidFill>
                  <a:srgbClr val="404040"/>
                </a:solidFill>
                <a:latin typeface="Verdana"/>
                <a:cs typeface="Verdana"/>
              </a:rPr>
              <a:t>ι</a:t>
            </a:r>
            <a:r>
              <a:rPr sz="1800" dirty="0">
                <a:solidFill>
                  <a:srgbClr val="404040"/>
                </a:solidFill>
                <a:latin typeface="Verdana"/>
                <a:cs typeface="Verdana"/>
              </a:rPr>
              <a:t>α</a:t>
            </a:r>
            <a:r>
              <a:rPr sz="1800" spc="-5" dirty="0">
                <a:solidFill>
                  <a:srgbClr val="404040"/>
                </a:solidFill>
                <a:latin typeface="Verdana"/>
                <a:cs typeface="Verdana"/>
              </a:rPr>
              <a:t> </a:t>
            </a:r>
            <a:r>
              <a:rPr sz="1800" spc="5" dirty="0">
                <a:solidFill>
                  <a:srgbClr val="404040"/>
                </a:solidFill>
                <a:latin typeface="Verdana"/>
                <a:cs typeface="Verdana"/>
              </a:rPr>
              <a:t>σ</a:t>
            </a:r>
            <a:r>
              <a:rPr sz="1800" spc="-5" dirty="0">
                <a:solidFill>
                  <a:srgbClr val="404040"/>
                </a:solidFill>
                <a:latin typeface="Verdana"/>
                <a:cs typeface="Verdana"/>
              </a:rPr>
              <a:t>υ</a:t>
            </a:r>
            <a:r>
              <a:rPr sz="1800" dirty="0">
                <a:solidFill>
                  <a:srgbClr val="404040"/>
                </a:solidFill>
                <a:latin typeface="Verdana"/>
                <a:cs typeface="Verdana"/>
              </a:rPr>
              <a:t>γκεκ</a:t>
            </a:r>
            <a:r>
              <a:rPr sz="1800" spc="5" dirty="0">
                <a:solidFill>
                  <a:srgbClr val="404040"/>
                </a:solidFill>
                <a:latin typeface="Verdana"/>
                <a:cs typeface="Verdana"/>
              </a:rPr>
              <a:t>ρι</a:t>
            </a:r>
            <a:r>
              <a:rPr sz="1800" dirty="0">
                <a:solidFill>
                  <a:srgbClr val="404040"/>
                </a:solidFill>
                <a:latin typeface="Verdana"/>
                <a:cs typeface="Verdana"/>
              </a:rPr>
              <a:t>μένη</a:t>
            </a:r>
            <a:r>
              <a:rPr sz="1800" spc="-30" dirty="0">
                <a:solidFill>
                  <a:srgbClr val="404040"/>
                </a:solidFill>
                <a:latin typeface="Verdana"/>
                <a:cs typeface="Verdana"/>
              </a:rPr>
              <a:t> </a:t>
            </a:r>
            <a:r>
              <a:rPr sz="1800" spc="-5" dirty="0">
                <a:solidFill>
                  <a:srgbClr val="404040"/>
                </a:solidFill>
                <a:latin typeface="Verdana"/>
                <a:cs typeface="Verdana"/>
              </a:rPr>
              <a:t>τρ</a:t>
            </a:r>
            <a:r>
              <a:rPr sz="1800" spc="10" dirty="0">
                <a:solidFill>
                  <a:srgbClr val="404040"/>
                </a:solidFill>
                <a:latin typeface="Verdana"/>
                <a:cs typeface="Verdana"/>
              </a:rPr>
              <a:t>ί</a:t>
            </a:r>
            <a:r>
              <a:rPr sz="1800" spc="-5" dirty="0">
                <a:solidFill>
                  <a:srgbClr val="404040"/>
                </a:solidFill>
                <a:latin typeface="Verdana"/>
                <a:cs typeface="Verdana"/>
              </a:rPr>
              <a:t>τ</a:t>
            </a:r>
            <a:r>
              <a:rPr sz="1800" dirty="0">
                <a:solidFill>
                  <a:srgbClr val="404040"/>
                </a:solidFill>
                <a:latin typeface="Verdana"/>
                <a:cs typeface="Verdana"/>
              </a:rPr>
              <a:t>η</a:t>
            </a:r>
            <a:r>
              <a:rPr sz="1800" spc="-15" dirty="0">
                <a:solidFill>
                  <a:srgbClr val="404040"/>
                </a:solidFill>
                <a:latin typeface="Verdana"/>
                <a:cs typeface="Verdana"/>
              </a:rPr>
              <a:t> </a:t>
            </a:r>
            <a:r>
              <a:rPr sz="1800" spc="-10" dirty="0">
                <a:solidFill>
                  <a:srgbClr val="404040"/>
                </a:solidFill>
                <a:latin typeface="Verdana"/>
                <a:cs typeface="Verdana"/>
              </a:rPr>
              <a:t>χ</a:t>
            </a:r>
            <a:r>
              <a:rPr sz="1800" spc="-5" dirty="0">
                <a:solidFill>
                  <a:srgbClr val="404040"/>
                </a:solidFill>
                <a:latin typeface="Verdana"/>
                <a:cs typeface="Verdana"/>
              </a:rPr>
              <a:t>ώρα</a:t>
            </a:r>
            <a:r>
              <a:rPr sz="1800" dirty="0">
                <a:solidFill>
                  <a:srgbClr val="404040"/>
                </a:solidFill>
                <a:latin typeface="Verdana"/>
                <a:cs typeface="Verdana"/>
              </a:rPr>
              <a:t>,</a:t>
            </a:r>
            <a:r>
              <a:rPr sz="1800" spc="15" dirty="0">
                <a:solidFill>
                  <a:srgbClr val="404040"/>
                </a:solidFill>
                <a:latin typeface="Verdana"/>
                <a:cs typeface="Verdana"/>
              </a:rPr>
              <a:t> </a:t>
            </a:r>
            <a:r>
              <a:rPr sz="1800" dirty="0">
                <a:solidFill>
                  <a:srgbClr val="404040"/>
                </a:solidFill>
                <a:latin typeface="Verdana"/>
                <a:cs typeface="Verdana"/>
              </a:rPr>
              <a:t>εάν </a:t>
            </a:r>
            <a:r>
              <a:rPr sz="1800" spc="-5" dirty="0">
                <a:solidFill>
                  <a:srgbClr val="404040"/>
                </a:solidFill>
                <a:latin typeface="Verdana"/>
                <a:cs typeface="Verdana"/>
              </a:rPr>
              <a:t>τ</a:t>
            </a:r>
            <a:r>
              <a:rPr sz="1800" dirty="0">
                <a:solidFill>
                  <a:srgbClr val="404040"/>
                </a:solidFill>
                <a:latin typeface="Verdana"/>
                <a:cs typeface="Verdana"/>
              </a:rPr>
              <a:t>ο</a:t>
            </a:r>
            <a:r>
              <a:rPr sz="1800" spc="-5" dirty="0">
                <a:solidFill>
                  <a:srgbClr val="404040"/>
                </a:solidFill>
                <a:latin typeface="Verdana"/>
                <a:cs typeface="Verdana"/>
              </a:rPr>
              <a:t> α</a:t>
            </a:r>
            <a:r>
              <a:rPr sz="1800" spc="5" dirty="0">
                <a:solidFill>
                  <a:srgbClr val="404040"/>
                </a:solidFill>
                <a:latin typeface="Verdana"/>
                <a:cs typeface="Verdana"/>
              </a:rPr>
              <a:t>ί</a:t>
            </a:r>
            <a:r>
              <a:rPr sz="1800" spc="-5" dirty="0">
                <a:solidFill>
                  <a:srgbClr val="404040"/>
                </a:solidFill>
                <a:latin typeface="Verdana"/>
                <a:cs typeface="Verdana"/>
              </a:rPr>
              <a:t>τημ</a:t>
            </a:r>
            <a:r>
              <a:rPr sz="1800" dirty="0">
                <a:solidFill>
                  <a:srgbClr val="404040"/>
                </a:solidFill>
                <a:latin typeface="Verdana"/>
                <a:cs typeface="Verdana"/>
              </a:rPr>
              <a:t>α κρ</a:t>
            </a:r>
            <a:r>
              <a:rPr sz="1800" spc="5" dirty="0">
                <a:solidFill>
                  <a:srgbClr val="404040"/>
                </a:solidFill>
                <a:latin typeface="Verdana"/>
                <a:cs typeface="Verdana"/>
              </a:rPr>
              <a:t>ι</a:t>
            </a:r>
            <a:r>
              <a:rPr sz="1800" dirty="0">
                <a:solidFill>
                  <a:srgbClr val="404040"/>
                </a:solidFill>
                <a:latin typeface="Verdana"/>
                <a:cs typeface="Verdana"/>
              </a:rPr>
              <a:t>θεί</a:t>
            </a:r>
            <a:r>
              <a:rPr sz="1800" spc="-5" dirty="0">
                <a:solidFill>
                  <a:srgbClr val="404040"/>
                </a:solidFill>
                <a:latin typeface="Verdana"/>
                <a:cs typeface="Verdana"/>
              </a:rPr>
              <a:t> υ</a:t>
            </a:r>
            <a:r>
              <a:rPr sz="1800" spc="5" dirty="0">
                <a:solidFill>
                  <a:srgbClr val="404040"/>
                </a:solidFill>
                <a:latin typeface="Verdana"/>
                <a:cs typeface="Verdana"/>
              </a:rPr>
              <a:t>π</a:t>
            </a:r>
            <a:r>
              <a:rPr sz="1800" dirty="0">
                <a:solidFill>
                  <a:srgbClr val="404040"/>
                </a:solidFill>
                <a:latin typeface="Verdana"/>
                <a:cs typeface="Verdana"/>
              </a:rPr>
              <a:t>ερβολ</a:t>
            </a:r>
            <a:r>
              <a:rPr sz="1800" spc="5" dirty="0">
                <a:solidFill>
                  <a:srgbClr val="404040"/>
                </a:solidFill>
                <a:latin typeface="Verdana"/>
                <a:cs typeface="Verdana"/>
              </a:rPr>
              <a:t>ι</a:t>
            </a:r>
            <a:r>
              <a:rPr sz="1800" dirty="0">
                <a:solidFill>
                  <a:srgbClr val="404040"/>
                </a:solidFill>
                <a:latin typeface="Verdana"/>
                <a:cs typeface="Verdana"/>
              </a:rPr>
              <a:t>κό</a:t>
            </a:r>
            <a:r>
              <a:rPr sz="1800" spc="-35" dirty="0">
                <a:solidFill>
                  <a:srgbClr val="404040"/>
                </a:solidFill>
                <a:latin typeface="Verdana"/>
                <a:cs typeface="Verdana"/>
              </a:rPr>
              <a:t> </a:t>
            </a:r>
            <a:r>
              <a:rPr sz="1800" dirty="0">
                <a:solidFill>
                  <a:srgbClr val="404040"/>
                </a:solidFill>
                <a:latin typeface="Verdana"/>
                <a:cs typeface="Verdana"/>
              </a:rPr>
              <a:t>σε </a:t>
            </a:r>
            <a:r>
              <a:rPr sz="1800" spc="5" dirty="0">
                <a:solidFill>
                  <a:srgbClr val="404040"/>
                </a:solidFill>
                <a:latin typeface="Verdana"/>
                <a:cs typeface="Verdana"/>
              </a:rPr>
              <a:t>σ</a:t>
            </a:r>
            <a:r>
              <a:rPr sz="1800" spc="-10" dirty="0">
                <a:solidFill>
                  <a:srgbClr val="404040"/>
                </a:solidFill>
                <a:latin typeface="Verdana"/>
                <a:cs typeface="Verdana"/>
              </a:rPr>
              <a:t>χ</a:t>
            </a:r>
            <a:r>
              <a:rPr sz="1800" dirty="0">
                <a:solidFill>
                  <a:srgbClr val="404040"/>
                </a:solidFill>
                <a:latin typeface="Verdana"/>
                <a:cs typeface="Verdana"/>
              </a:rPr>
              <a:t>έ</a:t>
            </a:r>
            <a:r>
              <a:rPr sz="1800" spc="5" dirty="0">
                <a:solidFill>
                  <a:srgbClr val="404040"/>
                </a:solidFill>
                <a:latin typeface="Verdana"/>
                <a:cs typeface="Verdana"/>
              </a:rPr>
              <a:t>σ</a:t>
            </a:r>
            <a:r>
              <a:rPr sz="1800" dirty="0">
                <a:solidFill>
                  <a:srgbClr val="404040"/>
                </a:solidFill>
                <a:latin typeface="Verdana"/>
                <a:cs typeface="Verdana"/>
              </a:rPr>
              <a:t>η</a:t>
            </a:r>
            <a:r>
              <a:rPr sz="1800" spc="10" dirty="0">
                <a:solidFill>
                  <a:srgbClr val="404040"/>
                </a:solidFill>
                <a:latin typeface="Verdana"/>
                <a:cs typeface="Verdana"/>
              </a:rPr>
              <a:t> </a:t>
            </a:r>
            <a:r>
              <a:rPr sz="1800" dirty="0">
                <a:solidFill>
                  <a:srgbClr val="404040"/>
                </a:solidFill>
                <a:latin typeface="Verdana"/>
                <a:cs typeface="Verdana"/>
              </a:rPr>
              <a:t>με </a:t>
            </a:r>
            <a:r>
              <a:rPr sz="1800" spc="-5" dirty="0">
                <a:solidFill>
                  <a:srgbClr val="404040"/>
                </a:solidFill>
                <a:latin typeface="Verdana"/>
                <a:cs typeface="Verdana"/>
              </a:rPr>
              <a:t>το</a:t>
            </a:r>
            <a:r>
              <a:rPr sz="1800" dirty="0">
                <a:solidFill>
                  <a:srgbClr val="404040"/>
                </a:solidFill>
                <a:latin typeface="Verdana"/>
                <a:cs typeface="Verdana"/>
              </a:rPr>
              <a:t>ν	δ</a:t>
            </a:r>
            <a:r>
              <a:rPr sz="1800" spc="10" dirty="0">
                <a:solidFill>
                  <a:srgbClr val="404040"/>
                </a:solidFill>
                <a:latin typeface="Verdana"/>
                <a:cs typeface="Verdana"/>
              </a:rPr>
              <a:t>ι</a:t>
            </a:r>
            <a:r>
              <a:rPr sz="1800" spc="-10" dirty="0">
                <a:solidFill>
                  <a:srgbClr val="404040"/>
                </a:solidFill>
                <a:latin typeface="Verdana"/>
                <a:cs typeface="Verdana"/>
              </a:rPr>
              <a:t>α</a:t>
            </a:r>
            <a:r>
              <a:rPr sz="1800" dirty="0">
                <a:solidFill>
                  <a:srgbClr val="404040"/>
                </a:solidFill>
                <a:latin typeface="Verdana"/>
                <a:cs typeface="Verdana"/>
              </a:rPr>
              <a:t>θέ</a:t>
            </a:r>
            <a:r>
              <a:rPr sz="1800" spc="5" dirty="0">
                <a:solidFill>
                  <a:srgbClr val="404040"/>
                </a:solidFill>
                <a:latin typeface="Verdana"/>
                <a:cs typeface="Verdana"/>
              </a:rPr>
              <a:t>σι</a:t>
            </a:r>
            <a:r>
              <a:rPr sz="1800" dirty="0">
                <a:solidFill>
                  <a:srgbClr val="404040"/>
                </a:solidFill>
                <a:latin typeface="Verdana"/>
                <a:cs typeface="Verdana"/>
              </a:rPr>
              <a:t>μο  προϋπολογισμό.</a:t>
            </a:r>
            <a:endParaRPr sz="1800">
              <a:latin typeface="Verdana"/>
              <a:cs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1C3F3A-9508-8F48-B227-BA15A9BF1B66}"/>
              </a:ext>
            </a:extLst>
          </p:cNvPr>
          <p:cNvSpPr txBox="1"/>
          <p:nvPr/>
        </p:nvSpPr>
        <p:spPr>
          <a:xfrm>
            <a:off x="533400" y="838200"/>
            <a:ext cx="11353800" cy="5355312"/>
          </a:xfrm>
          <a:prstGeom prst="rect">
            <a:avLst/>
          </a:prstGeom>
          <a:noFill/>
        </p:spPr>
        <p:txBody>
          <a:bodyPr wrap="square">
            <a:spAutoFit/>
          </a:bodyPr>
          <a:lstStyle/>
          <a:p>
            <a:pPr marL="342900" lvl="0" indent="-342900">
              <a:buFont typeface="Courier New" panose="02070309020205020404" pitchFamily="49" charset="0"/>
              <a:buChar char="o"/>
            </a:pPr>
            <a:r>
              <a:rPr lang="el-GR" sz="1800" b="1" dirty="0">
                <a:solidFill>
                  <a:schemeClr val="tx2"/>
                </a:solidFill>
                <a:effectLst/>
                <a:latin typeface="Aptos" panose="020B0004020202020204" pitchFamily="34" charset="0"/>
                <a:ea typeface="Aptos" panose="020B0004020202020204" pitchFamily="34" charset="0"/>
              </a:rPr>
              <a:t>Για </a:t>
            </a:r>
            <a:r>
              <a:rPr lang="en-GB" sz="1800" b="1" dirty="0">
                <a:solidFill>
                  <a:schemeClr val="tx2"/>
                </a:solidFill>
                <a:effectLst/>
                <a:latin typeface="Aptos" panose="020B0004020202020204" pitchFamily="34" charset="0"/>
                <a:ea typeface="Aptos" panose="020B0004020202020204" pitchFamily="34" charset="0"/>
              </a:rPr>
              <a:t>BIPs </a:t>
            </a:r>
            <a:r>
              <a:rPr lang="el-GR" sz="1800" b="1" dirty="0">
                <a:solidFill>
                  <a:schemeClr val="tx2"/>
                </a:solidFill>
                <a:effectLst/>
                <a:latin typeface="Aptos" panose="020B0004020202020204" pitchFamily="34" charset="0"/>
                <a:ea typeface="Aptos" panose="020B0004020202020204" pitchFamily="34" charset="0"/>
              </a:rPr>
              <a:t>που δεν θα πραγματοποιηθούν, θα πρέπει να πραγματοποιηθεί αίτημα προς το ΙΔΕΠ για τροποποίηση της Συμφωνίας, για τυχόν μεταφορά ποσών από την εν λόγω κατηγορία σε άλλη κατηγορία.</a:t>
            </a:r>
          </a:p>
          <a:p>
            <a:pPr marL="342900" lvl="0" indent="-342900">
              <a:buFont typeface="Courier New" panose="02070309020205020404" pitchFamily="49" charset="0"/>
              <a:buChar char="o"/>
            </a:pPr>
            <a:endParaRPr lang="en-GB" sz="1800" dirty="0">
              <a:solidFill>
                <a:schemeClr val="tx2"/>
              </a:solidFill>
              <a:effectLst/>
              <a:latin typeface="Calibri" panose="020F0502020204030204" pitchFamily="34" charset="0"/>
              <a:ea typeface="Aptos" panose="020B0004020202020204" pitchFamily="34" charset="0"/>
            </a:endParaRPr>
          </a:p>
          <a:p>
            <a:pPr marL="342900" lvl="0" indent="-342900">
              <a:buFont typeface="Courier New" panose="02070309020205020404" pitchFamily="49" charset="0"/>
              <a:buChar char="o"/>
            </a:pPr>
            <a:r>
              <a:rPr lang="el-GR" sz="1800" dirty="0">
                <a:solidFill>
                  <a:schemeClr val="tx2"/>
                </a:solidFill>
                <a:effectLst/>
                <a:latin typeface="Aptos" panose="020B0004020202020204" pitchFamily="34" charset="0"/>
                <a:ea typeface="Aptos" panose="020B0004020202020204" pitchFamily="34" charset="0"/>
              </a:rPr>
              <a:t>Για μεταφορές κονδυλίων από </a:t>
            </a:r>
            <a:r>
              <a:rPr lang="en-GB" sz="1800" dirty="0">
                <a:solidFill>
                  <a:schemeClr val="tx2"/>
                </a:solidFill>
                <a:effectLst/>
                <a:latin typeface="Aptos" panose="020B0004020202020204" pitchFamily="34" charset="0"/>
                <a:ea typeface="Aptos" panose="020B0004020202020204" pitchFamily="34" charset="0"/>
              </a:rPr>
              <a:t>SMS </a:t>
            </a:r>
            <a:r>
              <a:rPr lang="el-GR" sz="1800" dirty="0">
                <a:solidFill>
                  <a:schemeClr val="tx2"/>
                </a:solidFill>
                <a:effectLst/>
                <a:latin typeface="Aptos" panose="020B0004020202020204" pitchFamily="34" charset="0"/>
                <a:ea typeface="Aptos" panose="020B0004020202020204" pitchFamily="34" charset="0"/>
              </a:rPr>
              <a:t>ή </a:t>
            </a:r>
            <a:r>
              <a:rPr lang="en-GB" sz="1800" dirty="0">
                <a:solidFill>
                  <a:schemeClr val="tx2"/>
                </a:solidFill>
                <a:effectLst/>
                <a:latin typeface="Aptos" panose="020B0004020202020204" pitchFamily="34" charset="0"/>
                <a:ea typeface="Aptos" panose="020B0004020202020204" pitchFamily="34" charset="0"/>
              </a:rPr>
              <a:t>SMP </a:t>
            </a:r>
            <a:r>
              <a:rPr lang="el-GR" sz="1800" dirty="0">
                <a:solidFill>
                  <a:schemeClr val="tx2"/>
                </a:solidFill>
                <a:effectLst/>
                <a:latin typeface="Aptos" panose="020B0004020202020204" pitchFamily="34" charset="0"/>
                <a:ea typeface="Aptos" panose="020B0004020202020204" pitchFamily="34" charset="0"/>
              </a:rPr>
              <a:t>προς </a:t>
            </a:r>
            <a:r>
              <a:rPr lang="en-GB" sz="1800" dirty="0">
                <a:solidFill>
                  <a:schemeClr val="tx2"/>
                </a:solidFill>
                <a:effectLst/>
                <a:latin typeface="Aptos" panose="020B0004020202020204" pitchFamily="34" charset="0"/>
                <a:ea typeface="Aptos" panose="020B0004020202020204" pitchFamily="34" charset="0"/>
              </a:rPr>
              <a:t>STA </a:t>
            </a:r>
            <a:r>
              <a:rPr lang="el-GR" sz="1800" dirty="0">
                <a:solidFill>
                  <a:schemeClr val="tx2"/>
                </a:solidFill>
                <a:effectLst/>
                <a:latin typeface="Aptos" panose="020B0004020202020204" pitchFamily="34" charset="0"/>
                <a:ea typeface="Aptos" panose="020B0004020202020204" pitchFamily="34" charset="0"/>
              </a:rPr>
              <a:t>ή </a:t>
            </a:r>
            <a:r>
              <a:rPr lang="en-GB" sz="1800" dirty="0">
                <a:solidFill>
                  <a:schemeClr val="tx2"/>
                </a:solidFill>
                <a:effectLst/>
                <a:latin typeface="Aptos" panose="020B0004020202020204" pitchFamily="34" charset="0"/>
                <a:ea typeface="Aptos" panose="020B0004020202020204" pitchFamily="34" charset="0"/>
              </a:rPr>
              <a:t>STT </a:t>
            </a:r>
            <a:r>
              <a:rPr lang="el-GR" sz="1800" dirty="0">
                <a:solidFill>
                  <a:schemeClr val="tx2"/>
                </a:solidFill>
                <a:effectLst/>
                <a:latin typeface="Aptos" panose="020B0004020202020204" pitchFamily="34" charset="0"/>
                <a:ea typeface="Aptos" panose="020B0004020202020204" pitchFamily="34" charset="0"/>
              </a:rPr>
              <a:t>δεν θα υπολογίζονται στο σύνολο οι κατηγορίες  δηλαδή δεν θα υπολογίζεται το </a:t>
            </a:r>
            <a:r>
              <a:rPr lang="en-GB" sz="1800" dirty="0">
                <a:solidFill>
                  <a:schemeClr val="tx2"/>
                </a:solidFill>
                <a:effectLst/>
                <a:latin typeface="Aptos" panose="020B0004020202020204" pitchFamily="34" charset="0"/>
                <a:ea typeface="Aptos" panose="020B0004020202020204" pitchFamily="34" charset="0"/>
              </a:rPr>
              <a:t>SMS</a:t>
            </a:r>
            <a:r>
              <a:rPr lang="el-GR" sz="1800" dirty="0">
                <a:solidFill>
                  <a:schemeClr val="tx2"/>
                </a:solidFill>
                <a:effectLst/>
                <a:latin typeface="Aptos" panose="020B0004020202020204" pitchFamily="34" charset="0"/>
                <a:ea typeface="Aptos" panose="020B0004020202020204" pitchFamily="34" charset="0"/>
              </a:rPr>
              <a:t> + </a:t>
            </a:r>
            <a:r>
              <a:rPr lang="en-GB" sz="1800" dirty="0">
                <a:solidFill>
                  <a:schemeClr val="tx2"/>
                </a:solidFill>
                <a:effectLst/>
                <a:latin typeface="Aptos" panose="020B0004020202020204" pitchFamily="34" charset="0"/>
                <a:ea typeface="Aptos" panose="020B0004020202020204" pitchFamily="34" charset="0"/>
              </a:rPr>
              <a:t>SMP</a:t>
            </a:r>
            <a:r>
              <a:rPr lang="el-GR" sz="1800" dirty="0">
                <a:solidFill>
                  <a:schemeClr val="tx2"/>
                </a:solidFill>
                <a:effectLst/>
                <a:latin typeface="Aptos" panose="020B0004020202020204" pitchFamily="34" charset="0"/>
                <a:ea typeface="Aptos" panose="020B0004020202020204" pitchFamily="34" charset="0"/>
              </a:rPr>
              <a:t> μαζί και βάσει του συνόλου αυτών,  το *10/100 </a:t>
            </a:r>
          </a:p>
          <a:p>
            <a:pPr lvl="0"/>
            <a:r>
              <a:rPr lang="el-GR" sz="1800" dirty="0">
                <a:solidFill>
                  <a:schemeClr val="tx2"/>
                </a:solidFill>
                <a:effectLst/>
                <a:latin typeface="Aptos" panose="020B0004020202020204" pitchFamily="34" charset="0"/>
                <a:ea typeface="Aptos" panose="020B0004020202020204" pitchFamily="34" charset="0"/>
              </a:rPr>
              <a:t>       </a:t>
            </a:r>
            <a:r>
              <a:rPr lang="el-GR" sz="1800" u="sng" dirty="0">
                <a:solidFill>
                  <a:schemeClr val="tx2"/>
                </a:solidFill>
                <a:effectLst/>
                <a:latin typeface="Aptos" panose="020B0004020202020204" pitchFamily="34" charset="0"/>
                <a:ea typeface="Aptos" panose="020B0004020202020204" pitchFamily="34" charset="0"/>
              </a:rPr>
              <a:t>αλλά θα πρέπει να υπολογίζεται το 10%  μεμονωμένα</a:t>
            </a:r>
            <a:r>
              <a:rPr lang="el-GR" sz="1800" dirty="0">
                <a:solidFill>
                  <a:schemeClr val="tx2"/>
                </a:solidFill>
                <a:effectLst/>
                <a:latin typeface="Aptos" panose="020B0004020202020204" pitchFamily="34" charset="0"/>
                <a:ea typeface="Aptos" panose="020B0004020202020204" pitchFamily="34" charset="0"/>
              </a:rPr>
              <a:t>. </a:t>
            </a:r>
          </a:p>
          <a:p>
            <a:pPr lvl="0"/>
            <a:r>
              <a:rPr lang="el-GR" dirty="0">
                <a:solidFill>
                  <a:schemeClr val="tx2"/>
                </a:solidFill>
                <a:latin typeface="Aptos" panose="020B0004020202020204" pitchFamily="34" charset="0"/>
                <a:ea typeface="Aptos" panose="020B0004020202020204" pitchFamily="34" charset="0"/>
              </a:rPr>
              <a:t>       </a:t>
            </a:r>
            <a:r>
              <a:rPr lang="el-GR" sz="1800" dirty="0">
                <a:solidFill>
                  <a:schemeClr val="tx2"/>
                </a:solidFill>
                <a:effectLst/>
                <a:latin typeface="Aptos" panose="020B0004020202020204" pitchFamily="34" charset="0"/>
                <a:ea typeface="Aptos" panose="020B0004020202020204" pitchFamily="34" charset="0"/>
              </a:rPr>
              <a:t>Μπορ</a:t>
            </a:r>
            <a:r>
              <a:rPr lang="el-GR" dirty="0">
                <a:solidFill>
                  <a:schemeClr val="tx2"/>
                </a:solidFill>
                <a:latin typeface="Aptos" panose="020B0004020202020204" pitchFamily="34" charset="0"/>
                <a:ea typeface="Aptos" panose="020B0004020202020204" pitchFamily="34" charset="0"/>
              </a:rPr>
              <a:t>είτε</a:t>
            </a:r>
            <a:r>
              <a:rPr lang="el-GR" sz="1800" dirty="0">
                <a:solidFill>
                  <a:schemeClr val="tx2"/>
                </a:solidFill>
                <a:effectLst/>
                <a:latin typeface="Aptos" panose="020B0004020202020204" pitchFamily="34" charset="0"/>
                <a:ea typeface="Aptos" panose="020B0004020202020204" pitchFamily="34" charset="0"/>
              </a:rPr>
              <a:t> να μεταφέρετε δηλαδή το 10% του </a:t>
            </a:r>
            <a:r>
              <a:rPr lang="en-GB" sz="1800" dirty="0">
                <a:solidFill>
                  <a:schemeClr val="tx2"/>
                </a:solidFill>
                <a:effectLst/>
                <a:latin typeface="Aptos" panose="020B0004020202020204" pitchFamily="34" charset="0"/>
                <a:ea typeface="Aptos" panose="020B0004020202020204" pitchFamily="34" charset="0"/>
              </a:rPr>
              <a:t>SMS </a:t>
            </a:r>
            <a:r>
              <a:rPr lang="el-GR" sz="1800" dirty="0">
                <a:solidFill>
                  <a:schemeClr val="tx2"/>
                </a:solidFill>
                <a:effectLst/>
                <a:latin typeface="Aptos" panose="020B0004020202020204" pitchFamily="34" charset="0"/>
                <a:ea typeface="Aptos" panose="020B0004020202020204" pitchFamily="34" charset="0"/>
              </a:rPr>
              <a:t>προς </a:t>
            </a:r>
            <a:r>
              <a:rPr lang="en-GB" sz="1800" dirty="0">
                <a:solidFill>
                  <a:schemeClr val="tx2"/>
                </a:solidFill>
                <a:effectLst/>
                <a:latin typeface="Aptos" panose="020B0004020202020204" pitchFamily="34" charset="0"/>
                <a:ea typeface="Aptos" panose="020B0004020202020204" pitchFamily="34" charset="0"/>
              </a:rPr>
              <a:t>STA</a:t>
            </a:r>
            <a:r>
              <a:rPr lang="el-GR" sz="1800" dirty="0">
                <a:solidFill>
                  <a:schemeClr val="tx2"/>
                </a:solidFill>
                <a:effectLst/>
                <a:latin typeface="Aptos" panose="020B0004020202020204" pitchFamily="34" charset="0"/>
                <a:ea typeface="Aptos" panose="020B0004020202020204" pitchFamily="34" charset="0"/>
              </a:rPr>
              <a:t>/</a:t>
            </a:r>
            <a:r>
              <a:rPr lang="en-GB" sz="1800" dirty="0">
                <a:solidFill>
                  <a:schemeClr val="tx2"/>
                </a:solidFill>
                <a:effectLst/>
                <a:latin typeface="Aptos" panose="020B0004020202020204" pitchFamily="34" charset="0"/>
                <a:ea typeface="Aptos" panose="020B0004020202020204" pitchFamily="34" charset="0"/>
              </a:rPr>
              <a:t>STT </a:t>
            </a:r>
            <a:r>
              <a:rPr lang="el-GR" sz="1800" dirty="0">
                <a:solidFill>
                  <a:schemeClr val="tx2"/>
                </a:solidFill>
                <a:effectLst/>
                <a:latin typeface="Aptos" panose="020B0004020202020204" pitchFamily="34" charset="0"/>
                <a:ea typeface="Aptos" panose="020B0004020202020204" pitchFamily="34" charset="0"/>
              </a:rPr>
              <a:t>και αντιστοίχως το 10% του </a:t>
            </a:r>
            <a:r>
              <a:rPr lang="en-GB" sz="1800" dirty="0">
                <a:solidFill>
                  <a:schemeClr val="tx2"/>
                </a:solidFill>
                <a:effectLst/>
                <a:latin typeface="Aptos" panose="020B0004020202020204" pitchFamily="34" charset="0"/>
                <a:ea typeface="Aptos" panose="020B0004020202020204" pitchFamily="34" charset="0"/>
              </a:rPr>
              <a:t>SMP </a:t>
            </a:r>
            <a:r>
              <a:rPr lang="el-GR" sz="1800" dirty="0">
                <a:solidFill>
                  <a:schemeClr val="tx2"/>
                </a:solidFill>
                <a:effectLst/>
                <a:latin typeface="Aptos" panose="020B0004020202020204" pitchFamily="34" charset="0"/>
                <a:ea typeface="Aptos" panose="020B0004020202020204" pitchFamily="34" charset="0"/>
              </a:rPr>
              <a:t>σε </a:t>
            </a:r>
            <a:r>
              <a:rPr lang="en-GB" sz="1800" dirty="0">
                <a:solidFill>
                  <a:schemeClr val="tx2"/>
                </a:solidFill>
                <a:effectLst/>
                <a:latin typeface="Aptos" panose="020B0004020202020204" pitchFamily="34" charset="0"/>
                <a:ea typeface="Aptos" panose="020B0004020202020204" pitchFamily="34" charset="0"/>
              </a:rPr>
              <a:t>ST</a:t>
            </a:r>
            <a:r>
              <a:rPr lang="el-GR" sz="1800" dirty="0">
                <a:solidFill>
                  <a:schemeClr val="tx2"/>
                </a:solidFill>
                <a:effectLst/>
                <a:latin typeface="Aptos" panose="020B0004020202020204" pitchFamily="34" charset="0"/>
                <a:ea typeface="Aptos" panose="020B0004020202020204" pitchFamily="34" charset="0"/>
              </a:rPr>
              <a:t>Τ</a:t>
            </a:r>
            <a:r>
              <a:rPr lang="en-GB" sz="1800" dirty="0">
                <a:solidFill>
                  <a:schemeClr val="tx2"/>
                </a:solidFill>
                <a:effectLst/>
                <a:latin typeface="Aptos" panose="020B0004020202020204" pitchFamily="34" charset="0"/>
                <a:ea typeface="Aptos" panose="020B0004020202020204" pitchFamily="34" charset="0"/>
              </a:rPr>
              <a:t>/STA</a:t>
            </a:r>
            <a:endParaRPr lang="el-GR" sz="1800" dirty="0">
              <a:solidFill>
                <a:schemeClr val="tx2"/>
              </a:solidFill>
              <a:effectLst/>
              <a:latin typeface="Aptos" panose="020B0004020202020204" pitchFamily="34" charset="0"/>
              <a:ea typeface="Aptos" panose="020B0004020202020204" pitchFamily="34" charset="0"/>
            </a:endParaRPr>
          </a:p>
          <a:p>
            <a:pPr marL="342900" lvl="0" indent="-342900">
              <a:buFont typeface="Courier New" panose="02070309020205020404" pitchFamily="49" charset="0"/>
              <a:buChar char="o"/>
            </a:pPr>
            <a:endParaRPr lang="en-GB" sz="1800" dirty="0">
              <a:solidFill>
                <a:schemeClr val="tx2"/>
              </a:solidFill>
              <a:effectLst/>
              <a:latin typeface="Calibri" panose="020F0502020204030204" pitchFamily="34" charset="0"/>
              <a:ea typeface="Aptos" panose="020B0004020202020204" pitchFamily="34" charset="0"/>
            </a:endParaRPr>
          </a:p>
          <a:p>
            <a:pPr marL="342900" lvl="0" indent="-342900">
              <a:buFont typeface="Courier New" panose="02070309020205020404" pitchFamily="49" charset="0"/>
              <a:buChar char="o"/>
            </a:pPr>
            <a:r>
              <a:rPr lang="el-GR" sz="1800" dirty="0">
                <a:solidFill>
                  <a:schemeClr val="tx2"/>
                </a:solidFill>
                <a:effectLst/>
                <a:latin typeface="Aptos" panose="020B0004020202020204" pitchFamily="34" charset="0"/>
                <a:ea typeface="Aptos" panose="020B0004020202020204" pitchFamily="34" charset="0"/>
              </a:rPr>
              <a:t>Για μεταφορές που ξεπερνούν το 10% στις κατηγορίες </a:t>
            </a:r>
            <a:r>
              <a:rPr lang="en-GB" sz="1800" dirty="0">
                <a:solidFill>
                  <a:schemeClr val="tx2"/>
                </a:solidFill>
                <a:effectLst/>
                <a:latin typeface="Aptos" panose="020B0004020202020204" pitchFamily="34" charset="0"/>
                <a:ea typeface="Aptos" panose="020B0004020202020204" pitchFamily="34" charset="0"/>
              </a:rPr>
              <a:t>SMS </a:t>
            </a:r>
            <a:r>
              <a:rPr lang="el-GR" sz="1800" dirty="0">
                <a:solidFill>
                  <a:schemeClr val="tx2"/>
                </a:solidFill>
                <a:effectLst/>
                <a:latin typeface="Aptos" panose="020B0004020202020204" pitchFamily="34" charset="0"/>
                <a:ea typeface="Aptos" panose="020B0004020202020204" pitchFamily="34" charset="0"/>
              </a:rPr>
              <a:t>και </a:t>
            </a:r>
            <a:r>
              <a:rPr lang="en-GB" sz="1800" dirty="0">
                <a:solidFill>
                  <a:schemeClr val="tx2"/>
                </a:solidFill>
                <a:effectLst/>
                <a:latin typeface="Aptos" panose="020B0004020202020204" pitchFamily="34" charset="0"/>
                <a:ea typeface="Aptos" panose="020B0004020202020204" pitchFamily="34" charset="0"/>
              </a:rPr>
              <a:t>SMP </a:t>
            </a:r>
            <a:r>
              <a:rPr lang="el-GR" sz="1800" dirty="0">
                <a:solidFill>
                  <a:schemeClr val="tx2"/>
                </a:solidFill>
                <a:effectLst/>
                <a:latin typeface="Aptos" panose="020B0004020202020204" pitchFamily="34" charset="0"/>
                <a:ea typeface="Aptos" panose="020B0004020202020204" pitchFamily="34" charset="0"/>
              </a:rPr>
              <a:t>θα πρέπει να προκύπτει γραπτή ενημέρωση προς το ΙΔΕΠ για τροποποίηση της Συμφωνίας</a:t>
            </a:r>
          </a:p>
          <a:p>
            <a:pPr marL="342900" lvl="0" indent="-342900">
              <a:buFont typeface="Courier New" panose="02070309020205020404" pitchFamily="49" charset="0"/>
              <a:buChar char="o"/>
            </a:pPr>
            <a:endParaRPr lang="en-GB" sz="1800" dirty="0">
              <a:solidFill>
                <a:schemeClr val="tx2"/>
              </a:solidFill>
              <a:effectLst/>
              <a:latin typeface="Calibri" panose="020F0502020204030204" pitchFamily="34" charset="0"/>
              <a:ea typeface="Aptos" panose="020B0004020202020204" pitchFamily="34" charset="0"/>
            </a:endParaRPr>
          </a:p>
          <a:p>
            <a:pPr marL="342900" lvl="0" indent="-342900">
              <a:buFont typeface="Courier New" panose="02070309020205020404" pitchFamily="49" charset="0"/>
              <a:buChar char="o"/>
            </a:pPr>
            <a:r>
              <a:rPr lang="el-GR" sz="1800" b="1" i="1" dirty="0">
                <a:solidFill>
                  <a:schemeClr val="tx2"/>
                </a:solidFill>
                <a:effectLst/>
                <a:latin typeface="Aptos" panose="020B0004020202020204" pitchFamily="34" charset="0"/>
                <a:ea typeface="Aptos" panose="020B0004020202020204" pitchFamily="34" charset="0"/>
              </a:rPr>
              <a:t>Για να είναι δυνατή η  φιλοξενία Ουκρανών φοιτητών/προσωπικού σε σχέδια της </a:t>
            </a:r>
            <a:r>
              <a:rPr lang="el-GR" sz="1800" b="1" i="1" dirty="0">
                <a:solidFill>
                  <a:srgbClr val="7030A0"/>
                </a:solidFill>
                <a:effectLst/>
                <a:latin typeface="Aptos" panose="020B0004020202020204" pitchFamily="34" charset="0"/>
                <a:ea typeface="Aptos" panose="020B0004020202020204" pitchFamily="34" charset="0"/>
              </a:rPr>
              <a:t>ΚΑ131 2022/ ΚΑ131 2023 </a:t>
            </a:r>
            <a:r>
              <a:rPr lang="el-GR" sz="1800" b="1" i="1" dirty="0">
                <a:solidFill>
                  <a:schemeClr val="tx2"/>
                </a:solidFill>
                <a:effectLst/>
                <a:latin typeface="Aptos" panose="020B0004020202020204" pitchFamily="34" charset="0"/>
                <a:ea typeface="Aptos" panose="020B0004020202020204" pitchFamily="34" charset="0"/>
              </a:rPr>
              <a:t>θα πρέπει να υπογράφεται μεταξύ εσάς και του ΙΔΕΠ Τροποποιητική Συμφωνία, διαφορετικά δεν θα είναι επιλέξιμες οι εν λόγω δραστηριότητες όπου προκύπτουν.</a:t>
            </a:r>
          </a:p>
          <a:p>
            <a:pPr lvl="0"/>
            <a:r>
              <a:rPr lang="el-GR" b="1" i="1" dirty="0">
                <a:solidFill>
                  <a:schemeClr val="tx2"/>
                </a:solidFill>
                <a:latin typeface="Aptos" panose="020B0004020202020204" pitchFamily="34" charset="0"/>
                <a:ea typeface="Aptos" panose="020B0004020202020204" pitchFamily="34" charset="0"/>
              </a:rPr>
              <a:t>     </a:t>
            </a:r>
            <a:r>
              <a:rPr lang="el-GR" sz="1800" b="1" i="1" dirty="0">
                <a:solidFill>
                  <a:schemeClr val="tx2"/>
                </a:solidFill>
                <a:effectLst/>
                <a:latin typeface="Aptos" panose="020B0004020202020204" pitchFamily="34" charset="0"/>
                <a:ea typeface="Aptos" panose="020B0004020202020204" pitchFamily="34" charset="0"/>
              </a:rPr>
              <a:t> Οι Ουκρανοί φοιτητές θεωρούνται  άτομα που εμπίπτουν στις Λιγότερες Ευκαιρίες και </a:t>
            </a:r>
            <a:r>
              <a:rPr lang="el-GR" sz="1800" b="1" i="1" dirty="0">
                <a:solidFill>
                  <a:srgbClr val="7030A0"/>
                </a:solidFill>
                <a:effectLst/>
                <a:latin typeface="Aptos" panose="020B0004020202020204" pitchFamily="34" charset="0"/>
                <a:ea typeface="Aptos" panose="020B0004020202020204" pitchFamily="34" charset="0"/>
              </a:rPr>
              <a:t>αυτομάτως </a:t>
            </a:r>
          </a:p>
          <a:p>
            <a:pPr lvl="0"/>
            <a:r>
              <a:rPr lang="el-GR" b="1" i="1" dirty="0">
                <a:solidFill>
                  <a:schemeClr val="tx2"/>
                </a:solidFill>
                <a:latin typeface="Aptos" panose="020B0004020202020204" pitchFamily="34" charset="0"/>
                <a:ea typeface="Aptos" panose="020B0004020202020204" pitchFamily="34" charset="0"/>
              </a:rPr>
              <a:t>      </a:t>
            </a:r>
            <a:r>
              <a:rPr lang="el-GR" sz="1800" b="1" i="1" dirty="0">
                <a:solidFill>
                  <a:schemeClr val="tx2"/>
                </a:solidFill>
                <a:effectLst/>
                <a:latin typeface="Aptos" panose="020B0004020202020204" pitchFamily="34" charset="0"/>
                <a:ea typeface="Aptos" panose="020B0004020202020204" pitchFamily="34" charset="0"/>
              </a:rPr>
              <a:t>μπορούν να λαμβάνουν το αντίστοιχο </a:t>
            </a:r>
            <a:r>
              <a:rPr lang="en-GB" sz="1800" b="1" i="1" dirty="0">
                <a:solidFill>
                  <a:schemeClr val="tx2"/>
                </a:solidFill>
                <a:effectLst/>
                <a:latin typeface="Aptos" panose="020B0004020202020204" pitchFamily="34" charset="0"/>
                <a:ea typeface="Aptos" panose="020B0004020202020204" pitchFamily="34" charset="0"/>
              </a:rPr>
              <a:t>Top Up</a:t>
            </a:r>
            <a:r>
              <a:rPr lang="el-GR" sz="1800" b="1" i="1" dirty="0">
                <a:solidFill>
                  <a:schemeClr val="tx2"/>
                </a:solidFill>
                <a:effectLst/>
                <a:latin typeface="Aptos" panose="020B0004020202020204" pitchFamily="34" charset="0"/>
                <a:ea typeface="Aptos" panose="020B0004020202020204" pitchFamily="34" charset="0"/>
              </a:rPr>
              <a:t>.</a:t>
            </a:r>
            <a:endParaRPr lang="el-GR" b="1" i="1" dirty="0">
              <a:solidFill>
                <a:schemeClr val="tx2"/>
              </a:solidFill>
              <a:latin typeface="Aptos" panose="020B0004020202020204" pitchFamily="34" charset="0"/>
              <a:ea typeface="Aptos" panose="020B0004020202020204" pitchFamily="34" charset="0"/>
            </a:endParaRPr>
          </a:p>
          <a:p>
            <a:pPr lvl="0"/>
            <a:endParaRPr lang="en-GB" sz="1800" dirty="0">
              <a:solidFill>
                <a:schemeClr val="tx2"/>
              </a:solidFill>
              <a:effectLst/>
              <a:latin typeface="Calibri" panose="020F0502020204030204" pitchFamily="34" charset="0"/>
              <a:ea typeface="Aptos" panose="020B0004020202020204" pitchFamily="34" charset="0"/>
            </a:endParaRPr>
          </a:p>
          <a:p>
            <a:pPr marL="342900" lvl="0" indent="-342900">
              <a:buFont typeface="Courier New" panose="02070309020205020404" pitchFamily="49" charset="0"/>
              <a:buChar char="o"/>
            </a:pPr>
            <a:r>
              <a:rPr lang="el-GR" sz="1800" dirty="0">
                <a:solidFill>
                  <a:schemeClr val="tx2"/>
                </a:solidFill>
                <a:effectLst/>
                <a:latin typeface="Aptos" panose="020B0004020202020204" pitchFamily="34" charset="0"/>
                <a:ea typeface="Aptos" panose="020B0004020202020204" pitchFamily="34" charset="0"/>
              </a:rPr>
              <a:t>Οποιοδήποτε αίτημα για τροποποίηση της Συμφωνίας Επιχορήγησης μπορεί να πραγματοποιηθεί το αργότερο προς το ΙΔΕΠ, μέχρι και τις 30/06/2024 για την Πρόσκληση ΚΑ131 2022 ( ένα μήνα πριν τη λήξη του σχεδίου)</a:t>
            </a:r>
            <a:endParaRPr lang="en-GB" sz="1800" dirty="0">
              <a:solidFill>
                <a:schemeClr val="tx2"/>
              </a:solidFill>
              <a:effectLst/>
              <a:latin typeface="Calibri" panose="020F0502020204030204" pitchFamily="34" charset="0"/>
              <a:ea typeface="Aptos" panose="020B0004020202020204" pitchFamily="34" charset="0"/>
            </a:endParaRPr>
          </a:p>
        </p:txBody>
      </p:sp>
      <p:sp>
        <p:nvSpPr>
          <p:cNvPr id="5" name="object 5">
            <a:extLst>
              <a:ext uri="{FF2B5EF4-FFF2-40B4-BE49-F238E27FC236}">
                <a16:creationId xmlns:a16="http://schemas.microsoft.com/office/drawing/2014/main" id="{05491F6E-035C-EEA1-75AE-EC22C0931B25}"/>
              </a:ext>
            </a:extLst>
          </p:cNvPr>
          <p:cNvSpPr txBox="1">
            <a:spLocks/>
          </p:cNvSpPr>
          <p:nvPr/>
        </p:nvSpPr>
        <p:spPr>
          <a:xfrm>
            <a:off x="265582" y="64719"/>
            <a:ext cx="6592418" cy="505908"/>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l-GR" sz="3200" kern="0" spc="-20" dirty="0">
                <a:solidFill>
                  <a:schemeClr val="bg1"/>
                </a:solidFill>
                <a:latin typeface="Calibri Light"/>
                <a:cs typeface="Calibri Light"/>
              </a:rPr>
              <a:t>Ενδιάμεση Έκθεση ΚΑ131 2022 </a:t>
            </a:r>
            <a:endParaRPr lang="el-GR" sz="3200" kern="0" dirty="0">
              <a:solidFill>
                <a:schemeClr val="bg1"/>
              </a:solidFill>
              <a:latin typeface="Calibri Light"/>
              <a:cs typeface="Calibri Light"/>
            </a:endParaRPr>
          </a:p>
        </p:txBody>
      </p:sp>
    </p:spTree>
    <p:extLst>
      <p:ext uri="{BB962C8B-B14F-4D97-AF65-F5344CB8AC3E}">
        <p14:creationId xmlns:p14="http://schemas.microsoft.com/office/powerpoint/2010/main" val="1752735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66344"/>
          </a:xfrm>
          <a:prstGeom prst="rect">
            <a:avLst/>
          </a:prstGeom>
        </p:spPr>
      </p:pic>
      <p:sp>
        <p:nvSpPr>
          <p:cNvPr id="3" name="object 3"/>
          <p:cNvSpPr txBox="1">
            <a:spLocks noGrp="1"/>
          </p:cNvSpPr>
          <p:nvPr>
            <p:ph type="title"/>
          </p:nvPr>
        </p:nvSpPr>
        <p:spPr>
          <a:xfrm>
            <a:off x="354279" y="4063"/>
            <a:ext cx="3308985" cy="452120"/>
          </a:xfrm>
          <a:prstGeom prst="rect">
            <a:avLst/>
          </a:prstGeom>
        </p:spPr>
        <p:txBody>
          <a:bodyPr vert="horz" wrap="square" lIns="0" tIns="12065" rIns="0" bIns="0" rtlCol="0">
            <a:spAutoFit/>
          </a:bodyPr>
          <a:lstStyle/>
          <a:p>
            <a:pPr marL="12700">
              <a:lnSpc>
                <a:spcPct val="100000"/>
              </a:lnSpc>
              <a:spcBef>
                <a:spcPts val="95"/>
              </a:spcBef>
            </a:pPr>
            <a:r>
              <a:rPr spc="-15" dirty="0">
                <a:latin typeface="Calibri"/>
                <a:cs typeface="Calibri"/>
              </a:rPr>
              <a:t>Κριτήρια</a:t>
            </a:r>
            <a:r>
              <a:rPr spc="-45" dirty="0">
                <a:latin typeface="Calibri"/>
                <a:cs typeface="Calibri"/>
              </a:rPr>
              <a:t> </a:t>
            </a:r>
            <a:r>
              <a:rPr spc="-5" dirty="0">
                <a:latin typeface="Calibri"/>
                <a:cs typeface="Calibri"/>
              </a:rPr>
              <a:t>αξιολόγησης</a:t>
            </a:r>
          </a:p>
        </p:txBody>
      </p:sp>
      <p:sp>
        <p:nvSpPr>
          <p:cNvPr id="4" name="object 4"/>
          <p:cNvSpPr/>
          <p:nvPr/>
        </p:nvSpPr>
        <p:spPr>
          <a:xfrm>
            <a:off x="1375410" y="1937766"/>
            <a:ext cx="3239770" cy="4145279"/>
          </a:xfrm>
          <a:custGeom>
            <a:avLst/>
            <a:gdLst/>
            <a:ahLst/>
            <a:cxnLst/>
            <a:rect l="l" t="t" r="r" b="b"/>
            <a:pathLst>
              <a:path w="3239770" h="4145279">
                <a:moveTo>
                  <a:pt x="0" y="540004"/>
                </a:moveTo>
                <a:lnTo>
                  <a:pt x="2159" y="490855"/>
                </a:lnTo>
                <a:lnTo>
                  <a:pt x="8636" y="442975"/>
                </a:lnTo>
                <a:lnTo>
                  <a:pt x="19303" y="396494"/>
                </a:lnTo>
                <a:lnTo>
                  <a:pt x="33781" y="351536"/>
                </a:lnTo>
                <a:lnTo>
                  <a:pt x="51943" y="308483"/>
                </a:lnTo>
                <a:lnTo>
                  <a:pt x="73659" y="267462"/>
                </a:lnTo>
                <a:lnTo>
                  <a:pt x="98806" y="228600"/>
                </a:lnTo>
                <a:lnTo>
                  <a:pt x="127000" y="192150"/>
                </a:lnTo>
                <a:lnTo>
                  <a:pt x="158115" y="158114"/>
                </a:lnTo>
                <a:lnTo>
                  <a:pt x="192024" y="127000"/>
                </a:lnTo>
                <a:lnTo>
                  <a:pt x="228600" y="98806"/>
                </a:lnTo>
                <a:lnTo>
                  <a:pt x="267462" y="73787"/>
                </a:lnTo>
                <a:lnTo>
                  <a:pt x="308483" y="51943"/>
                </a:lnTo>
                <a:lnTo>
                  <a:pt x="351535" y="33782"/>
                </a:lnTo>
                <a:lnTo>
                  <a:pt x="396366" y="19304"/>
                </a:lnTo>
                <a:lnTo>
                  <a:pt x="442848" y="8762"/>
                </a:lnTo>
                <a:lnTo>
                  <a:pt x="490854" y="2159"/>
                </a:lnTo>
                <a:lnTo>
                  <a:pt x="540004" y="0"/>
                </a:lnTo>
                <a:lnTo>
                  <a:pt x="2699766" y="0"/>
                </a:lnTo>
                <a:lnTo>
                  <a:pt x="2748788" y="2159"/>
                </a:lnTo>
                <a:lnTo>
                  <a:pt x="2796793" y="8762"/>
                </a:lnTo>
                <a:lnTo>
                  <a:pt x="2843276" y="19304"/>
                </a:lnTo>
                <a:lnTo>
                  <a:pt x="2888106" y="33782"/>
                </a:lnTo>
                <a:lnTo>
                  <a:pt x="2931160" y="51943"/>
                </a:lnTo>
                <a:lnTo>
                  <a:pt x="2972180" y="73787"/>
                </a:lnTo>
                <a:lnTo>
                  <a:pt x="3011042" y="98806"/>
                </a:lnTo>
                <a:lnTo>
                  <a:pt x="3047618" y="127000"/>
                </a:lnTo>
                <a:lnTo>
                  <a:pt x="3081528" y="158114"/>
                </a:lnTo>
                <a:lnTo>
                  <a:pt x="3112642" y="192150"/>
                </a:lnTo>
                <a:lnTo>
                  <a:pt x="3140837" y="228600"/>
                </a:lnTo>
                <a:lnTo>
                  <a:pt x="3165855" y="267462"/>
                </a:lnTo>
                <a:lnTo>
                  <a:pt x="3187700" y="308483"/>
                </a:lnTo>
                <a:lnTo>
                  <a:pt x="3205861" y="351536"/>
                </a:lnTo>
                <a:lnTo>
                  <a:pt x="3220339" y="396494"/>
                </a:lnTo>
                <a:lnTo>
                  <a:pt x="3230879" y="442975"/>
                </a:lnTo>
                <a:lnTo>
                  <a:pt x="3237484" y="490855"/>
                </a:lnTo>
                <a:lnTo>
                  <a:pt x="3239642" y="540004"/>
                </a:lnTo>
                <a:lnTo>
                  <a:pt x="3239642" y="3605276"/>
                </a:lnTo>
                <a:lnTo>
                  <a:pt x="3237484" y="3654425"/>
                </a:lnTo>
                <a:lnTo>
                  <a:pt x="3230879" y="3702342"/>
                </a:lnTo>
                <a:lnTo>
                  <a:pt x="3220339" y="3748824"/>
                </a:lnTo>
                <a:lnTo>
                  <a:pt x="3205861" y="3793705"/>
                </a:lnTo>
                <a:lnTo>
                  <a:pt x="3187700" y="3836758"/>
                </a:lnTo>
                <a:lnTo>
                  <a:pt x="3165855" y="3877830"/>
                </a:lnTo>
                <a:lnTo>
                  <a:pt x="3140837" y="3916705"/>
                </a:lnTo>
                <a:lnTo>
                  <a:pt x="3112642" y="3953192"/>
                </a:lnTo>
                <a:lnTo>
                  <a:pt x="3081528" y="3987114"/>
                </a:lnTo>
                <a:lnTo>
                  <a:pt x="3047618" y="4018280"/>
                </a:lnTo>
                <a:lnTo>
                  <a:pt x="3011042" y="4046486"/>
                </a:lnTo>
                <a:lnTo>
                  <a:pt x="2972180" y="4071556"/>
                </a:lnTo>
                <a:lnTo>
                  <a:pt x="2931160" y="4093286"/>
                </a:lnTo>
                <a:lnTo>
                  <a:pt x="2888106" y="4111498"/>
                </a:lnTo>
                <a:lnTo>
                  <a:pt x="2843276" y="4125988"/>
                </a:lnTo>
                <a:lnTo>
                  <a:pt x="2796793" y="4136580"/>
                </a:lnTo>
                <a:lnTo>
                  <a:pt x="2748788" y="4143070"/>
                </a:lnTo>
                <a:lnTo>
                  <a:pt x="2699766" y="4145280"/>
                </a:lnTo>
                <a:lnTo>
                  <a:pt x="540004" y="4145280"/>
                </a:lnTo>
                <a:lnTo>
                  <a:pt x="490854" y="4143070"/>
                </a:lnTo>
                <a:lnTo>
                  <a:pt x="442848" y="4136580"/>
                </a:lnTo>
                <a:lnTo>
                  <a:pt x="396366" y="4125988"/>
                </a:lnTo>
                <a:lnTo>
                  <a:pt x="351535" y="4111498"/>
                </a:lnTo>
                <a:lnTo>
                  <a:pt x="308483" y="4093286"/>
                </a:lnTo>
                <a:lnTo>
                  <a:pt x="267462" y="4071556"/>
                </a:lnTo>
                <a:lnTo>
                  <a:pt x="228600" y="4046486"/>
                </a:lnTo>
                <a:lnTo>
                  <a:pt x="192024" y="4018280"/>
                </a:lnTo>
                <a:lnTo>
                  <a:pt x="158115" y="3987114"/>
                </a:lnTo>
                <a:lnTo>
                  <a:pt x="127000" y="3953192"/>
                </a:lnTo>
                <a:lnTo>
                  <a:pt x="98806" y="3916705"/>
                </a:lnTo>
                <a:lnTo>
                  <a:pt x="73659" y="3877830"/>
                </a:lnTo>
                <a:lnTo>
                  <a:pt x="51943" y="3836758"/>
                </a:lnTo>
                <a:lnTo>
                  <a:pt x="33781" y="3793705"/>
                </a:lnTo>
                <a:lnTo>
                  <a:pt x="19303" y="3748824"/>
                </a:lnTo>
                <a:lnTo>
                  <a:pt x="8636" y="3702342"/>
                </a:lnTo>
                <a:lnTo>
                  <a:pt x="2159" y="3654425"/>
                </a:lnTo>
                <a:lnTo>
                  <a:pt x="0" y="3605276"/>
                </a:lnTo>
                <a:lnTo>
                  <a:pt x="0" y="540004"/>
                </a:lnTo>
                <a:close/>
              </a:path>
            </a:pathLst>
          </a:custGeom>
          <a:ln w="25908">
            <a:solidFill>
              <a:srgbClr val="92D050"/>
            </a:solidFill>
          </a:ln>
        </p:spPr>
        <p:txBody>
          <a:bodyPr wrap="square" lIns="0" tIns="0" rIns="0" bIns="0" rtlCol="0"/>
          <a:lstStyle/>
          <a:p>
            <a:endParaRPr/>
          </a:p>
        </p:txBody>
      </p:sp>
      <p:sp>
        <p:nvSpPr>
          <p:cNvPr id="5" name="object 5"/>
          <p:cNvSpPr txBox="1"/>
          <p:nvPr/>
        </p:nvSpPr>
        <p:spPr>
          <a:xfrm>
            <a:off x="1688338" y="2245867"/>
            <a:ext cx="2466340"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Calibri"/>
                <a:cs typeface="Calibri"/>
              </a:rPr>
              <a:t>Ο</a:t>
            </a:r>
            <a:r>
              <a:rPr sz="1600" spc="-20" dirty="0">
                <a:latin typeface="Calibri"/>
                <a:cs typeface="Calibri"/>
              </a:rPr>
              <a:t> βαθμός</a:t>
            </a:r>
            <a:r>
              <a:rPr sz="1600" spc="25" dirty="0">
                <a:latin typeface="Calibri"/>
                <a:cs typeface="Calibri"/>
              </a:rPr>
              <a:t> </a:t>
            </a:r>
            <a:r>
              <a:rPr sz="1600" spc="-5" dirty="0">
                <a:latin typeface="Calibri"/>
                <a:cs typeface="Calibri"/>
              </a:rPr>
              <a:t>στον</a:t>
            </a:r>
            <a:r>
              <a:rPr sz="1600" spc="-45" dirty="0">
                <a:latin typeface="Calibri"/>
                <a:cs typeface="Calibri"/>
              </a:rPr>
              <a:t> </a:t>
            </a:r>
            <a:r>
              <a:rPr sz="1600" spc="-5" dirty="0">
                <a:latin typeface="Calibri"/>
                <a:cs typeface="Calibri"/>
              </a:rPr>
              <a:t>οπ</a:t>
            </a:r>
            <a:r>
              <a:rPr sz="1600" spc="-5" dirty="0" err="1">
                <a:latin typeface="Calibri"/>
                <a:cs typeface="Calibri"/>
              </a:rPr>
              <a:t>οίο</a:t>
            </a:r>
            <a:r>
              <a:rPr sz="1600" dirty="0">
                <a:latin typeface="Calibri"/>
                <a:cs typeface="Calibri"/>
              </a:rPr>
              <a:t> </a:t>
            </a:r>
            <a:r>
              <a:rPr sz="1600" spc="-5" dirty="0">
                <a:latin typeface="Calibri"/>
                <a:cs typeface="Calibri"/>
              </a:rPr>
              <a:t>ο</a:t>
            </a:r>
            <a:endParaRPr sz="1600" dirty="0">
              <a:latin typeface="Calibri"/>
              <a:cs typeface="Calibri"/>
            </a:endParaRPr>
          </a:p>
        </p:txBody>
      </p:sp>
      <p:sp>
        <p:nvSpPr>
          <p:cNvPr id="6" name="object 6"/>
          <p:cNvSpPr txBox="1"/>
          <p:nvPr/>
        </p:nvSpPr>
        <p:spPr>
          <a:xfrm>
            <a:off x="1706372" y="2977642"/>
            <a:ext cx="2741295" cy="2463800"/>
          </a:xfrm>
          <a:prstGeom prst="rect">
            <a:avLst/>
          </a:prstGeom>
        </p:spPr>
        <p:txBody>
          <a:bodyPr vert="horz" wrap="square" lIns="0" tIns="12065" rIns="0" bIns="0" rtlCol="0">
            <a:spAutoFit/>
          </a:bodyPr>
          <a:lstStyle/>
          <a:p>
            <a:pPr marL="12700" marR="93345">
              <a:lnSpc>
                <a:spcPct val="100000"/>
              </a:lnSpc>
              <a:spcBef>
                <a:spcPts val="95"/>
              </a:spcBef>
            </a:pPr>
            <a:r>
              <a:rPr sz="1600" spc="-5" dirty="0">
                <a:latin typeface="Calibri"/>
                <a:cs typeface="Calibri"/>
              </a:rPr>
              <a:t>τις </a:t>
            </a:r>
            <a:r>
              <a:rPr sz="1600" b="1" spc="-5" dirty="0">
                <a:latin typeface="Calibri"/>
                <a:cs typeface="Calibri"/>
              </a:rPr>
              <a:t>ευθύνες, </a:t>
            </a:r>
            <a:r>
              <a:rPr sz="1600" b="1" spc="-20" dirty="0">
                <a:latin typeface="Calibri"/>
                <a:cs typeface="Calibri"/>
              </a:rPr>
              <a:t>τους </a:t>
            </a:r>
            <a:r>
              <a:rPr sz="1600" b="1" spc="-15" dirty="0">
                <a:latin typeface="Calibri"/>
                <a:cs typeface="Calibri"/>
              </a:rPr>
              <a:t>ρόλους </a:t>
            </a:r>
            <a:r>
              <a:rPr sz="1600" b="1" spc="-35" dirty="0">
                <a:latin typeface="Calibri"/>
                <a:cs typeface="Calibri"/>
              </a:rPr>
              <a:t>και τα </a:t>
            </a:r>
            <a:r>
              <a:rPr sz="1600" b="1" spc="-355" dirty="0">
                <a:latin typeface="Calibri"/>
                <a:cs typeface="Calibri"/>
              </a:rPr>
              <a:t> </a:t>
            </a:r>
            <a:r>
              <a:rPr sz="1600" b="1" spc="-35" dirty="0">
                <a:latin typeface="Calibri"/>
                <a:cs typeface="Calibri"/>
              </a:rPr>
              <a:t>καθήκοντα</a:t>
            </a:r>
            <a:r>
              <a:rPr sz="1600" b="1" spc="20" dirty="0">
                <a:latin typeface="Calibri"/>
                <a:cs typeface="Calibri"/>
              </a:rPr>
              <a:t> </a:t>
            </a:r>
            <a:r>
              <a:rPr sz="1600" b="1" spc="-20" dirty="0">
                <a:latin typeface="Calibri"/>
                <a:cs typeface="Calibri"/>
              </a:rPr>
              <a:t>μεταξύ</a:t>
            </a:r>
            <a:r>
              <a:rPr sz="1600" b="1" spc="-5" dirty="0">
                <a:latin typeface="Calibri"/>
                <a:cs typeface="Calibri"/>
              </a:rPr>
              <a:t> </a:t>
            </a:r>
            <a:r>
              <a:rPr sz="1600" b="1" spc="-25" dirty="0">
                <a:latin typeface="Calibri"/>
                <a:cs typeface="Calibri"/>
              </a:rPr>
              <a:t>των</a:t>
            </a:r>
            <a:endParaRPr sz="1600" dirty="0">
              <a:latin typeface="Calibri"/>
              <a:cs typeface="Calibri"/>
            </a:endParaRPr>
          </a:p>
          <a:p>
            <a:pPr marL="12700">
              <a:lnSpc>
                <a:spcPct val="100000"/>
              </a:lnSpc>
            </a:pPr>
            <a:r>
              <a:rPr sz="1600" b="1" spc="-10" dirty="0">
                <a:latin typeface="Calibri"/>
                <a:cs typeface="Calibri"/>
              </a:rPr>
              <a:t>εταίρων</a:t>
            </a:r>
            <a:r>
              <a:rPr sz="1600" spc="-10" dirty="0">
                <a:latin typeface="Calibri"/>
                <a:cs typeface="Calibri"/>
              </a:rPr>
              <a:t>.</a:t>
            </a:r>
            <a:endParaRPr sz="1600" dirty="0">
              <a:latin typeface="Calibri"/>
              <a:cs typeface="Calibri"/>
            </a:endParaRPr>
          </a:p>
          <a:p>
            <a:pPr marL="12700" marR="5080">
              <a:lnSpc>
                <a:spcPct val="100000"/>
              </a:lnSpc>
            </a:pPr>
            <a:r>
              <a:rPr sz="1600" spc="-5" dirty="0">
                <a:latin typeface="Calibri"/>
                <a:cs typeface="Calibri"/>
              </a:rPr>
              <a:t>Η</a:t>
            </a:r>
            <a:r>
              <a:rPr sz="1600" dirty="0">
                <a:latin typeface="Calibri"/>
                <a:cs typeface="Calibri"/>
              </a:rPr>
              <a:t> </a:t>
            </a:r>
            <a:r>
              <a:rPr sz="1600" spc="-20" dirty="0">
                <a:latin typeface="Calibri"/>
                <a:cs typeface="Calibri"/>
              </a:rPr>
              <a:t>πληρότητα</a:t>
            </a:r>
            <a:r>
              <a:rPr sz="1600" spc="45" dirty="0">
                <a:latin typeface="Calibri"/>
                <a:cs typeface="Calibri"/>
              </a:rPr>
              <a:t> </a:t>
            </a:r>
            <a:r>
              <a:rPr sz="1600" spc="-40" dirty="0">
                <a:latin typeface="Calibri"/>
                <a:cs typeface="Calibri"/>
              </a:rPr>
              <a:t>και</a:t>
            </a:r>
            <a:r>
              <a:rPr sz="1600" spc="-15" dirty="0">
                <a:latin typeface="Calibri"/>
                <a:cs typeface="Calibri"/>
              </a:rPr>
              <a:t> </a:t>
            </a:r>
            <a:r>
              <a:rPr sz="1600" spc="-5" dirty="0">
                <a:latin typeface="Calibri"/>
                <a:cs typeface="Calibri"/>
              </a:rPr>
              <a:t>η</a:t>
            </a:r>
            <a:r>
              <a:rPr sz="1600" spc="-15" dirty="0">
                <a:latin typeface="Calibri"/>
                <a:cs typeface="Calibri"/>
              </a:rPr>
              <a:t> </a:t>
            </a:r>
            <a:r>
              <a:rPr sz="1600" spc="-20" dirty="0">
                <a:latin typeface="Calibri"/>
                <a:cs typeface="Calibri"/>
              </a:rPr>
              <a:t>ποιότητα</a:t>
            </a:r>
            <a:r>
              <a:rPr sz="1600" spc="40" dirty="0">
                <a:latin typeface="Calibri"/>
                <a:cs typeface="Calibri"/>
              </a:rPr>
              <a:t> </a:t>
            </a:r>
            <a:r>
              <a:rPr sz="1600" spc="-20" dirty="0">
                <a:latin typeface="Calibri"/>
                <a:cs typeface="Calibri"/>
              </a:rPr>
              <a:t>των </a:t>
            </a:r>
            <a:r>
              <a:rPr sz="1600" spc="-350" dirty="0">
                <a:latin typeface="Calibri"/>
                <a:cs typeface="Calibri"/>
              </a:rPr>
              <a:t> </a:t>
            </a:r>
            <a:r>
              <a:rPr sz="1600" spc="-10" dirty="0">
                <a:latin typeface="Calibri"/>
                <a:cs typeface="Calibri"/>
              </a:rPr>
              <a:t>ρυθμίσεων </a:t>
            </a:r>
            <a:r>
              <a:rPr sz="1600" spc="-15" dirty="0">
                <a:latin typeface="Calibri"/>
                <a:cs typeface="Calibri"/>
              </a:rPr>
              <a:t>για </a:t>
            </a:r>
            <a:r>
              <a:rPr sz="1600" b="1" spc="-35" dirty="0">
                <a:latin typeface="Calibri"/>
                <a:cs typeface="Calibri"/>
              </a:rPr>
              <a:t>την </a:t>
            </a:r>
            <a:r>
              <a:rPr sz="1600" b="1" spc="-5" dirty="0">
                <a:latin typeface="Calibri"/>
                <a:cs typeface="Calibri"/>
              </a:rPr>
              <a:t>επιλογή </a:t>
            </a:r>
            <a:r>
              <a:rPr sz="1600" b="1" spc="-25" dirty="0">
                <a:latin typeface="Calibri"/>
                <a:cs typeface="Calibri"/>
              </a:rPr>
              <a:t>των </a:t>
            </a:r>
            <a:r>
              <a:rPr sz="1600" b="1" spc="-20" dirty="0">
                <a:latin typeface="Calibri"/>
                <a:cs typeface="Calibri"/>
              </a:rPr>
              <a:t> </a:t>
            </a:r>
            <a:r>
              <a:rPr sz="1600" b="1" spc="-10" dirty="0">
                <a:latin typeface="Calibri"/>
                <a:cs typeface="Calibri"/>
              </a:rPr>
              <a:t>συμμετεχόντων</a:t>
            </a:r>
            <a:endParaRPr sz="1600" dirty="0">
              <a:latin typeface="Calibri"/>
              <a:cs typeface="Calibri"/>
            </a:endParaRPr>
          </a:p>
          <a:p>
            <a:pPr marL="12700" marR="332105">
              <a:lnSpc>
                <a:spcPct val="100000"/>
              </a:lnSpc>
            </a:pPr>
            <a:r>
              <a:rPr sz="1600" spc="-5" dirty="0">
                <a:latin typeface="Calibri"/>
                <a:cs typeface="Calibri"/>
              </a:rPr>
              <a:t>Η </a:t>
            </a:r>
            <a:r>
              <a:rPr sz="1600" b="1" spc="-5" dirty="0">
                <a:latin typeface="Calibri"/>
                <a:cs typeface="Calibri"/>
              </a:rPr>
              <a:t>υποστήριξη </a:t>
            </a:r>
            <a:r>
              <a:rPr sz="1600" spc="-5" dirty="0">
                <a:latin typeface="Calibri"/>
                <a:cs typeface="Calibri"/>
              </a:rPr>
              <a:t>που </a:t>
            </a:r>
            <a:r>
              <a:rPr sz="1600" spc="-15" dirty="0">
                <a:latin typeface="Calibri"/>
                <a:cs typeface="Calibri"/>
              </a:rPr>
              <a:t>τους </a:t>
            </a:r>
            <a:r>
              <a:rPr sz="1600" spc="-10" dirty="0">
                <a:latin typeface="Calibri"/>
                <a:cs typeface="Calibri"/>
              </a:rPr>
              <a:t> </a:t>
            </a:r>
            <a:r>
              <a:rPr sz="1600" spc="-20" dirty="0">
                <a:latin typeface="Calibri"/>
                <a:cs typeface="Calibri"/>
              </a:rPr>
              <a:t>παρέχεται</a:t>
            </a:r>
            <a:r>
              <a:rPr sz="1600" dirty="0">
                <a:latin typeface="Calibri"/>
                <a:cs typeface="Calibri"/>
              </a:rPr>
              <a:t> </a:t>
            </a:r>
            <a:r>
              <a:rPr sz="1600" spc="-40" dirty="0">
                <a:latin typeface="Calibri"/>
                <a:cs typeface="Calibri"/>
              </a:rPr>
              <a:t>και</a:t>
            </a:r>
            <a:r>
              <a:rPr sz="1600" spc="-25" dirty="0">
                <a:latin typeface="Calibri"/>
                <a:cs typeface="Calibri"/>
              </a:rPr>
              <a:t> </a:t>
            </a:r>
            <a:r>
              <a:rPr sz="1600" b="1" spc="-5" dirty="0">
                <a:latin typeface="Calibri"/>
                <a:cs typeface="Calibri"/>
              </a:rPr>
              <a:t>η</a:t>
            </a:r>
            <a:r>
              <a:rPr sz="1600" b="1" spc="-10" dirty="0">
                <a:latin typeface="Calibri"/>
                <a:cs typeface="Calibri"/>
              </a:rPr>
              <a:t> αναγνώριση </a:t>
            </a:r>
            <a:r>
              <a:rPr sz="1600" b="1" spc="-350" dirty="0">
                <a:latin typeface="Calibri"/>
                <a:cs typeface="Calibri"/>
              </a:rPr>
              <a:t> </a:t>
            </a:r>
            <a:r>
              <a:rPr sz="1600" spc="-5" dirty="0">
                <a:latin typeface="Calibri"/>
                <a:cs typeface="Calibri"/>
              </a:rPr>
              <a:t>της περιόδου </a:t>
            </a:r>
            <a:r>
              <a:rPr sz="1600" spc="-40" dirty="0">
                <a:latin typeface="Calibri"/>
                <a:cs typeface="Calibri"/>
              </a:rPr>
              <a:t>κινητικότητάς </a:t>
            </a:r>
            <a:r>
              <a:rPr sz="1600" spc="-35" dirty="0">
                <a:latin typeface="Calibri"/>
                <a:cs typeface="Calibri"/>
              </a:rPr>
              <a:t> </a:t>
            </a:r>
            <a:r>
              <a:rPr sz="1600" spc="-15" dirty="0">
                <a:latin typeface="Calibri"/>
                <a:cs typeface="Calibri"/>
              </a:rPr>
              <a:t>τους.</a:t>
            </a:r>
            <a:endParaRPr sz="1600" dirty="0">
              <a:latin typeface="Calibri"/>
              <a:cs typeface="Calibri"/>
            </a:endParaRPr>
          </a:p>
        </p:txBody>
      </p:sp>
      <p:sp>
        <p:nvSpPr>
          <p:cNvPr id="7" name="object 7"/>
          <p:cNvSpPr txBox="1"/>
          <p:nvPr/>
        </p:nvSpPr>
        <p:spPr>
          <a:xfrm>
            <a:off x="1688338" y="2371090"/>
            <a:ext cx="2954655" cy="625475"/>
          </a:xfrm>
          <a:prstGeom prst="rect">
            <a:avLst/>
          </a:prstGeom>
        </p:spPr>
        <p:txBody>
          <a:bodyPr vert="horz" wrap="square" lIns="0" tIns="12700" rIns="0" bIns="0" rtlCol="0">
            <a:spAutoFit/>
          </a:bodyPr>
          <a:lstStyle/>
          <a:p>
            <a:pPr marL="12700">
              <a:lnSpc>
                <a:spcPts val="2840"/>
              </a:lnSpc>
              <a:spcBef>
                <a:spcPts val="100"/>
              </a:spcBef>
              <a:tabLst>
                <a:tab pos="2416175" algn="l"/>
              </a:tabLst>
            </a:pPr>
            <a:r>
              <a:rPr sz="1600" spc="-20" dirty="0">
                <a:latin typeface="Calibri"/>
                <a:cs typeface="Calibri"/>
              </a:rPr>
              <a:t>ο</a:t>
            </a:r>
            <a:r>
              <a:rPr sz="1600" spc="-40" dirty="0">
                <a:latin typeface="Calibri"/>
                <a:cs typeface="Calibri"/>
              </a:rPr>
              <a:t>ρ</a:t>
            </a:r>
            <a:r>
              <a:rPr sz="1600" spc="-25" dirty="0">
                <a:latin typeface="Calibri"/>
                <a:cs typeface="Calibri"/>
              </a:rPr>
              <a:t>γα</a:t>
            </a:r>
            <a:r>
              <a:rPr sz="1600" spc="-5" dirty="0">
                <a:latin typeface="Calibri"/>
                <a:cs typeface="Calibri"/>
              </a:rPr>
              <a:t>ν</a:t>
            </a:r>
            <a:r>
              <a:rPr sz="1600" dirty="0">
                <a:latin typeface="Calibri"/>
                <a:cs typeface="Calibri"/>
              </a:rPr>
              <a:t>ι</a:t>
            </a:r>
            <a:r>
              <a:rPr sz="1600" spc="-5" dirty="0">
                <a:latin typeface="Calibri"/>
                <a:cs typeface="Calibri"/>
              </a:rPr>
              <a:t>σ</a:t>
            </a:r>
            <a:r>
              <a:rPr sz="1600" spc="-45" dirty="0">
                <a:latin typeface="Calibri"/>
                <a:cs typeface="Calibri"/>
              </a:rPr>
              <a:t>μ</a:t>
            </a:r>
            <a:r>
              <a:rPr sz="1600" spc="-20" dirty="0">
                <a:latin typeface="Calibri"/>
                <a:cs typeface="Calibri"/>
              </a:rPr>
              <a:t>ό</a:t>
            </a:r>
            <a:r>
              <a:rPr sz="1600" spc="-5" dirty="0">
                <a:latin typeface="Calibri"/>
                <a:cs typeface="Calibri"/>
              </a:rPr>
              <a:t>ς</a:t>
            </a:r>
            <a:r>
              <a:rPr sz="1600" spc="35" dirty="0">
                <a:latin typeface="Calibri"/>
                <a:cs typeface="Calibri"/>
              </a:rPr>
              <a:t> </a:t>
            </a:r>
            <a:r>
              <a:rPr sz="1600" dirty="0">
                <a:latin typeface="Calibri"/>
                <a:cs typeface="Calibri"/>
              </a:rPr>
              <a:t>π</a:t>
            </a:r>
            <a:r>
              <a:rPr sz="1600" spc="-5" dirty="0">
                <a:latin typeface="Calibri"/>
                <a:cs typeface="Calibri"/>
              </a:rPr>
              <a:t>ερ</a:t>
            </a:r>
            <a:r>
              <a:rPr sz="1600" spc="-50" dirty="0">
                <a:latin typeface="Calibri"/>
                <a:cs typeface="Calibri"/>
              </a:rPr>
              <a:t>ι</a:t>
            </a:r>
            <a:r>
              <a:rPr sz="1600" spc="-70" dirty="0">
                <a:latin typeface="Calibri"/>
                <a:cs typeface="Calibri"/>
              </a:rPr>
              <a:t>γ</a:t>
            </a:r>
            <a:r>
              <a:rPr sz="1600" spc="-5" dirty="0">
                <a:latin typeface="Calibri"/>
                <a:cs typeface="Calibri"/>
              </a:rPr>
              <a:t>ράφει</a:t>
            </a:r>
            <a:r>
              <a:rPr sz="1600" spc="-45" dirty="0">
                <a:latin typeface="Calibri"/>
                <a:cs typeface="Calibri"/>
              </a:rPr>
              <a:t> </a:t>
            </a:r>
            <a:r>
              <a:rPr sz="1600" spc="-5" dirty="0">
                <a:latin typeface="Calibri"/>
                <a:cs typeface="Calibri"/>
              </a:rPr>
              <a:t>με</a:t>
            </a:r>
            <a:r>
              <a:rPr sz="1600" dirty="0">
                <a:latin typeface="Calibri"/>
                <a:cs typeface="Calibri"/>
              </a:rPr>
              <a:t>	</a:t>
            </a:r>
            <a:r>
              <a:rPr sz="3600" b="1" spc="-30" baseline="1157" dirty="0">
                <a:solidFill>
                  <a:srgbClr val="6E2E9F"/>
                </a:solidFill>
                <a:latin typeface="Calibri"/>
                <a:cs typeface="Calibri"/>
              </a:rPr>
              <a:t>40%</a:t>
            </a:r>
            <a:endParaRPr sz="3600" baseline="1157">
              <a:latin typeface="Calibri"/>
              <a:cs typeface="Calibri"/>
            </a:endParaRPr>
          </a:p>
          <a:p>
            <a:pPr marL="12700">
              <a:lnSpc>
                <a:spcPts val="1880"/>
              </a:lnSpc>
            </a:pPr>
            <a:r>
              <a:rPr sz="1600" spc="-20" dirty="0">
                <a:latin typeface="Calibri"/>
                <a:cs typeface="Calibri"/>
              </a:rPr>
              <a:t>σαφήνεια</a:t>
            </a:r>
            <a:endParaRPr sz="1600">
              <a:latin typeface="Calibri"/>
              <a:cs typeface="Calibri"/>
            </a:endParaRPr>
          </a:p>
        </p:txBody>
      </p:sp>
      <p:sp>
        <p:nvSpPr>
          <p:cNvPr id="8" name="object 8"/>
          <p:cNvSpPr txBox="1"/>
          <p:nvPr/>
        </p:nvSpPr>
        <p:spPr>
          <a:xfrm>
            <a:off x="1688592" y="1491996"/>
            <a:ext cx="3104515" cy="307975"/>
          </a:xfrm>
          <a:prstGeom prst="rect">
            <a:avLst/>
          </a:prstGeom>
          <a:ln w="57911">
            <a:solidFill>
              <a:srgbClr val="000000"/>
            </a:solidFill>
          </a:ln>
        </p:spPr>
        <p:txBody>
          <a:bodyPr vert="horz" wrap="square" lIns="0" tIns="15240" rIns="0" bIns="0" rtlCol="0">
            <a:spAutoFit/>
          </a:bodyPr>
          <a:lstStyle/>
          <a:p>
            <a:pPr marL="91440">
              <a:lnSpc>
                <a:spcPct val="100000"/>
              </a:lnSpc>
              <a:spcBef>
                <a:spcPts val="120"/>
              </a:spcBef>
            </a:pPr>
            <a:r>
              <a:rPr sz="1800" b="1" dirty="0">
                <a:solidFill>
                  <a:srgbClr val="E26C09"/>
                </a:solidFill>
                <a:latin typeface="Calibri"/>
                <a:cs typeface="Calibri"/>
              </a:rPr>
              <a:t>1.P</a:t>
            </a:r>
            <a:r>
              <a:rPr sz="1800" b="1" spc="-35" dirty="0">
                <a:solidFill>
                  <a:srgbClr val="E26C09"/>
                </a:solidFill>
                <a:latin typeface="Calibri"/>
                <a:cs typeface="Calibri"/>
              </a:rPr>
              <a:t>r</a:t>
            </a:r>
            <a:r>
              <a:rPr sz="1800" b="1" dirty="0">
                <a:solidFill>
                  <a:srgbClr val="E26C09"/>
                </a:solidFill>
                <a:latin typeface="Calibri"/>
                <a:cs typeface="Calibri"/>
              </a:rPr>
              <a:t>oj</a:t>
            </a:r>
            <a:r>
              <a:rPr sz="1800" b="1" spc="-10" dirty="0">
                <a:solidFill>
                  <a:srgbClr val="E26C09"/>
                </a:solidFill>
                <a:latin typeface="Calibri"/>
                <a:cs typeface="Calibri"/>
              </a:rPr>
              <a:t>ect</a:t>
            </a:r>
            <a:r>
              <a:rPr sz="1800" b="1" spc="-15" dirty="0">
                <a:solidFill>
                  <a:srgbClr val="E26C09"/>
                </a:solidFill>
                <a:latin typeface="Calibri"/>
                <a:cs typeface="Calibri"/>
              </a:rPr>
              <a:t>-l</a:t>
            </a:r>
            <a:r>
              <a:rPr sz="1800" b="1" spc="-20" dirty="0">
                <a:solidFill>
                  <a:srgbClr val="E26C09"/>
                </a:solidFill>
                <a:latin typeface="Calibri"/>
                <a:cs typeface="Calibri"/>
              </a:rPr>
              <a:t>e</a:t>
            </a:r>
            <a:r>
              <a:rPr sz="1800" b="1" spc="-30" dirty="0">
                <a:solidFill>
                  <a:srgbClr val="E26C09"/>
                </a:solidFill>
                <a:latin typeface="Calibri"/>
                <a:cs typeface="Calibri"/>
              </a:rPr>
              <a:t>v</a:t>
            </a:r>
            <a:r>
              <a:rPr sz="1800" b="1" spc="-10" dirty="0">
                <a:solidFill>
                  <a:srgbClr val="E26C09"/>
                </a:solidFill>
                <a:latin typeface="Calibri"/>
                <a:cs typeface="Calibri"/>
              </a:rPr>
              <a:t>e</a:t>
            </a:r>
            <a:r>
              <a:rPr sz="1800" b="1" dirty="0">
                <a:solidFill>
                  <a:srgbClr val="E26C09"/>
                </a:solidFill>
                <a:latin typeface="Calibri"/>
                <a:cs typeface="Calibri"/>
              </a:rPr>
              <a:t>l</a:t>
            </a:r>
            <a:r>
              <a:rPr sz="1800" b="1" spc="-110" dirty="0">
                <a:solidFill>
                  <a:srgbClr val="E26C09"/>
                </a:solidFill>
                <a:latin typeface="Calibri"/>
                <a:cs typeface="Calibri"/>
              </a:rPr>
              <a:t> </a:t>
            </a:r>
            <a:r>
              <a:rPr sz="1800" b="1" spc="-30" dirty="0">
                <a:solidFill>
                  <a:srgbClr val="E26C09"/>
                </a:solidFill>
                <a:latin typeface="Calibri"/>
                <a:cs typeface="Calibri"/>
              </a:rPr>
              <a:t>a</a:t>
            </a:r>
            <a:r>
              <a:rPr sz="1800" b="1" spc="-35" dirty="0">
                <a:solidFill>
                  <a:srgbClr val="E26C09"/>
                </a:solidFill>
                <a:latin typeface="Calibri"/>
                <a:cs typeface="Calibri"/>
              </a:rPr>
              <a:t>w</a:t>
            </a:r>
            <a:r>
              <a:rPr sz="1800" b="1" spc="-15" dirty="0">
                <a:solidFill>
                  <a:srgbClr val="E26C09"/>
                </a:solidFill>
                <a:latin typeface="Calibri"/>
                <a:cs typeface="Calibri"/>
              </a:rPr>
              <a:t>a</a:t>
            </a:r>
            <a:r>
              <a:rPr sz="1800" b="1" spc="-45" dirty="0">
                <a:solidFill>
                  <a:srgbClr val="E26C09"/>
                </a:solidFill>
                <a:latin typeface="Calibri"/>
                <a:cs typeface="Calibri"/>
              </a:rPr>
              <a:t>r</a:t>
            </a:r>
            <a:r>
              <a:rPr sz="1800" b="1" dirty="0">
                <a:solidFill>
                  <a:srgbClr val="E26C09"/>
                </a:solidFill>
                <a:latin typeface="Calibri"/>
                <a:cs typeface="Calibri"/>
              </a:rPr>
              <a:t>d</a:t>
            </a:r>
            <a:r>
              <a:rPr sz="1800" b="1" spc="-45" dirty="0">
                <a:solidFill>
                  <a:srgbClr val="E26C09"/>
                </a:solidFill>
                <a:latin typeface="Calibri"/>
                <a:cs typeface="Calibri"/>
              </a:rPr>
              <a:t> </a:t>
            </a:r>
            <a:r>
              <a:rPr sz="1800" b="1" spc="-10" dirty="0">
                <a:solidFill>
                  <a:srgbClr val="E26C09"/>
                </a:solidFill>
                <a:latin typeface="Calibri"/>
                <a:cs typeface="Calibri"/>
              </a:rPr>
              <a:t>c</a:t>
            </a:r>
            <a:r>
              <a:rPr sz="1800" b="1" spc="-20" dirty="0">
                <a:solidFill>
                  <a:srgbClr val="E26C09"/>
                </a:solidFill>
                <a:latin typeface="Calibri"/>
                <a:cs typeface="Calibri"/>
              </a:rPr>
              <a:t>r</a:t>
            </a:r>
            <a:r>
              <a:rPr sz="1800" b="1" spc="-15" dirty="0">
                <a:solidFill>
                  <a:srgbClr val="E26C09"/>
                </a:solidFill>
                <a:latin typeface="Calibri"/>
                <a:cs typeface="Calibri"/>
              </a:rPr>
              <a:t>i</a:t>
            </a:r>
            <a:r>
              <a:rPr sz="1800" b="1" spc="-40" dirty="0">
                <a:solidFill>
                  <a:srgbClr val="E26C09"/>
                </a:solidFill>
                <a:latin typeface="Calibri"/>
                <a:cs typeface="Calibri"/>
              </a:rPr>
              <a:t>t</a:t>
            </a:r>
            <a:r>
              <a:rPr sz="1800" b="1" spc="-5" dirty="0">
                <a:solidFill>
                  <a:srgbClr val="E26C09"/>
                </a:solidFill>
                <a:latin typeface="Calibri"/>
                <a:cs typeface="Calibri"/>
              </a:rPr>
              <a:t>e</a:t>
            </a:r>
            <a:r>
              <a:rPr sz="1800" b="1" spc="-25" dirty="0">
                <a:solidFill>
                  <a:srgbClr val="E26C09"/>
                </a:solidFill>
                <a:latin typeface="Calibri"/>
                <a:cs typeface="Calibri"/>
              </a:rPr>
              <a:t>r</a:t>
            </a:r>
            <a:r>
              <a:rPr sz="1800" b="1" spc="-15" dirty="0">
                <a:solidFill>
                  <a:srgbClr val="E26C09"/>
                </a:solidFill>
                <a:latin typeface="Calibri"/>
                <a:cs typeface="Calibri"/>
              </a:rPr>
              <a:t>i</a:t>
            </a:r>
            <a:r>
              <a:rPr sz="1800" b="1" spc="-10" dirty="0">
                <a:solidFill>
                  <a:srgbClr val="E26C09"/>
                </a:solidFill>
                <a:latin typeface="Calibri"/>
                <a:cs typeface="Calibri"/>
              </a:rPr>
              <a:t>o</a:t>
            </a:r>
            <a:r>
              <a:rPr sz="1800" b="1" dirty="0">
                <a:solidFill>
                  <a:srgbClr val="E26C09"/>
                </a:solidFill>
                <a:latin typeface="Calibri"/>
                <a:cs typeface="Calibri"/>
              </a:rPr>
              <a:t>n</a:t>
            </a:r>
            <a:endParaRPr sz="1800">
              <a:latin typeface="Calibri"/>
              <a:cs typeface="Calibri"/>
            </a:endParaRPr>
          </a:p>
        </p:txBody>
      </p:sp>
      <p:sp>
        <p:nvSpPr>
          <p:cNvPr id="9" name="object 9"/>
          <p:cNvSpPr/>
          <p:nvPr/>
        </p:nvSpPr>
        <p:spPr>
          <a:xfrm>
            <a:off x="4615434" y="1937766"/>
            <a:ext cx="2944495" cy="4144010"/>
          </a:xfrm>
          <a:custGeom>
            <a:avLst/>
            <a:gdLst/>
            <a:ahLst/>
            <a:cxnLst/>
            <a:rect l="l" t="t" r="r" b="b"/>
            <a:pathLst>
              <a:path w="2944495" h="4144010">
                <a:moveTo>
                  <a:pt x="0" y="490347"/>
                </a:moveTo>
                <a:lnTo>
                  <a:pt x="2286" y="443103"/>
                </a:lnTo>
                <a:lnTo>
                  <a:pt x="8889" y="397129"/>
                </a:lnTo>
                <a:lnTo>
                  <a:pt x="19557" y="352679"/>
                </a:lnTo>
                <a:lnTo>
                  <a:pt x="34289" y="309880"/>
                </a:lnTo>
                <a:lnTo>
                  <a:pt x="52704" y="268986"/>
                </a:lnTo>
                <a:lnTo>
                  <a:pt x="74675" y="230124"/>
                </a:lnTo>
                <a:lnTo>
                  <a:pt x="99949" y="193675"/>
                </a:lnTo>
                <a:lnTo>
                  <a:pt x="128396" y="159638"/>
                </a:lnTo>
                <a:lnTo>
                  <a:pt x="159765" y="128270"/>
                </a:lnTo>
                <a:lnTo>
                  <a:pt x="193801" y="99949"/>
                </a:lnTo>
                <a:lnTo>
                  <a:pt x="230250" y="74675"/>
                </a:lnTo>
                <a:lnTo>
                  <a:pt x="269113" y="52705"/>
                </a:lnTo>
                <a:lnTo>
                  <a:pt x="310133" y="34289"/>
                </a:lnTo>
                <a:lnTo>
                  <a:pt x="352932" y="19558"/>
                </a:lnTo>
                <a:lnTo>
                  <a:pt x="397382" y="8889"/>
                </a:lnTo>
                <a:lnTo>
                  <a:pt x="443356" y="2286"/>
                </a:lnTo>
                <a:lnTo>
                  <a:pt x="490600" y="0"/>
                </a:lnTo>
                <a:lnTo>
                  <a:pt x="2453259" y="0"/>
                </a:lnTo>
                <a:lnTo>
                  <a:pt x="2500630" y="2286"/>
                </a:lnTo>
                <a:lnTo>
                  <a:pt x="2546604" y="8889"/>
                </a:lnTo>
                <a:lnTo>
                  <a:pt x="2591054" y="19558"/>
                </a:lnTo>
                <a:lnTo>
                  <a:pt x="2633852" y="34289"/>
                </a:lnTo>
                <a:lnTo>
                  <a:pt x="2674873" y="52705"/>
                </a:lnTo>
                <a:lnTo>
                  <a:pt x="2713736" y="74675"/>
                </a:lnTo>
                <a:lnTo>
                  <a:pt x="2750185" y="99949"/>
                </a:lnTo>
                <a:lnTo>
                  <a:pt x="2784220" y="128270"/>
                </a:lnTo>
                <a:lnTo>
                  <a:pt x="2815590" y="159638"/>
                </a:lnTo>
                <a:lnTo>
                  <a:pt x="2844038" y="193675"/>
                </a:lnTo>
                <a:lnTo>
                  <a:pt x="2869311" y="230124"/>
                </a:lnTo>
                <a:lnTo>
                  <a:pt x="2891282" y="268986"/>
                </a:lnTo>
                <a:lnTo>
                  <a:pt x="2909696" y="309880"/>
                </a:lnTo>
                <a:lnTo>
                  <a:pt x="2924429" y="352679"/>
                </a:lnTo>
                <a:lnTo>
                  <a:pt x="2935096" y="397129"/>
                </a:lnTo>
                <a:lnTo>
                  <a:pt x="2941700" y="443103"/>
                </a:lnTo>
                <a:lnTo>
                  <a:pt x="2943987" y="490347"/>
                </a:lnTo>
                <a:lnTo>
                  <a:pt x="2943987" y="3653447"/>
                </a:lnTo>
                <a:lnTo>
                  <a:pt x="2941700" y="3700665"/>
                </a:lnTo>
                <a:lnTo>
                  <a:pt x="2935096" y="3746614"/>
                </a:lnTo>
                <a:lnTo>
                  <a:pt x="2924429" y="3791089"/>
                </a:lnTo>
                <a:lnTo>
                  <a:pt x="2909696" y="3833888"/>
                </a:lnTo>
                <a:lnTo>
                  <a:pt x="2891282" y="3874795"/>
                </a:lnTo>
                <a:lnTo>
                  <a:pt x="2869311" y="3913606"/>
                </a:lnTo>
                <a:lnTo>
                  <a:pt x="2844038" y="3950131"/>
                </a:lnTo>
                <a:lnTo>
                  <a:pt x="2815590" y="3984142"/>
                </a:lnTo>
                <a:lnTo>
                  <a:pt x="2784220" y="4015447"/>
                </a:lnTo>
                <a:lnTo>
                  <a:pt x="2750185" y="4043845"/>
                </a:lnTo>
                <a:lnTo>
                  <a:pt x="2713736" y="4069118"/>
                </a:lnTo>
                <a:lnTo>
                  <a:pt x="2674873" y="4091063"/>
                </a:lnTo>
                <a:lnTo>
                  <a:pt x="2633852" y="4109491"/>
                </a:lnTo>
                <a:lnTo>
                  <a:pt x="2591054" y="4124172"/>
                </a:lnTo>
                <a:lnTo>
                  <a:pt x="2546604" y="4134916"/>
                </a:lnTo>
                <a:lnTo>
                  <a:pt x="2500630" y="4141508"/>
                </a:lnTo>
                <a:lnTo>
                  <a:pt x="2453259" y="4143756"/>
                </a:lnTo>
                <a:lnTo>
                  <a:pt x="490600" y="4143756"/>
                </a:lnTo>
                <a:lnTo>
                  <a:pt x="443356" y="4141508"/>
                </a:lnTo>
                <a:lnTo>
                  <a:pt x="397382" y="4134916"/>
                </a:lnTo>
                <a:lnTo>
                  <a:pt x="352932" y="4124172"/>
                </a:lnTo>
                <a:lnTo>
                  <a:pt x="310133" y="4109491"/>
                </a:lnTo>
                <a:lnTo>
                  <a:pt x="269113" y="4091063"/>
                </a:lnTo>
                <a:lnTo>
                  <a:pt x="230250" y="4069118"/>
                </a:lnTo>
                <a:lnTo>
                  <a:pt x="193801" y="4043845"/>
                </a:lnTo>
                <a:lnTo>
                  <a:pt x="159765" y="4015447"/>
                </a:lnTo>
                <a:lnTo>
                  <a:pt x="128396" y="3984142"/>
                </a:lnTo>
                <a:lnTo>
                  <a:pt x="99949" y="3950131"/>
                </a:lnTo>
                <a:lnTo>
                  <a:pt x="74675" y="3913606"/>
                </a:lnTo>
                <a:lnTo>
                  <a:pt x="52704" y="3874795"/>
                </a:lnTo>
                <a:lnTo>
                  <a:pt x="34289" y="3833888"/>
                </a:lnTo>
                <a:lnTo>
                  <a:pt x="19557" y="3791089"/>
                </a:lnTo>
                <a:lnTo>
                  <a:pt x="8889" y="3746614"/>
                </a:lnTo>
                <a:lnTo>
                  <a:pt x="2286" y="3700665"/>
                </a:lnTo>
                <a:lnTo>
                  <a:pt x="0" y="3653447"/>
                </a:lnTo>
                <a:lnTo>
                  <a:pt x="0" y="490347"/>
                </a:lnTo>
                <a:close/>
              </a:path>
            </a:pathLst>
          </a:custGeom>
          <a:ln w="25908">
            <a:solidFill>
              <a:srgbClr val="92D050"/>
            </a:solidFill>
          </a:ln>
        </p:spPr>
        <p:txBody>
          <a:bodyPr wrap="square" lIns="0" tIns="0" rIns="0" bIns="0" rtlCol="0"/>
          <a:lstStyle/>
          <a:p>
            <a:endParaRPr/>
          </a:p>
        </p:txBody>
      </p:sp>
      <p:sp>
        <p:nvSpPr>
          <p:cNvPr id="10" name="object 10"/>
          <p:cNvSpPr txBox="1"/>
          <p:nvPr/>
        </p:nvSpPr>
        <p:spPr>
          <a:xfrm>
            <a:off x="5957315" y="1458467"/>
            <a:ext cx="3827145" cy="307975"/>
          </a:xfrm>
          <a:prstGeom prst="rect">
            <a:avLst/>
          </a:prstGeom>
          <a:ln w="57911">
            <a:solidFill>
              <a:srgbClr val="000000"/>
            </a:solidFill>
          </a:ln>
        </p:spPr>
        <p:txBody>
          <a:bodyPr vert="horz" wrap="square" lIns="0" tIns="15875" rIns="0" bIns="0" rtlCol="0">
            <a:spAutoFit/>
          </a:bodyPr>
          <a:lstStyle/>
          <a:p>
            <a:pPr marL="92075">
              <a:lnSpc>
                <a:spcPct val="100000"/>
              </a:lnSpc>
              <a:spcBef>
                <a:spcPts val="125"/>
              </a:spcBef>
            </a:pPr>
            <a:r>
              <a:rPr sz="1800" b="1" dirty="0">
                <a:solidFill>
                  <a:srgbClr val="E26C09"/>
                </a:solidFill>
                <a:latin typeface="Calibri"/>
                <a:cs typeface="Calibri"/>
              </a:rPr>
              <a:t>2</a:t>
            </a:r>
            <a:r>
              <a:rPr sz="1800" b="1" spc="-20" dirty="0">
                <a:solidFill>
                  <a:srgbClr val="E26C09"/>
                </a:solidFill>
                <a:latin typeface="Calibri"/>
                <a:cs typeface="Calibri"/>
              </a:rPr>
              <a:t> </a:t>
            </a:r>
            <a:r>
              <a:rPr sz="1800" b="1" dirty="0">
                <a:solidFill>
                  <a:srgbClr val="E26C09"/>
                </a:solidFill>
                <a:latin typeface="Calibri"/>
                <a:cs typeface="Calibri"/>
              </a:rPr>
              <a:t>&amp;</a:t>
            </a:r>
            <a:r>
              <a:rPr sz="1800" b="1" spc="-10" dirty="0">
                <a:solidFill>
                  <a:srgbClr val="E26C09"/>
                </a:solidFill>
                <a:latin typeface="Calibri"/>
                <a:cs typeface="Calibri"/>
              </a:rPr>
              <a:t> </a:t>
            </a:r>
            <a:r>
              <a:rPr sz="1800" b="1" dirty="0">
                <a:solidFill>
                  <a:srgbClr val="E26C09"/>
                </a:solidFill>
                <a:latin typeface="Calibri"/>
                <a:cs typeface="Calibri"/>
              </a:rPr>
              <a:t>3 </a:t>
            </a:r>
            <a:r>
              <a:rPr sz="1800" b="1" spc="-15" dirty="0">
                <a:solidFill>
                  <a:srgbClr val="E26C09"/>
                </a:solidFill>
                <a:latin typeface="Calibri"/>
                <a:cs typeface="Calibri"/>
              </a:rPr>
              <a:t>Region</a:t>
            </a:r>
            <a:r>
              <a:rPr sz="1800" b="1" spc="-60" dirty="0">
                <a:solidFill>
                  <a:srgbClr val="E26C09"/>
                </a:solidFill>
                <a:latin typeface="Calibri"/>
                <a:cs typeface="Calibri"/>
              </a:rPr>
              <a:t> </a:t>
            </a:r>
            <a:r>
              <a:rPr sz="1800" b="1" dirty="0">
                <a:solidFill>
                  <a:srgbClr val="E26C09"/>
                </a:solidFill>
                <a:latin typeface="Calibri"/>
                <a:cs typeface="Calibri"/>
              </a:rPr>
              <a:t>-</a:t>
            </a:r>
            <a:r>
              <a:rPr sz="1800" b="1" spc="-10" dirty="0">
                <a:solidFill>
                  <a:srgbClr val="E26C09"/>
                </a:solidFill>
                <a:latin typeface="Calibri"/>
                <a:cs typeface="Calibri"/>
              </a:rPr>
              <a:t> </a:t>
            </a:r>
            <a:r>
              <a:rPr sz="1800" b="1" spc="-15" dirty="0">
                <a:solidFill>
                  <a:srgbClr val="E26C09"/>
                </a:solidFill>
                <a:latin typeface="Calibri"/>
                <a:cs typeface="Calibri"/>
              </a:rPr>
              <a:t>Level</a:t>
            </a:r>
            <a:r>
              <a:rPr sz="1800" b="1" spc="-60" dirty="0">
                <a:solidFill>
                  <a:srgbClr val="E26C09"/>
                </a:solidFill>
                <a:latin typeface="Calibri"/>
                <a:cs typeface="Calibri"/>
              </a:rPr>
              <a:t> </a:t>
            </a:r>
            <a:r>
              <a:rPr sz="1800" b="1" spc="-25" dirty="0">
                <a:solidFill>
                  <a:srgbClr val="E26C09"/>
                </a:solidFill>
                <a:latin typeface="Calibri"/>
                <a:cs typeface="Calibri"/>
              </a:rPr>
              <a:t>award</a:t>
            </a:r>
            <a:r>
              <a:rPr sz="1800" b="1" spc="-45" dirty="0">
                <a:solidFill>
                  <a:srgbClr val="E26C09"/>
                </a:solidFill>
                <a:latin typeface="Calibri"/>
                <a:cs typeface="Calibri"/>
              </a:rPr>
              <a:t> </a:t>
            </a:r>
            <a:r>
              <a:rPr sz="1800" b="1" spc="-15" dirty="0">
                <a:solidFill>
                  <a:srgbClr val="E26C09"/>
                </a:solidFill>
                <a:latin typeface="Calibri"/>
                <a:cs typeface="Calibri"/>
              </a:rPr>
              <a:t>criterion</a:t>
            </a:r>
            <a:endParaRPr sz="1800">
              <a:latin typeface="Calibri"/>
              <a:cs typeface="Calibri"/>
            </a:endParaRPr>
          </a:p>
        </p:txBody>
      </p:sp>
      <p:sp>
        <p:nvSpPr>
          <p:cNvPr id="11" name="object 11"/>
          <p:cNvSpPr txBox="1"/>
          <p:nvPr/>
        </p:nvSpPr>
        <p:spPr>
          <a:xfrm>
            <a:off x="4998465" y="2194051"/>
            <a:ext cx="202247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Calibri"/>
                <a:cs typeface="Calibri"/>
              </a:rPr>
              <a:t>Ο </a:t>
            </a:r>
            <a:r>
              <a:rPr sz="1600" spc="-20" dirty="0">
                <a:latin typeface="Calibri"/>
                <a:cs typeface="Calibri"/>
              </a:rPr>
              <a:t>βαθμός </a:t>
            </a:r>
            <a:r>
              <a:rPr sz="1600" spc="-5" dirty="0">
                <a:latin typeface="Calibri"/>
                <a:cs typeface="Calibri"/>
              </a:rPr>
              <a:t>στον οποίο </a:t>
            </a:r>
            <a:r>
              <a:rPr sz="1600" spc="-15" dirty="0">
                <a:latin typeface="Calibri"/>
                <a:cs typeface="Calibri"/>
              </a:rPr>
              <a:t>το </a:t>
            </a:r>
            <a:r>
              <a:rPr sz="1600" spc="-350" dirty="0">
                <a:latin typeface="Calibri"/>
                <a:cs typeface="Calibri"/>
              </a:rPr>
              <a:t> </a:t>
            </a:r>
            <a:r>
              <a:rPr sz="1600" spc="-10" dirty="0">
                <a:latin typeface="Calibri"/>
                <a:cs typeface="Calibri"/>
              </a:rPr>
              <a:t>προτεινόμενο</a:t>
            </a:r>
            <a:r>
              <a:rPr sz="1600" spc="-55" dirty="0">
                <a:latin typeface="Calibri"/>
                <a:cs typeface="Calibri"/>
              </a:rPr>
              <a:t> </a:t>
            </a:r>
            <a:r>
              <a:rPr sz="1600" spc="-20" dirty="0">
                <a:latin typeface="Calibri"/>
                <a:cs typeface="Calibri"/>
              </a:rPr>
              <a:t>έργο</a:t>
            </a:r>
            <a:endParaRPr sz="1600">
              <a:latin typeface="Calibri"/>
              <a:cs typeface="Calibri"/>
            </a:endParaRPr>
          </a:p>
        </p:txBody>
      </p:sp>
      <p:sp>
        <p:nvSpPr>
          <p:cNvPr id="12" name="object 12"/>
          <p:cNvSpPr txBox="1"/>
          <p:nvPr/>
        </p:nvSpPr>
        <p:spPr>
          <a:xfrm>
            <a:off x="4998465" y="2681731"/>
            <a:ext cx="2507615" cy="3195955"/>
          </a:xfrm>
          <a:prstGeom prst="rect">
            <a:avLst/>
          </a:prstGeom>
        </p:spPr>
        <p:txBody>
          <a:bodyPr vert="horz" wrap="square" lIns="0" tIns="12065" rIns="0" bIns="0" rtlCol="0">
            <a:spAutoFit/>
          </a:bodyPr>
          <a:lstStyle/>
          <a:p>
            <a:pPr marL="12700">
              <a:lnSpc>
                <a:spcPct val="100000"/>
              </a:lnSpc>
              <a:spcBef>
                <a:spcPts val="95"/>
              </a:spcBef>
            </a:pPr>
            <a:r>
              <a:rPr sz="1600" spc="-40" dirty="0">
                <a:latin typeface="Calibri"/>
                <a:cs typeface="Calibri"/>
              </a:rPr>
              <a:t>κινητικότητας</a:t>
            </a:r>
            <a:r>
              <a:rPr sz="1600" spc="70" dirty="0">
                <a:latin typeface="Calibri"/>
                <a:cs typeface="Calibri"/>
              </a:rPr>
              <a:t> </a:t>
            </a:r>
            <a:r>
              <a:rPr sz="1600" spc="-5" dirty="0">
                <a:latin typeface="Calibri"/>
                <a:cs typeface="Calibri"/>
              </a:rPr>
              <a:t>είναι</a:t>
            </a:r>
            <a:r>
              <a:rPr sz="1600" spc="-45" dirty="0">
                <a:latin typeface="Calibri"/>
                <a:cs typeface="Calibri"/>
              </a:rPr>
              <a:t> </a:t>
            </a:r>
            <a:r>
              <a:rPr sz="1600" spc="-20" dirty="0">
                <a:latin typeface="Calibri"/>
                <a:cs typeface="Calibri"/>
              </a:rPr>
              <a:t>σχετικό</a:t>
            </a:r>
            <a:r>
              <a:rPr sz="1600" spc="-45" dirty="0">
                <a:latin typeface="Calibri"/>
                <a:cs typeface="Calibri"/>
              </a:rPr>
              <a:t> </a:t>
            </a:r>
            <a:r>
              <a:rPr sz="1600" spc="-10" dirty="0">
                <a:latin typeface="Calibri"/>
                <a:cs typeface="Calibri"/>
              </a:rPr>
              <a:t>με</a:t>
            </a:r>
            <a:endParaRPr sz="1600">
              <a:latin typeface="Calibri"/>
              <a:cs typeface="Calibri"/>
            </a:endParaRPr>
          </a:p>
          <a:p>
            <a:pPr marL="12700">
              <a:lnSpc>
                <a:spcPct val="100000"/>
              </a:lnSpc>
            </a:pPr>
            <a:r>
              <a:rPr sz="1600" spc="-35" dirty="0">
                <a:latin typeface="Calibri"/>
                <a:cs typeface="Calibri"/>
              </a:rPr>
              <a:t>την </a:t>
            </a:r>
            <a:r>
              <a:rPr sz="1600" b="1" spc="-20" dirty="0">
                <a:latin typeface="Calibri"/>
                <a:cs typeface="Calibri"/>
              </a:rPr>
              <a:t>στρατηγική</a:t>
            </a:r>
            <a:endParaRPr sz="1600">
              <a:latin typeface="Calibri"/>
              <a:cs typeface="Calibri"/>
            </a:endParaRPr>
          </a:p>
          <a:p>
            <a:pPr marL="12700" marR="355600">
              <a:lnSpc>
                <a:spcPct val="100000"/>
              </a:lnSpc>
            </a:pPr>
            <a:r>
              <a:rPr sz="1600" b="1" spc="-10" dirty="0">
                <a:latin typeface="Calibri"/>
                <a:cs typeface="Calibri"/>
              </a:rPr>
              <a:t>διεθνοποίησης </a:t>
            </a:r>
            <a:r>
              <a:rPr sz="1600" b="1" spc="-25" dirty="0">
                <a:latin typeface="Calibri"/>
                <a:cs typeface="Calibri"/>
              </a:rPr>
              <a:t>των </a:t>
            </a:r>
            <a:r>
              <a:rPr sz="1600" b="1" spc="-20" dirty="0">
                <a:latin typeface="Calibri"/>
                <a:cs typeface="Calibri"/>
              </a:rPr>
              <a:t> εμπλεκόμενων </a:t>
            </a:r>
            <a:r>
              <a:rPr sz="1600" b="1" spc="-5" dirty="0">
                <a:latin typeface="Calibri"/>
                <a:cs typeface="Calibri"/>
              </a:rPr>
              <a:t>ΑΕΙ</a:t>
            </a:r>
            <a:r>
              <a:rPr sz="1600" spc="-5" dirty="0">
                <a:latin typeface="Calibri"/>
                <a:cs typeface="Calibri"/>
              </a:rPr>
              <a:t>. </a:t>
            </a:r>
            <a:r>
              <a:rPr sz="1600" spc="-220" dirty="0">
                <a:latin typeface="Calibri"/>
                <a:cs typeface="Calibri"/>
              </a:rPr>
              <a:t>Το </a:t>
            </a:r>
            <a:r>
              <a:rPr sz="1600" spc="-215" dirty="0">
                <a:latin typeface="Calibri"/>
                <a:cs typeface="Calibri"/>
              </a:rPr>
              <a:t> </a:t>
            </a:r>
            <a:r>
              <a:rPr sz="1600" spc="-25" dirty="0">
                <a:latin typeface="Calibri"/>
                <a:cs typeface="Calibri"/>
              </a:rPr>
              <a:t>σκεπτικό</a:t>
            </a:r>
            <a:r>
              <a:rPr sz="1600" spc="-45" dirty="0">
                <a:latin typeface="Calibri"/>
                <a:cs typeface="Calibri"/>
              </a:rPr>
              <a:t> </a:t>
            </a:r>
            <a:r>
              <a:rPr sz="1600" spc="-5" dirty="0">
                <a:latin typeface="Calibri"/>
                <a:cs typeface="Calibri"/>
              </a:rPr>
              <a:t>που</a:t>
            </a:r>
            <a:r>
              <a:rPr sz="1600" spc="-25" dirty="0">
                <a:latin typeface="Calibri"/>
                <a:cs typeface="Calibri"/>
              </a:rPr>
              <a:t> </a:t>
            </a:r>
            <a:r>
              <a:rPr sz="1600" spc="-15" dirty="0">
                <a:latin typeface="Calibri"/>
                <a:cs typeface="Calibri"/>
              </a:rPr>
              <a:t>αφορά</a:t>
            </a:r>
            <a:r>
              <a:rPr sz="1600" spc="5" dirty="0">
                <a:latin typeface="Calibri"/>
                <a:cs typeface="Calibri"/>
              </a:rPr>
              <a:t> </a:t>
            </a:r>
            <a:r>
              <a:rPr sz="1600" spc="-20" dirty="0">
                <a:latin typeface="Calibri"/>
                <a:cs typeface="Calibri"/>
              </a:rPr>
              <a:t>στην</a:t>
            </a:r>
            <a:endParaRPr sz="1600">
              <a:latin typeface="Calibri"/>
              <a:cs typeface="Calibri"/>
            </a:endParaRPr>
          </a:p>
          <a:p>
            <a:pPr marL="12700" marR="24765">
              <a:lnSpc>
                <a:spcPct val="100000"/>
              </a:lnSpc>
            </a:pPr>
            <a:r>
              <a:rPr sz="1600" spc="-5" dirty="0">
                <a:latin typeface="Calibri"/>
                <a:cs typeface="Calibri"/>
              </a:rPr>
              <a:t>επιλογή</a:t>
            </a:r>
            <a:r>
              <a:rPr sz="1600" spc="-60" dirty="0">
                <a:latin typeface="Calibri"/>
                <a:cs typeface="Calibri"/>
              </a:rPr>
              <a:t> </a:t>
            </a:r>
            <a:r>
              <a:rPr sz="1600" spc="-5" dirty="0">
                <a:latin typeface="Calibri"/>
                <a:cs typeface="Calibri"/>
              </a:rPr>
              <a:t>της</a:t>
            </a:r>
            <a:r>
              <a:rPr sz="1600" dirty="0">
                <a:latin typeface="Calibri"/>
                <a:cs typeface="Calibri"/>
              </a:rPr>
              <a:t> </a:t>
            </a:r>
            <a:r>
              <a:rPr sz="1600" spc="-35" dirty="0">
                <a:latin typeface="Calibri"/>
                <a:cs typeface="Calibri"/>
              </a:rPr>
              <a:t>κινητικότητας</a:t>
            </a:r>
            <a:r>
              <a:rPr sz="1600" spc="40" dirty="0">
                <a:latin typeface="Calibri"/>
                <a:cs typeface="Calibri"/>
              </a:rPr>
              <a:t> </a:t>
            </a:r>
            <a:r>
              <a:rPr sz="1600" spc="-15" dirty="0">
                <a:latin typeface="Calibri"/>
                <a:cs typeface="Calibri"/>
              </a:rPr>
              <a:t>του </a:t>
            </a:r>
            <a:r>
              <a:rPr sz="1600" spc="-350" dirty="0">
                <a:latin typeface="Calibri"/>
                <a:cs typeface="Calibri"/>
              </a:rPr>
              <a:t> </a:t>
            </a:r>
            <a:r>
              <a:rPr sz="1600" spc="-20" dirty="0">
                <a:latin typeface="Calibri"/>
                <a:cs typeface="Calibri"/>
              </a:rPr>
              <a:t>προσωπικού</a:t>
            </a:r>
            <a:r>
              <a:rPr sz="1600" spc="-10" dirty="0">
                <a:latin typeface="Calibri"/>
                <a:cs typeface="Calibri"/>
              </a:rPr>
              <a:t> </a:t>
            </a:r>
            <a:r>
              <a:rPr sz="1600" spc="-40" dirty="0">
                <a:latin typeface="Calibri"/>
                <a:cs typeface="Calibri"/>
              </a:rPr>
              <a:t>ή/και</a:t>
            </a:r>
            <a:r>
              <a:rPr sz="1600" spc="35" dirty="0">
                <a:latin typeface="Calibri"/>
                <a:cs typeface="Calibri"/>
              </a:rPr>
              <a:t> </a:t>
            </a:r>
            <a:r>
              <a:rPr sz="1600" spc="-20" dirty="0">
                <a:latin typeface="Calibri"/>
                <a:cs typeface="Calibri"/>
              </a:rPr>
              <a:t>των </a:t>
            </a:r>
            <a:r>
              <a:rPr sz="1600" spc="-15" dirty="0">
                <a:latin typeface="Calibri"/>
                <a:cs typeface="Calibri"/>
              </a:rPr>
              <a:t> </a:t>
            </a:r>
            <a:r>
              <a:rPr sz="1600" spc="-25" dirty="0">
                <a:latin typeface="Calibri"/>
                <a:cs typeface="Calibri"/>
              </a:rPr>
              <a:t>φοιτητών</a:t>
            </a:r>
            <a:r>
              <a:rPr sz="1600" spc="-30" dirty="0">
                <a:latin typeface="Calibri"/>
                <a:cs typeface="Calibri"/>
              </a:rPr>
              <a:t> </a:t>
            </a:r>
            <a:r>
              <a:rPr sz="1600" spc="-40" dirty="0">
                <a:latin typeface="Calibri"/>
                <a:cs typeface="Calibri"/>
              </a:rPr>
              <a:t>και</a:t>
            </a:r>
            <a:r>
              <a:rPr sz="1600" spc="5" dirty="0">
                <a:latin typeface="Calibri"/>
                <a:cs typeface="Calibri"/>
              </a:rPr>
              <a:t> </a:t>
            </a:r>
            <a:r>
              <a:rPr sz="1600" spc="-5" dirty="0">
                <a:latin typeface="Calibri"/>
                <a:cs typeface="Calibri"/>
              </a:rPr>
              <a:t>η</a:t>
            </a:r>
            <a:endParaRPr sz="1600">
              <a:latin typeface="Calibri"/>
              <a:cs typeface="Calibri"/>
            </a:endParaRPr>
          </a:p>
          <a:p>
            <a:pPr marL="12700">
              <a:lnSpc>
                <a:spcPct val="100000"/>
              </a:lnSpc>
              <a:spcBef>
                <a:spcPts val="5"/>
              </a:spcBef>
            </a:pPr>
            <a:r>
              <a:rPr sz="1600" b="1" spc="-20" dirty="0">
                <a:latin typeface="Calibri"/>
                <a:cs typeface="Calibri"/>
              </a:rPr>
              <a:t>προηγούμενη</a:t>
            </a:r>
            <a:r>
              <a:rPr sz="1600" b="1" dirty="0">
                <a:latin typeface="Calibri"/>
                <a:cs typeface="Calibri"/>
              </a:rPr>
              <a:t> </a:t>
            </a:r>
            <a:r>
              <a:rPr sz="1600" b="1" spc="-5" dirty="0">
                <a:latin typeface="Calibri"/>
                <a:cs typeface="Calibri"/>
              </a:rPr>
              <a:t>εμπειρία</a:t>
            </a:r>
            <a:endParaRPr sz="1600">
              <a:latin typeface="Calibri"/>
              <a:cs typeface="Calibri"/>
            </a:endParaRPr>
          </a:p>
          <a:p>
            <a:pPr marL="12700" marR="1045844">
              <a:lnSpc>
                <a:spcPct val="100000"/>
              </a:lnSpc>
            </a:pPr>
            <a:r>
              <a:rPr sz="1600" spc="-20" dirty="0">
                <a:latin typeface="Calibri"/>
                <a:cs typeface="Calibri"/>
              </a:rPr>
              <a:t>στην</a:t>
            </a:r>
            <a:r>
              <a:rPr sz="1600" spc="-60" dirty="0">
                <a:latin typeface="Calibri"/>
                <a:cs typeface="Calibri"/>
              </a:rPr>
              <a:t> </a:t>
            </a:r>
            <a:r>
              <a:rPr sz="1600" spc="-20" dirty="0">
                <a:latin typeface="Calibri"/>
                <a:cs typeface="Calibri"/>
              </a:rPr>
              <a:t>τριτοβάθμια </a:t>
            </a:r>
            <a:r>
              <a:rPr sz="1600" spc="-345" dirty="0">
                <a:latin typeface="Calibri"/>
                <a:cs typeface="Calibri"/>
              </a:rPr>
              <a:t> </a:t>
            </a:r>
            <a:r>
              <a:rPr sz="1600" spc="-10" dirty="0">
                <a:latin typeface="Calibri"/>
                <a:cs typeface="Calibri"/>
              </a:rPr>
              <a:t>εκπαίδευση</a:t>
            </a:r>
            <a:endParaRPr sz="1600">
              <a:latin typeface="Calibri"/>
              <a:cs typeface="Calibri"/>
            </a:endParaRPr>
          </a:p>
          <a:p>
            <a:pPr marL="12700">
              <a:lnSpc>
                <a:spcPct val="100000"/>
              </a:lnSpc>
            </a:pPr>
            <a:r>
              <a:rPr sz="1600" spc="-5" dirty="0">
                <a:latin typeface="Calibri"/>
                <a:cs typeface="Calibri"/>
              </a:rPr>
              <a:t>με</a:t>
            </a:r>
            <a:r>
              <a:rPr sz="1600" spc="-80" dirty="0">
                <a:latin typeface="Calibri"/>
                <a:cs typeface="Calibri"/>
              </a:rPr>
              <a:t> </a:t>
            </a:r>
            <a:r>
              <a:rPr sz="1600" spc="-20" dirty="0">
                <a:latin typeface="Calibri"/>
                <a:cs typeface="Calibri"/>
              </a:rPr>
              <a:t>ιδρύματα/οργανισμούς</a:t>
            </a:r>
            <a:endParaRPr sz="1600">
              <a:latin typeface="Calibri"/>
              <a:cs typeface="Calibri"/>
            </a:endParaRPr>
          </a:p>
          <a:p>
            <a:pPr marL="12700">
              <a:lnSpc>
                <a:spcPct val="100000"/>
              </a:lnSpc>
            </a:pPr>
            <a:r>
              <a:rPr sz="1600" spc="-20" dirty="0">
                <a:latin typeface="Calibri"/>
                <a:cs typeface="Calibri"/>
              </a:rPr>
              <a:t>στην</a:t>
            </a:r>
            <a:r>
              <a:rPr sz="1600" spc="330" dirty="0">
                <a:latin typeface="Calibri"/>
                <a:cs typeface="Calibri"/>
              </a:rPr>
              <a:t> </a:t>
            </a:r>
            <a:r>
              <a:rPr sz="1600" spc="-5" dirty="0">
                <a:latin typeface="Calibri"/>
                <a:cs typeface="Calibri"/>
              </a:rPr>
              <a:t>περιοχή</a:t>
            </a:r>
            <a:r>
              <a:rPr sz="1600" spc="-35" dirty="0">
                <a:latin typeface="Calibri"/>
                <a:cs typeface="Calibri"/>
              </a:rPr>
              <a:t> </a:t>
            </a:r>
            <a:r>
              <a:rPr sz="1600" spc="-10" dirty="0">
                <a:latin typeface="Calibri"/>
                <a:cs typeface="Calibri"/>
              </a:rPr>
              <a:t>ενδιαφέροντος.</a:t>
            </a:r>
            <a:endParaRPr sz="1600">
              <a:latin typeface="Calibri"/>
              <a:cs typeface="Calibri"/>
            </a:endParaRPr>
          </a:p>
        </p:txBody>
      </p:sp>
      <p:sp>
        <p:nvSpPr>
          <p:cNvPr id="13" name="object 13"/>
          <p:cNvSpPr txBox="1"/>
          <p:nvPr/>
        </p:nvSpPr>
        <p:spPr>
          <a:xfrm>
            <a:off x="7105904" y="2323591"/>
            <a:ext cx="55499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6E2E9F"/>
                </a:solidFill>
                <a:latin typeface="Calibri"/>
                <a:cs typeface="Calibri"/>
              </a:rPr>
              <a:t>40%</a:t>
            </a:r>
            <a:endParaRPr sz="2400">
              <a:latin typeface="Calibri"/>
              <a:cs typeface="Calibri"/>
            </a:endParaRPr>
          </a:p>
        </p:txBody>
      </p:sp>
      <p:sp>
        <p:nvSpPr>
          <p:cNvPr id="14" name="object 14"/>
          <p:cNvSpPr/>
          <p:nvPr/>
        </p:nvSpPr>
        <p:spPr>
          <a:xfrm>
            <a:off x="7607045" y="1936242"/>
            <a:ext cx="2915920" cy="4145279"/>
          </a:xfrm>
          <a:custGeom>
            <a:avLst/>
            <a:gdLst/>
            <a:ahLst/>
            <a:cxnLst/>
            <a:rect l="l" t="t" r="r" b="b"/>
            <a:pathLst>
              <a:path w="2915920" h="4145279">
                <a:moveTo>
                  <a:pt x="0" y="490220"/>
                </a:moveTo>
                <a:lnTo>
                  <a:pt x="2285" y="442975"/>
                </a:lnTo>
                <a:lnTo>
                  <a:pt x="8889" y="397002"/>
                </a:lnTo>
                <a:lnTo>
                  <a:pt x="19557" y="352552"/>
                </a:lnTo>
                <a:lnTo>
                  <a:pt x="34289" y="309753"/>
                </a:lnTo>
                <a:lnTo>
                  <a:pt x="52704" y="268859"/>
                </a:lnTo>
                <a:lnTo>
                  <a:pt x="74675" y="230124"/>
                </a:lnTo>
                <a:lnTo>
                  <a:pt x="99949" y="193548"/>
                </a:lnTo>
                <a:lnTo>
                  <a:pt x="128270" y="159512"/>
                </a:lnTo>
                <a:lnTo>
                  <a:pt x="159638" y="128270"/>
                </a:lnTo>
                <a:lnTo>
                  <a:pt x="193675" y="99949"/>
                </a:lnTo>
                <a:lnTo>
                  <a:pt x="230124" y="74675"/>
                </a:lnTo>
                <a:lnTo>
                  <a:pt x="268985" y="52705"/>
                </a:lnTo>
                <a:lnTo>
                  <a:pt x="309879" y="34290"/>
                </a:lnTo>
                <a:lnTo>
                  <a:pt x="352678" y="19558"/>
                </a:lnTo>
                <a:lnTo>
                  <a:pt x="397128" y="8890"/>
                </a:lnTo>
                <a:lnTo>
                  <a:pt x="443102" y="2286"/>
                </a:lnTo>
                <a:lnTo>
                  <a:pt x="490347" y="0"/>
                </a:lnTo>
                <a:lnTo>
                  <a:pt x="2451734" y="0"/>
                </a:lnTo>
                <a:lnTo>
                  <a:pt x="2498979" y="2286"/>
                </a:lnTo>
                <a:lnTo>
                  <a:pt x="2544953" y="8890"/>
                </a:lnTo>
                <a:lnTo>
                  <a:pt x="2589403" y="19558"/>
                </a:lnTo>
                <a:lnTo>
                  <a:pt x="2632202" y="34290"/>
                </a:lnTo>
                <a:lnTo>
                  <a:pt x="2673096" y="52705"/>
                </a:lnTo>
                <a:lnTo>
                  <a:pt x="2711957" y="74675"/>
                </a:lnTo>
                <a:lnTo>
                  <a:pt x="2748406" y="99949"/>
                </a:lnTo>
                <a:lnTo>
                  <a:pt x="2782443" y="128270"/>
                </a:lnTo>
                <a:lnTo>
                  <a:pt x="2813811" y="159512"/>
                </a:lnTo>
                <a:lnTo>
                  <a:pt x="2842132" y="193548"/>
                </a:lnTo>
                <a:lnTo>
                  <a:pt x="2867405" y="230124"/>
                </a:lnTo>
                <a:lnTo>
                  <a:pt x="2889377" y="268859"/>
                </a:lnTo>
                <a:lnTo>
                  <a:pt x="2907792" y="309753"/>
                </a:lnTo>
                <a:lnTo>
                  <a:pt x="2915411" y="331978"/>
                </a:lnTo>
              </a:path>
              <a:path w="2915920" h="4145279">
                <a:moveTo>
                  <a:pt x="2915411" y="3813340"/>
                </a:moveTo>
                <a:lnTo>
                  <a:pt x="2889377" y="3876357"/>
                </a:lnTo>
                <a:lnTo>
                  <a:pt x="2867405" y="3915168"/>
                </a:lnTo>
                <a:lnTo>
                  <a:pt x="2842132" y="3951681"/>
                </a:lnTo>
                <a:lnTo>
                  <a:pt x="2813811" y="3985691"/>
                </a:lnTo>
                <a:lnTo>
                  <a:pt x="2782443" y="4016997"/>
                </a:lnTo>
                <a:lnTo>
                  <a:pt x="2748406" y="4045381"/>
                </a:lnTo>
                <a:lnTo>
                  <a:pt x="2711957" y="4070654"/>
                </a:lnTo>
                <a:lnTo>
                  <a:pt x="2673096" y="4092600"/>
                </a:lnTo>
                <a:lnTo>
                  <a:pt x="2632202" y="4111015"/>
                </a:lnTo>
                <a:lnTo>
                  <a:pt x="2589403" y="4125696"/>
                </a:lnTo>
                <a:lnTo>
                  <a:pt x="2544953" y="4136440"/>
                </a:lnTo>
                <a:lnTo>
                  <a:pt x="2498979" y="4143032"/>
                </a:lnTo>
                <a:lnTo>
                  <a:pt x="2451734" y="4145280"/>
                </a:lnTo>
                <a:lnTo>
                  <a:pt x="490347" y="4145280"/>
                </a:lnTo>
                <a:lnTo>
                  <a:pt x="443102" y="4143032"/>
                </a:lnTo>
                <a:lnTo>
                  <a:pt x="397128" y="4136440"/>
                </a:lnTo>
                <a:lnTo>
                  <a:pt x="352678" y="4125696"/>
                </a:lnTo>
                <a:lnTo>
                  <a:pt x="309879" y="4111015"/>
                </a:lnTo>
                <a:lnTo>
                  <a:pt x="268985" y="4092600"/>
                </a:lnTo>
                <a:lnTo>
                  <a:pt x="230124" y="4070654"/>
                </a:lnTo>
                <a:lnTo>
                  <a:pt x="193675" y="4045381"/>
                </a:lnTo>
                <a:lnTo>
                  <a:pt x="159638" y="4016997"/>
                </a:lnTo>
                <a:lnTo>
                  <a:pt x="128270" y="3985691"/>
                </a:lnTo>
                <a:lnTo>
                  <a:pt x="99949" y="3951681"/>
                </a:lnTo>
                <a:lnTo>
                  <a:pt x="74675" y="3915168"/>
                </a:lnTo>
                <a:lnTo>
                  <a:pt x="52704" y="3876357"/>
                </a:lnTo>
                <a:lnTo>
                  <a:pt x="34289" y="3835463"/>
                </a:lnTo>
                <a:lnTo>
                  <a:pt x="19557" y="3792677"/>
                </a:lnTo>
                <a:lnTo>
                  <a:pt x="8889" y="3748201"/>
                </a:lnTo>
                <a:lnTo>
                  <a:pt x="2285" y="3702265"/>
                </a:lnTo>
                <a:lnTo>
                  <a:pt x="0" y="3655047"/>
                </a:lnTo>
                <a:lnTo>
                  <a:pt x="0" y="490220"/>
                </a:lnTo>
              </a:path>
            </a:pathLst>
          </a:custGeom>
          <a:ln w="25908">
            <a:solidFill>
              <a:srgbClr val="92D050"/>
            </a:solidFill>
          </a:ln>
        </p:spPr>
        <p:txBody>
          <a:bodyPr wrap="square" lIns="0" tIns="0" rIns="0" bIns="0" rtlCol="0"/>
          <a:lstStyle/>
          <a:p>
            <a:endParaRPr/>
          </a:p>
        </p:txBody>
      </p:sp>
      <p:sp>
        <p:nvSpPr>
          <p:cNvPr id="15" name="object 15"/>
          <p:cNvSpPr txBox="1"/>
          <p:nvPr/>
        </p:nvSpPr>
        <p:spPr>
          <a:xfrm>
            <a:off x="7845679" y="2071921"/>
            <a:ext cx="2545715" cy="2766060"/>
          </a:xfrm>
          <a:prstGeom prst="rect">
            <a:avLst/>
          </a:prstGeom>
        </p:spPr>
        <p:txBody>
          <a:bodyPr vert="horz" wrap="square" lIns="0" tIns="120650" rIns="0" bIns="0" rtlCol="0">
            <a:spAutoFit/>
          </a:bodyPr>
          <a:lstStyle/>
          <a:p>
            <a:pPr marR="5080" algn="r">
              <a:lnSpc>
                <a:spcPct val="100000"/>
              </a:lnSpc>
              <a:spcBef>
                <a:spcPts val="950"/>
              </a:spcBef>
            </a:pPr>
            <a:r>
              <a:rPr sz="2400" b="1" spc="-10" dirty="0">
                <a:solidFill>
                  <a:srgbClr val="6E2E9F"/>
                </a:solidFill>
                <a:latin typeface="Calibri"/>
                <a:cs typeface="Calibri"/>
              </a:rPr>
              <a:t>20%</a:t>
            </a:r>
            <a:endParaRPr sz="2400">
              <a:latin typeface="Calibri"/>
              <a:cs typeface="Calibri"/>
            </a:endParaRPr>
          </a:p>
          <a:p>
            <a:pPr marL="12700">
              <a:lnSpc>
                <a:spcPct val="100000"/>
              </a:lnSpc>
              <a:spcBef>
                <a:spcPts val="565"/>
              </a:spcBef>
            </a:pPr>
            <a:r>
              <a:rPr sz="1600" spc="-5" dirty="0">
                <a:latin typeface="Calibri"/>
                <a:cs typeface="Calibri"/>
              </a:rPr>
              <a:t>Ο</a:t>
            </a:r>
            <a:r>
              <a:rPr sz="1600" spc="-15" dirty="0">
                <a:latin typeface="Calibri"/>
                <a:cs typeface="Calibri"/>
              </a:rPr>
              <a:t> </a:t>
            </a:r>
            <a:r>
              <a:rPr sz="1600" spc="-5" dirty="0">
                <a:latin typeface="Calibri"/>
                <a:cs typeface="Calibri"/>
              </a:rPr>
              <a:t>πιθανός</a:t>
            </a:r>
            <a:r>
              <a:rPr sz="1600" spc="-20" dirty="0">
                <a:latin typeface="Calibri"/>
                <a:cs typeface="Calibri"/>
              </a:rPr>
              <a:t> </a:t>
            </a:r>
            <a:r>
              <a:rPr sz="1600" spc="-5" dirty="0">
                <a:latin typeface="Calibri"/>
                <a:cs typeface="Calibri"/>
              </a:rPr>
              <a:t>αντίκτυπος</a:t>
            </a:r>
            <a:r>
              <a:rPr sz="1600" spc="-45" dirty="0">
                <a:latin typeface="Calibri"/>
                <a:cs typeface="Calibri"/>
              </a:rPr>
              <a:t> </a:t>
            </a:r>
            <a:r>
              <a:rPr sz="1600" spc="-15" dirty="0">
                <a:latin typeface="Calibri"/>
                <a:cs typeface="Calibri"/>
              </a:rPr>
              <a:t>του</a:t>
            </a:r>
            <a:endParaRPr sz="1600">
              <a:latin typeface="Calibri"/>
              <a:cs typeface="Calibri"/>
            </a:endParaRPr>
          </a:p>
          <a:p>
            <a:pPr marL="12700" marR="158115">
              <a:lnSpc>
                <a:spcPct val="100000"/>
              </a:lnSpc>
            </a:pPr>
            <a:r>
              <a:rPr sz="1600" spc="-5" dirty="0">
                <a:latin typeface="Calibri"/>
                <a:cs typeface="Calibri"/>
              </a:rPr>
              <a:t>έργου</a:t>
            </a:r>
            <a:r>
              <a:rPr sz="1600" spc="-70" dirty="0">
                <a:latin typeface="Calibri"/>
                <a:cs typeface="Calibri"/>
              </a:rPr>
              <a:t> </a:t>
            </a:r>
            <a:r>
              <a:rPr sz="1600" spc="-5" dirty="0">
                <a:latin typeface="Calibri"/>
                <a:cs typeface="Calibri"/>
              </a:rPr>
              <a:t>στους</a:t>
            </a:r>
            <a:r>
              <a:rPr sz="1600" spc="-50" dirty="0">
                <a:latin typeface="Calibri"/>
                <a:cs typeface="Calibri"/>
              </a:rPr>
              <a:t> </a:t>
            </a:r>
            <a:r>
              <a:rPr sz="1600" spc="-5" dirty="0">
                <a:latin typeface="Calibri"/>
                <a:cs typeface="Calibri"/>
              </a:rPr>
              <a:t>συμμετέχοντες, </a:t>
            </a:r>
            <a:r>
              <a:rPr sz="1600" spc="-345" dirty="0">
                <a:latin typeface="Calibri"/>
                <a:cs typeface="Calibri"/>
              </a:rPr>
              <a:t> </a:t>
            </a:r>
            <a:r>
              <a:rPr sz="1600" spc="-15" dirty="0">
                <a:latin typeface="Calibri"/>
                <a:cs typeface="Calibri"/>
              </a:rPr>
              <a:t>τους</a:t>
            </a:r>
            <a:r>
              <a:rPr sz="1600" spc="5" dirty="0">
                <a:latin typeface="Calibri"/>
                <a:cs typeface="Calibri"/>
              </a:rPr>
              <a:t> </a:t>
            </a:r>
            <a:r>
              <a:rPr sz="1600" spc="-25" dirty="0">
                <a:latin typeface="Calibri"/>
                <a:cs typeface="Calibri"/>
              </a:rPr>
              <a:t>δικαιούχους,</a:t>
            </a:r>
            <a:endParaRPr sz="1600">
              <a:latin typeface="Calibri"/>
              <a:cs typeface="Calibri"/>
            </a:endParaRPr>
          </a:p>
          <a:p>
            <a:pPr marL="12700">
              <a:lnSpc>
                <a:spcPct val="100000"/>
              </a:lnSpc>
            </a:pPr>
            <a:r>
              <a:rPr sz="1600" spc="-5" dirty="0">
                <a:latin typeface="Calibri"/>
                <a:cs typeface="Calibri"/>
              </a:rPr>
              <a:t>σε</a:t>
            </a:r>
            <a:r>
              <a:rPr sz="1600" spc="-30" dirty="0">
                <a:latin typeface="Calibri"/>
                <a:cs typeface="Calibri"/>
              </a:rPr>
              <a:t> </a:t>
            </a:r>
            <a:r>
              <a:rPr sz="1600" spc="-25" dirty="0">
                <a:latin typeface="Calibri"/>
                <a:cs typeface="Calibri"/>
              </a:rPr>
              <a:t>τοπικό,</a:t>
            </a:r>
            <a:r>
              <a:rPr sz="1600" spc="-40" dirty="0">
                <a:latin typeface="Calibri"/>
                <a:cs typeface="Calibri"/>
              </a:rPr>
              <a:t> </a:t>
            </a:r>
            <a:r>
              <a:rPr sz="1600" spc="-15" dirty="0">
                <a:latin typeface="Calibri"/>
                <a:cs typeface="Calibri"/>
              </a:rPr>
              <a:t>περιφερειακό</a:t>
            </a:r>
            <a:r>
              <a:rPr sz="1600" spc="-45" dirty="0">
                <a:latin typeface="Calibri"/>
                <a:cs typeface="Calibri"/>
              </a:rPr>
              <a:t> </a:t>
            </a:r>
            <a:r>
              <a:rPr sz="1600" spc="-40" dirty="0">
                <a:latin typeface="Calibri"/>
                <a:cs typeface="Calibri"/>
              </a:rPr>
              <a:t>και</a:t>
            </a:r>
            <a:endParaRPr sz="1600">
              <a:latin typeface="Calibri"/>
              <a:cs typeface="Calibri"/>
            </a:endParaRPr>
          </a:p>
          <a:p>
            <a:pPr marL="12700">
              <a:lnSpc>
                <a:spcPct val="100000"/>
              </a:lnSpc>
            </a:pPr>
            <a:r>
              <a:rPr sz="1600" spc="-40" dirty="0">
                <a:latin typeface="Calibri"/>
                <a:cs typeface="Calibri"/>
              </a:rPr>
              <a:t>ε</a:t>
            </a:r>
            <a:r>
              <a:rPr sz="1600" spc="-15" dirty="0">
                <a:latin typeface="Calibri"/>
                <a:cs typeface="Calibri"/>
              </a:rPr>
              <a:t>θνι</a:t>
            </a:r>
            <a:r>
              <a:rPr sz="1600" spc="-75" dirty="0">
                <a:latin typeface="Calibri"/>
                <a:cs typeface="Calibri"/>
              </a:rPr>
              <a:t>κ</a:t>
            </a:r>
            <a:r>
              <a:rPr sz="1600" spc="-5" dirty="0">
                <a:latin typeface="Calibri"/>
                <a:cs typeface="Calibri"/>
              </a:rPr>
              <a:t>ό</a:t>
            </a:r>
            <a:r>
              <a:rPr sz="1600" spc="-55" dirty="0">
                <a:latin typeface="Calibri"/>
                <a:cs typeface="Calibri"/>
              </a:rPr>
              <a:t> </a:t>
            </a:r>
            <a:r>
              <a:rPr sz="1600" spc="-5" dirty="0">
                <a:latin typeface="Calibri"/>
                <a:cs typeface="Calibri"/>
              </a:rPr>
              <a:t>ε</a:t>
            </a:r>
            <a:r>
              <a:rPr sz="1600" dirty="0">
                <a:latin typeface="Calibri"/>
                <a:cs typeface="Calibri"/>
              </a:rPr>
              <a:t>π</a:t>
            </a:r>
            <a:r>
              <a:rPr sz="1600" spc="-5" dirty="0">
                <a:latin typeface="Calibri"/>
                <a:cs typeface="Calibri"/>
              </a:rPr>
              <a:t>ίπ</a:t>
            </a:r>
            <a:r>
              <a:rPr sz="1600" spc="-25" dirty="0">
                <a:latin typeface="Calibri"/>
                <a:cs typeface="Calibri"/>
              </a:rPr>
              <a:t>ε</a:t>
            </a:r>
            <a:r>
              <a:rPr sz="1600" spc="-15" dirty="0">
                <a:latin typeface="Calibri"/>
                <a:cs typeface="Calibri"/>
              </a:rPr>
              <a:t>δ</a:t>
            </a:r>
            <a:r>
              <a:rPr sz="1600" spc="-5" dirty="0">
                <a:latin typeface="Calibri"/>
                <a:cs typeface="Calibri"/>
              </a:rPr>
              <a:t>ο</a:t>
            </a:r>
            <a:endParaRPr sz="1600">
              <a:latin typeface="Calibri"/>
              <a:cs typeface="Calibri"/>
            </a:endParaRPr>
          </a:p>
          <a:p>
            <a:pPr marL="12700" marR="298450">
              <a:lnSpc>
                <a:spcPct val="100000"/>
              </a:lnSpc>
            </a:pPr>
            <a:r>
              <a:rPr sz="1600" spc="-5" dirty="0">
                <a:latin typeface="Calibri"/>
                <a:cs typeface="Calibri"/>
              </a:rPr>
              <a:t>Καθώς </a:t>
            </a:r>
            <a:r>
              <a:rPr sz="1600" spc="-40" dirty="0">
                <a:latin typeface="Calibri"/>
                <a:cs typeface="Calibri"/>
              </a:rPr>
              <a:t>και</a:t>
            </a:r>
            <a:r>
              <a:rPr sz="1600" spc="-20" dirty="0">
                <a:latin typeface="Calibri"/>
                <a:cs typeface="Calibri"/>
              </a:rPr>
              <a:t> </a:t>
            </a:r>
            <a:r>
              <a:rPr sz="1600" spc="-5" dirty="0">
                <a:latin typeface="Calibri"/>
                <a:cs typeface="Calibri"/>
              </a:rPr>
              <a:t>η</a:t>
            </a:r>
            <a:r>
              <a:rPr sz="1600" spc="305" dirty="0">
                <a:latin typeface="Calibri"/>
                <a:cs typeface="Calibri"/>
              </a:rPr>
              <a:t> </a:t>
            </a:r>
            <a:r>
              <a:rPr sz="1600" b="1" spc="-20" dirty="0">
                <a:latin typeface="Calibri"/>
                <a:cs typeface="Calibri"/>
              </a:rPr>
              <a:t>ποιότητα</a:t>
            </a:r>
            <a:r>
              <a:rPr sz="1600" b="1" spc="35" dirty="0">
                <a:latin typeface="Calibri"/>
                <a:cs typeface="Calibri"/>
              </a:rPr>
              <a:t> </a:t>
            </a:r>
            <a:r>
              <a:rPr sz="1600" b="1" spc="-25" dirty="0">
                <a:latin typeface="Calibri"/>
                <a:cs typeface="Calibri"/>
              </a:rPr>
              <a:t>των </a:t>
            </a:r>
            <a:r>
              <a:rPr sz="1600" b="1" spc="-345" dirty="0">
                <a:latin typeface="Calibri"/>
                <a:cs typeface="Calibri"/>
              </a:rPr>
              <a:t> </a:t>
            </a:r>
            <a:r>
              <a:rPr sz="1600" b="1" spc="-10" dirty="0">
                <a:latin typeface="Calibri"/>
                <a:cs typeface="Calibri"/>
              </a:rPr>
              <a:t>μέτρων </a:t>
            </a:r>
            <a:r>
              <a:rPr sz="1600" b="1" spc="-5" dirty="0">
                <a:latin typeface="Calibri"/>
                <a:cs typeface="Calibri"/>
              </a:rPr>
              <a:t>που </a:t>
            </a:r>
            <a:r>
              <a:rPr sz="1600" b="1" spc="-20" dirty="0">
                <a:latin typeface="Calibri"/>
                <a:cs typeface="Calibri"/>
              </a:rPr>
              <a:t>αποσκοπούν </a:t>
            </a:r>
            <a:r>
              <a:rPr sz="1600" b="1" spc="-15" dirty="0">
                <a:latin typeface="Calibri"/>
                <a:cs typeface="Calibri"/>
              </a:rPr>
              <a:t> </a:t>
            </a:r>
            <a:r>
              <a:rPr sz="1600" b="1" dirty="0">
                <a:latin typeface="Calibri"/>
                <a:cs typeface="Calibri"/>
              </a:rPr>
              <a:t>στη</a:t>
            </a:r>
            <a:r>
              <a:rPr sz="1600" b="1" spc="10" dirty="0">
                <a:latin typeface="Calibri"/>
                <a:cs typeface="Calibri"/>
              </a:rPr>
              <a:t> </a:t>
            </a:r>
            <a:r>
              <a:rPr sz="1600" b="1" spc="-20" dirty="0">
                <a:latin typeface="Calibri"/>
                <a:cs typeface="Calibri"/>
              </a:rPr>
              <a:t>διάδοση</a:t>
            </a:r>
            <a:r>
              <a:rPr sz="1600" b="1" spc="25" dirty="0">
                <a:latin typeface="Calibri"/>
                <a:cs typeface="Calibri"/>
              </a:rPr>
              <a:t> </a:t>
            </a:r>
            <a:r>
              <a:rPr sz="1600" b="1" spc="-25" dirty="0">
                <a:latin typeface="Calibri"/>
                <a:cs typeface="Calibri"/>
              </a:rPr>
              <a:t>των </a:t>
            </a:r>
            <a:r>
              <a:rPr sz="1600" b="1" spc="-20" dirty="0">
                <a:latin typeface="Calibri"/>
                <a:cs typeface="Calibri"/>
              </a:rPr>
              <a:t> αποτελεσμάτων</a:t>
            </a:r>
            <a:endParaRPr sz="16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66344"/>
          </a:xfrm>
          <a:prstGeom prst="rect">
            <a:avLst/>
          </a:prstGeom>
        </p:spPr>
      </p:pic>
      <p:sp>
        <p:nvSpPr>
          <p:cNvPr id="3" name="object 3"/>
          <p:cNvSpPr txBox="1">
            <a:spLocks noGrp="1"/>
          </p:cNvSpPr>
          <p:nvPr>
            <p:ph type="title"/>
          </p:nvPr>
        </p:nvSpPr>
        <p:spPr>
          <a:xfrm>
            <a:off x="354279" y="4063"/>
            <a:ext cx="3308985" cy="452120"/>
          </a:xfrm>
          <a:prstGeom prst="rect">
            <a:avLst/>
          </a:prstGeom>
        </p:spPr>
        <p:txBody>
          <a:bodyPr vert="horz" wrap="square" lIns="0" tIns="12065" rIns="0" bIns="0" rtlCol="0">
            <a:spAutoFit/>
          </a:bodyPr>
          <a:lstStyle/>
          <a:p>
            <a:pPr marL="12700">
              <a:lnSpc>
                <a:spcPct val="100000"/>
              </a:lnSpc>
              <a:spcBef>
                <a:spcPts val="95"/>
              </a:spcBef>
            </a:pPr>
            <a:r>
              <a:rPr spc="-15" dirty="0">
                <a:latin typeface="Calibri"/>
                <a:cs typeface="Calibri"/>
              </a:rPr>
              <a:t>Κριτήρια</a:t>
            </a:r>
            <a:r>
              <a:rPr spc="-45" dirty="0">
                <a:latin typeface="Calibri"/>
                <a:cs typeface="Calibri"/>
              </a:rPr>
              <a:t> </a:t>
            </a:r>
            <a:r>
              <a:rPr spc="-5" dirty="0">
                <a:latin typeface="Calibri"/>
                <a:cs typeface="Calibri"/>
              </a:rPr>
              <a:t>αξιολόγησης</a:t>
            </a:r>
          </a:p>
        </p:txBody>
      </p:sp>
      <p:sp>
        <p:nvSpPr>
          <p:cNvPr id="4" name="object 4"/>
          <p:cNvSpPr txBox="1"/>
          <p:nvPr/>
        </p:nvSpPr>
        <p:spPr>
          <a:xfrm>
            <a:off x="4998465" y="2194051"/>
            <a:ext cx="202247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Calibri"/>
                <a:cs typeface="Calibri"/>
              </a:rPr>
              <a:t>Ο </a:t>
            </a:r>
            <a:r>
              <a:rPr sz="1600" spc="-20" dirty="0">
                <a:latin typeface="Calibri"/>
                <a:cs typeface="Calibri"/>
              </a:rPr>
              <a:t>βαθμός </a:t>
            </a:r>
            <a:r>
              <a:rPr sz="1600" spc="-5" dirty="0">
                <a:latin typeface="Calibri"/>
                <a:cs typeface="Calibri"/>
              </a:rPr>
              <a:t>στον οποίο </a:t>
            </a:r>
            <a:r>
              <a:rPr sz="1600" spc="-15" dirty="0">
                <a:latin typeface="Calibri"/>
                <a:cs typeface="Calibri"/>
              </a:rPr>
              <a:t>το </a:t>
            </a:r>
            <a:r>
              <a:rPr sz="1600" spc="-350" dirty="0">
                <a:latin typeface="Calibri"/>
                <a:cs typeface="Calibri"/>
              </a:rPr>
              <a:t> </a:t>
            </a:r>
            <a:r>
              <a:rPr sz="1600" spc="-10" dirty="0">
                <a:latin typeface="Calibri"/>
                <a:cs typeface="Calibri"/>
              </a:rPr>
              <a:t>προτεινόμενο</a:t>
            </a:r>
            <a:r>
              <a:rPr sz="1600" spc="-55" dirty="0">
                <a:latin typeface="Calibri"/>
                <a:cs typeface="Calibri"/>
              </a:rPr>
              <a:t> </a:t>
            </a:r>
            <a:r>
              <a:rPr sz="1600" spc="-20" dirty="0">
                <a:latin typeface="Calibri"/>
                <a:cs typeface="Calibri"/>
              </a:rPr>
              <a:t>έργο</a:t>
            </a:r>
            <a:endParaRPr sz="1600">
              <a:latin typeface="Calibri"/>
              <a:cs typeface="Calibri"/>
            </a:endParaRPr>
          </a:p>
        </p:txBody>
      </p:sp>
      <p:sp>
        <p:nvSpPr>
          <p:cNvPr id="5" name="object 5"/>
          <p:cNvSpPr txBox="1"/>
          <p:nvPr/>
        </p:nvSpPr>
        <p:spPr>
          <a:xfrm>
            <a:off x="4998465" y="2681731"/>
            <a:ext cx="2508250" cy="2952115"/>
          </a:xfrm>
          <a:prstGeom prst="rect">
            <a:avLst/>
          </a:prstGeom>
        </p:spPr>
        <p:txBody>
          <a:bodyPr vert="horz" wrap="square" lIns="0" tIns="12065" rIns="0" bIns="0" rtlCol="0">
            <a:spAutoFit/>
          </a:bodyPr>
          <a:lstStyle/>
          <a:p>
            <a:pPr marL="12700">
              <a:lnSpc>
                <a:spcPct val="100000"/>
              </a:lnSpc>
              <a:spcBef>
                <a:spcPts val="95"/>
              </a:spcBef>
            </a:pPr>
            <a:r>
              <a:rPr sz="1600" spc="-40" dirty="0">
                <a:latin typeface="Calibri"/>
                <a:cs typeface="Calibri"/>
              </a:rPr>
              <a:t>κινητικότητας</a:t>
            </a:r>
            <a:r>
              <a:rPr sz="1600" spc="70" dirty="0">
                <a:latin typeface="Calibri"/>
                <a:cs typeface="Calibri"/>
              </a:rPr>
              <a:t> </a:t>
            </a:r>
            <a:r>
              <a:rPr sz="1600" spc="-5" dirty="0">
                <a:latin typeface="Calibri"/>
                <a:cs typeface="Calibri"/>
              </a:rPr>
              <a:t>είναι</a:t>
            </a:r>
            <a:r>
              <a:rPr sz="1600" spc="-45" dirty="0">
                <a:latin typeface="Calibri"/>
                <a:cs typeface="Calibri"/>
              </a:rPr>
              <a:t> </a:t>
            </a:r>
            <a:r>
              <a:rPr sz="1600" spc="-20" dirty="0">
                <a:latin typeface="Calibri"/>
                <a:cs typeface="Calibri"/>
              </a:rPr>
              <a:t>σχετικό</a:t>
            </a:r>
            <a:r>
              <a:rPr sz="1600" spc="-45" dirty="0">
                <a:latin typeface="Calibri"/>
                <a:cs typeface="Calibri"/>
              </a:rPr>
              <a:t> </a:t>
            </a:r>
            <a:r>
              <a:rPr sz="1600" spc="-10" dirty="0">
                <a:latin typeface="Calibri"/>
                <a:cs typeface="Calibri"/>
              </a:rPr>
              <a:t>με</a:t>
            </a:r>
            <a:endParaRPr sz="1600">
              <a:latin typeface="Calibri"/>
              <a:cs typeface="Calibri"/>
            </a:endParaRPr>
          </a:p>
          <a:p>
            <a:pPr marL="12700">
              <a:lnSpc>
                <a:spcPct val="100000"/>
              </a:lnSpc>
            </a:pPr>
            <a:r>
              <a:rPr sz="1600" spc="-35" dirty="0">
                <a:latin typeface="Calibri"/>
                <a:cs typeface="Calibri"/>
              </a:rPr>
              <a:t>την</a:t>
            </a:r>
            <a:r>
              <a:rPr sz="1600" spc="-30" dirty="0">
                <a:latin typeface="Calibri"/>
                <a:cs typeface="Calibri"/>
              </a:rPr>
              <a:t> </a:t>
            </a:r>
            <a:r>
              <a:rPr sz="1600" spc="-20" dirty="0">
                <a:latin typeface="Calibri"/>
                <a:cs typeface="Calibri"/>
              </a:rPr>
              <a:t>στρατηγικ</a:t>
            </a:r>
            <a:endParaRPr sz="1600">
              <a:latin typeface="Calibri"/>
              <a:cs typeface="Calibri"/>
            </a:endParaRPr>
          </a:p>
          <a:p>
            <a:pPr marL="12700" marR="356235">
              <a:lnSpc>
                <a:spcPct val="100000"/>
              </a:lnSpc>
            </a:pPr>
            <a:r>
              <a:rPr sz="1600" spc="-10" dirty="0">
                <a:latin typeface="Calibri"/>
                <a:cs typeface="Calibri"/>
              </a:rPr>
              <a:t>διεθνοποίησης </a:t>
            </a:r>
            <a:r>
              <a:rPr sz="1600" spc="-20" dirty="0">
                <a:latin typeface="Calibri"/>
                <a:cs typeface="Calibri"/>
              </a:rPr>
              <a:t>των </a:t>
            </a:r>
            <a:r>
              <a:rPr sz="1600" spc="-15" dirty="0">
                <a:latin typeface="Calibri"/>
                <a:cs typeface="Calibri"/>
              </a:rPr>
              <a:t> </a:t>
            </a:r>
            <a:r>
              <a:rPr sz="1600" spc="-20" dirty="0">
                <a:latin typeface="Calibri"/>
                <a:cs typeface="Calibri"/>
              </a:rPr>
              <a:t>εμπλεκόμενων </a:t>
            </a:r>
            <a:r>
              <a:rPr sz="1600" spc="-5" dirty="0">
                <a:latin typeface="Calibri"/>
                <a:cs typeface="Calibri"/>
              </a:rPr>
              <a:t>ΑΕΙ. </a:t>
            </a:r>
            <a:r>
              <a:rPr sz="1600" spc="-220" dirty="0">
                <a:latin typeface="Calibri"/>
                <a:cs typeface="Calibri"/>
              </a:rPr>
              <a:t>Το </a:t>
            </a:r>
            <a:r>
              <a:rPr sz="1600" spc="-215" dirty="0">
                <a:latin typeface="Calibri"/>
                <a:cs typeface="Calibri"/>
              </a:rPr>
              <a:t> </a:t>
            </a:r>
            <a:r>
              <a:rPr sz="1600" spc="-25" dirty="0">
                <a:latin typeface="Calibri"/>
                <a:cs typeface="Calibri"/>
              </a:rPr>
              <a:t>σκεπτικό</a:t>
            </a:r>
            <a:r>
              <a:rPr sz="1600" spc="-45" dirty="0">
                <a:latin typeface="Calibri"/>
                <a:cs typeface="Calibri"/>
              </a:rPr>
              <a:t> </a:t>
            </a:r>
            <a:r>
              <a:rPr sz="1600" spc="-5" dirty="0">
                <a:latin typeface="Calibri"/>
                <a:cs typeface="Calibri"/>
              </a:rPr>
              <a:t>που</a:t>
            </a:r>
            <a:r>
              <a:rPr sz="1600" spc="-25" dirty="0">
                <a:latin typeface="Calibri"/>
                <a:cs typeface="Calibri"/>
              </a:rPr>
              <a:t> </a:t>
            </a:r>
            <a:r>
              <a:rPr sz="1600" spc="-15" dirty="0">
                <a:latin typeface="Calibri"/>
                <a:cs typeface="Calibri"/>
              </a:rPr>
              <a:t>αφορά</a:t>
            </a:r>
            <a:r>
              <a:rPr sz="1600" spc="5" dirty="0">
                <a:latin typeface="Calibri"/>
                <a:cs typeface="Calibri"/>
              </a:rPr>
              <a:t> </a:t>
            </a:r>
            <a:r>
              <a:rPr sz="1600" spc="-20" dirty="0">
                <a:latin typeface="Calibri"/>
                <a:cs typeface="Calibri"/>
              </a:rPr>
              <a:t>στην</a:t>
            </a:r>
            <a:endParaRPr sz="1600">
              <a:latin typeface="Calibri"/>
              <a:cs typeface="Calibri"/>
            </a:endParaRPr>
          </a:p>
          <a:p>
            <a:pPr marL="12700" marR="25400">
              <a:lnSpc>
                <a:spcPct val="100000"/>
              </a:lnSpc>
            </a:pPr>
            <a:r>
              <a:rPr sz="1600" spc="-5" dirty="0">
                <a:latin typeface="Calibri"/>
                <a:cs typeface="Calibri"/>
              </a:rPr>
              <a:t>επιλογή</a:t>
            </a:r>
            <a:r>
              <a:rPr sz="1600" spc="-60" dirty="0">
                <a:latin typeface="Calibri"/>
                <a:cs typeface="Calibri"/>
              </a:rPr>
              <a:t> </a:t>
            </a:r>
            <a:r>
              <a:rPr sz="1600" spc="-5" dirty="0">
                <a:latin typeface="Calibri"/>
                <a:cs typeface="Calibri"/>
              </a:rPr>
              <a:t>της</a:t>
            </a:r>
            <a:r>
              <a:rPr sz="1600" dirty="0">
                <a:latin typeface="Calibri"/>
                <a:cs typeface="Calibri"/>
              </a:rPr>
              <a:t> </a:t>
            </a:r>
            <a:r>
              <a:rPr sz="1600" spc="-35" dirty="0">
                <a:latin typeface="Calibri"/>
                <a:cs typeface="Calibri"/>
              </a:rPr>
              <a:t>κινητικότητας</a:t>
            </a:r>
            <a:r>
              <a:rPr sz="1600" spc="40" dirty="0">
                <a:latin typeface="Calibri"/>
                <a:cs typeface="Calibri"/>
              </a:rPr>
              <a:t> </a:t>
            </a:r>
            <a:r>
              <a:rPr sz="1600" spc="-15" dirty="0">
                <a:latin typeface="Calibri"/>
                <a:cs typeface="Calibri"/>
              </a:rPr>
              <a:t>του </a:t>
            </a:r>
            <a:r>
              <a:rPr sz="1600" spc="-350" dirty="0">
                <a:latin typeface="Calibri"/>
                <a:cs typeface="Calibri"/>
              </a:rPr>
              <a:t> </a:t>
            </a:r>
            <a:r>
              <a:rPr sz="1600" spc="-20" dirty="0">
                <a:latin typeface="Calibri"/>
                <a:cs typeface="Calibri"/>
              </a:rPr>
              <a:t>προσωπικού</a:t>
            </a:r>
            <a:r>
              <a:rPr sz="1600" spc="-10" dirty="0">
                <a:latin typeface="Calibri"/>
                <a:cs typeface="Calibri"/>
              </a:rPr>
              <a:t> </a:t>
            </a:r>
            <a:r>
              <a:rPr sz="1600" spc="-40" dirty="0">
                <a:latin typeface="Calibri"/>
                <a:cs typeface="Calibri"/>
              </a:rPr>
              <a:t>ή/και</a:t>
            </a:r>
            <a:r>
              <a:rPr sz="1600" spc="35" dirty="0">
                <a:latin typeface="Calibri"/>
                <a:cs typeface="Calibri"/>
              </a:rPr>
              <a:t> </a:t>
            </a:r>
            <a:r>
              <a:rPr sz="1600" spc="-20" dirty="0">
                <a:latin typeface="Calibri"/>
                <a:cs typeface="Calibri"/>
              </a:rPr>
              <a:t>των </a:t>
            </a:r>
            <a:r>
              <a:rPr sz="1600" spc="-15" dirty="0">
                <a:latin typeface="Calibri"/>
                <a:cs typeface="Calibri"/>
              </a:rPr>
              <a:t> </a:t>
            </a:r>
            <a:r>
              <a:rPr sz="1600" spc="-25" dirty="0">
                <a:latin typeface="Calibri"/>
                <a:cs typeface="Calibri"/>
              </a:rPr>
              <a:t>φοιτητών</a:t>
            </a:r>
            <a:r>
              <a:rPr sz="1600" spc="-30" dirty="0">
                <a:latin typeface="Calibri"/>
                <a:cs typeface="Calibri"/>
              </a:rPr>
              <a:t> </a:t>
            </a:r>
            <a:r>
              <a:rPr sz="1600" spc="-40" dirty="0">
                <a:latin typeface="Calibri"/>
                <a:cs typeface="Calibri"/>
              </a:rPr>
              <a:t>και</a:t>
            </a:r>
            <a:r>
              <a:rPr sz="1600" spc="5" dirty="0">
                <a:latin typeface="Calibri"/>
                <a:cs typeface="Calibri"/>
              </a:rPr>
              <a:t> </a:t>
            </a:r>
            <a:r>
              <a:rPr sz="1600" spc="-5" dirty="0">
                <a:latin typeface="Calibri"/>
                <a:cs typeface="Calibri"/>
              </a:rPr>
              <a:t>η</a:t>
            </a:r>
            <a:endParaRPr sz="1600">
              <a:latin typeface="Calibri"/>
              <a:cs typeface="Calibri"/>
            </a:endParaRPr>
          </a:p>
          <a:p>
            <a:pPr marL="12700" marR="150495">
              <a:lnSpc>
                <a:spcPct val="100000"/>
              </a:lnSpc>
              <a:spcBef>
                <a:spcPts val="5"/>
              </a:spcBef>
            </a:pPr>
            <a:r>
              <a:rPr sz="1600" spc="-20" dirty="0">
                <a:latin typeface="Calibri"/>
                <a:cs typeface="Calibri"/>
              </a:rPr>
              <a:t>προηγούμενη </a:t>
            </a:r>
            <a:r>
              <a:rPr sz="1600" dirty="0">
                <a:latin typeface="Calibri"/>
                <a:cs typeface="Calibri"/>
              </a:rPr>
              <a:t>εμπειρία </a:t>
            </a:r>
            <a:r>
              <a:rPr sz="1600" spc="-20" dirty="0">
                <a:latin typeface="Calibri"/>
                <a:cs typeface="Calibri"/>
              </a:rPr>
              <a:t>στην </a:t>
            </a:r>
            <a:r>
              <a:rPr sz="1600" spc="-350" dirty="0">
                <a:latin typeface="Calibri"/>
                <a:cs typeface="Calibri"/>
              </a:rPr>
              <a:t> </a:t>
            </a:r>
            <a:r>
              <a:rPr sz="1600" spc="-20" dirty="0">
                <a:latin typeface="Calibri"/>
                <a:cs typeface="Calibri"/>
              </a:rPr>
              <a:t>τριτοβάθμια</a:t>
            </a:r>
            <a:r>
              <a:rPr sz="1600" spc="25" dirty="0">
                <a:latin typeface="Calibri"/>
                <a:cs typeface="Calibri"/>
              </a:rPr>
              <a:t> </a:t>
            </a:r>
            <a:r>
              <a:rPr sz="1600" spc="-10" dirty="0">
                <a:latin typeface="Calibri"/>
                <a:cs typeface="Calibri"/>
              </a:rPr>
              <a:t>εκπαίδευση</a:t>
            </a:r>
            <a:endParaRPr sz="1600">
              <a:latin typeface="Calibri"/>
              <a:cs typeface="Calibri"/>
            </a:endParaRPr>
          </a:p>
          <a:p>
            <a:pPr marL="12700">
              <a:lnSpc>
                <a:spcPct val="100000"/>
              </a:lnSpc>
            </a:pPr>
            <a:r>
              <a:rPr sz="1600" spc="-10" dirty="0">
                <a:latin typeface="Calibri"/>
                <a:cs typeface="Calibri"/>
              </a:rPr>
              <a:t>μ</a:t>
            </a:r>
            <a:r>
              <a:rPr sz="1600" spc="-5" dirty="0">
                <a:latin typeface="Calibri"/>
                <a:cs typeface="Calibri"/>
              </a:rPr>
              <a:t>ε</a:t>
            </a:r>
            <a:r>
              <a:rPr sz="1600" spc="-60" dirty="0">
                <a:latin typeface="Calibri"/>
                <a:cs typeface="Calibri"/>
              </a:rPr>
              <a:t> </a:t>
            </a:r>
            <a:r>
              <a:rPr sz="1600" spc="-25" dirty="0">
                <a:latin typeface="Calibri"/>
                <a:cs typeface="Calibri"/>
              </a:rPr>
              <a:t>ι</a:t>
            </a:r>
            <a:r>
              <a:rPr sz="1600" spc="-15" dirty="0">
                <a:latin typeface="Calibri"/>
                <a:cs typeface="Calibri"/>
              </a:rPr>
              <a:t>δρ</a:t>
            </a:r>
            <a:r>
              <a:rPr sz="1600" spc="-20" dirty="0">
                <a:latin typeface="Calibri"/>
                <a:cs typeface="Calibri"/>
              </a:rPr>
              <a:t>ύ</a:t>
            </a:r>
            <a:r>
              <a:rPr sz="1600" spc="-35" dirty="0">
                <a:latin typeface="Calibri"/>
                <a:cs typeface="Calibri"/>
              </a:rPr>
              <a:t>μ</a:t>
            </a:r>
            <a:r>
              <a:rPr sz="1600" spc="-25" dirty="0">
                <a:latin typeface="Calibri"/>
                <a:cs typeface="Calibri"/>
              </a:rPr>
              <a:t>ατα</a:t>
            </a:r>
            <a:r>
              <a:rPr sz="1600" spc="-50" dirty="0">
                <a:latin typeface="Calibri"/>
                <a:cs typeface="Calibri"/>
              </a:rPr>
              <a:t>/</a:t>
            </a:r>
            <a:r>
              <a:rPr sz="1600" spc="-20" dirty="0">
                <a:latin typeface="Calibri"/>
                <a:cs typeface="Calibri"/>
              </a:rPr>
              <a:t>ο</a:t>
            </a:r>
            <a:r>
              <a:rPr sz="1600" spc="-30" dirty="0">
                <a:latin typeface="Calibri"/>
                <a:cs typeface="Calibri"/>
              </a:rPr>
              <a:t>ρ</a:t>
            </a:r>
            <a:r>
              <a:rPr sz="1600" spc="-10" dirty="0">
                <a:latin typeface="Calibri"/>
                <a:cs typeface="Calibri"/>
              </a:rPr>
              <a:t>γ</a:t>
            </a:r>
            <a:r>
              <a:rPr sz="1600" spc="-30" dirty="0">
                <a:latin typeface="Calibri"/>
                <a:cs typeface="Calibri"/>
              </a:rPr>
              <a:t>α</a:t>
            </a:r>
            <a:r>
              <a:rPr sz="1600" spc="-15" dirty="0">
                <a:latin typeface="Calibri"/>
                <a:cs typeface="Calibri"/>
              </a:rPr>
              <a:t>νισ</a:t>
            </a:r>
            <a:r>
              <a:rPr sz="1600" spc="-20" dirty="0">
                <a:latin typeface="Calibri"/>
                <a:cs typeface="Calibri"/>
              </a:rPr>
              <a:t>μού</a:t>
            </a:r>
            <a:r>
              <a:rPr sz="1600" spc="-5" dirty="0">
                <a:latin typeface="Calibri"/>
                <a:cs typeface="Calibri"/>
              </a:rPr>
              <a:t>ς</a:t>
            </a:r>
            <a:endParaRPr sz="1600">
              <a:latin typeface="Calibri"/>
              <a:cs typeface="Calibri"/>
            </a:endParaRPr>
          </a:p>
          <a:p>
            <a:pPr marL="12700">
              <a:lnSpc>
                <a:spcPct val="100000"/>
              </a:lnSpc>
            </a:pPr>
            <a:r>
              <a:rPr sz="1600" spc="-20" dirty="0">
                <a:latin typeface="Calibri"/>
                <a:cs typeface="Calibri"/>
              </a:rPr>
              <a:t>στην</a:t>
            </a:r>
            <a:r>
              <a:rPr sz="1600" spc="340" dirty="0">
                <a:latin typeface="Calibri"/>
                <a:cs typeface="Calibri"/>
              </a:rPr>
              <a:t> </a:t>
            </a:r>
            <a:r>
              <a:rPr sz="1600" spc="-5" dirty="0">
                <a:latin typeface="Calibri"/>
                <a:cs typeface="Calibri"/>
              </a:rPr>
              <a:t>περιοχή</a:t>
            </a:r>
            <a:r>
              <a:rPr sz="1600" spc="-35" dirty="0">
                <a:latin typeface="Calibri"/>
                <a:cs typeface="Calibri"/>
              </a:rPr>
              <a:t> </a:t>
            </a:r>
            <a:r>
              <a:rPr sz="1600" spc="-10" dirty="0">
                <a:latin typeface="Calibri"/>
                <a:cs typeface="Calibri"/>
              </a:rPr>
              <a:t>ενδιαφέροντος.</a:t>
            </a:r>
            <a:endParaRPr sz="1600">
              <a:latin typeface="Calibri"/>
              <a:cs typeface="Calibri"/>
            </a:endParaRPr>
          </a:p>
        </p:txBody>
      </p:sp>
      <p:sp>
        <p:nvSpPr>
          <p:cNvPr id="6" name="object 6"/>
          <p:cNvSpPr txBox="1"/>
          <p:nvPr/>
        </p:nvSpPr>
        <p:spPr>
          <a:xfrm>
            <a:off x="7105904" y="2323591"/>
            <a:ext cx="55499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6E2E9F"/>
                </a:solidFill>
                <a:latin typeface="Calibri"/>
                <a:cs typeface="Calibri"/>
              </a:rPr>
              <a:t>40%</a:t>
            </a:r>
            <a:endParaRPr sz="2400">
              <a:latin typeface="Calibri"/>
              <a:cs typeface="Calibri"/>
            </a:endParaRPr>
          </a:p>
        </p:txBody>
      </p:sp>
      <p:pic>
        <p:nvPicPr>
          <p:cNvPr id="7" name="object 7"/>
          <p:cNvPicPr/>
          <p:nvPr/>
        </p:nvPicPr>
        <p:blipFill>
          <a:blip r:embed="rId3" cstate="print"/>
          <a:stretch>
            <a:fillRect/>
          </a:stretch>
        </p:blipFill>
        <p:spPr>
          <a:xfrm>
            <a:off x="1566672" y="618744"/>
            <a:ext cx="7577328" cy="543001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574548"/>
          </a:xfrm>
          <a:prstGeom prst="rect">
            <a:avLst/>
          </a:prstGeom>
        </p:spPr>
      </p:pic>
      <p:sp>
        <p:nvSpPr>
          <p:cNvPr id="3" name="object 3"/>
          <p:cNvSpPr txBox="1">
            <a:spLocks noGrp="1"/>
          </p:cNvSpPr>
          <p:nvPr>
            <p:ph type="title"/>
          </p:nvPr>
        </p:nvSpPr>
        <p:spPr>
          <a:xfrm>
            <a:off x="-507" y="0"/>
            <a:ext cx="7149465"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Calibri"/>
                <a:cs typeface="Calibri"/>
              </a:rPr>
              <a:t>Δραστηριότητες</a:t>
            </a:r>
            <a:r>
              <a:rPr sz="3600" spc="-85" dirty="0">
                <a:latin typeface="Calibri"/>
                <a:cs typeface="Calibri"/>
              </a:rPr>
              <a:t> </a:t>
            </a:r>
            <a:r>
              <a:rPr sz="3600" spc="-25" dirty="0">
                <a:latin typeface="Calibri"/>
                <a:cs typeface="Calibri"/>
              </a:rPr>
              <a:t>Κινητικότητας</a:t>
            </a:r>
            <a:r>
              <a:rPr sz="3600" spc="-85" dirty="0">
                <a:latin typeface="Calibri"/>
                <a:cs typeface="Calibri"/>
              </a:rPr>
              <a:t> </a:t>
            </a:r>
            <a:r>
              <a:rPr sz="3600" spc="-20" dirty="0">
                <a:latin typeface="Calibri"/>
                <a:cs typeface="Calibri"/>
              </a:rPr>
              <a:t>ΚΑ171</a:t>
            </a:r>
            <a:endParaRPr sz="3600">
              <a:latin typeface="Calibri"/>
              <a:cs typeface="Calibri"/>
            </a:endParaRPr>
          </a:p>
        </p:txBody>
      </p:sp>
      <p:sp>
        <p:nvSpPr>
          <p:cNvPr id="4" name="object 4"/>
          <p:cNvSpPr/>
          <p:nvPr/>
        </p:nvSpPr>
        <p:spPr>
          <a:xfrm>
            <a:off x="179831" y="574548"/>
            <a:ext cx="11721465" cy="5526405"/>
          </a:xfrm>
          <a:custGeom>
            <a:avLst/>
            <a:gdLst/>
            <a:ahLst/>
            <a:cxnLst/>
            <a:rect l="l" t="t" r="r" b="b"/>
            <a:pathLst>
              <a:path w="11721465" h="5526405">
                <a:moveTo>
                  <a:pt x="0" y="5526024"/>
                </a:moveTo>
                <a:lnTo>
                  <a:pt x="11721084" y="5526024"/>
                </a:lnTo>
                <a:lnTo>
                  <a:pt x="11721084" y="2188464"/>
                </a:lnTo>
                <a:lnTo>
                  <a:pt x="0" y="2188464"/>
                </a:lnTo>
                <a:lnTo>
                  <a:pt x="0" y="5526024"/>
                </a:lnTo>
                <a:close/>
              </a:path>
              <a:path w="11721465" h="5526405">
                <a:moveTo>
                  <a:pt x="0" y="2208276"/>
                </a:moveTo>
                <a:lnTo>
                  <a:pt x="11721084" y="2208276"/>
                </a:lnTo>
                <a:lnTo>
                  <a:pt x="11721084" y="0"/>
                </a:lnTo>
                <a:lnTo>
                  <a:pt x="0" y="0"/>
                </a:lnTo>
                <a:lnTo>
                  <a:pt x="0" y="2208276"/>
                </a:lnTo>
                <a:close/>
              </a:path>
            </a:pathLst>
          </a:custGeom>
          <a:ln w="9144">
            <a:solidFill>
              <a:srgbClr val="000000"/>
            </a:solidFill>
          </a:ln>
        </p:spPr>
        <p:txBody>
          <a:bodyPr wrap="square" lIns="0" tIns="0" rIns="0" bIns="0" rtlCol="0"/>
          <a:lstStyle/>
          <a:p>
            <a:endParaRPr/>
          </a:p>
        </p:txBody>
      </p:sp>
      <p:sp>
        <p:nvSpPr>
          <p:cNvPr id="5" name="object 5"/>
          <p:cNvSpPr txBox="1"/>
          <p:nvPr/>
        </p:nvSpPr>
        <p:spPr>
          <a:xfrm>
            <a:off x="167131" y="539236"/>
            <a:ext cx="11298555" cy="5548955"/>
          </a:xfrm>
          <a:prstGeom prst="rect">
            <a:avLst/>
          </a:prstGeom>
        </p:spPr>
        <p:txBody>
          <a:bodyPr vert="horz" wrap="square" lIns="0" tIns="161290" rIns="0" bIns="0" rtlCol="0">
            <a:spAutoFit/>
          </a:bodyPr>
          <a:lstStyle/>
          <a:p>
            <a:pPr marL="390525" indent="-287020">
              <a:lnSpc>
                <a:spcPct val="100000"/>
              </a:lnSpc>
              <a:spcBef>
                <a:spcPts val="1270"/>
              </a:spcBef>
              <a:buFont typeface="Arial MT"/>
              <a:buChar char="•"/>
              <a:tabLst>
                <a:tab pos="390525" algn="l"/>
                <a:tab pos="391160" algn="l"/>
              </a:tabLst>
            </a:pPr>
            <a:r>
              <a:rPr sz="1800" b="1" spc="-5" dirty="0">
                <a:solidFill>
                  <a:srgbClr val="404040"/>
                </a:solidFill>
                <a:latin typeface="Verdana"/>
                <a:cs typeface="Verdana"/>
              </a:rPr>
              <a:t>Κινητικότητα</a:t>
            </a:r>
            <a:r>
              <a:rPr sz="1800" b="1" spc="5" dirty="0">
                <a:solidFill>
                  <a:srgbClr val="404040"/>
                </a:solidFill>
                <a:latin typeface="Verdana"/>
                <a:cs typeface="Verdana"/>
              </a:rPr>
              <a:t> </a:t>
            </a:r>
            <a:r>
              <a:rPr sz="1800" b="1" dirty="0">
                <a:solidFill>
                  <a:srgbClr val="404040"/>
                </a:solidFill>
                <a:latin typeface="Verdana"/>
                <a:cs typeface="Verdana"/>
              </a:rPr>
              <a:t>για</a:t>
            </a:r>
            <a:r>
              <a:rPr sz="1800" b="1" spc="-5" dirty="0">
                <a:solidFill>
                  <a:srgbClr val="404040"/>
                </a:solidFill>
                <a:latin typeface="Verdana"/>
                <a:cs typeface="Verdana"/>
              </a:rPr>
              <a:t> </a:t>
            </a:r>
            <a:r>
              <a:rPr sz="1800" b="1" dirty="0">
                <a:solidFill>
                  <a:srgbClr val="404040"/>
                </a:solidFill>
                <a:latin typeface="Verdana"/>
                <a:cs typeface="Verdana"/>
              </a:rPr>
              <a:t>σπουδές ή</a:t>
            </a:r>
            <a:r>
              <a:rPr sz="1800" b="1" spc="-10" dirty="0">
                <a:solidFill>
                  <a:srgbClr val="404040"/>
                </a:solidFill>
                <a:latin typeface="Verdana"/>
                <a:cs typeface="Verdana"/>
              </a:rPr>
              <a:t> </a:t>
            </a:r>
            <a:r>
              <a:rPr sz="1800" b="1" spc="-5" dirty="0">
                <a:solidFill>
                  <a:srgbClr val="404040"/>
                </a:solidFill>
                <a:latin typeface="Verdana"/>
                <a:cs typeface="Verdana"/>
              </a:rPr>
              <a:t>τοποθέτηση</a:t>
            </a:r>
            <a:r>
              <a:rPr sz="1800" b="1" spc="25" dirty="0">
                <a:solidFill>
                  <a:srgbClr val="404040"/>
                </a:solidFill>
                <a:latin typeface="Verdana"/>
                <a:cs typeface="Verdana"/>
              </a:rPr>
              <a:t> </a:t>
            </a:r>
            <a:r>
              <a:rPr sz="1800" dirty="0">
                <a:solidFill>
                  <a:srgbClr val="404040"/>
                </a:solidFill>
                <a:latin typeface="Verdana"/>
                <a:cs typeface="Verdana"/>
              </a:rPr>
              <a:t>(συμπεριλαμβανομένων</a:t>
            </a:r>
            <a:r>
              <a:rPr sz="1800" spc="-35" dirty="0">
                <a:solidFill>
                  <a:srgbClr val="404040"/>
                </a:solidFill>
                <a:latin typeface="Verdana"/>
                <a:cs typeface="Verdana"/>
              </a:rPr>
              <a:t> </a:t>
            </a:r>
            <a:r>
              <a:rPr sz="1800" dirty="0">
                <a:solidFill>
                  <a:srgbClr val="404040"/>
                </a:solidFill>
                <a:latin typeface="Verdana"/>
                <a:cs typeface="Verdana"/>
              </a:rPr>
              <a:t>και </a:t>
            </a:r>
            <a:r>
              <a:rPr sz="1800" spc="-5" dirty="0">
                <a:solidFill>
                  <a:srgbClr val="404040"/>
                </a:solidFill>
                <a:latin typeface="Verdana"/>
                <a:cs typeface="Verdana"/>
              </a:rPr>
              <a:t>των</a:t>
            </a:r>
            <a:r>
              <a:rPr sz="1800" spc="-15" dirty="0">
                <a:solidFill>
                  <a:srgbClr val="404040"/>
                </a:solidFill>
                <a:latin typeface="Verdana"/>
                <a:cs typeface="Verdana"/>
              </a:rPr>
              <a:t> </a:t>
            </a:r>
            <a:r>
              <a:rPr sz="1800" dirty="0">
                <a:solidFill>
                  <a:srgbClr val="404040"/>
                </a:solidFill>
                <a:latin typeface="Verdana"/>
                <a:cs typeface="Verdana"/>
              </a:rPr>
              <a:t>νέων</a:t>
            </a:r>
            <a:r>
              <a:rPr sz="1800" spc="-5" dirty="0">
                <a:solidFill>
                  <a:srgbClr val="404040"/>
                </a:solidFill>
                <a:latin typeface="Verdana"/>
                <a:cs typeface="Verdana"/>
              </a:rPr>
              <a:t> απόφοιτων)</a:t>
            </a:r>
            <a:endParaRPr sz="1800" dirty="0">
              <a:latin typeface="Verdana"/>
              <a:cs typeface="Verdana"/>
            </a:endParaRPr>
          </a:p>
          <a:p>
            <a:pPr marL="390525" indent="-287020">
              <a:lnSpc>
                <a:spcPct val="100000"/>
              </a:lnSpc>
              <a:spcBef>
                <a:spcPts val="1175"/>
              </a:spcBef>
              <a:buFont typeface="Arial MT"/>
              <a:buChar char="•"/>
              <a:tabLst>
                <a:tab pos="390525" algn="l"/>
                <a:tab pos="391160" algn="l"/>
              </a:tabLst>
            </a:pPr>
            <a:r>
              <a:rPr sz="1800" b="1" u="heavy" dirty="0">
                <a:solidFill>
                  <a:srgbClr val="404040"/>
                </a:solidFill>
                <a:uFill>
                  <a:solidFill>
                    <a:srgbClr val="404040"/>
                  </a:solidFill>
                </a:uFill>
                <a:latin typeface="Verdana"/>
                <a:cs typeface="Verdana"/>
              </a:rPr>
              <a:t>Διάρκεια:</a:t>
            </a:r>
            <a:endParaRPr sz="1800" dirty="0">
              <a:latin typeface="Verdana"/>
              <a:cs typeface="Verdana"/>
            </a:endParaRPr>
          </a:p>
          <a:p>
            <a:pPr marL="449580" lvl="1" indent="-184785">
              <a:lnSpc>
                <a:spcPct val="100000"/>
              </a:lnSpc>
              <a:spcBef>
                <a:spcPts val="1180"/>
              </a:spcBef>
              <a:buChar char="-"/>
              <a:tabLst>
                <a:tab pos="450215" algn="l"/>
              </a:tabLst>
            </a:pPr>
            <a:r>
              <a:rPr sz="1800" dirty="0">
                <a:solidFill>
                  <a:srgbClr val="404040"/>
                </a:solidFill>
                <a:latin typeface="Verdana"/>
                <a:cs typeface="Verdana"/>
              </a:rPr>
              <a:t>2</a:t>
            </a:r>
            <a:r>
              <a:rPr sz="1800" spc="-25" dirty="0">
                <a:solidFill>
                  <a:srgbClr val="404040"/>
                </a:solidFill>
                <a:latin typeface="Verdana"/>
                <a:cs typeface="Verdana"/>
              </a:rPr>
              <a:t> </a:t>
            </a:r>
            <a:r>
              <a:rPr sz="1800" dirty="0">
                <a:solidFill>
                  <a:srgbClr val="404040"/>
                </a:solidFill>
                <a:latin typeface="Verdana"/>
                <a:cs typeface="Verdana"/>
              </a:rPr>
              <a:t>με</a:t>
            </a:r>
            <a:r>
              <a:rPr sz="1800" spc="-25" dirty="0">
                <a:solidFill>
                  <a:srgbClr val="404040"/>
                </a:solidFill>
                <a:latin typeface="Verdana"/>
                <a:cs typeface="Verdana"/>
              </a:rPr>
              <a:t> </a:t>
            </a:r>
            <a:r>
              <a:rPr sz="1800" dirty="0">
                <a:solidFill>
                  <a:srgbClr val="404040"/>
                </a:solidFill>
                <a:latin typeface="Verdana"/>
                <a:cs typeface="Verdana"/>
              </a:rPr>
              <a:t>12</a:t>
            </a:r>
            <a:r>
              <a:rPr sz="1800" spc="-5" dirty="0">
                <a:solidFill>
                  <a:srgbClr val="404040"/>
                </a:solidFill>
                <a:latin typeface="Verdana"/>
                <a:cs typeface="Verdana"/>
              </a:rPr>
              <a:t> </a:t>
            </a:r>
            <a:r>
              <a:rPr sz="1800" dirty="0">
                <a:solidFill>
                  <a:srgbClr val="404040"/>
                </a:solidFill>
                <a:latin typeface="Verdana"/>
                <a:cs typeface="Verdana"/>
              </a:rPr>
              <a:t>μήνες</a:t>
            </a:r>
            <a:endParaRPr sz="1800" dirty="0">
              <a:latin typeface="Verdana"/>
              <a:cs typeface="Verdana"/>
            </a:endParaRPr>
          </a:p>
          <a:p>
            <a:pPr marL="449580" lvl="1" indent="-184785">
              <a:lnSpc>
                <a:spcPct val="100000"/>
              </a:lnSpc>
              <a:spcBef>
                <a:spcPts val="1190"/>
              </a:spcBef>
              <a:buChar char="-"/>
              <a:tabLst>
                <a:tab pos="450215" algn="l"/>
              </a:tabLst>
            </a:pPr>
            <a:r>
              <a:rPr sz="1800" dirty="0">
                <a:solidFill>
                  <a:srgbClr val="404040"/>
                </a:solidFill>
                <a:latin typeface="Verdana"/>
                <a:cs typeface="Verdana"/>
              </a:rPr>
              <a:t>5 έως</a:t>
            </a:r>
            <a:r>
              <a:rPr sz="1800" spc="-5" dirty="0">
                <a:solidFill>
                  <a:srgbClr val="404040"/>
                </a:solidFill>
                <a:latin typeface="Verdana"/>
                <a:cs typeface="Verdana"/>
              </a:rPr>
              <a:t> </a:t>
            </a:r>
            <a:r>
              <a:rPr sz="1800" dirty="0">
                <a:solidFill>
                  <a:srgbClr val="404040"/>
                </a:solidFill>
                <a:latin typeface="Verdana"/>
                <a:cs typeface="Verdana"/>
              </a:rPr>
              <a:t>30</a:t>
            </a:r>
            <a:r>
              <a:rPr sz="1800" spc="15" dirty="0">
                <a:solidFill>
                  <a:srgbClr val="404040"/>
                </a:solidFill>
                <a:latin typeface="Verdana"/>
                <a:cs typeface="Verdana"/>
              </a:rPr>
              <a:t> </a:t>
            </a:r>
            <a:r>
              <a:rPr sz="1800" dirty="0">
                <a:solidFill>
                  <a:srgbClr val="404040"/>
                </a:solidFill>
                <a:latin typeface="Verdana"/>
                <a:cs typeface="Verdana"/>
              </a:rPr>
              <a:t>ημέρες</a:t>
            </a:r>
            <a:r>
              <a:rPr sz="1800" spc="-5" dirty="0">
                <a:solidFill>
                  <a:srgbClr val="404040"/>
                </a:solidFill>
                <a:latin typeface="Verdana"/>
                <a:cs typeface="Verdana"/>
              </a:rPr>
              <a:t> (σύντομης</a:t>
            </a:r>
            <a:r>
              <a:rPr sz="1800" spc="-30" dirty="0">
                <a:solidFill>
                  <a:srgbClr val="404040"/>
                </a:solidFill>
                <a:latin typeface="Verdana"/>
                <a:cs typeface="Verdana"/>
              </a:rPr>
              <a:t> </a:t>
            </a:r>
            <a:r>
              <a:rPr sz="1800" dirty="0">
                <a:solidFill>
                  <a:srgbClr val="404040"/>
                </a:solidFill>
                <a:latin typeface="Verdana"/>
                <a:cs typeface="Verdana"/>
              </a:rPr>
              <a:t>διάρκειας</a:t>
            </a:r>
            <a:r>
              <a:rPr sz="1800" spc="5" dirty="0">
                <a:solidFill>
                  <a:srgbClr val="404040"/>
                </a:solidFill>
                <a:latin typeface="Verdana"/>
                <a:cs typeface="Verdana"/>
              </a:rPr>
              <a:t> </a:t>
            </a:r>
            <a:r>
              <a:rPr sz="1800" dirty="0">
                <a:solidFill>
                  <a:srgbClr val="404040"/>
                </a:solidFill>
                <a:latin typeface="Verdana"/>
                <a:cs typeface="Verdana"/>
              </a:rPr>
              <a:t>διδακτορική</a:t>
            </a:r>
            <a:r>
              <a:rPr sz="1800" spc="5" dirty="0">
                <a:solidFill>
                  <a:srgbClr val="404040"/>
                </a:solidFill>
                <a:latin typeface="Verdana"/>
                <a:cs typeface="Verdana"/>
              </a:rPr>
              <a:t> </a:t>
            </a:r>
            <a:r>
              <a:rPr sz="1800" dirty="0">
                <a:solidFill>
                  <a:srgbClr val="404040"/>
                </a:solidFill>
                <a:latin typeface="Verdana"/>
                <a:cs typeface="Verdana"/>
              </a:rPr>
              <a:t>κινητικότητα</a:t>
            </a:r>
            <a:r>
              <a:rPr sz="1800" spc="-35" dirty="0">
                <a:solidFill>
                  <a:srgbClr val="404040"/>
                </a:solidFill>
                <a:latin typeface="Verdana"/>
                <a:cs typeface="Verdana"/>
              </a:rPr>
              <a:t> </a:t>
            </a:r>
            <a:r>
              <a:rPr sz="1800" dirty="0">
                <a:solidFill>
                  <a:srgbClr val="404040"/>
                </a:solidFill>
                <a:latin typeface="Verdana"/>
                <a:cs typeface="Verdana"/>
              </a:rPr>
              <a:t>ή </a:t>
            </a:r>
            <a:r>
              <a:rPr sz="1800" spc="-5" dirty="0">
                <a:solidFill>
                  <a:srgbClr val="404040"/>
                </a:solidFill>
                <a:latin typeface="Verdana"/>
                <a:cs typeface="Verdana"/>
              </a:rPr>
              <a:t>στην</a:t>
            </a:r>
            <a:r>
              <a:rPr sz="1800" spc="-20" dirty="0">
                <a:solidFill>
                  <a:srgbClr val="404040"/>
                </a:solidFill>
                <a:latin typeface="Verdana"/>
                <a:cs typeface="Verdana"/>
              </a:rPr>
              <a:t> </a:t>
            </a:r>
            <a:r>
              <a:rPr sz="1800" dirty="0">
                <a:solidFill>
                  <a:srgbClr val="404040"/>
                </a:solidFill>
                <a:latin typeface="Verdana"/>
                <a:cs typeface="Verdana"/>
              </a:rPr>
              <a:t>περίπτωση</a:t>
            </a:r>
            <a:r>
              <a:rPr sz="1800" spc="-25" dirty="0">
                <a:solidFill>
                  <a:srgbClr val="404040"/>
                </a:solidFill>
                <a:latin typeface="Verdana"/>
                <a:cs typeface="Verdana"/>
              </a:rPr>
              <a:t> </a:t>
            </a:r>
            <a:r>
              <a:rPr sz="1800" dirty="0">
                <a:solidFill>
                  <a:srgbClr val="404040"/>
                </a:solidFill>
                <a:latin typeface="Verdana"/>
                <a:cs typeface="Verdana"/>
              </a:rPr>
              <a:t>μιας</a:t>
            </a:r>
            <a:r>
              <a:rPr sz="1800" spc="5" dirty="0">
                <a:solidFill>
                  <a:srgbClr val="404040"/>
                </a:solidFill>
                <a:latin typeface="Verdana"/>
                <a:cs typeface="Verdana"/>
              </a:rPr>
              <a:t> </a:t>
            </a:r>
            <a:r>
              <a:rPr sz="1800" dirty="0">
                <a:solidFill>
                  <a:srgbClr val="404040"/>
                </a:solidFill>
                <a:latin typeface="Verdana"/>
                <a:cs typeface="Verdana"/>
              </a:rPr>
              <a:t>μικτής</a:t>
            </a:r>
            <a:endParaRPr sz="1800" dirty="0">
              <a:latin typeface="Verdana"/>
              <a:cs typeface="Verdana"/>
            </a:endParaRPr>
          </a:p>
          <a:p>
            <a:pPr marL="104139">
              <a:lnSpc>
                <a:spcPct val="100000"/>
              </a:lnSpc>
              <a:spcBef>
                <a:spcPts val="1080"/>
              </a:spcBef>
            </a:pPr>
            <a:r>
              <a:rPr sz="1800" spc="-5" dirty="0">
                <a:solidFill>
                  <a:srgbClr val="404040"/>
                </a:solidFill>
                <a:latin typeface="Verdana"/>
                <a:cs typeface="Verdana"/>
              </a:rPr>
              <a:t>κινητικότητας)</a:t>
            </a:r>
            <a:endParaRPr sz="1800" dirty="0">
              <a:latin typeface="Verdana"/>
              <a:cs typeface="Verdana"/>
            </a:endParaRPr>
          </a:p>
          <a:p>
            <a:pPr marL="299085" indent="-287020">
              <a:lnSpc>
                <a:spcPct val="100000"/>
              </a:lnSpc>
              <a:spcBef>
                <a:spcPts val="1565"/>
              </a:spcBef>
              <a:buFont typeface="Arial MT"/>
              <a:buChar char="•"/>
              <a:tabLst>
                <a:tab pos="299085" algn="l"/>
                <a:tab pos="299720" algn="l"/>
              </a:tabLst>
            </a:pPr>
            <a:r>
              <a:rPr sz="1800" b="1" spc="-5" dirty="0">
                <a:solidFill>
                  <a:srgbClr val="404040"/>
                </a:solidFill>
                <a:latin typeface="Verdana"/>
                <a:cs typeface="Verdana"/>
              </a:rPr>
              <a:t>Κινητικότητα</a:t>
            </a:r>
            <a:r>
              <a:rPr sz="1800" b="1" spc="-15" dirty="0">
                <a:solidFill>
                  <a:srgbClr val="404040"/>
                </a:solidFill>
                <a:latin typeface="Verdana"/>
                <a:cs typeface="Verdana"/>
              </a:rPr>
              <a:t> </a:t>
            </a:r>
            <a:r>
              <a:rPr sz="1800" b="1" dirty="0">
                <a:solidFill>
                  <a:srgbClr val="404040"/>
                </a:solidFill>
                <a:latin typeface="Verdana"/>
                <a:cs typeface="Verdana"/>
              </a:rPr>
              <a:t>προσωπικού</a:t>
            </a:r>
            <a:r>
              <a:rPr sz="1800" b="1" spc="-15" dirty="0">
                <a:solidFill>
                  <a:srgbClr val="404040"/>
                </a:solidFill>
                <a:latin typeface="Verdana"/>
                <a:cs typeface="Verdana"/>
              </a:rPr>
              <a:t> </a:t>
            </a:r>
            <a:r>
              <a:rPr sz="1800" b="1" dirty="0">
                <a:solidFill>
                  <a:srgbClr val="404040"/>
                </a:solidFill>
                <a:latin typeface="Verdana"/>
                <a:cs typeface="Verdana"/>
              </a:rPr>
              <a:t>για:</a:t>
            </a:r>
            <a:endParaRPr sz="1800" dirty="0">
              <a:latin typeface="Verdana"/>
              <a:cs typeface="Verdana"/>
            </a:endParaRPr>
          </a:p>
          <a:p>
            <a:pPr marL="413384" indent="-401320">
              <a:lnSpc>
                <a:spcPct val="100000"/>
              </a:lnSpc>
              <a:spcBef>
                <a:spcPts val="1080"/>
              </a:spcBef>
              <a:buAutoNum type="romanUcPeriod"/>
              <a:tabLst>
                <a:tab pos="413384" algn="l"/>
                <a:tab pos="414020" algn="l"/>
                <a:tab pos="3357879" algn="l"/>
              </a:tabLst>
            </a:pPr>
            <a:r>
              <a:rPr sz="1800" spc="-5" dirty="0">
                <a:solidFill>
                  <a:srgbClr val="404040"/>
                </a:solidFill>
                <a:latin typeface="Verdana"/>
                <a:cs typeface="Verdana"/>
              </a:rPr>
              <a:t>Διδασκαλία</a:t>
            </a:r>
            <a:r>
              <a:rPr sz="1800" spc="30" dirty="0">
                <a:solidFill>
                  <a:srgbClr val="404040"/>
                </a:solidFill>
                <a:latin typeface="Verdana"/>
                <a:cs typeface="Verdana"/>
              </a:rPr>
              <a:t> </a:t>
            </a:r>
            <a:r>
              <a:rPr sz="1800" spc="-5" dirty="0">
                <a:solidFill>
                  <a:srgbClr val="404040"/>
                </a:solidFill>
                <a:latin typeface="Verdana"/>
                <a:cs typeface="Verdana"/>
              </a:rPr>
              <a:t>(ακαδημαϊκό	</a:t>
            </a:r>
            <a:r>
              <a:rPr sz="1800" dirty="0">
                <a:solidFill>
                  <a:srgbClr val="404040"/>
                </a:solidFill>
                <a:latin typeface="Verdana"/>
                <a:cs typeface="Verdana"/>
              </a:rPr>
              <a:t>προσωπικό)</a:t>
            </a:r>
            <a:endParaRPr sz="1800" dirty="0">
              <a:latin typeface="Verdana"/>
              <a:cs typeface="Verdana"/>
            </a:endParaRPr>
          </a:p>
          <a:p>
            <a:pPr marL="413384" indent="-401320">
              <a:lnSpc>
                <a:spcPct val="100000"/>
              </a:lnSpc>
              <a:spcBef>
                <a:spcPts val="1085"/>
              </a:spcBef>
              <a:buAutoNum type="romanUcPeriod"/>
              <a:tabLst>
                <a:tab pos="414020" algn="l"/>
              </a:tabLst>
            </a:pPr>
            <a:r>
              <a:rPr sz="1800" spc="-5" dirty="0">
                <a:solidFill>
                  <a:srgbClr val="404040"/>
                </a:solidFill>
                <a:latin typeface="Verdana"/>
                <a:cs typeface="Verdana"/>
              </a:rPr>
              <a:t>Κατάρτιση </a:t>
            </a:r>
            <a:r>
              <a:rPr sz="1800" dirty="0">
                <a:solidFill>
                  <a:srgbClr val="404040"/>
                </a:solidFill>
                <a:latin typeface="Verdana"/>
                <a:cs typeface="Verdana"/>
              </a:rPr>
              <a:t>σε</a:t>
            </a:r>
            <a:r>
              <a:rPr sz="1800" spc="-10" dirty="0">
                <a:solidFill>
                  <a:srgbClr val="404040"/>
                </a:solidFill>
                <a:latin typeface="Verdana"/>
                <a:cs typeface="Verdana"/>
              </a:rPr>
              <a:t> </a:t>
            </a:r>
            <a:r>
              <a:rPr sz="1800" dirty="0">
                <a:solidFill>
                  <a:srgbClr val="404040"/>
                </a:solidFill>
                <a:latin typeface="Verdana"/>
                <a:cs typeface="Verdana"/>
              </a:rPr>
              <a:t>ιδρύματα</a:t>
            </a:r>
            <a:r>
              <a:rPr sz="1800" spc="-10" dirty="0">
                <a:solidFill>
                  <a:srgbClr val="404040"/>
                </a:solidFill>
                <a:latin typeface="Verdana"/>
                <a:cs typeface="Verdana"/>
              </a:rPr>
              <a:t> </a:t>
            </a:r>
            <a:r>
              <a:rPr sz="1800" dirty="0">
                <a:solidFill>
                  <a:srgbClr val="404040"/>
                </a:solidFill>
                <a:latin typeface="Verdana"/>
                <a:cs typeface="Verdana"/>
              </a:rPr>
              <a:t>και οργανισμούς</a:t>
            </a:r>
            <a:endParaRPr sz="1800" dirty="0">
              <a:latin typeface="Verdana"/>
              <a:cs typeface="Verdana"/>
            </a:endParaRPr>
          </a:p>
          <a:p>
            <a:pPr marL="413384" marR="384175" indent="-401320">
              <a:lnSpc>
                <a:spcPct val="150000"/>
              </a:lnSpc>
              <a:buClr>
                <a:srgbClr val="404040"/>
              </a:buClr>
              <a:buFont typeface="Verdana"/>
              <a:buAutoNum type="romanUcPeriod"/>
              <a:tabLst>
                <a:tab pos="494665" algn="l"/>
              </a:tabLst>
            </a:pPr>
            <a:r>
              <a:rPr dirty="0"/>
              <a:t>	</a:t>
            </a:r>
            <a:r>
              <a:rPr sz="1800" spc="-5" dirty="0">
                <a:solidFill>
                  <a:srgbClr val="404040"/>
                </a:solidFill>
                <a:latin typeface="Verdana"/>
                <a:cs typeface="Verdana"/>
              </a:rPr>
              <a:t>Διδασκαλία</a:t>
            </a:r>
            <a:r>
              <a:rPr sz="1800" spc="20" dirty="0">
                <a:solidFill>
                  <a:srgbClr val="404040"/>
                </a:solidFill>
                <a:latin typeface="Verdana"/>
                <a:cs typeface="Verdana"/>
              </a:rPr>
              <a:t> </a:t>
            </a:r>
            <a:r>
              <a:rPr sz="1800" dirty="0">
                <a:solidFill>
                  <a:srgbClr val="404040"/>
                </a:solidFill>
                <a:latin typeface="Verdana"/>
                <a:cs typeface="Verdana"/>
              </a:rPr>
              <a:t>για προσκεκλημένο</a:t>
            </a:r>
            <a:r>
              <a:rPr sz="1800" spc="-45" dirty="0">
                <a:solidFill>
                  <a:srgbClr val="404040"/>
                </a:solidFill>
                <a:latin typeface="Verdana"/>
                <a:cs typeface="Verdana"/>
              </a:rPr>
              <a:t> </a:t>
            </a:r>
            <a:r>
              <a:rPr sz="1800" dirty="0">
                <a:solidFill>
                  <a:srgbClr val="404040"/>
                </a:solidFill>
                <a:latin typeface="Verdana"/>
                <a:cs typeface="Verdana"/>
              </a:rPr>
              <a:t>προσωπικό</a:t>
            </a:r>
            <a:r>
              <a:rPr sz="1800" spc="-15" dirty="0">
                <a:solidFill>
                  <a:srgbClr val="404040"/>
                </a:solidFill>
                <a:latin typeface="Verdana"/>
                <a:cs typeface="Verdana"/>
              </a:rPr>
              <a:t> </a:t>
            </a:r>
            <a:r>
              <a:rPr sz="1800" spc="-5" dirty="0">
                <a:solidFill>
                  <a:srgbClr val="404040"/>
                </a:solidFill>
                <a:latin typeface="Verdana"/>
                <a:cs typeface="Verdana"/>
              </a:rPr>
              <a:t>από</a:t>
            </a:r>
            <a:r>
              <a:rPr sz="1800" spc="10" dirty="0">
                <a:solidFill>
                  <a:srgbClr val="404040"/>
                </a:solidFill>
                <a:latin typeface="Verdana"/>
                <a:cs typeface="Verdana"/>
              </a:rPr>
              <a:t> </a:t>
            </a:r>
            <a:r>
              <a:rPr sz="1800" dirty="0">
                <a:solidFill>
                  <a:srgbClr val="404040"/>
                </a:solidFill>
                <a:latin typeface="Verdana"/>
                <a:cs typeface="Verdana"/>
              </a:rPr>
              <a:t>μη </a:t>
            </a:r>
            <a:r>
              <a:rPr sz="1800" spc="-5" dirty="0">
                <a:solidFill>
                  <a:srgbClr val="404040"/>
                </a:solidFill>
                <a:latin typeface="Verdana"/>
                <a:cs typeface="Verdana"/>
              </a:rPr>
              <a:t>ακαδημαϊκό</a:t>
            </a:r>
            <a:r>
              <a:rPr sz="1800" spc="20" dirty="0">
                <a:solidFill>
                  <a:srgbClr val="404040"/>
                </a:solidFill>
                <a:latin typeface="Verdana"/>
                <a:cs typeface="Verdana"/>
              </a:rPr>
              <a:t> </a:t>
            </a:r>
            <a:r>
              <a:rPr sz="1800" dirty="0">
                <a:solidFill>
                  <a:srgbClr val="404040"/>
                </a:solidFill>
                <a:latin typeface="Verdana"/>
                <a:cs typeface="Verdana"/>
              </a:rPr>
              <a:t>οργανισμό</a:t>
            </a:r>
            <a:r>
              <a:rPr sz="1800" spc="-20" dirty="0">
                <a:solidFill>
                  <a:srgbClr val="404040"/>
                </a:solidFill>
                <a:latin typeface="Verdana"/>
                <a:cs typeface="Verdana"/>
              </a:rPr>
              <a:t> </a:t>
            </a:r>
            <a:r>
              <a:rPr sz="1800" dirty="0">
                <a:solidFill>
                  <a:srgbClr val="404040"/>
                </a:solidFill>
                <a:latin typeface="Verdana"/>
                <a:cs typeface="Verdana"/>
              </a:rPr>
              <a:t>για</a:t>
            </a:r>
            <a:r>
              <a:rPr sz="1800" spc="10"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διδάξει</a:t>
            </a:r>
            <a:r>
              <a:rPr sz="1800" spc="35" dirty="0">
                <a:solidFill>
                  <a:srgbClr val="404040"/>
                </a:solidFill>
                <a:latin typeface="Verdana"/>
                <a:cs typeface="Verdana"/>
              </a:rPr>
              <a:t> </a:t>
            </a:r>
            <a:r>
              <a:rPr sz="1800" dirty="0">
                <a:solidFill>
                  <a:srgbClr val="404040"/>
                </a:solidFill>
                <a:latin typeface="Verdana"/>
                <a:cs typeface="Verdana"/>
              </a:rPr>
              <a:t>σε </a:t>
            </a:r>
            <a:r>
              <a:rPr sz="1800" spc="-615" dirty="0">
                <a:solidFill>
                  <a:srgbClr val="404040"/>
                </a:solidFill>
                <a:latin typeface="Verdana"/>
                <a:cs typeface="Verdana"/>
              </a:rPr>
              <a:t> </a:t>
            </a:r>
            <a:r>
              <a:rPr sz="1800" spc="-5" dirty="0">
                <a:solidFill>
                  <a:srgbClr val="404040"/>
                </a:solidFill>
                <a:latin typeface="Verdana"/>
                <a:cs typeface="Verdana"/>
              </a:rPr>
              <a:t>συνεργαζόμενο</a:t>
            </a:r>
            <a:r>
              <a:rPr sz="1800" spc="-25" dirty="0">
                <a:solidFill>
                  <a:srgbClr val="404040"/>
                </a:solidFill>
                <a:latin typeface="Verdana"/>
                <a:cs typeface="Verdana"/>
              </a:rPr>
              <a:t> </a:t>
            </a:r>
            <a:r>
              <a:rPr sz="1800" dirty="0">
                <a:solidFill>
                  <a:srgbClr val="404040"/>
                </a:solidFill>
                <a:latin typeface="Verdana"/>
                <a:cs typeface="Verdana"/>
              </a:rPr>
              <a:t>ίδρυμα </a:t>
            </a:r>
            <a:r>
              <a:rPr sz="1800" spc="-5" dirty="0">
                <a:solidFill>
                  <a:srgbClr val="404040"/>
                </a:solidFill>
                <a:latin typeface="Verdana"/>
                <a:cs typeface="Verdana"/>
              </a:rPr>
              <a:t>τριτοβάθμιας</a:t>
            </a:r>
            <a:r>
              <a:rPr sz="1800" dirty="0">
                <a:solidFill>
                  <a:srgbClr val="404040"/>
                </a:solidFill>
                <a:latin typeface="Verdana"/>
                <a:cs typeface="Verdana"/>
              </a:rPr>
              <a:t> εκπαίδευσης </a:t>
            </a:r>
            <a:r>
              <a:rPr sz="1800" spc="-10" dirty="0">
                <a:solidFill>
                  <a:srgbClr val="404040"/>
                </a:solidFill>
                <a:latin typeface="Verdana"/>
                <a:cs typeface="Verdana"/>
              </a:rPr>
              <a:t>(ΙΤΕ)</a:t>
            </a:r>
            <a:endParaRPr sz="1800" dirty="0">
              <a:latin typeface="Verdana"/>
              <a:cs typeface="Verdana"/>
            </a:endParaRPr>
          </a:p>
          <a:p>
            <a:pPr marL="12700" marR="4791710">
              <a:lnSpc>
                <a:spcPct val="150000"/>
              </a:lnSpc>
              <a:buFont typeface="Wingdings"/>
              <a:buChar char=""/>
              <a:tabLst>
                <a:tab pos="299720" algn="l"/>
              </a:tabLst>
            </a:pPr>
            <a:r>
              <a:rPr sz="1800" b="1" dirty="0">
                <a:solidFill>
                  <a:srgbClr val="404040"/>
                </a:solidFill>
                <a:latin typeface="Verdana"/>
                <a:cs typeface="Verdana"/>
              </a:rPr>
              <a:t>Τα συνέδρια δεν </a:t>
            </a:r>
            <a:r>
              <a:rPr sz="1800" b="1" spc="-5" dirty="0">
                <a:solidFill>
                  <a:srgbClr val="404040"/>
                </a:solidFill>
                <a:latin typeface="Verdana"/>
                <a:cs typeface="Verdana"/>
              </a:rPr>
              <a:t>είναι επιλέξιμες </a:t>
            </a:r>
            <a:r>
              <a:rPr sz="1800" b="1" dirty="0">
                <a:solidFill>
                  <a:srgbClr val="404040"/>
                </a:solidFill>
                <a:latin typeface="Verdana"/>
                <a:cs typeface="Verdana"/>
              </a:rPr>
              <a:t>δραστηριότητες </a:t>
            </a:r>
            <a:r>
              <a:rPr sz="1800" b="1" spc="-605" dirty="0">
                <a:solidFill>
                  <a:srgbClr val="404040"/>
                </a:solidFill>
                <a:latin typeface="Verdana"/>
                <a:cs typeface="Verdana"/>
              </a:rPr>
              <a:t> </a:t>
            </a:r>
            <a:r>
              <a:rPr sz="1800" b="1" u="heavy" dirty="0">
                <a:solidFill>
                  <a:srgbClr val="404040"/>
                </a:solidFill>
                <a:uFill>
                  <a:solidFill>
                    <a:srgbClr val="404040"/>
                  </a:solidFill>
                </a:uFill>
                <a:latin typeface="Verdana"/>
                <a:cs typeface="Verdana"/>
              </a:rPr>
              <a:t>Διάρκεια</a:t>
            </a:r>
            <a:r>
              <a:rPr sz="1800" b="1" u="heavy" dirty="0">
                <a:solidFill>
                  <a:srgbClr val="00B050"/>
                </a:solidFill>
                <a:uFill>
                  <a:solidFill>
                    <a:srgbClr val="404040"/>
                  </a:solidFill>
                </a:uFill>
                <a:latin typeface="Verdana"/>
                <a:cs typeface="Verdana"/>
              </a:rPr>
              <a:t>:</a:t>
            </a:r>
            <a:r>
              <a:rPr sz="1800" b="1" spc="20" dirty="0">
                <a:solidFill>
                  <a:srgbClr val="00B050"/>
                </a:solidFill>
                <a:latin typeface="Verdana"/>
                <a:cs typeface="Verdana"/>
              </a:rPr>
              <a:t> </a:t>
            </a:r>
            <a:r>
              <a:rPr sz="1800" dirty="0">
                <a:solidFill>
                  <a:srgbClr val="00B050"/>
                </a:solidFill>
                <a:latin typeface="Verdana"/>
                <a:cs typeface="Verdana"/>
              </a:rPr>
              <a:t>5</a:t>
            </a:r>
            <a:r>
              <a:rPr sz="1800" spc="10" dirty="0">
                <a:solidFill>
                  <a:srgbClr val="00B050"/>
                </a:solidFill>
                <a:latin typeface="Verdana"/>
                <a:cs typeface="Verdana"/>
              </a:rPr>
              <a:t> </a:t>
            </a:r>
            <a:r>
              <a:rPr sz="1800" dirty="0">
                <a:solidFill>
                  <a:srgbClr val="00B050"/>
                </a:solidFill>
                <a:latin typeface="Verdana"/>
                <a:cs typeface="Verdana"/>
              </a:rPr>
              <a:t>-</a:t>
            </a:r>
            <a:r>
              <a:rPr sz="1800" spc="-20" dirty="0">
                <a:solidFill>
                  <a:srgbClr val="00B050"/>
                </a:solidFill>
                <a:latin typeface="Verdana"/>
                <a:cs typeface="Verdana"/>
              </a:rPr>
              <a:t> </a:t>
            </a:r>
            <a:r>
              <a:rPr sz="1800" dirty="0">
                <a:solidFill>
                  <a:srgbClr val="00B050"/>
                </a:solidFill>
                <a:latin typeface="Verdana"/>
                <a:cs typeface="Verdana"/>
              </a:rPr>
              <a:t>60</a:t>
            </a:r>
            <a:r>
              <a:rPr sz="1800" spc="20" dirty="0">
                <a:solidFill>
                  <a:srgbClr val="00B050"/>
                </a:solidFill>
                <a:latin typeface="Verdana"/>
                <a:cs typeface="Verdana"/>
              </a:rPr>
              <a:t> </a:t>
            </a:r>
            <a:r>
              <a:rPr sz="1800" dirty="0">
                <a:solidFill>
                  <a:srgbClr val="00B050"/>
                </a:solidFill>
                <a:latin typeface="Verdana"/>
                <a:cs typeface="Verdana"/>
              </a:rPr>
              <a:t>ημέρες</a:t>
            </a:r>
          </a:p>
          <a:p>
            <a:pPr marL="12700">
              <a:lnSpc>
                <a:spcPct val="100000"/>
              </a:lnSpc>
              <a:spcBef>
                <a:spcPts val="1080"/>
              </a:spcBef>
            </a:pPr>
            <a:r>
              <a:rPr sz="1800" spc="-5" dirty="0">
                <a:solidFill>
                  <a:srgbClr val="404040"/>
                </a:solidFill>
                <a:latin typeface="Verdana"/>
                <a:cs typeface="Verdana"/>
              </a:rPr>
              <a:t>Δυνατότητα</a:t>
            </a:r>
            <a:r>
              <a:rPr sz="1800" spc="-25" dirty="0">
                <a:solidFill>
                  <a:srgbClr val="404040"/>
                </a:solidFill>
                <a:latin typeface="Verdana"/>
                <a:cs typeface="Verdana"/>
              </a:rPr>
              <a:t> </a:t>
            </a:r>
            <a:r>
              <a:rPr sz="1800" dirty="0">
                <a:solidFill>
                  <a:srgbClr val="404040"/>
                </a:solidFill>
                <a:latin typeface="Verdana"/>
                <a:cs typeface="Verdana"/>
              </a:rPr>
              <a:t>και</a:t>
            </a:r>
            <a:r>
              <a:rPr sz="1800" spc="10" dirty="0">
                <a:solidFill>
                  <a:srgbClr val="404040"/>
                </a:solidFill>
                <a:latin typeface="Verdana"/>
                <a:cs typeface="Verdana"/>
              </a:rPr>
              <a:t> </a:t>
            </a:r>
            <a:r>
              <a:rPr sz="1800" dirty="0">
                <a:solidFill>
                  <a:srgbClr val="404040"/>
                </a:solidFill>
                <a:latin typeface="Verdana"/>
                <a:cs typeface="Verdana"/>
              </a:rPr>
              <a:t>για</a:t>
            </a:r>
            <a:r>
              <a:rPr sz="1800" spc="-15" dirty="0">
                <a:solidFill>
                  <a:srgbClr val="404040"/>
                </a:solidFill>
                <a:latin typeface="Verdana"/>
                <a:cs typeface="Verdana"/>
              </a:rPr>
              <a:t> </a:t>
            </a:r>
            <a:r>
              <a:rPr sz="1800" dirty="0">
                <a:solidFill>
                  <a:srgbClr val="404040"/>
                </a:solidFill>
                <a:latin typeface="Verdana"/>
                <a:cs typeface="Verdana"/>
              </a:rPr>
              <a:t>μικτή</a:t>
            </a:r>
            <a:r>
              <a:rPr sz="1800" spc="-25" dirty="0">
                <a:solidFill>
                  <a:srgbClr val="404040"/>
                </a:solidFill>
                <a:latin typeface="Verdana"/>
                <a:cs typeface="Verdana"/>
              </a:rPr>
              <a:t> </a:t>
            </a:r>
            <a:r>
              <a:rPr sz="1800" dirty="0">
                <a:solidFill>
                  <a:srgbClr val="404040"/>
                </a:solidFill>
                <a:latin typeface="Verdana"/>
                <a:cs typeface="Verdana"/>
              </a:rPr>
              <a:t>κινητικότητα</a:t>
            </a:r>
            <a:endParaRPr sz="1800" dirty="0">
              <a:latin typeface="Verdana"/>
              <a:cs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59523" y="761998"/>
            <a:ext cx="5332476" cy="6095998"/>
          </a:xfrm>
          <a:prstGeom prst="rect">
            <a:avLst/>
          </a:prstGeom>
        </p:spPr>
      </p:pic>
      <p:pic>
        <p:nvPicPr>
          <p:cNvPr id="3" name="object 3"/>
          <p:cNvPicPr/>
          <p:nvPr/>
        </p:nvPicPr>
        <p:blipFill>
          <a:blip r:embed="rId3" cstate="print"/>
          <a:stretch>
            <a:fillRect/>
          </a:stretch>
        </p:blipFill>
        <p:spPr>
          <a:xfrm>
            <a:off x="0" y="0"/>
            <a:ext cx="12191999" cy="441960"/>
          </a:xfrm>
          <a:prstGeom prst="rect">
            <a:avLst/>
          </a:prstGeom>
        </p:spPr>
      </p:pic>
      <p:sp>
        <p:nvSpPr>
          <p:cNvPr id="4" name="object 4"/>
          <p:cNvSpPr txBox="1">
            <a:spLocks noGrp="1"/>
          </p:cNvSpPr>
          <p:nvPr>
            <p:ph type="title"/>
          </p:nvPr>
        </p:nvSpPr>
        <p:spPr>
          <a:xfrm>
            <a:off x="-507" y="0"/>
            <a:ext cx="6489700" cy="452120"/>
          </a:xfrm>
          <a:prstGeom prst="rect">
            <a:avLst/>
          </a:prstGeom>
        </p:spPr>
        <p:txBody>
          <a:bodyPr vert="horz" wrap="square" lIns="0" tIns="12065" rIns="0" bIns="0" rtlCol="0">
            <a:spAutoFit/>
          </a:bodyPr>
          <a:lstStyle/>
          <a:p>
            <a:pPr marL="12700">
              <a:lnSpc>
                <a:spcPct val="100000"/>
              </a:lnSpc>
              <a:spcBef>
                <a:spcPts val="95"/>
              </a:spcBef>
            </a:pPr>
            <a:r>
              <a:rPr spc="-5" dirty="0">
                <a:latin typeface="Calibri"/>
                <a:cs typeface="Calibri"/>
              </a:rPr>
              <a:t>Περιορισμοί</a:t>
            </a:r>
            <a:r>
              <a:rPr spc="-60" dirty="0">
                <a:latin typeface="Calibri"/>
                <a:cs typeface="Calibri"/>
              </a:rPr>
              <a:t> </a:t>
            </a:r>
            <a:r>
              <a:rPr spc="-5" dirty="0">
                <a:latin typeface="Calibri"/>
                <a:cs typeface="Calibri"/>
              </a:rPr>
              <a:t>στις</a:t>
            </a:r>
            <a:r>
              <a:rPr spc="20" dirty="0">
                <a:latin typeface="Calibri"/>
                <a:cs typeface="Calibri"/>
              </a:rPr>
              <a:t> </a:t>
            </a:r>
            <a:r>
              <a:rPr spc="-15" dirty="0">
                <a:latin typeface="Calibri"/>
                <a:cs typeface="Calibri"/>
              </a:rPr>
              <a:t>εξερχόμενες</a:t>
            </a:r>
            <a:r>
              <a:rPr spc="-40" dirty="0">
                <a:latin typeface="Calibri"/>
                <a:cs typeface="Calibri"/>
              </a:rPr>
              <a:t> </a:t>
            </a:r>
            <a:r>
              <a:rPr spc="-25" dirty="0">
                <a:latin typeface="Calibri"/>
                <a:cs typeface="Calibri"/>
              </a:rPr>
              <a:t>κινητικότητες</a:t>
            </a:r>
          </a:p>
        </p:txBody>
      </p:sp>
      <p:sp>
        <p:nvSpPr>
          <p:cNvPr id="5" name="object 5"/>
          <p:cNvSpPr/>
          <p:nvPr/>
        </p:nvSpPr>
        <p:spPr>
          <a:xfrm>
            <a:off x="10055352" y="1935478"/>
            <a:ext cx="39370" cy="10795"/>
          </a:xfrm>
          <a:custGeom>
            <a:avLst/>
            <a:gdLst/>
            <a:ahLst/>
            <a:cxnLst/>
            <a:rect l="l" t="t" r="r" b="b"/>
            <a:pathLst>
              <a:path w="39370" h="10794">
                <a:moveTo>
                  <a:pt x="39248" y="0"/>
                </a:moveTo>
                <a:lnTo>
                  <a:pt x="0" y="0"/>
                </a:lnTo>
                <a:lnTo>
                  <a:pt x="0" y="10542"/>
                </a:lnTo>
                <a:lnTo>
                  <a:pt x="39248" y="10542"/>
                </a:lnTo>
                <a:lnTo>
                  <a:pt x="39248" y="0"/>
                </a:lnTo>
                <a:close/>
              </a:path>
            </a:pathLst>
          </a:custGeom>
          <a:solidFill>
            <a:srgbClr val="404040"/>
          </a:solidFill>
        </p:spPr>
        <p:txBody>
          <a:bodyPr wrap="square" lIns="0" tIns="0" rIns="0" bIns="0" rtlCol="0"/>
          <a:lstStyle/>
          <a:p>
            <a:endParaRPr/>
          </a:p>
        </p:txBody>
      </p:sp>
      <p:sp>
        <p:nvSpPr>
          <p:cNvPr id="6" name="object 6"/>
          <p:cNvSpPr txBox="1"/>
          <p:nvPr/>
        </p:nvSpPr>
        <p:spPr>
          <a:xfrm>
            <a:off x="191515" y="622452"/>
            <a:ext cx="5766435" cy="5261610"/>
          </a:xfrm>
          <a:prstGeom prst="rect">
            <a:avLst/>
          </a:prstGeom>
        </p:spPr>
        <p:txBody>
          <a:bodyPr vert="horz" wrap="square" lIns="0" tIns="12065" rIns="0" bIns="0" rtlCol="0">
            <a:spAutoFit/>
          </a:bodyPr>
          <a:lstStyle/>
          <a:p>
            <a:pPr marL="299085" marR="204470" indent="-287020">
              <a:lnSpc>
                <a:spcPct val="150100"/>
              </a:lnSpc>
              <a:spcBef>
                <a:spcPts val="95"/>
              </a:spcBef>
              <a:buFont typeface="Arial MT"/>
              <a:buChar char="•"/>
              <a:tabLst>
                <a:tab pos="299085" algn="l"/>
                <a:tab pos="299720" algn="l"/>
              </a:tabLst>
            </a:pPr>
            <a:r>
              <a:rPr sz="1600" spc="-10" dirty="0">
                <a:solidFill>
                  <a:srgbClr val="404040"/>
                </a:solidFill>
                <a:latin typeface="Verdana"/>
                <a:cs typeface="Verdana"/>
              </a:rPr>
              <a:t>Στις</a:t>
            </a:r>
            <a:r>
              <a:rPr sz="1600" spc="10" dirty="0">
                <a:solidFill>
                  <a:srgbClr val="404040"/>
                </a:solidFill>
                <a:latin typeface="Verdana"/>
                <a:cs typeface="Verdana"/>
              </a:rPr>
              <a:t> </a:t>
            </a:r>
            <a:r>
              <a:rPr sz="1600" spc="-10" dirty="0">
                <a:solidFill>
                  <a:srgbClr val="404040"/>
                </a:solidFill>
                <a:latin typeface="Verdana"/>
                <a:cs typeface="Verdana"/>
              </a:rPr>
              <a:t>περιοχές</a:t>
            </a:r>
            <a:r>
              <a:rPr sz="1600" spc="50" dirty="0">
                <a:solidFill>
                  <a:srgbClr val="404040"/>
                </a:solidFill>
                <a:latin typeface="Verdana"/>
                <a:cs typeface="Verdana"/>
              </a:rPr>
              <a:t> </a:t>
            </a:r>
            <a:r>
              <a:rPr sz="1600" spc="-5" dirty="0">
                <a:solidFill>
                  <a:srgbClr val="404040"/>
                </a:solidFill>
                <a:latin typeface="Verdana"/>
                <a:cs typeface="Verdana"/>
              </a:rPr>
              <a:t>2-12</a:t>
            </a:r>
            <a:r>
              <a:rPr sz="1600" spc="-15" dirty="0">
                <a:solidFill>
                  <a:srgbClr val="404040"/>
                </a:solidFill>
                <a:latin typeface="Verdana"/>
                <a:cs typeface="Verdana"/>
              </a:rPr>
              <a:t> </a:t>
            </a:r>
            <a:r>
              <a:rPr sz="1600" i="1" spc="-5" dirty="0">
                <a:solidFill>
                  <a:srgbClr val="008080"/>
                </a:solidFill>
                <a:latin typeface="Verdana"/>
                <a:cs typeface="Verdana"/>
              </a:rPr>
              <a:t>δεν</a:t>
            </a:r>
            <a:r>
              <a:rPr sz="1600" i="1" spc="15" dirty="0">
                <a:solidFill>
                  <a:srgbClr val="008080"/>
                </a:solidFill>
                <a:latin typeface="Verdana"/>
                <a:cs typeface="Verdana"/>
              </a:rPr>
              <a:t> </a:t>
            </a:r>
            <a:r>
              <a:rPr sz="1600" i="1" spc="-5" dirty="0">
                <a:solidFill>
                  <a:srgbClr val="008080"/>
                </a:solidFill>
                <a:latin typeface="Verdana"/>
                <a:cs typeface="Verdana"/>
              </a:rPr>
              <a:t>θα</a:t>
            </a:r>
            <a:r>
              <a:rPr sz="1600" i="1" spc="10" dirty="0">
                <a:solidFill>
                  <a:srgbClr val="008080"/>
                </a:solidFill>
                <a:latin typeface="Verdana"/>
                <a:cs typeface="Verdana"/>
              </a:rPr>
              <a:t> </a:t>
            </a:r>
            <a:r>
              <a:rPr sz="1600" i="1" spc="-5" dirty="0">
                <a:solidFill>
                  <a:srgbClr val="008080"/>
                </a:solidFill>
                <a:latin typeface="Verdana"/>
                <a:cs typeface="Verdana"/>
              </a:rPr>
              <a:t>χρηματοδοτούνται</a:t>
            </a:r>
            <a:r>
              <a:rPr sz="1600" i="1" spc="55" dirty="0">
                <a:solidFill>
                  <a:srgbClr val="008080"/>
                </a:solidFill>
                <a:latin typeface="Verdana"/>
                <a:cs typeface="Verdana"/>
              </a:rPr>
              <a:t> </a:t>
            </a:r>
            <a:r>
              <a:rPr sz="1600" i="1" spc="-5" dirty="0">
                <a:solidFill>
                  <a:srgbClr val="008080"/>
                </a:solidFill>
                <a:latin typeface="Verdana"/>
                <a:cs typeface="Verdana"/>
              </a:rPr>
              <a:t>οι </a:t>
            </a:r>
            <a:r>
              <a:rPr sz="1600" i="1" dirty="0">
                <a:solidFill>
                  <a:srgbClr val="008080"/>
                </a:solidFill>
                <a:latin typeface="Verdana"/>
                <a:cs typeface="Verdana"/>
              </a:rPr>
              <a:t> </a:t>
            </a:r>
            <a:r>
              <a:rPr sz="1600" i="1" spc="-5" dirty="0">
                <a:solidFill>
                  <a:srgbClr val="008080"/>
                </a:solidFill>
                <a:latin typeface="Verdana"/>
                <a:cs typeface="Verdana"/>
              </a:rPr>
              <a:t>Εξερχόμενες</a:t>
            </a:r>
            <a:r>
              <a:rPr sz="1600" i="1" spc="45" dirty="0">
                <a:solidFill>
                  <a:srgbClr val="008080"/>
                </a:solidFill>
                <a:latin typeface="Verdana"/>
                <a:cs typeface="Verdana"/>
              </a:rPr>
              <a:t> </a:t>
            </a:r>
            <a:r>
              <a:rPr sz="1600" i="1" spc="-5" dirty="0">
                <a:solidFill>
                  <a:srgbClr val="008080"/>
                </a:solidFill>
                <a:latin typeface="Verdana"/>
                <a:cs typeface="Verdana"/>
              </a:rPr>
              <a:t>κινητικότητες</a:t>
            </a:r>
            <a:r>
              <a:rPr sz="1600" i="1" spc="35" dirty="0">
                <a:solidFill>
                  <a:srgbClr val="008080"/>
                </a:solidFill>
                <a:latin typeface="Verdana"/>
                <a:cs typeface="Verdana"/>
              </a:rPr>
              <a:t> </a:t>
            </a:r>
            <a:r>
              <a:rPr sz="1600" i="1" spc="-5" dirty="0">
                <a:solidFill>
                  <a:srgbClr val="008080"/>
                </a:solidFill>
                <a:latin typeface="Verdana"/>
                <a:cs typeface="Verdana"/>
              </a:rPr>
              <a:t>για </a:t>
            </a:r>
            <a:r>
              <a:rPr sz="1600" i="1" spc="-10" dirty="0">
                <a:solidFill>
                  <a:srgbClr val="008080"/>
                </a:solidFill>
                <a:latin typeface="Verdana"/>
                <a:cs typeface="Verdana"/>
              </a:rPr>
              <a:t>σπουδές</a:t>
            </a:r>
            <a:r>
              <a:rPr sz="1600" i="1" spc="25" dirty="0">
                <a:solidFill>
                  <a:srgbClr val="008080"/>
                </a:solidFill>
                <a:latin typeface="Verdana"/>
                <a:cs typeface="Verdana"/>
              </a:rPr>
              <a:t> </a:t>
            </a:r>
            <a:r>
              <a:rPr sz="1600" i="1" spc="-5" dirty="0">
                <a:solidFill>
                  <a:srgbClr val="008080"/>
                </a:solidFill>
                <a:latin typeface="Verdana"/>
                <a:cs typeface="Verdana"/>
              </a:rPr>
              <a:t>και </a:t>
            </a:r>
            <a:r>
              <a:rPr sz="1600" i="1" dirty="0">
                <a:solidFill>
                  <a:srgbClr val="008080"/>
                </a:solidFill>
                <a:latin typeface="Verdana"/>
                <a:cs typeface="Verdana"/>
              </a:rPr>
              <a:t> </a:t>
            </a:r>
            <a:r>
              <a:rPr sz="1600" i="1" spc="-10" dirty="0">
                <a:solidFill>
                  <a:srgbClr val="008080"/>
                </a:solidFill>
                <a:latin typeface="Verdana"/>
                <a:cs typeface="Verdana"/>
              </a:rPr>
              <a:t>τοποθέτηση</a:t>
            </a:r>
            <a:r>
              <a:rPr sz="1600" i="1" spc="45" dirty="0">
                <a:solidFill>
                  <a:srgbClr val="008080"/>
                </a:solidFill>
                <a:latin typeface="Verdana"/>
                <a:cs typeface="Verdana"/>
              </a:rPr>
              <a:t> </a:t>
            </a:r>
            <a:r>
              <a:rPr sz="1600" i="1" spc="-5" dirty="0">
                <a:solidFill>
                  <a:srgbClr val="008080"/>
                </a:solidFill>
                <a:latin typeface="Verdana"/>
                <a:cs typeface="Verdana"/>
              </a:rPr>
              <a:t>συντόμου</a:t>
            </a:r>
            <a:r>
              <a:rPr sz="1600" i="1" spc="60" dirty="0">
                <a:solidFill>
                  <a:srgbClr val="008080"/>
                </a:solidFill>
                <a:latin typeface="Verdana"/>
                <a:cs typeface="Verdana"/>
              </a:rPr>
              <a:t> </a:t>
            </a:r>
            <a:r>
              <a:rPr sz="1600" i="1" spc="-5" dirty="0">
                <a:solidFill>
                  <a:srgbClr val="008080"/>
                </a:solidFill>
                <a:latin typeface="Verdana"/>
                <a:cs typeface="Verdana"/>
              </a:rPr>
              <a:t>κύκλου,</a:t>
            </a:r>
            <a:r>
              <a:rPr sz="1600" i="1" spc="25" dirty="0">
                <a:solidFill>
                  <a:srgbClr val="008080"/>
                </a:solidFill>
                <a:latin typeface="Verdana"/>
                <a:cs typeface="Verdana"/>
              </a:rPr>
              <a:t> </a:t>
            </a:r>
            <a:r>
              <a:rPr sz="1600" i="1" spc="-10" dirty="0">
                <a:solidFill>
                  <a:srgbClr val="008080"/>
                </a:solidFill>
                <a:latin typeface="Verdana"/>
                <a:cs typeface="Verdana"/>
              </a:rPr>
              <a:t>πρώτου</a:t>
            </a:r>
            <a:r>
              <a:rPr sz="1600" i="1" spc="40" dirty="0">
                <a:solidFill>
                  <a:srgbClr val="008080"/>
                </a:solidFill>
                <a:latin typeface="Verdana"/>
                <a:cs typeface="Verdana"/>
              </a:rPr>
              <a:t> </a:t>
            </a:r>
            <a:r>
              <a:rPr sz="1600" i="1" spc="-5" dirty="0">
                <a:solidFill>
                  <a:srgbClr val="008080"/>
                </a:solidFill>
                <a:latin typeface="Verdana"/>
                <a:cs typeface="Verdana"/>
              </a:rPr>
              <a:t>κύκλου,</a:t>
            </a:r>
            <a:r>
              <a:rPr sz="1600" i="1" spc="25" dirty="0">
                <a:solidFill>
                  <a:srgbClr val="008080"/>
                </a:solidFill>
                <a:latin typeface="Verdana"/>
                <a:cs typeface="Verdana"/>
              </a:rPr>
              <a:t> </a:t>
            </a:r>
            <a:r>
              <a:rPr sz="1600" i="1" spc="-5" dirty="0">
                <a:solidFill>
                  <a:srgbClr val="008080"/>
                </a:solidFill>
                <a:latin typeface="Verdana"/>
                <a:cs typeface="Verdana"/>
              </a:rPr>
              <a:t>και </a:t>
            </a:r>
            <a:r>
              <a:rPr sz="1600" i="1" spc="-545" dirty="0">
                <a:solidFill>
                  <a:srgbClr val="008080"/>
                </a:solidFill>
                <a:latin typeface="Verdana"/>
                <a:cs typeface="Verdana"/>
              </a:rPr>
              <a:t> </a:t>
            </a:r>
            <a:r>
              <a:rPr sz="1600" i="1" spc="-5" dirty="0">
                <a:solidFill>
                  <a:srgbClr val="008080"/>
                </a:solidFill>
                <a:latin typeface="Verdana"/>
                <a:cs typeface="Verdana"/>
              </a:rPr>
              <a:t>δευτέρου</a:t>
            </a:r>
            <a:r>
              <a:rPr sz="1600" i="1" spc="50" dirty="0">
                <a:solidFill>
                  <a:srgbClr val="008080"/>
                </a:solidFill>
                <a:latin typeface="Verdana"/>
                <a:cs typeface="Verdana"/>
              </a:rPr>
              <a:t> </a:t>
            </a:r>
            <a:r>
              <a:rPr sz="1600" i="1" spc="-5" dirty="0">
                <a:solidFill>
                  <a:srgbClr val="008080"/>
                </a:solidFill>
                <a:latin typeface="Verdana"/>
                <a:cs typeface="Verdana"/>
              </a:rPr>
              <a:t>κύκλου</a:t>
            </a:r>
            <a:r>
              <a:rPr sz="1600" i="1" spc="15" dirty="0">
                <a:solidFill>
                  <a:srgbClr val="008080"/>
                </a:solidFill>
                <a:latin typeface="Verdana"/>
                <a:cs typeface="Verdana"/>
              </a:rPr>
              <a:t> </a:t>
            </a:r>
            <a:r>
              <a:rPr sz="1600" i="1" spc="-5" dirty="0">
                <a:solidFill>
                  <a:srgbClr val="008080"/>
                </a:solidFill>
                <a:latin typeface="Verdana"/>
                <a:cs typeface="Verdana"/>
              </a:rPr>
              <a:t>για τις</a:t>
            </a:r>
            <a:r>
              <a:rPr sz="1600" i="1" dirty="0">
                <a:solidFill>
                  <a:srgbClr val="008080"/>
                </a:solidFill>
                <a:latin typeface="Verdana"/>
                <a:cs typeface="Verdana"/>
              </a:rPr>
              <a:t> </a:t>
            </a:r>
            <a:r>
              <a:rPr sz="1600" i="1" spc="-10" dirty="0">
                <a:solidFill>
                  <a:srgbClr val="008080"/>
                </a:solidFill>
                <a:latin typeface="Verdana"/>
                <a:cs typeface="Verdana"/>
              </a:rPr>
              <a:t>χώρες</a:t>
            </a:r>
            <a:r>
              <a:rPr sz="1600" i="1" spc="25" dirty="0">
                <a:solidFill>
                  <a:srgbClr val="008080"/>
                </a:solidFill>
                <a:latin typeface="Verdana"/>
                <a:cs typeface="Verdana"/>
              </a:rPr>
              <a:t> </a:t>
            </a:r>
            <a:r>
              <a:rPr sz="1600" i="1" spc="-5" dirty="0">
                <a:solidFill>
                  <a:srgbClr val="008080"/>
                </a:solidFill>
                <a:latin typeface="Verdana"/>
                <a:cs typeface="Verdana"/>
              </a:rPr>
              <a:t>που</a:t>
            </a:r>
            <a:r>
              <a:rPr sz="1600" i="1" spc="10" dirty="0">
                <a:solidFill>
                  <a:srgbClr val="008080"/>
                </a:solidFill>
                <a:latin typeface="Verdana"/>
                <a:cs typeface="Verdana"/>
              </a:rPr>
              <a:t> </a:t>
            </a:r>
            <a:r>
              <a:rPr sz="1600" i="1" spc="-5" dirty="0">
                <a:solidFill>
                  <a:srgbClr val="008080"/>
                </a:solidFill>
                <a:latin typeface="Verdana"/>
                <a:cs typeface="Verdana"/>
              </a:rPr>
              <a:t>λαμβάνουν</a:t>
            </a:r>
            <a:endParaRPr sz="1600">
              <a:latin typeface="Verdana"/>
              <a:cs typeface="Verdana"/>
            </a:endParaRPr>
          </a:p>
          <a:p>
            <a:pPr marL="299085">
              <a:lnSpc>
                <a:spcPct val="100000"/>
              </a:lnSpc>
              <a:spcBef>
                <a:spcPts val="960"/>
              </a:spcBef>
            </a:pPr>
            <a:r>
              <a:rPr sz="1600" i="1" spc="-5" dirty="0">
                <a:solidFill>
                  <a:srgbClr val="008080"/>
                </a:solidFill>
                <a:latin typeface="Verdana"/>
                <a:cs typeface="Verdana"/>
              </a:rPr>
              <a:t>βοήθημα</a:t>
            </a:r>
            <a:r>
              <a:rPr sz="1600" i="1" spc="15" dirty="0">
                <a:solidFill>
                  <a:srgbClr val="008080"/>
                </a:solidFill>
                <a:latin typeface="Verdana"/>
                <a:cs typeface="Verdana"/>
              </a:rPr>
              <a:t> </a:t>
            </a:r>
            <a:r>
              <a:rPr sz="1600" i="1" spc="-10" dirty="0">
                <a:solidFill>
                  <a:srgbClr val="008080"/>
                </a:solidFill>
                <a:latin typeface="Verdana"/>
                <a:cs typeface="Verdana"/>
              </a:rPr>
              <a:t>(από</a:t>
            </a:r>
            <a:r>
              <a:rPr sz="1600" i="1" spc="20" dirty="0">
                <a:solidFill>
                  <a:srgbClr val="008080"/>
                </a:solidFill>
                <a:latin typeface="Verdana"/>
                <a:cs typeface="Verdana"/>
              </a:rPr>
              <a:t> </a:t>
            </a:r>
            <a:r>
              <a:rPr sz="1600" i="1" spc="-10" dirty="0">
                <a:solidFill>
                  <a:srgbClr val="008080"/>
                </a:solidFill>
                <a:latin typeface="Verdana"/>
                <a:cs typeface="Verdana"/>
              </a:rPr>
              <a:t>την</a:t>
            </a:r>
            <a:r>
              <a:rPr sz="1600" i="1" spc="10" dirty="0">
                <a:solidFill>
                  <a:srgbClr val="008080"/>
                </a:solidFill>
                <a:latin typeface="Verdana"/>
                <a:cs typeface="Verdana"/>
              </a:rPr>
              <a:t> </a:t>
            </a:r>
            <a:r>
              <a:rPr sz="1600" i="1" spc="-5" dirty="0">
                <a:solidFill>
                  <a:srgbClr val="008080"/>
                </a:solidFill>
                <a:latin typeface="Verdana"/>
                <a:cs typeface="Verdana"/>
              </a:rPr>
              <a:t>αναπτυξιακή</a:t>
            </a:r>
            <a:r>
              <a:rPr sz="1600" i="1" spc="10" dirty="0">
                <a:solidFill>
                  <a:srgbClr val="008080"/>
                </a:solidFill>
                <a:latin typeface="Verdana"/>
                <a:cs typeface="Verdana"/>
              </a:rPr>
              <a:t> </a:t>
            </a:r>
            <a:r>
              <a:rPr sz="1600" i="1" spc="-5" dirty="0">
                <a:solidFill>
                  <a:srgbClr val="008080"/>
                </a:solidFill>
                <a:latin typeface="Verdana"/>
                <a:cs typeface="Verdana"/>
              </a:rPr>
              <a:t>βοήθεια)</a:t>
            </a:r>
            <a:r>
              <a:rPr sz="1600" i="1" spc="15" dirty="0">
                <a:solidFill>
                  <a:srgbClr val="008080"/>
                </a:solidFill>
                <a:latin typeface="Verdana"/>
                <a:cs typeface="Verdana"/>
              </a:rPr>
              <a:t> </a:t>
            </a:r>
            <a:r>
              <a:rPr sz="1600" i="1" spc="-5" dirty="0">
                <a:solidFill>
                  <a:srgbClr val="008080"/>
                </a:solidFill>
                <a:latin typeface="Verdana"/>
                <a:cs typeface="Verdana"/>
              </a:rPr>
              <a:t>.</a:t>
            </a:r>
            <a:endParaRPr sz="1600">
              <a:latin typeface="Verdana"/>
              <a:cs typeface="Verdana"/>
            </a:endParaRPr>
          </a:p>
          <a:p>
            <a:pPr marL="299085" indent="-287020" algn="just">
              <a:lnSpc>
                <a:spcPct val="100000"/>
              </a:lnSpc>
              <a:spcBef>
                <a:spcPts val="1260"/>
              </a:spcBef>
              <a:buFont typeface="Arial MT"/>
              <a:buChar char="•"/>
              <a:tabLst>
                <a:tab pos="299720" algn="l"/>
              </a:tabLst>
            </a:pPr>
            <a:r>
              <a:rPr sz="1600" spc="-5" dirty="0">
                <a:solidFill>
                  <a:srgbClr val="404040"/>
                </a:solidFill>
                <a:latin typeface="Verdana"/>
                <a:cs typeface="Verdana"/>
              </a:rPr>
              <a:t>Η κινητικότητα</a:t>
            </a:r>
            <a:r>
              <a:rPr sz="1600" spc="55" dirty="0">
                <a:solidFill>
                  <a:srgbClr val="404040"/>
                </a:solidFill>
                <a:latin typeface="Verdana"/>
                <a:cs typeface="Verdana"/>
              </a:rPr>
              <a:t> </a:t>
            </a:r>
            <a:r>
              <a:rPr sz="1600" spc="-5" dirty="0">
                <a:solidFill>
                  <a:srgbClr val="404040"/>
                </a:solidFill>
                <a:latin typeface="Verdana"/>
                <a:cs typeface="Verdana"/>
              </a:rPr>
              <a:t>προς</a:t>
            </a:r>
            <a:r>
              <a:rPr sz="1600" spc="5" dirty="0">
                <a:solidFill>
                  <a:srgbClr val="404040"/>
                </a:solidFill>
                <a:latin typeface="Verdana"/>
                <a:cs typeface="Verdana"/>
              </a:rPr>
              <a:t> </a:t>
            </a:r>
            <a:r>
              <a:rPr sz="1600" spc="-5" dirty="0">
                <a:solidFill>
                  <a:srgbClr val="404040"/>
                </a:solidFill>
                <a:latin typeface="Verdana"/>
                <a:cs typeface="Verdana"/>
              </a:rPr>
              <a:t>αυτές</a:t>
            </a:r>
            <a:r>
              <a:rPr sz="1600" spc="25" dirty="0">
                <a:solidFill>
                  <a:srgbClr val="404040"/>
                </a:solidFill>
                <a:latin typeface="Verdana"/>
                <a:cs typeface="Verdana"/>
              </a:rPr>
              <a:t> </a:t>
            </a:r>
            <a:r>
              <a:rPr sz="1600" spc="-5" dirty="0">
                <a:solidFill>
                  <a:srgbClr val="404040"/>
                </a:solidFill>
                <a:latin typeface="Verdana"/>
                <a:cs typeface="Verdana"/>
              </a:rPr>
              <a:t>τις</a:t>
            </a:r>
            <a:r>
              <a:rPr sz="1600" spc="10" dirty="0">
                <a:solidFill>
                  <a:srgbClr val="404040"/>
                </a:solidFill>
                <a:latin typeface="Verdana"/>
                <a:cs typeface="Verdana"/>
              </a:rPr>
              <a:t> </a:t>
            </a:r>
            <a:r>
              <a:rPr sz="1600" spc="-10" dirty="0">
                <a:solidFill>
                  <a:srgbClr val="404040"/>
                </a:solidFill>
                <a:latin typeface="Verdana"/>
                <a:cs typeface="Verdana"/>
              </a:rPr>
              <a:t>περιοχές</a:t>
            </a:r>
            <a:r>
              <a:rPr sz="1600" spc="40" dirty="0">
                <a:solidFill>
                  <a:srgbClr val="404040"/>
                </a:solidFill>
                <a:latin typeface="Verdana"/>
                <a:cs typeface="Verdana"/>
              </a:rPr>
              <a:t> </a:t>
            </a:r>
            <a:r>
              <a:rPr sz="1600" spc="-5" dirty="0">
                <a:solidFill>
                  <a:srgbClr val="404040"/>
                </a:solidFill>
                <a:latin typeface="Verdana"/>
                <a:cs typeface="Verdana"/>
              </a:rPr>
              <a:t>είναι</a:t>
            </a:r>
            <a:r>
              <a:rPr sz="1600" spc="20" dirty="0">
                <a:solidFill>
                  <a:srgbClr val="404040"/>
                </a:solidFill>
                <a:latin typeface="Verdana"/>
                <a:cs typeface="Verdana"/>
              </a:rPr>
              <a:t> </a:t>
            </a:r>
            <a:r>
              <a:rPr sz="1600" spc="-5" dirty="0">
                <a:solidFill>
                  <a:srgbClr val="404040"/>
                </a:solidFill>
                <a:latin typeface="Verdana"/>
                <a:cs typeface="Verdana"/>
              </a:rPr>
              <a:t>μόνο</a:t>
            </a:r>
            <a:r>
              <a:rPr sz="1600" spc="20" dirty="0">
                <a:solidFill>
                  <a:srgbClr val="404040"/>
                </a:solidFill>
                <a:latin typeface="Verdana"/>
                <a:cs typeface="Verdana"/>
              </a:rPr>
              <a:t> </a:t>
            </a:r>
            <a:r>
              <a:rPr sz="1600" spc="-5" dirty="0">
                <a:solidFill>
                  <a:srgbClr val="404040"/>
                </a:solidFill>
                <a:latin typeface="Verdana"/>
                <a:cs typeface="Verdana"/>
              </a:rPr>
              <a:t>για</a:t>
            </a:r>
            <a:endParaRPr sz="1600">
              <a:latin typeface="Verdana"/>
              <a:cs typeface="Verdana"/>
            </a:endParaRPr>
          </a:p>
          <a:p>
            <a:pPr marL="299085" marR="316865" algn="just">
              <a:lnSpc>
                <a:spcPct val="150000"/>
              </a:lnSpc>
              <a:spcBef>
                <a:spcPts val="5"/>
              </a:spcBef>
            </a:pPr>
            <a:r>
              <a:rPr sz="1600" spc="-5" dirty="0">
                <a:solidFill>
                  <a:srgbClr val="404040"/>
                </a:solidFill>
                <a:latin typeface="Verdana"/>
                <a:cs typeface="Verdana"/>
              </a:rPr>
              <a:t>εξερχόμενους </a:t>
            </a:r>
            <a:r>
              <a:rPr sz="1600" spc="-10" dirty="0">
                <a:solidFill>
                  <a:srgbClr val="404040"/>
                </a:solidFill>
                <a:latin typeface="Verdana"/>
                <a:cs typeface="Verdana"/>
              </a:rPr>
              <a:t>φοιτητές </a:t>
            </a:r>
            <a:r>
              <a:rPr sz="1600" spc="-5" dirty="0">
                <a:solidFill>
                  <a:srgbClr val="404040"/>
                </a:solidFill>
                <a:latin typeface="Verdana"/>
                <a:cs typeface="Verdana"/>
              </a:rPr>
              <a:t>σε διδακτορικό επίπεδο και </a:t>
            </a:r>
            <a:r>
              <a:rPr sz="1600" spc="-550" dirty="0">
                <a:solidFill>
                  <a:srgbClr val="404040"/>
                </a:solidFill>
                <a:latin typeface="Verdana"/>
                <a:cs typeface="Verdana"/>
              </a:rPr>
              <a:t> </a:t>
            </a:r>
            <a:r>
              <a:rPr sz="1600" spc="-5" dirty="0">
                <a:solidFill>
                  <a:srgbClr val="404040"/>
                </a:solidFill>
                <a:latin typeface="Verdana"/>
                <a:cs typeface="Verdana"/>
              </a:rPr>
              <a:t>για</a:t>
            </a:r>
            <a:r>
              <a:rPr sz="1600" spc="10" dirty="0">
                <a:solidFill>
                  <a:srgbClr val="404040"/>
                </a:solidFill>
                <a:latin typeface="Verdana"/>
                <a:cs typeface="Verdana"/>
              </a:rPr>
              <a:t> </a:t>
            </a:r>
            <a:r>
              <a:rPr sz="1600" spc="-5" dirty="0">
                <a:solidFill>
                  <a:srgbClr val="404040"/>
                </a:solidFill>
                <a:latin typeface="Verdana"/>
                <a:cs typeface="Verdana"/>
              </a:rPr>
              <a:t>το</a:t>
            </a:r>
            <a:r>
              <a:rPr sz="1600" spc="15" dirty="0">
                <a:solidFill>
                  <a:srgbClr val="404040"/>
                </a:solidFill>
                <a:latin typeface="Verdana"/>
                <a:cs typeface="Verdana"/>
              </a:rPr>
              <a:t> </a:t>
            </a:r>
            <a:r>
              <a:rPr sz="1600" spc="-10" dirty="0">
                <a:solidFill>
                  <a:srgbClr val="404040"/>
                </a:solidFill>
                <a:latin typeface="Verdana"/>
                <a:cs typeface="Verdana"/>
              </a:rPr>
              <a:t>προσωπικό.</a:t>
            </a:r>
            <a:endParaRPr sz="1600">
              <a:latin typeface="Verdana"/>
              <a:cs typeface="Verdana"/>
            </a:endParaRPr>
          </a:p>
          <a:p>
            <a:pPr marL="299085" marR="29845" indent="-287020" algn="just">
              <a:lnSpc>
                <a:spcPct val="150100"/>
              </a:lnSpc>
              <a:spcBef>
                <a:spcPts val="295"/>
              </a:spcBef>
              <a:buFont typeface="Arial MT"/>
              <a:buChar char="•"/>
              <a:tabLst>
                <a:tab pos="299720" algn="l"/>
              </a:tabLst>
            </a:pPr>
            <a:r>
              <a:rPr sz="1600" spc="-10" dirty="0">
                <a:solidFill>
                  <a:srgbClr val="404040"/>
                </a:solidFill>
                <a:latin typeface="Verdana"/>
                <a:cs typeface="Verdana"/>
              </a:rPr>
              <a:t>Επίσης </a:t>
            </a:r>
            <a:r>
              <a:rPr sz="1600" spc="-5" dirty="0">
                <a:solidFill>
                  <a:srgbClr val="404040"/>
                </a:solidFill>
                <a:latin typeface="Verdana"/>
                <a:cs typeface="Verdana"/>
              </a:rPr>
              <a:t>δεν θα </a:t>
            </a:r>
            <a:r>
              <a:rPr sz="1600" spc="-10" dirty="0">
                <a:solidFill>
                  <a:srgbClr val="404040"/>
                </a:solidFill>
                <a:latin typeface="Verdana"/>
                <a:cs typeface="Verdana"/>
              </a:rPr>
              <a:t>υπάρχει περιορισμός </a:t>
            </a:r>
            <a:r>
              <a:rPr sz="1600" spc="-5" dirty="0">
                <a:solidFill>
                  <a:srgbClr val="404040"/>
                </a:solidFill>
                <a:latin typeface="Verdana"/>
                <a:cs typeface="Verdana"/>
              </a:rPr>
              <a:t>στην εισερχόμενη </a:t>
            </a:r>
            <a:r>
              <a:rPr sz="1600" spc="-550" dirty="0">
                <a:solidFill>
                  <a:srgbClr val="404040"/>
                </a:solidFill>
                <a:latin typeface="Verdana"/>
                <a:cs typeface="Verdana"/>
              </a:rPr>
              <a:t> </a:t>
            </a:r>
            <a:r>
              <a:rPr sz="1600" spc="-5" dirty="0">
                <a:solidFill>
                  <a:srgbClr val="404040"/>
                </a:solidFill>
                <a:latin typeface="Verdana"/>
                <a:cs typeface="Verdana"/>
              </a:rPr>
              <a:t>κινητικότητα από τις εν λόγω </a:t>
            </a:r>
            <a:r>
              <a:rPr sz="1600" spc="-10" dirty="0">
                <a:solidFill>
                  <a:srgbClr val="404040"/>
                </a:solidFill>
                <a:latin typeface="Verdana"/>
                <a:cs typeface="Verdana"/>
              </a:rPr>
              <a:t>χώρες </a:t>
            </a:r>
            <a:r>
              <a:rPr sz="1600" spc="-5" dirty="0">
                <a:solidFill>
                  <a:srgbClr val="404040"/>
                </a:solidFill>
                <a:latin typeface="Verdana"/>
                <a:cs typeface="Verdana"/>
              </a:rPr>
              <a:t>από τις </a:t>
            </a:r>
            <a:r>
              <a:rPr sz="1600" spc="-10" dirty="0">
                <a:solidFill>
                  <a:srgbClr val="404040"/>
                </a:solidFill>
                <a:latin typeface="Verdana"/>
                <a:cs typeface="Verdana"/>
              </a:rPr>
              <a:t>περιοχές </a:t>
            </a:r>
            <a:r>
              <a:rPr sz="1600" spc="-5" dirty="0">
                <a:solidFill>
                  <a:srgbClr val="404040"/>
                </a:solidFill>
                <a:latin typeface="Verdana"/>
                <a:cs typeface="Verdana"/>
              </a:rPr>
              <a:t> 2-12</a:t>
            </a:r>
            <a:r>
              <a:rPr sz="1600" spc="-25" dirty="0">
                <a:solidFill>
                  <a:srgbClr val="404040"/>
                </a:solidFill>
                <a:latin typeface="Verdana"/>
                <a:cs typeface="Verdana"/>
              </a:rPr>
              <a:t> </a:t>
            </a:r>
            <a:r>
              <a:rPr sz="1600" spc="-5" dirty="0">
                <a:solidFill>
                  <a:srgbClr val="404040"/>
                </a:solidFill>
                <a:latin typeface="Verdana"/>
                <a:cs typeface="Verdana"/>
              </a:rPr>
              <a:t>που</a:t>
            </a:r>
            <a:r>
              <a:rPr sz="1600" spc="10" dirty="0">
                <a:solidFill>
                  <a:srgbClr val="404040"/>
                </a:solidFill>
                <a:latin typeface="Verdana"/>
                <a:cs typeface="Verdana"/>
              </a:rPr>
              <a:t> </a:t>
            </a:r>
            <a:r>
              <a:rPr sz="1600" spc="-5" dirty="0">
                <a:solidFill>
                  <a:srgbClr val="404040"/>
                </a:solidFill>
                <a:latin typeface="Verdana"/>
                <a:cs typeface="Verdana"/>
              </a:rPr>
              <a:t>λαμβάνουν</a:t>
            </a:r>
            <a:r>
              <a:rPr sz="1600" spc="35" dirty="0">
                <a:solidFill>
                  <a:srgbClr val="404040"/>
                </a:solidFill>
                <a:latin typeface="Verdana"/>
                <a:cs typeface="Verdana"/>
              </a:rPr>
              <a:t> </a:t>
            </a:r>
            <a:r>
              <a:rPr sz="1600" spc="-5" dirty="0">
                <a:solidFill>
                  <a:srgbClr val="404040"/>
                </a:solidFill>
                <a:latin typeface="Verdana"/>
                <a:cs typeface="Verdana"/>
              </a:rPr>
              <a:t>βοήθημα.</a:t>
            </a:r>
            <a:endParaRPr sz="1600">
              <a:latin typeface="Verdana"/>
              <a:cs typeface="Verdana"/>
            </a:endParaRPr>
          </a:p>
          <a:p>
            <a:pPr marL="299085" marR="55880" indent="-287020">
              <a:lnSpc>
                <a:spcPct val="150100"/>
              </a:lnSpc>
              <a:spcBef>
                <a:spcPts val="300"/>
              </a:spcBef>
              <a:buClr>
                <a:srgbClr val="404040"/>
              </a:buClr>
              <a:buFont typeface="Arial MT"/>
              <a:buChar char="•"/>
              <a:tabLst>
                <a:tab pos="370205" algn="l"/>
                <a:tab pos="370840" algn="l"/>
                <a:tab pos="2947670" algn="l"/>
              </a:tabLst>
            </a:pPr>
            <a:r>
              <a:rPr dirty="0"/>
              <a:t>	</a:t>
            </a:r>
            <a:r>
              <a:rPr sz="1600" spc="-5" dirty="0">
                <a:solidFill>
                  <a:srgbClr val="404040"/>
                </a:solidFill>
                <a:latin typeface="Verdana"/>
                <a:cs typeface="Verdana"/>
              </a:rPr>
              <a:t>Οι</a:t>
            </a:r>
            <a:r>
              <a:rPr sz="1600" spc="-10" dirty="0">
                <a:solidFill>
                  <a:srgbClr val="404040"/>
                </a:solidFill>
                <a:latin typeface="Verdana"/>
                <a:cs typeface="Verdana"/>
              </a:rPr>
              <a:t> </a:t>
            </a:r>
            <a:r>
              <a:rPr sz="1600" spc="-5" dirty="0">
                <a:solidFill>
                  <a:srgbClr val="404040"/>
                </a:solidFill>
                <a:latin typeface="Verdana"/>
                <a:cs typeface="Verdana"/>
              </a:rPr>
              <a:t>χώρες</a:t>
            </a:r>
            <a:r>
              <a:rPr sz="1600" spc="30" dirty="0">
                <a:solidFill>
                  <a:srgbClr val="404040"/>
                </a:solidFill>
                <a:latin typeface="Verdana"/>
                <a:cs typeface="Verdana"/>
              </a:rPr>
              <a:t> </a:t>
            </a:r>
            <a:r>
              <a:rPr sz="1600" spc="-5" dirty="0">
                <a:solidFill>
                  <a:srgbClr val="404040"/>
                </a:solidFill>
                <a:latin typeface="Verdana"/>
                <a:cs typeface="Verdana"/>
              </a:rPr>
              <a:t>που </a:t>
            </a:r>
            <a:r>
              <a:rPr sz="1600" dirty="0">
                <a:solidFill>
                  <a:srgbClr val="404040"/>
                </a:solidFill>
                <a:latin typeface="Verdana"/>
                <a:cs typeface="Verdana"/>
              </a:rPr>
              <a:t> </a:t>
            </a:r>
            <a:r>
              <a:rPr sz="1600" spc="-5" dirty="0">
                <a:solidFill>
                  <a:srgbClr val="404040"/>
                </a:solidFill>
                <a:latin typeface="Verdana"/>
                <a:cs typeface="Verdana"/>
              </a:rPr>
              <a:t>παρουσιάζονται</a:t>
            </a:r>
            <a:r>
              <a:rPr sz="1600" spc="45" dirty="0">
                <a:solidFill>
                  <a:srgbClr val="404040"/>
                </a:solidFill>
                <a:latin typeface="Verdana"/>
                <a:cs typeface="Verdana"/>
              </a:rPr>
              <a:t> </a:t>
            </a:r>
            <a:r>
              <a:rPr sz="1600" spc="-5" dirty="0">
                <a:solidFill>
                  <a:srgbClr val="404040"/>
                </a:solidFill>
                <a:latin typeface="Verdana"/>
                <a:cs typeface="Verdana"/>
              </a:rPr>
              <a:t>σε</a:t>
            </a:r>
            <a:r>
              <a:rPr sz="1600" spc="5" dirty="0">
                <a:solidFill>
                  <a:srgbClr val="404040"/>
                </a:solidFill>
                <a:latin typeface="Verdana"/>
                <a:cs typeface="Verdana"/>
              </a:rPr>
              <a:t> </a:t>
            </a:r>
            <a:r>
              <a:rPr sz="1600" spc="-5" dirty="0">
                <a:solidFill>
                  <a:srgbClr val="404040"/>
                </a:solidFill>
                <a:latin typeface="Verdana"/>
                <a:cs typeface="Verdana"/>
              </a:rPr>
              <a:t>bold</a:t>
            </a:r>
            <a:r>
              <a:rPr sz="1600" spc="45" dirty="0">
                <a:solidFill>
                  <a:srgbClr val="404040"/>
                </a:solidFill>
                <a:latin typeface="Verdana"/>
                <a:cs typeface="Verdana"/>
              </a:rPr>
              <a:t> </a:t>
            </a:r>
            <a:r>
              <a:rPr sz="1600" spc="-10" dirty="0">
                <a:solidFill>
                  <a:srgbClr val="404040"/>
                </a:solidFill>
                <a:latin typeface="Verdana"/>
                <a:cs typeface="Verdana"/>
              </a:rPr>
              <a:t>στο</a:t>
            </a:r>
            <a:r>
              <a:rPr sz="1600" spc="15" dirty="0">
                <a:solidFill>
                  <a:srgbClr val="0000FF"/>
                </a:solidFill>
                <a:latin typeface="Verdana"/>
                <a:cs typeface="Verdana"/>
              </a:rPr>
              <a:t> </a:t>
            </a:r>
            <a:r>
              <a:rPr sz="1600" u="sng" spc="-10" dirty="0">
                <a:solidFill>
                  <a:srgbClr val="0000FF"/>
                </a:solidFill>
                <a:uFill>
                  <a:solidFill>
                    <a:srgbClr val="0000FF"/>
                  </a:solidFill>
                </a:uFill>
                <a:latin typeface="Verdana"/>
                <a:cs typeface="Verdana"/>
                <a:hlinkClick r:id="rId4"/>
              </a:rPr>
              <a:t>Handbook</a:t>
            </a:r>
            <a:r>
              <a:rPr sz="1600" spc="-5" dirty="0">
                <a:solidFill>
                  <a:srgbClr val="0000FF"/>
                </a:solidFill>
                <a:latin typeface="Verdana"/>
                <a:cs typeface="Verdana"/>
              </a:rPr>
              <a:t> </a:t>
            </a:r>
            <a:r>
              <a:rPr sz="1600" spc="-5" dirty="0">
                <a:solidFill>
                  <a:srgbClr val="404040"/>
                </a:solidFill>
                <a:latin typeface="Verdana"/>
                <a:cs typeface="Verdana"/>
              </a:rPr>
              <a:t>(σελ.</a:t>
            </a:r>
            <a:r>
              <a:rPr sz="1600" spc="30" dirty="0">
                <a:solidFill>
                  <a:srgbClr val="404040"/>
                </a:solidFill>
                <a:latin typeface="Verdana"/>
                <a:cs typeface="Verdana"/>
              </a:rPr>
              <a:t> </a:t>
            </a:r>
            <a:r>
              <a:rPr sz="1600" spc="-5" dirty="0">
                <a:solidFill>
                  <a:srgbClr val="404040"/>
                </a:solidFill>
                <a:latin typeface="Verdana"/>
                <a:cs typeface="Verdana"/>
              </a:rPr>
              <a:t>11)</a:t>
            </a:r>
            <a:r>
              <a:rPr sz="1600" spc="-20" dirty="0">
                <a:solidFill>
                  <a:srgbClr val="404040"/>
                </a:solidFill>
                <a:latin typeface="Verdana"/>
                <a:cs typeface="Verdana"/>
              </a:rPr>
              <a:t> </a:t>
            </a:r>
            <a:r>
              <a:rPr sz="1600" spc="-5" dirty="0">
                <a:solidFill>
                  <a:srgbClr val="404040"/>
                </a:solidFill>
                <a:latin typeface="Verdana"/>
                <a:cs typeface="Verdana"/>
              </a:rPr>
              <a:t>ΔΕΝ </a:t>
            </a:r>
            <a:r>
              <a:rPr sz="1600" spc="-545" dirty="0">
                <a:solidFill>
                  <a:srgbClr val="404040"/>
                </a:solidFill>
                <a:latin typeface="Verdana"/>
                <a:cs typeface="Verdana"/>
              </a:rPr>
              <a:t> </a:t>
            </a:r>
            <a:r>
              <a:rPr sz="1600" spc="-5" dirty="0">
                <a:solidFill>
                  <a:srgbClr val="404040"/>
                </a:solidFill>
                <a:latin typeface="Verdana"/>
                <a:cs typeface="Verdana"/>
              </a:rPr>
              <a:t>λαμβάνουν</a:t>
            </a:r>
            <a:r>
              <a:rPr sz="1600" spc="140" dirty="0">
                <a:solidFill>
                  <a:srgbClr val="404040"/>
                </a:solidFill>
                <a:latin typeface="Verdana"/>
                <a:cs typeface="Verdana"/>
              </a:rPr>
              <a:t> </a:t>
            </a:r>
            <a:r>
              <a:rPr sz="1600" spc="-5" dirty="0">
                <a:solidFill>
                  <a:srgbClr val="404040"/>
                </a:solidFill>
                <a:latin typeface="Verdana"/>
                <a:cs typeface="Verdana"/>
              </a:rPr>
              <a:t>βοήθημα</a:t>
            </a:r>
            <a:r>
              <a:rPr sz="1600" spc="135" dirty="0">
                <a:solidFill>
                  <a:srgbClr val="404040"/>
                </a:solidFill>
                <a:latin typeface="Verdana"/>
                <a:cs typeface="Verdana"/>
              </a:rPr>
              <a:t> </a:t>
            </a:r>
            <a:r>
              <a:rPr sz="1600" spc="-10" dirty="0">
                <a:solidFill>
                  <a:srgbClr val="404040"/>
                </a:solidFill>
                <a:latin typeface="Verdana"/>
                <a:cs typeface="Verdana"/>
              </a:rPr>
              <a:t>άρα</a:t>
            </a:r>
            <a:r>
              <a:rPr sz="1600" spc="125" dirty="0">
                <a:solidFill>
                  <a:srgbClr val="404040"/>
                </a:solidFill>
                <a:latin typeface="Verdana"/>
                <a:cs typeface="Verdana"/>
              </a:rPr>
              <a:t> </a:t>
            </a:r>
            <a:r>
              <a:rPr sz="1600" spc="-5" dirty="0">
                <a:solidFill>
                  <a:srgbClr val="404040"/>
                </a:solidFill>
                <a:latin typeface="Verdana"/>
                <a:cs typeface="Verdana"/>
              </a:rPr>
              <a:t>δεν</a:t>
            </a:r>
            <a:r>
              <a:rPr sz="1600" spc="125" dirty="0">
                <a:solidFill>
                  <a:srgbClr val="404040"/>
                </a:solidFill>
                <a:latin typeface="Verdana"/>
                <a:cs typeface="Verdana"/>
              </a:rPr>
              <a:t> </a:t>
            </a:r>
            <a:r>
              <a:rPr sz="1600" spc="-10" dirty="0">
                <a:solidFill>
                  <a:srgbClr val="404040"/>
                </a:solidFill>
                <a:latin typeface="Verdana"/>
                <a:cs typeface="Verdana"/>
              </a:rPr>
              <a:t>ισχύουν</a:t>
            </a:r>
            <a:r>
              <a:rPr sz="1600" spc="114" dirty="0">
                <a:solidFill>
                  <a:srgbClr val="404040"/>
                </a:solidFill>
                <a:latin typeface="Verdana"/>
                <a:cs typeface="Verdana"/>
              </a:rPr>
              <a:t> </a:t>
            </a:r>
            <a:r>
              <a:rPr sz="1600" spc="-10" dirty="0">
                <a:solidFill>
                  <a:srgbClr val="404040"/>
                </a:solidFill>
                <a:latin typeface="Verdana"/>
                <a:cs typeface="Verdana"/>
              </a:rPr>
              <a:t>περιορισμοί </a:t>
            </a:r>
            <a:r>
              <a:rPr sz="1600" spc="-5" dirty="0">
                <a:solidFill>
                  <a:srgbClr val="404040"/>
                </a:solidFill>
                <a:latin typeface="Verdana"/>
                <a:cs typeface="Verdana"/>
              </a:rPr>
              <a:t> για</a:t>
            </a:r>
            <a:r>
              <a:rPr sz="1600" spc="25" dirty="0">
                <a:solidFill>
                  <a:srgbClr val="404040"/>
                </a:solidFill>
                <a:latin typeface="Verdana"/>
                <a:cs typeface="Verdana"/>
              </a:rPr>
              <a:t> </a:t>
            </a:r>
            <a:r>
              <a:rPr sz="1600" spc="-10" dirty="0">
                <a:solidFill>
                  <a:srgbClr val="404040"/>
                </a:solidFill>
                <a:latin typeface="Verdana"/>
                <a:cs typeface="Verdana"/>
              </a:rPr>
              <a:t>αυτές</a:t>
            </a:r>
            <a:r>
              <a:rPr sz="1600" spc="35" dirty="0">
                <a:solidFill>
                  <a:srgbClr val="404040"/>
                </a:solidFill>
                <a:latin typeface="Verdana"/>
                <a:cs typeface="Verdana"/>
              </a:rPr>
              <a:t> </a:t>
            </a:r>
            <a:r>
              <a:rPr sz="1600" spc="-5" dirty="0">
                <a:solidFill>
                  <a:srgbClr val="404040"/>
                </a:solidFill>
                <a:latin typeface="Verdana"/>
                <a:cs typeface="Verdana"/>
              </a:rPr>
              <a:t>τις	χώρες</a:t>
            </a:r>
            <a:endParaRPr sz="1600">
              <a:latin typeface="Verdana"/>
              <a:cs typeface="Verdana"/>
            </a:endParaRPr>
          </a:p>
        </p:txBody>
      </p:sp>
      <p:sp>
        <p:nvSpPr>
          <p:cNvPr id="7" name="object 7"/>
          <p:cNvSpPr txBox="1"/>
          <p:nvPr/>
        </p:nvSpPr>
        <p:spPr>
          <a:xfrm>
            <a:off x="6938518" y="533857"/>
            <a:ext cx="4463415" cy="330200"/>
          </a:xfrm>
          <a:prstGeom prst="rect">
            <a:avLst/>
          </a:prstGeom>
        </p:spPr>
        <p:txBody>
          <a:bodyPr vert="horz" wrap="square" lIns="0" tIns="12065" rIns="0" bIns="0" rtlCol="0">
            <a:spAutoFit/>
          </a:bodyPr>
          <a:lstStyle/>
          <a:p>
            <a:pPr marL="12700">
              <a:lnSpc>
                <a:spcPct val="100000"/>
              </a:lnSpc>
              <a:spcBef>
                <a:spcPts val="95"/>
              </a:spcBef>
            </a:pPr>
            <a:r>
              <a:rPr sz="1000" u="sng" spc="-5" dirty="0">
                <a:solidFill>
                  <a:srgbClr val="0000FF"/>
                </a:solidFill>
                <a:uFill>
                  <a:solidFill>
                    <a:srgbClr val="0000FF"/>
                  </a:solidFill>
                </a:uFill>
                <a:latin typeface="Calibri"/>
                <a:cs typeface="Calibri"/>
                <a:hlinkClick r:id="rId5"/>
              </a:rPr>
              <a:t>https://www.oecd.org/dac/financing-sustainable-development/development-finance-</a:t>
            </a:r>
            <a:endParaRPr sz="1000">
              <a:latin typeface="Calibri"/>
              <a:cs typeface="Calibri"/>
            </a:endParaRPr>
          </a:p>
          <a:p>
            <a:pPr marL="12700">
              <a:lnSpc>
                <a:spcPct val="100000"/>
              </a:lnSpc>
              <a:spcBef>
                <a:spcPts val="5"/>
              </a:spcBef>
            </a:pPr>
            <a:r>
              <a:rPr sz="1000" u="sng" spc="-5" dirty="0">
                <a:solidFill>
                  <a:srgbClr val="0000FF"/>
                </a:solidFill>
                <a:uFill>
                  <a:solidFill>
                    <a:srgbClr val="0000FF"/>
                  </a:solidFill>
                </a:uFill>
                <a:latin typeface="Calibri"/>
                <a:cs typeface="Calibri"/>
                <a:hlinkClick r:id="rId5"/>
              </a:rPr>
              <a:t>standards/DAC-List-of-ODA-Recipients-for-reporting-2022-23-flows.pdf</a:t>
            </a:r>
            <a:endParaRPr sz="10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507" y="76"/>
            <a:ext cx="3680460" cy="452120"/>
          </a:xfrm>
          <a:prstGeom prst="rect">
            <a:avLst/>
          </a:prstGeom>
        </p:spPr>
        <p:txBody>
          <a:bodyPr vert="horz" wrap="square" lIns="0" tIns="12065" rIns="0" bIns="0" rtlCol="0">
            <a:spAutoFit/>
          </a:bodyPr>
          <a:lstStyle/>
          <a:p>
            <a:pPr marL="12700">
              <a:lnSpc>
                <a:spcPct val="100000"/>
              </a:lnSpc>
              <a:spcBef>
                <a:spcPts val="95"/>
              </a:spcBef>
            </a:pPr>
            <a:r>
              <a:rPr spc="-10" dirty="0">
                <a:latin typeface="Verdana"/>
                <a:cs typeface="Verdana"/>
              </a:rPr>
              <a:t>Οργανωτικά</a:t>
            </a:r>
            <a:r>
              <a:rPr dirty="0">
                <a:latin typeface="Verdana"/>
                <a:cs typeface="Verdana"/>
              </a:rPr>
              <a:t> </a:t>
            </a:r>
            <a:r>
              <a:rPr spc="-5" dirty="0">
                <a:latin typeface="Verdana"/>
                <a:cs typeface="Verdana"/>
              </a:rPr>
              <a:t>έξοδα</a:t>
            </a:r>
          </a:p>
        </p:txBody>
      </p:sp>
      <p:sp>
        <p:nvSpPr>
          <p:cNvPr id="4" name="object 4"/>
          <p:cNvSpPr/>
          <p:nvPr/>
        </p:nvSpPr>
        <p:spPr>
          <a:xfrm>
            <a:off x="10055352" y="1935478"/>
            <a:ext cx="39370" cy="10795"/>
          </a:xfrm>
          <a:custGeom>
            <a:avLst/>
            <a:gdLst/>
            <a:ahLst/>
            <a:cxnLst/>
            <a:rect l="l" t="t" r="r" b="b"/>
            <a:pathLst>
              <a:path w="39370" h="10794">
                <a:moveTo>
                  <a:pt x="39248" y="0"/>
                </a:moveTo>
                <a:lnTo>
                  <a:pt x="0" y="0"/>
                </a:lnTo>
                <a:lnTo>
                  <a:pt x="0" y="10542"/>
                </a:lnTo>
                <a:lnTo>
                  <a:pt x="39248" y="10542"/>
                </a:lnTo>
                <a:lnTo>
                  <a:pt x="39248" y="0"/>
                </a:lnTo>
                <a:close/>
              </a:path>
            </a:pathLst>
          </a:custGeom>
          <a:solidFill>
            <a:srgbClr val="404040"/>
          </a:solidFill>
        </p:spPr>
        <p:txBody>
          <a:bodyPr wrap="square" lIns="0" tIns="0" rIns="0" bIns="0" rtlCol="0"/>
          <a:lstStyle/>
          <a:p>
            <a:endParaRPr/>
          </a:p>
        </p:txBody>
      </p:sp>
      <p:sp>
        <p:nvSpPr>
          <p:cNvPr id="5" name="object 5"/>
          <p:cNvSpPr txBox="1"/>
          <p:nvPr/>
        </p:nvSpPr>
        <p:spPr>
          <a:xfrm>
            <a:off x="66852" y="412983"/>
            <a:ext cx="10621010" cy="5875655"/>
          </a:xfrm>
          <a:prstGeom prst="rect">
            <a:avLst/>
          </a:prstGeom>
        </p:spPr>
        <p:txBody>
          <a:bodyPr vert="horz" wrap="square" lIns="0" tIns="149225" rIns="0" bIns="0" rtlCol="0">
            <a:spAutoFit/>
          </a:bodyPr>
          <a:lstStyle/>
          <a:p>
            <a:pPr marL="299085" indent="-287020">
              <a:lnSpc>
                <a:spcPct val="100000"/>
              </a:lnSpc>
              <a:spcBef>
                <a:spcPts val="1175"/>
              </a:spcBef>
              <a:buFont typeface="Arial MT"/>
              <a:buChar char="•"/>
              <a:tabLst>
                <a:tab pos="299085" algn="l"/>
                <a:tab pos="299720" algn="l"/>
              </a:tabLst>
            </a:pPr>
            <a:r>
              <a:rPr sz="1800" spc="-5" dirty="0">
                <a:solidFill>
                  <a:srgbClr val="404040"/>
                </a:solidFill>
                <a:latin typeface="Verdana"/>
                <a:cs typeface="Verdana"/>
              </a:rPr>
              <a:t>Τα</a:t>
            </a:r>
            <a:r>
              <a:rPr sz="1800" spc="15" dirty="0">
                <a:solidFill>
                  <a:srgbClr val="404040"/>
                </a:solidFill>
                <a:latin typeface="Verdana"/>
                <a:cs typeface="Verdana"/>
              </a:rPr>
              <a:t> </a:t>
            </a:r>
            <a:r>
              <a:rPr sz="1800" dirty="0">
                <a:solidFill>
                  <a:srgbClr val="404040"/>
                </a:solidFill>
                <a:latin typeface="Verdana"/>
                <a:cs typeface="Verdana"/>
              </a:rPr>
              <a:t>οργανωτικά</a:t>
            </a:r>
            <a:r>
              <a:rPr sz="1800" spc="-10" dirty="0">
                <a:solidFill>
                  <a:srgbClr val="404040"/>
                </a:solidFill>
                <a:latin typeface="Verdana"/>
                <a:cs typeface="Verdana"/>
              </a:rPr>
              <a:t> </a:t>
            </a:r>
            <a:r>
              <a:rPr sz="1800" spc="-5" dirty="0">
                <a:solidFill>
                  <a:srgbClr val="404040"/>
                </a:solidFill>
                <a:latin typeface="Verdana"/>
                <a:cs typeface="Verdana"/>
              </a:rPr>
              <a:t>έξοδα</a:t>
            </a:r>
            <a:r>
              <a:rPr sz="1800" spc="10" dirty="0">
                <a:solidFill>
                  <a:srgbClr val="404040"/>
                </a:solidFill>
                <a:latin typeface="Verdana"/>
                <a:cs typeface="Verdana"/>
              </a:rPr>
              <a:t> </a:t>
            </a:r>
            <a:r>
              <a:rPr sz="1800" dirty="0">
                <a:solidFill>
                  <a:srgbClr val="404040"/>
                </a:solidFill>
                <a:latin typeface="Verdana"/>
                <a:cs typeface="Verdana"/>
              </a:rPr>
              <a:t>ενός</a:t>
            </a:r>
            <a:r>
              <a:rPr sz="1800" spc="-5" dirty="0">
                <a:solidFill>
                  <a:srgbClr val="404040"/>
                </a:solidFill>
                <a:latin typeface="Verdana"/>
                <a:cs typeface="Verdana"/>
              </a:rPr>
              <a:t> </a:t>
            </a:r>
            <a:r>
              <a:rPr sz="1800" dirty="0">
                <a:solidFill>
                  <a:srgbClr val="404040"/>
                </a:solidFill>
                <a:latin typeface="Verdana"/>
                <a:cs typeface="Verdana"/>
              </a:rPr>
              <a:t>σχεδίου</a:t>
            </a:r>
            <a:r>
              <a:rPr sz="1800" spc="20" dirty="0">
                <a:solidFill>
                  <a:srgbClr val="404040"/>
                </a:solidFill>
                <a:latin typeface="Verdana"/>
                <a:cs typeface="Verdana"/>
              </a:rPr>
              <a:t> </a:t>
            </a:r>
            <a:r>
              <a:rPr sz="1800" spc="-5" dirty="0">
                <a:solidFill>
                  <a:srgbClr val="404040"/>
                </a:solidFill>
                <a:latin typeface="Verdana"/>
                <a:cs typeface="Verdana"/>
              </a:rPr>
              <a:t>συνδέονται</a:t>
            </a:r>
            <a:r>
              <a:rPr sz="1800" spc="10" dirty="0">
                <a:solidFill>
                  <a:srgbClr val="404040"/>
                </a:solidFill>
                <a:latin typeface="Verdana"/>
                <a:cs typeface="Verdana"/>
              </a:rPr>
              <a:t> </a:t>
            </a:r>
            <a:r>
              <a:rPr sz="1800" spc="-5" dirty="0">
                <a:solidFill>
                  <a:srgbClr val="404040"/>
                </a:solidFill>
                <a:latin typeface="Verdana"/>
                <a:cs typeface="Verdana"/>
              </a:rPr>
              <a:t>άμεσα</a:t>
            </a:r>
            <a:r>
              <a:rPr sz="1800" spc="2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5" dirty="0">
                <a:solidFill>
                  <a:srgbClr val="404040"/>
                </a:solidFill>
                <a:latin typeface="Verdana"/>
                <a:cs typeface="Verdana"/>
              </a:rPr>
              <a:t>την </a:t>
            </a:r>
            <a:r>
              <a:rPr sz="1800" dirty="0">
                <a:solidFill>
                  <a:srgbClr val="404040"/>
                </a:solidFill>
                <a:latin typeface="Verdana"/>
                <a:cs typeface="Verdana"/>
              </a:rPr>
              <a:t>υλοποίηση</a:t>
            </a:r>
            <a:r>
              <a:rPr sz="1800" spc="-20" dirty="0">
                <a:solidFill>
                  <a:srgbClr val="404040"/>
                </a:solidFill>
                <a:latin typeface="Verdana"/>
                <a:cs typeface="Verdana"/>
              </a:rPr>
              <a:t> </a:t>
            </a:r>
            <a:r>
              <a:rPr sz="1800" spc="-5" dirty="0">
                <a:solidFill>
                  <a:srgbClr val="404040"/>
                </a:solidFill>
                <a:latin typeface="Verdana"/>
                <a:cs typeface="Verdana"/>
              </a:rPr>
              <a:t>δραστηριοτήτων</a:t>
            </a:r>
            <a:endParaRPr sz="1800">
              <a:latin typeface="Verdana"/>
              <a:cs typeface="Verdana"/>
            </a:endParaRPr>
          </a:p>
          <a:p>
            <a:pPr marL="299085">
              <a:lnSpc>
                <a:spcPct val="100000"/>
              </a:lnSpc>
              <a:spcBef>
                <a:spcPts val="1080"/>
              </a:spcBef>
            </a:pPr>
            <a:r>
              <a:rPr sz="1800" spc="-5" dirty="0">
                <a:solidFill>
                  <a:srgbClr val="404040"/>
                </a:solidFill>
                <a:latin typeface="Verdana"/>
                <a:cs typeface="Verdana"/>
              </a:rPr>
              <a:t>κινητικότητας</a:t>
            </a:r>
            <a:endParaRPr sz="1800">
              <a:latin typeface="Verdana"/>
              <a:cs typeface="Verdana"/>
            </a:endParaRPr>
          </a:p>
          <a:p>
            <a:pPr marL="299085" indent="-287020">
              <a:lnSpc>
                <a:spcPct val="100000"/>
              </a:lnSpc>
              <a:spcBef>
                <a:spcPts val="1180"/>
              </a:spcBef>
              <a:buFont typeface="Arial MT"/>
              <a:buChar char="•"/>
              <a:tabLst>
                <a:tab pos="299085" algn="l"/>
                <a:tab pos="299720" algn="l"/>
              </a:tabLst>
            </a:pPr>
            <a:r>
              <a:rPr sz="1800" dirty="0">
                <a:solidFill>
                  <a:srgbClr val="404040"/>
                </a:solidFill>
                <a:latin typeface="Verdana"/>
                <a:cs typeface="Verdana"/>
              </a:rPr>
              <a:t>όπως</a:t>
            </a:r>
            <a:r>
              <a:rPr sz="1800" spc="-35" dirty="0">
                <a:solidFill>
                  <a:srgbClr val="404040"/>
                </a:solidFill>
                <a:latin typeface="Verdana"/>
                <a:cs typeface="Verdana"/>
              </a:rPr>
              <a:t> </a:t>
            </a:r>
            <a:r>
              <a:rPr sz="1800" dirty="0">
                <a:solidFill>
                  <a:srgbClr val="404040"/>
                </a:solidFill>
                <a:latin typeface="Verdana"/>
                <a:cs typeface="Verdana"/>
              </a:rPr>
              <a:t>η</a:t>
            </a:r>
            <a:r>
              <a:rPr sz="1800" spc="-15" dirty="0">
                <a:solidFill>
                  <a:srgbClr val="404040"/>
                </a:solidFill>
                <a:latin typeface="Verdana"/>
                <a:cs typeface="Verdana"/>
              </a:rPr>
              <a:t> </a:t>
            </a:r>
            <a:r>
              <a:rPr sz="1800" dirty="0">
                <a:solidFill>
                  <a:srgbClr val="404040"/>
                </a:solidFill>
                <a:latin typeface="Verdana"/>
                <a:cs typeface="Verdana"/>
              </a:rPr>
              <a:t>επιλογή</a:t>
            </a:r>
            <a:r>
              <a:rPr sz="1800" spc="-20" dirty="0">
                <a:solidFill>
                  <a:srgbClr val="404040"/>
                </a:solidFill>
                <a:latin typeface="Verdana"/>
                <a:cs typeface="Verdana"/>
              </a:rPr>
              <a:t> </a:t>
            </a:r>
            <a:r>
              <a:rPr sz="1800" spc="-5" dirty="0">
                <a:solidFill>
                  <a:srgbClr val="404040"/>
                </a:solidFill>
                <a:latin typeface="Verdana"/>
                <a:cs typeface="Verdana"/>
              </a:rPr>
              <a:t>συμμετεχόντων,</a:t>
            </a:r>
            <a:endParaRPr sz="1800">
              <a:latin typeface="Verdana"/>
              <a:cs typeface="Verdana"/>
            </a:endParaRPr>
          </a:p>
          <a:p>
            <a:pPr marL="299085" indent="-287020">
              <a:lnSpc>
                <a:spcPct val="100000"/>
              </a:lnSpc>
              <a:spcBef>
                <a:spcPts val="1175"/>
              </a:spcBef>
              <a:buFont typeface="Arial MT"/>
              <a:buChar char="•"/>
              <a:tabLst>
                <a:tab pos="299085" algn="l"/>
                <a:tab pos="299720" algn="l"/>
              </a:tabLst>
            </a:pPr>
            <a:r>
              <a:rPr sz="1800" dirty="0">
                <a:solidFill>
                  <a:srgbClr val="404040"/>
                </a:solidFill>
                <a:latin typeface="Verdana"/>
                <a:cs typeface="Verdana"/>
              </a:rPr>
              <a:t>Η</a:t>
            </a:r>
            <a:r>
              <a:rPr sz="1800" spc="-20" dirty="0">
                <a:solidFill>
                  <a:srgbClr val="404040"/>
                </a:solidFill>
                <a:latin typeface="Verdana"/>
                <a:cs typeface="Verdana"/>
              </a:rPr>
              <a:t> </a:t>
            </a:r>
            <a:r>
              <a:rPr sz="1800" dirty="0">
                <a:solidFill>
                  <a:srgbClr val="404040"/>
                </a:solidFill>
                <a:latin typeface="Verdana"/>
                <a:cs typeface="Verdana"/>
              </a:rPr>
              <a:t>γλωσσική</a:t>
            </a:r>
            <a:r>
              <a:rPr sz="1800" spc="-35" dirty="0">
                <a:solidFill>
                  <a:srgbClr val="404040"/>
                </a:solidFill>
                <a:latin typeface="Verdana"/>
                <a:cs typeface="Verdana"/>
              </a:rPr>
              <a:t> </a:t>
            </a:r>
            <a:r>
              <a:rPr sz="1800" spc="-5" dirty="0">
                <a:solidFill>
                  <a:srgbClr val="404040"/>
                </a:solidFill>
                <a:latin typeface="Verdana"/>
                <a:cs typeface="Verdana"/>
              </a:rPr>
              <a:t>προετοιμασία,</a:t>
            </a:r>
            <a:endParaRPr sz="1800">
              <a:latin typeface="Verdana"/>
              <a:cs typeface="Verdana"/>
            </a:endParaRPr>
          </a:p>
          <a:p>
            <a:pPr marL="299085" indent="-287020">
              <a:lnSpc>
                <a:spcPct val="100000"/>
              </a:lnSpc>
              <a:spcBef>
                <a:spcPts val="1190"/>
              </a:spcBef>
              <a:buFont typeface="Arial MT"/>
              <a:buChar char="•"/>
              <a:tabLst>
                <a:tab pos="299085" algn="l"/>
                <a:tab pos="299720" algn="l"/>
              </a:tabLst>
            </a:pPr>
            <a:r>
              <a:rPr sz="1800" dirty="0">
                <a:solidFill>
                  <a:srgbClr val="404040"/>
                </a:solidFill>
                <a:latin typeface="Verdana"/>
                <a:cs typeface="Verdana"/>
              </a:rPr>
              <a:t>Η</a:t>
            </a:r>
            <a:r>
              <a:rPr sz="1800" spc="-10" dirty="0">
                <a:solidFill>
                  <a:srgbClr val="404040"/>
                </a:solidFill>
                <a:latin typeface="Verdana"/>
                <a:cs typeface="Verdana"/>
              </a:rPr>
              <a:t> </a:t>
            </a:r>
            <a:r>
              <a:rPr sz="1800" dirty="0">
                <a:solidFill>
                  <a:srgbClr val="404040"/>
                </a:solidFill>
                <a:latin typeface="Verdana"/>
                <a:cs typeface="Verdana"/>
              </a:rPr>
              <a:t>βίζα</a:t>
            </a:r>
            <a:r>
              <a:rPr sz="1800" spc="-5" dirty="0">
                <a:solidFill>
                  <a:srgbClr val="404040"/>
                </a:solidFill>
                <a:latin typeface="Verdana"/>
                <a:cs typeface="Verdana"/>
              </a:rPr>
              <a:t> </a:t>
            </a:r>
            <a:r>
              <a:rPr sz="1800" dirty="0">
                <a:solidFill>
                  <a:srgbClr val="404040"/>
                </a:solidFill>
                <a:latin typeface="Verdana"/>
                <a:cs typeface="Verdana"/>
              </a:rPr>
              <a:t>και</a:t>
            </a:r>
            <a:r>
              <a:rPr sz="1800" spc="5" dirty="0">
                <a:solidFill>
                  <a:srgbClr val="404040"/>
                </a:solidFill>
                <a:latin typeface="Verdana"/>
                <a:cs typeface="Verdana"/>
              </a:rPr>
              <a:t> </a:t>
            </a:r>
            <a:r>
              <a:rPr sz="1800" spc="-5" dirty="0">
                <a:solidFill>
                  <a:srgbClr val="404040"/>
                </a:solidFill>
                <a:latin typeface="Verdana"/>
                <a:cs typeface="Verdana"/>
              </a:rPr>
              <a:t>κόστος</a:t>
            </a:r>
            <a:r>
              <a:rPr sz="1800" spc="-35" dirty="0">
                <a:solidFill>
                  <a:srgbClr val="404040"/>
                </a:solidFill>
                <a:latin typeface="Verdana"/>
                <a:cs typeface="Verdana"/>
              </a:rPr>
              <a:t> </a:t>
            </a:r>
            <a:r>
              <a:rPr sz="1800" spc="-5" dirty="0">
                <a:solidFill>
                  <a:srgbClr val="404040"/>
                </a:solidFill>
                <a:latin typeface="Verdana"/>
                <a:cs typeface="Verdana"/>
              </a:rPr>
              <a:t>ασφάλισης.</a:t>
            </a:r>
            <a:endParaRPr sz="1800">
              <a:latin typeface="Verdana"/>
              <a:cs typeface="Verdana"/>
            </a:endParaRPr>
          </a:p>
          <a:p>
            <a:pPr marL="299085" marR="5080" indent="-287020">
              <a:lnSpc>
                <a:spcPct val="150000"/>
              </a:lnSpc>
              <a:spcBef>
                <a:spcPts val="95"/>
              </a:spcBef>
              <a:buFont typeface="Arial MT"/>
              <a:buChar char="•"/>
              <a:tabLst>
                <a:tab pos="299085" algn="l"/>
                <a:tab pos="299720" algn="l"/>
              </a:tabLst>
            </a:pPr>
            <a:r>
              <a:rPr sz="1800" dirty="0">
                <a:solidFill>
                  <a:srgbClr val="404040"/>
                </a:solidFill>
                <a:latin typeface="Verdana"/>
                <a:cs typeface="Verdana"/>
              </a:rPr>
              <a:t>Είναι</a:t>
            </a:r>
            <a:r>
              <a:rPr sz="1800" spc="10" dirty="0">
                <a:solidFill>
                  <a:srgbClr val="404040"/>
                </a:solidFill>
                <a:latin typeface="Verdana"/>
                <a:cs typeface="Verdana"/>
              </a:rPr>
              <a:t> </a:t>
            </a:r>
            <a:r>
              <a:rPr sz="1800" spc="-5" dirty="0">
                <a:solidFill>
                  <a:srgbClr val="404040"/>
                </a:solidFill>
                <a:latin typeface="Verdana"/>
                <a:cs typeface="Verdana"/>
              </a:rPr>
              <a:t>σημαντικό</a:t>
            </a:r>
            <a:r>
              <a:rPr sz="1800" spc="-15" dirty="0">
                <a:solidFill>
                  <a:srgbClr val="404040"/>
                </a:solidFill>
                <a:latin typeface="Verdana"/>
                <a:cs typeface="Verdana"/>
              </a:rPr>
              <a:t> </a:t>
            </a:r>
            <a:r>
              <a:rPr sz="1800" dirty="0">
                <a:solidFill>
                  <a:srgbClr val="404040"/>
                </a:solidFill>
                <a:latin typeface="Verdana"/>
                <a:cs typeface="Verdana"/>
              </a:rPr>
              <a:t>η</a:t>
            </a:r>
            <a:r>
              <a:rPr sz="1800" spc="5" dirty="0">
                <a:solidFill>
                  <a:srgbClr val="404040"/>
                </a:solidFill>
                <a:latin typeface="Verdana"/>
                <a:cs typeface="Verdana"/>
              </a:rPr>
              <a:t> </a:t>
            </a:r>
            <a:r>
              <a:rPr sz="1800" dirty="0">
                <a:solidFill>
                  <a:srgbClr val="404040"/>
                </a:solidFill>
                <a:latin typeface="Verdana"/>
                <a:cs typeface="Verdana"/>
              </a:rPr>
              <a:t>διανομή</a:t>
            </a:r>
            <a:r>
              <a:rPr sz="1800" spc="10" dirty="0">
                <a:solidFill>
                  <a:srgbClr val="404040"/>
                </a:solidFill>
                <a:latin typeface="Verdana"/>
                <a:cs typeface="Verdana"/>
              </a:rPr>
              <a:t> </a:t>
            </a:r>
            <a:r>
              <a:rPr sz="1800" spc="-5" dirty="0">
                <a:solidFill>
                  <a:srgbClr val="404040"/>
                </a:solidFill>
                <a:latin typeface="Verdana"/>
                <a:cs typeface="Verdana"/>
              </a:rPr>
              <a:t>της</a:t>
            </a:r>
            <a:r>
              <a:rPr sz="1800" spc="5" dirty="0">
                <a:solidFill>
                  <a:srgbClr val="404040"/>
                </a:solidFill>
                <a:latin typeface="Verdana"/>
                <a:cs typeface="Verdana"/>
              </a:rPr>
              <a:t> </a:t>
            </a:r>
            <a:r>
              <a:rPr sz="1800" dirty="0">
                <a:solidFill>
                  <a:srgbClr val="404040"/>
                </a:solidFill>
                <a:latin typeface="Verdana"/>
                <a:cs typeface="Verdana"/>
              </a:rPr>
              <a:t>επιχορήγησης</a:t>
            </a:r>
            <a:r>
              <a:rPr sz="1800" spc="-10" dirty="0">
                <a:solidFill>
                  <a:srgbClr val="404040"/>
                </a:solidFill>
                <a:latin typeface="Verdana"/>
                <a:cs typeface="Verdana"/>
              </a:rPr>
              <a:t> </a:t>
            </a:r>
            <a:r>
              <a:rPr sz="1800" spc="-5" dirty="0">
                <a:solidFill>
                  <a:srgbClr val="404040"/>
                </a:solidFill>
                <a:latin typeface="Verdana"/>
                <a:cs typeface="Verdana"/>
              </a:rPr>
              <a:t>των</a:t>
            </a:r>
            <a:r>
              <a:rPr sz="1800" spc="5" dirty="0">
                <a:solidFill>
                  <a:srgbClr val="404040"/>
                </a:solidFill>
                <a:latin typeface="Verdana"/>
                <a:cs typeface="Verdana"/>
              </a:rPr>
              <a:t> </a:t>
            </a:r>
            <a:r>
              <a:rPr sz="1800" dirty="0">
                <a:solidFill>
                  <a:srgbClr val="404040"/>
                </a:solidFill>
                <a:latin typeface="Verdana"/>
                <a:cs typeface="Verdana"/>
              </a:rPr>
              <a:t>οργανωτικών</a:t>
            </a:r>
            <a:r>
              <a:rPr sz="1800" spc="-10" dirty="0">
                <a:solidFill>
                  <a:srgbClr val="404040"/>
                </a:solidFill>
                <a:latin typeface="Verdana"/>
                <a:cs typeface="Verdana"/>
              </a:rPr>
              <a:t> </a:t>
            </a:r>
            <a:r>
              <a:rPr sz="1800" spc="-5" dirty="0">
                <a:solidFill>
                  <a:srgbClr val="404040"/>
                </a:solidFill>
                <a:latin typeface="Verdana"/>
                <a:cs typeface="Verdana"/>
              </a:rPr>
              <a:t>εξόδων</a:t>
            </a:r>
            <a:r>
              <a:rPr sz="1800" spc="5"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αντικατοπτρίζει </a:t>
            </a:r>
            <a:r>
              <a:rPr sz="1800" spc="-615" dirty="0">
                <a:solidFill>
                  <a:srgbClr val="404040"/>
                </a:solidFill>
                <a:latin typeface="Verdana"/>
                <a:cs typeface="Verdana"/>
              </a:rPr>
              <a:t> </a:t>
            </a:r>
            <a:r>
              <a:rPr sz="1800" dirty="0">
                <a:solidFill>
                  <a:srgbClr val="404040"/>
                </a:solidFill>
                <a:latin typeface="Verdana"/>
                <a:cs typeface="Verdana"/>
              </a:rPr>
              <a:t>όσο</a:t>
            </a:r>
            <a:r>
              <a:rPr sz="1800" spc="-15" dirty="0">
                <a:solidFill>
                  <a:srgbClr val="404040"/>
                </a:solidFill>
                <a:latin typeface="Verdana"/>
                <a:cs typeface="Verdana"/>
              </a:rPr>
              <a:t> </a:t>
            </a:r>
            <a:r>
              <a:rPr sz="1800" spc="-5" dirty="0">
                <a:solidFill>
                  <a:srgbClr val="404040"/>
                </a:solidFill>
                <a:latin typeface="Verdana"/>
                <a:cs typeface="Verdana"/>
              </a:rPr>
              <a:t>το</a:t>
            </a:r>
            <a:r>
              <a:rPr sz="1800" dirty="0">
                <a:solidFill>
                  <a:srgbClr val="404040"/>
                </a:solidFill>
                <a:latin typeface="Verdana"/>
                <a:cs typeface="Verdana"/>
              </a:rPr>
              <a:t> </a:t>
            </a:r>
            <a:r>
              <a:rPr sz="1800" spc="-5" dirty="0">
                <a:solidFill>
                  <a:srgbClr val="404040"/>
                </a:solidFill>
                <a:latin typeface="Verdana"/>
                <a:cs typeface="Verdana"/>
              </a:rPr>
              <a:t>δυνατόν</a:t>
            </a:r>
            <a:r>
              <a:rPr sz="1800" dirty="0">
                <a:solidFill>
                  <a:srgbClr val="404040"/>
                </a:solidFill>
                <a:latin typeface="Verdana"/>
                <a:cs typeface="Verdana"/>
              </a:rPr>
              <a:t> περισσότερο</a:t>
            </a:r>
            <a:r>
              <a:rPr sz="1800" spc="-25" dirty="0">
                <a:solidFill>
                  <a:srgbClr val="404040"/>
                </a:solidFill>
                <a:latin typeface="Verdana"/>
                <a:cs typeface="Verdana"/>
              </a:rPr>
              <a:t> </a:t>
            </a:r>
            <a:r>
              <a:rPr sz="1800" spc="-5" dirty="0">
                <a:solidFill>
                  <a:srgbClr val="404040"/>
                </a:solidFill>
                <a:latin typeface="Verdana"/>
                <a:cs typeface="Verdana"/>
              </a:rPr>
              <a:t>τον</a:t>
            </a:r>
            <a:r>
              <a:rPr sz="1800" spc="-15" dirty="0">
                <a:solidFill>
                  <a:srgbClr val="404040"/>
                </a:solidFill>
                <a:latin typeface="Verdana"/>
                <a:cs typeface="Verdana"/>
              </a:rPr>
              <a:t> </a:t>
            </a:r>
            <a:r>
              <a:rPr sz="1800" dirty="0">
                <a:solidFill>
                  <a:srgbClr val="404040"/>
                </a:solidFill>
                <a:latin typeface="Verdana"/>
                <a:cs typeface="Verdana"/>
              </a:rPr>
              <a:t>φόρτο</a:t>
            </a:r>
            <a:r>
              <a:rPr sz="1800" spc="-20" dirty="0">
                <a:solidFill>
                  <a:srgbClr val="404040"/>
                </a:solidFill>
                <a:latin typeface="Verdana"/>
                <a:cs typeface="Verdana"/>
              </a:rPr>
              <a:t> </a:t>
            </a:r>
            <a:r>
              <a:rPr sz="1800" spc="-5" dirty="0">
                <a:solidFill>
                  <a:srgbClr val="404040"/>
                </a:solidFill>
                <a:latin typeface="Verdana"/>
                <a:cs typeface="Verdana"/>
              </a:rPr>
              <a:t>εργασίας</a:t>
            </a:r>
            <a:r>
              <a:rPr sz="1800" spc="10" dirty="0">
                <a:solidFill>
                  <a:srgbClr val="404040"/>
                </a:solidFill>
                <a:latin typeface="Verdana"/>
                <a:cs typeface="Verdana"/>
              </a:rPr>
              <a:t> </a:t>
            </a:r>
            <a:r>
              <a:rPr sz="1800" dirty="0">
                <a:solidFill>
                  <a:srgbClr val="404040"/>
                </a:solidFill>
                <a:latin typeface="Verdana"/>
                <a:cs typeface="Verdana"/>
              </a:rPr>
              <a:t>κάθε </a:t>
            </a:r>
            <a:r>
              <a:rPr sz="1800" spc="-5" dirty="0">
                <a:solidFill>
                  <a:srgbClr val="404040"/>
                </a:solidFill>
                <a:latin typeface="Verdana"/>
                <a:cs typeface="Verdana"/>
              </a:rPr>
              <a:t>εταίρου</a:t>
            </a:r>
            <a:endParaRPr sz="1800">
              <a:latin typeface="Verdana"/>
              <a:cs typeface="Verdana"/>
            </a:endParaRPr>
          </a:p>
          <a:p>
            <a:pPr marL="299085" marR="129539" indent="-287020">
              <a:lnSpc>
                <a:spcPct val="150000"/>
              </a:lnSpc>
              <a:spcBef>
                <a:spcPts val="100"/>
              </a:spcBef>
              <a:buFont typeface="Arial MT"/>
              <a:buChar char="•"/>
              <a:tabLst>
                <a:tab pos="299085" algn="l"/>
                <a:tab pos="299720" algn="l"/>
              </a:tabLst>
            </a:pPr>
            <a:r>
              <a:rPr sz="1800" i="1" spc="-5" dirty="0">
                <a:solidFill>
                  <a:srgbClr val="3A9B7A"/>
                </a:solidFill>
                <a:latin typeface="Verdana"/>
                <a:cs typeface="Verdana"/>
              </a:rPr>
              <a:t>Τα</a:t>
            </a:r>
            <a:r>
              <a:rPr sz="1800" i="1" spc="15" dirty="0">
                <a:solidFill>
                  <a:srgbClr val="3A9B7A"/>
                </a:solidFill>
                <a:latin typeface="Verdana"/>
                <a:cs typeface="Verdana"/>
              </a:rPr>
              <a:t> </a:t>
            </a:r>
            <a:r>
              <a:rPr sz="1800" i="1" spc="-5" dirty="0">
                <a:solidFill>
                  <a:srgbClr val="3A9B7A"/>
                </a:solidFill>
                <a:latin typeface="Verdana"/>
                <a:cs typeface="Verdana"/>
              </a:rPr>
              <a:t>ιδρύματα</a:t>
            </a:r>
            <a:r>
              <a:rPr sz="1800" i="1" spc="20" dirty="0">
                <a:solidFill>
                  <a:srgbClr val="3A9B7A"/>
                </a:solidFill>
                <a:latin typeface="Verdana"/>
                <a:cs typeface="Verdana"/>
              </a:rPr>
              <a:t> </a:t>
            </a:r>
            <a:r>
              <a:rPr sz="1800" i="1" spc="-5" dirty="0">
                <a:solidFill>
                  <a:srgbClr val="3A9B7A"/>
                </a:solidFill>
                <a:latin typeface="Verdana"/>
                <a:cs typeface="Verdana"/>
              </a:rPr>
              <a:t>θα</a:t>
            </a:r>
            <a:r>
              <a:rPr sz="1800" i="1" spc="10" dirty="0">
                <a:solidFill>
                  <a:srgbClr val="3A9B7A"/>
                </a:solidFill>
                <a:latin typeface="Verdana"/>
                <a:cs typeface="Verdana"/>
              </a:rPr>
              <a:t> </a:t>
            </a:r>
            <a:r>
              <a:rPr sz="1800" i="1" dirty="0">
                <a:solidFill>
                  <a:srgbClr val="3A9B7A"/>
                </a:solidFill>
                <a:latin typeface="Verdana"/>
                <a:cs typeface="Verdana"/>
              </a:rPr>
              <a:t>πρέπει</a:t>
            </a:r>
            <a:r>
              <a:rPr sz="1800" i="1" spc="-5" dirty="0">
                <a:solidFill>
                  <a:srgbClr val="3A9B7A"/>
                </a:solidFill>
                <a:latin typeface="Verdana"/>
                <a:cs typeface="Verdana"/>
              </a:rPr>
              <a:t> </a:t>
            </a:r>
            <a:r>
              <a:rPr sz="1800" i="1" dirty="0">
                <a:solidFill>
                  <a:srgbClr val="3A9B7A"/>
                </a:solidFill>
                <a:latin typeface="Verdana"/>
                <a:cs typeface="Verdana"/>
              </a:rPr>
              <a:t>να</a:t>
            </a:r>
            <a:r>
              <a:rPr sz="1800" i="1" spc="-5" dirty="0">
                <a:solidFill>
                  <a:srgbClr val="3A9B7A"/>
                </a:solidFill>
                <a:latin typeface="Verdana"/>
                <a:cs typeface="Verdana"/>
              </a:rPr>
              <a:t> </a:t>
            </a:r>
            <a:r>
              <a:rPr sz="1800" i="1" dirty="0">
                <a:solidFill>
                  <a:srgbClr val="3A9B7A"/>
                </a:solidFill>
                <a:latin typeface="Verdana"/>
                <a:cs typeface="Verdana"/>
              </a:rPr>
              <a:t>συμφωνήσουν</a:t>
            </a:r>
            <a:r>
              <a:rPr sz="1800" i="1" spc="-20" dirty="0">
                <a:solidFill>
                  <a:srgbClr val="3A9B7A"/>
                </a:solidFill>
                <a:latin typeface="Verdana"/>
                <a:cs typeface="Verdana"/>
              </a:rPr>
              <a:t> </a:t>
            </a:r>
            <a:r>
              <a:rPr sz="1800" i="1" spc="-5" dirty="0">
                <a:solidFill>
                  <a:srgbClr val="3A9B7A"/>
                </a:solidFill>
                <a:latin typeface="Verdana"/>
                <a:cs typeface="Verdana"/>
              </a:rPr>
              <a:t>σχετικά</a:t>
            </a:r>
            <a:r>
              <a:rPr sz="1800" i="1" spc="5" dirty="0">
                <a:solidFill>
                  <a:srgbClr val="3A9B7A"/>
                </a:solidFill>
                <a:latin typeface="Verdana"/>
                <a:cs typeface="Verdana"/>
              </a:rPr>
              <a:t> </a:t>
            </a:r>
            <a:r>
              <a:rPr sz="1800" i="1" dirty="0">
                <a:solidFill>
                  <a:srgbClr val="3A9B7A"/>
                </a:solidFill>
                <a:latin typeface="Verdana"/>
                <a:cs typeface="Verdana"/>
              </a:rPr>
              <a:t>με </a:t>
            </a:r>
            <a:r>
              <a:rPr sz="1800" i="1" spc="-5" dirty="0">
                <a:solidFill>
                  <a:srgbClr val="3A9B7A"/>
                </a:solidFill>
                <a:latin typeface="Verdana"/>
                <a:cs typeface="Verdana"/>
              </a:rPr>
              <a:t>τον τρόπο</a:t>
            </a:r>
            <a:r>
              <a:rPr sz="1800" i="1" spc="-10" dirty="0">
                <a:solidFill>
                  <a:srgbClr val="3A9B7A"/>
                </a:solidFill>
                <a:latin typeface="Verdana"/>
                <a:cs typeface="Verdana"/>
              </a:rPr>
              <a:t> </a:t>
            </a:r>
            <a:r>
              <a:rPr sz="1800" i="1" spc="-5" dirty="0">
                <a:solidFill>
                  <a:srgbClr val="3A9B7A"/>
                </a:solidFill>
                <a:latin typeface="Verdana"/>
                <a:cs typeface="Verdana"/>
              </a:rPr>
              <a:t>χρήσης</a:t>
            </a:r>
            <a:r>
              <a:rPr sz="1800" i="1" spc="30" dirty="0">
                <a:solidFill>
                  <a:srgbClr val="3A9B7A"/>
                </a:solidFill>
                <a:latin typeface="Verdana"/>
                <a:cs typeface="Verdana"/>
              </a:rPr>
              <a:t> </a:t>
            </a:r>
            <a:r>
              <a:rPr sz="1800" i="1" spc="-5" dirty="0">
                <a:solidFill>
                  <a:srgbClr val="3A9B7A"/>
                </a:solidFill>
                <a:latin typeface="Verdana"/>
                <a:cs typeface="Verdana"/>
              </a:rPr>
              <a:t>των</a:t>
            </a:r>
            <a:r>
              <a:rPr sz="1800" i="1" dirty="0">
                <a:solidFill>
                  <a:srgbClr val="3A9B7A"/>
                </a:solidFill>
                <a:latin typeface="Verdana"/>
                <a:cs typeface="Verdana"/>
              </a:rPr>
              <a:t> οργανωτικών </a:t>
            </a:r>
            <a:r>
              <a:rPr sz="1800" i="1" spc="-620" dirty="0">
                <a:solidFill>
                  <a:srgbClr val="3A9B7A"/>
                </a:solidFill>
                <a:latin typeface="Verdana"/>
                <a:cs typeface="Verdana"/>
              </a:rPr>
              <a:t> </a:t>
            </a:r>
            <a:r>
              <a:rPr sz="1800" i="1" spc="-5" dirty="0">
                <a:solidFill>
                  <a:srgbClr val="3A9B7A"/>
                </a:solidFill>
                <a:latin typeface="Verdana"/>
                <a:cs typeface="Verdana"/>
              </a:rPr>
              <a:t>εξόδων</a:t>
            </a:r>
            <a:r>
              <a:rPr sz="1800" i="1" dirty="0">
                <a:solidFill>
                  <a:srgbClr val="3A9B7A"/>
                </a:solidFill>
                <a:latin typeface="Verdana"/>
                <a:cs typeface="Verdana"/>
              </a:rPr>
              <a:t> </a:t>
            </a:r>
            <a:r>
              <a:rPr sz="1800" i="1" spc="-5" dirty="0">
                <a:solidFill>
                  <a:srgbClr val="3A9B7A"/>
                </a:solidFill>
                <a:latin typeface="Verdana"/>
                <a:cs typeface="Verdana"/>
              </a:rPr>
              <a:t>και</a:t>
            </a:r>
            <a:r>
              <a:rPr sz="1800" i="1" spc="15" dirty="0">
                <a:solidFill>
                  <a:srgbClr val="3A9B7A"/>
                </a:solidFill>
                <a:latin typeface="Verdana"/>
                <a:cs typeface="Verdana"/>
              </a:rPr>
              <a:t> </a:t>
            </a:r>
            <a:r>
              <a:rPr sz="1800" i="1" dirty="0">
                <a:solidFill>
                  <a:srgbClr val="3A9B7A"/>
                </a:solidFill>
                <a:latin typeface="Verdana"/>
                <a:cs typeface="Verdana"/>
              </a:rPr>
              <a:t>να </a:t>
            </a:r>
            <a:r>
              <a:rPr sz="1800" i="1" spc="-5" dirty="0">
                <a:solidFill>
                  <a:srgbClr val="3A9B7A"/>
                </a:solidFill>
                <a:latin typeface="Verdana"/>
                <a:cs typeface="Verdana"/>
              </a:rPr>
              <a:t>συμπεριλάβουν τις</a:t>
            </a:r>
            <a:r>
              <a:rPr sz="1800" i="1" spc="15" dirty="0">
                <a:solidFill>
                  <a:srgbClr val="3A9B7A"/>
                </a:solidFill>
                <a:latin typeface="Verdana"/>
                <a:cs typeface="Verdana"/>
              </a:rPr>
              <a:t> </a:t>
            </a:r>
            <a:r>
              <a:rPr sz="1800" i="1" spc="-5" dirty="0">
                <a:solidFill>
                  <a:srgbClr val="3A9B7A"/>
                </a:solidFill>
                <a:latin typeface="Verdana"/>
                <a:cs typeface="Verdana"/>
              </a:rPr>
              <a:t>λεπτομέρειες</a:t>
            </a:r>
            <a:r>
              <a:rPr sz="1800" i="1" dirty="0">
                <a:solidFill>
                  <a:srgbClr val="3A9B7A"/>
                </a:solidFill>
                <a:latin typeface="Verdana"/>
                <a:cs typeface="Verdana"/>
              </a:rPr>
              <a:t> </a:t>
            </a:r>
            <a:r>
              <a:rPr sz="1800" i="1" spc="-5" dirty="0">
                <a:solidFill>
                  <a:srgbClr val="3A9B7A"/>
                </a:solidFill>
                <a:latin typeface="Verdana"/>
                <a:cs typeface="Verdana"/>
              </a:rPr>
              <a:t>στη</a:t>
            </a:r>
            <a:r>
              <a:rPr sz="1800" i="1" dirty="0">
                <a:solidFill>
                  <a:srgbClr val="3A9B7A"/>
                </a:solidFill>
                <a:latin typeface="Verdana"/>
                <a:cs typeface="Verdana"/>
              </a:rPr>
              <a:t> </a:t>
            </a:r>
            <a:r>
              <a:rPr sz="1800" i="1" spc="-5" dirty="0">
                <a:solidFill>
                  <a:srgbClr val="3A9B7A"/>
                </a:solidFill>
                <a:latin typeface="Verdana"/>
                <a:cs typeface="Verdana"/>
              </a:rPr>
              <a:t>Διμερή</a:t>
            </a:r>
            <a:r>
              <a:rPr sz="1800" i="1" spc="10" dirty="0">
                <a:solidFill>
                  <a:srgbClr val="3A9B7A"/>
                </a:solidFill>
                <a:latin typeface="Verdana"/>
                <a:cs typeface="Verdana"/>
              </a:rPr>
              <a:t> </a:t>
            </a:r>
            <a:r>
              <a:rPr sz="1800" i="1" dirty="0">
                <a:solidFill>
                  <a:srgbClr val="3A9B7A"/>
                </a:solidFill>
                <a:latin typeface="Verdana"/>
                <a:cs typeface="Verdana"/>
              </a:rPr>
              <a:t>συμφωνία</a:t>
            </a:r>
            <a:r>
              <a:rPr sz="1800" dirty="0">
                <a:solidFill>
                  <a:srgbClr val="404040"/>
                </a:solidFill>
                <a:latin typeface="Verdana"/>
                <a:cs typeface="Verdana"/>
              </a:rPr>
              <a:t>.</a:t>
            </a:r>
            <a:endParaRPr sz="1800">
              <a:latin typeface="Verdana"/>
              <a:cs typeface="Verdana"/>
            </a:endParaRPr>
          </a:p>
          <a:p>
            <a:pPr marL="299085" indent="-287020">
              <a:lnSpc>
                <a:spcPct val="100000"/>
              </a:lnSpc>
              <a:spcBef>
                <a:spcPts val="1185"/>
              </a:spcBef>
              <a:buFont typeface="Arial MT"/>
              <a:buChar char="•"/>
              <a:tabLst>
                <a:tab pos="299085" algn="l"/>
                <a:tab pos="299720" algn="l"/>
              </a:tabLst>
            </a:pPr>
            <a:r>
              <a:rPr sz="1800" spc="-5" dirty="0">
                <a:solidFill>
                  <a:srgbClr val="404040"/>
                </a:solidFill>
                <a:latin typeface="Verdana"/>
                <a:cs typeface="Verdana"/>
              </a:rPr>
              <a:t>Οι</a:t>
            </a:r>
            <a:r>
              <a:rPr sz="1800" spc="5" dirty="0">
                <a:solidFill>
                  <a:srgbClr val="404040"/>
                </a:solidFill>
                <a:latin typeface="Verdana"/>
                <a:cs typeface="Verdana"/>
              </a:rPr>
              <a:t> </a:t>
            </a:r>
            <a:r>
              <a:rPr sz="1800" dirty="0">
                <a:solidFill>
                  <a:srgbClr val="404040"/>
                </a:solidFill>
                <a:latin typeface="Verdana"/>
                <a:cs typeface="Verdana"/>
              </a:rPr>
              <a:t>κανόνες</a:t>
            </a:r>
            <a:r>
              <a:rPr sz="1800" spc="10" dirty="0">
                <a:solidFill>
                  <a:srgbClr val="404040"/>
                </a:solidFill>
                <a:latin typeface="Verdana"/>
                <a:cs typeface="Verdana"/>
              </a:rPr>
              <a:t> </a:t>
            </a:r>
            <a:r>
              <a:rPr sz="1800" spc="-5" dirty="0">
                <a:solidFill>
                  <a:srgbClr val="404040"/>
                </a:solidFill>
                <a:latin typeface="Verdana"/>
                <a:cs typeface="Verdana"/>
              </a:rPr>
              <a:t>του</a:t>
            </a:r>
            <a:r>
              <a:rPr sz="1800" dirty="0">
                <a:solidFill>
                  <a:srgbClr val="404040"/>
                </a:solidFill>
                <a:latin typeface="Verdana"/>
                <a:cs typeface="Verdana"/>
              </a:rPr>
              <a:t> </a:t>
            </a:r>
            <a:r>
              <a:rPr sz="1800" spc="-5" dirty="0">
                <a:solidFill>
                  <a:srgbClr val="404040"/>
                </a:solidFill>
                <a:latin typeface="Verdana"/>
                <a:cs typeface="Verdana"/>
              </a:rPr>
              <a:t>προγράμματος</a:t>
            </a:r>
            <a:r>
              <a:rPr sz="1800" dirty="0">
                <a:solidFill>
                  <a:srgbClr val="404040"/>
                </a:solidFill>
                <a:latin typeface="Verdana"/>
                <a:cs typeface="Verdana"/>
              </a:rPr>
              <a:t> </a:t>
            </a:r>
            <a:r>
              <a:rPr sz="1800" spc="-5" dirty="0">
                <a:solidFill>
                  <a:srgbClr val="404040"/>
                </a:solidFill>
                <a:latin typeface="Verdana"/>
                <a:cs typeface="Verdana"/>
              </a:rPr>
              <a:t>επιτρέπουν</a:t>
            </a:r>
            <a:r>
              <a:rPr sz="1800" spc="-10" dirty="0">
                <a:solidFill>
                  <a:srgbClr val="404040"/>
                </a:solidFill>
                <a:latin typeface="Verdana"/>
                <a:cs typeface="Verdana"/>
              </a:rPr>
              <a:t> </a:t>
            </a:r>
            <a:r>
              <a:rPr sz="1800" spc="-5" dirty="0">
                <a:solidFill>
                  <a:srgbClr val="404040"/>
                </a:solidFill>
                <a:latin typeface="Verdana"/>
                <a:cs typeface="Verdana"/>
              </a:rPr>
              <a:t>τη</a:t>
            </a:r>
            <a:r>
              <a:rPr sz="1800" spc="10" dirty="0">
                <a:solidFill>
                  <a:srgbClr val="404040"/>
                </a:solidFill>
                <a:latin typeface="Verdana"/>
                <a:cs typeface="Verdana"/>
              </a:rPr>
              <a:t> </a:t>
            </a:r>
            <a:r>
              <a:rPr sz="1800" spc="-5" dirty="0">
                <a:solidFill>
                  <a:srgbClr val="404040"/>
                </a:solidFill>
                <a:latin typeface="Verdana"/>
                <a:cs typeface="Verdana"/>
              </a:rPr>
              <a:t>μεταφορά</a:t>
            </a:r>
            <a:r>
              <a:rPr sz="1800" spc="10" dirty="0">
                <a:solidFill>
                  <a:srgbClr val="404040"/>
                </a:solidFill>
                <a:latin typeface="Verdana"/>
                <a:cs typeface="Verdana"/>
              </a:rPr>
              <a:t> </a:t>
            </a:r>
            <a:r>
              <a:rPr sz="1800" spc="-5" dirty="0">
                <a:solidFill>
                  <a:srgbClr val="404040"/>
                </a:solidFill>
                <a:latin typeface="Verdana"/>
                <a:cs typeface="Verdana"/>
              </a:rPr>
              <a:t>κεφαλαίων</a:t>
            </a:r>
            <a:r>
              <a:rPr sz="1800" spc="10" dirty="0">
                <a:solidFill>
                  <a:srgbClr val="404040"/>
                </a:solidFill>
                <a:latin typeface="Verdana"/>
                <a:cs typeface="Verdana"/>
              </a:rPr>
              <a:t> </a:t>
            </a:r>
            <a:r>
              <a:rPr sz="1800" spc="-5" dirty="0">
                <a:solidFill>
                  <a:srgbClr val="404040"/>
                </a:solidFill>
                <a:latin typeface="Verdana"/>
                <a:cs typeface="Verdana"/>
              </a:rPr>
              <a:t>OS</a:t>
            </a:r>
            <a:r>
              <a:rPr sz="1800" spc="10" dirty="0">
                <a:solidFill>
                  <a:srgbClr val="404040"/>
                </a:solidFill>
                <a:latin typeface="Verdana"/>
                <a:cs typeface="Verdana"/>
              </a:rPr>
              <a:t> </a:t>
            </a:r>
            <a:r>
              <a:rPr sz="1800" spc="-5" dirty="0">
                <a:solidFill>
                  <a:srgbClr val="404040"/>
                </a:solidFill>
                <a:latin typeface="Verdana"/>
                <a:cs typeface="Verdana"/>
              </a:rPr>
              <a:t>σε</a:t>
            </a:r>
            <a:r>
              <a:rPr sz="1800" spc="25" dirty="0">
                <a:solidFill>
                  <a:srgbClr val="404040"/>
                </a:solidFill>
                <a:latin typeface="Verdana"/>
                <a:cs typeface="Verdana"/>
              </a:rPr>
              <a:t> </a:t>
            </a:r>
            <a:r>
              <a:rPr sz="1800" spc="-5" dirty="0">
                <a:solidFill>
                  <a:srgbClr val="404040"/>
                </a:solidFill>
                <a:latin typeface="Verdana"/>
                <a:cs typeface="Verdana"/>
              </a:rPr>
              <a:t>ταξιδιωτικά</a:t>
            </a:r>
            <a:endParaRPr sz="1800">
              <a:latin typeface="Verdana"/>
              <a:cs typeface="Verdana"/>
            </a:endParaRPr>
          </a:p>
          <a:p>
            <a:pPr marL="299085" marR="31115">
              <a:lnSpc>
                <a:spcPct val="150000"/>
              </a:lnSpc>
              <a:spcBef>
                <a:spcPts val="5"/>
              </a:spcBef>
              <a:tabLst>
                <a:tab pos="7982584" algn="l"/>
              </a:tabLst>
            </a:pPr>
            <a:r>
              <a:rPr sz="1800" spc="-5" dirty="0">
                <a:solidFill>
                  <a:srgbClr val="404040"/>
                </a:solidFill>
                <a:latin typeface="Verdana"/>
                <a:cs typeface="Verdana"/>
              </a:rPr>
              <a:t>έξοδα</a:t>
            </a:r>
            <a:r>
              <a:rPr sz="1800" spc="20" dirty="0">
                <a:solidFill>
                  <a:srgbClr val="404040"/>
                </a:solidFill>
                <a:latin typeface="Verdana"/>
                <a:cs typeface="Verdana"/>
              </a:rPr>
              <a:t> </a:t>
            </a:r>
            <a:r>
              <a:rPr sz="1800" dirty="0">
                <a:solidFill>
                  <a:srgbClr val="404040"/>
                </a:solidFill>
                <a:latin typeface="Verdana"/>
                <a:cs typeface="Verdana"/>
              </a:rPr>
              <a:t>και</a:t>
            </a:r>
            <a:r>
              <a:rPr sz="1800" spc="20" dirty="0">
                <a:solidFill>
                  <a:srgbClr val="404040"/>
                </a:solidFill>
                <a:latin typeface="Verdana"/>
                <a:cs typeface="Verdana"/>
              </a:rPr>
              <a:t> </a:t>
            </a:r>
            <a:r>
              <a:rPr sz="1800" spc="-5" dirty="0">
                <a:solidFill>
                  <a:srgbClr val="404040"/>
                </a:solidFill>
                <a:latin typeface="Verdana"/>
                <a:cs typeface="Verdana"/>
              </a:rPr>
              <a:t>ατομική</a:t>
            </a:r>
            <a:r>
              <a:rPr sz="1800" spc="20" dirty="0">
                <a:solidFill>
                  <a:srgbClr val="404040"/>
                </a:solidFill>
                <a:latin typeface="Verdana"/>
                <a:cs typeface="Verdana"/>
              </a:rPr>
              <a:t> </a:t>
            </a:r>
            <a:r>
              <a:rPr sz="1800" dirty="0">
                <a:solidFill>
                  <a:srgbClr val="404040"/>
                </a:solidFill>
                <a:latin typeface="Verdana"/>
                <a:cs typeface="Verdana"/>
              </a:rPr>
              <a:t>υποστήριξη</a:t>
            </a:r>
            <a:r>
              <a:rPr sz="1800" spc="-5" dirty="0">
                <a:solidFill>
                  <a:srgbClr val="404040"/>
                </a:solidFill>
                <a:latin typeface="Verdana"/>
                <a:cs typeface="Verdana"/>
              </a:rPr>
              <a:t> </a:t>
            </a:r>
            <a:r>
              <a:rPr sz="1800" dirty="0">
                <a:solidFill>
                  <a:srgbClr val="404040"/>
                </a:solidFill>
                <a:latin typeface="Verdana"/>
                <a:cs typeface="Verdana"/>
              </a:rPr>
              <a:t>(προκειμένου</a:t>
            </a:r>
            <a:r>
              <a:rPr sz="1800" spc="-55" dirty="0">
                <a:solidFill>
                  <a:srgbClr val="404040"/>
                </a:solidFill>
                <a:latin typeface="Verdana"/>
                <a:cs typeface="Verdana"/>
              </a:rPr>
              <a:t> </a:t>
            </a:r>
            <a:r>
              <a:rPr sz="1800" dirty="0">
                <a:solidFill>
                  <a:srgbClr val="404040"/>
                </a:solidFill>
                <a:latin typeface="Verdana"/>
                <a:cs typeface="Verdana"/>
              </a:rPr>
              <a:t>να</a:t>
            </a:r>
            <a:r>
              <a:rPr sz="1800" spc="15" dirty="0">
                <a:solidFill>
                  <a:srgbClr val="404040"/>
                </a:solidFill>
                <a:latin typeface="Verdana"/>
                <a:cs typeface="Verdana"/>
              </a:rPr>
              <a:t> </a:t>
            </a:r>
            <a:r>
              <a:rPr sz="1800" spc="-5" dirty="0">
                <a:solidFill>
                  <a:srgbClr val="404040"/>
                </a:solidFill>
                <a:latin typeface="Verdana"/>
                <a:cs typeface="Verdana"/>
              </a:rPr>
              <a:t>χρηματοδοτηθούν	</a:t>
            </a:r>
            <a:r>
              <a:rPr sz="1800" dirty="0">
                <a:solidFill>
                  <a:srgbClr val="404040"/>
                </a:solidFill>
                <a:latin typeface="Verdana"/>
                <a:cs typeface="Verdana"/>
              </a:rPr>
              <a:t>μεγαλύτερης</a:t>
            </a:r>
            <a:r>
              <a:rPr sz="1800" spc="-105" dirty="0">
                <a:solidFill>
                  <a:srgbClr val="404040"/>
                </a:solidFill>
                <a:latin typeface="Verdana"/>
                <a:cs typeface="Verdana"/>
              </a:rPr>
              <a:t> </a:t>
            </a:r>
            <a:r>
              <a:rPr sz="1800" dirty="0">
                <a:solidFill>
                  <a:srgbClr val="404040"/>
                </a:solidFill>
                <a:latin typeface="Verdana"/>
                <a:cs typeface="Verdana"/>
              </a:rPr>
              <a:t>διάρκειας </a:t>
            </a:r>
            <a:r>
              <a:rPr sz="1800" spc="-615" dirty="0">
                <a:solidFill>
                  <a:srgbClr val="404040"/>
                </a:solidFill>
                <a:latin typeface="Verdana"/>
                <a:cs typeface="Verdana"/>
              </a:rPr>
              <a:t> </a:t>
            </a:r>
            <a:r>
              <a:rPr sz="1800" dirty="0">
                <a:solidFill>
                  <a:srgbClr val="404040"/>
                </a:solidFill>
                <a:latin typeface="Verdana"/>
                <a:cs typeface="Verdana"/>
              </a:rPr>
              <a:t>ή</a:t>
            </a:r>
            <a:r>
              <a:rPr sz="1800" spc="-5" dirty="0">
                <a:solidFill>
                  <a:srgbClr val="404040"/>
                </a:solidFill>
                <a:latin typeface="Verdana"/>
                <a:cs typeface="Verdana"/>
              </a:rPr>
              <a:t> </a:t>
            </a:r>
            <a:r>
              <a:rPr sz="1800" dirty="0">
                <a:solidFill>
                  <a:srgbClr val="404040"/>
                </a:solidFill>
                <a:latin typeface="Verdana"/>
                <a:cs typeface="Verdana"/>
              </a:rPr>
              <a:t>νέες </a:t>
            </a:r>
            <a:r>
              <a:rPr sz="1800" spc="-5" dirty="0">
                <a:solidFill>
                  <a:srgbClr val="404040"/>
                </a:solidFill>
                <a:latin typeface="Verdana"/>
                <a:cs typeface="Verdana"/>
              </a:rPr>
              <a:t>κινητικότητες).</a:t>
            </a:r>
            <a:endParaRPr sz="1800">
              <a:latin typeface="Verdana"/>
              <a:cs typeface="Verdana"/>
            </a:endParaRPr>
          </a:p>
          <a:p>
            <a:pPr marL="299085" marR="112395" indent="-287020">
              <a:lnSpc>
                <a:spcPct val="150100"/>
              </a:lnSpc>
              <a:spcBef>
                <a:spcPts val="95"/>
              </a:spcBef>
              <a:buFont typeface="Arial MT"/>
              <a:buChar char="•"/>
              <a:tabLst>
                <a:tab pos="299085" algn="l"/>
                <a:tab pos="299720" algn="l"/>
              </a:tabLst>
            </a:pPr>
            <a:r>
              <a:rPr sz="1800" dirty="0">
                <a:solidFill>
                  <a:srgbClr val="404040"/>
                </a:solidFill>
                <a:latin typeface="Verdana"/>
                <a:cs typeface="Verdana"/>
              </a:rPr>
              <a:t>Η </a:t>
            </a:r>
            <a:r>
              <a:rPr sz="1800" spc="-5" dirty="0">
                <a:solidFill>
                  <a:srgbClr val="404040"/>
                </a:solidFill>
                <a:latin typeface="Verdana"/>
                <a:cs typeface="Verdana"/>
              </a:rPr>
              <a:t>μεταφορά, </a:t>
            </a:r>
            <a:r>
              <a:rPr sz="1800" dirty="0">
                <a:solidFill>
                  <a:srgbClr val="404040"/>
                </a:solidFill>
                <a:latin typeface="Verdana"/>
                <a:cs typeface="Verdana"/>
              </a:rPr>
              <a:t>δεν</a:t>
            </a:r>
            <a:r>
              <a:rPr sz="1800" spc="10" dirty="0">
                <a:solidFill>
                  <a:srgbClr val="404040"/>
                </a:solidFill>
                <a:latin typeface="Verdana"/>
                <a:cs typeface="Verdana"/>
              </a:rPr>
              <a:t> </a:t>
            </a:r>
            <a:r>
              <a:rPr sz="1800" dirty="0">
                <a:solidFill>
                  <a:srgbClr val="404040"/>
                </a:solidFill>
                <a:latin typeface="Verdana"/>
                <a:cs typeface="Verdana"/>
              </a:rPr>
              <a:t>μπορεί</a:t>
            </a:r>
            <a:r>
              <a:rPr sz="1800" spc="5" dirty="0">
                <a:solidFill>
                  <a:srgbClr val="404040"/>
                </a:solidFill>
                <a:latin typeface="Verdana"/>
                <a:cs typeface="Verdana"/>
              </a:rPr>
              <a:t> </a:t>
            </a:r>
            <a:r>
              <a:rPr sz="1800" dirty="0">
                <a:solidFill>
                  <a:srgbClr val="404040"/>
                </a:solidFill>
                <a:latin typeface="Verdana"/>
                <a:cs typeface="Verdana"/>
              </a:rPr>
              <a:t>να υπερβαίνει</a:t>
            </a:r>
            <a:r>
              <a:rPr sz="1800" spc="5" dirty="0">
                <a:solidFill>
                  <a:srgbClr val="404040"/>
                </a:solidFill>
                <a:latin typeface="Verdana"/>
                <a:cs typeface="Verdana"/>
              </a:rPr>
              <a:t> </a:t>
            </a:r>
            <a:r>
              <a:rPr sz="1800" spc="-5" dirty="0">
                <a:solidFill>
                  <a:srgbClr val="404040"/>
                </a:solidFill>
                <a:latin typeface="Verdana"/>
                <a:cs typeface="Verdana"/>
              </a:rPr>
              <a:t>το</a:t>
            </a:r>
            <a:r>
              <a:rPr sz="1800" spc="-10" dirty="0">
                <a:solidFill>
                  <a:srgbClr val="404040"/>
                </a:solidFill>
                <a:latin typeface="Verdana"/>
                <a:cs typeface="Verdana"/>
              </a:rPr>
              <a:t> </a:t>
            </a:r>
            <a:r>
              <a:rPr sz="1800" spc="-5" dirty="0">
                <a:solidFill>
                  <a:srgbClr val="404040"/>
                </a:solidFill>
                <a:latin typeface="Verdana"/>
                <a:cs typeface="Verdana"/>
              </a:rPr>
              <a:t>50%</a:t>
            </a:r>
            <a:r>
              <a:rPr sz="1800" spc="20" dirty="0">
                <a:solidFill>
                  <a:srgbClr val="404040"/>
                </a:solidFill>
                <a:latin typeface="Verdana"/>
                <a:cs typeface="Verdana"/>
              </a:rPr>
              <a:t> </a:t>
            </a:r>
            <a:r>
              <a:rPr sz="1800" spc="-5" dirty="0">
                <a:solidFill>
                  <a:srgbClr val="404040"/>
                </a:solidFill>
                <a:latin typeface="Verdana"/>
                <a:cs typeface="Verdana"/>
              </a:rPr>
              <a:t>των</a:t>
            </a:r>
            <a:r>
              <a:rPr sz="1800" dirty="0">
                <a:solidFill>
                  <a:srgbClr val="404040"/>
                </a:solidFill>
                <a:latin typeface="Verdana"/>
                <a:cs typeface="Verdana"/>
              </a:rPr>
              <a:t> κονδυλίων</a:t>
            </a:r>
            <a:r>
              <a:rPr sz="1800" spc="-15" dirty="0">
                <a:solidFill>
                  <a:srgbClr val="404040"/>
                </a:solidFill>
                <a:latin typeface="Verdana"/>
                <a:cs typeface="Verdana"/>
              </a:rPr>
              <a:t> </a:t>
            </a:r>
            <a:r>
              <a:rPr sz="1800" spc="-5" dirty="0">
                <a:solidFill>
                  <a:srgbClr val="404040"/>
                </a:solidFill>
                <a:latin typeface="Verdana"/>
                <a:cs typeface="Verdana"/>
              </a:rPr>
              <a:t>του</a:t>
            </a:r>
            <a:r>
              <a:rPr sz="1800" spc="-10" dirty="0">
                <a:solidFill>
                  <a:srgbClr val="404040"/>
                </a:solidFill>
                <a:latin typeface="Verdana"/>
                <a:cs typeface="Verdana"/>
              </a:rPr>
              <a:t> </a:t>
            </a:r>
            <a:r>
              <a:rPr sz="1800" spc="-5" dirty="0">
                <a:solidFill>
                  <a:srgbClr val="404040"/>
                </a:solidFill>
                <a:latin typeface="Verdana"/>
                <a:cs typeface="Verdana"/>
              </a:rPr>
              <a:t>ΟS που διατέθηκε</a:t>
            </a:r>
            <a:r>
              <a:rPr sz="1800" spc="15" dirty="0">
                <a:solidFill>
                  <a:srgbClr val="404040"/>
                </a:solidFill>
                <a:latin typeface="Verdana"/>
                <a:cs typeface="Verdana"/>
              </a:rPr>
              <a:t> </a:t>
            </a:r>
            <a:r>
              <a:rPr sz="1800" dirty="0">
                <a:solidFill>
                  <a:srgbClr val="404040"/>
                </a:solidFill>
                <a:latin typeface="Verdana"/>
                <a:cs typeface="Verdana"/>
              </a:rPr>
              <a:t>για </a:t>
            </a:r>
            <a:r>
              <a:rPr sz="1800" spc="-615" dirty="0">
                <a:solidFill>
                  <a:srgbClr val="404040"/>
                </a:solidFill>
                <a:latin typeface="Verdana"/>
                <a:cs typeface="Verdana"/>
              </a:rPr>
              <a:t> </a:t>
            </a:r>
            <a:r>
              <a:rPr sz="1800" spc="-5" dirty="0">
                <a:solidFill>
                  <a:srgbClr val="404040"/>
                </a:solidFill>
                <a:latin typeface="Verdana"/>
                <a:cs typeface="Verdana"/>
              </a:rPr>
              <a:t>το σύνολο</a:t>
            </a:r>
            <a:r>
              <a:rPr sz="1800" spc="-20" dirty="0">
                <a:solidFill>
                  <a:srgbClr val="404040"/>
                </a:solidFill>
                <a:latin typeface="Verdana"/>
                <a:cs typeface="Verdana"/>
              </a:rPr>
              <a:t> </a:t>
            </a:r>
            <a:r>
              <a:rPr sz="1800" spc="-5" dirty="0">
                <a:solidFill>
                  <a:srgbClr val="404040"/>
                </a:solidFill>
                <a:latin typeface="Verdana"/>
                <a:cs typeface="Verdana"/>
              </a:rPr>
              <a:t>του</a:t>
            </a:r>
            <a:r>
              <a:rPr sz="1800" spc="-10" dirty="0">
                <a:solidFill>
                  <a:srgbClr val="404040"/>
                </a:solidFill>
                <a:latin typeface="Verdana"/>
                <a:cs typeface="Verdana"/>
              </a:rPr>
              <a:t> </a:t>
            </a:r>
            <a:r>
              <a:rPr sz="1800" dirty="0">
                <a:solidFill>
                  <a:srgbClr val="404040"/>
                </a:solidFill>
                <a:latin typeface="Verdana"/>
                <a:cs typeface="Verdana"/>
              </a:rPr>
              <a:t>έργου</a:t>
            </a:r>
            <a:endParaRPr sz="1800">
              <a:latin typeface="Verdana"/>
              <a:cs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A9C36F"/>
          </a:solidFill>
        </p:spPr>
        <p:txBody>
          <a:bodyPr wrap="square" lIns="0" tIns="0" rIns="0" bIns="0" rtlCol="0"/>
          <a:lstStyle/>
          <a:p>
            <a:endParaRPr/>
          </a:p>
        </p:txBody>
      </p:sp>
      <p:sp>
        <p:nvSpPr>
          <p:cNvPr id="3" name="object 3"/>
          <p:cNvSpPr txBox="1"/>
          <p:nvPr/>
        </p:nvSpPr>
        <p:spPr>
          <a:xfrm>
            <a:off x="768807" y="1501902"/>
            <a:ext cx="7285355" cy="391160"/>
          </a:xfrm>
          <a:prstGeom prst="rect">
            <a:avLst/>
          </a:prstGeom>
        </p:spPr>
        <p:txBody>
          <a:bodyPr vert="horz" wrap="square" lIns="0" tIns="12700" rIns="0" bIns="0" rtlCol="0">
            <a:spAutoFit/>
          </a:bodyPr>
          <a:lstStyle/>
          <a:p>
            <a:pPr marL="12700">
              <a:lnSpc>
                <a:spcPct val="100000"/>
              </a:lnSpc>
              <a:spcBef>
                <a:spcPts val="100"/>
              </a:spcBef>
              <a:tabLst>
                <a:tab pos="3612515" algn="l"/>
              </a:tabLst>
            </a:pPr>
            <a:r>
              <a:rPr sz="2400" dirty="0">
                <a:solidFill>
                  <a:srgbClr val="FFFFFF"/>
                </a:solidFill>
                <a:latin typeface="Courier New"/>
                <a:cs typeface="Courier New"/>
              </a:rPr>
              <a:t>o</a:t>
            </a:r>
            <a:r>
              <a:rPr sz="2400" spc="-625" dirty="0">
                <a:solidFill>
                  <a:srgbClr val="FFFFFF"/>
                </a:solidFill>
                <a:latin typeface="Courier New"/>
                <a:cs typeface="Courier New"/>
              </a:rPr>
              <a:t> </a:t>
            </a:r>
            <a:r>
              <a:rPr sz="2400" i="1" spc="-5" dirty="0">
                <a:solidFill>
                  <a:srgbClr val="FFFFFF"/>
                </a:solidFill>
                <a:latin typeface="Verdana"/>
                <a:cs typeface="Verdana"/>
              </a:rPr>
              <a:t>Τα</a:t>
            </a:r>
            <a:r>
              <a:rPr sz="2400" i="1" spc="10" dirty="0">
                <a:solidFill>
                  <a:srgbClr val="FFFFFF"/>
                </a:solidFill>
                <a:latin typeface="Verdana"/>
                <a:cs typeface="Verdana"/>
              </a:rPr>
              <a:t> </a:t>
            </a:r>
            <a:r>
              <a:rPr sz="2400" i="1" dirty="0">
                <a:solidFill>
                  <a:srgbClr val="FFFFFF"/>
                </a:solidFill>
                <a:latin typeface="Verdana"/>
                <a:cs typeface="Verdana"/>
              </a:rPr>
              <a:t>μέρη</a:t>
            </a:r>
            <a:r>
              <a:rPr sz="2400" i="1" spc="10" dirty="0">
                <a:solidFill>
                  <a:srgbClr val="FFFFFF"/>
                </a:solidFill>
                <a:latin typeface="Verdana"/>
                <a:cs typeface="Verdana"/>
              </a:rPr>
              <a:t> </a:t>
            </a:r>
            <a:r>
              <a:rPr sz="2400" i="1" spc="-5" dirty="0">
                <a:solidFill>
                  <a:srgbClr val="FFFFFF"/>
                </a:solidFill>
                <a:latin typeface="Verdana"/>
                <a:cs typeface="Verdana"/>
              </a:rPr>
              <a:t>της</a:t>
            </a:r>
            <a:r>
              <a:rPr sz="2400" i="1" spc="10" dirty="0">
                <a:solidFill>
                  <a:srgbClr val="FFFFFF"/>
                </a:solidFill>
                <a:latin typeface="Verdana"/>
                <a:cs typeface="Verdana"/>
              </a:rPr>
              <a:t> </a:t>
            </a:r>
            <a:r>
              <a:rPr sz="2400" i="1" spc="-5" dirty="0">
                <a:solidFill>
                  <a:srgbClr val="FFFFFF"/>
                </a:solidFill>
                <a:latin typeface="Verdana"/>
                <a:cs typeface="Verdana"/>
              </a:rPr>
              <a:t>αίτησης	</a:t>
            </a:r>
            <a:r>
              <a:rPr sz="2400" i="1" dirty="0">
                <a:solidFill>
                  <a:srgbClr val="FFFFFF"/>
                </a:solidFill>
                <a:latin typeface="Verdana"/>
                <a:cs typeface="Verdana"/>
              </a:rPr>
              <a:t>ΚΑ131</a:t>
            </a:r>
            <a:r>
              <a:rPr sz="2400" i="1" spc="-40" dirty="0">
                <a:solidFill>
                  <a:srgbClr val="FFFFFF"/>
                </a:solidFill>
                <a:latin typeface="Verdana"/>
                <a:cs typeface="Verdana"/>
              </a:rPr>
              <a:t> </a:t>
            </a:r>
            <a:r>
              <a:rPr sz="2400" i="1" dirty="0">
                <a:solidFill>
                  <a:srgbClr val="FFFFFF"/>
                </a:solidFill>
                <a:latin typeface="Verdana"/>
                <a:cs typeface="Verdana"/>
              </a:rPr>
              <a:t>&amp;</a:t>
            </a:r>
            <a:r>
              <a:rPr sz="2400" i="1" spc="-10" dirty="0">
                <a:solidFill>
                  <a:srgbClr val="FFFFFF"/>
                </a:solidFill>
                <a:latin typeface="Verdana"/>
                <a:cs typeface="Verdana"/>
              </a:rPr>
              <a:t> </a:t>
            </a:r>
            <a:r>
              <a:rPr sz="2400" i="1" dirty="0">
                <a:solidFill>
                  <a:srgbClr val="FFFFFF"/>
                </a:solidFill>
                <a:latin typeface="Verdana"/>
                <a:cs typeface="Verdana"/>
              </a:rPr>
              <a:t>ΚΑ171</a:t>
            </a:r>
            <a:endParaRPr sz="2400" dirty="0">
              <a:latin typeface="Verdana"/>
              <a:cs typeface="Verdan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172008" y="172592"/>
            <a:ext cx="6442710" cy="452120"/>
          </a:xfrm>
          <a:prstGeom prst="rect">
            <a:avLst/>
          </a:prstGeom>
        </p:spPr>
        <p:txBody>
          <a:bodyPr vert="horz" wrap="square" lIns="0" tIns="12065" rIns="0" bIns="0" rtlCol="0">
            <a:spAutoFit/>
          </a:bodyPr>
          <a:lstStyle/>
          <a:p>
            <a:pPr marL="12700">
              <a:lnSpc>
                <a:spcPct val="100000"/>
              </a:lnSpc>
              <a:spcBef>
                <a:spcPts val="95"/>
              </a:spcBef>
            </a:pPr>
            <a:r>
              <a:rPr spc="-45" dirty="0"/>
              <a:t>Βασικές</a:t>
            </a:r>
            <a:r>
              <a:rPr spc="-60" dirty="0"/>
              <a:t> </a:t>
            </a:r>
            <a:r>
              <a:rPr spc="-50" dirty="0"/>
              <a:t>Πληροφορίες</a:t>
            </a:r>
            <a:r>
              <a:rPr spc="-45" dirty="0"/>
              <a:t> για </a:t>
            </a:r>
            <a:r>
              <a:rPr spc="-65" dirty="0"/>
              <a:t>τις</a:t>
            </a:r>
            <a:r>
              <a:rPr spc="-110" dirty="0"/>
              <a:t> </a:t>
            </a:r>
            <a:r>
              <a:rPr spc="-60" dirty="0"/>
              <a:t>Αιτήσεις</a:t>
            </a:r>
          </a:p>
        </p:txBody>
      </p:sp>
      <p:sp>
        <p:nvSpPr>
          <p:cNvPr id="4" name="object 4"/>
          <p:cNvSpPr txBox="1"/>
          <p:nvPr/>
        </p:nvSpPr>
        <p:spPr>
          <a:xfrm>
            <a:off x="159816" y="1086992"/>
            <a:ext cx="10160635" cy="4284345"/>
          </a:xfrm>
          <a:prstGeom prst="rect">
            <a:avLst/>
          </a:prstGeom>
        </p:spPr>
        <p:txBody>
          <a:bodyPr vert="horz" wrap="square" lIns="0" tIns="12700" rIns="0" bIns="0" rtlCol="0">
            <a:spAutoFit/>
          </a:bodyPr>
          <a:lstStyle/>
          <a:p>
            <a:pPr marL="299085" indent="-287020">
              <a:lnSpc>
                <a:spcPct val="100000"/>
              </a:lnSpc>
              <a:spcBef>
                <a:spcPts val="100"/>
              </a:spcBef>
              <a:buFont typeface="Arial MT"/>
              <a:buChar char="•"/>
              <a:tabLst>
                <a:tab pos="299085" algn="l"/>
                <a:tab pos="299720" algn="l"/>
              </a:tabLst>
            </a:pPr>
            <a:r>
              <a:rPr sz="1800" spc="-5" dirty="0">
                <a:solidFill>
                  <a:srgbClr val="404040"/>
                </a:solidFill>
                <a:latin typeface="Verdana"/>
                <a:cs typeface="Verdana"/>
              </a:rPr>
              <a:t>Συμπλήρωση</a:t>
            </a:r>
            <a:r>
              <a:rPr sz="1800" spc="-30" dirty="0">
                <a:solidFill>
                  <a:srgbClr val="404040"/>
                </a:solidFill>
                <a:latin typeface="Verdana"/>
                <a:cs typeface="Verdana"/>
              </a:rPr>
              <a:t> </a:t>
            </a:r>
            <a:r>
              <a:rPr sz="1800" spc="-5" dirty="0">
                <a:solidFill>
                  <a:srgbClr val="404040"/>
                </a:solidFill>
                <a:latin typeface="Verdana"/>
                <a:cs typeface="Verdana"/>
              </a:rPr>
              <a:t>των</a:t>
            </a:r>
            <a:r>
              <a:rPr sz="1800" dirty="0">
                <a:solidFill>
                  <a:srgbClr val="404040"/>
                </a:solidFill>
                <a:latin typeface="Verdana"/>
                <a:cs typeface="Verdana"/>
              </a:rPr>
              <a:t> </a:t>
            </a:r>
            <a:r>
              <a:rPr sz="1800" spc="-5" dirty="0">
                <a:solidFill>
                  <a:srgbClr val="404040"/>
                </a:solidFill>
                <a:latin typeface="Verdana"/>
                <a:cs typeface="Verdana"/>
              </a:rPr>
              <a:t>αιτήσεων στα</a:t>
            </a:r>
            <a:r>
              <a:rPr sz="1800" dirty="0">
                <a:solidFill>
                  <a:srgbClr val="404040"/>
                </a:solidFill>
                <a:latin typeface="Verdana"/>
                <a:cs typeface="Verdana"/>
              </a:rPr>
              <a:t> Ελληνικά</a:t>
            </a:r>
            <a:r>
              <a:rPr sz="1800" spc="-25" dirty="0">
                <a:solidFill>
                  <a:srgbClr val="404040"/>
                </a:solidFill>
                <a:latin typeface="Verdana"/>
                <a:cs typeface="Verdana"/>
              </a:rPr>
              <a:t> </a:t>
            </a:r>
            <a:r>
              <a:rPr sz="1800" dirty="0">
                <a:solidFill>
                  <a:srgbClr val="404040"/>
                </a:solidFill>
                <a:latin typeface="Verdana"/>
                <a:cs typeface="Verdana"/>
              </a:rPr>
              <a:t>ή στα Αγγλικά</a:t>
            </a:r>
            <a:endParaRPr sz="1800">
              <a:latin typeface="Verdana"/>
              <a:cs typeface="Verdana"/>
            </a:endParaRPr>
          </a:p>
          <a:p>
            <a:pPr>
              <a:lnSpc>
                <a:spcPct val="100000"/>
              </a:lnSpc>
              <a:spcBef>
                <a:spcPts val="55"/>
              </a:spcBef>
              <a:buClr>
                <a:srgbClr val="404040"/>
              </a:buClr>
              <a:buFont typeface="Arial MT"/>
              <a:buChar char="•"/>
            </a:pPr>
            <a:endParaRPr sz="2650">
              <a:latin typeface="Verdana"/>
              <a:cs typeface="Verdana"/>
            </a:endParaRPr>
          </a:p>
          <a:p>
            <a:pPr marL="299085" indent="-287020">
              <a:lnSpc>
                <a:spcPct val="100000"/>
              </a:lnSpc>
              <a:buFont typeface="Arial MT"/>
              <a:buChar char="•"/>
              <a:tabLst>
                <a:tab pos="299085" algn="l"/>
                <a:tab pos="299720" algn="l"/>
              </a:tabLst>
            </a:pPr>
            <a:r>
              <a:rPr sz="1800" spc="-5" dirty="0">
                <a:solidFill>
                  <a:srgbClr val="404040"/>
                </a:solidFill>
                <a:latin typeface="Verdana"/>
                <a:cs typeface="Verdana"/>
              </a:rPr>
              <a:t>Οι αιτήσεις</a:t>
            </a:r>
            <a:r>
              <a:rPr sz="1800" dirty="0">
                <a:solidFill>
                  <a:srgbClr val="404040"/>
                </a:solidFill>
                <a:latin typeface="Verdana"/>
                <a:cs typeface="Verdana"/>
              </a:rPr>
              <a:t> γίνονται</a:t>
            </a:r>
            <a:r>
              <a:rPr sz="1800" spc="-5" dirty="0">
                <a:solidFill>
                  <a:srgbClr val="404040"/>
                </a:solidFill>
                <a:latin typeface="Verdana"/>
                <a:cs typeface="Verdana"/>
              </a:rPr>
              <a:t> </a:t>
            </a:r>
            <a:r>
              <a:rPr sz="1800" spc="-10" dirty="0">
                <a:solidFill>
                  <a:srgbClr val="404040"/>
                </a:solidFill>
                <a:latin typeface="Verdana"/>
                <a:cs typeface="Verdana"/>
              </a:rPr>
              <a:t>saved αυτόματα</a:t>
            </a:r>
            <a:endParaRPr sz="1800">
              <a:latin typeface="Verdana"/>
              <a:cs typeface="Verdana"/>
            </a:endParaRPr>
          </a:p>
          <a:p>
            <a:pPr>
              <a:lnSpc>
                <a:spcPct val="100000"/>
              </a:lnSpc>
              <a:buClr>
                <a:srgbClr val="404040"/>
              </a:buClr>
              <a:buFont typeface="Arial MT"/>
              <a:buChar char="•"/>
            </a:pPr>
            <a:endParaRPr sz="2450">
              <a:latin typeface="Verdana"/>
              <a:cs typeface="Verdana"/>
            </a:endParaRPr>
          </a:p>
          <a:p>
            <a:pPr marL="299085" indent="-287020">
              <a:lnSpc>
                <a:spcPct val="100000"/>
              </a:lnSpc>
              <a:buFont typeface="Arial MT"/>
              <a:buChar char="•"/>
              <a:tabLst>
                <a:tab pos="299085" algn="l"/>
                <a:tab pos="299720" algn="l"/>
              </a:tabLst>
            </a:pPr>
            <a:r>
              <a:rPr sz="1800" spc="-5" dirty="0">
                <a:solidFill>
                  <a:srgbClr val="404040"/>
                </a:solidFill>
                <a:latin typeface="Verdana"/>
                <a:cs typeface="Verdana"/>
              </a:rPr>
              <a:t>Τα</a:t>
            </a:r>
            <a:r>
              <a:rPr sz="1800" spc="10" dirty="0">
                <a:solidFill>
                  <a:srgbClr val="404040"/>
                </a:solidFill>
                <a:latin typeface="Verdana"/>
                <a:cs typeface="Verdana"/>
              </a:rPr>
              <a:t> </a:t>
            </a:r>
            <a:r>
              <a:rPr sz="1800" dirty="0">
                <a:solidFill>
                  <a:srgbClr val="404040"/>
                </a:solidFill>
                <a:latin typeface="Verdana"/>
                <a:cs typeface="Verdana"/>
              </a:rPr>
              <a:t>πεδία</a:t>
            </a:r>
            <a:r>
              <a:rPr sz="1800" spc="5" dirty="0">
                <a:solidFill>
                  <a:srgbClr val="404040"/>
                </a:solidFill>
                <a:latin typeface="Verdana"/>
                <a:cs typeface="Verdana"/>
              </a:rPr>
              <a:t> </a:t>
            </a:r>
            <a:r>
              <a:rPr sz="1800" spc="-5" dirty="0">
                <a:solidFill>
                  <a:srgbClr val="404040"/>
                </a:solidFill>
                <a:latin typeface="Verdana"/>
                <a:cs typeface="Verdana"/>
              </a:rPr>
              <a:t>που</a:t>
            </a:r>
            <a:r>
              <a:rPr sz="1800" dirty="0">
                <a:solidFill>
                  <a:srgbClr val="404040"/>
                </a:solidFill>
                <a:latin typeface="Verdana"/>
                <a:cs typeface="Verdana"/>
              </a:rPr>
              <a:t> είναι</a:t>
            </a:r>
            <a:r>
              <a:rPr sz="1800" spc="10" dirty="0">
                <a:solidFill>
                  <a:srgbClr val="404040"/>
                </a:solidFill>
                <a:latin typeface="Verdana"/>
                <a:cs typeface="Verdana"/>
              </a:rPr>
              <a:t> </a:t>
            </a:r>
            <a:r>
              <a:rPr sz="1800" dirty="0">
                <a:solidFill>
                  <a:srgbClr val="404040"/>
                </a:solidFill>
                <a:latin typeface="Verdana"/>
                <a:cs typeface="Verdana"/>
              </a:rPr>
              <a:t>γκρίζα</a:t>
            </a:r>
            <a:r>
              <a:rPr sz="1800" spc="-5" dirty="0">
                <a:solidFill>
                  <a:srgbClr val="404040"/>
                </a:solidFill>
                <a:latin typeface="Verdana"/>
                <a:cs typeface="Verdana"/>
              </a:rPr>
              <a:t> συμπληρώνονται</a:t>
            </a:r>
            <a:r>
              <a:rPr sz="1800" spc="-30" dirty="0">
                <a:solidFill>
                  <a:srgbClr val="404040"/>
                </a:solidFill>
                <a:latin typeface="Verdana"/>
                <a:cs typeface="Verdana"/>
              </a:rPr>
              <a:t> </a:t>
            </a:r>
            <a:r>
              <a:rPr sz="1800" spc="-10" dirty="0">
                <a:solidFill>
                  <a:srgbClr val="404040"/>
                </a:solidFill>
                <a:latin typeface="Verdana"/>
                <a:cs typeface="Verdana"/>
              </a:rPr>
              <a:t>αυτόματα</a:t>
            </a:r>
            <a:endParaRPr sz="1800">
              <a:latin typeface="Verdana"/>
              <a:cs typeface="Verdana"/>
            </a:endParaRPr>
          </a:p>
          <a:p>
            <a:pPr>
              <a:lnSpc>
                <a:spcPct val="100000"/>
              </a:lnSpc>
              <a:spcBef>
                <a:spcPts val="50"/>
              </a:spcBef>
              <a:buClr>
                <a:srgbClr val="404040"/>
              </a:buClr>
              <a:buFont typeface="Arial MT"/>
              <a:buChar char="•"/>
            </a:pPr>
            <a:endParaRPr sz="2350">
              <a:latin typeface="Verdana"/>
              <a:cs typeface="Verdana"/>
            </a:endParaRPr>
          </a:p>
          <a:p>
            <a:pPr marL="299085" indent="-287020">
              <a:lnSpc>
                <a:spcPct val="100000"/>
              </a:lnSpc>
              <a:buFont typeface="Arial MT"/>
              <a:buChar char="•"/>
              <a:tabLst>
                <a:tab pos="299085" algn="l"/>
                <a:tab pos="299720" algn="l"/>
                <a:tab pos="5154930" algn="l"/>
                <a:tab pos="8632825" algn="l"/>
              </a:tabLst>
            </a:pPr>
            <a:r>
              <a:rPr sz="1800" spc="-5" dirty="0">
                <a:solidFill>
                  <a:srgbClr val="404040"/>
                </a:solidFill>
                <a:latin typeface="Verdana"/>
                <a:cs typeface="Verdana"/>
              </a:rPr>
              <a:t>Τα</a:t>
            </a:r>
            <a:r>
              <a:rPr sz="1800" spc="20" dirty="0">
                <a:solidFill>
                  <a:srgbClr val="404040"/>
                </a:solidFill>
                <a:latin typeface="Verdana"/>
                <a:cs typeface="Verdana"/>
              </a:rPr>
              <a:t> </a:t>
            </a:r>
            <a:r>
              <a:rPr sz="1800" dirty="0">
                <a:solidFill>
                  <a:srgbClr val="404040"/>
                </a:solidFill>
                <a:latin typeface="Verdana"/>
                <a:cs typeface="Verdana"/>
              </a:rPr>
              <a:t>πεδία</a:t>
            </a:r>
            <a:r>
              <a:rPr sz="1800" spc="15" dirty="0">
                <a:solidFill>
                  <a:srgbClr val="404040"/>
                </a:solidFill>
                <a:latin typeface="Verdana"/>
                <a:cs typeface="Verdana"/>
              </a:rPr>
              <a:t> </a:t>
            </a:r>
            <a:r>
              <a:rPr sz="1800" dirty="0">
                <a:solidFill>
                  <a:srgbClr val="404040"/>
                </a:solidFill>
                <a:latin typeface="Verdana"/>
                <a:cs typeface="Verdana"/>
              </a:rPr>
              <a:t>με</a:t>
            </a:r>
            <a:r>
              <a:rPr sz="1800" spc="15" dirty="0">
                <a:solidFill>
                  <a:srgbClr val="404040"/>
                </a:solidFill>
                <a:latin typeface="Verdana"/>
                <a:cs typeface="Verdana"/>
              </a:rPr>
              <a:t> </a:t>
            </a:r>
            <a:r>
              <a:rPr sz="1800" spc="-5" dirty="0">
                <a:solidFill>
                  <a:srgbClr val="404040"/>
                </a:solidFill>
                <a:latin typeface="Verdana"/>
                <a:cs typeface="Verdana"/>
              </a:rPr>
              <a:t>αστερίσκο</a:t>
            </a:r>
            <a:r>
              <a:rPr sz="1800" dirty="0">
                <a:solidFill>
                  <a:srgbClr val="404040"/>
                </a:solidFill>
                <a:latin typeface="Verdana"/>
                <a:cs typeface="Verdana"/>
              </a:rPr>
              <a:t> είναι</a:t>
            </a:r>
            <a:r>
              <a:rPr sz="1800" spc="20" dirty="0">
                <a:solidFill>
                  <a:srgbClr val="404040"/>
                </a:solidFill>
                <a:latin typeface="Verdana"/>
                <a:cs typeface="Verdana"/>
              </a:rPr>
              <a:t> </a:t>
            </a:r>
            <a:r>
              <a:rPr sz="1800" spc="-5" dirty="0">
                <a:solidFill>
                  <a:srgbClr val="404040"/>
                </a:solidFill>
                <a:latin typeface="Verdana"/>
                <a:cs typeface="Verdana"/>
              </a:rPr>
              <a:t>υποχρεωτικά	</a:t>
            </a:r>
            <a:r>
              <a:rPr sz="1800" dirty="0">
                <a:solidFill>
                  <a:srgbClr val="404040"/>
                </a:solidFill>
                <a:latin typeface="Verdana"/>
                <a:cs typeface="Verdana"/>
              </a:rPr>
              <a:t>και</a:t>
            </a:r>
            <a:r>
              <a:rPr sz="1800" spc="15" dirty="0">
                <a:solidFill>
                  <a:srgbClr val="404040"/>
                </a:solidFill>
                <a:latin typeface="Verdana"/>
                <a:cs typeface="Verdana"/>
              </a:rPr>
              <a:t> </a:t>
            </a:r>
            <a:r>
              <a:rPr sz="1800" dirty="0">
                <a:solidFill>
                  <a:srgbClr val="404040"/>
                </a:solidFill>
                <a:latin typeface="Verdana"/>
                <a:cs typeface="Verdana"/>
              </a:rPr>
              <a:t>κοκκινίζουν</a:t>
            </a:r>
            <a:r>
              <a:rPr sz="1800" spc="-30" dirty="0">
                <a:solidFill>
                  <a:srgbClr val="404040"/>
                </a:solidFill>
                <a:latin typeface="Verdana"/>
                <a:cs typeface="Verdana"/>
              </a:rPr>
              <a:t> </a:t>
            </a:r>
            <a:r>
              <a:rPr sz="1800" spc="-5" dirty="0">
                <a:solidFill>
                  <a:srgbClr val="404040"/>
                </a:solidFill>
                <a:latin typeface="Verdana"/>
                <a:cs typeface="Verdana"/>
              </a:rPr>
              <a:t>αν</a:t>
            </a:r>
            <a:r>
              <a:rPr sz="1800" spc="-120" dirty="0">
                <a:solidFill>
                  <a:srgbClr val="404040"/>
                </a:solidFill>
                <a:latin typeface="Verdana"/>
                <a:cs typeface="Verdana"/>
              </a:rPr>
              <a:t> </a:t>
            </a:r>
            <a:r>
              <a:rPr sz="1800" dirty="0">
                <a:solidFill>
                  <a:srgbClr val="404040"/>
                </a:solidFill>
                <a:latin typeface="Verdana"/>
                <a:cs typeface="Verdana"/>
              </a:rPr>
              <a:t>δεν</a:t>
            </a:r>
            <a:r>
              <a:rPr sz="1800" spc="5" dirty="0">
                <a:solidFill>
                  <a:srgbClr val="404040"/>
                </a:solidFill>
                <a:latin typeface="Verdana"/>
                <a:cs typeface="Verdana"/>
              </a:rPr>
              <a:t> </a:t>
            </a:r>
            <a:r>
              <a:rPr sz="1800" dirty="0">
                <a:solidFill>
                  <a:srgbClr val="404040"/>
                </a:solidFill>
                <a:latin typeface="Verdana"/>
                <a:cs typeface="Verdana"/>
              </a:rPr>
              <a:t>έχουν	</a:t>
            </a:r>
            <a:r>
              <a:rPr sz="1800" spc="-5" dirty="0">
                <a:solidFill>
                  <a:srgbClr val="404040"/>
                </a:solidFill>
                <a:latin typeface="Verdana"/>
                <a:cs typeface="Verdana"/>
              </a:rPr>
              <a:t>συμπληρωθεί</a:t>
            </a:r>
            <a:endParaRPr sz="1800">
              <a:latin typeface="Verdana"/>
              <a:cs typeface="Verdana"/>
            </a:endParaRPr>
          </a:p>
          <a:p>
            <a:pPr>
              <a:lnSpc>
                <a:spcPct val="100000"/>
              </a:lnSpc>
              <a:buClr>
                <a:srgbClr val="404040"/>
              </a:buClr>
              <a:buFont typeface="Arial MT"/>
              <a:buChar char="•"/>
            </a:pPr>
            <a:endParaRPr sz="2450">
              <a:latin typeface="Verdana"/>
              <a:cs typeface="Verdana"/>
            </a:endParaRPr>
          </a:p>
          <a:p>
            <a:pPr marL="299085" indent="-287020">
              <a:lnSpc>
                <a:spcPct val="100000"/>
              </a:lnSpc>
              <a:buFont typeface="Arial MT"/>
              <a:buChar char="•"/>
              <a:tabLst>
                <a:tab pos="299085" algn="l"/>
                <a:tab pos="299720" algn="l"/>
              </a:tabLst>
            </a:pPr>
            <a:r>
              <a:rPr sz="1800" dirty="0">
                <a:solidFill>
                  <a:srgbClr val="404040"/>
                </a:solidFill>
                <a:latin typeface="Verdana"/>
                <a:cs typeface="Verdana"/>
              </a:rPr>
              <a:t>Συγκεκριμένα</a:t>
            </a:r>
            <a:r>
              <a:rPr sz="1800" spc="-30" dirty="0">
                <a:solidFill>
                  <a:srgbClr val="404040"/>
                </a:solidFill>
                <a:latin typeface="Verdana"/>
                <a:cs typeface="Verdana"/>
              </a:rPr>
              <a:t> </a:t>
            </a:r>
            <a:r>
              <a:rPr sz="1800" dirty="0">
                <a:solidFill>
                  <a:srgbClr val="404040"/>
                </a:solidFill>
                <a:latin typeface="Verdana"/>
                <a:cs typeface="Verdana"/>
              </a:rPr>
              <a:t>πεδία</a:t>
            </a:r>
            <a:r>
              <a:rPr sz="1800" spc="10" dirty="0">
                <a:solidFill>
                  <a:srgbClr val="404040"/>
                </a:solidFill>
                <a:latin typeface="Verdana"/>
                <a:cs typeface="Verdana"/>
              </a:rPr>
              <a:t> </a:t>
            </a:r>
            <a:r>
              <a:rPr sz="1800" dirty="0">
                <a:solidFill>
                  <a:srgbClr val="404040"/>
                </a:solidFill>
                <a:latin typeface="Verdana"/>
                <a:cs typeface="Verdana"/>
              </a:rPr>
              <a:t>τωναιτήσεων</a:t>
            </a:r>
            <a:r>
              <a:rPr sz="1800" spc="15" dirty="0">
                <a:solidFill>
                  <a:srgbClr val="404040"/>
                </a:solidFill>
                <a:latin typeface="Verdana"/>
                <a:cs typeface="Verdana"/>
              </a:rPr>
              <a:t> </a:t>
            </a:r>
            <a:r>
              <a:rPr sz="1800" spc="-5" dirty="0">
                <a:solidFill>
                  <a:srgbClr val="404040"/>
                </a:solidFill>
                <a:latin typeface="Verdana"/>
                <a:cs typeface="Verdana"/>
              </a:rPr>
              <a:t>έχουν </a:t>
            </a:r>
            <a:r>
              <a:rPr sz="1800" dirty="0">
                <a:solidFill>
                  <a:srgbClr val="404040"/>
                </a:solidFill>
                <a:latin typeface="Verdana"/>
                <a:cs typeface="Verdana"/>
              </a:rPr>
              <a:t>περιορισμό</a:t>
            </a:r>
            <a:r>
              <a:rPr sz="1800" spc="-20" dirty="0">
                <a:solidFill>
                  <a:srgbClr val="404040"/>
                </a:solidFill>
                <a:latin typeface="Verdana"/>
                <a:cs typeface="Verdana"/>
              </a:rPr>
              <a:t> </a:t>
            </a:r>
            <a:r>
              <a:rPr sz="1800" spc="-5" dirty="0">
                <a:solidFill>
                  <a:srgbClr val="404040"/>
                </a:solidFill>
                <a:latin typeface="Verdana"/>
                <a:cs typeface="Verdana"/>
              </a:rPr>
              <a:t>χαρακτήρων</a:t>
            </a:r>
            <a:endParaRPr sz="1800">
              <a:latin typeface="Verdana"/>
              <a:cs typeface="Verdana"/>
            </a:endParaRPr>
          </a:p>
          <a:p>
            <a:pPr>
              <a:lnSpc>
                <a:spcPct val="100000"/>
              </a:lnSpc>
              <a:buClr>
                <a:srgbClr val="404040"/>
              </a:buClr>
              <a:buFont typeface="Arial MT"/>
              <a:buChar char="•"/>
            </a:pPr>
            <a:endParaRPr sz="2450">
              <a:latin typeface="Verdana"/>
              <a:cs typeface="Verdana"/>
            </a:endParaRPr>
          </a:p>
          <a:p>
            <a:pPr marL="299085" indent="-287020">
              <a:lnSpc>
                <a:spcPct val="100000"/>
              </a:lnSpc>
              <a:buFont typeface="Arial MT"/>
              <a:buChar char="•"/>
              <a:tabLst>
                <a:tab pos="299085" algn="l"/>
                <a:tab pos="299720" algn="l"/>
              </a:tabLst>
            </a:pPr>
            <a:r>
              <a:rPr sz="1800" spc="-5" dirty="0">
                <a:solidFill>
                  <a:srgbClr val="404040"/>
                </a:solidFill>
                <a:latin typeface="Verdana"/>
                <a:cs typeface="Verdana"/>
              </a:rPr>
              <a:t>Οι</a:t>
            </a:r>
            <a:r>
              <a:rPr sz="1800" dirty="0">
                <a:solidFill>
                  <a:srgbClr val="404040"/>
                </a:solidFill>
                <a:latin typeface="Verdana"/>
                <a:cs typeface="Verdana"/>
              </a:rPr>
              <a:t> </a:t>
            </a:r>
            <a:r>
              <a:rPr sz="1800" spc="-5" dirty="0">
                <a:solidFill>
                  <a:srgbClr val="404040"/>
                </a:solidFill>
                <a:latin typeface="Verdana"/>
                <a:cs typeface="Verdana"/>
              </a:rPr>
              <a:t>αιτήσεις</a:t>
            </a:r>
            <a:r>
              <a:rPr sz="1800" dirty="0">
                <a:solidFill>
                  <a:srgbClr val="404040"/>
                </a:solidFill>
                <a:latin typeface="Verdana"/>
                <a:cs typeface="Verdana"/>
              </a:rPr>
              <a:t> </a:t>
            </a:r>
            <a:r>
              <a:rPr sz="1800" spc="-5" dirty="0">
                <a:solidFill>
                  <a:srgbClr val="404040"/>
                </a:solidFill>
                <a:latin typeface="Verdana"/>
                <a:cs typeface="Verdana"/>
              </a:rPr>
              <a:t>συχνά</a:t>
            </a:r>
            <a:r>
              <a:rPr sz="1800" spc="15" dirty="0">
                <a:solidFill>
                  <a:srgbClr val="404040"/>
                </a:solidFill>
                <a:latin typeface="Verdana"/>
                <a:cs typeface="Verdana"/>
              </a:rPr>
              <a:t> </a:t>
            </a:r>
            <a:r>
              <a:rPr sz="1800" spc="-5" dirty="0">
                <a:solidFill>
                  <a:srgbClr val="404040"/>
                </a:solidFill>
                <a:latin typeface="Verdana"/>
                <a:cs typeface="Verdana"/>
              </a:rPr>
              <a:t>σας</a:t>
            </a:r>
            <a:r>
              <a:rPr sz="1800" spc="15" dirty="0">
                <a:solidFill>
                  <a:srgbClr val="404040"/>
                </a:solidFill>
                <a:latin typeface="Verdana"/>
                <a:cs typeface="Verdana"/>
              </a:rPr>
              <a:t> </a:t>
            </a:r>
            <a:r>
              <a:rPr sz="1800" spc="-5" dirty="0">
                <a:solidFill>
                  <a:srgbClr val="404040"/>
                </a:solidFill>
                <a:latin typeface="Verdana"/>
                <a:cs typeface="Verdana"/>
              </a:rPr>
              <a:t>ενημερώνουν</a:t>
            </a:r>
            <a:r>
              <a:rPr sz="1800" spc="-2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dirty="0">
                <a:solidFill>
                  <a:srgbClr val="404040"/>
                </a:solidFill>
                <a:latin typeface="Verdana"/>
                <a:cs typeface="Verdana"/>
              </a:rPr>
              <a:t>διάφορες</a:t>
            </a:r>
            <a:r>
              <a:rPr sz="1800" spc="15" dirty="0">
                <a:solidFill>
                  <a:srgbClr val="404040"/>
                </a:solidFill>
                <a:latin typeface="Verdana"/>
                <a:cs typeface="Verdana"/>
              </a:rPr>
              <a:t> </a:t>
            </a:r>
            <a:r>
              <a:rPr sz="1800" dirty="0">
                <a:solidFill>
                  <a:srgbClr val="404040"/>
                </a:solidFill>
                <a:latin typeface="Verdana"/>
                <a:cs typeface="Verdana"/>
              </a:rPr>
              <a:t>ειδοποιήσεις</a:t>
            </a:r>
            <a:endParaRPr sz="1800">
              <a:latin typeface="Verdana"/>
              <a:cs typeface="Verdana"/>
            </a:endParaRPr>
          </a:p>
          <a:p>
            <a:pPr>
              <a:lnSpc>
                <a:spcPct val="100000"/>
              </a:lnSpc>
              <a:spcBef>
                <a:spcPts val="15"/>
              </a:spcBef>
              <a:buClr>
                <a:srgbClr val="404040"/>
              </a:buClr>
              <a:buFont typeface="Arial MT"/>
              <a:buChar char="•"/>
            </a:pPr>
            <a:endParaRPr sz="2500">
              <a:latin typeface="Verdana"/>
              <a:cs typeface="Verdana"/>
            </a:endParaRPr>
          </a:p>
          <a:p>
            <a:pPr marL="299085" indent="-287020">
              <a:lnSpc>
                <a:spcPct val="100000"/>
              </a:lnSpc>
              <a:buFont typeface="Arial MT"/>
              <a:buChar char="•"/>
              <a:tabLst>
                <a:tab pos="299085" algn="l"/>
                <a:tab pos="299720" algn="l"/>
              </a:tabLst>
            </a:pPr>
            <a:r>
              <a:rPr sz="1800" spc="-5" dirty="0">
                <a:solidFill>
                  <a:srgbClr val="404040"/>
                </a:solidFill>
                <a:latin typeface="Verdana"/>
                <a:cs typeface="Verdana"/>
              </a:rPr>
              <a:t>Πρόσβαση</a:t>
            </a:r>
            <a:r>
              <a:rPr sz="1800" spc="-10" dirty="0">
                <a:solidFill>
                  <a:srgbClr val="404040"/>
                </a:solidFill>
                <a:latin typeface="Verdana"/>
                <a:cs typeface="Verdana"/>
              </a:rPr>
              <a:t> </a:t>
            </a:r>
            <a:r>
              <a:rPr sz="1800" dirty="0">
                <a:solidFill>
                  <a:srgbClr val="404040"/>
                </a:solidFill>
                <a:latin typeface="Verdana"/>
                <a:cs typeface="Verdana"/>
              </a:rPr>
              <a:t>στις</a:t>
            </a:r>
            <a:r>
              <a:rPr sz="1800" spc="-15" dirty="0">
                <a:solidFill>
                  <a:srgbClr val="404040"/>
                </a:solidFill>
                <a:latin typeface="Verdana"/>
                <a:cs typeface="Verdana"/>
              </a:rPr>
              <a:t> </a:t>
            </a:r>
            <a:r>
              <a:rPr sz="1800" spc="-5" dirty="0">
                <a:solidFill>
                  <a:srgbClr val="404040"/>
                </a:solidFill>
                <a:latin typeface="Verdana"/>
                <a:cs typeface="Verdana"/>
              </a:rPr>
              <a:t>αιτήσεις</a:t>
            </a:r>
            <a:r>
              <a:rPr sz="1800" dirty="0">
                <a:solidFill>
                  <a:srgbClr val="404040"/>
                </a:solidFill>
                <a:latin typeface="Verdana"/>
                <a:cs typeface="Verdana"/>
              </a:rPr>
              <a:t> μέσω</a:t>
            </a:r>
            <a:r>
              <a:rPr sz="1800" spc="-5" dirty="0">
                <a:solidFill>
                  <a:srgbClr val="404040"/>
                </a:solidFill>
                <a:latin typeface="Verdana"/>
                <a:cs typeface="Verdana"/>
              </a:rPr>
              <a:t> της</a:t>
            </a:r>
            <a:r>
              <a:rPr sz="1800" spc="-75" dirty="0">
                <a:solidFill>
                  <a:srgbClr val="0000FF"/>
                </a:solidFill>
                <a:latin typeface="Verdana"/>
                <a:cs typeface="Verdana"/>
              </a:rPr>
              <a:t> </a:t>
            </a:r>
            <a:r>
              <a:rPr sz="2000" u="heavy" spc="15" dirty="0">
                <a:solidFill>
                  <a:srgbClr val="0000FF"/>
                </a:solidFill>
                <a:uFill>
                  <a:solidFill>
                    <a:srgbClr val="0000FF"/>
                  </a:solidFill>
                </a:uFill>
                <a:latin typeface="Verdana"/>
                <a:cs typeface="Verdana"/>
                <a:hlinkClick r:id="rId3"/>
              </a:rPr>
              <a:t>πλατφόρμας</a:t>
            </a:r>
            <a:r>
              <a:rPr sz="2000" u="heavy" spc="-195" dirty="0">
                <a:solidFill>
                  <a:srgbClr val="0000FF"/>
                </a:solidFill>
                <a:uFill>
                  <a:solidFill>
                    <a:srgbClr val="0000FF"/>
                  </a:solidFill>
                </a:uFill>
                <a:latin typeface="Verdana"/>
                <a:cs typeface="Verdana"/>
                <a:hlinkClick r:id="rId3"/>
              </a:rPr>
              <a:t> </a:t>
            </a:r>
            <a:r>
              <a:rPr sz="2000" u="heavy" spc="-95" dirty="0">
                <a:solidFill>
                  <a:srgbClr val="0000FF"/>
                </a:solidFill>
                <a:uFill>
                  <a:solidFill>
                    <a:srgbClr val="0000FF"/>
                  </a:solidFill>
                </a:uFill>
                <a:latin typeface="Verdana"/>
                <a:cs typeface="Verdana"/>
                <a:hlinkClick r:id="rId3"/>
              </a:rPr>
              <a:t>EESCP</a:t>
            </a:r>
            <a:endParaRPr sz="2000">
              <a:latin typeface="Verdana"/>
              <a:cs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9623"/>
            <a:ext cx="12185903" cy="661415"/>
          </a:xfrm>
          <a:prstGeom prst="rect">
            <a:avLst/>
          </a:prstGeom>
        </p:spPr>
      </p:pic>
      <p:grpSp>
        <p:nvGrpSpPr>
          <p:cNvPr id="3" name="object 3"/>
          <p:cNvGrpSpPr/>
          <p:nvPr/>
        </p:nvGrpSpPr>
        <p:grpSpPr>
          <a:xfrm>
            <a:off x="1524000" y="1238948"/>
            <a:ext cx="9263380" cy="1167130"/>
            <a:chOff x="1524000" y="1238948"/>
            <a:chExt cx="9263380" cy="1167130"/>
          </a:xfrm>
        </p:grpSpPr>
        <p:pic>
          <p:nvPicPr>
            <p:cNvPr id="4" name="object 4"/>
            <p:cNvPicPr/>
            <p:nvPr/>
          </p:nvPicPr>
          <p:blipFill>
            <a:blip r:embed="rId3" cstate="print"/>
            <a:stretch>
              <a:fillRect/>
            </a:stretch>
          </p:blipFill>
          <p:spPr>
            <a:xfrm>
              <a:off x="1524000" y="1397507"/>
              <a:ext cx="9262872" cy="998220"/>
            </a:xfrm>
            <a:prstGeom prst="rect">
              <a:avLst/>
            </a:prstGeom>
          </p:spPr>
        </p:pic>
        <p:sp>
          <p:nvSpPr>
            <p:cNvPr id="5" name="object 5"/>
            <p:cNvSpPr/>
            <p:nvPr/>
          </p:nvSpPr>
          <p:spPr>
            <a:xfrm>
              <a:off x="1605534" y="1788413"/>
              <a:ext cx="5789930" cy="604520"/>
            </a:xfrm>
            <a:custGeom>
              <a:avLst/>
              <a:gdLst/>
              <a:ahLst/>
              <a:cxnLst/>
              <a:rect l="l" t="t" r="r" b="b"/>
              <a:pathLst>
                <a:path w="5789930" h="604519">
                  <a:moveTo>
                    <a:pt x="0" y="53212"/>
                  </a:moveTo>
                  <a:lnTo>
                    <a:pt x="3682" y="32512"/>
                  </a:lnTo>
                  <a:lnTo>
                    <a:pt x="13715" y="15621"/>
                  </a:lnTo>
                  <a:lnTo>
                    <a:pt x="28447" y="4190"/>
                  </a:lnTo>
                  <a:lnTo>
                    <a:pt x="46609" y="0"/>
                  </a:lnTo>
                  <a:lnTo>
                    <a:pt x="1881631" y="0"/>
                  </a:lnTo>
                  <a:lnTo>
                    <a:pt x="1899792" y="4190"/>
                  </a:lnTo>
                  <a:lnTo>
                    <a:pt x="1914652" y="15621"/>
                  </a:lnTo>
                  <a:lnTo>
                    <a:pt x="1924557" y="32512"/>
                  </a:lnTo>
                  <a:lnTo>
                    <a:pt x="1928240" y="53212"/>
                  </a:lnTo>
                  <a:lnTo>
                    <a:pt x="1928240" y="265811"/>
                  </a:lnTo>
                  <a:lnTo>
                    <a:pt x="1924557" y="286512"/>
                  </a:lnTo>
                  <a:lnTo>
                    <a:pt x="1914652" y="303402"/>
                  </a:lnTo>
                  <a:lnTo>
                    <a:pt x="1899792" y="314833"/>
                  </a:lnTo>
                  <a:lnTo>
                    <a:pt x="1881631" y="318897"/>
                  </a:lnTo>
                  <a:lnTo>
                    <a:pt x="46609" y="318897"/>
                  </a:lnTo>
                  <a:lnTo>
                    <a:pt x="28447" y="314833"/>
                  </a:lnTo>
                  <a:lnTo>
                    <a:pt x="13715" y="303402"/>
                  </a:lnTo>
                  <a:lnTo>
                    <a:pt x="3682" y="286512"/>
                  </a:lnTo>
                  <a:lnTo>
                    <a:pt x="0" y="265811"/>
                  </a:lnTo>
                  <a:lnTo>
                    <a:pt x="0" y="53212"/>
                  </a:lnTo>
                  <a:close/>
                </a:path>
                <a:path w="5789930" h="604519">
                  <a:moveTo>
                    <a:pt x="2135504" y="366522"/>
                  </a:moveTo>
                  <a:lnTo>
                    <a:pt x="2138806" y="347980"/>
                  </a:lnTo>
                  <a:lnTo>
                    <a:pt x="2147696" y="332866"/>
                  </a:lnTo>
                  <a:lnTo>
                    <a:pt x="2160904" y="322707"/>
                  </a:lnTo>
                  <a:lnTo>
                    <a:pt x="2177161" y="318897"/>
                  </a:lnTo>
                  <a:lnTo>
                    <a:pt x="5747639" y="318897"/>
                  </a:lnTo>
                  <a:lnTo>
                    <a:pt x="5763895" y="322707"/>
                  </a:lnTo>
                  <a:lnTo>
                    <a:pt x="5777230" y="332866"/>
                  </a:lnTo>
                  <a:lnTo>
                    <a:pt x="5786120" y="347980"/>
                  </a:lnTo>
                  <a:lnTo>
                    <a:pt x="5789421" y="366522"/>
                  </a:lnTo>
                  <a:lnTo>
                    <a:pt x="5789421" y="556895"/>
                  </a:lnTo>
                  <a:lnTo>
                    <a:pt x="5786120" y="575437"/>
                  </a:lnTo>
                  <a:lnTo>
                    <a:pt x="5777230" y="590550"/>
                  </a:lnTo>
                  <a:lnTo>
                    <a:pt x="5763895" y="600710"/>
                  </a:lnTo>
                  <a:lnTo>
                    <a:pt x="5747639" y="604393"/>
                  </a:lnTo>
                  <a:lnTo>
                    <a:pt x="2177161" y="604393"/>
                  </a:lnTo>
                  <a:lnTo>
                    <a:pt x="2160904" y="600710"/>
                  </a:lnTo>
                  <a:lnTo>
                    <a:pt x="2147696" y="590550"/>
                  </a:lnTo>
                  <a:lnTo>
                    <a:pt x="2138806" y="575437"/>
                  </a:lnTo>
                  <a:lnTo>
                    <a:pt x="2135504" y="556895"/>
                  </a:lnTo>
                  <a:lnTo>
                    <a:pt x="2135504" y="366522"/>
                  </a:lnTo>
                  <a:close/>
                </a:path>
              </a:pathLst>
            </a:custGeom>
            <a:ln w="25908">
              <a:solidFill>
                <a:srgbClr val="FF0000"/>
              </a:solidFill>
            </a:ln>
          </p:spPr>
          <p:txBody>
            <a:bodyPr wrap="square" lIns="0" tIns="0" rIns="0" bIns="0" rtlCol="0"/>
            <a:lstStyle/>
            <a:p>
              <a:endParaRPr/>
            </a:p>
          </p:txBody>
        </p:sp>
        <p:sp>
          <p:nvSpPr>
            <p:cNvPr id="6" name="object 6"/>
            <p:cNvSpPr/>
            <p:nvPr/>
          </p:nvSpPr>
          <p:spPr>
            <a:xfrm>
              <a:off x="3564635" y="1251204"/>
              <a:ext cx="624840" cy="556260"/>
            </a:xfrm>
            <a:custGeom>
              <a:avLst/>
              <a:gdLst/>
              <a:ahLst/>
              <a:cxnLst/>
              <a:rect l="l" t="t" r="r" b="b"/>
              <a:pathLst>
                <a:path w="624839" h="556260">
                  <a:moveTo>
                    <a:pt x="481456" y="0"/>
                  </a:moveTo>
                  <a:lnTo>
                    <a:pt x="439165" y="2540"/>
                  </a:lnTo>
                  <a:lnTo>
                    <a:pt x="397255" y="17907"/>
                  </a:lnTo>
                  <a:lnTo>
                    <a:pt x="357377" y="44831"/>
                  </a:lnTo>
                  <a:lnTo>
                    <a:pt x="320801" y="82423"/>
                  </a:lnTo>
                  <a:lnTo>
                    <a:pt x="289433" y="129667"/>
                  </a:lnTo>
                  <a:lnTo>
                    <a:pt x="264667" y="185420"/>
                  </a:lnTo>
                  <a:lnTo>
                    <a:pt x="244093" y="237617"/>
                  </a:lnTo>
                  <a:lnTo>
                    <a:pt x="219963" y="288036"/>
                  </a:lnTo>
                  <a:lnTo>
                    <a:pt x="192277" y="336931"/>
                  </a:lnTo>
                  <a:lnTo>
                    <a:pt x="161036" y="384048"/>
                  </a:lnTo>
                  <a:lnTo>
                    <a:pt x="126111" y="429641"/>
                  </a:lnTo>
                  <a:lnTo>
                    <a:pt x="87756" y="473456"/>
                  </a:lnTo>
                  <a:lnTo>
                    <a:pt x="45592" y="515620"/>
                  </a:lnTo>
                  <a:lnTo>
                    <a:pt x="0" y="556133"/>
                  </a:lnTo>
                  <a:lnTo>
                    <a:pt x="56641" y="529336"/>
                  </a:lnTo>
                  <a:lnTo>
                    <a:pt x="110871" y="509524"/>
                  </a:lnTo>
                  <a:lnTo>
                    <a:pt x="162560" y="496824"/>
                  </a:lnTo>
                  <a:lnTo>
                    <a:pt x="211836" y="490982"/>
                  </a:lnTo>
                  <a:lnTo>
                    <a:pt x="258699" y="492251"/>
                  </a:lnTo>
                  <a:lnTo>
                    <a:pt x="302894" y="500380"/>
                  </a:lnTo>
                  <a:lnTo>
                    <a:pt x="344804" y="515620"/>
                  </a:lnTo>
                  <a:lnTo>
                    <a:pt x="385952" y="526923"/>
                  </a:lnTo>
                  <a:lnTo>
                    <a:pt x="428243" y="524383"/>
                  </a:lnTo>
                  <a:lnTo>
                    <a:pt x="470153" y="509016"/>
                  </a:lnTo>
                  <a:lnTo>
                    <a:pt x="510159" y="482092"/>
                  </a:lnTo>
                  <a:lnTo>
                    <a:pt x="546608" y="444500"/>
                  </a:lnTo>
                  <a:lnTo>
                    <a:pt x="578103" y="397256"/>
                  </a:lnTo>
                  <a:lnTo>
                    <a:pt x="602996" y="341375"/>
                  </a:lnTo>
                  <a:lnTo>
                    <a:pt x="618871" y="281559"/>
                  </a:lnTo>
                  <a:lnTo>
                    <a:pt x="624839" y="222631"/>
                  </a:lnTo>
                  <a:lnTo>
                    <a:pt x="621411" y="166624"/>
                  </a:lnTo>
                  <a:lnTo>
                    <a:pt x="608964" y="115443"/>
                  </a:lnTo>
                  <a:lnTo>
                    <a:pt x="588010" y="71120"/>
                  </a:lnTo>
                  <a:lnTo>
                    <a:pt x="559053" y="35813"/>
                  </a:lnTo>
                  <a:lnTo>
                    <a:pt x="522604" y="11175"/>
                  </a:lnTo>
                  <a:lnTo>
                    <a:pt x="481456" y="0"/>
                  </a:lnTo>
                  <a:close/>
                </a:path>
              </a:pathLst>
            </a:custGeom>
            <a:solidFill>
              <a:srgbClr val="FFFFFF"/>
            </a:solidFill>
          </p:spPr>
          <p:txBody>
            <a:bodyPr wrap="square" lIns="0" tIns="0" rIns="0" bIns="0" rtlCol="0"/>
            <a:lstStyle/>
            <a:p>
              <a:endParaRPr/>
            </a:p>
          </p:txBody>
        </p:sp>
        <p:sp>
          <p:nvSpPr>
            <p:cNvPr id="7" name="object 7"/>
            <p:cNvSpPr/>
            <p:nvPr/>
          </p:nvSpPr>
          <p:spPr>
            <a:xfrm>
              <a:off x="3565398" y="1251966"/>
              <a:ext cx="624840" cy="556260"/>
            </a:xfrm>
            <a:custGeom>
              <a:avLst/>
              <a:gdLst/>
              <a:ahLst/>
              <a:cxnLst/>
              <a:rect l="l" t="t" r="r" b="b"/>
              <a:pathLst>
                <a:path w="624839" h="556260">
                  <a:moveTo>
                    <a:pt x="522604" y="11175"/>
                  </a:moveTo>
                  <a:lnTo>
                    <a:pt x="481456" y="0"/>
                  </a:lnTo>
                  <a:lnTo>
                    <a:pt x="439165" y="2539"/>
                  </a:lnTo>
                  <a:lnTo>
                    <a:pt x="397255" y="17907"/>
                  </a:lnTo>
                  <a:lnTo>
                    <a:pt x="357377" y="44831"/>
                  </a:lnTo>
                  <a:lnTo>
                    <a:pt x="320801" y="82423"/>
                  </a:lnTo>
                  <a:lnTo>
                    <a:pt x="289432" y="129667"/>
                  </a:lnTo>
                  <a:lnTo>
                    <a:pt x="264667" y="185420"/>
                  </a:lnTo>
                  <a:lnTo>
                    <a:pt x="244093" y="237617"/>
                  </a:lnTo>
                  <a:lnTo>
                    <a:pt x="219963" y="288036"/>
                  </a:lnTo>
                  <a:lnTo>
                    <a:pt x="192277" y="336931"/>
                  </a:lnTo>
                  <a:lnTo>
                    <a:pt x="161036" y="384048"/>
                  </a:lnTo>
                  <a:lnTo>
                    <a:pt x="126111" y="429641"/>
                  </a:lnTo>
                  <a:lnTo>
                    <a:pt x="87756" y="473456"/>
                  </a:lnTo>
                  <a:lnTo>
                    <a:pt x="45592" y="515620"/>
                  </a:lnTo>
                  <a:lnTo>
                    <a:pt x="0" y="556133"/>
                  </a:lnTo>
                  <a:lnTo>
                    <a:pt x="56641" y="529336"/>
                  </a:lnTo>
                  <a:lnTo>
                    <a:pt x="110871" y="509524"/>
                  </a:lnTo>
                  <a:lnTo>
                    <a:pt x="162560" y="496824"/>
                  </a:lnTo>
                  <a:lnTo>
                    <a:pt x="211836" y="490982"/>
                  </a:lnTo>
                  <a:lnTo>
                    <a:pt x="258699" y="492251"/>
                  </a:lnTo>
                  <a:lnTo>
                    <a:pt x="302894" y="500380"/>
                  </a:lnTo>
                  <a:lnTo>
                    <a:pt x="344804" y="515620"/>
                  </a:lnTo>
                  <a:lnTo>
                    <a:pt x="385952" y="526923"/>
                  </a:lnTo>
                  <a:lnTo>
                    <a:pt x="428243" y="524383"/>
                  </a:lnTo>
                  <a:lnTo>
                    <a:pt x="470153" y="509016"/>
                  </a:lnTo>
                  <a:lnTo>
                    <a:pt x="510159" y="482092"/>
                  </a:lnTo>
                  <a:lnTo>
                    <a:pt x="546607" y="444500"/>
                  </a:lnTo>
                  <a:lnTo>
                    <a:pt x="578103" y="397256"/>
                  </a:lnTo>
                  <a:lnTo>
                    <a:pt x="602996" y="341375"/>
                  </a:lnTo>
                  <a:lnTo>
                    <a:pt x="618871" y="281559"/>
                  </a:lnTo>
                  <a:lnTo>
                    <a:pt x="624839" y="222631"/>
                  </a:lnTo>
                  <a:lnTo>
                    <a:pt x="621411" y="166624"/>
                  </a:lnTo>
                  <a:lnTo>
                    <a:pt x="608964" y="115443"/>
                  </a:lnTo>
                  <a:lnTo>
                    <a:pt x="588010" y="71120"/>
                  </a:lnTo>
                  <a:lnTo>
                    <a:pt x="559053" y="35813"/>
                  </a:lnTo>
                  <a:lnTo>
                    <a:pt x="522604" y="11175"/>
                  </a:lnTo>
                  <a:close/>
                </a:path>
              </a:pathLst>
            </a:custGeom>
            <a:ln w="25908">
              <a:solidFill>
                <a:srgbClr val="385D88"/>
              </a:solidFill>
            </a:ln>
          </p:spPr>
          <p:txBody>
            <a:bodyPr wrap="square" lIns="0" tIns="0" rIns="0" bIns="0" rtlCol="0"/>
            <a:lstStyle/>
            <a:p>
              <a:endParaRPr/>
            </a:p>
          </p:txBody>
        </p:sp>
      </p:grpSp>
      <p:sp>
        <p:nvSpPr>
          <p:cNvPr id="8" name="object 8"/>
          <p:cNvSpPr txBox="1">
            <a:spLocks noGrp="1"/>
          </p:cNvSpPr>
          <p:nvPr>
            <p:ph type="title"/>
          </p:nvPr>
        </p:nvSpPr>
        <p:spPr>
          <a:xfrm>
            <a:off x="154939" y="179323"/>
            <a:ext cx="238315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50" dirty="0"/>
              <a:t> </a:t>
            </a:r>
            <a:r>
              <a:rPr spc="-170" dirty="0"/>
              <a:t>K</a:t>
            </a:r>
            <a:r>
              <a:rPr spc="-155" dirty="0"/>
              <a:t>Α</a:t>
            </a:r>
            <a:r>
              <a:rPr spc="-170" dirty="0"/>
              <a:t>13</a:t>
            </a:r>
            <a:r>
              <a:rPr spc="-5" dirty="0"/>
              <a:t>1</a:t>
            </a:r>
          </a:p>
        </p:txBody>
      </p:sp>
      <p:sp>
        <p:nvSpPr>
          <p:cNvPr id="9" name="object 9"/>
          <p:cNvSpPr txBox="1"/>
          <p:nvPr/>
        </p:nvSpPr>
        <p:spPr>
          <a:xfrm>
            <a:off x="3877183" y="145554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grpSp>
        <p:nvGrpSpPr>
          <p:cNvPr id="10" name="object 10"/>
          <p:cNvGrpSpPr/>
          <p:nvPr/>
        </p:nvGrpSpPr>
        <p:grpSpPr>
          <a:xfrm>
            <a:off x="6556184" y="1632140"/>
            <a:ext cx="643255" cy="506095"/>
            <a:chOff x="6556184" y="1632140"/>
            <a:chExt cx="643255" cy="506095"/>
          </a:xfrm>
        </p:grpSpPr>
        <p:sp>
          <p:nvSpPr>
            <p:cNvPr id="11" name="object 11"/>
            <p:cNvSpPr/>
            <p:nvPr/>
          </p:nvSpPr>
          <p:spPr>
            <a:xfrm>
              <a:off x="6568439" y="1644395"/>
              <a:ext cx="617220" cy="480059"/>
            </a:xfrm>
            <a:custGeom>
              <a:avLst/>
              <a:gdLst/>
              <a:ahLst/>
              <a:cxnLst/>
              <a:rect l="l" t="t" r="r" b="b"/>
              <a:pathLst>
                <a:path w="617220" h="480060">
                  <a:moveTo>
                    <a:pt x="475233" y="0"/>
                  </a:moveTo>
                  <a:lnTo>
                    <a:pt x="433450" y="2158"/>
                  </a:lnTo>
                  <a:lnTo>
                    <a:pt x="392049" y="15366"/>
                  </a:lnTo>
                  <a:lnTo>
                    <a:pt x="352678" y="38734"/>
                  </a:lnTo>
                  <a:lnTo>
                    <a:pt x="316610" y="71119"/>
                  </a:lnTo>
                  <a:lnTo>
                    <a:pt x="285623" y="111887"/>
                  </a:lnTo>
                  <a:lnTo>
                    <a:pt x="261111" y="160019"/>
                  </a:lnTo>
                  <a:lnTo>
                    <a:pt x="240918" y="205104"/>
                  </a:lnTo>
                  <a:lnTo>
                    <a:pt x="217169" y="248665"/>
                  </a:lnTo>
                  <a:lnTo>
                    <a:pt x="189864" y="290702"/>
                  </a:lnTo>
                  <a:lnTo>
                    <a:pt x="158876" y="331469"/>
                  </a:lnTo>
                  <a:lnTo>
                    <a:pt x="124459" y="370713"/>
                  </a:lnTo>
                  <a:lnTo>
                    <a:pt x="86613" y="408558"/>
                  </a:lnTo>
                  <a:lnTo>
                    <a:pt x="45084" y="445007"/>
                  </a:lnTo>
                  <a:lnTo>
                    <a:pt x="0" y="479932"/>
                  </a:lnTo>
                  <a:lnTo>
                    <a:pt x="55879" y="456818"/>
                  </a:lnTo>
                  <a:lnTo>
                    <a:pt x="109474" y="439800"/>
                  </a:lnTo>
                  <a:lnTo>
                    <a:pt x="160400" y="428751"/>
                  </a:lnTo>
                  <a:lnTo>
                    <a:pt x="209041" y="423671"/>
                  </a:lnTo>
                  <a:lnTo>
                    <a:pt x="255269" y="424814"/>
                  </a:lnTo>
                  <a:lnTo>
                    <a:pt x="298957" y="431926"/>
                  </a:lnTo>
                  <a:lnTo>
                    <a:pt x="340232" y="445007"/>
                  </a:lnTo>
                  <a:lnTo>
                    <a:pt x="380873" y="454659"/>
                  </a:lnTo>
                  <a:lnTo>
                    <a:pt x="422528" y="452500"/>
                  </a:lnTo>
                  <a:lnTo>
                    <a:pt x="463930" y="439292"/>
                  </a:lnTo>
                  <a:lnTo>
                    <a:pt x="503427" y="416051"/>
                  </a:lnTo>
                  <a:lnTo>
                    <a:pt x="539368" y="383539"/>
                  </a:lnTo>
                  <a:lnTo>
                    <a:pt x="570483" y="342773"/>
                  </a:lnTo>
                  <a:lnTo>
                    <a:pt x="594994" y="294639"/>
                  </a:lnTo>
                  <a:lnTo>
                    <a:pt x="610742" y="243077"/>
                  </a:lnTo>
                  <a:lnTo>
                    <a:pt x="616711" y="192150"/>
                  </a:lnTo>
                  <a:lnTo>
                    <a:pt x="613282" y="143763"/>
                  </a:lnTo>
                  <a:lnTo>
                    <a:pt x="600963" y="99694"/>
                  </a:lnTo>
                  <a:lnTo>
                    <a:pt x="580389" y="61467"/>
                  </a:lnTo>
                  <a:lnTo>
                    <a:pt x="551814" y="30861"/>
                  </a:lnTo>
                  <a:lnTo>
                    <a:pt x="515874" y="9651"/>
                  </a:lnTo>
                  <a:lnTo>
                    <a:pt x="475233" y="0"/>
                  </a:lnTo>
                  <a:close/>
                </a:path>
              </a:pathLst>
            </a:custGeom>
            <a:solidFill>
              <a:srgbClr val="FFFFFF"/>
            </a:solidFill>
          </p:spPr>
          <p:txBody>
            <a:bodyPr wrap="square" lIns="0" tIns="0" rIns="0" bIns="0" rtlCol="0"/>
            <a:lstStyle/>
            <a:p>
              <a:endParaRPr/>
            </a:p>
          </p:txBody>
        </p:sp>
        <p:sp>
          <p:nvSpPr>
            <p:cNvPr id="12" name="object 12"/>
            <p:cNvSpPr/>
            <p:nvPr/>
          </p:nvSpPr>
          <p:spPr>
            <a:xfrm>
              <a:off x="6569201" y="1645157"/>
              <a:ext cx="617220" cy="480059"/>
            </a:xfrm>
            <a:custGeom>
              <a:avLst/>
              <a:gdLst/>
              <a:ahLst/>
              <a:cxnLst/>
              <a:rect l="l" t="t" r="r" b="b"/>
              <a:pathLst>
                <a:path w="617220" h="480060">
                  <a:moveTo>
                    <a:pt x="515874" y="9651"/>
                  </a:moveTo>
                  <a:lnTo>
                    <a:pt x="475233" y="0"/>
                  </a:lnTo>
                  <a:lnTo>
                    <a:pt x="433450" y="2158"/>
                  </a:lnTo>
                  <a:lnTo>
                    <a:pt x="392049" y="15366"/>
                  </a:lnTo>
                  <a:lnTo>
                    <a:pt x="352678" y="38734"/>
                  </a:lnTo>
                  <a:lnTo>
                    <a:pt x="316611" y="71119"/>
                  </a:lnTo>
                  <a:lnTo>
                    <a:pt x="285623" y="111887"/>
                  </a:lnTo>
                  <a:lnTo>
                    <a:pt x="261112" y="160019"/>
                  </a:lnTo>
                  <a:lnTo>
                    <a:pt x="240919" y="205104"/>
                  </a:lnTo>
                  <a:lnTo>
                    <a:pt x="217170" y="248665"/>
                  </a:lnTo>
                  <a:lnTo>
                    <a:pt x="189865" y="290702"/>
                  </a:lnTo>
                  <a:lnTo>
                    <a:pt x="158876" y="331469"/>
                  </a:lnTo>
                  <a:lnTo>
                    <a:pt x="124459" y="370713"/>
                  </a:lnTo>
                  <a:lnTo>
                    <a:pt x="86614" y="408558"/>
                  </a:lnTo>
                  <a:lnTo>
                    <a:pt x="45084" y="445007"/>
                  </a:lnTo>
                  <a:lnTo>
                    <a:pt x="0" y="479932"/>
                  </a:lnTo>
                  <a:lnTo>
                    <a:pt x="55879" y="456818"/>
                  </a:lnTo>
                  <a:lnTo>
                    <a:pt x="109474" y="439800"/>
                  </a:lnTo>
                  <a:lnTo>
                    <a:pt x="160400" y="428751"/>
                  </a:lnTo>
                  <a:lnTo>
                    <a:pt x="209042" y="423671"/>
                  </a:lnTo>
                  <a:lnTo>
                    <a:pt x="255270" y="424814"/>
                  </a:lnTo>
                  <a:lnTo>
                    <a:pt x="298957" y="431926"/>
                  </a:lnTo>
                  <a:lnTo>
                    <a:pt x="340232" y="445007"/>
                  </a:lnTo>
                  <a:lnTo>
                    <a:pt x="380873" y="454659"/>
                  </a:lnTo>
                  <a:lnTo>
                    <a:pt x="422528" y="452500"/>
                  </a:lnTo>
                  <a:lnTo>
                    <a:pt x="463930" y="439292"/>
                  </a:lnTo>
                  <a:lnTo>
                    <a:pt x="503427" y="416051"/>
                  </a:lnTo>
                  <a:lnTo>
                    <a:pt x="539369" y="383539"/>
                  </a:lnTo>
                  <a:lnTo>
                    <a:pt x="570483" y="342772"/>
                  </a:lnTo>
                  <a:lnTo>
                    <a:pt x="594995" y="294639"/>
                  </a:lnTo>
                  <a:lnTo>
                    <a:pt x="610743" y="243077"/>
                  </a:lnTo>
                  <a:lnTo>
                    <a:pt x="616712" y="192150"/>
                  </a:lnTo>
                  <a:lnTo>
                    <a:pt x="613282" y="143763"/>
                  </a:lnTo>
                  <a:lnTo>
                    <a:pt x="600964" y="99694"/>
                  </a:lnTo>
                  <a:lnTo>
                    <a:pt x="580390" y="61467"/>
                  </a:lnTo>
                  <a:lnTo>
                    <a:pt x="551815" y="30861"/>
                  </a:lnTo>
                  <a:lnTo>
                    <a:pt x="515874" y="9651"/>
                  </a:lnTo>
                  <a:close/>
                </a:path>
              </a:pathLst>
            </a:custGeom>
            <a:ln w="25908">
              <a:solidFill>
                <a:srgbClr val="385D88"/>
              </a:solidFill>
            </a:ln>
          </p:spPr>
          <p:txBody>
            <a:bodyPr wrap="square" lIns="0" tIns="0" rIns="0" bIns="0" rtlCol="0"/>
            <a:lstStyle/>
            <a:p>
              <a:endParaRPr/>
            </a:p>
          </p:txBody>
        </p:sp>
      </p:grpSp>
      <p:sp>
        <p:nvSpPr>
          <p:cNvPr id="13" name="object 13"/>
          <p:cNvSpPr txBox="1"/>
          <p:nvPr/>
        </p:nvSpPr>
        <p:spPr>
          <a:xfrm>
            <a:off x="6911085" y="1689938"/>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4" name="object 14"/>
          <p:cNvSpPr txBox="1"/>
          <p:nvPr/>
        </p:nvSpPr>
        <p:spPr>
          <a:xfrm>
            <a:off x="1602486" y="2731440"/>
            <a:ext cx="5890895" cy="1040130"/>
          </a:xfrm>
          <a:prstGeom prst="rect">
            <a:avLst/>
          </a:prstGeom>
        </p:spPr>
        <p:txBody>
          <a:bodyPr vert="horz" wrap="square" lIns="0" tIns="76835" rIns="0" bIns="0" rtlCol="0">
            <a:spAutoFit/>
          </a:bodyPr>
          <a:lstStyle/>
          <a:p>
            <a:pPr marL="469900" indent="-457200">
              <a:lnSpc>
                <a:spcPct val="100000"/>
              </a:lnSpc>
              <a:spcBef>
                <a:spcPts val="605"/>
              </a:spcBef>
              <a:buAutoNum type="arabicPeriod"/>
              <a:tabLst>
                <a:tab pos="469265" algn="l"/>
                <a:tab pos="469900" algn="l"/>
              </a:tabLst>
            </a:pPr>
            <a:r>
              <a:rPr sz="1800" dirty="0">
                <a:solidFill>
                  <a:srgbClr val="404040"/>
                </a:solidFill>
                <a:latin typeface="Verdana"/>
                <a:cs typeface="Verdana"/>
              </a:rPr>
              <a:t>Αριθμός</a:t>
            </a:r>
            <a:r>
              <a:rPr sz="1800" spc="-65" dirty="0">
                <a:solidFill>
                  <a:srgbClr val="404040"/>
                </a:solidFill>
                <a:latin typeface="Verdana"/>
                <a:cs typeface="Verdana"/>
              </a:rPr>
              <a:t> </a:t>
            </a:r>
            <a:r>
              <a:rPr sz="1800" spc="-5" dirty="0">
                <a:solidFill>
                  <a:srgbClr val="404040"/>
                </a:solidFill>
                <a:latin typeface="Verdana"/>
                <a:cs typeface="Verdana"/>
              </a:rPr>
              <a:t>αίτησης</a:t>
            </a:r>
            <a:endParaRPr sz="1800">
              <a:latin typeface="Verdana"/>
              <a:cs typeface="Verdana"/>
            </a:endParaRPr>
          </a:p>
          <a:p>
            <a:pPr marL="469900" indent="-457200">
              <a:lnSpc>
                <a:spcPct val="100000"/>
              </a:lnSpc>
              <a:spcBef>
                <a:spcPts val="509"/>
              </a:spcBef>
              <a:buAutoNum type="arabicPeriod"/>
              <a:tabLst>
                <a:tab pos="469265" algn="l"/>
                <a:tab pos="469900" algn="l"/>
              </a:tabLst>
            </a:pPr>
            <a:r>
              <a:rPr sz="1800" spc="-5" dirty="0">
                <a:solidFill>
                  <a:srgbClr val="404040"/>
                </a:solidFill>
                <a:latin typeface="Verdana"/>
                <a:cs typeface="Verdana"/>
              </a:rPr>
              <a:t>Τομέας</a:t>
            </a:r>
            <a:endParaRPr sz="1800">
              <a:latin typeface="Verdana"/>
              <a:cs typeface="Verdana"/>
            </a:endParaRPr>
          </a:p>
          <a:p>
            <a:pPr marL="469900" indent="-457200">
              <a:lnSpc>
                <a:spcPct val="100000"/>
              </a:lnSpc>
              <a:spcBef>
                <a:spcPts val="490"/>
              </a:spcBef>
              <a:buAutoNum type="arabicPeriod"/>
              <a:tabLst>
                <a:tab pos="469265" algn="l"/>
                <a:tab pos="469900" algn="l"/>
              </a:tabLst>
            </a:pPr>
            <a:r>
              <a:rPr sz="1800" dirty="0">
                <a:solidFill>
                  <a:srgbClr val="404040"/>
                </a:solidFill>
                <a:latin typeface="Verdana"/>
                <a:cs typeface="Verdana"/>
              </a:rPr>
              <a:t>Side</a:t>
            </a:r>
            <a:r>
              <a:rPr sz="1800" spc="-5" dirty="0">
                <a:solidFill>
                  <a:srgbClr val="404040"/>
                </a:solidFill>
                <a:latin typeface="Verdana"/>
                <a:cs typeface="Verdana"/>
              </a:rPr>
              <a:t> Menu: Εμφανίζει</a:t>
            </a:r>
            <a:r>
              <a:rPr sz="1800" dirty="0">
                <a:solidFill>
                  <a:srgbClr val="404040"/>
                </a:solidFill>
                <a:latin typeface="Verdana"/>
                <a:cs typeface="Verdana"/>
              </a:rPr>
              <a:t> όλα </a:t>
            </a:r>
            <a:r>
              <a:rPr sz="1800" spc="-5" dirty="0">
                <a:solidFill>
                  <a:srgbClr val="404040"/>
                </a:solidFill>
                <a:latin typeface="Verdana"/>
                <a:cs typeface="Verdana"/>
              </a:rPr>
              <a:t>τα</a:t>
            </a:r>
            <a:r>
              <a:rPr sz="1800" dirty="0">
                <a:solidFill>
                  <a:srgbClr val="404040"/>
                </a:solidFill>
                <a:latin typeface="Verdana"/>
                <a:cs typeface="Verdana"/>
              </a:rPr>
              <a:t> πεδία </a:t>
            </a:r>
            <a:r>
              <a:rPr sz="1800" spc="-5" dirty="0">
                <a:solidFill>
                  <a:srgbClr val="404040"/>
                </a:solidFill>
                <a:latin typeface="Verdana"/>
                <a:cs typeface="Verdana"/>
              </a:rPr>
              <a:t>της</a:t>
            </a:r>
            <a:r>
              <a:rPr sz="1800" spc="-10" dirty="0">
                <a:solidFill>
                  <a:srgbClr val="404040"/>
                </a:solidFill>
                <a:latin typeface="Verdana"/>
                <a:cs typeface="Verdana"/>
              </a:rPr>
              <a:t> </a:t>
            </a:r>
            <a:r>
              <a:rPr sz="1800" spc="-5" dirty="0">
                <a:solidFill>
                  <a:srgbClr val="404040"/>
                </a:solidFill>
                <a:latin typeface="Verdana"/>
                <a:cs typeface="Verdana"/>
              </a:rPr>
              <a:t>αίτησης</a:t>
            </a:r>
            <a:endParaRPr sz="1800">
              <a:latin typeface="Verdana"/>
              <a:cs typeface="Verdana"/>
            </a:endParaRPr>
          </a:p>
        </p:txBody>
      </p:sp>
      <p:sp>
        <p:nvSpPr>
          <p:cNvPr id="15" name="object 15"/>
          <p:cNvSpPr txBox="1"/>
          <p:nvPr/>
        </p:nvSpPr>
        <p:spPr>
          <a:xfrm>
            <a:off x="2949701" y="3893007"/>
            <a:ext cx="4894580"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04040"/>
                </a:solidFill>
                <a:latin typeface="Verdana"/>
                <a:cs typeface="Verdana"/>
              </a:rPr>
              <a:t>εικονίδιο</a:t>
            </a:r>
            <a:r>
              <a:rPr sz="1800" spc="-50" dirty="0">
                <a:solidFill>
                  <a:srgbClr val="404040"/>
                </a:solidFill>
                <a:latin typeface="Verdana"/>
                <a:cs typeface="Verdana"/>
              </a:rPr>
              <a:t> </a:t>
            </a:r>
            <a:r>
              <a:rPr sz="1800" dirty="0">
                <a:solidFill>
                  <a:srgbClr val="404040"/>
                </a:solidFill>
                <a:latin typeface="Verdana"/>
                <a:cs typeface="Verdana"/>
              </a:rPr>
              <a:t>περιγράφει</a:t>
            </a:r>
            <a:r>
              <a:rPr sz="1800" spc="-10" dirty="0">
                <a:solidFill>
                  <a:srgbClr val="404040"/>
                </a:solidFill>
                <a:latin typeface="Verdana"/>
                <a:cs typeface="Verdana"/>
              </a:rPr>
              <a:t> </a:t>
            </a:r>
            <a:r>
              <a:rPr sz="1800" spc="-5" dirty="0">
                <a:solidFill>
                  <a:srgbClr val="404040"/>
                </a:solidFill>
                <a:latin typeface="Verdana"/>
                <a:cs typeface="Verdana"/>
              </a:rPr>
              <a:t>τι</a:t>
            </a:r>
            <a:r>
              <a:rPr sz="1800" dirty="0">
                <a:solidFill>
                  <a:srgbClr val="404040"/>
                </a:solidFill>
                <a:latin typeface="Verdana"/>
                <a:cs typeface="Verdana"/>
              </a:rPr>
              <a:t> </a:t>
            </a:r>
            <a:r>
              <a:rPr sz="1800" spc="-5" dirty="0">
                <a:solidFill>
                  <a:srgbClr val="404040"/>
                </a:solidFill>
                <a:latin typeface="Verdana"/>
                <a:cs typeface="Verdana"/>
              </a:rPr>
              <a:t>απαιτείται</a:t>
            </a:r>
            <a:r>
              <a:rPr sz="1800" spc="10" dirty="0">
                <a:solidFill>
                  <a:srgbClr val="404040"/>
                </a:solidFill>
                <a:latin typeface="Verdana"/>
                <a:cs typeface="Verdana"/>
              </a:rPr>
              <a:t> </a:t>
            </a:r>
            <a:r>
              <a:rPr sz="1800" spc="-5" dirty="0">
                <a:solidFill>
                  <a:srgbClr val="404040"/>
                </a:solidFill>
                <a:latin typeface="Verdana"/>
                <a:cs typeface="Verdana"/>
              </a:rPr>
              <a:t>στο</a:t>
            </a:r>
            <a:r>
              <a:rPr sz="1800" spc="-10" dirty="0">
                <a:solidFill>
                  <a:srgbClr val="404040"/>
                </a:solidFill>
                <a:latin typeface="Verdana"/>
                <a:cs typeface="Verdana"/>
              </a:rPr>
              <a:t> </a:t>
            </a:r>
            <a:r>
              <a:rPr sz="1800" spc="-5" dirty="0">
                <a:solidFill>
                  <a:srgbClr val="404040"/>
                </a:solidFill>
                <a:latin typeface="Verdana"/>
                <a:cs typeface="Verdana"/>
              </a:rPr>
              <a:t>κάθε</a:t>
            </a:r>
            <a:endParaRPr sz="1800">
              <a:latin typeface="Verdana"/>
              <a:cs typeface="Verdana"/>
            </a:endParaRPr>
          </a:p>
        </p:txBody>
      </p:sp>
      <p:sp>
        <p:nvSpPr>
          <p:cNvPr id="16" name="object 16"/>
          <p:cNvSpPr txBox="1"/>
          <p:nvPr/>
        </p:nvSpPr>
        <p:spPr>
          <a:xfrm>
            <a:off x="1602486" y="3893007"/>
            <a:ext cx="630555" cy="57467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Verdana"/>
                <a:cs typeface="Verdana"/>
              </a:rPr>
              <a:t>-</a:t>
            </a:r>
            <a:r>
              <a:rPr sz="1800" spc="-50" dirty="0">
                <a:solidFill>
                  <a:srgbClr val="404040"/>
                </a:solidFill>
                <a:latin typeface="Verdana"/>
                <a:cs typeface="Verdana"/>
              </a:rPr>
              <a:t> </a:t>
            </a:r>
            <a:r>
              <a:rPr sz="1800" spc="-200" dirty="0">
                <a:solidFill>
                  <a:srgbClr val="404040"/>
                </a:solidFill>
                <a:latin typeface="Verdana"/>
                <a:cs typeface="Verdana"/>
              </a:rPr>
              <a:t>To</a:t>
            </a:r>
            <a:endParaRPr sz="1800">
              <a:latin typeface="Verdana"/>
              <a:cs typeface="Verdana"/>
            </a:endParaRPr>
          </a:p>
          <a:p>
            <a:pPr marL="12700">
              <a:lnSpc>
                <a:spcPct val="100000"/>
              </a:lnSpc>
              <a:spcBef>
                <a:spcPts val="5"/>
              </a:spcBef>
            </a:pPr>
            <a:r>
              <a:rPr sz="1800" spc="-5" dirty="0">
                <a:solidFill>
                  <a:srgbClr val="404040"/>
                </a:solidFill>
                <a:latin typeface="Verdana"/>
                <a:cs typeface="Verdana"/>
              </a:rPr>
              <a:t>π</a:t>
            </a:r>
            <a:r>
              <a:rPr sz="1800" dirty="0">
                <a:solidFill>
                  <a:srgbClr val="404040"/>
                </a:solidFill>
                <a:latin typeface="Verdana"/>
                <a:cs typeface="Verdana"/>
              </a:rPr>
              <a:t>εδ</a:t>
            </a:r>
            <a:r>
              <a:rPr sz="1800" spc="10" dirty="0">
                <a:solidFill>
                  <a:srgbClr val="404040"/>
                </a:solidFill>
                <a:latin typeface="Verdana"/>
                <a:cs typeface="Verdana"/>
              </a:rPr>
              <a:t>ί</a:t>
            </a:r>
            <a:r>
              <a:rPr sz="1800" dirty="0">
                <a:solidFill>
                  <a:srgbClr val="404040"/>
                </a:solidFill>
                <a:latin typeface="Verdana"/>
                <a:cs typeface="Verdana"/>
              </a:rPr>
              <a:t>ο</a:t>
            </a:r>
            <a:endParaRPr sz="1800">
              <a:latin typeface="Verdana"/>
              <a:cs typeface="Verdana"/>
            </a:endParaRPr>
          </a:p>
        </p:txBody>
      </p:sp>
      <p:sp>
        <p:nvSpPr>
          <p:cNvPr id="17" name="object 17"/>
          <p:cNvSpPr txBox="1"/>
          <p:nvPr/>
        </p:nvSpPr>
        <p:spPr>
          <a:xfrm>
            <a:off x="1602486" y="4443730"/>
            <a:ext cx="6109335" cy="1248410"/>
          </a:xfrm>
          <a:prstGeom prst="rect">
            <a:avLst/>
          </a:prstGeom>
        </p:spPr>
        <p:txBody>
          <a:bodyPr vert="horz" wrap="square" lIns="0" tIns="74930" rIns="0" bIns="0" rtlCol="0">
            <a:spAutoFit/>
          </a:bodyPr>
          <a:lstStyle/>
          <a:p>
            <a:pPr marL="355600" indent="-342900">
              <a:lnSpc>
                <a:spcPct val="100000"/>
              </a:lnSpc>
              <a:spcBef>
                <a:spcPts val="590"/>
              </a:spcBef>
              <a:buChar char="-"/>
              <a:tabLst>
                <a:tab pos="354965" algn="l"/>
                <a:tab pos="355600" algn="l"/>
                <a:tab pos="1185545" algn="l"/>
              </a:tabLst>
            </a:pPr>
            <a:r>
              <a:rPr sz="1800" spc="-5" dirty="0">
                <a:solidFill>
                  <a:srgbClr val="404040"/>
                </a:solidFill>
                <a:latin typeface="Verdana"/>
                <a:cs typeface="Verdana"/>
              </a:rPr>
              <a:t>Με	</a:t>
            </a:r>
            <a:r>
              <a:rPr sz="1800" dirty="0">
                <a:solidFill>
                  <a:srgbClr val="404040"/>
                </a:solidFill>
                <a:latin typeface="Verdana"/>
                <a:cs typeface="Verdana"/>
              </a:rPr>
              <a:t>εμφανίζονται</a:t>
            </a:r>
            <a:r>
              <a:rPr sz="1800" spc="-20" dirty="0">
                <a:solidFill>
                  <a:srgbClr val="404040"/>
                </a:solidFill>
                <a:latin typeface="Verdana"/>
                <a:cs typeface="Verdana"/>
              </a:rPr>
              <a:t> </a:t>
            </a:r>
            <a:r>
              <a:rPr sz="1800" dirty="0">
                <a:solidFill>
                  <a:srgbClr val="404040"/>
                </a:solidFill>
                <a:latin typeface="Verdana"/>
                <a:cs typeface="Verdana"/>
              </a:rPr>
              <a:t>όσα</a:t>
            </a:r>
            <a:r>
              <a:rPr sz="1800" spc="-15" dirty="0">
                <a:solidFill>
                  <a:srgbClr val="404040"/>
                </a:solidFill>
                <a:latin typeface="Verdana"/>
                <a:cs typeface="Verdana"/>
              </a:rPr>
              <a:t> </a:t>
            </a:r>
            <a:r>
              <a:rPr sz="1800" dirty="0">
                <a:solidFill>
                  <a:srgbClr val="404040"/>
                </a:solidFill>
                <a:latin typeface="Verdana"/>
                <a:cs typeface="Verdana"/>
              </a:rPr>
              <a:t>είναι </a:t>
            </a:r>
            <a:r>
              <a:rPr sz="1800" spc="-5" dirty="0">
                <a:solidFill>
                  <a:srgbClr val="404040"/>
                </a:solidFill>
                <a:latin typeface="Verdana"/>
                <a:cs typeface="Verdana"/>
              </a:rPr>
              <a:t>συμπληρωμένα</a:t>
            </a:r>
            <a:endParaRPr sz="1800">
              <a:latin typeface="Verdana"/>
              <a:cs typeface="Verdana"/>
            </a:endParaRPr>
          </a:p>
          <a:p>
            <a:pPr marL="355600" marR="5080" indent="-342900">
              <a:lnSpc>
                <a:spcPct val="100000"/>
              </a:lnSpc>
              <a:spcBef>
                <a:spcPts val="490"/>
              </a:spcBef>
              <a:buChar char="-"/>
              <a:tabLst>
                <a:tab pos="354965" algn="l"/>
                <a:tab pos="355600" algn="l"/>
                <a:tab pos="1185545" algn="l"/>
              </a:tabLst>
            </a:pPr>
            <a:r>
              <a:rPr sz="1800" spc="-5" dirty="0">
                <a:solidFill>
                  <a:srgbClr val="404040"/>
                </a:solidFill>
                <a:latin typeface="Verdana"/>
                <a:cs typeface="Verdana"/>
              </a:rPr>
              <a:t>Με	</a:t>
            </a:r>
            <a:r>
              <a:rPr sz="1800" dirty="0">
                <a:solidFill>
                  <a:srgbClr val="404040"/>
                </a:solidFill>
                <a:latin typeface="Verdana"/>
                <a:cs typeface="Verdana"/>
              </a:rPr>
              <a:t>εμφανίζονται </a:t>
            </a:r>
            <a:r>
              <a:rPr sz="1800" spc="-5" dirty="0">
                <a:solidFill>
                  <a:srgbClr val="404040"/>
                </a:solidFill>
                <a:latin typeface="Verdana"/>
                <a:cs typeface="Verdana"/>
              </a:rPr>
              <a:t>τα </a:t>
            </a:r>
            <a:r>
              <a:rPr sz="1800" dirty="0">
                <a:solidFill>
                  <a:srgbClr val="404040"/>
                </a:solidFill>
                <a:latin typeface="Verdana"/>
                <a:cs typeface="Verdana"/>
              </a:rPr>
              <a:t>πεδία </a:t>
            </a:r>
            <a:r>
              <a:rPr sz="1800" spc="-5" dirty="0">
                <a:solidFill>
                  <a:srgbClr val="404040"/>
                </a:solidFill>
                <a:latin typeface="Verdana"/>
                <a:cs typeface="Verdana"/>
              </a:rPr>
              <a:t>στα </a:t>
            </a:r>
            <a:r>
              <a:rPr sz="1800" dirty="0">
                <a:solidFill>
                  <a:srgbClr val="404040"/>
                </a:solidFill>
                <a:latin typeface="Verdana"/>
                <a:cs typeface="Verdana"/>
              </a:rPr>
              <a:t>οποία </a:t>
            </a:r>
            <a:r>
              <a:rPr sz="1800" spc="-5" dirty="0">
                <a:solidFill>
                  <a:srgbClr val="404040"/>
                </a:solidFill>
                <a:latin typeface="Verdana"/>
                <a:cs typeface="Verdana"/>
              </a:rPr>
              <a:t>υπάρχουν </a:t>
            </a:r>
            <a:r>
              <a:rPr sz="1800" spc="-620" dirty="0">
                <a:solidFill>
                  <a:srgbClr val="404040"/>
                </a:solidFill>
                <a:latin typeface="Verdana"/>
                <a:cs typeface="Verdana"/>
              </a:rPr>
              <a:t> </a:t>
            </a:r>
            <a:r>
              <a:rPr sz="1800" spc="-5" dirty="0">
                <a:solidFill>
                  <a:srgbClr val="404040"/>
                </a:solidFill>
                <a:latin typeface="Verdana"/>
                <a:cs typeface="Verdana"/>
              </a:rPr>
              <a:t>εκκρεμότητες και αποτρέπουν την </a:t>
            </a:r>
            <a:r>
              <a:rPr sz="1800" dirty="0">
                <a:solidFill>
                  <a:srgbClr val="404040"/>
                </a:solidFill>
                <a:latin typeface="Verdana"/>
                <a:cs typeface="Verdana"/>
              </a:rPr>
              <a:t>υποβολή </a:t>
            </a:r>
            <a:r>
              <a:rPr sz="1800" spc="-5" dirty="0">
                <a:solidFill>
                  <a:srgbClr val="404040"/>
                </a:solidFill>
                <a:latin typeface="Verdana"/>
                <a:cs typeface="Verdana"/>
              </a:rPr>
              <a:t>της </a:t>
            </a:r>
            <a:r>
              <a:rPr sz="1800" dirty="0">
                <a:solidFill>
                  <a:srgbClr val="404040"/>
                </a:solidFill>
                <a:latin typeface="Verdana"/>
                <a:cs typeface="Verdana"/>
              </a:rPr>
              <a:t> </a:t>
            </a:r>
            <a:r>
              <a:rPr sz="1800" spc="-5" dirty="0">
                <a:solidFill>
                  <a:srgbClr val="404040"/>
                </a:solidFill>
                <a:latin typeface="Verdana"/>
                <a:cs typeface="Verdana"/>
              </a:rPr>
              <a:t>αίτησης</a:t>
            </a:r>
            <a:endParaRPr sz="1800">
              <a:latin typeface="Verdana"/>
              <a:cs typeface="Verdana"/>
            </a:endParaRPr>
          </a:p>
        </p:txBody>
      </p:sp>
      <p:sp>
        <p:nvSpPr>
          <p:cNvPr id="18" name="object 18"/>
          <p:cNvSpPr/>
          <p:nvPr/>
        </p:nvSpPr>
        <p:spPr>
          <a:xfrm>
            <a:off x="7457693" y="2571750"/>
            <a:ext cx="612140" cy="467995"/>
          </a:xfrm>
          <a:custGeom>
            <a:avLst/>
            <a:gdLst/>
            <a:ahLst/>
            <a:cxnLst/>
            <a:rect l="l" t="t" r="r" b="b"/>
            <a:pathLst>
              <a:path w="612140" h="467994">
                <a:moveTo>
                  <a:pt x="101853" y="9905"/>
                </a:moveTo>
                <a:lnTo>
                  <a:pt x="142366" y="0"/>
                </a:lnTo>
                <a:lnTo>
                  <a:pt x="184023" y="1777"/>
                </a:lnTo>
                <a:lnTo>
                  <a:pt x="225171" y="14477"/>
                </a:lnTo>
                <a:lnTo>
                  <a:pt x="264286" y="36957"/>
                </a:lnTo>
                <a:lnTo>
                  <a:pt x="299847" y="68579"/>
                </a:lnTo>
                <a:lnTo>
                  <a:pt x="330453" y="108458"/>
                </a:lnTo>
                <a:lnTo>
                  <a:pt x="354583" y="155448"/>
                </a:lnTo>
                <a:lnTo>
                  <a:pt x="374396" y="199516"/>
                </a:lnTo>
                <a:lnTo>
                  <a:pt x="397636" y="242062"/>
                </a:lnTo>
                <a:lnTo>
                  <a:pt x="424560" y="283337"/>
                </a:lnTo>
                <a:lnTo>
                  <a:pt x="454913" y="323088"/>
                </a:lnTo>
                <a:lnTo>
                  <a:pt x="488950" y="361314"/>
                </a:lnTo>
                <a:lnTo>
                  <a:pt x="526414" y="398272"/>
                </a:lnTo>
                <a:lnTo>
                  <a:pt x="567562" y="433704"/>
                </a:lnTo>
                <a:lnTo>
                  <a:pt x="612139" y="467613"/>
                </a:lnTo>
                <a:lnTo>
                  <a:pt x="556640" y="445388"/>
                </a:lnTo>
                <a:lnTo>
                  <a:pt x="503427" y="429133"/>
                </a:lnTo>
                <a:lnTo>
                  <a:pt x="452627" y="418591"/>
                </a:lnTo>
                <a:lnTo>
                  <a:pt x="404240" y="414147"/>
                </a:lnTo>
                <a:lnTo>
                  <a:pt x="358266" y="415544"/>
                </a:lnTo>
                <a:lnTo>
                  <a:pt x="314578" y="422910"/>
                </a:lnTo>
                <a:lnTo>
                  <a:pt x="273303" y="436117"/>
                </a:lnTo>
                <a:lnTo>
                  <a:pt x="232790" y="445897"/>
                </a:lnTo>
                <a:lnTo>
                  <a:pt x="191261" y="444119"/>
                </a:lnTo>
                <a:lnTo>
                  <a:pt x="150113" y="431546"/>
                </a:lnTo>
                <a:lnTo>
                  <a:pt x="110998" y="408939"/>
                </a:lnTo>
                <a:lnTo>
                  <a:pt x="75437" y="377316"/>
                </a:lnTo>
                <a:lnTo>
                  <a:pt x="44830" y="337565"/>
                </a:lnTo>
                <a:lnTo>
                  <a:pt x="20700" y="290449"/>
                </a:lnTo>
                <a:lnTo>
                  <a:pt x="5460" y="239775"/>
                </a:lnTo>
                <a:lnTo>
                  <a:pt x="0" y="189864"/>
                </a:lnTo>
                <a:lnTo>
                  <a:pt x="3809" y="142366"/>
                </a:lnTo>
                <a:lnTo>
                  <a:pt x="16382" y="98933"/>
                </a:lnTo>
                <a:lnTo>
                  <a:pt x="37210" y="61213"/>
                </a:lnTo>
                <a:lnTo>
                  <a:pt x="65912" y="30987"/>
                </a:lnTo>
                <a:lnTo>
                  <a:pt x="101853" y="9905"/>
                </a:lnTo>
                <a:close/>
              </a:path>
            </a:pathLst>
          </a:custGeom>
          <a:ln w="25908">
            <a:solidFill>
              <a:srgbClr val="385D88"/>
            </a:solidFill>
          </a:ln>
        </p:spPr>
        <p:txBody>
          <a:bodyPr wrap="square" lIns="0" tIns="0" rIns="0" bIns="0" rtlCol="0"/>
          <a:lstStyle/>
          <a:p>
            <a:endParaRPr/>
          </a:p>
        </p:txBody>
      </p:sp>
      <p:sp>
        <p:nvSpPr>
          <p:cNvPr id="19" name="object 19"/>
          <p:cNvSpPr txBox="1"/>
          <p:nvPr/>
        </p:nvSpPr>
        <p:spPr>
          <a:xfrm>
            <a:off x="7567421" y="261378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pic>
        <p:nvPicPr>
          <p:cNvPr id="20" name="object 20"/>
          <p:cNvPicPr/>
          <p:nvPr/>
        </p:nvPicPr>
        <p:blipFill>
          <a:blip r:embed="rId4" cstate="print"/>
          <a:stretch>
            <a:fillRect/>
          </a:stretch>
        </p:blipFill>
        <p:spPr>
          <a:xfrm>
            <a:off x="2209800" y="3893820"/>
            <a:ext cx="438912" cy="329183"/>
          </a:xfrm>
          <a:prstGeom prst="rect">
            <a:avLst/>
          </a:prstGeom>
        </p:spPr>
      </p:pic>
      <p:pic>
        <p:nvPicPr>
          <p:cNvPr id="21" name="object 21"/>
          <p:cNvPicPr/>
          <p:nvPr/>
        </p:nvPicPr>
        <p:blipFill>
          <a:blip r:embed="rId5" cstate="print"/>
          <a:stretch>
            <a:fillRect/>
          </a:stretch>
        </p:blipFill>
        <p:spPr>
          <a:xfrm>
            <a:off x="2311907" y="4395215"/>
            <a:ext cx="461771" cy="801624"/>
          </a:xfrm>
          <a:prstGeom prst="rect">
            <a:avLst/>
          </a:prstGeom>
        </p:spPr>
      </p:pic>
      <p:grpSp>
        <p:nvGrpSpPr>
          <p:cNvPr id="22" name="object 22"/>
          <p:cNvGrpSpPr/>
          <p:nvPr/>
        </p:nvGrpSpPr>
        <p:grpSpPr>
          <a:xfrm>
            <a:off x="8112252" y="1900427"/>
            <a:ext cx="2557145" cy="4227830"/>
            <a:chOff x="8112252" y="1900427"/>
            <a:chExt cx="2557145" cy="4227830"/>
          </a:xfrm>
        </p:grpSpPr>
        <p:sp>
          <p:nvSpPr>
            <p:cNvPr id="23" name="object 23"/>
            <p:cNvSpPr/>
            <p:nvPr/>
          </p:nvSpPr>
          <p:spPr>
            <a:xfrm>
              <a:off x="9626346" y="1913381"/>
              <a:ext cx="1029969" cy="399415"/>
            </a:xfrm>
            <a:custGeom>
              <a:avLst/>
              <a:gdLst/>
              <a:ahLst/>
              <a:cxnLst/>
              <a:rect l="l" t="t" r="r" b="b"/>
              <a:pathLst>
                <a:path w="1029970" h="399414">
                  <a:moveTo>
                    <a:pt x="0" y="66547"/>
                  </a:moveTo>
                  <a:lnTo>
                    <a:pt x="5206" y="40639"/>
                  </a:lnTo>
                  <a:lnTo>
                    <a:pt x="19557" y="19557"/>
                  </a:lnTo>
                  <a:lnTo>
                    <a:pt x="40639" y="5206"/>
                  </a:lnTo>
                  <a:lnTo>
                    <a:pt x="66548" y="0"/>
                  </a:lnTo>
                  <a:lnTo>
                    <a:pt x="963295" y="0"/>
                  </a:lnTo>
                  <a:lnTo>
                    <a:pt x="989202" y="5206"/>
                  </a:lnTo>
                  <a:lnTo>
                    <a:pt x="1010284" y="19557"/>
                  </a:lnTo>
                  <a:lnTo>
                    <a:pt x="1024635" y="40639"/>
                  </a:lnTo>
                  <a:lnTo>
                    <a:pt x="1029843" y="66547"/>
                  </a:lnTo>
                  <a:lnTo>
                    <a:pt x="1029843" y="332613"/>
                  </a:lnTo>
                  <a:lnTo>
                    <a:pt x="1024635" y="358520"/>
                  </a:lnTo>
                  <a:lnTo>
                    <a:pt x="1010284" y="379602"/>
                  </a:lnTo>
                  <a:lnTo>
                    <a:pt x="989202" y="393953"/>
                  </a:lnTo>
                  <a:lnTo>
                    <a:pt x="963295" y="399160"/>
                  </a:lnTo>
                  <a:lnTo>
                    <a:pt x="66548" y="399160"/>
                  </a:lnTo>
                  <a:lnTo>
                    <a:pt x="40639" y="393953"/>
                  </a:lnTo>
                  <a:lnTo>
                    <a:pt x="19557" y="379602"/>
                  </a:lnTo>
                  <a:lnTo>
                    <a:pt x="5206" y="358520"/>
                  </a:lnTo>
                  <a:lnTo>
                    <a:pt x="0" y="332613"/>
                  </a:lnTo>
                  <a:lnTo>
                    <a:pt x="0" y="66547"/>
                  </a:lnTo>
                  <a:close/>
                </a:path>
              </a:pathLst>
            </a:custGeom>
            <a:ln w="25908">
              <a:solidFill>
                <a:srgbClr val="FF0000"/>
              </a:solidFill>
            </a:ln>
          </p:spPr>
          <p:txBody>
            <a:bodyPr wrap="square" lIns="0" tIns="0" rIns="0" bIns="0" rtlCol="0"/>
            <a:lstStyle/>
            <a:p>
              <a:endParaRPr/>
            </a:p>
          </p:txBody>
        </p:sp>
        <p:pic>
          <p:nvPicPr>
            <p:cNvPr id="24" name="object 24"/>
            <p:cNvPicPr/>
            <p:nvPr/>
          </p:nvPicPr>
          <p:blipFill>
            <a:blip r:embed="rId6" cstate="print"/>
            <a:stretch>
              <a:fillRect/>
            </a:stretch>
          </p:blipFill>
          <p:spPr>
            <a:xfrm>
              <a:off x="8112252" y="2343912"/>
              <a:ext cx="2542031" cy="3784091"/>
            </a:xfrm>
            <a:prstGeom prst="rect">
              <a:avLst/>
            </a:prstGeom>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223824" y="170815"/>
            <a:ext cx="290322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25" dirty="0"/>
              <a:t> </a:t>
            </a:r>
            <a:r>
              <a:rPr spc="-5" dirty="0"/>
              <a:t>-</a:t>
            </a:r>
            <a:r>
              <a:rPr spc="-95" dirty="0"/>
              <a:t> </a:t>
            </a:r>
            <a:r>
              <a:rPr spc="-60" dirty="0"/>
              <a:t>C</a:t>
            </a:r>
            <a:r>
              <a:rPr spc="-65" dirty="0"/>
              <a:t>o</a:t>
            </a:r>
            <a:r>
              <a:rPr spc="-70" dirty="0"/>
              <a:t>n</a:t>
            </a:r>
            <a:r>
              <a:rPr spc="-65" dirty="0"/>
              <a:t>t</a:t>
            </a:r>
            <a:r>
              <a:rPr spc="-70" dirty="0"/>
              <a:t>e</a:t>
            </a:r>
            <a:r>
              <a:rPr spc="-65" dirty="0"/>
              <a:t>x</a:t>
            </a:r>
            <a:r>
              <a:rPr spc="-5" dirty="0"/>
              <a:t>t</a:t>
            </a:r>
          </a:p>
        </p:txBody>
      </p:sp>
      <p:grpSp>
        <p:nvGrpSpPr>
          <p:cNvPr id="4" name="object 4"/>
          <p:cNvGrpSpPr/>
          <p:nvPr/>
        </p:nvGrpSpPr>
        <p:grpSpPr>
          <a:xfrm>
            <a:off x="1524000" y="3500628"/>
            <a:ext cx="9141460" cy="2586355"/>
            <a:chOff x="1524000" y="3500628"/>
            <a:chExt cx="9141460" cy="2586355"/>
          </a:xfrm>
        </p:grpSpPr>
        <p:pic>
          <p:nvPicPr>
            <p:cNvPr id="5" name="object 5"/>
            <p:cNvPicPr/>
            <p:nvPr/>
          </p:nvPicPr>
          <p:blipFill>
            <a:blip r:embed="rId3" cstate="print"/>
            <a:stretch>
              <a:fillRect/>
            </a:stretch>
          </p:blipFill>
          <p:spPr>
            <a:xfrm>
              <a:off x="1524000" y="3500628"/>
              <a:ext cx="9140952" cy="2586228"/>
            </a:xfrm>
            <a:prstGeom prst="rect">
              <a:avLst/>
            </a:prstGeom>
          </p:spPr>
        </p:pic>
        <p:sp>
          <p:nvSpPr>
            <p:cNvPr id="6" name="object 6"/>
            <p:cNvSpPr/>
            <p:nvPr/>
          </p:nvSpPr>
          <p:spPr>
            <a:xfrm>
              <a:off x="4588764" y="4081272"/>
              <a:ext cx="617220" cy="480059"/>
            </a:xfrm>
            <a:custGeom>
              <a:avLst/>
              <a:gdLst/>
              <a:ahLst/>
              <a:cxnLst/>
              <a:rect l="l" t="t" r="r" b="b"/>
              <a:pathLst>
                <a:path w="617220" h="480060">
                  <a:moveTo>
                    <a:pt x="475614" y="0"/>
                  </a:moveTo>
                  <a:lnTo>
                    <a:pt x="433832" y="2158"/>
                  </a:lnTo>
                  <a:lnTo>
                    <a:pt x="392430" y="15366"/>
                  </a:lnTo>
                  <a:lnTo>
                    <a:pt x="352933" y="38607"/>
                  </a:lnTo>
                  <a:lnTo>
                    <a:pt x="316864" y="71119"/>
                  </a:lnTo>
                  <a:lnTo>
                    <a:pt x="285876" y="111886"/>
                  </a:lnTo>
                  <a:lnTo>
                    <a:pt x="261238" y="159892"/>
                  </a:lnTo>
                  <a:lnTo>
                    <a:pt x="241046" y="204977"/>
                  </a:lnTo>
                  <a:lnTo>
                    <a:pt x="217297" y="248538"/>
                  </a:lnTo>
                  <a:lnTo>
                    <a:pt x="189864" y="290702"/>
                  </a:lnTo>
                  <a:lnTo>
                    <a:pt x="159003" y="331342"/>
                  </a:lnTo>
                  <a:lnTo>
                    <a:pt x="124587" y="370585"/>
                  </a:lnTo>
                  <a:lnTo>
                    <a:pt x="86613" y="408431"/>
                  </a:lnTo>
                  <a:lnTo>
                    <a:pt x="45085" y="444880"/>
                  </a:lnTo>
                  <a:lnTo>
                    <a:pt x="0" y="479805"/>
                  </a:lnTo>
                  <a:lnTo>
                    <a:pt x="56007" y="456691"/>
                  </a:lnTo>
                  <a:lnTo>
                    <a:pt x="109474" y="439673"/>
                  </a:lnTo>
                  <a:lnTo>
                    <a:pt x="160655" y="428625"/>
                  </a:lnTo>
                  <a:lnTo>
                    <a:pt x="209296" y="423671"/>
                  </a:lnTo>
                  <a:lnTo>
                    <a:pt x="255524" y="424688"/>
                  </a:lnTo>
                  <a:lnTo>
                    <a:pt x="299212" y="431800"/>
                  </a:lnTo>
                  <a:lnTo>
                    <a:pt x="340613" y="444880"/>
                  </a:lnTo>
                  <a:lnTo>
                    <a:pt x="381253" y="454659"/>
                  </a:lnTo>
                  <a:lnTo>
                    <a:pt x="423037" y="452373"/>
                  </a:lnTo>
                  <a:lnTo>
                    <a:pt x="464438" y="439292"/>
                  </a:lnTo>
                  <a:lnTo>
                    <a:pt x="503936" y="415925"/>
                  </a:lnTo>
                  <a:lnTo>
                    <a:pt x="540003" y="383539"/>
                  </a:lnTo>
                  <a:lnTo>
                    <a:pt x="570991" y="342772"/>
                  </a:lnTo>
                  <a:lnTo>
                    <a:pt x="595630" y="294639"/>
                  </a:lnTo>
                  <a:lnTo>
                    <a:pt x="611251" y="242950"/>
                  </a:lnTo>
                  <a:lnTo>
                    <a:pt x="617220" y="192023"/>
                  </a:lnTo>
                  <a:lnTo>
                    <a:pt x="613790" y="143763"/>
                  </a:lnTo>
                  <a:lnTo>
                    <a:pt x="601472" y="99567"/>
                  </a:lnTo>
                  <a:lnTo>
                    <a:pt x="580898" y="61340"/>
                  </a:lnTo>
                  <a:lnTo>
                    <a:pt x="552323" y="30860"/>
                  </a:lnTo>
                  <a:lnTo>
                    <a:pt x="516255" y="9651"/>
                  </a:lnTo>
                  <a:lnTo>
                    <a:pt x="475614" y="0"/>
                  </a:lnTo>
                  <a:close/>
                </a:path>
              </a:pathLst>
            </a:custGeom>
            <a:solidFill>
              <a:srgbClr val="FFFFFF"/>
            </a:solidFill>
          </p:spPr>
          <p:txBody>
            <a:bodyPr wrap="square" lIns="0" tIns="0" rIns="0" bIns="0" rtlCol="0"/>
            <a:lstStyle/>
            <a:p>
              <a:endParaRPr/>
            </a:p>
          </p:txBody>
        </p:sp>
        <p:sp>
          <p:nvSpPr>
            <p:cNvPr id="7" name="object 7"/>
            <p:cNvSpPr/>
            <p:nvPr/>
          </p:nvSpPr>
          <p:spPr>
            <a:xfrm>
              <a:off x="4589526" y="4082034"/>
              <a:ext cx="617220" cy="480059"/>
            </a:xfrm>
            <a:custGeom>
              <a:avLst/>
              <a:gdLst/>
              <a:ahLst/>
              <a:cxnLst/>
              <a:rect l="l" t="t" r="r" b="b"/>
              <a:pathLst>
                <a:path w="617220" h="480060">
                  <a:moveTo>
                    <a:pt x="516254" y="9652"/>
                  </a:moveTo>
                  <a:lnTo>
                    <a:pt x="475614" y="0"/>
                  </a:lnTo>
                  <a:lnTo>
                    <a:pt x="433832" y="2159"/>
                  </a:lnTo>
                  <a:lnTo>
                    <a:pt x="392429" y="15367"/>
                  </a:lnTo>
                  <a:lnTo>
                    <a:pt x="352933" y="38608"/>
                  </a:lnTo>
                  <a:lnTo>
                    <a:pt x="316864" y="71120"/>
                  </a:lnTo>
                  <a:lnTo>
                    <a:pt x="285876" y="111887"/>
                  </a:lnTo>
                  <a:lnTo>
                    <a:pt x="261238" y="159893"/>
                  </a:lnTo>
                  <a:lnTo>
                    <a:pt x="241046" y="204978"/>
                  </a:lnTo>
                  <a:lnTo>
                    <a:pt x="217297" y="248539"/>
                  </a:lnTo>
                  <a:lnTo>
                    <a:pt x="189864" y="290703"/>
                  </a:lnTo>
                  <a:lnTo>
                    <a:pt x="159003" y="331343"/>
                  </a:lnTo>
                  <a:lnTo>
                    <a:pt x="124587" y="370586"/>
                  </a:lnTo>
                  <a:lnTo>
                    <a:pt x="86613" y="408432"/>
                  </a:lnTo>
                  <a:lnTo>
                    <a:pt x="45085" y="444881"/>
                  </a:lnTo>
                  <a:lnTo>
                    <a:pt x="0" y="479806"/>
                  </a:lnTo>
                  <a:lnTo>
                    <a:pt x="56007" y="456692"/>
                  </a:lnTo>
                  <a:lnTo>
                    <a:pt x="109474" y="439674"/>
                  </a:lnTo>
                  <a:lnTo>
                    <a:pt x="160654" y="428625"/>
                  </a:lnTo>
                  <a:lnTo>
                    <a:pt x="209296" y="423672"/>
                  </a:lnTo>
                  <a:lnTo>
                    <a:pt x="255524" y="424688"/>
                  </a:lnTo>
                  <a:lnTo>
                    <a:pt x="299212" y="431800"/>
                  </a:lnTo>
                  <a:lnTo>
                    <a:pt x="340613" y="444881"/>
                  </a:lnTo>
                  <a:lnTo>
                    <a:pt x="381253" y="454660"/>
                  </a:lnTo>
                  <a:lnTo>
                    <a:pt x="423037" y="452374"/>
                  </a:lnTo>
                  <a:lnTo>
                    <a:pt x="464438" y="439293"/>
                  </a:lnTo>
                  <a:lnTo>
                    <a:pt x="503936" y="415925"/>
                  </a:lnTo>
                  <a:lnTo>
                    <a:pt x="540003" y="383540"/>
                  </a:lnTo>
                  <a:lnTo>
                    <a:pt x="570991" y="342773"/>
                  </a:lnTo>
                  <a:lnTo>
                    <a:pt x="595629" y="294640"/>
                  </a:lnTo>
                  <a:lnTo>
                    <a:pt x="611251" y="242951"/>
                  </a:lnTo>
                  <a:lnTo>
                    <a:pt x="617220" y="192024"/>
                  </a:lnTo>
                  <a:lnTo>
                    <a:pt x="613790" y="143764"/>
                  </a:lnTo>
                  <a:lnTo>
                    <a:pt x="601472" y="99568"/>
                  </a:lnTo>
                  <a:lnTo>
                    <a:pt x="580898" y="61341"/>
                  </a:lnTo>
                  <a:lnTo>
                    <a:pt x="552323" y="30861"/>
                  </a:lnTo>
                  <a:lnTo>
                    <a:pt x="516254" y="9652"/>
                  </a:lnTo>
                  <a:close/>
                </a:path>
              </a:pathLst>
            </a:custGeom>
            <a:ln w="25908">
              <a:solidFill>
                <a:srgbClr val="385D88"/>
              </a:solidFill>
            </a:ln>
          </p:spPr>
          <p:txBody>
            <a:bodyPr wrap="square" lIns="0" tIns="0" rIns="0" bIns="0" rtlCol="0"/>
            <a:lstStyle/>
            <a:p>
              <a:endParaRPr/>
            </a:p>
          </p:txBody>
        </p:sp>
      </p:grpSp>
      <p:sp>
        <p:nvSpPr>
          <p:cNvPr id="8" name="object 8"/>
          <p:cNvSpPr txBox="1"/>
          <p:nvPr/>
        </p:nvSpPr>
        <p:spPr>
          <a:xfrm>
            <a:off x="4931155" y="4127957"/>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grpSp>
        <p:nvGrpSpPr>
          <p:cNvPr id="9" name="object 9"/>
          <p:cNvGrpSpPr/>
          <p:nvPr/>
        </p:nvGrpSpPr>
        <p:grpSpPr>
          <a:xfrm>
            <a:off x="9340532" y="4018724"/>
            <a:ext cx="643255" cy="506095"/>
            <a:chOff x="9340532" y="4018724"/>
            <a:chExt cx="643255" cy="506095"/>
          </a:xfrm>
        </p:grpSpPr>
        <p:sp>
          <p:nvSpPr>
            <p:cNvPr id="10" name="object 10"/>
            <p:cNvSpPr/>
            <p:nvPr/>
          </p:nvSpPr>
          <p:spPr>
            <a:xfrm>
              <a:off x="9352787" y="4030979"/>
              <a:ext cx="617220" cy="480059"/>
            </a:xfrm>
            <a:custGeom>
              <a:avLst/>
              <a:gdLst/>
              <a:ahLst/>
              <a:cxnLst/>
              <a:rect l="l" t="t" r="r" b="b"/>
              <a:pathLst>
                <a:path w="617220" h="480060">
                  <a:moveTo>
                    <a:pt x="475233" y="0"/>
                  </a:moveTo>
                  <a:lnTo>
                    <a:pt x="433577" y="2159"/>
                  </a:lnTo>
                  <a:lnTo>
                    <a:pt x="392175" y="15367"/>
                  </a:lnTo>
                  <a:lnTo>
                    <a:pt x="352678" y="38608"/>
                  </a:lnTo>
                  <a:lnTo>
                    <a:pt x="316737" y="71120"/>
                  </a:lnTo>
                  <a:lnTo>
                    <a:pt x="285622" y="111887"/>
                  </a:lnTo>
                  <a:lnTo>
                    <a:pt x="261111" y="159893"/>
                  </a:lnTo>
                  <a:lnTo>
                    <a:pt x="240918" y="204978"/>
                  </a:lnTo>
                  <a:lnTo>
                    <a:pt x="217169" y="248539"/>
                  </a:lnTo>
                  <a:lnTo>
                    <a:pt x="189864" y="290703"/>
                  </a:lnTo>
                  <a:lnTo>
                    <a:pt x="159003" y="331343"/>
                  </a:lnTo>
                  <a:lnTo>
                    <a:pt x="124586" y="370713"/>
                  </a:lnTo>
                  <a:lnTo>
                    <a:pt x="86613" y="408559"/>
                  </a:lnTo>
                  <a:lnTo>
                    <a:pt x="45084" y="445008"/>
                  </a:lnTo>
                  <a:lnTo>
                    <a:pt x="0" y="479933"/>
                  </a:lnTo>
                  <a:lnTo>
                    <a:pt x="55879" y="456819"/>
                  </a:lnTo>
                  <a:lnTo>
                    <a:pt x="109473" y="439674"/>
                  </a:lnTo>
                  <a:lnTo>
                    <a:pt x="160527" y="428625"/>
                  </a:lnTo>
                  <a:lnTo>
                    <a:pt x="209041" y="423672"/>
                  </a:lnTo>
                  <a:lnTo>
                    <a:pt x="255269" y="424688"/>
                  </a:lnTo>
                  <a:lnTo>
                    <a:pt x="299084" y="431800"/>
                  </a:lnTo>
                  <a:lnTo>
                    <a:pt x="340359" y="444881"/>
                  </a:lnTo>
                  <a:lnTo>
                    <a:pt x="381000" y="454660"/>
                  </a:lnTo>
                  <a:lnTo>
                    <a:pt x="422655" y="452374"/>
                  </a:lnTo>
                  <a:lnTo>
                    <a:pt x="464057" y="439293"/>
                  </a:lnTo>
                  <a:lnTo>
                    <a:pt x="503427" y="415925"/>
                  </a:lnTo>
                  <a:lnTo>
                    <a:pt x="539495" y="383540"/>
                  </a:lnTo>
                  <a:lnTo>
                    <a:pt x="570483" y="342773"/>
                  </a:lnTo>
                  <a:lnTo>
                    <a:pt x="594994" y="294640"/>
                  </a:lnTo>
                  <a:lnTo>
                    <a:pt x="610742" y="242951"/>
                  </a:lnTo>
                  <a:lnTo>
                    <a:pt x="616711" y="192151"/>
                  </a:lnTo>
                  <a:lnTo>
                    <a:pt x="613282" y="143764"/>
                  </a:lnTo>
                  <a:lnTo>
                    <a:pt x="600963" y="99568"/>
                  </a:lnTo>
                  <a:lnTo>
                    <a:pt x="580389" y="61468"/>
                  </a:lnTo>
                  <a:lnTo>
                    <a:pt x="551814" y="30861"/>
                  </a:lnTo>
                  <a:lnTo>
                    <a:pt x="515873" y="9652"/>
                  </a:lnTo>
                  <a:lnTo>
                    <a:pt x="475233" y="0"/>
                  </a:lnTo>
                  <a:close/>
                </a:path>
              </a:pathLst>
            </a:custGeom>
            <a:solidFill>
              <a:srgbClr val="FFFFFF"/>
            </a:solidFill>
          </p:spPr>
          <p:txBody>
            <a:bodyPr wrap="square" lIns="0" tIns="0" rIns="0" bIns="0" rtlCol="0"/>
            <a:lstStyle/>
            <a:p>
              <a:endParaRPr/>
            </a:p>
          </p:txBody>
        </p:sp>
        <p:sp>
          <p:nvSpPr>
            <p:cNvPr id="11" name="object 11"/>
            <p:cNvSpPr/>
            <p:nvPr/>
          </p:nvSpPr>
          <p:spPr>
            <a:xfrm>
              <a:off x="9353549" y="4031741"/>
              <a:ext cx="617220" cy="480059"/>
            </a:xfrm>
            <a:custGeom>
              <a:avLst/>
              <a:gdLst/>
              <a:ahLst/>
              <a:cxnLst/>
              <a:rect l="l" t="t" r="r" b="b"/>
              <a:pathLst>
                <a:path w="617220" h="480060">
                  <a:moveTo>
                    <a:pt x="515874" y="9651"/>
                  </a:moveTo>
                  <a:lnTo>
                    <a:pt x="475233" y="0"/>
                  </a:lnTo>
                  <a:lnTo>
                    <a:pt x="433577" y="2158"/>
                  </a:lnTo>
                  <a:lnTo>
                    <a:pt x="392175" y="15366"/>
                  </a:lnTo>
                  <a:lnTo>
                    <a:pt x="352678" y="38607"/>
                  </a:lnTo>
                  <a:lnTo>
                    <a:pt x="316738" y="71119"/>
                  </a:lnTo>
                  <a:lnTo>
                    <a:pt x="285623" y="111886"/>
                  </a:lnTo>
                  <a:lnTo>
                    <a:pt x="261111" y="159892"/>
                  </a:lnTo>
                  <a:lnTo>
                    <a:pt x="240919" y="204977"/>
                  </a:lnTo>
                  <a:lnTo>
                    <a:pt x="217170" y="248538"/>
                  </a:lnTo>
                  <a:lnTo>
                    <a:pt x="189865" y="290702"/>
                  </a:lnTo>
                  <a:lnTo>
                    <a:pt x="159003" y="331342"/>
                  </a:lnTo>
                  <a:lnTo>
                    <a:pt x="124586" y="370712"/>
                  </a:lnTo>
                  <a:lnTo>
                    <a:pt x="86614" y="408558"/>
                  </a:lnTo>
                  <a:lnTo>
                    <a:pt x="45084" y="445007"/>
                  </a:lnTo>
                  <a:lnTo>
                    <a:pt x="0" y="479932"/>
                  </a:lnTo>
                  <a:lnTo>
                    <a:pt x="55879" y="456818"/>
                  </a:lnTo>
                  <a:lnTo>
                    <a:pt x="109474" y="439673"/>
                  </a:lnTo>
                  <a:lnTo>
                    <a:pt x="160527" y="428624"/>
                  </a:lnTo>
                  <a:lnTo>
                    <a:pt x="209042" y="423671"/>
                  </a:lnTo>
                  <a:lnTo>
                    <a:pt x="255270" y="424687"/>
                  </a:lnTo>
                  <a:lnTo>
                    <a:pt x="299084" y="431799"/>
                  </a:lnTo>
                  <a:lnTo>
                    <a:pt x="340359" y="444880"/>
                  </a:lnTo>
                  <a:lnTo>
                    <a:pt x="381000" y="454659"/>
                  </a:lnTo>
                  <a:lnTo>
                    <a:pt x="422655" y="452373"/>
                  </a:lnTo>
                  <a:lnTo>
                    <a:pt x="464057" y="439292"/>
                  </a:lnTo>
                  <a:lnTo>
                    <a:pt x="503427" y="415924"/>
                  </a:lnTo>
                  <a:lnTo>
                    <a:pt x="539496" y="383539"/>
                  </a:lnTo>
                  <a:lnTo>
                    <a:pt x="570483" y="342772"/>
                  </a:lnTo>
                  <a:lnTo>
                    <a:pt x="594995" y="294639"/>
                  </a:lnTo>
                  <a:lnTo>
                    <a:pt x="610743" y="242950"/>
                  </a:lnTo>
                  <a:lnTo>
                    <a:pt x="616711" y="192150"/>
                  </a:lnTo>
                  <a:lnTo>
                    <a:pt x="613282" y="143763"/>
                  </a:lnTo>
                  <a:lnTo>
                    <a:pt x="600964" y="99567"/>
                  </a:lnTo>
                  <a:lnTo>
                    <a:pt x="580390" y="61467"/>
                  </a:lnTo>
                  <a:lnTo>
                    <a:pt x="551815" y="30860"/>
                  </a:lnTo>
                  <a:lnTo>
                    <a:pt x="515874" y="9651"/>
                  </a:lnTo>
                  <a:close/>
                </a:path>
              </a:pathLst>
            </a:custGeom>
            <a:ln w="25908">
              <a:solidFill>
                <a:srgbClr val="385D88"/>
              </a:solidFill>
            </a:ln>
          </p:spPr>
          <p:txBody>
            <a:bodyPr wrap="square" lIns="0" tIns="0" rIns="0" bIns="0" rtlCol="0"/>
            <a:lstStyle/>
            <a:p>
              <a:endParaRPr/>
            </a:p>
          </p:txBody>
        </p:sp>
      </p:grpSp>
      <p:sp>
        <p:nvSpPr>
          <p:cNvPr id="12" name="object 12"/>
          <p:cNvSpPr txBox="1"/>
          <p:nvPr/>
        </p:nvSpPr>
        <p:spPr>
          <a:xfrm>
            <a:off x="9696957" y="4078604"/>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3" name="object 13"/>
          <p:cNvSpPr/>
          <p:nvPr/>
        </p:nvSpPr>
        <p:spPr>
          <a:xfrm>
            <a:off x="4134611" y="3561588"/>
            <a:ext cx="326390" cy="480059"/>
          </a:xfrm>
          <a:custGeom>
            <a:avLst/>
            <a:gdLst/>
            <a:ahLst/>
            <a:cxnLst/>
            <a:rect l="l" t="t" r="r" b="b"/>
            <a:pathLst>
              <a:path w="326389" h="480060">
                <a:moveTo>
                  <a:pt x="251078" y="0"/>
                </a:moveTo>
                <a:lnTo>
                  <a:pt x="207263" y="15366"/>
                </a:lnTo>
                <a:lnTo>
                  <a:pt x="167386" y="71119"/>
                </a:lnTo>
                <a:lnTo>
                  <a:pt x="151002" y="111887"/>
                </a:lnTo>
                <a:lnTo>
                  <a:pt x="137922" y="159893"/>
                </a:lnTo>
                <a:lnTo>
                  <a:pt x="127253" y="204978"/>
                </a:lnTo>
                <a:lnTo>
                  <a:pt x="114680" y="248538"/>
                </a:lnTo>
                <a:lnTo>
                  <a:pt x="100329" y="290703"/>
                </a:lnTo>
                <a:lnTo>
                  <a:pt x="83947" y="331343"/>
                </a:lnTo>
                <a:lnTo>
                  <a:pt x="65786" y="370586"/>
                </a:lnTo>
                <a:lnTo>
                  <a:pt x="45720" y="408431"/>
                </a:lnTo>
                <a:lnTo>
                  <a:pt x="23875" y="444881"/>
                </a:lnTo>
                <a:lnTo>
                  <a:pt x="0" y="479806"/>
                </a:lnTo>
                <a:lnTo>
                  <a:pt x="29590" y="456692"/>
                </a:lnTo>
                <a:lnTo>
                  <a:pt x="57785" y="439674"/>
                </a:lnTo>
                <a:lnTo>
                  <a:pt x="84836" y="428625"/>
                </a:lnTo>
                <a:lnTo>
                  <a:pt x="110489" y="423672"/>
                </a:lnTo>
                <a:lnTo>
                  <a:pt x="134874" y="424688"/>
                </a:lnTo>
                <a:lnTo>
                  <a:pt x="157987" y="431800"/>
                </a:lnTo>
                <a:lnTo>
                  <a:pt x="179832" y="444881"/>
                </a:lnTo>
                <a:lnTo>
                  <a:pt x="201295" y="454660"/>
                </a:lnTo>
                <a:lnTo>
                  <a:pt x="245237" y="439293"/>
                </a:lnTo>
                <a:lnTo>
                  <a:pt x="285114" y="383539"/>
                </a:lnTo>
                <a:lnTo>
                  <a:pt x="301498" y="342773"/>
                </a:lnTo>
                <a:lnTo>
                  <a:pt x="314451" y="294639"/>
                </a:lnTo>
                <a:lnTo>
                  <a:pt x="322707" y="242950"/>
                </a:lnTo>
                <a:lnTo>
                  <a:pt x="325882" y="192150"/>
                </a:lnTo>
                <a:lnTo>
                  <a:pt x="323976" y="143763"/>
                </a:lnTo>
                <a:lnTo>
                  <a:pt x="317626" y="99568"/>
                </a:lnTo>
                <a:lnTo>
                  <a:pt x="306704" y="61468"/>
                </a:lnTo>
                <a:lnTo>
                  <a:pt x="291591" y="30861"/>
                </a:lnTo>
                <a:lnTo>
                  <a:pt x="272541" y="9651"/>
                </a:lnTo>
                <a:lnTo>
                  <a:pt x="251078" y="0"/>
                </a:lnTo>
                <a:close/>
              </a:path>
            </a:pathLst>
          </a:custGeom>
          <a:solidFill>
            <a:srgbClr val="FFFFFF"/>
          </a:solidFill>
        </p:spPr>
        <p:txBody>
          <a:bodyPr wrap="square" lIns="0" tIns="0" rIns="0" bIns="0" rtlCol="0"/>
          <a:lstStyle/>
          <a:p>
            <a:endParaRPr/>
          </a:p>
        </p:txBody>
      </p:sp>
      <p:sp>
        <p:nvSpPr>
          <p:cNvPr id="14" name="object 14"/>
          <p:cNvSpPr txBox="1"/>
          <p:nvPr/>
        </p:nvSpPr>
        <p:spPr>
          <a:xfrm>
            <a:off x="4122546" y="353453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grpSp>
        <p:nvGrpSpPr>
          <p:cNvPr id="15" name="object 15"/>
          <p:cNvGrpSpPr/>
          <p:nvPr/>
        </p:nvGrpSpPr>
        <p:grpSpPr>
          <a:xfrm>
            <a:off x="3133280" y="3396932"/>
            <a:ext cx="6149340" cy="1396365"/>
            <a:chOff x="3133280" y="3396932"/>
            <a:chExt cx="6149340" cy="1396365"/>
          </a:xfrm>
        </p:grpSpPr>
        <p:sp>
          <p:nvSpPr>
            <p:cNvPr id="16" name="object 16"/>
            <p:cNvSpPr/>
            <p:nvPr/>
          </p:nvSpPr>
          <p:spPr>
            <a:xfrm>
              <a:off x="3760469" y="3490722"/>
              <a:ext cx="617220" cy="480059"/>
            </a:xfrm>
            <a:custGeom>
              <a:avLst/>
              <a:gdLst/>
              <a:ahLst/>
              <a:cxnLst/>
              <a:rect l="l" t="t" r="r" b="b"/>
              <a:pathLst>
                <a:path w="617220" h="480060">
                  <a:moveTo>
                    <a:pt x="515874" y="9651"/>
                  </a:moveTo>
                  <a:lnTo>
                    <a:pt x="475233" y="0"/>
                  </a:lnTo>
                  <a:lnTo>
                    <a:pt x="433577" y="2158"/>
                  </a:lnTo>
                  <a:lnTo>
                    <a:pt x="392175" y="15366"/>
                  </a:lnTo>
                  <a:lnTo>
                    <a:pt x="352678" y="38607"/>
                  </a:lnTo>
                  <a:lnTo>
                    <a:pt x="316738" y="71119"/>
                  </a:lnTo>
                  <a:lnTo>
                    <a:pt x="285622" y="111887"/>
                  </a:lnTo>
                  <a:lnTo>
                    <a:pt x="261112" y="159892"/>
                  </a:lnTo>
                  <a:lnTo>
                    <a:pt x="240918" y="204977"/>
                  </a:lnTo>
                  <a:lnTo>
                    <a:pt x="217169" y="248538"/>
                  </a:lnTo>
                  <a:lnTo>
                    <a:pt x="189864" y="290702"/>
                  </a:lnTo>
                  <a:lnTo>
                    <a:pt x="159003" y="331342"/>
                  </a:lnTo>
                  <a:lnTo>
                    <a:pt x="124587" y="370585"/>
                  </a:lnTo>
                  <a:lnTo>
                    <a:pt x="86613" y="408431"/>
                  </a:lnTo>
                  <a:lnTo>
                    <a:pt x="45084" y="444880"/>
                  </a:lnTo>
                  <a:lnTo>
                    <a:pt x="0" y="479805"/>
                  </a:lnTo>
                  <a:lnTo>
                    <a:pt x="55879" y="456691"/>
                  </a:lnTo>
                  <a:lnTo>
                    <a:pt x="109474" y="439673"/>
                  </a:lnTo>
                  <a:lnTo>
                    <a:pt x="160527" y="428625"/>
                  </a:lnTo>
                  <a:lnTo>
                    <a:pt x="209041" y="423671"/>
                  </a:lnTo>
                  <a:lnTo>
                    <a:pt x="255269" y="424688"/>
                  </a:lnTo>
                  <a:lnTo>
                    <a:pt x="299084" y="431800"/>
                  </a:lnTo>
                  <a:lnTo>
                    <a:pt x="340359" y="444880"/>
                  </a:lnTo>
                  <a:lnTo>
                    <a:pt x="381000" y="454659"/>
                  </a:lnTo>
                  <a:lnTo>
                    <a:pt x="422655" y="452373"/>
                  </a:lnTo>
                  <a:lnTo>
                    <a:pt x="464057" y="439292"/>
                  </a:lnTo>
                  <a:lnTo>
                    <a:pt x="503554" y="415925"/>
                  </a:lnTo>
                  <a:lnTo>
                    <a:pt x="539495" y="383539"/>
                  </a:lnTo>
                  <a:lnTo>
                    <a:pt x="570483" y="342772"/>
                  </a:lnTo>
                  <a:lnTo>
                    <a:pt x="594994" y="294639"/>
                  </a:lnTo>
                  <a:lnTo>
                    <a:pt x="610742" y="242950"/>
                  </a:lnTo>
                  <a:lnTo>
                    <a:pt x="616712" y="192150"/>
                  </a:lnTo>
                  <a:lnTo>
                    <a:pt x="613282" y="143763"/>
                  </a:lnTo>
                  <a:lnTo>
                    <a:pt x="600963" y="99567"/>
                  </a:lnTo>
                  <a:lnTo>
                    <a:pt x="580389" y="61467"/>
                  </a:lnTo>
                  <a:lnTo>
                    <a:pt x="551814" y="30861"/>
                  </a:lnTo>
                  <a:lnTo>
                    <a:pt x="515874" y="9651"/>
                  </a:lnTo>
                  <a:close/>
                </a:path>
              </a:pathLst>
            </a:custGeom>
            <a:ln w="25908">
              <a:solidFill>
                <a:srgbClr val="385D88"/>
              </a:solidFill>
            </a:ln>
          </p:spPr>
          <p:txBody>
            <a:bodyPr wrap="square" lIns="0" tIns="0" rIns="0" bIns="0" rtlCol="0"/>
            <a:lstStyle/>
            <a:p>
              <a:endParaRPr/>
            </a:p>
          </p:txBody>
        </p:sp>
        <p:sp>
          <p:nvSpPr>
            <p:cNvPr id="17" name="object 17"/>
            <p:cNvSpPr/>
            <p:nvPr/>
          </p:nvSpPr>
          <p:spPr>
            <a:xfrm>
              <a:off x="3146297" y="3984498"/>
              <a:ext cx="6123305" cy="795655"/>
            </a:xfrm>
            <a:custGeom>
              <a:avLst/>
              <a:gdLst/>
              <a:ahLst/>
              <a:cxnLst/>
              <a:rect l="l" t="t" r="r" b="b"/>
              <a:pathLst>
                <a:path w="6123305" h="795654">
                  <a:moveTo>
                    <a:pt x="0" y="641731"/>
                  </a:moveTo>
                  <a:lnTo>
                    <a:pt x="2412" y="629793"/>
                  </a:lnTo>
                  <a:lnTo>
                    <a:pt x="9016" y="620013"/>
                  </a:lnTo>
                  <a:lnTo>
                    <a:pt x="18795" y="613409"/>
                  </a:lnTo>
                  <a:lnTo>
                    <a:pt x="30733" y="610996"/>
                  </a:lnTo>
                  <a:lnTo>
                    <a:pt x="2728976" y="610996"/>
                  </a:lnTo>
                  <a:lnTo>
                    <a:pt x="2741041" y="613409"/>
                  </a:lnTo>
                  <a:lnTo>
                    <a:pt x="2750692" y="620013"/>
                  </a:lnTo>
                  <a:lnTo>
                    <a:pt x="2757297" y="629793"/>
                  </a:lnTo>
                  <a:lnTo>
                    <a:pt x="2759710" y="641731"/>
                  </a:lnTo>
                  <a:lnTo>
                    <a:pt x="2759710" y="764666"/>
                  </a:lnTo>
                  <a:lnTo>
                    <a:pt x="2757297" y="776604"/>
                  </a:lnTo>
                  <a:lnTo>
                    <a:pt x="2750692" y="786383"/>
                  </a:lnTo>
                  <a:lnTo>
                    <a:pt x="2741041" y="792988"/>
                  </a:lnTo>
                  <a:lnTo>
                    <a:pt x="2728976" y="795401"/>
                  </a:lnTo>
                  <a:lnTo>
                    <a:pt x="30733" y="795401"/>
                  </a:lnTo>
                  <a:lnTo>
                    <a:pt x="18795" y="792988"/>
                  </a:lnTo>
                  <a:lnTo>
                    <a:pt x="9016" y="786383"/>
                  </a:lnTo>
                  <a:lnTo>
                    <a:pt x="2412" y="776604"/>
                  </a:lnTo>
                  <a:lnTo>
                    <a:pt x="0" y="764666"/>
                  </a:lnTo>
                  <a:lnTo>
                    <a:pt x="0" y="641731"/>
                  </a:lnTo>
                  <a:close/>
                </a:path>
                <a:path w="6123305" h="795654">
                  <a:moveTo>
                    <a:pt x="4967858" y="485266"/>
                  </a:moveTo>
                  <a:lnTo>
                    <a:pt x="4969763" y="475488"/>
                  </a:lnTo>
                  <a:lnTo>
                    <a:pt x="4975225" y="467613"/>
                  </a:lnTo>
                  <a:lnTo>
                    <a:pt x="4983226" y="462152"/>
                  </a:lnTo>
                  <a:lnTo>
                    <a:pt x="4993005" y="460120"/>
                  </a:lnTo>
                  <a:lnTo>
                    <a:pt x="6097778" y="460120"/>
                  </a:lnTo>
                  <a:lnTo>
                    <a:pt x="6107557" y="462152"/>
                  </a:lnTo>
                  <a:lnTo>
                    <a:pt x="6115558" y="467613"/>
                  </a:lnTo>
                  <a:lnTo>
                    <a:pt x="6120892" y="475488"/>
                  </a:lnTo>
                  <a:lnTo>
                    <a:pt x="6122924" y="485266"/>
                  </a:lnTo>
                  <a:lnTo>
                    <a:pt x="6122924" y="585851"/>
                  </a:lnTo>
                  <a:lnTo>
                    <a:pt x="6120892" y="595629"/>
                  </a:lnTo>
                  <a:lnTo>
                    <a:pt x="6115558" y="603631"/>
                  </a:lnTo>
                  <a:lnTo>
                    <a:pt x="6107557" y="609091"/>
                  </a:lnTo>
                  <a:lnTo>
                    <a:pt x="6097778" y="610996"/>
                  </a:lnTo>
                  <a:lnTo>
                    <a:pt x="4993005" y="610996"/>
                  </a:lnTo>
                  <a:lnTo>
                    <a:pt x="4983226" y="609091"/>
                  </a:lnTo>
                  <a:lnTo>
                    <a:pt x="4975225" y="603631"/>
                  </a:lnTo>
                  <a:lnTo>
                    <a:pt x="4969763" y="595629"/>
                  </a:lnTo>
                  <a:lnTo>
                    <a:pt x="4967858" y="585851"/>
                  </a:lnTo>
                  <a:lnTo>
                    <a:pt x="4967858" y="485266"/>
                  </a:lnTo>
                  <a:close/>
                </a:path>
                <a:path w="6123305" h="795654">
                  <a:moveTo>
                    <a:pt x="4967858" y="57403"/>
                  </a:moveTo>
                  <a:lnTo>
                    <a:pt x="4972304" y="35051"/>
                  </a:lnTo>
                  <a:lnTo>
                    <a:pt x="4984623" y="16763"/>
                  </a:lnTo>
                  <a:lnTo>
                    <a:pt x="5002910" y="4444"/>
                  </a:lnTo>
                  <a:lnTo>
                    <a:pt x="5025262" y="0"/>
                  </a:lnTo>
                  <a:lnTo>
                    <a:pt x="5917692" y="0"/>
                  </a:lnTo>
                  <a:lnTo>
                    <a:pt x="5940044" y="4444"/>
                  </a:lnTo>
                  <a:lnTo>
                    <a:pt x="5958332" y="16763"/>
                  </a:lnTo>
                  <a:lnTo>
                    <a:pt x="5970651" y="35051"/>
                  </a:lnTo>
                  <a:lnTo>
                    <a:pt x="5975096" y="57403"/>
                  </a:lnTo>
                  <a:lnTo>
                    <a:pt x="5975096" y="287019"/>
                  </a:lnTo>
                  <a:lnTo>
                    <a:pt x="5970651" y="309371"/>
                  </a:lnTo>
                  <a:lnTo>
                    <a:pt x="5958332" y="327532"/>
                  </a:lnTo>
                  <a:lnTo>
                    <a:pt x="5940044" y="339851"/>
                  </a:lnTo>
                  <a:lnTo>
                    <a:pt x="5917692" y="344424"/>
                  </a:lnTo>
                  <a:lnTo>
                    <a:pt x="5025262" y="344424"/>
                  </a:lnTo>
                  <a:lnTo>
                    <a:pt x="5002910" y="339851"/>
                  </a:lnTo>
                  <a:lnTo>
                    <a:pt x="4984623" y="327532"/>
                  </a:lnTo>
                  <a:lnTo>
                    <a:pt x="4972304" y="309371"/>
                  </a:lnTo>
                  <a:lnTo>
                    <a:pt x="4967858" y="287019"/>
                  </a:lnTo>
                  <a:lnTo>
                    <a:pt x="4967858" y="57403"/>
                  </a:lnTo>
                  <a:close/>
                </a:path>
                <a:path w="6123305" h="795654">
                  <a:moveTo>
                    <a:pt x="0" y="28701"/>
                  </a:moveTo>
                  <a:lnTo>
                    <a:pt x="2285" y="17525"/>
                  </a:lnTo>
                  <a:lnTo>
                    <a:pt x="8381" y="8381"/>
                  </a:lnTo>
                  <a:lnTo>
                    <a:pt x="17525" y="2285"/>
                  </a:lnTo>
                  <a:lnTo>
                    <a:pt x="28701" y="0"/>
                  </a:lnTo>
                  <a:lnTo>
                    <a:pt x="547369" y="0"/>
                  </a:lnTo>
                  <a:lnTo>
                    <a:pt x="558546" y="2285"/>
                  </a:lnTo>
                  <a:lnTo>
                    <a:pt x="567689" y="8381"/>
                  </a:lnTo>
                  <a:lnTo>
                    <a:pt x="573786" y="17525"/>
                  </a:lnTo>
                  <a:lnTo>
                    <a:pt x="576072" y="28701"/>
                  </a:lnTo>
                  <a:lnTo>
                    <a:pt x="576072" y="143509"/>
                  </a:lnTo>
                  <a:lnTo>
                    <a:pt x="573786" y="154685"/>
                  </a:lnTo>
                  <a:lnTo>
                    <a:pt x="567689" y="163829"/>
                  </a:lnTo>
                  <a:lnTo>
                    <a:pt x="558546" y="169925"/>
                  </a:lnTo>
                  <a:lnTo>
                    <a:pt x="547369" y="172212"/>
                  </a:lnTo>
                  <a:lnTo>
                    <a:pt x="28701" y="172212"/>
                  </a:lnTo>
                  <a:lnTo>
                    <a:pt x="17525" y="169925"/>
                  </a:lnTo>
                  <a:lnTo>
                    <a:pt x="8381" y="163829"/>
                  </a:lnTo>
                  <a:lnTo>
                    <a:pt x="2285" y="154685"/>
                  </a:lnTo>
                  <a:lnTo>
                    <a:pt x="0" y="143509"/>
                  </a:lnTo>
                  <a:lnTo>
                    <a:pt x="0" y="28701"/>
                  </a:lnTo>
                  <a:close/>
                </a:path>
              </a:pathLst>
            </a:custGeom>
            <a:ln w="25908">
              <a:solidFill>
                <a:srgbClr val="FF0000"/>
              </a:solidFill>
            </a:ln>
          </p:spPr>
          <p:txBody>
            <a:bodyPr wrap="square" lIns="0" tIns="0" rIns="0" bIns="0" rtlCol="0"/>
            <a:lstStyle/>
            <a:p>
              <a:endParaRPr/>
            </a:p>
          </p:txBody>
        </p:sp>
        <p:sp>
          <p:nvSpPr>
            <p:cNvPr id="18" name="object 18"/>
            <p:cNvSpPr/>
            <p:nvPr/>
          </p:nvSpPr>
          <p:spPr>
            <a:xfrm>
              <a:off x="6352032" y="3409188"/>
              <a:ext cx="617220" cy="480059"/>
            </a:xfrm>
            <a:custGeom>
              <a:avLst/>
              <a:gdLst/>
              <a:ahLst/>
              <a:cxnLst/>
              <a:rect l="l" t="t" r="r" b="b"/>
              <a:pathLst>
                <a:path w="617220" h="480060">
                  <a:moveTo>
                    <a:pt x="475234" y="0"/>
                  </a:moveTo>
                  <a:lnTo>
                    <a:pt x="433450" y="2159"/>
                  </a:lnTo>
                  <a:lnTo>
                    <a:pt x="392175" y="15366"/>
                  </a:lnTo>
                  <a:lnTo>
                    <a:pt x="352678" y="38608"/>
                  </a:lnTo>
                  <a:lnTo>
                    <a:pt x="316738" y="71120"/>
                  </a:lnTo>
                  <a:lnTo>
                    <a:pt x="285622" y="111887"/>
                  </a:lnTo>
                  <a:lnTo>
                    <a:pt x="261112" y="159892"/>
                  </a:lnTo>
                  <a:lnTo>
                    <a:pt x="240918" y="204978"/>
                  </a:lnTo>
                  <a:lnTo>
                    <a:pt x="217169" y="248538"/>
                  </a:lnTo>
                  <a:lnTo>
                    <a:pt x="189864" y="290703"/>
                  </a:lnTo>
                  <a:lnTo>
                    <a:pt x="158876" y="331343"/>
                  </a:lnTo>
                  <a:lnTo>
                    <a:pt x="124459" y="370586"/>
                  </a:lnTo>
                  <a:lnTo>
                    <a:pt x="86613" y="408431"/>
                  </a:lnTo>
                  <a:lnTo>
                    <a:pt x="45084" y="444881"/>
                  </a:lnTo>
                  <a:lnTo>
                    <a:pt x="0" y="479806"/>
                  </a:lnTo>
                  <a:lnTo>
                    <a:pt x="55879" y="456692"/>
                  </a:lnTo>
                  <a:lnTo>
                    <a:pt x="109473" y="439674"/>
                  </a:lnTo>
                  <a:lnTo>
                    <a:pt x="160400" y="428625"/>
                  </a:lnTo>
                  <a:lnTo>
                    <a:pt x="209041" y="423672"/>
                  </a:lnTo>
                  <a:lnTo>
                    <a:pt x="255269" y="424688"/>
                  </a:lnTo>
                  <a:lnTo>
                    <a:pt x="298958" y="431800"/>
                  </a:lnTo>
                  <a:lnTo>
                    <a:pt x="340233" y="444881"/>
                  </a:lnTo>
                  <a:lnTo>
                    <a:pt x="380872" y="454660"/>
                  </a:lnTo>
                  <a:lnTo>
                    <a:pt x="422528" y="452374"/>
                  </a:lnTo>
                  <a:lnTo>
                    <a:pt x="463931" y="439293"/>
                  </a:lnTo>
                  <a:lnTo>
                    <a:pt x="503427" y="415925"/>
                  </a:lnTo>
                  <a:lnTo>
                    <a:pt x="539368" y="383539"/>
                  </a:lnTo>
                  <a:lnTo>
                    <a:pt x="570484" y="342773"/>
                  </a:lnTo>
                  <a:lnTo>
                    <a:pt x="594994" y="294639"/>
                  </a:lnTo>
                  <a:lnTo>
                    <a:pt x="610742" y="242950"/>
                  </a:lnTo>
                  <a:lnTo>
                    <a:pt x="616712" y="192024"/>
                  </a:lnTo>
                  <a:lnTo>
                    <a:pt x="613283" y="143763"/>
                  </a:lnTo>
                  <a:lnTo>
                    <a:pt x="600963" y="99567"/>
                  </a:lnTo>
                  <a:lnTo>
                    <a:pt x="580389" y="61340"/>
                  </a:lnTo>
                  <a:lnTo>
                    <a:pt x="551814" y="30861"/>
                  </a:lnTo>
                  <a:lnTo>
                    <a:pt x="515873" y="9651"/>
                  </a:lnTo>
                  <a:lnTo>
                    <a:pt x="475234" y="0"/>
                  </a:lnTo>
                  <a:close/>
                </a:path>
              </a:pathLst>
            </a:custGeom>
            <a:solidFill>
              <a:srgbClr val="FFFFFF"/>
            </a:solidFill>
          </p:spPr>
          <p:txBody>
            <a:bodyPr wrap="square" lIns="0" tIns="0" rIns="0" bIns="0" rtlCol="0"/>
            <a:lstStyle/>
            <a:p>
              <a:endParaRPr/>
            </a:p>
          </p:txBody>
        </p:sp>
        <p:sp>
          <p:nvSpPr>
            <p:cNvPr id="19" name="object 19"/>
            <p:cNvSpPr/>
            <p:nvPr/>
          </p:nvSpPr>
          <p:spPr>
            <a:xfrm>
              <a:off x="6352794" y="3409950"/>
              <a:ext cx="617220" cy="480059"/>
            </a:xfrm>
            <a:custGeom>
              <a:avLst/>
              <a:gdLst/>
              <a:ahLst/>
              <a:cxnLst/>
              <a:rect l="l" t="t" r="r" b="b"/>
              <a:pathLst>
                <a:path w="617220" h="480060">
                  <a:moveTo>
                    <a:pt x="515874" y="9651"/>
                  </a:moveTo>
                  <a:lnTo>
                    <a:pt x="475233" y="0"/>
                  </a:lnTo>
                  <a:lnTo>
                    <a:pt x="433450" y="2159"/>
                  </a:lnTo>
                  <a:lnTo>
                    <a:pt x="392175" y="15366"/>
                  </a:lnTo>
                  <a:lnTo>
                    <a:pt x="352678" y="38608"/>
                  </a:lnTo>
                  <a:lnTo>
                    <a:pt x="316737" y="71120"/>
                  </a:lnTo>
                  <a:lnTo>
                    <a:pt x="285623" y="111887"/>
                  </a:lnTo>
                  <a:lnTo>
                    <a:pt x="261111" y="159892"/>
                  </a:lnTo>
                  <a:lnTo>
                    <a:pt x="240919" y="204977"/>
                  </a:lnTo>
                  <a:lnTo>
                    <a:pt x="217170" y="248538"/>
                  </a:lnTo>
                  <a:lnTo>
                    <a:pt x="189864" y="290702"/>
                  </a:lnTo>
                  <a:lnTo>
                    <a:pt x="158876" y="331343"/>
                  </a:lnTo>
                  <a:lnTo>
                    <a:pt x="124459" y="370586"/>
                  </a:lnTo>
                  <a:lnTo>
                    <a:pt x="86613" y="408431"/>
                  </a:lnTo>
                  <a:lnTo>
                    <a:pt x="45084" y="444881"/>
                  </a:lnTo>
                  <a:lnTo>
                    <a:pt x="0" y="479806"/>
                  </a:lnTo>
                  <a:lnTo>
                    <a:pt x="55879" y="456692"/>
                  </a:lnTo>
                  <a:lnTo>
                    <a:pt x="109473" y="439674"/>
                  </a:lnTo>
                  <a:lnTo>
                    <a:pt x="160400" y="428625"/>
                  </a:lnTo>
                  <a:lnTo>
                    <a:pt x="209041" y="423672"/>
                  </a:lnTo>
                  <a:lnTo>
                    <a:pt x="255270" y="424688"/>
                  </a:lnTo>
                  <a:lnTo>
                    <a:pt x="298957" y="431800"/>
                  </a:lnTo>
                  <a:lnTo>
                    <a:pt x="340232" y="444881"/>
                  </a:lnTo>
                  <a:lnTo>
                    <a:pt x="380873" y="454660"/>
                  </a:lnTo>
                  <a:lnTo>
                    <a:pt x="422528" y="452374"/>
                  </a:lnTo>
                  <a:lnTo>
                    <a:pt x="463930" y="439293"/>
                  </a:lnTo>
                  <a:lnTo>
                    <a:pt x="503427" y="415925"/>
                  </a:lnTo>
                  <a:lnTo>
                    <a:pt x="539369" y="383539"/>
                  </a:lnTo>
                  <a:lnTo>
                    <a:pt x="570483" y="342773"/>
                  </a:lnTo>
                  <a:lnTo>
                    <a:pt x="594995" y="294639"/>
                  </a:lnTo>
                  <a:lnTo>
                    <a:pt x="610742" y="242950"/>
                  </a:lnTo>
                  <a:lnTo>
                    <a:pt x="616711" y="192024"/>
                  </a:lnTo>
                  <a:lnTo>
                    <a:pt x="613282" y="143763"/>
                  </a:lnTo>
                  <a:lnTo>
                    <a:pt x="600963" y="99567"/>
                  </a:lnTo>
                  <a:lnTo>
                    <a:pt x="580389" y="61340"/>
                  </a:lnTo>
                  <a:lnTo>
                    <a:pt x="551814" y="30861"/>
                  </a:lnTo>
                  <a:lnTo>
                    <a:pt x="515874" y="9651"/>
                  </a:lnTo>
                  <a:close/>
                </a:path>
              </a:pathLst>
            </a:custGeom>
            <a:ln w="25908">
              <a:solidFill>
                <a:srgbClr val="385D88"/>
              </a:solidFill>
            </a:ln>
          </p:spPr>
          <p:txBody>
            <a:bodyPr wrap="square" lIns="0" tIns="0" rIns="0" bIns="0" rtlCol="0"/>
            <a:lstStyle/>
            <a:p>
              <a:endParaRPr/>
            </a:p>
          </p:txBody>
        </p:sp>
      </p:grpSp>
      <p:sp>
        <p:nvSpPr>
          <p:cNvPr id="20" name="object 20"/>
          <p:cNvSpPr txBox="1"/>
          <p:nvPr/>
        </p:nvSpPr>
        <p:spPr>
          <a:xfrm>
            <a:off x="223824" y="606500"/>
            <a:ext cx="3362960" cy="2670175"/>
          </a:xfrm>
          <a:prstGeom prst="rect">
            <a:avLst/>
          </a:prstGeom>
        </p:spPr>
        <p:txBody>
          <a:bodyPr vert="horz" wrap="square" lIns="0" tIns="126364" rIns="0" bIns="0" rtlCol="0">
            <a:spAutoFit/>
          </a:bodyPr>
          <a:lstStyle/>
          <a:p>
            <a:pPr marL="12700">
              <a:lnSpc>
                <a:spcPct val="100000"/>
              </a:lnSpc>
              <a:spcBef>
                <a:spcPts val="994"/>
              </a:spcBef>
            </a:pPr>
            <a:r>
              <a:rPr sz="1800" spc="-5" dirty="0">
                <a:solidFill>
                  <a:srgbClr val="404040"/>
                </a:solidFill>
                <a:latin typeface="Verdana"/>
                <a:cs typeface="Verdana"/>
              </a:rPr>
              <a:t>Context</a:t>
            </a:r>
            <a:endParaRPr sz="1800">
              <a:latin typeface="Verdana"/>
              <a:cs typeface="Verdana"/>
            </a:endParaRPr>
          </a:p>
          <a:p>
            <a:pPr marL="12700">
              <a:lnSpc>
                <a:spcPct val="100000"/>
              </a:lnSpc>
              <a:spcBef>
                <a:spcPts val="1000"/>
              </a:spcBef>
            </a:pPr>
            <a:r>
              <a:rPr sz="2000" b="1" spc="-75" dirty="0">
                <a:solidFill>
                  <a:srgbClr val="404040"/>
                </a:solidFill>
                <a:latin typeface="Tahoma"/>
                <a:cs typeface="Tahoma"/>
              </a:rPr>
              <a:t>Kaταχ</a:t>
            </a:r>
            <a:r>
              <a:rPr sz="2000" b="1" spc="-80" dirty="0">
                <a:solidFill>
                  <a:srgbClr val="404040"/>
                </a:solidFill>
                <a:latin typeface="Tahoma"/>
                <a:cs typeface="Tahoma"/>
              </a:rPr>
              <a:t>ω</a:t>
            </a:r>
            <a:r>
              <a:rPr sz="2000" b="1" spc="-75" dirty="0">
                <a:solidFill>
                  <a:srgbClr val="404040"/>
                </a:solidFill>
                <a:latin typeface="Tahoma"/>
                <a:cs typeface="Tahoma"/>
              </a:rPr>
              <a:t>ρ</a:t>
            </a:r>
            <a:r>
              <a:rPr sz="2000" b="1" spc="-80" dirty="0">
                <a:solidFill>
                  <a:srgbClr val="404040"/>
                </a:solidFill>
                <a:latin typeface="Tahoma"/>
                <a:cs typeface="Tahoma"/>
              </a:rPr>
              <a:t>εί</a:t>
            </a:r>
            <a:r>
              <a:rPr sz="2000" b="1" spc="-75" dirty="0">
                <a:solidFill>
                  <a:srgbClr val="404040"/>
                </a:solidFill>
                <a:latin typeface="Tahoma"/>
                <a:cs typeface="Tahoma"/>
              </a:rPr>
              <a:t>τ</a:t>
            </a:r>
            <a:r>
              <a:rPr sz="2000" b="1" dirty="0">
                <a:solidFill>
                  <a:srgbClr val="404040"/>
                </a:solidFill>
                <a:latin typeface="Tahoma"/>
                <a:cs typeface="Tahoma"/>
              </a:rPr>
              <a:t>ε</a:t>
            </a:r>
            <a:r>
              <a:rPr sz="2000" b="1" spc="-100" dirty="0">
                <a:solidFill>
                  <a:srgbClr val="404040"/>
                </a:solidFill>
                <a:latin typeface="Tahoma"/>
                <a:cs typeface="Tahoma"/>
              </a:rPr>
              <a:t> </a:t>
            </a:r>
            <a:r>
              <a:rPr sz="2000" b="1" spc="-45" dirty="0">
                <a:solidFill>
                  <a:srgbClr val="404040"/>
                </a:solidFill>
                <a:latin typeface="Tahoma"/>
                <a:cs typeface="Tahoma"/>
              </a:rPr>
              <a:t>μ</a:t>
            </a:r>
            <a:r>
              <a:rPr sz="2000" b="1" spc="-50" dirty="0">
                <a:solidFill>
                  <a:srgbClr val="404040"/>
                </a:solidFill>
                <a:latin typeface="Tahoma"/>
                <a:cs typeface="Tahoma"/>
              </a:rPr>
              <a:t>ό</a:t>
            </a:r>
            <a:r>
              <a:rPr sz="2000" b="1" spc="-45" dirty="0">
                <a:solidFill>
                  <a:srgbClr val="404040"/>
                </a:solidFill>
                <a:latin typeface="Tahoma"/>
                <a:cs typeface="Tahoma"/>
              </a:rPr>
              <a:t>ν</a:t>
            </a:r>
            <a:r>
              <a:rPr sz="2000" b="1" spc="-50" dirty="0">
                <a:solidFill>
                  <a:srgbClr val="404040"/>
                </a:solidFill>
                <a:latin typeface="Tahoma"/>
                <a:cs typeface="Tahoma"/>
              </a:rPr>
              <a:t>ο</a:t>
            </a:r>
            <a:r>
              <a:rPr sz="2000" b="1" dirty="0">
                <a:solidFill>
                  <a:srgbClr val="404040"/>
                </a:solidFill>
                <a:latin typeface="Tahoma"/>
                <a:cs typeface="Tahoma"/>
              </a:rPr>
              <a:t>:</a:t>
            </a:r>
            <a:endParaRPr sz="2000">
              <a:latin typeface="Tahoma"/>
              <a:cs typeface="Tahoma"/>
            </a:endParaRPr>
          </a:p>
          <a:p>
            <a:pPr marL="355600" indent="-342900">
              <a:lnSpc>
                <a:spcPct val="100000"/>
              </a:lnSpc>
              <a:spcBef>
                <a:spcPts val="10"/>
              </a:spcBef>
              <a:buAutoNum type="arabicPeriod"/>
              <a:tabLst>
                <a:tab pos="355600" algn="l"/>
              </a:tabLst>
            </a:pPr>
            <a:r>
              <a:rPr sz="1800" spc="-5" dirty="0">
                <a:solidFill>
                  <a:srgbClr val="404040"/>
                </a:solidFill>
                <a:latin typeface="Verdana"/>
                <a:cs typeface="Verdana"/>
              </a:rPr>
              <a:t>Tο</a:t>
            </a:r>
            <a:r>
              <a:rPr sz="1800" spc="-15" dirty="0">
                <a:solidFill>
                  <a:srgbClr val="404040"/>
                </a:solidFill>
                <a:latin typeface="Verdana"/>
                <a:cs typeface="Verdana"/>
              </a:rPr>
              <a:t> </a:t>
            </a:r>
            <a:r>
              <a:rPr sz="1800" spc="-5" dirty="0">
                <a:solidFill>
                  <a:srgbClr val="404040"/>
                </a:solidFill>
                <a:latin typeface="Verdana"/>
                <a:cs typeface="Verdana"/>
              </a:rPr>
              <a:t>National</a:t>
            </a:r>
            <a:r>
              <a:rPr sz="1800" spc="-10" dirty="0">
                <a:solidFill>
                  <a:srgbClr val="404040"/>
                </a:solidFill>
                <a:latin typeface="Verdana"/>
                <a:cs typeface="Verdana"/>
              </a:rPr>
              <a:t> </a:t>
            </a:r>
            <a:r>
              <a:rPr sz="1800" spc="-5" dirty="0">
                <a:solidFill>
                  <a:srgbClr val="404040"/>
                </a:solidFill>
                <a:latin typeface="Verdana"/>
                <a:cs typeface="Verdana"/>
              </a:rPr>
              <a:t>Agency:</a:t>
            </a:r>
            <a:r>
              <a:rPr sz="1800" spc="-10" dirty="0">
                <a:solidFill>
                  <a:srgbClr val="404040"/>
                </a:solidFill>
                <a:latin typeface="Verdana"/>
                <a:cs typeface="Verdana"/>
              </a:rPr>
              <a:t> </a:t>
            </a:r>
            <a:r>
              <a:rPr sz="1800" spc="-5" dirty="0">
                <a:solidFill>
                  <a:srgbClr val="404040"/>
                </a:solidFill>
                <a:latin typeface="Verdana"/>
                <a:cs typeface="Verdana"/>
              </a:rPr>
              <a:t>CY01</a:t>
            </a:r>
            <a:endParaRPr sz="1800">
              <a:latin typeface="Verdana"/>
              <a:cs typeface="Verdana"/>
            </a:endParaRPr>
          </a:p>
          <a:p>
            <a:pPr marL="355600" indent="-342900">
              <a:lnSpc>
                <a:spcPct val="100000"/>
              </a:lnSpc>
              <a:spcBef>
                <a:spcPts val="229"/>
              </a:spcBef>
              <a:buAutoNum type="arabicPeriod"/>
              <a:tabLst>
                <a:tab pos="355600" algn="l"/>
              </a:tabLst>
            </a:pPr>
            <a:r>
              <a:rPr sz="1800" spc="-5" dirty="0">
                <a:solidFill>
                  <a:srgbClr val="404040"/>
                </a:solidFill>
                <a:latin typeface="Verdana"/>
                <a:cs typeface="Verdana"/>
              </a:rPr>
              <a:t>Language</a:t>
            </a:r>
            <a:endParaRPr sz="1800">
              <a:latin typeface="Verdana"/>
              <a:cs typeface="Verdana"/>
            </a:endParaRPr>
          </a:p>
          <a:p>
            <a:pPr marL="12700">
              <a:lnSpc>
                <a:spcPct val="100000"/>
              </a:lnSpc>
              <a:spcBef>
                <a:spcPts val="1000"/>
              </a:spcBef>
            </a:pPr>
            <a:r>
              <a:rPr sz="2000" b="1" spc="-55" dirty="0">
                <a:solidFill>
                  <a:srgbClr val="404040"/>
                </a:solidFill>
                <a:latin typeface="Tahoma"/>
                <a:cs typeface="Tahoma"/>
              </a:rPr>
              <a:t>Σ</a:t>
            </a:r>
            <a:r>
              <a:rPr sz="2000" b="1" spc="-50" dirty="0">
                <a:solidFill>
                  <a:srgbClr val="404040"/>
                </a:solidFill>
                <a:latin typeface="Tahoma"/>
                <a:cs typeface="Tahoma"/>
              </a:rPr>
              <a:t>υμπ</a:t>
            </a:r>
            <a:r>
              <a:rPr sz="2000" b="1" spc="-60" dirty="0">
                <a:solidFill>
                  <a:srgbClr val="404040"/>
                </a:solidFill>
                <a:latin typeface="Tahoma"/>
                <a:cs typeface="Tahoma"/>
              </a:rPr>
              <a:t>λ</a:t>
            </a:r>
            <a:r>
              <a:rPr sz="2000" b="1" spc="-50" dirty="0">
                <a:solidFill>
                  <a:srgbClr val="404040"/>
                </a:solidFill>
                <a:latin typeface="Tahoma"/>
                <a:cs typeface="Tahoma"/>
              </a:rPr>
              <a:t>η</a:t>
            </a:r>
            <a:r>
              <a:rPr sz="2000" b="1" spc="-55" dirty="0">
                <a:solidFill>
                  <a:srgbClr val="404040"/>
                </a:solidFill>
                <a:latin typeface="Tahoma"/>
                <a:cs typeface="Tahoma"/>
              </a:rPr>
              <a:t>ρώ</a:t>
            </a:r>
            <a:r>
              <a:rPr sz="2000" b="1" spc="-50" dirty="0">
                <a:solidFill>
                  <a:srgbClr val="404040"/>
                </a:solidFill>
                <a:latin typeface="Tahoma"/>
                <a:cs typeface="Tahoma"/>
              </a:rPr>
              <a:t>ν</a:t>
            </a:r>
            <a:r>
              <a:rPr sz="2000" b="1" spc="-55" dirty="0">
                <a:solidFill>
                  <a:srgbClr val="404040"/>
                </a:solidFill>
                <a:latin typeface="Tahoma"/>
                <a:cs typeface="Tahoma"/>
              </a:rPr>
              <a:t>ο</a:t>
            </a:r>
            <a:r>
              <a:rPr sz="2000" b="1" spc="-50" dirty="0">
                <a:solidFill>
                  <a:srgbClr val="404040"/>
                </a:solidFill>
                <a:latin typeface="Tahoma"/>
                <a:cs typeface="Tahoma"/>
              </a:rPr>
              <a:t>ντ</a:t>
            </a:r>
            <a:r>
              <a:rPr sz="2000" b="1" spc="-55" dirty="0">
                <a:solidFill>
                  <a:srgbClr val="404040"/>
                </a:solidFill>
                <a:latin typeface="Tahoma"/>
                <a:cs typeface="Tahoma"/>
              </a:rPr>
              <a:t>α</a:t>
            </a:r>
            <a:r>
              <a:rPr sz="2000" b="1" dirty="0">
                <a:solidFill>
                  <a:srgbClr val="404040"/>
                </a:solidFill>
                <a:latin typeface="Tahoma"/>
                <a:cs typeface="Tahoma"/>
              </a:rPr>
              <a:t>ι</a:t>
            </a:r>
            <a:r>
              <a:rPr sz="2000" b="1" spc="-95" dirty="0">
                <a:solidFill>
                  <a:srgbClr val="404040"/>
                </a:solidFill>
                <a:latin typeface="Tahoma"/>
                <a:cs typeface="Tahoma"/>
              </a:rPr>
              <a:t> </a:t>
            </a:r>
            <a:r>
              <a:rPr sz="2000" b="1" spc="-55" dirty="0">
                <a:solidFill>
                  <a:srgbClr val="404040"/>
                </a:solidFill>
                <a:latin typeface="Tahoma"/>
                <a:cs typeface="Tahoma"/>
              </a:rPr>
              <a:t>α</a:t>
            </a:r>
            <a:r>
              <a:rPr sz="2000" b="1" spc="-50" dirty="0">
                <a:solidFill>
                  <a:srgbClr val="404040"/>
                </a:solidFill>
                <a:latin typeface="Tahoma"/>
                <a:cs typeface="Tahoma"/>
              </a:rPr>
              <a:t>υτ</a:t>
            </a:r>
            <a:r>
              <a:rPr sz="2000" b="1" spc="-55" dirty="0">
                <a:solidFill>
                  <a:srgbClr val="404040"/>
                </a:solidFill>
                <a:latin typeface="Tahoma"/>
                <a:cs typeface="Tahoma"/>
              </a:rPr>
              <a:t>ό</a:t>
            </a:r>
            <a:r>
              <a:rPr sz="2000" b="1" spc="-50" dirty="0">
                <a:solidFill>
                  <a:srgbClr val="404040"/>
                </a:solidFill>
                <a:latin typeface="Tahoma"/>
                <a:cs typeface="Tahoma"/>
              </a:rPr>
              <a:t>μ</a:t>
            </a:r>
            <a:r>
              <a:rPr sz="2000" b="1" spc="-55" dirty="0">
                <a:solidFill>
                  <a:srgbClr val="404040"/>
                </a:solidFill>
                <a:latin typeface="Tahoma"/>
                <a:cs typeface="Tahoma"/>
              </a:rPr>
              <a:t>α</a:t>
            </a:r>
            <a:r>
              <a:rPr sz="2000" b="1" spc="-50" dirty="0">
                <a:solidFill>
                  <a:srgbClr val="404040"/>
                </a:solidFill>
                <a:latin typeface="Tahoma"/>
                <a:cs typeface="Tahoma"/>
              </a:rPr>
              <a:t>τ</a:t>
            </a:r>
            <a:r>
              <a:rPr sz="2000" b="1" dirty="0">
                <a:solidFill>
                  <a:srgbClr val="404040"/>
                </a:solidFill>
                <a:latin typeface="Tahoma"/>
                <a:cs typeface="Tahoma"/>
              </a:rPr>
              <a:t>α</a:t>
            </a:r>
            <a:endParaRPr sz="2000">
              <a:latin typeface="Tahoma"/>
              <a:cs typeface="Tahoma"/>
            </a:endParaRPr>
          </a:p>
          <a:p>
            <a:pPr marL="292735" indent="-280670">
              <a:lnSpc>
                <a:spcPct val="100000"/>
              </a:lnSpc>
              <a:spcBef>
                <a:spcPts val="10"/>
              </a:spcBef>
              <a:buAutoNum type="arabicPeriod" startAt="3"/>
              <a:tabLst>
                <a:tab pos="293370" algn="l"/>
              </a:tabLst>
            </a:pPr>
            <a:r>
              <a:rPr sz="1800" spc="-5" dirty="0">
                <a:solidFill>
                  <a:srgbClr val="404040"/>
                </a:solidFill>
                <a:latin typeface="Verdana"/>
                <a:cs typeface="Verdana"/>
              </a:rPr>
              <a:t>Project</a:t>
            </a:r>
            <a:r>
              <a:rPr sz="1800" spc="-15" dirty="0">
                <a:solidFill>
                  <a:srgbClr val="404040"/>
                </a:solidFill>
                <a:latin typeface="Verdana"/>
                <a:cs typeface="Verdana"/>
              </a:rPr>
              <a:t> </a:t>
            </a:r>
            <a:r>
              <a:rPr sz="1800" dirty="0">
                <a:solidFill>
                  <a:srgbClr val="404040"/>
                </a:solidFill>
                <a:latin typeface="Verdana"/>
                <a:cs typeface="Verdana"/>
              </a:rPr>
              <a:t>Start</a:t>
            </a:r>
            <a:r>
              <a:rPr sz="1800" spc="-30" dirty="0">
                <a:solidFill>
                  <a:srgbClr val="404040"/>
                </a:solidFill>
                <a:latin typeface="Verdana"/>
                <a:cs typeface="Verdana"/>
              </a:rPr>
              <a:t> </a:t>
            </a:r>
            <a:r>
              <a:rPr sz="1800" spc="-5" dirty="0">
                <a:solidFill>
                  <a:srgbClr val="404040"/>
                </a:solidFill>
                <a:latin typeface="Verdana"/>
                <a:cs typeface="Verdana"/>
              </a:rPr>
              <a:t>date</a:t>
            </a:r>
            <a:endParaRPr sz="1800">
              <a:latin typeface="Verdana"/>
              <a:cs typeface="Verdana"/>
            </a:endParaRPr>
          </a:p>
          <a:p>
            <a:pPr marL="292735" indent="-280670">
              <a:lnSpc>
                <a:spcPts val="2120"/>
              </a:lnSpc>
              <a:buAutoNum type="arabicPeriod" startAt="3"/>
              <a:tabLst>
                <a:tab pos="293370" algn="l"/>
              </a:tabLst>
            </a:pPr>
            <a:r>
              <a:rPr sz="1800" spc="-5" dirty="0">
                <a:solidFill>
                  <a:srgbClr val="404040"/>
                </a:solidFill>
                <a:latin typeface="Verdana"/>
                <a:cs typeface="Verdana"/>
              </a:rPr>
              <a:t>Project total </a:t>
            </a:r>
            <a:r>
              <a:rPr sz="1800" spc="-10" dirty="0">
                <a:solidFill>
                  <a:srgbClr val="404040"/>
                </a:solidFill>
                <a:latin typeface="Verdana"/>
                <a:cs typeface="Verdana"/>
              </a:rPr>
              <a:t>duration</a:t>
            </a:r>
            <a:endParaRPr sz="1800">
              <a:latin typeface="Verdana"/>
              <a:cs typeface="Verdana"/>
            </a:endParaRPr>
          </a:p>
          <a:p>
            <a:pPr marL="294640" indent="-281940">
              <a:lnSpc>
                <a:spcPts val="2120"/>
              </a:lnSpc>
              <a:buAutoNum type="arabicPeriod" startAt="3"/>
              <a:tabLst>
                <a:tab pos="294640" algn="l"/>
              </a:tabLst>
            </a:pPr>
            <a:r>
              <a:rPr sz="1800" spc="-5" dirty="0">
                <a:solidFill>
                  <a:srgbClr val="404040"/>
                </a:solidFill>
                <a:latin typeface="Verdana"/>
                <a:cs typeface="Verdana"/>
              </a:rPr>
              <a:t>Project</a:t>
            </a:r>
            <a:r>
              <a:rPr sz="1800" spc="-15" dirty="0">
                <a:solidFill>
                  <a:srgbClr val="404040"/>
                </a:solidFill>
                <a:latin typeface="Verdana"/>
                <a:cs typeface="Verdana"/>
              </a:rPr>
              <a:t> </a:t>
            </a:r>
            <a:r>
              <a:rPr sz="1800" dirty="0">
                <a:solidFill>
                  <a:srgbClr val="404040"/>
                </a:solidFill>
                <a:latin typeface="Verdana"/>
                <a:cs typeface="Verdana"/>
              </a:rPr>
              <a:t>end</a:t>
            </a:r>
            <a:r>
              <a:rPr sz="1800" spc="-20" dirty="0">
                <a:solidFill>
                  <a:srgbClr val="404040"/>
                </a:solidFill>
                <a:latin typeface="Verdana"/>
                <a:cs typeface="Verdana"/>
              </a:rPr>
              <a:t> </a:t>
            </a:r>
            <a:r>
              <a:rPr sz="1800" spc="-5" dirty="0">
                <a:solidFill>
                  <a:srgbClr val="404040"/>
                </a:solidFill>
                <a:latin typeface="Verdana"/>
                <a:cs typeface="Verdana"/>
              </a:rPr>
              <a:t>date</a:t>
            </a:r>
            <a:endParaRPr sz="1800">
              <a:latin typeface="Verdana"/>
              <a:cs typeface="Verdana"/>
            </a:endParaRPr>
          </a:p>
        </p:txBody>
      </p:sp>
      <p:sp>
        <p:nvSpPr>
          <p:cNvPr id="21" name="object 21"/>
          <p:cNvSpPr txBox="1"/>
          <p:nvPr/>
        </p:nvSpPr>
        <p:spPr>
          <a:xfrm>
            <a:off x="6695058" y="3456558"/>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4</a:t>
            </a:r>
            <a:endParaRPr sz="1800">
              <a:latin typeface="Calibri"/>
              <a:cs typeface="Calibri"/>
            </a:endParaRPr>
          </a:p>
        </p:txBody>
      </p:sp>
      <p:grpSp>
        <p:nvGrpSpPr>
          <p:cNvPr id="22" name="object 22"/>
          <p:cNvGrpSpPr/>
          <p:nvPr/>
        </p:nvGrpSpPr>
        <p:grpSpPr>
          <a:xfrm>
            <a:off x="5654040" y="3429000"/>
            <a:ext cx="3669665" cy="937260"/>
            <a:chOff x="5654040" y="3429000"/>
            <a:chExt cx="3669665" cy="937260"/>
          </a:xfrm>
        </p:grpSpPr>
        <p:sp>
          <p:nvSpPr>
            <p:cNvPr id="23" name="object 23"/>
            <p:cNvSpPr/>
            <p:nvPr/>
          </p:nvSpPr>
          <p:spPr>
            <a:xfrm>
              <a:off x="5666994" y="3931158"/>
              <a:ext cx="935990" cy="422275"/>
            </a:xfrm>
            <a:custGeom>
              <a:avLst/>
              <a:gdLst/>
              <a:ahLst/>
              <a:cxnLst/>
              <a:rect l="l" t="t" r="r" b="b"/>
              <a:pathLst>
                <a:path w="935990" h="422275">
                  <a:moveTo>
                    <a:pt x="0" y="70231"/>
                  </a:moveTo>
                  <a:lnTo>
                    <a:pt x="5460" y="42926"/>
                  </a:lnTo>
                  <a:lnTo>
                    <a:pt x="20573" y="20574"/>
                  </a:lnTo>
                  <a:lnTo>
                    <a:pt x="42798" y="5461"/>
                  </a:lnTo>
                  <a:lnTo>
                    <a:pt x="70103" y="0"/>
                  </a:lnTo>
                  <a:lnTo>
                    <a:pt x="865377" y="0"/>
                  </a:lnTo>
                  <a:lnTo>
                    <a:pt x="892682" y="5461"/>
                  </a:lnTo>
                  <a:lnTo>
                    <a:pt x="914907" y="20574"/>
                  </a:lnTo>
                  <a:lnTo>
                    <a:pt x="930021" y="42926"/>
                  </a:lnTo>
                  <a:lnTo>
                    <a:pt x="935481" y="70231"/>
                  </a:lnTo>
                  <a:lnTo>
                    <a:pt x="935481" y="351409"/>
                  </a:lnTo>
                  <a:lnTo>
                    <a:pt x="930021" y="378841"/>
                  </a:lnTo>
                  <a:lnTo>
                    <a:pt x="914907" y="401193"/>
                  </a:lnTo>
                  <a:lnTo>
                    <a:pt x="892682" y="416306"/>
                  </a:lnTo>
                  <a:lnTo>
                    <a:pt x="865377" y="421767"/>
                  </a:lnTo>
                  <a:lnTo>
                    <a:pt x="70103" y="421767"/>
                  </a:lnTo>
                  <a:lnTo>
                    <a:pt x="42798" y="416306"/>
                  </a:lnTo>
                  <a:lnTo>
                    <a:pt x="20573" y="401193"/>
                  </a:lnTo>
                  <a:lnTo>
                    <a:pt x="5460" y="378841"/>
                  </a:lnTo>
                  <a:lnTo>
                    <a:pt x="0" y="351409"/>
                  </a:lnTo>
                  <a:lnTo>
                    <a:pt x="0" y="70231"/>
                  </a:lnTo>
                  <a:close/>
                </a:path>
              </a:pathLst>
            </a:custGeom>
            <a:ln w="25908">
              <a:solidFill>
                <a:srgbClr val="FF0000"/>
              </a:solidFill>
            </a:ln>
          </p:spPr>
          <p:txBody>
            <a:bodyPr wrap="square" lIns="0" tIns="0" rIns="0" bIns="0" rtlCol="0"/>
            <a:lstStyle/>
            <a:p>
              <a:endParaRPr/>
            </a:p>
          </p:txBody>
        </p:sp>
        <p:sp>
          <p:nvSpPr>
            <p:cNvPr id="24" name="object 24"/>
            <p:cNvSpPr/>
            <p:nvPr/>
          </p:nvSpPr>
          <p:spPr>
            <a:xfrm>
              <a:off x="8692896" y="3441191"/>
              <a:ext cx="617220" cy="480059"/>
            </a:xfrm>
            <a:custGeom>
              <a:avLst/>
              <a:gdLst/>
              <a:ahLst/>
              <a:cxnLst/>
              <a:rect l="l" t="t" r="r" b="b"/>
              <a:pathLst>
                <a:path w="617220" h="480060">
                  <a:moveTo>
                    <a:pt x="475233" y="0"/>
                  </a:moveTo>
                  <a:lnTo>
                    <a:pt x="433577" y="2159"/>
                  </a:lnTo>
                  <a:lnTo>
                    <a:pt x="392175" y="15367"/>
                  </a:lnTo>
                  <a:lnTo>
                    <a:pt x="352678" y="38608"/>
                  </a:lnTo>
                  <a:lnTo>
                    <a:pt x="316737" y="71120"/>
                  </a:lnTo>
                  <a:lnTo>
                    <a:pt x="285623" y="111887"/>
                  </a:lnTo>
                  <a:lnTo>
                    <a:pt x="261111" y="159893"/>
                  </a:lnTo>
                  <a:lnTo>
                    <a:pt x="240919" y="204978"/>
                  </a:lnTo>
                  <a:lnTo>
                    <a:pt x="217170" y="248539"/>
                  </a:lnTo>
                  <a:lnTo>
                    <a:pt x="189864" y="290703"/>
                  </a:lnTo>
                  <a:lnTo>
                    <a:pt x="159003" y="331343"/>
                  </a:lnTo>
                  <a:lnTo>
                    <a:pt x="124586" y="370586"/>
                  </a:lnTo>
                  <a:lnTo>
                    <a:pt x="86613" y="408432"/>
                  </a:lnTo>
                  <a:lnTo>
                    <a:pt x="45084" y="444881"/>
                  </a:lnTo>
                  <a:lnTo>
                    <a:pt x="0" y="479806"/>
                  </a:lnTo>
                  <a:lnTo>
                    <a:pt x="55879" y="456692"/>
                  </a:lnTo>
                  <a:lnTo>
                    <a:pt x="109474" y="439674"/>
                  </a:lnTo>
                  <a:lnTo>
                    <a:pt x="160527" y="428625"/>
                  </a:lnTo>
                  <a:lnTo>
                    <a:pt x="209042" y="423672"/>
                  </a:lnTo>
                  <a:lnTo>
                    <a:pt x="255270" y="424688"/>
                  </a:lnTo>
                  <a:lnTo>
                    <a:pt x="299084" y="431800"/>
                  </a:lnTo>
                  <a:lnTo>
                    <a:pt x="340359" y="444881"/>
                  </a:lnTo>
                  <a:lnTo>
                    <a:pt x="381000" y="454660"/>
                  </a:lnTo>
                  <a:lnTo>
                    <a:pt x="422655" y="452374"/>
                  </a:lnTo>
                  <a:lnTo>
                    <a:pt x="464057" y="439293"/>
                  </a:lnTo>
                  <a:lnTo>
                    <a:pt x="503427" y="415925"/>
                  </a:lnTo>
                  <a:lnTo>
                    <a:pt x="539496" y="383540"/>
                  </a:lnTo>
                  <a:lnTo>
                    <a:pt x="570483" y="342773"/>
                  </a:lnTo>
                  <a:lnTo>
                    <a:pt x="594995" y="294640"/>
                  </a:lnTo>
                  <a:lnTo>
                    <a:pt x="610743" y="242951"/>
                  </a:lnTo>
                  <a:lnTo>
                    <a:pt x="616711" y="192024"/>
                  </a:lnTo>
                  <a:lnTo>
                    <a:pt x="613282" y="143763"/>
                  </a:lnTo>
                  <a:lnTo>
                    <a:pt x="600963" y="99568"/>
                  </a:lnTo>
                  <a:lnTo>
                    <a:pt x="580389" y="61341"/>
                  </a:lnTo>
                  <a:lnTo>
                    <a:pt x="551814" y="30861"/>
                  </a:lnTo>
                  <a:lnTo>
                    <a:pt x="515874" y="9652"/>
                  </a:lnTo>
                  <a:lnTo>
                    <a:pt x="475233" y="0"/>
                  </a:lnTo>
                  <a:close/>
                </a:path>
              </a:pathLst>
            </a:custGeom>
            <a:solidFill>
              <a:srgbClr val="FFFFFF"/>
            </a:solidFill>
          </p:spPr>
          <p:txBody>
            <a:bodyPr wrap="square" lIns="0" tIns="0" rIns="0" bIns="0" rtlCol="0"/>
            <a:lstStyle/>
            <a:p>
              <a:endParaRPr/>
            </a:p>
          </p:txBody>
        </p:sp>
        <p:sp>
          <p:nvSpPr>
            <p:cNvPr id="25" name="object 25"/>
            <p:cNvSpPr/>
            <p:nvPr/>
          </p:nvSpPr>
          <p:spPr>
            <a:xfrm>
              <a:off x="8693658" y="3441953"/>
              <a:ext cx="617220" cy="480059"/>
            </a:xfrm>
            <a:custGeom>
              <a:avLst/>
              <a:gdLst/>
              <a:ahLst/>
              <a:cxnLst/>
              <a:rect l="l" t="t" r="r" b="b"/>
              <a:pathLst>
                <a:path w="617220" h="480060">
                  <a:moveTo>
                    <a:pt x="515874" y="9651"/>
                  </a:moveTo>
                  <a:lnTo>
                    <a:pt x="475234" y="0"/>
                  </a:lnTo>
                  <a:lnTo>
                    <a:pt x="433577" y="2159"/>
                  </a:lnTo>
                  <a:lnTo>
                    <a:pt x="392175" y="15367"/>
                  </a:lnTo>
                  <a:lnTo>
                    <a:pt x="352678" y="38608"/>
                  </a:lnTo>
                  <a:lnTo>
                    <a:pt x="316738" y="71120"/>
                  </a:lnTo>
                  <a:lnTo>
                    <a:pt x="285623" y="111887"/>
                  </a:lnTo>
                  <a:lnTo>
                    <a:pt x="261112" y="159893"/>
                  </a:lnTo>
                  <a:lnTo>
                    <a:pt x="240919" y="204978"/>
                  </a:lnTo>
                  <a:lnTo>
                    <a:pt x="217170" y="248539"/>
                  </a:lnTo>
                  <a:lnTo>
                    <a:pt x="189865" y="290703"/>
                  </a:lnTo>
                  <a:lnTo>
                    <a:pt x="159003" y="331343"/>
                  </a:lnTo>
                  <a:lnTo>
                    <a:pt x="124587" y="370586"/>
                  </a:lnTo>
                  <a:lnTo>
                    <a:pt x="86614" y="408432"/>
                  </a:lnTo>
                  <a:lnTo>
                    <a:pt x="45085" y="444881"/>
                  </a:lnTo>
                  <a:lnTo>
                    <a:pt x="0" y="479806"/>
                  </a:lnTo>
                  <a:lnTo>
                    <a:pt x="55880" y="456692"/>
                  </a:lnTo>
                  <a:lnTo>
                    <a:pt x="109474" y="439674"/>
                  </a:lnTo>
                  <a:lnTo>
                    <a:pt x="160527" y="428625"/>
                  </a:lnTo>
                  <a:lnTo>
                    <a:pt x="209042" y="423672"/>
                  </a:lnTo>
                  <a:lnTo>
                    <a:pt x="255270" y="424688"/>
                  </a:lnTo>
                  <a:lnTo>
                    <a:pt x="299085" y="431800"/>
                  </a:lnTo>
                  <a:lnTo>
                    <a:pt x="340360" y="444881"/>
                  </a:lnTo>
                  <a:lnTo>
                    <a:pt x="381000" y="454660"/>
                  </a:lnTo>
                  <a:lnTo>
                    <a:pt x="422656" y="452374"/>
                  </a:lnTo>
                  <a:lnTo>
                    <a:pt x="464058" y="439293"/>
                  </a:lnTo>
                  <a:lnTo>
                    <a:pt x="503427" y="415925"/>
                  </a:lnTo>
                  <a:lnTo>
                    <a:pt x="539496" y="383540"/>
                  </a:lnTo>
                  <a:lnTo>
                    <a:pt x="570484" y="342773"/>
                  </a:lnTo>
                  <a:lnTo>
                    <a:pt x="594995" y="294640"/>
                  </a:lnTo>
                  <a:lnTo>
                    <a:pt x="610743" y="242951"/>
                  </a:lnTo>
                  <a:lnTo>
                    <a:pt x="616712" y="192024"/>
                  </a:lnTo>
                  <a:lnTo>
                    <a:pt x="613283" y="143763"/>
                  </a:lnTo>
                  <a:lnTo>
                    <a:pt x="600964" y="99568"/>
                  </a:lnTo>
                  <a:lnTo>
                    <a:pt x="580390" y="61341"/>
                  </a:lnTo>
                  <a:lnTo>
                    <a:pt x="551815" y="30861"/>
                  </a:lnTo>
                  <a:lnTo>
                    <a:pt x="515874" y="9651"/>
                  </a:lnTo>
                  <a:close/>
                </a:path>
              </a:pathLst>
            </a:custGeom>
            <a:ln w="25908">
              <a:solidFill>
                <a:srgbClr val="385D88"/>
              </a:solidFill>
            </a:ln>
          </p:spPr>
          <p:txBody>
            <a:bodyPr wrap="square" lIns="0" tIns="0" rIns="0" bIns="0" rtlCol="0"/>
            <a:lstStyle/>
            <a:p>
              <a:endParaRPr/>
            </a:p>
          </p:txBody>
        </p:sp>
      </p:grpSp>
      <p:sp>
        <p:nvSpPr>
          <p:cNvPr id="26" name="object 26"/>
          <p:cNvSpPr txBox="1"/>
          <p:nvPr/>
        </p:nvSpPr>
        <p:spPr>
          <a:xfrm>
            <a:off x="9035922" y="34876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5</a:t>
            </a:r>
            <a:endParaRPr sz="18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35611" cy="621791"/>
          </a:xfrm>
          <a:prstGeom prst="rect">
            <a:avLst/>
          </a:prstGeom>
        </p:spPr>
      </p:pic>
      <p:grpSp>
        <p:nvGrpSpPr>
          <p:cNvPr id="3" name="object 3"/>
          <p:cNvGrpSpPr/>
          <p:nvPr/>
        </p:nvGrpSpPr>
        <p:grpSpPr>
          <a:xfrm>
            <a:off x="1524000" y="3741420"/>
            <a:ext cx="9144000" cy="2493645"/>
            <a:chOff x="1524000" y="3741420"/>
            <a:chExt cx="9144000" cy="2493645"/>
          </a:xfrm>
        </p:grpSpPr>
        <p:pic>
          <p:nvPicPr>
            <p:cNvPr id="4" name="object 4"/>
            <p:cNvPicPr/>
            <p:nvPr/>
          </p:nvPicPr>
          <p:blipFill>
            <a:blip r:embed="rId3" cstate="print"/>
            <a:stretch>
              <a:fillRect/>
            </a:stretch>
          </p:blipFill>
          <p:spPr>
            <a:xfrm>
              <a:off x="1524000" y="3741420"/>
              <a:ext cx="9144000" cy="2406395"/>
            </a:xfrm>
            <a:prstGeom prst="rect">
              <a:avLst/>
            </a:prstGeom>
          </p:spPr>
        </p:pic>
        <p:sp>
          <p:nvSpPr>
            <p:cNvPr id="5" name="object 5"/>
            <p:cNvSpPr/>
            <p:nvPr/>
          </p:nvSpPr>
          <p:spPr>
            <a:xfrm>
              <a:off x="1550669" y="4438650"/>
              <a:ext cx="1235710" cy="255904"/>
            </a:xfrm>
            <a:custGeom>
              <a:avLst/>
              <a:gdLst/>
              <a:ahLst/>
              <a:cxnLst/>
              <a:rect l="l" t="t" r="r" b="b"/>
              <a:pathLst>
                <a:path w="1235710" h="255904">
                  <a:moveTo>
                    <a:pt x="0" y="42544"/>
                  </a:moveTo>
                  <a:lnTo>
                    <a:pt x="3302" y="26035"/>
                  </a:lnTo>
                  <a:lnTo>
                    <a:pt x="12446" y="12445"/>
                  </a:lnTo>
                  <a:lnTo>
                    <a:pt x="26035" y="3301"/>
                  </a:lnTo>
                  <a:lnTo>
                    <a:pt x="42671" y="0"/>
                  </a:lnTo>
                  <a:lnTo>
                    <a:pt x="1192911" y="0"/>
                  </a:lnTo>
                  <a:lnTo>
                    <a:pt x="1209548" y="3301"/>
                  </a:lnTo>
                  <a:lnTo>
                    <a:pt x="1223137" y="12445"/>
                  </a:lnTo>
                  <a:lnTo>
                    <a:pt x="1232281" y="26035"/>
                  </a:lnTo>
                  <a:lnTo>
                    <a:pt x="1235583" y="42544"/>
                  </a:lnTo>
                  <a:lnTo>
                    <a:pt x="1235583" y="212979"/>
                  </a:lnTo>
                  <a:lnTo>
                    <a:pt x="1232281" y="229488"/>
                  </a:lnTo>
                  <a:lnTo>
                    <a:pt x="1223137" y="243077"/>
                  </a:lnTo>
                  <a:lnTo>
                    <a:pt x="1209548" y="252222"/>
                  </a:lnTo>
                  <a:lnTo>
                    <a:pt x="1192911" y="255524"/>
                  </a:lnTo>
                  <a:lnTo>
                    <a:pt x="42671" y="255524"/>
                  </a:lnTo>
                  <a:lnTo>
                    <a:pt x="26035" y="252222"/>
                  </a:lnTo>
                  <a:lnTo>
                    <a:pt x="12446" y="243077"/>
                  </a:lnTo>
                  <a:lnTo>
                    <a:pt x="3302" y="229488"/>
                  </a:lnTo>
                  <a:lnTo>
                    <a:pt x="0" y="212979"/>
                  </a:lnTo>
                  <a:lnTo>
                    <a:pt x="0" y="42544"/>
                  </a:lnTo>
                  <a:close/>
                </a:path>
              </a:pathLst>
            </a:custGeom>
            <a:ln w="25908">
              <a:solidFill>
                <a:srgbClr val="FF0000"/>
              </a:solidFill>
            </a:ln>
          </p:spPr>
          <p:txBody>
            <a:bodyPr wrap="square" lIns="0" tIns="0" rIns="0" bIns="0" rtlCol="0"/>
            <a:lstStyle/>
            <a:p>
              <a:endParaRPr/>
            </a:p>
          </p:txBody>
        </p:sp>
        <p:sp>
          <p:nvSpPr>
            <p:cNvPr id="6" name="object 6"/>
            <p:cNvSpPr/>
            <p:nvPr/>
          </p:nvSpPr>
          <p:spPr>
            <a:xfrm>
              <a:off x="7793735" y="5836920"/>
              <a:ext cx="623570" cy="384175"/>
            </a:xfrm>
            <a:custGeom>
              <a:avLst/>
              <a:gdLst/>
              <a:ahLst/>
              <a:cxnLst/>
              <a:rect l="l" t="t" r="r" b="b"/>
              <a:pathLst>
                <a:path w="623570" h="384175">
                  <a:moveTo>
                    <a:pt x="436499" y="0"/>
                  </a:moveTo>
                  <a:lnTo>
                    <a:pt x="393319" y="3555"/>
                  </a:lnTo>
                  <a:lnTo>
                    <a:pt x="350774" y="17132"/>
                  </a:lnTo>
                  <a:lnTo>
                    <a:pt x="307213" y="33756"/>
                  </a:lnTo>
                  <a:lnTo>
                    <a:pt x="261493" y="45516"/>
                  </a:lnTo>
                  <a:lnTo>
                    <a:pt x="213614" y="52438"/>
                  </a:lnTo>
                  <a:lnTo>
                    <a:pt x="163449" y="54495"/>
                  </a:lnTo>
                  <a:lnTo>
                    <a:pt x="111125" y="51701"/>
                  </a:lnTo>
                  <a:lnTo>
                    <a:pt x="56642" y="44056"/>
                  </a:lnTo>
                  <a:lnTo>
                    <a:pt x="0" y="31559"/>
                  </a:lnTo>
                  <a:lnTo>
                    <a:pt x="50800" y="59181"/>
                  </a:lnTo>
                  <a:lnTo>
                    <a:pt x="96774" y="89014"/>
                  </a:lnTo>
                  <a:lnTo>
                    <a:pt x="137795" y="121056"/>
                  </a:lnTo>
                  <a:lnTo>
                    <a:pt x="173990" y="155295"/>
                  </a:lnTo>
                  <a:lnTo>
                    <a:pt x="205105" y="191731"/>
                  </a:lnTo>
                  <a:lnTo>
                    <a:pt x="231394" y="230377"/>
                  </a:lnTo>
                  <a:lnTo>
                    <a:pt x="252730" y="271233"/>
                  </a:lnTo>
                  <a:lnTo>
                    <a:pt x="275463" y="309206"/>
                  </a:lnTo>
                  <a:lnTo>
                    <a:pt x="305435" y="340017"/>
                  </a:lnTo>
                  <a:lnTo>
                    <a:pt x="340995" y="363105"/>
                  </a:lnTo>
                  <a:lnTo>
                    <a:pt x="380619" y="377875"/>
                  </a:lnTo>
                  <a:lnTo>
                    <a:pt x="422656" y="383768"/>
                  </a:lnTo>
                  <a:lnTo>
                    <a:pt x="465836" y="380212"/>
                  </a:lnTo>
                  <a:lnTo>
                    <a:pt x="508381" y="366636"/>
                  </a:lnTo>
                  <a:lnTo>
                    <a:pt x="546862" y="343827"/>
                  </a:lnTo>
                  <a:lnTo>
                    <a:pt x="578104" y="313982"/>
                  </a:lnTo>
                  <a:lnTo>
                    <a:pt x="601599" y="278612"/>
                  </a:lnTo>
                  <a:lnTo>
                    <a:pt x="616839" y="239267"/>
                  </a:lnTo>
                  <a:lnTo>
                    <a:pt x="623062" y="197459"/>
                  </a:lnTo>
                  <a:lnTo>
                    <a:pt x="619760" y="154698"/>
                  </a:lnTo>
                  <a:lnTo>
                    <a:pt x="606425" y="112534"/>
                  </a:lnTo>
                  <a:lnTo>
                    <a:pt x="583692" y="74561"/>
                  </a:lnTo>
                  <a:lnTo>
                    <a:pt x="553720" y="43751"/>
                  </a:lnTo>
                  <a:lnTo>
                    <a:pt x="518160" y="20662"/>
                  </a:lnTo>
                  <a:lnTo>
                    <a:pt x="478663" y="5892"/>
                  </a:lnTo>
                  <a:lnTo>
                    <a:pt x="436499" y="0"/>
                  </a:lnTo>
                  <a:close/>
                </a:path>
              </a:pathLst>
            </a:custGeom>
            <a:solidFill>
              <a:srgbClr val="FFFFFF"/>
            </a:solidFill>
          </p:spPr>
          <p:txBody>
            <a:bodyPr wrap="square" lIns="0" tIns="0" rIns="0" bIns="0" rtlCol="0"/>
            <a:lstStyle/>
            <a:p>
              <a:endParaRPr/>
            </a:p>
          </p:txBody>
        </p:sp>
        <p:sp>
          <p:nvSpPr>
            <p:cNvPr id="7" name="object 7"/>
            <p:cNvSpPr/>
            <p:nvPr/>
          </p:nvSpPr>
          <p:spPr>
            <a:xfrm>
              <a:off x="7794497" y="5837682"/>
              <a:ext cx="623570" cy="384175"/>
            </a:xfrm>
            <a:custGeom>
              <a:avLst/>
              <a:gdLst/>
              <a:ahLst/>
              <a:cxnLst/>
              <a:rect l="l" t="t" r="r" b="b"/>
              <a:pathLst>
                <a:path w="623570" h="384175">
                  <a:moveTo>
                    <a:pt x="606425" y="112534"/>
                  </a:moveTo>
                  <a:lnTo>
                    <a:pt x="583692" y="74561"/>
                  </a:lnTo>
                  <a:lnTo>
                    <a:pt x="553720" y="43751"/>
                  </a:lnTo>
                  <a:lnTo>
                    <a:pt x="518159" y="20662"/>
                  </a:lnTo>
                  <a:lnTo>
                    <a:pt x="478662" y="5892"/>
                  </a:lnTo>
                  <a:lnTo>
                    <a:pt x="436499" y="0"/>
                  </a:lnTo>
                  <a:lnTo>
                    <a:pt x="393319" y="3556"/>
                  </a:lnTo>
                  <a:lnTo>
                    <a:pt x="350774" y="17132"/>
                  </a:lnTo>
                  <a:lnTo>
                    <a:pt x="307212" y="33756"/>
                  </a:lnTo>
                  <a:lnTo>
                    <a:pt x="261493" y="45516"/>
                  </a:lnTo>
                  <a:lnTo>
                    <a:pt x="213613" y="52438"/>
                  </a:lnTo>
                  <a:lnTo>
                    <a:pt x="163449" y="54495"/>
                  </a:lnTo>
                  <a:lnTo>
                    <a:pt x="111125" y="51701"/>
                  </a:lnTo>
                  <a:lnTo>
                    <a:pt x="56642" y="44056"/>
                  </a:lnTo>
                  <a:lnTo>
                    <a:pt x="0" y="31559"/>
                  </a:lnTo>
                  <a:lnTo>
                    <a:pt x="50800" y="59182"/>
                  </a:lnTo>
                  <a:lnTo>
                    <a:pt x="96774" y="89014"/>
                  </a:lnTo>
                  <a:lnTo>
                    <a:pt x="137795" y="121056"/>
                  </a:lnTo>
                  <a:lnTo>
                    <a:pt x="173990" y="155295"/>
                  </a:lnTo>
                  <a:lnTo>
                    <a:pt x="205104" y="191731"/>
                  </a:lnTo>
                  <a:lnTo>
                    <a:pt x="231394" y="230378"/>
                  </a:lnTo>
                  <a:lnTo>
                    <a:pt x="252729" y="271233"/>
                  </a:lnTo>
                  <a:lnTo>
                    <a:pt x="275462" y="309206"/>
                  </a:lnTo>
                  <a:lnTo>
                    <a:pt x="305434" y="340017"/>
                  </a:lnTo>
                  <a:lnTo>
                    <a:pt x="340995" y="363105"/>
                  </a:lnTo>
                  <a:lnTo>
                    <a:pt x="380619" y="377875"/>
                  </a:lnTo>
                  <a:lnTo>
                    <a:pt x="422655" y="383768"/>
                  </a:lnTo>
                  <a:lnTo>
                    <a:pt x="465835" y="380212"/>
                  </a:lnTo>
                  <a:lnTo>
                    <a:pt x="508380" y="366636"/>
                  </a:lnTo>
                  <a:lnTo>
                    <a:pt x="546861" y="343827"/>
                  </a:lnTo>
                  <a:lnTo>
                    <a:pt x="578103" y="313982"/>
                  </a:lnTo>
                  <a:lnTo>
                    <a:pt x="601599" y="278612"/>
                  </a:lnTo>
                  <a:lnTo>
                    <a:pt x="616838" y="239268"/>
                  </a:lnTo>
                  <a:lnTo>
                    <a:pt x="623061" y="197459"/>
                  </a:lnTo>
                  <a:lnTo>
                    <a:pt x="619759" y="154698"/>
                  </a:lnTo>
                  <a:lnTo>
                    <a:pt x="606425" y="112534"/>
                  </a:lnTo>
                  <a:close/>
                </a:path>
              </a:pathLst>
            </a:custGeom>
            <a:ln w="25908">
              <a:solidFill>
                <a:srgbClr val="385D88"/>
              </a:solidFill>
            </a:ln>
          </p:spPr>
          <p:txBody>
            <a:bodyPr wrap="square" lIns="0" tIns="0" rIns="0" bIns="0" rtlCol="0"/>
            <a:lstStyle/>
            <a:p>
              <a:endParaRPr/>
            </a:p>
          </p:txBody>
        </p:sp>
      </p:grpSp>
      <p:sp>
        <p:nvSpPr>
          <p:cNvPr id="8" name="object 8"/>
          <p:cNvSpPr txBox="1">
            <a:spLocks noGrp="1"/>
          </p:cNvSpPr>
          <p:nvPr>
            <p:ph type="title"/>
          </p:nvPr>
        </p:nvSpPr>
        <p:spPr>
          <a:xfrm>
            <a:off x="172008" y="115061"/>
            <a:ext cx="7147559" cy="452120"/>
          </a:xfrm>
          <a:prstGeom prst="rect">
            <a:avLst/>
          </a:prstGeom>
        </p:spPr>
        <p:txBody>
          <a:bodyPr vert="horz" wrap="square" lIns="0" tIns="12065" rIns="0" bIns="0" rtlCol="0">
            <a:spAutoFit/>
          </a:bodyPr>
          <a:lstStyle/>
          <a:p>
            <a:pPr marL="12700">
              <a:lnSpc>
                <a:spcPct val="100000"/>
              </a:lnSpc>
              <a:spcBef>
                <a:spcPts val="95"/>
              </a:spcBef>
            </a:pPr>
            <a:r>
              <a:rPr spc="-55" dirty="0"/>
              <a:t>Αίτηση</a:t>
            </a:r>
            <a:r>
              <a:rPr spc="-95" dirty="0"/>
              <a:t> </a:t>
            </a:r>
            <a:r>
              <a:rPr spc="-5" dirty="0"/>
              <a:t>–</a:t>
            </a:r>
            <a:r>
              <a:rPr spc="-405" dirty="0"/>
              <a:t> </a:t>
            </a:r>
            <a:r>
              <a:rPr spc="-80" dirty="0"/>
              <a:t>Participating</a:t>
            </a:r>
            <a:r>
              <a:rPr spc="-150" dirty="0"/>
              <a:t> </a:t>
            </a:r>
            <a:r>
              <a:rPr spc="-75" dirty="0"/>
              <a:t>Organizations</a:t>
            </a:r>
            <a:r>
              <a:rPr spc="-130" dirty="0"/>
              <a:t> </a:t>
            </a:r>
            <a:r>
              <a:rPr spc="-204" dirty="0"/>
              <a:t>(1/3)</a:t>
            </a:r>
          </a:p>
        </p:txBody>
      </p:sp>
      <p:sp>
        <p:nvSpPr>
          <p:cNvPr id="9" name="object 9"/>
          <p:cNvSpPr txBox="1"/>
          <p:nvPr/>
        </p:nvSpPr>
        <p:spPr>
          <a:xfrm>
            <a:off x="410362" y="630512"/>
            <a:ext cx="8212455" cy="2526030"/>
          </a:xfrm>
          <a:prstGeom prst="rect">
            <a:avLst/>
          </a:prstGeom>
        </p:spPr>
        <p:txBody>
          <a:bodyPr vert="horz" wrap="square" lIns="0" tIns="136525" rIns="0" bIns="0" rtlCol="0">
            <a:spAutoFit/>
          </a:bodyPr>
          <a:lstStyle/>
          <a:p>
            <a:pPr marL="12700">
              <a:lnSpc>
                <a:spcPct val="100000"/>
              </a:lnSpc>
              <a:spcBef>
                <a:spcPts val="1075"/>
              </a:spcBef>
            </a:pPr>
            <a:r>
              <a:rPr sz="1900" b="1" u="heavy" spc="-65"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ar</a:t>
            </a:r>
            <a:r>
              <a:rPr sz="1900" b="1" u="heavy" spc="-6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c</a:t>
            </a:r>
            <a:r>
              <a:rPr sz="1900" b="1" u="heavy" spc="-65" dirty="0">
                <a:solidFill>
                  <a:srgbClr val="E26C09"/>
                </a:solidFill>
                <a:uFill>
                  <a:solidFill>
                    <a:srgbClr val="E26C09"/>
                  </a:solidFill>
                </a:uFill>
                <a:latin typeface="Tahoma"/>
                <a:cs typeface="Tahoma"/>
              </a:rPr>
              <a:t>i</a:t>
            </a:r>
            <a:r>
              <a:rPr sz="1900" b="1" u="heavy" spc="-75"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a:t>
            </a:r>
            <a:r>
              <a:rPr sz="1900" b="1" u="heavy" spc="-7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g</a:t>
            </a:r>
            <a:r>
              <a:rPr sz="1900" b="1" u="heavy" spc="-110" dirty="0">
                <a:solidFill>
                  <a:srgbClr val="E26C09"/>
                </a:solidFill>
                <a:uFill>
                  <a:solidFill>
                    <a:srgbClr val="E26C09"/>
                  </a:solidFill>
                </a:uFill>
                <a:latin typeface="Tahoma"/>
                <a:cs typeface="Tahoma"/>
              </a:rPr>
              <a:t> </a:t>
            </a:r>
            <a:r>
              <a:rPr sz="1900" b="1" u="heavy" spc="-60" dirty="0">
                <a:solidFill>
                  <a:srgbClr val="E26C09"/>
                </a:solidFill>
                <a:uFill>
                  <a:solidFill>
                    <a:srgbClr val="E26C09"/>
                  </a:solidFill>
                </a:uFill>
                <a:latin typeface="Tahoma"/>
                <a:cs typeface="Tahoma"/>
              </a:rPr>
              <a:t>Or</a:t>
            </a:r>
            <a:r>
              <a:rPr sz="1900" b="1" u="heavy" spc="-75" dirty="0">
                <a:solidFill>
                  <a:srgbClr val="E26C09"/>
                </a:solidFill>
                <a:uFill>
                  <a:solidFill>
                    <a:srgbClr val="E26C09"/>
                  </a:solidFill>
                </a:uFill>
                <a:latin typeface="Tahoma"/>
                <a:cs typeface="Tahoma"/>
              </a:rPr>
              <a:t>g</a:t>
            </a:r>
            <a:r>
              <a:rPr sz="1900" b="1" u="heavy" spc="-60" dirty="0">
                <a:solidFill>
                  <a:srgbClr val="E26C09"/>
                </a:solidFill>
                <a:uFill>
                  <a:solidFill>
                    <a:srgbClr val="E26C09"/>
                  </a:solidFill>
                </a:uFill>
                <a:latin typeface="Tahoma"/>
                <a:cs typeface="Tahoma"/>
              </a:rPr>
              <a:t>a</a:t>
            </a:r>
            <a:r>
              <a:rPr sz="1900" b="1" u="heavy" spc="-70" dirty="0">
                <a:solidFill>
                  <a:srgbClr val="E26C09"/>
                </a:solidFill>
                <a:uFill>
                  <a:solidFill>
                    <a:srgbClr val="E26C09"/>
                  </a:solidFill>
                </a:uFill>
                <a:latin typeface="Tahoma"/>
                <a:cs typeface="Tahoma"/>
              </a:rPr>
              <a:t>n</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z</a:t>
            </a:r>
            <a:r>
              <a:rPr sz="1900" b="1" u="heavy" spc="-60" dirty="0">
                <a:solidFill>
                  <a:srgbClr val="E26C09"/>
                </a:solidFill>
                <a:uFill>
                  <a:solidFill>
                    <a:srgbClr val="E26C09"/>
                  </a:solidFill>
                </a:uFill>
                <a:latin typeface="Tahoma"/>
                <a:cs typeface="Tahoma"/>
              </a:rPr>
              <a:t>a</a:t>
            </a:r>
            <a:r>
              <a:rPr sz="1900" b="1" u="heavy" spc="-65" dirty="0">
                <a:solidFill>
                  <a:srgbClr val="E26C09"/>
                </a:solidFill>
                <a:uFill>
                  <a:solidFill>
                    <a:srgbClr val="E26C09"/>
                  </a:solidFill>
                </a:uFill>
                <a:latin typeface="Tahoma"/>
                <a:cs typeface="Tahoma"/>
              </a:rPr>
              <a:t>ti</a:t>
            </a:r>
            <a:r>
              <a:rPr sz="1900" b="1" u="heavy" spc="-60" dirty="0">
                <a:solidFill>
                  <a:srgbClr val="E26C09"/>
                </a:solidFill>
                <a:uFill>
                  <a:solidFill>
                    <a:srgbClr val="E26C09"/>
                  </a:solidFill>
                </a:uFill>
                <a:latin typeface="Tahoma"/>
                <a:cs typeface="Tahoma"/>
              </a:rPr>
              <a:t>o</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s</a:t>
            </a:r>
            <a:endParaRPr sz="1900">
              <a:latin typeface="Tahoma"/>
              <a:cs typeface="Tahoma"/>
            </a:endParaRPr>
          </a:p>
          <a:p>
            <a:pPr marL="355600" marR="5080" indent="-342900">
              <a:lnSpc>
                <a:spcPct val="106700"/>
              </a:lnSpc>
              <a:spcBef>
                <a:spcPts val="780"/>
              </a:spcBef>
              <a:buAutoNum type="arabicPeriod"/>
              <a:tabLst>
                <a:tab pos="355600" algn="l"/>
              </a:tabLst>
            </a:pPr>
            <a:r>
              <a:rPr sz="1800" dirty="0">
                <a:solidFill>
                  <a:srgbClr val="404040"/>
                </a:solidFill>
                <a:latin typeface="Verdana"/>
                <a:cs typeface="Verdana"/>
              </a:rPr>
              <a:t>Καταχωρείτε</a:t>
            </a:r>
            <a:r>
              <a:rPr sz="1800" spc="20" dirty="0">
                <a:solidFill>
                  <a:srgbClr val="404040"/>
                </a:solidFill>
                <a:latin typeface="Verdana"/>
                <a:cs typeface="Verdana"/>
              </a:rPr>
              <a:t> </a:t>
            </a:r>
            <a:r>
              <a:rPr sz="1800" spc="-5" dirty="0">
                <a:solidFill>
                  <a:srgbClr val="404040"/>
                </a:solidFill>
                <a:latin typeface="Verdana"/>
                <a:cs typeface="Verdana"/>
              </a:rPr>
              <a:t>το</a:t>
            </a:r>
            <a:r>
              <a:rPr sz="1800" spc="-20" dirty="0">
                <a:solidFill>
                  <a:srgbClr val="404040"/>
                </a:solidFill>
                <a:latin typeface="Verdana"/>
                <a:cs typeface="Verdana"/>
              </a:rPr>
              <a:t> </a:t>
            </a:r>
            <a:r>
              <a:rPr sz="1800" spc="-5" dirty="0">
                <a:solidFill>
                  <a:srgbClr val="404040"/>
                </a:solidFill>
                <a:latin typeface="Verdana"/>
                <a:cs typeface="Verdana"/>
              </a:rPr>
              <a:t>OID</a:t>
            </a:r>
            <a:r>
              <a:rPr sz="1800" dirty="0">
                <a:solidFill>
                  <a:srgbClr val="404040"/>
                </a:solidFill>
                <a:latin typeface="Verdana"/>
                <a:cs typeface="Verdana"/>
              </a:rPr>
              <a:t> </a:t>
            </a:r>
            <a:r>
              <a:rPr sz="1800" spc="-5" dirty="0">
                <a:solidFill>
                  <a:srgbClr val="404040"/>
                </a:solidFill>
                <a:latin typeface="Verdana"/>
                <a:cs typeface="Verdana"/>
              </a:rPr>
              <a:t>του</a:t>
            </a:r>
            <a:r>
              <a:rPr sz="1800" dirty="0">
                <a:solidFill>
                  <a:srgbClr val="404040"/>
                </a:solidFill>
                <a:latin typeface="Verdana"/>
                <a:cs typeface="Verdana"/>
              </a:rPr>
              <a:t> ιδρύματος σας</a:t>
            </a:r>
            <a:r>
              <a:rPr sz="1800" spc="5" dirty="0">
                <a:solidFill>
                  <a:srgbClr val="404040"/>
                </a:solidFill>
                <a:latin typeface="Verdana"/>
                <a:cs typeface="Verdana"/>
              </a:rPr>
              <a:t> </a:t>
            </a:r>
            <a:r>
              <a:rPr sz="1800" dirty="0">
                <a:solidFill>
                  <a:srgbClr val="404040"/>
                </a:solidFill>
                <a:latin typeface="Verdana"/>
                <a:cs typeface="Verdana"/>
              </a:rPr>
              <a:t>που</a:t>
            </a:r>
            <a:r>
              <a:rPr sz="1800" spc="-10" dirty="0">
                <a:solidFill>
                  <a:srgbClr val="404040"/>
                </a:solidFill>
                <a:latin typeface="Verdana"/>
                <a:cs typeface="Verdana"/>
              </a:rPr>
              <a:t> </a:t>
            </a:r>
            <a:r>
              <a:rPr sz="1800" dirty="0">
                <a:solidFill>
                  <a:srgbClr val="404040"/>
                </a:solidFill>
                <a:latin typeface="Verdana"/>
                <a:cs typeface="Verdana"/>
              </a:rPr>
              <a:t>είναι</a:t>
            </a:r>
            <a:r>
              <a:rPr sz="1800" spc="10" dirty="0">
                <a:solidFill>
                  <a:srgbClr val="404040"/>
                </a:solidFill>
                <a:latin typeface="Verdana"/>
                <a:cs typeface="Verdana"/>
              </a:rPr>
              <a:t> </a:t>
            </a:r>
            <a:r>
              <a:rPr sz="1800" dirty="0">
                <a:solidFill>
                  <a:srgbClr val="404040"/>
                </a:solidFill>
                <a:latin typeface="Verdana"/>
                <a:cs typeface="Verdana"/>
              </a:rPr>
              <a:t>συνδεδεμένο με</a:t>
            </a:r>
            <a:r>
              <a:rPr sz="1800" spc="5" dirty="0">
                <a:solidFill>
                  <a:srgbClr val="404040"/>
                </a:solidFill>
                <a:latin typeface="Verdana"/>
                <a:cs typeface="Verdana"/>
              </a:rPr>
              <a:t> </a:t>
            </a:r>
            <a:r>
              <a:rPr sz="1800" spc="-5" dirty="0">
                <a:solidFill>
                  <a:srgbClr val="404040"/>
                </a:solidFill>
                <a:latin typeface="Verdana"/>
                <a:cs typeface="Verdana"/>
              </a:rPr>
              <a:t>το </a:t>
            </a:r>
            <a:r>
              <a:rPr sz="1800" spc="-620" dirty="0">
                <a:solidFill>
                  <a:srgbClr val="404040"/>
                </a:solidFill>
                <a:latin typeface="Verdana"/>
                <a:cs typeface="Verdana"/>
              </a:rPr>
              <a:t> </a:t>
            </a:r>
            <a:r>
              <a:rPr sz="1800" dirty="0">
                <a:solidFill>
                  <a:srgbClr val="404040"/>
                </a:solidFill>
                <a:latin typeface="Verdana"/>
                <a:cs typeface="Verdana"/>
              </a:rPr>
              <a:t>ECHE</a:t>
            </a:r>
            <a:endParaRPr sz="1800">
              <a:latin typeface="Verdana"/>
              <a:cs typeface="Verdana"/>
            </a:endParaRPr>
          </a:p>
          <a:p>
            <a:pPr marL="355600" indent="-342900">
              <a:lnSpc>
                <a:spcPct val="100000"/>
              </a:lnSpc>
              <a:spcBef>
                <a:spcPts val="60"/>
              </a:spcBef>
              <a:buAutoNum type="arabicPeriod"/>
              <a:tabLst>
                <a:tab pos="355600" algn="l"/>
              </a:tabLst>
            </a:pPr>
            <a:r>
              <a:rPr sz="1800" spc="-5" dirty="0">
                <a:solidFill>
                  <a:srgbClr val="404040"/>
                </a:solidFill>
                <a:latin typeface="Verdana"/>
                <a:cs typeface="Verdana"/>
              </a:rPr>
              <a:t>Δηλώνετε</a:t>
            </a:r>
            <a:r>
              <a:rPr sz="1800" spc="-15" dirty="0">
                <a:solidFill>
                  <a:srgbClr val="404040"/>
                </a:solidFill>
                <a:latin typeface="Verdana"/>
                <a:cs typeface="Verdana"/>
              </a:rPr>
              <a:t> </a:t>
            </a:r>
            <a:r>
              <a:rPr sz="1800" spc="-5" dirty="0">
                <a:solidFill>
                  <a:srgbClr val="404040"/>
                </a:solidFill>
                <a:latin typeface="Verdana"/>
                <a:cs typeface="Verdana"/>
              </a:rPr>
              <a:t>αν</a:t>
            </a:r>
            <a:r>
              <a:rPr sz="1800" spc="10" dirty="0">
                <a:solidFill>
                  <a:srgbClr val="404040"/>
                </a:solidFill>
                <a:latin typeface="Verdana"/>
                <a:cs typeface="Verdana"/>
              </a:rPr>
              <a:t> </a:t>
            </a:r>
            <a:r>
              <a:rPr sz="1800" dirty="0">
                <a:solidFill>
                  <a:srgbClr val="404040"/>
                </a:solidFill>
                <a:latin typeface="Verdana"/>
                <a:cs typeface="Verdana"/>
              </a:rPr>
              <a:t>υποβάλετε</a:t>
            </a:r>
            <a:r>
              <a:rPr sz="1800" spc="-10" dirty="0">
                <a:solidFill>
                  <a:srgbClr val="404040"/>
                </a:solidFill>
                <a:latin typeface="Verdana"/>
                <a:cs typeface="Verdana"/>
              </a:rPr>
              <a:t> </a:t>
            </a:r>
            <a:r>
              <a:rPr sz="1800" spc="-5" dirty="0">
                <a:solidFill>
                  <a:srgbClr val="404040"/>
                </a:solidFill>
                <a:latin typeface="Verdana"/>
                <a:cs typeface="Verdana"/>
              </a:rPr>
              <a:t>αίτηση</a:t>
            </a:r>
            <a:r>
              <a:rPr sz="1800" spc="10" dirty="0">
                <a:solidFill>
                  <a:srgbClr val="404040"/>
                </a:solidFill>
                <a:latin typeface="Verdana"/>
                <a:cs typeface="Verdana"/>
              </a:rPr>
              <a:t> </a:t>
            </a:r>
            <a:r>
              <a:rPr sz="1800" spc="5" dirty="0">
                <a:solidFill>
                  <a:srgbClr val="404040"/>
                </a:solidFill>
                <a:latin typeface="Verdana"/>
                <a:cs typeface="Verdana"/>
              </a:rPr>
              <a:t>για</a:t>
            </a:r>
            <a:r>
              <a:rPr sz="1800" dirty="0">
                <a:solidFill>
                  <a:srgbClr val="404040"/>
                </a:solidFill>
                <a:latin typeface="Verdana"/>
                <a:cs typeface="Verdana"/>
              </a:rPr>
              <a:t> κοινοπραξία</a:t>
            </a:r>
            <a:endParaRPr sz="1800">
              <a:latin typeface="Verdana"/>
              <a:cs typeface="Verdana"/>
            </a:endParaRPr>
          </a:p>
          <a:p>
            <a:pPr marL="355600" marR="988694" indent="-342900">
              <a:lnSpc>
                <a:spcPct val="100000"/>
              </a:lnSpc>
              <a:spcBef>
                <a:spcPts val="185"/>
              </a:spcBef>
              <a:buAutoNum type="arabicPeriod"/>
              <a:tabLst>
                <a:tab pos="355600" algn="l"/>
              </a:tabLst>
            </a:pPr>
            <a:r>
              <a:rPr sz="1800" spc="-5" dirty="0">
                <a:solidFill>
                  <a:srgbClr val="404040"/>
                </a:solidFill>
                <a:latin typeface="Verdana"/>
                <a:cs typeface="Verdana"/>
              </a:rPr>
              <a:t>Στο </a:t>
            </a:r>
            <a:r>
              <a:rPr sz="1800" dirty="0">
                <a:solidFill>
                  <a:srgbClr val="404040"/>
                </a:solidFill>
                <a:latin typeface="Verdana"/>
                <a:cs typeface="Verdana"/>
              </a:rPr>
              <a:t>Profile </a:t>
            </a:r>
            <a:r>
              <a:rPr sz="1800" spc="-5" dirty="0">
                <a:solidFill>
                  <a:srgbClr val="404040"/>
                </a:solidFill>
                <a:latin typeface="Verdana"/>
                <a:cs typeface="Verdana"/>
              </a:rPr>
              <a:t>του</a:t>
            </a:r>
            <a:r>
              <a:rPr sz="1800" spc="-10" dirty="0">
                <a:solidFill>
                  <a:srgbClr val="404040"/>
                </a:solidFill>
                <a:latin typeface="Verdana"/>
                <a:cs typeface="Verdana"/>
              </a:rPr>
              <a:t> </a:t>
            </a:r>
            <a:r>
              <a:rPr sz="1800" dirty="0">
                <a:solidFill>
                  <a:srgbClr val="404040"/>
                </a:solidFill>
                <a:latin typeface="Verdana"/>
                <a:cs typeface="Verdana"/>
              </a:rPr>
              <a:t>οργανισμού</a:t>
            </a:r>
            <a:r>
              <a:rPr sz="1800" spc="-15" dirty="0">
                <a:solidFill>
                  <a:srgbClr val="404040"/>
                </a:solidFill>
                <a:latin typeface="Verdana"/>
                <a:cs typeface="Verdana"/>
              </a:rPr>
              <a:t> </a:t>
            </a:r>
            <a:r>
              <a:rPr sz="1800" dirty="0">
                <a:solidFill>
                  <a:srgbClr val="404040"/>
                </a:solidFill>
                <a:latin typeface="Verdana"/>
                <a:cs typeface="Verdana"/>
              </a:rPr>
              <a:t>θα</a:t>
            </a:r>
            <a:r>
              <a:rPr sz="1800" spc="5" dirty="0">
                <a:solidFill>
                  <a:srgbClr val="404040"/>
                </a:solidFill>
                <a:latin typeface="Verdana"/>
                <a:cs typeface="Verdana"/>
              </a:rPr>
              <a:t> </a:t>
            </a:r>
            <a:r>
              <a:rPr sz="1800" dirty="0">
                <a:solidFill>
                  <a:srgbClr val="404040"/>
                </a:solidFill>
                <a:latin typeface="Verdana"/>
                <a:cs typeface="Verdana"/>
              </a:rPr>
              <a:t>πρέπει</a:t>
            </a:r>
            <a:r>
              <a:rPr sz="1800" spc="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dirty="0">
                <a:solidFill>
                  <a:srgbClr val="404040"/>
                </a:solidFill>
                <a:latin typeface="Verdana"/>
                <a:cs typeface="Verdana"/>
              </a:rPr>
              <a:t>δηλώσετε: </a:t>
            </a:r>
            <a:r>
              <a:rPr sz="1800" spc="-5" dirty="0">
                <a:solidFill>
                  <a:srgbClr val="404040"/>
                </a:solidFill>
                <a:latin typeface="Verdana"/>
                <a:cs typeface="Verdana"/>
              </a:rPr>
              <a:t>Τype</a:t>
            </a:r>
            <a:r>
              <a:rPr sz="1800" spc="25" dirty="0">
                <a:solidFill>
                  <a:srgbClr val="404040"/>
                </a:solidFill>
                <a:latin typeface="Verdana"/>
                <a:cs typeface="Verdana"/>
              </a:rPr>
              <a:t> </a:t>
            </a:r>
            <a:r>
              <a:rPr sz="1800" dirty="0">
                <a:solidFill>
                  <a:srgbClr val="404040"/>
                </a:solidFill>
                <a:latin typeface="Verdana"/>
                <a:cs typeface="Verdana"/>
              </a:rPr>
              <a:t>of </a:t>
            </a:r>
            <a:r>
              <a:rPr sz="1800" spc="-620" dirty="0">
                <a:solidFill>
                  <a:srgbClr val="404040"/>
                </a:solidFill>
                <a:latin typeface="Verdana"/>
                <a:cs typeface="Verdana"/>
              </a:rPr>
              <a:t> </a:t>
            </a:r>
            <a:r>
              <a:rPr sz="1800" dirty="0">
                <a:solidFill>
                  <a:srgbClr val="404040"/>
                </a:solidFill>
                <a:latin typeface="Verdana"/>
                <a:cs typeface="Verdana"/>
              </a:rPr>
              <a:t>organization</a:t>
            </a:r>
            <a:endParaRPr sz="1800">
              <a:latin typeface="Verdana"/>
              <a:cs typeface="Verdana"/>
            </a:endParaRPr>
          </a:p>
          <a:p>
            <a:pPr marL="355600" marR="648335" indent="-342900">
              <a:lnSpc>
                <a:spcPct val="100000"/>
              </a:lnSpc>
              <a:buAutoNum type="arabicPeriod"/>
              <a:tabLst>
                <a:tab pos="355600" algn="l"/>
                <a:tab pos="1118870" algn="l"/>
              </a:tabLst>
            </a:pPr>
            <a:r>
              <a:rPr sz="1800" spc="-5" dirty="0">
                <a:solidFill>
                  <a:srgbClr val="404040"/>
                </a:solidFill>
                <a:latin typeface="Verdana"/>
                <a:cs typeface="Verdana"/>
              </a:rPr>
              <a:t>Erasmus</a:t>
            </a:r>
            <a:r>
              <a:rPr sz="1800" spc="-10" dirty="0">
                <a:solidFill>
                  <a:srgbClr val="404040"/>
                </a:solidFill>
                <a:latin typeface="Verdana"/>
                <a:cs typeface="Verdana"/>
              </a:rPr>
              <a:t> Policy</a:t>
            </a:r>
            <a:r>
              <a:rPr sz="1800" spc="5" dirty="0">
                <a:solidFill>
                  <a:srgbClr val="404040"/>
                </a:solidFill>
                <a:latin typeface="Verdana"/>
                <a:cs typeface="Verdana"/>
              </a:rPr>
              <a:t> </a:t>
            </a:r>
            <a:r>
              <a:rPr sz="1800" spc="-5" dirty="0">
                <a:solidFill>
                  <a:srgbClr val="404040"/>
                </a:solidFill>
                <a:latin typeface="Verdana"/>
                <a:cs typeface="Verdana"/>
              </a:rPr>
              <a:t>Statement:</a:t>
            </a:r>
            <a:r>
              <a:rPr sz="1800" dirty="0">
                <a:solidFill>
                  <a:srgbClr val="404040"/>
                </a:solidFill>
                <a:latin typeface="Verdana"/>
                <a:cs typeface="Verdana"/>
              </a:rPr>
              <a:t> </a:t>
            </a:r>
            <a:r>
              <a:rPr sz="1800" spc="-5" dirty="0">
                <a:solidFill>
                  <a:srgbClr val="404040"/>
                </a:solidFill>
                <a:latin typeface="Verdana"/>
                <a:cs typeface="Verdana"/>
              </a:rPr>
              <a:t>Δηλώνετε</a:t>
            </a:r>
            <a:r>
              <a:rPr sz="1800" spc="5" dirty="0">
                <a:solidFill>
                  <a:srgbClr val="404040"/>
                </a:solidFill>
                <a:latin typeface="Verdana"/>
                <a:cs typeface="Verdana"/>
              </a:rPr>
              <a:t> </a:t>
            </a:r>
            <a:r>
              <a:rPr sz="1800" spc="-5" dirty="0">
                <a:solidFill>
                  <a:srgbClr val="404040"/>
                </a:solidFill>
                <a:latin typeface="Verdana"/>
                <a:cs typeface="Verdana"/>
              </a:rPr>
              <a:t>το</a:t>
            </a:r>
            <a:r>
              <a:rPr sz="1800" spc="-15" dirty="0">
                <a:solidFill>
                  <a:srgbClr val="404040"/>
                </a:solidFill>
                <a:latin typeface="Verdana"/>
                <a:cs typeface="Verdana"/>
              </a:rPr>
              <a:t> </a:t>
            </a:r>
            <a:r>
              <a:rPr sz="1800" dirty="0">
                <a:solidFill>
                  <a:srgbClr val="404040"/>
                </a:solidFill>
                <a:latin typeface="Verdana"/>
                <a:cs typeface="Verdana"/>
              </a:rPr>
              <a:t>link</a:t>
            </a:r>
            <a:r>
              <a:rPr sz="1800" spc="-5" dirty="0">
                <a:solidFill>
                  <a:srgbClr val="404040"/>
                </a:solidFill>
                <a:latin typeface="Verdana"/>
                <a:cs typeface="Verdana"/>
              </a:rPr>
              <a:t> του</a:t>
            </a:r>
            <a:r>
              <a:rPr sz="1800" dirty="0">
                <a:solidFill>
                  <a:srgbClr val="404040"/>
                </a:solidFill>
                <a:latin typeface="Verdana"/>
                <a:cs typeface="Verdana"/>
              </a:rPr>
              <a:t> website</a:t>
            </a:r>
            <a:r>
              <a:rPr sz="1800" spc="25" dirty="0">
                <a:solidFill>
                  <a:srgbClr val="404040"/>
                </a:solidFill>
                <a:latin typeface="Verdana"/>
                <a:cs typeface="Verdana"/>
              </a:rPr>
              <a:t> </a:t>
            </a:r>
            <a:r>
              <a:rPr sz="1800" dirty="0">
                <a:solidFill>
                  <a:srgbClr val="404040"/>
                </a:solidFill>
                <a:latin typeface="Verdana"/>
                <a:cs typeface="Verdana"/>
              </a:rPr>
              <a:t>όπου </a:t>
            </a:r>
            <a:r>
              <a:rPr sz="1800" spc="-615" dirty="0">
                <a:solidFill>
                  <a:srgbClr val="404040"/>
                </a:solidFill>
                <a:latin typeface="Verdana"/>
                <a:cs typeface="Verdana"/>
              </a:rPr>
              <a:t> </a:t>
            </a:r>
            <a:r>
              <a:rPr sz="1800" dirty="0">
                <a:solidFill>
                  <a:srgbClr val="404040"/>
                </a:solidFill>
                <a:latin typeface="Verdana"/>
                <a:cs typeface="Verdana"/>
              </a:rPr>
              <a:t>έχετε	ανακοινώσει </a:t>
            </a:r>
            <a:r>
              <a:rPr sz="1800" spc="-5" dirty="0">
                <a:solidFill>
                  <a:srgbClr val="404040"/>
                </a:solidFill>
                <a:latin typeface="Verdana"/>
                <a:cs typeface="Verdana"/>
              </a:rPr>
              <a:t>το Erasmus</a:t>
            </a:r>
            <a:r>
              <a:rPr sz="1800" spc="-10" dirty="0">
                <a:solidFill>
                  <a:srgbClr val="404040"/>
                </a:solidFill>
                <a:latin typeface="Verdana"/>
                <a:cs typeface="Verdana"/>
              </a:rPr>
              <a:t> Policy</a:t>
            </a:r>
            <a:r>
              <a:rPr sz="1800" dirty="0">
                <a:solidFill>
                  <a:srgbClr val="404040"/>
                </a:solidFill>
                <a:latin typeface="Verdana"/>
                <a:cs typeface="Verdana"/>
              </a:rPr>
              <a:t> </a:t>
            </a:r>
            <a:r>
              <a:rPr sz="1800" spc="-5" dirty="0">
                <a:solidFill>
                  <a:srgbClr val="404040"/>
                </a:solidFill>
                <a:latin typeface="Verdana"/>
                <a:cs typeface="Verdana"/>
              </a:rPr>
              <a:t>Statement </a:t>
            </a:r>
            <a:r>
              <a:rPr sz="1800" dirty="0">
                <a:solidFill>
                  <a:srgbClr val="404040"/>
                </a:solidFill>
                <a:latin typeface="Verdana"/>
                <a:cs typeface="Verdana"/>
              </a:rPr>
              <a:t>(EPS)</a:t>
            </a:r>
            <a:endParaRPr sz="1800">
              <a:latin typeface="Verdana"/>
              <a:cs typeface="Verdana"/>
            </a:endParaRPr>
          </a:p>
        </p:txBody>
      </p:sp>
      <p:sp>
        <p:nvSpPr>
          <p:cNvPr id="10" name="object 10"/>
          <p:cNvSpPr txBox="1"/>
          <p:nvPr/>
        </p:nvSpPr>
        <p:spPr>
          <a:xfrm>
            <a:off x="8147050" y="5924321"/>
            <a:ext cx="116205" cy="229235"/>
          </a:xfrm>
          <a:prstGeom prst="rect">
            <a:avLst/>
          </a:prstGeom>
        </p:spPr>
        <p:txBody>
          <a:bodyPr vert="horz" wrap="square" lIns="0" tIns="0" rIns="0" bIns="0" rtlCol="0">
            <a:spAutoFit/>
          </a:bodyPr>
          <a:lstStyle/>
          <a:p>
            <a:pPr>
              <a:lnSpc>
                <a:spcPts val="1710"/>
              </a:lnSpc>
            </a:pPr>
            <a:r>
              <a:rPr sz="1800" b="1" dirty="0">
                <a:solidFill>
                  <a:srgbClr val="FFC000"/>
                </a:solidFill>
                <a:latin typeface="Calibri"/>
                <a:cs typeface="Calibri"/>
              </a:rPr>
              <a:t>2</a:t>
            </a:r>
            <a:endParaRPr sz="1800">
              <a:latin typeface="Calibri"/>
              <a:cs typeface="Calibri"/>
            </a:endParaRPr>
          </a:p>
        </p:txBody>
      </p:sp>
      <p:grpSp>
        <p:nvGrpSpPr>
          <p:cNvPr id="11" name="object 11"/>
          <p:cNvGrpSpPr/>
          <p:nvPr/>
        </p:nvGrpSpPr>
        <p:grpSpPr>
          <a:xfrm>
            <a:off x="2218944" y="3206495"/>
            <a:ext cx="8449310" cy="2903220"/>
            <a:chOff x="2218944" y="3206495"/>
            <a:chExt cx="8449310" cy="2903220"/>
          </a:xfrm>
        </p:grpSpPr>
        <p:sp>
          <p:nvSpPr>
            <p:cNvPr id="12" name="object 12"/>
            <p:cNvSpPr/>
            <p:nvPr/>
          </p:nvSpPr>
          <p:spPr>
            <a:xfrm>
              <a:off x="3611118" y="4463033"/>
              <a:ext cx="1235710" cy="196215"/>
            </a:xfrm>
            <a:custGeom>
              <a:avLst/>
              <a:gdLst/>
              <a:ahLst/>
              <a:cxnLst/>
              <a:rect l="l" t="t" r="r" b="b"/>
              <a:pathLst>
                <a:path w="1235710" h="196214">
                  <a:moveTo>
                    <a:pt x="0" y="32639"/>
                  </a:moveTo>
                  <a:lnTo>
                    <a:pt x="2540" y="19939"/>
                  </a:lnTo>
                  <a:lnTo>
                    <a:pt x="9525" y="9652"/>
                  </a:lnTo>
                  <a:lnTo>
                    <a:pt x="19812" y="2540"/>
                  </a:lnTo>
                  <a:lnTo>
                    <a:pt x="32512" y="0"/>
                  </a:lnTo>
                  <a:lnTo>
                    <a:pt x="1203071" y="0"/>
                  </a:lnTo>
                  <a:lnTo>
                    <a:pt x="1215771" y="2540"/>
                  </a:lnTo>
                  <a:lnTo>
                    <a:pt x="1226058" y="9652"/>
                  </a:lnTo>
                  <a:lnTo>
                    <a:pt x="1233043" y="19939"/>
                  </a:lnTo>
                  <a:lnTo>
                    <a:pt x="1235583" y="32639"/>
                  </a:lnTo>
                  <a:lnTo>
                    <a:pt x="1235583" y="163449"/>
                  </a:lnTo>
                  <a:lnTo>
                    <a:pt x="1233043" y="176149"/>
                  </a:lnTo>
                  <a:lnTo>
                    <a:pt x="1226058" y="186436"/>
                  </a:lnTo>
                  <a:lnTo>
                    <a:pt x="1215771" y="193548"/>
                  </a:lnTo>
                  <a:lnTo>
                    <a:pt x="1203071" y="196088"/>
                  </a:lnTo>
                  <a:lnTo>
                    <a:pt x="32512" y="196088"/>
                  </a:lnTo>
                  <a:lnTo>
                    <a:pt x="19812" y="193548"/>
                  </a:lnTo>
                  <a:lnTo>
                    <a:pt x="9525" y="186436"/>
                  </a:lnTo>
                  <a:lnTo>
                    <a:pt x="2540" y="176149"/>
                  </a:lnTo>
                  <a:lnTo>
                    <a:pt x="0" y="163449"/>
                  </a:lnTo>
                  <a:lnTo>
                    <a:pt x="0" y="32639"/>
                  </a:lnTo>
                  <a:close/>
                </a:path>
              </a:pathLst>
            </a:custGeom>
            <a:ln w="25908">
              <a:solidFill>
                <a:srgbClr val="FF0000"/>
              </a:solidFill>
            </a:ln>
          </p:spPr>
          <p:txBody>
            <a:bodyPr wrap="square" lIns="0" tIns="0" rIns="0" bIns="0" rtlCol="0"/>
            <a:lstStyle/>
            <a:p>
              <a:endParaRPr/>
            </a:p>
          </p:txBody>
        </p:sp>
        <p:sp>
          <p:nvSpPr>
            <p:cNvPr id="13" name="object 13"/>
            <p:cNvSpPr/>
            <p:nvPr/>
          </p:nvSpPr>
          <p:spPr>
            <a:xfrm>
              <a:off x="6039611" y="5166360"/>
              <a:ext cx="562610" cy="463550"/>
            </a:xfrm>
            <a:custGeom>
              <a:avLst/>
              <a:gdLst/>
              <a:ahLst/>
              <a:cxnLst/>
              <a:rect l="l" t="t" r="r" b="b"/>
              <a:pathLst>
                <a:path w="562609" h="463550">
                  <a:moveTo>
                    <a:pt x="357504" y="0"/>
                  </a:moveTo>
                  <a:lnTo>
                    <a:pt x="315340" y="7873"/>
                  </a:lnTo>
                  <a:lnTo>
                    <a:pt x="276478" y="24764"/>
                  </a:lnTo>
                  <a:lnTo>
                    <a:pt x="242315" y="49656"/>
                  </a:lnTo>
                  <a:lnTo>
                    <a:pt x="214122" y="81533"/>
                  </a:lnTo>
                  <a:lnTo>
                    <a:pt x="193421" y="119506"/>
                  </a:lnTo>
                  <a:lnTo>
                    <a:pt x="181228" y="162559"/>
                  </a:lnTo>
                  <a:lnTo>
                    <a:pt x="171196" y="208025"/>
                  </a:lnTo>
                  <a:lnTo>
                    <a:pt x="155701" y="252729"/>
                  </a:lnTo>
                  <a:lnTo>
                    <a:pt x="135127" y="296417"/>
                  </a:lnTo>
                  <a:lnTo>
                    <a:pt x="109220" y="339343"/>
                  </a:lnTo>
                  <a:lnTo>
                    <a:pt x="78104" y="381507"/>
                  </a:lnTo>
                  <a:lnTo>
                    <a:pt x="41655" y="422706"/>
                  </a:lnTo>
                  <a:lnTo>
                    <a:pt x="0" y="463092"/>
                  </a:lnTo>
                  <a:lnTo>
                    <a:pt x="51053" y="435978"/>
                  </a:lnTo>
                  <a:lnTo>
                    <a:pt x="101346" y="414146"/>
                  </a:lnTo>
                  <a:lnTo>
                    <a:pt x="150749" y="397636"/>
                  </a:lnTo>
                  <a:lnTo>
                    <a:pt x="199136" y="386460"/>
                  </a:lnTo>
                  <a:lnTo>
                    <a:pt x="246761" y="380618"/>
                  </a:lnTo>
                  <a:lnTo>
                    <a:pt x="293624" y="380110"/>
                  </a:lnTo>
                  <a:lnTo>
                    <a:pt x="339471" y="384809"/>
                  </a:lnTo>
                  <a:lnTo>
                    <a:pt x="383793" y="386841"/>
                  </a:lnTo>
                  <a:lnTo>
                    <a:pt x="425958" y="378967"/>
                  </a:lnTo>
                  <a:lnTo>
                    <a:pt x="464819" y="362076"/>
                  </a:lnTo>
                  <a:lnTo>
                    <a:pt x="498983" y="337311"/>
                  </a:lnTo>
                  <a:lnTo>
                    <a:pt x="527177" y="305434"/>
                  </a:lnTo>
                  <a:lnTo>
                    <a:pt x="548005" y="267461"/>
                  </a:lnTo>
                  <a:lnTo>
                    <a:pt x="560069" y="224281"/>
                  </a:lnTo>
                  <a:lnTo>
                    <a:pt x="562229" y="179577"/>
                  </a:lnTo>
                  <a:lnTo>
                    <a:pt x="554482" y="137032"/>
                  </a:lnTo>
                  <a:lnTo>
                    <a:pt x="537971" y="97789"/>
                  </a:lnTo>
                  <a:lnTo>
                    <a:pt x="513461" y="63372"/>
                  </a:lnTo>
                  <a:lnTo>
                    <a:pt x="481964" y="35051"/>
                  </a:lnTo>
                  <a:lnTo>
                    <a:pt x="444373" y="14096"/>
                  </a:lnTo>
                  <a:lnTo>
                    <a:pt x="401827" y="2031"/>
                  </a:lnTo>
                  <a:lnTo>
                    <a:pt x="357504" y="0"/>
                  </a:lnTo>
                  <a:close/>
                </a:path>
              </a:pathLst>
            </a:custGeom>
            <a:solidFill>
              <a:srgbClr val="FFFFFF"/>
            </a:solidFill>
          </p:spPr>
          <p:txBody>
            <a:bodyPr wrap="square" lIns="0" tIns="0" rIns="0" bIns="0" rtlCol="0"/>
            <a:lstStyle/>
            <a:p>
              <a:endParaRPr/>
            </a:p>
          </p:txBody>
        </p:sp>
        <p:sp>
          <p:nvSpPr>
            <p:cNvPr id="14" name="object 14"/>
            <p:cNvSpPr/>
            <p:nvPr/>
          </p:nvSpPr>
          <p:spPr>
            <a:xfrm>
              <a:off x="6040373" y="5167122"/>
              <a:ext cx="562610" cy="463550"/>
            </a:xfrm>
            <a:custGeom>
              <a:avLst/>
              <a:gdLst/>
              <a:ahLst/>
              <a:cxnLst/>
              <a:rect l="l" t="t" r="r" b="b"/>
              <a:pathLst>
                <a:path w="562609" h="463550">
                  <a:moveTo>
                    <a:pt x="401827" y="2031"/>
                  </a:moveTo>
                  <a:lnTo>
                    <a:pt x="357504" y="0"/>
                  </a:lnTo>
                  <a:lnTo>
                    <a:pt x="315340" y="7873"/>
                  </a:lnTo>
                  <a:lnTo>
                    <a:pt x="276478" y="24764"/>
                  </a:lnTo>
                  <a:lnTo>
                    <a:pt x="242315" y="49656"/>
                  </a:lnTo>
                  <a:lnTo>
                    <a:pt x="214122" y="81533"/>
                  </a:lnTo>
                  <a:lnTo>
                    <a:pt x="193421" y="119506"/>
                  </a:lnTo>
                  <a:lnTo>
                    <a:pt x="181228" y="162559"/>
                  </a:lnTo>
                  <a:lnTo>
                    <a:pt x="171196" y="208025"/>
                  </a:lnTo>
                  <a:lnTo>
                    <a:pt x="155701" y="252729"/>
                  </a:lnTo>
                  <a:lnTo>
                    <a:pt x="135127" y="296417"/>
                  </a:lnTo>
                  <a:lnTo>
                    <a:pt x="109220" y="339343"/>
                  </a:lnTo>
                  <a:lnTo>
                    <a:pt x="78104" y="381507"/>
                  </a:lnTo>
                  <a:lnTo>
                    <a:pt x="41655" y="422706"/>
                  </a:lnTo>
                  <a:lnTo>
                    <a:pt x="0" y="463092"/>
                  </a:lnTo>
                  <a:lnTo>
                    <a:pt x="51053" y="435978"/>
                  </a:lnTo>
                  <a:lnTo>
                    <a:pt x="101346" y="414146"/>
                  </a:lnTo>
                  <a:lnTo>
                    <a:pt x="150749" y="397636"/>
                  </a:lnTo>
                  <a:lnTo>
                    <a:pt x="199136" y="386460"/>
                  </a:lnTo>
                  <a:lnTo>
                    <a:pt x="246761" y="380618"/>
                  </a:lnTo>
                  <a:lnTo>
                    <a:pt x="293624" y="380110"/>
                  </a:lnTo>
                  <a:lnTo>
                    <a:pt x="339471" y="384809"/>
                  </a:lnTo>
                  <a:lnTo>
                    <a:pt x="383793" y="386841"/>
                  </a:lnTo>
                  <a:lnTo>
                    <a:pt x="425958" y="378967"/>
                  </a:lnTo>
                  <a:lnTo>
                    <a:pt x="464820" y="362076"/>
                  </a:lnTo>
                  <a:lnTo>
                    <a:pt x="498982" y="337311"/>
                  </a:lnTo>
                  <a:lnTo>
                    <a:pt x="527176" y="305434"/>
                  </a:lnTo>
                  <a:lnTo>
                    <a:pt x="548004" y="267461"/>
                  </a:lnTo>
                  <a:lnTo>
                    <a:pt x="560070" y="224281"/>
                  </a:lnTo>
                  <a:lnTo>
                    <a:pt x="562228" y="179577"/>
                  </a:lnTo>
                  <a:lnTo>
                    <a:pt x="554481" y="137032"/>
                  </a:lnTo>
                  <a:lnTo>
                    <a:pt x="537972" y="97789"/>
                  </a:lnTo>
                  <a:lnTo>
                    <a:pt x="513460" y="63372"/>
                  </a:lnTo>
                  <a:lnTo>
                    <a:pt x="481965" y="35051"/>
                  </a:lnTo>
                  <a:lnTo>
                    <a:pt x="444373" y="14096"/>
                  </a:lnTo>
                  <a:lnTo>
                    <a:pt x="401827" y="2031"/>
                  </a:lnTo>
                  <a:close/>
                </a:path>
              </a:pathLst>
            </a:custGeom>
            <a:ln w="25907">
              <a:solidFill>
                <a:srgbClr val="385D88"/>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6316979" y="5289803"/>
              <a:ext cx="91439" cy="146303"/>
            </a:xfrm>
            <a:prstGeom prst="rect">
              <a:avLst/>
            </a:prstGeom>
          </p:spPr>
        </p:pic>
        <p:pic>
          <p:nvPicPr>
            <p:cNvPr id="16" name="object 16"/>
            <p:cNvPicPr/>
            <p:nvPr/>
          </p:nvPicPr>
          <p:blipFill>
            <a:blip r:embed="rId5" cstate="print"/>
            <a:stretch>
              <a:fillRect/>
            </a:stretch>
          </p:blipFill>
          <p:spPr>
            <a:xfrm>
              <a:off x="2218944" y="3206495"/>
              <a:ext cx="8449056" cy="2903219"/>
            </a:xfrm>
            <a:prstGeom prst="rect">
              <a:avLst/>
            </a:prstGeom>
          </p:spPr>
        </p:pic>
        <p:sp>
          <p:nvSpPr>
            <p:cNvPr id="17" name="object 17"/>
            <p:cNvSpPr/>
            <p:nvPr/>
          </p:nvSpPr>
          <p:spPr>
            <a:xfrm>
              <a:off x="3004566" y="4845557"/>
              <a:ext cx="6277610" cy="681355"/>
            </a:xfrm>
            <a:custGeom>
              <a:avLst/>
              <a:gdLst/>
              <a:ahLst/>
              <a:cxnLst/>
              <a:rect l="l" t="t" r="r" b="b"/>
              <a:pathLst>
                <a:path w="6277609" h="681354">
                  <a:moveTo>
                    <a:pt x="2173097" y="113411"/>
                  </a:moveTo>
                  <a:lnTo>
                    <a:pt x="2181986" y="69342"/>
                  </a:lnTo>
                  <a:lnTo>
                    <a:pt x="2206244" y="33274"/>
                  </a:lnTo>
                  <a:lnTo>
                    <a:pt x="2242311" y="8890"/>
                  </a:lnTo>
                  <a:lnTo>
                    <a:pt x="2286381" y="0"/>
                  </a:lnTo>
                  <a:lnTo>
                    <a:pt x="6163817" y="0"/>
                  </a:lnTo>
                  <a:lnTo>
                    <a:pt x="6207886" y="8890"/>
                  </a:lnTo>
                  <a:lnTo>
                    <a:pt x="6243955" y="33274"/>
                  </a:lnTo>
                  <a:lnTo>
                    <a:pt x="6268211" y="69342"/>
                  </a:lnTo>
                  <a:lnTo>
                    <a:pt x="6277102" y="113411"/>
                  </a:lnTo>
                  <a:lnTo>
                    <a:pt x="6277102" y="567309"/>
                  </a:lnTo>
                  <a:lnTo>
                    <a:pt x="6268211" y="611505"/>
                  </a:lnTo>
                  <a:lnTo>
                    <a:pt x="6243955" y="647573"/>
                  </a:lnTo>
                  <a:lnTo>
                    <a:pt x="6207886" y="671957"/>
                  </a:lnTo>
                  <a:lnTo>
                    <a:pt x="6163817" y="680847"/>
                  </a:lnTo>
                  <a:lnTo>
                    <a:pt x="2286381" y="680847"/>
                  </a:lnTo>
                  <a:lnTo>
                    <a:pt x="2242311" y="671957"/>
                  </a:lnTo>
                  <a:lnTo>
                    <a:pt x="2206244" y="647573"/>
                  </a:lnTo>
                  <a:lnTo>
                    <a:pt x="2181986" y="611505"/>
                  </a:lnTo>
                  <a:lnTo>
                    <a:pt x="2173097" y="567309"/>
                  </a:lnTo>
                  <a:lnTo>
                    <a:pt x="2173097" y="113411"/>
                  </a:lnTo>
                  <a:close/>
                </a:path>
                <a:path w="6277609" h="681354">
                  <a:moveTo>
                    <a:pt x="0" y="177038"/>
                  </a:moveTo>
                  <a:lnTo>
                    <a:pt x="3301" y="160401"/>
                  </a:lnTo>
                  <a:lnTo>
                    <a:pt x="12445" y="146812"/>
                  </a:lnTo>
                  <a:lnTo>
                    <a:pt x="26034" y="137668"/>
                  </a:lnTo>
                  <a:lnTo>
                    <a:pt x="42671" y="134366"/>
                  </a:lnTo>
                  <a:lnTo>
                    <a:pt x="1193292" y="134366"/>
                  </a:lnTo>
                  <a:lnTo>
                    <a:pt x="1209929" y="137668"/>
                  </a:lnTo>
                  <a:lnTo>
                    <a:pt x="1223391" y="146812"/>
                  </a:lnTo>
                  <a:lnTo>
                    <a:pt x="1232534" y="160401"/>
                  </a:lnTo>
                  <a:lnTo>
                    <a:pt x="1235963" y="177038"/>
                  </a:lnTo>
                  <a:lnTo>
                    <a:pt x="1235963" y="348107"/>
                  </a:lnTo>
                  <a:lnTo>
                    <a:pt x="1232534" y="364744"/>
                  </a:lnTo>
                  <a:lnTo>
                    <a:pt x="1223391" y="378333"/>
                  </a:lnTo>
                  <a:lnTo>
                    <a:pt x="1209929" y="387477"/>
                  </a:lnTo>
                  <a:lnTo>
                    <a:pt x="1193292" y="390779"/>
                  </a:lnTo>
                  <a:lnTo>
                    <a:pt x="42671" y="390779"/>
                  </a:lnTo>
                  <a:lnTo>
                    <a:pt x="26034" y="387477"/>
                  </a:lnTo>
                  <a:lnTo>
                    <a:pt x="12445" y="378333"/>
                  </a:lnTo>
                  <a:lnTo>
                    <a:pt x="3301" y="364744"/>
                  </a:lnTo>
                  <a:lnTo>
                    <a:pt x="0" y="348107"/>
                  </a:lnTo>
                  <a:lnTo>
                    <a:pt x="0" y="177038"/>
                  </a:lnTo>
                  <a:close/>
                </a:path>
              </a:pathLst>
            </a:custGeom>
            <a:ln w="25908">
              <a:solidFill>
                <a:srgbClr val="FF0000"/>
              </a:solidFill>
            </a:ln>
          </p:spPr>
          <p:txBody>
            <a:bodyPr wrap="square" lIns="0" tIns="0" rIns="0" bIns="0" rtlCol="0"/>
            <a:lstStyle/>
            <a:p>
              <a:endParaRPr/>
            </a:p>
          </p:txBody>
        </p:sp>
        <p:sp>
          <p:nvSpPr>
            <p:cNvPr id="18" name="object 18"/>
            <p:cNvSpPr/>
            <p:nvPr/>
          </p:nvSpPr>
          <p:spPr>
            <a:xfrm>
              <a:off x="8746236" y="4331207"/>
              <a:ext cx="617220" cy="480059"/>
            </a:xfrm>
            <a:custGeom>
              <a:avLst/>
              <a:gdLst/>
              <a:ahLst/>
              <a:cxnLst/>
              <a:rect l="l" t="t" r="r" b="b"/>
              <a:pathLst>
                <a:path w="617220" h="480060">
                  <a:moveTo>
                    <a:pt x="475615" y="0"/>
                  </a:moveTo>
                  <a:lnTo>
                    <a:pt x="433832" y="2159"/>
                  </a:lnTo>
                  <a:lnTo>
                    <a:pt x="392430" y="15367"/>
                  </a:lnTo>
                  <a:lnTo>
                    <a:pt x="352933" y="38608"/>
                  </a:lnTo>
                  <a:lnTo>
                    <a:pt x="316865" y="71120"/>
                  </a:lnTo>
                  <a:lnTo>
                    <a:pt x="285877" y="111887"/>
                  </a:lnTo>
                  <a:lnTo>
                    <a:pt x="261239" y="159893"/>
                  </a:lnTo>
                  <a:lnTo>
                    <a:pt x="241046" y="204978"/>
                  </a:lnTo>
                  <a:lnTo>
                    <a:pt x="217297" y="248539"/>
                  </a:lnTo>
                  <a:lnTo>
                    <a:pt x="189865" y="290703"/>
                  </a:lnTo>
                  <a:lnTo>
                    <a:pt x="159004" y="331343"/>
                  </a:lnTo>
                  <a:lnTo>
                    <a:pt x="124587" y="370586"/>
                  </a:lnTo>
                  <a:lnTo>
                    <a:pt x="86614" y="408432"/>
                  </a:lnTo>
                  <a:lnTo>
                    <a:pt x="45085" y="444881"/>
                  </a:lnTo>
                  <a:lnTo>
                    <a:pt x="0" y="479806"/>
                  </a:lnTo>
                  <a:lnTo>
                    <a:pt x="55880" y="456692"/>
                  </a:lnTo>
                  <a:lnTo>
                    <a:pt x="109474" y="439674"/>
                  </a:lnTo>
                  <a:lnTo>
                    <a:pt x="160528" y="428625"/>
                  </a:lnTo>
                  <a:lnTo>
                    <a:pt x="209169" y="423672"/>
                  </a:lnTo>
                  <a:lnTo>
                    <a:pt x="255397" y="424688"/>
                  </a:lnTo>
                  <a:lnTo>
                    <a:pt x="299212" y="431800"/>
                  </a:lnTo>
                  <a:lnTo>
                    <a:pt x="340614" y="444881"/>
                  </a:lnTo>
                  <a:lnTo>
                    <a:pt x="381254" y="454660"/>
                  </a:lnTo>
                  <a:lnTo>
                    <a:pt x="423037" y="452374"/>
                  </a:lnTo>
                  <a:lnTo>
                    <a:pt x="464439" y="439293"/>
                  </a:lnTo>
                  <a:lnTo>
                    <a:pt x="503936" y="415925"/>
                  </a:lnTo>
                  <a:lnTo>
                    <a:pt x="540004" y="383540"/>
                  </a:lnTo>
                  <a:lnTo>
                    <a:pt x="570992" y="342773"/>
                  </a:lnTo>
                  <a:lnTo>
                    <a:pt x="595630" y="294640"/>
                  </a:lnTo>
                  <a:lnTo>
                    <a:pt x="611251" y="242951"/>
                  </a:lnTo>
                  <a:lnTo>
                    <a:pt x="617220" y="192024"/>
                  </a:lnTo>
                  <a:lnTo>
                    <a:pt x="613791" y="143764"/>
                  </a:lnTo>
                  <a:lnTo>
                    <a:pt x="601472" y="99568"/>
                  </a:lnTo>
                  <a:lnTo>
                    <a:pt x="580898" y="61341"/>
                  </a:lnTo>
                  <a:lnTo>
                    <a:pt x="552323" y="30861"/>
                  </a:lnTo>
                  <a:lnTo>
                    <a:pt x="516255" y="9652"/>
                  </a:lnTo>
                  <a:lnTo>
                    <a:pt x="475615" y="0"/>
                  </a:lnTo>
                  <a:close/>
                </a:path>
              </a:pathLst>
            </a:custGeom>
            <a:solidFill>
              <a:srgbClr val="FFFFFF"/>
            </a:solidFill>
          </p:spPr>
          <p:txBody>
            <a:bodyPr wrap="square" lIns="0" tIns="0" rIns="0" bIns="0" rtlCol="0"/>
            <a:lstStyle/>
            <a:p>
              <a:endParaRPr/>
            </a:p>
          </p:txBody>
        </p:sp>
        <p:sp>
          <p:nvSpPr>
            <p:cNvPr id="19" name="object 19"/>
            <p:cNvSpPr/>
            <p:nvPr/>
          </p:nvSpPr>
          <p:spPr>
            <a:xfrm>
              <a:off x="8746998" y="4331969"/>
              <a:ext cx="617220" cy="480059"/>
            </a:xfrm>
            <a:custGeom>
              <a:avLst/>
              <a:gdLst/>
              <a:ahLst/>
              <a:cxnLst/>
              <a:rect l="l" t="t" r="r" b="b"/>
              <a:pathLst>
                <a:path w="617220" h="480060">
                  <a:moveTo>
                    <a:pt x="516254" y="9651"/>
                  </a:moveTo>
                  <a:lnTo>
                    <a:pt x="475615" y="0"/>
                  </a:lnTo>
                  <a:lnTo>
                    <a:pt x="433831" y="2158"/>
                  </a:lnTo>
                  <a:lnTo>
                    <a:pt x="392429" y="15366"/>
                  </a:lnTo>
                  <a:lnTo>
                    <a:pt x="352932" y="38607"/>
                  </a:lnTo>
                  <a:lnTo>
                    <a:pt x="316865" y="71119"/>
                  </a:lnTo>
                  <a:lnTo>
                    <a:pt x="285876" y="111886"/>
                  </a:lnTo>
                  <a:lnTo>
                    <a:pt x="261238" y="159892"/>
                  </a:lnTo>
                  <a:lnTo>
                    <a:pt x="241046" y="204977"/>
                  </a:lnTo>
                  <a:lnTo>
                    <a:pt x="217297" y="248538"/>
                  </a:lnTo>
                  <a:lnTo>
                    <a:pt x="189865" y="290702"/>
                  </a:lnTo>
                  <a:lnTo>
                    <a:pt x="159003" y="331342"/>
                  </a:lnTo>
                  <a:lnTo>
                    <a:pt x="124586" y="370585"/>
                  </a:lnTo>
                  <a:lnTo>
                    <a:pt x="86613" y="408431"/>
                  </a:lnTo>
                  <a:lnTo>
                    <a:pt x="45084" y="444880"/>
                  </a:lnTo>
                  <a:lnTo>
                    <a:pt x="0" y="479805"/>
                  </a:lnTo>
                  <a:lnTo>
                    <a:pt x="55879" y="456691"/>
                  </a:lnTo>
                  <a:lnTo>
                    <a:pt x="109474" y="439673"/>
                  </a:lnTo>
                  <a:lnTo>
                    <a:pt x="160527" y="428624"/>
                  </a:lnTo>
                  <a:lnTo>
                    <a:pt x="209169" y="423671"/>
                  </a:lnTo>
                  <a:lnTo>
                    <a:pt x="255397" y="424687"/>
                  </a:lnTo>
                  <a:lnTo>
                    <a:pt x="299211" y="431799"/>
                  </a:lnTo>
                  <a:lnTo>
                    <a:pt x="340613" y="444880"/>
                  </a:lnTo>
                  <a:lnTo>
                    <a:pt x="381253" y="454659"/>
                  </a:lnTo>
                  <a:lnTo>
                    <a:pt x="423036" y="452373"/>
                  </a:lnTo>
                  <a:lnTo>
                    <a:pt x="464438" y="439292"/>
                  </a:lnTo>
                  <a:lnTo>
                    <a:pt x="503935" y="415924"/>
                  </a:lnTo>
                  <a:lnTo>
                    <a:pt x="540003" y="383539"/>
                  </a:lnTo>
                  <a:lnTo>
                    <a:pt x="570992" y="342772"/>
                  </a:lnTo>
                  <a:lnTo>
                    <a:pt x="595629" y="294639"/>
                  </a:lnTo>
                  <a:lnTo>
                    <a:pt x="611251" y="242950"/>
                  </a:lnTo>
                  <a:lnTo>
                    <a:pt x="617220" y="192023"/>
                  </a:lnTo>
                  <a:lnTo>
                    <a:pt x="613791" y="143763"/>
                  </a:lnTo>
                  <a:lnTo>
                    <a:pt x="601472" y="99567"/>
                  </a:lnTo>
                  <a:lnTo>
                    <a:pt x="580898" y="61340"/>
                  </a:lnTo>
                  <a:lnTo>
                    <a:pt x="552323" y="30860"/>
                  </a:lnTo>
                  <a:lnTo>
                    <a:pt x="516254" y="9651"/>
                  </a:lnTo>
                  <a:close/>
                </a:path>
              </a:pathLst>
            </a:custGeom>
            <a:ln w="25908">
              <a:solidFill>
                <a:srgbClr val="385D88"/>
              </a:solidFill>
            </a:ln>
          </p:spPr>
          <p:txBody>
            <a:bodyPr wrap="square" lIns="0" tIns="0" rIns="0" bIns="0" rtlCol="0"/>
            <a:lstStyle/>
            <a:p>
              <a:endParaRPr/>
            </a:p>
          </p:txBody>
        </p:sp>
      </p:grpSp>
      <p:sp>
        <p:nvSpPr>
          <p:cNvPr id="20" name="object 20"/>
          <p:cNvSpPr txBox="1"/>
          <p:nvPr/>
        </p:nvSpPr>
        <p:spPr>
          <a:xfrm>
            <a:off x="9093834" y="4379467"/>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1C3F3A-9508-8F48-B227-BA15A9BF1B66}"/>
              </a:ext>
            </a:extLst>
          </p:cNvPr>
          <p:cNvSpPr txBox="1"/>
          <p:nvPr/>
        </p:nvSpPr>
        <p:spPr>
          <a:xfrm>
            <a:off x="533400" y="977664"/>
            <a:ext cx="9906000" cy="2585323"/>
          </a:xfrm>
          <a:prstGeom prst="rect">
            <a:avLst/>
          </a:prstGeom>
          <a:noFill/>
        </p:spPr>
        <p:txBody>
          <a:bodyPr wrap="square">
            <a:spAutoFit/>
          </a:bodyPr>
          <a:lstStyle/>
          <a:p>
            <a:pPr marL="342900" lvl="0" indent="-342900">
              <a:buFont typeface="Courier New" panose="02070309020205020404" pitchFamily="49" charset="0"/>
              <a:buChar char="o"/>
            </a:pPr>
            <a:r>
              <a:rPr lang="el-GR" sz="1800" b="1" dirty="0">
                <a:solidFill>
                  <a:schemeClr val="tx2"/>
                </a:solidFill>
                <a:effectLst/>
                <a:latin typeface="Aptos" panose="020B0004020202020204" pitchFamily="34" charset="0"/>
                <a:ea typeface="Aptos" panose="020B0004020202020204" pitchFamily="34" charset="0"/>
              </a:rPr>
              <a:t>Τελευταία ημερομηνία υποβολής της Τελικής Έκθεσης </a:t>
            </a:r>
            <a:r>
              <a:rPr lang="el-GR" sz="1800" b="1" dirty="0">
                <a:solidFill>
                  <a:schemeClr val="tx2"/>
                </a:solidFill>
                <a:effectLst/>
                <a:highlight>
                  <a:srgbClr val="FFFF00"/>
                </a:highlight>
                <a:latin typeface="Aptos" panose="020B0004020202020204" pitchFamily="34" charset="0"/>
                <a:ea typeface="Aptos" panose="020B0004020202020204" pitchFamily="34" charset="0"/>
              </a:rPr>
              <a:t>είναι η 29</a:t>
            </a:r>
            <a:r>
              <a:rPr lang="el-GR" sz="1800" b="1" baseline="30000" dirty="0">
                <a:solidFill>
                  <a:schemeClr val="tx2"/>
                </a:solidFill>
                <a:effectLst/>
                <a:highlight>
                  <a:srgbClr val="FFFF00"/>
                </a:highlight>
                <a:latin typeface="Aptos" panose="020B0004020202020204" pitchFamily="34" charset="0"/>
                <a:ea typeface="Aptos" panose="020B0004020202020204" pitchFamily="34" charset="0"/>
              </a:rPr>
              <a:t>η</a:t>
            </a:r>
            <a:r>
              <a:rPr lang="el-GR" sz="1800" b="1" dirty="0">
                <a:solidFill>
                  <a:schemeClr val="tx2"/>
                </a:solidFill>
                <a:effectLst/>
                <a:highlight>
                  <a:srgbClr val="FFFF00"/>
                </a:highlight>
                <a:latin typeface="Aptos" panose="020B0004020202020204" pitchFamily="34" charset="0"/>
                <a:ea typeface="Aptos" panose="020B0004020202020204" pitchFamily="34" charset="0"/>
              </a:rPr>
              <a:t> Ιανουαρίου.</a:t>
            </a:r>
          </a:p>
          <a:p>
            <a:pPr marL="342900" lvl="0" indent="-342900">
              <a:buFont typeface="Courier New" panose="02070309020205020404" pitchFamily="49" charset="0"/>
              <a:buChar char="o"/>
            </a:pPr>
            <a:endParaRPr lang="el-GR" b="1" dirty="0">
              <a:solidFill>
                <a:schemeClr val="tx2"/>
              </a:solidFill>
              <a:latin typeface="Aptos" panose="020B0004020202020204" pitchFamily="34" charset="0"/>
              <a:ea typeface="Aptos" panose="020B0004020202020204" pitchFamily="34" charset="0"/>
            </a:endParaRPr>
          </a:p>
          <a:p>
            <a:pPr marL="342900" lvl="0" indent="-342900">
              <a:buFont typeface="Courier New" panose="02070309020205020404" pitchFamily="49" charset="0"/>
              <a:buChar char="o"/>
            </a:pPr>
            <a:r>
              <a:rPr lang="el-GR" sz="1800" b="1" dirty="0">
                <a:solidFill>
                  <a:schemeClr val="tx2"/>
                </a:solidFill>
                <a:effectLst/>
                <a:latin typeface="Aptos" panose="020B0004020202020204" pitchFamily="34" charset="0"/>
                <a:ea typeface="Aptos" panose="020B0004020202020204" pitchFamily="34" charset="0"/>
              </a:rPr>
              <a:t>Η υποβολή της Τελικής Έκθεσης πραγματοποιείται </a:t>
            </a:r>
            <a:r>
              <a:rPr lang="en-GB" sz="1800" b="1" dirty="0">
                <a:solidFill>
                  <a:schemeClr val="tx2"/>
                </a:solidFill>
                <a:effectLst/>
                <a:latin typeface="Aptos" panose="020B0004020202020204" pitchFamily="34" charset="0"/>
                <a:ea typeface="Aptos" panose="020B0004020202020204" pitchFamily="34" charset="0"/>
              </a:rPr>
              <a:t>MONO </a:t>
            </a:r>
            <a:r>
              <a:rPr lang="el-GR" sz="1800" b="1" dirty="0">
                <a:solidFill>
                  <a:schemeClr val="tx2"/>
                </a:solidFill>
                <a:effectLst/>
                <a:latin typeface="Aptos" panose="020B0004020202020204" pitchFamily="34" charset="0"/>
                <a:ea typeface="Aptos" panose="020B0004020202020204" pitchFamily="34" charset="0"/>
              </a:rPr>
              <a:t>μέσα από το εργαλείο </a:t>
            </a:r>
            <a:r>
              <a:rPr lang="en-GB" b="1" dirty="0">
                <a:solidFill>
                  <a:schemeClr val="tx2"/>
                </a:solidFill>
                <a:latin typeface="Aptos" panose="020B0004020202020204" pitchFamily="34" charset="0"/>
                <a:ea typeface="Aptos" panose="020B0004020202020204" pitchFamily="34" charset="0"/>
              </a:rPr>
              <a:t>Beneficiary Module.</a:t>
            </a:r>
          </a:p>
          <a:p>
            <a:pPr marL="342900" lvl="0" indent="-342900">
              <a:buFont typeface="Courier New" panose="02070309020205020404" pitchFamily="49" charset="0"/>
              <a:buChar char="o"/>
            </a:pPr>
            <a:endParaRPr lang="en-GB" b="1" dirty="0">
              <a:solidFill>
                <a:schemeClr val="tx2"/>
              </a:solidFill>
              <a:latin typeface="Aptos" panose="020B0004020202020204" pitchFamily="34" charset="0"/>
              <a:ea typeface="Aptos" panose="020B0004020202020204" pitchFamily="34" charset="0"/>
            </a:endParaRPr>
          </a:p>
          <a:p>
            <a:pPr marL="342900" lvl="0" indent="-342900">
              <a:buFont typeface="Courier New" panose="02070309020205020404" pitchFamily="49" charset="0"/>
              <a:buChar char="o"/>
            </a:pPr>
            <a:endParaRPr lang="en-GB" b="1" dirty="0">
              <a:solidFill>
                <a:schemeClr val="tx2"/>
              </a:solidFill>
              <a:latin typeface="Aptos" panose="020B0004020202020204" pitchFamily="34" charset="0"/>
              <a:ea typeface="Aptos" panose="020B0004020202020204" pitchFamily="34" charset="0"/>
            </a:endParaRPr>
          </a:p>
          <a:p>
            <a:pPr marL="342900" lvl="0" indent="-342900">
              <a:buFont typeface="Courier New" panose="02070309020205020404" pitchFamily="49" charset="0"/>
              <a:buChar char="o"/>
            </a:pPr>
            <a:endParaRPr lang="en-GB" b="1" dirty="0">
              <a:solidFill>
                <a:schemeClr val="tx2"/>
              </a:solidFill>
              <a:latin typeface="Aptos" panose="020B0004020202020204" pitchFamily="34" charset="0"/>
              <a:ea typeface="Aptos" panose="020B0004020202020204" pitchFamily="34" charset="0"/>
            </a:endParaRPr>
          </a:p>
          <a:p>
            <a:pPr marL="342900" lvl="0" indent="-342900">
              <a:buFont typeface="Courier New" panose="02070309020205020404" pitchFamily="49" charset="0"/>
              <a:buChar char="o"/>
            </a:pPr>
            <a:endParaRPr lang="en-GB" sz="1800" b="1" dirty="0">
              <a:solidFill>
                <a:schemeClr val="tx2"/>
              </a:solidFill>
              <a:effectLst/>
              <a:latin typeface="Aptos" panose="020B0004020202020204" pitchFamily="34" charset="0"/>
              <a:ea typeface="Aptos" panose="020B0004020202020204" pitchFamily="34" charset="0"/>
            </a:endParaRPr>
          </a:p>
          <a:p>
            <a:pPr marL="342900" lvl="0" indent="-342900">
              <a:buFont typeface="Courier New" panose="02070309020205020404" pitchFamily="49" charset="0"/>
              <a:buChar char="o"/>
            </a:pPr>
            <a:endParaRPr lang="en-GB" sz="1800" dirty="0">
              <a:solidFill>
                <a:schemeClr val="tx2"/>
              </a:solidFill>
              <a:effectLst/>
              <a:latin typeface="Calibri" panose="020F0502020204030204" pitchFamily="34" charset="0"/>
              <a:ea typeface="Aptos" panose="020B0004020202020204" pitchFamily="34" charset="0"/>
            </a:endParaRPr>
          </a:p>
        </p:txBody>
      </p:sp>
      <p:sp>
        <p:nvSpPr>
          <p:cNvPr id="5" name="object 5">
            <a:extLst>
              <a:ext uri="{FF2B5EF4-FFF2-40B4-BE49-F238E27FC236}">
                <a16:creationId xmlns:a16="http://schemas.microsoft.com/office/drawing/2014/main" id="{05491F6E-035C-EEA1-75AE-EC22C0931B25}"/>
              </a:ext>
            </a:extLst>
          </p:cNvPr>
          <p:cNvSpPr txBox="1">
            <a:spLocks/>
          </p:cNvSpPr>
          <p:nvPr/>
        </p:nvSpPr>
        <p:spPr>
          <a:xfrm>
            <a:off x="265582" y="64719"/>
            <a:ext cx="6211418" cy="505908"/>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l-GR" sz="3200" kern="0" spc="-20" dirty="0">
                <a:solidFill>
                  <a:schemeClr val="bg1"/>
                </a:solidFill>
                <a:latin typeface="Calibri Light"/>
                <a:cs typeface="Calibri Light"/>
              </a:rPr>
              <a:t>Τελική Έκθεση ΚΑ131 2021 </a:t>
            </a:r>
            <a:endParaRPr lang="el-GR" sz="3200" kern="0" dirty="0">
              <a:solidFill>
                <a:schemeClr val="bg1"/>
              </a:solidFill>
              <a:latin typeface="Calibri Light"/>
              <a:cs typeface="Calibri Light"/>
            </a:endParaRPr>
          </a:p>
        </p:txBody>
      </p:sp>
      <p:pic>
        <p:nvPicPr>
          <p:cNvPr id="2" name="Picture 1">
            <a:extLst>
              <a:ext uri="{FF2B5EF4-FFF2-40B4-BE49-F238E27FC236}">
                <a16:creationId xmlns:a16="http://schemas.microsoft.com/office/drawing/2014/main" id="{23EE7871-941E-A2D3-296E-05E5C912E5E9}"/>
              </a:ext>
            </a:extLst>
          </p:cNvPr>
          <p:cNvPicPr>
            <a:picLocks noChangeAspect="1"/>
          </p:cNvPicPr>
          <p:nvPr/>
        </p:nvPicPr>
        <p:blipFill>
          <a:blip r:embed="rId2"/>
          <a:stretch>
            <a:fillRect/>
          </a:stretch>
        </p:blipFill>
        <p:spPr>
          <a:xfrm>
            <a:off x="990600" y="2210203"/>
            <a:ext cx="4754455" cy="4647797"/>
          </a:xfrm>
          <a:prstGeom prst="rect">
            <a:avLst/>
          </a:prstGeom>
          <a:ln>
            <a:noFill/>
          </a:ln>
        </p:spPr>
      </p:pic>
    </p:spTree>
    <p:extLst>
      <p:ext uri="{BB962C8B-B14F-4D97-AF65-F5344CB8AC3E}">
        <p14:creationId xmlns:p14="http://schemas.microsoft.com/office/powerpoint/2010/main" val="2429526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37032"/>
          </a:xfrm>
          <a:prstGeom prst="rect">
            <a:avLst/>
          </a:prstGeom>
        </p:spPr>
      </p:pic>
      <p:sp>
        <p:nvSpPr>
          <p:cNvPr id="3" name="object 3"/>
          <p:cNvSpPr txBox="1">
            <a:spLocks noGrp="1"/>
          </p:cNvSpPr>
          <p:nvPr>
            <p:ph type="title"/>
          </p:nvPr>
        </p:nvSpPr>
        <p:spPr>
          <a:xfrm>
            <a:off x="116230" y="151637"/>
            <a:ext cx="714819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00" dirty="0"/>
              <a:t> </a:t>
            </a:r>
            <a:r>
              <a:rPr spc="-5" dirty="0"/>
              <a:t>–</a:t>
            </a:r>
            <a:r>
              <a:rPr spc="-405" dirty="0"/>
              <a:t> </a:t>
            </a:r>
            <a:r>
              <a:rPr spc="-70" dirty="0"/>
              <a:t>P</a:t>
            </a:r>
            <a:r>
              <a:rPr spc="-75" dirty="0"/>
              <a:t>a</a:t>
            </a:r>
            <a:r>
              <a:rPr spc="-70" dirty="0"/>
              <a:t>r</a:t>
            </a:r>
            <a:r>
              <a:rPr spc="-65" dirty="0"/>
              <a:t>t</a:t>
            </a:r>
            <a:r>
              <a:rPr spc="-70" dirty="0"/>
              <a:t>i</a:t>
            </a:r>
            <a:r>
              <a:rPr spc="-65" dirty="0"/>
              <a:t>c</a:t>
            </a:r>
            <a:r>
              <a:rPr spc="-70" dirty="0"/>
              <a:t>i</a:t>
            </a:r>
            <a:r>
              <a:rPr spc="-60" dirty="0"/>
              <a:t>p</a:t>
            </a:r>
            <a:r>
              <a:rPr spc="-85" dirty="0"/>
              <a:t>a</a:t>
            </a:r>
            <a:r>
              <a:rPr spc="-140" dirty="0"/>
              <a:t>t</a:t>
            </a:r>
            <a:r>
              <a:rPr spc="-145" dirty="0"/>
              <a:t>i</a:t>
            </a:r>
            <a:r>
              <a:rPr spc="-140" dirty="0"/>
              <a:t>n</a:t>
            </a:r>
            <a:r>
              <a:rPr spc="-5" dirty="0"/>
              <a:t>g</a:t>
            </a:r>
            <a:r>
              <a:rPr spc="-155" dirty="0"/>
              <a:t> </a:t>
            </a:r>
            <a:r>
              <a:rPr spc="-95" dirty="0"/>
              <a:t>O</a:t>
            </a:r>
            <a:r>
              <a:rPr spc="-55" dirty="0"/>
              <a:t>r</a:t>
            </a:r>
            <a:r>
              <a:rPr spc="-30" dirty="0"/>
              <a:t>g</a:t>
            </a:r>
            <a:r>
              <a:rPr spc="-35" dirty="0"/>
              <a:t>a</a:t>
            </a:r>
            <a:r>
              <a:rPr spc="-30" dirty="0"/>
              <a:t>n</a:t>
            </a:r>
            <a:r>
              <a:rPr spc="-10" dirty="0"/>
              <a:t>i</a:t>
            </a:r>
            <a:r>
              <a:rPr spc="-110" dirty="0"/>
              <a:t>z</a:t>
            </a:r>
            <a:r>
              <a:rPr spc="-120" dirty="0"/>
              <a:t>a</a:t>
            </a:r>
            <a:r>
              <a:rPr spc="-110" dirty="0"/>
              <a:t>t</a:t>
            </a:r>
            <a:r>
              <a:rPr spc="-120" dirty="0"/>
              <a:t>i</a:t>
            </a:r>
            <a:r>
              <a:rPr spc="-114" dirty="0"/>
              <a:t>on</a:t>
            </a:r>
            <a:r>
              <a:rPr spc="-5" dirty="0"/>
              <a:t>s</a:t>
            </a:r>
            <a:r>
              <a:rPr spc="-140" dirty="0"/>
              <a:t> </a:t>
            </a:r>
            <a:r>
              <a:rPr spc="-245" dirty="0"/>
              <a:t>(</a:t>
            </a:r>
            <a:r>
              <a:rPr spc="-254" dirty="0"/>
              <a:t>2/</a:t>
            </a:r>
            <a:r>
              <a:rPr spc="-250" dirty="0"/>
              <a:t>3</a:t>
            </a:r>
            <a:r>
              <a:rPr spc="-5" dirty="0"/>
              <a:t>)</a:t>
            </a:r>
          </a:p>
        </p:txBody>
      </p:sp>
      <p:sp>
        <p:nvSpPr>
          <p:cNvPr id="4" name="object 4"/>
          <p:cNvSpPr txBox="1"/>
          <p:nvPr/>
        </p:nvSpPr>
        <p:spPr>
          <a:xfrm>
            <a:off x="1023924" y="779700"/>
            <a:ext cx="6964045" cy="1943735"/>
          </a:xfrm>
          <a:prstGeom prst="rect">
            <a:avLst/>
          </a:prstGeom>
        </p:spPr>
        <p:txBody>
          <a:bodyPr vert="horz" wrap="square" lIns="0" tIns="143510" rIns="0" bIns="0" rtlCol="0">
            <a:spAutoFit/>
          </a:bodyPr>
          <a:lstStyle/>
          <a:p>
            <a:pPr marL="12700">
              <a:lnSpc>
                <a:spcPct val="100000"/>
              </a:lnSpc>
              <a:spcBef>
                <a:spcPts val="1130"/>
              </a:spcBef>
            </a:pPr>
            <a:r>
              <a:rPr sz="1900" b="1" u="heavy" spc="-65"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ar</a:t>
            </a:r>
            <a:r>
              <a:rPr sz="1900" b="1" u="heavy" spc="-6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c</a:t>
            </a:r>
            <a:r>
              <a:rPr sz="1900" b="1" u="heavy" spc="-65" dirty="0">
                <a:solidFill>
                  <a:srgbClr val="E26C09"/>
                </a:solidFill>
                <a:uFill>
                  <a:solidFill>
                    <a:srgbClr val="E26C09"/>
                  </a:solidFill>
                </a:uFill>
                <a:latin typeface="Tahoma"/>
                <a:cs typeface="Tahoma"/>
              </a:rPr>
              <a:t>i</a:t>
            </a:r>
            <a:r>
              <a:rPr sz="1900" b="1" u="heavy" spc="-75"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a:t>
            </a:r>
            <a:r>
              <a:rPr sz="1900" b="1" u="heavy" spc="-7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g</a:t>
            </a:r>
            <a:r>
              <a:rPr sz="1900" b="1" u="heavy" spc="-110" dirty="0">
                <a:solidFill>
                  <a:srgbClr val="E26C09"/>
                </a:solidFill>
                <a:uFill>
                  <a:solidFill>
                    <a:srgbClr val="E26C09"/>
                  </a:solidFill>
                </a:uFill>
                <a:latin typeface="Tahoma"/>
                <a:cs typeface="Tahoma"/>
              </a:rPr>
              <a:t> </a:t>
            </a:r>
            <a:r>
              <a:rPr sz="1900" b="1" u="heavy" spc="-60" dirty="0">
                <a:solidFill>
                  <a:srgbClr val="E26C09"/>
                </a:solidFill>
                <a:uFill>
                  <a:solidFill>
                    <a:srgbClr val="E26C09"/>
                  </a:solidFill>
                </a:uFill>
                <a:latin typeface="Tahoma"/>
                <a:cs typeface="Tahoma"/>
              </a:rPr>
              <a:t>Or</a:t>
            </a:r>
            <a:r>
              <a:rPr sz="1900" b="1" u="heavy" spc="-75" dirty="0">
                <a:solidFill>
                  <a:srgbClr val="E26C09"/>
                </a:solidFill>
                <a:uFill>
                  <a:solidFill>
                    <a:srgbClr val="E26C09"/>
                  </a:solidFill>
                </a:uFill>
                <a:latin typeface="Tahoma"/>
                <a:cs typeface="Tahoma"/>
              </a:rPr>
              <a:t>g</a:t>
            </a:r>
            <a:r>
              <a:rPr sz="1900" b="1" u="heavy" spc="-60" dirty="0">
                <a:solidFill>
                  <a:srgbClr val="E26C09"/>
                </a:solidFill>
                <a:uFill>
                  <a:solidFill>
                    <a:srgbClr val="E26C09"/>
                  </a:solidFill>
                </a:uFill>
                <a:latin typeface="Tahoma"/>
                <a:cs typeface="Tahoma"/>
              </a:rPr>
              <a:t>a</a:t>
            </a:r>
            <a:r>
              <a:rPr sz="1900" b="1" u="heavy" spc="-70" dirty="0">
                <a:solidFill>
                  <a:srgbClr val="E26C09"/>
                </a:solidFill>
                <a:uFill>
                  <a:solidFill>
                    <a:srgbClr val="E26C09"/>
                  </a:solidFill>
                </a:uFill>
                <a:latin typeface="Tahoma"/>
                <a:cs typeface="Tahoma"/>
              </a:rPr>
              <a:t>n</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z</a:t>
            </a:r>
            <a:r>
              <a:rPr sz="1900" b="1" u="heavy" spc="-60" dirty="0">
                <a:solidFill>
                  <a:srgbClr val="E26C09"/>
                </a:solidFill>
                <a:uFill>
                  <a:solidFill>
                    <a:srgbClr val="E26C09"/>
                  </a:solidFill>
                </a:uFill>
                <a:latin typeface="Tahoma"/>
                <a:cs typeface="Tahoma"/>
              </a:rPr>
              <a:t>a</a:t>
            </a:r>
            <a:r>
              <a:rPr sz="1900" b="1" u="heavy" spc="-65" dirty="0">
                <a:solidFill>
                  <a:srgbClr val="E26C09"/>
                </a:solidFill>
                <a:uFill>
                  <a:solidFill>
                    <a:srgbClr val="E26C09"/>
                  </a:solidFill>
                </a:uFill>
                <a:latin typeface="Tahoma"/>
                <a:cs typeface="Tahoma"/>
              </a:rPr>
              <a:t>ti</a:t>
            </a:r>
            <a:r>
              <a:rPr sz="1900" b="1" u="heavy" spc="-60" dirty="0">
                <a:solidFill>
                  <a:srgbClr val="E26C09"/>
                </a:solidFill>
                <a:uFill>
                  <a:solidFill>
                    <a:srgbClr val="E26C09"/>
                  </a:solidFill>
                </a:uFill>
                <a:latin typeface="Tahoma"/>
                <a:cs typeface="Tahoma"/>
              </a:rPr>
              <a:t>o</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s</a:t>
            </a:r>
            <a:endParaRPr sz="1900">
              <a:latin typeface="Tahoma"/>
              <a:cs typeface="Tahoma"/>
            </a:endParaRPr>
          </a:p>
          <a:p>
            <a:pPr marL="12700">
              <a:lnSpc>
                <a:spcPct val="100000"/>
              </a:lnSpc>
              <a:spcBef>
                <a:spcPts val="990"/>
              </a:spcBef>
            </a:pPr>
            <a:r>
              <a:rPr sz="1800" spc="-5" dirty="0">
                <a:solidFill>
                  <a:srgbClr val="404040"/>
                </a:solidFill>
                <a:latin typeface="Verdana"/>
                <a:cs typeface="Verdana"/>
              </a:rPr>
              <a:t>5.</a:t>
            </a:r>
            <a:r>
              <a:rPr sz="1800" spc="5" dirty="0">
                <a:solidFill>
                  <a:srgbClr val="404040"/>
                </a:solidFill>
                <a:latin typeface="Verdana"/>
                <a:cs typeface="Verdana"/>
              </a:rPr>
              <a:t> </a:t>
            </a:r>
            <a:r>
              <a:rPr sz="1800" spc="-5" dirty="0">
                <a:solidFill>
                  <a:srgbClr val="404040"/>
                </a:solidFill>
                <a:latin typeface="Verdana"/>
                <a:cs typeface="Verdana"/>
              </a:rPr>
              <a:t>Πρέπει</a:t>
            </a:r>
            <a:r>
              <a:rPr sz="1800" dirty="0">
                <a:solidFill>
                  <a:srgbClr val="404040"/>
                </a:solidFill>
                <a:latin typeface="Verdana"/>
                <a:cs typeface="Verdana"/>
              </a:rPr>
              <a:t> να</a:t>
            </a:r>
            <a:r>
              <a:rPr sz="1800" spc="5" dirty="0">
                <a:solidFill>
                  <a:srgbClr val="404040"/>
                </a:solidFill>
                <a:latin typeface="Verdana"/>
                <a:cs typeface="Verdana"/>
              </a:rPr>
              <a:t> </a:t>
            </a:r>
            <a:r>
              <a:rPr sz="1800" dirty="0">
                <a:solidFill>
                  <a:srgbClr val="404040"/>
                </a:solidFill>
                <a:latin typeface="Verdana"/>
                <a:cs typeface="Verdana"/>
              </a:rPr>
              <a:t>δηλώσετε</a:t>
            </a:r>
            <a:r>
              <a:rPr sz="1800" spc="5" dirty="0">
                <a:solidFill>
                  <a:srgbClr val="404040"/>
                </a:solidFill>
                <a:latin typeface="Verdana"/>
                <a:cs typeface="Verdana"/>
              </a:rPr>
              <a:t> </a:t>
            </a:r>
            <a:r>
              <a:rPr sz="1800" spc="-5" dirty="0">
                <a:solidFill>
                  <a:srgbClr val="404040"/>
                </a:solidFill>
                <a:latin typeface="Verdana"/>
                <a:cs typeface="Verdana"/>
              </a:rPr>
              <a:t>τουλάχιστον</a:t>
            </a:r>
            <a:r>
              <a:rPr sz="1800" spc="-25" dirty="0">
                <a:solidFill>
                  <a:srgbClr val="404040"/>
                </a:solidFill>
                <a:latin typeface="Verdana"/>
                <a:cs typeface="Verdana"/>
              </a:rPr>
              <a:t> </a:t>
            </a:r>
            <a:r>
              <a:rPr sz="1800" dirty="0">
                <a:solidFill>
                  <a:srgbClr val="404040"/>
                </a:solidFill>
                <a:latin typeface="Verdana"/>
                <a:cs typeface="Verdana"/>
              </a:rPr>
              <a:t>2</a:t>
            </a:r>
            <a:r>
              <a:rPr sz="1800" spc="5" dirty="0">
                <a:solidFill>
                  <a:srgbClr val="404040"/>
                </a:solidFill>
                <a:latin typeface="Verdana"/>
                <a:cs typeface="Verdana"/>
              </a:rPr>
              <a:t> </a:t>
            </a:r>
            <a:r>
              <a:rPr sz="1800" spc="-5" dirty="0">
                <a:solidFill>
                  <a:srgbClr val="404040"/>
                </a:solidFill>
                <a:latin typeface="Verdana"/>
                <a:cs typeface="Verdana"/>
              </a:rPr>
              <a:t>Associated</a:t>
            </a:r>
            <a:r>
              <a:rPr sz="1800" spc="5" dirty="0">
                <a:solidFill>
                  <a:srgbClr val="404040"/>
                </a:solidFill>
                <a:latin typeface="Verdana"/>
                <a:cs typeface="Verdana"/>
              </a:rPr>
              <a:t> </a:t>
            </a:r>
            <a:r>
              <a:rPr sz="1800" spc="-5" dirty="0">
                <a:solidFill>
                  <a:srgbClr val="404040"/>
                </a:solidFill>
                <a:latin typeface="Verdana"/>
                <a:cs typeface="Verdana"/>
              </a:rPr>
              <a:t>persons</a:t>
            </a:r>
            <a:r>
              <a:rPr sz="1800" spc="5" dirty="0">
                <a:solidFill>
                  <a:srgbClr val="404040"/>
                </a:solidFill>
                <a:latin typeface="Verdana"/>
                <a:cs typeface="Verdana"/>
              </a:rPr>
              <a:t> </a:t>
            </a:r>
            <a:r>
              <a:rPr sz="1800" dirty="0">
                <a:solidFill>
                  <a:srgbClr val="404040"/>
                </a:solidFill>
                <a:latin typeface="Verdana"/>
                <a:cs typeface="Verdana"/>
              </a:rPr>
              <a:t>με</a:t>
            </a:r>
            <a:endParaRPr sz="1800">
              <a:latin typeface="Verdana"/>
              <a:cs typeface="Verdana"/>
            </a:endParaRPr>
          </a:p>
          <a:p>
            <a:pPr marL="12700">
              <a:lnSpc>
                <a:spcPct val="100000"/>
              </a:lnSpc>
              <a:tabLst>
                <a:tab pos="1553210" algn="l"/>
              </a:tabLst>
            </a:pPr>
            <a:r>
              <a:rPr sz="1800" dirty="0">
                <a:solidFill>
                  <a:srgbClr val="404040"/>
                </a:solidFill>
                <a:latin typeface="Verdana"/>
                <a:cs typeface="Verdana"/>
              </a:rPr>
              <a:t>διαφορετικά	emails:</a:t>
            </a:r>
            <a:endParaRPr sz="1800">
              <a:latin typeface="Verdana"/>
              <a:cs typeface="Verdana"/>
            </a:endParaRPr>
          </a:p>
          <a:p>
            <a:pPr marL="413384" indent="-401320">
              <a:lnSpc>
                <a:spcPct val="100000"/>
              </a:lnSpc>
              <a:buAutoNum type="romanLcPeriod"/>
              <a:tabLst>
                <a:tab pos="413384" algn="l"/>
                <a:tab pos="414020" algn="l"/>
              </a:tabLst>
            </a:pPr>
            <a:r>
              <a:rPr sz="1800" spc="-114" dirty="0">
                <a:solidFill>
                  <a:srgbClr val="404040"/>
                </a:solidFill>
                <a:latin typeface="Verdana"/>
                <a:cs typeface="Verdana"/>
              </a:rPr>
              <a:t>Ta</a:t>
            </a:r>
            <a:r>
              <a:rPr sz="1800" spc="10" dirty="0">
                <a:solidFill>
                  <a:srgbClr val="404040"/>
                </a:solidFill>
                <a:latin typeface="Verdana"/>
                <a:cs typeface="Verdana"/>
              </a:rPr>
              <a:t> </a:t>
            </a:r>
            <a:r>
              <a:rPr sz="1800" spc="-5" dirty="0">
                <a:solidFill>
                  <a:srgbClr val="404040"/>
                </a:solidFill>
                <a:latin typeface="Verdana"/>
                <a:cs typeface="Verdana"/>
              </a:rPr>
              <a:t>στοιχεία</a:t>
            </a:r>
            <a:r>
              <a:rPr sz="1800" dirty="0">
                <a:solidFill>
                  <a:srgbClr val="404040"/>
                </a:solidFill>
                <a:latin typeface="Verdana"/>
                <a:cs typeface="Verdana"/>
              </a:rPr>
              <a:t> </a:t>
            </a:r>
            <a:r>
              <a:rPr sz="1800" spc="-5" dirty="0">
                <a:solidFill>
                  <a:srgbClr val="404040"/>
                </a:solidFill>
                <a:latin typeface="Verdana"/>
                <a:cs typeface="Verdana"/>
              </a:rPr>
              <a:t>του</a:t>
            </a:r>
            <a:r>
              <a:rPr sz="1800" spc="5" dirty="0">
                <a:solidFill>
                  <a:srgbClr val="404040"/>
                </a:solidFill>
                <a:latin typeface="Verdana"/>
                <a:cs typeface="Verdana"/>
              </a:rPr>
              <a:t> </a:t>
            </a:r>
            <a:r>
              <a:rPr sz="1800" spc="-5" dirty="0">
                <a:solidFill>
                  <a:srgbClr val="404040"/>
                </a:solidFill>
                <a:latin typeface="Verdana"/>
                <a:cs typeface="Verdana"/>
              </a:rPr>
              <a:t>Νόμιμου Εκπροσώπου</a:t>
            </a:r>
            <a:r>
              <a:rPr sz="1800" spc="-25" dirty="0">
                <a:solidFill>
                  <a:srgbClr val="404040"/>
                </a:solidFill>
                <a:latin typeface="Verdana"/>
                <a:cs typeface="Verdana"/>
              </a:rPr>
              <a:t> </a:t>
            </a:r>
            <a:r>
              <a:rPr sz="1800" spc="-5" dirty="0">
                <a:solidFill>
                  <a:srgbClr val="404040"/>
                </a:solidFill>
                <a:latin typeface="Verdana"/>
                <a:cs typeface="Verdana"/>
              </a:rPr>
              <a:t>του</a:t>
            </a:r>
            <a:r>
              <a:rPr sz="1800" spc="5" dirty="0">
                <a:solidFill>
                  <a:srgbClr val="404040"/>
                </a:solidFill>
                <a:latin typeface="Verdana"/>
                <a:cs typeface="Verdana"/>
              </a:rPr>
              <a:t> </a:t>
            </a:r>
            <a:r>
              <a:rPr sz="1800" dirty="0">
                <a:solidFill>
                  <a:srgbClr val="404040"/>
                </a:solidFill>
                <a:latin typeface="Verdana"/>
                <a:cs typeface="Verdana"/>
              </a:rPr>
              <a:t>ιδρύματος</a:t>
            </a:r>
            <a:endParaRPr sz="1800">
              <a:latin typeface="Verdana"/>
              <a:cs typeface="Verdana"/>
            </a:endParaRPr>
          </a:p>
          <a:p>
            <a:pPr marL="413384" indent="-401320">
              <a:lnSpc>
                <a:spcPct val="100000"/>
              </a:lnSpc>
              <a:buAutoNum type="romanLcPeriod"/>
              <a:tabLst>
                <a:tab pos="413384" algn="l"/>
                <a:tab pos="414020" algn="l"/>
              </a:tabLst>
            </a:pPr>
            <a:r>
              <a:rPr sz="1800" spc="-5" dirty="0">
                <a:solidFill>
                  <a:srgbClr val="404040"/>
                </a:solidFill>
                <a:latin typeface="Verdana"/>
                <a:cs typeface="Verdana"/>
              </a:rPr>
              <a:t>Τουλάχιστον</a:t>
            </a:r>
            <a:r>
              <a:rPr sz="1800" spc="-15" dirty="0">
                <a:solidFill>
                  <a:srgbClr val="404040"/>
                </a:solidFill>
                <a:latin typeface="Verdana"/>
                <a:cs typeface="Verdana"/>
              </a:rPr>
              <a:t> </a:t>
            </a:r>
            <a:r>
              <a:rPr sz="1800" dirty="0">
                <a:solidFill>
                  <a:srgbClr val="404040"/>
                </a:solidFill>
                <a:latin typeface="Verdana"/>
                <a:cs typeface="Verdana"/>
              </a:rPr>
              <a:t>1</a:t>
            </a:r>
            <a:r>
              <a:rPr sz="1800" spc="-10" dirty="0">
                <a:solidFill>
                  <a:srgbClr val="404040"/>
                </a:solidFill>
                <a:latin typeface="Verdana"/>
                <a:cs typeface="Verdana"/>
              </a:rPr>
              <a:t> </a:t>
            </a:r>
            <a:r>
              <a:rPr sz="1800" dirty="0">
                <a:solidFill>
                  <a:srgbClr val="404040"/>
                </a:solidFill>
                <a:latin typeface="Verdana"/>
                <a:cs typeface="Verdana"/>
              </a:rPr>
              <a:t>επιπλέον</a:t>
            </a:r>
            <a:r>
              <a:rPr sz="1800" spc="-35" dirty="0">
                <a:solidFill>
                  <a:srgbClr val="404040"/>
                </a:solidFill>
                <a:latin typeface="Verdana"/>
                <a:cs typeface="Verdana"/>
              </a:rPr>
              <a:t> </a:t>
            </a:r>
            <a:r>
              <a:rPr sz="1800" spc="-5" dirty="0">
                <a:solidFill>
                  <a:srgbClr val="404040"/>
                </a:solidFill>
                <a:latin typeface="Verdana"/>
                <a:cs typeface="Verdana"/>
              </a:rPr>
              <a:t>άτομο</a:t>
            </a:r>
            <a:r>
              <a:rPr sz="1800" spc="-20" dirty="0">
                <a:solidFill>
                  <a:srgbClr val="404040"/>
                </a:solidFill>
                <a:latin typeface="Verdana"/>
                <a:cs typeface="Verdana"/>
              </a:rPr>
              <a:t> </a:t>
            </a:r>
            <a:r>
              <a:rPr sz="1800" dirty="0">
                <a:solidFill>
                  <a:srgbClr val="404040"/>
                </a:solidFill>
                <a:latin typeface="Verdana"/>
                <a:cs typeface="Verdana"/>
              </a:rPr>
              <a:t>επικοινωνίας</a:t>
            </a:r>
            <a:endParaRPr sz="1800">
              <a:latin typeface="Verdana"/>
              <a:cs typeface="Verdana"/>
            </a:endParaRPr>
          </a:p>
          <a:p>
            <a:pPr marL="12700">
              <a:lnSpc>
                <a:spcPct val="100000"/>
              </a:lnSpc>
            </a:pPr>
            <a:r>
              <a:rPr sz="1800" dirty="0">
                <a:solidFill>
                  <a:srgbClr val="404040"/>
                </a:solidFill>
                <a:latin typeface="Verdana"/>
                <a:cs typeface="Verdana"/>
              </a:rPr>
              <a:t>6.</a:t>
            </a:r>
            <a:r>
              <a:rPr sz="1800" spc="-15" dirty="0">
                <a:solidFill>
                  <a:srgbClr val="404040"/>
                </a:solidFill>
                <a:latin typeface="Verdana"/>
                <a:cs typeface="Verdana"/>
              </a:rPr>
              <a:t> </a:t>
            </a:r>
            <a:r>
              <a:rPr sz="1800" dirty="0">
                <a:solidFill>
                  <a:srgbClr val="404040"/>
                </a:solidFill>
                <a:latin typeface="Verdana"/>
                <a:cs typeface="Verdana"/>
              </a:rPr>
              <a:t>Προσθήκη</a:t>
            </a:r>
            <a:r>
              <a:rPr sz="1800" spc="-30" dirty="0">
                <a:solidFill>
                  <a:srgbClr val="404040"/>
                </a:solidFill>
                <a:latin typeface="Verdana"/>
                <a:cs typeface="Verdana"/>
              </a:rPr>
              <a:t> </a:t>
            </a:r>
            <a:r>
              <a:rPr sz="1800" dirty="0">
                <a:solidFill>
                  <a:srgbClr val="404040"/>
                </a:solidFill>
                <a:latin typeface="Verdana"/>
                <a:cs typeface="Verdana"/>
              </a:rPr>
              <a:t>νέου</a:t>
            </a:r>
            <a:r>
              <a:rPr sz="1800" spc="-15" dirty="0">
                <a:solidFill>
                  <a:srgbClr val="404040"/>
                </a:solidFill>
                <a:latin typeface="Verdana"/>
                <a:cs typeface="Verdana"/>
              </a:rPr>
              <a:t> </a:t>
            </a:r>
            <a:r>
              <a:rPr sz="1800" spc="-10" dirty="0">
                <a:solidFill>
                  <a:srgbClr val="404040"/>
                </a:solidFill>
                <a:latin typeface="Verdana"/>
                <a:cs typeface="Verdana"/>
              </a:rPr>
              <a:t>ατόμου </a:t>
            </a:r>
            <a:r>
              <a:rPr sz="1800" spc="-5" dirty="0">
                <a:solidFill>
                  <a:srgbClr val="404040"/>
                </a:solidFill>
                <a:latin typeface="Verdana"/>
                <a:cs typeface="Verdana"/>
              </a:rPr>
              <a:t>επαφής</a:t>
            </a:r>
            <a:endParaRPr sz="1800">
              <a:latin typeface="Verdana"/>
              <a:cs typeface="Verdana"/>
            </a:endParaRPr>
          </a:p>
        </p:txBody>
      </p:sp>
      <p:grpSp>
        <p:nvGrpSpPr>
          <p:cNvPr id="5" name="object 5"/>
          <p:cNvGrpSpPr/>
          <p:nvPr/>
        </p:nvGrpSpPr>
        <p:grpSpPr>
          <a:xfrm>
            <a:off x="1524000" y="3069335"/>
            <a:ext cx="9105900" cy="3025140"/>
            <a:chOff x="1524000" y="3069335"/>
            <a:chExt cx="9105900" cy="3025140"/>
          </a:xfrm>
        </p:grpSpPr>
        <p:pic>
          <p:nvPicPr>
            <p:cNvPr id="6" name="object 6"/>
            <p:cNvPicPr/>
            <p:nvPr/>
          </p:nvPicPr>
          <p:blipFill>
            <a:blip r:embed="rId3" cstate="print"/>
            <a:stretch>
              <a:fillRect/>
            </a:stretch>
          </p:blipFill>
          <p:spPr>
            <a:xfrm>
              <a:off x="1524000" y="3069335"/>
              <a:ext cx="9105900" cy="3025140"/>
            </a:xfrm>
            <a:prstGeom prst="rect">
              <a:avLst/>
            </a:prstGeom>
          </p:spPr>
        </p:pic>
        <p:sp>
          <p:nvSpPr>
            <p:cNvPr id="7" name="object 7"/>
            <p:cNvSpPr/>
            <p:nvPr/>
          </p:nvSpPr>
          <p:spPr>
            <a:xfrm>
              <a:off x="6063234" y="3836669"/>
              <a:ext cx="1077595" cy="257175"/>
            </a:xfrm>
            <a:custGeom>
              <a:avLst/>
              <a:gdLst/>
              <a:ahLst/>
              <a:cxnLst/>
              <a:rect l="l" t="t" r="r" b="b"/>
              <a:pathLst>
                <a:path w="1077595" h="257175">
                  <a:moveTo>
                    <a:pt x="0" y="42798"/>
                  </a:moveTo>
                  <a:lnTo>
                    <a:pt x="3301" y="26161"/>
                  </a:lnTo>
                  <a:lnTo>
                    <a:pt x="12445" y="12572"/>
                  </a:lnTo>
                  <a:lnTo>
                    <a:pt x="26035" y="3301"/>
                  </a:lnTo>
                  <a:lnTo>
                    <a:pt x="42671" y="0"/>
                  </a:lnTo>
                  <a:lnTo>
                    <a:pt x="1034414" y="0"/>
                  </a:lnTo>
                  <a:lnTo>
                    <a:pt x="1051051" y="3301"/>
                  </a:lnTo>
                  <a:lnTo>
                    <a:pt x="1064640" y="12572"/>
                  </a:lnTo>
                  <a:lnTo>
                    <a:pt x="1073785" y="26161"/>
                  </a:lnTo>
                  <a:lnTo>
                    <a:pt x="1077087" y="42798"/>
                  </a:lnTo>
                  <a:lnTo>
                    <a:pt x="1077087" y="214248"/>
                  </a:lnTo>
                  <a:lnTo>
                    <a:pt x="1073785" y="230885"/>
                  </a:lnTo>
                  <a:lnTo>
                    <a:pt x="1064640" y="244474"/>
                  </a:lnTo>
                  <a:lnTo>
                    <a:pt x="1051051" y="253745"/>
                  </a:lnTo>
                  <a:lnTo>
                    <a:pt x="1034414" y="257047"/>
                  </a:lnTo>
                  <a:lnTo>
                    <a:pt x="42671" y="257047"/>
                  </a:lnTo>
                  <a:lnTo>
                    <a:pt x="26035" y="253745"/>
                  </a:lnTo>
                  <a:lnTo>
                    <a:pt x="12445" y="244474"/>
                  </a:lnTo>
                  <a:lnTo>
                    <a:pt x="3301" y="230885"/>
                  </a:lnTo>
                  <a:lnTo>
                    <a:pt x="0" y="214248"/>
                  </a:lnTo>
                  <a:lnTo>
                    <a:pt x="0" y="42798"/>
                  </a:lnTo>
                  <a:close/>
                </a:path>
              </a:pathLst>
            </a:custGeom>
            <a:ln w="25908">
              <a:solidFill>
                <a:srgbClr val="FF0000"/>
              </a:solidFill>
            </a:ln>
          </p:spPr>
          <p:txBody>
            <a:bodyPr wrap="square" lIns="0" tIns="0" rIns="0" bIns="0" rtlCol="0"/>
            <a:lstStyle/>
            <a:p>
              <a:endParaRPr/>
            </a:p>
          </p:txBody>
        </p:sp>
        <p:sp>
          <p:nvSpPr>
            <p:cNvPr id="8" name="object 8"/>
            <p:cNvSpPr/>
            <p:nvPr/>
          </p:nvSpPr>
          <p:spPr>
            <a:xfrm>
              <a:off x="7395971" y="5199887"/>
              <a:ext cx="558800" cy="467995"/>
            </a:xfrm>
            <a:custGeom>
              <a:avLst/>
              <a:gdLst/>
              <a:ahLst/>
              <a:cxnLst/>
              <a:rect l="l" t="t" r="r" b="b"/>
              <a:pathLst>
                <a:path w="558800" h="467995">
                  <a:moveTo>
                    <a:pt x="212217" y="0"/>
                  </a:moveTo>
                  <a:lnTo>
                    <a:pt x="167385" y="888"/>
                  </a:lnTo>
                  <a:lnTo>
                    <a:pt x="124078" y="11811"/>
                  </a:lnTo>
                  <a:lnTo>
                    <a:pt x="85471" y="31495"/>
                  </a:lnTo>
                  <a:lnTo>
                    <a:pt x="52831" y="58800"/>
                  </a:lnTo>
                  <a:lnTo>
                    <a:pt x="27050" y="92202"/>
                  </a:lnTo>
                  <a:lnTo>
                    <a:pt x="9144" y="130683"/>
                  </a:lnTo>
                  <a:lnTo>
                    <a:pt x="0" y="172593"/>
                  </a:lnTo>
                  <a:lnTo>
                    <a:pt x="761" y="216915"/>
                  </a:lnTo>
                  <a:lnTo>
                    <a:pt x="11683" y="259842"/>
                  </a:lnTo>
                  <a:lnTo>
                    <a:pt x="31496" y="297942"/>
                  </a:lnTo>
                  <a:lnTo>
                    <a:pt x="58927" y="330200"/>
                  </a:lnTo>
                  <a:lnTo>
                    <a:pt x="92709" y="355727"/>
                  </a:lnTo>
                  <a:lnTo>
                    <a:pt x="131445" y="373380"/>
                  </a:lnTo>
                  <a:lnTo>
                    <a:pt x="173735" y="382270"/>
                  </a:lnTo>
                  <a:lnTo>
                    <a:pt x="218567" y="381381"/>
                  </a:lnTo>
                  <a:lnTo>
                    <a:pt x="265049" y="377825"/>
                  </a:lnTo>
                  <a:lnTo>
                    <a:pt x="312166" y="379603"/>
                  </a:lnTo>
                  <a:lnTo>
                    <a:pt x="360172" y="386715"/>
                  </a:lnTo>
                  <a:lnTo>
                    <a:pt x="408685" y="399008"/>
                  </a:lnTo>
                  <a:lnTo>
                    <a:pt x="458088" y="416610"/>
                  </a:lnTo>
                  <a:lnTo>
                    <a:pt x="508126" y="439496"/>
                  </a:lnTo>
                  <a:lnTo>
                    <a:pt x="558800" y="467664"/>
                  </a:lnTo>
                  <a:lnTo>
                    <a:pt x="518032" y="426631"/>
                  </a:lnTo>
                  <a:lnTo>
                    <a:pt x="482473" y="384937"/>
                  </a:lnTo>
                  <a:lnTo>
                    <a:pt x="452374" y="342392"/>
                  </a:lnTo>
                  <a:lnTo>
                    <a:pt x="427608" y="299212"/>
                  </a:lnTo>
                  <a:lnTo>
                    <a:pt x="408050" y="255397"/>
                  </a:lnTo>
                  <a:lnTo>
                    <a:pt x="393953" y="210820"/>
                  </a:lnTo>
                  <a:lnTo>
                    <a:pt x="385191" y="165481"/>
                  </a:lnTo>
                  <a:lnTo>
                    <a:pt x="374269" y="122555"/>
                  </a:lnTo>
                  <a:lnTo>
                    <a:pt x="354456" y="84455"/>
                  </a:lnTo>
                  <a:lnTo>
                    <a:pt x="327025" y="52070"/>
                  </a:lnTo>
                  <a:lnTo>
                    <a:pt x="293243" y="26543"/>
                  </a:lnTo>
                  <a:lnTo>
                    <a:pt x="254507" y="8889"/>
                  </a:lnTo>
                  <a:lnTo>
                    <a:pt x="212217" y="0"/>
                  </a:lnTo>
                  <a:close/>
                </a:path>
              </a:pathLst>
            </a:custGeom>
            <a:solidFill>
              <a:srgbClr val="FFFFFF"/>
            </a:solidFill>
          </p:spPr>
          <p:txBody>
            <a:bodyPr wrap="square" lIns="0" tIns="0" rIns="0" bIns="0" rtlCol="0"/>
            <a:lstStyle/>
            <a:p>
              <a:endParaRPr/>
            </a:p>
          </p:txBody>
        </p:sp>
        <p:sp>
          <p:nvSpPr>
            <p:cNvPr id="9" name="object 9"/>
            <p:cNvSpPr/>
            <p:nvPr/>
          </p:nvSpPr>
          <p:spPr>
            <a:xfrm>
              <a:off x="7396734" y="5200650"/>
              <a:ext cx="558800" cy="467995"/>
            </a:xfrm>
            <a:custGeom>
              <a:avLst/>
              <a:gdLst/>
              <a:ahLst/>
              <a:cxnLst/>
              <a:rect l="l" t="t" r="r" b="b"/>
              <a:pathLst>
                <a:path w="558800" h="467995">
                  <a:moveTo>
                    <a:pt x="762" y="216915"/>
                  </a:moveTo>
                  <a:lnTo>
                    <a:pt x="11684" y="259841"/>
                  </a:lnTo>
                  <a:lnTo>
                    <a:pt x="31496" y="297941"/>
                  </a:lnTo>
                  <a:lnTo>
                    <a:pt x="58927" y="330200"/>
                  </a:lnTo>
                  <a:lnTo>
                    <a:pt x="92710" y="355727"/>
                  </a:lnTo>
                  <a:lnTo>
                    <a:pt x="131445" y="373380"/>
                  </a:lnTo>
                  <a:lnTo>
                    <a:pt x="173736" y="382269"/>
                  </a:lnTo>
                  <a:lnTo>
                    <a:pt x="218567" y="381381"/>
                  </a:lnTo>
                  <a:lnTo>
                    <a:pt x="265049" y="377825"/>
                  </a:lnTo>
                  <a:lnTo>
                    <a:pt x="312166" y="379603"/>
                  </a:lnTo>
                  <a:lnTo>
                    <a:pt x="360172" y="386715"/>
                  </a:lnTo>
                  <a:lnTo>
                    <a:pt x="408686" y="399008"/>
                  </a:lnTo>
                  <a:lnTo>
                    <a:pt x="458089" y="416610"/>
                  </a:lnTo>
                  <a:lnTo>
                    <a:pt x="508126" y="439496"/>
                  </a:lnTo>
                  <a:lnTo>
                    <a:pt x="558800" y="467664"/>
                  </a:lnTo>
                  <a:lnTo>
                    <a:pt x="518033" y="426631"/>
                  </a:lnTo>
                  <a:lnTo>
                    <a:pt x="482473" y="384937"/>
                  </a:lnTo>
                  <a:lnTo>
                    <a:pt x="452374" y="342391"/>
                  </a:lnTo>
                  <a:lnTo>
                    <a:pt x="427609" y="299212"/>
                  </a:lnTo>
                  <a:lnTo>
                    <a:pt x="408050" y="255397"/>
                  </a:lnTo>
                  <a:lnTo>
                    <a:pt x="393954" y="210819"/>
                  </a:lnTo>
                  <a:lnTo>
                    <a:pt x="385191" y="165481"/>
                  </a:lnTo>
                  <a:lnTo>
                    <a:pt x="374269" y="122555"/>
                  </a:lnTo>
                  <a:lnTo>
                    <a:pt x="354457" y="84455"/>
                  </a:lnTo>
                  <a:lnTo>
                    <a:pt x="327025" y="52069"/>
                  </a:lnTo>
                  <a:lnTo>
                    <a:pt x="293243" y="26543"/>
                  </a:lnTo>
                  <a:lnTo>
                    <a:pt x="254508" y="8889"/>
                  </a:lnTo>
                  <a:lnTo>
                    <a:pt x="212217" y="0"/>
                  </a:lnTo>
                  <a:lnTo>
                    <a:pt x="167386" y="888"/>
                  </a:lnTo>
                  <a:lnTo>
                    <a:pt x="124079" y="11811"/>
                  </a:lnTo>
                  <a:lnTo>
                    <a:pt x="85471" y="31495"/>
                  </a:lnTo>
                  <a:lnTo>
                    <a:pt x="52832" y="58800"/>
                  </a:lnTo>
                  <a:lnTo>
                    <a:pt x="27050" y="92202"/>
                  </a:lnTo>
                  <a:lnTo>
                    <a:pt x="9144" y="130683"/>
                  </a:lnTo>
                  <a:lnTo>
                    <a:pt x="0" y="172593"/>
                  </a:lnTo>
                  <a:lnTo>
                    <a:pt x="762" y="216915"/>
                  </a:lnTo>
                  <a:close/>
                </a:path>
              </a:pathLst>
            </a:custGeom>
            <a:ln w="25908">
              <a:solidFill>
                <a:srgbClr val="385D88"/>
              </a:solidFill>
            </a:ln>
          </p:spPr>
          <p:txBody>
            <a:bodyPr wrap="square" lIns="0" tIns="0" rIns="0" bIns="0" rtlCol="0"/>
            <a:lstStyle/>
            <a:p>
              <a:endParaRPr/>
            </a:p>
          </p:txBody>
        </p:sp>
      </p:grpSp>
      <p:sp>
        <p:nvSpPr>
          <p:cNvPr id="10" name="object 10"/>
          <p:cNvSpPr txBox="1"/>
          <p:nvPr/>
        </p:nvSpPr>
        <p:spPr>
          <a:xfrm>
            <a:off x="7511033" y="5211571"/>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6</a:t>
            </a:r>
            <a:endParaRPr sz="1800">
              <a:latin typeface="Calibri"/>
              <a:cs typeface="Calibri"/>
            </a:endParaRPr>
          </a:p>
        </p:txBody>
      </p:sp>
      <p:grpSp>
        <p:nvGrpSpPr>
          <p:cNvPr id="11" name="object 11"/>
          <p:cNvGrpSpPr/>
          <p:nvPr/>
        </p:nvGrpSpPr>
        <p:grpSpPr>
          <a:xfrm>
            <a:off x="1514855" y="3695700"/>
            <a:ext cx="7870190" cy="2007235"/>
            <a:chOff x="1514855" y="3695700"/>
            <a:chExt cx="7870190" cy="2007235"/>
          </a:xfrm>
        </p:grpSpPr>
        <p:sp>
          <p:nvSpPr>
            <p:cNvPr id="12" name="object 12"/>
            <p:cNvSpPr/>
            <p:nvPr/>
          </p:nvSpPr>
          <p:spPr>
            <a:xfrm>
              <a:off x="1527809" y="3708653"/>
              <a:ext cx="3226435" cy="524510"/>
            </a:xfrm>
            <a:custGeom>
              <a:avLst/>
              <a:gdLst/>
              <a:ahLst/>
              <a:cxnLst/>
              <a:rect l="l" t="t" r="r" b="b"/>
              <a:pathLst>
                <a:path w="3226435" h="524510">
                  <a:moveTo>
                    <a:pt x="2049779" y="42799"/>
                  </a:moveTo>
                  <a:lnTo>
                    <a:pt x="2053081" y="26162"/>
                  </a:lnTo>
                  <a:lnTo>
                    <a:pt x="2062226" y="12573"/>
                  </a:lnTo>
                  <a:lnTo>
                    <a:pt x="2075814" y="3302"/>
                  </a:lnTo>
                  <a:lnTo>
                    <a:pt x="2092452" y="0"/>
                  </a:lnTo>
                  <a:lnTo>
                    <a:pt x="3183254" y="0"/>
                  </a:lnTo>
                  <a:lnTo>
                    <a:pt x="3199891" y="3302"/>
                  </a:lnTo>
                  <a:lnTo>
                    <a:pt x="3213480" y="12573"/>
                  </a:lnTo>
                  <a:lnTo>
                    <a:pt x="3222625" y="26162"/>
                  </a:lnTo>
                  <a:lnTo>
                    <a:pt x="3225927" y="42799"/>
                  </a:lnTo>
                  <a:lnTo>
                    <a:pt x="3225927" y="214249"/>
                  </a:lnTo>
                  <a:lnTo>
                    <a:pt x="3222625" y="230886"/>
                  </a:lnTo>
                  <a:lnTo>
                    <a:pt x="3213480" y="244475"/>
                  </a:lnTo>
                  <a:lnTo>
                    <a:pt x="3199891" y="253746"/>
                  </a:lnTo>
                  <a:lnTo>
                    <a:pt x="3183254" y="257048"/>
                  </a:lnTo>
                  <a:lnTo>
                    <a:pt x="2092452" y="257048"/>
                  </a:lnTo>
                  <a:lnTo>
                    <a:pt x="2075814" y="253746"/>
                  </a:lnTo>
                  <a:lnTo>
                    <a:pt x="2062226" y="244475"/>
                  </a:lnTo>
                  <a:lnTo>
                    <a:pt x="2053081" y="230886"/>
                  </a:lnTo>
                  <a:lnTo>
                    <a:pt x="2049779" y="214249"/>
                  </a:lnTo>
                  <a:lnTo>
                    <a:pt x="2049779" y="42799"/>
                  </a:lnTo>
                  <a:close/>
                </a:path>
                <a:path w="3226435" h="524510">
                  <a:moveTo>
                    <a:pt x="0" y="360426"/>
                  </a:moveTo>
                  <a:lnTo>
                    <a:pt x="2540" y="347726"/>
                  </a:lnTo>
                  <a:lnTo>
                    <a:pt x="9652" y="337312"/>
                  </a:lnTo>
                  <a:lnTo>
                    <a:pt x="20065" y="330200"/>
                  </a:lnTo>
                  <a:lnTo>
                    <a:pt x="32765" y="327660"/>
                  </a:lnTo>
                  <a:lnTo>
                    <a:pt x="1277873" y="327660"/>
                  </a:lnTo>
                  <a:lnTo>
                    <a:pt x="1290573" y="330200"/>
                  </a:lnTo>
                  <a:lnTo>
                    <a:pt x="1300988" y="337312"/>
                  </a:lnTo>
                  <a:lnTo>
                    <a:pt x="1308100" y="347726"/>
                  </a:lnTo>
                  <a:lnTo>
                    <a:pt x="1310640" y="360426"/>
                  </a:lnTo>
                  <a:lnTo>
                    <a:pt x="1310640" y="491236"/>
                  </a:lnTo>
                  <a:lnTo>
                    <a:pt x="1308100" y="503936"/>
                  </a:lnTo>
                  <a:lnTo>
                    <a:pt x="1300988" y="514350"/>
                  </a:lnTo>
                  <a:lnTo>
                    <a:pt x="1290573" y="521462"/>
                  </a:lnTo>
                  <a:lnTo>
                    <a:pt x="1277873" y="524002"/>
                  </a:lnTo>
                  <a:lnTo>
                    <a:pt x="32765" y="524002"/>
                  </a:lnTo>
                  <a:lnTo>
                    <a:pt x="20065" y="521462"/>
                  </a:lnTo>
                  <a:lnTo>
                    <a:pt x="9652" y="514350"/>
                  </a:lnTo>
                  <a:lnTo>
                    <a:pt x="2540" y="503936"/>
                  </a:lnTo>
                  <a:lnTo>
                    <a:pt x="0" y="491236"/>
                  </a:lnTo>
                  <a:lnTo>
                    <a:pt x="0" y="360426"/>
                  </a:lnTo>
                  <a:close/>
                </a:path>
              </a:pathLst>
            </a:custGeom>
            <a:ln w="25908">
              <a:solidFill>
                <a:srgbClr val="FF0000"/>
              </a:solidFill>
            </a:ln>
          </p:spPr>
          <p:txBody>
            <a:bodyPr wrap="square" lIns="0" tIns="0" rIns="0" bIns="0" rtlCol="0"/>
            <a:lstStyle/>
            <a:p>
              <a:endParaRPr/>
            </a:p>
          </p:txBody>
        </p:sp>
        <p:sp>
          <p:nvSpPr>
            <p:cNvPr id="13" name="object 13"/>
            <p:cNvSpPr/>
            <p:nvPr/>
          </p:nvSpPr>
          <p:spPr>
            <a:xfrm>
              <a:off x="8543544" y="4018788"/>
              <a:ext cx="537845" cy="464820"/>
            </a:xfrm>
            <a:custGeom>
              <a:avLst/>
              <a:gdLst/>
              <a:ahLst/>
              <a:cxnLst/>
              <a:rect l="l" t="t" r="r" b="b"/>
              <a:pathLst>
                <a:path w="537845" h="464820">
                  <a:moveTo>
                    <a:pt x="337438" y="0"/>
                  </a:moveTo>
                  <a:lnTo>
                    <a:pt x="291210" y="12318"/>
                  </a:lnTo>
                  <a:lnTo>
                    <a:pt x="249935" y="36322"/>
                  </a:lnTo>
                  <a:lnTo>
                    <a:pt x="215391" y="70357"/>
                  </a:lnTo>
                  <a:lnTo>
                    <a:pt x="189737" y="113156"/>
                  </a:lnTo>
                  <a:lnTo>
                    <a:pt x="175005" y="163068"/>
                  </a:lnTo>
                  <a:lnTo>
                    <a:pt x="165100" y="208534"/>
                  </a:lnTo>
                  <a:lnTo>
                    <a:pt x="150113" y="253364"/>
                  </a:lnTo>
                  <a:lnTo>
                    <a:pt x="130048" y="297306"/>
                  </a:lnTo>
                  <a:lnTo>
                    <a:pt x="105028" y="340360"/>
                  </a:lnTo>
                  <a:lnTo>
                    <a:pt x="75056" y="382650"/>
                  </a:lnTo>
                  <a:lnTo>
                    <a:pt x="40004" y="424180"/>
                  </a:lnTo>
                  <a:lnTo>
                    <a:pt x="0" y="464819"/>
                  </a:lnTo>
                  <a:lnTo>
                    <a:pt x="48895" y="437261"/>
                  </a:lnTo>
                  <a:lnTo>
                    <a:pt x="96900" y="415163"/>
                  </a:lnTo>
                  <a:lnTo>
                    <a:pt x="144145" y="398272"/>
                  </a:lnTo>
                  <a:lnTo>
                    <a:pt x="190373" y="386714"/>
                  </a:lnTo>
                  <a:lnTo>
                    <a:pt x="235838" y="380492"/>
                  </a:lnTo>
                  <a:lnTo>
                    <a:pt x="280415" y="379475"/>
                  </a:lnTo>
                  <a:lnTo>
                    <a:pt x="324230" y="383920"/>
                  </a:lnTo>
                  <a:lnTo>
                    <a:pt x="373252" y="384937"/>
                  </a:lnTo>
                  <a:lnTo>
                    <a:pt x="419480" y="372618"/>
                  </a:lnTo>
                  <a:lnTo>
                    <a:pt x="460755" y="348614"/>
                  </a:lnTo>
                  <a:lnTo>
                    <a:pt x="495300" y="314451"/>
                  </a:lnTo>
                  <a:lnTo>
                    <a:pt x="520953" y="271780"/>
                  </a:lnTo>
                  <a:lnTo>
                    <a:pt x="535685" y="221869"/>
                  </a:lnTo>
                  <a:lnTo>
                    <a:pt x="537463" y="169925"/>
                  </a:lnTo>
                  <a:lnTo>
                    <a:pt x="526796" y="121157"/>
                  </a:lnTo>
                  <a:lnTo>
                    <a:pt x="504951" y="77850"/>
                  </a:lnTo>
                  <a:lnTo>
                    <a:pt x="473328" y="41910"/>
                  </a:lnTo>
                  <a:lnTo>
                    <a:pt x="433324" y="15620"/>
                  </a:lnTo>
                  <a:lnTo>
                    <a:pt x="386587" y="1016"/>
                  </a:lnTo>
                  <a:lnTo>
                    <a:pt x="337438" y="0"/>
                  </a:lnTo>
                  <a:close/>
                </a:path>
              </a:pathLst>
            </a:custGeom>
            <a:solidFill>
              <a:srgbClr val="FFFFFF"/>
            </a:solidFill>
          </p:spPr>
          <p:txBody>
            <a:bodyPr wrap="square" lIns="0" tIns="0" rIns="0" bIns="0" rtlCol="0"/>
            <a:lstStyle/>
            <a:p>
              <a:endParaRPr/>
            </a:p>
          </p:txBody>
        </p:sp>
        <p:sp>
          <p:nvSpPr>
            <p:cNvPr id="14" name="object 14"/>
            <p:cNvSpPr/>
            <p:nvPr/>
          </p:nvSpPr>
          <p:spPr>
            <a:xfrm>
              <a:off x="8544305" y="4019550"/>
              <a:ext cx="537845" cy="464820"/>
            </a:xfrm>
            <a:custGeom>
              <a:avLst/>
              <a:gdLst/>
              <a:ahLst/>
              <a:cxnLst/>
              <a:rect l="l" t="t" r="r" b="b"/>
              <a:pathLst>
                <a:path w="537845" h="464820">
                  <a:moveTo>
                    <a:pt x="386588" y="1016"/>
                  </a:moveTo>
                  <a:lnTo>
                    <a:pt x="337439" y="0"/>
                  </a:lnTo>
                  <a:lnTo>
                    <a:pt x="291211" y="12318"/>
                  </a:lnTo>
                  <a:lnTo>
                    <a:pt x="249936" y="36322"/>
                  </a:lnTo>
                  <a:lnTo>
                    <a:pt x="215392" y="70357"/>
                  </a:lnTo>
                  <a:lnTo>
                    <a:pt x="189738" y="113156"/>
                  </a:lnTo>
                  <a:lnTo>
                    <a:pt x="175005" y="163068"/>
                  </a:lnTo>
                  <a:lnTo>
                    <a:pt x="165100" y="208533"/>
                  </a:lnTo>
                  <a:lnTo>
                    <a:pt x="150114" y="253364"/>
                  </a:lnTo>
                  <a:lnTo>
                    <a:pt x="130048" y="297306"/>
                  </a:lnTo>
                  <a:lnTo>
                    <a:pt x="105028" y="340360"/>
                  </a:lnTo>
                  <a:lnTo>
                    <a:pt x="75057" y="382650"/>
                  </a:lnTo>
                  <a:lnTo>
                    <a:pt x="40004" y="424180"/>
                  </a:lnTo>
                  <a:lnTo>
                    <a:pt x="0" y="464819"/>
                  </a:lnTo>
                  <a:lnTo>
                    <a:pt x="48895" y="437261"/>
                  </a:lnTo>
                  <a:lnTo>
                    <a:pt x="96900" y="415163"/>
                  </a:lnTo>
                  <a:lnTo>
                    <a:pt x="144145" y="398272"/>
                  </a:lnTo>
                  <a:lnTo>
                    <a:pt x="190373" y="386714"/>
                  </a:lnTo>
                  <a:lnTo>
                    <a:pt x="235839" y="380492"/>
                  </a:lnTo>
                  <a:lnTo>
                    <a:pt x="280416" y="379475"/>
                  </a:lnTo>
                  <a:lnTo>
                    <a:pt x="324230" y="383920"/>
                  </a:lnTo>
                  <a:lnTo>
                    <a:pt x="373252" y="384937"/>
                  </a:lnTo>
                  <a:lnTo>
                    <a:pt x="419480" y="372618"/>
                  </a:lnTo>
                  <a:lnTo>
                    <a:pt x="460755" y="348614"/>
                  </a:lnTo>
                  <a:lnTo>
                    <a:pt x="495300" y="314451"/>
                  </a:lnTo>
                  <a:lnTo>
                    <a:pt x="520953" y="271780"/>
                  </a:lnTo>
                  <a:lnTo>
                    <a:pt x="535686" y="221869"/>
                  </a:lnTo>
                  <a:lnTo>
                    <a:pt x="537464" y="169925"/>
                  </a:lnTo>
                  <a:lnTo>
                    <a:pt x="526796" y="121157"/>
                  </a:lnTo>
                  <a:lnTo>
                    <a:pt x="504951" y="77850"/>
                  </a:lnTo>
                  <a:lnTo>
                    <a:pt x="473328" y="41910"/>
                  </a:lnTo>
                  <a:lnTo>
                    <a:pt x="433324" y="15620"/>
                  </a:lnTo>
                  <a:lnTo>
                    <a:pt x="386588" y="1016"/>
                  </a:lnTo>
                  <a:close/>
                </a:path>
              </a:pathLst>
            </a:custGeom>
            <a:ln w="25908">
              <a:solidFill>
                <a:srgbClr val="385D88"/>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8834627" y="4140708"/>
              <a:ext cx="94486" cy="147827"/>
            </a:xfrm>
            <a:prstGeom prst="rect">
              <a:avLst/>
            </a:prstGeom>
          </p:spPr>
        </p:pic>
        <p:sp>
          <p:nvSpPr>
            <p:cNvPr id="16" name="object 16"/>
            <p:cNvSpPr/>
            <p:nvPr/>
          </p:nvSpPr>
          <p:spPr>
            <a:xfrm>
              <a:off x="3687317" y="4581905"/>
              <a:ext cx="5684520" cy="1108075"/>
            </a:xfrm>
            <a:custGeom>
              <a:avLst/>
              <a:gdLst/>
              <a:ahLst/>
              <a:cxnLst/>
              <a:rect l="l" t="t" r="r" b="b"/>
              <a:pathLst>
                <a:path w="5684520" h="1108075">
                  <a:moveTo>
                    <a:pt x="2410968" y="47752"/>
                  </a:moveTo>
                  <a:lnTo>
                    <a:pt x="2414651" y="29210"/>
                  </a:lnTo>
                  <a:lnTo>
                    <a:pt x="2424938" y="13970"/>
                  </a:lnTo>
                  <a:lnTo>
                    <a:pt x="2440051" y="3810"/>
                  </a:lnTo>
                  <a:lnTo>
                    <a:pt x="2458720" y="0"/>
                  </a:lnTo>
                  <a:lnTo>
                    <a:pt x="3878072" y="0"/>
                  </a:lnTo>
                  <a:lnTo>
                    <a:pt x="3896614" y="3810"/>
                  </a:lnTo>
                  <a:lnTo>
                    <a:pt x="3911854" y="13970"/>
                  </a:lnTo>
                  <a:lnTo>
                    <a:pt x="3922014" y="29210"/>
                  </a:lnTo>
                  <a:lnTo>
                    <a:pt x="3925824" y="47752"/>
                  </a:lnTo>
                  <a:lnTo>
                    <a:pt x="3925824" y="239014"/>
                  </a:lnTo>
                  <a:lnTo>
                    <a:pt x="3922014" y="257683"/>
                  </a:lnTo>
                  <a:lnTo>
                    <a:pt x="3911854" y="272796"/>
                  </a:lnTo>
                  <a:lnTo>
                    <a:pt x="3896614" y="283083"/>
                  </a:lnTo>
                  <a:lnTo>
                    <a:pt x="3878072" y="286766"/>
                  </a:lnTo>
                  <a:lnTo>
                    <a:pt x="2458720" y="286766"/>
                  </a:lnTo>
                  <a:lnTo>
                    <a:pt x="2440051" y="283083"/>
                  </a:lnTo>
                  <a:lnTo>
                    <a:pt x="2424938" y="272796"/>
                  </a:lnTo>
                  <a:lnTo>
                    <a:pt x="2414651" y="257683"/>
                  </a:lnTo>
                  <a:lnTo>
                    <a:pt x="2410968" y="239014"/>
                  </a:lnTo>
                  <a:lnTo>
                    <a:pt x="2410968" y="47752"/>
                  </a:lnTo>
                  <a:close/>
                </a:path>
                <a:path w="5684520" h="1108075">
                  <a:moveTo>
                    <a:pt x="4389120" y="893953"/>
                  </a:moveTo>
                  <a:lnTo>
                    <a:pt x="4392422" y="877316"/>
                  </a:lnTo>
                  <a:lnTo>
                    <a:pt x="4401566" y="863727"/>
                  </a:lnTo>
                  <a:lnTo>
                    <a:pt x="4415155" y="854583"/>
                  </a:lnTo>
                  <a:lnTo>
                    <a:pt x="4431792" y="851281"/>
                  </a:lnTo>
                  <a:lnTo>
                    <a:pt x="5641848" y="851281"/>
                  </a:lnTo>
                  <a:lnTo>
                    <a:pt x="5658485" y="854583"/>
                  </a:lnTo>
                  <a:lnTo>
                    <a:pt x="5672074" y="863727"/>
                  </a:lnTo>
                  <a:lnTo>
                    <a:pt x="5681218" y="877316"/>
                  </a:lnTo>
                  <a:lnTo>
                    <a:pt x="5684520" y="893953"/>
                  </a:lnTo>
                  <a:lnTo>
                    <a:pt x="5684520" y="1064856"/>
                  </a:lnTo>
                  <a:lnTo>
                    <a:pt x="5681218" y="1081481"/>
                  </a:lnTo>
                  <a:lnTo>
                    <a:pt x="5672074" y="1095057"/>
                  </a:lnTo>
                  <a:lnTo>
                    <a:pt x="5658485" y="1104214"/>
                  </a:lnTo>
                  <a:lnTo>
                    <a:pt x="5641848" y="1107567"/>
                  </a:lnTo>
                  <a:lnTo>
                    <a:pt x="4431792" y="1107567"/>
                  </a:lnTo>
                  <a:lnTo>
                    <a:pt x="4415155" y="1104214"/>
                  </a:lnTo>
                  <a:lnTo>
                    <a:pt x="4401566" y="1095057"/>
                  </a:lnTo>
                  <a:lnTo>
                    <a:pt x="4392422" y="1081481"/>
                  </a:lnTo>
                  <a:lnTo>
                    <a:pt x="4389120" y="1064856"/>
                  </a:lnTo>
                  <a:lnTo>
                    <a:pt x="4389120" y="893953"/>
                  </a:lnTo>
                  <a:close/>
                </a:path>
                <a:path w="5684520" h="1108075">
                  <a:moveTo>
                    <a:pt x="0" y="67183"/>
                  </a:moveTo>
                  <a:lnTo>
                    <a:pt x="3302" y="50419"/>
                  </a:lnTo>
                  <a:lnTo>
                    <a:pt x="12446" y="36957"/>
                  </a:lnTo>
                  <a:lnTo>
                    <a:pt x="26035" y="27813"/>
                  </a:lnTo>
                  <a:lnTo>
                    <a:pt x="42672" y="24384"/>
                  </a:lnTo>
                  <a:lnTo>
                    <a:pt x="1132332" y="24384"/>
                  </a:lnTo>
                  <a:lnTo>
                    <a:pt x="1148969" y="27813"/>
                  </a:lnTo>
                  <a:lnTo>
                    <a:pt x="1162558" y="36957"/>
                  </a:lnTo>
                  <a:lnTo>
                    <a:pt x="1171702" y="50419"/>
                  </a:lnTo>
                  <a:lnTo>
                    <a:pt x="1175004" y="67183"/>
                  </a:lnTo>
                  <a:lnTo>
                    <a:pt x="1175004" y="237998"/>
                  </a:lnTo>
                  <a:lnTo>
                    <a:pt x="1171702" y="254635"/>
                  </a:lnTo>
                  <a:lnTo>
                    <a:pt x="1162558" y="268224"/>
                  </a:lnTo>
                  <a:lnTo>
                    <a:pt x="1148969" y="277368"/>
                  </a:lnTo>
                  <a:lnTo>
                    <a:pt x="1132332" y="280670"/>
                  </a:lnTo>
                  <a:lnTo>
                    <a:pt x="42672" y="280670"/>
                  </a:lnTo>
                  <a:lnTo>
                    <a:pt x="26035" y="277368"/>
                  </a:lnTo>
                  <a:lnTo>
                    <a:pt x="12446" y="268224"/>
                  </a:lnTo>
                  <a:lnTo>
                    <a:pt x="3302" y="254635"/>
                  </a:lnTo>
                  <a:lnTo>
                    <a:pt x="0" y="237998"/>
                  </a:lnTo>
                  <a:lnTo>
                    <a:pt x="0" y="67183"/>
                  </a:lnTo>
                  <a:close/>
                </a:path>
              </a:pathLst>
            </a:custGeom>
            <a:ln w="25908">
              <a:solidFill>
                <a:srgbClr val="FF0000"/>
              </a:solidFill>
            </a:ln>
          </p:spPr>
          <p:txBody>
            <a:bodyPr wrap="square" lIns="0" tIns="0" rIns="0" bIns="0" rtlCol="0"/>
            <a:lstStyle/>
            <a:p>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6388"/>
            <a:ext cx="12191999" cy="466343"/>
          </a:xfrm>
          <a:prstGeom prst="rect">
            <a:avLst/>
          </a:prstGeom>
        </p:spPr>
      </p:pic>
      <p:grpSp>
        <p:nvGrpSpPr>
          <p:cNvPr id="3" name="object 3"/>
          <p:cNvGrpSpPr/>
          <p:nvPr/>
        </p:nvGrpSpPr>
        <p:grpSpPr>
          <a:xfrm>
            <a:off x="3390900" y="2857500"/>
            <a:ext cx="7277100" cy="3362325"/>
            <a:chOff x="3390900" y="2857500"/>
            <a:chExt cx="7277100" cy="3362325"/>
          </a:xfrm>
        </p:grpSpPr>
        <p:pic>
          <p:nvPicPr>
            <p:cNvPr id="4" name="object 4"/>
            <p:cNvPicPr/>
            <p:nvPr/>
          </p:nvPicPr>
          <p:blipFill>
            <a:blip r:embed="rId3" cstate="print"/>
            <a:stretch>
              <a:fillRect/>
            </a:stretch>
          </p:blipFill>
          <p:spPr>
            <a:xfrm>
              <a:off x="3390900" y="2857500"/>
              <a:ext cx="7277100" cy="3361944"/>
            </a:xfrm>
            <a:prstGeom prst="rect">
              <a:avLst/>
            </a:prstGeom>
          </p:spPr>
        </p:pic>
        <p:sp>
          <p:nvSpPr>
            <p:cNvPr id="5" name="object 5"/>
            <p:cNvSpPr/>
            <p:nvPr/>
          </p:nvSpPr>
          <p:spPr>
            <a:xfrm>
              <a:off x="3545586" y="4693157"/>
              <a:ext cx="3343910" cy="918844"/>
            </a:xfrm>
            <a:custGeom>
              <a:avLst/>
              <a:gdLst/>
              <a:ahLst/>
              <a:cxnLst/>
              <a:rect l="l" t="t" r="r" b="b"/>
              <a:pathLst>
                <a:path w="3343909" h="918845">
                  <a:moveTo>
                    <a:pt x="1672589" y="631317"/>
                  </a:moveTo>
                  <a:lnTo>
                    <a:pt x="1676400" y="584835"/>
                  </a:lnTo>
                  <a:lnTo>
                    <a:pt x="1687194" y="540639"/>
                  </a:lnTo>
                  <a:lnTo>
                    <a:pt x="1704593" y="499364"/>
                  </a:lnTo>
                  <a:lnTo>
                    <a:pt x="1727962" y="461772"/>
                  </a:lnTo>
                  <a:lnTo>
                    <a:pt x="1756664" y="428371"/>
                  </a:lnTo>
                  <a:lnTo>
                    <a:pt x="1790191" y="399669"/>
                  </a:lnTo>
                  <a:lnTo>
                    <a:pt x="1827784" y="376301"/>
                  </a:lnTo>
                  <a:lnTo>
                    <a:pt x="1868931" y="358902"/>
                  </a:lnTo>
                  <a:lnTo>
                    <a:pt x="1913127" y="347980"/>
                  </a:lnTo>
                  <a:lnTo>
                    <a:pt x="1959737" y="344297"/>
                  </a:lnTo>
                  <a:lnTo>
                    <a:pt x="3056509" y="344297"/>
                  </a:lnTo>
                  <a:lnTo>
                    <a:pt x="3103117" y="347980"/>
                  </a:lnTo>
                  <a:lnTo>
                    <a:pt x="3147314" y="358902"/>
                  </a:lnTo>
                  <a:lnTo>
                    <a:pt x="3188462" y="376301"/>
                  </a:lnTo>
                  <a:lnTo>
                    <a:pt x="3226054" y="399669"/>
                  </a:lnTo>
                  <a:lnTo>
                    <a:pt x="3259582" y="428371"/>
                  </a:lnTo>
                  <a:lnTo>
                    <a:pt x="3288284" y="461772"/>
                  </a:lnTo>
                  <a:lnTo>
                    <a:pt x="3311652" y="499364"/>
                  </a:lnTo>
                  <a:lnTo>
                    <a:pt x="3329050" y="540639"/>
                  </a:lnTo>
                  <a:lnTo>
                    <a:pt x="3339845" y="584835"/>
                  </a:lnTo>
                  <a:lnTo>
                    <a:pt x="3343656" y="631317"/>
                  </a:lnTo>
                  <a:lnTo>
                    <a:pt x="3339845" y="677926"/>
                  </a:lnTo>
                  <a:lnTo>
                    <a:pt x="3329050" y="722122"/>
                  </a:lnTo>
                  <a:lnTo>
                    <a:pt x="3311652" y="763270"/>
                  </a:lnTo>
                  <a:lnTo>
                    <a:pt x="3288284" y="800862"/>
                  </a:lnTo>
                  <a:lnTo>
                    <a:pt x="3259582" y="834390"/>
                  </a:lnTo>
                  <a:lnTo>
                    <a:pt x="3226054" y="863092"/>
                  </a:lnTo>
                  <a:lnTo>
                    <a:pt x="3188462" y="886460"/>
                  </a:lnTo>
                  <a:lnTo>
                    <a:pt x="3147314" y="903820"/>
                  </a:lnTo>
                  <a:lnTo>
                    <a:pt x="3103117" y="914704"/>
                  </a:lnTo>
                  <a:lnTo>
                    <a:pt x="3056509" y="918464"/>
                  </a:lnTo>
                  <a:lnTo>
                    <a:pt x="1959737" y="918464"/>
                  </a:lnTo>
                  <a:lnTo>
                    <a:pt x="1913127" y="914704"/>
                  </a:lnTo>
                  <a:lnTo>
                    <a:pt x="1868931" y="903820"/>
                  </a:lnTo>
                  <a:lnTo>
                    <a:pt x="1827784" y="886460"/>
                  </a:lnTo>
                  <a:lnTo>
                    <a:pt x="1790191" y="863092"/>
                  </a:lnTo>
                  <a:lnTo>
                    <a:pt x="1756664" y="834390"/>
                  </a:lnTo>
                  <a:lnTo>
                    <a:pt x="1727962" y="800862"/>
                  </a:lnTo>
                  <a:lnTo>
                    <a:pt x="1704593" y="763270"/>
                  </a:lnTo>
                  <a:lnTo>
                    <a:pt x="1687194" y="722122"/>
                  </a:lnTo>
                  <a:lnTo>
                    <a:pt x="1676400" y="677926"/>
                  </a:lnTo>
                  <a:lnTo>
                    <a:pt x="1672589" y="631317"/>
                  </a:lnTo>
                  <a:close/>
                </a:path>
                <a:path w="3343909" h="918845">
                  <a:moveTo>
                    <a:pt x="0" y="287147"/>
                  </a:moveTo>
                  <a:lnTo>
                    <a:pt x="3810" y="240538"/>
                  </a:lnTo>
                  <a:lnTo>
                    <a:pt x="14604" y="196342"/>
                  </a:lnTo>
                  <a:lnTo>
                    <a:pt x="32003" y="155194"/>
                  </a:lnTo>
                  <a:lnTo>
                    <a:pt x="55372" y="117602"/>
                  </a:lnTo>
                  <a:lnTo>
                    <a:pt x="84074" y="84074"/>
                  </a:lnTo>
                  <a:lnTo>
                    <a:pt x="117601" y="55372"/>
                  </a:lnTo>
                  <a:lnTo>
                    <a:pt x="155193" y="32004"/>
                  </a:lnTo>
                  <a:lnTo>
                    <a:pt x="196341" y="14605"/>
                  </a:lnTo>
                  <a:lnTo>
                    <a:pt x="240537" y="3810"/>
                  </a:lnTo>
                  <a:lnTo>
                    <a:pt x="287147" y="0"/>
                  </a:lnTo>
                  <a:lnTo>
                    <a:pt x="1336675" y="0"/>
                  </a:lnTo>
                  <a:lnTo>
                    <a:pt x="1383284" y="3810"/>
                  </a:lnTo>
                  <a:lnTo>
                    <a:pt x="1427479" y="14605"/>
                  </a:lnTo>
                  <a:lnTo>
                    <a:pt x="1468627" y="32004"/>
                  </a:lnTo>
                  <a:lnTo>
                    <a:pt x="1506219" y="55372"/>
                  </a:lnTo>
                  <a:lnTo>
                    <a:pt x="1539748" y="84074"/>
                  </a:lnTo>
                  <a:lnTo>
                    <a:pt x="1568450" y="117602"/>
                  </a:lnTo>
                  <a:lnTo>
                    <a:pt x="1591817" y="155194"/>
                  </a:lnTo>
                  <a:lnTo>
                    <a:pt x="1609216" y="196342"/>
                  </a:lnTo>
                  <a:lnTo>
                    <a:pt x="1620139" y="240538"/>
                  </a:lnTo>
                  <a:lnTo>
                    <a:pt x="1623822" y="287147"/>
                  </a:lnTo>
                  <a:lnTo>
                    <a:pt x="1620139" y="333629"/>
                  </a:lnTo>
                  <a:lnTo>
                    <a:pt x="1609216" y="377825"/>
                  </a:lnTo>
                  <a:lnTo>
                    <a:pt x="1591817" y="419100"/>
                  </a:lnTo>
                  <a:lnTo>
                    <a:pt x="1568450" y="456692"/>
                  </a:lnTo>
                  <a:lnTo>
                    <a:pt x="1539748" y="490093"/>
                  </a:lnTo>
                  <a:lnTo>
                    <a:pt x="1506219" y="518795"/>
                  </a:lnTo>
                  <a:lnTo>
                    <a:pt x="1468627" y="542163"/>
                  </a:lnTo>
                  <a:lnTo>
                    <a:pt x="1427479" y="559562"/>
                  </a:lnTo>
                  <a:lnTo>
                    <a:pt x="1383284" y="570484"/>
                  </a:lnTo>
                  <a:lnTo>
                    <a:pt x="1336675" y="574294"/>
                  </a:lnTo>
                  <a:lnTo>
                    <a:pt x="287147" y="574294"/>
                  </a:lnTo>
                  <a:lnTo>
                    <a:pt x="240537" y="570484"/>
                  </a:lnTo>
                  <a:lnTo>
                    <a:pt x="196341" y="559562"/>
                  </a:lnTo>
                  <a:lnTo>
                    <a:pt x="155193" y="542163"/>
                  </a:lnTo>
                  <a:lnTo>
                    <a:pt x="117601" y="518795"/>
                  </a:lnTo>
                  <a:lnTo>
                    <a:pt x="84074" y="490093"/>
                  </a:lnTo>
                  <a:lnTo>
                    <a:pt x="55372" y="456692"/>
                  </a:lnTo>
                  <a:lnTo>
                    <a:pt x="32003" y="419100"/>
                  </a:lnTo>
                  <a:lnTo>
                    <a:pt x="14604" y="377825"/>
                  </a:lnTo>
                  <a:lnTo>
                    <a:pt x="3810" y="333629"/>
                  </a:lnTo>
                  <a:lnTo>
                    <a:pt x="0" y="287147"/>
                  </a:lnTo>
                  <a:close/>
                </a:path>
              </a:pathLst>
            </a:custGeom>
            <a:ln w="25908">
              <a:solidFill>
                <a:srgbClr val="FF0000"/>
              </a:solidFill>
            </a:ln>
          </p:spPr>
          <p:txBody>
            <a:bodyPr wrap="square" lIns="0" tIns="0" rIns="0" bIns="0" rtlCol="0"/>
            <a:lstStyle/>
            <a:p>
              <a:endParaRPr/>
            </a:p>
          </p:txBody>
        </p:sp>
      </p:grpSp>
      <p:sp>
        <p:nvSpPr>
          <p:cNvPr id="6" name="object 6"/>
          <p:cNvSpPr txBox="1">
            <a:spLocks noGrp="1"/>
          </p:cNvSpPr>
          <p:nvPr>
            <p:ph type="title"/>
          </p:nvPr>
        </p:nvSpPr>
        <p:spPr>
          <a:xfrm>
            <a:off x="-507" y="40386"/>
            <a:ext cx="7147559" cy="452120"/>
          </a:xfrm>
          <a:prstGeom prst="rect">
            <a:avLst/>
          </a:prstGeom>
        </p:spPr>
        <p:txBody>
          <a:bodyPr vert="horz" wrap="square" lIns="0" tIns="12065" rIns="0" bIns="0" rtlCol="0">
            <a:spAutoFit/>
          </a:bodyPr>
          <a:lstStyle/>
          <a:p>
            <a:pPr marL="12700">
              <a:lnSpc>
                <a:spcPct val="100000"/>
              </a:lnSpc>
              <a:spcBef>
                <a:spcPts val="95"/>
              </a:spcBef>
            </a:pPr>
            <a:r>
              <a:rPr spc="-55" dirty="0"/>
              <a:t>Αίτηση</a:t>
            </a:r>
            <a:r>
              <a:rPr spc="-95" dirty="0"/>
              <a:t> </a:t>
            </a:r>
            <a:r>
              <a:rPr spc="-5" dirty="0"/>
              <a:t>–</a:t>
            </a:r>
            <a:r>
              <a:rPr spc="-405" dirty="0"/>
              <a:t> </a:t>
            </a:r>
            <a:r>
              <a:rPr spc="-80" dirty="0"/>
              <a:t>Participating</a:t>
            </a:r>
            <a:r>
              <a:rPr spc="-150" dirty="0"/>
              <a:t> </a:t>
            </a:r>
            <a:r>
              <a:rPr spc="-75" dirty="0"/>
              <a:t>Organizations</a:t>
            </a:r>
            <a:r>
              <a:rPr spc="-135" dirty="0"/>
              <a:t> </a:t>
            </a:r>
            <a:r>
              <a:rPr spc="-204" dirty="0"/>
              <a:t>(3/3)</a:t>
            </a:r>
          </a:p>
        </p:txBody>
      </p:sp>
      <p:sp>
        <p:nvSpPr>
          <p:cNvPr id="7" name="object 7"/>
          <p:cNvSpPr txBox="1"/>
          <p:nvPr/>
        </p:nvSpPr>
        <p:spPr>
          <a:xfrm>
            <a:off x="1642617" y="733697"/>
            <a:ext cx="8533765" cy="1945639"/>
          </a:xfrm>
          <a:prstGeom prst="rect">
            <a:avLst/>
          </a:prstGeom>
        </p:spPr>
        <p:txBody>
          <a:bodyPr vert="horz" wrap="square" lIns="0" tIns="144780" rIns="0" bIns="0" rtlCol="0">
            <a:spAutoFit/>
          </a:bodyPr>
          <a:lstStyle/>
          <a:p>
            <a:pPr marL="12700" algn="just">
              <a:lnSpc>
                <a:spcPct val="100000"/>
              </a:lnSpc>
              <a:spcBef>
                <a:spcPts val="1140"/>
              </a:spcBef>
            </a:pPr>
            <a:r>
              <a:rPr sz="1900" b="1" u="heavy" spc="-65" dirty="0">
                <a:solidFill>
                  <a:srgbClr val="E26C09"/>
                </a:solidFill>
                <a:uFill>
                  <a:solidFill>
                    <a:srgbClr val="E26C09"/>
                  </a:solidFill>
                </a:uFill>
                <a:latin typeface="Tahoma"/>
                <a:cs typeface="Tahoma"/>
              </a:rPr>
              <a:t>Pa</a:t>
            </a:r>
            <a:r>
              <a:rPr sz="1900" b="1" u="heavy" spc="-60" dirty="0">
                <a:solidFill>
                  <a:srgbClr val="E26C09"/>
                </a:solidFill>
                <a:uFill>
                  <a:solidFill>
                    <a:srgbClr val="E26C09"/>
                  </a:solidFill>
                </a:uFill>
                <a:latin typeface="Tahoma"/>
                <a:cs typeface="Tahoma"/>
              </a:rPr>
              <a:t>r</a:t>
            </a:r>
            <a:r>
              <a:rPr sz="1900" b="1" u="heavy" spc="-65" dirty="0">
                <a:solidFill>
                  <a:srgbClr val="E26C09"/>
                </a:solidFill>
                <a:uFill>
                  <a:solidFill>
                    <a:srgbClr val="E26C09"/>
                  </a:solidFill>
                </a:uFill>
                <a:latin typeface="Tahoma"/>
                <a:cs typeface="Tahoma"/>
              </a:rPr>
              <a:t>ti</a:t>
            </a:r>
            <a:r>
              <a:rPr sz="1900" b="1" u="heavy" spc="-75" dirty="0">
                <a:solidFill>
                  <a:srgbClr val="E26C09"/>
                </a:solidFill>
                <a:uFill>
                  <a:solidFill>
                    <a:srgbClr val="E26C09"/>
                  </a:solidFill>
                </a:uFill>
                <a:latin typeface="Tahoma"/>
                <a:cs typeface="Tahoma"/>
              </a:rPr>
              <a:t>c</a:t>
            </a:r>
            <a:r>
              <a:rPr sz="1900" b="1" u="heavy" spc="-65" dirty="0">
                <a:solidFill>
                  <a:srgbClr val="E26C09"/>
                </a:solidFill>
                <a:uFill>
                  <a:solidFill>
                    <a:srgbClr val="E26C09"/>
                  </a:solidFill>
                </a:uFill>
                <a:latin typeface="Tahoma"/>
                <a:cs typeface="Tahoma"/>
              </a:rPr>
              <a:t>i</a:t>
            </a:r>
            <a:r>
              <a:rPr sz="1900" b="1" u="heavy" spc="-75" dirty="0">
                <a:solidFill>
                  <a:srgbClr val="E26C09"/>
                </a:solidFill>
                <a:uFill>
                  <a:solidFill>
                    <a:srgbClr val="E26C09"/>
                  </a:solidFill>
                </a:uFill>
                <a:latin typeface="Tahoma"/>
                <a:cs typeface="Tahoma"/>
              </a:rPr>
              <a:t>p</a:t>
            </a:r>
            <a:r>
              <a:rPr sz="1900" b="1" u="heavy" spc="-65" dirty="0">
                <a:solidFill>
                  <a:srgbClr val="E26C09"/>
                </a:solidFill>
                <a:uFill>
                  <a:solidFill>
                    <a:srgbClr val="E26C09"/>
                  </a:solidFill>
                </a:uFill>
                <a:latin typeface="Tahoma"/>
                <a:cs typeface="Tahoma"/>
              </a:rPr>
              <a:t>a</a:t>
            </a:r>
            <a:r>
              <a:rPr sz="1900" b="1" u="heavy" spc="-7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g</a:t>
            </a:r>
            <a:r>
              <a:rPr sz="1900" b="1" u="heavy" spc="-110" dirty="0">
                <a:solidFill>
                  <a:srgbClr val="E26C09"/>
                </a:solidFill>
                <a:uFill>
                  <a:solidFill>
                    <a:srgbClr val="E26C09"/>
                  </a:solidFill>
                </a:uFill>
                <a:latin typeface="Tahoma"/>
                <a:cs typeface="Tahoma"/>
              </a:rPr>
              <a:t> </a:t>
            </a:r>
            <a:r>
              <a:rPr sz="1900" b="1" u="heavy" spc="-65" dirty="0">
                <a:solidFill>
                  <a:srgbClr val="E26C09"/>
                </a:solidFill>
                <a:uFill>
                  <a:solidFill>
                    <a:srgbClr val="E26C09"/>
                  </a:solidFill>
                </a:uFill>
                <a:latin typeface="Tahoma"/>
                <a:cs typeface="Tahoma"/>
              </a:rPr>
              <a:t>O</a:t>
            </a:r>
            <a:r>
              <a:rPr sz="1900" b="1" u="heavy" spc="-60" dirty="0">
                <a:solidFill>
                  <a:srgbClr val="E26C09"/>
                </a:solidFill>
                <a:uFill>
                  <a:solidFill>
                    <a:srgbClr val="E26C09"/>
                  </a:solidFill>
                </a:uFill>
                <a:latin typeface="Tahoma"/>
                <a:cs typeface="Tahoma"/>
              </a:rPr>
              <a:t>r</a:t>
            </a:r>
            <a:r>
              <a:rPr sz="1900" b="1" u="heavy" spc="-75" dirty="0">
                <a:solidFill>
                  <a:srgbClr val="E26C09"/>
                </a:solidFill>
                <a:uFill>
                  <a:solidFill>
                    <a:srgbClr val="E26C09"/>
                  </a:solidFill>
                </a:uFill>
                <a:latin typeface="Tahoma"/>
                <a:cs typeface="Tahoma"/>
              </a:rPr>
              <a:t>g</a:t>
            </a:r>
            <a:r>
              <a:rPr sz="1900" b="1" u="heavy" spc="-65" dirty="0">
                <a:solidFill>
                  <a:srgbClr val="E26C09"/>
                </a:solidFill>
                <a:uFill>
                  <a:solidFill>
                    <a:srgbClr val="E26C09"/>
                  </a:solidFill>
                </a:uFill>
                <a:latin typeface="Tahoma"/>
                <a:cs typeface="Tahoma"/>
              </a:rPr>
              <a:t>a</a:t>
            </a:r>
            <a:r>
              <a:rPr sz="1900" b="1" u="heavy" spc="-70" dirty="0">
                <a:solidFill>
                  <a:srgbClr val="E26C09"/>
                </a:solidFill>
                <a:uFill>
                  <a:solidFill>
                    <a:srgbClr val="E26C09"/>
                  </a:solidFill>
                </a:uFill>
                <a:latin typeface="Tahoma"/>
                <a:cs typeface="Tahoma"/>
              </a:rPr>
              <a:t>n</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z</a:t>
            </a:r>
            <a:r>
              <a:rPr sz="1900" b="1" u="heavy" spc="-65" dirty="0">
                <a:solidFill>
                  <a:srgbClr val="E26C09"/>
                </a:solidFill>
                <a:uFill>
                  <a:solidFill>
                    <a:srgbClr val="E26C09"/>
                  </a:solidFill>
                </a:uFill>
                <a:latin typeface="Tahoma"/>
                <a:cs typeface="Tahoma"/>
              </a:rPr>
              <a:t>atio</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s</a:t>
            </a:r>
            <a:endParaRPr sz="1900">
              <a:latin typeface="Tahoma"/>
              <a:cs typeface="Tahoma"/>
            </a:endParaRPr>
          </a:p>
          <a:p>
            <a:pPr marL="12700" marR="142240" algn="just">
              <a:lnSpc>
                <a:spcPct val="100000"/>
              </a:lnSpc>
              <a:spcBef>
                <a:spcPts val="990"/>
              </a:spcBef>
            </a:pPr>
            <a:r>
              <a:rPr sz="1800" spc="-5" dirty="0">
                <a:solidFill>
                  <a:srgbClr val="404040"/>
                </a:solidFill>
                <a:latin typeface="Verdana"/>
                <a:cs typeface="Verdana"/>
              </a:rPr>
              <a:t>Προσθήκη </a:t>
            </a:r>
            <a:r>
              <a:rPr sz="1800" dirty="0">
                <a:solidFill>
                  <a:srgbClr val="404040"/>
                </a:solidFill>
                <a:latin typeface="Verdana"/>
                <a:cs typeface="Verdana"/>
              </a:rPr>
              <a:t>νέου </a:t>
            </a:r>
            <a:r>
              <a:rPr sz="1800" spc="-10" dirty="0">
                <a:solidFill>
                  <a:srgbClr val="404040"/>
                </a:solidFill>
                <a:latin typeface="Verdana"/>
                <a:cs typeface="Verdana"/>
              </a:rPr>
              <a:t>ατόμου </a:t>
            </a:r>
            <a:r>
              <a:rPr sz="1800" spc="-5" dirty="0">
                <a:solidFill>
                  <a:srgbClr val="404040"/>
                </a:solidFill>
                <a:latin typeface="Verdana"/>
                <a:cs typeface="Verdana"/>
              </a:rPr>
              <a:t>επαφής:</a:t>
            </a:r>
            <a:r>
              <a:rPr sz="1800" spc="625" dirty="0">
                <a:solidFill>
                  <a:srgbClr val="404040"/>
                </a:solidFill>
                <a:latin typeface="Verdana"/>
                <a:cs typeface="Verdana"/>
              </a:rPr>
              <a:t> </a:t>
            </a:r>
            <a:r>
              <a:rPr sz="1800" spc="-5" dirty="0">
                <a:solidFill>
                  <a:srgbClr val="404040"/>
                </a:solidFill>
                <a:latin typeface="Verdana"/>
                <a:cs typeface="Verdana"/>
              </a:rPr>
              <a:t>στο τηλέφωνο του </a:t>
            </a:r>
            <a:r>
              <a:rPr sz="1800" spc="-10" dirty="0">
                <a:solidFill>
                  <a:srgbClr val="404040"/>
                </a:solidFill>
                <a:latin typeface="Verdana"/>
                <a:cs typeface="Verdana"/>
              </a:rPr>
              <a:t>ατόμου </a:t>
            </a:r>
            <a:r>
              <a:rPr sz="1800" dirty="0">
                <a:solidFill>
                  <a:srgbClr val="404040"/>
                </a:solidFill>
                <a:latin typeface="Verdana"/>
                <a:cs typeface="Verdana"/>
              </a:rPr>
              <a:t>εκτός </a:t>
            </a:r>
            <a:r>
              <a:rPr sz="1800" spc="-10" dirty="0">
                <a:solidFill>
                  <a:srgbClr val="404040"/>
                </a:solidFill>
                <a:latin typeface="Verdana"/>
                <a:cs typeface="Verdana"/>
              </a:rPr>
              <a:t>από </a:t>
            </a:r>
            <a:r>
              <a:rPr sz="1800" spc="-620" dirty="0">
                <a:solidFill>
                  <a:srgbClr val="404040"/>
                </a:solidFill>
                <a:latin typeface="Verdana"/>
                <a:cs typeface="Verdana"/>
              </a:rPr>
              <a:t> </a:t>
            </a:r>
            <a:r>
              <a:rPr sz="1800" spc="-5" dirty="0">
                <a:solidFill>
                  <a:srgbClr val="404040"/>
                </a:solidFill>
                <a:latin typeface="Verdana"/>
                <a:cs typeface="Verdana"/>
              </a:rPr>
              <a:t>την</a:t>
            </a:r>
            <a:r>
              <a:rPr sz="1800" dirty="0">
                <a:solidFill>
                  <a:srgbClr val="404040"/>
                </a:solidFill>
                <a:latin typeface="Verdana"/>
                <a:cs typeface="Verdana"/>
              </a:rPr>
              <a:t> επιλογή </a:t>
            </a:r>
            <a:r>
              <a:rPr sz="1800" spc="-5" dirty="0">
                <a:solidFill>
                  <a:srgbClr val="404040"/>
                </a:solidFill>
                <a:latin typeface="Verdana"/>
                <a:cs typeface="Verdana"/>
              </a:rPr>
              <a:t>χώρας θα </a:t>
            </a:r>
            <a:r>
              <a:rPr sz="1800" dirty="0">
                <a:solidFill>
                  <a:srgbClr val="404040"/>
                </a:solidFill>
                <a:latin typeface="Verdana"/>
                <a:cs typeface="Verdana"/>
              </a:rPr>
              <a:t>πρέπει να </a:t>
            </a:r>
            <a:r>
              <a:rPr sz="1800" spc="-5" dirty="0">
                <a:solidFill>
                  <a:srgbClr val="404040"/>
                </a:solidFill>
                <a:latin typeface="Verdana"/>
                <a:cs typeface="Verdana"/>
              </a:rPr>
              <a:t>βάλετε </a:t>
            </a:r>
            <a:r>
              <a:rPr sz="1800" dirty="0">
                <a:solidFill>
                  <a:srgbClr val="404040"/>
                </a:solidFill>
                <a:latin typeface="Verdana"/>
                <a:cs typeface="Verdana"/>
              </a:rPr>
              <a:t>και </a:t>
            </a:r>
            <a:r>
              <a:rPr sz="1800" spc="-5" dirty="0">
                <a:solidFill>
                  <a:srgbClr val="404040"/>
                </a:solidFill>
                <a:latin typeface="Verdana"/>
                <a:cs typeface="Verdana"/>
              </a:rPr>
              <a:t>τον </a:t>
            </a:r>
            <a:r>
              <a:rPr sz="1800" dirty="0">
                <a:solidFill>
                  <a:srgbClr val="404040"/>
                </a:solidFill>
                <a:latin typeface="Verdana"/>
                <a:cs typeface="Verdana"/>
              </a:rPr>
              <a:t>κωδικό </a:t>
            </a:r>
            <a:r>
              <a:rPr sz="1800" spc="-5" dirty="0">
                <a:solidFill>
                  <a:srgbClr val="404040"/>
                </a:solidFill>
                <a:latin typeface="Verdana"/>
                <a:cs typeface="Verdana"/>
              </a:rPr>
              <a:t>+357 </a:t>
            </a:r>
            <a:r>
              <a:rPr sz="1800" dirty="0">
                <a:solidFill>
                  <a:srgbClr val="404040"/>
                </a:solidFill>
                <a:latin typeface="Verdana"/>
                <a:cs typeface="Verdana"/>
              </a:rPr>
              <a:t>για να </a:t>
            </a:r>
            <a:r>
              <a:rPr sz="1800" spc="-5" dirty="0">
                <a:solidFill>
                  <a:srgbClr val="404040"/>
                </a:solidFill>
                <a:latin typeface="Verdana"/>
                <a:cs typeface="Verdana"/>
              </a:rPr>
              <a:t>σας </a:t>
            </a:r>
            <a:r>
              <a:rPr sz="1800" spc="-620" dirty="0">
                <a:solidFill>
                  <a:srgbClr val="404040"/>
                </a:solidFill>
                <a:latin typeface="Verdana"/>
                <a:cs typeface="Verdana"/>
              </a:rPr>
              <a:t> </a:t>
            </a:r>
            <a:r>
              <a:rPr sz="1800" spc="-5" dirty="0">
                <a:solidFill>
                  <a:srgbClr val="404040"/>
                </a:solidFill>
                <a:latin typeface="Verdana"/>
                <a:cs typeface="Verdana"/>
              </a:rPr>
              <a:t>επιτρέψει</a:t>
            </a:r>
            <a:r>
              <a:rPr sz="1800" spc="10"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dirty="0">
                <a:solidFill>
                  <a:srgbClr val="404040"/>
                </a:solidFill>
                <a:latin typeface="Verdana"/>
                <a:cs typeface="Verdana"/>
              </a:rPr>
              <a:t>γίνει</a:t>
            </a:r>
            <a:r>
              <a:rPr sz="1800" spc="-5" dirty="0">
                <a:solidFill>
                  <a:srgbClr val="404040"/>
                </a:solidFill>
                <a:latin typeface="Verdana"/>
                <a:cs typeface="Verdana"/>
              </a:rPr>
              <a:t> </a:t>
            </a:r>
            <a:r>
              <a:rPr sz="1800" spc="-10" dirty="0">
                <a:solidFill>
                  <a:srgbClr val="404040"/>
                </a:solidFill>
                <a:latin typeface="Verdana"/>
                <a:cs typeface="Verdana"/>
              </a:rPr>
              <a:t>save</a:t>
            </a:r>
            <a:endParaRPr sz="1800">
              <a:latin typeface="Verdana"/>
              <a:cs typeface="Verdana"/>
            </a:endParaRPr>
          </a:p>
          <a:p>
            <a:pPr marL="12700" algn="just">
              <a:lnSpc>
                <a:spcPct val="100000"/>
              </a:lnSpc>
            </a:pPr>
            <a:r>
              <a:rPr sz="1800" dirty="0">
                <a:solidFill>
                  <a:srgbClr val="404040"/>
                </a:solidFill>
                <a:latin typeface="Verdana"/>
                <a:cs typeface="Verdana"/>
              </a:rPr>
              <a:t>Είναι</a:t>
            </a:r>
            <a:r>
              <a:rPr sz="1800" spc="5" dirty="0">
                <a:solidFill>
                  <a:srgbClr val="404040"/>
                </a:solidFill>
                <a:latin typeface="Verdana"/>
                <a:cs typeface="Verdana"/>
              </a:rPr>
              <a:t> </a:t>
            </a:r>
            <a:r>
              <a:rPr sz="1800" dirty="0">
                <a:solidFill>
                  <a:srgbClr val="404040"/>
                </a:solidFill>
                <a:latin typeface="Verdana"/>
                <a:cs typeface="Verdana"/>
              </a:rPr>
              <a:t>υποχρεωτικό</a:t>
            </a:r>
            <a:r>
              <a:rPr sz="1800" spc="-25" dirty="0">
                <a:solidFill>
                  <a:srgbClr val="404040"/>
                </a:solidFill>
                <a:latin typeface="Verdana"/>
                <a:cs typeface="Verdana"/>
              </a:rPr>
              <a:t> </a:t>
            </a:r>
            <a:r>
              <a:rPr sz="1800" dirty="0">
                <a:solidFill>
                  <a:srgbClr val="404040"/>
                </a:solidFill>
                <a:latin typeface="Verdana"/>
                <a:cs typeface="Verdana"/>
              </a:rPr>
              <a:t>1</a:t>
            </a:r>
            <a:r>
              <a:rPr sz="1800" spc="5" dirty="0">
                <a:solidFill>
                  <a:srgbClr val="404040"/>
                </a:solidFill>
                <a:latin typeface="Verdana"/>
                <a:cs typeface="Verdana"/>
              </a:rPr>
              <a:t> </a:t>
            </a:r>
            <a:r>
              <a:rPr sz="1800" spc="-5" dirty="0">
                <a:solidFill>
                  <a:srgbClr val="404040"/>
                </a:solidFill>
                <a:latin typeface="Verdana"/>
                <a:cs typeface="Verdana"/>
              </a:rPr>
              <a:t>από</a:t>
            </a:r>
            <a:r>
              <a:rPr sz="1800" dirty="0">
                <a:solidFill>
                  <a:srgbClr val="404040"/>
                </a:solidFill>
                <a:latin typeface="Verdana"/>
                <a:cs typeface="Verdana"/>
              </a:rPr>
              <a:t> </a:t>
            </a:r>
            <a:r>
              <a:rPr sz="1800" spc="-5" dirty="0">
                <a:solidFill>
                  <a:srgbClr val="404040"/>
                </a:solidFill>
                <a:latin typeface="Verdana"/>
                <a:cs typeface="Verdana"/>
              </a:rPr>
              <a:t>τα</a:t>
            </a:r>
            <a:r>
              <a:rPr sz="1800" spc="5" dirty="0">
                <a:solidFill>
                  <a:srgbClr val="404040"/>
                </a:solidFill>
                <a:latin typeface="Verdana"/>
                <a:cs typeface="Verdana"/>
              </a:rPr>
              <a:t> </a:t>
            </a:r>
            <a:r>
              <a:rPr sz="1800" dirty="0">
                <a:solidFill>
                  <a:srgbClr val="404040"/>
                </a:solidFill>
                <a:latin typeface="Verdana"/>
                <a:cs typeface="Verdana"/>
              </a:rPr>
              <a:t>2</a:t>
            </a:r>
            <a:r>
              <a:rPr sz="1800" spc="5" dirty="0">
                <a:solidFill>
                  <a:srgbClr val="404040"/>
                </a:solidFill>
                <a:latin typeface="Verdana"/>
                <a:cs typeface="Verdana"/>
              </a:rPr>
              <a:t> </a:t>
            </a:r>
            <a:r>
              <a:rPr sz="1800" spc="-5" dirty="0">
                <a:solidFill>
                  <a:srgbClr val="404040"/>
                </a:solidFill>
                <a:latin typeface="Verdana"/>
                <a:cs typeface="Verdana"/>
              </a:rPr>
              <a:t>άτομα</a:t>
            </a:r>
            <a:r>
              <a:rPr sz="1800" dirty="0">
                <a:solidFill>
                  <a:srgbClr val="404040"/>
                </a:solidFill>
                <a:latin typeface="Verdana"/>
                <a:cs typeface="Verdana"/>
              </a:rPr>
              <a:t> να</a:t>
            </a:r>
            <a:r>
              <a:rPr sz="1800" spc="5" dirty="0">
                <a:solidFill>
                  <a:srgbClr val="404040"/>
                </a:solidFill>
                <a:latin typeface="Verdana"/>
                <a:cs typeface="Verdana"/>
              </a:rPr>
              <a:t> </a:t>
            </a:r>
            <a:r>
              <a:rPr sz="1800" dirty="0">
                <a:solidFill>
                  <a:srgbClr val="404040"/>
                </a:solidFill>
                <a:latin typeface="Verdana"/>
                <a:cs typeface="Verdana"/>
              </a:rPr>
              <a:t>οριστεί</a:t>
            </a:r>
            <a:r>
              <a:rPr sz="1800" spc="-15" dirty="0">
                <a:solidFill>
                  <a:srgbClr val="404040"/>
                </a:solidFill>
                <a:latin typeface="Verdana"/>
                <a:cs typeface="Verdana"/>
              </a:rPr>
              <a:t> </a:t>
            </a:r>
            <a:r>
              <a:rPr sz="1800" spc="-5" dirty="0">
                <a:solidFill>
                  <a:srgbClr val="404040"/>
                </a:solidFill>
                <a:latin typeface="Verdana"/>
                <a:cs typeface="Verdana"/>
              </a:rPr>
              <a:t>ως primary</a:t>
            </a:r>
            <a:r>
              <a:rPr sz="1800" spc="-10" dirty="0">
                <a:solidFill>
                  <a:srgbClr val="404040"/>
                </a:solidFill>
                <a:latin typeface="Verdana"/>
                <a:cs typeface="Verdana"/>
              </a:rPr>
              <a:t> </a:t>
            </a:r>
            <a:r>
              <a:rPr sz="1800" spc="-5" dirty="0">
                <a:solidFill>
                  <a:srgbClr val="404040"/>
                </a:solidFill>
                <a:latin typeface="Verdana"/>
                <a:cs typeface="Verdana"/>
              </a:rPr>
              <a:t>contact</a:t>
            </a:r>
            <a:r>
              <a:rPr sz="1800" dirty="0">
                <a:solidFill>
                  <a:srgbClr val="404040"/>
                </a:solidFill>
                <a:latin typeface="Verdana"/>
                <a:cs typeface="Verdana"/>
              </a:rPr>
              <a:t> </a:t>
            </a:r>
            <a:r>
              <a:rPr sz="1800" spc="-5" dirty="0">
                <a:solidFill>
                  <a:srgbClr val="404040"/>
                </a:solidFill>
                <a:latin typeface="Verdana"/>
                <a:cs typeface="Verdana"/>
              </a:rPr>
              <a:t>person</a:t>
            </a:r>
            <a:endParaRPr sz="1800">
              <a:latin typeface="Verdana"/>
              <a:cs typeface="Verdana"/>
            </a:endParaRPr>
          </a:p>
          <a:p>
            <a:pPr marL="12700" algn="just">
              <a:lnSpc>
                <a:spcPct val="100000"/>
              </a:lnSpc>
              <a:spcBef>
                <a:spcPts val="5"/>
              </a:spcBef>
            </a:pPr>
            <a:r>
              <a:rPr sz="1800" dirty="0">
                <a:solidFill>
                  <a:srgbClr val="404040"/>
                </a:solidFill>
                <a:latin typeface="Verdana"/>
                <a:cs typeface="Verdana"/>
              </a:rPr>
              <a:t>και</a:t>
            </a:r>
            <a:r>
              <a:rPr sz="1800" spc="630" dirty="0">
                <a:solidFill>
                  <a:srgbClr val="404040"/>
                </a:solidFill>
                <a:latin typeface="Verdana"/>
                <a:cs typeface="Verdana"/>
              </a:rPr>
              <a:t> </a:t>
            </a:r>
            <a:r>
              <a:rPr sz="1800" dirty="0">
                <a:solidFill>
                  <a:srgbClr val="404040"/>
                </a:solidFill>
                <a:latin typeface="Verdana"/>
                <a:cs typeface="Verdana"/>
              </a:rPr>
              <a:t>ως</a:t>
            </a:r>
            <a:r>
              <a:rPr sz="1800" spc="-5" dirty="0">
                <a:solidFill>
                  <a:srgbClr val="404040"/>
                </a:solidFill>
                <a:latin typeface="Verdana"/>
                <a:cs typeface="Verdana"/>
              </a:rPr>
              <a:t> contact person</a:t>
            </a:r>
            <a:r>
              <a:rPr sz="1800" dirty="0">
                <a:solidFill>
                  <a:srgbClr val="404040"/>
                </a:solidFill>
                <a:latin typeface="Verdana"/>
                <a:cs typeface="Verdana"/>
              </a:rPr>
              <a:t> για</a:t>
            </a:r>
            <a:r>
              <a:rPr sz="1800" spc="-10" dirty="0">
                <a:solidFill>
                  <a:srgbClr val="404040"/>
                </a:solidFill>
                <a:latin typeface="Verdana"/>
                <a:cs typeface="Verdana"/>
              </a:rPr>
              <a:t> </a:t>
            </a:r>
            <a:r>
              <a:rPr sz="1800" spc="-5" dirty="0">
                <a:solidFill>
                  <a:srgbClr val="404040"/>
                </a:solidFill>
                <a:latin typeface="Verdana"/>
                <a:cs typeface="Verdana"/>
              </a:rPr>
              <a:t>το OLS</a:t>
            </a:r>
            <a:endParaRPr sz="1800">
              <a:latin typeface="Verdana"/>
              <a:cs typeface="Verdan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a:t>
            </a:r>
            <a:r>
              <a:rPr spc="-75" dirty="0"/>
              <a:t>τ</a:t>
            </a:r>
            <a:r>
              <a:rPr spc="-70" dirty="0"/>
              <a:t>η</a:t>
            </a:r>
            <a:r>
              <a:rPr spc="-65" dirty="0"/>
              <a:t>σ</a:t>
            </a:r>
            <a:r>
              <a:rPr spc="-5" dirty="0"/>
              <a:t>η</a:t>
            </a:r>
            <a:r>
              <a:rPr spc="-105" dirty="0"/>
              <a:t> </a:t>
            </a:r>
            <a:r>
              <a:rPr spc="-5" dirty="0"/>
              <a:t>–</a:t>
            </a:r>
            <a:r>
              <a:rPr spc="-409" dirty="0"/>
              <a:t> </a:t>
            </a:r>
            <a:r>
              <a:rPr spc="-25" dirty="0"/>
              <a:t>A</a:t>
            </a:r>
            <a:r>
              <a:rPr spc="-30" dirty="0"/>
              <a:t>ct</a:t>
            </a:r>
            <a:r>
              <a:rPr spc="-35" dirty="0"/>
              <a:t>i</a:t>
            </a:r>
            <a:r>
              <a:rPr spc="-45" dirty="0"/>
              <a:t>v</a:t>
            </a:r>
            <a:r>
              <a:rPr spc="-170" dirty="0"/>
              <a:t>i</a:t>
            </a:r>
            <a:r>
              <a:rPr spc="-165" dirty="0"/>
              <a:t>t</a:t>
            </a:r>
            <a:r>
              <a:rPr spc="-170" dirty="0"/>
              <a:t>ie</a:t>
            </a:r>
            <a:r>
              <a:rPr spc="-5" dirty="0"/>
              <a:t>s</a:t>
            </a:r>
          </a:p>
        </p:txBody>
      </p:sp>
      <p:sp>
        <p:nvSpPr>
          <p:cNvPr id="4" name="object 4"/>
          <p:cNvSpPr txBox="1"/>
          <p:nvPr/>
        </p:nvSpPr>
        <p:spPr>
          <a:xfrm>
            <a:off x="129336" y="421735"/>
            <a:ext cx="7934959" cy="1377315"/>
          </a:xfrm>
          <a:prstGeom prst="rect">
            <a:avLst/>
          </a:prstGeom>
        </p:spPr>
        <p:txBody>
          <a:bodyPr vert="horz" wrap="square" lIns="0" tIns="139700" rIns="0" bIns="0" rtlCol="0">
            <a:spAutoFit/>
          </a:bodyPr>
          <a:lstStyle/>
          <a:p>
            <a:pPr marL="24765">
              <a:lnSpc>
                <a:spcPct val="100000"/>
              </a:lnSpc>
              <a:spcBef>
                <a:spcPts val="1100"/>
              </a:spcBef>
            </a:pPr>
            <a:r>
              <a:rPr sz="1800" dirty="0">
                <a:solidFill>
                  <a:srgbClr val="404040"/>
                </a:solidFill>
                <a:latin typeface="Verdana"/>
                <a:cs typeface="Verdana"/>
              </a:rPr>
              <a:t>Activities</a:t>
            </a:r>
            <a:endParaRPr sz="1800">
              <a:latin typeface="Verdana"/>
              <a:cs typeface="Verdana"/>
            </a:endParaRPr>
          </a:p>
          <a:p>
            <a:pPr marL="24765">
              <a:lnSpc>
                <a:spcPct val="100000"/>
              </a:lnSpc>
              <a:spcBef>
                <a:spcPts val="1000"/>
              </a:spcBef>
            </a:pPr>
            <a:r>
              <a:rPr sz="1800" spc="-5" dirty="0">
                <a:solidFill>
                  <a:srgbClr val="404040"/>
                </a:solidFill>
                <a:latin typeface="Verdana"/>
                <a:cs typeface="Verdana"/>
              </a:rPr>
              <a:t>Προσθήκη</a:t>
            </a:r>
            <a:r>
              <a:rPr sz="1800" spc="-25" dirty="0">
                <a:solidFill>
                  <a:srgbClr val="404040"/>
                </a:solidFill>
                <a:latin typeface="Verdana"/>
                <a:cs typeface="Verdana"/>
              </a:rPr>
              <a:t> </a:t>
            </a:r>
            <a:r>
              <a:rPr sz="1800" spc="-5" dirty="0">
                <a:solidFill>
                  <a:srgbClr val="404040"/>
                </a:solidFill>
                <a:latin typeface="Verdana"/>
                <a:cs typeface="Verdana"/>
              </a:rPr>
              <a:t>δραστηριοτήτων:</a:t>
            </a:r>
            <a:endParaRPr sz="1800">
              <a:latin typeface="Verdana"/>
              <a:cs typeface="Verdana"/>
            </a:endParaRPr>
          </a:p>
          <a:p>
            <a:pPr marL="469900" indent="-457200">
              <a:lnSpc>
                <a:spcPct val="100000"/>
              </a:lnSpc>
              <a:buAutoNum type="arabicPeriod"/>
              <a:tabLst>
                <a:tab pos="469265" algn="l"/>
                <a:tab pos="469900" algn="l"/>
              </a:tabLst>
            </a:pPr>
            <a:r>
              <a:rPr sz="1800" spc="-5" dirty="0">
                <a:solidFill>
                  <a:srgbClr val="404040"/>
                </a:solidFill>
                <a:latin typeface="Verdana"/>
                <a:cs typeface="Verdana"/>
              </a:rPr>
              <a:t>Mobilities:</a:t>
            </a:r>
            <a:r>
              <a:rPr sz="1800" dirty="0">
                <a:solidFill>
                  <a:srgbClr val="404040"/>
                </a:solidFill>
                <a:latin typeface="Verdana"/>
                <a:cs typeface="Verdana"/>
              </a:rPr>
              <a:t> </a:t>
            </a:r>
            <a:r>
              <a:rPr sz="1800" spc="-5" dirty="0">
                <a:solidFill>
                  <a:srgbClr val="404040"/>
                </a:solidFill>
                <a:latin typeface="Verdana"/>
                <a:cs typeface="Verdana"/>
              </a:rPr>
              <a:t>Δηλώνετε</a:t>
            </a:r>
            <a:r>
              <a:rPr sz="1800" spc="-15" dirty="0">
                <a:solidFill>
                  <a:srgbClr val="404040"/>
                </a:solidFill>
                <a:latin typeface="Verdana"/>
                <a:cs typeface="Verdana"/>
              </a:rPr>
              <a:t> </a:t>
            </a:r>
            <a:r>
              <a:rPr sz="1800" dirty="0">
                <a:solidFill>
                  <a:srgbClr val="404040"/>
                </a:solidFill>
                <a:latin typeface="Verdana"/>
                <a:cs typeface="Verdana"/>
              </a:rPr>
              <a:t>αριθμό</a:t>
            </a:r>
            <a:r>
              <a:rPr sz="1800" spc="10" dirty="0">
                <a:solidFill>
                  <a:srgbClr val="404040"/>
                </a:solidFill>
                <a:latin typeface="Verdana"/>
                <a:cs typeface="Verdana"/>
              </a:rPr>
              <a:t> </a:t>
            </a:r>
            <a:r>
              <a:rPr sz="1800" spc="-5" dirty="0">
                <a:solidFill>
                  <a:srgbClr val="404040"/>
                </a:solidFill>
                <a:latin typeface="Verdana"/>
                <a:cs typeface="Verdana"/>
              </a:rPr>
              <a:t>συμμετεχόντων</a:t>
            </a:r>
            <a:r>
              <a:rPr sz="1800" spc="-15" dirty="0">
                <a:solidFill>
                  <a:srgbClr val="404040"/>
                </a:solidFill>
                <a:latin typeface="Verdana"/>
                <a:cs typeface="Verdana"/>
              </a:rPr>
              <a:t> </a:t>
            </a:r>
            <a:r>
              <a:rPr sz="1800" spc="-5" dirty="0">
                <a:solidFill>
                  <a:srgbClr val="404040"/>
                </a:solidFill>
                <a:latin typeface="Verdana"/>
                <a:cs typeface="Verdana"/>
              </a:rPr>
              <a:t>(χωρίς</a:t>
            </a:r>
            <a:r>
              <a:rPr sz="1800" dirty="0">
                <a:solidFill>
                  <a:srgbClr val="404040"/>
                </a:solidFill>
                <a:latin typeface="Verdana"/>
                <a:cs typeface="Verdana"/>
              </a:rPr>
              <a:t> διάρκεια)</a:t>
            </a:r>
            <a:endParaRPr sz="1800">
              <a:latin typeface="Verdana"/>
              <a:cs typeface="Verdana"/>
            </a:endParaRPr>
          </a:p>
          <a:p>
            <a:pPr marL="469900" indent="-457200">
              <a:lnSpc>
                <a:spcPct val="100000"/>
              </a:lnSpc>
              <a:buAutoNum type="arabicPeriod"/>
              <a:tabLst>
                <a:tab pos="469265" algn="l"/>
                <a:tab pos="469900" algn="l"/>
              </a:tabLst>
            </a:pPr>
            <a:r>
              <a:rPr sz="1800" spc="-5" dirty="0">
                <a:solidFill>
                  <a:srgbClr val="404040"/>
                </a:solidFill>
                <a:latin typeface="Verdana"/>
                <a:cs typeface="Verdana"/>
              </a:rPr>
              <a:t>BIPs:</a:t>
            </a:r>
            <a:r>
              <a:rPr sz="1800" spc="5" dirty="0">
                <a:solidFill>
                  <a:srgbClr val="404040"/>
                </a:solidFill>
                <a:latin typeface="Verdana"/>
                <a:cs typeface="Verdana"/>
              </a:rPr>
              <a:t> </a:t>
            </a:r>
            <a:r>
              <a:rPr sz="1800" spc="-5" dirty="0">
                <a:solidFill>
                  <a:srgbClr val="404040"/>
                </a:solidFill>
                <a:latin typeface="Verdana"/>
                <a:cs typeface="Verdana"/>
              </a:rPr>
              <a:t>Δηλώνετε</a:t>
            </a:r>
            <a:r>
              <a:rPr sz="1800" spc="-10" dirty="0">
                <a:solidFill>
                  <a:srgbClr val="404040"/>
                </a:solidFill>
                <a:latin typeface="Verdana"/>
                <a:cs typeface="Verdana"/>
              </a:rPr>
              <a:t> </a:t>
            </a:r>
            <a:r>
              <a:rPr sz="1800" spc="-5" dirty="0">
                <a:solidFill>
                  <a:srgbClr val="404040"/>
                </a:solidFill>
                <a:latin typeface="Verdana"/>
                <a:cs typeface="Verdana"/>
              </a:rPr>
              <a:t>αριθμό</a:t>
            </a:r>
            <a:r>
              <a:rPr sz="1800" spc="5" dirty="0">
                <a:solidFill>
                  <a:srgbClr val="404040"/>
                </a:solidFill>
                <a:latin typeface="Verdana"/>
                <a:cs typeface="Verdana"/>
              </a:rPr>
              <a:t> </a:t>
            </a:r>
            <a:r>
              <a:rPr sz="1800" spc="-5" dirty="0">
                <a:solidFill>
                  <a:srgbClr val="404040"/>
                </a:solidFill>
                <a:latin typeface="Verdana"/>
                <a:cs typeface="Verdana"/>
              </a:rPr>
              <a:t>συμμετεχόντων </a:t>
            </a:r>
            <a:r>
              <a:rPr sz="1800" dirty="0">
                <a:solidFill>
                  <a:srgbClr val="404040"/>
                </a:solidFill>
                <a:latin typeface="Verdana"/>
                <a:cs typeface="Verdana"/>
              </a:rPr>
              <a:t>(min.</a:t>
            </a:r>
            <a:r>
              <a:rPr sz="1800" spc="-15" dirty="0">
                <a:solidFill>
                  <a:srgbClr val="404040"/>
                </a:solidFill>
                <a:latin typeface="Verdana"/>
                <a:cs typeface="Verdana"/>
              </a:rPr>
              <a:t> </a:t>
            </a:r>
            <a:r>
              <a:rPr sz="1800" dirty="0">
                <a:solidFill>
                  <a:srgbClr val="404040"/>
                </a:solidFill>
                <a:latin typeface="Verdana"/>
                <a:cs typeface="Verdana"/>
              </a:rPr>
              <a:t>15</a:t>
            </a:r>
            <a:r>
              <a:rPr sz="1800" spc="25" dirty="0">
                <a:solidFill>
                  <a:srgbClr val="404040"/>
                </a:solidFill>
                <a:latin typeface="Verdana"/>
                <a:cs typeface="Verdana"/>
              </a:rPr>
              <a:t> </a:t>
            </a:r>
            <a:r>
              <a:rPr sz="1800" spc="-5" dirty="0">
                <a:solidFill>
                  <a:srgbClr val="404040"/>
                </a:solidFill>
                <a:latin typeface="Verdana"/>
                <a:cs typeface="Verdana"/>
              </a:rPr>
              <a:t>συμμετέχοντες)</a:t>
            </a:r>
            <a:endParaRPr sz="1800">
              <a:latin typeface="Verdana"/>
              <a:cs typeface="Verdana"/>
            </a:endParaRPr>
          </a:p>
        </p:txBody>
      </p:sp>
      <p:grpSp>
        <p:nvGrpSpPr>
          <p:cNvPr id="5" name="object 5"/>
          <p:cNvGrpSpPr/>
          <p:nvPr/>
        </p:nvGrpSpPr>
        <p:grpSpPr>
          <a:xfrm>
            <a:off x="3002279" y="2253995"/>
            <a:ext cx="9197975" cy="3978275"/>
            <a:chOff x="3002279" y="2253995"/>
            <a:chExt cx="9197975" cy="3978275"/>
          </a:xfrm>
        </p:grpSpPr>
        <p:pic>
          <p:nvPicPr>
            <p:cNvPr id="6" name="object 6"/>
            <p:cNvPicPr/>
            <p:nvPr/>
          </p:nvPicPr>
          <p:blipFill>
            <a:blip r:embed="rId3" cstate="print"/>
            <a:stretch>
              <a:fillRect/>
            </a:stretch>
          </p:blipFill>
          <p:spPr>
            <a:xfrm>
              <a:off x="3002279" y="2253995"/>
              <a:ext cx="9134856" cy="3866388"/>
            </a:xfrm>
            <a:prstGeom prst="rect">
              <a:avLst/>
            </a:prstGeom>
          </p:spPr>
        </p:pic>
        <p:sp>
          <p:nvSpPr>
            <p:cNvPr id="7" name="object 7"/>
            <p:cNvSpPr/>
            <p:nvPr/>
          </p:nvSpPr>
          <p:spPr>
            <a:xfrm>
              <a:off x="11295125" y="4176522"/>
              <a:ext cx="891540" cy="316865"/>
            </a:xfrm>
            <a:custGeom>
              <a:avLst/>
              <a:gdLst/>
              <a:ahLst/>
              <a:cxnLst/>
              <a:rect l="l" t="t" r="r" b="b"/>
              <a:pathLst>
                <a:path w="891540" h="316864">
                  <a:moveTo>
                    <a:pt x="0" y="52704"/>
                  </a:moveTo>
                  <a:lnTo>
                    <a:pt x="4191" y="32257"/>
                  </a:lnTo>
                  <a:lnTo>
                    <a:pt x="15494" y="15493"/>
                  </a:lnTo>
                  <a:lnTo>
                    <a:pt x="32257" y="4190"/>
                  </a:lnTo>
                  <a:lnTo>
                    <a:pt x="52831" y="0"/>
                  </a:lnTo>
                  <a:lnTo>
                    <a:pt x="838707" y="0"/>
                  </a:lnTo>
                  <a:lnTo>
                    <a:pt x="859281" y="4190"/>
                  </a:lnTo>
                  <a:lnTo>
                    <a:pt x="876046" y="15493"/>
                  </a:lnTo>
                  <a:lnTo>
                    <a:pt x="887349" y="32257"/>
                  </a:lnTo>
                  <a:lnTo>
                    <a:pt x="891540" y="52704"/>
                  </a:lnTo>
                  <a:lnTo>
                    <a:pt x="891540" y="263778"/>
                  </a:lnTo>
                  <a:lnTo>
                    <a:pt x="887349" y="284225"/>
                  </a:lnTo>
                  <a:lnTo>
                    <a:pt x="876046" y="300989"/>
                  </a:lnTo>
                  <a:lnTo>
                    <a:pt x="859281" y="312292"/>
                  </a:lnTo>
                  <a:lnTo>
                    <a:pt x="838707" y="316483"/>
                  </a:lnTo>
                  <a:lnTo>
                    <a:pt x="52831" y="316483"/>
                  </a:lnTo>
                  <a:lnTo>
                    <a:pt x="32257" y="312292"/>
                  </a:lnTo>
                  <a:lnTo>
                    <a:pt x="15494" y="300989"/>
                  </a:lnTo>
                  <a:lnTo>
                    <a:pt x="4191" y="284225"/>
                  </a:lnTo>
                  <a:lnTo>
                    <a:pt x="0" y="263778"/>
                  </a:lnTo>
                  <a:lnTo>
                    <a:pt x="0" y="52704"/>
                  </a:lnTo>
                  <a:close/>
                </a:path>
              </a:pathLst>
            </a:custGeom>
            <a:ln w="25908">
              <a:solidFill>
                <a:srgbClr val="FF0000"/>
              </a:solidFill>
            </a:ln>
          </p:spPr>
          <p:txBody>
            <a:bodyPr wrap="square" lIns="0" tIns="0" rIns="0" bIns="0" rtlCol="0"/>
            <a:lstStyle/>
            <a:p>
              <a:endParaRPr/>
            </a:p>
          </p:txBody>
        </p:sp>
        <p:sp>
          <p:nvSpPr>
            <p:cNvPr id="8" name="object 8"/>
            <p:cNvSpPr/>
            <p:nvPr/>
          </p:nvSpPr>
          <p:spPr>
            <a:xfrm>
              <a:off x="6717029" y="5339333"/>
              <a:ext cx="1290955" cy="216535"/>
            </a:xfrm>
            <a:custGeom>
              <a:avLst/>
              <a:gdLst/>
              <a:ahLst/>
              <a:cxnLst/>
              <a:rect l="l" t="t" r="r" b="b"/>
              <a:pathLst>
                <a:path w="1290954" h="216535">
                  <a:moveTo>
                    <a:pt x="0" y="35940"/>
                  </a:moveTo>
                  <a:lnTo>
                    <a:pt x="2794" y="21970"/>
                  </a:lnTo>
                  <a:lnTo>
                    <a:pt x="10541" y="10540"/>
                  </a:lnTo>
                  <a:lnTo>
                    <a:pt x="21844" y="2793"/>
                  </a:lnTo>
                  <a:lnTo>
                    <a:pt x="35814" y="0"/>
                  </a:lnTo>
                  <a:lnTo>
                    <a:pt x="1254633" y="0"/>
                  </a:lnTo>
                  <a:lnTo>
                    <a:pt x="1268602" y="2793"/>
                  </a:lnTo>
                  <a:lnTo>
                    <a:pt x="1279905" y="10540"/>
                  </a:lnTo>
                  <a:lnTo>
                    <a:pt x="1287652" y="21970"/>
                  </a:lnTo>
                  <a:lnTo>
                    <a:pt x="1290447" y="35940"/>
                  </a:lnTo>
                  <a:lnTo>
                    <a:pt x="1290447" y="179958"/>
                  </a:lnTo>
                  <a:lnTo>
                    <a:pt x="1287652" y="194055"/>
                  </a:lnTo>
                  <a:lnTo>
                    <a:pt x="1279905" y="205485"/>
                  </a:lnTo>
                  <a:lnTo>
                    <a:pt x="1268602" y="213232"/>
                  </a:lnTo>
                  <a:lnTo>
                    <a:pt x="1254633" y="216026"/>
                  </a:lnTo>
                  <a:lnTo>
                    <a:pt x="35814" y="216026"/>
                  </a:lnTo>
                  <a:lnTo>
                    <a:pt x="21844" y="213232"/>
                  </a:lnTo>
                  <a:lnTo>
                    <a:pt x="10541" y="205485"/>
                  </a:lnTo>
                  <a:lnTo>
                    <a:pt x="2794" y="194055"/>
                  </a:lnTo>
                  <a:lnTo>
                    <a:pt x="0" y="179958"/>
                  </a:lnTo>
                  <a:lnTo>
                    <a:pt x="0" y="35940"/>
                  </a:lnTo>
                  <a:close/>
                </a:path>
              </a:pathLst>
            </a:custGeom>
            <a:ln w="25908">
              <a:solidFill>
                <a:srgbClr val="FF0000"/>
              </a:solidFill>
            </a:ln>
          </p:spPr>
          <p:txBody>
            <a:bodyPr wrap="square" lIns="0" tIns="0" rIns="0" bIns="0" rtlCol="0"/>
            <a:lstStyle/>
            <a:p>
              <a:endParaRPr/>
            </a:p>
          </p:txBody>
        </p:sp>
        <p:sp>
          <p:nvSpPr>
            <p:cNvPr id="9" name="object 9"/>
            <p:cNvSpPr/>
            <p:nvPr/>
          </p:nvSpPr>
          <p:spPr>
            <a:xfrm>
              <a:off x="10575798" y="5860542"/>
              <a:ext cx="1610995" cy="358140"/>
            </a:xfrm>
            <a:custGeom>
              <a:avLst/>
              <a:gdLst/>
              <a:ahLst/>
              <a:cxnLst/>
              <a:rect l="l" t="t" r="r" b="b"/>
              <a:pathLst>
                <a:path w="1610995" h="358139">
                  <a:moveTo>
                    <a:pt x="0" y="59690"/>
                  </a:moveTo>
                  <a:lnTo>
                    <a:pt x="4699" y="36449"/>
                  </a:lnTo>
                  <a:lnTo>
                    <a:pt x="17399" y="17475"/>
                  </a:lnTo>
                  <a:lnTo>
                    <a:pt x="36449" y="4686"/>
                  </a:lnTo>
                  <a:lnTo>
                    <a:pt x="59690" y="0"/>
                  </a:lnTo>
                  <a:lnTo>
                    <a:pt x="1551051" y="0"/>
                  </a:lnTo>
                  <a:lnTo>
                    <a:pt x="1574292" y="4686"/>
                  </a:lnTo>
                  <a:lnTo>
                    <a:pt x="1593342" y="17475"/>
                  </a:lnTo>
                  <a:lnTo>
                    <a:pt x="1606042" y="36449"/>
                  </a:lnTo>
                  <a:lnTo>
                    <a:pt x="1610741" y="59690"/>
                  </a:lnTo>
                  <a:lnTo>
                    <a:pt x="1610741" y="298450"/>
                  </a:lnTo>
                  <a:lnTo>
                    <a:pt x="1606042" y="321678"/>
                  </a:lnTo>
                  <a:lnTo>
                    <a:pt x="1593342" y="340652"/>
                  </a:lnTo>
                  <a:lnTo>
                    <a:pt x="1574292" y="353453"/>
                  </a:lnTo>
                  <a:lnTo>
                    <a:pt x="1551051" y="358140"/>
                  </a:lnTo>
                  <a:lnTo>
                    <a:pt x="59690" y="358140"/>
                  </a:lnTo>
                  <a:lnTo>
                    <a:pt x="36449" y="353453"/>
                  </a:lnTo>
                  <a:lnTo>
                    <a:pt x="17399" y="340652"/>
                  </a:lnTo>
                  <a:lnTo>
                    <a:pt x="4699" y="321678"/>
                  </a:lnTo>
                  <a:lnTo>
                    <a:pt x="0" y="298450"/>
                  </a:lnTo>
                  <a:lnTo>
                    <a:pt x="0" y="59690"/>
                  </a:lnTo>
                  <a:close/>
                </a:path>
              </a:pathLst>
            </a:custGeom>
            <a:ln w="25908">
              <a:solidFill>
                <a:srgbClr val="FF0000"/>
              </a:solidFill>
            </a:ln>
          </p:spPr>
          <p:txBody>
            <a:bodyPr wrap="square" lIns="0" tIns="0" rIns="0" bIns="0" rtlCol="0"/>
            <a:lstStyle/>
            <a:p>
              <a:endParaRPr/>
            </a:p>
          </p:txBody>
        </p:sp>
        <p:sp>
          <p:nvSpPr>
            <p:cNvPr id="10" name="object 10"/>
            <p:cNvSpPr/>
            <p:nvPr/>
          </p:nvSpPr>
          <p:spPr>
            <a:xfrm>
              <a:off x="3038093" y="3176777"/>
              <a:ext cx="6408420" cy="769620"/>
            </a:xfrm>
            <a:custGeom>
              <a:avLst/>
              <a:gdLst/>
              <a:ahLst/>
              <a:cxnLst/>
              <a:rect l="l" t="t" r="r" b="b"/>
              <a:pathLst>
                <a:path w="6408420" h="769620">
                  <a:moveTo>
                    <a:pt x="0" y="348488"/>
                  </a:moveTo>
                  <a:lnTo>
                    <a:pt x="2793" y="334391"/>
                  </a:lnTo>
                  <a:lnTo>
                    <a:pt x="10541" y="322961"/>
                  </a:lnTo>
                  <a:lnTo>
                    <a:pt x="21970" y="315213"/>
                  </a:lnTo>
                  <a:lnTo>
                    <a:pt x="36068" y="312420"/>
                  </a:lnTo>
                  <a:lnTo>
                    <a:pt x="1548892" y="312420"/>
                  </a:lnTo>
                  <a:lnTo>
                    <a:pt x="1562989" y="315213"/>
                  </a:lnTo>
                  <a:lnTo>
                    <a:pt x="1574419" y="322961"/>
                  </a:lnTo>
                  <a:lnTo>
                    <a:pt x="1582166" y="334391"/>
                  </a:lnTo>
                  <a:lnTo>
                    <a:pt x="1584959" y="348488"/>
                  </a:lnTo>
                  <a:lnTo>
                    <a:pt x="1584959" y="492760"/>
                  </a:lnTo>
                  <a:lnTo>
                    <a:pt x="1582166" y="506857"/>
                  </a:lnTo>
                  <a:lnTo>
                    <a:pt x="1574419" y="518287"/>
                  </a:lnTo>
                  <a:lnTo>
                    <a:pt x="1562989" y="526034"/>
                  </a:lnTo>
                  <a:lnTo>
                    <a:pt x="1548892" y="528828"/>
                  </a:lnTo>
                  <a:lnTo>
                    <a:pt x="36068" y="528828"/>
                  </a:lnTo>
                  <a:lnTo>
                    <a:pt x="21970" y="526034"/>
                  </a:lnTo>
                  <a:lnTo>
                    <a:pt x="10541" y="518287"/>
                  </a:lnTo>
                  <a:lnTo>
                    <a:pt x="2793" y="506857"/>
                  </a:lnTo>
                  <a:lnTo>
                    <a:pt x="0" y="492760"/>
                  </a:lnTo>
                  <a:lnTo>
                    <a:pt x="0" y="348488"/>
                  </a:lnTo>
                  <a:close/>
                </a:path>
                <a:path w="6408420" h="769620">
                  <a:moveTo>
                    <a:pt x="1872995" y="35813"/>
                  </a:moveTo>
                  <a:lnTo>
                    <a:pt x="1875790" y="21844"/>
                  </a:lnTo>
                  <a:lnTo>
                    <a:pt x="1883409" y="10413"/>
                  </a:lnTo>
                  <a:lnTo>
                    <a:pt x="1894840" y="2794"/>
                  </a:lnTo>
                  <a:lnTo>
                    <a:pt x="1908809" y="0"/>
                  </a:lnTo>
                  <a:lnTo>
                    <a:pt x="2772918" y="0"/>
                  </a:lnTo>
                  <a:lnTo>
                    <a:pt x="2786888" y="2794"/>
                  </a:lnTo>
                  <a:lnTo>
                    <a:pt x="2798191" y="10413"/>
                  </a:lnTo>
                  <a:lnTo>
                    <a:pt x="2805938" y="21844"/>
                  </a:lnTo>
                  <a:lnTo>
                    <a:pt x="2808732" y="35813"/>
                  </a:lnTo>
                  <a:lnTo>
                    <a:pt x="2808732" y="179070"/>
                  </a:lnTo>
                  <a:lnTo>
                    <a:pt x="2805938" y="193039"/>
                  </a:lnTo>
                  <a:lnTo>
                    <a:pt x="2798191" y="204343"/>
                  </a:lnTo>
                  <a:lnTo>
                    <a:pt x="2786888" y="212089"/>
                  </a:lnTo>
                  <a:lnTo>
                    <a:pt x="2772918" y="214884"/>
                  </a:lnTo>
                  <a:lnTo>
                    <a:pt x="1908809" y="214884"/>
                  </a:lnTo>
                  <a:lnTo>
                    <a:pt x="1894840" y="212089"/>
                  </a:lnTo>
                  <a:lnTo>
                    <a:pt x="1883409" y="204343"/>
                  </a:lnTo>
                  <a:lnTo>
                    <a:pt x="1875790" y="193039"/>
                  </a:lnTo>
                  <a:lnTo>
                    <a:pt x="1872995" y="179070"/>
                  </a:lnTo>
                  <a:lnTo>
                    <a:pt x="1872995" y="35813"/>
                  </a:lnTo>
                  <a:close/>
                </a:path>
                <a:path w="6408420" h="769620">
                  <a:moveTo>
                    <a:pt x="5113020" y="496570"/>
                  </a:moveTo>
                  <a:lnTo>
                    <a:pt x="5117337" y="475361"/>
                  </a:lnTo>
                  <a:lnTo>
                    <a:pt x="5129022" y="457962"/>
                  </a:lnTo>
                  <a:lnTo>
                    <a:pt x="5146421" y="446278"/>
                  </a:lnTo>
                  <a:lnTo>
                    <a:pt x="5167630" y="441960"/>
                  </a:lnTo>
                  <a:lnTo>
                    <a:pt x="6353809" y="441960"/>
                  </a:lnTo>
                  <a:lnTo>
                    <a:pt x="6375019" y="446278"/>
                  </a:lnTo>
                  <a:lnTo>
                    <a:pt x="6392417" y="457962"/>
                  </a:lnTo>
                  <a:lnTo>
                    <a:pt x="6404102" y="475361"/>
                  </a:lnTo>
                  <a:lnTo>
                    <a:pt x="6408420" y="496570"/>
                  </a:lnTo>
                  <a:lnTo>
                    <a:pt x="6408420" y="715010"/>
                  </a:lnTo>
                  <a:lnTo>
                    <a:pt x="6404102" y="736219"/>
                  </a:lnTo>
                  <a:lnTo>
                    <a:pt x="6392417" y="753618"/>
                  </a:lnTo>
                  <a:lnTo>
                    <a:pt x="6375019" y="765302"/>
                  </a:lnTo>
                  <a:lnTo>
                    <a:pt x="6353809" y="769620"/>
                  </a:lnTo>
                  <a:lnTo>
                    <a:pt x="5167630" y="769620"/>
                  </a:lnTo>
                  <a:lnTo>
                    <a:pt x="5146421" y="765302"/>
                  </a:lnTo>
                  <a:lnTo>
                    <a:pt x="5129022" y="753618"/>
                  </a:lnTo>
                  <a:lnTo>
                    <a:pt x="5117337" y="736219"/>
                  </a:lnTo>
                  <a:lnTo>
                    <a:pt x="5113020" y="715010"/>
                  </a:lnTo>
                  <a:lnTo>
                    <a:pt x="5113020" y="496570"/>
                  </a:lnTo>
                  <a:close/>
                </a:path>
              </a:pathLst>
            </a:custGeom>
            <a:ln w="25908">
              <a:solidFill>
                <a:srgbClr val="FF0000"/>
              </a:solidFill>
            </a:ln>
          </p:spPr>
          <p:txBody>
            <a:bodyPr wrap="square" lIns="0" tIns="0" rIns="0" bIns="0" rtlCol="0"/>
            <a:lstStyle/>
            <a:p>
              <a:endParaRPr/>
            </a:p>
          </p:txBody>
        </p:sp>
        <p:sp>
          <p:nvSpPr>
            <p:cNvPr id="11" name="object 11"/>
            <p:cNvSpPr/>
            <p:nvPr/>
          </p:nvSpPr>
          <p:spPr>
            <a:xfrm>
              <a:off x="8939021" y="3035045"/>
              <a:ext cx="531495" cy="499745"/>
            </a:xfrm>
            <a:custGeom>
              <a:avLst/>
              <a:gdLst/>
              <a:ahLst/>
              <a:cxnLst/>
              <a:rect l="l" t="t" r="r" b="b"/>
              <a:pathLst>
                <a:path w="531495" h="499745">
                  <a:moveTo>
                    <a:pt x="350520" y="0"/>
                  </a:moveTo>
                  <a:lnTo>
                    <a:pt x="306197" y="2666"/>
                  </a:lnTo>
                  <a:lnTo>
                    <a:pt x="265175" y="14986"/>
                  </a:lnTo>
                  <a:lnTo>
                    <a:pt x="228346" y="35813"/>
                  </a:lnTo>
                  <a:lnTo>
                    <a:pt x="196976" y="64134"/>
                  </a:lnTo>
                  <a:lnTo>
                    <a:pt x="172338" y="98678"/>
                  </a:lnTo>
                  <a:lnTo>
                    <a:pt x="155701" y="138556"/>
                  </a:lnTo>
                  <a:lnTo>
                    <a:pt x="148208" y="182625"/>
                  </a:lnTo>
                  <a:lnTo>
                    <a:pt x="143001" y="228726"/>
                  </a:lnTo>
                  <a:lnTo>
                    <a:pt x="132460" y="274700"/>
                  </a:lnTo>
                  <a:lnTo>
                    <a:pt x="116712" y="320293"/>
                  </a:lnTo>
                  <a:lnTo>
                    <a:pt x="95503" y="365505"/>
                  </a:lnTo>
                  <a:lnTo>
                    <a:pt x="68960" y="410590"/>
                  </a:lnTo>
                  <a:lnTo>
                    <a:pt x="37210" y="455294"/>
                  </a:lnTo>
                  <a:lnTo>
                    <a:pt x="0" y="499744"/>
                  </a:lnTo>
                  <a:lnTo>
                    <a:pt x="47878" y="467359"/>
                  </a:lnTo>
                  <a:lnTo>
                    <a:pt x="95503" y="440436"/>
                  </a:lnTo>
                  <a:lnTo>
                    <a:pt x="142875" y="418845"/>
                  </a:lnTo>
                  <a:lnTo>
                    <a:pt x="189864" y="402589"/>
                  </a:lnTo>
                  <a:lnTo>
                    <a:pt x="236727" y="391667"/>
                  </a:lnTo>
                  <a:lnTo>
                    <a:pt x="283082" y="386206"/>
                  </a:lnTo>
                  <a:lnTo>
                    <a:pt x="329310" y="386079"/>
                  </a:lnTo>
                  <a:lnTo>
                    <a:pt x="373506" y="383413"/>
                  </a:lnTo>
                  <a:lnTo>
                    <a:pt x="414654" y="370966"/>
                  </a:lnTo>
                  <a:lnTo>
                    <a:pt x="451484" y="350138"/>
                  </a:lnTo>
                  <a:lnTo>
                    <a:pt x="482726" y="321944"/>
                  </a:lnTo>
                  <a:lnTo>
                    <a:pt x="507364" y="287274"/>
                  </a:lnTo>
                  <a:lnTo>
                    <a:pt x="524001" y="247523"/>
                  </a:lnTo>
                  <a:lnTo>
                    <a:pt x="531495" y="203453"/>
                  </a:lnTo>
                  <a:lnTo>
                    <a:pt x="528827" y="159003"/>
                  </a:lnTo>
                  <a:lnTo>
                    <a:pt x="516635" y="117601"/>
                  </a:lnTo>
                  <a:lnTo>
                    <a:pt x="496061" y="80517"/>
                  </a:lnTo>
                  <a:lnTo>
                    <a:pt x="467995" y="49021"/>
                  </a:lnTo>
                  <a:lnTo>
                    <a:pt x="433704" y="24256"/>
                  </a:lnTo>
                  <a:lnTo>
                    <a:pt x="394207" y="7492"/>
                  </a:lnTo>
                  <a:lnTo>
                    <a:pt x="350520" y="0"/>
                  </a:lnTo>
                  <a:close/>
                </a:path>
              </a:pathLst>
            </a:custGeom>
            <a:ln w="25908">
              <a:solidFill>
                <a:srgbClr val="385D88"/>
              </a:solidFill>
            </a:ln>
          </p:spPr>
          <p:txBody>
            <a:bodyPr wrap="square" lIns="0" tIns="0" rIns="0" bIns="0" rtlCol="0"/>
            <a:lstStyle/>
            <a:p>
              <a:endParaRPr/>
            </a:p>
          </p:txBody>
        </p:sp>
      </p:grpSp>
      <p:sp>
        <p:nvSpPr>
          <p:cNvPr id="12" name="object 12"/>
          <p:cNvSpPr txBox="1"/>
          <p:nvPr/>
        </p:nvSpPr>
        <p:spPr>
          <a:xfrm>
            <a:off x="8254365" y="44147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3" name="object 13"/>
          <p:cNvSpPr txBox="1"/>
          <p:nvPr/>
        </p:nvSpPr>
        <p:spPr>
          <a:xfrm>
            <a:off x="9182861" y="3064509"/>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sp>
        <p:nvSpPr>
          <p:cNvPr id="14" name="object 14"/>
          <p:cNvSpPr/>
          <p:nvPr/>
        </p:nvSpPr>
        <p:spPr>
          <a:xfrm>
            <a:off x="8039861" y="4365497"/>
            <a:ext cx="533400" cy="501650"/>
          </a:xfrm>
          <a:custGeom>
            <a:avLst/>
            <a:gdLst/>
            <a:ahLst/>
            <a:cxnLst/>
            <a:rect l="l" t="t" r="r" b="b"/>
            <a:pathLst>
              <a:path w="533400" h="501650">
                <a:moveTo>
                  <a:pt x="351536" y="0"/>
                </a:moveTo>
                <a:lnTo>
                  <a:pt x="307086" y="2666"/>
                </a:lnTo>
                <a:lnTo>
                  <a:pt x="265811" y="14985"/>
                </a:lnTo>
                <a:lnTo>
                  <a:pt x="228981" y="35940"/>
                </a:lnTo>
                <a:lnTo>
                  <a:pt x="197485" y="64262"/>
                </a:lnTo>
                <a:lnTo>
                  <a:pt x="172847" y="99059"/>
                </a:lnTo>
                <a:lnTo>
                  <a:pt x="156210" y="138937"/>
                </a:lnTo>
                <a:lnTo>
                  <a:pt x="148717" y="183133"/>
                </a:lnTo>
                <a:lnTo>
                  <a:pt x="143510" y="229488"/>
                </a:lnTo>
                <a:lnTo>
                  <a:pt x="132842" y="275463"/>
                </a:lnTo>
                <a:lnTo>
                  <a:pt x="116967" y="321182"/>
                </a:lnTo>
                <a:lnTo>
                  <a:pt x="95758" y="366649"/>
                </a:lnTo>
                <a:lnTo>
                  <a:pt x="69215" y="411860"/>
                </a:lnTo>
                <a:lnTo>
                  <a:pt x="37211" y="456691"/>
                </a:lnTo>
                <a:lnTo>
                  <a:pt x="0" y="501269"/>
                </a:lnTo>
                <a:lnTo>
                  <a:pt x="48133" y="468883"/>
                </a:lnTo>
                <a:lnTo>
                  <a:pt x="95885" y="441832"/>
                </a:lnTo>
                <a:lnTo>
                  <a:pt x="143256" y="420115"/>
                </a:lnTo>
                <a:lnTo>
                  <a:pt x="190500" y="403859"/>
                </a:lnTo>
                <a:lnTo>
                  <a:pt x="237363" y="392938"/>
                </a:lnTo>
                <a:lnTo>
                  <a:pt x="283972" y="387350"/>
                </a:lnTo>
                <a:lnTo>
                  <a:pt x="330200" y="387222"/>
                </a:lnTo>
                <a:lnTo>
                  <a:pt x="374523" y="384556"/>
                </a:lnTo>
                <a:lnTo>
                  <a:pt x="415798" y="372237"/>
                </a:lnTo>
                <a:lnTo>
                  <a:pt x="452755" y="351281"/>
                </a:lnTo>
                <a:lnTo>
                  <a:pt x="484124" y="322960"/>
                </a:lnTo>
                <a:lnTo>
                  <a:pt x="508762" y="288163"/>
                </a:lnTo>
                <a:lnTo>
                  <a:pt x="525526" y="248284"/>
                </a:lnTo>
                <a:lnTo>
                  <a:pt x="533019" y="204088"/>
                </a:lnTo>
                <a:lnTo>
                  <a:pt x="530352" y="159512"/>
                </a:lnTo>
                <a:lnTo>
                  <a:pt x="518160" y="117982"/>
                </a:lnTo>
                <a:lnTo>
                  <a:pt x="497459" y="80771"/>
                </a:lnTo>
                <a:lnTo>
                  <a:pt x="469392" y="49149"/>
                </a:lnTo>
                <a:lnTo>
                  <a:pt x="434975" y="24383"/>
                </a:lnTo>
                <a:lnTo>
                  <a:pt x="395224" y="7493"/>
                </a:lnTo>
                <a:lnTo>
                  <a:pt x="351536" y="0"/>
                </a:lnTo>
                <a:close/>
              </a:path>
            </a:pathLst>
          </a:custGeom>
          <a:ln w="25908">
            <a:solidFill>
              <a:srgbClr val="385D88"/>
            </a:solidFill>
          </a:ln>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531364"/>
            <a:ext cx="12191999" cy="3592067"/>
          </a:xfrm>
          <a:prstGeom prst="rect">
            <a:avLst/>
          </a:prstGeom>
        </p:spPr>
      </p:pic>
      <p:pic>
        <p:nvPicPr>
          <p:cNvPr id="3" name="object 3"/>
          <p:cNvPicPr/>
          <p:nvPr/>
        </p:nvPicPr>
        <p:blipFill>
          <a:blip r:embed="rId3" cstate="print"/>
          <a:stretch>
            <a:fillRect/>
          </a:stretch>
        </p:blipFill>
        <p:spPr>
          <a:xfrm>
            <a:off x="0" y="0"/>
            <a:ext cx="12191999" cy="441960"/>
          </a:xfrm>
          <a:prstGeom prst="rect">
            <a:avLst/>
          </a:prstGeom>
        </p:spPr>
      </p:pic>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a:t>
            </a:r>
            <a:r>
              <a:rPr spc="-75" dirty="0"/>
              <a:t>τ</a:t>
            </a:r>
            <a:r>
              <a:rPr spc="-70" dirty="0"/>
              <a:t>η</a:t>
            </a:r>
            <a:r>
              <a:rPr spc="-65" dirty="0"/>
              <a:t>σ</a:t>
            </a:r>
            <a:r>
              <a:rPr spc="-5" dirty="0"/>
              <a:t>η</a:t>
            </a:r>
            <a:r>
              <a:rPr spc="-105" dirty="0"/>
              <a:t> </a:t>
            </a:r>
            <a:r>
              <a:rPr spc="-5" dirty="0"/>
              <a:t>–</a:t>
            </a:r>
            <a:r>
              <a:rPr spc="-409" dirty="0"/>
              <a:t> </a:t>
            </a:r>
            <a:r>
              <a:rPr spc="-25" dirty="0"/>
              <a:t>A</a:t>
            </a:r>
            <a:r>
              <a:rPr spc="-30" dirty="0"/>
              <a:t>ct</a:t>
            </a:r>
            <a:r>
              <a:rPr spc="-35" dirty="0"/>
              <a:t>i</a:t>
            </a:r>
            <a:r>
              <a:rPr spc="-45" dirty="0"/>
              <a:t>v</a:t>
            </a:r>
            <a:r>
              <a:rPr spc="-170" dirty="0"/>
              <a:t>i</a:t>
            </a:r>
            <a:r>
              <a:rPr spc="-165" dirty="0"/>
              <a:t>t</a:t>
            </a:r>
            <a:r>
              <a:rPr spc="-170" dirty="0"/>
              <a:t>ie</a:t>
            </a:r>
            <a:r>
              <a:rPr spc="-5" dirty="0"/>
              <a:t>s</a:t>
            </a:r>
          </a:p>
        </p:txBody>
      </p:sp>
      <p:sp>
        <p:nvSpPr>
          <p:cNvPr id="5" name="object 5"/>
          <p:cNvSpPr txBox="1"/>
          <p:nvPr/>
        </p:nvSpPr>
        <p:spPr>
          <a:xfrm>
            <a:off x="129336" y="421735"/>
            <a:ext cx="10739120" cy="1651635"/>
          </a:xfrm>
          <a:prstGeom prst="rect">
            <a:avLst/>
          </a:prstGeom>
        </p:spPr>
        <p:txBody>
          <a:bodyPr vert="horz" wrap="square" lIns="0" tIns="139700" rIns="0" bIns="0" rtlCol="0">
            <a:spAutoFit/>
          </a:bodyPr>
          <a:lstStyle/>
          <a:p>
            <a:pPr marL="24765">
              <a:lnSpc>
                <a:spcPct val="100000"/>
              </a:lnSpc>
              <a:spcBef>
                <a:spcPts val="1100"/>
              </a:spcBef>
            </a:pPr>
            <a:r>
              <a:rPr sz="1800" dirty="0">
                <a:solidFill>
                  <a:srgbClr val="404040"/>
                </a:solidFill>
                <a:latin typeface="Verdana"/>
                <a:cs typeface="Verdana"/>
              </a:rPr>
              <a:t>Activities</a:t>
            </a:r>
            <a:endParaRPr sz="1800">
              <a:latin typeface="Verdana"/>
              <a:cs typeface="Verdana"/>
            </a:endParaRPr>
          </a:p>
          <a:p>
            <a:pPr marL="24765">
              <a:lnSpc>
                <a:spcPct val="100000"/>
              </a:lnSpc>
              <a:spcBef>
                <a:spcPts val="1000"/>
              </a:spcBef>
            </a:pPr>
            <a:r>
              <a:rPr sz="1800" spc="-5" dirty="0">
                <a:solidFill>
                  <a:srgbClr val="404040"/>
                </a:solidFill>
                <a:latin typeface="Verdana"/>
                <a:cs typeface="Verdana"/>
              </a:rPr>
              <a:t>Προσθήκη</a:t>
            </a:r>
            <a:r>
              <a:rPr sz="1800" spc="-25" dirty="0">
                <a:solidFill>
                  <a:srgbClr val="404040"/>
                </a:solidFill>
                <a:latin typeface="Verdana"/>
                <a:cs typeface="Verdana"/>
              </a:rPr>
              <a:t> </a:t>
            </a:r>
            <a:r>
              <a:rPr sz="1800" spc="-5" dirty="0">
                <a:solidFill>
                  <a:srgbClr val="404040"/>
                </a:solidFill>
                <a:latin typeface="Verdana"/>
                <a:cs typeface="Verdana"/>
              </a:rPr>
              <a:t>δραστηριοτήτων:</a:t>
            </a:r>
            <a:endParaRPr sz="1800">
              <a:latin typeface="Verdana"/>
              <a:cs typeface="Verdana"/>
            </a:endParaRPr>
          </a:p>
          <a:p>
            <a:pPr marL="321310" indent="-309245">
              <a:lnSpc>
                <a:spcPct val="100000"/>
              </a:lnSpc>
              <a:buAutoNum type="arabicPeriod" startAt="3"/>
              <a:tabLst>
                <a:tab pos="321945" algn="l"/>
              </a:tabLst>
            </a:pPr>
            <a:r>
              <a:rPr sz="1800" spc="-5" dirty="0">
                <a:solidFill>
                  <a:srgbClr val="404040"/>
                </a:solidFill>
                <a:latin typeface="Verdana"/>
                <a:cs typeface="Verdana"/>
              </a:rPr>
              <a:t>Estimated</a:t>
            </a:r>
            <a:r>
              <a:rPr sz="1800" spc="10" dirty="0">
                <a:solidFill>
                  <a:srgbClr val="404040"/>
                </a:solidFill>
                <a:latin typeface="Verdana"/>
                <a:cs typeface="Verdana"/>
              </a:rPr>
              <a:t> </a:t>
            </a:r>
            <a:r>
              <a:rPr sz="1800" dirty="0">
                <a:solidFill>
                  <a:srgbClr val="404040"/>
                </a:solidFill>
                <a:latin typeface="Verdana"/>
                <a:cs typeface="Verdana"/>
              </a:rPr>
              <a:t>share</a:t>
            </a:r>
            <a:r>
              <a:rPr sz="1800" spc="-5" dirty="0">
                <a:solidFill>
                  <a:srgbClr val="404040"/>
                </a:solidFill>
                <a:latin typeface="Verdana"/>
                <a:cs typeface="Verdana"/>
              </a:rPr>
              <a:t> </a:t>
            </a:r>
            <a:r>
              <a:rPr sz="1800" dirty="0">
                <a:solidFill>
                  <a:srgbClr val="404040"/>
                </a:solidFill>
                <a:latin typeface="Verdana"/>
                <a:cs typeface="Verdana"/>
              </a:rPr>
              <a:t>of</a:t>
            </a:r>
            <a:r>
              <a:rPr sz="1800" spc="10" dirty="0">
                <a:solidFill>
                  <a:srgbClr val="404040"/>
                </a:solidFill>
                <a:latin typeface="Verdana"/>
                <a:cs typeface="Verdana"/>
              </a:rPr>
              <a:t> </a:t>
            </a:r>
            <a:r>
              <a:rPr sz="1800" spc="-5" dirty="0">
                <a:solidFill>
                  <a:srgbClr val="404040"/>
                </a:solidFill>
                <a:latin typeface="Verdana"/>
                <a:cs typeface="Verdana"/>
              </a:rPr>
              <a:t>students</a:t>
            </a:r>
            <a:r>
              <a:rPr sz="1800" spc="30" dirty="0">
                <a:solidFill>
                  <a:srgbClr val="404040"/>
                </a:solidFill>
                <a:latin typeface="Verdana"/>
                <a:cs typeface="Verdana"/>
              </a:rPr>
              <a:t> </a:t>
            </a:r>
            <a:r>
              <a:rPr sz="1800" dirty="0">
                <a:solidFill>
                  <a:srgbClr val="404040"/>
                </a:solidFill>
                <a:latin typeface="Verdana"/>
                <a:cs typeface="Verdana"/>
              </a:rPr>
              <a:t>&amp;</a:t>
            </a:r>
            <a:r>
              <a:rPr sz="1800" spc="20" dirty="0">
                <a:solidFill>
                  <a:srgbClr val="404040"/>
                </a:solidFill>
                <a:latin typeface="Verdana"/>
                <a:cs typeface="Verdana"/>
              </a:rPr>
              <a:t> </a:t>
            </a:r>
            <a:r>
              <a:rPr sz="1800" spc="-5" dirty="0">
                <a:solidFill>
                  <a:srgbClr val="404040"/>
                </a:solidFill>
                <a:latin typeface="Verdana"/>
                <a:cs typeface="Verdana"/>
              </a:rPr>
              <a:t>recent</a:t>
            </a:r>
            <a:r>
              <a:rPr sz="1800" spc="15" dirty="0">
                <a:solidFill>
                  <a:srgbClr val="404040"/>
                </a:solidFill>
                <a:latin typeface="Verdana"/>
                <a:cs typeface="Verdana"/>
              </a:rPr>
              <a:t> </a:t>
            </a:r>
            <a:r>
              <a:rPr sz="1800" spc="-10" dirty="0">
                <a:solidFill>
                  <a:srgbClr val="404040"/>
                </a:solidFill>
                <a:latin typeface="Verdana"/>
                <a:cs typeface="Verdana"/>
              </a:rPr>
              <a:t>graduates</a:t>
            </a:r>
            <a:r>
              <a:rPr sz="1800" spc="20" dirty="0">
                <a:solidFill>
                  <a:srgbClr val="404040"/>
                </a:solidFill>
                <a:latin typeface="Verdana"/>
                <a:cs typeface="Verdana"/>
              </a:rPr>
              <a:t> </a:t>
            </a:r>
            <a:r>
              <a:rPr sz="1800" dirty="0">
                <a:solidFill>
                  <a:srgbClr val="404040"/>
                </a:solidFill>
                <a:latin typeface="Verdana"/>
                <a:cs typeface="Verdana"/>
              </a:rPr>
              <a:t>eligible</a:t>
            </a:r>
            <a:r>
              <a:rPr sz="1800" spc="25" dirty="0">
                <a:solidFill>
                  <a:srgbClr val="404040"/>
                </a:solidFill>
                <a:latin typeface="Verdana"/>
                <a:cs typeface="Verdana"/>
              </a:rPr>
              <a:t> </a:t>
            </a:r>
            <a:r>
              <a:rPr sz="1800" dirty="0">
                <a:solidFill>
                  <a:srgbClr val="404040"/>
                </a:solidFill>
                <a:latin typeface="Verdana"/>
                <a:cs typeface="Verdana"/>
              </a:rPr>
              <a:t>for</a:t>
            </a:r>
            <a:r>
              <a:rPr sz="1800" spc="-5" dirty="0">
                <a:solidFill>
                  <a:srgbClr val="404040"/>
                </a:solidFill>
                <a:latin typeface="Verdana"/>
                <a:cs typeface="Verdana"/>
              </a:rPr>
              <a:t> the</a:t>
            </a:r>
            <a:r>
              <a:rPr sz="1800" spc="10" dirty="0">
                <a:solidFill>
                  <a:srgbClr val="404040"/>
                </a:solidFill>
                <a:latin typeface="Verdana"/>
                <a:cs typeface="Verdana"/>
              </a:rPr>
              <a:t> </a:t>
            </a:r>
            <a:r>
              <a:rPr sz="1800" spc="-5" dirty="0">
                <a:solidFill>
                  <a:srgbClr val="404040"/>
                </a:solidFill>
                <a:latin typeface="Verdana"/>
                <a:cs typeface="Verdana"/>
              </a:rPr>
              <a:t>top-up</a:t>
            </a:r>
            <a:r>
              <a:rPr sz="1800" spc="15" dirty="0">
                <a:solidFill>
                  <a:srgbClr val="404040"/>
                </a:solidFill>
                <a:latin typeface="Verdana"/>
                <a:cs typeface="Verdana"/>
              </a:rPr>
              <a:t> </a:t>
            </a:r>
            <a:r>
              <a:rPr sz="1800" dirty="0">
                <a:solidFill>
                  <a:srgbClr val="404040"/>
                </a:solidFill>
                <a:latin typeface="Verdana"/>
                <a:cs typeface="Verdana"/>
              </a:rPr>
              <a:t>fewer</a:t>
            </a:r>
            <a:r>
              <a:rPr sz="1800" spc="15" dirty="0">
                <a:solidFill>
                  <a:srgbClr val="404040"/>
                </a:solidFill>
                <a:latin typeface="Verdana"/>
                <a:cs typeface="Verdana"/>
              </a:rPr>
              <a:t> </a:t>
            </a:r>
            <a:r>
              <a:rPr sz="1800" spc="-5" dirty="0">
                <a:solidFill>
                  <a:srgbClr val="404040"/>
                </a:solidFill>
                <a:latin typeface="Verdana"/>
                <a:cs typeface="Verdana"/>
              </a:rPr>
              <a:t>opportunities</a:t>
            </a:r>
            <a:endParaRPr sz="1800">
              <a:latin typeface="Verdana"/>
              <a:cs typeface="Verdana"/>
            </a:endParaRPr>
          </a:p>
          <a:p>
            <a:pPr marL="321945" indent="-309880">
              <a:lnSpc>
                <a:spcPct val="100000"/>
              </a:lnSpc>
              <a:buAutoNum type="arabicPeriod" startAt="3"/>
              <a:tabLst>
                <a:tab pos="322580" algn="l"/>
              </a:tabLst>
            </a:pPr>
            <a:r>
              <a:rPr sz="1800" spc="-5" dirty="0">
                <a:solidFill>
                  <a:srgbClr val="404040"/>
                </a:solidFill>
                <a:latin typeface="Verdana"/>
                <a:cs typeface="Verdana"/>
              </a:rPr>
              <a:t>Budget</a:t>
            </a:r>
            <a:r>
              <a:rPr sz="1800" spc="35" dirty="0">
                <a:solidFill>
                  <a:srgbClr val="404040"/>
                </a:solidFill>
                <a:latin typeface="Verdana"/>
                <a:cs typeface="Verdana"/>
              </a:rPr>
              <a:t> </a:t>
            </a:r>
            <a:r>
              <a:rPr sz="1800" dirty="0">
                <a:solidFill>
                  <a:srgbClr val="404040"/>
                </a:solidFill>
                <a:latin typeface="Verdana"/>
                <a:cs typeface="Verdana"/>
              </a:rPr>
              <a:t>share</a:t>
            </a:r>
            <a:r>
              <a:rPr sz="1800" spc="-15" dirty="0">
                <a:solidFill>
                  <a:srgbClr val="404040"/>
                </a:solidFill>
                <a:latin typeface="Verdana"/>
                <a:cs typeface="Verdana"/>
              </a:rPr>
              <a:t> </a:t>
            </a:r>
            <a:r>
              <a:rPr sz="1800" dirty="0">
                <a:solidFill>
                  <a:srgbClr val="404040"/>
                </a:solidFill>
                <a:latin typeface="Verdana"/>
                <a:cs typeface="Verdana"/>
              </a:rPr>
              <a:t>for</a:t>
            </a:r>
            <a:r>
              <a:rPr sz="1800" spc="5" dirty="0">
                <a:solidFill>
                  <a:srgbClr val="404040"/>
                </a:solidFill>
                <a:latin typeface="Verdana"/>
                <a:cs typeface="Verdana"/>
              </a:rPr>
              <a:t> </a:t>
            </a:r>
            <a:r>
              <a:rPr sz="1800" spc="-5" dirty="0">
                <a:solidFill>
                  <a:srgbClr val="404040"/>
                </a:solidFill>
                <a:latin typeface="Verdana"/>
                <a:cs typeface="Verdana"/>
              </a:rPr>
              <a:t>International</a:t>
            </a:r>
            <a:r>
              <a:rPr sz="1800" spc="5" dirty="0">
                <a:solidFill>
                  <a:srgbClr val="404040"/>
                </a:solidFill>
                <a:latin typeface="Verdana"/>
                <a:cs typeface="Verdana"/>
              </a:rPr>
              <a:t> </a:t>
            </a:r>
            <a:r>
              <a:rPr sz="1800" spc="-5" dirty="0">
                <a:solidFill>
                  <a:srgbClr val="404040"/>
                </a:solidFill>
                <a:latin typeface="Verdana"/>
                <a:cs typeface="Verdana"/>
              </a:rPr>
              <a:t>Mobility: Δηλώνετε</a:t>
            </a:r>
            <a:r>
              <a:rPr sz="1800" spc="-10" dirty="0">
                <a:solidFill>
                  <a:srgbClr val="404040"/>
                </a:solidFill>
                <a:latin typeface="Verdana"/>
                <a:cs typeface="Verdana"/>
              </a:rPr>
              <a:t> </a:t>
            </a:r>
            <a:r>
              <a:rPr sz="1800" spc="-5" dirty="0">
                <a:solidFill>
                  <a:srgbClr val="404040"/>
                </a:solidFill>
                <a:latin typeface="Verdana"/>
                <a:cs typeface="Verdana"/>
              </a:rPr>
              <a:t>το</a:t>
            </a:r>
            <a:r>
              <a:rPr sz="1800" spc="5" dirty="0">
                <a:solidFill>
                  <a:srgbClr val="404040"/>
                </a:solidFill>
                <a:latin typeface="Verdana"/>
                <a:cs typeface="Verdana"/>
              </a:rPr>
              <a:t> </a:t>
            </a:r>
            <a:r>
              <a:rPr sz="1800" dirty="0">
                <a:solidFill>
                  <a:srgbClr val="404040"/>
                </a:solidFill>
                <a:latin typeface="Verdana"/>
                <a:cs typeface="Verdana"/>
              </a:rPr>
              <a:t>ποσοστό</a:t>
            </a:r>
            <a:r>
              <a:rPr sz="1800" spc="-10" dirty="0">
                <a:solidFill>
                  <a:srgbClr val="404040"/>
                </a:solidFill>
                <a:latin typeface="Verdana"/>
                <a:cs typeface="Verdana"/>
              </a:rPr>
              <a:t> </a:t>
            </a:r>
            <a:r>
              <a:rPr sz="1800" spc="-5" dirty="0">
                <a:solidFill>
                  <a:srgbClr val="404040"/>
                </a:solidFill>
                <a:latin typeface="Verdana"/>
                <a:cs typeface="Verdana"/>
              </a:rPr>
              <a:t>του</a:t>
            </a:r>
            <a:r>
              <a:rPr sz="1800" spc="-10" dirty="0">
                <a:solidFill>
                  <a:srgbClr val="404040"/>
                </a:solidFill>
                <a:latin typeface="Verdana"/>
                <a:cs typeface="Verdana"/>
              </a:rPr>
              <a:t> </a:t>
            </a:r>
            <a:r>
              <a:rPr sz="1800" dirty="0">
                <a:solidFill>
                  <a:srgbClr val="404040"/>
                </a:solidFill>
                <a:latin typeface="Verdana"/>
                <a:cs typeface="Verdana"/>
              </a:rPr>
              <a:t>προϋπολογισμού</a:t>
            </a:r>
            <a:r>
              <a:rPr sz="1800" spc="-25" dirty="0">
                <a:solidFill>
                  <a:srgbClr val="404040"/>
                </a:solidFill>
                <a:latin typeface="Verdana"/>
                <a:cs typeface="Verdana"/>
              </a:rPr>
              <a:t> </a:t>
            </a:r>
            <a:r>
              <a:rPr sz="1800" spc="-5" dirty="0">
                <a:solidFill>
                  <a:srgbClr val="404040"/>
                </a:solidFill>
                <a:latin typeface="Verdana"/>
                <a:cs typeface="Verdana"/>
              </a:rPr>
              <a:t>που</a:t>
            </a:r>
            <a:endParaRPr sz="1800">
              <a:latin typeface="Verdana"/>
              <a:cs typeface="Verdana"/>
            </a:endParaRPr>
          </a:p>
          <a:p>
            <a:pPr marL="12700">
              <a:lnSpc>
                <a:spcPct val="100000"/>
              </a:lnSpc>
            </a:pPr>
            <a:r>
              <a:rPr sz="1800" dirty="0">
                <a:solidFill>
                  <a:srgbClr val="404040"/>
                </a:solidFill>
                <a:latin typeface="Verdana"/>
                <a:cs typeface="Verdana"/>
              </a:rPr>
              <a:t>υπολογίζετε</a:t>
            </a:r>
            <a:r>
              <a:rPr sz="1800" spc="-35" dirty="0">
                <a:solidFill>
                  <a:srgbClr val="404040"/>
                </a:solidFill>
                <a:latin typeface="Verdana"/>
                <a:cs typeface="Verdana"/>
              </a:rPr>
              <a:t> </a:t>
            </a:r>
            <a:r>
              <a:rPr sz="1800" dirty="0">
                <a:solidFill>
                  <a:srgbClr val="404040"/>
                </a:solidFill>
                <a:latin typeface="Verdana"/>
                <a:cs typeface="Verdana"/>
              </a:rPr>
              <a:t>για</a:t>
            </a:r>
            <a:r>
              <a:rPr sz="1800" spc="-15" dirty="0">
                <a:solidFill>
                  <a:srgbClr val="404040"/>
                </a:solidFill>
                <a:latin typeface="Verdana"/>
                <a:cs typeface="Verdana"/>
              </a:rPr>
              <a:t> </a:t>
            </a:r>
            <a:r>
              <a:rPr sz="1800" dirty="0">
                <a:solidFill>
                  <a:srgbClr val="404040"/>
                </a:solidFill>
                <a:latin typeface="Verdana"/>
                <a:cs typeface="Verdana"/>
              </a:rPr>
              <a:t>Διεθνή</a:t>
            </a:r>
            <a:r>
              <a:rPr sz="1800" spc="-10" dirty="0">
                <a:solidFill>
                  <a:srgbClr val="404040"/>
                </a:solidFill>
                <a:latin typeface="Verdana"/>
                <a:cs typeface="Verdana"/>
              </a:rPr>
              <a:t> </a:t>
            </a:r>
            <a:r>
              <a:rPr sz="1800" dirty="0">
                <a:solidFill>
                  <a:srgbClr val="404040"/>
                </a:solidFill>
                <a:latin typeface="Verdana"/>
                <a:cs typeface="Verdana"/>
              </a:rPr>
              <a:t>κινητικότητα</a:t>
            </a:r>
            <a:r>
              <a:rPr sz="1800" spc="-35" dirty="0">
                <a:solidFill>
                  <a:srgbClr val="404040"/>
                </a:solidFill>
                <a:latin typeface="Verdana"/>
                <a:cs typeface="Verdana"/>
              </a:rPr>
              <a:t> </a:t>
            </a:r>
            <a:r>
              <a:rPr sz="1800" spc="-5" dirty="0">
                <a:solidFill>
                  <a:srgbClr val="404040"/>
                </a:solidFill>
                <a:latin typeface="Verdana"/>
                <a:cs typeface="Verdana"/>
              </a:rPr>
              <a:t>(Max.</a:t>
            </a:r>
            <a:r>
              <a:rPr sz="1800" spc="-25" dirty="0">
                <a:solidFill>
                  <a:srgbClr val="404040"/>
                </a:solidFill>
                <a:latin typeface="Verdana"/>
                <a:cs typeface="Verdana"/>
              </a:rPr>
              <a:t> </a:t>
            </a:r>
            <a:r>
              <a:rPr sz="1800" spc="-10" dirty="0">
                <a:solidFill>
                  <a:srgbClr val="404040"/>
                </a:solidFill>
                <a:latin typeface="Verdana"/>
                <a:cs typeface="Verdana"/>
              </a:rPr>
              <a:t>20%)</a:t>
            </a:r>
            <a:endParaRPr sz="1800">
              <a:latin typeface="Verdana"/>
              <a:cs typeface="Verdana"/>
            </a:endParaRPr>
          </a:p>
        </p:txBody>
      </p:sp>
      <p:grpSp>
        <p:nvGrpSpPr>
          <p:cNvPr id="6" name="object 6"/>
          <p:cNvGrpSpPr/>
          <p:nvPr/>
        </p:nvGrpSpPr>
        <p:grpSpPr>
          <a:xfrm>
            <a:off x="7319771" y="2965704"/>
            <a:ext cx="559435" cy="527685"/>
            <a:chOff x="7319771" y="2965704"/>
            <a:chExt cx="559435" cy="527685"/>
          </a:xfrm>
        </p:grpSpPr>
        <p:sp>
          <p:nvSpPr>
            <p:cNvPr id="7" name="object 7"/>
            <p:cNvSpPr/>
            <p:nvPr/>
          </p:nvSpPr>
          <p:spPr>
            <a:xfrm>
              <a:off x="7331963" y="2977896"/>
              <a:ext cx="533400" cy="501650"/>
            </a:xfrm>
            <a:custGeom>
              <a:avLst/>
              <a:gdLst/>
              <a:ahLst/>
              <a:cxnLst/>
              <a:rect l="l" t="t" r="r" b="b"/>
              <a:pathLst>
                <a:path w="533400" h="501650">
                  <a:moveTo>
                    <a:pt x="351535" y="0"/>
                  </a:moveTo>
                  <a:lnTo>
                    <a:pt x="307085" y="2666"/>
                  </a:lnTo>
                  <a:lnTo>
                    <a:pt x="265810" y="14986"/>
                  </a:lnTo>
                  <a:lnTo>
                    <a:pt x="228980" y="35940"/>
                  </a:lnTo>
                  <a:lnTo>
                    <a:pt x="197484" y="64262"/>
                  </a:lnTo>
                  <a:lnTo>
                    <a:pt x="172846" y="99059"/>
                  </a:lnTo>
                  <a:lnTo>
                    <a:pt x="156209" y="138937"/>
                  </a:lnTo>
                  <a:lnTo>
                    <a:pt x="148716" y="183133"/>
                  </a:lnTo>
                  <a:lnTo>
                    <a:pt x="143509" y="229488"/>
                  </a:lnTo>
                  <a:lnTo>
                    <a:pt x="132841" y="275463"/>
                  </a:lnTo>
                  <a:lnTo>
                    <a:pt x="116966" y="321182"/>
                  </a:lnTo>
                  <a:lnTo>
                    <a:pt x="95757" y="366649"/>
                  </a:lnTo>
                  <a:lnTo>
                    <a:pt x="69214" y="411861"/>
                  </a:lnTo>
                  <a:lnTo>
                    <a:pt x="37210" y="456691"/>
                  </a:lnTo>
                  <a:lnTo>
                    <a:pt x="0" y="501268"/>
                  </a:lnTo>
                  <a:lnTo>
                    <a:pt x="48132" y="468883"/>
                  </a:lnTo>
                  <a:lnTo>
                    <a:pt x="95884" y="441832"/>
                  </a:lnTo>
                  <a:lnTo>
                    <a:pt x="143255" y="420115"/>
                  </a:lnTo>
                  <a:lnTo>
                    <a:pt x="190500" y="403859"/>
                  </a:lnTo>
                  <a:lnTo>
                    <a:pt x="237362" y="392938"/>
                  </a:lnTo>
                  <a:lnTo>
                    <a:pt x="283971" y="387350"/>
                  </a:lnTo>
                  <a:lnTo>
                    <a:pt x="330200" y="387223"/>
                  </a:lnTo>
                  <a:lnTo>
                    <a:pt x="374522" y="384555"/>
                  </a:lnTo>
                  <a:lnTo>
                    <a:pt x="415797" y="372237"/>
                  </a:lnTo>
                  <a:lnTo>
                    <a:pt x="452754" y="351281"/>
                  </a:lnTo>
                  <a:lnTo>
                    <a:pt x="484124" y="322961"/>
                  </a:lnTo>
                  <a:lnTo>
                    <a:pt x="508761" y="288163"/>
                  </a:lnTo>
                  <a:lnTo>
                    <a:pt x="525526" y="248284"/>
                  </a:lnTo>
                  <a:lnTo>
                    <a:pt x="533018" y="204088"/>
                  </a:lnTo>
                  <a:lnTo>
                    <a:pt x="530351" y="159512"/>
                  </a:lnTo>
                  <a:lnTo>
                    <a:pt x="518159" y="117982"/>
                  </a:lnTo>
                  <a:lnTo>
                    <a:pt x="497458" y="80771"/>
                  </a:lnTo>
                  <a:lnTo>
                    <a:pt x="469391" y="49149"/>
                  </a:lnTo>
                  <a:lnTo>
                    <a:pt x="434975" y="24383"/>
                  </a:lnTo>
                  <a:lnTo>
                    <a:pt x="395224" y="7492"/>
                  </a:lnTo>
                  <a:lnTo>
                    <a:pt x="351535" y="0"/>
                  </a:lnTo>
                  <a:close/>
                </a:path>
              </a:pathLst>
            </a:custGeom>
            <a:solidFill>
              <a:srgbClr val="FFFFFF"/>
            </a:solidFill>
          </p:spPr>
          <p:txBody>
            <a:bodyPr wrap="square" lIns="0" tIns="0" rIns="0" bIns="0" rtlCol="0"/>
            <a:lstStyle/>
            <a:p>
              <a:endParaRPr/>
            </a:p>
          </p:txBody>
        </p:sp>
        <p:sp>
          <p:nvSpPr>
            <p:cNvPr id="8" name="object 8"/>
            <p:cNvSpPr/>
            <p:nvPr/>
          </p:nvSpPr>
          <p:spPr>
            <a:xfrm>
              <a:off x="7332725" y="2978658"/>
              <a:ext cx="533400" cy="501650"/>
            </a:xfrm>
            <a:custGeom>
              <a:avLst/>
              <a:gdLst/>
              <a:ahLst/>
              <a:cxnLst/>
              <a:rect l="l" t="t" r="r" b="b"/>
              <a:pathLst>
                <a:path w="533400" h="501650">
                  <a:moveTo>
                    <a:pt x="351535" y="0"/>
                  </a:moveTo>
                  <a:lnTo>
                    <a:pt x="307085" y="2666"/>
                  </a:lnTo>
                  <a:lnTo>
                    <a:pt x="265810" y="14986"/>
                  </a:lnTo>
                  <a:lnTo>
                    <a:pt x="228980" y="35940"/>
                  </a:lnTo>
                  <a:lnTo>
                    <a:pt x="197484" y="64262"/>
                  </a:lnTo>
                  <a:lnTo>
                    <a:pt x="172847" y="99059"/>
                  </a:lnTo>
                  <a:lnTo>
                    <a:pt x="156209" y="138937"/>
                  </a:lnTo>
                  <a:lnTo>
                    <a:pt x="148717" y="183133"/>
                  </a:lnTo>
                  <a:lnTo>
                    <a:pt x="143509" y="229488"/>
                  </a:lnTo>
                  <a:lnTo>
                    <a:pt x="132842" y="275463"/>
                  </a:lnTo>
                  <a:lnTo>
                    <a:pt x="116967" y="321182"/>
                  </a:lnTo>
                  <a:lnTo>
                    <a:pt x="95757" y="366649"/>
                  </a:lnTo>
                  <a:lnTo>
                    <a:pt x="69215" y="411861"/>
                  </a:lnTo>
                  <a:lnTo>
                    <a:pt x="37210" y="456691"/>
                  </a:lnTo>
                  <a:lnTo>
                    <a:pt x="0" y="501268"/>
                  </a:lnTo>
                  <a:lnTo>
                    <a:pt x="48132" y="468883"/>
                  </a:lnTo>
                  <a:lnTo>
                    <a:pt x="95884" y="441832"/>
                  </a:lnTo>
                  <a:lnTo>
                    <a:pt x="143255" y="420115"/>
                  </a:lnTo>
                  <a:lnTo>
                    <a:pt x="190500" y="403859"/>
                  </a:lnTo>
                  <a:lnTo>
                    <a:pt x="237363" y="392938"/>
                  </a:lnTo>
                  <a:lnTo>
                    <a:pt x="283972" y="387350"/>
                  </a:lnTo>
                  <a:lnTo>
                    <a:pt x="330200" y="387222"/>
                  </a:lnTo>
                  <a:lnTo>
                    <a:pt x="374523" y="384555"/>
                  </a:lnTo>
                  <a:lnTo>
                    <a:pt x="415798" y="372237"/>
                  </a:lnTo>
                  <a:lnTo>
                    <a:pt x="452754" y="351281"/>
                  </a:lnTo>
                  <a:lnTo>
                    <a:pt x="484124" y="322961"/>
                  </a:lnTo>
                  <a:lnTo>
                    <a:pt x="508762" y="288163"/>
                  </a:lnTo>
                  <a:lnTo>
                    <a:pt x="525526" y="248284"/>
                  </a:lnTo>
                  <a:lnTo>
                    <a:pt x="533019" y="204088"/>
                  </a:lnTo>
                  <a:lnTo>
                    <a:pt x="530351" y="159512"/>
                  </a:lnTo>
                  <a:lnTo>
                    <a:pt x="518159" y="117982"/>
                  </a:lnTo>
                  <a:lnTo>
                    <a:pt x="497458" y="80771"/>
                  </a:lnTo>
                  <a:lnTo>
                    <a:pt x="469392" y="49149"/>
                  </a:lnTo>
                  <a:lnTo>
                    <a:pt x="434975" y="24383"/>
                  </a:lnTo>
                  <a:lnTo>
                    <a:pt x="395224" y="7492"/>
                  </a:lnTo>
                  <a:lnTo>
                    <a:pt x="351535" y="0"/>
                  </a:lnTo>
                  <a:close/>
                </a:path>
              </a:pathLst>
            </a:custGeom>
            <a:ln w="25908">
              <a:solidFill>
                <a:srgbClr val="385D88"/>
              </a:solidFill>
            </a:ln>
          </p:spPr>
          <p:txBody>
            <a:bodyPr wrap="square" lIns="0" tIns="0" rIns="0" bIns="0" rtlCol="0"/>
            <a:lstStyle/>
            <a:p>
              <a:endParaRPr/>
            </a:p>
          </p:txBody>
        </p:sp>
      </p:grpSp>
      <p:grpSp>
        <p:nvGrpSpPr>
          <p:cNvPr id="9" name="object 9"/>
          <p:cNvGrpSpPr/>
          <p:nvPr/>
        </p:nvGrpSpPr>
        <p:grpSpPr>
          <a:xfrm>
            <a:off x="6957059" y="3901440"/>
            <a:ext cx="557530" cy="527685"/>
            <a:chOff x="6957059" y="3901440"/>
            <a:chExt cx="557530" cy="527685"/>
          </a:xfrm>
        </p:grpSpPr>
        <p:sp>
          <p:nvSpPr>
            <p:cNvPr id="10" name="object 10"/>
            <p:cNvSpPr/>
            <p:nvPr/>
          </p:nvSpPr>
          <p:spPr>
            <a:xfrm>
              <a:off x="6969251" y="3913632"/>
              <a:ext cx="531495" cy="501650"/>
            </a:xfrm>
            <a:custGeom>
              <a:avLst/>
              <a:gdLst/>
              <a:ahLst/>
              <a:cxnLst/>
              <a:rect l="l" t="t" r="r" b="b"/>
              <a:pathLst>
                <a:path w="531495" h="501650">
                  <a:moveTo>
                    <a:pt x="350520" y="0"/>
                  </a:moveTo>
                  <a:lnTo>
                    <a:pt x="306197" y="2667"/>
                  </a:lnTo>
                  <a:lnTo>
                    <a:pt x="265175" y="14986"/>
                  </a:lnTo>
                  <a:lnTo>
                    <a:pt x="228346" y="35941"/>
                  </a:lnTo>
                  <a:lnTo>
                    <a:pt x="196976" y="64262"/>
                  </a:lnTo>
                  <a:lnTo>
                    <a:pt x="172339" y="99060"/>
                  </a:lnTo>
                  <a:lnTo>
                    <a:pt x="155701" y="138938"/>
                  </a:lnTo>
                  <a:lnTo>
                    <a:pt x="148208" y="183134"/>
                  </a:lnTo>
                  <a:lnTo>
                    <a:pt x="143001" y="229489"/>
                  </a:lnTo>
                  <a:lnTo>
                    <a:pt x="132461" y="275463"/>
                  </a:lnTo>
                  <a:lnTo>
                    <a:pt x="116713" y="321183"/>
                  </a:lnTo>
                  <a:lnTo>
                    <a:pt x="95503" y="366649"/>
                  </a:lnTo>
                  <a:lnTo>
                    <a:pt x="68961" y="411861"/>
                  </a:lnTo>
                  <a:lnTo>
                    <a:pt x="37211" y="456692"/>
                  </a:lnTo>
                  <a:lnTo>
                    <a:pt x="0" y="501269"/>
                  </a:lnTo>
                  <a:lnTo>
                    <a:pt x="47878" y="468884"/>
                  </a:lnTo>
                  <a:lnTo>
                    <a:pt x="95503" y="441833"/>
                  </a:lnTo>
                  <a:lnTo>
                    <a:pt x="142875" y="420116"/>
                  </a:lnTo>
                  <a:lnTo>
                    <a:pt x="189865" y="403860"/>
                  </a:lnTo>
                  <a:lnTo>
                    <a:pt x="236727" y="392938"/>
                  </a:lnTo>
                  <a:lnTo>
                    <a:pt x="283082" y="387350"/>
                  </a:lnTo>
                  <a:lnTo>
                    <a:pt x="329311" y="387223"/>
                  </a:lnTo>
                  <a:lnTo>
                    <a:pt x="373506" y="384556"/>
                  </a:lnTo>
                  <a:lnTo>
                    <a:pt x="414527" y="372237"/>
                  </a:lnTo>
                  <a:lnTo>
                    <a:pt x="451484" y="351282"/>
                  </a:lnTo>
                  <a:lnTo>
                    <a:pt x="482726" y="322961"/>
                  </a:lnTo>
                  <a:lnTo>
                    <a:pt x="507365" y="288163"/>
                  </a:lnTo>
                  <a:lnTo>
                    <a:pt x="524001" y="248285"/>
                  </a:lnTo>
                  <a:lnTo>
                    <a:pt x="531495" y="204089"/>
                  </a:lnTo>
                  <a:lnTo>
                    <a:pt x="528827" y="159512"/>
                  </a:lnTo>
                  <a:lnTo>
                    <a:pt x="516636" y="117983"/>
                  </a:lnTo>
                  <a:lnTo>
                    <a:pt x="496062" y="80772"/>
                  </a:lnTo>
                  <a:lnTo>
                    <a:pt x="467995" y="49149"/>
                  </a:lnTo>
                  <a:lnTo>
                    <a:pt x="433704" y="24384"/>
                  </a:lnTo>
                  <a:lnTo>
                    <a:pt x="394207" y="7493"/>
                  </a:lnTo>
                  <a:lnTo>
                    <a:pt x="350520" y="0"/>
                  </a:lnTo>
                  <a:close/>
                </a:path>
              </a:pathLst>
            </a:custGeom>
            <a:solidFill>
              <a:srgbClr val="FFFFFF"/>
            </a:solidFill>
          </p:spPr>
          <p:txBody>
            <a:bodyPr wrap="square" lIns="0" tIns="0" rIns="0" bIns="0" rtlCol="0"/>
            <a:lstStyle/>
            <a:p>
              <a:endParaRPr/>
            </a:p>
          </p:txBody>
        </p:sp>
        <p:sp>
          <p:nvSpPr>
            <p:cNvPr id="11" name="object 11"/>
            <p:cNvSpPr/>
            <p:nvPr/>
          </p:nvSpPr>
          <p:spPr>
            <a:xfrm>
              <a:off x="6970013" y="3914394"/>
              <a:ext cx="531495" cy="501650"/>
            </a:xfrm>
            <a:custGeom>
              <a:avLst/>
              <a:gdLst/>
              <a:ahLst/>
              <a:cxnLst/>
              <a:rect l="l" t="t" r="r" b="b"/>
              <a:pathLst>
                <a:path w="531495" h="501650">
                  <a:moveTo>
                    <a:pt x="350519" y="0"/>
                  </a:moveTo>
                  <a:lnTo>
                    <a:pt x="306196" y="2666"/>
                  </a:lnTo>
                  <a:lnTo>
                    <a:pt x="265175" y="14985"/>
                  </a:lnTo>
                  <a:lnTo>
                    <a:pt x="228345" y="35940"/>
                  </a:lnTo>
                  <a:lnTo>
                    <a:pt x="196976" y="64261"/>
                  </a:lnTo>
                  <a:lnTo>
                    <a:pt x="172338" y="99059"/>
                  </a:lnTo>
                  <a:lnTo>
                    <a:pt x="155701" y="138937"/>
                  </a:lnTo>
                  <a:lnTo>
                    <a:pt x="148208" y="183133"/>
                  </a:lnTo>
                  <a:lnTo>
                    <a:pt x="143001" y="229488"/>
                  </a:lnTo>
                  <a:lnTo>
                    <a:pt x="132460" y="275462"/>
                  </a:lnTo>
                  <a:lnTo>
                    <a:pt x="116712" y="321182"/>
                  </a:lnTo>
                  <a:lnTo>
                    <a:pt x="95503" y="366648"/>
                  </a:lnTo>
                  <a:lnTo>
                    <a:pt x="68960" y="411860"/>
                  </a:lnTo>
                  <a:lnTo>
                    <a:pt x="37210" y="456691"/>
                  </a:lnTo>
                  <a:lnTo>
                    <a:pt x="0" y="501268"/>
                  </a:lnTo>
                  <a:lnTo>
                    <a:pt x="47878" y="468883"/>
                  </a:lnTo>
                  <a:lnTo>
                    <a:pt x="95503" y="441832"/>
                  </a:lnTo>
                  <a:lnTo>
                    <a:pt x="142875" y="420115"/>
                  </a:lnTo>
                  <a:lnTo>
                    <a:pt x="189864" y="403859"/>
                  </a:lnTo>
                  <a:lnTo>
                    <a:pt x="236727" y="392937"/>
                  </a:lnTo>
                  <a:lnTo>
                    <a:pt x="283082" y="387349"/>
                  </a:lnTo>
                  <a:lnTo>
                    <a:pt x="329310" y="387222"/>
                  </a:lnTo>
                  <a:lnTo>
                    <a:pt x="373506" y="384555"/>
                  </a:lnTo>
                  <a:lnTo>
                    <a:pt x="414527" y="372236"/>
                  </a:lnTo>
                  <a:lnTo>
                    <a:pt x="451484" y="351281"/>
                  </a:lnTo>
                  <a:lnTo>
                    <a:pt x="482726" y="322960"/>
                  </a:lnTo>
                  <a:lnTo>
                    <a:pt x="507364" y="288162"/>
                  </a:lnTo>
                  <a:lnTo>
                    <a:pt x="524001" y="248284"/>
                  </a:lnTo>
                  <a:lnTo>
                    <a:pt x="531494" y="204088"/>
                  </a:lnTo>
                  <a:lnTo>
                    <a:pt x="528827" y="159511"/>
                  </a:lnTo>
                  <a:lnTo>
                    <a:pt x="516635" y="117982"/>
                  </a:lnTo>
                  <a:lnTo>
                    <a:pt x="496061" y="80771"/>
                  </a:lnTo>
                  <a:lnTo>
                    <a:pt x="467994" y="49148"/>
                  </a:lnTo>
                  <a:lnTo>
                    <a:pt x="433704" y="24383"/>
                  </a:lnTo>
                  <a:lnTo>
                    <a:pt x="394207" y="7492"/>
                  </a:lnTo>
                  <a:lnTo>
                    <a:pt x="350519" y="0"/>
                  </a:lnTo>
                  <a:close/>
                </a:path>
              </a:pathLst>
            </a:custGeom>
            <a:ln w="25908">
              <a:solidFill>
                <a:srgbClr val="385D88"/>
              </a:solidFill>
            </a:ln>
          </p:spPr>
          <p:txBody>
            <a:bodyPr wrap="square" lIns="0" tIns="0" rIns="0" bIns="0" rtlCol="0"/>
            <a:lstStyle/>
            <a:p>
              <a:endParaRPr/>
            </a:p>
          </p:txBody>
        </p:sp>
      </p:grpSp>
      <p:sp>
        <p:nvSpPr>
          <p:cNvPr id="12" name="object 12"/>
          <p:cNvSpPr txBox="1"/>
          <p:nvPr/>
        </p:nvSpPr>
        <p:spPr>
          <a:xfrm>
            <a:off x="7199503" y="2992882"/>
            <a:ext cx="504825" cy="1236980"/>
          </a:xfrm>
          <a:prstGeom prst="rect">
            <a:avLst/>
          </a:prstGeom>
        </p:spPr>
        <p:txBody>
          <a:bodyPr vert="horz" wrap="square" lIns="0" tIns="12700" rIns="0" bIns="0" rtlCol="0">
            <a:spAutoFit/>
          </a:bodyPr>
          <a:lstStyle/>
          <a:p>
            <a:pPr marR="5080" algn="r">
              <a:lnSpc>
                <a:spcPct val="100000"/>
              </a:lnSpc>
              <a:spcBef>
                <a:spcPts val="100"/>
              </a:spcBef>
            </a:pPr>
            <a:r>
              <a:rPr sz="1800" b="1" dirty="0">
                <a:solidFill>
                  <a:srgbClr val="FFC000"/>
                </a:solidFill>
                <a:latin typeface="Calibri"/>
                <a:cs typeface="Calibri"/>
              </a:rPr>
              <a:t>3</a:t>
            </a:r>
            <a:endParaRPr sz="1800">
              <a:latin typeface="Calibri"/>
              <a:cs typeface="Calibri"/>
            </a:endParaRPr>
          </a:p>
          <a:p>
            <a:pPr>
              <a:lnSpc>
                <a:spcPct val="100000"/>
              </a:lnSpc>
            </a:pPr>
            <a:endParaRPr sz="1800">
              <a:latin typeface="Calibri"/>
              <a:cs typeface="Calibri"/>
            </a:endParaRPr>
          </a:p>
          <a:p>
            <a:pPr>
              <a:lnSpc>
                <a:spcPct val="100000"/>
              </a:lnSpc>
              <a:spcBef>
                <a:spcPts val="25"/>
              </a:spcBef>
            </a:pPr>
            <a:endParaRPr sz="2450">
              <a:latin typeface="Calibri"/>
              <a:cs typeface="Calibri"/>
            </a:endParaRPr>
          </a:p>
          <a:p>
            <a:pPr marL="12700">
              <a:lnSpc>
                <a:spcPct val="100000"/>
              </a:lnSpc>
            </a:pPr>
            <a:r>
              <a:rPr sz="1800" b="1" dirty="0">
                <a:solidFill>
                  <a:srgbClr val="FFC000"/>
                </a:solidFill>
                <a:latin typeface="Calibri"/>
                <a:cs typeface="Calibri"/>
              </a:rPr>
              <a:t>4</a:t>
            </a:r>
            <a:endParaRPr sz="18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grpSp>
        <p:nvGrpSpPr>
          <p:cNvPr id="3" name="object 3"/>
          <p:cNvGrpSpPr/>
          <p:nvPr/>
        </p:nvGrpSpPr>
        <p:grpSpPr>
          <a:xfrm>
            <a:off x="1524000" y="3496055"/>
            <a:ext cx="9138285" cy="2819400"/>
            <a:chOff x="1524000" y="3496055"/>
            <a:chExt cx="9138285" cy="2819400"/>
          </a:xfrm>
        </p:grpSpPr>
        <p:pic>
          <p:nvPicPr>
            <p:cNvPr id="4" name="object 4"/>
            <p:cNvPicPr/>
            <p:nvPr/>
          </p:nvPicPr>
          <p:blipFill>
            <a:blip r:embed="rId3" cstate="print"/>
            <a:stretch>
              <a:fillRect/>
            </a:stretch>
          </p:blipFill>
          <p:spPr>
            <a:xfrm>
              <a:off x="1530095" y="3496055"/>
              <a:ext cx="9131808" cy="2819400"/>
            </a:xfrm>
            <a:prstGeom prst="rect">
              <a:avLst/>
            </a:prstGeom>
          </p:spPr>
        </p:pic>
        <p:sp>
          <p:nvSpPr>
            <p:cNvPr id="5" name="object 5"/>
            <p:cNvSpPr/>
            <p:nvPr/>
          </p:nvSpPr>
          <p:spPr>
            <a:xfrm>
              <a:off x="1536953" y="4438650"/>
              <a:ext cx="1973580" cy="937260"/>
            </a:xfrm>
            <a:custGeom>
              <a:avLst/>
              <a:gdLst/>
              <a:ahLst/>
              <a:cxnLst/>
              <a:rect l="l" t="t" r="r" b="b"/>
              <a:pathLst>
                <a:path w="1973579" h="937260">
                  <a:moveTo>
                    <a:pt x="0" y="697230"/>
                  </a:moveTo>
                  <a:lnTo>
                    <a:pt x="3809" y="678561"/>
                  </a:lnTo>
                  <a:lnTo>
                    <a:pt x="14096" y="663320"/>
                  </a:lnTo>
                  <a:lnTo>
                    <a:pt x="29337" y="653033"/>
                  </a:lnTo>
                  <a:lnTo>
                    <a:pt x="48006" y="649224"/>
                  </a:lnTo>
                  <a:lnTo>
                    <a:pt x="1454023" y="649224"/>
                  </a:lnTo>
                  <a:lnTo>
                    <a:pt x="1472819" y="653033"/>
                  </a:lnTo>
                  <a:lnTo>
                    <a:pt x="1488059" y="663320"/>
                  </a:lnTo>
                  <a:lnTo>
                    <a:pt x="1498346" y="678561"/>
                  </a:lnTo>
                  <a:lnTo>
                    <a:pt x="1502156" y="697230"/>
                  </a:lnTo>
                  <a:lnTo>
                    <a:pt x="1502156" y="889254"/>
                  </a:lnTo>
                  <a:lnTo>
                    <a:pt x="1498346" y="907922"/>
                  </a:lnTo>
                  <a:lnTo>
                    <a:pt x="1488059" y="923163"/>
                  </a:lnTo>
                  <a:lnTo>
                    <a:pt x="1472819" y="933450"/>
                  </a:lnTo>
                  <a:lnTo>
                    <a:pt x="1454023" y="937260"/>
                  </a:lnTo>
                  <a:lnTo>
                    <a:pt x="48006" y="937260"/>
                  </a:lnTo>
                  <a:lnTo>
                    <a:pt x="29337" y="933450"/>
                  </a:lnTo>
                  <a:lnTo>
                    <a:pt x="14096" y="923163"/>
                  </a:lnTo>
                  <a:lnTo>
                    <a:pt x="3809" y="907922"/>
                  </a:lnTo>
                  <a:lnTo>
                    <a:pt x="0" y="889254"/>
                  </a:lnTo>
                  <a:lnTo>
                    <a:pt x="0" y="697230"/>
                  </a:lnTo>
                  <a:close/>
                </a:path>
                <a:path w="1973579" h="937260">
                  <a:moveTo>
                    <a:pt x="1752219" y="104393"/>
                  </a:moveTo>
                  <a:lnTo>
                    <a:pt x="1760474" y="63754"/>
                  </a:lnTo>
                  <a:lnTo>
                    <a:pt x="1782826" y="30606"/>
                  </a:lnTo>
                  <a:lnTo>
                    <a:pt x="1815973" y="8255"/>
                  </a:lnTo>
                  <a:lnTo>
                    <a:pt x="1856613" y="0"/>
                  </a:lnTo>
                  <a:lnTo>
                    <a:pt x="1868805" y="0"/>
                  </a:lnTo>
                  <a:lnTo>
                    <a:pt x="1909572" y="8255"/>
                  </a:lnTo>
                  <a:lnTo>
                    <a:pt x="1942719" y="30606"/>
                  </a:lnTo>
                  <a:lnTo>
                    <a:pt x="1965071" y="63754"/>
                  </a:lnTo>
                  <a:lnTo>
                    <a:pt x="1973326" y="104393"/>
                  </a:lnTo>
                  <a:lnTo>
                    <a:pt x="1973326" y="544830"/>
                  </a:lnTo>
                  <a:lnTo>
                    <a:pt x="1965071" y="585469"/>
                  </a:lnTo>
                  <a:lnTo>
                    <a:pt x="1942719" y="618617"/>
                  </a:lnTo>
                  <a:lnTo>
                    <a:pt x="1909572" y="640969"/>
                  </a:lnTo>
                  <a:lnTo>
                    <a:pt x="1868805" y="649224"/>
                  </a:lnTo>
                  <a:lnTo>
                    <a:pt x="1856613" y="649224"/>
                  </a:lnTo>
                  <a:lnTo>
                    <a:pt x="1815973" y="640969"/>
                  </a:lnTo>
                  <a:lnTo>
                    <a:pt x="1782826" y="618617"/>
                  </a:lnTo>
                  <a:lnTo>
                    <a:pt x="1760474" y="585469"/>
                  </a:lnTo>
                  <a:lnTo>
                    <a:pt x="1752219" y="544830"/>
                  </a:lnTo>
                  <a:lnTo>
                    <a:pt x="1752219" y="104393"/>
                  </a:lnTo>
                  <a:close/>
                </a:path>
              </a:pathLst>
            </a:custGeom>
            <a:ln w="25908">
              <a:solidFill>
                <a:srgbClr val="FF0000"/>
              </a:solidFill>
            </a:ln>
          </p:spPr>
          <p:txBody>
            <a:bodyPr wrap="square" lIns="0" tIns="0" rIns="0" bIns="0" rtlCol="0"/>
            <a:lstStyle/>
            <a:p>
              <a:endParaRPr/>
            </a:p>
          </p:txBody>
        </p:sp>
      </p:grpSp>
      <p:sp>
        <p:nvSpPr>
          <p:cNvPr id="6" name="object 6"/>
          <p:cNvSpPr txBox="1">
            <a:spLocks noGrp="1"/>
          </p:cNvSpPr>
          <p:nvPr>
            <p:ph type="title"/>
          </p:nvPr>
        </p:nvSpPr>
        <p:spPr>
          <a:xfrm>
            <a:off x="93370" y="7747"/>
            <a:ext cx="5094605" cy="452120"/>
          </a:xfrm>
          <a:prstGeom prst="rect">
            <a:avLst/>
          </a:prstGeom>
        </p:spPr>
        <p:txBody>
          <a:bodyPr vert="horz" wrap="square" lIns="0" tIns="12065" rIns="0" bIns="0" rtlCol="0">
            <a:spAutoFit/>
          </a:bodyPr>
          <a:lstStyle/>
          <a:p>
            <a:pPr marL="12700">
              <a:lnSpc>
                <a:spcPct val="100000"/>
              </a:lnSpc>
              <a:spcBef>
                <a:spcPts val="95"/>
              </a:spcBef>
            </a:pPr>
            <a:r>
              <a:rPr spc="-110" dirty="0"/>
              <a:t>Α</a:t>
            </a:r>
            <a:r>
              <a:rPr spc="-120" dirty="0"/>
              <a:t>ίτ</a:t>
            </a:r>
            <a:r>
              <a:rPr spc="-125" dirty="0"/>
              <a:t>η</a:t>
            </a:r>
            <a:r>
              <a:rPr spc="20" dirty="0"/>
              <a:t>σ</a:t>
            </a:r>
            <a:r>
              <a:rPr spc="-5" dirty="0"/>
              <a:t>η</a:t>
            </a:r>
            <a:r>
              <a:rPr spc="20" dirty="0"/>
              <a:t> </a:t>
            </a:r>
            <a:r>
              <a:rPr spc="-5" dirty="0"/>
              <a:t>–</a:t>
            </a:r>
            <a:r>
              <a:rPr spc="-405" dirty="0"/>
              <a:t> </a:t>
            </a:r>
            <a:r>
              <a:rPr spc="-5" dirty="0"/>
              <a:t>Anne</a:t>
            </a:r>
            <a:r>
              <a:rPr spc="-10" dirty="0"/>
              <a:t>xe</a:t>
            </a:r>
            <a:r>
              <a:rPr spc="-5" dirty="0"/>
              <a:t>s</a:t>
            </a:r>
            <a:r>
              <a:rPr spc="-220" dirty="0"/>
              <a:t> </a:t>
            </a:r>
            <a:r>
              <a:rPr spc="-5" dirty="0"/>
              <a:t>&amp;</a:t>
            </a:r>
            <a:r>
              <a:rPr spc="-330" dirty="0"/>
              <a:t> </a:t>
            </a:r>
            <a:r>
              <a:rPr spc="95" dirty="0"/>
              <a:t>C</a:t>
            </a:r>
            <a:r>
              <a:rPr spc="85" dirty="0"/>
              <a:t>h</a:t>
            </a:r>
            <a:r>
              <a:rPr spc="-95" dirty="0"/>
              <a:t>e</a:t>
            </a:r>
            <a:r>
              <a:rPr spc="-90" dirty="0"/>
              <a:t>c</a:t>
            </a:r>
            <a:r>
              <a:rPr spc="-95" dirty="0"/>
              <a:t>k</a:t>
            </a:r>
            <a:r>
              <a:rPr spc="-80" dirty="0"/>
              <a:t>l</a:t>
            </a:r>
            <a:r>
              <a:rPr spc="-95" dirty="0"/>
              <a:t>i</a:t>
            </a:r>
            <a:r>
              <a:rPr spc="-90" dirty="0"/>
              <a:t>s</a:t>
            </a:r>
            <a:r>
              <a:rPr spc="-5" dirty="0"/>
              <a:t>t</a:t>
            </a:r>
          </a:p>
        </p:txBody>
      </p:sp>
      <p:sp>
        <p:nvSpPr>
          <p:cNvPr id="7" name="object 7"/>
          <p:cNvSpPr txBox="1"/>
          <p:nvPr/>
        </p:nvSpPr>
        <p:spPr>
          <a:xfrm>
            <a:off x="179019" y="655828"/>
            <a:ext cx="11546205" cy="2404110"/>
          </a:xfrm>
          <a:prstGeom prst="rect">
            <a:avLst/>
          </a:prstGeom>
        </p:spPr>
        <p:txBody>
          <a:bodyPr vert="horz" wrap="square" lIns="0" tIns="76835" rIns="0" bIns="0" rtlCol="0">
            <a:spAutoFit/>
          </a:bodyPr>
          <a:lstStyle/>
          <a:p>
            <a:pPr marL="24765">
              <a:lnSpc>
                <a:spcPct val="100000"/>
              </a:lnSpc>
              <a:spcBef>
                <a:spcPts val="605"/>
              </a:spcBef>
            </a:pPr>
            <a:r>
              <a:rPr sz="1800" spc="-5" dirty="0">
                <a:solidFill>
                  <a:srgbClr val="404040"/>
                </a:solidFill>
                <a:latin typeface="Verdana"/>
                <a:cs typeface="Verdana"/>
              </a:rPr>
              <a:t>Αnnexes</a:t>
            </a:r>
            <a:endParaRPr sz="1800">
              <a:latin typeface="Verdana"/>
              <a:cs typeface="Verdana"/>
            </a:endParaRPr>
          </a:p>
          <a:p>
            <a:pPr marL="24765" marR="5080" indent="-12700">
              <a:lnSpc>
                <a:spcPct val="100000"/>
              </a:lnSpc>
              <a:spcBef>
                <a:spcPts val="505"/>
              </a:spcBef>
              <a:buFont typeface="Arial MT"/>
              <a:buChar char="•"/>
              <a:tabLst>
                <a:tab pos="354965" algn="l"/>
                <a:tab pos="355600" algn="l"/>
                <a:tab pos="4397375" algn="l"/>
                <a:tab pos="7795895" algn="l"/>
              </a:tabLst>
            </a:pPr>
            <a:r>
              <a:rPr sz="1800" spc="-5" dirty="0">
                <a:solidFill>
                  <a:srgbClr val="404040"/>
                </a:solidFill>
                <a:latin typeface="Verdana"/>
                <a:cs typeface="Verdana"/>
              </a:rPr>
              <a:t>Declaration</a:t>
            </a:r>
            <a:r>
              <a:rPr sz="1800" dirty="0">
                <a:solidFill>
                  <a:srgbClr val="404040"/>
                </a:solidFill>
                <a:latin typeface="Verdana"/>
                <a:cs typeface="Verdana"/>
              </a:rPr>
              <a:t> of</a:t>
            </a:r>
            <a:r>
              <a:rPr sz="1800" spc="10" dirty="0">
                <a:solidFill>
                  <a:srgbClr val="404040"/>
                </a:solidFill>
                <a:latin typeface="Verdana"/>
                <a:cs typeface="Verdana"/>
              </a:rPr>
              <a:t> </a:t>
            </a:r>
            <a:r>
              <a:rPr sz="1800" dirty="0">
                <a:solidFill>
                  <a:srgbClr val="404040"/>
                </a:solidFill>
                <a:latin typeface="Verdana"/>
                <a:cs typeface="Verdana"/>
              </a:rPr>
              <a:t>Honour:</a:t>
            </a:r>
            <a:r>
              <a:rPr sz="1800" spc="-25" dirty="0">
                <a:solidFill>
                  <a:srgbClr val="404040"/>
                </a:solidFill>
                <a:latin typeface="Verdana"/>
                <a:cs typeface="Verdana"/>
              </a:rPr>
              <a:t> </a:t>
            </a:r>
            <a:r>
              <a:rPr sz="1800" spc="-5" dirty="0">
                <a:solidFill>
                  <a:srgbClr val="404040"/>
                </a:solidFill>
                <a:latin typeface="Verdana"/>
                <a:cs typeface="Verdana"/>
              </a:rPr>
              <a:t>Τυπώστε,</a:t>
            </a:r>
            <a:r>
              <a:rPr sz="1800" spc="10" dirty="0">
                <a:solidFill>
                  <a:srgbClr val="404040"/>
                </a:solidFill>
                <a:latin typeface="Verdana"/>
                <a:cs typeface="Verdana"/>
              </a:rPr>
              <a:t> </a:t>
            </a:r>
            <a:r>
              <a:rPr sz="1800" spc="-5" dirty="0">
                <a:solidFill>
                  <a:srgbClr val="404040"/>
                </a:solidFill>
                <a:latin typeface="Verdana"/>
                <a:cs typeface="Verdana"/>
              </a:rPr>
              <a:t>υπογράψτε </a:t>
            </a:r>
            <a:r>
              <a:rPr sz="1800" dirty="0">
                <a:solidFill>
                  <a:srgbClr val="404040"/>
                </a:solidFill>
                <a:latin typeface="Verdana"/>
                <a:cs typeface="Verdana"/>
              </a:rPr>
              <a:t>και</a:t>
            </a:r>
            <a:r>
              <a:rPr sz="1800" spc="20" dirty="0">
                <a:solidFill>
                  <a:srgbClr val="404040"/>
                </a:solidFill>
                <a:latin typeface="Verdana"/>
                <a:cs typeface="Verdana"/>
              </a:rPr>
              <a:t> </a:t>
            </a:r>
            <a:r>
              <a:rPr sz="1800" dirty="0">
                <a:solidFill>
                  <a:srgbClr val="404040"/>
                </a:solidFill>
                <a:latin typeface="Verdana"/>
                <a:cs typeface="Verdana"/>
              </a:rPr>
              <a:t>σφραγίστε</a:t>
            </a:r>
            <a:r>
              <a:rPr sz="1800" spc="-5" dirty="0">
                <a:solidFill>
                  <a:srgbClr val="404040"/>
                </a:solidFill>
                <a:latin typeface="Verdana"/>
                <a:cs typeface="Verdana"/>
              </a:rPr>
              <a:t> την	υπεύθυνη </a:t>
            </a:r>
            <a:r>
              <a:rPr sz="1800" dirty="0">
                <a:solidFill>
                  <a:srgbClr val="404040"/>
                </a:solidFill>
                <a:latin typeface="Verdana"/>
                <a:cs typeface="Verdana"/>
              </a:rPr>
              <a:t>δήλωση, </a:t>
            </a:r>
            <a:r>
              <a:rPr sz="1800" spc="-5" dirty="0">
                <a:solidFill>
                  <a:srgbClr val="404040"/>
                </a:solidFill>
                <a:latin typeface="Verdana"/>
                <a:cs typeface="Verdana"/>
              </a:rPr>
              <a:t>την </a:t>
            </a:r>
            <a:r>
              <a:rPr sz="1800" dirty="0">
                <a:solidFill>
                  <a:srgbClr val="404040"/>
                </a:solidFill>
                <a:latin typeface="Verdana"/>
                <a:cs typeface="Verdana"/>
              </a:rPr>
              <a:t>οποία </a:t>
            </a:r>
            <a:r>
              <a:rPr sz="1800" spc="5" dirty="0">
                <a:solidFill>
                  <a:srgbClr val="404040"/>
                </a:solidFill>
                <a:latin typeface="Verdana"/>
                <a:cs typeface="Verdana"/>
              </a:rPr>
              <a:t> </a:t>
            </a:r>
            <a:r>
              <a:rPr sz="1800" spc="-5" dirty="0">
                <a:solidFill>
                  <a:srgbClr val="404040"/>
                </a:solidFill>
                <a:latin typeface="Verdana"/>
                <a:cs typeface="Verdana"/>
              </a:rPr>
              <a:t>στη</a:t>
            </a:r>
            <a:r>
              <a:rPr sz="1800" spc="5" dirty="0">
                <a:solidFill>
                  <a:srgbClr val="404040"/>
                </a:solidFill>
                <a:latin typeface="Verdana"/>
                <a:cs typeface="Verdana"/>
              </a:rPr>
              <a:t> </a:t>
            </a:r>
            <a:r>
              <a:rPr sz="1800" dirty="0">
                <a:solidFill>
                  <a:srgbClr val="404040"/>
                </a:solidFill>
                <a:latin typeface="Verdana"/>
                <a:cs typeface="Verdana"/>
              </a:rPr>
              <a:t>συνέχεια</a:t>
            </a:r>
            <a:r>
              <a:rPr sz="1800" spc="5" dirty="0">
                <a:solidFill>
                  <a:srgbClr val="404040"/>
                </a:solidFill>
                <a:latin typeface="Verdana"/>
                <a:cs typeface="Verdana"/>
              </a:rPr>
              <a:t> </a:t>
            </a:r>
            <a:r>
              <a:rPr sz="1800" dirty="0">
                <a:solidFill>
                  <a:srgbClr val="404040"/>
                </a:solidFill>
                <a:latin typeface="Verdana"/>
                <a:cs typeface="Verdana"/>
              </a:rPr>
              <a:t>θα</a:t>
            </a:r>
            <a:r>
              <a:rPr sz="1800" spc="15" dirty="0">
                <a:solidFill>
                  <a:srgbClr val="404040"/>
                </a:solidFill>
                <a:latin typeface="Verdana"/>
                <a:cs typeface="Verdana"/>
              </a:rPr>
              <a:t> </a:t>
            </a:r>
            <a:r>
              <a:rPr sz="1800" dirty="0">
                <a:solidFill>
                  <a:srgbClr val="404040"/>
                </a:solidFill>
                <a:latin typeface="Verdana"/>
                <a:cs typeface="Verdana"/>
              </a:rPr>
              <a:t>πρέπει</a:t>
            </a:r>
            <a:r>
              <a:rPr sz="1800" spc="10"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σαρώσετε	</a:t>
            </a:r>
            <a:r>
              <a:rPr sz="1800" dirty="0">
                <a:solidFill>
                  <a:srgbClr val="404040"/>
                </a:solidFill>
                <a:latin typeface="Verdana"/>
                <a:cs typeface="Verdana"/>
              </a:rPr>
              <a:t>και</a:t>
            </a:r>
            <a:r>
              <a:rPr sz="1800" spc="15"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επισυνάψετε</a:t>
            </a:r>
            <a:r>
              <a:rPr sz="1800" dirty="0">
                <a:solidFill>
                  <a:srgbClr val="404040"/>
                </a:solidFill>
                <a:latin typeface="Verdana"/>
                <a:cs typeface="Verdana"/>
              </a:rPr>
              <a:t> </a:t>
            </a:r>
            <a:r>
              <a:rPr sz="1800" spc="-5" dirty="0">
                <a:solidFill>
                  <a:srgbClr val="404040"/>
                </a:solidFill>
                <a:latin typeface="Verdana"/>
                <a:cs typeface="Verdana"/>
              </a:rPr>
              <a:t>στην</a:t>
            </a:r>
            <a:r>
              <a:rPr sz="1800" spc="-10" dirty="0">
                <a:solidFill>
                  <a:srgbClr val="404040"/>
                </a:solidFill>
                <a:latin typeface="Verdana"/>
                <a:cs typeface="Verdana"/>
              </a:rPr>
              <a:t> </a:t>
            </a:r>
            <a:r>
              <a:rPr sz="1800" spc="-5" dirty="0">
                <a:solidFill>
                  <a:srgbClr val="404040"/>
                </a:solidFill>
                <a:latin typeface="Verdana"/>
                <a:cs typeface="Verdana"/>
              </a:rPr>
              <a:t>αίτηση</a:t>
            </a:r>
            <a:r>
              <a:rPr sz="1800" dirty="0">
                <a:solidFill>
                  <a:srgbClr val="404040"/>
                </a:solidFill>
                <a:latin typeface="Verdana"/>
                <a:cs typeface="Verdana"/>
              </a:rPr>
              <a:t> </a:t>
            </a:r>
            <a:r>
              <a:rPr sz="1800" spc="-5" dirty="0">
                <a:solidFill>
                  <a:srgbClr val="404040"/>
                </a:solidFill>
                <a:latin typeface="Verdana"/>
                <a:cs typeface="Verdana"/>
              </a:rPr>
              <a:t>(υπογράφεται</a:t>
            </a:r>
            <a:r>
              <a:rPr sz="1800" spc="5" dirty="0">
                <a:solidFill>
                  <a:srgbClr val="404040"/>
                </a:solidFill>
                <a:latin typeface="Verdana"/>
                <a:cs typeface="Verdana"/>
              </a:rPr>
              <a:t> </a:t>
            </a:r>
            <a:r>
              <a:rPr sz="1800" spc="-5" dirty="0">
                <a:solidFill>
                  <a:srgbClr val="404040"/>
                </a:solidFill>
                <a:latin typeface="Verdana"/>
                <a:cs typeface="Verdana"/>
              </a:rPr>
              <a:t>από</a:t>
            </a:r>
            <a:r>
              <a:rPr sz="1800" spc="20" dirty="0">
                <a:solidFill>
                  <a:srgbClr val="404040"/>
                </a:solidFill>
                <a:latin typeface="Verdana"/>
                <a:cs typeface="Verdana"/>
              </a:rPr>
              <a:t> </a:t>
            </a:r>
            <a:r>
              <a:rPr sz="1800" spc="-5" dirty="0">
                <a:solidFill>
                  <a:srgbClr val="404040"/>
                </a:solidFill>
                <a:latin typeface="Verdana"/>
                <a:cs typeface="Verdana"/>
              </a:rPr>
              <a:t>τον</a:t>
            </a:r>
            <a:r>
              <a:rPr sz="1800" spc="-15" dirty="0">
                <a:solidFill>
                  <a:srgbClr val="404040"/>
                </a:solidFill>
                <a:latin typeface="Verdana"/>
                <a:cs typeface="Verdana"/>
              </a:rPr>
              <a:t> </a:t>
            </a:r>
            <a:r>
              <a:rPr sz="1800" dirty="0">
                <a:solidFill>
                  <a:srgbClr val="404040"/>
                </a:solidFill>
                <a:latin typeface="Verdana"/>
                <a:cs typeface="Verdana"/>
              </a:rPr>
              <a:t>νόμιμο </a:t>
            </a:r>
            <a:r>
              <a:rPr sz="1800" spc="-615" dirty="0">
                <a:solidFill>
                  <a:srgbClr val="404040"/>
                </a:solidFill>
                <a:latin typeface="Verdana"/>
                <a:cs typeface="Verdana"/>
              </a:rPr>
              <a:t> </a:t>
            </a:r>
            <a:r>
              <a:rPr sz="1800" dirty="0">
                <a:solidFill>
                  <a:srgbClr val="404040"/>
                </a:solidFill>
                <a:latin typeface="Verdana"/>
                <a:cs typeface="Verdana"/>
              </a:rPr>
              <a:t>εκπρόσωπο)</a:t>
            </a:r>
            <a:endParaRPr sz="1800">
              <a:latin typeface="Verdana"/>
              <a:cs typeface="Verdana"/>
            </a:endParaRPr>
          </a:p>
          <a:p>
            <a:pPr marL="355600" indent="-342900">
              <a:lnSpc>
                <a:spcPct val="100000"/>
              </a:lnSpc>
              <a:spcBef>
                <a:spcPts val="490"/>
              </a:spcBef>
              <a:buFont typeface="Arial MT"/>
              <a:buChar char="•"/>
              <a:tabLst>
                <a:tab pos="354965" algn="l"/>
                <a:tab pos="355600" algn="l"/>
              </a:tabLst>
            </a:pPr>
            <a:r>
              <a:rPr sz="1800" dirty="0">
                <a:solidFill>
                  <a:srgbClr val="404040"/>
                </a:solidFill>
                <a:latin typeface="Verdana"/>
                <a:cs typeface="Verdana"/>
              </a:rPr>
              <a:t>Επισύναψη</a:t>
            </a:r>
            <a:r>
              <a:rPr sz="1800" spc="-15" dirty="0">
                <a:solidFill>
                  <a:srgbClr val="404040"/>
                </a:solidFill>
                <a:latin typeface="Verdana"/>
                <a:cs typeface="Verdana"/>
              </a:rPr>
              <a:t> </a:t>
            </a:r>
            <a:r>
              <a:rPr sz="1800" dirty="0">
                <a:solidFill>
                  <a:srgbClr val="404040"/>
                </a:solidFill>
                <a:latin typeface="Verdana"/>
                <a:cs typeface="Verdana"/>
              </a:rPr>
              <a:t>οποιουδήποτε</a:t>
            </a:r>
            <a:r>
              <a:rPr sz="1800" spc="-30" dirty="0">
                <a:solidFill>
                  <a:srgbClr val="404040"/>
                </a:solidFill>
                <a:latin typeface="Verdana"/>
                <a:cs typeface="Verdana"/>
              </a:rPr>
              <a:t> </a:t>
            </a:r>
            <a:r>
              <a:rPr sz="1800" spc="-5" dirty="0">
                <a:solidFill>
                  <a:srgbClr val="404040"/>
                </a:solidFill>
                <a:latin typeface="Verdana"/>
                <a:cs typeface="Verdana"/>
              </a:rPr>
              <a:t>άλλου</a:t>
            </a:r>
            <a:r>
              <a:rPr sz="1800" spc="15" dirty="0">
                <a:solidFill>
                  <a:srgbClr val="404040"/>
                </a:solidFill>
                <a:latin typeface="Verdana"/>
                <a:cs typeface="Verdana"/>
              </a:rPr>
              <a:t> </a:t>
            </a:r>
            <a:r>
              <a:rPr sz="1800" spc="-5" dirty="0">
                <a:solidFill>
                  <a:srgbClr val="404040"/>
                </a:solidFill>
                <a:latin typeface="Verdana"/>
                <a:cs typeface="Verdana"/>
              </a:rPr>
              <a:t>σχετικού εγγράφου</a:t>
            </a:r>
            <a:endParaRPr sz="1800">
              <a:latin typeface="Verdana"/>
              <a:cs typeface="Verdana"/>
            </a:endParaRPr>
          </a:p>
          <a:p>
            <a:pPr marL="24765">
              <a:lnSpc>
                <a:spcPct val="100000"/>
              </a:lnSpc>
              <a:spcBef>
                <a:spcPts val="1610"/>
              </a:spcBef>
            </a:pPr>
            <a:r>
              <a:rPr sz="1800" spc="-5" dirty="0">
                <a:solidFill>
                  <a:srgbClr val="404040"/>
                </a:solidFill>
                <a:latin typeface="Verdana"/>
                <a:cs typeface="Verdana"/>
              </a:rPr>
              <a:t>Checklist</a:t>
            </a:r>
            <a:endParaRPr sz="1800">
              <a:latin typeface="Verdana"/>
              <a:cs typeface="Verdana"/>
            </a:endParaRPr>
          </a:p>
          <a:p>
            <a:pPr marL="24765">
              <a:lnSpc>
                <a:spcPct val="100000"/>
              </a:lnSpc>
              <a:spcBef>
                <a:spcPts val="495"/>
              </a:spcBef>
            </a:pPr>
            <a:r>
              <a:rPr sz="1800" dirty="0">
                <a:solidFill>
                  <a:srgbClr val="404040"/>
                </a:solidFill>
                <a:latin typeface="Verdana"/>
                <a:cs typeface="Verdana"/>
              </a:rPr>
              <a:t>Βεβαιωθείτε</a:t>
            </a:r>
            <a:r>
              <a:rPr sz="1800" spc="-10" dirty="0">
                <a:solidFill>
                  <a:srgbClr val="404040"/>
                </a:solidFill>
                <a:latin typeface="Verdana"/>
                <a:cs typeface="Verdana"/>
              </a:rPr>
              <a:t> </a:t>
            </a:r>
            <a:r>
              <a:rPr sz="1800" spc="-5" dirty="0">
                <a:solidFill>
                  <a:srgbClr val="404040"/>
                </a:solidFill>
                <a:latin typeface="Verdana"/>
                <a:cs typeface="Verdana"/>
              </a:rPr>
              <a:t>ότι </a:t>
            </a:r>
            <a:r>
              <a:rPr sz="1800" dirty="0">
                <a:solidFill>
                  <a:srgbClr val="404040"/>
                </a:solidFill>
                <a:latin typeface="Verdana"/>
                <a:cs typeface="Verdana"/>
              </a:rPr>
              <a:t>η</a:t>
            </a:r>
            <a:r>
              <a:rPr sz="1800" spc="-5" dirty="0">
                <a:solidFill>
                  <a:srgbClr val="404040"/>
                </a:solidFill>
                <a:latin typeface="Verdana"/>
                <a:cs typeface="Verdana"/>
              </a:rPr>
              <a:t> αίτησή σας</a:t>
            </a:r>
            <a:r>
              <a:rPr sz="1800" dirty="0">
                <a:solidFill>
                  <a:srgbClr val="404040"/>
                </a:solidFill>
                <a:latin typeface="Verdana"/>
                <a:cs typeface="Verdana"/>
              </a:rPr>
              <a:t> πληροί</a:t>
            </a:r>
            <a:r>
              <a:rPr sz="1800" spc="-10" dirty="0">
                <a:solidFill>
                  <a:srgbClr val="404040"/>
                </a:solidFill>
                <a:latin typeface="Verdana"/>
                <a:cs typeface="Verdana"/>
              </a:rPr>
              <a:t> </a:t>
            </a:r>
            <a:r>
              <a:rPr sz="1800" spc="-5" dirty="0">
                <a:solidFill>
                  <a:srgbClr val="404040"/>
                </a:solidFill>
                <a:latin typeface="Verdana"/>
                <a:cs typeface="Verdana"/>
              </a:rPr>
              <a:t>τα </a:t>
            </a:r>
            <a:r>
              <a:rPr sz="1800" dirty="0">
                <a:solidFill>
                  <a:srgbClr val="404040"/>
                </a:solidFill>
                <a:latin typeface="Verdana"/>
                <a:cs typeface="Verdana"/>
              </a:rPr>
              <a:t>κριτήρια</a:t>
            </a:r>
            <a:r>
              <a:rPr sz="1800" spc="-20" dirty="0">
                <a:solidFill>
                  <a:srgbClr val="404040"/>
                </a:solidFill>
                <a:latin typeface="Verdana"/>
                <a:cs typeface="Verdana"/>
              </a:rPr>
              <a:t> </a:t>
            </a:r>
            <a:r>
              <a:rPr sz="1800" dirty="0">
                <a:solidFill>
                  <a:srgbClr val="404040"/>
                </a:solidFill>
                <a:latin typeface="Verdana"/>
                <a:cs typeface="Verdana"/>
              </a:rPr>
              <a:t>επιλεξιμότητας</a:t>
            </a:r>
            <a:endParaRPr sz="1800">
              <a:latin typeface="Verdana"/>
              <a:cs typeface="Verdan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200911"/>
            <a:ext cx="11230355" cy="5414772"/>
          </a:xfrm>
          <a:prstGeom prst="rect">
            <a:avLst/>
          </a:prstGeom>
        </p:spPr>
      </p:pic>
      <p:sp>
        <p:nvSpPr>
          <p:cNvPr id="3" name="object 3"/>
          <p:cNvSpPr txBox="1">
            <a:spLocks noGrp="1"/>
          </p:cNvSpPr>
          <p:nvPr>
            <p:ph type="title"/>
          </p:nvPr>
        </p:nvSpPr>
        <p:spPr>
          <a:xfrm>
            <a:off x="-507" y="176911"/>
            <a:ext cx="8997315" cy="1243289"/>
          </a:xfrm>
          <a:prstGeom prst="rect">
            <a:avLst/>
          </a:prstGeom>
        </p:spPr>
        <p:txBody>
          <a:bodyPr vert="horz" wrap="square" lIns="0" tIns="12065" rIns="0" bIns="0" rtlCol="0">
            <a:spAutoFit/>
          </a:bodyPr>
          <a:lstStyle/>
          <a:p>
            <a:pPr marL="12700">
              <a:lnSpc>
                <a:spcPts val="3245"/>
              </a:lnSpc>
              <a:spcBef>
                <a:spcPts val="95"/>
              </a:spcBef>
            </a:pPr>
            <a:r>
              <a:rPr b="0" spc="-135" dirty="0">
                <a:latin typeface="Calibri Light"/>
                <a:cs typeface="Calibri Light"/>
              </a:rPr>
              <a:t>D</a:t>
            </a:r>
            <a:r>
              <a:rPr b="0" spc="-130" dirty="0">
                <a:latin typeface="Calibri Light"/>
                <a:cs typeface="Calibri Light"/>
              </a:rPr>
              <a:t>ec</a:t>
            </a:r>
            <a:r>
              <a:rPr b="0" spc="-105" dirty="0">
                <a:latin typeface="Calibri Light"/>
                <a:cs typeface="Calibri Light"/>
              </a:rPr>
              <a:t>l</a:t>
            </a:r>
            <a:r>
              <a:rPr b="0" spc="-125" dirty="0">
                <a:latin typeface="Calibri Light"/>
                <a:cs typeface="Calibri Light"/>
              </a:rPr>
              <a:t>a</a:t>
            </a:r>
            <a:r>
              <a:rPr b="0" spc="-190" dirty="0">
                <a:latin typeface="Calibri Light"/>
                <a:cs typeface="Calibri Light"/>
              </a:rPr>
              <a:t>r</a:t>
            </a:r>
            <a:r>
              <a:rPr b="0" spc="-160" dirty="0">
                <a:latin typeface="Calibri Light"/>
                <a:cs typeface="Calibri Light"/>
              </a:rPr>
              <a:t>a</a:t>
            </a:r>
            <a:r>
              <a:rPr b="0" spc="-135" dirty="0">
                <a:latin typeface="Calibri Light"/>
                <a:cs typeface="Calibri Light"/>
              </a:rPr>
              <a:t>t</a:t>
            </a:r>
            <a:r>
              <a:rPr b="0" spc="-120" dirty="0">
                <a:latin typeface="Calibri Light"/>
                <a:cs typeface="Calibri Light"/>
              </a:rPr>
              <a:t>i</a:t>
            </a:r>
            <a:r>
              <a:rPr b="0" spc="-135" dirty="0">
                <a:latin typeface="Calibri Light"/>
                <a:cs typeface="Calibri Light"/>
              </a:rPr>
              <a:t>o</a:t>
            </a:r>
            <a:r>
              <a:rPr b="0" spc="-5" dirty="0">
                <a:latin typeface="Calibri Light"/>
                <a:cs typeface="Calibri Light"/>
              </a:rPr>
              <a:t>n</a:t>
            </a:r>
            <a:r>
              <a:rPr b="0" spc="-275" dirty="0">
                <a:latin typeface="Calibri Light"/>
                <a:cs typeface="Calibri Light"/>
              </a:rPr>
              <a:t> </a:t>
            </a:r>
            <a:r>
              <a:rPr b="0" spc="-135" dirty="0">
                <a:latin typeface="Calibri Light"/>
                <a:cs typeface="Calibri Light"/>
              </a:rPr>
              <a:t>o</a:t>
            </a:r>
            <a:r>
              <a:rPr b="0" spc="-5" dirty="0">
                <a:latin typeface="Calibri Light"/>
                <a:cs typeface="Calibri Light"/>
              </a:rPr>
              <a:t>f</a:t>
            </a:r>
            <a:r>
              <a:rPr b="0" spc="-229" dirty="0">
                <a:latin typeface="Calibri Light"/>
                <a:cs typeface="Calibri Light"/>
              </a:rPr>
              <a:t> </a:t>
            </a:r>
            <a:r>
              <a:rPr b="0" spc="-130" dirty="0">
                <a:latin typeface="Calibri Light"/>
                <a:cs typeface="Calibri Light"/>
              </a:rPr>
              <a:t>H</a:t>
            </a:r>
            <a:r>
              <a:rPr b="0" spc="-135" dirty="0">
                <a:latin typeface="Calibri Light"/>
                <a:cs typeface="Calibri Light"/>
              </a:rPr>
              <a:t>o</a:t>
            </a:r>
            <a:r>
              <a:rPr b="0" spc="-130" dirty="0">
                <a:latin typeface="Calibri Light"/>
                <a:cs typeface="Calibri Light"/>
              </a:rPr>
              <a:t>n</a:t>
            </a:r>
            <a:r>
              <a:rPr b="0" spc="-135" dirty="0">
                <a:latin typeface="Calibri Light"/>
                <a:cs typeface="Calibri Light"/>
              </a:rPr>
              <a:t>o</a:t>
            </a:r>
            <a:r>
              <a:rPr b="0" spc="-130" dirty="0">
                <a:latin typeface="Calibri Light"/>
                <a:cs typeface="Calibri Light"/>
              </a:rPr>
              <a:t>u</a:t>
            </a:r>
            <a:r>
              <a:rPr b="0" spc="-5" dirty="0">
                <a:latin typeface="Calibri Light"/>
                <a:cs typeface="Calibri Light"/>
              </a:rPr>
              <a:t>r</a:t>
            </a:r>
            <a:r>
              <a:rPr b="0" spc="-260" dirty="0">
                <a:latin typeface="Calibri Light"/>
                <a:cs typeface="Calibri Light"/>
              </a:rPr>
              <a:t> </a:t>
            </a:r>
            <a:r>
              <a:rPr b="0" spc="-5" dirty="0">
                <a:latin typeface="Calibri Light"/>
                <a:cs typeface="Calibri Light"/>
              </a:rPr>
              <a:t>–</a:t>
            </a:r>
          </a:p>
          <a:p>
            <a:pPr marL="12700">
              <a:lnSpc>
                <a:spcPts val="3245"/>
              </a:lnSpc>
            </a:pPr>
            <a:r>
              <a:rPr b="0" spc="-110" dirty="0">
                <a:solidFill>
                  <a:srgbClr val="A86DD3"/>
                </a:solidFill>
                <a:latin typeface="Calibri Light"/>
                <a:cs typeface="Calibri Light"/>
              </a:rPr>
              <a:t>Προσοχή</a:t>
            </a:r>
            <a:r>
              <a:rPr b="0" spc="-290" dirty="0">
                <a:solidFill>
                  <a:srgbClr val="A86DD3"/>
                </a:solidFill>
                <a:latin typeface="Calibri Light"/>
                <a:cs typeface="Calibri Light"/>
              </a:rPr>
              <a:t> </a:t>
            </a:r>
            <a:r>
              <a:rPr b="0" spc="-65" dirty="0">
                <a:solidFill>
                  <a:srgbClr val="A86DD3"/>
                </a:solidFill>
                <a:latin typeface="Calibri Light"/>
                <a:cs typeface="Calibri Light"/>
              </a:rPr>
              <a:t>να</a:t>
            </a:r>
            <a:r>
              <a:rPr b="0" spc="-254" dirty="0">
                <a:solidFill>
                  <a:srgbClr val="A86DD3"/>
                </a:solidFill>
                <a:latin typeface="Calibri Light"/>
                <a:cs typeface="Calibri Light"/>
              </a:rPr>
              <a:t> </a:t>
            </a:r>
            <a:r>
              <a:rPr b="0" spc="-105" dirty="0">
                <a:solidFill>
                  <a:srgbClr val="A86DD3"/>
                </a:solidFill>
                <a:latin typeface="Calibri Light"/>
                <a:cs typeface="Calibri Light"/>
              </a:rPr>
              <a:t>αφορά</a:t>
            </a:r>
            <a:r>
              <a:rPr b="0" spc="-275" dirty="0">
                <a:solidFill>
                  <a:srgbClr val="A86DD3"/>
                </a:solidFill>
                <a:latin typeface="Calibri Light"/>
                <a:cs typeface="Calibri Light"/>
              </a:rPr>
              <a:t> </a:t>
            </a:r>
            <a:r>
              <a:rPr b="0" spc="-95" dirty="0">
                <a:solidFill>
                  <a:srgbClr val="A86DD3"/>
                </a:solidFill>
                <a:latin typeface="Calibri Light"/>
                <a:cs typeface="Calibri Light"/>
              </a:rPr>
              <a:t>στην</a:t>
            </a:r>
            <a:r>
              <a:rPr b="0" spc="-260" dirty="0">
                <a:solidFill>
                  <a:srgbClr val="A86DD3"/>
                </a:solidFill>
                <a:latin typeface="Calibri Light"/>
                <a:cs typeface="Calibri Light"/>
              </a:rPr>
              <a:t> </a:t>
            </a:r>
            <a:r>
              <a:rPr b="0" spc="-120" dirty="0">
                <a:solidFill>
                  <a:srgbClr val="A86DD3"/>
                </a:solidFill>
                <a:latin typeface="Calibri Light"/>
                <a:cs typeface="Calibri Light"/>
              </a:rPr>
              <a:t>Πρόσκληση</a:t>
            </a:r>
            <a:r>
              <a:rPr b="0" spc="-265" dirty="0">
                <a:solidFill>
                  <a:srgbClr val="A86DD3"/>
                </a:solidFill>
                <a:latin typeface="Calibri Light"/>
                <a:cs typeface="Calibri Light"/>
              </a:rPr>
              <a:t> </a:t>
            </a:r>
            <a:r>
              <a:rPr b="0" spc="-90" dirty="0" err="1">
                <a:solidFill>
                  <a:srgbClr val="A86DD3"/>
                </a:solidFill>
                <a:latin typeface="Calibri Light"/>
                <a:cs typeface="Calibri Light"/>
              </a:rPr>
              <a:t>του</a:t>
            </a:r>
            <a:r>
              <a:rPr b="0" spc="-254" dirty="0">
                <a:solidFill>
                  <a:srgbClr val="A86DD3"/>
                </a:solidFill>
                <a:latin typeface="Calibri Light"/>
                <a:cs typeface="Calibri Light"/>
              </a:rPr>
              <a:t> </a:t>
            </a:r>
            <a:r>
              <a:rPr b="0" spc="-95" dirty="0">
                <a:solidFill>
                  <a:srgbClr val="A86DD3"/>
                </a:solidFill>
                <a:latin typeface="Calibri Light"/>
                <a:cs typeface="Calibri Light"/>
              </a:rPr>
              <a:t>202</a:t>
            </a:r>
            <a:r>
              <a:rPr lang="el-GR" b="0" spc="-95" dirty="0">
                <a:solidFill>
                  <a:srgbClr val="A86DD3"/>
                </a:solidFill>
                <a:latin typeface="Calibri Light"/>
                <a:cs typeface="Calibri Light"/>
              </a:rPr>
              <a:t>4 </a:t>
            </a:r>
            <a:r>
              <a:rPr b="0" spc="-290" dirty="0">
                <a:solidFill>
                  <a:srgbClr val="A86DD3"/>
                </a:solidFill>
                <a:latin typeface="Calibri Light"/>
                <a:cs typeface="Calibri Light"/>
              </a:rPr>
              <a:t> </a:t>
            </a:r>
            <a:r>
              <a:rPr b="0" spc="-95" dirty="0">
                <a:solidFill>
                  <a:srgbClr val="A86DD3"/>
                </a:solidFill>
                <a:latin typeface="Calibri Light"/>
                <a:cs typeface="Calibri Light"/>
              </a:rPr>
              <a:t>στην</a:t>
            </a:r>
            <a:r>
              <a:rPr b="0" spc="-270" dirty="0">
                <a:solidFill>
                  <a:srgbClr val="A86DD3"/>
                </a:solidFill>
                <a:latin typeface="Calibri Light"/>
                <a:cs typeface="Calibri Light"/>
              </a:rPr>
              <a:t> </a:t>
            </a:r>
            <a:r>
              <a:rPr b="0" spc="-110" dirty="0">
                <a:solidFill>
                  <a:srgbClr val="A86DD3"/>
                </a:solidFill>
                <a:latin typeface="Calibri Light"/>
                <a:cs typeface="Calibri Light"/>
              </a:rPr>
              <a:t>ανάλογη</a:t>
            </a:r>
            <a:r>
              <a:rPr b="0" spc="-285" dirty="0">
                <a:solidFill>
                  <a:srgbClr val="A86DD3"/>
                </a:solidFill>
                <a:latin typeface="Calibri Light"/>
                <a:cs typeface="Calibri Light"/>
              </a:rPr>
              <a:t> </a:t>
            </a:r>
            <a:r>
              <a:rPr b="0" spc="-105" dirty="0">
                <a:solidFill>
                  <a:srgbClr val="A86DD3"/>
                </a:solidFill>
                <a:latin typeface="Calibri Light"/>
                <a:cs typeface="Calibri Light"/>
              </a:rPr>
              <a:t>Δράση</a:t>
            </a:r>
            <a:r>
              <a:rPr b="0" spc="-290" dirty="0">
                <a:solidFill>
                  <a:srgbClr val="A86DD3"/>
                </a:solidFill>
                <a:latin typeface="Calibri Light"/>
                <a:cs typeface="Calibri Light"/>
              </a:rPr>
              <a:t> </a:t>
            </a:r>
            <a:r>
              <a:rPr b="0" spc="-5" dirty="0">
                <a:solidFill>
                  <a:srgbClr val="A86DD3"/>
                </a:solidFill>
                <a:latin typeface="Calibri Light"/>
                <a:cs typeface="Calibri Light"/>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507" y="25984"/>
            <a:ext cx="285877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a:t>
            </a:r>
            <a:r>
              <a:rPr spc="-75" dirty="0"/>
              <a:t>τ</a:t>
            </a:r>
            <a:r>
              <a:rPr spc="-70" dirty="0"/>
              <a:t>η</a:t>
            </a:r>
            <a:r>
              <a:rPr spc="-65" dirty="0"/>
              <a:t>σ</a:t>
            </a:r>
            <a:r>
              <a:rPr spc="-5" dirty="0"/>
              <a:t>η</a:t>
            </a:r>
            <a:r>
              <a:rPr spc="-100" dirty="0"/>
              <a:t> </a:t>
            </a:r>
            <a:r>
              <a:rPr spc="-5" dirty="0"/>
              <a:t>–</a:t>
            </a:r>
            <a:r>
              <a:rPr spc="-420" dirty="0"/>
              <a:t> </a:t>
            </a:r>
            <a:r>
              <a:rPr spc="-170" dirty="0"/>
              <a:t>S</a:t>
            </a:r>
            <a:r>
              <a:rPr spc="-180" dirty="0"/>
              <a:t>h</a:t>
            </a:r>
            <a:r>
              <a:rPr spc="-185" dirty="0"/>
              <a:t>a</a:t>
            </a:r>
            <a:r>
              <a:rPr spc="-114" dirty="0"/>
              <a:t>r</a:t>
            </a:r>
            <a:r>
              <a:rPr spc="-85" dirty="0"/>
              <a:t>in</a:t>
            </a:r>
            <a:r>
              <a:rPr spc="-5" dirty="0"/>
              <a:t>g</a:t>
            </a:r>
          </a:p>
        </p:txBody>
      </p:sp>
      <p:sp>
        <p:nvSpPr>
          <p:cNvPr id="4" name="object 4"/>
          <p:cNvSpPr txBox="1"/>
          <p:nvPr/>
        </p:nvSpPr>
        <p:spPr>
          <a:xfrm>
            <a:off x="1311021" y="583847"/>
            <a:ext cx="6170295" cy="1156970"/>
          </a:xfrm>
          <a:prstGeom prst="rect">
            <a:avLst/>
          </a:prstGeom>
        </p:spPr>
        <p:txBody>
          <a:bodyPr vert="horz" wrap="square" lIns="0" tIns="125730" rIns="0" bIns="0" rtlCol="0">
            <a:spAutoFit/>
          </a:bodyPr>
          <a:lstStyle/>
          <a:p>
            <a:pPr marL="47625">
              <a:lnSpc>
                <a:spcPct val="100000"/>
              </a:lnSpc>
              <a:spcBef>
                <a:spcPts val="990"/>
              </a:spcBef>
            </a:pPr>
            <a:r>
              <a:rPr sz="2000" b="1" u="heavy" spc="-75" dirty="0">
                <a:solidFill>
                  <a:srgbClr val="E26C09"/>
                </a:solidFill>
                <a:uFill>
                  <a:solidFill>
                    <a:srgbClr val="E26C09"/>
                  </a:solidFill>
                </a:uFill>
                <a:latin typeface="Tahoma"/>
                <a:cs typeface="Tahoma"/>
              </a:rPr>
              <a:t>Sharing</a:t>
            </a:r>
            <a:endParaRPr sz="2000">
              <a:latin typeface="Tahoma"/>
              <a:cs typeface="Tahoma"/>
            </a:endParaRPr>
          </a:p>
          <a:p>
            <a:pPr marL="292735" indent="-280670">
              <a:lnSpc>
                <a:spcPct val="100000"/>
              </a:lnSpc>
              <a:spcBef>
                <a:spcPts val="800"/>
              </a:spcBef>
              <a:buAutoNum type="arabicPeriod"/>
              <a:tabLst>
                <a:tab pos="293370" algn="l"/>
              </a:tabLst>
            </a:pPr>
            <a:r>
              <a:rPr sz="1800" dirty="0">
                <a:solidFill>
                  <a:srgbClr val="404040"/>
                </a:solidFill>
                <a:latin typeface="Verdana"/>
                <a:cs typeface="Verdana"/>
              </a:rPr>
              <a:t>Πρόσκληση</a:t>
            </a:r>
            <a:r>
              <a:rPr sz="1800" spc="-45" dirty="0">
                <a:solidFill>
                  <a:srgbClr val="404040"/>
                </a:solidFill>
                <a:latin typeface="Verdana"/>
                <a:cs typeface="Verdana"/>
              </a:rPr>
              <a:t> </a:t>
            </a:r>
            <a:r>
              <a:rPr sz="1800" spc="-5" dirty="0">
                <a:solidFill>
                  <a:srgbClr val="404040"/>
                </a:solidFill>
                <a:latin typeface="Verdana"/>
                <a:cs typeface="Verdana"/>
              </a:rPr>
              <a:t>ατόμων</a:t>
            </a:r>
            <a:r>
              <a:rPr sz="1800" spc="-10" dirty="0">
                <a:solidFill>
                  <a:srgbClr val="404040"/>
                </a:solidFill>
                <a:latin typeface="Verdana"/>
                <a:cs typeface="Verdana"/>
              </a:rPr>
              <a:t> </a:t>
            </a:r>
            <a:r>
              <a:rPr sz="1800" dirty="0">
                <a:solidFill>
                  <a:srgbClr val="404040"/>
                </a:solidFill>
                <a:latin typeface="Verdana"/>
                <a:cs typeface="Verdana"/>
              </a:rPr>
              <a:t>με</a:t>
            </a:r>
            <a:r>
              <a:rPr sz="1800" spc="-10" dirty="0">
                <a:solidFill>
                  <a:srgbClr val="404040"/>
                </a:solidFill>
                <a:latin typeface="Verdana"/>
                <a:cs typeface="Verdana"/>
              </a:rPr>
              <a:t> </a:t>
            </a:r>
            <a:r>
              <a:rPr sz="1800" spc="-5" dirty="0">
                <a:solidFill>
                  <a:srgbClr val="404040"/>
                </a:solidFill>
                <a:latin typeface="Verdana"/>
                <a:cs typeface="Verdana"/>
              </a:rPr>
              <a:t>πρόσβαση</a:t>
            </a:r>
            <a:r>
              <a:rPr sz="1800" spc="-15" dirty="0">
                <a:solidFill>
                  <a:srgbClr val="404040"/>
                </a:solidFill>
                <a:latin typeface="Verdana"/>
                <a:cs typeface="Verdana"/>
              </a:rPr>
              <a:t> </a:t>
            </a:r>
            <a:r>
              <a:rPr sz="1800" spc="-5" dirty="0">
                <a:solidFill>
                  <a:srgbClr val="404040"/>
                </a:solidFill>
                <a:latin typeface="Verdana"/>
                <a:cs typeface="Verdana"/>
              </a:rPr>
              <a:t>στην</a:t>
            </a:r>
            <a:r>
              <a:rPr sz="1800" spc="-25" dirty="0">
                <a:solidFill>
                  <a:srgbClr val="404040"/>
                </a:solidFill>
                <a:latin typeface="Verdana"/>
                <a:cs typeface="Verdana"/>
              </a:rPr>
              <a:t> </a:t>
            </a:r>
            <a:r>
              <a:rPr sz="1800" spc="-5" dirty="0">
                <a:solidFill>
                  <a:srgbClr val="404040"/>
                </a:solidFill>
                <a:latin typeface="Verdana"/>
                <a:cs typeface="Verdana"/>
              </a:rPr>
              <a:t>αίτηση</a:t>
            </a:r>
            <a:endParaRPr sz="1800">
              <a:latin typeface="Verdana"/>
              <a:cs typeface="Verdana"/>
            </a:endParaRPr>
          </a:p>
          <a:p>
            <a:pPr marL="292735" indent="-280670">
              <a:lnSpc>
                <a:spcPct val="100000"/>
              </a:lnSpc>
              <a:spcBef>
                <a:spcPts val="495"/>
              </a:spcBef>
              <a:buAutoNum type="arabicPeriod"/>
              <a:tabLst>
                <a:tab pos="293370" algn="l"/>
              </a:tabLst>
            </a:pPr>
            <a:r>
              <a:rPr sz="1800" spc="-5" dirty="0">
                <a:solidFill>
                  <a:srgbClr val="404040"/>
                </a:solidFill>
                <a:latin typeface="Verdana"/>
                <a:cs typeface="Verdana"/>
              </a:rPr>
              <a:t>Δυνατότητα εκχώρησης</a:t>
            </a:r>
            <a:r>
              <a:rPr sz="1800" dirty="0">
                <a:solidFill>
                  <a:srgbClr val="404040"/>
                </a:solidFill>
                <a:latin typeface="Verdana"/>
                <a:cs typeface="Verdana"/>
              </a:rPr>
              <a:t> </a:t>
            </a:r>
            <a:r>
              <a:rPr sz="1800" spc="-5" dirty="0">
                <a:solidFill>
                  <a:srgbClr val="404040"/>
                </a:solidFill>
                <a:latin typeface="Verdana"/>
                <a:cs typeface="Verdana"/>
              </a:rPr>
              <a:t>διαφορετικών</a:t>
            </a:r>
            <a:r>
              <a:rPr sz="1800" dirty="0">
                <a:solidFill>
                  <a:srgbClr val="404040"/>
                </a:solidFill>
                <a:latin typeface="Verdana"/>
                <a:cs typeface="Verdana"/>
              </a:rPr>
              <a:t> </a:t>
            </a:r>
            <a:r>
              <a:rPr sz="1800" spc="-5" dirty="0">
                <a:solidFill>
                  <a:srgbClr val="404040"/>
                </a:solidFill>
                <a:latin typeface="Verdana"/>
                <a:cs typeface="Verdana"/>
              </a:rPr>
              <a:t>δικαιωμάτων</a:t>
            </a:r>
            <a:endParaRPr sz="1800">
              <a:latin typeface="Verdana"/>
              <a:cs typeface="Verdana"/>
            </a:endParaRPr>
          </a:p>
        </p:txBody>
      </p:sp>
      <p:grpSp>
        <p:nvGrpSpPr>
          <p:cNvPr id="5" name="object 5"/>
          <p:cNvGrpSpPr/>
          <p:nvPr/>
        </p:nvGrpSpPr>
        <p:grpSpPr>
          <a:xfrm>
            <a:off x="1524000" y="2005583"/>
            <a:ext cx="9157970" cy="4104640"/>
            <a:chOff x="1524000" y="2005583"/>
            <a:chExt cx="9157970" cy="4104640"/>
          </a:xfrm>
        </p:grpSpPr>
        <p:pic>
          <p:nvPicPr>
            <p:cNvPr id="6" name="object 6"/>
            <p:cNvPicPr/>
            <p:nvPr/>
          </p:nvPicPr>
          <p:blipFill>
            <a:blip r:embed="rId3" cstate="print"/>
            <a:stretch>
              <a:fillRect/>
            </a:stretch>
          </p:blipFill>
          <p:spPr>
            <a:xfrm>
              <a:off x="1722120" y="3069336"/>
              <a:ext cx="7293864" cy="3040379"/>
            </a:xfrm>
            <a:prstGeom prst="rect">
              <a:avLst/>
            </a:prstGeom>
          </p:spPr>
        </p:pic>
        <p:sp>
          <p:nvSpPr>
            <p:cNvPr id="7" name="object 7"/>
            <p:cNvSpPr/>
            <p:nvPr/>
          </p:nvSpPr>
          <p:spPr>
            <a:xfrm>
              <a:off x="1847850" y="4616957"/>
              <a:ext cx="1298575" cy="506095"/>
            </a:xfrm>
            <a:custGeom>
              <a:avLst/>
              <a:gdLst/>
              <a:ahLst/>
              <a:cxnLst/>
              <a:rect l="l" t="t" r="r" b="b"/>
              <a:pathLst>
                <a:path w="1298575" h="506095">
                  <a:moveTo>
                    <a:pt x="0" y="84201"/>
                  </a:moveTo>
                  <a:lnTo>
                    <a:pt x="6604" y="51435"/>
                  </a:lnTo>
                  <a:lnTo>
                    <a:pt x="24637" y="24638"/>
                  </a:lnTo>
                  <a:lnTo>
                    <a:pt x="51435" y="6604"/>
                  </a:lnTo>
                  <a:lnTo>
                    <a:pt x="84200" y="0"/>
                  </a:lnTo>
                  <a:lnTo>
                    <a:pt x="1213866" y="0"/>
                  </a:lnTo>
                  <a:lnTo>
                    <a:pt x="1246632" y="6604"/>
                  </a:lnTo>
                  <a:lnTo>
                    <a:pt x="1273429" y="24638"/>
                  </a:lnTo>
                  <a:lnTo>
                    <a:pt x="1291463" y="51435"/>
                  </a:lnTo>
                  <a:lnTo>
                    <a:pt x="1298067" y="84201"/>
                  </a:lnTo>
                  <a:lnTo>
                    <a:pt x="1298067" y="421259"/>
                  </a:lnTo>
                  <a:lnTo>
                    <a:pt x="1291463" y="454152"/>
                  </a:lnTo>
                  <a:lnTo>
                    <a:pt x="1273429" y="480949"/>
                  </a:lnTo>
                  <a:lnTo>
                    <a:pt x="1246632" y="498983"/>
                  </a:lnTo>
                  <a:lnTo>
                    <a:pt x="1213866" y="505587"/>
                  </a:lnTo>
                  <a:lnTo>
                    <a:pt x="84200" y="505587"/>
                  </a:lnTo>
                  <a:lnTo>
                    <a:pt x="51435" y="498983"/>
                  </a:lnTo>
                  <a:lnTo>
                    <a:pt x="24637" y="480949"/>
                  </a:lnTo>
                  <a:lnTo>
                    <a:pt x="6604" y="454152"/>
                  </a:lnTo>
                  <a:lnTo>
                    <a:pt x="0" y="421259"/>
                  </a:lnTo>
                  <a:lnTo>
                    <a:pt x="0" y="84201"/>
                  </a:lnTo>
                  <a:close/>
                </a:path>
              </a:pathLst>
            </a:custGeom>
            <a:ln w="25908">
              <a:solidFill>
                <a:srgbClr val="FF0000"/>
              </a:solidFill>
            </a:ln>
          </p:spPr>
          <p:txBody>
            <a:bodyPr wrap="square" lIns="0" tIns="0" rIns="0" bIns="0" rtlCol="0"/>
            <a:lstStyle/>
            <a:p>
              <a:endParaRPr/>
            </a:p>
          </p:txBody>
        </p:sp>
        <p:pic>
          <p:nvPicPr>
            <p:cNvPr id="8" name="object 8"/>
            <p:cNvPicPr/>
            <p:nvPr/>
          </p:nvPicPr>
          <p:blipFill>
            <a:blip r:embed="rId4" cstate="print"/>
            <a:stretch>
              <a:fillRect/>
            </a:stretch>
          </p:blipFill>
          <p:spPr>
            <a:xfrm>
              <a:off x="1524000" y="2005583"/>
              <a:ext cx="9131808" cy="1074420"/>
            </a:xfrm>
            <a:prstGeom prst="rect">
              <a:avLst/>
            </a:prstGeom>
          </p:spPr>
        </p:pic>
        <p:sp>
          <p:nvSpPr>
            <p:cNvPr id="9" name="object 9"/>
            <p:cNvSpPr/>
            <p:nvPr/>
          </p:nvSpPr>
          <p:spPr>
            <a:xfrm>
              <a:off x="7331202" y="2782061"/>
              <a:ext cx="3337560" cy="411480"/>
            </a:xfrm>
            <a:custGeom>
              <a:avLst/>
              <a:gdLst/>
              <a:ahLst/>
              <a:cxnLst/>
              <a:rect l="l" t="t" r="r" b="b"/>
              <a:pathLst>
                <a:path w="3337559" h="411480">
                  <a:moveTo>
                    <a:pt x="0" y="68579"/>
                  </a:moveTo>
                  <a:lnTo>
                    <a:pt x="5333" y="41910"/>
                  </a:lnTo>
                  <a:lnTo>
                    <a:pt x="20066" y="20065"/>
                  </a:lnTo>
                  <a:lnTo>
                    <a:pt x="41782" y="5334"/>
                  </a:lnTo>
                  <a:lnTo>
                    <a:pt x="68325" y="0"/>
                  </a:lnTo>
                  <a:lnTo>
                    <a:pt x="3269233" y="0"/>
                  </a:lnTo>
                  <a:lnTo>
                    <a:pt x="3295777" y="5334"/>
                  </a:lnTo>
                  <a:lnTo>
                    <a:pt x="3317494" y="20065"/>
                  </a:lnTo>
                  <a:lnTo>
                    <a:pt x="3332226" y="41910"/>
                  </a:lnTo>
                  <a:lnTo>
                    <a:pt x="3337559" y="68579"/>
                  </a:lnTo>
                  <a:lnTo>
                    <a:pt x="3337559" y="342646"/>
                  </a:lnTo>
                  <a:lnTo>
                    <a:pt x="3332226" y="369315"/>
                  </a:lnTo>
                  <a:lnTo>
                    <a:pt x="3317494" y="391160"/>
                  </a:lnTo>
                  <a:lnTo>
                    <a:pt x="3295777" y="405891"/>
                  </a:lnTo>
                  <a:lnTo>
                    <a:pt x="3269233" y="411225"/>
                  </a:lnTo>
                  <a:lnTo>
                    <a:pt x="68325" y="411225"/>
                  </a:lnTo>
                  <a:lnTo>
                    <a:pt x="41782" y="405891"/>
                  </a:lnTo>
                  <a:lnTo>
                    <a:pt x="20066" y="391160"/>
                  </a:lnTo>
                  <a:lnTo>
                    <a:pt x="5333" y="369315"/>
                  </a:lnTo>
                  <a:lnTo>
                    <a:pt x="0" y="342646"/>
                  </a:lnTo>
                  <a:lnTo>
                    <a:pt x="0" y="68579"/>
                  </a:lnTo>
                  <a:close/>
                </a:path>
              </a:pathLst>
            </a:custGeom>
            <a:ln w="25908">
              <a:solidFill>
                <a:srgbClr val="FF0000"/>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8471916" y="2257043"/>
              <a:ext cx="652272" cy="524255"/>
            </a:xfrm>
            <a:prstGeom prst="rect">
              <a:avLst/>
            </a:prstGeom>
          </p:spPr>
        </p:pic>
        <p:sp>
          <p:nvSpPr>
            <p:cNvPr id="11" name="object 11"/>
            <p:cNvSpPr/>
            <p:nvPr/>
          </p:nvSpPr>
          <p:spPr>
            <a:xfrm>
              <a:off x="3255264" y="4517135"/>
              <a:ext cx="617220" cy="480059"/>
            </a:xfrm>
            <a:custGeom>
              <a:avLst/>
              <a:gdLst/>
              <a:ahLst/>
              <a:cxnLst/>
              <a:rect l="l" t="t" r="r" b="b"/>
              <a:pathLst>
                <a:path w="617220" h="480060">
                  <a:moveTo>
                    <a:pt x="475234" y="0"/>
                  </a:moveTo>
                  <a:lnTo>
                    <a:pt x="433577" y="2158"/>
                  </a:lnTo>
                  <a:lnTo>
                    <a:pt x="392175" y="15366"/>
                  </a:lnTo>
                  <a:lnTo>
                    <a:pt x="352678" y="38734"/>
                  </a:lnTo>
                  <a:lnTo>
                    <a:pt x="316738" y="71119"/>
                  </a:lnTo>
                  <a:lnTo>
                    <a:pt x="285623" y="111887"/>
                  </a:lnTo>
                  <a:lnTo>
                    <a:pt x="261112" y="160019"/>
                  </a:lnTo>
                  <a:lnTo>
                    <a:pt x="240919" y="205105"/>
                  </a:lnTo>
                  <a:lnTo>
                    <a:pt x="217170" y="248665"/>
                  </a:lnTo>
                  <a:lnTo>
                    <a:pt x="189864" y="290702"/>
                  </a:lnTo>
                  <a:lnTo>
                    <a:pt x="159003" y="331469"/>
                  </a:lnTo>
                  <a:lnTo>
                    <a:pt x="124587" y="370713"/>
                  </a:lnTo>
                  <a:lnTo>
                    <a:pt x="86613" y="408558"/>
                  </a:lnTo>
                  <a:lnTo>
                    <a:pt x="45085" y="445007"/>
                  </a:lnTo>
                  <a:lnTo>
                    <a:pt x="0" y="479932"/>
                  </a:lnTo>
                  <a:lnTo>
                    <a:pt x="55880" y="456819"/>
                  </a:lnTo>
                  <a:lnTo>
                    <a:pt x="109474" y="439800"/>
                  </a:lnTo>
                  <a:lnTo>
                    <a:pt x="160527" y="428751"/>
                  </a:lnTo>
                  <a:lnTo>
                    <a:pt x="209041" y="423671"/>
                  </a:lnTo>
                  <a:lnTo>
                    <a:pt x="255270" y="424688"/>
                  </a:lnTo>
                  <a:lnTo>
                    <a:pt x="299085" y="431800"/>
                  </a:lnTo>
                  <a:lnTo>
                    <a:pt x="340360" y="444881"/>
                  </a:lnTo>
                  <a:lnTo>
                    <a:pt x="381000" y="454659"/>
                  </a:lnTo>
                  <a:lnTo>
                    <a:pt x="422656" y="452374"/>
                  </a:lnTo>
                  <a:lnTo>
                    <a:pt x="464058" y="439293"/>
                  </a:lnTo>
                  <a:lnTo>
                    <a:pt x="503555" y="415925"/>
                  </a:lnTo>
                  <a:lnTo>
                    <a:pt x="539496" y="383539"/>
                  </a:lnTo>
                  <a:lnTo>
                    <a:pt x="570484" y="342772"/>
                  </a:lnTo>
                  <a:lnTo>
                    <a:pt x="594995" y="294639"/>
                  </a:lnTo>
                  <a:lnTo>
                    <a:pt x="610743" y="242950"/>
                  </a:lnTo>
                  <a:lnTo>
                    <a:pt x="616712" y="192150"/>
                  </a:lnTo>
                  <a:lnTo>
                    <a:pt x="613283" y="143763"/>
                  </a:lnTo>
                  <a:lnTo>
                    <a:pt x="600963" y="99568"/>
                  </a:lnTo>
                  <a:lnTo>
                    <a:pt x="580389" y="61468"/>
                  </a:lnTo>
                  <a:lnTo>
                    <a:pt x="551814" y="30861"/>
                  </a:lnTo>
                  <a:lnTo>
                    <a:pt x="515874" y="9651"/>
                  </a:lnTo>
                  <a:lnTo>
                    <a:pt x="475234" y="0"/>
                  </a:lnTo>
                  <a:close/>
                </a:path>
              </a:pathLst>
            </a:custGeom>
            <a:solidFill>
              <a:srgbClr val="FFFFFF"/>
            </a:solidFill>
          </p:spPr>
          <p:txBody>
            <a:bodyPr wrap="square" lIns="0" tIns="0" rIns="0" bIns="0" rtlCol="0"/>
            <a:lstStyle/>
            <a:p>
              <a:endParaRPr/>
            </a:p>
          </p:txBody>
        </p:sp>
        <p:sp>
          <p:nvSpPr>
            <p:cNvPr id="12" name="object 12"/>
            <p:cNvSpPr/>
            <p:nvPr/>
          </p:nvSpPr>
          <p:spPr>
            <a:xfrm>
              <a:off x="3256026" y="4517898"/>
              <a:ext cx="617220" cy="480059"/>
            </a:xfrm>
            <a:custGeom>
              <a:avLst/>
              <a:gdLst/>
              <a:ahLst/>
              <a:cxnLst/>
              <a:rect l="l" t="t" r="r" b="b"/>
              <a:pathLst>
                <a:path w="617220" h="480060">
                  <a:moveTo>
                    <a:pt x="515874" y="9651"/>
                  </a:moveTo>
                  <a:lnTo>
                    <a:pt x="475234" y="0"/>
                  </a:lnTo>
                  <a:lnTo>
                    <a:pt x="433577" y="2158"/>
                  </a:lnTo>
                  <a:lnTo>
                    <a:pt x="392175" y="15366"/>
                  </a:lnTo>
                  <a:lnTo>
                    <a:pt x="352678" y="38734"/>
                  </a:lnTo>
                  <a:lnTo>
                    <a:pt x="316738" y="71119"/>
                  </a:lnTo>
                  <a:lnTo>
                    <a:pt x="285623" y="111887"/>
                  </a:lnTo>
                  <a:lnTo>
                    <a:pt x="261112" y="160019"/>
                  </a:lnTo>
                  <a:lnTo>
                    <a:pt x="240919" y="205104"/>
                  </a:lnTo>
                  <a:lnTo>
                    <a:pt x="217170" y="248665"/>
                  </a:lnTo>
                  <a:lnTo>
                    <a:pt x="189864" y="290702"/>
                  </a:lnTo>
                  <a:lnTo>
                    <a:pt x="159003" y="331469"/>
                  </a:lnTo>
                  <a:lnTo>
                    <a:pt x="124587" y="370713"/>
                  </a:lnTo>
                  <a:lnTo>
                    <a:pt x="86613" y="408558"/>
                  </a:lnTo>
                  <a:lnTo>
                    <a:pt x="45085" y="445007"/>
                  </a:lnTo>
                  <a:lnTo>
                    <a:pt x="0" y="479932"/>
                  </a:lnTo>
                  <a:lnTo>
                    <a:pt x="55879" y="456819"/>
                  </a:lnTo>
                  <a:lnTo>
                    <a:pt x="109474" y="439800"/>
                  </a:lnTo>
                  <a:lnTo>
                    <a:pt x="160527" y="428751"/>
                  </a:lnTo>
                  <a:lnTo>
                    <a:pt x="209041" y="423671"/>
                  </a:lnTo>
                  <a:lnTo>
                    <a:pt x="255270" y="424688"/>
                  </a:lnTo>
                  <a:lnTo>
                    <a:pt x="299085" y="431800"/>
                  </a:lnTo>
                  <a:lnTo>
                    <a:pt x="340360" y="444881"/>
                  </a:lnTo>
                  <a:lnTo>
                    <a:pt x="381000" y="454659"/>
                  </a:lnTo>
                  <a:lnTo>
                    <a:pt x="422656" y="452374"/>
                  </a:lnTo>
                  <a:lnTo>
                    <a:pt x="464058" y="439293"/>
                  </a:lnTo>
                  <a:lnTo>
                    <a:pt x="503427" y="415925"/>
                  </a:lnTo>
                  <a:lnTo>
                    <a:pt x="539496" y="383539"/>
                  </a:lnTo>
                  <a:lnTo>
                    <a:pt x="570484" y="342772"/>
                  </a:lnTo>
                  <a:lnTo>
                    <a:pt x="594995" y="294639"/>
                  </a:lnTo>
                  <a:lnTo>
                    <a:pt x="610743" y="242950"/>
                  </a:lnTo>
                  <a:lnTo>
                    <a:pt x="616712" y="192150"/>
                  </a:lnTo>
                  <a:lnTo>
                    <a:pt x="613283" y="143763"/>
                  </a:lnTo>
                  <a:lnTo>
                    <a:pt x="600963" y="99568"/>
                  </a:lnTo>
                  <a:lnTo>
                    <a:pt x="580389" y="61468"/>
                  </a:lnTo>
                  <a:lnTo>
                    <a:pt x="551814" y="30860"/>
                  </a:lnTo>
                  <a:lnTo>
                    <a:pt x="515874" y="9651"/>
                  </a:lnTo>
                  <a:close/>
                </a:path>
              </a:pathLst>
            </a:custGeom>
            <a:ln w="25908">
              <a:solidFill>
                <a:srgbClr val="385D88"/>
              </a:solidFill>
            </a:ln>
          </p:spPr>
          <p:txBody>
            <a:bodyPr wrap="square" lIns="0" tIns="0" rIns="0" bIns="0" rtlCol="0"/>
            <a:lstStyle/>
            <a:p>
              <a:endParaRPr/>
            </a:p>
          </p:txBody>
        </p:sp>
      </p:grpSp>
      <p:sp>
        <p:nvSpPr>
          <p:cNvPr id="13" name="object 13"/>
          <p:cNvSpPr txBox="1"/>
          <p:nvPr/>
        </p:nvSpPr>
        <p:spPr>
          <a:xfrm>
            <a:off x="3597909" y="456412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507" y="0"/>
            <a:ext cx="272986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a:t>
            </a:r>
            <a:r>
              <a:rPr spc="-75" dirty="0"/>
              <a:t>τ</a:t>
            </a:r>
            <a:r>
              <a:rPr spc="-70" dirty="0"/>
              <a:t>η</a:t>
            </a:r>
            <a:r>
              <a:rPr spc="-65" dirty="0"/>
              <a:t>σ</a:t>
            </a:r>
            <a:r>
              <a:rPr spc="-5" dirty="0"/>
              <a:t>η</a:t>
            </a:r>
            <a:r>
              <a:rPr spc="-100" dirty="0"/>
              <a:t> </a:t>
            </a:r>
            <a:r>
              <a:rPr spc="-5" dirty="0"/>
              <a:t>–</a:t>
            </a:r>
            <a:r>
              <a:rPr spc="-409" dirty="0"/>
              <a:t> </a:t>
            </a:r>
            <a:r>
              <a:rPr spc="-190" dirty="0"/>
              <a:t>His</a:t>
            </a:r>
            <a:r>
              <a:rPr spc="-185" dirty="0"/>
              <a:t>to</a:t>
            </a:r>
            <a:r>
              <a:rPr spc="-190" dirty="0"/>
              <a:t>r</a:t>
            </a:r>
            <a:r>
              <a:rPr spc="-5" dirty="0"/>
              <a:t>y</a:t>
            </a:r>
          </a:p>
        </p:txBody>
      </p:sp>
      <p:sp>
        <p:nvSpPr>
          <p:cNvPr id="4" name="object 4"/>
          <p:cNvSpPr txBox="1"/>
          <p:nvPr/>
        </p:nvSpPr>
        <p:spPr>
          <a:xfrm>
            <a:off x="2034920" y="750689"/>
            <a:ext cx="3929379" cy="821055"/>
          </a:xfrm>
          <a:prstGeom prst="rect">
            <a:avLst/>
          </a:prstGeom>
        </p:spPr>
        <p:txBody>
          <a:bodyPr vert="horz" wrap="square" lIns="0" tIns="127000" rIns="0" bIns="0" rtlCol="0">
            <a:spAutoFit/>
          </a:bodyPr>
          <a:lstStyle/>
          <a:p>
            <a:pPr marL="47625">
              <a:lnSpc>
                <a:spcPct val="100000"/>
              </a:lnSpc>
              <a:spcBef>
                <a:spcPts val="1000"/>
              </a:spcBef>
            </a:pPr>
            <a:r>
              <a:rPr sz="2000" b="1" u="heavy" spc="-110" dirty="0">
                <a:solidFill>
                  <a:srgbClr val="E26C09"/>
                </a:solidFill>
                <a:uFill>
                  <a:solidFill>
                    <a:srgbClr val="E26C09"/>
                  </a:solidFill>
                </a:uFill>
                <a:latin typeface="Tahoma"/>
                <a:cs typeface="Tahoma"/>
              </a:rPr>
              <a:t>History</a:t>
            </a:r>
            <a:endParaRPr sz="2000">
              <a:latin typeface="Tahoma"/>
              <a:cs typeface="Tahoma"/>
            </a:endParaRPr>
          </a:p>
          <a:p>
            <a:pPr marL="355600" indent="-342900">
              <a:lnSpc>
                <a:spcPct val="100000"/>
              </a:lnSpc>
              <a:spcBef>
                <a:spcPts val="800"/>
              </a:spcBef>
              <a:buFont typeface="Wingdings"/>
              <a:buChar char=""/>
              <a:tabLst>
                <a:tab pos="354965" algn="l"/>
                <a:tab pos="355600" algn="l"/>
              </a:tabLst>
            </a:pPr>
            <a:r>
              <a:rPr sz="1800" dirty="0">
                <a:solidFill>
                  <a:srgbClr val="404040"/>
                </a:solidFill>
                <a:latin typeface="Verdana"/>
                <a:cs typeface="Verdana"/>
              </a:rPr>
              <a:t>Ιστορικό</a:t>
            </a:r>
            <a:r>
              <a:rPr sz="1800" spc="-35" dirty="0">
                <a:solidFill>
                  <a:srgbClr val="404040"/>
                </a:solidFill>
                <a:latin typeface="Verdana"/>
                <a:cs typeface="Verdana"/>
              </a:rPr>
              <a:t> </a:t>
            </a:r>
            <a:r>
              <a:rPr sz="1800" dirty="0">
                <a:solidFill>
                  <a:srgbClr val="404040"/>
                </a:solidFill>
                <a:latin typeface="Verdana"/>
                <a:cs typeface="Verdana"/>
              </a:rPr>
              <a:t>υποβολής</a:t>
            </a:r>
            <a:r>
              <a:rPr sz="1800" spc="-50" dirty="0">
                <a:solidFill>
                  <a:srgbClr val="404040"/>
                </a:solidFill>
                <a:latin typeface="Verdana"/>
                <a:cs typeface="Verdana"/>
              </a:rPr>
              <a:t> </a:t>
            </a:r>
            <a:r>
              <a:rPr sz="1800" spc="-5" dirty="0">
                <a:solidFill>
                  <a:srgbClr val="404040"/>
                </a:solidFill>
                <a:latin typeface="Verdana"/>
                <a:cs typeface="Verdana"/>
              </a:rPr>
              <a:t>της</a:t>
            </a:r>
            <a:r>
              <a:rPr sz="1800" spc="-30" dirty="0">
                <a:solidFill>
                  <a:srgbClr val="404040"/>
                </a:solidFill>
                <a:latin typeface="Verdana"/>
                <a:cs typeface="Verdana"/>
              </a:rPr>
              <a:t> </a:t>
            </a:r>
            <a:r>
              <a:rPr sz="1800" spc="-5" dirty="0">
                <a:solidFill>
                  <a:srgbClr val="404040"/>
                </a:solidFill>
                <a:latin typeface="Verdana"/>
                <a:cs typeface="Verdana"/>
              </a:rPr>
              <a:t>αίτησης</a:t>
            </a:r>
            <a:endParaRPr sz="1800">
              <a:latin typeface="Verdana"/>
              <a:cs typeface="Verdana"/>
            </a:endParaRPr>
          </a:p>
        </p:txBody>
      </p:sp>
      <p:sp>
        <p:nvSpPr>
          <p:cNvPr id="5" name="object 5"/>
          <p:cNvSpPr txBox="1"/>
          <p:nvPr/>
        </p:nvSpPr>
        <p:spPr>
          <a:xfrm>
            <a:off x="2034920" y="1608582"/>
            <a:ext cx="6070600" cy="605155"/>
          </a:xfrm>
          <a:prstGeom prst="rect">
            <a:avLst/>
          </a:prstGeom>
        </p:spPr>
        <p:txBody>
          <a:bodyPr vert="horz" wrap="square" lIns="0" tIns="12700" rIns="0" bIns="0" rtlCol="0">
            <a:spAutoFit/>
          </a:bodyPr>
          <a:lstStyle/>
          <a:p>
            <a:pPr marL="24765" marR="5080" indent="-12700">
              <a:lnSpc>
                <a:spcPct val="100000"/>
              </a:lnSpc>
              <a:spcBef>
                <a:spcPts val="100"/>
              </a:spcBef>
              <a:buFont typeface="Wingdings"/>
              <a:buChar char=""/>
              <a:tabLst>
                <a:tab pos="354965" algn="l"/>
                <a:tab pos="355600" algn="l"/>
                <a:tab pos="819785" algn="l"/>
                <a:tab pos="2099310" algn="l"/>
                <a:tab pos="3022600" algn="l"/>
                <a:tab pos="4394200" algn="l"/>
                <a:tab pos="4968875" algn="l"/>
              </a:tabLst>
            </a:pPr>
            <a:r>
              <a:rPr sz="1800" spc="-10" dirty="0">
                <a:solidFill>
                  <a:srgbClr val="404040"/>
                </a:solidFill>
                <a:latin typeface="Verdana"/>
                <a:cs typeface="Verdana"/>
              </a:rPr>
              <a:t>Τ</a:t>
            </a:r>
            <a:r>
              <a:rPr sz="1800" dirty="0">
                <a:solidFill>
                  <a:srgbClr val="404040"/>
                </a:solidFill>
                <a:latin typeface="Verdana"/>
                <a:cs typeface="Verdana"/>
              </a:rPr>
              <a:t>ο	</a:t>
            </a:r>
            <a:r>
              <a:rPr sz="1800" spc="5" dirty="0">
                <a:solidFill>
                  <a:srgbClr val="404040"/>
                </a:solidFill>
                <a:latin typeface="Verdana"/>
                <a:cs typeface="Verdana"/>
              </a:rPr>
              <a:t>σ</a:t>
            </a:r>
            <a:r>
              <a:rPr sz="1800" dirty="0">
                <a:solidFill>
                  <a:srgbClr val="404040"/>
                </a:solidFill>
                <a:latin typeface="Verdana"/>
                <a:cs typeface="Verdana"/>
              </a:rPr>
              <a:t>ύ</a:t>
            </a:r>
            <a:r>
              <a:rPr sz="1800" spc="5" dirty="0">
                <a:solidFill>
                  <a:srgbClr val="404040"/>
                </a:solidFill>
                <a:latin typeface="Verdana"/>
                <a:cs typeface="Verdana"/>
              </a:rPr>
              <a:t>σ</a:t>
            </a:r>
            <a:r>
              <a:rPr sz="1800" spc="-5" dirty="0">
                <a:solidFill>
                  <a:srgbClr val="404040"/>
                </a:solidFill>
                <a:latin typeface="Verdana"/>
                <a:cs typeface="Verdana"/>
              </a:rPr>
              <a:t>τημ</a:t>
            </a:r>
            <a:r>
              <a:rPr sz="1800" dirty="0">
                <a:solidFill>
                  <a:srgbClr val="404040"/>
                </a:solidFill>
                <a:latin typeface="Verdana"/>
                <a:cs typeface="Verdana"/>
              </a:rPr>
              <a:t>α	κρ</a:t>
            </a:r>
            <a:r>
              <a:rPr sz="1800" spc="-10" dirty="0">
                <a:solidFill>
                  <a:srgbClr val="404040"/>
                </a:solidFill>
                <a:latin typeface="Verdana"/>
                <a:cs typeface="Verdana"/>
              </a:rPr>
              <a:t>α</a:t>
            </a:r>
            <a:r>
              <a:rPr sz="1800" spc="-5" dirty="0">
                <a:solidFill>
                  <a:srgbClr val="404040"/>
                </a:solidFill>
                <a:latin typeface="Verdana"/>
                <a:cs typeface="Verdana"/>
              </a:rPr>
              <a:t>τ</a:t>
            </a:r>
            <a:r>
              <a:rPr sz="1800" dirty="0">
                <a:solidFill>
                  <a:srgbClr val="404040"/>
                </a:solidFill>
                <a:latin typeface="Verdana"/>
                <a:cs typeface="Verdana"/>
              </a:rPr>
              <a:t>ά	</a:t>
            </a:r>
            <a:r>
              <a:rPr sz="1800" spc="-10" dirty="0">
                <a:solidFill>
                  <a:srgbClr val="404040"/>
                </a:solidFill>
                <a:latin typeface="Verdana"/>
                <a:cs typeface="Verdana"/>
              </a:rPr>
              <a:t>α</a:t>
            </a:r>
            <a:r>
              <a:rPr sz="1800" spc="-5" dirty="0">
                <a:solidFill>
                  <a:srgbClr val="404040"/>
                </a:solidFill>
                <a:latin typeface="Verdana"/>
                <a:cs typeface="Verdana"/>
              </a:rPr>
              <a:t>υτόμ</a:t>
            </a:r>
            <a:r>
              <a:rPr sz="1800" spc="-10" dirty="0">
                <a:solidFill>
                  <a:srgbClr val="404040"/>
                </a:solidFill>
                <a:latin typeface="Verdana"/>
                <a:cs typeface="Verdana"/>
              </a:rPr>
              <a:t>α</a:t>
            </a:r>
            <a:r>
              <a:rPr sz="1800" spc="-5" dirty="0">
                <a:solidFill>
                  <a:srgbClr val="404040"/>
                </a:solidFill>
                <a:latin typeface="Verdana"/>
                <a:cs typeface="Verdana"/>
              </a:rPr>
              <a:t>τ</a:t>
            </a:r>
            <a:r>
              <a:rPr sz="1800" dirty="0">
                <a:solidFill>
                  <a:srgbClr val="404040"/>
                </a:solidFill>
                <a:latin typeface="Verdana"/>
                <a:cs typeface="Verdana"/>
              </a:rPr>
              <a:t>α	</a:t>
            </a:r>
            <a:r>
              <a:rPr sz="1800" spc="-5" dirty="0">
                <a:solidFill>
                  <a:srgbClr val="404040"/>
                </a:solidFill>
                <a:latin typeface="Verdana"/>
                <a:cs typeface="Verdana"/>
              </a:rPr>
              <a:t>τη</a:t>
            </a:r>
            <a:r>
              <a:rPr sz="1800" dirty="0">
                <a:solidFill>
                  <a:srgbClr val="404040"/>
                </a:solidFill>
                <a:latin typeface="Verdana"/>
                <a:cs typeface="Verdana"/>
              </a:rPr>
              <a:t>ν	</a:t>
            </a:r>
            <a:r>
              <a:rPr sz="1800" spc="-5" dirty="0">
                <a:solidFill>
                  <a:srgbClr val="404040"/>
                </a:solidFill>
                <a:latin typeface="Verdana"/>
                <a:cs typeface="Verdana"/>
              </a:rPr>
              <a:t>τελευτ</a:t>
            </a:r>
            <a:r>
              <a:rPr sz="1800" spc="-10" dirty="0">
                <a:solidFill>
                  <a:srgbClr val="404040"/>
                </a:solidFill>
                <a:latin typeface="Verdana"/>
                <a:cs typeface="Verdana"/>
              </a:rPr>
              <a:t>α</a:t>
            </a:r>
            <a:r>
              <a:rPr sz="1800" spc="5" dirty="0">
                <a:solidFill>
                  <a:srgbClr val="404040"/>
                </a:solidFill>
                <a:latin typeface="Verdana"/>
                <a:cs typeface="Verdana"/>
              </a:rPr>
              <a:t>ί</a:t>
            </a:r>
            <a:r>
              <a:rPr sz="1800" dirty="0">
                <a:solidFill>
                  <a:srgbClr val="404040"/>
                </a:solidFill>
                <a:latin typeface="Verdana"/>
                <a:cs typeface="Verdana"/>
              </a:rPr>
              <a:t>α  </a:t>
            </a:r>
            <a:r>
              <a:rPr sz="1800" spc="-5" dirty="0">
                <a:solidFill>
                  <a:srgbClr val="404040"/>
                </a:solidFill>
                <a:latin typeface="Verdana"/>
                <a:cs typeface="Verdana"/>
              </a:rPr>
              <a:t>αίτησης (εντός</a:t>
            </a:r>
            <a:r>
              <a:rPr sz="1800" spc="-15" dirty="0">
                <a:solidFill>
                  <a:srgbClr val="404040"/>
                </a:solidFill>
                <a:latin typeface="Verdana"/>
                <a:cs typeface="Verdana"/>
              </a:rPr>
              <a:t> </a:t>
            </a:r>
            <a:r>
              <a:rPr sz="1800" spc="-5" dirty="0">
                <a:solidFill>
                  <a:srgbClr val="404040"/>
                </a:solidFill>
                <a:latin typeface="Verdana"/>
                <a:cs typeface="Verdana"/>
              </a:rPr>
              <a:t>της</a:t>
            </a:r>
            <a:r>
              <a:rPr sz="1800" spc="-10" dirty="0">
                <a:solidFill>
                  <a:srgbClr val="404040"/>
                </a:solidFill>
                <a:latin typeface="Verdana"/>
                <a:cs typeface="Verdana"/>
              </a:rPr>
              <a:t> </a:t>
            </a:r>
            <a:r>
              <a:rPr sz="1800" spc="-5" dirty="0">
                <a:solidFill>
                  <a:srgbClr val="404040"/>
                </a:solidFill>
                <a:latin typeface="Verdana"/>
                <a:cs typeface="Verdana"/>
              </a:rPr>
              <a:t>καταληκτικής</a:t>
            </a:r>
            <a:r>
              <a:rPr sz="1800" spc="-15" dirty="0">
                <a:solidFill>
                  <a:srgbClr val="404040"/>
                </a:solidFill>
                <a:latin typeface="Verdana"/>
                <a:cs typeface="Verdana"/>
              </a:rPr>
              <a:t> </a:t>
            </a:r>
            <a:r>
              <a:rPr sz="1800" dirty="0">
                <a:solidFill>
                  <a:srgbClr val="404040"/>
                </a:solidFill>
                <a:latin typeface="Verdana"/>
                <a:cs typeface="Verdana"/>
              </a:rPr>
              <a:t>ημερομηνίας</a:t>
            </a:r>
            <a:r>
              <a:rPr sz="2000" dirty="0">
                <a:solidFill>
                  <a:srgbClr val="404040"/>
                </a:solidFill>
                <a:latin typeface="Verdana"/>
                <a:cs typeface="Verdana"/>
              </a:rPr>
              <a:t>)</a:t>
            </a:r>
            <a:endParaRPr sz="2000">
              <a:latin typeface="Verdana"/>
              <a:cs typeface="Verdana"/>
            </a:endParaRPr>
          </a:p>
        </p:txBody>
      </p:sp>
      <p:sp>
        <p:nvSpPr>
          <p:cNvPr id="6" name="object 6"/>
          <p:cNvSpPr txBox="1"/>
          <p:nvPr/>
        </p:nvSpPr>
        <p:spPr>
          <a:xfrm>
            <a:off x="8273542" y="1608582"/>
            <a:ext cx="1673860" cy="299720"/>
          </a:xfrm>
          <a:prstGeom prst="rect">
            <a:avLst/>
          </a:prstGeom>
        </p:spPr>
        <p:txBody>
          <a:bodyPr vert="horz" wrap="square" lIns="0" tIns="12700" rIns="0" bIns="0" rtlCol="0">
            <a:spAutoFit/>
          </a:bodyPr>
          <a:lstStyle/>
          <a:p>
            <a:pPr marL="12700">
              <a:lnSpc>
                <a:spcPct val="100000"/>
              </a:lnSpc>
              <a:spcBef>
                <a:spcPts val="100"/>
              </a:spcBef>
              <a:tabLst>
                <a:tab pos="1286510" algn="l"/>
              </a:tabLst>
            </a:pPr>
            <a:r>
              <a:rPr sz="1800" spc="-5" dirty="0">
                <a:solidFill>
                  <a:srgbClr val="404040"/>
                </a:solidFill>
                <a:latin typeface="Verdana"/>
                <a:cs typeface="Verdana"/>
              </a:rPr>
              <a:t>υ</a:t>
            </a:r>
            <a:r>
              <a:rPr sz="1800" spc="5" dirty="0">
                <a:solidFill>
                  <a:srgbClr val="404040"/>
                </a:solidFill>
                <a:latin typeface="Verdana"/>
                <a:cs typeface="Verdana"/>
              </a:rPr>
              <a:t>π</a:t>
            </a:r>
            <a:r>
              <a:rPr sz="1800" dirty="0">
                <a:solidFill>
                  <a:srgbClr val="404040"/>
                </a:solidFill>
                <a:latin typeface="Verdana"/>
                <a:cs typeface="Verdana"/>
              </a:rPr>
              <a:t>οβολή	</a:t>
            </a:r>
            <a:r>
              <a:rPr sz="1800" spc="-5" dirty="0">
                <a:solidFill>
                  <a:srgbClr val="404040"/>
                </a:solidFill>
                <a:latin typeface="Verdana"/>
                <a:cs typeface="Verdana"/>
              </a:rPr>
              <a:t>της</a:t>
            </a:r>
            <a:endParaRPr sz="1800">
              <a:latin typeface="Verdana"/>
              <a:cs typeface="Verdana"/>
            </a:endParaRPr>
          </a:p>
        </p:txBody>
      </p:sp>
      <p:pic>
        <p:nvPicPr>
          <p:cNvPr id="7" name="object 7"/>
          <p:cNvPicPr/>
          <p:nvPr/>
        </p:nvPicPr>
        <p:blipFill>
          <a:blip r:embed="rId3" cstate="print"/>
          <a:stretch>
            <a:fillRect/>
          </a:stretch>
        </p:blipFill>
        <p:spPr>
          <a:xfrm>
            <a:off x="1524000" y="2427732"/>
            <a:ext cx="9144000" cy="2394204"/>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3556" y="0"/>
            <a:ext cx="408305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10" dirty="0"/>
              <a:t> </a:t>
            </a:r>
            <a:r>
              <a:rPr spc="-170" dirty="0"/>
              <a:t>Κ</a:t>
            </a:r>
            <a:r>
              <a:rPr spc="-155" dirty="0"/>
              <a:t>Α</a:t>
            </a:r>
            <a:r>
              <a:rPr spc="-170" dirty="0"/>
              <a:t>17</a:t>
            </a:r>
            <a:r>
              <a:rPr spc="-5" dirty="0"/>
              <a:t>1</a:t>
            </a:r>
            <a:r>
              <a:rPr spc="-140" dirty="0"/>
              <a:t> </a:t>
            </a:r>
            <a:r>
              <a:rPr spc="-5" dirty="0"/>
              <a:t>-</a:t>
            </a:r>
            <a:r>
              <a:rPr spc="-70" dirty="0"/>
              <a:t> </a:t>
            </a:r>
            <a:r>
              <a:rPr spc="-60" dirty="0"/>
              <a:t>C</a:t>
            </a:r>
            <a:r>
              <a:rPr spc="-65" dirty="0"/>
              <a:t>o</a:t>
            </a:r>
            <a:r>
              <a:rPr spc="-70" dirty="0"/>
              <a:t>n</a:t>
            </a:r>
            <a:r>
              <a:rPr spc="-65" dirty="0"/>
              <a:t>t</a:t>
            </a:r>
            <a:r>
              <a:rPr spc="-70" dirty="0"/>
              <a:t>e</a:t>
            </a:r>
            <a:r>
              <a:rPr spc="-65" dirty="0"/>
              <a:t>x</a:t>
            </a:r>
            <a:r>
              <a:rPr spc="-5" dirty="0"/>
              <a:t>t</a:t>
            </a:r>
          </a:p>
        </p:txBody>
      </p:sp>
      <p:grpSp>
        <p:nvGrpSpPr>
          <p:cNvPr id="4" name="object 4"/>
          <p:cNvGrpSpPr/>
          <p:nvPr/>
        </p:nvGrpSpPr>
        <p:grpSpPr>
          <a:xfrm>
            <a:off x="1513268" y="3285744"/>
            <a:ext cx="9154795" cy="2824480"/>
            <a:chOff x="1513268" y="3285744"/>
            <a:chExt cx="9154795" cy="2824480"/>
          </a:xfrm>
        </p:grpSpPr>
        <p:pic>
          <p:nvPicPr>
            <p:cNvPr id="5" name="object 5"/>
            <p:cNvPicPr/>
            <p:nvPr/>
          </p:nvPicPr>
          <p:blipFill>
            <a:blip r:embed="rId3" cstate="print"/>
            <a:stretch>
              <a:fillRect/>
            </a:stretch>
          </p:blipFill>
          <p:spPr>
            <a:xfrm>
              <a:off x="1542287" y="3285744"/>
              <a:ext cx="9125712" cy="2823972"/>
            </a:xfrm>
            <a:prstGeom prst="rect">
              <a:avLst/>
            </a:prstGeom>
          </p:spPr>
        </p:pic>
        <p:sp>
          <p:nvSpPr>
            <p:cNvPr id="6" name="object 6"/>
            <p:cNvSpPr/>
            <p:nvPr/>
          </p:nvSpPr>
          <p:spPr>
            <a:xfrm>
              <a:off x="1526285" y="3605022"/>
              <a:ext cx="6395085" cy="1624965"/>
            </a:xfrm>
            <a:custGeom>
              <a:avLst/>
              <a:gdLst/>
              <a:ahLst/>
              <a:cxnLst/>
              <a:rect l="l" t="t" r="r" b="b"/>
              <a:pathLst>
                <a:path w="6395084" h="1624964">
                  <a:moveTo>
                    <a:pt x="4066031" y="1084833"/>
                  </a:moveTo>
                  <a:lnTo>
                    <a:pt x="4074541" y="1042796"/>
                  </a:lnTo>
                  <a:lnTo>
                    <a:pt x="4097654" y="1008507"/>
                  </a:lnTo>
                  <a:lnTo>
                    <a:pt x="4132072" y="985392"/>
                  </a:lnTo>
                  <a:lnTo>
                    <a:pt x="4174109" y="976883"/>
                  </a:lnTo>
                  <a:lnTo>
                    <a:pt x="5327522" y="976883"/>
                  </a:lnTo>
                  <a:lnTo>
                    <a:pt x="5369560" y="985392"/>
                  </a:lnTo>
                  <a:lnTo>
                    <a:pt x="5403977" y="1008507"/>
                  </a:lnTo>
                  <a:lnTo>
                    <a:pt x="5427091" y="1042796"/>
                  </a:lnTo>
                  <a:lnTo>
                    <a:pt x="5435599" y="1084833"/>
                  </a:lnTo>
                  <a:lnTo>
                    <a:pt x="5435599" y="1516633"/>
                  </a:lnTo>
                  <a:lnTo>
                    <a:pt x="5427091" y="1558670"/>
                  </a:lnTo>
                  <a:lnTo>
                    <a:pt x="5403977" y="1592960"/>
                  </a:lnTo>
                  <a:lnTo>
                    <a:pt x="5369560" y="1616075"/>
                  </a:lnTo>
                  <a:lnTo>
                    <a:pt x="5327522" y="1624583"/>
                  </a:lnTo>
                  <a:lnTo>
                    <a:pt x="4174109" y="1624583"/>
                  </a:lnTo>
                  <a:lnTo>
                    <a:pt x="4132072" y="1616075"/>
                  </a:lnTo>
                  <a:lnTo>
                    <a:pt x="4097654" y="1592960"/>
                  </a:lnTo>
                  <a:lnTo>
                    <a:pt x="4074541" y="1558670"/>
                  </a:lnTo>
                  <a:lnTo>
                    <a:pt x="4066031" y="1516633"/>
                  </a:lnTo>
                  <a:lnTo>
                    <a:pt x="4066031" y="1084833"/>
                  </a:lnTo>
                  <a:close/>
                </a:path>
                <a:path w="6395084" h="1624964">
                  <a:moveTo>
                    <a:pt x="0" y="48005"/>
                  </a:moveTo>
                  <a:lnTo>
                    <a:pt x="3809" y="29336"/>
                  </a:lnTo>
                  <a:lnTo>
                    <a:pt x="14096" y="14096"/>
                  </a:lnTo>
                  <a:lnTo>
                    <a:pt x="29336" y="3809"/>
                  </a:lnTo>
                  <a:lnTo>
                    <a:pt x="48005" y="0"/>
                  </a:lnTo>
                  <a:lnTo>
                    <a:pt x="1571497" y="0"/>
                  </a:lnTo>
                  <a:lnTo>
                    <a:pt x="1590166" y="3809"/>
                  </a:lnTo>
                  <a:lnTo>
                    <a:pt x="1605407" y="14096"/>
                  </a:lnTo>
                  <a:lnTo>
                    <a:pt x="1615694" y="29336"/>
                  </a:lnTo>
                  <a:lnTo>
                    <a:pt x="1619503" y="48005"/>
                  </a:lnTo>
                  <a:lnTo>
                    <a:pt x="1619503" y="239775"/>
                  </a:lnTo>
                  <a:lnTo>
                    <a:pt x="1615694" y="258444"/>
                  </a:lnTo>
                  <a:lnTo>
                    <a:pt x="1605407" y="273684"/>
                  </a:lnTo>
                  <a:lnTo>
                    <a:pt x="1590166" y="283971"/>
                  </a:lnTo>
                  <a:lnTo>
                    <a:pt x="1571497" y="287781"/>
                  </a:lnTo>
                  <a:lnTo>
                    <a:pt x="48005" y="287781"/>
                  </a:lnTo>
                  <a:lnTo>
                    <a:pt x="29336" y="283971"/>
                  </a:lnTo>
                  <a:lnTo>
                    <a:pt x="14096" y="273684"/>
                  </a:lnTo>
                  <a:lnTo>
                    <a:pt x="3809" y="258444"/>
                  </a:lnTo>
                  <a:lnTo>
                    <a:pt x="0" y="239775"/>
                  </a:lnTo>
                  <a:lnTo>
                    <a:pt x="0" y="48005"/>
                  </a:lnTo>
                  <a:close/>
                </a:path>
                <a:path w="6395084" h="1624964">
                  <a:moveTo>
                    <a:pt x="2650236" y="223773"/>
                  </a:moveTo>
                  <a:lnTo>
                    <a:pt x="2654173" y="204215"/>
                  </a:lnTo>
                  <a:lnTo>
                    <a:pt x="2664841" y="188340"/>
                  </a:lnTo>
                  <a:lnTo>
                    <a:pt x="2680716" y="177672"/>
                  </a:lnTo>
                  <a:lnTo>
                    <a:pt x="2700274" y="173735"/>
                  </a:lnTo>
                  <a:lnTo>
                    <a:pt x="6344539" y="173735"/>
                  </a:lnTo>
                  <a:lnTo>
                    <a:pt x="6364096" y="177672"/>
                  </a:lnTo>
                  <a:lnTo>
                    <a:pt x="6379971" y="188340"/>
                  </a:lnTo>
                  <a:lnTo>
                    <a:pt x="6390640" y="204215"/>
                  </a:lnTo>
                  <a:lnTo>
                    <a:pt x="6394577" y="223773"/>
                  </a:lnTo>
                  <a:lnTo>
                    <a:pt x="6394577" y="423798"/>
                  </a:lnTo>
                  <a:lnTo>
                    <a:pt x="6390640" y="443356"/>
                  </a:lnTo>
                  <a:lnTo>
                    <a:pt x="6379971" y="459231"/>
                  </a:lnTo>
                  <a:lnTo>
                    <a:pt x="6364096" y="469900"/>
                  </a:lnTo>
                  <a:lnTo>
                    <a:pt x="6344539" y="473836"/>
                  </a:lnTo>
                  <a:lnTo>
                    <a:pt x="2700274" y="473836"/>
                  </a:lnTo>
                  <a:lnTo>
                    <a:pt x="2680716" y="469900"/>
                  </a:lnTo>
                  <a:lnTo>
                    <a:pt x="2664841" y="459231"/>
                  </a:lnTo>
                  <a:lnTo>
                    <a:pt x="2654173" y="443356"/>
                  </a:lnTo>
                  <a:lnTo>
                    <a:pt x="2650236" y="423798"/>
                  </a:lnTo>
                  <a:lnTo>
                    <a:pt x="2650236" y="223773"/>
                  </a:lnTo>
                  <a:close/>
                </a:path>
              </a:pathLst>
            </a:custGeom>
            <a:ln w="25908">
              <a:solidFill>
                <a:srgbClr val="FF0000"/>
              </a:solidFill>
            </a:ln>
          </p:spPr>
          <p:txBody>
            <a:bodyPr wrap="square" lIns="0" tIns="0" rIns="0" bIns="0" rtlCol="0"/>
            <a:lstStyle/>
            <a:p>
              <a:endParaRPr/>
            </a:p>
          </p:txBody>
        </p:sp>
        <p:pic>
          <p:nvPicPr>
            <p:cNvPr id="7" name="object 7"/>
            <p:cNvPicPr/>
            <p:nvPr/>
          </p:nvPicPr>
          <p:blipFill>
            <a:blip r:embed="rId4" cstate="print"/>
            <a:stretch>
              <a:fillRect/>
            </a:stretch>
          </p:blipFill>
          <p:spPr>
            <a:xfrm>
              <a:off x="6633971" y="4067556"/>
              <a:ext cx="652272" cy="522731"/>
            </a:xfrm>
            <a:prstGeom prst="rect">
              <a:avLst/>
            </a:prstGeom>
          </p:spPr>
        </p:pic>
        <p:sp>
          <p:nvSpPr>
            <p:cNvPr id="8" name="object 8"/>
            <p:cNvSpPr/>
            <p:nvPr/>
          </p:nvSpPr>
          <p:spPr>
            <a:xfrm>
              <a:off x="7310627" y="5001767"/>
              <a:ext cx="616585" cy="480059"/>
            </a:xfrm>
            <a:custGeom>
              <a:avLst/>
              <a:gdLst/>
              <a:ahLst/>
              <a:cxnLst/>
              <a:rect l="l" t="t" r="r" b="b"/>
              <a:pathLst>
                <a:path w="616584" h="480060">
                  <a:moveTo>
                    <a:pt x="475106" y="0"/>
                  </a:moveTo>
                  <a:lnTo>
                    <a:pt x="433450" y="2158"/>
                  </a:lnTo>
                  <a:lnTo>
                    <a:pt x="392049" y="15366"/>
                  </a:lnTo>
                  <a:lnTo>
                    <a:pt x="352551" y="38734"/>
                  </a:lnTo>
                  <a:lnTo>
                    <a:pt x="316611" y="71119"/>
                  </a:lnTo>
                  <a:lnTo>
                    <a:pt x="285623" y="111886"/>
                  </a:lnTo>
                  <a:lnTo>
                    <a:pt x="261112" y="160019"/>
                  </a:lnTo>
                  <a:lnTo>
                    <a:pt x="240919" y="205104"/>
                  </a:lnTo>
                  <a:lnTo>
                    <a:pt x="217043" y="248665"/>
                  </a:lnTo>
                  <a:lnTo>
                    <a:pt x="189738" y="290702"/>
                  </a:lnTo>
                  <a:lnTo>
                    <a:pt x="158876" y="331469"/>
                  </a:lnTo>
                  <a:lnTo>
                    <a:pt x="124460" y="370712"/>
                  </a:lnTo>
                  <a:lnTo>
                    <a:pt x="86487" y="408558"/>
                  </a:lnTo>
                  <a:lnTo>
                    <a:pt x="45085" y="445007"/>
                  </a:lnTo>
                  <a:lnTo>
                    <a:pt x="0" y="479932"/>
                  </a:lnTo>
                  <a:lnTo>
                    <a:pt x="55879" y="456818"/>
                  </a:lnTo>
                  <a:lnTo>
                    <a:pt x="109474" y="439800"/>
                  </a:lnTo>
                  <a:lnTo>
                    <a:pt x="160400" y="428751"/>
                  </a:lnTo>
                  <a:lnTo>
                    <a:pt x="209042" y="423671"/>
                  </a:lnTo>
                  <a:lnTo>
                    <a:pt x="255270" y="424814"/>
                  </a:lnTo>
                  <a:lnTo>
                    <a:pt x="298957" y="431926"/>
                  </a:lnTo>
                  <a:lnTo>
                    <a:pt x="340232" y="445007"/>
                  </a:lnTo>
                  <a:lnTo>
                    <a:pt x="380873" y="454659"/>
                  </a:lnTo>
                  <a:lnTo>
                    <a:pt x="422528" y="452500"/>
                  </a:lnTo>
                  <a:lnTo>
                    <a:pt x="463930" y="439292"/>
                  </a:lnTo>
                  <a:lnTo>
                    <a:pt x="503427" y="415924"/>
                  </a:lnTo>
                  <a:lnTo>
                    <a:pt x="539369" y="383539"/>
                  </a:lnTo>
                  <a:lnTo>
                    <a:pt x="570483" y="342772"/>
                  </a:lnTo>
                  <a:lnTo>
                    <a:pt x="594995" y="294639"/>
                  </a:lnTo>
                  <a:lnTo>
                    <a:pt x="610743" y="242950"/>
                  </a:lnTo>
                  <a:lnTo>
                    <a:pt x="616585" y="192150"/>
                  </a:lnTo>
                  <a:lnTo>
                    <a:pt x="613155" y="143763"/>
                  </a:lnTo>
                  <a:lnTo>
                    <a:pt x="600964" y="99567"/>
                  </a:lnTo>
                  <a:lnTo>
                    <a:pt x="580263" y="61467"/>
                  </a:lnTo>
                  <a:lnTo>
                    <a:pt x="551688" y="30860"/>
                  </a:lnTo>
                  <a:lnTo>
                    <a:pt x="515747" y="9651"/>
                  </a:lnTo>
                  <a:lnTo>
                    <a:pt x="475106" y="0"/>
                  </a:lnTo>
                  <a:close/>
                </a:path>
              </a:pathLst>
            </a:custGeom>
            <a:solidFill>
              <a:srgbClr val="FFFFFF"/>
            </a:solidFill>
          </p:spPr>
          <p:txBody>
            <a:bodyPr wrap="square" lIns="0" tIns="0" rIns="0" bIns="0" rtlCol="0"/>
            <a:lstStyle/>
            <a:p>
              <a:endParaRPr/>
            </a:p>
          </p:txBody>
        </p:sp>
        <p:sp>
          <p:nvSpPr>
            <p:cNvPr id="9" name="object 9"/>
            <p:cNvSpPr/>
            <p:nvPr/>
          </p:nvSpPr>
          <p:spPr>
            <a:xfrm>
              <a:off x="7311390" y="5002529"/>
              <a:ext cx="616585" cy="480059"/>
            </a:xfrm>
            <a:custGeom>
              <a:avLst/>
              <a:gdLst/>
              <a:ahLst/>
              <a:cxnLst/>
              <a:rect l="l" t="t" r="r" b="b"/>
              <a:pathLst>
                <a:path w="616584" h="480060">
                  <a:moveTo>
                    <a:pt x="515746" y="9652"/>
                  </a:moveTo>
                  <a:lnTo>
                    <a:pt x="475106" y="0"/>
                  </a:lnTo>
                  <a:lnTo>
                    <a:pt x="433450" y="2159"/>
                  </a:lnTo>
                  <a:lnTo>
                    <a:pt x="392049" y="15367"/>
                  </a:lnTo>
                  <a:lnTo>
                    <a:pt x="352551" y="38735"/>
                  </a:lnTo>
                  <a:lnTo>
                    <a:pt x="316610" y="71120"/>
                  </a:lnTo>
                  <a:lnTo>
                    <a:pt x="285623" y="111887"/>
                  </a:lnTo>
                  <a:lnTo>
                    <a:pt x="261111" y="160020"/>
                  </a:lnTo>
                  <a:lnTo>
                    <a:pt x="240918" y="205105"/>
                  </a:lnTo>
                  <a:lnTo>
                    <a:pt x="217042" y="248666"/>
                  </a:lnTo>
                  <a:lnTo>
                    <a:pt x="189737" y="290703"/>
                  </a:lnTo>
                  <a:lnTo>
                    <a:pt x="158876" y="331470"/>
                  </a:lnTo>
                  <a:lnTo>
                    <a:pt x="124459" y="370713"/>
                  </a:lnTo>
                  <a:lnTo>
                    <a:pt x="86486" y="408559"/>
                  </a:lnTo>
                  <a:lnTo>
                    <a:pt x="45084" y="445008"/>
                  </a:lnTo>
                  <a:lnTo>
                    <a:pt x="0" y="479933"/>
                  </a:lnTo>
                  <a:lnTo>
                    <a:pt x="55879" y="456819"/>
                  </a:lnTo>
                  <a:lnTo>
                    <a:pt x="109474" y="439801"/>
                  </a:lnTo>
                  <a:lnTo>
                    <a:pt x="160400" y="428752"/>
                  </a:lnTo>
                  <a:lnTo>
                    <a:pt x="209041" y="423672"/>
                  </a:lnTo>
                  <a:lnTo>
                    <a:pt x="255269" y="424815"/>
                  </a:lnTo>
                  <a:lnTo>
                    <a:pt x="298957" y="431927"/>
                  </a:lnTo>
                  <a:lnTo>
                    <a:pt x="340232" y="445008"/>
                  </a:lnTo>
                  <a:lnTo>
                    <a:pt x="380873" y="454660"/>
                  </a:lnTo>
                  <a:lnTo>
                    <a:pt x="422528" y="452501"/>
                  </a:lnTo>
                  <a:lnTo>
                    <a:pt x="463930" y="439293"/>
                  </a:lnTo>
                  <a:lnTo>
                    <a:pt x="503427" y="415925"/>
                  </a:lnTo>
                  <a:lnTo>
                    <a:pt x="539368" y="383540"/>
                  </a:lnTo>
                  <a:lnTo>
                    <a:pt x="570483" y="342773"/>
                  </a:lnTo>
                  <a:lnTo>
                    <a:pt x="594994" y="294640"/>
                  </a:lnTo>
                  <a:lnTo>
                    <a:pt x="610742" y="242951"/>
                  </a:lnTo>
                  <a:lnTo>
                    <a:pt x="616584" y="192151"/>
                  </a:lnTo>
                  <a:lnTo>
                    <a:pt x="613155" y="143764"/>
                  </a:lnTo>
                  <a:lnTo>
                    <a:pt x="600963" y="99568"/>
                  </a:lnTo>
                  <a:lnTo>
                    <a:pt x="580262" y="61468"/>
                  </a:lnTo>
                  <a:lnTo>
                    <a:pt x="551687" y="30861"/>
                  </a:lnTo>
                  <a:lnTo>
                    <a:pt x="515746" y="9652"/>
                  </a:lnTo>
                  <a:close/>
                </a:path>
              </a:pathLst>
            </a:custGeom>
            <a:ln w="25908">
              <a:solidFill>
                <a:srgbClr val="385D88"/>
              </a:solidFill>
            </a:ln>
          </p:spPr>
          <p:txBody>
            <a:bodyPr wrap="square" lIns="0" tIns="0" rIns="0" bIns="0" rtlCol="0"/>
            <a:lstStyle/>
            <a:p>
              <a:endParaRPr/>
            </a:p>
          </p:txBody>
        </p:sp>
      </p:grpSp>
      <p:sp>
        <p:nvSpPr>
          <p:cNvPr id="10" name="object 10"/>
          <p:cNvSpPr txBox="1"/>
          <p:nvPr/>
        </p:nvSpPr>
        <p:spPr>
          <a:xfrm>
            <a:off x="1646682" y="613737"/>
            <a:ext cx="5055870" cy="2143760"/>
          </a:xfrm>
          <a:prstGeom prst="rect">
            <a:avLst/>
          </a:prstGeom>
        </p:spPr>
        <p:txBody>
          <a:bodyPr vert="horz" wrap="square" lIns="0" tIns="60325" rIns="0" bIns="0" rtlCol="0">
            <a:spAutoFit/>
          </a:bodyPr>
          <a:lstStyle/>
          <a:p>
            <a:pPr marL="24765">
              <a:lnSpc>
                <a:spcPct val="100000"/>
              </a:lnSpc>
              <a:spcBef>
                <a:spcPts val="475"/>
              </a:spcBef>
            </a:pPr>
            <a:r>
              <a:rPr sz="1800" b="1" u="heavy" spc="-40" dirty="0">
                <a:solidFill>
                  <a:srgbClr val="E26C09"/>
                </a:solidFill>
                <a:uFill>
                  <a:solidFill>
                    <a:srgbClr val="E26C09"/>
                  </a:solidFill>
                </a:uFill>
                <a:latin typeface="Tahoma"/>
                <a:cs typeface="Tahoma"/>
              </a:rPr>
              <a:t>C</a:t>
            </a:r>
            <a:r>
              <a:rPr sz="1800" b="1" u="heavy" spc="-35" dirty="0">
                <a:solidFill>
                  <a:srgbClr val="E26C09"/>
                </a:solidFill>
                <a:uFill>
                  <a:solidFill>
                    <a:srgbClr val="E26C09"/>
                  </a:solidFill>
                </a:uFill>
                <a:latin typeface="Tahoma"/>
                <a:cs typeface="Tahoma"/>
              </a:rPr>
              <a:t>o</a:t>
            </a:r>
            <a:r>
              <a:rPr sz="1800" b="1" u="heavy" spc="-40" dirty="0">
                <a:solidFill>
                  <a:srgbClr val="E26C09"/>
                </a:solidFill>
                <a:uFill>
                  <a:solidFill>
                    <a:srgbClr val="E26C09"/>
                  </a:solidFill>
                </a:uFill>
                <a:latin typeface="Tahoma"/>
                <a:cs typeface="Tahoma"/>
              </a:rPr>
              <a:t>n</a:t>
            </a:r>
            <a:r>
              <a:rPr sz="1800" b="1" u="heavy" spc="-45" dirty="0">
                <a:solidFill>
                  <a:srgbClr val="E26C09"/>
                </a:solidFill>
                <a:uFill>
                  <a:solidFill>
                    <a:srgbClr val="E26C09"/>
                  </a:solidFill>
                </a:uFill>
                <a:latin typeface="Tahoma"/>
                <a:cs typeface="Tahoma"/>
              </a:rPr>
              <a:t>t</a:t>
            </a:r>
            <a:r>
              <a:rPr sz="1800" b="1" u="heavy" spc="-40" dirty="0">
                <a:solidFill>
                  <a:srgbClr val="E26C09"/>
                </a:solidFill>
                <a:uFill>
                  <a:solidFill>
                    <a:srgbClr val="E26C09"/>
                  </a:solidFill>
                </a:uFill>
                <a:latin typeface="Tahoma"/>
                <a:cs typeface="Tahoma"/>
              </a:rPr>
              <a:t>e</a:t>
            </a:r>
            <a:r>
              <a:rPr sz="1800" b="1" u="heavy" spc="-35" dirty="0">
                <a:solidFill>
                  <a:srgbClr val="E26C09"/>
                </a:solidFill>
                <a:uFill>
                  <a:solidFill>
                    <a:srgbClr val="E26C09"/>
                  </a:solidFill>
                </a:uFill>
                <a:latin typeface="Tahoma"/>
                <a:cs typeface="Tahoma"/>
              </a:rPr>
              <a:t>x</a:t>
            </a:r>
            <a:r>
              <a:rPr sz="1800" b="1" u="heavy" dirty="0">
                <a:solidFill>
                  <a:srgbClr val="E26C09"/>
                </a:solidFill>
                <a:uFill>
                  <a:solidFill>
                    <a:srgbClr val="E26C09"/>
                  </a:solidFill>
                </a:uFill>
                <a:latin typeface="Tahoma"/>
                <a:cs typeface="Tahoma"/>
              </a:rPr>
              <a:t>t</a:t>
            </a:r>
            <a:r>
              <a:rPr sz="1800" b="1" dirty="0">
                <a:solidFill>
                  <a:srgbClr val="E26C09"/>
                </a:solidFill>
                <a:latin typeface="Tahoma"/>
                <a:cs typeface="Tahoma"/>
              </a:rPr>
              <a:t> </a:t>
            </a:r>
            <a:r>
              <a:rPr sz="1800" b="1" spc="-105" dirty="0">
                <a:solidFill>
                  <a:srgbClr val="E26C09"/>
                </a:solidFill>
                <a:latin typeface="Tahoma"/>
                <a:cs typeface="Tahoma"/>
              </a:rPr>
              <a:t> </a:t>
            </a:r>
            <a:r>
              <a:rPr sz="1800" b="1" spc="-35" dirty="0">
                <a:solidFill>
                  <a:srgbClr val="404040"/>
                </a:solidFill>
                <a:latin typeface="Tahoma"/>
                <a:cs typeface="Tahoma"/>
              </a:rPr>
              <a:t>K</a:t>
            </a:r>
            <a:r>
              <a:rPr sz="1800" b="1" spc="-25" dirty="0">
                <a:solidFill>
                  <a:srgbClr val="404040"/>
                </a:solidFill>
                <a:latin typeface="Tahoma"/>
                <a:cs typeface="Tahoma"/>
              </a:rPr>
              <a:t>a</a:t>
            </a:r>
            <a:r>
              <a:rPr sz="1800" b="1" spc="-40" dirty="0">
                <a:solidFill>
                  <a:srgbClr val="404040"/>
                </a:solidFill>
                <a:latin typeface="Tahoma"/>
                <a:cs typeface="Tahoma"/>
              </a:rPr>
              <a:t>τ</a:t>
            </a:r>
            <a:r>
              <a:rPr sz="1800" b="1" spc="-45" dirty="0">
                <a:solidFill>
                  <a:srgbClr val="404040"/>
                </a:solidFill>
                <a:latin typeface="Tahoma"/>
                <a:cs typeface="Tahoma"/>
              </a:rPr>
              <a:t>α</a:t>
            </a:r>
            <a:r>
              <a:rPr sz="1800" b="1" spc="-40" dirty="0">
                <a:solidFill>
                  <a:srgbClr val="404040"/>
                </a:solidFill>
                <a:latin typeface="Tahoma"/>
                <a:cs typeface="Tahoma"/>
              </a:rPr>
              <a:t>χ</a:t>
            </a:r>
            <a:r>
              <a:rPr sz="1800" b="1" spc="-30" dirty="0">
                <a:solidFill>
                  <a:srgbClr val="404040"/>
                </a:solidFill>
                <a:latin typeface="Tahoma"/>
                <a:cs typeface="Tahoma"/>
              </a:rPr>
              <a:t>ω</a:t>
            </a:r>
            <a:r>
              <a:rPr sz="1800" b="1" spc="-55" dirty="0">
                <a:solidFill>
                  <a:srgbClr val="404040"/>
                </a:solidFill>
                <a:latin typeface="Tahoma"/>
                <a:cs typeface="Tahoma"/>
              </a:rPr>
              <a:t>ρ</a:t>
            </a:r>
            <a:r>
              <a:rPr sz="1800" b="1" spc="-20" dirty="0">
                <a:solidFill>
                  <a:srgbClr val="404040"/>
                </a:solidFill>
                <a:latin typeface="Tahoma"/>
                <a:cs typeface="Tahoma"/>
              </a:rPr>
              <a:t>ε</a:t>
            </a:r>
            <a:r>
              <a:rPr sz="1800" b="1" spc="-160" dirty="0">
                <a:solidFill>
                  <a:srgbClr val="404040"/>
                </a:solidFill>
                <a:latin typeface="Tahoma"/>
                <a:cs typeface="Tahoma"/>
              </a:rPr>
              <a:t>ίτ</a:t>
            </a:r>
            <a:r>
              <a:rPr sz="1800" b="1" dirty="0">
                <a:solidFill>
                  <a:srgbClr val="404040"/>
                </a:solidFill>
                <a:latin typeface="Tahoma"/>
                <a:cs typeface="Tahoma"/>
              </a:rPr>
              <a:t>ε</a:t>
            </a:r>
            <a:r>
              <a:rPr sz="1800" b="1" spc="-155" dirty="0">
                <a:solidFill>
                  <a:srgbClr val="404040"/>
                </a:solidFill>
                <a:latin typeface="Tahoma"/>
                <a:cs typeface="Tahoma"/>
              </a:rPr>
              <a:t> </a:t>
            </a:r>
            <a:r>
              <a:rPr sz="1800" b="1" spc="-25" dirty="0">
                <a:solidFill>
                  <a:srgbClr val="404040"/>
                </a:solidFill>
                <a:latin typeface="Tahoma"/>
                <a:cs typeface="Tahoma"/>
              </a:rPr>
              <a:t>μόνο</a:t>
            </a:r>
            <a:r>
              <a:rPr sz="1800" b="1" dirty="0">
                <a:solidFill>
                  <a:srgbClr val="404040"/>
                </a:solidFill>
                <a:latin typeface="Tahoma"/>
                <a:cs typeface="Tahoma"/>
              </a:rPr>
              <a:t>:</a:t>
            </a:r>
            <a:endParaRPr sz="1800">
              <a:latin typeface="Tahoma"/>
              <a:cs typeface="Tahoma"/>
            </a:endParaRPr>
          </a:p>
          <a:p>
            <a:pPr marL="355600" indent="-342900">
              <a:lnSpc>
                <a:spcPct val="100000"/>
              </a:lnSpc>
              <a:spcBef>
                <a:spcPts val="375"/>
              </a:spcBef>
              <a:buAutoNum type="arabicPeriod"/>
              <a:tabLst>
                <a:tab pos="355600" algn="l"/>
              </a:tabLst>
            </a:pPr>
            <a:r>
              <a:rPr sz="1800" spc="-100" dirty="0">
                <a:solidFill>
                  <a:srgbClr val="404040"/>
                </a:solidFill>
                <a:latin typeface="Verdana"/>
                <a:cs typeface="Verdana"/>
              </a:rPr>
              <a:t>To</a:t>
            </a:r>
            <a:r>
              <a:rPr sz="1800" spc="-5" dirty="0">
                <a:solidFill>
                  <a:srgbClr val="404040"/>
                </a:solidFill>
                <a:latin typeface="Verdana"/>
                <a:cs typeface="Verdana"/>
              </a:rPr>
              <a:t> Project</a:t>
            </a:r>
            <a:r>
              <a:rPr sz="1800" spc="5" dirty="0">
                <a:solidFill>
                  <a:srgbClr val="404040"/>
                </a:solidFill>
                <a:latin typeface="Verdana"/>
                <a:cs typeface="Verdana"/>
              </a:rPr>
              <a:t> </a:t>
            </a:r>
            <a:r>
              <a:rPr sz="1800" spc="-5" dirty="0">
                <a:solidFill>
                  <a:srgbClr val="404040"/>
                </a:solidFill>
                <a:latin typeface="Verdana"/>
                <a:cs typeface="Verdana"/>
              </a:rPr>
              <a:t>total</a:t>
            </a:r>
            <a:r>
              <a:rPr sz="1800" dirty="0">
                <a:solidFill>
                  <a:srgbClr val="404040"/>
                </a:solidFill>
                <a:latin typeface="Verdana"/>
                <a:cs typeface="Verdana"/>
              </a:rPr>
              <a:t> </a:t>
            </a:r>
            <a:r>
              <a:rPr sz="1800" spc="-10" dirty="0">
                <a:solidFill>
                  <a:srgbClr val="404040"/>
                </a:solidFill>
                <a:latin typeface="Verdana"/>
                <a:cs typeface="Verdana"/>
              </a:rPr>
              <a:t>duration</a:t>
            </a:r>
            <a:r>
              <a:rPr sz="1800" spc="-5" dirty="0">
                <a:solidFill>
                  <a:srgbClr val="404040"/>
                </a:solidFill>
                <a:latin typeface="Verdana"/>
                <a:cs typeface="Verdana"/>
              </a:rPr>
              <a:t> (24 </a:t>
            </a:r>
            <a:r>
              <a:rPr sz="1800" dirty="0">
                <a:solidFill>
                  <a:srgbClr val="404040"/>
                </a:solidFill>
                <a:latin typeface="Verdana"/>
                <a:cs typeface="Verdana"/>
              </a:rPr>
              <a:t>ή 26</a:t>
            </a:r>
            <a:r>
              <a:rPr sz="1800" spc="10" dirty="0">
                <a:solidFill>
                  <a:srgbClr val="404040"/>
                </a:solidFill>
                <a:latin typeface="Verdana"/>
                <a:cs typeface="Verdana"/>
              </a:rPr>
              <a:t> </a:t>
            </a:r>
            <a:r>
              <a:rPr sz="1800" dirty="0">
                <a:solidFill>
                  <a:srgbClr val="404040"/>
                </a:solidFill>
                <a:latin typeface="Verdana"/>
                <a:cs typeface="Verdana"/>
              </a:rPr>
              <a:t>μήνες)</a:t>
            </a:r>
            <a:endParaRPr sz="1800">
              <a:latin typeface="Verdana"/>
              <a:cs typeface="Verdana"/>
            </a:endParaRPr>
          </a:p>
          <a:p>
            <a:pPr marL="355600" indent="-342900">
              <a:lnSpc>
                <a:spcPct val="100000"/>
              </a:lnSpc>
              <a:buAutoNum type="arabicPeriod"/>
              <a:tabLst>
                <a:tab pos="355600" algn="l"/>
              </a:tabLst>
            </a:pPr>
            <a:r>
              <a:rPr sz="1800" spc="-5" dirty="0">
                <a:solidFill>
                  <a:srgbClr val="404040"/>
                </a:solidFill>
                <a:latin typeface="Verdana"/>
                <a:cs typeface="Verdana"/>
              </a:rPr>
              <a:t>Tο</a:t>
            </a:r>
            <a:r>
              <a:rPr sz="1800" spc="-15" dirty="0">
                <a:solidFill>
                  <a:srgbClr val="404040"/>
                </a:solidFill>
                <a:latin typeface="Verdana"/>
                <a:cs typeface="Verdana"/>
              </a:rPr>
              <a:t> </a:t>
            </a:r>
            <a:r>
              <a:rPr sz="1800" spc="-5" dirty="0">
                <a:solidFill>
                  <a:srgbClr val="404040"/>
                </a:solidFill>
                <a:latin typeface="Verdana"/>
                <a:cs typeface="Verdana"/>
              </a:rPr>
              <a:t>National</a:t>
            </a:r>
            <a:r>
              <a:rPr sz="1800" spc="-10" dirty="0">
                <a:solidFill>
                  <a:srgbClr val="404040"/>
                </a:solidFill>
                <a:latin typeface="Verdana"/>
                <a:cs typeface="Verdana"/>
              </a:rPr>
              <a:t> </a:t>
            </a:r>
            <a:r>
              <a:rPr sz="1800" spc="-5" dirty="0">
                <a:solidFill>
                  <a:srgbClr val="404040"/>
                </a:solidFill>
                <a:latin typeface="Verdana"/>
                <a:cs typeface="Verdana"/>
              </a:rPr>
              <a:t>Agency: CY01</a:t>
            </a:r>
            <a:endParaRPr sz="1800">
              <a:latin typeface="Verdana"/>
              <a:cs typeface="Verdana"/>
            </a:endParaRPr>
          </a:p>
          <a:p>
            <a:pPr marL="355600" indent="-342900">
              <a:lnSpc>
                <a:spcPct val="100000"/>
              </a:lnSpc>
              <a:buAutoNum type="arabicPeriod"/>
              <a:tabLst>
                <a:tab pos="355600" algn="l"/>
              </a:tabLst>
            </a:pPr>
            <a:r>
              <a:rPr sz="1800" spc="-5" dirty="0">
                <a:solidFill>
                  <a:srgbClr val="404040"/>
                </a:solidFill>
                <a:latin typeface="Verdana"/>
                <a:cs typeface="Verdana"/>
              </a:rPr>
              <a:t>Language</a:t>
            </a:r>
            <a:endParaRPr sz="1800">
              <a:latin typeface="Verdana"/>
              <a:cs typeface="Verdana"/>
            </a:endParaRPr>
          </a:p>
          <a:p>
            <a:pPr marL="24765">
              <a:lnSpc>
                <a:spcPct val="100000"/>
              </a:lnSpc>
              <a:spcBef>
                <a:spcPts val="805"/>
              </a:spcBef>
            </a:pPr>
            <a:r>
              <a:rPr sz="1800" b="1" spc="-50" dirty="0">
                <a:solidFill>
                  <a:srgbClr val="404040"/>
                </a:solidFill>
                <a:latin typeface="Tahoma"/>
                <a:cs typeface="Tahoma"/>
              </a:rPr>
              <a:t>Συμπληρώνονται</a:t>
            </a:r>
            <a:r>
              <a:rPr sz="1800" b="1" spc="-45" dirty="0">
                <a:solidFill>
                  <a:srgbClr val="404040"/>
                </a:solidFill>
                <a:latin typeface="Tahoma"/>
                <a:cs typeface="Tahoma"/>
              </a:rPr>
              <a:t> αυτόματα</a:t>
            </a:r>
            <a:endParaRPr sz="1800">
              <a:latin typeface="Tahoma"/>
              <a:cs typeface="Tahoma"/>
            </a:endParaRPr>
          </a:p>
          <a:p>
            <a:pPr marL="24765" marR="3023870">
              <a:lnSpc>
                <a:spcPct val="100000"/>
              </a:lnSpc>
            </a:pPr>
            <a:r>
              <a:rPr sz="1800" spc="-5" dirty="0">
                <a:solidFill>
                  <a:srgbClr val="404040"/>
                </a:solidFill>
                <a:latin typeface="Verdana"/>
                <a:cs typeface="Verdana"/>
              </a:rPr>
              <a:t>Project</a:t>
            </a:r>
            <a:r>
              <a:rPr sz="1800" spc="-20" dirty="0">
                <a:solidFill>
                  <a:srgbClr val="404040"/>
                </a:solidFill>
                <a:latin typeface="Verdana"/>
                <a:cs typeface="Verdana"/>
              </a:rPr>
              <a:t> </a:t>
            </a:r>
            <a:r>
              <a:rPr sz="1800" spc="-5" dirty="0">
                <a:solidFill>
                  <a:srgbClr val="404040"/>
                </a:solidFill>
                <a:latin typeface="Verdana"/>
                <a:cs typeface="Verdana"/>
              </a:rPr>
              <a:t>start</a:t>
            </a:r>
            <a:r>
              <a:rPr sz="1800" spc="-30" dirty="0">
                <a:solidFill>
                  <a:srgbClr val="404040"/>
                </a:solidFill>
                <a:latin typeface="Verdana"/>
                <a:cs typeface="Verdana"/>
              </a:rPr>
              <a:t> </a:t>
            </a:r>
            <a:r>
              <a:rPr sz="1800" spc="-5" dirty="0">
                <a:solidFill>
                  <a:srgbClr val="404040"/>
                </a:solidFill>
                <a:latin typeface="Verdana"/>
                <a:cs typeface="Verdana"/>
              </a:rPr>
              <a:t>date </a:t>
            </a:r>
            <a:r>
              <a:rPr sz="1800" spc="-620" dirty="0">
                <a:solidFill>
                  <a:srgbClr val="404040"/>
                </a:solidFill>
                <a:latin typeface="Verdana"/>
                <a:cs typeface="Verdana"/>
              </a:rPr>
              <a:t> </a:t>
            </a:r>
            <a:r>
              <a:rPr sz="1800" spc="-5" dirty="0">
                <a:solidFill>
                  <a:srgbClr val="404040"/>
                </a:solidFill>
                <a:latin typeface="Verdana"/>
                <a:cs typeface="Verdana"/>
              </a:rPr>
              <a:t>Project</a:t>
            </a:r>
            <a:r>
              <a:rPr sz="1800" spc="-10" dirty="0">
                <a:solidFill>
                  <a:srgbClr val="404040"/>
                </a:solidFill>
                <a:latin typeface="Verdana"/>
                <a:cs typeface="Verdana"/>
              </a:rPr>
              <a:t> </a:t>
            </a:r>
            <a:r>
              <a:rPr sz="1800" dirty="0">
                <a:solidFill>
                  <a:srgbClr val="404040"/>
                </a:solidFill>
                <a:latin typeface="Verdana"/>
                <a:cs typeface="Verdana"/>
              </a:rPr>
              <a:t>end</a:t>
            </a:r>
            <a:r>
              <a:rPr sz="1800" spc="-20" dirty="0">
                <a:solidFill>
                  <a:srgbClr val="404040"/>
                </a:solidFill>
                <a:latin typeface="Verdana"/>
                <a:cs typeface="Verdana"/>
              </a:rPr>
              <a:t> </a:t>
            </a:r>
            <a:r>
              <a:rPr sz="1800" spc="-5" dirty="0">
                <a:solidFill>
                  <a:srgbClr val="404040"/>
                </a:solidFill>
                <a:latin typeface="Verdana"/>
                <a:cs typeface="Verdana"/>
              </a:rPr>
              <a:t>date</a:t>
            </a:r>
            <a:endParaRPr sz="1800">
              <a:latin typeface="Verdana"/>
              <a:cs typeface="Verdana"/>
            </a:endParaRPr>
          </a:p>
        </p:txBody>
      </p:sp>
      <p:sp>
        <p:nvSpPr>
          <p:cNvPr id="11" name="object 11"/>
          <p:cNvSpPr txBox="1"/>
          <p:nvPr/>
        </p:nvSpPr>
        <p:spPr>
          <a:xfrm>
            <a:off x="7654290" y="50497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grpSp>
        <p:nvGrpSpPr>
          <p:cNvPr id="12" name="object 12"/>
          <p:cNvGrpSpPr/>
          <p:nvPr/>
        </p:nvGrpSpPr>
        <p:grpSpPr>
          <a:xfrm>
            <a:off x="9436607" y="4939284"/>
            <a:ext cx="641985" cy="506095"/>
            <a:chOff x="9436607" y="4939284"/>
            <a:chExt cx="641985" cy="506095"/>
          </a:xfrm>
        </p:grpSpPr>
        <p:sp>
          <p:nvSpPr>
            <p:cNvPr id="13" name="object 13"/>
            <p:cNvSpPr/>
            <p:nvPr/>
          </p:nvSpPr>
          <p:spPr>
            <a:xfrm>
              <a:off x="9448799" y="4951476"/>
              <a:ext cx="615950" cy="480059"/>
            </a:xfrm>
            <a:custGeom>
              <a:avLst/>
              <a:gdLst/>
              <a:ahLst/>
              <a:cxnLst/>
              <a:rect l="l" t="t" r="r" b="b"/>
              <a:pathLst>
                <a:path w="615950" h="480060">
                  <a:moveTo>
                    <a:pt x="474472" y="0"/>
                  </a:moveTo>
                  <a:lnTo>
                    <a:pt x="432816" y="2159"/>
                  </a:lnTo>
                  <a:lnTo>
                    <a:pt x="391541" y="15367"/>
                  </a:lnTo>
                  <a:lnTo>
                    <a:pt x="352044" y="38735"/>
                  </a:lnTo>
                  <a:lnTo>
                    <a:pt x="316102" y="71119"/>
                  </a:lnTo>
                  <a:lnTo>
                    <a:pt x="285115" y="111887"/>
                  </a:lnTo>
                  <a:lnTo>
                    <a:pt x="260603" y="160019"/>
                  </a:lnTo>
                  <a:lnTo>
                    <a:pt x="240410" y="205105"/>
                  </a:lnTo>
                  <a:lnTo>
                    <a:pt x="216661" y="248666"/>
                  </a:lnTo>
                  <a:lnTo>
                    <a:pt x="189483" y="290703"/>
                  </a:lnTo>
                  <a:lnTo>
                    <a:pt x="158623" y="331470"/>
                  </a:lnTo>
                  <a:lnTo>
                    <a:pt x="124332" y="370713"/>
                  </a:lnTo>
                  <a:lnTo>
                    <a:pt x="86359" y="408559"/>
                  </a:lnTo>
                  <a:lnTo>
                    <a:pt x="44957" y="445008"/>
                  </a:lnTo>
                  <a:lnTo>
                    <a:pt x="0" y="479933"/>
                  </a:lnTo>
                  <a:lnTo>
                    <a:pt x="55752" y="456819"/>
                  </a:lnTo>
                  <a:lnTo>
                    <a:pt x="109220" y="439801"/>
                  </a:lnTo>
                  <a:lnTo>
                    <a:pt x="160147" y="428752"/>
                  </a:lnTo>
                  <a:lnTo>
                    <a:pt x="208788" y="423672"/>
                  </a:lnTo>
                  <a:lnTo>
                    <a:pt x="254889" y="424688"/>
                  </a:lnTo>
                  <a:lnTo>
                    <a:pt x="298576" y="431800"/>
                  </a:lnTo>
                  <a:lnTo>
                    <a:pt x="339725" y="444881"/>
                  </a:lnTo>
                  <a:lnTo>
                    <a:pt x="380238" y="454660"/>
                  </a:lnTo>
                  <a:lnTo>
                    <a:pt x="422021" y="452374"/>
                  </a:lnTo>
                  <a:lnTo>
                    <a:pt x="463296" y="439293"/>
                  </a:lnTo>
                  <a:lnTo>
                    <a:pt x="502666" y="415925"/>
                  </a:lnTo>
                  <a:lnTo>
                    <a:pt x="538606" y="383540"/>
                  </a:lnTo>
                  <a:lnTo>
                    <a:pt x="569595" y="342773"/>
                  </a:lnTo>
                  <a:lnTo>
                    <a:pt x="594105" y="294640"/>
                  </a:lnTo>
                  <a:lnTo>
                    <a:pt x="609853" y="242950"/>
                  </a:lnTo>
                  <a:lnTo>
                    <a:pt x="615696" y="192150"/>
                  </a:lnTo>
                  <a:lnTo>
                    <a:pt x="612267" y="143763"/>
                  </a:lnTo>
                  <a:lnTo>
                    <a:pt x="600075" y="99568"/>
                  </a:lnTo>
                  <a:lnTo>
                    <a:pt x="579374" y="61468"/>
                  </a:lnTo>
                  <a:lnTo>
                    <a:pt x="550926" y="30861"/>
                  </a:lnTo>
                  <a:lnTo>
                    <a:pt x="514984" y="9651"/>
                  </a:lnTo>
                  <a:lnTo>
                    <a:pt x="474472" y="0"/>
                  </a:lnTo>
                  <a:close/>
                </a:path>
              </a:pathLst>
            </a:custGeom>
            <a:solidFill>
              <a:srgbClr val="FFFFFF"/>
            </a:solidFill>
          </p:spPr>
          <p:txBody>
            <a:bodyPr wrap="square" lIns="0" tIns="0" rIns="0" bIns="0" rtlCol="0"/>
            <a:lstStyle/>
            <a:p>
              <a:endParaRPr/>
            </a:p>
          </p:txBody>
        </p:sp>
        <p:sp>
          <p:nvSpPr>
            <p:cNvPr id="14" name="object 14"/>
            <p:cNvSpPr/>
            <p:nvPr/>
          </p:nvSpPr>
          <p:spPr>
            <a:xfrm>
              <a:off x="9449561" y="4952238"/>
              <a:ext cx="615950" cy="480059"/>
            </a:xfrm>
            <a:custGeom>
              <a:avLst/>
              <a:gdLst/>
              <a:ahLst/>
              <a:cxnLst/>
              <a:rect l="l" t="t" r="r" b="b"/>
              <a:pathLst>
                <a:path w="615950" h="480060">
                  <a:moveTo>
                    <a:pt x="514985" y="9651"/>
                  </a:moveTo>
                  <a:lnTo>
                    <a:pt x="474472" y="0"/>
                  </a:lnTo>
                  <a:lnTo>
                    <a:pt x="432816" y="2159"/>
                  </a:lnTo>
                  <a:lnTo>
                    <a:pt x="391541" y="15367"/>
                  </a:lnTo>
                  <a:lnTo>
                    <a:pt x="352044" y="38735"/>
                  </a:lnTo>
                  <a:lnTo>
                    <a:pt x="316103" y="71119"/>
                  </a:lnTo>
                  <a:lnTo>
                    <a:pt x="285115" y="111887"/>
                  </a:lnTo>
                  <a:lnTo>
                    <a:pt x="260604" y="160019"/>
                  </a:lnTo>
                  <a:lnTo>
                    <a:pt x="240411" y="205105"/>
                  </a:lnTo>
                  <a:lnTo>
                    <a:pt x="216662" y="248666"/>
                  </a:lnTo>
                  <a:lnTo>
                    <a:pt x="189484" y="290703"/>
                  </a:lnTo>
                  <a:lnTo>
                    <a:pt x="158623" y="331470"/>
                  </a:lnTo>
                  <a:lnTo>
                    <a:pt x="124333" y="370713"/>
                  </a:lnTo>
                  <a:lnTo>
                    <a:pt x="86360" y="408559"/>
                  </a:lnTo>
                  <a:lnTo>
                    <a:pt x="44958" y="445008"/>
                  </a:lnTo>
                  <a:lnTo>
                    <a:pt x="0" y="479933"/>
                  </a:lnTo>
                  <a:lnTo>
                    <a:pt x="55753" y="456819"/>
                  </a:lnTo>
                  <a:lnTo>
                    <a:pt x="109220" y="439800"/>
                  </a:lnTo>
                  <a:lnTo>
                    <a:pt x="160147" y="428752"/>
                  </a:lnTo>
                  <a:lnTo>
                    <a:pt x="208788" y="423672"/>
                  </a:lnTo>
                  <a:lnTo>
                    <a:pt x="254889" y="424688"/>
                  </a:lnTo>
                  <a:lnTo>
                    <a:pt x="298577" y="431800"/>
                  </a:lnTo>
                  <a:lnTo>
                    <a:pt x="339725" y="444881"/>
                  </a:lnTo>
                  <a:lnTo>
                    <a:pt x="380238" y="454659"/>
                  </a:lnTo>
                  <a:lnTo>
                    <a:pt x="422021" y="452374"/>
                  </a:lnTo>
                  <a:lnTo>
                    <a:pt x="463296" y="439293"/>
                  </a:lnTo>
                  <a:lnTo>
                    <a:pt x="502666" y="415925"/>
                  </a:lnTo>
                  <a:lnTo>
                    <a:pt x="538607" y="383540"/>
                  </a:lnTo>
                  <a:lnTo>
                    <a:pt x="569595" y="342773"/>
                  </a:lnTo>
                  <a:lnTo>
                    <a:pt x="594106" y="294640"/>
                  </a:lnTo>
                  <a:lnTo>
                    <a:pt x="609854" y="242950"/>
                  </a:lnTo>
                  <a:lnTo>
                    <a:pt x="615696" y="192150"/>
                  </a:lnTo>
                  <a:lnTo>
                    <a:pt x="612267" y="143763"/>
                  </a:lnTo>
                  <a:lnTo>
                    <a:pt x="600075" y="99568"/>
                  </a:lnTo>
                  <a:lnTo>
                    <a:pt x="579374" y="61468"/>
                  </a:lnTo>
                  <a:lnTo>
                    <a:pt x="550926" y="30861"/>
                  </a:lnTo>
                  <a:lnTo>
                    <a:pt x="514985" y="9651"/>
                  </a:lnTo>
                  <a:close/>
                </a:path>
              </a:pathLst>
            </a:custGeom>
            <a:ln w="25908">
              <a:solidFill>
                <a:srgbClr val="385D88"/>
              </a:solidFill>
            </a:ln>
          </p:spPr>
          <p:txBody>
            <a:bodyPr wrap="square" lIns="0" tIns="0" rIns="0" bIns="0" rtlCol="0"/>
            <a:lstStyle/>
            <a:p>
              <a:endParaRPr/>
            </a:p>
          </p:txBody>
        </p:sp>
      </p:grpSp>
      <p:sp>
        <p:nvSpPr>
          <p:cNvPr id="15" name="object 15"/>
          <p:cNvSpPr txBox="1"/>
          <p:nvPr/>
        </p:nvSpPr>
        <p:spPr>
          <a:xfrm>
            <a:off x="9792081" y="4999482"/>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grpSp>
        <p:nvGrpSpPr>
          <p:cNvPr id="3" name="object 3"/>
          <p:cNvGrpSpPr/>
          <p:nvPr/>
        </p:nvGrpSpPr>
        <p:grpSpPr>
          <a:xfrm>
            <a:off x="1530096" y="1534667"/>
            <a:ext cx="9136380" cy="4789805"/>
            <a:chOff x="1530096" y="1534667"/>
            <a:chExt cx="9136380" cy="4789805"/>
          </a:xfrm>
        </p:grpSpPr>
        <p:pic>
          <p:nvPicPr>
            <p:cNvPr id="4" name="object 4"/>
            <p:cNvPicPr/>
            <p:nvPr/>
          </p:nvPicPr>
          <p:blipFill>
            <a:blip r:embed="rId3" cstate="print"/>
            <a:stretch>
              <a:fillRect/>
            </a:stretch>
          </p:blipFill>
          <p:spPr>
            <a:xfrm>
              <a:off x="1530096" y="1534667"/>
              <a:ext cx="9136380" cy="4754880"/>
            </a:xfrm>
            <a:prstGeom prst="rect">
              <a:avLst/>
            </a:prstGeom>
          </p:spPr>
        </p:pic>
        <p:sp>
          <p:nvSpPr>
            <p:cNvPr id="5" name="object 5"/>
            <p:cNvSpPr/>
            <p:nvPr/>
          </p:nvSpPr>
          <p:spPr>
            <a:xfrm>
              <a:off x="9720834" y="3935729"/>
              <a:ext cx="492125" cy="452755"/>
            </a:xfrm>
            <a:custGeom>
              <a:avLst/>
              <a:gdLst/>
              <a:ahLst/>
              <a:cxnLst/>
              <a:rect l="l" t="t" r="r" b="b"/>
              <a:pathLst>
                <a:path w="492125" h="452754">
                  <a:moveTo>
                    <a:pt x="0" y="75438"/>
                  </a:moveTo>
                  <a:lnTo>
                    <a:pt x="5969" y="46101"/>
                  </a:lnTo>
                  <a:lnTo>
                    <a:pt x="22098" y="22098"/>
                  </a:lnTo>
                  <a:lnTo>
                    <a:pt x="45974" y="5969"/>
                  </a:lnTo>
                  <a:lnTo>
                    <a:pt x="75311" y="0"/>
                  </a:lnTo>
                  <a:lnTo>
                    <a:pt x="416433" y="0"/>
                  </a:lnTo>
                  <a:lnTo>
                    <a:pt x="445770" y="5969"/>
                  </a:lnTo>
                  <a:lnTo>
                    <a:pt x="469646" y="22098"/>
                  </a:lnTo>
                  <a:lnTo>
                    <a:pt x="485775" y="46101"/>
                  </a:lnTo>
                  <a:lnTo>
                    <a:pt x="491744" y="75438"/>
                  </a:lnTo>
                  <a:lnTo>
                    <a:pt x="491744" y="377063"/>
                  </a:lnTo>
                  <a:lnTo>
                    <a:pt x="485775" y="406400"/>
                  </a:lnTo>
                  <a:lnTo>
                    <a:pt x="469646" y="430403"/>
                  </a:lnTo>
                  <a:lnTo>
                    <a:pt x="445770" y="446532"/>
                  </a:lnTo>
                  <a:lnTo>
                    <a:pt x="416433" y="452501"/>
                  </a:lnTo>
                  <a:lnTo>
                    <a:pt x="75311" y="452501"/>
                  </a:lnTo>
                  <a:lnTo>
                    <a:pt x="45974" y="446532"/>
                  </a:lnTo>
                  <a:lnTo>
                    <a:pt x="22098" y="430403"/>
                  </a:lnTo>
                  <a:lnTo>
                    <a:pt x="5969" y="406400"/>
                  </a:lnTo>
                  <a:lnTo>
                    <a:pt x="0" y="377063"/>
                  </a:lnTo>
                  <a:lnTo>
                    <a:pt x="0" y="75438"/>
                  </a:lnTo>
                  <a:close/>
                </a:path>
              </a:pathLst>
            </a:custGeom>
            <a:ln w="25908">
              <a:solidFill>
                <a:srgbClr val="FF0000"/>
              </a:solidFill>
            </a:ln>
          </p:spPr>
          <p:txBody>
            <a:bodyPr wrap="square" lIns="0" tIns="0" rIns="0" bIns="0" rtlCol="0"/>
            <a:lstStyle/>
            <a:p>
              <a:endParaRPr/>
            </a:p>
          </p:txBody>
        </p:sp>
        <p:pic>
          <p:nvPicPr>
            <p:cNvPr id="6" name="object 6"/>
            <p:cNvPicPr/>
            <p:nvPr/>
          </p:nvPicPr>
          <p:blipFill>
            <a:blip r:embed="rId4" cstate="print"/>
            <a:stretch>
              <a:fillRect/>
            </a:stretch>
          </p:blipFill>
          <p:spPr>
            <a:xfrm>
              <a:off x="5736336" y="4293107"/>
              <a:ext cx="652272" cy="524256"/>
            </a:xfrm>
            <a:prstGeom prst="rect">
              <a:avLst/>
            </a:prstGeom>
          </p:spPr>
        </p:pic>
        <p:sp>
          <p:nvSpPr>
            <p:cNvPr id="7" name="object 7"/>
            <p:cNvSpPr/>
            <p:nvPr/>
          </p:nvSpPr>
          <p:spPr>
            <a:xfrm>
              <a:off x="3793997" y="4394453"/>
              <a:ext cx="1728470" cy="1917064"/>
            </a:xfrm>
            <a:custGeom>
              <a:avLst/>
              <a:gdLst/>
              <a:ahLst/>
              <a:cxnLst/>
              <a:rect l="l" t="t" r="r" b="b"/>
              <a:pathLst>
                <a:path w="1728470" h="1917064">
                  <a:moveTo>
                    <a:pt x="0" y="287909"/>
                  </a:moveTo>
                  <a:lnTo>
                    <a:pt x="3810" y="241300"/>
                  </a:lnTo>
                  <a:lnTo>
                    <a:pt x="14731" y="196977"/>
                  </a:lnTo>
                  <a:lnTo>
                    <a:pt x="32130" y="155575"/>
                  </a:lnTo>
                  <a:lnTo>
                    <a:pt x="55499" y="117856"/>
                  </a:lnTo>
                  <a:lnTo>
                    <a:pt x="84327" y="84328"/>
                  </a:lnTo>
                  <a:lnTo>
                    <a:pt x="117855" y="55499"/>
                  </a:lnTo>
                  <a:lnTo>
                    <a:pt x="155575" y="32131"/>
                  </a:lnTo>
                  <a:lnTo>
                    <a:pt x="196976" y="14732"/>
                  </a:lnTo>
                  <a:lnTo>
                    <a:pt x="241300" y="3810"/>
                  </a:lnTo>
                  <a:lnTo>
                    <a:pt x="288036" y="0"/>
                  </a:lnTo>
                  <a:lnTo>
                    <a:pt x="1439926" y="0"/>
                  </a:lnTo>
                  <a:lnTo>
                    <a:pt x="1486662" y="3810"/>
                  </a:lnTo>
                  <a:lnTo>
                    <a:pt x="1530985" y="14732"/>
                  </a:lnTo>
                  <a:lnTo>
                    <a:pt x="1572387" y="32131"/>
                  </a:lnTo>
                  <a:lnTo>
                    <a:pt x="1610105" y="55499"/>
                  </a:lnTo>
                  <a:lnTo>
                    <a:pt x="1643634" y="84328"/>
                  </a:lnTo>
                  <a:lnTo>
                    <a:pt x="1672463" y="117856"/>
                  </a:lnTo>
                  <a:lnTo>
                    <a:pt x="1695830" y="155575"/>
                  </a:lnTo>
                  <a:lnTo>
                    <a:pt x="1713229" y="196977"/>
                  </a:lnTo>
                  <a:lnTo>
                    <a:pt x="1724152" y="241300"/>
                  </a:lnTo>
                  <a:lnTo>
                    <a:pt x="1727962" y="287909"/>
                  </a:lnTo>
                  <a:lnTo>
                    <a:pt x="1727962" y="1628711"/>
                  </a:lnTo>
                  <a:lnTo>
                    <a:pt x="1724152" y="1675422"/>
                  </a:lnTo>
                  <a:lnTo>
                    <a:pt x="1713229" y="1719732"/>
                  </a:lnTo>
                  <a:lnTo>
                    <a:pt x="1695830" y="1761058"/>
                  </a:lnTo>
                  <a:lnTo>
                    <a:pt x="1672463" y="1798789"/>
                  </a:lnTo>
                  <a:lnTo>
                    <a:pt x="1643634" y="1832343"/>
                  </a:lnTo>
                  <a:lnTo>
                    <a:pt x="1610105" y="1861121"/>
                  </a:lnTo>
                  <a:lnTo>
                    <a:pt x="1572387" y="1884540"/>
                  </a:lnTo>
                  <a:lnTo>
                    <a:pt x="1530985" y="1902002"/>
                  </a:lnTo>
                  <a:lnTo>
                    <a:pt x="1486662" y="1912912"/>
                  </a:lnTo>
                  <a:lnTo>
                    <a:pt x="1439926" y="1916684"/>
                  </a:lnTo>
                  <a:lnTo>
                    <a:pt x="288036" y="1916684"/>
                  </a:lnTo>
                  <a:lnTo>
                    <a:pt x="241300" y="1912912"/>
                  </a:lnTo>
                  <a:lnTo>
                    <a:pt x="196976" y="1902002"/>
                  </a:lnTo>
                  <a:lnTo>
                    <a:pt x="155575" y="1884540"/>
                  </a:lnTo>
                  <a:lnTo>
                    <a:pt x="117855" y="1861121"/>
                  </a:lnTo>
                  <a:lnTo>
                    <a:pt x="84327" y="1832343"/>
                  </a:lnTo>
                  <a:lnTo>
                    <a:pt x="55499" y="1798789"/>
                  </a:lnTo>
                  <a:lnTo>
                    <a:pt x="32130" y="1761058"/>
                  </a:lnTo>
                  <a:lnTo>
                    <a:pt x="14731" y="1719732"/>
                  </a:lnTo>
                  <a:lnTo>
                    <a:pt x="3810" y="1675422"/>
                  </a:lnTo>
                  <a:lnTo>
                    <a:pt x="0" y="1628711"/>
                  </a:lnTo>
                  <a:lnTo>
                    <a:pt x="0" y="287909"/>
                  </a:lnTo>
                  <a:close/>
                </a:path>
              </a:pathLst>
            </a:custGeom>
            <a:ln w="25907">
              <a:solidFill>
                <a:srgbClr val="FF0000"/>
              </a:solidFill>
            </a:ln>
          </p:spPr>
          <p:txBody>
            <a:bodyPr wrap="square" lIns="0" tIns="0" rIns="0" bIns="0" rtlCol="0"/>
            <a:lstStyle/>
            <a:p>
              <a:endParaRPr/>
            </a:p>
          </p:txBody>
        </p:sp>
        <p:sp>
          <p:nvSpPr>
            <p:cNvPr id="8" name="object 8"/>
            <p:cNvSpPr/>
            <p:nvPr/>
          </p:nvSpPr>
          <p:spPr>
            <a:xfrm>
              <a:off x="9960864" y="3364991"/>
              <a:ext cx="617220" cy="480059"/>
            </a:xfrm>
            <a:custGeom>
              <a:avLst/>
              <a:gdLst/>
              <a:ahLst/>
              <a:cxnLst/>
              <a:rect l="l" t="t" r="r" b="b"/>
              <a:pathLst>
                <a:path w="617220" h="480060">
                  <a:moveTo>
                    <a:pt x="475233" y="0"/>
                  </a:moveTo>
                  <a:lnTo>
                    <a:pt x="433577" y="2159"/>
                  </a:lnTo>
                  <a:lnTo>
                    <a:pt x="392175" y="15367"/>
                  </a:lnTo>
                  <a:lnTo>
                    <a:pt x="352678" y="38735"/>
                  </a:lnTo>
                  <a:lnTo>
                    <a:pt x="316737" y="71120"/>
                  </a:lnTo>
                  <a:lnTo>
                    <a:pt x="285622" y="111887"/>
                  </a:lnTo>
                  <a:lnTo>
                    <a:pt x="261111" y="160020"/>
                  </a:lnTo>
                  <a:lnTo>
                    <a:pt x="240918" y="205105"/>
                  </a:lnTo>
                  <a:lnTo>
                    <a:pt x="217169" y="248666"/>
                  </a:lnTo>
                  <a:lnTo>
                    <a:pt x="189864" y="290703"/>
                  </a:lnTo>
                  <a:lnTo>
                    <a:pt x="158876" y="331470"/>
                  </a:lnTo>
                  <a:lnTo>
                    <a:pt x="124459" y="370713"/>
                  </a:lnTo>
                  <a:lnTo>
                    <a:pt x="86613" y="408559"/>
                  </a:lnTo>
                  <a:lnTo>
                    <a:pt x="45084" y="445008"/>
                  </a:lnTo>
                  <a:lnTo>
                    <a:pt x="0" y="479933"/>
                  </a:lnTo>
                  <a:lnTo>
                    <a:pt x="55879" y="456819"/>
                  </a:lnTo>
                  <a:lnTo>
                    <a:pt x="109474" y="439801"/>
                  </a:lnTo>
                  <a:lnTo>
                    <a:pt x="160400" y="428752"/>
                  </a:lnTo>
                  <a:lnTo>
                    <a:pt x="209041" y="423672"/>
                  </a:lnTo>
                  <a:lnTo>
                    <a:pt x="255269" y="424815"/>
                  </a:lnTo>
                  <a:lnTo>
                    <a:pt x="298957" y="431927"/>
                  </a:lnTo>
                  <a:lnTo>
                    <a:pt x="340232" y="445008"/>
                  </a:lnTo>
                  <a:lnTo>
                    <a:pt x="380872" y="454660"/>
                  </a:lnTo>
                  <a:lnTo>
                    <a:pt x="422528" y="452501"/>
                  </a:lnTo>
                  <a:lnTo>
                    <a:pt x="463930" y="439293"/>
                  </a:lnTo>
                  <a:lnTo>
                    <a:pt x="503427" y="415925"/>
                  </a:lnTo>
                  <a:lnTo>
                    <a:pt x="539368" y="383540"/>
                  </a:lnTo>
                  <a:lnTo>
                    <a:pt x="570483" y="342773"/>
                  </a:lnTo>
                  <a:lnTo>
                    <a:pt x="594994" y="294640"/>
                  </a:lnTo>
                  <a:lnTo>
                    <a:pt x="610742" y="243078"/>
                  </a:lnTo>
                  <a:lnTo>
                    <a:pt x="616711" y="192150"/>
                  </a:lnTo>
                  <a:lnTo>
                    <a:pt x="613282" y="143763"/>
                  </a:lnTo>
                  <a:lnTo>
                    <a:pt x="600963" y="99695"/>
                  </a:lnTo>
                  <a:lnTo>
                    <a:pt x="580389" y="61468"/>
                  </a:lnTo>
                  <a:lnTo>
                    <a:pt x="551814" y="30861"/>
                  </a:lnTo>
                  <a:lnTo>
                    <a:pt x="515874" y="9652"/>
                  </a:lnTo>
                  <a:lnTo>
                    <a:pt x="475233" y="0"/>
                  </a:lnTo>
                  <a:close/>
                </a:path>
              </a:pathLst>
            </a:custGeom>
            <a:solidFill>
              <a:srgbClr val="FFFFFF"/>
            </a:solidFill>
          </p:spPr>
          <p:txBody>
            <a:bodyPr wrap="square" lIns="0" tIns="0" rIns="0" bIns="0" rtlCol="0"/>
            <a:lstStyle/>
            <a:p>
              <a:endParaRPr/>
            </a:p>
          </p:txBody>
        </p:sp>
        <p:sp>
          <p:nvSpPr>
            <p:cNvPr id="9" name="object 9"/>
            <p:cNvSpPr/>
            <p:nvPr/>
          </p:nvSpPr>
          <p:spPr>
            <a:xfrm>
              <a:off x="9961626" y="3365753"/>
              <a:ext cx="617220" cy="480059"/>
            </a:xfrm>
            <a:custGeom>
              <a:avLst/>
              <a:gdLst/>
              <a:ahLst/>
              <a:cxnLst/>
              <a:rect l="l" t="t" r="r" b="b"/>
              <a:pathLst>
                <a:path w="617220" h="480060">
                  <a:moveTo>
                    <a:pt x="515874" y="9651"/>
                  </a:moveTo>
                  <a:lnTo>
                    <a:pt x="475233" y="0"/>
                  </a:lnTo>
                  <a:lnTo>
                    <a:pt x="433577" y="2159"/>
                  </a:lnTo>
                  <a:lnTo>
                    <a:pt x="392175" y="15367"/>
                  </a:lnTo>
                  <a:lnTo>
                    <a:pt x="352678" y="38735"/>
                  </a:lnTo>
                  <a:lnTo>
                    <a:pt x="316738" y="71120"/>
                  </a:lnTo>
                  <a:lnTo>
                    <a:pt x="285623" y="111887"/>
                  </a:lnTo>
                  <a:lnTo>
                    <a:pt x="261112" y="160020"/>
                  </a:lnTo>
                  <a:lnTo>
                    <a:pt x="240919" y="205105"/>
                  </a:lnTo>
                  <a:lnTo>
                    <a:pt x="217170" y="248666"/>
                  </a:lnTo>
                  <a:lnTo>
                    <a:pt x="189865" y="290703"/>
                  </a:lnTo>
                  <a:lnTo>
                    <a:pt x="158876" y="331470"/>
                  </a:lnTo>
                  <a:lnTo>
                    <a:pt x="124459" y="370713"/>
                  </a:lnTo>
                  <a:lnTo>
                    <a:pt x="86614" y="408559"/>
                  </a:lnTo>
                  <a:lnTo>
                    <a:pt x="45084" y="445008"/>
                  </a:lnTo>
                  <a:lnTo>
                    <a:pt x="0" y="479933"/>
                  </a:lnTo>
                  <a:lnTo>
                    <a:pt x="55879" y="456819"/>
                  </a:lnTo>
                  <a:lnTo>
                    <a:pt x="109474" y="439801"/>
                  </a:lnTo>
                  <a:lnTo>
                    <a:pt x="160400" y="428752"/>
                  </a:lnTo>
                  <a:lnTo>
                    <a:pt x="209042" y="423672"/>
                  </a:lnTo>
                  <a:lnTo>
                    <a:pt x="255270" y="424815"/>
                  </a:lnTo>
                  <a:lnTo>
                    <a:pt x="298957" y="431927"/>
                  </a:lnTo>
                  <a:lnTo>
                    <a:pt x="340232" y="445008"/>
                  </a:lnTo>
                  <a:lnTo>
                    <a:pt x="380873" y="454660"/>
                  </a:lnTo>
                  <a:lnTo>
                    <a:pt x="422528" y="452501"/>
                  </a:lnTo>
                  <a:lnTo>
                    <a:pt x="463930" y="439293"/>
                  </a:lnTo>
                  <a:lnTo>
                    <a:pt x="503427" y="415925"/>
                  </a:lnTo>
                  <a:lnTo>
                    <a:pt x="539369" y="383540"/>
                  </a:lnTo>
                  <a:lnTo>
                    <a:pt x="570483" y="342773"/>
                  </a:lnTo>
                  <a:lnTo>
                    <a:pt x="594995" y="294640"/>
                  </a:lnTo>
                  <a:lnTo>
                    <a:pt x="610743" y="243078"/>
                  </a:lnTo>
                  <a:lnTo>
                    <a:pt x="616712" y="192150"/>
                  </a:lnTo>
                  <a:lnTo>
                    <a:pt x="613282" y="143763"/>
                  </a:lnTo>
                  <a:lnTo>
                    <a:pt x="600964" y="99695"/>
                  </a:lnTo>
                  <a:lnTo>
                    <a:pt x="580390" y="61468"/>
                  </a:lnTo>
                  <a:lnTo>
                    <a:pt x="551815" y="30861"/>
                  </a:lnTo>
                  <a:lnTo>
                    <a:pt x="515874" y="9651"/>
                  </a:lnTo>
                  <a:close/>
                </a:path>
              </a:pathLst>
            </a:custGeom>
            <a:ln w="25908">
              <a:solidFill>
                <a:srgbClr val="385D88"/>
              </a:solidFill>
            </a:ln>
          </p:spPr>
          <p:txBody>
            <a:bodyPr wrap="square" lIns="0" tIns="0" rIns="0" bIns="0" rtlCol="0"/>
            <a:lstStyle/>
            <a:p>
              <a:endParaRPr/>
            </a:p>
          </p:txBody>
        </p:sp>
      </p:grpSp>
      <p:sp>
        <p:nvSpPr>
          <p:cNvPr id="10" name="object 10"/>
          <p:cNvSpPr txBox="1">
            <a:spLocks noGrp="1"/>
          </p:cNvSpPr>
          <p:nvPr>
            <p:ph type="title"/>
          </p:nvPr>
        </p:nvSpPr>
        <p:spPr>
          <a:xfrm>
            <a:off x="-507" y="8000"/>
            <a:ext cx="736727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00" dirty="0"/>
              <a:t> </a:t>
            </a:r>
            <a:r>
              <a:rPr spc="-155" dirty="0"/>
              <a:t>Κ</a:t>
            </a:r>
            <a:r>
              <a:rPr spc="-145" dirty="0"/>
              <a:t>Α</a:t>
            </a:r>
            <a:r>
              <a:rPr spc="-155" dirty="0"/>
              <a:t>17</a:t>
            </a:r>
            <a:r>
              <a:rPr spc="-5" dirty="0"/>
              <a:t>1</a:t>
            </a:r>
            <a:r>
              <a:rPr spc="-155" dirty="0"/>
              <a:t> </a:t>
            </a:r>
            <a:r>
              <a:rPr spc="-5" dirty="0"/>
              <a:t>–</a:t>
            </a:r>
            <a:r>
              <a:rPr spc="-405" dirty="0"/>
              <a:t> </a:t>
            </a:r>
            <a:r>
              <a:rPr spc="-70" dirty="0"/>
              <a:t>Re</a:t>
            </a:r>
            <a:r>
              <a:rPr spc="-65" dirty="0"/>
              <a:t>g</a:t>
            </a:r>
            <a:r>
              <a:rPr spc="-70" dirty="0"/>
              <a:t>i</a:t>
            </a:r>
            <a:r>
              <a:rPr spc="-65" dirty="0"/>
              <a:t>o</a:t>
            </a:r>
            <a:r>
              <a:rPr spc="-70" dirty="0"/>
              <a:t>na</a:t>
            </a:r>
            <a:r>
              <a:rPr spc="-5" dirty="0"/>
              <a:t>l</a:t>
            </a:r>
            <a:r>
              <a:rPr spc="-60" dirty="0"/>
              <a:t> </a:t>
            </a:r>
            <a:r>
              <a:rPr spc="-175" dirty="0"/>
              <a:t>P</a:t>
            </a:r>
            <a:r>
              <a:rPr spc="-185" dirty="0"/>
              <a:t>a</a:t>
            </a:r>
            <a:r>
              <a:rPr spc="-175" dirty="0"/>
              <a:t>rt</a:t>
            </a:r>
            <a:r>
              <a:rPr spc="-180" dirty="0"/>
              <a:t>n</a:t>
            </a:r>
            <a:r>
              <a:rPr spc="-175" dirty="0"/>
              <a:t>e</a:t>
            </a:r>
            <a:r>
              <a:rPr spc="-130" dirty="0"/>
              <a:t>r</a:t>
            </a:r>
            <a:r>
              <a:rPr spc="-210" dirty="0"/>
              <a:t>s</a:t>
            </a:r>
            <a:r>
              <a:rPr spc="-215" dirty="0"/>
              <a:t>h</a:t>
            </a:r>
            <a:r>
              <a:rPr spc="-105" dirty="0"/>
              <a:t>i</a:t>
            </a:r>
            <a:r>
              <a:rPr spc="-85" dirty="0"/>
              <a:t>p</a:t>
            </a:r>
            <a:r>
              <a:rPr spc="-5" dirty="0"/>
              <a:t>s</a:t>
            </a:r>
            <a:r>
              <a:rPr spc="-40" dirty="0"/>
              <a:t> </a:t>
            </a:r>
            <a:r>
              <a:rPr spc="-245" dirty="0"/>
              <a:t>(</a:t>
            </a:r>
            <a:r>
              <a:rPr spc="-254" dirty="0"/>
              <a:t>1/2</a:t>
            </a:r>
            <a:r>
              <a:rPr spc="-5" dirty="0"/>
              <a:t>)</a:t>
            </a:r>
          </a:p>
        </p:txBody>
      </p:sp>
      <p:sp>
        <p:nvSpPr>
          <p:cNvPr id="11" name="object 11"/>
          <p:cNvSpPr txBox="1"/>
          <p:nvPr/>
        </p:nvSpPr>
        <p:spPr>
          <a:xfrm>
            <a:off x="1632966" y="635889"/>
            <a:ext cx="4911090" cy="848360"/>
          </a:xfrm>
          <a:prstGeom prst="rect">
            <a:avLst/>
          </a:prstGeom>
        </p:spPr>
        <p:txBody>
          <a:bodyPr vert="horz" wrap="square" lIns="0" tIns="12700" rIns="0" bIns="0" rtlCol="0">
            <a:spAutoFit/>
          </a:bodyPr>
          <a:lstStyle/>
          <a:p>
            <a:pPr marL="268605" indent="-256540">
              <a:lnSpc>
                <a:spcPct val="100000"/>
              </a:lnSpc>
              <a:spcBef>
                <a:spcPts val="100"/>
              </a:spcBef>
              <a:buAutoNum type="arabicPeriod"/>
              <a:tabLst>
                <a:tab pos="269240" algn="l"/>
              </a:tabLst>
            </a:pPr>
            <a:r>
              <a:rPr sz="1800" spc="-35" dirty="0">
                <a:solidFill>
                  <a:srgbClr val="404040"/>
                </a:solidFill>
                <a:latin typeface="Verdana"/>
                <a:cs typeface="Verdana"/>
              </a:rPr>
              <a:t>Πρ</a:t>
            </a:r>
            <a:r>
              <a:rPr sz="1800" spc="70" dirty="0">
                <a:solidFill>
                  <a:srgbClr val="404040"/>
                </a:solidFill>
                <a:latin typeface="Verdana"/>
                <a:cs typeface="Verdana"/>
              </a:rPr>
              <a:t>ώ</a:t>
            </a:r>
            <a:r>
              <a:rPr sz="1800" spc="-45" dirty="0">
                <a:solidFill>
                  <a:srgbClr val="404040"/>
                </a:solidFill>
                <a:latin typeface="Verdana"/>
                <a:cs typeface="Verdana"/>
              </a:rPr>
              <a:t>τ</a:t>
            </a:r>
            <a:r>
              <a:rPr sz="1800" dirty="0">
                <a:solidFill>
                  <a:srgbClr val="404040"/>
                </a:solidFill>
                <a:latin typeface="Verdana"/>
                <a:cs typeface="Verdana"/>
              </a:rPr>
              <a:t>α</a:t>
            </a:r>
            <a:r>
              <a:rPr sz="1800" spc="-175" dirty="0">
                <a:solidFill>
                  <a:srgbClr val="404040"/>
                </a:solidFill>
                <a:latin typeface="Verdana"/>
                <a:cs typeface="Verdana"/>
              </a:rPr>
              <a:t> </a:t>
            </a:r>
            <a:r>
              <a:rPr sz="1800" spc="-145" dirty="0">
                <a:solidFill>
                  <a:srgbClr val="404040"/>
                </a:solidFill>
                <a:latin typeface="Verdana"/>
                <a:cs typeface="Verdana"/>
              </a:rPr>
              <a:t>γ</a:t>
            </a:r>
            <a:r>
              <a:rPr sz="1800" spc="-50" dirty="0">
                <a:solidFill>
                  <a:srgbClr val="404040"/>
                </a:solidFill>
                <a:latin typeface="Verdana"/>
                <a:cs typeface="Verdana"/>
              </a:rPr>
              <a:t>ί</a:t>
            </a:r>
            <a:r>
              <a:rPr sz="1800" spc="-45" dirty="0">
                <a:solidFill>
                  <a:srgbClr val="404040"/>
                </a:solidFill>
                <a:latin typeface="Verdana"/>
                <a:cs typeface="Verdana"/>
              </a:rPr>
              <a:t>ν</a:t>
            </a:r>
            <a:r>
              <a:rPr sz="1800" spc="-75" dirty="0">
                <a:solidFill>
                  <a:srgbClr val="404040"/>
                </a:solidFill>
                <a:latin typeface="Verdana"/>
                <a:cs typeface="Verdana"/>
              </a:rPr>
              <a:t>ε</a:t>
            </a:r>
            <a:r>
              <a:rPr sz="1800" spc="-80" dirty="0">
                <a:solidFill>
                  <a:srgbClr val="404040"/>
                </a:solidFill>
                <a:latin typeface="Verdana"/>
                <a:cs typeface="Verdana"/>
              </a:rPr>
              <a:t>τ</a:t>
            </a:r>
            <a:r>
              <a:rPr sz="1800" spc="-105" dirty="0">
                <a:solidFill>
                  <a:srgbClr val="404040"/>
                </a:solidFill>
                <a:latin typeface="Verdana"/>
                <a:cs typeface="Verdana"/>
              </a:rPr>
              <a:t>α</a:t>
            </a:r>
            <a:r>
              <a:rPr sz="1800" dirty="0">
                <a:solidFill>
                  <a:srgbClr val="404040"/>
                </a:solidFill>
                <a:latin typeface="Verdana"/>
                <a:cs typeface="Verdana"/>
              </a:rPr>
              <a:t>ι</a:t>
            </a:r>
            <a:r>
              <a:rPr sz="1800" spc="-290" dirty="0">
                <a:solidFill>
                  <a:srgbClr val="404040"/>
                </a:solidFill>
                <a:latin typeface="Verdana"/>
                <a:cs typeface="Verdana"/>
              </a:rPr>
              <a:t> </a:t>
            </a:r>
            <a:r>
              <a:rPr sz="1800" dirty="0">
                <a:solidFill>
                  <a:srgbClr val="404040"/>
                </a:solidFill>
                <a:latin typeface="Verdana"/>
                <a:cs typeface="Verdana"/>
              </a:rPr>
              <a:t>η</a:t>
            </a:r>
            <a:r>
              <a:rPr sz="1800" spc="-180" dirty="0">
                <a:solidFill>
                  <a:srgbClr val="404040"/>
                </a:solidFill>
                <a:latin typeface="Verdana"/>
                <a:cs typeface="Verdana"/>
              </a:rPr>
              <a:t> </a:t>
            </a:r>
            <a:r>
              <a:rPr sz="1800" spc="-35" dirty="0">
                <a:solidFill>
                  <a:srgbClr val="404040"/>
                </a:solidFill>
                <a:latin typeface="Verdana"/>
                <a:cs typeface="Verdana"/>
              </a:rPr>
              <a:t>κ</a:t>
            </a:r>
            <a:r>
              <a:rPr sz="1800" spc="-45" dirty="0">
                <a:solidFill>
                  <a:srgbClr val="404040"/>
                </a:solidFill>
                <a:latin typeface="Verdana"/>
                <a:cs typeface="Verdana"/>
              </a:rPr>
              <a:t>ατ</a:t>
            </a:r>
            <a:r>
              <a:rPr sz="1800" spc="-55" dirty="0">
                <a:solidFill>
                  <a:srgbClr val="404040"/>
                </a:solidFill>
                <a:latin typeface="Verdana"/>
                <a:cs typeface="Verdana"/>
              </a:rPr>
              <a:t>α</a:t>
            </a:r>
            <a:r>
              <a:rPr sz="1800" spc="-35" dirty="0">
                <a:solidFill>
                  <a:srgbClr val="404040"/>
                </a:solidFill>
                <a:latin typeface="Verdana"/>
                <a:cs typeface="Verdana"/>
              </a:rPr>
              <a:t>χ</a:t>
            </a:r>
            <a:r>
              <a:rPr sz="1800" spc="-25" dirty="0">
                <a:solidFill>
                  <a:srgbClr val="404040"/>
                </a:solidFill>
                <a:latin typeface="Verdana"/>
                <a:cs typeface="Verdana"/>
              </a:rPr>
              <a:t>ώρ</a:t>
            </a:r>
            <a:r>
              <a:rPr sz="1800" spc="-40" dirty="0">
                <a:solidFill>
                  <a:srgbClr val="404040"/>
                </a:solidFill>
                <a:latin typeface="Verdana"/>
                <a:cs typeface="Verdana"/>
              </a:rPr>
              <a:t>η</a:t>
            </a:r>
            <a:r>
              <a:rPr sz="1800" spc="160" dirty="0">
                <a:solidFill>
                  <a:srgbClr val="404040"/>
                </a:solidFill>
                <a:latin typeface="Verdana"/>
                <a:cs typeface="Verdana"/>
              </a:rPr>
              <a:t>σ</a:t>
            </a:r>
            <a:r>
              <a:rPr sz="1800" dirty="0">
                <a:solidFill>
                  <a:srgbClr val="404040"/>
                </a:solidFill>
                <a:latin typeface="Verdana"/>
                <a:cs typeface="Verdana"/>
              </a:rPr>
              <a:t>η</a:t>
            </a:r>
            <a:r>
              <a:rPr sz="1800" spc="-165" dirty="0">
                <a:solidFill>
                  <a:srgbClr val="404040"/>
                </a:solidFill>
                <a:latin typeface="Verdana"/>
                <a:cs typeface="Verdana"/>
              </a:rPr>
              <a:t> </a:t>
            </a:r>
            <a:r>
              <a:rPr sz="1800" spc="-45" dirty="0">
                <a:solidFill>
                  <a:srgbClr val="404040"/>
                </a:solidFill>
                <a:latin typeface="Verdana"/>
                <a:cs typeface="Verdana"/>
              </a:rPr>
              <a:t>τ</a:t>
            </a:r>
            <a:r>
              <a:rPr sz="1800" spc="-40" dirty="0">
                <a:solidFill>
                  <a:srgbClr val="404040"/>
                </a:solidFill>
                <a:latin typeface="Verdana"/>
                <a:cs typeface="Verdana"/>
              </a:rPr>
              <a:t>η</a:t>
            </a:r>
            <a:r>
              <a:rPr sz="1800" dirty="0">
                <a:solidFill>
                  <a:srgbClr val="404040"/>
                </a:solidFill>
                <a:latin typeface="Verdana"/>
                <a:cs typeface="Verdana"/>
              </a:rPr>
              <a:t>ς</a:t>
            </a:r>
            <a:r>
              <a:rPr sz="1800" spc="-155" dirty="0">
                <a:solidFill>
                  <a:srgbClr val="404040"/>
                </a:solidFill>
                <a:latin typeface="Verdana"/>
                <a:cs typeface="Verdana"/>
              </a:rPr>
              <a:t> </a:t>
            </a:r>
            <a:r>
              <a:rPr sz="1800" spc="65" dirty="0">
                <a:solidFill>
                  <a:srgbClr val="404040"/>
                </a:solidFill>
                <a:latin typeface="Verdana"/>
                <a:cs typeface="Verdana"/>
              </a:rPr>
              <a:t>π</a:t>
            </a:r>
            <a:r>
              <a:rPr sz="1800" spc="-180" dirty="0">
                <a:solidFill>
                  <a:srgbClr val="404040"/>
                </a:solidFill>
                <a:latin typeface="Verdana"/>
                <a:cs typeface="Verdana"/>
              </a:rPr>
              <a:t>ε</a:t>
            </a:r>
            <a:r>
              <a:rPr sz="1800" spc="75" dirty="0">
                <a:solidFill>
                  <a:srgbClr val="404040"/>
                </a:solidFill>
                <a:latin typeface="Verdana"/>
                <a:cs typeface="Verdana"/>
              </a:rPr>
              <a:t>ρ</a:t>
            </a:r>
            <a:r>
              <a:rPr sz="1800" spc="-110" dirty="0">
                <a:solidFill>
                  <a:srgbClr val="404040"/>
                </a:solidFill>
                <a:latin typeface="Verdana"/>
                <a:cs typeface="Verdana"/>
              </a:rPr>
              <a:t>ι</a:t>
            </a:r>
            <a:r>
              <a:rPr sz="1800" spc="-50" dirty="0">
                <a:solidFill>
                  <a:srgbClr val="404040"/>
                </a:solidFill>
                <a:latin typeface="Verdana"/>
                <a:cs typeface="Verdana"/>
              </a:rPr>
              <a:t>ο</a:t>
            </a:r>
            <a:r>
              <a:rPr sz="1800" spc="-55" dirty="0">
                <a:solidFill>
                  <a:srgbClr val="404040"/>
                </a:solidFill>
                <a:latin typeface="Verdana"/>
                <a:cs typeface="Verdana"/>
              </a:rPr>
              <a:t>χ</a:t>
            </a:r>
            <a:r>
              <a:rPr sz="1800" spc="-60" dirty="0">
                <a:solidFill>
                  <a:srgbClr val="404040"/>
                </a:solidFill>
                <a:latin typeface="Verdana"/>
                <a:cs typeface="Verdana"/>
              </a:rPr>
              <a:t>ή</a:t>
            </a:r>
            <a:r>
              <a:rPr sz="1800" dirty="0">
                <a:solidFill>
                  <a:srgbClr val="404040"/>
                </a:solidFill>
                <a:latin typeface="Verdana"/>
                <a:cs typeface="Verdana"/>
              </a:rPr>
              <a:t>ς</a:t>
            </a:r>
            <a:endParaRPr sz="1800">
              <a:latin typeface="Verdana"/>
              <a:cs typeface="Verdana"/>
            </a:endParaRPr>
          </a:p>
          <a:p>
            <a:pPr marL="268605" indent="-256540">
              <a:lnSpc>
                <a:spcPct val="100000"/>
              </a:lnSpc>
              <a:buAutoNum type="arabicPeriod"/>
              <a:tabLst>
                <a:tab pos="269240" algn="l"/>
              </a:tabLst>
            </a:pPr>
            <a:r>
              <a:rPr sz="1800" dirty="0">
                <a:solidFill>
                  <a:srgbClr val="404040"/>
                </a:solidFill>
                <a:latin typeface="Verdana"/>
                <a:cs typeface="Verdana"/>
              </a:rPr>
              <a:t>Η</a:t>
            </a:r>
            <a:r>
              <a:rPr sz="1800" spc="-270" dirty="0">
                <a:solidFill>
                  <a:srgbClr val="404040"/>
                </a:solidFill>
                <a:latin typeface="Verdana"/>
                <a:cs typeface="Verdana"/>
              </a:rPr>
              <a:t> </a:t>
            </a:r>
            <a:r>
              <a:rPr sz="1800" spc="-95" dirty="0">
                <a:solidFill>
                  <a:srgbClr val="404040"/>
                </a:solidFill>
                <a:latin typeface="Verdana"/>
                <a:cs typeface="Verdana"/>
              </a:rPr>
              <a:t>επ</a:t>
            </a:r>
            <a:r>
              <a:rPr sz="1800" spc="-30" dirty="0">
                <a:solidFill>
                  <a:srgbClr val="404040"/>
                </a:solidFill>
                <a:latin typeface="Verdana"/>
                <a:cs typeface="Verdana"/>
              </a:rPr>
              <a:t>ι</a:t>
            </a:r>
            <a:r>
              <a:rPr sz="1800" spc="-35" dirty="0">
                <a:solidFill>
                  <a:srgbClr val="404040"/>
                </a:solidFill>
                <a:latin typeface="Verdana"/>
                <a:cs typeface="Verdana"/>
              </a:rPr>
              <a:t>λ</a:t>
            </a:r>
            <a:r>
              <a:rPr sz="1800" spc="-40" dirty="0">
                <a:solidFill>
                  <a:srgbClr val="404040"/>
                </a:solidFill>
                <a:latin typeface="Verdana"/>
                <a:cs typeface="Verdana"/>
              </a:rPr>
              <a:t>ο</a:t>
            </a:r>
            <a:r>
              <a:rPr sz="1800" spc="-35" dirty="0">
                <a:solidFill>
                  <a:srgbClr val="404040"/>
                </a:solidFill>
                <a:latin typeface="Verdana"/>
                <a:cs typeface="Verdana"/>
              </a:rPr>
              <a:t>γ</a:t>
            </a:r>
            <a:r>
              <a:rPr sz="1800" dirty="0">
                <a:solidFill>
                  <a:srgbClr val="404040"/>
                </a:solidFill>
                <a:latin typeface="Verdana"/>
                <a:cs typeface="Verdana"/>
              </a:rPr>
              <a:t>ή</a:t>
            </a:r>
            <a:r>
              <a:rPr sz="1800" spc="-200" dirty="0">
                <a:solidFill>
                  <a:srgbClr val="404040"/>
                </a:solidFill>
                <a:latin typeface="Verdana"/>
                <a:cs typeface="Verdana"/>
              </a:rPr>
              <a:t> </a:t>
            </a:r>
            <a:r>
              <a:rPr sz="1800" spc="-45" dirty="0">
                <a:solidFill>
                  <a:srgbClr val="404040"/>
                </a:solidFill>
                <a:latin typeface="Verdana"/>
                <a:cs typeface="Verdana"/>
              </a:rPr>
              <a:t>τ</a:t>
            </a:r>
            <a:r>
              <a:rPr sz="1800" spc="-40" dirty="0">
                <a:solidFill>
                  <a:srgbClr val="404040"/>
                </a:solidFill>
                <a:latin typeface="Verdana"/>
                <a:cs typeface="Verdana"/>
              </a:rPr>
              <a:t>η</a:t>
            </a:r>
            <a:r>
              <a:rPr sz="1800" dirty="0">
                <a:solidFill>
                  <a:srgbClr val="404040"/>
                </a:solidFill>
                <a:latin typeface="Verdana"/>
                <a:cs typeface="Verdana"/>
              </a:rPr>
              <a:t>ς</a:t>
            </a:r>
            <a:r>
              <a:rPr sz="1800" spc="-145" dirty="0">
                <a:solidFill>
                  <a:srgbClr val="404040"/>
                </a:solidFill>
                <a:latin typeface="Verdana"/>
                <a:cs typeface="Verdana"/>
              </a:rPr>
              <a:t> </a:t>
            </a:r>
            <a:r>
              <a:rPr sz="1800" spc="-55" dirty="0">
                <a:solidFill>
                  <a:srgbClr val="404040"/>
                </a:solidFill>
                <a:latin typeface="Verdana"/>
                <a:cs typeface="Verdana"/>
              </a:rPr>
              <a:t>χ</a:t>
            </a:r>
            <a:r>
              <a:rPr sz="1800" spc="-65" dirty="0">
                <a:solidFill>
                  <a:srgbClr val="404040"/>
                </a:solidFill>
                <a:latin typeface="Verdana"/>
                <a:cs typeface="Verdana"/>
              </a:rPr>
              <a:t>ώ</a:t>
            </a:r>
            <a:r>
              <a:rPr sz="1800" spc="95" dirty="0">
                <a:solidFill>
                  <a:srgbClr val="404040"/>
                </a:solidFill>
                <a:latin typeface="Verdana"/>
                <a:cs typeface="Verdana"/>
              </a:rPr>
              <a:t>ρ</a:t>
            </a:r>
            <a:r>
              <a:rPr sz="1800" spc="75" dirty="0">
                <a:solidFill>
                  <a:srgbClr val="404040"/>
                </a:solidFill>
                <a:latin typeface="Verdana"/>
                <a:cs typeface="Verdana"/>
              </a:rPr>
              <a:t>α</a:t>
            </a:r>
            <a:r>
              <a:rPr sz="1800" dirty="0">
                <a:solidFill>
                  <a:srgbClr val="404040"/>
                </a:solidFill>
                <a:latin typeface="Verdana"/>
                <a:cs typeface="Verdana"/>
              </a:rPr>
              <a:t>ς</a:t>
            </a:r>
            <a:endParaRPr sz="1800">
              <a:latin typeface="Verdana"/>
              <a:cs typeface="Verdana"/>
            </a:endParaRPr>
          </a:p>
          <a:p>
            <a:pPr marL="299085" indent="-287020">
              <a:lnSpc>
                <a:spcPct val="100000"/>
              </a:lnSpc>
              <a:buFont typeface="Wingdings"/>
              <a:buChar char=""/>
              <a:tabLst>
                <a:tab pos="299720" algn="l"/>
              </a:tabLst>
            </a:pPr>
            <a:r>
              <a:rPr sz="1800" spc="-50" dirty="0">
                <a:solidFill>
                  <a:srgbClr val="F39B34"/>
                </a:solidFill>
                <a:latin typeface="Verdana"/>
                <a:cs typeface="Verdana"/>
              </a:rPr>
              <a:t>Κ</a:t>
            </a:r>
            <a:r>
              <a:rPr sz="1800" spc="-55" dirty="0">
                <a:solidFill>
                  <a:srgbClr val="F39B34"/>
                </a:solidFill>
                <a:latin typeface="Verdana"/>
                <a:cs typeface="Verdana"/>
              </a:rPr>
              <a:t>ά</a:t>
            </a:r>
            <a:r>
              <a:rPr sz="1800" spc="-45" dirty="0">
                <a:solidFill>
                  <a:srgbClr val="F39B34"/>
                </a:solidFill>
                <a:latin typeface="Verdana"/>
                <a:cs typeface="Verdana"/>
              </a:rPr>
              <a:t>θ</a:t>
            </a:r>
            <a:r>
              <a:rPr sz="1800" dirty="0">
                <a:solidFill>
                  <a:srgbClr val="F39B34"/>
                </a:solidFill>
                <a:latin typeface="Verdana"/>
                <a:cs typeface="Verdana"/>
              </a:rPr>
              <a:t>ε</a:t>
            </a:r>
            <a:r>
              <a:rPr sz="1800" spc="-190" dirty="0">
                <a:solidFill>
                  <a:srgbClr val="F39B34"/>
                </a:solidFill>
                <a:latin typeface="Verdana"/>
                <a:cs typeface="Verdana"/>
              </a:rPr>
              <a:t> </a:t>
            </a:r>
            <a:r>
              <a:rPr sz="1800" spc="65" dirty="0">
                <a:solidFill>
                  <a:srgbClr val="F39B34"/>
                </a:solidFill>
                <a:latin typeface="Verdana"/>
                <a:cs typeface="Verdana"/>
              </a:rPr>
              <a:t>π</a:t>
            </a:r>
            <a:r>
              <a:rPr sz="1800" spc="-180" dirty="0">
                <a:solidFill>
                  <a:srgbClr val="F39B34"/>
                </a:solidFill>
                <a:latin typeface="Verdana"/>
                <a:cs typeface="Verdana"/>
              </a:rPr>
              <a:t>ε</a:t>
            </a:r>
            <a:r>
              <a:rPr sz="1800" spc="75" dirty="0">
                <a:solidFill>
                  <a:srgbClr val="F39B34"/>
                </a:solidFill>
                <a:latin typeface="Verdana"/>
                <a:cs typeface="Verdana"/>
              </a:rPr>
              <a:t>ρ</a:t>
            </a:r>
            <a:r>
              <a:rPr sz="1800" spc="-110" dirty="0">
                <a:solidFill>
                  <a:srgbClr val="F39B34"/>
                </a:solidFill>
                <a:latin typeface="Verdana"/>
                <a:cs typeface="Verdana"/>
              </a:rPr>
              <a:t>ι</a:t>
            </a:r>
            <a:r>
              <a:rPr sz="1800" spc="-60" dirty="0">
                <a:solidFill>
                  <a:srgbClr val="F39B34"/>
                </a:solidFill>
                <a:latin typeface="Verdana"/>
                <a:cs typeface="Verdana"/>
              </a:rPr>
              <a:t>ο</a:t>
            </a:r>
            <a:r>
              <a:rPr sz="1800" spc="-65" dirty="0">
                <a:solidFill>
                  <a:srgbClr val="F39B34"/>
                </a:solidFill>
                <a:latin typeface="Verdana"/>
                <a:cs typeface="Verdana"/>
              </a:rPr>
              <a:t>χ</a:t>
            </a:r>
            <a:r>
              <a:rPr sz="1800" dirty="0">
                <a:solidFill>
                  <a:srgbClr val="F39B34"/>
                </a:solidFill>
                <a:latin typeface="Verdana"/>
                <a:cs typeface="Verdana"/>
              </a:rPr>
              <a:t>ή</a:t>
            </a:r>
            <a:r>
              <a:rPr sz="1800" spc="-195" dirty="0">
                <a:solidFill>
                  <a:srgbClr val="F39B34"/>
                </a:solidFill>
                <a:latin typeface="Verdana"/>
                <a:cs typeface="Verdana"/>
              </a:rPr>
              <a:t> </a:t>
            </a:r>
            <a:r>
              <a:rPr sz="1800" spc="-55" dirty="0">
                <a:solidFill>
                  <a:srgbClr val="F39B34"/>
                </a:solidFill>
                <a:latin typeface="Verdana"/>
                <a:cs typeface="Verdana"/>
              </a:rPr>
              <a:t>αξ</a:t>
            </a:r>
            <a:r>
              <a:rPr sz="1800" spc="-5" dirty="0">
                <a:solidFill>
                  <a:srgbClr val="F39B34"/>
                </a:solidFill>
                <a:latin typeface="Verdana"/>
                <a:cs typeface="Verdana"/>
              </a:rPr>
              <a:t>ι</a:t>
            </a:r>
            <a:r>
              <a:rPr sz="1800" spc="-15" dirty="0">
                <a:solidFill>
                  <a:srgbClr val="F39B34"/>
                </a:solidFill>
                <a:latin typeface="Verdana"/>
                <a:cs typeface="Verdana"/>
              </a:rPr>
              <a:t>ο</a:t>
            </a:r>
            <a:r>
              <a:rPr sz="1800" spc="-25" dirty="0">
                <a:solidFill>
                  <a:srgbClr val="F39B34"/>
                </a:solidFill>
                <a:latin typeface="Verdana"/>
                <a:cs typeface="Verdana"/>
              </a:rPr>
              <a:t>λ</a:t>
            </a:r>
            <a:r>
              <a:rPr sz="1800" spc="-65" dirty="0">
                <a:solidFill>
                  <a:srgbClr val="F39B34"/>
                </a:solidFill>
                <a:latin typeface="Verdana"/>
                <a:cs typeface="Verdana"/>
              </a:rPr>
              <a:t>ο</a:t>
            </a:r>
            <a:r>
              <a:rPr sz="1800" spc="-60" dirty="0">
                <a:solidFill>
                  <a:srgbClr val="F39B34"/>
                </a:solidFill>
                <a:latin typeface="Verdana"/>
                <a:cs typeface="Verdana"/>
              </a:rPr>
              <a:t>γε</a:t>
            </a:r>
            <a:r>
              <a:rPr sz="1800" spc="-110" dirty="0">
                <a:solidFill>
                  <a:srgbClr val="F39B34"/>
                </a:solidFill>
                <a:latin typeface="Verdana"/>
                <a:cs typeface="Verdana"/>
              </a:rPr>
              <a:t>ί</a:t>
            </a:r>
            <a:r>
              <a:rPr sz="1800" spc="-45" dirty="0">
                <a:solidFill>
                  <a:srgbClr val="F39B34"/>
                </a:solidFill>
                <a:latin typeface="Verdana"/>
                <a:cs typeface="Verdana"/>
              </a:rPr>
              <a:t>τ</a:t>
            </a:r>
            <a:r>
              <a:rPr sz="1800" spc="-55" dirty="0">
                <a:solidFill>
                  <a:srgbClr val="F39B34"/>
                </a:solidFill>
                <a:latin typeface="Verdana"/>
                <a:cs typeface="Verdana"/>
              </a:rPr>
              <a:t>α</a:t>
            </a:r>
            <a:r>
              <a:rPr sz="1800" dirty="0">
                <a:solidFill>
                  <a:srgbClr val="F39B34"/>
                </a:solidFill>
                <a:latin typeface="Verdana"/>
                <a:cs typeface="Verdana"/>
              </a:rPr>
              <a:t>ι</a:t>
            </a:r>
            <a:r>
              <a:rPr sz="1800" spc="-254" dirty="0">
                <a:solidFill>
                  <a:srgbClr val="F39B34"/>
                </a:solidFill>
                <a:latin typeface="Verdana"/>
                <a:cs typeface="Verdana"/>
              </a:rPr>
              <a:t> </a:t>
            </a:r>
            <a:r>
              <a:rPr sz="1800" spc="-90" dirty="0">
                <a:solidFill>
                  <a:srgbClr val="F39B34"/>
                </a:solidFill>
                <a:latin typeface="Verdana"/>
                <a:cs typeface="Verdana"/>
              </a:rPr>
              <a:t>ξ</a:t>
            </a:r>
            <a:r>
              <a:rPr sz="1800" spc="-85" dirty="0">
                <a:solidFill>
                  <a:srgbClr val="F39B34"/>
                </a:solidFill>
                <a:latin typeface="Verdana"/>
                <a:cs typeface="Verdana"/>
              </a:rPr>
              <a:t>ε</a:t>
            </a:r>
            <a:r>
              <a:rPr sz="1800" spc="-90" dirty="0">
                <a:solidFill>
                  <a:srgbClr val="F39B34"/>
                </a:solidFill>
                <a:latin typeface="Verdana"/>
                <a:cs typeface="Verdana"/>
              </a:rPr>
              <a:t>χ</a:t>
            </a:r>
            <a:r>
              <a:rPr sz="1800" spc="-85" dirty="0">
                <a:solidFill>
                  <a:srgbClr val="F39B34"/>
                </a:solidFill>
                <a:latin typeface="Verdana"/>
                <a:cs typeface="Verdana"/>
              </a:rPr>
              <a:t>ωρ</a:t>
            </a:r>
            <a:r>
              <a:rPr sz="1800" spc="-30" dirty="0">
                <a:solidFill>
                  <a:srgbClr val="F39B34"/>
                </a:solidFill>
                <a:latin typeface="Verdana"/>
                <a:cs typeface="Verdana"/>
              </a:rPr>
              <a:t>ι</a:t>
            </a:r>
            <a:r>
              <a:rPr sz="1800" dirty="0">
                <a:solidFill>
                  <a:srgbClr val="F39B34"/>
                </a:solidFill>
                <a:latin typeface="Verdana"/>
                <a:cs typeface="Verdana"/>
              </a:rPr>
              <a:t>σ</a:t>
            </a:r>
            <a:r>
              <a:rPr sz="1800" spc="-470" dirty="0">
                <a:solidFill>
                  <a:srgbClr val="F39B34"/>
                </a:solidFill>
                <a:latin typeface="Verdana"/>
                <a:cs typeface="Verdana"/>
              </a:rPr>
              <a:t> </a:t>
            </a:r>
            <a:r>
              <a:rPr sz="1800" spc="-45" dirty="0">
                <a:solidFill>
                  <a:srgbClr val="F39B34"/>
                </a:solidFill>
                <a:latin typeface="Verdana"/>
                <a:cs typeface="Verdana"/>
              </a:rPr>
              <a:t>τά</a:t>
            </a:r>
            <a:endParaRPr sz="1800">
              <a:latin typeface="Verdana"/>
              <a:cs typeface="Verdana"/>
            </a:endParaRPr>
          </a:p>
        </p:txBody>
      </p:sp>
      <p:sp>
        <p:nvSpPr>
          <p:cNvPr id="12" name="object 12"/>
          <p:cNvSpPr txBox="1"/>
          <p:nvPr/>
        </p:nvSpPr>
        <p:spPr>
          <a:xfrm>
            <a:off x="10304526" y="34114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3" name="object 13"/>
          <p:cNvSpPr/>
          <p:nvPr/>
        </p:nvSpPr>
        <p:spPr>
          <a:xfrm>
            <a:off x="1922526" y="3957065"/>
            <a:ext cx="1641475" cy="340995"/>
          </a:xfrm>
          <a:custGeom>
            <a:avLst/>
            <a:gdLst/>
            <a:ahLst/>
            <a:cxnLst/>
            <a:rect l="l" t="t" r="r" b="b"/>
            <a:pathLst>
              <a:path w="1641475" h="340995">
                <a:moveTo>
                  <a:pt x="0" y="56768"/>
                </a:moveTo>
                <a:lnTo>
                  <a:pt x="4444" y="34670"/>
                </a:lnTo>
                <a:lnTo>
                  <a:pt x="16637" y="16636"/>
                </a:lnTo>
                <a:lnTo>
                  <a:pt x="34543" y="4444"/>
                </a:lnTo>
                <a:lnTo>
                  <a:pt x="56642" y="0"/>
                </a:lnTo>
                <a:lnTo>
                  <a:pt x="1584578" y="0"/>
                </a:lnTo>
                <a:lnTo>
                  <a:pt x="1606550" y="4444"/>
                </a:lnTo>
                <a:lnTo>
                  <a:pt x="1624584" y="16636"/>
                </a:lnTo>
                <a:lnTo>
                  <a:pt x="1636776" y="34670"/>
                </a:lnTo>
                <a:lnTo>
                  <a:pt x="1641221" y="56768"/>
                </a:lnTo>
                <a:lnTo>
                  <a:pt x="1641221" y="284098"/>
                </a:lnTo>
                <a:lnTo>
                  <a:pt x="1636776" y="306196"/>
                </a:lnTo>
                <a:lnTo>
                  <a:pt x="1624584" y="324230"/>
                </a:lnTo>
                <a:lnTo>
                  <a:pt x="1606550" y="336422"/>
                </a:lnTo>
                <a:lnTo>
                  <a:pt x="1584578" y="340867"/>
                </a:lnTo>
                <a:lnTo>
                  <a:pt x="56642" y="340867"/>
                </a:lnTo>
                <a:lnTo>
                  <a:pt x="34543" y="336422"/>
                </a:lnTo>
                <a:lnTo>
                  <a:pt x="16637" y="324230"/>
                </a:lnTo>
                <a:lnTo>
                  <a:pt x="4444" y="306196"/>
                </a:lnTo>
                <a:lnTo>
                  <a:pt x="0" y="284098"/>
                </a:lnTo>
                <a:lnTo>
                  <a:pt x="0" y="56768"/>
                </a:lnTo>
                <a:close/>
              </a:path>
            </a:pathLst>
          </a:custGeom>
          <a:ln w="25908">
            <a:solidFill>
              <a:srgbClr val="FF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28394" y="2121534"/>
            <a:ext cx="585025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Courier New"/>
                <a:cs typeface="Courier New"/>
              </a:rPr>
              <a:t>o</a:t>
            </a:r>
            <a:r>
              <a:rPr sz="2400" spc="-625" dirty="0">
                <a:solidFill>
                  <a:srgbClr val="404040"/>
                </a:solidFill>
                <a:latin typeface="Courier New"/>
                <a:cs typeface="Courier New"/>
              </a:rPr>
              <a:t> </a:t>
            </a:r>
            <a:r>
              <a:rPr sz="2400" spc="-5" dirty="0">
                <a:solidFill>
                  <a:srgbClr val="404040"/>
                </a:solidFill>
                <a:latin typeface="Verdana"/>
                <a:cs typeface="Verdana"/>
              </a:rPr>
              <a:t>Γεν</a:t>
            </a:r>
            <a:r>
              <a:rPr sz="2400" spc="-10" dirty="0">
                <a:solidFill>
                  <a:srgbClr val="404040"/>
                </a:solidFill>
                <a:latin typeface="Verdana"/>
                <a:cs typeface="Verdana"/>
              </a:rPr>
              <a:t>ι</a:t>
            </a:r>
            <a:r>
              <a:rPr sz="2400" dirty="0">
                <a:solidFill>
                  <a:srgbClr val="404040"/>
                </a:solidFill>
                <a:latin typeface="Verdana"/>
                <a:cs typeface="Verdana"/>
              </a:rPr>
              <a:t>κές</a:t>
            </a:r>
            <a:r>
              <a:rPr sz="2400" spc="20" dirty="0">
                <a:solidFill>
                  <a:srgbClr val="404040"/>
                </a:solidFill>
                <a:latin typeface="Verdana"/>
                <a:cs typeface="Verdana"/>
              </a:rPr>
              <a:t> </a:t>
            </a:r>
            <a:r>
              <a:rPr sz="2400" spc="-5" dirty="0">
                <a:solidFill>
                  <a:srgbClr val="404040"/>
                </a:solidFill>
                <a:latin typeface="Verdana"/>
                <a:cs typeface="Verdana"/>
              </a:rPr>
              <a:t>Πληροφ</a:t>
            </a:r>
            <a:r>
              <a:rPr sz="2400" spc="-15" dirty="0">
                <a:solidFill>
                  <a:srgbClr val="404040"/>
                </a:solidFill>
                <a:latin typeface="Verdana"/>
                <a:cs typeface="Verdana"/>
              </a:rPr>
              <a:t>ο</a:t>
            </a:r>
            <a:r>
              <a:rPr sz="2400" dirty="0">
                <a:solidFill>
                  <a:srgbClr val="404040"/>
                </a:solidFill>
                <a:latin typeface="Verdana"/>
                <a:cs typeface="Verdana"/>
              </a:rPr>
              <a:t>ρίες</a:t>
            </a:r>
            <a:r>
              <a:rPr sz="2400" spc="45" dirty="0">
                <a:solidFill>
                  <a:srgbClr val="404040"/>
                </a:solidFill>
                <a:latin typeface="Verdana"/>
                <a:cs typeface="Verdana"/>
              </a:rPr>
              <a:t> </a:t>
            </a:r>
            <a:r>
              <a:rPr sz="2400" dirty="0">
                <a:solidFill>
                  <a:srgbClr val="404040"/>
                </a:solidFill>
                <a:latin typeface="Verdana"/>
                <a:cs typeface="Verdana"/>
              </a:rPr>
              <a:t>γ</a:t>
            </a:r>
            <a:r>
              <a:rPr sz="2400" spc="-10" dirty="0">
                <a:solidFill>
                  <a:srgbClr val="404040"/>
                </a:solidFill>
                <a:latin typeface="Verdana"/>
                <a:cs typeface="Verdana"/>
              </a:rPr>
              <a:t>ι</a:t>
            </a:r>
            <a:r>
              <a:rPr sz="2400" dirty="0">
                <a:solidFill>
                  <a:srgbClr val="404040"/>
                </a:solidFill>
                <a:latin typeface="Verdana"/>
                <a:cs typeface="Verdana"/>
              </a:rPr>
              <a:t>α</a:t>
            </a:r>
            <a:r>
              <a:rPr sz="2400" spc="30" dirty="0">
                <a:solidFill>
                  <a:srgbClr val="404040"/>
                </a:solidFill>
                <a:latin typeface="Verdana"/>
                <a:cs typeface="Verdana"/>
              </a:rPr>
              <a:t> </a:t>
            </a:r>
            <a:r>
              <a:rPr sz="2400" spc="-5" dirty="0">
                <a:solidFill>
                  <a:srgbClr val="404040"/>
                </a:solidFill>
                <a:latin typeface="Verdana"/>
                <a:cs typeface="Verdana"/>
              </a:rPr>
              <a:t>τ</a:t>
            </a:r>
            <a:r>
              <a:rPr sz="2400" spc="-10" dirty="0">
                <a:solidFill>
                  <a:srgbClr val="404040"/>
                </a:solidFill>
                <a:latin typeface="Verdana"/>
                <a:cs typeface="Verdana"/>
              </a:rPr>
              <a:t>ι</a:t>
            </a:r>
            <a:r>
              <a:rPr sz="2400" dirty="0">
                <a:solidFill>
                  <a:srgbClr val="404040"/>
                </a:solidFill>
                <a:latin typeface="Verdana"/>
                <a:cs typeface="Verdana"/>
              </a:rPr>
              <a:t>ς</a:t>
            </a:r>
            <a:r>
              <a:rPr sz="2400" spc="20" dirty="0">
                <a:solidFill>
                  <a:srgbClr val="404040"/>
                </a:solidFill>
                <a:latin typeface="Verdana"/>
                <a:cs typeface="Verdana"/>
              </a:rPr>
              <a:t> </a:t>
            </a:r>
            <a:r>
              <a:rPr sz="2400" spc="-5" dirty="0">
                <a:solidFill>
                  <a:srgbClr val="404040"/>
                </a:solidFill>
                <a:latin typeface="Verdana"/>
                <a:cs typeface="Verdana"/>
              </a:rPr>
              <a:t>Δρ</a:t>
            </a:r>
            <a:r>
              <a:rPr sz="2400" spc="5" dirty="0">
                <a:solidFill>
                  <a:srgbClr val="404040"/>
                </a:solidFill>
                <a:latin typeface="Verdana"/>
                <a:cs typeface="Verdana"/>
              </a:rPr>
              <a:t>ά</a:t>
            </a:r>
            <a:r>
              <a:rPr sz="2400" spc="-5" dirty="0">
                <a:solidFill>
                  <a:srgbClr val="404040"/>
                </a:solidFill>
                <a:latin typeface="Verdana"/>
                <a:cs typeface="Verdana"/>
              </a:rPr>
              <a:t>σεις</a:t>
            </a:r>
            <a:endParaRPr sz="2400">
              <a:latin typeface="Verdana"/>
              <a:cs typeface="Verdan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4383"/>
            <a:ext cx="12173711" cy="466344"/>
          </a:xfrm>
          <a:prstGeom prst="rect">
            <a:avLst/>
          </a:prstGeom>
        </p:spPr>
      </p:pic>
      <p:sp>
        <p:nvSpPr>
          <p:cNvPr id="3" name="object 3"/>
          <p:cNvSpPr txBox="1">
            <a:spLocks noGrp="1"/>
          </p:cNvSpPr>
          <p:nvPr>
            <p:ph type="title"/>
          </p:nvPr>
        </p:nvSpPr>
        <p:spPr>
          <a:xfrm>
            <a:off x="121716" y="19557"/>
            <a:ext cx="7367270" cy="452120"/>
          </a:xfrm>
          <a:prstGeom prst="rect">
            <a:avLst/>
          </a:prstGeom>
        </p:spPr>
        <p:txBody>
          <a:bodyPr vert="horz" wrap="square" lIns="0" tIns="12065" rIns="0" bIns="0" rtlCol="0">
            <a:spAutoFit/>
          </a:bodyPr>
          <a:lstStyle/>
          <a:p>
            <a:pPr marL="12700">
              <a:lnSpc>
                <a:spcPct val="100000"/>
              </a:lnSpc>
              <a:spcBef>
                <a:spcPts val="95"/>
              </a:spcBef>
            </a:pPr>
            <a:r>
              <a:rPr spc="-55" dirty="0"/>
              <a:t>Αίτηση</a:t>
            </a:r>
            <a:r>
              <a:rPr spc="-100" dirty="0"/>
              <a:t> </a:t>
            </a:r>
            <a:r>
              <a:rPr spc="-125" dirty="0"/>
              <a:t>ΚΑ171</a:t>
            </a:r>
            <a:r>
              <a:rPr spc="-155" dirty="0"/>
              <a:t> </a:t>
            </a:r>
            <a:r>
              <a:rPr spc="-5" dirty="0"/>
              <a:t>–</a:t>
            </a:r>
            <a:r>
              <a:rPr spc="-405" dirty="0"/>
              <a:t> </a:t>
            </a:r>
            <a:r>
              <a:rPr spc="-60" dirty="0"/>
              <a:t>Regional </a:t>
            </a:r>
            <a:r>
              <a:rPr spc="-150" dirty="0"/>
              <a:t>Partnerships</a:t>
            </a:r>
            <a:r>
              <a:rPr spc="-40" dirty="0"/>
              <a:t> </a:t>
            </a:r>
            <a:r>
              <a:rPr spc="-204" dirty="0"/>
              <a:t>(2/2)</a:t>
            </a:r>
          </a:p>
        </p:txBody>
      </p:sp>
      <p:sp>
        <p:nvSpPr>
          <p:cNvPr id="4" name="object 4"/>
          <p:cNvSpPr txBox="1"/>
          <p:nvPr/>
        </p:nvSpPr>
        <p:spPr>
          <a:xfrm>
            <a:off x="197002" y="483489"/>
            <a:ext cx="11243310" cy="1123315"/>
          </a:xfrm>
          <a:prstGeom prst="rect">
            <a:avLst/>
          </a:prstGeom>
        </p:spPr>
        <p:txBody>
          <a:bodyPr vert="horz" wrap="square" lIns="0" tIns="12700" rIns="0" bIns="0" rtlCol="0">
            <a:spAutoFit/>
          </a:bodyPr>
          <a:lstStyle/>
          <a:p>
            <a:pPr marL="12700">
              <a:lnSpc>
                <a:spcPct val="100000"/>
              </a:lnSpc>
              <a:spcBef>
                <a:spcPts val="100"/>
              </a:spcBef>
            </a:pPr>
            <a:r>
              <a:rPr sz="1800" b="1" u="heavy" spc="-55" dirty="0">
                <a:solidFill>
                  <a:srgbClr val="E26C09"/>
                </a:solidFill>
                <a:uFill>
                  <a:solidFill>
                    <a:srgbClr val="E26C09"/>
                  </a:solidFill>
                </a:uFill>
                <a:latin typeface="Tahoma"/>
                <a:cs typeface="Tahoma"/>
              </a:rPr>
              <a:t>Details</a:t>
            </a:r>
            <a:r>
              <a:rPr sz="1800" b="1" u="heavy" spc="-195" dirty="0">
                <a:solidFill>
                  <a:srgbClr val="E26C09"/>
                </a:solidFill>
                <a:uFill>
                  <a:solidFill>
                    <a:srgbClr val="E26C09"/>
                  </a:solidFill>
                </a:uFill>
                <a:latin typeface="Tahoma"/>
                <a:cs typeface="Tahoma"/>
              </a:rPr>
              <a:t> </a:t>
            </a:r>
            <a:r>
              <a:rPr sz="1800" b="1" u="heavy" spc="-50" dirty="0">
                <a:solidFill>
                  <a:srgbClr val="E26C09"/>
                </a:solidFill>
                <a:uFill>
                  <a:solidFill>
                    <a:srgbClr val="E26C09"/>
                  </a:solidFill>
                </a:uFill>
                <a:latin typeface="Tahoma"/>
                <a:cs typeface="Tahoma"/>
              </a:rPr>
              <a:t>for</a:t>
            </a:r>
            <a:r>
              <a:rPr sz="1800" b="1" u="heavy" spc="-265" dirty="0">
                <a:solidFill>
                  <a:srgbClr val="E26C09"/>
                </a:solidFill>
                <a:uFill>
                  <a:solidFill>
                    <a:srgbClr val="E26C09"/>
                  </a:solidFill>
                </a:uFill>
                <a:latin typeface="Tahoma"/>
                <a:cs typeface="Tahoma"/>
              </a:rPr>
              <a:t> </a:t>
            </a:r>
            <a:r>
              <a:rPr sz="1800" b="1" u="heavy" spc="-5" dirty="0">
                <a:solidFill>
                  <a:srgbClr val="E26C09"/>
                </a:solidFill>
                <a:uFill>
                  <a:solidFill>
                    <a:srgbClr val="E26C09"/>
                  </a:solidFill>
                </a:uFill>
                <a:latin typeface="Tahoma"/>
                <a:cs typeface="Tahoma"/>
              </a:rPr>
              <a:t>cooperation</a:t>
            </a:r>
            <a:r>
              <a:rPr sz="1800" b="1" u="heavy" spc="-120" dirty="0">
                <a:solidFill>
                  <a:srgbClr val="E26C09"/>
                </a:solidFill>
                <a:uFill>
                  <a:solidFill>
                    <a:srgbClr val="E26C09"/>
                  </a:solidFill>
                </a:uFill>
                <a:latin typeface="Tahoma"/>
                <a:cs typeface="Tahoma"/>
              </a:rPr>
              <a:t> </a:t>
            </a:r>
            <a:r>
              <a:rPr sz="1800" b="1" u="heavy" spc="-135" dirty="0">
                <a:solidFill>
                  <a:srgbClr val="E26C09"/>
                </a:solidFill>
                <a:uFill>
                  <a:solidFill>
                    <a:srgbClr val="E26C09"/>
                  </a:solidFill>
                </a:uFill>
                <a:latin typeface="Tahoma"/>
                <a:cs typeface="Tahoma"/>
              </a:rPr>
              <a:t>with</a:t>
            </a:r>
            <a:r>
              <a:rPr sz="1800" b="1" u="heavy" spc="-100" dirty="0">
                <a:solidFill>
                  <a:srgbClr val="E26C09"/>
                </a:solidFill>
                <a:uFill>
                  <a:solidFill>
                    <a:srgbClr val="E26C09"/>
                  </a:solidFill>
                </a:uFill>
                <a:latin typeface="Tahoma"/>
                <a:cs typeface="Tahoma"/>
              </a:rPr>
              <a:t> </a:t>
            </a:r>
            <a:r>
              <a:rPr sz="1800" b="1" u="heavy" dirty="0">
                <a:solidFill>
                  <a:srgbClr val="E26C09"/>
                </a:solidFill>
                <a:uFill>
                  <a:solidFill>
                    <a:srgbClr val="E26C09"/>
                  </a:solidFill>
                </a:uFill>
                <a:latin typeface="Tahoma"/>
                <a:cs typeface="Tahoma"/>
              </a:rPr>
              <a:t>a</a:t>
            </a:r>
            <a:r>
              <a:rPr sz="1800" b="1" u="heavy" spc="75" dirty="0">
                <a:solidFill>
                  <a:srgbClr val="E26C09"/>
                </a:solidFill>
                <a:uFill>
                  <a:solidFill>
                    <a:srgbClr val="E26C09"/>
                  </a:solidFill>
                </a:uFill>
                <a:latin typeface="Tahoma"/>
                <a:cs typeface="Tahoma"/>
              </a:rPr>
              <a:t> </a:t>
            </a:r>
            <a:r>
              <a:rPr sz="1800" b="1" u="heavy" spc="-40" dirty="0">
                <a:solidFill>
                  <a:srgbClr val="E26C09"/>
                </a:solidFill>
                <a:uFill>
                  <a:solidFill>
                    <a:srgbClr val="E26C09"/>
                  </a:solidFill>
                </a:uFill>
                <a:latin typeface="Tahoma"/>
                <a:cs typeface="Tahoma"/>
              </a:rPr>
              <a:t>specific</a:t>
            </a:r>
            <a:r>
              <a:rPr sz="1800" b="1" u="heavy" spc="215" dirty="0">
                <a:solidFill>
                  <a:srgbClr val="E26C09"/>
                </a:solidFill>
                <a:uFill>
                  <a:solidFill>
                    <a:srgbClr val="E26C09"/>
                  </a:solidFill>
                </a:uFill>
                <a:latin typeface="Tahoma"/>
                <a:cs typeface="Tahoma"/>
              </a:rPr>
              <a:t> </a:t>
            </a:r>
            <a:r>
              <a:rPr sz="1800" b="1" u="heavy" spc="-35" dirty="0">
                <a:solidFill>
                  <a:srgbClr val="E26C09"/>
                </a:solidFill>
                <a:uFill>
                  <a:solidFill>
                    <a:srgbClr val="E26C09"/>
                  </a:solidFill>
                </a:uFill>
                <a:latin typeface="Tahoma"/>
                <a:cs typeface="Tahoma"/>
              </a:rPr>
              <a:t>region</a:t>
            </a:r>
            <a:endParaRPr sz="1800">
              <a:latin typeface="Tahoma"/>
              <a:cs typeface="Tahoma"/>
            </a:endParaRPr>
          </a:p>
          <a:p>
            <a:pPr marL="12700">
              <a:lnSpc>
                <a:spcPct val="100000"/>
              </a:lnSpc>
            </a:pPr>
            <a:r>
              <a:rPr sz="1800" spc="-85" dirty="0">
                <a:solidFill>
                  <a:srgbClr val="404040"/>
                </a:solidFill>
                <a:latin typeface="Verdana"/>
                <a:cs typeface="Verdana"/>
              </a:rPr>
              <a:t>2.</a:t>
            </a:r>
            <a:r>
              <a:rPr sz="1800" spc="-285" dirty="0">
                <a:solidFill>
                  <a:srgbClr val="404040"/>
                </a:solidFill>
                <a:latin typeface="Verdana"/>
                <a:cs typeface="Verdana"/>
              </a:rPr>
              <a:t> </a:t>
            </a:r>
            <a:r>
              <a:rPr sz="1800" spc="-125" dirty="0">
                <a:solidFill>
                  <a:srgbClr val="404040"/>
                </a:solidFill>
                <a:latin typeface="Verdana"/>
                <a:cs typeface="Verdana"/>
              </a:rPr>
              <a:t>Στη</a:t>
            </a:r>
            <a:r>
              <a:rPr sz="1800" spc="-310" dirty="0">
                <a:solidFill>
                  <a:srgbClr val="404040"/>
                </a:solidFill>
                <a:latin typeface="Verdana"/>
                <a:cs typeface="Verdana"/>
              </a:rPr>
              <a:t> </a:t>
            </a:r>
            <a:r>
              <a:rPr sz="1800" spc="-55" dirty="0">
                <a:solidFill>
                  <a:srgbClr val="404040"/>
                </a:solidFill>
                <a:latin typeface="Verdana"/>
                <a:cs typeface="Verdana"/>
              </a:rPr>
              <a:t>συνέχεια</a:t>
            </a:r>
            <a:r>
              <a:rPr sz="1800" spc="-229" dirty="0">
                <a:solidFill>
                  <a:srgbClr val="404040"/>
                </a:solidFill>
                <a:latin typeface="Verdana"/>
                <a:cs typeface="Verdana"/>
              </a:rPr>
              <a:t> </a:t>
            </a:r>
            <a:r>
              <a:rPr sz="1800" spc="-114" dirty="0">
                <a:solidFill>
                  <a:srgbClr val="404040"/>
                </a:solidFill>
                <a:latin typeface="Verdana"/>
                <a:cs typeface="Verdana"/>
              </a:rPr>
              <a:t>επιλέγετε</a:t>
            </a:r>
            <a:r>
              <a:rPr sz="1800" spc="-245" dirty="0">
                <a:solidFill>
                  <a:srgbClr val="404040"/>
                </a:solidFill>
                <a:latin typeface="Verdana"/>
                <a:cs typeface="Verdana"/>
              </a:rPr>
              <a:t> </a:t>
            </a:r>
            <a:r>
              <a:rPr sz="1800" spc="-70" dirty="0">
                <a:solidFill>
                  <a:srgbClr val="404040"/>
                </a:solidFill>
                <a:latin typeface="Verdana"/>
                <a:cs typeface="Verdana"/>
              </a:rPr>
              <a:t>την</a:t>
            </a:r>
            <a:r>
              <a:rPr sz="1800" spc="-229" dirty="0">
                <a:solidFill>
                  <a:srgbClr val="404040"/>
                </a:solidFill>
                <a:latin typeface="Verdana"/>
                <a:cs typeface="Verdana"/>
              </a:rPr>
              <a:t> </a:t>
            </a:r>
            <a:r>
              <a:rPr sz="1800" spc="5" dirty="0">
                <a:solidFill>
                  <a:srgbClr val="404040"/>
                </a:solidFill>
                <a:latin typeface="Verdana"/>
                <a:cs typeface="Verdana"/>
              </a:rPr>
              <a:t>χώρα</a:t>
            </a:r>
            <a:r>
              <a:rPr sz="1800" spc="-120" dirty="0">
                <a:solidFill>
                  <a:srgbClr val="404040"/>
                </a:solidFill>
                <a:latin typeface="Verdana"/>
                <a:cs typeface="Verdana"/>
              </a:rPr>
              <a:t> </a:t>
            </a:r>
            <a:r>
              <a:rPr sz="1800" spc="50" dirty="0">
                <a:solidFill>
                  <a:srgbClr val="404040"/>
                </a:solidFill>
                <a:latin typeface="Verdana"/>
                <a:cs typeface="Verdana"/>
              </a:rPr>
              <a:t>από</a:t>
            </a:r>
            <a:r>
              <a:rPr sz="1800" spc="-50" dirty="0">
                <a:solidFill>
                  <a:srgbClr val="404040"/>
                </a:solidFill>
                <a:latin typeface="Verdana"/>
                <a:cs typeface="Verdana"/>
              </a:rPr>
              <a:t> </a:t>
            </a:r>
            <a:r>
              <a:rPr sz="1800" spc="-30" dirty="0">
                <a:solidFill>
                  <a:srgbClr val="404040"/>
                </a:solidFill>
                <a:latin typeface="Verdana"/>
                <a:cs typeface="Verdana"/>
              </a:rPr>
              <a:t>το</a:t>
            </a:r>
            <a:r>
              <a:rPr sz="1800" spc="-165" dirty="0">
                <a:solidFill>
                  <a:srgbClr val="404040"/>
                </a:solidFill>
                <a:latin typeface="Verdana"/>
                <a:cs typeface="Verdana"/>
              </a:rPr>
              <a:t> </a:t>
            </a:r>
            <a:r>
              <a:rPr sz="1800" spc="-5" dirty="0">
                <a:solidFill>
                  <a:srgbClr val="404040"/>
                </a:solidFill>
                <a:latin typeface="Verdana"/>
                <a:cs typeface="Verdana"/>
              </a:rPr>
              <a:t>edit</a:t>
            </a:r>
            <a:r>
              <a:rPr sz="1800" spc="-140" dirty="0">
                <a:solidFill>
                  <a:srgbClr val="404040"/>
                </a:solidFill>
                <a:latin typeface="Verdana"/>
                <a:cs typeface="Verdana"/>
              </a:rPr>
              <a:t> </a:t>
            </a:r>
            <a:r>
              <a:rPr sz="1800" spc="-25" dirty="0">
                <a:solidFill>
                  <a:srgbClr val="404040"/>
                </a:solidFill>
                <a:latin typeface="Verdana"/>
                <a:cs typeface="Verdana"/>
              </a:rPr>
              <a:t>button</a:t>
            </a:r>
            <a:r>
              <a:rPr sz="1800" spc="-114" dirty="0">
                <a:solidFill>
                  <a:srgbClr val="404040"/>
                </a:solidFill>
                <a:latin typeface="Verdana"/>
                <a:cs typeface="Verdana"/>
              </a:rPr>
              <a:t> </a:t>
            </a:r>
            <a:r>
              <a:rPr sz="1800" spc="5" dirty="0">
                <a:solidFill>
                  <a:srgbClr val="404040"/>
                </a:solidFill>
                <a:latin typeface="Verdana"/>
                <a:cs typeface="Verdana"/>
              </a:rPr>
              <a:t>αφού</a:t>
            </a:r>
            <a:r>
              <a:rPr sz="1800" spc="-100" dirty="0">
                <a:solidFill>
                  <a:srgbClr val="404040"/>
                </a:solidFill>
                <a:latin typeface="Verdana"/>
                <a:cs typeface="Verdana"/>
              </a:rPr>
              <a:t> </a:t>
            </a:r>
            <a:r>
              <a:rPr sz="1800" spc="-55" dirty="0">
                <a:solidFill>
                  <a:srgbClr val="404040"/>
                </a:solidFill>
                <a:latin typeface="Verdana"/>
                <a:cs typeface="Verdana"/>
              </a:rPr>
              <a:t>δηλώσετε</a:t>
            </a:r>
            <a:endParaRPr sz="1800">
              <a:latin typeface="Verdana"/>
              <a:cs typeface="Verdana"/>
            </a:endParaRPr>
          </a:p>
          <a:p>
            <a:pPr marL="12700" marR="5080">
              <a:lnSpc>
                <a:spcPct val="100000"/>
              </a:lnSpc>
            </a:pPr>
            <a:r>
              <a:rPr sz="1800" spc="-45" dirty="0">
                <a:solidFill>
                  <a:srgbClr val="404040"/>
                </a:solidFill>
                <a:latin typeface="Verdana"/>
                <a:cs typeface="Verdana"/>
              </a:rPr>
              <a:t>τουλάχιστον</a:t>
            </a:r>
            <a:r>
              <a:rPr sz="1800" spc="-200" dirty="0">
                <a:solidFill>
                  <a:srgbClr val="404040"/>
                </a:solidFill>
                <a:latin typeface="Verdana"/>
                <a:cs typeface="Verdana"/>
              </a:rPr>
              <a:t> </a:t>
            </a:r>
            <a:r>
              <a:rPr sz="1800" b="1" dirty="0">
                <a:solidFill>
                  <a:srgbClr val="F39B34"/>
                </a:solidFill>
                <a:latin typeface="Tahoma"/>
                <a:cs typeface="Tahoma"/>
              </a:rPr>
              <a:t>1</a:t>
            </a:r>
            <a:r>
              <a:rPr sz="1800" b="1" spc="-160" dirty="0">
                <a:solidFill>
                  <a:srgbClr val="F39B34"/>
                </a:solidFill>
                <a:latin typeface="Tahoma"/>
                <a:cs typeface="Tahoma"/>
              </a:rPr>
              <a:t> </a:t>
            </a:r>
            <a:r>
              <a:rPr sz="1800" b="1" spc="-25" dirty="0">
                <a:solidFill>
                  <a:srgbClr val="F39B34"/>
                </a:solidFill>
                <a:latin typeface="Tahoma"/>
                <a:cs typeface="Tahoma"/>
              </a:rPr>
              <a:t>valid</a:t>
            </a:r>
            <a:r>
              <a:rPr sz="1800" b="1" spc="-55" dirty="0">
                <a:solidFill>
                  <a:srgbClr val="F39B34"/>
                </a:solidFill>
                <a:latin typeface="Tahoma"/>
                <a:cs typeface="Tahoma"/>
              </a:rPr>
              <a:t> </a:t>
            </a:r>
            <a:r>
              <a:rPr sz="1800" b="1" spc="-70" dirty="0">
                <a:solidFill>
                  <a:srgbClr val="F39B34"/>
                </a:solidFill>
                <a:latin typeface="Tahoma"/>
                <a:cs typeface="Tahoma"/>
              </a:rPr>
              <a:t>OID</a:t>
            </a:r>
            <a:r>
              <a:rPr sz="1800" b="1" spc="-160" dirty="0">
                <a:solidFill>
                  <a:srgbClr val="F39B34"/>
                </a:solidFill>
                <a:latin typeface="Tahoma"/>
                <a:cs typeface="Tahoma"/>
              </a:rPr>
              <a:t> </a:t>
            </a:r>
            <a:r>
              <a:rPr sz="1800" b="1" dirty="0">
                <a:solidFill>
                  <a:srgbClr val="F39B34"/>
                </a:solidFill>
                <a:latin typeface="Tahoma"/>
                <a:cs typeface="Tahoma"/>
              </a:rPr>
              <a:t>ενός</a:t>
            </a:r>
            <a:r>
              <a:rPr sz="1800" b="1" spc="-55" dirty="0">
                <a:solidFill>
                  <a:srgbClr val="F39B34"/>
                </a:solidFill>
                <a:latin typeface="Tahoma"/>
                <a:cs typeface="Tahoma"/>
              </a:rPr>
              <a:t> </a:t>
            </a:r>
            <a:r>
              <a:rPr sz="1800" b="1" spc="-15" dirty="0">
                <a:solidFill>
                  <a:srgbClr val="F39B34"/>
                </a:solidFill>
                <a:latin typeface="Tahoma"/>
                <a:cs typeface="Tahoma"/>
              </a:rPr>
              <a:t>οργανισμού </a:t>
            </a:r>
            <a:r>
              <a:rPr sz="1800" spc="-30" dirty="0">
                <a:solidFill>
                  <a:srgbClr val="404040"/>
                </a:solidFill>
                <a:latin typeface="Verdana"/>
                <a:cs typeface="Verdana"/>
              </a:rPr>
              <a:t>της</a:t>
            </a:r>
            <a:r>
              <a:rPr sz="1800" spc="-140" dirty="0">
                <a:solidFill>
                  <a:srgbClr val="404040"/>
                </a:solidFill>
                <a:latin typeface="Verdana"/>
                <a:cs typeface="Verdana"/>
              </a:rPr>
              <a:t> </a:t>
            </a:r>
            <a:r>
              <a:rPr sz="1800" spc="-25" dirty="0">
                <a:solidFill>
                  <a:srgbClr val="404040"/>
                </a:solidFill>
                <a:latin typeface="Verdana"/>
                <a:cs typeface="Verdana"/>
              </a:rPr>
              <a:t>περιοχής</a:t>
            </a:r>
            <a:r>
              <a:rPr sz="1800" spc="-170" dirty="0">
                <a:solidFill>
                  <a:srgbClr val="404040"/>
                </a:solidFill>
                <a:latin typeface="Verdana"/>
                <a:cs typeface="Verdana"/>
              </a:rPr>
              <a:t> </a:t>
            </a:r>
            <a:r>
              <a:rPr sz="1800" spc="-25" dirty="0">
                <a:solidFill>
                  <a:srgbClr val="404040"/>
                </a:solidFill>
                <a:latin typeface="Verdana"/>
                <a:cs typeface="Verdana"/>
              </a:rPr>
              <a:t>αυτής</a:t>
            </a:r>
            <a:r>
              <a:rPr sz="1800" spc="-110" dirty="0">
                <a:solidFill>
                  <a:srgbClr val="404040"/>
                </a:solidFill>
                <a:latin typeface="Verdana"/>
                <a:cs typeface="Verdana"/>
              </a:rPr>
              <a:t> </a:t>
            </a:r>
            <a:r>
              <a:rPr sz="1800" spc="-50" dirty="0">
                <a:solidFill>
                  <a:srgbClr val="404040"/>
                </a:solidFill>
                <a:latin typeface="Verdana"/>
                <a:cs typeface="Verdana"/>
              </a:rPr>
              <a:t>και</a:t>
            </a:r>
            <a:r>
              <a:rPr sz="1800" spc="-175" dirty="0">
                <a:solidFill>
                  <a:srgbClr val="404040"/>
                </a:solidFill>
                <a:latin typeface="Verdana"/>
                <a:cs typeface="Verdana"/>
              </a:rPr>
              <a:t> </a:t>
            </a:r>
            <a:r>
              <a:rPr sz="1800" spc="-25" dirty="0">
                <a:solidFill>
                  <a:srgbClr val="404040"/>
                </a:solidFill>
                <a:latin typeface="Verdana"/>
                <a:cs typeface="Verdana"/>
              </a:rPr>
              <a:t>ένα</a:t>
            </a:r>
            <a:r>
              <a:rPr sz="1800" spc="-195" dirty="0">
                <a:solidFill>
                  <a:srgbClr val="404040"/>
                </a:solidFill>
                <a:latin typeface="Verdana"/>
                <a:cs typeface="Verdana"/>
              </a:rPr>
              <a:t> </a:t>
            </a:r>
            <a:r>
              <a:rPr sz="1800" b="1" spc="-15" dirty="0">
                <a:solidFill>
                  <a:srgbClr val="F39B34"/>
                </a:solidFill>
                <a:latin typeface="Tahoma"/>
                <a:cs typeface="Tahoma"/>
              </a:rPr>
              <a:t>email</a:t>
            </a:r>
            <a:r>
              <a:rPr sz="1800" b="1" spc="-40" dirty="0">
                <a:solidFill>
                  <a:srgbClr val="F39B34"/>
                </a:solidFill>
                <a:latin typeface="Tahoma"/>
                <a:cs typeface="Tahoma"/>
              </a:rPr>
              <a:t> </a:t>
            </a:r>
            <a:r>
              <a:rPr sz="1800" b="1" dirty="0">
                <a:solidFill>
                  <a:srgbClr val="F39B34"/>
                </a:solidFill>
                <a:latin typeface="Tahoma"/>
                <a:cs typeface="Tahoma"/>
              </a:rPr>
              <a:t>ενός</a:t>
            </a:r>
            <a:r>
              <a:rPr sz="1800" b="1" spc="-60" dirty="0">
                <a:solidFill>
                  <a:srgbClr val="F39B34"/>
                </a:solidFill>
                <a:latin typeface="Tahoma"/>
                <a:cs typeface="Tahoma"/>
              </a:rPr>
              <a:t> </a:t>
            </a:r>
            <a:r>
              <a:rPr sz="1800" b="1" spc="-35" dirty="0">
                <a:solidFill>
                  <a:srgbClr val="F39B34"/>
                </a:solidFill>
                <a:latin typeface="Tahoma"/>
                <a:cs typeface="Tahoma"/>
              </a:rPr>
              <a:t>ατόμου</a:t>
            </a:r>
            <a:r>
              <a:rPr sz="1800" b="1" spc="-110" dirty="0">
                <a:solidFill>
                  <a:srgbClr val="F39B34"/>
                </a:solidFill>
                <a:latin typeface="Tahoma"/>
                <a:cs typeface="Tahoma"/>
              </a:rPr>
              <a:t> </a:t>
            </a:r>
            <a:r>
              <a:rPr sz="1800" b="1" spc="-15" dirty="0">
                <a:solidFill>
                  <a:srgbClr val="F39B34"/>
                </a:solidFill>
                <a:latin typeface="Tahoma"/>
                <a:cs typeface="Tahoma"/>
              </a:rPr>
              <a:t>επαφής</a:t>
            </a:r>
            <a:r>
              <a:rPr sz="1800" b="1" spc="-45" dirty="0">
                <a:solidFill>
                  <a:srgbClr val="F39B34"/>
                </a:solidFill>
                <a:latin typeface="Tahoma"/>
                <a:cs typeface="Tahoma"/>
              </a:rPr>
              <a:t> </a:t>
            </a:r>
            <a:r>
              <a:rPr sz="1800" b="1" spc="-20" dirty="0">
                <a:solidFill>
                  <a:srgbClr val="F39B34"/>
                </a:solidFill>
                <a:latin typeface="Tahoma"/>
                <a:cs typeface="Tahoma"/>
              </a:rPr>
              <a:t>στον </a:t>
            </a:r>
            <a:r>
              <a:rPr sz="1800" b="1" spc="-509" dirty="0">
                <a:solidFill>
                  <a:srgbClr val="F39B34"/>
                </a:solidFill>
                <a:latin typeface="Tahoma"/>
                <a:cs typeface="Tahoma"/>
              </a:rPr>
              <a:t> </a:t>
            </a:r>
            <a:r>
              <a:rPr sz="1800" b="1" spc="-5" dirty="0">
                <a:solidFill>
                  <a:srgbClr val="F39B34"/>
                </a:solidFill>
                <a:latin typeface="Tahoma"/>
                <a:cs typeface="Tahoma"/>
              </a:rPr>
              <a:t>οργανισμό</a:t>
            </a:r>
            <a:r>
              <a:rPr sz="1800" b="1" spc="-65" dirty="0">
                <a:solidFill>
                  <a:srgbClr val="F39B34"/>
                </a:solidFill>
                <a:latin typeface="Tahoma"/>
                <a:cs typeface="Tahoma"/>
              </a:rPr>
              <a:t> </a:t>
            </a:r>
            <a:r>
              <a:rPr sz="1800" b="1" spc="-40" dirty="0">
                <a:solidFill>
                  <a:srgbClr val="F39B34"/>
                </a:solidFill>
                <a:latin typeface="Tahoma"/>
                <a:cs typeface="Tahoma"/>
              </a:rPr>
              <a:t>αυτό</a:t>
            </a:r>
            <a:endParaRPr sz="1800">
              <a:latin typeface="Tahoma"/>
              <a:cs typeface="Tahoma"/>
            </a:endParaRPr>
          </a:p>
        </p:txBody>
      </p:sp>
      <p:pic>
        <p:nvPicPr>
          <p:cNvPr id="5" name="object 5"/>
          <p:cNvPicPr/>
          <p:nvPr/>
        </p:nvPicPr>
        <p:blipFill>
          <a:blip r:embed="rId3" cstate="print"/>
          <a:stretch>
            <a:fillRect/>
          </a:stretch>
        </p:blipFill>
        <p:spPr>
          <a:xfrm>
            <a:off x="2036064" y="6852664"/>
            <a:ext cx="8215884" cy="5333"/>
          </a:xfrm>
          <a:prstGeom prst="rect">
            <a:avLst/>
          </a:prstGeom>
        </p:spPr>
      </p:pic>
      <p:grpSp>
        <p:nvGrpSpPr>
          <p:cNvPr id="6" name="object 6"/>
          <p:cNvGrpSpPr/>
          <p:nvPr/>
        </p:nvGrpSpPr>
        <p:grpSpPr>
          <a:xfrm>
            <a:off x="2933700" y="1511808"/>
            <a:ext cx="9097010" cy="4871085"/>
            <a:chOff x="2933700" y="1511808"/>
            <a:chExt cx="9097010" cy="4871085"/>
          </a:xfrm>
        </p:grpSpPr>
        <p:pic>
          <p:nvPicPr>
            <p:cNvPr id="7" name="object 7"/>
            <p:cNvPicPr/>
            <p:nvPr/>
          </p:nvPicPr>
          <p:blipFill>
            <a:blip r:embed="rId4" cstate="print"/>
            <a:stretch>
              <a:fillRect/>
            </a:stretch>
          </p:blipFill>
          <p:spPr>
            <a:xfrm>
              <a:off x="2933700" y="1511808"/>
              <a:ext cx="9096756" cy="4870704"/>
            </a:xfrm>
            <a:prstGeom prst="rect">
              <a:avLst/>
            </a:prstGeom>
          </p:spPr>
        </p:pic>
        <p:sp>
          <p:nvSpPr>
            <p:cNvPr id="8" name="object 8"/>
            <p:cNvSpPr/>
            <p:nvPr/>
          </p:nvSpPr>
          <p:spPr>
            <a:xfrm>
              <a:off x="4952238" y="3478530"/>
              <a:ext cx="4404360" cy="397510"/>
            </a:xfrm>
            <a:custGeom>
              <a:avLst/>
              <a:gdLst/>
              <a:ahLst/>
              <a:cxnLst/>
              <a:rect l="l" t="t" r="r" b="b"/>
              <a:pathLst>
                <a:path w="4404359" h="397510">
                  <a:moveTo>
                    <a:pt x="0" y="123444"/>
                  </a:moveTo>
                  <a:lnTo>
                    <a:pt x="4317" y="101981"/>
                  </a:lnTo>
                  <a:lnTo>
                    <a:pt x="16001" y="84582"/>
                  </a:lnTo>
                  <a:lnTo>
                    <a:pt x="33527" y="72898"/>
                  </a:lnTo>
                  <a:lnTo>
                    <a:pt x="54863" y="68580"/>
                  </a:lnTo>
                  <a:lnTo>
                    <a:pt x="1442720" y="68580"/>
                  </a:lnTo>
                  <a:lnTo>
                    <a:pt x="1464056" y="72898"/>
                  </a:lnTo>
                  <a:lnTo>
                    <a:pt x="1481582" y="84582"/>
                  </a:lnTo>
                  <a:lnTo>
                    <a:pt x="1493265" y="101981"/>
                  </a:lnTo>
                  <a:lnTo>
                    <a:pt x="1497584" y="123444"/>
                  </a:lnTo>
                  <a:lnTo>
                    <a:pt x="1497584" y="342646"/>
                  </a:lnTo>
                  <a:lnTo>
                    <a:pt x="1493265" y="363982"/>
                  </a:lnTo>
                  <a:lnTo>
                    <a:pt x="1481582" y="381381"/>
                  </a:lnTo>
                  <a:lnTo>
                    <a:pt x="1464056" y="393065"/>
                  </a:lnTo>
                  <a:lnTo>
                    <a:pt x="1442720" y="397383"/>
                  </a:lnTo>
                  <a:lnTo>
                    <a:pt x="54863" y="397383"/>
                  </a:lnTo>
                  <a:lnTo>
                    <a:pt x="33527" y="393065"/>
                  </a:lnTo>
                  <a:lnTo>
                    <a:pt x="16001" y="381381"/>
                  </a:lnTo>
                  <a:lnTo>
                    <a:pt x="4317" y="363982"/>
                  </a:lnTo>
                  <a:lnTo>
                    <a:pt x="0" y="342646"/>
                  </a:lnTo>
                  <a:lnTo>
                    <a:pt x="0" y="123444"/>
                  </a:lnTo>
                  <a:close/>
                </a:path>
                <a:path w="4404359" h="397510">
                  <a:moveTo>
                    <a:pt x="2889504" y="56387"/>
                  </a:moveTo>
                  <a:lnTo>
                    <a:pt x="2893948" y="34417"/>
                  </a:lnTo>
                  <a:lnTo>
                    <a:pt x="2906014" y="16510"/>
                  </a:lnTo>
                  <a:lnTo>
                    <a:pt x="2923920" y="4445"/>
                  </a:lnTo>
                  <a:lnTo>
                    <a:pt x="2945891" y="0"/>
                  </a:lnTo>
                  <a:lnTo>
                    <a:pt x="4347718" y="0"/>
                  </a:lnTo>
                  <a:lnTo>
                    <a:pt x="4369689" y="4445"/>
                  </a:lnTo>
                  <a:lnTo>
                    <a:pt x="4387595" y="16510"/>
                  </a:lnTo>
                  <a:lnTo>
                    <a:pt x="4399661" y="34417"/>
                  </a:lnTo>
                  <a:lnTo>
                    <a:pt x="4404106" y="56387"/>
                  </a:lnTo>
                  <a:lnTo>
                    <a:pt x="4404106" y="281813"/>
                  </a:lnTo>
                  <a:lnTo>
                    <a:pt x="4399661" y="303784"/>
                  </a:lnTo>
                  <a:lnTo>
                    <a:pt x="4387595" y="321691"/>
                  </a:lnTo>
                  <a:lnTo>
                    <a:pt x="4369689" y="333756"/>
                  </a:lnTo>
                  <a:lnTo>
                    <a:pt x="4347718" y="338201"/>
                  </a:lnTo>
                  <a:lnTo>
                    <a:pt x="2945891" y="338201"/>
                  </a:lnTo>
                  <a:lnTo>
                    <a:pt x="2923920" y="333756"/>
                  </a:lnTo>
                  <a:lnTo>
                    <a:pt x="2906014" y="321691"/>
                  </a:lnTo>
                  <a:lnTo>
                    <a:pt x="2893948" y="303784"/>
                  </a:lnTo>
                  <a:lnTo>
                    <a:pt x="2889504" y="281813"/>
                  </a:lnTo>
                  <a:lnTo>
                    <a:pt x="2889504" y="56387"/>
                  </a:lnTo>
                  <a:close/>
                </a:path>
              </a:pathLst>
            </a:custGeom>
            <a:ln w="25908">
              <a:solidFill>
                <a:srgbClr val="FF0000"/>
              </a:solidFill>
            </a:ln>
          </p:spPr>
          <p:txBody>
            <a:bodyPr wrap="square" lIns="0" tIns="0" rIns="0" bIns="0" rtlCol="0"/>
            <a:lstStyle/>
            <a:p>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121716" y="0"/>
            <a:ext cx="5973445" cy="452120"/>
          </a:xfrm>
          <a:prstGeom prst="rect">
            <a:avLst/>
          </a:prstGeom>
        </p:spPr>
        <p:txBody>
          <a:bodyPr vert="horz" wrap="square" lIns="0" tIns="12065" rIns="0" bIns="0" rtlCol="0">
            <a:spAutoFit/>
          </a:bodyPr>
          <a:lstStyle/>
          <a:p>
            <a:pPr marL="12700">
              <a:lnSpc>
                <a:spcPct val="100000"/>
              </a:lnSpc>
              <a:spcBef>
                <a:spcPts val="95"/>
              </a:spcBef>
            </a:pPr>
            <a:r>
              <a:rPr spc="-55" dirty="0"/>
              <a:t>Αίτηση</a:t>
            </a:r>
            <a:r>
              <a:rPr spc="-100" dirty="0"/>
              <a:t> </a:t>
            </a:r>
            <a:r>
              <a:rPr spc="-135" dirty="0"/>
              <a:t>ΚΑ171</a:t>
            </a:r>
            <a:r>
              <a:rPr spc="-114" dirty="0"/>
              <a:t> </a:t>
            </a:r>
            <a:r>
              <a:rPr spc="-5" dirty="0"/>
              <a:t>–</a:t>
            </a:r>
            <a:r>
              <a:rPr spc="-415" dirty="0"/>
              <a:t> </a:t>
            </a:r>
            <a:r>
              <a:rPr spc="-100" dirty="0"/>
              <a:t>Project</a:t>
            </a:r>
            <a:r>
              <a:rPr spc="-130" dirty="0"/>
              <a:t> </a:t>
            </a:r>
            <a:r>
              <a:rPr spc="-85" dirty="0"/>
              <a:t>Description</a:t>
            </a:r>
          </a:p>
        </p:txBody>
      </p:sp>
      <p:pic>
        <p:nvPicPr>
          <p:cNvPr id="4" name="object 4"/>
          <p:cNvPicPr/>
          <p:nvPr/>
        </p:nvPicPr>
        <p:blipFill>
          <a:blip r:embed="rId3" cstate="print"/>
          <a:stretch>
            <a:fillRect/>
          </a:stretch>
        </p:blipFill>
        <p:spPr>
          <a:xfrm>
            <a:off x="1562100" y="1807464"/>
            <a:ext cx="9084564" cy="4654296"/>
          </a:xfrm>
          <a:prstGeom prst="rect">
            <a:avLst/>
          </a:prstGeom>
        </p:spPr>
      </p:pic>
      <p:sp>
        <p:nvSpPr>
          <p:cNvPr id="5" name="object 5"/>
          <p:cNvSpPr txBox="1"/>
          <p:nvPr/>
        </p:nvSpPr>
        <p:spPr>
          <a:xfrm>
            <a:off x="1561846" y="679068"/>
            <a:ext cx="8362315" cy="1026160"/>
          </a:xfrm>
          <a:prstGeom prst="rect">
            <a:avLst/>
          </a:prstGeom>
        </p:spPr>
        <p:txBody>
          <a:bodyPr vert="horz" wrap="square" lIns="0" tIns="100965" rIns="0" bIns="0" rtlCol="0">
            <a:spAutoFit/>
          </a:bodyPr>
          <a:lstStyle/>
          <a:p>
            <a:pPr marL="36830">
              <a:lnSpc>
                <a:spcPct val="100000"/>
              </a:lnSpc>
              <a:spcBef>
                <a:spcPts val="795"/>
              </a:spcBef>
            </a:pPr>
            <a:r>
              <a:rPr sz="1800" b="1" u="heavy" spc="-35" dirty="0">
                <a:solidFill>
                  <a:srgbClr val="E26C09"/>
                </a:solidFill>
                <a:uFill>
                  <a:solidFill>
                    <a:srgbClr val="E26C09"/>
                  </a:solidFill>
                </a:uFill>
                <a:latin typeface="Tahoma"/>
                <a:cs typeface="Tahoma"/>
              </a:rPr>
              <a:t>Q</a:t>
            </a:r>
            <a:r>
              <a:rPr sz="1800" b="1" u="heavy" spc="-40" dirty="0">
                <a:solidFill>
                  <a:srgbClr val="E26C09"/>
                </a:solidFill>
                <a:uFill>
                  <a:solidFill>
                    <a:srgbClr val="E26C09"/>
                  </a:solidFill>
                </a:uFill>
                <a:latin typeface="Tahoma"/>
                <a:cs typeface="Tahoma"/>
              </a:rPr>
              <a:t>u</a:t>
            </a:r>
            <a:r>
              <a:rPr sz="1800" b="1" u="heavy" spc="-35" dirty="0">
                <a:solidFill>
                  <a:srgbClr val="E26C09"/>
                </a:solidFill>
                <a:uFill>
                  <a:solidFill>
                    <a:srgbClr val="E26C09"/>
                  </a:solidFill>
                </a:uFill>
                <a:latin typeface="Tahoma"/>
                <a:cs typeface="Tahoma"/>
              </a:rPr>
              <a:t>a</a:t>
            </a:r>
            <a:r>
              <a:rPr sz="1800" b="1" u="heavy" spc="-40" dirty="0">
                <a:solidFill>
                  <a:srgbClr val="E26C09"/>
                </a:solidFill>
                <a:uFill>
                  <a:solidFill>
                    <a:srgbClr val="E26C09"/>
                  </a:solidFill>
                </a:uFill>
                <a:latin typeface="Tahoma"/>
                <a:cs typeface="Tahoma"/>
              </a:rPr>
              <a:t>li</a:t>
            </a:r>
            <a:r>
              <a:rPr sz="1800" b="1" u="heavy" spc="-45" dirty="0">
                <a:solidFill>
                  <a:srgbClr val="E26C09"/>
                </a:solidFill>
                <a:uFill>
                  <a:solidFill>
                    <a:srgbClr val="E26C09"/>
                  </a:solidFill>
                </a:uFill>
                <a:latin typeface="Tahoma"/>
                <a:cs typeface="Tahoma"/>
              </a:rPr>
              <a:t>t</a:t>
            </a:r>
            <a:r>
              <a:rPr sz="1800" b="1" u="heavy" dirty="0">
                <a:solidFill>
                  <a:srgbClr val="E26C09"/>
                </a:solidFill>
                <a:uFill>
                  <a:solidFill>
                    <a:srgbClr val="E26C09"/>
                  </a:solidFill>
                </a:uFill>
                <a:latin typeface="Tahoma"/>
                <a:cs typeface="Tahoma"/>
              </a:rPr>
              <a:t>y</a:t>
            </a:r>
            <a:r>
              <a:rPr sz="1800" b="1" u="heavy" spc="-114" dirty="0">
                <a:solidFill>
                  <a:srgbClr val="E26C09"/>
                </a:solidFill>
                <a:uFill>
                  <a:solidFill>
                    <a:srgbClr val="E26C09"/>
                  </a:solidFill>
                </a:uFill>
                <a:latin typeface="Tahoma"/>
                <a:cs typeface="Tahoma"/>
              </a:rPr>
              <a:t> </a:t>
            </a:r>
            <a:r>
              <a:rPr sz="1800" b="1" u="heavy" spc="-70" dirty="0">
                <a:solidFill>
                  <a:srgbClr val="E26C09"/>
                </a:solidFill>
                <a:uFill>
                  <a:solidFill>
                    <a:srgbClr val="E26C09"/>
                  </a:solidFill>
                </a:uFill>
                <a:latin typeface="Tahoma"/>
                <a:cs typeface="Tahoma"/>
              </a:rPr>
              <a:t>o</a:t>
            </a:r>
            <a:r>
              <a:rPr sz="1800" b="1" u="heavy" dirty="0">
                <a:solidFill>
                  <a:srgbClr val="E26C09"/>
                </a:solidFill>
                <a:uFill>
                  <a:solidFill>
                    <a:srgbClr val="E26C09"/>
                  </a:solidFill>
                </a:uFill>
                <a:latin typeface="Tahoma"/>
                <a:cs typeface="Tahoma"/>
              </a:rPr>
              <a:t>f</a:t>
            </a:r>
            <a:r>
              <a:rPr sz="1800" b="1" u="heavy" spc="-114" dirty="0">
                <a:solidFill>
                  <a:srgbClr val="E26C09"/>
                </a:solidFill>
                <a:uFill>
                  <a:solidFill>
                    <a:srgbClr val="E26C09"/>
                  </a:solidFill>
                </a:uFill>
                <a:latin typeface="Tahoma"/>
                <a:cs typeface="Tahoma"/>
              </a:rPr>
              <a:t> </a:t>
            </a:r>
            <a:r>
              <a:rPr sz="1800" b="1" u="heavy" spc="-45" dirty="0">
                <a:solidFill>
                  <a:srgbClr val="E26C09"/>
                </a:solidFill>
                <a:uFill>
                  <a:solidFill>
                    <a:srgbClr val="E26C09"/>
                  </a:solidFill>
                </a:uFill>
                <a:latin typeface="Tahoma"/>
                <a:cs typeface="Tahoma"/>
              </a:rPr>
              <a:t>p</a:t>
            </a:r>
            <a:r>
              <a:rPr sz="1800" b="1" u="heavy" spc="-40" dirty="0">
                <a:solidFill>
                  <a:srgbClr val="E26C09"/>
                </a:solidFill>
                <a:uFill>
                  <a:solidFill>
                    <a:srgbClr val="E26C09"/>
                  </a:solidFill>
                </a:uFill>
                <a:latin typeface="Tahoma"/>
                <a:cs typeface="Tahoma"/>
              </a:rPr>
              <a:t>r</a:t>
            </a:r>
            <a:r>
              <a:rPr sz="1800" b="1" u="heavy" spc="-35" dirty="0">
                <a:solidFill>
                  <a:srgbClr val="E26C09"/>
                </a:solidFill>
                <a:uFill>
                  <a:solidFill>
                    <a:srgbClr val="E26C09"/>
                  </a:solidFill>
                </a:uFill>
                <a:latin typeface="Tahoma"/>
                <a:cs typeface="Tahoma"/>
              </a:rPr>
              <a:t>o</a:t>
            </a:r>
            <a:r>
              <a:rPr sz="1800" b="1" u="heavy" spc="-45" dirty="0">
                <a:solidFill>
                  <a:srgbClr val="E26C09"/>
                </a:solidFill>
                <a:uFill>
                  <a:solidFill>
                    <a:srgbClr val="E26C09"/>
                  </a:solidFill>
                </a:uFill>
                <a:latin typeface="Tahoma"/>
                <a:cs typeface="Tahoma"/>
              </a:rPr>
              <a:t>j</a:t>
            </a:r>
            <a:r>
              <a:rPr sz="1800" b="1" u="heavy" spc="-40" dirty="0">
                <a:solidFill>
                  <a:srgbClr val="E26C09"/>
                </a:solidFill>
                <a:uFill>
                  <a:solidFill>
                    <a:srgbClr val="E26C09"/>
                  </a:solidFill>
                </a:uFill>
                <a:latin typeface="Tahoma"/>
                <a:cs typeface="Tahoma"/>
              </a:rPr>
              <a:t>ec</a:t>
            </a:r>
            <a:r>
              <a:rPr sz="1800" b="1" u="heavy" dirty="0">
                <a:solidFill>
                  <a:srgbClr val="E26C09"/>
                </a:solidFill>
                <a:uFill>
                  <a:solidFill>
                    <a:srgbClr val="E26C09"/>
                  </a:solidFill>
                </a:uFill>
                <a:latin typeface="Tahoma"/>
                <a:cs typeface="Tahoma"/>
              </a:rPr>
              <a:t>t</a:t>
            </a:r>
            <a:r>
              <a:rPr sz="1800" b="1" u="heavy" spc="-65" dirty="0">
                <a:solidFill>
                  <a:srgbClr val="E26C09"/>
                </a:solidFill>
                <a:uFill>
                  <a:solidFill>
                    <a:srgbClr val="E26C09"/>
                  </a:solidFill>
                </a:uFill>
                <a:latin typeface="Tahoma"/>
                <a:cs typeface="Tahoma"/>
              </a:rPr>
              <a:t> </a:t>
            </a:r>
            <a:r>
              <a:rPr sz="1800" b="1" u="heavy" spc="-30" dirty="0">
                <a:solidFill>
                  <a:srgbClr val="E26C09"/>
                </a:solidFill>
                <a:uFill>
                  <a:solidFill>
                    <a:srgbClr val="E26C09"/>
                  </a:solidFill>
                </a:uFill>
                <a:latin typeface="Tahoma"/>
                <a:cs typeface="Tahoma"/>
              </a:rPr>
              <a:t>d</a:t>
            </a:r>
            <a:r>
              <a:rPr sz="1800" b="1" u="heavy" spc="-25" dirty="0">
                <a:solidFill>
                  <a:srgbClr val="E26C09"/>
                </a:solidFill>
                <a:uFill>
                  <a:solidFill>
                    <a:srgbClr val="E26C09"/>
                  </a:solidFill>
                </a:uFill>
                <a:latin typeface="Tahoma"/>
                <a:cs typeface="Tahoma"/>
              </a:rPr>
              <a:t>e</a:t>
            </a:r>
            <a:r>
              <a:rPr sz="1800" b="1" u="heavy" spc="-30" dirty="0">
                <a:solidFill>
                  <a:srgbClr val="E26C09"/>
                </a:solidFill>
                <a:uFill>
                  <a:solidFill>
                    <a:srgbClr val="E26C09"/>
                  </a:solidFill>
                </a:uFill>
                <a:latin typeface="Tahoma"/>
                <a:cs typeface="Tahoma"/>
              </a:rPr>
              <a:t>sig</a:t>
            </a:r>
            <a:r>
              <a:rPr sz="1800" b="1" u="heavy" dirty="0">
                <a:solidFill>
                  <a:srgbClr val="E26C09"/>
                </a:solidFill>
                <a:uFill>
                  <a:solidFill>
                    <a:srgbClr val="E26C09"/>
                  </a:solidFill>
                </a:uFill>
                <a:latin typeface="Tahoma"/>
                <a:cs typeface="Tahoma"/>
              </a:rPr>
              <a:t>n</a:t>
            </a:r>
            <a:r>
              <a:rPr sz="1800" b="1" u="heavy" spc="-60" dirty="0">
                <a:solidFill>
                  <a:srgbClr val="E26C09"/>
                </a:solidFill>
                <a:uFill>
                  <a:solidFill>
                    <a:srgbClr val="E26C09"/>
                  </a:solidFill>
                </a:uFill>
                <a:latin typeface="Tahoma"/>
                <a:cs typeface="Tahoma"/>
              </a:rPr>
              <a:t> </a:t>
            </a:r>
            <a:r>
              <a:rPr sz="1800" b="1" u="heavy" spc="20" dirty="0">
                <a:solidFill>
                  <a:srgbClr val="E26C09"/>
                </a:solidFill>
                <a:uFill>
                  <a:solidFill>
                    <a:srgbClr val="E26C09"/>
                  </a:solidFill>
                </a:uFill>
                <a:latin typeface="Tahoma"/>
                <a:cs typeface="Tahoma"/>
              </a:rPr>
              <a:t>an</a:t>
            </a:r>
            <a:r>
              <a:rPr sz="1800" b="1" u="heavy" dirty="0">
                <a:solidFill>
                  <a:srgbClr val="E26C09"/>
                </a:solidFill>
                <a:uFill>
                  <a:solidFill>
                    <a:srgbClr val="E26C09"/>
                  </a:solidFill>
                </a:uFill>
                <a:latin typeface="Tahoma"/>
                <a:cs typeface="Tahoma"/>
              </a:rPr>
              <a:t>d</a:t>
            </a:r>
            <a:r>
              <a:rPr sz="1800" b="1" u="heavy" spc="-15" dirty="0">
                <a:solidFill>
                  <a:srgbClr val="E26C09"/>
                </a:solidFill>
                <a:uFill>
                  <a:solidFill>
                    <a:srgbClr val="E26C09"/>
                  </a:solidFill>
                </a:uFill>
                <a:latin typeface="Tahoma"/>
                <a:cs typeface="Tahoma"/>
              </a:rPr>
              <a:t> c</a:t>
            </a:r>
            <a:r>
              <a:rPr sz="1800" b="1" u="heavy" spc="-10" dirty="0">
                <a:solidFill>
                  <a:srgbClr val="E26C09"/>
                </a:solidFill>
                <a:uFill>
                  <a:solidFill>
                    <a:srgbClr val="E26C09"/>
                  </a:solidFill>
                </a:uFill>
                <a:latin typeface="Tahoma"/>
                <a:cs typeface="Tahoma"/>
              </a:rPr>
              <a:t>oo</a:t>
            </a:r>
            <a:r>
              <a:rPr sz="1800" b="1" u="heavy" spc="-20" dirty="0">
                <a:solidFill>
                  <a:srgbClr val="E26C09"/>
                </a:solidFill>
                <a:uFill>
                  <a:solidFill>
                    <a:srgbClr val="E26C09"/>
                  </a:solidFill>
                </a:uFill>
                <a:latin typeface="Tahoma"/>
                <a:cs typeface="Tahoma"/>
              </a:rPr>
              <a:t>p</a:t>
            </a:r>
            <a:r>
              <a:rPr sz="1800" b="1" u="heavy" spc="-15" dirty="0">
                <a:solidFill>
                  <a:srgbClr val="E26C09"/>
                </a:solidFill>
                <a:uFill>
                  <a:solidFill>
                    <a:srgbClr val="E26C09"/>
                  </a:solidFill>
                </a:uFill>
                <a:latin typeface="Tahoma"/>
                <a:cs typeface="Tahoma"/>
              </a:rPr>
              <a:t>era</a:t>
            </a:r>
            <a:r>
              <a:rPr sz="1800" b="1" u="heavy" spc="-20" dirty="0">
                <a:solidFill>
                  <a:srgbClr val="E26C09"/>
                </a:solidFill>
                <a:uFill>
                  <a:solidFill>
                    <a:srgbClr val="E26C09"/>
                  </a:solidFill>
                </a:uFill>
                <a:latin typeface="Tahoma"/>
                <a:cs typeface="Tahoma"/>
              </a:rPr>
              <a:t>ti</a:t>
            </a:r>
            <a:r>
              <a:rPr sz="1800" b="1" u="heavy" spc="-10" dirty="0">
                <a:solidFill>
                  <a:srgbClr val="E26C09"/>
                </a:solidFill>
                <a:uFill>
                  <a:solidFill>
                    <a:srgbClr val="E26C09"/>
                  </a:solidFill>
                </a:uFill>
                <a:latin typeface="Tahoma"/>
                <a:cs typeface="Tahoma"/>
              </a:rPr>
              <a:t>o</a:t>
            </a:r>
            <a:r>
              <a:rPr sz="1800" b="1" u="heavy" dirty="0">
                <a:solidFill>
                  <a:srgbClr val="E26C09"/>
                </a:solidFill>
                <a:uFill>
                  <a:solidFill>
                    <a:srgbClr val="E26C09"/>
                  </a:solidFill>
                </a:uFill>
                <a:latin typeface="Tahoma"/>
                <a:cs typeface="Tahoma"/>
              </a:rPr>
              <a:t>n</a:t>
            </a:r>
            <a:r>
              <a:rPr sz="1800" b="1" u="heavy" spc="-35" dirty="0">
                <a:solidFill>
                  <a:srgbClr val="E26C09"/>
                </a:solidFill>
                <a:uFill>
                  <a:solidFill>
                    <a:srgbClr val="E26C09"/>
                  </a:solidFill>
                </a:uFill>
                <a:latin typeface="Tahoma"/>
                <a:cs typeface="Tahoma"/>
              </a:rPr>
              <a:t> </a:t>
            </a:r>
            <a:r>
              <a:rPr sz="1800" b="1" u="heavy" spc="-50" dirty="0">
                <a:solidFill>
                  <a:srgbClr val="E26C09"/>
                </a:solidFill>
                <a:uFill>
                  <a:solidFill>
                    <a:srgbClr val="E26C09"/>
                  </a:solidFill>
                </a:uFill>
                <a:latin typeface="Tahoma"/>
                <a:cs typeface="Tahoma"/>
              </a:rPr>
              <a:t>arran</a:t>
            </a:r>
            <a:r>
              <a:rPr sz="1800" b="1" u="heavy" spc="-55" dirty="0">
                <a:solidFill>
                  <a:srgbClr val="E26C09"/>
                </a:solidFill>
                <a:uFill>
                  <a:solidFill>
                    <a:srgbClr val="E26C09"/>
                  </a:solidFill>
                </a:uFill>
                <a:latin typeface="Tahoma"/>
                <a:cs typeface="Tahoma"/>
              </a:rPr>
              <a:t>g</a:t>
            </a:r>
            <a:r>
              <a:rPr sz="1800" b="1" u="heavy" spc="-50" dirty="0">
                <a:solidFill>
                  <a:srgbClr val="E26C09"/>
                </a:solidFill>
                <a:uFill>
                  <a:solidFill>
                    <a:srgbClr val="E26C09"/>
                  </a:solidFill>
                </a:uFill>
                <a:latin typeface="Tahoma"/>
                <a:cs typeface="Tahoma"/>
              </a:rPr>
              <a:t>emen</a:t>
            </a:r>
            <a:r>
              <a:rPr sz="1800" b="1" u="heavy" spc="-55" dirty="0">
                <a:solidFill>
                  <a:srgbClr val="E26C09"/>
                </a:solidFill>
                <a:uFill>
                  <a:solidFill>
                    <a:srgbClr val="E26C09"/>
                  </a:solidFill>
                </a:uFill>
                <a:latin typeface="Tahoma"/>
                <a:cs typeface="Tahoma"/>
              </a:rPr>
              <a:t>t</a:t>
            </a:r>
            <a:r>
              <a:rPr sz="1800" b="1" u="heavy" dirty="0">
                <a:solidFill>
                  <a:srgbClr val="E26C09"/>
                </a:solidFill>
                <a:uFill>
                  <a:solidFill>
                    <a:srgbClr val="E26C09"/>
                  </a:solidFill>
                </a:uFill>
                <a:latin typeface="Tahoma"/>
                <a:cs typeface="Tahoma"/>
              </a:rPr>
              <a:t>s</a:t>
            </a:r>
            <a:endParaRPr sz="1800">
              <a:latin typeface="Tahoma"/>
              <a:cs typeface="Tahoma"/>
            </a:endParaRPr>
          </a:p>
          <a:p>
            <a:pPr marL="299085" indent="-287020">
              <a:lnSpc>
                <a:spcPct val="100000"/>
              </a:lnSpc>
              <a:spcBef>
                <a:spcPts val="700"/>
              </a:spcBef>
              <a:buFont typeface="Wingdings"/>
              <a:buChar char=""/>
              <a:tabLst>
                <a:tab pos="299720" algn="l"/>
              </a:tabLst>
            </a:pPr>
            <a:r>
              <a:rPr sz="1800" spc="-50" dirty="0">
                <a:solidFill>
                  <a:srgbClr val="404040"/>
                </a:solidFill>
                <a:latin typeface="Verdana"/>
                <a:cs typeface="Verdana"/>
              </a:rPr>
              <a:t>Κοινή</a:t>
            </a:r>
            <a:r>
              <a:rPr sz="1800" spc="-254" dirty="0">
                <a:solidFill>
                  <a:srgbClr val="404040"/>
                </a:solidFill>
                <a:latin typeface="Verdana"/>
                <a:cs typeface="Verdana"/>
              </a:rPr>
              <a:t> </a:t>
            </a:r>
            <a:r>
              <a:rPr sz="1800" spc="-25" dirty="0">
                <a:solidFill>
                  <a:srgbClr val="404040"/>
                </a:solidFill>
                <a:latin typeface="Verdana"/>
                <a:cs typeface="Verdana"/>
              </a:rPr>
              <a:t>ερώτηση</a:t>
            </a:r>
            <a:r>
              <a:rPr sz="1800" spc="-110" dirty="0">
                <a:solidFill>
                  <a:srgbClr val="404040"/>
                </a:solidFill>
                <a:latin typeface="Verdana"/>
                <a:cs typeface="Verdana"/>
              </a:rPr>
              <a:t> </a:t>
            </a:r>
            <a:r>
              <a:rPr sz="1800" spc="-25" dirty="0">
                <a:solidFill>
                  <a:srgbClr val="404040"/>
                </a:solidFill>
                <a:latin typeface="Verdana"/>
                <a:cs typeface="Verdana"/>
              </a:rPr>
              <a:t>για</a:t>
            </a:r>
            <a:r>
              <a:rPr sz="1800" spc="-165" dirty="0">
                <a:solidFill>
                  <a:srgbClr val="404040"/>
                </a:solidFill>
                <a:latin typeface="Verdana"/>
                <a:cs typeface="Verdana"/>
              </a:rPr>
              <a:t> </a:t>
            </a:r>
            <a:r>
              <a:rPr sz="1800" spc="-20" dirty="0">
                <a:solidFill>
                  <a:srgbClr val="404040"/>
                </a:solidFill>
                <a:latin typeface="Verdana"/>
                <a:cs typeface="Verdana"/>
              </a:rPr>
              <a:t>όλες</a:t>
            </a:r>
            <a:r>
              <a:rPr sz="1800" spc="-135" dirty="0">
                <a:solidFill>
                  <a:srgbClr val="404040"/>
                </a:solidFill>
                <a:latin typeface="Verdana"/>
                <a:cs typeface="Verdana"/>
              </a:rPr>
              <a:t> </a:t>
            </a:r>
            <a:r>
              <a:rPr sz="1800" spc="-40" dirty="0">
                <a:solidFill>
                  <a:srgbClr val="404040"/>
                </a:solidFill>
                <a:latin typeface="Verdana"/>
                <a:cs typeface="Verdana"/>
              </a:rPr>
              <a:t>τις</a:t>
            </a:r>
            <a:r>
              <a:rPr sz="1800" spc="-185" dirty="0">
                <a:solidFill>
                  <a:srgbClr val="404040"/>
                </a:solidFill>
                <a:latin typeface="Verdana"/>
                <a:cs typeface="Verdana"/>
              </a:rPr>
              <a:t> </a:t>
            </a:r>
            <a:r>
              <a:rPr sz="1800" spc="-45" dirty="0">
                <a:solidFill>
                  <a:srgbClr val="404040"/>
                </a:solidFill>
                <a:latin typeface="Verdana"/>
                <a:cs typeface="Verdana"/>
              </a:rPr>
              <a:t>περιοχές</a:t>
            </a:r>
            <a:r>
              <a:rPr sz="1800" spc="-130" dirty="0">
                <a:solidFill>
                  <a:srgbClr val="404040"/>
                </a:solidFill>
                <a:latin typeface="Verdana"/>
                <a:cs typeface="Verdana"/>
              </a:rPr>
              <a:t> </a:t>
            </a:r>
            <a:r>
              <a:rPr sz="1800" spc="-75" dirty="0">
                <a:solidFill>
                  <a:srgbClr val="404040"/>
                </a:solidFill>
                <a:latin typeface="Verdana"/>
                <a:cs typeface="Verdana"/>
              </a:rPr>
              <a:t>σχετικά</a:t>
            </a:r>
            <a:r>
              <a:rPr sz="1800" spc="-185" dirty="0">
                <a:solidFill>
                  <a:srgbClr val="404040"/>
                </a:solidFill>
                <a:latin typeface="Verdana"/>
                <a:cs typeface="Verdana"/>
              </a:rPr>
              <a:t> </a:t>
            </a:r>
            <a:r>
              <a:rPr sz="1800" spc="-55" dirty="0">
                <a:solidFill>
                  <a:srgbClr val="404040"/>
                </a:solidFill>
                <a:latin typeface="Verdana"/>
                <a:cs typeface="Verdana"/>
              </a:rPr>
              <a:t>με</a:t>
            </a:r>
            <a:r>
              <a:rPr sz="1800" spc="-220" dirty="0">
                <a:solidFill>
                  <a:srgbClr val="404040"/>
                </a:solidFill>
                <a:latin typeface="Verdana"/>
                <a:cs typeface="Verdana"/>
              </a:rPr>
              <a:t> </a:t>
            </a:r>
            <a:r>
              <a:rPr sz="1800" spc="-60" dirty="0">
                <a:solidFill>
                  <a:srgbClr val="404040"/>
                </a:solidFill>
                <a:latin typeface="Verdana"/>
                <a:cs typeface="Verdana"/>
              </a:rPr>
              <a:t>τη</a:t>
            </a:r>
            <a:r>
              <a:rPr sz="1800" spc="-215" dirty="0">
                <a:solidFill>
                  <a:srgbClr val="404040"/>
                </a:solidFill>
                <a:latin typeface="Verdana"/>
                <a:cs typeface="Verdana"/>
              </a:rPr>
              <a:t> </a:t>
            </a:r>
            <a:r>
              <a:rPr sz="1800" spc="-55" dirty="0">
                <a:solidFill>
                  <a:srgbClr val="404040"/>
                </a:solidFill>
                <a:latin typeface="Verdana"/>
                <a:cs typeface="Verdana"/>
              </a:rPr>
              <a:t>διαχείριση</a:t>
            </a:r>
            <a:r>
              <a:rPr sz="1800" spc="-145" dirty="0">
                <a:solidFill>
                  <a:srgbClr val="404040"/>
                </a:solidFill>
                <a:latin typeface="Verdana"/>
                <a:cs typeface="Verdana"/>
              </a:rPr>
              <a:t> </a:t>
            </a:r>
            <a:r>
              <a:rPr sz="1800" spc="-95" dirty="0">
                <a:solidFill>
                  <a:srgbClr val="404040"/>
                </a:solidFill>
                <a:latin typeface="Verdana"/>
                <a:cs typeface="Verdana"/>
              </a:rPr>
              <a:t>κινητικοτήτων</a:t>
            </a:r>
            <a:endParaRPr sz="1800">
              <a:latin typeface="Verdana"/>
              <a:cs typeface="Verdana"/>
            </a:endParaRPr>
          </a:p>
          <a:p>
            <a:pPr marL="299085" indent="-287020">
              <a:lnSpc>
                <a:spcPct val="100000"/>
              </a:lnSpc>
              <a:buFont typeface="Wingdings"/>
              <a:buChar char=""/>
              <a:tabLst>
                <a:tab pos="299720" algn="l"/>
              </a:tabLst>
            </a:pPr>
            <a:r>
              <a:rPr sz="1800" b="1" spc="-50" dirty="0">
                <a:solidFill>
                  <a:srgbClr val="404040"/>
                </a:solidFill>
                <a:latin typeface="Tahoma"/>
                <a:cs typeface="Tahoma"/>
              </a:rPr>
              <a:t>Συνεισφορά</a:t>
            </a:r>
            <a:r>
              <a:rPr sz="1800" b="1" spc="-75" dirty="0">
                <a:solidFill>
                  <a:srgbClr val="404040"/>
                </a:solidFill>
                <a:latin typeface="Tahoma"/>
                <a:cs typeface="Tahoma"/>
              </a:rPr>
              <a:t> </a:t>
            </a:r>
            <a:r>
              <a:rPr sz="1800" b="1" spc="-35" dirty="0">
                <a:solidFill>
                  <a:srgbClr val="404040"/>
                </a:solidFill>
                <a:latin typeface="Tahoma"/>
                <a:cs typeface="Tahoma"/>
              </a:rPr>
              <a:t>των</a:t>
            </a:r>
            <a:r>
              <a:rPr sz="1800" b="1" spc="-65" dirty="0">
                <a:solidFill>
                  <a:srgbClr val="404040"/>
                </a:solidFill>
                <a:latin typeface="Tahoma"/>
                <a:cs typeface="Tahoma"/>
              </a:rPr>
              <a:t> </a:t>
            </a:r>
            <a:r>
              <a:rPr sz="1800" b="1" spc="-114" dirty="0">
                <a:solidFill>
                  <a:srgbClr val="404040"/>
                </a:solidFill>
                <a:latin typeface="Tahoma"/>
                <a:cs typeface="Tahoma"/>
              </a:rPr>
              <a:t>ΙROs</a:t>
            </a:r>
            <a:r>
              <a:rPr sz="1800" b="1" spc="-195" dirty="0">
                <a:solidFill>
                  <a:srgbClr val="404040"/>
                </a:solidFill>
                <a:latin typeface="Tahoma"/>
                <a:cs typeface="Tahoma"/>
              </a:rPr>
              <a:t> </a:t>
            </a:r>
            <a:r>
              <a:rPr sz="1800" spc="-75" dirty="0">
                <a:solidFill>
                  <a:srgbClr val="404040"/>
                </a:solidFill>
                <a:latin typeface="Verdana"/>
                <a:cs typeface="Verdana"/>
              </a:rPr>
              <a:t>σχετικά</a:t>
            </a:r>
            <a:r>
              <a:rPr sz="1800" spc="-225" dirty="0">
                <a:solidFill>
                  <a:srgbClr val="404040"/>
                </a:solidFill>
                <a:latin typeface="Verdana"/>
                <a:cs typeface="Verdana"/>
              </a:rPr>
              <a:t> </a:t>
            </a:r>
            <a:r>
              <a:rPr sz="1800" spc="-55" dirty="0">
                <a:solidFill>
                  <a:srgbClr val="404040"/>
                </a:solidFill>
                <a:latin typeface="Verdana"/>
                <a:cs typeface="Verdana"/>
              </a:rPr>
              <a:t>με</a:t>
            </a:r>
            <a:r>
              <a:rPr sz="1800" spc="-245" dirty="0">
                <a:solidFill>
                  <a:srgbClr val="404040"/>
                </a:solidFill>
                <a:latin typeface="Verdana"/>
                <a:cs typeface="Verdana"/>
              </a:rPr>
              <a:t> </a:t>
            </a:r>
            <a:r>
              <a:rPr sz="1800" spc="-60" dirty="0">
                <a:solidFill>
                  <a:srgbClr val="404040"/>
                </a:solidFill>
                <a:latin typeface="Verdana"/>
                <a:cs typeface="Verdana"/>
              </a:rPr>
              <a:t>τη</a:t>
            </a:r>
            <a:r>
              <a:rPr sz="1800" spc="-245" dirty="0">
                <a:solidFill>
                  <a:srgbClr val="404040"/>
                </a:solidFill>
                <a:latin typeface="Verdana"/>
                <a:cs typeface="Verdana"/>
              </a:rPr>
              <a:t> </a:t>
            </a:r>
            <a:r>
              <a:rPr sz="1800" spc="-55" dirty="0">
                <a:solidFill>
                  <a:srgbClr val="404040"/>
                </a:solidFill>
                <a:latin typeface="Verdana"/>
                <a:cs typeface="Verdana"/>
              </a:rPr>
              <a:t>διαχείριση</a:t>
            </a:r>
            <a:r>
              <a:rPr sz="1800" spc="-145" dirty="0">
                <a:solidFill>
                  <a:srgbClr val="404040"/>
                </a:solidFill>
                <a:latin typeface="Verdana"/>
                <a:cs typeface="Verdana"/>
              </a:rPr>
              <a:t> </a:t>
            </a:r>
            <a:r>
              <a:rPr sz="1800" spc="-95" dirty="0">
                <a:solidFill>
                  <a:srgbClr val="404040"/>
                </a:solidFill>
                <a:latin typeface="Verdana"/>
                <a:cs typeface="Verdana"/>
              </a:rPr>
              <a:t>κινητικοτήτων</a:t>
            </a:r>
            <a:endParaRPr sz="1800">
              <a:latin typeface="Verdana"/>
              <a:cs typeface="Verdan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66344"/>
          </a:xfrm>
          <a:prstGeom prst="rect">
            <a:avLst/>
          </a:prstGeom>
        </p:spPr>
      </p:pic>
      <p:grpSp>
        <p:nvGrpSpPr>
          <p:cNvPr id="3" name="object 3"/>
          <p:cNvGrpSpPr/>
          <p:nvPr/>
        </p:nvGrpSpPr>
        <p:grpSpPr>
          <a:xfrm>
            <a:off x="1557527" y="1783079"/>
            <a:ext cx="9110980" cy="5074920"/>
            <a:chOff x="1557527" y="1783079"/>
            <a:chExt cx="9110980" cy="5074920"/>
          </a:xfrm>
        </p:grpSpPr>
        <p:pic>
          <p:nvPicPr>
            <p:cNvPr id="4" name="object 4"/>
            <p:cNvPicPr/>
            <p:nvPr/>
          </p:nvPicPr>
          <p:blipFill>
            <a:blip r:embed="rId3" cstate="print"/>
            <a:stretch>
              <a:fillRect/>
            </a:stretch>
          </p:blipFill>
          <p:spPr>
            <a:xfrm>
              <a:off x="1557527" y="1783079"/>
              <a:ext cx="9110472" cy="5074917"/>
            </a:xfrm>
            <a:prstGeom prst="rect">
              <a:avLst/>
            </a:prstGeom>
          </p:spPr>
        </p:pic>
        <p:sp>
          <p:nvSpPr>
            <p:cNvPr id="5" name="object 5"/>
            <p:cNvSpPr/>
            <p:nvPr/>
          </p:nvSpPr>
          <p:spPr>
            <a:xfrm>
              <a:off x="2030729" y="3973829"/>
              <a:ext cx="3177540" cy="2208530"/>
            </a:xfrm>
            <a:custGeom>
              <a:avLst/>
              <a:gdLst/>
              <a:ahLst/>
              <a:cxnLst/>
              <a:rect l="l" t="t" r="r" b="b"/>
              <a:pathLst>
                <a:path w="3177540" h="2208529">
                  <a:moveTo>
                    <a:pt x="1677923" y="54864"/>
                  </a:moveTo>
                  <a:lnTo>
                    <a:pt x="1682242" y="33528"/>
                  </a:lnTo>
                  <a:lnTo>
                    <a:pt x="1693925" y="16002"/>
                  </a:lnTo>
                  <a:lnTo>
                    <a:pt x="1711452" y="4318"/>
                  </a:lnTo>
                  <a:lnTo>
                    <a:pt x="1732787" y="0"/>
                  </a:lnTo>
                  <a:lnTo>
                    <a:pt x="3122675" y="0"/>
                  </a:lnTo>
                  <a:lnTo>
                    <a:pt x="3144011" y="4318"/>
                  </a:lnTo>
                  <a:lnTo>
                    <a:pt x="3161537" y="16002"/>
                  </a:lnTo>
                  <a:lnTo>
                    <a:pt x="3173222" y="33528"/>
                  </a:lnTo>
                  <a:lnTo>
                    <a:pt x="3177540" y="54864"/>
                  </a:lnTo>
                  <a:lnTo>
                    <a:pt x="3177540" y="274320"/>
                  </a:lnTo>
                  <a:lnTo>
                    <a:pt x="3173222" y="295656"/>
                  </a:lnTo>
                  <a:lnTo>
                    <a:pt x="3161537" y="313055"/>
                  </a:lnTo>
                  <a:lnTo>
                    <a:pt x="3144011" y="324866"/>
                  </a:lnTo>
                  <a:lnTo>
                    <a:pt x="3122675" y="329184"/>
                  </a:lnTo>
                  <a:lnTo>
                    <a:pt x="1732787" y="329184"/>
                  </a:lnTo>
                  <a:lnTo>
                    <a:pt x="1711452" y="324866"/>
                  </a:lnTo>
                  <a:lnTo>
                    <a:pt x="1693925" y="313055"/>
                  </a:lnTo>
                  <a:lnTo>
                    <a:pt x="1682242" y="295656"/>
                  </a:lnTo>
                  <a:lnTo>
                    <a:pt x="1677923" y="274320"/>
                  </a:lnTo>
                  <a:lnTo>
                    <a:pt x="1677923" y="54864"/>
                  </a:lnTo>
                  <a:close/>
                </a:path>
                <a:path w="3177540" h="2208529">
                  <a:moveTo>
                    <a:pt x="1677923" y="1933740"/>
                  </a:moveTo>
                  <a:lnTo>
                    <a:pt x="1682242" y="1912378"/>
                  </a:lnTo>
                  <a:lnTo>
                    <a:pt x="1693925" y="1894941"/>
                  </a:lnTo>
                  <a:lnTo>
                    <a:pt x="1711452" y="1883181"/>
                  </a:lnTo>
                  <a:lnTo>
                    <a:pt x="1732787" y="1878876"/>
                  </a:lnTo>
                  <a:lnTo>
                    <a:pt x="3122675" y="1878876"/>
                  </a:lnTo>
                  <a:lnTo>
                    <a:pt x="3144011" y="1883181"/>
                  </a:lnTo>
                  <a:lnTo>
                    <a:pt x="3161537" y="1894941"/>
                  </a:lnTo>
                  <a:lnTo>
                    <a:pt x="3173222" y="1912378"/>
                  </a:lnTo>
                  <a:lnTo>
                    <a:pt x="3177540" y="1933740"/>
                  </a:lnTo>
                  <a:lnTo>
                    <a:pt x="3177540" y="2153170"/>
                  </a:lnTo>
                  <a:lnTo>
                    <a:pt x="3173222" y="2174519"/>
                  </a:lnTo>
                  <a:lnTo>
                    <a:pt x="3161537" y="2191956"/>
                  </a:lnTo>
                  <a:lnTo>
                    <a:pt x="3144011" y="2203716"/>
                  </a:lnTo>
                  <a:lnTo>
                    <a:pt x="3122675" y="2208022"/>
                  </a:lnTo>
                  <a:lnTo>
                    <a:pt x="1732787" y="2208022"/>
                  </a:lnTo>
                  <a:lnTo>
                    <a:pt x="1711452" y="2203716"/>
                  </a:lnTo>
                  <a:lnTo>
                    <a:pt x="1693925" y="2191956"/>
                  </a:lnTo>
                  <a:lnTo>
                    <a:pt x="1682242" y="2174519"/>
                  </a:lnTo>
                  <a:lnTo>
                    <a:pt x="1677923" y="2153170"/>
                  </a:lnTo>
                  <a:lnTo>
                    <a:pt x="1677923" y="1933740"/>
                  </a:lnTo>
                  <a:close/>
                </a:path>
                <a:path w="3177540" h="2208529">
                  <a:moveTo>
                    <a:pt x="0" y="408432"/>
                  </a:moveTo>
                  <a:lnTo>
                    <a:pt x="4318" y="386969"/>
                  </a:lnTo>
                  <a:lnTo>
                    <a:pt x="16128" y="369570"/>
                  </a:lnTo>
                  <a:lnTo>
                    <a:pt x="33527" y="357886"/>
                  </a:lnTo>
                  <a:lnTo>
                    <a:pt x="54863" y="353568"/>
                  </a:lnTo>
                  <a:lnTo>
                    <a:pt x="1444752" y="353568"/>
                  </a:lnTo>
                  <a:lnTo>
                    <a:pt x="1466087" y="357886"/>
                  </a:lnTo>
                  <a:lnTo>
                    <a:pt x="1483614" y="369570"/>
                  </a:lnTo>
                  <a:lnTo>
                    <a:pt x="1495297" y="386969"/>
                  </a:lnTo>
                  <a:lnTo>
                    <a:pt x="1499616" y="408432"/>
                  </a:lnTo>
                  <a:lnTo>
                    <a:pt x="1499616" y="627761"/>
                  </a:lnTo>
                  <a:lnTo>
                    <a:pt x="1495297" y="649224"/>
                  </a:lnTo>
                  <a:lnTo>
                    <a:pt x="1483614" y="666623"/>
                  </a:lnTo>
                  <a:lnTo>
                    <a:pt x="1466087" y="678307"/>
                  </a:lnTo>
                  <a:lnTo>
                    <a:pt x="1444752" y="682625"/>
                  </a:lnTo>
                  <a:lnTo>
                    <a:pt x="54863" y="682625"/>
                  </a:lnTo>
                  <a:lnTo>
                    <a:pt x="33527" y="678307"/>
                  </a:lnTo>
                  <a:lnTo>
                    <a:pt x="16128" y="666623"/>
                  </a:lnTo>
                  <a:lnTo>
                    <a:pt x="4318" y="649224"/>
                  </a:lnTo>
                  <a:lnTo>
                    <a:pt x="0" y="627761"/>
                  </a:lnTo>
                  <a:lnTo>
                    <a:pt x="0" y="408432"/>
                  </a:lnTo>
                  <a:close/>
                </a:path>
              </a:pathLst>
            </a:custGeom>
            <a:ln w="25908">
              <a:solidFill>
                <a:srgbClr val="FF0000"/>
              </a:solidFill>
            </a:ln>
          </p:spPr>
          <p:txBody>
            <a:bodyPr wrap="square" lIns="0" tIns="0" rIns="0" bIns="0" rtlCol="0"/>
            <a:lstStyle/>
            <a:p>
              <a:endParaRPr/>
            </a:p>
          </p:txBody>
        </p:sp>
      </p:grpSp>
      <p:sp>
        <p:nvSpPr>
          <p:cNvPr id="6" name="object 6"/>
          <p:cNvSpPr txBox="1"/>
          <p:nvPr/>
        </p:nvSpPr>
        <p:spPr>
          <a:xfrm>
            <a:off x="1469263" y="701421"/>
            <a:ext cx="9486900" cy="8483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dirty="0">
                <a:solidFill>
                  <a:srgbClr val="404040"/>
                </a:solidFill>
                <a:latin typeface="Verdana"/>
                <a:cs typeface="Verdana"/>
              </a:rPr>
              <a:t>2</a:t>
            </a:r>
            <a:r>
              <a:rPr sz="1800" spc="-280" dirty="0">
                <a:solidFill>
                  <a:srgbClr val="404040"/>
                </a:solidFill>
                <a:latin typeface="Verdana"/>
                <a:cs typeface="Verdana"/>
              </a:rPr>
              <a:t> </a:t>
            </a:r>
            <a:r>
              <a:rPr sz="1800" spc="-35" dirty="0">
                <a:solidFill>
                  <a:srgbClr val="404040"/>
                </a:solidFill>
                <a:latin typeface="Verdana"/>
                <a:cs typeface="Verdana"/>
              </a:rPr>
              <a:t>Ερωτήσεις</a:t>
            </a:r>
            <a:r>
              <a:rPr sz="1800" spc="-125" dirty="0">
                <a:solidFill>
                  <a:srgbClr val="404040"/>
                </a:solidFill>
                <a:latin typeface="Verdana"/>
                <a:cs typeface="Verdana"/>
              </a:rPr>
              <a:t> </a:t>
            </a:r>
            <a:r>
              <a:rPr sz="1800" spc="-45" dirty="0">
                <a:solidFill>
                  <a:srgbClr val="404040"/>
                </a:solidFill>
                <a:latin typeface="Verdana"/>
                <a:cs typeface="Verdana"/>
              </a:rPr>
              <a:t>ανοιχτού</a:t>
            </a:r>
            <a:r>
              <a:rPr sz="1800" spc="-175" dirty="0">
                <a:solidFill>
                  <a:srgbClr val="404040"/>
                </a:solidFill>
                <a:latin typeface="Verdana"/>
                <a:cs typeface="Verdana"/>
              </a:rPr>
              <a:t> </a:t>
            </a:r>
            <a:r>
              <a:rPr sz="1800" spc="-35" dirty="0">
                <a:solidFill>
                  <a:srgbClr val="404040"/>
                </a:solidFill>
                <a:latin typeface="Verdana"/>
                <a:cs typeface="Verdana"/>
              </a:rPr>
              <a:t>τύπου</a:t>
            </a:r>
            <a:r>
              <a:rPr sz="1800" spc="-155" dirty="0">
                <a:solidFill>
                  <a:srgbClr val="404040"/>
                </a:solidFill>
                <a:latin typeface="Verdana"/>
                <a:cs typeface="Verdana"/>
              </a:rPr>
              <a:t> </a:t>
            </a:r>
            <a:r>
              <a:rPr sz="1800" spc="-25" dirty="0">
                <a:solidFill>
                  <a:srgbClr val="404040"/>
                </a:solidFill>
                <a:latin typeface="Verdana"/>
                <a:cs typeface="Verdana"/>
              </a:rPr>
              <a:t>για</a:t>
            </a:r>
            <a:r>
              <a:rPr sz="1800" spc="-185" dirty="0">
                <a:solidFill>
                  <a:srgbClr val="404040"/>
                </a:solidFill>
                <a:latin typeface="Verdana"/>
                <a:cs typeface="Verdana"/>
              </a:rPr>
              <a:t> </a:t>
            </a:r>
            <a:r>
              <a:rPr sz="1800" spc="-40" dirty="0">
                <a:solidFill>
                  <a:srgbClr val="404040"/>
                </a:solidFill>
                <a:latin typeface="Verdana"/>
                <a:cs typeface="Verdana"/>
              </a:rPr>
              <a:t>κάθε</a:t>
            </a:r>
            <a:r>
              <a:rPr sz="1800" spc="-175" dirty="0">
                <a:solidFill>
                  <a:srgbClr val="404040"/>
                </a:solidFill>
                <a:latin typeface="Verdana"/>
                <a:cs typeface="Verdana"/>
              </a:rPr>
              <a:t> </a:t>
            </a:r>
            <a:r>
              <a:rPr sz="1800" spc="-45" dirty="0">
                <a:solidFill>
                  <a:srgbClr val="404040"/>
                </a:solidFill>
                <a:latin typeface="Verdana"/>
                <a:cs typeface="Verdana"/>
              </a:rPr>
              <a:t>περιοχή</a:t>
            </a:r>
            <a:r>
              <a:rPr sz="1800" spc="-175" dirty="0">
                <a:solidFill>
                  <a:srgbClr val="404040"/>
                </a:solidFill>
                <a:latin typeface="Verdana"/>
                <a:cs typeface="Verdana"/>
              </a:rPr>
              <a:t> </a:t>
            </a:r>
            <a:r>
              <a:rPr sz="1800" spc="15" dirty="0">
                <a:solidFill>
                  <a:srgbClr val="404040"/>
                </a:solidFill>
                <a:latin typeface="Verdana"/>
                <a:cs typeface="Verdana"/>
              </a:rPr>
              <a:t>που</a:t>
            </a:r>
            <a:r>
              <a:rPr sz="1800" spc="-110" dirty="0">
                <a:solidFill>
                  <a:srgbClr val="404040"/>
                </a:solidFill>
                <a:latin typeface="Verdana"/>
                <a:cs typeface="Verdana"/>
              </a:rPr>
              <a:t> </a:t>
            </a:r>
            <a:r>
              <a:rPr sz="1800" spc="-150" dirty="0">
                <a:solidFill>
                  <a:srgbClr val="404040"/>
                </a:solidFill>
                <a:latin typeface="Verdana"/>
                <a:cs typeface="Verdana"/>
              </a:rPr>
              <a:t>έχετε</a:t>
            </a:r>
            <a:r>
              <a:rPr sz="1800" spc="-254" dirty="0">
                <a:solidFill>
                  <a:srgbClr val="404040"/>
                </a:solidFill>
                <a:latin typeface="Verdana"/>
                <a:cs typeface="Verdana"/>
              </a:rPr>
              <a:t> </a:t>
            </a:r>
            <a:r>
              <a:rPr sz="1800" spc="-45" dirty="0">
                <a:solidFill>
                  <a:srgbClr val="404040"/>
                </a:solidFill>
                <a:latin typeface="Verdana"/>
                <a:cs typeface="Verdana"/>
              </a:rPr>
              <a:t>δηλώσει</a:t>
            </a:r>
            <a:endParaRPr sz="1800">
              <a:latin typeface="Verdana"/>
              <a:cs typeface="Verdana"/>
            </a:endParaRPr>
          </a:p>
          <a:p>
            <a:pPr marL="299085" marR="5080" indent="-287020">
              <a:lnSpc>
                <a:spcPct val="100000"/>
              </a:lnSpc>
              <a:buFont typeface="Wingdings"/>
              <a:buChar char=""/>
              <a:tabLst>
                <a:tab pos="299720" algn="l"/>
              </a:tabLst>
            </a:pPr>
            <a:r>
              <a:rPr sz="1800" b="1" spc="-55" dirty="0">
                <a:solidFill>
                  <a:srgbClr val="404040"/>
                </a:solidFill>
                <a:latin typeface="Tahoma"/>
                <a:cs typeface="Tahoma"/>
              </a:rPr>
              <a:t>Φ</a:t>
            </a:r>
            <a:r>
              <a:rPr sz="1800" b="1" spc="-65" dirty="0">
                <a:solidFill>
                  <a:srgbClr val="404040"/>
                </a:solidFill>
                <a:latin typeface="Tahoma"/>
                <a:cs typeface="Tahoma"/>
              </a:rPr>
              <a:t>ρ</a:t>
            </a:r>
            <a:r>
              <a:rPr sz="1800" b="1" spc="-55" dirty="0">
                <a:solidFill>
                  <a:srgbClr val="404040"/>
                </a:solidFill>
                <a:latin typeface="Tahoma"/>
                <a:cs typeface="Tahoma"/>
              </a:rPr>
              <a:t>ο</a:t>
            </a:r>
            <a:r>
              <a:rPr sz="1800" b="1" spc="-60" dirty="0">
                <a:solidFill>
                  <a:srgbClr val="404040"/>
                </a:solidFill>
                <a:latin typeface="Tahoma"/>
                <a:cs typeface="Tahoma"/>
              </a:rPr>
              <a:t>ντ</a:t>
            </a:r>
            <a:r>
              <a:rPr sz="1800" b="1" spc="-65" dirty="0">
                <a:solidFill>
                  <a:srgbClr val="404040"/>
                </a:solidFill>
                <a:latin typeface="Tahoma"/>
                <a:cs typeface="Tahoma"/>
              </a:rPr>
              <a:t>ίσ</a:t>
            </a:r>
            <a:r>
              <a:rPr sz="1800" b="1" spc="-60" dirty="0">
                <a:solidFill>
                  <a:srgbClr val="404040"/>
                </a:solidFill>
                <a:latin typeface="Tahoma"/>
                <a:cs typeface="Tahoma"/>
              </a:rPr>
              <a:t>τ</a:t>
            </a:r>
            <a:r>
              <a:rPr sz="1800" b="1" dirty="0">
                <a:solidFill>
                  <a:srgbClr val="404040"/>
                </a:solidFill>
                <a:latin typeface="Tahoma"/>
                <a:cs typeface="Tahoma"/>
              </a:rPr>
              <a:t>ε</a:t>
            </a:r>
            <a:r>
              <a:rPr sz="1800" b="1" spc="-155" dirty="0">
                <a:solidFill>
                  <a:srgbClr val="404040"/>
                </a:solidFill>
                <a:latin typeface="Tahoma"/>
                <a:cs typeface="Tahoma"/>
              </a:rPr>
              <a:t> </a:t>
            </a:r>
            <a:r>
              <a:rPr sz="1800" b="1" spc="-35" dirty="0">
                <a:solidFill>
                  <a:srgbClr val="404040"/>
                </a:solidFill>
                <a:latin typeface="Tahoma"/>
                <a:cs typeface="Tahoma"/>
              </a:rPr>
              <a:t>ο</a:t>
            </a:r>
            <a:r>
              <a:rPr sz="1800" b="1" dirty="0">
                <a:solidFill>
                  <a:srgbClr val="404040"/>
                </a:solidFill>
                <a:latin typeface="Tahoma"/>
                <a:cs typeface="Tahoma"/>
              </a:rPr>
              <a:t>ι</a:t>
            </a:r>
            <a:r>
              <a:rPr sz="1800" b="1" spc="-75" dirty="0">
                <a:solidFill>
                  <a:srgbClr val="404040"/>
                </a:solidFill>
                <a:latin typeface="Tahoma"/>
                <a:cs typeface="Tahoma"/>
              </a:rPr>
              <a:t> </a:t>
            </a:r>
            <a:r>
              <a:rPr sz="1800" b="1" spc="-30" dirty="0">
                <a:solidFill>
                  <a:srgbClr val="404040"/>
                </a:solidFill>
                <a:latin typeface="Tahoma"/>
                <a:cs typeface="Tahoma"/>
              </a:rPr>
              <a:t>α</a:t>
            </a:r>
            <a:r>
              <a:rPr sz="1800" b="1" spc="-25" dirty="0">
                <a:solidFill>
                  <a:srgbClr val="404040"/>
                </a:solidFill>
                <a:latin typeface="Tahoma"/>
                <a:cs typeface="Tahoma"/>
              </a:rPr>
              <a:t>π</a:t>
            </a:r>
            <a:r>
              <a:rPr sz="1800" b="1" spc="-30" dirty="0">
                <a:solidFill>
                  <a:srgbClr val="404040"/>
                </a:solidFill>
                <a:latin typeface="Tahoma"/>
                <a:cs typeface="Tahoma"/>
              </a:rPr>
              <a:t>α</a:t>
            </a:r>
            <a:r>
              <a:rPr sz="1800" b="1" spc="-25" dirty="0">
                <a:solidFill>
                  <a:srgbClr val="404040"/>
                </a:solidFill>
                <a:latin typeface="Tahoma"/>
                <a:cs typeface="Tahoma"/>
              </a:rPr>
              <a:t>ντή</a:t>
            </a:r>
            <a:r>
              <a:rPr sz="1800" b="1" spc="-30" dirty="0">
                <a:solidFill>
                  <a:srgbClr val="404040"/>
                </a:solidFill>
                <a:latin typeface="Tahoma"/>
                <a:cs typeface="Tahoma"/>
              </a:rPr>
              <a:t>σ</a:t>
            </a:r>
            <a:r>
              <a:rPr sz="1800" b="1" spc="-20" dirty="0">
                <a:solidFill>
                  <a:srgbClr val="404040"/>
                </a:solidFill>
                <a:latin typeface="Tahoma"/>
                <a:cs typeface="Tahoma"/>
              </a:rPr>
              <a:t>ε</a:t>
            </a:r>
            <a:r>
              <a:rPr sz="1800" b="1" spc="-30" dirty="0">
                <a:solidFill>
                  <a:srgbClr val="404040"/>
                </a:solidFill>
                <a:latin typeface="Tahoma"/>
                <a:cs typeface="Tahoma"/>
              </a:rPr>
              <a:t>ι</a:t>
            </a:r>
            <a:r>
              <a:rPr sz="1800" b="1" dirty="0">
                <a:solidFill>
                  <a:srgbClr val="404040"/>
                </a:solidFill>
                <a:latin typeface="Tahoma"/>
                <a:cs typeface="Tahoma"/>
              </a:rPr>
              <a:t>ς</a:t>
            </a:r>
            <a:r>
              <a:rPr sz="1800" b="1" spc="-5" dirty="0">
                <a:solidFill>
                  <a:srgbClr val="404040"/>
                </a:solidFill>
                <a:latin typeface="Tahoma"/>
                <a:cs typeface="Tahoma"/>
              </a:rPr>
              <a:t> </a:t>
            </a:r>
            <a:r>
              <a:rPr sz="1800" b="1" spc="90" dirty="0">
                <a:solidFill>
                  <a:srgbClr val="404040"/>
                </a:solidFill>
                <a:latin typeface="Tahoma"/>
                <a:cs typeface="Tahoma"/>
              </a:rPr>
              <a:t>σα</a:t>
            </a:r>
            <a:r>
              <a:rPr sz="1800" b="1" dirty="0">
                <a:solidFill>
                  <a:srgbClr val="404040"/>
                </a:solidFill>
                <a:latin typeface="Tahoma"/>
                <a:cs typeface="Tahoma"/>
              </a:rPr>
              <a:t>ς</a:t>
            </a:r>
            <a:r>
              <a:rPr sz="1800" b="1" spc="110" dirty="0">
                <a:solidFill>
                  <a:srgbClr val="404040"/>
                </a:solidFill>
                <a:latin typeface="Tahoma"/>
                <a:cs typeface="Tahoma"/>
              </a:rPr>
              <a:t> </a:t>
            </a:r>
            <a:r>
              <a:rPr sz="1800" b="1" spc="-35" dirty="0">
                <a:solidFill>
                  <a:srgbClr val="404040"/>
                </a:solidFill>
                <a:latin typeface="Tahoma"/>
                <a:cs typeface="Tahoma"/>
              </a:rPr>
              <a:t>γ</a:t>
            </a:r>
            <a:r>
              <a:rPr sz="1800" b="1" spc="-40" dirty="0">
                <a:solidFill>
                  <a:srgbClr val="404040"/>
                </a:solidFill>
                <a:latin typeface="Tahoma"/>
                <a:cs typeface="Tahoma"/>
              </a:rPr>
              <a:t>ι</a:t>
            </a:r>
            <a:r>
              <a:rPr sz="1800" b="1" dirty="0">
                <a:solidFill>
                  <a:srgbClr val="404040"/>
                </a:solidFill>
                <a:latin typeface="Tahoma"/>
                <a:cs typeface="Tahoma"/>
              </a:rPr>
              <a:t>α</a:t>
            </a:r>
            <a:r>
              <a:rPr sz="1800" b="1" spc="-65" dirty="0">
                <a:solidFill>
                  <a:srgbClr val="404040"/>
                </a:solidFill>
                <a:latin typeface="Tahoma"/>
                <a:cs typeface="Tahoma"/>
              </a:rPr>
              <a:t> </a:t>
            </a:r>
            <a:r>
              <a:rPr sz="1800" b="1" spc="-40" dirty="0">
                <a:solidFill>
                  <a:srgbClr val="404040"/>
                </a:solidFill>
                <a:latin typeface="Tahoma"/>
                <a:cs typeface="Tahoma"/>
              </a:rPr>
              <a:t>κ</a:t>
            </a:r>
            <a:r>
              <a:rPr sz="1800" b="1" spc="-45" dirty="0">
                <a:solidFill>
                  <a:srgbClr val="404040"/>
                </a:solidFill>
                <a:latin typeface="Tahoma"/>
                <a:cs typeface="Tahoma"/>
              </a:rPr>
              <a:t>ά</a:t>
            </a:r>
            <a:r>
              <a:rPr sz="1800" b="1" spc="-35" dirty="0">
                <a:solidFill>
                  <a:srgbClr val="404040"/>
                </a:solidFill>
                <a:latin typeface="Tahoma"/>
                <a:cs typeface="Tahoma"/>
              </a:rPr>
              <a:t>θ</a:t>
            </a:r>
            <a:r>
              <a:rPr sz="1800" b="1" dirty="0">
                <a:solidFill>
                  <a:srgbClr val="404040"/>
                </a:solidFill>
                <a:latin typeface="Tahoma"/>
                <a:cs typeface="Tahoma"/>
              </a:rPr>
              <a:t>ε</a:t>
            </a:r>
            <a:r>
              <a:rPr sz="1800" b="1" spc="-45" dirty="0">
                <a:solidFill>
                  <a:srgbClr val="404040"/>
                </a:solidFill>
                <a:latin typeface="Tahoma"/>
                <a:cs typeface="Tahoma"/>
              </a:rPr>
              <a:t> </a:t>
            </a:r>
            <a:r>
              <a:rPr sz="1800" b="1" spc="-40" dirty="0">
                <a:solidFill>
                  <a:srgbClr val="404040"/>
                </a:solidFill>
                <a:latin typeface="Tahoma"/>
                <a:cs typeface="Tahoma"/>
              </a:rPr>
              <a:t>π</a:t>
            </a:r>
            <a:r>
              <a:rPr sz="1800" b="1" spc="-30" dirty="0">
                <a:solidFill>
                  <a:srgbClr val="404040"/>
                </a:solidFill>
                <a:latin typeface="Tahoma"/>
                <a:cs typeface="Tahoma"/>
              </a:rPr>
              <a:t>ε</a:t>
            </a:r>
            <a:r>
              <a:rPr sz="1800" b="1" spc="-45" dirty="0">
                <a:solidFill>
                  <a:srgbClr val="404040"/>
                </a:solidFill>
                <a:latin typeface="Tahoma"/>
                <a:cs typeface="Tahoma"/>
              </a:rPr>
              <a:t>ρ</a:t>
            </a:r>
            <a:r>
              <a:rPr sz="1800" b="1" spc="-40" dirty="0">
                <a:solidFill>
                  <a:srgbClr val="404040"/>
                </a:solidFill>
                <a:latin typeface="Tahoma"/>
                <a:cs typeface="Tahoma"/>
              </a:rPr>
              <a:t>ι</a:t>
            </a:r>
            <a:r>
              <a:rPr sz="1800" b="1" spc="-35" dirty="0">
                <a:solidFill>
                  <a:srgbClr val="404040"/>
                </a:solidFill>
                <a:latin typeface="Tahoma"/>
                <a:cs typeface="Tahoma"/>
              </a:rPr>
              <a:t>ο</a:t>
            </a:r>
            <a:r>
              <a:rPr sz="1800" b="1" spc="-45" dirty="0">
                <a:solidFill>
                  <a:srgbClr val="404040"/>
                </a:solidFill>
                <a:latin typeface="Tahoma"/>
                <a:cs typeface="Tahoma"/>
              </a:rPr>
              <a:t>χ</a:t>
            </a:r>
            <a:r>
              <a:rPr sz="1800" b="1" dirty="0">
                <a:solidFill>
                  <a:srgbClr val="404040"/>
                </a:solidFill>
                <a:latin typeface="Tahoma"/>
                <a:cs typeface="Tahoma"/>
              </a:rPr>
              <a:t>ή</a:t>
            </a:r>
            <a:r>
              <a:rPr sz="1800" b="1" spc="-25" dirty="0">
                <a:solidFill>
                  <a:srgbClr val="404040"/>
                </a:solidFill>
                <a:latin typeface="Tahoma"/>
                <a:cs typeface="Tahoma"/>
              </a:rPr>
              <a:t> </a:t>
            </a:r>
            <a:r>
              <a:rPr sz="1800" b="1" dirty="0">
                <a:solidFill>
                  <a:srgbClr val="404040"/>
                </a:solidFill>
                <a:latin typeface="Tahoma"/>
                <a:cs typeface="Tahoma"/>
              </a:rPr>
              <a:t>να</a:t>
            </a:r>
            <a:r>
              <a:rPr sz="1800" b="1" spc="-30" dirty="0">
                <a:solidFill>
                  <a:srgbClr val="404040"/>
                </a:solidFill>
                <a:latin typeface="Tahoma"/>
                <a:cs typeface="Tahoma"/>
              </a:rPr>
              <a:t> </a:t>
            </a:r>
            <a:r>
              <a:rPr sz="1800" b="1" spc="-70" dirty="0">
                <a:solidFill>
                  <a:srgbClr val="404040"/>
                </a:solidFill>
                <a:latin typeface="Tahoma"/>
                <a:cs typeface="Tahoma"/>
              </a:rPr>
              <a:t>ε</a:t>
            </a:r>
            <a:r>
              <a:rPr sz="1800" b="1" spc="-80" dirty="0">
                <a:solidFill>
                  <a:srgbClr val="404040"/>
                </a:solidFill>
                <a:latin typeface="Tahoma"/>
                <a:cs typeface="Tahoma"/>
              </a:rPr>
              <a:t>ί</a:t>
            </a:r>
            <a:r>
              <a:rPr sz="1800" b="1" spc="-70" dirty="0">
                <a:solidFill>
                  <a:srgbClr val="404040"/>
                </a:solidFill>
                <a:latin typeface="Tahoma"/>
                <a:cs typeface="Tahoma"/>
              </a:rPr>
              <a:t>ν</a:t>
            </a:r>
            <a:r>
              <a:rPr sz="1800" b="1" spc="-80" dirty="0">
                <a:solidFill>
                  <a:srgbClr val="404040"/>
                </a:solidFill>
                <a:latin typeface="Tahoma"/>
                <a:cs typeface="Tahoma"/>
              </a:rPr>
              <a:t>α</a:t>
            </a:r>
            <a:r>
              <a:rPr sz="1800" b="1" dirty="0">
                <a:solidFill>
                  <a:srgbClr val="404040"/>
                </a:solidFill>
                <a:latin typeface="Tahoma"/>
                <a:cs typeface="Tahoma"/>
              </a:rPr>
              <a:t>ι</a:t>
            </a:r>
            <a:r>
              <a:rPr sz="1800" b="1" spc="-114" dirty="0">
                <a:solidFill>
                  <a:srgbClr val="404040"/>
                </a:solidFill>
                <a:latin typeface="Tahoma"/>
                <a:cs typeface="Tahoma"/>
              </a:rPr>
              <a:t> </a:t>
            </a:r>
            <a:r>
              <a:rPr sz="1800" b="1" spc="-80" dirty="0">
                <a:solidFill>
                  <a:srgbClr val="404040"/>
                </a:solidFill>
                <a:latin typeface="Tahoma"/>
                <a:cs typeface="Tahoma"/>
              </a:rPr>
              <a:t>ε</a:t>
            </a:r>
            <a:r>
              <a:rPr sz="1800" b="1" spc="-85" dirty="0">
                <a:solidFill>
                  <a:srgbClr val="404040"/>
                </a:solidFill>
                <a:latin typeface="Tahoma"/>
                <a:cs typeface="Tahoma"/>
              </a:rPr>
              <a:t>ξ</a:t>
            </a:r>
            <a:r>
              <a:rPr sz="1800" b="1" spc="-90" dirty="0">
                <a:solidFill>
                  <a:srgbClr val="404040"/>
                </a:solidFill>
                <a:latin typeface="Tahoma"/>
                <a:cs typeface="Tahoma"/>
              </a:rPr>
              <a:t>ι</a:t>
            </a:r>
            <a:r>
              <a:rPr sz="1800" b="1" spc="-80" dirty="0">
                <a:solidFill>
                  <a:srgbClr val="404040"/>
                </a:solidFill>
                <a:latin typeface="Tahoma"/>
                <a:cs typeface="Tahoma"/>
              </a:rPr>
              <a:t>δε</a:t>
            </a:r>
            <a:r>
              <a:rPr sz="1800" b="1" spc="-90" dirty="0">
                <a:solidFill>
                  <a:srgbClr val="404040"/>
                </a:solidFill>
                <a:latin typeface="Tahoma"/>
                <a:cs typeface="Tahoma"/>
              </a:rPr>
              <a:t>ι</a:t>
            </a:r>
            <a:r>
              <a:rPr sz="1800" b="1" spc="-85" dirty="0">
                <a:solidFill>
                  <a:srgbClr val="404040"/>
                </a:solidFill>
                <a:latin typeface="Tahoma"/>
                <a:cs typeface="Tahoma"/>
              </a:rPr>
              <a:t>κ</a:t>
            </a:r>
            <a:r>
              <a:rPr sz="1800" b="1" spc="-95" dirty="0">
                <a:solidFill>
                  <a:srgbClr val="404040"/>
                </a:solidFill>
                <a:latin typeface="Tahoma"/>
                <a:cs typeface="Tahoma"/>
              </a:rPr>
              <a:t>ε</a:t>
            </a:r>
            <a:r>
              <a:rPr sz="1800" b="1" spc="-100" dirty="0">
                <a:solidFill>
                  <a:srgbClr val="404040"/>
                </a:solidFill>
                <a:latin typeface="Tahoma"/>
                <a:cs typeface="Tahoma"/>
              </a:rPr>
              <a:t>υ</a:t>
            </a:r>
            <a:r>
              <a:rPr sz="1800" b="1" spc="-80" dirty="0">
                <a:solidFill>
                  <a:srgbClr val="404040"/>
                </a:solidFill>
                <a:latin typeface="Tahoma"/>
                <a:cs typeface="Tahoma"/>
              </a:rPr>
              <a:t>μ</a:t>
            </a:r>
            <a:r>
              <a:rPr sz="1800" b="1" spc="-95" dirty="0">
                <a:solidFill>
                  <a:srgbClr val="404040"/>
                </a:solidFill>
                <a:latin typeface="Tahoma"/>
                <a:cs typeface="Tahoma"/>
              </a:rPr>
              <a:t>έ</a:t>
            </a:r>
            <a:r>
              <a:rPr sz="1800" b="1" spc="-85" dirty="0">
                <a:solidFill>
                  <a:srgbClr val="404040"/>
                </a:solidFill>
                <a:latin typeface="Tahoma"/>
                <a:cs typeface="Tahoma"/>
              </a:rPr>
              <a:t>ν</a:t>
            </a:r>
            <a:r>
              <a:rPr sz="1800" b="1" spc="-95" dirty="0">
                <a:solidFill>
                  <a:srgbClr val="404040"/>
                </a:solidFill>
                <a:latin typeface="Tahoma"/>
                <a:cs typeface="Tahoma"/>
              </a:rPr>
              <a:t>ε</a:t>
            </a:r>
            <a:r>
              <a:rPr sz="1800" b="1" dirty="0">
                <a:solidFill>
                  <a:srgbClr val="404040"/>
                </a:solidFill>
                <a:latin typeface="Tahoma"/>
                <a:cs typeface="Tahoma"/>
              </a:rPr>
              <a:t>ς</a:t>
            </a:r>
            <a:r>
              <a:rPr sz="1800" b="1" spc="-160" dirty="0">
                <a:solidFill>
                  <a:srgbClr val="404040"/>
                </a:solidFill>
                <a:latin typeface="Tahoma"/>
                <a:cs typeface="Tahoma"/>
              </a:rPr>
              <a:t> </a:t>
            </a:r>
            <a:r>
              <a:rPr sz="1800" b="1" spc="-130" dirty="0">
                <a:solidFill>
                  <a:srgbClr val="404040"/>
                </a:solidFill>
                <a:latin typeface="Tahoma"/>
                <a:cs typeface="Tahoma"/>
              </a:rPr>
              <a:t>μ</a:t>
            </a:r>
            <a:r>
              <a:rPr sz="1800" b="1" dirty="0">
                <a:solidFill>
                  <a:srgbClr val="404040"/>
                </a:solidFill>
                <a:latin typeface="Tahoma"/>
                <a:cs typeface="Tahoma"/>
              </a:rPr>
              <a:t>ε</a:t>
            </a:r>
            <a:r>
              <a:rPr sz="1800" b="1" spc="140" dirty="0">
                <a:solidFill>
                  <a:srgbClr val="404040"/>
                </a:solidFill>
                <a:latin typeface="Tahoma"/>
                <a:cs typeface="Tahoma"/>
              </a:rPr>
              <a:t> </a:t>
            </a:r>
            <a:r>
              <a:rPr sz="1800" b="1" spc="30" dirty="0">
                <a:solidFill>
                  <a:srgbClr val="404040"/>
                </a:solidFill>
                <a:latin typeface="Tahoma"/>
                <a:cs typeface="Tahoma"/>
              </a:rPr>
              <a:t>βά</a:t>
            </a:r>
            <a:r>
              <a:rPr sz="1800" b="1" spc="40" dirty="0">
                <a:solidFill>
                  <a:srgbClr val="404040"/>
                </a:solidFill>
                <a:latin typeface="Tahoma"/>
                <a:cs typeface="Tahoma"/>
              </a:rPr>
              <a:t>σ</a:t>
            </a:r>
            <a:r>
              <a:rPr sz="1800" b="1" dirty="0">
                <a:solidFill>
                  <a:srgbClr val="404040"/>
                </a:solidFill>
                <a:latin typeface="Tahoma"/>
                <a:cs typeface="Tahoma"/>
              </a:rPr>
              <a:t>η</a:t>
            </a:r>
            <a:r>
              <a:rPr sz="1800" b="1" spc="-120" dirty="0">
                <a:solidFill>
                  <a:srgbClr val="404040"/>
                </a:solidFill>
                <a:latin typeface="Tahoma"/>
                <a:cs typeface="Tahoma"/>
              </a:rPr>
              <a:t> </a:t>
            </a:r>
            <a:r>
              <a:rPr sz="1800" b="1" spc="-25" dirty="0">
                <a:solidFill>
                  <a:srgbClr val="404040"/>
                </a:solidFill>
                <a:latin typeface="Tahoma"/>
                <a:cs typeface="Tahoma"/>
              </a:rPr>
              <a:t>τ</a:t>
            </a:r>
            <a:r>
              <a:rPr sz="1800" b="1" spc="-20" dirty="0">
                <a:solidFill>
                  <a:srgbClr val="404040"/>
                </a:solidFill>
                <a:latin typeface="Tahoma"/>
                <a:cs typeface="Tahoma"/>
              </a:rPr>
              <a:t>ο</a:t>
            </a:r>
            <a:r>
              <a:rPr sz="1800" b="1" spc="-30" dirty="0">
                <a:solidFill>
                  <a:srgbClr val="404040"/>
                </a:solidFill>
                <a:latin typeface="Tahoma"/>
                <a:cs typeface="Tahoma"/>
              </a:rPr>
              <a:t>υ</a:t>
            </a:r>
            <a:r>
              <a:rPr sz="1800" b="1" dirty="0">
                <a:solidFill>
                  <a:srgbClr val="404040"/>
                </a:solidFill>
                <a:latin typeface="Tahoma"/>
                <a:cs typeface="Tahoma"/>
              </a:rPr>
              <a:t>ς  </a:t>
            </a:r>
            <a:r>
              <a:rPr sz="1800" b="1" spc="-35" dirty="0">
                <a:solidFill>
                  <a:srgbClr val="404040"/>
                </a:solidFill>
                <a:latin typeface="Tahoma"/>
                <a:cs typeface="Tahoma"/>
              </a:rPr>
              <a:t>εταίρους </a:t>
            </a:r>
            <a:r>
              <a:rPr sz="1800" b="1" spc="45" dirty="0">
                <a:solidFill>
                  <a:srgbClr val="404040"/>
                </a:solidFill>
                <a:latin typeface="Tahoma"/>
                <a:cs typeface="Tahoma"/>
              </a:rPr>
              <a:t>σας,</a:t>
            </a:r>
            <a:r>
              <a:rPr sz="1800" b="1" spc="10" dirty="0">
                <a:solidFill>
                  <a:srgbClr val="404040"/>
                </a:solidFill>
                <a:latin typeface="Tahoma"/>
                <a:cs typeface="Tahoma"/>
              </a:rPr>
              <a:t> </a:t>
            </a:r>
            <a:r>
              <a:rPr sz="1800" b="1" spc="-40" dirty="0">
                <a:solidFill>
                  <a:srgbClr val="404040"/>
                </a:solidFill>
                <a:latin typeface="Tahoma"/>
                <a:cs typeface="Tahoma"/>
              </a:rPr>
              <a:t>τα</a:t>
            </a:r>
            <a:r>
              <a:rPr sz="1800" b="1" spc="-90" dirty="0">
                <a:solidFill>
                  <a:srgbClr val="404040"/>
                </a:solidFill>
                <a:latin typeface="Tahoma"/>
                <a:cs typeface="Tahoma"/>
              </a:rPr>
              <a:t> </a:t>
            </a:r>
            <a:r>
              <a:rPr sz="1800" b="1" spc="-75" dirty="0">
                <a:solidFill>
                  <a:srgbClr val="404040"/>
                </a:solidFill>
                <a:latin typeface="Tahoma"/>
                <a:cs typeface="Tahoma"/>
              </a:rPr>
              <a:t>είδη</a:t>
            </a:r>
            <a:r>
              <a:rPr sz="1800" b="1" spc="-150" dirty="0">
                <a:solidFill>
                  <a:srgbClr val="404040"/>
                </a:solidFill>
                <a:latin typeface="Tahoma"/>
                <a:cs typeface="Tahoma"/>
              </a:rPr>
              <a:t> </a:t>
            </a:r>
            <a:r>
              <a:rPr sz="1800" b="1" spc="-45" dirty="0">
                <a:solidFill>
                  <a:srgbClr val="404040"/>
                </a:solidFill>
                <a:latin typeface="Tahoma"/>
                <a:cs typeface="Tahoma"/>
              </a:rPr>
              <a:t>των</a:t>
            </a:r>
            <a:r>
              <a:rPr sz="1800" b="1" spc="-50" dirty="0">
                <a:solidFill>
                  <a:srgbClr val="404040"/>
                </a:solidFill>
                <a:latin typeface="Tahoma"/>
                <a:cs typeface="Tahoma"/>
              </a:rPr>
              <a:t> </a:t>
            </a:r>
            <a:r>
              <a:rPr sz="1800" b="1" spc="-85" dirty="0">
                <a:solidFill>
                  <a:srgbClr val="404040"/>
                </a:solidFill>
                <a:latin typeface="Tahoma"/>
                <a:cs typeface="Tahoma"/>
              </a:rPr>
              <a:t>κινητικοτήτων</a:t>
            </a:r>
            <a:r>
              <a:rPr sz="1800" b="1" spc="-30" dirty="0">
                <a:solidFill>
                  <a:srgbClr val="404040"/>
                </a:solidFill>
                <a:latin typeface="Tahoma"/>
                <a:cs typeface="Tahoma"/>
              </a:rPr>
              <a:t> </a:t>
            </a:r>
            <a:r>
              <a:rPr sz="1800" b="1" spc="5" dirty="0">
                <a:solidFill>
                  <a:srgbClr val="404040"/>
                </a:solidFill>
                <a:latin typeface="Tahoma"/>
                <a:cs typeface="Tahoma"/>
              </a:rPr>
              <a:t>που</a:t>
            </a:r>
            <a:r>
              <a:rPr sz="1800" b="1" spc="-30" dirty="0">
                <a:solidFill>
                  <a:srgbClr val="404040"/>
                </a:solidFill>
                <a:latin typeface="Tahoma"/>
                <a:cs typeface="Tahoma"/>
              </a:rPr>
              <a:t> </a:t>
            </a:r>
            <a:r>
              <a:rPr sz="1800" b="1" spc="-45" dirty="0">
                <a:solidFill>
                  <a:srgbClr val="404040"/>
                </a:solidFill>
                <a:latin typeface="Tahoma"/>
                <a:cs typeface="Tahoma"/>
              </a:rPr>
              <a:t>προγραμματίζετε</a:t>
            </a:r>
            <a:r>
              <a:rPr sz="1800" b="1" spc="114" dirty="0">
                <a:solidFill>
                  <a:srgbClr val="404040"/>
                </a:solidFill>
                <a:latin typeface="Tahoma"/>
                <a:cs typeface="Tahoma"/>
              </a:rPr>
              <a:t> </a:t>
            </a:r>
            <a:r>
              <a:rPr sz="1800" b="1" spc="-25" dirty="0">
                <a:solidFill>
                  <a:srgbClr val="404040"/>
                </a:solidFill>
                <a:latin typeface="Tahoma"/>
                <a:cs typeface="Tahoma"/>
              </a:rPr>
              <a:t>για</a:t>
            </a:r>
            <a:r>
              <a:rPr sz="1800" b="1" spc="-75" dirty="0">
                <a:solidFill>
                  <a:srgbClr val="404040"/>
                </a:solidFill>
                <a:latin typeface="Tahoma"/>
                <a:cs typeface="Tahoma"/>
              </a:rPr>
              <a:t> </a:t>
            </a:r>
            <a:r>
              <a:rPr sz="1800" b="1" spc="-30" dirty="0">
                <a:solidFill>
                  <a:srgbClr val="404040"/>
                </a:solidFill>
                <a:latin typeface="Tahoma"/>
                <a:cs typeface="Tahoma"/>
              </a:rPr>
              <a:t>κάθε</a:t>
            </a:r>
            <a:r>
              <a:rPr sz="1800" b="1" spc="-40" dirty="0">
                <a:solidFill>
                  <a:srgbClr val="404040"/>
                </a:solidFill>
                <a:latin typeface="Tahoma"/>
                <a:cs typeface="Tahoma"/>
              </a:rPr>
              <a:t> </a:t>
            </a:r>
            <a:r>
              <a:rPr sz="1800" b="1" spc="-35" dirty="0">
                <a:solidFill>
                  <a:srgbClr val="404040"/>
                </a:solidFill>
                <a:latin typeface="Tahoma"/>
                <a:cs typeface="Tahoma"/>
              </a:rPr>
              <a:t>περιοχή</a:t>
            </a:r>
            <a:endParaRPr sz="1800">
              <a:latin typeface="Tahoma"/>
              <a:cs typeface="Tahoma"/>
            </a:endParaRPr>
          </a:p>
        </p:txBody>
      </p:sp>
      <p:sp>
        <p:nvSpPr>
          <p:cNvPr id="7" name="object 7"/>
          <p:cNvSpPr txBox="1">
            <a:spLocks noGrp="1"/>
          </p:cNvSpPr>
          <p:nvPr>
            <p:ph type="title"/>
          </p:nvPr>
        </p:nvSpPr>
        <p:spPr>
          <a:xfrm>
            <a:off x="116230" y="0"/>
            <a:ext cx="597471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85" dirty="0"/>
              <a:t> </a:t>
            </a:r>
            <a:r>
              <a:rPr spc="-170" dirty="0"/>
              <a:t>Κ</a:t>
            </a:r>
            <a:r>
              <a:rPr spc="-155" dirty="0"/>
              <a:t>Α</a:t>
            </a:r>
            <a:r>
              <a:rPr spc="-170" dirty="0"/>
              <a:t>1</a:t>
            </a:r>
            <a:r>
              <a:rPr spc="-165" dirty="0"/>
              <a:t>7</a:t>
            </a:r>
            <a:r>
              <a:rPr spc="-5" dirty="0"/>
              <a:t>1</a:t>
            </a:r>
            <a:r>
              <a:rPr spc="-120" dirty="0"/>
              <a:t> </a:t>
            </a:r>
            <a:r>
              <a:rPr spc="-5" dirty="0"/>
              <a:t>–</a:t>
            </a:r>
            <a:r>
              <a:rPr spc="-405" dirty="0"/>
              <a:t> </a:t>
            </a:r>
            <a:r>
              <a:rPr spc="-114" dirty="0"/>
              <a:t>Pr</a:t>
            </a:r>
            <a:r>
              <a:rPr spc="-110" dirty="0"/>
              <a:t>oj</a:t>
            </a:r>
            <a:r>
              <a:rPr spc="-114" dirty="0"/>
              <a:t>e</a:t>
            </a:r>
            <a:r>
              <a:rPr spc="-125" dirty="0"/>
              <a:t>c</a:t>
            </a:r>
            <a:r>
              <a:rPr spc="-5" dirty="0"/>
              <a:t>t</a:t>
            </a:r>
            <a:r>
              <a:rPr spc="-135" dirty="0"/>
              <a:t> </a:t>
            </a:r>
            <a:r>
              <a:rPr spc="-75" dirty="0"/>
              <a:t>D</a:t>
            </a:r>
            <a:r>
              <a:rPr spc="-70" dirty="0"/>
              <a:t>e</a:t>
            </a:r>
            <a:r>
              <a:rPr spc="-65" dirty="0"/>
              <a:t>sc</a:t>
            </a:r>
            <a:r>
              <a:rPr spc="-70" dirty="0"/>
              <a:t>ri</a:t>
            </a:r>
            <a:r>
              <a:rPr spc="-65" dirty="0"/>
              <a:t>p</a:t>
            </a:r>
            <a:r>
              <a:rPr spc="-140" dirty="0"/>
              <a:t>t</a:t>
            </a:r>
            <a:r>
              <a:rPr spc="-155" dirty="0"/>
              <a:t>i</a:t>
            </a:r>
            <a:r>
              <a:rPr spc="-150" dirty="0"/>
              <a:t>o</a:t>
            </a:r>
            <a:r>
              <a:rPr spc="-5" dirty="0"/>
              <a:t>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66344"/>
          </a:xfrm>
          <a:prstGeom prst="rect">
            <a:avLst/>
          </a:prstGeom>
        </p:spPr>
      </p:pic>
      <p:grpSp>
        <p:nvGrpSpPr>
          <p:cNvPr id="3" name="object 3"/>
          <p:cNvGrpSpPr/>
          <p:nvPr/>
        </p:nvGrpSpPr>
        <p:grpSpPr>
          <a:xfrm>
            <a:off x="992124" y="1175003"/>
            <a:ext cx="9141460" cy="4852670"/>
            <a:chOff x="992124" y="1175003"/>
            <a:chExt cx="9141460" cy="4852670"/>
          </a:xfrm>
        </p:grpSpPr>
        <p:pic>
          <p:nvPicPr>
            <p:cNvPr id="4" name="object 4"/>
            <p:cNvPicPr/>
            <p:nvPr/>
          </p:nvPicPr>
          <p:blipFill>
            <a:blip r:embed="rId3" cstate="print"/>
            <a:stretch>
              <a:fillRect/>
            </a:stretch>
          </p:blipFill>
          <p:spPr>
            <a:xfrm>
              <a:off x="992124" y="1175003"/>
              <a:ext cx="9140952" cy="4852416"/>
            </a:xfrm>
            <a:prstGeom prst="rect">
              <a:avLst/>
            </a:prstGeom>
          </p:spPr>
        </p:pic>
        <p:sp>
          <p:nvSpPr>
            <p:cNvPr id="5" name="object 5"/>
            <p:cNvSpPr/>
            <p:nvPr/>
          </p:nvSpPr>
          <p:spPr>
            <a:xfrm>
              <a:off x="1500378" y="4871465"/>
              <a:ext cx="1499870" cy="327660"/>
            </a:xfrm>
            <a:custGeom>
              <a:avLst/>
              <a:gdLst/>
              <a:ahLst/>
              <a:cxnLst/>
              <a:rect l="l" t="t" r="r" b="b"/>
              <a:pathLst>
                <a:path w="1499870" h="327660">
                  <a:moveTo>
                    <a:pt x="0" y="54609"/>
                  </a:moveTo>
                  <a:lnTo>
                    <a:pt x="4318" y="33400"/>
                  </a:lnTo>
                  <a:lnTo>
                    <a:pt x="16002" y="16001"/>
                  </a:lnTo>
                  <a:lnTo>
                    <a:pt x="33400" y="4317"/>
                  </a:lnTo>
                  <a:lnTo>
                    <a:pt x="54609" y="0"/>
                  </a:lnTo>
                  <a:lnTo>
                    <a:pt x="1444752" y="0"/>
                  </a:lnTo>
                  <a:lnTo>
                    <a:pt x="1465961" y="4317"/>
                  </a:lnTo>
                  <a:lnTo>
                    <a:pt x="1483360" y="16001"/>
                  </a:lnTo>
                  <a:lnTo>
                    <a:pt x="1495044" y="33400"/>
                  </a:lnTo>
                  <a:lnTo>
                    <a:pt x="1499361" y="54609"/>
                  </a:lnTo>
                  <a:lnTo>
                    <a:pt x="1499361" y="273049"/>
                  </a:lnTo>
                  <a:lnTo>
                    <a:pt x="1495044" y="294258"/>
                  </a:lnTo>
                  <a:lnTo>
                    <a:pt x="1483360" y="311657"/>
                  </a:lnTo>
                  <a:lnTo>
                    <a:pt x="1465961" y="323341"/>
                  </a:lnTo>
                  <a:lnTo>
                    <a:pt x="1444752" y="327659"/>
                  </a:lnTo>
                  <a:lnTo>
                    <a:pt x="54609" y="327659"/>
                  </a:lnTo>
                  <a:lnTo>
                    <a:pt x="33400" y="323341"/>
                  </a:lnTo>
                  <a:lnTo>
                    <a:pt x="16002" y="311657"/>
                  </a:lnTo>
                  <a:lnTo>
                    <a:pt x="4318" y="294258"/>
                  </a:lnTo>
                  <a:lnTo>
                    <a:pt x="0" y="273049"/>
                  </a:lnTo>
                  <a:lnTo>
                    <a:pt x="0" y="54609"/>
                  </a:lnTo>
                  <a:close/>
                </a:path>
              </a:pathLst>
            </a:custGeom>
            <a:ln w="25908">
              <a:solidFill>
                <a:srgbClr val="FF0000"/>
              </a:solidFill>
            </a:ln>
          </p:spPr>
          <p:txBody>
            <a:bodyPr wrap="square" lIns="0" tIns="0" rIns="0" bIns="0" rtlCol="0"/>
            <a:lstStyle/>
            <a:p>
              <a:endParaRPr/>
            </a:p>
          </p:txBody>
        </p:sp>
      </p:grpSp>
      <p:sp>
        <p:nvSpPr>
          <p:cNvPr id="6" name="object 6"/>
          <p:cNvSpPr txBox="1">
            <a:spLocks noGrp="1"/>
          </p:cNvSpPr>
          <p:nvPr>
            <p:ph type="title"/>
          </p:nvPr>
        </p:nvSpPr>
        <p:spPr>
          <a:xfrm>
            <a:off x="-507" y="12573"/>
            <a:ext cx="524573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00" dirty="0"/>
              <a:t> </a:t>
            </a:r>
            <a:r>
              <a:rPr spc="-170" dirty="0"/>
              <a:t>Κ</a:t>
            </a:r>
            <a:r>
              <a:rPr spc="-155" dirty="0"/>
              <a:t>Α</a:t>
            </a:r>
            <a:r>
              <a:rPr spc="-170" dirty="0"/>
              <a:t>1</a:t>
            </a:r>
            <a:r>
              <a:rPr spc="-165" dirty="0"/>
              <a:t>7</a:t>
            </a:r>
            <a:r>
              <a:rPr spc="-5" dirty="0"/>
              <a:t>1</a:t>
            </a:r>
            <a:r>
              <a:rPr spc="-120" dirty="0"/>
              <a:t> </a:t>
            </a:r>
            <a:r>
              <a:rPr spc="-5" dirty="0"/>
              <a:t>–</a:t>
            </a:r>
            <a:r>
              <a:rPr spc="-405" dirty="0"/>
              <a:t> </a:t>
            </a:r>
            <a:r>
              <a:rPr spc="140" dirty="0"/>
              <a:t>Α</a:t>
            </a:r>
            <a:r>
              <a:rPr spc="-65" dirty="0"/>
              <a:t>ct</a:t>
            </a:r>
            <a:r>
              <a:rPr spc="-70" dirty="0"/>
              <a:t>i</a:t>
            </a:r>
            <a:r>
              <a:rPr spc="-90" dirty="0"/>
              <a:t>v</a:t>
            </a:r>
            <a:r>
              <a:rPr spc="-165" dirty="0"/>
              <a:t>i</a:t>
            </a:r>
            <a:r>
              <a:rPr spc="-160" dirty="0"/>
              <a:t>t</a:t>
            </a:r>
            <a:r>
              <a:rPr spc="-165" dirty="0"/>
              <a:t>i</a:t>
            </a:r>
            <a:r>
              <a:rPr spc="-170" dirty="0"/>
              <a:t>e</a:t>
            </a:r>
            <a:r>
              <a:rPr spc="-5" dirty="0"/>
              <a:t>s</a:t>
            </a:r>
            <a:r>
              <a:rPr spc="-150" dirty="0"/>
              <a:t> </a:t>
            </a:r>
            <a:r>
              <a:rPr spc="-245" dirty="0"/>
              <a:t>(</a:t>
            </a:r>
            <a:r>
              <a:rPr spc="-254" dirty="0"/>
              <a:t>1</a:t>
            </a:r>
            <a:r>
              <a:rPr spc="-250" dirty="0"/>
              <a:t>/</a:t>
            </a:r>
            <a:r>
              <a:rPr spc="-300" dirty="0"/>
              <a:t>2</a:t>
            </a:r>
            <a:r>
              <a:rPr spc="-5" dirty="0"/>
              <a:t>)</a:t>
            </a:r>
          </a:p>
        </p:txBody>
      </p:sp>
      <p:sp>
        <p:nvSpPr>
          <p:cNvPr id="7" name="object 7"/>
          <p:cNvSpPr txBox="1"/>
          <p:nvPr/>
        </p:nvSpPr>
        <p:spPr>
          <a:xfrm>
            <a:off x="1523746" y="785240"/>
            <a:ext cx="7913370" cy="29972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spc="-70" dirty="0">
                <a:solidFill>
                  <a:srgbClr val="404040"/>
                </a:solidFill>
                <a:latin typeface="Verdana"/>
                <a:cs typeface="Verdana"/>
              </a:rPr>
              <a:t>Καταχωρείτε</a:t>
            </a:r>
            <a:r>
              <a:rPr sz="1800" spc="-220" dirty="0">
                <a:solidFill>
                  <a:srgbClr val="404040"/>
                </a:solidFill>
                <a:latin typeface="Verdana"/>
                <a:cs typeface="Verdana"/>
              </a:rPr>
              <a:t> </a:t>
            </a:r>
            <a:r>
              <a:rPr sz="1800" spc="-45" dirty="0">
                <a:solidFill>
                  <a:srgbClr val="404040"/>
                </a:solidFill>
                <a:latin typeface="Verdana"/>
                <a:cs typeface="Verdana"/>
              </a:rPr>
              <a:t>τον</a:t>
            </a:r>
            <a:r>
              <a:rPr sz="1800" spc="-145" dirty="0">
                <a:solidFill>
                  <a:srgbClr val="404040"/>
                </a:solidFill>
                <a:latin typeface="Verdana"/>
                <a:cs typeface="Verdana"/>
              </a:rPr>
              <a:t> </a:t>
            </a:r>
            <a:r>
              <a:rPr sz="1800" spc="15" dirty="0">
                <a:solidFill>
                  <a:srgbClr val="404040"/>
                </a:solidFill>
                <a:latin typeface="Verdana"/>
                <a:cs typeface="Verdana"/>
              </a:rPr>
              <a:t>αριθμό</a:t>
            </a:r>
            <a:r>
              <a:rPr sz="1800" spc="-125" dirty="0">
                <a:solidFill>
                  <a:srgbClr val="404040"/>
                </a:solidFill>
                <a:latin typeface="Verdana"/>
                <a:cs typeface="Verdana"/>
              </a:rPr>
              <a:t> </a:t>
            </a:r>
            <a:r>
              <a:rPr sz="1800" spc="-45" dirty="0">
                <a:solidFill>
                  <a:srgbClr val="404040"/>
                </a:solidFill>
                <a:latin typeface="Verdana"/>
                <a:cs typeface="Verdana"/>
              </a:rPr>
              <a:t>των</a:t>
            </a:r>
            <a:r>
              <a:rPr sz="1800" spc="-170" dirty="0">
                <a:solidFill>
                  <a:srgbClr val="404040"/>
                </a:solidFill>
                <a:latin typeface="Verdana"/>
                <a:cs typeface="Verdana"/>
              </a:rPr>
              <a:t> </a:t>
            </a:r>
            <a:r>
              <a:rPr sz="1800" spc="-95" dirty="0">
                <a:solidFill>
                  <a:srgbClr val="404040"/>
                </a:solidFill>
                <a:latin typeface="Verdana"/>
                <a:cs typeface="Verdana"/>
              </a:rPr>
              <a:t>κινητικοτήτων</a:t>
            </a:r>
            <a:r>
              <a:rPr sz="1800" spc="-195" dirty="0">
                <a:solidFill>
                  <a:srgbClr val="404040"/>
                </a:solidFill>
                <a:latin typeface="Verdana"/>
                <a:cs typeface="Verdana"/>
              </a:rPr>
              <a:t> </a:t>
            </a:r>
            <a:r>
              <a:rPr sz="1800" spc="15" dirty="0">
                <a:solidFill>
                  <a:srgbClr val="404040"/>
                </a:solidFill>
                <a:latin typeface="Verdana"/>
                <a:cs typeface="Verdana"/>
              </a:rPr>
              <a:t>που</a:t>
            </a:r>
            <a:r>
              <a:rPr sz="1800" spc="-90" dirty="0">
                <a:solidFill>
                  <a:srgbClr val="404040"/>
                </a:solidFill>
                <a:latin typeface="Verdana"/>
                <a:cs typeface="Verdana"/>
              </a:rPr>
              <a:t> </a:t>
            </a:r>
            <a:r>
              <a:rPr sz="1800" spc="-105" dirty="0">
                <a:solidFill>
                  <a:srgbClr val="404040"/>
                </a:solidFill>
                <a:latin typeface="Verdana"/>
                <a:cs typeface="Verdana"/>
              </a:rPr>
              <a:t>θέλετε</a:t>
            </a:r>
            <a:r>
              <a:rPr sz="1800" spc="-225" dirty="0">
                <a:solidFill>
                  <a:srgbClr val="404040"/>
                </a:solidFill>
                <a:latin typeface="Verdana"/>
                <a:cs typeface="Verdana"/>
              </a:rPr>
              <a:t> </a:t>
            </a:r>
            <a:r>
              <a:rPr sz="1800" spc="15" dirty="0">
                <a:solidFill>
                  <a:srgbClr val="404040"/>
                </a:solidFill>
                <a:latin typeface="Verdana"/>
                <a:cs typeface="Verdana"/>
              </a:rPr>
              <a:t>να</a:t>
            </a:r>
            <a:r>
              <a:rPr sz="1800" spc="-120" dirty="0">
                <a:solidFill>
                  <a:srgbClr val="404040"/>
                </a:solidFill>
                <a:latin typeface="Verdana"/>
                <a:cs typeface="Verdana"/>
              </a:rPr>
              <a:t> </a:t>
            </a:r>
            <a:r>
              <a:rPr sz="1800" spc="-45" dirty="0">
                <a:solidFill>
                  <a:srgbClr val="404040"/>
                </a:solidFill>
                <a:latin typeface="Verdana"/>
                <a:cs typeface="Verdana"/>
              </a:rPr>
              <a:t>υλοποιήσετε</a:t>
            </a:r>
            <a:endParaRPr sz="1800">
              <a:latin typeface="Verdana"/>
              <a:cs typeface="Verdan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grpSp>
        <p:nvGrpSpPr>
          <p:cNvPr id="3" name="object 3"/>
          <p:cNvGrpSpPr/>
          <p:nvPr/>
        </p:nvGrpSpPr>
        <p:grpSpPr>
          <a:xfrm>
            <a:off x="996696" y="1674876"/>
            <a:ext cx="9141460" cy="4465320"/>
            <a:chOff x="996696" y="1674876"/>
            <a:chExt cx="9141460" cy="4465320"/>
          </a:xfrm>
        </p:grpSpPr>
        <p:pic>
          <p:nvPicPr>
            <p:cNvPr id="4" name="object 4"/>
            <p:cNvPicPr/>
            <p:nvPr/>
          </p:nvPicPr>
          <p:blipFill>
            <a:blip r:embed="rId3" cstate="print"/>
            <a:stretch>
              <a:fillRect/>
            </a:stretch>
          </p:blipFill>
          <p:spPr>
            <a:xfrm>
              <a:off x="996696" y="1674876"/>
              <a:ext cx="9140952" cy="4465320"/>
            </a:xfrm>
            <a:prstGeom prst="rect">
              <a:avLst/>
            </a:prstGeom>
          </p:spPr>
        </p:pic>
        <p:sp>
          <p:nvSpPr>
            <p:cNvPr id="5" name="object 5"/>
            <p:cNvSpPr/>
            <p:nvPr/>
          </p:nvSpPr>
          <p:spPr>
            <a:xfrm>
              <a:off x="1503426" y="2765298"/>
              <a:ext cx="7234555" cy="3018790"/>
            </a:xfrm>
            <a:custGeom>
              <a:avLst/>
              <a:gdLst/>
              <a:ahLst/>
              <a:cxnLst/>
              <a:rect l="l" t="t" r="r" b="b"/>
              <a:pathLst>
                <a:path w="7234555" h="3018790">
                  <a:moveTo>
                    <a:pt x="1761744" y="64262"/>
                  </a:moveTo>
                  <a:lnTo>
                    <a:pt x="1766824" y="39242"/>
                  </a:lnTo>
                  <a:lnTo>
                    <a:pt x="1780539" y="18796"/>
                  </a:lnTo>
                  <a:lnTo>
                    <a:pt x="1800987" y="5079"/>
                  </a:lnTo>
                  <a:lnTo>
                    <a:pt x="1826006" y="0"/>
                  </a:lnTo>
                  <a:lnTo>
                    <a:pt x="2489962" y="0"/>
                  </a:lnTo>
                  <a:lnTo>
                    <a:pt x="2514854" y="5079"/>
                  </a:lnTo>
                  <a:lnTo>
                    <a:pt x="2535301" y="18796"/>
                  </a:lnTo>
                  <a:lnTo>
                    <a:pt x="2549144" y="39242"/>
                  </a:lnTo>
                  <a:lnTo>
                    <a:pt x="2554224" y="64262"/>
                  </a:lnTo>
                  <a:lnTo>
                    <a:pt x="2554224" y="321310"/>
                  </a:lnTo>
                  <a:lnTo>
                    <a:pt x="2549144" y="346201"/>
                  </a:lnTo>
                  <a:lnTo>
                    <a:pt x="2535301" y="366649"/>
                  </a:lnTo>
                  <a:lnTo>
                    <a:pt x="2514854" y="380491"/>
                  </a:lnTo>
                  <a:lnTo>
                    <a:pt x="2489962" y="385572"/>
                  </a:lnTo>
                  <a:lnTo>
                    <a:pt x="1826006" y="385572"/>
                  </a:lnTo>
                  <a:lnTo>
                    <a:pt x="1800987" y="380491"/>
                  </a:lnTo>
                  <a:lnTo>
                    <a:pt x="1780539" y="366649"/>
                  </a:lnTo>
                  <a:lnTo>
                    <a:pt x="1766824" y="346201"/>
                  </a:lnTo>
                  <a:lnTo>
                    <a:pt x="1761744" y="321310"/>
                  </a:lnTo>
                  <a:lnTo>
                    <a:pt x="1761744" y="64262"/>
                  </a:lnTo>
                  <a:close/>
                </a:path>
                <a:path w="7234555" h="3018790">
                  <a:moveTo>
                    <a:pt x="0" y="1737106"/>
                  </a:moveTo>
                  <a:lnTo>
                    <a:pt x="4318" y="1715770"/>
                  </a:lnTo>
                  <a:lnTo>
                    <a:pt x="16129" y="1698370"/>
                  </a:lnTo>
                  <a:lnTo>
                    <a:pt x="33528" y="1686559"/>
                  </a:lnTo>
                  <a:lnTo>
                    <a:pt x="54864" y="1682241"/>
                  </a:lnTo>
                  <a:lnTo>
                    <a:pt x="1444752" y="1682241"/>
                  </a:lnTo>
                  <a:lnTo>
                    <a:pt x="1466088" y="1686559"/>
                  </a:lnTo>
                  <a:lnTo>
                    <a:pt x="1483487" y="1698370"/>
                  </a:lnTo>
                  <a:lnTo>
                    <a:pt x="1495298" y="1715770"/>
                  </a:lnTo>
                  <a:lnTo>
                    <a:pt x="1499616" y="1737106"/>
                  </a:lnTo>
                  <a:lnTo>
                    <a:pt x="1499616" y="1956562"/>
                  </a:lnTo>
                  <a:lnTo>
                    <a:pt x="1495298" y="1977897"/>
                  </a:lnTo>
                  <a:lnTo>
                    <a:pt x="1483487" y="1995424"/>
                  </a:lnTo>
                  <a:lnTo>
                    <a:pt x="1466088" y="2007108"/>
                  </a:lnTo>
                  <a:lnTo>
                    <a:pt x="1444752" y="2011426"/>
                  </a:lnTo>
                  <a:lnTo>
                    <a:pt x="54864" y="2011426"/>
                  </a:lnTo>
                  <a:lnTo>
                    <a:pt x="33528" y="2007108"/>
                  </a:lnTo>
                  <a:lnTo>
                    <a:pt x="16129" y="1995424"/>
                  </a:lnTo>
                  <a:lnTo>
                    <a:pt x="4318" y="1977897"/>
                  </a:lnTo>
                  <a:lnTo>
                    <a:pt x="0" y="1956562"/>
                  </a:lnTo>
                  <a:lnTo>
                    <a:pt x="0" y="1737106"/>
                  </a:lnTo>
                  <a:close/>
                </a:path>
                <a:path w="7234555" h="3018790">
                  <a:moveTo>
                    <a:pt x="105156" y="2744342"/>
                  </a:moveTo>
                  <a:lnTo>
                    <a:pt x="109474" y="2723007"/>
                  </a:lnTo>
                  <a:lnTo>
                    <a:pt x="121285" y="2705608"/>
                  </a:lnTo>
                  <a:lnTo>
                    <a:pt x="138684" y="2693797"/>
                  </a:lnTo>
                  <a:lnTo>
                    <a:pt x="160019" y="2689479"/>
                  </a:lnTo>
                  <a:lnTo>
                    <a:pt x="1549908" y="2689479"/>
                  </a:lnTo>
                  <a:lnTo>
                    <a:pt x="1571244" y="2693797"/>
                  </a:lnTo>
                  <a:lnTo>
                    <a:pt x="1588643" y="2705608"/>
                  </a:lnTo>
                  <a:lnTo>
                    <a:pt x="1600454" y="2723007"/>
                  </a:lnTo>
                  <a:lnTo>
                    <a:pt x="1604772" y="2744342"/>
                  </a:lnTo>
                  <a:lnTo>
                    <a:pt x="1604772" y="2963799"/>
                  </a:lnTo>
                  <a:lnTo>
                    <a:pt x="1600454" y="2985160"/>
                  </a:lnTo>
                  <a:lnTo>
                    <a:pt x="1588643" y="3002597"/>
                  </a:lnTo>
                  <a:lnTo>
                    <a:pt x="1571244" y="3014345"/>
                  </a:lnTo>
                  <a:lnTo>
                    <a:pt x="1549908" y="3018663"/>
                  </a:lnTo>
                  <a:lnTo>
                    <a:pt x="160019" y="3018663"/>
                  </a:lnTo>
                  <a:lnTo>
                    <a:pt x="138684" y="3014345"/>
                  </a:lnTo>
                  <a:lnTo>
                    <a:pt x="121285" y="3002597"/>
                  </a:lnTo>
                  <a:lnTo>
                    <a:pt x="109474" y="2985160"/>
                  </a:lnTo>
                  <a:lnTo>
                    <a:pt x="105156" y="2963799"/>
                  </a:lnTo>
                  <a:lnTo>
                    <a:pt x="105156" y="2744342"/>
                  </a:lnTo>
                  <a:close/>
                </a:path>
                <a:path w="7234555" h="3018790">
                  <a:moveTo>
                    <a:pt x="1906524" y="947293"/>
                  </a:moveTo>
                  <a:lnTo>
                    <a:pt x="1914271" y="908938"/>
                  </a:lnTo>
                  <a:lnTo>
                    <a:pt x="1935352" y="877569"/>
                  </a:lnTo>
                  <a:lnTo>
                    <a:pt x="1966595" y="856488"/>
                  </a:lnTo>
                  <a:lnTo>
                    <a:pt x="2005076" y="848740"/>
                  </a:lnTo>
                  <a:lnTo>
                    <a:pt x="3306064" y="848740"/>
                  </a:lnTo>
                  <a:lnTo>
                    <a:pt x="3344418" y="856488"/>
                  </a:lnTo>
                  <a:lnTo>
                    <a:pt x="3375660" y="877569"/>
                  </a:lnTo>
                  <a:lnTo>
                    <a:pt x="3396869" y="908938"/>
                  </a:lnTo>
                  <a:lnTo>
                    <a:pt x="3404616" y="947293"/>
                  </a:lnTo>
                  <a:lnTo>
                    <a:pt x="3404616" y="1341501"/>
                  </a:lnTo>
                  <a:lnTo>
                    <a:pt x="3396869" y="1379854"/>
                  </a:lnTo>
                  <a:lnTo>
                    <a:pt x="3375660" y="1411096"/>
                  </a:lnTo>
                  <a:lnTo>
                    <a:pt x="3344418" y="1432306"/>
                  </a:lnTo>
                  <a:lnTo>
                    <a:pt x="3306064" y="1440052"/>
                  </a:lnTo>
                  <a:lnTo>
                    <a:pt x="2005076" y="1440052"/>
                  </a:lnTo>
                  <a:lnTo>
                    <a:pt x="1966595" y="1432306"/>
                  </a:lnTo>
                  <a:lnTo>
                    <a:pt x="1935352" y="1411096"/>
                  </a:lnTo>
                  <a:lnTo>
                    <a:pt x="1914271" y="1379854"/>
                  </a:lnTo>
                  <a:lnTo>
                    <a:pt x="1906524" y="1341501"/>
                  </a:lnTo>
                  <a:lnTo>
                    <a:pt x="1906524" y="947293"/>
                  </a:lnTo>
                  <a:close/>
                </a:path>
                <a:path w="7234555" h="3018790">
                  <a:moveTo>
                    <a:pt x="5506084" y="1421257"/>
                  </a:moveTo>
                  <a:lnTo>
                    <a:pt x="5513832" y="1382776"/>
                  </a:lnTo>
                  <a:lnTo>
                    <a:pt x="5534914" y="1351533"/>
                  </a:lnTo>
                  <a:lnTo>
                    <a:pt x="5566283" y="1330452"/>
                  </a:lnTo>
                  <a:lnTo>
                    <a:pt x="5604637" y="1322704"/>
                  </a:lnTo>
                  <a:lnTo>
                    <a:pt x="7135749" y="1322704"/>
                  </a:lnTo>
                  <a:lnTo>
                    <a:pt x="7174103" y="1330452"/>
                  </a:lnTo>
                  <a:lnTo>
                    <a:pt x="7205472" y="1351533"/>
                  </a:lnTo>
                  <a:lnTo>
                    <a:pt x="7226554" y="1382776"/>
                  </a:lnTo>
                  <a:lnTo>
                    <a:pt x="7234301" y="1421257"/>
                  </a:lnTo>
                  <a:lnTo>
                    <a:pt x="7234301" y="1815338"/>
                  </a:lnTo>
                  <a:lnTo>
                    <a:pt x="7226554" y="1853691"/>
                  </a:lnTo>
                  <a:lnTo>
                    <a:pt x="7205472" y="1885060"/>
                  </a:lnTo>
                  <a:lnTo>
                    <a:pt x="7174103" y="1906143"/>
                  </a:lnTo>
                  <a:lnTo>
                    <a:pt x="7135749" y="1913889"/>
                  </a:lnTo>
                  <a:lnTo>
                    <a:pt x="5604637" y="1913889"/>
                  </a:lnTo>
                  <a:lnTo>
                    <a:pt x="5566283" y="1906143"/>
                  </a:lnTo>
                  <a:lnTo>
                    <a:pt x="5534914" y="1885060"/>
                  </a:lnTo>
                  <a:lnTo>
                    <a:pt x="5513832" y="1853691"/>
                  </a:lnTo>
                  <a:lnTo>
                    <a:pt x="5506084" y="1815338"/>
                  </a:lnTo>
                  <a:lnTo>
                    <a:pt x="5506084" y="1421257"/>
                  </a:lnTo>
                  <a:close/>
                </a:path>
              </a:pathLst>
            </a:custGeom>
            <a:ln w="25908">
              <a:solidFill>
                <a:srgbClr val="FF0000"/>
              </a:solidFill>
            </a:ln>
          </p:spPr>
          <p:txBody>
            <a:bodyPr wrap="square" lIns="0" tIns="0" rIns="0" bIns="0" rtlCol="0"/>
            <a:lstStyle/>
            <a:p>
              <a:endParaRPr/>
            </a:p>
          </p:txBody>
        </p:sp>
      </p:grpSp>
      <p:sp>
        <p:nvSpPr>
          <p:cNvPr id="6" name="object 6"/>
          <p:cNvSpPr txBox="1">
            <a:spLocks noGrp="1"/>
          </p:cNvSpPr>
          <p:nvPr>
            <p:ph type="title"/>
          </p:nvPr>
        </p:nvSpPr>
        <p:spPr>
          <a:xfrm>
            <a:off x="123545" y="0"/>
            <a:ext cx="525399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90" dirty="0"/>
              <a:t> </a:t>
            </a:r>
            <a:r>
              <a:rPr spc="-170" dirty="0"/>
              <a:t>Κ</a:t>
            </a:r>
            <a:r>
              <a:rPr spc="-155" dirty="0"/>
              <a:t>Α</a:t>
            </a:r>
            <a:r>
              <a:rPr spc="-170" dirty="0"/>
              <a:t>1</a:t>
            </a:r>
            <a:r>
              <a:rPr spc="-165" dirty="0"/>
              <a:t>7</a:t>
            </a:r>
            <a:r>
              <a:rPr spc="-5" dirty="0"/>
              <a:t>1</a:t>
            </a:r>
            <a:r>
              <a:rPr spc="-120" dirty="0"/>
              <a:t> </a:t>
            </a:r>
            <a:r>
              <a:rPr spc="-5" dirty="0"/>
              <a:t>–</a:t>
            </a:r>
            <a:r>
              <a:rPr spc="-405" dirty="0"/>
              <a:t> </a:t>
            </a:r>
            <a:r>
              <a:rPr spc="140" dirty="0"/>
              <a:t>Α</a:t>
            </a:r>
            <a:r>
              <a:rPr spc="-114" dirty="0"/>
              <a:t>c</a:t>
            </a:r>
            <a:r>
              <a:rPr spc="-110" dirty="0"/>
              <a:t>t</a:t>
            </a:r>
            <a:r>
              <a:rPr spc="-120" dirty="0"/>
              <a:t>i</a:t>
            </a:r>
            <a:r>
              <a:rPr spc="-114" dirty="0"/>
              <a:t>v</a:t>
            </a:r>
            <a:r>
              <a:rPr spc="-120" dirty="0"/>
              <a:t>i</a:t>
            </a:r>
            <a:r>
              <a:rPr spc="-110" dirty="0"/>
              <a:t>t</a:t>
            </a:r>
            <a:r>
              <a:rPr spc="-120" dirty="0"/>
              <a:t>i</a:t>
            </a:r>
            <a:r>
              <a:rPr spc="-125" dirty="0"/>
              <a:t>e</a:t>
            </a:r>
            <a:r>
              <a:rPr spc="-5" dirty="0"/>
              <a:t>s</a:t>
            </a:r>
            <a:r>
              <a:rPr spc="-160" dirty="0"/>
              <a:t> </a:t>
            </a:r>
            <a:r>
              <a:rPr spc="-245" dirty="0"/>
              <a:t>(</a:t>
            </a:r>
            <a:r>
              <a:rPr spc="-254" dirty="0"/>
              <a:t>2/2</a:t>
            </a:r>
            <a:r>
              <a:rPr spc="-5" dirty="0"/>
              <a:t>)</a:t>
            </a:r>
          </a:p>
        </p:txBody>
      </p:sp>
      <p:sp>
        <p:nvSpPr>
          <p:cNvPr id="7" name="object 7"/>
          <p:cNvSpPr txBox="1"/>
          <p:nvPr/>
        </p:nvSpPr>
        <p:spPr>
          <a:xfrm>
            <a:off x="1437258" y="716026"/>
            <a:ext cx="8237855" cy="848360"/>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720" algn="l"/>
              </a:tabLst>
            </a:pPr>
            <a:r>
              <a:rPr sz="1800" spc="-70" dirty="0">
                <a:solidFill>
                  <a:srgbClr val="404040"/>
                </a:solidFill>
                <a:latin typeface="Verdana"/>
                <a:cs typeface="Verdana"/>
              </a:rPr>
              <a:t>Καταχωρείτε</a:t>
            </a:r>
            <a:r>
              <a:rPr sz="1800" spc="-225" dirty="0">
                <a:solidFill>
                  <a:srgbClr val="404040"/>
                </a:solidFill>
                <a:latin typeface="Verdana"/>
                <a:cs typeface="Verdana"/>
              </a:rPr>
              <a:t> </a:t>
            </a:r>
            <a:r>
              <a:rPr sz="1800" spc="-45" dirty="0">
                <a:solidFill>
                  <a:srgbClr val="404040"/>
                </a:solidFill>
                <a:latin typeface="Verdana"/>
                <a:cs typeface="Verdana"/>
              </a:rPr>
              <a:t>τον</a:t>
            </a:r>
            <a:r>
              <a:rPr sz="1800" spc="-140" dirty="0">
                <a:solidFill>
                  <a:srgbClr val="404040"/>
                </a:solidFill>
                <a:latin typeface="Verdana"/>
                <a:cs typeface="Verdana"/>
              </a:rPr>
              <a:t> </a:t>
            </a:r>
            <a:r>
              <a:rPr sz="1800" spc="15" dirty="0">
                <a:solidFill>
                  <a:srgbClr val="404040"/>
                </a:solidFill>
                <a:latin typeface="Verdana"/>
                <a:cs typeface="Verdana"/>
              </a:rPr>
              <a:t>αριθμό</a:t>
            </a:r>
            <a:r>
              <a:rPr sz="1800" spc="-125" dirty="0">
                <a:solidFill>
                  <a:srgbClr val="404040"/>
                </a:solidFill>
                <a:latin typeface="Verdana"/>
                <a:cs typeface="Verdana"/>
              </a:rPr>
              <a:t> </a:t>
            </a:r>
            <a:r>
              <a:rPr sz="1800" spc="-45" dirty="0">
                <a:solidFill>
                  <a:srgbClr val="404040"/>
                </a:solidFill>
                <a:latin typeface="Verdana"/>
                <a:cs typeface="Verdana"/>
              </a:rPr>
              <a:t>των</a:t>
            </a:r>
            <a:r>
              <a:rPr sz="1800" spc="-160" dirty="0">
                <a:solidFill>
                  <a:srgbClr val="404040"/>
                </a:solidFill>
                <a:latin typeface="Verdana"/>
                <a:cs typeface="Verdana"/>
              </a:rPr>
              <a:t> </a:t>
            </a:r>
            <a:r>
              <a:rPr sz="1800" spc="-95" dirty="0">
                <a:solidFill>
                  <a:srgbClr val="404040"/>
                </a:solidFill>
                <a:latin typeface="Verdana"/>
                <a:cs typeface="Verdana"/>
              </a:rPr>
              <a:t>κινητικοτήτων</a:t>
            </a:r>
            <a:r>
              <a:rPr sz="1800" spc="-210" dirty="0">
                <a:solidFill>
                  <a:srgbClr val="404040"/>
                </a:solidFill>
                <a:latin typeface="Verdana"/>
                <a:cs typeface="Verdana"/>
              </a:rPr>
              <a:t> </a:t>
            </a:r>
            <a:r>
              <a:rPr sz="1800" spc="15" dirty="0">
                <a:solidFill>
                  <a:srgbClr val="404040"/>
                </a:solidFill>
                <a:latin typeface="Verdana"/>
                <a:cs typeface="Verdana"/>
              </a:rPr>
              <a:t>που</a:t>
            </a:r>
            <a:r>
              <a:rPr sz="1800" spc="-80" dirty="0">
                <a:solidFill>
                  <a:srgbClr val="404040"/>
                </a:solidFill>
                <a:latin typeface="Verdana"/>
                <a:cs typeface="Verdana"/>
              </a:rPr>
              <a:t> </a:t>
            </a:r>
            <a:r>
              <a:rPr sz="1800" spc="-105" dirty="0">
                <a:solidFill>
                  <a:srgbClr val="404040"/>
                </a:solidFill>
                <a:latin typeface="Verdana"/>
                <a:cs typeface="Verdana"/>
              </a:rPr>
              <a:t>θέλετε</a:t>
            </a:r>
            <a:r>
              <a:rPr sz="1800" spc="-235" dirty="0">
                <a:solidFill>
                  <a:srgbClr val="404040"/>
                </a:solidFill>
                <a:latin typeface="Verdana"/>
                <a:cs typeface="Verdana"/>
              </a:rPr>
              <a:t> </a:t>
            </a:r>
            <a:r>
              <a:rPr sz="1800" spc="15" dirty="0">
                <a:solidFill>
                  <a:srgbClr val="404040"/>
                </a:solidFill>
                <a:latin typeface="Verdana"/>
                <a:cs typeface="Verdana"/>
              </a:rPr>
              <a:t>να</a:t>
            </a:r>
            <a:r>
              <a:rPr sz="1800" spc="-110" dirty="0">
                <a:solidFill>
                  <a:srgbClr val="404040"/>
                </a:solidFill>
                <a:latin typeface="Verdana"/>
                <a:cs typeface="Verdana"/>
              </a:rPr>
              <a:t> </a:t>
            </a:r>
            <a:r>
              <a:rPr sz="1800" spc="-45" dirty="0">
                <a:solidFill>
                  <a:srgbClr val="404040"/>
                </a:solidFill>
                <a:latin typeface="Verdana"/>
                <a:cs typeface="Verdana"/>
              </a:rPr>
              <a:t>υλοποιήσετε</a:t>
            </a:r>
            <a:r>
              <a:rPr sz="1800" spc="-150" dirty="0">
                <a:solidFill>
                  <a:srgbClr val="404040"/>
                </a:solidFill>
                <a:latin typeface="Verdana"/>
                <a:cs typeface="Verdana"/>
              </a:rPr>
              <a:t> </a:t>
            </a:r>
            <a:r>
              <a:rPr sz="1800" dirty="0">
                <a:solidFill>
                  <a:srgbClr val="404040"/>
                </a:solidFill>
                <a:latin typeface="Verdana"/>
                <a:cs typeface="Verdana"/>
              </a:rPr>
              <a:t>σε </a:t>
            </a:r>
            <a:r>
              <a:rPr sz="1800" spc="-615" dirty="0">
                <a:solidFill>
                  <a:srgbClr val="404040"/>
                </a:solidFill>
                <a:latin typeface="Verdana"/>
                <a:cs typeface="Verdana"/>
              </a:rPr>
              <a:t> </a:t>
            </a:r>
            <a:r>
              <a:rPr sz="1800" spc="-30" dirty="0">
                <a:solidFill>
                  <a:srgbClr val="404040"/>
                </a:solidFill>
                <a:latin typeface="Verdana"/>
                <a:cs typeface="Verdana"/>
              </a:rPr>
              <a:t>κάθε</a:t>
            </a:r>
            <a:r>
              <a:rPr sz="1800" spc="-190" dirty="0">
                <a:solidFill>
                  <a:srgbClr val="404040"/>
                </a:solidFill>
                <a:latin typeface="Verdana"/>
                <a:cs typeface="Verdana"/>
              </a:rPr>
              <a:t> </a:t>
            </a:r>
            <a:r>
              <a:rPr sz="1800" spc="20" dirty="0">
                <a:solidFill>
                  <a:srgbClr val="404040"/>
                </a:solidFill>
                <a:latin typeface="Verdana"/>
                <a:cs typeface="Verdana"/>
              </a:rPr>
              <a:t>ροή</a:t>
            </a:r>
            <a:r>
              <a:rPr sz="1800" spc="-85" dirty="0">
                <a:solidFill>
                  <a:srgbClr val="404040"/>
                </a:solidFill>
                <a:latin typeface="Verdana"/>
                <a:cs typeface="Verdana"/>
              </a:rPr>
              <a:t> </a:t>
            </a:r>
            <a:r>
              <a:rPr sz="1800" spc="-45" dirty="0">
                <a:solidFill>
                  <a:srgbClr val="404040"/>
                </a:solidFill>
                <a:latin typeface="Verdana"/>
                <a:cs typeface="Verdana"/>
              </a:rPr>
              <a:t>και</a:t>
            </a:r>
            <a:r>
              <a:rPr sz="1800" spc="-175" dirty="0">
                <a:solidFill>
                  <a:srgbClr val="404040"/>
                </a:solidFill>
                <a:latin typeface="Verdana"/>
                <a:cs typeface="Verdana"/>
              </a:rPr>
              <a:t> </a:t>
            </a:r>
            <a:r>
              <a:rPr sz="1800" spc="-45" dirty="0">
                <a:solidFill>
                  <a:srgbClr val="404040"/>
                </a:solidFill>
                <a:latin typeface="Verdana"/>
                <a:cs typeface="Verdana"/>
              </a:rPr>
              <a:t>τον</a:t>
            </a:r>
            <a:r>
              <a:rPr sz="1800" spc="-160" dirty="0">
                <a:solidFill>
                  <a:srgbClr val="404040"/>
                </a:solidFill>
                <a:latin typeface="Verdana"/>
                <a:cs typeface="Verdana"/>
              </a:rPr>
              <a:t> </a:t>
            </a:r>
            <a:r>
              <a:rPr sz="1800" spc="-25" dirty="0">
                <a:solidFill>
                  <a:srgbClr val="404040"/>
                </a:solidFill>
                <a:latin typeface="Verdana"/>
                <a:cs typeface="Verdana"/>
              </a:rPr>
              <a:t>συνολικό</a:t>
            </a:r>
            <a:r>
              <a:rPr sz="1800" spc="-225" dirty="0">
                <a:solidFill>
                  <a:srgbClr val="404040"/>
                </a:solidFill>
                <a:latin typeface="Verdana"/>
                <a:cs typeface="Verdana"/>
              </a:rPr>
              <a:t> </a:t>
            </a:r>
            <a:r>
              <a:rPr sz="1800" spc="15" dirty="0">
                <a:solidFill>
                  <a:srgbClr val="404040"/>
                </a:solidFill>
                <a:latin typeface="Verdana"/>
                <a:cs typeface="Verdana"/>
              </a:rPr>
              <a:t>αριθμό</a:t>
            </a:r>
            <a:r>
              <a:rPr sz="1800" spc="-130" dirty="0">
                <a:solidFill>
                  <a:srgbClr val="404040"/>
                </a:solidFill>
                <a:latin typeface="Verdana"/>
                <a:cs typeface="Verdana"/>
              </a:rPr>
              <a:t> </a:t>
            </a:r>
            <a:r>
              <a:rPr sz="1800" spc="-35" dirty="0">
                <a:solidFill>
                  <a:srgbClr val="404040"/>
                </a:solidFill>
                <a:latin typeface="Verdana"/>
                <a:cs typeface="Verdana"/>
              </a:rPr>
              <a:t>ημερών</a:t>
            </a:r>
            <a:r>
              <a:rPr sz="1800" spc="-145" dirty="0">
                <a:solidFill>
                  <a:srgbClr val="404040"/>
                </a:solidFill>
                <a:latin typeface="Verdana"/>
                <a:cs typeface="Verdana"/>
              </a:rPr>
              <a:t> </a:t>
            </a:r>
            <a:r>
              <a:rPr sz="1800" spc="-25" dirty="0">
                <a:solidFill>
                  <a:srgbClr val="404040"/>
                </a:solidFill>
                <a:latin typeface="Verdana"/>
                <a:cs typeface="Verdana"/>
              </a:rPr>
              <a:t>για</a:t>
            </a:r>
            <a:r>
              <a:rPr sz="1800" spc="-155" dirty="0">
                <a:solidFill>
                  <a:srgbClr val="404040"/>
                </a:solidFill>
                <a:latin typeface="Verdana"/>
                <a:cs typeface="Verdana"/>
              </a:rPr>
              <a:t> </a:t>
            </a:r>
            <a:r>
              <a:rPr sz="1800" spc="-10" dirty="0">
                <a:solidFill>
                  <a:srgbClr val="404040"/>
                </a:solidFill>
                <a:latin typeface="Verdana"/>
                <a:cs typeface="Verdana"/>
              </a:rPr>
              <a:t>όλες</a:t>
            </a:r>
            <a:r>
              <a:rPr sz="1800" spc="-165" dirty="0">
                <a:solidFill>
                  <a:srgbClr val="404040"/>
                </a:solidFill>
                <a:latin typeface="Verdana"/>
                <a:cs typeface="Verdana"/>
              </a:rPr>
              <a:t> </a:t>
            </a:r>
            <a:r>
              <a:rPr sz="1800" spc="-40" dirty="0">
                <a:solidFill>
                  <a:srgbClr val="404040"/>
                </a:solidFill>
                <a:latin typeface="Verdana"/>
                <a:cs typeface="Verdana"/>
              </a:rPr>
              <a:t>τις</a:t>
            </a:r>
            <a:r>
              <a:rPr sz="1800" spc="-195" dirty="0">
                <a:solidFill>
                  <a:srgbClr val="404040"/>
                </a:solidFill>
                <a:latin typeface="Verdana"/>
                <a:cs typeface="Verdana"/>
              </a:rPr>
              <a:t> </a:t>
            </a:r>
            <a:r>
              <a:rPr sz="1800" spc="-95" dirty="0">
                <a:solidFill>
                  <a:srgbClr val="404040"/>
                </a:solidFill>
                <a:latin typeface="Verdana"/>
                <a:cs typeface="Verdana"/>
              </a:rPr>
              <a:t>κινητικότητες</a:t>
            </a:r>
            <a:endParaRPr sz="1800">
              <a:latin typeface="Verdana"/>
              <a:cs typeface="Verdana"/>
            </a:endParaRPr>
          </a:p>
          <a:p>
            <a:pPr marL="299085" indent="-287020">
              <a:lnSpc>
                <a:spcPct val="100000"/>
              </a:lnSpc>
              <a:buFont typeface="Wingdings"/>
              <a:buChar char=""/>
              <a:tabLst>
                <a:tab pos="299720" algn="l"/>
              </a:tabLst>
            </a:pPr>
            <a:r>
              <a:rPr sz="1800" spc="-55" dirty="0">
                <a:solidFill>
                  <a:srgbClr val="404040"/>
                </a:solidFill>
                <a:latin typeface="Verdana"/>
                <a:cs typeface="Verdana"/>
              </a:rPr>
              <a:t>Δηλώνετε</a:t>
            </a:r>
            <a:r>
              <a:rPr sz="1800" spc="-305" dirty="0">
                <a:solidFill>
                  <a:srgbClr val="404040"/>
                </a:solidFill>
                <a:latin typeface="Verdana"/>
                <a:cs typeface="Verdana"/>
              </a:rPr>
              <a:t> </a:t>
            </a:r>
            <a:r>
              <a:rPr sz="1800" dirty="0">
                <a:solidFill>
                  <a:srgbClr val="404040"/>
                </a:solidFill>
                <a:latin typeface="Verdana"/>
                <a:cs typeface="Verdana"/>
              </a:rPr>
              <a:t>αν</a:t>
            </a:r>
            <a:r>
              <a:rPr sz="1800" spc="-95" dirty="0">
                <a:solidFill>
                  <a:srgbClr val="404040"/>
                </a:solidFill>
                <a:latin typeface="Verdana"/>
                <a:cs typeface="Verdana"/>
              </a:rPr>
              <a:t> </a:t>
            </a:r>
            <a:r>
              <a:rPr sz="1800" spc="-40" dirty="0">
                <a:solidFill>
                  <a:srgbClr val="404040"/>
                </a:solidFill>
                <a:latin typeface="Verdana"/>
                <a:cs typeface="Verdana"/>
              </a:rPr>
              <a:t>πρόκειται</a:t>
            </a:r>
            <a:r>
              <a:rPr sz="1800" spc="-250" dirty="0">
                <a:solidFill>
                  <a:srgbClr val="404040"/>
                </a:solidFill>
                <a:latin typeface="Verdana"/>
                <a:cs typeface="Verdana"/>
              </a:rPr>
              <a:t> </a:t>
            </a:r>
            <a:r>
              <a:rPr sz="1800" spc="-65" dirty="0">
                <a:solidFill>
                  <a:srgbClr val="404040"/>
                </a:solidFill>
                <a:latin typeface="Verdana"/>
                <a:cs typeface="Verdana"/>
              </a:rPr>
              <a:t>για</a:t>
            </a:r>
            <a:r>
              <a:rPr sz="1800" spc="-25" dirty="0">
                <a:solidFill>
                  <a:srgbClr val="404040"/>
                </a:solidFill>
                <a:latin typeface="Verdana"/>
                <a:cs typeface="Verdana"/>
              </a:rPr>
              <a:t> </a:t>
            </a:r>
            <a:r>
              <a:rPr sz="1800" spc="-95" dirty="0">
                <a:solidFill>
                  <a:srgbClr val="404040"/>
                </a:solidFill>
                <a:latin typeface="Verdana"/>
                <a:cs typeface="Verdana"/>
              </a:rPr>
              <a:t>εισ</a:t>
            </a:r>
            <a:r>
              <a:rPr sz="1800" spc="-475" dirty="0">
                <a:solidFill>
                  <a:srgbClr val="404040"/>
                </a:solidFill>
                <a:latin typeface="Verdana"/>
                <a:cs typeface="Verdana"/>
              </a:rPr>
              <a:t> </a:t>
            </a:r>
            <a:r>
              <a:rPr sz="1800" spc="-75" dirty="0">
                <a:solidFill>
                  <a:srgbClr val="404040"/>
                </a:solidFill>
                <a:latin typeface="Verdana"/>
                <a:cs typeface="Verdana"/>
              </a:rPr>
              <a:t>ερχόμενη/εξερχόμενη</a:t>
            </a:r>
            <a:r>
              <a:rPr sz="1800" spc="-190" dirty="0">
                <a:solidFill>
                  <a:srgbClr val="404040"/>
                </a:solidFill>
                <a:latin typeface="Verdana"/>
                <a:cs typeface="Verdana"/>
              </a:rPr>
              <a:t> </a:t>
            </a:r>
            <a:r>
              <a:rPr sz="1800" spc="-105" dirty="0">
                <a:solidFill>
                  <a:srgbClr val="404040"/>
                </a:solidFill>
                <a:latin typeface="Verdana"/>
                <a:cs typeface="Verdana"/>
              </a:rPr>
              <a:t>κινητικότητα</a:t>
            </a:r>
            <a:endParaRPr sz="1800">
              <a:latin typeface="Verdana"/>
              <a:cs typeface="Verdan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507" y="13842"/>
            <a:ext cx="643318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85" dirty="0"/>
              <a:t> </a:t>
            </a:r>
            <a:r>
              <a:rPr spc="-120" dirty="0"/>
              <a:t>K</a:t>
            </a:r>
            <a:r>
              <a:rPr spc="-110" dirty="0"/>
              <a:t>A1</a:t>
            </a:r>
            <a:r>
              <a:rPr spc="-240" dirty="0"/>
              <a:t>3</a:t>
            </a:r>
            <a:r>
              <a:rPr spc="-5" dirty="0"/>
              <a:t>0</a:t>
            </a:r>
            <a:r>
              <a:rPr spc="-204" dirty="0"/>
              <a:t> </a:t>
            </a:r>
            <a:r>
              <a:rPr spc="-5" dirty="0"/>
              <a:t>–</a:t>
            </a:r>
            <a:r>
              <a:rPr spc="-420" dirty="0"/>
              <a:t> </a:t>
            </a:r>
            <a:r>
              <a:rPr spc="10" dirty="0"/>
              <a:t>C</a:t>
            </a:r>
            <a:r>
              <a:rPr spc="5" dirty="0"/>
              <a:t>o</a:t>
            </a:r>
            <a:r>
              <a:rPr spc="10" dirty="0"/>
              <a:t>n</a:t>
            </a:r>
            <a:r>
              <a:rPr spc="5" dirty="0"/>
              <a:t>s</a:t>
            </a:r>
            <a:r>
              <a:rPr spc="-175" dirty="0"/>
              <a:t>orti</a:t>
            </a:r>
            <a:r>
              <a:rPr spc="-235" dirty="0"/>
              <a:t>u</a:t>
            </a:r>
            <a:r>
              <a:rPr spc="-5" dirty="0"/>
              <a:t>m</a:t>
            </a:r>
            <a:r>
              <a:rPr spc="-70" dirty="0"/>
              <a:t> </a:t>
            </a:r>
            <a:r>
              <a:rPr spc="-100" dirty="0"/>
              <a:t>S</a:t>
            </a:r>
            <a:r>
              <a:rPr spc="-105" dirty="0"/>
              <a:t>umm</a:t>
            </a:r>
            <a:r>
              <a:rPr spc="-110" dirty="0"/>
              <a:t>a</a:t>
            </a:r>
            <a:r>
              <a:rPr spc="-105" dirty="0"/>
              <a:t>r</a:t>
            </a:r>
            <a:r>
              <a:rPr spc="-5" dirty="0"/>
              <a:t>y</a:t>
            </a:r>
          </a:p>
        </p:txBody>
      </p:sp>
      <p:sp>
        <p:nvSpPr>
          <p:cNvPr id="4" name="object 4"/>
          <p:cNvSpPr txBox="1"/>
          <p:nvPr/>
        </p:nvSpPr>
        <p:spPr>
          <a:xfrm>
            <a:off x="2415285" y="1368627"/>
            <a:ext cx="7509509" cy="2592070"/>
          </a:xfrm>
          <a:prstGeom prst="rect">
            <a:avLst/>
          </a:prstGeom>
        </p:spPr>
        <p:txBody>
          <a:bodyPr vert="horz" wrap="square" lIns="0" tIns="13335" rIns="0" bIns="0" rtlCol="0">
            <a:spAutoFit/>
          </a:bodyPr>
          <a:lstStyle/>
          <a:p>
            <a:pPr marL="12700">
              <a:lnSpc>
                <a:spcPct val="100000"/>
              </a:lnSpc>
              <a:spcBef>
                <a:spcPts val="105"/>
              </a:spcBef>
            </a:pPr>
            <a:r>
              <a:rPr sz="2000" b="1" u="heavy" spc="-5" dirty="0">
                <a:solidFill>
                  <a:srgbClr val="E26C09"/>
                </a:solidFill>
                <a:uFill>
                  <a:solidFill>
                    <a:srgbClr val="E26C09"/>
                  </a:solidFill>
                </a:uFill>
                <a:latin typeface="Tahoma"/>
                <a:cs typeface="Tahoma"/>
              </a:rPr>
              <a:t>C</a:t>
            </a:r>
            <a:r>
              <a:rPr sz="2000" b="1" u="heavy" spc="10" dirty="0">
                <a:solidFill>
                  <a:srgbClr val="E26C09"/>
                </a:solidFill>
                <a:uFill>
                  <a:solidFill>
                    <a:srgbClr val="E26C09"/>
                  </a:solidFill>
                </a:uFill>
                <a:latin typeface="Tahoma"/>
                <a:cs typeface="Tahoma"/>
              </a:rPr>
              <a:t>on</a:t>
            </a:r>
            <a:r>
              <a:rPr sz="2000" b="1" u="heavy" dirty="0">
                <a:solidFill>
                  <a:srgbClr val="E26C09"/>
                </a:solidFill>
                <a:uFill>
                  <a:solidFill>
                    <a:srgbClr val="E26C09"/>
                  </a:solidFill>
                </a:uFill>
                <a:latin typeface="Tahoma"/>
                <a:cs typeface="Tahoma"/>
              </a:rPr>
              <a:t>s</a:t>
            </a:r>
            <a:r>
              <a:rPr sz="2000" b="1" u="heavy" spc="-125" dirty="0">
                <a:solidFill>
                  <a:srgbClr val="E26C09"/>
                </a:solidFill>
                <a:uFill>
                  <a:solidFill>
                    <a:srgbClr val="E26C09"/>
                  </a:solidFill>
                </a:uFill>
                <a:latin typeface="Tahoma"/>
                <a:cs typeface="Tahoma"/>
              </a:rPr>
              <a:t>o</a:t>
            </a:r>
            <a:r>
              <a:rPr sz="2000" b="1" u="heavy" spc="-130" dirty="0">
                <a:solidFill>
                  <a:srgbClr val="E26C09"/>
                </a:solidFill>
                <a:uFill>
                  <a:solidFill>
                    <a:srgbClr val="E26C09"/>
                  </a:solidFill>
                </a:uFill>
                <a:latin typeface="Tahoma"/>
                <a:cs typeface="Tahoma"/>
              </a:rPr>
              <a:t>rti</a:t>
            </a:r>
            <a:r>
              <a:rPr sz="2000" b="1" u="heavy" spc="-185" dirty="0">
                <a:solidFill>
                  <a:srgbClr val="E26C09"/>
                </a:solidFill>
                <a:uFill>
                  <a:solidFill>
                    <a:srgbClr val="E26C09"/>
                  </a:solidFill>
                </a:uFill>
                <a:latin typeface="Tahoma"/>
                <a:cs typeface="Tahoma"/>
              </a:rPr>
              <a:t>u</a:t>
            </a:r>
            <a:r>
              <a:rPr sz="2000" b="1" u="heavy" spc="5" dirty="0">
                <a:solidFill>
                  <a:srgbClr val="E26C09"/>
                </a:solidFill>
                <a:uFill>
                  <a:solidFill>
                    <a:srgbClr val="E26C09"/>
                  </a:solidFill>
                </a:uFill>
                <a:latin typeface="Tahoma"/>
                <a:cs typeface="Tahoma"/>
              </a:rPr>
              <a:t>m</a:t>
            </a:r>
            <a:r>
              <a:rPr sz="2000" b="1" u="heavy" spc="-114" dirty="0">
                <a:solidFill>
                  <a:srgbClr val="E26C09"/>
                </a:solidFill>
                <a:uFill>
                  <a:solidFill>
                    <a:srgbClr val="E26C09"/>
                  </a:solidFill>
                </a:uFill>
                <a:latin typeface="Tahoma"/>
                <a:cs typeface="Tahoma"/>
              </a:rPr>
              <a:t> </a:t>
            </a:r>
            <a:r>
              <a:rPr sz="2000" b="1" u="heavy" spc="-85" dirty="0">
                <a:solidFill>
                  <a:srgbClr val="E26C09"/>
                </a:solidFill>
                <a:uFill>
                  <a:solidFill>
                    <a:srgbClr val="E26C09"/>
                  </a:solidFill>
                </a:uFill>
                <a:latin typeface="Tahoma"/>
                <a:cs typeface="Tahoma"/>
              </a:rPr>
              <a:t>Summa</a:t>
            </a:r>
            <a:r>
              <a:rPr sz="2000" b="1" u="heavy" spc="-70" dirty="0">
                <a:solidFill>
                  <a:srgbClr val="E26C09"/>
                </a:solidFill>
                <a:uFill>
                  <a:solidFill>
                    <a:srgbClr val="E26C09"/>
                  </a:solidFill>
                </a:uFill>
                <a:latin typeface="Tahoma"/>
                <a:cs typeface="Tahoma"/>
              </a:rPr>
              <a:t>r</a:t>
            </a:r>
            <a:r>
              <a:rPr sz="2000" b="1" u="heavy" dirty="0">
                <a:solidFill>
                  <a:srgbClr val="E26C09"/>
                </a:solidFill>
                <a:uFill>
                  <a:solidFill>
                    <a:srgbClr val="E26C09"/>
                  </a:solidFill>
                </a:uFill>
                <a:latin typeface="Tahoma"/>
                <a:cs typeface="Tahoma"/>
              </a:rPr>
              <a:t>y</a:t>
            </a:r>
            <a:endParaRPr sz="2000">
              <a:latin typeface="Tahoma"/>
              <a:cs typeface="Tahoma"/>
            </a:endParaRPr>
          </a:p>
          <a:p>
            <a:pPr marL="355600" marR="5080" indent="-342900">
              <a:lnSpc>
                <a:spcPct val="100000"/>
              </a:lnSpc>
              <a:spcBef>
                <a:spcPts val="1900"/>
              </a:spcBef>
              <a:buFont typeface="Wingdings"/>
              <a:buChar char=""/>
              <a:tabLst>
                <a:tab pos="354965" algn="l"/>
                <a:tab pos="355600" algn="l"/>
              </a:tabLst>
            </a:pPr>
            <a:r>
              <a:rPr sz="2000" spc="-100" dirty="0">
                <a:solidFill>
                  <a:srgbClr val="404040"/>
                </a:solidFill>
                <a:latin typeface="Verdana"/>
                <a:cs typeface="Verdana"/>
              </a:rPr>
              <a:t>Σ</a:t>
            </a:r>
            <a:r>
              <a:rPr sz="2000" spc="-105" dirty="0">
                <a:solidFill>
                  <a:srgbClr val="404040"/>
                </a:solidFill>
                <a:latin typeface="Verdana"/>
                <a:cs typeface="Verdana"/>
              </a:rPr>
              <a:t>ύ</a:t>
            </a:r>
            <a:r>
              <a:rPr sz="2000" spc="-95" dirty="0">
                <a:solidFill>
                  <a:srgbClr val="404040"/>
                </a:solidFill>
                <a:latin typeface="Verdana"/>
                <a:cs typeface="Verdana"/>
              </a:rPr>
              <a:t>ντ</a:t>
            </a:r>
            <a:r>
              <a:rPr sz="2000" spc="-105" dirty="0">
                <a:solidFill>
                  <a:srgbClr val="404040"/>
                </a:solidFill>
                <a:latin typeface="Verdana"/>
                <a:cs typeface="Verdana"/>
              </a:rPr>
              <a:t>ο</a:t>
            </a:r>
            <a:r>
              <a:rPr sz="2000" spc="-95" dirty="0">
                <a:solidFill>
                  <a:srgbClr val="404040"/>
                </a:solidFill>
                <a:latin typeface="Verdana"/>
                <a:cs typeface="Verdana"/>
              </a:rPr>
              <a:t>μ</a:t>
            </a:r>
            <a:r>
              <a:rPr sz="2000" dirty="0">
                <a:solidFill>
                  <a:srgbClr val="404040"/>
                </a:solidFill>
                <a:latin typeface="Verdana"/>
                <a:cs typeface="Verdana"/>
              </a:rPr>
              <a:t>η</a:t>
            </a:r>
            <a:r>
              <a:rPr sz="2000" spc="-315" dirty="0">
                <a:solidFill>
                  <a:srgbClr val="404040"/>
                </a:solidFill>
                <a:latin typeface="Verdana"/>
                <a:cs typeface="Verdana"/>
              </a:rPr>
              <a:t> </a:t>
            </a:r>
            <a:r>
              <a:rPr sz="2000" spc="-20" dirty="0">
                <a:solidFill>
                  <a:srgbClr val="404040"/>
                </a:solidFill>
                <a:latin typeface="Verdana"/>
                <a:cs typeface="Verdana"/>
              </a:rPr>
              <a:t>π</a:t>
            </a:r>
            <a:r>
              <a:rPr sz="2000" spc="-10" dirty="0">
                <a:solidFill>
                  <a:srgbClr val="404040"/>
                </a:solidFill>
                <a:latin typeface="Verdana"/>
                <a:cs typeface="Verdana"/>
              </a:rPr>
              <a:t>ε</a:t>
            </a:r>
            <a:r>
              <a:rPr sz="2000" spc="-20" dirty="0">
                <a:solidFill>
                  <a:srgbClr val="404040"/>
                </a:solidFill>
                <a:latin typeface="Verdana"/>
                <a:cs typeface="Verdana"/>
              </a:rPr>
              <a:t>ρ</a:t>
            </a:r>
            <a:r>
              <a:rPr sz="2000" spc="-25" dirty="0">
                <a:solidFill>
                  <a:srgbClr val="404040"/>
                </a:solidFill>
                <a:latin typeface="Verdana"/>
                <a:cs typeface="Verdana"/>
              </a:rPr>
              <a:t>ι</a:t>
            </a:r>
            <a:r>
              <a:rPr sz="2000" spc="-10" dirty="0">
                <a:solidFill>
                  <a:srgbClr val="404040"/>
                </a:solidFill>
                <a:latin typeface="Verdana"/>
                <a:cs typeface="Verdana"/>
              </a:rPr>
              <a:t>γ</a:t>
            </a:r>
            <a:r>
              <a:rPr sz="2000" spc="-20" dirty="0">
                <a:solidFill>
                  <a:srgbClr val="404040"/>
                </a:solidFill>
                <a:latin typeface="Verdana"/>
                <a:cs typeface="Verdana"/>
              </a:rPr>
              <a:t>ρ</a:t>
            </a:r>
            <a:r>
              <a:rPr sz="2000" spc="-15" dirty="0">
                <a:solidFill>
                  <a:srgbClr val="404040"/>
                </a:solidFill>
                <a:latin typeface="Verdana"/>
                <a:cs typeface="Verdana"/>
              </a:rPr>
              <a:t>αφ</a:t>
            </a:r>
            <a:r>
              <a:rPr sz="2000" dirty="0">
                <a:solidFill>
                  <a:srgbClr val="404040"/>
                </a:solidFill>
                <a:latin typeface="Verdana"/>
                <a:cs typeface="Verdana"/>
              </a:rPr>
              <a:t>ή</a:t>
            </a:r>
            <a:r>
              <a:rPr sz="2000" spc="-235"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10" dirty="0">
                <a:solidFill>
                  <a:srgbClr val="404040"/>
                </a:solidFill>
                <a:latin typeface="Verdana"/>
                <a:cs typeface="Verdana"/>
              </a:rPr>
              <a:t> </a:t>
            </a:r>
            <a:r>
              <a:rPr sz="2000" spc="-25" dirty="0">
                <a:solidFill>
                  <a:srgbClr val="404040"/>
                </a:solidFill>
                <a:latin typeface="Verdana"/>
                <a:cs typeface="Verdana"/>
              </a:rPr>
              <a:t>κ</a:t>
            </a:r>
            <a:r>
              <a:rPr sz="2000" spc="-30" dirty="0">
                <a:solidFill>
                  <a:srgbClr val="404040"/>
                </a:solidFill>
                <a:latin typeface="Verdana"/>
                <a:cs typeface="Verdana"/>
              </a:rPr>
              <a:t>ο</a:t>
            </a:r>
            <a:r>
              <a:rPr sz="2000" spc="-35" dirty="0">
                <a:solidFill>
                  <a:srgbClr val="404040"/>
                </a:solidFill>
                <a:latin typeface="Verdana"/>
                <a:cs typeface="Verdana"/>
              </a:rPr>
              <a:t>ι</a:t>
            </a:r>
            <a:r>
              <a:rPr sz="2000" spc="-25" dirty="0">
                <a:solidFill>
                  <a:srgbClr val="404040"/>
                </a:solidFill>
                <a:latin typeface="Verdana"/>
                <a:cs typeface="Verdana"/>
              </a:rPr>
              <a:t>ν</a:t>
            </a:r>
            <a:r>
              <a:rPr sz="2000" spc="-30" dirty="0">
                <a:solidFill>
                  <a:srgbClr val="404040"/>
                </a:solidFill>
                <a:latin typeface="Verdana"/>
                <a:cs typeface="Verdana"/>
              </a:rPr>
              <a:t>οπρ</a:t>
            </a:r>
            <a:r>
              <a:rPr sz="2000" spc="-25" dirty="0">
                <a:solidFill>
                  <a:srgbClr val="404040"/>
                </a:solidFill>
                <a:latin typeface="Verdana"/>
                <a:cs typeface="Verdana"/>
              </a:rPr>
              <a:t>αξ</a:t>
            </a:r>
            <a:r>
              <a:rPr sz="2000" spc="-35" dirty="0">
                <a:solidFill>
                  <a:srgbClr val="404040"/>
                </a:solidFill>
                <a:latin typeface="Verdana"/>
                <a:cs typeface="Verdana"/>
              </a:rPr>
              <a:t>ί</a:t>
            </a:r>
            <a:r>
              <a:rPr sz="2000" spc="-25" dirty="0">
                <a:solidFill>
                  <a:srgbClr val="404040"/>
                </a:solidFill>
                <a:latin typeface="Verdana"/>
                <a:cs typeface="Verdana"/>
              </a:rPr>
              <a:t>ας</a:t>
            </a:r>
            <a:r>
              <a:rPr sz="2000" dirty="0">
                <a:solidFill>
                  <a:srgbClr val="404040"/>
                </a:solidFill>
                <a:latin typeface="Verdana"/>
                <a:cs typeface="Verdana"/>
              </a:rPr>
              <a:t>:</a:t>
            </a:r>
            <a:r>
              <a:rPr sz="2000" spc="-165" dirty="0">
                <a:solidFill>
                  <a:srgbClr val="404040"/>
                </a:solidFill>
                <a:latin typeface="Verdana"/>
                <a:cs typeface="Verdana"/>
              </a:rPr>
              <a:t> </a:t>
            </a:r>
            <a:r>
              <a:rPr sz="2000" spc="35" dirty="0">
                <a:solidFill>
                  <a:srgbClr val="404040"/>
                </a:solidFill>
                <a:latin typeface="Verdana"/>
                <a:cs typeface="Verdana"/>
              </a:rPr>
              <a:t>Ρ</a:t>
            </a:r>
            <a:r>
              <a:rPr sz="2000" spc="30" dirty="0">
                <a:solidFill>
                  <a:srgbClr val="404040"/>
                </a:solidFill>
                <a:latin typeface="Verdana"/>
                <a:cs typeface="Verdana"/>
              </a:rPr>
              <a:t>ό</a:t>
            </a:r>
            <a:r>
              <a:rPr sz="2000" spc="35" dirty="0">
                <a:solidFill>
                  <a:srgbClr val="404040"/>
                </a:solidFill>
                <a:latin typeface="Verdana"/>
                <a:cs typeface="Verdana"/>
              </a:rPr>
              <a:t>λ</a:t>
            </a:r>
            <a:r>
              <a:rPr sz="2000" spc="30" dirty="0">
                <a:solidFill>
                  <a:srgbClr val="404040"/>
                </a:solidFill>
                <a:latin typeface="Verdana"/>
                <a:cs typeface="Verdana"/>
              </a:rPr>
              <a:t>ο</a:t>
            </a:r>
            <a:r>
              <a:rPr sz="2000" dirty="0">
                <a:solidFill>
                  <a:srgbClr val="404040"/>
                </a:solidFill>
                <a:latin typeface="Verdana"/>
                <a:cs typeface="Verdana"/>
              </a:rPr>
              <a:t>ς</a:t>
            </a:r>
            <a:r>
              <a:rPr sz="2000" spc="-105" dirty="0">
                <a:solidFill>
                  <a:srgbClr val="404040"/>
                </a:solidFill>
                <a:latin typeface="Verdana"/>
                <a:cs typeface="Verdana"/>
              </a:rPr>
              <a:t> </a:t>
            </a:r>
            <a:r>
              <a:rPr sz="2000" spc="-30" dirty="0">
                <a:solidFill>
                  <a:srgbClr val="404040"/>
                </a:solidFill>
                <a:latin typeface="Verdana"/>
                <a:cs typeface="Verdana"/>
              </a:rPr>
              <a:t>συ</a:t>
            </a:r>
            <a:r>
              <a:rPr sz="2000" spc="-25" dirty="0">
                <a:solidFill>
                  <a:srgbClr val="404040"/>
                </a:solidFill>
                <a:latin typeface="Verdana"/>
                <a:cs typeface="Verdana"/>
              </a:rPr>
              <a:t>ντ</a:t>
            </a:r>
            <a:r>
              <a:rPr sz="2000" spc="-30" dirty="0">
                <a:solidFill>
                  <a:srgbClr val="404040"/>
                </a:solidFill>
                <a:latin typeface="Verdana"/>
                <a:cs typeface="Verdana"/>
              </a:rPr>
              <a:t>ο</a:t>
            </a:r>
            <a:r>
              <a:rPr sz="2000" spc="-25" dirty="0">
                <a:solidFill>
                  <a:srgbClr val="404040"/>
                </a:solidFill>
                <a:latin typeface="Verdana"/>
                <a:cs typeface="Verdana"/>
              </a:rPr>
              <a:t>ν</a:t>
            </a:r>
            <a:r>
              <a:rPr sz="2000" spc="-35" dirty="0">
                <a:solidFill>
                  <a:srgbClr val="404040"/>
                </a:solidFill>
                <a:latin typeface="Verdana"/>
                <a:cs typeface="Verdana"/>
              </a:rPr>
              <a:t>ι</a:t>
            </a:r>
            <a:r>
              <a:rPr sz="2000" spc="-30" dirty="0">
                <a:solidFill>
                  <a:srgbClr val="404040"/>
                </a:solidFill>
                <a:latin typeface="Verdana"/>
                <a:cs typeface="Verdana"/>
              </a:rPr>
              <a:t>σ</a:t>
            </a:r>
            <a:r>
              <a:rPr sz="2000" spc="-25" dirty="0">
                <a:solidFill>
                  <a:srgbClr val="404040"/>
                </a:solidFill>
                <a:latin typeface="Verdana"/>
                <a:cs typeface="Verdana"/>
              </a:rPr>
              <a:t>τώ</a:t>
            </a:r>
            <a:r>
              <a:rPr sz="2000" dirty="0">
                <a:solidFill>
                  <a:srgbClr val="404040"/>
                </a:solidFill>
                <a:latin typeface="Verdana"/>
                <a:cs typeface="Verdana"/>
              </a:rPr>
              <a:t>ν  </a:t>
            </a:r>
            <a:r>
              <a:rPr sz="2000" spc="-70" dirty="0">
                <a:solidFill>
                  <a:srgbClr val="404040"/>
                </a:solidFill>
                <a:latin typeface="Verdana"/>
                <a:cs typeface="Verdana"/>
              </a:rPr>
              <a:t>κ</a:t>
            </a:r>
            <a:r>
              <a:rPr sz="2000" spc="-75" dirty="0">
                <a:solidFill>
                  <a:srgbClr val="404040"/>
                </a:solidFill>
                <a:latin typeface="Verdana"/>
                <a:cs typeface="Verdana"/>
              </a:rPr>
              <a:t>α</a:t>
            </a:r>
            <a:r>
              <a:rPr sz="2000" dirty="0">
                <a:solidFill>
                  <a:srgbClr val="404040"/>
                </a:solidFill>
                <a:latin typeface="Verdana"/>
                <a:cs typeface="Verdana"/>
              </a:rPr>
              <a:t>ι</a:t>
            </a:r>
            <a:r>
              <a:rPr sz="2000" spc="-235" dirty="0">
                <a:solidFill>
                  <a:srgbClr val="404040"/>
                </a:solidFill>
                <a:latin typeface="Verdana"/>
                <a:cs typeface="Verdana"/>
              </a:rPr>
              <a:t> </a:t>
            </a:r>
            <a:r>
              <a:rPr sz="2000" spc="-60" dirty="0">
                <a:solidFill>
                  <a:srgbClr val="404040"/>
                </a:solidFill>
                <a:latin typeface="Verdana"/>
                <a:cs typeface="Verdana"/>
              </a:rPr>
              <a:t>μελ</a:t>
            </a:r>
            <a:r>
              <a:rPr sz="2000" spc="-75" dirty="0">
                <a:solidFill>
                  <a:srgbClr val="404040"/>
                </a:solidFill>
                <a:latin typeface="Verdana"/>
                <a:cs typeface="Verdana"/>
              </a:rPr>
              <a:t>ώ</a:t>
            </a:r>
            <a:r>
              <a:rPr sz="2000" dirty="0">
                <a:solidFill>
                  <a:srgbClr val="404040"/>
                </a:solidFill>
                <a:latin typeface="Verdana"/>
                <a:cs typeface="Verdana"/>
              </a:rPr>
              <a:t>ν</a:t>
            </a:r>
            <a:r>
              <a:rPr sz="2000" spc="-260" dirty="0">
                <a:solidFill>
                  <a:srgbClr val="404040"/>
                </a:solidFill>
                <a:latin typeface="Verdana"/>
                <a:cs typeface="Verdana"/>
              </a:rPr>
              <a:t> </a:t>
            </a:r>
            <a:r>
              <a:rPr sz="2000" b="1" spc="-50" dirty="0">
                <a:solidFill>
                  <a:srgbClr val="404040"/>
                </a:solidFill>
                <a:latin typeface="Tahoma"/>
                <a:cs typeface="Tahoma"/>
              </a:rPr>
              <a:t>(Υποχρ</a:t>
            </a:r>
            <a:r>
              <a:rPr sz="2000" b="1" spc="-55" dirty="0">
                <a:solidFill>
                  <a:srgbClr val="404040"/>
                </a:solidFill>
                <a:latin typeface="Tahoma"/>
                <a:cs typeface="Tahoma"/>
              </a:rPr>
              <a:t>εω</a:t>
            </a:r>
            <a:r>
              <a:rPr sz="2000" b="1" spc="-50" dirty="0">
                <a:solidFill>
                  <a:srgbClr val="404040"/>
                </a:solidFill>
                <a:latin typeface="Tahoma"/>
                <a:cs typeface="Tahoma"/>
              </a:rPr>
              <a:t>τ</a:t>
            </a:r>
            <a:r>
              <a:rPr sz="2000" b="1" spc="-55" dirty="0">
                <a:solidFill>
                  <a:srgbClr val="404040"/>
                </a:solidFill>
                <a:latin typeface="Tahoma"/>
                <a:cs typeface="Tahoma"/>
              </a:rPr>
              <a:t>ι</a:t>
            </a:r>
            <a:r>
              <a:rPr sz="2000" b="1" spc="-50" dirty="0">
                <a:solidFill>
                  <a:srgbClr val="404040"/>
                </a:solidFill>
                <a:latin typeface="Tahoma"/>
                <a:cs typeface="Tahoma"/>
              </a:rPr>
              <a:t>κ</a:t>
            </a:r>
            <a:r>
              <a:rPr sz="2000" b="1" dirty="0">
                <a:solidFill>
                  <a:srgbClr val="404040"/>
                </a:solidFill>
                <a:latin typeface="Tahoma"/>
                <a:cs typeface="Tahoma"/>
              </a:rPr>
              <a:t>ά</a:t>
            </a:r>
            <a:r>
              <a:rPr sz="2000" b="1" spc="-85" dirty="0">
                <a:solidFill>
                  <a:srgbClr val="404040"/>
                </a:solidFill>
                <a:latin typeface="Tahoma"/>
                <a:cs typeface="Tahoma"/>
              </a:rPr>
              <a:t> </a:t>
            </a:r>
            <a:r>
              <a:rPr sz="2000" b="1" spc="-40" dirty="0">
                <a:solidFill>
                  <a:srgbClr val="404040"/>
                </a:solidFill>
                <a:latin typeface="Tahoma"/>
                <a:cs typeface="Tahoma"/>
              </a:rPr>
              <a:t>κα</a:t>
            </a:r>
            <a:r>
              <a:rPr sz="2000" b="1" dirty="0">
                <a:solidFill>
                  <a:srgbClr val="404040"/>
                </a:solidFill>
                <a:latin typeface="Tahoma"/>
                <a:cs typeface="Tahoma"/>
              </a:rPr>
              <a:t>ι</a:t>
            </a:r>
            <a:r>
              <a:rPr sz="2000" b="1" spc="-80" dirty="0">
                <a:solidFill>
                  <a:srgbClr val="404040"/>
                </a:solidFill>
                <a:latin typeface="Tahoma"/>
                <a:cs typeface="Tahoma"/>
              </a:rPr>
              <a:t> </a:t>
            </a:r>
            <a:r>
              <a:rPr sz="2000" b="1" spc="-10" dirty="0">
                <a:solidFill>
                  <a:srgbClr val="404040"/>
                </a:solidFill>
                <a:latin typeface="Tahoma"/>
                <a:cs typeface="Tahoma"/>
              </a:rPr>
              <a:t>σ</a:t>
            </a:r>
            <a:r>
              <a:rPr sz="2000" b="1" spc="-15" dirty="0">
                <a:solidFill>
                  <a:srgbClr val="404040"/>
                </a:solidFill>
                <a:latin typeface="Tahoma"/>
                <a:cs typeface="Tahoma"/>
              </a:rPr>
              <a:t>τ</a:t>
            </a:r>
            <a:r>
              <a:rPr sz="2000" b="1" dirty="0">
                <a:solidFill>
                  <a:srgbClr val="404040"/>
                </a:solidFill>
                <a:latin typeface="Tahoma"/>
                <a:cs typeface="Tahoma"/>
              </a:rPr>
              <a:t>α</a:t>
            </a:r>
            <a:r>
              <a:rPr sz="2000" b="1" spc="-40" dirty="0">
                <a:solidFill>
                  <a:srgbClr val="404040"/>
                </a:solidFill>
                <a:latin typeface="Tahoma"/>
                <a:cs typeface="Tahoma"/>
              </a:rPr>
              <a:t> </a:t>
            </a:r>
            <a:r>
              <a:rPr sz="2000" b="1" spc="-30" dirty="0">
                <a:solidFill>
                  <a:srgbClr val="404040"/>
                </a:solidFill>
                <a:latin typeface="Tahoma"/>
                <a:cs typeface="Tahoma"/>
              </a:rPr>
              <a:t>Α</a:t>
            </a:r>
            <a:r>
              <a:rPr sz="2000" b="1" spc="-20" dirty="0">
                <a:solidFill>
                  <a:srgbClr val="404040"/>
                </a:solidFill>
                <a:latin typeface="Tahoma"/>
                <a:cs typeface="Tahoma"/>
              </a:rPr>
              <a:t>γγ</a:t>
            </a:r>
            <a:r>
              <a:rPr sz="2000" b="1" spc="-30" dirty="0">
                <a:solidFill>
                  <a:srgbClr val="404040"/>
                </a:solidFill>
                <a:latin typeface="Tahoma"/>
                <a:cs typeface="Tahoma"/>
              </a:rPr>
              <a:t>λικ</a:t>
            </a:r>
            <a:r>
              <a:rPr sz="2000" b="1" spc="-25" dirty="0">
                <a:solidFill>
                  <a:srgbClr val="404040"/>
                </a:solidFill>
                <a:latin typeface="Tahoma"/>
                <a:cs typeface="Tahoma"/>
              </a:rPr>
              <a:t>ά</a:t>
            </a:r>
            <a:r>
              <a:rPr sz="2000" b="1" dirty="0">
                <a:solidFill>
                  <a:srgbClr val="404040"/>
                </a:solidFill>
                <a:latin typeface="Tahoma"/>
                <a:cs typeface="Tahoma"/>
              </a:rPr>
              <a:t>)</a:t>
            </a:r>
            <a:endParaRPr sz="2000">
              <a:latin typeface="Tahoma"/>
              <a:cs typeface="Tahoma"/>
            </a:endParaRPr>
          </a:p>
          <a:p>
            <a:pPr marL="355600" indent="-342900">
              <a:lnSpc>
                <a:spcPct val="100000"/>
              </a:lnSpc>
              <a:spcBef>
                <a:spcPts val="490"/>
              </a:spcBef>
              <a:buFont typeface="Wingdings"/>
              <a:buChar char=""/>
              <a:tabLst>
                <a:tab pos="354965" algn="l"/>
                <a:tab pos="355600" algn="l"/>
              </a:tabLst>
            </a:pPr>
            <a:r>
              <a:rPr sz="2000" spc="-20" dirty="0">
                <a:solidFill>
                  <a:srgbClr val="404040"/>
                </a:solidFill>
                <a:latin typeface="Verdana"/>
                <a:cs typeface="Verdana"/>
              </a:rPr>
              <a:t>Ξεκάθαροι</a:t>
            </a:r>
            <a:r>
              <a:rPr sz="2000" spc="-320" dirty="0">
                <a:solidFill>
                  <a:srgbClr val="404040"/>
                </a:solidFill>
                <a:latin typeface="Verdana"/>
                <a:cs typeface="Verdana"/>
              </a:rPr>
              <a:t> </a:t>
            </a:r>
            <a:r>
              <a:rPr sz="2000" spc="-50" dirty="0">
                <a:solidFill>
                  <a:srgbClr val="404040"/>
                </a:solidFill>
                <a:latin typeface="Verdana"/>
                <a:cs typeface="Verdana"/>
              </a:rPr>
              <a:t>και</a:t>
            </a:r>
            <a:r>
              <a:rPr sz="2000" spc="-235" dirty="0">
                <a:solidFill>
                  <a:srgbClr val="404040"/>
                </a:solidFill>
                <a:latin typeface="Verdana"/>
                <a:cs typeface="Verdana"/>
              </a:rPr>
              <a:t> </a:t>
            </a:r>
            <a:r>
              <a:rPr sz="2000" spc="-70" dirty="0">
                <a:solidFill>
                  <a:srgbClr val="404040"/>
                </a:solidFill>
                <a:latin typeface="Verdana"/>
                <a:cs typeface="Verdana"/>
              </a:rPr>
              <a:t>συγκεκριμένοι</a:t>
            </a:r>
            <a:r>
              <a:rPr sz="2000" spc="-260" dirty="0">
                <a:solidFill>
                  <a:srgbClr val="404040"/>
                </a:solidFill>
                <a:latin typeface="Verdana"/>
                <a:cs typeface="Verdana"/>
              </a:rPr>
              <a:t> </a:t>
            </a:r>
            <a:r>
              <a:rPr sz="2000" spc="-15" dirty="0">
                <a:solidFill>
                  <a:srgbClr val="404040"/>
                </a:solidFill>
                <a:latin typeface="Verdana"/>
                <a:cs typeface="Verdana"/>
              </a:rPr>
              <a:t>στόχοι</a:t>
            </a:r>
            <a:r>
              <a:rPr sz="2000" spc="-310" dirty="0">
                <a:solidFill>
                  <a:srgbClr val="404040"/>
                </a:solidFill>
                <a:latin typeface="Verdana"/>
                <a:cs typeface="Verdana"/>
              </a:rPr>
              <a:t> </a:t>
            </a:r>
            <a:r>
              <a:rPr sz="2000" spc="-25" dirty="0">
                <a:solidFill>
                  <a:srgbClr val="404040"/>
                </a:solidFill>
                <a:latin typeface="Verdana"/>
                <a:cs typeface="Verdana"/>
              </a:rPr>
              <a:t>της</a:t>
            </a:r>
            <a:r>
              <a:rPr sz="2000" spc="-210" dirty="0">
                <a:solidFill>
                  <a:srgbClr val="404040"/>
                </a:solidFill>
                <a:latin typeface="Verdana"/>
                <a:cs typeface="Verdana"/>
              </a:rPr>
              <a:t> </a:t>
            </a:r>
            <a:r>
              <a:rPr sz="2000" dirty="0">
                <a:solidFill>
                  <a:srgbClr val="404040"/>
                </a:solidFill>
                <a:latin typeface="Verdana"/>
                <a:cs typeface="Verdana"/>
              </a:rPr>
              <a:t>κοινοπραξίας</a:t>
            </a:r>
            <a:endParaRPr sz="2000">
              <a:latin typeface="Verdana"/>
              <a:cs typeface="Verdana"/>
            </a:endParaRPr>
          </a:p>
          <a:p>
            <a:pPr marL="355600" indent="-342900">
              <a:lnSpc>
                <a:spcPct val="100000"/>
              </a:lnSpc>
              <a:spcBef>
                <a:spcPts val="505"/>
              </a:spcBef>
              <a:buFont typeface="Wingdings"/>
              <a:buChar char=""/>
              <a:tabLst>
                <a:tab pos="354965" algn="l"/>
                <a:tab pos="355600" algn="l"/>
              </a:tabLst>
            </a:pPr>
            <a:r>
              <a:rPr sz="2000" spc="-45" dirty="0">
                <a:solidFill>
                  <a:srgbClr val="404040"/>
                </a:solidFill>
                <a:latin typeface="Verdana"/>
                <a:cs typeface="Verdana"/>
              </a:rPr>
              <a:t>Περιγραφή</a:t>
            </a:r>
            <a:r>
              <a:rPr sz="2000" spc="-170" dirty="0">
                <a:solidFill>
                  <a:srgbClr val="404040"/>
                </a:solidFill>
                <a:latin typeface="Verdana"/>
                <a:cs typeface="Verdana"/>
              </a:rPr>
              <a:t> </a:t>
            </a:r>
            <a:r>
              <a:rPr sz="2000" spc="-40" dirty="0">
                <a:solidFill>
                  <a:srgbClr val="404040"/>
                </a:solidFill>
                <a:latin typeface="Verdana"/>
                <a:cs typeface="Verdana"/>
              </a:rPr>
              <a:t>των</a:t>
            </a:r>
            <a:r>
              <a:rPr sz="2000" spc="-225" dirty="0">
                <a:solidFill>
                  <a:srgbClr val="404040"/>
                </a:solidFill>
                <a:latin typeface="Verdana"/>
                <a:cs typeface="Verdana"/>
              </a:rPr>
              <a:t> </a:t>
            </a:r>
            <a:r>
              <a:rPr sz="2000" spc="-5" dirty="0">
                <a:solidFill>
                  <a:srgbClr val="404040"/>
                </a:solidFill>
                <a:latin typeface="Verdana"/>
                <a:cs typeface="Verdana"/>
              </a:rPr>
              <a:t>βασικών</a:t>
            </a:r>
            <a:r>
              <a:rPr sz="2000" spc="-265" dirty="0">
                <a:solidFill>
                  <a:srgbClr val="404040"/>
                </a:solidFill>
                <a:latin typeface="Verdana"/>
                <a:cs typeface="Verdana"/>
              </a:rPr>
              <a:t> </a:t>
            </a:r>
            <a:r>
              <a:rPr sz="2000" spc="-25" dirty="0">
                <a:solidFill>
                  <a:srgbClr val="404040"/>
                </a:solidFill>
                <a:latin typeface="Verdana"/>
                <a:cs typeface="Verdana"/>
              </a:rPr>
              <a:t>δραστηριοτήτων</a:t>
            </a:r>
            <a:endParaRPr sz="2000">
              <a:latin typeface="Verdana"/>
              <a:cs typeface="Verdana"/>
            </a:endParaRPr>
          </a:p>
          <a:p>
            <a:pPr marL="355600" marR="26034" indent="-342900">
              <a:lnSpc>
                <a:spcPct val="100000"/>
              </a:lnSpc>
              <a:spcBef>
                <a:spcPts val="505"/>
              </a:spcBef>
              <a:buFont typeface="Wingdings"/>
              <a:buChar char=""/>
              <a:tabLst>
                <a:tab pos="354965" algn="l"/>
                <a:tab pos="355600" algn="l"/>
              </a:tabLst>
            </a:pPr>
            <a:r>
              <a:rPr sz="2000" spc="-95" dirty="0">
                <a:solidFill>
                  <a:srgbClr val="404040"/>
                </a:solidFill>
                <a:latin typeface="Verdana"/>
                <a:cs typeface="Verdana"/>
              </a:rPr>
              <a:t>Σύντομη</a:t>
            </a:r>
            <a:r>
              <a:rPr sz="2000" spc="-235" dirty="0">
                <a:solidFill>
                  <a:srgbClr val="404040"/>
                </a:solidFill>
                <a:latin typeface="Verdana"/>
                <a:cs typeface="Verdana"/>
              </a:rPr>
              <a:t> </a:t>
            </a:r>
            <a:r>
              <a:rPr sz="2000" spc="-25" dirty="0">
                <a:solidFill>
                  <a:srgbClr val="404040"/>
                </a:solidFill>
                <a:latin typeface="Verdana"/>
                <a:cs typeface="Verdana"/>
              </a:rPr>
              <a:t>περιγραφή</a:t>
            </a:r>
            <a:r>
              <a:rPr sz="2000" spc="-160" dirty="0">
                <a:solidFill>
                  <a:srgbClr val="404040"/>
                </a:solidFill>
                <a:latin typeface="Verdana"/>
                <a:cs typeface="Verdana"/>
              </a:rPr>
              <a:t> </a:t>
            </a:r>
            <a:r>
              <a:rPr sz="2000" spc="-35" dirty="0">
                <a:solidFill>
                  <a:srgbClr val="404040"/>
                </a:solidFill>
                <a:latin typeface="Verdana"/>
                <a:cs typeface="Verdana"/>
              </a:rPr>
              <a:t>του</a:t>
            </a:r>
            <a:r>
              <a:rPr sz="2000" spc="-245" dirty="0">
                <a:solidFill>
                  <a:srgbClr val="404040"/>
                </a:solidFill>
                <a:latin typeface="Verdana"/>
                <a:cs typeface="Verdana"/>
              </a:rPr>
              <a:t> </a:t>
            </a:r>
            <a:r>
              <a:rPr sz="2000" spc="-75" dirty="0">
                <a:solidFill>
                  <a:srgbClr val="404040"/>
                </a:solidFill>
                <a:latin typeface="Verdana"/>
                <a:cs typeface="Verdana"/>
              </a:rPr>
              <a:t>αντίκτυπου</a:t>
            </a:r>
            <a:r>
              <a:rPr sz="2000" spc="-155" dirty="0">
                <a:solidFill>
                  <a:srgbClr val="404040"/>
                </a:solidFill>
                <a:latin typeface="Verdana"/>
                <a:cs typeface="Verdana"/>
              </a:rPr>
              <a:t> </a:t>
            </a:r>
            <a:r>
              <a:rPr sz="2000" spc="-50" dirty="0">
                <a:solidFill>
                  <a:srgbClr val="404040"/>
                </a:solidFill>
                <a:latin typeface="Verdana"/>
                <a:cs typeface="Verdana"/>
              </a:rPr>
              <a:t>και</a:t>
            </a:r>
            <a:r>
              <a:rPr sz="2000" spc="-220" dirty="0">
                <a:solidFill>
                  <a:srgbClr val="404040"/>
                </a:solidFill>
                <a:latin typeface="Verdana"/>
                <a:cs typeface="Verdana"/>
              </a:rPr>
              <a:t> </a:t>
            </a:r>
            <a:r>
              <a:rPr sz="2000" spc="-40" dirty="0">
                <a:solidFill>
                  <a:srgbClr val="404040"/>
                </a:solidFill>
                <a:latin typeface="Verdana"/>
                <a:cs typeface="Verdana"/>
              </a:rPr>
              <a:t>των</a:t>
            </a:r>
            <a:r>
              <a:rPr sz="2000" spc="-240" dirty="0">
                <a:solidFill>
                  <a:srgbClr val="404040"/>
                </a:solidFill>
                <a:latin typeface="Verdana"/>
                <a:cs typeface="Verdana"/>
              </a:rPr>
              <a:t> </a:t>
            </a:r>
            <a:r>
              <a:rPr sz="2000" spc="-30" dirty="0">
                <a:solidFill>
                  <a:srgbClr val="404040"/>
                </a:solidFill>
                <a:latin typeface="Verdana"/>
                <a:cs typeface="Verdana"/>
              </a:rPr>
              <a:t>αναμενόμενων </a:t>
            </a:r>
            <a:r>
              <a:rPr sz="2000" spc="-690" dirty="0">
                <a:solidFill>
                  <a:srgbClr val="404040"/>
                </a:solidFill>
                <a:latin typeface="Verdana"/>
                <a:cs typeface="Verdana"/>
              </a:rPr>
              <a:t> </a:t>
            </a:r>
            <a:r>
              <a:rPr sz="2000" spc="-65" dirty="0">
                <a:solidFill>
                  <a:srgbClr val="404040"/>
                </a:solidFill>
                <a:latin typeface="Verdana"/>
                <a:cs typeface="Verdana"/>
              </a:rPr>
              <a:t>απο</a:t>
            </a:r>
            <a:r>
              <a:rPr sz="2000" spc="-60" dirty="0">
                <a:solidFill>
                  <a:srgbClr val="404040"/>
                </a:solidFill>
                <a:latin typeface="Verdana"/>
                <a:cs typeface="Verdana"/>
              </a:rPr>
              <a:t>τελ</a:t>
            </a:r>
            <a:r>
              <a:rPr sz="2000" spc="-45" dirty="0">
                <a:solidFill>
                  <a:srgbClr val="404040"/>
                </a:solidFill>
                <a:latin typeface="Verdana"/>
                <a:cs typeface="Verdana"/>
              </a:rPr>
              <a:t>ε</a:t>
            </a:r>
            <a:r>
              <a:rPr sz="2000" spc="5" dirty="0">
                <a:solidFill>
                  <a:srgbClr val="404040"/>
                </a:solidFill>
                <a:latin typeface="Verdana"/>
                <a:cs typeface="Verdana"/>
              </a:rPr>
              <a:t>σ</a:t>
            </a:r>
            <a:r>
              <a:rPr sz="2000" spc="10" dirty="0">
                <a:solidFill>
                  <a:srgbClr val="404040"/>
                </a:solidFill>
                <a:latin typeface="Verdana"/>
                <a:cs typeface="Verdana"/>
              </a:rPr>
              <a:t>μ</a:t>
            </a:r>
            <a:r>
              <a:rPr sz="2000" spc="5" dirty="0">
                <a:solidFill>
                  <a:srgbClr val="404040"/>
                </a:solidFill>
                <a:latin typeface="Verdana"/>
                <a:cs typeface="Verdana"/>
              </a:rPr>
              <a:t>ά</a:t>
            </a:r>
            <a:r>
              <a:rPr sz="2000" spc="10" dirty="0">
                <a:solidFill>
                  <a:srgbClr val="404040"/>
                </a:solidFill>
                <a:latin typeface="Verdana"/>
                <a:cs typeface="Verdana"/>
              </a:rPr>
              <a:t>τ</a:t>
            </a:r>
            <a:r>
              <a:rPr sz="2000" spc="-5" dirty="0">
                <a:solidFill>
                  <a:srgbClr val="404040"/>
                </a:solidFill>
                <a:latin typeface="Verdana"/>
                <a:cs typeface="Verdana"/>
              </a:rPr>
              <a:t>ω</a:t>
            </a:r>
            <a:r>
              <a:rPr sz="2000" dirty="0">
                <a:solidFill>
                  <a:srgbClr val="404040"/>
                </a:solidFill>
                <a:latin typeface="Verdana"/>
                <a:cs typeface="Verdana"/>
              </a:rPr>
              <a:t>ν</a:t>
            </a:r>
            <a:r>
              <a:rPr sz="2000" spc="-200"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10" dirty="0">
                <a:solidFill>
                  <a:srgbClr val="404040"/>
                </a:solidFill>
                <a:latin typeface="Verdana"/>
                <a:cs typeface="Verdana"/>
              </a:rPr>
              <a:t> </a:t>
            </a:r>
            <a:r>
              <a:rPr sz="2000" spc="-70" dirty="0">
                <a:solidFill>
                  <a:srgbClr val="404040"/>
                </a:solidFill>
                <a:latin typeface="Verdana"/>
                <a:cs typeface="Verdana"/>
              </a:rPr>
              <a:t>κ</a:t>
            </a:r>
            <a:r>
              <a:rPr sz="2000" spc="-80" dirty="0">
                <a:solidFill>
                  <a:srgbClr val="404040"/>
                </a:solidFill>
                <a:latin typeface="Verdana"/>
                <a:cs typeface="Verdana"/>
              </a:rPr>
              <a:t>ο</a:t>
            </a:r>
            <a:r>
              <a:rPr sz="2000" spc="-85" dirty="0">
                <a:solidFill>
                  <a:srgbClr val="404040"/>
                </a:solidFill>
                <a:latin typeface="Verdana"/>
                <a:cs typeface="Verdana"/>
              </a:rPr>
              <a:t>ι</a:t>
            </a:r>
            <a:r>
              <a:rPr sz="2000" spc="-70" dirty="0">
                <a:solidFill>
                  <a:srgbClr val="404040"/>
                </a:solidFill>
                <a:latin typeface="Verdana"/>
                <a:cs typeface="Verdana"/>
              </a:rPr>
              <a:t>ν</a:t>
            </a:r>
            <a:r>
              <a:rPr sz="2000" spc="55" dirty="0">
                <a:solidFill>
                  <a:srgbClr val="404040"/>
                </a:solidFill>
                <a:latin typeface="Verdana"/>
                <a:cs typeface="Verdana"/>
              </a:rPr>
              <a:t>οπρα</a:t>
            </a:r>
            <a:r>
              <a:rPr sz="2000" spc="35" dirty="0">
                <a:solidFill>
                  <a:srgbClr val="404040"/>
                </a:solidFill>
                <a:latin typeface="Verdana"/>
                <a:cs typeface="Verdana"/>
              </a:rPr>
              <a:t>ξ</a:t>
            </a:r>
            <a:r>
              <a:rPr sz="2000" spc="20" dirty="0">
                <a:solidFill>
                  <a:srgbClr val="404040"/>
                </a:solidFill>
                <a:latin typeface="Verdana"/>
                <a:cs typeface="Verdana"/>
              </a:rPr>
              <a:t>ί</a:t>
            </a:r>
            <a:r>
              <a:rPr sz="2000" spc="30" dirty="0">
                <a:solidFill>
                  <a:srgbClr val="404040"/>
                </a:solidFill>
                <a:latin typeface="Verdana"/>
                <a:cs typeface="Verdana"/>
              </a:rPr>
              <a:t>α</a:t>
            </a:r>
            <a:r>
              <a:rPr sz="2000" dirty="0">
                <a:solidFill>
                  <a:srgbClr val="404040"/>
                </a:solidFill>
                <a:latin typeface="Verdana"/>
                <a:cs typeface="Verdana"/>
              </a:rPr>
              <a:t>ς</a:t>
            </a:r>
            <a:endParaRPr sz="2000">
              <a:latin typeface="Verdana"/>
              <a:cs typeface="Verdan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69900" y="45211"/>
            <a:ext cx="7428865" cy="406400"/>
          </a:xfrm>
          <a:prstGeom prst="rect">
            <a:avLst/>
          </a:prstGeom>
        </p:spPr>
        <p:txBody>
          <a:bodyPr vert="horz" wrap="square" lIns="0" tIns="12065" rIns="0" bIns="0" rtlCol="0">
            <a:spAutoFit/>
          </a:bodyPr>
          <a:lstStyle/>
          <a:p>
            <a:pPr marL="12700">
              <a:lnSpc>
                <a:spcPct val="100000"/>
              </a:lnSpc>
              <a:spcBef>
                <a:spcPts val="95"/>
              </a:spcBef>
            </a:pPr>
            <a:r>
              <a:rPr sz="2500" spc="-55" dirty="0"/>
              <a:t>Αίτηση</a:t>
            </a:r>
            <a:r>
              <a:rPr sz="2500" spc="-80" dirty="0"/>
              <a:t> </a:t>
            </a:r>
            <a:r>
              <a:rPr sz="2500" spc="-114" dirty="0"/>
              <a:t>ΚΑ130</a:t>
            </a:r>
            <a:r>
              <a:rPr sz="2500" spc="-110" dirty="0"/>
              <a:t> </a:t>
            </a:r>
            <a:r>
              <a:rPr sz="2500" spc="-5" dirty="0"/>
              <a:t>–</a:t>
            </a:r>
            <a:r>
              <a:rPr sz="2500" spc="-375" dirty="0"/>
              <a:t> </a:t>
            </a:r>
            <a:r>
              <a:rPr sz="2500" spc="-85" dirty="0"/>
              <a:t>Participating</a:t>
            </a:r>
            <a:r>
              <a:rPr sz="2500" dirty="0"/>
              <a:t> </a:t>
            </a:r>
            <a:r>
              <a:rPr sz="2500" spc="-75" dirty="0"/>
              <a:t>Organizations</a:t>
            </a:r>
            <a:r>
              <a:rPr sz="2500" spc="-25" dirty="0"/>
              <a:t> </a:t>
            </a:r>
            <a:r>
              <a:rPr sz="2500" spc="-185" dirty="0"/>
              <a:t>(1/3)</a:t>
            </a:r>
            <a:endParaRPr sz="2500"/>
          </a:p>
        </p:txBody>
      </p:sp>
      <p:grpSp>
        <p:nvGrpSpPr>
          <p:cNvPr id="4" name="object 4"/>
          <p:cNvGrpSpPr/>
          <p:nvPr/>
        </p:nvGrpSpPr>
        <p:grpSpPr>
          <a:xfrm>
            <a:off x="1298447" y="2269235"/>
            <a:ext cx="9135110" cy="4083050"/>
            <a:chOff x="1298447" y="2269235"/>
            <a:chExt cx="9135110" cy="4083050"/>
          </a:xfrm>
        </p:grpSpPr>
        <p:pic>
          <p:nvPicPr>
            <p:cNvPr id="5" name="object 5"/>
            <p:cNvPicPr/>
            <p:nvPr/>
          </p:nvPicPr>
          <p:blipFill>
            <a:blip r:embed="rId3" cstate="print"/>
            <a:stretch>
              <a:fillRect/>
            </a:stretch>
          </p:blipFill>
          <p:spPr>
            <a:xfrm>
              <a:off x="1298447" y="2269235"/>
              <a:ext cx="9134856" cy="4082796"/>
            </a:xfrm>
            <a:prstGeom prst="rect">
              <a:avLst/>
            </a:prstGeom>
          </p:spPr>
        </p:pic>
        <p:sp>
          <p:nvSpPr>
            <p:cNvPr id="6" name="object 6"/>
            <p:cNvSpPr/>
            <p:nvPr/>
          </p:nvSpPr>
          <p:spPr>
            <a:xfrm>
              <a:off x="1829561" y="2772917"/>
              <a:ext cx="3154680" cy="656590"/>
            </a:xfrm>
            <a:custGeom>
              <a:avLst/>
              <a:gdLst/>
              <a:ahLst/>
              <a:cxnLst/>
              <a:rect l="l" t="t" r="r" b="b"/>
              <a:pathLst>
                <a:path w="3154679" h="656589">
                  <a:moveTo>
                    <a:pt x="0" y="477520"/>
                  </a:moveTo>
                  <a:lnTo>
                    <a:pt x="2793" y="463550"/>
                  </a:lnTo>
                  <a:lnTo>
                    <a:pt x="10540" y="452120"/>
                  </a:lnTo>
                  <a:lnTo>
                    <a:pt x="21843" y="444500"/>
                  </a:lnTo>
                  <a:lnTo>
                    <a:pt x="35813" y="441706"/>
                  </a:lnTo>
                  <a:lnTo>
                    <a:pt x="1404365" y="441706"/>
                  </a:lnTo>
                  <a:lnTo>
                    <a:pt x="1418336" y="444500"/>
                  </a:lnTo>
                  <a:lnTo>
                    <a:pt x="1429639" y="452120"/>
                  </a:lnTo>
                  <a:lnTo>
                    <a:pt x="1437386" y="463550"/>
                  </a:lnTo>
                  <a:lnTo>
                    <a:pt x="1440179" y="477520"/>
                  </a:lnTo>
                  <a:lnTo>
                    <a:pt x="1440179" y="620649"/>
                  </a:lnTo>
                  <a:lnTo>
                    <a:pt x="1437386" y="634619"/>
                  </a:lnTo>
                  <a:lnTo>
                    <a:pt x="1429639" y="646049"/>
                  </a:lnTo>
                  <a:lnTo>
                    <a:pt x="1418336" y="653669"/>
                  </a:lnTo>
                  <a:lnTo>
                    <a:pt x="1404365" y="656463"/>
                  </a:lnTo>
                  <a:lnTo>
                    <a:pt x="35813" y="656463"/>
                  </a:lnTo>
                  <a:lnTo>
                    <a:pt x="21843" y="653669"/>
                  </a:lnTo>
                  <a:lnTo>
                    <a:pt x="10540" y="646049"/>
                  </a:lnTo>
                  <a:lnTo>
                    <a:pt x="2793" y="634619"/>
                  </a:lnTo>
                  <a:lnTo>
                    <a:pt x="0" y="620649"/>
                  </a:lnTo>
                  <a:lnTo>
                    <a:pt x="0" y="477520"/>
                  </a:lnTo>
                  <a:close/>
                </a:path>
                <a:path w="3154679" h="656589">
                  <a:moveTo>
                    <a:pt x="1714500" y="36068"/>
                  </a:moveTo>
                  <a:lnTo>
                    <a:pt x="1717293" y="21971"/>
                  </a:lnTo>
                  <a:lnTo>
                    <a:pt x="1725040" y="10541"/>
                  </a:lnTo>
                  <a:lnTo>
                    <a:pt x="1736471" y="2794"/>
                  </a:lnTo>
                  <a:lnTo>
                    <a:pt x="1750567" y="0"/>
                  </a:lnTo>
                  <a:lnTo>
                    <a:pt x="3118612" y="0"/>
                  </a:lnTo>
                  <a:lnTo>
                    <a:pt x="3132709" y="2794"/>
                  </a:lnTo>
                  <a:lnTo>
                    <a:pt x="3144139" y="10541"/>
                  </a:lnTo>
                  <a:lnTo>
                    <a:pt x="3151886" y="21971"/>
                  </a:lnTo>
                  <a:lnTo>
                    <a:pt x="3154679" y="36068"/>
                  </a:lnTo>
                  <a:lnTo>
                    <a:pt x="3154679" y="180212"/>
                  </a:lnTo>
                  <a:lnTo>
                    <a:pt x="3151886" y="194310"/>
                  </a:lnTo>
                  <a:lnTo>
                    <a:pt x="3144139" y="205740"/>
                  </a:lnTo>
                  <a:lnTo>
                    <a:pt x="3132709" y="213487"/>
                  </a:lnTo>
                  <a:lnTo>
                    <a:pt x="3118612" y="216281"/>
                  </a:lnTo>
                  <a:lnTo>
                    <a:pt x="1750567" y="216281"/>
                  </a:lnTo>
                  <a:lnTo>
                    <a:pt x="1736471" y="213487"/>
                  </a:lnTo>
                  <a:lnTo>
                    <a:pt x="1725040" y="205740"/>
                  </a:lnTo>
                  <a:lnTo>
                    <a:pt x="1717293" y="194310"/>
                  </a:lnTo>
                  <a:lnTo>
                    <a:pt x="1714500" y="180212"/>
                  </a:lnTo>
                  <a:lnTo>
                    <a:pt x="1714500" y="36068"/>
                  </a:lnTo>
                  <a:close/>
                </a:path>
              </a:pathLst>
            </a:custGeom>
            <a:ln w="25908">
              <a:solidFill>
                <a:srgbClr val="FF0000"/>
              </a:solidFill>
            </a:ln>
          </p:spPr>
          <p:txBody>
            <a:bodyPr wrap="square" lIns="0" tIns="0" rIns="0" bIns="0" rtlCol="0"/>
            <a:lstStyle/>
            <a:p>
              <a:endParaRPr/>
            </a:p>
          </p:txBody>
        </p:sp>
        <p:sp>
          <p:nvSpPr>
            <p:cNvPr id="7" name="object 7"/>
            <p:cNvSpPr/>
            <p:nvPr/>
          </p:nvSpPr>
          <p:spPr>
            <a:xfrm>
              <a:off x="5044439" y="2334767"/>
              <a:ext cx="559435" cy="467995"/>
            </a:xfrm>
            <a:custGeom>
              <a:avLst/>
              <a:gdLst/>
              <a:ahLst/>
              <a:cxnLst/>
              <a:rect l="l" t="t" r="r" b="b"/>
              <a:pathLst>
                <a:path w="559435" h="467994">
                  <a:moveTo>
                    <a:pt x="351536" y="0"/>
                  </a:moveTo>
                  <a:lnTo>
                    <a:pt x="309372" y="8509"/>
                  </a:lnTo>
                  <a:lnTo>
                    <a:pt x="270637" y="25781"/>
                  </a:lnTo>
                  <a:lnTo>
                    <a:pt x="236855" y="51054"/>
                  </a:lnTo>
                  <a:lnTo>
                    <a:pt x="209042" y="83312"/>
                  </a:lnTo>
                  <a:lnTo>
                    <a:pt x="188722" y="121539"/>
                  </a:lnTo>
                  <a:lnTo>
                    <a:pt x="177164" y="164719"/>
                  </a:lnTo>
                  <a:lnTo>
                    <a:pt x="167639" y="210312"/>
                  </a:lnTo>
                  <a:lnTo>
                    <a:pt x="152908" y="255143"/>
                  </a:lnTo>
                  <a:lnTo>
                    <a:pt x="132969" y="299212"/>
                  </a:lnTo>
                  <a:lnTo>
                    <a:pt x="107569" y="342392"/>
                  </a:lnTo>
                  <a:lnTo>
                    <a:pt x="76962" y="384937"/>
                  </a:lnTo>
                  <a:lnTo>
                    <a:pt x="41148" y="426593"/>
                  </a:lnTo>
                  <a:lnTo>
                    <a:pt x="0" y="467487"/>
                  </a:lnTo>
                  <a:lnTo>
                    <a:pt x="50800" y="439674"/>
                  </a:lnTo>
                  <a:lnTo>
                    <a:pt x="100711" y="417195"/>
                  </a:lnTo>
                  <a:lnTo>
                    <a:pt x="149987" y="400050"/>
                  </a:lnTo>
                  <a:lnTo>
                    <a:pt x="198374" y="388239"/>
                  </a:lnTo>
                  <a:lnTo>
                    <a:pt x="245999" y="381635"/>
                  </a:lnTo>
                  <a:lnTo>
                    <a:pt x="292735" y="380492"/>
                  </a:lnTo>
                  <a:lnTo>
                    <a:pt x="338709" y="384556"/>
                  </a:lnTo>
                  <a:lnTo>
                    <a:pt x="383159" y="385953"/>
                  </a:lnTo>
                  <a:lnTo>
                    <a:pt x="425323" y="377444"/>
                  </a:lnTo>
                  <a:lnTo>
                    <a:pt x="463931" y="360045"/>
                  </a:lnTo>
                  <a:lnTo>
                    <a:pt x="497839" y="334772"/>
                  </a:lnTo>
                  <a:lnTo>
                    <a:pt x="525526" y="302514"/>
                  </a:lnTo>
                  <a:lnTo>
                    <a:pt x="545846" y="264414"/>
                  </a:lnTo>
                  <a:lnTo>
                    <a:pt x="557402" y="221234"/>
                  </a:lnTo>
                  <a:lnTo>
                    <a:pt x="558926" y="176530"/>
                  </a:lnTo>
                  <a:lnTo>
                    <a:pt x="550672" y="133985"/>
                  </a:lnTo>
                  <a:lnTo>
                    <a:pt x="533526" y="95123"/>
                  </a:lnTo>
                  <a:lnTo>
                    <a:pt x="508508" y="61087"/>
                  </a:lnTo>
                  <a:lnTo>
                    <a:pt x="476504" y="33274"/>
                  </a:lnTo>
                  <a:lnTo>
                    <a:pt x="438658" y="12954"/>
                  </a:lnTo>
                  <a:lnTo>
                    <a:pt x="395859" y="1397"/>
                  </a:lnTo>
                  <a:lnTo>
                    <a:pt x="351536" y="0"/>
                  </a:lnTo>
                  <a:close/>
                </a:path>
              </a:pathLst>
            </a:custGeom>
            <a:solidFill>
              <a:srgbClr val="FFFFFF"/>
            </a:solidFill>
          </p:spPr>
          <p:txBody>
            <a:bodyPr wrap="square" lIns="0" tIns="0" rIns="0" bIns="0" rtlCol="0"/>
            <a:lstStyle/>
            <a:p>
              <a:endParaRPr/>
            </a:p>
          </p:txBody>
        </p:sp>
        <p:sp>
          <p:nvSpPr>
            <p:cNvPr id="8" name="object 8"/>
            <p:cNvSpPr/>
            <p:nvPr/>
          </p:nvSpPr>
          <p:spPr>
            <a:xfrm>
              <a:off x="5045201" y="2335529"/>
              <a:ext cx="4857115" cy="3486785"/>
            </a:xfrm>
            <a:custGeom>
              <a:avLst/>
              <a:gdLst/>
              <a:ahLst/>
              <a:cxnLst/>
              <a:rect l="l" t="t" r="r" b="b"/>
              <a:pathLst>
                <a:path w="4857115" h="3486785">
                  <a:moveTo>
                    <a:pt x="395859" y="1397"/>
                  </a:moveTo>
                  <a:lnTo>
                    <a:pt x="351536" y="0"/>
                  </a:lnTo>
                  <a:lnTo>
                    <a:pt x="309372" y="8509"/>
                  </a:lnTo>
                  <a:lnTo>
                    <a:pt x="270637" y="25781"/>
                  </a:lnTo>
                  <a:lnTo>
                    <a:pt x="236855" y="51054"/>
                  </a:lnTo>
                  <a:lnTo>
                    <a:pt x="209042" y="83312"/>
                  </a:lnTo>
                  <a:lnTo>
                    <a:pt x="188722" y="121539"/>
                  </a:lnTo>
                  <a:lnTo>
                    <a:pt x="177164" y="164719"/>
                  </a:lnTo>
                  <a:lnTo>
                    <a:pt x="167639" y="210312"/>
                  </a:lnTo>
                  <a:lnTo>
                    <a:pt x="152908" y="255143"/>
                  </a:lnTo>
                  <a:lnTo>
                    <a:pt x="132969" y="299212"/>
                  </a:lnTo>
                  <a:lnTo>
                    <a:pt x="107569" y="342392"/>
                  </a:lnTo>
                  <a:lnTo>
                    <a:pt x="76962" y="384937"/>
                  </a:lnTo>
                  <a:lnTo>
                    <a:pt x="41148" y="426593"/>
                  </a:lnTo>
                  <a:lnTo>
                    <a:pt x="0" y="467487"/>
                  </a:lnTo>
                  <a:lnTo>
                    <a:pt x="50800" y="439674"/>
                  </a:lnTo>
                  <a:lnTo>
                    <a:pt x="100711" y="417195"/>
                  </a:lnTo>
                  <a:lnTo>
                    <a:pt x="149987" y="400050"/>
                  </a:lnTo>
                  <a:lnTo>
                    <a:pt x="198374" y="388239"/>
                  </a:lnTo>
                  <a:lnTo>
                    <a:pt x="245999" y="381635"/>
                  </a:lnTo>
                  <a:lnTo>
                    <a:pt x="292735" y="380492"/>
                  </a:lnTo>
                  <a:lnTo>
                    <a:pt x="338709" y="384556"/>
                  </a:lnTo>
                  <a:lnTo>
                    <a:pt x="383159" y="385953"/>
                  </a:lnTo>
                  <a:lnTo>
                    <a:pt x="425323" y="377444"/>
                  </a:lnTo>
                  <a:lnTo>
                    <a:pt x="463931" y="360045"/>
                  </a:lnTo>
                  <a:lnTo>
                    <a:pt x="497839" y="334772"/>
                  </a:lnTo>
                  <a:lnTo>
                    <a:pt x="525526" y="302514"/>
                  </a:lnTo>
                  <a:lnTo>
                    <a:pt x="545846" y="264414"/>
                  </a:lnTo>
                  <a:lnTo>
                    <a:pt x="557402" y="221234"/>
                  </a:lnTo>
                  <a:lnTo>
                    <a:pt x="558926" y="176530"/>
                  </a:lnTo>
                  <a:lnTo>
                    <a:pt x="550672" y="133985"/>
                  </a:lnTo>
                  <a:lnTo>
                    <a:pt x="533526" y="95123"/>
                  </a:lnTo>
                  <a:lnTo>
                    <a:pt x="508508" y="61087"/>
                  </a:lnTo>
                  <a:lnTo>
                    <a:pt x="476503" y="33274"/>
                  </a:lnTo>
                  <a:lnTo>
                    <a:pt x="438658" y="12954"/>
                  </a:lnTo>
                  <a:lnTo>
                    <a:pt x="395859" y="1397"/>
                  </a:lnTo>
                  <a:close/>
                </a:path>
                <a:path w="4857115" h="3486785">
                  <a:moveTo>
                    <a:pt x="4693539" y="3020441"/>
                  </a:moveTo>
                  <a:lnTo>
                    <a:pt x="4649216" y="3019044"/>
                  </a:lnTo>
                  <a:lnTo>
                    <a:pt x="4607052" y="3027553"/>
                  </a:lnTo>
                  <a:lnTo>
                    <a:pt x="4568317" y="3044825"/>
                  </a:lnTo>
                  <a:lnTo>
                    <a:pt x="4534534" y="3070098"/>
                  </a:lnTo>
                  <a:lnTo>
                    <a:pt x="4506722" y="3102356"/>
                  </a:lnTo>
                  <a:lnTo>
                    <a:pt x="4486402" y="3140583"/>
                  </a:lnTo>
                  <a:lnTo>
                    <a:pt x="4474845" y="3183763"/>
                  </a:lnTo>
                  <a:lnTo>
                    <a:pt x="4465320" y="3229356"/>
                  </a:lnTo>
                  <a:lnTo>
                    <a:pt x="4450588" y="3274199"/>
                  </a:lnTo>
                  <a:lnTo>
                    <a:pt x="4430649" y="3318243"/>
                  </a:lnTo>
                  <a:lnTo>
                    <a:pt x="4405249" y="3361486"/>
                  </a:lnTo>
                  <a:lnTo>
                    <a:pt x="4374642" y="3403942"/>
                  </a:lnTo>
                  <a:lnTo>
                    <a:pt x="4338828" y="3445637"/>
                  </a:lnTo>
                  <a:lnTo>
                    <a:pt x="4297680" y="3486556"/>
                  </a:lnTo>
                  <a:lnTo>
                    <a:pt x="4348480" y="3458743"/>
                  </a:lnTo>
                  <a:lnTo>
                    <a:pt x="4398391" y="3436251"/>
                  </a:lnTo>
                  <a:lnTo>
                    <a:pt x="4447667" y="3419081"/>
                  </a:lnTo>
                  <a:lnTo>
                    <a:pt x="4496054" y="3407232"/>
                  </a:lnTo>
                  <a:lnTo>
                    <a:pt x="4543679" y="3400704"/>
                  </a:lnTo>
                  <a:lnTo>
                    <a:pt x="4590415" y="3399510"/>
                  </a:lnTo>
                  <a:lnTo>
                    <a:pt x="4636389" y="3403650"/>
                  </a:lnTo>
                  <a:lnTo>
                    <a:pt x="4680839" y="3405022"/>
                  </a:lnTo>
                  <a:lnTo>
                    <a:pt x="4723003" y="3396526"/>
                  </a:lnTo>
                  <a:lnTo>
                    <a:pt x="4761611" y="3379139"/>
                  </a:lnTo>
                  <a:lnTo>
                    <a:pt x="4795520" y="3353841"/>
                  </a:lnTo>
                  <a:lnTo>
                    <a:pt x="4823206" y="3321596"/>
                  </a:lnTo>
                  <a:lnTo>
                    <a:pt x="4843526" y="3283407"/>
                  </a:lnTo>
                  <a:lnTo>
                    <a:pt x="4855083" y="3240278"/>
                  </a:lnTo>
                  <a:lnTo>
                    <a:pt x="4856607" y="3195574"/>
                  </a:lnTo>
                  <a:lnTo>
                    <a:pt x="4848352" y="3153029"/>
                  </a:lnTo>
                  <a:lnTo>
                    <a:pt x="4831207" y="3114167"/>
                  </a:lnTo>
                  <a:lnTo>
                    <a:pt x="4806188" y="3080131"/>
                  </a:lnTo>
                  <a:lnTo>
                    <a:pt x="4774183" y="3052318"/>
                  </a:lnTo>
                  <a:lnTo>
                    <a:pt x="4736338" y="3031998"/>
                  </a:lnTo>
                  <a:lnTo>
                    <a:pt x="4693539" y="3020441"/>
                  </a:lnTo>
                  <a:close/>
                </a:path>
              </a:pathLst>
            </a:custGeom>
            <a:ln w="25908">
              <a:solidFill>
                <a:srgbClr val="385D88"/>
              </a:solidFill>
            </a:ln>
          </p:spPr>
          <p:txBody>
            <a:bodyPr wrap="square" lIns="0" tIns="0" rIns="0" bIns="0" rtlCol="0"/>
            <a:lstStyle/>
            <a:p>
              <a:endParaRPr/>
            </a:p>
          </p:txBody>
        </p:sp>
      </p:grpSp>
      <p:sp>
        <p:nvSpPr>
          <p:cNvPr id="9" name="object 9"/>
          <p:cNvSpPr txBox="1"/>
          <p:nvPr/>
        </p:nvSpPr>
        <p:spPr>
          <a:xfrm>
            <a:off x="9610470" y="5388965"/>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0" name="object 10"/>
          <p:cNvSpPr/>
          <p:nvPr/>
        </p:nvSpPr>
        <p:spPr>
          <a:xfrm>
            <a:off x="8612885" y="5862065"/>
            <a:ext cx="1821180" cy="594360"/>
          </a:xfrm>
          <a:custGeom>
            <a:avLst/>
            <a:gdLst/>
            <a:ahLst/>
            <a:cxnLst/>
            <a:rect l="l" t="t" r="r" b="b"/>
            <a:pathLst>
              <a:path w="1821179" h="594360">
                <a:moveTo>
                  <a:pt x="0" y="99060"/>
                </a:moveTo>
                <a:lnTo>
                  <a:pt x="7780" y="60500"/>
                </a:lnTo>
                <a:lnTo>
                  <a:pt x="29003" y="29013"/>
                </a:lnTo>
                <a:lnTo>
                  <a:pt x="60489" y="7784"/>
                </a:lnTo>
                <a:lnTo>
                  <a:pt x="99060" y="0"/>
                </a:lnTo>
                <a:lnTo>
                  <a:pt x="1722120" y="0"/>
                </a:lnTo>
                <a:lnTo>
                  <a:pt x="1760690" y="7784"/>
                </a:lnTo>
                <a:lnTo>
                  <a:pt x="1792176" y="29013"/>
                </a:lnTo>
                <a:lnTo>
                  <a:pt x="1813399" y="60500"/>
                </a:lnTo>
                <a:lnTo>
                  <a:pt x="1821180" y="99060"/>
                </a:lnTo>
                <a:lnTo>
                  <a:pt x="1821180" y="495300"/>
                </a:lnTo>
                <a:lnTo>
                  <a:pt x="1813399" y="533859"/>
                </a:lnTo>
                <a:lnTo>
                  <a:pt x="1792176" y="565346"/>
                </a:lnTo>
                <a:lnTo>
                  <a:pt x="1760690" y="586575"/>
                </a:lnTo>
                <a:lnTo>
                  <a:pt x="1722120" y="594360"/>
                </a:lnTo>
                <a:lnTo>
                  <a:pt x="99060" y="594360"/>
                </a:lnTo>
                <a:lnTo>
                  <a:pt x="60489" y="586575"/>
                </a:lnTo>
                <a:lnTo>
                  <a:pt x="29003" y="565346"/>
                </a:lnTo>
                <a:lnTo>
                  <a:pt x="7780" y="533859"/>
                </a:lnTo>
                <a:lnTo>
                  <a:pt x="0" y="495300"/>
                </a:lnTo>
                <a:lnTo>
                  <a:pt x="0" y="99060"/>
                </a:lnTo>
                <a:close/>
              </a:path>
            </a:pathLst>
          </a:custGeom>
          <a:ln w="25908">
            <a:solidFill>
              <a:srgbClr val="FF0000"/>
            </a:solidFill>
          </a:ln>
        </p:spPr>
        <p:txBody>
          <a:bodyPr wrap="square" lIns="0" tIns="0" rIns="0" bIns="0" rtlCol="0"/>
          <a:lstStyle/>
          <a:p>
            <a:endParaRPr/>
          </a:p>
        </p:txBody>
      </p:sp>
      <p:sp>
        <p:nvSpPr>
          <p:cNvPr id="11" name="object 11"/>
          <p:cNvSpPr txBox="1"/>
          <p:nvPr/>
        </p:nvSpPr>
        <p:spPr>
          <a:xfrm>
            <a:off x="1297305" y="500566"/>
            <a:ext cx="8533765" cy="2177415"/>
          </a:xfrm>
          <a:prstGeom prst="rect">
            <a:avLst/>
          </a:prstGeom>
        </p:spPr>
        <p:txBody>
          <a:bodyPr vert="horz" wrap="square" lIns="0" tIns="144145" rIns="0" bIns="0" rtlCol="0">
            <a:spAutoFit/>
          </a:bodyPr>
          <a:lstStyle/>
          <a:p>
            <a:pPr marL="12700">
              <a:lnSpc>
                <a:spcPct val="100000"/>
              </a:lnSpc>
              <a:spcBef>
                <a:spcPts val="1135"/>
              </a:spcBef>
            </a:pPr>
            <a:r>
              <a:rPr sz="1900" b="1" u="heavy" spc="-65"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art</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c</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a:t>
            </a:r>
            <a:r>
              <a:rPr sz="1900" b="1" u="heavy" spc="-75" dirty="0">
                <a:solidFill>
                  <a:srgbClr val="E26C09"/>
                </a:solidFill>
                <a:uFill>
                  <a:solidFill>
                    <a:srgbClr val="E26C09"/>
                  </a:solidFill>
                </a:uFill>
                <a:latin typeface="Tahoma"/>
                <a:cs typeface="Tahoma"/>
              </a:rPr>
              <a:t>ti</a:t>
            </a:r>
            <a:r>
              <a:rPr sz="1900" b="1" u="heavy" spc="-65"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g</a:t>
            </a:r>
            <a:r>
              <a:rPr sz="1900" b="1" u="heavy" spc="-125" dirty="0">
                <a:solidFill>
                  <a:srgbClr val="E26C09"/>
                </a:solidFill>
                <a:uFill>
                  <a:solidFill>
                    <a:srgbClr val="E26C09"/>
                  </a:solidFill>
                </a:uFill>
                <a:latin typeface="Tahoma"/>
                <a:cs typeface="Tahoma"/>
              </a:rPr>
              <a:t> </a:t>
            </a:r>
            <a:r>
              <a:rPr sz="1900" b="1" u="heavy" spc="-60" dirty="0">
                <a:solidFill>
                  <a:srgbClr val="E26C09"/>
                </a:solidFill>
                <a:uFill>
                  <a:solidFill>
                    <a:srgbClr val="E26C09"/>
                  </a:solidFill>
                </a:uFill>
                <a:latin typeface="Tahoma"/>
                <a:cs typeface="Tahoma"/>
              </a:rPr>
              <a:t>Or</a:t>
            </a:r>
            <a:r>
              <a:rPr sz="1900" b="1" u="heavy" spc="-75" dirty="0">
                <a:solidFill>
                  <a:srgbClr val="E26C09"/>
                </a:solidFill>
                <a:uFill>
                  <a:solidFill>
                    <a:srgbClr val="E26C09"/>
                  </a:solidFill>
                </a:uFill>
                <a:latin typeface="Tahoma"/>
                <a:cs typeface="Tahoma"/>
              </a:rPr>
              <a:t>g</a:t>
            </a:r>
            <a:r>
              <a:rPr sz="1900" b="1" u="heavy" spc="-60" dirty="0">
                <a:solidFill>
                  <a:srgbClr val="E26C09"/>
                </a:solidFill>
                <a:uFill>
                  <a:solidFill>
                    <a:srgbClr val="E26C09"/>
                  </a:solidFill>
                </a:uFill>
                <a:latin typeface="Tahoma"/>
                <a:cs typeface="Tahoma"/>
              </a:rPr>
              <a:t>a</a:t>
            </a:r>
            <a:r>
              <a:rPr sz="1900" b="1" u="heavy" spc="-70" dirty="0">
                <a:solidFill>
                  <a:srgbClr val="E26C09"/>
                </a:solidFill>
                <a:uFill>
                  <a:solidFill>
                    <a:srgbClr val="E26C09"/>
                  </a:solidFill>
                </a:uFill>
                <a:latin typeface="Tahoma"/>
                <a:cs typeface="Tahoma"/>
              </a:rPr>
              <a:t>n</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z</a:t>
            </a:r>
            <a:r>
              <a:rPr sz="1900" b="1" u="heavy" spc="-60" dirty="0">
                <a:solidFill>
                  <a:srgbClr val="E26C09"/>
                </a:solidFill>
                <a:uFill>
                  <a:solidFill>
                    <a:srgbClr val="E26C09"/>
                  </a:solidFill>
                </a:uFill>
                <a:latin typeface="Tahoma"/>
                <a:cs typeface="Tahoma"/>
              </a:rPr>
              <a:t>a</a:t>
            </a:r>
            <a:r>
              <a:rPr sz="1900" b="1" u="heavy" spc="-65" dirty="0">
                <a:solidFill>
                  <a:srgbClr val="E26C09"/>
                </a:solidFill>
                <a:uFill>
                  <a:solidFill>
                    <a:srgbClr val="E26C09"/>
                  </a:solidFill>
                </a:uFill>
                <a:latin typeface="Tahoma"/>
                <a:cs typeface="Tahoma"/>
              </a:rPr>
              <a:t>ti</a:t>
            </a:r>
            <a:r>
              <a:rPr sz="1900" b="1" u="heavy" spc="-60" dirty="0">
                <a:solidFill>
                  <a:srgbClr val="E26C09"/>
                </a:solidFill>
                <a:uFill>
                  <a:solidFill>
                    <a:srgbClr val="E26C09"/>
                  </a:solidFill>
                </a:uFill>
                <a:latin typeface="Tahoma"/>
                <a:cs typeface="Tahoma"/>
              </a:rPr>
              <a:t>o</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s</a:t>
            </a:r>
            <a:endParaRPr sz="1900">
              <a:latin typeface="Tahoma"/>
              <a:cs typeface="Tahoma"/>
            </a:endParaRPr>
          </a:p>
          <a:p>
            <a:pPr marL="355600" indent="-343535">
              <a:lnSpc>
                <a:spcPct val="100000"/>
              </a:lnSpc>
              <a:spcBef>
                <a:spcPts val="990"/>
              </a:spcBef>
              <a:buAutoNum type="arabicPeriod"/>
              <a:tabLst>
                <a:tab pos="356235" algn="l"/>
              </a:tabLst>
            </a:pPr>
            <a:r>
              <a:rPr sz="1800" spc="-40" dirty="0">
                <a:solidFill>
                  <a:srgbClr val="404040"/>
                </a:solidFill>
                <a:latin typeface="Verdana"/>
                <a:cs typeface="Verdana"/>
              </a:rPr>
              <a:t>Κ</a:t>
            </a:r>
            <a:r>
              <a:rPr sz="1800" spc="-45" dirty="0">
                <a:solidFill>
                  <a:srgbClr val="404040"/>
                </a:solidFill>
                <a:latin typeface="Verdana"/>
                <a:cs typeface="Verdana"/>
              </a:rPr>
              <a:t>ατ</a:t>
            </a:r>
            <a:r>
              <a:rPr sz="1800" spc="-65" dirty="0">
                <a:solidFill>
                  <a:srgbClr val="404040"/>
                </a:solidFill>
                <a:latin typeface="Verdana"/>
                <a:cs typeface="Verdana"/>
              </a:rPr>
              <a:t>α</a:t>
            </a:r>
            <a:r>
              <a:rPr sz="1800" spc="-70" dirty="0">
                <a:solidFill>
                  <a:srgbClr val="404040"/>
                </a:solidFill>
                <a:latin typeface="Verdana"/>
                <a:cs typeface="Verdana"/>
              </a:rPr>
              <a:t>χ</a:t>
            </a:r>
            <a:r>
              <a:rPr sz="1800" spc="-65" dirty="0">
                <a:solidFill>
                  <a:srgbClr val="404040"/>
                </a:solidFill>
                <a:latin typeface="Verdana"/>
                <a:cs typeface="Verdana"/>
              </a:rPr>
              <a:t>ω</a:t>
            </a:r>
            <a:r>
              <a:rPr sz="1800" spc="-60" dirty="0">
                <a:solidFill>
                  <a:srgbClr val="404040"/>
                </a:solidFill>
                <a:latin typeface="Verdana"/>
                <a:cs typeface="Verdana"/>
              </a:rPr>
              <a:t>ρε</a:t>
            </a:r>
            <a:r>
              <a:rPr sz="1800" spc="-110" dirty="0">
                <a:solidFill>
                  <a:srgbClr val="404040"/>
                </a:solidFill>
                <a:latin typeface="Verdana"/>
                <a:cs typeface="Verdana"/>
              </a:rPr>
              <a:t>ί</a:t>
            </a:r>
            <a:r>
              <a:rPr sz="1800" spc="-175" dirty="0">
                <a:solidFill>
                  <a:srgbClr val="404040"/>
                </a:solidFill>
                <a:latin typeface="Verdana"/>
                <a:cs typeface="Verdana"/>
              </a:rPr>
              <a:t>τ</a:t>
            </a:r>
            <a:r>
              <a:rPr sz="1800" dirty="0">
                <a:solidFill>
                  <a:srgbClr val="404040"/>
                </a:solidFill>
                <a:latin typeface="Verdana"/>
                <a:cs typeface="Verdana"/>
              </a:rPr>
              <a:t>ε</a:t>
            </a:r>
            <a:r>
              <a:rPr sz="1800" spc="-285" dirty="0">
                <a:solidFill>
                  <a:srgbClr val="404040"/>
                </a:solidFill>
                <a:latin typeface="Verdana"/>
                <a:cs typeface="Verdana"/>
              </a:rPr>
              <a:t> </a:t>
            </a:r>
            <a:r>
              <a:rPr sz="1800" spc="-55" dirty="0">
                <a:solidFill>
                  <a:srgbClr val="404040"/>
                </a:solidFill>
                <a:latin typeface="Verdana"/>
                <a:cs typeface="Verdana"/>
              </a:rPr>
              <a:t>τ</a:t>
            </a:r>
            <a:r>
              <a:rPr sz="1800" dirty="0">
                <a:solidFill>
                  <a:srgbClr val="404040"/>
                </a:solidFill>
                <a:latin typeface="Verdana"/>
                <a:cs typeface="Verdana"/>
              </a:rPr>
              <a:t>ο</a:t>
            </a:r>
            <a:r>
              <a:rPr sz="1800" spc="-155" dirty="0">
                <a:solidFill>
                  <a:srgbClr val="404040"/>
                </a:solidFill>
                <a:latin typeface="Verdana"/>
                <a:cs typeface="Verdana"/>
              </a:rPr>
              <a:t> </a:t>
            </a:r>
            <a:r>
              <a:rPr sz="1800" spc="-145" dirty="0">
                <a:solidFill>
                  <a:srgbClr val="404040"/>
                </a:solidFill>
                <a:latin typeface="Verdana"/>
                <a:cs typeface="Verdana"/>
              </a:rPr>
              <a:t>O</a:t>
            </a:r>
            <a:r>
              <a:rPr sz="1800" spc="-65" dirty="0">
                <a:solidFill>
                  <a:srgbClr val="404040"/>
                </a:solidFill>
                <a:latin typeface="Verdana"/>
                <a:cs typeface="Verdana"/>
              </a:rPr>
              <a:t>I</a:t>
            </a:r>
            <a:r>
              <a:rPr sz="1800" dirty="0">
                <a:solidFill>
                  <a:srgbClr val="404040"/>
                </a:solidFill>
                <a:latin typeface="Verdana"/>
                <a:cs typeface="Verdana"/>
              </a:rPr>
              <a:t>D</a:t>
            </a:r>
            <a:r>
              <a:rPr sz="1800" spc="-210" dirty="0">
                <a:solidFill>
                  <a:srgbClr val="404040"/>
                </a:solidFill>
                <a:latin typeface="Verdana"/>
                <a:cs typeface="Verdana"/>
              </a:rPr>
              <a:t> </a:t>
            </a:r>
            <a:r>
              <a:rPr sz="1800" spc="-45" dirty="0">
                <a:solidFill>
                  <a:srgbClr val="404040"/>
                </a:solidFill>
                <a:latin typeface="Verdana"/>
                <a:cs typeface="Verdana"/>
              </a:rPr>
              <a:t>τ</a:t>
            </a:r>
            <a:r>
              <a:rPr sz="1800" spc="-65" dirty="0">
                <a:solidFill>
                  <a:srgbClr val="404040"/>
                </a:solidFill>
                <a:latin typeface="Verdana"/>
                <a:cs typeface="Verdana"/>
              </a:rPr>
              <a:t>ο</a:t>
            </a:r>
            <a:r>
              <a:rPr sz="1800" dirty="0">
                <a:solidFill>
                  <a:srgbClr val="404040"/>
                </a:solidFill>
                <a:latin typeface="Verdana"/>
                <a:cs typeface="Verdana"/>
              </a:rPr>
              <a:t>υ</a:t>
            </a:r>
            <a:r>
              <a:rPr sz="1800" spc="-185" dirty="0">
                <a:solidFill>
                  <a:srgbClr val="404040"/>
                </a:solidFill>
                <a:latin typeface="Verdana"/>
                <a:cs typeface="Verdana"/>
              </a:rPr>
              <a:t> </a:t>
            </a:r>
            <a:r>
              <a:rPr sz="1800" spc="-110" dirty="0">
                <a:solidFill>
                  <a:srgbClr val="404040"/>
                </a:solidFill>
                <a:latin typeface="Verdana"/>
                <a:cs typeface="Verdana"/>
              </a:rPr>
              <a:t>ι</a:t>
            </a:r>
            <a:r>
              <a:rPr sz="1800" spc="-30" dirty="0">
                <a:solidFill>
                  <a:srgbClr val="404040"/>
                </a:solidFill>
                <a:latin typeface="Verdana"/>
                <a:cs typeface="Verdana"/>
              </a:rPr>
              <a:t>δ</a:t>
            </a:r>
            <a:r>
              <a:rPr sz="1800" spc="-25" dirty="0">
                <a:solidFill>
                  <a:srgbClr val="404040"/>
                </a:solidFill>
                <a:latin typeface="Verdana"/>
                <a:cs typeface="Verdana"/>
              </a:rPr>
              <a:t>ρ</a:t>
            </a:r>
            <a:r>
              <a:rPr sz="1800" spc="-35" dirty="0">
                <a:solidFill>
                  <a:srgbClr val="404040"/>
                </a:solidFill>
                <a:latin typeface="Verdana"/>
                <a:cs typeface="Verdana"/>
              </a:rPr>
              <a:t>ύ</a:t>
            </a:r>
            <a:r>
              <a:rPr sz="1800" spc="-60" dirty="0">
                <a:solidFill>
                  <a:srgbClr val="404040"/>
                </a:solidFill>
                <a:latin typeface="Verdana"/>
                <a:cs typeface="Verdana"/>
              </a:rPr>
              <a:t>μ</a:t>
            </a:r>
            <a:r>
              <a:rPr sz="1800" spc="90" dirty="0">
                <a:solidFill>
                  <a:srgbClr val="404040"/>
                </a:solidFill>
                <a:latin typeface="Verdana"/>
                <a:cs typeface="Verdana"/>
              </a:rPr>
              <a:t>α</a:t>
            </a:r>
            <a:r>
              <a:rPr sz="1800" spc="-45" dirty="0">
                <a:solidFill>
                  <a:srgbClr val="404040"/>
                </a:solidFill>
                <a:latin typeface="Verdana"/>
                <a:cs typeface="Verdana"/>
              </a:rPr>
              <a:t>τ</a:t>
            </a:r>
            <a:r>
              <a:rPr sz="1800" spc="-65" dirty="0">
                <a:solidFill>
                  <a:srgbClr val="404040"/>
                </a:solidFill>
                <a:latin typeface="Verdana"/>
                <a:cs typeface="Verdana"/>
              </a:rPr>
              <a:t>ο</a:t>
            </a:r>
            <a:r>
              <a:rPr sz="1800" dirty="0">
                <a:solidFill>
                  <a:srgbClr val="404040"/>
                </a:solidFill>
                <a:latin typeface="Verdana"/>
                <a:cs typeface="Verdana"/>
              </a:rPr>
              <a:t>ς</a:t>
            </a:r>
            <a:r>
              <a:rPr sz="1800" spc="-15" dirty="0">
                <a:solidFill>
                  <a:srgbClr val="404040"/>
                </a:solidFill>
                <a:latin typeface="Verdana"/>
                <a:cs typeface="Verdana"/>
              </a:rPr>
              <a:t> </a:t>
            </a:r>
            <a:r>
              <a:rPr sz="1800" spc="135" dirty="0">
                <a:solidFill>
                  <a:srgbClr val="404040"/>
                </a:solidFill>
                <a:latin typeface="Verdana"/>
                <a:cs typeface="Verdana"/>
              </a:rPr>
              <a:t>σ</a:t>
            </a:r>
            <a:r>
              <a:rPr sz="1800" spc="120" dirty="0">
                <a:solidFill>
                  <a:srgbClr val="404040"/>
                </a:solidFill>
                <a:latin typeface="Verdana"/>
                <a:cs typeface="Verdana"/>
              </a:rPr>
              <a:t>α</a:t>
            </a:r>
            <a:r>
              <a:rPr sz="1800" dirty="0">
                <a:solidFill>
                  <a:srgbClr val="404040"/>
                </a:solidFill>
                <a:latin typeface="Verdana"/>
                <a:cs typeface="Verdana"/>
              </a:rPr>
              <a:t>ς</a:t>
            </a:r>
            <a:endParaRPr sz="1800">
              <a:latin typeface="Verdana"/>
              <a:cs typeface="Verdana"/>
            </a:endParaRPr>
          </a:p>
          <a:p>
            <a:pPr marL="355600" marR="5080" indent="-343535">
              <a:lnSpc>
                <a:spcPct val="100000"/>
              </a:lnSpc>
              <a:buAutoNum type="arabicPeriod"/>
              <a:tabLst>
                <a:tab pos="356235" algn="l"/>
              </a:tabLst>
            </a:pPr>
            <a:r>
              <a:rPr sz="1800" spc="-15" dirty="0">
                <a:solidFill>
                  <a:srgbClr val="404040"/>
                </a:solidFill>
                <a:latin typeface="Verdana"/>
                <a:cs typeface="Verdana"/>
              </a:rPr>
              <a:t>Προσθέστε</a:t>
            </a:r>
            <a:r>
              <a:rPr sz="1800" spc="-195" dirty="0">
                <a:solidFill>
                  <a:srgbClr val="404040"/>
                </a:solidFill>
                <a:latin typeface="Verdana"/>
                <a:cs typeface="Verdana"/>
              </a:rPr>
              <a:t> </a:t>
            </a:r>
            <a:r>
              <a:rPr sz="1800" spc="-45" dirty="0">
                <a:solidFill>
                  <a:srgbClr val="404040"/>
                </a:solidFill>
                <a:latin typeface="Verdana"/>
                <a:cs typeface="Verdana"/>
              </a:rPr>
              <a:t>τουλάχιστον</a:t>
            </a:r>
            <a:r>
              <a:rPr sz="1800" spc="-150" dirty="0">
                <a:solidFill>
                  <a:srgbClr val="404040"/>
                </a:solidFill>
                <a:latin typeface="Verdana"/>
                <a:cs typeface="Verdana"/>
              </a:rPr>
              <a:t> </a:t>
            </a:r>
            <a:r>
              <a:rPr sz="1800" spc="-5" dirty="0">
                <a:solidFill>
                  <a:srgbClr val="404040"/>
                </a:solidFill>
                <a:latin typeface="Verdana"/>
                <a:cs typeface="Verdana"/>
              </a:rPr>
              <a:t>άλλα</a:t>
            </a:r>
            <a:r>
              <a:rPr sz="1800" spc="-150" dirty="0">
                <a:solidFill>
                  <a:srgbClr val="404040"/>
                </a:solidFill>
                <a:latin typeface="Verdana"/>
                <a:cs typeface="Verdana"/>
              </a:rPr>
              <a:t> </a:t>
            </a:r>
            <a:r>
              <a:rPr sz="1800" dirty="0">
                <a:solidFill>
                  <a:srgbClr val="404040"/>
                </a:solidFill>
                <a:latin typeface="Verdana"/>
                <a:cs typeface="Verdana"/>
              </a:rPr>
              <a:t>2</a:t>
            </a:r>
            <a:r>
              <a:rPr sz="1800" spc="-270" dirty="0">
                <a:solidFill>
                  <a:srgbClr val="404040"/>
                </a:solidFill>
                <a:latin typeface="Verdana"/>
                <a:cs typeface="Verdana"/>
              </a:rPr>
              <a:t> </a:t>
            </a:r>
            <a:r>
              <a:rPr sz="1800" spc="-195" dirty="0">
                <a:solidFill>
                  <a:srgbClr val="404040"/>
                </a:solidFill>
                <a:latin typeface="Verdana"/>
                <a:cs typeface="Verdana"/>
              </a:rPr>
              <a:t>ΙΤΕ</a:t>
            </a:r>
            <a:r>
              <a:rPr sz="1800" spc="-415" dirty="0">
                <a:solidFill>
                  <a:srgbClr val="404040"/>
                </a:solidFill>
                <a:latin typeface="Verdana"/>
                <a:cs typeface="Verdana"/>
              </a:rPr>
              <a:t> </a:t>
            </a:r>
            <a:r>
              <a:rPr sz="1800" dirty="0">
                <a:solidFill>
                  <a:srgbClr val="404040"/>
                </a:solidFill>
                <a:latin typeface="Verdana"/>
                <a:cs typeface="Verdana"/>
              </a:rPr>
              <a:t>–</a:t>
            </a:r>
            <a:r>
              <a:rPr sz="1800" spc="-360" dirty="0">
                <a:solidFill>
                  <a:srgbClr val="404040"/>
                </a:solidFill>
                <a:latin typeface="Verdana"/>
                <a:cs typeface="Verdana"/>
              </a:rPr>
              <a:t> </a:t>
            </a:r>
            <a:r>
              <a:rPr sz="1800" spc="-75" dirty="0">
                <a:solidFill>
                  <a:srgbClr val="404040"/>
                </a:solidFill>
                <a:latin typeface="Verdana"/>
                <a:cs typeface="Verdana"/>
              </a:rPr>
              <a:t>μέλη</a:t>
            </a:r>
            <a:r>
              <a:rPr sz="1800" spc="-240" dirty="0">
                <a:solidFill>
                  <a:srgbClr val="404040"/>
                </a:solidFill>
                <a:latin typeface="Verdana"/>
                <a:cs typeface="Verdana"/>
              </a:rPr>
              <a:t> </a:t>
            </a:r>
            <a:r>
              <a:rPr sz="1800" spc="-30" dirty="0">
                <a:solidFill>
                  <a:srgbClr val="404040"/>
                </a:solidFill>
                <a:latin typeface="Verdana"/>
                <a:cs typeface="Verdana"/>
              </a:rPr>
              <a:t>της</a:t>
            </a:r>
            <a:r>
              <a:rPr sz="1800" spc="-170" dirty="0">
                <a:solidFill>
                  <a:srgbClr val="404040"/>
                </a:solidFill>
                <a:latin typeface="Verdana"/>
                <a:cs typeface="Verdana"/>
              </a:rPr>
              <a:t> </a:t>
            </a:r>
            <a:r>
              <a:rPr sz="1800" spc="-5" dirty="0">
                <a:solidFill>
                  <a:srgbClr val="404040"/>
                </a:solidFill>
                <a:latin typeface="Verdana"/>
                <a:cs typeface="Verdana"/>
              </a:rPr>
              <a:t>κοινοπραξίας.</a:t>
            </a:r>
            <a:r>
              <a:rPr sz="1800" spc="-220" dirty="0">
                <a:solidFill>
                  <a:srgbClr val="404040"/>
                </a:solidFill>
                <a:latin typeface="Verdana"/>
                <a:cs typeface="Verdana"/>
              </a:rPr>
              <a:t> </a:t>
            </a:r>
            <a:r>
              <a:rPr sz="1800" spc="55" dirty="0">
                <a:solidFill>
                  <a:srgbClr val="404040"/>
                </a:solidFill>
                <a:latin typeface="Verdana"/>
                <a:cs typeface="Verdana"/>
              </a:rPr>
              <a:t>Θα</a:t>
            </a:r>
            <a:r>
              <a:rPr sz="1800" spc="-15" dirty="0">
                <a:solidFill>
                  <a:srgbClr val="404040"/>
                </a:solidFill>
                <a:latin typeface="Verdana"/>
                <a:cs typeface="Verdana"/>
              </a:rPr>
              <a:t> </a:t>
            </a:r>
            <a:r>
              <a:rPr sz="1800" spc="-90" dirty="0">
                <a:solidFill>
                  <a:srgbClr val="404040"/>
                </a:solidFill>
                <a:latin typeface="Verdana"/>
                <a:cs typeface="Verdana"/>
              </a:rPr>
              <a:t>χρειαστείτε </a:t>
            </a:r>
            <a:r>
              <a:rPr sz="1800" spc="-615" dirty="0">
                <a:solidFill>
                  <a:srgbClr val="404040"/>
                </a:solidFill>
                <a:latin typeface="Verdana"/>
                <a:cs typeface="Verdana"/>
              </a:rPr>
              <a:t> </a:t>
            </a:r>
            <a:r>
              <a:rPr sz="1800" spc="-45" dirty="0">
                <a:solidFill>
                  <a:srgbClr val="404040"/>
                </a:solidFill>
                <a:latin typeface="Verdana"/>
                <a:cs typeface="Verdana"/>
              </a:rPr>
              <a:t>τ</a:t>
            </a:r>
            <a:r>
              <a:rPr sz="1800" dirty="0">
                <a:solidFill>
                  <a:srgbClr val="404040"/>
                </a:solidFill>
                <a:latin typeface="Verdana"/>
                <a:cs typeface="Verdana"/>
              </a:rPr>
              <a:t>α</a:t>
            </a:r>
            <a:r>
              <a:rPr sz="1800" spc="-160" dirty="0">
                <a:solidFill>
                  <a:srgbClr val="404040"/>
                </a:solidFill>
                <a:latin typeface="Verdana"/>
                <a:cs typeface="Verdana"/>
              </a:rPr>
              <a:t> </a:t>
            </a:r>
            <a:r>
              <a:rPr sz="1800" spc="130" dirty="0">
                <a:solidFill>
                  <a:srgbClr val="404040"/>
                </a:solidFill>
                <a:latin typeface="Verdana"/>
                <a:cs typeface="Verdana"/>
              </a:rPr>
              <a:t>O</a:t>
            </a:r>
            <a:r>
              <a:rPr sz="1800" spc="-340" dirty="0">
                <a:solidFill>
                  <a:srgbClr val="404040"/>
                </a:solidFill>
                <a:latin typeface="Verdana"/>
                <a:cs typeface="Verdana"/>
              </a:rPr>
              <a:t>I</a:t>
            </a:r>
            <a:r>
              <a:rPr sz="1800" dirty="0">
                <a:solidFill>
                  <a:srgbClr val="404040"/>
                </a:solidFill>
                <a:latin typeface="Verdana"/>
                <a:cs typeface="Verdana"/>
              </a:rPr>
              <a:t>D</a:t>
            </a:r>
            <a:r>
              <a:rPr sz="1800" spc="-200" dirty="0">
                <a:solidFill>
                  <a:srgbClr val="404040"/>
                </a:solidFill>
                <a:latin typeface="Verdana"/>
                <a:cs typeface="Verdana"/>
              </a:rPr>
              <a:t> </a:t>
            </a:r>
            <a:r>
              <a:rPr sz="1800" spc="-50" dirty="0">
                <a:solidFill>
                  <a:srgbClr val="404040"/>
                </a:solidFill>
                <a:latin typeface="Verdana"/>
                <a:cs typeface="Verdana"/>
              </a:rPr>
              <a:t>n</a:t>
            </a:r>
            <a:r>
              <a:rPr sz="1800" dirty="0">
                <a:solidFill>
                  <a:srgbClr val="404040"/>
                </a:solidFill>
                <a:latin typeface="Verdana"/>
                <a:cs typeface="Verdana"/>
              </a:rPr>
              <a:t>um</a:t>
            </a:r>
            <a:r>
              <a:rPr sz="1800" spc="-20" dirty="0">
                <a:solidFill>
                  <a:srgbClr val="404040"/>
                </a:solidFill>
                <a:latin typeface="Verdana"/>
                <a:cs typeface="Verdana"/>
              </a:rPr>
              <a:t>b</a:t>
            </a:r>
            <a:r>
              <a:rPr sz="1800" spc="75" dirty="0">
                <a:solidFill>
                  <a:srgbClr val="404040"/>
                </a:solidFill>
                <a:latin typeface="Verdana"/>
                <a:cs typeface="Verdana"/>
              </a:rPr>
              <a:t>e</a:t>
            </a:r>
            <a:r>
              <a:rPr sz="1800" spc="-245" dirty="0">
                <a:solidFill>
                  <a:srgbClr val="404040"/>
                </a:solidFill>
                <a:latin typeface="Verdana"/>
                <a:cs typeface="Verdana"/>
              </a:rPr>
              <a:t>r</a:t>
            </a:r>
            <a:r>
              <a:rPr sz="1800" dirty="0">
                <a:solidFill>
                  <a:srgbClr val="404040"/>
                </a:solidFill>
                <a:latin typeface="Verdana"/>
                <a:cs typeface="Verdana"/>
              </a:rPr>
              <a:t>s</a:t>
            </a:r>
            <a:r>
              <a:rPr sz="1800" spc="-335" dirty="0">
                <a:solidFill>
                  <a:srgbClr val="404040"/>
                </a:solidFill>
                <a:latin typeface="Verdana"/>
                <a:cs typeface="Verdana"/>
              </a:rPr>
              <a:t> </a:t>
            </a:r>
            <a:r>
              <a:rPr sz="1800" spc="-65" dirty="0">
                <a:solidFill>
                  <a:srgbClr val="404040"/>
                </a:solidFill>
                <a:latin typeface="Verdana"/>
                <a:cs typeface="Verdana"/>
              </a:rPr>
              <a:t>τω</a:t>
            </a:r>
            <a:r>
              <a:rPr sz="1800" dirty="0">
                <a:solidFill>
                  <a:srgbClr val="404040"/>
                </a:solidFill>
                <a:latin typeface="Verdana"/>
                <a:cs typeface="Verdana"/>
              </a:rPr>
              <a:t>ν</a:t>
            </a:r>
            <a:r>
              <a:rPr sz="1800" spc="-190" dirty="0">
                <a:solidFill>
                  <a:srgbClr val="404040"/>
                </a:solidFill>
                <a:latin typeface="Verdana"/>
                <a:cs typeface="Verdana"/>
              </a:rPr>
              <a:t> </a:t>
            </a:r>
            <a:r>
              <a:rPr sz="1800" spc="-60" dirty="0">
                <a:solidFill>
                  <a:srgbClr val="404040"/>
                </a:solidFill>
                <a:latin typeface="Verdana"/>
                <a:cs typeface="Verdana"/>
              </a:rPr>
              <a:t>μ</a:t>
            </a:r>
            <a:r>
              <a:rPr sz="1800" spc="-180" dirty="0">
                <a:solidFill>
                  <a:srgbClr val="404040"/>
                </a:solidFill>
                <a:latin typeface="Verdana"/>
                <a:cs typeface="Verdana"/>
              </a:rPr>
              <a:t>ε</a:t>
            </a:r>
            <a:r>
              <a:rPr sz="1800" spc="-110" dirty="0">
                <a:solidFill>
                  <a:srgbClr val="404040"/>
                </a:solidFill>
                <a:latin typeface="Verdana"/>
                <a:cs typeface="Verdana"/>
              </a:rPr>
              <a:t>λ</a:t>
            </a:r>
            <a:r>
              <a:rPr sz="1800" spc="-5" dirty="0">
                <a:solidFill>
                  <a:srgbClr val="404040"/>
                </a:solidFill>
                <a:latin typeface="Verdana"/>
                <a:cs typeface="Verdana"/>
              </a:rPr>
              <a:t>ώ</a:t>
            </a:r>
            <a:r>
              <a:rPr sz="1800" dirty="0">
                <a:solidFill>
                  <a:srgbClr val="404040"/>
                </a:solidFill>
                <a:latin typeface="Verdana"/>
                <a:cs typeface="Verdana"/>
              </a:rPr>
              <a:t>ν</a:t>
            </a:r>
            <a:r>
              <a:rPr sz="1800" spc="-130"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ς</a:t>
            </a:r>
            <a:r>
              <a:rPr sz="1800" spc="-15" dirty="0">
                <a:solidFill>
                  <a:srgbClr val="404040"/>
                </a:solidFill>
                <a:latin typeface="Verdana"/>
                <a:cs typeface="Verdana"/>
              </a:rPr>
              <a:t> </a:t>
            </a:r>
            <a:r>
              <a:rPr sz="1800" spc="-85" dirty="0">
                <a:solidFill>
                  <a:srgbClr val="404040"/>
                </a:solidFill>
                <a:latin typeface="Verdana"/>
                <a:cs typeface="Verdana"/>
              </a:rPr>
              <a:t>κο</a:t>
            </a:r>
            <a:r>
              <a:rPr sz="1800" spc="-30" dirty="0">
                <a:solidFill>
                  <a:srgbClr val="404040"/>
                </a:solidFill>
                <a:latin typeface="Verdana"/>
                <a:cs typeface="Verdana"/>
              </a:rPr>
              <a:t>ι</a:t>
            </a:r>
            <a:r>
              <a:rPr sz="1800" spc="-60" dirty="0">
                <a:solidFill>
                  <a:srgbClr val="404040"/>
                </a:solidFill>
                <a:latin typeface="Verdana"/>
                <a:cs typeface="Verdana"/>
              </a:rPr>
              <a:t>ν</a:t>
            </a:r>
            <a:r>
              <a:rPr sz="1800" spc="70" dirty="0">
                <a:solidFill>
                  <a:srgbClr val="404040"/>
                </a:solidFill>
                <a:latin typeface="Verdana"/>
                <a:cs typeface="Verdana"/>
              </a:rPr>
              <a:t>ο</a:t>
            </a:r>
            <a:r>
              <a:rPr sz="1800" spc="75" dirty="0">
                <a:solidFill>
                  <a:srgbClr val="404040"/>
                </a:solidFill>
                <a:latin typeface="Verdana"/>
                <a:cs typeface="Verdana"/>
              </a:rPr>
              <a:t>π</a:t>
            </a:r>
            <a:r>
              <a:rPr sz="1800" spc="60" dirty="0">
                <a:solidFill>
                  <a:srgbClr val="404040"/>
                </a:solidFill>
                <a:latin typeface="Verdana"/>
                <a:cs typeface="Verdana"/>
              </a:rPr>
              <a:t>ρ</a:t>
            </a:r>
            <a:r>
              <a:rPr sz="1800" spc="90" dirty="0">
                <a:solidFill>
                  <a:srgbClr val="404040"/>
                </a:solidFill>
                <a:latin typeface="Verdana"/>
                <a:cs typeface="Verdana"/>
              </a:rPr>
              <a:t>α</a:t>
            </a:r>
            <a:r>
              <a:rPr sz="1800" spc="-45" dirty="0">
                <a:solidFill>
                  <a:srgbClr val="404040"/>
                </a:solidFill>
                <a:latin typeface="Verdana"/>
                <a:cs typeface="Verdana"/>
              </a:rPr>
              <a:t>ξ</a:t>
            </a:r>
            <a:r>
              <a:rPr sz="1800" spc="-30" dirty="0">
                <a:solidFill>
                  <a:srgbClr val="404040"/>
                </a:solidFill>
                <a:latin typeface="Verdana"/>
                <a:cs typeface="Verdana"/>
              </a:rPr>
              <a:t>ί</a:t>
            </a:r>
            <a:r>
              <a:rPr sz="1800" spc="-55" dirty="0">
                <a:solidFill>
                  <a:srgbClr val="404040"/>
                </a:solidFill>
                <a:latin typeface="Verdana"/>
                <a:cs typeface="Verdana"/>
              </a:rPr>
              <a:t>α</a:t>
            </a:r>
            <a:r>
              <a:rPr sz="1800" dirty="0">
                <a:solidFill>
                  <a:srgbClr val="404040"/>
                </a:solidFill>
                <a:latin typeface="Verdana"/>
                <a:cs typeface="Verdana"/>
              </a:rPr>
              <a:t>ς</a:t>
            </a:r>
            <a:endParaRPr sz="1800">
              <a:latin typeface="Verdana"/>
              <a:cs typeface="Verdana"/>
            </a:endParaRPr>
          </a:p>
          <a:p>
            <a:pPr marL="355600" indent="-343535">
              <a:lnSpc>
                <a:spcPct val="100000"/>
              </a:lnSpc>
              <a:buAutoNum type="arabicPeriod"/>
              <a:tabLst>
                <a:tab pos="355600" algn="l"/>
                <a:tab pos="356235" algn="l"/>
              </a:tabLst>
            </a:pPr>
            <a:r>
              <a:rPr sz="1800" spc="-100" dirty="0">
                <a:solidFill>
                  <a:srgbClr val="404040"/>
                </a:solidFill>
                <a:latin typeface="Verdana"/>
                <a:cs typeface="Verdana"/>
              </a:rPr>
              <a:t>Στο</a:t>
            </a:r>
            <a:r>
              <a:rPr sz="1800" spc="-260" dirty="0">
                <a:solidFill>
                  <a:srgbClr val="404040"/>
                </a:solidFill>
                <a:latin typeface="Verdana"/>
                <a:cs typeface="Verdana"/>
              </a:rPr>
              <a:t> </a:t>
            </a:r>
            <a:r>
              <a:rPr sz="1800" b="1" spc="-90" dirty="0">
                <a:solidFill>
                  <a:srgbClr val="404040"/>
                </a:solidFill>
                <a:latin typeface="Tahoma"/>
                <a:cs typeface="Tahoma"/>
              </a:rPr>
              <a:t>Profile</a:t>
            </a:r>
            <a:r>
              <a:rPr sz="1800" b="1" spc="-155" dirty="0">
                <a:solidFill>
                  <a:srgbClr val="404040"/>
                </a:solidFill>
                <a:latin typeface="Tahoma"/>
                <a:cs typeface="Tahoma"/>
              </a:rPr>
              <a:t> </a:t>
            </a:r>
            <a:r>
              <a:rPr sz="1800" spc="-45" dirty="0">
                <a:solidFill>
                  <a:srgbClr val="404040"/>
                </a:solidFill>
                <a:latin typeface="Verdana"/>
                <a:cs typeface="Verdana"/>
              </a:rPr>
              <a:t>του</a:t>
            </a:r>
            <a:r>
              <a:rPr sz="1800" spc="-155" dirty="0">
                <a:solidFill>
                  <a:srgbClr val="404040"/>
                </a:solidFill>
                <a:latin typeface="Verdana"/>
                <a:cs typeface="Verdana"/>
              </a:rPr>
              <a:t> </a:t>
            </a:r>
            <a:r>
              <a:rPr sz="1800" spc="5" dirty="0">
                <a:solidFill>
                  <a:srgbClr val="404040"/>
                </a:solidFill>
                <a:latin typeface="Verdana"/>
                <a:cs typeface="Verdana"/>
              </a:rPr>
              <a:t>οργανισμού</a:t>
            </a:r>
            <a:r>
              <a:rPr sz="1800" spc="-155" dirty="0">
                <a:solidFill>
                  <a:srgbClr val="404040"/>
                </a:solidFill>
                <a:latin typeface="Verdana"/>
                <a:cs typeface="Verdana"/>
              </a:rPr>
              <a:t> </a:t>
            </a:r>
            <a:r>
              <a:rPr sz="1800" spc="-105" dirty="0">
                <a:solidFill>
                  <a:srgbClr val="404040"/>
                </a:solidFill>
                <a:latin typeface="Verdana"/>
                <a:cs typeface="Verdana"/>
              </a:rPr>
              <a:t>δηλώνετε:</a:t>
            </a:r>
            <a:r>
              <a:rPr sz="1800" spc="-295" dirty="0">
                <a:solidFill>
                  <a:srgbClr val="404040"/>
                </a:solidFill>
                <a:latin typeface="Verdana"/>
                <a:cs typeface="Verdana"/>
              </a:rPr>
              <a:t> </a:t>
            </a:r>
            <a:r>
              <a:rPr sz="1800" spc="-60" dirty="0">
                <a:solidFill>
                  <a:srgbClr val="404040"/>
                </a:solidFill>
                <a:latin typeface="Verdana"/>
                <a:cs typeface="Verdana"/>
              </a:rPr>
              <a:t>Τype</a:t>
            </a:r>
            <a:r>
              <a:rPr sz="1800" spc="-140" dirty="0">
                <a:solidFill>
                  <a:srgbClr val="404040"/>
                </a:solidFill>
                <a:latin typeface="Verdana"/>
                <a:cs typeface="Verdana"/>
              </a:rPr>
              <a:t> </a:t>
            </a:r>
            <a:r>
              <a:rPr sz="1800" spc="-5" dirty="0">
                <a:solidFill>
                  <a:srgbClr val="404040"/>
                </a:solidFill>
                <a:latin typeface="Verdana"/>
                <a:cs typeface="Verdana"/>
              </a:rPr>
              <a:t>of</a:t>
            </a:r>
            <a:r>
              <a:rPr sz="1800" spc="-130" dirty="0">
                <a:solidFill>
                  <a:srgbClr val="404040"/>
                </a:solidFill>
                <a:latin typeface="Verdana"/>
                <a:cs typeface="Verdana"/>
              </a:rPr>
              <a:t> </a:t>
            </a:r>
            <a:r>
              <a:rPr sz="1800" spc="-25" dirty="0">
                <a:solidFill>
                  <a:srgbClr val="404040"/>
                </a:solidFill>
                <a:latin typeface="Verdana"/>
                <a:cs typeface="Verdana"/>
              </a:rPr>
              <a:t>organization</a:t>
            </a:r>
            <a:r>
              <a:rPr sz="1800" spc="-220" dirty="0">
                <a:solidFill>
                  <a:srgbClr val="404040"/>
                </a:solidFill>
                <a:latin typeface="Verdana"/>
                <a:cs typeface="Verdana"/>
              </a:rPr>
              <a:t> </a:t>
            </a:r>
            <a:r>
              <a:rPr sz="1800" dirty="0">
                <a:solidFill>
                  <a:srgbClr val="404040"/>
                </a:solidFill>
                <a:latin typeface="Verdana"/>
                <a:cs typeface="Verdana"/>
              </a:rPr>
              <a:t>-</a:t>
            </a:r>
            <a:r>
              <a:rPr sz="1800" spc="-355" dirty="0">
                <a:solidFill>
                  <a:srgbClr val="404040"/>
                </a:solidFill>
                <a:latin typeface="Verdana"/>
                <a:cs typeface="Verdana"/>
              </a:rPr>
              <a:t> </a:t>
            </a:r>
            <a:r>
              <a:rPr sz="1800" spc="-155" dirty="0">
                <a:solidFill>
                  <a:srgbClr val="404040"/>
                </a:solidFill>
                <a:latin typeface="Verdana"/>
                <a:cs typeface="Verdana"/>
              </a:rPr>
              <a:t>HEI</a:t>
            </a:r>
            <a:endParaRPr sz="1800">
              <a:latin typeface="Verdana"/>
              <a:cs typeface="Verdana"/>
            </a:endParaRPr>
          </a:p>
          <a:p>
            <a:pPr marR="354965" algn="ctr">
              <a:lnSpc>
                <a:spcPct val="100000"/>
              </a:lnSpc>
              <a:spcBef>
                <a:spcPts val="1835"/>
              </a:spcBef>
            </a:pPr>
            <a:r>
              <a:rPr sz="1800" b="1" dirty="0">
                <a:solidFill>
                  <a:srgbClr val="FFC000"/>
                </a:solidFill>
                <a:latin typeface="Calibri"/>
                <a:cs typeface="Calibri"/>
              </a:rPr>
              <a:t>1</a:t>
            </a:r>
            <a:endParaRPr sz="18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507" y="43053"/>
            <a:ext cx="7428865" cy="406400"/>
          </a:xfrm>
          <a:prstGeom prst="rect">
            <a:avLst/>
          </a:prstGeom>
        </p:spPr>
        <p:txBody>
          <a:bodyPr vert="horz" wrap="square" lIns="0" tIns="12065" rIns="0" bIns="0" rtlCol="0">
            <a:spAutoFit/>
          </a:bodyPr>
          <a:lstStyle/>
          <a:p>
            <a:pPr marL="12700">
              <a:lnSpc>
                <a:spcPct val="100000"/>
              </a:lnSpc>
              <a:spcBef>
                <a:spcPts val="95"/>
              </a:spcBef>
            </a:pPr>
            <a:r>
              <a:rPr sz="2500" spc="-55" dirty="0"/>
              <a:t>Αίτηση</a:t>
            </a:r>
            <a:r>
              <a:rPr sz="2500" spc="-80" dirty="0"/>
              <a:t> </a:t>
            </a:r>
            <a:r>
              <a:rPr sz="2500" spc="-110" dirty="0"/>
              <a:t>ΚΑ130</a:t>
            </a:r>
            <a:r>
              <a:rPr sz="2500" spc="-120" dirty="0"/>
              <a:t> </a:t>
            </a:r>
            <a:r>
              <a:rPr sz="2500" spc="-5" dirty="0"/>
              <a:t>–</a:t>
            </a:r>
            <a:r>
              <a:rPr sz="2500" spc="-375" dirty="0"/>
              <a:t> </a:t>
            </a:r>
            <a:r>
              <a:rPr sz="2500" spc="-85" dirty="0"/>
              <a:t>Participating</a:t>
            </a:r>
            <a:r>
              <a:rPr sz="2500" spc="-5" dirty="0"/>
              <a:t> </a:t>
            </a:r>
            <a:r>
              <a:rPr sz="2500" spc="-75" dirty="0"/>
              <a:t>Organizations</a:t>
            </a:r>
            <a:r>
              <a:rPr sz="2500" spc="-25" dirty="0"/>
              <a:t> </a:t>
            </a:r>
            <a:r>
              <a:rPr sz="2500" spc="-185" dirty="0"/>
              <a:t>(2/3)</a:t>
            </a:r>
            <a:endParaRPr sz="2500"/>
          </a:p>
        </p:txBody>
      </p:sp>
      <p:sp>
        <p:nvSpPr>
          <p:cNvPr id="4" name="object 4"/>
          <p:cNvSpPr txBox="1"/>
          <p:nvPr/>
        </p:nvSpPr>
        <p:spPr>
          <a:xfrm>
            <a:off x="130251" y="451876"/>
            <a:ext cx="6103620" cy="1946910"/>
          </a:xfrm>
          <a:prstGeom prst="rect">
            <a:avLst/>
          </a:prstGeom>
        </p:spPr>
        <p:txBody>
          <a:bodyPr vert="horz" wrap="square" lIns="0" tIns="144780" rIns="0" bIns="0" rtlCol="0">
            <a:spAutoFit/>
          </a:bodyPr>
          <a:lstStyle/>
          <a:p>
            <a:pPr marL="12700">
              <a:lnSpc>
                <a:spcPct val="100000"/>
              </a:lnSpc>
              <a:spcBef>
                <a:spcPts val="1140"/>
              </a:spcBef>
            </a:pPr>
            <a:r>
              <a:rPr sz="1900" b="1" u="heavy" spc="-65" dirty="0">
                <a:solidFill>
                  <a:srgbClr val="E26C09"/>
                </a:solidFill>
                <a:uFill>
                  <a:solidFill>
                    <a:srgbClr val="E26C09"/>
                  </a:solidFill>
                </a:uFill>
                <a:latin typeface="Tahoma"/>
                <a:cs typeface="Tahoma"/>
              </a:rPr>
              <a:t>Pa</a:t>
            </a:r>
            <a:r>
              <a:rPr sz="1900" b="1" u="heavy" spc="-60" dirty="0">
                <a:solidFill>
                  <a:srgbClr val="E26C09"/>
                </a:solidFill>
                <a:uFill>
                  <a:solidFill>
                    <a:srgbClr val="E26C09"/>
                  </a:solidFill>
                </a:uFill>
                <a:latin typeface="Tahoma"/>
                <a:cs typeface="Tahoma"/>
              </a:rPr>
              <a:t>r</a:t>
            </a:r>
            <a:r>
              <a:rPr sz="1900" b="1" u="heavy" spc="-65" dirty="0">
                <a:solidFill>
                  <a:srgbClr val="E26C09"/>
                </a:solidFill>
                <a:uFill>
                  <a:solidFill>
                    <a:srgbClr val="E26C09"/>
                  </a:solidFill>
                </a:uFill>
                <a:latin typeface="Tahoma"/>
                <a:cs typeface="Tahoma"/>
              </a:rPr>
              <a:t>ti</a:t>
            </a:r>
            <a:r>
              <a:rPr sz="1900" b="1" u="heavy" spc="-75" dirty="0">
                <a:solidFill>
                  <a:srgbClr val="E26C09"/>
                </a:solidFill>
                <a:uFill>
                  <a:solidFill>
                    <a:srgbClr val="E26C09"/>
                  </a:solidFill>
                </a:uFill>
                <a:latin typeface="Tahoma"/>
                <a:cs typeface="Tahoma"/>
              </a:rPr>
              <a:t>c</a:t>
            </a:r>
            <a:r>
              <a:rPr sz="1900" b="1" u="heavy" spc="-65" dirty="0">
                <a:solidFill>
                  <a:srgbClr val="E26C09"/>
                </a:solidFill>
                <a:uFill>
                  <a:solidFill>
                    <a:srgbClr val="E26C09"/>
                  </a:solidFill>
                </a:uFill>
                <a:latin typeface="Tahoma"/>
                <a:cs typeface="Tahoma"/>
              </a:rPr>
              <a:t>i</a:t>
            </a:r>
            <a:r>
              <a:rPr sz="1900" b="1" u="heavy" spc="-75" dirty="0">
                <a:solidFill>
                  <a:srgbClr val="E26C09"/>
                </a:solidFill>
                <a:uFill>
                  <a:solidFill>
                    <a:srgbClr val="E26C09"/>
                  </a:solidFill>
                </a:uFill>
                <a:latin typeface="Tahoma"/>
                <a:cs typeface="Tahoma"/>
              </a:rPr>
              <a:t>p</a:t>
            </a:r>
            <a:r>
              <a:rPr sz="1900" b="1" u="heavy" spc="-65" dirty="0">
                <a:solidFill>
                  <a:srgbClr val="E26C09"/>
                </a:solidFill>
                <a:uFill>
                  <a:solidFill>
                    <a:srgbClr val="E26C09"/>
                  </a:solidFill>
                </a:uFill>
                <a:latin typeface="Tahoma"/>
                <a:cs typeface="Tahoma"/>
              </a:rPr>
              <a:t>a</a:t>
            </a:r>
            <a:r>
              <a:rPr sz="1900" b="1" u="heavy" spc="-7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g</a:t>
            </a:r>
            <a:r>
              <a:rPr sz="1900" b="1" u="heavy" spc="-110" dirty="0">
                <a:solidFill>
                  <a:srgbClr val="E26C09"/>
                </a:solidFill>
                <a:uFill>
                  <a:solidFill>
                    <a:srgbClr val="E26C09"/>
                  </a:solidFill>
                </a:uFill>
                <a:latin typeface="Tahoma"/>
                <a:cs typeface="Tahoma"/>
              </a:rPr>
              <a:t> </a:t>
            </a:r>
            <a:r>
              <a:rPr sz="1900" b="1" u="heavy" spc="-65" dirty="0">
                <a:solidFill>
                  <a:srgbClr val="E26C09"/>
                </a:solidFill>
                <a:uFill>
                  <a:solidFill>
                    <a:srgbClr val="E26C09"/>
                  </a:solidFill>
                </a:uFill>
                <a:latin typeface="Tahoma"/>
                <a:cs typeface="Tahoma"/>
              </a:rPr>
              <a:t>O</a:t>
            </a:r>
            <a:r>
              <a:rPr sz="1900" b="1" u="heavy" spc="-60" dirty="0">
                <a:solidFill>
                  <a:srgbClr val="E26C09"/>
                </a:solidFill>
                <a:uFill>
                  <a:solidFill>
                    <a:srgbClr val="E26C09"/>
                  </a:solidFill>
                </a:uFill>
                <a:latin typeface="Tahoma"/>
                <a:cs typeface="Tahoma"/>
              </a:rPr>
              <a:t>r</a:t>
            </a:r>
            <a:r>
              <a:rPr sz="1900" b="1" u="heavy" spc="-75" dirty="0">
                <a:solidFill>
                  <a:srgbClr val="E26C09"/>
                </a:solidFill>
                <a:uFill>
                  <a:solidFill>
                    <a:srgbClr val="E26C09"/>
                  </a:solidFill>
                </a:uFill>
                <a:latin typeface="Tahoma"/>
                <a:cs typeface="Tahoma"/>
              </a:rPr>
              <a:t>g</a:t>
            </a:r>
            <a:r>
              <a:rPr sz="1900" b="1" u="heavy" spc="-65" dirty="0">
                <a:solidFill>
                  <a:srgbClr val="E26C09"/>
                </a:solidFill>
                <a:uFill>
                  <a:solidFill>
                    <a:srgbClr val="E26C09"/>
                  </a:solidFill>
                </a:uFill>
                <a:latin typeface="Tahoma"/>
                <a:cs typeface="Tahoma"/>
              </a:rPr>
              <a:t>a</a:t>
            </a:r>
            <a:r>
              <a:rPr sz="1900" b="1" u="heavy" spc="-70" dirty="0">
                <a:solidFill>
                  <a:srgbClr val="E26C09"/>
                </a:solidFill>
                <a:uFill>
                  <a:solidFill>
                    <a:srgbClr val="E26C09"/>
                  </a:solidFill>
                </a:uFill>
                <a:latin typeface="Tahoma"/>
                <a:cs typeface="Tahoma"/>
              </a:rPr>
              <a:t>n</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z</a:t>
            </a:r>
            <a:r>
              <a:rPr sz="1900" b="1" u="heavy" spc="-65" dirty="0">
                <a:solidFill>
                  <a:srgbClr val="E26C09"/>
                </a:solidFill>
                <a:uFill>
                  <a:solidFill>
                    <a:srgbClr val="E26C09"/>
                  </a:solidFill>
                </a:uFill>
                <a:latin typeface="Tahoma"/>
                <a:cs typeface="Tahoma"/>
              </a:rPr>
              <a:t>atio</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s</a:t>
            </a:r>
            <a:endParaRPr sz="1900">
              <a:latin typeface="Tahoma"/>
              <a:cs typeface="Tahoma"/>
            </a:endParaRPr>
          </a:p>
          <a:p>
            <a:pPr marL="12700">
              <a:lnSpc>
                <a:spcPct val="100000"/>
              </a:lnSpc>
              <a:spcBef>
                <a:spcPts val="995"/>
              </a:spcBef>
            </a:pPr>
            <a:r>
              <a:rPr sz="1800" b="1" spc="-50" dirty="0">
                <a:solidFill>
                  <a:srgbClr val="404040"/>
                </a:solidFill>
                <a:latin typeface="Tahoma"/>
                <a:cs typeface="Tahoma"/>
              </a:rPr>
              <a:t>4.</a:t>
            </a:r>
            <a:r>
              <a:rPr sz="1800" b="1" spc="-130" dirty="0">
                <a:solidFill>
                  <a:srgbClr val="404040"/>
                </a:solidFill>
                <a:latin typeface="Tahoma"/>
                <a:cs typeface="Tahoma"/>
              </a:rPr>
              <a:t> </a:t>
            </a:r>
            <a:r>
              <a:rPr sz="1800" spc="55" dirty="0">
                <a:solidFill>
                  <a:srgbClr val="404040"/>
                </a:solidFill>
                <a:latin typeface="Verdana"/>
                <a:cs typeface="Verdana"/>
              </a:rPr>
              <a:t>Θα</a:t>
            </a:r>
            <a:r>
              <a:rPr sz="1800" spc="-25" dirty="0">
                <a:solidFill>
                  <a:srgbClr val="404040"/>
                </a:solidFill>
                <a:latin typeface="Verdana"/>
                <a:cs typeface="Verdana"/>
              </a:rPr>
              <a:t> </a:t>
            </a:r>
            <a:r>
              <a:rPr sz="1800" spc="-40" dirty="0">
                <a:solidFill>
                  <a:srgbClr val="404040"/>
                </a:solidFill>
                <a:latin typeface="Verdana"/>
                <a:cs typeface="Verdana"/>
              </a:rPr>
              <a:t>πρέπει</a:t>
            </a:r>
            <a:r>
              <a:rPr sz="1800" spc="-180" dirty="0">
                <a:solidFill>
                  <a:srgbClr val="404040"/>
                </a:solidFill>
                <a:latin typeface="Verdana"/>
                <a:cs typeface="Verdana"/>
              </a:rPr>
              <a:t> </a:t>
            </a:r>
            <a:r>
              <a:rPr sz="1800" spc="15" dirty="0">
                <a:solidFill>
                  <a:srgbClr val="404040"/>
                </a:solidFill>
                <a:latin typeface="Verdana"/>
                <a:cs typeface="Verdana"/>
              </a:rPr>
              <a:t>να</a:t>
            </a:r>
            <a:r>
              <a:rPr sz="1800" spc="-120" dirty="0">
                <a:solidFill>
                  <a:srgbClr val="404040"/>
                </a:solidFill>
                <a:latin typeface="Verdana"/>
                <a:cs typeface="Verdana"/>
              </a:rPr>
              <a:t> </a:t>
            </a:r>
            <a:r>
              <a:rPr sz="1800" spc="-60" dirty="0">
                <a:solidFill>
                  <a:srgbClr val="404040"/>
                </a:solidFill>
                <a:latin typeface="Verdana"/>
                <a:cs typeface="Verdana"/>
              </a:rPr>
              <a:t>δηλώσετε</a:t>
            </a:r>
            <a:r>
              <a:rPr sz="1800" spc="-225" dirty="0">
                <a:solidFill>
                  <a:srgbClr val="404040"/>
                </a:solidFill>
                <a:latin typeface="Verdana"/>
                <a:cs typeface="Verdana"/>
              </a:rPr>
              <a:t> </a:t>
            </a:r>
            <a:r>
              <a:rPr sz="1800" b="1" spc="-5" dirty="0">
                <a:solidFill>
                  <a:srgbClr val="404040"/>
                </a:solidFill>
                <a:latin typeface="Tahoma"/>
                <a:cs typeface="Tahoma"/>
              </a:rPr>
              <a:t>Associated</a:t>
            </a:r>
            <a:r>
              <a:rPr sz="1800" b="1" spc="-80" dirty="0">
                <a:solidFill>
                  <a:srgbClr val="404040"/>
                </a:solidFill>
                <a:latin typeface="Tahoma"/>
                <a:cs typeface="Tahoma"/>
              </a:rPr>
              <a:t> </a:t>
            </a:r>
            <a:r>
              <a:rPr sz="1800" b="1" spc="-90" dirty="0">
                <a:solidFill>
                  <a:srgbClr val="404040"/>
                </a:solidFill>
                <a:latin typeface="Tahoma"/>
                <a:cs typeface="Tahoma"/>
              </a:rPr>
              <a:t>persons</a:t>
            </a:r>
            <a:r>
              <a:rPr sz="1800" spc="-90" dirty="0">
                <a:solidFill>
                  <a:srgbClr val="404040"/>
                </a:solidFill>
                <a:latin typeface="Verdana"/>
                <a:cs typeface="Verdana"/>
              </a:rPr>
              <a:t>:</a:t>
            </a:r>
            <a:endParaRPr sz="1800">
              <a:latin typeface="Verdana"/>
              <a:cs typeface="Verdana"/>
            </a:endParaRPr>
          </a:p>
          <a:p>
            <a:pPr marL="299085" indent="-287020">
              <a:lnSpc>
                <a:spcPct val="100000"/>
              </a:lnSpc>
              <a:buChar char="-"/>
              <a:tabLst>
                <a:tab pos="299085" algn="l"/>
                <a:tab pos="299720" algn="l"/>
              </a:tabLst>
            </a:pPr>
            <a:r>
              <a:rPr sz="1800" dirty="0">
                <a:solidFill>
                  <a:srgbClr val="404040"/>
                </a:solidFill>
                <a:latin typeface="Verdana"/>
                <a:cs typeface="Verdana"/>
              </a:rPr>
              <a:t>2</a:t>
            </a:r>
            <a:r>
              <a:rPr sz="1800" spc="-280" dirty="0">
                <a:solidFill>
                  <a:srgbClr val="404040"/>
                </a:solidFill>
                <a:latin typeface="Verdana"/>
                <a:cs typeface="Verdana"/>
              </a:rPr>
              <a:t> </a:t>
            </a:r>
            <a:r>
              <a:rPr sz="1800" spc="-55" dirty="0">
                <a:solidFill>
                  <a:srgbClr val="404040"/>
                </a:solidFill>
                <a:latin typeface="Verdana"/>
                <a:cs typeface="Verdana"/>
              </a:rPr>
              <a:t>δ</a:t>
            </a:r>
            <a:r>
              <a:rPr sz="1800" spc="-40" dirty="0">
                <a:solidFill>
                  <a:srgbClr val="404040"/>
                </a:solidFill>
                <a:latin typeface="Verdana"/>
                <a:cs typeface="Verdana"/>
              </a:rPr>
              <a:t>ι</a:t>
            </a:r>
            <a:r>
              <a:rPr sz="1800" spc="-55" dirty="0">
                <a:solidFill>
                  <a:srgbClr val="404040"/>
                </a:solidFill>
                <a:latin typeface="Verdana"/>
                <a:cs typeface="Verdana"/>
              </a:rPr>
              <a:t>α</a:t>
            </a:r>
            <a:r>
              <a:rPr sz="1800" spc="-45" dirty="0">
                <a:solidFill>
                  <a:srgbClr val="404040"/>
                </a:solidFill>
                <a:latin typeface="Verdana"/>
                <a:cs typeface="Verdana"/>
              </a:rPr>
              <a:t>φ</a:t>
            </a:r>
            <a:r>
              <a:rPr sz="1800" spc="-50" dirty="0">
                <a:solidFill>
                  <a:srgbClr val="404040"/>
                </a:solidFill>
                <a:latin typeface="Verdana"/>
                <a:cs typeface="Verdana"/>
              </a:rPr>
              <a:t>ο</a:t>
            </a:r>
            <a:r>
              <a:rPr sz="1800" spc="-45" dirty="0">
                <a:solidFill>
                  <a:srgbClr val="404040"/>
                </a:solidFill>
                <a:latin typeface="Verdana"/>
                <a:cs typeface="Verdana"/>
              </a:rPr>
              <a:t>ρ</a:t>
            </a:r>
            <a:r>
              <a:rPr sz="1800" spc="-50" dirty="0">
                <a:solidFill>
                  <a:srgbClr val="404040"/>
                </a:solidFill>
                <a:latin typeface="Verdana"/>
                <a:cs typeface="Verdana"/>
              </a:rPr>
              <a:t>ε</a:t>
            </a:r>
            <a:r>
              <a:rPr sz="1800" spc="-55" dirty="0">
                <a:solidFill>
                  <a:srgbClr val="404040"/>
                </a:solidFill>
                <a:latin typeface="Verdana"/>
                <a:cs typeface="Verdana"/>
              </a:rPr>
              <a:t>τ</a:t>
            </a:r>
            <a:r>
              <a:rPr sz="1800" spc="-40" dirty="0">
                <a:solidFill>
                  <a:srgbClr val="404040"/>
                </a:solidFill>
                <a:latin typeface="Verdana"/>
                <a:cs typeface="Verdana"/>
              </a:rPr>
              <a:t>ι</a:t>
            </a:r>
            <a:r>
              <a:rPr sz="1800" spc="-45" dirty="0">
                <a:solidFill>
                  <a:srgbClr val="404040"/>
                </a:solidFill>
                <a:latin typeface="Verdana"/>
                <a:cs typeface="Verdana"/>
              </a:rPr>
              <a:t>κ</a:t>
            </a:r>
            <a:r>
              <a:rPr sz="1800" dirty="0">
                <a:solidFill>
                  <a:srgbClr val="404040"/>
                </a:solidFill>
                <a:latin typeface="Verdana"/>
                <a:cs typeface="Verdana"/>
              </a:rPr>
              <a:t>ά</a:t>
            </a:r>
            <a:r>
              <a:rPr sz="1800" spc="-235" dirty="0">
                <a:solidFill>
                  <a:srgbClr val="404040"/>
                </a:solidFill>
                <a:latin typeface="Verdana"/>
                <a:cs typeface="Verdana"/>
              </a:rPr>
              <a:t> </a:t>
            </a:r>
            <a:r>
              <a:rPr sz="1800" spc="-10" dirty="0">
                <a:solidFill>
                  <a:srgbClr val="404040"/>
                </a:solidFill>
                <a:latin typeface="Verdana"/>
                <a:cs typeface="Verdana"/>
              </a:rPr>
              <a:t>ά</a:t>
            </a:r>
            <a:r>
              <a:rPr sz="1800" spc="-5" dirty="0">
                <a:solidFill>
                  <a:srgbClr val="404040"/>
                </a:solidFill>
                <a:latin typeface="Verdana"/>
                <a:cs typeface="Verdana"/>
              </a:rPr>
              <a:t>τομ</a:t>
            </a:r>
            <a:r>
              <a:rPr sz="1800" dirty="0">
                <a:solidFill>
                  <a:srgbClr val="404040"/>
                </a:solidFill>
                <a:latin typeface="Verdana"/>
                <a:cs typeface="Verdana"/>
              </a:rPr>
              <a:t>α</a:t>
            </a:r>
            <a:r>
              <a:rPr sz="1800" spc="-90" dirty="0">
                <a:solidFill>
                  <a:srgbClr val="404040"/>
                </a:solidFill>
                <a:latin typeface="Verdana"/>
                <a:cs typeface="Verdana"/>
              </a:rPr>
              <a:t> </a:t>
            </a:r>
            <a:r>
              <a:rPr sz="1800" spc="-40" dirty="0">
                <a:solidFill>
                  <a:srgbClr val="404040"/>
                </a:solidFill>
                <a:latin typeface="Verdana"/>
                <a:cs typeface="Verdana"/>
              </a:rPr>
              <a:t>ε</a:t>
            </a:r>
            <a:r>
              <a:rPr sz="1800" spc="-35" dirty="0">
                <a:solidFill>
                  <a:srgbClr val="404040"/>
                </a:solidFill>
                <a:latin typeface="Verdana"/>
                <a:cs typeface="Verdana"/>
              </a:rPr>
              <a:t>π</a:t>
            </a:r>
            <a:r>
              <a:rPr sz="1800" spc="-30" dirty="0">
                <a:solidFill>
                  <a:srgbClr val="404040"/>
                </a:solidFill>
                <a:latin typeface="Verdana"/>
                <a:cs typeface="Verdana"/>
              </a:rPr>
              <a:t>ι</a:t>
            </a:r>
            <a:r>
              <a:rPr sz="1800" spc="-35" dirty="0">
                <a:solidFill>
                  <a:srgbClr val="404040"/>
                </a:solidFill>
                <a:latin typeface="Verdana"/>
                <a:cs typeface="Verdana"/>
              </a:rPr>
              <a:t>κ</a:t>
            </a:r>
            <a:r>
              <a:rPr sz="1800" spc="-40" dirty="0">
                <a:solidFill>
                  <a:srgbClr val="404040"/>
                </a:solidFill>
                <a:latin typeface="Verdana"/>
                <a:cs typeface="Verdana"/>
              </a:rPr>
              <a:t>ο</a:t>
            </a:r>
            <a:r>
              <a:rPr sz="1800" spc="-30" dirty="0">
                <a:solidFill>
                  <a:srgbClr val="404040"/>
                </a:solidFill>
                <a:latin typeface="Verdana"/>
                <a:cs typeface="Verdana"/>
              </a:rPr>
              <a:t>ι</a:t>
            </a:r>
            <a:r>
              <a:rPr sz="1800" spc="-35" dirty="0">
                <a:solidFill>
                  <a:srgbClr val="404040"/>
                </a:solidFill>
                <a:latin typeface="Verdana"/>
                <a:cs typeface="Verdana"/>
              </a:rPr>
              <a:t>ν</a:t>
            </a:r>
            <a:r>
              <a:rPr sz="1800" spc="-40" dirty="0">
                <a:solidFill>
                  <a:srgbClr val="404040"/>
                </a:solidFill>
                <a:latin typeface="Verdana"/>
                <a:cs typeface="Verdana"/>
              </a:rPr>
              <a:t>ω</a:t>
            </a:r>
            <a:r>
              <a:rPr sz="1800" spc="-35" dirty="0">
                <a:solidFill>
                  <a:srgbClr val="404040"/>
                </a:solidFill>
                <a:latin typeface="Verdana"/>
                <a:cs typeface="Verdana"/>
              </a:rPr>
              <a:t>ν</a:t>
            </a:r>
            <a:r>
              <a:rPr sz="1800" spc="-30" dirty="0">
                <a:solidFill>
                  <a:srgbClr val="404040"/>
                </a:solidFill>
                <a:latin typeface="Verdana"/>
                <a:cs typeface="Verdana"/>
              </a:rPr>
              <a:t>ί</a:t>
            </a:r>
            <a:r>
              <a:rPr sz="1800" spc="-45" dirty="0">
                <a:solidFill>
                  <a:srgbClr val="404040"/>
                </a:solidFill>
                <a:latin typeface="Verdana"/>
                <a:cs typeface="Verdana"/>
              </a:rPr>
              <a:t>α</a:t>
            </a:r>
            <a:r>
              <a:rPr sz="1800" dirty="0">
                <a:solidFill>
                  <a:srgbClr val="404040"/>
                </a:solidFill>
                <a:latin typeface="Verdana"/>
                <a:cs typeface="Verdana"/>
              </a:rPr>
              <a:t>ς</a:t>
            </a:r>
            <a:endParaRPr sz="1800">
              <a:latin typeface="Verdana"/>
              <a:cs typeface="Verdana"/>
            </a:endParaRPr>
          </a:p>
          <a:p>
            <a:pPr marL="299085" indent="-287020">
              <a:lnSpc>
                <a:spcPct val="100000"/>
              </a:lnSpc>
              <a:buChar char="-"/>
              <a:tabLst>
                <a:tab pos="299085" algn="l"/>
                <a:tab pos="299720" algn="l"/>
              </a:tabLst>
            </a:pPr>
            <a:r>
              <a:rPr sz="1800" spc="-60" dirty="0">
                <a:solidFill>
                  <a:srgbClr val="404040"/>
                </a:solidFill>
                <a:latin typeface="Verdana"/>
                <a:cs typeface="Verdana"/>
              </a:rPr>
              <a:t>Tα</a:t>
            </a:r>
            <a:r>
              <a:rPr sz="1800" spc="-220" dirty="0">
                <a:solidFill>
                  <a:srgbClr val="404040"/>
                </a:solidFill>
                <a:latin typeface="Verdana"/>
                <a:cs typeface="Verdana"/>
              </a:rPr>
              <a:t> </a:t>
            </a:r>
            <a:r>
              <a:rPr sz="1800" spc="-55" dirty="0">
                <a:solidFill>
                  <a:srgbClr val="404040"/>
                </a:solidFill>
                <a:latin typeface="Verdana"/>
                <a:cs typeface="Verdana"/>
              </a:rPr>
              <a:t>στοιχεία</a:t>
            </a:r>
            <a:r>
              <a:rPr sz="1800" spc="-215" dirty="0">
                <a:solidFill>
                  <a:srgbClr val="404040"/>
                </a:solidFill>
                <a:latin typeface="Verdana"/>
                <a:cs typeface="Verdana"/>
              </a:rPr>
              <a:t> </a:t>
            </a:r>
            <a:r>
              <a:rPr sz="1800" spc="-45" dirty="0">
                <a:solidFill>
                  <a:srgbClr val="404040"/>
                </a:solidFill>
                <a:latin typeface="Verdana"/>
                <a:cs typeface="Verdana"/>
              </a:rPr>
              <a:t>του</a:t>
            </a:r>
            <a:r>
              <a:rPr sz="1800" spc="-165" dirty="0">
                <a:solidFill>
                  <a:srgbClr val="404040"/>
                </a:solidFill>
                <a:latin typeface="Verdana"/>
                <a:cs typeface="Verdana"/>
              </a:rPr>
              <a:t> </a:t>
            </a:r>
            <a:r>
              <a:rPr sz="1800" spc="-25" dirty="0">
                <a:solidFill>
                  <a:srgbClr val="404040"/>
                </a:solidFill>
                <a:latin typeface="Verdana"/>
                <a:cs typeface="Verdana"/>
              </a:rPr>
              <a:t>Νόμιμου</a:t>
            </a:r>
            <a:r>
              <a:rPr sz="1800" spc="-155" dirty="0">
                <a:solidFill>
                  <a:srgbClr val="404040"/>
                </a:solidFill>
                <a:latin typeface="Verdana"/>
                <a:cs typeface="Verdana"/>
              </a:rPr>
              <a:t> </a:t>
            </a:r>
            <a:r>
              <a:rPr sz="1800" spc="5" dirty="0">
                <a:solidFill>
                  <a:srgbClr val="404040"/>
                </a:solidFill>
                <a:latin typeface="Verdana"/>
                <a:cs typeface="Verdana"/>
              </a:rPr>
              <a:t>Εκπροσώπου</a:t>
            </a:r>
            <a:r>
              <a:rPr sz="1800" spc="-105" dirty="0">
                <a:solidFill>
                  <a:srgbClr val="404040"/>
                </a:solidFill>
                <a:latin typeface="Verdana"/>
                <a:cs typeface="Verdana"/>
              </a:rPr>
              <a:t> </a:t>
            </a:r>
            <a:r>
              <a:rPr sz="1800" spc="-45" dirty="0">
                <a:solidFill>
                  <a:srgbClr val="404040"/>
                </a:solidFill>
                <a:latin typeface="Verdana"/>
                <a:cs typeface="Verdana"/>
              </a:rPr>
              <a:t>του</a:t>
            </a:r>
            <a:r>
              <a:rPr sz="1800" spc="-160" dirty="0">
                <a:solidFill>
                  <a:srgbClr val="404040"/>
                </a:solidFill>
                <a:latin typeface="Verdana"/>
                <a:cs typeface="Verdana"/>
              </a:rPr>
              <a:t> </a:t>
            </a:r>
            <a:r>
              <a:rPr sz="1800" spc="-15" dirty="0">
                <a:solidFill>
                  <a:srgbClr val="404040"/>
                </a:solidFill>
                <a:latin typeface="Verdana"/>
                <a:cs typeface="Verdana"/>
              </a:rPr>
              <a:t>ιδρύματος</a:t>
            </a:r>
            <a:endParaRPr sz="1800">
              <a:latin typeface="Verdana"/>
              <a:cs typeface="Verdana"/>
            </a:endParaRPr>
          </a:p>
          <a:p>
            <a:pPr marL="268605" indent="-256540">
              <a:lnSpc>
                <a:spcPct val="100000"/>
              </a:lnSpc>
              <a:spcBef>
                <a:spcPts val="10"/>
              </a:spcBef>
              <a:buAutoNum type="arabicPeriod" startAt="5"/>
              <a:tabLst>
                <a:tab pos="269240" algn="l"/>
              </a:tabLst>
            </a:pPr>
            <a:r>
              <a:rPr sz="1800" b="1" spc="-10" dirty="0">
                <a:solidFill>
                  <a:srgbClr val="404040"/>
                </a:solidFill>
                <a:latin typeface="Tahoma"/>
                <a:cs typeface="Tahoma"/>
              </a:rPr>
              <a:t>Π</a:t>
            </a:r>
            <a:r>
              <a:rPr sz="1800" b="1" spc="-20" dirty="0">
                <a:solidFill>
                  <a:srgbClr val="404040"/>
                </a:solidFill>
                <a:latin typeface="Tahoma"/>
                <a:cs typeface="Tahoma"/>
              </a:rPr>
              <a:t>ρ</a:t>
            </a:r>
            <a:r>
              <a:rPr sz="1800" b="1" spc="-10" dirty="0">
                <a:solidFill>
                  <a:srgbClr val="404040"/>
                </a:solidFill>
                <a:latin typeface="Tahoma"/>
                <a:cs typeface="Tahoma"/>
              </a:rPr>
              <a:t>ο</a:t>
            </a:r>
            <a:r>
              <a:rPr sz="1800" b="1" spc="-20" dirty="0">
                <a:solidFill>
                  <a:srgbClr val="404040"/>
                </a:solidFill>
                <a:latin typeface="Tahoma"/>
                <a:cs typeface="Tahoma"/>
              </a:rPr>
              <a:t>σ</a:t>
            </a:r>
            <a:r>
              <a:rPr sz="1800" b="1" spc="-10" dirty="0">
                <a:solidFill>
                  <a:srgbClr val="404040"/>
                </a:solidFill>
                <a:latin typeface="Tahoma"/>
                <a:cs typeface="Tahoma"/>
              </a:rPr>
              <a:t>θ</a:t>
            </a:r>
            <a:r>
              <a:rPr sz="1800" b="1" spc="-15" dirty="0">
                <a:solidFill>
                  <a:srgbClr val="404040"/>
                </a:solidFill>
                <a:latin typeface="Tahoma"/>
                <a:cs typeface="Tahoma"/>
              </a:rPr>
              <a:t>ήκ</a:t>
            </a:r>
            <a:r>
              <a:rPr sz="1800" b="1" dirty="0">
                <a:solidFill>
                  <a:srgbClr val="404040"/>
                </a:solidFill>
                <a:latin typeface="Tahoma"/>
                <a:cs typeface="Tahoma"/>
              </a:rPr>
              <a:t>η</a:t>
            </a:r>
            <a:r>
              <a:rPr sz="1800" b="1" spc="-110" dirty="0">
                <a:solidFill>
                  <a:srgbClr val="404040"/>
                </a:solidFill>
                <a:latin typeface="Tahoma"/>
                <a:cs typeface="Tahoma"/>
              </a:rPr>
              <a:t> </a:t>
            </a:r>
            <a:r>
              <a:rPr sz="1800" b="1" spc="-60" dirty="0">
                <a:solidFill>
                  <a:srgbClr val="404040"/>
                </a:solidFill>
                <a:latin typeface="Tahoma"/>
                <a:cs typeface="Tahoma"/>
              </a:rPr>
              <a:t>ν</a:t>
            </a:r>
            <a:r>
              <a:rPr sz="1800" b="1" spc="-55" dirty="0">
                <a:solidFill>
                  <a:srgbClr val="404040"/>
                </a:solidFill>
                <a:latin typeface="Tahoma"/>
                <a:cs typeface="Tahoma"/>
              </a:rPr>
              <a:t>έ</a:t>
            </a:r>
            <a:r>
              <a:rPr sz="1800" b="1" spc="-60" dirty="0">
                <a:solidFill>
                  <a:srgbClr val="404040"/>
                </a:solidFill>
                <a:latin typeface="Tahoma"/>
                <a:cs typeface="Tahoma"/>
              </a:rPr>
              <a:t>ο</a:t>
            </a:r>
            <a:r>
              <a:rPr sz="1800" b="1" dirty="0">
                <a:solidFill>
                  <a:srgbClr val="404040"/>
                </a:solidFill>
                <a:latin typeface="Tahoma"/>
                <a:cs typeface="Tahoma"/>
              </a:rPr>
              <a:t>υ</a:t>
            </a:r>
            <a:r>
              <a:rPr sz="1800" b="1" spc="-125" dirty="0">
                <a:solidFill>
                  <a:srgbClr val="404040"/>
                </a:solidFill>
                <a:latin typeface="Tahoma"/>
                <a:cs typeface="Tahoma"/>
              </a:rPr>
              <a:t> </a:t>
            </a:r>
            <a:r>
              <a:rPr sz="1800" b="1" spc="-45" dirty="0">
                <a:solidFill>
                  <a:srgbClr val="404040"/>
                </a:solidFill>
                <a:latin typeface="Tahoma"/>
                <a:cs typeface="Tahoma"/>
              </a:rPr>
              <a:t>α</a:t>
            </a:r>
            <a:r>
              <a:rPr sz="1800" b="1" spc="-40" dirty="0">
                <a:solidFill>
                  <a:srgbClr val="404040"/>
                </a:solidFill>
                <a:latin typeface="Tahoma"/>
                <a:cs typeface="Tahoma"/>
              </a:rPr>
              <a:t>τ</a:t>
            </a:r>
            <a:r>
              <a:rPr sz="1800" b="1" spc="-30" dirty="0">
                <a:solidFill>
                  <a:srgbClr val="404040"/>
                </a:solidFill>
                <a:latin typeface="Tahoma"/>
                <a:cs typeface="Tahoma"/>
              </a:rPr>
              <a:t>ό</a:t>
            </a:r>
            <a:r>
              <a:rPr sz="1800" b="1" spc="-35" dirty="0">
                <a:solidFill>
                  <a:srgbClr val="404040"/>
                </a:solidFill>
                <a:latin typeface="Tahoma"/>
                <a:cs typeface="Tahoma"/>
              </a:rPr>
              <a:t>μ</a:t>
            </a:r>
            <a:r>
              <a:rPr sz="1800" b="1" spc="-30" dirty="0">
                <a:solidFill>
                  <a:srgbClr val="404040"/>
                </a:solidFill>
                <a:latin typeface="Tahoma"/>
                <a:cs typeface="Tahoma"/>
              </a:rPr>
              <a:t>ο</a:t>
            </a:r>
            <a:r>
              <a:rPr sz="1800" b="1" dirty="0">
                <a:solidFill>
                  <a:srgbClr val="404040"/>
                </a:solidFill>
                <a:latin typeface="Tahoma"/>
                <a:cs typeface="Tahoma"/>
              </a:rPr>
              <a:t>υ</a:t>
            </a:r>
            <a:r>
              <a:rPr sz="1800" b="1" spc="-140" dirty="0">
                <a:solidFill>
                  <a:srgbClr val="404040"/>
                </a:solidFill>
                <a:latin typeface="Tahoma"/>
                <a:cs typeface="Tahoma"/>
              </a:rPr>
              <a:t> </a:t>
            </a:r>
            <a:r>
              <a:rPr sz="1800" b="1" spc="-10" dirty="0">
                <a:solidFill>
                  <a:srgbClr val="404040"/>
                </a:solidFill>
                <a:latin typeface="Tahoma"/>
                <a:cs typeface="Tahoma"/>
              </a:rPr>
              <a:t>ε</a:t>
            </a:r>
            <a:r>
              <a:rPr sz="1800" b="1" spc="-15" dirty="0">
                <a:solidFill>
                  <a:srgbClr val="404040"/>
                </a:solidFill>
                <a:latin typeface="Tahoma"/>
                <a:cs typeface="Tahoma"/>
              </a:rPr>
              <a:t>π</a:t>
            </a:r>
            <a:r>
              <a:rPr sz="1800" b="1" spc="-20" dirty="0">
                <a:solidFill>
                  <a:srgbClr val="404040"/>
                </a:solidFill>
                <a:latin typeface="Tahoma"/>
                <a:cs typeface="Tahoma"/>
              </a:rPr>
              <a:t>αφ</a:t>
            </a:r>
            <a:r>
              <a:rPr sz="1800" b="1" spc="-15" dirty="0">
                <a:solidFill>
                  <a:srgbClr val="404040"/>
                </a:solidFill>
                <a:latin typeface="Tahoma"/>
                <a:cs typeface="Tahoma"/>
              </a:rPr>
              <a:t>ή</a:t>
            </a:r>
            <a:r>
              <a:rPr sz="1800" b="1" dirty="0">
                <a:solidFill>
                  <a:srgbClr val="404040"/>
                </a:solidFill>
                <a:latin typeface="Tahoma"/>
                <a:cs typeface="Tahoma"/>
              </a:rPr>
              <a:t>ς</a:t>
            </a:r>
            <a:endParaRPr sz="1800">
              <a:latin typeface="Tahoma"/>
              <a:cs typeface="Tahoma"/>
            </a:endParaRPr>
          </a:p>
          <a:p>
            <a:pPr marL="268605" indent="-256540">
              <a:lnSpc>
                <a:spcPct val="100000"/>
              </a:lnSpc>
              <a:buAutoNum type="arabicPeriod" startAt="5"/>
              <a:tabLst>
                <a:tab pos="269240" algn="l"/>
              </a:tabLst>
            </a:pPr>
            <a:r>
              <a:rPr sz="1800" b="1" spc="-35" dirty="0">
                <a:solidFill>
                  <a:srgbClr val="404040"/>
                </a:solidFill>
                <a:latin typeface="Tahoma"/>
                <a:cs typeface="Tahoma"/>
              </a:rPr>
              <a:t>Δημ</a:t>
            </a:r>
            <a:r>
              <a:rPr sz="1800" b="1" spc="-40" dirty="0">
                <a:solidFill>
                  <a:srgbClr val="404040"/>
                </a:solidFill>
                <a:latin typeface="Tahoma"/>
                <a:cs typeface="Tahoma"/>
              </a:rPr>
              <a:t>ι</a:t>
            </a:r>
            <a:r>
              <a:rPr sz="1800" b="1" spc="-35" dirty="0">
                <a:solidFill>
                  <a:srgbClr val="404040"/>
                </a:solidFill>
                <a:latin typeface="Tahoma"/>
                <a:cs typeface="Tahoma"/>
              </a:rPr>
              <a:t>ο</a:t>
            </a:r>
            <a:r>
              <a:rPr sz="1800" b="1" spc="-40" dirty="0">
                <a:solidFill>
                  <a:srgbClr val="404040"/>
                </a:solidFill>
                <a:latin typeface="Tahoma"/>
                <a:cs typeface="Tahoma"/>
              </a:rPr>
              <a:t>υ</a:t>
            </a:r>
            <a:r>
              <a:rPr sz="1800" b="1" spc="-45" dirty="0">
                <a:solidFill>
                  <a:srgbClr val="404040"/>
                </a:solidFill>
                <a:latin typeface="Tahoma"/>
                <a:cs typeface="Tahoma"/>
              </a:rPr>
              <a:t>ρ</a:t>
            </a:r>
            <a:r>
              <a:rPr sz="1800" b="1" spc="-35" dirty="0">
                <a:solidFill>
                  <a:srgbClr val="404040"/>
                </a:solidFill>
                <a:latin typeface="Tahoma"/>
                <a:cs typeface="Tahoma"/>
              </a:rPr>
              <a:t>γ</a:t>
            </a:r>
            <a:r>
              <a:rPr sz="1800" b="1" spc="-40" dirty="0">
                <a:solidFill>
                  <a:srgbClr val="404040"/>
                </a:solidFill>
                <a:latin typeface="Tahoma"/>
                <a:cs typeface="Tahoma"/>
              </a:rPr>
              <a:t>ί</a:t>
            </a:r>
            <a:r>
              <a:rPr sz="1800" b="1" dirty="0">
                <a:solidFill>
                  <a:srgbClr val="404040"/>
                </a:solidFill>
                <a:latin typeface="Tahoma"/>
                <a:cs typeface="Tahoma"/>
              </a:rPr>
              <a:t>α</a:t>
            </a:r>
            <a:r>
              <a:rPr sz="1800" b="1" spc="-40" dirty="0">
                <a:solidFill>
                  <a:srgbClr val="404040"/>
                </a:solidFill>
                <a:latin typeface="Tahoma"/>
                <a:cs typeface="Tahoma"/>
              </a:rPr>
              <a:t> </a:t>
            </a:r>
            <a:r>
              <a:rPr sz="1800" b="1" spc="-60" dirty="0">
                <a:solidFill>
                  <a:srgbClr val="404040"/>
                </a:solidFill>
                <a:latin typeface="Tahoma"/>
                <a:cs typeface="Tahoma"/>
              </a:rPr>
              <a:t>ν</a:t>
            </a:r>
            <a:r>
              <a:rPr sz="1800" b="1" spc="-55" dirty="0">
                <a:solidFill>
                  <a:srgbClr val="404040"/>
                </a:solidFill>
                <a:latin typeface="Tahoma"/>
                <a:cs typeface="Tahoma"/>
              </a:rPr>
              <a:t>έο</a:t>
            </a:r>
            <a:r>
              <a:rPr sz="1800" b="1" dirty="0">
                <a:solidFill>
                  <a:srgbClr val="404040"/>
                </a:solidFill>
                <a:latin typeface="Tahoma"/>
                <a:cs typeface="Tahoma"/>
              </a:rPr>
              <a:t>υ</a:t>
            </a:r>
            <a:r>
              <a:rPr sz="1800" b="1" spc="-125" dirty="0">
                <a:solidFill>
                  <a:srgbClr val="404040"/>
                </a:solidFill>
                <a:latin typeface="Tahoma"/>
                <a:cs typeface="Tahoma"/>
              </a:rPr>
              <a:t> </a:t>
            </a:r>
            <a:r>
              <a:rPr sz="1800" b="1" spc="-40" dirty="0">
                <a:solidFill>
                  <a:srgbClr val="404040"/>
                </a:solidFill>
                <a:latin typeface="Tahoma"/>
                <a:cs typeface="Tahoma"/>
              </a:rPr>
              <a:t>ατ</a:t>
            </a:r>
            <a:r>
              <a:rPr sz="1800" b="1" spc="-30" dirty="0">
                <a:solidFill>
                  <a:srgbClr val="404040"/>
                </a:solidFill>
                <a:latin typeface="Tahoma"/>
                <a:cs typeface="Tahoma"/>
              </a:rPr>
              <a:t>όμο</a:t>
            </a:r>
            <a:r>
              <a:rPr sz="1800" b="1" dirty="0">
                <a:solidFill>
                  <a:srgbClr val="404040"/>
                </a:solidFill>
                <a:latin typeface="Tahoma"/>
                <a:cs typeface="Tahoma"/>
              </a:rPr>
              <a:t>υ</a:t>
            </a:r>
            <a:r>
              <a:rPr sz="1800" b="1" spc="-135" dirty="0">
                <a:solidFill>
                  <a:srgbClr val="404040"/>
                </a:solidFill>
                <a:latin typeface="Tahoma"/>
                <a:cs typeface="Tahoma"/>
              </a:rPr>
              <a:t> </a:t>
            </a:r>
            <a:r>
              <a:rPr sz="1800" b="1" spc="-10" dirty="0">
                <a:solidFill>
                  <a:srgbClr val="404040"/>
                </a:solidFill>
                <a:latin typeface="Tahoma"/>
                <a:cs typeface="Tahoma"/>
              </a:rPr>
              <a:t>ε</a:t>
            </a:r>
            <a:r>
              <a:rPr sz="1800" b="1" spc="-15" dirty="0">
                <a:solidFill>
                  <a:srgbClr val="404040"/>
                </a:solidFill>
                <a:latin typeface="Tahoma"/>
                <a:cs typeface="Tahoma"/>
              </a:rPr>
              <a:t>π</a:t>
            </a:r>
            <a:r>
              <a:rPr sz="1800" b="1" spc="-20" dirty="0">
                <a:solidFill>
                  <a:srgbClr val="404040"/>
                </a:solidFill>
                <a:latin typeface="Tahoma"/>
                <a:cs typeface="Tahoma"/>
              </a:rPr>
              <a:t>αφ</a:t>
            </a:r>
            <a:r>
              <a:rPr sz="1800" b="1" spc="-15" dirty="0">
                <a:solidFill>
                  <a:srgbClr val="404040"/>
                </a:solidFill>
                <a:latin typeface="Tahoma"/>
                <a:cs typeface="Tahoma"/>
              </a:rPr>
              <a:t>ή</a:t>
            </a:r>
            <a:r>
              <a:rPr sz="1800" b="1" dirty="0">
                <a:solidFill>
                  <a:srgbClr val="404040"/>
                </a:solidFill>
                <a:latin typeface="Tahoma"/>
                <a:cs typeface="Tahoma"/>
              </a:rPr>
              <a:t>ς</a:t>
            </a:r>
            <a:endParaRPr sz="1800">
              <a:latin typeface="Tahoma"/>
              <a:cs typeface="Tahoma"/>
            </a:endParaRPr>
          </a:p>
        </p:txBody>
      </p:sp>
      <p:grpSp>
        <p:nvGrpSpPr>
          <p:cNvPr id="5" name="object 5"/>
          <p:cNvGrpSpPr/>
          <p:nvPr/>
        </p:nvGrpSpPr>
        <p:grpSpPr>
          <a:xfrm>
            <a:off x="131063" y="2378964"/>
            <a:ext cx="10250805" cy="3093720"/>
            <a:chOff x="131063" y="2378964"/>
            <a:chExt cx="10250805" cy="3093720"/>
          </a:xfrm>
        </p:grpSpPr>
        <p:pic>
          <p:nvPicPr>
            <p:cNvPr id="6" name="object 6"/>
            <p:cNvPicPr/>
            <p:nvPr/>
          </p:nvPicPr>
          <p:blipFill>
            <a:blip r:embed="rId3" cstate="print"/>
            <a:stretch>
              <a:fillRect/>
            </a:stretch>
          </p:blipFill>
          <p:spPr>
            <a:xfrm>
              <a:off x="131063" y="2378964"/>
              <a:ext cx="10250424" cy="3093720"/>
            </a:xfrm>
            <a:prstGeom prst="rect">
              <a:avLst/>
            </a:prstGeom>
          </p:spPr>
        </p:pic>
        <p:sp>
          <p:nvSpPr>
            <p:cNvPr id="7" name="object 7"/>
            <p:cNvSpPr/>
            <p:nvPr/>
          </p:nvSpPr>
          <p:spPr>
            <a:xfrm>
              <a:off x="6914387" y="4515612"/>
              <a:ext cx="627380" cy="478790"/>
            </a:xfrm>
            <a:custGeom>
              <a:avLst/>
              <a:gdLst/>
              <a:ahLst/>
              <a:cxnLst/>
              <a:rect l="l" t="t" r="r" b="b"/>
              <a:pathLst>
                <a:path w="627379" h="478789">
                  <a:moveTo>
                    <a:pt x="238125" y="0"/>
                  </a:moveTo>
                  <a:lnTo>
                    <a:pt x="187959" y="888"/>
                  </a:lnTo>
                  <a:lnTo>
                    <a:pt x="139191" y="12064"/>
                  </a:lnTo>
                  <a:lnTo>
                    <a:pt x="96011" y="32257"/>
                  </a:lnTo>
                  <a:lnTo>
                    <a:pt x="59308" y="60070"/>
                  </a:lnTo>
                  <a:lnTo>
                    <a:pt x="30352" y="94233"/>
                  </a:lnTo>
                  <a:lnTo>
                    <a:pt x="10159" y="133476"/>
                  </a:lnTo>
                  <a:lnTo>
                    <a:pt x="0" y="176402"/>
                  </a:lnTo>
                  <a:lnTo>
                    <a:pt x="888" y="221742"/>
                  </a:lnTo>
                  <a:lnTo>
                    <a:pt x="13080" y="265683"/>
                  </a:lnTo>
                  <a:lnTo>
                    <a:pt x="35432" y="304673"/>
                  </a:lnTo>
                  <a:lnTo>
                    <a:pt x="66166" y="337693"/>
                  </a:lnTo>
                  <a:lnTo>
                    <a:pt x="104012" y="363727"/>
                  </a:lnTo>
                  <a:lnTo>
                    <a:pt x="147446" y="381888"/>
                  </a:lnTo>
                  <a:lnTo>
                    <a:pt x="195071" y="390906"/>
                  </a:lnTo>
                  <a:lnTo>
                    <a:pt x="245363" y="390144"/>
                  </a:lnTo>
                  <a:lnTo>
                    <a:pt x="297433" y="386461"/>
                  </a:lnTo>
                  <a:lnTo>
                    <a:pt x="350392" y="388238"/>
                  </a:lnTo>
                  <a:lnTo>
                    <a:pt x="404240" y="395477"/>
                  </a:lnTo>
                  <a:lnTo>
                    <a:pt x="458850" y="408050"/>
                  </a:lnTo>
                  <a:lnTo>
                    <a:pt x="514222" y="425957"/>
                  </a:lnTo>
                  <a:lnTo>
                    <a:pt x="570356" y="449452"/>
                  </a:lnTo>
                  <a:lnTo>
                    <a:pt x="627379" y="478281"/>
                  </a:lnTo>
                  <a:lnTo>
                    <a:pt x="581532" y="436244"/>
                  </a:lnTo>
                  <a:lnTo>
                    <a:pt x="541654" y="393573"/>
                  </a:lnTo>
                  <a:lnTo>
                    <a:pt x="507872" y="350138"/>
                  </a:lnTo>
                  <a:lnTo>
                    <a:pt x="479932" y="305943"/>
                  </a:lnTo>
                  <a:lnTo>
                    <a:pt x="458088" y="261112"/>
                  </a:lnTo>
                  <a:lnTo>
                    <a:pt x="442213" y="215519"/>
                  </a:lnTo>
                  <a:lnTo>
                    <a:pt x="432434" y="169163"/>
                  </a:lnTo>
                  <a:lnTo>
                    <a:pt x="420115" y="125221"/>
                  </a:lnTo>
                  <a:lnTo>
                    <a:pt x="397890" y="86232"/>
                  </a:lnTo>
                  <a:lnTo>
                    <a:pt x="367029" y="53212"/>
                  </a:lnTo>
                  <a:lnTo>
                    <a:pt x="329183" y="27177"/>
                  </a:lnTo>
                  <a:lnTo>
                    <a:pt x="285750" y="9143"/>
                  </a:lnTo>
                  <a:lnTo>
                    <a:pt x="238125" y="0"/>
                  </a:lnTo>
                  <a:close/>
                </a:path>
              </a:pathLst>
            </a:custGeom>
            <a:solidFill>
              <a:srgbClr val="FFFFFF"/>
            </a:solidFill>
          </p:spPr>
          <p:txBody>
            <a:bodyPr wrap="square" lIns="0" tIns="0" rIns="0" bIns="0" rtlCol="0"/>
            <a:lstStyle/>
            <a:p>
              <a:endParaRPr/>
            </a:p>
          </p:txBody>
        </p:sp>
        <p:sp>
          <p:nvSpPr>
            <p:cNvPr id="8" name="object 8"/>
            <p:cNvSpPr/>
            <p:nvPr/>
          </p:nvSpPr>
          <p:spPr>
            <a:xfrm>
              <a:off x="6915149" y="4516374"/>
              <a:ext cx="627380" cy="478790"/>
            </a:xfrm>
            <a:custGeom>
              <a:avLst/>
              <a:gdLst/>
              <a:ahLst/>
              <a:cxnLst/>
              <a:rect l="l" t="t" r="r" b="b"/>
              <a:pathLst>
                <a:path w="627379" h="478789">
                  <a:moveTo>
                    <a:pt x="889" y="221742"/>
                  </a:moveTo>
                  <a:lnTo>
                    <a:pt x="13080" y="265683"/>
                  </a:lnTo>
                  <a:lnTo>
                    <a:pt x="35432" y="304673"/>
                  </a:lnTo>
                  <a:lnTo>
                    <a:pt x="66167" y="337693"/>
                  </a:lnTo>
                  <a:lnTo>
                    <a:pt x="104013" y="363727"/>
                  </a:lnTo>
                  <a:lnTo>
                    <a:pt x="147447" y="381888"/>
                  </a:lnTo>
                  <a:lnTo>
                    <a:pt x="195072" y="390906"/>
                  </a:lnTo>
                  <a:lnTo>
                    <a:pt x="245364" y="390144"/>
                  </a:lnTo>
                  <a:lnTo>
                    <a:pt x="297433" y="386461"/>
                  </a:lnTo>
                  <a:lnTo>
                    <a:pt x="350393" y="388238"/>
                  </a:lnTo>
                  <a:lnTo>
                    <a:pt x="404241" y="395350"/>
                  </a:lnTo>
                  <a:lnTo>
                    <a:pt x="458850" y="408050"/>
                  </a:lnTo>
                  <a:lnTo>
                    <a:pt x="514223" y="425957"/>
                  </a:lnTo>
                  <a:lnTo>
                    <a:pt x="570356" y="449452"/>
                  </a:lnTo>
                  <a:lnTo>
                    <a:pt x="627379" y="478281"/>
                  </a:lnTo>
                  <a:lnTo>
                    <a:pt x="581532" y="436244"/>
                  </a:lnTo>
                  <a:lnTo>
                    <a:pt x="541654" y="393573"/>
                  </a:lnTo>
                  <a:lnTo>
                    <a:pt x="507873" y="350138"/>
                  </a:lnTo>
                  <a:lnTo>
                    <a:pt x="479932" y="305943"/>
                  </a:lnTo>
                  <a:lnTo>
                    <a:pt x="458089" y="261112"/>
                  </a:lnTo>
                  <a:lnTo>
                    <a:pt x="442214" y="215519"/>
                  </a:lnTo>
                  <a:lnTo>
                    <a:pt x="432434" y="169163"/>
                  </a:lnTo>
                  <a:lnTo>
                    <a:pt x="420116" y="125221"/>
                  </a:lnTo>
                  <a:lnTo>
                    <a:pt x="397891" y="86232"/>
                  </a:lnTo>
                  <a:lnTo>
                    <a:pt x="367029" y="53212"/>
                  </a:lnTo>
                  <a:lnTo>
                    <a:pt x="329183" y="27177"/>
                  </a:lnTo>
                  <a:lnTo>
                    <a:pt x="285750" y="9143"/>
                  </a:lnTo>
                  <a:lnTo>
                    <a:pt x="238125" y="0"/>
                  </a:lnTo>
                  <a:lnTo>
                    <a:pt x="187959" y="888"/>
                  </a:lnTo>
                  <a:lnTo>
                    <a:pt x="139192" y="12064"/>
                  </a:lnTo>
                  <a:lnTo>
                    <a:pt x="96011" y="32257"/>
                  </a:lnTo>
                  <a:lnTo>
                    <a:pt x="59308" y="60070"/>
                  </a:lnTo>
                  <a:lnTo>
                    <a:pt x="30352" y="94233"/>
                  </a:lnTo>
                  <a:lnTo>
                    <a:pt x="10159" y="133476"/>
                  </a:lnTo>
                  <a:lnTo>
                    <a:pt x="0" y="176402"/>
                  </a:lnTo>
                  <a:lnTo>
                    <a:pt x="889" y="221742"/>
                  </a:lnTo>
                  <a:close/>
                </a:path>
              </a:pathLst>
            </a:custGeom>
            <a:ln w="25907">
              <a:solidFill>
                <a:srgbClr val="385D88"/>
              </a:solidFill>
            </a:ln>
          </p:spPr>
          <p:txBody>
            <a:bodyPr wrap="square" lIns="0" tIns="0" rIns="0" bIns="0" rtlCol="0"/>
            <a:lstStyle/>
            <a:p>
              <a:endParaRPr/>
            </a:p>
          </p:txBody>
        </p:sp>
        <p:sp>
          <p:nvSpPr>
            <p:cNvPr id="9" name="object 9"/>
            <p:cNvSpPr/>
            <p:nvPr/>
          </p:nvSpPr>
          <p:spPr>
            <a:xfrm>
              <a:off x="162305" y="3019806"/>
              <a:ext cx="8805545" cy="1973580"/>
            </a:xfrm>
            <a:custGeom>
              <a:avLst/>
              <a:gdLst/>
              <a:ahLst/>
              <a:cxnLst/>
              <a:rect l="l" t="t" r="r" b="b"/>
              <a:pathLst>
                <a:path w="8805545" h="1973579">
                  <a:moveTo>
                    <a:pt x="6608826" y="795909"/>
                  </a:moveTo>
                  <a:lnTo>
                    <a:pt x="7779016" y="795909"/>
                  </a:lnTo>
                  <a:lnTo>
                    <a:pt x="7779016" y="574738"/>
                  </a:lnTo>
                  <a:lnTo>
                    <a:pt x="6608826" y="574738"/>
                  </a:lnTo>
                  <a:lnTo>
                    <a:pt x="6608826" y="795909"/>
                  </a:lnTo>
                  <a:close/>
                </a:path>
                <a:path w="8805545" h="1973579">
                  <a:moveTo>
                    <a:pt x="0" y="329438"/>
                  </a:moveTo>
                  <a:lnTo>
                    <a:pt x="4229" y="310261"/>
                  </a:lnTo>
                  <a:lnTo>
                    <a:pt x="15786" y="294767"/>
                  </a:lnTo>
                  <a:lnTo>
                    <a:pt x="32918" y="284226"/>
                  </a:lnTo>
                  <a:lnTo>
                    <a:pt x="53886" y="280416"/>
                  </a:lnTo>
                  <a:lnTo>
                    <a:pt x="1614170" y="280416"/>
                  </a:lnTo>
                  <a:lnTo>
                    <a:pt x="1635125" y="284226"/>
                  </a:lnTo>
                  <a:lnTo>
                    <a:pt x="1652270" y="294767"/>
                  </a:lnTo>
                  <a:lnTo>
                    <a:pt x="1663827" y="310261"/>
                  </a:lnTo>
                  <a:lnTo>
                    <a:pt x="1668018" y="329438"/>
                  </a:lnTo>
                  <a:lnTo>
                    <a:pt x="1668018" y="525653"/>
                  </a:lnTo>
                  <a:lnTo>
                    <a:pt x="1663827" y="544830"/>
                  </a:lnTo>
                  <a:lnTo>
                    <a:pt x="1652270" y="560324"/>
                  </a:lnTo>
                  <a:lnTo>
                    <a:pt x="1635125" y="570865"/>
                  </a:lnTo>
                  <a:lnTo>
                    <a:pt x="1614170" y="574802"/>
                  </a:lnTo>
                  <a:lnTo>
                    <a:pt x="53886" y="574802"/>
                  </a:lnTo>
                  <a:lnTo>
                    <a:pt x="32918" y="570865"/>
                  </a:lnTo>
                  <a:lnTo>
                    <a:pt x="15786" y="560324"/>
                  </a:lnTo>
                  <a:lnTo>
                    <a:pt x="4229" y="544830"/>
                  </a:lnTo>
                  <a:lnTo>
                    <a:pt x="0" y="525653"/>
                  </a:lnTo>
                  <a:lnTo>
                    <a:pt x="0" y="329438"/>
                  </a:lnTo>
                  <a:close/>
                </a:path>
                <a:path w="8805545" h="1973579">
                  <a:moveTo>
                    <a:pt x="2097405" y="36576"/>
                  </a:moveTo>
                  <a:lnTo>
                    <a:pt x="2100580" y="22352"/>
                  </a:lnTo>
                  <a:lnTo>
                    <a:pt x="2109216" y="10668"/>
                  </a:lnTo>
                  <a:lnTo>
                    <a:pt x="2122043" y="2921"/>
                  </a:lnTo>
                  <a:lnTo>
                    <a:pt x="2137664" y="0"/>
                  </a:lnTo>
                  <a:lnTo>
                    <a:pt x="3593592" y="0"/>
                  </a:lnTo>
                  <a:lnTo>
                    <a:pt x="3609213" y="2921"/>
                  </a:lnTo>
                  <a:lnTo>
                    <a:pt x="3622040" y="10668"/>
                  </a:lnTo>
                  <a:lnTo>
                    <a:pt x="3630549" y="22352"/>
                  </a:lnTo>
                  <a:lnTo>
                    <a:pt x="3633724" y="36576"/>
                  </a:lnTo>
                  <a:lnTo>
                    <a:pt x="3633724" y="183007"/>
                  </a:lnTo>
                  <a:lnTo>
                    <a:pt x="3630549" y="197231"/>
                  </a:lnTo>
                  <a:lnTo>
                    <a:pt x="3622040" y="208915"/>
                  </a:lnTo>
                  <a:lnTo>
                    <a:pt x="3609213" y="216789"/>
                  </a:lnTo>
                  <a:lnTo>
                    <a:pt x="3593592" y="219583"/>
                  </a:lnTo>
                  <a:lnTo>
                    <a:pt x="2137664" y="219583"/>
                  </a:lnTo>
                  <a:lnTo>
                    <a:pt x="2122043" y="216789"/>
                  </a:lnTo>
                  <a:lnTo>
                    <a:pt x="2109216" y="208915"/>
                  </a:lnTo>
                  <a:lnTo>
                    <a:pt x="2100580" y="197231"/>
                  </a:lnTo>
                  <a:lnTo>
                    <a:pt x="2097405" y="183007"/>
                  </a:lnTo>
                  <a:lnTo>
                    <a:pt x="2097405" y="36576"/>
                  </a:lnTo>
                  <a:close/>
                </a:path>
                <a:path w="8805545" h="1973579">
                  <a:moveTo>
                    <a:pt x="5118735" y="919734"/>
                  </a:moveTo>
                  <a:lnTo>
                    <a:pt x="5122926" y="900684"/>
                  </a:lnTo>
                  <a:lnTo>
                    <a:pt x="5134483" y="885063"/>
                  </a:lnTo>
                  <a:lnTo>
                    <a:pt x="5151628" y="874522"/>
                  </a:lnTo>
                  <a:lnTo>
                    <a:pt x="5172583" y="870712"/>
                  </a:lnTo>
                  <a:lnTo>
                    <a:pt x="6731127" y="870712"/>
                  </a:lnTo>
                  <a:lnTo>
                    <a:pt x="6752209" y="874522"/>
                  </a:lnTo>
                  <a:lnTo>
                    <a:pt x="6769354" y="885063"/>
                  </a:lnTo>
                  <a:lnTo>
                    <a:pt x="6780784" y="900684"/>
                  </a:lnTo>
                  <a:lnTo>
                    <a:pt x="6785102" y="919734"/>
                  </a:lnTo>
                  <a:lnTo>
                    <a:pt x="6785102" y="1115949"/>
                  </a:lnTo>
                  <a:lnTo>
                    <a:pt x="6780784" y="1135126"/>
                  </a:lnTo>
                  <a:lnTo>
                    <a:pt x="6769354" y="1150747"/>
                  </a:lnTo>
                  <a:lnTo>
                    <a:pt x="6752209" y="1161161"/>
                  </a:lnTo>
                  <a:lnTo>
                    <a:pt x="6731127" y="1165098"/>
                  </a:lnTo>
                  <a:lnTo>
                    <a:pt x="5172583" y="1165098"/>
                  </a:lnTo>
                  <a:lnTo>
                    <a:pt x="5151628" y="1161161"/>
                  </a:lnTo>
                  <a:lnTo>
                    <a:pt x="5134483" y="1150747"/>
                  </a:lnTo>
                  <a:lnTo>
                    <a:pt x="5122926" y="1135126"/>
                  </a:lnTo>
                  <a:lnTo>
                    <a:pt x="5118735" y="1115949"/>
                  </a:lnTo>
                  <a:lnTo>
                    <a:pt x="5118735" y="919734"/>
                  </a:lnTo>
                  <a:close/>
                </a:path>
                <a:path w="8805545" h="1973579">
                  <a:moveTo>
                    <a:pt x="2420747" y="954278"/>
                  </a:moveTo>
                  <a:lnTo>
                    <a:pt x="2423922" y="939927"/>
                  </a:lnTo>
                  <a:lnTo>
                    <a:pt x="2432685" y="928243"/>
                  </a:lnTo>
                  <a:lnTo>
                    <a:pt x="2445512" y="920369"/>
                  </a:lnTo>
                  <a:lnTo>
                    <a:pt x="2461260" y="917448"/>
                  </a:lnTo>
                  <a:lnTo>
                    <a:pt x="3723259" y="917448"/>
                  </a:lnTo>
                  <a:lnTo>
                    <a:pt x="3739007" y="920369"/>
                  </a:lnTo>
                  <a:lnTo>
                    <a:pt x="3751961" y="928243"/>
                  </a:lnTo>
                  <a:lnTo>
                    <a:pt x="3760597" y="939927"/>
                  </a:lnTo>
                  <a:lnTo>
                    <a:pt x="3763772" y="954278"/>
                  </a:lnTo>
                  <a:lnTo>
                    <a:pt x="3763772" y="1101725"/>
                  </a:lnTo>
                  <a:lnTo>
                    <a:pt x="3760597" y="1116076"/>
                  </a:lnTo>
                  <a:lnTo>
                    <a:pt x="3751961" y="1127760"/>
                  </a:lnTo>
                  <a:lnTo>
                    <a:pt x="3739007" y="1135634"/>
                  </a:lnTo>
                  <a:lnTo>
                    <a:pt x="3723259" y="1138555"/>
                  </a:lnTo>
                  <a:lnTo>
                    <a:pt x="2461260" y="1138555"/>
                  </a:lnTo>
                  <a:lnTo>
                    <a:pt x="2445512" y="1135634"/>
                  </a:lnTo>
                  <a:lnTo>
                    <a:pt x="2432685" y="1127760"/>
                  </a:lnTo>
                  <a:lnTo>
                    <a:pt x="2423922" y="1116076"/>
                  </a:lnTo>
                  <a:lnTo>
                    <a:pt x="2420747" y="1101725"/>
                  </a:lnTo>
                  <a:lnTo>
                    <a:pt x="2420747" y="954278"/>
                  </a:lnTo>
                  <a:close/>
                </a:path>
                <a:path w="8805545" h="1973579">
                  <a:moveTo>
                    <a:pt x="7431786" y="1789176"/>
                  </a:moveTo>
                  <a:lnTo>
                    <a:pt x="7434961" y="1774825"/>
                  </a:lnTo>
                  <a:lnTo>
                    <a:pt x="7443597" y="1763014"/>
                  </a:lnTo>
                  <a:lnTo>
                    <a:pt x="7456424" y="1755140"/>
                  </a:lnTo>
                  <a:lnTo>
                    <a:pt x="7472299" y="1752219"/>
                  </a:lnTo>
                  <a:lnTo>
                    <a:pt x="8765032" y="1752219"/>
                  </a:lnTo>
                  <a:lnTo>
                    <a:pt x="8780780" y="1755140"/>
                  </a:lnTo>
                  <a:lnTo>
                    <a:pt x="8793734" y="1763014"/>
                  </a:lnTo>
                  <a:lnTo>
                    <a:pt x="8802370" y="1774825"/>
                  </a:lnTo>
                  <a:lnTo>
                    <a:pt x="8805545" y="1789176"/>
                  </a:lnTo>
                  <a:lnTo>
                    <a:pt x="8805545" y="1936623"/>
                  </a:lnTo>
                  <a:lnTo>
                    <a:pt x="8802370" y="1950974"/>
                  </a:lnTo>
                  <a:lnTo>
                    <a:pt x="8793734" y="1962658"/>
                  </a:lnTo>
                  <a:lnTo>
                    <a:pt x="8780780" y="1970532"/>
                  </a:lnTo>
                  <a:lnTo>
                    <a:pt x="8765032" y="1973453"/>
                  </a:lnTo>
                  <a:lnTo>
                    <a:pt x="7472299" y="1973453"/>
                  </a:lnTo>
                  <a:lnTo>
                    <a:pt x="7456424" y="1970532"/>
                  </a:lnTo>
                  <a:lnTo>
                    <a:pt x="7443597" y="1962658"/>
                  </a:lnTo>
                  <a:lnTo>
                    <a:pt x="7434961" y="1950974"/>
                  </a:lnTo>
                  <a:lnTo>
                    <a:pt x="7431786" y="1936623"/>
                  </a:lnTo>
                  <a:lnTo>
                    <a:pt x="7431786" y="1789176"/>
                  </a:lnTo>
                  <a:close/>
                </a:path>
                <a:path w="8805545" h="1973579">
                  <a:moveTo>
                    <a:pt x="5094732" y="150368"/>
                  </a:moveTo>
                  <a:lnTo>
                    <a:pt x="5099050" y="131191"/>
                  </a:lnTo>
                  <a:lnTo>
                    <a:pt x="5110607" y="115570"/>
                  </a:lnTo>
                  <a:lnTo>
                    <a:pt x="5127625" y="105156"/>
                  </a:lnTo>
                  <a:lnTo>
                    <a:pt x="5148707" y="101219"/>
                  </a:lnTo>
                  <a:lnTo>
                    <a:pt x="6262370" y="101219"/>
                  </a:lnTo>
                  <a:lnTo>
                    <a:pt x="6283452" y="105156"/>
                  </a:lnTo>
                  <a:lnTo>
                    <a:pt x="6300470" y="115570"/>
                  </a:lnTo>
                  <a:lnTo>
                    <a:pt x="6312027" y="131191"/>
                  </a:lnTo>
                  <a:lnTo>
                    <a:pt x="6316345" y="150368"/>
                  </a:lnTo>
                  <a:lnTo>
                    <a:pt x="6316345" y="346583"/>
                  </a:lnTo>
                  <a:lnTo>
                    <a:pt x="6312027" y="365633"/>
                  </a:lnTo>
                  <a:lnTo>
                    <a:pt x="6300470" y="381254"/>
                  </a:lnTo>
                  <a:lnTo>
                    <a:pt x="6283452" y="391795"/>
                  </a:lnTo>
                  <a:lnTo>
                    <a:pt x="6262370" y="395605"/>
                  </a:lnTo>
                  <a:lnTo>
                    <a:pt x="5148707" y="395605"/>
                  </a:lnTo>
                  <a:lnTo>
                    <a:pt x="5127625" y="391795"/>
                  </a:lnTo>
                  <a:lnTo>
                    <a:pt x="5110607" y="381254"/>
                  </a:lnTo>
                  <a:lnTo>
                    <a:pt x="5099050" y="365633"/>
                  </a:lnTo>
                  <a:lnTo>
                    <a:pt x="5094732" y="346583"/>
                  </a:lnTo>
                  <a:lnTo>
                    <a:pt x="5094732" y="150368"/>
                  </a:lnTo>
                  <a:close/>
                </a:path>
              </a:pathLst>
            </a:custGeom>
            <a:ln w="25908">
              <a:solidFill>
                <a:srgbClr val="FF0000"/>
              </a:solidFill>
            </a:ln>
          </p:spPr>
          <p:txBody>
            <a:bodyPr wrap="square" lIns="0" tIns="0" rIns="0" bIns="0" rtlCol="0"/>
            <a:lstStyle/>
            <a:p>
              <a:endParaRPr/>
            </a:p>
          </p:txBody>
        </p:sp>
        <p:sp>
          <p:nvSpPr>
            <p:cNvPr id="10" name="object 10"/>
            <p:cNvSpPr/>
            <p:nvPr/>
          </p:nvSpPr>
          <p:spPr>
            <a:xfrm>
              <a:off x="8046720" y="3352800"/>
              <a:ext cx="671830" cy="303530"/>
            </a:xfrm>
            <a:custGeom>
              <a:avLst/>
              <a:gdLst/>
              <a:ahLst/>
              <a:cxnLst/>
              <a:rect l="l" t="t" r="r" b="b"/>
              <a:pathLst>
                <a:path w="671829" h="303529">
                  <a:moveTo>
                    <a:pt x="473328" y="0"/>
                  </a:moveTo>
                  <a:lnTo>
                    <a:pt x="425069" y="1270"/>
                  </a:lnTo>
                  <a:lnTo>
                    <a:pt x="379095" y="9398"/>
                  </a:lnTo>
                  <a:lnTo>
                    <a:pt x="337057" y="24129"/>
                  </a:lnTo>
                  <a:lnTo>
                    <a:pt x="300608" y="44576"/>
                  </a:lnTo>
                  <a:lnTo>
                    <a:pt x="271272" y="70358"/>
                  </a:lnTo>
                  <a:lnTo>
                    <a:pt x="232028" y="133350"/>
                  </a:lnTo>
                  <a:lnTo>
                    <a:pt x="207645" y="164719"/>
                  </a:lnTo>
                  <a:lnTo>
                    <a:pt x="177546" y="194817"/>
                  </a:lnTo>
                  <a:lnTo>
                    <a:pt x="141731" y="223647"/>
                  </a:lnTo>
                  <a:lnTo>
                    <a:pt x="100202" y="251460"/>
                  </a:lnTo>
                  <a:lnTo>
                    <a:pt x="52958" y="277875"/>
                  </a:lnTo>
                  <a:lnTo>
                    <a:pt x="0" y="303149"/>
                  </a:lnTo>
                  <a:lnTo>
                    <a:pt x="61213" y="288670"/>
                  </a:lnTo>
                  <a:lnTo>
                    <a:pt x="120776" y="278002"/>
                  </a:lnTo>
                  <a:lnTo>
                    <a:pt x="178307" y="271272"/>
                  </a:lnTo>
                  <a:lnTo>
                    <a:pt x="234060" y="268224"/>
                  </a:lnTo>
                  <a:lnTo>
                    <a:pt x="288035" y="269113"/>
                  </a:lnTo>
                  <a:lnTo>
                    <a:pt x="340105" y="273812"/>
                  </a:lnTo>
                  <a:lnTo>
                    <a:pt x="390398" y="282320"/>
                  </a:lnTo>
                  <a:lnTo>
                    <a:pt x="439293" y="288670"/>
                  </a:lnTo>
                  <a:lnTo>
                    <a:pt x="487552" y="287400"/>
                  </a:lnTo>
                  <a:lnTo>
                    <a:pt x="533526" y="279273"/>
                  </a:lnTo>
                  <a:lnTo>
                    <a:pt x="575563" y="264541"/>
                  </a:lnTo>
                  <a:lnTo>
                    <a:pt x="612012" y="244094"/>
                  </a:lnTo>
                  <a:lnTo>
                    <a:pt x="641350" y="218312"/>
                  </a:lnTo>
                  <a:lnTo>
                    <a:pt x="671576" y="155066"/>
                  </a:lnTo>
                  <a:lnTo>
                    <a:pt x="670051" y="122682"/>
                  </a:lnTo>
                  <a:lnTo>
                    <a:pt x="636397" y="63880"/>
                  </a:lnTo>
                  <a:lnTo>
                    <a:pt x="606044" y="39497"/>
                  </a:lnTo>
                  <a:lnTo>
                    <a:pt x="567689" y="19938"/>
                  </a:lnTo>
                  <a:lnTo>
                    <a:pt x="522224" y="6350"/>
                  </a:lnTo>
                  <a:lnTo>
                    <a:pt x="473328" y="0"/>
                  </a:lnTo>
                  <a:close/>
                </a:path>
              </a:pathLst>
            </a:custGeom>
            <a:solidFill>
              <a:srgbClr val="FFFFFF"/>
            </a:solidFill>
          </p:spPr>
          <p:txBody>
            <a:bodyPr wrap="square" lIns="0" tIns="0" rIns="0" bIns="0" rtlCol="0"/>
            <a:lstStyle/>
            <a:p>
              <a:endParaRPr/>
            </a:p>
          </p:txBody>
        </p:sp>
        <p:sp>
          <p:nvSpPr>
            <p:cNvPr id="11" name="object 11"/>
            <p:cNvSpPr/>
            <p:nvPr/>
          </p:nvSpPr>
          <p:spPr>
            <a:xfrm>
              <a:off x="7738109" y="3492246"/>
              <a:ext cx="655320" cy="368935"/>
            </a:xfrm>
            <a:custGeom>
              <a:avLst/>
              <a:gdLst/>
              <a:ahLst/>
              <a:cxnLst/>
              <a:rect l="l" t="t" r="r" b="b"/>
              <a:pathLst>
                <a:path w="655320" h="368935">
                  <a:moveTo>
                    <a:pt x="509270" y="7746"/>
                  </a:moveTo>
                  <a:lnTo>
                    <a:pt x="461518" y="0"/>
                  </a:lnTo>
                  <a:lnTo>
                    <a:pt x="414528" y="1524"/>
                  </a:lnTo>
                  <a:lnTo>
                    <a:pt x="369697" y="11556"/>
                  </a:lnTo>
                  <a:lnTo>
                    <a:pt x="328675" y="29337"/>
                  </a:lnTo>
                  <a:lnTo>
                    <a:pt x="293116" y="54228"/>
                  </a:lnTo>
                  <a:lnTo>
                    <a:pt x="264541" y="85598"/>
                  </a:lnTo>
                  <a:lnTo>
                    <a:pt x="244475" y="122681"/>
                  </a:lnTo>
                  <a:lnTo>
                    <a:pt x="226187" y="162178"/>
                  </a:lnTo>
                  <a:lnTo>
                    <a:pt x="202438" y="200278"/>
                  </a:lnTo>
                  <a:lnTo>
                    <a:pt x="173100" y="236854"/>
                  </a:lnTo>
                  <a:lnTo>
                    <a:pt x="138175" y="272033"/>
                  </a:lnTo>
                  <a:lnTo>
                    <a:pt x="97663" y="305688"/>
                  </a:lnTo>
                  <a:lnTo>
                    <a:pt x="51689" y="337946"/>
                  </a:lnTo>
                  <a:lnTo>
                    <a:pt x="0" y="368680"/>
                  </a:lnTo>
                  <a:lnTo>
                    <a:pt x="59690" y="351027"/>
                  </a:lnTo>
                  <a:lnTo>
                    <a:pt x="117729" y="338073"/>
                  </a:lnTo>
                  <a:lnTo>
                    <a:pt x="173863" y="329818"/>
                  </a:lnTo>
                  <a:lnTo>
                    <a:pt x="228219" y="326262"/>
                  </a:lnTo>
                  <a:lnTo>
                    <a:pt x="280797" y="327278"/>
                  </a:lnTo>
                  <a:lnTo>
                    <a:pt x="331597" y="332993"/>
                  </a:lnTo>
                  <a:lnTo>
                    <a:pt x="380619" y="343407"/>
                  </a:lnTo>
                  <a:lnTo>
                    <a:pt x="428371" y="351027"/>
                  </a:lnTo>
                  <a:lnTo>
                    <a:pt x="475361" y="349503"/>
                  </a:lnTo>
                  <a:lnTo>
                    <a:pt x="520192" y="339597"/>
                  </a:lnTo>
                  <a:lnTo>
                    <a:pt x="561213" y="321817"/>
                  </a:lnTo>
                  <a:lnTo>
                    <a:pt x="596773" y="296798"/>
                  </a:lnTo>
                  <a:lnTo>
                    <a:pt x="625475" y="265429"/>
                  </a:lnTo>
                  <a:lnTo>
                    <a:pt x="645414" y="228345"/>
                  </a:lnTo>
                  <a:lnTo>
                    <a:pt x="654939" y="188467"/>
                  </a:lnTo>
                  <a:lnTo>
                    <a:pt x="653288" y="149224"/>
                  </a:lnTo>
                  <a:lnTo>
                    <a:pt x="641604" y="111759"/>
                  </a:lnTo>
                  <a:lnTo>
                    <a:pt x="620522" y="77596"/>
                  </a:lnTo>
                  <a:lnTo>
                    <a:pt x="590931" y="48005"/>
                  </a:lnTo>
                  <a:lnTo>
                    <a:pt x="553466" y="24256"/>
                  </a:lnTo>
                  <a:lnTo>
                    <a:pt x="509270" y="7746"/>
                  </a:lnTo>
                  <a:close/>
                </a:path>
              </a:pathLst>
            </a:custGeom>
            <a:ln w="25908">
              <a:solidFill>
                <a:srgbClr val="385D88"/>
              </a:solidFill>
            </a:ln>
          </p:spPr>
          <p:txBody>
            <a:bodyPr wrap="square" lIns="0" tIns="0" rIns="0" bIns="0" rtlCol="0"/>
            <a:lstStyle/>
            <a:p>
              <a:endParaRPr/>
            </a:p>
          </p:txBody>
        </p:sp>
      </p:grpSp>
      <p:sp>
        <p:nvSpPr>
          <p:cNvPr id="12" name="object 12"/>
          <p:cNvSpPr txBox="1"/>
          <p:nvPr/>
        </p:nvSpPr>
        <p:spPr>
          <a:xfrm>
            <a:off x="7157719" y="4544644"/>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5</a:t>
            </a:r>
            <a:endParaRPr sz="1800">
              <a:latin typeface="Calibri"/>
              <a:cs typeface="Calibri"/>
            </a:endParaRPr>
          </a:p>
        </p:txBody>
      </p:sp>
      <p:sp>
        <p:nvSpPr>
          <p:cNvPr id="13" name="object 13"/>
          <p:cNvSpPr txBox="1"/>
          <p:nvPr/>
        </p:nvSpPr>
        <p:spPr>
          <a:xfrm>
            <a:off x="8133715" y="3508629"/>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4</a:t>
            </a:r>
            <a:endParaRPr sz="1800">
              <a:latin typeface="Calibri"/>
              <a:cs typeface="Calibri"/>
            </a:endParaRPr>
          </a:p>
        </p:txBody>
      </p:sp>
      <p:pic>
        <p:nvPicPr>
          <p:cNvPr id="14" name="object 14"/>
          <p:cNvPicPr/>
          <p:nvPr/>
        </p:nvPicPr>
        <p:blipFill>
          <a:blip r:embed="rId4" cstate="print"/>
          <a:stretch>
            <a:fillRect/>
          </a:stretch>
        </p:blipFill>
        <p:spPr>
          <a:xfrm>
            <a:off x="4890515" y="2712720"/>
            <a:ext cx="7301484" cy="345186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p:nvPr/>
        </p:nvSpPr>
        <p:spPr>
          <a:xfrm>
            <a:off x="1922145" y="890752"/>
            <a:ext cx="8619490" cy="3072765"/>
          </a:xfrm>
          <a:prstGeom prst="rect">
            <a:avLst/>
          </a:prstGeom>
        </p:spPr>
        <p:txBody>
          <a:bodyPr vert="horz" wrap="square" lIns="0" tIns="165100" rIns="0" bIns="0" rtlCol="0">
            <a:spAutoFit/>
          </a:bodyPr>
          <a:lstStyle/>
          <a:p>
            <a:pPr marL="12700">
              <a:lnSpc>
                <a:spcPct val="100000"/>
              </a:lnSpc>
              <a:spcBef>
                <a:spcPts val="1300"/>
              </a:spcBef>
            </a:pPr>
            <a:r>
              <a:rPr sz="2000" b="1" u="heavy" spc="-60" dirty="0">
                <a:solidFill>
                  <a:srgbClr val="E26C09"/>
                </a:solidFill>
                <a:uFill>
                  <a:solidFill>
                    <a:srgbClr val="E26C09"/>
                  </a:solidFill>
                </a:uFill>
                <a:latin typeface="Tahoma"/>
                <a:cs typeface="Tahoma"/>
              </a:rPr>
              <a:t>Pa</a:t>
            </a:r>
            <a:r>
              <a:rPr sz="2000" b="1" u="heavy" spc="-70" dirty="0">
                <a:solidFill>
                  <a:srgbClr val="E26C09"/>
                </a:solidFill>
                <a:uFill>
                  <a:solidFill>
                    <a:srgbClr val="E26C09"/>
                  </a:solidFill>
                </a:uFill>
                <a:latin typeface="Tahoma"/>
                <a:cs typeface="Tahoma"/>
              </a:rPr>
              <a:t>rti</a:t>
            </a:r>
            <a:r>
              <a:rPr sz="2000" b="1" u="heavy" spc="-75" dirty="0">
                <a:solidFill>
                  <a:srgbClr val="E26C09"/>
                </a:solidFill>
                <a:uFill>
                  <a:solidFill>
                    <a:srgbClr val="E26C09"/>
                  </a:solidFill>
                </a:uFill>
                <a:latin typeface="Tahoma"/>
                <a:cs typeface="Tahoma"/>
              </a:rPr>
              <a:t>c</a:t>
            </a:r>
            <a:r>
              <a:rPr sz="2000" b="1" u="heavy" spc="-70" dirty="0">
                <a:solidFill>
                  <a:srgbClr val="E26C09"/>
                </a:solidFill>
                <a:uFill>
                  <a:solidFill>
                    <a:srgbClr val="E26C09"/>
                  </a:solidFill>
                </a:uFill>
                <a:latin typeface="Tahoma"/>
                <a:cs typeface="Tahoma"/>
              </a:rPr>
              <a:t>i</a:t>
            </a:r>
            <a:r>
              <a:rPr sz="2000" b="1" u="heavy" spc="-75" dirty="0">
                <a:solidFill>
                  <a:srgbClr val="E26C09"/>
                </a:solidFill>
                <a:uFill>
                  <a:solidFill>
                    <a:srgbClr val="E26C09"/>
                  </a:solidFill>
                </a:uFill>
                <a:latin typeface="Tahoma"/>
                <a:cs typeface="Tahoma"/>
              </a:rPr>
              <a:t>p</a:t>
            </a:r>
            <a:r>
              <a:rPr sz="2000" b="1" u="heavy" spc="-60" dirty="0">
                <a:solidFill>
                  <a:srgbClr val="E26C09"/>
                </a:solidFill>
                <a:uFill>
                  <a:solidFill>
                    <a:srgbClr val="E26C09"/>
                  </a:solidFill>
                </a:uFill>
                <a:latin typeface="Tahoma"/>
                <a:cs typeface="Tahoma"/>
              </a:rPr>
              <a:t>a</a:t>
            </a:r>
            <a:r>
              <a:rPr sz="2000" b="1" u="heavy" spc="-80" dirty="0">
                <a:solidFill>
                  <a:srgbClr val="E26C09"/>
                </a:solidFill>
                <a:uFill>
                  <a:solidFill>
                    <a:srgbClr val="E26C09"/>
                  </a:solidFill>
                </a:uFill>
                <a:latin typeface="Tahoma"/>
                <a:cs typeface="Tahoma"/>
              </a:rPr>
              <a:t>t</a:t>
            </a:r>
            <a:r>
              <a:rPr sz="2000" b="1" u="heavy" spc="-70" dirty="0">
                <a:solidFill>
                  <a:srgbClr val="E26C09"/>
                </a:solidFill>
                <a:uFill>
                  <a:solidFill>
                    <a:srgbClr val="E26C09"/>
                  </a:solidFill>
                </a:uFill>
                <a:latin typeface="Tahoma"/>
                <a:cs typeface="Tahoma"/>
              </a:rPr>
              <a:t>i</a:t>
            </a:r>
            <a:r>
              <a:rPr sz="2000" b="1" u="heavy" spc="-75" dirty="0">
                <a:solidFill>
                  <a:srgbClr val="E26C09"/>
                </a:solidFill>
                <a:uFill>
                  <a:solidFill>
                    <a:srgbClr val="E26C09"/>
                  </a:solidFill>
                </a:uFill>
                <a:latin typeface="Tahoma"/>
                <a:cs typeface="Tahoma"/>
              </a:rPr>
              <a:t>n</a:t>
            </a:r>
            <a:r>
              <a:rPr sz="2000" b="1" u="heavy" dirty="0">
                <a:solidFill>
                  <a:srgbClr val="E26C09"/>
                </a:solidFill>
                <a:uFill>
                  <a:solidFill>
                    <a:srgbClr val="E26C09"/>
                  </a:solidFill>
                </a:uFill>
                <a:latin typeface="Tahoma"/>
                <a:cs typeface="Tahoma"/>
              </a:rPr>
              <a:t>g</a:t>
            </a:r>
            <a:r>
              <a:rPr sz="2000" b="1" u="heavy" spc="-105" dirty="0">
                <a:solidFill>
                  <a:srgbClr val="E26C09"/>
                </a:solidFill>
                <a:uFill>
                  <a:solidFill>
                    <a:srgbClr val="E26C09"/>
                  </a:solidFill>
                </a:uFill>
                <a:latin typeface="Tahoma"/>
                <a:cs typeface="Tahoma"/>
              </a:rPr>
              <a:t> </a:t>
            </a:r>
            <a:r>
              <a:rPr sz="2000" b="1" u="heavy" spc="-55" dirty="0">
                <a:solidFill>
                  <a:srgbClr val="E26C09"/>
                </a:solidFill>
                <a:uFill>
                  <a:solidFill>
                    <a:srgbClr val="E26C09"/>
                  </a:solidFill>
                </a:uFill>
                <a:latin typeface="Tahoma"/>
                <a:cs typeface="Tahoma"/>
              </a:rPr>
              <a:t>O</a:t>
            </a:r>
            <a:r>
              <a:rPr sz="2000" b="1" u="heavy" spc="-70" dirty="0">
                <a:solidFill>
                  <a:srgbClr val="E26C09"/>
                </a:solidFill>
                <a:uFill>
                  <a:solidFill>
                    <a:srgbClr val="E26C09"/>
                  </a:solidFill>
                </a:uFill>
                <a:latin typeface="Tahoma"/>
                <a:cs typeface="Tahoma"/>
              </a:rPr>
              <a:t>r</a:t>
            </a:r>
            <a:r>
              <a:rPr sz="2000" b="1" u="heavy" spc="-65" dirty="0">
                <a:solidFill>
                  <a:srgbClr val="E26C09"/>
                </a:solidFill>
                <a:uFill>
                  <a:solidFill>
                    <a:srgbClr val="E26C09"/>
                  </a:solidFill>
                </a:uFill>
                <a:latin typeface="Tahoma"/>
                <a:cs typeface="Tahoma"/>
              </a:rPr>
              <a:t>g</a:t>
            </a:r>
            <a:r>
              <a:rPr sz="2000" b="1" u="heavy" spc="-60" dirty="0">
                <a:solidFill>
                  <a:srgbClr val="E26C09"/>
                </a:solidFill>
                <a:uFill>
                  <a:solidFill>
                    <a:srgbClr val="E26C09"/>
                  </a:solidFill>
                </a:uFill>
                <a:latin typeface="Tahoma"/>
                <a:cs typeface="Tahoma"/>
              </a:rPr>
              <a:t>an</a:t>
            </a:r>
            <a:r>
              <a:rPr sz="2000" b="1" u="heavy" spc="-70" dirty="0">
                <a:solidFill>
                  <a:srgbClr val="E26C09"/>
                </a:solidFill>
                <a:uFill>
                  <a:solidFill>
                    <a:srgbClr val="E26C09"/>
                  </a:solidFill>
                </a:uFill>
                <a:latin typeface="Tahoma"/>
                <a:cs typeface="Tahoma"/>
              </a:rPr>
              <a:t>i</a:t>
            </a:r>
            <a:r>
              <a:rPr sz="2000" b="1" u="heavy" spc="-60" dirty="0">
                <a:solidFill>
                  <a:srgbClr val="E26C09"/>
                </a:solidFill>
                <a:uFill>
                  <a:solidFill>
                    <a:srgbClr val="E26C09"/>
                  </a:solidFill>
                </a:uFill>
                <a:latin typeface="Tahoma"/>
                <a:cs typeface="Tahoma"/>
              </a:rPr>
              <a:t>za</a:t>
            </a:r>
            <a:r>
              <a:rPr sz="2000" b="1" u="heavy" spc="-70" dirty="0">
                <a:solidFill>
                  <a:srgbClr val="E26C09"/>
                </a:solidFill>
                <a:uFill>
                  <a:solidFill>
                    <a:srgbClr val="E26C09"/>
                  </a:solidFill>
                </a:uFill>
                <a:latin typeface="Tahoma"/>
                <a:cs typeface="Tahoma"/>
              </a:rPr>
              <a:t>ti</a:t>
            </a:r>
            <a:r>
              <a:rPr sz="2000" b="1" u="heavy" spc="-65" dirty="0">
                <a:solidFill>
                  <a:srgbClr val="E26C09"/>
                </a:solidFill>
                <a:uFill>
                  <a:solidFill>
                    <a:srgbClr val="E26C09"/>
                  </a:solidFill>
                </a:uFill>
                <a:latin typeface="Tahoma"/>
                <a:cs typeface="Tahoma"/>
              </a:rPr>
              <a:t>o</a:t>
            </a:r>
            <a:r>
              <a:rPr sz="2000" b="1" u="heavy" spc="-60" dirty="0">
                <a:solidFill>
                  <a:srgbClr val="E26C09"/>
                </a:solidFill>
                <a:uFill>
                  <a:solidFill>
                    <a:srgbClr val="E26C09"/>
                  </a:solidFill>
                </a:uFill>
                <a:latin typeface="Tahoma"/>
                <a:cs typeface="Tahoma"/>
              </a:rPr>
              <a:t>n</a:t>
            </a:r>
            <a:r>
              <a:rPr sz="2000" b="1" u="heavy" dirty="0">
                <a:solidFill>
                  <a:srgbClr val="E26C09"/>
                </a:solidFill>
                <a:uFill>
                  <a:solidFill>
                    <a:srgbClr val="E26C09"/>
                  </a:solidFill>
                </a:uFill>
                <a:latin typeface="Tahoma"/>
                <a:cs typeface="Tahoma"/>
              </a:rPr>
              <a:t>s</a:t>
            </a:r>
            <a:endParaRPr sz="2000">
              <a:latin typeface="Tahoma"/>
              <a:cs typeface="Tahoma"/>
            </a:endParaRPr>
          </a:p>
          <a:p>
            <a:pPr marL="12700">
              <a:lnSpc>
                <a:spcPts val="2395"/>
              </a:lnSpc>
              <a:spcBef>
                <a:spcPts val="1200"/>
              </a:spcBef>
            </a:pPr>
            <a:r>
              <a:rPr sz="2000" b="1" spc="-125" dirty="0">
                <a:solidFill>
                  <a:srgbClr val="404040"/>
                </a:solidFill>
                <a:latin typeface="Tahoma"/>
                <a:cs typeface="Tahoma"/>
              </a:rPr>
              <a:t>7</a:t>
            </a:r>
            <a:r>
              <a:rPr sz="2000" b="1" dirty="0">
                <a:solidFill>
                  <a:srgbClr val="404040"/>
                </a:solidFill>
                <a:latin typeface="Tahoma"/>
                <a:cs typeface="Tahoma"/>
              </a:rPr>
              <a:t>.</a:t>
            </a:r>
            <a:r>
              <a:rPr sz="2000" b="1" spc="-135" dirty="0">
                <a:solidFill>
                  <a:srgbClr val="404040"/>
                </a:solidFill>
                <a:latin typeface="Tahoma"/>
                <a:cs typeface="Tahoma"/>
              </a:rPr>
              <a:t> </a:t>
            </a:r>
            <a:r>
              <a:rPr sz="2000" b="1" spc="-20" dirty="0">
                <a:solidFill>
                  <a:srgbClr val="404040"/>
                </a:solidFill>
                <a:latin typeface="Tahoma"/>
                <a:cs typeface="Tahoma"/>
              </a:rPr>
              <a:t>B</a:t>
            </a:r>
            <a:r>
              <a:rPr sz="2000" b="1" spc="-25" dirty="0">
                <a:solidFill>
                  <a:srgbClr val="404040"/>
                </a:solidFill>
                <a:latin typeface="Tahoma"/>
                <a:cs typeface="Tahoma"/>
              </a:rPr>
              <a:t>ac</a:t>
            </a:r>
            <a:r>
              <a:rPr sz="2000" b="1" spc="-20" dirty="0">
                <a:solidFill>
                  <a:srgbClr val="404040"/>
                </a:solidFill>
                <a:latin typeface="Tahoma"/>
                <a:cs typeface="Tahoma"/>
              </a:rPr>
              <a:t>k</a:t>
            </a:r>
            <a:r>
              <a:rPr sz="2000" b="1" spc="-25" dirty="0">
                <a:solidFill>
                  <a:srgbClr val="404040"/>
                </a:solidFill>
                <a:latin typeface="Tahoma"/>
                <a:cs typeface="Tahoma"/>
              </a:rPr>
              <a:t>g</a:t>
            </a:r>
            <a:r>
              <a:rPr sz="2000" b="1" spc="-30" dirty="0">
                <a:solidFill>
                  <a:srgbClr val="404040"/>
                </a:solidFill>
                <a:latin typeface="Tahoma"/>
                <a:cs typeface="Tahoma"/>
              </a:rPr>
              <a:t>r</a:t>
            </a:r>
            <a:r>
              <a:rPr sz="2000" b="1" spc="-25" dirty="0">
                <a:solidFill>
                  <a:srgbClr val="404040"/>
                </a:solidFill>
                <a:latin typeface="Tahoma"/>
                <a:cs typeface="Tahoma"/>
              </a:rPr>
              <a:t>oun</a:t>
            </a:r>
            <a:r>
              <a:rPr sz="2000" b="1" dirty="0">
                <a:solidFill>
                  <a:srgbClr val="404040"/>
                </a:solidFill>
                <a:latin typeface="Tahoma"/>
                <a:cs typeface="Tahoma"/>
              </a:rPr>
              <a:t>d</a:t>
            </a:r>
            <a:r>
              <a:rPr sz="2000" b="1" spc="-50" dirty="0">
                <a:solidFill>
                  <a:srgbClr val="404040"/>
                </a:solidFill>
                <a:latin typeface="Tahoma"/>
                <a:cs typeface="Tahoma"/>
              </a:rPr>
              <a:t> </a:t>
            </a:r>
            <a:r>
              <a:rPr sz="2000" b="1" dirty="0">
                <a:solidFill>
                  <a:srgbClr val="404040"/>
                </a:solidFill>
                <a:latin typeface="Tahoma"/>
                <a:cs typeface="Tahoma"/>
              </a:rPr>
              <a:t>&amp;</a:t>
            </a:r>
            <a:r>
              <a:rPr sz="2000" b="1" spc="-220" dirty="0">
                <a:solidFill>
                  <a:srgbClr val="404040"/>
                </a:solidFill>
                <a:latin typeface="Tahoma"/>
                <a:cs typeface="Tahoma"/>
              </a:rPr>
              <a:t> </a:t>
            </a:r>
            <a:r>
              <a:rPr sz="2000" b="1" spc="-25" dirty="0">
                <a:solidFill>
                  <a:srgbClr val="404040"/>
                </a:solidFill>
                <a:latin typeface="Tahoma"/>
                <a:cs typeface="Tahoma"/>
              </a:rPr>
              <a:t>Εxp</a:t>
            </a:r>
            <a:r>
              <a:rPr sz="2000" b="1" spc="-30" dirty="0">
                <a:solidFill>
                  <a:srgbClr val="404040"/>
                </a:solidFill>
                <a:latin typeface="Tahoma"/>
                <a:cs typeface="Tahoma"/>
              </a:rPr>
              <a:t>erie</a:t>
            </a:r>
            <a:r>
              <a:rPr sz="2000" b="1" spc="-25" dirty="0">
                <a:solidFill>
                  <a:srgbClr val="404040"/>
                </a:solidFill>
                <a:latin typeface="Tahoma"/>
                <a:cs typeface="Tahoma"/>
              </a:rPr>
              <a:t>nc</a:t>
            </a:r>
            <a:r>
              <a:rPr sz="2000" b="1" dirty="0">
                <a:solidFill>
                  <a:srgbClr val="404040"/>
                </a:solidFill>
                <a:latin typeface="Tahoma"/>
                <a:cs typeface="Tahoma"/>
              </a:rPr>
              <a:t>e</a:t>
            </a:r>
            <a:r>
              <a:rPr sz="2000" b="1" spc="-75" dirty="0">
                <a:solidFill>
                  <a:srgbClr val="404040"/>
                </a:solidFill>
                <a:latin typeface="Tahoma"/>
                <a:cs typeface="Tahoma"/>
              </a:rPr>
              <a:t> </a:t>
            </a:r>
            <a:r>
              <a:rPr sz="2000" b="1" spc="-85" dirty="0">
                <a:solidFill>
                  <a:srgbClr val="404040"/>
                </a:solidFill>
                <a:latin typeface="Tahoma"/>
                <a:cs typeface="Tahoma"/>
              </a:rPr>
              <a:t>το</a:t>
            </a:r>
            <a:r>
              <a:rPr sz="2000" b="1" dirty="0">
                <a:solidFill>
                  <a:srgbClr val="404040"/>
                </a:solidFill>
                <a:latin typeface="Tahoma"/>
                <a:cs typeface="Tahoma"/>
              </a:rPr>
              <a:t>υ</a:t>
            </a:r>
            <a:r>
              <a:rPr sz="2000" b="1" spc="-100" dirty="0">
                <a:solidFill>
                  <a:srgbClr val="404040"/>
                </a:solidFill>
                <a:latin typeface="Tahoma"/>
                <a:cs typeface="Tahoma"/>
              </a:rPr>
              <a:t> </a:t>
            </a:r>
            <a:r>
              <a:rPr sz="2000" b="1" spc="-110" dirty="0">
                <a:solidFill>
                  <a:srgbClr val="404040"/>
                </a:solidFill>
                <a:latin typeface="Tahoma"/>
                <a:cs typeface="Tahoma"/>
              </a:rPr>
              <a:t>Συ</a:t>
            </a:r>
            <a:r>
              <a:rPr sz="2000" b="1" spc="-105" dirty="0">
                <a:solidFill>
                  <a:srgbClr val="404040"/>
                </a:solidFill>
                <a:latin typeface="Tahoma"/>
                <a:cs typeface="Tahoma"/>
              </a:rPr>
              <a:t>ν</a:t>
            </a:r>
            <a:r>
              <a:rPr sz="2000" b="1" spc="-110" dirty="0">
                <a:solidFill>
                  <a:srgbClr val="404040"/>
                </a:solidFill>
                <a:latin typeface="Tahoma"/>
                <a:cs typeface="Tahoma"/>
              </a:rPr>
              <a:t>το</a:t>
            </a:r>
            <a:r>
              <a:rPr sz="2000" b="1" spc="-105" dirty="0">
                <a:solidFill>
                  <a:srgbClr val="404040"/>
                </a:solidFill>
                <a:latin typeface="Tahoma"/>
                <a:cs typeface="Tahoma"/>
              </a:rPr>
              <a:t>ν</a:t>
            </a:r>
            <a:r>
              <a:rPr sz="2000" b="1" spc="-114" dirty="0">
                <a:solidFill>
                  <a:srgbClr val="404040"/>
                </a:solidFill>
                <a:latin typeface="Tahoma"/>
                <a:cs typeface="Tahoma"/>
              </a:rPr>
              <a:t>ι</a:t>
            </a:r>
            <a:r>
              <a:rPr sz="2000" b="1" spc="-105" dirty="0">
                <a:solidFill>
                  <a:srgbClr val="404040"/>
                </a:solidFill>
                <a:latin typeface="Tahoma"/>
                <a:cs typeface="Tahoma"/>
              </a:rPr>
              <a:t>σ</a:t>
            </a:r>
            <a:r>
              <a:rPr sz="2000" b="1" spc="-110" dirty="0">
                <a:solidFill>
                  <a:srgbClr val="404040"/>
                </a:solidFill>
                <a:latin typeface="Tahoma"/>
                <a:cs typeface="Tahoma"/>
              </a:rPr>
              <a:t>τ</a:t>
            </a:r>
            <a:r>
              <a:rPr sz="2000" b="1" spc="-120" dirty="0">
                <a:solidFill>
                  <a:srgbClr val="404040"/>
                </a:solidFill>
                <a:latin typeface="Tahoma"/>
                <a:cs typeface="Tahoma"/>
              </a:rPr>
              <a:t>ή</a:t>
            </a:r>
            <a:r>
              <a:rPr sz="2000" dirty="0">
                <a:solidFill>
                  <a:srgbClr val="404040"/>
                </a:solidFill>
                <a:latin typeface="Verdana"/>
                <a:cs typeface="Verdana"/>
              </a:rPr>
              <a:t>:</a:t>
            </a:r>
            <a:endParaRPr sz="2000">
              <a:latin typeface="Verdana"/>
              <a:cs typeface="Verdana"/>
            </a:endParaRPr>
          </a:p>
          <a:p>
            <a:pPr marL="299085" marR="82550" indent="-287020">
              <a:lnSpc>
                <a:spcPts val="2400"/>
              </a:lnSpc>
              <a:spcBef>
                <a:spcPts val="70"/>
              </a:spcBef>
              <a:buChar char="-"/>
              <a:tabLst>
                <a:tab pos="299085" algn="l"/>
                <a:tab pos="299720" algn="l"/>
              </a:tabLst>
            </a:pPr>
            <a:r>
              <a:rPr sz="2000" spc="15" dirty="0">
                <a:solidFill>
                  <a:srgbClr val="404040"/>
                </a:solidFill>
                <a:latin typeface="Verdana"/>
                <a:cs typeface="Verdana"/>
              </a:rPr>
              <a:t>Π</a:t>
            </a:r>
            <a:r>
              <a:rPr sz="2000" spc="5" dirty="0">
                <a:solidFill>
                  <a:srgbClr val="404040"/>
                </a:solidFill>
                <a:latin typeface="Verdana"/>
                <a:cs typeface="Verdana"/>
              </a:rPr>
              <a:t>α</a:t>
            </a:r>
            <a:r>
              <a:rPr sz="2000" dirty="0">
                <a:solidFill>
                  <a:srgbClr val="404040"/>
                </a:solidFill>
                <a:latin typeface="Verdana"/>
                <a:cs typeface="Verdana"/>
              </a:rPr>
              <a:t>ρ</a:t>
            </a:r>
            <a:r>
              <a:rPr sz="2000" spc="15" dirty="0">
                <a:solidFill>
                  <a:srgbClr val="404040"/>
                </a:solidFill>
                <a:latin typeface="Verdana"/>
                <a:cs typeface="Verdana"/>
              </a:rPr>
              <a:t>ο</a:t>
            </a:r>
            <a:r>
              <a:rPr sz="2000" spc="-5" dirty="0">
                <a:solidFill>
                  <a:srgbClr val="404040"/>
                </a:solidFill>
                <a:latin typeface="Verdana"/>
                <a:cs typeface="Verdana"/>
              </a:rPr>
              <a:t>υ</a:t>
            </a:r>
            <a:r>
              <a:rPr sz="2000" spc="5" dirty="0">
                <a:solidFill>
                  <a:srgbClr val="404040"/>
                </a:solidFill>
                <a:latin typeface="Verdana"/>
                <a:cs typeface="Verdana"/>
              </a:rPr>
              <a:t>σ</a:t>
            </a:r>
            <a:r>
              <a:rPr sz="2000" dirty="0">
                <a:solidFill>
                  <a:srgbClr val="404040"/>
                </a:solidFill>
                <a:latin typeface="Verdana"/>
                <a:cs typeface="Verdana"/>
              </a:rPr>
              <a:t>ί</a:t>
            </a:r>
            <a:r>
              <a:rPr sz="2000" spc="65" dirty="0">
                <a:solidFill>
                  <a:srgbClr val="404040"/>
                </a:solidFill>
                <a:latin typeface="Verdana"/>
                <a:cs typeface="Verdana"/>
              </a:rPr>
              <a:t>ασ</a:t>
            </a:r>
            <a:r>
              <a:rPr sz="2000" dirty="0">
                <a:solidFill>
                  <a:srgbClr val="404040"/>
                </a:solidFill>
                <a:latin typeface="Verdana"/>
                <a:cs typeface="Verdana"/>
              </a:rPr>
              <a:t>η</a:t>
            </a:r>
            <a:r>
              <a:rPr sz="2000" spc="-80" dirty="0">
                <a:solidFill>
                  <a:srgbClr val="404040"/>
                </a:solidFill>
                <a:latin typeface="Verdana"/>
                <a:cs typeface="Verdana"/>
              </a:rPr>
              <a:t> </a:t>
            </a:r>
            <a:r>
              <a:rPr sz="2000" spc="-40" dirty="0">
                <a:solidFill>
                  <a:srgbClr val="404040"/>
                </a:solidFill>
                <a:latin typeface="Verdana"/>
                <a:cs typeface="Verdana"/>
              </a:rPr>
              <a:t>τ</a:t>
            </a:r>
            <a:r>
              <a:rPr sz="2000" spc="-70" dirty="0">
                <a:solidFill>
                  <a:srgbClr val="404040"/>
                </a:solidFill>
                <a:latin typeface="Verdana"/>
                <a:cs typeface="Verdana"/>
              </a:rPr>
              <a:t>ο</a:t>
            </a:r>
            <a:r>
              <a:rPr sz="2000" dirty="0">
                <a:solidFill>
                  <a:srgbClr val="404040"/>
                </a:solidFill>
                <a:latin typeface="Verdana"/>
                <a:cs typeface="Verdana"/>
              </a:rPr>
              <a:t>υ</a:t>
            </a:r>
            <a:r>
              <a:rPr sz="2000" spc="-245" dirty="0">
                <a:solidFill>
                  <a:srgbClr val="404040"/>
                </a:solidFill>
                <a:latin typeface="Verdana"/>
                <a:cs typeface="Verdana"/>
              </a:rPr>
              <a:t> </a:t>
            </a:r>
            <a:r>
              <a:rPr sz="2000" spc="5" dirty="0">
                <a:solidFill>
                  <a:srgbClr val="404040"/>
                </a:solidFill>
                <a:latin typeface="Verdana"/>
                <a:cs typeface="Verdana"/>
              </a:rPr>
              <a:t>προ</a:t>
            </a:r>
            <a:r>
              <a:rPr sz="2000" spc="15" dirty="0">
                <a:solidFill>
                  <a:srgbClr val="404040"/>
                </a:solidFill>
                <a:latin typeface="Verdana"/>
                <a:cs typeface="Verdana"/>
              </a:rPr>
              <a:t>φ</a:t>
            </a:r>
            <a:r>
              <a:rPr sz="2000" spc="-15" dirty="0">
                <a:solidFill>
                  <a:srgbClr val="404040"/>
                </a:solidFill>
                <a:latin typeface="Verdana"/>
                <a:cs typeface="Verdana"/>
              </a:rPr>
              <a:t>ί</a:t>
            </a:r>
            <a:r>
              <a:rPr sz="2000" dirty="0">
                <a:solidFill>
                  <a:srgbClr val="404040"/>
                </a:solidFill>
                <a:latin typeface="Verdana"/>
                <a:cs typeface="Verdana"/>
              </a:rPr>
              <a:t>λ</a:t>
            </a:r>
            <a:r>
              <a:rPr sz="2000" spc="-295" dirty="0">
                <a:solidFill>
                  <a:srgbClr val="404040"/>
                </a:solidFill>
                <a:latin typeface="Verdana"/>
                <a:cs typeface="Verdana"/>
              </a:rPr>
              <a:t> </a:t>
            </a:r>
            <a:r>
              <a:rPr sz="2000" spc="-40" dirty="0">
                <a:solidFill>
                  <a:srgbClr val="404040"/>
                </a:solidFill>
                <a:latin typeface="Verdana"/>
                <a:cs typeface="Verdana"/>
              </a:rPr>
              <a:t>τ</a:t>
            </a:r>
            <a:r>
              <a:rPr sz="2000" spc="-70" dirty="0">
                <a:solidFill>
                  <a:srgbClr val="404040"/>
                </a:solidFill>
                <a:latin typeface="Verdana"/>
                <a:cs typeface="Verdana"/>
              </a:rPr>
              <a:t>ο</a:t>
            </a:r>
            <a:r>
              <a:rPr sz="2000" dirty="0">
                <a:solidFill>
                  <a:srgbClr val="404040"/>
                </a:solidFill>
                <a:latin typeface="Verdana"/>
                <a:cs typeface="Verdana"/>
              </a:rPr>
              <a:t>υ</a:t>
            </a:r>
            <a:r>
              <a:rPr sz="2000" spc="-240" dirty="0">
                <a:solidFill>
                  <a:srgbClr val="404040"/>
                </a:solidFill>
                <a:latin typeface="Verdana"/>
                <a:cs typeface="Verdana"/>
              </a:rPr>
              <a:t> </a:t>
            </a:r>
            <a:r>
              <a:rPr sz="2000" spc="5" dirty="0">
                <a:solidFill>
                  <a:srgbClr val="404040"/>
                </a:solidFill>
                <a:latin typeface="Verdana"/>
                <a:cs typeface="Verdana"/>
              </a:rPr>
              <a:t>συ</a:t>
            </a:r>
            <a:r>
              <a:rPr sz="2000" spc="20" dirty="0">
                <a:solidFill>
                  <a:srgbClr val="404040"/>
                </a:solidFill>
                <a:latin typeface="Verdana"/>
                <a:cs typeface="Verdana"/>
              </a:rPr>
              <a:t>ν</a:t>
            </a:r>
            <a:r>
              <a:rPr sz="2000" spc="-40" dirty="0">
                <a:solidFill>
                  <a:srgbClr val="404040"/>
                </a:solidFill>
                <a:latin typeface="Verdana"/>
                <a:cs typeface="Verdana"/>
              </a:rPr>
              <a:t>τ</a:t>
            </a:r>
            <a:r>
              <a:rPr sz="2000" spc="-70" dirty="0">
                <a:solidFill>
                  <a:srgbClr val="404040"/>
                </a:solidFill>
                <a:latin typeface="Verdana"/>
                <a:cs typeface="Verdana"/>
              </a:rPr>
              <a:t>ο</a:t>
            </a:r>
            <a:r>
              <a:rPr sz="2000" spc="-60" dirty="0">
                <a:solidFill>
                  <a:srgbClr val="404040"/>
                </a:solidFill>
                <a:latin typeface="Verdana"/>
                <a:cs typeface="Verdana"/>
              </a:rPr>
              <a:t>ν</a:t>
            </a:r>
            <a:r>
              <a:rPr sz="2000" spc="-155" dirty="0">
                <a:solidFill>
                  <a:srgbClr val="404040"/>
                </a:solidFill>
                <a:latin typeface="Verdana"/>
                <a:cs typeface="Verdana"/>
              </a:rPr>
              <a:t>ι</a:t>
            </a:r>
            <a:r>
              <a:rPr sz="2000" spc="160" dirty="0">
                <a:solidFill>
                  <a:srgbClr val="404040"/>
                </a:solidFill>
                <a:latin typeface="Verdana"/>
                <a:cs typeface="Verdana"/>
              </a:rPr>
              <a:t>σ</a:t>
            </a:r>
            <a:r>
              <a:rPr sz="2000" spc="-220" dirty="0">
                <a:solidFill>
                  <a:srgbClr val="404040"/>
                </a:solidFill>
                <a:latin typeface="Verdana"/>
                <a:cs typeface="Verdana"/>
              </a:rPr>
              <a:t>τ</a:t>
            </a:r>
            <a:r>
              <a:rPr sz="2000" spc="-145" dirty="0">
                <a:solidFill>
                  <a:srgbClr val="404040"/>
                </a:solidFill>
                <a:latin typeface="Verdana"/>
                <a:cs typeface="Verdana"/>
              </a:rPr>
              <a:t>ι</a:t>
            </a:r>
            <a:r>
              <a:rPr sz="2000" spc="-50" dirty="0">
                <a:solidFill>
                  <a:srgbClr val="404040"/>
                </a:solidFill>
                <a:latin typeface="Verdana"/>
                <a:cs typeface="Verdana"/>
              </a:rPr>
              <a:t>κ</a:t>
            </a:r>
            <a:r>
              <a:rPr sz="2000" spc="-55" dirty="0">
                <a:solidFill>
                  <a:srgbClr val="404040"/>
                </a:solidFill>
                <a:latin typeface="Verdana"/>
                <a:cs typeface="Verdana"/>
              </a:rPr>
              <a:t>ο</a:t>
            </a:r>
            <a:r>
              <a:rPr sz="2000" dirty="0">
                <a:solidFill>
                  <a:srgbClr val="404040"/>
                </a:solidFill>
                <a:latin typeface="Verdana"/>
                <a:cs typeface="Verdana"/>
              </a:rPr>
              <a:t>ύ</a:t>
            </a:r>
            <a:r>
              <a:rPr sz="2000" spc="-270" dirty="0">
                <a:solidFill>
                  <a:srgbClr val="404040"/>
                </a:solidFill>
                <a:latin typeface="Verdana"/>
                <a:cs typeface="Verdana"/>
              </a:rPr>
              <a:t> </a:t>
            </a:r>
            <a:r>
              <a:rPr sz="2000" spc="25" dirty="0">
                <a:solidFill>
                  <a:srgbClr val="404040"/>
                </a:solidFill>
                <a:latin typeface="Verdana"/>
                <a:cs typeface="Verdana"/>
              </a:rPr>
              <a:t>ορ</a:t>
            </a:r>
            <a:r>
              <a:rPr sz="2000" spc="30" dirty="0">
                <a:solidFill>
                  <a:srgbClr val="404040"/>
                </a:solidFill>
                <a:latin typeface="Verdana"/>
                <a:cs typeface="Verdana"/>
              </a:rPr>
              <a:t>γ</a:t>
            </a:r>
            <a:r>
              <a:rPr sz="2000" spc="40" dirty="0">
                <a:solidFill>
                  <a:srgbClr val="404040"/>
                </a:solidFill>
                <a:latin typeface="Verdana"/>
                <a:cs typeface="Verdana"/>
              </a:rPr>
              <a:t>α</a:t>
            </a:r>
            <a:r>
              <a:rPr sz="2000" spc="50" dirty="0">
                <a:solidFill>
                  <a:srgbClr val="404040"/>
                </a:solidFill>
                <a:latin typeface="Verdana"/>
                <a:cs typeface="Verdana"/>
              </a:rPr>
              <a:t>ν</a:t>
            </a:r>
            <a:r>
              <a:rPr sz="2000" spc="-155" dirty="0">
                <a:solidFill>
                  <a:srgbClr val="404040"/>
                </a:solidFill>
                <a:latin typeface="Verdana"/>
                <a:cs typeface="Verdana"/>
              </a:rPr>
              <a:t>ι</a:t>
            </a:r>
            <a:r>
              <a:rPr sz="2000" spc="25" dirty="0">
                <a:solidFill>
                  <a:srgbClr val="404040"/>
                </a:solidFill>
                <a:latin typeface="Verdana"/>
                <a:cs typeface="Verdana"/>
              </a:rPr>
              <a:t>σ</a:t>
            </a:r>
            <a:r>
              <a:rPr sz="2000" spc="30" dirty="0">
                <a:solidFill>
                  <a:srgbClr val="404040"/>
                </a:solidFill>
                <a:latin typeface="Verdana"/>
                <a:cs typeface="Verdana"/>
              </a:rPr>
              <a:t>μο</a:t>
            </a:r>
            <a:r>
              <a:rPr sz="2000" spc="50" dirty="0">
                <a:solidFill>
                  <a:srgbClr val="404040"/>
                </a:solidFill>
                <a:latin typeface="Verdana"/>
                <a:cs typeface="Verdana"/>
              </a:rPr>
              <a:t>ύ</a:t>
            </a:r>
            <a:r>
              <a:rPr sz="2000" spc="130" dirty="0">
                <a:solidFill>
                  <a:srgbClr val="404040"/>
                </a:solidFill>
                <a:latin typeface="Verdana"/>
                <a:cs typeface="Verdana"/>
              </a:rPr>
              <a:t>:</a:t>
            </a:r>
            <a:r>
              <a:rPr sz="2000" spc="175" dirty="0">
                <a:solidFill>
                  <a:srgbClr val="404040"/>
                </a:solidFill>
                <a:latin typeface="Verdana"/>
                <a:cs typeface="Verdana"/>
              </a:rPr>
              <a:t>σ</a:t>
            </a:r>
            <a:r>
              <a:rPr sz="2000" spc="-40" dirty="0">
                <a:solidFill>
                  <a:srgbClr val="404040"/>
                </a:solidFill>
                <a:latin typeface="Verdana"/>
                <a:cs typeface="Verdana"/>
              </a:rPr>
              <a:t>τ</a:t>
            </a:r>
            <a:r>
              <a:rPr sz="2000" spc="-70" dirty="0">
                <a:solidFill>
                  <a:srgbClr val="404040"/>
                </a:solidFill>
                <a:latin typeface="Verdana"/>
                <a:cs typeface="Verdana"/>
              </a:rPr>
              <a:t>ό</a:t>
            </a:r>
            <a:r>
              <a:rPr sz="2000" spc="-60" dirty="0">
                <a:solidFill>
                  <a:srgbClr val="404040"/>
                </a:solidFill>
                <a:latin typeface="Verdana"/>
                <a:cs typeface="Verdana"/>
              </a:rPr>
              <a:t>χ</a:t>
            </a:r>
            <a:r>
              <a:rPr sz="2000" spc="-80" dirty="0">
                <a:solidFill>
                  <a:srgbClr val="404040"/>
                </a:solidFill>
                <a:latin typeface="Verdana"/>
                <a:cs typeface="Verdana"/>
              </a:rPr>
              <a:t>ο</a:t>
            </a:r>
            <a:r>
              <a:rPr sz="2000" spc="-155" dirty="0">
                <a:solidFill>
                  <a:srgbClr val="404040"/>
                </a:solidFill>
                <a:latin typeface="Verdana"/>
                <a:cs typeface="Verdana"/>
              </a:rPr>
              <a:t>ι</a:t>
            </a:r>
            <a:r>
              <a:rPr sz="2000" dirty="0">
                <a:solidFill>
                  <a:srgbClr val="404040"/>
                </a:solidFill>
                <a:latin typeface="Verdana"/>
                <a:cs typeface="Verdana"/>
              </a:rPr>
              <a:t>,  </a:t>
            </a:r>
            <a:r>
              <a:rPr sz="2000" spc="-50" dirty="0">
                <a:solidFill>
                  <a:srgbClr val="404040"/>
                </a:solidFill>
                <a:latin typeface="Verdana"/>
                <a:cs typeface="Verdana"/>
              </a:rPr>
              <a:t>κλά</a:t>
            </a:r>
            <a:r>
              <a:rPr sz="2000" spc="-45" dirty="0">
                <a:solidFill>
                  <a:srgbClr val="404040"/>
                </a:solidFill>
                <a:latin typeface="Verdana"/>
                <a:cs typeface="Verdana"/>
              </a:rPr>
              <a:t>δ</a:t>
            </a:r>
            <a:r>
              <a:rPr sz="2000" spc="-55" dirty="0">
                <a:solidFill>
                  <a:srgbClr val="404040"/>
                </a:solidFill>
                <a:latin typeface="Verdana"/>
                <a:cs typeface="Verdana"/>
              </a:rPr>
              <a:t>ο</a:t>
            </a:r>
            <a:r>
              <a:rPr sz="2000" dirty="0">
                <a:solidFill>
                  <a:srgbClr val="404040"/>
                </a:solidFill>
                <a:latin typeface="Verdana"/>
                <a:cs typeface="Verdana"/>
              </a:rPr>
              <a:t>ι</a:t>
            </a:r>
            <a:r>
              <a:rPr sz="2000" spc="-245" dirty="0">
                <a:solidFill>
                  <a:srgbClr val="404040"/>
                </a:solidFill>
                <a:latin typeface="Verdana"/>
                <a:cs typeface="Verdana"/>
              </a:rPr>
              <a:t> </a:t>
            </a:r>
            <a:r>
              <a:rPr sz="2000" spc="15" dirty="0">
                <a:solidFill>
                  <a:srgbClr val="404040"/>
                </a:solidFill>
                <a:latin typeface="Verdana"/>
                <a:cs typeface="Verdana"/>
              </a:rPr>
              <a:t>σπου</a:t>
            </a:r>
            <a:r>
              <a:rPr sz="2000" spc="25" dirty="0">
                <a:solidFill>
                  <a:srgbClr val="404040"/>
                </a:solidFill>
                <a:latin typeface="Verdana"/>
                <a:cs typeface="Verdana"/>
              </a:rPr>
              <a:t>δ</a:t>
            </a:r>
            <a:r>
              <a:rPr sz="2000" spc="20" dirty="0">
                <a:solidFill>
                  <a:srgbClr val="404040"/>
                </a:solidFill>
                <a:latin typeface="Verdana"/>
                <a:cs typeface="Verdana"/>
              </a:rPr>
              <a:t>ώ</a:t>
            </a:r>
            <a:r>
              <a:rPr sz="2000" dirty="0">
                <a:solidFill>
                  <a:srgbClr val="404040"/>
                </a:solidFill>
                <a:latin typeface="Verdana"/>
                <a:cs typeface="Verdana"/>
              </a:rPr>
              <a:t>ν</a:t>
            </a:r>
            <a:r>
              <a:rPr sz="2000" spc="-140" dirty="0">
                <a:solidFill>
                  <a:srgbClr val="404040"/>
                </a:solidFill>
                <a:latin typeface="Verdana"/>
                <a:cs typeface="Verdana"/>
              </a:rPr>
              <a:t> </a:t>
            </a:r>
            <a:r>
              <a:rPr sz="2000" spc="15" dirty="0">
                <a:solidFill>
                  <a:srgbClr val="404040"/>
                </a:solidFill>
                <a:latin typeface="Verdana"/>
                <a:cs typeface="Verdana"/>
              </a:rPr>
              <a:t>δ</a:t>
            </a:r>
            <a:r>
              <a:rPr sz="2000" spc="5" dirty="0">
                <a:solidFill>
                  <a:srgbClr val="404040"/>
                </a:solidFill>
                <a:latin typeface="Verdana"/>
                <a:cs typeface="Verdana"/>
              </a:rPr>
              <a:t>ρασ</a:t>
            </a:r>
            <a:r>
              <a:rPr sz="2000" spc="10" dirty="0">
                <a:solidFill>
                  <a:srgbClr val="404040"/>
                </a:solidFill>
                <a:latin typeface="Verdana"/>
                <a:cs typeface="Verdana"/>
              </a:rPr>
              <a:t>τη</a:t>
            </a:r>
            <a:r>
              <a:rPr sz="2000" spc="5" dirty="0">
                <a:solidFill>
                  <a:srgbClr val="404040"/>
                </a:solidFill>
                <a:latin typeface="Verdana"/>
                <a:cs typeface="Verdana"/>
              </a:rPr>
              <a:t>ρ</a:t>
            </a:r>
            <a:r>
              <a:rPr sz="2000" spc="-5" dirty="0">
                <a:solidFill>
                  <a:srgbClr val="404040"/>
                </a:solidFill>
                <a:latin typeface="Verdana"/>
                <a:cs typeface="Verdana"/>
              </a:rPr>
              <a:t>ι</a:t>
            </a:r>
            <a:r>
              <a:rPr sz="2000" spc="5" dirty="0">
                <a:solidFill>
                  <a:srgbClr val="404040"/>
                </a:solidFill>
                <a:latin typeface="Verdana"/>
                <a:cs typeface="Verdana"/>
              </a:rPr>
              <a:t>οπο</a:t>
            </a:r>
            <a:r>
              <a:rPr sz="2000" spc="-5" dirty="0">
                <a:solidFill>
                  <a:srgbClr val="404040"/>
                </a:solidFill>
                <a:latin typeface="Verdana"/>
                <a:cs typeface="Verdana"/>
              </a:rPr>
              <a:t>ί</a:t>
            </a:r>
            <a:r>
              <a:rPr sz="2000" spc="10" dirty="0">
                <a:solidFill>
                  <a:srgbClr val="404040"/>
                </a:solidFill>
                <a:latin typeface="Verdana"/>
                <a:cs typeface="Verdana"/>
              </a:rPr>
              <a:t>η</a:t>
            </a:r>
            <a:r>
              <a:rPr sz="2000" spc="5" dirty="0">
                <a:solidFill>
                  <a:srgbClr val="404040"/>
                </a:solidFill>
                <a:latin typeface="Verdana"/>
                <a:cs typeface="Verdana"/>
              </a:rPr>
              <a:t>σ</a:t>
            </a:r>
            <a:r>
              <a:rPr sz="2000" dirty="0">
                <a:solidFill>
                  <a:srgbClr val="404040"/>
                </a:solidFill>
                <a:latin typeface="Verdana"/>
                <a:cs typeface="Verdana"/>
              </a:rPr>
              <a:t>ης,</a:t>
            </a:r>
            <a:r>
              <a:rPr sz="2000" spc="-190" dirty="0">
                <a:solidFill>
                  <a:srgbClr val="404040"/>
                </a:solidFill>
                <a:latin typeface="Verdana"/>
                <a:cs typeface="Verdana"/>
              </a:rPr>
              <a:t> </a:t>
            </a:r>
            <a:r>
              <a:rPr sz="2000" dirty="0">
                <a:solidFill>
                  <a:srgbClr val="404040"/>
                </a:solidFill>
                <a:latin typeface="Verdana"/>
                <a:cs typeface="Verdana"/>
              </a:rPr>
              <a:t>ομάδες</a:t>
            </a:r>
            <a:r>
              <a:rPr sz="2000" spc="-135" dirty="0">
                <a:solidFill>
                  <a:srgbClr val="404040"/>
                </a:solidFill>
                <a:latin typeface="Verdana"/>
                <a:cs typeface="Verdana"/>
              </a:rPr>
              <a:t> </a:t>
            </a:r>
            <a:r>
              <a:rPr sz="2000" spc="-40" dirty="0">
                <a:solidFill>
                  <a:srgbClr val="404040"/>
                </a:solidFill>
                <a:latin typeface="Verdana"/>
                <a:cs typeface="Verdana"/>
              </a:rPr>
              <a:t>σ</a:t>
            </a:r>
            <a:r>
              <a:rPr sz="2000" spc="-35" dirty="0">
                <a:solidFill>
                  <a:srgbClr val="404040"/>
                </a:solidFill>
                <a:latin typeface="Verdana"/>
                <a:cs typeface="Verdana"/>
              </a:rPr>
              <a:t>τ</a:t>
            </a:r>
            <a:r>
              <a:rPr sz="2000" spc="-40" dirty="0">
                <a:solidFill>
                  <a:srgbClr val="404040"/>
                </a:solidFill>
                <a:latin typeface="Verdana"/>
                <a:cs typeface="Verdana"/>
              </a:rPr>
              <a:t>ό</a:t>
            </a:r>
            <a:r>
              <a:rPr sz="2000" spc="-30" dirty="0">
                <a:solidFill>
                  <a:srgbClr val="404040"/>
                </a:solidFill>
                <a:latin typeface="Verdana"/>
                <a:cs typeface="Verdana"/>
              </a:rPr>
              <a:t>χ</a:t>
            </a:r>
            <a:r>
              <a:rPr sz="2000" spc="-40" dirty="0">
                <a:solidFill>
                  <a:srgbClr val="404040"/>
                </a:solidFill>
                <a:latin typeface="Verdana"/>
                <a:cs typeface="Verdana"/>
              </a:rPr>
              <a:t>ο</a:t>
            </a:r>
            <a:r>
              <a:rPr sz="2000" dirty="0">
                <a:solidFill>
                  <a:srgbClr val="404040"/>
                </a:solidFill>
                <a:latin typeface="Verdana"/>
                <a:cs typeface="Verdana"/>
              </a:rPr>
              <a:t>ι</a:t>
            </a:r>
            <a:r>
              <a:rPr sz="2000" spc="-200" dirty="0">
                <a:solidFill>
                  <a:srgbClr val="404040"/>
                </a:solidFill>
                <a:latin typeface="Verdana"/>
                <a:cs typeface="Verdana"/>
              </a:rPr>
              <a:t> </a:t>
            </a:r>
            <a:r>
              <a:rPr sz="2000" spc="30" dirty="0">
                <a:solidFill>
                  <a:srgbClr val="404040"/>
                </a:solidFill>
                <a:latin typeface="Verdana"/>
                <a:cs typeface="Verdana"/>
              </a:rPr>
              <a:t>σ</a:t>
            </a:r>
            <a:r>
              <a:rPr sz="2000" spc="35" dirty="0">
                <a:solidFill>
                  <a:srgbClr val="404040"/>
                </a:solidFill>
                <a:latin typeface="Verdana"/>
                <a:cs typeface="Verdana"/>
              </a:rPr>
              <a:t>τ</a:t>
            </a:r>
            <a:r>
              <a:rPr sz="2000" spc="30" dirty="0">
                <a:solidFill>
                  <a:srgbClr val="404040"/>
                </a:solidFill>
                <a:latin typeface="Verdana"/>
                <a:cs typeface="Verdana"/>
              </a:rPr>
              <a:t>ο</a:t>
            </a:r>
            <a:r>
              <a:rPr sz="2000" spc="25" dirty="0">
                <a:solidFill>
                  <a:srgbClr val="404040"/>
                </a:solidFill>
                <a:latin typeface="Verdana"/>
                <a:cs typeface="Verdana"/>
              </a:rPr>
              <a:t>υ</a:t>
            </a:r>
            <a:r>
              <a:rPr sz="2000" dirty="0">
                <a:solidFill>
                  <a:srgbClr val="404040"/>
                </a:solidFill>
                <a:latin typeface="Verdana"/>
                <a:cs typeface="Verdana"/>
              </a:rPr>
              <a:t>ς</a:t>
            </a:r>
            <a:r>
              <a:rPr sz="2000" spc="-155" dirty="0">
                <a:solidFill>
                  <a:srgbClr val="404040"/>
                </a:solidFill>
                <a:latin typeface="Verdana"/>
                <a:cs typeface="Verdana"/>
              </a:rPr>
              <a:t> </a:t>
            </a:r>
            <a:r>
              <a:rPr sz="2000" spc="30" dirty="0">
                <a:solidFill>
                  <a:srgbClr val="404040"/>
                </a:solidFill>
                <a:latin typeface="Verdana"/>
                <a:cs typeface="Verdana"/>
              </a:rPr>
              <a:t>οποίους  </a:t>
            </a:r>
            <a:r>
              <a:rPr sz="2000" spc="-45" dirty="0">
                <a:solidFill>
                  <a:srgbClr val="404040"/>
                </a:solidFill>
                <a:latin typeface="Verdana"/>
                <a:cs typeface="Verdana"/>
              </a:rPr>
              <a:t>απευθύνεται</a:t>
            </a:r>
            <a:endParaRPr sz="2000">
              <a:latin typeface="Verdana"/>
              <a:cs typeface="Verdana"/>
            </a:endParaRPr>
          </a:p>
          <a:p>
            <a:pPr marL="299085" indent="-287020">
              <a:lnSpc>
                <a:spcPts val="2320"/>
              </a:lnSpc>
              <a:buChar char="-"/>
              <a:tabLst>
                <a:tab pos="299085" algn="l"/>
                <a:tab pos="299720" algn="l"/>
              </a:tabLst>
            </a:pPr>
            <a:r>
              <a:rPr sz="2000" spc="35" dirty="0">
                <a:solidFill>
                  <a:srgbClr val="404040"/>
                </a:solidFill>
                <a:latin typeface="Verdana"/>
                <a:cs typeface="Verdana"/>
              </a:rPr>
              <a:t>Πώ</a:t>
            </a:r>
            <a:r>
              <a:rPr sz="2000" dirty="0">
                <a:solidFill>
                  <a:srgbClr val="404040"/>
                </a:solidFill>
                <a:latin typeface="Verdana"/>
                <a:cs typeface="Verdana"/>
              </a:rPr>
              <a:t>ς</a:t>
            </a:r>
            <a:r>
              <a:rPr sz="2000" spc="-170" dirty="0">
                <a:solidFill>
                  <a:srgbClr val="404040"/>
                </a:solidFill>
                <a:latin typeface="Verdana"/>
                <a:cs typeface="Verdana"/>
              </a:rPr>
              <a:t> </a:t>
            </a:r>
            <a:r>
              <a:rPr sz="2000" spc="-30" dirty="0">
                <a:solidFill>
                  <a:srgbClr val="404040"/>
                </a:solidFill>
                <a:latin typeface="Verdana"/>
                <a:cs typeface="Verdana"/>
              </a:rPr>
              <a:t>ο</a:t>
            </a:r>
            <a:r>
              <a:rPr sz="2000" dirty="0">
                <a:solidFill>
                  <a:srgbClr val="404040"/>
                </a:solidFill>
                <a:latin typeface="Verdana"/>
                <a:cs typeface="Verdana"/>
              </a:rPr>
              <a:t>ι</a:t>
            </a:r>
            <a:r>
              <a:rPr sz="2000" spc="-185" dirty="0">
                <a:solidFill>
                  <a:srgbClr val="404040"/>
                </a:solidFill>
                <a:latin typeface="Verdana"/>
                <a:cs typeface="Verdana"/>
              </a:rPr>
              <a:t> </a:t>
            </a:r>
            <a:r>
              <a:rPr sz="2000" spc="-20" dirty="0">
                <a:solidFill>
                  <a:srgbClr val="404040"/>
                </a:solidFill>
                <a:latin typeface="Verdana"/>
                <a:cs typeface="Verdana"/>
              </a:rPr>
              <a:t>προ</a:t>
            </a:r>
            <a:r>
              <a:rPr sz="2000" spc="-10" dirty="0">
                <a:solidFill>
                  <a:srgbClr val="404040"/>
                </a:solidFill>
                <a:latin typeface="Verdana"/>
                <a:cs typeface="Verdana"/>
              </a:rPr>
              <a:t>ηγ</a:t>
            </a:r>
            <a:r>
              <a:rPr sz="2000" spc="-20" dirty="0">
                <a:solidFill>
                  <a:srgbClr val="404040"/>
                </a:solidFill>
                <a:latin typeface="Verdana"/>
                <a:cs typeface="Verdana"/>
              </a:rPr>
              <a:t>ού</a:t>
            </a:r>
            <a:r>
              <a:rPr sz="2000" spc="-10" dirty="0">
                <a:solidFill>
                  <a:srgbClr val="404040"/>
                </a:solidFill>
                <a:latin typeface="Verdana"/>
                <a:cs typeface="Verdana"/>
              </a:rPr>
              <a:t>με</a:t>
            </a:r>
            <a:r>
              <a:rPr sz="2000" spc="-25" dirty="0">
                <a:solidFill>
                  <a:srgbClr val="404040"/>
                </a:solidFill>
                <a:latin typeface="Verdana"/>
                <a:cs typeface="Verdana"/>
              </a:rPr>
              <a:t>ν</a:t>
            </a:r>
            <a:r>
              <a:rPr sz="2000" spc="-10" dirty="0">
                <a:solidFill>
                  <a:srgbClr val="404040"/>
                </a:solidFill>
                <a:latin typeface="Verdana"/>
                <a:cs typeface="Verdana"/>
              </a:rPr>
              <a:t>ε</a:t>
            </a:r>
            <a:r>
              <a:rPr sz="2000" dirty="0">
                <a:solidFill>
                  <a:srgbClr val="404040"/>
                </a:solidFill>
                <a:latin typeface="Verdana"/>
                <a:cs typeface="Verdana"/>
              </a:rPr>
              <a:t>ς</a:t>
            </a:r>
            <a:r>
              <a:rPr sz="2000" spc="-240" dirty="0">
                <a:solidFill>
                  <a:srgbClr val="404040"/>
                </a:solidFill>
                <a:latin typeface="Verdana"/>
                <a:cs typeface="Verdana"/>
              </a:rPr>
              <a:t> </a:t>
            </a:r>
            <a:r>
              <a:rPr sz="2000" spc="-60" dirty="0">
                <a:solidFill>
                  <a:srgbClr val="404040"/>
                </a:solidFill>
                <a:latin typeface="Verdana"/>
                <a:cs typeface="Verdana"/>
              </a:rPr>
              <a:t>εμ</a:t>
            </a:r>
            <a:r>
              <a:rPr sz="2000" spc="-65" dirty="0">
                <a:solidFill>
                  <a:srgbClr val="404040"/>
                </a:solidFill>
                <a:latin typeface="Verdana"/>
                <a:cs typeface="Verdana"/>
              </a:rPr>
              <a:t>π</a:t>
            </a:r>
            <a:r>
              <a:rPr sz="2000" spc="-60" dirty="0">
                <a:solidFill>
                  <a:srgbClr val="404040"/>
                </a:solidFill>
                <a:latin typeface="Verdana"/>
                <a:cs typeface="Verdana"/>
              </a:rPr>
              <a:t>ε</a:t>
            </a:r>
            <a:r>
              <a:rPr sz="2000" spc="-70" dirty="0">
                <a:solidFill>
                  <a:srgbClr val="404040"/>
                </a:solidFill>
                <a:latin typeface="Verdana"/>
                <a:cs typeface="Verdana"/>
              </a:rPr>
              <a:t>ι</a:t>
            </a:r>
            <a:r>
              <a:rPr sz="2000" spc="-65" dirty="0">
                <a:solidFill>
                  <a:srgbClr val="404040"/>
                </a:solidFill>
                <a:latin typeface="Verdana"/>
                <a:cs typeface="Verdana"/>
              </a:rPr>
              <a:t>ρ</a:t>
            </a:r>
            <a:r>
              <a:rPr sz="2000" spc="-70" dirty="0">
                <a:solidFill>
                  <a:srgbClr val="404040"/>
                </a:solidFill>
                <a:latin typeface="Verdana"/>
                <a:cs typeface="Verdana"/>
              </a:rPr>
              <a:t>ί</a:t>
            </a:r>
            <a:r>
              <a:rPr sz="2000" spc="-60" dirty="0">
                <a:solidFill>
                  <a:srgbClr val="404040"/>
                </a:solidFill>
                <a:latin typeface="Verdana"/>
                <a:cs typeface="Verdana"/>
              </a:rPr>
              <a:t>ε</a:t>
            </a:r>
            <a:r>
              <a:rPr sz="2000" dirty="0">
                <a:solidFill>
                  <a:srgbClr val="404040"/>
                </a:solidFill>
                <a:latin typeface="Verdana"/>
                <a:cs typeface="Verdana"/>
              </a:rPr>
              <a:t>ς</a:t>
            </a:r>
            <a:r>
              <a:rPr sz="2000" spc="-285" dirty="0">
                <a:solidFill>
                  <a:srgbClr val="404040"/>
                </a:solidFill>
                <a:latin typeface="Verdana"/>
                <a:cs typeface="Verdana"/>
              </a:rPr>
              <a:t> </a:t>
            </a:r>
            <a:r>
              <a:rPr sz="2000" spc="-60" dirty="0">
                <a:solidFill>
                  <a:srgbClr val="404040"/>
                </a:solidFill>
                <a:latin typeface="Verdana"/>
                <a:cs typeface="Verdana"/>
              </a:rPr>
              <a:t>τ</a:t>
            </a:r>
            <a:r>
              <a:rPr sz="2000" spc="-65" dirty="0">
                <a:solidFill>
                  <a:srgbClr val="404040"/>
                </a:solidFill>
                <a:latin typeface="Verdana"/>
                <a:cs typeface="Verdana"/>
              </a:rPr>
              <a:t>ο</a:t>
            </a:r>
            <a:r>
              <a:rPr sz="2000" dirty="0">
                <a:solidFill>
                  <a:srgbClr val="404040"/>
                </a:solidFill>
                <a:latin typeface="Verdana"/>
                <a:cs typeface="Verdana"/>
              </a:rPr>
              <a:t>υ</a:t>
            </a:r>
            <a:r>
              <a:rPr sz="2000" spc="-204" dirty="0">
                <a:solidFill>
                  <a:srgbClr val="404040"/>
                </a:solidFill>
                <a:latin typeface="Verdana"/>
                <a:cs typeface="Verdana"/>
              </a:rPr>
              <a:t> </a:t>
            </a:r>
            <a:r>
              <a:rPr sz="2000" spc="-55" dirty="0">
                <a:solidFill>
                  <a:srgbClr val="404040"/>
                </a:solidFill>
                <a:latin typeface="Verdana"/>
                <a:cs typeface="Verdana"/>
              </a:rPr>
              <a:t>συ</a:t>
            </a:r>
            <a:r>
              <a:rPr sz="2000" spc="-50" dirty="0">
                <a:solidFill>
                  <a:srgbClr val="404040"/>
                </a:solidFill>
                <a:latin typeface="Verdana"/>
                <a:cs typeface="Verdana"/>
              </a:rPr>
              <a:t>ντ</a:t>
            </a:r>
            <a:r>
              <a:rPr sz="2000" spc="-55" dirty="0">
                <a:solidFill>
                  <a:srgbClr val="404040"/>
                </a:solidFill>
                <a:latin typeface="Verdana"/>
                <a:cs typeface="Verdana"/>
              </a:rPr>
              <a:t>ο</a:t>
            </a:r>
            <a:r>
              <a:rPr sz="2000" spc="-50" dirty="0">
                <a:solidFill>
                  <a:srgbClr val="404040"/>
                </a:solidFill>
                <a:latin typeface="Verdana"/>
                <a:cs typeface="Verdana"/>
              </a:rPr>
              <a:t>ν</a:t>
            </a:r>
            <a:r>
              <a:rPr sz="2000" spc="-60" dirty="0">
                <a:solidFill>
                  <a:srgbClr val="404040"/>
                </a:solidFill>
                <a:latin typeface="Verdana"/>
                <a:cs typeface="Verdana"/>
              </a:rPr>
              <a:t>ι</a:t>
            </a:r>
            <a:r>
              <a:rPr sz="2000" spc="-55" dirty="0">
                <a:solidFill>
                  <a:srgbClr val="404040"/>
                </a:solidFill>
                <a:latin typeface="Verdana"/>
                <a:cs typeface="Verdana"/>
              </a:rPr>
              <a:t>σ</a:t>
            </a:r>
            <a:r>
              <a:rPr sz="2000" spc="-50" dirty="0">
                <a:solidFill>
                  <a:srgbClr val="404040"/>
                </a:solidFill>
                <a:latin typeface="Verdana"/>
                <a:cs typeface="Verdana"/>
              </a:rPr>
              <a:t>τ</a:t>
            </a:r>
            <a:r>
              <a:rPr sz="2000" spc="-60" dirty="0">
                <a:solidFill>
                  <a:srgbClr val="404040"/>
                </a:solidFill>
                <a:latin typeface="Verdana"/>
                <a:cs typeface="Verdana"/>
              </a:rPr>
              <a:t>ι</a:t>
            </a:r>
            <a:r>
              <a:rPr sz="2000" spc="-50" dirty="0">
                <a:solidFill>
                  <a:srgbClr val="404040"/>
                </a:solidFill>
                <a:latin typeface="Verdana"/>
                <a:cs typeface="Verdana"/>
              </a:rPr>
              <a:t>κ</a:t>
            </a:r>
            <a:r>
              <a:rPr sz="2000" spc="-55" dirty="0">
                <a:solidFill>
                  <a:srgbClr val="404040"/>
                </a:solidFill>
                <a:latin typeface="Verdana"/>
                <a:cs typeface="Verdana"/>
              </a:rPr>
              <a:t>ο</a:t>
            </a:r>
            <a:r>
              <a:rPr sz="2000" dirty="0">
                <a:solidFill>
                  <a:srgbClr val="404040"/>
                </a:solidFill>
                <a:latin typeface="Verdana"/>
                <a:cs typeface="Verdana"/>
              </a:rPr>
              <a:t>ύ</a:t>
            </a:r>
            <a:r>
              <a:rPr sz="2000" spc="-254" dirty="0">
                <a:solidFill>
                  <a:srgbClr val="404040"/>
                </a:solidFill>
                <a:latin typeface="Verdana"/>
                <a:cs typeface="Verdana"/>
              </a:rPr>
              <a:t> </a:t>
            </a:r>
            <a:r>
              <a:rPr sz="2000" spc="-25" dirty="0">
                <a:solidFill>
                  <a:srgbClr val="404040"/>
                </a:solidFill>
                <a:latin typeface="Verdana"/>
                <a:cs typeface="Verdana"/>
              </a:rPr>
              <a:t>ι</a:t>
            </a:r>
            <a:r>
              <a:rPr sz="2000" spc="-10" dirty="0">
                <a:solidFill>
                  <a:srgbClr val="404040"/>
                </a:solidFill>
                <a:latin typeface="Verdana"/>
                <a:cs typeface="Verdana"/>
              </a:rPr>
              <a:t>δ</a:t>
            </a:r>
            <a:r>
              <a:rPr sz="2000" spc="-20" dirty="0">
                <a:solidFill>
                  <a:srgbClr val="404040"/>
                </a:solidFill>
                <a:latin typeface="Verdana"/>
                <a:cs typeface="Verdana"/>
              </a:rPr>
              <a:t>ρύ</a:t>
            </a:r>
            <a:r>
              <a:rPr sz="2000" spc="-10" dirty="0">
                <a:solidFill>
                  <a:srgbClr val="404040"/>
                </a:solidFill>
                <a:latin typeface="Verdana"/>
                <a:cs typeface="Verdana"/>
              </a:rPr>
              <a:t>μ</a:t>
            </a:r>
            <a:r>
              <a:rPr sz="2000" spc="-15" dirty="0">
                <a:solidFill>
                  <a:srgbClr val="404040"/>
                </a:solidFill>
                <a:latin typeface="Verdana"/>
                <a:cs typeface="Verdana"/>
              </a:rPr>
              <a:t>ατ</a:t>
            </a:r>
            <a:r>
              <a:rPr sz="2000" spc="-20" dirty="0">
                <a:solidFill>
                  <a:srgbClr val="404040"/>
                </a:solidFill>
                <a:latin typeface="Verdana"/>
                <a:cs typeface="Verdana"/>
              </a:rPr>
              <a:t>ο</a:t>
            </a:r>
            <a:r>
              <a:rPr sz="2000" dirty="0">
                <a:solidFill>
                  <a:srgbClr val="404040"/>
                </a:solidFill>
                <a:latin typeface="Verdana"/>
                <a:cs typeface="Verdana"/>
              </a:rPr>
              <a:t>ς</a:t>
            </a:r>
            <a:endParaRPr sz="2000">
              <a:latin typeface="Verdana"/>
              <a:cs typeface="Verdana"/>
            </a:endParaRPr>
          </a:p>
          <a:p>
            <a:pPr marL="299085">
              <a:lnSpc>
                <a:spcPct val="100000"/>
              </a:lnSpc>
            </a:pPr>
            <a:r>
              <a:rPr sz="2000" spc="25" dirty="0">
                <a:solidFill>
                  <a:srgbClr val="404040"/>
                </a:solidFill>
                <a:latin typeface="Verdana"/>
                <a:cs typeface="Verdana"/>
              </a:rPr>
              <a:t>μπορούν</a:t>
            </a:r>
            <a:r>
              <a:rPr sz="2000" spc="-250" dirty="0">
                <a:solidFill>
                  <a:srgbClr val="404040"/>
                </a:solidFill>
                <a:latin typeface="Verdana"/>
                <a:cs typeface="Verdana"/>
              </a:rPr>
              <a:t> </a:t>
            </a:r>
            <a:r>
              <a:rPr sz="2000" spc="-30" dirty="0">
                <a:solidFill>
                  <a:srgbClr val="404040"/>
                </a:solidFill>
                <a:latin typeface="Verdana"/>
                <a:cs typeface="Verdana"/>
              </a:rPr>
              <a:t>να</a:t>
            </a:r>
            <a:r>
              <a:rPr sz="2000" spc="-65" dirty="0">
                <a:solidFill>
                  <a:srgbClr val="404040"/>
                </a:solidFill>
                <a:latin typeface="Verdana"/>
                <a:cs typeface="Verdana"/>
              </a:rPr>
              <a:t> </a:t>
            </a:r>
            <a:r>
              <a:rPr sz="2000" spc="-25" dirty="0">
                <a:solidFill>
                  <a:srgbClr val="404040"/>
                </a:solidFill>
                <a:latin typeface="Verdana"/>
                <a:cs typeface="Verdana"/>
              </a:rPr>
              <a:t>συνεισφέρουν</a:t>
            </a:r>
            <a:r>
              <a:rPr sz="2000" spc="-245" dirty="0">
                <a:solidFill>
                  <a:srgbClr val="404040"/>
                </a:solidFill>
                <a:latin typeface="Verdana"/>
                <a:cs typeface="Verdana"/>
              </a:rPr>
              <a:t> </a:t>
            </a:r>
            <a:r>
              <a:rPr sz="2000" spc="-25" dirty="0">
                <a:solidFill>
                  <a:srgbClr val="404040"/>
                </a:solidFill>
                <a:latin typeface="Verdana"/>
                <a:cs typeface="Verdana"/>
              </a:rPr>
              <a:t>στην</a:t>
            </a:r>
            <a:r>
              <a:rPr sz="2000" spc="-215" dirty="0">
                <a:solidFill>
                  <a:srgbClr val="404040"/>
                </a:solidFill>
                <a:latin typeface="Verdana"/>
                <a:cs typeface="Verdana"/>
              </a:rPr>
              <a:t> </a:t>
            </a:r>
            <a:r>
              <a:rPr sz="2000" spc="-10" dirty="0">
                <a:solidFill>
                  <a:srgbClr val="404040"/>
                </a:solidFill>
                <a:latin typeface="Verdana"/>
                <a:cs typeface="Verdana"/>
              </a:rPr>
              <a:t>κοινοπραξία;</a:t>
            </a:r>
            <a:endParaRPr sz="2000">
              <a:latin typeface="Verdana"/>
              <a:cs typeface="Verdana"/>
            </a:endParaRPr>
          </a:p>
          <a:p>
            <a:pPr marL="299085" marR="5080" indent="-287020">
              <a:lnSpc>
                <a:spcPct val="100000"/>
              </a:lnSpc>
              <a:spcBef>
                <a:spcPts val="5"/>
              </a:spcBef>
              <a:buChar char="-"/>
              <a:tabLst>
                <a:tab pos="299085" algn="l"/>
                <a:tab pos="299720" algn="l"/>
              </a:tabLst>
            </a:pPr>
            <a:r>
              <a:rPr sz="2000" spc="25" dirty="0">
                <a:solidFill>
                  <a:srgbClr val="404040"/>
                </a:solidFill>
                <a:latin typeface="Verdana"/>
                <a:cs typeface="Verdana"/>
              </a:rPr>
              <a:t>Πώς</a:t>
            </a:r>
            <a:r>
              <a:rPr sz="2000" spc="-170" dirty="0">
                <a:solidFill>
                  <a:srgbClr val="404040"/>
                </a:solidFill>
                <a:latin typeface="Verdana"/>
                <a:cs typeface="Verdana"/>
              </a:rPr>
              <a:t> </a:t>
            </a:r>
            <a:r>
              <a:rPr sz="2000" spc="15" dirty="0">
                <a:solidFill>
                  <a:srgbClr val="404040"/>
                </a:solidFill>
                <a:latin typeface="Verdana"/>
                <a:cs typeface="Verdana"/>
              </a:rPr>
              <a:t>μπορούν</a:t>
            </a:r>
            <a:r>
              <a:rPr sz="2000" spc="-170" dirty="0">
                <a:solidFill>
                  <a:srgbClr val="404040"/>
                </a:solidFill>
                <a:latin typeface="Verdana"/>
                <a:cs typeface="Verdana"/>
              </a:rPr>
              <a:t> </a:t>
            </a:r>
            <a:r>
              <a:rPr sz="2000" spc="-25" dirty="0">
                <a:solidFill>
                  <a:srgbClr val="404040"/>
                </a:solidFill>
                <a:latin typeface="Verdana"/>
                <a:cs typeface="Verdana"/>
              </a:rPr>
              <a:t>οι</a:t>
            </a:r>
            <a:r>
              <a:rPr sz="2000" spc="-160" dirty="0">
                <a:solidFill>
                  <a:srgbClr val="404040"/>
                </a:solidFill>
                <a:latin typeface="Verdana"/>
                <a:cs typeface="Verdana"/>
              </a:rPr>
              <a:t> </a:t>
            </a:r>
            <a:r>
              <a:rPr sz="2000" spc="-35" dirty="0">
                <a:solidFill>
                  <a:srgbClr val="404040"/>
                </a:solidFill>
                <a:latin typeface="Verdana"/>
                <a:cs typeface="Verdana"/>
              </a:rPr>
              <a:t>γνώσεις,</a:t>
            </a:r>
            <a:r>
              <a:rPr sz="2000" spc="-210" dirty="0">
                <a:solidFill>
                  <a:srgbClr val="404040"/>
                </a:solidFill>
                <a:latin typeface="Verdana"/>
                <a:cs typeface="Verdana"/>
              </a:rPr>
              <a:t> </a:t>
            </a:r>
            <a:r>
              <a:rPr sz="2000" dirty="0">
                <a:solidFill>
                  <a:srgbClr val="404040"/>
                </a:solidFill>
                <a:latin typeface="Verdana"/>
                <a:cs typeface="Verdana"/>
              </a:rPr>
              <a:t>η</a:t>
            </a:r>
            <a:r>
              <a:rPr sz="2000" spc="-190" dirty="0">
                <a:solidFill>
                  <a:srgbClr val="404040"/>
                </a:solidFill>
                <a:latin typeface="Verdana"/>
                <a:cs typeface="Verdana"/>
              </a:rPr>
              <a:t> </a:t>
            </a:r>
            <a:r>
              <a:rPr sz="2000" spc="-25" dirty="0">
                <a:solidFill>
                  <a:srgbClr val="404040"/>
                </a:solidFill>
                <a:latin typeface="Verdana"/>
                <a:cs typeface="Verdana"/>
              </a:rPr>
              <a:t>εμπειρογνωμοσύνη</a:t>
            </a:r>
            <a:r>
              <a:rPr sz="2000" spc="-245" dirty="0">
                <a:solidFill>
                  <a:srgbClr val="404040"/>
                </a:solidFill>
                <a:latin typeface="Verdana"/>
                <a:cs typeface="Verdana"/>
              </a:rPr>
              <a:t> </a:t>
            </a:r>
            <a:r>
              <a:rPr sz="2000" spc="-40" dirty="0">
                <a:solidFill>
                  <a:srgbClr val="404040"/>
                </a:solidFill>
                <a:latin typeface="Verdana"/>
                <a:cs typeface="Verdana"/>
              </a:rPr>
              <a:t>του</a:t>
            </a:r>
            <a:r>
              <a:rPr sz="2000" spc="-235" dirty="0">
                <a:solidFill>
                  <a:srgbClr val="404040"/>
                </a:solidFill>
                <a:latin typeface="Verdana"/>
                <a:cs typeface="Verdana"/>
              </a:rPr>
              <a:t> </a:t>
            </a:r>
            <a:r>
              <a:rPr sz="2000" spc="15" dirty="0">
                <a:solidFill>
                  <a:srgbClr val="404040"/>
                </a:solidFill>
                <a:latin typeface="Verdana"/>
                <a:cs typeface="Verdana"/>
              </a:rPr>
              <a:t>προσωπικού</a:t>
            </a:r>
            <a:r>
              <a:rPr sz="2000" spc="-125" dirty="0">
                <a:solidFill>
                  <a:srgbClr val="404040"/>
                </a:solidFill>
                <a:latin typeface="Verdana"/>
                <a:cs typeface="Verdana"/>
              </a:rPr>
              <a:t> </a:t>
            </a:r>
            <a:r>
              <a:rPr sz="2000" spc="35" dirty="0">
                <a:solidFill>
                  <a:srgbClr val="404040"/>
                </a:solidFill>
                <a:latin typeface="Verdana"/>
                <a:cs typeface="Verdana"/>
              </a:rPr>
              <a:t>να </a:t>
            </a:r>
            <a:r>
              <a:rPr sz="2000" spc="-690" dirty="0">
                <a:solidFill>
                  <a:srgbClr val="404040"/>
                </a:solidFill>
                <a:latin typeface="Verdana"/>
                <a:cs typeface="Verdana"/>
              </a:rPr>
              <a:t> </a:t>
            </a:r>
            <a:r>
              <a:rPr sz="2000" spc="-5" dirty="0">
                <a:solidFill>
                  <a:srgbClr val="404040"/>
                </a:solidFill>
                <a:latin typeface="Verdana"/>
                <a:cs typeface="Verdana"/>
              </a:rPr>
              <a:t>αξι</a:t>
            </a:r>
            <a:r>
              <a:rPr sz="2000" spc="-15" dirty="0">
                <a:solidFill>
                  <a:srgbClr val="404040"/>
                </a:solidFill>
                <a:latin typeface="Verdana"/>
                <a:cs typeface="Verdana"/>
              </a:rPr>
              <a:t>ο</a:t>
            </a:r>
            <a:r>
              <a:rPr sz="2000" spc="-5" dirty="0">
                <a:solidFill>
                  <a:srgbClr val="404040"/>
                </a:solidFill>
                <a:latin typeface="Verdana"/>
                <a:cs typeface="Verdana"/>
              </a:rPr>
              <a:t>π</a:t>
            </a:r>
            <a:r>
              <a:rPr sz="2000" spc="-10" dirty="0">
                <a:solidFill>
                  <a:srgbClr val="404040"/>
                </a:solidFill>
                <a:latin typeface="Verdana"/>
                <a:cs typeface="Verdana"/>
              </a:rPr>
              <a:t>ο</a:t>
            </a:r>
            <a:r>
              <a:rPr sz="2000" spc="-5" dirty="0">
                <a:solidFill>
                  <a:srgbClr val="404040"/>
                </a:solidFill>
                <a:latin typeface="Verdana"/>
                <a:cs typeface="Verdana"/>
              </a:rPr>
              <a:t>ιηθ</a:t>
            </a:r>
            <a:r>
              <a:rPr sz="2000" spc="-15" dirty="0">
                <a:solidFill>
                  <a:srgbClr val="404040"/>
                </a:solidFill>
                <a:latin typeface="Verdana"/>
                <a:cs typeface="Verdana"/>
              </a:rPr>
              <a:t>ο</a:t>
            </a:r>
            <a:r>
              <a:rPr sz="2000" spc="-5" dirty="0">
                <a:solidFill>
                  <a:srgbClr val="404040"/>
                </a:solidFill>
                <a:latin typeface="Verdana"/>
                <a:cs typeface="Verdana"/>
              </a:rPr>
              <a:t>ύ</a:t>
            </a:r>
            <a:r>
              <a:rPr sz="2000" dirty="0">
                <a:solidFill>
                  <a:srgbClr val="404040"/>
                </a:solidFill>
                <a:latin typeface="Verdana"/>
                <a:cs typeface="Verdana"/>
              </a:rPr>
              <a:t>ν</a:t>
            </a:r>
            <a:r>
              <a:rPr sz="2000" spc="-225" dirty="0">
                <a:solidFill>
                  <a:srgbClr val="404040"/>
                </a:solidFill>
                <a:latin typeface="Verdana"/>
                <a:cs typeface="Verdana"/>
              </a:rPr>
              <a:t> </a:t>
            </a:r>
            <a:r>
              <a:rPr sz="2000" spc="-35" dirty="0">
                <a:solidFill>
                  <a:srgbClr val="404040"/>
                </a:solidFill>
                <a:latin typeface="Verdana"/>
                <a:cs typeface="Verdana"/>
              </a:rPr>
              <a:t>γ</a:t>
            </a:r>
            <a:r>
              <a:rPr sz="2000" spc="-50" dirty="0">
                <a:solidFill>
                  <a:srgbClr val="404040"/>
                </a:solidFill>
                <a:latin typeface="Verdana"/>
                <a:cs typeface="Verdana"/>
              </a:rPr>
              <a:t>ι</a:t>
            </a:r>
            <a:r>
              <a:rPr sz="2000" dirty="0">
                <a:solidFill>
                  <a:srgbClr val="404040"/>
                </a:solidFill>
                <a:latin typeface="Verdana"/>
                <a:cs typeface="Verdana"/>
              </a:rPr>
              <a:t>α</a:t>
            </a:r>
            <a:r>
              <a:rPr sz="2000" spc="-200" dirty="0">
                <a:solidFill>
                  <a:srgbClr val="404040"/>
                </a:solidFill>
                <a:latin typeface="Verdana"/>
                <a:cs typeface="Verdana"/>
              </a:rPr>
              <a:t> </a:t>
            </a:r>
            <a:r>
              <a:rPr sz="2000" spc="-15" dirty="0">
                <a:solidFill>
                  <a:srgbClr val="404040"/>
                </a:solidFill>
                <a:latin typeface="Verdana"/>
                <a:cs typeface="Verdana"/>
              </a:rPr>
              <a:t>τ</a:t>
            </a:r>
            <a:r>
              <a:rPr sz="2000" spc="-20" dirty="0">
                <a:solidFill>
                  <a:srgbClr val="404040"/>
                </a:solidFill>
                <a:latin typeface="Verdana"/>
                <a:cs typeface="Verdana"/>
              </a:rPr>
              <a:t>ου</a:t>
            </a:r>
            <a:r>
              <a:rPr sz="2000" dirty="0">
                <a:solidFill>
                  <a:srgbClr val="404040"/>
                </a:solidFill>
                <a:latin typeface="Verdana"/>
                <a:cs typeface="Verdana"/>
              </a:rPr>
              <a:t>ς</a:t>
            </a:r>
            <a:r>
              <a:rPr sz="2000" spc="-165" dirty="0">
                <a:solidFill>
                  <a:srgbClr val="404040"/>
                </a:solidFill>
                <a:latin typeface="Verdana"/>
                <a:cs typeface="Verdana"/>
              </a:rPr>
              <a:t> </a:t>
            </a:r>
            <a:r>
              <a:rPr sz="2000" spc="40" dirty="0">
                <a:solidFill>
                  <a:srgbClr val="404040"/>
                </a:solidFill>
                <a:latin typeface="Verdana"/>
                <a:cs typeface="Verdana"/>
              </a:rPr>
              <a:t>σ</a:t>
            </a:r>
            <a:r>
              <a:rPr sz="2000" spc="45" dirty="0">
                <a:solidFill>
                  <a:srgbClr val="404040"/>
                </a:solidFill>
                <a:latin typeface="Verdana"/>
                <a:cs typeface="Verdana"/>
              </a:rPr>
              <a:t>κ</a:t>
            </a:r>
            <a:r>
              <a:rPr sz="2000" spc="40" dirty="0">
                <a:solidFill>
                  <a:srgbClr val="404040"/>
                </a:solidFill>
                <a:latin typeface="Verdana"/>
                <a:cs typeface="Verdana"/>
              </a:rPr>
              <a:t>οπού</a:t>
            </a:r>
            <a:r>
              <a:rPr sz="2000" dirty="0">
                <a:solidFill>
                  <a:srgbClr val="404040"/>
                </a:solidFill>
                <a:latin typeface="Verdana"/>
                <a:cs typeface="Verdana"/>
              </a:rPr>
              <a:t>ς</a:t>
            </a:r>
            <a:r>
              <a:rPr sz="2000" spc="-114" dirty="0">
                <a:solidFill>
                  <a:srgbClr val="404040"/>
                </a:solidFill>
                <a:latin typeface="Verdana"/>
                <a:cs typeface="Verdana"/>
              </a:rPr>
              <a:t> </a:t>
            </a:r>
            <a:r>
              <a:rPr sz="2000" spc="-15" dirty="0">
                <a:solidFill>
                  <a:srgbClr val="404040"/>
                </a:solidFill>
                <a:latin typeface="Verdana"/>
                <a:cs typeface="Verdana"/>
              </a:rPr>
              <a:t>α</a:t>
            </a:r>
            <a:r>
              <a:rPr sz="2000" spc="-20" dirty="0">
                <a:solidFill>
                  <a:srgbClr val="404040"/>
                </a:solidFill>
                <a:latin typeface="Verdana"/>
                <a:cs typeface="Verdana"/>
              </a:rPr>
              <a:t>υ</a:t>
            </a:r>
            <a:r>
              <a:rPr sz="2000" spc="-15" dirty="0">
                <a:solidFill>
                  <a:srgbClr val="404040"/>
                </a:solidFill>
                <a:latin typeface="Verdana"/>
                <a:cs typeface="Verdana"/>
              </a:rPr>
              <a:t>τ</a:t>
            </a:r>
            <a:r>
              <a:rPr sz="2000" spc="-10" dirty="0">
                <a:solidFill>
                  <a:srgbClr val="404040"/>
                </a:solidFill>
                <a:latin typeface="Verdana"/>
                <a:cs typeface="Verdana"/>
              </a:rPr>
              <a:t>ή</a:t>
            </a:r>
            <a:r>
              <a:rPr sz="2000" dirty="0">
                <a:solidFill>
                  <a:srgbClr val="404040"/>
                </a:solidFill>
                <a:latin typeface="Verdana"/>
                <a:cs typeface="Verdana"/>
              </a:rPr>
              <a:t>ς</a:t>
            </a:r>
            <a:r>
              <a:rPr sz="2000" spc="-215"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00" dirty="0">
                <a:solidFill>
                  <a:srgbClr val="404040"/>
                </a:solidFill>
                <a:latin typeface="Verdana"/>
                <a:cs typeface="Verdana"/>
              </a:rPr>
              <a:t> </a:t>
            </a:r>
            <a:r>
              <a:rPr sz="2000" spc="-25" dirty="0">
                <a:solidFill>
                  <a:srgbClr val="404040"/>
                </a:solidFill>
                <a:latin typeface="Verdana"/>
                <a:cs typeface="Verdana"/>
              </a:rPr>
              <a:t>κ</a:t>
            </a:r>
            <a:r>
              <a:rPr sz="2000" spc="-30" dirty="0">
                <a:solidFill>
                  <a:srgbClr val="404040"/>
                </a:solidFill>
                <a:latin typeface="Verdana"/>
                <a:cs typeface="Verdana"/>
              </a:rPr>
              <a:t>ο</a:t>
            </a:r>
            <a:r>
              <a:rPr sz="2000" spc="-35" dirty="0">
                <a:solidFill>
                  <a:srgbClr val="404040"/>
                </a:solidFill>
                <a:latin typeface="Verdana"/>
                <a:cs typeface="Verdana"/>
              </a:rPr>
              <a:t>ι</a:t>
            </a:r>
            <a:r>
              <a:rPr sz="2000" spc="-25" dirty="0">
                <a:solidFill>
                  <a:srgbClr val="404040"/>
                </a:solidFill>
                <a:latin typeface="Verdana"/>
                <a:cs typeface="Verdana"/>
              </a:rPr>
              <a:t>ν</a:t>
            </a:r>
            <a:r>
              <a:rPr sz="2000" spc="-30" dirty="0">
                <a:solidFill>
                  <a:srgbClr val="404040"/>
                </a:solidFill>
                <a:latin typeface="Verdana"/>
                <a:cs typeface="Verdana"/>
              </a:rPr>
              <a:t>οπρ</a:t>
            </a:r>
            <a:r>
              <a:rPr sz="2000" spc="-25" dirty="0">
                <a:solidFill>
                  <a:srgbClr val="404040"/>
                </a:solidFill>
                <a:latin typeface="Verdana"/>
                <a:cs typeface="Verdana"/>
              </a:rPr>
              <a:t>αξ</a:t>
            </a:r>
            <a:r>
              <a:rPr sz="2000" spc="-35" dirty="0">
                <a:solidFill>
                  <a:srgbClr val="404040"/>
                </a:solidFill>
                <a:latin typeface="Verdana"/>
                <a:cs typeface="Verdana"/>
              </a:rPr>
              <a:t>ί</a:t>
            </a:r>
            <a:r>
              <a:rPr sz="2000" spc="-25" dirty="0">
                <a:solidFill>
                  <a:srgbClr val="404040"/>
                </a:solidFill>
                <a:latin typeface="Verdana"/>
                <a:cs typeface="Verdana"/>
              </a:rPr>
              <a:t>ας</a:t>
            </a:r>
            <a:r>
              <a:rPr sz="2000" dirty="0">
                <a:solidFill>
                  <a:srgbClr val="404040"/>
                </a:solidFill>
                <a:latin typeface="Verdana"/>
                <a:cs typeface="Verdana"/>
              </a:rPr>
              <a:t>;</a:t>
            </a:r>
            <a:endParaRPr sz="2000">
              <a:latin typeface="Verdana"/>
              <a:cs typeface="Verdana"/>
            </a:endParaRPr>
          </a:p>
        </p:txBody>
      </p:sp>
      <p:sp>
        <p:nvSpPr>
          <p:cNvPr id="4" name="object 4"/>
          <p:cNvSpPr txBox="1">
            <a:spLocks noGrp="1"/>
          </p:cNvSpPr>
          <p:nvPr>
            <p:ph type="title"/>
          </p:nvPr>
        </p:nvSpPr>
        <p:spPr>
          <a:xfrm>
            <a:off x="328371" y="8001"/>
            <a:ext cx="7428865" cy="406400"/>
          </a:xfrm>
          <a:prstGeom prst="rect">
            <a:avLst/>
          </a:prstGeom>
        </p:spPr>
        <p:txBody>
          <a:bodyPr vert="horz" wrap="square" lIns="0" tIns="12065" rIns="0" bIns="0" rtlCol="0">
            <a:spAutoFit/>
          </a:bodyPr>
          <a:lstStyle/>
          <a:p>
            <a:pPr marL="12700">
              <a:lnSpc>
                <a:spcPct val="100000"/>
              </a:lnSpc>
              <a:spcBef>
                <a:spcPts val="95"/>
              </a:spcBef>
            </a:pPr>
            <a:r>
              <a:rPr sz="2500" spc="-55" dirty="0"/>
              <a:t>Αίτηση</a:t>
            </a:r>
            <a:r>
              <a:rPr sz="2500" spc="-90" dirty="0"/>
              <a:t> </a:t>
            </a:r>
            <a:r>
              <a:rPr sz="2500" spc="-114" dirty="0"/>
              <a:t>ΚΑ130</a:t>
            </a:r>
            <a:r>
              <a:rPr sz="2500" spc="-105" dirty="0"/>
              <a:t> </a:t>
            </a:r>
            <a:r>
              <a:rPr sz="2500" spc="-5" dirty="0"/>
              <a:t>–</a:t>
            </a:r>
            <a:r>
              <a:rPr sz="2500" spc="-375" dirty="0"/>
              <a:t> </a:t>
            </a:r>
            <a:r>
              <a:rPr sz="2500" spc="-85" dirty="0"/>
              <a:t>Participating</a:t>
            </a:r>
            <a:r>
              <a:rPr sz="2500" dirty="0"/>
              <a:t> </a:t>
            </a:r>
            <a:r>
              <a:rPr sz="2500" spc="-75" dirty="0"/>
              <a:t>Organizations</a:t>
            </a:r>
            <a:r>
              <a:rPr sz="2500" spc="-15" dirty="0"/>
              <a:t> </a:t>
            </a:r>
            <a:r>
              <a:rPr sz="2500" spc="-185" dirty="0"/>
              <a:t>(3/3)</a:t>
            </a:r>
            <a:endParaRPr sz="25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 y="0"/>
            <a:ext cx="12190475" cy="466344"/>
          </a:xfrm>
          <a:prstGeom prst="rect">
            <a:avLst/>
          </a:prstGeom>
        </p:spPr>
      </p:pic>
      <p:sp>
        <p:nvSpPr>
          <p:cNvPr id="3" name="object 3"/>
          <p:cNvSpPr txBox="1"/>
          <p:nvPr/>
        </p:nvSpPr>
        <p:spPr>
          <a:xfrm>
            <a:off x="1799589" y="890752"/>
            <a:ext cx="8689340" cy="5054600"/>
          </a:xfrm>
          <a:prstGeom prst="rect">
            <a:avLst/>
          </a:prstGeom>
        </p:spPr>
        <p:txBody>
          <a:bodyPr vert="horz" wrap="square" lIns="0" tIns="165100" rIns="0" bIns="0" rtlCol="0">
            <a:spAutoFit/>
          </a:bodyPr>
          <a:lstStyle/>
          <a:p>
            <a:pPr marL="12700">
              <a:lnSpc>
                <a:spcPct val="100000"/>
              </a:lnSpc>
              <a:spcBef>
                <a:spcPts val="1300"/>
              </a:spcBef>
            </a:pPr>
            <a:r>
              <a:rPr sz="2000" b="1" u="heavy" spc="-70" dirty="0">
                <a:solidFill>
                  <a:srgbClr val="E26C09"/>
                </a:solidFill>
                <a:uFill>
                  <a:solidFill>
                    <a:srgbClr val="E26C09"/>
                  </a:solidFill>
                </a:uFill>
                <a:latin typeface="Tahoma"/>
                <a:cs typeface="Tahoma"/>
              </a:rPr>
              <a:t>C</a:t>
            </a:r>
            <a:r>
              <a:rPr sz="2000" b="1" u="heavy" spc="-65" dirty="0">
                <a:solidFill>
                  <a:srgbClr val="E26C09"/>
                </a:solidFill>
                <a:uFill>
                  <a:solidFill>
                    <a:srgbClr val="E26C09"/>
                  </a:solidFill>
                </a:uFill>
                <a:latin typeface="Tahoma"/>
                <a:cs typeface="Tahoma"/>
              </a:rPr>
              <a:t>o</a:t>
            </a:r>
            <a:r>
              <a:rPr sz="2000" b="1" u="heavy" spc="-60" dirty="0">
                <a:solidFill>
                  <a:srgbClr val="E26C09"/>
                </a:solidFill>
                <a:uFill>
                  <a:solidFill>
                    <a:srgbClr val="E26C09"/>
                  </a:solidFill>
                </a:uFill>
                <a:latin typeface="Tahoma"/>
                <a:cs typeface="Tahoma"/>
              </a:rPr>
              <a:t>ns</a:t>
            </a:r>
            <a:r>
              <a:rPr sz="2000" b="1" u="heavy" spc="-65" dirty="0">
                <a:solidFill>
                  <a:srgbClr val="E26C09"/>
                </a:solidFill>
                <a:uFill>
                  <a:solidFill>
                    <a:srgbClr val="E26C09"/>
                  </a:solidFill>
                </a:uFill>
                <a:latin typeface="Tahoma"/>
                <a:cs typeface="Tahoma"/>
              </a:rPr>
              <a:t>o</a:t>
            </a:r>
            <a:r>
              <a:rPr sz="2000" b="1" u="heavy" spc="-70" dirty="0">
                <a:solidFill>
                  <a:srgbClr val="E26C09"/>
                </a:solidFill>
                <a:uFill>
                  <a:solidFill>
                    <a:srgbClr val="E26C09"/>
                  </a:solidFill>
                </a:uFill>
                <a:latin typeface="Tahoma"/>
                <a:cs typeface="Tahoma"/>
              </a:rPr>
              <a:t>r</a:t>
            </a:r>
            <a:r>
              <a:rPr sz="2000" b="1" u="heavy" spc="-80" dirty="0">
                <a:solidFill>
                  <a:srgbClr val="E26C09"/>
                </a:solidFill>
                <a:uFill>
                  <a:solidFill>
                    <a:srgbClr val="E26C09"/>
                  </a:solidFill>
                </a:uFill>
                <a:latin typeface="Tahoma"/>
                <a:cs typeface="Tahoma"/>
              </a:rPr>
              <a:t>ti</a:t>
            </a:r>
            <a:r>
              <a:rPr sz="2000" b="1" u="heavy" spc="-75" dirty="0">
                <a:solidFill>
                  <a:srgbClr val="E26C09"/>
                </a:solidFill>
                <a:uFill>
                  <a:solidFill>
                    <a:srgbClr val="E26C09"/>
                  </a:solidFill>
                </a:uFill>
                <a:latin typeface="Tahoma"/>
                <a:cs typeface="Tahoma"/>
              </a:rPr>
              <a:t>u</a:t>
            </a:r>
            <a:r>
              <a:rPr sz="2000" b="1" u="heavy" dirty="0">
                <a:solidFill>
                  <a:srgbClr val="E26C09"/>
                </a:solidFill>
                <a:uFill>
                  <a:solidFill>
                    <a:srgbClr val="E26C09"/>
                  </a:solidFill>
                </a:uFill>
                <a:latin typeface="Tahoma"/>
                <a:cs typeface="Tahoma"/>
              </a:rPr>
              <a:t>m</a:t>
            </a:r>
            <a:r>
              <a:rPr sz="2000" b="1" u="heavy" spc="-170" dirty="0">
                <a:solidFill>
                  <a:srgbClr val="E26C09"/>
                </a:solidFill>
                <a:uFill>
                  <a:solidFill>
                    <a:srgbClr val="E26C09"/>
                  </a:solidFill>
                </a:uFill>
                <a:latin typeface="Tahoma"/>
                <a:cs typeface="Tahoma"/>
              </a:rPr>
              <a:t> </a:t>
            </a:r>
            <a:r>
              <a:rPr sz="2000" b="1" u="heavy" spc="-65" dirty="0">
                <a:solidFill>
                  <a:srgbClr val="E26C09"/>
                </a:solidFill>
                <a:uFill>
                  <a:solidFill>
                    <a:srgbClr val="E26C09"/>
                  </a:solidFill>
                </a:uFill>
                <a:latin typeface="Tahoma"/>
                <a:cs typeface="Tahoma"/>
              </a:rPr>
              <a:t>De</a:t>
            </a:r>
            <a:r>
              <a:rPr sz="2000" b="1" u="heavy" spc="-60" dirty="0">
                <a:solidFill>
                  <a:srgbClr val="E26C09"/>
                </a:solidFill>
                <a:uFill>
                  <a:solidFill>
                    <a:srgbClr val="E26C09"/>
                  </a:solidFill>
                </a:uFill>
                <a:latin typeface="Tahoma"/>
                <a:cs typeface="Tahoma"/>
              </a:rPr>
              <a:t>s</a:t>
            </a:r>
            <a:r>
              <a:rPr sz="2000" b="1" u="heavy" spc="-65" dirty="0">
                <a:solidFill>
                  <a:srgbClr val="E26C09"/>
                </a:solidFill>
                <a:uFill>
                  <a:solidFill>
                    <a:srgbClr val="E26C09"/>
                  </a:solidFill>
                </a:uFill>
                <a:latin typeface="Tahoma"/>
                <a:cs typeface="Tahoma"/>
              </a:rPr>
              <a:t>c</a:t>
            </a:r>
            <a:r>
              <a:rPr sz="2000" b="1" u="heavy" spc="-70" dirty="0">
                <a:solidFill>
                  <a:srgbClr val="E26C09"/>
                </a:solidFill>
                <a:uFill>
                  <a:solidFill>
                    <a:srgbClr val="E26C09"/>
                  </a:solidFill>
                </a:uFill>
                <a:latin typeface="Tahoma"/>
                <a:cs typeface="Tahoma"/>
              </a:rPr>
              <a:t>ri</a:t>
            </a:r>
            <a:r>
              <a:rPr sz="2000" b="1" u="heavy" spc="-65" dirty="0">
                <a:solidFill>
                  <a:srgbClr val="E26C09"/>
                </a:solidFill>
                <a:uFill>
                  <a:solidFill>
                    <a:srgbClr val="E26C09"/>
                  </a:solidFill>
                </a:uFill>
                <a:latin typeface="Tahoma"/>
                <a:cs typeface="Tahoma"/>
              </a:rPr>
              <a:t>p</a:t>
            </a:r>
            <a:r>
              <a:rPr sz="2000" b="1" u="heavy" spc="-70" dirty="0">
                <a:solidFill>
                  <a:srgbClr val="E26C09"/>
                </a:solidFill>
                <a:uFill>
                  <a:solidFill>
                    <a:srgbClr val="E26C09"/>
                  </a:solidFill>
                </a:uFill>
                <a:latin typeface="Tahoma"/>
                <a:cs typeface="Tahoma"/>
              </a:rPr>
              <a:t>ti</a:t>
            </a:r>
            <a:r>
              <a:rPr sz="2000" b="1" u="heavy" spc="-65" dirty="0">
                <a:solidFill>
                  <a:srgbClr val="E26C09"/>
                </a:solidFill>
                <a:uFill>
                  <a:solidFill>
                    <a:srgbClr val="E26C09"/>
                  </a:solidFill>
                </a:uFill>
                <a:latin typeface="Tahoma"/>
                <a:cs typeface="Tahoma"/>
              </a:rPr>
              <a:t>o</a:t>
            </a:r>
            <a:r>
              <a:rPr sz="2000" b="1" u="heavy" dirty="0">
                <a:solidFill>
                  <a:srgbClr val="E26C09"/>
                </a:solidFill>
                <a:uFill>
                  <a:solidFill>
                    <a:srgbClr val="E26C09"/>
                  </a:solidFill>
                </a:uFill>
                <a:latin typeface="Tahoma"/>
                <a:cs typeface="Tahoma"/>
              </a:rPr>
              <a:t>n</a:t>
            </a:r>
            <a:endParaRPr sz="2000">
              <a:latin typeface="Tahoma"/>
              <a:cs typeface="Tahoma"/>
            </a:endParaRPr>
          </a:p>
          <a:p>
            <a:pPr marL="12700">
              <a:lnSpc>
                <a:spcPts val="2395"/>
              </a:lnSpc>
              <a:spcBef>
                <a:spcPts val="1200"/>
              </a:spcBef>
              <a:tabLst>
                <a:tab pos="469265" algn="l"/>
              </a:tabLst>
            </a:pPr>
            <a:r>
              <a:rPr sz="2000" b="1" spc="-60" dirty="0">
                <a:solidFill>
                  <a:srgbClr val="404040"/>
                </a:solidFill>
                <a:latin typeface="Tahoma"/>
                <a:cs typeface="Tahoma"/>
              </a:rPr>
              <a:t>1.	</a:t>
            </a:r>
            <a:r>
              <a:rPr sz="2000" b="1" spc="-25" dirty="0">
                <a:solidFill>
                  <a:srgbClr val="404040"/>
                </a:solidFill>
                <a:latin typeface="Tahoma"/>
                <a:cs typeface="Tahoma"/>
              </a:rPr>
              <a:t>Objectives</a:t>
            </a:r>
            <a:r>
              <a:rPr sz="2000" b="1" spc="-105" dirty="0">
                <a:solidFill>
                  <a:srgbClr val="404040"/>
                </a:solidFill>
                <a:latin typeface="Tahoma"/>
                <a:cs typeface="Tahoma"/>
              </a:rPr>
              <a:t> </a:t>
            </a:r>
            <a:r>
              <a:rPr sz="2000" b="1" spc="20" dirty="0">
                <a:solidFill>
                  <a:srgbClr val="404040"/>
                </a:solidFill>
                <a:latin typeface="Tahoma"/>
                <a:cs typeface="Tahoma"/>
              </a:rPr>
              <a:t>and</a:t>
            </a:r>
            <a:r>
              <a:rPr sz="2000" b="1" spc="-35" dirty="0">
                <a:solidFill>
                  <a:srgbClr val="404040"/>
                </a:solidFill>
                <a:latin typeface="Tahoma"/>
                <a:cs typeface="Tahoma"/>
              </a:rPr>
              <a:t> </a:t>
            </a:r>
            <a:r>
              <a:rPr sz="2000" b="1" spc="-65" dirty="0">
                <a:solidFill>
                  <a:srgbClr val="404040"/>
                </a:solidFill>
                <a:latin typeface="Tahoma"/>
                <a:cs typeface="Tahoma"/>
              </a:rPr>
              <a:t>purpose</a:t>
            </a:r>
            <a:r>
              <a:rPr sz="2000" spc="-65" dirty="0">
                <a:solidFill>
                  <a:srgbClr val="404040"/>
                </a:solidFill>
                <a:latin typeface="Verdana"/>
                <a:cs typeface="Verdana"/>
              </a:rPr>
              <a:t>:</a:t>
            </a:r>
            <a:endParaRPr sz="2000">
              <a:latin typeface="Verdana"/>
              <a:cs typeface="Verdana"/>
            </a:endParaRPr>
          </a:p>
          <a:p>
            <a:pPr marL="376555" indent="-364490">
              <a:lnSpc>
                <a:spcPts val="2395"/>
              </a:lnSpc>
              <a:buChar char="-"/>
              <a:tabLst>
                <a:tab pos="376555" algn="l"/>
                <a:tab pos="377190" algn="l"/>
              </a:tabLst>
            </a:pPr>
            <a:r>
              <a:rPr sz="2000" spc="-60" dirty="0">
                <a:solidFill>
                  <a:srgbClr val="404040"/>
                </a:solidFill>
                <a:latin typeface="Verdana"/>
                <a:cs typeface="Verdana"/>
              </a:rPr>
              <a:t>Π</a:t>
            </a:r>
            <a:r>
              <a:rPr sz="2000" spc="-70" dirty="0">
                <a:solidFill>
                  <a:srgbClr val="404040"/>
                </a:solidFill>
                <a:latin typeface="Verdana"/>
                <a:cs typeface="Verdana"/>
              </a:rPr>
              <a:t>ο</a:t>
            </a:r>
            <a:r>
              <a:rPr sz="2000" spc="-75" dirty="0">
                <a:solidFill>
                  <a:srgbClr val="404040"/>
                </a:solidFill>
                <a:latin typeface="Verdana"/>
                <a:cs typeface="Verdana"/>
              </a:rPr>
              <a:t>ι</a:t>
            </a:r>
            <a:r>
              <a:rPr sz="2000" spc="-70" dirty="0">
                <a:solidFill>
                  <a:srgbClr val="404040"/>
                </a:solidFill>
                <a:latin typeface="Verdana"/>
                <a:cs typeface="Verdana"/>
              </a:rPr>
              <a:t>ο</a:t>
            </a:r>
            <a:r>
              <a:rPr sz="2000" dirty="0">
                <a:solidFill>
                  <a:srgbClr val="404040"/>
                </a:solidFill>
                <a:latin typeface="Verdana"/>
                <a:cs typeface="Verdana"/>
              </a:rPr>
              <a:t>ί</a:t>
            </a:r>
            <a:r>
              <a:rPr sz="2000" spc="-210" dirty="0">
                <a:solidFill>
                  <a:srgbClr val="404040"/>
                </a:solidFill>
                <a:latin typeface="Verdana"/>
                <a:cs typeface="Verdana"/>
              </a:rPr>
              <a:t> </a:t>
            </a:r>
            <a:r>
              <a:rPr sz="2000" spc="-215" dirty="0">
                <a:solidFill>
                  <a:srgbClr val="404040"/>
                </a:solidFill>
                <a:latin typeface="Verdana"/>
                <a:cs typeface="Verdana"/>
              </a:rPr>
              <a:t>ε</a:t>
            </a:r>
            <a:r>
              <a:rPr sz="2000" spc="-120" dirty="0">
                <a:solidFill>
                  <a:srgbClr val="404040"/>
                </a:solidFill>
                <a:latin typeface="Verdana"/>
                <a:cs typeface="Verdana"/>
              </a:rPr>
              <a:t>ί</a:t>
            </a:r>
            <a:r>
              <a:rPr sz="2000" spc="-60" dirty="0">
                <a:solidFill>
                  <a:srgbClr val="404040"/>
                </a:solidFill>
                <a:latin typeface="Verdana"/>
                <a:cs typeface="Verdana"/>
              </a:rPr>
              <a:t>ν</a:t>
            </a:r>
            <a:r>
              <a:rPr sz="2000" spc="-30" dirty="0">
                <a:solidFill>
                  <a:srgbClr val="404040"/>
                </a:solidFill>
                <a:latin typeface="Verdana"/>
                <a:cs typeface="Verdana"/>
              </a:rPr>
              <a:t>α</a:t>
            </a:r>
            <a:r>
              <a:rPr sz="2000" dirty="0">
                <a:solidFill>
                  <a:srgbClr val="404040"/>
                </a:solidFill>
                <a:latin typeface="Verdana"/>
                <a:cs typeface="Verdana"/>
              </a:rPr>
              <a:t>ι</a:t>
            </a:r>
            <a:r>
              <a:rPr sz="2000" spc="-190" dirty="0">
                <a:solidFill>
                  <a:srgbClr val="404040"/>
                </a:solidFill>
                <a:latin typeface="Verdana"/>
                <a:cs typeface="Verdana"/>
              </a:rPr>
              <a:t> </a:t>
            </a:r>
            <a:r>
              <a:rPr sz="2000" spc="-30" dirty="0">
                <a:solidFill>
                  <a:srgbClr val="404040"/>
                </a:solidFill>
                <a:latin typeface="Verdana"/>
                <a:cs typeface="Verdana"/>
              </a:rPr>
              <a:t>ο</a:t>
            </a:r>
            <a:r>
              <a:rPr sz="2000" dirty="0">
                <a:solidFill>
                  <a:srgbClr val="404040"/>
                </a:solidFill>
                <a:latin typeface="Verdana"/>
                <a:cs typeface="Verdana"/>
              </a:rPr>
              <a:t>ι</a:t>
            </a:r>
            <a:r>
              <a:rPr sz="2000" spc="-200" dirty="0">
                <a:solidFill>
                  <a:srgbClr val="404040"/>
                </a:solidFill>
                <a:latin typeface="Verdana"/>
                <a:cs typeface="Verdana"/>
              </a:rPr>
              <a:t> </a:t>
            </a:r>
            <a:r>
              <a:rPr sz="2000" spc="-20" dirty="0">
                <a:solidFill>
                  <a:srgbClr val="404040"/>
                </a:solidFill>
                <a:latin typeface="Verdana"/>
                <a:cs typeface="Verdana"/>
              </a:rPr>
              <a:t>σ</a:t>
            </a:r>
            <a:r>
              <a:rPr sz="2000" spc="-15" dirty="0">
                <a:solidFill>
                  <a:srgbClr val="404040"/>
                </a:solidFill>
                <a:latin typeface="Verdana"/>
                <a:cs typeface="Verdana"/>
              </a:rPr>
              <a:t>τ</a:t>
            </a:r>
            <a:r>
              <a:rPr sz="2000" spc="-20" dirty="0">
                <a:solidFill>
                  <a:srgbClr val="404040"/>
                </a:solidFill>
                <a:latin typeface="Verdana"/>
                <a:cs typeface="Verdana"/>
              </a:rPr>
              <a:t>ό</a:t>
            </a:r>
            <a:r>
              <a:rPr sz="2000" spc="-10" dirty="0">
                <a:solidFill>
                  <a:srgbClr val="404040"/>
                </a:solidFill>
                <a:latin typeface="Verdana"/>
                <a:cs typeface="Verdana"/>
              </a:rPr>
              <a:t>χ</a:t>
            </a:r>
            <a:r>
              <a:rPr sz="2000" spc="-30" dirty="0">
                <a:solidFill>
                  <a:srgbClr val="404040"/>
                </a:solidFill>
                <a:latin typeface="Verdana"/>
                <a:cs typeface="Verdana"/>
              </a:rPr>
              <a:t>ο</a:t>
            </a:r>
            <a:r>
              <a:rPr sz="2000" dirty="0">
                <a:solidFill>
                  <a:srgbClr val="404040"/>
                </a:solidFill>
                <a:latin typeface="Verdana"/>
                <a:cs typeface="Verdana"/>
              </a:rPr>
              <a:t>ι</a:t>
            </a:r>
            <a:r>
              <a:rPr sz="2000" spc="-310" dirty="0">
                <a:solidFill>
                  <a:srgbClr val="404040"/>
                </a:solidFill>
                <a:latin typeface="Verdana"/>
                <a:cs typeface="Verdana"/>
              </a:rPr>
              <a:t> </a:t>
            </a:r>
            <a:r>
              <a:rPr sz="2000" spc="-40" dirty="0">
                <a:solidFill>
                  <a:srgbClr val="404040"/>
                </a:solidFill>
                <a:latin typeface="Verdana"/>
                <a:cs typeface="Verdana"/>
              </a:rPr>
              <a:t>τ</a:t>
            </a:r>
            <a:r>
              <a:rPr sz="2000" spc="-35" dirty="0">
                <a:solidFill>
                  <a:srgbClr val="404040"/>
                </a:solidFill>
                <a:latin typeface="Verdana"/>
                <a:cs typeface="Verdana"/>
              </a:rPr>
              <a:t>η</a:t>
            </a:r>
            <a:r>
              <a:rPr sz="2000" dirty="0">
                <a:solidFill>
                  <a:srgbClr val="404040"/>
                </a:solidFill>
                <a:latin typeface="Verdana"/>
                <a:cs typeface="Verdana"/>
              </a:rPr>
              <a:t>ς</a:t>
            </a:r>
            <a:r>
              <a:rPr sz="2000" spc="-185" dirty="0">
                <a:solidFill>
                  <a:srgbClr val="404040"/>
                </a:solidFill>
                <a:latin typeface="Verdana"/>
                <a:cs typeface="Verdana"/>
              </a:rPr>
              <a:t> </a:t>
            </a:r>
            <a:r>
              <a:rPr sz="2000" spc="-75" dirty="0">
                <a:solidFill>
                  <a:srgbClr val="404040"/>
                </a:solidFill>
                <a:latin typeface="Verdana"/>
                <a:cs typeface="Verdana"/>
              </a:rPr>
              <a:t>κ</a:t>
            </a:r>
            <a:r>
              <a:rPr sz="2000" spc="-80" dirty="0">
                <a:solidFill>
                  <a:srgbClr val="404040"/>
                </a:solidFill>
                <a:latin typeface="Verdana"/>
                <a:cs typeface="Verdana"/>
              </a:rPr>
              <a:t>ο</a:t>
            </a:r>
            <a:r>
              <a:rPr sz="2000" spc="-85" dirty="0">
                <a:solidFill>
                  <a:srgbClr val="404040"/>
                </a:solidFill>
                <a:latin typeface="Verdana"/>
                <a:cs typeface="Verdana"/>
              </a:rPr>
              <a:t>ι</a:t>
            </a:r>
            <a:r>
              <a:rPr sz="2000" spc="-75" dirty="0">
                <a:solidFill>
                  <a:srgbClr val="404040"/>
                </a:solidFill>
                <a:latin typeface="Verdana"/>
                <a:cs typeface="Verdana"/>
              </a:rPr>
              <a:t>ν</a:t>
            </a:r>
            <a:r>
              <a:rPr sz="2000" spc="90" dirty="0">
                <a:solidFill>
                  <a:srgbClr val="404040"/>
                </a:solidFill>
                <a:latin typeface="Verdana"/>
                <a:cs typeface="Verdana"/>
              </a:rPr>
              <a:t>οπ</a:t>
            </a:r>
            <a:r>
              <a:rPr sz="2000" spc="85" dirty="0">
                <a:solidFill>
                  <a:srgbClr val="404040"/>
                </a:solidFill>
                <a:latin typeface="Verdana"/>
                <a:cs typeface="Verdana"/>
              </a:rPr>
              <a:t>ρ</a:t>
            </a:r>
            <a:r>
              <a:rPr sz="2000" spc="80" dirty="0">
                <a:solidFill>
                  <a:srgbClr val="404040"/>
                </a:solidFill>
                <a:latin typeface="Verdana"/>
                <a:cs typeface="Verdana"/>
              </a:rPr>
              <a:t>α</a:t>
            </a:r>
            <a:r>
              <a:rPr sz="2000" spc="-90" dirty="0">
                <a:solidFill>
                  <a:srgbClr val="404040"/>
                </a:solidFill>
                <a:latin typeface="Verdana"/>
                <a:cs typeface="Verdana"/>
              </a:rPr>
              <a:t>ξ</a:t>
            </a:r>
            <a:r>
              <a:rPr sz="2000" spc="-155" dirty="0">
                <a:solidFill>
                  <a:srgbClr val="404040"/>
                </a:solidFill>
                <a:latin typeface="Verdana"/>
                <a:cs typeface="Verdana"/>
              </a:rPr>
              <a:t>ί</a:t>
            </a:r>
            <a:r>
              <a:rPr sz="2000" spc="105" dirty="0">
                <a:solidFill>
                  <a:srgbClr val="404040"/>
                </a:solidFill>
                <a:latin typeface="Verdana"/>
                <a:cs typeface="Verdana"/>
              </a:rPr>
              <a:t>α</a:t>
            </a:r>
            <a:r>
              <a:rPr sz="2000" spc="155" dirty="0">
                <a:solidFill>
                  <a:srgbClr val="404040"/>
                </a:solidFill>
                <a:latin typeface="Verdana"/>
                <a:cs typeface="Verdana"/>
              </a:rPr>
              <a:t>ς</a:t>
            </a:r>
            <a:r>
              <a:rPr sz="2000" dirty="0">
                <a:solidFill>
                  <a:srgbClr val="404040"/>
                </a:solidFill>
                <a:latin typeface="Verdana"/>
                <a:cs typeface="Verdana"/>
              </a:rPr>
              <a:t>;</a:t>
            </a:r>
            <a:endParaRPr sz="2000">
              <a:latin typeface="Verdana"/>
              <a:cs typeface="Verdana"/>
            </a:endParaRPr>
          </a:p>
          <a:p>
            <a:pPr marL="355600" indent="-342900">
              <a:lnSpc>
                <a:spcPct val="100000"/>
              </a:lnSpc>
              <a:buChar char="-"/>
              <a:tabLst>
                <a:tab pos="354965" algn="l"/>
                <a:tab pos="355600" algn="l"/>
              </a:tabLst>
            </a:pPr>
            <a:r>
              <a:rPr sz="2000" spc="-20" dirty="0">
                <a:solidFill>
                  <a:srgbClr val="404040"/>
                </a:solidFill>
                <a:latin typeface="Verdana"/>
                <a:cs typeface="Verdana"/>
              </a:rPr>
              <a:t>Π</a:t>
            </a:r>
            <a:r>
              <a:rPr sz="2000" spc="-30" dirty="0">
                <a:solidFill>
                  <a:srgbClr val="404040"/>
                </a:solidFill>
                <a:latin typeface="Verdana"/>
                <a:cs typeface="Verdana"/>
              </a:rPr>
              <a:t>ο</a:t>
            </a:r>
            <a:r>
              <a:rPr sz="2000" spc="-170" dirty="0">
                <a:solidFill>
                  <a:srgbClr val="404040"/>
                </a:solidFill>
                <a:latin typeface="Verdana"/>
                <a:cs typeface="Verdana"/>
              </a:rPr>
              <a:t>ι</a:t>
            </a:r>
            <a:r>
              <a:rPr sz="2000" spc="-20" dirty="0">
                <a:solidFill>
                  <a:srgbClr val="404040"/>
                </a:solidFill>
                <a:latin typeface="Verdana"/>
                <a:cs typeface="Verdana"/>
              </a:rPr>
              <a:t>έ</a:t>
            </a:r>
            <a:r>
              <a:rPr sz="2000" dirty="0">
                <a:solidFill>
                  <a:srgbClr val="404040"/>
                </a:solidFill>
                <a:latin typeface="Verdana"/>
                <a:cs typeface="Verdana"/>
              </a:rPr>
              <a:t>ς</a:t>
            </a:r>
            <a:r>
              <a:rPr sz="2000" spc="-185" dirty="0">
                <a:solidFill>
                  <a:srgbClr val="404040"/>
                </a:solidFill>
                <a:latin typeface="Verdana"/>
                <a:cs typeface="Verdana"/>
              </a:rPr>
              <a:t> </a:t>
            </a:r>
            <a:r>
              <a:rPr sz="2000" spc="-215" dirty="0">
                <a:solidFill>
                  <a:srgbClr val="404040"/>
                </a:solidFill>
                <a:latin typeface="Verdana"/>
                <a:cs typeface="Verdana"/>
              </a:rPr>
              <a:t>ε</a:t>
            </a:r>
            <a:r>
              <a:rPr sz="2000" spc="-114" dirty="0">
                <a:solidFill>
                  <a:srgbClr val="404040"/>
                </a:solidFill>
                <a:latin typeface="Verdana"/>
                <a:cs typeface="Verdana"/>
              </a:rPr>
              <a:t>ί</a:t>
            </a:r>
            <a:r>
              <a:rPr sz="2000" spc="-60" dirty="0">
                <a:solidFill>
                  <a:srgbClr val="404040"/>
                </a:solidFill>
                <a:latin typeface="Verdana"/>
                <a:cs typeface="Verdana"/>
              </a:rPr>
              <a:t>ν</a:t>
            </a:r>
            <a:r>
              <a:rPr sz="2000" spc="-25" dirty="0">
                <a:solidFill>
                  <a:srgbClr val="404040"/>
                </a:solidFill>
                <a:latin typeface="Verdana"/>
                <a:cs typeface="Verdana"/>
              </a:rPr>
              <a:t>α</a:t>
            </a:r>
            <a:r>
              <a:rPr sz="2000" dirty="0">
                <a:solidFill>
                  <a:srgbClr val="404040"/>
                </a:solidFill>
                <a:latin typeface="Verdana"/>
                <a:cs typeface="Verdana"/>
              </a:rPr>
              <a:t>ι</a:t>
            </a:r>
            <a:r>
              <a:rPr sz="2000" spc="-225" dirty="0">
                <a:solidFill>
                  <a:srgbClr val="404040"/>
                </a:solidFill>
                <a:latin typeface="Verdana"/>
                <a:cs typeface="Verdana"/>
              </a:rPr>
              <a:t> </a:t>
            </a:r>
            <a:r>
              <a:rPr sz="2000" spc="75" dirty="0">
                <a:solidFill>
                  <a:srgbClr val="404040"/>
                </a:solidFill>
                <a:latin typeface="Verdana"/>
                <a:cs typeface="Verdana"/>
              </a:rPr>
              <a:t>ο</a:t>
            </a:r>
            <a:r>
              <a:rPr sz="2000" dirty="0">
                <a:solidFill>
                  <a:srgbClr val="404040"/>
                </a:solidFill>
                <a:latin typeface="Verdana"/>
                <a:cs typeface="Verdana"/>
              </a:rPr>
              <a:t>ι</a:t>
            </a:r>
            <a:r>
              <a:rPr sz="2000" spc="-295" dirty="0">
                <a:solidFill>
                  <a:srgbClr val="404040"/>
                </a:solidFill>
                <a:latin typeface="Verdana"/>
                <a:cs typeface="Verdana"/>
              </a:rPr>
              <a:t> </a:t>
            </a:r>
            <a:r>
              <a:rPr sz="2000" spc="105" dirty="0">
                <a:solidFill>
                  <a:srgbClr val="404040"/>
                </a:solidFill>
                <a:latin typeface="Verdana"/>
                <a:cs typeface="Verdana"/>
              </a:rPr>
              <a:t>α</a:t>
            </a:r>
            <a:r>
              <a:rPr sz="2000" spc="-60" dirty="0">
                <a:solidFill>
                  <a:srgbClr val="404040"/>
                </a:solidFill>
                <a:latin typeface="Verdana"/>
                <a:cs typeface="Verdana"/>
              </a:rPr>
              <a:t>ν</a:t>
            </a:r>
            <a:r>
              <a:rPr sz="2000" spc="-85" dirty="0">
                <a:solidFill>
                  <a:srgbClr val="404040"/>
                </a:solidFill>
                <a:latin typeface="Verdana"/>
                <a:cs typeface="Verdana"/>
              </a:rPr>
              <a:t>άγκ</a:t>
            </a:r>
            <a:r>
              <a:rPr sz="2000" spc="-70" dirty="0">
                <a:solidFill>
                  <a:srgbClr val="404040"/>
                </a:solidFill>
                <a:latin typeface="Verdana"/>
                <a:cs typeface="Verdana"/>
              </a:rPr>
              <a:t>ε</a:t>
            </a:r>
            <a:r>
              <a:rPr sz="2000" dirty="0">
                <a:solidFill>
                  <a:srgbClr val="404040"/>
                </a:solidFill>
                <a:latin typeface="Verdana"/>
                <a:cs typeface="Verdana"/>
              </a:rPr>
              <a:t>ς</a:t>
            </a:r>
            <a:r>
              <a:rPr sz="2000" spc="-80"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00" dirty="0">
                <a:solidFill>
                  <a:srgbClr val="404040"/>
                </a:solidFill>
                <a:latin typeface="Verdana"/>
                <a:cs typeface="Verdana"/>
              </a:rPr>
              <a:t> </a:t>
            </a:r>
            <a:r>
              <a:rPr sz="2000" spc="-35" dirty="0">
                <a:solidFill>
                  <a:srgbClr val="404040"/>
                </a:solidFill>
                <a:latin typeface="Verdana"/>
                <a:cs typeface="Verdana"/>
              </a:rPr>
              <a:t>κ</a:t>
            </a:r>
            <a:r>
              <a:rPr sz="2000" spc="-55" dirty="0">
                <a:solidFill>
                  <a:srgbClr val="404040"/>
                </a:solidFill>
                <a:latin typeface="Verdana"/>
                <a:cs typeface="Verdana"/>
              </a:rPr>
              <a:t>ο</a:t>
            </a:r>
            <a:r>
              <a:rPr sz="2000" spc="-165" dirty="0">
                <a:solidFill>
                  <a:srgbClr val="404040"/>
                </a:solidFill>
                <a:latin typeface="Verdana"/>
                <a:cs typeface="Verdana"/>
              </a:rPr>
              <a:t>ι</a:t>
            </a:r>
            <a:r>
              <a:rPr sz="2000" spc="-60" dirty="0">
                <a:solidFill>
                  <a:srgbClr val="404040"/>
                </a:solidFill>
                <a:latin typeface="Verdana"/>
                <a:cs typeface="Verdana"/>
              </a:rPr>
              <a:t>ν</a:t>
            </a:r>
            <a:r>
              <a:rPr sz="2000" spc="75" dirty="0">
                <a:solidFill>
                  <a:srgbClr val="404040"/>
                </a:solidFill>
                <a:latin typeface="Verdana"/>
                <a:cs typeface="Verdana"/>
              </a:rPr>
              <a:t>ο</a:t>
            </a:r>
            <a:r>
              <a:rPr sz="2000" spc="90" dirty="0">
                <a:solidFill>
                  <a:srgbClr val="404040"/>
                </a:solidFill>
                <a:latin typeface="Verdana"/>
                <a:cs typeface="Verdana"/>
              </a:rPr>
              <a:t>πρ</a:t>
            </a:r>
            <a:r>
              <a:rPr sz="2000" spc="80" dirty="0">
                <a:solidFill>
                  <a:srgbClr val="404040"/>
                </a:solidFill>
                <a:latin typeface="Verdana"/>
                <a:cs typeface="Verdana"/>
              </a:rPr>
              <a:t>α</a:t>
            </a:r>
            <a:r>
              <a:rPr sz="2000" spc="-85" dirty="0">
                <a:solidFill>
                  <a:srgbClr val="404040"/>
                </a:solidFill>
                <a:latin typeface="Verdana"/>
                <a:cs typeface="Verdana"/>
              </a:rPr>
              <a:t>ξ</a:t>
            </a:r>
            <a:r>
              <a:rPr sz="2000" spc="-170" dirty="0">
                <a:solidFill>
                  <a:srgbClr val="404040"/>
                </a:solidFill>
                <a:latin typeface="Verdana"/>
                <a:cs typeface="Verdana"/>
              </a:rPr>
              <a:t>ί</a:t>
            </a:r>
            <a:r>
              <a:rPr sz="2000" spc="105" dirty="0">
                <a:solidFill>
                  <a:srgbClr val="404040"/>
                </a:solidFill>
                <a:latin typeface="Verdana"/>
                <a:cs typeface="Verdana"/>
              </a:rPr>
              <a:t>α</a:t>
            </a:r>
            <a:r>
              <a:rPr sz="2000" dirty="0">
                <a:solidFill>
                  <a:srgbClr val="404040"/>
                </a:solidFill>
                <a:latin typeface="Verdana"/>
                <a:cs typeface="Verdana"/>
              </a:rPr>
              <a:t>ς</a:t>
            </a:r>
            <a:r>
              <a:rPr sz="2000" spc="-525" dirty="0">
                <a:solidFill>
                  <a:srgbClr val="404040"/>
                </a:solidFill>
                <a:latin typeface="Verdana"/>
                <a:cs typeface="Verdana"/>
              </a:rPr>
              <a:t> </a:t>
            </a:r>
            <a:r>
              <a:rPr sz="2000" dirty="0">
                <a:solidFill>
                  <a:srgbClr val="404040"/>
                </a:solidFill>
                <a:latin typeface="Verdana"/>
                <a:cs typeface="Verdana"/>
              </a:rPr>
              <a:t>;</a:t>
            </a:r>
            <a:endParaRPr sz="2000">
              <a:latin typeface="Verdana"/>
              <a:cs typeface="Verdana"/>
            </a:endParaRPr>
          </a:p>
          <a:p>
            <a:pPr marL="355600" marR="5080" indent="-342900">
              <a:lnSpc>
                <a:spcPct val="100000"/>
              </a:lnSpc>
              <a:buChar char="-"/>
              <a:tabLst>
                <a:tab pos="354965" algn="l"/>
                <a:tab pos="355600" algn="l"/>
              </a:tabLst>
            </a:pPr>
            <a:r>
              <a:rPr sz="2000" spc="-45" dirty="0">
                <a:solidFill>
                  <a:srgbClr val="404040"/>
                </a:solidFill>
                <a:latin typeface="Verdana"/>
                <a:cs typeface="Verdana"/>
              </a:rPr>
              <a:t>Π</a:t>
            </a:r>
            <a:r>
              <a:rPr sz="2000" spc="-55" dirty="0">
                <a:solidFill>
                  <a:srgbClr val="404040"/>
                </a:solidFill>
                <a:latin typeface="Verdana"/>
                <a:cs typeface="Verdana"/>
              </a:rPr>
              <a:t>ο</a:t>
            </a:r>
            <a:r>
              <a:rPr sz="2000" spc="-60" dirty="0">
                <a:solidFill>
                  <a:srgbClr val="404040"/>
                </a:solidFill>
                <a:latin typeface="Verdana"/>
                <a:cs typeface="Verdana"/>
              </a:rPr>
              <a:t>ι</a:t>
            </a:r>
            <a:r>
              <a:rPr sz="2000" spc="-45" dirty="0">
                <a:solidFill>
                  <a:srgbClr val="404040"/>
                </a:solidFill>
                <a:latin typeface="Verdana"/>
                <a:cs typeface="Verdana"/>
              </a:rPr>
              <a:t>έ</a:t>
            </a:r>
            <a:r>
              <a:rPr sz="2000" dirty="0">
                <a:solidFill>
                  <a:srgbClr val="404040"/>
                </a:solidFill>
                <a:latin typeface="Verdana"/>
                <a:cs typeface="Verdana"/>
              </a:rPr>
              <a:t>ς</a:t>
            </a:r>
            <a:r>
              <a:rPr sz="2000" spc="-235" dirty="0">
                <a:solidFill>
                  <a:srgbClr val="404040"/>
                </a:solidFill>
                <a:latin typeface="Verdana"/>
                <a:cs typeface="Verdana"/>
              </a:rPr>
              <a:t> </a:t>
            </a:r>
            <a:r>
              <a:rPr sz="2000" spc="-20" dirty="0">
                <a:solidFill>
                  <a:srgbClr val="404040"/>
                </a:solidFill>
                <a:latin typeface="Verdana"/>
                <a:cs typeface="Verdana"/>
              </a:rPr>
              <a:t>δ</a:t>
            </a:r>
            <a:r>
              <a:rPr sz="2000" spc="-30" dirty="0">
                <a:solidFill>
                  <a:srgbClr val="404040"/>
                </a:solidFill>
                <a:latin typeface="Verdana"/>
                <a:cs typeface="Verdana"/>
              </a:rPr>
              <a:t>ρ</a:t>
            </a:r>
            <a:r>
              <a:rPr sz="2000" spc="-25" dirty="0">
                <a:solidFill>
                  <a:srgbClr val="404040"/>
                </a:solidFill>
                <a:latin typeface="Verdana"/>
                <a:cs typeface="Verdana"/>
              </a:rPr>
              <a:t>αστ</a:t>
            </a:r>
            <a:r>
              <a:rPr sz="2000" spc="-20" dirty="0">
                <a:solidFill>
                  <a:srgbClr val="404040"/>
                </a:solidFill>
                <a:latin typeface="Verdana"/>
                <a:cs typeface="Verdana"/>
              </a:rPr>
              <a:t>η</a:t>
            </a:r>
            <a:r>
              <a:rPr sz="2000" spc="-30" dirty="0">
                <a:solidFill>
                  <a:srgbClr val="404040"/>
                </a:solidFill>
                <a:latin typeface="Verdana"/>
                <a:cs typeface="Verdana"/>
              </a:rPr>
              <a:t>ρ</a:t>
            </a:r>
            <a:r>
              <a:rPr sz="2000" spc="-35" dirty="0">
                <a:solidFill>
                  <a:srgbClr val="404040"/>
                </a:solidFill>
                <a:latin typeface="Verdana"/>
                <a:cs typeface="Verdana"/>
              </a:rPr>
              <a:t>ι</a:t>
            </a:r>
            <a:r>
              <a:rPr sz="2000" spc="-30" dirty="0">
                <a:solidFill>
                  <a:srgbClr val="404040"/>
                </a:solidFill>
                <a:latin typeface="Verdana"/>
                <a:cs typeface="Verdana"/>
              </a:rPr>
              <a:t>ό</a:t>
            </a:r>
            <a:r>
              <a:rPr sz="2000" spc="-25" dirty="0">
                <a:solidFill>
                  <a:srgbClr val="404040"/>
                </a:solidFill>
                <a:latin typeface="Verdana"/>
                <a:cs typeface="Verdana"/>
              </a:rPr>
              <a:t>τ</a:t>
            </a:r>
            <a:r>
              <a:rPr sz="2000" spc="-20" dirty="0">
                <a:solidFill>
                  <a:srgbClr val="404040"/>
                </a:solidFill>
                <a:latin typeface="Verdana"/>
                <a:cs typeface="Verdana"/>
              </a:rPr>
              <a:t>η</a:t>
            </a:r>
            <a:r>
              <a:rPr sz="2000" spc="-35" dirty="0">
                <a:solidFill>
                  <a:srgbClr val="404040"/>
                </a:solidFill>
                <a:latin typeface="Verdana"/>
                <a:cs typeface="Verdana"/>
              </a:rPr>
              <a:t>τ</a:t>
            </a:r>
            <a:r>
              <a:rPr sz="2000" spc="-30" dirty="0">
                <a:solidFill>
                  <a:srgbClr val="404040"/>
                </a:solidFill>
                <a:latin typeface="Verdana"/>
                <a:cs typeface="Verdana"/>
              </a:rPr>
              <a:t>ε</a:t>
            </a:r>
            <a:r>
              <a:rPr sz="2000" dirty="0">
                <a:solidFill>
                  <a:srgbClr val="404040"/>
                </a:solidFill>
                <a:latin typeface="Verdana"/>
                <a:cs typeface="Verdana"/>
              </a:rPr>
              <a:t>ς</a:t>
            </a:r>
            <a:r>
              <a:rPr sz="2000" spc="-295" dirty="0">
                <a:solidFill>
                  <a:srgbClr val="404040"/>
                </a:solidFill>
                <a:latin typeface="Verdana"/>
                <a:cs typeface="Verdana"/>
              </a:rPr>
              <a:t> </a:t>
            </a:r>
            <a:r>
              <a:rPr sz="2000" spc="-85" dirty="0">
                <a:solidFill>
                  <a:srgbClr val="404040"/>
                </a:solidFill>
                <a:latin typeface="Verdana"/>
                <a:cs typeface="Verdana"/>
              </a:rPr>
              <a:t>κ</a:t>
            </a:r>
            <a:r>
              <a:rPr sz="2000" spc="-95" dirty="0">
                <a:solidFill>
                  <a:srgbClr val="404040"/>
                </a:solidFill>
                <a:latin typeface="Verdana"/>
                <a:cs typeface="Verdana"/>
              </a:rPr>
              <a:t>ι</a:t>
            </a:r>
            <a:r>
              <a:rPr sz="2000" spc="-85" dirty="0">
                <a:solidFill>
                  <a:srgbClr val="404040"/>
                </a:solidFill>
                <a:latin typeface="Verdana"/>
                <a:cs typeface="Verdana"/>
              </a:rPr>
              <a:t>ν</a:t>
            </a:r>
            <a:r>
              <a:rPr sz="2000" spc="-80" dirty="0">
                <a:solidFill>
                  <a:srgbClr val="404040"/>
                </a:solidFill>
                <a:latin typeface="Verdana"/>
                <a:cs typeface="Verdana"/>
              </a:rPr>
              <a:t>η</a:t>
            </a:r>
            <a:r>
              <a:rPr sz="2000" spc="-85" dirty="0">
                <a:solidFill>
                  <a:srgbClr val="404040"/>
                </a:solidFill>
                <a:latin typeface="Verdana"/>
                <a:cs typeface="Verdana"/>
              </a:rPr>
              <a:t>τ</a:t>
            </a:r>
            <a:r>
              <a:rPr sz="2000" spc="-95" dirty="0">
                <a:solidFill>
                  <a:srgbClr val="404040"/>
                </a:solidFill>
                <a:latin typeface="Verdana"/>
                <a:cs typeface="Verdana"/>
              </a:rPr>
              <a:t>ι</a:t>
            </a:r>
            <a:r>
              <a:rPr sz="2000" spc="-85" dirty="0">
                <a:solidFill>
                  <a:srgbClr val="404040"/>
                </a:solidFill>
                <a:latin typeface="Verdana"/>
                <a:cs typeface="Verdana"/>
              </a:rPr>
              <a:t>κ</a:t>
            </a:r>
            <a:r>
              <a:rPr sz="2000" spc="-90" dirty="0">
                <a:solidFill>
                  <a:srgbClr val="404040"/>
                </a:solidFill>
                <a:latin typeface="Verdana"/>
                <a:cs typeface="Verdana"/>
              </a:rPr>
              <a:t>ό</a:t>
            </a:r>
            <a:r>
              <a:rPr sz="2000" spc="-85" dirty="0">
                <a:solidFill>
                  <a:srgbClr val="404040"/>
                </a:solidFill>
                <a:latin typeface="Verdana"/>
                <a:cs typeface="Verdana"/>
              </a:rPr>
              <a:t>τ</a:t>
            </a:r>
            <a:r>
              <a:rPr sz="2000" spc="-80" dirty="0">
                <a:solidFill>
                  <a:srgbClr val="404040"/>
                </a:solidFill>
                <a:latin typeface="Verdana"/>
                <a:cs typeface="Verdana"/>
              </a:rPr>
              <a:t>η</a:t>
            </a:r>
            <a:r>
              <a:rPr sz="2000" spc="-85" dirty="0">
                <a:solidFill>
                  <a:srgbClr val="404040"/>
                </a:solidFill>
                <a:latin typeface="Verdana"/>
                <a:cs typeface="Verdana"/>
              </a:rPr>
              <a:t>τα</a:t>
            </a:r>
            <a:r>
              <a:rPr sz="2000" dirty="0">
                <a:solidFill>
                  <a:srgbClr val="404040"/>
                </a:solidFill>
                <a:latin typeface="Verdana"/>
                <a:cs typeface="Verdana"/>
              </a:rPr>
              <a:t>ς</a:t>
            </a:r>
            <a:r>
              <a:rPr sz="2000" spc="-250" dirty="0">
                <a:solidFill>
                  <a:srgbClr val="404040"/>
                </a:solidFill>
                <a:latin typeface="Verdana"/>
                <a:cs typeface="Verdana"/>
              </a:rPr>
              <a:t> </a:t>
            </a:r>
            <a:r>
              <a:rPr sz="2000" spc="-75" dirty="0">
                <a:solidFill>
                  <a:srgbClr val="404040"/>
                </a:solidFill>
                <a:latin typeface="Verdana"/>
                <a:cs typeface="Verdana"/>
              </a:rPr>
              <a:t>σ</a:t>
            </a:r>
            <a:r>
              <a:rPr sz="2000" spc="-70" dirty="0">
                <a:solidFill>
                  <a:srgbClr val="404040"/>
                </a:solidFill>
                <a:latin typeface="Verdana"/>
                <a:cs typeface="Verdana"/>
              </a:rPr>
              <a:t>κ</a:t>
            </a:r>
            <a:r>
              <a:rPr sz="2000" spc="-80" dirty="0">
                <a:solidFill>
                  <a:srgbClr val="404040"/>
                </a:solidFill>
                <a:latin typeface="Verdana"/>
                <a:cs typeface="Verdana"/>
              </a:rPr>
              <a:t>οπ</a:t>
            </a:r>
            <a:r>
              <a:rPr sz="2000" spc="-70" dirty="0">
                <a:solidFill>
                  <a:srgbClr val="404040"/>
                </a:solidFill>
                <a:latin typeface="Verdana"/>
                <a:cs typeface="Verdana"/>
              </a:rPr>
              <a:t>ε</a:t>
            </a:r>
            <a:r>
              <a:rPr sz="2000" spc="-80" dirty="0">
                <a:solidFill>
                  <a:srgbClr val="404040"/>
                </a:solidFill>
                <a:latin typeface="Verdana"/>
                <a:cs typeface="Verdana"/>
              </a:rPr>
              <a:t>ύ</a:t>
            </a:r>
            <a:r>
              <a:rPr sz="2000" spc="-70" dirty="0">
                <a:solidFill>
                  <a:srgbClr val="404040"/>
                </a:solidFill>
                <a:latin typeface="Verdana"/>
                <a:cs typeface="Verdana"/>
              </a:rPr>
              <a:t>ε</a:t>
            </a:r>
            <a:r>
              <a:rPr sz="2000" spc="-75" dirty="0">
                <a:solidFill>
                  <a:srgbClr val="404040"/>
                </a:solidFill>
                <a:latin typeface="Verdana"/>
                <a:cs typeface="Verdana"/>
              </a:rPr>
              <a:t>τ</a:t>
            </a:r>
            <a:r>
              <a:rPr sz="2000" dirty="0">
                <a:solidFill>
                  <a:srgbClr val="404040"/>
                </a:solidFill>
                <a:latin typeface="Verdana"/>
                <a:cs typeface="Verdana"/>
              </a:rPr>
              <a:t>ε</a:t>
            </a:r>
            <a:r>
              <a:rPr sz="2000" spc="-295" dirty="0">
                <a:solidFill>
                  <a:srgbClr val="404040"/>
                </a:solidFill>
                <a:latin typeface="Verdana"/>
                <a:cs typeface="Verdana"/>
              </a:rPr>
              <a:t> </a:t>
            </a:r>
            <a:r>
              <a:rPr sz="2000" spc="35" dirty="0">
                <a:solidFill>
                  <a:srgbClr val="404040"/>
                </a:solidFill>
                <a:latin typeface="Verdana"/>
                <a:cs typeface="Verdana"/>
              </a:rPr>
              <a:t>να  </a:t>
            </a:r>
            <a:r>
              <a:rPr sz="2000" spc="-45" dirty="0">
                <a:solidFill>
                  <a:srgbClr val="404040"/>
                </a:solidFill>
                <a:latin typeface="Verdana"/>
                <a:cs typeface="Verdana"/>
              </a:rPr>
              <a:t>πρ</a:t>
            </a:r>
            <a:r>
              <a:rPr sz="2000" spc="-40" dirty="0">
                <a:solidFill>
                  <a:srgbClr val="404040"/>
                </a:solidFill>
                <a:latin typeface="Verdana"/>
                <a:cs typeface="Verdana"/>
              </a:rPr>
              <a:t>α</a:t>
            </a:r>
            <a:r>
              <a:rPr sz="2000" spc="-35" dirty="0">
                <a:solidFill>
                  <a:srgbClr val="404040"/>
                </a:solidFill>
                <a:latin typeface="Verdana"/>
                <a:cs typeface="Verdana"/>
              </a:rPr>
              <a:t>γμ</a:t>
            </a:r>
            <a:r>
              <a:rPr sz="2000" spc="-40" dirty="0">
                <a:solidFill>
                  <a:srgbClr val="404040"/>
                </a:solidFill>
                <a:latin typeface="Verdana"/>
                <a:cs typeface="Verdana"/>
              </a:rPr>
              <a:t>α</a:t>
            </a:r>
            <a:r>
              <a:rPr sz="2000" spc="-35" dirty="0">
                <a:solidFill>
                  <a:srgbClr val="404040"/>
                </a:solidFill>
                <a:latin typeface="Verdana"/>
                <a:cs typeface="Verdana"/>
              </a:rPr>
              <a:t>τ</a:t>
            </a:r>
            <a:r>
              <a:rPr sz="2000" spc="-40" dirty="0">
                <a:solidFill>
                  <a:srgbClr val="404040"/>
                </a:solidFill>
                <a:latin typeface="Verdana"/>
                <a:cs typeface="Verdana"/>
              </a:rPr>
              <a:t>ο</a:t>
            </a:r>
            <a:r>
              <a:rPr sz="2000" spc="-45" dirty="0">
                <a:solidFill>
                  <a:srgbClr val="404040"/>
                </a:solidFill>
                <a:latin typeface="Verdana"/>
                <a:cs typeface="Verdana"/>
              </a:rPr>
              <a:t>π</a:t>
            </a:r>
            <a:r>
              <a:rPr sz="2000" spc="-40" dirty="0">
                <a:solidFill>
                  <a:srgbClr val="404040"/>
                </a:solidFill>
                <a:latin typeface="Verdana"/>
                <a:cs typeface="Verdana"/>
              </a:rPr>
              <a:t>ο</a:t>
            </a:r>
            <a:r>
              <a:rPr sz="2000" spc="-50" dirty="0">
                <a:solidFill>
                  <a:srgbClr val="404040"/>
                </a:solidFill>
                <a:latin typeface="Verdana"/>
                <a:cs typeface="Verdana"/>
              </a:rPr>
              <a:t>ι</a:t>
            </a:r>
            <a:r>
              <a:rPr sz="2000" spc="-35" dirty="0">
                <a:solidFill>
                  <a:srgbClr val="404040"/>
                </a:solidFill>
                <a:latin typeface="Verdana"/>
                <a:cs typeface="Verdana"/>
              </a:rPr>
              <a:t>ή</a:t>
            </a:r>
            <a:r>
              <a:rPr sz="2000" spc="-40" dirty="0">
                <a:solidFill>
                  <a:srgbClr val="404040"/>
                </a:solidFill>
                <a:latin typeface="Verdana"/>
                <a:cs typeface="Verdana"/>
              </a:rPr>
              <a:t>σ</a:t>
            </a:r>
            <a:r>
              <a:rPr sz="2000" spc="-35" dirty="0">
                <a:solidFill>
                  <a:srgbClr val="404040"/>
                </a:solidFill>
                <a:latin typeface="Verdana"/>
                <a:cs typeface="Verdana"/>
              </a:rPr>
              <a:t>ετε</a:t>
            </a:r>
            <a:r>
              <a:rPr sz="2000" dirty="0">
                <a:solidFill>
                  <a:srgbClr val="404040"/>
                </a:solidFill>
                <a:latin typeface="Verdana"/>
                <a:cs typeface="Verdana"/>
              </a:rPr>
              <a:t>;</a:t>
            </a:r>
            <a:r>
              <a:rPr sz="2000" spc="-235" dirty="0">
                <a:solidFill>
                  <a:srgbClr val="404040"/>
                </a:solidFill>
                <a:latin typeface="Verdana"/>
                <a:cs typeface="Verdana"/>
              </a:rPr>
              <a:t> </a:t>
            </a:r>
            <a:r>
              <a:rPr sz="2000" spc="35" dirty="0">
                <a:solidFill>
                  <a:srgbClr val="404040"/>
                </a:solidFill>
                <a:latin typeface="Verdana"/>
                <a:cs typeface="Verdana"/>
              </a:rPr>
              <a:t>Πώ</a:t>
            </a:r>
            <a:r>
              <a:rPr sz="2000" dirty="0">
                <a:solidFill>
                  <a:srgbClr val="404040"/>
                </a:solidFill>
                <a:latin typeface="Verdana"/>
                <a:cs typeface="Verdana"/>
              </a:rPr>
              <a:t>ς</a:t>
            </a:r>
            <a:r>
              <a:rPr sz="2000" spc="-160" dirty="0">
                <a:solidFill>
                  <a:srgbClr val="404040"/>
                </a:solidFill>
                <a:latin typeface="Verdana"/>
                <a:cs typeface="Verdana"/>
              </a:rPr>
              <a:t> </a:t>
            </a:r>
            <a:r>
              <a:rPr sz="2000" spc="-5" dirty="0">
                <a:solidFill>
                  <a:srgbClr val="404040"/>
                </a:solidFill>
                <a:latin typeface="Verdana"/>
                <a:cs typeface="Verdana"/>
              </a:rPr>
              <a:t>σ</a:t>
            </a:r>
            <a:r>
              <a:rPr sz="2000" spc="-10" dirty="0">
                <a:solidFill>
                  <a:srgbClr val="404040"/>
                </a:solidFill>
                <a:latin typeface="Verdana"/>
                <a:cs typeface="Verdana"/>
              </a:rPr>
              <a:t>υ</a:t>
            </a:r>
            <a:r>
              <a:rPr sz="2000" dirty="0">
                <a:solidFill>
                  <a:srgbClr val="404040"/>
                </a:solidFill>
                <a:latin typeface="Verdana"/>
                <a:cs typeface="Verdana"/>
              </a:rPr>
              <a:t>νάδο</a:t>
            </a:r>
            <a:r>
              <a:rPr sz="2000" spc="-10" dirty="0">
                <a:solidFill>
                  <a:srgbClr val="404040"/>
                </a:solidFill>
                <a:latin typeface="Verdana"/>
                <a:cs typeface="Verdana"/>
              </a:rPr>
              <a:t>υ</a:t>
            </a:r>
            <a:r>
              <a:rPr sz="2000" dirty="0">
                <a:solidFill>
                  <a:srgbClr val="404040"/>
                </a:solidFill>
                <a:latin typeface="Verdana"/>
                <a:cs typeface="Verdana"/>
              </a:rPr>
              <a:t>ν</a:t>
            </a:r>
            <a:r>
              <a:rPr sz="2000" spc="-170" dirty="0">
                <a:solidFill>
                  <a:srgbClr val="404040"/>
                </a:solidFill>
                <a:latin typeface="Verdana"/>
                <a:cs typeface="Verdana"/>
              </a:rPr>
              <a:t> </a:t>
            </a:r>
            <a:r>
              <a:rPr sz="2000" spc="-120" dirty="0">
                <a:solidFill>
                  <a:srgbClr val="404040"/>
                </a:solidFill>
                <a:latin typeface="Verdana"/>
                <a:cs typeface="Verdana"/>
              </a:rPr>
              <a:t>μ</a:t>
            </a:r>
            <a:r>
              <a:rPr sz="2000" dirty="0">
                <a:solidFill>
                  <a:srgbClr val="404040"/>
                </a:solidFill>
                <a:latin typeface="Verdana"/>
                <a:cs typeface="Verdana"/>
              </a:rPr>
              <a:t>ε</a:t>
            </a:r>
            <a:r>
              <a:rPr sz="2000" spc="-295" dirty="0">
                <a:solidFill>
                  <a:srgbClr val="404040"/>
                </a:solidFill>
                <a:latin typeface="Verdana"/>
                <a:cs typeface="Verdana"/>
              </a:rPr>
              <a:t> </a:t>
            </a:r>
            <a:r>
              <a:rPr sz="2000" spc="-60" dirty="0">
                <a:solidFill>
                  <a:srgbClr val="404040"/>
                </a:solidFill>
                <a:latin typeface="Verdana"/>
                <a:cs typeface="Verdana"/>
              </a:rPr>
              <a:t>τ</a:t>
            </a:r>
            <a:r>
              <a:rPr sz="2000" spc="-70" dirty="0">
                <a:solidFill>
                  <a:srgbClr val="404040"/>
                </a:solidFill>
                <a:latin typeface="Verdana"/>
                <a:cs typeface="Verdana"/>
              </a:rPr>
              <a:t>ι</a:t>
            </a:r>
            <a:r>
              <a:rPr sz="2000" dirty="0">
                <a:solidFill>
                  <a:srgbClr val="404040"/>
                </a:solidFill>
                <a:latin typeface="Verdana"/>
                <a:cs typeface="Verdana"/>
              </a:rPr>
              <a:t>ς</a:t>
            </a:r>
            <a:r>
              <a:rPr sz="2000" spc="-250" dirty="0">
                <a:solidFill>
                  <a:srgbClr val="404040"/>
                </a:solidFill>
                <a:latin typeface="Verdana"/>
                <a:cs typeface="Verdana"/>
              </a:rPr>
              <a:t> </a:t>
            </a:r>
            <a:r>
              <a:rPr sz="2000" spc="-25" dirty="0">
                <a:solidFill>
                  <a:srgbClr val="404040"/>
                </a:solidFill>
                <a:latin typeface="Verdana"/>
                <a:cs typeface="Verdana"/>
              </a:rPr>
              <a:t>ανάγκ</a:t>
            </a:r>
            <a:r>
              <a:rPr sz="2000" spc="-20" dirty="0">
                <a:solidFill>
                  <a:srgbClr val="404040"/>
                </a:solidFill>
                <a:latin typeface="Verdana"/>
                <a:cs typeface="Verdana"/>
              </a:rPr>
              <a:t>ε</a:t>
            </a:r>
            <a:r>
              <a:rPr sz="2000" dirty="0">
                <a:solidFill>
                  <a:srgbClr val="404040"/>
                </a:solidFill>
                <a:latin typeface="Verdana"/>
                <a:cs typeface="Verdana"/>
              </a:rPr>
              <a:t>ς</a:t>
            </a:r>
            <a:r>
              <a:rPr sz="2000" spc="-200"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190" dirty="0">
                <a:solidFill>
                  <a:srgbClr val="404040"/>
                </a:solidFill>
                <a:latin typeface="Verdana"/>
                <a:cs typeface="Verdana"/>
              </a:rPr>
              <a:t> </a:t>
            </a:r>
            <a:r>
              <a:rPr sz="2000" spc="-25" dirty="0">
                <a:solidFill>
                  <a:srgbClr val="404040"/>
                </a:solidFill>
                <a:latin typeface="Verdana"/>
                <a:cs typeface="Verdana"/>
              </a:rPr>
              <a:t>κ</a:t>
            </a:r>
            <a:r>
              <a:rPr sz="2000" spc="-30" dirty="0">
                <a:solidFill>
                  <a:srgbClr val="404040"/>
                </a:solidFill>
                <a:latin typeface="Verdana"/>
                <a:cs typeface="Verdana"/>
              </a:rPr>
              <a:t>ο</a:t>
            </a:r>
            <a:r>
              <a:rPr sz="2000" spc="-35" dirty="0">
                <a:solidFill>
                  <a:srgbClr val="404040"/>
                </a:solidFill>
                <a:latin typeface="Verdana"/>
                <a:cs typeface="Verdana"/>
              </a:rPr>
              <a:t>ι</a:t>
            </a:r>
            <a:r>
              <a:rPr sz="2000" spc="-25" dirty="0">
                <a:solidFill>
                  <a:srgbClr val="404040"/>
                </a:solidFill>
                <a:latin typeface="Verdana"/>
                <a:cs typeface="Verdana"/>
              </a:rPr>
              <a:t>ν</a:t>
            </a:r>
            <a:r>
              <a:rPr sz="2000" spc="-30" dirty="0">
                <a:solidFill>
                  <a:srgbClr val="404040"/>
                </a:solidFill>
                <a:latin typeface="Verdana"/>
                <a:cs typeface="Verdana"/>
              </a:rPr>
              <a:t>οπρ</a:t>
            </a:r>
            <a:r>
              <a:rPr sz="2000" spc="-25" dirty="0">
                <a:solidFill>
                  <a:srgbClr val="404040"/>
                </a:solidFill>
                <a:latin typeface="Verdana"/>
                <a:cs typeface="Verdana"/>
              </a:rPr>
              <a:t>αξ</a:t>
            </a:r>
            <a:r>
              <a:rPr sz="2000" spc="-35" dirty="0">
                <a:solidFill>
                  <a:srgbClr val="404040"/>
                </a:solidFill>
                <a:latin typeface="Verdana"/>
                <a:cs typeface="Verdana"/>
              </a:rPr>
              <a:t>ί</a:t>
            </a:r>
            <a:r>
              <a:rPr sz="2000" spc="-25" dirty="0">
                <a:solidFill>
                  <a:srgbClr val="404040"/>
                </a:solidFill>
                <a:latin typeface="Verdana"/>
                <a:cs typeface="Verdana"/>
              </a:rPr>
              <a:t>ας</a:t>
            </a:r>
            <a:r>
              <a:rPr sz="2000" dirty="0">
                <a:solidFill>
                  <a:srgbClr val="404040"/>
                </a:solidFill>
                <a:latin typeface="Verdana"/>
                <a:cs typeface="Verdana"/>
              </a:rPr>
              <a:t>;  </a:t>
            </a:r>
            <a:r>
              <a:rPr sz="2000" spc="-140" dirty="0">
                <a:solidFill>
                  <a:srgbClr val="404040"/>
                </a:solidFill>
                <a:latin typeface="Verdana"/>
                <a:cs typeface="Verdana"/>
              </a:rPr>
              <a:t>Σ</a:t>
            </a:r>
            <a:r>
              <a:rPr sz="2000" spc="-135" dirty="0">
                <a:solidFill>
                  <a:srgbClr val="404040"/>
                </a:solidFill>
                <a:latin typeface="Verdana"/>
                <a:cs typeface="Verdana"/>
              </a:rPr>
              <a:t>κ</a:t>
            </a:r>
            <a:r>
              <a:rPr sz="2000" spc="-140" dirty="0">
                <a:solidFill>
                  <a:srgbClr val="404040"/>
                </a:solidFill>
                <a:latin typeface="Verdana"/>
                <a:cs typeface="Verdana"/>
              </a:rPr>
              <a:t>οπ</a:t>
            </a:r>
            <a:r>
              <a:rPr sz="2000" spc="-130" dirty="0">
                <a:solidFill>
                  <a:srgbClr val="404040"/>
                </a:solidFill>
                <a:latin typeface="Verdana"/>
                <a:cs typeface="Verdana"/>
              </a:rPr>
              <a:t>ε</a:t>
            </a:r>
            <a:r>
              <a:rPr sz="2000" spc="-140" dirty="0">
                <a:solidFill>
                  <a:srgbClr val="404040"/>
                </a:solidFill>
                <a:latin typeface="Verdana"/>
                <a:cs typeface="Verdana"/>
              </a:rPr>
              <a:t>ύ</a:t>
            </a:r>
            <a:r>
              <a:rPr sz="2000" spc="-130" dirty="0">
                <a:solidFill>
                  <a:srgbClr val="404040"/>
                </a:solidFill>
                <a:latin typeface="Verdana"/>
                <a:cs typeface="Verdana"/>
              </a:rPr>
              <a:t>ε</a:t>
            </a:r>
            <a:r>
              <a:rPr sz="2000" spc="-135" dirty="0">
                <a:solidFill>
                  <a:srgbClr val="404040"/>
                </a:solidFill>
                <a:latin typeface="Verdana"/>
                <a:cs typeface="Verdana"/>
              </a:rPr>
              <a:t>τ</a:t>
            </a:r>
            <a:r>
              <a:rPr sz="2000" dirty="0">
                <a:solidFill>
                  <a:srgbClr val="404040"/>
                </a:solidFill>
                <a:latin typeface="Verdana"/>
                <a:cs typeface="Verdana"/>
              </a:rPr>
              <a:t>ε</a:t>
            </a:r>
            <a:r>
              <a:rPr sz="2000" spc="-365" dirty="0">
                <a:solidFill>
                  <a:srgbClr val="404040"/>
                </a:solidFill>
                <a:latin typeface="Verdana"/>
                <a:cs typeface="Verdana"/>
              </a:rPr>
              <a:t> </a:t>
            </a:r>
            <a:r>
              <a:rPr sz="2000" spc="35" dirty="0">
                <a:solidFill>
                  <a:srgbClr val="404040"/>
                </a:solidFill>
                <a:latin typeface="Verdana"/>
                <a:cs typeface="Verdana"/>
              </a:rPr>
              <a:t>ν</a:t>
            </a:r>
            <a:r>
              <a:rPr sz="2000" dirty="0">
                <a:solidFill>
                  <a:srgbClr val="404040"/>
                </a:solidFill>
                <a:latin typeface="Verdana"/>
                <a:cs typeface="Verdana"/>
              </a:rPr>
              <a:t>α</a:t>
            </a:r>
            <a:r>
              <a:rPr sz="2000" spc="-145" dirty="0">
                <a:solidFill>
                  <a:srgbClr val="404040"/>
                </a:solidFill>
                <a:latin typeface="Verdana"/>
                <a:cs typeface="Verdana"/>
              </a:rPr>
              <a:t> </a:t>
            </a:r>
            <a:r>
              <a:rPr sz="2000" spc="-20" dirty="0">
                <a:solidFill>
                  <a:srgbClr val="404040"/>
                </a:solidFill>
                <a:latin typeface="Verdana"/>
                <a:cs typeface="Verdana"/>
              </a:rPr>
              <a:t>πρ</a:t>
            </a:r>
            <a:r>
              <a:rPr sz="2000" spc="-15" dirty="0">
                <a:solidFill>
                  <a:srgbClr val="404040"/>
                </a:solidFill>
                <a:latin typeface="Verdana"/>
                <a:cs typeface="Verdana"/>
              </a:rPr>
              <a:t>αγματ</a:t>
            </a:r>
            <a:r>
              <a:rPr sz="2000" spc="-20" dirty="0">
                <a:solidFill>
                  <a:srgbClr val="404040"/>
                </a:solidFill>
                <a:latin typeface="Verdana"/>
                <a:cs typeface="Verdana"/>
              </a:rPr>
              <a:t>οπο</a:t>
            </a:r>
            <a:r>
              <a:rPr sz="2000" spc="-25" dirty="0">
                <a:solidFill>
                  <a:srgbClr val="404040"/>
                </a:solidFill>
                <a:latin typeface="Verdana"/>
                <a:cs typeface="Verdana"/>
              </a:rPr>
              <a:t>ι</a:t>
            </a:r>
            <a:r>
              <a:rPr sz="2000" spc="-10" dirty="0">
                <a:solidFill>
                  <a:srgbClr val="404040"/>
                </a:solidFill>
                <a:latin typeface="Verdana"/>
                <a:cs typeface="Verdana"/>
              </a:rPr>
              <a:t>ή</a:t>
            </a:r>
            <a:r>
              <a:rPr sz="2000" spc="-30" dirty="0">
                <a:solidFill>
                  <a:srgbClr val="404040"/>
                </a:solidFill>
                <a:latin typeface="Verdana"/>
                <a:cs typeface="Verdana"/>
              </a:rPr>
              <a:t>σ</a:t>
            </a:r>
            <a:r>
              <a:rPr sz="2000" spc="-10" dirty="0">
                <a:solidFill>
                  <a:srgbClr val="404040"/>
                </a:solidFill>
                <a:latin typeface="Verdana"/>
                <a:cs typeface="Verdana"/>
              </a:rPr>
              <a:t>ε</a:t>
            </a:r>
            <a:r>
              <a:rPr sz="2000" spc="-25" dirty="0">
                <a:solidFill>
                  <a:srgbClr val="404040"/>
                </a:solidFill>
                <a:latin typeface="Verdana"/>
                <a:cs typeface="Verdana"/>
              </a:rPr>
              <a:t>τ</a:t>
            </a:r>
            <a:r>
              <a:rPr sz="2000" dirty="0">
                <a:solidFill>
                  <a:srgbClr val="404040"/>
                </a:solidFill>
                <a:latin typeface="Verdana"/>
                <a:cs typeface="Verdana"/>
              </a:rPr>
              <a:t>ε</a:t>
            </a:r>
            <a:r>
              <a:rPr sz="2000" spc="-240" dirty="0">
                <a:solidFill>
                  <a:srgbClr val="404040"/>
                </a:solidFill>
                <a:latin typeface="Verdana"/>
                <a:cs typeface="Verdana"/>
              </a:rPr>
              <a:t> </a:t>
            </a:r>
            <a:r>
              <a:rPr sz="2000" spc="-110" dirty="0">
                <a:solidFill>
                  <a:srgbClr val="404040"/>
                </a:solidFill>
                <a:latin typeface="Verdana"/>
                <a:cs typeface="Verdana"/>
              </a:rPr>
              <a:t>κ</a:t>
            </a:r>
            <a:r>
              <a:rPr sz="2000" spc="-120" dirty="0">
                <a:solidFill>
                  <a:srgbClr val="404040"/>
                </a:solidFill>
                <a:latin typeface="Verdana"/>
                <a:cs typeface="Verdana"/>
              </a:rPr>
              <a:t>ι</a:t>
            </a:r>
            <a:r>
              <a:rPr sz="2000" spc="-110" dirty="0">
                <a:solidFill>
                  <a:srgbClr val="404040"/>
                </a:solidFill>
                <a:latin typeface="Verdana"/>
                <a:cs typeface="Verdana"/>
              </a:rPr>
              <a:t>νητ</a:t>
            </a:r>
            <a:r>
              <a:rPr sz="2000" spc="-120" dirty="0">
                <a:solidFill>
                  <a:srgbClr val="404040"/>
                </a:solidFill>
                <a:latin typeface="Verdana"/>
                <a:cs typeface="Verdana"/>
              </a:rPr>
              <a:t>ι</a:t>
            </a:r>
            <a:r>
              <a:rPr sz="2000" spc="-110" dirty="0">
                <a:solidFill>
                  <a:srgbClr val="404040"/>
                </a:solidFill>
                <a:latin typeface="Verdana"/>
                <a:cs typeface="Verdana"/>
              </a:rPr>
              <a:t>κ</a:t>
            </a:r>
            <a:r>
              <a:rPr sz="2000" spc="-114" dirty="0">
                <a:solidFill>
                  <a:srgbClr val="404040"/>
                </a:solidFill>
                <a:latin typeface="Verdana"/>
                <a:cs typeface="Verdana"/>
              </a:rPr>
              <a:t>ό</a:t>
            </a:r>
            <a:r>
              <a:rPr sz="2000" spc="-110" dirty="0">
                <a:solidFill>
                  <a:srgbClr val="404040"/>
                </a:solidFill>
                <a:latin typeface="Verdana"/>
                <a:cs typeface="Verdana"/>
              </a:rPr>
              <a:t>τητ</a:t>
            </a:r>
            <a:r>
              <a:rPr sz="2000" spc="-105" dirty="0">
                <a:solidFill>
                  <a:srgbClr val="404040"/>
                </a:solidFill>
                <a:latin typeface="Verdana"/>
                <a:cs typeface="Verdana"/>
              </a:rPr>
              <a:t>ε</a:t>
            </a:r>
            <a:r>
              <a:rPr sz="2000" dirty="0">
                <a:solidFill>
                  <a:srgbClr val="404040"/>
                </a:solidFill>
                <a:latin typeface="Verdana"/>
                <a:cs typeface="Verdana"/>
              </a:rPr>
              <a:t>ς</a:t>
            </a:r>
            <a:r>
              <a:rPr sz="2000" spc="-295" dirty="0">
                <a:solidFill>
                  <a:srgbClr val="404040"/>
                </a:solidFill>
                <a:latin typeface="Verdana"/>
                <a:cs typeface="Verdana"/>
              </a:rPr>
              <a:t> </a:t>
            </a:r>
            <a:r>
              <a:rPr sz="2000" spc="85" dirty="0">
                <a:solidFill>
                  <a:srgbClr val="404040"/>
                </a:solidFill>
                <a:latin typeface="Verdana"/>
                <a:cs typeface="Verdana"/>
              </a:rPr>
              <a:t>προ</a:t>
            </a:r>
            <a:r>
              <a:rPr sz="2000" dirty="0">
                <a:solidFill>
                  <a:srgbClr val="404040"/>
                </a:solidFill>
                <a:latin typeface="Verdana"/>
                <a:cs typeface="Verdana"/>
              </a:rPr>
              <a:t>ς</a:t>
            </a:r>
            <a:r>
              <a:rPr sz="2000" spc="-65" dirty="0">
                <a:solidFill>
                  <a:srgbClr val="404040"/>
                </a:solidFill>
                <a:latin typeface="Verdana"/>
                <a:cs typeface="Verdana"/>
              </a:rPr>
              <a:t> </a:t>
            </a:r>
            <a:r>
              <a:rPr sz="2000" spc="-110" dirty="0">
                <a:solidFill>
                  <a:srgbClr val="404040"/>
                </a:solidFill>
                <a:latin typeface="Verdana"/>
                <a:cs typeface="Verdana"/>
              </a:rPr>
              <a:t>Τ</a:t>
            </a:r>
            <a:r>
              <a:rPr sz="2000" spc="-114" dirty="0">
                <a:solidFill>
                  <a:srgbClr val="404040"/>
                </a:solidFill>
                <a:latin typeface="Verdana"/>
                <a:cs typeface="Verdana"/>
              </a:rPr>
              <a:t>ρ</a:t>
            </a:r>
            <a:r>
              <a:rPr sz="2000" spc="-120" dirty="0">
                <a:solidFill>
                  <a:srgbClr val="404040"/>
                </a:solidFill>
                <a:latin typeface="Verdana"/>
                <a:cs typeface="Verdana"/>
              </a:rPr>
              <a:t>ί</a:t>
            </a:r>
            <a:r>
              <a:rPr sz="2000" spc="-110" dirty="0">
                <a:solidFill>
                  <a:srgbClr val="404040"/>
                </a:solidFill>
                <a:latin typeface="Verdana"/>
                <a:cs typeface="Verdana"/>
              </a:rPr>
              <a:t>τ</a:t>
            </a:r>
            <a:r>
              <a:rPr sz="2000" spc="-105" dirty="0">
                <a:solidFill>
                  <a:srgbClr val="404040"/>
                </a:solidFill>
                <a:latin typeface="Verdana"/>
                <a:cs typeface="Verdana"/>
              </a:rPr>
              <a:t>ε</a:t>
            </a:r>
            <a:r>
              <a:rPr sz="2000" dirty="0">
                <a:solidFill>
                  <a:srgbClr val="404040"/>
                </a:solidFill>
                <a:latin typeface="Verdana"/>
                <a:cs typeface="Verdana"/>
              </a:rPr>
              <a:t>ς</a:t>
            </a:r>
            <a:r>
              <a:rPr sz="2000" spc="-320" dirty="0">
                <a:solidFill>
                  <a:srgbClr val="404040"/>
                </a:solidFill>
                <a:latin typeface="Verdana"/>
                <a:cs typeface="Verdana"/>
              </a:rPr>
              <a:t> </a:t>
            </a:r>
            <a:r>
              <a:rPr sz="2000" spc="-55" dirty="0">
                <a:solidFill>
                  <a:srgbClr val="404040"/>
                </a:solidFill>
                <a:latin typeface="Verdana"/>
                <a:cs typeface="Verdana"/>
              </a:rPr>
              <a:t>Χ</a:t>
            </a:r>
            <a:r>
              <a:rPr sz="2000" spc="-45" dirty="0">
                <a:solidFill>
                  <a:srgbClr val="404040"/>
                </a:solidFill>
                <a:latin typeface="Verdana"/>
                <a:cs typeface="Verdana"/>
              </a:rPr>
              <a:t>ώ</a:t>
            </a:r>
            <a:r>
              <a:rPr sz="2000" spc="-55" dirty="0">
                <a:solidFill>
                  <a:srgbClr val="404040"/>
                </a:solidFill>
                <a:latin typeface="Verdana"/>
                <a:cs typeface="Verdana"/>
              </a:rPr>
              <a:t>ρ</a:t>
            </a:r>
            <a:r>
              <a:rPr sz="2000" spc="-50" dirty="0">
                <a:solidFill>
                  <a:srgbClr val="404040"/>
                </a:solidFill>
                <a:latin typeface="Verdana"/>
                <a:cs typeface="Verdana"/>
              </a:rPr>
              <a:t>ες</a:t>
            </a:r>
            <a:r>
              <a:rPr sz="2000" dirty="0">
                <a:solidFill>
                  <a:srgbClr val="404040"/>
                </a:solidFill>
                <a:latin typeface="Verdana"/>
                <a:cs typeface="Verdana"/>
              </a:rPr>
              <a:t>;</a:t>
            </a:r>
            <a:endParaRPr sz="2000">
              <a:latin typeface="Verdana"/>
              <a:cs typeface="Verdana"/>
            </a:endParaRPr>
          </a:p>
          <a:p>
            <a:pPr marL="355600" marR="908685" indent="-342900">
              <a:lnSpc>
                <a:spcPct val="100000"/>
              </a:lnSpc>
              <a:spcBef>
                <a:spcPts val="5"/>
              </a:spcBef>
              <a:buChar char="-"/>
              <a:tabLst>
                <a:tab pos="354965" algn="l"/>
                <a:tab pos="355600" algn="l"/>
              </a:tabLst>
            </a:pPr>
            <a:r>
              <a:rPr sz="2000" spc="-75" dirty="0">
                <a:solidFill>
                  <a:srgbClr val="404040"/>
                </a:solidFill>
                <a:latin typeface="Verdana"/>
                <a:cs typeface="Verdana"/>
              </a:rPr>
              <a:t>Εξηγήστε</a:t>
            </a:r>
            <a:r>
              <a:rPr sz="2000" spc="-260" dirty="0">
                <a:solidFill>
                  <a:srgbClr val="404040"/>
                </a:solidFill>
                <a:latin typeface="Verdana"/>
                <a:cs typeface="Verdana"/>
              </a:rPr>
              <a:t> </a:t>
            </a:r>
            <a:r>
              <a:rPr sz="2000" spc="-15" dirty="0">
                <a:solidFill>
                  <a:srgbClr val="404040"/>
                </a:solidFill>
                <a:latin typeface="Verdana"/>
                <a:cs typeface="Verdana"/>
              </a:rPr>
              <a:t>τους</a:t>
            </a:r>
            <a:r>
              <a:rPr sz="2000" spc="-185" dirty="0">
                <a:solidFill>
                  <a:srgbClr val="404040"/>
                </a:solidFill>
                <a:latin typeface="Verdana"/>
                <a:cs typeface="Verdana"/>
              </a:rPr>
              <a:t> </a:t>
            </a:r>
            <a:r>
              <a:rPr sz="2000" spc="5" dirty="0">
                <a:solidFill>
                  <a:srgbClr val="404040"/>
                </a:solidFill>
                <a:latin typeface="Verdana"/>
                <a:cs typeface="Verdana"/>
              </a:rPr>
              <a:t>λόγους</a:t>
            </a:r>
            <a:r>
              <a:rPr sz="2000" spc="-140" dirty="0">
                <a:solidFill>
                  <a:srgbClr val="404040"/>
                </a:solidFill>
                <a:latin typeface="Verdana"/>
                <a:cs typeface="Verdana"/>
              </a:rPr>
              <a:t> </a:t>
            </a:r>
            <a:r>
              <a:rPr sz="2000" spc="-50" dirty="0">
                <a:solidFill>
                  <a:srgbClr val="404040"/>
                </a:solidFill>
                <a:latin typeface="Verdana"/>
                <a:cs typeface="Verdana"/>
              </a:rPr>
              <a:t>και</a:t>
            </a:r>
            <a:r>
              <a:rPr sz="2000" spc="-229" dirty="0">
                <a:solidFill>
                  <a:srgbClr val="404040"/>
                </a:solidFill>
                <a:latin typeface="Verdana"/>
                <a:cs typeface="Verdana"/>
              </a:rPr>
              <a:t> </a:t>
            </a:r>
            <a:r>
              <a:rPr sz="2000" spc="-20" dirty="0">
                <a:solidFill>
                  <a:srgbClr val="404040"/>
                </a:solidFill>
                <a:latin typeface="Verdana"/>
                <a:cs typeface="Verdana"/>
              </a:rPr>
              <a:t>τα</a:t>
            </a:r>
            <a:r>
              <a:rPr sz="2000" spc="-200" dirty="0">
                <a:solidFill>
                  <a:srgbClr val="404040"/>
                </a:solidFill>
                <a:latin typeface="Verdana"/>
                <a:cs typeface="Verdana"/>
              </a:rPr>
              <a:t> </a:t>
            </a:r>
            <a:r>
              <a:rPr sz="2000" spc="-45" dirty="0">
                <a:solidFill>
                  <a:srgbClr val="404040"/>
                </a:solidFill>
                <a:latin typeface="Verdana"/>
                <a:cs typeface="Verdana"/>
              </a:rPr>
              <a:t>κριτήρια</a:t>
            </a:r>
            <a:r>
              <a:rPr sz="2000" spc="-250" dirty="0">
                <a:solidFill>
                  <a:srgbClr val="404040"/>
                </a:solidFill>
                <a:latin typeface="Verdana"/>
                <a:cs typeface="Verdana"/>
              </a:rPr>
              <a:t> </a:t>
            </a:r>
            <a:r>
              <a:rPr sz="2000" spc="20" dirty="0">
                <a:solidFill>
                  <a:srgbClr val="404040"/>
                </a:solidFill>
                <a:latin typeface="Verdana"/>
                <a:cs typeface="Verdana"/>
              </a:rPr>
              <a:t>στα</a:t>
            </a:r>
            <a:r>
              <a:rPr sz="2000" spc="-135" dirty="0">
                <a:solidFill>
                  <a:srgbClr val="404040"/>
                </a:solidFill>
                <a:latin typeface="Verdana"/>
                <a:cs typeface="Verdana"/>
              </a:rPr>
              <a:t> </a:t>
            </a:r>
            <a:r>
              <a:rPr sz="2000" spc="25" dirty="0">
                <a:solidFill>
                  <a:srgbClr val="404040"/>
                </a:solidFill>
                <a:latin typeface="Verdana"/>
                <a:cs typeface="Verdana"/>
              </a:rPr>
              <a:t>οποία</a:t>
            </a:r>
            <a:r>
              <a:rPr sz="2000" spc="-95" dirty="0">
                <a:solidFill>
                  <a:srgbClr val="404040"/>
                </a:solidFill>
                <a:latin typeface="Verdana"/>
                <a:cs typeface="Verdana"/>
              </a:rPr>
              <a:t> </a:t>
            </a:r>
            <a:r>
              <a:rPr sz="2000" spc="-90" dirty="0">
                <a:solidFill>
                  <a:srgbClr val="404040"/>
                </a:solidFill>
                <a:latin typeface="Verdana"/>
                <a:cs typeface="Verdana"/>
              </a:rPr>
              <a:t>στηρίχτηκε</a:t>
            </a:r>
            <a:r>
              <a:rPr sz="2000" spc="-300" dirty="0">
                <a:solidFill>
                  <a:srgbClr val="404040"/>
                </a:solidFill>
                <a:latin typeface="Verdana"/>
                <a:cs typeface="Verdana"/>
              </a:rPr>
              <a:t> </a:t>
            </a:r>
            <a:r>
              <a:rPr sz="2000" dirty="0">
                <a:solidFill>
                  <a:srgbClr val="404040"/>
                </a:solidFill>
                <a:latin typeface="Verdana"/>
                <a:cs typeface="Verdana"/>
              </a:rPr>
              <a:t>η </a:t>
            </a:r>
            <a:r>
              <a:rPr sz="2000" spc="-685" dirty="0">
                <a:solidFill>
                  <a:srgbClr val="404040"/>
                </a:solidFill>
                <a:latin typeface="Verdana"/>
                <a:cs typeface="Verdana"/>
              </a:rPr>
              <a:t> </a:t>
            </a:r>
            <a:r>
              <a:rPr sz="2000" spc="-105" dirty="0">
                <a:solidFill>
                  <a:srgbClr val="404040"/>
                </a:solidFill>
                <a:latin typeface="Verdana"/>
                <a:cs typeface="Verdana"/>
              </a:rPr>
              <a:t>ε</a:t>
            </a:r>
            <a:r>
              <a:rPr sz="2000" spc="-114" dirty="0">
                <a:solidFill>
                  <a:srgbClr val="404040"/>
                </a:solidFill>
                <a:latin typeface="Verdana"/>
                <a:cs typeface="Verdana"/>
              </a:rPr>
              <a:t>π</a:t>
            </a:r>
            <a:r>
              <a:rPr sz="2000" spc="-50" dirty="0">
                <a:solidFill>
                  <a:srgbClr val="404040"/>
                </a:solidFill>
                <a:latin typeface="Verdana"/>
                <a:cs typeface="Verdana"/>
              </a:rPr>
              <a:t>ι</a:t>
            </a:r>
            <a:r>
              <a:rPr sz="2000" spc="-35" dirty="0">
                <a:solidFill>
                  <a:srgbClr val="404040"/>
                </a:solidFill>
                <a:latin typeface="Verdana"/>
                <a:cs typeface="Verdana"/>
              </a:rPr>
              <a:t>λ</a:t>
            </a:r>
            <a:r>
              <a:rPr sz="2000" spc="-45" dirty="0">
                <a:solidFill>
                  <a:srgbClr val="404040"/>
                </a:solidFill>
                <a:latin typeface="Verdana"/>
                <a:cs typeface="Verdana"/>
              </a:rPr>
              <a:t>ο</a:t>
            </a:r>
            <a:r>
              <a:rPr sz="2000" spc="-25" dirty="0">
                <a:solidFill>
                  <a:srgbClr val="404040"/>
                </a:solidFill>
                <a:latin typeface="Verdana"/>
                <a:cs typeface="Verdana"/>
              </a:rPr>
              <a:t>γ</a:t>
            </a:r>
            <a:r>
              <a:rPr sz="2000" dirty="0">
                <a:solidFill>
                  <a:srgbClr val="404040"/>
                </a:solidFill>
                <a:latin typeface="Verdana"/>
                <a:cs typeface="Verdana"/>
              </a:rPr>
              <a:t>ή</a:t>
            </a:r>
            <a:r>
              <a:rPr sz="2000" spc="-220" dirty="0">
                <a:solidFill>
                  <a:srgbClr val="404040"/>
                </a:solidFill>
                <a:latin typeface="Verdana"/>
                <a:cs typeface="Verdana"/>
              </a:rPr>
              <a:t> </a:t>
            </a:r>
            <a:r>
              <a:rPr sz="2000" spc="-60" dirty="0">
                <a:solidFill>
                  <a:srgbClr val="404040"/>
                </a:solidFill>
                <a:latin typeface="Verdana"/>
                <a:cs typeface="Verdana"/>
              </a:rPr>
              <a:t>τω</a:t>
            </a:r>
            <a:r>
              <a:rPr sz="2000" dirty="0">
                <a:solidFill>
                  <a:srgbClr val="404040"/>
                </a:solidFill>
                <a:latin typeface="Verdana"/>
                <a:cs typeface="Verdana"/>
              </a:rPr>
              <a:t>ν</a:t>
            </a:r>
            <a:r>
              <a:rPr sz="2000" spc="-250" dirty="0">
                <a:solidFill>
                  <a:srgbClr val="404040"/>
                </a:solidFill>
                <a:latin typeface="Verdana"/>
                <a:cs typeface="Verdana"/>
              </a:rPr>
              <a:t> </a:t>
            </a:r>
            <a:r>
              <a:rPr sz="2000" spc="-120" dirty="0">
                <a:solidFill>
                  <a:srgbClr val="404040"/>
                </a:solidFill>
                <a:latin typeface="Verdana"/>
                <a:cs typeface="Verdana"/>
              </a:rPr>
              <a:t>μ</a:t>
            </a:r>
            <a:r>
              <a:rPr sz="2000" spc="-114" dirty="0">
                <a:solidFill>
                  <a:srgbClr val="404040"/>
                </a:solidFill>
                <a:latin typeface="Verdana"/>
                <a:cs typeface="Verdana"/>
              </a:rPr>
              <a:t>ε</a:t>
            </a:r>
            <a:r>
              <a:rPr sz="2000" spc="-110" dirty="0">
                <a:solidFill>
                  <a:srgbClr val="404040"/>
                </a:solidFill>
                <a:latin typeface="Verdana"/>
                <a:cs typeface="Verdana"/>
              </a:rPr>
              <a:t>λ</a:t>
            </a:r>
            <a:r>
              <a:rPr sz="2000" dirty="0">
                <a:solidFill>
                  <a:srgbClr val="404040"/>
                </a:solidFill>
                <a:latin typeface="Verdana"/>
                <a:cs typeface="Verdana"/>
              </a:rPr>
              <a:t>ών</a:t>
            </a:r>
            <a:r>
              <a:rPr sz="2000" spc="-175"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00" dirty="0">
                <a:solidFill>
                  <a:srgbClr val="404040"/>
                </a:solidFill>
                <a:latin typeface="Verdana"/>
                <a:cs typeface="Verdana"/>
              </a:rPr>
              <a:t> </a:t>
            </a:r>
            <a:r>
              <a:rPr sz="2000" spc="-70" dirty="0">
                <a:solidFill>
                  <a:srgbClr val="404040"/>
                </a:solidFill>
                <a:latin typeface="Verdana"/>
                <a:cs typeface="Verdana"/>
              </a:rPr>
              <a:t>κ</a:t>
            </a:r>
            <a:r>
              <a:rPr sz="2000" spc="-80" dirty="0">
                <a:solidFill>
                  <a:srgbClr val="404040"/>
                </a:solidFill>
                <a:latin typeface="Verdana"/>
                <a:cs typeface="Verdana"/>
              </a:rPr>
              <a:t>ο</a:t>
            </a:r>
            <a:r>
              <a:rPr sz="2000" spc="-85" dirty="0">
                <a:solidFill>
                  <a:srgbClr val="404040"/>
                </a:solidFill>
                <a:latin typeface="Verdana"/>
                <a:cs typeface="Verdana"/>
              </a:rPr>
              <a:t>ι</a:t>
            </a:r>
            <a:r>
              <a:rPr sz="2000" spc="-70" dirty="0">
                <a:solidFill>
                  <a:srgbClr val="404040"/>
                </a:solidFill>
                <a:latin typeface="Verdana"/>
                <a:cs typeface="Verdana"/>
              </a:rPr>
              <a:t>ν</a:t>
            </a:r>
            <a:r>
              <a:rPr sz="2000" spc="55" dirty="0">
                <a:solidFill>
                  <a:srgbClr val="404040"/>
                </a:solidFill>
                <a:latin typeface="Verdana"/>
                <a:cs typeface="Verdana"/>
              </a:rPr>
              <a:t>οπρ</a:t>
            </a:r>
            <a:r>
              <a:rPr sz="2000" spc="50" dirty="0">
                <a:solidFill>
                  <a:srgbClr val="404040"/>
                </a:solidFill>
                <a:latin typeface="Verdana"/>
                <a:cs typeface="Verdana"/>
              </a:rPr>
              <a:t>α</a:t>
            </a:r>
            <a:r>
              <a:rPr sz="2000" spc="35" dirty="0">
                <a:solidFill>
                  <a:srgbClr val="404040"/>
                </a:solidFill>
                <a:latin typeface="Verdana"/>
                <a:cs typeface="Verdana"/>
              </a:rPr>
              <a:t>ξ</a:t>
            </a:r>
            <a:r>
              <a:rPr sz="2000" spc="20" dirty="0">
                <a:solidFill>
                  <a:srgbClr val="404040"/>
                </a:solidFill>
                <a:latin typeface="Verdana"/>
                <a:cs typeface="Verdana"/>
              </a:rPr>
              <a:t>ί</a:t>
            </a:r>
            <a:r>
              <a:rPr sz="2000" spc="30" dirty="0">
                <a:solidFill>
                  <a:srgbClr val="404040"/>
                </a:solidFill>
                <a:latin typeface="Verdana"/>
                <a:cs typeface="Verdana"/>
              </a:rPr>
              <a:t>α</a:t>
            </a:r>
            <a:r>
              <a:rPr sz="2000" dirty="0">
                <a:solidFill>
                  <a:srgbClr val="404040"/>
                </a:solidFill>
                <a:latin typeface="Verdana"/>
                <a:cs typeface="Verdana"/>
              </a:rPr>
              <a:t>ς</a:t>
            </a:r>
            <a:endParaRPr sz="2000">
              <a:latin typeface="Verdana"/>
              <a:cs typeface="Verdana"/>
            </a:endParaRPr>
          </a:p>
          <a:p>
            <a:pPr marL="355600" indent="-342900">
              <a:lnSpc>
                <a:spcPct val="100000"/>
              </a:lnSpc>
              <a:buChar char="-"/>
              <a:tabLst>
                <a:tab pos="354965" algn="l"/>
                <a:tab pos="355600" algn="l"/>
              </a:tabLst>
            </a:pPr>
            <a:r>
              <a:rPr sz="2000" spc="25" dirty="0">
                <a:solidFill>
                  <a:srgbClr val="404040"/>
                </a:solidFill>
                <a:latin typeface="Verdana"/>
                <a:cs typeface="Verdana"/>
              </a:rPr>
              <a:t>Πώς</a:t>
            </a:r>
            <a:r>
              <a:rPr sz="2000" spc="-165" dirty="0">
                <a:solidFill>
                  <a:srgbClr val="404040"/>
                </a:solidFill>
                <a:latin typeface="Verdana"/>
                <a:cs typeface="Verdana"/>
              </a:rPr>
              <a:t> </a:t>
            </a:r>
            <a:r>
              <a:rPr sz="2000" spc="45" dirty="0">
                <a:solidFill>
                  <a:srgbClr val="404040"/>
                </a:solidFill>
                <a:latin typeface="Verdana"/>
                <a:cs typeface="Verdana"/>
              </a:rPr>
              <a:t>θα</a:t>
            </a:r>
            <a:r>
              <a:rPr sz="2000" spc="-75" dirty="0">
                <a:solidFill>
                  <a:srgbClr val="404040"/>
                </a:solidFill>
                <a:latin typeface="Verdana"/>
                <a:cs typeface="Verdana"/>
              </a:rPr>
              <a:t> </a:t>
            </a:r>
            <a:r>
              <a:rPr sz="2000" spc="-60" dirty="0">
                <a:solidFill>
                  <a:srgbClr val="404040"/>
                </a:solidFill>
                <a:latin typeface="Verdana"/>
                <a:cs typeface="Verdana"/>
              </a:rPr>
              <a:t>συνεισφέρει</a:t>
            </a:r>
            <a:r>
              <a:rPr sz="2000" spc="-195" dirty="0">
                <a:solidFill>
                  <a:srgbClr val="404040"/>
                </a:solidFill>
                <a:latin typeface="Verdana"/>
                <a:cs typeface="Verdana"/>
              </a:rPr>
              <a:t> </a:t>
            </a:r>
            <a:r>
              <a:rPr sz="2000" dirty="0">
                <a:solidFill>
                  <a:srgbClr val="404040"/>
                </a:solidFill>
                <a:latin typeface="Verdana"/>
                <a:cs typeface="Verdana"/>
              </a:rPr>
              <a:t>η</a:t>
            </a:r>
            <a:r>
              <a:rPr sz="2000" spc="-215" dirty="0">
                <a:solidFill>
                  <a:srgbClr val="404040"/>
                </a:solidFill>
                <a:latin typeface="Verdana"/>
                <a:cs typeface="Verdana"/>
              </a:rPr>
              <a:t> </a:t>
            </a:r>
            <a:r>
              <a:rPr sz="2000" spc="-80" dirty="0">
                <a:solidFill>
                  <a:srgbClr val="404040"/>
                </a:solidFill>
                <a:latin typeface="Verdana"/>
                <a:cs typeface="Verdana"/>
              </a:rPr>
              <a:t>τυχόν</a:t>
            </a:r>
            <a:r>
              <a:rPr sz="2000" spc="-254" dirty="0">
                <a:solidFill>
                  <a:srgbClr val="404040"/>
                </a:solidFill>
                <a:latin typeface="Verdana"/>
                <a:cs typeface="Verdana"/>
              </a:rPr>
              <a:t> </a:t>
            </a:r>
            <a:r>
              <a:rPr sz="2000" spc="-55" dirty="0">
                <a:solidFill>
                  <a:srgbClr val="404040"/>
                </a:solidFill>
                <a:latin typeface="Verdana"/>
                <a:cs typeface="Verdana"/>
              </a:rPr>
              <a:t>εμπλοκή</a:t>
            </a:r>
            <a:r>
              <a:rPr sz="2000" spc="-240" dirty="0">
                <a:solidFill>
                  <a:srgbClr val="404040"/>
                </a:solidFill>
                <a:latin typeface="Verdana"/>
                <a:cs typeface="Verdana"/>
              </a:rPr>
              <a:t> </a:t>
            </a:r>
            <a:r>
              <a:rPr sz="2000" spc="-70" dirty="0">
                <a:solidFill>
                  <a:srgbClr val="404040"/>
                </a:solidFill>
                <a:latin typeface="Verdana"/>
                <a:cs typeface="Verdana"/>
              </a:rPr>
              <a:t>εταιρειών</a:t>
            </a:r>
            <a:r>
              <a:rPr sz="2000" spc="-245" dirty="0">
                <a:solidFill>
                  <a:srgbClr val="404040"/>
                </a:solidFill>
                <a:latin typeface="Verdana"/>
                <a:cs typeface="Verdana"/>
              </a:rPr>
              <a:t> </a:t>
            </a:r>
            <a:r>
              <a:rPr sz="2000" dirty="0">
                <a:solidFill>
                  <a:srgbClr val="404040"/>
                </a:solidFill>
                <a:latin typeface="Verdana"/>
                <a:cs typeface="Verdana"/>
              </a:rPr>
              <a:t>ή</a:t>
            </a:r>
            <a:r>
              <a:rPr sz="2000" spc="-204" dirty="0">
                <a:solidFill>
                  <a:srgbClr val="404040"/>
                </a:solidFill>
                <a:latin typeface="Verdana"/>
                <a:cs typeface="Verdana"/>
              </a:rPr>
              <a:t> </a:t>
            </a:r>
            <a:r>
              <a:rPr sz="2000" spc="-15" dirty="0">
                <a:solidFill>
                  <a:srgbClr val="404040"/>
                </a:solidFill>
                <a:latin typeface="Verdana"/>
                <a:cs typeface="Verdana"/>
              </a:rPr>
              <a:t>άλλων</a:t>
            </a:r>
            <a:endParaRPr sz="2000">
              <a:latin typeface="Verdana"/>
              <a:cs typeface="Verdana"/>
            </a:endParaRPr>
          </a:p>
          <a:p>
            <a:pPr marL="355600">
              <a:lnSpc>
                <a:spcPct val="100000"/>
              </a:lnSpc>
            </a:pPr>
            <a:r>
              <a:rPr sz="2000" spc="25" dirty="0">
                <a:solidFill>
                  <a:srgbClr val="404040"/>
                </a:solidFill>
                <a:latin typeface="Verdana"/>
                <a:cs typeface="Verdana"/>
              </a:rPr>
              <a:t>ορ</a:t>
            </a:r>
            <a:r>
              <a:rPr sz="2000" spc="30" dirty="0">
                <a:solidFill>
                  <a:srgbClr val="404040"/>
                </a:solidFill>
                <a:latin typeface="Verdana"/>
                <a:cs typeface="Verdana"/>
              </a:rPr>
              <a:t>γ</a:t>
            </a:r>
            <a:r>
              <a:rPr sz="2000" spc="40" dirty="0">
                <a:solidFill>
                  <a:srgbClr val="404040"/>
                </a:solidFill>
                <a:latin typeface="Verdana"/>
                <a:cs typeface="Verdana"/>
              </a:rPr>
              <a:t>α</a:t>
            </a:r>
            <a:r>
              <a:rPr sz="2000" spc="45" dirty="0">
                <a:solidFill>
                  <a:srgbClr val="404040"/>
                </a:solidFill>
                <a:latin typeface="Verdana"/>
                <a:cs typeface="Verdana"/>
              </a:rPr>
              <a:t>ν</a:t>
            </a:r>
            <a:r>
              <a:rPr sz="2000" spc="-155" dirty="0">
                <a:solidFill>
                  <a:srgbClr val="404040"/>
                </a:solidFill>
                <a:latin typeface="Verdana"/>
                <a:cs typeface="Verdana"/>
              </a:rPr>
              <a:t>ι</a:t>
            </a:r>
            <a:r>
              <a:rPr sz="2000" spc="55" dirty="0">
                <a:solidFill>
                  <a:srgbClr val="404040"/>
                </a:solidFill>
                <a:latin typeface="Verdana"/>
                <a:cs typeface="Verdana"/>
              </a:rPr>
              <a:t>σ</a:t>
            </a:r>
            <a:r>
              <a:rPr sz="2000" spc="60" dirty="0">
                <a:solidFill>
                  <a:srgbClr val="404040"/>
                </a:solidFill>
                <a:latin typeface="Verdana"/>
                <a:cs typeface="Verdana"/>
              </a:rPr>
              <a:t>μ</a:t>
            </a:r>
            <a:r>
              <a:rPr sz="2000" spc="75" dirty="0">
                <a:solidFill>
                  <a:srgbClr val="404040"/>
                </a:solidFill>
                <a:latin typeface="Verdana"/>
                <a:cs typeface="Verdana"/>
              </a:rPr>
              <a:t>ώ</a:t>
            </a:r>
            <a:r>
              <a:rPr sz="2000" dirty="0">
                <a:solidFill>
                  <a:srgbClr val="404040"/>
                </a:solidFill>
                <a:latin typeface="Verdana"/>
                <a:cs typeface="Verdana"/>
              </a:rPr>
              <a:t>ν</a:t>
            </a:r>
            <a:r>
              <a:rPr sz="2000" spc="-295" dirty="0">
                <a:solidFill>
                  <a:srgbClr val="404040"/>
                </a:solidFill>
                <a:latin typeface="Verdana"/>
                <a:cs typeface="Verdana"/>
              </a:rPr>
              <a:t> </a:t>
            </a:r>
            <a:r>
              <a:rPr sz="2000" spc="-45" dirty="0">
                <a:solidFill>
                  <a:srgbClr val="404040"/>
                </a:solidFill>
                <a:latin typeface="Verdana"/>
                <a:cs typeface="Verdana"/>
              </a:rPr>
              <a:t>σ</a:t>
            </a:r>
            <a:r>
              <a:rPr sz="2000" spc="-40" dirty="0">
                <a:solidFill>
                  <a:srgbClr val="404040"/>
                </a:solidFill>
                <a:latin typeface="Verdana"/>
                <a:cs typeface="Verdana"/>
              </a:rPr>
              <a:t>τ</a:t>
            </a:r>
            <a:r>
              <a:rPr sz="2000" spc="-35" dirty="0">
                <a:solidFill>
                  <a:srgbClr val="404040"/>
                </a:solidFill>
                <a:latin typeface="Verdana"/>
                <a:cs typeface="Verdana"/>
              </a:rPr>
              <a:t>η</a:t>
            </a:r>
            <a:r>
              <a:rPr sz="2000" dirty="0">
                <a:solidFill>
                  <a:srgbClr val="404040"/>
                </a:solidFill>
                <a:latin typeface="Verdana"/>
                <a:cs typeface="Verdana"/>
              </a:rPr>
              <a:t>ν</a:t>
            </a:r>
            <a:r>
              <a:rPr sz="2000" spc="-210" dirty="0">
                <a:solidFill>
                  <a:srgbClr val="404040"/>
                </a:solidFill>
                <a:latin typeface="Verdana"/>
                <a:cs typeface="Verdana"/>
              </a:rPr>
              <a:t> </a:t>
            </a:r>
            <a:r>
              <a:rPr sz="2000" spc="-75" dirty="0">
                <a:solidFill>
                  <a:srgbClr val="404040"/>
                </a:solidFill>
                <a:latin typeface="Verdana"/>
                <a:cs typeface="Verdana"/>
              </a:rPr>
              <a:t>κ</a:t>
            </a:r>
            <a:r>
              <a:rPr sz="2000" spc="-80" dirty="0">
                <a:solidFill>
                  <a:srgbClr val="404040"/>
                </a:solidFill>
                <a:latin typeface="Verdana"/>
                <a:cs typeface="Verdana"/>
              </a:rPr>
              <a:t>ο</a:t>
            </a:r>
            <a:r>
              <a:rPr sz="2000" spc="-85" dirty="0">
                <a:solidFill>
                  <a:srgbClr val="404040"/>
                </a:solidFill>
                <a:latin typeface="Verdana"/>
                <a:cs typeface="Verdana"/>
              </a:rPr>
              <a:t>ι</a:t>
            </a:r>
            <a:r>
              <a:rPr sz="2000" spc="-75" dirty="0">
                <a:solidFill>
                  <a:srgbClr val="404040"/>
                </a:solidFill>
                <a:latin typeface="Verdana"/>
                <a:cs typeface="Verdana"/>
              </a:rPr>
              <a:t>ν</a:t>
            </a:r>
            <a:r>
              <a:rPr sz="2000" spc="50" dirty="0">
                <a:solidFill>
                  <a:srgbClr val="404040"/>
                </a:solidFill>
                <a:latin typeface="Verdana"/>
                <a:cs typeface="Verdana"/>
              </a:rPr>
              <a:t>οπρ</a:t>
            </a:r>
            <a:r>
              <a:rPr sz="2000" spc="55" dirty="0">
                <a:solidFill>
                  <a:srgbClr val="404040"/>
                </a:solidFill>
                <a:latin typeface="Verdana"/>
                <a:cs typeface="Verdana"/>
              </a:rPr>
              <a:t>α</a:t>
            </a:r>
            <a:r>
              <a:rPr sz="2000" spc="35" dirty="0">
                <a:solidFill>
                  <a:srgbClr val="404040"/>
                </a:solidFill>
                <a:latin typeface="Verdana"/>
                <a:cs typeface="Verdana"/>
              </a:rPr>
              <a:t>ξ</a:t>
            </a:r>
            <a:r>
              <a:rPr sz="2000" spc="-35" dirty="0">
                <a:solidFill>
                  <a:srgbClr val="404040"/>
                </a:solidFill>
                <a:latin typeface="Verdana"/>
                <a:cs typeface="Verdana"/>
              </a:rPr>
              <a:t>ί</a:t>
            </a:r>
            <a:r>
              <a:rPr sz="2000" spc="-30" dirty="0">
                <a:solidFill>
                  <a:srgbClr val="404040"/>
                </a:solidFill>
                <a:latin typeface="Verdana"/>
                <a:cs typeface="Verdana"/>
              </a:rPr>
              <a:t>α</a:t>
            </a:r>
            <a:r>
              <a:rPr sz="2000" dirty="0">
                <a:solidFill>
                  <a:srgbClr val="404040"/>
                </a:solidFill>
                <a:latin typeface="Verdana"/>
                <a:cs typeface="Verdana"/>
              </a:rPr>
              <a:t>;</a:t>
            </a:r>
            <a:endParaRPr sz="2000">
              <a:latin typeface="Verdana"/>
              <a:cs typeface="Verdana"/>
            </a:endParaRPr>
          </a:p>
          <a:p>
            <a:pPr marL="12700">
              <a:lnSpc>
                <a:spcPct val="100000"/>
              </a:lnSpc>
              <a:spcBef>
                <a:spcPts val="1210"/>
              </a:spcBef>
            </a:pPr>
            <a:r>
              <a:rPr sz="2000" b="1" spc="-160" dirty="0">
                <a:solidFill>
                  <a:srgbClr val="404040"/>
                </a:solidFill>
                <a:latin typeface="Tahoma"/>
                <a:cs typeface="Tahoma"/>
              </a:rPr>
              <a:t>2</a:t>
            </a:r>
            <a:r>
              <a:rPr sz="2000" b="1" dirty="0">
                <a:solidFill>
                  <a:srgbClr val="404040"/>
                </a:solidFill>
                <a:latin typeface="Tahoma"/>
                <a:cs typeface="Tahoma"/>
              </a:rPr>
              <a:t>.</a:t>
            </a:r>
            <a:r>
              <a:rPr sz="2000" b="1" spc="-100" dirty="0">
                <a:solidFill>
                  <a:srgbClr val="404040"/>
                </a:solidFill>
                <a:latin typeface="Tahoma"/>
                <a:cs typeface="Tahoma"/>
              </a:rPr>
              <a:t> </a:t>
            </a:r>
            <a:r>
              <a:rPr sz="2000" b="1" spc="5" dirty="0">
                <a:solidFill>
                  <a:srgbClr val="404040"/>
                </a:solidFill>
                <a:latin typeface="Tahoma"/>
                <a:cs typeface="Tahoma"/>
              </a:rPr>
              <a:t>Co</a:t>
            </a:r>
            <a:r>
              <a:rPr sz="2000" b="1" spc="15" dirty="0">
                <a:solidFill>
                  <a:srgbClr val="404040"/>
                </a:solidFill>
                <a:latin typeface="Tahoma"/>
                <a:cs typeface="Tahoma"/>
              </a:rPr>
              <a:t>n</a:t>
            </a:r>
            <a:r>
              <a:rPr sz="2000" b="1" dirty="0">
                <a:solidFill>
                  <a:srgbClr val="404040"/>
                </a:solidFill>
                <a:latin typeface="Tahoma"/>
                <a:cs typeface="Tahoma"/>
              </a:rPr>
              <a:t>s</a:t>
            </a:r>
            <a:r>
              <a:rPr sz="2000" b="1" spc="-125" dirty="0">
                <a:solidFill>
                  <a:srgbClr val="404040"/>
                </a:solidFill>
                <a:latin typeface="Tahoma"/>
                <a:cs typeface="Tahoma"/>
              </a:rPr>
              <a:t>o</a:t>
            </a:r>
            <a:r>
              <a:rPr sz="2000" b="1" spc="-130" dirty="0">
                <a:solidFill>
                  <a:srgbClr val="404040"/>
                </a:solidFill>
                <a:latin typeface="Tahoma"/>
                <a:cs typeface="Tahoma"/>
              </a:rPr>
              <a:t>rt</a:t>
            </a:r>
            <a:r>
              <a:rPr sz="2000" b="1" spc="-125" dirty="0">
                <a:solidFill>
                  <a:srgbClr val="404040"/>
                </a:solidFill>
                <a:latin typeface="Tahoma"/>
                <a:cs typeface="Tahoma"/>
              </a:rPr>
              <a:t>i</a:t>
            </a:r>
            <a:r>
              <a:rPr sz="2000" b="1" spc="-180" dirty="0">
                <a:solidFill>
                  <a:srgbClr val="404040"/>
                </a:solidFill>
                <a:latin typeface="Tahoma"/>
                <a:cs typeface="Tahoma"/>
              </a:rPr>
              <a:t>u</a:t>
            </a:r>
            <a:r>
              <a:rPr sz="2000" b="1" dirty="0">
                <a:solidFill>
                  <a:srgbClr val="404040"/>
                </a:solidFill>
                <a:latin typeface="Tahoma"/>
                <a:cs typeface="Tahoma"/>
              </a:rPr>
              <a:t>m</a:t>
            </a:r>
            <a:r>
              <a:rPr sz="2000" b="1" spc="-85" dirty="0">
                <a:solidFill>
                  <a:srgbClr val="404040"/>
                </a:solidFill>
                <a:latin typeface="Tahoma"/>
                <a:cs typeface="Tahoma"/>
              </a:rPr>
              <a:t> </a:t>
            </a:r>
            <a:r>
              <a:rPr sz="2000" b="1" spc="80" dirty="0">
                <a:solidFill>
                  <a:srgbClr val="404040"/>
                </a:solidFill>
                <a:latin typeface="Tahoma"/>
                <a:cs typeface="Tahoma"/>
              </a:rPr>
              <a:t>M</a:t>
            </a:r>
            <a:r>
              <a:rPr sz="2000" b="1" spc="45" dirty="0">
                <a:solidFill>
                  <a:srgbClr val="404040"/>
                </a:solidFill>
                <a:latin typeface="Tahoma"/>
                <a:cs typeface="Tahoma"/>
              </a:rPr>
              <a:t>a</a:t>
            </a:r>
            <a:r>
              <a:rPr sz="2000" b="1" spc="35" dirty="0">
                <a:solidFill>
                  <a:srgbClr val="404040"/>
                </a:solidFill>
                <a:latin typeface="Tahoma"/>
                <a:cs typeface="Tahoma"/>
              </a:rPr>
              <a:t>na</a:t>
            </a:r>
            <a:r>
              <a:rPr sz="2000" b="1" spc="20" dirty="0">
                <a:solidFill>
                  <a:srgbClr val="404040"/>
                </a:solidFill>
                <a:latin typeface="Tahoma"/>
                <a:cs typeface="Tahoma"/>
              </a:rPr>
              <a:t>g</a:t>
            </a:r>
            <a:r>
              <a:rPr sz="2000" b="1" spc="-40" dirty="0">
                <a:solidFill>
                  <a:srgbClr val="404040"/>
                </a:solidFill>
                <a:latin typeface="Tahoma"/>
                <a:cs typeface="Tahoma"/>
              </a:rPr>
              <a:t>eme</a:t>
            </a:r>
            <a:r>
              <a:rPr sz="2000" b="1" spc="-35" dirty="0">
                <a:solidFill>
                  <a:srgbClr val="404040"/>
                </a:solidFill>
                <a:latin typeface="Tahoma"/>
                <a:cs typeface="Tahoma"/>
              </a:rPr>
              <a:t>n</a:t>
            </a:r>
            <a:r>
              <a:rPr sz="2000" b="1" dirty="0">
                <a:solidFill>
                  <a:srgbClr val="404040"/>
                </a:solidFill>
                <a:latin typeface="Tahoma"/>
                <a:cs typeface="Tahoma"/>
              </a:rPr>
              <a:t>t</a:t>
            </a:r>
            <a:endParaRPr sz="2000">
              <a:latin typeface="Tahoma"/>
              <a:cs typeface="Tahoma"/>
            </a:endParaRPr>
          </a:p>
          <a:p>
            <a:pPr marL="12700" marR="239395">
              <a:lnSpc>
                <a:spcPct val="97800"/>
              </a:lnSpc>
              <a:spcBef>
                <a:spcPts val="150"/>
              </a:spcBef>
              <a:tabLst>
                <a:tab pos="306705" algn="l"/>
              </a:tabLst>
            </a:pPr>
            <a:r>
              <a:rPr sz="2000" dirty="0">
                <a:solidFill>
                  <a:srgbClr val="404040"/>
                </a:solidFill>
                <a:latin typeface="Verdana"/>
                <a:cs typeface="Verdana"/>
              </a:rPr>
              <a:t>-	</a:t>
            </a:r>
            <a:r>
              <a:rPr sz="2000" spc="-80" dirty="0">
                <a:solidFill>
                  <a:srgbClr val="404040"/>
                </a:solidFill>
                <a:latin typeface="Verdana"/>
                <a:cs typeface="Verdana"/>
              </a:rPr>
              <a:t>Περιγράψτε</a:t>
            </a:r>
            <a:r>
              <a:rPr sz="2000" spc="-240" dirty="0">
                <a:solidFill>
                  <a:srgbClr val="404040"/>
                </a:solidFill>
                <a:latin typeface="Verdana"/>
                <a:cs typeface="Verdana"/>
              </a:rPr>
              <a:t> </a:t>
            </a:r>
            <a:r>
              <a:rPr sz="2000" spc="-45" dirty="0">
                <a:solidFill>
                  <a:srgbClr val="404040"/>
                </a:solidFill>
                <a:latin typeface="Verdana"/>
                <a:cs typeface="Verdana"/>
              </a:rPr>
              <a:t>τις</a:t>
            </a:r>
            <a:r>
              <a:rPr sz="2000" spc="-229" dirty="0">
                <a:solidFill>
                  <a:srgbClr val="404040"/>
                </a:solidFill>
                <a:latin typeface="Verdana"/>
                <a:cs typeface="Verdana"/>
              </a:rPr>
              <a:t> </a:t>
            </a:r>
            <a:r>
              <a:rPr sz="2000" spc="-35" dirty="0">
                <a:solidFill>
                  <a:srgbClr val="404040"/>
                </a:solidFill>
                <a:latin typeface="Verdana"/>
                <a:cs typeface="Verdana"/>
              </a:rPr>
              <a:t>διαδικασίες</a:t>
            </a:r>
            <a:r>
              <a:rPr sz="2000" spc="-254" dirty="0">
                <a:solidFill>
                  <a:srgbClr val="404040"/>
                </a:solidFill>
                <a:latin typeface="Verdana"/>
                <a:cs typeface="Verdana"/>
              </a:rPr>
              <a:t> </a:t>
            </a:r>
            <a:r>
              <a:rPr sz="2000" spc="-40" dirty="0">
                <a:solidFill>
                  <a:srgbClr val="404040"/>
                </a:solidFill>
                <a:latin typeface="Verdana"/>
                <a:cs typeface="Verdana"/>
              </a:rPr>
              <a:t>διαχείρισης</a:t>
            </a:r>
            <a:r>
              <a:rPr sz="2000" spc="-265" dirty="0">
                <a:solidFill>
                  <a:srgbClr val="404040"/>
                </a:solidFill>
                <a:latin typeface="Verdana"/>
                <a:cs typeface="Verdana"/>
              </a:rPr>
              <a:t> </a:t>
            </a:r>
            <a:r>
              <a:rPr sz="2000" spc="-25" dirty="0">
                <a:solidFill>
                  <a:srgbClr val="404040"/>
                </a:solidFill>
                <a:latin typeface="Verdana"/>
                <a:cs typeface="Verdana"/>
              </a:rPr>
              <a:t>της</a:t>
            </a:r>
            <a:r>
              <a:rPr sz="2000" spc="-180" dirty="0">
                <a:solidFill>
                  <a:srgbClr val="404040"/>
                </a:solidFill>
                <a:latin typeface="Verdana"/>
                <a:cs typeface="Verdana"/>
              </a:rPr>
              <a:t> </a:t>
            </a:r>
            <a:r>
              <a:rPr sz="2000" spc="-25" dirty="0">
                <a:solidFill>
                  <a:srgbClr val="404040"/>
                </a:solidFill>
                <a:latin typeface="Verdana"/>
                <a:cs typeface="Verdana"/>
              </a:rPr>
              <a:t>κοινοπραξίας:</a:t>
            </a:r>
            <a:r>
              <a:rPr sz="2000" spc="-145" dirty="0">
                <a:solidFill>
                  <a:srgbClr val="404040"/>
                </a:solidFill>
                <a:latin typeface="Verdana"/>
                <a:cs typeface="Verdana"/>
              </a:rPr>
              <a:t> </a:t>
            </a:r>
            <a:r>
              <a:rPr sz="2000" spc="-30" dirty="0">
                <a:solidFill>
                  <a:srgbClr val="404040"/>
                </a:solidFill>
                <a:latin typeface="Verdana"/>
                <a:cs typeface="Verdana"/>
              </a:rPr>
              <a:t>Κατανομή </a:t>
            </a:r>
            <a:r>
              <a:rPr sz="2000" spc="-685" dirty="0">
                <a:solidFill>
                  <a:srgbClr val="404040"/>
                </a:solidFill>
                <a:latin typeface="Verdana"/>
                <a:cs typeface="Verdana"/>
              </a:rPr>
              <a:t> </a:t>
            </a:r>
            <a:r>
              <a:rPr sz="2000" spc="-50" dirty="0">
                <a:solidFill>
                  <a:srgbClr val="404040"/>
                </a:solidFill>
                <a:latin typeface="Verdana"/>
                <a:cs typeface="Verdana"/>
              </a:rPr>
              <a:t>κα</a:t>
            </a:r>
            <a:r>
              <a:rPr sz="2000" spc="-55" dirty="0">
                <a:solidFill>
                  <a:srgbClr val="404040"/>
                </a:solidFill>
                <a:latin typeface="Verdana"/>
                <a:cs typeface="Verdana"/>
              </a:rPr>
              <a:t>θ</a:t>
            </a:r>
            <a:r>
              <a:rPr sz="2000" spc="-45" dirty="0">
                <a:solidFill>
                  <a:srgbClr val="404040"/>
                </a:solidFill>
                <a:latin typeface="Verdana"/>
                <a:cs typeface="Verdana"/>
              </a:rPr>
              <a:t>η</a:t>
            </a:r>
            <a:r>
              <a:rPr sz="2000" spc="-50" dirty="0">
                <a:solidFill>
                  <a:srgbClr val="404040"/>
                </a:solidFill>
                <a:latin typeface="Verdana"/>
                <a:cs typeface="Verdana"/>
              </a:rPr>
              <a:t>κ</a:t>
            </a:r>
            <a:r>
              <a:rPr sz="2000" spc="-55" dirty="0">
                <a:solidFill>
                  <a:srgbClr val="404040"/>
                </a:solidFill>
                <a:latin typeface="Verdana"/>
                <a:cs typeface="Verdana"/>
              </a:rPr>
              <a:t>ό</a:t>
            </a:r>
            <a:r>
              <a:rPr sz="2000" spc="-50" dirty="0">
                <a:solidFill>
                  <a:srgbClr val="404040"/>
                </a:solidFill>
                <a:latin typeface="Verdana"/>
                <a:cs typeface="Verdana"/>
              </a:rPr>
              <a:t>ντω</a:t>
            </a:r>
            <a:r>
              <a:rPr sz="2000" spc="-60" dirty="0">
                <a:solidFill>
                  <a:srgbClr val="404040"/>
                </a:solidFill>
                <a:latin typeface="Verdana"/>
                <a:cs typeface="Verdana"/>
              </a:rPr>
              <a:t>ν</a:t>
            </a:r>
            <a:r>
              <a:rPr sz="2000" dirty="0">
                <a:solidFill>
                  <a:srgbClr val="404040"/>
                </a:solidFill>
                <a:latin typeface="Verdana"/>
                <a:cs typeface="Verdana"/>
              </a:rPr>
              <a:t>,</a:t>
            </a:r>
            <a:r>
              <a:rPr sz="2000" spc="-280" dirty="0">
                <a:solidFill>
                  <a:srgbClr val="404040"/>
                </a:solidFill>
                <a:latin typeface="Verdana"/>
                <a:cs typeface="Verdana"/>
              </a:rPr>
              <a:t> </a:t>
            </a:r>
            <a:r>
              <a:rPr sz="2000" spc="-5" dirty="0">
                <a:solidFill>
                  <a:srgbClr val="404040"/>
                </a:solidFill>
                <a:latin typeface="Verdana"/>
                <a:cs typeface="Verdana"/>
              </a:rPr>
              <a:t>π</a:t>
            </a:r>
            <a:r>
              <a:rPr sz="2000" spc="-15" dirty="0">
                <a:solidFill>
                  <a:srgbClr val="404040"/>
                </a:solidFill>
                <a:latin typeface="Verdana"/>
                <a:cs typeface="Verdana"/>
              </a:rPr>
              <a:t>ρ</a:t>
            </a:r>
            <a:r>
              <a:rPr sz="2000" dirty="0">
                <a:solidFill>
                  <a:srgbClr val="404040"/>
                </a:solidFill>
                <a:latin typeface="Verdana"/>
                <a:cs typeface="Verdana"/>
              </a:rPr>
              <a:t>οετο</a:t>
            </a:r>
            <a:r>
              <a:rPr sz="2000" spc="-10" dirty="0">
                <a:solidFill>
                  <a:srgbClr val="404040"/>
                </a:solidFill>
                <a:latin typeface="Verdana"/>
                <a:cs typeface="Verdana"/>
              </a:rPr>
              <a:t>ι</a:t>
            </a:r>
            <a:r>
              <a:rPr sz="2000" dirty="0">
                <a:solidFill>
                  <a:srgbClr val="404040"/>
                </a:solidFill>
                <a:latin typeface="Verdana"/>
                <a:cs typeface="Verdana"/>
              </a:rPr>
              <a:t>μασ</a:t>
            </a:r>
            <a:r>
              <a:rPr sz="2000" spc="-10" dirty="0">
                <a:solidFill>
                  <a:srgbClr val="404040"/>
                </a:solidFill>
                <a:latin typeface="Verdana"/>
                <a:cs typeface="Verdana"/>
              </a:rPr>
              <a:t>ί</a:t>
            </a:r>
            <a:r>
              <a:rPr sz="2000" dirty="0">
                <a:solidFill>
                  <a:srgbClr val="404040"/>
                </a:solidFill>
                <a:latin typeface="Verdana"/>
                <a:cs typeface="Verdana"/>
              </a:rPr>
              <a:t>α</a:t>
            </a:r>
            <a:r>
              <a:rPr sz="2000" spc="-215" dirty="0">
                <a:solidFill>
                  <a:srgbClr val="404040"/>
                </a:solidFill>
                <a:latin typeface="Verdana"/>
                <a:cs typeface="Verdana"/>
              </a:rPr>
              <a:t> </a:t>
            </a:r>
            <a:r>
              <a:rPr sz="2000" spc="-225" dirty="0">
                <a:solidFill>
                  <a:srgbClr val="404040"/>
                </a:solidFill>
                <a:latin typeface="Verdana"/>
                <a:cs typeface="Verdana"/>
              </a:rPr>
              <a:t>ΙΙ</a:t>
            </a:r>
            <a:r>
              <a:rPr sz="2000" spc="-220" dirty="0">
                <a:solidFill>
                  <a:srgbClr val="404040"/>
                </a:solidFill>
                <a:latin typeface="Verdana"/>
                <a:cs typeface="Verdana"/>
              </a:rPr>
              <a:t>As</a:t>
            </a:r>
            <a:r>
              <a:rPr sz="2000" dirty="0">
                <a:solidFill>
                  <a:srgbClr val="404040"/>
                </a:solidFill>
                <a:latin typeface="Verdana"/>
                <a:cs typeface="Verdana"/>
              </a:rPr>
              <a:t>,</a:t>
            </a:r>
            <a:r>
              <a:rPr sz="2000" spc="-434" dirty="0">
                <a:solidFill>
                  <a:srgbClr val="404040"/>
                </a:solidFill>
                <a:latin typeface="Verdana"/>
                <a:cs typeface="Verdana"/>
              </a:rPr>
              <a:t> </a:t>
            </a:r>
            <a:r>
              <a:rPr sz="2000" spc="-50" dirty="0">
                <a:solidFill>
                  <a:srgbClr val="404040"/>
                </a:solidFill>
                <a:latin typeface="Verdana"/>
                <a:cs typeface="Verdana"/>
              </a:rPr>
              <a:t>l</a:t>
            </a:r>
            <a:r>
              <a:rPr sz="2000" spc="-45" dirty="0">
                <a:solidFill>
                  <a:srgbClr val="404040"/>
                </a:solidFill>
                <a:latin typeface="Verdana"/>
                <a:cs typeface="Verdana"/>
              </a:rPr>
              <a:t>e</a:t>
            </a:r>
            <a:r>
              <a:rPr sz="2000" spc="-40" dirty="0">
                <a:solidFill>
                  <a:srgbClr val="404040"/>
                </a:solidFill>
                <a:latin typeface="Verdana"/>
                <a:cs typeface="Verdana"/>
              </a:rPr>
              <a:t>ar</a:t>
            </a:r>
            <a:r>
              <a:rPr sz="2000" spc="-35" dirty="0">
                <a:solidFill>
                  <a:srgbClr val="404040"/>
                </a:solidFill>
                <a:latin typeface="Verdana"/>
                <a:cs typeface="Verdana"/>
              </a:rPr>
              <a:t>n</a:t>
            </a:r>
            <a:r>
              <a:rPr sz="2000" spc="-50" dirty="0">
                <a:solidFill>
                  <a:srgbClr val="404040"/>
                </a:solidFill>
                <a:latin typeface="Verdana"/>
                <a:cs typeface="Verdana"/>
              </a:rPr>
              <a:t>i</a:t>
            </a:r>
            <a:r>
              <a:rPr sz="2000" spc="-35" dirty="0">
                <a:solidFill>
                  <a:srgbClr val="404040"/>
                </a:solidFill>
                <a:latin typeface="Verdana"/>
                <a:cs typeface="Verdana"/>
              </a:rPr>
              <a:t>n</a:t>
            </a:r>
            <a:r>
              <a:rPr sz="2000" dirty="0">
                <a:solidFill>
                  <a:srgbClr val="404040"/>
                </a:solidFill>
                <a:latin typeface="Verdana"/>
                <a:cs typeface="Verdana"/>
              </a:rPr>
              <a:t>g</a:t>
            </a:r>
            <a:r>
              <a:rPr sz="2000" spc="-200" dirty="0">
                <a:solidFill>
                  <a:srgbClr val="404040"/>
                </a:solidFill>
                <a:latin typeface="Verdana"/>
                <a:cs typeface="Verdana"/>
              </a:rPr>
              <a:t> </a:t>
            </a:r>
            <a:r>
              <a:rPr sz="2000" spc="-40" dirty="0">
                <a:solidFill>
                  <a:srgbClr val="404040"/>
                </a:solidFill>
                <a:latin typeface="Verdana"/>
                <a:cs typeface="Verdana"/>
              </a:rPr>
              <a:t>agr</a:t>
            </a:r>
            <a:r>
              <a:rPr sz="2000" spc="-45" dirty="0">
                <a:solidFill>
                  <a:srgbClr val="404040"/>
                </a:solidFill>
                <a:latin typeface="Verdana"/>
                <a:cs typeface="Verdana"/>
              </a:rPr>
              <a:t>eeme</a:t>
            </a:r>
            <a:r>
              <a:rPr sz="2000" spc="-35" dirty="0">
                <a:solidFill>
                  <a:srgbClr val="404040"/>
                </a:solidFill>
                <a:latin typeface="Verdana"/>
                <a:cs typeface="Verdana"/>
              </a:rPr>
              <a:t>nt</a:t>
            </a:r>
            <a:r>
              <a:rPr sz="2000" spc="-40" dirty="0">
                <a:solidFill>
                  <a:srgbClr val="404040"/>
                </a:solidFill>
                <a:latin typeface="Verdana"/>
                <a:cs typeface="Verdana"/>
              </a:rPr>
              <a:t>s</a:t>
            </a:r>
            <a:r>
              <a:rPr sz="2000" dirty="0">
                <a:solidFill>
                  <a:srgbClr val="404040"/>
                </a:solidFill>
                <a:latin typeface="Verdana"/>
                <a:cs typeface="Verdana"/>
              </a:rPr>
              <a:t>,</a:t>
            </a:r>
            <a:r>
              <a:rPr sz="2000" spc="-185" dirty="0">
                <a:solidFill>
                  <a:srgbClr val="404040"/>
                </a:solidFill>
                <a:latin typeface="Verdana"/>
                <a:cs typeface="Verdana"/>
              </a:rPr>
              <a:t> </a:t>
            </a:r>
            <a:r>
              <a:rPr sz="2000" spc="-35" dirty="0">
                <a:solidFill>
                  <a:srgbClr val="404040"/>
                </a:solidFill>
                <a:latin typeface="Verdana"/>
                <a:cs typeface="Verdana"/>
              </a:rPr>
              <a:t>ε</a:t>
            </a:r>
            <a:r>
              <a:rPr sz="2000" spc="-45" dirty="0">
                <a:solidFill>
                  <a:srgbClr val="404040"/>
                </a:solidFill>
                <a:latin typeface="Verdana"/>
                <a:cs typeface="Verdana"/>
              </a:rPr>
              <a:t>ύρ</a:t>
            </a:r>
            <a:r>
              <a:rPr sz="2000" spc="-35" dirty="0">
                <a:solidFill>
                  <a:srgbClr val="404040"/>
                </a:solidFill>
                <a:latin typeface="Verdana"/>
                <a:cs typeface="Verdana"/>
              </a:rPr>
              <a:t>ε</a:t>
            </a:r>
            <a:r>
              <a:rPr sz="2000" spc="-40" dirty="0">
                <a:solidFill>
                  <a:srgbClr val="404040"/>
                </a:solidFill>
                <a:latin typeface="Verdana"/>
                <a:cs typeface="Verdana"/>
              </a:rPr>
              <a:t>σ</a:t>
            </a:r>
            <a:r>
              <a:rPr sz="2000" dirty="0">
                <a:solidFill>
                  <a:srgbClr val="404040"/>
                </a:solidFill>
                <a:latin typeface="Verdana"/>
                <a:cs typeface="Verdana"/>
              </a:rPr>
              <a:t>η  </a:t>
            </a:r>
            <a:r>
              <a:rPr sz="2000" spc="20" dirty="0">
                <a:solidFill>
                  <a:srgbClr val="404040"/>
                </a:solidFill>
                <a:latin typeface="Verdana"/>
                <a:cs typeface="Verdana"/>
              </a:rPr>
              <a:t>οργανισμών</a:t>
            </a:r>
            <a:r>
              <a:rPr sz="2000" spc="-300" dirty="0">
                <a:solidFill>
                  <a:srgbClr val="404040"/>
                </a:solidFill>
                <a:latin typeface="Verdana"/>
                <a:cs typeface="Verdana"/>
              </a:rPr>
              <a:t> </a:t>
            </a:r>
            <a:r>
              <a:rPr sz="2000" spc="-15" dirty="0">
                <a:solidFill>
                  <a:srgbClr val="404040"/>
                </a:solidFill>
                <a:latin typeface="Verdana"/>
                <a:cs typeface="Verdana"/>
              </a:rPr>
              <a:t>υποδοχής</a:t>
            </a:r>
            <a:r>
              <a:rPr sz="2000" spc="-140" dirty="0">
                <a:solidFill>
                  <a:srgbClr val="404040"/>
                </a:solidFill>
                <a:latin typeface="Verdana"/>
                <a:cs typeface="Verdana"/>
              </a:rPr>
              <a:t> </a:t>
            </a:r>
            <a:r>
              <a:rPr sz="2000" spc="-120" dirty="0">
                <a:solidFill>
                  <a:srgbClr val="404040"/>
                </a:solidFill>
                <a:latin typeface="Verdana"/>
                <a:cs typeface="Verdana"/>
              </a:rPr>
              <a:t>κτλ.</a:t>
            </a:r>
            <a:endParaRPr sz="2000">
              <a:latin typeface="Verdana"/>
              <a:cs typeface="Verdana"/>
            </a:endParaRPr>
          </a:p>
        </p:txBody>
      </p:sp>
      <p:sp>
        <p:nvSpPr>
          <p:cNvPr id="4" name="object 4"/>
          <p:cNvSpPr txBox="1">
            <a:spLocks noGrp="1"/>
          </p:cNvSpPr>
          <p:nvPr>
            <p:ph type="title"/>
          </p:nvPr>
        </p:nvSpPr>
        <p:spPr>
          <a:xfrm>
            <a:off x="406" y="42163"/>
            <a:ext cx="7202170" cy="452120"/>
          </a:xfrm>
          <a:prstGeom prst="rect">
            <a:avLst/>
          </a:prstGeom>
        </p:spPr>
        <p:txBody>
          <a:bodyPr vert="horz" wrap="square" lIns="0" tIns="12065" rIns="0" bIns="0" rtlCol="0">
            <a:spAutoFit/>
          </a:bodyPr>
          <a:lstStyle/>
          <a:p>
            <a:pPr marL="12700">
              <a:lnSpc>
                <a:spcPct val="100000"/>
              </a:lnSpc>
              <a:spcBef>
                <a:spcPts val="95"/>
              </a:spcBef>
            </a:pPr>
            <a:r>
              <a:rPr spc="-55" dirty="0"/>
              <a:t>Αίτηση</a:t>
            </a:r>
            <a:r>
              <a:rPr spc="-85" dirty="0"/>
              <a:t> </a:t>
            </a:r>
            <a:r>
              <a:rPr spc="-160" dirty="0"/>
              <a:t>130</a:t>
            </a:r>
            <a:r>
              <a:rPr spc="-225" dirty="0"/>
              <a:t> </a:t>
            </a:r>
            <a:r>
              <a:rPr spc="-5" dirty="0"/>
              <a:t>–</a:t>
            </a:r>
            <a:r>
              <a:rPr spc="-405" dirty="0"/>
              <a:t> </a:t>
            </a:r>
            <a:r>
              <a:rPr spc="-90" dirty="0"/>
              <a:t>Consortium</a:t>
            </a:r>
            <a:r>
              <a:rPr spc="-80" dirty="0"/>
              <a:t> </a:t>
            </a:r>
            <a:r>
              <a:rPr spc="-85" dirty="0"/>
              <a:t>Description</a:t>
            </a:r>
            <a:r>
              <a:rPr spc="-90" dirty="0"/>
              <a:t> </a:t>
            </a:r>
            <a:r>
              <a:rPr spc="-204" dirty="0"/>
              <a:t>(1/2)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971"/>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78739" y="64719"/>
            <a:ext cx="7690484" cy="514350"/>
          </a:xfrm>
          <a:prstGeom prst="rect">
            <a:avLst/>
          </a:prstGeom>
        </p:spPr>
        <p:txBody>
          <a:bodyPr vert="horz" wrap="square" lIns="0" tIns="13335" rIns="0" bIns="0" rtlCol="0">
            <a:spAutoFit/>
          </a:bodyPr>
          <a:lstStyle/>
          <a:p>
            <a:pPr marL="12700">
              <a:lnSpc>
                <a:spcPct val="100000"/>
              </a:lnSpc>
              <a:spcBef>
                <a:spcPts val="105"/>
              </a:spcBef>
              <a:tabLst>
                <a:tab pos="4551680" algn="l"/>
              </a:tabLst>
            </a:pPr>
            <a:r>
              <a:rPr sz="3200" spc="-5" dirty="0">
                <a:latin typeface="Calibri"/>
                <a:cs typeface="Calibri"/>
              </a:rPr>
              <a:t>Καταληκτική</a:t>
            </a:r>
            <a:r>
              <a:rPr sz="3200" spc="-15" dirty="0">
                <a:latin typeface="Calibri"/>
                <a:cs typeface="Calibri"/>
              </a:rPr>
              <a:t> </a:t>
            </a:r>
            <a:r>
              <a:rPr sz="3200" spc="-5" dirty="0">
                <a:latin typeface="Calibri"/>
                <a:cs typeface="Calibri"/>
              </a:rPr>
              <a:t>Ημερομηνία	</a:t>
            </a:r>
            <a:r>
              <a:rPr sz="3200" dirty="0">
                <a:latin typeface="Calibri"/>
                <a:cs typeface="Calibri"/>
              </a:rPr>
              <a:t>Υποβολής</a:t>
            </a:r>
            <a:r>
              <a:rPr sz="3200" spc="-95" dirty="0">
                <a:latin typeface="Calibri"/>
                <a:cs typeface="Calibri"/>
              </a:rPr>
              <a:t> </a:t>
            </a:r>
            <a:r>
              <a:rPr sz="3200" spc="-10" dirty="0">
                <a:latin typeface="Calibri"/>
                <a:cs typeface="Calibri"/>
              </a:rPr>
              <a:t>Αίτησης</a:t>
            </a:r>
            <a:endParaRPr sz="3200">
              <a:latin typeface="Calibri"/>
              <a:cs typeface="Calibri"/>
            </a:endParaRPr>
          </a:p>
        </p:txBody>
      </p:sp>
      <p:pic>
        <p:nvPicPr>
          <p:cNvPr id="6" name="object 6"/>
          <p:cNvPicPr/>
          <p:nvPr/>
        </p:nvPicPr>
        <p:blipFill>
          <a:blip r:embed="rId4" cstate="print"/>
          <a:stretch>
            <a:fillRect/>
          </a:stretch>
        </p:blipFill>
        <p:spPr>
          <a:xfrm>
            <a:off x="2534411" y="1853183"/>
            <a:ext cx="4574286" cy="899922"/>
          </a:xfrm>
          <a:prstGeom prst="rect">
            <a:avLst/>
          </a:prstGeom>
        </p:spPr>
      </p:pic>
      <p:sp>
        <p:nvSpPr>
          <p:cNvPr id="7" name="object 7"/>
          <p:cNvSpPr txBox="1"/>
          <p:nvPr/>
        </p:nvSpPr>
        <p:spPr>
          <a:xfrm>
            <a:off x="2774695" y="1148333"/>
            <a:ext cx="6731000" cy="1334135"/>
          </a:xfrm>
          <a:prstGeom prst="rect">
            <a:avLst/>
          </a:prstGeom>
        </p:spPr>
        <p:txBody>
          <a:bodyPr vert="horz" wrap="square" lIns="0" tIns="13335" rIns="0" bIns="0" rtlCol="0">
            <a:spAutoFit/>
          </a:bodyPr>
          <a:lstStyle/>
          <a:p>
            <a:pPr marL="4445" algn="ctr">
              <a:lnSpc>
                <a:spcPct val="100000"/>
              </a:lnSpc>
              <a:spcBef>
                <a:spcPts val="105"/>
              </a:spcBef>
            </a:pPr>
            <a:r>
              <a:rPr sz="3200" dirty="0">
                <a:solidFill>
                  <a:srgbClr val="A86DD3"/>
                </a:solidFill>
                <a:latin typeface="Verdana"/>
                <a:cs typeface="Verdana"/>
              </a:rPr>
              <a:t>2</a:t>
            </a:r>
            <a:r>
              <a:rPr lang="en-GB" sz="3200" dirty="0">
                <a:solidFill>
                  <a:srgbClr val="A86DD3"/>
                </a:solidFill>
                <a:latin typeface="Verdana"/>
                <a:cs typeface="Verdana"/>
              </a:rPr>
              <a:t>0</a:t>
            </a:r>
            <a:r>
              <a:rPr sz="3200" dirty="0">
                <a:solidFill>
                  <a:srgbClr val="A86DD3"/>
                </a:solidFill>
                <a:latin typeface="Verdana"/>
                <a:cs typeface="Verdana"/>
              </a:rPr>
              <a:t>/02/202</a:t>
            </a:r>
            <a:r>
              <a:rPr lang="en-GB" sz="3200" dirty="0">
                <a:solidFill>
                  <a:srgbClr val="A86DD3"/>
                </a:solidFill>
                <a:latin typeface="Verdana"/>
                <a:cs typeface="Verdana"/>
              </a:rPr>
              <a:t>4</a:t>
            </a:r>
            <a:r>
              <a:rPr sz="3200" spc="-30" dirty="0">
                <a:solidFill>
                  <a:srgbClr val="A86DD3"/>
                </a:solidFill>
                <a:latin typeface="Verdana"/>
                <a:cs typeface="Verdana"/>
              </a:rPr>
              <a:t> </a:t>
            </a:r>
            <a:r>
              <a:rPr sz="3200" i="1" u="heavy" dirty="0">
                <a:solidFill>
                  <a:srgbClr val="A86DD3"/>
                </a:solidFill>
                <a:uFill>
                  <a:solidFill>
                    <a:srgbClr val="A86DD3"/>
                  </a:solidFill>
                </a:uFill>
                <a:latin typeface="Verdana"/>
                <a:cs typeface="Verdana"/>
              </a:rPr>
              <a:t>μόνο</a:t>
            </a:r>
            <a:r>
              <a:rPr sz="3200" i="1" u="heavy" spc="-25" dirty="0">
                <a:solidFill>
                  <a:srgbClr val="A86DD3"/>
                </a:solidFill>
                <a:uFill>
                  <a:solidFill>
                    <a:srgbClr val="A86DD3"/>
                  </a:solidFill>
                </a:uFill>
                <a:latin typeface="Verdana"/>
                <a:cs typeface="Verdana"/>
              </a:rPr>
              <a:t> </a:t>
            </a:r>
            <a:r>
              <a:rPr sz="3200" i="1" u="heavy" dirty="0">
                <a:solidFill>
                  <a:srgbClr val="A86DD3"/>
                </a:solidFill>
                <a:uFill>
                  <a:solidFill>
                    <a:srgbClr val="A86DD3"/>
                  </a:solidFill>
                </a:uFill>
                <a:latin typeface="Verdana"/>
                <a:cs typeface="Verdana"/>
              </a:rPr>
              <a:t>ηλεκτρονικά</a:t>
            </a:r>
            <a:endParaRPr sz="3200" dirty="0">
              <a:latin typeface="Verdana"/>
              <a:cs typeface="Verdana"/>
            </a:endParaRPr>
          </a:p>
          <a:p>
            <a:pPr algn="ctr">
              <a:lnSpc>
                <a:spcPct val="100000"/>
              </a:lnSpc>
              <a:spcBef>
                <a:spcPts val="2615"/>
              </a:spcBef>
            </a:pPr>
            <a:r>
              <a:rPr sz="3200" dirty="0">
                <a:solidFill>
                  <a:srgbClr val="A86DD3"/>
                </a:solidFill>
                <a:latin typeface="Verdana"/>
                <a:cs typeface="Verdana"/>
              </a:rPr>
              <a:t>13:00</a:t>
            </a:r>
            <a:r>
              <a:rPr sz="3200" spc="-10" dirty="0">
                <a:solidFill>
                  <a:srgbClr val="A86DD3"/>
                </a:solidFill>
                <a:latin typeface="Verdana"/>
                <a:cs typeface="Verdana"/>
              </a:rPr>
              <a:t> </a:t>
            </a:r>
            <a:r>
              <a:rPr sz="3200" spc="-5" dirty="0">
                <a:solidFill>
                  <a:srgbClr val="A86DD3"/>
                </a:solidFill>
                <a:latin typeface="Verdana"/>
                <a:cs typeface="Verdana"/>
              </a:rPr>
              <a:t>ώρα</a:t>
            </a:r>
            <a:r>
              <a:rPr sz="3200" spc="-15" dirty="0">
                <a:solidFill>
                  <a:srgbClr val="A86DD3"/>
                </a:solidFill>
                <a:latin typeface="Verdana"/>
                <a:cs typeface="Verdana"/>
              </a:rPr>
              <a:t> </a:t>
            </a:r>
            <a:r>
              <a:rPr sz="3200" dirty="0">
                <a:solidFill>
                  <a:srgbClr val="A86DD3"/>
                </a:solidFill>
                <a:latin typeface="Verdana"/>
                <a:cs typeface="Verdana"/>
              </a:rPr>
              <a:t>Κύπρου</a:t>
            </a:r>
            <a:r>
              <a:rPr sz="3200" spc="-40" dirty="0">
                <a:solidFill>
                  <a:srgbClr val="A86DD3"/>
                </a:solidFill>
                <a:latin typeface="Verdana"/>
                <a:cs typeface="Verdana"/>
              </a:rPr>
              <a:t> </a:t>
            </a:r>
            <a:r>
              <a:rPr sz="3200" dirty="0">
                <a:solidFill>
                  <a:srgbClr val="A86DD3"/>
                </a:solidFill>
                <a:latin typeface="Verdana"/>
                <a:cs typeface="Verdana"/>
              </a:rPr>
              <a:t>(</a:t>
            </a:r>
            <a:r>
              <a:rPr sz="3200" spc="-10" dirty="0">
                <a:solidFill>
                  <a:srgbClr val="A86DD3"/>
                </a:solidFill>
                <a:latin typeface="Verdana"/>
                <a:cs typeface="Verdana"/>
              </a:rPr>
              <a:t> </a:t>
            </a:r>
            <a:r>
              <a:rPr sz="3200" dirty="0">
                <a:solidFill>
                  <a:srgbClr val="A86DD3"/>
                </a:solidFill>
                <a:latin typeface="Verdana"/>
                <a:cs typeface="Verdana"/>
              </a:rPr>
              <a:t>12:00</a:t>
            </a:r>
            <a:r>
              <a:rPr sz="3200" spc="-30" dirty="0">
                <a:solidFill>
                  <a:srgbClr val="A86DD3"/>
                </a:solidFill>
                <a:latin typeface="Verdana"/>
                <a:cs typeface="Verdana"/>
              </a:rPr>
              <a:t> </a:t>
            </a:r>
            <a:r>
              <a:rPr sz="3200" spc="-5" dirty="0">
                <a:solidFill>
                  <a:srgbClr val="A86DD3"/>
                </a:solidFill>
                <a:latin typeface="Verdana"/>
                <a:cs typeface="Verdana"/>
              </a:rPr>
              <a:t>CET)</a:t>
            </a:r>
            <a:endParaRPr sz="3200" dirty="0">
              <a:latin typeface="Verdana"/>
              <a:cs typeface="Verdana"/>
            </a:endParaRPr>
          </a:p>
        </p:txBody>
      </p:sp>
      <p:sp>
        <p:nvSpPr>
          <p:cNvPr id="8" name="object 8"/>
          <p:cNvSpPr txBox="1"/>
          <p:nvPr/>
        </p:nvSpPr>
        <p:spPr>
          <a:xfrm>
            <a:off x="4016754" y="3050540"/>
            <a:ext cx="5203445" cy="1279838"/>
          </a:xfrm>
          <a:prstGeom prst="rect">
            <a:avLst/>
          </a:prstGeom>
        </p:spPr>
        <p:txBody>
          <a:bodyPr vert="horz" wrap="square" lIns="0" tIns="12700" rIns="0" bIns="0" rtlCol="0">
            <a:spAutoFit/>
          </a:bodyPr>
          <a:lstStyle/>
          <a:p>
            <a:pPr marL="6350" algn="ctr">
              <a:lnSpc>
                <a:spcPct val="100000"/>
              </a:lnSpc>
              <a:spcBef>
                <a:spcPts val="100"/>
              </a:spcBef>
            </a:pPr>
            <a:r>
              <a:rPr sz="1800" i="1" dirty="0">
                <a:solidFill>
                  <a:srgbClr val="A86DD3"/>
                </a:solidFill>
                <a:latin typeface="Verdana"/>
                <a:cs typeface="Verdana"/>
              </a:rPr>
              <a:t>Ημερομηνία</a:t>
            </a:r>
            <a:r>
              <a:rPr sz="1800" i="1" spc="-40" dirty="0">
                <a:solidFill>
                  <a:srgbClr val="A86DD3"/>
                </a:solidFill>
                <a:latin typeface="Verdana"/>
                <a:cs typeface="Verdana"/>
              </a:rPr>
              <a:t> </a:t>
            </a:r>
            <a:r>
              <a:rPr sz="1800" i="1" spc="-5" dirty="0">
                <a:solidFill>
                  <a:srgbClr val="A86DD3"/>
                </a:solidFill>
                <a:latin typeface="Verdana"/>
                <a:cs typeface="Verdana"/>
              </a:rPr>
              <a:t>έναρξης </a:t>
            </a:r>
            <a:r>
              <a:rPr sz="1800" i="1" dirty="0">
                <a:solidFill>
                  <a:srgbClr val="A86DD3"/>
                </a:solidFill>
                <a:latin typeface="Verdana"/>
                <a:cs typeface="Verdana"/>
              </a:rPr>
              <a:t>σχεδίων:</a:t>
            </a:r>
            <a:endParaRPr sz="1800" dirty="0">
              <a:latin typeface="Verdana"/>
              <a:cs typeface="Verdana"/>
            </a:endParaRPr>
          </a:p>
          <a:p>
            <a:pPr algn="ctr">
              <a:lnSpc>
                <a:spcPct val="100000"/>
              </a:lnSpc>
              <a:spcBef>
                <a:spcPts val="1680"/>
              </a:spcBef>
            </a:pPr>
            <a:r>
              <a:rPr sz="1800" dirty="0">
                <a:solidFill>
                  <a:srgbClr val="404040"/>
                </a:solidFill>
                <a:latin typeface="Courier New"/>
                <a:cs typeface="Courier New"/>
              </a:rPr>
              <a:t>o</a:t>
            </a:r>
            <a:r>
              <a:rPr sz="1800" spc="70" dirty="0">
                <a:solidFill>
                  <a:srgbClr val="404040"/>
                </a:solidFill>
                <a:latin typeface="Courier New"/>
                <a:cs typeface="Courier New"/>
              </a:rPr>
              <a:t> </a:t>
            </a:r>
            <a:r>
              <a:rPr sz="1800" dirty="0">
                <a:solidFill>
                  <a:srgbClr val="404040"/>
                </a:solidFill>
                <a:latin typeface="Verdana"/>
                <a:cs typeface="Verdana"/>
              </a:rPr>
              <a:t>1η </a:t>
            </a:r>
            <a:r>
              <a:rPr sz="1800" dirty="0" err="1">
                <a:solidFill>
                  <a:srgbClr val="404040"/>
                </a:solidFill>
                <a:latin typeface="Verdana"/>
                <a:cs typeface="Verdana"/>
              </a:rPr>
              <a:t>Ιουνίου</a:t>
            </a:r>
            <a:r>
              <a:rPr sz="1800" spc="-30" dirty="0">
                <a:solidFill>
                  <a:srgbClr val="404040"/>
                </a:solidFill>
                <a:latin typeface="Verdana"/>
                <a:cs typeface="Verdana"/>
              </a:rPr>
              <a:t> </a:t>
            </a:r>
            <a:r>
              <a:rPr sz="1800" spc="-5" dirty="0">
                <a:solidFill>
                  <a:srgbClr val="404040"/>
                </a:solidFill>
                <a:latin typeface="Verdana"/>
                <a:cs typeface="Verdana"/>
              </a:rPr>
              <a:t>202</a:t>
            </a:r>
            <a:r>
              <a:rPr lang="en-GB" sz="1800" spc="-5" dirty="0">
                <a:solidFill>
                  <a:srgbClr val="404040"/>
                </a:solidFill>
                <a:latin typeface="Verdana"/>
                <a:cs typeface="Verdana"/>
              </a:rPr>
              <a:t>4</a:t>
            </a:r>
            <a:r>
              <a:rPr sz="1800" spc="35" dirty="0">
                <a:solidFill>
                  <a:srgbClr val="404040"/>
                </a:solidFill>
                <a:latin typeface="Verdana"/>
                <a:cs typeface="Verdana"/>
              </a:rPr>
              <a:t> </a:t>
            </a:r>
            <a:r>
              <a:rPr sz="1800" spc="-5" dirty="0">
                <a:solidFill>
                  <a:srgbClr val="404040"/>
                </a:solidFill>
                <a:latin typeface="Verdana"/>
                <a:cs typeface="Verdana"/>
              </a:rPr>
              <a:t>(ΚΑ131,</a:t>
            </a:r>
            <a:r>
              <a:rPr sz="1800" dirty="0">
                <a:solidFill>
                  <a:srgbClr val="404040"/>
                </a:solidFill>
                <a:latin typeface="Verdana"/>
                <a:cs typeface="Verdana"/>
              </a:rPr>
              <a:t> ΚΑ130 )</a:t>
            </a:r>
            <a:endParaRPr sz="1800" dirty="0">
              <a:latin typeface="Verdana"/>
              <a:cs typeface="Verdana"/>
            </a:endParaRPr>
          </a:p>
          <a:p>
            <a:pPr marL="314325">
              <a:lnSpc>
                <a:spcPct val="100000"/>
              </a:lnSpc>
              <a:spcBef>
                <a:spcPts val="1680"/>
              </a:spcBef>
            </a:pPr>
            <a:r>
              <a:rPr lang="en-GB" sz="1800" dirty="0">
                <a:solidFill>
                  <a:srgbClr val="404040"/>
                </a:solidFill>
                <a:latin typeface="Courier New"/>
                <a:cs typeface="Courier New"/>
              </a:rPr>
              <a:t> </a:t>
            </a:r>
            <a:r>
              <a:rPr sz="1800" dirty="0">
                <a:solidFill>
                  <a:srgbClr val="404040"/>
                </a:solidFill>
                <a:latin typeface="Courier New"/>
                <a:cs typeface="Courier New"/>
              </a:rPr>
              <a:t>o</a:t>
            </a:r>
            <a:r>
              <a:rPr sz="1800" spc="80" dirty="0">
                <a:solidFill>
                  <a:srgbClr val="404040"/>
                </a:solidFill>
                <a:latin typeface="Courier New"/>
                <a:cs typeface="Courier New"/>
              </a:rPr>
              <a:t> </a:t>
            </a:r>
            <a:r>
              <a:rPr sz="1800" b="1" dirty="0">
                <a:solidFill>
                  <a:schemeClr val="accent3">
                    <a:lumMod val="50000"/>
                  </a:schemeClr>
                </a:solidFill>
                <a:latin typeface="Verdana"/>
                <a:cs typeface="Verdana"/>
              </a:rPr>
              <a:t>1η</a:t>
            </a:r>
            <a:r>
              <a:rPr sz="1800" b="1" spc="5" dirty="0">
                <a:solidFill>
                  <a:schemeClr val="accent3">
                    <a:lumMod val="50000"/>
                  </a:schemeClr>
                </a:solidFill>
                <a:latin typeface="Verdana"/>
                <a:cs typeface="Verdana"/>
              </a:rPr>
              <a:t> </a:t>
            </a:r>
            <a:r>
              <a:rPr sz="1800" b="1" spc="-5" dirty="0" err="1">
                <a:solidFill>
                  <a:schemeClr val="accent3">
                    <a:lumMod val="50000"/>
                  </a:schemeClr>
                </a:solidFill>
                <a:latin typeface="Verdana"/>
                <a:cs typeface="Verdana"/>
              </a:rPr>
              <a:t>Αυγούστου</a:t>
            </a:r>
            <a:r>
              <a:rPr sz="1800" b="1" spc="-40" dirty="0">
                <a:solidFill>
                  <a:schemeClr val="accent3">
                    <a:lumMod val="50000"/>
                  </a:schemeClr>
                </a:solidFill>
                <a:latin typeface="Verdana"/>
                <a:cs typeface="Verdana"/>
              </a:rPr>
              <a:t> </a:t>
            </a:r>
            <a:r>
              <a:rPr sz="1800" b="1" spc="-5" dirty="0">
                <a:solidFill>
                  <a:schemeClr val="accent3">
                    <a:lumMod val="50000"/>
                  </a:schemeClr>
                </a:solidFill>
                <a:latin typeface="Verdana"/>
                <a:cs typeface="Verdana"/>
              </a:rPr>
              <a:t>202</a:t>
            </a:r>
            <a:r>
              <a:rPr lang="en-GB" sz="1800" b="1" spc="-5" dirty="0">
                <a:solidFill>
                  <a:schemeClr val="accent3">
                    <a:lumMod val="50000"/>
                  </a:schemeClr>
                </a:solidFill>
                <a:latin typeface="Verdana"/>
                <a:cs typeface="Verdana"/>
              </a:rPr>
              <a:t>4</a:t>
            </a:r>
            <a:r>
              <a:rPr sz="1800" b="1" spc="25" dirty="0">
                <a:solidFill>
                  <a:schemeClr val="accent3">
                    <a:lumMod val="50000"/>
                  </a:schemeClr>
                </a:solidFill>
                <a:latin typeface="Verdana"/>
                <a:cs typeface="Verdana"/>
              </a:rPr>
              <a:t> </a:t>
            </a:r>
            <a:r>
              <a:rPr sz="1800" b="1" spc="-5" dirty="0">
                <a:solidFill>
                  <a:schemeClr val="accent3">
                    <a:lumMod val="50000"/>
                  </a:schemeClr>
                </a:solidFill>
                <a:latin typeface="Verdana"/>
                <a:cs typeface="Verdana"/>
              </a:rPr>
              <a:t>(ΚΑ171)</a:t>
            </a:r>
            <a:endParaRPr sz="1800" b="1" dirty="0">
              <a:solidFill>
                <a:schemeClr val="accent3">
                  <a:lumMod val="50000"/>
                </a:schemeClr>
              </a:solidFill>
              <a:latin typeface="Verdana"/>
              <a:cs typeface="Verdana"/>
            </a:endParaRPr>
          </a:p>
        </p:txBody>
      </p:sp>
      <p:sp>
        <p:nvSpPr>
          <p:cNvPr id="9" name="object 9"/>
          <p:cNvSpPr txBox="1"/>
          <p:nvPr/>
        </p:nvSpPr>
        <p:spPr>
          <a:xfrm>
            <a:off x="3823208" y="4861001"/>
            <a:ext cx="4636135" cy="1276350"/>
          </a:xfrm>
          <a:prstGeom prst="rect">
            <a:avLst/>
          </a:prstGeom>
        </p:spPr>
        <p:txBody>
          <a:bodyPr vert="horz" wrap="square" lIns="0" tIns="12700" rIns="0" bIns="0" rtlCol="0">
            <a:spAutoFit/>
          </a:bodyPr>
          <a:lstStyle/>
          <a:p>
            <a:pPr algn="ctr">
              <a:lnSpc>
                <a:spcPct val="100000"/>
              </a:lnSpc>
              <a:spcBef>
                <a:spcPts val="100"/>
              </a:spcBef>
            </a:pPr>
            <a:r>
              <a:rPr sz="1800" i="1" spc="-5" dirty="0">
                <a:solidFill>
                  <a:srgbClr val="A86DD3"/>
                </a:solidFill>
                <a:latin typeface="Verdana"/>
                <a:cs typeface="Verdana"/>
              </a:rPr>
              <a:t>Διάρκεια</a:t>
            </a:r>
            <a:r>
              <a:rPr sz="1800" i="1" dirty="0">
                <a:solidFill>
                  <a:srgbClr val="A86DD3"/>
                </a:solidFill>
                <a:latin typeface="Verdana"/>
                <a:cs typeface="Verdana"/>
              </a:rPr>
              <a:t> </a:t>
            </a:r>
            <a:r>
              <a:rPr sz="1800" i="1" spc="-5" dirty="0">
                <a:solidFill>
                  <a:srgbClr val="A86DD3"/>
                </a:solidFill>
                <a:latin typeface="Verdana"/>
                <a:cs typeface="Verdana"/>
              </a:rPr>
              <a:t>του</a:t>
            </a:r>
            <a:r>
              <a:rPr sz="1800" i="1" spc="-35" dirty="0">
                <a:solidFill>
                  <a:srgbClr val="A86DD3"/>
                </a:solidFill>
                <a:latin typeface="Verdana"/>
                <a:cs typeface="Verdana"/>
              </a:rPr>
              <a:t> </a:t>
            </a:r>
            <a:r>
              <a:rPr sz="1800" i="1" spc="-5" dirty="0">
                <a:solidFill>
                  <a:srgbClr val="A86DD3"/>
                </a:solidFill>
                <a:latin typeface="Verdana"/>
                <a:cs typeface="Verdana"/>
              </a:rPr>
              <a:t>σχεδίου:</a:t>
            </a:r>
            <a:endParaRPr sz="1800" dirty="0">
              <a:latin typeface="Verdana"/>
              <a:cs typeface="Verdana"/>
            </a:endParaRPr>
          </a:p>
          <a:p>
            <a:pPr algn="ctr">
              <a:lnSpc>
                <a:spcPct val="100000"/>
              </a:lnSpc>
              <a:spcBef>
                <a:spcPts val="1685"/>
              </a:spcBef>
            </a:pPr>
            <a:r>
              <a:rPr sz="1800" dirty="0">
                <a:solidFill>
                  <a:srgbClr val="404040"/>
                </a:solidFill>
                <a:latin typeface="Courier New"/>
                <a:cs typeface="Courier New"/>
              </a:rPr>
              <a:t>o</a:t>
            </a:r>
            <a:r>
              <a:rPr sz="1800" spc="70" dirty="0">
                <a:solidFill>
                  <a:srgbClr val="404040"/>
                </a:solidFill>
                <a:latin typeface="Courier New"/>
                <a:cs typeface="Courier New"/>
              </a:rPr>
              <a:t> </a:t>
            </a:r>
            <a:r>
              <a:rPr sz="1800" dirty="0">
                <a:solidFill>
                  <a:srgbClr val="404040"/>
                </a:solidFill>
                <a:latin typeface="Verdana"/>
                <a:cs typeface="Verdana"/>
              </a:rPr>
              <a:t>26 μήνες</a:t>
            </a:r>
            <a:r>
              <a:rPr sz="1800" spc="-20" dirty="0">
                <a:solidFill>
                  <a:srgbClr val="404040"/>
                </a:solidFill>
                <a:latin typeface="Verdana"/>
                <a:cs typeface="Verdana"/>
              </a:rPr>
              <a:t> </a:t>
            </a:r>
            <a:r>
              <a:rPr sz="1800" spc="-5" dirty="0">
                <a:solidFill>
                  <a:srgbClr val="404040"/>
                </a:solidFill>
                <a:latin typeface="Verdana"/>
                <a:cs typeface="Verdana"/>
              </a:rPr>
              <a:t>(ΚΑ131, ΚΑ130)</a:t>
            </a:r>
            <a:endParaRPr sz="1800" dirty="0">
              <a:latin typeface="Verdana"/>
              <a:cs typeface="Verdana"/>
            </a:endParaRPr>
          </a:p>
          <a:p>
            <a:pPr marL="12700">
              <a:lnSpc>
                <a:spcPct val="100000"/>
              </a:lnSpc>
              <a:spcBef>
                <a:spcPts val="1680"/>
              </a:spcBef>
            </a:pPr>
            <a:r>
              <a:rPr sz="1800" dirty="0">
                <a:solidFill>
                  <a:srgbClr val="404040"/>
                </a:solidFill>
                <a:latin typeface="Courier New"/>
                <a:cs typeface="Courier New"/>
              </a:rPr>
              <a:t>o</a:t>
            </a:r>
            <a:r>
              <a:rPr sz="1800" spc="80" dirty="0">
                <a:solidFill>
                  <a:srgbClr val="404040"/>
                </a:solidFill>
                <a:latin typeface="Courier New"/>
                <a:cs typeface="Courier New"/>
              </a:rPr>
              <a:t> </a:t>
            </a:r>
            <a:r>
              <a:rPr sz="1800" dirty="0">
                <a:solidFill>
                  <a:srgbClr val="404040"/>
                </a:solidFill>
                <a:latin typeface="Verdana"/>
                <a:cs typeface="Verdana"/>
              </a:rPr>
              <a:t>Επιλογή</a:t>
            </a:r>
            <a:r>
              <a:rPr sz="1800" spc="-25" dirty="0">
                <a:solidFill>
                  <a:srgbClr val="404040"/>
                </a:solidFill>
                <a:latin typeface="Verdana"/>
                <a:cs typeface="Verdana"/>
              </a:rPr>
              <a:t> </a:t>
            </a:r>
            <a:r>
              <a:rPr sz="1800" dirty="0">
                <a:solidFill>
                  <a:srgbClr val="404040"/>
                </a:solidFill>
                <a:latin typeface="Verdana"/>
                <a:cs typeface="Verdana"/>
              </a:rPr>
              <a:t>για</a:t>
            </a:r>
            <a:r>
              <a:rPr sz="1800" spc="-10" dirty="0">
                <a:solidFill>
                  <a:srgbClr val="404040"/>
                </a:solidFill>
                <a:latin typeface="Verdana"/>
                <a:cs typeface="Verdana"/>
              </a:rPr>
              <a:t> </a:t>
            </a:r>
            <a:r>
              <a:rPr sz="1800" dirty="0">
                <a:solidFill>
                  <a:srgbClr val="404040"/>
                </a:solidFill>
                <a:latin typeface="Verdana"/>
                <a:cs typeface="Verdana"/>
              </a:rPr>
              <a:t>24</a:t>
            </a:r>
            <a:r>
              <a:rPr sz="1800" spc="5" dirty="0">
                <a:solidFill>
                  <a:srgbClr val="404040"/>
                </a:solidFill>
                <a:latin typeface="Verdana"/>
                <a:cs typeface="Verdana"/>
              </a:rPr>
              <a:t> </a:t>
            </a:r>
            <a:r>
              <a:rPr sz="1800" dirty="0">
                <a:solidFill>
                  <a:srgbClr val="404040"/>
                </a:solidFill>
                <a:latin typeface="Verdana"/>
                <a:cs typeface="Verdana"/>
              </a:rPr>
              <a:t>ή</a:t>
            </a:r>
            <a:r>
              <a:rPr sz="1800" spc="-5" dirty="0">
                <a:solidFill>
                  <a:srgbClr val="404040"/>
                </a:solidFill>
                <a:latin typeface="Verdana"/>
                <a:cs typeface="Verdana"/>
              </a:rPr>
              <a:t> </a:t>
            </a:r>
            <a:r>
              <a:rPr sz="1800" dirty="0">
                <a:solidFill>
                  <a:srgbClr val="404040"/>
                </a:solidFill>
                <a:latin typeface="Verdana"/>
                <a:cs typeface="Verdana"/>
              </a:rPr>
              <a:t>36</a:t>
            </a:r>
            <a:r>
              <a:rPr sz="1800" spc="5" dirty="0">
                <a:solidFill>
                  <a:srgbClr val="404040"/>
                </a:solidFill>
                <a:latin typeface="Verdana"/>
                <a:cs typeface="Verdana"/>
              </a:rPr>
              <a:t> </a:t>
            </a:r>
            <a:r>
              <a:rPr sz="1800" dirty="0">
                <a:solidFill>
                  <a:srgbClr val="404040"/>
                </a:solidFill>
                <a:latin typeface="Verdana"/>
                <a:cs typeface="Verdana"/>
              </a:rPr>
              <a:t>μήνες</a:t>
            </a:r>
            <a:r>
              <a:rPr sz="1800" spc="-15" dirty="0">
                <a:solidFill>
                  <a:srgbClr val="404040"/>
                </a:solidFill>
                <a:latin typeface="Verdana"/>
                <a:cs typeface="Verdana"/>
              </a:rPr>
              <a:t> </a:t>
            </a:r>
            <a:r>
              <a:rPr sz="1800" dirty="0">
                <a:solidFill>
                  <a:srgbClr val="404040"/>
                </a:solidFill>
                <a:latin typeface="Verdana"/>
                <a:cs typeface="Verdana"/>
              </a:rPr>
              <a:t>(</a:t>
            </a:r>
            <a:r>
              <a:rPr sz="1800" spc="-10" dirty="0">
                <a:solidFill>
                  <a:srgbClr val="404040"/>
                </a:solidFill>
                <a:latin typeface="Verdana"/>
                <a:cs typeface="Verdana"/>
              </a:rPr>
              <a:t> </a:t>
            </a:r>
            <a:r>
              <a:rPr sz="1800" dirty="0">
                <a:solidFill>
                  <a:srgbClr val="404040"/>
                </a:solidFill>
                <a:latin typeface="Verdana"/>
                <a:cs typeface="Verdana"/>
              </a:rPr>
              <a:t>ΚΑ</a:t>
            </a:r>
            <a:r>
              <a:rPr sz="1800" spc="-15" dirty="0">
                <a:solidFill>
                  <a:srgbClr val="404040"/>
                </a:solidFill>
                <a:latin typeface="Verdana"/>
                <a:cs typeface="Verdana"/>
              </a:rPr>
              <a:t> </a:t>
            </a:r>
            <a:r>
              <a:rPr sz="1800" spc="-5" dirty="0">
                <a:solidFill>
                  <a:srgbClr val="404040"/>
                </a:solidFill>
                <a:latin typeface="Verdana"/>
                <a:cs typeface="Verdana"/>
              </a:rPr>
              <a:t>171</a:t>
            </a:r>
            <a:r>
              <a:rPr sz="1800" spc="25" dirty="0">
                <a:solidFill>
                  <a:srgbClr val="404040"/>
                </a:solidFill>
                <a:latin typeface="Verdana"/>
                <a:cs typeface="Verdana"/>
              </a:rPr>
              <a:t> </a:t>
            </a:r>
            <a:r>
              <a:rPr sz="1800" dirty="0">
                <a:solidFill>
                  <a:srgbClr val="404040"/>
                </a:solidFill>
                <a:latin typeface="Verdana"/>
                <a:cs typeface="Verdana"/>
              </a:rPr>
              <a:t>)</a:t>
            </a:r>
            <a:endParaRPr sz="1800" dirty="0">
              <a:latin typeface="Verdana"/>
              <a:cs typeface="Verdana"/>
            </a:endParaRPr>
          </a:p>
        </p:txBody>
      </p:sp>
      <p:sp>
        <p:nvSpPr>
          <p:cNvPr id="10" name="object 10"/>
          <p:cNvSpPr/>
          <p:nvPr/>
        </p:nvSpPr>
        <p:spPr>
          <a:xfrm>
            <a:off x="0" y="2444495"/>
            <a:ext cx="2310765" cy="3832860"/>
          </a:xfrm>
          <a:custGeom>
            <a:avLst/>
            <a:gdLst/>
            <a:ahLst/>
            <a:cxnLst/>
            <a:rect l="l" t="t" r="r" b="b"/>
            <a:pathLst>
              <a:path w="2310765" h="3832860">
                <a:moveTo>
                  <a:pt x="2310384" y="0"/>
                </a:moveTo>
                <a:lnTo>
                  <a:pt x="0" y="0"/>
                </a:lnTo>
                <a:lnTo>
                  <a:pt x="0" y="3832859"/>
                </a:lnTo>
                <a:lnTo>
                  <a:pt x="2310384" y="3832859"/>
                </a:lnTo>
                <a:lnTo>
                  <a:pt x="2310384" y="0"/>
                </a:lnTo>
                <a:close/>
              </a:path>
            </a:pathLst>
          </a:custGeom>
          <a:solidFill>
            <a:srgbClr val="BE94DF"/>
          </a:solidFill>
        </p:spPr>
        <p:txBody>
          <a:bodyPr wrap="square" lIns="0" tIns="0" rIns="0" bIns="0" rtlCol="0"/>
          <a:lstStyle/>
          <a:p>
            <a:endParaRPr/>
          </a:p>
        </p:txBody>
      </p:sp>
      <p:sp>
        <p:nvSpPr>
          <p:cNvPr id="11" name="object 11"/>
          <p:cNvSpPr txBox="1"/>
          <p:nvPr/>
        </p:nvSpPr>
        <p:spPr>
          <a:xfrm>
            <a:off x="78739" y="2422652"/>
            <a:ext cx="1944370" cy="3729354"/>
          </a:xfrm>
          <a:prstGeom prst="rect">
            <a:avLst/>
          </a:prstGeom>
        </p:spPr>
        <p:txBody>
          <a:bodyPr vert="horz" wrap="square" lIns="0" tIns="12700" rIns="0" bIns="0" rtlCol="0">
            <a:spAutoFit/>
          </a:bodyPr>
          <a:lstStyle/>
          <a:p>
            <a:pPr marL="355600" marR="5080" indent="-342900">
              <a:lnSpc>
                <a:spcPct val="150000"/>
              </a:lnSpc>
              <a:spcBef>
                <a:spcPts val="100"/>
              </a:spcBef>
              <a:buFont typeface="Wingdings"/>
              <a:buChar char=""/>
              <a:tabLst>
                <a:tab pos="354965" algn="l"/>
                <a:tab pos="355600" algn="l"/>
              </a:tabLst>
            </a:pPr>
            <a:r>
              <a:rPr sz="1800" spc="-5" dirty="0">
                <a:solidFill>
                  <a:srgbClr val="404040"/>
                </a:solidFill>
                <a:latin typeface="Verdana"/>
                <a:cs typeface="Verdana"/>
              </a:rPr>
              <a:t>Οι αιτήσεις </a:t>
            </a:r>
            <a:r>
              <a:rPr sz="1800" dirty="0">
                <a:solidFill>
                  <a:srgbClr val="404040"/>
                </a:solidFill>
                <a:latin typeface="Verdana"/>
                <a:cs typeface="Verdana"/>
              </a:rPr>
              <a:t> </a:t>
            </a:r>
            <a:r>
              <a:rPr sz="1800" spc="-5" dirty="0">
                <a:solidFill>
                  <a:srgbClr val="404040"/>
                </a:solidFill>
                <a:latin typeface="Verdana"/>
                <a:cs typeface="Verdana"/>
              </a:rPr>
              <a:t>υ</a:t>
            </a:r>
            <a:r>
              <a:rPr sz="1800" spc="5" dirty="0">
                <a:solidFill>
                  <a:srgbClr val="404040"/>
                </a:solidFill>
                <a:latin typeface="Verdana"/>
                <a:cs typeface="Verdana"/>
              </a:rPr>
              <a:t>π</a:t>
            </a:r>
            <a:r>
              <a:rPr sz="1800" dirty="0">
                <a:solidFill>
                  <a:srgbClr val="404040"/>
                </a:solidFill>
                <a:latin typeface="Verdana"/>
                <a:cs typeface="Verdana"/>
              </a:rPr>
              <a:t>οβ</a:t>
            </a:r>
            <a:r>
              <a:rPr sz="1800" spc="-10" dirty="0">
                <a:solidFill>
                  <a:srgbClr val="404040"/>
                </a:solidFill>
                <a:latin typeface="Verdana"/>
                <a:cs typeface="Verdana"/>
              </a:rPr>
              <a:t>ά</a:t>
            </a:r>
            <a:r>
              <a:rPr sz="1800" dirty="0">
                <a:solidFill>
                  <a:srgbClr val="404040"/>
                </a:solidFill>
                <a:latin typeface="Verdana"/>
                <a:cs typeface="Verdana"/>
              </a:rPr>
              <a:t>λλο</a:t>
            </a:r>
            <a:r>
              <a:rPr sz="1800" spc="5" dirty="0">
                <a:solidFill>
                  <a:srgbClr val="404040"/>
                </a:solidFill>
                <a:latin typeface="Verdana"/>
                <a:cs typeface="Verdana"/>
              </a:rPr>
              <a:t>ν</a:t>
            </a:r>
            <a:r>
              <a:rPr sz="1800" spc="-5" dirty="0">
                <a:solidFill>
                  <a:srgbClr val="404040"/>
                </a:solidFill>
                <a:latin typeface="Verdana"/>
                <a:cs typeface="Verdana"/>
              </a:rPr>
              <a:t>τ</a:t>
            </a:r>
            <a:r>
              <a:rPr sz="1800" spc="-15" dirty="0">
                <a:solidFill>
                  <a:srgbClr val="404040"/>
                </a:solidFill>
                <a:latin typeface="Verdana"/>
                <a:cs typeface="Verdana"/>
              </a:rPr>
              <a:t>α</a:t>
            </a:r>
            <a:r>
              <a:rPr sz="1800" dirty="0">
                <a:solidFill>
                  <a:srgbClr val="404040"/>
                </a:solidFill>
                <a:latin typeface="Verdana"/>
                <a:cs typeface="Verdana"/>
              </a:rPr>
              <a:t>ι  </a:t>
            </a:r>
            <a:r>
              <a:rPr sz="1800" spc="-5" dirty="0">
                <a:solidFill>
                  <a:srgbClr val="404040"/>
                </a:solidFill>
                <a:latin typeface="Verdana"/>
                <a:cs typeface="Verdana"/>
              </a:rPr>
              <a:t>ηλεκτρονικά </a:t>
            </a:r>
            <a:r>
              <a:rPr sz="1800" dirty="0">
                <a:solidFill>
                  <a:srgbClr val="404040"/>
                </a:solidFill>
                <a:latin typeface="Verdana"/>
                <a:cs typeface="Verdana"/>
              </a:rPr>
              <a:t> μέσω </a:t>
            </a:r>
            <a:r>
              <a:rPr sz="1800" spc="-5" dirty="0">
                <a:solidFill>
                  <a:srgbClr val="404040"/>
                </a:solidFill>
                <a:latin typeface="Verdana"/>
                <a:cs typeface="Verdana"/>
              </a:rPr>
              <a:t>της </a:t>
            </a:r>
            <a:r>
              <a:rPr sz="1800" dirty="0">
                <a:solidFill>
                  <a:srgbClr val="404040"/>
                </a:solidFill>
                <a:latin typeface="Verdana"/>
                <a:cs typeface="Verdana"/>
              </a:rPr>
              <a:t> </a:t>
            </a:r>
            <a:r>
              <a:rPr sz="1800" spc="-5" dirty="0">
                <a:solidFill>
                  <a:srgbClr val="404040"/>
                </a:solidFill>
                <a:latin typeface="Verdana"/>
                <a:cs typeface="Verdana"/>
              </a:rPr>
              <a:t>πλατφόρμας </a:t>
            </a:r>
            <a:r>
              <a:rPr sz="1800" dirty="0">
                <a:solidFill>
                  <a:srgbClr val="0462C1"/>
                </a:solidFill>
                <a:latin typeface="Verdana"/>
                <a:cs typeface="Verdana"/>
              </a:rPr>
              <a:t> </a:t>
            </a:r>
            <a:r>
              <a:rPr sz="1800" u="heavy" spc="-5" dirty="0">
                <a:solidFill>
                  <a:srgbClr val="0462C1"/>
                </a:solidFill>
                <a:uFill>
                  <a:solidFill>
                    <a:srgbClr val="0462C1"/>
                  </a:solidFill>
                </a:uFill>
                <a:latin typeface="Verdana"/>
                <a:cs typeface="Verdana"/>
                <a:hlinkClick r:id="rId5"/>
              </a:rPr>
              <a:t>ERASMUS+ </a:t>
            </a:r>
            <a:r>
              <a:rPr sz="1800" u="heavy" dirty="0">
                <a:solidFill>
                  <a:srgbClr val="0462C1"/>
                </a:solidFill>
                <a:uFill>
                  <a:solidFill>
                    <a:srgbClr val="0462C1"/>
                  </a:solidFill>
                </a:uFill>
                <a:latin typeface="Verdana"/>
                <a:cs typeface="Verdana"/>
                <a:hlinkClick r:id="rId5"/>
              </a:rPr>
              <a:t>&amp; </a:t>
            </a:r>
            <a:r>
              <a:rPr sz="1800" spc="-620" dirty="0">
                <a:solidFill>
                  <a:srgbClr val="0462C1"/>
                </a:solidFill>
                <a:latin typeface="Verdana"/>
                <a:cs typeface="Verdana"/>
                <a:hlinkClick r:id="rId5"/>
              </a:rPr>
              <a:t> </a:t>
            </a:r>
            <a:r>
              <a:rPr sz="1800" u="heavy" spc="-5" dirty="0">
                <a:solidFill>
                  <a:srgbClr val="0462C1"/>
                </a:solidFill>
                <a:uFill>
                  <a:solidFill>
                    <a:srgbClr val="0462C1"/>
                  </a:solidFill>
                </a:uFill>
                <a:latin typeface="Verdana"/>
                <a:cs typeface="Verdana"/>
                <a:hlinkClick r:id="rId5"/>
              </a:rPr>
              <a:t>European </a:t>
            </a:r>
            <a:r>
              <a:rPr sz="1800" dirty="0">
                <a:solidFill>
                  <a:srgbClr val="0462C1"/>
                </a:solidFill>
                <a:latin typeface="Verdana"/>
                <a:cs typeface="Verdana"/>
                <a:hlinkClick r:id="rId5"/>
              </a:rPr>
              <a:t> </a:t>
            </a:r>
            <a:r>
              <a:rPr sz="1800" u="heavy" dirty="0">
                <a:solidFill>
                  <a:srgbClr val="0462C1"/>
                </a:solidFill>
                <a:uFill>
                  <a:solidFill>
                    <a:srgbClr val="0462C1"/>
                  </a:solidFill>
                </a:uFill>
                <a:latin typeface="Verdana"/>
                <a:cs typeface="Verdana"/>
                <a:hlinkClick r:id="rId5"/>
              </a:rPr>
              <a:t>Solidarity </a:t>
            </a:r>
            <a:r>
              <a:rPr sz="1800" spc="5" dirty="0">
                <a:solidFill>
                  <a:srgbClr val="0462C1"/>
                </a:solidFill>
                <a:latin typeface="Verdana"/>
                <a:cs typeface="Verdana"/>
                <a:hlinkClick r:id="rId5"/>
              </a:rPr>
              <a:t> </a:t>
            </a:r>
            <a:r>
              <a:rPr sz="1800" u="heavy" spc="-5" dirty="0">
                <a:solidFill>
                  <a:srgbClr val="0462C1"/>
                </a:solidFill>
                <a:uFill>
                  <a:solidFill>
                    <a:srgbClr val="0462C1"/>
                  </a:solidFill>
                </a:uFill>
                <a:latin typeface="Verdana"/>
                <a:cs typeface="Verdana"/>
                <a:hlinkClick r:id="rId5"/>
              </a:rPr>
              <a:t>Corps</a:t>
            </a:r>
            <a:endParaRPr sz="1800">
              <a:latin typeface="Verdana"/>
              <a:cs typeface="Verdan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089891" cy="598932"/>
          </a:xfrm>
          <a:prstGeom prst="rect">
            <a:avLst/>
          </a:prstGeom>
        </p:spPr>
      </p:pic>
      <p:sp>
        <p:nvSpPr>
          <p:cNvPr id="3" name="object 3"/>
          <p:cNvSpPr txBox="1"/>
          <p:nvPr/>
        </p:nvSpPr>
        <p:spPr>
          <a:xfrm>
            <a:off x="1799589" y="891492"/>
            <a:ext cx="8597900" cy="4139565"/>
          </a:xfrm>
          <a:prstGeom prst="rect">
            <a:avLst/>
          </a:prstGeom>
        </p:spPr>
        <p:txBody>
          <a:bodyPr vert="horz" wrap="square" lIns="0" tIns="164465" rIns="0" bIns="0" rtlCol="0">
            <a:spAutoFit/>
          </a:bodyPr>
          <a:lstStyle/>
          <a:p>
            <a:pPr marL="12700">
              <a:lnSpc>
                <a:spcPct val="100000"/>
              </a:lnSpc>
              <a:spcBef>
                <a:spcPts val="1295"/>
              </a:spcBef>
            </a:pPr>
            <a:r>
              <a:rPr sz="2000" b="1" u="heavy" spc="-70" dirty="0">
                <a:solidFill>
                  <a:srgbClr val="E26C09"/>
                </a:solidFill>
                <a:uFill>
                  <a:solidFill>
                    <a:srgbClr val="E26C09"/>
                  </a:solidFill>
                </a:uFill>
                <a:latin typeface="Tahoma"/>
                <a:cs typeface="Tahoma"/>
              </a:rPr>
              <a:t>C</a:t>
            </a:r>
            <a:r>
              <a:rPr sz="2000" b="1" u="heavy" spc="-65" dirty="0">
                <a:solidFill>
                  <a:srgbClr val="E26C09"/>
                </a:solidFill>
                <a:uFill>
                  <a:solidFill>
                    <a:srgbClr val="E26C09"/>
                  </a:solidFill>
                </a:uFill>
                <a:latin typeface="Tahoma"/>
                <a:cs typeface="Tahoma"/>
              </a:rPr>
              <a:t>o</a:t>
            </a:r>
            <a:r>
              <a:rPr sz="2000" b="1" u="heavy" spc="-60" dirty="0">
                <a:solidFill>
                  <a:srgbClr val="E26C09"/>
                </a:solidFill>
                <a:uFill>
                  <a:solidFill>
                    <a:srgbClr val="E26C09"/>
                  </a:solidFill>
                </a:uFill>
                <a:latin typeface="Tahoma"/>
                <a:cs typeface="Tahoma"/>
              </a:rPr>
              <a:t>ns</a:t>
            </a:r>
            <a:r>
              <a:rPr sz="2000" b="1" u="heavy" spc="-65" dirty="0">
                <a:solidFill>
                  <a:srgbClr val="E26C09"/>
                </a:solidFill>
                <a:uFill>
                  <a:solidFill>
                    <a:srgbClr val="E26C09"/>
                  </a:solidFill>
                </a:uFill>
                <a:latin typeface="Tahoma"/>
                <a:cs typeface="Tahoma"/>
              </a:rPr>
              <a:t>o</a:t>
            </a:r>
            <a:r>
              <a:rPr sz="2000" b="1" u="heavy" spc="-70" dirty="0">
                <a:solidFill>
                  <a:srgbClr val="E26C09"/>
                </a:solidFill>
                <a:uFill>
                  <a:solidFill>
                    <a:srgbClr val="E26C09"/>
                  </a:solidFill>
                </a:uFill>
                <a:latin typeface="Tahoma"/>
                <a:cs typeface="Tahoma"/>
              </a:rPr>
              <a:t>r</a:t>
            </a:r>
            <a:r>
              <a:rPr sz="2000" b="1" u="heavy" spc="-80" dirty="0">
                <a:solidFill>
                  <a:srgbClr val="E26C09"/>
                </a:solidFill>
                <a:uFill>
                  <a:solidFill>
                    <a:srgbClr val="E26C09"/>
                  </a:solidFill>
                </a:uFill>
                <a:latin typeface="Tahoma"/>
                <a:cs typeface="Tahoma"/>
              </a:rPr>
              <a:t>ti</a:t>
            </a:r>
            <a:r>
              <a:rPr sz="2000" b="1" u="heavy" spc="-75" dirty="0">
                <a:solidFill>
                  <a:srgbClr val="E26C09"/>
                </a:solidFill>
                <a:uFill>
                  <a:solidFill>
                    <a:srgbClr val="E26C09"/>
                  </a:solidFill>
                </a:uFill>
                <a:latin typeface="Tahoma"/>
                <a:cs typeface="Tahoma"/>
              </a:rPr>
              <a:t>u</a:t>
            </a:r>
            <a:r>
              <a:rPr sz="2000" b="1" u="heavy" dirty="0">
                <a:solidFill>
                  <a:srgbClr val="E26C09"/>
                </a:solidFill>
                <a:uFill>
                  <a:solidFill>
                    <a:srgbClr val="E26C09"/>
                  </a:solidFill>
                </a:uFill>
                <a:latin typeface="Tahoma"/>
                <a:cs typeface="Tahoma"/>
              </a:rPr>
              <a:t>m</a:t>
            </a:r>
            <a:r>
              <a:rPr sz="2000" b="1" u="heavy" spc="-170" dirty="0">
                <a:solidFill>
                  <a:srgbClr val="E26C09"/>
                </a:solidFill>
                <a:uFill>
                  <a:solidFill>
                    <a:srgbClr val="E26C09"/>
                  </a:solidFill>
                </a:uFill>
                <a:latin typeface="Tahoma"/>
                <a:cs typeface="Tahoma"/>
              </a:rPr>
              <a:t> </a:t>
            </a:r>
            <a:r>
              <a:rPr sz="2000" b="1" u="heavy" spc="-65" dirty="0">
                <a:solidFill>
                  <a:srgbClr val="E26C09"/>
                </a:solidFill>
                <a:uFill>
                  <a:solidFill>
                    <a:srgbClr val="E26C09"/>
                  </a:solidFill>
                </a:uFill>
                <a:latin typeface="Tahoma"/>
                <a:cs typeface="Tahoma"/>
              </a:rPr>
              <a:t>De</a:t>
            </a:r>
            <a:r>
              <a:rPr sz="2000" b="1" u="heavy" spc="-60" dirty="0">
                <a:solidFill>
                  <a:srgbClr val="E26C09"/>
                </a:solidFill>
                <a:uFill>
                  <a:solidFill>
                    <a:srgbClr val="E26C09"/>
                  </a:solidFill>
                </a:uFill>
                <a:latin typeface="Tahoma"/>
                <a:cs typeface="Tahoma"/>
              </a:rPr>
              <a:t>s</a:t>
            </a:r>
            <a:r>
              <a:rPr sz="2000" b="1" u="heavy" spc="-65" dirty="0">
                <a:solidFill>
                  <a:srgbClr val="E26C09"/>
                </a:solidFill>
                <a:uFill>
                  <a:solidFill>
                    <a:srgbClr val="E26C09"/>
                  </a:solidFill>
                </a:uFill>
                <a:latin typeface="Tahoma"/>
                <a:cs typeface="Tahoma"/>
              </a:rPr>
              <a:t>c</a:t>
            </a:r>
            <a:r>
              <a:rPr sz="2000" b="1" u="heavy" spc="-70" dirty="0">
                <a:solidFill>
                  <a:srgbClr val="E26C09"/>
                </a:solidFill>
                <a:uFill>
                  <a:solidFill>
                    <a:srgbClr val="E26C09"/>
                  </a:solidFill>
                </a:uFill>
                <a:latin typeface="Tahoma"/>
                <a:cs typeface="Tahoma"/>
              </a:rPr>
              <a:t>ri</a:t>
            </a:r>
            <a:r>
              <a:rPr sz="2000" b="1" u="heavy" spc="-65" dirty="0">
                <a:solidFill>
                  <a:srgbClr val="E26C09"/>
                </a:solidFill>
                <a:uFill>
                  <a:solidFill>
                    <a:srgbClr val="E26C09"/>
                  </a:solidFill>
                </a:uFill>
                <a:latin typeface="Tahoma"/>
                <a:cs typeface="Tahoma"/>
              </a:rPr>
              <a:t>p</a:t>
            </a:r>
            <a:r>
              <a:rPr sz="2000" b="1" u="heavy" spc="-70" dirty="0">
                <a:solidFill>
                  <a:srgbClr val="E26C09"/>
                </a:solidFill>
                <a:uFill>
                  <a:solidFill>
                    <a:srgbClr val="E26C09"/>
                  </a:solidFill>
                </a:uFill>
                <a:latin typeface="Tahoma"/>
                <a:cs typeface="Tahoma"/>
              </a:rPr>
              <a:t>ti</a:t>
            </a:r>
            <a:r>
              <a:rPr sz="2000" b="1" u="heavy" spc="-65" dirty="0">
                <a:solidFill>
                  <a:srgbClr val="E26C09"/>
                </a:solidFill>
                <a:uFill>
                  <a:solidFill>
                    <a:srgbClr val="E26C09"/>
                  </a:solidFill>
                </a:uFill>
                <a:latin typeface="Tahoma"/>
                <a:cs typeface="Tahoma"/>
              </a:rPr>
              <a:t>o</a:t>
            </a:r>
            <a:r>
              <a:rPr sz="2000" b="1" u="heavy" dirty="0">
                <a:solidFill>
                  <a:srgbClr val="E26C09"/>
                </a:solidFill>
                <a:uFill>
                  <a:solidFill>
                    <a:srgbClr val="E26C09"/>
                  </a:solidFill>
                </a:uFill>
                <a:latin typeface="Tahoma"/>
                <a:cs typeface="Tahoma"/>
              </a:rPr>
              <a:t>n</a:t>
            </a:r>
            <a:endParaRPr sz="2000">
              <a:latin typeface="Tahoma"/>
              <a:cs typeface="Tahoma"/>
            </a:endParaRPr>
          </a:p>
          <a:p>
            <a:pPr marL="12700">
              <a:lnSpc>
                <a:spcPts val="2395"/>
              </a:lnSpc>
              <a:spcBef>
                <a:spcPts val="1200"/>
              </a:spcBef>
            </a:pPr>
            <a:r>
              <a:rPr sz="2000" b="1" spc="-165" dirty="0">
                <a:solidFill>
                  <a:srgbClr val="404040"/>
                </a:solidFill>
                <a:latin typeface="Tahoma"/>
                <a:cs typeface="Tahoma"/>
              </a:rPr>
              <a:t>3</a:t>
            </a:r>
            <a:r>
              <a:rPr sz="2000" b="1" dirty="0">
                <a:solidFill>
                  <a:srgbClr val="404040"/>
                </a:solidFill>
                <a:latin typeface="Tahoma"/>
                <a:cs typeface="Tahoma"/>
              </a:rPr>
              <a:t>.</a:t>
            </a:r>
            <a:r>
              <a:rPr sz="2000" b="1" spc="-100" dirty="0">
                <a:solidFill>
                  <a:srgbClr val="404040"/>
                </a:solidFill>
                <a:latin typeface="Tahoma"/>
                <a:cs typeface="Tahoma"/>
              </a:rPr>
              <a:t> </a:t>
            </a:r>
            <a:r>
              <a:rPr sz="2000" b="1" spc="-75" dirty="0">
                <a:solidFill>
                  <a:srgbClr val="404040"/>
                </a:solidFill>
                <a:latin typeface="Tahoma"/>
                <a:cs typeface="Tahoma"/>
              </a:rPr>
              <a:t>P</a:t>
            </a:r>
            <a:r>
              <a:rPr sz="2000" b="1" spc="-80" dirty="0">
                <a:solidFill>
                  <a:srgbClr val="404040"/>
                </a:solidFill>
                <a:latin typeface="Tahoma"/>
                <a:cs typeface="Tahoma"/>
              </a:rPr>
              <a:t>re</a:t>
            </a:r>
            <a:r>
              <a:rPr sz="2000" b="1" spc="-75" dirty="0">
                <a:solidFill>
                  <a:srgbClr val="404040"/>
                </a:solidFill>
                <a:latin typeface="Tahoma"/>
                <a:cs typeface="Tahoma"/>
              </a:rPr>
              <a:t>pa</a:t>
            </a:r>
            <a:r>
              <a:rPr sz="2000" b="1" spc="-70" dirty="0">
                <a:solidFill>
                  <a:srgbClr val="404040"/>
                </a:solidFill>
                <a:latin typeface="Tahoma"/>
                <a:cs typeface="Tahoma"/>
              </a:rPr>
              <a:t>r</a:t>
            </a:r>
            <a:r>
              <a:rPr sz="2000" b="1" spc="-60" dirty="0">
                <a:solidFill>
                  <a:srgbClr val="404040"/>
                </a:solidFill>
                <a:latin typeface="Tahoma"/>
                <a:cs typeface="Tahoma"/>
              </a:rPr>
              <a:t>a</a:t>
            </a:r>
            <a:r>
              <a:rPr sz="2000" b="1" spc="-65" dirty="0">
                <a:solidFill>
                  <a:srgbClr val="404040"/>
                </a:solidFill>
                <a:latin typeface="Tahoma"/>
                <a:cs typeface="Tahoma"/>
              </a:rPr>
              <a:t>t</a:t>
            </a:r>
            <a:r>
              <a:rPr sz="2000" b="1" spc="-70" dirty="0">
                <a:solidFill>
                  <a:srgbClr val="404040"/>
                </a:solidFill>
                <a:latin typeface="Tahoma"/>
                <a:cs typeface="Tahoma"/>
              </a:rPr>
              <a:t>i</a:t>
            </a:r>
            <a:r>
              <a:rPr sz="2000" b="1" spc="-65" dirty="0">
                <a:solidFill>
                  <a:srgbClr val="404040"/>
                </a:solidFill>
                <a:latin typeface="Tahoma"/>
                <a:cs typeface="Tahoma"/>
              </a:rPr>
              <a:t>o</a:t>
            </a:r>
            <a:r>
              <a:rPr sz="2000" b="1" dirty="0">
                <a:solidFill>
                  <a:srgbClr val="404040"/>
                </a:solidFill>
                <a:latin typeface="Tahoma"/>
                <a:cs typeface="Tahoma"/>
              </a:rPr>
              <a:t>n</a:t>
            </a:r>
            <a:r>
              <a:rPr sz="2000" b="1" spc="-85" dirty="0">
                <a:solidFill>
                  <a:srgbClr val="404040"/>
                </a:solidFill>
                <a:latin typeface="Tahoma"/>
                <a:cs typeface="Tahoma"/>
              </a:rPr>
              <a:t> </a:t>
            </a:r>
            <a:r>
              <a:rPr sz="2000" b="1" spc="-114" dirty="0">
                <a:solidFill>
                  <a:srgbClr val="404040"/>
                </a:solidFill>
                <a:latin typeface="Tahoma"/>
                <a:cs typeface="Tahoma"/>
              </a:rPr>
              <a:t>o</a:t>
            </a:r>
            <a:r>
              <a:rPr sz="2000" b="1" dirty="0">
                <a:solidFill>
                  <a:srgbClr val="404040"/>
                </a:solidFill>
                <a:latin typeface="Tahoma"/>
                <a:cs typeface="Tahoma"/>
              </a:rPr>
              <a:t>f</a:t>
            </a:r>
            <a:r>
              <a:rPr sz="2000" b="1" spc="-95" dirty="0">
                <a:solidFill>
                  <a:srgbClr val="404040"/>
                </a:solidFill>
                <a:latin typeface="Tahoma"/>
                <a:cs typeface="Tahoma"/>
              </a:rPr>
              <a:t> </a:t>
            </a:r>
            <a:r>
              <a:rPr sz="2000" b="1" spc="-60" dirty="0">
                <a:solidFill>
                  <a:srgbClr val="404040"/>
                </a:solidFill>
                <a:latin typeface="Tahoma"/>
                <a:cs typeface="Tahoma"/>
              </a:rPr>
              <a:t>P</a:t>
            </a:r>
            <a:r>
              <a:rPr sz="2000" b="1" spc="-65" dirty="0">
                <a:solidFill>
                  <a:srgbClr val="404040"/>
                </a:solidFill>
                <a:latin typeface="Tahoma"/>
                <a:cs typeface="Tahoma"/>
              </a:rPr>
              <a:t>a</a:t>
            </a:r>
            <a:r>
              <a:rPr sz="2000" b="1" spc="-70" dirty="0">
                <a:solidFill>
                  <a:srgbClr val="404040"/>
                </a:solidFill>
                <a:latin typeface="Tahoma"/>
                <a:cs typeface="Tahoma"/>
              </a:rPr>
              <a:t>rti</a:t>
            </a:r>
            <a:r>
              <a:rPr sz="2000" b="1" spc="-75" dirty="0">
                <a:solidFill>
                  <a:srgbClr val="404040"/>
                </a:solidFill>
                <a:latin typeface="Tahoma"/>
                <a:cs typeface="Tahoma"/>
              </a:rPr>
              <a:t>c</a:t>
            </a:r>
            <a:r>
              <a:rPr sz="2000" b="1" spc="-65" dirty="0">
                <a:solidFill>
                  <a:srgbClr val="404040"/>
                </a:solidFill>
                <a:latin typeface="Tahoma"/>
                <a:cs typeface="Tahoma"/>
              </a:rPr>
              <a:t>i</a:t>
            </a:r>
            <a:r>
              <a:rPr sz="2000" b="1" spc="-100" dirty="0">
                <a:solidFill>
                  <a:srgbClr val="404040"/>
                </a:solidFill>
                <a:latin typeface="Tahoma"/>
                <a:cs typeface="Tahoma"/>
              </a:rPr>
              <a:t>p</a:t>
            </a:r>
            <a:r>
              <a:rPr sz="2000" b="1" spc="-75" dirty="0">
                <a:solidFill>
                  <a:srgbClr val="404040"/>
                </a:solidFill>
                <a:latin typeface="Tahoma"/>
                <a:cs typeface="Tahoma"/>
              </a:rPr>
              <a:t>a</a:t>
            </a:r>
            <a:r>
              <a:rPr sz="2000" b="1" spc="-85" dirty="0">
                <a:solidFill>
                  <a:srgbClr val="404040"/>
                </a:solidFill>
                <a:latin typeface="Tahoma"/>
                <a:cs typeface="Tahoma"/>
              </a:rPr>
              <a:t>n</a:t>
            </a:r>
            <a:r>
              <a:rPr sz="2000" b="1" spc="-70" dirty="0">
                <a:solidFill>
                  <a:srgbClr val="404040"/>
                </a:solidFill>
                <a:latin typeface="Tahoma"/>
                <a:cs typeface="Tahoma"/>
              </a:rPr>
              <a:t>t</a:t>
            </a:r>
            <a:r>
              <a:rPr sz="2000" b="1" dirty="0">
                <a:solidFill>
                  <a:srgbClr val="404040"/>
                </a:solidFill>
                <a:latin typeface="Tahoma"/>
                <a:cs typeface="Tahoma"/>
              </a:rPr>
              <a:t>s</a:t>
            </a:r>
            <a:endParaRPr sz="2000">
              <a:latin typeface="Tahoma"/>
              <a:cs typeface="Tahoma"/>
            </a:endParaRPr>
          </a:p>
          <a:p>
            <a:pPr marL="355600" marR="5715" indent="-342900">
              <a:lnSpc>
                <a:spcPts val="2400"/>
              </a:lnSpc>
              <a:spcBef>
                <a:spcPts val="75"/>
              </a:spcBef>
              <a:tabLst>
                <a:tab pos="354965" algn="l"/>
              </a:tabLst>
            </a:pPr>
            <a:r>
              <a:rPr sz="2000" dirty="0">
                <a:solidFill>
                  <a:srgbClr val="404040"/>
                </a:solidFill>
                <a:latin typeface="Verdana"/>
                <a:cs typeface="Verdana"/>
              </a:rPr>
              <a:t>-	</a:t>
            </a:r>
            <a:r>
              <a:rPr sz="2000" spc="-135" dirty="0">
                <a:solidFill>
                  <a:srgbClr val="404040"/>
                </a:solidFill>
                <a:latin typeface="Verdana"/>
                <a:cs typeface="Verdana"/>
              </a:rPr>
              <a:t>Τι</a:t>
            </a:r>
            <a:r>
              <a:rPr sz="2000" spc="-430" dirty="0">
                <a:solidFill>
                  <a:srgbClr val="404040"/>
                </a:solidFill>
                <a:latin typeface="Verdana"/>
                <a:cs typeface="Verdana"/>
              </a:rPr>
              <a:t> </a:t>
            </a:r>
            <a:r>
              <a:rPr sz="2000" spc="5" dirty="0">
                <a:solidFill>
                  <a:srgbClr val="404040"/>
                </a:solidFill>
                <a:latin typeface="Verdana"/>
                <a:cs typeface="Verdana"/>
              </a:rPr>
              <a:t>πρόνοιες</a:t>
            </a:r>
            <a:r>
              <a:rPr sz="2000" spc="-165" dirty="0">
                <a:solidFill>
                  <a:srgbClr val="404040"/>
                </a:solidFill>
                <a:latin typeface="Verdana"/>
                <a:cs typeface="Verdana"/>
              </a:rPr>
              <a:t> </a:t>
            </a:r>
            <a:r>
              <a:rPr sz="2000" spc="-55" dirty="0">
                <a:solidFill>
                  <a:srgbClr val="404040"/>
                </a:solidFill>
                <a:latin typeface="Verdana"/>
                <a:cs typeface="Verdana"/>
              </a:rPr>
              <a:t>προβλέπετε</a:t>
            </a:r>
            <a:r>
              <a:rPr sz="2000" spc="-265" dirty="0">
                <a:solidFill>
                  <a:srgbClr val="404040"/>
                </a:solidFill>
                <a:latin typeface="Verdana"/>
                <a:cs typeface="Verdana"/>
              </a:rPr>
              <a:t> </a:t>
            </a:r>
            <a:r>
              <a:rPr sz="2000" spc="-30" dirty="0">
                <a:solidFill>
                  <a:srgbClr val="404040"/>
                </a:solidFill>
                <a:latin typeface="Verdana"/>
                <a:cs typeface="Verdana"/>
              </a:rPr>
              <a:t>για</a:t>
            </a:r>
            <a:r>
              <a:rPr sz="2000" spc="-195" dirty="0">
                <a:solidFill>
                  <a:srgbClr val="404040"/>
                </a:solidFill>
                <a:latin typeface="Verdana"/>
                <a:cs typeface="Verdana"/>
              </a:rPr>
              <a:t> </a:t>
            </a:r>
            <a:r>
              <a:rPr sz="2000" spc="-70" dirty="0">
                <a:solidFill>
                  <a:srgbClr val="404040"/>
                </a:solidFill>
                <a:latin typeface="Verdana"/>
                <a:cs typeface="Verdana"/>
              </a:rPr>
              <a:t>την</a:t>
            </a:r>
            <a:r>
              <a:rPr sz="2000" spc="-275" dirty="0">
                <a:solidFill>
                  <a:srgbClr val="404040"/>
                </a:solidFill>
                <a:latin typeface="Verdana"/>
                <a:cs typeface="Verdana"/>
              </a:rPr>
              <a:t> </a:t>
            </a:r>
            <a:r>
              <a:rPr sz="2000" spc="-5" dirty="0">
                <a:solidFill>
                  <a:srgbClr val="404040"/>
                </a:solidFill>
                <a:latin typeface="Verdana"/>
                <a:cs typeface="Verdana"/>
              </a:rPr>
              <a:t>προετοιμασία</a:t>
            </a:r>
            <a:r>
              <a:rPr sz="2000" spc="-185" dirty="0">
                <a:solidFill>
                  <a:srgbClr val="404040"/>
                </a:solidFill>
                <a:latin typeface="Verdana"/>
                <a:cs typeface="Verdana"/>
              </a:rPr>
              <a:t> </a:t>
            </a:r>
            <a:r>
              <a:rPr sz="2000" spc="-40" dirty="0">
                <a:solidFill>
                  <a:srgbClr val="404040"/>
                </a:solidFill>
                <a:latin typeface="Verdana"/>
                <a:cs typeface="Verdana"/>
              </a:rPr>
              <a:t>των</a:t>
            </a:r>
            <a:r>
              <a:rPr sz="2000" spc="-245" dirty="0">
                <a:solidFill>
                  <a:srgbClr val="404040"/>
                </a:solidFill>
                <a:latin typeface="Verdana"/>
                <a:cs typeface="Verdana"/>
              </a:rPr>
              <a:t> </a:t>
            </a:r>
            <a:r>
              <a:rPr sz="2000" spc="-65" dirty="0">
                <a:solidFill>
                  <a:srgbClr val="404040"/>
                </a:solidFill>
                <a:latin typeface="Verdana"/>
                <a:cs typeface="Verdana"/>
              </a:rPr>
              <a:t>συμμετεχόντων</a:t>
            </a:r>
            <a:r>
              <a:rPr sz="2000" spc="-310" dirty="0">
                <a:solidFill>
                  <a:srgbClr val="404040"/>
                </a:solidFill>
                <a:latin typeface="Verdana"/>
                <a:cs typeface="Verdana"/>
              </a:rPr>
              <a:t> </a:t>
            </a:r>
            <a:r>
              <a:rPr sz="2000" spc="-5" dirty="0">
                <a:solidFill>
                  <a:srgbClr val="404040"/>
                </a:solidFill>
                <a:latin typeface="Verdana"/>
                <a:cs typeface="Verdana"/>
              </a:rPr>
              <a:t>σε </a:t>
            </a:r>
            <a:r>
              <a:rPr sz="2000" spc="-685" dirty="0">
                <a:solidFill>
                  <a:srgbClr val="404040"/>
                </a:solidFill>
                <a:latin typeface="Verdana"/>
                <a:cs typeface="Verdana"/>
              </a:rPr>
              <a:t> </a:t>
            </a:r>
            <a:r>
              <a:rPr sz="2000" spc="-114" dirty="0">
                <a:solidFill>
                  <a:srgbClr val="404040"/>
                </a:solidFill>
                <a:latin typeface="Verdana"/>
                <a:cs typeface="Verdana"/>
              </a:rPr>
              <a:t>κινητικότητες;</a:t>
            </a:r>
            <a:endParaRPr sz="2000">
              <a:latin typeface="Verdana"/>
              <a:cs typeface="Verdana"/>
            </a:endParaRPr>
          </a:p>
          <a:p>
            <a:pPr marL="12700">
              <a:lnSpc>
                <a:spcPts val="2395"/>
              </a:lnSpc>
              <a:spcBef>
                <a:spcPts val="1130"/>
              </a:spcBef>
            </a:pPr>
            <a:r>
              <a:rPr sz="2000" b="1" spc="-165" dirty="0">
                <a:solidFill>
                  <a:srgbClr val="404040"/>
                </a:solidFill>
                <a:latin typeface="Tahoma"/>
                <a:cs typeface="Tahoma"/>
              </a:rPr>
              <a:t>4</a:t>
            </a:r>
            <a:r>
              <a:rPr sz="2000" b="1" dirty="0">
                <a:solidFill>
                  <a:srgbClr val="404040"/>
                </a:solidFill>
                <a:latin typeface="Tahoma"/>
                <a:cs typeface="Tahoma"/>
              </a:rPr>
              <a:t>.</a:t>
            </a:r>
            <a:r>
              <a:rPr sz="2000" b="1" spc="-100" dirty="0">
                <a:solidFill>
                  <a:srgbClr val="404040"/>
                </a:solidFill>
                <a:latin typeface="Tahoma"/>
                <a:cs typeface="Tahoma"/>
              </a:rPr>
              <a:t> </a:t>
            </a:r>
            <a:r>
              <a:rPr sz="2000" b="1" spc="-105" dirty="0">
                <a:solidFill>
                  <a:srgbClr val="404040"/>
                </a:solidFill>
                <a:latin typeface="Tahoma"/>
                <a:cs typeface="Tahoma"/>
              </a:rPr>
              <a:t>R</a:t>
            </a:r>
            <a:r>
              <a:rPr sz="2000" b="1" spc="-100" dirty="0">
                <a:solidFill>
                  <a:srgbClr val="404040"/>
                </a:solidFill>
                <a:latin typeface="Tahoma"/>
                <a:cs typeface="Tahoma"/>
              </a:rPr>
              <a:t>o</a:t>
            </a:r>
            <a:r>
              <a:rPr sz="2000" b="1" spc="-105" dirty="0">
                <a:solidFill>
                  <a:srgbClr val="404040"/>
                </a:solidFill>
                <a:latin typeface="Tahoma"/>
                <a:cs typeface="Tahoma"/>
              </a:rPr>
              <a:t>l</a:t>
            </a:r>
            <a:r>
              <a:rPr sz="2000" b="1" spc="-100" dirty="0">
                <a:solidFill>
                  <a:srgbClr val="404040"/>
                </a:solidFill>
                <a:latin typeface="Tahoma"/>
                <a:cs typeface="Tahoma"/>
              </a:rPr>
              <a:t>e</a:t>
            </a:r>
            <a:r>
              <a:rPr sz="2000" b="1" dirty="0">
                <a:solidFill>
                  <a:srgbClr val="404040"/>
                </a:solidFill>
                <a:latin typeface="Tahoma"/>
                <a:cs typeface="Tahoma"/>
              </a:rPr>
              <a:t>s</a:t>
            </a:r>
            <a:endParaRPr sz="2000">
              <a:latin typeface="Tahoma"/>
              <a:cs typeface="Tahoma"/>
            </a:endParaRPr>
          </a:p>
          <a:p>
            <a:pPr marL="355600" indent="-342900">
              <a:lnSpc>
                <a:spcPts val="2395"/>
              </a:lnSpc>
              <a:buChar char="-"/>
              <a:tabLst>
                <a:tab pos="354965" algn="l"/>
                <a:tab pos="355600" algn="l"/>
              </a:tabLst>
            </a:pPr>
            <a:r>
              <a:rPr sz="2000" dirty="0">
                <a:solidFill>
                  <a:srgbClr val="404040"/>
                </a:solidFill>
                <a:latin typeface="Verdana"/>
                <a:cs typeface="Verdana"/>
              </a:rPr>
              <a:t>Ποιός</a:t>
            </a:r>
            <a:r>
              <a:rPr sz="2000" spc="-155" dirty="0">
                <a:solidFill>
                  <a:srgbClr val="404040"/>
                </a:solidFill>
                <a:latin typeface="Verdana"/>
                <a:cs typeface="Verdana"/>
              </a:rPr>
              <a:t> </a:t>
            </a:r>
            <a:r>
              <a:rPr sz="2000" spc="-70" dirty="0">
                <a:solidFill>
                  <a:srgbClr val="404040"/>
                </a:solidFill>
                <a:latin typeface="Verdana"/>
                <a:cs typeface="Verdana"/>
              </a:rPr>
              <a:t>είναι</a:t>
            </a:r>
            <a:r>
              <a:rPr sz="2000" spc="-275" dirty="0">
                <a:solidFill>
                  <a:srgbClr val="404040"/>
                </a:solidFill>
                <a:latin typeface="Verdana"/>
                <a:cs typeface="Verdana"/>
              </a:rPr>
              <a:t> </a:t>
            </a:r>
            <a:r>
              <a:rPr sz="2000" dirty="0">
                <a:solidFill>
                  <a:srgbClr val="404040"/>
                </a:solidFill>
                <a:latin typeface="Verdana"/>
                <a:cs typeface="Verdana"/>
              </a:rPr>
              <a:t>ο</a:t>
            </a:r>
            <a:r>
              <a:rPr sz="2000" spc="-75" dirty="0">
                <a:solidFill>
                  <a:srgbClr val="404040"/>
                </a:solidFill>
                <a:latin typeface="Verdana"/>
                <a:cs typeface="Verdana"/>
              </a:rPr>
              <a:t> </a:t>
            </a:r>
            <a:r>
              <a:rPr sz="2000" spc="40" dirty="0">
                <a:solidFill>
                  <a:srgbClr val="404040"/>
                </a:solidFill>
                <a:latin typeface="Verdana"/>
                <a:cs typeface="Verdana"/>
              </a:rPr>
              <a:t>ρόλος</a:t>
            </a:r>
            <a:r>
              <a:rPr sz="2000" spc="-80" dirty="0">
                <a:solidFill>
                  <a:srgbClr val="404040"/>
                </a:solidFill>
                <a:latin typeface="Verdana"/>
                <a:cs typeface="Verdana"/>
              </a:rPr>
              <a:t> </a:t>
            </a:r>
            <a:r>
              <a:rPr sz="2000" spc="-40" dirty="0">
                <a:solidFill>
                  <a:srgbClr val="404040"/>
                </a:solidFill>
                <a:latin typeface="Verdana"/>
                <a:cs typeface="Verdana"/>
              </a:rPr>
              <a:t>του</a:t>
            </a:r>
            <a:r>
              <a:rPr sz="2000" spc="-245" dirty="0">
                <a:solidFill>
                  <a:srgbClr val="404040"/>
                </a:solidFill>
                <a:latin typeface="Verdana"/>
                <a:cs typeface="Verdana"/>
              </a:rPr>
              <a:t> </a:t>
            </a:r>
            <a:r>
              <a:rPr sz="2000" spc="-35" dirty="0">
                <a:solidFill>
                  <a:srgbClr val="404040"/>
                </a:solidFill>
                <a:latin typeface="Verdana"/>
                <a:cs typeface="Verdana"/>
              </a:rPr>
              <a:t>συντονιστή</a:t>
            </a:r>
            <a:r>
              <a:rPr sz="2000" spc="-220" dirty="0">
                <a:solidFill>
                  <a:srgbClr val="404040"/>
                </a:solidFill>
                <a:latin typeface="Verdana"/>
                <a:cs typeface="Verdana"/>
              </a:rPr>
              <a:t> </a:t>
            </a:r>
            <a:r>
              <a:rPr sz="2000" spc="-50" dirty="0">
                <a:solidFill>
                  <a:srgbClr val="404040"/>
                </a:solidFill>
                <a:latin typeface="Verdana"/>
                <a:cs typeface="Verdana"/>
              </a:rPr>
              <a:t>και</a:t>
            </a:r>
            <a:r>
              <a:rPr sz="2000" spc="-235" dirty="0">
                <a:solidFill>
                  <a:srgbClr val="404040"/>
                </a:solidFill>
                <a:latin typeface="Verdana"/>
                <a:cs typeface="Verdana"/>
              </a:rPr>
              <a:t> </a:t>
            </a:r>
            <a:r>
              <a:rPr sz="2000" spc="30" dirty="0">
                <a:solidFill>
                  <a:srgbClr val="404040"/>
                </a:solidFill>
                <a:latin typeface="Verdana"/>
                <a:cs typeface="Verdana"/>
              </a:rPr>
              <a:t>ποιός</a:t>
            </a:r>
            <a:r>
              <a:rPr sz="2000" spc="-85" dirty="0">
                <a:solidFill>
                  <a:srgbClr val="404040"/>
                </a:solidFill>
                <a:latin typeface="Verdana"/>
                <a:cs typeface="Verdana"/>
              </a:rPr>
              <a:t> </a:t>
            </a:r>
            <a:r>
              <a:rPr sz="2000" spc="-40" dirty="0">
                <a:solidFill>
                  <a:srgbClr val="404040"/>
                </a:solidFill>
                <a:latin typeface="Verdana"/>
                <a:cs typeface="Verdana"/>
              </a:rPr>
              <a:t>των</a:t>
            </a:r>
            <a:r>
              <a:rPr sz="2000" spc="-240" dirty="0">
                <a:solidFill>
                  <a:srgbClr val="404040"/>
                </a:solidFill>
                <a:latin typeface="Verdana"/>
                <a:cs typeface="Verdana"/>
              </a:rPr>
              <a:t> </a:t>
            </a:r>
            <a:r>
              <a:rPr sz="2000" spc="-90" dirty="0">
                <a:solidFill>
                  <a:srgbClr val="404040"/>
                </a:solidFill>
                <a:latin typeface="Verdana"/>
                <a:cs typeface="Verdana"/>
              </a:rPr>
              <a:t>μελών;</a:t>
            </a:r>
            <a:endParaRPr sz="2000">
              <a:latin typeface="Verdana"/>
              <a:cs typeface="Verdana"/>
            </a:endParaRPr>
          </a:p>
          <a:p>
            <a:pPr marL="355600" marR="307975" indent="-342900">
              <a:lnSpc>
                <a:spcPct val="100000"/>
              </a:lnSpc>
              <a:buChar char="-"/>
              <a:tabLst>
                <a:tab pos="354965" algn="l"/>
                <a:tab pos="355600" algn="l"/>
              </a:tabLst>
            </a:pPr>
            <a:r>
              <a:rPr sz="2000" spc="-80" dirty="0">
                <a:solidFill>
                  <a:srgbClr val="404040"/>
                </a:solidFill>
                <a:latin typeface="Verdana"/>
                <a:cs typeface="Verdana"/>
              </a:rPr>
              <a:t>Ποιές</a:t>
            </a:r>
            <a:r>
              <a:rPr sz="2000" spc="-40" dirty="0">
                <a:solidFill>
                  <a:srgbClr val="404040"/>
                </a:solidFill>
                <a:latin typeface="Verdana"/>
                <a:cs typeface="Verdana"/>
              </a:rPr>
              <a:t> </a:t>
            </a:r>
            <a:r>
              <a:rPr sz="2000" spc="-55" dirty="0">
                <a:solidFill>
                  <a:srgbClr val="404040"/>
                </a:solidFill>
                <a:latin typeface="Verdana"/>
                <a:cs typeface="Verdana"/>
              </a:rPr>
              <a:t>διαδικασίες</a:t>
            </a:r>
            <a:r>
              <a:rPr sz="2000" spc="-35" dirty="0">
                <a:solidFill>
                  <a:srgbClr val="404040"/>
                </a:solidFill>
                <a:latin typeface="Verdana"/>
                <a:cs typeface="Verdana"/>
              </a:rPr>
              <a:t> </a:t>
            </a:r>
            <a:r>
              <a:rPr sz="2000" spc="-155" dirty="0">
                <a:solidFill>
                  <a:srgbClr val="404040"/>
                </a:solidFill>
                <a:latin typeface="Verdana"/>
                <a:cs typeface="Verdana"/>
              </a:rPr>
              <a:t>έχετε</a:t>
            </a:r>
            <a:r>
              <a:rPr sz="2000" spc="-390" dirty="0">
                <a:solidFill>
                  <a:srgbClr val="404040"/>
                </a:solidFill>
                <a:latin typeface="Verdana"/>
                <a:cs typeface="Verdana"/>
              </a:rPr>
              <a:t> </a:t>
            </a:r>
            <a:r>
              <a:rPr sz="2000" spc="-25" dirty="0">
                <a:solidFill>
                  <a:srgbClr val="404040"/>
                </a:solidFill>
                <a:latin typeface="Verdana"/>
                <a:cs typeface="Verdana"/>
              </a:rPr>
              <a:t>αναλάβει</a:t>
            </a:r>
            <a:r>
              <a:rPr sz="2000" spc="-245" dirty="0">
                <a:solidFill>
                  <a:srgbClr val="404040"/>
                </a:solidFill>
                <a:latin typeface="Verdana"/>
                <a:cs typeface="Verdana"/>
              </a:rPr>
              <a:t> </a:t>
            </a:r>
            <a:r>
              <a:rPr sz="2000" spc="65" dirty="0">
                <a:solidFill>
                  <a:srgbClr val="404040"/>
                </a:solidFill>
                <a:latin typeface="Verdana"/>
                <a:cs typeface="Verdana"/>
              </a:rPr>
              <a:t>ως</a:t>
            </a:r>
            <a:r>
              <a:rPr sz="2000" spc="-70" dirty="0">
                <a:solidFill>
                  <a:srgbClr val="404040"/>
                </a:solidFill>
                <a:latin typeface="Verdana"/>
                <a:cs typeface="Verdana"/>
              </a:rPr>
              <a:t> </a:t>
            </a:r>
            <a:r>
              <a:rPr sz="2000" spc="-60" dirty="0">
                <a:solidFill>
                  <a:srgbClr val="404040"/>
                </a:solidFill>
                <a:latin typeface="Verdana"/>
                <a:cs typeface="Verdana"/>
              </a:rPr>
              <a:t>συντονιστικό</a:t>
            </a:r>
            <a:r>
              <a:rPr sz="2000" spc="-70" dirty="0">
                <a:solidFill>
                  <a:srgbClr val="404040"/>
                </a:solidFill>
                <a:latin typeface="Verdana"/>
                <a:cs typeface="Verdana"/>
              </a:rPr>
              <a:t> </a:t>
            </a:r>
            <a:r>
              <a:rPr sz="2000" spc="-30" dirty="0">
                <a:solidFill>
                  <a:srgbClr val="404040"/>
                </a:solidFill>
                <a:latin typeface="Verdana"/>
                <a:cs typeface="Verdana"/>
              </a:rPr>
              <a:t>ίδρυμα</a:t>
            </a:r>
            <a:r>
              <a:rPr sz="2000" spc="-170" dirty="0">
                <a:solidFill>
                  <a:srgbClr val="404040"/>
                </a:solidFill>
                <a:latin typeface="Verdana"/>
                <a:cs typeface="Verdana"/>
              </a:rPr>
              <a:t> </a:t>
            </a:r>
            <a:r>
              <a:rPr sz="2000" spc="-50" dirty="0">
                <a:solidFill>
                  <a:srgbClr val="404040"/>
                </a:solidFill>
                <a:latin typeface="Verdana"/>
                <a:cs typeface="Verdana"/>
              </a:rPr>
              <a:t>και</a:t>
            </a:r>
            <a:r>
              <a:rPr sz="2000" spc="-229" dirty="0">
                <a:solidFill>
                  <a:srgbClr val="404040"/>
                </a:solidFill>
                <a:latin typeface="Verdana"/>
                <a:cs typeface="Verdana"/>
              </a:rPr>
              <a:t> </a:t>
            </a:r>
            <a:r>
              <a:rPr sz="2000" spc="-40" dirty="0">
                <a:solidFill>
                  <a:srgbClr val="404040"/>
                </a:solidFill>
                <a:latin typeface="Verdana"/>
                <a:cs typeface="Verdana"/>
              </a:rPr>
              <a:t>ποιές </a:t>
            </a:r>
            <a:r>
              <a:rPr sz="2000" spc="-685" dirty="0">
                <a:solidFill>
                  <a:srgbClr val="404040"/>
                </a:solidFill>
                <a:latin typeface="Verdana"/>
                <a:cs typeface="Verdana"/>
              </a:rPr>
              <a:t> </a:t>
            </a:r>
            <a:r>
              <a:rPr sz="2000" spc="-80" dirty="0">
                <a:solidFill>
                  <a:srgbClr val="404040"/>
                </a:solidFill>
                <a:latin typeface="Verdana"/>
                <a:cs typeface="Verdana"/>
              </a:rPr>
              <a:t>ε</a:t>
            </a:r>
            <a:r>
              <a:rPr sz="2000" spc="-95" dirty="0">
                <a:solidFill>
                  <a:srgbClr val="404040"/>
                </a:solidFill>
                <a:latin typeface="Verdana"/>
                <a:cs typeface="Verdana"/>
              </a:rPr>
              <a:t>ί</a:t>
            </a:r>
            <a:r>
              <a:rPr sz="2000" spc="-85" dirty="0">
                <a:solidFill>
                  <a:srgbClr val="404040"/>
                </a:solidFill>
                <a:latin typeface="Verdana"/>
                <a:cs typeface="Verdana"/>
              </a:rPr>
              <a:t>να</a:t>
            </a:r>
            <a:r>
              <a:rPr sz="2000" dirty="0">
                <a:solidFill>
                  <a:srgbClr val="404040"/>
                </a:solidFill>
                <a:latin typeface="Verdana"/>
                <a:cs typeface="Verdana"/>
              </a:rPr>
              <a:t>ι</a:t>
            </a:r>
            <a:r>
              <a:rPr sz="2000" spc="-275" dirty="0">
                <a:solidFill>
                  <a:srgbClr val="404040"/>
                </a:solidFill>
                <a:latin typeface="Verdana"/>
                <a:cs typeface="Verdana"/>
              </a:rPr>
              <a:t> </a:t>
            </a:r>
            <a:r>
              <a:rPr sz="2000" spc="-30" dirty="0">
                <a:solidFill>
                  <a:srgbClr val="404040"/>
                </a:solidFill>
                <a:latin typeface="Verdana"/>
                <a:cs typeface="Verdana"/>
              </a:rPr>
              <a:t>ο</a:t>
            </a:r>
            <a:r>
              <a:rPr sz="2000" dirty="0">
                <a:solidFill>
                  <a:srgbClr val="404040"/>
                </a:solidFill>
                <a:latin typeface="Verdana"/>
                <a:cs typeface="Verdana"/>
              </a:rPr>
              <a:t>ι</a:t>
            </a:r>
            <a:r>
              <a:rPr sz="2000" spc="-195" dirty="0">
                <a:solidFill>
                  <a:srgbClr val="404040"/>
                </a:solidFill>
                <a:latin typeface="Verdana"/>
                <a:cs typeface="Verdana"/>
              </a:rPr>
              <a:t> </a:t>
            </a:r>
            <a:r>
              <a:rPr sz="2000" spc="-20" dirty="0">
                <a:solidFill>
                  <a:srgbClr val="404040"/>
                </a:solidFill>
                <a:latin typeface="Verdana"/>
                <a:cs typeface="Verdana"/>
              </a:rPr>
              <a:t>υπο</a:t>
            </a:r>
            <a:r>
              <a:rPr sz="2000" spc="-10" dirty="0">
                <a:solidFill>
                  <a:srgbClr val="404040"/>
                </a:solidFill>
                <a:latin typeface="Verdana"/>
                <a:cs typeface="Verdana"/>
              </a:rPr>
              <a:t>χ</a:t>
            </a:r>
            <a:r>
              <a:rPr sz="2000" spc="-20" dirty="0">
                <a:solidFill>
                  <a:srgbClr val="404040"/>
                </a:solidFill>
                <a:latin typeface="Verdana"/>
                <a:cs typeface="Verdana"/>
              </a:rPr>
              <a:t>ρ</a:t>
            </a:r>
            <a:r>
              <a:rPr sz="2000" spc="-10" dirty="0">
                <a:solidFill>
                  <a:srgbClr val="404040"/>
                </a:solidFill>
                <a:latin typeface="Verdana"/>
                <a:cs typeface="Verdana"/>
              </a:rPr>
              <a:t>ε</a:t>
            </a:r>
            <a:r>
              <a:rPr sz="2000" spc="-15" dirty="0">
                <a:solidFill>
                  <a:srgbClr val="404040"/>
                </a:solidFill>
                <a:latin typeface="Verdana"/>
                <a:cs typeface="Verdana"/>
              </a:rPr>
              <a:t>ώσ</a:t>
            </a:r>
            <a:r>
              <a:rPr sz="2000" spc="-20" dirty="0">
                <a:solidFill>
                  <a:srgbClr val="404040"/>
                </a:solidFill>
                <a:latin typeface="Verdana"/>
                <a:cs typeface="Verdana"/>
              </a:rPr>
              <a:t>ε</a:t>
            </a:r>
            <a:r>
              <a:rPr sz="2000" spc="-25" dirty="0">
                <a:solidFill>
                  <a:srgbClr val="404040"/>
                </a:solidFill>
                <a:latin typeface="Verdana"/>
                <a:cs typeface="Verdana"/>
              </a:rPr>
              <a:t>ι</a:t>
            </a:r>
            <a:r>
              <a:rPr sz="2000" dirty="0">
                <a:solidFill>
                  <a:srgbClr val="404040"/>
                </a:solidFill>
                <a:latin typeface="Verdana"/>
                <a:cs typeface="Verdana"/>
              </a:rPr>
              <a:t>ς</a:t>
            </a:r>
            <a:r>
              <a:rPr sz="2000" spc="-225" dirty="0">
                <a:solidFill>
                  <a:srgbClr val="404040"/>
                </a:solidFill>
                <a:latin typeface="Verdana"/>
                <a:cs typeface="Verdana"/>
              </a:rPr>
              <a:t> </a:t>
            </a:r>
            <a:r>
              <a:rPr sz="2000" spc="-60" dirty="0">
                <a:solidFill>
                  <a:srgbClr val="404040"/>
                </a:solidFill>
                <a:latin typeface="Verdana"/>
                <a:cs typeface="Verdana"/>
              </a:rPr>
              <a:t>τω</a:t>
            </a:r>
            <a:r>
              <a:rPr sz="2000" dirty="0">
                <a:solidFill>
                  <a:srgbClr val="404040"/>
                </a:solidFill>
                <a:latin typeface="Verdana"/>
                <a:cs typeface="Verdana"/>
              </a:rPr>
              <a:t>ν</a:t>
            </a:r>
            <a:r>
              <a:rPr sz="2000" spc="-250" dirty="0">
                <a:solidFill>
                  <a:srgbClr val="404040"/>
                </a:solidFill>
                <a:latin typeface="Verdana"/>
                <a:cs typeface="Verdana"/>
              </a:rPr>
              <a:t> </a:t>
            </a:r>
            <a:r>
              <a:rPr sz="2000" spc="-60" dirty="0">
                <a:solidFill>
                  <a:srgbClr val="404040"/>
                </a:solidFill>
                <a:latin typeface="Verdana"/>
                <a:cs typeface="Verdana"/>
              </a:rPr>
              <a:t>μελ</a:t>
            </a:r>
            <a:r>
              <a:rPr sz="2000" spc="-75" dirty="0">
                <a:solidFill>
                  <a:srgbClr val="404040"/>
                </a:solidFill>
                <a:latin typeface="Verdana"/>
                <a:cs typeface="Verdana"/>
              </a:rPr>
              <a:t>ώ</a:t>
            </a:r>
            <a:r>
              <a:rPr sz="2000" dirty="0">
                <a:solidFill>
                  <a:srgbClr val="404040"/>
                </a:solidFill>
                <a:latin typeface="Verdana"/>
                <a:cs typeface="Verdana"/>
              </a:rPr>
              <a:t>ν</a:t>
            </a:r>
            <a:r>
              <a:rPr sz="2000" spc="-270"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00" dirty="0">
                <a:solidFill>
                  <a:srgbClr val="404040"/>
                </a:solidFill>
                <a:latin typeface="Verdana"/>
                <a:cs typeface="Verdana"/>
              </a:rPr>
              <a:t> </a:t>
            </a:r>
            <a:r>
              <a:rPr sz="2000" spc="-25" dirty="0">
                <a:solidFill>
                  <a:srgbClr val="404040"/>
                </a:solidFill>
                <a:latin typeface="Verdana"/>
                <a:cs typeface="Verdana"/>
              </a:rPr>
              <a:t>κ</a:t>
            </a:r>
            <a:r>
              <a:rPr sz="2000" spc="-30" dirty="0">
                <a:solidFill>
                  <a:srgbClr val="404040"/>
                </a:solidFill>
                <a:latin typeface="Verdana"/>
                <a:cs typeface="Verdana"/>
              </a:rPr>
              <a:t>ο</a:t>
            </a:r>
            <a:r>
              <a:rPr sz="2000" spc="-35" dirty="0">
                <a:solidFill>
                  <a:srgbClr val="404040"/>
                </a:solidFill>
                <a:latin typeface="Verdana"/>
                <a:cs typeface="Verdana"/>
              </a:rPr>
              <a:t>ι</a:t>
            </a:r>
            <a:r>
              <a:rPr sz="2000" spc="-25" dirty="0">
                <a:solidFill>
                  <a:srgbClr val="404040"/>
                </a:solidFill>
                <a:latin typeface="Verdana"/>
                <a:cs typeface="Verdana"/>
              </a:rPr>
              <a:t>ν</a:t>
            </a:r>
            <a:r>
              <a:rPr sz="2000" spc="-30" dirty="0">
                <a:solidFill>
                  <a:srgbClr val="404040"/>
                </a:solidFill>
                <a:latin typeface="Verdana"/>
                <a:cs typeface="Verdana"/>
              </a:rPr>
              <a:t>οπρ</a:t>
            </a:r>
            <a:r>
              <a:rPr sz="2000" spc="-25" dirty="0">
                <a:solidFill>
                  <a:srgbClr val="404040"/>
                </a:solidFill>
                <a:latin typeface="Verdana"/>
                <a:cs typeface="Verdana"/>
              </a:rPr>
              <a:t>αξ</a:t>
            </a:r>
            <a:r>
              <a:rPr sz="2000" spc="-35" dirty="0">
                <a:solidFill>
                  <a:srgbClr val="404040"/>
                </a:solidFill>
                <a:latin typeface="Verdana"/>
                <a:cs typeface="Verdana"/>
              </a:rPr>
              <a:t>ί</a:t>
            </a:r>
            <a:r>
              <a:rPr sz="2000" spc="-25" dirty="0">
                <a:solidFill>
                  <a:srgbClr val="404040"/>
                </a:solidFill>
                <a:latin typeface="Verdana"/>
                <a:cs typeface="Verdana"/>
              </a:rPr>
              <a:t>ας</a:t>
            </a:r>
            <a:r>
              <a:rPr sz="2000" dirty="0">
                <a:solidFill>
                  <a:srgbClr val="404040"/>
                </a:solidFill>
                <a:latin typeface="Verdana"/>
                <a:cs typeface="Verdana"/>
              </a:rPr>
              <a:t>;</a:t>
            </a:r>
            <a:endParaRPr sz="2000">
              <a:latin typeface="Verdana"/>
              <a:cs typeface="Verdana"/>
            </a:endParaRPr>
          </a:p>
          <a:p>
            <a:pPr marL="355600" indent="-342900">
              <a:lnSpc>
                <a:spcPct val="100000"/>
              </a:lnSpc>
              <a:buChar char="-"/>
              <a:tabLst>
                <a:tab pos="354965" algn="l"/>
                <a:tab pos="355600" algn="l"/>
              </a:tabLst>
            </a:pPr>
            <a:r>
              <a:rPr sz="2000" spc="-35" dirty="0">
                <a:solidFill>
                  <a:srgbClr val="404040"/>
                </a:solidFill>
                <a:latin typeface="Verdana"/>
                <a:cs typeface="Verdana"/>
              </a:rPr>
              <a:t>Τρόποι</a:t>
            </a:r>
            <a:r>
              <a:rPr sz="2000" spc="-155" dirty="0">
                <a:solidFill>
                  <a:srgbClr val="404040"/>
                </a:solidFill>
                <a:latin typeface="Verdana"/>
                <a:cs typeface="Verdana"/>
              </a:rPr>
              <a:t> </a:t>
            </a:r>
            <a:r>
              <a:rPr sz="2000" spc="15" dirty="0">
                <a:solidFill>
                  <a:srgbClr val="404040"/>
                </a:solidFill>
                <a:latin typeface="Verdana"/>
                <a:cs typeface="Verdana"/>
              </a:rPr>
              <a:t>συνεργασίας</a:t>
            </a:r>
            <a:r>
              <a:rPr sz="2000" spc="-110" dirty="0">
                <a:solidFill>
                  <a:srgbClr val="404040"/>
                </a:solidFill>
                <a:latin typeface="Verdana"/>
                <a:cs typeface="Verdana"/>
              </a:rPr>
              <a:t> </a:t>
            </a:r>
            <a:r>
              <a:rPr sz="2000" spc="-50" dirty="0">
                <a:solidFill>
                  <a:srgbClr val="404040"/>
                </a:solidFill>
                <a:latin typeface="Verdana"/>
                <a:cs typeface="Verdana"/>
              </a:rPr>
              <a:t>και</a:t>
            </a:r>
            <a:r>
              <a:rPr sz="2000" spc="-229" dirty="0">
                <a:solidFill>
                  <a:srgbClr val="404040"/>
                </a:solidFill>
                <a:latin typeface="Verdana"/>
                <a:cs typeface="Verdana"/>
              </a:rPr>
              <a:t> </a:t>
            </a:r>
            <a:r>
              <a:rPr sz="2000" spc="-40" dirty="0">
                <a:solidFill>
                  <a:srgbClr val="404040"/>
                </a:solidFill>
                <a:latin typeface="Verdana"/>
                <a:cs typeface="Verdana"/>
              </a:rPr>
              <a:t>επικοινωνίας</a:t>
            </a:r>
            <a:r>
              <a:rPr sz="2000" spc="-260" dirty="0">
                <a:solidFill>
                  <a:srgbClr val="404040"/>
                </a:solidFill>
                <a:latin typeface="Verdana"/>
                <a:cs typeface="Verdana"/>
              </a:rPr>
              <a:t> </a:t>
            </a:r>
            <a:r>
              <a:rPr sz="2000" spc="-65" dirty="0">
                <a:solidFill>
                  <a:srgbClr val="404040"/>
                </a:solidFill>
                <a:latin typeface="Verdana"/>
                <a:cs typeface="Verdana"/>
              </a:rPr>
              <a:t>μεταξύ</a:t>
            </a:r>
            <a:r>
              <a:rPr sz="2000" spc="-300" dirty="0">
                <a:solidFill>
                  <a:srgbClr val="404040"/>
                </a:solidFill>
                <a:latin typeface="Verdana"/>
                <a:cs typeface="Verdana"/>
              </a:rPr>
              <a:t> </a:t>
            </a:r>
            <a:r>
              <a:rPr sz="2000" spc="-40" dirty="0">
                <a:solidFill>
                  <a:srgbClr val="404040"/>
                </a:solidFill>
                <a:latin typeface="Verdana"/>
                <a:cs typeface="Verdana"/>
              </a:rPr>
              <a:t>των</a:t>
            </a:r>
            <a:r>
              <a:rPr sz="2000" spc="-225" dirty="0">
                <a:solidFill>
                  <a:srgbClr val="404040"/>
                </a:solidFill>
                <a:latin typeface="Verdana"/>
                <a:cs typeface="Verdana"/>
              </a:rPr>
              <a:t> </a:t>
            </a:r>
            <a:r>
              <a:rPr sz="2000" spc="-55" dirty="0">
                <a:solidFill>
                  <a:srgbClr val="404040"/>
                </a:solidFill>
                <a:latin typeface="Verdana"/>
                <a:cs typeface="Verdana"/>
              </a:rPr>
              <a:t>μελών</a:t>
            </a:r>
            <a:endParaRPr sz="2000">
              <a:latin typeface="Verdana"/>
              <a:cs typeface="Verdana"/>
            </a:endParaRPr>
          </a:p>
          <a:p>
            <a:pPr marL="355600" indent="-342900">
              <a:lnSpc>
                <a:spcPct val="100000"/>
              </a:lnSpc>
              <a:spcBef>
                <a:spcPts val="5"/>
              </a:spcBef>
              <a:buChar char="-"/>
              <a:tabLst>
                <a:tab pos="354965" algn="l"/>
                <a:tab pos="355600" algn="l"/>
              </a:tabLst>
            </a:pPr>
            <a:r>
              <a:rPr sz="2000" spc="25" dirty="0">
                <a:solidFill>
                  <a:srgbClr val="404040"/>
                </a:solidFill>
                <a:latin typeface="Verdana"/>
                <a:cs typeface="Verdana"/>
              </a:rPr>
              <a:t>Πώς</a:t>
            </a:r>
            <a:r>
              <a:rPr sz="2000" spc="-165" dirty="0">
                <a:solidFill>
                  <a:srgbClr val="404040"/>
                </a:solidFill>
                <a:latin typeface="Verdana"/>
                <a:cs typeface="Verdana"/>
              </a:rPr>
              <a:t> </a:t>
            </a:r>
            <a:r>
              <a:rPr sz="2000" spc="45" dirty="0">
                <a:solidFill>
                  <a:srgbClr val="404040"/>
                </a:solidFill>
                <a:latin typeface="Verdana"/>
                <a:cs typeface="Verdana"/>
              </a:rPr>
              <a:t>θα</a:t>
            </a:r>
            <a:r>
              <a:rPr sz="2000" spc="-75" dirty="0">
                <a:solidFill>
                  <a:srgbClr val="404040"/>
                </a:solidFill>
                <a:latin typeface="Verdana"/>
                <a:cs typeface="Verdana"/>
              </a:rPr>
              <a:t> </a:t>
            </a:r>
            <a:r>
              <a:rPr sz="2000" spc="-85" dirty="0">
                <a:solidFill>
                  <a:srgbClr val="404040"/>
                </a:solidFill>
                <a:latin typeface="Verdana"/>
                <a:cs typeface="Verdana"/>
              </a:rPr>
              <a:t>γίνεται</a:t>
            </a:r>
            <a:r>
              <a:rPr sz="2000" spc="-315" dirty="0">
                <a:solidFill>
                  <a:srgbClr val="404040"/>
                </a:solidFill>
                <a:latin typeface="Verdana"/>
                <a:cs typeface="Verdana"/>
              </a:rPr>
              <a:t> </a:t>
            </a:r>
            <a:r>
              <a:rPr sz="2000" dirty="0">
                <a:solidFill>
                  <a:srgbClr val="404040"/>
                </a:solidFill>
                <a:latin typeface="Verdana"/>
                <a:cs typeface="Verdana"/>
              </a:rPr>
              <a:t>η</a:t>
            </a:r>
            <a:r>
              <a:rPr sz="2000" spc="-200" dirty="0">
                <a:solidFill>
                  <a:srgbClr val="404040"/>
                </a:solidFill>
                <a:latin typeface="Verdana"/>
                <a:cs typeface="Verdana"/>
              </a:rPr>
              <a:t> </a:t>
            </a:r>
            <a:r>
              <a:rPr sz="2000" spc="15" dirty="0">
                <a:solidFill>
                  <a:srgbClr val="404040"/>
                </a:solidFill>
                <a:latin typeface="Verdana"/>
                <a:cs typeface="Verdana"/>
              </a:rPr>
              <a:t>παρακολούθηση</a:t>
            </a:r>
            <a:r>
              <a:rPr sz="2000" spc="-135" dirty="0">
                <a:solidFill>
                  <a:srgbClr val="404040"/>
                </a:solidFill>
                <a:latin typeface="Verdana"/>
                <a:cs typeface="Verdana"/>
              </a:rPr>
              <a:t> </a:t>
            </a:r>
            <a:r>
              <a:rPr sz="2000" spc="-40" dirty="0">
                <a:solidFill>
                  <a:srgbClr val="404040"/>
                </a:solidFill>
                <a:latin typeface="Verdana"/>
                <a:cs typeface="Verdana"/>
              </a:rPr>
              <a:t>των</a:t>
            </a:r>
            <a:r>
              <a:rPr sz="2000" spc="-229" dirty="0">
                <a:solidFill>
                  <a:srgbClr val="404040"/>
                </a:solidFill>
                <a:latin typeface="Verdana"/>
                <a:cs typeface="Verdana"/>
              </a:rPr>
              <a:t> </a:t>
            </a:r>
            <a:r>
              <a:rPr sz="2000" spc="-25" dirty="0">
                <a:solidFill>
                  <a:srgbClr val="404040"/>
                </a:solidFill>
                <a:latin typeface="Verdana"/>
                <a:cs typeface="Verdana"/>
              </a:rPr>
              <a:t>δραστηριοτήτων</a:t>
            </a:r>
            <a:r>
              <a:rPr sz="2000" spc="-204" dirty="0">
                <a:solidFill>
                  <a:srgbClr val="404040"/>
                </a:solidFill>
                <a:latin typeface="Verdana"/>
                <a:cs typeface="Verdana"/>
              </a:rPr>
              <a:t> </a:t>
            </a:r>
            <a:r>
              <a:rPr sz="2000" spc="-50" dirty="0">
                <a:solidFill>
                  <a:srgbClr val="404040"/>
                </a:solidFill>
                <a:latin typeface="Verdana"/>
                <a:cs typeface="Verdana"/>
              </a:rPr>
              <a:t>και</a:t>
            </a:r>
            <a:r>
              <a:rPr sz="2000" spc="-229" dirty="0">
                <a:solidFill>
                  <a:srgbClr val="404040"/>
                </a:solidFill>
                <a:latin typeface="Verdana"/>
                <a:cs typeface="Verdana"/>
              </a:rPr>
              <a:t> </a:t>
            </a:r>
            <a:r>
              <a:rPr sz="2000" spc="40" dirty="0">
                <a:solidFill>
                  <a:srgbClr val="404040"/>
                </a:solidFill>
                <a:latin typeface="Verdana"/>
                <a:cs typeface="Verdana"/>
              </a:rPr>
              <a:t>ποιός</a:t>
            </a:r>
            <a:endParaRPr sz="2000">
              <a:latin typeface="Verdana"/>
              <a:cs typeface="Verdana"/>
            </a:endParaRPr>
          </a:p>
          <a:p>
            <a:pPr marL="355600" marR="5080">
              <a:lnSpc>
                <a:spcPct val="100000"/>
              </a:lnSpc>
            </a:pPr>
            <a:r>
              <a:rPr sz="2000" spc="45" dirty="0">
                <a:solidFill>
                  <a:srgbClr val="404040"/>
                </a:solidFill>
                <a:latin typeface="Verdana"/>
                <a:cs typeface="Verdana"/>
              </a:rPr>
              <a:t>θα</a:t>
            </a:r>
            <a:r>
              <a:rPr sz="2000" spc="-80" dirty="0">
                <a:solidFill>
                  <a:srgbClr val="404040"/>
                </a:solidFill>
                <a:latin typeface="Verdana"/>
                <a:cs typeface="Verdana"/>
              </a:rPr>
              <a:t> </a:t>
            </a:r>
            <a:r>
              <a:rPr sz="2000" spc="-70" dirty="0">
                <a:solidFill>
                  <a:srgbClr val="404040"/>
                </a:solidFill>
                <a:latin typeface="Verdana"/>
                <a:cs typeface="Verdana"/>
              </a:rPr>
              <a:t>είναι</a:t>
            </a:r>
            <a:r>
              <a:rPr sz="2000" spc="-265" dirty="0">
                <a:solidFill>
                  <a:srgbClr val="404040"/>
                </a:solidFill>
                <a:latin typeface="Verdana"/>
                <a:cs typeface="Verdana"/>
              </a:rPr>
              <a:t> </a:t>
            </a:r>
            <a:r>
              <a:rPr sz="2000" spc="-15" dirty="0">
                <a:solidFill>
                  <a:srgbClr val="404040"/>
                </a:solidFill>
                <a:latin typeface="Verdana"/>
                <a:cs typeface="Verdana"/>
              </a:rPr>
              <a:t>υπεύθυνος</a:t>
            </a:r>
            <a:r>
              <a:rPr sz="2000" spc="-215" dirty="0">
                <a:solidFill>
                  <a:srgbClr val="404040"/>
                </a:solidFill>
                <a:latin typeface="Verdana"/>
                <a:cs typeface="Verdana"/>
              </a:rPr>
              <a:t> </a:t>
            </a:r>
            <a:r>
              <a:rPr sz="2000" spc="-30" dirty="0">
                <a:solidFill>
                  <a:srgbClr val="404040"/>
                </a:solidFill>
                <a:latin typeface="Verdana"/>
                <a:cs typeface="Verdana"/>
              </a:rPr>
              <a:t>για</a:t>
            </a:r>
            <a:r>
              <a:rPr sz="2000" spc="-200" dirty="0">
                <a:solidFill>
                  <a:srgbClr val="404040"/>
                </a:solidFill>
                <a:latin typeface="Verdana"/>
                <a:cs typeface="Verdana"/>
              </a:rPr>
              <a:t> </a:t>
            </a:r>
            <a:r>
              <a:rPr sz="2000" spc="-70" dirty="0">
                <a:solidFill>
                  <a:srgbClr val="404040"/>
                </a:solidFill>
                <a:latin typeface="Verdana"/>
                <a:cs typeface="Verdana"/>
              </a:rPr>
              <a:t>την</a:t>
            </a:r>
            <a:r>
              <a:rPr sz="2000" spc="-280" dirty="0">
                <a:solidFill>
                  <a:srgbClr val="404040"/>
                </a:solidFill>
                <a:latin typeface="Verdana"/>
                <a:cs typeface="Verdana"/>
              </a:rPr>
              <a:t> </a:t>
            </a:r>
            <a:r>
              <a:rPr sz="2000" spc="20" dirty="0">
                <a:solidFill>
                  <a:srgbClr val="404040"/>
                </a:solidFill>
                <a:latin typeface="Verdana"/>
                <a:cs typeface="Verdana"/>
              </a:rPr>
              <a:t>παρακολούθηση</a:t>
            </a:r>
            <a:r>
              <a:rPr sz="2000" spc="-140" dirty="0">
                <a:solidFill>
                  <a:srgbClr val="404040"/>
                </a:solidFill>
                <a:latin typeface="Verdana"/>
                <a:cs typeface="Verdana"/>
              </a:rPr>
              <a:t> </a:t>
            </a:r>
            <a:r>
              <a:rPr sz="2000" spc="-50" dirty="0">
                <a:solidFill>
                  <a:srgbClr val="404040"/>
                </a:solidFill>
                <a:latin typeface="Verdana"/>
                <a:cs typeface="Verdana"/>
              </a:rPr>
              <a:t>και</a:t>
            </a:r>
            <a:r>
              <a:rPr sz="2000" spc="-229" dirty="0">
                <a:solidFill>
                  <a:srgbClr val="404040"/>
                </a:solidFill>
                <a:latin typeface="Verdana"/>
                <a:cs typeface="Verdana"/>
              </a:rPr>
              <a:t> </a:t>
            </a:r>
            <a:r>
              <a:rPr sz="2000" spc="-25" dirty="0">
                <a:solidFill>
                  <a:srgbClr val="404040"/>
                </a:solidFill>
                <a:latin typeface="Verdana"/>
                <a:cs typeface="Verdana"/>
              </a:rPr>
              <a:t>το</a:t>
            </a:r>
            <a:r>
              <a:rPr sz="2000" spc="-204" dirty="0">
                <a:solidFill>
                  <a:srgbClr val="404040"/>
                </a:solidFill>
                <a:latin typeface="Verdana"/>
                <a:cs typeface="Verdana"/>
              </a:rPr>
              <a:t> </a:t>
            </a:r>
            <a:r>
              <a:rPr sz="2000" spc="25" dirty="0">
                <a:solidFill>
                  <a:srgbClr val="404040"/>
                </a:solidFill>
                <a:latin typeface="Verdana"/>
                <a:cs typeface="Verdana"/>
              </a:rPr>
              <a:t>βαθμό</a:t>
            </a:r>
            <a:r>
              <a:rPr sz="2000" spc="-170" dirty="0">
                <a:solidFill>
                  <a:srgbClr val="404040"/>
                </a:solidFill>
                <a:latin typeface="Verdana"/>
                <a:cs typeface="Verdana"/>
              </a:rPr>
              <a:t> </a:t>
            </a:r>
            <a:r>
              <a:rPr sz="2000" spc="-70" dirty="0">
                <a:solidFill>
                  <a:srgbClr val="404040"/>
                </a:solidFill>
                <a:latin typeface="Verdana"/>
                <a:cs typeface="Verdana"/>
              </a:rPr>
              <a:t>επίτευξης </a:t>
            </a:r>
            <a:r>
              <a:rPr sz="2000" spc="-690" dirty="0">
                <a:solidFill>
                  <a:srgbClr val="404040"/>
                </a:solidFill>
                <a:latin typeface="Verdana"/>
                <a:cs typeface="Verdana"/>
              </a:rPr>
              <a:t> </a:t>
            </a:r>
            <a:r>
              <a:rPr sz="2000" spc="-60" dirty="0">
                <a:solidFill>
                  <a:srgbClr val="404040"/>
                </a:solidFill>
                <a:latin typeface="Verdana"/>
                <a:cs typeface="Verdana"/>
              </a:rPr>
              <a:t>τω</a:t>
            </a:r>
            <a:r>
              <a:rPr sz="2000" dirty="0">
                <a:solidFill>
                  <a:srgbClr val="404040"/>
                </a:solidFill>
                <a:latin typeface="Verdana"/>
                <a:cs typeface="Verdana"/>
              </a:rPr>
              <a:t>ν</a:t>
            </a:r>
            <a:r>
              <a:rPr sz="2000" spc="-250" dirty="0">
                <a:solidFill>
                  <a:srgbClr val="404040"/>
                </a:solidFill>
                <a:latin typeface="Verdana"/>
                <a:cs typeface="Verdana"/>
              </a:rPr>
              <a:t> </a:t>
            </a:r>
            <a:r>
              <a:rPr sz="2000" spc="-15" dirty="0">
                <a:solidFill>
                  <a:srgbClr val="404040"/>
                </a:solidFill>
                <a:latin typeface="Verdana"/>
                <a:cs typeface="Verdana"/>
              </a:rPr>
              <a:t>στ</a:t>
            </a:r>
            <a:r>
              <a:rPr sz="2000" spc="-20" dirty="0">
                <a:solidFill>
                  <a:srgbClr val="404040"/>
                </a:solidFill>
                <a:latin typeface="Verdana"/>
                <a:cs typeface="Verdana"/>
              </a:rPr>
              <a:t>ό</a:t>
            </a:r>
            <a:r>
              <a:rPr sz="2000" spc="-5" dirty="0">
                <a:solidFill>
                  <a:srgbClr val="404040"/>
                </a:solidFill>
                <a:latin typeface="Verdana"/>
                <a:cs typeface="Verdana"/>
              </a:rPr>
              <a:t>χ</a:t>
            </a:r>
            <a:r>
              <a:rPr sz="2000" spc="-25" dirty="0">
                <a:solidFill>
                  <a:srgbClr val="404040"/>
                </a:solidFill>
                <a:latin typeface="Verdana"/>
                <a:cs typeface="Verdana"/>
              </a:rPr>
              <a:t>ω</a:t>
            </a:r>
            <a:r>
              <a:rPr sz="2000" dirty="0">
                <a:solidFill>
                  <a:srgbClr val="404040"/>
                </a:solidFill>
                <a:latin typeface="Verdana"/>
                <a:cs typeface="Verdana"/>
              </a:rPr>
              <a:t>ν</a:t>
            </a:r>
            <a:r>
              <a:rPr sz="2000" spc="-260" dirty="0">
                <a:solidFill>
                  <a:srgbClr val="404040"/>
                </a:solidFill>
                <a:latin typeface="Verdana"/>
                <a:cs typeface="Verdana"/>
              </a:rPr>
              <a:t> </a:t>
            </a:r>
            <a:r>
              <a:rPr sz="2000" spc="-35" dirty="0">
                <a:solidFill>
                  <a:srgbClr val="404040"/>
                </a:solidFill>
                <a:latin typeface="Verdana"/>
                <a:cs typeface="Verdana"/>
              </a:rPr>
              <a:t>τ</a:t>
            </a:r>
            <a:r>
              <a:rPr sz="2000" spc="-65" dirty="0">
                <a:solidFill>
                  <a:srgbClr val="404040"/>
                </a:solidFill>
                <a:latin typeface="Verdana"/>
                <a:cs typeface="Verdana"/>
              </a:rPr>
              <a:t>ο</a:t>
            </a:r>
            <a:r>
              <a:rPr sz="2000" dirty="0">
                <a:solidFill>
                  <a:srgbClr val="404040"/>
                </a:solidFill>
                <a:latin typeface="Verdana"/>
                <a:cs typeface="Verdana"/>
              </a:rPr>
              <a:t>υ</a:t>
            </a:r>
            <a:r>
              <a:rPr sz="2000" spc="-254" dirty="0">
                <a:solidFill>
                  <a:srgbClr val="404040"/>
                </a:solidFill>
                <a:latin typeface="Verdana"/>
                <a:cs typeface="Verdana"/>
              </a:rPr>
              <a:t> </a:t>
            </a:r>
            <a:r>
              <a:rPr sz="2000" spc="-100" dirty="0">
                <a:solidFill>
                  <a:srgbClr val="404040"/>
                </a:solidFill>
                <a:latin typeface="Verdana"/>
                <a:cs typeface="Verdana"/>
              </a:rPr>
              <a:t>σ</a:t>
            </a:r>
            <a:r>
              <a:rPr sz="2000" spc="-90" dirty="0">
                <a:solidFill>
                  <a:srgbClr val="404040"/>
                </a:solidFill>
                <a:latin typeface="Verdana"/>
                <a:cs typeface="Verdana"/>
              </a:rPr>
              <a:t>χ</a:t>
            </a:r>
            <a:r>
              <a:rPr sz="2000" spc="-95" dirty="0">
                <a:solidFill>
                  <a:srgbClr val="404040"/>
                </a:solidFill>
                <a:latin typeface="Verdana"/>
                <a:cs typeface="Verdana"/>
              </a:rPr>
              <a:t>ε</a:t>
            </a:r>
            <a:r>
              <a:rPr sz="2000" spc="-90" dirty="0">
                <a:solidFill>
                  <a:srgbClr val="404040"/>
                </a:solidFill>
                <a:latin typeface="Verdana"/>
                <a:cs typeface="Verdana"/>
              </a:rPr>
              <a:t>δ</a:t>
            </a:r>
            <a:r>
              <a:rPr sz="2000" spc="-110" dirty="0">
                <a:solidFill>
                  <a:srgbClr val="404040"/>
                </a:solidFill>
                <a:latin typeface="Verdana"/>
                <a:cs typeface="Verdana"/>
              </a:rPr>
              <a:t>ί</a:t>
            </a:r>
            <a:r>
              <a:rPr sz="2000" spc="5" dirty="0">
                <a:solidFill>
                  <a:srgbClr val="404040"/>
                </a:solidFill>
                <a:latin typeface="Verdana"/>
                <a:cs typeface="Verdana"/>
              </a:rPr>
              <a:t>ου</a:t>
            </a:r>
            <a:r>
              <a:rPr sz="2000" dirty="0">
                <a:solidFill>
                  <a:srgbClr val="404040"/>
                </a:solidFill>
                <a:latin typeface="Verdana"/>
                <a:cs typeface="Verdana"/>
              </a:rPr>
              <a:t>;</a:t>
            </a:r>
            <a:endParaRPr sz="2000">
              <a:latin typeface="Verdana"/>
              <a:cs typeface="Verdana"/>
            </a:endParaRPr>
          </a:p>
        </p:txBody>
      </p:sp>
      <p:sp>
        <p:nvSpPr>
          <p:cNvPr id="4" name="object 4"/>
          <p:cNvSpPr txBox="1">
            <a:spLocks noGrp="1"/>
          </p:cNvSpPr>
          <p:nvPr>
            <p:ph type="title"/>
          </p:nvPr>
        </p:nvSpPr>
        <p:spPr>
          <a:xfrm>
            <a:off x="519176" y="84531"/>
            <a:ext cx="778510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a:t>
            </a:r>
            <a:r>
              <a:rPr spc="-75" dirty="0"/>
              <a:t>τ</a:t>
            </a:r>
            <a:r>
              <a:rPr spc="-70" dirty="0"/>
              <a:t>η</a:t>
            </a:r>
            <a:r>
              <a:rPr spc="-65" dirty="0"/>
              <a:t>σ</a:t>
            </a:r>
            <a:r>
              <a:rPr spc="-5" dirty="0"/>
              <a:t>η</a:t>
            </a:r>
            <a:r>
              <a:rPr spc="-90" dirty="0"/>
              <a:t> </a:t>
            </a:r>
            <a:r>
              <a:rPr spc="-50" dirty="0"/>
              <a:t>Κ</a:t>
            </a:r>
            <a:r>
              <a:rPr spc="-5" dirty="0"/>
              <a:t>Α</a:t>
            </a:r>
            <a:r>
              <a:rPr spc="-60" dirty="0"/>
              <a:t> </a:t>
            </a:r>
            <a:r>
              <a:rPr spc="-240" dirty="0"/>
              <a:t>13</a:t>
            </a:r>
            <a:r>
              <a:rPr spc="-5" dirty="0"/>
              <a:t>0</a:t>
            </a:r>
            <a:r>
              <a:rPr spc="-229" dirty="0"/>
              <a:t> </a:t>
            </a:r>
            <a:r>
              <a:rPr spc="-5" dirty="0"/>
              <a:t>–</a:t>
            </a:r>
            <a:r>
              <a:rPr spc="-409" dirty="0"/>
              <a:t> </a:t>
            </a:r>
            <a:r>
              <a:rPr spc="5" dirty="0"/>
              <a:t>Cons</a:t>
            </a:r>
            <a:r>
              <a:rPr spc="-175" dirty="0"/>
              <a:t>orti</a:t>
            </a:r>
            <a:r>
              <a:rPr spc="-240" dirty="0"/>
              <a:t>u</a:t>
            </a:r>
            <a:r>
              <a:rPr spc="-5" dirty="0"/>
              <a:t>m</a:t>
            </a:r>
            <a:r>
              <a:rPr spc="-85" dirty="0"/>
              <a:t> </a:t>
            </a:r>
            <a:r>
              <a:rPr spc="-75" dirty="0"/>
              <a:t>De</a:t>
            </a:r>
            <a:r>
              <a:rPr spc="-70" dirty="0"/>
              <a:t>s</a:t>
            </a:r>
            <a:r>
              <a:rPr spc="-65" dirty="0"/>
              <a:t>c</a:t>
            </a:r>
            <a:r>
              <a:rPr spc="-70" dirty="0"/>
              <a:t>ri</a:t>
            </a:r>
            <a:r>
              <a:rPr spc="-65" dirty="0"/>
              <a:t>p</a:t>
            </a:r>
            <a:r>
              <a:rPr spc="-140" dirty="0"/>
              <a:t>t</a:t>
            </a:r>
            <a:r>
              <a:rPr spc="-155" dirty="0"/>
              <a:t>i</a:t>
            </a:r>
            <a:r>
              <a:rPr spc="-150" dirty="0"/>
              <a:t>o</a:t>
            </a:r>
            <a:r>
              <a:rPr spc="-5" dirty="0"/>
              <a:t>n</a:t>
            </a:r>
            <a:r>
              <a:rPr spc="-80" dirty="0"/>
              <a:t> </a:t>
            </a:r>
            <a:r>
              <a:rPr spc="-245" dirty="0"/>
              <a:t>(</a:t>
            </a:r>
            <a:r>
              <a:rPr spc="-254" dirty="0"/>
              <a:t>2/2</a:t>
            </a:r>
            <a:r>
              <a:rPr spc="-5" dirty="0"/>
              <a: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504319"/>
          </a:xfrm>
          <a:prstGeom prst="rect">
            <a:avLst/>
          </a:prstGeom>
        </p:spPr>
      </p:pic>
      <p:sp>
        <p:nvSpPr>
          <p:cNvPr id="3" name="object 3"/>
          <p:cNvSpPr txBox="1"/>
          <p:nvPr/>
        </p:nvSpPr>
        <p:spPr>
          <a:xfrm>
            <a:off x="431393" y="568299"/>
            <a:ext cx="7011034" cy="1243330"/>
          </a:xfrm>
          <a:prstGeom prst="rect">
            <a:avLst/>
          </a:prstGeom>
        </p:spPr>
        <p:txBody>
          <a:bodyPr vert="horz" wrap="square" lIns="0" tIns="165100" rIns="0" bIns="0" rtlCol="0">
            <a:spAutoFit/>
          </a:bodyPr>
          <a:lstStyle/>
          <a:p>
            <a:pPr marL="12700">
              <a:lnSpc>
                <a:spcPct val="100000"/>
              </a:lnSpc>
              <a:spcBef>
                <a:spcPts val="1300"/>
              </a:spcBef>
            </a:pPr>
            <a:r>
              <a:rPr sz="2000" b="1" u="heavy" spc="-110" dirty="0">
                <a:solidFill>
                  <a:srgbClr val="E26C09"/>
                </a:solidFill>
                <a:uFill>
                  <a:solidFill>
                    <a:srgbClr val="E26C09"/>
                  </a:solidFill>
                </a:uFill>
                <a:latin typeface="Tahoma"/>
                <a:cs typeface="Tahoma"/>
              </a:rPr>
              <a:t>Fo</a:t>
            </a:r>
            <a:r>
              <a:rPr sz="2000" b="1" u="heavy" spc="-114" dirty="0">
                <a:solidFill>
                  <a:srgbClr val="E26C09"/>
                </a:solidFill>
                <a:uFill>
                  <a:solidFill>
                    <a:srgbClr val="E26C09"/>
                  </a:solidFill>
                </a:uFill>
                <a:latin typeface="Tahoma"/>
                <a:cs typeface="Tahoma"/>
              </a:rPr>
              <a:t>l</a:t>
            </a:r>
            <a:r>
              <a:rPr sz="2000" b="1" u="heavy" spc="-90" dirty="0">
                <a:solidFill>
                  <a:srgbClr val="E26C09"/>
                </a:solidFill>
                <a:uFill>
                  <a:solidFill>
                    <a:srgbClr val="E26C09"/>
                  </a:solidFill>
                </a:uFill>
                <a:latin typeface="Tahoma"/>
                <a:cs typeface="Tahoma"/>
              </a:rPr>
              <a:t>l</a:t>
            </a:r>
            <a:r>
              <a:rPr sz="2000" b="1" u="heavy" spc="45" dirty="0">
                <a:solidFill>
                  <a:srgbClr val="E26C09"/>
                </a:solidFill>
                <a:uFill>
                  <a:solidFill>
                    <a:srgbClr val="E26C09"/>
                  </a:solidFill>
                </a:uFill>
                <a:latin typeface="Tahoma"/>
                <a:cs typeface="Tahoma"/>
              </a:rPr>
              <a:t>o</a:t>
            </a:r>
            <a:r>
              <a:rPr sz="2000" b="1" u="heavy" dirty="0">
                <a:solidFill>
                  <a:srgbClr val="E26C09"/>
                </a:solidFill>
                <a:uFill>
                  <a:solidFill>
                    <a:srgbClr val="E26C09"/>
                  </a:solidFill>
                </a:uFill>
                <a:latin typeface="Tahoma"/>
                <a:cs typeface="Tahoma"/>
              </a:rPr>
              <a:t>w</a:t>
            </a:r>
            <a:r>
              <a:rPr sz="2000" b="1" u="heavy" spc="-245" dirty="0">
                <a:solidFill>
                  <a:srgbClr val="E26C09"/>
                </a:solidFill>
                <a:uFill>
                  <a:solidFill>
                    <a:srgbClr val="E26C09"/>
                  </a:solidFill>
                </a:uFill>
                <a:latin typeface="Tahoma"/>
                <a:cs typeface="Tahoma"/>
              </a:rPr>
              <a:t> </a:t>
            </a:r>
            <a:r>
              <a:rPr sz="2000" b="1" u="heavy" spc="-15" dirty="0">
                <a:solidFill>
                  <a:srgbClr val="E26C09"/>
                </a:solidFill>
                <a:uFill>
                  <a:solidFill>
                    <a:srgbClr val="E26C09"/>
                  </a:solidFill>
                </a:uFill>
                <a:latin typeface="Tahoma"/>
                <a:cs typeface="Tahoma"/>
              </a:rPr>
              <a:t>up</a:t>
            </a:r>
            <a:endParaRPr sz="2000">
              <a:latin typeface="Tahoma"/>
              <a:cs typeface="Tahoma"/>
            </a:endParaRPr>
          </a:p>
          <a:p>
            <a:pPr marL="12700">
              <a:lnSpc>
                <a:spcPts val="2395"/>
              </a:lnSpc>
              <a:spcBef>
                <a:spcPts val="1200"/>
              </a:spcBef>
            </a:pPr>
            <a:r>
              <a:rPr sz="2000" b="1" spc="-160" dirty="0">
                <a:solidFill>
                  <a:srgbClr val="404040"/>
                </a:solidFill>
                <a:latin typeface="Tahoma"/>
                <a:cs typeface="Tahoma"/>
              </a:rPr>
              <a:t>1</a:t>
            </a:r>
            <a:r>
              <a:rPr sz="2000" b="1" dirty="0">
                <a:solidFill>
                  <a:srgbClr val="404040"/>
                </a:solidFill>
                <a:latin typeface="Tahoma"/>
                <a:cs typeface="Tahoma"/>
              </a:rPr>
              <a:t>.</a:t>
            </a:r>
            <a:r>
              <a:rPr sz="2000" b="1" spc="-100" dirty="0">
                <a:solidFill>
                  <a:srgbClr val="404040"/>
                </a:solidFill>
                <a:latin typeface="Tahoma"/>
                <a:cs typeface="Tahoma"/>
              </a:rPr>
              <a:t> </a:t>
            </a:r>
            <a:r>
              <a:rPr sz="2000" b="1" spc="-45" dirty="0">
                <a:solidFill>
                  <a:srgbClr val="404040"/>
                </a:solidFill>
                <a:latin typeface="Tahoma"/>
                <a:cs typeface="Tahoma"/>
              </a:rPr>
              <a:t>I</a:t>
            </a:r>
            <a:r>
              <a:rPr sz="2000" b="1" spc="-55" dirty="0">
                <a:solidFill>
                  <a:srgbClr val="404040"/>
                </a:solidFill>
                <a:latin typeface="Tahoma"/>
                <a:cs typeface="Tahoma"/>
              </a:rPr>
              <a:t>m</a:t>
            </a:r>
            <a:r>
              <a:rPr sz="2000" b="1" spc="-50" dirty="0">
                <a:solidFill>
                  <a:srgbClr val="404040"/>
                </a:solidFill>
                <a:latin typeface="Tahoma"/>
                <a:cs typeface="Tahoma"/>
              </a:rPr>
              <a:t>pac</a:t>
            </a:r>
            <a:r>
              <a:rPr sz="2000" b="1" spc="-45" dirty="0">
                <a:solidFill>
                  <a:srgbClr val="404040"/>
                </a:solidFill>
                <a:latin typeface="Tahoma"/>
                <a:cs typeface="Tahoma"/>
              </a:rPr>
              <a:t>t</a:t>
            </a:r>
            <a:r>
              <a:rPr sz="2000" dirty="0">
                <a:solidFill>
                  <a:srgbClr val="404040"/>
                </a:solidFill>
                <a:latin typeface="Verdana"/>
                <a:cs typeface="Verdana"/>
              </a:rPr>
              <a:t>:</a:t>
            </a:r>
            <a:endParaRPr sz="2000">
              <a:latin typeface="Verdana"/>
              <a:cs typeface="Verdana"/>
            </a:endParaRPr>
          </a:p>
          <a:p>
            <a:pPr marL="12700">
              <a:lnSpc>
                <a:spcPts val="2395"/>
              </a:lnSpc>
              <a:tabLst>
                <a:tab pos="5064760" algn="l"/>
              </a:tabLst>
            </a:pPr>
            <a:r>
              <a:rPr sz="2000" dirty="0">
                <a:solidFill>
                  <a:srgbClr val="404040"/>
                </a:solidFill>
                <a:latin typeface="Verdana"/>
                <a:cs typeface="Verdana"/>
              </a:rPr>
              <a:t>-</a:t>
            </a:r>
            <a:r>
              <a:rPr sz="2000" spc="-20" dirty="0">
                <a:solidFill>
                  <a:srgbClr val="404040"/>
                </a:solidFill>
                <a:latin typeface="Verdana"/>
                <a:cs typeface="Verdana"/>
              </a:rPr>
              <a:t> </a:t>
            </a:r>
            <a:r>
              <a:rPr sz="2000" spc="-135" dirty="0">
                <a:solidFill>
                  <a:srgbClr val="404040"/>
                </a:solidFill>
                <a:latin typeface="Verdana"/>
                <a:cs typeface="Verdana"/>
              </a:rPr>
              <a:t>Σε</a:t>
            </a:r>
            <a:r>
              <a:rPr sz="2000" spc="-35" dirty="0">
                <a:solidFill>
                  <a:srgbClr val="404040"/>
                </a:solidFill>
                <a:latin typeface="Verdana"/>
                <a:cs typeface="Verdana"/>
              </a:rPr>
              <a:t> </a:t>
            </a:r>
            <a:r>
              <a:rPr sz="2000" spc="-20" dirty="0">
                <a:solidFill>
                  <a:srgbClr val="404040"/>
                </a:solidFill>
                <a:latin typeface="Verdana"/>
                <a:cs typeface="Verdana"/>
              </a:rPr>
              <a:t>σχέση</a:t>
            </a:r>
            <a:r>
              <a:rPr sz="2000" spc="195" dirty="0">
                <a:solidFill>
                  <a:srgbClr val="404040"/>
                </a:solidFill>
                <a:latin typeface="Verdana"/>
                <a:cs typeface="Verdana"/>
              </a:rPr>
              <a:t> </a:t>
            </a:r>
            <a:r>
              <a:rPr sz="2000" spc="-60" dirty="0">
                <a:solidFill>
                  <a:srgbClr val="404040"/>
                </a:solidFill>
                <a:latin typeface="Verdana"/>
                <a:cs typeface="Verdana"/>
              </a:rPr>
              <a:t>με</a:t>
            </a:r>
            <a:r>
              <a:rPr sz="2000" spc="85" dirty="0">
                <a:solidFill>
                  <a:srgbClr val="404040"/>
                </a:solidFill>
                <a:latin typeface="Verdana"/>
                <a:cs typeface="Verdana"/>
              </a:rPr>
              <a:t> </a:t>
            </a:r>
            <a:r>
              <a:rPr sz="2000" spc="-55" dirty="0">
                <a:solidFill>
                  <a:srgbClr val="404040"/>
                </a:solidFill>
                <a:latin typeface="Verdana"/>
                <a:cs typeface="Verdana"/>
              </a:rPr>
              <a:t>τις</a:t>
            </a:r>
            <a:r>
              <a:rPr sz="2000" spc="140" dirty="0">
                <a:solidFill>
                  <a:srgbClr val="404040"/>
                </a:solidFill>
                <a:latin typeface="Verdana"/>
                <a:cs typeface="Verdana"/>
              </a:rPr>
              <a:t> </a:t>
            </a:r>
            <a:r>
              <a:rPr sz="2000" spc="-50" dirty="0">
                <a:solidFill>
                  <a:srgbClr val="404040"/>
                </a:solidFill>
                <a:latin typeface="Verdana"/>
                <a:cs typeface="Verdana"/>
              </a:rPr>
              <a:t>μεμονωμένες</a:t>
            </a:r>
            <a:r>
              <a:rPr sz="2000" spc="165" dirty="0">
                <a:solidFill>
                  <a:srgbClr val="404040"/>
                </a:solidFill>
                <a:latin typeface="Verdana"/>
                <a:cs typeface="Verdana"/>
              </a:rPr>
              <a:t> </a:t>
            </a:r>
            <a:r>
              <a:rPr sz="2000" spc="-40" dirty="0">
                <a:solidFill>
                  <a:srgbClr val="404040"/>
                </a:solidFill>
                <a:latin typeface="Verdana"/>
                <a:cs typeface="Verdana"/>
              </a:rPr>
              <a:t>αιτήσεις	</a:t>
            </a:r>
            <a:r>
              <a:rPr sz="2000" spc="-10" dirty="0">
                <a:solidFill>
                  <a:srgbClr val="404040"/>
                </a:solidFill>
                <a:latin typeface="Verdana"/>
                <a:cs typeface="Verdana"/>
              </a:rPr>
              <a:t>ενός</a:t>
            </a:r>
            <a:r>
              <a:rPr sz="2000" spc="150" dirty="0">
                <a:solidFill>
                  <a:srgbClr val="404040"/>
                </a:solidFill>
                <a:latin typeface="Verdana"/>
                <a:cs typeface="Verdana"/>
              </a:rPr>
              <a:t> </a:t>
            </a:r>
            <a:r>
              <a:rPr sz="2000" spc="-20" dirty="0">
                <a:solidFill>
                  <a:srgbClr val="404040"/>
                </a:solidFill>
                <a:latin typeface="Verdana"/>
                <a:cs typeface="Verdana"/>
              </a:rPr>
              <a:t>ιδρύματος</a:t>
            </a:r>
            <a:endParaRPr sz="2000">
              <a:latin typeface="Verdana"/>
              <a:cs typeface="Verdana"/>
            </a:endParaRPr>
          </a:p>
        </p:txBody>
      </p:sp>
      <p:sp>
        <p:nvSpPr>
          <p:cNvPr id="4" name="object 4"/>
          <p:cNvSpPr txBox="1"/>
          <p:nvPr/>
        </p:nvSpPr>
        <p:spPr>
          <a:xfrm>
            <a:off x="7675880" y="1480820"/>
            <a:ext cx="3736340" cy="330835"/>
          </a:xfrm>
          <a:prstGeom prst="rect">
            <a:avLst/>
          </a:prstGeom>
        </p:spPr>
        <p:txBody>
          <a:bodyPr vert="horz" wrap="square" lIns="0" tIns="13335" rIns="0" bIns="0" rtlCol="0">
            <a:spAutoFit/>
          </a:bodyPr>
          <a:lstStyle/>
          <a:p>
            <a:pPr marL="12700">
              <a:lnSpc>
                <a:spcPct val="100000"/>
              </a:lnSpc>
              <a:spcBef>
                <a:spcPts val="105"/>
              </a:spcBef>
              <a:tabLst>
                <a:tab pos="611505" algn="l"/>
              </a:tabLst>
            </a:pPr>
            <a:r>
              <a:rPr sz="2000" spc="-30" dirty="0">
                <a:solidFill>
                  <a:srgbClr val="404040"/>
                </a:solidFill>
                <a:latin typeface="Verdana"/>
                <a:cs typeface="Verdana"/>
              </a:rPr>
              <a:t>για	</a:t>
            </a:r>
            <a:r>
              <a:rPr sz="2000" spc="-100" dirty="0">
                <a:solidFill>
                  <a:srgbClr val="404040"/>
                </a:solidFill>
                <a:latin typeface="Verdana"/>
                <a:cs typeface="Verdana"/>
              </a:rPr>
              <a:t>κινητικότητα,</a:t>
            </a:r>
            <a:r>
              <a:rPr sz="2000" spc="75" dirty="0">
                <a:solidFill>
                  <a:srgbClr val="404040"/>
                </a:solidFill>
                <a:latin typeface="Verdana"/>
                <a:cs typeface="Verdana"/>
              </a:rPr>
              <a:t> </a:t>
            </a:r>
            <a:r>
              <a:rPr sz="2000" spc="20" dirty="0">
                <a:solidFill>
                  <a:srgbClr val="404040"/>
                </a:solidFill>
                <a:latin typeface="Verdana"/>
                <a:cs typeface="Verdana"/>
              </a:rPr>
              <a:t>ποια</a:t>
            </a:r>
            <a:r>
              <a:rPr sz="2000" spc="215" dirty="0">
                <a:solidFill>
                  <a:srgbClr val="404040"/>
                </a:solidFill>
                <a:latin typeface="Verdana"/>
                <a:cs typeface="Verdana"/>
              </a:rPr>
              <a:t> </a:t>
            </a:r>
            <a:r>
              <a:rPr sz="2000" spc="-75" dirty="0">
                <a:solidFill>
                  <a:srgbClr val="404040"/>
                </a:solidFill>
                <a:latin typeface="Verdana"/>
                <a:cs typeface="Verdana"/>
              </a:rPr>
              <a:t>είναι</a:t>
            </a:r>
            <a:r>
              <a:rPr sz="2000" spc="105" dirty="0">
                <a:solidFill>
                  <a:srgbClr val="404040"/>
                </a:solidFill>
                <a:latin typeface="Verdana"/>
                <a:cs typeface="Verdana"/>
              </a:rPr>
              <a:t> </a:t>
            </a:r>
            <a:r>
              <a:rPr sz="2000" dirty="0">
                <a:solidFill>
                  <a:srgbClr val="404040"/>
                </a:solidFill>
                <a:latin typeface="Verdana"/>
                <a:cs typeface="Verdana"/>
              </a:rPr>
              <a:t>η</a:t>
            </a:r>
            <a:endParaRPr sz="2000">
              <a:latin typeface="Verdana"/>
              <a:cs typeface="Verdana"/>
            </a:endParaRPr>
          </a:p>
        </p:txBody>
      </p:sp>
      <p:sp>
        <p:nvSpPr>
          <p:cNvPr id="5" name="object 5"/>
          <p:cNvSpPr txBox="1">
            <a:spLocks noGrp="1"/>
          </p:cNvSpPr>
          <p:nvPr>
            <p:ph type="body" idx="1"/>
          </p:nvPr>
        </p:nvSpPr>
        <p:spPr>
          <a:prstGeom prst="rect">
            <a:avLst/>
          </a:prstGeom>
        </p:spPr>
        <p:txBody>
          <a:bodyPr vert="horz" wrap="square" lIns="0" tIns="27940" rIns="0" bIns="0" rtlCol="0">
            <a:spAutoFit/>
          </a:bodyPr>
          <a:lstStyle/>
          <a:p>
            <a:pPr marL="355600" marR="134620">
              <a:lnSpc>
                <a:spcPct val="95100"/>
              </a:lnSpc>
              <a:spcBef>
                <a:spcPts val="220"/>
              </a:spcBef>
              <a:tabLst>
                <a:tab pos="2192020" algn="l"/>
                <a:tab pos="2873375" algn="l"/>
                <a:tab pos="3388360" algn="l"/>
                <a:tab pos="3721735" algn="l"/>
                <a:tab pos="5831840" algn="l"/>
                <a:tab pos="7325359" algn="l"/>
                <a:tab pos="8239759" algn="l"/>
                <a:tab pos="10215245" algn="l"/>
              </a:tabLst>
            </a:pPr>
            <a:r>
              <a:rPr spc="-45" dirty="0"/>
              <a:t>πρ</a:t>
            </a:r>
            <a:r>
              <a:rPr spc="-40" dirty="0"/>
              <a:t>οσ</a:t>
            </a:r>
            <a:r>
              <a:rPr spc="-35" dirty="0"/>
              <a:t>τι</a:t>
            </a:r>
            <a:r>
              <a:rPr spc="-40" dirty="0"/>
              <a:t>θ</a:t>
            </a:r>
            <a:r>
              <a:rPr spc="-35" dirty="0"/>
              <a:t>έμε</a:t>
            </a:r>
            <a:r>
              <a:rPr spc="-50" dirty="0"/>
              <a:t>ν</a:t>
            </a:r>
            <a:r>
              <a:rPr dirty="0"/>
              <a:t>η	</a:t>
            </a:r>
            <a:r>
              <a:rPr spc="-5" dirty="0"/>
              <a:t>αξί</a:t>
            </a:r>
            <a:r>
              <a:rPr dirty="0"/>
              <a:t>α	</a:t>
            </a:r>
            <a:r>
              <a:rPr spc="-70" dirty="0"/>
              <a:t>κ</a:t>
            </a:r>
            <a:r>
              <a:rPr spc="-75" dirty="0"/>
              <a:t>α</a:t>
            </a:r>
            <a:r>
              <a:rPr dirty="0"/>
              <a:t>ι	ο	</a:t>
            </a:r>
            <a:r>
              <a:rPr spc="-15" dirty="0"/>
              <a:t>α</a:t>
            </a:r>
            <a:r>
              <a:rPr spc="-10" dirty="0"/>
              <a:t>ν</a:t>
            </a:r>
            <a:r>
              <a:rPr spc="-15" dirty="0"/>
              <a:t>α</a:t>
            </a:r>
            <a:r>
              <a:rPr spc="-10" dirty="0"/>
              <a:t>μεν</a:t>
            </a:r>
            <a:r>
              <a:rPr spc="-20" dirty="0"/>
              <a:t>ό</a:t>
            </a:r>
            <a:r>
              <a:rPr spc="-25" dirty="0"/>
              <a:t>μ</a:t>
            </a:r>
            <a:r>
              <a:rPr spc="-10" dirty="0"/>
              <a:t>εν</a:t>
            </a:r>
            <a:r>
              <a:rPr spc="-20" dirty="0"/>
              <a:t>ο</a:t>
            </a:r>
            <a:r>
              <a:rPr dirty="0"/>
              <a:t>ς	</a:t>
            </a:r>
            <a:r>
              <a:rPr spc="-50" dirty="0"/>
              <a:t>αντ</a:t>
            </a:r>
            <a:r>
              <a:rPr spc="-60" dirty="0"/>
              <a:t>ί</a:t>
            </a:r>
            <a:r>
              <a:rPr spc="-50" dirty="0"/>
              <a:t>κτ</a:t>
            </a:r>
            <a:r>
              <a:rPr spc="-55" dirty="0"/>
              <a:t>υπο</a:t>
            </a:r>
            <a:r>
              <a:rPr dirty="0"/>
              <a:t>ς	</a:t>
            </a:r>
            <a:r>
              <a:rPr spc="15" dirty="0"/>
              <a:t>σ</a:t>
            </a:r>
            <a:r>
              <a:rPr spc="35" dirty="0"/>
              <a:t>τ</a:t>
            </a:r>
            <a:r>
              <a:rPr spc="15" dirty="0"/>
              <a:t>ου</a:t>
            </a:r>
            <a:r>
              <a:rPr dirty="0"/>
              <a:t>ς	</a:t>
            </a:r>
            <a:r>
              <a:rPr spc="-90" dirty="0"/>
              <a:t>σ</a:t>
            </a:r>
            <a:r>
              <a:rPr spc="-105" dirty="0"/>
              <a:t>υ</a:t>
            </a:r>
            <a:r>
              <a:rPr spc="-85" dirty="0"/>
              <a:t>μ</a:t>
            </a:r>
            <a:r>
              <a:rPr spc="-95" dirty="0"/>
              <a:t>μετέ</a:t>
            </a:r>
            <a:r>
              <a:rPr spc="-80" dirty="0"/>
              <a:t>χ</a:t>
            </a:r>
            <a:r>
              <a:rPr spc="-105" dirty="0"/>
              <a:t>ο</a:t>
            </a:r>
            <a:r>
              <a:rPr spc="-85" dirty="0"/>
              <a:t>ν</a:t>
            </a:r>
            <a:r>
              <a:rPr spc="-95" dirty="0"/>
              <a:t>τ</a:t>
            </a:r>
            <a:r>
              <a:rPr spc="-80" dirty="0"/>
              <a:t>ε</a:t>
            </a:r>
            <a:r>
              <a:rPr spc="-95" dirty="0"/>
              <a:t>ς</a:t>
            </a:r>
            <a:r>
              <a:rPr dirty="0"/>
              <a:t>,	</a:t>
            </a:r>
            <a:r>
              <a:rPr spc="15" dirty="0"/>
              <a:t>σ</a:t>
            </a:r>
            <a:r>
              <a:rPr spc="20" dirty="0"/>
              <a:t>τ</a:t>
            </a:r>
            <a:r>
              <a:rPr spc="30" dirty="0"/>
              <a:t>ο</a:t>
            </a:r>
            <a:r>
              <a:rPr spc="15" dirty="0"/>
              <a:t>υ</a:t>
            </a:r>
            <a:r>
              <a:rPr dirty="0"/>
              <a:t>ς  </a:t>
            </a:r>
            <a:r>
              <a:rPr spc="15" dirty="0"/>
              <a:t>ορ</a:t>
            </a:r>
            <a:r>
              <a:rPr spc="20" dirty="0"/>
              <a:t>γαν</a:t>
            </a:r>
            <a:r>
              <a:rPr spc="10" dirty="0"/>
              <a:t>ι</a:t>
            </a:r>
            <a:r>
              <a:rPr spc="15" dirty="0"/>
              <a:t>σ</a:t>
            </a:r>
            <a:r>
              <a:rPr spc="20" dirty="0"/>
              <a:t>μ</a:t>
            </a:r>
            <a:r>
              <a:rPr spc="15" dirty="0"/>
              <a:t>ού</a:t>
            </a:r>
            <a:r>
              <a:rPr dirty="0"/>
              <a:t>ς</a:t>
            </a:r>
            <a:r>
              <a:rPr spc="165" dirty="0"/>
              <a:t> </a:t>
            </a:r>
            <a:r>
              <a:rPr spc="-95" dirty="0"/>
              <a:t>μέλ</a:t>
            </a:r>
            <a:r>
              <a:rPr dirty="0"/>
              <a:t>η</a:t>
            </a:r>
            <a:r>
              <a:rPr spc="125" dirty="0"/>
              <a:t> </a:t>
            </a:r>
            <a:r>
              <a:rPr spc="-70" dirty="0"/>
              <a:t>κ</a:t>
            </a:r>
            <a:r>
              <a:rPr spc="-75" dirty="0"/>
              <a:t>α</a:t>
            </a:r>
            <a:r>
              <a:rPr dirty="0"/>
              <a:t>ι</a:t>
            </a:r>
            <a:r>
              <a:rPr spc="-150" dirty="0"/>
              <a:t> </a:t>
            </a:r>
            <a:r>
              <a:rPr sz="2400" spc="15" dirty="0">
                <a:solidFill>
                  <a:srgbClr val="000000"/>
                </a:solidFill>
                <a:latin typeface="Calibri"/>
                <a:cs typeface="Calibri"/>
              </a:rPr>
              <a:t>σ</a:t>
            </a:r>
            <a:r>
              <a:rPr sz="2400" spc="-30" dirty="0">
                <a:solidFill>
                  <a:srgbClr val="000000"/>
                </a:solidFill>
                <a:latin typeface="Calibri"/>
                <a:cs typeface="Calibri"/>
              </a:rPr>
              <a:t>τ</a:t>
            </a:r>
            <a:r>
              <a:rPr sz="2400" spc="-5" dirty="0">
                <a:solidFill>
                  <a:srgbClr val="000000"/>
                </a:solidFill>
                <a:latin typeface="Calibri"/>
                <a:cs typeface="Calibri"/>
              </a:rPr>
              <a:t>ο</a:t>
            </a:r>
            <a:r>
              <a:rPr sz="2400" spc="-20" dirty="0">
                <a:solidFill>
                  <a:srgbClr val="000000"/>
                </a:solidFill>
                <a:latin typeface="Calibri"/>
                <a:cs typeface="Calibri"/>
              </a:rPr>
              <a:t>υ</a:t>
            </a:r>
            <a:r>
              <a:rPr sz="2400" dirty="0">
                <a:solidFill>
                  <a:srgbClr val="000000"/>
                </a:solidFill>
                <a:latin typeface="Calibri"/>
                <a:cs typeface="Calibri"/>
              </a:rPr>
              <a:t>ς</a:t>
            </a:r>
            <a:r>
              <a:rPr sz="2400" spc="-5" dirty="0">
                <a:solidFill>
                  <a:srgbClr val="000000"/>
                </a:solidFill>
                <a:latin typeface="Calibri"/>
                <a:cs typeface="Calibri"/>
              </a:rPr>
              <a:t> </a:t>
            </a:r>
            <a:r>
              <a:rPr sz="2400" spc="-185" dirty="0">
                <a:solidFill>
                  <a:srgbClr val="000000"/>
                </a:solidFill>
                <a:latin typeface="Calibri"/>
                <a:cs typeface="Calibri"/>
              </a:rPr>
              <a:t>ε</a:t>
            </a:r>
            <a:r>
              <a:rPr sz="2400" spc="-105" dirty="0">
                <a:solidFill>
                  <a:srgbClr val="000000"/>
                </a:solidFill>
                <a:latin typeface="Calibri"/>
                <a:cs typeface="Calibri"/>
              </a:rPr>
              <a:t>τ</a:t>
            </a:r>
            <a:r>
              <a:rPr sz="2400" spc="-90" dirty="0">
                <a:solidFill>
                  <a:srgbClr val="000000"/>
                </a:solidFill>
                <a:latin typeface="Calibri"/>
                <a:cs typeface="Calibri"/>
              </a:rPr>
              <a:t>α</a:t>
            </a:r>
            <a:r>
              <a:rPr sz="2400" spc="-35" dirty="0">
                <a:solidFill>
                  <a:srgbClr val="000000"/>
                </a:solidFill>
                <a:latin typeface="Calibri"/>
                <a:cs typeface="Calibri"/>
              </a:rPr>
              <a:t>ί</a:t>
            </a:r>
            <a:r>
              <a:rPr sz="2400" spc="60" dirty="0">
                <a:solidFill>
                  <a:srgbClr val="000000"/>
                </a:solidFill>
                <a:latin typeface="Calibri"/>
                <a:cs typeface="Calibri"/>
              </a:rPr>
              <a:t>ρ</a:t>
            </a:r>
            <a:r>
              <a:rPr sz="2400" spc="50" dirty="0">
                <a:solidFill>
                  <a:srgbClr val="000000"/>
                </a:solidFill>
                <a:latin typeface="Calibri"/>
                <a:cs typeface="Calibri"/>
              </a:rPr>
              <a:t>ου</a:t>
            </a:r>
            <a:r>
              <a:rPr sz="2400" dirty="0">
                <a:solidFill>
                  <a:srgbClr val="000000"/>
                </a:solidFill>
                <a:latin typeface="Calibri"/>
                <a:cs typeface="Calibri"/>
              </a:rPr>
              <a:t>ς</a:t>
            </a:r>
            <a:r>
              <a:rPr sz="2400" spc="-95" dirty="0">
                <a:solidFill>
                  <a:srgbClr val="000000"/>
                </a:solidFill>
                <a:latin typeface="Calibri"/>
                <a:cs typeface="Calibri"/>
              </a:rPr>
              <a:t> </a:t>
            </a:r>
            <a:r>
              <a:rPr sz="2400" spc="40" dirty="0">
                <a:solidFill>
                  <a:srgbClr val="000000"/>
                </a:solidFill>
                <a:latin typeface="Calibri"/>
                <a:cs typeface="Calibri"/>
              </a:rPr>
              <a:t>σ</a:t>
            </a:r>
            <a:r>
              <a:rPr sz="2400" spc="-5" dirty="0">
                <a:solidFill>
                  <a:srgbClr val="000000"/>
                </a:solidFill>
                <a:latin typeface="Calibri"/>
                <a:cs typeface="Calibri"/>
              </a:rPr>
              <a:t>τ</a:t>
            </a:r>
            <a:r>
              <a:rPr sz="2400" dirty="0">
                <a:solidFill>
                  <a:srgbClr val="000000"/>
                </a:solidFill>
                <a:latin typeface="Calibri"/>
                <a:cs typeface="Calibri"/>
              </a:rPr>
              <a:t>ο</a:t>
            </a:r>
            <a:r>
              <a:rPr sz="2400" spc="-135" dirty="0">
                <a:solidFill>
                  <a:srgbClr val="000000"/>
                </a:solidFill>
                <a:latin typeface="Calibri"/>
                <a:cs typeface="Calibri"/>
              </a:rPr>
              <a:t> ε</a:t>
            </a:r>
            <a:r>
              <a:rPr sz="2400" spc="-150" dirty="0">
                <a:solidFill>
                  <a:srgbClr val="000000"/>
                </a:solidFill>
                <a:latin typeface="Calibri"/>
                <a:cs typeface="Calibri"/>
              </a:rPr>
              <a:t>ξ</a:t>
            </a:r>
            <a:r>
              <a:rPr sz="2400" spc="-90" dirty="0">
                <a:solidFill>
                  <a:srgbClr val="000000"/>
                </a:solidFill>
                <a:latin typeface="Calibri"/>
                <a:cs typeface="Calibri"/>
              </a:rPr>
              <a:t>ωτε</a:t>
            </a:r>
            <a:r>
              <a:rPr sz="2400" spc="-85" dirty="0">
                <a:solidFill>
                  <a:srgbClr val="000000"/>
                </a:solidFill>
                <a:latin typeface="Calibri"/>
                <a:cs typeface="Calibri"/>
              </a:rPr>
              <a:t>ρ</a:t>
            </a:r>
            <a:r>
              <a:rPr sz="2400" spc="-35" dirty="0">
                <a:solidFill>
                  <a:srgbClr val="000000"/>
                </a:solidFill>
                <a:latin typeface="Calibri"/>
                <a:cs typeface="Calibri"/>
              </a:rPr>
              <a:t>ι</a:t>
            </a:r>
            <a:r>
              <a:rPr sz="2400" spc="-265" dirty="0">
                <a:solidFill>
                  <a:srgbClr val="000000"/>
                </a:solidFill>
                <a:latin typeface="Calibri"/>
                <a:cs typeface="Calibri"/>
              </a:rPr>
              <a:t>κ</a:t>
            </a:r>
            <a:r>
              <a:rPr sz="2400" spc="90" dirty="0">
                <a:solidFill>
                  <a:srgbClr val="000000"/>
                </a:solidFill>
                <a:latin typeface="Calibri"/>
                <a:cs typeface="Calibri"/>
              </a:rPr>
              <a:t>ό</a:t>
            </a:r>
            <a:r>
              <a:rPr sz="2400" dirty="0">
                <a:solidFill>
                  <a:srgbClr val="000000"/>
                </a:solidFill>
                <a:latin typeface="Calibri"/>
                <a:cs typeface="Calibri"/>
              </a:rPr>
              <a:t>;</a:t>
            </a:r>
            <a:endParaRPr sz="2400">
              <a:latin typeface="Calibri"/>
              <a:cs typeface="Calibri"/>
            </a:endParaRPr>
          </a:p>
          <a:p>
            <a:pPr marL="12700">
              <a:lnSpc>
                <a:spcPct val="100000"/>
              </a:lnSpc>
              <a:spcBef>
                <a:spcPts val="135"/>
              </a:spcBef>
            </a:pPr>
            <a:r>
              <a:rPr dirty="0"/>
              <a:t>-</a:t>
            </a:r>
            <a:r>
              <a:rPr spc="-20" dirty="0"/>
              <a:t> </a:t>
            </a:r>
            <a:r>
              <a:rPr spc="-15" dirty="0"/>
              <a:t>Ποιος</a:t>
            </a:r>
            <a:r>
              <a:rPr spc="40" dirty="0"/>
              <a:t> </a:t>
            </a:r>
            <a:r>
              <a:rPr spc="-15" dirty="0"/>
              <a:t>είναι</a:t>
            </a:r>
            <a:r>
              <a:rPr spc="-5" dirty="0"/>
              <a:t> </a:t>
            </a:r>
            <a:r>
              <a:rPr dirty="0"/>
              <a:t>ο</a:t>
            </a:r>
            <a:r>
              <a:rPr spc="-25" dirty="0"/>
              <a:t> </a:t>
            </a:r>
            <a:r>
              <a:rPr spc="-10" dirty="0"/>
              <a:t>αναμενόμενος</a:t>
            </a:r>
            <a:r>
              <a:rPr spc="-40" dirty="0"/>
              <a:t> </a:t>
            </a:r>
            <a:r>
              <a:rPr spc="-15" dirty="0"/>
              <a:t>αντίκτυπος</a:t>
            </a:r>
            <a:r>
              <a:rPr spc="-10" dirty="0"/>
              <a:t> </a:t>
            </a:r>
            <a:r>
              <a:rPr spc="-5" dirty="0"/>
              <a:t>της</a:t>
            </a:r>
            <a:r>
              <a:rPr spc="-40" dirty="0"/>
              <a:t> </a:t>
            </a:r>
            <a:r>
              <a:rPr spc="-15" dirty="0"/>
              <a:t>κοινοπραξίας</a:t>
            </a:r>
            <a:r>
              <a:rPr dirty="0"/>
              <a:t> </a:t>
            </a:r>
            <a:r>
              <a:rPr spc="-10" dirty="0"/>
              <a:t>στον</a:t>
            </a:r>
            <a:r>
              <a:rPr spc="-20" dirty="0"/>
              <a:t> </a:t>
            </a:r>
            <a:r>
              <a:rPr spc="-15" dirty="0"/>
              <a:t>οργανισμό,</a:t>
            </a:r>
            <a:r>
              <a:rPr spc="-5" dirty="0"/>
              <a:t> σε</a:t>
            </a:r>
            <a:r>
              <a:rPr spc="-20" dirty="0"/>
              <a:t> </a:t>
            </a:r>
            <a:r>
              <a:rPr spc="-15" dirty="0"/>
              <a:t>τοπικό,</a:t>
            </a:r>
          </a:p>
          <a:p>
            <a:pPr marL="355600">
              <a:lnSpc>
                <a:spcPct val="100000"/>
              </a:lnSpc>
              <a:spcBef>
                <a:spcPts val="5"/>
              </a:spcBef>
            </a:pPr>
            <a:r>
              <a:rPr spc="-10" dirty="0"/>
              <a:t>εθνικό</a:t>
            </a:r>
            <a:r>
              <a:rPr spc="-20" dirty="0"/>
              <a:t> </a:t>
            </a:r>
            <a:r>
              <a:rPr spc="-10" dirty="0"/>
              <a:t>και</a:t>
            </a:r>
            <a:r>
              <a:rPr spc="-25" dirty="0"/>
              <a:t> </a:t>
            </a:r>
            <a:r>
              <a:rPr spc="-15" dirty="0"/>
              <a:t>ίσως</a:t>
            </a:r>
            <a:r>
              <a:rPr spc="-25" dirty="0"/>
              <a:t> </a:t>
            </a:r>
            <a:r>
              <a:rPr spc="-10" dirty="0"/>
              <a:t>και</a:t>
            </a:r>
            <a:r>
              <a:rPr spc="-25" dirty="0"/>
              <a:t> </a:t>
            </a:r>
            <a:r>
              <a:rPr spc="-10" dirty="0"/>
              <a:t>διεθνές</a:t>
            </a:r>
            <a:r>
              <a:rPr spc="-35" dirty="0"/>
              <a:t> </a:t>
            </a:r>
            <a:r>
              <a:rPr spc="-15" dirty="0"/>
              <a:t>επίπεδο;</a:t>
            </a:r>
          </a:p>
          <a:p>
            <a:pPr marL="12700">
              <a:lnSpc>
                <a:spcPct val="100000"/>
              </a:lnSpc>
              <a:spcBef>
                <a:spcPts val="1590"/>
              </a:spcBef>
            </a:pPr>
            <a:r>
              <a:rPr b="1" spc="-114" dirty="0">
                <a:latin typeface="Tahoma"/>
                <a:cs typeface="Tahoma"/>
              </a:rPr>
              <a:t>2</a:t>
            </a:r>
            <a:r>
              <a:rPr b="1" dirty="0">
                <a:latin typeface="Tahoma"/>
                <a:cs typeface="Tahoma"/>
              </a:rPr>
              <a:t>.</a:t>
            </a:r>
            <a:r>
              <a:rPr b="1" spc="-145" dirty="0">
                <a:latin typeface="Tahoma"/>
                <a:cs typeface="Tahoma"/>
              </a:rPr>
              <a:t> </a:t>
            </a:r>
            <a:r>
              <a:rPr b="1" spc="-90" dirty="0">
                <a:latin typeface="Tahoma"/>
                <a:cs typeface="Tahoma"/>
              </a:rPr>
              <a:t>Di</a:t>
            </a:r>
            <a:r>
              <a:rPr b="1" spc="-85" dirty="0">
                <a:latin typeface="Tahoma"/>
                <a:cs typeface="Tahoma"/>
              </a:rPr>
              <a:t>ss</a:t>
            </a:r>
            <a:r>
              <a:rPr b="1" spc="-90" dirty="0">
                <a:latin typeface="Tahoma"/>
                <a:cs typeface="Tahoma"/>
              </a:rPr>
              <a:t>emi</a:t>
            </a:r>
            <a:r>
              <a:rPr b="1" spc="-85" dirty="0">
                <a:latin typeface="Tahoma"/>
                <a:cs typeface="Tahoma"/>
              </a:rPr>
              <a:t>na</a:t>
            </a:r>
            <a:r>
              <a:rPr b="1" spc="-90" dirty="0">
                <a:latin typeface="Tahoma"/>
                <a:cs typeface="Tahoma"/>
              </a:rPr>
              <a:t>ti</a:t>
            </a:r>
            <a:r>
              <a:rPr b="1" spc="-85" dirty="0">
                <a:latin typeface="Tahoma"/>
                <a:cs typeface="Tahoma"/>
              </a:rPr>
              <a:t>o</a:t>
            </a:r>
            <a:r>
              <a:rPr b="1" dirty="0">
                <a:latin typeface="Tahoma"/>
                <a:cs typeface="Tahoma"/>
              </a:rPr>
              <a:t>n</a:t>
            </a:r>
            <a:r>
              <a:rPr b="1" spc="-105" dirty="0">
                <a:latin typeface="Tahoma"/>
                <a:cs typeface="Tahoma"/>
              </a:rPr>
              <a:t> </a:t>
            </a:r>
            <a:r>
              <a:rPr b="1" spc="-85" dirty="0">
                <a:latin typeface="Tahoma"/>
                <a:cs typeface="Tahoma"/>
              </a:rPr>
              <a:t>o</a:t>
            </a:r>
            <a:r>
              <a:rPr b="1" dirty="0">
                <a:latin typeface="Tahoma"/>
                <a:cs typeface="Tahoma"/>
              </a:rPr>
              <a:t>f</a:t>
            </a:r>
            <a:r>
              <a:rPr b="1" spc="-105" dirty="0">
                <a:latin typeface="Tahoma"/>
                <a:cs typeface="Tahoma"/>
              </a:rPr>
              <a:t> </a:t>
            </a:r>
            <a:r>
              <a:rPr b="1" spc="-150" dirty="0">
                <a:latin typeface="Tahoma"/>
                <a:cs typeface="Tahoma"/>
              </a:rPr>
              <a:t>Re</a:t>
            </a:r>
            <a:r>
              <a:rPr b="1" spc="-145" dirty="0">
                <a:latin typeface="Tahoma"/>
                <a:cs typeface="Tahoma"/>
              </a:rPr>
              <a:t>su</a:t>
            </a:r>
            <a:r>
              <a:rPr b="1" spc="-150" dirty="0">
                <a:latin typeface="Tahoma"/>
                <a:cs typeface="Tahoma"/>
              </a:rPr>
              <a:t>lt</a:t>
            </a:r>
            <a:r>
              <a:rPr b="1" dirty="0">
                <a:latin typeface="Tahoma"/>
                <a:cs typeface="Tahoma"/>
              </a:rPr>
              <a:t>s</a:t>
            </a:r>
            <a:r>
              <a:rPr b="1" spc="-195" dirty="0">
                <a:latin typeface="Tahoma"/>
                <a:cs typeface="Tahoma"/>
              </a:rPr>
              <a:t> </a:t>
            </a:r>
            <a:r>
              <a:rPr b="1" spc="-85" dirty="0">
                <a:latin typeface="Tahoma"/>
                <a:cs typeface="Tahoma"/>
              </a:rPr>
              <a:t>o</a:t>
            </a:r>
            <a:r>
              <a:rPr b="1" dirty="0">
                <a:latin typeface="Tahoma"/>
                <a:cs typeface="Tahoma"/>
              </a:rPr>
              <a:t>f</a:t>
            </a:r>
            <a:r>
              <a:rPr b="1" spc="-105" dirty="0">
                <a:latin typeface="Tahoma"/>
                <a:cs typeface="Tahoma"/>
              </a:rPr>
              <a:t> </a:t>
            </a:r>
            <a:r>
              <a:rPr b="1" spc="-80" dirty="0">
                <a:latin typeface="Tahoma"/>
                <a:cs typeface="Tahoma"/>
              </a:rPr>
              <a:t>t</a:t>
            </a:r>
            <a:r>
              <a:rPr b="1" spc="-75" dirty="0">
                <a:latin typeface="Tahoma"/>
                <a:cs typeface="Tahoma"/>
              </a:rPr>
              <a:t>h</a:t>
            </a:r>
            <a:r>
              <a:rPr b="1" dirty="0">
                <a:latin typeface="Tahoma"/>
                <a:cs typeface="Tahoma"/>
              </a:rPr>
              <a:t>e</a:t>
            </a:r>
            <a:r>
              <a:rPr b="1" spc="-135" dirty="0">
                <a:latin typeface="Tahoma"/>
                <a:cs typeface="Tahoma"/>
              </a:rPr>
              <a:t> </a:t>
            </a:r>
            <a:r>
              <a:rPr b="1" spc="-70" dirty="0">
                <a:latin typeface="Tahoma"/>
                <a:cs typeface="Tahoma"/>
              </a:rPr>
              <a:t>C</a:t>
            </a:r>
            <a:r>
              <a:rPr b="1" spc="-65" dirty="0">
                <a:latin typeface="Tahoma"/>
                <a:cs typeface="Tahoma"/>
              </a:rPr>
              <a:t>o</a:t>
            </a:r>
            <a:r>
              <a:rPr b="1" spc="-60" dirty="0">
                <a:latin typeface="Tahoma"/>
                <a:cs typeface="Tahoma"/>
              </a:rPr>
              <a:t>ns</a:t>
            </a:r>
            <a:r>
              <a:rPr b="1" spc="-65" dirty="0">
                <a:latin typeface="Tahoma"/>
                <a:cs typeface="Tahoma"/>
              </a:rPr>
              <a:t>o</a:t>
            </a:r>
            <a:r>
              <a:rPr b="1" spc="-70" dirty="0">
                <a:latin typeface="Tahoma"/>
                <a:cs typeface="Tahoma"/>
              </a:rPr>
              <a:t>r</a:t>
            </a:r>
            <a:r>
              <a:rPr b="1" spc="-80" dirty="0">
                <a:latin typeface="Tahoma"/>
                <a:cs typeface="Tahoma"/>
              </a:rPr>
              <a:t>ti</a:t>
            </a:r>
            <a:r>
              <a:rPr b="1" spc="-75" dirty="0">
                <a:latin typeface="Tahoma"/>
                <a:cs typeface="Tahoma"/>
              </a:rPr>
              <a:t>u</a:t>
            </a:r>
            <a:r>
              <a:rPr b="1" dirty="0">
                <a:latin typeface="Tahoma"/>
                <a:cs typeface="Tahoma"/>
              </a:rPr>
              <a:t>m</a:t>
            </a:r>
          </a:p>
          <a:p>
            <a:pPr marL="257175" indent="-154305">
              <a:lnSpc>
                <a:spcPct val="100000"/>
              </a:lnSpc>
              <a:spcBef>
                <a:spcPts val="540"/>
              </a:spcBef>
              <a:buChar char="-"/>
              <a:tabLst>
                <a:tab pos="257810" algn="l"/>
              </a:tabLst>
            </a:pPr>
            <a:r>
              <a:rPr spc="25" dirty="0"/>
              <a:t>Πώς</a:t>
            </a:r>
            <a:r>
              <a:rPr spc="-170" dirty="0"/>
              <a:t> </a:t>
            </a:r>
            <a:r>
              <a:rPr spc="-65" dirty="0"/>
              <a:t>σκοπεύετε</a:t>
            </a:r>
            <a:r>
              <a:rPr spc="-275" dirty="0"/>
              <a:t> </a:t>
            </a:r>
            <a:r>
              <a:rPr spc="15" dirty="0"/>
              <a:t>να</a:t>
            </a:r>
            <a:r>
              <a:rPr spc="-160" dirty="0"/>
              <a:t> </a:t>
            </a:r>
            <a:r>
              <a:rPr spc="-55" dirty="0"/>
              <a:t>διαδώσετε</a:t>
            </a:r>
            <a:r>
              <a:rPr spc="-215" dirty="0"/>
              <a:t> </a:t>
            </a:r>
            <a:r>
              <a:rPr spc="-20" dirty="0"/>
              <a:t>τα</a:t>
            </a:r>
            <a:r>
              <a:rPr spc="-195" dirty="0"/>
              <a:t> </a:t>
            </a:r>
            <a:r>
              <a:rPr spc="-25" dirty="0"/>
              <a:t>αποτελέσματα</a:t>
            </a:r>
            <a:r>
              <a:rPr spc="-185" dirty="0"/>
              <a:t> </a:t>
            </a:r>
            <a:r>
              <a:rPr spc="-25" dirty="0"/>
              <a:t>της</a:t>
            </a:r>
            <a:r>
              <a:rPr spc="-210" dirty="0"/>
              <a:t> </a:t>
            </a:r>
            <a:r>
              <a:rPr spc="-25" dirty="0"/>
              <a:t>κοινοπραξίας;</a:t>
            </a:r>
          </a:p>
          <a:p>
            <a:pPr marL="271145" marR="1694180" indent="-167640">
              <a:lnSpc>
                <a:spcPct val="100000"/>
              </a:lnSpc>
              <a:buChar char="-"/>
              <a:tabLst>
                <a:tab pos="271780" algn="l"/>
              </a:tabLst>
            </a:pPr>
            <a:r>
              <a:rPr spc="-185" dirty="0"/>
              <a:t>Έχετε</a:t>
            </a:r>
            <a:r>
              <a:rPr spc="-285" dirty="0"/>
              <a:t> </a:t>
            </a:r>
            <a:r>
              <a:rPr spc="-70" dirty="0"/>
              <a:t>συγκεκριμένες</a:t>
            </a:r>
            <a:r>
              <a:rPr spc="-135" dirty="0"/>
              <a:t> </a:t>
            </a:r>
            <a:r>
              <a:rPr dirty="0"/>
              <a:t>ομάδες</a:t>
            </a:r>
            <a:r>
              <a:rPr spc="-50" dirty="0"/>
              <a:t> </a:t>
            </a:r>
            <a:r>
              <a:rPr spc="-5" dirty="0"/>
              <a:t>στόχους</a:t>
            </a:r>
            <a:r>
              <a:rPr spc="-55" dirty="0"/>
              <a:t> </a:t>
            </a:r>
            <a:r>
              <a:rPr spc="-30" dirty="0"/>
              <a:t>για</a:t>
            </a:r>
            <a:r>
              <a:rPr spc="-60" dirty="0"/>
              <a:t> </a:t>
            </a:r>
            <a:r>
              <a:rPr spc="-55" dirty="0"/>
              <a:t>τις</a:t>
            </a:r>
            <a:r>
              <a:rPr spc="-95" dirty="0"/>
              <a:t> </a:t>
            </a:r>
            <a:r>
              <a:rPr spc="-35" dirty="0"/>
              <a:t>δραστηριότητες</a:t>
            </a:r>
            <a:r>
              <a:rPr spc="-45" dirty="0"/>
              <a:t> </a:t>
            </a:r>
            <a:r>
              <a:rPr spc="15" dirty="0"/>
              <a:t>διάδοσης</a:t>
            </a:r>
            <a:r>
              <a:rPr spc="-5" dirty="0"/>
              <a:t> </a:t>
            </a:r>
            <a:r>
              <a:rPr spc="45" dirty="0"/>
              <a:t>που </a:t>
            </a:r>
            <a:r>
              <a:rPr spc="-690" dirty="0"/>
              <a:t> </a:t>
            </a:r>
            <a:r>
              <a:rPr spc="-40" dirty="0"/>
              <a:t>προγραμματίζετε;</a:t>
            </a:r>
          </a:p>
          <a:p>
            <a:pPr marL="103505">
              <a:lnSpc>
                <a:spcPct val="100000"/>
              </a:lnSpc>
              <a:spcBef>
                <a:spcPts val="1215"/>
              </a:spcBef>
            </a:pPr>
            <a:r>
              <a:rPr b="1" spc="-160" dirty="0">
                <a:latin typeface="Tahoma"/>
                <a:cs typeface="Tahoma"/>
              </a:rPr>
              <a:t>3</a:t>
            </a:r>
            <a:r>
              <a:rPr b="1" dirty="0">
                <a:latin typeface="Tahoma"/>
                <a:cs typeface="Tahoma"/>
              </a:rPr>
              <a:t>.</a:t>
            </a:r>
            <a:r>
              <a:rPr b="1" spc="-100" dirty="0">
                <a:latin typeface="Tahoma"/>
                <a:cs typeface="Tahoma"/>
              </a:rPr>
              <a:t> </a:t>
            </a:r>
            <a:r>
              <a:rPr b="1" spc="-120" dirty="0">
                <a:latin typeface="Tahoma"/>
                <a:cs typeface="Tahoma"/>
              </a:rPr>
              <a:t>E</a:t>
            </a:r>
            <a:r>
              <a:rPr b="1" spc="-105" dirty="0">
                <a:latin typeface="Tahoma"/>
                <a:cs typeface="Tahoma"/>
              </a:rPr>
              <a:t>v</a:t>
            </a:r>
            <a:r>
              <a:rPr b="1" dirty="0">
                <a:latin typeface="Tahoma"/>
                <a:cs typeface="Tahoma"/>
              </a:rPr>
              <a:t>al</a:t>
            </a:r>
            <a:r>
              <a:rPr b="1" spc="-5" dirty="0">
                <a:latin typeface="Tahoma"/>
                <a:cs typeface="Tahoma"/>
              </a:rPr>
              <a:t>u</a:t>
            </a:r>
            <a:r>
              <a:rPr b="1" dirty="0">
                <a:latin typeface="Tahoma"/>
                <a:cs typeface="Tahoma"/>
              </a:rPr>
              <a:t>a</a:t>
            </a:r>
            <a:r>
              <a:rPr b="1" spc="-105" dirty="0">
                <a:latin typeface="Tahoma"/>
                <a:cs typeface="Tahoma"/>
              </a:rPr>
              <a:t>ti</a:t>
            </a:r>
            <a:r>
              <a:rPr b="1" spc="-100" dirty="0">
                <a:latin typeface="Tahoma"/>
                <a:cs typeface="Tahoma"/>
              </a:rPr>
              <a:t>o</a:t>
            </a:r>
            <a:r>
              <a:rPr b="1" dirty="0">
                <a:latin typeface="Tahoma"/>
                <a:cs typeface="Tahoma"/>
              </a:rPr>
              <a:t>n</a:t>
            </a:r>
          </a:p>
          <a:p>
            <a:pPr marL="103505" marR="5080">
              <a:lnSpc>
                <a:spcPct val="100000"/>
              </a:lnSpc>
              <a:spcBef>
                <a:spcPts val="95"/>
              </a:spcBef>
              <a:tabLst>
                <a:tab pos="482600" algn="l"/>
                <a:tab pos="2162175" algn="l"/>
                <a:tab pos="2758440" algn="l"/>
                <a:tab pos="4983480" algn="l"/>
                <a:tab pos="5631180" algn="l"/>
                <a:tab pos="6226175" algn="l"/>
                <a:tab pos="7728584" algn="l"/>
                <a:tab pos="8512175" algn="l"/>
                <a:tab pos="9041130" algn="l"/>
              </a:tabLst>
            </a:pPr>
            <a:r>
              <a:rPr dirty="0"/>
              <a:t>-	</a:t>
            </a:r>
            <a:r>
              <a:rPr spc="-80" dirty="0"/>
              <a:t>Πε</a:t>
            </a:r>
            <a:r>
              <a:rPr spc="-90" dirty="0"/>
              <a:t>ρ</a:t>
            </a:r>
            <a:r>
              <a:rPr spc="-155" dirty="0"/>
              <a:t>ι</a:t>
            </a:r>
            <a:r>
              <a:rPr spc="-10" dirty="0"/>
              <a:t>γ</a:t>
            </a:r>
            <a:r>
              <a:rPr spc="-20" dirty="0"/>
              <a:t>ρ</a:t>
            </a:r>
            <a:r>
              <a:rPr spc="-15" dirty="0"/>
              <a:t>ά</a:t>
            </a:r>
            <a:r>
              <a:rPr spc="-40" dirty="0"/>
              <a:t>ψ</a:t>
            </a:r>
            <a:r>
              <a:rPr spc="-180" dirty="0"/>
              <a:t>τ</a:t>
            </a:r>
            <a:r>
              <a:rPr dirty="0"/>
              <a:t>ε	</a:t>
            </a:r>
            <a:r>
              <a:rPr spc="-215" dirty="0"/>
              <a:t>τ</a:t>
            </a:r>
            <a:r>
              <a:rPr spc="-145" dirty="0"/>
              <a:t>ι</a:t>
            </a:r>
            <a:r>
              <a:rPr dirty="0"/>
              <a:t>ς	</a:t>
            </a:r>
            <a:r>
              <a:rPr spc="-80" dirty="0"/>
              <a:t>δ</a:t>
            </a:r>
            <a:r>
              <a:rPr spc="75" dirty="0"/>
              <a:t>ρ</a:t>
            </a:r>
            <a:r>
              <a:rPr spc="20" dirty="0"/>
              <a:t>α</a:t>
            </a:r>
            <a:r>
              <a:rPr spc="15" dirty="0"/>
              <a:t>σ</a:t>
            </a:r>
            <a:r>
              <a:rPr spc="20" dirty="0"/>
              <a:t>τ</a:t>
            </a:r>
            <a:r>
              <a:rPr spc="35" dirty="0"/>
              <a:t>η</a:t>
            </a:r>
            <a:r>
              <a:rPr spc="15" dirty="0"/>
              <a:t>ρ</a:t>
            </a:r>
            <a:r>
              <a:rPr spc="-155" dirty="0"/>
              <a:t>ι</a:t>
            </a:r>
            <a:r>
              <a:rPr spc="-55" dirty="0"/>
              <a:t>ό</a:t>
            </a:r>
            <a:r>
              <a:rPr spc="-50" dirty="0"/>
              <a:t>τ</a:t>
            </a:r>
            <a:r>
              <a:rPr spc="-130" dirty="0"/>
              <a:t>η</a:t>
            </a:r>
            <a:r>
              <a:rPr spc="-120" dirty="0"/>
              <a:t>τ</a:t>
            </a:r>
            <a:r>
              <a:rPr spc="-200" dirty="0"/>
              <a:t>ε</a:t>
            </a:r>
            <a:r>
              <a:rPr dirty="0"/>
              <a:t>ς	</a:t>
            </a:r>
            <a:r>
              <a:rPr spc="-70" dirty="0"/>
              <a:t>κ</a:t>
            </a:r>
            <a:r>
              <a:rPr spc="-75" dirty="0"/>
              <a:t>α</a:t>
            </a:r>
            <a:r>
              <a:rPr dirty="0"/>
              <a:t>ι	</a:t>
            </a:r>
            <a:r>
              <a:rPr spc="-204" dirty="0"/>
              <a:t>τ</a:t>
            </a:r>
            <a:r>
              <a:rPr spc="-155" dirty="0"/>
              <a:t>ι</a:t>
            </a:r>
            <a:r>
              <a:rPr dirty="0"/>
              <a:t>ς	</a:t>
            </a:r>
            <a:r>
              <a:rPr spc="-35" dirty="0"/>
              <a:t>με</a:t>
            </a:r>
            <a:r>
              <a:rPr spc="-40" dirty="0"/>
              <a:t>θ</a:t>
            </a:r>
            <a:r>
              <a:rPr spc="-45" dirty="0"/>
              <a:t>ό</a:t>
            </a:r>
            <a:r>
              <a:rPr spc="-35" dirty="0"/>
              <a:t>δ</a:t>
            </a:r>
            <a:r>
              <a:rPr spc="5" dirty="0"/>
              <a:t>ο</a:t>
            </a:r>
            <a:r>
              <a:rPr spc="-10" dirty="0"/>
              <a:t>υ</a:t>
            </a:r>
            <a:r>
              <a:rPr dirty="0"/>
              <a:t>ς	</a:t>
            </a:r>
            <a:r>
              <a:rPr spc="15" dirty="0"/>
              <a:t>πο</a:t>
            </a:r>
            <a:r>
              <a:rPr dirty="0"/>
              <a:t>υ	</a:t>
            </a:r>
            <a:r>
              <a:rPr spc="55" dirty="0"/>
              <a:t>θ</a:t>
            </a:r>
            <a:r>
              <a:rPr dirty="0"/>
              <a:t>α	</a:t>
            </a:r>
            <a:r>
              <a:rPr spc="-30" dirty="0"/>
              <a:t>χ</a:t>
            </a:r>
            <a:r>
              <a:rPr spc="-45" dirty="0"/>
              <a:t>ρ</a:t>
            </a:r>
            <a:r>
              <a:rPr spc="-35" dirty="0"/>
              <a:t>η</a:t>
            </a:r>
            <a:r>
              <a:rPr spc="-40" dirty="0"/>
              <a:t>σ</a:t>
            </a:r>
            <a:r>
              <a:rPr spc="-50" dirty="0"/>
              <a:t>ι</a:t>
            </a:r>
            <a:r>
              <a:rPr spc="-35" dirty="0"/>
              <a:t>μ</a:t>
            </a:r>
            <a:r>
              <a:rPr spc="-40" dirty="0"/>
              <a:t>ο</a:t>
            </a:r>
            <a:r>
              <a:rPr spc="-45" dirty="0"/>
              <a:t>π</a:t>
            </a:r>
            <a:r>
              <a:rPr spc="-40" dirty="0"/>
              <a:t>ο</a:t>
            </a:r>
            <a:r>
              <a:rPr spc="-50" dirty="0"/>
              <a:t>ι</a:t>
            </a:r>
            <a:r>
              <a:rPr spc="-35" dirty="0"/>
              <a:t>ή</a:t>
            </a:r>
            <a:r>
              <a:rPr spc="-40" dirty="0"/>
              <a:t>σ</a:t>
            </a:r>
            <a:r>
              <a:rPr spc="-35" dirty="0"/>
              <a:t>ετ</a:t>
            </a:r>
            <a:r>
              <a:rPr dirty="0"/>
              <a:t>ε  </a:t>
            </a:r>
            <a:r>
              <a:rPr spc="-35" dirty="0"/>
              <a:t>γ</a:t>
            </a:r>
            <a:r>
              <a:rPr spc="-50" dirty="0"/>
              <a:t>ι</a:t>
            </a:r>
            <a:r>
              <a:rPr dirty="0"/>
              <a:t>α</a:t>
            </a:r>
            <a:r>
              <a:rPr spc="75" dirty="0"/>
              <a:t> </a:t>
            </a:r>
            <a:r>
              <a:rPr spc="25" dirty="0"/>
              <a:t>ν</a:t>
            </a:r>
            <a:r>
              <a:rPr dirty="0"/>
              <a:t>α</a:t>
            </a:r>
            <a:r>
              <a:rPr spc="120" dirty="0"/>
              <a:t> </a:t>
            </a:r>
            <a:r>
              <a:rPr spc="-50" dirty="0"/>
              <a:t>αξ</a:t>
            </a:r>
            <a:r>
              <a:rPr spc="-60" dirty="0"/>
              <a:t>ι</a:t>
            </a:r>
            <a:r>
              <a:rPr spc="-55" dirty="0"/>
              <a:t>ο</a:t>
            </a:r>
            <a:r>
              <a:rPr spc="-50" dirty="0"/>
              <a:t>λ</a:t>
            </a:r>
            <a:r>
              <a:rPr spc="-55" dirty="0"/>
              <a:t>ο</a:t>
            </a:r>
            <a:r>
              <a:rPr spc="-50" dirty="0"/>
              <a:t>γ</a:t>
            </a:r>
            <a:r>
              <a:rPr spc="-45" dirty="0"/>
              <a:t>ή</a:t>
            </a:r>
            <a:r>
              <a:rPr spc="-55" dirty="0"/>
              <a:t>σ</a:t>
            </a:r>
            <a:r>
              <a:rPr spc="-45" dirty="0"/>
              <a:t>ε</a:t>
            </a:r>
            <a:r>
              <a:rPr spc="-50" dirty="0"/>
              <a:t>τ</a:t>
            </a:r>
            <a:r>
              <a:rPr dirty="0"/>
              <a:t>ε</a:t>
            </a:r>
            <a:r>
              <a:rPr spc="65" dirty="0"/>
              <a:t> </a:t>
            </a:r>
            <a:r>
              <a:rPr spc="-50" dirty="0"/>
              <a:t>τ</a:t>
            </a:r>
            <a:r>
              <a:rPr dirty="0"/>
              <a:t>ο</a:t>
            </a:r>
            <a:r>
              <a:rPr spc="45" dirty="0"/>
              <a:t> </a:t>
            </a:r>
            <a:r>
              <a:rPr spc="35" dirty="0"/>
              <a:t>β</a:t>
            </a:r>
            <a:r>
              <a:rPr spc="30" dirty="0"/>
              <a:t>αθ</a:t>
            </a:r>
            <a:r>
              <a:rPr spc="20" dirty="0"/>
              <a:t>μ</a:t>
            </a:r>
            <a:r>
              <a:rPr dirty="0"/>
              <a:t>ό</a:t>
            </a:r>
            <a:r>
              <a:rPr spc="105" dirty="0"/>
              <a:t> </a:t>
            </a:r>
            <a:r>
              <a:rPr spc="-80" dirty="0"/>
              <a:t>ε</a:t>
            </a:r>
            <a:r>
              <a:rPr spc="-90" dirty="0"/>
              <a:t>π</a:t>
            </a:r>
            <a:r>
              <a:rPr spc="-95" dirty="0"/>
              <a:t>ί</a:t>
            </a:r>
            <a:r>
              <a:rPr spc="-85" dirty="0"/>
              <a:t>τ</a:t>
            </a:r>
            <a:r>
              <a:rPr spc="-80" dirty="0"/>
              <a:t>ε</a:t>
            </a:r>
            <a:r>
              <a:rPr spc="-90" dirty="0"/>
              <a:t>υ</a:t>
            </a:r>
            <a:r>
              <a:rPr spc="-85" dirty="0"/>
              <a:t>ξ</a:t>
            </a:r>
            <a:r>
              <a:rPr spc="-80" dirty="0"/>
              <a:t>η</a:t>
            </a:r>
            <a:r>
              <a:rPr dirty="0"/>
              <a:t>ς</a:t>
            </a:r>
            <a:r>
              <a:rPr spc="40" dirty="0"/>
              <a:t> </a:t>
            </a:r>
            <a:r>
              <a:rPr spc="-75" dirty="0"/>
              <a:t>τω</a:t>
            </a:r>
            <a:r>
              <a:rPr dirty="0"/>
              <a:t>ν</a:t>
            </a:r>
            <a:r>
              <a:rPr spc="40" dirty="0"/>
              <a:t> </a:t>
            </a:r>
            <a:r>
              <a:rPr spc="-30" dirty="0"/>
              <a:t>σ</a:t>
            </a:r>
            <a:r>
              <a:rPr spc="-25" dirty="0"/>
              <a:t>τ</a:t>
            </a:r>
            <a:r>
              <a:rPr spc="-30" dirty="0"/>
              <a:t>ό</a:t>
            </a:r>
            <a:r>
              <a:rPr spc="-20" dirty="0"/>
              <a:t>χ</a:t>
            </a:r>
            <a:r>
              <a:rPr spc="-25" dirty="0"/>
              <a:t>ω</a:t>
            </a:r>
            <a:r>
              <a:rPr dirty="0"/>
              <a:t>ν</a:t>
            </a:r>
            <a:r>
              <a:rPr spc="-55" dirty="0"/>
              <a:t> </a:t>
            </a:r>
            <a:r>
              <a:rPr spc="-35" dirty="0"/>
              <a:t>τη</a:t>
            </a:r>
            <a:r>
              <a:rPr dirty="0"/>
              <a:t>ς</a:t>
            </a:r>
            <a:r>
              <a:rPr spc="-210" dirty="0"/>
              <a:t> </a:t>
            </a:r>
            <a:r>
              <a:rPr spc="-70" dirty="0"/>
              <a:t>κ</a:t>
            </a:r>
            <a:r>
              <a:rPr spc="-80" dirty="0"/>
              <a:t>ο</a:t>
            </a:r>
            <a:r>
              <a:rPr spc="-85" dirty="0"/>
              <a:t>ι</a:t>
            </a:r>
            <a:r>
              <a:rPr spc="-70" dirty="0"/>
              <a:t>ν</a:t>
            </a:r>
            <a:r>
              <a:rPr spc="55" dirty="0"/>
              <a:t>οπρα</a:t>
            </a:r>
            <a:r>
              <a:rPr spc="35" dirty="0"/>
              <a:t>ξ</a:t>
            </a:r>
            <a:r>
              <a:rPr spc="20" dirty="0"/>
              <a:t>ί</a:t>
            </a:r>
            <a:r>
              <a:rPr spc="35" dirty="0"/>
              <a:t>α</a:t>
            </a:r>
            <a:r>
              <a:rPr dirty="0"/>
              <a:t>ς</a:t>
            </a:r>
          </a:p>
        </p:txBody>
      </p:sp>
      <p:sp>
        <p:nvSpPr>
          <p:cNvPr id="6" name="object 6"/>
          <p:cNvSpPr txBox="1">
            <a:spLocks noGrp="1"/>
          </p:cNvSpPr>
          <p:nvPr>
            <p:ph type="title"/>
          </p:nvPr>
        </p:nvSpPr>
        <p:spPr>
          <a:xfrm>
            <a:off x="3026410" y="33273"/>
            <a:ext cx="4007485" cy="406400"/>
          </a:xfrm>
          <a:prstGeom prst="rect">
            <a:avLst/>
          </a:prstGeom>
        </p:spPr>
        <p:txBody>
          <a:bodyPr vert="horz" wrap="square" lIns="0" tIns="12065" rIns="0" bIns="0" rtlCol="0">
            <a:spAutoFit/>
          </a:bodyPr>
          <a:lstStyle/>
          <a:p>
            <a:pPr marL="12700">
              <a:lnSpc>
                <a:spcPct val="100000"/>
              </a:lnSpc>
              <a:spcBef>
                <a:spcPts val="95"/>
              </a:spcBef>
            </a:pPr>
            <a:r>
              <a:rPr sz="2500" spc="-70" dirty="0"/>
              <a:t>Α</a:t>
            </a:r>
            <a:r>
              <a:rPr sz="2500" spc="-65" dirty="0"/>
              <a:t>ί</a:t>
            </a:r>
            <a:r>
              <a:rPr sz="2500" spc="-70" dirty="0"/>
              <a:t>τη</a:t>
            </a:r>
            <a:r>
              <a:rPr sz="2500" spc="-60" dirty="0"/>
              <a:t>σ</a:t>
            </a:r>
            <a:r>
              <a:rPr sz="2500" spc="-5" dirty="0"/>
              <a:t>η</a:t>
            </a:r>
            <a:r>
              <a:rPr sz="2500" spc="-110" dirty="0"/>
              <a:t> </a:t>
            </a:r>
            <a:r>
              <a:rPr sz="2500" spc="-30" dirty="0"/>
              <a:t>Κ</a:t>
            </a:r>
            <a:r>
              <a:rPr sz="2500" spc="-5" dirty="0"/>
              <a:t>Α</a:t>
            </a:r>
            <a:r>
              <a:rPr sz="2500" spc="-55" dirty="0"/>
              <a:t> </a:t>
            </a:r>
            <a:r>
              <a:rPr sz="2500" spc="-215" dirty="0"/>
              <a:t>13</a:t>
            </a:r>
            <a:r>
              <a:rPr sz="2500" spc="-5" dirty="0"/>
              <a:t>0</a:t>
            </a:r>
            <a:r>
              <a:rPr sz="2500" spc="-210" dirty="0"/>
              <a:t> </a:t>
            </a:r>
            <a:r>
              <a:rPr sz="2500" spc="-5" dirty="0"/>
              <a:t>–</a:t>
            </a:r>
            <a:r>
              <a:rPr sz="2500" spc="-380" dirty="0"/>
              <a:t> </a:t>
            </a:r>
            <a:r>
              <a:rPr sz="2500" spc="-114" dirty="0"/>
              <a:t>F</a:t>
            </a:r>
            <a:r>
              <a:rPr sz="2500" spc="-120" dirty="0"/>
              <a:t>o</a:t>
            </a:r>
            <a:r>
              <a:rPr sz="2500" spc="-110" dirty="0"/>
              <a:t>ll</a:t>
            </a:r>
            <a:r>
              <a:rPr sz="2500" spc="-120" dirty="0"/>
              <a:t>o</a:t>
            </a:r>
            <a:r>
              <a:rPr sz="2500" spc="-5" dirty="0"/>
              <a:t>w</a:t>
            </a:r>
            <a:r>
              <a:rPr sz="2500" spc="-170" dirty="0"/>
              <a:t> </a:t>
            </a:r>
            <a:r>
              <a:rPr sz="2500" spc="-100" dirty="0"/>
              <a:t>Up</a:t>
            </a:r>
            <a:endParaRPr sz="25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66091" cy="428244"/>
          </a:xfrm>
          <a:prstGeom prst="rect">
            <a:avLst/>
          </a:prstGeom>
        </p:spPr>
      </p:pic>
      <p:sp>
        <p:nvSpPr>
          <p:cNvPr id="3" name="object 3"/>
          <p:cNvSpPr txBox="1">
            <a:spLocks noGrp="1"/>
          </p:cNvSpPr>
          <p:nvPr>
            <p:ph type="title"/>
          </p:nvPr>
        </p:nvSpPr>
        <p:spPr>
          <a:xfrm>
            <a:off x="-507" y="0"/>
            <a:ext cx="8439785" cy="452120"/>
          </a:xfrm>
          <a:prstGeom prst="rect">
            <a:avLst/>
          </a:prstGeom>
        </p:spPr>
        <p:txBody>
          <a:bodyPr vert="horz" wrap="square" lIns="0" tIns="12065" rIns="0" bIns="0" rtlCol="0">
            <a:spAutoFit/>
          </a:bodyPr>
          <a:lstStyle/>
          <a:p>
            <a:pPr marL="12700">
              <a:lnSpc>
                <a:spcPct val="100000"/>
              </a:lnSpc>
              <a:spcBef>
                <a:spcPts val="95"/>
              </a:spcBef>
            </a:pPr>
            <a:r>
              <a:rPr spc="-185" dirty="0"/>
              <a:t>Erasmus+</a:t>
            </a:r>
            <a:r>
              <a:rPr spc="-195" dirty="0"/>
              <a:t> </a:t>
            </a:r>
            <a:r>
              <a:rPr spc="20" dirty="0"/>
              <a:t>and </a:t>
            </a:r>
            <a:r>
              <a:rPr spc="-50" dirty="0"/>
              <a:t>European</a:t>
            </a:r>
            <a:r>
              <a:rPr spc="-65" dirty="0"/>
              <a:t> </a:t>
            </a:r>
            <a:r>
              <a:rPr spc="-114" dirty="0"/>
              <a:t>Solidarity</a:t>
            </a:r>
            <a:r>
              <a:rPr spc="-80" dirty="0"/>
              <a:t> </a:t>
            </a:r>
            <a:r>
              <a:rPr spc="-15" dirty="0"/>
              <a:t>Corps</a:t>
            </a:r>
            <a:r>
              <a:rPr spc="-45" dirty="0"/>
              <a:t> </a:t>
            </a:r>
            <a:r>
              <a:rPr spc="-145" dirty="0"/>
              <a:t>Platform</a:t>
            </a:r>
          </a:p>
        </p:txBody>
      </p:sp>
      <p:sp>
        <p:nvSpPr>
          <p:cNvPr id="4" name="object 4"/>
          <p:cNvSpPr txBox="1"/>
          <p:nvPr/>
        </p:nvSpPr>
        <p:spPr>
          <a:xfrm>
            <a:off x="1752980" y="792226"/>
            <a:ext cx="7942580" cy="1946275"/>
          </a:xfrm>
          <a:prstGeom prst="rect">
            <a:avLst/>
          </a:prstGeom>
        </p:spPr>
        <p:txBody>
          <a:bodyPr vert="horz" wrap="square" lIns="0" tIns="12700" rIns="0" bIns="0" rtlCol="0">
            <a:spAutoFit/>
          </a:bodyPr>
          <a:lstStyle/>
          <a:p>
            <a:pPr marL="469900" indent="-457200">
              <a:lnSpc>
                <a:spcPct val="100000"/>
              </a:lnSpc>
              <a:spcBef>
                <a:spcPts val="100"/>
              </a:spcBef>
              <a:buClr>
                <a:srgbClr val="404040"/>
              </a:buClr>
              <a:buFont typeface="Wingdings"/>
              <a:buChar char=""/>
              <a:tabLst>
                <a:tab pos="469265" algn="l"/>
                <a:tab pos="469900" algn="l"/>
              </a:tabLst>
            </a:pPr>
            <a:r>
              <a:rPr sz="1800" b="1" u="heavy" spc="-45" dirty="0">
                <a:solidFill>
                  <a:srgbClr val="0000FF"/>
                </a:solidFill>
                <a:uFill>
                  <a:solidFill>
                    <a:srgbClr val="0000FF"/>
                  </a:solidFill>
                </a:uFill>
                <a:latin typeface="Tahoma"/>
                <a:cs typeface="Tahoma"/>
                <a:hlinkClick r:id="rId3"/>
              </a:rPr>
              <a:t>Πλ</a:t>
            </a:r>
            <a:r>
              <a:rPr sz="1800" b="1" u="heavy" spc="-55" dirty="0">
                <a:solidFill>
                  <a:srgbClr val="0000FF"/>
                </a:solidFill>
                <a:uFill>
                  <a:solidFill>
                    <a:srgbClr val="0000FF"/>
                  </a:solidFill>
                </a:uFill>
                <a:latin typeface="Tahoma"/>
                <a:cs typeface="Tahoma"/>
                <a:hlinkClick r:id="rId3"/>
              </a:rPr>
              <a:t>α</a:t>
            </a:r>
            <a:r>
              <a:rPr sz="1800" b="1" u="heavy" spc="-50" dirty="0">
                <a:solidFill>
                  <a:srgbClr val="0000FF"/>
                </a:solidFill>
                <a:uFill>
                  <a:solidFill>
                    <a:srgbClr val="0000FF"/>
                  </a:solidFill>
                </a:uFill>
                <a:latin typeface="Tahoma"/>
                <a:cs typeface="Tahoma"/>
                <a:hlinkClick r:id="rId3"/>
              </a:rPr>
              <a:t>τ</a:t>
            </a:r>
            <a:r>
              <a:rPr sz="1800" b="1" u="heavy" spc="-55" dirty="0">
                <a:solidFill>
                  <a:srgbClr val="0000FF"/>
                </a:solidFill>
                <a:uFill>
                  <a:solidFill>
                    <a:srgbClr val="0000FF"/>
                  </a:solidFill>
                </a:uFill>
                <a:latin typeface="Tahoma"/>
                <a:cs typeface="Tahoma"/>
                <a:hlinkClick r:id="rId3"/>
              </a:rPr>
              <a:t>φ</a:t>
            </a:r>
            <a:r>
              <a:rPr sz="1800" b="1" u="heavy" spc="-45" dirty="0">
                <a:solidFill>
                  <a:srgbClr val="0000FF"/>
                </a:solidFill>
                <a:uFill>
                  <a:solidFill>
                    <a:srgbClr val="0000FF"/>
                  </a:solidFill>
                </a:uFill>
                <a:latin typeface="Tahoma"/>
                <a:cs typeface="Tahoma"/>
                <a:hlinkClick r:id="rId3"/>
              </a:rPr>
              <a:t>ό</a:t>
            </a:r>
            <a:r>
              <a:rPr sz="1800" b="1" u="heavy" spc="-55" dirty="0">
                <a:solidFill>
                  <a:srgbClr val="0000FF"/>
                </a:solidFill>
                <a:uFill>
                  <a:solidFill>
                    <a:srgbClr val="0000FF"/>
                  </a:solidFill>
                </a:uFill>
                <a:latin typeface="Tahoma"/>
                <a:cs typeface="Tahoma"/>
                <a:hlinkClick r:id="rId3"/>
              </a:rPr>
              <a:t>ρ</a:t>
            </a:r>
            <a:r>
              <a:rPr sz="1800" b="1" u="heavy" spc="-40" dirty="0">
                <a:solidFill>
                  <a:srgbClr val="0000FF"/>
                </a:solidFill>
                <a:uFill>
                  <a:solidFill>
                    <a:srgbClr val="0000FF"/>
                  </a:solidFill>
                </a:uFill>
                <a:latin typeface="Tahoma"/>
                <a:cs typeface="Tahoma"/>
                <a:hlinkClick r:id="rId3"/>
              </a:rPr>
              <a:t>μ</a:t>
            </a:r>
            <a:r>
              <a:rPr sz="1800" b="1" u="heavy" dirty="0">
                <a:solidFill>
                  <a:srgbClr val="0000FF"/>
                </a:solidFill>
                <a:uFill>
                  <a:solidFill>
                    <a:srgbClr val="0000FF"/>
                  </a:solidFill>
                </a:uFill>
                <a:latin typeface="Tahoma"/>
                <a:cs typeface="Tahoma"/>
                <a:hlinkClick r:id="rId3"/>
              </a:rPr>
              <a:t>α</a:t>
            </a:r>
            <a:r>
              <a:rPr sz="1800" b="1" u="heavy" spc="15" dirty="0">
                <a:solidFill>
                  <a:srgbClr val="0000FF"/>
                </a:solidFill>
                <a:uFill>
                  <a:solidFill>
                    <a:srgbClr val="0000FF"/>
                  </a:solidFill>
                </a:uFill>
                <a:latin typeface="Tahoma"/>
                <a:cs typeface="Tahoma"/>
                <a:hlinkClick r:id="rId3"/>
              </a:rPr>
              <a:t> </a:t>
            </a:r>
            <a:r>
              <a:rPr sz="1800" b="1" u="heavy" spc="-114" dirty="0">
                <a:solidFill>
                  <a:srgbClr val="0000FF"/>
                </a:solidFill>
                <a:uFill>
                  <a:solidFill>
                    <a:srgbClr val="0000FF"/>
                  </a:solidFill>
                </a:uFill>
                <a:latin typeface="Tahoma"/>
                <a:cs typeface="Tahoma"/>
                <a:hlinkClick r:id="rId3"/>
              </a:rPr>
              <a:t>EE</a:t>
            </a:r>
            <a:r>
              <a:rPr sz="1800" b="1" u="heavy" spc="-110" dirty="0">
                <a:solidFill>
                  <a:srgbClr val="0000FF"/>
                </a:solidFill>
                <a:uFill>
                  <a:solidFill>
                    <a:srgbClr val="0000FF"/>
                  </a:solidFill>
                </a:uFill>
                <a:latin typeface="Tahoma"/>
                <a:cs typeface="Tahoma"/>
                <a:hlinkClick r:id="rId3"/>
              </a:rPr>
              <a:t>SC</a:t>
            </a:r>
            <a:r>
              <a:rPr sz="1800" b="1" u="heavy" dirty="0">
                <a:solidFill>
                  <a:srgbClr val="0000FF"/>
                </a:solidFill>
                <a:uFill>
                  <a:solidFill>
                    <a:srgbClr val="0000FF"/>
                  </a:solidFill>
                </a:uFill>
                <a:latin typeface="Tahoma"/>
                <a:cs typeface="Tahoma"/>
                <a:hlinkClick r:id="rId3"/>
              </a:rPr>
              <a:t>P</a:t>
            </a:r>
            <a:r>
              <a:rPr sz="1800" b="1" spc="-90" dirty="0">
                <a:solidFill>
                  <a:srgbClr val="0000FF"/>
                </a:solidFill>
                <a:latin typeface="Tahoma"/>
                <a:cs typeface="Tahoma"/>
                <a:hlinkClick r:id="rId3"/>
              </a:rPr>
              <a:t> </a:t>
            </a:r>
            <a:r>
              <a:rPr sz="1800" b="1" dirty="0">
                <a:solidFill>
                  <a:srgbClr val="404040"/>
                </a:solidFill>
                <a:latin typeface="Tahoma"/>
                <a:cs typeface="Tahoma"/>
              </a:rPr>
              <a:t>-</a:t>
            </a:r>
            <a:r>
              <a:rPr sz="1800" b="1" spc="-70" dirty="0">
                <a:solidFill>
                  <a:srgbClr val="404040"/>
                </a:solidFill>
                <a:latin typeface="Tahoma"/>
                <a:cs typeface="Tahoma"/>
              </a:rPr>
              <a:t> “</a:t>
            </a:r>
            <a:r>
              <a:rPr sz="1800" b="1" spc="-60" dirty="0">
                <a:solidFill>
                  <a:srgbClr val="404040"/>
                </a:solidFill>
                <a:latin typeface="Tahoma"/>
                <a:cs typeface="Tahoma"/>
              </a:rPr>
              <a:t>S</a:t>
            </a:r>
            <a:r>
              <a:rPr sz="1800" b="1" spc="-65" dirty="0">
                <a:solidFill>
                  <a:srgbClr val="404040"/>
                </a:solidFill>
                <a:latin typeface="Tahoma"/>
                <a:cs typeface="Tahoma"/>
              </a:rPr>
              <a:t>i</a:t>
            </a:r>
            <a:r>
              <a:rPr sz="1800" b="1" spc="-60" dirty="0">
                <a:solidFill>
                  <a:srgbClr val="404040"/>
                </a:solidFill>
                <a:latin typeface="Tahoma"/>
                <a:cs typeface="Tahoma"/>
              </a:rPr>
              <a:t>n</a:t>
            </a:r>
            <a:r>
              <a:rPr sz="1800" b="1" spc="-70" dirty="0">
                <a:solidFill>
                  <a:srgbClr val="404040"/>
                </a:solidFill>
                <a:latin typeface="Tahoma"/>
                <a:cs typeface="Tahoma"/>
              </a:rPr>
              <a:t>g</a:t>
            </a:r>
            <a:r>
              <a:rPr sz="1800" b="1" spc="-65" dirty="0">
                <a:solidFill>
                  <a:srgbClr val="404040"/>
                </a:solidFill>
                <a:latin typeface="Tahoma"/>
                <a:cs typeface="Tahoma"/>
              </a:rPr>
              <a:t>l</a:t>
            </a:r>
            <a:r>
              <a:rPr sz="1800" b="1" dirty="0">
                <a:solidFill>
                  <a:srgbClr val="404040"/>
                </a:solidFill>
                <a:latin typeface="Tahoma"/>
                <a:cs typeface="Tahoma"/>
              </a:rPr>
              <a:t>e</a:t>
            </a:r>
            <a:r>
              <a:rPr sz="1800" b="1" spc="-50" dirty="0">
                <a:solidFill>
                  <a:srgbClr val="404040"/>
                </a:solidFill>
                <a:latin typeface="Tahoma"/>
                <a:cs typeface="Tahoma"/>
              </a:rPr>
              <a:t> </a:t>
            </a:r>
            <a:r>
              <a:rPr sz="1800" b="1" spc="-140" dirty="0">
                <a:solidFill>
                  <a:srgbClr val="404040"/>
                </a:solidFill>
                <a:latin typeface="Tahoma"/>
                <a:cs typeface="Tahoma"/>
              </a:rPr>
              <a:t>E</a:t>
            </a:r>
            <a:r>
              <a:rPr sz="1800" b="1" spc="-135" dirty="0">
                <a:solidFill>
                  <a:srgbClr val="404040"/>
                </a:solidFill>
                <a:latin typeface="Tahoma"/>
                <a:cs typeface="Tahoma"/>
              </a:rPr>
              <a:t>n</a:t>
            </a:r>
            <a:r>
              <a:rPr sz="1800" b="1" spc="-140" dirty="0">
                <a:solidFill>
                  <a:srgbClr val="404040"/>
                </a:solidFill>
                <a:latin typeface="Tahoma"/>
                <a:cs typeface="Tahoma"/>
              </a:rPr>
              <a:t>t</a:t>
            </a:r>
            <a:r>
              <a:rPr sz="1800" b="1" spc="-135" dirty="0">
                <a:solidFill>
                  <a:srgbClr val="404040"/>
                </a:solidFill>
                <a:latin typeface="Tahoma"/>
                <a:cs typeface="Tahoma"/>
              </a:rPr>
              <a:t>r</a:t>
            </a:r>
            <a:r>
              <a:rPr sz="1800" b="1" dirty="0">
                <a:solidFill>
                  <a:srgbClr val="404040"/>
                </a:solidFill>
                <a:latin typeface="Tahoma"/>
                <a:cs typeface="Tahoma"/>
              </a:rPr>
              <a:t>y</a:t>
            </a:r>
            <a:r>
              <a:rPr sz="1800" b="1" spc="-175" dirty="0">
                <a:solidFill>
                  <a:srgbClr val="404040"/>
                </a:solidFill>
                <a:latin typeface="Tahoma"/>
                <a:cs typeface="Tahoma"/>
              </a:rPr>
              <a:t> </a:t>
            </a:r>
            <a:r>
              <a:rPr sz="1800" b="1" spc="-95" dirty="0">
                <a:solidFill>
                  <a:srgbClr val="404040"/>
                </a:solidFill>
                <a:latin typeface="Tahoma"/>
                <a:cs typeface="Tahoma"/>
              </a:rPr>
              <a:t>Po</a:t>
            </a:r>
            <a:r>
              <a:rPr sz="1800" b="1" spc="-100" dirty="0">
                <a:solidFill>
                  <a:srgbClr val="404040"/>
                </a:solidFill>
                <a:latin typeface="Tahoma"/>
                <a:cs typeface="Tahoma"/>
              </a:rPr>
              <a:t>in</a:t>
            </a:r>
            <a:r>
              <a:rPr sz="1800" b="1" spc="-105" dirty="0">
                <a:solidFill>
                  <a:srgbClr val="404040"/>
                </a:solidFill>
                <a:latin typeface="Tahoma"/>
                <a:cs typeface="Tahoma"/>
              </a:rPr>
              <a:t>t</a:t>
            </a:r>
            <a:r>
              <a:rPr sz="1800" b="1" dirty="0">
                <a:solidFill>
                  <a:srgbClr val="404040"/>
                </a:solidFill>
                <a:latin typeface="Tahoma"/>
                <a:cs typeface="Tahoma"/>
              </a:rPr>
              <a:t>”</a:t>
            </a:r>
            <a:r>
              <a:rPr sz="1800" b="1" spc="-160" dirty="0">
                <a:solidFill>
                  <a:srgbClr val="404040"/>
                </a:solidFill>
                <a:latin typeface="Tahoma"/>
                <a:cs typeface="Tahoma"/>
              </a:rPr>
              <a:t> </a:t>
            </a:r>
            <a:r>
              <a:rPr sz="1800" b="1" spc="-35" dirty="0">
                <a:solidFill>
                  <a:srgbClr val="404040"/>
                </a:solidFill>
                <a:latin typeface="Tahoma"/>
                <a:cs typeface="Tahoma"/>
              </a:rPr>
              <a:t>γ</a:t>
            </a:r>
            <a:r>
              <a:rPr sz="1800" b="1" spc="-40" dirty="0">
                <a:solidFill>
                  <a:srgbClr val="404040"/>
                </a:solidFill>
                <a:latin typeface="Tahoma"/>
                <a:cs typeface="Tahoma"/>
              </a:rPr>
              <a:t>ι</a:t>
            </a:r>
            <a:r>
              <a:rPr sz="1800" b="1" spc="-45" dirty="0">
                <a:solidFill>
                  <a:srgbClr val="404040"/>
                </a:solidFill>
                <a:latin typeface="Tahoma"/>
                <a:cs typeface="Tahoma"/>
              </a:rPr>
              <a:t>α</a:t>
            </a:r>
            <a:r>
              <a:rPr sz="1800" b="1" dirty="0">
                <a:solidFill>
                  <a:srgbClr val="404040"/>
                </a:solidFill>
                <a:latin typeface="Tahoma"/>
                <a:cs typeface="Tahoma"/>
              </a:rPr>
              <a:t>:</a:t>
            </a:r>
            <a:endParaRPr sz="1800">
              <a:latin typeface="Tahoma"/>
              <a:cs typeface="Tahoma"/>
            </a:endParaRPr>
          </a:p>
          <a:p>
            <a:pPr marL="355600" indent="-342900">
              <a:lnSpc>
                <a:spcPct val="100000"/>
              </a:lnSpc>
              <a:buChar char="-"/>
              <a:tabLst>
                <a:tab pos="354965" algn="l"/>
                <a:tab pos="355600" algn="l"/>
              </a:tabLst>
            </a:pPr>
            <a:r>
              <a:rPr sz="1800" spc="-90" dirty="0">
                <a:solidFill>
                  <a:srgbClr val="404040"/>
                </a:solidFill>
                <a:latin typeface="Verdana"/>
                <a:cs typeface="Verdana"/>
              </a:rPr>
              <a:t>Εξεύρεσ</a:t>
            </a:r>
            <a:r>
              <a:rPr sz="1800" spc="-475" dirty="0">
                <a:solidFill>
                  <a:srgbClr val="404040"/>
                </a:solidFill>
                <a:latin typeface="Verdana"/>
                <a:cs typeface="Verdana"/>
              </a:rPr>
              <a:t> </a:t>
            </a:r>
            <a:r>
              <a:rPr sz="1800" dirty="0">
                <a:solidFill>
                  <a:srgbClr val="404040"/>
                </a:solidFill>
                <a:latin typeface="Verdana"/>
                <a:cs typeface="Verdana"/>
              </a:rPr>
              <a:t>η</a:t>
            </a:r>
            <a:r>
              <a:rPr sz="1800" spc="-170" dirty="0">
                <a:solidFill>
                  <a:srgbClr val="404040"/>
                </a:solidFill>
                <a:latin typeface="Verdana"/>
                <a:cs typeface="Verdana"/>
              </a:rPr>
              <a:t> </a:t>
            </a:r>
            <a:r>
              <a:rPr sz="1800" dirty="0">
                <a:solidFill>
                  <a:srgbClr val="404040"/>
                </a:solidFill>
                <a:latin typeface="Verdana"/>
                <a:cs typeface="Verdana"/>
              </a:rPr>
              <a:t>οργανισ</a:t>
            </a:r>
            <a:r>
              <a:rPr sz="1800" spc="-475" dirty="0">
                <a:solidFill>
                  <a:srgbClr val="404040"/>
                </a:solidFill>
                <a:latin typeface="Verdana"/>
                <a:cs typeface="Verdana"/>
              </a:rPr>
              <a:t> </a:t>
            </a:r>
            <a:r>
              <a:rPr sz="1800" dirty="0">
                <a:solidFill>
                  <a:srgbClr val="404040"/>
                </a:solidFill>
                <a:latin typeface="Verdana"/>
                <a:cs typeface="Verdana"/>
              </a:rPr>
              <a:t>μών</a:t>
            </a:r>
            <a:r>
              <a:rPr sz="1800" spc="-265" dirty="0">
                <a:solidFill>
                  <a:srgbClr val="404040"/>
                </a:solidFill>
                <a:latin typeface="Verdana"/>
                <a:cs typeface="Verdana"/>
              </a:rPr>
              <a:t> </a:t>
            </a:r>
            <a:r>
              <a:rPr sz="1800" spc="25" dirty="0">
                <a:solidFill>
                  <a:srgbClr val="404040"/>
                </a:solidFill>
                <a:latin typeface="Verdana"/>
                <a:cs typeface="Verdana"/>
              </a:rPr>
              <a:t>που</a:t>
            </a:r>
            <a:r>
              <a:rPr sz="1800" spc="-145" dirty="0">
                <a:solidFill>
                  <a:srgbClr val="404040"/>
                </a:solidFill>
                <a:latin typeface="Verdana"/>
                <a:cs typeface="Verdana"/>
              </a:rPr>
              <a:t> </a:t>
            </a:r>
            <a:r>
              <a:rPr sz="1800" spc="-75" dirty="0">
                <a:solidFill>
                  <a:srgbClr val="404040"/>
                </a:solidFill>
                <a:latin typeface="Verdana"/>
                <a:cs typeface="Verdana"/>
              </a:rPr>
              <a:t>συμμετέχουν</a:t>
            </a:r>
            <a:r>
              <a:rPr sz="1800" spc="-160" dirty="0">
                <a:solidFill>
                  <a:srgbClr val="404040"/>
                </a:solidFill>
                <a:latin typeface="Verdana"/>
                <a:cs typeface="Verdana"/>
              </a:rPr>
              <a:t> </a:t>
            </a:r>
            <a:r>
              <a:rPr sz="1800" spc="80" dirty="0">
                <a:solidFill>
                  <a:srgbClr val="404040"/>
                </a:solidFill>
                <a:latin typeface="Verdana"/>
                <a:cs typeface="Verdana"/>
              </a:rPr>
              <a:t>σε</a:t>
            </a:r>
            <a:r>
              <a:rPr sz="1800" spc="-305" dirty="0">
                <a:solidFill>
                  <a:srgbClr val="404040"/>
                </a:solidFill>
                <a:latin typeface="Verdana"/>
                <a:cs typeface="Verdana"/>
              </a:rPr>
              <a:t> </a:t>
            </a:r>
            <a:r>
              <a:rPr sz="1800" spc="-50" dirty="0">
                <a:solidFill>
                  <a:srgbClr val="404040"/>
                </a:solidFill>
                <a:latin typeface="Verdana"/>
                <a:cs typeface="Verdana"/>
              </a:rPr>
              <a:t>Αποκεντρωμένες </a:t>
            </a:r>
            <a:r>
              <a:rPr sz="1800" spc="50" dirty="0">
                <a:solidFill>
                  <a:srgbClr val="404040"/>
                </a:solidFill>
                <a:latin typeface="Verdana"/>
                <a:cs typeface="Verdana"/>
              </a:rPr>
              <a:t>Δράσ</a:t>
            </a:r>
            <a:r>
              <a:rPr sz="1800" spc="-475" dirty="0">
                <a:solidFill>
                  <a:srgbClr val="404040"/>
                </a:solidFill>
                <a:latin typeface="Verdana"/>
                <a:cs typeface="Verdana"/>
              </a:rPr>
              <a:t> </a:t>
            </a:r>
            <a:r>
              <a:rPr sz="1800" spc="-100" dirty="0">
                <a:solidFill>
                  <a:srgbClr val="404040"/>
                </a:solidFill>
                <a:latin typeface="Verdana"/>
                <a:cs typeface="Verdana"/>
              </a:rPr>
              <a:t>εις</a:t>
            </a:r>
            <a:endParaRPr sz="1800">
              <a:latin typeface="Verdana"/>
              <a:cs typeface="Verdana"/>
            </a:endParaRPr>
          </a:p>
          <a:p>
            <a:pPr marL="355600" indent="-342900">
              <a:lnSpc>
                <a:spcPct val="100000"/>
              </a:lnSpc>
              <a:buChar char="-"/>
              <a:tabLst>
                <a:tab pos="354965" algn="l"/>
                <a:tab pos="355600" algn="l"/>
              </a:tabLst>
            </a:pPr>
            <a:r>
              <a:rPr sz="1800" spc="-180" dirty="0">
                <a:solidFill>
                  <a:srgbClr val="404040"/>
                </a:solidFill>
                <a:latin typeface="Verdana"/>
                <a:cs typeface="Verdana"/>
              </a:rPr>
              <a:t>E</a:t>
            </a:r>
            <a:r>
              <a:rPr sz="1800" spc="-120" dirty="0">
                <a:solidFill>
                  <a:srgbClr val="404040"/>
                </a:solidFill>
                <a:latin typeface="Verdana"/>
                <a:cs typeface="Verdana"/>
              </a:rPr>
              <a:t>υκ</a:t>
            </a:r>
            <a:r>
              <a:rPr sz="1800" spc="90" dirty="0">
                <a:solidFill>
                  <a:srgbClr val="404040"/>
                </a:solidFill>
                <a:latin typeface="Verdana"/>
                <a:cs typeface="Verdana"/>
              </a:rPr>
              <a:t>α</a:t>
            </a:r>
            <a:r>
              <a:rPr sz="1800" spc="-110" dirty="0">
                <a:solidFill>
                  <a:srgbClr val="404040"/>
                </a:solidFill>
                <a:latin typeface="Verdana"/>
                <a:cs typeface="Verdana"/>
              </a:rPr>
              <a:t>ι</a:t>
            </a:r>
            <a:r>
              <a:rPr sz="1800" spc="75" dirty="0">
                <a:solidFill>
                  <a:srgbClr val="404040"/>
                </a:solidFill>
                <a:latin typeface="Verdana"/>
                <a:cs typeface="Verdana"/>
              </a:rPr>
              <a:t>ρ</a:t>
            </a:r>
            <a:r>
              <a:rPr sz="1800" spc="-110" dirty="0">
                <a:solidFill>
                  <a:srgbClr val="404040"/>
                </a:solidFill>
                <a:latin typeface="Verdana"/>
                <a:cs typeface="Verdana"/>
              </a:rPr>
              <a:t>ί</a:t>
            </a:r>
            <a:r>
              <a:rPr sz="1800" spc="-180" dirty="0">
                <a:solidFill>
                  <a:srgbClr val="404040"/>
                </a:solidFill>
                <a:latin typeface="Verdana"/>
                <a:cs typeface="Verdana"/>
              </a:rPr>
              <a:t>ε</a:t>
            </a:r>
            <a:r>
              <a:rPr sz="1800" dirty="0">
                <a:solidFill>
                  <a:srgbClr val="404040"/>
                </a:solidFill>
                <a:latin typeface="Verdana"/>
                <a:cs typeface="Verdana"/>
              </a:rPr>
              <a:t>ς</a:t>
            </a:r>
            <a:r>
              <a:rPr sz="1800" spc="-35" dirty="0">
                <a:solidFill>
                  <a:srgbClr val="404040"/>
                </a:solidFill>
                <a:latin typeface="Verdana"/>
                <a:cs typeface="Verdana"/>
              </a:rPr>
              <a:t> </a:t>
            </a:r>
            <a:r>
              <a:rPr sz="1800" spc="-45" dirty="0">
                <a:solidFill>
                  <a:srgbClr val="404040"/>
                </a:solidFill>
                <a:latin typeface="Verdana"/>
                <a:cs typeface="Verdana"/>
              </a:rPr>
              <a:t>τ</a:t>
            </a:r>
            <a:r>
              <a:rPr sz="1800" spc="-65" dirty="0">
                <a:solidFill>
                  <a:srgbClr val="404040"/>
                </a:solidFill>
                <a:latin typeface="Verdana"/>
                <a:cs typeface="Verdana"/>
              </a:rPr>
              <a:t>ο</a:t>
            </a:r>
            <a:r>
              <a:rPr sz="1800" dirty="0">
                <a:solidFill>
                  <a:srgbClr val="404040"/>
                </a:solidFill>
                <a:latin typeface="Verdana"/>
                <a:cs typeface="Verdana"/>
              </a:rPr>
              <a:t>υ</a:t>
            </a:r>
            <a:r>
              <a:rPr sz="1800" spc="-200" dirty="0">
                <a:solidFill>
                  <a:srgbClr val="404040"/>
                </a:solidFill>
                <a:latin typeface="Verdana"/>
                <a:cs typeface="Verdana"/>
              </a:rPr>
              <a:t> </a:t>
            </a:r>
            <a:r>
              <a:rPr sz="1800" spc="-130" dirty="0">
                <a:solidFill>
                  <a:srgbClr val="404040"/>
                </a:solidFill>
                <a:latin typeface="Verdana"/>
                <a:cs typeface="Verdana"/>
              </a:rPr>
              <a:t>Π</a:t>
            </a:r>
            <a:r>
              <a:rPr sz="1800" spc="75" dirty="0">
                <a:solidFill>
                  <a:srgbClr val="404040"/>
                </a:solidFill>
                <a:latin typeface="Verdana"/>
                <a:cs typeface="Verdana"/>
              </a:rPr>
              <a:t>ρ</a:t>
            </a:r>
            <a:r>
              <a:rPr sz="1800" spc="35" dirty="0">
                <a:solidFill>
                  <a:srgbClr val="404040"/>
                </a:solidFill>
                <a:latin typeface="Verdana"/>
                <a:cs typeface="Verdana"/>
              </a:rPr>
              <a:t>ογ</a:t>
            </a:r>
            <a:r>
              <a:rPr sz="1800" spc="15" dirty="0">
                <a:solidFill>
                  <a:srgbClr val="404040"/>
                </a:solidFill>
                <a:latin typeface="Verdana"/>
                <a:cs typeface="Verdana"/>
              </a:rPr>
              <a:t>ρ</a:t>
            </a:r>
            <a:r>
              <a:rPr sz="1800" spc="90" dirty="0">
                <a:solidFill>
                  <a:srgbClr val="404040"/>
                </a:solidFill>
                <a:latin typeface="Verdana"/>
                <a:cs typeface="Verdana"/>
              </a:rPr>
              <a:t>ά</a:t>
            </a:r>
            <a:r>
              <a:rPr sz="1800" spc="-60" dirty="0">
                <a:solidFill>
                  <a:srgbClr val="404040"/>
                </a:solidFill>
                <a:latin typeface="Verdana"/>
                <a:cs typeface="Verdana"/>
              </a:rPr>
              <a:t>μμ</a:t>
            </a:r>
            <a:r>
              <a:rPr sz="1800" spc="90" dirty="0">
                <a:solidFill>
                  <a:srgbClr val="404040"/>
                </a:solidFill>
                <a:latin typeface="Verdana"/>
                <a:cs typeface="Verdana"/>
              </a:rPr>
              <a:t>α</a:t>
            </a:r>
            <a:r>
              <a:rPr sz="1800" spc="-45" dirty="0">
                <a:solidFill>
                  <a:srgbClr val="404040"/>
                </a:solidFill>
                <a:latin typeface="Verdana"/>
                <a:cs typeface="Verdana"/>
              </a:rPr>
              <a:t>τ</a:t>
            </a:r>
            <a:r>
              <a:rPr sz="1800" spc="-65" dirty="0">
                <a:solidFill>
                  <a:srgbClr val="404040"/>
                </a:solidFill>
                <a:latin typeface="Verdana"/>
                <a:cs typeface="Verdana"/>
              </a:rPr>
              <a:t>ο</a:t>
            </a:r>
            <a:r>
              <a:rPr sz="1800" dirty="0">
                <a:solidFill>
                  <a:srgbClr val="404040"/>
                </a:solidFill>
                <a:latin typeface="Verdana"/>
                <a:cs typeface="Verdana"/>
              </a:rPr>
              <a:t>ς</a:t>
            </a:r>
            <a:endParaRPr sz="1800">
              <a:latin typeface="Verdana"/>
              <a:cs typeface="Verdana"/>
            </a:endParaRPr>
          </a:p>
          <a:p>
            <a:pPr marL="355600" indent="-342900">
              <a:lnSpc>
                <a:spcPct val="100000"/>
              </a:lnSpc>
              <a:buChar char="-"/>
              <a:tabLst>
                <a:tab pos="354965" algn="l"/>
                <a:tab pos="355600" algn="l"/>
              </a:tabLst>
            </a:pPr>
            <a:r>
              <a:rPr sz="1800" spc="30" dirty="0">
                <a:solidFill>
                  <a:srgbClr val="404040"/>
                </a:solidFill>
                <a:latin typeface="Verdana"/>
                <a:cs typeface="Verdana"/>
              </a:rPr>
              <a:t>Πρόσβαση</a:t>
            </a:r>
            <a:r>
              <a:rPr sz="1800" spc="-85" dirty="0">
                <a:solidFill>
                  <a:srgbClr val="404040"/>
                </a:solidFill>
                <a:latin typeface="Verdana"/>
                <a:cs typeface="Verdana"/>
              </a:rPr>
              <a:t> </a:t>
            </a:r>
            <a:r>
              <a:rPr sz="1800" dirty="0">
                <a:solidFill>
                  <a:srgbClr val="404040"/>
                </a:solidFill>
                <a:latin typeface="Verdana"/>
                <a:cs typeface="Verdana"/>
              </a:rPr>
              <a:t>σε</a:t>
            </a:r>
            <a:r>
              <a:rPr sz="1800" spc="-140" dirty="0">
                <a:solidFill>
                  <a:srgbClr val="404040"/>
                </a:solidFill>
                <a:latin typeface="Verdana"/>
                <a:cs typeface="Verdana"/>
              </a:rPr>
              <a:t> </a:t>
            </a:r>
            <a:r>
              <a:rPr sz="1800" spc="-105" dirty="0">
                <a:solidFill>
                  <a:srgbClr val="404040"/>
                </a:solidFill>
                <a:latin typeface="Verdana"/>
                <a:cs typeface="Verdana"/>
              </a:rPr>
              <a:t>εγκεκριμένα</a:t>
            </a:r>
            <a:r>
              <a:rPr sz="1800" spc="-40" dirty="0">
                <a:solidFill>
                  <a:srgbClr val="404040"/>
                </a:solidFill>
                <a:latin typeface="Verdana"/>
                <a:cs typeface="Verdana"/>
              </a:rPr>
              <a:t> </a:t>
            </a:r>
            <a:r>
              <a:rPr sz="1800" spc="-75" dirty="0">
                <a:solidFill>
                  <a:srgbClr val="404040"/>
                </a:solidFill>
                <a:latin typeface="Verdana"/>
                <a:cs typeface="Verdana"/>
              </a:rPr>
              <a:t>Σχέδια/Projects’</a:t>
            </a:r>
            <a:r>
              <a:rPr sz="1800" spc="-160" dirty="0">
                <a:solidFill>
                  <a:srgbClr val="404040"/>
                </a:solidFill>
                <a:latin typeface="Verdana"/>
                <a:cs typeface="Verdana"/>
              </a:rPr>
              <a:t> </a:t>
            </a:r>
            <a:r>
              <a:rPr sz="1800" spc="-95" dirty="0">
                <a:solidFill>
                  <a:srgbClr val="404040"/>
                </a:solidFill>
                <a:latin typeface="Verdana"/>
                <a:cs typeface="Verdana"/>
              </a:rPr>
              <a:t>Result</a:t>
            </a:r>
            <a:r>
              <a:rPr sz="1800" spc="-195" dirty="0">
                <a:solidFill>
                  <a:srgbClr val="404040"/>
                </a:solidFill>
                <a:latin typeface="Verdana"/>
                <a:cs typeface="Verdana"/>
              </a:rPr>
              <a:t> </a:t>
            </a:r>
            <a:r>
              <a:rPr sz="1800" spc="-55" dirty="0">
                <a:solidFill>
                  <a:srgbClr val="404040"/>
                </a:solidFill>
                <a:latin typeface="Verdana"/>
                <a:cs typeface="Verdana"/>
              </a:rPr>
              <a:t>Platform</a:t>
            </a:r>
            <a:endParaRPr sz="1800">
              <a:latin typeface="Verdana"/>
              <a:cs typeface="Verdana"/>
            </a:endParaRPr>
          </a:p>
          <a:p>
            <a:pPr marL="355600" indent="-342900">
              <a:lnSpc>
                <a:spcPct val="100000"/>
              </a:lnSpc>
              <a:buChar char="-"/>
              <a:tabLst>
                <a:tab pos="354965" algn="l"/>
                <a:tab pos="355600" algn="l"/>
              </a:tabLst>
            </a:pPr>
            <a:r>
              <a:rPr sz="1800" spc="-180" dirty="0">
                <a:solidFill>
                  <a:srgbClr val="404040"/>
                </a:solidFill>
                <a:latin typeface="Verdana"/>
                <a:cs typeface="Verdana"/>
              </a:rPr>
              <a:t>E</a:t>
            </a:r>
            <a:r>
              <a:rPr sz="1800" spc="-25" dirty="0">
                <a:solidFill>
                  <a:srgbClr val="404040"/>
                </a:solidFill>
                <a:latin typeface="Verdana"/>
                <a:cs typeface="Verdana"/>
              </a:rPr>
              <a:t>γγ</a:t>
            </a:r>
            <a:r>
              <a:rPr sz="1800" spc="-35" dirty="0">
                <a:solidFill>
                  <a:srgbClr val="404040"/>
                </a:solidFill>
                <a:latin typeface="Verdana"/>
                <a:cs typeface="Verdana"/>
              </a:rPr>
              <a:t>ρ</a:t>
            </a:r>
            <a:r>
              <a:rPr sz="1800" spc="90" dirty="0">
                <a:solidFill>
                  <a:srgbClr val="404040"/>
                </a:solidFill>
                <a:latin typeface="Verdana"/>
                <a:cs typeface="Verdana"/>
              </a:rPr>
              <a:t>α</a:t>
            </a:r>
            <a:r>
              <a:rPr sz="1800" spc="-35" dirty="0">
                <a:solidFill>
                  <a:srgbClr val="404040"/>
                </a:solidFill>
                <a:latin typeface="Verdana"/>
                <a:cs typeface="Verdana"/>
              </a:rPr>
              <a:t>φ</a:t>
            </a:r>
            <a:r>
              <a:rPr sz="1800" spc="-40" dirty="0">
                <a:solidFill>
                  <a:srgbClr val="404040"/>
                </a:solidFill>
                <a:latin typeface="Verdana"/>
                <a:cs typeface="Verdana"/>
              </a:rPr>
              <a:t>έ</a:t>
            </a:r>
            <a:r>
              <a:rPr sz="1800" dirty="0">
                <a:solidFill>
                  <a:srgbClr val="404040"/>
                </a:solidFill>
                <a:latin typeface="Verdana"/>
                <a:cs typeface="Verdana"/>
              </a:rPr>
              <a:t>ς</a:t>
            </a:r>
            <a:r>
              <a:rPr sz="1800" spc="-155" dirty="0">
                <a:solidFill>
                  <a:srgbClr val="404040"/>
                </a:solidFill>
                <a:latin typeface="Verdana"/>
                <a:cs typeface="Verdana"/>
              </a:rPr>
              <a:t> </a:t>
            </a:r>
            <a:r>
              <a:rPr sz="1800" spc="-50" dirty="0">
                <a:solidFill>
                  <a:srgbClr val="404040"/>
                </a:solidFill>
                <a:latin typeface="Verdana"/>
                <a:cs typeface="Verdana"/>
              </a:rPr>
              <a:t>ν</a:t>
            </a:r>
            <a:r>
              <a:rPr sz="1800" spc="-180" dirty="0">
                <a:solidFill>
                  <a:srgbClr val="404040"/>
                </a:solidFill>
                <a:latin typeface="Verdana"/>
                <a:cs typeface="Verdana"/>
              </a:rPr>
              <a:t>έ</a:t>
            </a:r>
            <a:r>
              <a:rPr sz="1800" spc="70" dirty="0">
                <a:solidFill>
                  <a:srgbClr val="404040"/>
                </a:solidFill>
                <a:latin typeface="Verdana"/>
                <a:cs typeface="Verdana"/>
              </a:rPr>
              <a:t>ω</a:t>
            </a:r>
            <a:r>
              <a:rPr sz="1800" dirty="0">
                <a:solidFill>
                  <a:srgbClr val="404040"/>
                </a:solidFill>
                <a:latin typeface="Verdana"/>
                <a:cs typeface="Verdana"/>
              </a:rPr>
              <a:t>ν</a:t>
            </a:r>
            <a:r>
              <a:rPr sz="1800" spc="-225" dirty="0">
                <a:solidFill>
                  <a:srgbClr val="404040"/>
                </a:solidFill>
                <a:latin typeface="Verdana"/>
                <a:cs typeface="Verdana"/>
              </a:rPr>
              <a:t> </a:t>
            </a:r>
            <a:r>
              <a:rPr sz="1800" spc="80" dirty="0">
                <a:solidFill>
                  <a:srgbClr val="404040"/>
                </a:solidFill>
                <a:latin typeface="Verdana"/>
                <a:cs typeface="Verdana"/>
              </a:rPr>
              <a:t>ο</a:t>
            </a:r>
            <a:r>
              <a:rPr sz="1800" spc="75" dirty="0">
                <a:solidFill>
                  <a:srgbClr val="404040"/>
                </a:solidFill>
                <a:latin typeface="Verdana"/>
                <a:cs typeface="Verdana"/>
              </a:rPr>
              <a:t>ρ</a:t>
            </a:r>
            <a:r>
              <a:rPr sz="1800" spc="10" dirty="0">
                <a:solidFill>
                  <a:srgbClr val="404040"/>
                </a:solidFill>
                <a:latin typeface="Verdana"/>
                <a:cs typeface="Verdana"/>
              </a:rPr>
              <a:t>γ</a:t>
            </a:r>
            <a:r>
              <a:rPr sz="1800" spc="5" dirty="0">
                <a:solidFill>
                  <a:srgbClr val="404040"/>
                </a:solidFill>
                <a:latin typeface="Verdana"/>
                <a:cs typeface="Verdana"/>
              </a:rPr>
              <a:t>α</a:t>
            </a:r>
            <a:r>
              <a:rPr sz="1800" spc="-50" dirty="0">
                <a:solidFill>
                  <a:srgbClr val="404040"/>
                </a:solidFill>
                <a:latin typeface="Verdana"/>
                <a:cs typeface="Verdana"/>
              </a:rPr>
              <a:t>ν</a:t>
            </a:r>
            <a:r>
              <a:rPr sz="1800" spc="-110" dirty="0">
                <a:solidFill>
                  <a:srgbClr val="404040"/>
                </a:solidFill>
                <a:latin typeface="Verdana"/>
                <a:cs typeface="Verdana"/>
              </a:rPr>
              <a:t>ι</a:t>
            </a:r>
            <a:r>
              <a:rPr sz="1800" dirty="0">
                <a:solidFill>
                  <a:srgbClr val="404040"/>
                </a:solidFill>
                <a:latin typeface="Verdana"/>
                <a:cs typeface="Verdana"/>
              </a:rPr>
              <a:t>σ</a:t>
            </a:r>
            <a:r>
              <a:rPr sz="1800" spc="-475" dirty="0">
                <a:solidFill>
                  <a:srgbClr val="404040"/>
                </a:solidFill>
                <a:latin typeface="Verdana"/>
                <a:cs typeface="Verdana"/>
              </a:rPr>
              <a:t> </a:t>
            </a:r>
            <a:r>
              <a:rPr sz="1800" spc="-75" dirty="0">
                <a:solidFill>
                  <a:srgbClr val="404040"/>
                </a:solidFill>
                <a:latin typeface="Verdana"/>
                <a:cs typeface="Verdana"/>
              </a:rPr>
              <a:t>μ</a:t>
            </a:r>
            <a:r>
              <a:rPr sz="1800" spc="70" dirty="0">
                <a:solidFill>
                  <a:srgbClr val="404040"/>
                </a:solidFill>
                <a:latin typeface="Verdana"/>
                <a:cs typeface="Verdana"/>
              </a:rPr>
              <a:t>ώ</a:t>
            </a:r>
            <a:r>
              <a:rPr sz="1800" dirty="0">
                <a:solidFill>
                  <a:srgbClr val="404040"/>
                </a:solidFill>
                <a:latin typeface="Verdana"/>
                <a:cs typeface="Verdana"/>
              </a:rPr>
              <a:t>ν</a:t>
            </a:r>
            <a:r>
              <a:rPr sz="1800" spc="-270" dirty="0">
                <a:solidFill>
                  <a:srgbClr val="404040"/>
                </a:solidFill>
                <a:latin typeface="Verdana"/>
                <a:cs typeface="Verdana"/>
              </a:rPr>
              <a:t> </a:t>
            </a:r>
            <a:r>
              <a:rPr sz="1800" spc="-195" dirty="0">
                <a:solidFill>
                  <a:srgbClr val="404040"/>
                </a:solidFill>
                <a:latin typeface="Verdana"/>
                <a:cs typeface="Verdana"/>
              </a:rPr>
              <a:t>(</a:t>
            </a:r>
            <a:r>
              <a:rPr sz="1800" spc="125" dirty="0">
                <a:solidFill>
                  <a:srgbClr val="404040"/>
                </a:solidFill>
                <a:latin typeface="Verdana"/>
                <a:cs typeface="Verdana"/>
              </a:rPr>
              <a:t>Α</a:t>
            </a:r>
            <a:r>
              <a:rPr sz="1800" spc="65" dirty="0">
                <a:solidFill>
                  <a:srgbClr val="404040"/>
                </a:solidFill>
                <a:latin typeface="Verdana"/>
                <a:cs typeface="Verdana"/>
              </a:rPr>
              <a:t>π</a:t>
            </a:r>
            <a:r>
              <a:rPr sz="1800" spc="-40" dirty="0">
                <a:solidFill>
                  <a:srgbClr val="404040"/>
                </a:solidFill>
                <a:latin typeface="Verdana"/>
                <a:cs typeface="Verdana"/>
              </a:rPr>
              <a:t>ό</a:t>
            </a:r>
            <a:r>
              <a:rPr sz="1800" spc="-50" dirty="0">
                <a:solidFill>
                  <a:srgbClr val="404040"/>
                </a:solidFill>
                <a:latin typeface="Verdana"/>
                <a:cs typeface="Verdana"/>
              </a:rPr>
              <a:t>κ</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σ</a:t>
            </a:r>
            <a:r>
              <a:rPr sz="1800" spc="-475" dirty="0">
                <a:solidFill>
                  <a:srgbClr val="404040"/>
                </a:solidFill>
                <a:latin typeface="Verdana"/>
                <a:cs typeface="Verdana"/>
              </a:rPr>
              <a:t> </a:t>
            </a:r>
            <a:r>
              <a:rPr sz="1800" dirty="0">
                <a:solidFill>
                  <a:srgbClr val="404040"/>
                </a:solidFill>
                <a:latin typeface="Verdana"/>
                <a:cs typeface="Verdana"/>
              </a:rPr>
              <a:t>η</a:t>
            </a:r>
            <a:r>
              <a:rPr sz="1800" spc="-190" dirty="0">
                <a:solidFill>
                  <a:srgbClr val="404040"/>
                </a:solidFill>
                <a:latin typeface="Verdana"/>
                <a:cs typeface="Verdana"/>
              </a:rPr>
              <a:t> </a:t>
            </a:r>
            <a:r>
              <a:rPr sz="1800" dirty="0">
                <a:solidFill>
                  <a:srgbClr val="404040"/>
                </a:solidFill>
                <a:latin typeface="Verdana"/>
                <a:cs typeface="Verdana"/>
              </a:rPr>
              <a:t>Ο</a:t>
            </a:r>
            <a:r>
              <a:rPr sz="1800" spc="-470" dirty="0">
                <a:solidFill>
                  <a:srgbClr val="404040"/>
                </a:solidFill>
                <a:latin typeface="Verdana"/>
                <a:cs typeface="Verdana"/>
              </a:rPr>
              <a:t> </a:t>
            </a:r>
            <a:r>
              <a:rPr sz="1800" spc="-340" dirty="0">
                <a:solidFill>
                  <a:srgbClr val="404040"/>
                </a:solidFill>
                <a:latin typeface="Verdana"/>
                <a:cs typeface="Verdana"/>
              </a:rPr>
              <a:t>I</a:t>
            </a:r>
            <a:r>
              <a:rPr sz="1800" spc="-105" dirty="0">
                <a:solidFill>
                  <a:srgbClr val="404040"/>
                </a:solidFill>
                <a:latin typeface="Verdana"/>
                <a:cs typeface="Verdana"/>
              </a:rPr>
              <a:t>D)</a:t>
            </a:r>
            <a:endParaRPr sz="1800">
              <a:latin typeface="Verdana"/>
              <a:cs typeface="Verdana"/>
            </a:endParaRPr>
          </a:p>
          <a:p>
            <a:pPr marL="355600" indent="-342900">
              <a:lnSpc>
                <a:spcPct val="100000"/>
              </a:lnSpc>
              <a:buFont typeface="Verdana"/>
              <a:buChar char="-"/>
              <a:tabLst>
                <a:tab pos="354965" algn="l"/>
                <a:tab pos="355600" algn="l"/>
              </a:tabLst>
            </a:pPr>
            <a:r>
              <a:rPr sz="1800" b="1" dirty="0">
                <a:solidFill>
                  <a:srgbClr val="404040"/>
                </a:solidFill>
                <a:latin typeface="Tahoma"/>
                <a:cs typeface="Tahoma"/>
              </a:rPr>
              <a:t>Πρόσβαση</a:t>
            </a:r>
            <a:r>
              <a:rPr sz="1800" b="1" spc="-55" dirty="0">
                <a:solidFill>
                  <a:srgbClr val="404040"/>
                </a:solidFill>
                <a:latin typeface="Tahoma"/>
                <a:cs typeface="Tahoma"/>
              </a:rPr>
              <a:t> </a:t>
            </a:r>
            <a:r>
              <a:rPr sz="1800" b="1" spc="-15" dirty="0">
                <a:solidFill>
                  <a:srgbClr val="404040"/>
                </a:solidFill>
                <a:latin typeface="Tahoma"/>
                <a:cs typeface="Tahoma"/>
              </a:rPr>
              <a:t>στις</a:t>
            </a:r>
            <a:r>
              <a:rPr sz="1800" b="1" spc="-80" dirty="0">
                <a:solidFill>
                  <a:srgbClr val="404040"/>
                </a:solidFill>
                <a:latin typeface="Tahoma"/>
                <a:cs typeface="Tahoma"/>
              </a:rPr>
              <a:t> </a:t>
            </a:r>
            <a:r>
              <a:rPr sz="1800" b="1" spc="-50" dirty="0">
                <a:solidFill>
                  <a:srgbClr val="404040"/>
                </a:solidFill>
                <a:latin typeface="Tahoma"/>
                <a:cs typeface="Tahoma"/>
              </a:rPr>
              <a:t>αιτήσεις</a:t>
            </a:r>
            <a:endParaRPr sz="1800">
              <a:latin typeface="Tahoma"/>
              <a:cs typeface="Tahoma"/>
            </a:endParaRPr>
          </a:p>
          <a:p>
            <a:pPr marL="355600" indent="-342900">
              <a:lnSpc>
                <a:spcPct val="100000"/>
              </a:lnSpc>
              <a:buChar char="-"/>
              <a:tabLst>
                <a:tab pos="354965" algn="l"/>
                <a:tab pos="355600" algn="l"/>
              </a:tabLst>
            </a:pPr>
            <a:r>
              <a:rPr sz="1800" spc="-55" dirty="0">
                <a:solidFill>
                  <a:srgbClr val="404040"/>
                </a:solidFill>
                <a:latin typeface="Verdana"/>
                <a:cs typeface="Verdana"/>
              </a:rPr>
              <a:t>Δ</a:t>
            </a:r>
            <a:r>
              <a:rPr sz="1800" spc="-5" dirty="0">
                <a:solidFill>
                  <a:srgbClr val="404040"/>
                </a:solidFill>
                <a:latin typeface="Verdana"/>
                <a:cs typeface="Verdana"/>
              </a:rPr>
              <a:t>ι</a:t>
            </a:r>
            <a:r>
              <a:rPr sz="1800" spc="90" dirty="0">
                <a:solidFill>
                  <a:srgbClr val="404040"/>
                </a:solidFill>
                <a:latin typeface="Verdana"/>
                <a:cs typeface="Verdana"/>
              </a:rPr>
              <a:t>α</a:t>
            </a:r>
            <a:r>
              <a:rPr sz="1800" spc="-200" dirty="0">
                <a:solidFill>
                  <a:srgbClr val="404040"/>
                </a:solidFill>
                <a:latin typeface="Verdana"/>
                <a:cs typeface="Verdana"/>
              </a:rPr>
              <a:t>χ</a:t>
            </a:r>
            <a:r>
              <a:rPr sz="1800" spc="-180" dirty="0">
                <a:solidFill>
                  <a:srgbClr val="404040"/>
                </a:solidFill>
                <a:latin typeface="Verdana"/>
                <a:cs typeface="Verdana"/>
              </a:rPr>
              <a:t>ε</a:t>
            </a:r>
            <a:r>
              <a:rPr sz="1800" spc="-110" dirty="0">
                <a:solidFill>
                  <a:srgbClr val="404040"/>
                </a:solidFill>
                <a:latin typeface="Verdana"/>
                <a:cs typeface="Verdana"/>
              </a:rPr>
              <a:t>ί</a:t>
            </a:r>
            <a:r>
              <a:rPr sz="1800" spc="75" dirty="0">
                <a:solidFill>
                  <a:srgbClr val="404040"/>
                </a:solidFill>
                <a:latin typeface="Verdana"/>
                <a:cs typeface="Verdana"/>
              </a:rPr>
              <a:t>ρ</a:t>
            </a:r>
            <a:r>
              <a:rPr sz="1800" spc="-110" dirty="0">
                <a:solidFill>
                  <a:srgbClr val="404040"/>
                </a:solidFill>
                <a:latin typeface="Verdana"/>
                <a:cs typeface="Verdana"/>
              </a:rPr>
              <a:t>ι</a:t>
            </a:r>
            <a:r>
              <a:rPr sz="1800" dirty="0">
                <a:solidFill>
                  <a:srgbClr val="404040"/>
                </a:solidFill>
                <a:latin typeface="Verdana"/>
                <a:cs typeface="Verdana"/>
              </a:rPr>
              <a:t>σ</a:t>
            </a:r>
            <a:r>
              <a:rPr sz="1800" spc="-470" dirty="0">
                <a:solidFill>
                  <a:srgbClr val="404040"/>
                </a:solidFill>
                <a:latin typeface="Verdana"/>
                <a:cs typeface="Verdana"/>
              </a:rPr>
              <a:t> </a:t>
            </a:r>
            <a:r>
              <a:rPr sz="1800" dirty="0">
                <a:solidFill>
                  <a:srgbClr val="404040"/>
                </a:solidFill>
                <a:latin typeface="Verdana"/>
                <a:cs typeface="Verdana"/>
              </a:rPr>
              <a:t>η</a:t>
            </a:r>
            <a:r>
              <a:rPr sz="1800" spc="-215" dirty="0">
                <a:solidFill>
                  <a:srgbClr val="404040"/>
                </a:solidFill>
                <a:latin typeface="Verdana"/>
                <a:cs typeface="Verdana"/>
              </a:rPr>
              <a:t> </a:t>
            </a:r>
            <a:r>
              <a:rPr sz="1800" spc="-180" dirty="0">
                <a:solidFill>
                  <a:srgbClr val="404040"/>
                </a:solidFill>
                <a:latin typeface="Verdana"/>
                <a:cs typeface="Verdana"/>
              </a:rPr>
              <a:t>ε</a:t>
            </a:r>
            <a:r>
              <a:rPr sz="1800" spc="-145" dirty="0">
                <a:solidFill>
                  <a:srgbClr val="404040"/>
                </a:solidFill>
                <a:latin typeface="Verdana"/>
                <a:cs typeface="Verdana"/>
              </a:rPr>
              <a:t>γκ</a:t>
            </a:r>
            <a:r>
              <a:rPr sz="1800" spc="-135" dirty="0">
                <a:solidFill>
                  <a:srgbClr val="404040"/>
                </a:solidFill>
                <a:latin typeface="Verdana"/>
                <a:cs typeface="Verdana"/>
              </a:rPr>
              <a:t>ε</a:t>
            </a:r>
            <a:r>
              <a:rPr sz="1800" spc="-35" dirty="0">
                <a:solidFill>
                  <a:srgbClr val="404040"/>
                </a:solidFill>
                <a:latin typeface="Verdana"/>
                <a:cs typeface="Verdana"/>
              </a:rPr>
              <a:t>κ</a:t>
            </a:r>
            <a:r>
              <a:rPr sz="1800" spc="-60" dirty="0">
                <a:solidFill>
                  <a:srgbClr val="404040"/>
                </a:solidFill>
                <a:latin typeface="Verdana"/>
                <a:cs typeface="Verdana"/>
              </a:rPr>
              <a:t>ρ</a:t>
            </a:r>
            <a:r>
              <a:rPr sz="1800" spc="-110" dirty="0">
                <a:solidFill>
                  <a:srgbClr val="404040"/>
                </a:solidFill>
                <a:latin typeface="Verdana"/>
                <a:cs typeface="Verdana"/>
              </a:rPr>
              <a:t>ι</a:t>
            </a:r>
            <a:r>
              <a:rPr sz="1800" spc="-60" dirty="0">
                <a:solidFill>
                  <a:srgbClr val="404040"/>
                </a:solidFill>
                <a:latin typeface="Verdana"/>
                <a:cs typeface="Verdana"/>
              </a:rPr>
              <a:t>μ</a:t>
            </a:r>
            <a:r>
              <a:rPr sz="1800" spc="-180" dirty="0">
                <a:solidFill>
                  <a:srgbClr val="404040"/>
                </a:solidFill>
                <a:latin typeface="Verdana"/>
                <a:cs typeface="Verdana"/>
              </a:rPr>
              <a:t>έ</a:t>
            </a:r>
            <a:r>
              <a:rPr sz="1800" spc="-50" dirty="0">
                <a:solidFill>
                  <a:srgbClr val="404040"/>
                </a:solidFill>
                <a:latin typeface="Verdana"/>
                <a:cs typeface="Verdana"/>
              </a:rPr>
              <a:t>ν</a:t>
            </a:r>
            <a:r>
              <a:rPr sz="1800" spc="70" dirty="0">
                <a:solidFill>
                  <a:srgbClr val="404040"/>
                </a:solidFill>
                <a:latin typeface="Verdana"/>
                <a:cs typeface="Verdana"/>
              </a:rPr>
              <a:t>ω</a:t>
            </a:r>
            <a:r>
              <a:rPr sz="1800" dirty="0">
                <a:solidFill>
                  <a:srgbClr val="404040"/>
                </a:solidFill>
                <a:latin typeface="Verdana"/>
                <a:cs typeface="Verdana"/>
              </a:rPr>
              <a:t>ν</a:t>
            </a:r>
            <a:r>
              <a:rPr sz="1800" spc="-250" dirty="0">
                <a:solidFill>
                  <a:srgbClr val="404040"/>
                </a:solidFill>
                <a:latin typeface="Verdana"/>
                <a:cs typeface="Verdana"/>
              </a:rPr>
              <a:t> </a:t>
            </a:r>
            <a:r>
              <a:rPr sz="1800" dirty="0">
                <a:solidFill>
                  <a:srgbClr val="404040"/>
                </a:solidFill>
                <a:latin typeface="Verdana"/>
                <a:cs typeface="Verdana"/>
              </a:rPr>
              <a:t>σ</a:t>
            </a:r>
            <a:r>
              <a:rPr sz="1800" spc="-475" dirty="0">
                <a:solidFill>
                  <a:srgbClr val="404040"/>
                </a:solidFill>
                <a:latin typeface="Verdana"/>
                <a:cs typeface="Verdana"/>
              </a:rPr>
              <a:t> </a:t>
            </a:r>
            <a:r>
              <a:rPr sz="1800" spc="-200" dirty="0">
                <a:solidFill>
                  <a:srgbClr val="404040"/>
                </a:solidFill>
                <a:latin typeface="Verdana"/>
                <a:cs typeface="Verdana"/>
              </a:rPr>
              <a:t>χ</a:t>
            </a:r>
            <a:r>
              <a:rPr sz="1800" spc="-180" dirty="0">
                <a:solidFill>
                  <a:srgbClr val="404040"/>
                </a:solidFill>
                <a:latin typeface="Verdana"/>
                <a:cs typeface="Verdana"/>
              </a:rPr>
              <a:t>ε</a:t>
            </a:r>
            <a:r>
              <a:rPr sz="1800" spc="-150" dirty="0">
                <a:solidFill>
                  <a:srgbClr val="404040"/>
                </a:solidFill>
                <a:latin typeface="Verdana"/>
                <a:cs typeface="Verdana"/>
              </a:rPr>
              <a:t>δ</a:t>
            </a:r>
            <a:r>
              <a:rPr sz="1800" spc="-50" dirty="0">
                <a:solidFill>
                  <a:srgbClr val="404040"/>
                </a:solidFill>
                <a:latin typeface="Verdana"/>
                <a:cs typeface="Verdana"/>
              </a:rPr>
              <a:t>ί</a:t>
            </a:r>
            <a:r>
              <a:rPr sz="1800" spc="55" dirty="0">
                <a:solidFill>
                  <a:srgbClr val="404040"/>
                </a:solidFill>
                <a:latin typeface="Verdana"/>
                <a:cs typeface="Verdana"/>
              </a:rPr>
              <a:t>ω</a:t>
            </a:r>
            <a:r>
              <a:rPr sz="1800" dirty="0">
                <a:solidFill>
                  <a:srgbClr val="404040"/>
                </a:solidFill>
                <a:latin typeface="Verdana"/>
                <a:cs typeface="Verdana"/>
              </a:rPr>
              <a:t>ν</a:t>
            </a:r>
            <a:endParaRPr sz="1800">
              <a:latin typeface="Verdana"/>
              <a:cs typeface="Verdana"/>
            </a:endParaRPr>
          </a:p>
        </p:txBody>
      </p:sp>
      <p:pic>
        <p:nvPicPr>
          <p:cNvPr id="5" name="object 5"/>
          <p:cNvPicPr/>
          <p:nvPr/>
        </p:nvPicPr>
        <p:blipFill>
          <a:blip r:embed="rId4" cstate="print"/>
          <a:stretch>
            <a:fillRect/>
          </a:stretch>
        </p:blipFill>
        <p:spPr>
          <a:xfrm>
            <a:off x="1524000" y="2968751"/>
            <a:ext cx="9144000" cy="3887723"/>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4383"/>
            <a:ext cx="12182855" cy="466344"/>
          </a:xfrm>
          <a:prstGeom prst="rect">
            <a:avLst/>
          </a:prstGeom>
        </p:spPr>
      </p:pic>
      <p:sp>
        <p:nvSpPr>
          <p:cNvPr id="3" name="object 3"/>
          <p:cNvSpPr txBox="1">
            <a:spLocks noGrp="1"/>
          </p:cNvSpPr>
          <p:nvPr>
            <p:ph type="title"/>
          </p:nvPr>
        </p:nvSpPr>
        <p:spPr>
          <a:xfrm>
            <a:off x="23875" y="8585"/>
            <a:ext cx="6075680" cy="452120"/>
          </a:xfrm>
          <a:prstGeom prst="rect">
            <a:avLst/>
          </a:prstGeom>
        </p:spPr>
        <p:txBody>
          <a:bodyPr vert="horz" wrap="square" lIns="0" tIns="12065" rIns="0" bIns="0" rtlCol="0">
            <a:spAutoFit/>
          </a:bodyPr>
          <a:lstStyle/>
          <a:p>
            <a:pPr marL="12700">
              <a:lnSpc>
                <a:spcPct val="100000"/>
              </a:lnSpc>
              <a:spcBef>
                <a:spcPts val="95"/>
              </a:spcBef>
            </a:pPr>
            <a:r>
              <a:rPr spc="5" dirty="0"/>
              <a:t>Πρόσβαση</a:t>
            </a:r>
            <a:r>
              <a:rPr spc="-25" dirty="0"/>
              <a:t> </a:t>
            </a:r>
            <a:r>
              <a:rPr spc="-60" dirty="0"/>
              <a:t>στην</a:t>
            </a:r>
            <a:r>
              <a:rPr spc="-105" dirty="0"/>
              <a:t> </a:t>
            </a:r>
            <a:r>
              <a:rPr spc="-25" dirty="0"/>
              <a:t>πλατφόρμα</a:t>
            </a:r>
            <a:r>
              <a:rPr spc="-65" dirty="0"/>
              <a:t> </a:t>
            </a:r>
            <a:r>
              <a:rPr spc="-140" dirty="0"/>
              <a:t>EESCP</a:t>
            </a:r>
          </a:p>
        </p:txBody>
      </p:sp>
      <p:sp>
        <p:nvSpPr>
          <p:cNvPr id="4" name="object 4"/>
          <p:cNvSpPr txBox="1"/>
          <p:nvPr/>
        </p:nvSpPr>
        <p:spPr>
          <a:xfrm>
            <a:off x="2069973" y="726415"/>
            <a:ext cx="5460365" cy="1132205"/>
          </a:xfrm>
          <a:prstGeom prst="rect">
            <a:avLst/>
          </a:prstGeom>
        </p:spPr>
        <p:txBody>
          <a:bodyPr vert="horz" wrap="square" lIns="0" tIns="76200" rIns="0" bIns="0" rtlCol="0">
            <a:spAutoFit/>
          </a:bodyPr>
          <a:lstStyle/>
          <a:p>
            <a:pPr marL="469900" indent="-457200">
              <a:lnSpc>
                <a:spcPct val="100000"/>
              </a:lnSpc>
              <a:spcBef>
                <a:spcPts val="600"/>
              </a:spcBef>
              <a:buAutoNum type="arabicPeriod"/>
              <a:tabLst>
                <a:tab pos="469265" algn="l"/>
                <a:tab pos="469900" algn="l"/>
              </a:tabLst>
            </a:pPr>
            <a:r>
              <a:rPr sz="2000" spc="-140" dirty="0">
                <a:solidFill>
                  <a:srgbClr val="404040"/>
                </a:solidFill>
                <a:latin typeface="Verdana"/>
                <a:cs typeface="Verdana"/>
              </a:rPr>
              <a:t>Ε</a:t>
            </a:r>
            <a:r>
              <a:rPr sz="2000" spc="-120" dirty="0">
                <a:solidFill>
                  <a:srgbClr val="404040"/>
                </a:solidFill>
                <a:latin typeface="Verdana"/>
                <a:cs typeface="Verdana"/>
              </a:rPr>
              <a:t>γ</a:t>
            </a:r>
            <a:r>
              <a:rPr sz="2000" dirty="0">
                <a:solidFill>
                  <a:srgbClr val="404040"/>
                </a:solidFill>
                <a:latin typeface="Verdana"/>
                <a:cs typeface="Verdana"/>
              </a:rPr>
              <a:t>γ</a:t>
            </a:r>
            <a:r>
              <a:rPr sz="2000" spc="10" dirty="0">
                <a:solidFill>
                  <a:srgbClr val="404040"/>
                </a:solidFill>
                <a:latin typeface="Verdana"/>
                <a:cs typeface="Verdana"/>
              </a:rPr>
              <a:t>ρ</a:t>
            </a:r>
            <a:r>
              <a:rPr sz="2000" spc="-5" dirty="0">
                <a:solidFill>
                  <a:srgbClr val="404040"/>
                </a:solidFill>
                <a:latin typeface="Verdana"/>
                <a:cs typeface="Verdana"/>
              </a:rPr>
              <a:t>α</a:t>
            </a:r>
            <a:r>
              <a:rPr sz="2000" dirty="0">
                <a:solidFill>
                  <a:srgbClr val="404040"/>
                </a:solidFill>
                <a:latin typeface="Verdana"/>
                <a:cs typeface="Verdana"/>
              </a:rPr>
              <a:t>φή</a:t>
            </a:r>
            <a:r>
              <a:rPr sz="2000" spc="-185" dirty="0">
                <a:solidFill>
                  <a:srgbClr val="404040"/>
                </a:solidFill>
                <a:latin typeface="Verdana"/>
                <a:cs typeface="Verdana"/>
              </a:rPr>
              <a:t> </a:t>
            </a:r>
            <a:r>
              <a:rPr sz="2000" dirty="0">
                <a:solidFill>
                  <a:srgbClr val="404040"/>
                </a:solidFill>
                <a:latin typeface="Verdana"/>
                <a:cs typeface="Verdana"/>
              </a:rPr>
              <a:t>ή</a:t>
            </a:r>
            <a:r>
              <a:rPr sz="2000" spc="-200" dirty="0">
                <a:solidFill>
                  <a:srgbClr val="404040"/>
                </a:solidFill>
                <a:latin typeface="Verdana"/>
                <a:cs typeface="Verdana"/>
              </a:rPr>
              <a:t> </a:t>
            </a:r>
            <a:r>
              <a:rPr sz="2000" spc="-50" dirty="0">
                <a:solidFill>
                  <a:srgbClr val="404040"/>
                </a:solidFill>
                <a:latin typeface="Verdana"/>
                <a:cs typeface="Verdana"/>
              </a:rPr>
              <a:t>L</a:t>
            </a:r>
            <a:r>
              <a:rPr sz="2000" spc="-65" dirty="0">
                <a:solidFill>
                  <a:srgbClr val="404040"/>
                </a:solidFill>
                <a:latin typeface="Verdana"/>
                <a:cs typeface="Verdana"/>
              </a:rPr>
              <a:t>o</a:t>
            </a:r>
            <a:r>
              <a:rPr sz="2000" spc="-40" dirty="0">
                <a:solidFill>
                  <a:srgbClr val="404040"/>
                </a:solidFill>
                <a:latin typeface="Verdana"/>
                <a:cs typeface="Verdana"/>
              </a:rPr>
              <a:t>g</a:t>
            </a:r>
            <a:r>
              <a:rPr sz="2000" spc="-35" dirty="0">
                <a:solidFill>
                  <a:srgbClr val="404040"/>
                </a:solidFill>
                <a:latin typeface="Verdana"/>
                <a:cs typeface="Verdana"/>
              </a:rPr>
              <a:t>i</a:t>
            </a:r>
            <a:r>
              <a:rPr sz="2000" dirty="0">
                <a:solidFill>
                  <a:srgbClr val="404040"/>
                </a:solidFill>
                <a:latin typeface="Verdana"/>
                <a:cs typeface="Verdana"/>
              </a:rPr>
              <a:t>n</a:t>
            </a:r>
            <a:endParaRPr sz="2000">
              <a:latin typeface="Verdana"/>
              <a:cs typeface="Verdana"/>
            </a:endParaRPr>
          </a:p>
          <a:p>
            <a:pPr marL="469900" indent="-457200">
              <a:lnSpc>
                <a:spcPct val="100000"/>
              </a:lnSpc>
              <a:spcBef>
                <a:spcPts val="505"/>
              </a:spcBef>
              <a:buAutoNum type="arabicPeriod"/>
              <a:tabLst>
                <a:tab pos="469265" algn="l"/>
                <a:tab pos="469900" algn="l"/>
              </a:tabLst>
            </a:pPr>
            <a:r>
              <a:rPr sz="2000" spc="-165" dirty="0">
                <a:solidFill>
                  <a:srgbClr val="404040"/>
                </a:solidFill>
                <a:latin typeface="Verdana"/>
                <a:cs typeface="Verdana"/>
              </a:rPr>
              <a:t>E</a:t>
            </a:r>
            <a:r>
              <a:rPr sz="2000" dirty="0">
                <a:solidFill>
                  <a:srgbClr val="404040"/>
                </a:solidFill>
                <a:latin typeface="Verdana"/>
                <a:cs typeface="Verdana"/>
              </a:rPr>
              <a:t>U</a:t>
            </a:r>
            <a:r>
              <a:rPr sz="2000" spc="-360" dirty="0">
                <a:solidFill>
                  <a:srgbClr val="404040"/>
                </a:solidFill>
                <a:latin typeface="Verdana"/>
                <a:cs typeface="Verdana"/>
              </a:rPr>
              <a:t> </a:t>
            </a:r>
            <a:r>
              <a:rPr sz="2000" spc="-45" dirty="0">
                <a:solidFill>
                  <a:srgbClr val="404040"/>
                </a:solidFill>
                <a:latin typeface="Verdana"/>
                <a:cs typeface="Verdana"/>
              </a:rPr>
              <a:t>L</a:t>
            </a:r>
            <a:r>
              <a:rPr sz="2000" spc="-65" dirty="0">
                <a:solidFill>
                  <a:srgbClr val="404040"/>
                </a:solidFill>
                <a:latin typeface="Verdana"/>
                <a:cs typeface="Verdana"/>
              </a:rPr>
              <a:t>o</a:t>
            </a:r>
            <a:r>
              <a:rPr sz="2000" spc="-40" dirty="0">
                <a:solidFill>
                  <a:srgbClr val="404040"/>
                </a:solidFill>
                <a:latin typeface="Verdana"/>
                <a:cs typeface="Verdana"/>
              </a:rPr>
              <a:t>g</a:t>
            </a:r>
            <a:r>
              <a:rPr sz="2000" spc="-35" dirty="0">
                <a:solidFill>
                  <a:srgbClr val="404040"/>
                </a:solidFill>
                <a:latin typeface="Verdana"/>
                <a:cs typeface="Verdana"/>
              </a:rPr>
              <a:t>i</a:t>
            </a:r>
            <a:r>
              <a:rPr sz="2000" dirty="0">
                <a:solidFill>
                  <a:srgbClr val="404040"/>
                </a:solidFill>
                <a:latin typeface="Verdana"/>
                <a:cs typeface="Verdana"/>
              </a:rPr>
              <a:t>n</a:t>
            </a:r>
            <a:endParaRPr sz="2000">
              <a:latin typeface="Verdana"/>
              <a:cs typeface="Verdana"/>
            </a:endParaRPr>
          </a:p>
          <a:p>
            <a:pPr marL="469900" indent="-457200">
              <a:lnSpc>
                <a:spcPct val="100000"/>
              </a:lnSpc>
              <a:spcBef>
                <a:spcPts val="505"/>
              </a:spcBef>
              <a:buAutoNum type="arabicPeriod"/>
              <a:tabLst>
                <a:tab pos="469265" algn="l"/>
                <a:tab pos="469900" algn="l"/>
              </a:tabLst>
            </a:pPr>
            <a:r>
              <a:rPr sz="2000" spc="-60" dirty="0">
                <a:solidFill>
                  <a:srgbClr val="404040"/>
                </a:solidFill>
                <a:latin typeface="Verdana"/>
                <a:cs typeface="Verdana"/>
              </a:rPr>
              <a:t>W</a:t>
            </a:r>
            <a:r>
              <a:rPr sz="2000" spc="25" dirty="0">
                <a:solidFill>
                  <a:srgbClr val="404040"/>
                </a:solidFill>
                <a:latin typeface="Verdana"/>
                <a:cs typeface="Verdana"/>
              </a:rPr>
              <a:t>e</a:t>
            </a:r>
            <a:r>
              <a:rPr sz="2000" spc="20" dirty="0">
                <a:solidFill>
                  <a:srgbClr val="404040"/>
                </a:solidFill>
                <a:latin typeface="Verdana"/>
                <a:cs typeface="Verdana"/>
              </a:rPr>
              <a:t>l</a:t>
            </a:r>
            <a:r>
              <a:rPr sz="2000" spc="30" dirty="0">
                <a:solidFill>
                  <a:srgbClr val="404040"/>
                </a:solidFill>
                <a:latin typeface="Verdana"/>
                <a:cs typeface="Verdana"/>
              </a:rPr>
              <a:t>com</a:t>
            </a:r>
            <a:r>
              <a:rPr sz="2000" dirty="0">
                <a:solidFill>
                  <a:srgbClr val="404040"/>
                </a:solidFill>
                <a:latin typeface="Verdana"/>
                <a:cs typeface="Verdana"/>
              </a:rPr>
              <a:t>e</a:t>
            </a:r>
            <a:r>
              <a:rPr sz="2000" spc="-110" dirty="0">
                <a:solidFill>
                  <a:srgbClr val="404040"/>
                </a:solidFill>
                <a:latin typeface="Verdana"/>
                <a:cs typeface="Verdana"/>
              </a:rPr>
              <a:t> </a:t>
            </a:r>
            <a:r>
              <a:rPr sz="2000" spc="-30" dirty="0">
                <a:solidFill>
                  <a:srgbClr val="404040"/>
                </a:solidFill>
                <a:latin typeface="Verdana"/>
                <a:cs typeface="Verdana"/>
              </a:rPr>
              <a:t>messag</a:t>
            </a:r>
            <a:r>
              <a:rPr sz="2000" dirty="0">
                <a:solidFill>
                  <a:srgbClr val="404040"/>
                </a:solidFill>
                <a:latin typeface="Verdana"/>
                <a:cs typeface="Verdana"/>
              </a:rPr>
              <a:t>e</a:t>
            </a:r>
            <a:r>
              <a:rPr sz="2000" spc="-185" dirty="0">
                <a:solidFill>
                  <a:srgbClr val="404040"/>
                </a:solidFill>
                <a:latin typeface="Verdana"/>
                <a:cs typeface="Verdana"/>
              </a:rPr>
              <a:t> </a:t>
            </a:r>
            <a:r>
              <a:rPr sz="2000" spc="-120" dirty="0">
                <a:solidFill>
                  <a:srgbClr val="404040"/>
                </a:solidFill>
                <a:latin typeface="Verdana"/>
                <a:cs typeface="Verdana"/>
              </a:rPr>
              <a:t>μ</a:t>
            </a:r>
            <a:r>
              <a:rPr sz="2000" dirty="0">
                <a:solidFill>
                  <a:srgbClr val="404040"/>
                </a:solidFill>
                <a:latin typeface="Verdana"/>
                <a:cs typeface="Verdana"/>
              </a:rPr>
              <a:t>ε</a:t>
            </a:r>
            <a:r>
              <a:rPr sz="2000" spc="-295" dirty="0">
                <a:solidFill>
                  <a:srgbClr val="404040"/>
                </a:solidFill>
                <a:latin typeface="Verdana"/>
                <a:cs typeface="Verdana"/>
              </a:rPr>
              <a:t> </a:t>
            </a:r>
            <a:r>
              <a:rPr sz="2000" spc="-50" dirty="0">
                <a:solidFill>
                  <a:srgbClr val="404040"/>
                </a:solidFill>
                <a:latin typeface="Verdana"/>
                <a:cs typeface="Verdana"/>
              </a:rPr>
              <a:t>τ</a:t>
            </a:r>
            <a:r>
              <a:rPr sz="2000" dirty="0">
                <a:solidFill>
                  <a:srgbClr val="404040"/>
                </a:solidFill>
                <a:latin typeface="Verdana"/>
                <a:cs typeface="Verdana"/>
              </a:rPr>
              <a:t>ο</a:t>
            </a:r>
            <a:r>
              <a:rPr sz="2000" spc="-215" dirty="0">
                <a:solidFill>
                  <a:srgbClr val="404040"/>
                </a:solidFill>
                <a:latin typeface="Verdana"/>
                <a:cs typeface="Verdana"/>
              </a:rPr>
              <a:t> </a:t>
            </a:r>
            <a:r>
              <a:rPr sz="2000" spc="-40" dirty="0">
                <a:solidFill>
                  <a:srgbClr val="404040"/>
                </a:solidFill>
                <a:latin typeface="Verdana"/>
                <a:cs typeface="Verdana"/>
              </a:rPr>
              <a:t>μ</a:t>
            </a:r>
            <a:r>
              <a:rPr sz="2000" spc="-35" dirty="0">
                <a:solidFill>
                  <a:srgbClr val="404040"/>
                </a:solidFill>
                <a:latin typeface="Verdana"/>
                <a:cs typeface="Verdana"/>
              </a:rPr>
              <a:t>ή</a:t>
            </a:r>
            <a:r>
              <a:rPr sz="2000" spc="-40" dirty="0">
                <a:solidFill>
                  <a:srgbClr val="404040"/>
                </a:solidFill>
                <a:latin typeface="Verdana"/>
                <a:cs typeface="Verdana"/>
              </a:rPr>
              <a:t>ν</a:t>
            </a:r>
            <a:r>
              <a:rPr sz="2000" spc="-45" dirty="0">
                <a:solidFill>
                  <a:srgbClr val="404040"/>
                </a:solidFill>
                <a:latin typeface="Verdana"/>
                <a:cs typeface="Verdana"/>
              </a:rPr>
              <a:t>υ</a:t>
            </a:r>
            <a:r>
              <a:rPr sz="2000" spc="-40" dirty="0">
                <a:solidFill>
                  <a:srgbClr val="404040"/>
                </a:solidFill>
                <a:latin typeface="Verdana"/>
                <a:cs typeface="Verdana"/>
              </a:rPr>
              <a:t>μ</a:t>
            </a:r>
            <a:r>
              <a:rPr sz="2000" dirty="0">
                <a:solidFill>
                  <a:srgbClr val="404040"/>
                </a:solidFill>
                <a:latin typeface="Verdana"/>
                <a:cs typeface="Verdana"/>
              </a:rPr>
              <a:t>α</a:t>
            </a:r>
            <a:r>
              <a:rPr sz="2000" spc="-215" dirty="0">
                <a:solidFill>
                  <a:srgbClr val="404040"/>
                </a:solidFill>
                <a:latin typeface="Verdana"/>
                <a:cs typeface="Verdana"/>
              </a:rPr>
              <a:t> </a:t>
            </a:r>
            <a:r>
              <a:rPr sz="2000" spc="-35" dirty="0">
                <a:solidFill>
                  <a:srgbClr val="404040"/>
                </a:solidFill>
                <a:latin typeface="Verdana"/>
                <a:cs typeface="Verdana"/>
              </a:rPr>
              <a:t>χ</a:t>
            </a:r>
            <a:r>
              <a:rPr sz="2000" spc="-45" dirty="0">
                <a:solidFill>
                  <a:srgbClr val="404040"/>
                </a:solidFill>
                <a:latin typeface="Verdana"/>
                <a:cs typeface="Verdana"/>
              </a:rPr>
              <a:t>ρ</a:t>
            </a:r>
            <a:r>
              <a:rPr sz="2000" spc="-35" dirty="0">
                <a:solidFill>
                  <a:srgbClr val="404040"/>
                </a:solidFill>
                <a:latin typeface="Verdana"/>
                <a:cs typeface="Verdana"/>
              </a:rPr>
              <a:t>ή</a:t>
            </a:r>
            <a:r>
              <a:rPr sz="2000" spc="-45" dirty="0">
                <a:solidFill>
                  <a:srgbClr val="404040"/>
                </a:solidFill>
                <a:latin typeface="Verdana"/>
                <a:cs typeface="Verdana"/>
              </a:rPr>
              <a:t>σ</a:t>
            </a:r>
            <a:r>
              <a:rPr sz="2000" spc="-50" dirty="0">
                <a:solidFill>
                  <a:srgbClr val="404040"/>
                </a:solidFill>
                <a:latin typeface="Verdana"/>
                <a:cs typeface="Verdana"/>
              </a:rPr>
              <a:t>τ</a:t>
            </a:r>
            <a:r>
              <a:rPr sz="2000" dirty="0">
                <a:solidFill>
                  <a:srgbClr val="404040"/>
                </a:solidFill>
                <a:latin typeface="Verdana"/>
                <a:cs typeface="Verdana"/>
              </a:rPr>
              <a:t>η</a:t>
            </a:r>
            <a:endParaRPr sz="2000">
              <a:latin typeface="Verdana"/>
              <a:cs typeface="Verdana"/>
            </a:endParaRPr>
          </a:p>
        </p:txBody>
      </p:sp>
      <p:grpSp>
        <p:nvGrpSpPr>
          <p:cNvPr id="5" name="object 5"/>
          <p:cNvGrpSpPr/>
          <p:nvPr/>
        </p:nvGrpSpPr>
        <p:grpSpPr>
          <a:xfrm>
            <a:off x="1524000" y="1377632"/>
            <a:ext cx="9141460" cy="4302760"/>
            <a:chOff x="1524000" y="1377632"/>
            <a:chExt cx="9141460" cy="4302760"/>
          </a:xfrm>
        </p:grpSpPr>
        <p:pic>
          <p:nvPicPr>
            <p:cNvPr id="6" name="object 6"/>
            <p:cNvPicPr/>
            <p:nvPr/>
          </p:nvPicPr>
          <p:blipFill>
            <a:blip r:embed="rId3" cstate="print"/>
            <a:stretch>
              <a:fillRect/>
            </a:stretch>
          </p:blipFill>
          <p:spPr>
            <a:xfrm>
              <a:off x="1524000" y="1851659"/>
              <a:ext cx="9140952" cy="3828288"/>
            </a:xfrm>
            <a:prstGeom prst="rect">
              <a:avLst/>
            </a:prstGeom>
          </p:spPr>
        </p:pic>
        <p:sp>
          <p:nvSpPr>
            <p:cNvPr id="7" name="object 7"/>
            <p:cNvSpPr/>
            <p:nvPr/>
          </p:nvSpPr>
          <p:spPr>
            <a:xfrm>
              <a:off x="9622535" y="1389887"/>
              <a:ext cx="617220" cy="480059"/>
            </a:xfrm>
            <a:custGeom>
              <a:avLst/>
              <a:gdLst/>
              <a:ahLst/>
              <a:cxnLst/>
              <a:rect l="l" t="t" r="r" b="b"/>
              <a:pathLst>
                <a:path w="617220" h="480060">
                  <a:moveTo>
                    <a:pt x="475615" y="0"/>
                  </a:moveTo>
                  <a:lnTo>
                    <a:pt x="433832" y="2286"/>
                  </a:lnTo>
                  <a:lnTo>
                    <a:pt x="392430" y="15494"/>
                  </a:lnTo>
                  <a:lnTo>
                    <a:pt x="352933" y="38735"/>
                  </a:lnTo>
                  <a:lnTo>
                    <a:pt x="316865" y="71120"/>
                  </a:lnTo>
                  <a:lnTo>
                    <a:pt x="285877" y="111887"/>
                  </a:lnTo>
                  <a:lnTo>
                    <a:pt x="261239" y="160020"/>
                  </a:lnTo>
                  <a:lnTo>
                    <a:pt x="241046" y="204977"/>
                  </a:lnTo>
                  <a:lnTo>
                    <a:pt x="217297" y="248538"/>
                  </a:lnTo>
                  <a:lnTo>
                    <a:pt x="189865" y="290702"/>
                  </a:lnTo>
                  <a:lnTo>
                    <a:pt x="159004" y="331470"/>
                  </a:lnTo>
                  <a:lnTo>
                    <a:pt x="124587" y="370713"/>
                  </a:lnTo>
                  <a:lnTo>
                    <a:pt x="86614" y="408559"/>
                  </a:lnTo>
                  <a:lnTo>
                    <a:pt x="45085" y="445008"/>
                  </a:lnTo>
                  <a:lnTo>
                    <a:pt x="0" y="479933"/>
                  </a:lnTo>
                  <a:lnTo>
                    <a:pt x="55880" y="456819"/>
                  </a:lnTo>
                  <a:lnTo>
                    <a:pt x="109474" y="439800"/>
                  </a:lnTo>
                  <a:lnTo>
                    <a:pt x="160528" y="428751"/>
                  </a:lnTo>
                  <a:lnTo>
                    <a:pt x="209169" y="423672"/>
                  </a:lnTo>
                  <a:lnTo>
                    <a:pt x="255397" y="424814"/>
                  </a:lnTo>
                  <a:lnTo>
                    <a:pt x="299212" y="431926"/>
                  </a:lnTo>
                  <a:lnTo>
                    <a:pt x="340614" y="445008"/>
                  </a:lnTo>
                  <a:lnTo>
                    <a:pt x="381254" y="454660"/>
                  </a:lnTo>
                  <a:lnTo>
                    <a:pt x="423037" y="452500"/>
                  </a:lnTo>
                  <a:lnTo>
                    <a:pt x="464439" y="439292"/>
                  </a:lnTo>
                  <a:lnTo>
                    <a:pt x="503936" y="416051"/>
                  </a:lnTo>
                  <a:lnTo>
                    <a:pt x="540004" y="383539"/>
                  </a:lnTo>
                  <a:lnTo>
                    <a:pt x="570992" y="342773"/>
                  </a:lnTo>
                  <a:lnTo>
                    <a:pt x="595630" y="294639"/>
                  </a:lnTo>
                  <a:lnTo>
                    <a:pt x="611251" y="242950"/>
                  </a:lnTo>
                  <a:lnTo>
                    <a:pt x="617220" y="192150"/>
                  </a:lnTo>
                  <a:lnTo>
                    <a:pt x="613791" y="143763"/>
                  </a:lnTo>
                  <a:lnTo>
                    <a:pt x="601472" y="99567"/>
                  </a:lnTo>
                  <a:lnTo>
                    <a:pt x="580898" y="61467"/>
                  </a:lnTo>
                  <a:lnTo>
                    <a:pt x="552323" y="30861"/>
                  </a:lnTo>
                  <a:lnTo>
                    <a:pt x="516255" y="9651"/>
                  </a:lnTo>
                  <a:lnTo>
                    <a:pt x="475615" y="0"/>
                  </a:lnTo>
                  <a:close/>
                </a:path>
              </a:pathLst>
            </a:custGeom>
            <a:solidFill>
              <a:srgbClr val="FFFFFF"/>
            </a:solidFill>
          </p:spPr>
          <p:txBody>
            <a:bodyPr wrap="square" lIns="0" tIns="0" rIns="0" bIns="0" rtlCol="0"/>
            <a:lstStyle/>
            <a:p>
              <a:endParaRPr/>
            </a:p>
          </p:txBody>
        </p:sp>
        <p:sp>
          <p:nvSpPr>
            <p:cNvPr id="8" name="object 8"/>
            <p:cNvSpPr/>
            <p:nvPr/>
          </p:nvSpPr>
          <p:spPr>
            <a:xfrm>
              <a:off x="9623297" y="1390649"/>
              <a:ext cx="617220" cy="480059"/>
            </a:xfrm>
            <a:custGeom>
              <a:avLst/>
              <a:gdLst/>
              <a:ahLst/>
              <a:cxnLst/>
              <a:rect l="l" t="t" r="r" b="b"/>
              <a:pathLst>
                <a:path w="617220" h="480060">
                  <a:moveTo>
                    <a:pt x="516254" y="9651"/>
                  </a:moveTo>
                  <a:lnTo>
                    <a:pt x="475615" y="0"/>
                  </a:lnTo>
                  <a:lnTo>
                    <a:pt x="433831" y="2286"/>
                  </a:lnTo>
                  <a:lnTo>
                    <a:pt x="392429" y="15494"/>
                  </a:lnTo>
                  <a:lnTo>
                    <a:pt x="352932" y="38735"/>
                  </a:lnTo>
                  <a:lnTo>
                    <a:pt x="316865" y="71120"/>
                  </a:lnTo>
                  <a:lnTo>
                    <a:pt x="285876" y="111887"/>
                  </a:lnTo>
                  <a:lnTo>
                    <a:pt x="261238" y="160020"/>
                  </a:lnTo>
                  <a:lnTo>
                    <a:pt x="241046" y="204977"/>
                  </a:lnTo>
                  <a:lnTo>
                    <a:pt x="217297" y="248538"/>
                  </a:lnTo>
                  <a:lnTo>
                    <a:pt x="189865" y="290702"/>
                  </a:lnTo>
                  <a:lnTo>
                    <a:pt x="159003" y="331470"/>
                  </a:lnTo>
                  <a:lnTo>
                    <a:pt x="124586" y="370713"/>
                  </a:lnTo>
                  <a:lnTo>
                    <a:pt x="86613" y="408559"/>
                  </a:lnTo>
                  <a:lnTo>
                    <a:pt x="45084" y="445008"/>
                  </a:lnTo>
                  <a:lnTo>
                    <a:pt x="0" y="479933"/>
                  </a:lnTo>
                  <a:lnTo>
                    <a:pt x="55879" y="456819"/>
                  </a:lnTo>
                  <a:lnTo>
                    <a:pt x="109474" y="439800"/>
                  </a:lnTo>
                  <a:lnTo>
                    <a:pt x="160527" y="428751"/>
                  </a:lnTo>
                  <a:lnTo>
                    <a:pt x="209169" y="423672"/>
                  </a:lnTo>
                  <a:lnTo>
                    <a:pt x="255397" y="424814"/>
                  </a:lnTo>
                  <a:lnTo>
                    <a:pt x="299211" y="431926"/>
                  </a:lnTo>
                  <a:lnTo>
                    <a:pt x="340613" y="445008"/>
                  </a:lnTo>
                  <a:lnTo>
                    <a:pt x="381253" y="454660"/>
                  </a:lnTo>
                  <a:lnTo>
                    <a:pt x="423036" y="452500"/>
                  </a:lnTo>
                  <a:lnTo>
                    <a:pt x="464438" y="439292"/>
                  </a:lnTo>
                  <a:lnTo>
                    <a:pt x="503935" y="416051"/>
                  </a:lnTo>
                  <a:lnTo>
                    <a:pt x="540003" y="383539"/>
                  </a:lnTo>
                  <a:lnTo>
                    <a:pt x="570992" y="342773"/>
                  </a:lnTo>
                  <a:lnTo>
                    <a:pt x="595629" y="294639"/>
                  </a:lnTo>
                  <a:lnTo>
                    <a:pt x="611251" y="242950"/>
                  </a:lnTo>
                  <a:lnTo>
                    <a:pt x="617220" y="192150"/>
                  </a:lnTo>
                  <a:lnTo>
                    <a:pt x="613791" y="143763"/>
                  </a:lnTo>
                  <a:lnTo>
                    <a:pt x="601472" y="99567"/>
                  </a:lnTo>
                  <a:lnTo>
                    <a:pt x="580898" y="61467"/>
                  </a:lnTo>
                  <a:lnTo>
                    <a:pt x="552323" y="30861"/>
                  </a:lnTo>
                  <a:lnTo>
                    <a:pt x="516254" y="9651"/>
                  </a:lnTo>
                  <a:close/>
                </a:path>
              </a:pathLst>
            </a:custGeom>
            <a:ln w="25908">
              <a:solidFill>
                <a:srgbClr val="385D88"/>
              </a:solidFill>
            </a:ln>
          </p:spPr>
          <p:txBody>
            <a:bodyPr wrap="square" lIns="0" tIns="0" rIns="0" bIns="0" rtlCol="0"/>
            <a:lstStyle/>
            <a:p>
              <a:endParaRPr/>
            </a:p>
          </p:txBody>
        </p:sp>
      </p:grpSp>
      <p:sp>
        <p:nvSpPr>
          <p:cNvPr id="9" name="object 9"/>
          <p:cNvSpPr txBox="1"/>
          <p:nvPr/>
        </p:nvSpPr>
        <p:spPr>
          <a:xfrm>
            <a:off x="9966706" y="1435734"/>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grpSp>
        <p:nvGrpSpPr>
          <p:cNvPr id="10" name="object 10"/>
          <p:cNvGrpSpPr/>
          <p:nvPr/>
        </p:nvGrpSpPr>
        <p:grpSpPr>
          <a:xfrm>
            <a:off x="7424928" y="1851660"/>
            <a:ext cx="3243580" cy="4281170"/>
            <a:chOff x="7424928" y="1851660"/>
            <a:chExt cx="3243580" cy="4281170"/>
          </a:xfrm>
        </p:grpSpPr>
        <p:pic>
          <p:nvPicPr>
            <p:cNvPr id="11" name="object 11"/>
            <p:cNvPicPr/>
            <p:nvPr/>
          </p:nvPicPr>
          <p:blipFill>
            <a:blip r:embed="rId4" cstate="print"/>
            <a:stretch>
              <a:fillRect/>
            </a:stretch>
          </p:blipFill>
          <p:spPr>
            <a:xfrm>
              <a:off x="7539228" y="5428488"/>
              <a:ext cx="3037331" cy="704088"/>
            </a:xfrm>
            <a:prstGeom prst="rect">
              <a:avLst/>
            </a:prstGeom>
          </p:spPr>
        </p:pic>
        <p:pic>
          <p:nvPicPr>
            <p:cNvPr id="12" name="object 12"/>
            <p:cNvPicPr/>
            <p:nvPr/>
          </p:nvPicPr>
          <p:blipFill>
            <a:blip r:embed="rId5" cstate="print"/>
            <a:stretch>
              <a:fillRect/>
            </a:stretch>
          </p:blipFill>
          <p:spPr>
            <a:xfrm>
              <a:off x="7424928" y="1851660"/>
              <a:ext cx="3243072" cy="1286256"/>
            </a:xfrm>
            <a:prstGeom prst="rect">
              <a:avLst/>
            </a:prstGeom>
          </p:spPr>
        </p:pic>
        <p:pic>
          <p:nvPicPr>
            <p:cNvPr id="13" name="object 13"/>
            <p:cNvPicPr/>
            <p:nvPr/>
          </p:nvPicPr>
          <p:blipFill>
            <a:blip r:embed="rId6" cstate="print"/>
            <a:stretch>
              <a:fillRect/>
            </a:stretch>
          </p:blipFill>
          <p:spPr>
            <a:xfrm>
              <a:off x="7463028" y="3156204"/>
              <a:ext cx="3134868" cy="2001012"/>
            </a:xfrm>
            <a:prstGeom prst="rect">
              <a:avLst/>
            </a:prstGeom>
          </p:spPr>
        </p:pic>
        <p:sp>
          <p:nvSpPr>
            <p:cNvPr id="14" name="object 14"/>
            <p:cNvSpPr/>
            <p:nvPr/>
          </p:nvSpPr>
          <p:spPr>
            <a:xfrm>
              <a:off x="9931908" y="3003804"/>
              <a:ext cx="617220" cy="480059"/>
            </a:xfrm>
            <a:custGeom>
              <a:avLst/>
              <a:gdLst/>
              <a:ahLst/>
              <a:cxnLst/>
              <a:rect l="l" t="t" r="r" b="b"/>
              <a:pathLst>
                <a:path w="617220" h="480060">
                  <a:moveTo>
                    <a:pt x="475615" y="0"/>
                  </a:moveTo>
                  <a:lnTo>
                    <a:pt x="433832" y="2159"/>
                  </a:lnTo>
                  <a:lnTo>
                    <a:pt x="392430" y="15367"/>
                  </a:lnTo>
                  <a:lnTo>
                    <a:pt x="352933" y="38735"/>
                  </a:lnTo>
                  <a:lnTo>
                    <a:pt x="316865" y="71120"/>
                  </a:lnTo>
                  <a:lnTo>
                    <a:pt x="285876" y="111887"/>
                  </a:lnTo>
                  <a:lnTo>
                    <a:pt x="261239" y="160020"/>
                  </a:lnTo>
                  <a:lnTo>
                    <a:pt x="241046" y="205105"/>
                  </a:lnTo>
                  <a:lnTo>
                    <a:pt x="217297" y="248666"/>
                  </a:lnTo>
                  <a:lnTo>
                    <a:pt x="189865" y="290703"/>
                  </a:lnTo>
                  <a:lnTo>
                    <a:pt x="159003" y="331470"/>
                  </a:lnTo>
                  <a:lnTo>
                    <a:pt x="124587" y="370713"/>
                  </a:lnTo>
                  <a:lnTo>
                    <a:pt x="86614" y="408559"/>
                  </a:lnTo>
                  <a:lnTo>
                    <a:pt x="45085" y="445008"/>
                  </a:lnTo>
                  <a:lnTo>
                    <a:pt x="0" y="479933"/>
                  </a:lnTo>
                  <a:lnTo>
                    <a:pt x="56007" y="456819"/>
                  </a:lnTo>
                  <a:lnTo>
                    <a:pt x="109474" y="439800"/>
                  </a:lnTo>
                  <a:lnTo>
                    <a:pt x="160527" y="428751"/>
                  </a:lnTo>
                  <a:lnTo>
                    <a:pt x="209296" y="423672"/>
                  </a:lnTo>
                  <a:lnTo>
                    <a:pt x="255524" y="424815"/>
                  </a:lnTo>
                  <a:lnTo>
                    <a:pt x="299212" y="431926"/>
                  </a:lnTo>
                  <a:lnTo>
                    <a:pt x="340614" y="445008"/>
                  </a:lnTo>
                  <a:lnTo>
                    <a:pt x="381253" y="454660"/>
                  </a:lnTo>
                  <a:lnTo>
                    <a:pt x="423037" y="452500"/>
                  </a:lnTo>
                  <a:lnTo>
                    <a:pt x="464439" y="439293"/>
                  </a:lnTo>
                  <a:lnTo>
                    <a:pt x="503936" y="416051"/>
                  </a:lnTo>
                  <a:lnTo>
                    <a:pt x="540003" y="383540"/>
                  </a:lnTo>
                  <a:lnTo>
                    <a:pt x="570992" y="342773"/>
                  </a:lnTo>
                  <a:lnTo>
                    <a:pt x="595630" y="294640"/>
                  </a:lnTo>
                  <a:lnTo>
                    <a:pt x="611251" y="243078"/>
                  </a:lnTo>
                  <a:lnTo>
                    <a:pt x="617220" y="192150"/>
                  </a:lnTo>
                  <a:lnTo>
                    <a:pt x="613791" y="143763"/>
                  </a:lnTo>
                  <a:lnTo>
                    <a:pt x="601472" y="99695"/>
                  </a:lnTo>
                  <a:lnTo>
                    <a:pt x="580898" y="61468"/>
                  </a:lnTo>
                  <a:lnTo>
                    <a:pt x="552323" y="30861"/>
                  </a:lnTo>
                  <a:lnTo>
                    <a:pt x="516255" y="9651"/>
                  </a:lnTo>
                  <a:lnTo>
                    <a:pt x="475615" y="0"/>
                  </a:lnTo>
                  <a:close/>
                </a:path>
              </a:pathLst>
            </a:custGeom>
            <a:solidFill>
              <a:srgbClr val="FFFFFF"/>
            </a:solidFill>
          </p:spPr>
          <p:txBody>
            <a:bodyPr wrap="square" lIns="0" tIns="0" rIns="0" bIns="0" rtlCol="0"/>
            <a:lstStyle/>
            <a:p>
              <a:endParaRPr/>
            </a:p>
          </p:txBody>
        </p:sp>
        <p:sp>
          <p:nvSpPr>
            <p:cNvPr id="15" name="object 15"/>
            <p:cNvSpPr/>
            <p:nvPr/>
          </p:nvSpPr>
          <p:spPr>
            <a:xfrm>
              <a:off x="9932670" y="3004566"/>
              <a:ext cx="617220" cy="480059"/>
            </a:xfrm>
            <a:custGeom>
              <a:avLst/>
              <a:gdLst/>
              <a:ahLst/>
              <a:cxnLst/>
              <a:rect l="l" t="t" r="r" b="b"/>
              <a:pathLst>
                <a:path w="617220" h="480060">
                  <a:moveTo>
                    <a:pt x="516254" y="9651"/>
                  </a:moveTo>
                  <a:lnTo>
                    <a:pt x="475614" y="0"/>
                  </a:lnTo>
                  <a:lnTo>
                    <a:pt x="433831" y="2159"/>
                  </a:lnTo>
                  <a:lnTo>
                    <a:pt x="392429" y="15367"/>
                  </a:lnTo>
                  <a:lnTo>
                    <a:pt x="352932" y="38735"/>
                  </a:lnTo>
                  <a:lnTo>
                    <a:pt x="316864" y="71120"/>
                  </a:lnTo>
                  <a:lnTo>
                    <a:pt x="285876" y="111887"/>
                  </a:lnTo>
                  <a:lnTo>
                    <a:pt x="261238" y="160020"/>
                  </a:lnTo>
                  <a:lnTo>
                    <a:pt x="241046" y="205105"/>
                  </a:lnTo>
                  <a:lnTo>
                    <a:pt x="217297" y="248666"/>
                  </a:lnTo>
                  <a:lnTo>
                    <a:pt x="189864" y="290703"/>
                  </a:lnTo>
                  <a:lnTo>
                    <a:pt x="159003" y="331470"/>
                  </a:lnTo>
                  <a:lnTo>
                    <a:pt x="124586" y="370713"/>
                  </a:lnTo>
                  <a:lnTo>
                    <a:pt x="86613" y="408559"/>
                  </a:lnTo>
                  <a:lnTo>
                    <a:pt x="45084" y="445008"/>
                  </a:lnTo>
                  <a:lnTo>
                    <a:pt x="0" y="479933"/>
                  </a:lnTo>
                  <a:lnTo>
                    <a:pt x="56006" y="456819"/>
                  </a:lnTo>
                  <a:lnTo>
                    <a:pt x="109474" y="439800"/>
                  </a:lnTo>
                  <a:lnTo>
                    <a:pt x="160527" y="428751"/>
                  </a:lnTo>
                  <a:lnTo>
                    <a:pt x="209296" y="423672"/>
                  </a:lnTo>
                  <a:lnTo>
                    <a:pt x="255524" y="424814"/>
                  </a:lnTo>
                  <a:lnTo>
                    <a:pt x="299211" y="431926"/>
                  </a:lnTo>
                  <a:lnTo>
                    <a:pt x="340613" y="445008"/>
                  </a:lnTo>
                  <a:lnTo>
                    <a:pt x="381253" y="454660"/>
                  </a:lnTo>
                  <a:lnTo>
                    <a:pt x="423036" y="452500"/>
                  </a:lnTo>
                  <a:lnTo>
                    <a:pt x="464438" y="439293"/>
                  </a:lnTo>
                  <a:lnTo>
                    <a:pt x="503935" y="416051"/>
                  </a:lnTo>
                  <a:lnTo>
                    <a:pt x="540003" y="383539"/>
                  </a:lnTo>
                  <a:lnTo>
                    <a:pt x="570991" y="342773"/>
                  </a:lnTo>
                  <a:lnTo>
                    <a:pt x="595629" y="294639"/>
                  </a:lnTo>
                  <a:lnTo>
                    <a:pt x="611251" y="243078"/>
                  </a:lnTo>
                  <a:lnTo>
                    <a:pt x="617220" y="192150"/>
                  </a:lnTo>
                  <a:lnTo>
                    <a:pt x="613790" y="143763"/>
                  </a:lnTo>
                  <a:lnTo>
                    <a:pt x="601472" y="99695"/>
                  </a:lnTo>
                  <a:lnTo>
                    <a:pt x="580898" y="61468"/>
                  </a:lnTo>
                  <a:lnTo>
                    <a:pt x="552323" y="30861"/>
                  </a:lnTo>
                  <a:lnTo>
                    <a:pt x="516254" y="9651"/>
                  </a:lnTo>
                  <a:close/>
                </a:path>
              </a:pathLst>
            </a:custGeom>
            <a:ln w="25908">
              <a:solidFill>
                <a:srgbClr val="385D88"/>
              </a:solidFill>
            </a:ln>
          </p:spPr>
          <p:txBody>
            <a:bodyPr wrap="square" lIns="0" tIns="0" rIns="0" bIns="0" rtlCol="0"/>
            <a:lstStyle/>
            <a:p>
              <a:endParaRPr/>
            </a:p>
          </p:txBody>
        </p:sp>
      </p:grpSp>
      <p:sp>
        <p:nvSpPr>
          <p:cNvPr id="16" name="object 16"/>
          <p:cNvSpPr txBox="1"/>
          <p:nvPr/>
        </p:nvSpPr>
        <p:spPr>
          <a:xfrm>
            <a:off x="10276458" y="3051175"/>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grpSp>
        <p:nvGrpSpPr>
          <p:cNvPr id="17" name="object 17"/>
          <p:cNvGrpSpPr/>
          <p:nvPr/>
        </p:nvGrpSpPr>
        <p:grpSpPr>
          <a:xfrm>
            <a:off x="9817607" y="4954523"/>
            <a:ext cx="642620" cy="506095"/>
            <a:chOff x="9817607" y="4954523"/>
            <a:chExt cx="642620" cy="506095"/>
          </a:xfrm>
        </p:grpSpPr>
        <p:sp>
          <p:nvSpPr>
            <p:cNvPr id="18" name="object 18"/>
            <p:cNvSpPr/>
            <p:nvPr/>
          </p:nvSpPr>
          <p:spPr>
            <a:xfrm>
              <a:off x="9829799" y="4966715"/>
              <a:ext cx="616585" cy="480059"/>
            </a:xfrm>
            <a:custGeom>
              <a:avLst/>
              <a:gdLst/>
              <a:ahLst/>
              <a:cxnLst/>
              <a:rect l="l" t="t" r="r" b="b"/>
              <a:pathLst>
                <a:path w="616584" h="480060">
                  <a:moveTo>
                    <a:pt x="475106" y="0"/>
                  </a:moveTo>
                  <a:lnTo>
                    <a:pt x="433450" y="2158"/>
                  </a:lnTo>
                  <a:lnTo>
                    <a:pt x="392049" y="15366"/>
                  </a:lnTo>
                  <a:lnTo>
                    <a:pt x="352551" y="38734"/>
                  </a:lnTo>
                  <a:lnTo>
                    <a:pt x="316610" y="71119"/>
                  </a:lnTo>
                  <a:lnTo>
                    <a:pt x="285623" y="111886"/>
                  </a:lnTo>
                  <a:lnTo>
                    <a:pt x="261111" y="160019"/>
                  </a:lnTo>
                  <a:lnTo>
                    <a:pt x="240919" y="205104"/>
                  </a:lnTo>
                  <a:lnTo>
                    <a:pt x="217170" y="248665"/>
                  </a:lnTo>
                  <a:lnTo>
                    <a:pt x="189865" y="290702"/>
                  </a:lnTo>
                  <a:lnTo>
                    <a:pt x="158876" y="331469"/>
                  </a:lnTo>
                  <a:lnTo>
                    <a:pt x="124459" y="370712"/>
                  </a:lnTo>
                  <a:lnTo>
                    <a:pt x="86614" y="408558"/>
                  </a:lnTo>
                  <a:lnTo>
                    <a:pt x="45084" y="445007"/>
                  </a:lnTo>
                  <a:lnTo>
                    <a:pt x="0" y="479932"/>
                  </a:lnTo>
                  <a:lnTo>
                    <a:pt x="55879" y="456818"/>
                  </a:lnTo>
                  <a:lnTo>
                    <a:pt x="109474" y="439800"/>
                  </a:lnTo>
                  <a:lnTo>
                    <a:pt x="160400" y="428751"/>
                  </a:lnTo>
                  <a:lnTo>
                    <a:pt x="209042" y="423671"/>
                  </a:lnTo>
                  <a:lnTo>
                    <a:pt x="255270" y="424814"/>
                  </a:lnTo>
                  <a:lnTo>
                    <a:pt x="298957" y="431926"/>
                  </a:lnTo>
                  <a:lnTo>
                    <a:pt x="340232" y="445007"/>
                  </a:lnTo>
                  <a:lnTo>
                    <a:pt x="380873" y="454786"/>
                  </a:lnTo>
                  <a:lnTo>
                    <a:pt x="422528" y="452500"/>
                  </a:lnTo>
                  <a:lnTo>
                    <a:pt x="463930" y="439419"/>
                  </a:lnTo>
                  <a:lnTo>
                    <a:pt x="503427" y="416051"/>
                  </a:lnTo>
                  <a:lnTo>
                    <a:pt x="539369" y="383539"/>
                  </a:lnTo>
                  <a:lnTo>
                    <a:pt x="570483" y="342899"/>
                  </a:lnTo>
                  <a:lnTo>
                    <a:pt x="594995" y="294639"/>
                  </a:lnTo>
                  <a:lnTo>
                    <a:pt x="610743" y="243077"/>
                  </a:lnTo>
                  <a:lnTo>
                    <a:pt x="616584" y="192150"/>
                  </a:lnTo>
                  <a:lnTo>
                    <a:pt x="613155" y="143763"/>
                  </a:lnTo>
                  <a:lnTo>
                    <a:pt x="600964" y="99694"/>
                  </a:lnTo>
                  <a:lnTo>
                    <a:pt x="580263" y="61467"/>
                  </a:lnTo>
                  <a:lnTo>
                    <a:pt x="551688" y="30860"/>
                  </a:lnTo>
                  <a:lnTo>
                    <a:pt x="515747" y="9651"/>
                  </a:lnTo>
                  <a:lnTo>
                    <a:pt x="475106" y="0"/>
                  </a:lnTo>
                  <a:close/>
                </a:path>
              </a:pathLst>
            </a:custGeom>
            <a:solidFill>
              <a:srgbClr val="FFFFFF"/>
            </a:solidFill>
          </p:spPr>
          <p:txBody>
            <a:bodyPr wrap="square" lIns="0" tIns="0" rIns="0" bIns="0" rtlCol="0"/>
            <a:lstStyle/>
            <a:p>
              <a:endParaRPr/>
            </a:p>
          </p:txBody>
        </p:sp>
        <p:sp>
          <p:nvSpPr>
            <p:cNvPr id="19" name="object 19"/>
            <p:cNvSpPr/>
            <p:nvPr/>
          </p:nvSpPr>
          <p:spPr>
            <a:xfrm>
              <a:off x="9830561" y="4967477"/>
              <a:ext cx="616585" cy="480059"/>
            </a:xfrm>
            <a:custGeom>
              <a:avLst/>
              <a:gdLst/>
              <a:ahLst/>
              <a:cxnLst/>
              <a:rect l="l" t="t" r="r" b="b"/>
              <a:pathLst>
                <a:path w="616584" h="480060">
                  <a:moveTo>
                    <a:pt x="515747" y="9652"/>
                  </a:moveTo>
                  <a:lnTo>
                    <a:pt x="475107" y="0"/>
                  </a:lnTo>
                  <a:lnTo>
                    <a:pt x="433451" y="2159"/>
                  </a:lnTo>
                  <a:lnTo>
                    <a:pt x="392049" y="15367"/>
                  </a:lnTo>
                  <a:lnTo>
                    <a:pt x="352552" y="38735"/>
                  </a:lnTo>
                  <a:lnTo>
                    <a:pt x="316611" y="71120"/>
                  </a:lnTo>
                  <a:lnTo>
                    <a:pt x="285623" y="111887"/>
                  </a:lnTo>
                  <a:lnTo>
                    <a:pt x="261112" y="160020"/>
                  </a:lnTo>
                  <a:lnTo>
                    <a:pt x="240919" y="205105"/>
                  </a:lnTo>
                  <a:lnTo>
                    <a:pt x="217170" y="248666"/>
                  </a:lnTo>
                  <a:lnTo>
                    <a:pt x="189865" y="290703"/>
                  </a:lnTo>
                  <a:lnTo>
                    <a:pt x="158877" y="331470"/>
                  </a:lnTo>
                  <a:lnTo>
                    <a:pt x="124460" y="370713"/>
                  </a:lnTo>
                  <a:lnTo>
                    <a:pt x="86614" y="408559"/>
                  </a:lnTo>
                  <a:lnTo>
                    <a:pt x="45085" y="445008"/>
                  </a:lnTo>
                  <a:lnTo>
                    <a:pt x="0" y="479933"/>
                  </a:lnTo>
                  <a:lnTo>
                    <a:pt x="55880" y="456819"/>
                  </a:lnTo>
                  <a:lnTo>
                    <a:pt x="109474" y="439801"/>
                  </a:lnTo>
                  <a:lnTo>
                    <a:pt x="160401" y="428752"/>
                  </a:lnTo>
                  <a:lnTo>
                    <a:pt x="209042" y="423672"/>
                  </a:lnTo>
                  <a:lnTo>
                    <a:pt x="255270" y="424815"/>
                  </a:lnTo>
                  <a:lnTo>
                    <a:pt x="298958" y="431927"/>
                  </a:lnTo>
                  <a:lnTo>
                    <a:pt x="340233" y="445008"/>
                  </a:lnTo>
                  <a:lnTo>
                    <a:pt x="380873" y="454787"/>
                  </a:lnTo>
                  <a:lnTo>
                    <a:pt x="422529" y="452501"/>
                  </a:lnTo>
                  <a:lnTo>
                    <a:pt x="463931" y="439420"/>
                  </a:lnTo>
                  <a:lnTo>
                    <a:pt x="503428" y="416052"/>
                  </a:lnTo>
                  <a:lnTo>
                    <a:pt x="539369" y="383540"/>
                  </a:lnTo>
                  <a:lnTo>
                    <a:pt x="570484" y="342900"/>
                  </a:lnTo>
                  <a:lnTo>
                    <a:pt x="594995" y="294640"/>
                  </a:lnTo>
                  <a:lnTo>
                    <a:pt x="610743" y="243078"/>
                  </a:lnTo>
                  <a:lnTo>
                    <a:pt x="616585" y="192151"/>
                  </a:lnTo>
                  <a:lnTo>
                    <a:pt x="613156" y="143764"/>
                  </a:lnTo>
                  <a:lnTo>
                    <a:pt x="600964" y="99695"/>
                  </a:lnTo>
                  <a:lnTo>
                    <a:pt x="580263" y="61468"/>
                  </a:lnTo>
                  <a:lnTo>
                    <a:pt x="551688" y="30861"/>
                  </a:lnTo>
                  <a:lnTo>
                    <a:pt x="515747" y="9652"/>
                  </a:lnTo>
                  <a:close/>
                </a:path>
              </a:pathLst>
            </a:custGeom>
            <a:ln w="25908">
              <a:solidFill>
                <a:srgbClr val="385D88"/>
              </a:solidFill>
            </a:ln>
          </p:spPr>
          <p:txBody>
            <a:bodyPr wrap="square" lIns="0" tIns="0" rIns="0" bIns="0" rtlCol="0"/>
            <a:lstStyle/>
            <a:p>
              <a:endParaRPr/>
            </a:p>
          </p:txBody>
        </p:sp>
      </p:grpSp>
      <p:sp>
        <p:nvSpPr>
          <p:cNvPr id="20" name="object 20"/>
          <p:cNvSpPr txBox="1"/>
          <p:nvPr/>
        </p:nvSpPr>
        <p:spPr>
          <a:xfrm>
            <a:off x="10173969" y="5013401"/>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grpSp>
        <p:nvGrpSpPr>
          <p:cNvPr id="3" name="object 3"/>
          <p:cNvGrpSpPr/>
          <p:nvPr/>
        </p:nvGrpSpPr>
        <p:grpSpPr>
          <a:xfrm>
            <a:off x="1516316" y="2116645"/>
            <a:ext cx="9161145" cy="4523740"/>
            <a:chOff x="1516316" y="2116645"/>
            <a:chExt cx="9161145" cy="4523740"/>
          </a:xfrm>
        </p:grpSpPr>
        <p:pic>
          <p:nvPicPr>
            <p:cNvPr id="4" name="object 4"/>
            <p:cNvPicPr/>
            <p:nvPr/>
          </p:nvPicPr>
          <p:blipFill>
            <a:blip r:embed="rId3" cstate="print"/>
            <a:stretch>
              <a:fillRect/>
            </a:stretch>
          </p:blipFill>
          <p:spPr>
            <a:xfrm>
              <a:off x="1528571" y="2125979"/>
              <a:ext cx="9144000" cy="4498848"/>
            </a:xfrm>
            <a:prstGeom prst="rect">
              <a:avLst/>
            </a:prstGeom>
          </p:spPr>
        </p:pic>
        <p:sp>
          <p:nvSpPr>
            <p:cNvPr id="5" name="object 5"/>
            <p:cNvSpPr/>
            <p:nvPr/>
          </p:nvSpPr>
          <p:spPr>
            <a:xfrm>
              <a:off x="1528571" y="2121407"/>
              <a:ext cx="9144000" cy="4509135"/>
            </a:xfrm>
            <a:custGeom>
              <a:avLst/>
              <a:gdLst/>
              <a:ahLst/>
              <a:cxnLst/>
              <a:rect l="l" t="t" r="r" b="b"/>
              <a:pathLst>
                <a:path w="9144000" h="4509134">
                  <a:moveTo>
                    <a:pt x="0" y="4509008"/>
                  </a:moveTo>
                  <a:lnTo>
                    <a:pt x="9143873" y="4509008"/>
                  </a:lnTo>
                </a:path>
                <a:path w="9144000" h="4509134">
                  <a:moveTo>
                    <a:pt x="9143873" y="0"/>
                  </a:moveTo>
                  <a:lnTo>
                    <a:pt x="0" y="0"/>
                  </a:lnTo>
                </a:path>
              </a:pathLst>
            </a:custGeom>
            <a:ln w="9144">
              <a:solidFill>
                <a:srgbClr val="FF1F5F"/>
              </a:solidFill>
            </a:ln>
          </p:spPr>
          <p:txBody>
            <a:bodyPr wrap="square" lIns="0" tIns="0" rIns="0" bIns="0" rtlCol="0"/>
            <a:lstStyle/>
            <a:p>
              <a:endParaRPr/>
            </a:p>
          </p:txBody>
        </p:sp>
        <p:sp>
          <p:nvSpPr>
            <p:cNvPr id="6" name="object 6"/>
            <p:cNvSpPr/>
            <p:nvPr/>
          </p:nvSpPr>
          <p:spPr>
            <a:xfrm>
              <a:off x="1529333" y="2705861"/>
              <a:ext cx="5003165" cy="3921760"/>
            </a:xfrm>
            <a:custGeom>
              <a:avLst/>
              <a:gdLst/>
              <a:ahLst/>
              <a:cxnLst/>
              <a:rect l="l" t="t" r="r" b="b"/>
              <a:pathLst>
                <a:path w="5003165" h="3921759">
                  <a:moveTo>
                    <a:pt x="972311" y="2363724"/>
                  </a:moveTo>
                  <a:lnTo>
                    <a:pt x="977010" y="2340483"/>
                  </a:lnTo>
                  <a:lnTo>
                    <a:pt x="989838" y="2321433"/>
                  </a:lnTo>
                  <a:lnTo>
                    <a:pt x="1008888" y="2308606"/>
                  </a:lnTo>
                  <a:lnTo>
                    <a:pt x="1032255" y="2303907"/>
                  </a:lnTo>
                  <a:lnTo>
                    <a:pt x="1488186" y="2303907"/>
                  </a:lnTo>
                  <a:lnTo>
                    <a:pt x="1511554" y="2308606"/>
                  </a:lnTo>
                  <a:lnTo>
                    <a:pt x="1530604" y="2321433"/>
                  </a:lnTo>
                  <a:lnTo>
                    <a:pt x="1543430" y="2340483"/>
                  </a:lnTo>
                  <a:lnTo>
                    <a:pt x="1548130" y="2363724"/>
                  </a:lnTo>
                  <a:lnTo>
                    <a:pt x="1548130" y="2603500"/>
                  </a:lnTo>
                  <a:lnTo>
                    <a:pt x="1543430" y="2626868"/>
                  </a:lnTo>
                  <a:lnTo>
                    <a:pt x="1530604" y="2645918"/>
                  </a:lnTo>
                  <a:lnTo>
                    <a:pt x="1511554" y="2658745"/>
                  </a:lnTo>
                  <a:lnTo>
                    <a:pt x="1488186" y="2663444"/>
                  </a:lnTo>
                  <a:lnTo>
                    <a:pt x="1032255" y="2663444"/>
                  </a:lnTo>
                  <a:lnTo>
                    <a:pt x="1008888" y="2658745"/>
                  </a:lnTo>
                  <a:lnTo>
                    <a:pt x="989838" y="2645918"/>
                  </a:lnTo>
                  <a:lnTo>
                    <a:pt x="977010" y="2626868"/>
                  </a:lnTo>
                  <a:lnTo>
                    <a:pt x="972311" y="2603500"/>
                  </a:lnTo>
                  <a:lnTo>
                    <a:pt x="972311" y="2363724"/>
                  </a:lnTo>
                  <a:close/>
                </a:path>
                <a:path w="5003165" h="3921759">
                  <a:moveTo>
                    <a:pt x="972311" y="29972"/>
                  </a:moveTo>
                  <a:lnTo>
                    <a:pt x="974724" y="18287"/>
                  </a:lnTo>
                  <a:lnTo>
                    <a:pt x="981074" y="8762"/>
                  </a:lnTo>
                  <a:lnTo>
                    <a:pt x="990599" y="2412"/>
                  </a:lnTo>
                  <a:lnTo>
                    <a:pt x="1002284" y="0"/>
                  </a:lnTo>
                  <a:lnTo>
                    <a:pt x="1949323" y="0"/>
                  </a:lnTo>
                  <a:lnTo>
                    <a:pt x="1961006" y="2412"/>
                  </a:lnTo>
                  <a:lnTo>
                    <a:pt x="1970531" y="8762"/>
                  </a:lnTo>
                  <a:lnTo>
                    <a:pt x="1976881" y="18287"/>
                  </a:lnTo>
                  <a:lnTo>
                    <a:pt x="1979294" y="29972"/>
                  </a:lnTo>
                  <a:lnTo>
                    <a:pt x="1979294" y="149860"/>
                  </a:lnTo>
                  <a:lnTo>
                    <a:pt x="1976881" y="161416"/>
                  </a:lnTo>
                  <a:lnTo>
                    <a:pt x="1970531" y="170941"/>
                  </a:lnTo>
                  <a:lnTo>
                    <a:pt x="1961006" y="177418"/>
                  </a:lnTo>
                  <a:lnTo>
                    <a:pt x="1949323" y="179832"/>
                  </a:lnTo>
                  <a:lnTo>
                    <a:pt x="1002284" y="179832"/>
                  </a:lnTo>
                  <a:lnTo>
                    <a:pt x="990599" y="177418"/>
                  </a:lnTo>
                  <a:lnTo>
                    <a:pt x="981074" y="170941"/>
                  </a:lnTo>
                  <a:lnTo>
                    <a:pt x="974724" y="161416"/>
                  </a:lnTo>
                  <a:lnTo>
                    <a:pt x="972311" y="149860"/>
                  </a:lnTo>
                  <a:lnTo>
                    <a:pt x="972311" y="29972"/>
                  </a:lnTo>
                  <a:close/>
                </a:path>
                <a:path w="5003165" h="3921759">
                  <a:moveTo>
                    <a:pt x="4428490" y="3714241"/>
                  </a:moveTo>
                  <a:lnTo>
                    <a:pt x="4431792" y="3698125"/>
                  </a:lnTo>
                  <a:lnTo>
                    <a:pt x="4440682" y="3684968"/>
                  </a:lnTo>
                  <a:lnTo>
                    <a:pt x="4453763" y="3676091"/>
                  </a:lnTo>
                  <a:lnTo>
                    <a:pt x="4469892" y="3672840"/>
                  </a:lnTo>
                  <a:lnTo>
                    <a:pt x="4961508" y="3672840"/>
                  </a:lnTo>
                  <a:lnTo>
                    <a:pt x="4977638" y="3676091"/>
                  </a:lnTo>
                  <a:lnTo>
                    <a:pt x="4990845" y="3684968"/>
                  </a:lnTo>
                  <a:lnTo>
                    <a:pt x="4999609" y="3698125"/>
                  </a:lnTo>
                  <a:lnTo>
                    <a:pt x="5002911" y="3714241"/>
                  </a:lnTo>
                  <a:lnTo>
                    <a:pt x="5002911" y="3879850"/>
                  </a:lnTo>
                  <a:lnTo>
                    <a:pt x="4999609" y="3895966"/>
                  </a:lnTo>
                  <a:lnTo>
                    <a:pt x="4990845" y="3909123"/>
                  </a:lnTo>
                  <a:lnTo>
                    <a:pt x="4977638" y="3918000"/>
                  </a:lnTo>
                  <a:lnTo>
                    <a:pt x="4961508" y="3921252"/>
                  </a:lnTo>
                  <a:lnTo>
                    <a:pt x="4469892" y="3921252"/>
                  </a:lnTo>
                  <a:lnTo>
                    <a:pt x="4453763" y="3918000"/>
                  </a:lnTo>
                  <a:lnTo>
                    <a:pt x="4440682" y="3909123"/>
                  </a:lnTo>
                  <a:lnTo>
                    <a:pt x="4431792" y="3895966"/>
                  </a:lnTo>
                  <a:lnTo>
                    <a:pt x="4428490" y="3879850"/>
                  </a:lnTo>
                  <a:lnTo>
                    <a:pt x="4428490" y="3714241"/>
                  </a:lnTo>
                  <a:close/>
                </a:path>
                <a:path w="5003165" h="3921759">
                  <a:moveTo>
                    <a:pt x="0" y="587755"/>
                  </a:moveTo>
                  <a:lnTo>
                    <a:pt x="11810" y="579882"/>
                  </a:lnTo>
                  <a:lnTo>
                    <a:pt x="30479" y="576072"/>
                  </a:lnTo>
                  <a:lnTo>
                    <a:pt x="924814" y="576072"/>
                  </a:lnTo>
                  <a:lnTo>
                    <a:pt x="943483" y="579882"/>
                  </a:lnTo>
                  <a:lnTo>
                    <a:pt x="958849" y="590168"/>
                  </a:lnTo>
                  <a:lnTo>
                    <a:pt x="969136" y="605409"/>
                  </a:lnTo>
                  <a:lnTo>
                    <a:pt x="972820" y="624077"/>
                  </a:lnTo>
                  <a:lnTo>
                    <a:pt x="972820" y="816101"/>
                  </a:lnTo>
                  <a:lnTo>
                    <a:pt x="969136" y="834771"/>
                  </a:lnTo>
                  <a:lnTo>
                    <a:pt x="958849" y="850011"/>
                  </a:lnTo>
                  <a:lnTo>
                    <a:pt x="943483" y="860298"/>
                  </a:lnTo>
                  <a:lnTo>
                    <a:pt x="924814" y="864108"/>
                  </a:lnTo>
                  <a:lnTo>
                    <a:pt x="30479" y="864108"/>
                  </a:lnTo>
                  <a:lnTo>
                    <a:pt x="11810" y="860298"/>
                  </a:lnTo>
                  <a:lnTo>
                    <a:pt x="0" y="852424"/>
                  </a:lnTo>
                </a:path>
              </a:pathLst>
            </a:custGeom>
            <a:ln w="25908">
              <a:solidFill>
                <a:srgbClr val="FF0000"/>
              </a:solidFill>
            </a:ln>
          </p:spPr>
          <p:txBody>
            <a:bodyPr wrap="square" lIns="0" tIns="0" rIns="0" bIns="0" rtlCol="0"/>
            <a:lstStyle/>
            <a:p>
              <a:endParaRPr/>
            </a:p>
          </p:txBody>
        </p:sp>
        <p:sp>
          <p:nvSpPr>
            <p:cNvPr id="7" name="object 7"/>
            <p:cNvSpPr/>
            <p:nvPr/>
          </p:nvSpPr>
          <p:spPr>
            <a:xfrm>
              <a:off x="5446775" y="2566415"/>
              <a:ext cx="616585" cy="480059"/>
            </a:xfrm>
            <a:custGeom>
              <a:avLst/>
              <a:gdLst/>
              <a:ahLst/>
              <a:cxnLst/>
              <a:rect l="l" t="t" r="r" b="b"/>
              <a:pathLst>
                <a:path w="616585" h="480060">
                  <a:moveTo>
                    <a:pt x="475107" y="0"/>
                  </a:moveTo>
                  <a:lnTo>
                    <a:pt x="433450" y="2159"/>
                  </a:lnTo>
                  <a:lnTo>
                    <a:pt x="392049" y="15367"/>
                  </a:lnTo>
                  <a:lnTo>
                    <a:pt x="352551" y="38735"/>
                  </a:lnTo>
                  <a:lnTo>
                    <a:pt x="316611" y="71120"/>
                  </a:lnTo>
                  <a:lnTo>
                    <a:pt x="285623" y="111887"/>
                  </a:lnTo>
                  <a:lnTo>
                    <a:pt x="261112" y="160020"/>
                  </a:lnTo>
                  <a:lnTo>
                    <a:pt x="240919" y="205105"/>
                  </a:lnTo>
                  <a:lnTo>
                    <a:pt x="217170" y="248666"/>
                  </a:lnTo>
                  <a:lnTo>
                    <a:pt x="189864" y="290703"/>
                  </a:lnTo>
                  <a:lnTo>
                    <a:pt x="158876" y="331470"/>
                  </a:lnTo>
                  <a:lnTo>
                    <a:pt x="124460" y="370713"/>
                  </a:lnTo>
                  <a:lnTo>
                    <a:pt x="86613" y="408559"/>
                  </a:lnTo>
                  <a:lnTo>
                    <a:pt x="45085" y="445008"/>
                  </a:lnTo>
                  <a:lnTo>
                    <a:pt x="0" y="479933"/>
                  </a:lnTo>
                  <a:lnTo>
                    <a:pt x="55879" y="456819"/>
                  </a:lnTo>
                  <a:lnTo>
                    <a:pt x="109474" y="439800"/>
                  </a:lnTo>
                  <a:lnTo>
                    <a:pt x="160400" y="428751"/>
                  </a:lnTo>
                  <a:lnTo>
                    <a:pt x="209041" y="423672"/>
                  </a:lnTo>
                  <a:lnTo>
                    <a:pt x="255270" y="424814"/>
                  </a:lnTo>
                  <a:lnTo>
                    <a:pt x="298958" y="431926"/>
                  </a:lnTo>
                  <a:lnTo>
                    <a:pt x="340233" y="445008"/>
                  </a:lnTo>
                  <a:lnTo>
                    <a:pt x="380873" y="454660"/>
                  </a:lnTo>
                  <a:lnTo>
                    <a:pt x="422528" y="452500"/>
                  </a:lnTo>
                  <a:lnTo>
                    <a:pt x="463931" y="439293"/>
                  </a:lnTo>
                  <a:lnTo>
                    <a:pt x="503427" y="415925"/>
                  </a:lnTo>
                  <a:lnTo>
                    <a:pt x="539369" y="383539"/>
                  </a:lnTo>
                  <a:lnTo>
                    <a:pt x="570484" y="342773"/>
                  </a:lnTo>
                  <a:lnTo>
                    <a:pt x="594995" y="294639"/>
                  </a:lnTo>
                  <a:lnTo>
                    <a:pt x="610743" y="242950"/>
                  </a:lnTo>
                  <a:lnTo>
                    <a:pt x="616585" y="192150"/>
                  </a:lnTo>
                  <a:lnTo>
                    <a:pt x="613156" y="143763"/>
                  </a:lnTo>
                  <a:lnTo>
                    <a:pt x="600963" y="99568"/>
                  </a:lnTo>
                  <a:lnTo>
                    <a:pt x="580263" y="61468"/>
                  </a:lnTo>
                  <a:lnTo>
                    <a:pt x="551688" y="30861"/>
                  </a:lnTo>
                  <a:lnTo>
                    <a:pt x="515747" y="9651"/>
                  </a:lnTo>
                  <a:lnTo>
                    <a:pt x="475107" y="0"/>
                  </a:lnTo>
                  <a:close/>
                </a:path>
              </a:pathLst>
            </a:custGeom>
            <a:solidFill>
              <a:srgbClr val="FFFFFF"/>
            </a:solidFill>
          </p:spPr>
          <p:txBody>
            <a:bodyPr wrap="square" lIns="0" tIns="0" rIns="0" bIns="0" rtlCol="0"/>
            <a:lstStyle/>
            <a:p>
              <a:endParaRPr/>
            </a:p>
          </p:txBody>
        </p:sp>
        <p:sp>
          <p:nvSpPr>
            <p:cNvPr id="8" name="object 8"/>
            <p:cNvSpPr/>
            <p:nvPr/>
          </p:nvSpPr>
          <p:spPr>
            <a:xfrm>
              <a:off x="5447538" y="2567177"/>
              <a:ext cx="616585" cy="480059"/>
            </a:xfrm>
            <a:custGeom>
              <a:avLst/>
              <a:gdLst/>
              <a:ahLst/>
              <a:cxnLst/>
              <a:rect l="l" t="t" r="r" b="b"/>
              <a:pathLst>
                <a:path w="616585" h="480060">
                  <a:moveTo>
                    <a:pt x="515747" y="9651"/>
                  </a:moveTo>
                  <a:lnTo>
                    <a:pt x="475107" y="0"/>
                  </a:lnTo>
                  <a:lnTo>
                    <a:pt x="433450" y="2159"/>
                  </a:lnTo>
                  <a:lnTo>
                    <a:pt x="392049" y="15367"/>
                  </a:lnTo>
                  <a:lnTo>
                    <a:pt x="352551" y="38735"/>
                  </a:lnTo>
                  <a:lnTo>
                    <a:pt x="316611" y="71120"/>
                  </a:lnTo>
                  <a:lnTo>
                    <a:pt x="285623" y="111887"/>
                  </a:lnTo>
                  <a:lnTo>
                    <a:pt x="261112" y="160020"/>
                  </a:lnTo>
                  <a:lnTo>
                    <a:pt x="240919" y="205105"/>
                  </a:lnTo>
                  <a:lnTo>
                    <a:pt x="217170" y="248666"/>
                  </a:lnTo>
                  <a:lnTo>
                    <a:pt x="189864" y="290702"/>
                  </a:lnTo>
                  <a:lnTo>
                    <a:pt x="158876" y="331470"/>
                  </a:lnTo>
                  <a:lnTo>
                    <a:pt x="124460" y="370713"/>
                  </a:lnTo>
                  <a:lnTo>
                    <a:pt x="86613" y="408559"/>
                  </a:lnTo>
                  <a:lnTo>
                    <a:pt x="45085" y="445008"/>
                  </a:lnTo>
                  <a:lnTo>
                    <a:pt x="0" y="479933"/>
                  </a:lnTo>
                  <a:lnTo>
                    <a:pt x="55879" y="456819"/>
                  </a:lnTo>
                  <a:lnTo>
                    <a:pt x="109474" y="439800"/>
                  </a:lnTo>
                  <a:lnTo>
                    <a:pt x="160400" y="428751"/>
                  </a:lnTo>
                  <a:lnTo>
                    <a:pt x="209041" y="423672"/>
                  </a:lnTo>
                  <a:lnTo>
                    <a:pt x="255270" y="424814"/>
                  </a:lnTo>
                  <a:lnTo>
                    <a:pt x="298958" y="431926"/>
                  </a:lnTo>
                  <a:lnTo>
                    <a:pt x="340233" y="445008"/>
                  </a:lnTo>
                  <a:lnTo>
                    <a:pt x="380873" y="454660"/>
                  </a:lnTo>
                  <a:lnTo>
                    <a:pt x="422528" y="452500"/>
                  </a:lnTo>
                  <a:lnTo>
                    <a:pt x="463931" y="439293"/>
                  </a:lnTo>
                  <a:lnTo>
                    <a:pt x="503427" y="415925"/>
                  </a:lnTo>
                  <a:lnTo>
                    <a:pt x="539369" y="383539"/>
                  </a:lnTo>
                  <a:lnTo>
                    <a:pt x="570484" y="342773"/>
                  </a:lnTo>
                  <a:lnTo>
                    <a:pt x="594995" y="294639"/>
                  </a:lnTo>
                  <a:lnTo>
                    <a:pt x="610742" y="242950"/>
                  </a:lnTo>
                  <a:lnTo>
                    <a:pt x="616585" y="192150"/>
                  </a:lnTo>
                  <a:lnTo>
                    <a:pt x="613156" y="143763"/>
                  </a:lnTo>
                  <a:lnTo>
                    <a:pt x="600963" y="99568"/>
                  </a:lnTo>
                  <a:lnTo>
                    <a:pt x="580263" y="61468"/>
                  </a:lnTo>
                  <a:lnTo>
                    <a:pt x="551688" y="30861"/>
                  </a:lnTo>
                  <a:lnTo>
                    <a:pt x="515747" y="9651"/>
                  </a:lnTo>
                  <a:close/>
                </a:path>
              </a:pathLst>
            </a:custGeom>
            <a:ln w="25908">
              <a:solidFill>
                <a:srgbClr val="385D88"/>
              </a:solidFill>
            </a:ln>
          </p:spPr>
          <p:txBody>
            <a:bodyPr wrap="square" lIns="0" tIns="0" rIns="0" bIns="0" rtlCol="0"/>
            <a:lstStyle/>
            <a:p>
              <a:endParaRPr/>
            </a:p>
          </p:txBody>
        </p:sp>
      </p:grpSp>
      <p:sp>
        <p:nvSpPr>
          <p:cNvPr id="9" name="object 9"/>
          <p:cNvSpPr txBox="1"/>
          <p:nvPr/>
        </p:nvSpPr>
        <p:spPr>
          <a:xfrm>
            <a:off x="1769745" y="869290"/>
            <a:ext cx="7230109" cy="2025650"/>
          </a:xfrm>
          <a:prstGeom prst="rect">
            <a:avLst/>
          </a:prstGeom>
        </p:spPr>
        <p:txBody>
          <a:bodyPr vert="horz" wrap="square" lIns="0" tIns="76835" rIns="0" bIns="0" rtlCol="0">
            <a:spAutoFit/>
          </a:bodyPr>
          <a:lstStyle/>
          <a:p>
            <a:pPr marL="469900" indent="-457200">
              <a:lnSpc>
                <a:spcPct val="100000"/>
              </a:lnSpc>
              <a:spcBef>
                <a:spcPts val="605"/>
              </a:spcBef>
              <a:buAutoNum type="arabicPeriod"/>
              <a:tabLst>
                <a:tab pos="469265" algn="l"/>
                <a:tab pos="469900" algn="l"/>
              </a:tabLst>
            </a:pPr>
            <a:r>
              <a:rPr sz="2000" spc="-35" dirty="0">
                <a:solidFill>
                  <a:srgbClr val="404040"/>
                </a:solidFill>
                <a:latin typeface="Verdana"/>
                <a:cs typeface="Verdana"/>
              </a:rPr>
              <a:t>Δυνατότητα</a:t>
            </a:r>
            <a:r>
              <a:rPr sz="2000" spc="-260" dirty="0">
                <a:solidFill>
                  <a:srgbClr val="404040"/>
                </a:solidFill>
                <a:latin typeface="Verdana"/>
                <a:cs typeface="Verdana"/>
              </a:rPr>
              <a:t> </a:t>
            </a:r>
            <a:r>
              <a:rPr sz="2000" spc="5" dirty="0">
                <a:solidFill>
                  <a:srgbClr val="404040"/>
                </a:solidFill>
                <a:latin typeface="Verdana"/>
                <a:cs typeface="Verdana"/>
              </a:rPr>
              <a:t>αναζήτησης</a:t>
            </a:r>
            <a:r>
              <a:rPr sz="2000" spc="-145" dirty="0">
                <a:solidFill>
                  <a:srgbClr val="404040"/>
                </a:solidFill>
                <a:latin typeface="Verdana"/>
                <a:cs typeface="Verdana"/>
              </a:rPr>
              <a:t> </a:t>
            </a:r>
            <a:r>
              <a:rPr sz="2000" spc="40" dirty="0">
                <a:solidFill>
                  <a:srgbClr val="404040"/>
                </a:solidFill>
                <a:latin typeface="Verdana"/>
                <a:cs typeface="Verdana"/>
              </a:rPr>
              <a:t>ανά</a:t>
            </a:r>
            <a:r>
              <a:rPr sz="2000" spc="-114" dirty="0">
                <a:solidFill>
                  <a:srgbClr val="404040"/>
                </a:solidFill>
                <a:latin typeface="Verdana"/>
                <a:cs typeface="Verdana"/>
              </a:rPr>
              <a:t> </a:t>
            </a:r>
            <a:r>
              <a:rPr sz="2000" spc="-40" dirty="0">
                <a:solidFill>
                  <a:srgbClr val="404040"/>
                </a:solidFill>
                <a:latin typeface="Verdana"/>
                <a:cs typeface="Verdana"/>
              </a:rPr>
              <a:t>τομέα</a:t>
            </a:r>
            <a:r>
              <a:rPr sz="2000" spc="-220" dirty="0">
                <a:solidFill>
                  <a:srgbClr val="404040"/>
                </a:solidFill>
                <a:latin typeface="Verdana"/>
                <a:cs typeface="Verdana"/>
              </a:rPr>
              <a:t> </a:t>
            </a:r>
            <a:r>
              <a:rPr sz="2000" spc="15" dirty="0">
                <a:solidFill>
                  <a:srgbClr val="404040"/>
                </a:solidFill>
                <a:latin typeface="Verdana"/>
                <a:cs typeface="Verdana"/>
              </a:rPr>
              <a:t>δραστηριοποίησης</a:t>
            </a:r>
            <a:endParaRPr sz="2000">
              <a:latin typeface="Verdana"/>
              <a:cs typeface="Verdana"/>
            </a:endParaRPr>
          </a:p>
          <a:p>
            <a:pPr marL="469900" indent="-457200">
              <a:lnSpc>
                <a:spcPct val="100000"/>
              </a:lnSpc>
              <a:spcBef>
                <a:spcPts val="505"/>
              </a:spcBef>
              <a:buAutoNum type="arabicPeriod"/>
              <a:tabLst>
                <a:tab pos="469265" algn="l"/>
                <a:tab pos="469900" algn="l"/>
              </a:tabLst>
            </a:pPr>
            <a:r>
              <a:rPr sz="2000" spc="-30" dirty="0">
                <a:solidFill>
                  <a:srgbClr val="404040"/>
                </a:solidFill>
                <a:latin typeface="Verdana"/>
                <a:cs typeface="Verdana"/>
              </a:rPr>
              <a:t>Δυνατότητα</a:t>
            </a:r>
            <a:r>
              <a:rPr sz="2000" spc="-310" dirty="0">
                <a:solidFill>
                  <a:srgbClr val="404040"/>
                </a:solidFill>
                <a:latin typeface="Verdana"/>
                <a:cs typeface="Verdana"/>
              </a:rPr>
              <a:t> </a:t>
            </a:r>
            <a:r>
              <a:rPr sz="2000" spc="10" dirty="0">
                <a:solidFill>
                  <a:srgbClr val="404040"/>
                </a:solidFill>
                <a:latin typeface="Verdana"/>
                <a:cs typeface="Verdana"/>
              </a:rPr>
              <a:t>αναζήτησης</a:t>
            </a:r>
            <a:r>
              <a:rPr sz="2000" spc="-210" dirty="0">
                <a:solidFill>
                  <a:srgbClr val="404040"/>
                </a:solidFill>
                <a:latin typeface="Verdana"/>
                <a:cs typeface="Verdana"/>
              </a:rPr>
              <a:t> </a:t>
            </a:r>
            <a:r>
              <a:rPr sz="2000" spc="20" dirty="0">
                <a:solidFill>
                  <a:srgbClr val="404040"/>
                </a:solidFill>
                <a:latin typeface="Verdana"/>
                <a:cs typeface="Verdana"/>
              </a:rPr>
              <a:t>ανά</a:t>
            </a:r>
            <a:r>
              <a:rPr sz="2000" spc="-60" dirty="0">
                <a:solidFill>
                  <a:srgbClr val="404040"/>
                </a:solidFill>
                <a:latin typeface="Verdana"/>
                <a:cs typeface="Verdana"/>
              </a:rPr>
              <a:t> </a:t>
            </a:r>
            <a:r>
              <a:rPr sz="2000" spc="55" dirty="0">
                <a:solidFill>
                  <a:srgbClr val="404040"/>
                </a:solidFill>
                <a:latin typeface="Verdana"/>
                <a:cs typeface="Verdana"/>
              </a:rPr>
              <a:t>Δράση</a:t>
            </a:r>
            <a:r>
              <a:rPr sz="2000" spc="-85" dirty="0">
                <a:solidFill>
                  <a:srgbClr val="404040"/>
                </a:solidFill>
                <a:latin typeface="Verdana"/>
                <a:cs typeface="Verdana"/>
              </a:rPr>
              <a:t> </a:t>
            </a:r>
            <a:r>
              <a:rPr sz="2000" spc="-105" dirty="0">
                <a:solidFill>
                  <a:srgbClr val="404040"/>
                </a:solidFill>
                <a:latin typeface="Verdana"/>
                <a:cs typeface="Verdana"/>
              </a:rPr>
              <a:t>(ΚΑ1/ΚΑ2)</a:t>
            </a:r>
            <a:endParaRPr sz="2000">
              <a:latin typeface="Verdana"/>
              <a:cs typeface="Verdana"/>
            </a:endParaRPr>
          </a:p>
          <a:p>
            <a:pPr marL="469900" indent="-457200">
              <a:lnSpc>
                <a:spcPct val="100000"/>
              </a:lnSpc>
              <a:spcBef>
                <a:spcPts val="505"/>
              </a:spcBef>
              <a:buAutoNum type="arabicPeriod"/>
              <a:tabLst>
                <a:tab pos="469265" algn="l"/>
                <a:tab pos="469900" algn="l"/>
              </a:tabLst>
            </a:pPr>
            <a:r>
              <a:rPr sz="2000" spc="-70" dirty="0">
                <a:solidFill>
                  <a:srgbClr val="404040"/>
                </a:solidFill>
                <a:latin typeface="Verdana"/>
                <a:cs typeface="Verdana"/>
              </a:rPr>
              <a:t>Ανοικτές</a:t>
            </a:r>
            <a:r>
              <a:rPr sz="2000" spc="-85" dirty="0">
                <a:solidFill>
                  <a:srgbClr val="404040"/>
                </a:solidFill>
                <a:latin typeface="Verdana"/>
                <a:cs typeface="Verdana"/>
              </a:rPr>
              <a:t> </a:t>
            </a:r>
            <a:r>
              <a:rPr sz="2000" spc="-30" dirty="0">
                <a:solidFill>
                  <a:srgbClr val="404040"/>
                </a:solidFill>
                <a:latin typeface="Verdana"/>
                <a:cs typeface="Verdana"/>
              </a:rPr>
              <a:t>Προσκλήσεις</a:t>
            </a:r>
            <a:endParaRPr sz="2000">
              <a:latin typeface="Verdana"/>
              <a:cs typeface="Verdana"/>
            </a:endParaRPr>
          </a:p>
          <a:p>
            <a:pPr>
              <a:lnSpc>
                <a:spcPct val="100000"/>
              </a:lnSpc>
            </a:pPr>
            <a:endParaRPr sz="2400">
              <a:latin typeface="Verdana"/>
              <a:cs typeface="Verdana"/>
            </a:endParaRPr>
          </a:p>
          <a:p>
            <a:pPr marL="944244" algn="ctr">
              <a:lnSpc>
                <a:spcPct val="100000"/>
              </a:lnSpc>
              <a:spcBef>
                <a:spcPts val="1955"/>
              </a:spcBef>
            </a:pPr>
            <a:r>
              <a:rPr sz="1800" b="1" dirty="0">
                <a:solidFill>
                  <a:srgbClr val="FFC000"/>
                </a:solidFill>
                <a:latin typeface="Calibri"/>
                <a:cs typeface="Calibri"/>
              </a:rPr>
              <a:t>1</a:t>
            </a:r>
            <a:endParaRPr sz="1800">
              <a:latin typeface="Calibri"/>
              <a:cs typeface="Calibri"/>
            </a:endParaRPr>
          </a:p>
        </p:txBody>
      </p:sp>
      <p:grpSp>
        <p:nvGrpSpPr>
          <p:cNvPr id="10" name="object 10"/>
          <p:cNvGrpSpPr/>
          <p:nvPr/>
        </p:nvGrpSpPr>
        <p:grpSpPr>
          <a:xfrm>
            <a:off x="3099752" y="4936172"/>
            <a:ext cx="631190" cy="405765"/>
            <a:chOff x="3099752" y="4936172"/>
            <a:chExt cx="631190" cy="405765"/>
          </a:xfrm>
        </p:grpSpPr>
        <p:sp>
          <p:nvSpPr>
            <p:cNvPr id="11" name="object 11"/>
            <p:cNvSpPr/>
            <p:nvPr/>
          </p:nvSpPr>
          <p:spPr>
            <a:xfrm>
              <a:off x="3112007" y="4948427"/>
              <a:ext cx="605155" cy="379730"/>
            </a:xfrm>
            <a:custGeom>
              <a:avLst/>
              <a:gdLst/>
              <a:ahLst/>
              <a:cxnLst/>
              <a:rect l="l" t="t" r="r" b="b"/>
              <a:pathLst>
                <a:path w="605154" h="379729">
                  <a:moveTo>
                    <a:pt x="466217" y="0"/>
                  </a:moveTo>
                  <a:lnTo>
                    <a:pt x="425322" y="1778"/>
                  </a:lnTo>
                  <a:lnTo>
                    <a:pt x="384682" y="12192"/>
                  </a:lnTo>
                  <a:lnTo>
                    <a:pt x="345947" y="30607"/>
                  </a:lnTo>
                  <a:lnTo>
                    <a:pt x="310642" y="56261"/>
                  </a:lnTo>
                  <a:lnTo>
                    <a:pt x="280289" y="88519"/>
                  </a:lnTo>
                  <a:lnTo>
                    <a:pt x="256158" y="126492"/>
                  </a:lnTo>
                  <a:lnTo>
                    <a:pt x="236346" y="162052"/>
                  </a:lnTo>
                  <a:lnTo>
                    <a:pt x="212979" y="196596"/>
                  </a:lnTo>
                  <a:lnTo>
                    <a:pt x="186181" y="229870"/>
                  </a:lnTo>
                  <a:lnTo>
                    <a:pt x="155956" y="262001"/>
                  </a:lnTo>
                  <a:lnTo>
                    <a:pt x="122174" y="292989"/>
                  </a:lnTo>
                  <a:lnTo>
                    <a:pt x="84962" y="322961"/>
                  </a:lnTo>
                  <a:lnTo>
                    <a:pt x="44196" y="351790"/>
                  </a:lnTo>
                  <a:lnTo>
                    <a:pt x="0" y="379349"/>
                  </a:lnTo>
                  <a:lnTo>
                    <a:pt x="54864" y="361061"/>
                  </a:lnTo>
                  <a:lnTo>
                    <a:pt x="107315" y="347599"/>
                  </a:lnTo>
                  <a:lnTo>
                    <a:pt x="157480" y="338836"/>
                  </a:lnTo>
                  <a:lnTo>
                    <a:pt x="205105" y="334899"/>
                  </a:lnTo>
                  <a:lnTo>
                    <a:pt x="250444" y="335788"/>
                  </a:lnTo>
                  <a:lnTo>
                    <a:pt x="293369" y="341376"/>
                  </a:lnTo>
                  <a:lnTo>
                    <a:pt x="333882" y="351790"/>
                  </a:lnTo>
                  <a:lnTo>
                    <a:pt x="373633" y="359410"/>
                  </a:lnTo>
                  <a:lnTo>
                    <a:pt x="414655" y="357632"/>
                  </a:lnTo>
                  <a:lnTo>
                    <a:pt x="455294" y="347218"/>
                  </a:lnTo>
                  <a:lnTo>
                    <a:pt x="493903" y="328803"/>
                  </a:lnTo>
                  <a:lnTo>
                    <a:pt x="529336" y="303149"/>
                  </a:lnTo>
                  <a:lnTo>
                    <a:pt x="559816" y="271018"/>
                  </a:lnTo>
                  <a:lnTo>
                    <a:pt x="583819" y="232918"/>
                  </a:lnTo>
                  <a:lnTo>
                    <a:pt x="599186" y="192024"/>
                  </a:lnTo>
                  <a:lnTo>
                    <a:pt x="605028" y="151892"/>
                  </a:lnTo>
                  <a:lnTo>
                    <a:pt x="601599" y="113665"/>
                  </a:lnTo>
                  <a:lnTo>
                    <a:pt x="589661" y="78740"/>
                  </a:lnTo>
                  <a:lnTo>
                    <a:pt x="569341" y="48514"/>
                  </a:lnTo>
                  <a:lnTo>
                    <a:pt x="541401" y="24384"/>
                  </a:lnTo>
                  <a:lnTo>
                    <a:pt x="506094" y="7620"/>
                  </a:lnTo>
                  <a:lnTo>
                    <a:pt x="466217" y="0"/>
                  </a:lnTo>
                  <a:close/>
                </a:path>
              </a:pathLst>
            </a:custGeom>
            <a:solidFill>
              <a:srgbClr val="FFFFFF"/>
            </a:solidFill>
          </p:spPr>
          <p:txBody>
            <a:bodyPr wrap="square" lIns="0" tIns="0" rIns="0" bIns="0" rtlCol="0"/>
            <a:lstStyle/>
            <a:p>
              <a:endParaRPr/>
            </a:p>
          </p:txBody>
        </p:sp>
        <p:sp>
          <p:nvSpPr>
            <p:cNvPr id="12" name="object 12"/>
            <p:cNvSpPr/>
            <p:nvPr/>
          </p:nvSpPr>
          <p:spPr>
            <a:xfrm>
              <a:off x="3112769" y="4949189"/>
              <a:ext cx="605155" cy="379730"/>
            </a:xfrm>
            <a:custGeom>
              <a:avLst/>
              <a:gdLst/>
              <a:ahLst/>
              <a:cxnLst/>
              <a:rect l="l" t="t" r="r" b="b"/>
              <a:pathLst>
                <a:path w="605154" h="379729">
                  <a:moveTo>
                    <a:pt x="506094" y="7620"/>
                  </a:moveTo>
                  <a:lnTo>
                    <a:pt x="466217" y="0"/>
                  </a:lnTo>
                  <a:lnTo>
                    <a:pt x="425322" y="1778"/>
                  </a:lnTo>
                  <a:lnTo>
                    <a:pt x="384682" y="12192"/>
                  </a:lnTo>
                  <a:lnTo>
                    <a:pt x="345947" y="30607"/>
                  </a:lnTo>
                  <a:lnTo>
                    <a:pt x="310642" y="56261"/>
                  </a:lnTo>
                  <a:lnTo>
                    <a:pt x="280289" y="88518"/>
                  </a:lnTo>
                  <a:lnTo>
                    <a:pt x="256158" y="126492"/>
                  </a:lnTo>
                  <a:lnTo>
                    <a:pt x="236346" y="162052"/>
                  </a:lnTo>
                  <a:lnTo>
                    <a:pt x="212979" y="196596"/>
                  </a:lnTo>
                  <a:lnTo>
                    <a:pt x="186181" y="229870"/>
                  </a:lnTo>
                  <a:lnTo>
                    <a:pt x="155956" y="262001"/>
                  </a:lnTo>
                  <a:lnTo>
                    <a:pt x="122174" y="292989"/>
                  </a:lnTo>
                  <a:lnTo>
                    <a:pt x="84962" y="322961"/>
                  </a:lnTo>
                  <a:lnTo>
                    <a:pt x="44196" y="351790"/>
                  </a:lnTo>
                  <a:lnTo>
                    <a:pt x="0" y="379349"/>
                  </a:lnTo>
                  <a:lnTo>
                    <a:pt x="54863" y="361061"/>
                  </a:lnTo>
                  <a:lnTo>
                    <a:pt x="107315" y="347599"/>
                  </a:lnTo>
                  <a:lnTo>
                    <a:pt x="157480" y="338836"/>
                  </a:lnTo>
                  <a:lnTo>
                    <a:pt x="205105" y="334899"/>
                  </a:lnTo>
                  <a:lnTo>
                    <a:pt x="250444" y="335788"/>
                  </a:lnTo>
                  <a:lnTo>
                    <a:pt x="293369" y="341376"/>
                  </a:lnTo>
                  <a:lnTo>
                    <a:pt x="333882" y="351790"/>
                  </a:lnTo>
                  <a:lnTo>
                    <a:pt x="373633" y="359410"/>
                  </a:lnTo>
                  <a:lnTo>
                    <a:pt x="414655" y="357632"/>
                  </a:lnTo>
                  <a:lnTo>
                    <a:pt x="455294" y="347218"/>
                  </a:lnTo>
                  <a:lnTo>
                    <a:pt x="493903" y="328803"/>
                  </a:lnTo>
                  <a:lnTo>
                    <a:pt x="529335" y="303149"/>
                  </a:lnTo>
                  <a:lnTo>
                    <a:pt x="559816" y="271018"/>
                  </a:lnTo>
                  <a:lnTo>
                    <a:pt x="583819" y="232918"/>
                  </a:lnTo>
                  <a:lnTo>
                    <a:pt x="599185" y="192024"/>
                  </a:lnTo>
                  <a:lnTo>
                    <a:pt x="605028" y="151892"/>
                  </a:lnTo>
                  <a:lnTo>
                    <a:pt x="601599" y="113665"/>
                  </a:lnTo>
                  <a:lnTo>
                    <a:pt x="589660" y="78740"/>
                  </a:lnTo>
                  <a:lnTo>
                    <a:pt x="569341" y="48514"/>
                  </a:lnTo>
                  <a:lnTo>
                    <a:pt x="541401" y="24384"/>
                  </a:lnTo>
                  <a:lnTo>
                    <a:pt x="506094" y="7620"/>
                  </a:lnTo>
                  <a:close/>
                </a:path>
              </a:pathLst>
            </a:custGeom>
            <a:ln w="25907">
              <a:solidFill>
                <a:srgbClr val="385D88"/>
              </a:solidFill>
            </a:ln>
          </p:spPr>
          <p:txBody>
            <a:bodyPr wrap="square" lIns="0" tIns="0" rIns="0" bIns="0" rtlCol="0"/>
            <a:lstStyle/>
            <a:p>
              <a:endParaRPr/>
            </a:p>
          </p:txBody>
        </p:sp>
      </p:grpSp>
      <p:sp>
        <p:nvSpPr>
          <p:cNvPr id="13" name="object 13"/>
          <p:cNvSpPr txBox="1"/>
          <p:nvPr/>
        </p:nvSpPr>
        <p:spPr>
          <a:xfrm>
            <a:off x="3458971" y="497446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4" name="object 14"/>
          <p:cNvSpPr txBox="1">
            <a:spLocks noGrp="1"/>
          </p:cNvSpPr>
          <p:nvPr>
            <p:ph type="title"/>
          </p:nvPr>
        </p:nvSpPr>
        <p:spPr>
          <a:xfrm>
            <a:off x="519480" y="204597"/>
            <a:ext cx="3271520" cy="452120"/>
          </a:xfrm>
          <a:prstGeom prst="rect">
            <a:avLst/>
          </a:prstGeom>
        </p:spPr>
        <p:txBody>
          <a:bodyPr vert="horz" wrap="square" lIns="0" tIns="12065" rIns="0" bIns="0" rtlCol="0">
            <a:spAutoFit/>
          </a:bodyPr>
          <a:lstStyle/>
          <a:p>
            <a:pPr marL="12700">
              <a:lnSpc>
                <a:spcPct val="100000"/>
              </a:lnSpc>
              <a:spcBef>
                <a:spcPts val="95"/>
              </a:spcBef>
            </a:pPr>
            <a:r>
              <a:rPr spc="-105" dirty="0"/>
              <a:t>O</a:t>
            </a:r>
            <a:r>
              <a:rPr spc="-100" dirty="0"/>
              <a:t>pp</a:t>
            </a:r>
            <a:r>
              <a:rPr spc="-95" dirty="0"/>
              <a:t>o</a:t>
            </a:r>
            <a:r>
              <a:rPr spc="-100" dirty="0"/>
              <a:t>rt</a:t>
            </a:r>
            <a:r>
              <a:rPr spc="-105" dirty="0"/>
              <a:t>uni</a:t>
            </a:r>
            <a:r>
              <a:rPr spc="-100" dirty="0"/>
              <a:t>t</a:t>
            </a:r>
            <a:r>
              <a:rPr spc="-105" dirty="0"/>
              <a:t>ie</a:t>
            </a:r>
            <a:r>
              <a:rPr spc="-5" dirty="0"/>
              <a:t>s</a:t>
            </a:r>
            <a:r>
              <a:rPr spc="-175" dirty="0"/>
              <a:t> </a:t>
            </a:r>
            <a:r>
              <a:rPr spc="-245" dirty="0"/>
              <a:t>(</a:t>
            </a:r>
            <a:r>
              <a:rPr spc="-254" dirty="0"/>
              <a:t>1/2</a:t>
            </a:r>
            <a:r>
              <a:rPr spc="-5" dirty="0"/>
              <a:t>)</a:t>
            </a:r>
          </a:p>
        </p:txBody>
      </p:sp>
      <p:grpSp>
        <p:nvGrpSpPr>
          <p:cNvPr id="15" name="object 15"/>
          <p:cNvGrpSpPr/>
          <p:nvPr/>
        </p:nvGrpSpPr>
        <p:grpSpPr>
          <a:xfrm>
            <a:off x="6608064" y="5955791"/>
            <a:ext cx="772795" cy="506095"/>
            <a:chOff x="6608064" y="5955791"/>
            <a:chExt cx="772795" cy="506095"/>
          </a:xfrm>
        </p:grpSpPr>
        <p:sp>
          <p:nvSpPr>
            <p:cNvPr id="16" name="object 16"/>
            <p:cNvSpPr/>
            <p:nvPr/>
          </p:nvSpPr>
          <p:spPr>
            <a:xfrm>
              <a:off x="6620256" y="5967983"/>
              <a:ext cx="746760" cy="480059"/>
            </a:xfrm>
            <a:custGeom>
              <a:avLst/>
              <a:gdLst/>
              <a:ahLst/>
              <a:cxnLst/>
              <a:rect l="l" t="t" r="r" b="b"/>
              <a:pathLst>
                <a:path w="746759" h="480060">
                  <a:moveTo>
                    <a:pt x="575437" y="0"/>
                  </a:moveTo>
                  <a:lnTo>
                    <a:pt x="524891" y="2197"/>
                  </a:lnTo>
                  <a:lnTo>
                    <a:pt x="474852" y="15392"/>
                  </a:lnTo>
                  <a:lnTo>
                    <a:pt x="427100" y="38671"/>
                  </a:lnTo>
                  <a:lnTo>
                    <a:pt x="383413" y="71145"/>
                  </a:lnTo>
                  <a:lnTo>
                    <a:pt x="345948" y="111912"/>
                  </a:lnTo>
                  <a:lnTo>
                    <a:pt x="316229" y="160070"/>
                  </a:lnTo>
                  <a:lnTo>
                    <a:pt x="291719" y="205066"/>
                  </a:lnTo>
                  <a:lnTo>
                    <a:pt x="262890" y="248627"/>
                  </a:lnTo>
                  <a:lnTo>
                    <a:pt x="229870" y="290753"/>
                  </a:lnTo>
                  <a:lnTo>
                    <a:pt x="192404" y="331457"/>
                  </a:lnTo>
                  <a:lnTo>
                    <a:pt x="150749" y="370725"/>
                  </a:lnTo>
                  <a:lnTo>
                    <a:pt x="104775" y="408558"/>
                  </a:lnTo>
                  <a:lnTo>
                    <a:pt x="54610" y="444982"/>
                  </a:lnTo>
                  <a:lnTo>
                    <a:pt x="0" y="479983"/>
                  </a:lnTo>
                  <a:lnTo>
                    <a:pt x="67691" y="456831"/>
                  </a:lnTo>
                  <a:lnTo>
                    <a:pt x="132461" y="439737"/>
                  </a:lnTo>
                  <a:lnTo>
                    <a:pt x="194310" y="428713"/>
                  </a:lnTo>
                  <a:lnTo>
                    <a:pt x="253238" y="423735"/>
                  </a:lnTo>
                  <a:lnTo>
                    <a:pt x="309118" y="424802"/>
                  </a:lnTo>
                  <a:lnTo>
                    <a:pt x="362076" y="431901"/>
                  </a:lnTo>
                  <a:lnTo>
                    <a:pt x="412115" y="445058"/>
                  </a:lnTo>
                  <a:lnTo>
                    <a:pt x="461264" y="454710"/>
                  </a:lnTo>
                  <a:lnTo>
                    <a:pt x="511810" y="452475"/>
                  </a:lnTo>
                  <a:lnTo>
                    <a:pt x="561848" y="439267"/>
                  </a:lnTo>
                  <a:lnTo>
                    <a:pt x="609726" y="415988"/>
                  </a:lnTo>
                  <a:lnTo>
                    <a:pt x="653288" y="383527"/>
                  </a:lnTo>
                  <a:lnTo>
                    <a:pt x="690879" y="342785"/>
                  </a:lnTo>
                  <a:lnTo>
                    <a:pt x="720598" y="294690"/>
                  </a:lnTo>
                  <a:lnTo>
                    <a:pt x="739648" y="242976"/>
                  </a:lnTo>
                  <a:lnTo>
                    <a:pt x="746760" y="192100"/>
                  </a:lnTo>
                  <a:lnTo>
                    <a:pt x="742569" y="143738"/>
                  </a:lnTo>
                  <a:lnTo>
                    <a:pt x="727710" y="99618"/>
                  </a:lnTo>
                  <a:lnTo>
                    <a:pt x="702691" y="61429"/>
                  </a:lnTo>
                  <a:lnTo>
                    <a:pt x="668147" y="30886"/>
                  </a:lnTo>
                  <a:lnTo>
                    <a:pt x="624586" y="9702"/>
                  </a:lnTo>
                  <a:lnTo>
                    <a:pt x="575437" y="0"/>
                  </a:lnTo>
                  <a:close/>
                </a:path>
              </a:pathLst>
            </a:custGeom>
            <a:solidFill>
              <a:srgbClr val="FFFFFF"/>
            </a:solidFill>
          </p:spPr>
          <p:txBody>
            <a:bodyPr wrap="square" lIns="0" tIns="0" rIns="0" bIns="0" rtlCol="0"/>
            <a:lstStyle/>
            <a:p>
              <a:endParaRPr/>
            </a:p>
          </p:txBody>
        </p:sp>
        <p:sp>
          <p:nvSpPr>
            <p:cNvPr id="17" name="object 17"/>
            <p:cNvSpPr/>
            <p:nvPr/>
          </p:nvSpPr>
          <p:spPr>
            <a:xfrm>
              <a:off x="6621018" y="5968745"/>
              <a:ext cx="746760" cy="480059"/>
            </a:xfrm>
            <a:custGeom>
              <a:avLst/>
              <a:gdLst/>
              <a:ahLst/>
              <a:cxnLst/>
              <a:rect l="l" t="t" r="r" b="b"/>
              <a:pathLst>
                <a:path w="746759" h="480060">
                  <a:moveTo>
                    <a:pt x="624585" y="9702"/>
                  </a:moveTo>
                  <a:lnTo>
                    <a:pt x="575436" y="0"/>
                  </a:lnTo>
                  <a:lnTo>
                    <a:pt x="524890" y="2197"/>
                  </a:lnTo>
                  <a:lnTo>
                    <a:pt x="474852" y="15392"/>
                  </a:lnTo>
                  <a:lnTo>
                    <a:pt x="427100" y="38671"/>
                  </a:lnTo>
                  <a:lnTo>
                    <a:pt x="383412" y="71145"/>
                  </a:lnTo>
                  <a:lnTo>
                    <a:pt x="345948" y="111912"/>
                  </a:lnTo>
                  <a:lnTo>
                    <a:pt x="316229" y="160070"/>
                  </a:lnTo>
                  <a:lnTo>
                    <a:pt x="291718" y="205066"/>
                  </a:lnTo>
                  <a:lnTo>
                    <a:pt x="262889" y="248627"/>
                  </a:lnTo>
                  <a:lnTo>
                    <a:pt x="229870" y="290753"/>
                  </a:lnTo>
                  <a:lnTo>
                    <a:pt x="192404" y="331457"/>
                  </a:lnTo>
                  <a:lnTo>
                    <a:pt x="150749" y="370725"/>
                  </a:lnTo>
                  <a:lnTo>
                    <a:pt x="104775" y="408558"/>
                  </a:lnTo>
                  <a:lnTo>
                    <a:pt x="54609" y="444982"/>
                  </a:lnTo>
                  <a:lnTo>
                    <a:pt x="0" y="479983"/>
                  </a:lnTo>
                  <a:lnTo>
                    <a:pt x="67690" y="456831"/>
                  </a:lnTo>
                  <a:lnTo>
                    <a:pt x="132460" y="439737"/>
                  </a:lnTo>
                  <a:lnTo>
                    <a:pt x="194309" y="428713"/>
                  </a:lnTo>
                  <a:lnTo>
                    <a:pt x="253237" y="423735"/>
                  </a:lnTo>
                  <a:lnTo>
                    <a:pt x="309117" y="424802"/>
                  </a:lnTo>
                  <a:lnTo>
                    <a:pt x="362076" y="431901"/>
                  </a:lnTo>
                  <a:lnTo>
                    <a:pt x="412114" y="445058"/>
                  </a:lnTo>
                  <a:lnTo>
                    <a:pt x="461263" y="454710"/>
                  </a:lnTo>
                  <a:lnTo>
                    <a:pt x="511809" y="452475"/>
                  </a:lnTo>
                  <a:lnTo>
                    <a:pt x="561848" y="439267"/>
                  </a:lnTo>
                  <a:lnTo>
                    <a:pt x="609726" y="415988"/>
                  </a:lnTo>
                  <a:lnTo>
                    <a:pt x="653287" y="383527"/>
                  </a:lnTo>
                  <a:lnTo>
                    <a:pt x="690879" y="342785"/>
                  </a:lnTo>
                  <a:lnTo>
                    <a:pt x="720598" y="294690"/>
                  </a:lnTo>
                  <a:lnTo>
                    <a:pt x="739648" y="242976"/>
                  </a:lnTo>
                  <a:lnTo>
                    <a:pt x="746759" y="192100"/>
                  </a:lnTo>
                  <a:lnTo>
                    <a:pt x="742568" y="143738"/>
                  </a:lnTo>
                  <a:lnTo>
                    <a:pt x="727709" y="99618"/>
                  </a:lnTo>
                  <a:lnTo>
                    <a:pt x="702690" y="61429"/>
                  </a:lnTo>
                  <a:lnTo>
                    <a:pt x="668147" y="30886"/>
                  </a:lnTo>
                  <a:lnTo>
                    <a:pt x="624585" y="9702"/>
                  </a:lnTo>
                  <a:close/>
                </a:path>
              </a:pathLst>
            </a:custGeom>
            <a:ln w="25908">
              <a:solidFill>
                <a:srgbClr val="385D88"/>
              </a:solidFill>
            </a:ln>
          </p:spPr>
          <p:txBody>
            <a:bodyPr wrap="square" lIns="0" tIns="0" rIns="0" bIns="0" rtlCol="0"/>
            <a:lstStyle/>
            <a:p>
              <a:endParaRPr/>
            </a:p>
          </p:txBody>
        </p:sp>
      </p:grpSp>
      <p:sp>
        <p:nvSpPr>
          <p:cNvPr id="18" name="object 18"/>
          <p:cNvSpPr txBox="1"/>
          <p:nvPr/>
        </p:nvSpPr>
        <p:spPr>
          <a:xfrm>
            <a:off x="7096759" y="601959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3318128" y="142697"/>
            <a:ext cx="5743575" cy="879475"/>
          </a:xfrm>
          <a:prstGeom prst="rect">
            <a:avLst/>
          </a:prstGeom>
        </p:spPr>
        <p:txBody>
          <a:bodyPr vert="horz" wrap="square" lIns="0" tIns="12065" rIns="0" bIns="0" rtlCol="0">
            <a:spAutoFit/>
          </a:bodyPr>
          <a:lstStyle/>
          <a:p>
            <a:pPr marL="12700" marR="5080" indent="1240155">
              <a:lnSpc>
                <a:spcPct val="100000"/>
              </a:lnSpc>
              <a:spcBef>
                <a:spcPts val="95"/>
              </a:spcBef>
            </a:pPr>
            <a:r>
              <a:rPr spc="-110" dirty="0"/>
              <a:t>O</a:t>
            </a:r>
            <a:r>
              <a:rPr spc="-100" dirty="0"/>
              <a:t>pp</a:t>
            </a:r>
            <a:r>
              <a:rPr spc="-105" dirty="0"/>
              <a:t>or</a:t>
            </a:r>
            <a:r>
              <a:rPr spc="-100" dirty="0"/>
              <a:t>t</a:t>
            </a:r>
            <a:r>
              <a:rPr spc="-105" dirty="0"/>
              <a:t>un</a:t>
            </a:r>
            <a:r>
              <a:rPr spc="-110" dirty="0"/>
              <a:t>i</a:t>
            </a:r>
            <a:r>
              <a:rPr spc="-100" dirty="0"/>
              <a:t>t</a:t>
            </a:r>
            <a:r>
              <a:rPr spc="-110" dirty="0"/>
              <a:t>ie</a:t>
            </a:r>
            <a:r>
              <a:rPr spc="-5" dirty="0"/>
              <a:t>s</a:t>
            </a:r>
            <a:r>
              <a:rPr spc="-125" dirty="0"/>
              <a:t> </a:t>
            </a:r>
            <a:r>
              <a:rPr spc="-245" dirty="0"/>
              <a:t>(</a:t>
            </a:r>
            <a:r>
              <a:rPr spc="-254" dirty="0"/>
              <a:t>2/2</a:t>
            </a:r>
            <a:r>
              <a:rPr spc="-5" dirty="0"/>
              <a:t>)  </a:t>
            </a:r>
            <a:r>
              <a:rPr spc="-50" dirty="0">
                <a:solidFill>
                  <a:srgbClr val="6E2E9F"/>
                </a:solidFill>
              </a:rPr>
              <a:t>Ανοιχτές</a:t>
            </a:r>
            <a:r>
              <a:rPr spc="-75" dirty="0">
                <a:solidFill>
                  <a:srgbClr val="6E2E9F"/>
                </a:solidFill>
              </a:rPr>
              <a:t> </a:t>
            </a:r>
            <a:r>
              <a:rPr spc="-30" dirty="0">
                <a:solidFill>
                  <a:srgbClr val="6E2E9F"/>
                </a:solidFill>
              </a:rPr>
              <a:t>Προσκλήσεις</a:t>
            </a:r>
            <a:r>
              <a:rPr spc="20" dirty="0">
                <a:solidFill>
                  <a:srgbClr val="6E2E9F"/>
                </a:solidFill>
              </a:rPr>
              <a:t> </a:t>
            </a:r>
            <a:r>
              <a:rPr spc="10" dirty="0">
                <a:solidFill>
                  <a:srgbClr val="6E2E9F"/>
                </a:solidFill>
              </a:rPr>
              <a:t>ανά</a:t>
            </a:r>
            <a:r>
              <a:rPr spc="15" dirty="0">
                <a:solidFill>
                  <a:srgbClr val="6E2E9F"/>
                </a:solidFill>
              </a:rPr>
              <a:t> </a:t>
            </a:r>
            <a:r>
              <a:rPr spc="-130" dirty="0">
                <a:solidFill>
                  <a:srgbClr val="6E2E9F"/>
                </a:solidFill>
              </a:rPr>
              <a:t>Τομέα</a:t>
            </a:r>
          </a:p>
        </p:txBody>
      </p:sp>
      <p:pic>
        <p:nvPicPr>
          <p:cNvPr id="4" name="object 4"/>
          <p:cNvPicPr/>
          <p:nvPr/>
        </p:nvPicPr>
        <p:blipFill>
          <a:blip r:embed="rId3" cstate="print"/>
          <a:stretch>
            <a:fillRect/>
          </a:stretch>
        </p:blipFill>
        <p:spPr>
          <a:xfrm>
            <a:off x="455676" y="1066800"/>
            <a:ext cx="9142476" cy="5256276"/>
          </a:xfrm>
          <a:prstGeom prst="rect">
            <a:avLst/>
          </a:prstGeom>
        </p:spPr>
      </p:pic>
      <p:sp>
        <p:nvSpPr>
          <p:cNvPr id="5" name="object 5"/>
          <p:cNvSpPr txBox="1"/>
          <p:nvPr/>
        </p:nvSpPr>
        <p:spPr>
          <a:xfrm>
            <a:off x="7112000" y="1675256"/>
            <a:ext cx="20574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331EB0"/>
                </a:solidFill>
                <a:latin typeface="Calibri"/>
                <a:cs typeface="Calibri"/>
              </a:rPr>
              <a:t>2</a:t>
            </a:r>
            <a:endParaRPr sz="2800">
              <a:latin typeface="Calibri"/>
              <a:cs typeface="Calibri"/>
            </a:endParaRPr>
          </a:p>
        </p:txBody>
      </p:sp>
      <p:sp>
        <p:nvSpPr>
          <p:cNvPr id="6" name="object 6"/>
          <p:cNvSpPr txBox="1"/>
          <p:nvPr/>
        </p:nvSpPr>
        <p:spPr>
          <a:xfrm>
            <a:off x="2625598" y="1926462"/>
            <a:ext cx="20574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331EB0"/>
                </a:solidFill>
                <a:latin typeface="Calibri"/>
                <a:cs typeface="Calibri"/>
              </a:rPr>
              <a:t>1</a:t>
            </a:r>
            <a:endParaRPr sz="2800">
              <a:latin typeface="Calibri"/>
              <a:cs typeface="Calibri"/>
            </a:endParaRPr>
          </a:p>
        </p:txBody>
      </p:sp>
      <p:sp>
        <p:nvSpPr>
          <p:cNvPr id="7" name="object 7"/>
          <p:cNvSpPr txBox="1"/>
          <p:nvPr/>
        </p:nvSpPr>
        <p:spPr>
          <a:xfrm>
            <a:off x="2625598" y="3914597"/>
            <a:ext cx="20574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331EB0"/>
                </a:solidFill>
                <a:latin typeface="Calibri"/>
                <a:cs typeface="Calibri"/>
              </a:rPr>
              <a:t>3</a:t>
            </a:r>
            <a:endParaRPr sz="2800">
              <a:latin typeface="Calibri"/>
              <a:cs typeface="Calibri"/>
            </a:endParaRPr>
          </a:p>
        </p:txBody>
      </p:sp>
      <p:sp>
        <p:nvSpPr>
          <p:cNvPr id="8" name="object 8"/>
          <p:cNvSpPr/>
          <p:nvPr/>
        </p:nvSpPr>
        <p:spPr>
          <a:xfrm>
            <a:off x="1771650" y="1453133"/>
            <a:ext cx="6774180" cy="2962910"/>
          </a:xfrm>
          <a:custGeom>
            <a:avLst/>
            <a:gdLst/>
            <a:ahLst/>
            <a:cxnLst/>
            <a:rect l="l" t="t" r="r" b="b"/>
            <a:pathLst>
              <a:path w="6774180" h="2962910">
                <a:moveTo>
                  <a:pt x="0" y="64769"/>
                </a:moveTo>
                <a:lnTo>
                  <a:pt x="5080" y="39496"/>
                </a:lnTo>
                <a:lnTo>
                  <a:pt x="18923" y="18923"/>
                </a:lnTo>
                <a:lnTo>
                  <a:pt x="39497" y="5079"/>
                </a:lnTo>
                <a:lnTo>
                  <a:pt x="64769" y="0"/>
                </a:lnTo>
                <a:lnTo>
                  <a:pt x="2678303" y="0"/>
                </a:lnTo>
                <a:lnTo>
                  <a:pt x="2703576" y="5079"/>
                </a:lnTo>
                <a:lnTo>
                  <a:pt x="2724150" y="18923"/>
                </a:lnTo>
                <a:lnTo>
                  <a:pt x="2737992" y="39496"/>
                </a:lnTo>
                <a:lnTo>
                  <a:pt x="2743073" y="64769"/>
                </a:lnTo>
                <a:lnTo>
                  <a:pt x="2743073" y="323850"/>
                </a:lnTo>
                <a:lnTo>
                  <a:pt x="2737992" y="348995"/>
                </a:lnTo>
                <a:lnTo>
                  <a:pt x="2724150" y="369569"/>
                </a:lnTo>
                <a:lnTo>
                  <a:pt x="2703576" y="383539"/>
                </a:lnTo>
                <a:lnTo>
                  <a:pt x="2678303" y="388619"/>
                </a:lnTo>
                <a:lnTo>
                  <a:pt x="64769" y="388619"/>
                </a:lnTo>
                <a:lnTo>
                  <a:pt x="39497" y="383539"/>
                </a:lnTo>
                <a:lnTo>
                  <a:pt x="18923" y="369569"/>
                </a:lnTo>
                <a:lnTo>
                  <a:pt x="5080" y="348995"/>
                </a:lnTo>
                <a:lnTo>
                  <a:pt x="0" y="323850"/>
                </a:lnTo>
                <a:lnTo>
                  <a:pt x="0" y="64769"/>
                </a:lnTo>
                <a:close/>
              </a:path>
              <a:path w="6774180" h="2962910">
                <a:moveTo>
                  <a:pt x="4614418" y="320293"/>
                </a:moveTo>
                <a:lnTo>
                  <a:pt x="4621022" y="287527"/>
                </a:lnTo>
                <a:lnTo>
                  <a:pt x="4639056" y="260857"/>
                </a:lnTo>
                <a:lnTo>
                  <a:pt x="4665726" y="242824"/>
                </a:lnTo>
                <a:lnTo>
                  <a:pt x="4698492" y="236219"/>
                </a:lnTo>
                <a:lnTo>
                  <a:pt x="5537708" y="236219"/>
                </a:lnTo>
                <a:lnTo>
                  <a:pt x="5570474" y="242824"/>
                </a:lnTo>
                <a:lnTo>
                  <a:pt x="5597144" y="260857"/>
                </a:lnTo>
                <a:lnTo>
                  <a:pt x="5615178" y="287527"/>
                </a:lnTo>
                <a:lnTo>
                  <a:pt x="5621782" y="320293"/>
                </a:lnTo>
                <a:lnTo>
                  <a:pt x="5621782" y="656589"/>
                </a:lnTo>
                <a:lnTo>
                  <a:pt x="5615178" y="689228"/>
                </a:lnTo>
                <a:lnTo>
                  <a:pt x="5597144" y="716026"/>
                </a:lnTo>
                <a:lnTo>
                  <a:pt x="5570474" y="734060"/>
                </a:lnTo>
                <a:lnTo>
                  <a:pt x="5537708" y="740537"/>
                </a:lnTo>
                <a:lnTo>
                  <a:pt x="4698492" y="740537"/>
                </a:lnTo>
                <a:lnTo>
                  <a:pt x="4665726" y="734060"/>
                </a:lnTo>
                <a:lnTo>
                  <a:pt x="4639056" y="716026"/>
                </a:lnTo>
                <a:lnTo>
                  <a:pt x="4621022" y="689228"/>
                </a:lnTo>
                <a:lnTo>
                  <a:pt x="4614418" y="656589"/>
                </a:lnTo>
                <a:lnTo>
                  <a:pt x="4614418" y="320293"/>
                </a:lnTo>
                <a:close/>
              </a:path>
              <a:path w="6774180" h="2962910">
                <a:moveTo>
                  <a:pt x="158495" y="2575052"/>
                </a:moveTo>
                <a:lnTo>
                  <a:pt x="164592" y="2544953"/>
                </a:lnTo>
                <a:lnTo>
                  <a:pt x="181229" y="2520315"/>
                </a:lnTo>
                <a:lnTo>
                  <a:pt x="205739" y="2503678"/>
                </a:lnTo>
                <a:lnTo>
                  <a:pt x="235966" y="2497582"/>
                </a:lnTo>
                <a:lnTo>
                  <a:pt x="1071626" y="2497582"/>
                </a:lnTo>
                <a:lnTo>
                  <a:pt x="1101725" y="2503678"/>
                </a:lnTo>
                <a:lnTo>
                  <a:pt x="1126363" y="2520315"/>
                </a:lnTo>
                <a:lnTo>
                  <a:pt x="1143000" y="2544953"/>
                </a:lnTo>
                <a:lnTo>
                  <a:pt x="1149095" y="2575052"/>
                </a:lnTo>
                <a:lnTo>
                  <a:pt x="1149095" y="2884932"/>
                </a:lnTo>
                <a:lnTo>
                  <a:pt x="1143000" y="2915158"/>
                </a:lnTo>
                <a:lnTo>
                  <a:pt x="1126363" y="2939668"/>
                </a:lnTo>
                <a:lnTo>
                  <a:pt x="1101725" y="2956305"/>
                </a:lnTo>
                <a:lnTo>
                  <a:pt x="1071626" y="2962402"/>
                </a:lnTo>
                <a:lnTo>
                  <a:pt x="235966" y="2962402"/>
                </a:lnTo>
                <a:lnTo>
                  <a:pt x="205739" y="2956305"/>
                </a:lnTo>
                <a:lnTo>
                  <a:pt x="181229" y="2939668"/>
                </a:lnTo>
                <a:lnTo>
                  <a:pt x="164592" y="2915158"/>
                </a:lnTo>
                <a:lnTo>
                  <a:pt x="158495" y="2884932"/>
                </a:lnTo>
                <a:lnTo>
                  <a:pt x="158495" y="2575052"/>
                </a:lnTo>
                <a:close/>
              </a:path>
              <a:path w="6774180" h="2962910">
                <a:moveTo>
                  <a:pt x="45719" y="566927"/>
                </a:moveTo>
                <a:lnTo>
                  <a:pt x="51943" y="536066"/>
                </a:lnTo>
                <a:lnTo>
                  <a:pt x="68961" y="510793"/>
                </a:lnTo>
                <a:lnTo>
                  <a:pt x="94106" y="493902"/>
                </a:lnTo>
                <a:lnTo>
                  <a:pt x="124968" y="487679"/>
                </a:lnTo>
                <a:lnTo>
                  <a:pt x="1037844" y="487679"/>
                </a:lnTo>
                <a:lnTo>
                  <a:pt x="1068705" y="493902"/>
                </a:lnTo>
                <a:lnTo>
                  <a:pt x="1093851" y="510793"/>
                </a:lnTo>
                <a:lnTo>
                  <a:pt x="1110869" y="536066"/>
                </a:lnTo>
                <a:lnTo>
                  <a:pt x="1117092" y="566927"/>
                </a:lnTo>
                <a:lnTo>
                  <a:pt x="1117092" y="883792"/>
                </a:lnTo>
                <a:lnTo>
                  <a:pt x="1110869" y="914653"/>
                </a:lnTo>
                <a:lnTo>
                  <a:pt x="1093851" y="939926"/>
                </a:lnTo>
                <a:lnTo>
                  <a:pt x="1068705" y="956817"/>
                </a:lnTo>
                <a:lnTo>
                  <a:pt x="1037844" y="963040"/>
                </a:lnTo>
                <a:lnTo>
                  <a:pt x="124968" y="963040"/>
                </a:lnTo>
                <a:lnTo>
                  <a:pt x="94106" y="956817"/>
                </a:lnTo>
                <a:lnTo>
                  <a:pt x="68961" y="939926"/>
                </a:lnTo>
                <a:lnTo>
                  <a:pt x="51943" y="914653"/>
                </a:lnTo>
                <a:lnTo>
                  <a:pt x="45719" y="883792"/>
                </a:lnTo>
                <a:lnTo>
                  <a:pt x="45719" y="566927"/>
                </a:lnTo>
                <a:close/>
              </a:path>
              <a:path w="6774180" h="2962910">
                <a:moveTo>
                  <a:pt x="4552188" y="2095753"/>
                </a:moveTo>
                <a:lnTo>
                  <a:pt x="4558030" y="2067178"/>
                </a:lnTo>
                <a:lnTo>
                  <a:pt x="4573778" y="2043811"/>
                </a:lnTo>
                <a:lnTo>
                  <a:pt x="4597146" y="2028063"/>
                </a:lnTo>
                <a:lnTo>
                  <a:pt x="4625848" y="2022348"/>
                </a:lnTo>
                <a:lnTo>
                  <a:pt x="6700011" y="2022348"/>
                </a:lnTo>
                <a:lnTo>
                  <a:pt x="6728714" y="2028063"/>
                </a:lnTo>
                <a:lnTo>
                  <a:pt x="6752082" y="2043811"/>
                </a:lnTo>
                <a:lnTo>
                  <a:pt x="6767830" y="2067178"/>
                </a:lnTo>
                <a:lnTo>
                  <a:pt x="6773672" y="2095753"/>
                </a:lnTo>
                <a:lnTo>
                  <a:pt x="6773672" y="2389378"/>
                </a:lnTo>
                <a:lnTo>
                  <a:pt x="6767830" y="2417953"/>
                </a:lnTo>
                <a:lnTo>
                  <a:pt x="6752082" y="2441321"/>
                </a:lnTo>
                <a:lnTo>
                  <a:pt x="6728714" y="2457068"/>
                </a:lnTo>
                <a:lnTo>
                  <a:pt x="6700011" y="2462784"/>
                </a:lnTo>
                <a:lnTo>
                  <a:pt x="4625848" y="2462784"/>
                </a:lnTo>
                <a:lnTo>
                  <a:pt x="4597146" y="2457068"/>
                </a:lnTo>
                <a:lnTo>
                  <a:pt x="4573778" y="2441321"/>
                </a:lnTo>
                <a:lnTo>
                  <a:pt x="4558030" y="2417953"/>
                </a:lnTo>
                <a:lnTo>
                  <a:pt x="4552188" y="2389378"/>
                </a:lnTo>
                <a:lnTo>
                  <a:pt x="4552188" y="2095753"/>
                </a:lnTo>
                <a:close/>
              </a:path>
            </a:pathLst>
          </a:custGeom>
          <a:ln w="25908">
            <a:solidFill>
              <a:srgbClr val="FF0000"/>
            </a:solidFill>
          </a:ln>
        </p:spPr>
        <p:txBody>
          <a:bodyPr wrap="square" lIns="0" tIns="0" rIns="0" bIns="0" rtlCol="0"/>
          <a:lstStyle/>
          <a:p>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156463" y="0"/>
            <a:ext cx="3756025" cy="452120"/>
          </a:xfrm>
          <a:prstGeom prst="rect">
            <a:avLst/>
          </a:prstGeom>
        </p:spPr>
        <p:txBody>
          <a:bodyPr vert="horz" wrap="square" lIns="0" tIns="12065" rIns="0" bIns="0" rtlCol="0">
            <a:spAutoFit/>
          </a:bodyPr>
          <a:lstStyle/>
          <a:p>
            <a:pPr marL="12700">
              <a:lnSpc>
                <a:spcPct val="100000"/>
              </a:lnSpc>
              <a:spcBef>
                <a:spcPts val="95"/>
              </a:spcBef>
            </a:pPr>
            <a:r>
              <a:rPr dirty="0"/>
              <a:t>My</a:t>
            </a:r>
            <a:r>
              <a:rPr spc="-50" dirty="0"/>
              <a:t> </a:t>
            </a:r>
            <a:r>
              <a:rPr spc="-30" dirty="0"/>
              <a:t>Applications</a:t>
            </a:r>
            <a:r>
              <a:rPr spc="-70" dirty="0"/>
              <a:t> </a:t>
            </a:r>
            <a:r>
              <a:rPr spc="-204" dirty="0"/>
              <a:t>(1/2)</a:t>
            </a:r>
          </a:p>
        </p:txBody>
      </p:sp>
      <p:sp>
        <p:nvSpPr>
          <p:cNvPr id="4" name="object 4"/>
          <p:cNvSpPr txBox="1"/>
          <p:nvPr/>
        </p:nvSpPr>
        <p:spPr>
          <a:xfrm>
            <a:off x="432308" y="569213"/>
            <a:ext cx="6755765" cy="1000760"/>
          </a:xfrm>
          <a:prstGeom prst="rect">
            <a:avLst/>
          </a:prstGeom>
        </p:spPr>
        <p:txBody>
          <a:bodyPr vert="horz" wrap="square" lIns="0" tIns="62865" rIns="0" bIns="0" rtlCol="0">
            <a:spAutoFit/>
          </a:bodyPr>
          <a:lstStyle/>
          <a:p>
            <a:pPr marL="469900" indent="-457834">
              <a:lnSpc>
                <a:spcPct val="100000"/>
              </a:lnSpc>
              <a:spcBef>
                <a:spcPts val="495"/>
              </a:spcBef>
              <a:buAutoNum type="arabicPeriod"/>
              <a:tabLst>
                <a:tab pos="469900" algn="l"/>
                <a:tab pos="470534" algn="l"/>
              </a:tabLst>
            </a:pPr>
            <a:r>
              <a:rPr sz="1800" spc="-25" dirty="0">
                <a:solidFill>
                  <a:srgbClr val="404040"/>
                </a:solidFill>
                <a:latin typeface="Verdana"/>
                <a:cs typeface="Verdana"/>
              </a:rPr>
              <a:t>Search</a:t>
            </a:r>
            <a:r>
              <a:rPr sz="1800" spc="-165" dirty="0">
                <a:solidFill>
                  <a:srgbClr val="404040"/>
                </a:solidFill>
                <a:latin typeface="Verdana"/>
                <a:cs typeface="Verdana"/>
              </a:rPr>
              <a:t> </a:t>
            </a:r>
            <a:r>
              <a:rPr sz="1800" spc="35" dirty="0">
                <a:solidFill>
                  <a:srgbClr val="404040"/>
                </a:solidFill>
                <a:latin typeface="Verdana"/>
                <a:cs typeface="Verdana"/>
              </a:rPr>
              <a:t>and</a:t>
            </a:r>
            <a:r>
              <a:rPr sz="1800" spc="-35" dirty="0">
                <a:solidFill>
                  <a:srgbClr val="404040"/>
                </a:solidFill>
                <a:latin typeface="Verdana"/>
                <a:cs typeface="Verdana"/>
              </a:rPr>
              <a:t> </a:t>
            </a:r>
            <a:r>
              <a:rPr sz="1800" spc="-114" dirty="0">
                <a:solidFill>
                  <a:srgbClr val="404040"/>
                </a:solidFill>
                <a:latin typeface="Verdana"/>
                <a:cs typeface="Verdana"/>
              </a:rPr>
              <a:t>filter:</a:t>
            </a:r>
            <a:r>
              <a:rPr sz="1800" spc="-265" dirty="0">
                <a:solidFill>
                  <a:srgbClr val="404040"/>
                </a:solidFill>
                <a:latin typeface="Verdana"/>
                <a:cs typeface="Verdana"/>
              </a:rPr>
              <a:t> </a:t>
            </a:r>
            <a:r>
              <a:rPr sz="1800" spc="-50" dirty="0">
                <a:solidFill>
                  <a:srgbClr val="404040"/>
                </a:solidFill>
                <a:latin typeface="Verdana"/>
                <a:cs typeface="Verdana"/>
              </a:rPr>
              <a:t>Επιλογή</a:t>
            </a:r>
            <a:r>
              <a:rPr sz="1800" spc="-225" dirty="0">
                <a:solidFill>
                  <a:srgbClr val="404040"/>
                </a:solidFill>
                <a:latin typeface="Verdana"/>
                <a:cs typeface="Verdana"/>
              </a:rPr>
              <a:t> </a:t>
            </a:r>
            <a:r>
              <a:rPr sz="1800" spc="-55" dirty="0">
                <a:solidFill>
                  <a:srgbClr val="404040"/>
                </a:solidFill>
                <a:latin typeface="Verdana"/>
                <a:cs typeface="Verdana"/>
              </a:rPr>
              <a:t>φίλτρων</a:t>
            </a:r>
            <a:r>
              <a:rPr sz="1800" spc="-175" dirty="0">
                <a:solidFill>
                  <a:srgbClr val="404040"/>
                </a:solidFill>
                <a:latin typeface="Verdana"/>
                <a:cs typeface="Verdana"/>
              </a:rPr>
              <a:t> </a:t>
            </a:r>
            <a:r>
              <a:rPr sz="1800" spc="-25" dirty="0">
                <a:solidFill>
                  <a:srgbClr val="404040"/>
                </a:solidFill>
                <a:latin typeface="Verdana"/>
                <a:cs typeface="Verdana"/>
              </a:rPr>
              <a:t>για</a:t>
            </a:r>
            <a:r>
              <a:rPr sz="1800" spc="-185" dirty="0">
                <a:solidFill>
                  <a:srgbClr val="404040"/>
                </a:solidFill>
                <a:latin typeface="Verdana"/>
                <a:cs typeface="Verdana"/>
              </a:rPr>
              <a:t> </a:t>
            </a:r>
            <a:r>
              <a:rPr sz="1800" spc="-55" dirty="0">
                <a:solidFill>
                  <a:srgbClr val="404040"/>
                </a:solidFill>
                <a:latin typeface="Verdana"/>
                <a:cs typeface="Verdana"/>
              </a:rPr>
              <a:t>εξεύρεση</a:t>
            </a:r>
            <a:r>
              <a:rPr sz="1800" spc="-175" dirty="0">
                <a:solidFill>
                  <a:srgbClr val="404040"/>
                </a:solidFill>
                <a:latin typeface="Verdana"/>
                <a:cs typeface="Verdana"/>
              </a:rPr>
              <a:t> </a:t>
            </a:r>
            <a:r>
              <a:rPr sz="1800" spc="-35" dirty="0">
                <a:solidFill>
                  <a:srgbClr val="404040"/>
                </a:solidFill>
                <a:latin typeface="Verdana"/>
                <a:cs typeface="Verdana"/>
              </a:rPr>
              <a:t>αιτήσεων</a:t>
            </a:r>
            <a:endParaRPr sz="1800">
              <a:latin typeface="Verdana"/>
              <a:cs typeface="Verdana"/>
            </a:endParaRPr>
          </a:p>
          <a:p>
            <a:pPr marL="469900" indent="-457834">
              <a:lnSpc>
                <a:spcPct val="100000"/>
              </a:lnSpc>
              <a:spcBef>
                <a:spcPts val="395"/>
              </a:spcBef>
              <a:buAutoNum type="arabicPeriod"/>
              <a:tabLst>
                <a:tab pos="469900" algn="l"/>
                <a:tab pos="470534" algn="l"/>
              </a:tabLst>
            </a:pPr>
            <a:r>
              <a:rPr sz="1800" spc="-35" dirty="0">
                <a:solidFill>
                  <a:srgbClr val="404040"/>
                </a:solidFill>
                <a:latin typeface="Verdana"/>
                <a:cs typeface="Verdana"/>
              </a:rPr>
              <a:t>S</a:t>
            </a:r>
            <a:r>
              <a:rPr sz="1800" spc="-45" dirty="0">
                <a:solidFill>
                  <a:srgbClr val="404040"/>
                </a:solidFill>
                <a:latin typeface="Verdana"/>
                <a:cs typeface="Verdana"/>
              </a:rPr>
              <a:t>e</a:t>
            </a:r>
            <a:r>
              <a:rPr sz="1800" spc="-50" dirty="0">
                <a:solidFill>
                  <a:srgbClr val="404040"/>
                </a:solidFill>
                <a:latin typeface="Verdana"/>
                <a:cs typeface="Verdana"/>
              </a:rPr>
              <a:t>a</a:t>
            </a:r>
            <a:r>
              <a:rPr sz="1800" spc="-15" dirty="0">
                <a:solidFill>
                  <a:srgbClr val="404040"/>
                </a:solidFill>
                <a:latin typeface="Verdana"/>
                <a:cs typeface="Verdana"/>
              </a:rPr>
              <a:t>rc</a:t>
            </a:r>
            <a:r>
              <a:rPr sz="1800" dirty="0">
                <a:solidFill>
                  <a:srgbClr val="404040"/>
                </a:solidFill>
                <a:latin typeface="Verdana"/>
                <a:cs typeface="Verdana"/>
              </a:rPr>
              <a:t>h</a:t>
            </a:r>
            <a:r>
              <a:rPr sz="1800" spc="-155" dirty="0">
                <a:solidFill>
                  <a:srgbClr val="404040"/>
                </a:solidFill>
                <a:latin typeface="Verdana"/>
                <a:cs typeface="Verdana"/>
              </a:rPr>
              <a:t> </a:t>
            </a:r>
            <a:r>
              <a:rPr sz="1800" spc="-160" dirty="0">
                <a:solidFill>
                  <a:srgbClr val="404040"/>
                </a:solidFill>
                <a:latin typeface="Verdana"/>
                <a:cs typeface="Verdana"/>
              </a:rPr>
              <a:t>R</a:t>
            </a:r>
            <a:r>
              <a:rPr sz="1800" spc="-114" dirty="0">
                <a:solidFill>
                  <a:srgbClr val="404040"/>
                </a:solidFill>
                <a:latin typeface="Verdana"/>
                <a:cs typeface="Verdana"/>
              </a:rPr>
              <a:t>e</a:t>
            </a:r>
            <a:r>
              <a:rPr sz="1800" spc="-100" dirty="0">
                <a:solidFill>
                  <a:srgbClr val="404040"/>
                </a:solidFill>
                <a:latin typeface="Verdana"/>
                <a:cs typeface="Verdana"/>
              </a:rPr>
              <a:t>s</a:t>
            </a:r>
            <a:r>
              <a:rPr sz="1800" spc="-120" dirty="0">
                <a:solidFill>
                  <a:srgbClr val="404040"/>
                </a:solidFill>
                <a:latin typeface="Verdana"/>
                <a:cs typeface="Verdana"/>
              </a:rPr>
              <a:t>u</a:t>
            </a:r>
            <a:r>
              <a:rPr sz="1800" spc="-40" dirty="0">
                <a:solidFill>
                  <a:srgbClr val="404040"/>
                </a:solidFill>
                <a:latin typeface="Verdana"/>
                <a:cs typeface="Verdana"/>
              </a:rPr>
              <a:t>l</a:t>
            </a:r>
            <a:r>
              <a:rPr sz="1800" spc="-110" dirty="0">
                <a:solidFill>
                  <a:srgbClr val="404040"/>
                </a:solidFill>
                <a:latin typeface="Verdana"/>
                <a:cs typeface="Verdana"/>
              </a:rPr>
              <a:t>t</a:t>
            </a:r>
            <a:r>
              <a:rPr sz="1800" spc="-305" dirty="0">
                <a:solidFill>
                  <a:srgbClr val="404040"/>
                </a:solidFill>
                <a:latin typeface="Verdana"/>
                <a:cs typeface="Verdana"/>
              </a:rPr>
              <a:t>s</a:t>
            </a:r>
            <a:r>
              <a:rPr sz="1800" dirty="0">
                <a:solidFill>
                  <a:srgbClr val="404040"/>
                </a:solidFill>
                <a:latin typeface="Verdana"/>
                <a:cs typeface="Verdana"/>
              </a:rPr>
              <a:t>:</a:t>
            </a:r>
            <a:r>
              <a:rPr sz="1800" spc="-395" dirty="0">
                <a:solidFill>
                  <a:srgbClr val="404040"/>
                </a:solidFill>
                <a:latin typeface="Verdana"/>
                <a:cs typeface="Verdana"/>
              </a:rPr>
              <a:t> </a:t>
            </a:r>
            <a:r>
              <a:rPr sz="1800" spc="-50" dirty="0">
                <a:solidFill>
                  <a:srgbClr val="404040"/>
                </a:solidFill>
                <a:latin typeface="Verdana"/>
                <a:cs typeface="Verdana"/>
              </a:rPr>
              <a:t>Φ</a:t>
            </a:r>
            <a:r>
              <a:rPr sz="1800" spc="-5" dirty="0">
                <a:solidFill>
                  <a:srgbClr val="404040"/>
                </a:solidFill>
                <a:latin typeface="Verdana"/>
                <a:cs typeface="Verdana"/>
              </a:rPr>
              <a:t>ί</a:t>
            </a:r>
            <a:r>
              <a:rPr sz="1800" spc="-110" dirty="0">
                <a:solidFill>
                  <a:srgbClr val="404040"/>
                </a:solidFill>
                <a:latin typeface="Verdana"/>
                <a:cs typeface="Verdana"/>
              </a:rPr>
              <a:t>λ</a:t>
            </a:r>
            <a:r>
              <a:rPr sz="1800" spc="-45" dirty="0">
                <a:solidFill>
                  <a:srgbClr val="404040"/>
                </a:solidFill>
                <a:latin typeface="Verdana"/>
                <a:cs typeface="Verdana"/>
              </a:rPr>
              <a:t>τ</a:t>
            </a:r>
            <a:r>
              <a:rPr sz="1800" spc="-60" dirty="0">
                <a:solidFill>
                  <a:srgbClr val="404040"/>
                </a:solidFill>
                <a:latin typeface="Verdana"/>
                <a:cs typeface="Verdana"/>
              </a:rPr>
              <a:t>ρ</a:t>
            </a:r>
            <a:r>
              <a:rPr sz="1800" dirty="0">
                <a:solidFill>
                  <a:srgbClr val="404040"/>
                </a:solidFill>
                <a:latin typeface="Verdana"/>
                <a:cs typeface="Verdana"/>
              </a:rPr>
              <a:t>α</a:t>
            </a:r>
            <a:r>
              <a:rPr sz="1800" spc="-65" dirty="0">
                <a:solidFill>
                  <a:srgbClr val="404040"/>
                </a:solidFill>
                <a:latin typeface="Verdana"/>
                <a:cs typeface="Verdana"/>
              </a:rPr>
              <a:t> </a:t>
            </a:r>
            <a:r>
              <a:rPr sz="1800" spc="65" dirty="0">
                <a:solidFill>
                  <a:srgbClr val="404040"/>
                </a:solidFill>
                <a:latin typeface="Verdana"/>
                <a:cs typeface="Verdana"/>
              </a:rPr>
              <a:t>π</a:t>
            </a:r>
            <a:r>
              <a:rPr sz="1800" spc="10" dirty="0">
                <a:solidFill>
                  <a:srgbClr val="404040"/>
                </a:solidFill>
                <a:latin typeface="Verdana"/>
                <a:cs typeface="Verdana"/>
              </a:rPr>
              <a:t>ο</a:t>
            </a:r>
            <a:r>
              <a:rPr sz="1800" dirty="0">
                <a:solidFill>
                  <a:srgbClr val="404040"/>
                </a:solidFill>
                <a:latin typeface="Verdana"/>
                <a:cs typeface="Verdana"/>
              </a:rPr>
              <a:t>υ</a:t>
            </a:r>
            <a:r>
              <a:rPr sz="1800" spc="-130" dirty="0">
                <a:solidFill>
                  <a:srgbClr val="404040"/>
                </a:solidFill>
                <a:latin typeface="Verdana"/>
                <a:cs typeface="Verdana"/>
              </a:rPr>
              <a:t> </a:t>
            </a:r>
            <a:r>
              <a:rPr sz="1800" spc="-95" dirty="0">
                <a:solidFill>
                  <a:srgbClr val="404040"/>
                </a:solidFill>
                <a:latin typeface="Verdana"/>
                <a:cs typeface="Verdana"/>
              </a:rPr>
              <a:t>έ</a:t>
            </a:r>
            <a:r>
              <a:rPr sz="1800" spc="-105" dirty="0">
                <a:solidFill>
                  <a:srgbClr val="404040"/>
                </a:solidFill>
                <a:latin typeface="Verdana"/>
                <a:cs typeface="Verdana"/>
              </a:rPr>
              <a:t>χ</a:t>
            </a:r>
            <a:r>
              <a:rPr sz="1800" spc="-110" dirty="0">
                <a:solidFill>
                  <a:srgbClr val="404040"/>
                </a:solidFill>
                <a:latin typeface="Verdana"/>
                <a:cs typeface="Verdana"/>
              </a:rPr>
              <a:t>ο</a:t>
            </a:r>
            <a:r>
              <a:rPr sz="1800" spc="-70" dirty="0">
                <a:solidFill>
                  <a:srgbClr val="404040"/>
                </a:solidFill>
                <a:latin typeface="Verdana"/>
                <a:cs typeface="Verdana"/>
              </a:rPr>
              <a:t>υ</a:t>
            </a:r>
            <a:r>
              <a:rPr sz="1800" dirty="0">
                <a:solidFill>
                  <a:srgbClr val="404040"/>
                </a:solidFill>
                <a:latin typeface="Verdana"/>
                <a:cs typeface="Verdana"/>
              </a:rPr>
              <a:t>ν</a:t>
            </a:r>
            <a:r>
              <a:rPr sz="1800" spc="-190" dirty="0">
                <a:solidFill>
                  <a:srgbClr val="404040"/>
                </a:solidFill>
                <a:latin typeface="Verdana"/>
                <a:cs typeface="Verdana"/>
              </a:rPr>
              <a:t> </a:t>
            </a:r>
            <a:r>
              <a:rPr sz="1800" spc="-180" dirty="0">
                <a:solidFill>
                  <a:srgbClr val="404040"/>
                </a:solidFill>
                <a:latin typeface="Verdana"/>
                <a:cs typeface="Verdana"/>
              </a:rPr>
              <a:t>ε</a:t>
            </a:r>
            <a:r>
              <a:rPr sz="1800" spc="-55" dirty="0">
                <a:solidFill>
                  <a:srgbClr val="404040"/>
                </a:solidFill>
                <a:latin typeface="Verdana"/>
                <a:cs typeface="Verdana"/>
              </a:rPr>
              <a:t>π</a:t>
            </a:r>
            <a:r>
              <a:rPr sz="1800" spc="-5" dirty="0">
                <a:solidFill>
                  <a:srgbClr val="404040"/>
                </a:solidFill>
                <a:latin typeface="Verdana"/>
                <a:cs typeface="Verdana"/>
              </a:rPr>
              <a:t>ι</a:t>
            </a:r>
            <a:r>
              <a:rPr sz="1800" spc="-110" dirty="0">
                <a:solidFill>
                  <a:srgbClr val="404040"/>
                </a:solidFill>
                <a:latin typeface="Verdana"/>
                <a:cs typeface="Verdana"/>
              </a:rPr>
              <a:t>λ</a:t>
            </a:r>
            <a:r>
              <a:rPr sz="1800" spc="-180" dirty="0">
                <a:solidFill>
                  <a:srgbClr val="404040"/>
                </a:solidFill>
                <a:latin typeface="Verdana"/>
                <a:cs typeface="Verdana"/>
              </a:rPr>
              <a:t>ε</a:t>
            </a:r>
            <a:r>
              <a:rPr sz="1800" spc="-130" dirty="0">
                <a:solidFill>
                  <a:srgbClr val="404040"/>
                </a:solidFill>
                <a:latin typeface="Verdana"/>
                <a:cs typeface="Verdana"/>
              </a:rPr>
              <a:t>γ</a:t>
            </a:r>
            <a:r>
              <a:rPr sz="1800" spc="-120" dirty="0">
                <a:solidFill>
                  <a:srgbClr val="404040"/>
                </a:solidFill>
                <a:latin typeface="Verdana"/>
                <a:cs typeface="Verdana"/>
              </a:rPr>
              <a:t>ε</a:t>
            </a:r>
            <a:r>
              <a:rPr sz="1800" dirty="0">
                <a:solidFill>
                  <a:srgbClr val="404040"/>
                </a:solidFill>
                <a:latin typeface="Verdana"/>
                <a:cs typeface="Verdana"/>
              </a:rPr>
              <a:t>ί</a:t>
            </a:r>
            <a:endParaRPr sz="1800">
              <a:latin typeface="Verdana"/>
              <a:cs typeface="Verdana"/>
            </a:endParaRPr>
          </a:p>
          <a:p>
            <a:pPr marL="469900" indent="-457834">
              <a:lnSpc>
                <a:spcPct val="100000"/>
              </a:lnSpc>
              <a:spcBef>
                <a:spcPts val="409"/>
              </a:spcBef>
              <a:buAutoNum type="arabicPeriod"/>
              <a:tabLst>
                <a:tab pos="469900" algn="l"/>
                <a:tab pos="470534" algn="l"/>
              </a:tabLst>
            </a:pPr>
            <a:r>
              <a:rPr sz="1800" spc="-85" dirty="0">
                <a:solidFill>
                  <a:srgbClr val="404040"/>
                </a:solidFill>
                <a:latin typeface="Verdana"/>
                <a:cs typeface="Verdana"/>
              </a:rPr>
              <a:t>Λ</a:t>
            </a:r>
            <a:r>
              <a:rPr sz="1800" spc="-15" dirty="0">
                <a:solidFill>
                  <a:srgbClr val="404040"/>
                </a:solidFill>
                <a:latin typeface="Verdana"/>
                <a:cs typeface="Verdana"/>
              </a:rPr>
              <a:t>ί</a:t>
            </a:r>
            <a:r>
              <a:rPr sz="1800" dirty="0">
                <a:solidFill>
                  <a:srgbClr val="404040"/>
                </a:solidFill>
                <a:latin typeface="Verdana"/>
                <a:cs typeface="Verdana"/>
              </a:rPr>
              <a:t>σ</a:t>
            </a:r>
            <a:r>
              <a:rPr sz="1800" spc="-475" dirty="0">
                <a:solidFill>
                  <a:srgbClr val="404040"/>
                </a:solidFill>
                <a:latin typeface="Verdana"/>
                <a:cs typeface="Verdana"/>
              </a:rPr>
              <a:t> </a:t>
            </a:r>
            <a:r>
              <a:rPr sz="1800" spc="-45" dirty="0">
                <a:solidFill>
                  <a:srgbClr val="404040"/>
                </a:solidFill>
                <a:latin typeface="Verdana"/>
                <a:cs typeface="Verdana"/>
              </a:rPr>
              <a:t>τ</a:t>
            </a:r>
            <a:r>
              <a:rPr sz="1800" dirty="0">
                <a:solidFill>
                  <a:srgbClr val="404040"/>
                </a:solidFill>
                <a:latin typeface="Verdana"/>
                <a:cs typeface="Verdana"/>
              </a:rPr>
              <a:t>α</a:t>
            </a:r>
            <a:r>
              <a:rPr sz="1800" spc="-185" dirty="0">
                <a:solidFill>
                  <a:srgbClr val="404040"/>
                </a:solidFill>
                <a:latin typeface="Verdana"/>
                <a:cs typeface="Verdana"/>
              </a:rPr>
              <a:t> </a:t>
            </a:r>
            <a:r>
              <a:rPr sz="1800" spc="90" dirty="0">
                <a:solidFill>
                  <a:srgbClr val="404040"/>
                </a:solidFill>
                <a:latin typeface="Verdana"/>
                <a:cs typeface="Verdana"/>
              </a:rPr>
              <a:t>α</a:t>
            </a:r>
            <a:r>
              <a:rPr sz="1800" spc="65" dirty="0">
                <a:solidFill>
                  <a:srgbClr val="404040"/>
                </a:solidFill>
                <a:latin typeface="Verdana"/>
                <a:cs typeface="Verdana"/>
              </a:rPr>
              <a:t>π</a:t>
            </a:r>
            <a:r>
              <a:rPr sz="1800" spc="-50" dirty="0">
                <a:solidFill>
                  <a:srgbClr val="404040"/>
                </a:solidFill>
                <a:latin typeface="Verdana"/>
                <a:cs typeface="Verdana"/>
              </a:rPr>
              <a:t>ο</a:t>
            </a:r>
            <a:r>
              <a:rPr sz="1800" spc="-55" dirty="0">
                <a:solidFill>
                  <a:srgbClr val="404040"/>
                </a:solidFill>
                <a:latin typeface="Verdana"/>
                <a:cs typeface="Verdana"/>
              </a:rPr>
              <a:t>τ</a:t>
            </a:r>
            <a:r>
              <a:rPr sz="1800" spc="-180" dirty="0">
                <a:solidFill>
                  <a:srgbClr val="404040"/>
                </a:solidFill>
                <a:latin typeface="Verdana"/>
                <a:cs typeface="Verdana"/>
              </a:rPr>
              <a:t>ε</a:t>
            </a:r>
            <a:r>
              <a:rPr sz="1800" spc="-155" dirty="0">
                <a:solidFill>
                  <a:srgbClr val="404040"/>
                </a:solidFill>
                <a:latin typeface="Verdana"/>
                <a:cs typeface="Verdana"/>
              </a:rPr>
              <a:t>λ</a:t>
            </a:r>
            <a:r>
              <a:rPr sz="1800" spc="-145" dirty="0">
                <a:solidFill>
                  <a:srgbClr val="404040"/>
                </a:solidFill>
                <a:latin typeface="Verdana"/>
                <a:cs typeface="Verdana"/>
              </a:rPr>
              <a:t>ε</a:t>
            </a:r>
            <a:r>
              <a:rPr sz="1800" dirty="0">
                <a:solidFill>
                  <a:srgbClr val="404040"/>
                </a:solidFill>
                <a:latin typeface="Verdana"/>
                <a:cs typeface="Verdana"/>
              </a:rPr>
              <a:t>σ</a:t>
            </a:r>
            <a:r>
              <a:rPr sz="1800" spc="-475" dirty="0">
                <a:solidFill>
                  <a:srgbClr val="404040"/>
                </a:solidFill>
                <a:latin typeface="Verdana"/>
                <a:cs typeface="Verdana"/>
              </a:rPr>
              <a:t> </a:t>
            </a:r>
            <a:r>
              <a:rPr sz="1800" spc="-60" dirty="0">
                <a:solidFill>
                  <a:srgbClr val="404040"/>
                </a:solidFill>
                <a:latin typeface="Verdana"/>
                <a:cs typeface="Verdana"/>
              </a:rPr>
              <a:t>μ</a:t>
            </a:r>
            <a:r>
              <a:rPr sz="1800" spc="90" dirty="0">
                <a:solidFill>
                  <a:srgbClr val="404040"/>
                </a:solidFill>
                <a:latin typeface="Verdana"/>
                <a:cs typeface="Verdana"/>
              </a:rPr>
              <a:t>ά</a:t>
            </a:r>
            <a:r>
              <a:rPr sz="1800" spc="-65" dirty="0">
                <a:solidFill>
                  <a:srgbClr val="404040"/>
                </a:solidFill>
                <a:latin typeface="Verdana"/>
                <a:cs typeface="Verdana"/>
              </a:rPr>
              <a:t>τω</a:t>
            </a:r>
            <a:r>
              <a:rPr sz="1800" dirty="0">
                <a:solidFill>
                  <a:srgbClr val="404040"/>
                </a:solidFill>
                <a:latin typeface="Verdana"/>
                <a:cs typeface="Verdana"/>
              </a:rPr>
              <a:t>ν</a:t>
            </a:r>
            <a:endParaRPr sz="1800">
              <a:latin typeface="Verdana"/>
              <a:cs typeface="Verdana"/>
            </a:endParaRPr>
          </a:p>
        </p:txBody>
      </p:sp>
      <p:grpSp>
        <p:nvGrpSpPr>
          <p:cNvPr id="5" name="object 5"/>
          <p:cNvGrpSpPr/>
          <p:nvPr/>
        </p:nvGrpSpPr>
        <p:grpSpPr>
          <a:xfrm>
            <a:off x="1524000" y="1636776"/>
            <a:ext cx="9144000" cy="4451985"/>
            <a:chOff x="1524000" y="1636776"/>
            <a:chExt cx="9144000" cy="4451985"/>
          </a:xfrm>
        </p:grpSpPr>
        <p:pic>
          <p:nvPicPr>
            <p:cNvPr id="6" name="object 6"/>
            <p:cNvPicPr/>
            <p:nvPr/>
          </p:nvPicPr>
          <p:blipFill>
            <a:blip r:embed="rId3" cstate="print"/>
            <a:stretch>
              <a:fillRect/>
            </a:stretch>
          </p:blipFill>
          <p:spPr>
            <a:xfrm>
              <a:off x="1524000" y="1636776"/>
              <a:ext cx="9144000" cy="4451604"/>
            </a:xfrm>
            <a:prstGeom prst="rect">
              <a:avLst/>
            </a:prstGeom>
          </p:spPr>
        </p:pic>
        <p:sp>
          <p:nvSpPr>
            <p:cNvPr id="7" name="object 7"/>
            <p:cNvSpPr/>
            <p:nvPr/>
          </p:nvSpPr>
          <p:spPr>
            <a:xfrm>
              <a:off x="3255264" y="2179320"/>
              <a:ext cx="617220" cy="480059"/>
            </a:xfrm>
            <a:custGeom>
              <a:avLst/>
              <a:gdLst/>
              <a:ahLst/>
              <a:cxnLst/>
              <a:rect l="l" t="t" r="r" b="b"/>
              <a:pathLst>
                <a:path w="617220" h="480060">
                  <a:moveTo>
                    <a:pt x="475234" y="0"/>
                  </a:moveTo>
                  <a:lnTo>
                    <a:pt x="433577" y="2158"/>
                  </a:lnTo>
                  <a:lnTo>
                    <a:pt x="392175" y="15366"/>
                  </a:lnTo>
                  <a:lnTo>
                    <a:pt x="352678" y="38734"/>
                  </a:lnTo>
                  <a:lnTo>
                    <a:pt x="316738" y="71119"/>
                  </a:lnTo>
                  <a:lnTo>
                    <a:pt x="285623" y="111887"/>
                  </a:lnTo>
                  <a:lnTo>
                    <a:pt x="261112" y="160019"/>
                  </a:lnTo>
                  <a:lnTo>
                    <a:pt x="240919" y="205104"/>
                  </a:lnTo>
                  <a:lnTo>
                    <a:pt x="217170" y="248665"/>
                  </a:lnTo>
                  <a:lnTo>
                    <a:pt x="189864" y="290702"/>
                  </a:lnTo>
                  <a:lnTo>
                    <a:pt x="159003" y="331469"/>
                  </a:lnTo>
                  <a:lnTo>
                    <a:pt x="124587" y="370713"/>
                  </a:lnTo>
                  <a:lnTo>
                    <a:pt x="86613" y="408558"/>
                  </a:lnTo>
                  <a:lnTo>
                    <a:pt x="45085" y="445007"/>
                  </a:lnTo>
                  <a:lnTo>
                    <a:pt x="0" y="479932"/>
                  </a:lnTo>
                  <a:lnTo>
                    <a:pt x="55880" y="456818"/>
                  </a:lnTo>
                  <a:lnTo>
                    <a:pt x="109474" y="439800"/>
                  </a:lnTo>
                  <a:lnTo>
                    <a:pt x="160527" y="428751"/>
                  </a:lnTo>
                  <a:lnTo>
                    <a:pt x="209041" y="423799"/>
                  </a:lnTo>
                  <a:lnTo>
                    <a:pt x="255270" y="424814"/>
                  </a:lnTo>
                  <a:lnTo>
                    <a:pt x="299085" y="431926"/>
                  </a:lnTo>
                  <a:lnTo>
                    <a:pt x="340360" y="445007"/>
                  </a:lnTo>
                  <a:lnTo>
                    <a:pt x="381000" y="454787"/>
                  </a:lnTo>
                  <a:lnTo>
                    <a:pt x="422656" y="452500"/>
                  </a:lnTo>
                  <a:lnTo>
                    <a:pt x="464058" y="439419"/>
                  </a:lnTo>
                  <a:lnTo>
                    <a:pt x="503555" y="416051"/>
                  </a:lnTo>
                  <a:lnTo>
                    <a:pt x="539496" y="383539"/>
                  </a:lnTo>
                  <a:lnTo>
                    <a:pt x="570484" y="342900"/>
                  </a:lnTo>
                  <a:lnTo>
                    <a:pt x="594995" y="294639"/>
                  </a:lnTo>
                  <a:lnTo>
                    <a:pt x="610743" y="243077"/>
                  </a:lnTo>
                  <a:lnTo>
                    <a:pt x="616712" y="192150"/>
                  </a:lnTo>
                  <a:lnTo>
                    <a:pt x="613283" y="143763"/>
                  </a:lnTo>
                  <a:lnTo>
                    <a:pt x="600963" y="99694"/>
                  </a:lnTo>
                  <a:lnTo>
                    <a:pt x="580389" y="61467"/>
                  </a:lnTo>
                  <a:lnTo>
                    <a:pt x="551814" y="30860"/>
                  </a:lnTo>
                  <a:lnTo>
                    <a:pt x="515874" y="9651"/>
                  </a:lnTo>
                  <a:lnTo>
                    <a:pt x="475234" y="0"/>
                  </a:lnTo>
                  <a:close/>
                </a:path>
              </a:pathLst>
            </a:custGeom>
            <a:solidFill>
              <a:srgbClr val="FFFFFF"/>
            </a:solidFill>
          </p:spPr>
          <p:txBody>
            <a:bodyPr wrap="square" lIns="0" tIns="0" rIns="0" bIns="0" rtlCol="0"/>
            <a:lstStyle/>
            <a:p>
              <a:endParaRPr/>
            </a:p>
          </p:txBody>
        </p:sp>
        <p:sp>
          <p:nvSpPr>
            <p:cNvPr id="8" name="object 8"/>
            <p:cNvSpPr/>
            <p:nvPr/>
          </p:nvSpPr>
          <p:spPr>
            <a:xfrm>
              <a:off x="3256026" y="2180082"/>
              <a:ext cx="617220" cy="480059"/>
            </a:xfrm>
            <a:custGeom>
              <a:avLst/>
              <a:gdLst/>
              <a:ahLst/>
              <a:cxnLst/>
              <a:rect l="l" t="t" r="r" b="b"/>
              <a:pathLst>
                <a:path w="617220" h="480060">
                  <a:moveTo>
                    <a:pt x="515874" y="9651"/>
                  </a:moveTo>
                  <a:lnTo>
                    <a:pt x="475234" y="0"/>
                  </a:lnTo>
                  <a:lnTo>
                    <a:pt x="433577" y="2158"/>
                  </a:lnTo>
                  <a:lnTo>
                    <a:pt x="392175" y="15366"/>
                  </a:lnTo>
                  <a:lnTo>
                    <a:pt x="352678" y="38734"/>
                  </a:lnTo>
                  <a:lnTo>
                    <a:pt x="316738" y="71119"/>
                  </a:lnTo>
                  <a:lnTo>
                    <a:pt x="285623" y="111887"/>
                  </a:lnTo>
                  <a:lnTo>
                    <a:pt x="261112" y="160019"/>
                  </a:lnTo>
                  <a:lnTo>
                    <a:pt x="240919" y="205104"/>
                  </a:lnTo>
                  <a:lnTo>
                    <a:pt x="217170" y="248665"/>
                  </a:lnTo>
                  <a:lnTo>
                    <a:pt x="189864" y="290702"/>
                  </a:lnTo>
                  <a:lnTo>
                    <a:pt x="159003" y="331469"/>
                  </a:lnTo>
                  <a:lnTo>
                    <a:pt x="124587" y="370713"/>
                  </a:lnTo>
                  <a:lnTo>
                    <a:pt x="86613" y="408558"/>
                  </a:lnTo>
                  <a:lnTo>
                    <a:pt x="45085" y="445007"/>
                  </a:lnTo>
                  <a:lnTo>
                    <a:pt x="0" y="479932"/>
                  </a:lnTo>
                  <a:lnTo>
                    <a:pt x="55879" y="456818"/>
                  </a:lnTo>
                  <a:lnTo>
                    <a:pt x="109474" y="439800"/>
                  </a:lnTo>
                  <a:lnTo>
                    <a:pt x="160527" y="428751"/>
                  </a:lnTo>
                  <a:lnTo>
                    <a:pt x="209041" y="423798"/>
                  </a:lnTo>
                  <a:lnTo>
                    <a:pt x="255270" y="424814"/>
                  </a:lnTo>
                  <a:lnTo>
                    <a:pt x="299085" y="431926"/>
                  </a:lnTo>
                  <a:lnTo>
                    <a:pt x="340360" y="445007"/>
                  </a:lnTo>
                  <a:lnTo>
                    <a:pt x="381000" y="454787"/>
                  </a:lnTo>
                  <a:lnTo>
                    <a:pt x="422656" y="452500"/>
                  </a:lnTo>
                  <a:lnTo>
                    <a:pt x="464058" y="439419"/>
                  </a:lnTo>
                  <a:lnTo>
                    <a:pt x="503427" y="416051"/>
                  </a:lnTo>
                  <a:lnTo>
                    <a:pt x="539496" y="383539"/>
                  </a:lnTo>
                  <a:lnTo>
                    <a:pt x="570484" y="342900"/>
                  </a:lnTo>
                  <a:lnTo>
                    <a:pt x="594995" y="294639"/>
                  </a:lnTo>
                  <a:lnTo>
                    <a:pt x="610743" y="243077"/>
                  </a:lnTo>
                  <a:lnTo>
                    <a:pt x="616712" y="192150"/>
                  </a:lnTo>
                  <a:lnTo>
                    <a:pt x="613283" y="143763"/>
                  </a:lnTo>
                  <a:lnTo>
                    <a:pt x="600963" y="99694"/>
                  </a:lnTo>
                  <a:lnTo>
                    <a:pt x="580389" y="61467"/>
                  </a:lnTo>
                  <a:lnTo>
                    <a:pt x="551814" y="30860"/>
                  </a:lnTo>
                  <a:lnTo>
                    <a:pt x="515874" y="9651"/>
                  </a:lnTo>
                  <a:close/>
                </a:path>
              </a:pathLst>
            </a:custGeom>
            <a:ln w="25908">
              <a:solidFill>
                <a:srgbClr val="385D88"/>
              </a:solidFill>
            </a:ln>
          </p:spPr>
          <p:txBody>
            <a:bodyPr wrap="square" lIns="0" tIns="0" rIns="0" bIns="0" rtlCol="0"/>
            <a:lstStyle/>
            <a:p>
              <a:endParaRPr/>
            </a:p>
          </p:txBody>
        </p:sp>
      </p:grpSp>
      <p:sp>
        <p:nvSpPr>
          <p:cNvPr id="9" name="object 9"/>
          <p:cNvSpPr txBox="1"/>
          <p:nvPr/>
        </p:nvSpPr>
        <p:spPr>
          <a:xfrm>
            <a:off x="3598164" y="2273807"/>
            <a:ext cx="142240" cy="299085"/>
          </a:xfrm>
          <a:prstGeom prst="rect">
            <a:avLst/>
          </a:prstGeom>
          <a:solidFill>
            <a:srgbClr val="4AACC5"/>
          </a:solidFill>
        </p:spPr>
        <p:txBody>
          <a:bodyPr vert="horz" wrap="square" lIns="0" tIns="0" rIns="0" bIns="0" rtlCol="0">
            <a:spAutoFit/>
          </a:bodyPr>
          <a:lstStyle/>
          <a:p>
            <a:pPr marL="12065">
              <a:lnSpc>
                <a:spcPts val="2140"/>
              </a:lnSpc>
            </a:pPr>
            <a:r>
              <a:rPr sz="1800" b="1" dirty="0">
                <a:solidFill>
                  <a:srgbClr val="FFC000"/>
                </a:solidFill>
                <a:latin typeface="Calibri"/>
                <a:cs typeface="Calibri"/>
              </a:rPr>
              <a:t>1</a:t>
            </a:r>
            <a:endParaRPr sz="1800">
              <a:latin typeface="Calibri"/>
              <a:cs typeface="Calibri"/>
            </a:endParaRPr>
          </a:p>
        </p:txBody>
      </p:sp>
      <p:grpSp>
        <p:nvGrpSpPr>
          <p:cNvPr id="10" name="object 10"/>
          <p:cNvGrpSpPr/>
          <p:nvPr/>
        </p:nvGrpSpPr>
        <p:grpSpPr>
          <a:xfrm>
            <a:off x="7406576" y="2160968"/>
            <a:ext cx="642620" cy="506095"/>
            <a:chOff x="7406576" y="2160968"/>
            <a:chExt cx="642620" cy="506095"/>
          </a:xfrm>
        </p:grpSpPr>
        <p:sp>
          <p:nvSpPr>
            <p:cNvPr id="11" name="object 11"/>
            <p:cNvSpPr/>
            <p:nvPr/>
          </p:nvSpPr>
          <p:spPr>
            <a:xfrm>
              <a:off x="7418832" y="2173223"/>
              <a:ext cx="616585" cy="480059"/>
            </a:xfrm>
            <a:custGeom>
              <a:avLst/>
              <a:gdLst/>
              <a:ahLst/>
              <a:cxnLst/>
              <a:rect l="l" t="t" r="r" b="b"/>
              <a:pathLst>
                <a:path w="616584" h="480060">
                  <a:moveTo>
                    <a:pt x="475107" y="0"/>
                  </a:moveTo>
                  <a:lnTo>
                    <a:pt x="433450" y="2159"/>
                  </a:lnTo>
                  <a:lnTo>
                    <a:pt x="392049" y="15366"/>
                  </a:lnTo>
                  <a:lnTo>
                    <a:pt x="352551" y="38735"/>
                  </a:lnTo>
                  <a:lnTo>
                    <a:pt x="316611" y="71120"/>
                  </a:lnTo>
                  <a:lnTo>
                    <a:pt x="285623" y="111887"/>
                  </a:lnTo>
                  <a:lnTo>
                    <a:pt x="261112" y="160020"/>
                  </a:lnTo>
                  <a:lnTo>
                    <a:pt x="240919" y="205104"/>
                  </a:lnTo>
                  <a:lnTo>
                    <a:pt x="217170" y="248665"/>
                  </a:lnTo>
                  <a:lnTo>
                    <a:pt x="189865" y="290702"/>
                  </a:lnTo>
                  <a:lnTo>
                    <a:pt x="158876" y="331470"/>
                  </a:lnTo>
                  <a:lnTo>
                    <a:pt x="124460" y="370713"/>
                  </a:lnTo>
                  <a:lnTo>
                    <a:pt x="86614" y="408559"/>
                  </a:lnTo>
                  <a:lnTo>
                    <a:pt x="45085" y="445008"/>
                  </a:lnTo>
                  <a:lnTo>
                    <a:pt x="0" y="479933"/>
                  </a:lnTo>
                  <a:lnTo>
                    <a:pt x="55879" y="456818"/>
                  </a:lnTo>
                  <a:lnTo>
                    <a:pt x="109474" y="439800"/>
                  </a:lnTo>
                  <a:lnTo>
                    <a:pt x="160400" y="428751"/>
                  </a:lnTo>
                  <a:lnTo>
                    <a:pt x="209042" y="423672"/>
                  </a:lnTo>
                  <a:lnTo>
                    <a:pt x="255270" y="424814"/>
                  </a:lnTo>
                  <a:lnTo>
                    <a:pt x="298958" y="431926"/>
                  </a:lnTo>
                  <a:lnTo>
                    <a:pt x="340233" y="445008"/>
                  </a:lnTo>
                  <a:lnTo>
                    <a:pt x="380873" y="454660"/>
                  </a:lnTo>
                  <a:lnTo>
                    <a:pt x="422528" y="452500"/>
                  </a:lnTo>
                  <a:lnTo>
                    <a:pt x="463931" y="439292"/>
                  </a:lnTo>
                  <a:lnTo>
                    <a:pt x="503427" y="415925"/>
                  </a:lnTo>
                  <a:lnTo>
                    <a:pt x="539369" y="383539"/>
                  </a:lnTo>
                  <a:lnTo>
                    <a:pt x="570484" y="342773"/>
                  </a:lnTo>
                  <a:lnTo>
                    <a:pt x="594995" y="294639"/>
                  </a:lnTo>
                  <a:lnTo>
                    <a:pt x="610743" y="242950"/>
                  </a:lnTo>
                  <a:lnTo>
                    <a:pt x="616585" y="192150"/>
                  </a:lnTo>
                  <a:lnTo>
                    <a:pt x="613156" y="143763"/>
                  </a:lnTo>
                  <a:lnTo>
                    <a:pt x="600964" y="99567"/>
                  </a:lnTo>
                  <a:lnTo>
                    <a:pt x="580263" y="61467"/>
                  </a:lnTo>
                  <a:lnTo>
                    <a:pt x="551688" y="30861"/>
                  </a:lnTo>
                  <a:lnTo>
                    <a:pt x="515747" y="9651"/>
                  </a:lnTo>
                  <a:lnTo>
                    <a:pt x="475107" y="0"/>
                  </a:lnTo>
                  <a:close/>
                </a:path>
              </a:pathLst>
            </a:custGeom>
            <a:solidFill>
              <a:srgbClr val="FFFFFF"/>
            </a:solidFill>
          </p:spPr>
          <p:txBody>
            <a:bodyPr wrap="square" lIns="0" tIns="0" rIns="0" bIns="0" rtlCol="0"/>
            <a:lstStyle/>
            <a:p>
              <a:endParaRPr/>
            </a:p>
          </p:txBody>
        </p:sp>
        <p:sp>
          <p:nvSpPr>
            <p:cNvPr id="12" name="object 12"/>
            <p:cNvSpPr/>
            <p:nvPr/>
          </p:nvSpPr>
          <p:spPr>
            <a:xfrm>
              <a:off x="7419594" y="2173985"/>
              <a:ext cx="616585" cy="480059"/>
            </a:xfrm>
            <a:custGeom>
              <a:avLst/>
              <a:gdLst/>
              <a:ahLst/>
              <a:cxnLst/>
              <a:rect l="l" t="t" r="r" b="b"/>
              <a:pathLst>
                <a:path w="616584" h="480060">
                  <a:moveTo>
                    <a:pt x="515747" y="9651"/>
                  </a:moveTo>
                  <a:lnTo>
                    <a:pt x="475106" y="0"/>
                  </a:lnTo>
                  <a:lnTo>
                    <a:pt x="433450" y="2159"/>
                  </a:lnTo>
                  <a:lnTo>
                    <a:pt x="392049" y="15366"/>
                  </a:lnTo>
                  <a:lnTo>
                    <a:pt x="352551" y="38735"/>
                  </a:lnTo>
                  <a:lnTo>
                    <a:pt x="316610" y="71119"/>
                  </a:lnTo>
                  <a:lnTo>
                    <a:pt x="285623" y="111887"/>
                  </a:lnTo>
                  <a:lnTo>
                    <a:pt x="261111" y="160019"/>
                  </a:lnTo>
                  <a:lnTo>
                    <a:pt x="240919" y="205104"/>
                  </a:lnTo>
                  <a:lnTo>
                    <a:pt x="217170" y="248665"/>
                  </a:lnTo>
                  <a:lnTo>
                    <a:pt x="189864" y="290702"/>
                  </a:lnTo>
                  <a:lnTo>
                    <a:pt x="158876" y="331469"/>
                  </a:lnTo>
                  <a:lnTo>
                    <a:pt x="124459" y="370713"/>
                  </a:lnTo>
                  <a:lnTo>
                    <a:pt x="86613" y="408559"/>
                  </a:lnTo>
                  <a:lnTo>
                    <a:pt x="45084" y="445008"/>
                  </a:lnTo>
                  <a:lnTo>
                    <a:pt x="0" y="479933"/>
                  </a:lnTo>
                  <a:lnTo>
                    <a:pt x="55879" y="456818"/>
                  </a:lnTo>
                  <a:lnTo>
                    <a:pt x="109474" y="439800"/>
                  </a:lnTo>
                  <a:lnTo>
                    <a:pt x="160400" y="428751"/>
                  </a:lnTo>
                  <a:lnTo>
                    <a:pt x="209041" y="423672"/>
                  </a:lnTo>
                  <a:lnTo>
                    <a:pt x="255270" y="424814"/>
                  </a:lnTo>
                  <a:lnTo>
                    <a:pt x="298957" y="431926"/>
                  </a:lnTo>
                  <a:lnTo>
                    <a:pt x="340232" y="445008"/>
                  </a:lnTo>
                  <a:lnTo>
                    <a:pt x="380873" y="454660"/>
                  </a:lnTo>
                  <a:lnTo>
                    <a:pt x="422528" y="452500"/>
                  </a:lnTo>
                  <a:lnTo>
                    <a:pt x="463930" y="439292"/>
                  </a:lnTo>
                  <a:lnTo>
                    <a:pt x="503427" y="415925"/>
                  </a:lnTo>
                  <a:lnTo>
                    <a:pt x="539369" y="383539"/>
                  </a:lnTo>
                  <a:lnTo>
                    <a:pt x="570483" y="342773"/>
                  </a:lnTo>
                  <a:lnTo>
                    <a:pt x="594995" y="294639"/>
                  </a:lnTo>
                  <a:lnTo>
                    <a:pt x="610742" y="242950"/>
                  </a:lnTo>
                  <a:lnTo>
                    <a:pt x="616584" y="192150"/>
                  </a:lnTo>
                  <a:lnTo>
                    <a:pt x="613155" y="143763"/>
                  </a:lnTo>
                  <a:lnTo>
                    <a:pt x="600963" y="99567"/>
                  </a:lnTo>
                  <a:lnTo>
                    <a:pt x="580262" y="61467"/>
                  </a:lnTo>
                  <a:lnTo>
                    <a:pt x="551687" y="30861"/>
                  </a:lnTo>
                  <a:lnTo>
                    <a:pt x="515747" y="9651"/>
                  </a:lnTo>
                  <a:close/>
                </a:path>
              </a:pathLst>
            </a:custGeom>
            <a:ln w="25908">
              <a:solidFill>
                <a:srgbClr val="385D88"/>
              </a:solidFill>
            </a:ln>
          </p:spPr>
          <p:txBody>
            <a:bodyPr wrap="square" lIns="0" tIns="0" rIns="0" bIns="0" rtlCol="0"/>
            <a:lstStyle/>
            <a:p>
              <a:endParaRPr/>
            </a:p>
          </p:txBody>
        </p:sp>
      </p:grpSp>
      <p:sp>
        <p:nvSpPr>
          <p:cNvPr id="13" name="object 13"/>
          <p:cNvSpPr txBox="1"/>
          <p:nvPr/>
        </p:nvSpPr>
        <p:spPr>
          <a:xfrm>
            <a:off x="7775193" y="2308605"/>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grpSp>
        <p:nvGrpSpPr>
          <p:cNvPr id="14" name="object 14"/>
          <p:cNvGrpSpPr/>
          <p:nvPr/>
        </p:nvGrpSpPr>
        <p:grpSpPr>
          <a:xfrm>
            <a:off x="8644064" y="2991548"/>
            <a:ext cx="643255" cy="506095"/>
            <a:chOff x="8644064" y="2991548"/>
            <a:chExt cx="643255" cy="506095"/>
          </a:xfrm>
        </p:grpSpPr>
        <p:sp>
          <p:nvSpPr>
            <p:cNvPr id="15" name="object 15"/>
            <p:cNvSpPr/>
            <p:nvPr/>
          </p:nvSpPr>
          <p:spPr>
            <a:xfrm>
              <a:off x="8656320" y="3003803"/>
              <a:ext cx="617220" cy="480059"/>
            </a:xfrm>
            <a:custGeom>
              <a:avLst/>
              <a:gdLst/>
              <a:ahLst/>
              <a:cxnLst/>
              <a:rect l="l" t="t" r="r" b="b"/>
              <a:pathLst>
                <a:path w="617220" h="480060">
                  <a:moveTo>
                    <a:pt x="475614" y="0"/>
                  </a:moveTo>
                  <a:lnTo>
                    <a:pt x="433831" y="2159"/>
                  </a:lnTo>
                  <a:lnTo>
                    <a:pt x="392429" y="15367"/>
                  </a:lnTo>
                  <a:lnTo>
                    <a:pt x="352932" y="38735"/>
                  </a:lnTo>
                  <a:lnTo>
                    <a:pt x="316991" y="71120"/>
                  </a:lnTo>
                  <a:lnTo>
                    <a:pt x="285876" y="111887"/>
                  </a:lnTo>
                  <a:lnTo>
                    <a:pt x="261365" y="160020"/>
                  </a:lnTo>
                  <a:lnTo>
                    <a:pt x="241173" y="205105"/>
                  </a:lnTo>
                  <a:lnTo>
                    <a:pt x="217297" y="248666"/>
                  </a:lnTo>
                  <a:lnTo>
                    <a:pt x="189991" y="290703"/>
                  </a:lnTo>
                  <a:lnTo>
                    <a:pt x="159003" y="331470"/>
                  </a:lnTo>
                  <a:lnTo>
                    <a:pt x="124586" y="370713"/>
                  </a:lnTo>
                  <a:lnTo>
                    <a:pt x="86613" y="408559"/>
                  </a:lnTo>
                  <a:lnTo>
                    <a:pt x="45084" y="445008"/>
                  </a:lnTo>
                  <a:lnTo>
                    <a:pt x="0" y="479933"/>
                  </a:lnTo>
                  <a:lnTo>
                    <a:pt x="56006" y="456819"/>
                  </a:lnTo>
                  <a:lnTo>
                    <a:pt x="109474" y="439800"/>
                  </a:lnTo>
                  <a:lnTo>
                    <a:pt x="160654" y="428751"/>
                  </a:lnTo>
                  <a:lnTo>
                    <a:pt x="209296" y="423672"/>
                  </a:lnTo>
                  <a:lnTo>
                    <a:pt x="255524" y="424815"/>
                  </a:lnTo>
                  <a:lnTo>
                    <a:pt x="299211" y="431926"/>
                  </a:lnTo>
                  <a:lnTo>
                    <a:pt x="340613" y="445008"/>
                  </a:lnTo>
                  <a:lnTo>
                    <a:pt x="381253" y="454660"/>
                  </a:lnTo>
                  <a:lnTo>
                    <a:pt x="423036" y="452500"/>
                  </a:lnTo>
                  <a:lnTo>
                    <a:pt x="464438" y="439293"/>
                  </a:lnTo>
                  <a:lnTo>
                    <a:pt x="503935" y="416051"/>
                  </a:lnTo>
                  <a:lnTo>
                    <a:pt x="540003" y="383540"/>
                  </a:lnTo>
                  <a:lnTo>
                    <a:pt x="570991" y="342773"/>
                  </a:lnTo>
                  <a:lnTo>
                    <a:pt x="595629" y="294640"/>
                  </a:lnTo>
                  <a:lnTo>
                    <a:pt x="611251" y="243078"/>
                  </a:lnTo>
                  <a:lnTo>
                    <a:pt x="617220" y="192150"/>
                  </a:lnTo>
                  <a:lnTo>
                    <a:pt x="613790" y="143763"/>
                  </a:lnTo>
                  <a:lnTo>
                    <a:pt x="601472" y="99695"/>
                  </a:lnTo>
                  <a:lnTo>
                    <a:pt x="580898" y="61468"/>
                  </a:lnTo>
                  <a:lnTo>
                    <a:pt x="552323" y="30861"/>
                  </a:lnTo>
                  <a:lnTo>
                    <a:pt x="516254" y="9651"/>
                  </a:lnTo>
                  <a:lnTo>
                    <a:pt x="475614" y="0"/>
                  </a:lnTo>
                  <a:close/>
                </a:path>
              </a:pathLst>
            </a:custGeom>
            <a:solidFill>
              <a:srgbClr val="FFFFFF"/>
            </a:solidFill>
          </p:spPr>
          <p:txBody>
            <a:bodyPr wrap="square" lIns="0" tIns="0" rIns="0" bIns="0" rtlCol="0"/>
            <a:lstStyle/>
            <a:p>
              <a:endParaRPr/>
            </a:p>
          </p:txBody>
        </p:sp>
        <p:sp>
          <p:nvSpPr>
            <p:cNvPr id="16" name="object 16"/>
            <p:cNvSpPr/>
            <p:nvPr/>
          </p:nvSpPr>
          <p:spPr>
            <a:xfrm>
              <a:off x="8657082" y="3004565"/>
              <a:ext cx="617220" cy="480059"/>
            </a:xfrm>
            <a:custGeom>
              <a:avLst/>
              <a:gdLst/>
              <a:ahLst/>
              <a:cxnLst/>
              <a:rect l="l" t="t" r="r" b="b"/>
              <a:pathLst>
                <a:path w="617220" h="480060">
                  <a:moveTo>
                    <a:pt x="516254" y="9651"/>
                  </a:moveTo>
                  <a:lnTo>
                    <a:pt x="475615" y="0"/>
                  </a:lnTo>
                  <a:lnTo>
                    <a:pt x="433832" y="2159"/>
                  </a:lnTo>
                  <a:lnTo>
                    <a:pt x="392429" y="15367"/>
                  </a:lnTo>
                  <a:lnTo>
                    <a:pt x="352933" y="38735"/>
                  </a:lnTo>
                  <a:lnTo>
                    <a:pt x="316992" y="71120"/>
                  </a:lnTo>
                  <a:lnTo>
                    <a:pt x="285876" y="111887"/>
                  </a:lnTo>
                  <a:lnTo>
                    <a:pt x="261366" y="160020"/>
                  </a:lnTo>
                  <a:lnTo>
                    <a:pt x="241173" y="205105"/>
                  </a:lnTo>
                  <a:lnTo>
                    <a:pt x="217297" y="248666"/>
                  </a:lnTo>
                  <a:lnTo>
                    <a:pt x="189992" y="290703"/>
                  </a:lnTo>
                  <a:lnTo>
                    <a:pt x="159003" y="331470"/>
                  </a:lnTo>
                  <a:lnTo>
                    <a:pt x="124587" y="370713"/>
                  </a:lnTo>
                  <a:lnTo>
                    <a:pt x="86614" y="408559"/>
                  </a:lnTo>
                  <a:lnTo>
                    <a:pt x="45085" y="445008"/>
                  </a:lnTo>
                  <a:lnTo>
                    <a:pt x="0" y="479933"/>
                  </a:lnTo>
                  <a:lnTo>
                    <a:pt x="56007" y="456819"/>
                  </a:lnTo>
                  <a:lnTo>
                    <a:pt x="109474" y="439800"/>
                  </a:lnTo>
                  <a:lnTo>
                    <a:pt x="160654" y="428751"/>
                  </a:lnTo>
                  <a:lnTo>
                    <a:pt x="209296" y="423672"/>
                  </a:lnTo>
                  <a:lnTo>
                    <a:pt x="255524" y="424814"/>
                  </a:lnTo>
                  <a:lnTo>
                    <a:pt x="299212" y="431926"/>
                  </a:lnTo>
                  <a:lnTo>
                    <a:pt x="340614" y="445008"/>
                  </a:lnTo>
                  <a:lnTo>
                    <a:pt x="381253" y="454660"/>
                  </a:lnTo>
                  <a:lnTo>
                    <a:pt x="423037" y="452500"/>
                  </a:lnTo>
                  <a:lnTo>
                    <a:pt x="464439" y="439293"/>
                  </a:lnTo>
                  <a:lnTo>
                    <a:pt x="503936" y="416051"/>
                  </a:lnTo>
                  <a:lnTo>
                    <a:pt x="540003" y="383539"/>
                  </a:lnTo>
                  <a:lnTo>
                    <a:pt x="570992" y="342773"/>
                  </a:lnTo>
                  <a:lnTo>
                    <a:pt x="595629" y="294639"/>
                  </a:lnTo>
                  <a:lnTo>
                    <a:pt x="611251" y="243078"/>
                  </a:lnTo>
                  <a:lnTo>
                    <a:pt x="617220" y="192150"/>
                  </a:lnTo>
                  <a:lnTo>
                    <a:pt x="613791" y="143763"/>
                  </a:lnTo>
                  <a:lnTo>
                    <a:pt x="601472" y="99695"/>
                  </a:lnTo>
                  <a:lnTo>
                    <a:pt x="580898" y="61468"/>
                  </a:lnTo>
                  <a:lnTo>
                    <a:pt x="552323" y="30861"/>
                  </a:lnTo>
                  <a:lnTo>
                    <a:pt x="516254" y="9651"/>
                  </a:lnTo>
                  <a:close/>
                </a:path>
              </a:pathLst>
            </a:custGeom>
            <a:ln w="25908">
              <a:solidFill>
                <a:srgbClr val="385D88"/>
              </a:solidFill>
            </a:ln>
          </p:spPr>
          <p:txBody>
            <a:bodyPr wrap="square" lIns="0" tIns="0" rIns="0" bIns="0" rtlCol="0"/>
            <a:lstStyle/>
            <a:p>
              <a:endParaRPr/>
            </a:p>
          </p:txBody>
        </p:sp>
      </p:grpSp>
      <p:sp>
        <p:nvSpPr>
          <p:cNvPr id="17" name="object 17"/>
          <p:cNvSpPr txBox="1"/>
          <p:nvPr/>
        </p:nvSpPr>
        <p:spPr>
          <a:xfrm>
            <a:off x="8999981" y="3051175"/>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
        <p:nvSpPr>
          <p:cNvPr id="18" name="object 18"/>
          <p:cNvSpPr txBox="1"/>
          <p:nvPr/>
        </p:nvSpPr>
        <p:spPr>
          <a:xfrm>
            <a:off x="4159122" y="4929332"/>
            <a:ext cx="5736590" cy="619760"/>
          </a:xfrm>
          <a:prstGeom prst="rect">
            <a:avLst/>
          </a:prstGeom>
        </p:spPr>
        <p:txBody>
          <a:bodyPr vert="horz" wrap="square" lIns="0" tIns="34925" rIns="0" bIns="0" rtlCol="0">
            <a:spAutoFit/>
          </a:bodyPr>
          <a:lstStyle/>
          <a:p>
            <a:pPr marL="12700">
              <a:lnSpc>
                <a:spcPct val="100000"/>
              </a:lnSpc>
              <a:spcBef>
                <a:spcPts val="275"/>
              </a:spcBef>
            </a:pPr>
            <a:r>
              <a:rPr sz="1800" spc="-85" dirty="0">
                <a:solidFill>
                  <a:srgbClr val="404040"/>
                </a:solidFill>
                <a:latin typeface="Calibri"/>
                <a:cs typeface="Calibri"/>
              </a:rPr>
              <a:t>4</a:t>
            </a:r>
            <a:r>
              <a:rPr sz="1800" dirty="0">
                <a:solidFill>
                  <a:srgbClr val="404040"/>
                </a:solidFill>
                <a:latin typeface="Verdana"/>
                <a:cs typeface="Verdana"/>
              </a:rPr>
              <a:t>.</a:t>
            </a:r>
            <a:r>
              <a:rPr sz="1800" spc="295" dirty="0">
                <a:solidFill>
                  <a:srgbClr val="404040"/>
                </a:solidFill>
                <a:latin typeface="Verdana"/>
                <a:cs typeface="Verdana"/>
              </a:rPr>
              <a:t> </a:t>
            </a:r>
            <a:r>
              <a:rPr sz="1800" spc="-60" dirty="0">
                <a:solidFill>
                  <a:srgbClr val="404040"/>
                </a:solidFill>
                <a:latin typeface="Verdana"/>
                <a:cs typeface="Verdana"/>
              </a:rPr>
              <a:t>Ε</a:t>
            </a:r>
            <a:r>
              <a:rPr sz="1800" spc="-55" dirty="0">
                <a:solidFill>
                  <a:srgbClr val="404040"/>
                </a:solidFill>
                <a:latin typeface="Verdana"/>
                <a:cs typeface="Verdana"/>
              </a:rPr>
              <a:t>π</a:t>
            </a:r>
            <a:r>
              <a:rPr sz="1800" spc="-50" dirty="0">
                <a:solidFill>
                  <a:srgbClr val="404040"/>
                </a:solidFill>
                <a:latin typeface="Verdana"/>
                <a:cs typeface="Verdana"/>
              </a:rPr>
              <a:t>ι</a:t>
            </a:r>
            <a:r>
              <a:rPr sz="1800" spc="-60" dirty="0">
                <a:solidFill>
                  <a:srgbClr val="404040"/>
                </a:solidFill>
                <a:latin typeface="Verdana"/>
                <a:cs typeface="Verdana"/>
              </a:rPr>
              <a:t>λ</a:t>
            </a:r>
            <a:r>
              <a:rPr sz="1800" spc="-65" dirty="0">
                <a:solidFill>
                  <a:srgbClr val="404040"/>
                </a:solidFill>
                <a:latin typeface="Verdana"/>
                <a:cs typeface="Verdana"/>
              </a:rPr>
              <a:t>ο</a:t>
            </a:r>
            <a:r>
              <a:rPr sz="1800" spc="-60" dirty="0">
                <a:solidFill>
                  <a:srgbClr val="404040"/>
                </a:solidFill>
                <a:latin typeface="Verdana"/>
                <a:cs typeface="Verdana"/>
              </a:rPr>
              <a:t>γ</a:t>
            </a:r>
            <a:r>
              <a:rPr sz="1800" dirty="0">
                <a:solidFill>
                  <a:srgbClr val="404040"/>
                </a:solidFill>
                <a:latin typeface="Verdana"/>
                <a:cs typeface="Verdana"/>
              </a:rPr>
              <a:t>ή</a:t>
            </a:r>
            <a:r>
              <a:rPr sz="1800" spc="-225" dirty="0">
                <a:solidFill>
                  <a:srgbClr val="404040"/>
                </a:solidFill>
                <a:latin typeface="Verdana"/>
                <a:cs typeface="Verdana"/>
              </a:rPr>
              <a:t> </a:t>
            </a:r>
            <a:r>
              <a:rPr sz="1800" spc="-45" dirty="0">
                <a:solidFill>
                  <a:srgbClr val="404040"/>
                </a:solidFill>
                <a:latin typeface="Verdana"/>
                <a:cs typeface="Verdana"/>
              </a:rPr>
              <a:t>α</a:t>
            </a:r>
            <a:r>
              <a:rPr sz="1800" spc="-30" dirty="0">
                <a:solidFill>
                  <a:srgbClr val="404040"/>
                </a:solidFill>
                <a:latin typeface="Verdana"/>
                <a:cs typeface="Verdana"/>
              </a:rPr>
              <a:t>ί</a:t>
            </a:r>
            <a:r>
              <a:rPr sz="1800" spc="-45" dirty="0">
                <a:solidFill>
                  <a:srgbClr val="404040"/>
                </a:solidFill>
                <a:latin typeface="Verdana"/>
                <a:cs typeface="Verdana"/>
              </a:rPr>
              <a:t>τ</a:t>
            </a:r>
            <a:r>
              <a:rPr sz="1800" spc="-40" dirty="0">
                <a:solidFill>
                  <a:srgbClr val="404040"/>
                </a:solidFill>
                <a:latin typeface="Verdana"/>
                <a:cs typeface="Verdana"/>
              </a:rPr>
              <a:t>η</a:t>
            </a:r>
            <a:r>
              <a:rPr sz="1800" spc="-35" dirty="0">
                <a:solidFill>
                  <a:srgbClr val="404040"/>
                </a:solidFill>
                <a:latin typeface="Verdana"/>
                <a:cs typeface="Verdana"/>
              </a:rPr>
              <a:t>σ</a:t>
            </a:r>
            <a:r>
              <a:rPr sz="1800" spc="-40" dirty="0">
                <a:solidFill>
                  <a:srgbClr val="404040"/>
                </a:solidFill>
                <a:latin typeface="Verdana"/>
                <a:cs typeface="Verdana"/>
              </a:rPr>
              <a:t>ης</a:t>
            </a:r>
            <a:r>
              <a:rPr sz="1800" dirty="0">
                <a:solidFill>
                  <a:srgbClr val="404040"/>
                </a:solidFill>
                <a:latin typeface="Verdana"/>
                <a:cs typeface="Verdana"/>
              </a:rPr>
              <a:t>:</a:t>
            </a:r>
            <a:r>
              <a:rPr sz="1800" spc="-215" dirty="0">
                <a:solidFill>
                  <a:srgbClr val="404040"/>
                </a:solidFill>
                <a:latin typeface="Verdana"/>
                <a:cs typeface="Verdana"/>
              </a:rPr>
              <a:t> </a:t>
            </a:r>
            <a:r>
              <a:rPr sz="1800" spc="-50" dirty="0">
                <a:solidFill>
                  <a:srgbClr val="404040"/>
                </a:solidFill>
                <a:latin typeface="Verdana"/>
                <a:cs typeface="Verdana"/>
              </a:rPr>
              <a:t>ε</a:t>
            </a:r>
            <a:r>
              <a:rPr sz="1800" spc="-45" dirty="0">
                <a:solidFill>
                  <a:srgbClr val="404040"/>
                </a:solidFill>
                <a:latin typeface="Verdana"/>
                <a:cs typeface="Verdana"/>
              </a:rPr>
              <a:t>π</a:t>
            </a:r>
            <a:r>
              <a:rPr sz="1800" spc="-40" dirty="0">
                <a:solidFill>
                  <a:srgbClr val="404040"/>
                </a:solidFill>
                <a:latin typeface="Verdana"/>
                <a:cs typeface="Verdana"/>
              </a:rPr>
              <a:t>ι</a:t>
            </a:r>
            <a:r>
              <a:rPr sz="1800" spc="-45" dirty="0">
                <a:solidFill>
                  <a:srgbClr val="404040"/>
                </a:solidFill>
                <a:latin typeface="Verdana"/>
                <a:cs typeface="Verdana"/>
              </a:rPr>
              <a:t>λ</a:t>
            </a:r>
            <a:r>
              <a:rPr sz="1800" spc="-50" dirty="0">
                <a:solidFill>
                  <a:srgbClr val="404040"/>
                </a:solidFill>
                <a:latin typeface="Verdana"/>
                <a:cs typeface="Verdana"/>
              </a:rPr>
              <a:t>έ</a:t>
            </a:r>
            <a:r>
              <a:rPr sz="1800" spc="-45" dirty="0">
                <a:solidFill>
                  <a:srgbClr val="404040"/>
                </a:solidFill>
                <a:latin typeface="Verdana"/>
                <a:cs typeface="Verdana"/>
              </a:rPr>
              <a:t>γ</a:t>
            </a:r>
            <a:r>
              <a:rPr sz="1800" spc="-50" dirty="0">
                <a:solidFill>
                  <a:srgbClr val="404040"/>
                </a:solidFill>
                <a:latin typeface="Verdana"/>
                <a:cs typeface="Verdana"/>
              </a:rPr>
              <a:t>ο</a:t>
            </a:r>
            <a:r>
              <a:rPr sz="1800" spc="-45" dirty="0">
                <a:solidFill>
                  <a:srgbClr val="404040"/>
                </a:solidFill>
                <a:latin typeface="Verdana"/>
                <a:cs typeface="Verdana"/>
              </a:rPr>
              <a:t>ν</a:t>
            </a:r>
            <a:r>
              <a:rPr sz="1800" spc="-55" dirty="0">
                <a:solidFill>
                  <a:srgbClr val="404040"/>
                </a:solidFill>
                <a:latin typeface="Verdana"/>
                <a:cs typeface="Verdana"/>
              </a:rPr>
              <a:t>τα</a:t>
            </a:r>
            <a:r>
              <a:rPr sz="1800" dirty="0">
                <a:solidFill>
                  <a:srgbClr val="404040"/>
                </a:solidFill>
                <a:latin typeface="Verdana"/>
                <a:cs typeface="Verdana"/>
              </a:rPr>
              <a:t>ς</a:t>
            </a:r>
            <a:r>
              <a:rPr sz="1800" spc="-229" dirty="0">
                <a:solidFill>
                  <a:srgbClr val="404040"/>
                </a:solidFill>
                <a:latin typeface="Verdana"/>
                <a:cs typeface="Verdana"/>
              </a:rPr>
              <a:t> </a:t>
            </a:r>
            <a:r>
              <a:rPr sz="1800" spc="-55" dirty="0">
                <a:solidFill>
                  <a:srgbClr val="404040"/>
                </a:solidFill>
                <a:latin typeface="Verdana"/>
                <a:cs typeface="Verdana"/>
              </a:rPr>
              <a:t>τ</a:t>
            </a:r>
            <a:r>
              <a:rPr sz="1800" dirty="0">
                <a:solidFill>
                  <a:srgbClr val="404040"/>
                </a:solidFill>
                <a:latin typeface="Verdana"/>
                <a:cs typeface="Verdana"/>
              </a:rPr>
              <a:t>ο</a:t>
            </a:r>
            <a:r>
              <a:rPr sz="1800" spc="-165" dirty="0">
                <a:solidFill>
                  <a:srgbClr val="404040"/>
                </a:solidFill>
                <a:latin typeface="Verdana"/>
                <a:cs typeface="Verdana"/>
              </a:rPr>
              <a:t> </a:t>
            </a:r>
            <a:r>
              <a:rPr sz="1800" spc="-150" dirty="0">
                <a:solidFill>
                  <a:srgbClr val="404040"/>
                </a:solidFill>
                <a:latin typeface="Verdana"/>
                <a:cs typeface="Verdana"/>
              </a:rPr>
              <a:t>F</a:t>
            </a:r>
            <a:r>
              <a:rPr sz="1800" spc="-100" dirty="0">
                <a:solidFill>
                  <a:srgbClr val="404040"/>
                </a:solidFill>
                <a:latin typeface="Verdana"/>
                <a:cs typeface="Verdana"/>
              </a:rPr>
              <a:t>or</a:t>
            </a:r>
            <a:r>
              <a:rPr sz="1800" dirty="0">
                <a:solidFill>
                  <a:srgbClr val="404040"/>
                </a:solidFill>
                <a:latin typeface="Verdana"/>
                <a:cs typeface="Verdana"/>
              </a:rPr>
              <a:t>m</a:t>
            </a:r>
            <a:r>
              <a:rPr sz="1800" spc="-210" dirty="0">
                <a:solidFill>
                  <a:srgbClr val="404040"/>
                </a:solidFill>
                <a:latin typeface="Verdana"/>
                <a:cs typeface="Verdana"/>
              </a:rPr>
              <a:t> </a:t>
            </a:r>
            <a:r>
              <a:rPr sz="1800" spc="-195" dirty="0">
                <a:solidFill>
                  <a:srgbClr val="404040"/>
                </a:solidFill>
                <a:latin typeface="Verdana"/>
                <a:cs typeface="Verdana"/>
              </a:rPr>
              <a:t>I</a:t>
            </a:r>
            <a:r>
              <a:rPr sz="1800" dirty="0">
                <a:solidFill>
                  <a:srgbClr val="404040"/>
                </a:solidFill>
                <a:latin typeface="Verdana"/>
                <a:cs typeface="Verdana"/>
              </a:rPr>
              <a:t>D</a:t>
            </a:r>
            <a:r>
              <a:rPr sz="1800" spc="-340" dirty="0">
                <a:solidFill>
                  <a:srgbClr val="404040"/>
                </a:solidFill>
                <a:latin typeface="Verdana"/>
                <a:cs typeface="Verdana"/>
              </a:rPr>
              <a:t> </a:t>
            </a:r>
            <a:r>
              <a:rPr sz="1800" spc="-65" dirty="0">
                <a:solidFill>
                  <a:srgbClr val="404040"/>
                </a:solidFill>
                <a:latin typeface="Verdana"/>
                <a:cs typeface="Verdana"/>
              </a:rPr>
              <a:t>α</a:t>
            </a:r>
            <a:r>
              <a:rPr sz="1800" spc="-60" dirty="0">
                <a:solidFill>
                  <a:srgbClr val="404040"/>
                </a:solidFill>
                <a:latin typeface="Verdana"/>
                <a:cs typeface="Verdana"/>
              </a:rPr>
              <a:t>ν</a:t>
            </a:r>
            <a:r>
              <a:rPr sz="1800" spc="-65" dirty="0">
                <a:solidFill>
                  <a:srgbClr val="404040"/>
                </a:solidFill>
                <a:latin typeface="Verdana"/>
                <a:cs typeface="Verdana"/>
              </a:rPr>
              <a:t>ο</a:t>
            </a:r>
            <a:r>
              <a:rPr sz="1800" spc="-50" dirty="0">
                <a:solidFill>
                  <a:srgbClr val="404040"/>
                </a:solidFill>
                <a:latin typeface="Verdana"/>
                <a:cs typeface="Verdana"/>
              </a:rPr>
              <a:t>ί</a:t>
            </a:r>
            <a:r>
              <a:rPr sz="1800" spc="-60" dirty="0">
                <a:solidFill>
                  <a:srgbClr val="404040"/>
                </a:solidFill>
                <a:latin typeface="Verdana"/>
                <a:cs typeface="Verdana"/>
              </a:rPr>
              <a:t>γε</a:t>
            </a:r>
            <a:r>
              <a:rPr sz="1800" dirty="0">
                <a:solidFill>
                  <a:srgbClr val="404040"/>
                </a:solidFill>
                <a:latin typeface="Verdana"/>
                <a:cs typeface="Verdana"/>
              </a:rPr>
              <a:t>ι</a:t>
            </a:r>
            <a:r>
              <a:rPr sz="1800" spc="-180" dirty="0">
                <a:solidFill>
                  <a:srgbClr val="404040"/>
                </a:solidFill>
                <a:latin typeface="Verdana"/>
                <a:cs typeface="Verdana"/>
              </a:rPr>
              <a:t> </a:t>
            </a:r>
            <a:r>
              <a:rPr sz="1800" dirty="0">
                <a:solidFill>
                  <a:srgbClr val="404040"/>
                </a:solidFill>
                <a:latin typeface="Verdana"/>
                <a:cs typeface="Verdana"/>
              </a:rPr>
              <a:t>η</a:t>
            </a:r>
            <a:endParaRPr sz="1800">
              <a:latin typeface="Verdana"/>
              <a:cs typeface="Verdana"/>
            </a:endParaRPr>
          </a:p>
          <a:p>
            <a:pPr marL="12700">
              <a:lnSpc>
                <a:spcPct val="100000"/>
              </a:lnSpc>
              <a:spcBef>
                <a:spcPts val="180"/>
              </a:spcBef>
            </a:pPr>
            <a:r>
              <a:rPr sz="1800" spc="-25" dirty="0">
                <a:solidFill>
                  <a:srgbClr val="404040"/>
                </a:solidFill>
                <a:latin typeface="Verdana"/>
                <a:cs typeface="Verdana"/>
              </a:rPr>
              <a:t>αίτηση</a:t>
            </a:r>
            <a:endParaRPr sz="1800">
              <a:latin typeface="Verdana"/>
              <a:cs typeface="Verdana"/>
            </a:endParaRPr>
          </a:p>
        </p:txBody>
      </p:sp>
      <p:grpSp>
        <p:nvGrpSpPr>
          <p:cNvPr id="19" name="object 19"/>
          <p:cNvGrpSpPr/>
          <p:nvPr/>
        </p:nvGrpSpPr>
        <p:grpSpPr>
          <a:xfrm>
            <a:off x="3927347" y="3710940"/>
            <a:ext cx="1831339" cy="597535"/>
            <a:chOff x="3927347" y="3710940"/>
            <a:chExt cx="1831339" cy="597535"/>
          </a:xfrm>
        </p:grpSpPr>
        <p:sp>
          <p:nvSpPr>
            <p:cNvPr id="20" name="object 20"/>
            <p:cNvSpPr/>
            <p:nvPr/>
          </p:nvSpPr>
          <p:spPr>
            <a:xfrm>
              <a:off x="3940301" y="4078986"/>
              <a:ext cx="1150620" cy="216535"/>
            </a:xfrm>
            <a:custGeom>
              <a:avLst/>
              <a:gdLst/>
              <a:ahLst/>
              <a:cxnLst/>
              <a:rect l="l" t="t" r="r" b="b"/>
              <a:pathLst>
                <a:path w="1150620" h="216535">
                  <a:moveTo>
                    <a:pt x="0" y="216281"/>
                  </a:moveTo>
                  <a:lnTo>
                    <a:pt x="1150620" y="216281"/>
                  </a:lnTo>
                  <a:lnTo>
                    <a:pt x="1150620" y="0"/>
                  </a:lnTo>
                  <a:lnTo>
                    <a:pt x="0" y="0"/>
                  </a:lnTo>
                  <a:lnTo>
                    <a:pt x="0" y="216281"/>
                  </a:lnTo>
                  <a:close/>
                </a:path>
              </a:pathLst>
            </a:custGeom>
            <a:ln w="25908">
              <a:solidFill>
                <a:srgbClr val="FF0000"/>
              </a:solidFill>
            </a:ln>
          </p:spPr>
          <p:txBody>
            <a:bodyPr wrap="square" lIns="0" tIns="0" rIns="0" bIns="0" rtlCol="0"/>
            <a:lstStyle/>
            <a:p>
              <a:endParaRPr/>
            </a:p>
          </p:txBody>
        </p:sp>
        <p:sp>
          <p:nvSpPr>
            <p:cNvPr id="21" name="object 21"/>
            <p:cNvSpPr/>
            <p:nvPr/>
          </p:nvSpPr>
          <p:spPr>
            <a:xfrm>
              <a:off x="5128259" y="3723132"/>
              <a:ext cx="617220" cy="480059"/>
            </a:xfrm>
            <a:custGeom>
              <a:avLst/>
              <a:gdLst/>
              <a:ahLst/>
              <a:cxnLst/>
              <a:rect l="l" t="t" r="r" b="b"/>
              <a:pathLst>
                <a:path w="617220" h="480060">
                  <a:moveTo>
                    <a:pt x="475234" y="0"/>
                  </a:moveTo>
                  <a:lnTo>
                    <a:pt x="433577" y="2159"/>
                  </a:lnTo>
                  <a:lnTo>
                    <a:pt x="392175" y="15367"/>
                  </a:lnTo>
                  <a:lnTo>
                    <a:pt x="352678" y="38608"/>
                  </a:lnTo>
                  <a:lnTo>
                    <a:pt x="316738" y="71120"/>
                  </a:lnTo>
                  <a:lnTo>
                    <a:pt x="285623" y="111887"/>
                  </a:lnTo>
                  <a:lnTo>
                    <a:pt x="261112" y="159893"/>
                  </a:lnTo>
                  <a:lnTo>
                    <a:pt x="240918" y="204978"/>
                  </a:lnTo>
                  <a:lnTo>
                    <a:pt x="217169" y="248539"/>
                  </a:lnTo>
                  <a:lnTo>
                    <a:pt x="189864" y="290703"/>
                  </a:lnTo>
                  <a:lnTo>
                    <a:pt x="159003" y="331343"/>
                  </a:lnTo>
                  <a:lnTo>
                    <a:pt x="124587" y="370586"/>
                  </a:lnTo>
                  <a:lnTo>
                    <a:pt x="86613" y="408432"/>
                  </a:lnTo>
                  <a:lnTo>
                    <a:pt x="45085" y="444881"/>
                  </a:lnTo>
                  <a:lnTo>
                    <a:pt x="0" y="479806"/>
                  </a:lnTo>
                  <a:lnTo>
                    <a:pt x="55879" y="456692"/>
                  </a:lnTo>
                  <a:lnTo>
                    <a:pt x="109474" y="439674"/>
                  </a:lnTo>
                  <a:lnTo>
                    <a:pt x="160400" y="428625"/>
                  </a:lnTo>
                  <a:lnTo>
                    <a:pt x="209041" y="423672"/>
                  </a:lnTo>
                  <a:lnTo>
                    <a:pt x="255269" y="424688"/>
                  </a:lnTo>
                  <a:lnTo>
                    <a:pt x="298957" y="431800"/>
                  </a:lnTo>
                  <a:lnTo>
                    <a:pt x="340232" y="444881"/>
                  </a:lnTo>
                  <a:lnTo>
                    <a:pt x="380873" y="454660"/>
                  </a:lnTo>
                  <a:lnTo>
                    <a:pt x="422528" y="452374"/>
                  </a:lnTo>
                  <a:lnTo>
                    <a:pt x="463930" y="439293"/>
                  </a:lnTo>
                  <a:lnTo>
                    <a:pt x="503427" y="415925"/>
                  </a:lnTo>
                  <a:lnTo>
                    <a:pt x="539368" y="383540"/>
                  </a:lnTo>
                  <a:lnTo>
                    <a:pt x="570484" y="342773"/>
                  </a:lnTo>
                  <a:lnTo>
                    <a:pt x="594994" y="294640"/>
                  </a:lnTo>
                  <a:lnTo>
                    <a:pt x="610742" y="242951"/>
                  </a:lnTo>
                  <a:lnTo>
                    <a:pt x="616712" y="192151"/>
                  </a:lnTo>
                  <a:lnTo>
                    <a:pt x="613282" y="143764"/>
                  </a:lnTo>
                  <a:lnTo>
                    <a:pt x="600963" y="99568"/>
                  </a:lnTo>
                  <a:lnTo>
                    <a:pt x="580389" y="61468"/>
                  </a:lnTo>
                  <a:lnTo>
                    <a:pt x="551814" y="30861"/>
                  </a:lnTo>
                  <a:lnTo>
                    <a:pt x="515874" y="9652"/>
                  </a:lnTo>
                  <a:lnTo>
                    <a:pt x="475234" y="0"/>
                  </a:lnTo>
                  <a:close/>
                </a:path>
              </a:pathLst>
            </a:custGeom>
            <a:solidFill>
              <a:srgbClr val="FFFFFF"/>
            </a:solidFill>
          </p:spPr>
          <p:txBody>
            <a:bodyPr wrap="square" lIns="0" tIns="0" rIns="0" bIns="0" rtlCol="0"/>
            <a:lstStyle/>
            <a:p>
              <a:endParaRPr/>
            </a:p>
          </p:txBody>
        </p:sp>
        <p:sp>
          <p:nvSpPr>
            <p:cNvPr id="22" name="object 22"/>
            <p:cNvSpPr/>
            <p:nvPr/>
          </p:nvSpPr>
          <p:spPr>
            <a:xfrm>
              <a:off x="5129021" y="3723894"/>
              <a:ext cx="617220" cy="480059"/>
            </a:xfrm>
            <a:custGeom>
              <a:avLst/>
              <a:gdLst/>
              <a:ahLst/>
              <a:cxnLst/>
              <a:rect l="l" t="t" r="r" b="b"/>
              <a:pathLst>
                <a:path w="617220" h="480060">
                  <a:moveTo>
                    <a:pt x="515874" y="9651"/>
                  </a:moveTo>
                  <a:lnTo>
                    <a:pt x="475233" y="0"/>
                  </a:lnTo>
                  <a:lnTo>
                    <a:pt x="433577" y="2158"/>
                  </a:lnTo>
                  <a:lnTo>
                    <a:pt x="392175" y="15366"/>
                  </a:lnTo>
                  <a:lnTo>
                    <a:pt x="352678" y="38607"/>
                  </a:lnTo>
                  <a:lnTo>
                    <a:pt x="316738" y="71119"/>
                  </a:lnTo>
                  <a:lnTo>
                    <a:pt x="285623" y="111886"/>
                  </a:lnTo>
                  <a:lnTo>
                    <a:pt x="261112" y="159892"/>
                  </a:lnTo>
                  <a:lnTo>
                    <a:pt x="240918" y="204977"/>
                  </a:lnTo>
                  <a:lnTo>
                    <a:pt x="217169" y="248538"/>
                  </a:lnTo>
                  <a:lnTo>
                    <a:pt x="189864" y="290702"/>
                  </a:lnTo>
                  <a:lnTo>
                    <a:pt x="159003" y="331342"/>
                  </a:lnTo>
                  <a:lnTo>
                    <a:pt x="124587" y="370585"/>
                  </a:lnTo>
                  <a:lnTo>
                    <a:pt x="86613" y="408431"/>
                  </a:lnTo>
                  <a:lnTo>
                    <a:pt x="45085" y="444880"/>
                  </a:lnTo>
                  <a:lnTo>
                    <a:pt x="0" y="479805"/>
                  </a:lnTo>
                  <a:lnTo>
                    <a:pt x="55879" y="456691"/>
                  </a:lnTo>
                  <a:lnTo>
                    <a:pt x="109474" y="439673"/>
                  </a:lnTo>
                  <a:lnTo>
                    <a:pt x="160400" y="428624"/>
                  </a:lnTo>
                  <a:lnTo>
                    <a:pt x="209041" y="423671"/>
                  </a:lnTo>
                  <a:lnTo>
                    <a:pt x="255269" y="424687"/>
                  </a:lnTo>
                  <a:lnTo>
                    <a:pt x="298957" y="431799"/>
                  </a:lnTo>
                  <a:lnTo>
                    <a:pt x="340232" y="444880"/>
                  </a:lnTo>
                  <a:lnTo>
                    <a:pt x="380873" y="454659"/>
                  </a:lnTo>
                  <a:lnTo>
                    <a:pt x="422528" y="452373"/>
                  </a:lnTo>
                  <a:lnTo>
                    <a:pt x="463930" y="439292"/>
                  </a:lnTo>
                  <a:lnTo>
                    <a:pt x="503427" y="415924"/>
                  </a:lnTo>
                  <a:lnTo>
                    <a:pt x="539368" y="383539"/>
                  </a:lnTo>
                  <a:lnTo>
                    <a:pt x="570483" y="342772"/>
                  </a:lnTo>
                  <a:lnTo>
                    <a:pt x="594994" y="294639"/>
                  </a:lnTo>
                  <a:lnTo>
                    <a:pt x="610742" y="242950"/>
                  </a:lnTo>
                  <a:lnTo>
                    <a:pt x="616712" y="192150"/>
                  </a:lnTo>
                  <a:lnTo>
                    <a:pt x="613282" y="143763"/>
                  </a:lnTo>
                  <a:lnTo>
                    <a:pt x="600963" y="99567"/>
                  </a:lnTo>
                  <a:lnTo>
                    <a:pt x="580389" y="61467"/>
                  </a:lnTo>
                  <a:lnTo>
                    <a:pt x="551814" y="30860"/>
                  </a:lnTo>
                  <a:lnTo>
                    <a:pt x="515874" y="9651"/>
                  </a:lnTo>
                  <a:close/>
                </a:path>
              </a:pathLst>
            </a:custGeom>
            <a:ln w="25908">
              <a:solidFill>
                <a:srgbClr val="385D88"/>
              </a:solidFill>
            </a:ln>
          </p:spPr>
          <p:txBody>
            <a:bodyPr wrap="square" lIns="0" tIns="0" rIns="0" bIns="0" rtlCol="0"/>
            <a:lstStyle/>
            <a:p>
              <a:endParaRPr/>
            </a:p>
          </p:txBody>
        </p:sp>
      </p:grpSp>
      <p:sp>
        <p:nvSpPr>
          <p:cNvPr id="23" name="object 23"/>
          <p:cNvSpPr txBox="1"/>
          <p:nvPr/>
        </p:nvSpPr>
        <p:spPr>
          <a:xfrm>
            <a:off x="5470652" y="3770121"/>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4</a:t>
            </a:r>
            <a:endParaRPr sz="1800">
              <a:latin typeface="Calibri"/>
              <a:cs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grpSp>
        <p:nvGrpSpPr>
          <p:cNvPr id="3" name="object 3"/>
          <p:cNvGrpSpPr/>
          <p:nvPr/>
        </p:nvGrpSpPr>
        <p:grpSpPr>
          <a:xfrm>
            <a:off x="6589776" y="2103056"/>
            <a:ext cx="4069079" cy="3990340"/>
            <a:chOff x="6589776" y="2103056"/>
            <a:chExt cx="4069079" cy="3990340"/>
          </a:xfrm>
        </p:grpSpPr>
        <p:pic>
          <p:nvPicPr>
            <p:cNvPr id="4" name="object 4"/>
            <p:cNvPicPr/>
            <p:nvPr/>
          </p:nvPicPr>
          <p:blipFill>
            <a:blip r:embed="rId3" cstate="print"/>
            <a:stretch>
              <a:fillRect/>
            </a:stretch>
          </p:blipFill>
          <p:spPr>
            <a:xfrm>
              <a:off x="6589776" y="2599944"/>
              <a:ext cx="4069079" cy="3493008"/>
            </a:xfrm>
            <a:prstGeom prst="rect">
              <a:avLst/>
            </a:prstGeom>
          </p:spPr>
        </p:pic>
        <p:sp>
          <p:nvSpPr>
            <p:cNvPr id="5" name="object 5"/>
            <p:cNvSpPr/>
            <p:nvPr/>
          </p:nvSpPr>
          <p:spPr>
            <a:xfrm>
              <a:off x="7145274" y="2116074"/>
              <a:ext cx="616585" cy="480059"/>
            </a:xfrm>
            <a:custGeom>
              <a:avLst/>
              <a:gdLst/>
              <a:ahLst/>
              <a:cxnLst/>
              <a:rect l="l" t="t" r="r" b="b"/>
              <a:pathLst>
                <a:path w="616584" h="480060">
                  <a:moveTo>
                    <a:pt x="515747" y="9651"/>
                  </a:moveTo>
                  <a:lnTo>
                    <a:pt x="475106" y="0"/>
                  </a:lnTo>
                  <a:lnTo>
                    <a:pt x="433450" y="2286"/>
                  </a:lnTo>
                  <a:lnTo>
                    <a:pt x="392049" y="15493"/>
                  </a:lnTo>
                  <a:lnTo>
                    <a:pt x="352551" y="38735"/>
                  </a:lnTo>
                  <a:lnTo>
                    <a:pt x="316610" y="71120"/>
                  </a:lnTo>
                  <a:lnTo>
                    <a:pt x="285623" y="111887"/>
                  </a:lnTo>
                  <a:lnTo>
                    <a:pt x="261111" y="160020"/>
                  </a:lnTo>
                  <a:lnTo>
                    <a:pt x="240919" y="204977"/>
                  </a:lnTo>
                  <a:lnTo>
                    <a:pt x="217170" y="248538"/>
                  </a:lnTo>
                  <a:lnTo>
                    <a:pt x="189865" y="290702"/>
                  </a:lnTo>
                  <a:lnTo>
                    <a:pt x="158876" y="331470"/>
                  </a:lnTo>
                  <a:lnTo>
                    <a:pt x="124459" y="370713"/>
                  </a:lnTo>
                  <a:lnTo>
                    <a:pt x="86614" y="408559"/>
                  </a:lnTo>
                  <a:lnTo>
                    <a:pt x="45084" y="445008"/>
                  </a:lnTo>
                  <a:lnTo>
                    <a:pt x="0" y="479933"/>
                  </a:lnTo>
                  <a:lnTo>
                    <a:pt x="55879" y="456818"/>
                  </a:lnTo>
                  <a:lnTo>
                    <a:pt x="109474" y="439800"/>
                  </a:lnTo>
                  <a:lnTo>
                    <a:pt x="160400" y="428751"/>
                  </a:lnTo>
                  <a:lnTo>
                    <a:pt x="209042" y="423672"/>
                  </a:lnTo>
                  <a:lnTo>
                    <a:pt x="255270" y="424814"/>
                  </a:lnTo>
                  <a:lnTo>
                    <a:pt x="298957" y="431926"/>
                  </a:lnTo>
                  <a:lnTo>
                    <a:pt x="340232" y="445008"/>
                  </a:lnTo>
                  <a:lnTo>
                    <a:pt x="380873" y="454660"/>
                  </a:lnTo>
                  <a:lnTo>
                    <a:pt x="422528" y="452500"/>
                  </a:lnTo>
                  <a:lnTo>
                    <a:pt x="463930" y="439292"/>
                  </a:lnTo>
                  <a:lnTo>
                    <a:pt x="503427" y="416051"/>
                  </a:lnTo>
                  <a:lnTo>
                    <a:pt x="539369" y="383539"/>
                  </a:lnTo>
                  <a:lnTo>
                    <a:pt x="570483" y="342773"/>
                  </a:lnTo>
                  <a:lnTo>
                    <a:pt x="594995" y="294639"/>
                  </a:lnTo>
                  <a:lnTo>
                    <a:pt x="610743" y="242950"/>
                  </a:lnTo>
                  <a:lnTo>
                    <a:pt x="616584" y="192150"/>
                  </a:lnTo>
                  <a:lnTo>
                    <a:pt x="613155" y="143763"/>
                  </a:lnTo>
                  <a:lnTo>
                    <a:pt x="600964" y="99567"/>
                  </a:lnTo>
                  <a:lnTo>
                    <a:pt x="580262" y="61467"/>
                  </a:lnTo>
                  <a:lnTo>
                    <a:pt x="551687" y="30861"/>
                  </a:lnTo>
                  <a:lnTo>
                    <a:pt x="515747" y="9651"/>
                  </a:lnTo>
                  <a:close/>
                </a:path>
              </a:pathLst>
            </a:custGeom>
            <a:ln w="25908">
              <a:solidFill>
                <a:srgbClr val="385D88"/>
              </a:solidFill>
            </a:ln>
          </p:spPr>
          <p:txBody>
            <a:bodyPr wrap="square" lIns="0" tIns="0" rIns="0" bIns="0" rtlCol="0"/>
            <a:lstStyle/>
            <a:p>
              <a:endParaRPr/>
            </a:p>
          </p:txBody>
        </p:sp>
      </p:grpSp>
      <p:sp>
        <p:nvSpPr>
          <p:cNvPr id="6" name="object 6"/>
          <p:cNvSpPr txBox="1">
            <a:spLocks noGrp="1"/>
          </p:cNvSpPr>
          <p:nvPr>
            <p:ph type="title"/>
          </p:nvPr>
        </p:nvSpPr>
        <p:spPr>
          <a:xfrm>
            <a:off x="412191" y="195148"/>
            <a:ext cx="3755390" cy="452120"/>
          </a:xfrm>
          <a:prstGeom prst="rect">
            <a:avLst/>
          </a:prstGeom>
        </p:spPr>
        <p:txBody>
          <a:bodyPr vert="horz" wrap="square" lIns="0" tIns="12065" rIns="0" bIns="0" rtlCol="0">
            <a:spAutoFit/>
          </a:bodyPr>
          <a:lstStyle/>
          <a:p>
            <a:pPr marL="12700">
              <a:lnSpc>
                <a:spcPct val="100000"/>
              </a:lnSpc>
              <a:spcBef>
                <a:spcPts val="95"/>
              </a:spcBef>
            </a:pPr>
            <a:r>
              <a:rPr dirty="0"/>
              <a:t>My</a:t>
            </a:r>
            <a:r>
              <a:rPr spc="-80" dirty="0"/>
              <a:t> </a:t>
            </a:r>
            <a:r>
              <a:rPr spc="-30" dirty="0"/>
              <a:t>Applications</a:t>
            </a:r>
            <a:r>
              <a:rPr spc="-70" dirty="0"/>
              <a:t> </a:t>
            </a:r>
            <a:r>
              <a:rPr spc="-200" dirty="0"/>
              <a:t>(2/2)</a:t>
            </a:r>
          </a:p>
        </p:txBody>
      </p:sp>
      <p:sp>
        <p:nvSpPr>
          <p:cNvPr id="7" name="object 7"/>
          <p:cNvSpPr txBox="1"/>
          <p:nvPr/>
        </p:nvSpPr>
        <p:spPr>
          <a:xfrm>
            <a:off x="838606" y="1165097"/>
            <a:ext cx="4749800" cy="4496435"/>
          </a:xfrm>
          <a:prstGeom prst="rect">
            <a:avLst/>
          </a:prstGeom>
        </p:spPr>
        <p:txBody>
          <a:bodyPr vert="horz" wrap="square" lIns="0" tIns="12700" rIns="0" bIns="0" rtlCol="0">
            <a:spAutoFit/>
          </a:bodyPr>
          <a:lstStyle/>
          <a:p>
            <a:pPr marL="469265" marR="772160" indent="-457200">
              <a:lnSpc>
                <a:spcPct val="100000"/>
              </a:lnSpc>
              <a:spcBef>
                <a:spcPts val="100"/>
              </a:spcBef>
              <a:buAutoNum type="arabicPeriod"/>
              <a:tabLst>
                <a:tab pos="469265" algn="l"/>
                <a:tab pos="469900" algn="l"/>
              </a:tabLst>
            </a:pPr>
            <a:r>
              <a:rPr sz="1800" spc="-55" dirty="0">
                <a:solidFill>
                  <a:srgbClr val="404040"/>
                </a:solidFill>
                <a:latin typeface="Verdana"/>
                <a:cs typeface="Verdana"/>
              </a:rPr>
              <a:t>Δ</a:t>
            </a:r>
            <a:r>
              <a:rPr sz="1800" spc="-5" dirty="0">
                <a:solidFill>
                  <a:srgbClr val="404040"/>
                </a:solidFill>
                <a:latin typeface="Verdana"/>
                <a:cs typeface="Verdana"/>
              </a:rPr>
              <a:t>ι</a:t>
            </a:r>
            <a:r>
              <a:rPr sz="1800" spc="90" dirty="0">
                <a:solidFill>
                  <a:srgbClr val="404040"/>
                </a:solidFill>
                <a:latin typeface="Verdana"/>
                <a:cs typeface="Verdana"/>
              </a:rPr>
              <a:t>α</a:t>
            </a:r>
            <a:r>
              <a:rPr sz="1800" spc="-60" dirty="0">
                <a:solidFill>
                  <a:srgbClr val="404040"/>
                </a:solidFill>
                <a:latin typeface="Verdana"/>
                <a:cs typeface="Verdana"/>
              </a:rPr>
              <a:t>θέ</a:t>
            </a:r>
            <a:r>
              <a:rPr sz="1800" dirty="0">
                <a:solidFill>
                  <a:srgbClr val="404040"/>
                </a:solidFill>
                <a:latin typeface="Verdana"/>
                <a:cs typeface="Verdana"/>
              </a:rPr>
              <a:t>σ</a:t>
            </a:r>
            <a:r>
              <a:rPr sz="1800" spc="-475" dirty="0">
                <a:solidFill>
                  <a:srgbClr val="404040"/>
                </a:solidFill>
                <a:latin typeface="Verdana"/>
                <a:cs typeface="Verdana"/>
              </a:rPr>
              <a:t> </a:t>
            </a:r>
            <a:r>
              <a:rPr sz="1800" spc="-110" dirty="0">
                <a:solidFill>
                  <a:srgbClr val="404040"/>
                </a:solidFill>
                <a:latin typeface="Verdana"/>
                <a:cs typeface="Verdana"/>
              </a:rPr>
              <a:t>ι</a:t>
            </a:r>
            <a:r>
              <a:rPr sz="1800" spc="-60" dirty="0">
                <a:solidFill>
                  <a:srgbClr val="404040"/>
                </a:solidFill>
                <a:latin typeface="Verdana"/>
                <a:cs typeface="Verdana"/>
              </a:rPr>
              <a:t>μ</a:t>
            </a:r>
            <a:r>
              <a:rPr sz="1800" spc="-180" dirty="0">
                <a:solidFill>
                  <a:srgbClr val="404040"/>
                </a:solidFill>
                <a:latin typeface="Verdana"/>
                <a:cs typeface="Verdana"/>
              </a:rPr>
              <a:t>ε</a:t>
            </a:r>
            <a:r>
              <a:rPr sz="1800" dirty="0">
                <a:solidFill>
                  <a:srgbClr val="404040"/>
                </a:solidFill>
                <a:latin typeface="Verdana"/>
                <a:cs typeface="Verdana"/>
              </a:rPr>
              <a:t>ς</a:t>
            </a:r>
            <a:r>
              <a:rPr sz="1800" spc="-15" dirty="0">
                <a:solidFill>
                  <a:srgbClr val="404040"/>
                </a:solidFill>
                <a:latin typeface="Verdana"/>
                <a:cs typeface="Verdana"/>
              </a:rPr>
              <a:t> </a:t>
            </a:r>
            <a:r>
              <a:rPr sz="1800" spc="-60" dirty="0">
                <a:solidFill>
                  <a:srgbClr val="404040"/>
                </a:solidFill>
                <a:latin typeface="Verdana"/>
                <a:cs typeface="Verdana"/>
              </a:rPr>
              <a:t>ημ</a:t>
            </a:r>
            <a:r>
              <a:rPr sz="1800" spc="-180" dirty="0">
                <a:solidFill>
                  <a:srgbClr val="404040"/>
                </a:solidFill>
                <a:latin typeface="Verdana"/>
                <a:cs typeface="Verdana"/>
              </a:rPr>
              <a:t>έ</a:t>
            </a:r>
            <a:r>
              <a:rPr sz="1800" spc="75" dirty="0">
                <a:solidFill>
                  <a:srgbClr val="404040"/>
                </a:solidFill>
                <a:latin typeface="Verdana"/>
                <a:cs typeface="Verdana"/>
              </a:rPr>
              <a:t>ρ</a:t>
            </a:r>
            <a:r>
              <a:rPr sz="1800" spc="-180" dirty="0">
                <a:solidFill>
                  <a:srgbClr val="404040"/>
                </a:solidFill>
                <a:latin typeface="Verdana"/>
                <a:cs typeface="Verdana"/>
              </a:rPr>
              <a:t>ε</a:t>
            </a:r>
            <a:r>
              <a:rPr sz="1800" dirty="0">
                <a:solidFill>
                  <a:srgbClr val="404040"/>
                </a:solidFill>
                <a:latin typeface="Verdana"/>
                <a:cs typeface="Verdana"/>
              </a:rPr>
              <a:t>ς</a:t>
            </a:r>
            <a:r>
              <a:rPr sz="1800" spc="25" dirty="0">
                <a:solidFill>
                  <a:srgbClr val="404040"/>
                </a:solidFill>
                <a:latin typeface="Verdana"/>
                <a:cs typeface="Verdana"/>
              </a:rPr>
              <a:t> </a:t>
            </a:r>
            <a:r>
              <a:rPr sz="1800" spc="65" dirty="0">
                <a:solidFill>
                  <a:srgbClr val="404040"/>
                </a:solidFill>
                <a:latin typeface="Verdana"/>
                <a:cs typeface="Verdana"/>
              </a:rPr>
              <a:t>π</a:t>
            </a:r>
            <a:r>
              <a:rPr sz="1800" spc="75" dirty="0">
                <a:solidFill>
                  <a:srgbClr val="404040"/>
                </a:solidFill>
                <a:latin typeface="Verdana"/>
                <a:cs typeface="Verdana"/>
              </a:rPr>
              <a:t>ρ</a:t>
            </a:r>
            <a:r>
              <a:rPr sz="1800" spc="-110" dirty="0">
                <a:solidFill>
                  <a:srgbClr val="404040"/>
                </a:solidFill>
                <a:latin typeface="Verdana"/>
                <a:cs typeface="Verdana"/>
              </a:rPr>
              <a:t>ι</a:t>
            </a:r>
            <a:r>
              <a:rPr sz="1800" dirty="0">
                <a:solidFill>
                  <a:srgbClr val="404040"/>
                </a:solidFill>
                <a:latin typeface="Verdana"/>
                <a:cs typeface="Verdana"/>
              </a:rPr>
              <a:t>ν</a:t>
            </a:r>
            <a:r>
              <a:rPr sz="1800" spc="-235" dirty="0">
                <a:solidFill>
                  <a:srgbClr val="404040"/>
                </a:solidFill>
                <a:latin typeface="Verdana"/>
                <a:cs typeface="Verdana"/>
              </a:rPr>
              <a:t> </a:t>
            </a:r>
            <a:r>
              <a:rPr sz="1800" spc="90" dirty="0">
                <a:solidFill>
                  <a:srgbClr val="404040"/>
                </a:solidFill>
                <a:latin typeface="Verdana"/>
                <a:cs typeface="Verdana"/>
              </a:rPr>
              <a:t>α</a:t>
            </a:r>
            <a:r>
              <a:rPr sz="1800" spc="65" dirty="0">
                <a:solidFill>
                  <a:srgbClr val="404040"/>
                </a:solidFill>
                <a:latin typeface="Verdana"/>
                <a:cs typeface="Verdana"/>
              </a:rPr>
              <a:t>π</a:t>
            </a:r>
            <a:r>
              <a:rPr sz="1800" dirty="0">
                <a:solidFill>
                  <a:srgbClr val="404040"/>
                </a:solidFill>
                <a:latin typeface="Verdana"/>
                <a:cs typeface="Verdana"/>
              </a:rPr>
              <a:t>ό</a:t>
            </a:r>
            <a:r>
              <a:rPr sz="1800" spc="-60"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ν  </a:t>
            </a:r>
            <a:r>
              <a:rPr sz="1800" spc="-35" dirty="0">
                <a:solidFill>
                  <a:srgbClr val="404040"/>
                </a:solidFill>
                <a:latin typeface="Verdana"/>
                <a:cs typeface="Verdana"/>
              </a:rPr>
              <a:t>κ</a:t>
            </a:r>
            <a:r>
              <a:rPr sz="1800" spc="-40" dirty="0">
                <a:solidFill>
                  <a:srgbClr val="404040"/>
                </a:solidFill>
                <a:latin typeface="Verdana"/>
                <a:cs typeface="Verdana"/>
              </a:rPr>
              <a:t>α</a:t>
            </a:r>
            <a:r>
              <a:rPr sz="1800" spc="-45" dirty="0">
                <a:solidFill>
                  <a:srgbClr val="404040"/>
                </a:solidFill>
                <a:latin typeface="Verdana"/>
                <a:cs typeface="Verdana"/>
              </a:rPr>
              <a:t>τ</a:t>
            </a:r>
            <a:r>
              <a:rPr sz="1800" spc="-55" dirty="0">
                <a:solidFill>
                  <a:srgbClr val="404040"/>
                </a:solidFill>
                <a:latin typeface="Verdana"/>
                <a:cs typeface="Verdana"/>
              </a:rPr>
              <a:t>α</a:t>
            </a:r>
            <a:r>
              <a:rPr sz="1800" spc="-70" dirty="0">
                <a:solidFill>
                  <a:srgbClr val="404040"/>
                </a:solidFill>
                <a:latin typeface="Verdana"/>
                <a:cs typeface="Verdana"/>
              </a:rPr>
              <a:t>λ</a:t>
            </a:r>
            <a:r>
              <a:rPr sz="1800" spc="-100" dirty="0">
                <a:solidFill>
                  <a:srgbClr val="404040"/>
                </a:solidFill>
                <a:latin typeface="Verdana"/>
                <a:cs typeface="Verdana"/>
              </a:rPr>
              <a:t>η</a:t>
            </a:r>
            <a:r>
              <a:rPr sz="1800" spc="-180" dirty="0">
                <a:solidFill>
                  <a:srgbClr val="404040"/>
                </a:solidFill>
                <a:latin typeface="Verdana"/>
                <a:cs typeface="Verdana"/>
              </a:rPr>
              <a:t>κ</a:t>
            </a:r>
            <a:r>
              <a:rPr sz="1800" spc="-175" dirty="0">
                <a:solidFill>
                  <a:srgbClr val="404040"/>
                </a:solidFill>
                <a:latin typeface="Verdana"/>
                <a:cs typeface="Verdana"/>
              </a:rPr>
              <a:t>τ</a:t>
            </a:r>
            <a:r>
              <a:rPr sz="1800" spc="-110" dirty="0">
                <a:solidFill>
                  <a:srgbClr val="404040"/>
                </a:solidFill>
                <a:latin typeface="Verdana"/>
                <a:cs typeface="Verdana"/>
              </a:rPr>
              <a:t>ικ</a:t>
            </a:r>
            <a:r>
              <a:rPr sz="1800" dirty="0">
                <a:solidFill>
                  <a:srgbClr val="404040"/>
                </a:solidFill>
                <a:latin typeface="Verdana"/>
                <a:cs typeface="Verdana"/>
              </a:rPr>
              <a:t>ή</a:t>
            </a:r>
            <a:r>
              <a:rPr sz="1800" spc="-240" dirty="0">
                <a:solidFill>
                  <a:srgbClr val="404040"/>
                </a:solidFill>
                <a:latin typeface="Verdana"/>
                <a:cs typeface="Verdana"/>
              </a:rPr>
              <a:t> </a:t>
            </a:r>
            <a:r>
              <a:rPr sz="1800" spc="65" dirty="0">
                <a:solidFill>
                  <a:srgbClr val="404040"/>
                </a:solidFill>
                <a:latin typeface="Verdana"/>
                <a:cs typeface="Verdana"/>
              </a:rPr>
              <a:t>π</a:t>
            </a:r>
            <a:r>
              <a:rPr sz="1800" spc="75" dirty="0">
                <a:solidFill>
                  <a:srgbClr val="404040"/>
                </a:solidFill>
                <a:latin typeface="Verdana"/>
                <a:cs typeface="Verdana"/>
              </a:rPr>
              <a:t>ρ</a:t>
            </a:r>
            <a:r>
              <a:rPr sz="1800" spc="55" dirty="0">
                <a:solidFill>
                  <a:srgbClr val="404040"/>
                </a:solidFill>
                <a:latin typeface="Verdana"/>
                <a:cs typeface="Verdana"/>
              </a:rPr>
              <a:t>ο</a:t>
            </a:r>
            <a:r>
              <a:rPr sz="1800" spc="60" dirty="0">
                <a:solidFill>
                  <a:srgbClr val="404040"/>
                </a:solidFill>
                <a:latin typeface="Verdana"/>
                <a:cs typeface="Verdana"/>
              </a:rPr>
              <a:t>θ</a:t>
            </a:r>
            <a:r>
              <a:rPr sz="1800" spc="-180" dirty="0">
                <a:solidFill>
                  <a:srgbClr val="404040"/>
                </a:solidFill>
                <a:latin typeface="Verdana"/>
                <a:cs typeface="Verdana"/>
              </a:rPr>
              <a:t>ε</a:t>
            </a:r>
            <a:r>
              <a:rPr sz="1800" dirty="0">
                <a:solidFill>
                  <a:srgbClr val="404040"/>
                </a:solidFill>
                <a:latin typeface="Verdana"/>
                <a:cs typeface="Verdana"/>
              </a:rPr>
              <a:t>σ</a:t>
            </a:r>
            <a:r>
              <a:rPr sz="1800" spc="-475" dirty="0">
                <a:solidFill>
                  <a:srgbClr val="404040"/>
                </a:solidFill>
                <a:latin typeface="Verdana"/>
                <a:cs typeface="Verdana"/>
              </a:rPr>
              <a:t> </a:t>
            </a:r>
            <a:r>
              <a:rPr sz="1800" spc="-60" dirty="0">
                <a:solidFill>
                  <a:srgbClr val="404040"/>
                </a:solidFill>
                <a:latin typeface="Verdana"/>
                <a:cs typeface="Verdana"/>
              </a:rPr>
              <a:t>μ</a:t>
            </a:r>
            <a:r>
              <a:rPr sz="1800" spc="-110" dirty="0">
                <a:solidFill>
                  <a:srgbClr val="404040"/>
                </a:solidFill>
                <a:latin typeface="Verdana"/>
                <a:cs typeface="Verdana"/>
              </a:rPr>
              <a:t>ί</a:t>
            </a:r>
            <a:r>
              <a:rPr sz="1800" dirty="0">
                <a:solidFill>
                  <a:srgbClr val="404040"/>
                </a:solidFill>
                <a:latin typeface="Verdana"/>
                <a:cs typeface="Verdana"/>
              </a:rPr>
              <a:t>α</a:t>
            </a:r>
            <a:endParaRPr sz="1800">
              <a:latin typeface="Verdana"/>
              <a:cs typeface="Verdana"/>
            </a:endParaRPr>
          </a:p>
          <a:p>
            <a:pPr marL="469265" indent="-457200">
              <a:lnSpc>
                <a:spcPct val="100000"/>
              </a:lnSpc>
              <a:spcBef>
                <a:spcPts val="395"/>
              </a:spcBef>
              <a:buAutoNum type="arabicPeriod"/>
              <a:tabLst>
                <a:tab pos="469265" algn="l"/>
                <a:tab pos="469900" algn="l"/>
              </a:tabLst>
            </a:pPr>
            <a:r>
              <a:rPr sz="1800" spc="125" dirty="0">
                <a:solidFill>
                  <a:srgbClr val="404040"/>
                </a:solidFill>
                <a:latin typeface="Verdana"/>
                <a:cs typeface="Verdana"/>
              </a:rPr>
              <a:t>A</a:t>
            </a:r>
            <a:r>
              <a:rPr sz="1800" spc="85" dirty="0">
                <a:solidFill>
                  <a:srgbClr val="404040"/>
                </a:solidFill>
                <a:latin typeface="Verdana"/>
                <a:cs typeface="Verdana"/>
              </a:rPr>
              <a:t>pp</a:t>
            </a:r>
            <a:r>
              <a:rPr sz="1800" spc="-125" dirty="0">
                <a:solidFill>
                  <a:srgbClr val="404040"/>
                </a:solidFill>
                <a:latin typeface="Verdana"/>
                <a:cs typeface="Verdana"/>
              </a:rPr>
              <a:t>li</a:t>
            </a:r>
            <a:r>
              <a:rPr sz="1800" dirty="0">
                <a:solidFill>
                  <a:srgbClr val="404040"/>
                </a:solidFill>
                <a:latin typeface="Verdana"/>
                <a:cs typeface="Verdana"/>
              </a:rPr>
              <a:t>c</a:t>
            </a:r>
            <a:r>
              <a:rPr sz="1800" spc="-459" dirty="0">
                <a:solidFill>
                  <a:srgbClr val="404040"/>
                </a:solidFill>
                <a:latin typeface="Verdana"/>
                <a:cs typeface="Verdana"/>
              </a:rPr>
              <a:t> </a:t>
            </a:r>
            <a:r>
              <a:rPr sz="1800" dirty="0">
                <a:solidFill>
                  <a:srgbClr val="404040"/>
                </a:solidFill>
                <a:latin typeface="Verdana"/>
                <a:cs typeface="Verdana"/>
              </a:rPr>
              <a:t>a</a:t>
            </a:r>
            <a:r>
              <a:rPr sz="1800" spc="-445" dirty="0">
                <a:solidFill>
                  <a:srgbClr val="404040"/>
                </a:solidFill>
                <a:latin typeface="Verdana"/>
                <a:cs typeface="Verdana"/>
              </a:rPr>
              <a:t> </a:t>
            </a:r>
            <a:r>
              <a:rPr sz="1800" spc="-114" dirty="0">
                <a:solidFill>
                  <a:srgbClr val="404040"/>
                </a:solidFill>
                <a:latin typeface="Verdana"/>
                <a:cs typeface="Verdana"/>
              </a:rPr>
              <a:t>t</a:t>
            </a:r>
            <a:r>
              <a:rPr sz="1800" spc="-125" dirty="0">
                <a:solidFill>
                  <a:srgbClr val="404040"/>
                </a:solidFill>
                <a:latin typeface="Verdana"/>
                <a:cs typeface="Verdana"/>
              </a:rPr>
              <a:t>i</a:t>
            </a:r>
            <a:r>
              <a:rPr sz="1800" spc="20" dirty="0">
                <a:solidFill>
                  <a:srgbClr val="404040"/>
                </a:solidFill>
                <a:latin typeface="Verdana"/>
                <a:cs typeface="Verdana"/>
              </a:rPr>
              <a:t>o</a:t>
            </a:r>
            <a:r>
              <a:rPr sz="1800" dirty="0">
                <a:solidFill>
                  <a:srgbClr val="404040"/>
                </a:solidFill>
                <a:latin typeface="Verdana"/>
                <a:cs typeface="Verdana"/>
              </a:rPr>
              <a:t>n</a:t>
            </a:r>
            <a:r>
              <a:rPr sz="1800" spc="-180" dirty="0">
                <a:solidFill>
                  <a:srgbClr val="404040"/>
                </a:solidFill>
                <a:latin typeface="Verdana"/>
                <a:cs typeface="Verdana"/>
              </a:rPr>
              <a:t> </a:t>
            </a:r>
            <a:r>
              <a:rPr sz="1800" spc="-275" dirty="0">
                <a:solidFill>
                  <a:srgbClr val="404040"/>
                </a:solidFill>
                <a:latin typeface="Verdana"/>
                <a:cs typeface="Verdana"/>
              </a:rPr>
              <a:t>S</a:t>
            </a:r>
            <a:r>
              <a:rPr sz="1800" spc="-175" dirty="0">
                <a:solidFill>
                  <a:srgbClr val="404040"/>
                </a:solidFill>
                <a:latin typeface="Verdana"/>
                <a:cs typeface="Verdana"/>
              </a:rPr>
              <a:t>t</a:t>
            </a:r>
            <a:r>
              <a:rPr sz="1800" spc="140" dirty="0">
                <a:solidFill>
                  <a:srgbClr val="404040"/>
                </a:solidFill>
                <a:latin typeface="Verdana"/>
                <a:cs typeface="Verdana"/>
              </a:rPr>
              <a:t>a</a:t>
            </a:r>
            <a:r>
              <a:rPr sz="1800" spc="-114" dirty="0">
                <a:solidFill>
                  <a:srgbClr val="404040"/>
                </a:solidFill>
                <a:latin typeface="Verdana"/>
                <a:cs typeface="Verdana"/>
              </a:rPr>
              <a:t>t</a:t>
            </a:r>
            <a:r>
              <a:rPr sz="1800" spc="-145" dirty="0">
                <a:solidFill>
                  <a:srgbClr val="404040"/>
                </a:solidFill>
                <a:latin typeface="Verdana"/>
                <a:cs typeface="Verdana"/>
              </a:rPr>
              <a:t>us</a:t>
            </a:r>
            <a:endParaRPr sz="1800">
              <a:latin typeface="Verdana"/>
              <a:cs typeface="Verdana"/>
            </a:endParaRPr>
          </a:p>
          <a:p>
            <a:pPr marL="469265" indent="-457200">
              <a:lnSpc>
                <a:spcPct val="100000"/>
              </a:lnSpc>
              <a:spcBef>
                <a:spcPts val="409"/>
              </a:spcBef>
              <a:buAutoNum type="arabicPeriod"/>
              <a:tabLst>
                <a:tab pos="469265" algn="l"/>
                <a:tab pos="469900" algn="l"/>
              </a:tabLst>
            </a:pPr>
            <a:r>
              <a:rPr sz="1800" spc="10" dirty="0">
                <a:solidFill>
                  <a:srgbClr val="404040"/>
                </a:solidFill>
                <a:latin typeface="Verdana"/>
                <a:cs typeface="Verdana"/>
              </a:rPr>
              <a:t>Actionsbutton:</a:t>
            </a:r>
            <a:endParaRPr sz="1800">
              <a:latin typeface="Verdana"/>
              <a:cs typeface="Verdana"/>
            </a:endParaRPr>
          </a:p>
          <a:p>
            <a:pPr marL="355600" indent="-342900">
              <a:lnSpc>
                <a:spcPct val="100000"/>
              </a:lnSpc>
              <a:spcBef>
                <a:spcPts val="395"/>
              </a:spcBef>
              <a:buFont typeface="Verdana"/>
              <a:buChar char="-"/>
              <a:tabLst>
                <a:tab pos="354965" algn="l"/>
                <a:tab pos="355600" algn="l"/>
              </a:tabLst>
            </a:pPr>
            <a:r>
              <a:rPr sz="1800" b="1" spc="-114" dirty="0">
                <a:solidFill>
                  <a:srgbClr val="404040"/>
                </a:solidFill>
                <a:latin typeface="Tahoma"/>
                <a:cs typeface="Tahoma"/>
              </a:rPr>
              <a:t>Edi</a:t>
            </a:r>
            <a:r>
              <a:rPr sz="1800" b="1" spc="-110" dirty="0">
                <a:solidFill>
                  <a:srgbClr val="404040"/>
                </a:solidFill>
                <a:latin typeface="Tahoma"/>
                <a:cs typeface="Tahoma"/>
              </a:rPr>
              <a:t>t</a:t>
            </a:r>
            <a:r>
              <a:rPr sz="1800" dirty="0">
                <a:solidFill>
                  <a:srgbClr val="404040"/>
                </a:solidFill>
                <a:latin typeface="Verdana"/>
                <a:cs typeface="Verdana"/>
              </a:rPr>
              <a:t>:</a:t>
            </a:r>
            <a:r>
              <a:rPr sz="1800" spc="-434" dirty="0">
                <a:solidFill>
                  <a:srgbClr val="404040"/>
                </a:solidFill>
                <a:latin typeface="Verdana"/>
                <a:cs typeface="Verdana"/>
              </a:rPr>
              <a:t> </a:t>
            </a:r>
            <a:r>
              <a:rPr sz="1800" spc="-110" dirty="0">
                <a:solidFill>
                  <a:srgbClr val="404040"/>
                </a:solidFill>
                <a:latin typeface="Verdana"/>
                <a:cs typeface="Verdana"/>
              </a:rPr>
              <a:t>Ε</a:t>
            </a:r>
            <a:r>
              <a:rPr sz="1800" spc="-105" dirty="0">
                <a:solidFill>
                  <a:srgbClr val="404040"/>
                </a:solidFill>
                <a:latin typeface="Verdana"/>
                <a:cs typeface="Verdana"/>
              </a:rPr>
              <a:t>π</a:t>
            </a:r>
            <a:r>
              <a:rPr sz="1800" spc="-110" dirty="0">
                <a:solidFill>
                  <a:srgbClr val="404040"/>
                </a:solidFill>
                <a:latin typeface="Verdana"/>
                <a:cs typeface="Verdana"/>
              </a:rPr>
              <a:t>ε</a:t>
            </a:r>
            <a:r>
              <a:rPr sz="1800" spc="-114" dirty="0">
                <a:solidFill>
                  <a:srgbClr val="404040"/>
                </a:solidFill>
                <a:latin typeface="Verdana"/>
                <a:cs typeface="Verdana"/>
              </a:rPr>
              <a:t>ξ</a:t>
            </a:r>
            <a:r>
              <a:rPr sz="1800" spc="-110" dirty="0">
                <a:solidFill>
                  <a:srgbClr val="404040"/>
                </a:solidFill>
                <a:latin typeface="Verdana"/>
                <a:cs typeface="Verdana"/>
              </a:rPr>
              <a:t>ε</a:t>
            </a:r>
            <a:r>
              <a:rPr sz="1800" spc="75" dirty="0">
                <a:solidFill>
                  <a:srgbClr val="404040"/>
                </a:solidFill>
                <a:latin typeface="Verdana"/>
                <a:cs typeface="Verdana"/>
              </a:rPr>
              <a:t>ρ</a:t>
            </a:r>
            <a:r>
              <a:rPr sz="1800" spc="10" dirty="0">
                <a:solidFill>
                  <a:srgbClr val="404040"/>
                </a:solidFill>
                <a:latin typeface="Verdana"/>
                <a:cs typeface="Verdana"/>
              </a:rPr>
              <a:t>γ</a:t>
            </a:r>
            <a:r>
              <a:rPr sz="1800" spc="5" dirty="0">
                <a:solidFill>
                  <a:srgbClr val="404040"/>
                </a:solidFill>
                <a:latin typeface="Verdana"/>
                <a:cs typeface="Verdana"/>
              </a:rPr>
              <a:t>α</a:t>
            </a:r>
            <a:r>
              <a:rPr sz="1800" dirty="0">
                <a:solidFill>
                  <a:srgbClr val="404040"/>
                </a:solidFill>
                <a:latin typeface="Verdana"/>
                <a:cs typeface="Verdana"/>
              </a:rPr>
              <a:t>σ</a:t>
            </a:r>
            <a:r>
              <a:rPr sz="1800" spc="-475" dirty="0">
                <a:solidFill>
                  <a:srgbClr val="404040"/>
                </a:solidFill>
                <a:latin typeface="Verdana"/>
                <a:cs typeface="Verdana"/>
              </a:rPr>
              <a:t> </a:t>
            </a:r>
            <a:r>
              <a:rPr sz="1800" spc="-110" dirty="0">
                <a:solidFill>
                  <a:srgbClr val="404040"/>
                </a:solidFill>
                <a:latin typeface="Verdana"/>
                <a:cs typeface="Verdana"/>
              </a:rPr>
              <a:t>ί</a:t>
            </a:r>
            <a:r>
              <a:rPr sz="1800" dirty="0">
                <a:solidFill>
                  <a:srgbClr val="404040"/>
                </a:solidFill>
                <a:latin typeface="Verdana"/>
                <a:cs typeface="Verdana"/>
              </a:rPr>
              <a:t>α</a:t>
            </a:r>
            <a:r>
              <a:rPr sz="1800" spc="-65"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ς</a:t>
            </a:r>
            <a:r>
              <a:rPr sz="1800" spc="10" dirty="0">
                <a:solidFill>
                  <a:srgbClr val="404040"/>
                </a:solidFill>
                <a:latin typeface="Verdana"/>
                <a:cs typeface="Verdana"/>
              </a:rPr>
              <a:t> </a:t>
            </a:r>
            <a:r>
              <a:rPr sz="1800" spc="90" dirty="0">
                <a:solidFill>
                  <a:srgbClr val="404040"/>
                </a:solidFill>
                <a:latin typeface="Verdana"/>
                <a:cs typeface="Verdana"/>
              </a:rPr>
              <a:t>α</a:t>
            </a:r>
            <a:r>
              <a:rPr sz="1800" spc="-110" dirty="0">
                <a:solidFill>
                  <a:srgbClr val="404040"/>
                </a:solidFill>
                <a:latin typeface="Verdana"/>
                <a:cs typeface="Verdana"/>
              </a:rPr>
              <a:t>ί</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σ</a:t>
            </a:r>
            <a:r>
              <a:rPr sz="1800" spc="-470" dirty="0">
                <a:solidFill>
                  <a:srgbClr val="404040"/>
                </a:solidFill>
                <a:latin typeface="Verdana"/>
                <a:cs typeface="Verdana"/>
              </a:rPr>
              <a:t> </a:t>
            </a:r>
            <a:r>
              <a:rPr sz="1800" spc="-60" dirty="0">
                <a:solidFill>
                  <a:srgbClr val="404040"/>
                </a:solidFill>
                <a:latin typeface="Verdana"/>
                <a:cs typeface="Verdana"/>
              </a:rPr>
              <a:t>η</a:t>
            </a:r>
            <a:r>
              <a:rPr sz="1800" dirty="0">
                <a:solidFill>
                  <a:srgbClr val="404040"/>
                </a:solidFill>
                <a:latin typeface="Verdana"/>
                <a:cs typeface="Verdana"/>
              </a:rPr>
              <a:t>ς</a:t>
            </a:r>
            <a:endParaRPr sz="1800">
              <a:latin typeface="Verdana"/>
              <a:cs typeface="Verdana"/>
            </a:endParaRPr>
          </a:p>
          <a:p>
            <a:pPr marL="355600" indent="-342900">
              <a:lnSpc>
                <a:spcPct val="100000"/>
              </a:lnSpc>
              <a:spcBef>
                <a:spcPts val="395"/>
              </a:spcBef>
              <a:buFont typeface="Verdana"/>
              <a:buChar char="-"/>
              <a:tabLst>
                <a:tab pos="354965" algn="l"/>
                <a:tab pos="355600" algn="l"/>
              </a:tabLst>
            </a:pPr>
            <a:r>
              <a:rPr sz="1800" b="1" spc="-95" dirty="0">
                <a:solidFill>
                  <a:srgbClr val="404040"/>
                </a:solidFill>
                <a:latin typeface="Tahoma"/>
                <a:cs typeface="Tahoma"/>
              </a:rPr>
              <a:t>P</a:t>
            </a:r>
            <a:r>
              <a:rPr sz="1800" b="1" spc="-100" dirty="0">
                <a:solidFill>
                  <a:srgbClr val="404040"/>
                </a:solidFill>
                <a:latin typeface="Tahoma"/>
                <a:cs typeface="Tahoma"/>
              </a:rPr>
              <a:t>re</a:t>
            </a:r>
            <a:r>
              <a:rPr sz="1800" b="1" spc="-95" dirty="0">
                <a:solidFill>
                  <a:srgbClr val="404040"/>
                </a:solidFill>
                <a:latin typeface="Tahoma"/>
                <a:cs typeface="Tahoma"/>
              </a:rPr>
              <a:t>v</a:t>
            </a:r>
            <a:r>
              <a:rPr sz="1800" b="1" spc="-100" dirty="0">
                <a:solidFill>
                  <a:srgbClr val="404040"/>
                </a:solidFill>
                <a:latin typeface="Tahoma"/>
                <a:cs typeface="Tahoma"/>
              </a:rPr>
              <a:t>ie</a:t>
            </a:r>
            <a:r>
              <a:rPr sz="1800" b="1" spc="-105" dirty="0">
                <a:solidFill>
                  <a:srgbClr val="404040"/>
                </a:solidFill>
                <a:latin typeface="Tahoma"/>
                <a:cs typeface="Tahoma"/>
              </a:rPr>
              <a:t>w</a:t>
            </a:r>
            <a:r>
              <a:rPr sz="1800" b="1" dirty="0">
                <a:solidFill>
                  <a:srgbClr val="404040"/>
                </a:solidFill>
                <a:latin typeface="Tahoma"/>
                <a:cs typeface="Tahoma"/>
              </a:rPr>
              <a:t>:</a:t>
            </a:r>
            <a:r>
              <a:rPr sz="1800" b="1" spc="-80" dirty="0">
                <a:solidFill>
                  <a:srgbClr val="404040"/>
                </a:solidFill>
                <a:latin typeface="Tahoma"/>
                <a:cs typeface="Tahoma"/>
              </a:rPr>
              <a:t> </a:t>
            </a:r>
            <a:r>
              <a:rPr sz="1800" spc="90" dirty="0">
                <a:solidFill>
                  <a:srgbClr val="404040"/>
                </a:solidFill>
                <a:latin typeface="Verdana"/>
                <a:cs typeface="Verdana"/>
              </a:rPr>
              <a:t>α</a:t>
            </a:r>
            <a:r>
              <a:rPr sz="1800" spc="-50" dirty="0">
                <a:solidFill>
                  <a:srgbClr val="404040"/>
                </a:solidFill>
                <a:latin typeface="Verdana"/>
                <a:cs typeface="Verdana"/>
              </a:rPr>
              <a:t>ν</a:t>
            </a:r>
            <a:r>
              <a:rPr sz="1800" spc="-165" dirty="0">
                <a:solidFill>
                  <a:srgbClr val="404040"/>
                </a:solidFill>
                <a:latin typeface="Verdana"/>
                <a:cs typeface="Verdana"/>
              </a:rPr>
              <a:t>τ</a:t>
            </a:r>
            <a:r>
              <a:rPr sz="1800" dirty="0">
                <a:solidFill>
                  <a:srgbClr val="404040"/>
                </a:solidFill>
                <a:latin typeface="Verdana"/>
                <a:cs typeface="Verdana"/>
              </a:rPr>
              <a:t>ί</a:t>
            </a:r>
            <a:r>
              <a:rPr sz="1800" spc="-290" dirty="0">
                <a:solidFill>
                  <a:srgbClr val="404040"/>
                </a:solidFill>
                <a:latin typeface="Verdana"/>
                <a:cs typeface="Verdana"/>
              </a:rPr>
              <a:t> </a:t>
            </a:r>
            <a:r>
              <a:rPr sz="1800" spc="-145" dirty="0">
                <a:solidFill>
                  <a:srgbClr val="404040"/>
                </a:solidFill>
                <a:latin typeface="Verdana"/>
                <a:cs typeface="Verdana"/>
              </a:rPr>
              <a:t>γ</a:t>
            </a:r>
            <a:r>
              <a:rPr sz="1800" spc="-50" dirty="0">
                <a:solidFill>
                  <a:srgbClr val="404040"/>
                </a:solidFill>
                <a:latin typeface="Verdana"/>
                <a:cs typeface="Verdana"/>
              </a:rPr>
              <a:t>ι</a:t>
            </a:r>
            <a:r>
              <a:rPr sz="1800" dirty="0">
                <a:solidFill>
                  <a:srgbClr val="404040"/>
                </a:solidFill>
                <a:latin typeface="Verdana"/>
                <a:cs typeface="Verdana"/>
              </a:rPr>
              <a:t>α</a:t>
            </a:r>
            <a:r>
              <a:rPr sz="1800" spc="-40" dirty="0">
                <a:solidFill>
                  <a:srgbClr val="404040"/>
                </a:solidFill>
                <a:latin typeface="Verdana"/>
                <a:cs typeface="Verdana"/>
              </a:rPr>
              <a:t> </a:t>
            </a:r>
            <a:r>
              <a:rPr sz="1800" spc="75" dirty="0">
                <a:solidFill>
                  <a:srgbClr val="404040"/>
                </a:solidFill>
                <a:latin typeface="Verdana"/>
                <a:cs typeface="Verdana"/>
              </a:rPr>
              <a:t>e</a:t>
            </a:r>
            <a:r>
              <a:rPr sz="1800" spc="-30" dirty="0">
                <a:solidFill>
                  <a:srgbClr val="404040"/>
                </a:solidFill>
                <a:latin typeface="Verdana"/>
                <a:cs typeface="Verdana"/>
              </a:rPr>
              <a:t>d</a:t>
            </a:r>
            <a:r>
              <a:rPr sz="1800" spc="20" dirty="0">
                <a:solidFill>
                  <a:srgbClr val="404040"/>
                </a:solidFill>
                <a:latin typeface="Verdana"/>
                <a:cs typeface="Verdana"/>
              </a:rPr>
              <a:t>i</a:t>
            </a:r>
            <a:r>
              <a:rPr sz="1800" dirty="0">
                <a:solidFill>
                  <a:srgbClr val="404040"/>
                </a:solidFill>
                <a:latin typeface="Verdana"/>
                <a:cs typeface="Verdana"/>
              </a:rPr>
              <a:t>t</a:t>
            </a:r>
            <a:r>
              <a:rPr sz="1800" spc="-229" dirty="0">
                <a:solidFill>
                  <a:srgbClr val="404040"/>
                </a:solidFill>
                <a:latin typeface="Verdana"/>
                <a:cs typeface="Verdana"/>
              </a:rPr>
              <a:t> </a:t>
            </a:r>
            <a:r>
              <a:rPr sz="1800" spc="-60" dirty="0">
                <a:solidFill>
                  <a:srgbClr val="404040"/>
                </a:solidFill>
                <a:latin typeface="Verdana"/>
                <a:cs typeface="Verdana"/>
              </a:rPr>
              <a:t>μ</a:t>
            </a:r>
            <a:r>
              <a:rPr sz="1800" spc="-180" dirty="0">
                <a:solidFill>
                  <a:srgbClr val="404040"/>
                </a:solidFill>
                <a:latin typeface="Verdana"/>
                <a:cs typeface="Verdana"/>
              </a:rPr>
              <a:t>ε</a:t>
            </a:r>
            <a:r>
              <a:rPr sz="1800" spc="-45" dirty="0">
                <a:solidFill>
                  <a:srgbClr val="404040"/>
                </a:solidFill>
                <a:latin typeface="Verdana"/>
                <a:cs typeface="Verdana"/>
              </a:rPr>
              <a:t>τ</a:t>
            </a:r>
            <a:r>
              <a:rPr sz="1800" dirty="0">
                <a:solidFill>
                  <a:srgbClr val="404040"/>
                </a:solidFill>
                <a:latin typeface="Verdana"/>
                <a:cs typeface="Verdana"/>
              </a:rPr>
              <a:t>ά</a:t>
            </a:r>
            <a:r>
              <a:rPr sz="1800" spc="-145" dirty="0">
                <a:solidFill>
                  <a:srgbClr val="404040"/>
                </a:solidFill>
                <a:latin typeface="Verdana"/>
                <a:cs typeface="Verdana"/>
              </a:rPr>
              <a:t> </a:t>
            </a:r>
            <a:r>
              <a:rPr sz="1800" spc="90" dirty="0">
                <a:solidFill>
                  <a:srgbClr val="404040"/>
                </a:solidFill>
                <a:latin typeface="Verdana"/>
                <a:cs typeface="Verdana"/>
              </a:rPr>
              <a:t>α</a:t>
            </a:r>
            <a:r>
              <a:rPr sz="1800" spc="65" dirty="0">
                <a:solidFill>
                  <a:srgbClr val="404040"/>
                </a:solidFill>
                <a:latin typeface="Verdana"/>
                <a:cs typeface="Verdana"/>
              </a:rPr>
              <a:t>π</a:t>
            </a:r>
            <a:r>
              <a:rPr sz="1800" dirty="0">
                <a:solidFill>
                  <a:srgbClr val="404040"/>
                </a:solidFill>
                <a:latin typeface="Verdana"/>
                <a:cs typeface="Verdana"/>
              </a:rPr>
              <a:t>ό</a:t>
            </a:r>
            <a:r>
              <a:rPr sz="1800" spc="-50" dirty="0">
                <a:solidFill>
                  <a:srgbClr val="404040"/>
                </a:solidFill>
                <a:latin typeface="Verdana"/>
                <a:cs typeface="Verdana"/>
              </a:rPr>
              <a:t> </a:t>
            </a:r>
            <a:r>
              <a:rPr sz="1800" spc="-175" dirty="0">
                <a:solidFill>
                  <a:srgbClr val="404040"/>
                </a:solidFill>
                <a:latin typeface="Verdana"/>
                <a:cs typeface="Verdana"/>
              </a:rPr>
              <a:t>τ</a:t>
            </a:r>
            <a:r>
              <a:rPr sz="1800" spc="-60" dirty="0">
                <a:solidFill>
                  <a:srgbClr val="404040"/>
                </a:solidFill>
                <a:latin typeface="Verdana"/>
                <a:cs typeface="Verdana"/>
              </a:rPr>
              <a:t>η</a:t>
            </a:r>
            <a:r>
              <a:rPr sz="1800" dirty="0">
                <a:solidFill>
                  <a:srgbClr val="404040"/>
                </a:solidFill>
                <a:latin typeface="Verdana"/>
                <a:cs typeface="Verdana"/>
              </a:rPr>
              <a:t>ν</a:t>
            </a:r>
            <a:endParaRPr sz="1800">
              <a:latin typeface="Verdana"/>
              <a:cs typeface="Verdana"/>
            </a:endParaRPr>
          </a:p>
          <a:p>
            <a:pPr marL="355600">
              <a:lnSpc>
                <a:spcPct val="100000"/>
              </a:lnSpc>
            </a:pPr>
            <a:r>
              <a:rPr sz="1800" spc="-10" dirty="0">
                <a:solidFill>
                  <a:srgbClr val="404040"/>
                </a:solidFill>
                <a:latin typeface="Verdana"/>
                <a:cs typeface="Verdana"/>
              </a:rPr>
              <a:t>υποβολή</a:t>
            </a:r>
            <a:endParaRPr sz="1800">
              <a:latin typeface="Verdana"/>
              <a:cs typeface="Verdana"/>
            </a:endParaRPr>
          </a:p>
          <a:p>
            <a:pPr marL="355600" marR="5080" indent="-342900">
              <a:lnSpc>
                <a:spcPct val="100000"/>
              </a:lnSpc>
              <a:spcBef>
                <a:spcPts val="409"/>
              </a:spcBef>
              <a:buFont typeface="Verdana"/>
              <a:buChar char="-"/>
              <a:tabLst>
                <a:tab pos="354965" algn="l"/>
                <a:tab pos="355600" algn="l"/>
              </a:tabLst>
            </a:pPr>
            <a:r>
              <a:rPr sz="1800" b="1" spc="-35" dirty="0">
                <a:solidFill>
                  <a:srgbClr val="404040"/>
                </a:solidFill>
                <a:latin typeface="Tahoma"/>
                <a:cs typeface="Tahoma"/>
              </a:rPr>
              <a:t>D</a:t>
            </a:r>
            <a:r>
              <a:rPr sz="1800" b="1" spc="-40" dirty="0">
                <a:solidFill>
                  <a:srgbClr val="404040"/>
                </a:solidFill>
                <a:latin typeface="Tahoma"/>
                <a:cs typeface="Tahoma"/>
              </a:rPr>
              <a:t>ele</a:t>
            </a:r>
            <a:r>
              <a:rPr sz="1800" b="1" spc="-45" dirty="0">
                <a:solidFill>
                  <a:srgbClr val="404040"/>
                </a:solidFill>
                <a:latin typeface="Tahoma"/>
                <a:cs typeface="Tahoma"/>
              </a:rPr>
              <a:t>t</a:t>
            </a:r>
            <a:r>
              <a:rPr sz="1800" b="1" spc="-35" dirty="0">
                <a:solidFill>
                  <a:srgbClr val="404040"/>
                </a:solidFill>
                <a:latin typeface="Tahoma"/>
                <a:cs typeface="Tahoma"/>
              </a:rPr>
              <a:t>e</a:t>
            </a:r>
            <a:r>
              <a:rPr sz="1800" dirty="0">
                <a:solidFill>
                  <a:srgbClr val="404040"/>
                </a:solidFill>
                <a:latin typeface="Verdana"/>
                <a:cs typeface="Verdana"/>
              </a:rPr>
              <a:t>:</a:t>
            </a:r>
            <a:r>
              <a:rPr sz="1800" spc="-434" dirty="0">
                <a:solidFill>
                  <a:srgbClr val="404040"/>
                </a:solidFill>
                <a:latin typeface="Verdana"/>
                <a:cs typeface="Verdana"/>
              </a:rPr>
              <a:t> </a:t>
            </a:r>
            <a:r>
              <a:rPr sz="1800" spc="-55" dirty="0">
                <a:solidFill>
                  <a:srgbClr val="404040"/>
                </a:solidFill>
                <a:latin typeface="Verdana"/>
                <a:cs typeface="Verdana"/>
              </a:rPr>
              <a:t>Δ</a:t>
            </a:r>
            <a:r>
              <a:rPr sz="1800" spc="-5" dirty="0">
                <a:solidFill>
                  <a:srgbClr val="404040"/>
                </a:solidFill>
                <a:latin typeface="Verdana"/>
                <a:cs typeface="Verdana"/>
              </a:rPr>
              <a:t>ι</a:t>
            </a:r>
            <a:r>
              <a:rPr sz="1800" spc="30" dirty="0">
                <a:solidFill>
                  <a:srgbClr val="404040"/>
                </a:solidFill>
                <a:latin typeface="Verdana"/>
                <a:cs typeface="Verdana"/>
              </a:rPr>
              <a:t>α</a:t>
            </a:r>
            <a:r>
              <a:rPr sz="1800" spc="35" dirty="0">
                <a:solidFill>
                  <a:srgbClr val="404040"/>
                </a:solidFill>
                <a:latin typeface="Verdana"/>
                <a:cs typeface="Verdana"/>
              </a:rPr>
              <a:t>γρ</a:t>
            </a:r>
            <a:r>
              <a:rPr sz="1800" spc="-10" dirty="0">
                <a:solidFill>
                  <a:srgbClr val="404040"/>
                </a:solidFill>
                <a:latin typeface="Verdana"/>
                <a:cs typeface="Verdana"/>
              </a:rPr>
              <a:t>α</a:t>
            </a:r>
            <a:r>
              <a:rPr sz="1800" spc="5" dirty="0">
                <a:solidFill>
                  <a:srgbClr val="404040"/>
                </a:solidFill>
                <a:latin typeface="Verdana"/>
                <a:cs typeface="Verdana"/>
              </a:rPr>
              <a:t>φ</a:t>
            </a:r>
            <a:r>
              <a:rPr sz="1800" dirty="0">
                <a:solidFill>
                  <a:srgbClr val="404040"/>
                </a:solidFill>
                <a:latin typeface="Verdana"/>
                <a:cs typeface="Verdana"/>
              </a:rPr>
              <a:t>ή</a:t>
            </a:r>
            <a:r>
              <a:rPr sz="1800" spc="-140" dirty="0">
                <a:solidFill>
                  <a:srgbClr val="404040"/>
                </a:solidFill>
                <a:latin typeface="Verdana"/>
                <a:cs typeface="Verdana"/>
              </a:rPr>
              <a:t> </a:t>
            </a:r>
            <a:r>
              <a:rPr sz="1800" spc="-45" dirty="0">
                <a:solidFill>
                  <a:srgbClr val="404040"/>
                </a:solidFill>
                <a:latin typeface="Verdana"/>
                <a:cs typeface="Verdana"/>
              </a:rPr>
              <a:t>τ</a:t>
            </a:r>
            <a:r>
              <a:rPr sz="1800" spc="-40" dirty="0">
                <a:solidFill>
                  <a:srgbClr val="404040"/>
                </a:solidFill>
                <a:latin typeface="Verdana"/>
                <a:cs typeface="Verdana"/>
              </a:rPr>
              <a:t>η</a:t>
            </a:r>
            <a:r>
              <a:rPr sz="1800" dirty="0">
                <a:solidFill>
                  <a:srgbClr val="404040"/>
                </a:solidFill>
                <a:latin typeface="Verdana"/>
                <a:cs typeface="Verdana"/>
              </a:rPr>
              <a:t>ς</a:t>
            </a:r>
            <a:r>
              <a:rPr sz="1800" spc="-130" dirty="0">
                <a:solidFill>
                  <a:srgbClr val="404040"/>
                </a:solidFill>
                <a:latin typeface="Verdana"/>
                <a:cs typeface="Verdana"/>
              </a:rPr>
              <a:t> </a:t>
            </a:r>
            <a:r>
              <a:rPr sz="1800" spc="-30" dirty="0">
                <a:solidFill>
                  <a:srgbClr val="404040"/>
                </a:solidFill>
                <a:latin typeface="Verdana"/>
                <a:cs typeface="Verdana"/>
              </a:rPr>
              <a:t>α</a:t>
            </a:r>
            <a:r>
              <a:rPr sz="1800" spc="10" dirty="0">
                <a:solidFill>
                  <a:srgbClr val="404040"/>
                </a:solidFill>
                <a:latin typeface="Verdana"/>
                <a:cs typeface="Verdana"/>
              </a:rPr>
              <a:t>ί</a:t>
            </a:r>
            <a:r>
              <a:rPr sz="1800" spc="-30" dirty="0">
                <a:solidFill>
                  <a:srgbClr val="404040"/>
                </a:solidFill>
                <a:latin typeface="Verdana"/>
                <a:cs typeface="Verdana"/>
              </a:rPr>
              <a:t>τ</a:t>
            </a:r>
            <a:r>
              <a:rPr sz="1800" spc="-25" dirty="0">
                <a:solidFill>
                  <a:srgbClr val="404040"/>
                </a:solidFill>
                <a:latin typeface="Verdana"/>
                <a:cs typeface="Verdana"/>
              </a:rPr>
              <a:t>η</a:t>
            </a:r>
            <a:r>
              <a:rPr sz="1800" spc="-20" dirty="0">
                <a:solidFill>
                  <a:srgbClr val="404040"/>
                </a:solidFill>
                <a:latin typeface="Verdana"/>
                <a:cs typeface="Verdana"/>
              </a:rPr>
              <a:t>σ</a:t>
            </a:r>
            <a:r>
              <a:rPr sz="1800" spc="-25" dirty="0">
                <a:solidFill>
                  <a:srgbClr val="404040"/>
                </a:solidFill>
                <a:latin typeface="Verdana"/>
                <a:cs typeface="Verdana"/>
              </a:rPr>
              <a:t>η</a:t>
            </a:r>
            <a:r>
              <a:rPr sz="1800" spc="-30" dirty="0">
                <a:solidFill>
                  <a:srgbClr val="404040"/>
                </a:solidFill>
                <a:latin typeface="Verdana"/>
                <a:cs typeface="Verdana"/>
              </a:rPr>
              <a:t>ς</a:t>
            </a:r>
            <a:r>
              <a:rPr sz="1800" dirty="0">
                <a:solidFill>
                  <a:srgbClr val="404040"/>
                </a:solidFill>
                <a:latin typeface="Verdana"/>
                <a:cs typeface="Verdana"/>
              </a:rPr>
              <a:t>.</a:t>
            </a:r>
            <a:r>
              <a:rPr sz="1800" spc="-160" dirty="0">
                <a:solidFill>
                  <a:srgbClr val="404040"/>
                </a:solidFill>
                <a:latin typeface="Verdana"/>
                <a:cs typeface="Verdana"/>
              </a:rPr>
              <a:t> </a:t>
            </a:r>
            <a:r>
              <a:rPr sz="1800" spc="-65" dirty="0">
                <a:solidFill>
                  <a:srgbClr val="404040"/>
                </a:solidFill>
                <a:latin typeface="Verdana"/>
                <a:cs typeface="Verdana"/>
              </a:rPr>
              <a:t>Δ</a:t>
            </a:r>
            <a:r>
              <a:rPr sz="1800" spc="-60" dirty="0">
                <a:solidFill>
                  <a:srgbClr val="404040"/>
                </a:solidFill>
                <a:latin typeface="Verdana"/>
                <a:cs typeface="Verdana"/>
              </a:rPr>
              <a:t>ε</a:t>
            </a:r>
            <a:r>
              <a:rPr sz="1800" dirty="0">
                <a:solidFill>
                  <a:srgbClr val="404040"/>
                </a:solidFill>
                <a:latin typeface="Verdana"/>
                <a:cs typeface="Verdana"/>
              </a:rPr>
              <a:t>ν</a:t>
            </a:r>
            <a:r>
              <a:rPr sz="1800" spc="-165" dirty="0">
                <a:solidFill>
                  <a:srgbClr val="404040"/>
                </a:solidFill>
                <a:latin typeface="Verdana"/>
                <a:cs typeface="Verdana"/>
              </a:rPr>
              <a:t> </a:t>
            </a:r>
            <a:r>
              <a:rPr sz="1800" spc="-180" dirty="0">
                <a:solidFill>
                  <a:srgbClr val="404040"/>
                </a:solidFill>
                <a:latin typeface="Verdana"/>
                <a:cs typeface="Verdana"/>
              </a:rPr>
              <a:t>ε</a:t>
            </a:r>
            <a:r>
              <a:rPr sz="1800" spc="-110" dirty="0">
                <a:solidFill>
                  <a:srgbClr val="404040"/>
                </a:solidFill>
                <a:latin typeface="Verdana"/>
                <a:cs typeface="Verdana"/>
              </a:rPr>
              <a:t>ί</a:t>
            </a:r>
            <a:r>
              <a:rPr sz="1800" spc="-50" dirty="0">
                <a:solidFill>
                  <a:srgbClr val="404040"/>
                </a:solidFill>
                <a:latin typeface="Verdana"/>
                <a:cs typeface="Verdana"/>
              </a:rPr>
              <a:t>ν</a:t>
            </a:r>
            <a:r>
              <a:rPr sz="1800" spc="-30" dirty="0">
                <a:solidFill>
                  <a:srgbClr val="404040"/>
                </a:solidFill>
                <a:latin typeface="Verdana"/>
                <a:cs typeface="Verdana"/>
              </a:rPr>
              <a:t>α</a:t>
            </a:r>
            <a:r>
              <a:rPr sz="1800" dirty="0">
                <a:solidFill>
                  <a:srgbClr val="404040"/>
                </a:solidFill>
                <a:latin typeface="Verdana"/>
                <a:cs typeface="Verdana"/>
              </a:rPr>
              <a:t>ι  </a:t>
            </a:r>
            <a:r>
              <a:rPr sz="1800" spc="-150" dirty="0">
                <a:solidFill>
                  <a:srgbClr val="404040"/>
                </a:solidFill>
                <a:latin typeface="Verdana"/>
                <a:cs typeface="Verdana"/>
              </a:rPr>
              <a:t>δ</a:t>
            </a:r>
            <a:r>
              <a:rPr sz="1800" spc="-50" dirty="0">
                <a:solidFill>
                  <a:srgbClr val="404040"/>
                </a:solidFill>
                <a:latin typeface="Verdana"/>
                <a:cs typeface="Verdana"/>
              </a:rPr>
              <a:t>ι</a:t>
            </a:r>
            <a:r>
              <a:rPr sz="1800" spc="90" dirty="0">
                <a:solidFill>
                  <a:srgbClr val="404040"/>
                </a:solidFill>
                <a:latin typeface="Verdana"/>
                <a:cs typeface="Verdana"/>
              </a:rPr>
              <a:t>α</a:t>
            </a:r>
            <a:r>
              <a:rPr sz="1800" spc="-60" dirty="0">
                <a:solidFill>
                  <a:srgbClr val="404040"/>
                </a:solidFill>
                <a:latin typeface="Verdana"/>
                <a:cs typeface="Verdana"/>
              </a:rPr>
              <a:t>θέ</a:t>
            </a:r>
            <a:r>
              <a:rPr sz="1800" dirty="0">
                <a:solidFill>
                  <a:srgbClr val="404040"/>
                </a:solidFill>
                <a:latin typeface="Verdana"/>
                <a:cs typeface="Verdana"/>
              </a:rPr>
              <a:t>σ</a:t>
            </a:r>
            <a:r>
              <a:rPr sz="1800" spc="-475" dirty="0">
                <a:solidFill>
                  <a:srgbClr val="404040"/>
                </a:solidFill>
                <a:latin typeface="Verdana"/>
                <a:cs typeface="Verdana"/>
              </a:rPr>
              <a:t> </a:t>
            </a:r>
            <a:r>
              <a:rPr sz="1800" spc="-110" dirty="0">
                <a:solidFill>
                  <a:srgbClr val="404040"/>
                </a:solidFill>
                <a:latin typeface="Verdana"/>
                <a:cs typeface="Verdana"/>
              </a:rPr>
              <a:t>ι</a:t>
            </a:r>
            <a:r>
              <a:rPr sz="1800" spc="-60" dirty="0">
                <a:solidFill>
                  <a:srgbClr val="404040"/>
                </a:solidFill>
                <a:latin typeface="Verdana"/>
                <a:cs typeface="Verdana"/>
              </a:rPr>
              <a:t>μ</a:t>
            </a:r>
            <a:r>
              <a:rPr sz="1800" dirty="0">
                <a:solidFill>
                  <a:srgbClr val="404040"/>
                </a:solidFill>
                <a:latin typeface="Verdana"/>
                <a:cs typeface="Verdana"/>
              </a:rPr>
              <a:t>η</a:t>
            </a:r>
            <a:r>
              <a:rPr sz="1800" spc="-190" dirty="0">
                <a:solidFill>
                  <a:srgbClr val="404040"/>
                </a:solidFill>
                <a:latin typeface="Verdana"/>
                <a:cs typeface="Verdana"/>
              </a:rPr>
              <a:t> </a:t>
            </a:r>
            <a:r>
              <a:rPr sz="1800" spc="70" dirty="0">
                <a:solidFill>
                  <a:srgbClr val="404040"/>
                </a:solidFill>
                <a:latin typeface="Verdana"/>
                <a:cs typeface="Verdana"/>
              </a:rPr>
              <a:t>ω</a:t>
            </a:r>
            <a:r>
              <a:rPr sz="1800" dirty="0">
                <a:solidFill>
                  <a:srgbClr val="404040"/>
                </a:solidFill>
                <a:latin typeface="Verdana"/>
                <a:cs typeface="Verdana"/>
              </a:rPr>
              <a:t>ς</a:t>
            </a:r>
            <a:r>
              <a:rPr sz="1800" spc="-25" dirty="0">
                <a:solidFill>
                  <a:srgbClr val="404040"/>
                </a:solidFill>
                <a:latin typeface="Verdana"/>
                <a:cs typeface="Verdana"/>
              </a:rPr>
              <a:t> </a:t>
            </a:r>
            <a:r>
              <a:rPr sz="1800" spc="-180" dirty="0">
                <a:solidFill>
                  <a:srgbClr val="404040"/>
                </a:solidFill>
                <a:latin typeface="Verdana"/>
                <a:cs typeface="Verdana"/>
              </a:rPr>
              <a:t>ε</a:t>
            </a:r>
            <a:r>
              <a:rPr sz="1800" spc="65" dirty="0">
                <a:solidFill>
                  <a:srgbClr val="404040"/>
                </a:solidFill>
                <a:latin typeface="Verdana"/>
                <a:cs typeface="Verdana"/>
              </a:rPr>
              <a:t>π</a:t>
            </a:r>
            <a:r>
              <a:rPr sz="1800" spc="-110" dirty="0">
                <a:solidFill>
                  <a:srgbClr val="404040"/>
                </a:solidFill>
                <a:latin typeface="Verdana"/>
                <a:cs typeface="Verdana"/>
              </a:rPr>
              <a:t>ι</a:t>
            </a:r>
            <a:r>
              <a:rPr sz="1800" spc="-10" dirty="0">
                <a:solidFill>
                  <a:srgbClr val="404040"/>
                </a:solidFill>
                <a:latin typeface="Verdana"/>
                <a:cs typeface="Verdana"/>
              </a:rPr>
              <a:t>λ</a:t>
            </a:r>
            <a:r>
              <a:rPr sz="1800" spc="-25" dirty="0">
                <a:solidFill>
                  <a:srgbClr val="404040"/>
                </a:solidFill>
                <a:latin typeface="Verdana"/>
                <a:cs typeface="Verdana"/>
              </a:rPr>
              <a:t>ο</a:t>
            </a:r>
            <a:r>
              <a:rPr sz="1800" spc="-60" dirty="0">
                <a:solidFill>
                  <a:srgbClr val="404040"/>
                </a:solidFill>
                <a:latin typeface="Verdana"/>
                <a:cs typeface="Verdana"/>
              </a:rPr>
              <a:t>γ</a:t>
            </a:r>
            <a:r>
              <a:rPr sz="1800" dirty="0">
                <a:solidFill>
                  <a:srgbClr val="404040"/>
                </a:solidFill>
                <a:latin typeface="Verdana"/>
                <a:cs typeface="Verdana"/>
              </a:rPr>
              <a:t>ή</a:t>
            </a:r>
            <a:r>
              <a:rPr sz="1800" spc="-215" dirty="0">
                <a:solidFill>
                  <a:srgbClr val="404040"/>
                </a:solidFill>
                <a:latin typeface="Verdana"/>
                <a:cs typeface="Verdana"/>
              </a:rPr>
              <a:t> </a:t>
            </a:r>
            <a:r>
              <a:rPr sz="1800" spc="-60" dirty="0">
                <a:solidFill>
                  <a:srgbClr val="404040"/>
                </a:solidFill>
                <a:latin typeface="Verdana"/>
                <a:cs typeface="Verdana"/>
              </a:rPr>
              <a:t>μ</a:t>
            </a:r>
            <a:r>
              <a:rPr sz="1800" spc="-180" dirty="0">
                <a:solidFill>
                  <a:srgbClr val="404040"/>
                </a:solidFill>
                <a:latin typeface="Verdana"/>
                <a:cs typeface="Verdana"/>
              </a:rPr>
              <a:t>ε</a:t>
            </a:r>
            <a:r>
              <a:rPr sz="1800" spc="-45" dirty="0">
                <a:solidFill>
                  <a:srgbClr val="404040"/>
                </a:solidFill>
                <a:latin typeface="Verdana"/>
                <a:cs typeface="Verdana"/>
              </a:rPr>
              <a:t>τ</a:t>
            </a:r>
            <a:r>
              <a:rPr sz="1800" dirty="0">
                <a:solidFill>
                  <a:srgbClr val="404040"/>
                </a:solidFill>
                <a:latin typeface="Verdana"/>
                <a:cs typeface="Verdana"/>
              </a:rPr>
              <a:t>ά</a:t>
            </a:r>
            <a:r>
              <a:rPr sz="1800" spc="-145" dirty="0">
                <a:solidFill>
                  <a:srgbClr val="404040"/>
                </a:solidFill>
                <a:latin typeface="Verdana"/>
                <a:cs typeface="Verdana"/>
              </a:rPr>
              <a:t> </a:t>
            </a:r>
            <a:r>
              <a:rPr sz="1800" spc="90" dirty="0">
                <a:solidFill>
                  <a:srgbClr val="404040"/>
                </a:solidFill>
                <a:latin typeface="Verdana"/>
                <a:cs typeface="Verdana"/>
              </a:rPr>
              <a:t>α</a:t>
            </a:r>
            <a:r>
              <a:rPr sz="1800" spc="65" dirty="0">
                <a:solidFill>
                  <a:srgbClr val="404040"/>
                </a:solidFill>
                <a:latin typeface="Verdana"/>
                <a:cs typeface="Verdana"/>
              </a:rPr>
              <a:t>π</a:t>
            </a:r>
            <a:r>
              <a:rPr sz="1800" dirty="0">
                <a:solidFill>
                  <a:srgbClr val="404040"/>
                </a:solidFill>
                <a:latin typeface="Verdana"/>
                <a:cs typeface="Verdana"/>
              </a:rPr>
              <a:t>ό</a:t>
            </a:r>
            <a:r>
              <a:rPr sz="1800" spc="-50"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ν  </a:t>
            </a:r>
            <a:r>
              <a:rPr sz="1800" spc="10" dirty="0">
                <a:solidFill>
                  <a:srgbClr val="404040"/>
                </a:solidFill>
                <a:latin typeface="Verdana"/>
                <a:cs typeface="Verdana"/>
              </a:rPr>
              <a:t>υ</a:t>
            </a:r>
            <a:r>
              <a:rPr sz="1800" spc="15" dirty="0">
                <a:solidFill>
                  <a:srgbClr val="404040"/>
                </a:solidFill>
                <a:latin typeface="Verdana"/>
                <a:cs typeface="Verdana"/>
              </a:rPr>
              <a:t>π</a:t>
            </a:r>
            <a:r>
              <a:rPr sz="1800" spc="5" dirty="0">
                <a:solidFill>
                  <a:srgbClr val="404040"/>
                </a:solidFill>
                <a:latin typeface="Verdana"/>
                <a:cs typeface="Verdana"/>
              </a:rPr>
              <a:t>ο</a:t>
            </a:r>
            <a:r>
              <a:rPr sz="1800" spc="20" dirty="0">
                <a:solidFill>
                  <a:srgbClr val="404040"/>
                </a:solidFill>
                <a:latin typeface="Verdana"/>
                <a:cs typeface="Verdana"/>
              </a:rPr>
              <a:t>β</a:t>
            </a:r>
            <a:r>
              <a:rPr sz="1800" spc="10" dirty="0">
                <a:solidFill>
                  <a:srgbClr val="404040"/>
                </a:solidFill>
                <a:latin typeface="Verdana"/>
                <a:cs typeface="Verdana"/>
              </a:rPr>
              <a:t>ο</a:t>
            </a:r>
            <a:r>
              <a:rPr sz="1800" spc="-70" dirty="0">
                <a:solidFill>
                  <a:srgbClr val="404040"/>
                </a:solidFill>
                <a:latin typeface="Verdana"/>
                <a:cs typeface="Verdana"/>
              </a:rPr>
              <a:t>λ</a:t>
            </a:r>
            <a:r>
              <a:rPr sz="1800" dirty="0">
                <a:solidFill>
                  <a:srgbClr val="404040"/>
                </a:solidFill>
                <a:latin typeface="Verdana"/>
                <a:cs typeface="Verdana"/>
              </a:rPr>
              <a:t>ή</a:t>
            </a:r>
            <a:r>
              <a:rPr sz="1800" spc="-215"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ς </a:t>
            </a:r>
            <a:r>
              <a:rPr sz="1800" spc="90" dirty="0">
                <a:solidFill>
                  <a:srgbClr val="404040"/>
                </a:solidFill>
                <a:latin typeface="Verdana"/>
                <a:cs typeface="Verdana"/>
              </a:rPr>
              <a:t>α</a:t>
            </a:r>
            <a:r>
              <a:rPr sz="1800" spc="-110" dirty="0">
                <a:solidFill>
                  <a:srgbClr val="404040"/>
                </a:solidFill>
                <a:latin typeface="Verdana"/>
                <a:cs typeface="Verdana"/>
              </a:rPr>
              <a:t>ί</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σ</a:t>
            </a:r>
            <a:r>
              <a:rPr sz="1800" spc="-475" dirty="0">
                <a:solidFill>
                  <a:srgbClr val="404040"/>
                </a:solidFill>
                <a:latin typeface="Verdana"/>
                <a:cs typeface="Verdana"/>
              </a:rPr>
              <a:t> </a:t>
            </a:r>
            <a:r>
              <a:rPr sz="1800" spc="-60" dirty="0">
                <a:solidFill>
                  <a:srgbClr val="404040"/>
                </a:solidFill>
                <a:latin typeface="Verdana"/>
                <a:cs typeface="Verdana"/>
              </a:rPr>
              <a:t>η</a:t>
            </a:r>
            <a:r>
              <a:rPr sz="1800" dirty="0">
                <a:solidFill>
                  <a:srgbClr val="404040"/>
                </a:solidFill>
                <a:latin typeface="Verdana"/>
                <a:cs typeface="Verdana"/>
              </a:rPr>
              <a:t>ς</a:t>
            </a:r>
            <a:endParaRPr sz="1800">
              <a:latin typeface="Verdana"/>
              <a:cs typeface="Verdana"/>
            </a:endParaRPr>
          </a:p>
          <a:p>
            <a:pPr marL="355600" indent="-342900">
              <a:lnSpc>
                <a:spcPct val="100000"/>
              </a:lnSpc>
              <a:spcBef>
                <a:spcPts val="400"/>
              </a:spcBef>
              <a:buFont typeface="Verdana"/>
              <a:buChar char="-"/>
              <a:tabLst>
                <a:tab pos="354965" algn="l"/>
                <a:tab pos="355600" algn="l"/>
              </a:tabLst>
            </a:pPr>
            <a:r>
              <a:rPr sz="1800" b="1" spc="-220" dirty="0">
                <a:solidFill>
                  <a:srgbClr val="404040"/>
                </a:solidFill>
                <a:latin typeface="Tahoma"/>
                <a:cs typeface="Tahoma"/>
              </a:rPr>
              <a:t>S</a:t>
            </a:r>
            <a:r>
              <a:rPr sz="1800" b="1" spc="-75" dirty="0">
                <a:solidFill>
                  <a:srgbClr val="404040"/>
                </a:solidFill>
                <a:latin typeface="Tahoma"/>
                <a:cs typeface="Tahoma"/>
              </a:rPr>
              <a:t>u</a:t>
            </a:r>
            <a:r>
              <a:rPr sz="1800" b="1" spc="-70" dirty="0">
                <a:solidFill>
                  <a:srgbClr val="404040"/>
                </a:solidFill>
                <a:latin typeface="Tahoma"/>
                <a:cs typeface="Tahoma"/>
              </a:rPr>
              <a:t>b</a:t>
            </a:r>
            <a:r>
              <a:rPr sz="1800" b="1" spc="-75" dirty="0">
                <a:solidFill>
                  <a:srgbClr val="404040"/>
                </a:solidFill>
                <a:latin typeface="Tahoma"/>
                <a:cs typeface="Tahoma"/>
              </a:rPr>
              <a:t>m</a:t>
            </a:r>
            <a:r>
              <a:rPr sz="1800" b="1" spc="-80" dirty="0">
                <a:solidFill>
                  <a:srgbClr val="404040"/>
                </a:solidFill>
                <a:latin typeface="Tahoma"/>
                <a:cs typeface="Tahoma"/>
              </a:rPr>
              <a:t>i</a:t>
            </a:r>
            <a:r>
              <a:rPr sz="1800" b="1" spc="-75" dirty="0">
                <a:solidFill>
                  <a:srgbClr val="404040"/>
                </a:solidFill>
                <a:latin typeface="Tahoma"/>
                <a:cs typeface="Tahoma"/>
              </a:rPr>
              <a:t>ss</a:t>
            </a:r>
            <a:r>
              <a:rPr sz="1800" b="1" spc="-80" dirty="0">
                <a:solidFill>
                  <a:srgbClr val="404040"/>
                </a:solidFill>
                <a:latin typeface="Tahoma"/>
                <a:cs typeface="Tahoma"/>
              </a:rPr>
              <a:t>i</a:t>
            </a:r>
            <a:r>
              <a:rPr sz="1800" b="1" spc="-70" dirty="0">
                <a:solidFill>
                  <a:srgbClr val="404040"/>
                </a:solidFill>
                <a:latin typeface="Tahoma"/>
                <a:cs typeface="Tahoma"/>
              </a:rPr>
              <a:t>o</a:t>
            </a:r>
            <a:r>
              <a:rPr sz="1800" b="1" dirty="0">
                <a:solidFill>
                  <a:srgbClr val="404040"/>
                </a:solidFill>
                <a:latin typeface="Tahoma"/>
                <a:cs typeface="Tahoma"/>
              </a:rPr>
              <a:t>n</a:t>
            </a:r>
            <a:r>
              <a:rPr sz="1800" b="1" spc="-125" dirty="0">
                <a:solidFill>
                  <a:srgbClr val="404040"/>
                </a:solidFill>
                <a:latin typeface="Tahoma"/>
                <a:cs typeface="Tahoma"/>
              </a:rPr>
              <a:t> </a:t>
            </a:r>
            <a:r>
              <a:rPr sz="1800" b="1" spc="-105" dirty="0">
                <a:solidFill>
                  <a:srgbClr val="404040"/>
                </a:solidFill>
                <a:latin typeface="Tahoma"/>
                <a:cs typeface="Tahoma"/>
              </a:rPr>
              <a:t>H</a:t>
            </a:r>
            <a:r>
              <a:rPr sz="1800" b="1" spc="-114" dirty="0">
                <a:solidFill>
                  <a:srgbClr val="404040"/>
                </a:solidFill>
                <a:latin typeface="Tahoma"/>
                <a:cs typeface="Tahoma"/>
              </a:rPr>
              <a:t>ist</a:t>
            </a:r>
            <a:r>
              <a:rPr sz="1800" b="1" spc="-145" dirty="0">
                <a:solidFill>
                  <a:srgbClr val="404040"/>
                </a:solidFill>
                <a:latin typeface="Tahoma"/>
                <a:cs typeface="Tahoma"/>
              </a:rPr>
              <a:t>o</a:t>
            </a:r>
            <a:r>
              <a:rPr sz="1800" b="1" spc="-90" dirty="0">
                <a:solidFill>
                  <a:srgbClr val="404040"/>
                </a:solidFill>
                <a:latin typeface="Tahoma"/>
                <a:cs typeface="Tahoma"/>
              </a:rPr>
              <a:t>r</a:t>
            </a:r>
            <a:r>
              <a:rPr sz="1800" b="1" spc="-130" dirty="0">
                <a:solidFill>
                  <a:srgbClr val="404040"/>
                </a:solidFill>
                <a:latin typeface="Tahoma"/>
                <a:cs typeface="Tahoma"/>
              </a:rPr>
              <a:t>y</a:t>
            </a:r>
            <a:r>
              <a:rPr sz="1800" spc="140" dirty="0">
                <a:solidFill>
                  <a:srgbClr val="404040"/>
                </a:solidFill>
                <a:latin typeface="Verdana"/>
                <a:cs typeface="Verdana"/>
              </a:rPr>
              <a:t>:</a:t>
            </a:r>
            <a:r>
              <a:rPr sz="1800" spc="-340" dirty="0">
                <a:solidFill>
                  <a:srgbClr val="404040"/>
                </a:solidFill>
                <a:latin typeface="Verdana"/>
                <a:cs typeface="Verdana"/>
              </a:rPr>
              <a:t>Ι</a:t>
            </a:r>
            <a:r>
              <a:rPr sz="1800" spc="25" dirty="0">
                <a:solidFill>
                  <a:srgbClr val="404040"/>
                </a:solidFill>
                <a:latin typeface="Verdana"/>
                <a:cs typeface="Verdana"/>
              </a:rPr>
              <a:t>σ</a:t>
            </a:r>
            <a:r>
              <a:rPr sz="1800" spc="15" dirty="0">
                <a:solidFill>
                  <a:srgbClr val="404040"/>
                </a:solidFill>
                <a:latin typeface="Verdana"/>
                <a:cs typeface="Verdana"/>
              </a:rPr>
              <a:t>τ</a:t>
            </a:r>
            <a:r>
              <a:rPr sz="1800" spc="25" dirty="0">
                <a:solidFill>
                  <a:srgbClr val="404040"/>
                </a:solidFill>
                <a:latin typeface="Verdana"/>
                <a:cs typeface="Verdana"/>
              </a:rPr>
              <a:t>ο</a:t>
            </a:r>
            <a:r>
              <a:rPr sz="1800" spc="70" dirty="0">
                <a:solidFill>
                  <a:srgbClr val="404040"/>
                </a:solidFill>
                <a:latin typeface="Verdana"/>
                <a:cs typeface="Verdana"/>
              </a:rPr>
              <a:t>ρ</a:t>
            </a:r>
            <a:r>
              <a:rPr sz="1800" spc="-125" dirty="0">
                <a:solidFill>
                  <a:srgbClr val="404040"/>
                </a:solidFill>
                <a:latin typeface="Verdana"/>
                <a:cs typeface="Verdana"/>
              </a:rPr>
              <a:t>ι</a:t>
            </a:r>
            <a:r>
              <a:rPr sz="1800" spc="-35" dirty="0">
                <a:solidFill>
                  <a:srgbClr val="404040"/>
                </a:solidFill>
                <a:latin typeface="Verdana"/>
                <a:cs typeface="Verdana"/>
              </a:rPr>
              <a:t>κ</a:t>
            </a:r>
            <a:r>
              <a:rPr sz="1800" dirty="0">
                <a:solidFill>
                  <a:srgbClr val="404040"/>
                </a:solidFill>
                <a:latin typeface="Verdana"/>
                <a:cs typeface="Verdana"/>
              </a:rPr>
              <a:t>ό</a:t>
            </a:r>
            <a:r>
              <a:rPr sz="1800" spc="-240" dirty="0">
                <a:solidFill>
                  <a:srgbClr val="404040"/>
                </a:solidFill>
                <a:latin typeface="Verdana"/>
                <a:cs typeface="Verdana"/>
              </a:rPr>
              <a:t> </a:t>
            </a:r>
            <a:r>
              <a:rPr sz="1800" spc="-5" dirty="0">
                <a:solidFill>
                  <a:srgbClr val="404040"/>
                </a:solidFill>
                <a:latin typeface="Verdana"/>
                <a:cs typeface="Verdana"/>
              </a:rPr>
              <a:t>υ</a:t>
            </a:r>
            <a:r>
              <a:rPr sz="1800" dirty="0">
                <a:solidFill>
                  <a:srgbClr val="404040"/>
                </a:solidFill>
                <a:latin typeface="Verdana"/>
                <a:cs typeface="Verdana"/>
              </a:rPr>
              <a:t>π</a:t>
            </a:r>
            <a:r>
              <a:rPr sz="1800" spc="-5" dirty="0">
                <a:solidFill>
                  <a:srgbClr val="404040"/>
                </a:solidFill>
                <a:latin typeface="Verdana"/>
                <a:cs typeface="Verdana"/>
              </a:rPr>
              <a:t>οβ</a:t>
            </a:r>
            <a:r>
              <a:rPr sz="1800" spc="-15" dirty="0">
                <a:solidFill>
                  <a:srgbClr val="404040"/>
                </a:solidFill>
                <a:latin typeface="Verdana"/>
                <a:cs typeface="Verdana"/>
              </a:rPr>
              <a:t>ο</a:t>
            </a:r>
            <a:r>
              <a:rPr sz="1800" spc="-25" dirty="0">
                <a:solidFill>
                  <a:srgbClr val="404040"/>
                </a:solidFill>
                <a:latin typeface="Verdana"/>
                <a:cs typeface="Verdana"/>
              </a:rPr>
              <a:t>λ</a:t>
            </a:r>
            <a:r>
              <a:rPr sz="1800" spc="-50" dirty="0">
                <a:solidFill>
                  <a:srgbClr val="404040"/>
                </a:solidFill>
                <a:latin typeface="Verdana"/>
                <a:cs typeface="Verdana"/>
              </a:rPr>
              <a:t>ή</a:t>
            </a:r>
            <a:r>
              <a:rPr sz="1800" dirty="0">
                <a:solidFill>
                  <a:srgbClr val="404040"/>
                </a:solidFill>
                <a:latin typeface="Verdana"/>
                <a:cs typeface="Verdana"/>
              </a:rPr>
              <a:t>ς</a:t>
            </a:r>
            <a:endParaRPr sz="1800">
              <a:latin typeface="Verdana"/>
              <a:cs typeface="Verdana"/>
            </a:endParaRPr>
          </a:p>
          <a:p>
            <a:pPr marL="355600">
              <a:lnSpc>
                <a:spcPct val="100000"/>
              </a:lnSpc>
            </a:pP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ς </a:t>
            </a:r>
            <a:r>
              <a:rPr sz="1800" spc="90" dirty="0">
                <a:solidFill>
                  <a:srgbClr val="404040"/>
                </a:solidFill>
                <a:latin typeface="Verdana"/>
                <a:cs typeface="Verdana"/>
              </a:rPr>
              <a:t>α</a:t>
            </a:r>
            <a:r>
              <a:rPr sz="1800" spc="-110" dirty="0">
                <a:solidFill>
                  <a:srgbClr val="404040"/>
                </a:solidFill>
                <a:latin typeface="Verdana"/>
                <a:cs typeface="Verdana"/>
              </a:rPr>
              <a:t>ί</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σ</a:t>
            </a:r>
            <a:r>
              <a:rPr sz="1800" spc="-475" dirty="0">
                <a:solidFill>
                  <a:srgbClr val="404040"/>
                </a:solidFill>
                <a:latin typeface="Verdana"/>
                <a:cs typeface="Verdana"/>
              </a:rPr>
              <a:t> </a:t>
            </a:r>
            <a:r>
              <a:rPr sz="1800" spc="-60" dirty="0">
                <a:solidFill>
                  <a:srgbClr val="404040"/>
                </a:solidFill>
                <a:latin typeface="Verdana"/>
                <a:cs typeface="Verdana"/>
              </a:rPr>
              <a:t>η</a:t>
            </a:r>
            <a:r>
              <a:rPr sz="1800" dirty="0">
                <a:solidFill>
                  <a:srgbClr val="404040"/>
                </a:solidFill>
                <a:latin typeface="Verdana"/>
                <a:cs typeface="Verdana"/>
              </a:rPr>
              <a:t>ς</a:t>
            </a:r>
            <a:endParaRPr sz="1800">
              <a:latin typeface="Verdana"/>
              <a:cs typeface="Verdana"/>
            </a:endParaRPr>
          </a:p>
          <a:p>
            <a:pPr marL="355600" marR="8890" indent="-342900">
              <a:lnSpc>
                <a:spcPct val="100000"/>
              </a:lnSpc>
              <a:spcBef>
                <a:spcPts val="395"/>
              </a:spcBef>
              <a:buFont typeface="Verdana"/>
              <a:buChar char="-"/>
              <a:tabLst>
                <a:tab pos="354965" algn="l"/>
                <a:tab pos="355600" algn="l"/>
              </a:tabLst>
            </a:pPr>
            <a:r>
              <a:rPr sz="1800" b="1" spc="-75" dirty="0">
                <a:solidFill>
                  <a:srgbClr val="404040"/>
                </a:solidFill>
                <a:latin typeface="Tahoma"/>
                <a:cs typeface="Tahoma"/>
              </a:rPr>
              <a:t>Sh</a:t>
            </a:r>
            <a:r>
              <a:rPr sz="1800" b="1" spc="-70" dirty="0">
                <a:solidFill>
                  <a:srgbClr val="404040"/>
                </a:solidFill>
                <a:latin typeface="Tahoma"/>
                <a:cs typeface="Tahoma"/>
              </a:rPr>
              <a:t>a</a:t>
            </a:r>
            <a:r>
              <a:rPr sz="1800" b="1" spc="-75" dirty="0">
                <a:solidFill>
                  <a:srgbClr val="404040"/>
                </a:solidFill>
                <a:latin typeface="Tahoma"/>
                <a:cs typeface="Tahoma"/>
              </a:rPr>
              <a:t>r</a:t>
            </a:r>
            <a:r>
              <a:rPr sz="1800" b="1" spc="-80" dirty="0">
                <a:solidFill>
                  <a:srgbClr val="404040"/>
                </a:solidFill>
                <a:latin typeface="Tahoma"/>
                <a:cs typeface="Tahoma"/>
              </a:rPr>
              <a:t>i</a:t>
            </a:r>
            <a:r>
              <a:rPr sz="1800" b="1" spc="-70" dirty="0">
                <a:solidFill>
                  <a:srgbClr val="404040"/>
                </a:solidFill>
                <a:latin typeface="Tahoma"/>
                <a:cs typeface="Tahoma"/>
              </a:rPr>
              <a:t>n</a:t>
            </a:r>
            <a:r>
              <a:rPr sz="1800" b="1" spc="-105" dirty="0">
                <a:solidFill>
                  <a:srgbClr val="404040"/>
                </a:solidFill>
                <a:latin typeface="Tahoma"/>
                <a:cs typeface="Tahoma"/>
              </a:rPr>
              <a:t>g</a:t>
            </a:r>
            <a:r>
              <a:rPr sz="1800" dirty="0">
                <a:solidFill>
                  <a:srgbClr val="404040"/>
                </a:solidFill>
                <a:latin typeface="Verdana"/>
                <a:cs typeface="Verdana"/>
              </a:rPr>
              <a:t>:</a:t>
            </a:r>
            <a:r>
              <a:rPr sz="1800" spc="-445" dirty="0">
                <a:solidFill>
                  <a:srgbClr val="404040"/>
                </a:solidFill>
                <a:latin typeface="Verdana"/>
                <a:cs typeface="Verdana"/>
              </a:rPr>
              <a:t> </a:t>
            </a:r>
            <a:r>
              <a:rPr sz="1800" spc="125" dirty="0">
                <a:solidFill>
                  <a:srgbClr val="404040"/>
                </a:solidFill>
                <a:latin typeface="Verdana"/>
                <a:cs typeface="Verdana"/>
              </a:rPr>
              <a:t>Α</a:t>
            </a:r>
            <a:r>
              <a:rPr sz="1800" spc="65" dirty="0">
                <a:solidFill>
                  <a:srgbClr val="404040"/>
                </a:solidFill>
                <a:latin typeface="Verdana"/>
                <a:cs typeface="Verdana"/>
              </a:rPr>
              <a:t>π</a:t>
            </a:r>
            <a:r>
              <a:rPr sz="1800" spc="5" dirty="0">
                <a:solidFill>
                  <a:srgbClr val="404040"/>
                </a:solidFill>
                <a:latin typeface="Verdana"/>
                <a:cs typeface="Verdana"/>
              </a:rPr>
              <a:t>ο</a:t>
            </a:r>
            <a:r>
              <a:rPr sz="1800" spc="15" dirty="0">
                <a:solidFill>
                  <a:srgbClr val="404040"/>
                </a:solidFill>
                <a:latin typeface="Verdana"/>
                <a:cs typeface="Verdana"/>
              </a:rPr>
              <a:t>σ</a:t>
            </a:r>
            <a:r>
              <a:rPr sz="1800" spc="5" dirty="0">
                <a:solidFill>
                  <a:srgbClr val="404040"/>
                </a:solidFill>
                <a:latin typeface="Verdana"/>
                <a:cs typeface="Verdana"/>
              </a:rPr>
              <a:t>το</a:t>
            </a:r>
            <a:r>
              <a:rPr sz="1800" dirty="0">
                <a:solidFill>
                  <a:srgbClr val="404040"/>
                </a:solidFill>
                <a:latin typeface="Verdana"/>
                <a:cs typeface="Verdana"/>
              </a:rPr>
              <a:t>λή</a:t>
            </a:r>
            <a:r>
              <a:rPr sz="1800" spc="-225"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ς</a:t>
            </a:r>
            <a:r>
              <a:rPr sz="1800" spc="-15" dirty="0">
                <a:solidFill>
                  <a:srgbClr val="404040"/>
                </a:solidFill>
                <a:latin typeface="Verdana"/>
                <a:cs typeface="Verdana"/>
              </a:rPr>
              <a:t> </a:t>
            </a:r>
            <a:r>
              <a:rPr sz="1800" spc="90" dirty="0">
                <a:solidFill>
                  <a:srgbClr val="404040"/>
                </a:solidFill>
                <a:latin typeface="Verdana"/>
                <a:cs typeface="Verdana"/>
              </a:rPr>
              <a:t>α</a:t>
            </a:r>
            <a:r>
              <a:rPr sz="1800" spc="-110" dirty="0">
                <a:solidFill>
                  <a:srgbClr val="404040"/>
                </a:solidFill>
                <a:latin typeface="Verdana"/>
                <a:cs typeface="Verdana"/>
              </a:rPr>
              <a:t>ί</a:t>
            </a:r>
            <a:r>
              <a:rPr sz="1800" spc="-105" dirty="0">
                <a:solidFill>
                  <a:srgbClr val="404040"/>
                </a:solidFill>
                <a:latin typeface="Verdana"/>
                <a:cs typeface="Verdana"/>
              </a:rPr>
              <a:t>τ</a:t>
            </a:r>
            <a:r>
              <a:rPr sz="1800" spc="-130" dirty="0">
                <a:solidFill>
                  <a:srgbClr val="404040"/>
                </a:solidFill>
                <a:latin typeface="Verdana"/>
                <a:cs typeface="Verdana"/>
              </a:rPr>
              <a:t>η</a:t>
            </a:r>
            <a:r>
              <a:rPr sz="1800" dirty="0">
                <a:solidFill>
                  <a:srgbClr val="404040"/>
                </a:solidFill>
                <a:latin typeface="Verdana"/>
                <a:cs typeface="Verdana"/>
              </a:rPr>
              <a:t>σ</a:t>
            </a:r>
            <a:r>
              <a:rPr sz="1800" spc="-475" dirty="0">
                <a:solidFill>
                  <a:srgbClr val="404040"/>
                </a:solidFill>
                <a:latin typeface="Verdana"/>
                <a:cs typeface="Verdana"/>
              </a:rPr>
              <a:t> </a:t>
            </a:r>
            <a:r>
              <a:rPr sz="1800" spc="-60" dirty="0">
                <a:solidFill>
                  <a:srgbClr val="404040"/>
                </a:solidFill>
                <a:latin typeface="Verdana"/>
                <a:cs typeface="Verdana"/>
              </a:rPr>
              <a:t>η</a:t>
            </a:r>
            <a:r>
              <a:rPr sz="1800" dirty="0">
                <a:solidFill>
                  <a:srgbClr val="404040"/>
                </a:solidFill>
                <a:latin typeface="Verdana"/>
                <a:cs typeface="Verdana"/>
              </a:rPr>
              <a:t>ς </a:t>
            </a:r>
            <a:r>
              <a:rPr sz="1800" spc="5" dirty="0">
                <a:solidFill>
                  <a:srgbClr val="404040"/>
                </a:solidFill>
                <a:latin typeface="Verdana"/>
                <a:cs typeface="Verdana"/>
              </a:rPr>
              <a:t>σ</a:t>
            </a:r>
            <a:r>
              <a:rPr sz="1800" dirty="0">
                <a:solidFill>
                  <a:srgbClr val="404040"/>
                </a:solidFill>
                <a:latin typeface="Verdana"/>
                <a:cs typeface="Verdana"/>
              </a:rPr>
              <a:t>ε</a:t>
            </a:r>
            <a:r>
              <a:rPr sz="1800" spc="-140" dirty="0">
                <a:solidFill>
                  <a:srgbClr val="404040"/>
                </a:solidFill>
                <a:latin typeface="Verdana"/>
                <a:cs typeface="Verdana"/>
              </a:rPr>
              <a:t> </a:t>
            </a:r>
            <a:r>
              <a:rPr sz="1800" spc="-10" dirty="0">
                <a:solidFill>
                  <a:srgbClr val="404040"/>
                </a:solidFill>
                <a:latin typeface="Verdana"/>
                <a:cs typeface="Verdana"/>
              </a:rPr>
              <a:t>άλ</a:t>
            </a:r>
            <a:r>
              <a:rPr sz="1800" dirty="0">
                <a:solidFill>
                  <a:srgbClr val="404040"/>
                </a:solidFill>
                <a:latin typeface="Verdana"/>
                <a:cs typeface="Verdana"/>
              </a:rPr>
              <a:t>λα  </a:t>
            </a:r>
            <a:r>
              <a:rPr sz="1800" spc="90" dirty="0">
                <a:solidFill>
                  <a:srgbClr val="404040"/>
                </a:solidFill>
                <a:latin typeface="Verdana"/>
                <a:cs typeface="Verdana"/>
              </a:rPr>
              <a:t>ά</a:t>
            </a:r>
            <a:r>
              <a:rPr sz="1800" spc="-40" dirty="0">
                <a:solidFill>
                  <a:srgbClr val="404040"/>
                </a:solidFill>
                <a:latin typeface="Verdana"/>
                <a:cs typeface="Verdana"/>
              </a:rPr>
              <a:t>τ</a:t>
            </a:r>
            <a:r>
              <a:rPr sz="1800" spc="-65" dirty="0">
                <a:solidFill>
                  <a:srgbClr val="404040"/>
                </a:solidFill>
                <a:latin typeface="Verdana"/>
                <a:cs typeface="Verdana"/>
              </a:rPr>
              <a:t>ο</a:t>
            </a:r>
            <a:r>
              <a:rPr sz="1800" spc="-60" dirty="0">
                <a:solidFill>
                  <a:srgbClr val="404040"/>
                </a:solidFill>
                <a:latin typeface="Verdana"/>
                <a:cs typeface="Verdana"/>
              </a:rPr>
              <a:t>μ</a:t>
            </a:r>
            <a:r>
              <a:rPr sz="1800" dirty="0">
                <a:solidFill>
                  <a:srgbClr val="404040"/>
                </a:solidFill>
                <a:latin typeface="Verdana"/>
                <a:cs typeface="Verdana"/>
              </a:rPr>
              <a:t>α</a:t>
            </a:r>
            <a:r>
              <a:rPr sz="1800" spc="-15" dirty="0">
                <a:solidFill>
                  <a:srgbClr val="404040"/>
                </a:solidFill>
                <a:latin typeface="Verdana"/>
                <a:cs typeface="Verdana"/>
              </a:rPr>
              <a:t> </a:t>
            </a:r>
            <a:r>
              <a:rPr sz="1800" spc="-35" dirty="0">
                <a:solidFill>
                  <a:srgbClr val="404040"/>
                </a:solidFill>
                <a:latin typeface="Verdana"/>
                <a:cs typeface="Verdana"/>
              </a:rPr>
              <a:t>κ</a:t>
            </a:r>
            <a:r>
              <a:rPr sz="1800" spc="-45" dirty="0">
                <a:solidFill>
                  <a:srgbClr val="404040"/>
                </a:solidFill>
                <a:latin typeface="Verdana"/>
                <a:cs typeface="Verdana"/>
              </a:rPr>
              <a:t>α</a:t>
            </a:r>
            <a:r>
              <a:rPr sz="1800" dirty="0">
                <a:solidFill>
                  <a:srgbClr val="404040"/>
                </a:solidFill>
                <a:latin typeface="Verdana"/>
                <a:cs typeface="Verdana"/>
              </a:rPr>
              <a:t>ι</a:t>
            </a:r>
            <a:r>
              <a:rPr sz="1800" spc="-265" dirty="0">
                <a:solidFill>
                  <a:srgbClr val="404040"/>
                </a:solidFill>
                <a:latin typeface="Verdana"/>
                <a:cs typeface="Verdana"/>
              </a:rPr>
              <a:t> </a:t>
            </a:r>
            <a:r>
              <a:rPr sz="1800" spc="-180" dirty="0">
                <a:solidFill>
                  <a:srgbClr val="404040"/>
                </a:solidFill>
                <a:latin typeface="Verdana"/>
                <a:cs typeface="Verdana"/>
              </a:rPr>
              <a:t>ε</a:t>
            </a:r>
            <a:r>
              <a:rPr sz="1800" spc="-45" dirty="0">
                <a:solidFill>
                  <a:srgbClr val="404040"/>
                </a:solidFill>
                <a:latin typeface="Verdana"/>
                <a:cs typeface="Verdana"/>
              </a:rPr>
              <a:t>κ</a:t>
            </a:r>
            <a:r>
              <a:rPr sz="1800" spc="-55" dirty="0">
                <a:solidFill>
                  <a:srgbClr val="404040"/>
                </a:solidFill>
                <a:latin typeface="Verdana"/>
                <a:cs typeface="Verdana"/>
              </a:rPr>
              <a:t>χ</a:t>
            </a:r>
            <a:r>
              <a:rPr sz="1800" spc="-50" dirty="0">
                <a:solidFill>
                  <a:srgbClr val="404040"/>
                </a:solidFill>
                <a:latin typeface="Verdana"/>
                <a:cs typeface="Verdana"/>
              </a:rPr>
              <a:t>ώρ</a:t>
            </a:r>
            <a:r>
              <a:rPr sz="1800" spc="-60" dirty="0">
                <a:solidFill>
                  <a:srgbClr val="404040"/>
                </a:solidFill>
                <a:latin typeface="Verdana"/>
                <a:cs typeface="Verdana"/>
              </a:rPr>
              <a:t>η</a:t>
            </a:r>
            <a:r>
              <a:rPr sz="1800" dirty="0">
                <a:solidFill>
                  <a:srgbClr val="404040"/>
                </a:solidFill>
                <a:latin typeface="Verdana"/>
                <a:cs typeface="Verdana"/>
              </a:rPr>
              <a:t>σ</a:t>
            </a:r>
            <a:r>
              <a:rPr sz="1800" spc="-475" dirty="0">
                <a:solidFill>
                  <a:srgbClr val="404040"/>
                </a:solidFill>
                <a:latin typeface="Verdana"/>
                <a:cs typeface="Verdana"/>
              </a:rPr>
              <a:t> </a:t>
            </a:r>
            <a:r>
              <a:rPr sz="1800" dirty="0">
                <a:solidFill>
                  <a:srgbClr val="404040"/>
                </a:solidFill>
                <a:latin typeface="Verdana"/>
                <a:cs typeface="Verdana"/>
              </a:rPr>
              <a:t>η</a:t>
            </a:r>
            <a:r>
              <a:rPr sz="1800" spc="-200" dirty="0">
                <a:solidFill>
                  <a:srgbClr val="404040"/>
                </a:solidFill>
                <a:latin typeface="Verdana"/>
                <a:cs typeface="Verdana"/>
              </a:rPr>
              <a:t> </a:t>
            </a:r>
            <a:r>
              <a:rPr sz="1800" spc="-65" dirty="0">
                <a:solidFill>
                  <a:srgbClr val="404040"/>
                </a:solidFill>
                <a:latin typeface="Verdana"/>
                <a:cs typeface="Verdana"/>
              </a:rPr>
              <a:t>δ</a:t>
            </a:r>
            <a:r>
              <a:rPr sz="1800" spc="-110" dirty="0">
                <a:solidFill>
                  <a:srgbClr val="404040"/>
                </a:solidFill>
                <a:latin typeface="Verdana"/>
                <a:cs typeface="Verdana"/>
              </a:rPr>
              <a:t>ι</a:t>
            </a:r>
            <a:r>
              <a:rPr sz="1800" spc="-35" dirty="0">
                <a:solidFill>
                  <a:srgbClr val="404040"/>
                </a:solidFill>
                <a:latin typeface="Verdana"/>
                <a:cs typeface="Verdana"/>
              </a:rPr>
              <a:t>κ</a:t>
            </a:r>
            <a:r>
              <a:rPr sz="1800" spc="-45" dirty="0">
                <a:solidFill>
                  <a:srgbClr val="404040"/>
                </a:solidFill>
                <a:latin typeface="Verdana"/>
                <a:cs typeface="Verdana"/>
              </a:rPr>
              <a:t>α</a:t>
            </a:r>
            <a:r>
              <a:rPr sz="1800" spc="-110" dirty="0">
                <a:solidFill>
                  <a:srgbClr val="404040"/>
                </a:solidFill>
                <a:latin typeface="Verdana"/>
                <a:cs typeface="Verdana"/>
              </a:rPr>
              <a:t>ι</a:t>
            </a:r>
            <a:r>
              <a:rPr sz="1800" spc="70" dirty="0">
                <a:solidFill>
                  <a:srgbClr val="404040"/>
                </a:solidFill>
                <a:latin typeface="Verdana"/>
                <a:cs typeface="Verdana"/>
              </a:rPr>
              <a:t>ω</a:t>
            </a:r>
            <a:r>
              <a:rPr sz="1800" spc="-60" dirty="0">
                <a:solidFill>
                  <a:srgbClr val="404040"/>
                </a:solidFill>
                <a:latin typeface="Verdana"/>
                <a:cs typeface="Verdana"/>
              </a:rPr>
              <a:t>μ</a:t>
            </a:r>
            <a:r>
              <a:rPr sz="1800" spc="90" dirty="0">
                <a:solidFill>
                  <a:srgbClr val="404040"/>
                </a:solidFill>
                <a:latin typeface="Verdana"/>
                <a:cs typeface="Verdana"/>
              </a:rPr>
              <a:t>ά</a:t>
            </a:r>
            <a:r>
              <a:rPr sz="1800" spc="-45" dirty="0">
                <a:solidFill>
                  <a:srgbClr val="404040"/>
                </a:solidFill>
                <a:latin typeface="Verdana"/>
                <a:cs typeface="Verdana"/>
              </a:rPr>
              <a:t>τ</a:t>
            </a:r>
            <a:r>
              <a:rPr sz="1800" spc="-75" dirty="0">
                <a:solidFill>
                  <a:srgbClr val="404040"/>
                </a:solidFill>
                <a:latin typeface="Verdana"/>
                <a:cs typeface="Verdana"/>
              </a:rPr>
              <a:t>ω</a:t>
            </a:r>
            <a:r>
              <a:rPr sz="1800" dirty="0">
                <a:solidFill>
                  <a:srgbClr val="404040"/>
                </a:solidFill>
                <a:latin typeface="Verdana"/>
                <a:cs typeface="Verdana"/>
              </a:rPr>
              <a:t>ν</a:t>
            </a:r>
            <a:r>
              <a:rPr sz="1800" spc="-235" dirty="0">
                <a:solidFill>
                  <a:srgbClr val="404040"/>
                </a:solidFill>
                <a:latin typeface="Verdana"/>
                <a:cs typeface="Verdana"/>
              </a:rPr>
              <a:t> </a:t>
            </a:r>
            <a:r>
              <a:rPr sz="1800" spc="-145" dirty="0">
                <a:solidFill>
                  <a:srgbClr val="404040"/>
                </a:solidFill>
                <a:latin typeface="Verdana"/>
                <a:cs typeface="Verdana"/>
              </a:rPr>
              <a:t>γ</a:t>
            </a:r>
            <a:r>
              <a:rPr sz="1800" spc="-50" dirty="0">
                <a:solidFill>
                  <a:srgbClr val="404040"/>
                </a:solidFill>
                <a:latin typeface="Verdana"/>
                <a:cs typeface="Verdana"/>
              </a:rPr>
              <a:t>ι</a:t>
            </a:r>
            <a:r>
              <a:rPr sz="1800" dirty="0">
                <a:solidFill>
                  <a:srgbClr val="404040"/>
                </a:solidFill>
                <a:latin typeface="Verdana"/>
                <a:cs typeface="Verdana"/>
              </a:rPr>
              <a:t>α</a:t>
            </a:r>
            <a:endParaRPr sz="1800">
              <a:latin typeface="Verdana"/>
              <a:cs typeface="Verdana"/>
            </a:endParaRPr>
          </a:p>
          <a:p>
            <a:pPr marL="355600">
              <a:lnSpc>
                <a:spcPct val="100000"/>
              </a:lnSpc>
            </a:pPr>
            <a:r>
              <a:rPr sz="1800" spc="-10" dirty="0">
                <a:solidFill>
                  <a:srgbClr val="404040"/>
                </a:solidFill>
                <a:latin typeface="Verdana"/>
                <a:cs typeface="Verdana"/>
              </a:rPr>
              <a:t>Ανάγνωση/Επεξεργασία/Υποβολή</a:t>
            </a:r>
            <a:endParaRPr sz="1800">
              <a:latin typeface="Verdana"/>
              <a:cs typeface="Verdana"/>
            </a:endParaRPr>
          </a:p>
        </p:txBody>
      </p:sp>
      <p:sp>
        <p:nvSpPr>
          <p:cNvPr id="8" name="object 8"/>
          <p:cNvSpPr txBox="1"/>
          <p:nvPr/>
        </p:nvSpPr>
        <p:spPr>
          <a:xfrm>
            <a:off x="7487157" y="2162302"/>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sp>
        <p:nvSpPr>
          <p:cNvPr id="9" name="object 9"/>
          <p:cNvSpPr/>
          <p:nvPr/>
        </p:nvSpPr>
        <p:spPr>
          <a:xfrm>
            <a:off x="8585454" y="2120645"/>
            <a:ext cx="615950" cy="480059"/>
          </a:xfrm>
          <a:custGeom>
            <a:avLst/>
            <a:gdLst/>
            <a:ahLst/>
            <a:cxnLst/>
            <a:rect l="l" t="t" r="r" b="b"/>
            <a:pathLst>
              <a:path w="615950" h="480060">
                <a:moveTo>
                  <a:pt x="514985" y="9651"/>
                </a:moveTo>
                <a:lnTo>
                  <a:pt x="474472" y="0"/>
                </a:lnTo>
                <a:lnTo>
                  <a:pt x="432816" y="2286"/>
                </a:lnTo>
                <a:lnTo>
                  <a:pt x="391541" y="15493"/>
                </a:lnTo>
                <a:lnTo>
                  <a:pt x="352044" y="38734"/>
                </a:lnTo>
                <a:lnTo>
                  <a:pt x="316229" y="71119"/>
                </a:lnTo>
                <a:lnTo>
                  <a:pt x="285242" y="111887"/>
                </a:lnTo>
                <a:lnTo>
                  <a:pt x="260730" y="160019"/>
                </a:lnTo>
                <a:lnTo>
                  <a:pt x="240538" y="204977"/>
                </a:lnTo>
                <a:lnTo>
                  <a:pt x="216789" y="248538"/>
                </a:lnTo>
                <a:lnTo>
                  <a:pt x="189484" y="290702"/>
                </a:lnTo>
                <a:lnTo>
                  <a:pt x="158623" y="331469"/>
                </a:lnTo>
                <a:lnTo>
                  <a:pt x="124332" y="370713"/>
                </a:lnTo>
                <a:lnTo>
                  <a:pt x="86360" y="408558"/>
                </a:lnTo>
                <a:lnTo>
                  <a:pt x="44957" y="445007"/>
                </a:lnTo>
                <a:lnTo>
                  <a:pt x="0" y="479932"/>
                </a:lnTo>
                <a:lnTo>
                  <a:pt x="55879" y="456818"/>
                </a:lnTo>
                <a:lnTo>
                  <a:pt x="109220" y="439800"/>
                </a:lnTo>
                <a:lnTo>
                  <a:pt x="160274" y="428751"/>
                </a:lnTo>
                <a:lnTo>
                  <a:pt x="208788" y="423671"/>
                </a:lnTo>
                <a:lnTo>
                  <a:pt x="254889" y="424814"/>
                </a:lnTo>
                <a:lnTo>
                  <a:pt x="298576" y="431926"/>
                </a:lnTo>
                <a:lnTo>
                  <a:pt x="339725" y="445007"/>
                </a:lnTo>
                <a:lnTo>
                  <a:pt x="380238" y="454659"/>
                </a:lnTo>
                <a:lnTo>
                  <a:pt x="422021" y="452500"/>
                </a:lnTo>
                <a:lnTo>
                  <a:pt x="463296" y="439292"/>
                </a:lnTo>
                <a:lnTo>
                  <a:pt x="502666" y="416051"/>
                </a:lnTo>
                <a:lnTo>
                  <a:pt x="538606" y="383539"/>
                </a:lnTo>
                <a:lnTo>
                  <a:pt x="569595" y="342773"/>
                </a:lnTo>
                <a:lnTo>
                  <a:pt x="594105" y="294639"/>
                </a:lnTo>
                <a:lnTo>
                  <a:pt x="609853" y="242950"/>
                </a:lnTo>
                <a:lnTo>
                  <a:pt x="615696" y="192150"/>
                </a:lnTo>
                <a:lnTo>
                  <a:pt x="612267" y="143763"/>
                </a:lnTo>
                <a:lnTo>
                  <a:pt x="600075" y="99567"/>
                </a:lnTo>
                <a:lnTo>
                  <a:pt x="579374" y="61467"/>
                </a:lnTo>
                <a:lnTo>
                  <a:pt x="550926" y="30861"/>
                </a:lnTo>
                <a:lnTo>
                  <a:pt x="514985" y="9651"/>
                </a:lnTo>
                <a:close/>
              </a:path>
            </a:pathLst>
          </a:custGeom>
          <a:ln w="25908">
            <a:solidFill>
              <a:srgbClr val="385D88"/>
            </a:solidFill>
          </a:ln>
        </p:spPr>
        <p:txBody>
          <a:bodyPr wrap="square" lIns="0" tIns="0" rIns="0" bIns="0" rtlCol="0"/>
          <a:lstStyle/>
          <a:p>
            <a:endParaRPr/>
          </a:p>
        </p:txBody>
      </p:sp>
      <p:sp>
        <p:nvSpPr>
          <p:cNvPr id="10" name="object 10"/>
          <p:cNvSpPr txBox="1"/>
          <p:nvPr/>
        </p:nvSpPr>
        <p:spPr>
          <a:xfrm>
            <a:off x="8927972" y="21668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grpSp>
        <p:nvGrpSpPr>
          <p:cNvPr id="11" name="object 11"/>
          <p:cNvGrpSpPr/>
          <p:nvPr/>
        </p:nvGrpSpPr>
        <p:grpSpPr>
          <a:xfrm>
            <a:off x="9867900" y="2153411"/>
            <a:ext cx="643255" cy="506095"/>
            <a:chOff x="9867900" y="2153411"/>
            <a:chExt cx="643255" cy="506095"/>
          </a:xfrm>
        </p:grpSpPr>
        <p:sp>
          <p:nvSpPr>
            <p:cNvPr id="12" name="object 12"/>
            <p:cNvSpPr/>
            <p:nvPr/>
          </p:nvSpPr>
          <p:spPr>
            <a:xfrm>
              <a:off x="9880091" y="2165603"/>
              <a:ext cx="617220" cy="480059"/>
            </a:xfrm>
            <a:custGeom>
              <a:avLst/>
              <a:gdLst/>
              <a:ahLst/>
              <a:cxnLst/>
              <a:rect l="l" t="t" r="r" b="b"/>
              <a:pathLst>
                <a:path w="617220" h="480060">
                  <a:moveTo>
                    <a:pt x="475614" y="0"/>
                  </a:moveTo>
                  <a:lnTo>
                    <a:pt x="433831" y="2159"/>
                  </a:lnTo>
                  <a:lnTo>
                    <a:pt x="392429" y="15367"/>
                  </a:lnTo>
                  <a:lnTo>
                    <a:pt x="352932" y="38735"/>
                  </a:lnTo>
                  <a:lnTo>
                    <a:pt x="316864" y="71120"/>
                  </a:lnTo>
                  <a:lnTo>
                    <a:pt x="285876" y="111887"/>
                  </a:lnTo>
                  <a:lnTo>
                    <a:pt x="261238" y="160020"/>
                  </a:lnTo>
                  <a:lnTo>
                    <a:pt x="241046" y="205105"/>
                  </a:lnTo>
                  <a:lnTo>
                    <a:pt x="217297" y="248666"/>
                  </a:lnTo>
                  <a:lnTo>
                    <a:pt x="189864" y="290703"/>
                  </a:lnTo>
                  <a:lnTo>
                    <a:pt x="159003" y="331470"/>
                  </a:lnTo>
                  <a:lnTo>
                    <a:pt x="124586" y="370713"/>
                  </a:lnTo>
                  <a:lnTo>
                    <a:pt x="86613" y="408559"/>
                  </a:lnTo>
                  <a:lnTo>
                    <a:pt x="45084" y="445008"/>
                  </a:lnTo>
                  <a:lnTo>
                    <a:pt x="0" y="479933"/>
                  </a:lnTo>
                  <a:lnTo>
                    <a:pt x="56006" y="456819"/>
                  </a:lnTo>
                  <a:lnTo>
                    <a:pt x="109474" y="439800"/>
                  </a:lnTo>
                  <a:lnTo>
                    <a:pt x="160527" y="428751"/>
                  </a:lnTo>
                  <a:lnTo>
                    <a:pt x="209296" y="423672"/>
                  </a:lnTo>
                  <a:lnTo>
                    <a:pt x="255524" y="424815"/>
                  </a:lnTo>
                  <a:lnTo>
                    <a:pt x="299211" y="431926"/>
                  </a:lnTo>
                  <a:lnTo>
                    <a:pt x="340613" y="445008"/>
                  </a:lnTo>
                  <a:lnTo>
                    <a:pt x="381253" y="454787"/>
                  </a:lnTo>
                  <a:lnTo>
                    <a:pt x="423036" y="452500"/>
                  </a:lnTo>
                  <a:lnTo>
                    <a:pt x="464438" y="439420"/>
                  </a:lnTo>
                  <a:lnTo>
                    <a:pt x="503935" y="416051"/>
                  </a:lnTo>
                  <a:lnTo>
                    <a:pt x="540003" y="383540"/>
                  </a:lnTo>
                  <a:lnTo>
                    <a:pt x="570991" y="342900"/>
                  </a:lnTo>
                  <a:lnTo>
                    <a:pt x="595629" y="294640"/>
                  </a:lnTo>
                  <a:lnTo>
                    <a:pt x="611251" y="243078"/>
                  </a:lnTo>
                  <a:lnTo>
                    <a:pt x="617219" y="192150"/>
                  </a:lnTo>
                  <a:lnTo>
                    <a:pt x="613790" y="143763"/>
                  </a:lnTo>
                  <a:lnTo>
                    <a:pt x="601472" y="99695"/>
                  </a:lnTo>
                  <a:lnTo>
                    <a:pt x="580898" y="61468"/>
                  </a:lnTo>
                  <a:lnTo>
                    <a:pt x="552323" y="30861"/>
                  </a:lnTo>
                  <a:lnTo>
                    <a:pt x="516254" y="9651"/>
                  </a:lnTo>
                  <a:lnTo>
                    <a:pt x="475614" y="0"/>
                  </a:lnTo>
                  <a:close/>
                </a:path>
              </a:pathLst>
            </a:custGeom>
            <a:solidFill>
              <a:srgbClr val="FFFFFF"/>
            </a:solidFill>
          </p:spPr>
          <p:txBody>
            <a:bodyPr wrap="square" lIns="0" tIns="0" rIns="0" bIns="0" rtlCol="0"/>
            <a:lstStyle/>
            <a:p>
              <a:endParaRPr/>
            </a:p>
          </p:txBody>
        </p:sp>
        <p:sp>
          <p:nvSpPr>
            <p:cNvPr id="13" name="object 13"/>
            <p:cNvSpPr/>
            <p:nvPr/>
          </p:nvSpPr>
          <p:spPr>
            <a:xfrm>
              <a:off x="9880853" y="2166365"/>
              <a:ext cx="617220" cy="480059"/>
            </a:xfrm>
            <a:custGeom>
              <a:avLst/>
              <a:gdLst/>
              <a:ahLst/>
              <a:cxnLst/>
              <a:rect l="l" t="t" r="r" b="b"/>
              <a:pathLst>
                <a:path w="617220" h="480060">
                  <a:moveTo>
                    <a:pt x="516254" y="9651"/>
                  </a:moveTo>
                  <a:lnTo>
                    <a:pt x="475615" y="0"/>
                  </a:lnTo>
                  <a:lnTo>
                    <a:pt x="433831" y="2159"/>
                  </a:lnTo>
                  <a:lnTo>
                    <a:pt x="392429" y="15367"/>
                  </a:lnTo>
                  <a:lnTo>
                    <a:pt x="352932" y="38735"/>
                  </a:lnTo>
                  <a:lnTo>
                    <a:pt x="316865" y="71120"/>
                  </a:lnTo>
                  <a:lnTo>
                    <a:pt x="285876" y="111887"/>
                  </a:lnTo>
                  <a:lnTo>
                    <a:pt x="261239" y="160020"/>
                  </a:lnTo>
                  <a:lnTo>
                    <a:pt x="241046" y="205105"/>
                  </a:lnTo>
                  <a:lnTo>
                    <a:pt x="217297" y="248666"/>
                  </a:lnTo>
                  <a:lnTo>
                    <a:pt x="189865" y="290703"/>
                  </a:lnTo>
                  <a:lnTo>
                    <a:pt x="159003" y="331470"/>
                  </a:lnTo>
                  <a:lnTo>
                    <a:pt x="124587" y="370713"/>
                  </a:lnTo>
                  <a:lnTo>
                    <a:pt x="86614" y="408559"/>
                  </a:lnTo>
                  <a:lnTo>
                    <a:pt x="45085" y="445008"/>
                  </a:lnTo>
                  <a:lnTo>
                    <a:pt x="0" y="479933"/>
                  </a:lnTo>
                  <a:lnTo>
                    <a:pt x="56006" y="456819"/>
                  </a:lnTo>
                  <a:lnTo>
                    <a:pt x="109474" y="439800"/>
                  </a:lnTo>
                  <a:lnTo>
                    <a:pt x="160527" y="428751"/>
                  </a:lnTo>
                  <a:lnTo>
                    <a:pt x="209296" y="423672"/>
                  </a:lnTo>
                  <a:lnTo>
                    <a:pt x="255524" y="424814"/>
                  </a:lnTo>
                  <a:lnTo>
                    <a:pt x="299212" y="431926"/>
                  </a:lnTo>
                  <a:lnTo>
                    <a:pt x="340614" y="445008"/>
                  </a:lnTo>
                  <a:lnTo>
                    <a:pt x="381253" y="454787"/>
                  </a:lnTo>
                  <a:lnTo>
                    <a:pt x="423037" y="452500"/>
                  </a:lnTo>
                  <a:lnTo>
                    <a:pt x="464439" y="439420"/>
                  </a:lnTo>
                  <a:lnTo>
                    <a:pt x="503936" y="416051"/>
                  </a:lnTo>
                  <a:lnTo>
                    <a:pt x="540003" y="383539"/>
                  </a:lnTo>
                  <a:lnTo>
                    <a:pt x="570992" y="342900"/>
                  </a:lnTo>
                  <a:lnTo>
                    <a:pt x="595629" y="294639"/>
                  </a:lnTo>
                  <a:lnTo>
                    <a:pt x="611251" y="243078"/>
                  </a:lnTo>
                  <a:lnTo>
                    <a:pt x="617220" y="192150"/>
                  </a:lnTo>
                  <a:lnTo>
                    <a:pt x="613791" y="143763"/>
                  </a:lnTo>
                  <a:lnTo>
                    <a:pt x="601472" y="99695"/>
                  </a:lnTo>
                  <a:lnTo>
                    <a:pt x="580898" y="61468"/>
                  </a:lnTo>
                  <a:lnTo>
                    <a:pt x="552323" y="30861"/>
                  </a:lnTo>
                  <a:lnTo>
                    <a:pt x="516254" y="9651"/>
                  </a:lnTo>
                  <a:close/>
                </a:path>
              </a:pathLst>
            </a:custGeom>
            <a:ln w="25908">
              <a:solidFill>
                <a:srgbClr val="385D88"/>
              </a:solidFill>
            </a:ln>
          </p:spPr>
          <p:txBody>
            <a:bodyPr wrap="square" lIns="0" tIns="0" rIns="0" bIns="0" rtlCol="0"/>
            <a:lstStyle/>
            <a:p>
              <a:endParaRPr/>
            </a:p>
          </p:txBody>
        </p:sp>
      </p:grpSp>
      <p:sp>
        <p:nvSpPr>
          <p:cNvPr id="14" name="object 14"/>
          <p:cNvSpPr txBox="1"/>
          <p:nvPr/>
        </p:nvSpPr>
        <p:spPr>
          <a:xfrm>
            <a:off x="10224261" y="2212340"/>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pic>
        <p:nvPicPr>
          <p:cNvPr id="3" name="object 3"/>
          <p:cNvPicPr/>
          <p:nvPr/>
        </p:nvPicPr>
        <p:blipFill>
          <a:blip r:embed="rId3" cstate="print"/>
          <a:stretch>
            <a:fillRect/>
          </a:stretch>
        </p:blipFill>
        <p:spPr>
          <a:xfrm>
            <a:off x="1781555" y="3950207"/>
            <a:ext cx="8817864" cy="2907790"/>
          </a:xfrm>
          <a:prstGeom prst="rect">
            <a:avLst/>
          </a:prstGeom>
        </p:spPr>
      </p:pic>
      <p:sp>
        <p:nvSpPr>
          <p:cNvPr id="4" name="object 4"/>
          <p:cNvSpPr txBox="1">
            <a:spLocks noGrp="1"/>
          </p:cNvSpPr>
          <p:nvPr>
            <p:ph type="title"/>
          </p:nvPr>
        </p:nvSpPr>
        <p:spPr>
          <a:xfrm>
            <a:off x="534416" y="96773"/>
            <a:ext cx="3511550" cy="452120"/>
          </a:xfrm>
          <a:prstGeom prst="rect">
            <a:avLst/>
          </a:prstGeom>
        </p:spPr>
        <p:txBody>
          <a:bodyPr vert="horz" wrap="square" lIns="0" tIns="12065" rIns="0" bIns="0" rtlCol="0">
            <a:spAutoFit/>
          </a:bodyPr>
          <a:lstStyle/>
          <a:p>
            <a:pPr marL="12700">
              <a:lnSpc>
                <a:spcPct val="100000"/>
              </a:lnSpc>
              <a:spcBef>
                <a:spcPts val="95"/>
              </a:spcBef>
            </a:pPr>
            <a:r>
              <a:rPr spc="-15" dirty="0"/>
              <a:t>Application</a:t>
            </a:r>
            <a:r>
              <a:rPr spc="-110" dirty="0"/>
              <a:t> </a:t>
            </a:r>
            <a:r>
              <a:rPr spc="-145" dirty="0"/>
              <a:t>Statuses</a:t>
            </a:r>
          </a:p>
        </p:txBody>
      </p:sp>
      <p:sp>
        <p:nvSpPr>
          <p:cNvPr id="5" name="object 5"/>
          <p:cNvSpPr txBox="1"/>
          <p:nvPr/>
        </p:nvSpPr>
        <p:spPr>
          <a:xfrm>
            <a:off x="369214" y="647261"/>
            <a:ext cx="10043795" cy="3362960"/>
          </a:xfrm>
          <a:prstGeom prst="rect">
            <a:avLst/>
          </a:prstGeom>
        </p:spPr>
        <p:txBody>
          <a:bodyPr vert="horz" wrap="square" lIns="0" tIns="74295" rIns="0" bIns="0" rtlCol="0">
            <a:spAutoFit/>
          </a:bodyPr>
          <a:lstStyle/>
          <a:p>
            <a:pPr marL="355600" indent="-342900">
              <a:lnSpc>
                <a:spcPct val="100000"/>
              </a:lnSpc>
              <a:spcBef>
                <a:spcPts val="585"/>
              </a:spcBef>
              <a:buFont typeface="Arial MT"/>
              <a:buChar char="•"/>
              <a:tabLst>
                <a:tab pos="354965" algn="l"/>
                <a:tab pos="355600" algn="l"/>
              </a:tabLst>
            </a:pPr>
            <a:r>
              <a:rPr sz="1600" b="1" spc="-125" dirty="0">
                <a:solidFill>
                  <a:srgbClr val="404040"/>
                </a:solidFill>
                <a:latin typeface="Tahoma"/>
                <a:cs typeface="Tahoma"/>
              </a:rPr>
              <a:t>Draft</a:t>
            </a:r>
            <a:r>
              <a:rPr sz="1600" spc="-125" dirty="0">
                <a:solidFill>
                  <a:srgbClr val="404040"/>
                </a:solidFill>
                <a:latin typeface="Verdana"/>
                <a:cs typeface="Verdana"/>
              </a:rPr>
              <a:t>:</a:t>
            </a:r>
            <a:r>
              <a:rPr sz="1600" spc="-220" dirty="0">
                <a:solidFill>
                  <a:srgbClr val="404040"/>
                </a:solidFill>
                <a:latin typeface="Verdana"/>
                <a:cs typeface="Verdana"/>
              </a:rPr>
              <a:t> </a:t>
            </a:r>
            <a:r>
              <a:rPr sz="1600" spc="-5" dirty="0">
                <a:solidFill>
                  <a:srgbClr val="404040"/>
                </a:solidFill>
                <a:latin typeface="Verdana"/>
                <a:cs typeface="Verdana"/>
              </a:rPr>
              <a:t>Η</a:t>
            </a:r>
            <a:r>
              <a:rPr sz="1600" spc="-235" dirty="0">
                <a:solidFill>
                  <a:srgbClr val="404040"/>
                </a:solidFill>
                <a:latin typeface="Verdana"/>
                <a:cs typeface="Verdana"/>
              </a:rPr>
              <a:t> </a:t>
            </a:r>
            <a:r>
              <a:rPr sz="1600" spc="-25" dirty="0">
                <a:solidFill>
                  <a:srgbClr val="404040"/>
                </a:solidFill>
                <a:latin typeface="Verdana"/>
                <a:cs typeface="Verdana"/>
              </a:rPr>
              <a:t>αίτηση</a:t>
            </a:r>
            <a:r>
              <a:rPr sz="1600" spc="-120" dirty="0">
                <a:solidFill>
                  <a:srgbClr val="404040"/>
                </a:solidFill>
                <a:latin typeface="Verdana"/>
                <a:cs typeface="Verdana"/>
              </a:rPr>
              <a:t> </a:t>
            </a:r>
            <a:r>
              <a:rPr sz="1600" spc="-60" dirty="0">
                <a:solidFill>
                  <a:srgbClr val="404040"/>
                </a:solidFill>
                <a:latin typeface="Verdana"/>
                <a:cs typeface="Verdana"/>
              </a:rPr>
              <a:t>δεν</a:t>
            </a:r>
            <a:r>
              <a:rPr sz="1600" spc="-210" dirty="0">
                <a:solidFill>
                  <a:srgbClr val="404040"/>
                </a:solidFill>
                <a:latin typeface="Verdana"/>
                <a:cs typeface="Verdana"/>
              </a:rPr>
              <a:t> </a:t>
            </a:r>
            <a:r>
              <a:rPr sz="1600" spc="-114" dirty="0">
                <a:solidFill>
                  <a:srgbClr val="404040"/>
                </a:solidFill>
                <a:latin typeface="Verdana"/>
                <a:cs typeface="Verdana"/>
              </a:rPr>
              <a:t>έχει</a:t>
            </a:r>
            <a:r>
              <a:rPr sz="1600" spc="-240" dirty="0">
                <a:solidFill>
                  <a:srgbClr val="404040"/>
                </a:solidFill>
                <a:latin typeface="Verdana"/>
                <a:cs typeface="Verdana"/>
              </a:rPr>
              <a:t> </a:t>
            </a:r>
            <a:r>
              <a:rPr sz="1600" spc="-25" dirty="0">
                <a:solidFill>
                  <a:srgbClr val="404040"/>
                </a:solidFill>
                <a:latin typeface="Verdana"/>
                <a:cs typeface="Verdana"/>
              </a:rPr>
              <a:t>συμπληρωθεί</a:t>
            </a:r>
            <a:r>
              <a:rPr sz="1600" spc="-40" dirty="0">
                <a:solidFill>
                  <a:srgbClr val="404040"/>
                </a:solidFill>
                <a:latin typeface="Verdana"/>
                <a:cs typeface="Verdana"/>
              </a:rPr>
              <a:t> </a:t>
            </a:r>
            <a:r>
              <a:rPr sz="1600" spc="-5" dirty="0">
                <a:solidFill>
                  <a:srgbClr val="404040"/>
                </a:solidFill>
                <a:latin typeface="Verdana"/>
                <a:cs typeface="Verdana"/>
              </a:rPr>
              <a:t>ή</a:t>
            </a:r>
            <a:r>
              <a:rPr sz="1600" spc="-155" dirty="0">
                <a:solidFill>
                  <a:srgbClr val="404040"/>
                </a:solidFill>
                <a:latin typeface="Verdana"/>
                <a:cs typeface="Verdana"/>
              </a:rPr>
              <a:t> </a:t>
            </a:r>
            <a:r>
              <a:rPr sz="1600" spc="-30" dirty="0">
                <a:solidFill>
                  <a:srgbClr val="404040"/>
                </a:solidFill>
                <a:latin typeface="Verdana"/>
                <a:cs typeface="Verdana"/>
              </a:rPr>
              <a:t>συμπληρώθηκε,</a:t>
            </a:r>
            <a:r>
              <a:rPr sz="1600" spc="-100" dirty="0">
                <a:solidFill>
                  <a:srgbClr val="404040"/>
                </a:solidFill>
                <a:latin typeface="Verdana"/>
                <a:cs typeface="Verdana"/>
              </a:rPr>
              <a:t> </a:t>
            </a:r>
            <a:r>
              <a:rPr sz="1600" spc="-5" dirty="0">
                <a:solidFill>
                  <a:srgbClr val="404040"/>
                </a:solidFill>
                <a:latin typeface="Verdana"/>
                <a:cs typeface="Verdana"/>
              </a:rPr>
              <a:t>αλλά</a:t>
            </a:r>
            <a:r>
              <a:rPr sz="1600" spc="-110" dirty="0">
                <a:solidFill>
                  <a:srgbClr val="404040"/>
                </a:solidFill>
                <a:latin typeface="Verdana"/>
                <a:cs typeface="Verdana"/>
              </a:rPr>
              <a:t> </a:t>
            </a:r>
            <a:r>
              <a:rPr sz="1600" spc="-60" dirty="0">
                <a:solidFill>
                  <a:srgbClr val="404040"/>
                </a:solidFill>
                <a:latin typeface="Verdana"/>
                <a:cs typeface="Verdana"/>
              </a:rPr>
              <a:t>δεν</a:t>
            </a:r>
            <a:r>
              <a:rPr sz="1600" spc="-200" dirty="0">
                <a:solidFill>
                  <a:srgbClr val="404040"/>
                </a:solidFill>
                <a:latin typeface="Verdana"/>
                <a:cs typeface="Verdana"/>
              </a:rPr>
              <a:t> </a:t>
            </a:r>
            <a:r>
              <a:rPr sz="1600" spc="-50" dirty="0">
                <a:solidFill>
                  <a:srgbClr val="404040"/>
                </a:solidFill>
                <a:latin typeface="Verdana"/>
                <a:cs typeface="Verdana"/>
              </a:rPr>
              <a:t>υποβλήθηκε</a:t>
            </a:r>
            <a:r>
              <a:rPr sz="1600" spc="-75" dirty="0">
                <a:solidFill>
                  <a:srgbClr val="404040"/>
                </a:solidFill>
                <a:latin typeface="Verdana"/>
                <a:cs typeface="Verdana"/>
              </a:rPr>
              <a:t> </a:t>
            </a:r>
            <a:r>
              <a:rPr sz="1600" spc="-10" dirty="0">
                <a:solidFill>
                  <a:srgbClr val="404040"/>
                </a:solidFill>
                <a:latin typeface="Verdana"/>
                <a:cs typeface="Verdana"/>
              </a:rPr>
              <a:t>ακόμα</a:t>
            </a:r>
            <a:endParaRPr sz="1600">
              <a:latin typeface="Verdana"/>
              <a:cs typeface="Verdana"/>
            </a:endParaRPr>
          </a:p>
          <a:p>
            <a:pPr marL="756285" lvl="1" indent="-287020">
              <a:lnSpc>
                <a:spcPct val="100000"/>
              </a:lnSpc>
              <a:spcBef>
                <a:spcPts val="480"/>
              </a:spcBef>
              <a:buFont typeface="Arial MT"/>
              <a:buChar char="–"/>
              <a:tabLst>
                <a:tab pos="756285" algn="l"/>
                <a:tab pos="756920" algn="l"/>
              </a:tabLst>
            </a:pPr>
            <a:r>
              <a:rPr sz="1600" b="1" spc="-5" dirty="0">
                <a:solidFill>
                  <a:srgbClr val="404040"/>
                </a:solidFill>
                <a:latin typeface="Tahoma"/>
                <a:cs typeface="Tahoma"/>
              </a:rPr>
              <a:t>Reopened</a:t>
            </a:r>
            <a:r>
              <a:rPr sz="1600" b="1" spc="45" dirty="0">
                <a:solidFill>
                  <a:srgbClr val="404040"/>
                </a:solidFill>
                <a:latin typeface="Tahoma"/>
                <a:cs typeface="Tahoma"/>
              </a:rPr>
              <a:t> </a:t>
            </a:r>
            <a:r>
              <a:rPr sz="1600" b="1" spc="-5" dirty="0">
                <a:solidFill>
                  <a:srgbClr val="404040"/>
                </a:solidFill>
                <a:latin typeface="Tahoma"/>
                <a:cs typeface="Tahoma"/>
              </a:rPr>
              <a:t>&amp;</a:t>
            </a:r>
            <a:r>
              <a:rPr sz="1600" b="1" spc="-325" dirty="0">
                <a:solidFill>
                  <a:srgbClr val="404040"/>
                </a:solidFill>
                <a:latin typeface="Tahoma"/>
                <a:cs typeface="Tahoma"/>
              </a:rPr>
              <a:t> </a:t>
            </a:r>
            <a:r>
              <a:rPr sz="1600" b="1" spc="-75" dirty="0">
                <a:solidFill>
                  <a:srgbClr val="404040"/>
                </a:solidFill>
                <a:latin typeface="Tahoma"/>
                <a:cs typeface="Tahoma"/>
              </a:rPr>
              <a:t>draft:</a:t>
            </a:r>
            <a:r>
              <a:rPr sz="1600" b="1" spc="-170" dirty="0">
                <a:solidFill>
                  <a:srgbClr val="404040"/>
                </a:solidFill>
                <a:latin typeface="Tahoma"/>
                <a:cs typeface="Tahoma"/>
              </a:rPr>
              <a:t> </a:t>
            </a:r>
            <a:r>
              <a:rPr sz="1600" spc="-5" dirty="0">
                <a:solidFill>
                  <a:srgbClr val="404040"/>
                </a:solidFill>
                <a:latin typeface="Verdana"/>
                <a:cs typeface="Verdana"/>
              </a:rPr>
              <a:t>ο</a:t>
            </a:r>
            <a:r>
              <a:rPr sz="1600" spc="150" dirty="0">
                <a:solidFill>
                  <a:srgbClr val="404040"/>
                </a:solidFill>
                <a:latin typeface="Verdana"/>
                <a:cs typeface="Verdana"/>
              </a:rPr>
              <a:t> </a:t>
            </a:r>
            <a:r>
              <a:rPr sz="1600" spc="-50" dirty="0">
                <a:solidFill>
                  <a:srgbClr val="404040"/>
                </a:solidFill>
                <a:latin typeface="Verdana"/>
                <a:cs typeface="Verdana"/>
              </a:rPr>
              <a:t>αιτητής</a:t>
            </a:r>
            <a:r>
              <a:rPr sz="1600" spc="-75" dirty="0">
                <a:solidFill>
                  <a:srgbClr val="404040"/>
                </a:solidFill>
                <a:latin typeface="Verdana"/>
                <a:cs typeface="Verdana"/>
              </a:rPr>
              <a:t> </a:t>
            </a:r>
            <a:r>
              <a:rPr sz="1600" spc="-125" dirty="0">
                <a:solidFill>
                  <a:srgbClr val="404040"/>
                </a:solidFill>
                <a:latin typeface="Verdana"/>
                <a:cs typeface="Verdana"/>
              </a:rPr>
              <a:t>έχει</a:t>
            </a:r>
            <a:r>
              <a:rPr sz="1600" spc="-270" dirty="0">
                <a:solidFill>
                  <a:srgbClr val="404040"/>
                </a:solidFill>
                <a:latin typeface="Verdana"/>
                <a:cs typeface="Verdana"/>
              </a:rPr>
              <a:t> </a:t>
            </a:r>
            <a:r>
              <a:rPr sz="1600" spc="-60" dirty="0">
                <a:solidFill>
                  <a:srgbClr val="404040"/>
                </a:solidFill>
                <a:latin typeface="Verdana"/>
                <a:cs typeface="Verdana"/>
              </a:rPr>
              <a:t>ανοίξει</a:t>
            </a:r>
            <a:r>
              <a:rPr sz="1600" spc="-50" dirty="0">
                <a:solidFill>
                  <a:srgbClr val="404040"/>
                </a:solidFill>
                <a:latin typeface="Verdana"/>
                <a:cs typeface="Verdana"/>
              </a:rPr>
              <a:t> </a:t>
            </a:r>
            <a:r>
              <a:rPr sz="1600" spc="-70" dirty="0">
                <a:solidFill>
                  <a:srgbClr val="404040"/>
                </a:solidFill>
                <a:latin typeface="Verdana"/>
                <a:cs typeface="Verdana"/>
              </a:rPr>
              <a:t>την</a:t>
            </a:r>
            <a:r>
              <a:rPr sz="1600" spc="-160" dirty="0">
                <a:solidFill>
                  <a:srgbClr val="404040"/>
                </a:solidFill>
                <a:latin typeface="Verdana"/>
                <a:cs typeface="Verdana"/>
              </a:rPr>
              <a:t> </a:t>
            </a:r>
            <a:r>
              <a:rPr sz="1600" spc="-25" dirty="0">
                <a:solidFill>
                  <a:srgbClr val="404040"/>
                </a:solidFill>
                <a:latin typeface="Verdana"/>
                <a:cs typeface="Verdana"/>
              </a:rPr>
              <a:t>αίτηση</a:t>
            </a:r>
            <a:r>
              <a:rPr sz="1600" spc="-20" dirty="0">
                <a:solidFill>
                  <a:srgbClr val="404040"/>
                </a:solidFill>
                <a:latin typeface="Verdana"/>
                <a:cs typeface="Verdana"/>
              </a:rPr>
              <a:t> </a:t>
            </a:r>
            <a:r>
              <a:rPr sz="1600" spc="-80" dirty="0">
                <a:solidFill>
                  <a:srgbClr val="404040"/>
                </a:solidFill>
                <a:latin typeface="Verdana"/>
                <a:cs typeface="Verdana"/>
              </a:rPr>
              <a:t>εκ</a:t>
            </a:r>
            <a:r>
              <a:rPr sz="1600" spc="-285" dirty="0">
                <a:solidFill>
                  <a:srgbClr val="404040"/>
                </a:solidFill>
                <a:latin typeface="Verdana"/>
                <a:cs typeface="Verdana"/>
              </a:rPr>
              <a:t> </a:t>
            </a:r>
            <a:r>
              <a:rPr sz="1600" spc="-40" dirty="0">
                <a:solidFill>
                  <a:srgbClr val="404040"/>
                </a:solidFill>
                <a:latin typeface="Verdana"/>
                <a:cs typeface="Verdana"/>
              </a:rPr>
              <a:t>νέου</a:t>
            </a:r>
            <a:r>
              <a:rPr sz="1600" spc="-85" dirty="0">
                <a:solidFill>
                  <a:srgbClr val="404040"/>
                </a:solidFill>
                <a:latin typeface="Verdana"/>
                <a:cs typeface="Verdana"/>
              </a:rPr>
              <a:t> </a:t>
            </a:r>
            <a:r>
              <a:rPr sz="1600" spc="-25" dirty="0">
                <a:solidFill>
                  <a:srgbClr val="404040"/>
                </a:solidFill>
                <a:latin typeface="Verdana"/>
                <a:cs typeface="Verdana"/>
              </a:rPr>
              <a:t>πριν</a:t>
            </a:r>
            <a:r>
              <a:rPr sz="1600" dirty="0">
                <a:solidFill>
                  <a:srgbClr val="404040"/>
                </a:solidFill>
                <a:latin typeface="Verdana"/>
                <a:cs typeface="Verdana"/>
              </a:rPr>
              <a:t> </a:t>
            </a:r>
            <a:r>
              <a:rPr sz="1600" spc="35" dirty="0">
                <a:solidFill>
                  <a:srgbClr val="404040"/>
                </a:solidFill>
                <a:latin typeface="Verdana"/>
                <a:cs typeface="Verdana"/>
              </a:rPr>
              <a:t>από</a:t>
            </a:r>
            <a:r>
              <a:rPr sz="1600" spc="165" dirty="0">
                <a:solidFill>
                  <a:srgbClr val="404040"/>
                </a:solidFill>
                <a:latin typeface="Verdana"/>
                <a:cs typeface="Verdana"/>
              </a:rPr>
              <a:t> </a:t>
            </a:r>
            <a:r>
              <a:rPr sz="1600" spc="-70" dirty="0">
                <a:solidFill>
                  <a:srgbClr val="404040"/>
                </a:solidFill>
                <a:latin typeface="Verdana"/>
                <a:cs typeface="Verdana"/>
              </a:rPr>
              <a:t>την</a:t>
            </a:r>
            <a:r>
              <a:rPr sz="1600" spc="315" dirty="0">
                <a:solidFill>
                  <a:srgbClr val="404040"/>
                </a:solidFill>
                <a:latin typeface="Verdana"/>
                <a:cs typeface="Verdana"/>
              </a:rPr>
              <a:t> </a:t>
            </a:r>
            <a:r>
              <a:rPr sz="1600" dirty="0">
                <a:solidFill>
                  <a:srgbClr val="404040"/>
                </a:solidFill>
                <a:latin typeface="Verdana"/>
                <a:cs typeface="Verdana"/>
              </a:rPr>
              <a:t>προθεσμία</a:t>
            </a:r>
            <a:endParaRPr sz="1600">
              <a:latin typeface="Verdana"/>
              <a:cs typeface="Verdana"/>
            </a:endParaRPr>
          </a:p>
          <a:p>
            <a:pPr marL="756285" marR="1285875" lvl="1" indent="-287020">
              <a:lnSpc>
                <a:spcPts val="1900"/>
              </a:lnSpc>
              <a:spcBef>
                <a:spcPts val="370"/>
              </a:spcBef>
              <a:buFont typeface="Arial MT"/>
              <a:buChar char="–"/>
              <a:tabLst>
                <a:tab pos="756285" algn="l"/>
                <a:tab pos="756920" algn="l"/>
              </a:tabLst>
            </a:pPr>
            <a:r>
              <a:rPr sz="1600" b="1" spc="-5" dirty="0">
                <a:solidFill>
                  <a:srgbClr val="404040"/>
                </a:solidFill>
                <a:latin typeface="Tahoma"/>
                <a:cs typeface="Tahoma"/>
              </a:rPr>
              <a:t>Reopened</a:t>
            </a:r>
            <a:r>
              <a:rPr sz="1600" b="1" spc="185" dirty="0">
                <a:solidFill>
                  <a:srgbClr val="404040"/>
                </a:solidFill>
                <a:latin typeface="Tahoma"/>
                <a:cs typeface="Tahoma"/>
              </a:rPr>
              <a:t> </a:t>
            </a:r>
            <a:r>
              <a:rPr sz="1600" b="1" spc="5" dirty="0">
                <a:solidFill>
                  <a:srgbClr val="404040"/>
                </a:solidFill>
                <a:latin typeface="Tahoma"/>
                <a:cs typeface="Tahoma"/>
              </a:rPr>
              <a:t>by</a:t>
            </a:r>
            <a:r>
              <a:rPr sz="1600" b="1" spc="185" dirty="0">
                <a:solidFill>
                  <a:srgbClr val="404040"/>
                </a:solidFill>
                <a:latin typeface="Tahoma"/>
                <a:cs typeface="Tahoma"/>
              </a:rPr>
              <a:t> </a:t>
            </a:r>
            <a:r>
              <a:rPr sz="1600" b="1" dirty="0">
                <a:solidFill>
                  <a:srgbClr val="404040"/>
                </a:solidFill>
                <a:latin typeface="Tahoma"/>
                <a:cs typeface="Tahoma"/>
              </a:rPr>
              <a:t>NA</a:t>
            </a:r>
            <a:r>
              <a:rPr sz="1600" b="1" spc="200" dirty="0">
                <a:solidFill>
                  <a:srgbClr val="404040"/>
                </a:solidFill>
                <a:latin typeface="Tahoma"/>
                <a:cs typeface="Tahoma"/>
              </a:rPr>
              <a:t> </a:t>
            </a:r>
            <a:r>
              <a:rPr sz="1600" b="1" spc="10" dirty="0">
                <a:solidFill>
                  <a:srgbClr val="404040"/>
                </a:solidFill>
                <a:latin typeface="Tahoma"/>
                <a:cs typeface="Tahoma"/>
              </a:rPr>
              <a:t>and</a:t>
            </a:r>
            <a:r>
              <a:rPr sz="1600" b="1" spc="200" dirty="0">
                <a:solidFill>
                  <a:srgbClr val="404040"/>
                </a:solidFill>
                <a:latin typeface="Tahoma"/>
                <a:cs typeface="Tahoma"/>
              </a:rPr>
              <a:t> </a:t>
            </a:r>
            <a:r>
              <a:rPr sz="1600" b="1" spc="-35" dirty="0">
                <a:solidFill>
                  <a:srgbClr val="404040"/>
                </a:solidFill>
                <a:latin typeface="Tahoma"/>
                <a:cs typeface="Tahoma"/>
              </a:rPr>
              <a:t>only</a:t>
            </a:r>
            <a:r>
              <a:rPr sz="1600" b="1" spc="140" dirty="0">
                <a:solidFill>
                  <a:srgbClr val="404040"/>
                </a:solidFill>
                <a:latin typeface="Tahoma"/>
                <a:cs typeface="Tahoma"/>
              </a:rPr>
              <a:t> </a:t>
            </a:r>
            <a:r>
              <a:rPr sz="1600" b="1" spc="-80" dirty="0">
                <a:solidFill>
                  <a:srgbClr val="404040"/>
                </a:solidFill>
                <a:latin typeface="Tahoma"/>
                <a:cs typeface="Tahoma"/>
              </a:rPr>
              <a:t>Submit</a:t>
            </a:r>
            <a:r>
              <a:rPr sz="1600" b="1" spc="60" dirty="0">
                <a:solidFill>
                  <a:srgbClr val="404040"/>
                </a:solidFill>
                <a:latin typeface="Tahoma"/>
                <a:cs typeface="Tahoma"/>
              </a:rPr>
              <a:t> </a:t>
            </a:r>
            <a:r>
              <a:rPr sz="1600" b="1" spc="-30" dirty="0">
                <a:solidFill>
                  <a:srgbClr val="404040"/>
                </a:solidFill>
                <a:latin typeface="Tahoma"/>
                <a:cs typeface="Tahoma"/>
              </a:rPr>
              <a:t>Allowed:</a:t>
            </a:r>
            <a:r>
              <a:rPr sz="1600" b="1" spc="140" dirty="0">
                <a:solidFill>
                  <a:srgbClr val="404040"/>
                </a:solidFill>
                <a:latin typeface="Tahoma"/>
                <a:cs typeface="Tahoma"/>
              </a:rPr>
              <a:t> </a:t>
            </a:r>
            <a:r>
              <a:rPr sz="1600" spc="-125" dirty="0">
                <a:solidFill>
                  <a:srgbClr val="404040"/>
                </a:solidFill>
                <a:latin typeface="Verdana"/>
                <a:cs typeface="Verdana"/>
              </a:rPr>
              <a:t>έχει</a:t>
            </a:r>
            <a:r>
              <a:rPr sz="1600" spc="-50" dirty="0">
                <a:solidFill>
                  <a:srgbClr val="404040"/>
                </a:solidFill>
                <a:latin typeface="Verdana"/>
                <a:cs typeface="Verdana"/>
              </a:rPr>
              <a:t> </a:t>
            </a:r>
            <a:r>
              <a:rPr sz="1600" spc="-80" dirty="0">
                <a:solidFill>
                  <a:srgbClr val="404040"/>
                </a:solidFill>
                <a:latin typeface="Verdana"/>
                <a:cs typeface="Verdana"/>
              </a:rPr>
              <a:t>επέλθει</a:t>
            </a:r>
            <a:r>
              <a:rPr sz="1600" spc="15" dirty="0">
                <a:solidFill>
                  <a:srgbClr val="404040"/>
                </a:solidFill>
                <a:latin typeface="Verdana"/>
                <a:cs typeface="Verdana"/>
              </a:rPr>
              <a:t> </a:t>
            </a:r>
            <a:r>
              <a:rPr sz="1600" spc="-5" dirty="0">
                <a:solidFill>
                  <a:srgbClr val="404040"/>
                </a:solidFill>
                <a:latin typeface="Verdana"/>
                <a:cs typeface="Verdana"/>
              </a:rPr>
              <a:t>η</a:t>
            </a:r>
            <a:r>
              <a:rPr sz="1600" spc="15" dirty="0">
                <a:solidFill>
                  <a:srgbClr val="404040"/>
                </a:solidFill>
                <a:latin typeface="Verdana"/>
                <a:cs typeface="Verdana"/>
              </a:rPr>
              <a:t> </a:t>
            </a:r>
            <a:r>
              <a:rPr sz="1600" spc="5" dirty="0">
                <a:solidFill>
                  <a:srgbClr val="404040"/>
                </a:solidFill>
                <a:latin typeface="Verdana"/>
                <a:cs typeface="Verdana"/>
              </a:rPr>
              <a:t>προθεσμία</a:t>
            </a:r>
            <a:r>
              <a:rPr sz="1600" spc="145" dirty="0">
                <a:solidFill>
                  <a:srgbClr val="404040"/>
                </a:solidFill>
                <a:latin typeface="Verdana"/>
                <a:cs typeface="Verdana"/>
              </a:rPr>
              <a:t> </a:t>
            </a:r>
            <a:r>
              <a:rPr sz="1600" spc="-15" dirty="0">
                <a:solidFill>
                  <a:srgbClr val="404040"/>
                </a:solidFill>
                <a:latin typeface="Verdana"/>
                <a:cs typeface="Verdana"/>
              </a:rPr>
              <a:t>υποβολής, </a:t>
            </a:r>
            <a:r>
              <a:rPr sz="1600" spc="-545" dirty="0">
                <a:solidFill>
                  <a:srgbClr val="404040"/>
                </a:solidFill>
                <a:latin typeface="Verdana"/>
                <a:cs typeface="Verdana"/>
              </a:rPr>
              <a:t> </a:t>
            </a:r>
            <a:r>
              <a:rPr sz="1600" spc="-5" dirty="0">
                <a:solidFill>
                  <a:srgbClr val="404040"/>
                </a:solidFill>
                <a:latin typeface="Verdana"/>
                <a:cs typeface="Verdana"/>
              </a:rPr>
              <a:t>αλλά</a:t>
            </a:r>
            <a:r>
              <a:rPr sz="1600" spc="-125" dirty="0">
                <a:solidFill>
                  <a:srgbClr val="404040"/>
                </a:solidFill>
                <a:latin typeface="Verdana"/>
                <a:cs typeface="Verdana"/>
              </a:rPr>
              <a:t> </a:t>
            </a:r>
            <a:r>
              <a:rPr sz="1600" spc="-5" dirty="0">
                <a:solidFill>
                  <a:srgbClr val="404040"/>
                </a:solidFill>
                <a:latin typeface="Verdana"/>
                <a:cs typeface="Verdana"/>
              </a:rPr>
              <a:t>η</a:t>
            </a:r>
            <a:r>
              <a:rPr sz="1600" spc="-160" dirty="0">
                <a:solidFill>
                  <a:srgbClr val="404040"/>
                </a:solidFill>
                <a:latin typeface="Verdana"/>
                <a:cs typeface="Verdana"/>
              </a:rPr>
              <a:t> </a:t>
            </a:r>
            <a:r>
              <a:rPr sz="1600" spc="-65" dirty="0">
                <a:solidFill>
                  <a:srgbClr val="404040"/>
                </a:solidFill>
                <a:latin typeface="Verdana"/>
                <a:cs typeface="Verdana"/>
              </a:rPr>
              <a:t>Εθνική</a:t>
            </a:r>
            <a:r>
              <a:rPr sz="1600" spc="-204" dirty="0">
                <a:solidFill>
                  <a:srgbClr val="404040"/>
                </a:solidFill>
                <a:latin typeface="Verdana"/>
                <a:cs typeface="Verdana"/>
              </a:rPr>
              <a:t> </a:t>
            </a:r>
            <a:r>
              <a:rPr sz="1600" spc="-10" dirty="0">
                <a:solidFill>
                  <a:srgbClr val="404040"/>
                </a:solidFill>
                <a:latin typeface="Verdana"/>
                <a:cs typeface="Verdana"/>
              </a:rPr>
              <a:t>Υπηρεσία</a:t>
            </a:r>
            <a:r>
              <a:rPr sz="1600" spc="-75" dirty="0">
                <a:solidFill>
                  <a:srgbClr val="404040"/>
                </a:solidFill>
                <a:latin typeface="Verdana"/>
                <a:cs typeface="Verdana"/>
              </a:rPr>
              <a:t> </a:t>
            </a:r>
            <a:r>
              <a:rPr sz="1600" spc="-70" dirty="0">
                <a:solidFill>
                  <a:srgbClr val="404040"/>
                </a:solidFill>
                <a:latin typeface="Verdana"/>
                <a:cs typeface="Verdana"/>
              </a:rPr>
              <a:t>επιτρέπει</a:t>
            </a:r>
            <a:r>
              <a:rPr sz="1600" spc="-150" dirty="0">
                <a:solidFill>
                  <a:srgbClr val="404040"/>
                </a:solidFill>
                <a:latin typeface="Verdana"/>
                <a:cs typeface="Verdana"/>
              </a:rPr>
              <a:t> </a:t>
            </a:r>
            <a:r>
              <a:rPr sz="1600" spc="-65" dirty="0">
                <a:solidFill>
                  <a:srgbClr val="404040"/>
                </a:solidFill>
                <a:latin typeface="Verdana"/>
                <a:cs typeface="Verdana"/>
              </a:rPr>
              <a:t>την</a:t>
            </a:r>
            <a:r>
              <a:rPr sz="1600" spc="-200" dirty="0">
                <a:solidFill>
                  <a:srgbClr val="404040"/>
                </a:solidFill>
                <a:latin typeface="Verdana"/>
                <a:cs typeface="Verdana"/>
              </a:rPr>
              <a:t> </a:t>
            </a:r>
            <a:r>
              <a:rPr sz="1600" spc="-15" dirty="0">
                <a:solidFill>
                  <a:srgbClr val="404040"/>
                </a:solidFill>
                <a:latin typeface="Verdana"/>
                <a:cs typeface="Verdana"/>
              </a:rPr>
              <a:t>υποβολή</a:t>
            </a:r>
            <a:r>
              <a:rPr sz="1600" spc="-85" dirty="0">
                <a:solidFill>
                  <a:srgbClr val="404040"/>
                </a:solidFill>
                <a:latin typeface="Verdana"/>
                <a:cs typeface="Verdana"/>
              </a:rPr>
              <a:t> </a:t>
            </a:r>
            <a:r>
              <a:rPr sz="1600" spc="-80" dirty="0">
                <a:solidFill>
                  <a:srgbClr val="404040"/>
                </a:solidFill>
                <a:latin typeface="Verdana"/>
                <a:cs typeface="Verdana"/>
              </a:rPr>
              <a:t>εκ</a:t>
            </a:r>
            <a:r>
              <a:rPr sz="1600" spc="-250" dirty="0">
                <a:solidFill>
                  <a:srgbClr val="404040"/>
                </a:solidFill>
                <a:latin typeface="Verdana"/>
                <a:cs typeface="Verdana"/>
              </a:rPr>
              <a:t> </a:t>
            </a:r>
            <a:r>
              <a:rPr sz="1600" spc="-40" dirty="0">
                <a:solidFill>
                  <a:srgbClr val="404040"/>
                </a:solidFill>
                <a:latin typeface="Verdana"/>
                <a:cs typeface="Verdana"/>
              </a:rPr>
              <a:t>νέου</a:t>
            </a:r>
            <a:r>
              <a:rPr sz="1600" spc="-165" dirty="0">
                <a:solidFill>
                  <a:srgbClr val="404040"/>
                </a:solidFill>
                <a:latin typeface="Verdana"/>
                <a:cs typeface="Verdana"/>
              </a:rPr>
              <a:t> </a:t>
            </a:r>
            <a:r>
              <a:rPr sz="1600" spc="-20" dirty="0">
                <a:solidFill>
                  <a:srgbClr val="404040"/>
                </a:solidFill>
                <a:latin typeface="Verdana"/>
                <a:cs typeface="Verdana"/>
              </a:rPr>
              <a:t>χωρίς</a:t>
            </a:r>
            <a:r>
              <a:rPr sz="1600" spc="-105" dirty="0">
                <a:solidFill>
                  <a:srgbClr val="404040"/>
                </a:solidFill>
                <a:latin typeface="Verdana"/>
                <a:cs typeface="Verdana"/>
              </a:rPr>
              <a:t> </a:t>
            </a:r>
            <a:r>
              <a:rPr sz="1600" spc="-25" dirty="0">
                <a:solidFill>
                  <a:srgbClr val="404040"/>
                </a:solidFill>
                <a:latin typeface="Verdana"/>
                <a:cs typeface="Verdana"/>
              </a:rPr>
              <a:t>αλλαγές</a:t>
            </a:r>
            <a:endParaRPr sz="1600">
              <a:latin typeface="Verdana"/>
              <a:cs typeface="Verdana"/>
            </a:endParaRPr>
          </a:p>
          <a:p>
            <a:pPr marL="756285" marR="5080" lvl="1" indent="-287020" algn="just">
              <a:lnSpc>
                <a:spcPct val="100000"/>
              </a:lnSpc>
              <a:spcBef>
                <a:spcPts val="330"/>
              </a:spcBef>
              <a:buFont typeface="Arial MT"/>
              <a:buChar char="–"/>
              <a:tabLst>
                <a:tab pos="756920" algn="l"/>
              </a:tabLst>
            </a:pPr>
            <a:r>
              <a:rPr sz="1600" b="1" spc="-5" dirty="0">
                <a:solidFill>
                  <a:srgbClr val="404040"/>
                </a:solidFill>
                <a:latin typeface="Tahoma"/>
                <a:cs typeface="Tahoma"/>
              </a:rPr>
              <a:t>Reopened</a:t>
            </a:r>
            <a:r>
              <a:rPr sz="1600" b="1" dirty="0">
                <a:solidFill>
                  <a:srgbClr val="404040"/>
                </a:solidFill>
                <a:latin typeface="Tahoma"/>
                <a:cs typeface="Tahoma"/>
              </a:rPr>
              <a:t> </a:t>
            </a:r>
            <a:r>
              <a:rPr sz="1600" b="1" spc="5" dirty="0">
                <a:solidFill>
                  <a:srgbClr val="404040"/>
                </a:solidFill>
                <a:latin typeface="Tahoma"/>
                <a:cs typeface="Tahoma"/>
              </a:rPr>
              <a:t>by</a:t>
            </a:r>
            <a:r>
              <a:rPr sz="1600" b="1" spc="10" dirty="0">
                <a:solidFill>
                  <a:srgbClr val="404040"/>
                </a:solidFill>
                <a:latin typeface="Tahoma"/>
                <a:cs typeface="Tahoma"/>
              </a:rPr>
              <a:t> </a:t>
            </a:r>
            <a:r>
              <a:rPr sz="1600" b="1" spc="5" dirty="0">
                <a:solidFill>
                  <a:srgbClr val="404040"/>
                </a:solidFill>
                <a:latin typeface="Tahoma"/>
                <a:cs typeface="Tahoma"/>
              </a:rPr>
              <a:t>NA</a:t>
            </a:r>
            <a:r>
              <a:rPr sz="1600" b="1" spc="10" dirty="0">
                <a:solidFill>
                  <a:srgbClr val="404040"/>
                </a:solidFill>
                <a:latin typeface="Tahoma"/>
                <a:cs typeface="Tahoma"/>
              </a:rPr>
              <a:t> </a:t>
            </a:r>
            <a:r>
              <a:rPr sz="1600" b="1" spc="15" dirty="0">
                <a:solidFill>
                  <a:srgbClr val="404040"/>
                </a:solidFill>
                <a:latin typeface="Tahoma"/>
                <a:cs typeface="Tahoma"/>
              </a:rPr>
              <a:t>and</a:t>
            </a:r>
            <a:r>
              <a:rPr sz="1600" b="1" spc="20" dirty="0">
                <a:solidFill>
                  <a:srgbClr val="404040"/>
                </a:solidFill>
                <a:latin typeface="Tahoma"/>
                <a:cs typeface="Tahoma"/>
              </a:rPr>
              <a:t> </a:t>
            </a:r>
            <a:r>
              <a:rPr sz="1600" b="1" spc="-95" dirty="0">
                <a:solidFill>
                  <a:srgbClr val="404040"/>
                </a:solidFill>
                <a:latin typeface="Tahoma"/>
                <a:cs typeface="Tahoma"/>
              </a:rPr>
              <a:t>Edit/Submit</a:t>
            </a:r>
            <a:r>
              <a:rPr sz="1600" b="1" spc="275" dirty="0">
                <a:solidFill>
                  <a:srgbClr val="404040"/>
                </a:solidFill>
                <a:latin typeface="Tahoma"/>
                <a:cs typeface="Tahoma"/>
              </a:rPr>
              <a:t> </a:t>
            </a:r>
            <a:r>
              <a:rPr sz="1600" b="1" spc="-30" dirty="0">
                <a:solidFill>
                  <a:srgbClr val="404040"/>
                </a:solidFill>
                <a:latin typeface="Tahoma"/>
                <a:cs typeface="Tahoma"/>
              </a:rPr>
              <a:t>Allowed:</a:t>
            </a:r>
            <a:r>
              <a:rPr sz="1600" b="1" spc="409" dirty="0">
                <a:solidFill>
                  <a:srgbClr val="404040"/>
                </a:solidFill>
                <a:latin typeface="Tahoma"/>
                <a:cs typeface="Tahoma"/>
              </a:rPr>
              <a:t> </a:t>
            </a:r>
            <a:r>
              <a:rPr sz="1600" spc="-114" dirty="0">
                <a:solidFill>
                  <a:srgbClr val="404040"/>
                </a:solidFill>
                <a:latin typeface="Verdana"/>
                <a:cs typeface="Verdana"/>
              </a:rPr>
              <a:t>έχει </a:t>
            </a:r>
            <a:r>
              <a:rPr sz="1600" spc="-75" dirty="0">
                <a:solidFill>
                  <a:srgbClr val="404040"/>
                </a:solidFill>
                <a:latin typeface="Verdana"/>
                <a:cs typeface="Verdana"/>
              </a:rPr>
              <a:t>επέλθει </a:t>
            </a:r>
            <a:r>
              <a:rPr sz="1600" spc="-5" dirty="0">
                <a:solidFill>
                  <a:srgbClr val="404040"/>
                </a:solidFill>
                <a:latin typeface="Verdana"/>
                <a:cs typeface="Verdana"/>
              </a:rPr>
              <a:t>η </a:t>
            </a:r>
            <a:r>
              <a:rPr sz="1600" spc="5" dirty="0">
                <a:solidFill>
                  <a:srgbClr val="404040"/>
                </a:solidFill>
                <a:latin typeface="Verdana"/>
                <a:cs typeface="Verdana"/>
              </a:rPr>
              <a:t>προθεσμία </a:t>
            </a:r>
            <a:r>
              <a:rPr sz="1600" spc="-10" dirty="0">
                <a:solidFill>
                  <a:srgbClr val="404040"/>
                </a:solidFill>
                <a:latin typeface="Verdana"/>
                <a:cs typeface="Verdana"/>
              </a:rPr>
              <a:t>υποβολής,</a:t>
            </a:r>
            <a:r>
              <a:rPr sz="1600" spc="545" dirty="0">
                <a:solidFill>
                  <a:srgbClr val="404040"/>
                </a:solidFill>
                <a:latin typeface="Verdana"/>
                <a:cs typeface="Verdana"/>
              </a:rPr>
              <a:t> </a:t>
            </a:r>
            <a:r>
              <a:rPr sz="1600" spc="-5" dirty="0">
                <a:solidFill>
                  <a:srgbClr val="404040"/>
                </a:solidFill>
                <a:latin typeface="Verdana"/>
                <a:cs typeface="Verdana"/>
              </a:rPr>
              <a:t>αλλά η </a:t>
            </a:r>
            <a:r>
              <a:rPr sz="1600" dirty="0">
                <a:solidFill>
                  <a:srgbClr val="404040"/>
                </a:solidFill>
                <a:latin typeface="Verdana"/>
                <a:cs typeface="Verdana"/>
              </a:rPr>
              <a:t> </a:t>
            </a:r>
            <a:r>
              <a:rPr sz="1600" spc="-70" dirty="0">
                <a:solidFill>
                  <a:srgbClr val="404040"/>
                </a:solidFill>
                <a:latin typeface="Verdana"/>
                <a:cs typeface="Verdana"/>
              </a:rPr>
              <a:t>Εθνική </a:t>
            </a:r>
            <a:r>
              <a:rPr sz="1600" spc="-5" dirty="0">
                <a:solidFill>
                  <a:srgbClr val="404040"/>
                </a:solidFill>
                <a:latin typeface="Verdana"/>
                <a:cs typeface="Verdana"/>
              </a:rPr>
              <a:t>Υπηρεσία </a:t>
            </a:r>
            <a:r>
              <a:rPr sz="1600" spc="-70" dirty="0">
                <a:solidFill>
                  <a:srgbClr val="404040"/>
                </a:solidFill>
                <a:latin typeface="Verdana"/>
                <a:cs typeface="Verdana"/>
              </a:rPr>
              <a:t>επιτρέπει την </a:t>
            </a:r>
            <a:r>
              <a:rPr sz="1600" spc="-25" dirty="0">
                <a:solidFill>
                  <a:srgbClr val="404040"/>
                </a:solidFill>
                <a:latin typeface="Verdana"/>
                <a:cs typeface="Verdana"/>
              </a:rPr>
              <a:t>επεξεργασία </a:t>
            </a:r>
            <a:r>
              <a:rPr sz="1600" spc="-40" dirty="0">
                <a:solidFill>
                  <a:srgbClr val="404040"/>
                </a:solidFill>
                <a:latin typeface="Verdana"/>
                <a:cs typeface="Verdana"/>
              </a:rPr>
              <a:t>και </a:t>
            </a:r>
            <a:r>
              <a:rPr sz="1600" spc="-10" dirty="0">
                <a:solidFill>
                  <a:srgbClr val="404040"/>
                </a:solidFill>
                <a:latin typeface="Verdana"/>
                <a:cs typeface="Verdana"/>
              </a:rPr>
              <a:t>υποβολή </a:t>
            </a:r>
            <a:r>
              <a:rPr sz="1600" spc="-80" dirty="0">
                <a:solidFill>
                  <a:srgbClr val="404040"/>
                </a:solidFill>
                <a:latin typeface="Verdana"/>
                <a:cs typeface="Verdana"/>
              </a:rPr>
              <a:t>εκ </a:t>
            </a:r>
            <a:r>
              <a:rPr sz="1600" spc="-40" dirty="0">
                <a:solidFill>
                  <a:srgbClr val="404040"/>
                </a:solidFill>
                <a:latin typeface="Verdana"/>
                <a:cs typeface="Verdana"/>
              </a:rPr>
              <a:t>νέου </a:t>
            </a:r>
            <a:r>
              <a:rPr sz="1600" spc="-25" dirty="0">
                <a:solidFill>
                  <a:srgbClr val="404040"/>
                </a:solidFill>
                <a:latin typeface="Verdana"/>
                <a:cs typeface="Verdana"/>
              </a:rPr>
              <a:t>της</a:t>
            </a:r>
            <a:r>
              <a:rPr sz="1600" spc="-20" dirty="0">
                <a:solidFill>
                  <a:srgbClr val="404040"/>
                </a:solidFill>
                <a:latin typeface="Verdana"/>
                <a:cs typeface="Verdana"/>
              </a:rPr>
              <a:t> </a:t>
            </a:r>
            <a:r>
              <a:rPr sz="1600" spc="-10" dirty="0">
                <a:solidFill>
                  <a:srgbClr val="404040"/>
                </a:solidFill>
                <a:latin typeface="Verdana"/>
                <a:cs typeface="Verdana"/>
              </a:rPr>
              <a:t>αίτησης </a:t>
            </a:r>
            <a:r>
              <a:rPr sz="1600" spc="-15" dirty="0">
                <a:solidFill>
                  <a:srgbClr val="404040"/>
                </a:solidFill>
                <a:latin typeface="Verdana"/>
                <a:cs typeface="Verdana"/>
              </a:rPr>
              <a:t>λόγω </a:t>
            </a:r>
            <a:r>
              <a:rPr sz="1600" spc="-90" dirty="0">
                <a:solidFill>
                  <a:srgbClr val="404040"/>
                </a:solidFill>
                <a:latin typeface="Verdana"/>
                <a:cs typeface="Verdana"/>
              </a:rPr>
              <a:t>τεχνικών </a:t>
            </a:r>
            <a:r>
              <a:rPr sz="1600" spc="-85" dirty="0">
                <a:solidFill>
                  <a:srgbClr val="404040"/>
                </a:solidFill>
                <a:latin typeface="Verdana"/>
                <a:cs typeface="Verdana"/>
              </a:rPr>
              <a:t> </a:t>
            </a:r>
            <a:r>
              <a:rPr sz="1600" spc="-15" dirty="0">
                <a:solidFill>
                  <a:srgbClr val="404040"/>
                </a:solidFill>
                <a:latin typeface="Verdana"/>
                <a:cs typeface="Verdana"/>
              </a:rPr>
              <a:t>προβλημάτων</a:t>
            </a:r>
            <a:r>
              <a:rPr sz="1600" spc="-80" dirty="0">
                <a:solidFill>
                  <a:srgbClr val="404040"/>
                </a:solidFill>
                <a:latin typeface="Verdana"/>
                <a:cs typeface="Verdana"/>
              </a:rPr>
              <a:t> </a:t>
            </a:r>
            <a:r>
              <a:rPr sz="1600" spc="-5" dirty="0">
                <a:solidFill>
                  <a:srgbClr val="404040"/>
                </a:solidFill>
                <a:latin typeface="Verdana"/>
                <a:cs typeface="Verdana"/>
              </a:rPr>
              <a:t>ή</a:t>
            </a:r>
            <a:r>
              <a:rPr sz="1600" spc="-170" dirty="0">
                <a:solidFill>
                  <a:srgbClr val="404040"/>
                </a:solidFill>
                <a:latin typeface="Verdana"/>
                <a:cs typeface="Verdana"/>
              </a:rPr>
              <a:t> </a:t>
            </a:r>
            <a:r>
              <a:rPr sz="1600" spc="-35" dirty="0">
                <a:solidFill>
                  <a:srgbClr val="404040"/>
                </a:solidFill>
                <a:latin typeface="Verdana"/>
                <a:cs typeface="Verdana"/>
              </a:rPr>
              <a:t>κατόπιν</a:t>
            </a:r>
            <a:r>
              <a:rPr sz="1600" spc="-165" dirty="0">
                <a:solidFill>
                  <a:srgbClr val="404040"/>
                </a:solidFill>
                <a:latin typeface="Verdana"/>
                <a:cs typeface="Verdana"/>
              </a:rPr>
              <a:t> </a:t>
            </a:r>
            <a:r>
              <a:rPr sz="1600" spc="-30" dirty="0">
                <a:solidFill>
                  <a:srgbClr val="404040"/>
                </a:solidFill>
                <a:latin typeface="Verdana"/>
                <a:cs typeface="Verdana"/>
              </a:rPr>
              <a:t>οδηγιών</a:t>
            </a:r>
            <a:r>
              <a:rPr sz="1600" spc="-155" dirty="0">
                <a:solidFill>
                  <a:srgbClr val="404040"/>
                </a:solidFill>
                <a:latin typeface="Verdana"/>
                <a:cs typeface="Verdana"/>
              </a:rPr>
              <a:t> </a:t>
            </a:r>
            <a:r>
              <a:rPr sz="1600" spc="-30" dirty="0">
                <a:solidFill>
                  <a:srgbClr val="404040"/>
                </a:solidFill>
                <a:latin typeface="Verdana"/>
                <a:cs typeface="Verdana"/>
              </a:rPr>
              <a:t>της</a:t>
            </a:r>
            <a:r>
              <a:rPr sz="1600" spc="-140" dirty="0">
                <a:solidFill>
                  <a:srgbClr val="404040"/>
                </a:solidFill>
                <a:latin typeface="Verdana"/>
                <a:cs typeface="Verdana"/>
              </a:rPr>
              <a:t> </a:t>
            </a:r>
            <a:r>
              <a:rPr sz="1600" spc="-175" dirty="0">
                <a:solidFill>
                  <a:srgbClr val="404040"/>
                </a:solidFill>
                <a:latin typeface="Verdana"/>
                <a:cs typeface="Verdana"/>
              </a:rPr>
              <a:t>ΕΕ</a:t>
            </a:r>
            <a:endParaRPr sz="1600">
              <a:latin typeface="Verdana"/>
              <a:cs typeface="Verdana"/>
            </a:endParaRPr>
          </a:p>
          <a:p>
            <a:pPr marL="355600" indent="-342900" algn="just">
              <a:lnSpc>
                <a:spcPct val="100000"/>
              </a:lnSpc>
              <a:spcBef>
                <a:spcPts val="409"/>
              </a:spcBef>
              <a:buFont typeface="Arial MT"/>
              <a:buChar char="•"/>
              <a:tabLst>
                <a:tab pos="355600" algn="l"/>
              </a:tabLst>
            </a:pPr>
            <a:r>
              <a:rPr sz="1600" b="1" spc="-95" dirty="0">
                <a:solidFill>
                  <a:srgbClr val="404040"/>
                </a:solidFill>
                <a:latin typeface="Tahoma"/>
                <a:cs typeface="Tahoma"/>
              </a:rPr>
              <a:t>Su</a:t>
            </a:r>
            <a:r>
              <a:rPr sz="1600" b="1" spc="-90" dirty="0">
                <a:solidFill>
                  <a:srgbClr val="404040"/>
                </a:solidFill>
                <a:latin typeface="Tahoma"/>
                <a:cs typeface="Tahoma"/>
              </a:rPr>
              <a:t>bm</a:t>
            </a:r>
            <a:r>
              <a:rPr sz="1600" b="1" spc="-95" dirty="0">
                <a:solidFill>
                  <a:srgbClr val="404040"/>
                </a:solidFill>
                <a:latin typeface="Tahoma"/>
                <a:cs typeface="Tahoma"/>
              </a:rPr>
              <a:t>i</a:t>
            </a:r>
            <a:r>
              <a:rPr sz="1600" b="1" spc="-90" dirty="0">
                <a:solidFill>
                  <a:srgbClr val="404040"/>
                </a:solidFill>
                <a:latin typeface="Tahoma"/>
                <a:cs typeface="Tahoma"/>
              </a:rPr>
              <a:t>t</a:t>
            </a:r>
            <a:r>
              <a:rPr sz="1600" b="1" spc="-35" dirty="0">
                <a:solidFill>
                  <a:srgbClr val="404040"/>
                </a:solidFill>
                <a:latin typeface="Tahoma"/>
                <a:cs typeface="Tahoma"/>
              </a:rPr>
              <a:t>t</a:t>
            </a:r>
            <a:r>
              <a:rPr sz="1600" b="1" spc="-30" dirty="0">
                <a:solidFill>
                  <a:srgbClr val="404040"/>
                </a:solidFill>
                <a:latin typeface="Tahoma"/>
                <a:cs typeface="Tahoma"/>
              </a:rPr>
              <a:t>e</a:t>
            </a:r>
            <a:r>
              <a:rPr sz="1600" b="1" spc="-25" dirty="0">
                <a:solidFill>
                  <a:srgbClr val="404040"/>
                </a:solidFill>
                <a:latin typeface="Tahoma"/>
                <a:cs typeface="Tahoma"/>
              </a:rPr>
              <a:t>d</a:t>
            </a:r>
            <a:r>
              <a:rPr sz="1600" spc="-5" dirty="0">
                <a:solidFill>
                  <a:srgbClr val="404040"/>
                </a:solidFill>
                <a:latin typeface="Verdana"/>
                <a:cs typeface="Verdana"/>
              </a:rPr>
              <a:t>:</a:t>
            </a:r>
            <a:r>
              <a:rPr sz="1600" spc="-400" dirty="0">
                <a:solidFill>
                  <a:srgbClr val="404040"/>
                </a:solidFill>
                <a:latin typeface="Verdana"/>
                <a:cs typeface="Verdana"/>
              </a:rPr>
              <a:t> </a:t>
            </a:r>
            <a:r>
              <a:rPr sz="1600" spc="-5" dirty="0">
                <a:solidFill>
                  <a:srgbClr val="404040"/>
                </a:solidFill>
                <a:latin typeface="Verdana"/>
                <a:cs typeface="Verdana"/>
              </a:rPr>
              <a:t>η</a:t>
            </a:r>
            <a:r>
              <a:rPr sz="1600" spc="-160" dirty="0">
                <a:solidFill>
                  <a:srgbClr val="404040"/>
                </a:solidFill>
                <a:latin typeface="Verdana"/>
                <a:cs typeface="Verdana"/>
              </a:rPr>
              <a:t> </a:t>
            </a:r>
            <a:r>
              <a:rPr sz="1600" spc="-30" dirty="0">
                <a:solidFill>
                  <a:srgbClr val="404040"/>
                </a:solidFill>
                <a:latin typeface="Verdana"/>
                <a:cs typeface="Verdana"/>
              </a:rPr>
              <a:t>α</a:t>
            </a:r>
            <a:r>
              <a:rPr sz="1600" spc="-15" dirty="0">
                <a:solidFill>
                  <a:srgbClr val="404040"/>
                </a:solidFill>
                <a:latin typeface="Verdana"/>
                <a:cs typeface="Verdana"/>
              </a:rPr>
              <a:t>ί</a:t>
            </a:r>
            <a:r>
              <a:rPr sz="1600" spc="-30" dirty="0">
                <a:solidFill>
                  <a:srgbClr val="404040"/>
                </a:solidFill>
                <a:latin typeface="Verdana"/>
                <a:cs typeface="Verdana"/>
              </a:rPr>
              <a:t>τ</a:t>
            </a:r>
            <a:r>
              <a:rPr sz="1600" spc="-35" dirty="0">
                <a:solidFill>
                  <a:srgbClr val="404040"/>
                </a:solidFill>
                <a:latin typeface="Verdana"/>
                <a:cs typeface="Verdana"/>
              </a:rPr>
              <a:t>η</a:t>
            </a:r>
            <a:r>
              <a:rPr sz="1600" spc="-30" dirty="0">
                <a:solidFill>
                  <a:srgbClr val="404040"/>
                </a:solidFill>
                <a:latin typeface="Verdana"/>
                <a:cs typeface="Verdana"/>
              </a:rPr>
              <a:t>σ</a:t>
            </a:r>
            <a:r>
              <a:rPr sz="1600" spc="-5" dirty="0">
                <a:solidFill>
                  <a:srgbClr val="404040"/>
                </a:solidFill>
                <a:latin typeface="Verdana"/>
                <a:cs typeface="Verdana"/>
              </a:rPr>
              <a:t>η</a:t>
            </a:r>
            <a:r>
              <a:rPr sz="1600" spc="-135" dirty="0">
                <a:solidFill>
                  <a:srgbClr val="404040"/>
                </a:solidFill>
                <a:latin typeface="Verdana"/>
                <a:cs typeface="Verdana"/>
              </a:rPr>
              <a:t> </a:t>
            </a:r>
            <a:r>
              <a:rPr sz="1600" spc="-155" dirty="0">
                <a:solidFill>
                  <a:srgbClr val="404040"/>
                </a:solidFill>
                <a:latin typeface="Verdana"/>
                <a:cs typeface="Verdana"/>
              </a:rPr>
              <a:t>έχε</a:t>
            </a:r>
            <a:r>
              <a:rPr sz="1600" spc="-5" dirty="0">
                <a:solidFill>
                  <a:srgbClr val="404040"/>
                </a:solidFill>
                <a:latin typeface="Verdana"/>
                <a:cs typeface="Verdana"/>
              </a:rPr>
              <a:t>ι</a:t>
            </a:r>
            <a:r>
              <a:rPr sz="1600" spc="-260" dirty="0">
                <a:solidFill>
                  <a:srgbClr val="404040"/>
                </a:solidFill>
                <a:latin typeface="Verdana"/>
                <a:cs typeface="Verdana"/>
              </a:rPr>
              <a:t> </a:t>
            </a:r>
            <a:r>
              <a:rPr sz="1600" spc="-10" dirty="0">
                <a:solidFill>
                  <a:srgbClr val="404040"/>
                </a:solidFill>
                <a:latin typeface="Verdana"/>
                <a:cs typeface="Verdana"/>
              </a:rPr>
              <a:t>υπ</a:t>
            </a:r>
            <a:r>
              <a:rPr sz="1600" dirty="0">
                <a:solidFill>
                  <a:srgbClr val="404040"/>
                </a:solidFill>
                <a:latin typeface="Verdana"/>
                <a:cs typeface="Verdana"/>
              </a:rPr>
              <a:t>ο</a:t>
            </a:r>
            <a:r>
              <a:rPr sz="1600" spc="-15" dirty="0">
                <a:solidFill>
                  <a:srgbClr val="404040"/>
                </a:solidFill>
                <a:latin typeface="Verdana"/>
                <a:cs typeface="Verdana"/>
              </a:rPr>
              <a:t>β</a:t>
            </a:r>
            <a:r>
              <a:rPr sz="1600" spc="-75" dirty="0">
                <a:solidFill>
                  <a:srgbClr val="404040"/>
                </a:solidFill>
                <a:latin typeface="Verdana"/>
                <a:cs typeface="Verdana"/>
              </a:rPr>
              <a:t>λ</a:t>
            </a:r>
            <a:r>
              <a:rPr sz="1600" spc="-80" dirty="0">
                <a:solidFill>
                  <a:srgbClr val="404040"/>
                </a:solidFill>
                <a:latin typeface="Verdana"/>
                <a:cs typeface="Verdana"/>
              </a:rPr>
              <a:t>ηθε</a:t>
            </a:r>
            <a:r>
              <a:rPr sz="1600" spc="-5" dirty="0">
                <a:solidFill>
                  <a:srgbClr val="404040"/>
                </a:solidFill>
                <a:latin typeface="Verdana"/>
                <a:cs typeface="Verdana"/>
              </a:rPr>
              <a:t>ί</a:t>
            </a:r>
            <a:endParaRPr sz="1600">
              <a:latin typeface="Verdana"/>
              <a:cs typeface="Verdana"/>
            </a:endParaRPr>
          </a:p>
          <a:p>
            <a:pPr marL="355600" indent="-342900" algn="just">
              <a:lnSpc>
                <a:spcPct val="100000"/>
              </a:lnSpc>
              <a:spcBef>
                <a:spcPts val="395"/>
              </a:spcBef>
              <a:buFont typeface="Arial MT"/>
              <a:buChar char="•"/>
              <a:tabLst>
                <a:tab pos="355600" algn="l"/>
              </a:tabLst>
            </a:pPr>
            <a:r>
              <a:rPr sz="1600" b="1" spc="-75" dirty="0">
                <a:solidFill>
                  <a:srgbClr val="404040"/>
                </a:solidFill>
                <a:latin typeface="Tahoma"/>
                <a:cs typeface="Tahoma"/>
              </a:rPr>
              <a:t>Unsubmitted</a:t>
            </a:r>
            <a:endParaRPr sz="1600">
              <a:latin typeface="Tahoma"/>
              <a:cs typeface="Tahoma"/>
            </a:endParaRPr>
          </a:p>
          <a:p>
            <a:pPr marL="756285" lvl="1" indent="-287020">
              <a:lnSpc>
                <a:spcPct val="100000"/>
              </a:lnSpc>
              <a:spcBef>
                <a:spcPts val="400"/>
              </a:spcBef>
              <a:buFont typeface="Arial MT"/>
              <a:buChar char="–"/>
              <a:tabLst>
                <a:tab pos="756285" algn="l"/>
                <a:tab pos="756920" algn="l"/>
              </a:tabLst>
            </a:pPr>
            <a:r>
              <a:rPr sz="1600" b="1" spc="-15" dirty="0">
                <a:solidFill>
                  <a:srgbClr val="404040"/>
                </a:solidFill>
                <a:latin typeface="Tahoma"/>
                <a:cs typeface="Tahoma"/>
              </a:rPr>
              <a:t>Deadline</a:t>
            </a:r>
            <a:r>
              <a:rPr sz="1600" b="1" spc="20" dirty="0">
                <a:solidFill>
                  <a:srgbClr val="404040"/>
                </a:solidFill>
                <a:latin typeface="Tahoma"/>
                <a:cs typeface="Tahoma"/>
              </a:rPr>
              <a:t> </a:t>
            </a:r>
            <a:r>
              <a:rPr sz="1600" b="1" spc="-60" dirty="0">
                <a:solidFill>
                  <a:srgbClr val="404040"/>
                </a:solidFill>
                <a:latin typeface="Tahoma"/>
                <a:cs typeface="Tahoma"/>
              </a:rPr>
              <a:t>Expired:</a:t>
            </a:r>
            <a:r>
              <a:rPr sz="1600" b="1" spc="-30" dirty="0">
                <a:solidFill>
                  <a:srgbClr val="404040"/>
                </a:solidFill>
                <a:latin typeface="Tahoma"/>
                <a:cs typeface="Tahoma"/>
              </a:rPr>
              <a:t> </a:t>
            </a:r>
            <a:r>
              <a:rPr sz="1600" spc="-5" dirty="0">
                <a:solidFill>
                  <a:srgbClr val="404040"/>
                </a:solidFill>
                <a:latin typeface="Verdana"/>
                <a:cs typeface="Verdana"/>
              </a:rPr>
              <a:t>η</a:t>
            </a:r>
            <a:r>
              <a:rPr sz="1600" spc="-160" dirty="0">
                <a:solidFill>
                  <a:srgbClr val="404040"/>
                </a:solidFill>
                <a:latin typeface="Verdana"/>
                <a:cs typeface="Verdana"/>
              </a:rPr>
              <a:t> </a:t>
            </a:r>
            <a:r>
              <a:rPr sz="1600" spc="-25" dirty="0">
                <a:solidFill>
                  <a:srgbClr val="404040"/>
                </a:solidFill>
                <a:latin typeface="Verdana"/>
                <a:cs typeface="Verdana"/>
              </a:rPr>
              <a:t>αίτηση</a:t>
            </a:r>
            <a:r>
              <a:rPr sz="1600" spc="-120" dirty="0">
                <a:solidFill>
                  <a:srgbClr val="404040"/>
                </a:solidFill>
                <a:latin typeface="Verdana"/>
                <a:cs typeface="Verdana"/>
              </a:rPr>
              <a:t> </a:t>
            </a:r>
            <a:r>
              <a:rPr sz="1600" spc="-60" dirty="0">
                <a:solidFill>
                  <a:srgbClr val="404040"/>
                </a:solidFill>
                <a:latin typeface="Verdana"/>
                <a:cs typeface="Verdana"/>
              </a:rPr>
              <a:t>δεν</a:t>
            </a:r>
            <a:r>
              <a:rPr sz="1600" spc="-210" dirty="0">
                <a:solidFill>
                  <a:srgbClr val="404040"/>
                </a:solidFill>
                <a:latin typeface="Verdana"/>
                <a:cs typeface="Verdana"/>
              </a:rPr>
              <a:t> </a:t>
            </a:r>
            <a:r>
              <a:rPr sz="1600" spc="-50" dirty="0">
                <a:solidFill>
                  <a:srgbClr val="404040"/>
                </a:solidFill>
                <a:latin typeface="Verdana"/>
                <a:cs typeface="Verdana"/>
              </a:rPr>
              <a:t>υποβλήθηκε</a:t>
            </a:r>
            <a:r>
              <a:rPr sz="1600" spc="-65" dirty="0">
                <a:solidFill>
                  <a:srgbClr val="404040"/>
                </a:solidFill>
                <a:latin typeface="Verdana"/>
                <a:cs typeface="Verdana"/>
              </a:rPr>
              <a:t> </a:t>
            </a:r>
            <a:r>
              <a:rPr sz="1600" spc="-35" dirty="0">
                <a:solidFill>
                  <a:srgbClr val="404040"/>
                </a:solidFill>
                <a:latin typeface="Verdana"/>
                <a:cs typeface="Verdana"/>
              </a:rPr>
              <a:t>εντός</a:t>
            </a:r>
            <a:r>
              <a:rPr sz="1600" spc="-150" dirty="0">
                <a:solidFill>
                  <a:srgbClr val="404040"/>
                </a:solidFill>
                <a:latin typeface="Verdana"/>
                <a:cs typeface="Verdana"/>
              </a:rPr>
              <a:t> </a:t>
            </a:r>
            <a:r>
              <a:rPr sz="1600" spc="-30" dirty="0">
                <a:solidFill>
                  <a:srgbClr val="404040"/>
                </a:solidFill>
                <a:latin typeface="Verdana"/>
                <a:cs typeface="Verdana"/>
              </a:rPr>
              <a:t>της</a:t>
            </a:r>
            <a:r>
              <a:rPr sz="1600" spc="-140" dirty="0">
                <a:solidFill>
                  <a:srgbClr val="404040"/>
                </a:solidFill>
                <a:latin typeface="Verdana"/>
                <a:cs typeface="Verdana"/>
              </a:rPr>
              <a:t> </a:t>
            </a:r>
            <a:r>
              <a:rPr sz="1600" spc="15" dirty="0">
                <a:solidFill>
                  <a:srgbClr val="404040"/>
                </a:solidFill>
                <a:latin typeface="Verdana"/>
                <a:cs typeface="Verdana"/>
              </a:rPr>
              <a:t>προθεσμίας</a:t>
            </a:r>
            <a:endParaRPr sz="1600">
              <a:latin typeface="Verdana"/>
              <a:cs typeface="Verdana"/>
            </a:endParaRPr>
          </a:p>
          <a:p>
            <a:pPr marL="756285" lvl="1" indent="-287020">
              <a:lnSpc>
                <a:spcPct val="100000"/>
              </a:lnSpc>
              <a:spcBef>
                <a:spcPts val="409"/>
              </a:spcBef>
              <a:buFont typeface="Arial MT"/>
              <a:buChar char="–"/>
              <a:tabLst>
                <a:tab pos="756285" algn="l"/>
                <a:tab pos="756920" algn="l"/>
              </a:tabLst>
            </a:pPr>
            <a:r>
              <a:rPr sz="1600" b="1" spc="-60" dirty="0">
                <a:solidFill>
                  <a:srgbClr val="404040"/>
                </a:solidFill>
                <a:latin typeface="Tahoma"/>
                <a:cs typeface="Tahoma"/>
              </a:rPr>
              <a:t>Deleted</a:t>
            </a:r>
            <a:r>
              <a:rPr sz="1600" spc="-60" dirty="0">
                <a:solidFill>
                  <a:srgbClr val="404040"/>
                </a:solidFill>
                <a:latin typeface="Verdana"/>
                <a:cs typeface="Verdana"/>
              </a:rPr>
              <a:t>:</a:t>
            </a:r>
            <a:r>
              <a:rPr sz="1600" spc="200" dirty="0">
                <a:solidFill>
                  <a:srgbClr val="404040"/>
                </a:solidFill>
                <a:latin typeface="Verdana"/>
                <a:cs typeface="Verdana"/>
              </a:rPr>
              <a:t> </a:t>
            </a:r>
            <a:r>
              <a:rPr sz="1600" spc="-5" dirty="0">
                <a:solidFill>
                  <a:srgbClr val="404040"/>
                </a:solidFill>
                <a:latin typeface="Verdana"/>
                <a:cs typeface="Verdana"/>
              </a:rPr>
              <a:t>η</a:t>
            </a:r>
            <a:r>
              <a:rPr sz="1600" spc="165" dirty="0">
                <a:solidFill>
                  <a:srgbClr val="404040"/>
                </a:solidFill>
                <a:latin typeface="Verdana"/>
                <a:cs typeface="Verdana"/>
              </a:rPr>
              <a:t> </a:t>
            </a:r>
            <a:r>
              <a:rPr sz="1600" spc="-25" dirty="0">
                <a:solidFill>
                  <a:srgbClr val="404040"/>
                </a:solidFill>
                <a:latin typeface="Verdana"/>
                <a:cs typeface="Verdana"/>
              </a:rPr>
              <a:t>αίτηση</a:t>
            </a:r>
            <a:r>
              <a:rPr sz="1600" spc="215" dirty="0">
                <a:solidFill>
                  <a:srgbClr val="404040"/>
                </a:solidFill>
                <a:latin typeface="Verdana"/>
                <a:cs typeface="Verdana"/>
              </a:rPr>
              <a:t> </a:t>
            </a:r>
            <a:r>
              <a:rPr sz="1600" spc="-65" dirty="0">
                <a:solidFill>
                  <a:srgbClr val="404040"/>
                </a:solidFill>
                <a:latin typeface="Verdana"/>
                <a:cs typeface="Verdana"/>
              </a:rPr>
              <a:t>δεν</a:t>
            </a:r>
            <a:r>
              <a:rPr sz="1600" spc="135" dirty="0">
                <a:solidFill>
                  <a:srgbClr val="404040"/>
                </a:solidFill>
                <a:latin typeface="Verdana"/>
                <a:cs typeface="Verdana"/>
              </a:rPr>
              <a:t> </a:t>
            </a:r>
            <a:r>
              <a:rPr sz="1600" spc="-45" dirty="0">
                <a:solidFill>
                  <a:srgbClr val="404040"/>
                </a:solidFill>
                <a:latin typeface="Verdana"/>
                <a:cs typeface="Verdana"/>
              </a:rPr>
              <a:t>υποβλήθηκε</a:t>
            </a:r>
            <a:r>
              <a:rPr sz="1600" spc="229" dirty="0">
                <a:solidFill>
                  <a:srgbClr val="404040"/>
                </a:solidFill>
                <a:latin typeface="Verdana"/>
                <a:cs typeface="Verdana"/>
              </a:rPr>
              <a:t> </a:t>
            </a:r>
            <a:r>
              <a:rPr sz="1600" spc="-45" dirty="0">
                <a:solidFill>
                  <a:srgbClr val="404040"/>
                </a:solidFill>
                <a:latin typeface="Verdana"/>
                <a:cs typeface="Verdana"/>
              </a:rPr>
              <a:t>και</a:t>
            </a:r>
            <a:r>
              <a:rPr sz="1600" spc="160" dirty="0">
                <a:solidFill>
                  <a:srgbClr val="404040"/>
                </a:solidFill>
                <a:latin typeface="Verdana"/>
                <a:cs typeface="Verdana"/>
              </a:rPr>
              <a:t> </a:t>
            </a:r>
            <a:r>
              <a:rPr sz="1600" spc="-114" dirty="0">
                <a:solidFill>
                  <a:srgbClr val="404040"/>
                </a:solidFill>
                <a:latin typeface="Verdana"/>
                <a:cs typeface="Verdana"/>
              </a:rPr>
              <a:t>έχει</a:t>
            </a:r>
            <a:r>
              <a:rPr sz="1600" spc="80" dirty="0">
                <a:solidFill>
                  <a:srgbClr val="404040"/>
                </a:solidFill>
                <a:latin typeface="Verdana"/>
                <a:cs typeface="Verdana"/>
              </a:rPr>
              <a:t> </a:t>
            </a:r>
            <a:r>
              <a:rPr sz="1600" spc="-50" dirty="0">
                <a:solidFill>
                  <a:srgbClr val="404040"/>
                </a:solidFill>
                <a:latin typeface="Verdana"/>
                <a:cs typeface="Verdana"/>
              </a:rPr>
              <a:t>διαγραφεί.</a:t>
            </a:r>
            <a:r>
              <a:rPr sz="1600" spc="229" dirty="0">
                <a:solidFill>
                  <a:srgbClr val="404040"/>
                </a:solidFill>
                <a:latin typeface="Verdana"/>
                <a:cs typeface="Verdana"/>
              </a:rPr>
              <a:t> </a:t>
            </a:r>
            <a:r>
              <a:rPr sz="1600" spc="-30" dirty="0">
                <a:solidFill>
                  <a:srgbClr val="404040"/>
                </a:solidFill>
                <a:latin typeface="Verdana"/>
                <a:cs typeface="Verdana"/>
              </a:rPr>
              <a:t>(Μπορεί</a:t>
            </a:r>
            <a:r>
              <a:rPr sz="1600" spc="260" dirty="0">
                <a:solidFill>
                  <a:srgbClr val="404040"/>
                </a:solidFill>
                <a:latin typeface="Verdana"/>
                <a:cs typeface="Verdana"/>
              </a:rPr>
              <a:t> </a:t>
            </a:r>
            <a:r>
              <a:rPr sz="1600" spc="-45" dirty="0">
                <a:solidFill>
                  <a:srgbClr val="404040"/>
                </a:solidFill>
                <a:latin typeface="Verdana"/>
                <a:cs typeface="Verdana"/>
              </a:rPr>
              <a:t>πάντοτε</a:t>
            </a:r>
            <a:r>
              <a:rPr sz="1600" spc="195" dirty="0">
                <a:solidFill>
                  <a:srgbClr val="404040"/>
                </a:solidFill>
                <a:latin typeface="Verdana"/>
                <a:cs typeface="Verdana"/>
              </a:rPr>
              <a:t> </a:t>
            </a:r>
            <a:r>
              <a:rPr sz="1600" spc="10" dirty="0">
                <a:solidFill>
                  <a:srgbClr val="404040"/>
                </a:solidFill>
                <a:latin typeface="Verdana"/>
                <a:cs typeface="Verdana"/>
              </a:rPr>
              <a:t>να</a:t>
            </a:r>
            <a:r>
              <a:rPr sz="1600" spc="229" dirty="0">
                <a:solidFill>
                  <a:srgbClr val="404040"/>
                </a:solidFill>
                <a:latin typeface="Verdana"/>
                <a:cs typeface="Verdana"/>
              </a:rPr>
              <a:t> </a:t>
            </a:r>
            <a:r>
              <a:rPr sz="1600" spc="-90" dirty="0">
                <a:solidFill>
                  <a:srgbClr val="404040"/>
                </a:solidFill>
                <a:latin typeface="Verdana"/>
                <a:cs typeface="Verdana"/>
              </a:rPr>
              <a:t>γίνει</a:t>
            </a:r>
            <a:endParaRPr sz="1600">
              <a:latin typeface="Verdana"/>
              <a:cs typeface="Verdana"/>
            </a:endParaRPr>
          </a:p>
          <a:p>
            <a:pPr marL="756285">
              <a:lnSpc>
                <a:spcPct val="100000"/>
              </a:lnSpc>
            </a:pPr>
            <a:r>
              <a:rPr sz="1600" b="1" spc="-10" dirty="0">
                <a:solidFill>
                  <a:srgbClr val="404040"/>
                </a:solidFill>
                <a:latin typeface="Tahoma"/>
                <a:cs typeface="Tahoma"/>
              </a:rPr>
              <a:t>Reopened</a:t>
            </a:r>
            <a:r>
              <a:rPr sz="1600" b="1" spc="80" dirty="0">
                <a:solidFill>
                  <a:srgbClr val="404040"/>
                </a:solidFill>
                <a:latin typeface="Tahoma"/>
                <a:cs typeface="Tahoma"/>
              </a:rPr>
              <a:t> </a:t>
            </a:r>
            <a:r>
              <a:rPr sz="1600" spc="-60" dirty="0">
                <a:solidFill>
                  <a:srgbClr val="404040"/>
                </a:solidFill>
                <a:latin typeface="Verdana"/>
                <a:cs typeface="Verdana"/>
              </a:rPr>
              <a:t>εντός</a:t>
            </a:r>
            <a:r>
              <a:rPr sz="1600" spc="-45" dirty="0">
                <a:solidFill>
                  <a:srgbClr val="404040"/>
                </a:solidFill>
                <a:latin typeface="Verdana"/>
                <a:cs typeface="Verdana"/>
              </a:rPr>
              <a:t> </a:t>
            </a:r>
            <a:r>
              <a:rPr sz="1600" spc="-50" dirty="0">
                <a:solidFill>
                  <a:srgbClr val="404040"/>
                </a:solidFill>
                <a:latin typeface="Verdana"/>
                <a:cs typeface="Verdana"/>
              </a:rPr>
              <a:t>της</a:t>
            </a:r>
            <a:r>
              <a:rPr sz="1600" spc="-80" dirty="0">
                <a:solidFill>
                  <a:srgbClr val="404040"/>
                </a:solidFill>
                <a:latin typeface="Verdana"/>
                <a:cs typeface="Verdana"/>
              </a:rPr>
              <a:t> </a:t>
            </a:r>
            <a:r>
              <a:rPr sz="1600" spc="15" dirty="0">
                <a:solidFill>
                  <a:srgbClr val="404040"/>
                </a:solidFill>
                <a:latin typeface="Verdana"/>
                <a:cs typeface="Verdana"/>
              </a:rPr>
              <a:t>προθεσμίας</a:t>
            </a:r>
            <a:endParaRPr sz="1600">
              <a:latin typeface="Verdana"/>
              <a:cs typeface="Verdan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507" y="202768"/>
            <a:ext cx="3247390" cy="452120"/>
          </a:xfrm>
          <a:prstGeom prst="rect">
            <a:avLst/>
          </a:prstGeom>
        </p:spPr>
        <p:txBody>
          <a:bodyPr vert="horz" wrap="square" lIns="0" tIns="12065" rIns="0" bIns="0" rtlCol="0">
            <a:spAutoFit/>
          </a:bodyPr>
          <a:lstStyle/>
          <a:p>
            <a:pPr marL="12700">
              <a:lnSpc>
                <a:spcPct val="100000"/>
              </a:lnSpc>
              <a:spcBef>
                <a:spcPts val="95"/>
              </a:spcBef>
            </a:pPr>
            <a:r>
              <a:rPr spc="-25" dirty="0"/>
              <a:t>Διαγραφή</a:t>
            </a:r>
            <a:r>
              <a:rPr spc="-114" dirty="0"/>
              <a:t> </a:t>
            </a:r>
            <a:r>
              <a:rPr spc="-25" dirty="0"/>
              <a:t>Αίτησης</a:t>
            </a:r>
          </a:p>
        </p:txBody>
      </p:sp>
      <p:grpSp>
        <p:nvGrpSpPr>
          <p:cNvPr id="4" name="object 4"/>
          <p:cNvGrpSpPr/>
          <p:nvPr/>
        </p:nvGrpSpPr>
        <p:grpSpPr>
          <a:xfrm>
            <a:off x="1525524" y="809244"/>
            <a:ext cx="9139555" cy="6021705"/>
            <a:chOff x="1525524" y="809244"/>
            <a:chExt cx="9139555" cy="6021705"/>
          </a:xfrm>
        </p:grpSpPr>
        <p:pic>
          <p:nvPicPr>
            <p:cNvPr id="5" name="object 5"/>
            <p:cNvPicPr/>
            <p:nvPr/>
          </p:nvPicPr>
          <p:blipFill>
            <a:blip r:embed="rId3" cstate="print"/>
            <a:stretch>
              <a:fillRect/>
            </a:stretch>
          </p:blipFill>
          <p:spPr>
            <a:xfrm>
              <a:off x="1525524" y="2798062"/>
              <a:ext cx="9139428" cy="4032502"/>
            </a:xfrm>
            <a:prstGeom prst="rect">
              <a:avLst/>
            </a:prstGeom>
          </p:spPr>
        </p:pic>
        <p:pic>
          <p:nvPicPr>
            <p:cNvPr id="6" name="object 6"/>
            <p:cNvPicPr/>
            <p:nvPr/>
          </p:nvPicPr>
          <p:blipFill>
            <a:blip r:embed="rId4" cstate="print"/>
            <a:stretch>
              <a:fillRect/>
            </a:stretch>
          </p:blipFill>
          <p:spPr>
            <a:xfrm>
              <a:off x="2564891" y="5013959"/>
              <a:ext cx="5163311" cy="1144523"/>
            </a:xfrm>
            <a:prstGeom prst="rect">
              <a:avLst/>
            </a:prstGeom>
          </p:spPr>
        </p:pic>
        <p:pic>
          <p:nvPicPr>
            <p:cNvPr id="7" name="object 7"/>
            <p:cNvPicPr/>
            <p:nvPr/>
          </p:nvPicPr>
          <p:blipFill>
            <a:blip r:embed="rId5" cstate="print"/>
            <a:stretch>
              <a:fillRect/>
            </a:stretch>
          </p:blipFill>
          <p:spPr>
            <a:xfrm>
              <a:off x="1700784" y="809244"/>
              <a:ext cx="2316480" cy="1981200"/>
            </a:xfrm>
            <a:prstGeom prst="rect">
              <a:avLst/>
            </a:prstGeom>
          </p:spPr>
        </p:pic>
        <p:sp>
          <p:nvSpPr>
            <p:cNvPr id="8" name="object 8"/>
            <p:cNvSpPr/>
            <p:nvPr/>
          </p:nvSpPr>
          <p:spPr>
            <a:xfrm>
              <a:off x="2926841" y="1919477"/>
              <a:ext cx="720725" cy="143510"/>
            </a:xfrm>
            <a:custGeom>
              <a:avLst/>
              <a:gdLst/>
              <a:ahLst/>
              <a:cxnLst/>
              <a:rect l="l" t="t" r="r" b="b"/>
              <a:pathLst>
                <a:path w="720725" h="143510">
                  <a:moveTo>
                    <a:pt x="0" y="143001"/>
                  </a:moveTo>
                  <a:lnTo>
                    <a:pt x="720344" y="143001"/>
                  </a:lnTo>
                  <a:lnTo>
                    <a:pt x="720344" y="0"/>
                  </a:lnTo>
                  <a:lnTo>
                    <a:pt x="0" y="0"/>
                  </a:lnTo>
                  <a:lnTo>
                    <a:pt x="0" y="143001"/>
                  </a:lnTo>
                  <a:close/>
                </a:path>
              </a:pathLst>
            </a:custGeom>
            <a:ln w="25908">
              <a:solidFill>
                <a:srgbClr val="FF0000"/>
              </a:solidFill>
            </a:ln>
          </p:spPr>
          <p:txBody>
            <a:bodyPr wrap="square" lIns="0" tIns="0" rIns="0" bIns="0" rtlCol="0"/>
            <a:lstStyle/>
            <a:p>
              <a:endParaRPr/>
            </a:p>
          </p:txBody>
        </p:sp>
        <p:sp>
          <p:nvSpPr>
            <p:cNvPr id="9" name="object 9"/>
            <p:cNvSpPr/>
            <p:nvPr/>
          </p:nvSpPr>
          <p:spPr>
            <a:xfrm>
              <a:off x="3770375" y="1566672"/>
              <a:ext cx="617220" cy="480059"/>
            </a:xfrm>
            <a:custGeom>
              <a:avLst/>
              <a:gdLst/>
              <a:ahLst/>
              <a:cxnLst/>
              <a:rect l="l" t="t" r="r" b="b"/>
              <a:pathLst>
                <a:path w="617220" h="480060">
                  <a:moveTo>
                    <a:pt x="475234" y="0"/>
                  </a:moveTo>
                  <a:lnTo>
                    <a:pt x="433577" y="2158"/>
                  </a:lnTo>
                  <a:lnTo>
                    <a:pt x="392175" y="15366"/>
                  </a:lnTo>
                  <a:lnTo>
                    <a:pt x="352678" y="38607"/>
                  </a:lnTo>
                  <a:lnTo>
                    <a:pt x="316738" y="71119"/>
                  </a:lnTo>
                  <a:lnTo>
                    <a:pt x="285623" y="111887"/>
                  </a:lnTo>
                  <a:lnTo>
                    <a:pt x="261112" y="159892"/>
                  </a:lnTo>
                  <a:lnTo>
                    <a:pt x="240919" y="204977"/>
                  </a:lnTo>
                  <a:lnTo>
                    <a:pt x="217170" y="248538"/>
                  </a:lnTo>
                  <a:lnTo>
                    <a:pt x="189864" y="290702"/>
                  </a:lnTo>
                  <a:lnTo>
                    <a:pt x="159003" y="331342"/>
                  </a:lnTo>
                  <a:lnTo>
                    <a:pt x="124587" y="370586"/>
                  </a:lnTo>
                  <a:lnTo>
                    <a:pt x="86613" y="408431"/>
                  </a:lnTo>
                  <a:lnTo>
                    <a:pt x="45085" y="444880"/>
                  </a:lnTo>
                  <a:lnTo>
                    <a:pt x="0" y="479805"/>
                  </a:lnTo>
                  <a:lnTo>
                    <a:pt x="55879" y="456691"/>
                  </a:lnTo>
                  <a:lnTo>
                    <a:pt x="109474" y="439674"/>
                  </a:lnTo>
                  <a:lnTo>
                    <a:pt x="160400" y="428625"/>
                  </a:lnTo>
                  <a:lnTo>
                    <a:pt x="209041" y="423672"/>
                  </a:lnTo>
                  <a:lnTo>
                    <a:pt x="255270" y="424688"/>
                  </a:lnTo>
                  <a:lnTo>
                    <a:pt x="298958" y="431800"/>
                  </a:lnTo>
                  <a:lnTo>
                    <a:pt x="340233" y="444880"/>
                  </a:lnTo>
                  <a:lnTo>
                    <a:pt x="380873" y="454660"/>
                  </a:lnTo>
                  <a:lnTo>
                    <a:pt x="422528" y="452374"/>
                  </a:lnTo>
                  <a:lnTo>
                    <a:pt x="463931" y="439292"/>
                  </a:lnTo>
                  <a:lnTo>
                    <a:pt x="503427" y="415925"/>
                  </a:lnTo>
                  <a:lnTo>
                    <a:pt x="539369" y="383539"/>
                  </a:lnTo>
                  <a:lnTo>
                    <a:pt x="570484" y="342773"/>
                  </a:lnTo>
                  <a:lnTo>
                    <a:pt x="594995" y="294639"/>
                  </a:lnTo>
                  <a:lnTo>
                    <a:pt x="610743" y="242950"/>
                  </a:lnTo>
                  <a:lnTo>
                    <a:pt x="616712" y="192024"/>
                  </a:lnTo>
                  <a:lnTo>
                    <a:pt x="613283" y="143763"/>
                  </a:lnTo>
                  <a:lnTo>
                    <a:pt x="600963" y="99567"/>
                  </a:lnTo>
                  <a:lnTo>
                    <a:pt x="580389" y="61340"/>
                  </a:lnTo>
                  <a:lnTo>
                    <a:pt x="551814" y="30861"/>
                  </a:lnTo>
                  <a:lnTo>
                    <a:pt x="515874" y="9651"/>
                  </a:lnTo>
                  <a:lnTo>
                    <a:pt x="475234" y="0"/>
                  </a:lnTo>
                  <a:close/>
                </a:path>
              </a:pathLst>
            </a:custGeom>
            <a:solidFill>
              <a:srgbClr val="FFFFFF"/>
            </a:solidFill>
          </p:spPr>
          <p:txBody>
            <a:bodyPr wrap="square" lIns="0" tIns="0" rIns="0" bIns="0" rtlCol="0"/>
            <a:lstStyle/>
            <a:p>
              <a:endParaRPr/>
            </a:p>
          </p:txBody>
        </p:sp>
        <p:sp>
          <p:nvSpPr>
            <p:cNvPr id="10" name="object 10"/>
            <p:cNvSpPr/>
            <p:nvPr/>
          </p:nvSpPr>
          <p:spPr>
            <a:xfrm>
              <a:off x="3771138" y="1567434"/>
              <a:ext cx="617220" cy="480059"/>
            </a:xfrm>
            <a:custGeom>
              <a:avLst/>
              <a:gdLst/>
              <a:ahLst/>
              <a:cxnLst/>
              <a:rect l="l" t="t" r="r" b="b"/>
              <a:pathLst>
                <a:path w="617220" h="480060">
                  <a:moveTo>
                    <a:pt x="515874" y="9651"/>
                  </a:moveTo>
                  <a:lnTo>
                    <a:pt x="475234" y="0"/>
                  </a:lnTo>
                  <a:lnTo>
                    <a:pt x="433577" y="2158"/>
                  </a:lnTo>
                  <a:lnTo>
                    <a:pt x="392175" y="15366"/>
                  </a:lnTo>
                  <a:lnTo>
                    <a:pt x="352678" y="38607"/>
                  </a:lnTo>
                  <a:lnTo>
                    <a:pt x="316738" y="71119"/>
                  </a:lnTo>
                  <a:lnTo>
                    <a:pt x="285623" y="111887"/>
                  </a:lnTo>
                  <a:lnTo>
                    <a:pt x="261112" y="159892"/>
                  </a:lnTo>
                  <a:lnTo>
                    <a:pt x="240919" y="204977"/>
                  </a:lnTo>
                  <a:lnTo>
                    <a:pt x="217170" y="248538"/>
                  </a:lnTo>
                  <a:lnTo>
                    <a:pt x="189864" y="290702"/>
                  </a:lnTo>
                  <a:lnTo>
                    <a:pt x="159003" y="331342"/>
                  </a:lnTo>
                  <a:lnTo>
                    <a:pt x="124587" y="370586"/>
                  </a:lnTo>
                  <a:lnTo>
                    <a:pt x="86613" y="408431"/>
                  </a:lnTo>
                  <a:lnTo>
                    <a:pt x="45085" y="444880"/>
                  </a:lnTo>
                  <a:lnTo>
                    <a:pt x="0" y="479805"/>
                  </a:lnTo>
                  <a:lnTo>
                    <a:pt x="55879" y="456691"/>
                  </a:lnTo>
                  <a:lnTo>
                    <a:pt x="109474" y="439674"/>
                  </a:lnTo>
                  <a:lnTo>
                    <a:pt x="160400" y="428625"/>
                  </a:lnTo>
                  <a:lnTo>
                    <a:pt x="209041" y="423671"/>
                  </a:lnTo>
                  <a:lnTo>
                    <a:pt x="255270" y="424688"/>
                  </a:lnTo>
                  <a:lnTo>
                    <a:pt x="298958" y="431800"/>
                  </a:lnTo>
                  <a:lnTo>
                    <a:pt x="340233" y="444880"/>
                  </a:lnTo>
                  <a:lnTo>
                    <a:pt x="380873" y="454660"/>
                  </a:lnTo>
                  <a:lnTo>
                    <a:pt x="422528" y="452374"/>
                  </a:lnTo>
                  <a:lnTo>
                    <a:pt x="463931" y="439292"/>
                  </a:lnTo>
                  <a:lnTo>
                    <a:pt x="503427" y="415925"/>
                  </a:lnTo>
                  <a:lnTo>
                    <a:pt x="539369" y="383539"/>
                  </a:lnTo>
                  <a:lnTo>
                    <a:pt x="570484" y="342773"/>
                  </a:lnTo>
                  <a:lnTo>
                    <a:pt x="594995" y="294639"/>
                  </a:lnTo>
                  <a:lnTo>
                    <a:pt x="610742" y="242950"/>
                  </a:lnTo>
                  <a:lnTo>
                    <a:pt x="616712" y="192024"/>
                  </a:lnTo>
                  <a:lnTo>
                    <a:pt x="613283" y="143763"/>
                  </a:lnTo>
                  <a:lnTo>
                    <a:pt x="600963" y="99567"/>
                  </a:lnTo>
                  <a:lnTo>
                    <a:pt x="580389" y="61340"/>
                  </a:lnTo>
                  <a:lnTo>
                    <a:pt x="551814" y="30861"/>
                  </a:lnTo>
                  <a:lnTo>
                    <a:pt x="515874" y="9651"/>
                  </a:lnTo>
                  <a:close/>
                </a:path>
              </a:pathLst>
            </a:custGeom>
            <a:ln w="25908">
              <a:solidFill>
                <a:srgbClr val="385D88"/>
              </a:solidFill>
            </a:ln>
          </p:spPr>
          <p:txBody>
            <a:bodyPr wrap="square" lIns="0" tIns="0" rIns="0" bIns="0" rtlCol="0"/>
            <a:lstStyle/>
            <a:p>
              <a:endParaRPr/>
            </a:p>
          </p:txBody>
        </p:sp>
      </p:grpSp>
      <p:sp>
        <p:nvSpPr>
          <p:cNvPr id="11" name="object 11"/>
          <p:cNvSpPr txBox="1"/>
          <p:nvPr/>
        </p:nvSpPr>
        <p:spPr>
          <a:xfrm>
            <a:off x="4590034" y="1040485"/>
            <a:ext cx="5639435" cy="1499870"/>
          </a:xfrm>
          <a:prstGeom prst="rect">
            <a:avLst/>
          </a:prstGeom>
        </p:spPr>
        <p:txBody>
          <a:bodyPr vert="horz" wrap="square" lIns="0" tIns="76835" rIns="0" bIns="0" rtlCol="0">
            <a:spAutoFit/>
          </a:bodyPr>
          <a:lstStyle/>
          <a:p>
            <a:pPr marL="355600" indent="-342900">
              <a:lnSpc>
                <a:spcPct val="100000"/>
              </a:lnSpc>
              <a:spcBef>
                <a:spcPts val="605"/>
              </a:spcBef>
              <a:buAutoNum type="arabicPeriod"/>
              <a:tabLst>
                <a:tab pos="355600" algn="l"/>
                <a:tab pos="1315085" algn="l"/>
              </a:tabLst>
            </a:pPr>
            <a:r>
              <a:rPr sz="2000" spc="-45" dirty="0">
                <a:solidFill>
                  <a:srgbClr val="404040"/>
                </a:solidFill>
                <a:latin typeface="Verdana"/>
                <a:cs typeface="Verdana"/>
              </a:rPr>
              <a:t>D</a:t>
            </a:r>
            <a:r>
              <a:rPr sz="2000" spc="-55" dirty="0">
                <a:solidFill>
                  <a:srgbClr val="404040"/>
                </a:solidFill>
                <a:latin typeface="Verdana"/>
                <a:cs typeface="Verdana"/>
              </a:rPr>
              <a:t>e</a:t>
            </a:r>
            <a:r>
              <a:rPr sz="2000" spc="-25" dirty="0">
                <a:solidFill>
                  <a:srgbClr val="404040"/>
                </a:solidFill>
                <a:latin typeface="Verdana"/>
                <a:cs typeface="Verdana"/>
              </a:rPr>
              <a:t>l</a:t>
            </a:r>
            <a:r>
              <a:rPr sz="2000" spc="-10" dirty="0">
                <a:solidFill>
                  <a:srgbClr val="404040"/>
                </a:solidFill>
                <a:latin typeface="Verdana"/>
                <a:cs typeface="Verdana"/>
              </a:rPr>
              <a:t>e</a:t>
            </a:r>
            <a:r>
              <a:rPr sz="2000" dirty="0">
                <a:solidFill>
                  <a:srgbClr val="404040"/>
                </a:solidFill>
                <a:latin typeface="Verdana"/>
                <a:cs typeface="Verdana"/>
              </a:rPr>
              <a:t>te	</a:t>
            </a:r>
            <a:r>
              <a:rPr sz="2000" spc="90" dirty="0">
                <a:solidFill>
                  <a:srgbClr val="404040"/>
                </a:solidFill>
                <a:latin typeface="Verdana"/>
                <a:cs typeface="Verdana"/>
              </a:rPr>
              <a:t>α</a:t>
            </a:r>
            <a:r>
              <a:rPr sz="2000" spc="85" dirty="0">
                <a:solidFill>
                  <a:srgbClr val="404040"/>
                </a:solidFill>
                <a:latin typeface="Verdana"/>
                <a:cs typeface="Verdana"/>
              </a:rPr>
              <a:t>π</a:t>
            </a:r>
            <a:r>
              <a:rPr sz="2000" dirty="0">
                <a:solidFill>
                  <a:srgbClr val="404040"/>
                </a:solidFill>
                <a:latin typeface="Verdana"/>
                <a:cs typeface="Verdana"/>
              </a:rPr>
              <a:t>ό</a:t>
            </a:r>
            <a:r>
              <a:rPr sz="2000" spc="-95" dirty="0">
                <a:solidFill>
                  <a:srgbClr val="404040"/>
                </a:solidFill>
                <a:latin typeface="Verdana"/>
                <a:cs typeface="Verdana"/>
              </a:rPr>
              <a:t> </a:t>
            </a:r>
            <a:r>
              <a:rPr sz="2000" spc="-50" dirty="0">
                <a:solidFill>
                  <a:srgbClr val="404040"/>
                </a:solidFill>
                <a:latin typeface="Verdana"/>
                <a:cs typeface="Verdana"/>
              </a:rPr>
              <a:t>τ</a:t>
            </a:r>
            <a:r>
              <a:rPr sz="2000" dirty="0">
                <a:solidFill>
                  <a:srgbClr val="404040"/>
                </a:solidFill>
                <a:latin typeface="Verdana"/>
                <a:cs typeface="Verdana"/>
              </a:rPr>
              <a:t>ο</a:t>
            </a:r>
            <a:r>
              <a:rPr sz="2000" spc="-220" dirty="0">
                <a:solidFill>
                  <a:srgbClr val="404040"/>
                </a:solidFill>
                <a:latin typeface="Verdana"/>
                <a:cs typeface="Verdana"/>
              </a:rPr>
              <a:t> </a:t>
            </a:r>
            <a:r>
              <a:rPr sz="2000" spc="105" dirty="0">
                <a:solidFill>
                  <a:srgbClr val="404040"/>
                </a:solidFill>
                <a:latin typeface="Verdana"/>
                <a:cs typeface="Verdana"/>
              </a:rPr>
              <a:t>A</a:t>
            </a:r>
            <a:r>
              <a:rPr sz="2000" spc="80" dirty="0">
                <a:solidFill>
                  <a:srgbClr val="404040"/>
                </a:solidFill>
                <a:latin typeface="Verdana"/>
                <a:cs typeface="Verdana"/>
              </a:rPr>
              <a:t>c</a:t>
            </a:r>
            <a:r>
              <a:rPr sz="2000" spc="75" dirty="0">
                <a:solidFill>
                  <a:srgbClr val="404040"/>
                </a:solidFill>
                <a:latin typeface="Verdana"/>
                <a:cs typeface="Verdana"/>
              </a:rPr>
              <a:t>t</a:t>
            </a:r>
            <a:r>
              <a:rPr sz="2000" spc="-35" dirty="0">
                <a:solidFill>
                  <a:srgbClr val="404040"/>
                </a:solidFill>
                <a:latin typeface="Verdana"/>
                <a:cs typeface="Verdana"/>
              </a:rPr>
              <a:t>i</a:t>
            </a:r>
            <a:r>
              <a:rPr sz="2000" spc="-55" dirty="0">
                <a:solidFill>
                  <a:srgbClr val="404040"/>
                </a:solidFill>
                <a:latin typeface="Verdana"/>
                <a:cs typeface="Verdana"/>
              </a:rPr>
              <a:t>o</a:t>
            </a:r>
            <a:r>
              <a:rPr sz="2000" dirty="0">
                <a:solidFill>
                  <a:srgbClr val="404040"/>
                </a:solidFill>
                <a:latin typeface="Verdana"/>
                <a:cs typeface="Verdana"/>
              </a:rPr>
              <a:t>n</a:t>
            </a:r>
            <a:r>
              <a:rPr sz="2000" spc="-235" dirty="0">
                <a:solidFill>
                  <a:srgbClr val="404040"/>
                </a:solidFill>
                <a:latin typeface="Verdana"/>
                <a:cs typeface="Verdana"/>
              </a:rPr>
              <a:t> </a:t>
            </a:r>
            <a:r>
              <a:rPr sz="2000" spc="35" dirty="0">
                <a:solidFill>
                  <a:srgbClr val="404040"/>
                </a:solidFill>
                <a:latin typeface="Verdana"/>
                <a:cs typeface="Verdana"/>
              </a:rPr>
              <a:t>bu</a:t>
            </a:r>
            <a:r>
              <a:rPr sz="2000" spc="-95" dirty="0">
                <a:solidFill>
                  <a:srgbClr val="404040"/>
                </a:solidFill>
                <a:latin typeface="Verdana"/>
                <a:cs typeface="Verdana"/>
              </a:rPr>
              <a:t>t</a:t>
            </a:r>
            <a:r>
              <a:rPr sz="2000" spc="-25" dirty="0">
                <a:solidFill>
                  <a:srgbClr val="404040"/>
                </a:solidFill>
                <a:latin typeface="Verdana"/>
                <a:cs typeface="Verdana"/>
              </a:rPr>
              <a:t>t</a:t>
            </a:r>
            <a:r>
              <a:rPr sz="2000" spc="-30" dirty="0">
                <a:solidFill>
                  <a:srgbClr val="404040"/>
                </a:solidFill>
                <a:latin typeface="Verdana"/>
                <a:cs typeface="Verdana"/>
              </a:rPr>
              <a:t>o</a:t>
            </a:r>
            <a:r>
              <a:rPr sz="2000" dirty="0">
                <a:solidFill>
                  <a:srgbClr val="404040"/>
                </a:solidFill>
                <a:latin typeface="Verdana"/>
                <a:cs typeface="Verdana"/>
              </a:rPr>
              <a:t>n</a:t>
            </a:r>
            <a:r>
              <a:rPr sz="2000" spc="-220"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10" dirty="0">
                <a:solidFill>
                  <a:srgbClr val="404040"/>
                </a:solidFill>
                <a:latin typeface="Verdana"/>
                <a:cs typeface="Verdana"/>
              </a:rPr>
              <a:t> </a:t>
            </a:r>
            <a:r>
              <a:rPr sz="2000" spc="-25" dirty="0">
                <a:solidFill>
                  <a:srgbClr val="404040"/>
                </a:solidFill>
                <a:latin typeface="Verdana"/>
                <a:cs typeface="Verdana"/>
              </a:rPr>
              <a:t>αί</a:t>
            </a:r>
            <a:r>
              <a:rPr sz="2000" spc="-5" dirty="0">
                <a:solidFill>
                  <a:srgbClr val="404040"/>
                </a:solidFill>
                <a:latin typeface="Verdana"/>
                <a:cs typeface="Verdana"/>
              </a:rPr>
              <a:t>τησ</a:t>
            </a:r>
            <a:r>
              <a:rPr sz="2000" dirty="0">
                <a:solidFill>
                  <a:srgbClr val="404040"/>
                </a:solidFill>
                <a:latin typeface="Verdana"/>
                <a:cs typeface="Verdana"/>
              </a:rPr>
              <a:t>ης</a:t>
            </a:r>
            <a:endParaRPr sz="2000">
              <a:latin typeface="Verdana"/>
              <a:cs typeface="Verdana"/>
            </a:endParaRPr>
          </a:p>
          <a:p>
            <a:pPr marL="355600" indent="-342900">
              <a:lnSpc>
                <a:spcPct val="100000"/>
              </a:lnSpc>
              <a:spcBef>
                <a:spcPts val="505"/>
              </a:spcBef>
              <a:buAutoNum type="arabicPeriod"/>
              <a:tabLst>
                <a:tab pos="355600" algn="l"/>
              </a:tabLst>
            </a:pPr>
            <a:r>
              <a:rPr sz="2000" spc="-220" dirty="0">
                <a:solidFill>
                  <a:srgbClr val="404040"/>
                </a:solidFill>
                <a:latin typeface="Verdana"/>
                <a:cs typeface="Verdana"/>
              </a:rPr>
              <a:t>W</a:t>
            </a:r>
            <a:r>
              <a:rPr sz="2000" spc="-90" dirty="0">
                <a:solidFill>
                  <a:srgbClr val="404040"/>
                </a:solidFill>
                <a:latin typeface="Verdana"/>
                <a:cs typeface="Verdana"/>
              </a:rPr>
              <a:t>ar</a:t>
            </a:r>
            <a:r>
              <a:rPr sz="2000" spc="-80" dirty="0">
                <a:solidFill>
                  <a:srgbClr val="404040"/>
                </a:solidFill>
                <a:latin typeface="Verdana"/>
                <a:cs typeface="Verdana"/>
              </a:rPr>
              <a:t>n</a:t>
            </a:r>
            <a:r>
              <a:rPr sz="2000" spc="-60" dirty="0">
                <a:solidFill>
                  <a:srgbClr val="404040"/>
                </a:solidFill>
                <a:latin typeface="Verdana"/>
                <a:cs typeface="Verdana"/>
              </a:rPr>
              <a:t>i</a:t>
            </a:r>
            <a:r>
              <a:rPr sz="2000" spc="-35" dirty="0">
                <a:solidFill>
                  <a:srgbClr val="404040"/>
                </a:solidFill>
                <a:latin typeface="Verdana"/>
                <a:cs typeface="Verdana"/>
              </a:rPr>
              <a:t>n</a:t>
            </a:r>
            <a:r>
              <a:rPr sz="2000" dirty="0">
                <a:solidFill>
                  <a:srgbClr val="404040"/>
                </a:solidFill>
                <a:latin typeface="Verdana"/>
                <a:cs typeface="Verdana"/>
              </a:rPr>
              <a:t>g</a:t>
            </a:r>
            <a:r>
              <a:rPr sz="2000" spc="-20" dirty="0">
                <a:solidFill>
                  <a:srgbClr val="404040"/>
                </a:solidFill>
                <a:latin typeface="Verdana"/>
                <a:cs typeface="Verdana"/>
              </a:rPr>
              <a:t> </a:t>
            </a:r>
            <a:r>
              <a:rPr sz="2000" spc="15" dirty="0">
                <a:solidFill>
                  <a:srgbClr val="404040"/>
                </a:solidFill>
                <a:latin typeface="Verdana"/>
                <a:cs typeface="Verdana"/>
              </a:rPr>
              <a:t>me</a:t>
            </a:r>
            <a:r>
              <a:rPr sz="2000" spc="-100" dirty="0">
                <a:solidFill>
                  <a:srgbClr val="404040"/>
                </a:solidFill>
                <a:latin typeface="Verdana"/>
                <a:cs typeface="Verdana"/>
              </a:rPr>
              <a:t>ssag</a:t>
            </a:r>
            <a:r>
              <a:rPr sz="2000" spc="-105" dirty="0">
                <a:solidFill>
                  <a:srgbClr val="404040"/>
                </a:solidFill>
                <a:latin typeface="Verdana"/>
                <a:cs typeface="Verdana"/>
              </a:rPr>
              <a:t>e</a:t>
            </a:r>
            <a:r>
              <a:rPr sz="2000" dirty="0">
                <a:solidFill>
                  <a:srgbClr val="404040"/>
                </a:solidFill>
                <a:latin typeface="Verdana"/>
                <a:cs typeface="Verdana"/>
              </a:rPr>
              <a:t>:</a:t>
            </a:r>
            <a:r>
              <a:rPr sz="2000" spc="-254" dirty="0">
                <a:solidFill>
                  <a:srgbClr val="404040"/>
                </a:solidFill>
                <a:latin typeface="Verdana"/>
                <a:cs typeface="Verdana"/>
              </a:rPr>
              <a:t> </a:t>
            </a:r>
            <a:r>
              <a:rPr sz="2000" spc="-70" dirty="0">
                <a:solidFill>
                  <a:srgbClr val="404040"/>
                </a:solidFill>
                <a:latin typeface="Verdana"/>
                <a:cs typeface="Verdana"/>
              </a:rPr>
              <a:t>Ε</a:t>
            </a:r>
            <a:r>
              <a:rPr sz="2000" spc="-65" dirty="0">
                <a:solidFill>
                  <a:srgbClr val="404040"/>
                </a:solidFill>
                <a:latin typeface="Verdana"/>
                <a:cs typeface="Verdana"/>
              </a:rPr>
              <a:t>π</a:t>
            </a:r>
            <a:r>
              <a:rPr sz="2000" spc="-155" dirty="0">
                <a:solidFill>
                  <a:srgbClr val="404040"/>
                </a:solidFill>
                <a:latin typeface="Verdana"/>
                <a:cs typeface="Verdana"/>
              </a:rPr>
              <a:t>ι</a:t>
            </a:r>
            <a:r>
              <a:rPr sz="2000" spc="-130" dirty="0">
                <a:solidFill>
                  <a:srgbClr val="404040"/>
                </a:solidFill>
                <a:latin typeface="Verdana"/>
                <a:cs typeface="Verdana"/>
              </a:rPr>
              <a:t>β</a:t>
            </a:r>
            <a:r>
              <a:rPr sz="2000" spc="-95" dirty="0">
                <a:solidFill>
                  <a:srgbClr val="404040"/>
                </a:solidFill>
                <a:latin typeface="Verdana"/>
                <a:cs typeface="Verdana"/>
              </a:rPr>
              <a:t>ε</a:t>
            </a:r>
            <a:r>
              <a:rPr sz="2000" spc="-55" dirty="0">
                <a:solidFill>
                  <a:srgbClr val="404040"/>
                </a:solidFill>
                <a:latin typeface="Verdana"/>
                <a:cs typeface="Verdana"/>
              </a:rPr>
              <a:t>β</a:t>
            </a:r>
            <a:r>
              <a:rPr sz="2000" spc="105" dirty="0">
                <a:solidFill>
                  <a:srgbClr val="404040"/>
                </a:solidFill>
                <a:latin typeface="Verdana"/>
                <a:cs typeface="Verdana"/>
              </a:rPr>
              <a:t>α</a:t>
            </a:r>
            <a:r>
              <a:rPr sz="2000" spc="-155" dirty="0">
                <a:solidFill>
                  <a:srgbClr val="404040"/>
                </a:solidFill>
                <a:latin typeface="Verdana"/>
                <a:cs typeface="Verdana"/>
              </a:rPr>
              <a:t>ί</a:t>
            </a:r>
            <a:r>
              <a:rPr sz="2000" spc="70" dirty="0">
                <a:solidFill>
                  <a:srgbClr val="404040"/>
                </a:solidFill>
                <a:latin typeface="Verdana"/>
                <a:cs typeface="Verdana"/>
              </a:rPr>
              <a:t>ω</a:t>
            </a:r>
            <a:r>
              <a:rPr sz="2000" spc="55" dirty="0">
                <a:solidFill>
                  <a:srgbClr val="404040"/>
                </a:solidFill>
                <a:latin typeface="Verdana"/>
                <a:cs typeface="Verdana"/>
              </a:rPr>
              <a:t>σ</a:t>
            </a:r>
            <a:r>
              <a:rPr sz="2000" dirty="0">
                <a:solidFill>
                  <a:srgbClr val="404040"/>
                </a:solidFill>
                <a:latin typeface="Verdana"/>
                <a:cs typeface="Verdana"/>
              </a:rPr>
              <a:t>η</a:t>
            </a:r>
            <a:r>
              <a:rPr sz="2000" spc="-140" dirty="0">
                <a:solidFill>
                  <a:srgbClr val="404040"/>
                </a:solidFill>
                <a:latin typeface="Verdana"/>
                <a:cs typeface="Verdana"/>
              </a:rPr>
              <a:t> </a:t>
            </a:r>
            <a:r>
              <a:rPr sz="2000" spc="-80" dirty="0">
                <a:solidFill>
                  <a:srgbClr val="404040"/>
                </a:solidFill>
                <a:latin typeface="Verdana"/>
                <a:cs typeface="Verdana"/>
              </a:rPr>
              <a:t>δ</a:t>
            </a:r>
            <a:r>
              <a:rPr sz="2000" spc="-155" dirty="0">
                <a:solidFill>
                  <a:srgbClr val="404040"/>
                </a:solidFill>
                <a:latin typeface="Verdana"/>
                <a:cs typeface="Verdana"/>
              </a:rPr>
              <a:t>ι</a:t>
            </a:r>
            <a:r>
              <a:rPr sz="2000" spc="35" dirty="0">
                <a:solidFill>
                  <a:srgbClr val="404040"/>
                </a:solidFill>
                <a:latin typeface="Verdana"/>
                <a:cs typeface="Verdana"/>
              </a:rPr>
              <a:t>αγ</a:t>
            </a:r>
            <a:r>
              <a:rPr sz="2000" spc="40" dirty="0">
                <a:solidFill>
                  <a:srgbClr val="404040"/>
                </a:solidFill>
                <a:latin typeface="Verdana"/>
                <a:cs typeface="Verdana"/>
              </a:rPr>
              <a:t>ρ</a:t>
            </a:r>
            <a:r>
              <a:rPr sz="2000" spc="30" dirty="0">
                <a:solidFill>
                  <a:srgbClr val="404040"/>
                </a:solidFill>
                <a:latin typeface="Verdana"/>
                <a:cs typeface="Verdana"/>
              </a:rPr>
              <a:t>αφ</a:t>
            </a:r>
            <a:r>
              <a:rPr sz="2000" spc="35" dirty="0">
                <a:solidFill>
                  <a:srgbClr val="404040"/>
                </a:solidFill>
                <a:latin typeface="Verdana"/>
                <a:cs typeface="Verdana"/>
              </a:rPr>
              <a:t>ή</a:t>
            </a:r>
            <a:r>
              <a:rPr sz="2000" dirty="0">
                <a:solidFill>
                  <a:srgbClr val="404040"/>
                </a:solidFill>
                <a:latin typeface="Verdana"/>
                <a:cs typeface="Verdana"/>
              </a:rPr>
              <a:t>ς</a:t>
            </a:r>
            <a:endParaRPr sz="2000">
              <a:latin typeface="Verdana"/>
              <a:cs typeface="Verdana"/>
            </a:endParaRPr>
          </a:p>
          <a:p>
            <a:pPr marL="355600" indent="-342900">
              <a:lnSpc>
                <a:spcPct val="100000"/>
              </a:lnSpc>
              <a:spcBef>
                <a:spcPts val="505"/>
              </a:spcBef>
              <a:buAutoNum type="arabicPeriod"/>
              <a:tabLst>
                <a:tab pos="355600" algn="l"/>
              </a:tabLst>
            </a:pPr>
            <a:r>
              <a:rPr sz="2000" spc="60" dirty="0">
                <a:solidFill>
                  <a:srgbClr val="404040"/>
                </a:solidFill>
                <a:latin typeface="Verdana"/>
                <a:cs typeface="Verdana"/>
              </a:rPr>
              <a:t>C</a:t>
            </a:r>
            <a:r>
              <a:rPr sz="2000" spc="50" dirty="0">
                <a:solidFill>
                  <a:srgbClr val="404040"/>
                </a:solidFill>
                <a:latin typeface="Verdana"/>
                <a:cs typeface="Verdana"/>
              </a:rPr>
              <a:t>o</a:t>
            </a:r>
            <a:r>
              <a:rPr sz="2000" spc="65" dirty="0">
                <a:solidFill>
                  <a:srgbClr val="404040"/>
                </a:solidFill>
                <a:latin typeface="Verdana"/>
                <a:cs typeface="Verdana"/>
              </a:rPr>
              <a:t>n</a:t>
            </a:r>
            <a:r>
              <a:rPr sz="2000" spc="15" dirty="0">
                <a:solidFill>
                  <a:srgbClr val="404040"/>
                </a:solidFill>
                <a:latin typeface="Verdana"/>
                <a:cs typeface="Verdana"/>
              </a:rPr>
              <a:t>f</a:t>
            </a:r>
            <a:r>
              <a:rPr sz="2000" spc="-180" dirty="0">
                <a:solidFill>
                  <a:srgbClr val="404040"/>
                </a:solidFill>
                <a:latin typeface="Verdana"/>
                <a:cs typeface="Verdana"/>
              </a:rPr>
              <a:t>i</a:t>
            </a:r>
            <a:r>
              <a:rPr sz="2000" spc="-270" dirty="0">
                <a:solidFill>
                  <a:srgbClr val="404040"/>
                </a:solidFill>
                <a:latin typeface="Verdana"/>
                <a:cs typeface="Verdana"/>
              </a:rPr>
              <a:t>r</a:t>
            </a:r>
            <a:r>
              <a:rPr sz="2000" spc="-10" dirty="0">
                <a:solidFill>
                  <a:srgbClr val="404040"/>
                </a:solidFill>
                <a:latin typeface="Verdana"/>
                <a:cs typeface="Verdana"/>
              </a:rPr>
              <a:t>m</a:t>
            </a:r>
            <a:r>
              <a:rPr sz="2000" spc="-5" dirty="0">
                <a:solidFill>
                  <a:srgbClr val="404040"/>
                </a:solidFill>
                <a:latin typeface="Verdana"/>
                <a:cs typeface="Verdana"/>
              </a:rPr>
              <a:t>a</a:t>
            </a:r>
            <a:r>
              <a:rPr sz="2000" dirty="0">
                <a:solidFill>
                  <a:srgbClr val="404040"/>
                </a:solidFill>
                <a:latin typeface="Verdana"/>
                <a:cs typeface="Verdana"/>
              </a:rPr>
              <a:t>t</a:t>
            </a:r>
            <a:r>
              <a:rPr sz="2000" spc="-35" dirty="0">
                <a:solidFill>
                  <a:srgbClr val="404040"/>
                </a:solidFill>
                <a:latin typeface="Verdana"/>
                <a:cs typeface="Verdana"/>
              </a:rPr>
              <a:t>i</a:t>
            </a:r>
            <a:r>
              <a:rPr sz="2000" spc="-55" dirty="0">
                <a:solidFill>
                  <a:srgbClr val="404040"/>
                </a:solidFill>
                <a:latin typeface="Verdana"/>
                <a:cs typeface="Verdana"/>
              </a:rPr>
              <a:t>o</a:t>
            </a:r>
            <a:r>
              <a:rPr sz="2000" dirty="0">
                <a:solidFill>
                  <a:srgbClr val="404040"/>
                </a:solidFill>
                <a:latin typeface="Verdana"/>
                <a:cs typeface="Verdana"/>
              </a:rPr>
              <a:t>n</a:t>
            </a:r>
            <a:r>
              <a:rPr sz="2000" spc="-220" dirty="0">
                <a:solidFill>
                  <a:srgbClr val="404040"/>
                </a:solidFill>
                <a:latin typeface="Verdana"/>
                <a:cs typeface="Verdana"/>
              </a:rPr>
              <a:t> </a:t>
            </a:r>
            <a:r>
              <a:rPr sz="2000" spc="-90" dirty="0">
                <a:solidFill>
                  <a:srgbClr val="404040"/>
                </a:solidFill>
                <a:latin typeface="Verdana"/>
                <a:cs typeface="Verdana"/>
              </a:rPr>
              <a:t>me</a:t>
            </a:r>
            <a:r>
              <a:rPr sz="2000" spc="-50" dirty="0">
                <a:solidFill>
                  <a:srgbClr val="404040"/>
                </a:solidFill>
                <a:latin typeface="Verdana"/>
                <a:cs typeface="Verdana"/>
              </a:rPr>
              <a:t>s</a:t>
            </a:r>
            <a:r>
              <a:rPr sz="2000" dirty="0">
                <a:solidFill>
                  <a:srgbClr val="404040"/>
                </a:solidFill>
                <a:latin typeface="Verdana"/>
                <a:cs typeface="Verdana"/>
              </a:rPr>
              <a:t>s</a:t>
            </a:r>
            <a:r>
              <a:rPr sz="2000" spc="-5" dirty="0">
                <a:solidFill>
                  <a:srgbClr val="404040"/>
                </a:solidFill>
                <a:latin typeface="Verdana"/>
                <a:cs typeface="Verdana"/>
              </a:rPr>
              <a:t>a</a:t>
            </a:r>
            <a:r>
              <a:rPr sz="2000" spc="-15" dirty="0">
                <a:solidFill>
                  <a:srgbClr val="404040"/>
                </a:solidFill>
                <a:latin typeface="Verdana"/>
                <a:cs typeface="Verdana"/>
              </a:rPr>
              <a:t>g</a:t>
            </a:r>
            <a:r>
              <a:rPr sz="2000" dirty="0">
                <a:solidFill>
                  <a:srgbClr val="404040"/>
                </a:solidFill>
                <a:latin typeface="Verdana"/>
                <a:cs typeface="Verdana"/>
              </a:rPr>
              <a:t>e</a:t>
            </a:r>
            <a:endParaRPr sz="2000">
              <a:latin typeface="Verdana"/>
              <a:cs typeface="Verdana"/>
            </a:endParaRPr>
          </a:p>
          <a:p>
            <a:pPr marL="355600" indent="-342900">
              <a:lnSpc>
                <a:spcPct val="100000"/>
              </a:lnSpc>
              <a:spcBef>
                <a:spcPts val="490"/>
              </a:spcBef>
              <a:buAutoNum type="arabicPeriod"/>
              <a:tabLst>
                <a:tab pos="355600" algn="l"/>
              </a:tabLst>
            </a:pPr>
            <a:r>
              <a:rPr sz="2000" spc="105" dirty="0">
                <a:solidFill>
                  <a:srgbClr val="404040"/>
                </a:solidFill>
                <a:latin typeface="Verdana"/>
                <a:cs typeface="Verdana"/>
              </a:rPr>
              <a:t>Α</a:t>
            </a:r>
            <a:r>
              <a:rPr sz="2000" spc="-120" dirty="0">
                <a:solidFill>
                  <a:srgbClr val="404040"/>
                </a:solidFill>
                <a:latin typeface="Verdana"/>
                <a:cs typeface="Verdana"/>
              </a:rPr>
              <a:t>λ</a:t>
            </a:r>
            <a:r>
              <a:rPr sz="2000" spc="-110" dirty="0">
                <a:solidFill>
                  <a:srgbClr val="404040"/>
                </a:solidFill>
                <a:latin typeface="Verdana"/>
                <a:cs typeface="Verdana"/>
              </a:rPr>
              <a:t>λ</a:t>
            </a:r>
            <a:r>
              <a:rPr sz="2000" spc="-5" dirty="0">
                <a:solidFill>
                  <a:srgbClr val="404040"/>
                </a:solidFill>
                <a:latin typeface="Verdana"/>
                <a:cs typeface="Verdana"/>
              </a:rPr>
              <a:t>α</a:t>
            </a:r>
            <a:r>
              <a:rPr sz="2000" dirty="0">
                <a:solidFill>
                  <a:srgbClr val="404040"/>
                </a:solidFill>
                <a:latin typeface="Verdana"/>
                <a:cs typeface="Verdana"/>
              </a:rPr>
              <a:t>γή</a:t>
            </a:r>
            <a:r>
              <a:rPr sz="2000" spc="-185" dirty="0">
                <a:solidFill>
                  <a:srgbClr val="404040"/>
                </a:solidFill>
                <a:latin typeface="Verdana"/>
                <a:cs typeface="Verdana"/>
              </a:rPr>
              <a:t> </a:t>
            </a:r>
            <a:r>
              <a:rPr sz="2000" spc="-220" dirty="0">
                <a:solidFill>
                  <a:srgbClr val="404040"/>
                </a:solidFill>
                <a:latin typeface="Verdana"/>
                <a:cs typeface="Verdana"/>
              </a:rPr>
              <a:t>s</a:t>
            </a:r>
            <a:r>
              <a:rPr sz="2000" spc="-155" dirty="0">
                <a:solidFill>
                  <a:srgbClr val="404040"/>
                </a:solidFill>
                <a:latin typeface="Verdana"/>
                <a:cs typeface="Verdana"/>
              </a:rPr>
              <a:t>t</a:t>
            </a:r>
            <a:r>
              <a:rPr sz="2000" spc="-80" dirty="0">
                <a:solidFill>
                  <a:srgbClr val="404040"/>
                </a:solidFill>
                <a:latin typeface="Verdana"/>
                <a:cs typeface="Verdana"/>
              </a:rPr>
              <a:t>a</a:t>
            </a:r>
            <a:r>
              <a:rPr sz="2000" spc="-75" dirty="0">
                <a:solidFill>
                  <a:srgbClr val="404040"/>
                </a:solidFill>
                <a:latin typeface="Verdana"/>
                <a:cs typeface="Verdana"/>
              </a:rPr>
              <a:t>t</a:t>
            </a:r>
            <a:r>
              <a:rPr sz="2000" spc="-70" dirty="0">
                <a:solidFill>
                  <a:srgbClr val="404040"/>
                </a:solidFill>
                <a:latin typeface="Verdana"/>
                <a:cs typeface="Verdana"/>
              </a:rPr>
              <a:t>u</a:t>
            </a:r>
            <a:r>
              <a:rPr sz="2000" dirty="0">
                <a:solidFill>
                  <a:srgbClr val="404040"/>
                </a:solidFill>
                <a:latin typeface="Verdana"/>
                <a:cs typeface="Verdana"/>
              </a:rPr>
              <a:t>s</a:t>
            </a:r>
            <a:r>
              <a:rPr sz="2000" spc="-300" dirty="0">
                <a:solidFill>
                  <a:srgbClr val="404040"/>
                </a:solidFill>
                <a:latin typeface="Verdana"/>
                <a:cs typeface="Verdana"/>
              </a:rPr>
              <a:t> </a:t>
            </a:r>
            <a:r>
              <a:rPr sz="2000" spc="-5" dirty="0">
                <a:solidFill>
                  <a:srgbClr val="404040"/>
                </a:solidFill>
                <a:latin typeface="Verdana"/>
                <a:cs typeface="Verdana"/>
              </a:rPr>
              <a:t>σ</a:t>
            </a:r>
            <a:r>
              <a:rPr sz="2000" dirty="0">
                <a:solidFill>
                  <a:srgbClr val="404040"/>
                </a:solidFill>
                <a:latin typeface="Verdana"/>
                <a:cs typeface="Verdana"/>
              </a:rPr>
              <a:t>ε</a:t>
            </a:r>
            <a:r>
              <a:rPr sz="2000" spc="-160" dirty="0">
                <a:solidFill>
                  <a:srgbClr val="404040"/>
                </a:solidFill>
                <a:latin typeface="Verdana"/>
                <a:cs typeface="Verdana"/>
              </a:rPr>
              <a:t> </a:t>
            </a:r>
            <a:r>
              <a:rPr sz="2000" spc="35" dirty="0">
                <a:solidFill>
                  <a:srgbClr val="404040"/>
                </a:solidFill>
                <a:latin typeface="Verdana"/>
                <a:cs typeface="Verdana"/>
              </a:rPr>
              <a:t>d</a:t>
            </a:r>
            <a:r>
              <a:rPr sz="2000" spc="30" dirty="0">
                <a:solidFill>
                  <a:srgbClr val="404040"/>
                </a:solidFill>
                <a:latin typeface="Verdana"/>
                <a:cs typeface="Verdana"/>
              </a:rPr>
              <a:t>e</a:t>
            </a:r>
            <a:r>
              <a:rPr sz="2000" spc="10" dirty="0">
                <a:solidFill>
                  <a:srgbClr val="404040"/>
                </a:solidFill>
                <a:latin typeface="Verdana"/>
                <a:cs typeface="Verdana"/>
              </a:rPr>
              <a:t>l</a:t>
            </a:r>
            <a:r>
              <a:rPr sz="2000" spc="-10" dirty="0">
                <a:solidFill>
                  <a:srgbClr val="404040"/>
                </a:solidFill>
                <a:latin typeface="Verdana"/>
                <a:cs typeface="Verdana"/>
              </a:rPr>
              <a:t>e</a:t>
            </a:r>
            <a:r>
              <a:rPr sz="2000" spc="25" dirty="0">
                <a:solidFill>
                  <a:srgbClr val="404040"/>
                </a:solidFill>
                <a:latin typeface="Verdana"/>
                <a:cs typeface="Verdana"/>
              </a:rPr>
              <a:t>t</a:t>
            </a:r>
            <a:r>
              <a:rPr sz="2000" spc="90" dirty="0">
                <a:solidFill>
                  <a:srgbClr val="404040"/>
                </a:solidFill>
                <a:latin typeface="Verdana"/>
                <a:cs typeface="Verdana"/>
              </a:rPr>
              <a:t>e</a:t>
            </a:r>
            <a:r>
              <a:rPr sz="2000" dirty="0">
                <a:solidFill>
                  <a:srgbClr val="404040"/>
                </a:solidFill>
                <a:latin typeface="Verdana"/>
                <a:cs typeface="Verdana"/>
              </a:rPr>
              <a:t>d</a:t>
            </a:r>
            <a:endParaRPr sz="2000">
              <a:latin typeface="Verdana"/>
              <a:cs typeface="Verdana"/>
            </a:endParaRPr>
          </a:p>
        </p:txBody>
      </p:sp>
      <p:sp>
        <p:nvSpPr>
          <p:cNvPr id="12" name="object 12"/>
          <p:cNvSpPr txBox="1"/>
          <p:nvPr/>
        </p:nvSpPr>
        <p:spPr>
          <a:xfrm>
            <a:off x="4114546" y="1540205"/>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grpSp>
        <p:nvGrpSpPr>
          <p:cNvPr id="13" name="object 13"/>
          <p:cNvGrpSpPr/>
          <p:nvPr/>
        </p:nvGrpSpPr>
        <p:grpSpPr>
          <a:xfrm>
            <a:off x="7420292" y="5224208"/>
            <a:ext cx="642620" cy="506095"/>
            <a:chOff x="7420292" y="5224208"/>
            <a:chExt cx="642620" cy="506095"/>
          </a:xfrm>
        </p:grpSpPr>
        <p:sp>
          <p:nvSpPr>
            <p:cNvPr id="14" name="object 14"/>
            <p:cNvSpPr/>
            <p:nvPr/>
          </p:nvSpPr>
          <p:spPr>
            <a:xfrm>
              <a:off x="7432548" y="5236464"/>
              <a:ext cx="616585" cy="480059"/>
            </a:xfrm>
            <a:custGeom>
              <a:avLst/>
              <a:gdLst/>
              <a:ahLst/>
              <a:cxnLst/>
              <a:rect l="l" t="t" r="r" b="b"/>
              <a:pathLst>
                <a:path w="616584" h="480060">
                  <a:moveTo>
                    <a:pt x="475106" y="0"/>
                  </a:moveTo>
                  <a:lnTo>
                    <a:pt x="433450" y="2159"/>
                  </a:lnTo>
                  <a:lnTo>
                    <a:pt x="392049" y="15367"/>
                  </a:lnTo>
                  <a:lnTo>
                    <a:pt x="352551" y="38735"/>
                  </a:lnTo>
                  <a:lnTo>
                    <a:pt x="316610" y="71120"/>
                  </a:lnTo>
                  <a:lnTo>
                    <a:pt x="285623" y="111887"/>
                  </a:lnTo>
                  <a:lnTo>
                    <a:pt x="261111" y="160020"/>
                  </a:lnTo>
                  <a:lnTo>
                    <a:pt x="240919" y="204978"/>
                  </a:lnTo>
                  <a:lnTo>
                    <a:pt x="217170" y="248539"/>
                  </a:lnTo>
                  <a:lnTo>
                    <a:pt x="189865" y="290703"/>
                  </a:lnTo>
                  <a:lnTo>
                    <a:pt x="158876" y="331343"/>
                  </a:lnTo>
                  <a:lnTo>
                    <a:pt x="124459" y="370674"/>
                  </a:lnTo>
                  <a:lnTo>
                    <a:pt x="86613" y="408533"/>
                  </a:lnTo>
                  <a:lnTo>
                    <a:pt x="45084" y="444944"/>
                  </a:lnTo>
                  <a:lnTo>
                    <a:pt x="0" y="479933"/>
                  </a:lnTo>
                  <a:lnTo>
                    <a:pt x="55879" y="456806"/>
                  </a:lnTo>
                  <a:lnTo>
                    <a:pt x="109474" y="439724"/>
                  </a:lnTo>
                  <a:lnTo>
                    <a:pt x="160400" y="428675"/>
                  </a:lnTo>
                  <a:lnTo>
                    <a:pt x="209042" y="423684"/>
                  </a:lnTo>
                  <a:lnTo>
                    <a:pt x="255270" y="424738"/>
                  </a:lnTo>
                  <a:lnTo>
                    <a:pt x="298957" y="431838"/>
                  </a:lnTo>
                  <a:lnTo>
                    <a:pt x="340232" y="444982"/>
                  </a:lnTo>
                  <a:lnTo>
                    <a:pt x="380873" y="454672"/>
                  </a:lnTo>
                  <a:lnTo>
                    <a:pt x="422528" y="452462"/>
                  </a:lnTo>
                  <a:lnTo>
                    <a:pt x="463930" y="439280"/>
                  </a:lnTo>
                  <a:lnTo>
                    <a:pt x="503427" y="416001"/>
                  </a:lnTo>
                  <a:lnTo>
                    <a:pt x="539369" y="383540"/>
                  </a:lnTo>
                  <a:lnTo>
                    <a:pt x="570483" y="342773"/>
                  </a:lnTo>
                  <a:lnTo>
                    <a:pt x="594995" y="294640"/>
                  </a:lnTo>
                  <a:lnTo>
                    <a:pt x="610743" y="242951"/>
                  </a:lnTo>
                  <a:lnTo>
                    <a:pt x="616584" y="192151"/>
                  </a:lnTo>
                  <a:lnTo>
                    <a:pt x="613155" y="143764"/>
                  </a:lnTo>
                  <a:lnTo>
                    <a:pt x="600963" y="99568"/>
                  </a:lnTo>
                  <a:lnTo>
                    <a:pt x="580262" y="61468"/>
                  </a:lnTo>
                  <a:lnTo>
                    <a:pt x="551687" y="30861"/>
                  </a:lnTo>
                  <a:lnTo>
                    <a:pt x="515747" y="9652"/>
                  </a:lnTo>
                  <a:lnTo>
                    <a:pt x="475106" y="0"/>
                  </a:lnTo>
                  <a:close/>
                </a:path>
              </a:pathLst>
            </a:custGeom>
            <a:solidFill>
              <a:srgbClr val="FFFFFF"/>
            </a:solidFill>
          </p:spPr>
          <p:txBody>
            <a:bodyPr wrap="square" lIns="0" tIns="0" rIns="0" bIns="0" rtlCol="0"/>
            <a:lstStyle/>
            <a:p>
              <a:endParaRPr/>
            </a:p>
          </p:txBody>
        </p:sp>
        <p:sp>
          <p:nvSpPr>
            <p:cNvPr id="15" name="object 15"/>
            <p:cNvSpPr/>
            <p:nvPr/>
          </p:nvSpPr>
          <p:spPr>
            <a:xfrm>
              <a:off x="7433310" y="5237226"/>
              <a:ext cx="616585" cy="480059"/>
            </a:xfrm>
            <a:custGeom>
              <a:avLst/>
              <a:gdLst/>
              <a:ahLst/>
              <a:cxnLst/>
              <a:rect l="l" t="t" r="r" b="b"/>
              <a:pathLst>
                <a:path w="616584" h="480060">
                  <a:moveTo>
                    <a:pt x="515747" y="9652"/>
                  </a:moveTo>
                  <a:lnTo>
                    <a:pt x="475107" y="0"/>
                  </a:lnTo>
                  <a:lnTo>
                    <a:pt x="433450" y="2159"/>
                  </a:lnTo>
                  <a:lnTo>
                    <a:pt x="392049" y="15367"/>
                  </a:lnTo>
                  <a:lnTo>
                    <a:pt x="352551" y="38735"/>
                  </a:lnTo>
                  <a:lnTo>
                    <a:pt x="316611" y="71120"/>
                  </a:lnTo>
                  <a:lnTo>
                    <a:pt x="285623" y="111887"/>
                  </a:lnTo>
                  <a:lnTo>
                    <a:pt x="261112" y="160020"/>
                  </a:lnTo>
                  <a:lnTo>
                    <a:pt x="240919" y="204978"/>
                  </a:lnTo>
                  <a:lnTo>
                    <a:pt x="217170" y="248539"/>
                  </a:lnTo>
                  <a:lnTo>
                    <a:pt x="189865" y="290703"/>
                  </a:lnTo>
                  <a:lnTo>
                    <a:pt x="158876" y="331343"/>
                  </a:lnTo>
                  <a:lnTo>
                    <a:pt x="124460" y="370674"/>
                  </a:lnTo>
                  <a:lnTo>
                    <a:pt x="86614" y="408533"/>
                  </a:lnTo>
                  <a:lnTo>
                    <a:pt x="45085" y="444944"/>
                  </a:lnTo>
                  <a:lnTo>
                    <a:pt x="0" y="479933"/>
                  </a:lnTo>
                  <a:lnTo>
                    <a:pt x="55880" y="456806"/>
                  </a:lnTo>
                  <a:lnTo>
                    <a:pt x="109474" y="439724"/>
                  </a:lnTo>
                  <a:lnTo>
                    <a:pt x="160400" y="428675"/>
                  </a:lnTo>
                  <a:lnTo>
                    <a:pt x="209042" y="423684"/>
                  </a:lnTo>
                  <a:lnTo>
                    <a:pt x="255270" y="424738"/>
                  </a:lnTo>
                  <a:lnTo>
                    <a:pt x="298958" y="431838"/>
                  </a:lnTo>
                  <a:lnTo>
                    <a:pt x="340233" y="444982"/>
                  </a:lnTo>
                  <a:lnTo>
                    <a:pt x="380873" y="454672"/>
                  </a:lnTo>
                  <a:lnTo>
                    <a:pt x="422529" y="452462"/>
                  </a:lnTo>
                  <a:lnTo>
                    <a:pt x="463931" y="439280"/>
                  </a:lnTo>
                  <a:lnTo>
                    <a:pt x="503428" y="416001"/>
                  </a:lnTo>
                  <a:lnTo>
                    <a:pt x="539369" y="383540"/>
                  </a:lnTo>
                  <a:lnTo>
                    <a:pt x="570484" y="342773"/>
                  </a:lnTo>
                  <a:lnTo>
                    <a:pt x="594995" y="294640"/>
                  </a:lnTo>
                  <a:lnTo>
                    <a:pt x="610743" y="242951"/>
                  </a:lnTo>
                  <a:lnTo>
                    <a:pt x="616585" y="192151"/>
                  </a:lnTo>
                  <a:lnTo>
                    <a:pt x="613156" y="143764"/>
                  </a:lnTo>
                  <a:lnTo>
                    <a:pt x="600964" y="99568"/>
                  </a:lnTo>
                  <a:lnTo>
                    <a:pt x="580263" y="61468"/>
                  </a:lnTo>
                  <a:lnTo>
                    <a:pt x="551688" y="30861"/>
                  </a:lnTo>
                  <a:lnTo>
                    <a:pt x="515747" y="9652"/>
                  </a:lnTo>
                  <a:close/>
                </a:path>
              </a:pathLst>
            </a:custGeom>
            <a:ln w="25908">
              <a:solidFill>
                <a:srgbClr val="385D88"/>
              </a:solidFill>
            </a:ln>
          </p:spPr>
          <p:txBody>
            <a:bodyPr wrap="square" lIns="0" tIns="0" rIns="0" bIns="0" rtlCol="0"/>
            <a:lstStyle/>
            <a:p>
              <a:endParaRPr/>
            </a:p>
          </p:txBody>
        </p:sp>
      </p:grpSp>
      <p:sp>
        <p:nvSpPr>
          <p:cNvPr id="16" name="object 16"/>
          <p:cNvSpPr txBox="1"/>
          <p:nvPr/>
        </p:nvSpPr>
        <p:spPr>
          <a:xfrm>
            <a:off x="7775193" y="5284165"/>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grpSp>
        <p:nvGrpSpPr>
          <p:cNvPr id="17" name="object 17"/>
          <p:cNvGrpSpPr/>
          <p:nvPr/>
        </p:nvGrpSpPr>
        <p:grpSpPr>
          <a:xfrm>
            <a:off x="9364916" y="5896292"/>
            <a:ext cx="641985" cy="506095"/>
            <a:chOff x="9364916" y="5896292"/>
            <a:chExt cx="641985" cy="506095"/>
          </a:xfrm>
        </p:grpSpPr>
        <p:sp>
          <p:nvSpPr>
            <p:cNvPr id="18" name="object 18"/>
            <p:cNvSpPr/>
            <p:nvPr/>
          </p:nvSpPr>
          <p:spPr>
            <a:xfrm>
              <a:off x="9377172" y="5908547"/>
              <a:ext cx="615950" cy="480059"/>
            </a:xfrm>
            <a:custGeom>
              <a:avLst/>
              <a:gdLst/>
              <a:ahLst/>
              <a:cxnLst/>
              <a:rect l="l" t="t" r="r" b="b"/>
              <a:pathLst>
                <a:path w="615950" h="480060">
                  <a:moveTo>
                    <a:pt x="474472" y="0"/>
                  </a:moveTo>
                  <a:lnTo>
                    <a:pt x="432816" y="2197"/>
                  </a:lnTo>
                  <a:lnTo>
                    <a:pt x="391541" y="15392"/>
                  </a:lnTo>
                  <a:lnTo>
                    <a:pt x="352044" y="38671"/>
                  </a:lnTo>
                  <a:lnTo>
                    <a:pt x="316102" y="71132"/>
                  </a:lnTo>
                  <a:lnTo>
                    <a:pt x="285114" y="111874"/>
                  </a:lnTo>
                  <a:lnTo>
                    <a:pt x="260603" y="160007"/>
                  </a:lnTo>
                  <a:lnTo>
                    <a:pt x="240410" y="205003"/>
                  </a:lnTo>
                  <a:lnTo>
                    <a:pt x="216661" y="248577"/>
                  </a:lnTo>
                  <a:lnTo>
                    <a:pt x="189483" y="290715"/>
                  </a:lnTo>
                  <a:lnTo>
                    <a:pt x="158623" y="331419"/>
                  </a:lnTo>
                  <a:lnTo>
                    <a:pt x="124332" y="370687"/>
                  </a:lnTo>
                  <a:lnTo>
                    <a:pt x="86359" y="408533"/>
                  </a:lnTo>
                  <a:lnTo>
                    <a:pt x="44957" y="444944"/>
                  </a:lnTo>
                  <a:lnTo>
                    <a:pt x="0" y="479932"/>
                  </a:lnTo>
                  <a:lnTo>
                    <a:pt x="55752" y="456806"/>
                  </a:lnTo>
                  <a:lnTo>
                    <a:pt x="109220" y="439712"/>
                  </a:lnTo>
                  <a:lnTo>
                    <a:pt x="160147" y="428675"/>
                  </a:lnTo>
                  <a:lnTo>
                    <a:pt x="208787" y="423684"/>
                  </a:lnTo>
                  <a:lnTo>
                    <a:pt x="254888" y="424738"/>
                  </a:lnTo>
                  <a:lnTo>
                    <a:pt x="298576" y="431838"/>
                  </a:lnTo>
                  <a:lnTo>
                    <a:pt x="339725" y="444982"/>
                  </a:lnTo>
                  <a:lnTo>
                    <a:pt x="380237" y="454672"/>
                  </a:lnTo>
                  <a:lnTo>
                    <a:pt x="422021" y="452462"/>
                  </a:lnTo>
                  <a:lnTo>
                    <a:pt x="463296" y="439280"/>
                  </a:lnTo>
                  <a:lnTo>
                    <a:pt x="502666" y="416001"/>
                  </a:lnTo>
                  <a:lnTo>
                    <a:pt x="538606" y="383527"/>
                  </a:lnTo>
                  <a:lnTo>
                    <a:pt x="569595" y="342785"/>
                  </a:lnTo>
                  <a:lnTo>
                    <a:pt x="594105" y="294665"/>
                  </a:lnTo>
                  <a:lnTo>
                    <a:pt x="609853" y="242976"/>
                  </a:lnTo>
                  <a:lnTo>
                    <a:pt x="615696" y="192100"/>
                  </a:lnTo>
                  <a:lnTo>
                    <a:pt x="612267" y="143751"/>
                  </a:lnTo>
                  <a:lnTo>
                    <a:pt x="600075" y="99618"/>
                  </a:lnTo>
                  <a:lnTo>
                    <a:pt x="579374" y="61417"/>
                  </a:lnTo>
                  <a:lnTo>
                    <a:pt x="550926" y="30873"/>
                  </a:lnTo>
                  <a:lnTo>
                    <a:pt x="514984" y="9690"/>
                  </a:lnTo>
                  <a:lnTo>
                    <a:pt x="474472" y="0"/>
                  </a:lnTo>
                  <a:close/>
                </a:path>
              </a:pathLst>
            </a:custGeom>
            <a:solidFill>
              <a:srgbClr val="FFFFFF"/>
            </a:solidFill>
          </p:spPr>
          <p:txBody>
            <a:bodyPr wrap="square" lIns="0" tIns="0" rIns="0" bIns="0" rtlCol="0"/>
            <a:lstStyle/>
            <a:p>
              <a:endParaRPr/>
            </a:p>
          </p:txBody>
        </p:sp>
        <p:sp>
          <p:nvSpPr>
            <p:cNvPr id="19" name="object 19"/>
            <p:cNvSpPr/>
            <p:nvPr/>
          </p:nvSpPr>
          <p:spPr>
            <a:xfrm>
              <a:off x="9377934" y="5909309"/>
              <a:ext cx="615950" cy="480059"/>
            </a:xfrm>
            <a:custGeom>
              <a:avLst/>
              <a:gdLst/>
              <a:ahLst/>
              <a:cxnLst/>
              <a:rect l="l" t="t" r="r" b="b"/>
              <a:pathLst>
                <a:path w="615950" h="480060">
                  <a:moveTo>
                    <a:pt x="514985" y="9690"/>
                  </a:moveTo>
                  <a:lnTo>
                    <a:pt x="474472" y="0"/>
                  </a:lnTo>
                  <a:lnTo>
                    <a:pt x="432816" y="2197"/>
                  </a:lnTo>
                  <a:lnTo>
                    <a:pt x="391541" y="15392"/>
                  </a:lnTo>
                  <a:lnTo>
                    <a:pt x="352044" y="38671"/>
                  </a:lnTo>
                  <a:lnTo>
                    <a:pt x="316102" y="71132"/>
                  </a:lnTo>
                  <a:lnTo>
                    <a:pt x="285115" y="111874"/>
                  </a:lnTo>
                  <a:lnTo>
                    <a:pt x="260604" y="160007"/>
                  </a:lnTo>
                  <a:lnTo>
                    <a:pt x="240411" y="205003"/>
                  </a:lnTo>
                  <a:lnTo>
                    <a:pt x="216662" y="248577"/>
                  </a:lnTo>
                  <a:lnTo>
                    <a:pt x="189484" y="290715"/>
                  </a:lnTo>
                  <a:lnTo>
                    <a:pt x="158623" y="331419"/>
                  </a:lnTo>
                  <a:lnTo>
                    <a:pt x="124333" y="370687"/>
                  </a:lnTo>
                  <a:lnTo>
                    <a:pt x="86360" y="408533"/>
                  </a:lnTo>
                  <a:lnTo>
                    <a:pt x="44958" y="444957"/>
                  </a:lnTo>
                  <a:lnTo>
                    <a:pt x="0" y="479932"/>
                  </a:lnTo>
                  <a:lnTo>
                    <a:pt x="55752" y="456806"/>
                  </a:lnTo>
                  <a:lnTo>
                    <a:pt x="109220" y="439724"/>
                  </a:lnTo>
                  <a:lnTo>
                    <a:pt x="160147" y="428675"/>
                  </a:lnTo>
                  <a:lnTo>
                    <a:pt x="208788" y="423684"/>
                  </a:lnTo>
                  <a:lnTo>
                    <a:pt x="254889" y="424738"/>
                  </a:lnTo>
                  <a:lnTo>
                    <a:pt x="298576" y="431838"/>
                  </a:lnTo>
                  <a:lnTo>
                    <a:pt x="339725" y="444982"/>
                  </a:lnTo>
                  <a:lnTo>
                    <a:pt x="380238" y="454672"/>
                  </a:lnTo>
                  <a:lnTo>
                    <a:pt x="422021" y="452462"/>
                  </a:lnTo>
                  <a:lnTo>
                    <a:pt x="463296" y="439280"/>
                  </a:lnTo>
                  <a:lnTo>
                    <a:pt x="502666" y="416001"/>
                  </a:lnTo>
                  <a:lnTo>
                    <a:pt x="538607" y="383527"/>
                  </a:lnTo>
                  <a:lnTo>
                    <a:pt x="569595" y="342785"/>
                  </a:lnTo>
                  <a:lnTo>
                    <a:pt x="594106" y="294665"/>
                  </a:lnTo>
                  <a:lnTo>
                    <a:pt x="609854" y="242976"/>
                  </a:lnTo>
                  <a:lnTo>
                    <a:pt x="615696" y="192100"/>
                  </a:lnTo>
                  <a:lnTo>
                    <a:pt x="612267" y="143751"/>
                  </a:lnTo>
                  <a:lnTo>
                    <a:pt x="600075" y="99618"/>
                  </a:lnTo>
                  <a:lnTo>
                    <a:pt x="579374" y="61417"/>
                  </a:lnTo>
                  <a:lnTo>
                    <a:pt x="550926" y="30873"/>
                  </a:lnTo>
                  <a:lnTo>
                    <a:pt x="514985" y="9690"/>
                  </a:lnTo>
                  <a:close/>
                </a:path>
              </a:pathLst>
            </a:custGeom>
            <a:ln w="25908">
              <a:solidFill>
                <a:srgbClr val="385D88"/>
              </a:solidFill>
            </a:ln>
          </p:spPr>
          <p:txBody>
            <a:bodyPr wrap="square" lIns="0" tIns="0" rIns="0" bIns="0" rtlCol="0"/>
            <a:lstStyle/>
            <a:p>
              <a:endParaRPr/>
            </a:p>
          </p:txBody>
        </p:sp>
      </p:grpSp>
      <p:sp>
        <p:nvSpPr>
          <p:cNvPr id="20" name="object 20"/>
          <p:cNvSpPr txBox="1"/>
          <p:nvPr/>
        </p:nvSpPr>
        <p:spPr>
          <a:xfrm>
            <a:off x="9720198" y="5956808"/>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grpSp>
        <p:nvGrpSpPr>
          <p:cNvPr id="21" name="object 21"/>
          <p:cNvGrpSpPr/>
          <p:nvPr/>
        </p:nvGrpSpPr>
        <p:grpSpPr>
          <a:xfrm>
            <a:off x="9683495" y="4786884"/>
            <a:ext cx="711835" cy="410845"/>
            <a:chOff x="9683495" y="4786884"/>
            <a:chExt cx="711835" cy="410845"/>
          </a:xfrm>
        </p:grpSpPr>
        <p:sp>
          <p:nvSpPr>
            <p:cNvPr id="22" name="object 22"/>
            <p:cNvSpPr/>
            <p:nvPr/>
          </p:nvSpPr>
          <p:spPr>
            <a:xfrm>
              <a:off x="9695687" y="4799076"/>
              <a:ext cx="685800" cy="385445"/>
            </a:xfrm>
            <a:custGeom>
              <a:avLst/>
              <a:gdLst/>
              <a:ahLst/>
              <a:cxnLst/>
              <a:rect l="l" t="t" r="r" b="b"/>
              <a:pathLst>
                <a:path w="685800" h="385445">
                  <a:moveTo>
                    <a:pt x="0" y="0"/>
                  </a:moveTo>
                  <a:lnTo>
                    <a:pt x="51307" y="32131"/>
                  </a:lnTo>
                  <a:lnTo>
                    <a:pt x="96138" y="65786"/>
                  </a:lnTo>
                  <a:lnTo>
                    <a:pt x="134746" y="100965"/>
                  </a:lnTo>
                  <a:lnTo>
                    <a:pt x="167004" y="137668"/>
                  </a:lnTo>
                  <a:lnTo>
                    <a:pt x="192912" y="175894"/>
                  </a:lnTo>
                  <a:lnTo>
                    <a:pt x="212597" y="215646"/>
                  </a:lnTo>
                  <a:lnTo>
                    <a:pt x="225805" y="256921"/>
                  </a:lnTo>
                  <a:lnTo>
                    <a:pt x="241553" y="295529"/>
                  </a:lnTo>
                  <a:lnTo>
                    <a:pt x="267461" y="328294"/>
                  </a:lnTo>
                  <a:lnTo>
                    <a:pt x="302259" y="354330"/>
                  </a:lnTo>
                  <a:lnTo>
                    <a:pt x="344042" y="372872"/>
                  </a:lnTo>
                  <a:lnTo>
                    <a:pt x="391286" y="383413"/>
                  </a:lnTo>
                  <a:lnTo>
                    <a:pt x="442467" y="384937"/>
                  </a:lnTo>
                  <a:lnTo>
                    <a:pt x="495807" y="377063"/>
                  </a:lnTo>
                  <a:lnTo>
                    <a:pt x="546988" y="359791"/>
                  </a:lnTo>
                  <a:lnTo>
                    <a:pt x="591819" y="335153"/>
                  </a:lnTo>
                  <a:lnTo>
                    <a:pt x="629157" y="304292"/>
                  </a:lnTo>
                  <a:lnTo>
                    <a:pt x="657986" y="268605"/>
                  </a:lnTo>
                  <a:lnTo>
                    <a:pt x="677036" y="229616"/>
                  </a:lnTo>
                  <a:lnTo>
                    <a:pt x="685418" y="188722"/>
                  </a:lnTo>
                  <a:lnTo>
                    <a:pt x="681735" y="147066"/>
                  </a:lnTo>
                  <a:lnTo>
                    <a:pt x="666114" y="108331"/>
                  </a:lnTo>
                  <a:lnTo>
                    <a:pt x="640079" y="75692"/>
                  </a:lnTo>
                  <a:lnTo>
                    <a:pt x="605408" y="49656"/>
                  </a:lnTo>
                  <a:lnTo>
                    <a:pt x="563498" y="30987"/>
                  </a:lnTo>
                  <a:lnTo>
                    <a:pt x="516254" y="20447"/>
                  </a:lnTo>
                  <a:lnTo>
                    <a:pt x="465073" y="18923"/>
                  </a:lnTo>
                  <a:lnTo>
                    <a:pt x="411733" y="26797"/>
                  </a:lnTo>
                  <a:lnTo>
                    <a:pt x="363473" y="36449"/>
                  </a:lnTo>
                  <a:lnTo>
                    <a:pt x="314197" y="42418"/>
                  </a:lnTo>
                  <a:lnTo>
                    <a:pt x="264032" y="44704"/>
                  </a:lnTo>
                  <a:lnTo>
                    <a:pt x="213105" y="43180"/>
                  </a:lnTo>
                  <a:lnTo>
                    <a:pt x="161162" y="37973"/>
                  </a:lnTo>
                  <a:lnTo>
                    <a:pt x="108330" y="29082"/>
                  </a:lnTo>
                  <a:lnTo>
                    <a:pt x="54609" y="16382"/>
                  </a:lnTo>
                  <a:lnTo>
                    <a:pt x="0" y="0"/>
                  </a:lnTo>
                  <a:close/>
                </a:path>
              </a:pathLst>
            </a:custGeom>
            <a:solidFill>
              <a:srgbClr val="FFFFFF"/>
            </a:solidFill>
          </p:spPr>
          <p:txBody>
            <a:bodyPr wrap="square" lIns="0" tIns="0" rIns="0" bIns="0" rtlCol="0"/>
            <a:lstStyle/>
            <a:p>
              <a:endParaRPr/>
            </a:p>
          </p:txBody>
        </p:sp>
        <p:sp>
          <p:nvSpPr>
            <p:cNvPr id="23" name="object 23"/>
            <p:cNvSpPr/>
            <p:nvPr/>
          </p:nvSpPr>
          <p:spPr>
            <a:xfrm>
              <a:off x="9696449" y="4799838"/>
              <a:ext cx="685800" cy="385445"/>
            </a:xfrm>
            <a:custGeom>
              <a:avLst/>
              <a:gdLst/>
              <a:ahLst/>
              <a:cxnLst/>
              <a:rect l="l" t="t" r="r" b="b"/>
              <a:pathLst>
                <a:path w="685800" h="385445">
                  <a:moveTo>
                    <a:pt x="681735" y="147066"/>
                  </a:moveTo>
                  <a:lnTo>
                    <a:pt x="666115" y="108331"/>
                  </a:lnTo>
                  <a:lnTo>
                    <a:pt x="640079" y="75692"/>
                  </a:lnTo>
                  <a:lnTo>
                    <a:pt x="605408" y="49656"/>
                  </a:lnTo>
                  <a:lnTo>
                    <a:pt x="563499" y="30987"/>
                  </a:lnTo>
                  <a:lnTo>
                    <a:pt x="516254" y="20447"/>
                  </a:lnTo>
                  <a:lnTo>
                    <a:pt x="465074" y="18923"/>
                  </a:lnTo>
                  <a:lnTo>
                    <a:pt x="411733" y="26797"/>
                  </a:lnTo>
                  <a:lnTo>
                    <a:pt x="363474" y="36449"/>
                  </a:lnTo>
                  <a:lnTo>
                    <a:pt x="314198" y="42418"/>
                  </a:lnTo>
                  <a:lnTo>
                    <a:pt x="264032" y="44704"/>
                  </a:lnTo>
                  <a:lnTo>
                    <a:pt x="213105" y="43180"/>
                  </a:lnTo>
                  <a:lnTo>
                    <a:pt x="161163" y="37973"/>
                  </a:lnTo>
                  <a:lnTo>
                    <a:pt x="108330" y="29082"/>
                  </a:lnTo>
                  <a:lnTo>
                    <a:pt x="54609" y="16382"/>
                  </a:lnTo>
                  <a:lnTo>
                    <a:pt x="0" y="0"/>
                  </a:lnTo>
                  <a:lnTo>
                    <a:pt x="51307" y="32131"/>
                  </a:lnTo>
                  <a:lnTo>
                    <a:pt x="96139" y="65786"/>
                  </a:lnTo>
                  <a:lnTo>
                    <a:pt x="134747" y="100964"/>
                  </a:lnTo>
                  <a:lnTo>
                    <a:pt x="167004" y="137668"/>
                  </a:lnTo>
                  <a:lnTo>
                    <a:pt x="192913" y="175894"/>
                  </a:lnTo>
                  <a:lnTo>
                    <a:pt x="212598" y="215645"/>
                  </a:lnTo>
                  <a:lnTo>
                    <a:pt x="225805" y="256920"/>
                  </a:lnTo>
                  <a:lnTo>
                    <a:pt x="241553" y="295529"/>
                  </a:lnTo>
                  <a:lnTo>
                    <a:pt x="267461" y="328294"/>
                  </a:lnTo>
                  <a:lnTo>
                    <a:pt x="302259" y="354330"/>
                  </a:lnTo>
                  <a:lnTo>
                    <a:pt x="344043" y="372872"/>
                  </a:lnTo>
                  <a:lnTo>
                    <a:pt x="391286" y="383413"/>
                  </a:lnTo>
                  <a:lnTo>
                    <a:pt x="442468" y="384937"/>
                  </a:lnTo>
                  <a:lnTo>
                    <a:pt x="495807" y="377063"/>
                  </a:lnTo>
                  <a:lnTo>
                    <a:pt x="546989" y="359791"/>
                  </a:lnTo>
                  <a:lnTo>
                    <a:pt x="591820" y="335153"/>
                  </a:lnTo>
                  <a:lnTo>
                    <a:pt x="629157" y="304292"/>
                  </a:lnTo>
                  <a:lnTo>
                    <a:pt x="657986" y="268605"/>
                  </a:lnTo>
                  <a:lnTo>
                    <a:pt x="677036" y="229616"/>
                  </a:lnTo>
                  <a:lnTo>
                    <a:pt x="685419" y="188722"/>
                  </a:lnTo>
                  <a:lnTo>
                    <a:pt x="681735" y="147066"/>
                  </a:lnTo>
                  <a:close/>
                </a:path>
              </a:pathLst>
            </a:custGeom>
            <a:ln w="25908">
              <a:solidFill>
                <a:srgbClr val="385D88"/>
              </a:solidFill>
            </a:ln>
          </p:spPr>
          <p:txBody>
            <a:bodyPr wrap="square" lIns="0" tIns="0" rIns="0" bIns="0" rtlCol="0"/>
            <a:lstStyle/>
            <a:p>
              <a:endParaRPr/>
            </a:p>
          </p:txBody>
        </p:sp>
      </p:grpSp>
      <p:sp>
        <p:nvSpPr>
          <p:cNvPr id="24" name="object 24"/>
          <p:cNvSpPr txBox="1"/>
          <p:nvPr/>
        </p:nvSpPr>
        <p:spPr>
          <a:xfrm>
            <a:off x="10065257" y="48211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4</a:t>
            </a:r>
            <a:endParaRPr sz="1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grpSp>
        <p:nvGrpSpPr>
          <p:cNvPr id="5" name="object 5"/>
          <p:cNvGrpSpPr/>
          <p:nvPr/>
        </p:nvGrpSpPr>
        <p:grpSpPr>
          <a:xfrm>
            <a:off x="571500" y="1213103"/>
            <a:ext cx="11165205" cy="5404485"/>
            <a:chOff x="571500" y="1213103"/>
            <a:chExt cx="11165205" cy="5404485"/>
          </a:xfrm>
        </p:grpSpPr>
        <p:sp>
          <p:nvSpPr>
            <p:cNvPr id="6" name="object 6"/>
            <p:cNvSpPr/>
            <p:nvPr/>
          </p:nvSpPr>
          <p:spPr>
            <a:xfrm>
              <a:off x="577595" y="1219199"/>
              <a:ext cx="11153140" cy="5392420"/>
            </a:xfrm>
            <a:custGeom>
              <a:avLst/>
              <a:gdLst/>
              <a:ahLst/>
              <a:cxnLst/>
              <a:rect l="l" t="t" r="r" b="b"/>
              <a:pathLst>
                <a:path w="11153140" h="5392420">
                  <a:moveTo>
                    <a:pt x="10253980" y="0"/>
                  </a:moveTo>
                  <a:lnTo>
                    <a:pt x="0" y="0"/>
                  </a:lnTo>
                  <a:lnTo>
                    <a:pt x="0" y="5391912"/>
                  </a:lnTo>
                  <a:lnTo>
                    <a:pt x="11152632" y="5391912"/>
                  </a:lnTo>
                  <a:lnTo>
                    <a:pt x="11152632" y="898651"/>
                  </a:lnTo>
                  <a:lnTo>
                    <a:pt x="11151386" y="850925"/>
                  </a:lnTo>
                  <a:lnTo>
                    <a:pt x="11147690" y="803847"/>
                  </a:lnTo>
                  <a:lnTo>
                    <a:pt x="11141607" y="757480"/>
                  </a:lnTo>
                  <a:lnTo>
                    <a:pt x="11133198" y="711886"/>
                  </a:lnTo>
                  <a:lnTo>
                    <a:pt x="11122526" y="667127"/>
                  </a:lnTo>
                  <a:lnTo>
                    <a:pt x="11109652" y="623266"/>
                  </a:lnTo>
                  <a:lnTo>
                    <a:pt x="11094638" y="580363"/>
                  </a:lnTo>
                  <a:lnTo>
                    <a:pt x="11077548" y="538483"/>
                  </a:lnTo>
                  <a:lnTo>
                    <a:pt x="11058442" y="497686"/>
                  </a:lnTo>
                  <a:lnTo>
                    <a:pt x="11037383" y="458035"/>
                  </a:lnTo>
                  <a:lnTo>
                    <a:pt x="11014433" y="419591"/>
                  </a:lnTo>
                  <a:lnTo>
                    <a:pt x="10989655" y="382417"/>
                  </a:lnTo>
                  <a:lnTo>
                    <a:pt x="10963109" y="346576"/>
                  </a:lnTo>
                  <a:lnTo>
                    <a:pt x="10934859" y="312128"/>
                  </a:lnTo>
                  <a:lnTo>
                    <a:pt x="10904967" y="279137"/>
                  </a:lnTo>
                  <a:lnTo>
                    <a:pt x="10873494" y="247664"/>
                  </a:lnTo>
                  <a:lnTo>
                    <a:pt x="10840503" y="217772"/>
                  </a:lnTo>
                  <a:lnTo>
                    <a:pt x="10806055" y="189522"/>
                  </a:lnTo>
                  <a:lnTo>
                    <a:pt x="10770214" y="162976"/>
                  </a:lnTo>
                  <a:lnTo>
                    <a:pt x="10733040" y="138198"/>
                  </a:lnTo>
                  <a:lnTo>
                    <a:pt x="10694596" y="115248"/>
                  </a:lnTo>
                  <a:lnTo>
                    <a:pt x="10654945" y="94189"/>
                  </a:lnTo>
                  <a:lnTo>
                    <a:pt x="10614148" y="75083"/>
                  </a:lnTo>
                  <a:lnTo>
                    <a:pt x="10572268" y="57993"/>
                  </a:lnTo>
                  <a:lnTo>
                    <a:pt x="10529365" y="42979"/>
                  </a:lnTo>
                  <a:lnTo>
                    <a:pt x="10485504" y="30105"/>
                  </a:lnTo>
                  <a:lnTo>
                    <a:pt x="10440745" y="19433"/>
                  </a:lnTo>
                  <a:lnTo>
                    <a:pt x="10395151" y="11024"/>
                  </a:lnTo>
                  <a:lnTo>
                    <a:pt x="10348784" y="4941"/>
                  </a:lnTo>
                  <a:lnTo>
                    <a:pt x="10301706" y="1245"/>
                  </a:lnTo>
                  <a:lnTo>
                    <a:pt x="10253980" y="0"/>
                  </a:lnTo>
                  <a:close/>
                </a:path>
              </a:pathLst>
            </a:custGeom>
            <a:solidFill>
              <a:srgbClr val="6FAC46"/>
            </a:solidFill>
          </p:spPr>
          <p:txBody>
            <a:bodyPr wrap="square" lIns="0" tIns="0" rIns="0" bIns="0" rtlCol="0"/>
            <a:lstStyle/>
            <a:p>
              <a:endParaRPr/>
            </a:p>
          </p:txBody>
        </p:sp>
        <p:sp>
          <p:nvSpPr>
            <p:cNvPr id="7" name="object 7"/>
            <p:cNvSpPr/>
            <p:nvPr/>
          </p:nvSpPr>
          <p:spPr>
            <a:xfrm>
              <a:off x="577595" y="1219199"/>
              <a:ext cx="11153140" cy="5392420"/>
            </a:xfrm>
            <a:custGeom>
              <a:avLst/>
              <a:gdLst/>
              <a:ahLst/>
              <a:cxnLst/>
              <a:rect l="l" t="t" r="r" b="b"/>
              <a:pathLst>
                <a:path w="11153140" h="5392420">
                  <a:moveTo>
                    <a:pt x="0" y="0"/>
                  </a:moveTo>
                  <a:lnTo>
                    <a:pt x="10253980" y="0"/>
                  </a:lnTo>
                  <a:lnTo>
                    <a:pt x="10301706" y="1245"/>
                  </a:lnTo>
                  <a:lnTo>
                    <a:pt x="10348784" y="4941"/>
                  </a:lnTo>
                  <a:lnTo>
                    <a:pt x="10395151" y="11024"/>
                  </a:lnTo>
                  <a:lnTo>
                    <a:pt x="10440745" y="19433"/>
                  </a:lnTo>
                  <a:lnTo>
                    <a:pt x="10485504" y="30105"/>
                  </a:lnTo>
                  <a:lnTo>
                    <a:pt x="10529365" y="42979"/>
                  </a:lnTo>
                  <a:lnTo>
                    <a:pt x="10572268" y="57993"/>
                  </a:lnTo>
                  <a:lnTo>
                    <a:pt x="10614148" y="75083"/>
                  </a:lnTo>
                  <a:lnTo>
                    <a:pt x="10654945" y="94189"/>
                  </a:lnTo>
                  <a:lnTo>
                    <a:pt x="10694596" y="115248"/>
                  </a:lnTo>
                  <a:lnTo>
                    <a:pt x="10733040" y="138198"/>
                  </a:lnTo>
                  <a:lnTo>
                    <a:pt x="10770214" y="162976"/>
                  </a:lnTo>
                  <a:lnTo>
                    <a:pt x="10806055" y="189522"/>
                  </a:lnTo>
                  <a:lnTo>
                    <a:pt x="10840503" y="217772"/>
                  </a:lnTo>
                  <a:lnTo>
                    <a:pt x="10873494" y="247664"/>
                  </a:lnTo>
                  <a:lnTo>
                    <a:pt x="10904967" y="279137"/>
                  </a:lnTo>
                  <a:lnTo>
                    <a:pt x="10934859" y="312128"/>
                  </a:lnTo>
                  <a:lnTo>
                    <a:pt x="10963109" y="346576"/>
                  </a:lnTo>
                  <a:lnTo>
                    <a:pt x="10989655" y="382417"/>
                  </a:lnTo>
                  <a:lnTo>
                    <a:pt x="11014433" y="419591"/>
                  </a:lnTo>
                  <a:lnTo>
                    <a:pt x="11037383" y="458035"/>
                  </a:lnTo>
                  <a:lnTo>
                    <a:pt x="11058442" y="497686"/>
                  </a:lnTo>
                  <a:lnTo>
                    <a:pt x="11077548" y="538483"/>
                  </a:lnTo>
                  <a:lnTo>
                    <a:pt x="11094638" y="580363"/>
                  </a:lnTo>
                  <a:lnTo>
                    <a:pt x="11109652" y="623266"/>
                  </a:lnTo>
                  <a:lnTo>
                    <a:pt x="11122526" y="667127"/>
                  </a:lnTo>
                  <a:lnTo>
                    <a:pt x="11133198" y="711886"/>
                  </a:lnTo>
                  <a:lnTo>
                    <a:pt x="11141607" y="757480"/>
                  </a:lnTo>
                  <a:lnTo>
                    <a:pt x="11147690" y="803847"/>
                  </a:lnTo>
                  <a:lnTo>
                    <a:pt x="11151386" y="850925"/>
                  </a:lnTo>
                  <a:lnTo>
                    <a:pt x="11152632" y="898651"/>
                  </a:lnTo>
                  <a:lnTo>
                    <a:pt x="11152632" y="5391912"/>
                  </a:lnTo>
                  <a:lnTo>
                    <a:pt x="0" y="5391912"/>
                  </a:lnTo>
                  <a:lnTo>
                    <a:pt x="0" y="0"/>
                  </a:lnTo>
                  <a:close/>
                </a:path>
              </a:pathLst>
            </a:custGeom>
            <a:ln w="12192">
              <a:solidFill>
                <a:srgbClr val="507D31"/>
              </a:solidFill>
            </a:ln>
          </p:spPr>
          <p:txBody>
            <a:bodyPr wrap="square" lIns="0" tIns="0" rIns="0" bIns="0" rtlCol="0"/>
            <a:lstStyle/>
            <a:p>
              <a:endParaRPr/>
            </a:p>
          </p:txBody>
        </p:sp>
      </p:grpSp>
      <p:sp>
        <p:nvSpPr>
          <p:cNvPr id="8" name="object 8"/>
          <p:cNvSpPr txBox="1"/>
          <p:nvPr/>
        </p:nvSpPr>
        <p:spPr>
          <a:xfrm>
            <a:off x="1295400" y="2325700"/>
            <a:ext cx="9496628" cy="2294859"/>
          </a:xfrm>
          <a:prstGeom prst="rect">
            <a:avLst/>
          </a:prstGeom>
        </p:spPr>
        <p:txBody>
          <a:bodyPr vert="horz" wrap="square" lIns="0" tIns="12065" rIns="0" bIns="0" rtlCol="0">
            <a:spAutoFit/>
          </a:bodyPr>
          <a:lstStyle/>
          <a:p>
            <a:pPr algn="ctr">
              <a:lnSpc>
                <a:spcPts val="3354"/>
              </a:lnSpc>
              <a:spcBef>
                <a:spcPts val="95"/>
              </a:spcBef>
            </a:pPr>
            <a:r>
              <a:rPr sz="2800" spc="-5" dirty="0">
                <a:solidFill>
                  <a:srgbClr val="FFFFFF"/>
                </a:solidFill>
                <a:latin typeface="Calibri"/>
                <a:cs typeface="Calibri"/>
              </a:rPr>
              <a:t>ΚΑ131</a:t>
            </a:r>
            <a:r>
              <a:rPr sz="2800" spc="60" dirty="0">
                <a:solidFill>
                  <a:srgbClr val="FFFFFF"/>
                </a:solidFill>
                <a:latin typeface="Calibri"/>
                <a:cs typeface="Calibri"/>
              </a:rPr>
              <a:t> </a:t>
            </a:r>
            <a:r>
              <a:rPr sz="2800" spc="-25" dirty="0" err="1">
                <a:solidFill>
                  <a:srgbClr val="FFFFFF"/>
                </a:solidFill>
                <a:latin typeface="Calibri"/>
                <a:cs typeface="Calibri"/>
              </a:rPr>
              <a:t>Κινητικότητ</a:t>
            </a:r>
            <a:r>
              <a:rPr sz="2800" spc="-25" dirty="0">
                <a:solidFill>
                  <a:srgbClr val="FFFFFF"/>
                </a:solidFill>
                <a:latin typeface="Calibri"/>
                <a:cs typeface="Calibri"/>
              </a:rPr>
              <a:t>α</a:t>
            </a:r>
            <a:r>
              <a:rPr sz="2800" spc="15" dirty="0">
                <a:solidFill>
                  <a:srgbClr val="FFFFFF"/>
                </a:solidFill>
                <a:latin typeface="Calibri"/>
                <a:cs typeface="Calibri"/>
              </a:rPr>
              <a:t> </a:t>
            </a:r>
            <a:r>
              <a:rPr lang="el-GR" sz="2800" spc="-25" dirty="0">
                <a:solidFill>
                  <a:srgbClr val="FFFFFF"/>
                </a:solidFill>
                <a:latin typeface="Calibri"/>
                <a:cs typeface="Calibri"/>
              </a:rPr>
              <a:t>σε κράτη μέλη της ΕΕ και τρίτες χώρες συνδεόμενες με το πρόγραμμα &amp; κινητικότητα </a:t>
            </a:r>
            <a:r>
              <a:rPr sz="2800" spc="-5" dirty="0">
                <a:solidFill>
                  <a:srgbClr val="FFFFFF"/>
                </a:solidFill>
                <a:latin typeface="Calibri"/>
                <a:cs typeface="Calibri"/>
              </a:rPr>
              <a:t>π</a:t>
            </a:r>
            <a:r>
              <a:rPr sz="2800" spc="-5" dirty="0" err="1">
                <a:solidFill>
                  <a:srgbClr val="FFFFFF"/>
                </a:solidFill>
                <a:latin typeface="Calibri"/>
                <a:cs typeface="Calibri"/>
              </a:rPr>
              <a:t>ρος</a:t>
            </a:r>
            <a:r>
              <a:rPr sz="2800" spc="15" dirty="0">
                <a:solidFill>
                  <a:srgbClr val="FFFFFF"/>
                </a:solidFill>
                <a:latin typeface="Calibri"/>
                <a:cs typeface="Calibri"/>
              </a:rPr>
              <a:t> </a:t>
            </a:r>
            <a:r>
              <a:rPr sz="2800" spc="-10" dirty="0">
                <a:solidFill>
                  <a:srgbClr val="FFFFFF"/>
                </a:solidFill>
                <a:latin typeface="Calibri"/>
                <a:cs typeface="Calibri"/>
              </a:rPr>
              <a:t>όλες</a:t>
            </a:r>
            <a:r>
              <a:rPr sz="2800" spc="20" dirty="0">
                <a:solidFill>
                  <a:srgbClr val="FFFFFF"/>
                </a:solidFill>
                <a:latin typeface="Calibri"/>
                <a:cs typeface="Calibri"/>
              </a:rPr>
              <a:t> </a:t>
            </a:r>
            <a:r>
              <a:rPr sz="2800" spc="-5" dirty="0" err="1">
                <a:solidFill>
                  <a:srgbClr val="FFFFFF"/>
                </a:solidFill>
                <a:latin typeface="Calibri"/>
                <a:cs typeface="Calibri"/>
              </a:rPr>
              <a:t>τις</a:t>
            </a:r>
            <a:r>
              <a:rPr sz="2800" spc="5" dirty="0">
                <a:solidFill>
                  <a:srgbClr val="FFFFFF"/>
                </a:solidFill>
                <a:latin typeface="Calibri"/>
                <a:cs typeface="Calibri"/>
              </a:rPr>
              <a:t>  </a:t>
            </a:r>
            <a:r>
              <a:rPr sz="2800" spc="-10" dirty="0">
                <a:latin typeface="Calibri"/>
                <a:cs typeface="Calibri"/>
              </a:rPr>
              <a:t>Περιφέρειες</a:t>
            </a:r>
            <a:r>
              <a:rPr sz="2800" dirty="0">
                <a:latin typeface="Calibri"/>
                <a:cs typeface="Calibri"/>
              </a:rPr>
              <a:t> 1-14</a:t>
            </a:r>
          </a:p>
          <a:p>
            <a:pPr marL="635" algn="ctr">
              <a:lnSpc>
                <a:spcPts val="3835"/>
              </a:lnSpc>
            </a:pPr>
            <a:r>
              <a:rPr sz="3200" dirty="0">
                <a:solidFill>
                  <a:srgbClr val="FFE79C"/>
                </a:solidFill>
                <a:latin typeface="Courier New"/>
                <a:cs typeface="Courier New"/>
              </a:rPr>
              <a:t>o</a:t>
            </a:r>
            <a:r>
              <a:rPr sz="3200" spc="-1590" dirty="0">
                <a:solidFill>
                  <a:srgbClr val="FFE79C"/>
                </a:solidFill>
                <a:latin typeface="Courier New"/>
                <a:cs typeface="Courier New"/>
              </a:rPr>
              <a:t> </a:t>
            </a:r>
            <a:r>
              <a:rPr sz="3200" spc="-5" dirty="0" err="1">
                <a:solidFill>
                  <a:srgbClr val="FFE79C"/>
                </a:solidFill>
                <a:latin typeface="Calibri"/>
                <a:cs typeface="Calibri"/>
              </a:rPr>
              <a:t>Ευρ</a:t>
            </a:r>
            <a:r>
              <a:rPr sz="3200" dirty="0" err="1">
                <a:solidFill>
                  <a:srgbClr val="FFE79C"/>
                </a:solidFill>
                <a:latin typeface="Calibri"/>
                <a:cs typeface="Calibri"/>
              </a:rPr>
              <a:t>ώ</a:t>
            </a:r>
            <a:r>
              <a:rPr lang="en-GB" sz="3200" dirty="0">
                <a:solidFill>
                  <a:srgbClr val="FFE79C"/>
                </a:solidFill>
                <a:latin typeface="Calibri"/>
                <a:cs typeface="Calibri"/>
              </a:rPr>
              <a:t>:</a:t>
            </a:r>
            <a:r>
              <a:rPr lang="el-GR" sz="3200" dirty="0">
                <a:solidFill>
                  <a:srgbClr val="FFE79C"/>
                </a:solidFill>
                <a:latin typeface="Calibri"/>
                <a:cs typeface="Calibri"/>
              </a:rPr>
              <a:t> </a:t>
            </a:r>
            <a:r>
              <a:rPr lang="en-GB" sz="3200" b="1" spc="-10" dirty="0">
                <a:solidFill>
                  <a:srgbClr val="FFFFFF"/>
                </a:solidFill>
                <a:latin typeface="Calibri"/>
                <a:cs typeface="Calibri"/>
              </a:rPr>
              <a:t>€5.393</a:t>
            </a:r>
            <a:r>
              <a:rPr lang="el-GR" sz="3200" b="1" spc="-10" dirty="0">
                <a:solidFill>
                  <a:srgbClr val="FFFFFF"/>
                </a:solidFill>
                <a:latin typeface="Calibri"/>
                <a:cs typeface="Calibri"/>
              </a:rPr>
              <a:t>,</a:t>
            </a:r>
            <a:r>
              <a:rPr lang="en-GB" sz="3200" b="1" spc="-10" dirty="0">
                <a:solidFill>
                  <a:srgbClr val="FFFFFF"/>
                </a:solidFill>
                <a:latin typeface="Calibri"/>
                <a:cs typeface="Calibri"/>
              </a:rPr>
              <a:t>860</a:t>
            </a:r>
            <a:endParaRPr lang="en-GB" sz="3200" dirty="0">
              <a:latin typeface="Calibri"/>
              <a:cs typeface="Calibri"/>
            </a:endParaRPr>
          </a:p>
          <a:p>
            <a:pPr marL="635" algn="ctr">
              <a:lnSpc>
                <a:spcPts val="3835"/>
              </a:lnSpc>
            </a:pPr>
            <a:endParaRPr sz="3200" dirty="0">
              <a:latin typeface="Calibri"/>
              <a:cs typeface="Calibri"/>
            </a:endParaRPr>
          </a:p>
        </p:txBody>
      </p:sp>
      <p:sp>
        <p:nvSpPr>
          <p:cNvPr id="9" name="object 9"/>
          <p:cNvSpPr txBox="1"/>
          <p:nvPr/>
        </p:nvSpPr>
        <p:spPr>
          <a:xfrm>
            <a:off x="1347977" y="4521200"/>
            <a:ext cx="9351010" cy="1427955"/>
          </a:xfrm>
          <a:prstGeom prst="rect">
            <a:avLst/>
          </a:prstGeom>
        </p:spPr>
        <p:txBody>
          <a:bodyPr vert="horz" wrap="square" lIns="0" tIns="12065" rIns="0" bIns="0" rtlCol="0">
            <a:spAutoFit/>
          </a:bodyPr>
          <a:lstStyle/>
          <a:p>
            <a:pPr algn="ctr">
              <a:lnSpc>
                <a:spcPts val="3354"/>
              </a:lnSpc>
              <a:spcBef>
                <a:spcPts val="95"/>
              </a:spcBef>
            </a:pPr>
            <a:r>
              <a:rPr sz="2800" spc="-5" dirty="0">
                <a:solidFill>
                  <a:srgbClr val="FFFFFF"/>
                </a:solidFill>
                <a:latin typeface="Calibri"/>
                <a:cs typeface="Calibri"/>
              </a:rPr>
              <a:t>ΚΑ171</a:t>
            </a:r>
            <a:r>
              <a:rPr sz="2800" spc="30" dirty="0">
                <a:solidFill>
                  <a:srgbClr val="FFFFFF"/>
                </a:solidFill>
                <a:latin typeface="Calibri"/>
                <a:cs typeface="Calibri"/>
              </a:rPr>
              <a:t> </a:t>
            </a:r>
            <a:r>
              <a:rPr sz="2800" spc="-10" dirty="0">
                <a:solidFill>
                  <a:srgbClr val="FFFFFF"/>
                </a:solidFill>
                <a:latin typeface="Calibri"/>
                <a:cs typeface="Calibri"/>
              </a:rPr>
              <a:t>Διεθνής</a:t>
            </a:r>
            <a:r>
              <a:rPr sz="2800" spc="5" dirty="0">
                <a:solidFill>
                  <a:srgbClr val="FFFFFF"/>
                </a:solidFill>
                <a:latin typeface="Calibri"/>
                <a:cs typeface="Calibri"/>
              </a:rPr>
              <a:t> </a:t>
            </a:r>
            <a:r>
              <a:rPr sz="2800" spc="-25" dirty="0">
                <a:solidFill>
                  <a:srgbClr val="FFFFFF"/>
                </a:solidFill>
                <a:latin typeface="Calibri"/>
                <a:cs typeface="Calibri"/>
              </a:rPr>
              <a:t>Κινητικότητα</a:t>
            </a:r>
            <a:r>
              <a:rPr sz="2800" spc="25" dirty="0">
                <a:solidFill>
                  <a:srgbClr val="FFFFFF"/>
                </a:solidFill>
                <a:latin typeface="Calibri"/>
                <a:cs typeface="Calibri"/>
              </a:rPr>
              <a:t> </a:t>
            </a:r>
            <a:r>
              <a:rPr sz="2800" spc="-5" dirty="0">
                <a:solidFill>
                  <a:srgbClr val="FFFFFF"/>
                </a:solidFill>
                <a:latin typeface="Calibri"/>
                <a:cs typeface="Calibri"/>
              </a:rPr>
              <a:t>Αμφίδρομες</a:t>
            </a:r>
            <a:r>
              <a:rPr sz="2800" spc="5" dirty="0">
                <a:solidFill>
                  <a:srgbClr val="FFFFFF"/>
                </a:solidFill>
                <a:latin typeface="Calibri"/>
                <a:cs typeface="Calibri"/>
              </a:rPr>
              <a:t> </a:t>
            </a:r>
            <a:r>
              <a:rPr sz="2800" spc="-25" dirty="0">
                <a:solidFill>
                  <a:srgbClr val="FFFFFF"/>
                </a:solidFill>
                <a:latin typeface="Calibri"/>
                <a:cs typeface="Calibri"/>
              </a:rPr>
              <a:t>Ροές</a:t>
            </a:r>
            <a:r>
              <a:rPr sz="2800" spc="25" dirty="0">
                <a:solidFill>
                  <a:srgbClr val="FFFFFF"/>
                </a:solidFill>
                <a:latin typeface="Calibri"/>
                <a:cs typeface="Calibri"/>
              </a:rPr>
              <a:t> </a:t>
            </a:r>
            <a:r>
              <a:rPr sz="2800" spc="-10" dirty="0">
                <a:latin typeface="Calibri"/>
                <a:cs typeface="Calibri"/>
              </a:rPr>
              <a:t>Περιφέρειες</a:t>
            </a:r>
            <a:r>
              <a:rPr sz="2800" spc="10" dirty="0">
                <a:latin typeface="Calibri"/>
                <a:cs typeface="Calibri"/>
              </a:rPr>
              <a:t> </a:t>
            </a:r>
            <a:r>
              <a:rPr sz="2800" spc="-5" dirty="0">
                <a:latin typeface="Calibri"/>
                <a:cs typeface="Calibri"/>
              </a:rPr>
              <a:t>1-12</a:t>
            </a:r>
            <a:endParaRPr sz="2800" dirty="0">
              <a:latin typeface="Calibri"/>
              <a:cs typeface="Calibri"/>
            </a:endParaRPr>
          </a:p>
          <a:p>
            <a:pPr marL="1270" algn="ctr">
              <a:lnSpc>
                <a:spcPts val="3835"/>
              </a:lnSpc>
            </a:pPr>
            <a:r>
              <a:rPr sz="3200" dirty="0">
                <a:solidFill>
                  <a:srgbClr val="FFE79C"/>
                </a:solidFill>
                <a:latin typeface="Courier New"/>
                <a:cs typeface="Courier New"/>
              </a:rPr>
              <a:t>o</a:t>
            </a:r>
            <a:r>
              <a:rPr sz="3200" spc="-1590" dirty="0">
                <a:solidFill>
                  <a:srgbClr val="FFE79C"/>
                </a:solidFill>
                <a:latin typeface="Courier New"/>
                <a:cs typeface="Courier New"/>
              </a:rPr>
              <a:t> </a:t>
            </a:r>
            <a:r>
              <a:rPr sz="3200" spc="-5" dirty="0" err="1">
                <a:solidFill>
                  <a:srgbClr val="FFE79C"/>
                </a:solidFill>
                <a:latin typeface="Calibri"/>
                <a:cs typeface="Calibri"/>
              </a:rPr>
              <a:t>Ευρ</a:t>
            </a:r>
            <a:r>
              <a:rPr sz="3200" dirty="0" err="1">
                <a:solidFill>
                  <a:srgbClr val="FFE79C"/>
                </a:solidFill>
                <a:latin typeface="Calibri"/>
                <a:cs typeface="Calibri"/>
              </a:rPr>
              <a:t>ώ</a:t>
            </a:r>
            <a:r>
              <a:rPr lang="en-GB" sz="3200" dirty="0">
                <a:solidFill>
                  <a:srgbClr val="FFE79C"/>
                </a:solidFill>
                <a:latin typeface="Calibri"/>
                <a:cs typeface="Calibri"/>
              </a:rPr>
              <a:t>:</a:t>
            </a:r>
            <a:r>
              <a:rPr lang="el-GR" sz="3200" dirty="0">
                <a:solidFill>
                  <a:srgbClr val="FFE79C"/>
                </a:solidFill>
                <a:latin typeface="Calibri"/>
                <a:cs typeface="Calibri"/>
              </a:rPr>
              <a:t> </a:t>
            </a:r>
            <a:r>
              <a:rPr lang="en-GB" sz="3200" b="1" spc="-10" dirty="0">
                <a:solidFill>
                  <a:srgbClr val="FFFFFF"/>
                </a:solidFill>
                <a:latin typeface="Calibri"/>
                <a:cs typeface="Calibri"/>
              </a:rPr>
              <a:t>€711.113</a:t>
            </a:r>
            <a:endParaRPr lang="en-GB" sz="3200" dirty="0">
              <a:latin typeface="Calibri"/>
              <a:cs typeface="Calibri"/>
            </a:endParaRPr>
          </a:p>
          <a:p>
            <a:pPr marL="1270" algn="ctr">
              <a:lnSpc>
                <a:spcPts val="3835"/>
              </a:lnSpc>
            </a:pPr>
            <a:endParaRPr sz="3200" dirty="0">
              <a:latin typeface="Calibri"/>
              <a:cs typeface="Calibri"/>
            </a:endParaRPr>
          </a:p>
        </p:txBody>
      </p:sp>
      <p:sp>
        <p:nvSpPr>
          <p:cNvPr id="10" name="object 10"/>
          <p:cNvSpPr txBox="1">
            <a:spLocks noGrp="1"/>
          </p:cNvSpPr>
          <p:nvPr>
            <p:ph type="title"/>
          </p:nvPr>
        </p:nvSpPr>
        <p:spPr>
          <a:xfrm>
            <a:off x="78739" y="64719"/>
            <a:ext cx="6082030" cy="514350"/>
          </a:xfrm>
          <a:prstGeom prst="rect">
            <a:avLst/>
          </a:prstGeom>
        </p:spPr>
        <p:txBody>
          <a:bodyPr vert="horz" wrap="square" lIns="0" tIns="13335" rIns="0" bIns="0" rtlCol="0">
            <a:spAutoFit/>
          </a:bodyPr>
          <a:lstStyle/>
          <a:p>
            <a:pPr marL="12700">
              <a:lnSpc>
                <a:spcPct val="100000"/>
              </a:lnSpc>
              <a:spcBef>
                <a:spcPts val="105"/>
              </a:spcBef>
            </a:pPr>
            <a:r>
              <a:rPr sz="3200" spc="-10" dirty="0">
                <a:latin typeface="Calibri"/>
                <a:cs typeface="Calibri"/>
              </a:rPr>
              <a:t>Διαθέσιμο</a:t>
            </a:r>
            <a:r>
              <a:rPr sz="3200" spc="-15" dirty="0">
                <a:latin typeface="Calibri"/>
                <a:cs typeface="Calibri"/>
              </a:rPr>
              <a:t> </a:t>
            </a:r>
            <a:r>
              <a:rPr sz="3200" spc="-30" dirty="0">
                <a:latin typeface="Calibri"/>
                <a:cs typeface="Calibri"/>
              </a:rPr>
              <a:t>Κονδύλι</a:t>
            </a:r>
            <a:r>
              <a:rPr sz="3200" spc="-10" dirty="0">
                <a:latin typeface="Calibri"/>
                <a:cs typeface="Calibri"/>
              </a:rPr>
              <a:t> </a:t>
            </a:r>
            <a:r>
              <a:rPr sz="3200" spc="-5" dirty="0">
                <a:latin typeface="Calibri"/>
                <a:cs typeface="Calibri"/>
              </a:rPr>
              <a:t>στην </a:t>
            </a:r>
            <a:r>
              <a:rPr sz="3200" dirty="0">
                <a:latin typeface="Calibri"/>
                <a:cs typeface="Calibri"/>
              </a:rPr>
              <a:t>ΑΕ</a:t>
            </a:r>
            <a:r>
              <a:rPr sz="3200" spc="-15" dirty="0">
                <a:latin typeface="Calibri"/>
                <a:cs typeface="Calibri"/>
              </a:rPr>
              <a:t> </a:t>
            </a:r>
            <a:r>
              <a:rPr sz="3200" spc="-5" dirty="0">
                <a:latin typeface="Calibri"/>
                <a:cs typeface="Calibri"/>
              </a:rPr>
              <a:t>για</a:t>
            </a:r>
            <a:r>
              <a:rPr sz="3200" spc="-10" dirty="0">
                <a:latin typeface="Calibri"/>
                <a:cs typeface="Calibri"/>
              </a:rPr>
              <a:t> </a:t>
            </a:r>
            <a:r>
              <a:rPr sz="3200" dirty="0">
                <a:latin typeface="Calibri"/>
                <a:cs typeface="Calibri"/>
              </a:rPr>
              <a:t>ΚΑ1</a:t>
            </a:r>
            <a:endParaRPr sz="3200">
              <a:latin typeface="Calibri"/>
              <a:cs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685291" y="139954"/>
            <a:ext cx="3051810" cy="452120"/>
          </a:xfrm>
          <a:prstGeom prst="rect">
            <a:avLst/>
          </a:prstGeom>
        </p:spPr>
        <p:txBody>
          <a:bodyPr vert="horz" wrap="square" lIns="0" tIns="12065" rIns="0" bIns="0" rtlCol="0">
            <a:spAutoFit/>
          </a:bodyPr>
          <a:lstStyle/>
          <a:p>
            <a:pPr marL="12700">
              <a:lnSpc>
                <a:spcPct val="100000"/>
              </a:lnSpc>
              <a:spcBef>
                <a:spcPts val="95"/>
              </a:spcBef>
            </a:pPr>
            <a:r>
              <a:rPr spc="-25" dirty="0"/>
              <a:t>Υποβολή</a:t>
            </a:r>
            <a:r>
              <a:rPr spc="-155" dirty="0"/>
              <a:t> </a:t>
            </a:r>
            <a:r>
              <a:rPr spc="-25" dirty="0"/>
              <a:t>Αίτησης</a:t>
            </a:r>
          </a:p>
        </p:txBody>
      </p:sp>
      <p:sp>
        <p:nvSpPr>
          <p:cNvPr id="4" name="object 4"/>
          <p:cNvSpPr txBox="1"/>
          <p:nvPr/>
        </p:nvSpPr>
        <p:spPr>
          <a:xfrm>
            <a:off x="755091" y="1016253"/>
            <a:ext cx="8152130" cy="941069"/>
          </a:xfrm>
          <a:prstGeom prst="rect">
            <a:avLst/>
          </a:prstGeom>
        </p:spPr>
        <p:txBody>
          <a:bodyPr vert="horz" wrap="square" lIns="0" tIns="13335" rIns="0" bIns="0" rtlCol="0">
            <a:spAutoFit/>
          </a:bodyPr>
          <a:lstStyle/>
          <a:p>
            <a:pPr marL="469900" indent="-457200">
              <a:lnSpc>
                <a:spcPct val="100000"/>
              </a:lnSpc>
              <a:spcBef>
                <a:spcPts val="105"/>
              </a:spcBef>
              <a:buAutoNum type="arabicPeriod"/>
              <a:tabLst>
                <a:tab pos="469265" algn="l"/>
                <a:tab pos="469900" algn="l"/>
                <a:tab pos="6145530" algn="l"/>
              </a:tabLst>
            </a:pPr>
            <a:r>
              <a:rPr sz="2000" spc="145" dirty="0">
                <a:solidFill>
                  <a:srgbClr val="404040"/>
                </a:solidFill>
                <a:latin typeface="Verdana"/>
                <a:cs typeface="Verdana"/>
              </a:rPr>
              <a:t>Μ</a:t>
            </a:r>
            <a:r>
              <a:rPr sz="2000" spc="75" dirty="0">
                <a:solidFill>
                  <a:srgbClr val="404040"/>
                </a:solidFill>
                <a:latin typeface="Verdana"/>
                <a:cs typeface="Verdana"/>
              </a:rPr>
              <a:t>ό</a:t>
            </a:r>
            <a:r>
              <a:rPr sz="2000" spc="-180" dirty="0">
                <a:solidFill>
                  <a:srgbClr val="404040"/>
                </a:solidFill>
                <a:latin typeface="Verdana"/>
                <a:cs typeface="Verdana"/>
              </a:rPr>
              <a:t>λ</a:t>
            </a:r>
            <a:r>
              <a:rPr sz="2000" spc="-95" dirty="0">
                <a:solidFill>
                  <a:srgbClr val="404040"/>
                </a:solidFill>
                <a:latin typeface="Verdana"/>
                <a:cs typeface="Verdana"/>
              </a:rPr>
              <a:t>ι</a:t>
            </a:r>
            <a:r>
              <a:rPr sz="2000" dirty="0">
                <a:solidFill>
                  <a:srgbClr val="404040"/>
                </a:solidFill>
                <a:latin typeface="Verdana"/>
                <a:cs typeface="Verdana"/>
              </a:rPr>
              <a:t>ς</a:t>
            </a:r>
            <a:r>
              <a:rPr sz="2000" spc="-20" dirty="0">
                <a:solidFill>
                  <a:srgbClr val="404040"/>
                </a:solidFill>
                <a:latin typeface="Verdana"/>
                <a:cs typeface="Verdana"/>
              </a:rPr>
              <a:t> </a:t>
            </a:r>
            <a:r>
              <a:rPr sz="2000" spc="75" dirty="0">
                <a:solidFill>
                  <a:srgbClr val="404040"/>
                </a:solidFill>
                <a:latin typeface="Verdana"/>
                <a:cs typeface="Verdana"/>
              </a:rPr>
              <a:t>ό</a:t>
            </a:r>
            <a:r>
              <a:rPr sz="2000" dirty="0">
                <a:solidFill>
                  <a:srgbClr val="404040"/>
                </a:solidFill>
                <a:latin typeface="Verdana"/>
                <a:cs typeface="Verdana"/>
              </a:rPr>
              <a:t>λα</a:t>
            </a:r>
            <a:r>
              <a:rPr sz="2000" spc="-155" dirty="0">
                <a:solidFill>
                  <a:srgbClr val="404040"/>
                </a:solidFill>
                <a:latin typeface="Verdana"/>
                <a:cs typeface="Verdana"/>
              </a:rPr>
              <a:t> </a:t>
            </a:r>
            <a:r>
              <a:rPr sz="2000" spc="-35" dirty="0">
                <a:solidFill>
                  <a:srgbClr val="404040"/>
                </a:solidFill>
                <a:latin typeface="Verdana"/>
                <a:cs typeface="Verdana"/>
              </a:rPr>
              <a:t>τ</a:t>
            </a:r>
            <a:r>
              <a:rPr sz="2000" dirty="0">
                <a:solidFill>
                  <a:srgbClr val="404040"/>
                </a:solidFill>
                <a:latin typeface="Verdana"/>
                <a:cs typeface="Verdana"/>
              </a:rPr>
              <a:t>α</a:t>
            </a:r>
            <a:r>
              <a:rPr sz="2000" spc="-200" dirty="0">
                <a:solidFill>
                  <a:srgbClr val="404040"/>
                </a:solidFill>
                <a:latin typeface="Verdana"/>
                <a:cs typeface="Verdana"/>
              </a:rPr>
              <a:t> </a:t>
            </a:r>
            <a:r>
              <a:rPr sz="2000" spc="-55" dirty="0">
                <a:solidFill>
                  <a:srgbClr val="404040"/>
                </a:solidFill>
                <a:latin typeface="Verdana"/>
                <a:cs typeface="Verdana"/>
              </a:rPr>
              <a:t>π</a:t>
            </a:r>
            <a:r>
              <a:rPr sz="2000" spc="-45" dirty="0">
                <a:solidFill>
                  <a:srgbClr val="404040"/>
                </a:solidFill>
                <a:latin typeface="Verdana"/>
                <a:cs typeface="Verdana"/>
              </a:rPr>
              <a:t>εδ</a:t>
            </a:r>
            <a:r>
              <a:rPr sz="2000" spc="-60" dirty="0">
                <a:solidFill>
                  <a:srgbClr val="404040"/>
                </a:solidFill>
                <a:latin typeface="Verdana"/>
                <a:cs typeface="Verdana"/>
              </a:rPr>
              <a:t>ί</a:t>
            </a:r>
            <a:r>
              <a:rPr sz="2000" dirty="0">
                <a:solidFill>
                  <a:srgbClr val="404040"/>
                </a:solidFill>
                <a:latin typeface="Verdana"/>
                <a:cs typeface="Verdana"/>
              </a:rPr>
              <a:t>α</a:t>
            </a:r>
            <a:r>
              <a:rPr sz="2000" spc="-240" dirty="0">
                <a:solidFill>
                  <a:srgbClr val="404040"/>
                </a:solidFill>
                <a:latin typeface="Verdana"/>
                <a:cs typeface="Verdana"/>
              </a:rPr>
              <a:t> </a:t>
            </a:r>
            <a:r>
              <a:rPr sz="2000" spc="30" dirty="0">
                <a:solidFill>
                  <a:srgbClr val="404040"/>
                </a:solidFill>
                <a:latin typeface="Verdana"/>
                <a:cs typeface="Verdana"/>
              </a:rPr>
              <a:t>σ</a:t>
            </a:r>
            <a:r>
              <a:rPr sz="2000" spc="35" dirty="0">
                <a:solidFill>
                  <a:srgbClr val="404040"/>
                </a:solidFill>
                <a:latin typeface="Verdana"/>
                <a:cs typeface="Verdana"/>
              </a:rPr>
              <a:t>τ</a:t>
            </a:r>
            <a:r>
              <a:rPr sz="2000" dirty="0">
                <a:solidFill>
                  <a:srgbClr val="404040"/>
                </a:solidFill>
                <a:latin typeface="Verdana"/>
                <a:cs typeface="Verdana"/>
              </a:rPr>
              <a:t>ο</a:t>
            </a:r>
            <a:r>
              <a:rPr sz="2000" spc="-145" dirty="0">
                <a:solidFill>
                  <a:srgbClr val="404040"/>
                </a:solidFill>
                <a:latin typeface="Verdana"/>
                <a:cs typeface="Verdana"/>
              </a:rPr>
              <a:t> </a:t>
            </a:r>
            <a:r>
              <a:rPr sz="2000" spc="50" dirty="0">
                <a:solidFill>
                  <a:srgbClr val="404040"/>
                </a:solidFill>
                <a:latin typeface="Verdana"/>
                <a:cs typeface="Verdana"/>
              </a:rPr>
              <a:t>C</a:t>
            </a:r>
            <a:r>
              <a:rPr sz="2000" spc="40" dirty="0">
                <a:solidFill>
                  <a:srgbClr val="404040"/>
                </a:solidFill>
                <a:latin typeface="Verdana"/>
                <a:cs typeface="Verdana"/>
              </a:rPr>
              <a:t>o</a:t>
            </a:r>
            <a:r>
              <a:rPr sz="2000" spc="50" dirty="0">
                <a:solidFill>
                  <a:srgbClr val="404040"/>
                </a:solidFill>
                <a:latin typeface="Verdana"/>
                <a:cs typeface="Verdana"/>
              </a:rPr>
              <a:t>nt</a:t>
            </a:r>
            <a:r>
              <a:rPr sz="2000" spc="100" dirty="0">
                <a:solidFill>
                  <a:srgbClr val="404040"/>
                </a:solidFill>
                <a:latin typeface="Verdana"/>
                <a:cs typeface="Verdana"/>
              </a:rPr>
              <a:t>e</a:t>
            </a:r>
            <a:r>
              <a:rPr sz="2000" spc="-85" dirty="0">
                <a:solidFill>
                  <a:srgbClr val="404040"/>
                </a:solidFill>
                <a:latin typeface="Verdana"/>
                <a:cs typeface="Verdana"/>
              </a:rPr>
              <a:t>n</a:t>
            </a:r>
            <a:r>
              <a:rPr sz="2000" dirty="0">
                <a:solidFill>
                  <a:srgbClr val="404040"/>
                </a:solidFill>
                <a:latin typeface="Verdana"/>
                <a:cs typeface="Verdana"/>
              </a:rPr>
              <a:t>t</a:t>
            </a:r>
            <a:r>
              <a:rPr sz="2000" spc="-295" dirty="0">
                <a:solidFill>
                  <a:srgbClr val="404040"/>
                </a:solidFill>
                <a:latin typeface="Verdana"/>
                <a:cs typeface="Verdana"/>
              </a:rPr>
              <a:t> </a:t>
            </a:r>
            <a:r>
              <a:rPr sz="2000" spc="45" dirty="0">
                <a:solidFill>
                  <a:srgbClr val="404040"/>
                </a:solidFill>
                <a:latin typeface="Verdana"/>
                <a:cs typeface="Verdana"/>
              </a:rPr>
              <a:t>M</a:t>
            </a:r>
            <a:r>
              <a:rPr sz="2000" spc="40" dirty="0">
                <a:solidFill>
                  <a:srgbClr val="404040"/>
                </a:solidFill>
                <a:latin typeface="Verdana"/>
                <a:cs typeface="Verdana"/>
              </a:rPr>
              <a:t>e</a:t>
            </a:r>
            <a:r>
              <a:rPr sz="2000" spc="50" dirty="0">
                <a:solidFill>
                  <a:srgbClr val="404040"/>
                </a:solidFill>
                <a:latin typeface="Verdana"/>
                <a:cs typeface="Verdana"/>
              </a:rPr>
              <a:t>n</a:t>
            </a:r>
            <a:r>
              <a:rPr sz="2000" dirty="0">
                <a:solidFill>
                  <a:srgbClr val="404040"/>
                </a:solidFill>
                <a:latin typeface="Verdana"/>
                <a:cs typeface="Verdana"/>
              </a:rPr>
              <a:t>u</a:t>
            </a:r>
            <a:r>
              <a:rPr sz="2000" spc="-165" dirty="0">
                <a:solidFill>
                  <a:srgbClr val="404040"/>
                </a:solidFill>
                <a:latin typeface="Verdana"/>
                <a:cs typeface="Verdana"/>
              </a:rPr>
              <a:t> </a:t>
            </a:r>
            <a:r>
              <a:rPr sz="2000" spc="-215" dirty="0">
                <a:solidFill>
                  <a:srgbClr val="404040"/>
                </a:solidFill>
                <a:latin typeface="Verdana"/>
                <a:cs typeface="Verdana"/>
              </a:rPr>
              <a:t>ε</a:t>
            </a:r>
            <a:r>
              <a:rPr sz="2000" spc="-120" dirty="0">
                <a:solidFill>
                  <a:srgbClr val="404040"/>
                </a:solidFill>
                <a:latin typeface="Verdana"/>
                <a:cs typeface="Verdana"/>
              </a:rPr>
              <a:t>ί</a:t>
            </a:r>
            <a:r>
              <a:rPr sz="2000" spc="-60" dirty="0">
                <a:solidFill>
                  <a:srgbClr val="404040"/>
                </a:solidFill>
                <a:latin typeface="Verdana"/>
                <a:cs typeface="Verdana"/>
              </a:rPr>
              <a:t>ν</a:t>
            </a:r>
            <a:r>
              <a:rPr sz="2000" spc="-25" dirty="0">
                <a:solidFill>
                  <a:srgbClr val="404040"/>
                </a:solidFill>
                <a:latin typeface="Verdana"/>
                <a:cs typeface="Verdana"/>
              </a:rPr>
              <a:t>α</a:t>
            </a:r>
            <a:r>
              <a:rPr sz="2000" dirty="0">
                <a:solidFill>
                  <a:srgbClr val="404040"/>
                </a:solidFill>
                <a:latin typeface="Verdana"/>
                <a:cs typeface="Verdana"/>
              </a:rPr>
              <a:t>ι	,</a:t>
            </a:r>
            <a:r>
              <a:rPr sz="2000" spc="-345" dirty="0">
                <a:solidFill>
                  <a:srgbClr val="404040"/>
                </a:solidFill>
                <a:latin typeface="Verdana"/>
                <a:cs typeface="Verdana"/>
              </a:rPr>
              <a:t> </a:t>
            </a:r>
            <a:r>
              <a:rPr sz="2000" spc="-120" dirty="0">
                <a:solidFill>
                  <a:srgbClr val="404040"/>
                </a:solidFill>
                <a:latin typeface="Verdana"/>
                <a:cs typeface="Verdana"/>
              </a:rPr>
              <a:t>εν</a:t>
            </a:r>
            <a:r>
              <a:rPr sz="2000" spc="-60" dirty="0">
                <a:solidFill>
                  <a:srgbClr val="404040"/>
                </a:solidFill>
                <a:latin typeface="Verdana"/>
                <a:cs typeface="Verdana"/>
              </a:rPr>
              <a:t>ε</a:t>
            </a:r>
            <a:r>
              <a:rPr sz="2000" spc="-65" dirty="0">
                <a:solidFill>
                  <a:srgbClr val="404040"/>
                </a:solidFill>
                <a:latin typeface="Verdana"/>
                <a:cs typeface="Verdana"/>
              </a:rPr>
              <a:t>ρ</a:t>
            </a:r>
            <a:r>
              <a:rPr sz="2000" spc="-50" dirty="0">
                <a:solidFill>
                  <a:srgbClr val="404040"/>
                </a:solidFill>
                <a:latin typeface="Verdana"/>
                <a:cs typeface="Verdana"/>
              </a:rPr>
              <a:t>γ</a:t>
            </a:r>
            <a:r>
              <a:rPr sz="2000" spc="75" dirty="0">
                <a:solidFill>
                  <a:srgbClr val="404040"/>
                </a:solidFill>
                <a:latin typeface="Verdana"/>
                <a:cs typeface="Verdana"/>
              </a:rPr>
              <a:t>ο</a:t>
            </a:r>
            <a:r>
              <a:rPr sz="2000" spc="80" dirty="0">
                <a:solidFill>
                  <a:srgbClr val="404040"/>
                </a:solidFill>
                <a:latin typeface="Verdana"/>
                <a:cs typeface="Verdana"/>
              </a:rPr>
              <a:t>π</a:t>
            </a:r>
            <a:r>
              <a:rPr sz="2000" spc="65" dirty="0">
                <a:solidFill>
                  <a:srgbClr val="404040"/>
                </a:solidFill>
                <a:latin typeface="Verdana"/>
                <a:cs typeface="Verdana"/>
              </a:rPr>
              <a:t>ο</a:t>
            </a:r>
            <a:r>
              <a:rPr sz="2000" spc="-170" dirty="0">
                <a:solidFill>
                  <a:srgbClr val="404040"/>
                </a:solidFill>
                <a:latin typeface="Verdana"/>
                <a:cs typeface="Verdana"/>
              </a:rPr>
              <a:t>ι</a:t>
            </a:r>
            <a:r>
              <a:rPr sz="2000" spc="-95" dirty="0">
                <a:solidFill>
                  <a:srgbClr val="404040"/>
                </a:solidFill>
                <a:latin typeface="Verdana"/>
                <a:cs typeface="Verdana"/>
              </a:rPr>
              <a:t>ε</a:t>
            </a:r>
            <a:r>
              <a:rPr sz="2000" spc="-105" dirty="0">
                <a:solidFill>
                  <a:srgbClr val="404040"/>
                </a:solidFill>
                <a:latin typeface="Verdana"/>
                <a:cs typeface="Verdana"/>
              </a:rPr>
              <a:t>ί</a:t>
            </a:r>
            <a:r>
              <a:rPr sz="2000" spc="-95" dirty="0">
                <a:solidFill>
                  <a:srgbClr val="404040"/>
                </a:solidFill>
                <a:latin typeface="Verdana"/>
                <a:cs typeface="Verdana"/>
              </a:rPr>
              <a:t>τ</a:t>
            </a:r>
            <a:r>
              <a:rPr sz="2000" spc="-160" dirty="0">
                <a:solidFill>
                  <a:srgbClr val="404040"/>
                </a:solidFill>
                <a:latin typeface="Verdana"/>
                <a:cs typeface="Verdana"/>
              </a:rPr>
              <a:t>αι</a:t>
            </a:r>
            <a:endParaRPr sz="2000">
              <a:latin typeface="Verdana"/>
              <a:cs typeface="Verdana"/>
            </a:endParaRPr>
          </a:p>
          <a:p>
            <a:pPr marR="5080" algn="r">
              <a:lnSpc>
                <a:spcPct val="100000"/>
              </a:lnSpc>
            </a:pPr>
            <a:r>
              <a:rPr sz="2000" spc="-25" dirty="0">
                <a:solidFill>
                  <a:srgbClr val="404040"/>
                </a:solidFill>
                <a:latin typeface="Verdana"/>
                <a:cs typeface="Verdana"/>
              </a:rPr>
              <a:t>το</a:t>
            </a:r>
            <a:r>
              <a:rPr sz="2000" spc="-220" dirty="0">
                <a:solidFill>
                  <a:srgbClr val="404040"/>
                </a:solidFill>
                <a:latin typeface="Verdana"/>
                <a:cs typeface="Verdana"/>
              </a:rPr>
              <a:t> </a:t>
            </a:r>
            <a:r>
              <a:rPr sz="2000" spc="-45" dirty="0">
                <a:solidFill>
                  <a:srgbClr val="404040"/>
                </a:solidFill>
                <a:latin typeface="Verdana"/>
                <a:cs typeface="Verdana"/>
              </a:rPr>
              <a:t>κουμπί</a:t>
            </a:r>
            <a:r>
              <a:rPr sz="2000" spc="-225" dirty="0">
                <a:solidFill>
                  <a:srgbClr val="404040"/>
                </a:solidFill>
                <a:latin typeface="Verdana"/>
                <a:cs typeface="Verdana"/>
              </a:rPr>
              <a:t> </a:t>
            </a:r>
            <a:r>
              <a:rPr sz="2000" spc="-40" dirty="0">
                <a:solidFill>
                  <a:srgbClr val="404040"/>
                </a:solidFill>
                <a:latin typeface="Verdana"/>
                <a:cs typeface="Verdana"/>
              </a:rPr>
              <a:t>του</a:t>
            </a:r>
            <a:r>
              <a:rPr sz="2000" spc="-229" dirty="0">
                <a:solidFill>
                  <a:srgbClr val="404040"/>
                </a:solidFill>
                <a:latin typeface="Verdana"/>
                <a:cs typeface="Verdana"/>
              </a:rPr>
              <a:t> </a:t>
            </a:r>
            <a:r>
              <a:rPr sz="2000" spc="-95" dirty="0">
                <a:solidFill>
                  <a:srgbClr val="404040"/>
                </a:solidFill>
                <a:latin typeface="Verdana"/>
                <a:cs typeface="Verdana"/>
              </a:rPr>
              <a:t>Submit</a:t>
            </a:r>
            <a:r>
              <a:rPr sz="2000" spc="-295" dirty="0">
                <a:solidFill>
                  <a:srgbClr val="404040"/>
                </a:solidFill>
                <a:latin typeface="Verdana"/>
                <a:cs typeface="Verdana"/>
              </a:rPr>
              <a:t> </a:t>
            </a:r>
            <a:r>
              <a:rPr sz="2000" spc="-50" dirty="0">
                <a:solidFill>
                  <a:srgbClr val="404040"/>
                </a:solidFill>
                <a:latin typeface="Verdana"/>
                <a:cs typeface="Verdana"/>
              </a:rPr>
              <a:t>και</a:t>
            </a:r>
            <a:r>
              <a:rPr sz="2000" spc="-235" dirty="0">
                <a:solidFill>
                  <a:srgbClr val="404040"/>
                </a:solidFill>
                <a:latin typeface="Verdana"/>
                <a:cs typeface="Verdana"/>
              </a:rPr>
              <a:t> </a:t>
            </a:r>
            <a:r>
              <a:rPr sz="2000" spc="-55" dirty="0">
                <a:solidFill>
                  <a:srgbClr val="404040"/>
                </a:solidFill>
                <a:latin typeface="Verdana"/>
                <a:cs typeface="Verdana"/>
              </a:rPr>
              <a:t>μπορείτε</a:t>
            </a:r>
            <a:r>
              <a:rPr sz="2000" spc="-245" dirty="0">
                <a:solidFill>
                  <a:srgbClr val="404040"/>
                </a:solidFill>
                <a:latin typeface="Verdana"/>
                <a:cs typeface="Verdana"/>
              </a:rPr>
              <a:t> </a:t>
            </a:r>
            <a:r>
              <a:rPr sz="2000" spc="20" dirty="0">
                <a:solidFill>
                  <a:srgbClr val="404040"/>
                </a:solidFill>
                <a:latin typeface="Verdana"/>
                <a:cs typeface="Verdana"/>
              </a:rPr>
              <a:t>να</a:t>
            </a:r>
            <a:r>
              <a:rPr sz="2000" spc="-155" dirty="0">
                <a:solidFill>
                  <a:srgbClr val="404040"/>
                </a:solidFill>
                <a:latin typeface="Verdana"/>
                <a:cs typeface="Verdana"/>
              </a:rPr>
              <a:t> </a:t>
            </a:r>
            <a:r>
              <a:rPr sz="2000" spc="-55" dirty="0">
                <a:solidFill>
                  <a:srgbClr val="404040"/>
                </a:solidFill>
                <a:latin typeface="Verdana"/>
                <a:cs typeface="Verdana"/>
              </a:rPr>
              <a:t>υποβάλετε</a:t>
            </a:r>
            <a:r>
              <a:rPr sz="2000" spc="-270" dirty="0">
                <a:solidFill>
                  <a:srgbClr val="404040"/>
                </a:solidFill>
                <a:latin typeface="Verdana"/>
                <a:cs typeface="Verdana"/>
              </a:rPr>
              <a:t> </a:t>
            </a:r>
            <a:r>
              <a:rPr sz="2000" spc="-70" dirty="0">
                <a:solidFill>
                  <a:srgbClr val="404040"/>
                </a:solidFill>
                <a:latin typeface="Verdana"/>
                <a:cs typeface="Verdana"/>
              </a:rPr>
              <a:t>την</a:t>
            </a:r>
            <a:r>
              <a:rPr sz="2000" spc="-285" dirty="0">
                <a:solidFill>
                  <a:srgbClr val="404040"/>
                </a:solidFill>
                <a:latin typeface="Verdana"/>
                <a:cs typeface="Verdana"/>
              </a:rPr>
              <a:t> </a:t>
            </a:r>
            <a:r>
              <a:rPr sz="2000" spc="-25" dirty="0">
                <a:solidFill>
                  <a:srgbClr val="404040"/>
                </a:solidFill>
                <a:latin typeface="Verdana"/>
                <a:cs typeface="Verdana"/>
              </a:rPr>
              <a:t>αίτηση</a:t>
            </a:r>
            <a:r>
              <a:rPr sz="2000" spc="-204" dirty="0">
                <a:solidFill>
                  <a:srgbClr val="404040"/>
                </a:solidFill>
                <a:latin typeface="Verdana"/>
                <a:cs typeface="Verdana"/>
              </a:rPr>
              <a:t> </a:t>
            </a:r>
            <a:r>
              <a:rPr sz="2000" spc="95" dirty="0">
                <a:solidFill>
                  <a:srgbClr val="404040"/>
                </a:solidFill>
                <a:latin typeface="Verdana"/>
                <a:cs typeface="Verdana"/>
              </a:rPr>
              <a:t>σας</a:t>
            </a:r>
            <a:endParaRPr sz="2000">
              <a:latin typeface="Verdana"/>
              <a:cs typeface="Verdana"/>
            </a:endParaRPr>
          </a:p>
          <a:p>
            <a:pPr marL="456565" marR="78105" indent="-456565" algn="r">
              <a:lnSpc>
                <a:spcPct val="100000"/>
              </a:lnSpc>
              <a:buAutoNum type="arabicPeriod" startAt="2"/>
              <a:tabLst>
                <a:tab pos="456565" algn="l"/>
                <a:tab pos="469900" algn="l"/>
              </a:tabLst>
            </a:pPr>
            <a:r>
              <a:rPr sz="2000" spc="-245" dirty="0">
                <a:solidFill>
                  <a:srgbClr val="404040"/>
                </a:solidFill>
                <a:latin typeface="Verdana"/>
                <a:cs typeface="Verdana"/>
              </a:rPr>
              <a:t>Έ</a:t>
            </a:r>
            <a:r>
              <a:rPr sz="2000" spc="-235" dirty="0">
                <a:solidFill>
                  <a:srgbClr val="404040"/>
                </a:solidFill>
                <a:latin typeface="Verdana"/>
                <a:cs typeface="Verdana"/>
              </a:rPr>
              <a:t>χ</a:t>
            </a:r>
            <a:r>
              <a:rPr sz="2000" spc="-240" dirty="0">
                <a:solidFill>
                  <a:srgbClr val="404040"/>
                </a:solidFill>
                <a:latin typeface="Verdana"/>
                <a:cs typeface="Verdana"/>
              </a:rPr>
              <a:t>ετ</a:t>
            </a:r>
            <a:r>
              <a:rPr sz="2000" dirty="0">
                <a:solidFill>
                  <a:srgbClr val="404040"/>
                </a:solidFill>
                <a:latin typeface="Verdana"/>
                <a:cs typeface="Verdana"/>
              </a:rPr>
              <a:t>ε</a:t>
            </a:r>
            <a:r>
              <a:rPr sz="2000" spc="-375" dirty="0">
                <a:solidFill>
                  <a:srgbClr val="404040"/>
                </a:solidFill>
                <a:latin typeface="Verdana"/>
                <a:cs typeface="Verdana"/>
              </a:rPr>
              <a:t> </a:t>
            </a:r>
            <a:r>
              <a:rPr sz="2000" spc="-120" dirty="0">
                <a:solidFill>
                  <a:srgbClr val="404040"/>
                </a:solidFill>
                <a:latin typeface="Verdana"/>
                <a:cs typeface="Verdana"/>
              </a:rPr>
              <a:t>τ</a:t>
            </a:r>
            <a:r>
              <a:rPr sz="2000" dirty="0">
                <a:solidFill>
                  <a:srgbClr val="404040"/>
                </a:solidFill>
                <a:latin typeface="Verdana"/>
                <a:cs typeface="Verdana"/>
              </a:rPr>
              <a:t>η</a:t>
            </a:r>
            <a:r>
              <a:rPr sz="2000" spc="-295" dirty="0">
                <a:solidFill>
                  <a:srgbClr val="404040"/>
                </a:solidFill>
                <a:latin typeface="Verdana"/>
                <a:cs typeface="Verdana"/>
              </a:rPr>
              <a:t> </a:t>
            </a:r>
            <a:r>
              <a:rPr sz="2000" spc="-80" dirty="0">
                <a:solidFill>
                  <a:srgbClr val="404040"/>
                </a:solidFill>
                <a:latin typeface="Verdana"/>
                <a:cs typeface="Verdana"/>
              </a:rPr>
              <a:t>δ</a:t>
            </a:r>
            <a:r>
              <a:rPr sz="2000" spc="-90" dirty="0">
                <a:solidFill>
                  <a:srgbClr val="404040"/>
                </a:solidFill>
                <a:latin typeface="Verdana"/>
                <a:cs typeface="Verdana"/>
              </a:rPr>
              <a:t>υ</a:t>
            </a:r>
            <a:r>
              <a:rPr sz="2000" spc="-60" dirty="0">
                <a:solidFill>
                  <a:srgbClr val="404040"/>
                </a:solidFill>
                <a:latin typeface="Verdana"/>
                <a:cs typeface="Verdana"/>
              </a:rPr>
              <a:t>ν</a:t>
            </a:r>
            <a:r>
              <a:rPr sz="2000" dirty="0">
                <a:solidFill>
                  <a:srgbClr val="404040"/>
                </a:solidFill>
                <a:latin typeface="Verdana"/>
                <a:cs typeface="Verdana"/>
              </a:rPr>
              <a:t>ατ</a:t>
            </a:r>
            <a:r>
              <a:rPr sz="2000" spc="-5" dirty="0">
                <a:solidFill>
                  <a:srgbClr val="404040"/>
                </a:solidFill>
                <a:latin typeface="Verdana"/>
                <a:cs typeface="Verdana"/>
              </a:rPr>
              <a:t>ό</a:t>
            </a:r>
            <a:r>
              <a:rPr sz="2000" spc="-75" dirty="0">
                <a:solidFill>
                  <a:srgbClr val="404040"/>
                </a:solidFill>
                <a:latin typeface="Verdana"/>
                <a:cs typeface="Verdana"/>
              </a:rPr>
              <a:t>τ</a:t>
            </a:r>
            <a:r>
              <a:rPr sz="2000" spc="-70" dirty="0">
                <a:solidFill>
                  <a:srgbClr val="404040"/>
                </a:solidFill>
                <a:latin typeface="Verdana"/>
                <a:cs typeface="Verdana"/>
              </a:rPr>
              <a:t>η</a:t>
            </a:r>
            <a:r>
              <a:rPr sz="2000" spc="-75" dirty="0">
                <a:solidFill>
                  <a:srgbClr val="404040"/>
                </a:solidFill>
                <a:latin typeface="Verdana"/>
                <a:cs typeface="Verdana"/>
              </a:rPr>
              <a:t>τ</a:t>
            </a:r>
            <a:r>
              <a:rPr sz="2000" dirty="0">
                <a:solidFill>
                  <a:srgbClr val="404040"/>
                </a:solidFill>
                <a:latin typeface="Verdana"/>
                <a:cs typeface="Verdana"/>
              </a:rPr>
              <a:t>α</a:t>
            </a:r>
            <a:r>
              <a:rPr sz="2000" spc="-300" dirty="0">
                <a:solidFill>
                  <a:srgbClr val="404040"/>
                </a:solidFill>
                <a:latin typeface="Verdana"/>
                <a:cs typeface="Verdana"/>
              </a:rPr>
              <a:t> </a:t>
            </a:r>
            <a:r>
              <a:rPr sz="2000" spc="-60" dirty="0">
                <a:solidFill>
                  <a:srgbClr val="404040"/>
                </a:solidFill>
                <a:latin typeface="Verdana"/>
                <a:cs typeface="Verdana"/>
              </a:rPr>
              <a:t>ν</a:t>
            </a:r>
            <a:r>
              <a:rPr sz="2000" dirty="0">
                <a:solidFill>
                  <a:srgbClr val="404040"/>
                </a:solidFill>
                <a:latin typeface="Verdana"/>
                <a:cs typeface="Verdana"/>
              </a:rPr>
              <a:t>α</a:t>
            </a:r>
            <a:r>
              <a:rPr sz="2000" spc="-70" dirty="0">
                <a:solidFill>
                  <a:srgbClr val="404040"/>
                </a:solidFill>
                <a:latin typeface="Verdana"/>
                <a:cs typeface="Verdana"/>
              </a:rPr>
              <a:t> </a:t>
            </a:r>
            <a:r>
              <a:rPr sz="2000" spc="-465" dirty="0">
                <a:solidFill>
                  <a:srgbClr val="404040"/>
                </a:solidFill>
                <a:latin typeface="Verdana"/>
                <a:cs typeface="Verdana"/>
              </a:rPr>
              <a:t>«</a:t>
            </a:r>
            <a:r>
              <a:rPr sz="2000" spc="-95" dirty="0">
                <a:solidFill>
                  <a:srgbClr val="404040"/>
                </a:solidFill>
                <a:latin typeface="Verdana"/>
                <a:cs typeface="Verdana"/>
              </a:rPr>
              <a:t>κ</a:t>
            </a:r>
            <a:r>
              <a:rPr sz="2000" spc="-100" dirty="0">
                <a:solidFill>
                  <a:srgbClr val="404040"/>
                </a:solidFill>
                <a:latin typeface="Verdana"/>
                <a:cs typeface="Verdana"/>
              </a:rPr>
              <a:t>α</a:t>
            </a:r>
            <a:r>
              <a:rPr sz="2000" spc="-95" dirty="0">
                <a:solidFill>
                  <a:srgbClr val="404040"/>
                </a:solidFill>
                <a:latin typeface="Verdana"/>
                <a:cs typeface="Verdana"/>
              </a:rPr>
              <a:t>τεβ</a:t>
            </a:r>
            <a:r>
              <a:rPr sz="2000" spc="30" dirty="0">
                <a:solidFill>
                  <a:srgbClr val="404040"/>
                </a:solidFill>
                <a:latin typeface="Verdana"/>
                <a:cs typeface="Verdana"/>
              </a:rPr>
              <a:t>άσ</a:t>
            </a:r>
            <a:r>
              <a:rPr sz="2000" spc="40" dirty="0">
                <a:solidFill>
                  <a:srgbClr val="404040"/>
                </a:solidFill>
                <a:latin typeface="Verdana"/>
                <a:cs typeface="Verdana"/>
              </a:rPr>
              <a:t>ε</a:t>
            </a:r>
            <a:r>
              <a:rPr sz="2000" spc="-275" dirty="0">
                <a:solidFill>
                  <a:srgbClr val="404040"/>
                </a:solidFill>
                <a:latin typeface="Verdana"/>
                <a:cs typeface="Verdana"/>
              </a:rPr>
              <a:t>τ</a:t>
            </a:r>
            <a:r>
              <a:rPr sz="2000" spc="-270" dirty="0">
                <a:solidFill>
                  <a:srgbClr val="404040"/>
                </a:solidFill>
                <a:latin typeface="Verdana"/>
                <a:cs typeface="Verdana"/>
              </a:rPr>
              <a:t>ε</a:t>
            </a:r>
            <a:r>
              <a:rPr sz="2000" dirty="0">
                <a:solidFill>
                  <a:srgbClr val="404040"/>
                </a:solidFill>
                <a:latin typeface="Verdana"/>
                <a:cs typeface="Verdana"/>
              </a:rPr>
              <a:t>»</a:t>
            </a:r>
            <a:r>
              <a:rPr sz="2000" spc="-500" dirty="0">
                <a:solidFill>
                  <a:srgbClr val="404040"/>
                </a:solidFill>
                <a:latin typeface="Verdana"/>
                <a:cs typeface="Verdana"/>
              </a:rPr>
              <a:t> </a:t>
            </a:r>
            <a:r>
              <a:rPr sz="2000" spc="-110" dirty="0">
                <a:solidFill>
                  <a:srgbClr val="404040"/>
                </a:solidFill>
                <a:latin typeface="Verdana"/>
                <a:cs typeface="Verdana"/>
              </a:rPr>
              <a:t>τ</a:t>
            </a:r>
            <a:r>
              <a:rPr sz="2000" spc="-105" dirty="0">
                <a:solidFill>
                  <a:srgbClr val="404040"/>
                </a:solidFill>
                <a:latin typeface="Verdana"/>
                <a:cs typeface="Verdana"/>
              </a:rPr>
              <a:t>η</a:t>
            </a:r>
            <a:r>
              <a:rPr sz="2000" dirty="0">
                <a:solidFill>
                  <a:srgbClr val="404040"/>
                </a:solidFill>
                <a:latin typeface="Verdana"/>
                <a:cs typeface="Verdana"/>
              </a:rPr>
              <a:t>ν</a:t>
            </a:r>
            <a:r>
              <a:rPr sz="2000" spc="-270" dirty="0">
                <a:solidFill>
                  <a:srgbClr val="404040"/>
                </a:solidFill>
                <a:latin typeface="Verdana"/>
                <a:cs typeface="Verdana"/>
              </a:rPr>
              <a:t> </a:t>
            </a:r>
            <a:r>
              <a:rPr sz="2000" spc="-25" dirty="0">
                <a:solidFill>
                  <a:srgbClr val="404040"/>
                </a:solidFill>
                <a:latin typeface="Verdana"/>
                <a:cs typeface="Verdana"/>
              </a:rPr>
              <a:t>αίτ</a:t>
            </a:r>
            <a:r>
              <a:rPr sz="2000" spc="-20" dirty="0">
                <a:solidFill>
                  <a:srgbClr val="404040"/>
                </a:solidFill>
                <a:latin typeface="Verdana"/>
                <a:cs typeface="Verdana"/>
              </a:rPr>
              <a:t>η</a:t>
            </a:r>
            <a:r>
              <a:rPr sz="2000" spc="-30" dirty="0">
                <a:solidFill>
                  <a:srgbClr val="404040"/>
                </a:solidFill>
                <a:latin typeface="Verdana"/>
                <a:cs typeface="Verdana"/>
              </a:rPr>
              <a:t>σ</a:t>
            </a:r>
            <a:r>
              <a:rPr sz="2000" dirty="0">
                <a:solidFill>
                  <a:srgbClr val="404040"/>
                </a:solidFill>
                <a:latin typeface="Verdana"/>
                <a:cs typeface="Verdana"/>
              </a:rPr>
              <a:t>η</a:t>
            </a:r>
            <a:r>
              <a:rPr sz="2000" spc="-225" dirty="0">
                <a:solidFill>
                  <a:srgbClr val="404040"/>
                </a:solidFill>
                <a:latin typeface="Verdana"/>
                <a:cs typeface="Verdana"/>
              </a:rPr>
              <a:t> </a:t>
            </a:r>
            <a:r>
              <a:rPr sz="2000" spc="135" dirty="0">
                <a:solidFill>
                  <a:srgbClr val="404040"/>
                </a:solidFill>
                <a:latin typeface="Verdana"/>
                <a:cs typeface="Verdana"/>
              </a:rPr>
              <a:t>σ</a:t>
            </a:r>
            <a:r>
              <a:rPr sz="2000" spc="140" dirty="0">
                <a:solidFill>
                  <a:srgbClr val="404040"/>
                </a:solidFill>
                <a:latin typeface="Verdana"/>
                <a:cs typeface="Verdana"/>
              </a:rPr>
              <a:t>α</a:t>
            </a:r>
            <a:r>
              <a:rPr sz="2000" dirty="0">
                <a:solidFill>
                  <a:srgbClr val="404040"/>
                </a:solidFill>
                <a:latin typeface="Verdana"/>
                <a:cs typeface="Verdana"/>
              </a:rPr>
              <a:t>ς</a:t>
            </a:r>
            <a:r>
              <a:rPr sz="2000" spc="-15" dirty="0">
                <a:solidFill>
                  <a:srgbClr val="404040"/>
                </a:solidFill>
                <a:latin typeface="Verdana"/>
                <a:cs typeface="Verdana"/>
              </a:rPr>
              <a:t> </a:t>
            </a:r>
            <a:r>
              <a:rPr sz="2000" spc="-5" dirty="0">
                <a:solidFill>
                  <a:srgbClr val="404040"/>
                </a:solidFill>
                <a:latin typeface="Verdana"/>
                <a:cs typeface="Verdana"/>
              </a:rPr>
              <a:t>σ</a:t>
            </a:r>
            <a:r>
              <a:rPr sz="2000" dirty="0">
                <a:solidFill>
                  <a:srgbClr val="404040"/>
                </a:solidFill>
                <a:latin typeface="Verdana"/>
                <a:cs typeface="Verdana"/>
              </a:rPr>
              <a:t>ε</a:t>
            </a:r>
            <a:r>
              <a:rPr sz="2000" spc="-135" dirty="0">
                <a:solidFill>
                  <a:srgbClr val="404040"/>
                </a:solidFill>
                <a:latin typeface="Verdana"/>
                <a:cs typeface="Verdana"/>
              </a:rPr>
              <a:t> </a:t>
            </a:r>
            <a:r>
              <a:rPr sz="2000" spc="-80" dirty="0">
                <a:solidFill>
                  <a:srgbClr val="404040"/>
                </a:solidFill>
                <a:latin typeface="Verdana"/>
                <a:cs typeface="Verdana"/>
              </a:rPr>
              <a:t>PD</a:t>
            </a:r>
            <a:r>
              <a:rPr sz="2000" dirty="0">
                <a:solidFill>
                  <a:srgbClr val="404040"/>
                </a:solidFill>
                <a:latin typeface="Verdana"/>
                <a:cs typeface="Verdana"/>
              </a:rPr>
              <a:t>F</a:t>
            </a:r>
            <a:r>
              <a:rPr sz="2000" spc="-275" dirty="0">
                <a:solidFill>
                  <a:srgbClr val="404040"/>
                </a:solidFill>
                <a:latin typeface="Verdana"/>
                <a:cs typeface="Verdana"/>
              </a:rPr>
              <a:t> </a:t>
            </a:r>
            <a:r>
              <a:rPr sz="2000" spc="-85" dirty="0">
                <a:solidFill>
                  <a:srgbClr val="404040"/>
                </a:solidFill>
                <a:latin typeface="Verdana"/>
                <a:cs typeface="Verdana"/>
              </a:rPr>
              <a:t>file</a:t>
            </a:r>
            <a:endParaRPr sz="2000">
              <a:latin typeface="Verdana"/>
              <a:cs typeface="Verdana"/>
            </a:endParaRPr>
          </a:p>
        </p:txBody>
      </p:sp>
      <p:pic>
        <p:nvPicPr>
          <p:cNvPr id="5" name="object 5"/>
          <p:cNvPicPr/>
          <p:nvPr/>
        </p:nvPicPr>
        <p:blipFill>
          <a:blip r:embed="rId3" cstate="print"/>
          <a:stretch>
            <a:fillRect/>
          </a:stretch>
        </p:blipFill>
        <p:spPr>
          <a:xfrm>
            <a:off x="6566916" y="1036319"/>
            <a:ext cx="274320" cy="298703"/>
          </a:xfrm>
          <a:prstGeom prst="rect">
            <a:avLst/>
          </a:prstGeom>
        </p:spPr>
      </p:pic>
      <p:grpSp>
        <p:nvGrpSpPr>
          <p:cNvPr id="6" name="object 6"/>
          <p:cNvGrpSpPr/>
          <p:nvPr/>
        </p:nvGrpSpPr>
        <p:grpSpPr>
          <a:xfrm>
            <a:off x="1533144" y="2191448"/>
            <a:ext cx="9135110" cy="3973195"/>
            <a:chOff x="1533144" y="2191448"/>
            <a:chExt cx="9135110" cy="3973195"/>
          </a:xfrm>
        </p:grpSpPr>
        <p:pic>
          <p:nvPicPr>
            <p:cNvPr id="7" name="object 7"/>
            <p:cNvPicPr/>
            <p:nvPr/>
          </p:nvPicPr>
          <p:blipFill>
            <a:blip r:embed="rId4" cstate="print"/>
            <a:stretch>
              <a:fillRect/>
            </a:stretch>
          </p:blipFill>
          <p:spPr>
            <a:xfrm>
              <a:off x="1533144" y="2636519"/>
              <a:ext cx="9134856" cy="3528060"/>
            </a:xfrm>
            <a:prstGeom prst="rect">
              <a:avLst/>
            </a:prstGeom>
          </p:spPr>
        </p:pic>
        <p:sp>
          <p:nvSpPr>
            <p:cNvPr id="8" name="object 8"/>
            <p:cNvSpPr/>
            <p:nvPr/>
          </p:nvSpPr>
          <p:spPr>
            <a:xfrm>
              <a:off x="1552194" y="2567177"/>
              <a:ext cx="8074025" cy="2980690"/>
            </a:xfrm>
            <a:custGeom>
              <a:avLst/>
              <a:gdLst/>
              <a:ahLst/>
              <a:cxnLst/>
              <a:rect l="l" t="t" r="r" b="b"/>
              <a:pathLst>
                <a:path w="8074025" h="2980690">
                  <a:moveTo>
                    <a:pt x="0" y="1562354"/>
                  </a:moveTo>
                  <a:lnTo>
                    <a:pt x="4444" y="1518031"/>
                  </a:lnTo>
                  <a:lnTo>
                    <a:pt x="17271" y="1476756"/>
                  </a:lnTo>
                  <a:lnTo>
                    <a:pt x="37592" y="1439418"/>
                  </a:lnTo>
                  <a:lnTo>
                    <a:pt x="64389" y="1406906"/>
                  </a:lnTo>
                  <a:lnTo>
                    <a:pt x="97028" y="1379982"/>
                  </a:lnTo>
                  <a:lnTo>
                    <a:pt x="134366" y="1359789"/>
                  </a:lnTo>
                  <a:lnTo>
                    <a:pt x="175641" y="1346962"/>
                  </a:lnTo>
                  <a:lnTo>
                    <a:pt x="219963" y="1342517"/>
                  </a:lnTo>
                  <a:lnTo>
                    <a:pt x="1099947" y="1342517"/>
                  </a:lnTo>
                  <a:lnTo>
                    <a:pt x="1144397" y="1346962"/>
                  </a:lnTo>
                  <a:lnTo>
                    <a:pt x="1185672" y="1359789"/>
                  </a:lnTo>
                  <a:lnTo>
                    <a:pt x="1223010" y="1379982"/>
                  </a:lnTo>
                  <a:lnTo>
                    <a:pt x="1255522" y="1406906"/>
                  </a:lnTo>
                  <a:lnTo>
                    <a:pt x="1282445" y="1439418"/>
                  </a:lnTo>
                  <a:lnTo>
                    <a:pt x="1302766" y="1476756"/>
                  </a:lnTo>
                  <a:lnTo>
                    <a:pt x="1315593" y="1518031"/>
                  </a:lnTo>
                  <a:lnTo>
                    <a:pt x="1320038" y="1562354"/>
                  </a:lnTo>
                  <a:lnTo>
                    <a:pt x="1320038" y="2760599"/>
                  </a:lnTo>
                  <a:lnTo>
                    <a:pt x="1315593" y="2804922"/>
                  </a:lnTo>
                  <a:lnTo>
                    <a:pt x="1302766" y="2846197"/>
                  </a:lnTo>
                  <a:lnTo>
                    <a:pt x="1282445" y="2883662"/>
                  </a:lnTo>
                  <a:lnTo>
                    <a:pt x="1255522" y="2916174"/>
                  </a:lnTo>
                  <a:lnTo>
                    <a:pt x="1223010" y="2942971"/>
                  </a:lnTo>
                  <a:lnTo>
                    <a:pt x="1185672" y="2963291"/>
                  </a:lnTo>
                  <a:lnTo>
                    <a:pt x="1144397" y="2976118"/>
                  </a:lnTo>
                  <a:lnTo>
                    <a:pt x="1099947" y="2980563"/>
                  </a:lnTo>
                  <a:lnTo>
                    <a:pt x="219963" y="2980563"/>
                  </a:lnTo>
                  <a:lnTo>
                    <a:pt x="175641" y="2976118"/>
                  </a:lnTo>
                  <a:lnTo>
                    <a:pt x="134366" y="2963291"/>
                  </a:lnTo>
                  <a:lnTo>
                    <a:pt x="97028" y="2942971"/>
                  </a:lnTo>
                  <a:lnTo>
                    <a:pt x="64389" y="2916174"/>
                  </a:lnTo>
                  <a:lnTo>
                    <a:pt x="37592" y="2883662"/>
                  </a:lnTo>
                  <a:lnTo>
                    <a:pt x="17271" y="2846197"/>
                  </a:lnTo>
                  <a:lnTo>
                    <a:pt x="4444" y="2804922"/>
                  </a:lnTo>
                  <a:lnTo>
                    <a:pt x="0" y="2760599"/>
                  </a:lnTo>
                  <a:lnTo>
                    <a:pt x="0" y="1562354"/>
                  </a:lnTo>
                  <a:close/>
                </a:path>
                <a:path w="8074025" h="2980690">
                  <a:moveTo>
                    <a:pt x="7281417" y="72136"/>
                  </a:moveTo>
                  <a:lnTo>
                    <a:pt x="7287133" y="44069"/>
                  </a:lnTo>
                  <a:lnTo>
                    <a:pt x="7302500" y="21082"/>
                  </a:lnTo>
                  <a:lnTo>
                    <a:pt x="7325486" y="5714"/>
                  </a:lnTo>
                  <a:lnTo>
                    <a:pt x="7353554" y="0"/>
                  </a:lnTo>
                  <a:lnTo>
                    <a:pt x="7675626" y="0"/>
                  </a:lnTo>
                  <a:lnTo>
                    <a:pt x="7703820" y="5714"/>
                  </a:lnTo>
                  <a:lnTo>
                    <a:pt x="7726680" y="21082"/>
                  </a:lnTo>
                  <a:lnTo>
                    <a:pt x="7742174" y="44069"/>
                  </a:lnTo>
                  <a:lnTo>
                    <a:pt x="7747888" y="72136"/>
                  </a:lnTo>
                  <a:lnTo>
                    <a:pt x="7747888" y="360680"/>
                  </a:lnTo>
                  <a:lnTo>
                    <a:pt x="7742174" y="388747"/>
                  </a:lnTo>
                  <a:lnTo>
                    <a:pt x="7726680" y="411607"/>
                  </a:lnTo>
                  <a:lnTo>
                    <a:pt x="7703820" y="427100"/>
                  </a:lnTo>
                  <a:lnTo>
                    <a:pt x="7675626" y="432816"/>
                  </a:lnTo>
                  <a:lnTo>
                    <a:pt x="7353554" y="432816"/>
                  </a:lnTo>
                  <a:lnTo>
                    <a:pt x="7325486" y="427100"/>
                  </a:lnTo>
                  <a:lnTo>
                    <a:pt x="7302500" y="411607"/>
                  </a:lnTo>
                  <a:lnTo>
                    <a:pt x="7287133" y="388747"/>
                  </a:lnTo>
                  <a:lnTo>
                    <a:pt x="7281417" y="360680"/>
                  </a:lnTo>
                  <a:lnTo>
                    <a:pt x="7281417" y="72136"/>
                  </a:lnTo>
                  <a:close/>
                </a:path>
                <a:path w="8074025" h="2980690">
                  <a:moveTo>
                    <a:pt x="7747888" y="119634"/>
                  </a:moveTo>
                  <a:lnTo>
                    <a:pt x="7751572" y="100964"/>
                  </a:lnTo>
                  <a:lnTo>
                    <a:pt x="7761858" y="85725"/>
                  </a:lnTo>
                  <a:lnTo>
                    <a:pt x="7777099" y="75437"/>
                  </a:lnTo>
                  <a:lnTo>
                    <a:pt x="7795895" y="71627"/>
                  </a:lnTo>
                  <a:lnTo>
                    <a:pt x="8026019" y="71627"/>
                  </a:lnTo>
                  <a:lnTo>
                    <a:pt x="8044687" y="75437"/>
                  </a:lnTo>
                  <a:lnTo>
                    <a:pt x="8059928" y="85725"/>
                  </a:lnTo>
                  <a:lnTo>
                    <a:pt x="8070214" y="100964"/>
                  </a:lnTo>
                  <a:lnTo>
                    <a:pt x="8074025" y="119634"/>
                  </a:lnTo>
                  <a:lnTo>
                    <a:pt x="8074025" y="311658"/>
                  </a:lnTo>
                  <a:lnTo>
                    <a:pt x="8070214" y="330326"/>
                  </a:lnTo>
                  <a:lnTo>
                    <a:pt x="8059928" y="345567"/>
                  </a:lnTo>
                  <a:lnTo>
                    <a:pt x="8044687" y="355854"/>
                  </a:lnTo>
                  <a:lnTo>
                    <a:pt x="8026019" y="359663"/>
                  </a:lnTo>
                  <a:lnTo>
                    <a:pt x="7795895" y="359663"/>
                  </a:lnTo>
                  <a:lnTo>
                    <a:pt x="7777099" y="355854"/>
                  </a:lnTo>
                  <a:lnTo>
                    <a:pt x="7761858" y="345567"/>
                  </a:lnTo>
                  <a:lnTo>
                    <a:pt x="7751572" y="330326"/>
                  </a:lnTo>
                  <a:lnTo>
                    <a:pt x="7747888" y="311658"/>
                  </a:lnTo>
                  <a:lnTo>
                    <a:pt x="7747888" y="119634"/>
                  </a:lnTo>
                  <a:close/>
                </a:path>
              </a:pathLst>
            </a:custGeom>
            <a:ln w="25908">
              <a:solidFill>
                <a:srgbClr val="FF0000"/>
              </a:solidFill>
            </a:ln>
          </p:spPr>
          <p:txBody>
            <a:bodyPr wrap="square" lIns="0" tIns="0" rIns="0" bIns="0" rtlCol="0"/>
            <a:lstStyle/>
            <a:p>
              <a:endParaRPr/>
            </a:p>
          </p:txBody>
        </p:sp>
        <p:sp>
          <p:nvSpPr>
            <p:cNvPr id="9" name="object 9"/>
            <p:cNvSpPr/>
            <p:nvPr/>
          </p:nvSpPr>
          <p:spPr>
            <a:xfrm>
              <a:off x="8289036" y="2203703"/>
              <a:ext cx="551815" cy="472440"/>
            </a:xfrm>
            <a:custGeom>
              <a:avLst/>
              <a:gdLst/>
              <a:ahLst/>
              <a:cxnLst/>
              <a:rect l="l" t="t" r="r" b="b"/>
              <a:pathLst>
                <a:path w="551815" h="472439">
                  <a:moveTo>
                    <a:pt x="190627" y="0"/>
                  </a:moveTo>
                  <a:lnTo>
                    <a:pt x="145034" y="7112"/>
                  </a:lnTo>
                  <a:lnTo>
                    <a:pt x="103632" y="22987"/>
                  </a:lnTo>
                  <a:lnTo>
                    <a:pt x="67691" y="46482"/>
                  </a:lnTo>
                  <a:lnTo>
                    <a:pt x="38100" y="76326"/>
                  </a:lnTo>
                  <a:lnTo>
                    <a:pt x="16256" y="111506"/>
                  </a:lnTo>
                  <a:lnTo>
                    <a:pt x="3175" y="150622"/>
                  </a:lnTo>
                  <a:lnTo>
                    <a:pt x="0" y="192786"/>
                  </a:lnTo>
                  <a:lnTo>
                    <a:pt x="7366" y="234442"/>
                  </a:lnTo>
                  <a:lnTo>
                    <a:pt x="24384" y="272034"/>
                  </a:lnTo>
                  <a:lnTo>
                    <a:pt x="49657" y="304800"/>
                  </a:lnTo>
                  <a:lnTo>
                    <a:pt x="82042" y="331470"/>
                  </a:lnTo>
                  <a:lnTo>
                    <a:pt x="120269" y="351155"/>
                  </a:lnTo>
                  <a:lnTo>
                    <a:pt x="163068" y="362712"/>
                  </a:lnTo>
                  <a:lnTo>
                    <a:pt x="209169" y="365251"/>
                  </a:lnTo>
                  <a:lnTo>
                    <a:pt x="257302" y="365379"/>
                  </a:lnTo>
                  <a:lnTo>
                    <a:pt x="305689" y="370459"/>
                  </a:lnTo>
                  <a:lnTo>
                    <a:pt x="354330" y="380746"/>
                  </a:lnTo>
                  <a:lnTo>
                    <a:pt x="403225" y="395986"/>
                  </a:lnTo>
                  <a:lnTo>
                    <a:pt x="452374" y="416433"/>
                  </a:lnTo>
                  <a:lnTo>
                    <a:pt x="501777" y="441833"/>
                  </a:lnTo>
                  <a:lnTo>
                    <a:pt x="551434" y="472313"/>
                  </a:lnTo>
                  <a:lnTo>
                    <a:pt x="513080" y="430275"/>
                  </a:lnTo>
                  <a:lnTo>
                    <a:pt x="480314" y="387985"/>
                  </a:lnTo>
                  <a:lnTo>
                    <a:pt x="453136" y="345440"/>
                  </a:lnTo>
                  <a:lnTo>
                    <a:pt x="431419" y="302641"/>
                  </a:lnTo>
                  <a:lnTo>
                    <a:pt x="415417" y="259461"/>
                  </a:lnTo>
                  <a:lnTo>
                    <a:pt x="404875" y="216154"/>
                  </a:lnTo>
                  <a:lnTo>
                    <a:pt x="399923" y="172466"/>
                  </a:lnTo>
                  <a:lnTo>
                    <a:pt x="392430" y="130810"/>
                  </a:lnTo>
                  <a:lnTo>
                    <a:pt x="375412" y="93218"/>
                  </a:lnTo>
                  <a:lnTo>
                    <a:pt x="350139" y="60451"/>
                  </a:lnTo>
                  <a:lnTo>
                    <a:pt x="317754" y="33782"/>
                  </a:lnTo>
                  <a:lnTo>
                    <a:pt x="279527" y="14097"/>
                  </a:lnTo>
                  <a:lnTo>
                    <a:pt x="236728" y="2540"/>
                  </a:lnTo>
                  <a:lnTo>
                    <a:pt x="190627" y="0"/>
                  </a:lnTo>
                  <a:close/>
                </a:path>
              </a:pathLst>
            </a:custGeom>
            <a:solidFill>
              <a:srgbClr val="FFFFFF"/>
            </a:solidFill>
          </p:spPr>
          <p:txBody>
            <a:bodyPr wrap="square" lIns="0" tIns="0" rIns="0" bIns="0" rtlCol="0"/>
            <a:lstStyle/>
            <a:p>
              <a:endParaRPr/>
            </a:p>
          </p:txBody>
        </p:sp>
        <p:sp>
          <p:nvSpPr>
            <p:cNvPr id="10" name="object 10"/>
            <p:cNvSpPr/>
            <p:nvPr/>
          </p:nvSpPr>
          <p:spPr>
            <a:xfrm>
              <a:off x="8289798" y="2204465"/>
              <a:ext cx="551815" cy="472440"/>
            </a:xfrm>
            <a:custGeom>
              <a:avLst/>
              <a:gdLst/>
              <a:ahLst/>
              <a:cxnLst/>
              <a:rect l="l" t="t" r="r" b="b"/>
              <a:pathLst>
                <a:path w="551815" h="472439">
                  <a:moveTo>
                    <a:pt x="0" y="192786"/>
                  </a:moveTo>
                  <a:lnTo>
                    <a:pt x="7366" y="234442"/>
                  </a:lnTo>
                  <a:lnTo>
                    <a:pt x="24383" y="272034"/>
                  </a:lnTo>
                  <a:lnTo>
                    <a:pt x="49656" y="304800"/>
                  </a:lnTo>
                  <a:lnTo>
                    <a:pt x="82042" y="331470"/>
                  </a:lnTo>
                  <a:lnTo>
                    <a:pt x="120269" y="351155"/>
                  </a:lnTo>
                  <a:lnTo>
                    <a:pt x="163068" y="362712"/>
                  </a:lnTo>
                  <a:lnTo>
                    <a:pt x="209169" y="365251"/>
                  </a:lnTo>
                  <a:lnTo>
                    <a:pt x="257301" y="365379"/>
                  </a:lnTo>
                  <a:lnTo>
                    <a:pt x="305688" y="370459"/>
                  </a:lnTo>
                  <a:lnTo>
                    <a:pt x="354329" y="380746"/>
                  </a:lnTo>
                  <a:lnTo>
                    <a:pt x="403225" y="395986"/>
                  </a:lnTo>
                  <a:lnTo>
                    <a:pt x="452374" y="416433"/>
                  </a:lnTo>
                  <a:lnTo>
                    <a:pt x="501776" y="441833"/>
                  </a:lnTo>
                  <a:lnTo>
                    <a:pt x="551433" y="472313"/>
                  </a:lnTo>
                  <a:lnTo>
                    <a:pt x="513079" y="430275"/>
                  </a:lnTo>
                  <a:lnTo>
                    <a:pt x="480313" y="387985"/>
                  </a:lnTo>
                  <a:lnTo>
                    <a:pt x="453135" y="345439"/>
                  </a:lnTo>
                  <a:lnTo>
                    <a:pt x="431419" y="302641"/>
                  </a:lnTo>
                  <a:lnTo>
                    <a:pt x="415417" y="259461"/>
                  </a:lnTo>
                  <a:lnTo>
                    <a:pt x="404875" y="216154"/>
                  </a:lnTo>
                  <a:lnTo>
                    <a:pt x="399923" y="172466"/>
                  </a:lnTo>
                  <a:lnTo>
                    <a:pt x="392429" y="130810"/>
                  </a:lnTo>
                  <a:lnTo>
                    <a:pt x="375411" y="93218"/>
                  </a:lnTo>
                  <a:lnTo>
                    <a:pt x="350138" y="60451"/>
                  </a:lnTo>
                  <a:lnTo>
                    <a:pt x="317753" y="33782"/>
                  </a:lnTo>
                  <a:lnTo>
                    <a:pt x="279526" y="14097"/>
                  </a:lnTo>
                  <a:lnTo>
                    <a:pt x="236727" y="2539"/>
                  </a:lnTo>
                  <a:lnTo>
                    <a:pt x="190626" y="0"/>
                  </a:lnTo>
                  <a:lnTo>
                    <a:pt x="145033" y="7112"/>
                  </a:lnTo>
                  <a:lnTo>
                    <a:pt x="103631" y="22987"/>
                  </a:lnTo>
                  <a:lnTo>
                    <a:pt x="67691" y="46482"/>
                  </a:lnTo>
                  <a:lnTo>
                    <a:pt x="38100" y="76326"/>
                  </a:lnTo>
                  <a:lnTo>
                    <a:pt x="16255" y="111506"/>
                  </a:lnTo>
                  <a:lnTo>
                    <a:pt x="3175" y="150622"/>
                  </a:lnTo>
                  <a:lnTo>
                    <a:pt x="0" y="192786"/>
                  </a:lnTo>
                  <a:close/>
                </a:path>
              </a:pathLst>
            </a:custGeom>
            <a:ln w="25908">
              <a:solidFill>
                <a:srgbClr val="385D88"/>
              </a:solidFill>
            </a:ln>
          </p:spPr>
          <p:txBody>
            <a:bodyPr wrap="square" lIns="0" tIns="0" rIns="0" bIns="0" rtlCol="0"/>
            <a:lstStyle/>
            <a:p>
              <a:endParaRPr/>
            </a:p>
          </p:txBody>
        </p:sp>
      </p:grpSp>
      <p:sp>
        <p:nvSpPr>
          <p:cNvPr id="11" name="object 11"/>
          <p:cNvSpPr txBox="1"/>
          <p:nvPr/>
        </p:nvSpPr>
        <p:spPr>
          <a:xfrm>
            <a:off x="8436609" y="219684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sp>
        <p:nvSpPr>
          <p:cNvPr id="12" name="object 12"/>
          <p:cNvSpPr/>
          <p:nvPr/>
        </p:nvSpPr>
        <p:spPr>
          <a:xfrm>
            <a:off x="9466326" y="2180082"/>
            <a:ext cx="577215" cy="427990"/>
          </a:xfrm>
          <a:custGeom>
            <a:avLst/>
            <a:gdLst/>
            <a:ahLst/>
            <a:cxnLst/>
            <a:rect l="l" t="t" r="r" b="b"/>
            <a:pathLst>
              <a:path w="577215" h="427989">
                <a:moveTo>
                  <a:pt x="453898" y="7619"/>
                </a:moveTo>
                <a:lnTo>
                  <a:pt x="412496" y="0"/>
                </a:lnTo>
                <a:lnTo>
                  <a:pt x="371348" y="2793"/>
                </a:lnTo>
                <a:lnTo>
                  <a:pt x="331850" y="15239"/>
                </a:lnTo>
                <a:lnTo>
                  <a:pt x="295655" y="36321"/>
                </a:lnTo>
                <a:lnTo>
                  <a:pt x="263905" y="65277"/>
                </a:lnTo>
                <a:lnTo>
                  <a:pt x="238125" y="101472"/>
                </a:lnTo>
                <a:lnTo>
                  <a:pt x="219709" y="143890"/>
                </a:lnTo>
                <a:lnTo>
                  <a:pt x="202819" y="189102"/>
                </a:lnTo>
                <a:lnTo>
                  <a:pt x="181101" y="232663"/>
                </a:lnTo>
                <a:lnTo>
                  <a:pt x="154558" y="274827"/>
                </a:lnTo>
                <a:lnTo>
                  <a:pt x="123190" y="315340"/>
                </a:lnTo>
                <a:lnTo>
                  <a:pt x="86868" y="354456"/>
                </a:lnTo>
                <a:lnTo>
                  <a:pt x="45847" y="391921"/>
                </a:lnTo>
                <a:lnTo>
                  <a:pt x="0" y="427863"/>
                </a:lnTo>
                <a:lnTo>
                  <a:pt x="52704" y="406653"/>
                </a:lnTo>
                <a:lnTo>
                  <a:pt x="103631" y="390525"/>
                </a:lnTo>
                <a:lnTo>
                  <a:pt x="152907" y="379856"/>
                </a:lnTo>
                <a:lnTo>
                  <a:pt x="200532" y="374522"/>
                </a:lnTo>
                <a:lnTo>
                  <a:pt x="246506" y="374395"/>
                </a:lnTo>
                <a:lnTo>
                  <a:pt x="290829" y="379602"/>
                </a:lnTo>
                <a:lnTo>
                  <a:pt x="333501" y="390143"/>
                </a:lnTo>
                <a:lnTo>
                  <a:pt x="374903" y="397763"/>
                </a:lnTo>
                <a:lnTo>
                  <a:pt x="416178" y="394842"/>
                </a:lnTo>
                <a:lnTo>
                  <a:pt x="455549" y="382523"/>
                </a:lnTo>
                <a:lnTo>
                  <a:pt x="491871" y="361441"/>
                </a:lnTo>
                <a:lnTo>
                  <a:pt x="523621" y="332358"/>
                </a:lnTo>
                <a:lnTo>
                  <a:pt x="549401" y="296163"/>
                </a:lnTo>
                <a:lnTo>
                  <a:pt x="567817" y="253872"/>
                </a:lnTo>
                <a:lnTo>
                  <a:pt x="577088" y="208533"/>
                </a:lnTo>
                <a:lnTo>
                  <a:pt x="576579" y="164083"/>
                </a:lnTo>
                <a:lnTo>
                  <a:pt x="567308" y="122046"/>
                </a:lnTo>
                <a:lnTo>
                  <a:pt x="549655" y="83946"/>
                </a:lnTo>
                <a:lnTo>
                  <a:pt x="524382" y="51180"/>
                </a:lnTo>
                <a:lnTo>
                  <a:pt x="492251" y="25272"/>
                </a:lnTo>
                <a:lnTo>
                  <a:pt x="453898" y="7619"/>
                </a:lnTo>
                <a:close/>
              </a:path>
            </a:pathLst>
          </a:custGeom>
          <a:ln w="25908">
            <a:solidFill>
              <a:srgbClr val="385D88"/>
            </a:solidFill>
          </a:ln>
        </p:spPr>
        <p:txBody>
          <a:bodyPr wrap="square" lIns="0" tIns="0" rIns="0" bIns="0" rtlCol="0"/>
          <a:lstStyle/>
          <a:p>
            <a:endParaRPr/>
          </a:p>
        </p:txBody>
      </p:sp>
      <p:sp>
        <p:nvSpPr>
          <p:cNvPr id="13" name="object 13"/>
          <p:cNvSpPr txBox="1"/>
          <p:nvPr/>
        </p:nvSpPr>
        <p:spPr>
          <a:xfrm>
            <a:off x="9778745" y="2198878"/>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320446" y="169925"/>
            <a:ext cx="6234430" cy="452120"/>
          </a:xfrm>
          <a:prstGeom prst="rect">
            <a:avLst/>
          </a:prstGeom>
        </p:spPr>
        <p:txBody>
          <a:bodyPr vert="horz" wrap="square" lIns="0" tIns="12065" rIns="0" bIns="0" rtlCol="0">
            <a:spAutoFit/>
          </a:bodyPr>
          <a:lstStyle/>
          <a:p>
            <a:pPr marL="12700">
              <a:lnSpc>
                <a:spcPct val="100000"/>
              </a:lnSpc>
              <a:spcBef>
                <a:spcPts val="95"/>
              </a:spcBef>
            </a:pPr>
            <a:r>
              <a:rPr spc="-25" dirty="0"/>
              <a:t>Υποβολή</a:t>
            </a:r>
            <a:r>
              <a:rPr spc="-95" dirty="0"/>
              <a:t> </a:t>
            </a:r>
            <a:r>
              <a:rPr spc="-35" dirty="0"/>
              <a:t>αίτησης</a:t>
            </a:r>
            <a:r>
              <a:rPr spc="-50" dirty="0"/>
              <a:t> </a:t>
            </a:r>
            <a:r>
              <a:rPr spc="-55" dirty="0"/>
              <a:t>εκτός</a:t>
            </a:r>
            <a:r>
              <a:rPr spc="-135" dirty="0"/>
              <a:t> </a:t>
            </a:r>
            <a:r>
              <a:rPr spc="5" dirty="0"/>
              <a:t>προθεσμίας</a:t>
            </a:r>
          </a:p>
        </p:txBody>
      </p:sp>
      <p:sp>
        <p:nvSpPr>
          <p:cNvPr id="4" name="object 4"/>
          <p:cNvSpPr txBox="1"/>
          <p:nvPr/>
        </p:nvSpPr>
        <p:spPr>
          <a:xfrm>
            <a:off x="320446" y="1165097"/>
            <a:ext cx="10286365" cy="4292600"/>
          </a:xfrm>
          <a:prstGeom prst="rect">
            <a:avLst/>
          </a:prstGeom>
        </p:spPr>
        <p:txBody>
          <a:bodyPr vert="horz" wrap="square" lIns="0" tIns="13335" rIns="0" bIns="0" rtlCol="0">
            <a:spAutoFit/>
          </a:bodyPr>
          <a:lstStyle/>
          <a:p>
            <a:pPr marL="12700" marR="6350" algn="just">
              <a:lnSpc>
                <a:spcPct val="99800"/>
              </a:lnSpc>
              <a:spcBef>
                <a:spcPts val="105"/>
              </a:spcBef>
            </a:pPr>
            <a:r>
              <a:rPr sz="2000" spc="-35" dirty="0">
                <a:solidFill>
                  <a:srgbClr val="404040"/>
                </a:solidFill>
                <a:latin typeface="Verdana"/>
                <a:cs typeface="Verdana"/>
              </a:rPr>
              <a:t>Εξαίρεση </a:t>
            </a:r>
            <a:r>
              <a:rPr sz="2000" b="1" spc="30" dirty="0">
                <a:solidFill>
                  <a:srgbClr val="404040"/>
                </a:solidFill>
                <a:latin typeface="Tahoma"/>
                <a:cs typeface="Tahoma"/>
              </a:rPr>
              <a:t>ΜΟΝΟ </a:t>
            </a:r>
            <a:r>
              <a:rPr sz="2000" spc="5" dirty="0">
                <a:solidFill>
                  <a:srgbClr val="404040"/>
                </a:solidFill>
                <a:latin typeface="Verdana"/>
                <a:cs typeface="Verdana"/>
              </a:rPr>
              <a:t>αν </a:t>
            </a:r>
            <a:r>
              <a:rPr sz="2000" spc="-30" dirty="0">
                <a:solidFill>
                  <a:srgbClr val="404040"/>
                </a:solidFill>
                <a:latin typeface="Verdana"/>
                <a:cs typeface="Verdana"/>
              </a:rPr>
              <a:t>μπορεί </a:t>
            </a:r>
            <a:r>
              <a:rPr sz="2000" spc="15" dirty="0">
                <a:solidFill>
                  <a:srgbClr val="404040"/>
                </a:solidFill>
                <a:latin typeface="Verdana"/>
                <a:cs typeface="Verdana"/>
              </a:rPr>
              <a:t>να </a:t>
            </a:r>
            <a:r>
              <a:rPr sz="2000" spc="-65" dirty="0">
                <a:solidFill>
                  <a:srgbClr val="404040"/>
                </a:solidFill>
                <a:latin typeface="Verdana"/>
                <a:cs typeface="Verdana"/>
              </a:rPr>
              <a:t>αποδειχθεί ότι </a:t>
            </a:r>
            <a:r>
              <a:rPr sz="2000" spc="35" dirty="0">
                <a:solidFill>
                  <a:srgbClr val="404040"/>
                </a:solidFill>
                <a:latin typeface="Verdana"/>
                <a:cs typeface="Verdana"/>
              </a:rPr>
              <a:t>προσπαθήσατε </a:t>
            </a:r>
            <a:r>
              <a:rPr sz="2000" spc="10" dirty="0">
                <a:solidFill>
                  <a:srgbClr val="404040"/>
                </a:solidFill>
                <a:latin typeface="Verdana"/>
                <a:cs typeface="Verdana"/>
              </a:rPr>
              <a:t>να</a:t>
            </a:r>
            <a:r>
              <a:rPr sz="2000" spc="15" dirty="0">
                <a:solidFill>
                  <a:srgbClr val="404040"/>
                </a:solidFill>
                <a:latin typeface="Verdana"/>
                <a:cs typeface="Verdana"/>
              </a:rPr>
              <a:t> </a:t>
            </a:r>
            <a:r>
              <a:rPr sz="2000" spc="-60" dirty="0">
                <a:solidFill>
                  <a:srgbClr val="404040"/>
                </a:solidFill>
                <a:latin typeface="Verdana"/>
                <a:cs typeface="Verdana"/>
              </a:rPr>
              <a:t>υποβάλετε </a:t>
            </a:r>
            <a:r>
              <a:rPr sz="2000" spc="-80" dirty="0">
                <a:solidFill>
                  <a:srgbClr val="404040"/>
                </a:solidFill>
                <a:latin typeface="Verdana"/>
                <a:cs typeface="Verdana"/>
              </a:rPr>
              <a:t>την </a:t>
            </a:r>
            <a:r>
              <a:rPr sz="2000" spc="-75" dirty="0">
                <a:solidFill>
                  <a:srgbClr val="404040"/>
                </a:solidFill>
                <a:latin typeface="Verdana"/>
                <a:cs typeface="Verdana"/>
              </a:rPr>
              <a:t> </a:t>
            </a:r>
            <a:r>
              <a:rPr sz="2000" spc="-25" dirty="0">
                <a:solidFill>
                  <a:srgbClr val="404040"/>
                </a:solidFill>
                <a:latin typeface="Verdana"/>
                <a:cs typeface="Verdana"/>
              </a:rPr>
              <a:t>αίτηση πριν </a:t>
            </a:r>
            <a:r>
              <a:rPr sz="2000" spc="55" dirty="0">
                <a:solidFill>
                  <a:srgbClr val="404040"/>
                </a:solidFill>
                <a:latin typeface="Verdana"/>
                <a:cs typeface="Verdana"/>
              </a:rPr>
              <a:t>από </a:t>
            </a:r>
            <a:r>
              <a:rPr sz="2000" spc="-75" dirty="0">
                <a:solidFill>
                  <a:srgbClr val="404040"/>
                </a:solidFill>
                <a:latin typeface="Verdana"/>
                <a:cs typeface="Verdana"/>
              </a:rPr>
              <a:t>την </a:t>
            </a:r>
            <a:r>
              <a:rPr sz="2000" spc="10" dirty="0">
                <a:solidFill>
                  <a:srgbClr val="404040"/>
                </a:solidFill>
                <a:latin typeface="Verdana"/>
                <a:cs typeface="Verdana"/>
              </a:rPr>
              <a:t>προθεσμία </a:t>
            </a:r>
            <a:r>
              <a:rPr sz="2000" spc="-55" dirty="0">
                <a:solidFill>
                  <a:srgbClr val="404040"/>
                </a:solidFill>
                <a:latin typeface="Verdana"/>
                <a:cs typeface="Verdana"/>
              </a:rPr>
              <a:t>και </a:t>
            </a:r>
            <a:r>
              <a:rPr sz="2000" spc="-80" dirty="0">
                <a:solidFill>
                  <a:srgbClr val="404040"/>
                </a:solidFill>
                <a:latin typeface="Verdana"/>
                <a:cs typeface="Verdana"/>
              </a:rPr>
              <a:t>δεν </a:t>
            </a:r>
            <a:r>
              <a:rPr sz="2000" spc="-45" dirty="0">
                <a:solidFill>
                  <a:srgbClr val="404040"/>
                </a:solidFill>
                <a:latin typeface="Verdana"/>
                <a:cs typeface="Verdana"/>
              </a:rPr>
              <a:t>ήταν </a:t>
            </a:r>
            <a:r>
              <a:rPr sz="2000" spc="-95" dirty="0">
                <a:solidFill>
                  <a:srgbClr val="404040"/>
                </a:solidFill>
                <a:latin typeface="Verdana"/>
                <a:cs typeface="Verdana"/>
              </a:rPr>
              <a:t>εφικτό </a:t>
            </a:r>
            <a:r>
              <a:rPr sz="2000" spc="-30" dirty="0">
                <a:solidFill>
                  <a:srgbClr val="404040"/>
                </a:solidFill>
                <a:latin typeface="Verdana"/>
                <a:cs typeface="Verdana"/>
              </a:rPr>
              <a:t>για</a:t>
            </a:r>
            <a:r>
              <a:rPr sz="2000" spc="-25" dirty="0">
                <a:solidFill>
                  <a:srgbClr val="404040"/>
                </a:solidFill>
                <a:latin typeface="Verdana"/>
                <a:cs typeface="Verdana"/>
              </a:rPr>
              <a:t> </a:t>
            </a:r>
            <a:r>
              <a:rPr sz="2000" b="1" spc="-50" dirty="0">
                <a:solidFill>
                  <a:srgbClr val="404040"/>
                </a:solidFill>
                <a:latin typeface="Tahoma"/>
                <a:cs typeface="Tahoma"/>
              </a:rPr>
              <a:t>τεχνικούς </a:t>
            </a:r>
            <a:r>
              <a:rPr sz="2000" b="1" spc="15" dirty="0">
                <a:solidFill>
                  <a:srgbClr val="404040"/>
                </a:solidFill>
                <a:latin typeface="Tahoma"/>
                <a:cs typeface="Tahoma"/>
              </a:rPr>
              <a:t>λόγους </a:t>
            </a:r>
            <a:r>
              <a:rPr sz="2000" spc="-80" dirty="0">
                <a:solidFill>
                  <a:srgbClr val="404040"/>
                </a:solidFill>
                <a:latin typeface="Verdana"/>
                <a:cs typeface="Verdana"/>
              </a:rPr>
              <a:t>ενώ </a:t>
            </a:r>
            <a:r>
              <a:rPr sz="2000" spc="-75" dirty="0">
                <a:solidFill>
                  <a:srgbClr val="404040"/>
                </a:solidFill>
                <a:latin typeface="Verdana"/>
                <a:cs typeface="Verdana"/>
              </a:rPr>
              <a:t> </a:t>
            </a:r>
            <a:r>
              <a:rPr sz="2000" spc="-45" dirty="0">
                <a:solidFill>
                  <a:srgbClr val="404040"/>
                </a:solidFill>
                <a:latin typeface="Verdana"/>
                <a:cs typeface="Verdana"/>
              </a:rPr>
              <a:t>π</a:t>
            </a:r>
            <a:r>
              <a:rPr sz="2000" spc="-15" dirty="0">
                <a:solidFill>
                  <a:srgbClr val="404040"/>
                </a:solidFill>
                <a:latin typeface="Verdana"/>
                <a:cs typeface="Verdana"/>
              </a:rPr>
              <a:t>λ</a:t>
            </a:r>
            <a:r>
              <a:rPr sz="2000" spc="10" dirty="0">
                <a:solidFill>
                  <a:srgbClr val="404040"/>
                </a:solidFill>
                <a:latin typeface="Verdana"/>
                <a:cs typeface="Verdana"/>
              </a:rPr>
              <a:t>η</a:t>
            </a:r>
            <a:r>
              <a:rPr sz="2000" dirty="0">
                <a:solidFill>
                  <a:srgbClr val="404040"/>
                </a:solidFill>
                <a:latin typeface="Verdana"/>
                <a:cs typeface="Verdana"/>
              </a:rPr>
              <a:t>ρ</a:t>
            </a:r>
            <a:r>
              <a:rPr sz="2000" spc="10" dirty="0">
                <a:solidFill>
                  <a:srgbClr val="404040"/>
                </a:solidFill>
                <a:latin typeface="Verdana"/>
                <a:cs typeface="Verdana"/>
              </a:rPr>
              <a:t>ο</a:t>
            </a:r>
            <a:r>
              <a:rPr sz="2000" spc="-10" dirty="0">
                <a:solidFill>
                  <a:srgbClr val="404040"/>
                </a:solidFill>
                <a:latin typeface="Verdana"/>
                <a:cs typeface="Verdana"/>
              </a:rPr>
              <a:t>ύ</a:t>
            </a:r>
            <a:r>
              <a:rPr sz="2000" spc="-60" dirty="0">
                <a:solidFill>
                  <a:srgbClr val="404040"/>
                </a:solidFill>
                <a:latin typeface="Verdana"/>
                <a:cs typeface="Verdana"/>
              </a:rPr>
              <a:t>ν</a:t>
            </a:r>
            <a:r>
              <a:rPr sz="2000" spc="-75" dirty="0">
                <a:solidFill>
                  <a:srgbClr val="404040"/>
                </a:solidFill>
                <a:latin typeface="Verdana"/>
                <a:cs typeface="Verdana"/>
              </a:rPr>
              <a:t>τα</a:t>
            </a:r>
            <a:r>
              <a:rPr sz="2000" dirty="0">
                <a:solidFill>
                  <a:srgbClr val="404040"/>
                </a:solidFill>
                <a:latin typeface="Verdana"/>
                <a:cs typeface="Verdana"/>
              </a:rPr>
              <a:t>ι</a:t>
            </a:r>
            <a:r>
              <a:rPr sz="2000" spc="-275" dirty="0">
                <a:solidFill>
                  <a:srgbClr val="404040"/>
                </a:solidFill>
                <a:latin typeface="Verdana"/>
                <a:cs typeface="Verdana"/>
              </a:rPr>
              <a:t> </a:t>
            </a:r>
            <a:r>
              <a:rPr sz="2000" spc="-45" dirty="0">
                <a:solidFill>
                  <a:srgbClr val="404040"/>
                </a:solidFill>
                <a:latin typeface="Verdana"/>
                <a:cs typeface="Verdana"/>
              </a:rPr>
              <a:t>ο</a:t>
            </a:r>
            <a:r>
              <a:rPr sz="2000" dirty="0">
                <a:solidFill>
                  <a:srgbClr val="404040"/>
                </a:solidFill>
                <a:latin typeface="Verdana"/>
                <a:cs typeface="Verdana"/>
              </a:rPr>
              <a:t>ι</a:t>
            </a:r>
            <a:r>
              <a:rPr sz="2000" spc="-190" dirty="0">
                <a:solidFill>
                  <a:srgbClr val="404040"/>
                </a:solidFill>
                <a:latin typeface="Verdana"/>
                <a:cs typeface="Verdana"/>
              </a:rPr>
              <a:t> </a:t>
            </a:r>
            <a:r>
              <a:rPr sz="2000" spc="-70" dirty="0">
                <a:solidFill>
                  <a:srgbClr val="404040"/>
                </a:solidFill>
                <a:latin typeface="Verdana"/>
                <a:cs typeface="Verdana"/>
              </a:rPr>
              <a:t>π</a:t>
            </a:r>
            <a:r>
              <a:rPr sz="2000" spc="-35" dirty="0">
                <a:solidFill>
                  <a:srgbClr val="404040"/>
                </a:solidFill>
                <a:latin typeface="Verdana"/>
                <a:cs typeface="Verdana"/>
              </a:rPr>
              <a:t>ι</a:t>
            </a:r>
            <a:r>
              <a:rPr sz="2000" dirty="0">
                <a:solidFill>
                  <a:srgbClr val="404040"/>
                </a:solidFill>
                <a:latin typeface="Verdana"/>
                <a:cs typeface="Verdana"/>
              </a:rPr>
              <a:t>ο</a:t>
            </a:r>
            <a:r>
              <a:rPr sz="2000" spc="-65" dirty="0">
                <a:solidFill>
                  <a:srgbClr val="404040"/>
                </a:solidFill>
                <a:latin typeface="Verdana"/>
                <a:cs typeface="Verdana"/>
              </a:rPr>
              <a:t> </a:t>
            </a:r>
            <a:r>
              <a:rPr sz="2000" spc="-40" dirty="0">
                <a:solidFill>
                  <a:srgbClr val="404040"/>
                </a:solidFill>
                <a:latin typeface="Verdana"/>
                <a:cs typeface="Verdana"/>
              </a:rPr>
              <a:t>κάτ</a:t>
            </a:r>
            <a:r>
              <a:rPr sz="2000" spc="5" dirty="0">
                <a:solidFill>
                  <a:srgbClr val="404040"/>
                </a:solidFill>
                <a:latin typeface="Verdana"/>
                <a:cs typeface="Verdana"/>
              </a:rPr>
              <a:t>ω</a:t>
            </a:r>
            <a:r>
              <a:rPr sz="2000" spc="-245" dirty="0">
                <a:solidFill>
                  <a:srgbClr val="404040"/>
                </a:solidFill>
                <a:latin typeface="Verdana"/>
                <a:cs typeface="Verdana"/>
              </a:rPr>
              <a:t> </a:t>
            </a:r>
            <a:r>
              <a:rPr sz="2000" spc="65" dirty="0">
                <a:solidFill>
                  <a:srgbClr val="404040"/>
                </a:solidFill>
                <a:latin typeface="Verdana"/>
                <a:cs typeface="Verdana"/>
              </a:rPr>
              <a:t>π</a:t>
            </a:r>
            <a:r>
              <a:rPr sz="2000" spc="75" dirty="0">
                <a:solidFill>
                  <a:srgbClr val="404040"/>
                </a:solidFill>
                <a:latin typeface="Verdana"/>
                <a:cs typeface="Verdana"/>
              </a:rPr>
              <a:t>ρ</a:t>
            </a:r>
            <a:r>
              <a:rPr sz="2000" spc="25" dirty="0">
                <a:solidFill>
                  <a:srgbClr val="404040"/>
                </a:solidFill>
                <a:latin typeface="Verdana"/>
                <a:cs typeface="Verdana"/>
              </a:rPr>
              <a:t>οϋπο</a:t>
            </a:r>
            <a:r>
              <a:rPr sz="2000" spc="30" dirty="0">
                <a:solidFill>
                  <a:srgbClr val="404040"/>
                </a:solidFill>
                <a:latin typeface="Verdana"/>
                <a:cs typeface="Verdana"/>
              </a:rPr>
              <a:t>θ</a:t>
            </a:r>
            <a:r>
              <a:rPr sz="2000" spc="45" dirty="0">
                <a:solidFill>
                  <a:srgbClr val="404040"/>
                </a:solidFill>
                <a:latin typeface="Verdana"/>
                <a:cs typeface="Verdana"/>
              </a:rPr>
              <a:t>έ</a:t>
            </a:r>
            <a:r>
              <a:rPr sz="2000" spc="30" dirty="0">
                <a:solidFill>
                  <a:srgbClr val="404040"/>
                </a:solidFill>
                <a:latin typeface="Verdana"/>
                <a:cs typeface="Verdana"/>
              </a:rPr>
              <a:t>σ</a:t>
            </a:r>
            <a:r>
              <a:rPr sz="2000" spc="-180" dirty="0">
                <a:solidFill>
                  <a:srgbClr val="404040"/>
                </a:solidFill>
                <a:latin typeface="Verdana"/>
                <a:cs typeface="Verdana"/>
              </a:rPr>
              <a:t>ε</a:t>
            </a:r>
            <a:r>
              <a:rPr sz="2000" spc="-155" dirty="0">
                <a:solidFill>
                  <a:srgbClr val="404040"/>
                </a:solidFill>
                <a:latin typeface="Verdana"/>
                <a:cs typeface="Verdana"/>
              </a:rPr>
              <a:t>ι</a:t>
            </a:r>
            <a:r>
              <a:rPr sz="2000" spc="120" dirty="0">
                <a:solidFill>
                  <a:srgbClr val="404040"/>
                </a:solidFill>
                <a:latin typeface="Verdana"/>
                <a:cs typeface="Verdana"/>
              </a:rPr>
              <a:t>ς</a:t>
            </a:r>
            <a:r>
              <a:rPr sz="2000" dirty="0">
                <a:solidFill>
                  <a:srgbClr val="404040"/>
                </a:solidFill>
                <a:latin typeface="Verdana"/>
                <a:cs typeface="Verdana"/>
              </a:rPr>
              <a:t>:</a:t>
            </a:r>
            <a:endParaRPr sz="2000">
              <a:latin typeface="Verdana"/>
              <a:cs typeface="Verdana"/>
            </a:endParaRPr>
          </a:p>
          <a:p>
            <a:pPr marL="469900" marR="15240" indent="-457834">
              <a:lnSpc>
                <a:spcPct val="100000"/>
              </a:lnSpc>
              <a:spcBef>
                <a:spcPts val="1910"/>
              </a:spcBef>
              <a:buAutoNum type="arabicPeriod"/>
              <a:tabLst>
                <a:tab pos="469900" algn="l"/>
                <a:tab pos="470534" algn="l"/>
                <a:tab pos="850900" algn="l"/>
                <a:tab pos="2482850" algn="l"/>
                <a:tab pos="3041015" algn="l"/>
                <a:tab pos="3809365" algn="l"/>
                <a:tab pos="4418965" algn="l"/>
                <a:tab pos="4853305" algn="l"/>
                <a:tab pos="5869940" algn="l"/>
                <a:tab pos="6627495" algn="l"/>
                <a:tab pos="7398384" algn="l"/>
                <a:tab pos="9119235" algn="l"/>
              </a:tabLst>
            </a:pPr>
            <a:r>
              <a:rPr sz="2000" dirty="0">
                <a:solidFill>
                  <a:srgbClr val="404040"/>
                </a:solidFill>
                <a:latin typeface="Verdana"/>
                <a:cs typeface="Verdana"/>
              </a:rPr>
              <a:t>Η	</a:t>
            </a:r>
            <a:r>
              <a:rPr sz="2000" spc="-35" dirty="0">
                <a:solidFill>
                  <a:srgbClr val="404040"/>
                </a:solidFill>
                <a:latin typeface="Verdana"/>
                <a:cs typeface="Verdana"/>
              </a:rPr>
              <a:t>ημε</a:t>
            </a:r>
            <a:r>
              <a:rPr sz="2000" spc="-45" dirty="0">
                <a:solidFill>
                  <a:srgbClr val="404040"/>
                </a:solidFill>
                <a:latin typeface="Verdana"/>
                <a:cs typeface="Verdana"/>
              </a:rPr>
              <a:t>ρ</a:t>
            </a:r>
            <a:r>
              <a:rPr sz="2000" spc="-40" dirty="0">
                <a:solidFill>
                  <a:srgbClr val="404040"/>
                </a:solidFill>
                <a:latin typeface="Verdana"/>
                <a:cs typeface="Verdana"/>
              </a:rPr>
              <a:t>ο</a:t>
            </a:r>
            <a:r>
              <a:rPr sz="2000" spc="-35" dirty="0">
                <a:solidFill>
                  <a:srgbClr val="404040"/>
                </a:solidFill>
                <a:latin typeface="Verdana"/>
                <a:cs typeface="Verdana"/>
              </a:rPr>
              <a:t>μ</a:t>
            </a:r>
            <a:r>
              <a:rPr sz="2000" spc="-45" dirty="0">
                <a:solidFill>
                  <a:srgbClr val="404040"/>
                </a:solidFill>
                <a:latin typeface="Verdana"/>
                <a:cs typeface="Verdana"/>
              </a:rPr>
              <a:t>η</a:t>
            </a:r>
            <a:r>
              <a:rPr sz="2000" spc="-25" dirty="0">
                <a:solidFill>
                  <a:srgbClr val="404040"/>
                </a:solidFill>
                <a:latin typeface="Verdana"/>
                <a:cs typeface="Verdana"/>
              </a:rPr>
              <a:t>ν</a:t>
            </a:r>
            <a:r>
              <a:rPr sz="2000" spc="-50" dirty="0">
                <a:solidFill>
                  <a:srgbClr val="404040"/>
                </a:solidFill>
                <a:latin typeface="Verdana"/>
                <a:cs typeface="Verdana"/>
              </a:rPr>
              <a:t>ί</a:t>
            </a:r>
            <a:r>
              <a:rPr sz="2000" dirty="0">
                <a:solidFill>
                  <a:srgbClr val="404040"/>
                </a:solidFill>
                <a:latin typeface="Verdana"/>
                <a:cs typeface="Verdana"/>
              </a:rPr>
              <a:t>α	</a:t>
            </a:r>
            <a:r>
              <a:rPr sz="2000" spc="-70" dirty="0">
                <a:solidFill>
                  <a:srgbClr val="404040"/>
                </a:solidFill>
                <a:latin typeface="Verdana"/>
                <a:cs typeface="Verdana"/>
              </a:rPr>
              <a:t>κ</a:t>
            </a:r>
            <a:r>
              <a:rPr sz="2000" spc="-75" dirty="0">
                <a:solidFill>
                  <a:srgbClr val="404040"/>
                </a:solidFill>
                <a:latin typeface="Verdana"/>
                <a:cs typeface="Verdana"/>
              </a:rPr>
              <a:t>α</a:t>
            </a:r>
            <a:r>
              <a:rPr sz="2000" dirty="0">
                <a:solidFill>
                  <a:srgbClr val="404040"/>
                </a:solidFill>
                <a:latin typeface="Verdana"/>
                <a:cs typeface="Verdana"/>
              </a:rPr>
              <a:t>ι	</a:t>
            </a:r>
            <a:r>
              <a:rPr sz="2000" spc="95" dirty="0">
                <a:solidFill>
                  <a:srgbClr val="404040"/>
                </a:solidFill>
                <a:latin typeface="Verdana"/>
                <a:cs typeface="Verdana"/>
              </a:rPr>
              <a:t>ώ</a:t>
            </a:r>
            <a:r>
              <a:rPr sz="2000" spc="90" dirty="0">
                <a:solidFill>
                  <a:srgbClr val="404040"/>
                </a:solidFill>
                <a:latin typeface="Verdana"/>
                <a:cs typeface="Verdana"/>
              </a:rPr>
              <a:t>ρ</a:t>
            </a:r>
            <a:r>
              <a:rPr sz="2000" dirty="0">
                <a:solidFill>
                  <a:srgbClr val="404040"/>
                </a:solidFill>
                <a:latin typeface="Verdana"/>
                <a:cs typeface="Verdana"/>
              </a:rPr>
              <a:t>α	</a:t>
            </a:r>
            <a:r>
              <a:rPr sz="2000" spc="-35" dirty="0">
                <a:solidFill>
                  <a:srgbClr val="404040"/>
                </a:solidFill>
                <a:latin typeface="Verdana"/>
                <a:cs typeface="Verdana"/>
              </a:rPr>
              <a:t>τη</a:t>
            </a:r>
            <a:r>
              <a:rPr sz="2000" dirty="0">
                <a:solidFill>
                  <a:srgbClr val="404040"/>
                </a:solidFill>
                <a:latin typeface="Verdana"/>
                <a:cs typeface="Verdana"/>
              </a:rPr>
              <a:t>ς	</a:t>
            </a:r>
            <a:r>
              <a:rPr sz="2000" spc="-85" dirty="0">
                <a:solidFill>
                  <a:srgbClr val="404040"/>
                </a:solidFill>
                <a:latin typeface="Verdana"/>
                <a:cs typeface="Verdana"/>
              </a:rPr>
              <a:t>τ</a:t>
            </a:r>
            <a:r>
              <a:rPr sz="2000" spc="-70" dirty="0">
                <a:solidFill>
                  <a:srgbClr val="404040"/>
                </a:solidFill>
                <a:latin typeface="Verdana"/>
                <a:cs typeface="Verdana"/>
              </a:rPr>
              <a:t>ε</a:t>
            </a:r>
            <a:r>
              <a:rPr sz="2000" spc="-85" dirty="0">
                <a:solidFill>
                  <a:srgbClr val="404040"/>
                </a:solidFill>
                <a:latin typeface="Verdana"/>
                <a:cs typeface="Verdana"/>
              </a:rPr>
              <a:t>λ</a:t>
            </a:r>
            <a:r>
              <a:rPr sz="2000" spc="-80" dirty="0">
                <a:solidFill>
                  <a:srgbClr val="404040"/>
                </a:solidFill>
                <a:latin typeface="Verdana"/>
                <a:cs typeface="Verdana"/>
              </a:rPr>
              <a:t>ευ</a:t>
            </a:r>
            <a:r>
              <a:rPr sz="2000" spc="-75" dirty="0">
                <a:solidFill>
                  <a:srgbClr val="404040"/>
                </a:solidFill>
                <a:latin typeface="Verdana"/>
                <a:cs typeface="Verdana"/>
              </a:rPr>
              <a:t>τα</a:t>
            </a:r>
            <a:r>
              <a:rPr sz="2000" spc="-85" dirty="0">
                <a:solidFill>
                  <a:srgbClr val="404040"/>
                </a:solidFill>
                <a:latin typeface="Verdana"/>
                <a:cs typeface="Verdana"/>
              </a:rPr>
              <a:t>ί</a:t>
            </a:r>
            <a:r>
              <a:rPr sz="2000" spc="-75" dirty="0">
                <a:solidFill>
                  <a:srgbClr val="404040"/>
                </a:solidFill>
                <a:latin typeface="Verdana"/>
                <a:cs typeface="Verdana"/>
              </a:rPr>
              <a:t>α</a:t>
            </a:r>
            <a:r>
              <a:rPr sz="2000" dirty="0">
                <a:solidFill>
                  <a:srgbClr val="404040"/>
                </a:solidFill>
                <a:latin typeface="Verdana"/>
                <a:cs typeface="Verdana"/>
              </a:rPr>
              <a:t>ς	</a:t>
            </a:r>
            <a:r>
              <a:rPr sz="2000" spc="30" dirty="0">
                <a:solidFill>
                  <a:srgbClr val="404040"/>
                </a:solidFill>
                <a:latin typeface="Verdana"/>
                <a:cs typeface="Verdana"/>
              </a:rPr>
              <a:t>α</a:t>
            </a:r>
            <a:r>
              <a:rPr sz="2000" spc="25" dirty="0">
                <a:solidFill>
                  <a:srgbClr val="404040"/>
                </a:solidFill>
                <a:latin typeface="Verdana"/>
                <a:cs typeface="Verdana"/>
              </a:rPr>
              <a:t>π</a:t>
            </a:r>
            <a:r>
              <a:rPr sz="2000" spc="15" dirty="0">
                <a:solidFill>
                  <a:srgbClr val="404040"/>
                </a:solidFill>
                <a:latin typeface="Verdana"/>
                <a:cs typeface="Verdana"/>
              </a:rPr>
              <a:t>ό</a:t>
            </a:r>
            <a:r>
              <a:rPr sz="2000" spc="25" dirty="0">
                <a:solidFill>
                  <a:srgbClr val="404040"/>
                </a:solidFill>
                <a:latin typeface="Verdana"/>
                <a:cs typeface="Verdana"/>
              </a:rPr>
              <a:t>π</a:t>
            </a:r>
            <a:r>
              <a:rPr sz="2000" spc="35" dirty="0">
                <a:solidFill>
                  <a:srgbClr val="404040"/>
                </a:solidFill>
                <a:latin typeface="Verdana"/>
                <a:cs typeface="Verdana"/>
              </a:rPr>
              <a:t>ε</a:t>
            </a:r>
            <a:r>
              <a:rPr sz="2000" spc="20" dirty="0">
                <a:solidFill>
                  <a:srgbClr val="404040"/>
                </a:solidFill>
                <a:latin typeface="Verdana"/>
                <a:cs typeface="Verdana"/>
              </a:rPr>
              <a:t>ι</a:t>
            </a:r>
            <a:r>
              <a:rPr sz="2000" spc="30" dirty="0">
                <a:solidFill>
                  <a:srgbClr val="404040"/>
                </a:solidFill>
                <a:latin typeface="Verdana"/>
                <a:cs typeface="Verdana"/>
              </a:rPr>
              <a:t>ρα</a:t>
            </a:r>
            <a:r>
              <a:rPr sz="2000" dirty="0">
                <a:solidFill>
                  <a:srgbClr val="404040"/>
                </a:solidFill>
                <a:latin typeface="Verdana"/>
                <a:cs typeface="Verdana"/>
              </a:rPr>
              <a:t>ς	</a:t>
            </a:r>
            <a:r>
              <a:rPr sz="2000" spc="-20" dirty="0">
                <a:solidFill>
                  <a:srgbClr val="404040"/>
                </a:solidFill>
                <a:latin typeface="Verdana"/>
                <a:cs typeface="Verdana"/>
              </a:rPr>
              <a:t>υπο</a:t>
            </a:r>
            <a:r>
              <a:rPr sz="2000" spc="-10" dirty="0">
                <a:solidFill>
                  <a:srgbClr val="404040"/>
                </a:solidFill>
                <a:latin typeface="Verdana"/>
                <a:cs typeface="Verdana"/>
              </a:rPr>
              <a:t>β</a:t>
            </a:r>
            <a:r>
              <a:rPr sz="2000" spc="-20" dirty="0">
                <a:solidFill>
                  <a:srgbClr val="404040"/>
                </a:solidFill>
                <a:latin typeface="Verdana"/>
                <a:cs typeface="Verdana"/>
              </a:rPr>
              <a:t>ο</a:t>
            </a:r>
            <a:r>
              <a:rPr sz="2000" spc="-10" dirty="0">
                <a:solidFill>
                  <a:srgbClr val="404040"/>
                </a:solidFill>
                <a:latin typeface="Verdana"/>
                <a:cs typeface="Verdana"/>
              </a:rPr>
              <a:t>λή</a:t>
            </a:r>
            <a:r>
              <a:rPr sz="2000" spc="-25" dirty="0">
                <a:solidFill>
                  <a:srgbClr val="404040"/>
                </a:solidFill>
                <a:latin typeface="Verdana"/>
                <a:cs typeface="Verdana"/>
              </a:rPr>
              <a:t>ς</a:t>
            </a:r>
            <a:r>
              <a:rPr sz="2000" dirty="0">
                <a:solidFill>
                  <a:srgbClr val="404040"/>
                </a:solidFill>
                <a:latin typeface="Verdana"/>
                <a:cs typeface="Verdana"/>
              </a:rPr>
              <a:t>,	</a:t>
            </a:r>
            <a:r>
              <a:rPr sz="2000" spc="-50" dirty="0">
                <a:solidFill>
                  <a:srgbClr val="404040"/>
                </a:solidFill>
                <a:latin typeface="Verdana"/>
                <a:cs typeface="Verdana"/>
              </a:rPr>
              <a:t>(</a:t>
            </a:r>
            <a:r>
              <a:rPr sz="2000" b="1" spc="-70" dirty="0">
                <a:solidFill>
                  <a:srgbClr val="404040"/>
                </a:solidFill>
                <a:latin typeface="Tahoma"/>
                <a:cs typeface="Tahoma"/>
              </a:rPr>
              <a:t>ι</a:t>
            </a:r>
            <a:r>
              <a:rPr sz="2000" b="1" spc="-55" dirty="0">
                <a:solidFill>
                  <a:srgbClr val="404040"/>
                </a:solidFill>
                <a:latin typeface="Tahoma"/>
                <a:cs typeface="Tahoma"/>
              </a:rPr>
              <a:t>σ</a:t>
            </a:r>
            <a:r>
              <a:rPr sz="2000" b="1" spc="-50" dirty="0">
                <a:solidFill>
                  <a:srgbClr val="404040"/>
                </a:solidFill>
                <a:latin typeface="Tahoma"/>
                <a:cs typeface="Tahoma"/>
              </a:rPr>
              <a:t>τορ</a:t>
            </a:r>
            <a:r>
              <a:rPr sz="2000" b="1" spc="-55" dirty="0">
                <a:solidFill>
                  <a:srgbClr val="404040"/>
                </a:solidFill>
                <a:latin typeface="Tahoma"/>
                <a:cs typeface="Tahoma"/>
              </a:rPr>
              <a:t>ι</a:t>
            </a:r>
            <a:r>
              <a:rPr sz="2000" b="1" spc="-50" dirty="0">
                <a:solidFill>
                  <a:srgbClr val="404040"/>
                </a:solidFill>
                <a:latin typeface="Tahoma"/>
                <a:cs typeface="Tahoma"/>
              </a:rPr>
              <a:t>κ</a:t>
            </a:r>
            <a:r>
              <a:rPr sz="2000" b="1" dirty="0">
                <a:solidFill>
                  <a:srgbClr val="404040"/>
                </a:solidFill>
                <a:latin typeface="Tahoma"/>
                <a:cs typeface="Tahoma"/>
              </a:rPr>
              <a:t>ό  </a:t>
            </a:r>
            <a:r>
              <a:rPr sz="2000" b="1" spc="-60" dirty="0">
                <a:solidFill>
                  <a:srgbClr val="404040"/>
                </a:solidFill>
                <a:latin typeface="Tahoma"/>
                <a:cs typeface="Tahoma"/>
              </a:rPr>
              <a:t>υποβολής/history</a:t>
            </a:r>
            <a:r>
              <a:rPr sz="2000" b="1" spc="-135" dirty="0">
                <a:solidFill>
                  <a:srgbClr val="404040"/>
                </a:solidFill>
                <a:latin typeface="Tahoma"/>
                <a:cs typeface="Tahoma"/>
              </a:rPr>
              <a:t> </a:t>
            </a:r>
            <a:r>
              <a:rPr sz="2000" b="1" spc="-90" dirty="0">
                <a:solidFill>
                  <a:srgbClr val="404040"/>
                </a:solidFill>
                <a:latin typeface="Tahoma"/>
                <a:cs typeface="Tahoma"/>
              </a:rPr>
              <a:t>submission</a:t>
            </a:r>
            <a:r>
              <a:rPr sz="2000" spc="-90" dirty="0">
                <a:solidFill>
                  <a:srgbClr val="404040"/>
                </a:solidFill>
                <a:latin typeface="Verdana"/>
                <a:cs typeface="Verdana"/>
              </a:rPr>
              <a:t>)</a:t>
            </a:r>
            <a:r>
              <a:rPr sz="2000" spc="-210" dirty="0">
                <a:solidFill>
                  <a:srgbClr val="404040"/>
                </a:solidFill>
                <a:latin typeface="Verdana"/>
                <a:cs typeface="Verdana"/>
              </a:rPr>
              <a:t> </a:t>
            </a:r>
            <a:r>
              <a:rPr sz="2000" spc="-80" dirty="0">
                <a:solidFill>
                  <a:srgbClr val="404040"/>
                </a:solidFill>
                <a:latin typeface="Verdana"/>
                <a:cs typeface="Verdana"/>
              </a:rPr>
              <a:t>είναι	</a:t>
            </a:r>
            <a:r>
              <a:rPr sz="2000" spc="-25" dirty="0">
                <a:solidFill>
                  <a:srgbClr val="404040"/>
                </a:solidFill>
                <a:latin typeface="Verdana"/>
                <a:cs typeface="Verdana"/>
              </a:rPr>
              <a:t>πριν</a:t>
            </a:r>
            <a:r>
              <a:rPr sz="2000" dirty="0">
                <a:solidFill>
                  <a:srgbClr val="404040"/>
                </a:solidFill>
                <a:latin typeface="Verdana"/>
                <a:cs typeface="Verdana"/>
              </a:rPr>
              <a:t> </a:t>
            </a:r>
            <a:r>
              <a:rPr sz="2000" spc="60" dirty="0">
                <a:solidFill>
                  <a:srgbClr val="404040"/>
                </a:solidFill>
                <a:latin typeface="Verdana"/>
                <a:cs typeface="Verdana"/>
              </a:rPr>
              <a:t>από</a:t>
            </a:r>
            <a:r>
              <a:rPr sz="2000" spc="175" dirty="0">
                <a:solidFill>
                  <a:srgbClr val="404040"/>
                </a:solidFill>
                <a:latin typeface="Verdana"/>
                <a:cs typeface="Verdana"/>
              </a:rPr>
              <a:t> </a:t>
            </a:r>
            <a:r>
              <a:rPr sz="2000" spc="-70" dirty="0">
                <a:solidFill>
                  <a:srgbClr val="404040"/>
                </a:solidFill>
                <a:latin typeface="Verdana"/>
                <a:cs typeface="Verdana"/>
              </a:rPr>
              <a:t>την	</a:t>
            </a:r>
            <a:r>
              <a:rPr sz="2000" spc="-5" dirty="0">
                <a:solidFill>
                  <a:srgbClr val="404040"/>
                </a:solidFill>
                <a:latin typeface="Verdana"/>
                <a:cs typeface="Verdana"/>
              </a:rPr>
              <a:t>ισχύουσα</a:t>
            </a:r>
            <a:r>
              <a:rPr sz="2000" spc="-130" dirty="0">
                <a:solidFill>
                  <a:srgbClr val="404040"/>
                </a:solidFill>
                <a:latin typeface="Verdana"/>
                <a:cs typeface="Verdana"/>
              </a:rPr>
              <a:t> </a:t>
            </a:r>
            <a:r>
              <a:rPr sz="2000" spc="15" dirty="0">
                <a:solidFill>
                  <a:srgbClr val="404040"/>
                </a:solidFill>
                <a:latin typeface="Verdana"/>
                <a:cs typeface="Verdana"/>
              </a:rPr>
              <a:t>προθεσμία</a:t>
            </a:r>
            <a:endParaRPr sz="2000">
              <a:latin typeface="Verdana"/>
              <a:cs typeface="Verdana"/>
            </a:endParaRPr>
          </a:p>
          <a:p>
            <a:pPr marL="469900" indent="-457834">
              <a:lnSpc>
                <a:spcPct val="100000"/>
              </a:lnSpc>
              <a:spcBef>
                <a:spcPts val="505"/>
              </a:spcBef>
              <a:buAutoNum type="arabicPeriod"/>
              <a:tabLst>
                <a:tab pos="469900" algn="l"/>
                <a:tab pos="470534" algn="l"/>
              </a:tabLst>
            </a:pPr>
            <a:r>
              <a:rPr sz="2000" spc="-185" dirty="0">
                <a:solidFill>
                  <a:srgbClr val="404040"/>
                </a:solidFill>
                <a:latin typeface="Verdana"/>
                <a:cs typeface="Verdana"/>
              </a:rPr>
              <a:t>Έχετε</a:t>
            </a:r>
            <a:r>
              <a:rPr sz="2000" spc="-409" dirty="0">
                <a:solidFill>
                  <a:srgbClr val="404040"/>
                </a:solidFill>
                <a:latin typeface="Verdana"/>
                <a:cs typeface="Verdana"/>
              </a:rPr>
              <a:t> </a:t>
            </a:r>
            <a:r>
              <a:rPr sz="2000" spc="-45" dirty="0">
                <a:solidFill>
                  <a:srgbClr val="404040"/>
                </a:solidFill>
                <a:latin typeface="Verdana"/>
                <a:cs typeface="Verdana"/>
              </a:rPr>
              <a:t>ενημερώσει</a:t>
            </a:r>
            <a:r>
              <a:rPr sz="2000" spc="-260" dirty="0">
                <a:solidFill>
                  <a:srgbClr val="404040"/>
                </a:solidFill>
                <a:latin typeface="Verdana"/>
                <a:cs typeface="Verdana"/>
              </a:rPr>
              <a:t> </a:t>
            </a:r>
            <a:r>
              <a:rPr sz="2000" spc="-25" dirty="0">
                <a:solidFill>
                  <a:srgbClr val="404040"/>
                </a:solidFill>
                <a:latin typeface="Verdana"/>
                <a:cs typeface="Verdana"/>
              </a:rPr>
              <a:t>το</a:t>
            </a:r>
            <a:r>
              <a:rPr sz="2000" spc="-229" dirty="0">
                <a:solidFill>
                  <a:srgbClr val="404040"/>
                </a:solidFill>
                <a:latin typeface="Verdana"/>
                <a:cs typeface="Verdana"/>
              </a:rPr>
              <a:t> </a:t>
            </a:r>
            <a:r>
              <a:rPr sz="2000" spc="-120" dirty="0">
                <a:solidFill>
                  <a:srgbClr val="404040"/>
                </a:solidFill>
                <a:latin typeface="Verdana"/>
                <a:cs typeface="Verdana"/>
              </a:rPr>
              <a:t>ΙΔΕΠ</a:t>
            </a:r>
            <a:r>
              <a:rPr sz="2000" spc="-390" dirty="0">
                <a:solidFill>
                  <a:srgbClr val="404040"/>
                </a:solidFill>
                <a:latin typeface="Verdana"/>
                <a:cs typeface="Verdana"/>
              </a:rPr>
              <a:t> </a:t>
            </a:r>
            <a:r>
              <a:rPr sz="2000" b="1" spc="-30" dirty="0">
                <a:solidFill>
                  <a:srgbClr val="404040"/>
                </a:solidFill>
                <a:latin typeface="Tahoma"/>
                <a:cs typeface="Tahoma"/>
              </a:rPr>
              <a:t>εντός</a:t>
            </a:r>
            <a:r>
              <a:rPr sz="2000" b="1" spc="-75" dirty="0">
                <a:solidFill>
                  <a:srgbClr val="404040"/>
                </a:solidFill>
                <a:latin typeface="Tahoma"/>
                <a:cs typeface="Tahoma"/>
              </a:rPr>
              <a:t> </a:t>
            </a:r>
            <a:r>
              <a:rPr sz="2000" b="1" dirty="0">
                <a:solidFill>
                  <a:srgbClr val="404040"/>
                </a:solidFill>
                <a:latin typeface="Tahoma"/>
                <a:cs typeface="Tahoma"/>
              </a:rPr>
              <a:t>2</a:t>
            </a:r>
            <a:r>
              <a:rPr sz="2000" b="1" spc="-185" dirty="0">
                <a:solidFill>
                  <a:srgbClr val="404040"/>
                </a:solidFill>
                <a:latin typeface="Tahoma"/>
                <a:cs typeface="Tahoma"/>
              </a:rPr>
              <a:t> </a:t>
            </a:r>
            <a:r>
              <a:rPr sz="2000" b="1" spc="30" dirty="0">
                <a:solidFill>
                  <a:srgbClr val="404040"/>
                </a:solidFill>
                <a:latin typeface="Tahoma"/>
                <a:cs typeface="Tahoma"/>
              </a:rPr>
              <a:t>ωρών</a:t>
            </a:r>
            <a:r>
              <a:rPr sz="2000" b="1" spc="10" dirty="0">
                <a:solidFill>
                  <a:srgbClr val="404040"/>
                </a:solidFill>
                <a:latin typeface="Tahoma"/>
                <a:cs typeface="Tahoma"/>
              </a:rPr>
              <a:t> </a:t>
            </a:r>
            <a:r>
              <a:rPr sz="2000" spc="-55" dirty="0">
                <a:solidFill>
                  <a:srgbClr val="404040"/>
                </a:solidFill>
                <a:latin typeface="Verdana"/>
                <a:cs typeface="Verdana"/>
              </a:rPr>
              <a:t>μετά</a:t>
            </a:r>
            <a:r>
              <a:rPr sz="2000" spc="-280" dirty="0">
                <a:solidFill>
                  <a:srgbClr val="404040"/>
                </a:solidFill>
                <a:latin typeface="Verdana"/>
                <a:cs typeface="Verdana"/>
              </a:rPr>
              <a:t> </a:t>
            </a:r>
            <a:r>
              <a:rPr sz="2000" spc="-70" dirty="0">
                <a:solidFill>
                  <a:srgbClr val="404040"/>
                </a:solidFill>
                <a:latin typeface="Verdana"/>
                <a:cs typeface="Verdana"/>
              </a:rPr>
              <a:t>την</a:t>
            </a:r>
            <a:r>
              <a:rPr sz="2000" spc="-270" dirty="0">
                <a:solidFill>
                  <a:srgbClr val="404040"/>
                </a:solidFill>
                <a:latin typeface="Verdana"/>
                <a:cs typeface="Verdana"/>
              </a:rPr>
              <a:t> </a:t>
            </a:r>
            <a:r>
              <a:rPr sz="2000" spc="15" dirty="0">
                <a:solidFill>
                  <a:srgbClr val="404040"/>
                </a:solidFill>
                <a:latin typeface="Verdana"/>
                <a:cs typeface="Verdana"/>
              </a:rPr>
              <a:t>προθεσμία</a:t>
            </a:r>
            <a:endParaRPr sz="2000">
              <a:latin typeface="Verdana"/>
              <a:cs typeface="Verdana"/>
            </a:endParaRPr>
          </a:p>
          <a:p>
            <a:pPr marL="469900" marR="1764030" indent="-457834">
              <a:lnSpc>
                <a:spcPct val="100000"/>
              </a:lnSpc>
              <a:spcBef>
                <a:spcPts val="495"/>
              </a:spcBef>
              <a:buAutoNum type="arabicPeriod"/>
              <a:tabLst>
                <a:tab pos="469900" algn="l"/>
                <a:tab pos="470534" algn="l"/>
              </a:tabLst>
            </a:pPr>
            <a:r>
              <a:rPr sz="2000" spc="-185" dirty="0">
                <a:solidFill>
                  <a:srgbClr val="404040"/>
                </a:solidFill>
                <a:latin typeface="Verdana"/>
                <a:cs typeface="Verdana"/>
              </a:rPr>
              <a:t>Έχετε</a:t>
            </a:r>
            <a:r>
              <a:rPr sz="2000" spc="-75" dirty="0">
                <a:solidFill>
                  <a:srgbClr val="404040"/>
                </a:solidFill>
                <a:latin typeface="Verdana"/>
                <a:cs typeface="Verdana"/>
              </a:rPr>
              <a:t> </a:t>
            </a:r>
            <a:r>
              <a:rPr sz="2000" spc="-55" dirty="0">
                <a:solidFill>
                  <a:srgbClr val="404040"/>
                </a:solidFill>
                <a:latin typeface="Verdana"/>
                <a:cs typeface="Verdana"/>
              </a:rPr>
              <a:t>αποστείλει</a:t>
            </a:r>
            <a:r>
              <a:rPr sz="2000" spc="165" dirty="0">
                <a:solidFill>
                  <a:srgbClr val="404040"/>
                </a:solidFill>
                <a:latin typeface="Verdana"/>
                <a:cs typeface="Verdana"/>
              </a:rPr>
              <a:t> </a:t>
            </a:r>
            <a:r>
              <a:rPr sz="2000" spc="20" dirty="0">
                <a:solidFill>
                  <a:srgbClr val="404040"/>
                </a:solidFill>
                <a:latin typeface="Verdana"/>
                <a:cs typeface="Verdana"/>
              </a:rPr>
              <a:t>στο</a:t>
            </a:r>
            <a:r>
              <a:rPr sz="2000" spc="170" dirty="0">
                <a:solidFill>
                  <a:srgbClr val="404040"/>
                </a:solidFill>
                <a:latin typeface="Verdana"/>
                <a:cs typeface="Verdana"/>
              </a:rPr>
              <a:t> </a:t>
            </a:r>
            <a:r>
              <a:rPr sz="2000" spc="-130" dirty="0">
                <a:solidFill>
                  <a:srgbClr val="404040"/>
                </a:solidFill>
                <a:latin typeface="Verdana"/>
                <a:cs typeface="Verdana"/>
              </a:rPr>
              <a:t>ΙΔΕΠ</a:t>
            </a:r>
            <a:r>
              <a:rPr sz="2000" spc="15" dirty="0">
                <a:solidFill>
                  <a:srgbClr val="404040"/>
                </a:solidFill>
                <a:latin typeface="Verdana"/>
                <a:cs typeface="Verdana"/>
              </a:rPr>
              <a:t> </a:t>
            </a:r>
            <a:r>
              <a:rPr sz="2000" spc="-40" dirty="0">
                <a:solidFill>
                  <a:srgbClr val="404040"/>
                </a:solidFill>
                <a:latin typeface="Verdana"/>
                <a:cs typeface="Verdana"/>
              </a:rPr>
              <a:t>εντός</a:t>
            </a:r>
            <a:r>
              <a:rPr sz="2000" spc="125" dirty="0">
                <a:solidFill>
                  <a:srgbClr val="404040"/>
                </a:solidFill>
                <a:latin typeface="Verdana"/>
                <a:cs typeface="Verdana"/>
              </a:rPr>
              <a:t> </a:t>
            </a:r>
            <a:r>
              <a:rPr sz="2000" dirty="0">
                <a:solidFill>
                  <a:srgbClr val="404040"/>
                </a:solidFill>
                <a:latin typeface="Verdana"/>
                <a:cs typeface="Verdana"/>
              </a:rPr>
              <a:t>2</a:t>
            </a:r>
            <a:r>
              <a:rPr sz="2000" spc="30" dirty="0">
                <a:solidFill>
                  <a:srgbClr val="404040"/>
                </a:solidFill>
                <a:latin typeface="Verdana"/>
                <a:cs typeface="Verdana"/>
              </a:rPr>
              <a:t> </a:t>
            </a:r>
            <a:r>
              <a:rPr sz="2000" spc="25" dirty="0">
                <a:solidFill>
                  <a:srgbClr val="404040"/>
                </a:solidFill>
                <a:latin typeface="Verdana"/>
                <a:cs typeface="Verdana"/>
              </a:rPr>
              <a:t>ωρών</a:t>
            </a:r>
            <a:r>
              <a:rPr sz="2000" spc="235" dirty="0">
                <a:solidFill>
                  <a:srgbClr val="404040"/>
                </a:solidFill>
                <a:latin typeface="Verdana"/>
                <a:cs typeface="Verdana"/>
              </a:rPr>
              <a:t> </a:t>
            </a:r>
            <a:r>
              <a:rPr sz="2000" spc="5" dirty="0">
                <a:solidFill>
                  <a:srgbClr val="404040"/>
                </a:solidFill>
                <a:latin typeface="Verdana"/>
                <a:cs typeface="Verdana"/>
              </a:rPr>
              <a:t>μέσω</a:t>
            </a:r>
            <a:r>
              <a:rPr sz="2000" spc="140" dirty="0">
                <a:solidFill>
                  <a:srgbClr val="404040"/>
                </a:solidFill>
                <a:latin typeface="Verdana"/>
                <a:cs typeface="Verdana"/>
              </a:rPr>
              <a:t> </a:t>
            </a:r>
            <a:r>
              <a:rPr sz="2000" spc="-25" dirty="0">
                <a:solidFill>
                  <a:srgbClr val="404040"/>
                </a:solidFill>
                <a:latin typeface="Verdana"/>
                <a:cs typeface="Verdana"/>
              </a:rPr>
              <a:t>email</a:t>
            </a:r>
            <a:r>
              <a:rPr sz="2000" spc="155" dirty="0">
                <a:solidFill>
                  <a:srgbClr val="404040"/>
                </a:solidFill>
                <a:latin typeface="Verdana"/>
                <a:cs typeface="Verdana"/>
              </a:rPr>
              <a:t> </a:t>
            </a:r>
            <a:r>
              <a:rPr sz="2000" spc="-70" dirty="0">
                <a:solidFill>
                  <a:srgbClr val="404040"/>
                </a:solidFill>
                <a:latin typeface="Verdana"/>
                <a:cs typeface="Verdana"/>
              </a:rPr>
              <a:t>την</a:t>
            </a:r>
            <a:r>
              <a:rPr sz="2000" spc="75" dirty="0">
                <a:solidFill>
                  <a:srgbClr val="404040"/>
                </a:solidFill>
                <a:latin typeface="Verdana"/>
                <a:cs typeface="Verdana"/>
              </a:rPr>
              <a:t> </a:t>
            </a:r>
            <a:r>
              <a:rPr sz="2000" spc="-25" dirty="0">
                <a:solidFill>
                  <a:srgbClr val="404040"/>
                </a:solidFill>
                <a:latin typeface="Verdana"/>
                <a:cs typeface="Verdana"/>
              </a:rPr>
              <a:t>αίτησή </a:t>
            </a:r>
            <a:r>
              <a:rPr sz="2000" spc="-685" dirty="0">
                <a:solidFill>
                  <a:srgbClr val="404040"/>
                </a:solidFill>
                <a:latin typeface="Verdana"/>
                <a:cs typeface="Verdana"/>
              </a:rPr>
              <a:t> </a:t>
            </a:r>
            <a:r>
              <a:rPr sz="2000" spc="-15" dirty="0">
                <a:solidFill>
                  <a:srgbClr val="404040"/>
                </a:solidFill>
                <a:latin typeface="Verdana"/>
                <a:cs typeface="Verdana"/>
              </a:rPr>
              <a:t>χωρίς</a:t>
            </a:r>
            <a:r>
              <a:rPr sz="2000" spc="-185" dirty="0">
                <a:solidFill>
                  <a:srgbClr val="404040"/>
                </a:solidFill>
                <a:latin typeface="Verdana"/>
                <a:cs typeface="Verdana"/>
              </a:rPr>
              <a:t> </a:t>
            </a:r>
            <a:r>
              <a:rPr sz="2000" spc="-5" dirty="0">
                <a:solidFill>
                  <a:srgbClr val="404040"/>
                </a:solidFill>
                <a:latin typeface="Verdana"/>
                <a:cs typeface="Verdana"/>
              </a:rPr>
              <a:t>τροποποιήσεις</a:t>
            </a:r>
            <a:r>
              <a:rPr sz="2000" spc="-90" dirty="0">
                <a:solidFill>
                  <a:srgbClr val="404040"/>
                </a:solidFill>
                <a:latin typeface="Verdana"/>
                <a:cs typeface="Verdana"/>
              </a:rPr>
              <a:t> </a:t>
            </a:r>
            <a:r>
              <a:rPr sz="2000" spc="-55" dirty="0">
                <a:solidFill>
                  <a:srgbClr val="404040"/>
                </a:solidFill>
                <a:latin typeface="Verdana"/>
                <a:cs typeface="Verdana"/>
              </a:rPr>
              <a:t>μετά</a:t>
            </a:r>
            <a:r>
              <a:rPr sz="2000" spc="-275" dirty="0">
                <a:solidFill>
                  <a:srgbClr val="404040"/>
                </a:solidFill>
                <a:latin typeface="Verdana"/>
                <a:cs typeface="Verdana"/>
              </a:rPr>
              <a:t> </a:t>
            </a:r>
            <a:r>
              <a:rPr sz="2000" spc="-70" dirty="0">
                <a:solidFill>
                  <a:srgbClr val="404040"/>
                </a:solidFill>
                <a:latin typeface="Verdana"/>
                <a:cs typeface="Verdana"/>
              </a:rPr>
              <a:t>την</a:t>
            </a:r>
            <a:r>
              <a:rPr sz="2000" spc="-265" dirty="0">
                <a:solidFill>
                  <a:srgbClr val="404040"/>
                </a:solidFill>
                <a:latin typeface="Verdana"/>
                <a:cs typeface="Verdana"/>
              </a:rPr>
              <a:t> </a:t>
            </a:r>
            <a:r>
              <a:rPr sz="2000" spc="15" dirty="0">
                <a:solidFill>
                  <a:srgbClr val="404040"/>
                </a:solidFill>
                <a:latin typeface="Verdana"/>
                <a:cs typeface="Verdana"/>
              </a:rPr>
              <a:t>απόπειρα</a:t>
            </a:r>
            <a:r>
              <a:rPr sz="2000" spc="-114" dirty="0">
                <a:solidFill>
                  <a:srgbClr val="404040"/>
                </a:solidFill>
                <a:latin typeface="Verdana"/>
                <a:cs typeface="Verdana"/>
              </a:rPr>
              <a:t> </a:t>
            </a:r>
            <a:r>
              <a:rPr sz="2000" spc="5" dirty="0">
                <a:solidFill>
                  <a:srgbClr val="404040"/>
                </a:solidFill>
                <a:latin typeface="Verdana"/>
                <a:cs typeface="Verdana"/>
              </a:rPr>
              <a:t>υποβολής</a:t>
            </a:r>
            <a:r>
              <a:rPr sz="2000" spc="-175" dirty="0">
                <a:solidFill>
                  <a:srgbClr val="404040"/>
                </a:solidFill>
                <a:latin typeface="Verdana"/>
                <a:cs typeface="Verdana"/>
              </a:rPr>
              <a:t> </a:t>
            </a:r>
            <a:r>
              <a:rPr sz="2000" spc="-50" dirty="0">
                <a:solidFill>
                  <a:srgbClr val="404040"/>
                </a:solidFill>
                <a:latin typeface="Verdana"/>
                <a:cs typeface="Verdana"/>
              </a:rPr>
              <a:t>(σε</a:t>
            </a:r>
            <a:r>
              <a:rPr sz="2000" spc="-180" dirty="0">
                <a:solidFill>
                  <a:srgbClr val="404040"/>
                </a:solidFill>
                <a:latin typeface="Verdana"/>
                <a:cs typeface="Verdana"/>
              </a:rPr>
              <a:t> </a:t>
            </a:r>
            <a:r>
              <a:rPr sz="2000" spc="20" dirty="0">
                <a:solidFill>
                  <a:srgbClr val="404040"/>
                </a:solidFill>
                <a:latin typeface="Verdana"/>
                <a:cs typeface="Verdana"/>
              </a:rPr>
              <a:t>pdf)</a:t>
            </a:r>
            <a:endParaRPr sz="2000">
              <a:latin typeface="Verdana"/>
              <a:cs typeface="Verdana"/>
            </a:endParaRPr>
          </a:p>
          <a:p>
            <a:pPr marL="355600" marR="5080" indent="-343535" algn="just">
              <a:lnSpc>
                <a:spcPct val="100000"/>
              </a:lnSpc>
              <a:spcBef>
                <a:spcPts val="1895"/>
              </a:spcBef>
              <a:buFont typeface="Wingdings"/>
              <a:buChar char=""/>
              <a:tabLst>
                <a:tab pos="356235" algn="l"/>
              </a:tabLst>
            </a:pPr>
            <a:r>
              <a:rPr sz="2000" spc="-75" dirty="0">
                <a:solidFill>
                  <a:srgbClr val="404040"/>
                </a:solidFill>
                <a:latin typeface="Verdana"/>
                <a:cs typeface="Verdana"/>
              </a:rPr>
              <a:t>Το </a:t>
            </a:r>
            <a:r>
              <a:rPr sz="2000" spc="-130" dirty="0">
                <a:solidFill>
                  <a:srgbClr val="404040"/>
                </a:solidFill>
                <a:latin typeface="Verdana"/>
                <a:cs typeface="Verdana"/>
              </a:rPr>
              <a:t>ΙΔΕΠ </a:t>
            </a:r>
            <a:r>
              <a:rPr sz="2000" spc="45" dirty="0">
                <a:solidFill>
                  <a:srgbClr val="404040"/>
                </a:solidFill>
                <a:latin typeface="Verdana"/>
                <a:cs typeface="Verdana"/>
              </a:rPr>
              <a:t>θα </a:t>
            </a:r>
            <a:r>
              <a:rPr sz="2000" spc="10" dirty="0">
                <a:solidFill>
                  <a:srgbClr val="404040"/>
                </a:solidFill>
                <a:latin typeface="Verdana"/>
                <a:cs typeface="Verdana"/>
              </a:rPr>
              <a:t>αποφασίσει </a:t>
            </a:r>
            <a:r>
              <a:rPr sz="2000" spc="-30" dirty="0">
                <a:solidFill>
                  <a:srgbClr val="404040"/>
                </a:solidFill>
                <a:latin typeface="Verdana"/>
                <a:cs typeface="Verdana"/>
              </a:rPr>
              <a:t>εάν </a:t>
            </a:r>
            <a:r>
              <a:rPr sz="2000" spc="-25" dirty="0">
                <a:solidFill>
                  <a:srgbClr val="404040"/>
                </a:solidFill>
                <a:latin typeface="Verdana"/>
                <a:cs typeface="Verdana"/>
              </a:rPr>
              <a:t>μπορεί </a:t>
            </a:r>
            <a:r>
              <a:rPr sz="2000" spc="10" dirty="0">
                <a:solidFill>
                  <a:srgbClr val="404040"/>
                </a:solidFill>
                <a:latin typeface="Verdana"/>
                <a:cs typeface="Verdana"/>
              </a:rPr>
              <a:t>να </a:t>
            </a:r>
            <a:r>
              <a:rPr sz="2000" spc="-145" dirty="0">
                <a:solidFill>
                  <a:srgbClr val="404040"/>
                </a:solidFill>
                <a:latin typeface="Verdana"/>
                <a:cs typeface="Verdana"/>
              </a:rPr>
              <a:t>δεχτεί </a:t>
            </a:r>
            <a:r>
              <a:rPr sz="2000" spc="-75" dirty="0">
                <a:solidFill>
                  <a:srgbClr val="404040"/>
                </a:solidFill>
                <a:latin typeface="Verdana"/>
                <a:cs typeface="Verdana"/>
              </a:rPr>
              <a:t>την </a:t>
            </a:r>
            <a:r>
              <a:rPr sz="2000" spc="-25" dirty="0">
                <a:solidFill>
                  <a:srgbClr val="404040"/>
                </a:solidFill>
                <a:latin typeface="Verdana"/>
                <a:cs typeface="Verdana"/>
              </a:rPr>
              <a:t>αίτηση </a:t>
            </a:r>
            <a:r>
              <a:rPr sz="2000" spc="-55" dirty="0">
                <a:solidFill>
                  <a:srgbClr val="404040"/>
                </a:solidFill>
                <a:latin typeface="Verdana"/>
                <a:cs typeface="Verdana"/>
              </a:rPr>
              <a:t>και</a:t>
            </a:r>
            <a:r>
              <a:rPr sz="2000" spc="-50" dirty="0">
                <a:solidFill>
                  <a:srgbClr val="404040"/>
                </a:solidFill>
                <a:latin typeface="Verdana"/>
                <a:cs typeface="Verdana"/>
              </a:rPr>
              <a:t> </a:t>
            </a:r>
            <a:r>
              <a:rPr sz="2000" spc="-65" dirty="0">
                <a:solidFill>
                  <a:srgbClr val="404040"/>
                </a:solidFill>
                <a:latin typeface="Verdana"/>
                <a:cs typeface="Verdana"/>
              </a:rPr>
              <a:t>ενδεχομένως </a:t>
            </a:r>
            <a:r>
              <a:rPr sz="2000" spc="5" dirty="0">
                <a:solidFill>
                  <a:srgbClr val="404040"/>
                </a:solidFill>
                <a:latin typeface="Verdana"/>
                <a:cs typeface="Verdana"/>
              </a:rPr>
              <a:t>να </a:t>
            </a:r>
            <a:r>
              <a:rPr sz="2000" spc="-80" dirty="0">
                <a:solidFill>
                  <a:srgbClr val="404040"/>
                </a:solidFill>
                <a:latin typeface="Verdana"/>
                <a:cs typeface="Verdana"/>
              </a:rPr>
              <a:t>την </a:t>
            </a:r>
            <a:r>
              <a:rPr sz="2000" spc="-690" dirty="0">
                <a:solidFill>
                  <a:srgbClr val="404040"/>
                </a:solidFill>
                <a:latin typeface="Verdana"/>
                <a:cs typeface="Verdana"/>
              </a:rPr>
              <a:t> </a:t>
            </a:r>
            <a:r>
              <a:rPr sz="2000" spc="-60" dirty="0">
                <a:solidFill>
                  <a:srgbClr val="404040"/>
                </a:solidFill>
                <a:latin typeface="Verdana"/>
                <a:cs typeface="Verdana"/>
              </a:rPr>
              <a:t>ανοίξει </a:t>
            </a:r>
            <a:r>
              <a:rPr sz="2000" spc="-90" dirty="0">
                <a:solidFill>
                  <a:srgbClr val="404040"/>
                </a:solidFill>
                <a:latin typeface="Verdana"/>
                <a:cs typeface="Verdana"/>
              </a:rPr>
              <a:t>εκ </a:t>
            </a:r>
            <a:r>
              <a:rPr sz="2000" spc="-50" dirty="0">
                <a:solidFill>
                  <a:srgbClr val="404040"/>
                </a:solidFill>
                <a:latin typeface="Verdana"/>
                <a:cs typeface="Verdana"/>
              </a:rPr>
              <a:t>νέου </a:t>
            </a:r>
            <a:r>
              <a:rPr sz="2000" spc="-25" dirty="0">
                <a:solidFill>
                  <a:srgbClr val="404040"/>
                </a:solidFill>
                <a:latin typeface="Verdana"/>
                <a:cs typeface="Verdana"/>
              </a:rPr>
              <a:t>για </a:t>
            </a:r>
            <a:r>
              <a:rPr sz="2000" spc="-10" dirty="0">
                <a:solidFill>
                  <a:srgbClr val="404040"/>
                </a:solidFill>
                <a:latin typeface="Verdana"/>
                <a:cs typeface="Verdana"/>
              </a:rPr>
              <a:t>υποβολή </a:t>
            </a:r>
            <a:r>
              <a:rPr sz="2000" dirty="0">
                <a:solidFill>
                  <a:srgbClr val="404040"/>
                </a:solidFill>
                <a:latin typeface="Verdana"/>
                <a:cs typeface="Verdana"/>
              </a:rPr>
              <a:t>ή </a:t>
            </a:r>
            <a:r>
              <a:rPr sz="2000" spc="5" dirty="0">
                <a:solidFill>
                  <a:srgbClr val="404040"/>
                </a:solidFill>
                <a:latin typeface="Verdana"/>
                <a:cs typeface="Verdana"/>
              </a:rPr>
              <a:t>ακόμα </a:t>
            </a:r>
            <a:r>
              <a:rPr sz="2000" spc="-50" dirty="0">
                <a:solidFill>
                  <a:srgbClr val="404040"/>
                </a:solidFill>
                <a:latin typeface="Verdana"/>
                <a:cs typeface="Verdana"/>
              </a:rPr>
              <a:t>και </a:t>
            </a:r>
            <a:r>
              <a:rPr sz="2000" spc="-30" dirty="0">
                <a:solidFill>
                  <a:srgbClr val="404040"/>
                </a:solidFill>
                <a:latin typeface="Verdana"/>
                <a:cs typeface="Verdana"/>
              </a:rPr>
              <a:t>για</a:t>
            </a:r>
            <a:r>
              <a:rPr sz="2000" spc="-25" dirty="0">
                <a:solidFill>
                  <a:srgbClr val="404040"/>
                </a:solidFill>
                <a:latin typeface="Verdana"/>
                <a:cs typeface="Verdana"/>
              </a:rPr>
              <a:t> </a:t>
            </a:r>
            <a:r>
              <a:rPr sz="2000" spc="-40" dirty="0">
                <a:solidFill>
                  <a:srgbClr val="404040"/>
                </a:solidFill>
                <a:latin typeface="Verdana"/>
                <a:cs typeface="Verdana"/>
              </a:rPr>
              <a:t>επεξεργασία. </a:t>
            </a:r>
            <a:r>
              <a:rPr sz="2000" dirty="0">
                <a:solidFill>
                  <a:srgbClr val="404040"/>
                </a:solidFill>
                <a:latin typeface="Verdana"/>
                <a:cs typeface="Verdana"/>
              </a:rPr>
              <a:t>Η </a:t>
            </a:r>
            <a:r>
              <a:rPr sz="2000" spc="-65" dirty="0">
                <a:solidFill>
                  <a:srgbClr val="404040"/>
                </a:solidFill>
                <a:latin typeface="Verdana"/>
                <a:cs typeface="Verdana"/>
              </a:rPr>
              <a:t>ΕΥ </a:t>
            </a:r>
            <a:r>
              <a:rPr sz="2000" spc="40" dirty="0">
                <a:solidFill>
                  <a:srgbClr val="404040"/>
                </a:solidFill>
                <a:latin typeface="Verdana"/>
                <a:cs typeface="Verdana"/>
              </a:rPr>
              <a:t>θα </a:t>
            </a:r>
            <a:r>
              <a:rPr sz="2000" spc="-55" dirty="0">
                <a:solidFill>
                  <a:srgbClr val="404040"/>
                </a:solidFill>
                <a:latin typeface="Verdana"/>
                <a:cs typeface="Verdana"/>
              </a:rPr>
              <a:t>ενημερώσει </a:t>
            </a:r>
            <a:r>
              <a:rPr sz="2000" spc="-50" dirty="0">
                <a:solidFill>
                  <a:srgbClr val="404040"/>
                </a:solidFill>
                <a:latin typeface="Verdana"/>
                <a:cs typeface="Verdana"/>
              </a:rPr>
              <a:t> </a:t>
            </a:r>
            <a:r>
              <a:rPr sz="2000" spc="-45" dirty="0">
                <a:solidFill>
                  <a:srgbClr val="404040"/>
                </a:solidFill>
                <a:latin typeface="Verdana"/>
                <a:cs typeface="Verdana"/>
              </a:rPr>
              <a:t>τον </a:t>
            </a:r>
            <a:r>
              <a:rPr sz="2000" spc="15" dirty="0">
                <a:solidFill>
                  <a:srgbClr val="404040"/>
                </a:solidFill>
                <a:latin typeface="Verdana"/>
                <a:cs typeface="Verdana"/>
              </a:rPr>
              <a:t>οργανισμό </a:t>
            </a:r>
            <a:r>
              <a:rPr sz="2000" spc="-30" dirty="0">
                <a:solidFill>
                  <a:srgbClr val="404040"/>
                </a:solidFill>
                <a:latin typeface="Verdana"/>
                <a:cs typeface="Verdana"/>
              </a:rPr>
              <a:t>για </a:t>
            </a:r>
            <a:r>
              <a:rPr sz="2000" spc="-70" dirty="0">
                <a:solidFill>
                  <a:srgbClr val="404040"/>
                </a:solidFill>
                <a:latin typeface="Verdana"/>
                <a:cs typeface="Verdana"/>
              </a:rPr>
              <a:t>τη </a:t>
            </a:r>
            <a:r>
              <a:rPr sz="2000" spc="-35" dirty="0">
                <a:solidFill>
                  <a:srgbClr val="404040"/>
                </a:solidFill>
                <a:latin typeface="Verdana"/>
                <a:cs typeface="Verdana"/>
              </a:rPr>
              <a:t>νέα</a:t>
            </a:r>
            <a:r>
              <a:rPr sz="2000" spc="-30" dirty="0">
                <a:solidFill>
                  <a:srgbClr val="404040"/>
                </a:solidFill>
                <a:latin typeface="Verdana"/>
                <a:cs typeface="Verdana"/>
              </a:rPr>
              <a:t> </a:t>
            </a:r>
            <a:r>
              <a:rPr sz="2000" spc="-95" dirty="0">
                <a:solidFill>
                  <a:srgbClr val="404040"/>
                </a:solidFill>
                <a:latin typeface="Verdana"/>
                <a:cs typeface="Verdana"/>
              </a:rPr>
              <a:t>καταληκτική </a:t>
            </a:r>
            <a:r>
              <a:rPr sz="2000" spc="-35" dirty="0">
                <a:solidFill>
                  <a:srgbClr val="404040"/>
                </a:solidFill>
                <a:latin typeface="Verdana"/>
                <a:cs typeface="Verdana"/>
              </a:rPr>
              <a:t>ημερομηνία </a:t>
            </a:r>
            <a:r>
              <a:rPr sz="2000" spc="-50" dirty="0">
                <a:solidFill>
                  <a:srgbClr val="404040"/>
                </a:solidFill>
                <a:latin typeface="Verdana"/>
                <a:cs typeface="Verdana"/>
              </a:rPr>
              <a:t>και </a:t>
            </a:r>
            <a:r>
              <a:rPr sz="2000" spc="-15" dirty="0">
                <a:solidFill>
                  <a:srgbClr val="404040"/>
                </a:solidFill>
                <a:latin typeface="Verdana"/>
                <a:cs typeface="Verdana"/>
              </a:rPr>
              <a:t>οι </a:t>
            </a:r>
            <a:r>
              <a:rPr sz="2000" spc="-35" dirty="0">
                <a:solidFill>
                  <a:srgbClr val="404040"/>
                </a:solidFill>
                <a:latin typeface="Verdana"/>
                <a:cs typeface="Verdana"/>
              </a:rPr>
              <a:t>διαθέσιμες </a:t>
            </a:r>
            <a:r>
              <a:rPr sz="2000" spc="-40" dirty="0">
                <a:solidFill>
                  <a:srgbClr val="404040"/>
                </a:solidFill>
                <a:latin typeface="Verdana"/>
                <a:cs typeface="Verdana"/>
              </a:rPr>
              <a:t>ημέρες </a:t>
            </a:r>
            <a:r>
              <a:rPr sz="2000" spc="90" dirty="0">
                <a:solidFill>
                  <a:srgbClr val="404040"/>
                </a:solidFill>
                <a:latin typeface="Verdana"/>
                <a:cs typeface="Verdana"/>
              </a:rPr>
              <a:t>θα </a:t>
            </a:r>
            <a:r>
              <a:rPr sz="2000" spc="95" dirty="0">
                <a:solidFill>
                  <a:srgbClr val="404040"/>
                </a:solidFill>
                <a:latin typeface="Verdana"/>
                <a:cs typeface="Verdana"/>
              </a:rPr>
              <a:t> </a:t>
            </a:r>
            <a:r>
              <a:rPr sz="2000" spc="-40" dirty="0">
                <a:solidFill>
                  <a:srgbClr val="404040"/>
                </a:solidFill>
                <a:latin typeface="Verdana"/>
                <a:cs typeface="Verdana"/>
              </a:rPr>
              <a:t>φα</a:t>
            </a:r>
            <a:r>
              <a:rPr sz="2000" spc="-50" dirty="0">
                <a:solidFill>
                  <a:srgbClr val="404040"/>
                </a:solidFill>
                <a:latin typeface="Verdana"/>
                <a:cs typeface="Verdana"/>
              </a:rPr>
              <a:t>ί</a:t>
            </a:r>
            <a:r>
              <a:rPr sz="2000" spc="-35" dirty="0">
                <a:solidFill>
                  <a:srgbClr val="404040"/>
                </a:solidFill>
                <a:latin typeface="Verdana"/>
                <a:cs typeface="Verdana"/>
              </a:rPr>
              <a:t>ν</a:t>
            </a:r>
            <a:r>
              <a:rPr sz="2000" spc="-40" dirty="0">
                <a:solidFill>
                  <a:srgbClr val="404040"/>
                </a:solidFill>
                <a:latin typeface="Verdana"/>
                <a:cs typeface="Verdana"/>
              </a:rPr>
              <a:t>ο</a:t>
            </a:r>
            <a:r>
              <a:rPr sz="2000" spc="-35" dirty="0">
                <a:solidFill>
                  <a:srgbClr val="404040"/>
                </a:solidFill>
                <a:latin typeface="Verdana"/>
                <a:cs typeface="Verdana"/>
              </a:rPr>
              <a:t>ντ</a:t>
            </a:r>
            <a:r>
              <a:rPr sz="2000" spc="-40" dirty="0">
                <a:solidFill>
                  <a:srgbClr val="404040"/>
                </a:solidFill>
                <a:latin typeface="Verdana"/>
                <a:cs typeface="Verdana"/>
              </a:rPr>
              <a:t>α</a:t>
            </a:r>
            <a:r>
              <a:rPr sz="2000" dirty="0">
                <a:solidFill>
                  <a:srgbClr val="404040"/>
                </a:solidFill>
                <a:latin typeface="Verdana"/>
                <a:cs typeface="Verdana"/>
              </a:rPr>
              <a:t>ι</a:t>
            </a:r>
            <a:r>
              <a:rPr sz="2000" spc="-200" dirty="0">
                <a:solidFill>
                  <a:srgbClr val="404040"/>
                </a:solidFill>
                <a:latin typeface="Verdana"/>
                <a:cs typeface="Verdana"/>
              </a:rPr>
              <a:t> </a:t>
            </a:r>
            <a:r>
              <a:rPr sz="2000" spc="80" dirty="0">
                <a:solidFill>
                  <a:srgbClr val="404040"/>
                </a:solidFill>
                <a:latin typeface="Verdana"/>
                <a:cs typeface="Verdana"/>
              </a:rPr>
              <a:t>α</a:t>
            </a:r>
            <a:r>
              <a:rPr sz="2000" spc="75" dirty="0">
                <a:solidFill>
                  <a:srgbClr val="404040"/>
                </a:solidFill>
                <a:latin typeface="Verdana"/>
                <a:cs typeface="Verdana"/>
              </a:rPr>
              <a:t>π</a:t>
            </a:r>
            <a:r>
              <a:rPr sz="2000" dirty="0">
                <a:solidFill>
                  <a:srgbClr val="404040"/>
                </a:solidFill>
                <a:latin typeface="Verdana"/>
                <a:cs typeface="Verdana"/>
              </a:rPr>
              <a:t>ό</a:t>
            </a:r>
            <a:r>
              <a:rPr sz="2000" spc="180" dirty="0">
                <a:solidFill>
                  <a:srgbClr val="404040"/>
                </a:solidFill>
                <a:latin typeface="Verdana"/>
                <a:cs typeface="Verdana"/>
              </a:rPr>
              <a:t> </a:t>
            </a:r>
            <a:r>
              <a:rPr sz="2000" spc="-50" dirty="0">
                <a:solidFill>
                  <a:srgbClr val="404040"/>
                </a:solidFill>
                <a:latin typeface="Verdana"/>
                <a:cs typeface="Verdana"/>
              </a:rPr>
              <a:t>τ</a:t>
            </a:r>
            <a:r>
              <a:rPr sz="2000" dirty="0">
                <a:solidFill>
                  <a:srgbClr val="404040"/>
                </a:solidFill>
                <a:latin typeface="Verdana"/>
                <a:cs typeface="Verdana"/>
              </a:rPr>
              <a:t>ο</a:t>
            </a:r>
            <a:r>
              <a:rPr sz="2000" spc="-229" dirty="0">
                <a:solidFill>
                  <a:srgbClr val="404040"/>
                </a:solidFill>
                <a:latin typeface="Verdana"/>
                <a:cs typeface="Verdana"/>
              </a:rPr>
              <a:t> </a:t>
            </a:r>
            <a:r>
              <a:rPr sz="2000" spc="-95" dirty="0">
                <a:solidFill>
                  <a:srgbClr val="404040"/>
                </a:solidFill>
                <a:latin typeface="Verdana"/>
                <a:cs typeface="Verdana"/>
              </a:rPr>
              <a:t>t</a:t>
            </a:r>
            <a:r>
              <a:rPr sz="2000" spc="130" dirty="0">
                <a:solidFill>
                  <a:srgbClr val="404040"/>
                </a:solidFill>
                <a:latin typeface="Verdana"/>
                <a:cs typeface="Verdana"/>
              </a:rPr>
              <a:t>a</a:t>
            </a:r>
            <a:r>
              <a:rPr sz="2000" dirty="0">
                <a:solidFill>
                  <a:srgbClr val="404040"/>
                </a:solidFill>
                <a:latin typeface="Verdana"/>
                <a:cs typeface="Verdana"/>
              </a:rPr>
              <a:t>b</a:t>
            </a:r>
            <a:r>
              <a:rPr sz="2000" spc="-45" dirty="0">
                <a:solidFill>
                  <a:srgbClr val="404040"/>
                </a:solidFill>
                <a:latin typeface="Verdana"/>
                <a:cs typeface="Verdana"/>
              </a:rPr>
              <a:t> </a:t>
            </a:r>
            <a:r>
              <a:rPr sz="2000" spc="35" dirty="0">
                <a:solidFill>
                  <a:srgbClr val="404040"/>
                </a:solidFill>
                <a:latin typeface="Verdana"/>
                <a:cs typeface="Verdana"/>
              </a:rPr>
              <a:t>“M</a:t>
            </a:r>
            <a:r>
              <a:rPr sz="2000" dirty="0">
                <a:solidFill>
                  <a:srgbClr val="404040"/>
                </a:solidFill>
                <a:latin typeface="Verdana"/>
                <a:cs typeface="Verdana"/>
              </a:rPr>
              <a:t>y</a:t>
            </a:r>
            <a:r>
              <a:rPr sz="2000" spc="-135" dirty="0">
                <a:solidFill>
                  <a:srgbClr val="404040"/>
                </a:solidFill>
                <a:latin typeface="Verdana"/>
                <a:cs typeface="Verdana"/>
              </a:rPr>
              <a:t> </a:t>
            </a:r>
            <a:r>
              <a:rPr sz="2000" spc="65" dirty="0">
                <a:solidFill>
                  <a:srgbClr val="404040"/>
                </a:solidFill>
                <a:latin typeface="Verdana"/>
                <a:cs typeface="Verdana"/>
              </a:rPr>
              <a:t>a</a:t>
            </a:r>
            <a:r>
              <a:rPr sz="2000" spc="70" dirty="0">
                <a:solidFill>
                  <a:srgbClr val="404040"/>
                </a:solidFill>
                <a:latin typeface="Verdana"/>
                <a:cs typeface="Verdana"/>
              </a:rPr>
              <a:t>pp</a:t>
            </a:r>
            <a:r>
              <a:rPr sz="2000" spc="25" dirty="0">
                <a:solidFill>
                  <a:srgbClr val="404040"/>
                </a:solidFill>
                <a:latin typeface="Verdana"/>
                <a:cs typeface="Verdana"/>
              </a:rPr>
              <a:t>l</a:t>
            </a:r>
            <a:r>
              <a:rPr sz="2000" spc="60" dirty="0">
                <a:solidFill>
                  <a:srgbClr val="404040"/>
                </a:solidFill>
                <a:latin typeface="Verdana"/>
                <a:cs typeface="Verdana"/>
              </a:rPr>
              <a:t>i</a:t>
            </a:r>
            <a:r>
              <a:rPr sz="2000" spc="70" dirty="0">
                <a:solidFill>
                  <a:srgbClr val="404040"/>
                </a:solidFill>
                <a:latin typeface="Verdana"/>
                <a:cs typeface="Verdana"/>
              </a:rPr>
              <a:t>c</a:t>
            </a:r>
            <a:r>
              <a:rPr sz="2000" spc="100" dirty="0">
                <a:solidFill>
                  <a:srgbClr val="404040"/>
                </a:solidFill>
                <a:latin typeface="Verdana"/>
                <a:cs typeface="Verdana"/>
              </a:rPr>
              <a:t>a</a:t>
            </a:r>
            <a:r>
              <a:rPr sz="2000" spc="-75" dirty="0">
                <a:solidFill>
                  <a:srgbClr val="404040"/>
                </a:solidFill>
                <a:latin typeface="Verdana"/>
                <a:cs typeface="Verdana"/>
              </a:rPr>
              <a:t>t</a:t>
            </a:r>
            <a:r>
              <a:rPr sz="2000" spc="-85" dirty="0">
                <a:solidFill>
                  <a:srgbClr val="404040"/>
                </a:solidFill>
                <a:latin typeface="Verdana"/>
                <a:cs typeface="Verdana"/>
              </a:rPr>
              <a:t>i</a:t>
            </a:r>
            <a:r>
              <a:rPr sz="2000" spc="-80" dirty="0">
                <a:solidFill>
                  <a:srgbClr val="404040"/>
                </a:solidFill>
                <a:latin typeface="Verdana"/>
                <a:cs typeface="Verdana"/>
              </a:rPr>
              <a:t>o</a:t>
            </a:r>
            <a:r>
              <a:rPr sz="2000" spc="-70" dirty="0">
                <a:solidFill>
                  <a:srgbClr val="404040"/>
                </a:solidFill>
                <a:latin typeface="Verdana"/>
                <a:cs typeface="Verdana"/>
              </a:rPr>
              <a:t>n</a:t>
            </a:r>
            <a:r>
              <a:rPr sz="2000" spc="-75" dirty="0">
                <a:solidFill>
                  <a:srgbClr val="404040"/>
                </a:solidFill>
                <a:latin typeface="Verdana"/>
                <a:cs typeface="Verdana"/>
              </a:rPr>
              <a:t>s</a:t>
            </a:r>
            <a:r>
              <a:rPr sz="2000" dirty="0">
                <a:solidFill>
                  <a:srgbClr val="404040"/>
                </a:solidFill>
                <a:latin typeface="Verdana"/>
                <a:cs typeface="Verdana"/>
              </a:rPr>
              <a:t>”</a:t>
            </a:r>
            <a:endParaRPr sz="2000">
              <a:latin typeface="Verdana"/>
              <a:cs typeface="Verdan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332943" y="96773"/>
            <a:ext cx="5785485" cy="452120"/>
          </a:xfrm>
          <a:prstGeom prst="rect">
            <a:avLst/>
          </a:prstGeom>
        </p:spPr>
        <p:txBody>
          <a:bodyPr vert="horz" wrap="square" lIns="0" tIns="12065" rIns="0" bIns="0" rtlCol="0">
            <a:spAutoFit/>
          </a:bodyPr>
          <a:lstStyle/>
          <a:p>
            <a:pPr marL="12700">
              <a:lnSpc>
                <a:spcPct val="100000"/>
              </a:lnSpc>
              <a:spcBef>
                <a:spcPts val="95"/>
              </a:spcBef>
            </a:pPr>
            <a:r>
              <a:rPr spc="-545" dirty="0"/>
              <a:t>T</a:t>
            </a:r>
            <a:r>
              <a:rPr spc="-5" dirty="0"/>
              <a:t>ι</a:t>
            </a:r>
            <a:r>
              <a:rPr spc="-200" dirty="0"/>
              <a:t> </a:t>
            </a:r>
            <a:r>
              <a:rPr spc="120" dirty="0"/>
              <a:t>Θ</a:t>
            </a:r>
            <a:r>
              <a:rPr spc="-5" dirty="0"/>
              <a:t>α</a:t>
            </a:r>
            <a:r>
              <a:rPr spc="110" dirty="0"/>
              <a:t> </a:t>
            </a:r>
            <a:r>
              <a:rPr spc="-135" dirty="0"/>
              <a:t>Χρ</a:t>
            </a:r>
            <a:r>
              <a:rPr spc="-140" dirty="0"/>
              <a:t>ε</a:t>
            </a:r>
            <a:r>
              <a:rPr spc="-145" dirty="0"/>
              <a:t>ι</a:t>
            </a:r>
            <a:r>
              <a:rPr spc="-135" dirty="0"/>
              <a:t>α</a:t>
            </a:r>
            <a:r>
              <a:rPr spc="-140" dirty="0"/>
              <a:t>σ</a:t>
            </a:r>
            <a:r>
              <a:rPr spc="-145" dirty="0"/>
              <a:t>τ</a:t>
            </a:r>
            <a:r>
              <a:rPr spc="-140" dirty="0"/>
              <a:t>ε</a:t>
            </a:r>
            <a:r>
              <a:rPr spc="-145" dirty="0"/>
              <a:t>ί</a:t>
            </a:r>
            <a:r>
              <a:rPr spc="-140" dirty="0"/>
              <a:t>τ</a:t>
            </a:r>
            <a:r>
              <a:rPr spc="-5" dirty="0"/>
              <a:t>ε</a:t>
            </a:r>
            <a:r>
              <a:rPr spc="-80" dirty="0"/>
              <a:t> </a:t>
            </a:r>
            <a:r>
              <a:rPr spc="-135" dirty="0"/>
              <a:t>Γ</a:t>
            </a:r>
            <a:r>
              <a:rPr spc="-145" dirty="0"/>
              <a:t>ι</a:t>
            </a:r>
            <a:r>
              <a:rPr spc="-5" dirty="0"/>
              <a:t>α</a:t>
            </a:r>
            <a:r>
              <a:rPr spc="-145" dirty="0"/>
              <a:t> </a:t>
            </a:r>
            <a:r>
              <a:rPr spc="-245" dirty="0"/>
              <a:t>Τη</a:t>
            </a:r>
            <a:r>
              <a:rPr spc="-5" dirty="0"/>
              <a:t>ν</a:t>
            </a:r>
            <a:r>
              <a:rPr spc="-270" dirty="0"/>
              <a:t> </a:t>
            </a:r>
            <a:r>
              <a:rPr spc="-25" dirty="0"/>
              <a:t>Υ</a:t>
            </a:r>
            <a:r>
              <a:rPr spc="-10" dirty="0"/>
              <a:t>π</a:t>
            </a:r>
            <a:r>
              <a:rPr spc="-25" dirty="0"/>
              <a:t>οβ</a:t>
            </a:r>
            <a:r>
              <a:rPr spc="-15" dirty="0"/>
              <a:t>ολ</a:t>
            </a:r>
            <a:r>
              <a:rPr spc="-5" dirty="0"/>
              <a:t>ή</a:t>
            </a:r>
          </a:p>
        </p:txBody>
      </p:sp>
      <p:sp>
        <p:nvSpPr>
          <p:cNvPr id="4" name="object 4"/>
          <p:cNvSpPr txBox="1"/>
          <p:nvPr/>
        </p:nvSpPr>
        <p:spPr>
          <a:xfrm>
            <a:off x="1097076" y="1255902"/>
            <a:ext cx="10409124" cy="2680862"/>
          </a:xfrm>
          <a:prstGeom prst="rect">
            <a:avLst/>
          </a:prstGeom>
        </p:spPr>
        <p:txBody>
          <a:bodyPr vert="horz" wrap="square" lIns="0" tIns="13335" rIns="0" bIns="0" rtlCol="0">
            <a:spAutoFit/>
          </a:bodyPr>
          <a:lstStyle/>
          <a:p>
            <a:pPr marL="354965" marR="548005" indent="-342900" algn="just">
              <a:lnSpc>
                <a:spcPct val="100000"/>
              </a:lnSpc>
              <a:spcBef>
                <a:spcPts val="105"/>
              </a:spcBef>
              <a:buFont typeface="Arial MT"/>
              <a:buChar char="•"/>
              <a:tabLst>
                <a:tab pos="355600" algn="l"/>
              </a:tabLst>
            </a:pPr>
            <a:r>
              <a:rPr sz="2000" spc="-60" dirty="0">
                <a:solidFill>
                  <a:srgbClr val="404040"/>
                </a:solidFill>
                <a:latin typeface="Verdana"/>
                <a:cs typeface="Verdana"/>
              </a:rPr>
              <a:t>Για</a:t>
            </a:r>
            <a:r>
              <a:rPr sz="2000" spc="-225" dirty="0">
                <a:solidFill>
                  <a:srgbClr val="404040"/>
                </a:solidFill>
                <a:latin typeface="Verdana"/>
                <a:cs typeface="Verdana"/>
              </a:rPr>
              <a:t> </a:t>
            </a:r>
            <a:r>
              <a:rPr sz="2000" spc="-25" dirty="0">
                <a:solidFill>
                  <a:srgbClr val="404040"/>
                </a:solidFill>
                <a:latin typeface="Verdana"/>
                <a:cs typeface="Verdana"/>
              </a:rPr>
              <a:t>το</a:t>
            </a:r>
            <a:r>
              <a:rPr sz="2000" spc="-215" dirty="0">
                <a:solidFill>
                  <a:srgbClr val="404040"/>
                </a:solidFill>
                <a:latin typeface="Verdana"/>
                <a:cs typeface="Verdana"/>
              </a:rPr>
              <a:t> </a:t>
            </a:r>
            <a:r>
              <a:rPr sz="2000" spc="-10" dirty="0">
                <a:solidFill>
                  <a:srgbClr val="404040"/>
                </a:solidFill>
                <a:latin typeface="Verdana"/>
                <a:cs typeface="Verdana"/>
              </a:rPr>
              <a:t>Declaration</a:t>
            </a:r>
            <a:r>
              <a:rPr sz="2000" spc="-195" dirty="0">
                <a:solidFill>
                  <a:srgbClr val="404040"/>
                </a:solidFill>
                <a:latin typeface="Verdana"/>
                <a:cs typeface="Verdana"/>
              </a:rPr>
              <a:t> </a:t>
            </a:r>
            <a:r>
              <a:rPr sz="2000" dirty="0">
                <a:solidFill>
                  <a:srgbClr val="404040"/>
                </a:solidFill>
                <a:latin typeface="Verdana"/>
                <a:cs typeface="Verdana"/>
              </a:rPr>
              <a:t>of</a:t>
            </a:r>
            <a:r>
              <a:rPr sz="2000" spc="-155" dirty="0">
                <a:solidFill>
                  <a:srgbClr val="404040"/>
                </a:solidFill>
                <a:latin typeface="Verdana"/>
                <a:cs typeface="Verdana"/>
              </a:rPr>
              <a:t> </a:t>
            </a:r>
            <a:r>
              <a:rPr sz="2000" spc="-55" dirty="0">
                <a:solidFill>
                  <a:srgbClr val="404040"/>
                </a:solidFill>
                <a:latin typeface="Verdana"/>
                <a:cs typeface="Verdana"/>
              </a:rPr>
              <a:t>Honour:εκτυπωτή</a:t>
            </a:r>
            <a:r>
              <a:rPr sz="2000" spc="-325" dirty="0">
                <a:solidFill>
                  <a:srgbClr val="404040"/>
                </a:solidFill>
                <a:latin typeface="Verdana"/>
                <a:cs typeface="Verdana"/>
              </a:rPr>
              <a:t> </a:t>
            </a:r>
            <a:r>
              <a:rPr sz="2000" spc="-50" dirty="0">
                <a:solidFill>
                  <a:srgbClr val="404040"/>
                </a:solidFill>
                <a:latin typeface="Verdana"/>
                <a:cs typeface="Verdana"/>
              </a:rPr>
              <a:t>και</a:t>
            </a:r>
            <a:r>
              <a:rPr sz="2000" spc="-245" dirty="0">
                <a:solidFill>
                  <a:srgbClr val="404040"/>
                </a:solidFill>
                <a:latin typeface="Verdana"/>
                <a:cs typeface="Verdana"/>
              </a:rPr>
              <a:t> </a:t>
            </a:r>
            <a:r>
              <a:rPr sz="2000" spc="20" dirty="0">
                <a:solidFill>
                  <a:srgbClr val="404040"/>
                </a:solidFill>
                <a:latin typeface="Verdana"/>
                <a:cs typeface="Verdana"/>
              </a:rPr>
              <a:t>scanner</a:t>
            </a:r>
            <a:r>
              <a:rPr sz="2000" spc="-465" dirty="0">
                <a:solidFill>
                  <a:srgbClr val="404040"/>
                </a:solidFill>
                <a:latin typeface="Verdana"/>
                <a:cs typeface="Verdana"/>
              </a:rPr>
              <a:t> </a:t>
            </a:r>
            <a:r>
              <a:rPr sz="2000" spc="-75" dirty="0">
                <a:solidFill>
                  <a:srgbClr val="404040"/>
                </a:solidFill>
                <a:latin typeface="Verdana"/>
                <a:cs typeface="Verdana"/>
              </a:rPr>
              <a:t>για</a:t>
            </a:r>
            <a:r>
              <a:rPr sz="2000" spc="-40" dirty="0">
                <a:solidFill>
                  <a:srgbClr val="404040"/>
                </a:solidFill>
                <a:latin typeface="Verdana"/>
                <a:cs typeface="Verdana"/>
              </a:rPr>
              <a:t> </a:t>
            </a:r>
            <a:r>
              <a:rPr sz="2000" spc="-30" dirty="0">
                <a:solidFill>
                  <a:srgbClr val="404040"/>
                </a:solidFill>
                <a:latin typeface="Verdana"/>
                <a:cs typeface="Verdana"/>
              </a:rPr>
              <a:t>να </a:t>
            </a:r>
            <a:r>
              <a:rPr sz="2000" spc="-690" dirty="0">
                <a:solidFill>
                  <a:srgbClr val="404040"/>
                </a:solidFill>
                <a:latin typeface="Verdana"/>
                <a:cs typeface="Verdana"/>
              </a:rPr>
              <a:t> </a:t>
            </a:r>
            <a:r>
              <a:rPr sz="2000" spc="-55" dirty="0">
                <a:solidFill>
                  <a:srgbClr val="404040"/>
                </a:solidFill>
                <a:latin typeface="Verdana"/>
                <a:cs typeface="Verdana"/>
              </a:rPr>
              <a:t>τυπώσετε</a:t>
            </a:r>
            <a:r>
              <a:rPr sz="2000" spc="-145" dirty="0">
                <a:solidFill>
                  <a:srgbClr val="404040"/>
                </a:solidFill>
                <a:latin typeface="Verdana"/>
                <a:cs typeface="Verdana"/>
              </a:rPr>
              <a:t> </a:t>
            </a:r>
            <a:r>
              <a:rPr sz="2000" spc="-50" dirty="0">
                <a:solidFill>
                  <a:srgbClr val="404040"/>
                </a:solidFill>
                <a:latin typeface="Verdana"/>
                <a:cs typeface="Verdana"/>
              </a:rPr>
              <a:t>και</a:t>
            </a:r>
            <a:r>
              <a:rPr sz="2000" spc="-140" dirty="0">
                <a:solidFill>
                  <a:srgbClr val="404040"/>
                </a:solidFill>
                <a:latin typeface="Verdana"/>
                <a:cs typeface="Verdana"/>
              </a:rPr>
              <a:t> </a:t>
            </a:r>
            <a:r>
              <a:rPr sz="2000" spc="15" dirty="0">
                <a:solidFill>
                  <a:srgbClr val="404040"/>
                </a:solidFill>
                <a:latin typeface="Verdana"/>
                <a:cs typeface="Verdana"/>
              </a:rPr>
              <a:t>να</a:t>
            </a:r>
            <a:r>
              <a:rPr sz="2000" spc="50" dirty="0">
                <a:solidFill>
                  <a:srgbClr val="404040"/>
                </a:solidFill>
                <a:latin typeface="Verdana"/>
                <a:cs typeface="Verdana"/>
              </a:rPr>
              <a:t> </a:t>
            </a:r>
            <a:r>
              <a:rPr sz="2000" spc="-90" dirty="0">
                <a:solidFill>
                  <a:srgbClr val="404040"/>
                </a:solidFill>
                <a:latin typeface="Verdana"/>
                <a:cs typeface="Verdana"/>
              </a:rPr>
              <a:t>κάνετε</a:t>
            </a:r>
            <a:r>
              <a:rPr sz="2000" spc="-254" dirty="0">
                <a:solidFill>
                  <a:srgbClr val="404040"/>
                </a:solidFill>
                <a:latin typeface="Verdana"/>
                <a:cs typeface="Verdana"/>
              </a:rPr>
              <a:t> </a:t>
            </a:r>
            <a:r>
              <a:rPr sz="2000" spc="15" dirty="0">
                <a:solidFill>
                  <a:srgbClr val="404040"/>
                </a:solidFill>
                <a:latin typeface="Verdana"/>
                <a:cs typeface="Verdana"/>
              </a:rPr>
              <a:t>scan </a:t>
            </a:r>
            <a:r>
              <a:rPr sz="2000" spc="-70" dirty="0">
                <a:solidFill>
                  <a:srgbClr val="404040"/>
                </a:solidFill>
                <a:latin typeface="Verdana"/>
                <a:cs typeface="Verdana"/>
              </a:rPr>
              <a:t>την</a:t>
            </a:r>
            <a:r>
              <a:rPr sz="2000" spc="-225" dirty="0">
                <a:solidFill>
                  <a:srgbClr val="404040"/>
                </a:solidFill>
                <a:latin typeface="Verdana"/>
                <a:cs typeface="Verdana"/>
              </a:rPr>
              <a:t> </a:t>
            </a:r>
            <a:r>
              <a:rPr sz="2000" spc="5" dirty="0">
                <a:solidFill>
                  <a:srgbClr val="404040"/>
                </a:solidFill>
                <a:latin typeface="Verdana"/>
                <a:cs typeface="Verdana"/>
              </a:rPr>
              <a:t>υπογραφή</a:t>
            </a:r>
            <a:r>
              <a:rPr sz="2000" spc="55" dirty="0">
                <a:solidFill>
                  <a:srgbClr val="404040"/>
                </a:solidFill>
                <a:latin typeface="Verdana"/>
                <a:cs typeface="Verdana"/>
              </a:rPr>
              <a:t> </a:t>
            </a:r>
            <a:r>
              <a:rPr sz="2000" spc="-40" dirty="0">
                <a:solidFill>
                  <a:srgbClr val="404040"/>
                </a:solidFill>
                <a:latin typeface="Verdana"/>
                <a:cs typeface="Verdana"/>
              </a:rPr>
              <a:t>του</a:t>
            </a:r>
            <a:r>
              <a:rPr sz="2000" spc="-145" dirty="0">
                <a:solidFill>
                  <a:srgbClr val="404040"/>
                </a:solidFill>
                <a:latin typeface="Verdana"/>
                <a:cs typeface="Verdana"/>
              </a:rPr>
              <a:t> </a:t>
            </a:r>
            <a:r>
              <a:rPr sz="2000" spc="-25" dirty="0">
                <a:solidFill>
                  <a:srgbClr val="404040"/>
                </a:solidFill>
                <a:latin typeface="Verdana"/>
                <a:cs typeface="Verdana"/>
              </a:rPr>
              <a:t>Νομίμου </a:t>
            </a:r>
            <a:r>
              <a:rPr sz="2000" spc="-690" dirty="0">
                <a:solidFill>
                  <a:srgbClr val="404040"/>
                </a:solidFill>
                <a:latin typeface="Verdana"/>
                <a:cs typeface="Verdana"/>
              </a:rPr>
              <a:t> </a:t>
            </a:r>
            <a:r>
              <a:rPr sz="2000" spc="35" dirty="0">
                <a:solidFill>
                  <a:srgbClr val="404040"/>
                </a:solidFill>
                <a:latin typeface="Verdana"/>
                <a:cs typeface="Verdana"/>
              </a:rPr>
              <a:t>Εκ</a:t>
            </a:r>
            <a:r>
              <a:rPr sz="2000" spc="25" dirty="0">
                <a:solidFill>
                  <a:srgbClr val="404040"/>
                </a:solidFill>
                <a:latin typeface="Verdana"/>
                <a:cs typeface="Verdana"/>
              </a:rPr>
              <a:t>π</a:t>
            </a:r>
            <a:r>
              <a:rPr sz="2000" spc="30" dirty="0">
                <a:solidFill>
                  <a:srgbClr val="404040"/>
                </a:solidFill>
                <a:latin typeface="Verdana"/>
                <a:cs typeface="Verdana"/>
              </a:rPr>
              <a:t>ροσ</a:t>
            </a:r>
            <a:r>
              <a:rPr sz="2000" spc="20" dirty="0">
                <a:solidFill>
                  <a:srgbClr val="404040"/>
                </a:solidFill>
                <a:latin typeface="Verdana"/>
                <a:cs typeface="Verdana"/>
              </a:rPr>
              <a:t>ώ</a:t>
            </a:r>
            <a:r>
              <a:rPr sz="2000" spc="30" dirty="0">
                <a:solidFill>
                  <a:srgbClr val="404040"/>
                </a:solidFill>
                <a:latin typeface="Verdana"/>
                <a:cs typeface="Verdana"/>
              </a:rPr>
              <a:t>π</a:t>
            </a:r>
            <a:r>
              <a:rPr sz="2000" spc="15" dirty="0">
                <a:solidFill>
                  <a:srgbClr val="404040"/>
                </a:solidFill>
                <a:latin typeface="Verdana"/>
                <a:cs typeface="Verdana"/>
              </a:rPr>
              <a:t>ο</a:t>
            </a:r>
            <a:r>
              <a:rPr sz="2000" dirty="0">
                <a:solidFill>
                  <a:srgbClr val="404040"/>
                </a:solidFill>
                <a:latin typeface="Verdana"/>
                <a:cs typeface="Verdana"/>
              </a:rPr>
              <a:t>υ</a:t>
            </a:r>
            <a:r>
              <a:rPr sz="2000" spc="-305" dirty="0">
                <a:solidFill>
                  <a:srgbClr val="404040"/>
                </a:solidFill>
                <a:latin typeface="Verdana"/>
                <a:cs typeface="Verdana"/>
              </a:rPr>
              <a:t> </a:t>
            </a:r>
            <a:r>
              <a:rPr sz="2000" spc="-35" dirty="0">
                <a:solidFill>
                  <a:srgbClr val="404040"/>
                </a:solidFill>
                <a:latin typeface="Verdana"/>
                <a:cs typeface="Verdana"/>
              </a:rPr>
              <a:t>τ</a:t>
            </a:r>
            <a:r>
              <a:rPr sz="2000" spc="-65" dirty="0">
                <a:solidFill>
                  <a:srgbClr val="404040"/>
                </a:solidFill>
                <a:latin typeface="Verdana"/>
                <a:cs typeface="Verdana"/>
              </a:rPr>
              <a:t>ο</a:t>
            </a:r>
            <a:r>
              <a:rPr sz="2000" dirty="0">
                <a:solidFill>
                  <a:srgbClr val="404040"/>
                </a:solidFill>
                <a:latin typeface="Verdana"/>
                <a:cs typeface="Verdana"/>
              </a:rPr>
              <a:t>υ</a:t>
            </a:r>
            <a:r>
              <a:rPr sz="2000" spc="-254" dirty="0">
                <a:solidFill>
                  <a:srgbClr val="404040"/>
                </a:solidFill>
                <a:latin typeface="Verdana"/>
                <a:cs typeface="Verdana"/>
              </a:rPr>
              <a:t> </a:t>
            </a:r>
            <a:r>
              <a:rPr sz="2000" spc="35" dirty="0">
                <a:solidFill>
                  <a:srgbClr val="404040"/>
                </a:solidFill>
                <a:latin typeface="Verdana"/>
                <a:cs typeface="Verdana"/>
              </a:rPr>
              <a:t>Ο</a:t>
            </a:r>
            <a:r>
              <a:rPr sz="2000" spc="40" dirty="0">
                <a:solidFill>
                  <a:srgbClr val="404040"/>
                </a:solidFill>
                <a:latin typeface="Verdana"/>
                <a:cs typeface="Verdana"/>
              </a:rPr>
              <a:t>ρ</a:t>
            </a:r>
            <a:r>
              <a:rPr sz="2000" spc="45" dirty="0">
                <a:solidFill>
                  <a:srgbClr val="404040"/>
                </a:solidFill>
                <a:latin typeface="Verdana"/>
                <a:cs typeface="Verdana"/>
              </a:rPr>
              <a:t>γ</a:t>
            </a:r>
            <a:r>
              <a:rPr sz="2000" spc="50" dirty="0">
                <a:solidFill>
                  <a:srgbClr val="404040"/>
                </a:solidFill>
                <a:latin typeface="Verdana"/>
                <a:cs typeface="Verdana"/>
              </a:rPr>
              <a:t>α</a:t>
            </a:r>
            <a:r>
              <a:rPr sz="2000" spc="60" dirty="0">
                <a:solidFill>
                  <a:srgbClr val="404040"/>
                </a:solidFill>
                <a:latin typeface="Verdana"/>
                <a:cs typeface="Verdana"/>
              </a:rPr>
              <a:t>ν</a:t>
            </a:r>
            <a:r>
              <a:rPr sz="2000" spc="-170" dirty="0">
                <a:solidFill>
                  <a:srgbClr val="404040"/>
                </a:solidFill>
                <a:latin typeface="Verdana"/>
                <a:cs typeface="Verdana"/>
              </a:rPr>
              <a:t>ι</a:t>
            </a:r>
            <a:r>
              <a:rPr sz="2000" spc="30" dirty="0">
                <a:solidFill>
                  <a:srgbClr val="404040"/>
                </a:solidFill>
                <a:latin typeface="Verdana"/>
                <a:cs typeface="Verdana"/>
              </a:rPr>
              <a:t>σ</a:t>
            </a:r>
            <a:r>
              <a:rPr sz="2000" spc="35" dirty="0">
                <a:solidFill>
                  <a:srgbClr val="404040"/>
                </a:solidFill>
                <a:latin typeface="Verdana"/>
                <a:cs typeface="Verdana"/>
              </a:rPr>
              <a:t>μ</a:t>
            </a:r>
            <a:r>
              <a:rPr sz="2000" spc="30" dirty="0">
                <a:solidFill>
                  <a:srgbClr val="404040"/>
                </a:solidFill>
                <a:latin typeface="Verdana"/>
                <a:cs typeface="Verdana"/>
              </a:rPr>
              <a:t>ο</a:t>
            </a:r>
            <a:r>
              <a:rPr sz="2000" dirty="0">
                <a:solidFill>
                  <a:srgbClr val="404040"/>
                </a:solidFill>
                <a:latin typeface="Verdana"/>
                <a:cs typeface="Verdana"/>
              </a:rPr>
              <a:t>ύ</a:t>
            </a:r>
            <a:r>
              <a:rPr sz="2000" spc="-165" dirty="0">
                <a:solidFill>
                  <a:srgbClr val="404040"/>
                </a:solidFill>
                <a:latin typeface="Verdana"/>
                <a:cs typeface="Verdana"/>
              </a:rPr>
              <a:t> </a:t>
            </a:r>
            <a:r>
              <a:rPr sz="2000" spc="135" dirty="0">
                <a:solidFill>
                  <a:srgbClr val="404040"/>
                </a:solidFill>
                <a:latin typeface="Verdana"/>
                <a:cs typeface="Verdana"/>
              </a:rPr>
              <a:t>σ</a:t>
            </a:r>
            <a:r>
              <a:rPr sz="2000" spc="140" dirty="0">
                <a:solidFill>
                  <a:srgbClr val="404040"/>
                </a:solidFill>
                <a:latin typeface="Verdana"/>
                <a:cs typeface="Verdana"/>
              </a:rPr>
              <a:t>α</a:t>
            </a:r>
            <a:r>
              <a:rPr sz="2000" dirty="0">
                <a:solidFill>
                  <a:srgbClr val="404040"/>
                </a:solidFill>
                <a:latin typeface="Verdana"/>
                <a:cs typeface="Verdana"/>
              </a:rPr>
              <a:t>ς</a:t>
            </a:r>
            <a:endParaRPr lang="en-GB" sz="2000" dirty="0">
              <a:solidFill>
                <a:srgbClr val="404040"/>
              </a:solidFill>
              <a:latin typeface="Verdana"/>
              <a:cs typeface="Verdana"/>
            </a:endParaRPr>
          </a:p>
          <a:p>
            <a:pPr marL="12065" marR="548005" algn="just">
              <a:lnSpc>
                <a:spcPct val="100000"/>
              </a:lnSpc>
              <a:spcBef>
                <a:spcPts val="105"/>
              </a:spcBef>
              <a:tabLst>
                <a:tab pos="355600" algn="l"/>
              </a:tabLst>
            </a:pPr>
            <a:endParaRPr sz="2000" dirty="0">
              <a:latin typeface="Verdana"/>
              <a:cs typeface="Verdana"/>
            </a:endParaRPr>
          </a:p>
          <a:p>
            <a:pPr marL="354965" marR="5080" indent="-342900" algn="just">
              <a:lnSpc>
                <a:spcPct val="100000"/>
              </a:lnSpc>
              <a:spcBef>
                <a:spcPts val="110"/>
              </a:spcBef>
              <a:buFont typeface="Arial MT"/>
              <a:buChar char="•"/>
              <a:tabLst>
                <a:tab pos="355600" algn="l"/>
              </a:tabLst>
            </a:pPr>
            <a:r>
              <a:rPr sz="2000" spc="-125" dirty="0">
                <a:solidFill>
                  <a:srgbClr val="404040"/>
                </a:solidFill>
                <a:latin typeface="Verdana"/>
                <a:cs typeface="Verdana"/>
              </a:rPr>
              <a:t>Συ</a:t>
            </a:r>
            <a:r>
              <a:rPr sz="2000" spc="-120" dirty="0">
                <a:solidFill>
                  <a:srgbClr val="404040"/>
                </a:solidFill>
                <a:latin typeface="Verdana"/>
                <a:cs typeface="Verdana"/>
              </a:rPr>
              <a:t>νε</a:t>
            </a:r>
            <a:r>
              <a:rPr sz="2000" spc="-114" dirty="0">
                <a:solidFill>
                  <a:srgbClr val="404040"/>
                </a:solidFill>
                <a:latin typeface="Verdana"/>
                <a:cs typeface="Verdana"/>
              </a:rPr>
              <a:t>χ</a:t>
            </a:r>
            <a:r>
              <a:rPr sz="2000" spc="-120" dirty="0">
                <a:solidFill>
                  <a:srgbClr val="404040"/>
                </a:solidFill>
                <a:latin typeface="Verdana"/>
                <a:cs typeface="Verdana"/>
              </a:rPr>
              <a:t>ή</a:t>
            </a:r>
            <a:r>
              <a:rPr sz="2000" dirty="0">
                <a:solidFill>
                  <a:srgbClr val="404040"/>
                </a:solidFill>
                <a:latin typeface="Verdana"/>
                <a:cs typeface="Verdana"/>
              </a:rPr>
              <a:t>ς</a:t>
            </a:r>
            <a:r>
              <a:rPr sz="2000" spc="-280" dirty="0">
                <a:solidFill>
                  <a:srgbClr val="404040"/>
                </a:solidFill>
                <a:latin typeface="Verdana"/>
                <a:cs typeface="Verdana"/>
              </a:rPr>
              <a:t> </a:t>
            </a:r>
            <a:r>
              <a:rPr sz="2000" spc="-15" dirty="0">
                <a:solidFill>
                  <a:srgbClr val="404040"/>
                </a:solidFill>
                <a:latin typeface="Verdana"/>
                <a:cs typeface="Verdana"/>
              </a:rPr>
              <a:t>σ</a:t>
            </a:r>
            <a:r>
              <a:rPr sz="2000" spc="-20" dirty="0">
                <a:solidFill>
                  <a:srgbClr val="404040"/>
                </a:solidFill>
                <a:latin typeface="Verdana"/>
                <a:cs typeface="Verdana"/>
              </a:rPr>
              <a:t>ύ</a:t>
            </a:r>
            <a:r>
              <a:rPr sz="2000" spc="-10" dirty="0">
                <a:solidFill>
                  <a:srgbClr val="404040"/>
                </a:solidFill>
                <a:latin typeface="Verdana"/>
                <a:cs typeface="Verdana"/>
              </a:rPr>
              <a:t>νδε</a:t>
            </a:r>
            <a:r>
              <a:rPr sz="2000" spc="-15" dirty="0">
                <a:solidFill>
                  <a:srgbClr val="404040"/>
                </a:solidFill>
                <a:latin typeface="Verdana"/>
                <a:cs typeface="Verdana"/>
              </a:rPr>
              <a:t>σ</a:t>
            </a:r>
            <a:r>
              <a:rPr sz="2000" dirty="0">
                <a:solidFill>
                  <a:srgbClr val="404040"/>
                </a:solidFill>
                <a:latin typeface="Verdana"/>
                <a:cs typeface="Verdana"/>
              </a:rPr>
              <a:t>η</a:t>
            </a:r>
            <a:r>
              <a:rPr sz="2000" spc="-225" dirty="0">
                <a:solidFill>
                  <a:srgbClr val="404040"/>
                </a:solidFill>
                <a:latin typeface="Verdana"/>
                <a:cs typeface="Verdana"/>
              </a:rPr>
              <a:t> </a:t>
            </a:r>
            <a:r>
              <a:rPr sz="2000" spc="-120" dirty="0">
                <a:solidFill>
                  <a:srgbClr val="404040"/>
                </a:solidFill>
                <a:latin typeface="Verdana"/>
                <a:cs typeface="Verdana"/>
              </a:rPr>
              <a:t>μ</a:t>
            </a:r>
            <a:r>
              <a:rPr sz="2000" dirty="0">
                <a:solidFill>
                  <a:srgbClr val="404040"/>
                </a:solidFill>
                <a:latin typeface="Verdana"/>
                <a:cs typeface="Verdana"/>
              </a:rPr>
              <a:t>ε</a:t>
            </a:r>
            <a:r>
              <a:rPr sz="2000" spc="-295" dirty="0">
                <a:solidFill>
                  <a:srgbClr val="404040"/>
                </a:solidFill>
                <a:latin typeface="Verdana"/>
                <a:cs typeface="Verdana"/>
              </a:rPr>
              <a:t> </a:t>
            </a:r>
            <a:r>
              <a:rPr sz="2000" spc="-50" dirty="0">
                <a:solidFill>
                  <a:srgbClr val="404040"/>
                </a:solidFill>
                <a:latin typeface="Verdana"/>
                <a:cs typeface="Verdana"/>
              </a:rPr>
              <a:t>τ</a:t>
            </a:r>
            <a:r>
              <a:rPr sz="2000" dirty="0">
                <a:solidFill>
                  <a:srgbClr val="404040"/>
                </a:solidFill>
                <a:latin typeface="Verdana"/>
                <a:cs typeface="Verdana"/>
              </a:rPr>
              <a:t>ο</a:t>
            </a:r>
            <a:r>
              <a:rPr sz="2000" spc="-220" dirty="0">
                <a:solidFill>
                  <a:srgbClr val="404040"/>
                </a:solidFill>
                <a:latin typeface="Verdana"/>
                <a:cs typeface="Verdana"/>
              </a:rPr>
              <a:t> </a:t>
            </a:r>
            <a:r>
              <a:rPr sz="2000" spc="-65" dirty="0">
                <a:solidFill>
                  <a:srgbClr val="404040"/>
                </a:solidFill>
                <a:latin typeface="Verdana"/>
                <a:cs typeface="Verdana"/>
              </a:rPr>
              <a:t>Δ</a:t>
            </a:r>
            <a:r>
              <a:rPr sz="2000" spc="-70" dirty="0">
                <a:solidFill>
                  <a:srgbClr val="404040"/>
                </a:solidFill>
                <a:latin typeface="Verdana"/>
                <a:cs typeface="Verdana"/>
              </a:rPr>
              <a:t>ι</a:t>
            </a:r>
            <a:r>
              <a:rPr sz="2000" spc="-65" dirty="0">
                <a:solidFill>
                  <a:srgbClr val="404040"/>
                </a:solidFill>
                <a:latin typeface="Verdana"/>
                <a:cs typeface="Verdana"/>
              </a:rPr>
              <a:t>α</a:t>
            </a:r>
            <a:r>
              <a:rPr sz="2000" spc="-55" dirty="0">
                <a:solidFill>
                  <a:srgbClr val="404040"/>
                </a:solidFill>
                <a:latin typeface="Verdana"/>
                <a:cs typeface="Verdana"/>
              </a:rPr>
              <a:t>δ</a:t>
            </a:r>
            <a:r>
              <a:rPr sz="2000" spc="-70" dirty="0">
                <a:solidFill>
                  <a:srgbClr val="404040"/>
                </a:solidFill>
                <a:latin typeface="Verdana"/>
                <a:cs typeface="Verdana"/>
              </a:rPr>
              <a:t>ί</a:t>
            </a:r>
            <a:r>
              <a:rPr sz="2000" spc="-60" dirty="0">
                <a:solidFill>
                  <a:srgbClr val="404040"/>
                </a:solidFill>
                <a:latin typeface="Verdana"/>
                <a:cs typeface="Verdana"/>
              </a:rPr>
              <a:t>κτ</a:t>
            </a:r>
            <a:r>
              <a:rPr sz="2000" spc="-65" dirty="0">
                <a:solidFill>
                  <a:srgbClr val="404040"/>
                </a:solidFill>
                <a:latin typeface="Verdana"/>
                <a:cs typeface="Verdana"/>
              </a:rPr>
              <a:t>υ</a:t>
            </a:r>
            <a:r>
              <a:rPr sz="2000" dirty="0">
                <a:solidFill>
                  <a:srgbClr val="404040"/>
                </a:solidFill>
                <a:latin typeface="Verdana"/>
                <a:cs typeface="Verdana"/>
              </a:rPr>
              <a:t>ο</a:t>
            </a:r>
            <a:r>
              <a:rPr sz="2000" spc="-245" dirty="0">
                <a:solidFill>
                  <a:srgbClr val="404040"/>
                </a:solidFill>
                <a:latin typeface="Verdana"/>
                <a:cs typeface="Verdana"/>
              </a:rPr>
              <a:t> </a:t>
            </a:r>
            <a:r>
              <a:rPr sz="2000" dirty="0">
                <a:solidFill>
                  <a:srgbClr val="404040"/>
                </a:solidFill>
                <a:latin typeface="Verdana"/>
                <a:cs typeface="Verdana"/>
              </a:rPr>
              <a:t>–</a:t>
            </a:r>
            <a:r>
              <a:rPr sz="2000" spc="-420" dirty="0">
                <a:solidFill>
                  <a:srgbClr val="404040"/>
                </a:solidFill>
                <a:latin typeface="Verdana"/>
                <a:cs typeface="Verdana"/>
              </a:rPr>
              <a:t> </a:t>
            </a:r>
            <a:r>
              <a:rPr sz="2000" spc="-65" dirty="0">
                <a:solidFill>
                  <a:srgbClr val="404040"/>
                </a:solidFill>
                <a:latin typeface="Verdana"/>
                <a:cs typeface="Verdana"/>
              </a:rPr>
              <a:t>Δ</a:t>
            </a:r>
            <a:r>
              <a:rPr sz="2000" spc="-60" dirty="0">
                <a:solidFill>
                  <a:srgbClr val="404040"/>
                </a:solidFill>
                <a:latin typeface="Verdana"/>
                <a:cs typeface="Verdana"/>
              </a:rPr>
              <a:t>ε</a:t>
            </a:r>
            <a:r>
              <a:rPr sz="2000" dirty="0">
                <a:solidFill>
                  <a:srgbClr val="404040"/>
                </a:solidFill>
                <a:latin typeface="Verdana"/>
                <a:cs typeface="Verdana"/>
              </a:rPr>
              <a:t>ν</a:t>
            </a:r>
            <a:r>
              <a:rPr sz="2000" spc="-225" dirty="0">
                <a:solidFill>
                  <a:srgbClr val="404040"/>
                </a:solidFill>
                <a:latin typeface="Verdana"/>
                <a:cs typeface="Verdana"/>
              </a:rPr>
              <a:t> </a:t>
            </a:r>
            <a:r>
              <a:rPr sz="2000" spc="-55" dirty="0">
                <a:solidFill>
                  <a:srgbClr val="404040"/>
                </a:solidFill>
                <a:latin typeface="Verdana"/>
                <a:cs typeface="Verdana"/>
              </a:rPr>
              <a:t>υπ</a:t>
            </a:r>
            <a:r>
              <a:rPr sz="2000" spc="-50" dirty="0">
                <a:solidFill>
                  <a:srgbClr val="404040"/>
                </a:solidFill>
                <a:latin typeface="Verdana"/>
                <a:cs typeface="Verdana"/>
              </a:rPr>
              <a:t>ά</a:t>
            </a:r>
            <a:r>
              <a:rPr sz="2000" spc="-55" dirty="0">
                <a:solidFill>
                  <a:srgbClr val="404040"/>
                </a:solidFill>
                <a:latin typeface="Verdana"/>
                <a:cs typeface="Verdana"/>
              </a:rPr>
              <a:t>ρ</a:t>
            </a:r>
            <a:r>
              <a:rPr sz="2000" spc="-45" dirty="0">
                <a:solidFill>
                  <a:srgbClr val="404040"/>
                </a:solidFill>
                <a:latin typeface="Verdana"/>
                <a:cs typeface="Verdana"/>
              </a:rPr>
              <a:t>χε</a:t>
            </a:r>
            <a:r>
              <a:rPr sz="2000" dirty="0">
                <a:solidFill>
                  <a:srgbClr val="404040"/>
                </a:solidFill>
                <a:latin typeface="Verdana"/>
                <a:cs typeface="Verdana"/>
              </a:rPr>
              <a:t>ι</a:t>
            </a:r>
            <a:r>
              <a:rPr sz="2000" spc="-260" dirty="0">
                <a:solidFill>
                  <a:srgbClr val="404040"/>
                </a:solidFill>
                <a:latin typeface="Verdana"/>
                <a:cs typeface="Verdana"/>
              </a:rPr>
              <a:t> </a:t>
            </a:r>
            <a:r>
              <a:rPr sz="2000" spc="-45" dirty="0">
                <a:solidFill>
                  <a:srgbClr val="404040"/>
                </a:solidFill>
                <a:latin typeface="Verdana"/>
                <a:cs typeface="Verdana"/>
              </a:rPr>
              <a:t>δ</a:t>
            </a:r>
            <a:r>
              <a:rPr sz="2000" spc="-55" dirty="0">
                <a:solidFill>
                  <a:srgbClr val="404040"/>
                </a:solidFill>
                <a:latin typeface="Verdana"/>
                <a:cs typeface="Verdana"/>
              </a:rPr>
              <a:t>υ</a:t>
            </a:r>
            <a:r>
              <a:rPr sz="2000" spc="-50" dirty="0">
                <a:solidFill>
                  <a:srgbClr val="404040"/>
                </a:solidFill>
                <a:latin typeface="Verdana"/>
                <a:cs typeface="Verdana"/>
              </a:rPr>
              <a:t>νατ</a:t>
            </a:r>
            <a:r>
              <a:rPr sz="2000" spc="-55" dirty="0">
                <a:solidFill>
                  <a:srgbClr val="404040"/>
                </a:solidFill>
                <a:latin typeface="Verdana"/>
                <a:cs typeface="Verdana"/>
              </a:rPr>
              <a:t>ό</a:t>
            </a:r>
            <a:r>
              <a:rPr sz="2000" spc="-60" dirty="0">
                <a:solidFill>
                  <a:srgbClr val="404040"/>
                </a:solidFill>
                <a:latin typeface="Verdana"/>
                <a:cs typeface="Verdana"/>
              </a:rPr>
              <a:t>τ</a:t>
            </a:r>
            <a:r>
              <a:rPr sz="2000" spc="-45" dirty="0">
                <a:solidFill>
                  <a:srgbClr val="404040"/>
                </a:solidFill>
                <a:latin typeface="Verdana"/>
                <a:cs typeface="Verdana"/>
              </a:rPr>
              <a:t>η</a:t>
            </a:r>
            <a:r>
              <a:rPr sz="2000" spc="-60" dirty="0">
                <a:solidFill>
                  <a:srgbClr val="404040"/>
                </a:solidFill>
                <a:latin typeface="Verdana"/>
                <a:cs typeface="Verdana"/>
              </a:rPr>
              <a:t>τ</a:t>
            </a:r>
            <a:r>
              <a:rPr sz="2000" dirty="0">
                <a:solidFill>
                  <a:srgbClr val="404040"/>
                </a:solidFill>
                <a:latin typeface="Verdana"/>
                <a:cs typeface="Verdana"/>
              </a:rPr>
              <a:t>α</a:t>
            </a:r>
            <a:r>
              <a:rPr sz="2000" spc="-275" dirty="0">
                <a:solidFill>
                  <a:srgbClr val="404040"/>
                </a:solidFill>
                <a:latin typeface="Verdana"/>
                <a:cs typeface="Verdana"/>
              </a:rPr>
              <a:t> </a:t>
            </a:r>
            <a:r>
              <a:rPr sz="2000" spc="35" dirty="0">
                <a:solidFill>
                  <a:srgbClr val="404040"/>
                </a:solidFill>
                <a:latin typeface="Verdana"/>
                <a:cs typeface="Verdana"/>
              </a:rPr>
              <a:t>ν</a:t>
            </a:r>
            <a:r>
              <a:rPr sz="2000" dirty="0">
                <a:solidFill>
                  <a:srgbClr val="404040"/>
                </a:solidFill>
                <a:latin typeface="Verdana"/>
                <a:cs typeface="Verdana"/>
              </a:rPr>
              <a:t>α  </a:t>
            </a:r>
            <a:r>
              <a:rPr sz="2000" spc="-95" dirty="0">
                <a:solidFill>
                  <a:srgbClr val="404040"/>
                </a:solidFill>
                <a:latin typeface="Verdana"/>
                <a:cs typeface="Verdana"/>
              </a:rPr>
              <a:t>ε</a:t>
            </a:r>
            <a:r>
              <a:rPr sz="2000" spc="-105" dirty="0">
                <a:solidFill>
                  <a:srgbClr val="404040"/>
                </a:solidFill>
                <a:latin typeface="Verdana"/>
                <a:cs typeface="Verdana"/>
              </a:rPr>
              <a:t>π</a:t>
            </a:r>
            <a:r>
              <a:rPr sz="2000" spc="-80" dirty="0">
                <a:solidFill>
                  <a:srgbClr val="404040"/>
                </a:solidFill>
                <a:latin typeface="Verdana"/>
                <a:cs typeface="Verdana"/>
              </a:rPr>
              <a:t>ε</a:t>
            </a:r>
            <a:r>
              <a:rPr sz="2000" spc="-135" dirty="0">
                <a:solidFill>
                  <a:srgbClr val="404040"/>
                </a:solidFill>
                <a:latin typeface="Verdana"/>
                <a:cs typeface="Verdana"/>
              </a:rPr>
              <a:t>ξ</a:t>
            </a:r>
            <a:r>
              <a:rPr sz="2000" spc="-120" dirty="0">
                <a:solidFill>
                  <a:srgbClr val="404040"/>
                </a:solidFill>
                <a:latin typeface="Verdana"/>
                <a:cs typeface="Verdana"/>
              </a:rPr>
              <a:t>ε</a:t>
            </a:r>
            <a:r>
              <a:rPr sz="2000" spc="5" dirty="0">
                <a:solidFill>
                  <a:srgbClr val="404040"/>
                </a:solidFill>
                <a:latin typeface="Verdana"/>
                <a:cs typeface="Verdana"/>
              </a:rPr>
              <a:t>ρ</a:t>
            </a:r>
            <a:r>
              <a:rPr sz="2000" spc="10" dirty="0">
                <a:solidFill>
                  <a:srgbClr val="404040"/>
                </a:solidFill>
                <a:latin typeface="Verdana"/>
                <a:cs typeface="Verdana"/>
              </a:rPr>
              <a:t>γ</a:t>
            </a:r>
            <a:r>
              <a:rPr sz="2000" spc="35" dirty="0">
                <a:solidFill>
                  <a:srgbClr val="404040"/>
                </a:solidFill>
                <a:latin typeface="Verdana"/>
                <a:cs typeface="Verdana"/>
              </a:rPr>
              <a:t>α</a:t>
            </a:r>
            <a:r>
              <a:rPr sz="2000" spc="30" dirty="0">
                <a:solidFill>
                  <a:srgbClr val="404040"/>
                </a:solidFill>
                <a:latin typeface="Verdana"/>
                <a:cs typeface="Verdana"/>
              </a:rPr>
              <a:t>σ</a:t>
            </a:r>
            <a:r>
              <a:rPr sz="2000" dirty="0">
                <a:solidFill>
                  <a:srgbClr val="404040"/>
                </a:solidFill>
                <a:latin typeface="Verdana"/>
                <a:cs typeface="Verdana"/>
              </a:rPr>
              <a:t>τ</a:t>
            </a:r>
            <a:r>
              <a:rPr sz="2000" spc="-180" dirty="0">
                <a:solidFill>
                  <a:srgbClr val="404040"/>
                </a:solidFill>
                <a:latin typeface="Verdana"/>
                <a:cs typeface="Verdana"/>
              </a:rPr>
              <a:t>ε</a:t>
            </a:r>
            <a:r>
              <a:rPr sz="2000" spc="-190" dirty="0">
                <a:solidFill>
                  <a:srgbClr val="404040"/>
                </a:solidFill>
                <a:latin typeface="Verdana"/>
                <a:cs typeface="Verdana"/>
              </a:rPr>
              <a:t>ί</a:t>
            </a:r>
            <a:r>
              <a:rPr sz="2000" spc="-180" dirty="0">
                <a:solidFill>
                  <a:srgbClr val="404040"/>
                </a:solidFill>
                <a:latin typeface="Verdana"/>
                <a:cs typeface="Verdana"/>
              </a:rPr>
              <a:t>τ</a:t>
            </a:r>
            <a:r>
              <a:rPr sz="2000" dirty="0">
                <a:solidFill>
                  <a:srgbClr val="404040"/>
                </a:solidFill>
                <a:latin typeface="Verdana"/>
                <a:cs typeface="Verdana"/>
              </a:rPr>
              <a:t>ε</a:t>
            </a:r>
            <a:r>
              <a:rPr sz="2000" spc="-390" dirty="0">
                <a:solidFill>
                  <a:srgbClr val="404040"/>
                </a:solidFill>
                <a:latin typeface="Verdana"/>
                <a:cs typeface="Verdana"/>
              </a:rPr>
              <a:t> </a:t>
            </a:r>
            <a:r>
              <a:rPr sz="2000" spc="-110" dirty="0">
                <a:solidFill>
                  <a:srgbClr val="404040"/>
                </a:solidFill>
                <a:latin typeface="Verdana"/>
                <a:cs typeface="Verdana"/>
              </a:rPr>
              <a:t>τ</a:t>
            </a:r>
            <a:r>
              <a:rPr sz="2000" spc="-105" dirty="0">
                <a:solidFill>
                  <a:srgbClr val="404040"/>
                </a:solidFill>
                <a:latin typeface="Verdana"/>
                <a:cs typeface="Verdana"/>
              </a:rPr>
              <a:t>η</a:t>
            </a:r>
            <a:r>
              <a:rPr sz="2000" dirty="0">
                <a:solidFill>
                  <a:srgbClr val="404040"/>
                </a:solidFill>
                <a:latin typeface="Verdana"/>
                <a:cs typeface="Verdana"/>
              </a:rPr>
              <a:t>ν</a:t>
            </a:r>
            <a:r>
              <a:rPr sz="2000" spc="-285" dirty="0">
                <a:solidFill>
                  <a:srgbClr val="404040"/>
                </a:solidFill>
                <a:latin typeface="Verdana"/>
                <a:cs typeface="Verdana"/>
              </a:rPr>
              <a:t> </a:t>
            </a:r>
            <a:r>
              <a:rPr sz="2000" spc="-25" dirty="0">
                <a:solidFill>
                  <a:srgbClr val="404040"/>
                </a:solidFill>
                <a:latin typeface="Verdana"/>
                <a:cs typeface="Verdana"/>
              </a:rPr>
              <a:t>αίτ</a:t>
            </a:r>
            <a:r>
              <a:rPr sz="2000" spc="-20" dirty="0">
                <a:solidFill>
                  <a:srgbClr val="404040"/>
                </a:solidFill>
                <a:latin typeface="Verdana"/>
                <a:cs typeface="Verdana"/>
              </a:rPr>
              <a:t>η</a:t>
            </a:r>
            <a:r>
              <a:rPr sz="2000" spc="-30" dirty="0">
                <a:solidFill>
                  <a:srgbClr val="404040"/>
                </a:solidFill>
                <a:latin typeface="Verdana"/>
                <a:cs typeface="Verdana"/>
              </a:rPr>
              <a:t>σ</a:t>
            </a:r>
            <a:r>
              <a:rPr sz="2000" dirty="0">
                <a:solidFill>
                  <a:srgbClr val="404040"/>
                </a:solidFill>
                <a:latin typeface="Verdana"/>
                <a:cs typeface="Verdana"/>
              </a:rPr>
              <a:t>η</a:t>
            </a:r>
            <a:r>
              <a:rPr sz="2000" spc="-200" dirty="0">
                <a:solidFill>
                  <a:srgbClr val="404040"/>
                </a:solidFill>
                <a:latin typeface="Verdana"/>
                <a:cs typeface="Verdana"/>
              </a:rPr>
              <a:t> </a:t>
            </a:r>
            <a:r>
              <a:rPr sz="2000" spc="5" dirty="0">
                <a:solidFill>
                  <a:srgbClr val="404040"/>
                </a:solidFill>
                <a:latin typeface="Verdana"/>
                <a:cs typeface="Verdana"/>
              </a:rPr>
              <a:t>o</a:t>
            </a:r>
            <a:r>
              <a:rPr sz="2000" dirty="0">
                <a:solidFill>
                  <a:srgbClr val="404040"/>
                </a:solidFill>
                <a:latin typeface="Verdana"/>
                <a:cs typeface="Verdana"/>
              </a:rPr>
              <a:t>f</a:t>
            </a:r>
            <a:r>
              <a:rPr sz="2000" spc="-60" dirty="0">
                <a:solidFill>
                  <a:srgbClr val="404040"/>
                </a:solidFill>
                <a:latin typeface="Verdana"/>
                <a:cs typeface="Verdana"/>
              </a:rPr>
              <a:t>f</a:t>
            </a:r>
            <a:r>
              <a:rPr sz="2000" spc="-70" dirty="0">
                <a:solidFill>
                  <a:srgbClr val="404040"/>
                </a:solidFill>
                <a:latin typeface="Verdana"/>
                <a:cs typeface="Verdana"/>
              </a:rPr>
              <a:t>li</a:t>
            </a:r>
            <a:r>
              <a:rPr sz="2000" spc="-60" dirty="0">
                <a:solidFill>
                  <a:srgbClr val="404040"/>
                </a:solidFill>
                <a:latin typeface="Verdana"/>
                <a:cs typeface="Verdana"/>
              </a:rPr>
              <a:t>n</a:t>
            </a:r>
            <a:r>
              <a:rPr sz="2000" dirty="0">
                <a:solidFill>
                  <a:srgbClr val="404040"/>
                </a:solidFill>
                <a:latin typeface="Verdana"/>
                <a:cs typeface="Verdana"/>
              </a:rPr>
              <a:t>e</a:t>
            </a:r>
            <a:endParaRPr sz="2000" dirty="0">
              <a:latin typeface="Verdana"/>
              <a:cs typeface="Verdana"/>
            </a:endParaRPr>
          </a:p>
          <a:p>
            <a:pPr marL="354965" indent="-342900">
              <a:lnSpc>
                <a:spcPct val="100000"/>
              </a:lnSpc>
              <a:spcBef>
                <a:spcPts val="1895"/>
              </a:spcBef>
              <a:buFont typeface="Arial MT"/>
              <a:buChar char="•"/>
              <a:tabLst>
                <a:tab pos="354965" algn="l"/>
                <a:tab pos="355600" algn="l"/>
              </a:tabLst>
            </a:pPr>
            <a:r>
              <a:rPr sz="2000" spc="-25" dirty="0">
                <a:solidFill>
                  <a:srgbClr val="404040"/>
                </a:solidFill>
                <a:latin typeface="Verdana"/>
                <a:cs typeface="Verdana"/>
              </a:rPr>
              <a:t>Εγκατάσταση</a:t>
            </a:r>
            <a:r>
              <a:rPr sz="2000" spc="-150" dirty="0">
                <a:solidFill>
                  <a:srgbClr val="404040"/>
                </a:solidFill>
                <a:latin typeface="Verdana"/>
                <a:cs typeface="Verdana"/>
              </a:rPr>
              <a:t> </a:t>
            </a:r>
            <a:r>
              <a:rPr sz="2000" spc="-35" dirty="0">
                <a:solidFill>
                  <a:srgbClr val="404040"/>
                </a:solidFill>
                <a:latin typeface="Verdana"/>
                <a:cs typeface="Verdana"/>
              </a:rPr>
              <a:t>του</a:t>
            </a:r>
            <a:r>
              <a:rPr sz="2000" spc="-245" dirty="0">
                <a:solidFill>
                  <a:srgbClr val="404040"/>
                </a:solidFill>
                <a:latin typeface="Verdana"/>
                <a:cs typeface="Verdana"/>
              </a:rPr>
              <a:t> </a:t>
            </a:r>
            <a:r>
              <a:rPr sz="2000" spc="80" dirty="0">
                <a:solidFill>
                  <a:srgbClr val="404040"/>
                </a:solidFill>
                <a:latin typeface="Verdana"/>
                <a:cs typeface="Verdana"/>
              </a:rPr>
              <a:t>Adobe</a:t>
            </a:r>
            <a:r>
              <a:rPr sz="2000" spc="-50" dirty="0">
                <a:solidFill>
                  <a:srgbClr val="404040"/>
                </a:solidFill>
                <a:latin typeface="Verdana"/>
                <a:cs typeface="Verdana"/>
              </a:rPr>
              <a:t> </a:t>
            </a:r>
            <a:r>
              <a:rPr sz="2000" spc="-10" dirty="0">
                <a:solidFill>
                  <a:srgbClr val="404040"/>
                </a:solidFill>
                <a:latin typeface="Verdana"/>
                <a:cs typeface="Verdana"/>
              </a:rPr>
              <a:t>Reader</a:t>
            </a:r>
            <a:r>
              <a:rPr sz="2000" spc="-125" dirty="0">
                <a:solidFill>
                  <a:srgbClr val="404040"/>
                </a:solidFill>
                <a:latin typeface="Verdana"/>
                <a:cs typeface="Verdana"/>
              </a:rPr>
              <a:t> </a:t>
            </a:r>
            <a:r>
              <a:rPr sz="2000" spc="-20" dirty="0">
                <a:solidFill>
                  <a:srgbClr val="404040"/>
                </a:solidFill>
                <a:latin typeface="Verdana"/>
                <a:cs typeface="Verdana"/>
              </a:rPr>
              <a:t>στη</a:t>
            </a:r>
            <a:r>
              <a:rPr sz="2000" spc="-180" dirty="0">
                <a:solidFill>
                  <a:srgbClr val="404040"/>
                </a:solidFill>
                <a:latin typeface="Verdana"/>
                <a:cs typeface="Verdana"/>
              </a:rPr>
              <a:t> </a:t>
            </a:r>
            <a:r>
              <a:rPr sz="2000" spc="-25" dirty="0">
                <a:solidFill>
                  <a:srgbClr val="404040"/>
                </a:solidFill>
                <a:latin typeface="Verdana"/>
                <a:cs typeface="Verdana"/>
              </a:rPr>
              <a:t>συσκευή</a:t>
            </a:r>
            <a:r>
              <a:rPr sz="2000" spc="-260" dirty="0">
                <a:solidFill>
                  <a:srgbClr val="404040"/>
                </a:solidFill>
                <a:latin typeface="Verdana"/>
                <a:cs typeface="Verdana"/>
              </a:rPr>
              <a:t> </a:t>
            </a:r>
            <a:r>
              <a:rPr sz="2000" spc="110" dirty="0">
                <a:solidFill>
                  <a:srgbClr val="404040"/>
                </a:solidFill>
                <a:latin typeface="Verdana"/>
                <a:cs typeface="Verdana"/>
              </a:rPr>
              <a:t>σας.</a:t>
            </a:r>
            <a:endParaRPr sz="2000" dirty="0">
              <a:latin typeface="Verdana"/>
              <a:cs typeface="Verdana"/>
            </a:endParaRPr>
          </a:p>
          <a:p>
            <a:pPr marL="354965" indent="-342900">
              <a:lnSpc>
                <a:spcPct val="100000"/>
              </a:lnSpc>
              <a:spcBef>
                <a:spcPts val="1910"/>
              </a:spcBef>
              <a:buFont typeface="Arial MT"/>
              <a:buChar char="•"/>
              <a:tabLst>
                <a:tab pos="354965" algn="l"/>
                <a:tab pos="355600" algn="l"/>
                <a:tab pos="4100195" algn="l"/>
              </a:tabLst>
            </a:pPr>
            <a:r>
              <a:rPr sz="2000" b="1" u="heavy" spc="-45" dirty="0">
                <a:solidFill>
                  <a:srgbClr val="E26C09"/>
                </a:solidFill>
                <a:uFill>
                  <a:solidFill>
                    <a:srgbClr val="E26C09"/>
                  </a:solidFill>
                </a:uFill>
                <a:latin typeface="Tahoma"/>
                <a:cs typeface="Tahoma"/>
              </a:rPr>
              <a:t>Δ</a:t>
            </a:r>
            <a:r>
              <a:rPr sz="2000" b="1" u="heavy" spc="-55" dirty="0">
                <a:solidFill>
                  <a:srgbClr val="E26C09"/>
                </a:solidFill>
                <a:uFill>
                  <a:solidFill>
                    <a:srgbClr val="E26C09"/>
                  </a:solidFill>
                </a:uFill>
                <a:latin typeface="Tahoma"/>
                <a:cs typeface="Tahoma"/>
              </a:rPr>
              <a:t>ε</a:t>
            </a:r>
            <a:r>
              <a:rPr sz="2000" b="1" u="heavy" dirty="0">
                <a:solidFill>
                  <a:srgbClr val="E26C09"/>
                </a:solidFill>
                <a:uFill>
                  <a:solidFill>
                    <a:srgbClr val="E26C09"/>
                  </a:solidFill>
                </a:uFill>
                <a:latin typeface="Tahoma"/>
                <a:cs typeface="Tahoma"/>
              </a:rPr>
              <a:t>ν</a:t>
            </a:r>
            <a:r>
              <a:rPr sz="2000" b="1" u="heavy" spc="-55" dirty="0">
                <a:solidFill>
                  <a:srgbClr val="E26C09"/>
                </a:solidFill>
                <a:uFill>
                  <a:solidFill>
                    <a:srgbClr val="E26C09"/>
                  </a:solidFill>
                </a:uFill>
                <a:latin typeface="Tahoma"/>
                <a:cs typeface="Tahoma"/>
              </a:rPr>
              <a:t> </a:t>
            </a:r>
            <a:r>
              <a:rPr sz="2000" b="1" u="heavy" spc="-40" dirty="0">
                <a:solidFill>
                  <a:srgbClr val="E26C09"/>
                </a:solidFill>
                <a:uFill>
                  <a:solidFill>
                    <a:srgbClr val="E26C09"/>
                  </a:solidFill>
                </a:uFill>
                <a:latin typeface="Tahoma"/>
                <a:cs typeface="Tahoma"/>
              </a:rPr>
              <a:t>υ</a:t>
            </a:r>
            <a:r>
              <a:rPr sz="2000" b="1" u="heavy" spc="-35" dirty="0">
                <a:solidFill>
                  <a:srgbClr val="E26C09"/>
                </a:solidFill>
                <a:uFill>
                  <a:solidFill>
                    <a:srgbClr val="E26C09"/>
                  </a:solidFill>
                </a:uFill>
                <a:latin typeface="Tahoma"/>
                <a:cs typeface="Tahoma"/>
              </a:rPr>
              <a:t>π</a:t>
            </a:r>
            <a:r>
              <a:rPr sz="2000" b="1" u="heavy" spc="-40" dirty="0">
                <a:solidFill>
                  <a:srgbClr val="E26C09"/>
                </a:solidFill>
                <a:uFill>
                  <a:solidFill>
                    <a:srgbClr val="E26C09"/>
                  </a:solidFill>
                </a:uFill>
                <a:latin typeface="Tahoma"/>
                <a:cs typeface="Tahoma"/>
              </a:rPr>
              <a:t>οβά</a:t>
            </a:r>
            <a:r>
              <a:rPr sz="2000" b="1" u="heavy" spc="-45" dirty="0">
                <a:solidFill>
                  <a:srgbClr val="E26C09"/>
                </a:solidFill>
                <a:uFill>
                  <a:solidFill>
                    <a:srgbClr val="E26C09"/>
                  </a:solidFill>
                </a:uFill>
                <a:latin typeface="Tahoma"/>
                <a:cs typeface="Tahoma"/>
              </a:rPr>
              <a:t>λλε</a:t>
            </a:r>
            <a:r>
              <a:rPr sz="2000" b="1" u="heavy" spc="-40" dirty="0">
                <a:solidFill>
                  <a:srgbClr val="E26C09"/>
                </a:solidFill>
                <a:uFill>
                  <a:solidFill>
                    <a:srgbClr val="E26C09"/>
                  </a:solidFill>
                </a:uFill>
                <a:latin typeface="Tahoma"/>
                <a:cs typeface="Tahoma"/>
              </a:rPr>
              <a:t>τ</a:t>
            </a:r>
            <a:r>
              <a:rPr sz="2000" b="1" u="heavy" spc="-50" dirty="0">
                <a:solidFill>
                  <a:srgbClr val="E26C09"/>
                </a:solidFill>
                <a:uFill>
                  <a:solidFill>
                    <a:srgbClr val="E26C09"/>
                  </a:solidFill>
                </a:uFill>
                <a:latin typeface="Tahoma"/>
                <a:cs typeface="Tahoma"/>
              </a:rPr>
              <a:t>α</a:t>
            </a:r>
            <a:r>
              <a:rPr sz="2000" b="1" u="heavy" dirty="0">
                <a:solidFill>
                  <a:srgbClr val="E26C09"/>
                </a:solidFill>
                <a:uFill>
                  <a:solidFill>
                    <a:srgbClr val="E26C09"/>
                  </a:solidFill>
                </a:uFill>
                <a:latin typeface="Tahoma"/>
                <a:cs typeface="Tahoma"/>
              </a:rPr>
              <a:t>ι</a:t>
            </a:r>
            <a:r>
              <a:rPr sz="2000" b="1" u="heavy" spc="-75" dirty="0">
                <a:solidFill>
                  <a:srgbClr val="E26C09"/>
                </a:solidFill>
                <a:uFill>
                  <a:solidFill>
                    <a:srgbClr val="E26C09"/>
                  </a:solidFill>
                </a:uFill>
                <a:latin typeface="Tahoma"/>
                <a:cs typeface="Tahoma"/>
              </a:rPr>
              <a:t> </a:t>
            </a:r>
            <a:r>
              <a:rPr sz="2000" b="1" u="heavy" spc="-80" dirty="0">
                <a:solidFill>
                  <a:srgbClr val="E26C09"/>
                </a:solidFill>
                <a:uFill>
                  <a:solidFill>
                    <a:srgbClr val="E26C09"/>
                  </a:solidFill>
                </a:uFill>
                <a:latin typeface="Tahoma"/>
                <a:cs typeface="Tahoma"/>
              </a:rPr>
              <a:t>ε</a:t>
            </a:r>
            <a:r>
              <a:rPr sz="2000" b="1" u="heavy" spc="-75" dirty="0">
                <a:solidFill>
                  <a:srgbClr val="E26C09"/>
                </a:solidFill>
                <a:uFill>
                  <a:solidFill>
                    <a:srgbClr val="E26C09"/>
                  </a:solidFill>
                </a:uFill>
                <a:latin typeface="Tahoma"/>
                <a:cs typeface="Tahoma"/>
              </a:rPr>
              <a:t>κτυπ</a:t>
            </a:r>
            <a:r>
              <a:rPr sz="2000" b="1" u="heavy" spc="-80" dirty="0">
                <a:solidFill>
                  <a:srgbClr val="E26C09"/>
                </a:solidFill>
                <a:uFill>
                  <a:solidFill>
                    <a:srgbClr val="E26C09"/>
                  </a:solidFill>
                </a:uFill>
                <a:latin typeface="Tahoma"/>
                <a:cs typeface="Tahoma"/>
              </a:rPr>
              <a:t>ω</a:t>
            </a:r>
            <a:r>
              <a:rPr sz="2000" b="1" u="heavy" spc="-70" dirty="0">
                <a:solidFill>
                  <a:srgbClr val="E26C09"/>
                </a:solidFill>
                <a:uFill>
                  <a:solidFill>
                    <a:srgbClr val="E26C09"/>
                  </a:solidFill>
                </a:uFill>
                <a:latin typeface="Tahoma"/>
                <a:cs typeface="Tahoma"/>
              </a:rPr>
              <a:t>μ</a:t>
            </a:r>
            <a:r>
              <a:rPr sz="2000" b="1" u="heavy" spc="-80" dirty="0">
                <a:solidFill>
                  <a:srgbClr val="E26C09"/>
                </a:solidFill>
                <a:uFill>
                  <a:solidFill>
                    <a:srgbClr val="E26C09"/>
                  </a:solidFill>
                </a:uFill>
                <a:latin typeface="Tahoma"/>
                <a:cs typeface="Tahoma"/>
              </a:rPr>
              <a:t>έ</a:t>
            </a:r>
            <a:r>
              <a:rPr sz="2000" b="1" u="heavy" spc="-70" dirty="0">
                <a:solidFill>
                  <a:srgbClr val="E26C09"/>
                </a:solidFill>
                <a:uFill>
                  <a:solidFill>
                    <a:srgbClr val="E26C09"/>
                  </a:solidFill>
                </a:uFill>
                <a:latin typeface="Tahoma"/>
                <a:cs typeface="Tahoma"/>
              </a:rPr>
              <a:t>ν</a:t>
            </a:r>
            <a:r>
              <a:rPr sz="2000" b="1" u="heavy" dirty="0">
                <a:solidFill>
                  <a:srgbClr val="E26C09"/>
                </a:solidFill>
                <a:uFill>
                  <a:solidFill>
                    <a:srgbClr val="E26C09"/>
                  </a:solidFill>
                </a:uFill>
                <a:latin typeface="Tahoma"/>
                <a:cs typeface="Tahoma"/>
              </a:rPr>
              <a:t>η	</a:t>
            </a:r>
            <a:r>
              <a:rPr sz="2000" b="1" u="heavy" spc="-65" dirty="0">
                <a:solidFill>
                  <a:srgbClr val="E26C09"/>
                </a:solidFill>
                <a:uFill>
                  <a:solidFill>
                    <a:srgbClr val="E26C09"/>
                  </a:solidFill>
                </a:uFill>
                <a:latin typeface="Tahoma"/>
                <a:cs typeface="Tahoma"/>
              </a:rPr>
              <a:t>α</a:t>
            </a:r>
            <a:r>
              <a:rPr sz="2000" b="1" u="heavy" spc="-70" dirty="0">
                <a:solidFill>
                  <a:srgbClr val="E26C09"/>
                </a:solidFill>
                <a:uFill>
                  <a:solidFill>
                    <a:srgbClr val="E26C09"/>
                  </a:solidFill>
                </a:uFill>
                <a:latin typeface="Tahoma"/>
                <a:cs typeface="Tahoma"/>
              </a:rPr>
              <a:t>ί</a:t>
            </a:r>
            <a:r>
              <a:rPr sz="2000" b="1" u="heavy" spc="-60" dirty="0">
                <a:solidFill>
                  <a:srgbClr val="E26C09"/>
                </a:solidFill>
                <a:uFill>
                  <a:solidFill>
                    <a:srgbClr val="E26C09"/>
                  </a:solidFill>
                </a:uFill>
                <a:latin typeface="Tahoma"/>
                <a:cs typeface="Tahoma"/>
              </a:rPr>
              <a:t>τη</a:t>
            </a:r>
            <a:r>
              <a:rPr sz="2000" b="1" u="heavy" spc="-55" dirty="0">
                <a:solidFill>
                  <a:srgbClr val="E26C09"/>
                </a:solidFill>
                <a:uFill>
                  <a:solidFill>
                    <a:srgbClr val="E26C09"/>
                  </a:solidFill>
                </a:uFill>
                <a:latin typeface="Tahoma"/>
                <a:cs typeface="Tahoma"/>
              </a:rPr>
              <a:t>σ</a:t>
            </a:r>
            <a:r>
              <a:rPr sz="2000" b="1" u="heavy" dirty="0">
                <a:solidFill>
                  <a:srgbClr val="E26C09"/>
                </a:solidFill>
                <a:uFill>
                  <a:solidFill>
                    <a:srgbClr val="E26C09"/>
                  </a:solidFill>
                </a:uFill>
                <a:latin typeface="Tahoma"/>
                <a:cs typeface="Tahoma"/>
              </a:rPr>
              <a:t>η</a:t>
            </a:r>
            <a:r>
              <a:rPr sz="2000" b="1" u="heavy" spc="-105" dirty="0">
                <a:solidFill>
                  <a:srgbClr val="E26C09"/>
                </a:solidFill>
                <a:uFill>
                  <a:solidFill>
                    <a:srgbClr val="E26C09"/>
                  </a:solidFill>
                </a:uFill>
                <a:latin typeface="Tahoma"/>
                <a:cs typeface="Tahoma"/>
              </a:rPr>
              <a:t> </a:t>
            </a:r>
            <a:r>
              <a:rPr sz="2000" b="1" u="heavy" spc="-10" dirty="0">
                <a:solidFill>
                  <a:srgbClr val="E26C09"/>
                </a:solidFill>
                <a:uFill>
                  <a:solidFill>
                    <a:srgbClr val="E26C09"/>
                  </a:solidFill>
                </a:uFill>
                <a:latin typeface="Tahoma"/>
                <a:cs typeface="Tahoma"/>
              </a:rPr>
              <a:t>σ</a:t>
            </a:r>
            <a:r>
              <a:rPr sz="2000" b="1" u="heavy" spc="-15" dirty="0">
                <a:solidFill>
                  <a:srgbClr val="E26C09"/>
                </a:solidFill>
                <a:uFill>
                  <a:solidFill>
                    <a:srgbClr val="E26C09"/>
                  </a:solidFill>
                </a:uFill>
                <a:latin typeface="Tahoma"/>
                <a:cs typeface="Tahoma"/>
              </a:rPr>
              <a:t>τ</a:t>
            </a:r>
            <a:r>
              <a:rPr sz="2000" b="1" u="heavy" dirty="0">
                <a:solidFill>
                  <a:srgbClr val="E26C09"/>
                </a:solidFill>
                <a:uFill>
                  <a:solidFill>
                    <a:srgbClr val="E26C09"/>
                  </a:solidFill>
                </a:uFill>
                <a:latin typeface="Tahoma"/>
                <a:cs typeface="Tahoma"/>
              </a:rPr>
              <a:t>ο</a:t>
            </a:r>
            <a:r>
              <a:rPr sz="2000" b="1" u="heavy" spc="-100" dirty="0">
                <a:solidFill>
                  <a:srgbClr val="E26C09"/>
                </a:solidFill>
                <a:uFill>
                  <a:solidFill>
                    <a:srgbClr val="E26C09"/>
                  </a:solidFill>
                </a:uFill>
                <a:latin typeface="Tahoma"/>
                <a:cs typeface="Tahoma"/>
              </a:rPr>
              <a:t> </a:t>
            </a:r>
            <a:r>
              <a:rPr sz="2000" b="1" u="heavy" spc="-155" dirty="0">
                <a:solidFill>
                  <a:srgbClr val="E26C09"/>
                </a:solidFill>
                <a:uFill>
                  <a:solidFill>
                    <a:srgbClr val="E26C09"/>
                  </a:solidFill>
                </a:uFill>
                <a:latin typeface="Tahoma"/>
                <a:cs typeface="Tahoma"/>
              </a:rPr>
              <a:t>ΙΔΕ</a:t>
            </a:r>
            <a:r>
              <a:rPr sz="2000" b="1" u="heavy" spc="-165" dirty="0">
                <a:solidFill>
                  <a:srgbClr val="E26C09"/>
                </a:solidFill>
                <a:uFill>
                  <a:solidFill>
                    <a:srgbClr val="E26C09"/>
                  </a:solidFill>
                </a:uFill>
                <a:latin typeface="Tahoma"/>
                <a:cs typeface="Tahoma"/>
              </a:rPr>
              <a:t>Π</a:t>
            </a:r>
            <a:r>
              <a:rPr sz="2000" b="1" u="heavy" dirty="0">
                <a:solidFill>
                  <a:srgbClr val="E26C09"/>
                </a:solidFill>
                <a:uFill>
                  <a:solidFill>
                    <a:srgbClr val="E26C09"/>
                  </a:solidFill>
                </a:uFill>
                <a:latin typeface="Tahoma"/>
                <a:cs typeface="Tahoma"/>
              </a:rPr>
              <a:t>!</a:t>
            </a:r>
            <a:endParaRPr sz="2000" dirty="0">
              <a:latin typeface="Tahoma"/>
              <a:cs typeface="Tahom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8"/>
          </a:xfrm>
          <a:prstGeom prst="rect">
            <a:avLst/>
          </a:prstGeom>
        </p:spPr>
      </p:pic>
      <p:sp>
        <p:nvSpPr>
          <p:cNvPr id="3" name="object 3"/>
          <p:cNvSpPr txBox="1">
            <a:spLocks noGrp="1"/>
          </p:cNvSpPr>
          <p:nvPr>
            <p:ph type="title"/>
          </p:nvPr>
        </p:nvSpPr>
        <p:spPr>
          <a:xfrm>
            <a:off x="290880" y="112852"/>
            <a:ext cx="6763384" cy="452120"/>
          </a:xfrm>
          <a:prstGeom prst="rect">
            <a:avLst/>
          </a:prstGeom>
        </p:spPr>
        <p:txBody>
          <a:bodyPr vert="horz" wrap="square" lIns="0" tIns="12065" rIns="0" bIns="0" rtlCol="0">
            <a:spAutoFit/>
          </a:bodyPr>
          <a:lstStyle/>
          <a:p>
            <a:pPr marL="12700">
              <a:lnSpc>
                <a:spcPct val="100000"/>
              </a:lnSpc>
              <a:spcBef>
                <a:spcPts val="95"/>
              </a:spcBef>
            </a:pPr>
            <a:r>
              <a:rPr b="0" spc="-5" dirty="0">
                <a:latin typeface="Verdana"/>
                <a:cs typeface="Verdana"/>
              </a:rPr>
              <a:t>Για</a:t>
            </a:r>
            <a:r>
              <a:rPr b="0" dirty="0">
                <a:latin typeface="Verdana"/>
                <a:cs typeface="Verdana"/>
              </a:rPr>
              <a:t> </a:t>
            </a:r>
            <a:r>
              <a:rPr b="0" spc="-5" dirty="0">
                <a:latin typeface="Verdana"/>
                <a:cs typeface="Verdana"/>
              </a:rPr>
              <a:t>πληροφορίες</a:t>
            </a:r>
            <a:r>
              <a:rPr b="0" spc="45" dirty="0">
                <a:latin typeface="Verdana"/>
                <a:cs typeface="Verdana"/>
              </a:rPr>
              <a:t> </a:t>
            </a:r>
            <a:r>
              <a:rPr b="0" spc="-5" dirty="0">
                <a:latin typeface="Verdana"/>
                <a:cs typeface="Verdana"/>
              </a:rPr>
              <a:t>:</a:t>
            </a:r>
            <a:r>
              <a:rPr b="0" dirty="0">
                <a:latin typeface="Verdana"/>
                <a:cs typeface="Verdana"/>
              </a:rPr>
              <a:t> </a:t>
            </a:r>
            <a:r>
              <a:rPr b="0" u="heavy" spc="-10" dirty="0">
                <a:solidFill>
                  <a:srgbClr val="0462C1"/>
                </a:solidFill>
                <a:uFill>
                  <a:solidFill>
                    <a:srgbClr val="0462C1"/>
                  </a:solidFill>
                </a:uFill>
                <a:latin typeface="Verdana"/>
                <a:cs typeface="Verdana"/>
                <a:hlinkClick r:id="rId3"/>
              </a:rPr>
              <a:t>Διαχείριση</a:t>
            </a:r>
            <a:r>
              <a:rPr b="0" u="heavy" spc="35" dirty="0">
                <a:solidFill>
                  <a:srgbClr val="0462C1"/>
                </a:solidFill>
                <a:uFill>
                  <a:solidFill>
                    <a:srgbClr val="0462C1"/>
                  </a:solidFill>
                </a:uFill>
                <a:latin typeface="Verdana"/>
                <a:cs typeface="Verdana"/>
                <a:hlinkClick r:id="rId3"/>
              </a:rPr>
              <a:t> </a:t>
            </a:r>
            <a:r>
              <a:rPr b="0" u="heavy" spc="-5" dirty="0">
                <a:solidFill>
                  <a:srgbClr val="0462C1"/>
                </a:solidFill>
                <a:uFill>
                  <a:solidFill>
                    <a:srgbClr val="0462C1"/>
                  </a:solidFill>
                </a:uFill>
                <a:latin typeface="Verdana"/>
                <a:cs typeface="Verdana"/>
                <a:hlinkClick r:id="rId3"/>
              </a:rPr>
              <a:t>Σχεδίων</a:t>
            </a:r>
          </a:p>
        </p:txBody>
      </p:sp>
      <p:pic>
        <p:nvPicPr>
          <p:cNvPr id="4" name="object 4"/>
          <p:cNvPicPr/>
          <p:nvPr/>
        </p:nvPicPr>
        <p:blipFill>
          <a:blip r:embed="rId4" cstate="print"/>
          <a:stretch>
            <a:fillRect/>
          </a:stretch>
        </p:blipFill>
        <p:spPr>
          <a:xfrm>
            <a:off x="0" y="598931"/>
            <a:ext cx="7098791" cy="6259065"/>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853" y="1003692"/>
            <a:ext cx="3898265" cy="1306830"/>
          </a:xfrm>
          <a:prstGeom prst="rect">
            <a:avLst/>
          </a:prstGeom>
        </p:spPr>
        <p:txBody>
          <a:bodyPr vert="horz" wrap="square" lIns="0" tIns="12700" rIns="0" bIns="0" rtlCol="0">
            <a:spAutoFit/>
          </a:bodyPr>
          <a:lstStyle/>
          <a:p>
            <a:pPr marL="12700" marR="5080" indent="76200">
              <a:lnSpc>
                <a:spcPct val="150100"/>
              </a:lnSpc>
              <a:spcBef>
                <a:spcPts val="100"/>
              </a:spcBef>
            </a:pPr>
            <a:r>
              <a:rPr sz="2800" spc="-20" dirty="0">
                <a:solidFill>
                  <a:srgbClr val="404040"/>
                </a:solidFill>
                <a:latin typeface="Calibri Light"/>
                <a:cs typeface="Calibri Light"/>
              </a:rPr>
              <a:t>Σταυρούλα Αντωνίου </a:t>
            </a:r>
            <a:r>
              <a:rPr sz="2800" spc="-15" dirty="0">
                <a:solidFill>
                  <a:srgbClr val="404040"/>
                </a:solidFill>
                <a:latin typeface="Calibri Light"/>
                <a:cs typeface="Calibri Light"/>
              </a:rPr>
              <a:t> </a:t>
            </a:r>
            <a:r>
              <a:rPr sz="2800" spc="-5" dirty="0">
                <a:solidFill>
                  <a:srgbClr val="404040"/>
                </a:solidFill>
                <a:latin typeface="Calibri Light"/>
                <a:cs typeface="Calibri Light"/>
              </a:rPr>
              <a:t>Λειτουργός</a:t>
            </a:r>
            <a:r>
              <a:rPr sz="2800" spc="-30" dirty="0">
                <a:solidFill>
                  <a:srgbClr val="404040"/>
                </a:solidFill>
                <a:latin typeface="Calibri Light"/>
                <a:cs typeface="Calibri Light"/>
              </a:rPr>
              <a:t> </a:t>
            </a:r>
            <a:r>
              <a:rPr sz="2800" spc="-10" dirty="0">
                <a:solidFill>
                  <a:srgbClr val="404040"/>
                </a:solidFill>
                <a:latin typeface="Calibri Light"/>
                <a:cs typeface="Calibri Light"/>
              </a:rPr>
              <a:t>Προγράμματος</a:t>
            </a:r>
            <a:endParaRPr sz="2800" dirty="0">
              <a:latin typeface="Calibri Light"/>
              <a:cs typeface="Calibri Light"/>
            </a:endParaRPr>
          </a:p>
        </p:txBody>
      </p:sp>
      <p:sp>
        <p:nvSpPr>
          <p:cNvPr id="4" name="object 4"/>
          <p:cNvSpPr txBox="1"/>
          <p:nvPr/>
        </p:nvSpPr>
        <p:spPr>
          <a:xfrm>
            <a:off x="546853" y="3126550"/>
            <a:ext cx="216090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404040"/>
                </a:solidFill>
                <a:latin typeface="Calibri Light"/>
                <a:cs typeface="Calibri Light"/>
              </a:rPr>
              <a:t>Τηλ:</a:t>
            </a:r>
            <a:r>
              <a:rPr sz="2800" spc="-70" dirty="0">
                <a:solidFill>
                  <a:srgbClr val="404040"/>
                </a:solidFill>
                <a:latin typeface="Calibri Light"/>
                <a:cs typeface="Calibri Light"/>
              </a:rPr>
              <a:t> </a:t>
            </a:r>
            <a:r>
              <a:rPr sz="2800" spc="-5" dirty="0">
                <a:solidFill>
                  <a:srgbClr val="404040"/>
                </a:solidFill>
                <a:latin typeface="Calibri Light"/>
                <a:cs typeface="Calibri Light"/>
              </a:rPr>
              <a:t>22448891</a:t>
            </a:r>
            <a:endParaRPr sz="2800">
              <a:latin typeface="Calibri Light"/>
              <a:cs typeface="Calibri Light"/>
            </a:endParaRPr>
          </a:p>
        </p:txBody>
      </p:sp>
      <p:sp>
        <p:nvSpPr>
          <p:cNvPr id="5" name="object 5"/>
          <p:cNvSpPr txBox="1"/>
          <p:nvPr/>
        </p:nvSpPr>
        <p:spPr>
          <a:xfrm>
            <a:off x="546853" y="2191466"/>
            <a:ext cx="6082547" cy="658514"/>
          </a:xfrm>
          <a:prstGeom prst="rect">
            <a:avLst/>
          </a:prstGeom>
        </p:spPr>
        <p:txBody>
          <a:bodyPr vert="horz" wrap="square" lIns="0" tIns="225425" rIns="0" bIns="0" rtlCol="0">
            <a:spAutoFit/>
          </a:bodyPr>
          <a:lstStyle/>
          <a:p>
            <a:pPr marL="12700">
              <a:lnSpc>
                <a:spcPct val="100000"/>
              </a:lnSpc>
              <a:spcBef>
                <a:spcPts val="1775"/>
              </a:spcBef>
              <a:tabLst>
                <a:tab pos="722630" algn="l"/>
              </a:tabLst>
            </a:pPr>
            <a:r>
              <a:rPr sz="2800" spc="-15" dirty="0">
                <a:solidFill>
                  <a:srgbClr val="8F45C6"/>
                </a:solidFill>
                <a:latin typeface="Calibri Light"/>
                <a:cs typeface="Calibri Light"/>
              </a:rPr>
              <a:t>KA1	</a:t>
            </a:r>
            <a:r>
              <a:rPr sz="2800" spc="-25" dirty="0">
                <a:solidFill>
                  <a:srgbClr val="8F45C6"/>
                </a:solidFill>
                <a:latin typeface="Calibri Light"/>
                <a:cs typeface="Calibri Light"/>
              </a:rPr>
              <a:t>Τομέας</a:t>
            </a:r>
            <a:r>
              <a:rPr sz="2800" spc="-70" dirty="0">
                <a:solidFill>
                  <a:srgbClr val="8F45C6"/>
                </a:solidFill>
                <a:latin typeface="Calibri Light"/>
                <a:cs typeface="Calibri Light"/>
              </a:rPr>
              <a:t> </a:t>
            </a:r>
            <a:r>
              <a:rPr sz="2800" spc="-25" dirty="0">
                <a:solidFill>
                  <a:srgbClr val="8F45C6"/>
                </a:solidFill>
                <a:latin typeface="Calibri Light"/>
                <a:cs typeface="Calibri Light"/>
              </a:rPr>
              <a:t>Τριτοβάθμιας</a:t>
            </a:r>
            <a:r>
              <a:rPr sz="2800" spc="-70" dirty="0">
                <a:solidFill>
                  <a:srgbClr val="8F45C6"/>
                </a:solidFill>
                <a:latin typeface="Calibri Light"/>
                <a:cs typeface="Calibri Light"/>
              </a:rPr>
              <a:t> </a:t>
            </a:r>
            <a:r>
              <a:rPr sz="2800" spc="-25" dirty="0">
                <a:solidFill>
                  <a:srgbClr val="8F45C6"/>
                </a:solidFill>
                <a:latin typeface="Calibri Light"/>
                <a:cs typeface="Calibri Light"/>
              </a:rPr>
              <a:t>Εκπαίδευσης</a:t>
            </a:r>
            <a:endParaRPr sz="2800" dirty="0">
              <a:latin typeface="Calibri Light"/>
              <a:cs typeface="Calibri Light"/>
            </a:endParaRPr>
          </a:p>
        </p:txBody>
      </p:sp>
      <p:sp>
        <p:nvSpPr>
          <p:cNvPr id="6" name="object 6"/>
          <p:cNvSpPr txBox="1"/>
          <p:nvPr/>
        </p:nvSpPr>
        <p:spPr>
          <a:xfrm>
            <a:off x="555040" y="3781961"/>
            <a:ext cx="3335654" cy="452120"/>
          </a:xfrm>
          <a:prstGeom prst="rect">
            <a:avLst/>
          </a:prstGeom>
        </p:spPr>
        <p:txBody>
          <a:bodyPr vert="horz" wrap="square" lIns="0" tIns="12065" rIns="0" bIns="0" rtlCol="0">
            <a:spAutoFit/>
          </a:bodyPr>
          <a:lstStyle/>
          <a:p>
            <a:pPr marL="12700">
              <a:lnSpc>
                <a:spcPct val="100000"/>
              </a:lnSpc>
              <a:spcBef>
                <a:spcPts val="95"/>
              </a:spcBef>
            </a:pPr>
            <a:r>
              <a:rPr sz="2800" u="heavy" spc="-10" dirty="0">
                <a:solidFill>
                  <a:srgbClr val="0462C1"/>
                </a:solidFill>
                <a:uFill>
                  <a:solidFill>
                    <a:srgbClr val="0462C1"/>
                  </a:solidFill>
                </a:uFill>
                <a:latin typeface="Calibri Light"/>
                <a:cs typeface="Calibri Light"/>
                <a:hlinkClick r:id="rId2"/>
              </a:rPr>
              <a:t>santoniou@idep.org.cy</a:t>
            </a:r>
            <a:endParaRPr sz="2800" dirty="0">
              <a:latin typeface="Calibri Light"/>
              <a:cs typeface="Calibri Light"/>
            </a:endParaRPr>
          </a:p>
        </p:txBody>
      </p:sp>
      <p:sp>
        <p:nvSpPr>
          <p:cNvPr id="8" name="object 8"/>
          <p:cNvSpPr txBox="1"/>
          <p:nvPr/>
        </p:nvSpPr>
        <p:spPr>
          <a:xfrm>
            <a:off x="290880" y="112852"/>
            <a:ext cx="3863975"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FFFFFF"/>
                </a:solidFill>
                <a:latin typeface="Verdana"/>
                <a:cs typeface="Verdana"/>
              </a:rPr>
              <a:t>Στοιχεία</a:t>
            </a:r>
            <a:r>
              <a:rPr sz="2800" spc="-30" dirty="0">
                <a:solidFill>
                  <a:srgbClr val="FFFFFF"/>
                </a:solidFill>
                <a:latin typeface="Verdana"/>
                <a:cs typeface="Verdana"/>
              </a:rPr>
              <a:t> </a:t>
            </a:r>
            <a:r>
              <a:rPr sz="2800" spc="-10" dirty="0">
                <a:solidFill>
                  <a:srgbClr val="FFFFFF"/>
                </a:solidFill>
                <a:latin typeface="Verdana"/>
                <a:cs typeface="Verdana"/>
              </a:rPr>
              <a:t>Επικοινωνίας</a:t>
            </a:r>
            <a:endParaRPr sz="2800">
              <a:latin typeface="Verdana"/>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175666" y="64719"/>
            <a:ext cx="7159625" cy="514350"/>
          </a:xfrm>
          <a:prstGeom prst="rect">
            <a:avLst/>
          </a:prstGeom>
        </p:spPr>
        <p:txBody>
          <a:bodyPr vert="horz" wrap="square" lIns="0" tIns="13335" rIns="0" bIns="0" rtlCol="0">
            <a:spAutoFit/>
          </a:bodyPr>
          <a:lstStyle/>
          <a:p>
            <a:pPr marL="12700">
              <a:lnSpc>
                <a:spcPct val="100000"/>
              </a:lnSpc>
              <a:spcBef>
                <a:spcPts val="105"/>
              </a:spcBef>
            </a:pPr>
            <a:r>
              <a:rPr sz="3200" spc="-5" dirty="0">
                <a:latin typeface="Calibri"/>
                <a:cs typeface="Calibri"/>
              </a:rPr>
              <a:t>Συμμετέχουσες</a:t>
            </a:r>
            <a:r>
              <a:rPr sz="3200" spc="-40" dirty="0">
                <a:latin typeface="Calibri"/>
                <a:cs typeface="Calibri"/>
              </a:rPr>
              <a:t> </a:t>
            </a:r>
            <a:r>
              <a:rPr sz="3200" dirty="0">
                <a:latin typeface="Calibri"/>
                <a:cs typeface="Calibri"/>
              </a:rPr>
              <a:t>Χώρες</a:t>
            </a:r>
            <a:r>
              <a:rPr sz="3200" spc="-15" dirty="0">
                <a:latin typeface="Calibri"/>
                <a:cs typeface="Calibri"/>
              </a:rPr>
              <a:t> </a:t>
            </a:r>
            <a:r>
              <a:rPr sz="3200" spc="-5" dirty="0" err="1">
                <a:latin typeface="Calibri"/>
                <a:cs typeface="Calibri"/>
              </a:rPr>
              <a:t>στην</a:t>
            </a:r>
            <a:r>
              <a:rPr sz="3200" spc="-15" dirty="0">
                <a:latin typeface="Calibri"/>
                <a:cs typeface="Calibri"/>
              </a:rPr>
              <a:t> </a:t>
            </a:r>
            <a:r>
              <a:rPr sz="3200" dirty="0">
                <a:latin typeface="Calibri"/>
                <a:cs typeface="Calibri"/>
              </a:rPr>
              <a:t>ΚΑ131</a:t>
            </a:r>
          </a:p>
        </p:txBody>
      </p:sp>
      <p:sp>
        <p:nvSpPr>
          <p:cNvPr id="7" name="object 7"/>
          <p:cNvSpPr txBox="1"/>
          <p:nvPr/>
        </p:nvSpPr>
        <p:spPr>
          <a:xfrm>
            <a:off x="7474457" y="938149"/>
            <a:ext cx="4187190" cy="849630"/>
          </a:xfrm>
          <a:prstGeom prst="rect">
            <a:avLst/>
          </a:prstGeom>
        </p:spPr>
        <p:txBody>
          <a:bodyPr vert="horz" wrap="square" lIns="0" tIns="12700" rIns="0" bIns="0" rtlCol="0">
            <a:spAutoFit/>
          </a:bodyPr>
          <a:lstStyle/>
          <a:p>
            <a:pPr marL="12700" marR="5080">
              <a:lnSpc>
                <a:spcPct val="150100"/>
              </a:lnSpc>
              <a:spcBef>
                <a:spcPts val="100"/>
              </a:spcBef>
            </a:pPr>
            <a:r>
              <a:rPr sz="1800" b="1" dirty="0">
                <a:solidFill>
                  <a:srgbClr val="0A752C"/>
                </a:solidFill>
                <a:latin typeface="Verdana"/>
                <a:cs typeface="Verdana"/>
              </a:rPr>
              <a:t>Στην ΚΑ131 </a:t>
            </a:r>
            <a:r>
              <a:rPr sz="1800" b="1" spc="-5" dirty="0">
                <a:solidFill>
                  <a:srgbClr val="0A752C"/>
                </a:solidFill>
                <a:latin typeface="Verdana"/>
                <a:cs typeface="Verdana"/>
              </a:rPr>
              <a:t>πραγματοποιούνται </a:t>
            </a:r>
            <a:r>
              <a:rPr sz="1800" b="1" dirty="0">
                <a:solidFill>
                  <a:srgbClr val="0A752C"/>
                </a:solidFill>
                <a:latin typeface="Verdana"/>
                <a:cs typeface="Verdana"/>
              </a:rPr>
              <a:t> </a:t>
            </a:r>
            <a:r>
              <a:rPr sz="1800" b="1" spc="-5" dirty="0">
                <a:solidFill>
                  <a:srgbClr val="0A752C"/>
                </a:solidFill>
                <a:latin typeface="Verdana"/>
                <a:cs typeface="Verdana"/>
              </a:rPr>
              <a:t>μόνο</a:t>
            </a:r>
            <a:r>
              <a:rPr sz="1800" b="1" dirty="0">
                <a:solidFill>
                  <a:srgbClr val="0A752C"/>
                </a:solidFill>
                <a:latin typeface="Verdana"/>
                <a:cs typeface="Verdana"/>
              </a:rPr>
              <a:t> </a:t>
            </a:r>
            <a:r>
              <a:rPr sz="1800" b="1" spc="-5" dirty="0">
                <a:solidFill>
                  <a:srgbClr val="0A752C"/>
                </a:solidFill>
                <a:latin typeface="Verdana"/>
                <a:cs typeface="Verdana"/>
              </a:rPr>
              <a:t>εξερχόμενες</a:t>
            </a:r>
            <a:r>
              <a:rPr sz="1800" b="1" spc="-30" dirty="0">
                <a:solidFill>
                  <a:srgbClr val="0A752C"/>
                </a:solidFill>
                <a:latin typeface="Verdana"/>
                <a:cs typeface="Verdana"/>
              </a:rPr>
              <a:t> </a:t>
            </a:r>
            <a:r>
              <a:rPr sz="1800" b="1" spc="-5" dirty="0">
                <a:solidFill>
                  <a:srgbClr val="0A752C"/>
                </a:solidFill>
                <a:latin typeface="Verdana"/>
                <a:cs typeface="Verdana"/>
              </a:rPr>
              <a:t>κινητικότητές</a:t>
            </a:r>
            <a:r>
              <a:rPr sz="1800" spc="-5" dirty="0">
                <a:solidFill>
                  <a:srgbClr val="404040"/>
                </a:solidFill>
                <a:latin typeface="Verdana"/>
                <a:cs typeface="Verdana"/>
              </a:rPr>
              <a:t>.</a:t>
            </a:r>
            <a:endParaRPr sz="1800" dirty="0">
              <a:latin typeface="Verdana"/>
              <a:cs typeface="Verdana"/>
            </a:endParaRPr>
          </a:p>
        </p:txBody>
      </p:sp>
      <p:sp>
        <p:nvSpPr>
          <p:cNvPr id="8" name="object 8"/>
          <p:cNvSpPr txBox="1"/>
          <p:nvPr/>
        </p:nvSpPr>
        <p:spPr>
          <a:xfrm>
            <a:off x="7474457" y="2173096"/>
            <a:ext cx="4209415" cy="1671955"/>
          </a:xfrm>
          <a:prstGeom prst="rect">
            <a:avLst/>
          </a:prstGeom>
        </p:spPr>
        <p:txBody>
          <a:bodyPr vert="horz" wrap="square" lIns="0" tIns="12700" rIns="0" bIns="0" rtlCol="0">
            <a:spAutoFit/>
          </a:bodyPr>
          <a:lstStyle/>
          <a:p>
            <a:pPr marL="12700" marR="5080" algn="just">
              <a:lnSpc>
                <a:spcPct val="150000"/>
              </a:lnSpc>
              <a:spcBef>
                <a:spcPts val="100"/>
              </a:spcBef>
            </a:pPr>
            <a:r>
              <a:rPr sz="1800" i="1" spc="-5" dirty="0">
                <a:solidFill>
                  <a:srgbClr val="404040"/>
                </a:solidFill>
                <a:latin typeface="Verdana"/>
                <a:cs typeface="Verdana"/>
              </a:rPr>
              <a:t>*</a:t>
            </a:r>
            <a:r>
              <a:rPr sz="1800" b="1" i="1" u="sng" spc="-5" dirty="0">
                <a:solidFill>
                  <a:srgbClr val="8F45C6"/>
                </a:solidFill>
                <a:latin typeface="Verdana"/>
                <a:cs typeface="Verdana"/>
              </a:rPr>
              <a:t>Με </a:t>
            </a:r>
            <a:r>
              <a:rPr sz="1800" b="1" i="1" u="sng" dirty="0">
                <a:solidFill>
                  <a:srgbClr val="8F45C6"/>
                </a:solidFill>
                <a:latin typeface="Verdana"/>
                <a:cs typeface="Verdana"/>
              </a:rPr>
              <a:t>εξαίρεση </a:t>
            </a:r>
            <a:r>
              <a:rPr sz="1800" i="1" spc="-5" dirty="0">
                <a:solidFill>
                  <a:srgbClr val="404040"/>
                </a:solidFill>
                <a:latin typeface="Verdana"/>
                <a:cs typeface="Verdana"/>
              </a:rPr>
              <a:t>τους/τις invited </a:t>
            </a:r>
            <a:r>
              <a:rPr sz="1800" i="1" dirty="0">
                <a:solidFill>
                  <a:srgbClr val="404040"/>
                </a:solidFill>
                <a:latin typeface="Verdana"/>
                <a:cs typeface="Verdana"/>
              </a:rPr>
              <a:t>Staff </a:t>
            </a:r>
            <a:r>
              <a:rPr sz="1800" i="1" spc="-620" dirty="0">
                <a:solidFill>
                  <a:srgbClr val="404040"/>
                </a:solidFill>
                <a:latin typeface="Verdana"/>
                <a:cs typeface="Verdana"/>
              </a:rPr>
              <a:t> </a:t>
            </a:r>
            <a:r>
              <a:rPr sz="1800" i="1" dirty="0">
                <a:solidFill>
                  <a:srgbClr val="404040"/>
                </a:solidFill>
                <a:latin typeface="Verdana"/>
                <a:cs typeface="Verdana"/>
              </a:rPr>
              <a:t>(προσκεκλημένο</a:t>
            </a:r>
            <a:r>
              <a:rPr sz="1800" i="1" spc="-80" dirty="0">
                <a:solidFill>
                  <a:srgbClr val="404040"/>
                </a:solidFill>
                <a:latin typeface="Verdana"/>
                <a:cs typeface="Verdana"/>
              </a:rPr>
              <a:t> </a:t>
            </a:r>
            <a:r>
              <a:rPr sz="1800" i="1" dirty="0">
                <a:solidFill>
                  <a:srgbClr val="404040"/>
                </a:solidFill>
                <a:latin typeface="Verdana"/>
                <a:cs typeface="Verdana"/>
              </a:rPr>
              <a:t>προσωπικό</a:t>
            </a:r>
            <a:r>
              <a:rPr sz="1800" dirty="0">
                <a:solidFill>
                  <a:srgbClr val="404040"/>
                </a:solidFill>
                <a:latin typeface="Verdana"/>
                <a:cs typeface="Verdana"/>
              </a:rPr>
              <a:t>)</a:t>
            </a:r>
            <a:r>
              <a:rPr sz="1800" spc="-45" dirty="0">
                <a:solidFill>
                  <a:srgbClr val="404040"/>
                </a:solidFill>
                <a:latin typeface="Verdana"/>
                <a:cs typeface="Verdana"/>
              </a:rPr>
              <a:t> </a:t>
            </a:r>
            <a:r>
              <a:rPr sz="1800" spc="-5" dirty="0">
                <a:solidFill>
                  <a:srgbClr val="BE94DF"/>
                </a:solidFill>
                <a:latin typeface="Verdana"/>
                <a:cs typeface="Verdana"/>
              </a:rPr>
              <a:t>από</a:t>
            </a:r>
            <a:r>
              <a:rPr sz="1800" spc="-30" dirty="0">
                <a:solidFill>
                  <a:srgbClr val="BE94DF"/>
                </a:solidFill>
                <a:latin typeface="Verdana"/>
                <a:cs typeface="Verdana"/>
              </a:rPr>
              <a:t> </a:t>
            </a:r>
            <a:r>
              <a:rPr sz="1800" dirty="0">
                <a:solidFill>
                  <a:srgbClr val="BE94DF"/>
                </a:solidFill>
                <a:latin typeface="Verdana"/>
                <a:cs typeface="Verdana"/>
              </a:rPr>
              <a:t>τις </a:t>
            </a:r>
            <a:r>
              <a:rPr sz="1800" spc="-620" dirty="0">
                <a:solidFill>
                  <a:srgbClr val="BE94DF"/>
                </a:solidFill>
                <a:latin typeface="Verdana"/>
                <a:cs typeface="Verdana"/>
              </a:rPr>
              <a:t> </a:t>
            </a:r>
            <a:r>
              <a:rPr sz="1800" dirty="0">
                <a:solidFill>
                  <a:srgbClr val="BE94DF"/>
                </a:solidFill>
                <a:latin typeface="Verdana"/>
                <a:cs typeface="Verdana"/>
              </a:rPr>
              <a:t>επιχειρήσεις </a:t>
            </a:r>
            <a:r>
              <a:rPr sz="1800" dirty="0">
                <a:solidFill>
                  <a:srgbClr val="404040"/>
                </a:solidFill>
                <a:latin typeface="Verdana"/>
                <a:cs typeface="Verdana"/>
              </a:rPr>
              <a:t>μόνο </a:t>
            </a:r>
            <a:r>
              <a:rPr sz="1800" spc="-5" dirty="0">
                <a:solidFill>
                  <a:srgbClr val="404040"/>
                </a:solidFill>
                <a:latin typeface="Verdana"/>
                <a:cs typeface="Verdana"/>
              </a:rPr>
              <a:t>από </a:t>
            </a:r>
            <a:r>
              <a:rPr sz="1800" dirty="0">
                <a:solidFill>
                  <a:srgbClr val="404040"/>
                </a:solidFill>
                <a:latin typeface="Verdana"/>
                <a:cs typeface="Verdana"/>
              </a:rPr>
              <a:t>τις </a:t>
            </a:r>
            <a:r>
              <a:rPr sz="1800" spc="-5" dirty="0">
                <a:solidFill>
                  <a:srgbClr val="404040"/>
                </a:solidFill>
                <a:latin typeface="Verdana"/>
                <a:cs typeface="Verdana"/>
              </a:rPr>
              <a:t>χώρες των </a:t>
            </a:r>
            <a:r>
              <a:rPr sz="1800" spc="-625" dirty="0">
                <a:solidFill>
                  <a:srgbClr val="404040"/>
                </a:solidFill>
                <a:latin typeface="Verdana"/>
                <a:cs typeface="Verdana"/>
              </a:rPr>
              <a:t> </a:t>
            </a:r>
            <a:r>
              <a:rPr sz="1800" spc="-5" dirty="0">
                <a:solidFill>
                  <a:srgbClr val="404040"/>
                </a:solidFill>
                <a:latin typeface="Verdana"/>
                <a:cs typeface="Verdana"/>
              </a:rPr>
              <a:t>Group</a:t>
            </a:r>
            <a:r>
              <a:rPr sz="1800" spc="-15" dirty="0">
                <a:solidFill>
                  <a:srgbClr val="404040"/>
                </a:solidFill>
                <a:latin typeface="Verdana"/>
                <a:cs typeface="Verdana"/>
              </a:rPr>
              <a:t> </a:t>
            </a:r>
            <a:r>
              <a:rPr sz="1800" spc="-5" dirty="0">
                <a:solidFill>
                  <a:srgbClr val="404040"/>
                </a:solidFill>
                <a:latin typeface="Verdana"/>
                <a:cs typeface="Verdana"/>
              </a:rPr>
              <a:t>1-3.</a:t>
            </a:r>
            <a:endParaRPr sz="1800" dirty="0">
              <a:latin typeface="Verdana"/>
              <a:cs typeface="Verdana"/>
            </a:endParaRPr>
          </a:p>
        </p:txBody>
      </p:sp>
      <p:sp>
        <p:nvSpPr>
          <p:cNvPr id="10" name="object 10"/>
          <p:cNvSpPr txBox="1"/>
          <p:nvPr/>
        </p:nvSpPr>
        <p:spPr>
          <a:xfrm>
            <a:off x="7474457" y="4231385"/>
            <a:ext cx="4530725" cy="2034275"/>
          </a:xfrm>
          <a:prstGeom prst="rect">
            <a:avLst/>
          </a:prstGeom>
        </p:spPr>
        <p:txBody>
          <a:bodyPr vert="horz" wrap="square" lIns="0" tIns="149860" rIns="0" bIns="0" rtlCol="0">
            <a:spAutoFit/>
          </a:bodyPr>
          <a:lstStyle/>
          <a:p>
            <a:pPr marL="12700">
              <a:lnSpc>
                <a:spcPct val="100000"/>
              </a:lnSpc>
              <a:spcBef>
                <a:spcPts val="1180"/>
              </a:spcBef>
            </a:pPr>
            <a:r>
              <a:rPr sz="1800" spc="-5" dirty="0">
                <a:solidFill>
                  <a:srgbClr val="404040"/>
                </a:solidFill>
                <a:latin typeface="Verdana"/>
                <a:cs typeface="Verdana"/>
              </a:rPr>
              <a:t>Eξαίρεση</a:t>
            </a:r>
            <a:r>
              <a:rPr sz="1800" spc="-10" dirty="0">
                <a:solidFill>
                  <a:srgbClr val="404040"/>
                </a:solidFill>
                <a:latin typeface="Verdana"/>
                <a:cs typeface="Verdana"/>
              </a:rPr>
              <a:t> </a:t>
            </a:r>
            <a:r>
              <a:rPr sz="1800" dirty="0">
                <a:solidFill>
                  <a:srgbClr val="404040"/>
                </a:solidFill>
                <a:latin typeface="Verdana"/>
                <a:cs typeface="Verdana"/>
              </a:rPr>
              <a:t>επίσης</a:t>
            </a:r>
            <a:r>
              <a:rPr sz="1800" spc="-25" dirty="0">
                <a:solidFill>
                  <a:srgbClr val="404040"/>
                </a:solidFill>
                <a:latin typeface="Verdana"/>
                <a:cs typeface="Verdana"/>
              </a:rPr>
              <a:t> </a:t>
            </a:r>
            <a:r>
              <a:rPr sz="1800" spc="-5" dirty="0">
                <a:solidFill>
                  <a:srgbClr val="404040"/>
                </a:solidFill>
                <a:latin typeface="Verdana"/>
                <a:cs typeface="Verdana"/>
              </a:rPr>
              <a:t>αποτελούν</a:t>
            </a:r>
            <a:r>
              <a:rPr sz="1800" spc="-25" dirty="0">
                <a:solidFill>
                  <a:srgbClr val="404040"/>
                </a:solidFill>
                <a:latin typeface="Verdana"/>
                <a:cs typeface="Verdana"/>
              </a:rPr>
              <a:t> </a:t>
            </a:r>
            <a:r>
              <a:rPr sz="1800" b="1" dirty="0">
                <a:solidFill>
                  <a:schemeClr val="accent3">
                    <a:lumMod val="50000"/>
                  </a:schemeClr>
                </a:solidFill>
                <a:latin typeface="Verdana"/>
                <a:cs typeface="Verdana"/>
              </a:rPr>
              <a:t>οι</a:t>
            </a:r>
          </a:p>
          <a:p>
            <a:pPr marL="12700" marR="5080">
              <a:lnSpc>
                <a:spcPct val="150000"/>
              </a:lnSpc>
              <a:tabLst>
                <a:tab pos="1732914" algn="l"/>
              </a:tabLst>
            </a:pPr>
            <a:r>
              <a:rPr sz="1800" b="1" dirty="0">
                <a:solidFill>
                  <a:schemeClr val="accent3">
                    <a:lumMod val="50000"/>
                  </a:schemeClr>
                </a:solidFill>
                <a:latin typeface="Verdana"/>
                <a:cs typeface="Verdana"/>
              </a:rPr>
              <a:t>εισερχόμενοι </a:t>
            </a:r>
            <a:r>
              <a:rPr sz="1800" b="1" spc="-5" dirty="0">
                <a:solidFill>
                  <a:schemeClr val="accent3">
                    <a:lumMod val="50000"/>
                  </a:schemeClr>
                </a:solidFill>
                <a:latin typeface="Verdana"/>
                <a:cs typeface="Verdana"/>
              </a:rPr>
              <a:t>φοιτητές/προσωπικό </a:t>
            </a:r>
            <a:r>
              <a:rPr sz="1800" b="1" spc="-10" dirty="0">
                <a:solidFill>
                  <a:schemeClr val="accent3">
                    <a:lumMod val="50000"/>
                  </a:schemeClr>
                </a:solidFill>
                <a:latin typeface="Verdana"/>
                <a:cs typeface="Verdana"/>
              </a:rPr>
              <a:t>από </a:t>
            </a:r>
            <a:r>
              <a:rPr sz="1800" b="1" spc="-5" dirty="0">
                <a:solidFill>
                  <a:schemeClr val="accent3">
                    <a:lumMod val="50000"/>
                  </a:schemeClr>
                </a:solidFill>
                <a:latin typeface="Verdana"/>
                <a:cs typeface="Verdana"/>
              </a:rPr>
              <a:t> την</a:t>
            </a:r>
            <a:r>
              <a:rPr sz="1800" b="1" spc="-10" dirty="0">
                <a:solidFill>
                  <a:schemeClr val="accent3">
                    <a:lumMod val="50000"/>
                  </a:schemeClr>
                </a:solidFill>
                <a:latin typeface="Verdana"/>
                <a:cs typeface="Verdana"/>
              </a:rPr>
              <a:t> </a:t>
            </a:r>
            <a:r>
              <a:rPr sz="1800" b="1" dirty="0">
                <a:solidFill>
                  <a:schemeClr val="accent3">
                    <a:lumMod val="50000"/>
                  </a:schemeClr>
                </a:solidFill>
                <a:latin typeface="Verdana"/>
                <a:cs typeface="Verdana"/>
              </a:rPr>
              <a:t>Ουκρανία</a:t>
            </a:r>
            <a:r>
              <a:rPr lang="en-GB" sz="1800" b="1" dirty="0">
                <a:solidFill>
                  <a:schemeClr val="accent3">
                    <a:lumMod val="50000"/>
                  </a:schemeClr>
                </a:solidFill>
                <a:latin typeface="Verdana"/>
                <a:cs typeface="Verdana"/>
              </a:rPr>
              <a:t> </a:t>
            </a:r>
            <a:r>
              <a:rPr sz="1800" b="1" i="1" u="sng" dirty="0">
                <a:solidFill>
                  <a:schemeClr val="accent3">
                    <a:lumMod val="50000"/>
                  </a:schemeClr>
                </a:solidFill>
                <a:latin typeface="Verdana"/>
                <a:cs typeface="Verdana"/>
              </a:rPr>
              <a:t>(Incoming</a:t>
            </a:r>
            <a:r>
              <a:rPr sz="1800" b="1" i="1" u="sng" spc="-30" dirty="0">
                <a:solidFill>
                  <a:schemeClr val="accent3">
                    <a:lumMod val="50000"/>
                  </a:schemeClr>
                </a:solidFill>
                <a:latin typeface="Verdana"/>
                <a:cs typeface="Verdana"/>
              </a:rPr>
              <a:t> </a:t>
            </a:r>
            <a:r>
              <a:rPr sz="1800" b="1" i="1" u="sng" spc="-5" dirty="0">
                <a:solidFill>
                  <a:schemeClr val="accent3">
                    <a:lumMod val="50000"/>
                  </a:schemeClr>
                </a:solidFill>
                <a:latin typeface="Verdana"/>
                <a:cs typeface="Verdana"/>
              </a:rPr>
              <a:t>international </a:t>
            </a:r>
            <a:r>
              <a:rPr sz="1800" b="1" i="1" u="sng" spc="-615" dirty="0">
                <a:solidFill>
                  <a:schemeClr val="accent3">
                    <a:lumMod val="50000"/>
                  </a:schemeClr>
                </a:solidFill>
                <a:latin typeface="Verdana"/>
                <a:cs typeface="Verdana"/>
              </a:rPr>
              <a:t> </a:t>
            </a:r>
            <a:r>
              <a:rPr sz="1800" b="1" i="1" u="sng" spc="-5" dirty="0">
                <a:solidFill>
                  <a:schemeClr val="accent3">
                    <a:lumMod val="50000"/>
                  </a:schemeClr>
                </a:solidFill>
                <a:latin typeface="Verdana"/>
                <a:cs typeface="Verdana"/>
              </a:rPr>
              <a:t>participant</a:t>
            </a:r>
            <a:r>
              <a:rPr sz="1800" b="1" i="1" u="sng" spc="10" dirty="0">
                <a:solidFill>
                  <a:schemeClr val="accent3">
                    <a:lumMod val="50000"/>
                  </a:schemeClr>
                </a:solidFill>
                <a:latin typeface="Verdana"/>
                <a:cs typeface="Verdana"/>
              </a:rPr>
              <a:t> </a:t>
            </a:r>
            <a:r>
              <a:rPr sz="1800" b="1" i="1" u="sng" spc="-5" dirty="0">
                <a:solidFill>
                  <a:schemeClr val="accent3">
                    <a:lumMod val="50000"/>
                  </a:schemeClr>
                </a:solidFill>
                <a:latin typeface="Verdana"/>
                <a:cs typeface="Verdana"/>
              </a:rPr>
              <a:t>under</a:t>
            </a:r>
            <a:r>
              <a:rPr sz="1800" b="1" i="1" u="sng" spc="5" dirty="0">
                <a:solidFill>
                  <a:schemeClr val="accent3">
                    <a:lumMod val="50000"/>
                  </a:schemeClr>
                </a:solidFill>
                <a:latin typeface="Verdana"/>
                <a:cs typeface="Verdana"/>
              </a:rPr>
              <a:t> </a:t>
            </a:r>
            <a:r>
              <a:rPr sz="1800" b="1" i="1" u="sng" spc="-5" dirty="0">
                <a:solidFill>
                  <a:schemeClr val="accent3">
                    <a:lumMod val="50000"/>
                  </a:schemeClr>
                </a:solidFill>
                <a:latin typeface="Verdana"/>
                <a:cs typeface="Verdana"/>
              </a:rPr>
              <a:t>special</a:t>
            </a:r>
            <a:r>
              <a:rPr sz="1800" b="1" i="1" u="sng" spc="25" dirty="0">
                <a:solidFill>
                  <a:schemeClr val="accent3">
                    <a:lumMod val="50000"/>
                  </a:schemeClr>
                </a:solidFill>
                <a:latin typeface="Verdana"/>
                <a:cs typeface="Verdana"/>
              </a:rPr>
              <a:t> </a:t>
            </a:r>
            <a:r>
              <a:rPr sz="1800" b="1" i="1" u="sng" spc="-5" dirty="0">
                <a:solidFill>
                  <a:schemeClr val="accent3">
                    <a:lumMod val="50000"/>
                  </a:schemeClr>
                </a:solidFill>
                <a:latin typeface="Verdana"/>
                <a:cs typeface="Verdana"/>
              </a:rPr>
              <a:t>conditions</a:t>
            </a:r>
            <a:r>
              <a:rPr sz="1800" i="1" u="sng" dirty="0">
                <a:solidFill>
                  <a:srgbClr val="404040"/>
                </a:solidFill>
                <a:latin typeface="Verdana"/>
                <a:cs typeface="Verdana"/>
              </a:rPr>
              <a:t>)</a:t>
            </a:r>
            <a:r>
              <a:rPr lang="el-GR" sz="1800" i="1" u="sng" dirty="0">
                <a:solidFill>
                  <a:srgbClr val="404040"/>
                </a:solidFill>
                <a:latin typeface="Verdana"/>
                <a:cs typeface="Verdana"/>
              </a:rPr>
              <a:t>*</a:t>
            </a:r>
            <a:r>
              <a:rPr lang="en-GB" sz="1800" i="1" u="sng" dirty="0">
                <a:solidFill>
                  <a:srgbClr val="404040"/>
                </a:solidFill>
                <a:latin typeface="Verdana"/>
                <a:cs typeface="Verdana"/>
              </a:rPr>
              <a:t>Addendum</a:t>
            </a:r>
            <a:endParaRPr sz="1800" u="sng" dirty="0">
              <a:latin typeface="Verdana"/>
              <a:cs typeface="Verdana"/>
            </a:endParaRPr>
          </a:p>
        </p:txBody>
      </p:sp>
      <p:grpSp>
        <p:nvGrpSpPr>
          <p:cNvPr id="11" name="object 11"/>
          <p:cNvGrpSpPr/>
          <p:nvPr/>
        </p:nvGrpSpPr>
        <p:grpSpPr>
          <a:xfrm>
            <a:off x="94488" y="5038344"/>
            <a:ext cx="7251700" cy="1420495"/>
            <a:chOff x="94488" y="5038344"/>
            <a:chExt cx="7251700" cy="1420495"/>
          </a:xfrm>
        </p:grpSpPr>
        <p:pic>
          <p:nvPicPr>
            <p:cNvPr id="12" name="object 12"/>
            <p:cNvPicPr/>
            <p:nvPr/>
          </p:nvPicPr>
          <p:blipFill>
            <a:blip r:embed="rId4" cstate="print"/>
            <a:stretch>
              <a:fillRect/>
            </a:stretch>
          </p:blipFill>
          <p:spPr>
            <a:xfrm>
              <a:off x="3742943" y="5041392"/>
              <a:ext cx="3599688" cy="1414271"/>
            </a:xfrm>
            <a:prstGeom prst="rect">
              <a:avLst/>
            </a:prstGeom>
          </p:spPr>
        </p:pic>
        <p:sp>
          <p:nvSpPr>
            <p:cNvPr id="13" name="object 13"/>
            <p:cNvSpPr/>
            <p:nvPr/>
          </p:nvSpPr>
          <p:spPr>
            <a:xfrm>
              <a:off x="3741420" y="5039868"/>
              <a:ext cx="3602990" cy="1417320"/>
            </a:xfrm>
            <a:custGeom>
              <a:avLst/>
              <a:gdLst/>
              <a:ahLst/>
              <a:cxnLst/>
              <a:rect l="l" t="t" r="r" b="b"/>
              <a:pathLst>
                <a:path w="3602990" h="1417320">
                  <a:moveTo>
                    <a:pt x="0" y="1417319"/>
                  </a:moveTo>
                  <a:lnTo>
                    <a:pt x="3602735" y="1417319"/>
                  </a:lnTo>
                  <a:lnTo>
                    <a:pt x="3602735" y="0"/>
                  </a:lnTo>
                  <a:lnTo>
                    <a:pt x="0" y="0"/>
                  </a:lnTo>
                  <a:lnTo>
                    <a:pt x="0" y="1417319"/>
                  </a:lnTo>
                  <a:close/>
                </a:path>
              </a:pathLst>
            </a:custGeom>
            <a:ln w="3175">
              <a:solidFill>
                <a:srgbClr val="000000"/>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97536" y="5041392"/>
              <a:ext cx="3645408" cy="1414271"/>
            </a:xfrm>
            <a:prstGeom prst="rect">
              <a:avLst/>
            </a:prstGeom>
          </p:spPr>
        </p:pic>
        <p:sp>
          <p:nvSpPr>
            <p:cNvPr id="15" name="object 15"/>
            <p:cNvSpPr/>
            <p:nvPr/>
          </p:nvSpPr>
          <p:spPr>
            <a:xfrm>
              <a:off x="96012" y="5039868"/>
              <a:ext cx="3648710" cy="1417320"/>
            </a:xfrm>
            <a:custGeom>
              <a:avLst/>
              <a:gdLst/>
              <a:ahLst/>
              <a:cxnLst/>
              <a:rect l="l" t="t" r="r" b="b"/>
              <a:pathLst>
                <a:path w="3648710" h="1417320">
                  <a:moveTo>
                    <a:pt x="0" y="1417319"/>
                  </a:moveTo>
                  <a:lnTo>
                    <a:pt x="3648455" y="1417319"/>
                  </a:lnTo>
                  <a:lnTo>
                    <a:pt x="3648455" y="0"/>
                  </a:lnTo>
                  <a:lnTo>
                    <a:pt x="0" y="0"/>
                  </a:lnTo>
                  <a:lnTo>
                    <a:pt x="0" y="1417319"/>
                  </a:lnTo>
                  <a:close/>
                </a:path>
              </a:pathLst>
            </a:custGeom>
            <a:ln w="3175">
              <a:solidFill>
                <a:srgbClr val="000000"/>
              </a:solidFill>
            </a:ln>
          </p:spPr>
          <p:txBody>
            <a:bodyPr wrap="square" lIns="0" tIns="0" rIns="0" bIns="0" rtlCol="0"/>
            <a:lstStyle/>
            <a:p>
              <a:endParaRPr/>
            </a:p>
          </p:txBody>
        </p:sp>
      </p:grpSp>
      <p:pic>
        <p:nvPicPr>
          <p:cNvPr id="16" name="Picture 15">
            <a:extLst>
              <a:ext uri="{FF2B5EF4-FFF2-40B4-BE49-F238E27FC236}">
                <a16:creationId xmlns:a16="http://schemas.microsoft.com/office/drawing/2014/main" id="{4989251B-44AD-2FAD-E9F0-A48A37090264}"/>
              </a:ext>
            </a:extLst>
          </p:cNvPr>
          <p:cNvPicPr>
            <a:picLocks noChangeAspect="1"/>
          </p:cNvPicPr>
          <p:nvPr/>
        </p:nvPicPr>
        <p:blipFill>
          <a:blip r:embed="rId6"/>
          <a:stretch>
            <a:fillRect/>
          </a:stretch>
        </p:blipFill>
        <p:spPr>
          <a:xfrm>
            <a:off x="141253" y="938149"/>
            <a:ext cx="6932916" cy="3786251"/>
          </a:xfrm>
          <a:prstGeom prst="rect">
            <a:avLst/>
          </a:prstGeom>
          <a:ln>
            <a:noFill/>
          </a:ln>
          <a:effectLst>
            <a:outerShdw blurRad="190500" algn="tl" rotWithShape="0">
              <a:srgbClr val="000000">
                <a:alpha val="7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546</TotalTime>
  <Words>6766</Words>
  <Application>Microsoft Office PowerPoint</Application>
  <PresentationFormat>Widescreen</PresentationFormat>
  <Paragraphs>798</Paragraphs>
  <Slides>84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84</vt:i4>
      </vt:variant>
    </vt:vector>
  </HeadingPairs>
  <TitlesOfParts>
    <vt:vector size="95" baseType="lpstr">
      <vt:lpstr>Aptos</vt:lpstr>
      <vt:lpstr>Arial MT</vt:lpstr>
      <vt:lpstr>Calibri</vt:lpstr>
      <vt:lpstr>Calibri Light</vt:lpstr>
      <vt:lpstr>Courier New</vt:lpstr>
      <vt:lpstr>Roboto</vt:lpstr>
      <vt:lpstr>Tahoma</vt:lpstr>
      <vt:lpstr>Times New Roman</vt:lpstr>
      <vt:lpstr>Verdana</vt:lpstr>
      <vt:lpstr>Wingdings</vt:lpstr>
      <vt:lpstr>Office Theme</vt:lpstr>
      <vt:lpstr>PowerPoint Presentation</vt:lpstr>
      <vt:lpstr>ΜΑΓΝΗΤΟΣΚΟΠΗΣΗ ΣΕΜΙΝΑΡΙΩΝ</vt:lpstr>
      <vt:lpstr>Δομή Παρουσίασης</vt:lpstr>
      <vt:lpstr>PowerPoint Presentation</vt:lpstr>
      <vt:lpstr>PowerPoint Presentation</vt:lpstr>
      <vt:lpstr>PowerPoint Presentation</vt:lpstr>
      <vt:lpstr>Καταληκτική Ημερομηνία Υποβολής Αίτησης</vt:lpstr>
      <vt:lpstr>Διαθέσιμο Κονδύλι στην ΑΕ για ΚΑ1</vt:lpstr>
      <vt:lpstr>Συμμετέχουσες Χώρες στην ΚΑ131</vt:lpstr>
      <vt:lpstr>Συμμετέχουσες Χώρες στη Διεθνή εξερχόμενη Κινητικότητα της ΚΑ131</vt:lpstr>
      <vt:lpstr>Πώς μπορεί ένα ΑΕΙ να συμμετέχει</vt:lpstr>
      <vt:lpstr>Εθνική Κοινοπραξία &amp; Κριτήρια Αξιολόγησης</vt:lpstr>
      <vt:lpstr>ΚA131-Intra European Mobility for Students and Staff</vt:lpstr>
      <vt:lpstr>ΚA131-Intra European Mobility for Students</vt:lpstr>
      <vt:lpstr>ΚA131-Intra European Mobility for Staff</vt:lpstr>
      <vt:lpstr>PowerPoint Presentation</vt:lpstr>
      <vt:lpstr>PowerPoint Presentation</vt:lpstr>
      <vt:lpstr>Blended Intensive Programmes</vt:lpstr>
      <vt:lpstr>Κριτήρια Επιλογής ΚΑ131</vt:lpstr>
      <vt:lpstr>Έξοδα Διαβίωσης για /Απόφοιτους Κ</vt:lpstr>
      <vt:lpstr>Έξοδα διαβίωσης Προσωπικού</vt:lpstr>
      <vt:lpstr>Ταξιδιωτικά</vt:lpstr>
      <vt:lpstr>Ταξιδιωτικά Έξοδα για Σπουδαστές και Προσωπικό</vt:lpstr>
      <vt:lpstr>Έξοδα Διαβίωσης για Φοιτητές/τριες/Απόφοιτους   Κινητικότητες σύντομής διάρκειας </vt:lpstr>
      <vt:lpstr>Top Ups to individual support</vt:lpstr>
      <vt:lpstr>Επιχορήγηση του Top-up στις ομάδες ΛΕ</vt:lpstr>
      <vt:lpstr>Inclusion support</vt:lpstr>
      <vt:lpstr>Organizational Support – Οργανωτικά Έξοδα</vt:lpstr>
      <vt:lpstr>Organizational Support – Οργανωτικά Έξοδα</vt:lpstr>
      <vt:lpstr>Μικτή Κινητικότητα και Λιγότερες Ευκαιρίες</vt:lpstr>
      <vt:lpstr>ΚA131- Φοιτητές/τριες και Διάρκεια</vt:lpstr>
      <vt:lpstr>ΚA131- ΚΑ171 Προσωπικό και Διάρκεια</vt:lpstr>
      <vt:lpstr>International Mobility in KA131 ( 20%) 1/2</vt:lpstr>
      <vt:lpstr>International Mobility in KA131 2/2</vt:lpstr>
      <vt:lpstr>Refugees from Ukraine in BM (KA131)</vt:lpstr>
      <vt:lpstr>PowerPoint Presentation</vt:lpstr>
      <vt:lpstr>Διεθνής κινητικότητα από ταμεία εξωτερικής πολιτικής ( KA171 )</vt:lpstr>
      <vt:lpstr>Πρόσκληση 2024</vt:lpstr>
      <vt:lpstr>Κριτήρια Επιλογής Σχεδίου ΚΑ171</vt:lpstr>
      <vt:lpstr>Κριτήρια αξιολόγησης</vt:lpstr>
      <vt:lpstr>Κριτήρια αξιολόγησης</vt:lpstr>
      <vt:lpstr>Δραστηριότητες Κινητικότητας ΚΑ171</vt:lpstr>
      <vt:lpstr>Περιορισμοί στις εξερχόμενες κινητικότητες</vt:lpstr>
      <vt:lpstr>Οργανωτικά έξοδα</vt:lpstr>
      <vt:lpstr>PowerPoint Presentation</vt:lpstr>
      <vt:lpstr>Βασικές Πληροφορίες για τις Αιτήσεις</vt:lpstr>
      <vt:lpstr>Αίτηση KΑ131</vt:lpstr>
      <vt:lpstr>Αίτηση - Context</vt:lpstr>
      <vt:lpstr>Αίτηση – Participating Organizations (1/3)</vt:lpstr>
      <vt:lpstr>Αίτηση – Participating Organizations (2/3)</vt:lpstr>
      <vt:lpstr>Αίτηση – Participating Organizations (3/3)</vt:lpstr>
      <vt:lpstr>Αίτηση – Activities</vt:lpstr>
      <vt:lpstr>Αίτηση – Activities</vt:lpstr>
      <vt:lpstr>Αίτηση – Annexes &amp; Checklist</vt:lpstr>
      <vt:lpstr>Declaration of Honour – Προσοχή να αφορά στην Πρόσκληση του 2024  στην ανάλογη Δράση !</vt:lpstr>
      <vt:lpstr>Αίτηση – Sharing</vt:lpstr>
      <vt:lpstr>Αίτηση – History</vt:lpstr>
      <vt:lpstr>Αίτηση ΚΑ171 - Context</vt:lpstr>
      <vt:lpstr>Αίτηση ΚΑ171 – Regional Partnerships (1/2)</vt:lpstr>
      <vt:lpstr>Αίτηση ΚΑ171 – Regional Partnerships (2/2)</vt:lpstr>
      <vt:lpstr>Αίτηση ΚΑ171 – Project Description</vt:lpstr>
      <vt:lpstr>Αίτηση ΚΑ171 – Project Description</vt:lpstr>
      <vt:lpstr>Αίτηση ΚΑ171 – Αctivities (1/2)</vt:lpstr>
      <vt:lpstr>Αίτηση ΚΑ171 – Αctivities (2/2)</vt:lpstr>
      <vt:lpstr>Αίτηση KA130 – Consortium Summary</vt:lpstr>
      <vt:lpstr>Αίτηση ΚΑ130 – Participating Organizations (1/3)</vt:lpstr>
      <vt:lpstr>Αίτηση ΚΑ130 – Participating Organizations (2/3)</vt:lpstr>
      <vt:lpstr>Αίτηση ΚΑ130 – Participating Organizations (3/3)</vt:lpstr>
      <vt:lpstr>Αίτηση 130 – Consortium Description (1/2)</vt:lpstr>
      <vt:lpstr>Αίτηση ΚΑ 130 – Consortium Description (2/2)</vt:lpstr>
      <vt:lpstr>Αίτηση ΚΑ 130 – Follow Up</vt:lpstr>
      <vt:lpstr>Erasmus+ and European Solidarity Corps Platform</vt:lpstr>
      <vt:lpstr>Πρόσβαση στην πλατφόρμα EESCP</vt:lpstr>
      <vt:lpstr>Opportunities (1/2)</vt:lpstr>
      <vt:lpstr>Opportunities (2/2)  Ανοιχτές Προσκλήσεις ανά Τομέα</vt:lpstr>
      <vt:lpstr>My Applications (1/2)</vt:lpstr>
      <vt:lpstr>My Applications (2/2)</vt:lpstr>
      <vt:lpstr>Application Statuses</vt:lpstr>
      <vt:lpstr>Διαγραφή Αίτησης</vt:lpstr>
      <vt:lpstr>Υποβολή Αίτησης</vt:lpstr>
      <vt:lpstr>Υποβολή αίτησης εκτός προθεσμίας</vt:lpstr>
      <vt:lpstr>Tι Θα Χρειαστείτε Για Την Υποβολή</vt:lpstr>
      <vt:lpstr>Για πληροφορίες : Διαχείριση Σχεδίων</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Stavri Antoniou</cp:lastModifiedBy>
  <cp:revision>39</cp:revision>
  <dcterms:created xsi:type="dcterms:W3CDTF">2024-01-15T02:43:34Z</dcterms:created>
  <dcterms:modified xsi:type="dcterms:W3CDTF">2024-01-16T09:28:16Z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2023-01-20T00:00:00Z</vt:filetime>
  </property>
  <property fmtid="{D5CDD505-2E9C-101B-9397-08002B2CF9AE}" pid="3" name="Creator">
    <vt:lpwstr>Microsoft® PowerPoint® 2016</vt:lpwstr>
  </property>
  <property fmtid="{D5CDD505-2E9C-101B-9397-08002B2CF9AE}" pid="4" name="LastSaved">
    <vt:filetime>2024-01-15T00:00:00Z</vt:filetime>
  </property>
</Properties>
</file>