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69" r:id="rId2"/>
    <p:sldId id="538" r:id="rId3"/>
    <p:sldId id="528" r:id="rId4"/>
    <p:sldId id="558" r:id="rId5"/>
    <p:sldId id="610" r:id="rId6"/>
    <p:sldId id="611" r:id="rId7"/>
    <p:sldId id="520" r:id="rId8"/>
    <p:sldId id="595" r:id="rId9"/>
    <p:sldId id="536" r:id="rId10"/>
    <p:sldId id="539" r:id="rId11"/>
    <p:sldId id="521" r:id="rId12"/>
    <p:sldId id="523" r:id="rId13"/>
    <p:sldId id="555" r:id="rId14"/>
    <p:sldId id="524" r:id="rId15"/>
    <p:sldId id="556" r:id="rId16"/>
    <p:sldId id="548" r:id="rId17"/>
    <p:sldId id="560" r:id="rId18"/>
    <p:sldId id="561" r:id="rId19"/>
    <p:sldId id="612" r:id="rId20"/>
    <p:sldId id="565" r:id="rId21"/>
    <p:sldId id="540" r:id="rId22"/>
    <p:sldId id="541" r:id="rId23"/>
    <p:sldId id="466" r:id="rId24"/>
    <p:sldId id="613" r:id="rId25"/>
    <p:sldId id="387" r:id="rId26"/>
    <p:sldId id="535" r:id="rId27"/>
    <p:sldId id="283" r:id="rId28"/>
    <p:sldId id="614" r:id="rId29"/>
    <p:sldId id="544" r:id="rId30"/>
    <p:sldId id="615" r:id="rId31"/>
    <p:sldId id="287" r:id="rId32"/>
    <p:sldId id="297" r:id="rId33"/>
    <p:sldId id="495" r:id="rId34"/>
    <p:sldId id="581" r:id="rId35"/>
    <p:sldId id="582" r:id="rId36"/>
    <p:sldId id="569" r:id="rId37"/>
    <p:sldId id="583" r:id="rId38"/>
    <p:sldId id="585" r:id="rId39"/>
    <p:sldId id="586" r:id="rId40"/>
    <p:sldId id="587" r:id="rId41"/>
    <p:sldId id="588" r:id="rId42"/>
    <p:sldId id="589" r:id="rId43"/>
    <p:sldId id="590" r:id="rId44"/>
    <p:sldId id="591" r:id="rId45"/>
    <p:sldId id="594" r:id="rId46"/>
    <p:sldId id="502" r:id="rId47"/>
    <p:sldId id="508" r:id="rId48"/>
    <p:sldId id="510" r:id="rId49"/>
    <p:sldId id="511" r:id="rId50"/>
    <p:sldId id="592" r:id="rId51"/>
    <p:sldId id="593" r:id="rId52"/>
    <p:sldId id="512" r:id="rId53"/>
    <p:sldId id="513" r:id="rId54"/>
    <p:sldId id="514" r:id="rId55"/>
    <p:sldId id="529" r:id="rId56"/>
    <p:sldId id="476" r:id="rId57"/>
    <p:sldId id="411" r:id="rId58"/>
    <p:sldId id="570" r:id="rId59"/>
    <p:sldId id="449" r:id="rId60"/>
    <p:sldId id="597" r:id="rId61"/>
    <p:sldId id="599" r:id="rId62"/>
    <p:sldId id="572" r:id="rId63"/>
    <p:sldId id="578" r:id="rId64"/>
    <p:sldId id="412" r:id="rId65"/>
    <p:sldId id="577" r:id="rId66"/>
    <p:sldId id="416" r:id="rId67"/>
    <p:sldId id="418" r:id="rId68"/>
    <p:sldId id="448" r:id="rId69"/>
    <p:sldId id="477" r:id="rId70"/>
    <p:sldId id="601" r:id="rId71"/>
    <p:sldId id="602" r:id="rId72"/>
    <p:sldId id="605" r:id="rId73"/>
    <p:sldId id="603" r:id="rId74"/>
    <p:sldId id="604" r:id="rId75"/>
    <p:sldId id="606" r:id="rId76"/>
    <p:sldId id="607" r:id="rId77"/>
    <p:sldId id="608" r:id="rId78"/>
    <p:sldId id="609" r:id="rId79"/>
    <p:sldId id="563" r:id="rId80"/>
    <p:sldId id="517" r:id="rId81"/>
    <p:sldId id="423"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060"/>
    <a:srgbClr val="20376A"/>
    <a:srgbClr val="002060"/>
    <a:srgbClr val="331EB2"/>
    <a:srgbClr val="01A6C7"/>
    <a:srgbClr val="01B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745" autoAdjust="0"/>
  </p:normalViewPr>
  <p:slideViewPr>
    <p:cSldViewPr>
      <p:cViewPr>
        <p:scale>
          <a:sx n="69" d="100"/>
          <a:sy n="69" d="100"/>
        </p:scale>
        <p:origin x="-1086" y="-54"/>
      </p:cViewPr>
      <p:guideLst>
        <p:guide orient="horz" pos="2160"/>
        <p:guide pos="2880"/>
      </p:guideLst>
    </p:cSldViewPr>
  </p:slideViewPr>
  <p:notesTextViewPr>
    <p:cViewPr>
      <p:scale>
        <a:sx n="1" d="1"/>
        <a:sy n="1" d="1"/>
      </p:scale>
      <p:origin x="0" y="0"/>
    </p:cViewPr>
  </p:notesTextViewPr>
  <p:sorterViewPr>
    <p:cViewPr varScale="1">
      <p:scale>
        <a:sx n="1" d="1"/>
        <a:sy n="1" d="1"/>
      </p:scale>
      <p:origin x="0" y="141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Sheet1!$B$1</c:f>
              <c:strCache>
                <c:ptCount val="1"/>
                <c:pt idx="0">
                  <c:v>Συνολικό ποσό επιχορήγησης ΚΑ1</c:v>
                </c:pt>
              </c:strCache>
            </c:strRef>
          </c:tx>
          <c:invertIfNegative val="0"/>
          <c:dLbls>
            <c:showLegendKey val="0"/>
            <c:showVal val="1"/>
            <c:showCatName val="0"/>
            <c:showSerName val="0"/>
            <c:showPercent val="0"/>
            <c:showBubbleSize val="0"/>
            <c:showLeaderLines val="0"/>
          </c:dLbls>
          <c:cat>
            <c:strRef>
              <c:f>Sheet1!$A$2:$A$5</c:f>
              <c:strCache>
                <c:ptCount val="4"/>
                <c:pt idx="0">
                  <c:v>Εκπ.Ενηλίκων</c:v>
                </c:pt>
                <c:pt idx="1">
                  <c:v>Σχολική Εκπ.</c:v>
                </c:pt>
                <c:pt idx="2">
                  <c:v>ΕΕΚ</c:v>
                </c:pt>
                <c:pt idx="3">
                  <c:v>Τριτοβάθμια Εκπ.</c:v>
                </c:pt>
              </c:strCache>
            </c:strRef>
          </c:cat>
          <c:val>
            <c:numRef>
              <c:f>Sheet1!$B$2:$B$5</c:f>
              <c:numCache>
                <c:formatCode>#,##0</c:formatCode>
                <c:ptCount val="4"/>
                <c:pt idx="0">
                  <c:v>247767</c:v>
                </c:pt>
                <c:pt idx="1">
                  <c:v>1042152</c:v>
                </c:pt>
                <c:pt idx="2">
                  <c:v>1390897</c:v>
                </c:pt>
                <c:pt idx="3">
                  <c:v>3268545</c:v>
                </c:pt>
              </c:numCache>
            </c:numRef>
          </c:val>
        </c:ser>
        <c:ser>
          <c:idx val="1"/>
          <c:order val="1"/>
          <c:tx>
            <c:strRef>
              <c:f>Sheet1!$C$1</c:f>
              <c:strCache>
                <c:ptCount val="1"/>
                <c:pt idx="0">
                  <c:v>ΚΑ1 Διαπιστευμένοι Οργανισμοί</c:v>
                </c:pt>
              </c:strCache>
            </c:strRef>
          </c:tx>
          <c:invertIfNegative val="0"/>
          <c:dLbls>
            <c:showLegendKey val="0"/>
            <c:showVal val="1"/>
            <c:showCatName val="0"/>
            <c:showSerName val="0"/>
            <c:showPercent val="0"/>
            <c:showBubbleSize val="0"/>
            <c:showLeaderLines val="0"/>
          </c:dLbls>
          <c:cat>
            <c:strRef>
              <c:f>Sheet1!$A$2:$A$5</c:f>
              <c:strCache>
                <c:ptCount val="4"/>
                <c:pt idx="0">
                  <c:v>Εκπ.Ενηλίκων</c:v>
                </c:pt>
                <c:pt idx="1">
                  <c:v>Σχολική Εκπ.</c:v>
                </c:pt>
                <c:pt idx="2">
                  <c:v>ΕΕΚ</c:v>
                </c:pt>
                <c:pt idx="3">
                  <c:v>Τριτοβάθμια Εκπ.</c:v>
                </c:pt>
              </c:strCache>
            </c:strRef>
          </c:cat>
          <c:val>
            <c:numRef>
              <c:f>Sheet1!$C$2:$C$5</c:f>
              <c:numCache>
                <c:formatCode>#,##0</c:formatCode>
                <c:ptCount val="4"/>
                <c:pt idx="0">
                  <c:v>37165</c:v>
                </c:pt>
                <c:pt idx="1">
                  <c:v>364753</c:v>
                </c:pt>
                <c:pt idx="2">
                  <c:v>1112718</c:v>
                </c:pt>
              </c:numCache>
            </c:numRef>
          </c:val>
        </c:ser>
        <c:ser>
          <c:idx val="2"/>
          <c:order val="2"/>
          <c:tx>
            <c:strRef>
              <c:f>Sheet1!$D$1</c:f>
              <c:strCache>
                <c:ptCount val="1"/>
                <c:pt idx="0">
                  <c:v>ΚΑ1 Μη Διαπιστευμένοι Οργανισμοί</c:v>
                </c:pt>
              </c:strCache>
            </c:strRef>
          </c:tx>
          <c:invertIfNegative val="0"/>
          <c:dLbls>
            <c:showLegendKey val="0"/>
            <c:showVal val="1"/>
            <c:showCatName val="0"/>
            <c:showSerName val="0"/>
            <c:showPercent val="0"/>
            <c:showBubbleSize val="0"/>
            <c:showLeaderLines val="0"/>
          </c:dLbls>
          <c:cat>
            <c:strRef>
              <c:f>Sheet1!$A$2:$A$5</c:f>
              <c:strCache>
                <c:ptCount val="4"/>
                <c:pt idx="0">
                  <c:v>Εκπ.Ενηλίκων</c:v>
                </c:pt>
                <c:pt idx="1">
                  <c:v>Σχολική Εκπ.</c:v>
                </c:pt>
                <c:pt idx="2">
                  <c:v>ΕΕΚ</c:v>
                </c:pt>
                <c:pt idx="3">
                  <c:v>Τριτοβάθμια Εκπ.</c:v>
                </c:pt>
              </c:strCache>
            </c:strRef>
          </c:cat>
          <c:val>
            <c:numRef>
              <c:f>Sheet1!$D$2:$D$5</c:f>
              <c:numCache>
                <c:formatCode>#,##0</c:formatCode>
                <c:ptCount val="4"/>
                <c:pt idx="0">
                  <c:v>210062</c:v>
                </c:pt>
                <c:pt idx="1">
                  <c:v>677399</c:v>
                </c:pt>
                <c:pt idx="2">
                  <c:v>278179</c:v>
                </c:pt>
              </c:numCache>
            </c:numRef>
          </c:val>
        </c:ser>
        <c:dLbls>
          <c:showLegendKey val="0"/>
          <c:showVal val="0"/>
          <c:showCatName val="0"/>
          <c:showSerName val="0"/>
          <c:showPercent val="0"/>
          <c:showBubbleSize val="0"/>
        </c:dLbls>
        <c:gapWidth val="150"/>
        <c:axId val="197260032"/>
        <c:axId val="197261568"/>
      </c:barChart>
      <c:catAx>
        <c:axId val="197260032"/>
        <c:scaling>
          <c:orientation val="minMax"/>
        </c:scaling>
        <c:delete val="0"/>
        <c:axPos val="l"/>
        <c:majorTickMark val="out"/>
        <c:minorTickMark val="none"/>
        <c:tickLblPos val="nextTo"/>
        <c:crossAx val="197261568"/>
        <c:crosses val="autoZero"/>
        <c:auto val="1"/>
        <c:lblAlgn val="ctr"/>
        <c:lblOffset val="100"/>
        <c:noMultiLvlLbl val="0"/>
      </c:catAx>
      <c:valAx>
        <c:axId val="197261568"/>
        <c:scaling>
          <c:orientation val="minMax"/>
        </c:scaling>
        <c:delete val="0"/>
        <c:axPos val="b"/>
        <c:majorGridlines/>
        <c:numFmt formatCode="#,##0" sourceLinked="1"/>
        <c:majorTickMark val="out"/>
        <c:minorTickMark val="none"/>
        <c:tickLblPos val="nextTo"/>
        <c:crossAx val="197260032"/>
        <c:crosses val="autoZero"/>
        <c:crossBetween val="between"/>
      </c:valAx>
    </c:plotArea>
    <c:legend>
      <c:legendPos val="r"/>
      <c:layout>
        <c:manualLayout>
          <c:xMode val="edge"/>
          <c:yMode val="edge"/>
          <c:x val="0.67269863794174511"/>
          <c:y val="0.33042318459138337"/>
          <c:w val="0.27016969600848323"/>
          <c:h val="0.36896252529061718"/>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chooleducationgateway.eu/" TargetMode="External"/><Relationship Id="rId1" Type="http://schemas.openxmlformats.org/officeDocument/2006/relationships/hyperlink" Target="http://www.etwinning.net/" TargetMode="External"/><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hyperlink" Target="ec.europa.eu/epale"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twinning.net/" TargetMode="External"/><Relationship Id="rId1" Type="http://schemas.openxmlformats.org/officeDocument/2006/relationships/image" Target="../media/image6.png"/><Relationship Id="rId4" Type="http://schemas.openxmlformats.org/officeDocument/2006/relationships/hyperlink" Target="http://www.schooleducationgateway.eu/"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ec.europa.eu/epale" TargetMode="External"/><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6F3FC-0F94-442E-80BB-47C5C52A54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28B4032-52CA-4053-B08C-3DE0B24366C3}">
      <dgm:prSet phldrT="[Text]"/>
      <dgm:spPr>
        <a:solidFill>
          <a:schemeClr val="accent5">
            <a:lumMod val="75000"/>
          </a:schemeClr>
        </a:solidFill>
      </dgm:spPr>
      <dgm:t>
        <a:bodyPr/>
        <a:lstStyle/>
        <a:p>
          <a:r>
            <a:rPr lang="el-GR" dirty="0" smtClean="0">
              <a:latin typeface="Century Gothic" panose="020B0502020202020204" pitchFamily="34" charset="0"/>
            </a:rPr>
            <a:t>Κεντρικές Δράσεις</a:t>
          </a:r>
          <a:endParaRPr lang="en-US" dirty="0">
            <a:latin typeface="Century Gothic" panose="020B0502020202020204" pitchFamily="34" charset="0"/>
          </a:endParaRPr>
        </a:p>
      </dgm:t>
    </dgm:pt>
    <dgm:pt modelId="{77A3CCE8-BF56-43CD-B16A-B080EBE51D1E}" type="parTrans" cxnId="{1E7A3D7B-7B16-4074-89CB-02AF4B29C3F2}">
      <dgm:prSet/>
      <dgm:spPr/>
      <dgm:t>
        <a:bodyPr/>
        <a:lstStyle/>
        <a:p>
          <a:endParaRPr lang="en-US"/>
        </a:p>
      </dgm:t>
    </dgm:pt>
    <dgm:pt modelId="{4E2278DF-6D72-455B-ACCE-5101E4AC3236}" type="sibTrans" cxnId="{1E7A3D7B-7B16-4074-89CB-02AF4B29C3F2}">
      <dgm:prSet/>
      <dgm:spPr/>
      <dgm:t>
        <a:bodyPr/>
        <a:lstStyle/>
        <a:p>
          <a:endParaRPr lang="en-US"/>
        </a:p>
      </dgm:t>
    </dgm:pt>
    <dgm:pt modelId="{7C7E7C31-B446-4600-93C5-0F3FFD041982}">
      <dgm:prSet phldrT="[Text]"/>
      <dgm:spPr/>
      <dgm:t>
        <a:bodyPr/>
        <a:lstStyle/>
        <a:p>
          <a:r>
            <a:rPr lang="el-GR" dirty="0" smtClean="0">
              <a:latin typeface="Century Gothic" panose="020B0502020202020204" pitchFamily="34" charset="0"/>
            </a:rPr>
            <a:t>Οι αιτήσεις υποβάλλονται από όλες τις χώρες κεντρικά στις Βρυξέλλες</a:t>
          </a:r>
          <a:r>
            <a:rPr lang="en-US" dirty="0" smtClean="0">
              <a:latin typeface="Century Gothic" panose="020B0502020202020204" pitchFamily="34" charset="0"/>
            </a:rPr>
            <a:t> (</a:t>
          </a:r>
          <a:r>
            <a:rPr lang="en-GB" dirty="0" smtClean="0">
              <a:latin typeface="Century Gothic" panose="020B0502020202020204" pitchFamily="34" charset="0"/>
            </a:rPr>
            <a:t>Education</a:t>
          </a:r>
          <a:r>
            <a:rPr lang="el-GR" dirty="0" smtClean="0">
              <a:latin typeface="Century Gothic" panose="020B0502020202020204" pitchFamily="34" charset="0"/>
            </a:rPr>
            <a:t> </a:t>
          </a:r>
          <a:r>
            <a:rPr lang="en-GB" dirty="0" smtClean="0">
              <a:latin typeface="Century Gothic" panose="020B0502020202020204" pitchFamily="34" charset="0"/>
            </a:rPr>
            <a:t>And Culture Executive Agency – EACEA)</a:t>
          </a:r>
          <a:endParaRPr lang="en-US" dirty="0">
            <a:latin typeface="Century Gothic" panose="020B0502020202020204" pitchFamily="34" charset="0"/>
          </a:endParaRPr>
        </a:p>
      </dgm:t>
    </dgm:pt>
    <dgm:pt modelId="{5243352C-3538-4E6D-BCFF-90C5A12EBCCE}" type="parTrans" cxnId="{C58DA7E5-43D2-4F5C-B596-3291D5F7D387}">
      <dgm:prSet/>
      <dgm:spPr/>
      <dgm:t>
        <a:bodyPr/>
        <a:lstStyle/>
        <a:p>
          <a:endParaRPr lang="en-US"/>
        </a:p>
      </dgm:t>
    </dgm:pt>
    <dgm:pt modelId="{711B64E3-C9A6-4B28-8C79-15AEDC3DABD8}" type="sibTrans" cxnId="{C58DA7E5-43D2-4F5C-B596-3291D5F7D387}">
      <dgm:prSet/>
      <dgm:spPr/>
      <dgm:t>
        <a:bodyPr/>
        <a:lstStyle/>
        <a:p>
          <a:endParaRPr lang="en-US"/>
        </a:p>
      </dgm:t>
    </dgm:pt>
    <dgm:pt modelId="{32C57DF0-988D-4F93-9BF1-A804EA0C1048}">
      <dgm:prSet phldrT="[Text]"/>
      <dgm:spPr>
        <a:solidFill>
          <a:schemeClr val="accent5">
            <a:lumMod val="75000"/>
          </a:schemeClr>
        </a:solidFill>
        <a:ln>
          <a:solidFill>
            <a:schemeClr val="accent6">
              <a:lumMod val="75000"/>
            </a:schemeClr>
          </a:solidFill>
        </a:ln>
      </dgm:spPr>
      <dgm:t>
        <a:bodyPr/>
        <a:lstStyle/>
        <a:p>
          <a:r>
            <a:rPr lang="el-GR" b="0" dirty="0" smtClean="0">
              <a:latin typeface="Century Gothic" panose="020B0502020202020204" pitchFamily="34" charset="0"/>
            </a:rPr>
            <a:t>Αποκεντρωμένες Δράσεις</a:t>
          </a:r>
          <a:endParaRPr lang="en-US" b="0" dirty="0">
            <a:latin typeface="Century Gothic" panose="020B0502020202020204" pitchFamily="34" charset="0"/>
          </a:endParaRPr>
        </a:p>
      </dgm:t>
    </dgm:pt>
    <dgm:pt modelId="{D25DC9E4-AD99-4832-9345-7EB58E7B0FF5}" type="parTrans" cxnId="{3E999537-9BEE-4DC0-8F61-E6089616012B}">
      <dgm:prSet/>
      <dgm:spPr/>
      <dgm:t>
        <a:bodyPr/>
        <a:lstStyle/>
        <a:p>
          <a:endParaRPr lang="en-US"/>
        </a:p>
      </dgm:t>
    </dgm:pt>
    <dgm:pt modelId="{12DD359D-144F-454D-BA7D-8EAFE7D4775A}" type="sibTrans" cxnId="{3E999537-9BEE-4DC0-8F61-E6089616012B}">
      <dgm:prSet/>
      <dgm:spPr/>
      <dgm:t>
        <a:bodyPr/>
        <a:lstStyle/>
        <a:p>
          <a:endParaRPr lang="en-US"/>
        </a:p>
      </dgm:t>
    </dgm:pt>
    <dgm:pt modelId="{49B47ED2-CA0E-4803-B7A0-EA5A9CF506EB}">
      <dgm:prSet phldrT="[Text]"/>
      <dgm:spPr>
        <a:ln>
          <a:solidFill>
            <a:schemeClr val="accent6">
              <a:lumMod val="75000"/>
              <a:alpha val="90000"/>
            </a:schemeClr>
          </a:solidFill>
        </a:ln>
      </dgm:spPr>
      <dgm:t>
        <a:bodyPr/>
        <a:lstStyle/>
        <a:p>
          <a:r>
            <a:rPr lang="el-GR" dirty="0" smtClean="0">
              <a:latin typeface="Century Gothic" panose="020B0502020202020204" pitchFamily="34" charset="0"/>
            </a:rPr>
            <a:t>Οι αιτήσεις υποβάλλονται στις Εθνικές Υπηρεσίες της κάθε χώρας</a:t>
          </a:r>
          <a:endParaRPr lang="en-US" dirty="0">
            <a:latin typeface="Century Gothic" panose="020B0502020202020204" pitchFamily="34" charset="0"/>
          </a:endParaRPr>
        </a:p>
      </dgm:t>
    </dgm:pt>
    <dgm:pt modelId="{6D3C6877-6261-494D-B836-032C612EAAF9}" type="parTrans" cxnId="{D1F37CB5-35ED-4EB3-920F-F86151EFCBFB}">
      <dgm:prSet/>
      <dgm:spPr/>
      <dgm:t>
        <a:bodyPr/>
        <a:lstStyle/>
        <a:p>
          <a:endParaRPr lang="en-US"/>
        </a:p>
      </dgm:t>
    </dgm:pt>
    <dgm:pt modelId="{B7B234C8-38EF-45EC-AAF0-065255F5EF44}" type="sibTrans" cxnId="{D1F37CB5-35ED-4EB3-920F-F86151EFCBFB}">
      <dgm:prSet/>
      <dgm:spPr/>
      <dgm:t>
        <a:bodyPr/>
        <a:lstStyle/>
        <a:p>
          <a:endParaRPr lang="en-US"/>
        </a:p>
      </dgm:t>
    </dgm:pt>
    <dgm:pt modelId="{45D6FB9D-FF43-4BD9-B328-B16C1C794E0A}">
      <dgm:prSet phldrT="[Text]"/>
      <dgm:spPr>
        <a:ln>
          <a:solidFill>
            <a:schemeClr val="accent6">
              <a:lumMod val="75000"/>
              <a:alpha val="90000"/>
            </a:schemeClr>
          </a:solidFill>
        </a:ln>
      </dgm:spPr>
      <dgm:t>
        <a:bodyPr/>
        <a:lstStyle/>
        <a:p>
          <a:r>
            <a:rPr lang="el-GR" dirty="0" smtClean="0">
              <a:latin typeface="Century Gothic" panose="020B0502020202020204" pitchFamily="34" charset="0"/>
            </a:rPr>
            <a:t>Η αξιολόγηση, κατανομή των κονδυλίων και διαχείριση γίνεται σε εθνικό επίπεδο</a:t>
          </a:r>
          <a:endParaRPr lang="en-US" dirty="0">
            <a:latin typeface="Century Gothic" panose="020B0502020202020204" pitchFamily="34" charset="0"/>
          </a:endParaRPr>
        </a:p>
      </dgm:t>
    </dgm:pt>
    <dgm:pt modelId="{189674E5-483C-47D8-B80E-2DE21E89A0DF}" type="parTrans" cxnId="{2E27DC4E-5469-408F-BFC5-12D426FA32C7}">
      <dgm:prSet/>
      <dgm:spPr/>
      <dgm:t>
        <a:bodyPr/>
        <a:lstStyle/>
        <a:p>
          <a:endParaRPr lang="en-US"/>
        </a:p>
      </dgm:t>
    </dgm:pt>
    <dgm:pt modelId="{2DFACF39-6366-4EDC-8FE1-23B76306F97D}" type="sibTrans" cxnId="{2E27DC4E-5469-408F-BFC5-12D426FA32C7}">
      <dgm:prSet/>
      <dgm:spPr/>
      <dgm:t>
        <a:bodyPr/>
        <a:lstStyle/>
        <a:p>
          <a:endParaRPr lang="en-US"/>
        </a:p>
      </dgm:t>
    </dgm:pt>
    <dgm:pt modelId="{D19CEA04-4479-472D-ADA6-0CD26DB77FD1}">
      <dgm:prSet phldrT="[Text]"/>
      <dgm:spPr/>
      <dgm:t>
        <a:bodyPr/>
        <a:lstStyle/>
        <a:p>
          <a:r>
            <a:rPr lang="el-GR" dirty="0" smtClean="0">
              <a:latin typeface="Century Gothic" panose="020B0502020202020204" pitchFamily="34" charset="0"/>
            </a:rPr>
            <a:t>Η αξιολόγηση, διάθεση των κονδυλίων και διαχείριση γίνεται κεντρικά</a:t>
          </a:r>
          <a:endParaRPr lang="en-US" dirty="0">
            <a:latin typeface="Century Gothic" panose="020B0502020202020204" pitchFamily="34" charset="0"/>
          </a:endParaRPr>
        </a:p>
      </dgm:t>
    </dgm:pt>
    <dgm:pt modelId="{C020D66B-A5D4-4351-92DB-4FAF1FEDC098}" type="parTrans" cxnId="{60F70D4B-6366-4654-83B0-414356AB130B}">
      <dgm:prSet/>
      <dgm:spPr/>
      <dgm:t>
        <a:bodyPr/>
        <a:lstStyle/>
        <a:p>
          <a:endParaRPr lang="en-US"/>
        </a:p>
      </dgm:t>
    </dgm:pt>
    <dgm:pt modelId="{2342ED49-8237-4B27-BCEA-67B75C4CFB72}" type="sibTrans" cxnId="{60F70D4B-6366-4654-83B0-414356AB130B}">
      <dgm:prSet/>
      <dgm:spPr/>
      <dgm:t>
        <a:bodyPr/>
        <a:lstStyle/>
        <a:p>
          <a:endParaRPr lang="en-US"/>
        </a:p>
      </dgm:t>
    </dgm:pt>
    <dgm:pt modelId="{F3853F01-880E-4DFB-AD86-088B8EE6A860}" type="pres">
      <dgm:prSet presAssocID="{95A6F3FC-0F94-442E-80BB-47C5C52A54EF}" presName="Name0" presStyleCnt="0">
        <dgm:presLayoutVars>
          <dgm:dir/>
          <dgm:animLvl val="lvl"/>
          <dgm:resizeHandles val="exact"/>
        </dgm:presLayoutVars>
      </dgm:prSet>
      <dgm:spPr/>
      <dgm:t>
        <a:bodyPr/>
        <a:lstStyle/>
        <a:p>
          <a:endParaRPr lang="en-US"/>
        </a:p>
      </dgm:t>
    </dgm:pt>
    <dgm:pt modelId="{1AF44826-9278-4CF5-A23F-11D316ED2F3E}" type="pres">
      <dgm:prSet presAssocID="{F28B4032-52CA-4053-B08C-3DE0B24366C3}" presName="linNode" presStyleCnt="0"/>
      <dgm:spPr/>
    </dgm:pt>
    <dgm:pt modelId="{FCE5CD6E-DE4A-4A01-B23E-7171214D33D9}" type="pres">
      <dgm:prSet presAssocID="{F28B4032-52CA-4053-B08C-3DE0B24366C3}" presName="parentText" presStyleLbl="node1" presStyleIdx="0" presStyleCnt="2">
        <dgm:presLayoutVars>
          <dgm:chMax val="1"/>
          <dgm:bulletEnabled val="1"/>
        </dgm:presLayoutVars>
      </dgm:prSet>
      <dgm:spPr/>
      <dgm:t>
        <a:bodyPr/>
        <a:lstStyle/>
        <a:p>
          <a:endParaRPr lang="en-US"/>
        </a:p>
      </dgm:t>
    </dgm:pt>
    <dgm:pt modelId="{2C1AB39E-404D-452C-B46F-823D92F80F43}" type="pres">
      <dgm:prSet presAssocID="{F28B4032-52CA-4053-B08C-3DE0B24366C3}" presName="descendantText" presStyleLbl="alignAccFollowNode1" presStyleIdx="0" presStyleCnt="2">
        <dgm:presLayoutVars>
          <dgm:bulletEnabled val="1"/>
        </dgm:presLayoutVars>
      </dgm:prSet>
      <dgm:spPr/>
      <dgm:t>
        <a:bodyPr/>
        <a:lstStyle/>
        <a:p>
          <a:endParaRPr lang="en-US"/>
        </a:p>
      </dgm:t>
    </dgm:pt>
    <dgm:pt modelId="{4449952C-A336-407B-A63C-A862498DCAA6}" type="pres">
      <dgm:prSet presAssocID="{4E2278DF-6D72-455B-ACCE-5101E4AC3236}" presName="sp" presStyleCnt="0"/>
      <dgm:spPr/>
    </dgm:pt>
    <dgm:pt modelId="{41EEB3F6-9CDE-4BC7-A3BF-FA8EAEFD48F4}" type="pres">
      <dgm:prSet presAssocID="{32C57DF0-988D-4F93-9BF1-A804EA0C1048}" presName="linNode" presStyleCnt="0"/>
      <dgm:spPr/>
    </dgm:pt>
    <dgm:pt modelId="{9C8A289D-C983-470D-892C-88052A0C1032}" type="pres">
      <dgm:prSet presAssocID="{32C57DF0-988D-4F93-9BF1-A804EA0C1048}" presName="parentText" presStyleLbl="node1" presStyleIdx="1" presStyleCnt="2">
        <dgm:presLayoutVars>
          <dgm:chMax val="1"/>
          <dgm:bulletEnabled val="1"/>
        </dgm:presLayoutVars>
      </dgm:prSet>
      <dgm:spPr/>
      <dgm:t>
        <a:bodyPr/>
        <a:lstStyle/>
        <a:p>
          <a:endParaRPr lang="en-US"/>
        </a:p>
      </dgm:t>
    </dgm:pt>
    <dgm:pt modelId="{9C300161-6965-4D3A-B3F8-7540A869E21D}" type="pres">
      <dgm:prSet presAssocID="{32C57DF0-988D-4F93-9BF1-A804EA0C1048}" presName="descendantText" presStyleLbl="alignAccFollowNode1" presStyleIdx="1" presStyleCnt="2">
        <dgm:presLayoutVars>
          <dgm:bulletEnabled val="1"/>
        </dgm:presLayoutVars>
      </dgm:prSet>
      <dgm:spPr/>
      <dgm:t>
        <a:bodyPr/>
        <a:lstStyle/>
        <a:p>
          <a:endParaRPr lang="en-US"/>
        </a:p>
      </dgm:t>
    </dgm:pt>
  </dgm:ptLst>
  <dgm:cxnLst>
    <dgm:cxn modelId="{C58DA7E5-43D2-4F5C-B596-3291D5F7D387}" srcId="{F28B4032-52CA-4053-B08C-3DE0B24366C3}" destId="{7C7E7C31-B446-4600-93C5-0F3FFD041982}" srcOrd="0" destOrd="0" parTransId="{5243352C-3538-4E6D-BCFF-90C5A12EBCCE}" sibTransId="{711B64E3-C9A6-4B28-8C79-15AEDC3DABD8}"/>
    <dgm:cxn modelId="{3E999537-9BEE-4DC0-8F61-E6089616012B}" srcId="{95A6F3FC-0F94-442E-80BB-47C5C52A54EF}" destId="{32C57DF0-988D-4F93-9BF1-A804EA0C1048}" srcOrd="1" destOrd="0" parTransId="{D25DC9E4-AD99-4832-9345-7EB58E7B0FF5}" sibTransId="{12DD359D-144F-454D-BA7D-8EAFE7D4775A}"/>
    <dgm:cxn modelId="{F4E3C746-1724-4020-905D-3212B70F4108}" type="presOf" srcId="{F28B4032-52CA-4053-B08C-3DE0B24366C3}" destId="{FCE5CD6E-DE4A-4A01-B23E-7171214D33D9}" srcOrd="0" destOrd="0" presId="urn:microsoft.com/office/officeart/2005/8/layout/vList5"/>
    <dgm:cxn modelId="{D1F37CB5-35ED-4EB3-920F-F86151EFCBFB}" srcId="{32C57DF0-988D-4F93-9BF1-A804EA0C1048}" destId="{49B47ED2-CA0E-4803-B7A0-EA5A9CF506EB}" srcOrd="0" destOrd="0" parTransId="{6D3C6877-6261-494D-B836-032C612EAAF9}" sibTransId="{B7B234C8-38EF-45EC-AAF0-065255F5EF44}"/>
    <dgm:cxn modelId="{60F70D4B-6366-4654-83B0-414356AB130B}" srcId="{F28B4032-52CA-4053-B08C-3DE0B24366C3}" destId="{D19CEA04-4479-472D-ADA6-0CD26DB77FD1}" srcOrd="1" destOrd="0" parTransId="{C020D66B-A5D4-4351-92DB-4FAF1FEDC098}" sibTransId="{2342ED49-8237-4B27-BCEA-67B75C4CFB72}"/>
    <dgm:cxn modelId="{2E27DC4E-5469-408F-BFC5-12D426FA32C7}" srcId="{32C57DF0-988D-4F93-9BF1-A804EA0C1048}" destId="{45D6FB9D-FF43-4BD9-B328-B16C1C794E0A}" srcOrd="1" destOrd="0" parTransId="{189674E5-483C-47D8-B80E-2DE21E89A0DF}" sibTransId="{2DFACF39-6366-4EDC-8FE1-23B76306F97D}"/>
    <dgm:cxn modelId="{864E7ADD-F899-4B18-A831-8BB491165310}" type="presOf" srcId="{95A6F3FC-0F94-442E-80BB-47C5C52A54EF}" destId="{F3853F01-880E-4DFB-AD86-088B8EE6A860}" srcOrd="0" destOrd="0" presId="urn:microsoft.com/office/officeart/2005/8/layout/vList5"/>
    <dgm:cxn modelId="{1E7A3D7B-7B16-4074-89CB-02AF4B29C3F2}" srcId="{95A6F3FC-0F94-442E-80BB-47C5C52A54EF}" destId="{F28B4032-52CA-4053-B08C-3DE0B24366C3}" srcOrd="0" destOrd="0" parTransId="{77A3CCE8-BF56-43CD-B16A-B080EBE51D1E}" sibTransId="{4E2278DF-6D72-455B-ACCE-5101E4AC3236}"/>
    <dgm:cxn modelId="{673BC41B-1185-45EE-9E64-6C608C02069E}" type="presOf" srcId="{49B47ED2-CA0E-4803-B7A0-EA5A9CF506EB}" destId="{9C300161-6965-4D3A-B3F8-7540A869E21D}" srcOrd="0" destOrd="0" presId="urn:microsoft.com/office/officeart/2005/8/layout/vList5"/>
    <dgm:cxn modelId="{A9F60C00-60B8-4A50-B332-780C9E12794F}" type="presOf" srcId="{32C57DF0-988D-4F93-9BF1-A804EA0C1048}" destId="{9C8A289D-C983-470D-892C-88052A0C1032}" srcOrd="0" destOrd="0" presId="urn:microsoft.com/office/officeart/2005/8/layout/vList5"/>
    <dgm:cxn modelId="{5540FE19-CF1B-44CD-85CC-FD3132C6EE22}" type="presOf" srcId="{45D6FB9D-FF43-4BD9-B328-B16C1C794E0A}" destId="{9C300161-6965-4D3A-B3F8-7540A869E21D}" srcOrd="0" destOrd="1" presId="urn:microsoft.com/office/officeart/2005/8/layout/vList5"/>
    <dgm:cxn modelId="{47087855-B114-4548-8896-A152C427BD22}" type="presOf" srcId="{D19CEA04-4479-472D-ADA6-0CD26DB77FD1}" destId="{2C1AB39E-404D-452C-B46F-823D92F80F43}" srcOrd="0" destOrd="1" presId="urn:microsoft.com/office/officeart/2005/8/layout/vList5"/>
    <dgm:cxn modelId="{DDECFE52-F4E7-4334-9702-F36B9493671E}" type="presOf" srcId="{7C7E7C31-B446-4600-93C5-0F3FFD041982}" destId="{2C1AB39E-404D-452C-B46F-823D92F80F43}" srcOrd="0" destOrd="0" presId="urn:microsoft.com/office/officeart/2005/8/layout/vList5"/>
    <dgm:cxn modelId="{29E030C4-1AF1-457F-BA74-B2CAD2AB0134}" type="presParOf" srcId="{F3853F01-880E-4DFB-AD86-088B8EE6A860}" destId="{1AF44826-9278-4CF5-A23F-11D316ED2F3E}" srcOrd="0" destOrd="0" presId="urn:microsoft.com/office/officeart/2005/8/layout/vList5"/>
    <dgm:cxn modelId="{F46A1B39-CC81-4774-A9D6-DC022DB3941D}" type="presParOf" srcId="{1AF44826-9278-4CF5-A23F-11D316ED2F3E}" destId="{FCE5CD6E-DE4A-4A01-B23E-7171214D33D9}" srcOrd="0" destOrd="0" presId="urn:microsoft.com/office/officeart/2005/8/layout/vList5"/>
    <dgm:cxn modelId="{2D7FC4EC-0AE4-469C-9E0B-51790E77E4AD}" type="presParOf" srcId="{1AF44826-9278-4CF5-A23F-11D316ED2F3E}" destId="{2C1AB39E-404D-452C-B46F-823D92F80F43}" srcOrd="1" destOrd="0" presId="urn:microsoft.com/office/officeart/2005/8/layout/vList5"/>
    <dgm:cxn modelId="{7F923845-2E30-43E2-B159-DAC441724151}" type="presParOf" srcId="{F3853F01-880E-4DFB-AD86-088B8EE6A860}" destId="{4449952C-A336-407B-A63C-A862498DCAA6}" srcOrd="1" destOrd="0" presId="urn:microsoft.com/office/officeart/2005/8/layout/vList5"/>
    <dgm:cxn modelId="{971EB1DB-C709-49BE-B7AF-18A6902A08EE}" type="presParOf" srcId="{F3853F01-880E-4DFB-AD86-088B8EE6A860}" destId="{41EEB3F6-9CDE-4BC7-A3BF-FA8EAEFD48F4}" srcOrd="2" destOrd="0" presId="urn:microsoft.com/office/officeart/2005/8/layout/vList5"/>
    <dgm:cxn modelId="{7D09E507-6E0B-4D32-89F9-67D8B4F0F5C1}" type="presParOf" srcId="{41EEB3F6-9CDE-4BC7-A3BF-FA8EAEFD48F4}" destId="{9C8A289D-C983-470D-892C-88052A0C1032}" srcOrd="0" destOrd="0" presId="urn:microsoft.com/office/officeart/2005/8/layout/vList5"/>
    <dgm:cxn modelId="{7D78C0D7-8D47-4E49-BE31-D619C79D7B9C}" type="presParOf" srcId="{41EEB3F6-9CDE-4BC7-A3BF-FA8EAEFD48F4}" destId="{9C300161-6965-4D3A-B3F8-7540A869E2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6F3FC-0F94-442E-80BB-47C5C52A54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28B4032-52CA-4053-B08C-3DE0B24366C3}">
      <dgm:prSet phldrT="[Text]"/>
      <dgm:spPr>
        <a:solidFill>
          <a:schemeClr val="accent5">
            <a:lumMod val="75000"/>
          </a:schemeClr>
        </a:solidFill>
        <a:ln>
          <a:solidFill>
            <a:schemeClr val="accent6">
              <a:lumMod val="75000"/>
            </a:schemeClr>
          </a:solidFill>
        </a:ln>
      </dgm:spPr>
      <dgm:t>
        <a:bodyPr/>
        <a:lstStyle/>
        <a:p>
          <a:r>
            <a:rPr lang="el-GR" b="0" dirty="0" smtClean="0">
              <a:latin typeface="Century Gothic" panose="020B0502020202020204" pitchFamily="34" charset="0"/>
            </a:rPr>
            <a:t>ΙΔΕΠ </a:t>
          </a:r>
        </a:p>
        <a:p>
          <a:r>
            <a:rPr lang="el-GR" b="0" dirty="0" smtClean="0">
              <a:latin typeface="Century Gothic" panose="020B0502020202020204" pitchFamily="34" charset="0"/>
            </a:rPr>
            <a:t>Διά Βίου Μάθησης</a:t>
          </a:r>
          <a:endParaRPr lang="en-US" b="0" dirty="0">
            <a:latin typeface="Century Gothic" panose="020B0502020202020204" pitchFamily="34" charset="0"/>
          </a:endParaRPr>
        </a:p>
      </dgm:t>
    </dgm:pt>
    <dgm:pt modelId="{77A3CCE8-BF56-43CD-B16A-B080EBE51D1E}" type="parTrans" cxnId="{1E7A3D7B-7B16-4074-89CB-02AF4B29C3F2}">
      <dgm:prSet/>
      <dgm:spPr/>
      <dgm:t>
        <a:bodyPr/>
        <a:lstStyle/>
        <a:p>
          <a:endParaRPr lang="en-US"/>
        </a:p>
      </dgm:t>
    </dgm:pt>
    <dgm:pt modelId="{4E2278DF-6D72-455B-ACCE-5101E4AC3236}" type="sibTrans" cxnId="{1E7A3D7B-7B16-4074-89CB-02AF4B29C3F2}">
      <dgm:prSet/>
      <dgm:spPr/>
      <dgm:t>
        <a:bodyPr/>
        <a:lstStyle/>
        <a:p>
          <a:endParaRPr lang="en-US"/>
        </a:p>
      </dgm:t>
    </dgm:pt>
    <dgm:pt modelId="{7C7E7C31-B446-4600-93C5-0F3FFD041982}">
      <dgm:prSet phldrT="[Text]"/>
      <dgm:spPr>
        <a:ln>
          <a:solidFill>
            <a:schemeClr val="accent6">
              <a:lumMod val="75000"/>
              <a:alpha val="90000"/>
            </a:schemeClr>
          </a:solidFill>
        </a:ln>
      </dgm:spPr>
      <dgm:t>
        <a:bodyPr/>
        <a:lstStyle/>
        <a:p>
          <a:r>
            <a:rPr lang="el-GR" dirty="0" smtClean="0">
              <a:latin typeface="Century Gothic" panose="020B0502020202020204" pitchFamily="34" charset="0"/>
            </a:rPr>
            <a:t>Σχολική Εκπαίδευση </a:t>
          </a:r>
          <a:endParaRPr lang="en-US" dirty="0">
            <a:latin typeface="Century Gothic" panose="020B0502020202020204" pitchFamily="34" charset="0"/>
          </a:endParaRPr>
        </a:p>
      </dgm:t>
    </dgm:pt>
    <dgm:pt modelId="{5243352C-3538-4E6D-BCFF-90C5A12EBCCE}" type="parTrans" cxnId="{C58DA7E5-43D2-4F5C-B596-3291D5F7D387}">
      <dgm:prSet/>
      <dgm:spPr/>
      <dgm:t>
        <a:bodyPr/>
        <a:lstStyle/>
        <a:p>
          <a:endParaRPr lang="en-US"/>
        </a:p>
      </dgm:t>
    </dgm:pt>
    <dgm:pt modelId="{711B64E3-C9A6-4B28-8C79-15AEDC3DABD8}" type="sibTrans" cxnId="{C58DA7E5-43D2-4F5C-B596-3291D5F7D387}">
      <dgm:prSet/>
      <dgm:spPr/>
      <dgm:t>
        <a:bodyPr/>
        <a:lstStyle/>
        <a:p>
          <a:endParaRPr lang="en-US"/>
        </a:p>
      </dgm:t>
    </dgm:pt>
    <dgm:pt modelId="{32C57DF0-988D-4F93-9BF1-A804EA0C1048}">
      <dgm:prSet phldrT="[Text]"/>
      <dgm:spPr>
        <a:solidFill>
          <a:schemeClr val="accent5">
            <a:lumMod val="75000"/>
          </a:schemeClr>
        </a:solidFill>
      </dgm:spPr>
      <dgm:t>
        <a:bodyPr/>
        <a:lstStyle/>
        <a:p>
          <a:r>
            <a:rPr lang="el-GR" dirty="0" smtClean="0">
              <a:latin typeface="Century Gothic" panose="020B0502020202020204" pitchFamily="34" charset="0"/>
            </a:rPr>
            <a:t>Οργανισμός Νεολαίας Κύπρου</a:t>
          </a:r>
          <a:endParaRPr lang="en-US" dirty="0">
            <a:latin typeface="Century Gothic" panose="020B0502020202020204" pitchFamily="34" charset="0"/>
          </a:endParaRPr>
        </a:p>
      </dgm:t>
    </dgm:pt>
    <dgm:pt modelId="{D25DC9E4-AD99-4832-9345-7EB58E7B0FF5}" type="parTrans" cxnId="{3E999537-9BEE-4DC0-8F61-E6089616012B}">
      <dgm:prSet/>
      <dgm:spPr/>
      <dgm:t>
        <a:bodyPr/>
        <a:lstStyle/>
        <a:p>
          <a:endParaRPr lang="en-US"/>
        </a:p>
      </dgm:t>
    </dgm:pt>
    <dgm:pt modelId="{12DD359D-144F-454D-BA7D-8EAFE7D4775A}" type="sibTrans" cxnId="{3E999537-9BEE-4DC0-8F61-E6089616012B}">
      <dgm:prSet/>
      <dgm:spPr/>
      <dgm:t>
        <a:bodyPr/>
        <a:lstStyle/>
        <a:p>
          <a:endParaRPr lang="en-US"/>
        </a:p>
      </dgm:t>
    </dgm:pt>
    <dgm:pt modelId="{49B47ED2-CA0E-4803-B7A0-EA5A9CF506EB}">
      <dgm:prSet phldrT="[Text]"/>
      <dgm:spPr/>
      <dgm:t>
        <a:bodyPr/>
        <a:lstStyle/>
        <a:p>
          <a:r>
            <a:rPr lang="el-GR" dirty="0" smtClean="0">
              <a:latin typeface="Century Gothic" panose="020B0502020202020204" pitchFamily="34" charset="0"/>
            </a:rPr>
            <a:t>Τομέας της Νεολαίας</a:t>
          </a:r>
          <a:endParaRPr lang="en-US" dirty="0">
            <a:latin typeface="Century Gothic" panose="020B0502020202020204" pitchFamily="34" charset="0"/>
          </a:endParaRPr>
        </a:p>
      </dgm:t>
    </dgm:pt>
    <dgm:pt modelId="{6D3C6877-6261-494D-B836-032C612EAAF9}" type="parTrans" cxnId="{D1F37CB5-35ED-4EB3-920F-F86151EFCBFB}">
      <dgm:prSet/>
      <dgm:spPr/>
      <dgm:t>
        <a:bodyPr/>
        <a:lstStyle/>
        <a:p>
          <a:endParaRPr lang="en-US"/>
        </a:p>
      </dgm:t>
    </dgm:pt>
    <dgm:pt modelId="{B7B234C8-38EF-45EC-AAF0-065255F5EF44}" type="sibTrans" cxnId="{D1F37CB5-35ED-4EB3-920F-F86151EFCBFB}">
      <dgm:prSet/>
      <dgm:spPr/>
      <dgm:t>
        <a:bodyPr/>
        <a:lstStyle/>
        <a:p>
          <a:endParaRPr lang="en-US"/>
        </a:p>
      </dgm:t>
    </dgm:pt>
    <dgm:pt modelId="{749DCA33-F2A5-41F6-9834-61192E696315}">
      <dgm:prSet phldrT="[Text]"/>
      <dgm:spPr/>
      <dgm:t>
        <a:bodyPr/>
        <a:lstStyle/>
        <a:p>
          <a:r>
            <a:rPr lang="en-US" dirty="0" smtClean="0">
              <a:latin typeface="Century Gothic" panose="020B0502020202020204" pitchFamily="34" charset="0"/>
            </a:rPr>
            <a:t>European Solidarity Corps</a:t>
          </a:r>
          <a:endParaRPr lang="en-US" dirty="0">
            <a:latin typeface="Century Gothic" panose="020B0502020202020204" pitchFamily="34" charset="0"/>
          </a:endParaRPr>
        </a:p>
      </dgm:t>
    </dgm:pt>
    <dgm:pt modelId="{B835B46E-1F43-4735-A6E2-D4251D83EA95}" type="parTrans" cxnId="{F6740400-6B12-4041-A2F3-73BF47BC3549}">
      <dgm:prSet/>
      <dgm:spPr/>
    </dgm:pt>
    <dgm:pt modelId="{B294BFF2-22D5-4EA2-80F0-B01A32FA06E2}" type="sibTrans" cxnId="{F6740400-6B12-4041-A2F3-73BF47BC3549}">
      <dgm:prSet/>
      <dgm:spPr/>
    </dgm:pt>
    <dgm:pt modelId="{B3FFACD7-0464-4B19-8200-8D316ED5B71D}">
      <dgm:prSet/>
      <dgm:spPr>
        <a:ln>
          <a:solidFill>
            <a:schemeClr val="accent6">
              <a:lumMod val="75000"/>
              <a:alpha val="90000"/>
            </a:schemeClr>
          </a:solidFill>
        </a:ln>
      </dgm:spPr>
      <dgm:t>
        <a:bodyPr/>
        <a:lstStyle/>
        <a:p>
          <a:r>
            <a:rPr lang="el-GR" dirty="0" smtClean="0">
              <a:latin typeface="Century Gothic" panose="020B0502020202020204" pitchFamily="34" charset="0"/>
            </a:rPr>
            <a:t>Επαγγελματική Εκπαίδευση και Κατάρτιση (ΕΕΚ)</a:t>
          </a:r>
          <a:endParaRPr lang="el-GR" dirty="0">
            <a:latin typeface="Century Gothic" panose="020B0502020202020204" pitchFamily="34" charset="0"/>
          </a:endParaRPr>
        </a:p>
      </dgm:t>
    </dgm:pt>
    <dgm:pt modelId="{5BF9F7CB-2BB4-4761-8763-78A69F997F1C}" type="parTrans" cxnId="{99AF59E9-AE33-4FAF-9E8B-54A541CD415A}">
      <dgm:prSet/>
      <dgm:spPr/>
      <dgm:t>
        <a:bodyPr/>
        <a:lstStyle/>
        <a:p>
          <a:endParaRPr lang="en-US"/>
        </a:p>
      </dgm:t>
    </dgm:pt>
    <dgm:pt modelId="{2BDAA7F2-E3AA-49FB-AE59-4236DE064782}" type="sibTrans" cxnId="{99AF59E9-AE33-4FAF-9E8B-54A541CD415A}">
      <dgm:prSet/>
      <dgm:spPr/>
      <dgm:t>
        <a:bodyPr/>
        <a:lstStyle/>
        <a:p>
          <a:endParaRPr lang="en-US"/>
        </a:p>
      </dgm:t>
    </dgm:pt>
    <dgm:pt modelId="{3F26E3DB-B427-4034-A5D6-8C5FBDFF0D14}">
      <dgm:prSet/>
      <dgm:spPr>
        <a:ln>
          <a:solidFill>
            <a:schemeClr val="accent6">
              <a:lumMod val="75000"/>
              <a:alpha val="90000"/>
            </a:schemeClr>
          </a:solidFill>
        </a:ln>
      </dgm:spPr>
      <dgm:t>
        <a:bodyPr/>
        <a:lstStyle/>
        <a:p>
          <a:r>
            <a:rPr lang="el-GR" dirty="0" smtClean="0">
              <a:latin typeface="Century Gothic" panose="020B0502020202020204" pitchFamily="34" charset="0"/>
            </a:rPr>
            <a:t>Τριτοβάθμια Εκπαίδευση</a:t>
          </a:r>
          <a:endParaRPr lang="el-GR" dirty="0">
            <a:latin typeface="Century Gothic" panose="020B0502020202020204" pitchFamily="34" charset="0"/>
          </a:endParaRPr>
        </a:p>
      </dgm:t>
    </dgm:pt>
    <dgm:pt modelId="{F31197AF-DF4A-431F-9FEE-43FBA0987D0B}" type="parTrans" cxnId="{B3A7EC81-0270-4CC9-8E43-CE17EA6EF8E8}">
      <dgm:prSet/>
      <dgm:spPr/>
      <dgm:t>
        <a:bodyPr/>
        <a:lstStyle/>
        <a:p>
          <a:endParaRPr lang="en-US"/>
        </a:p>
      </dgm:t>
    </dgm:pt>
    <dgm:pt modelId="{26928706-92A0-472D-A6CF-1C4BFF740D30}" type="sibTrans" cxnId="{B3A7EC81-0270-4CC9-8E43-CE17EA6EF8E8}">
      <dgm:prSet/>
      <dgm:spPr/>
      <dgm:t>
        <a:bodyPr/>
        <a:lstStyle/>
        <a:p>
          <a:endParaRPr lang="en-US"/>
        </a:p>
      </dgm:t>
    </dgm:pt>
    <dgm:pt modelId="{5B95B4C8-B8B8-4EBB-9A33-77A17A8CC134}">
      <dgm:prSet/>
      <dgm:spPr>
        <a:ln>
          <a:solidFill>
            <a:schemeClr val="accent6">
              <a:lumMod val="75000"/>
              <a:alpha val="90000"/>
            </a:schemeClr>
          </a:solidFill>
        </a:ln>
      </dgm:spPr>
      <dgm:t>
        <a:bodyPr/>
        <a:lstStyle/>
        <a:p>
          <a:r>
            <a:rPr lang="el-GR" dirty="0" smtClean="0">
              <a:latin typeface="Century Gothic" panose="020B0502020202020204" pitchFamily="34" charset="0"/>
            </a:rPr>
            <a:t>Εκπαίδευση Ενηλίκων</a:t>
          </a:r>
          <a:endParaRPr lang="el-GR" dirty="0">
            <a:latin typeface="Century Gothic" panose="020B0502020202020204" pitchFamily="34" charset="0"/>
          </a:endParaRPr>
        </a:p>
      </dgm:t>
    </dgm:pt>
    <dgm:pt modelId="{D3132DEE-8684-4B4C-9A68-297D7EB25F6F}" type="parTrans" cxnId="{A7E8B77B-181B-4F73-8D53-A2133F4C9203}">
      <dgm:prSet/>
      <dgm:spPr/>
      <dgm:t>
        <a:bodyPr/>
        <a:lstStyle/>
        <a:p>
          <a:endParaRPr lang="en-US"/>
        </a:p>
      </dgm:t>
    </dgm:pt>
    <dgm:pt modelId="{575AA1EE-73AE-4FCF-B2E3-F3F7A1C7DCB5}" type="sibTrans" cxnId="{A7E8B77B-181B-4F73-8D53-A2133F4C9203}">
      <dgm:prSet/>
      <dgm:spPr/>
      <dgm:t>
        <a:bodyPr/>
        <a:lstStyle/>
        <a:p>
          <a:endParaRPr lang="en-US"/>
        </a:p>
      </dgm:t>
    </dgm:pt>
    <dgm:pt modelId="{F3853F01-880E-4DFB-AD86-088B8EE6A860}" type="pres">
      <dgm:prSet presAssocID="{95A6F3FC-0F94-442E-80BB-47C5C52A54EF}" presName="Name0" presStyleCnt="0">
        <dgm:presLayoutVars>
          <dgm:dir/>
          <dgm:animLvl val="lvl"/>
          <dgm:resizeHandles val="exact"/>
        </dgm:presLayoutVars>
      </dgm:prSet>
      <dgm:spPr/>
      <dgm:t>
        <a:bodyPr/>
        <a:lstStyle/>
        <a:p>
          <a:endParaRPr lang="en-US"/>
        </a:p>
      </dgm:t>
    </dgm:pt>
    <dgm:pt modelId="{1AF44826-9278-4CF5-A23F-11D316ED2F3E}" type="pres">
      <dgm:prSet presAssocID="{F28B4032-52CA-4053-B08C-3DE0B24366C3}" presName="linNode" presStyleCnt="0"/>
      <dgm:spPr/>
    </dgm:pt>
    <dgm:pt modelId="{FCE5CD6E-DE4A-4A01-B23E-7171214D33D9}" type="pres">
      <dgm:prSet presAssocID="{F28B4032-52CA-4053-B08C-3DE0B24366C3}" presName="parentText" presStyleLbl="node1" presStyleIdx="0" presStyleCnt="2">
        <dgm:presLayoutVars>
          <dgm:chMax val="1"/>
          <dgm:bulletEnabled val="1"/>
        </dgm:presLayoutVars>
      </dgm:prSet>
      <dgm:spPr/>
      <dgm:t>
        <a:bodyPr/>
        <a:lstStyle/>
        <a:p>
          <a:endParaRPr lang="en-US"/>
        </a:p>
      </dgm:t>
    </dgm:pt>
    <dgm:pt modelId="{2C1AB39E-404D-452C-B46F-823D92F80F43}" type="pres">
      <dgm:prSet presAssocID="{F28B4032-52CA-4053-B08C-3DE0B24366C3}" presName="descendantText" presStyleLbl="alignAccFollowNode1" presStyleIdx="0" presStyleCnt="2">
        <dgm:presLayoutVars>
          <dgm:bulletEnabled val="1"/>
        </dgm:presLayoutVars>
      </dgm:prSet>
      <dgm:spPr/>
      <dgm:t>
        <a:bodyPr/>
        <a:lstStyle/>
        <a:p>
          <a:endParaRPr lang="en-US"/>
        </a:p>
      </dgm:t>
    </dgm:pt>
    <dgm:pt modelId="{4449952C-A336-407B-A63C-A862498DCAA6}" type="pres">
      <dgm:prSet presAssocID="{4E2278DF-6D72-455B-ACCE-5101E4AC3236}" presName="sp" presStyleCnt="0"/>
      <dgm:spPr/>
    </dgm:pt>
    <dgm:pt modelId="{41EEB3F6-9CDE-4BC7-A3BF-FA8EAEFD48F4}" type="pres">
      <dgm:prSet presAssocID="{32C57DF0-988D-4F93-9BF1-A804EA0C1048}" presName="linNode" presStyleCnt="0"/>
      <dgm:spPr/>
    </dgm:pt>
    <dgm:pt modelId="{9C8A289D-C983-470D-892C-88052A0C1032}" type="pres">
      <dgm:prSet presAssocID="{32C57DF0-988D-4F93-9BF1-A804EA0C1048}" presName="parentText" presStyleLbl="node1" presStyleIdx="1" presStyleCnt="2">
        <dgm:presLayoutVars>
          <dgm:chMax val="1"/>
          <dgm:bulletEnabled val="1"/>
        </dgm:presLayoutVars>
      </dgm:prSet>
      <dgm:spPr/>
      <dgm:t>
        <a:bodyPr/>
        <a:lstStyle/>
        <a:p>
          <a:endParaRPr lang="en-US"/>
        </a:p>
      </dgm:t>
    </dgm:pt>
    <dgm:pt modelId="{9C300161-6965-4D3A-B3F8-7540A869E21D}" type="pres">
      <dgm:prSet presAssocID="{32C57DF0-988D-4F93-9BF1-A804EA0C1048}" presName="descendantText" presStyleLbl="alignAccFollowNode1" presStyleIdx="1" presStyleCnt="2">
        <dgm:presLayoutVars>
          <dgm:bulletEnabled val="1"/>
        </dgm:presLayoutVars>
      </dgm:prSet>
      <dgm:spPr/>
      <dgm:t>
        <a:bodyPr/>
        <a:lstStyle/>
        <a:p>
          <a:endParaRPr lang="en-US"/>
        </a:p>
      </dgm:t>
    </dgm:pt>
  </dgm:ptLst>
  <dgm:cxnLst>
    <dgm:cxn modelId="{8C55F039-8274-42E1-A594-BEAD2FC30880}" type="presOf" srcId="{49B47ED2-CA0E-4803-B7A0-EA5A9CF506EB}" destId="{9C300161-6965-4D3A-B3F8-7540A869E21D}" srcOrd="0" destOrd="0" presId="urn:microsoft.com/office/officeart/2005/8/layout/vList5"/>
    <dgm:cxn modelId="{C58DA7E5-43D2-4F5C-B596-3291D5F7D387}" srcId="{F28B4032-52CA-4053-B08C-3DE0B24366C3}" destId="{7C7E7C31-B446-4600-93C5-0F3FFD041982}" srcOrd="0" destOrd="0" parTransId="{5243352C-3538-4E6D-BCFF-90C5A12EBCCE}" sibTransId="{711B64E3-C9A6-4B28-8C79-15AEDC3DABD8}"/>
    <dgm:cxn modelId="{8B82ADFC-095C-4D33-81A2-36CC74FEF8B9}" type="presOf" srcId="{95A6F3FC-0F94-442E-80BB-47C5C52A54EF}" destId="{F3853F01-880E-4DFB-AD86-088B8EE6A860}" srcOrd="0" destOrd="0" presId="urn:microsoft.com/office/officeart/2005/8/layout/vList5"/>
    <dgm:cxn modelId="{3E999537-9BEE-4DC0-8F61-E6089616012B}" srcId="{95A6F3FC-0F94-442E-80BB-47C5C52A54EF}" destId="{32C57DF0-988D-4F93-9BF1-A804EA0C1048}" srcOrd="1" destOrd="0" parTransId="{D25DC9E4-AD99-4832-9345-7EB58E7B0FF5}" sibTransId="{12DD359D-144F-454D-BA7D-8EAFE7D4775A}"/>
    <dgm:cxn modelId="{99AF59E9-AE33-4FAF-9E8B-54A541CD415A}" srcId="{F28B4032-52CA-4053-B08C-3DE0B24366C3}" destId="{B3FFACD7-0464-4B19-8200-8D316ED5B71D}" srcOrd="1" destOrd="0" parTransId="{5BF9F7CB-2BB4-4761-8763-78A69F997F1C}" sibTransId="{2BDAA7F2-E3AA-49FB-AE59-4236DE064782}"/>
    <dgm:cxn modelId="{D1F37CB5-35ED-4EB3-920F-F86151EFCBFB}" srcId="{32C57DF0-988D-4F93-9BF1-A804EA0C1048}" destId="{49B47ED2-CA0E-4803-B7A0-EA5A9CF506EB}" srcOrd="0" destOrd="0" parTransId="{6D3C6877-6261-494D-B836-032C612EAAF9}" sibTransId="{B7B234C8-38EF-45EC-AAF0-065255F5EF44}"/>
    <dgm:cxn modelId="{B3A7EC81-0270-4CC9-8E43-CE17EA6EF8E8}" srcId="{F28B4032-52CA-4053-B08C-3DE0B24366C3}" destId="{3F26E3DB-B427-4034-A5D6-8C5FBDFF0D14}" srcOrd="2" destOrd="0" parTransId="{F31197AF-DF4A-431F-9FEE-43FBA0987D0B}" sibTransId="{26928706-92A0-472D-A6CF-1C4BFF740D30}"/>
    <dgm:cxn modelId="{2D9FD82B-2A6F-4AC7-9C26-0B2FB18BB251}" type="presOf" srcId="{749DCA33-F2A5-41F6-9834-61192E696315}" destId="{9C300161-6965-4D3A-B3F8-7540A869E21D}" srcOrd="0" destOrd="1" presId="urn:microsoft.com/office/officeart/2005/8/layout/vList5"/>
    <dgm:cxn modelId="{47DB9761-3929-41BD-991C-F8B75ABA055C}" type="presOf" srcId="{5B95B4C8-B8B8-4EBB-9A33-77A17A8CC134}" destId="{2C1AB39E-404D-452C-B46F-823D92F80F43}" srcOrd="0" destOrd="3" presId="urn:microsoft.com/office/officeart/2005/8/layout/vList5"/>
    <dgm:cxn modelId="{712A3CBA-D1B3-4A3D-8764-44D81BF7539C}" type="presOf" srcId="{32C57DF0-988D-4F93-9BF1-A804EA0C1048}" destId="{9C8A289D-C983-470D-892C-88052A0C1032}" srcOrd="0" destOrd="0" presId="urn:microsoft.com/office/officeart/2005/8/layout/vList5"/>
    <dgm:cxn modelId="{2FA89BF9-4745-40CF-9AA7-48298121372B}" type="presOf" srcId="{F28B4032-52CA-4053-B08C-3DE0B24366C3}" destId="{FCE5CD6E-DE4A-4A01-B23E-7171214D33D9}" srcOrd="0" destOrd="0" presId="urn:microsoft.com/office/officeart/2005/8/layout/vList5"/>
    <dgm:cxn modelId="{1C42C9D7-C14D-4BAB-AF13-D2C27E32F5AD}" type="presOf" srcId="{B3FFACD7-0464-4B19-8200-8D316ED5B71D}" destId="{2C1AB39E-404D-452C-B46F-823D92F80F43}" srcOrd="0" destOrd="1" presId="urn:microsoft.com/office/officeart/2005/8/layout/vList5"/>
    <dgm:cxn modelId="{1E7A3D7B-7B16-4074-89CB-02AF4B29C3F2}" srcId="{95A6F3FC-0F94-442E-80BB-47C5C52A54EF}" destId="{F28B4032-52CA-4053-B08C-3DE0B24366C3}" srcOrd="0" destOrd="0" parTransId="{77A3CCE8-BF56-43CD-B16A-B080EBE51D1E}" sibTransId="{4E2278DF-6D72-455B-ACCE-5101E4AC3236}"/>
    <dgm:cxn modelId="{5ACDA405-0445-4DB7-A032-BD5879B540DA}" type="presOf" srcId="{3F26E3DB-B427-4034-A5D6-8C5FBDFF0D14}" destId="{2C1AB39E-404D-452C-B46F-823D92F80F43}" srcOrd="0" destOrd="2" presId="urn:microsoft.com/office/officeart/2005/8/layout/vList5"/>
    <dgm:cxn modelId="{F6740400-6B12-4041-A2F3-73BF47BC3549}" srcId="{32C57DF0-988D-4F93-9BF1-A804EA0C1048}" destId="{749DCA33-F2A5-41F6-9834-61192E696315}" srcOrd="1" destOrd="0" parTransId="{B835B46E-1F43-4735-A6E2-D4251D83EA95}" sibTransId="{B294BFF2-22D5-4EA2-80F0-B01A32FA06E2}"/>
    <dgm:cxn modelId="{EA903DFB-930A-4CD3-A14C-E96170754158}" type="presOf" srcId="{7C7E7C31-B446-4600-93C5-0F3FFD041982}" destId="{2C1AB39E-404D-452C-B46F-823D92F80F43}" srcOrd="0" destOrd="0" presId="urn:microsoft.com/office/officeart/2005/8/layout/vList5"/>
    <dgm:cxn modelId="{A7E8B77B-181B-4F73-8D53-A2133F4C9203}" srcId="{F28B4032-52CA-4053-B08C-3DE0B24366C3}" destId="{5B95B4C8-B8B8-4EBB-9A33-77A17A8CC134}" srcOrd="3" destOrd="0" parTransId="{D3132DEE-8684-4B4C-9A68-297D7EB25F6F}" sibTransId="{575AA1EE-73AE-4FCF-B2E3-F3F7A1C7DCB5}"/>
    <dgm:cxn modelId="{97489C57-668A-47D0-84C9-B5B32F740F56}" type="presParOf" srcId="{F3853F01-880E-4DFB-AD86-088B8EE6A860}" destId="{1AF44826-9278-4CF5-A23F-11D316ED2F3E}" srcOrd="0" destOrd="0" presId="urn:microsoft.com/office/officeart/2005/8/layout/vList5"/>
    <dgm:cxn modelId="{572A2459-5753-4AAD-87CC-E7945FA87AFB}" type="presParOf" srcId="{1AF44826-9278-4CF5-A23F-11D316ED2F3E}" destId="{FCE5CD6E-DE4A-4A01-B23E-7171214D33D9}" srcOrd="0" destOrd="0" presId="urn:microsoft.com/office/officeart/2005/8/layout/vList5"/>
    <dgm:cxn modelId="{168C4C70-E501-44F0-9BCC-5276B389A003}" type="presParOf" srcId="{1AF44826-9278-4CF5-A23F-11D316ED2F3E}" destId="{2C1AB39E-404D-452C-B46F-823D92F80F43}" srcOrd="1" destOrd="0" presId="urn:microsoft.com/office/officeart/2005/8/layout/vList5"/>
    <dgm:cxn modelId="{225BD530-CE4C-4486-B019-8E7D1FE076D6}" type="presParOf" srcId="{F3853F01-880E-4DFB-AD86-088B8EE6A860}" destId="{4449952C-A336-407B-A63C-A862498DCAA6}" srcOrd="1" destOrd="0" presId="urn:microsoft.com/office/officeart/2005/8/layout/vList5"/>
    <dgm:cxn modelId="{9FB49FEE-2647-47A0-AF99-A04D968C84C3}" type="presParOf" srcId="{F3853F01-880E-4DFB-AD86-088B8EE6A860}" destId="{41EEB3F6-9CDE-4BC7-A3BF-FA8EAEFD48F4}" srcOrd="2" destOrd="0" presId="urn:microsoft.com/office/officeart/2005/8/layout/vList5"/>
    <dgm:cxn modelId="{BE174938-711E-4F29-9AE5-B65580E8D63F}" type="presParOf" srcId="{41EEB3F6-9CDE-4BC7-A3BF-FA8EAEFD48F4}" destId="{9C8A289D-C983-470D-892C-88052A0C1032}" srcOrd="0" destOrd="0" presId="urn:microsoft.com/office/officeart/2005/8/layout/vList5"/>
    <dgm:cxn modelId="{3EF2BF86-2E3F-464D-98A5-F34D8F4D9E22}" type="presParOf" srcId="{41EEB3F6-9CDE-4BC7-A3BF-FA8EAEFD48F4}" destId="{9C300161-6965-4D3A-B3F8-7540A869E2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A46729-955E-4DCF-BD8E-0EE6711658B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59A7C662-E046-4DA4-8C24-78B733340E7B}">
      <dgm:prSet phldrT="[Text]"/>
      <dgm:spPr>
        <a:solidFill>
          <a:srgbClr val="00A99D"/>
        </a:solidFill>
      </dgm:spPr>
      <dgm:t>
        <a:bodyPr/>
        <a:lstStyle/>
        <a:p>
          <a:r>
            <a:rPr lang="en-US" dirty="0"/>
            <a:t>eTwinning</a:t>
          </a:r>
          <a:endParaRPr lang="el-GR" dirty="0"/>
        </a:p>
        <a:p>
          <a:r>
            <a:rPr lang="en-US" dirty="0">
              <a:hlinkClick xmlns:r="http://schemas.openxmlformats.org/officeDocument/2006/relationships" r:id="rId1"/>
            </a:rPr>
            <a:t>www.etwinning.net</a:t>
          </a:r>
          <a:endParaRPr lang="en-US" dirty="0"/>
        </a:p>
      </dgm:t>
    </dgm:pt>
    <dgm:pt modelId="{76BC20A5-93D4-4FAD-869D-65A4908CC82A}" type="parTrans" cxnId="{ED65B0B9-12A5-4992-91AD-3E39611787FA}">
      <dgm:prSet/>
      <dgm:spPr/>
      <dgm:t>
        <a:bodyPr/>
        <a:lstStyle/>
        <a:p>
          <a:endParaRPr lang="en-US"/>
        </a:p>
      </dgm:t>
    </dgm:pt>
    <dgm:pt modelId="{1BBBB47D-8279-4218-86F8-D1FA8DAD8B4C}" type="sibTrans" cxnId="{ED65B0B9-12A5-4992-91AD-3E39611787FA}">
      <dgm:prSet/>
      <dgm:spPr/>
      <dgm:t>
        <a:bodyPr/>
        <a:lstStyle/>
        <a:p>
          <a:endParaRPr lang="en-US"/>
        </a:p>
      </dgm:t>
    </dgm:pt>
    <dgm:pt modelId="{C41466E3-59DB-4385-A870-11C2F98E4A69}">
      <dgm:prSet phldrT="[Text]"/>
      <dgm:spPr>
        <a:solidFill>
          <a:srgbClr val="00A99D"/>
        </a:solidFill>
      </dgm:spPr>
      <dgm:t>
        <a:bodyPr/>
        <a:lstStyle/>
        <a:p>
          <a:r>
            <a:rPr lang="en-US" dirty="0"/>
            <a:t>School Education Gateway</a:t>
          </a:r>
        </a:p>
        <a:p>
          <a:r>
            <a:rPr lang="en-US" dirty="0">
              <a:hlinkClick xmlns:r="http://schemas.openxmlformats.org/officeDocument/2006/relationships" r:id="rId2"/>
            </a:rPr>
            <a:t>www.schooleducationgateway.eu</a:t>
          </a:r>
          <a:endParaRPr lang="en-US" dirty="0"/>
        </a:p>
      </dgm:t>
    </dgm:pt>
    <dgm:pt modelId="{271576E7-CF0C-4726-87D5-8858174C1D98}" type="parTrans" cxnId="{E80096C9-61EF-470B-900F-68D5CDD108D2}">
      <dgm:prSet/>
      <dgm:spPr/>
      <dgm:t>
        <a:bodyPr/>
        <a:lstStyle/>
        <a:p>
          <a:endParaRPr lang="en-US"/>
        </a:p>
      </dgm:t>
    </dgm:pt>
    <dgm:pt modelId="{59D00D74-841D-44D5-9D0F-ADF12654EEE4}" type="sibTrans" cxnId="{E80096C9-61EF-470B-900F-68D5CDD108D2}">
      <dgm:prSet/>
      <dgm:spPr/>
      <dgm:t>
        <a:bodyPr/>
        <a:lstStyle/>
        <a:p>
          <a:endParaRPr lang="en-US"/>
        </a:p>
      </dgm:t>
    </dgm:pt>
    <dgm:pt modelId="{985C7545-7D27-49CC-87A8-001E731BAA50}" type="pres">
      <dgm:prSet presAssocID="{7CA46729-955E-4DCF-BD8E-0EE6711658BC}" presName="diagram" presStyleCnt="0">
        <dgm:presLayoutVars>
          <dgm:dir/>
        </dgm:presLayoutVars>
      </dgm:prSet>
      <dgm:spPr/>
      <dgm:t>
        <a:bodyPr/>
        <a:lstStyle/>
        <a:p>
          <a:endParaRPr lang="en-US"/>
        </a:p>
      </dgm:t>
    </dgm:pt>
    <dgm:pt modelId="{509A132F-E09E-411E-820E-7760D1FD716C}" type="pres">
      <dgm:prSet presAssocID="{59A7C662-E046-4DA4-8C24-78B733340E7B}" presName="composite" presStyleCnt="0"/>
      <dgm:spPr/>
    </dgm:pt>
    <dgm:pt modelId="{A25DE2EC-3EC6-4843-9AC6-7C4EA5F1BA7E}" type="pres">
      <dgm:prSet presAssocID="{59A7C662-E046-4DA4-8C24-78B733340E7B}" presName="Image" presStyleLbl="bgShp" presStyleIdx="0" presStyleCnt="2" custLinFactNeighborX="716" custLinFactNeighborY="-282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39AC7249-DC66-45BF-B91D-00FB5BF9ACF7}" type="pres">
      <dgm:prSet presAssocID="{59A7C662-E046-4DA4-8C24-78B733340E7B}" presName="Parent" presStyleLbl="node0" presStyleIdx="0" presStyleCnt="2">
        <dgm:presLayoutVars>
          <dgm:bulletEnabled val="1"/>
        </dgm:presLayoutVars>
      </dgm:prSet>
      <dgm:spPr/>
      <dgm:t>
        <a:bodyPr/>
        <a:lstStyle/>
        <a:p>
          <a:endParaRPr lang="en-US"/>
        </a:p>
      </dgm:t>
    </dgm:pt>
    <dgm:pt modelId="{871C997F-14BA-46A5-91FD-47297742939D}" type="pres">
      <dgm:prSet presAssocID="{1BBBB47D-8279-4218-86F8-D1FA8DAD8B4C}" presName="sibTrans" presStyleCnt="0"/>
      <dgm:spPr/>
    </dgm:pt>
    <dgm:pt modelId="{6453B283-49AE-4FD8-907B-E82F29125591}" type="pres">
      <dgm:prSet presAssocID="{C41466E3-59DB-4385-A870-11C2F98E4A69}" presName="composite" presStyleCnt="0"/>
      <dgm:spPr/>
    </dgm:pt>
    <dgm:pt modelId="{77D3A4DB-9E7B-4101-AFC4-2C074836FE28}" type="pres">
      <dgm:prSet presAssocID="{C41466E3-59DB-4385-A870-11C2F98E4A69}" presName="Image" presStyleLbl="bgShp" presStyleIdx="1" presStyleCnt="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01BDFC9-7552-4665-8183-905A8F1416E1}" type="pres">
      <dgm:prSet presAssocID="{C41466E3-59DB-4385-A870-11C2F98E4A69}" presName="Parent" presStyleLbl="node0" presStyleIdx="1" presStyleCnt="2">
        <dgm:presLayoutVars>
          <dgm:bulletEnabled val="1"/>
        </dgm:presLayoutVars>
      </dgm:prSet>
      <dgm:spPr/>
      <dgm:t>
        <a:bodyPr/>
        <a:lstStyle/>
        <a:p>
          <a:endParaRPr lang="en-US"/>
        </a:p>
      </dgm:t>
    </dgm:pt>
  </dgm:ptLst>
  <dgm:cxnLst>
    <dgm:cxn modelId="{E80096C9-61EF-470B-900F-68D5CDD108D2}" srcId="{7CA46729-955E-4DCF-BD8E-0EE6711658BC}" destId="{C41466E3-59DB-4385-A870-11C2F98E4A69}" srcOrd="1" destOrd="0" parTransId="{271576E7-CF0C-4726-87D5-8858174C1D98}" sibTransId="{59D00D74-841D-44D5-9D0F-ADF12654EEE4}"/>
    <dgm:cxn modelId="{92265BF3-82D4-4B0D-A16F-763848F4CD4B}" type="presOf" srcId="{C41466E3-59DB-4385-A870-11C2F98E4A69}" destId="{F01BDFC9-7552-4665-8183-905A8F1416E1}" srcOrd="0" destOrd="0" presId="urn:microsoft.com/office/officeart/2008/layout/BendingPictureCaption"/>
    <dgm:cxn modelId="{AD89D158-1A02-4B9A-955B-5F88314426FA}" type="presOf" srcId="{7CA46729-955E-4DCF-BD8E-0EE6711658BC}" destId="{985C7545-7D27-49CC-87A8-001E731BAA50}" srcOrd="0" destOrd="0" presId="urn:microsoft.com/office/officeart/2008/layout/BendingPictureCaption"/>
    <dgm:cxn modelId="{D95256AF-B4E2-40FA-BDC7-0A7FFEDFC473}" type="presOf" srcId="{59A7C662-E046-4DA4-8C24-78B733340E7B}" destId="{39AC7249-DC66-45BF-B91D-00FB5BF9ACF7}" srcOrd="0" destOrd="0" presId="urn:microsoft.com/office/officeart/2008/layout/BendingPictureCaption"/>
    <dgm:cxn modelId="{ED65B0B9-12A5-4992-91AD-3E39611787FA}" srcId="{7CA46729-955E-4DCF-BD8E-0EE6711658BC}" destId="{59A7C662-E046-4DA4-8C24-78B733340E7B}" srcOrd="0" destOrd="0" parTransId="{76BC20A5-93D4-4FAD-869D-65A4908CC82A}" sibTransId="{1BBBB47D-8279-4218-86F8-D1FA8DAD8B4C}"/>
    <dgm:cxn modelId="{9C5900BE-5A24-49D9-B8C4-67F975B8E68F}" type="presParOf" srcId="{985C7545-7D27-49CC-87A8-001E731BAA50}" destId="{509A132F-E09E-411E-820E-7760D1FD716C}" srcOrd="0" destOrd="0" presId="urn:microsoft.com/office/officeart/2008/layout/BendingPictureCaption"/>
    <dgm:cxn modelId="{A12E73CD-B667-4BBA-B9A2-8AC661944DD5}" type="presParOf" srcId="{509A132F-E09E-411E-820E-7760D1FD716C}" destId="{A25DE2EC-3EC6-4843-9AC6-7C4EA5F1BA7E}" srcOrd="0" destOrd="0" presId="urn:microsoft.com/office/officeart/2008/layout/BendingPictureCaption"/>
    <dgm:cxn modelId="{E0EC4C94-BEFA-494B-9738-CD4BB7B7BD99}" type="presParOf" srcId="{509A132F-E09E-411E-820E-7760D1FD716C}" destId="{39AC7249-DC66-45BF-B91D-00FB5BF9ACF7}" srcOrd="1" destOrd="0" presId="urn:microsoft.com/office/officeart/2008/layout/BendingPictureCaption"/>
    <dgm:cxn modelId="{3E3C83FB-121E-4D06-8F82-8AB48C3D7FB8}" type="presParOf" srcId="{985C7545-7D27-49CC-87A8-001E731BAA50}" destId="{871C997F-14BA-46A5-91FD-47297742939D}" srcOrd="1" destOrd="0" presId="urn:microsoft.com/office/officeart/2008/layout/BendingPictureCaption"/>
    <dgm:cxn modelId="{BD2B7BBC-2F31-41F7-95A1-C6160466DBBC}" type="presParOf" srcId="{985C7545-7D27-49CC-87A8-001E731BAA50}" destId="{6453B283-49AE-4FD8-907B-E82F29125591}" srcOrd="2" destOrd="0" presId="urn:microsoft.com/office/officeart/2008/layout/BendingPictureCaption"/>
    <dgm:cxn modelId="{A1A4D21B-AF1F-4ABF-ADF7-158DA1F9AC86}" type="presParOf" srcId="{6453B283-49AE-4FD8-907B-E82F29125591}" destId="{77D3A4DB-9E7B-4101-AFC4-2C074836FE28}" srcOrd="0" destOrd="0" presId="urn:microsoft.com/office/officeart/2008/layout/BendingPictureCaption"/>
    <dgm:cxn modelId="{D9AC936F-1066-45D6-9DE7-822B75AFAD06}" type="presParOf" srcId="{6453B283-49AE-4FD8-907B-E82F29125591}" destId="{F01BDFC9-7552-4665-8183-905A8F1416E1}"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A46729-955E-4DCF-BD8E-0EE6711658B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59A7C662-E046-4DA4-8C24-78B733340E7B}">
      <dgm:prSet phldrT="[Text]"/>
      <dgm:spPr>
        <a:solidFill>
          <a:srgbClr val="00A99D"/>
        </a:solidFill>
      </dgm:spPr>
      <dgm:t>
        <a:bodyPr/>
        <a:lstStyle/>
        <a:p>
          <a:r>
            <a:rPr lang="en-US" dirty="0"/>
            <a:t>EPALE</a:t>
          </a:r>
        </a:p>
        <a:p>
          <a:r>
            <a:rPr lang="en-US" dirty="0">
              <a:hlinkClick xmlns:r="http://schemas.openxmlformats.org/officeDocument/2006/relationships" r:id="rId1" action="ppaction://hlinkfile"/>
            </a:rPr>
            <a:t>ec.europa.eu/</a:t>
          </a:r>
          <a:r>
            <a:rPr lang="en-US" dirty="0" err="1">
              <a:hlinkClick xmlns:r="http://schemas.openxmlformats.org/officeDocument/2006/relationships" r:id="rId1" action="ppaction://hlinkfile"/>
            </a:rPr>
            <a:t>epale</a:t>
          </a:r>
          <a:endParaRPr lang="el-GR" dirty="0"/>
        </a:p>
      </dgm:t>
    </dgm:pt>
    <dgm:pt modelId="{76BC20A5-93D4-4FAD-869D-65A4908CC82A}" type="parTrans" cxnId="{ED65B0B9-12A5-4992-91AD-3E39611787FA}">
      <dgm:prSet/>
      <dgm:spPr/>
      <dgm:t>
        <a:bodyPr/>
        <a:lstStyle/>
        <a:p>
          <a:endParaRPr lang="en-US"/>
        </a:p>
      </dgm:t>
    </dgm:pt>
    <dgm:pt modelId="{1BBBB47D-8279-4218-86F8-D1FA8DAD8B4C}" type="sibTrans" cxnId="{ED65B0B9-12A5-4992-91AD-3E39611787FA}">
      <dgm:prSet/>
      <dgm:spPr/>
      <dgm:t>
        <a:bodyPr/>
        <a:lstStyle/>
        <a:p>
          <a:endParaRPr lang="en-US"/>
        </a:p>
      </dgm:t>
    </dgm:pt>
    <dgm:pt modelId="{985C7545-7D27-49CC-87A8-001E731BAA50}" type="pres">
      <dgm:prSet presAssocID="{7CA46729-955E-4DCF-BD8E-0EE6711658BC}" presName="diagram" presStyleCnt="0">
        <dgm:presLayoutVars>
          <dgm:dir/>
        </dgm:presLayoutVars>
      </dgm:prSet>
      <dgm:spPr/>
      <dgm:t>
        <a:bodyPr/>
        <a:lstStyle/>
        <a:p>
          <a:endParaRPr lang="en-US"/>
        </a:p>
      </dgm:t>
    </dgm:pt>
    <dgm:pt modelId="{509A132F-E09E-411E-820E-7760D1FD716C}" type="pres">
      <dgm:prSet presAssocID="{59A7C662-E046-4DA4-8C24-78B733340E7B}" presName="composite" presStyleCnt="0"/>
      <dgm:spPr/>
    </dgm:pt>
    <dgm:pt modelId="{A25DE2EC-3EC6-4843-9AC6-7C4EA5F1BA7E}" type="pres">
      <dgm:prSet presAssocID="{59A7C662-E046-4DA4-8C24-78B733340E7B}" presName="Image" presStyleLbl="bgShp" presStyleIdx="0" presStyleCnt="1" custScaleX="85325" custScaleY="72810" custLinFactNeighborX="4868" custLinFactNeighborY="-2830"/>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39AC7249-DC66-45BF-B91D-00FB5BF9ACF7}" type="pres">
      <dgm:prSet presAssocID="{59A7C662-E046-4DA4-8C24-78B733340E7B}" presName="Parent" presStyleLbl="node0" presStyleIdx="0" presStyleCnt="1" custScaleX="88673" custScaleY="47509">
        <dgm:presLayoutVars>
          <dgm:bulletEnabled val="1"/>
        </dgm:presLayoutVars>
      </dgm:prSet>
      <dgm:spPr/>
      <dgm:t>
        <a:bodyPr/>
        <a:lstStyle/>
        <a:p>
          <a:endParaRPr lang="en-US"/>
        </a:p>
      </dgm:t>
    </dgm:pt>
  </dgm:ptLst>
  <dgm:cxnLst>
    <dgm:cxn modelId="{EA1900F2-FDA4-47CB-A20B-8D81447DA7A4}" type="presOf" srcId="{7CA46729-955E-4DCF-BD8E-0EE6711658BC}" destId="{985C7545-7D27-49CC-87A8-001E731BAA50}" srcOrd="0" destOrd="0" presId="urn:microsoft.com/office/officeart/2008/layout/BendingPictureCaption"/>
    <dgm:cxn modelId="{ED65B0B9-12A5-4992-91AD-3E39611787FA}" srcId="{7CA46729-955E-4DCF-BD8E-0EE6711658BC}" destId="{59A7C662-E046-4DA4-8C24-78B733340E7B}" srcOrd="0" destOrd="0" parTransId="{76BC20A5-93D4-4FAD-869D-65A4908CC82A}" sibTransId="{1BBBB47D-8279-4218-86F8-D1FA8DAD8B4C}"/>
    <dgm:cxn modelId="{C390485F-3C27-438B-A590-D85B0E01B949}" type="presOf" srcId="{59A7C662-E046-4DA4-8C24-78B733340E7B}" destId="{39AC7249-DC66-45BF-B91D-00FB5BF9ACF7}" srcOrd="0" destOrd="0" presId="urn:microsoft.com/office/officeart/2008/layout/BendingPictureCaption"/>
    <dgm:cxn modelId="{C7F9F68E-B5F1-4C1D-A2EE-604857258F3A}" type="presParOf" srcId="{985C7545-7D27-49CC-87A8-001E731BAA50}" destId="{509A132F-E09E-411E-820E-7760D1FD716C}" srcOrd="0" destOrd="0" presId="urn:microsoft.com/office/officeart/2008/layout/BendingPictureCaption"/>
    <dgm:cxn modelId="{83B7F090-F6E7-4A5C-BC61-7AD37FB1399C}" type="presParOf" srcId="{509A132F-E09E-411E-820E-7760D1FD716C}" destId="{A25DE2EC-3EC6-4843-9AC6-7C4EA5F1BA7E}" srcOrd="0" destOrd="0" presId="urn:microsoft.com/office/officeart/2008/layout/BendingPictureCaption"/>
    <dgm:cxn modelId="{7F8FD40C-45F8-4844-AC46-BE5E540532A1}" type="presParOf" srcId="{509A132F-E09E-411E-820E-7760D1FD716C}" destId="{39AC7249-DC66-45BF-B91D-00FB5BF9ACF7}"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EA81AA-F241-44A8-B507-8603DCBB4FBE}">
      <dgm:prSet phldrT="[Text]" custT="1"/>
      <dgm:spPr>
        <a:solidFill>
          <a:schemeClr val="accent5">
            <a:lumMod val="75000"/>
          </a:schemeClr>
        </a:solidFill>
      </dgm:spPr>
      <dgm:t>
        <a:bodyPr/>
        <a:lstStyle/>
        <a:p>
          <a:r>
            <a:rPr lang="el-GR" sz="2400" b="0" dirty="0" smtClean="0">
              <a:latin typeface="Century Gothic" panose="020B0502020202020204" pitchFamily="34" charset="0"/>
            </a:rPr>
            <a:t>Βάσει μοναδιαίου κόστους</a:t>
          </a:r>
          <a:endParaRPr lang="en-US" sz="2400" b="0" dirty="0">
            <a:latin typeface="Century Gothic" panose="020B0502020202020204" pitchFamily="34" charset="0"/>
          </a:endParaRPr>
        </a:p>
      </dgm:t>
    </dgm:pt>
    <dgm:pt modelId="{584EAC28-7971-4AD6-82CB-4D28D326159A}" type="parTrans" cxnId="{DE6B385D-6A20-4683-A490-FEB3C0547D65}">
      <dgm:prSet/>
      <dgm:spPr/>
      <dgm:t>
        <a:bodyPr/>
        <a:lstStyle/>
        <a:p>
          <a:endParaRPr lang="en-US"/>
        </a:p>
      </dgm:t>
    </dgm:pt>
    <dgm:pt modelId="{787BC3D2-C5FD-4B27-B5BC-435D87F2370D}" type="sibTrans" cxnId="{DE6B385D-6A20-4683-A490-FEB3C0547D65}">
      <dgm:prSet/>
      <dgm:spPr/>
      <dgm:t>
        <a:bodyPr/>
        <a:lstStyle/>
        <a:p>
          <a:endParaRPr lang="en-US"/>
        </a:p>
      </dgm:t>
    </dgm:pt>
    <dgm:pt modelId="{7208BF59-1FE9-426B-AF23-5D9DBA858B49}">
      <dgm:prSet phldrT="[Text]"/>
      <dgm:spPr/>
      <dgm:t>
        <a:bodyPr/>
        <a:lstStyle/>
        <a:p>
          <a:pPr marL="171450" indent="0" defTabSz="755650">
            <a:lnSpc>
              <a:spcPct val="90000"/>
            </a:lnSpc>
            <a:spcBef>
              <a:spcPct val="0"/>
            </a:spcBef>
            <a:spcAft>
              <a:spcPct val="20000"/>
            </a:spcAft>
            <a:buNone/>
          </a:pPr>
          <a:r>
            <a:rPr lang="el-GR" dirty="0" smtClean="0">
              <a:solidFill>
                <a:schemeClr val="tx1">
                  <a:lumMod val="75000"/>
                  <a:lumOff val="25000"/>
                </a:schemeClr>
              </a:solidFill>
              <a:latin typeface="Century Gothic" panose="020B0502020202020204" pitchFamily="34" charset="0"/>
            </a:rPr>
            <a:t>Οργανωτικά έξοδα </a:t>
          </a:r>
          <a:endParaRPr lang="en-US" dirty="0"/>
        </a:p>
      </dgm:t>
    </dgm:pt>
    <dgm:pt modelId="{37FCC0E3-1033-45A1-A752-23033847080D}" type="parTrans" cxnId="{77CD7D68-2A03-4D4B-B847-062E96B45DA7}">
      <dgm:prSet/>
      <dgm:spPr/>
      <dgm:t>
        <a:bodyPr/>
        <a:lstStyle/>
        <a:p>
          <a:endParaRPr lang="en-US"/>
        </a:p>
      </dgm:t>
    </dgm:pt>
    <dgm:pt modelId="{E8E19BF2-5227-4D16-8C08-DCC0679A0E8E}" type="sibTrans" cxnId="{77CD7D68-2A03-4D4B-B847-062E96B45DA7}">
      <dgm:prSet/>
      <dgm:spPr/>
      <dgm:t>
        <a:bodyPr/>
        <a:lstStyle/>
        <a:p>
          <a:endParaRPr lang="en-US"/>
        </a:p>
      </dgm:t>
    </dgm:pt>
    <dgm:pt modelId="{5AEF1A82-1E49-4640-9F7F-167CCADB81D7}">
      <dgm:prSet phldrT="[Text]" custT="1"/>
      <dgm:spPr>
        <a:solidFill>
          <a:schemeClr val="accent5">
            <a:lumMod val="75000"/>
          </a:schemeClr>
        </a:solidFill>
      </dgm:spPr>
      <dgm:t>
        <a:bodyPr/>
        <a:lstStyle/>
        <a:p>
          <a:r>
            <a:rPr lang="el-GR" sz="2400" b="0" dirty="0" smtClean="0">
              <a:latin typeface="Century Gothic" panose="020B0502020202020204" pitchFamily="34" charset="0"/>
            </a:rPr>
            <a:t>Βάσει πραγματικών εξόδων</a:t>
          </a:r>
          <a:endParaRPr lang="en-US" sz="2400" b="0" dirty="0">
            <a:latin typeface="Century Gothic" panose="020B0502020202020204" pitchFamily="34" charset="0"/>
          </a:endParaRPr>
        </a:p>
      </dgm:t>
    </dgm:pt>
    <dgm:pt modelId="{B85CE9F9-30EB-497A-9B41-979B5E037035}" type="parTrans" cxnId="{DB152ED4-F187-4A18-9893-B8ED2DEDCDD2}">
      <dgm:prSet/>
      <dgm:spPr/>
      <dgm:t>
        <a:bodyPr/>
        <a:lstStyle/>
        <a:p>
          <a:endParaRPr lang="en-US"/>
        </a:p>
      </dgm:t>
    </dgm:pt>
    <dgm:pt modelId="{A672B1EC-8EEF-4E55-A801-552176B0608C}" type="sibTrans" cxnId="{DB152ED4-F187-4A18-9893-B8ED2DEDCDD2}">
      <dgm:prSet/>
      <dgm:spPr/>
      <dgm:t>
        <a:bodyPr/>
        <a:lstStyle/>
        <a:p>
          <a:endParaRPr lang="en-US"/>
        </a:p>
      </dgm:t>
    </dgm:pt>
    <dgm:pt modelId="{A453FD26-6B35-4400-88CF-FF0CEF2833E9}">
      <dgm:prSet phldrT="[Text]"/>
      <dgm:spPr/>
      <dgm:t>
        <a:bodyPr/>
        <a:lstStyle/>
        <a:p>
          <a:r>
            <a:rPr lang="el-GR" dirty="0" smtClean="0">
              <a:solidFill>
                <a:schemeClr val="tx1">
                  <a:lumMod val="75000"/>
                  <a:lumOff val="25000"/>
                </a:schemeClr>
              </a:solidFill>
              <a:latin typeface="Century Gothic" panose="020B0502020202020204" pitchFamily="34" charset="0"/>
            </a:rPr>
            <a:t>Επιχορήγηση ατόμων από ευάλωτες ομάδες</a:t>
          </a:r>
          <a:endParaRPr lang="en-US" dirty="0"/>
        </a:p>
      </dgm:t>
    </dgm:pt>
    <dgm:pt modelId="{540201CB-69CD-49D3-976A-46B6FFFC3AFB}" type="parTrans" cxnId="{A43649EA-005D-4AAF-BBFB-28E9D9AF2B16}">
      <dgm:prSet/>
      <dgm:spPr/>
      <dgm:t>
        <a:bodyPr/>
        <a:lstStyle/>
        <a:p>
          <a:endParaRPr lang="en-US"/>
        </a:p>
      </dgm:t>
    </dgm:pt>
    <dgm:pt modelId="{FBD84BEE-CBE5-442C-9522-2A08CAB83FEB}" type="sibTrans" cxnId="{A43649EA-005D-4AAF-BBFB-28E9D9AF2B16}">
      <dgm:prSet/>
      <dgm:spPr/>
      <dgm:t>
        <a:bodyPr/>
        <a:lstStyle/>
        <a:p>
          <a:endParaRPr lang="en-US"/>
        </a:p>
      </dgm:t>
    </dgm:pt>
    <dgm:pt modelId="{4C184FF2-DD29-44FA-954B-3B87333AC9D6}">
      <dgm:prSet/>
      <dgm:spPr/>
      <dgm:t>
        <a:bodyPr/>
        <a:lstStyle/>
        <a:p>
          <a:pPr marL="171450" indent="0" defTabSz="755650">
            <a:lnSpc>
              <a:spcPct val="90000"/>
            </a:lnSpc>
            <a:spcBef>
              <a:spcPct val="0"/>
            </a:spcBef>
            <a:spcAft>
              <a:spcPct val="20000"/>
            </a:spcAft>
            <a:buNone/>
          </a:pPr>
          <a:r>
            <a:rPr lang="el-GR" dirty="0" smtClean="0">
              <a:solidFill>
                <a:schemeClr val="tx1">
                  <a:lumMod val="75000"/>
                  <a:lumOff val="25000"/>
                </a:schemeClr>
              </a:solidFill>
              <a:latin typeface="Century Gothic" panose="020B0502020202020204" pitchFamily="34" charset="0"/>
            </a:rPr>
            <a:t>Έξοδα ταξιδίου </a:t>
          </a:r>
        </a:p>
      </dgm:t>
    </dgm:pt>
    <dgm:pt modelId="{00FFEB19-883B-40C6-BC57-A7EECC91D046}" type="parTrans" cxnId="{06873691-88EB-48E2-8FB5-5559BF9B0F89}">
      <dgm:prSet/>
      <dgm:spPr/>
      <dgm:t>
        <a:bodyPr/>
        <a:lstStyle/>
        <a:p>
          <a:endParaRPr lang="en-US"/>
        </a:p>
      </dgm:t>
    </dgm:pt>
    <dgm:pt modelId="{AE9EEACF-7E1C-4F8F-94FD-124E8BC75B75}" type="sibTrans" cxnId="{06873691-88EB-48E2-8FB5-5559BF9B0F89}">
      <dgm:prSet/>
      <dgm:spPr/>
      <dgm:t>
        <a:bodyPr/>
        <a:lstStyle/>
        <a:p>
          <a:endParaRPr lang="en-US"/>
        </a:p>
      </dgm:t>
    </dgm:pt>
    <dgm:pt modelId="{205528CA-998B-4905-8146-F17842DC4057}">
      <dgm:prSet/>
      <dgm:spPr/>
      <dgm:t>
        <a:bodyPr/>
        <a:lstStyle/>
        <a:p>
          <a:pPr marL="171450" indent="0" defTabSz="755650">
            <a:lnSpc>
              <a:spcPct val="90000"/>
            </a:lnSpc>
            <a:spcBef>
              <a:spcPct val="0"/>
            </a:spcBef>
            <a:spcAft>
              <a:spcPct val="20000"/>
            </a:spcAft>
            <a:buNone/>
          </a:pPr>
          <a:r>
            <a:rPr lang="el-GR" smtClean="0">
              <a:solidFill>
                <a:schemeClr val="tx1">
                  <a:lumMod val="75000"/>
                  <a:lumOff val="25000"/>
                </a:schemeClr>
              </a:solidFill>
              <a:latin typeface="Century Gothic" panose="020B0502020202020204" pitchFamily="34" charset="0"/>
            </a:rPr>
            <a:t>Έξοδα διαβίωσης </a:t>
          </a:r>
          <a:endParaRPr lang="el-GR" dirty="0" smtClean="0">
            <a:solidFill>
              <a:schemeClr val="tx1">
                <a:lumMod val="75000"/>
                <a:lumOff val="25000"/>
              </a:schemeClr>
            </a:solidFill>
            <a:latin typeface="Century Gothic" panose="020B0502020202020204" pitchFamily="34" charset="0"/>
          </a:endParaRPr>
        </a:p>
      </dgm:t>
    </dgm:pt>
    <dgm:pt modelId="{830DEE71-C35B-434C-8A21-5CD5DC38FC60}" type="parTrans" cxnId="{CA027674-484A-4F92-826F-DBDEE3273D8F}">
      <dgm:prSet/>
      <dgm:spPr/>
      <dgm:t>
        <a:bodyPr/>
        <a:lstStyle/>
        <a:p>
          <a:endParaRPr lang="en-US"/>
        </a:p>
      </dgm:t>
    </dgm:pt>
    <dgm:pt modelId="{52E4B5DC-076D-41A3-A381-4E06AD5C6D4E}" type="sibTrans" cxnId="{CA027674-484A-4F92-826F-DBDEE3273D8F}">
      <dgm:prSet/>
      <dgm:spPr/>
      <dgm:t>
        <a:bodyPr/>
        <a:lstStyle/>
        <a:p>
          <a:endParaRPr lang="en-US"/>
        </a:p>
      </dgm:t>
    </dgm:pt>
    <dgm:pt modelId="{8DB56731-C5B4-45EE-8146-8821FEE9107E}">
      <dgm:prSet/>
      <dgm:spPr/>
      <dgm:t>
        <a:bodyPr/>
        <a:lstStyle/>
        <a:p>
          <a:pPr marL="171450" indent="0" defTabSz="755650">
            <a:lnSpc>
              <a:spcPct val="90000"/>
            </a:lnSpc>
            <a:spcBef>
              <a:spcPct val="0"/>
            </a:spcBef>
            <a:spcAft>
              <a:spcPct val="20000"/>
            </a:spcAft>
            <a:buNone/>
          </a:pPr>
          <a:r>
            <a:rPr lang="el-GR" dirty="0" smtClean="0">
              <a:solidFill>
                <a:schemeClr val="tx1">
                  <a:lumMod val="75000"/>
                  <a:lumOff val="25000"/>
                </a:schemeClr>
              </a:solidFill>
              <a:latin typeface="Century Gothic" panose="020B0502020202020204" pitchFamily="34" charset="0"/>
            </a:rPr>
            <a:t>Δίδακτρα σεμιναρίων</a:t>
          </a:r>
        </a:p>
      </dgm:t>
    </dgm:pt>
    <dgm:pt modelId="{7785FB79-4F8C-4D3F-84AF-E763E59047C1}" type="parTrans" cxnId="{6900443D-B149-48B4-B1C1-1BEC63433BB9}">
      <dgm:prSet/>
      <dgm:spPr/>
      <dgm:t>
        <a:bodyPr/>
        <a:lstStyle/>
        <a:p>
          <a:endParaRPr lang="en-US"/>
        </a:p>
      </dgm:t>
    </dgm:pt>
    <dgm:pt modelId="{994FFCDF-522B-4F26-B941-C33BBBCE2473}" type="sibTrans" cxnId="{6900443D-B149-48B4-B1C1-1BEC63433BB9}">
      <dgm:prSet/>
      <dgm:spPr/>
      <dgm:t>
        <a:bodyPr/>
        <a:lstStyle/>
        <a:p>
          <a:endParaRPr lang="en-US"/>
        </a:p>
      </dgm:t>
    </dgm:pt>
    <dgm:pt modelId="{BF39CBCD-97F2-4589-83CC-A75F860D6E3D}">
      <dgm:prSet/>
      <dgm:spPr/>
      <dgm:t>
        <a:bodyPr/>
        <a:lstStyle/>
        <a:p>
          <a:r>
            <a:rPr lang="el-GR" dirty="0" smtClean="0">
              <a:solidFill>
                <a:schemeClr val="tx1">
                  <a:lumMod val="75000"/>
                  <a:lumOff val="25000"/>
                </a:schemeClr>
              </a:solidFill>
              <a:latin typeface="Century Gothic" panose="020B0502020202020204" pitchFamily="34" charset="0"/>
            </a:rPr>
            <a:t>Ειδικές δαπάνες</a:t>
          </a:r>
          <a:endParaRPr lang="en-GB"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p>
      </dgm:t>
    </dgm:pt>
    <dgm:pt modelId="{04E214FE-1D61-4B92-9D03-1A9833DF945D}" type="sibTrans" cxnId="{FE1EF0CF-8BE1-443B-8CC6-486A5498E4E1}">
      <dgm:prSet/>
      <dgm:spPr/>
      <dgm:t>
        <a:bodyPr/>
        <a:lstStyle/>
        <a:p>
          <a:endParaRPr lang="en-US"/>
        </a:p>
      </dgm:t>
    </dgm:pt>
    <dgm:pt modelId="{7BD18E7A-AD80-471C-8812-3EA4B2C5A1BC}">
      <dgm:prSet/>
      <dgm:spPr/>
      <dgm:t>
        <a:bodyPr/>
        <a:lstStyle/>
        <a:p>
          <a:pPr marL="171450" indent="0" defTabSz="755650">
            <a:lnSpc>
              <a:spcPct val="90000"/>
            </a:lnSpc>
            <a:spcBef>
              <a:spcPct val="0"/>
            </a:spcBef>
            <a:spcAft>
              <a:spcPct val="20000"/>
            </a:spcAft>
            <a:buNone/>
          </a:pPr>
          <a:r>
            <a:rPr lang="el-GR" dirty="0" smtClean="0">
              <a:solidFill>
                <a:schemeClr val="tx1">
                  <a:lumMod val="75000"/>
                  <a:lumOff val="25000"/>
                </a:schemeClr>
              </a:solidFill>
              <a:latin typeface="Century Gothic" panose="020B0502020202020204" pitchFamily="34" charset="0"/>
            </a:rPr>
            <a:t>Προπαρασκευαστικές επισκέψεις</a:t>
          </a:r>
        </a:p>
      </dgm:t>
    </dgm:pt>
    <dgm:pt modelId="{AE9C945C-92A2-42F9-89F4-B95A7E042951}" type="parTrans" cxnId="{398014A4-0190-48FC-BE23-82630A21A74A}">
      <dgm:prSet/>
      <dgm:spPr/>
      <dgm:t>
        <a:bodyPr/>
        <a:lstStyle/>
        <a:p>
          <a:endParaRPr lang="en-US"/>
        </a:p>
      </dgm:t>
    </dgm:pt>
    <dgm:pt modelId="{1AB3F250-C7F1-4C1C-8E9B-CE033F4D4802}" type="sibTrans" cxnId="{398014A4-0190-48FC-BE23-82630A21A74A}">
      <dgm:prSet/>
      <dgm:spPr/>
      <dgm:t>
        <a:bodyPr/>
        <a:lstStyle/>
        <a:p>
          <a:endParaRPr lang="en-US"/>
        </a:p>
      </dgm:t>
    </dgm:pt>
    <dgm:pt modelId="{FB3DB75A-AE2A-4941-865D-A2D1FE3FD5D3}">
      <dgm:prSet/>
      <dgm:spPr/>
      <dgm:t>
        <a:bodyPr/>
        <a:lstStyle/>
        <a:p>
          <a:pPr marL="171450" indent="0" defTabSz="755650">
            <a:lnSpc>
              <a:spcPct val="90000"/>
            </a:lnSpc>
            <a:spcBef>
              <a:spcPct val="0"/>
            </a:spcBef>
            <a:spcAft>
              <a:spcPct val="20000"/>
            </a:spcAft>
            <a:buNone/>
          </a:pPr>
          <a:r>
            <a:rPr lang="el-GR" dirty="0" smtClean="0">
              <a:solidFill>
                <a:schemeClr val="tx1">
                  <a:lumMod val="75000"/>
                  <a:lumOff val="25000"/>
                </a:schemeClr>
              </a:solidFill>
              <a:latin typeface="Century Gothic" panose="020B0502020202020204" pitchFamily="34" charset="0"/>
            </a:rPr>
            <a:t>Έξοδα γλωσσικής προετοιμασίας (όπου εφαρμόζεται)</a:t>
          </a:r>
        </a:p>
      </dgm:t>
    </dgm:pt>
    <dgm:pt modelId="{9CE842D5-272D-405F-BA8A-3B7FE1CB2F9E}" type="sibTrans" cxnId="{75D601F1-9F12-4218-A24E-7E3310CD5034}">
      <dgm:prSet/>
      <dgm:spPr/>
      <dgm:t>
        <a:bodyPr/>
        <a:lstStyle/>
        <a:p>
          <a:endParaRPr lang="en-US"/>
        </a:p>
      </dgm:t>
    </dgm:pt>
    <dgm:pt modelId="{BACEE4C7-733C-4A77-A412-6A59CD043C86}" type="parTrans" cxnId="{75D601F1-9F12-4218-A24E-7E3310CD5034}">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t>
        <a:bodyPr/>
        <a:lstStyle/>
        <a:p>
          <a:endParaRPr lang="en-US"/>
        </a:p>
      </dgm:t>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t>
        <a:bodyPr/>
        <a:lstStyle/>
        <a:p>
          <a:endParaRPr lang="en-US"/>
        </a:p>
      </dgm:t>
    </dgm:pt>
    <dgm:pt modelId="{95500D3E-20F7-4931-A624-9154A111CE1B}" type="pres">
      <dgm:prSet presAssocID="{0AEA81AA-F241-44A8-B507-8603DCBB4FBE}" presName="childText" presStyleLbl="revTx" presStyleIdx="0" presStyleCnt="2">
        <dgm:presLayoutVars>
          <dgm:bulletEnabled val="1"/>
        </dgm:presLayoutVars>
      </dgm:prSet>
      <dgm:spPr/>
      <dgm:t>
        <a:bodyPr/>
        <a:lstStyle/>
        <a:p>
          <a:endParaRPr lang="en-US"/>
        </a:p>
      </dgm:t>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t>
        <a:bodyPr/>
        <a:lstStyle/>
        <a:p>
          <a:endParaRPr lang="en-US"/>
        </a:p>
      </dgm:t>
    </dgm:pt>
    <dgm:pt modelId="{5661C2E9-7FB6-40F4-A401-8B2B73FC6636}" type="pres">
      <dgm:prSet presAssocID="{5AEF1A82-1E49-4640-9F7F-167CCADB81D7}" presName="childText" presStyleLbl="revTx" presStyleIdx="1" presStyleCnt="2">
        <dgm:presLayoutVars>
          <dgm:bulletEnabled val="1"/>
        </dgm:presLayoutVars>
      </dgm:prSet>
      <dgm:spPr/>
      <dgm:t>
        <a:bodyPr/>
        <a:lstStyle/>
        <a:p>
          <a:endParaRPr lang="en-US"/>
        </a:p>
      </dgm:t>
    </dgm:pt>
  </dgm:ptLst>
  <dgm:cxnLst>
    <dgm:cxn modelId="{DB152ED4-F187-4A18-9893-B8ED2DEDCDD2}" srcId="{EC97BECF-4265-4660-928E-19C0CED322FC}" destId="{5AEF1A82-1E49-4640-9F7F-167CCADB81D7}" srcOrd="1" destOrd="0" parTransId="{B85CE9F9-30EB-497A-9B41-979B5E037035}" sibTransId="{A672B1EC-8EEF-4E55-A801-552176B0608C}"/>
    <dgm:cxn modelId="{5C262412-C8AC-4E07-94BD-5CCEF0631522}" type="presOf" srcId="{205528CA-998B-4905-8146-F17842DC4057}"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398014A4-0190-48FC-BE23-82630A21A74A}" srcId="{0AEA81AA-F241-44A8-B507-8603DCBB4FBE}" destId="{7BD18E7A-AD80-471C-8812-3EA4B2C5A1BC}" srcOrd="4" destOrd="0" parTransId="{AE9C945C-92A2-42F9-89F4-B95A7E042951}" sibTransId="{1AB3F250-C7F1-4C1C-8E9B-CE033F4D4802}"/>
    <dgm:cxn modelId="{DE6B385D-6A20-4683-A490-FEB3C0547D65}" srcId="{EC97BECF-4265-4660-928E-19C0CED322FC}" destId="{0AEA81AA-F241-44A8-B507-8603DCBB4FBE}" srcOrd="0" destOrd="0" parTransId="{584EAC28-7971-4AD6-82CB-4D28D326159A}" sibTransId="{787BC3D2-C5FD-4B27-B5BC-435D87F2370D}"/>
    <dgm:cxn modelId="{D68DE8A0-C68F-418A-A34B-0AF9CB86862A}" type="presOf" srcId="{FB3DB75A-AE2A-4941-865D-A2D1FE3FD5D3}" destId="{95500D3E-20F7-4931-A624-9154A111CE1B}" srcOrd="0" destOrd="5" presId="urn:microsoft.com/office/officeart/2005/8/layout/vList2"/>
    <dgm:cxn modelId="{0ACFF5E2-5D9D-4E3B-A261-61D6C1E9C709}" type="presOf" srcId="{4C184FF2-DD29-44FA-954B-3B87333AC9D6}" destId="{95500D3E-20F7-4931-A624-9154A111CE1B}" srcOrd="0" destOrd="1" presId="urn:microsoft.com/office/officeart/2005/8/layout/vList2"/>
    <dgm:cxn modelId="{06873691-88EB-48E2-8FB5-5559BF9B0F89}" srcId="{0AEA81AA-F241-44A8-B507-8603DCBB4FBE}" destId="{4C184FF2-DD29-44FA-954B-3B87333AC9D6}" srcOrd="1" destOrd="0" parTransId="{00FFEB19-883B-40C6-BC57-A7EECC91D046}" sibTransId="{AE9EEACF-7E1C-4F8F-94FD-124E8BC75B75}"/>
    <dgm:cxn modelId="{444F51BC-0F7F-49D2-9146-F55CFD70C52E}" type="presOf" srcId="{0AEA81AA-F241-44A8-B507-8603DCBB4FBE}" destId="{B6AFAD86-D97F-49F3-991D-89CB1110D0FC}" srcOrd="0" destOrd="0"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A43649EA-005D-4AAF-BBFB-28E9D9AF2B16}" srcId="{5AEF1A82-1E49-4640-9F7F-167CCADB81D7}" destId="{A453FD26-6B35-4400-88CF-FF0CEF2833E9}" srcOrd="0" destOrd="0" parTransId="{540201CB-69CD-49D3-976A-46B6FFFC3AFB}" sibTransId="{FBD84BEE-CBE5-442C-9522-2A08CAB83FEB}"/>
    <dgm:cxn modelId="{4810A358-6314-4B50-83DE-52C3597EB8A0}" type="presOf" srcId="{A453FD26-6B35-4400-88CF-FF0CEF2833E9}" destId="{5661C2E9-7FB6-40F4-A401-8B2B73FC6636}" srcOrd="0" destOrd="0" presId="urn:microsoft.com/office/officeart/2005/8/layout/vList2"/>
    <dgm:cxn modelId="{1E14F141-C692-4286-B2BA-C7A30BF0A92B}" type="presOf" srcId="{7BD18E7A-AD80-471C-8812-3EA4B2C5A1BC}" destId="{95500D3E-20F7-4931-A624-9154A111CE1B}" srcOrd="0" destOrd="4" presId="urn:microsoft.com/office/officeart/2005/8/layout/vList2"/>
    <dgm:cxn modelId="{4294E725-FC60-4114-886F-C0778C0EAB32}" type="presOf" srcId="{BF39CBCD-97F2-4589-83CC-A75F860D6E3D}" destId="{5661C2E9-7FB6-40F4-A401-8B2B73FC6636}" srcOrd="0" destOrd="1" presId="urn:microsoft.com/office/officeart/2005/8/layout/vList2"/>
    <dgm:cxn modelId="{4689B30C-29E6-4233-8D49-8FA8E5D9C591}" type="presOf" srcId="{EC97BECF-4265-4660-928E-19C0CED322FC}" destId="{6245224C-24B1-4EB6-89E4-DD24CF4C1E74}" srcOrd="0" destOrd="0" presId="urn:microsoft.com/office/officeart/2005/8/layout/vList2"/>
    <dgm:cxn modelId="{75D601F1-9F12-4218-A24E-7E3310CD5034}" srcId="{0AEA81AA-F241-44A8-B507-8603DCBB4FBE}" destId="{FB3DB75A-AE2A-4941-865D-A2D1FE3FD5D3}" srcOrd="5" destOrd="0" parTransId="{BACEE4C7-733C-4A77-A412-6A59CD043C86}" sibTransId="{9CE842D5-272D-405F-BA8A-3B7FE1CB2F9E}"/>
    <dgm:cxn modelId="{6900443D-B149-48B4-B1C1-1BEC63433BB9}" srcId="{0AEA81AA-F241-44A8-B507-8603DCBB4FBE}" destId="{8DB56731-C5B4-45EE-8146-8821FEE9107E}" srcOrd="3" destOrd="0" parTransId="{7785FB79-4F8C-4D3F-84AF-E763E59047C1}" sibTransId="{994FFCDF-522B-4F26-B941-C33BBBCE2473}"/>
    <dgm:cxn modelId="{8927BE13-3F37-45AD-81AF-74D4AFB75F34}" type="presOf" srcId="{5AEF1A82-1E49-4640-9F7F-167CCADB81D7}" destId="{7FB70556-8499-4A16-9503-7601EF30D601}" srcOrd="0" destOrd="0" presId="urn:microsoft.com/office/officeart/2005/8/layout/vList2"/>
    <dgm:cxn modelId="{8E8EC404-AAA7-45AF-8040-70F9B96F099E}" type="presOf" srcId="{7208BF59-1FE9-426B-AF23-5D9DBA858B49}" destId="{95500D3E-20F7-4931-A624-9154A111CE1B}" srcOrd="0" destOrd="0" presId="urn:microsoft.com/office/officeart/2005/8/layout/vList2"/>
    <dgm:cxn modelId="{CA027674-484A-4F92-826F-DBDEE3273D8F}" srcId="{0AEA81AA-F241-44A8-B507-8603DCBB4FBE}" destId="{205528CA-998B-4905-8146-F17842DC4057}" srcOrd="2" destOrd="0" parTransId="{830DEE71-C35B-434C-8A21-5CD5DC38FC60}" sibTransId="{52E4B5DC-076D-41A3-A381-4E06AD5C6D4E}"/>
    <dgm:cxn modelId="{8B00862A-1278-4214-AFF6-03AB8ECFB7E2}" type="presOf" srcId="{8DB56731-C5B4-45EE-8146-8821FEE9107E}" destId="{95500D3E-20F7-4931-A624-9154A111CE1B}" srcOrd="0" destOrd="3" presId="urn:microsoft.com/office/officeart/2005/8/layout/vList2"/>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710C01-5542-48E8-8695-0008D3C80750}" type="doc">
      <dgm:prSet loTypeId="urn:microsoft.com/office/officeart/2005/8/layout/arrow2" loCatId="process" qsTypeId="urn:microsoft.com/office/officeart/2005/8/quickstyle/simple1" qsCatId="simple" csTypeId="urn:microsoft.com/office/officeart/2005/8/colors/colorful3" csCatId="colorful" phldr="1"/>
      <dgm:spPr/>
    </dgm:pt>
    <dgm:pt modelId="{41CEA1F1-1BEF-4EAA-BD94-32BE5C278D37}">
      <dgm:prSet phldrT="[Text]" custT="1"/>
      <dgm:spPr/>
      <dgm:t>
        <a:bodyPr/>
        <a:lstStyle/>
        <a:p>
          <a:r>
            <a:rPr lang="el-GR" sz="1800" dirty="0" smtClean="0">
              <a:solidFill>
                <a:schemeClr val="tx1">
                  <a:lumMod val="75000"/>
                  <a:lumOff val="25000"/>
                </a:schemeClr>
              </a:solidFill>
              <a:latin typeface="Century Gothic" panose="020B0502020202020204" pitchFamily="34" charset="0"/>
            </a:rPr>
            <a:t>Με λογαριασμό </a:t>
          </a:r>
          <a:r>
            <a:rPr lang="en-GB" sz="1800" dirty="0" smtClean="0">
              <a:solidFill>
                <a:schemeClr val="tx1">
                  <a:lumMod val="75000"/>
                  <a:lumOff val="25000"/>
                </a:schemeClr>
              </a:solidFill>
              <a:latin typeface="Century Gothic" panose="020B0502020202020204" pitchFamily="34" charset="0"/>
            </a:rPr>
            <a:t>EU Login </a:t>
          </a:r>
          <a:r>
            <a:rPr lang="el-GR" sz="1800" dirty="0" smtClean="0">
              <a:solidFill>
                <a:schemeClr val="tx1">
                  <a:lumMod val="75000"/>
                  <a:lumOff val="25000"/>
                </a:schemeClr>
              </a:solidFill>
              <a:latin typeface="Century Gothic" panose="020B0502020202020204" pitchFamily="34" charset="0"/>
            </a:rPr>
            <a:t>έχετε πρόσβαση στο </a:t>
          </a:r>
          <a:r>
            <a:rPr lang="en-GB" sz="1800" dirty="0" smtClean="0">
              <a:solidFill>
                <a:schemeClr val="tx1">
                  <a:lumMod val="75000"/>
                  <a:lumOff val="25000"/>
                </a:schemeClr>
              </a:solidFill>
              <a:latin typeface="Century Gothic" panose="020B0502020202020204" pitchFamily="34" charset="0"/>
            </a:rPr>
            <a:t>ORS </a:t>
          </a:r>
          <a:r>
            <a:rPr lang="el-GR" sz="1800" dirty="0" smtClean="0">
              <a:solidFill>
                <a:schemeClr val="tx1">
                  <a:lumMod val="75000"/>
                  <a:lumOff val="25000"/>
                </a:schemeClr>
              </a:solidFill>
              <a:latin typeface="Century Gothic" panose="020B0502020202020204" pitchFamily="34" charset="0"/>
            </a:rPr>
            <a:t>και στο </a:t>
          </a:r>
          <a:r>
            <a:rPr lang="en-GB" sz="1800" dirty="0" smtClean="0">
              <a:solidFill>
                <a:schemeClr val="tx1">
                  <a:lumMod val="75000"/>
                  <a:lumOff val="25000"/>
                </a:schemeClr>
              </a:solidFill>
              <a:latin typeface="Century Gothic" panose="020B0502020202020204" pitchFamily="34" charset="0"/>
            </a:rPr>
            <a:t>Web Form</a:t>
          </a:r>
          <a:endParaRPr lang="en-GB" sz="1800" dirty="0">
            <a:solidFill>
              <a:schemeClr val="tx1">
                <a:lumMod val="75000"/>
                <a:lumOff val="25000"/>
              </a:schemeClr>
            </a:solidFill>
            <a:latin typeface="Century Gothic" panose="020B0502020202020204" pitchFamily="34" charset="0"/>
          </a:endParaRPr>
        </a:p>
      </dgm:t>
    </dgm:pt>
    <dgm:pt modelId="{F124966D-6917-460E-98D9-A68630483525}" type="parTrans" cxnId="{E7DAAB1D-165B-4A8D-9F05-35ECF10EAC5E}">
      <dgm:prSet/>
      <dgm:spPr/>
      <dgm:t>
        <a:bodyPr/>
        <a:lstStyle/>
        <a:p>
          <a:endParaRPr lang="en-GB"/>
        </a:p>
      </dgm:t>
    </dgm:pt>
    <dgm:pt modelId="{B4CF113B-2C7E-4777-9D77-2392014EDD01}" type="sibTrans" cxnId="{E7DAAB1D-165B-4A8D-9F05-35ECF10EAC5E}">
      <dgm:prSet/>
      <dgm:spPr/>
      <dgm:t>
        <a:bodyPr/>
        <a:lstStyle/>
        <a:p>
          <a:endParaRPr lang="en-GB"/>
        </a:p>
      </dgm:t>
    </dgm:pt>
    <dgm:pt modelId="{6A457C97-FEE4-495D-AB0E-B2DCF4A4924C}">
      <dgm:prSet phldrT="[Text]" custT="1"/>
      <dgm:spPr/>
      <dgm:t>
        <a:bodyPr/>
        <a:lstStyle/>
        <a:p>
          <a:r>
            <a:rPr lang="el-GR" sz="2400" b="0" dirty="0" smtClean="0">
              <a:solidFill>
                <a:schemeClr val="tx1">
                  <a:lumMod val="75000"/>
                  <a:lumOff val="25000"/>
                </a:schemeClr>
              </a:solidFill>
              <a:latin typeface="Century Gothic" panose="020B0502020202020204" pitchFamily="34" charset="0"/>
            </a:rPr>
            <a:t>Ο</a:t>
          </a:r>
          <a:r>
            <a:rPr lang="en-GB" sz="2400" b="0" dirty="0" smtClean="0">
              <a:solidFill>
                <a:schemeClr val="tx1">
                  <a:lumMod val="75000"/>
                  <a:lumOff val="25000"/>
                </a:schemeClr>
              </a:solidFill>
              <a:latin typeface="Century Gothic" panose="020B0502020202020204" pitchFamily="34" charset="0"/>
            </a:rPr>
            <a:t>R</a:t>
          </a:r>
          <a:r>
            <a:rPr lang="en-US" sz="2400" b="0" dirty="0" smtClean="0">
              <a:solidFill>
                <a:schemeClr val="tx1">
                  <a:lumMod val="75000"/>
                  <a:lumOff val="25000"/>
                </a:schemeClr>
              </a:solidFill>
              <a:latin typeface="Century Gothic" panose="020B0502020202020204" pitchFamily="34" charset="0"/>
            </a:rPr>
            <a:t>S</a:t>
          </a:r>
          <a:endParaRPr lang="en-GB" sz="2400" b="0" dirty="0">
            <a:solidFill>
              <a:schemeClr val="tx1">
                <a:lumMod val="75000"/>
                <a:lumOff val="25000"/>
              </a:schemeClr>
            </a:solidFill>
            <a:latin typeface="Century Gothic" panose="020B0502020202020204" pitchFamily="34" charset="0"/>
          </a:endParaRPr>
        </a:p>
      </dgm:t>
    </dgm:pt>
    <dgm:pt modelId="{FFE54B83-7C0D-4FAE-ACAB-C21B538E2119}" type="parTrans" cxnId="{EDEF12CF-0629-441B-8F4E-B0C7233442F9}">
      <dgm:prSet/>
      <dgm:spPr/>
      <dgm:t>
        <a:bodyPr/>
        <a:lstStyle/>
        <a:p>
          <a:endParaRPr lang="en-GB"/>
        </a:p>
      </dgm:t>
    </dgm:pt>
    <dgm:pt modelId="{02DEBCF5-A4A0-455A-ABBD-09EE7029C3DD}" type="sibTrans" cxnId="{EDEF12CF-0629-441B-8F4E-B0C7233442F9}">
      <dgm:prSet/>
      <dgm:spPr/>
      <dgm:t>
        <a:bodyPr/>
        <a:lstStyle/>
        <a:p>
          <a:endParaRPr lang="en-GB"/>
        </a:p>
      </dgm:t>
    </dgm:pt>
    <dgm:pt modelId="{A04E1AC7-EFBD-42FC-B62E-C754D1B3A938}">
      <dgm:prSet phldrT="[Text]" custT="1"/>
      <dgm:spPr/>
      <dgm:t>
        <a:bodyPr/>
        <a:lstStyle/>
        <a:p>
          <a:r>
            <a:rPr lang="en-GB" sz="2400" dirty="0" smtClean="0">
              <a:solidFill>
                <a:schemeClr val="tx1">
                  <a:lumMod val="75000"/>
                  <a:lumOff val="25000"/>
                </a:schemeClr>
              </a:solidFill>
              <a:latin typeface="Century Gothic" panose="020B0502020202020204" pitchFamily="34" charset="0"/>
            </a:rPr>
            <a:t>Web Form</a:t>
          </a:r>
          <a:endParaRPr lang="en-GB" sz="2400" dirty="0">
            <a:solidFill>
              <a:schemeClr val="tx1">
                <a:lumMod val="75000"/>
                <a:lumOff val="25000"/>
              </a:schemeClr>
            </a:solidFill>
            <a:latin typeface="Century Gothic" panose="020B0502020202020204" pitchFamily="34" charset="0"/>
          </a:endParaRPr>
        </a:p>
      </dgm:t>
    </dgm:pt>
    <dgm:pt modelId="{33E80A57-6E96-401D-9264-6706F4D3864D}" type="parTrans" cxnId="{44AC12E0-8DC1-42FC-AB8A-D2242C43E8C2}">
      <dgm:prSet/>
      <dgm:spPr/>
      <dgm:t>
        <a:bodyPr/>
        <a:lstStyle/>
        <a:p>
          <a:endParaRPr lang="en-GB"/>
        </a:p>
      </dgm:t>
    </dgm:pt>
    <dgm:pt modelId="{30FFECD7-E493-41C9-8B39-49FA2F7EF75B}" type="sibTrans" cxnId="{44AC12E0-8DC1-42FC-AB8A-D2242C43E8C2}">
      <dgm:prSet/>
      <dgm:spPr/>
      <dgm:t>
        <a:bodyPr/>
        <a:lstStyle/>
        <a:p>
          <a:endParaRPr lang="en-GB"/>
        </a:p>
      </dgm:t>
    </dgm:pt>
    <dgm:pt modelId="{A406C109-D432-427F-A6BB-8714C4F0F6D5}" type="pres">
      <dgm:prSet presAssocID="{3B710C01-5542-48E8-8695-0008D3C80750}" presName="arrowDiagram" presStyleCnt="0">
        <dgm:presLayoutVars>
          <dgm:chMax val="5"/>
          <dgm:dir/>
          <dgm:resizeHandles val="exact"/>
        </dgm:presLayoutVars>
      </dgm:prSet>
      <dgm:spPr/>
    </dgm:pt>
    <dgm:pt modelId="{6EFAA76B-6FB8-499C-B456-D5BE1C925997}" type="pres">
      <dgm:prSet presAssocID="{3B710C01-5542-48E8-8695-0008D3C80750}" presName="arrow" presStyleLbl="bgShp" presStyleIdx="0" presStyleCnt="1"/>
      <dgm:spPr/>
    </dgm:pt>
    <dgm:pt modelId="{06B9E373-BED2-4080-A656-5E37BE3BF2F0}" type="pres">
      <dgm:prSet presAssocID="{3B710C01-5542-48E8-8695-0008D3C80750}" presName="arrowDiagram3" presStyleCnt="0"/>
      <dgm:spPr/>
    </dgm:pt>
    <dgm:pt modelId="{9C425983-FBE6-462F-BE25-76A114543EF0}" type="pres">
      <dgm:prSet presAssocID="{41CEA1F1-1BEF-4EAA-BD94-32BE5C278D37}" presName="bullet3a" presStyleLbl="node1" presStyleIdx="0" presStyleCnt="3"/>
      <dgm:spPr/>
    </dgm:pt>
    <dgm:pt modelId="{EBAB54B3-6870-4149-9E50-5A026D591067}" type="pres">
      <dgm:prSet presAssocID="{41CEA1F1-1BEF-4EAA-BD94-32BE5C278D37}" presName="textBox3a" presStyleLbl="revTx" presStyleIdx="0" presStyleCnt="3" custScaleX="404333" custScaleY="61438" custLinFactNeighborX="59473" custLinFactNeighborY="1071">
        <dgm:presLayoutVars>
          <dgm:bulletEnabled val="1"/>
        </dgm:presLayoutVars>
      </dgm:prSet>
      <dgm:spPr/>
      <dgm:t>
        <a:bodyPr/>
        <a:lstStyle/>
        <a:p>
          <a:endParaRPr lang="en-GB"/>
        </a:p>
      </dgm:t>
    </dgm:pt>
    <dgm:pt modelId="{50DD1F04-879C-44CA-B749-78A7C8C68758}" type="pres">
      <dgm:prSet presAssocID="{6A457C97-FEE4-495D-AB0E-B2DCF4A4924C}" presName="bullet3b" presStyleLbl="node1" presStyleIdx="1" presStyleCnt="3"/>
      <dgm:spPr/>
    </dgm:pt>
    <dgm:pt modelId="{65B71474-ED26-4672-ABC0-E824AED4D02B}" type="pres">
      <dgm:prSet presAssocID="{6A457C97-FEE4-495D-AB0E-B2DCF4A4924C}" presName="textBox3b" presStyleLbl="revTx" presStyleIdx="1" presStyleCnt="3">
        <dgm:presLayoutVars>
          <dgm:bulletEnabled val="1"/>
        </dgm:presLayoutVars>
      </dgm:prSet>
      <dgm:spPr/>
      <dgm:t>
        <a:bodyPr/>
        <a:lstStyle/>
        <a:p>
          <a:endParaRPr lang="en-GB"/>
        </a:p>
      </dgm:t>
    </dgm:pt>
    <dgm:pt modelId="{EAA9C9B8-108D-4C80-BBD9-16C2251FC7CE}" type="pres">
      <dgm:prSet presAssocID="{A04E1AC7-EFBD-42FC-B62E-C754D1B3A938}" presName="bullet3c" presStyleLbl="node1" presStyleIdx="2" presStyleCnt="3"/>
      <dgm:spPr/>
    </dgm:pt>
    <dgm:pt modelId="{E134859A-8334-4CC7-A159-C568BD5A078C}" type="pres">
      <dgm:prSet presAssocID="{A04E1AC7-EFBD-42FC-B62E-C754D1B3A938}" presName="textBox3c" presStyleLbl="revTx" presStyleIdx="2" presStyleCnt="3">
        <dgm:presLayoutVars>
          <dgm:bulletEnabled val="1"/>
        </dgm:presLayoutVars>
      </dgm:prSet>
      <dgm:spPr/>
      <dgm:t>
        <a:bodyPr/>
        <a:lstStyle/>
        <a:p>
          <a:endParaRPr lang="en-GB"/>
        </a:p>
      </dgm:t>
    </dgm:pt>
  </dgm:ptLst>
  <dgm:cxnLst>
    <dgm:cxn modelId="{97947A4A-6202-470C-85B5-E9BA367FA27A}" type="presOf" srcId="{6A457C97-FEE4-495D-AB0E-B2DCF4A4924C}" destId="{65B71474-ED26-4672-ABC0-E824AED4D02B}" srcOrd="0" destOrd="0" presId="urn:microsoft.com/office/officeart/2005/8/layout/arrow2"/>
    <dgm:cxn modelId="{91C59E32-5A66-4777-BB2B-5273D8D611FE}" type="presOf" srcId="{3B710C01-5542-48E8-8695-0008D3C80750}" destId="{A406C109-D432-427F-A6BB-8714C4F0F6D5}" srcOrd="0" destOrd="0" presId="urn:microsoft.com/office/officeart/2005/8/layout/arrow2"/>
    <dgm:cxn modelId="{2B53743E-C004-4627-B67B-4D0C74C3DE61}" type="presOf" srcId="{41CEA1F1-1BEF-4EAA-BD94-32BE5C278D37}" destId="{EBAB54B3-6870-4149-9E50-5A026D591067}" srcOrd="0" destOrd="0" presId="urn:microsoft.com/office/officeart/2005/8/layout/arrow2"/>
    <dgm:cxn modelId="{EDEF12CF-0629-441B-8F4E-B0C7233442F9}" srcId="{3B710C01-5542-48E8-8695-0008D3C80750}" destId="{6A457C97-FEE4-495D-AB0E-B2DCF4A4924C}" srcOrd="1" destOrd="0" parTransId="{FFE54B83-7C0D-4FAE-ACAB-C21B538E2119}" sibTransId="{02DEBCF5-A4A0-455A-ABBD-09EE7029C3DD}"/>
    <dgm:cxn modelId="{66BD4DA6-9651-427D-8FE2-E2CD36FCE679}" type="presOf" srcId="{A04E1AC7-EFBD-42FC-B62E-C754D1B3A938}" destId="{E134859A-8334-4CC7-A159-C568BD5A078C}" srcOrd="0" destOrd="0" presId="urn:microsoft.com/office/officeart/2005/8/layout/arrow2"/>
    <dgm:cxn modelId="{E7DAAB1D-165B-4A8D-9F05-35ECF10EAC5E}" srcId="{3B710C01-5542-48E8-8695-0008D3C80750}" destId="{41CEA1F1-1BEF-4EAA-BD94-32BE5C278D37}" srcOrd="0" destOrd="0" parTransId="{F124966D-6917-460E-98D9-A68630483525}" sibTransId="{B4CF113B-2C7E-4777-9D77-2392014EDD01}"/>
    <dgm:cxn modelId="{44AC12E0-8DC1-42FC-AB8A-D2242C43E8C2}" srcId="{3B710C01-5542-48E8-8695-0008D3C80750}" destId="{A04E1AC7-EFBD-42FC-B62E-C754D1B3A938}" srcOrd="2" destOrd="0" parTransId="{33E80A57-6E96-401D-9264-6706F4D3864D}" sibTransId="{30FFECD7-E493-41C9-8B39-49FA2F7EF75B}"/>
    <dgm:cxn modelId="{E4F1030F-2A83-49C3-AE67-8647693B7257}" type="presParOf" srcId="{A406C109-D432-427F-A6BB-8714C4F0F6D5}" destId="{6EFAA76B-6FB8-499C-B456-D5BE1C925997}" srcOrd="0" destOrd="0" presId="urn:microsoft.com/office/officeart/2005/8/layout/arrow2"/>
    <dgm:cxn modelId="{8562E158-B573-4F26-9A92-84E905F1DE25}" type="presParOf" srcId="{A406C109-D432-427F-A6BB-8714C4F0F6D5}" destId="{06B9E373-BED2-4080-A656-5E37BE3BF2F0}" srcOrd="1" destOrd="0" presId="urn:microsoft.com/office/officeart/2005/8/layout/arrow2"/>
    <dgm:cxn modelId="{70C1F739-82B0-4F54-A3AA-6CB24261ED2C}" type="presParOf" srcId="{06B9E373-BED2-4080-A656-5E37BE3BF2F0}" destId="{9C425983-FBE6-462F-BE25-76A114543EF0}" srcOrd="0" destOrd="0" presId="urn:microsoft.com/office/officeart/2005/8/layout/arrow2"/>
    <dgm:cxn modelId="{475E826E-6CD7-4934-AB0F-537C335E9893}" type="presParOf" srcId="{06B9E373-BED2-4080-A656-5E37BE3BF2F0}" destId="{EBAB54B3-6870-4149-9E50-5A026D591067}" srcOrd="1" destOrd="0" presId="urn:microsoft.com/office/officeart/2005/8/layout/arrow2"/>
    <dgm:cxn modelId="{850C1324-2689-4C2E-935C-1008FF3ECA9A}" type="presParOf" srcId="{06B9E373-BED2-4080-A656-5E37BE3BF2F0}" destId="{50DD1F04-879C-44CA-B749-78A7C8C68758}" srcOrd="2" destOrd="0" presId="urn:microsoft.com/office/officeart/2005/8/layout/arrow2"/>
    <dgm:cxn modelId="{4A02EA92-43B1-4EE6-82BD-9B890409E96D}" type="presParOf" srcId="{06B9E373-BED2-4080-A656-5E37BE3BF2F0}" destId="{65B71474-ED26-4672-ABC0-E824AED4D02B}" srcOrd="3" destOrd="0" presId="urn:microsoft.com/office/officeart/2005/8/layout/arrow2"/>
    <dgm:cxn modelId="{2849ABAC-4414-429A-93FD-C5DE7D63995E}" type="presParOf" srcId="{06B9E373-BED2-4080-A656-5E37BE3BF2F0}" destId="{EAA9C9B8-108D-4C80-BBD9-16C2251FC7CE}" srcOrd="4" destOrd="0" presId="urn:microsoft.com/office/officeart/2005/8/layout/arrow2"/>
    <dgm:cxn modelId="{6E6AECA6-5924-4EB6-9779-D2E2CD791B01}" type="presParOf" srcId="{06B9E373-BED2-4080-A656-5E37BE3BF2F0}" destId="{E134859A-8334-4CC7-A159-C568BD5A078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AB39E-404D-452C-B46F-823D92F80F43}">
      <dsp:nvSpPr>
        <dsp:cNvPr id="0" name=""/>
        <dsp:cNvSpPr/>
      </dsp:nvSpPr>
      <dsp:spPr>
        <a:xfrm rot="5400000">
          <a:off x="4248535" y="-1330244"/>
          <a:ext cx="1716710" cy="48064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smtClean="0">
              <a:latin typeface="Century Gothic" panose="020B0502020202020204" pitchFamily="34" charset="0"/>
            </a:rPr>
            <a:t>Οι αιτήσεις υποβάλλονται από όλες τις χώρες κεντρικά στις Βρυξέλλες</a:t>
          </a:r>
          <a:r>
            <a:rPr lang="en-US" sz="1700" kern="1200" dirty="0" smtClean="0">
              <a:latin typeface="Century Gothic" panose="020B0502020202020204" pitchFamily="34" charset="0"/>
            </a:rPr>
            <a:t> (</a:t>
          </a:r>
          <a:r>
            <a:rPr lang="en-GB" sz="1700" kern="1200" dirty="0" smtClean="0">
              <a:latin typeface="Century Gothic" panose="020B0502020202020204" pitchFamily="34" charset="0"/>
            </a:rPr>
            <a:t>Education</a:t>
          </a:r>
          <a:r>
            <a:rPr lang="el-GR" sz="1700" kern="1200" dirty="0" smtClean="0">
              <a:latin typeface="Century Gothic" panose="020B0502020202020204" pitchFamily="34" charset="0"/>
            </a:rPr>
            <a:t> </a:t>
          </a:r>
          <a:r>
            <a:rPr lang="en-GB" sz="1700" kern="1200" dirty="0" smtClean="0">
              <a:latin typeface="Century Gothic" panose="020B0502020202020204" pitchFamily="34" charset="0"/>
            </a:rPr>
            <a:t>And Culture Executive Agency – EACEA)</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l-GR" sz="1700" kern="1200" dirty="0" smtClean="0">
              <a:latin typeface="Century Gothic" panose="020B0502020202020204" pitchFamily="34" charset="0"/>
            </a:rPr>
            <a:t>Η αξιολόγηση, διάθεση των κονδυλίων και διαχείριση γίνεται κεντρικά</a:t>
          </a:r>
          <a:endParaRPr lang="en-US" sz="1700" kern="1200" dirty="0">
            <a:latin typeface="Century Gothic" panose="020B0502020202020204" pitchFamily="34" charset="0"/>
          </a:endParaRPr>
        </a:p>
      </dsp:txBody>
      <dsp:txXfrm rot="-5400000">
        <a:off x="2703648" y="298446"/>
        <a:ext cx="4722682" cy="1549104"/>
      </dsp:txXfrm>
    </dsp:sp>
    <dsp:sp modelId="{FCE5CD6E-DE4A-4A01-B23E-7171214D33D9}">
      <dsp:nvSpPr>
        <dsp:cNvPr id="0" name=""/>
        <dsp:cNvSpPr/>
      </dsp:nvSpPr>
      <dsp:spPr>
        <a:xfrm>
          <a:off x="0" y="53"/>
          <a:ext cx="2703648" cy="2145888"/>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Κεντρικές Δράσεις</a:t>
          </a:r>
          <a:endParaRPr lang="en-US" sz="2200" kern="1200" dirty="0">
            <a:latin typeface="Century Gothic" panose="020B0502020202020204" pitchFamily="34" charset="0"/>
          </a:endParaRPr>
        </a:p>
      </dsp:txBody>
      <dsp:txXfrm>
        <a:off x="104754" y="104807"/>
        <a:ext cx="2494140" cy="1936380"/>
      </dsp:txXfrm>
    </dsp:sp>
    <dsp:sp modelId="{9C300161-6965-4D3A-B3F8-7540A869E21D}">
      <dsp:nvSpPr>
        <dsp:cNvPr id="0" name=""/>
        <dsp:cNvSpPr/>
      </dsp:nvSpPr>
      <dsp:spPr>
        <a:xfrm rot="5400000">
          <a:off x="4248535" y="922938"/>
          <a:ext cx="1716710" cy="4806485"/>
        </a:xfrm>
        <a:prstGeom prst="round2SameRect">
          <a:avLst/>
        </a:prstGeom>
        <a:solidFill>
          <a:schemeClr val="accent1">
            <a:alpha val="90000"/>
            <a:tint val="40000"/>
            <a:hueOff val="0"/>
            <a:satOff val="0"/>
            <a:lumOff val="0"/>
            <a:alphaOff val="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smtClean="0">
              <a:latin typeface="Century Gothic" panose="020B0502020202020204" pitchFamily="34" charset="0"/>
            </a:rPr>
            <a:t>Οι αιτήσεις υποβάλλονται στις Εθνικές Υπηρεσίες της κάθε χώρας</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l-GR" sz="1700" kern="1200" dirty="0" smtClean="0">
              <a:latin typeface="Century Gothic" panose="020B0502020202020204" pitchFamily="34" charset="0"/>
            </a:rPr>
            <a:t>Η αξιολόγηση, κατανομή των κονδυλίων και διαχείριση γίνεται σε εθνικό επίπεδο</a:t>
          </a:r>
          <a:endParaRPr lang="en-US" sz="1700" kern="1200" dirty="0">
            <a:latin typeface="Century Gothic" panose="020B0502020202020204" pitchFamily="34" charset="0"/>
          </a:endParaRPr>
        </a:p>
      </dsp:txBody>
      <dsp:txXfrm rot="-5400000">
        <a:off x="2703648" y="2551629"/>
        <a:ext cx="4722682" cy="1549104"/>
      </dsp:txXfrm>
    </dsp:sp>
    <dsp:sp modelId="{9C8A289D-C983-470D-892C-88052A0C1032}">
      <dsp:nvSpPr>
        <dsp:cNvPr id="0" name=""/>
        <dsp:cNvSpPr/>
      </dsp:nvSpPr>
      <dsp:spPr>
        <a:xfrm>
          <a:off x="0" y="2253236"/>
          <a:ext cx="2703648" cy="2145888"/>
        </a:xfrm>
        <a:prstGeom prst="roundRect">
          <a:avLst/>
        </a:prstGeom>
        <a:solidFill>
          <a:schemeClr val="accent5">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b="0" kern="1200" dirty="0" smtClean="0">
              <a:latin typeface="Century Gothic" panose="020B0502020202020204" pitchFamily="34" charset="0"/>
            </a:rPr>
            <a:t>Αποκεντρωμένες Δράσεις</a:t>
          </a:r>
          <a:endParaRPr lang="en-US" sz="2200" b="0" kern="1200" dirty="0">
            <a:latin typeface="Century Gothic" panose="020B0502020202020204" pitchFamily="34" charset="0"/>
          </a:endParaRPr>
        </a:p>
      </dsp:txBody>
      <dsp:txXfrm>
        <a:off x="104754" y="2357990"/>
        <a:ext cx="2494140" cy="193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AB39E-404D-452C-B46F-823D92F80F43}">
      <dsp:nvSpPr>
        <dsp:cNvPr id="0" name=""/>
        <dsp:cNvSpPr/>
      </dsp:nvSpPr>
      <dsp:spPr>
        <a:xfrm rot="5400000">
          <a:off x="3738388" y="-1130200"/>
          <a:ext cx="1614012" cy="4278018"/>
        </a:xfrm>
        <a:prstGeom prst="round2SameRect">
          <a:avLst/>
        </a:prstGeom>
        <a:solidFill>
          <a:schemeClr val="accent1">
            <a:alpha val="90000"/>
            <a:tint val="40000"/>
            <a:hueOff val="0"/>
            <a:satOff val="0"/>
            <a:lumOff val="0"/>
            <a:alphaOff val="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Σχολική Εκπαίδευση </a:t>
          </a:r>
          <a:endParaRPr lang="en-US" sz="1800" kern="1200" dirty="0">
            <a:latin typeface="Century Gothic" panose="020B0502020202020204" pitchFamily="34" charset="0"/>
          </a:endParaRPr>
        </a:p>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Επαγγελματική Εκπαίδευση και Κατάρτιση (ΕΕΚ)</a:t>
          </a:r>
          <a:endParaRPr lang="el-GR" sz="1800" kern="1200" dirty="0">
            <a:latin typeface="Century Gothic" panose="020B0502020202020204" pitchFamily="34" charset="0"/>
          </a:endParaRPr>
        </a:p>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Τριτοβάθμια Εκπαίδευση</a:t>
          </a:r>
          <a:endParaRPr lang="el-GR" sz="1800" kern="1200" dirty="0">
            <a:latin typeface="Century Gothic" panose="020B0502020202020204" pitchFamily="34" charset="0"/>
          </a:endParaRPr>
        </a:p>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Εκπαίδευση Ενηλίκων</a:t>
          </a:r>
          <a:endParaRPr lang="el-GR" sz="1800" kern="1200" dirty="0">
            <a:latin typeface="Century Gothic" panose="020B0502020202020204" pitchFamily="34" charset="0"/>
          </a:endParaRPr>
        </a:p>
      </dsp:txBody>
      <dsp:txXfrm rot="-5400000">
        <a:off x="2406385" y="280593"/>
        <a:ext cx="4199228" cy="1456432"/>
      </dsp:txXfrm>
    </dsp:sp>
    <dsp:sp modelId="{FCE5CD6E-DE4A-4A01-B23E-7171214D33D9}">
      <dsp:nvSpPr>
        <dsp:cNvPr id="0" name=""/>
        <dsp:cNvSpPr/>
      </dsp:nvSpPr>
      <dsp:spPr>
        <a:xfrm>
          <a:off x="0" y="50"/>
          <a:ext cx="2406385" cy="2017515"/>
        </a:xfrm>
        <a:prstGeom prst="roundRect">
          <a:avLst/>
        </a:prstGeom>
        <a:solidFill>
          <a:schemeClr val="accent5">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l-GR" sz="2500" b="0" kern="1200" dirty="0" smtClean="0">
              <a:latin typeface="Century Gothic" panose="020B0502020202020204" pitchFamily="34" charset="0"/>
            </a:rPr>
            <a:t>ΙΔΕΠ </a:t>
          </a:r>
        </a:p>
        <a:p>
          <a:pPr lvl="0" algn="ctr" defTabSz="1111250">
            <a:lnSpc>
              <a:spcPct val="90000"/>
            </a:lnSpc>
            <a:spcBef>
              <a:spcPct val="0"/>
            </a:spcBef>
            <a:spcAft>
              <a:spcPct val="35000"/>
            </a:spcAft>
          </a:pPr>
          <a:r>
            <a:rPr lang="el-GR" sz="2500" b="0" kern="1200" dirty="0" smtClean="0">
              <a:latin typeface="Century Gothic" panose="020B0502020202020204" pitchFamily="34" charset="0"/>
            </a:rPr>
            <a:t>Διά Βίου Μάθησης</a:t>
          </a:r>
          <a:endParaRPr lang="en-US" sz="2500" b="0" kern="1200" dirty="0">
            <a:latin typeface="Century Gothic" panose="020B0502020202020204" pitchFamily="34" charset="0"/>
          </a:endParaRPr>
        </a:p>
      </dsp:txBody>
      <dsp:txXfrm>
        <a:off x="98487" y="98537"/>
        <a:ext cx="2209411" cy="1820541"/>
      </dsp:txXfrm>
    </dsp:sp>
    <dsp:sp modelId="{9C300161-6965-4D3A-B3F8-7540A869E21D}">
      <dsp:nvSpPr>
        <dsp:cNvPr id="0" name=""/>
        <dsp:cNvSpPr/>
      </dsp:nvSpPr>
      <dsp:spPr>
        <a:xfrm rot="5400000">
          <a:off x="3738388" y="988190"/>
          <a:ext cx="1614012" cy="42780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Τομέας της Νεολαίας</a:t>
          </a:r>
          <a:endParaRPr lang="en-US" sz="1800" kern="1200" dirty="0">
            <a:latin typeface="Century Gothic" panose="020B0502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Century Gothic" panose="020B0502020202020204" pitchFamily="34" charset="0"/>
            </a:rPr>
            <a:t>European Solidarity Corps</a:t>
          </a:r>
          <a:endParaRPr lang="en-US" sz="1800" kern="1200" dirty="0">
            <a:latin typeface="Century Gothic" panose="020B0502020202020204" pitchFamily="34" charset="0"/>
          </a:endParaRPr>
        </a:p>
      </dsp:txBody>
      <dsp:txXfrm rot="-5400000">
        <a:off x="2406385" y="2398983"/>
        <a:ext cx="4199228" cy="1456432"/>
      </dsp:txXfrm>
    </dsp:sp>
    <dsp:sp modelId="{9C8A289D-C983-470D-892C-88052A0C1032}">
      <dsp:nvSpPr>
        <dsp:cNvPr id="0" name=""/>
        <dsp:cNvSpPr/>
      </dsp:nvSpPr>
      <dsp:spPr>
        <a:xfrm>
          <a:off x="0" y="2118441"/>
          <a:ext cx="2406385" cy="201751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l-GR" sz="2500" kern="1200" dirty="0" smtClean="0">
              <a:latin typeface="Century Gothic" panose="020B0502020202020204" pitchFamily="34" charset="0"/>
            </a:rPr>
            <a:t>Οργανισμός Νεολαίας Κύπρου</a:t>
          </a:r>
          <a:endParaRPr lang="en-US" sz="2500" kern="1200" dirty="0">
            <a:latin typeface="Century Gothic" panose="020B0502020202020204" pitchFamily="34" charset="0"/>
          </a:endParaRPr>
        </a:p>
      </dsp:txBody>
      <dsp:txXfrm>
        <a:off x="98487" y="2216928"/>
        <a:ext cx="2209411" cy="1820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E2EC-3EC6-4843-9AC6-7C4EA5F1BA7E}">
      <dsp:nvSpPr>
        <dsp:cNvPr id="0" name=""/>
        <dsp:cNvSpPr/>
      </dsp:nvSpPr>
      <dsp:spPr>
        <a:xfrm>
          <a:off x="27004" y="693766"/>
          <a:ext cx="3759883" cy="27785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39AC7249-DC66-45BF-B91D-00FB5BF9ACF7}">
      <dsp:nvSpPr>
        <dsp:cNvPr id="0" name=""/>
        <dsp:cNvSpPr/>
      </dsp:nvSpPr>
      <dsp:spPr>
        <a:xfrm>
          <a:off x="760060" y="3047054"/>
          <a:ext cx="3239899" cy="778601"/>
        </a:xfrm>
        <a:prstGeom prst="rect">
          <a:avLst/>
        </a:prstGeom>
        <a:solidFill>
          <a:srgbClr val="00A9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US" sz="1800" kern="1200" dirty="0"/>
            <a:t>eTwinning</a:t>
          </a:r>
          <a:endParaRPr lang="el-GR" sz="1800" kern="1200" dirty="0"/>
        </a:p>
        <a:p>
          <a:pPr lvl="0" algn="ctr" defTabSz="800100">
            <a:lnSpc>
              <a:spcPct val="90000"/>
            </a:lnSpc>
            <a:spcBef>
              <a:spcPct val="0"/>
            </a:spcBef>
            <a:spcAft>
              <a:spcPct val="5000"/>
            </a:spcAft>
          </a:pPr>
          <a:r>
            <a:rPr lang="en-US" sz="1800" kern="1200" dirty="0">
              <a:hlinkClick xmlns:r="http://schemas.openxmlformats.org/officeDocument/2006/relationships" r:id="rId2"/>
            </a:rPr>
            <a:t>www.etwinning.net</a:t>
          </a:r>
          <a:endParaRPr lang="en-US" sz="1800" kern="1200" dirty="0"/>
        </a:p>
      </dsp:txBody>
      <dsp:txXfrm>
        <a:off x="760060" y="3047054"/>
        <a:ext cx="3239899" cy="778601"/>
      </dsp:txXfrm>
    </dsp:sp>
    <dsp:sp modelId="{77D3A4DB-9E7B-4101-AFC4-2C074836FE28}">
      <dsp:nvSpPr>
        <dsp:cNvPr id="0" name=""/>
        <dsp:cNvSpPr/>
      </dsp:nvSpPr>
      <dsp:spPr>
        <a:xfrm>
          <a:off x="4568991" y="772315"/>
          <a:ext cx="3759883" cy="277854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F01BDFC9-7552-4665-8183-905A8F1416E1}">
      <dsp:nvSpPr>
        <dsp:cNvPr id="0" name=""/>
        <dsp:cNvSpPr/>
      </dsp:nvSpPr>
      <dsp:spPr>
        <a:xfrm>
          <a:off x="5328968" y="3047054"/>
          <a:ext cx="3239899" cy="778601"/>
        </a:xfrm>
        <a:prstGeom prst="rect">
          <a:avLst/>
        </a:prstGeom>
        <a:solidFill>
          <a:srgbClr val="00A9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en-US" sz="1800" kern="1200" dirty="0"/>
            <a:t>School Education Gateway</a:t>
          </a:r>
        </a:p>
        <a:p>
          <a:pPr lvl="0" algn="ctr" defTabSz="800100">
            <a:lnSpc>
              <a:spcPct val="90000"/>
            </a:lnSpc>
            <a:spcBef>
              <a:spcPct val="0"/>
            </a:spcBef>
            <a:spcAft>
              <a:spcPct val="5000"/>
            </a:spcAft>
          </a:pPr>
          <a:r>
            <a:rPr lang="en-US" sz="1800" kern="1200" dirty="0">
              <a:hlinkClick xmlns:r="http://schemas.openxmlformats.org/officeDocument/2006/relationships" r:id="rId4"/>
            </a:rPr>
            <a:t>www.schooleducationgateway.eu</a:t>
          </a:r>
          <a:endParaRPr lang="en-US" sz="1800" kern="1200" dirty="0"/>
        </a:p>
      </dsp:txBody>
      <dsp:txXfrm>
        <a:off x="5328968" y="3047054"/>
        <a:ext cx="3239899" cy="778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E2EC-3EC6-4843-9AC6-7C4EA5F1BA7E}">
      <dsp:nvSpPr>
        <dsp:cNvPr id="0" name=""/>
        <dsp:cNvSpPr/>
      </dsp:nvSpPr>
      <dsp:spPr>
        <a:xfrm>
          <a:off x="861661" y="318333"/>
          <a:ext cx="4807871" cy="30318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0">
          <a:scrgbClr r="0" g="0" b="0"/>
        </a:effectRef>
        <a:fontRef idx="minor"/>
      </dsp:style>
    </dsp:sp>
    <dsp:sp modelId="{39AC7249-DC66-45BF-B91D-00FB5BF9ACF7}">
      <dsp:nvSpPr>
        <dsp:cNvPr id="0" name=""/>
        <dsp:cNvSpPr/>
      </dsp:nvSpPr>
      <dsp:spPr>
        <a:xfrm>
          <a:off x="1587844" y="3585370"/>
          <a:ext cx="4305514" cy="554361"/>
        </a:xfrm>
        <a:prstGeom prst="rect">
          <a:avLst/>
        </a:prstGeom>
        <a:solidFill>
          <a:srgbClr val="00A9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n-US" sz="1700" kern="1200" dirty="0"/>
            <a:t>EPALE</a:t>
          </a:r>
        </a:p>
        <a:p>
          <a:pPr lvl="0" algn="ctr" defTabSz="755650">
            <a:lnSpc>
              <a:spcPct val="90000"/>
            </a:lnSpc>
            <a:spcBef>
              <a:spcPct val="0"/>
            </a:spcBef>
            <a:spcAft>
              <a:spcPct val="5000"/>
            </a:spcAft>
          </a:pPr>
          <a:r>
            <a:rPr lang="en-US" sz="1700" kern="1200" dirty="0">
              <a:hlinkClick xmlns:r="http://schemas.openxmlformats.org/officeDocument/2006/relationships" r:id="rId2" action="ppaction://hlinkfile"/>
            </a:rPr>
            <a:t>ec.europa.eu/</a:t>
          </a:r>
          <a:r>
            <a:rPr lang="en-US" sz="1700" kern="1200" dirty="0" err="1">
              <a:hlinkClick xmlns:r="http://schemas.openxmlformats.org/officeDocument/2006/relationships" r:id="rId2" action="ppaction://hlinkfile"/>
            </a:rPr>
            <a:t>epale</a:t>
          </a:r>
          <a:endParaRPr lang="el-GR" sz="1700" kern="1200" dirty="0"/>
        </a:p>
      </dsp:txBody>
      <dsp:txXfrm>
        <a:off x="1587844" y="3585370"/>
        <a:ext cx="4305514" cy="554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75FE1BE7-F90D-4ED2-9596-F4B3E3C3EE34}" type="datetimeFigureOut">
              <a:rPr lang="en-GB" smtClean="0"/>
              <a:t>04/05/2021</a:t>
            </a:fld>
            <a:endParaRPr lang="en-GB"/>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D04FA4B2-6F26-4105-8AFC-37E9ED71A066}" type="datetimeFigureOut">
              <a:rPr lang="en-GB" smtClean="0"/>
              <a:t>04/05/2021</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208290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208290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13857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13857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13857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24</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25</a:t>
            </a:fld>
            <a:endParaRPr lang="en-US" altLang="en-US" sz="1200" u="none" smtClean="0">
              <a:solidFill>
                <a:schemeClr val="tx1"/>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26</a:t>
            </a:fld>
            <a:endParaRPr lang="en-US" altLang="en-US" sz="1200" u="none" smtClean="0">
              <a:solidFill>
                <a:schemeClr val="tx1"/>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27</a:t>
            </a:fld>
            <a:endParaRPr lang="en-US" altLang="en-US" sz="1200" u="none" smtClean="0">
              <a:solidFill>
                <a:schemeClr val="tx1"/>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28</a:t>
            </a:fld>
            <a:endParaRPr lang="en-US" altLang="en-US" sz="1200" u="none" smtClean="0">
              <a:solidFill>
                <a:schemeClr val="tx1"/>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Συνολικός προϋπολογισμός για τη συμμετοχή Κυπρίων δικαιούχων στα πλαίσια της Εκπαίδευσης και της Κατάρτισης για την πρόσκληση 2021 ανέρχεται στα 10.329.342 Ευρώ εκ των οποίων τα 6.000.000 περίπου διατίθενται για τη Βασική Δράση 1</a:t>
            </a:r>
            <a:endParaRPr lang="en-US" dirty="0" smtClean="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135261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29</a:t>
            </a:fld>
            <a:endParaRPr lang="en-US" altLang="en-US" sz="1200" u="none" smtClean="0">
              <a:solidFill>
                <a:schemeClr val="tx1"/>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31</a:t>
            </a:fld>
            <a:endParaRPr lang="en-US" altLang="en-US" sz="1200" u="none" smtClean="0">
              <a:solidFill>
                <a:schemeClr val="tx1"/>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32</a:t>
            </a:fld>
            <a:endParaRPr lang="en-US" altLang="en-US"/>
          </a:p>
        </p:txBody>
      </p:sp>
    </p:spTree>
    <p:extLst>
      <p:ext uri="{BB962C8B-B14F-4D97-AF65-F5344CB8AC3E}">
        <p14:creationId xmlns:p14="http://schemas.microsoft.com/office/powerpoint/2010/main" val="1416923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33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smtClean="0"/>
          </a:p>
        </p:txBody>
      </p:sp>
    </p:spTree>
    <p:extLst>
      <p:ext uri="{BB962C8B-B14F-4D97-AF65-F5344CB8AC3E}">
        <p14:creationId xmlns:p14="http://schemas.microsoft.com/office/powerpoint/2010/main" val="98981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34</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35</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36</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37</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38</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39</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Animations</a:t>
            </a: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9</a:t>
            </a:fld>
            <a:endParaRPr lang="en-GB" dirty="0"/>
          </a:p>
        </p:txBody>
      </p:sp>
    </p:spTree>
    <p:extLst>
      <p:ext uri="{BB962C8B-B14F-4D97-AF65-F5344CB8AC3E}">
        <p14:creationId xmlns:p14="http://schemas.microsoft.com/office/powerpoint/2010/main" val="1029400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40</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41</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42</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43</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44</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45</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47</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2620103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48</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3872061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49</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50</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Animations</a:t>
            </a:r>
          </a:p>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10</a:t>
            </a:fld>
            <a:endParaRPr lang="en-GB" dirty="0"/>
          </a:p>
        </p:txBody>
      </p:sp>
    </p:spTree>
    <p:extLst>
      <p:ext uri="{BB962C8B-B14F-4D97-AF65-F5344CB8AC3E}">
        <p14:creationId xmlns:p14="http://schemas.microsoft.com/office/powerpoint/2010/main" val="2623948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51</a:t>
            </a:fld>
            <a:endParaRPr lang="en-US" altLang="en-US" sz="1200" u="none" smtClean="0">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52</a:t>
            </a:fld>
            <a:endParaRPr lang="en-US" altLang="en-US"/>
          </a:p>
        </p:txBody>
      </p:sp>
    </p:spTree>
    <p:extLst>
      <p:ext uri="{BB962C8B-B14F-4D97-AF65-F5344CB8AC3E}">
        <p14:creationId xmlns:p14="http://schemas.microsoft.com/office/powerpoint/2010/main" val="313413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53</a:t>
            </a:fld>
            <a:endParaRPr lang="en-US" altLang="en-US"/>
          </a:p>
        </p:txBody>
      </p:sp>
    </p:spTree>
    <p:extLst>
      <p:ext uri="{BB962C8B-B14F-4D97-AF65-F5344CB8AC3E}">
        <p14:creationId xmlns:p14="http://schemas.microsoft.com/office/powerpoint/2010/main" val="2789695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54</a:t>
            </a:fld>
            <a:endParaRPr lang="en-US" altLang="en-US"/>
          </a:p>
        </p:txBody>
      </p:sp>
    </p:spTree>
    <p:extLst>
      <p:ext uri="{BB962C8B-B14F-4D97-AF65-F5344CB8AC3E}">
        <p14:creationId xmlns:p14="http://schemas.microsoft.com/office/powerpoint/2010/main" val="2220808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55</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68</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69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smtClean="0"/>
          </a:p>
        </p:txBody>
      </p:sp>
    </p:spTree>
    <p:extLst>
      <p:ext uri="{BB962C8B-B14F-4D97-AF65-F5344CB8AC3E}">
        <p14:creationId xmlns:p14="http://schemas.microsoft.com/office/powerpoint/2010/main" val="3554148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70</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71</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Animations</a:t>
            </a:r>
          </a:p>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11</a:t>
            </a:fld>
            <a:endParaRPr lang="en-GB" dirty="0"/>
          </a:p>
        </p:txBody>
      </p:sp>
    </p:spTree>
    <p:extLst>
      <p:ext uri="{BB962C8B-B14F-4D97-AF65-F5344CB8AC3E}">
        <p14:creationId xmlns:p14="http://schemas.microsoft.com/office/powerpoint/2010/main" val="2623948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74</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75</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76</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77</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smtClean="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78</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81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1A5A1-5A46-435E-A3CF-AA5F9E8882DE}" type="slidenum">
              <a:rPr lang="en-GB" smtClean="0"/>
              <a:t>12</a:t>
            </a:fld>
            <a:endParaRPr lang="en-GB" dirty="0"/>
          </a:p>
        </p:txBody>
      </p:sp>
    </p:spTree>
    <p:extLst>
      <p:ext uri="{BB962C8B-B14F-4D97-AF65-F5344CB8AC3E}">
        <p14:creationId xmlns:p14="http://schemas.microsoft.com/office/powerpoint/2010/main" val="364990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981A5A1-5A46-435E-A3CF-AA5F9E8882DE}" type="slidenum">
              <a:rPr lang="en-GB" smtClean="0"/>
              <a:t>13</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981A5A1-5A46-435E-A3CF-AA5F9E8882DE}" type="slidenum">
              <a:rPr lang="en-GB" smtClean="0"/>
              <a:t>14</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60617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04/05/2021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594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96021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63833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04/05/2021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63769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321067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4248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658719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35749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48834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850720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0489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04/05/2021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04/05/2021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04/05/2021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04/05/2021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04/05/2021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04/05/2021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04/05/2021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04/05/2021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7589689" y="4807938"/>
            <a:ext cx="1536376" cy="1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1" r:id="rId13"/>
    <p:sldLayoutId id="2147483673" r:id="rId14"/>
    <p:sldLayoutId id="2147483675" r:id="rId15"/>
    <p:sldLayoutId id="2147483676" r:id="rId16"/>
    <p:sldLayoutId id="2147483685" r:id="rId17"/>
    <p:sldLayoutId id="2147483719" r:id="rId18"/>
    <p:sldLayoutId id="2147483725" r:id="rId19"/>
    <p:sldLayoutId id="2147483728" r:id="rId20"/>
    <p:sldLayoutId id="2147483729" r:id="rId21"/>
    <p:sldLayoutId id="2147483730" r:id="rId22"/>
    <p:sldLayoutId id="2147483731" r:id="rId23"/>
    <p:sldLayoutId id="2147483732" r:id="rId24"/>
    <p:sldLayoutId id="2147483733" r:id="rId25"/>
    <p:sldLayoutId id="2147483734" r:id="rId26"/>
    <p:sldLayoutId id="2147483739" r:id="rId2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programmes/erasmus-plus/project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ec.europa.eu/programmes/erasmus-plus/resources/quality-standards-courses-under-key-action-1-learning-mobility-individuals_en"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ebgate.ec.europa.eu/fpfis/wikis/display/NAITDOC/OID+How+to+register+an+organisation" TargetMode="External"/><Relationship Id="rId2" Type="http://schemas.openxmlformats.org/officeDocument/2006/relationships/hyperlink" Target="https://webgate.ec.europa.eu/fpfis/wikis/display/NAITDOC/OID+How+to+search+for+organisations" TargetMode="External"/><Relationship Id="rId1" Type="http://schemas.openxmlformats.org/officeDocument/2006/relationships/slideLayout" Target="../slideLayouts/slideLayout12.xml"/><Relationship Id="rId5" Type="http://schemas.openxmlformats.org/officeDocument/2006/relationships/image" Target="../media/image37.jpg"/><Relationship Id="rId4" Type="http://schemas.openxmlformats.org/officeDocument/2006/relationships/hyperlink" Target="https://webgate.ec.europa.eu/fpfis/wikis/display/NAITDOC/My+Contact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ebgate.ec.europa.eu/cas/eim/external/register.cgi?loginRequestId=ECAS_LR-66428152-cxI4SALSyxgqJZsu9E6dnPSzszjFx1WSNwnmsQjuLCRNOneEsKeCNhG0zeKHDthM3zW8AFoTVrHJVvO5DyUyIXS-yntOf97TTHqpWj1k3JizzhW-PXMrn6fKew3J3oFxf20BCQPqbTyNi6LkAsxqRotqig72gbR4xGkJPIT2zlDBKWt2t3zflwDsSeQYY5oKMnc0k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ebgate.ec.europa.eu/fpfis/wikis/display/NAITDOC/EU+Login+-+European+Commission+Authentication+Service#EULogin-EuropeanCommissionAuthenticationService-Createanew%22EULogin%22accountCreateaccount"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ebgate.ec.europa.eu/erasmus-esc/index/organisations/register-my-organisatio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mailto:mchristofidou@llp.org.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mailto:sapserou@llp.org.cy"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0.xml"/><Relationship Id="rId5" Type="http://schemas.openxmlformats.org/officeDocument/2006/relationships/image" Target="../media/image60.jpeg"/><Relationship Id="rId4" Type="http://schemas.openxmlformats.org/officeDocument/2006/relationships/hyperlink" Target="mailto:tchristodoulidou@idep.org.c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6555641"/>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n-GB" altLang="en-US" sz="3200" b="1" u="none" dirty="0" smtClean="0">
              <a:solidFill>
                <a:schemeClr val="accent5"/>
              </a:solidFill>
              <a:latin typeface="Century Gothic" panose="020B0502020202020204" pitchFamily="34" charset="0"/>
              <a:cs typeface="Calibri" pitchFamily="34" charset="0"/>
            </a:endParaRPr>
          </a:p>
          <a:p>
            <a:pPr algn="ctr" eaLnBrk="1" hangingPunct="1"/>
            <a:r>
              <a:rPr lang="en-GB" altLang="en-US" sz="3200" b="1" u="none" dirty="0" smtClean="0">
                <a:solidFill>
                  <a:schemeClr val="accent5"/>
                </a:solidFill>
                <a:latin typeface="Century Gothic" panose="020B0502020202020204" pitchFamily="34" charset="0"/>
                <a:cs typeface="Calibri" pitchFamily="34" charset="0"/>
              </a:rPr>
              <a:t>E</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R</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A</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S</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M</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U</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S</a:t>
            </a:r>
            <a:r>
              <a:rPr lang="el-GR" altLang="en-US" sz="3200" b="1" u="none" dirty="0" smtClean="0">
                <a:solidFill>
                  <a:schemeClr val="accent5"/>
                </a:solidFill>
                <a:latin typeface="Century Gothic" panose="020B0502020202020204" pitchFamily="34" charset="0"/>
                <a:cs typeface="Calibri" pitchFamily="34" charset="0"/>
              </a:rPr>
              <a:t> </a:t>
            </a:r>
            <a:r>
              <a:rPr lang="en-GB" altLang="en-US" sz="3200" b="1" u="none" dirty="0" smtClean="0">
                <a:solidFill>
                  <a:schemeClr val="accent5"/>
                </a:solidFill>
                <a:latin typeface="Century Gothic" panose="020B0502020202020204" pitchFamily="34" charset="0"/>
                <a:cs typeface="Calibri" pitchFamily="34" charset="0"/>
              </a:rPr>
              <a:t>+ </a:t>
            </a:r>
          </a:p>
          <a:p>
            <a:pPr algn="ctr" eaLnBrk="1" hangingPunct="1"/>
            <a:r>
              <a:rPr lang="en-GB" altLang="en-US" sz="3200" b="1" u="none" dirty="0" smtClean="0">
                <a:solidFill>
                  <a:schemeClr val="accent5"/>
                </a:solidFill>
                <a:latin typeface="Century Gothic" panose="020B0502020202020204" pitchFamily="34" charset="0"/>
                <a:cs typeface="Calibri" pitchFamily="34" charset="0"/>
              </a:rPr>
              <a:t>2021 - 2027</a:t>
            </a:r>
            <a:endParaRPr lang="el-GR" altLang="en-US" sz="3200" b="1" u="none" dirty="0" smtClean="0">
              <a:solidFill>
                <a:schemeClr val="accent5"/>
              </a:solidFill>
              <a:latin typeface="Century Gothic" panose="020B0502020202020204" pitchFamily="34" charset="0"/>
              <a:cs typeface="Calibri" pitchFamily="34" charset="0"/>
            </a:endParaRPr>
          </a:p>
          <a:p>
            <a:pPr algn="ctr"/>
            <a:endParaRPr lang="el-GR" altLang="en-US" dirty="0" smtClean="0">
              <a:solidFill>
                <a:schemeClr val="tx1">
                  <a:lumMod val="75000"/>
                  <a:lumOff val="25000"/>
                </a:schemeClr>
              </a:solidFill>
              <a:latin typeface="Century Gothic" panose="020B0502020202020204" pitchFamily="34" charset="0"/>
            </a:endParaRPr>
          </a:p>
          <a:p>
            <a:pPr algn="ctr"/>
            <a:r>
              <a:rPr lang="el-GR" altLang="en-US" sz="2400" b="1" u="none" dirty="0" smtClean="0">
                <a:solidFill>
                  <a:schemeClr val="tx1">
                    <a:lumMod val="75000"/>
                    <a:lumOff val="25000"/>
                  </a:schemeClr>
                </a:solidFill>
                <a:latin typeface="Century Gothic" panose="020B0502020202020204" pitchFamily="34" charset="0"/>
              </a:rPr>
              <a:t>Βασική Δράση 1 </a:t>
            </a:r>
          </a:p>
          <a:p>
            <a:pPr algn="ctr"/>
            <a:endParaRPr lang="en-US" altLang="en-US" sz="2400" b="1" u="none" dirty="0" smtClean="0">
              <a:solidFill>
                <a:schemeClr val="tx1">
                  <a:lumMod val="75000"/>
                  <a:lumOff val="25000"/>
                </a:schemeClr>
              </a:solidFill>
              <a:latin typeface="Century Gothic" panose="020B0502020202020204" pitchFamily="34" charset="0"/>
            </a:endParaRPr>
          </a:p>
          <a:p>
            <a:pPr algn="ctr"/>
            <a:r>
              <a:rPr lang="el-GR" altLang="en-US" sz="2400" b="1" u="none" dirty="0">
                <a:solidFill>
                  <a:schemeClr val="bg1">
                    <a:lumMod val="50000"/>
                  </a:schemeClr>
                </a:solidFill>
                <a:latin typeface="Century Gothic" panose="020B0502020202020204" pitchFamily="34" charset="0"/>
              </a:rPr>
              <a:t>Οδηγίες για Υποβολή </a:t>
            </a:r>
            <a:r>
              <a:rPr lang="el-GR" altLang="en-US" sz="2400" b="1" u="none" dirty="0" smtClean="0">
                <a:solidFill>
                  <a:schemeClr val="bg1">
                    <a:lumMod val="50000"/>
                  </a:schemeClr>
                </a:solidFill>
                <a:latin typeface="Century Gothic" panose="020B0502020202020204" pitchFamily="34" charset="0"/>
              </a:rPr>
              <a:t>Αιτήσεων</a:t>
            </a:r>
          </a:p>
          <a:p>
            <a:pPr algn="ctr"/>
            <a:r>
              <a:rPr lang="el-GR" altLang="en-US" sz="2400" b="1" u="none" dirty="0" smtClean="0">
                <a:solidFill>
                  <a:schemeClr val="bg1">
                    <a:lumMod val="50000"/>
                  </a:schemeClr>
                </a:solidFill>
                <a:latin typeface="Century Gothic" panose="020B0502020202020204" pitchFamily="34" charset="0"/>
              </a:rPr>
              <a:t>Σχεδίων Μικρής Διάρκειας (ΚΑ122)</a:t>
            </a:r>
          </a:p>
          <a:p>
            <a:pPr algn="ctr"/>
            <a:endParaRPr lang="el-GR" altLang="en-US" sz="2400" b="1" u="none" dirty="0" smtClean="0">
              <a:solidFill>
                <a:schemeClr val="tx1">
                  <a:lumMod val="75000"/>
                  <a:lumOff val="25000"/>
                </a:schemeClr>
              </a:solidFill>
              <a:latin typeface="Century Gothic" panose="020B0502020202020204" pitchFamily="34" charset="0"/>
            </a:endParaRPr>
          </a:p>
          <a:p>
            <a:pPr algn="ctr"/>
            <a:r>
              <a:rPr lang="el-GR" altLang="en-US" b="1" u="none" dirty="0" smtClean="0">
                <a:solidFill>
                  <a:schemeClr val="tx1">
                    <a:lumMod val="75000"/>
                    <a:lumOff val="25000"/>
                  </a:schemeClr>
                </a:solidFill>
                <a:latin typeface="Century Gothic" panose="020B0502020202020204" pitchFamily="34" charset="0"/>
              </a:rPr>
              <a:t>Σχολική Εκπαίδευση</a:t>
            </a:r>
          </a:p>
          <a:p>
            <a:pPr algn="ctr"/>
            <a:r>
              <a:rPr lang="el-GR" altLang="en-US" b="1" u="none" dirty="0" smtClean="0">
                <a:solidFill>
                  <a:schemeClr val="tx1">
                    <a:lumMod val="75000"/>
                    <a:lumOff val="25000"/>
                  </a:schemeClr>
                </a:solidFill>
                <a:latin typeface="Century Gothic" panose="020B0502020202020204" pitchFamily="34" charset="0"/>
              </a:rPr>
              <a:t> Εκπαίδευση Ενηλίκων</a:t>
            </a:r>
          </a:p>
          <a:p>
            <a:pPr algn="ctr"/>
            <a:r>
              <a:rPr lang="el-GR" altLang="en-US" b="1" u="none" dirty="0" smtClean="0">
                <a:solidFill>
                  <a:schemeClr val="tx1">
                    <a:lumMod val="75000"/>
                    <a:lumOff val="25000"/>
                  </a:schemeClr>
                </a:solidFill>
                <a:latin typeface="Century Gothic" panose="020B0502020202020204" pitchFamily="34" charset="0"/>
              </a:rPr>
              <a:t>Επαγγελματική Εκπαίδευση &amp; Κατάρτιση</a:t>
            </a:r>
          </a:p>
          <a:p>
            <a:pPr algn="ctr"/>
            <a:endParaRPr lang="el-GR" altLang="en-US" b="1" u="none" dirty="0" smtClean="0">
              <a:solidFill>
                <a:schemeClr val="bg1">
                  <a:lumMod val="50000"/>
                </a:schemeClr>
              </a:solidFill>
              <a:latin typeface="Century Gothic" panose="020B0502020202020204" pitchFamily="34" charset="0"/>
            </a:endParaRPr>
          </a:p>
          <a:p>
            <a:pPr marL="0" indent="0" algn="ctr">
              <a:buFontTx/>
              <a:buNone/>
            </a:pPr>
            <a:endParaRPr lang="el-GR" altLang="en-US" u="none" dirty="0" smtClean="0">
              <a:solidFill>
                <a:schemeClr val="tx1">
                  <a:lumMod val="75000"/>
                  <a:lumOff val="25000"/>
                </a:schemeClr>
              </a:solidFill>
              <a:latin typeface="Century Gothic" panose="020B0502020202020204" pitchFamily="34" charset="0"/>
            </a:endParaRPr>
          </a:p>
          <a:p>
            <a:pPr marL="0" indent="0" algn="ctr">
              <a:buFontTx/>
              <a:buNone/>
            </a:pPr>
            <a:r>
              <a:rPr lang="el-GR" altLang="en-US" sz="1800" u="none" dirty="0" smtClean="0">
                <a:solidFill>
                  <a:schemeClr val="tx1">
                    <a:lumMod val="75000"/>
                    <a:lumOff val="25000"/>
                  </a:schemeClr>
                </a:solidFill>
                <a:latin typeface="Century Gothic" panose="020B0502020202020204" pitchFamily="34" charset="0"/>
              </a:rPr>
              <a:t>Θέκλα </a:t>
            </a:r>
            <a:r>
              <a:rPr lang="el-GR" altLang="en-US" sz="1800" u="none" dirty="0" err="1" smtClean="0">
                <a:solidFill>
                  <a:schemeClr val="tx1">
                    <a:lumMod val="75000"/>
                    <a:lumOff val="25000"/>
                  </a:schemeClr>
                </a:solidFill>
                <a:latin typeface="Century Gothic" panose="020B0502020202020204" pitchFamily="34" charset="0"/>
              </a:rPr>
              <a:t>Χριστοδουλίδου</a:t>
            </a:r>
            <a:endParaRPr lang="el-GR" altLang="en-US" sz="1800" u="none" dirty="0" smtClean="0">
              <a:solidFill>
                <a:schemeClr val="tx1">
                  <a:lumMod val="75000"/>
                  <a:lumOff val="25000"/>
                </a:schemeClr>
              </a:solidFill>
              <a:latin typeface="Century Gothic" panose="020B0502020202020204" pitchFamily="34" charset="0"/>
            </a:endParaRPr>
          </a:p>
          <a:p>
            <a:pPr marL="0" indent="0" algn="ctr">
              <a:buFontTx/>
              <a:buNone/>
            </a:pPr>
            <a:r>
              <a:rPr lang="el-GR" altLang="en-US" sz="1800" u="none" dirty="0" smtClean="0">
                <a:solidFill>
                  <a:schemeClr val="tx1">
                    <a:lumMod val="75000"/>
                    <a:lumOff val="25000"/>
                  </a:schemeClr>
                </a:solidFill>
                <a:latin typeface="Century Gothic" panose="020B0502020202020204" pitchFamily="34" charset="0"/>
              </a:rPr>
              <a:t>Συντονίστρια Βασικής Δράσης 1</a:t>
            </a:r>
            <a:endParaRPr lang="en-GB" altLang="en-US" sz="1800" u="none" dirty="0" smtClean="0">
              <a:solidFill>
                <a:schemeClr val="tx1">
                  <a:lumMod val="75000"/>
                  <a:lumOff val="25000"/>
                </a:schemeClr>
              </a:solidFill>
              <a:latin typeface="Century Gothic" panose="020B0502020202020204" pitchFamily="34" charset="0"/>
            </a:endParaRPr>
          </a:p>
          <a:p>
            <a:pPr marL="0" indent="0" algn="ctr">
              <a:buFontTx/>
              <a:buNone/>
            </a:pPr>
            <a:r>
              <a:rPr lang="el-GR" altLang="en-US" u="none" dirty="0" smtClean="0">
                <a:solidFill>
                  <a:schemeClr val="tx1">
                    <a:lumMod val="75000"/>
                    <a:lumOff val="25000"/>
                  </a:schemeClr>
                </a:solidFill>
                <a:latin typeface="Century Gothic" panose="020B0502020202020204" pitchFamily="34" charset="0"/>
              </a:rPr>
              <a:t> </a:t>
            </a: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78269" y="3317524"/>
            <a:ext cx="6858000" cy="22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367644" y="2348880"/>
            <a:ext cx="64087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0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08112"/>
          </a:xfrm>
        </p:spPr>
        <p:txBody>
          <a:bodyPr>
            <a:normAutofit/>
          </a:bodyPr>
          <a:lstStyle/>
          <a:p>
            <a:pPr marL="12700"/>
            <a:r>
              <a:rPr lang="el-GR" sz="3200" dirty="0">
                <a:solidFill>
                  <a:schemeClr val="accent5">
                    <a:lumMod val="75000"/>
                  </a:schemeClr>
                </a:solidFill>
                <a:latin typeface="Century Gothic" panose="020B0502020202020204" pitchFamily="34" charset="0"/>
              </a:rPr>
              <a:t>Ποιοι μπορούν να συμμετέχουν</a:t>
            </a:r>
            <a:r>
              <a:rPr lang="en-US" sz="3200" dirty="0">
                <a:solidFill>
                  <a:schemeClr val="accent5">
                    <a:lumMod val="75000"/>
                  </a:schemeClr>
                </a:solidFill>
                <a:latin typeface="Century Gothic" panose="020B0502020202020204" pitchFamily="34" charset="0"/>
              </a:rPr>
              <a:t>;</a:t>
            </a:r>
            <a:endParaRPr lang="en-GB" sz="32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467544" y="1484784"/>
            <a:ext cx="8280920" cy="4464496"/>
          </a:xfrm>
        </p:spPr>
        <p:txBody>
          <a:bodyPr>
            <a:normAutofit/>
          </a:bodyPr>
          <a:lstStyle/>
          <a:p>
            <a:pPr algn="just">
              <a:buFont typeface="Wingdings" panose="05000000000000000000" pitchFamily="2" charset="2"/>
              <a:buChar char="Ø"/>
            </a:pPr>
            <a:r>
              <a:rPr lang="el-GR" altLang="en-US" sz="2400" dirty="0">
                <a:solidFill>
                  <a:schemeClr val="tx1">
                    <a:lumMod val="75000"/>
                    <a:lumOff val="25000"/>
                  </a:schemeClr>
                </a:solidFill>
                <a:latin typeface="Century Gothic" panose="020B0502020202020204" pitchFamily="34" charset="0"/>
              </a:rPr>
              <a:t>Αιτήσεις υποβάλλονται από </a:t>
            </a:r>
            <a:r>
              <a:rPr lang="el-GR" altLang="en-US" sz="2400" b="1" dirty="0">
                <a:solidFill>
                  <a:schemeClr val="tx1">
                    <a:lumMod val="75000"/>
                    <a:lumOff val="25000"/>
                  </a:schemeClr>
                </a:solidFill>
                <a:latin typeface="Century Gothic" panose="020B0502020202020204" pitchFamily="34" charset="0"/>
              </a:rPr>
              <a:t>οργανισμούς ΜΟΝΟ</a:t>
            </a:r>
          </a:p>
          <a:p>
            <a:pPr marL="342900" lvl="1" indent="-342900" algn="just">
              <a:buFont typeface="Wingdings" panose="05000000000000000000" pitchFamily="2" charset="2"/>
              <a:buChar char="Ø"/>
            </a:pPr>
            <a:r>
              <a:rPr lang="el-GR" altLang="en-US" sz="2400" b="1" dirty="0">
                <a:solidFill>
                  <a:schemeClr val="tx1">
                    <a:lumMod val="75000"/>
                    <a:lumOff val="25000"/>
                  </a:schemeClr>
                </a:solidFill>
                <a:latin typeface="Century Gothic" panose="020B0502020202020204" pitchFamily="34" charset="0"/>
              </a:rPr>
              <a:t>Μεμονωμένα άτομα </a:t>
            </a:r>
            <a:r>
              <a:rPr lang="el-GR" altLang="en-US" sz="2400" dirty="0">
                <a:solidFill>
                  <a:schemeClr val="tx1">
                    <a:lumMod val="75000"/>
                    <a:lumOff val="25000"/>
                  </a:schemeClr>
                </a:solidFill>
                <a:latin typeface="Century Gothic" panose="020B0502020202020204" pitchFamily="34" charset="0"/>
              </a:rPr>
              <a:t>που δεν ανήκουν σε οργανισμό </a:t>
            </a:r>
            <a:r>
              <a:rPr lang="el-GR" altLang="en-US" sz="2400" b="1" dirty="0">
                <a:solidFill>
                  <a:schemeClr val="tx1">
                    <a:lumMod val="75000"/>
                    <a:lumOff val="25000"/>
                  </a:schemeClr>
                </a:solidFill>
                <a:latin typeface="Century Gothic" panose="020B0502020202020204" pitchFamily="34" charset="0"/>
              </a:rPr>
              <a:t>ΔΕΝ</a:t>
            </a:r>
            <a:r>
              <a:rPr lang="el-GR" altLang="en-US" sz="2400" dirty="0">
                <a:solidFill>
                  <a:schemeClr val="tx1">
                    <a:lumMod val="75000"/>
                    <a:lumOff val="25000"/>
                  </a:schemeClr>
                </a:solidFill>
                <a:latin typeface="Century Gothic" panose="020B0502020202020204" pitchFamily="34" charset="0"/>
              </a:rPr>
              <a:t> μπορούν να υποβάλλουν </a:t>
            </a:r>
            <a:r>
              <a:rPr lang="el-GR" altLang="en-US" sz="2400" dirty="0" smtClean="0">
                <a:solidFill>
                  <a:schemeClr val="tx1">
                    <a:lumMod val="75000"/>
                    <a:lumOff val="25000"/>
                  </a:schemeClr>
                </a:solidFill>
                <a:latin typeface="Century Gothic" panose="020B0502020202020204" pitchFamily="34" charset="0"/>
              </a:rPr>
              <a:t>αίτηση</a:t>
            </a:r>
            <a:endParaRPr lang="en-GB" altLang="en-US" sz="2400" dirty="0" smtClean="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Ø"/>
            </a:pPr>
            <a:r>
              <a:rPr lang="en-US" altLang="en-US" sz="2400" dirty="0" smtClean="0">
                <a:solidFill>
                  <a:schemeClr val="tx1">
                    <a:lumMod val="75000"/>
                    <a:lumOff val="25000"/>
                  </a:schemeClr>
                </a:solidFill>
                <a:latin typeface="Century Gothic" panose="020B0502020202020204" pitchFamily="34" charset="0"/>
              </a:rPr>
              <a:t>O</a:t>
            </a:r>
            <a:r>
              <a:rPr lang="el-GR" altLang="en-US" sz="2400" dirty="0" err="1">
                <a:solidFill>
                  <a:schemeClr val="tx1">
                    <a:lumMod val="75000"/>
                    <a:lumOff val="25000"/>
                  </a:schemeClr>
                </a:solidFill>
                <a:latin typeface="Century Gothic" panose="020B0502020202020204" pitchFamily="34" charset="0"/>
              </a:rPr>
              <a:t>ργανισμοί</a:t>
            </a:r>
            <a:r>
              <a:rPr lang="el-GR" altLang="en-US" sz="2400" dirty="0">
                <a:solidFill>
                  <a:schemeClr val="tx1">
                    <a:lumMod val="75000"/>
                    <a:lumOff val="25000"/>
                  </a:schemeClr>
                </a:solidFill>
                <a:latin typeface="Century Gothic" panose="020B0502020202020204" pitchFamily="34" charset="0"/>
              </a:rPr>
              <a:t> που δραστηριοποιούνται σε έναν από </a:t>
            </a:r>
            <a:r>
              <a:rPr lang="el-GR" altLang="en-US" sz="2400" dirty="0" smtClean="0">
                <a:solidFill>
                  <a:schemeClr val="tx1">
                    <a:lumMod val="75000"/>
                    <a:lumOff val="25000"/>
                  </a:schemeClr>
                </a:solidFill>
                <a:latin typeface="Century Gothic" panose="020B0502020202020204" pitchFamily="34" charset="0"/>
              </a:rPr>
              <a:t>τους ακόλουθους </a:t>
            </a:r>
            <a:r>
              <a:rPr lang="el-GR" altLang="en-US" sz="2400" dirty="0">
                <a:solidFill>
                  <a:schemeClr val="tx1">
                    <a:lumMod val="75000"/>
                    <a:lumOff val="25000"/>
                  </a:schemeClr>
                </a:solidFill>
                <a:latin typeface="Century Gothic" panose="020B0502020202020204" pitchFamily="34" charset="0"/>
              </a:rPr>
              <a:t>τομείς του </a:t>
            </a:r>
            <a:r>
              <a:rPr lang="el-GR" altLang="en-US" sz="2400" dirty="0" smtClean="0">
                <a:solidFill>
                  <a:schemeClr val="tx1">
                    <a:lumMod val="75000"/>
                    <a:lumOff val="25000"/>
                  </a:schemeClr>
                </a:solidFill>
                <a:latin typeface="Century Gothic" panose="020B0502020202020204" pitchFamily="34" charset="0"/>
              </a:rPr>
              <a:t>Προγράμματος</a:t>
            </a:r>
            <a:r>
              <a:rPr lang="en-US" altLang="en-US" sz="2400" dirty="0" smtClean="0">
                <a:solidFill>
                  <a:schemeClr val="tx1">
                    <a:lumMod val="75000"/>
                    <a:lumOff val="25000"/>
                  </a:schemeClr>
                </a:solidFill>
                <a:latin typeface="Century Gothic" panose="020B0502020202020204" pitchFamily="34" charset="0"/>
              </a:rPr>
              <a:t>:</a:t>
            </a:r>
          </a:p>
          <a:p>
            <a:pPr algn="just">
              <a:buFontTx/>
              <a:buChar char="-"/>
            </a:pPr>
            <a:r>
              <a:rPr lang="el-GR" altLang="en-US" sz="2400" b="1" dirty="0" smtClean="0">
                <a:latin typeface="Century Gothic" panose="020B0502020202020204" pitchFamily="34" charset="0"/>
              </a:rPr>
              <a:t>Σχολική Εκπαίδευση</a:t>
            </a:r>
            <a:r>
              <a:rPr lang="en-US" altLang="en-US" sz="2400" dirty="0" smtClean="0">
                <a:latin typeface="Century Gothic" panose="020B0502020202020204" pitchFamily="34" charset="0"/>
              </a:rPr>
              <a:t>: </a:t>
            </a:r>
            <a:r>
              <a:rPr lang="el-GR" altLang="en-US" sz="2400" dirty="0" smtClean="0">
                <a:latin typeface="Century Gothic" panose="020B0502020202020204" pitchFamily="34" charset="0"/>
              </a:rPr>
              <a:t>Αίτηση ΚΑ122 - </a:t>
            </a:r>
            <a:r>
              <a:rPr lang="en-US" altLang="en-US" sz="2400" dirty="0" smtClean="0">
                <a:latin typeface="Century Gothic" panose="020B0502020202020204" pitchFamily="34" charset="0"/>
              </a:rPr>
              <a:t>SCH</a:t>
            </a:r>
            <a:r>
              <a:rPr lang="el-GR" altLang="en-US" sz="2400" dirty="0" smtClean="0">
                <a:latin typeface="Century Gothic" panose="020B0502020202020204" pitchFamily="34" charset="0"/>
              </a:rPr>
              <a:t> </a:t>
            </a:r>
          </a:p>
          <a:p>
            <a:pPr algn="just">
              <a:buFontTx/>
              <a:buChar char="-"/>
            </a:pPr>
            <a:r>
              <a:rPr lang="el-GR" altLang="en-US" sz="2400" b="1" dirty="0" smtClean="0">
                <a:solidFill>
                  <a:schemeClr val="tx1">
                    <a:lumMod val="75000"/>
                    <a:lumOff val="25000"/>
                  </a:schemeClr>
                </a:solidFill>
                <a:latin typeface="Century Gothic" panose="020B0502020202020204" pitchFamily="34" charset="0"/>
              </a:rPr>
              <a:t>Επαγγελματική Εκπαίδευση &amp; Κατάρτιση (ΕΕΚ)</a:t>
            </a:r>
            <a:r>
              <a:rPr lang="en-US" altLang="en-US" sz="2400" dirty="0" smtClean="0">
                <a:solidFill>
                  <a:schemeClr val="tx1">
                    <a:lumMod val="75000"/>
                    <a:lumOff val="25000"/>
                  </a:schemeClr>
                </a:solidFill>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smtClean="0">
                <a:latin typeface="Century Gothic" panose="020B0502020202020204" pitchFamily="34" charset="0"/>
              </a:rPr>
              <a:t>VET</a:t>
            </a:r>
            <a:endParaRPr lang="el-GR" altLang="en-US" sz="2400" dirty="0" smtClean="0">
              <a:solidFill>
                <a:schemeClr val="tx1">
                  <a:lumMod val="75000"/>
                  <a:lumOff val="25000"/>
                </a:schemeClr>
              </a:solidFill>
              <a:latin typeface="Century Gothic" panose="020B0502020202020204" pitchFamily="34" charset="0"/>
            </a:endParaRPr>
          </a:p>
          <a:p>
            <a:pPr algn="just">
              <a:buFontTx/>
              <a:buChar char="-"/>
            </a:pPr>
            <a:r>
              <a:rPr lang="el-GR" altLang="en-US" sz="2400" b="1" dirty="0" smtClean="0">
                <a:latin typeface="Century Gothic" panose="020B0502020202020204" pitchFamily="34" charset="0"/>
              </a:rPr>
              <a:t>Εκπαίδευση Ενηλίκων</a:t>
            </a:r>
            <a:r>
              <a:rPr lang="en-US" altLang="en-US" sz="2400" b="1" dirty="0" smtClean="0">
                <a:latin typeface="Century Gothic" panose="020B0502020202020204" pitchFamily="34" charset="0"/>
              </a:rPr>
              <a:t>: </a:t>
            </a:r>
            <a:r>
              <a:rPr lang="el-GR" altLang="en-US" sz="2400" dirty="0" smtClean="0">
                <a:latin typeface="Century Gothic" panose="020B0502020202020204" pitchFamily="34" charset="0"/>
              </a:rPr>
              <a:t>Αίτηση </a:t>
            </a:r>
            <a:r>
              <a:rPr lang="el-GR" altLang="en-US" sz="2400" dirty="0">
                <a:latin typeface="Century Gothic" panose="020B0502020202020204" pitchFamily="34" charset="0"/>
              </a:rPr>
              <a:t>ΚΑ122 </a:t>
            </a:r>
            <a:r>
              <a:rPr lang="el-GR" altLang="en-US" sz="2400" dirty="0" smtClean="0">
                <a:latin typeface="Century Gothic" panose="020B0502020202020204" pitchFamily="34" charset="0"/>
              </a:rPr>
              <a:t>– </a:t>
            </a:r>
            <a:r>
              <a:rPr lang="en-US" altLang="en-US" sz="2400" dirty="0" smtClean="0">
                <a:latin typeface="Century Gothic" panose="020B0502020202020204" pitchFamily="34" charset="0"/>
              </a:rPr>
              <a:t>ADU</a:t>
            </a:r>
            <a:endParaRPr lang="el-GR" altLang="en-US" sz="2400" dirty="0" smtClean="0">
              <a:latin typeface="Century Gothic" panose="020B0502020202020204" pitchFamily="34" charset="0"/>
            </a:endParaRPr>
          </a:p>
          <a:p>
            <a:pPr marL="0" indent="0" algn="just">
              <a:buNone/>
            </a:pPr>
            <a:endParaRPr lang="en-US" altLang="en-US" sz="2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t>10</a:t>
            </a:fld>
            <a:endParaRPr lang="en-GB" dirty="0"/>
          </a:p>
        </p:txBody>
      </p:sp>
    </p:spTree>
    <p:extLst>
      <p:ext uri="{BB962C8B-B14F-4D97-AF65-F5344CB8AC3E}">
        <p14:creationId xmlns:p14="http://schemas.microsoft.com/office/powerpoint/2010/main" val="426911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008112"/>
          </a:xfrm>
        </p:spPr>
        <p:txBody>
          <a:bodyPr>
            <a:normAutofit/>
          </a:bodyPr>
          <a:lstStyle/>
          <a:p>
            <a:pPr marL="12700"/>
            <a:r>
              <a:rPr lang="el-GR" sz="3200" dirty="0" smtClean="0">
                <a:solidFill>
                  <a:schemeClr val="accent5">
                    <a:lumMod val="75000"/>
                  </a:schemeClr>
                </a:solidFill>
                <a:latin typeface="Century Gothic" panose="020B0502020202020204" pitchFamily="34" charset="0"/>
              </a:rPr>
              <a:t>Επιλέξιμοι οργανισμοί</a:t>
            </a:r>
            <a:endParaRPr lang="en-GB" sz="32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467544" y="836712"/>
            <a:ext cx="8280920" cy="5400600"/>
          </a:xfrm>
        </p:spPr>
        <p:txBody>
          <a:bodyPr>
            <a:noAutofit/>
          </a:bodyPr>
          <a:lstStyle/>
          <a:p>
            <a:pPr marL="342900" lvl="1" indent="-342900">
              <a:buFont typeface="Arial" panose="020B0604020202020204" pitchFamily="34" charset="0"/>
              <a:buChar char="•"/>
              <a:defRPr/>
            </a:pPr>
            <a:r>
              <a:rPr lang="el-GR" sz="2000" b="1" dirty="0">
                <a:latin typeface="Century Gothic" panose="020B0502020202020204" pitchFamily="34" charset="0"/>
              </a:rPr>
              <a:t>Σχολική Εκπαίδευση</a:t>
            </a:r>
            <a:r>
              <a:rPr lang="en-US" sz="2000" b="1" dirty="0">
                <a:latin typeface="Century Gothic" panose="020B0502020202020204" pitchFamily="34" charset="0"/>
              </a:rPr>
              <a:t>:</a:t>
            </a:r>
            <a:endParaRPr lang="el-GR" sz="2000" b="1" dirty="0">
              <a:latin typeface="Century Gothic" panose="020B0502020202020204" pitchFamily="34" charset="0"/>
            </a:endParaRPr>
          </a:p>
          <a:p>
            <a:pPr marL="342900" lvl="1" indent="-342900">
              <a:buFontTx/>
              <a:buChar char="-"/>
              <a:defRPr/>
            </a:pPr>
            <a:r>
              <a:rPr lang="el-GR" sz="2000" dirty="0">
                <a:latin typeface="Century Gothic" panose="020B0502020202020204" pitchFamily="34" charset="0"/>
              </a:rPr>
              <a:t>Ι</a:t>
            </a:r>
            <a:r>
              <a:rPr lang="el-GR" sz="2000" dirty="0" smtClean="0">
                <a:latin typeface="Century Gothic" panose="020B0502020202020204" pitchFamily="34" charset="0"/>
              </a:rPr>
              <a:t>διωτικά/Δημόσια Σχολεία </a:t>
            </a:r>
            <a:r>
              <a:rPr lang="el-GR" sz="2000" dirty="0">
                <a:latin typeface="Century Gothic" panose="020B0502020202020204" pitchFamily="34" charset="0"/>
              </a:rPr>
              <a:t>εγγεγραμμένα στους καταλόγους του </a:t>
            </a:r>
            <a:r>
              <a:rPr lang="el-GR" sz="2000" dirty="0" smtClean="0">
                <a:latin typeface="Century Gothic" panose="020B0502020202020204" pitchFamily="34" charset="0"/>
              </a:rPr>
              <a:t>ΥΠΠΑΝ (</a:t>
            </a:r>
            <a:r>
              <a:rPr lang="el-GR" sz="2000" dirty="0" err="1" smtClean="0">
                <a:latin typeface="Century Gothic" panose="020B0502020202020204" pitchFamily="34" charset="0"/>
              </a:rPr>
              <a:t>Προδημοτική</a:t>
            </a:r>
            <a:r>
              <a:rPr lang="el-GR" sz="2000" dirty="0" smtClean="0">
                <a:latin typeface="Century Gothic" panose="020B0502020202020204" pitchFamily="34" charset="0"/>
              </a:rPr>
              <a:t> – Δημοτική – Μέση Γενική Εκπαίδευση)</a:t>
            </a:r>
            <a:endParaRPr lang="en-GB" sz="2000" dirty="0">
              <a:latin typeface="Century Gothic" panose="020B0502020202020204" pitchFamily="34" charset="0"/>
            </a:endParaRPr>
          </a:p>
          <a:p>
            <a:pPr marL="342900" lvl="1" indent="-342900">
              <a:buFontTx/>
              <a:buChar char="-"/>
              <a:defRPr/>
            </a:pPr>
            <a:r>
              <a:rPr lang="el-GR" sz="2000" dirty="0">
                <a:latin typeface="Century Gothic" panose="020B0502020202020204" pitchFamily="34" charset="0"/>
              </a:rPr>
              <a:t>Τοπικοί/εθνικοί φορείς Σχολικής Εκπαίδευσης (ΥΠΠΑΝ, </a:t>
            </a:r>
            <a:r>
              <a:rPr lang="el-GR" sz="2000" dirty="0" smtClean="0">
                <a:latin typeface="Century Gothic" panose="020B0502020202020204" pitchFamily="34" charset="0"/>
              </a:rPr>
              <a:t>Παιδαγωγικό Ινστιτούτο, </a:t>
            </a:r>
            <a:r>
              <a:rPr lang="el-GR" sz="2000" dirty="0">
                <a:latin typeface="Century Gothic" panose="020B0502020202020204" pitchFamily="34" charset="0"/>
              </a:rPr>
              <a:t>επαρχιακά γραφεία κτλ.)</a:t>
            </a:r>
          </a:p>
          <a:p>
            <a:pPr marL="342900" lvl="1" indent="-342900">
              <a:buFont typeface="Arial" panose="020B0604020202020204" pitchFamily="34" charset="0"/>
              <a:buChar char="•"/>
              <a:defRPr/>
            </a:pPr>
            <a:r>
              <a:rPr lang="el-GR" sz="2000" b="1" dirty="0">
                <a:latin typeface="Century Gothic" panose="020B0502020202020204" pitchFamily="34" charset="0"/>
              </a:rPr>
              <a:t>Εκπαίδευση Ενηλίκων</a:t>
            </a:r>
            <a:endParaRPr lang="en-US" sz="2000" dirty="0">
              <a:latin typeface="Century Gothic" panose="020B0502020202020204" pitchFamily="34" charset="0"/>
            </a:endParaRPr>
          </a:p>
          <a:p>
            <a:pPr marL="342900" lvl="1" indent="-342900">
              <a:buFontTx/>
              <a:buChar char="-"/>
              <a:defRPr/>
            </a:pPr>
            <a:r>
              <a:rPr lang="el-GR" sz="2000" dirty="0">
                <a:latin typeface="Century Gothic" panose="020B0502020202020204" pitchFamily="34" charset="0"/>
              </a:rPr>
              <a:t>Κέντρα Εκπαίδευσης Ενηλίκων που παρέχουν άτυπη ή/και μη τυπική εκπαίδευση</a:t>
            </a:r>
          </a:p>
          <a:p>
            <a:pPr marL="342900" lvl="1" indent="-342900">
              <a:buFont typeface="Arial" panose="020B0604020202020204" pitchFamily="34" charset="0"/>
              <a:buChar char="•"/>
              <a:defRPr/>
            </a:pPr>
            <a:r>
              <a:rPr lang="el-GR" sz="2000" b="1" dirty="0">
                <a:latin typeface="Century Gothic" panose="020B0502020202020204" pitchFamily="34" charset="0"/>
              </a:rPr>
              <a:t>Επαγγελματική Εκπαίδευση &amp;Κατάρτιση</a:t>
            </a:r>
          </a:p>
          <a:p>
            <a:pPr marL="0" indent="0">
              <a:buNone/>
              <a:defRPr/>
            </a:pPr>
            <a:r>
              <a:rPr lang="el-GR" sz="2000" dirty="0">
                <a:latin typeface="Century Gothic" panose="020B0502020202020204" pitchFamily="34" charset="0"/>
              </a:rPr>
              <a:t>-    ΤΕΣΕΚ του ΥΠΠΑΝ</a:t>
            </a:r>
            <a:endParaRPr lang="en-US" sz="2000" dirty="0">
              <a:latin typeface="Century Gothic" panose="020B0502020202020204" pitchFamily="34" charset="0"/>
            </a:endParaRPr>
          </a:p>
          <a:p>
            <a:pPr>
              <a:buFontTx/>
              <a:buChar char="-"/>
              <a:defRPr/>
            </a:pPr>
            <a:r>
              <a:rPr lang="el-GR" sz="2000" dirty="0" smtClean="0">
                <a:latin typeface="Century Gothic" panose="020B0502020202020204" pitchFamily="34" charset="0"/>
              </a:rPr>
              <a:t>Τριτοβάθμιες </a:t>
            </a:r>
            <a:r>
              <a:rPr lang="el-GR" sz="2000" dirty="0">
                <a:latin typeface="Century Gothic" panose="020B0502020202020204" pitchFamily="34" charset="0"/>
              </a:rPr>
              <a:t>Επαγγελματικές </a:t>
            </a:r>
            <a:r>
              <a:rPr lang="el-GR" sz="2000" dirty="0" smtClean="0">
                <a:latin typeface="Century Gothic" panose="020B0502020202020204" pitchFamily="34" charset="0"/>
              </a:rPr>
              <a:t>Σχολές</a:t>
            </a:r>
            <a:r>
              <a:rPr lang="en-US" sz="2000" dirty="0">
                <a:latin typeface="Century Gothic" panose="020B0502020202020204" pitchFamily="34" charset="0"/>
              </a:rPr>
              <a:t> (</a:t>
            </a:r>
            <a:r>
              <a:rPr lang="el-GR" sz="2000" dirty="0">
                <a:latin typeface="Century Gothic" panose="020B0502020202020204" pitchFamily="34" charset="0"/>
              </a:rPr>
              <a:t>μέχρι επίπεδο</a:t>
            </a:r>
            <a:r>
              <a:rPr lang="en-US" sz="2000" dirty="0">
                <a:latin typeface="Century Gothic" panose="020B0502020202020204" pitchFamily="34" charset="0"/>
              </a:rPr>
              <a:t> NQF 5)</a:t>
            </a:r>
            <a:r>
              <a:rPr lang="el-GR" sz="2000" dirty="0">
                <a:latin typeface="Century Gothic" panose="020B0502020202020204" pitchFamily="34" charset="0"/>
              </a:rPr>
              <a:t> </a:t>
            </a:r>
            <a:endParaRPr lang="en-US" sz="2000" dirty="0">
              <a:latin typeface="Century Gothic" panose="020B0502020202020204" pitchFamily="34" charset="0"/>
            </a:endParaRPr>
          </a:p>
          <a:p>
            <a:pPr>
              <a:buFontTx/>
              <a:buChar char="-"/>
              <a:defRPr/>
            </a:pPr>
            <a:r>
              <a:rPr lang="el-GR" sz="2000" dirty="0" smtClean="0">
                <a:latin typeface="Century Gothic" panose="020B0502020202020204" pitchFamily="34" charset="0"/>
              </a:rPr>
              <a:t>Οργανισμοί/κέντρα </a:t>
            </a:r>
            <a:r>
              <a:rPr lang="el-GR" sz="2000" u="sng" dirty="0" smtClean="0">
                <a:latin typeface="Century Gothic" panose="020B0502020202020204" pitchFamily="34" charset="0"/>
              </a:rPr>
              <a:t>αρχικής </a:t>
            </a:r>
            <a:r>
              <a:rPr lang="el-GR" sz="2000" u="sng" dirty="0">
                <a:latin typeface="Century Gothic" panose="020B0502020202020204" pitchFamily="34" charset="0"/>
              </a:rPr>
              <a:t>επαγγελματικής κατάρτισης </a:t>
            </a:r>
            <a:r>
              <a:rPr lang="el-GR" sz="2000" dirty="0">
                <a:latin typeface="Century Gothic" panose="020B0502020202020204" pitchFamily="34" charset="0"/>
              </a:rPr>
              <a:t>(</a:t>
            </a:r>
            <a:r>
              <a:rPr lang="en-US" sz="2000" dirty="0" err="1">
                <a:latin typeface="Century Gothic" panose="020B0502020202020204" pitchFamily="34" charset="0"/>
              </a:rPr>
              <a:t>iVET</a:t>
            </a:r>
            <a:r>
              <a:rPr lang="en-US" sz="2000" dirty="0">
                <a:latin typeface="Century Gothic" panose="020B0502020202020204" pitchFamily="34" charset="0"/>
              </a:rPr>
              <a:t>) </a:t>
            </a:r>
            <a:r>
              <a:rPr lang="el-GR" sz="2000" dirty="0">
                <a:latin typeface="Century Gothic" panose="020B0502020202020204" pitchFamily="34" charset="0"/>
              </a:rPr>
              <a:t>ή</a:t>
            </a:r>
            <a:r>
              <a:rPr lang="el-GR" sz="2000" dirty="0" smtClean="0">
                <a:latin typeface="Century Gothic" panose="020B0502020202020204" pitchFamily="34" charset="0"/>
              </a:rPr>
              <a:t> </a:t>
            </a:r>
            <a:r>
              <a:rPr lang="el-GR" sz="2000" u="sng" dirty="0">
                <a:latin typeface="Century Gothic" panose="020B0502020202020204" pitchFamily="34" charset="0"/>
              </a:rPr>
              <a:t>συνεχούς επαγγελματικής εκπαίδευσης και Κατάρτισης </a:t>
            </a:r>
            <a:r>
              <a:rPr lang="el-GR" sz="2000" dirty="0">
                <a:latin typeface="Century Gothic" panose="020B0502020202020204" pitchFamily="34" charset="0"/>
              </a:rPr>
              <a:t>(</a:t>
            </a:r>
            <a:r>
              <a:rPr lang="en-US" sz="2000" dirty="0">
                <a:latin typeface="Century Gothic" panose="020B0502020202020204" pitchFamily="34" charset="0"/>
              </a:rPr>
              <a:t>CVET</a:t>
            </a:r>
            <a:r>
              <a:rPr lang="en-US" sz="2000" dirty="0" smtClean="0">
                <a:latin typeface="Century Gothic" panose="020B0502020202020204" pitchFamily="34" charset="0"/>
              </a:rPr>
              <a:t>)</a:t>
            </a:r>
            <a:endParaRPr lang="el-GR" sz="2000" dirty="0" smtClean="0">
              <a:latin typeface="Century Gothic" panose="020B0502020202020204" pitchFamily="34" charset="0"/>
            </a:endParaRPr>
          </a:p>
          <a:p>
            <a:pPr>
              <a:buFontTx/>
              <a:buChar char="-"/>
              <a:defRPr/>
            </a:pPr>
            <a:r>
              <a:rPr lang="el-GR" sz="2000" dirty="0">
                <a:latin typeface="Century Gothic" panose="020B0502020202020204" pitchFamily="34" charset="0"/>
              </a:rPr>
              <a:t>Τοπικοί/εθνικοί </a:t>
            </a:r>
            <a:r>
              <a:rPr lang="el-GR" sz="2000" dirty="0" smtClean="0">
                <a:latin typeface="Century Gothic" panose="020B0502020202020204" pitchFamily="34" charset="0"/>
              </a:rPr>
              <a:t>φορείς</a:t>
            </a:r>
            <a:r>
              <a:rPr lang="el-GR" sz="2000" dirty="0">
                <a:latin typeface="Century Gothic" panose="020B0502020202020204" pitchFamily="34" charset="0"/>
              </a:rPr>
              <a:t> </a:t>
            </a:r>
            <a:r>
              <a:rPr lang="el-GR" sz="2000" dirty="0" smtClean="0">
                <a:latin typeface="Century Gothic" panose="020B0502020202020204" pitchFamily="34" charset="0"/>
              </a:rPr>
              <a:t>ΕΕΚ</a:t>
            </a:r>
            <a:endParaRPr lang="en-US" sz="2000" dirty="0" smtClean="0">
              <a:latin typeface="Century Gothic" panose="020B0502020202020204" pitchFamily="34" charset="0"/>
            </a:endParaRPr>
          </a:p>
          <a:p>
            <a:pPr>
              <a:buFontTx/>
              <a:buChar char="-"/>
              <a:defRPr/>
            </a:pPr>
            <a:endParaRPr lang="el-GR" altLang="en-US" sz="600" dirty="0" smtClean="0">
              <a:latin typeface="Century Gothic" panose="020B0502020202020204" pitchFamily="34" charset="0"/>
            </a:endParaRPr>
          </a:p>
          <a:p>
            <a:pPr marL="0" lvl="1" indent="0" algn="just">
              <a:buNone/>
            </a:pPr>
            <a:r>
              <a:rPr lang="el-GR" altLang="en-US" sz="2000" dirty="0" smtClean="0">
                <a:latin typeface="Century Gothic" panose="020B0502020202020204" pitchFamily="34" charset="0"/>
              </a:rPr>
              <a:t>Αναλυτικός κατάλογος διαθέσιμος </a:t>
            </a:r>
            <a:r>
              <a:rPr lang="el-GR" altLang="en-US" sz="2000" dirty="0">
                <a:latin typeface="Century Gothic" panose="020B0502020202020204" pitchFamily="34" charset="0"/>
              </a:rPr>
              <a:t>στην ιστοσελίδα μας</a:t>
            </a:r>
          </a:p>
          <a:p>
            <a:pPr marL="0" indent="0" algn="just">
              <a:buNone/>
            </a:pPr>
            <a:endParaRPr lang="el-GR" altLang="en-US" sz="20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t>11</a:t>
            </a:fld>
            <a:endParaRPr lang="en-GB" dirty="0"/>
          </a:p>
        </p:txBody>
      </p:sp>
    </p:spTree>
    <p:extLst>
      <p:ext uri="{BB962C8B-B14F-4D97-AF65-F5344CB8AC3E}">
        <p14:creationId xmlns:p14="http://schemas.microsoft.com/office/powerpoint/2010/main" val="23503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left)">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23">
            <a:extLst>
              <a:ext uri="{FF2B5EF4-FFF2-40B4-BE49-F238E27FC236}">
                <a16:creationId xmlns="" xmlns:a16="http://schemas.microsoft.com/office/drawing/2014/main" id="{EF2E1C58-7241-4D30-898C-8DF6E64AD5B7}"/>
              </a:ext>
            </a:extLst>
          </p:cNvPr>
          <p:cNvSpPr/>
          <p:nvPr/>
        </p:nvSpPr>
        <p:spPr>
          <a:xfrm>
            <a:off x="2670760" y="4470808"/>
            <a:ext cx="3318754" cy="694269"/>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rgbClr val="96B4B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 name="object 3"/>
          <p:cNvSpPr txBox="1"/>
          <p:nvPr/>
        </p:nvSpPr>
        <p:spPr>
          <a:xfrm>
            <a:off x="2915816" y="2132856"/>
            <a:ext cx="3672408" cy="1311256"/>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a:t>
            </a:r>
            <a:r>
              <a:rPr sz="2600" b="1" dirty="0">
                <a:solidFill>
                  <a:srgbClr val="FFFFFF"/>
                </a:solidFill>
                <a:latin typeface="Century Gothic "/>
                <a:cs typeface="Arial"/>
              </a:rPr>
              <a:t>1</a:t>
            </a:r>
            <a:endParaRPr sz="2600" dirty="0">
              <a:latin typeface="Century Gothic "/>
              <a:cs typeface="Arial"/>
            </a:endParaRPr>
          </a:p>
          <a:p>
            <a:pPr marL="18415" marR="5080" indent="-1270" algn="ctr">
              <a:spcBef>
                <a:spcPts val="2180"/>
              </a:spcBef>
            </a:pPr>
            <a:r>
              <a:rPr lang="el-GR" sz="2000" b="1" dirty="0">
                <a:solidFill>
                  <a:schemeClr val="bg1"/>
                </a:solidFill>
                <a:latin typeface="Century Gothic" panose="020B0502020202020204" pitchFamily="34" charset="0"/>
              </a:rPr>
              <a:t>Κινητικότητα προσωπικού και εκπαιδευομένων</a:t>
            </a:r>
            <a:endParaRPr sz="2000" b="1" dirty="0">
              <a:solidFill>
                <a:schemeClr val="bg1"/>
              </a:solidFill>
              <a:latin typeface="Century Gothic" panose="020B0502020202020204" pitchFamily="34" charset="0"/>
            </a:endParaRPr>
          </a:p>
        </p:txBody>
      </p:sp>
      <p:sp>
        <p:nvSpPr>
          <p:cNvPr id="9" name="object 9"/>
          <p:cNvSpPr txBox="1">
            <a:spLocks noGrp="1"/>
          </p:cNvSpPr>
          <p:nvPr>
            <p:ph type="title"/>
          </p:nvPr>
        </p:nvSpPr>
        <p:spPr>
          <a:xfrm>
            <a:off x="109732" y="692696"/>
            <a:ext cx="9215563" cy="751488"/>
          </a:xfrm>
          <a:prstGeom prst="rect">
            <a:avLst/>
          </a:prstGeom>
        </p:spPr>
        <p:txBody>
          <a:bodyPr vert="horz" wrap="square" lIns="0" tIns="12700" rIns="0" bIns="0" rtlCol="0" anchor="ctr">
            <a:spAutoFit/>
          </a:bodyPr>
          <a:lstStyle/>
          <a:p>
            <a:pPr marL="12700" algn="l"/>
            <a:r>
              <a:rPr lang="el-GR" sz="2400" dirty="0">
                <a:solidFill>
                  <a:schemeClr val="accent5">
                    <a:lumMod val="75000"/>
                  </a:schemeClr>
                </a:solidFill>
                <a:latin typeface="Century Gothic" panose="020B0502020202020204" pitchFamily="34" charset="0"/>
              </a:rPr>
              <a:t>Δυνατότητες</a:t>
            </a:r>
            <a:r>
              <a:rPr lang="el-GR" sz="2400" dirty="0">
                <a:solidFill>
                  <a:schemeClr val="tx1">
                    <a:lumMod val="75000"/>
                    <a:lumOff val="25000"/>
                  </a:schemeClr>
                </a:solidFill>
                <a:latin typeface="Century Gothic" panose="020B0502020202020204" pitchFamily="34" charset="0"/>
              </a:rPr>
              <a:t> </a:t>
            </a:r>
            <a:r>
              <a:rPr lang="el-GR" sz="2400" dirty="0">
                <a:solidFill>
                  <a:schemeClr val="accent5">
                    <a:lumMod val="75000"/>
                  </a:schemeClr>
                </a:solidFill>
                <a:latin typeface="Century Gothic" panose="020B0502020202020204" pitchFamily="34" charset="0"/>
              </a:rPr>
              <a:t>συμμετοχής στα πλαίσια της Βασικής Δράσης</a:t>
            </a:r>
            <a:r>
              <a:rPr lang="en-US" sz="2400" dirty="0">
                <a:solidFill>
                  <a:schemeClr val="accent5">
                    <a:lumMod val="75000"/>
                  </a:schemeClr>
                </a:solidFill>
                <a:latin typeface="Century Gothic" panose="020B0502020202020204" pitchFamily="34" charset="0"/>
              </a:rPr>
              <a:t> </a:t>
            </a:r>
            <a:r>
              <a:rPr lang="el-GR" sz="2400" dirty="0">
                <a:solidFill>
                  <a:schemeClr val="accent5">
                    <a:lumMod val="75000"/>
                  </a:schemeClr>
                </a:solidFill>
                <a:latin typeface="Century Gothic" panose="020B0502020202020204" pitchFamily="34" charset="0"/>
              </a:rPr>
              <a:t>1</a:t>
            </a:r>
            <a:br>
              <a:rPr lang="el-GR" sz="2400" dirty="0">
                <a:solidFill>
                  <a:schemeClr val="accent5">
                    <a:lumMod val="75000"/>
                  </a:schemeClr>
                </a:solidFill>
                <a:latin typeface="Century Gothic" panose="020B0502020202020204" pitchFamily="34" charset="0"/>
              </a:rPr>
            </a:br>
            <a:r>
              <a:rPr lang="el-GR" sz="2400" dirty="0">
                <a:solidFill>
                  <a:schemeClr val="accent5">
                    <a:lumMod val="75000"/>
                  </a:schemeClr>
                </a:solidFill>
                <a:latin typeface="Century Gothic" panose="020B0502020202020204" pitchFamily="34" charset="0"/>
              </a:rPr>
              <a:t>Σχολική/Εκπαίδευση Ενηλίκων/ΕΕΚ</a:t>
            </a:r>
            <a:endParaRPr sz="2400" dirty="0">
              <a:solidFill>
                <a:schemeClr val="accent5">
                  <a:lumMod val="75000"/>
                </a:schemeClr>
              </a:solidFill>
              <a:latin typeface="Century Gothic" panose="020B0502020202020204" pitchFamily="34" charset="0"/>
            </a:endParaRPr>
          </a:p>
        </p:txBody>
      </p:sp>
      <p:sp>
        <p:nvSpPr>
          <p:cNvPr id="10" name="object 10"/>
          <p:cNvSpPr/>
          <p:nvPr/>
        </p:nvSpPr>
        <p:spPr>
          <a:xfrm>
            <a:off x="108965" y="1557527"/>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dirty="0"/>
          </a:p>
        </p:txBody>
      </p:sp>
      <p:sp>
        <p:nvSpPr>
          <p:cNvPr id="13" name="object 11">
            <a:extLst>
              <a:ext uri="{FF2B5EF4-FFF2-40B4-BE49-F238E27FC236}">
                <a16:creationId xmlns="" xmlns:a16="http://schemas.microsoft.com/office/drawing/2014/main" id="{8BA2D255-5088-4F84-A9A2-D1DA332DDCA5}"/>
              </a:ext>
            </a:extLst>
          </p:cNvPr>
          <p:cNvSpPr/>
          <p:nvPr/>
        </p:nvSpPr>
        <p:spPr>
          <a:xfrm>
            <a:off x="2791458" y="3145434"/>
            <a:ext cx="3343910" cy="539750"/>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12">
            <a:extLst>
              <a:ext uri="{FF2B5EF4-FFF2-40B4-BE49-F238E27FC236}">
                <a16:creationId xmlns="" xmlns:a16="http://schemas.microsoft.com/office/drawing/2014/main" id="{91DD0B01-B92C-4E03-9F01-0D678C02E14E}"/>
              </a:ext>
            </a:extLst>
          </p:cNvPr>
          <p:cNvSpPr txBox="1"/>
          <p:nvPr/>
        </p:nvSpPr>
        <p:spPr>
          <a:xfrm>
            <a:off x="3328414" y="3246019"/>
            <a:ext cx="2283460" cy="299720"/>
          </a:xfrm>
          <a:prstGeom prst="rect">
            <a:avLst/>
          </a:prstGeom>
        </p:spPr>
        <p:txBody>
          <a:bodyPr vert="horz" wrap="square" lIns="0" tIns="12700" rIns="0" bIns="0" rtlCol="0">
            <a:spAutoFit/>
          </a:bodyPr>
          <a:lstStyle/>
          <a:p>
            <a:pPr marL="12700">
              <a:spcBef>
                <a:spcPts val="100"/>
              </a:spcBef>
            </a:pPr>
            <a:r>
              <a:rPr spc="-5" dirty="0">
                <a:solidFill>
                  <a:srgbClr val="FFFFFF"/>
                </a:solidFill>
                <a:latin typeface="Arial"/>
                <a:cs typeface="Arial"/>
              </a:rPr>
              <a:t>Erasmus</a:t>
            </a:r>
            <a:r>
              <a:rPr spc="-35" dirty="0">
                <a:solidFill>
                  <a:srgbClr val="FFFFFF"/>
                </a:solidFill>
                <a:latin typeface="Arial"/>
                <a:cs typeface="Arial"/>
              </a:rPr>
              <a:t> </a:t>
            </a:r>
            <a:r>
              <a:rPr spc="-5" dirty="0">
                <a:solidFill>
                  <a:srgbClr val="FFFFFF"/>
                </a:solidFill>
                <a:latin typeface="Arial"/>
                <a:cs typeface="Arial"/>
              </a:rPr>
              <a:t>accreditation</a:t>
            </a:r>
            <a:endParaRPr dirty="0">
              <a:solidFill>
                <a:prstClr val="black"/>
              </a:solidFill>
              <a:latin typeface="Arial"/>
              <a:cs typeface="Arial"/>
            </a:endParaRPr>
          </a:p>
        </p:txBody>
      </p:sp>
      <p:sp>
        <p:nvSpPr>
          <p:cNvPr id="16" name="object 17">
            <a:extLst>
              <a:ext uri="{FF2B5EF4-FFF2-40B4-BE49-F238E27FC236}">
                <a16:creationId xmlns="" xmlns:a16="http://schemas.microsoft.com/office/drawing/2014/main" id="{6C894839-0FC3-4269-B30B-167AD29AAF90}"/>
              </a:ext>
            </a:extLst>
          </p:cNvPr>
          <p:cNvSpPr txBox="1">
            <a:spLocks/>
          </p:cNvSpPr>
          <p:nvPr/>
        </p:nvSpPr>
        <p:spPr>
          <a:xfrm>
            <a:off x="4919471" y="2172488"/>
            <a:ext cx="3789045" cy="1097280"/>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sysClr val="window" lastClr="FFFFFF"/>
                </a:solidFill>
                <a:effectLst/>
                <a:uLnTx/>
                <a:uFillTx/>
                <a:latin typeface="Arial"/>
                <a:ea typeface="+mn-ea"/>
                <a:cs typeface="Arial"/>
              </a:rPr>
              <a:t>Short-term projects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lang="en-US" sz="175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1656080" marR="0" lvl="0" indent="0"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18" name="object 21">
            <a:extLst>
              <a:ext uri="{FF2B5EF4-FFF2-40B4-BE49-F238E27FC236}">
                <a16:creationId xmlns="" xmlns:a16="http://schemas.microsoft.com/office/drawing/2014/main" id="{7A60B043-39A7-4514-8C48-CC988A056BDA}"/>
              </a:ext>
            </a:extLst>
          </p:cNvPr>
          <p:cNvSpPr/>
          <p:nvPr/>
        </p:nvSpPr>
        <p:spPr>
          <a:xfrm>
            <a:off x="127606" y="1964335"/>
            <a:ext cx="1552857" cy="314706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22">
            <a:extLst>
              <a:ext uri="{FF2B5EF4-FFF2-40B4-BE49-F238E27FC236}">
                <a16:creationId xmlns="" xmlns:a16="http://schemas.microsoft.com/office/drawing/2014/main" id="{47D45688-6F43-4FF5-9A9B-DF8C50B25555}"/>
              </a:ext>
            </a:extLst>
          </p:cNvPr>
          <p:cNvSpPr txBox="1"/>
          <p:nvPr/>
        </p:nvSpPr>
        <p:spPr>
          <a:xfrm>
            <a:off x="105008" y="2712902"/>
            <a:ext cx="1469006" cy="1489510"/>
          </a:xfrm>
          <a:prstGeom prst="rect">
            <a:avLst/>
          </a:prstGeom>
        </p:spPr>
        <p:txBody>
          <a:bodyPr vert="horz" wrap="square" lIns="0" tIns="12065" rIns="0" bIns="0" rtlCol="0">
            <a:spAutoFit/>
          </a:bodyPr>
          <a:lstStyle/>
          <a:p>
            <a:pPr marL="116205" marR="5080" indent="-104139" algn="ctr">
              <a:spcBef>
                <a:spcPts val="95"/>
              </a:spcBef>
            </a:pPr>
            <a:r>
              <a:rPr lang="el-GR" sz="1600" b="1" spc="55" dirty="0">
                <a:solidFill>
                  <a:prstClr val="black"/>
                </a:solidFill>
                <a:latin typeface="Century Gothic" panose="020B0502020202020204" pitchFamily="34" charset="0"/>
                <a:cs typeface="Arial"/>
              </a:rPr>
              <a:t>Πώς</a:t>
            </a:r>
            <a:r>
              <a:rPr lang="en-US" sz="1600" b="1" spc="55" dirty="0">
                <a:solidFill>
                  <a:prstClr val="black"/>
                </a:solidFill>
                <a:latin typeface="Century Gothic" panose="020B0502020202020204" pitchFamily="34" charset="0"/>
                <a:cs typeface="Arial"/>
              </a:rPr>
              <a:t> </a:t>
            </a:r>
            <a:r>
              <a:rPr lang="el-GR" sz="1600" b="1" spc="55" dirty="0">
                <a:solidFill>
                  <a:prstClr val="black"/>
                </a:solidFill>
                <a:latin typeface="Century Gothic" panose="020B0502020202020204" pitchFamily="34" charset="0"/>
                <a:cs typeface="Arial"/>
              </a:rPr>
              <a:t>μπορεί να συμμετέχει </a:t>
            </a:r>
            <a:r>
              <a:rPr lang="el-GR" sz="1600" b="1" spc="55" dirty="0" smtClean="0">
                <a:solidFill>
                  <a:prstClr val="black"/>
                </a:solidFill>
                <a:latin typeface="Century Gothic" panose="020B0502020202020204" pitchFamily="34" charset="0"/>
                <a:cs typeface="Arial"/>
              </a:rPr>
              <a:t>ένας οργανισμός</a:t>
            </a:r>
            <a:r>
              <a:rPr lang="en-US" sz="1600" b="1" spc="55" dirty="0" smtClean="0">
                <a:solidFill>
                  <a:prstClr val="black"/>
                </a:solidFill>
                <a:latin typeface="Century Gothic" panose="020B0502020202020204" pitchFamily="34" charset="0"/>
                <a:cs typeface="Arial"/>
              </a:rPr>
              <a:t> </a:t>
            </a:r>
            <a:r>
              <a:rPr lang="el-GR" sz="1600" b="1" spc="55" dirty="0" smtClean="0">
                <a:solidFill>
                  <a:prstClr val="black"/>
                </a:solidFill>
                <a:latin typeface="Century Gothic" panose="020B0502020202020204" pitchFamily="34" charset="0"/>
                <a:cs typeface="Arial"/>
              </a:rPr>
              <a:t>στην ΚΑ1</a:t>
            </a:r>
            <a:r>
              <a:rPr lang="en-US" sz="1600" b="1" spc="55" dirty="0" smtClean="0">
                <a:solidFill>
                  <a:prstClr val="black"/>
                </a:solidFill>
                <a:latin typeface="Century Gothic" panose="020B0502020202020204" pitchFamily="34" charset="0"/>
                <a:cs typeface="Arial"/>
              </a:rPr>
              <a:t>;</a:t>
            </a:r>
            <a:endParaRPr sz="1600" dirty="0">
              <a:solidFill>
                <a:prstClr val="black"/>
              </a:solidFill>
              <a:latin typeface="Century Gothic" panose="020B0502020202020204" pitchFamily="34" charset="0"/>
              <a:cs typeface="Arial"/>
            </a:endParaRPr>
          </a:p>
        </p:txBody>
      </p:sp>
      <p:sp>
        <p:nvSpPr>
          <p:cNvPr id="35" name="object 31">
            <a:extLst>
              <a:ext uri="{FF2B5EF4-FFF2-40B4-BE49-F238E27FC236}">
                <a16:creationId xmlns="" xmlns:a16="http://schemas.microsoft.com/office/drawing/2014/main" id="{5205907B-1034-4FB7-84C4-06311D0962DB}"/>
              </a:ext>
            </a:extLst>
          </p:cNvPr>
          <p:cNvSpPr txBox="1"/>
          <p:nvPr/>
        </p:nvSpPr>
        <p:spPr>
          <a:xfrm>
            <a:off x="2904870" y="3290061"/>
            <a:ext cx="5706110" cy="814069"/>
          </a:xfrm>
          <a:prstGeom prst="rect">
            <a:avLst/>
          </a:prstGeom>
        </p:spPr>
        <p:txBody>
          <a:bodyPr vert="horz" wrap="square" lIns="0" tIns="12065" rIns="0" bIns="0" rtlCol="0">
            <a:spAutoFit/>
          </a:bodyPr>
          <a:lstStyle/>
          <a:p>
            <a:pPr marL="3348990">
              <a:spcBef>
                <a:spcPts val="95"/>
              </a:spcBef>
            </a:pPr>
            <a:r>
              <a:rPr sz="1600" spc="-5" dirty="0">
                <a:solidFill>
                  <a:srgbClr val="FFFFFF"/>
                </a:solidFill>
                <a:latin typeface="Arial"/>
                <a:cs typeface="Arial"/>
              </a:rPr>
              <a:t>Join a mobility</a:t>
            </a:r>
            <a:r>
              <a:rPr sz="1600" spc="-35" dirty="0">
                <a:solidFill>
                  <a:srgbClr val="FFFFFF"/>
                </a:solidFill>
                <a:latin typeface="Arial"/>
                <a:cs typeface="Arial"/>
              </a:rPr>
              <a:t> </a:t>
            </a:r>
            <a:r>
              <a:rPr sz="1600" spc="-5" dirty="0">
                <a:solidFill>
                  <a:srgbClr val="FFFFFF"/>
                </a:solidFill>
                <a:latin typeface="Arial"/>
                <a:cs typeface="Arial"/>
              </a:rPr>
              <a:t>consortium</a:t>
            </a:r>
            <a:endParaRPr sz="1600" dirty="0">
              <a:solidFill>
                <a:prstClr val="black"/>
              </a:solidFill>
              <a:latin typeface="Arial"/>
              <a:cs typeface="Arial"/>
            </a:endParaRPr>
          </a:p>
          <a:p>
            <a:pPr marL="12700">
              <a:spcBef>
                <a:spcPts val="15"/>
              </a:spcBef>
            </a:pPr>
            <a:r>
              <a:rPr spc="-5" dirty="0">
                <a:solidFill>
                  <a:srgbClr val="FFFFFF"/>
                </a:solidFill>
                <a:latin typeface="Arial"/>
                <a:cs typeface="Arial"/>
              </a:rPr>
              <a:t>Join </a:t>
            </a:r>
            <a:r>
              <a:rPr spc="-10" dirty="0">
                <a:solidFill>
                  <a:srgbClr val="FFFFFF"/>
                </a:solidFill>
                <a:latin typeface="Arial"/>
                <a:cs typeface="Arial"/>
              </a:rPr>
              <a:t>without </a:t>
            </a:r>
            <a:r>
              <a:rPr spc="-5" dirty="0">
                <a:solidFill>
                  <a:srgbClr val="FFFFFF"/>
                </a:solidFill>
                <a:latin typeface="Arial"/>
                <a:cs typeface="Arial"/>
              </a:rPr>
              <a:t>an</a:t>
            </a:r>
            <a:r>
              <a:rPr spc="55" dirty="0">
                <a:solidFill>
                  <a:srgbClr val="FFFFFF"/>
                </a:solidFill>
                <a:latin typeface="Arial"/>
                <a:cs typeface="Arial"/>
              </a:rPr>
              <a:t> </a:t>
            </a:r>
            <a:r>
              <a:rPr spc="-5" dirty="0">
                <a:solidFill>
                  <a:srgbClr val="FFFFFF"/>
                </a:solidFill>
                <a:latin typeface="Arial"/>
                <a:cs typeface="Arial"/>
              </a:rPr>
              <a:t>application</a:t>
            </a:r>
            <a:endParaRPr dirty="0">
              <a:solidFill>
                <a:prstClr val="black"/>
              </a:solidFill>
              <a:latin typeface="Arial"/>
              <a:cs typeface="Arial"/>
            </a:endParaRPr>
          </a:p>
          <a:p>
            <a:pPr marL="3321685">
              <a:spcBef>
                <a:spcPts val="200"/>
              </a:spcBef>
            </a:pPr>
            <a:r>
              <a:rPr sz="1600" spc="-5" dirty="0">
                <a:solidFill>
                  <a:srgbClr val="FFFFFF"/>
                </a:solidFill>
                <a:latin typeface="Arial"/>
                <a:cs typeface="Arial"/>
              </a:rPr>
              <a:t>Host Erasmus</a:t>
            </a:r>
            <a:r>
              <a:rPr sz="1600" dirty="0">
                <a:solidFill>
                  <a:srgbClr val="FFFFFF"/>
                </a:solidFill>
                <a:latin typeface="Arial"/>
                <a:cs typeface="Arial"/>
              </a:rPr>
              <a:t> </a:t>
            </a:r>
            <a:r>
              <a:rPr sz="1600" spc="-5" dirty="0">
                <a:solidFill>
                  <a:srgbClr val="FFFFFF"/>
                </a:solidFill>
                <a:latin typeface="Arial"/>
                <a:cs typeface="Arial"/>
              </a:rPr>
              <a:t>participants</a:t>
            </a:r>
            <a:endParaRPr sz="1600" dirty="0">
              <a:solidFill>
                <a:prstClr val="black"/>
              </a:solidFill>
              <a:latin typeface="Arial"/>
              <a:cs typeface="Arial"/>
            </a:endParaRPr>
          </a:p>
        </p:txBody>
      </p:sp>
      <p:sp>
        <p:nvSpPr>
          <p:cNvPr id="36" name="object 6">
            <a:extLst>
              <a:ext uri="{FF2B5EF4-FFF2-40B4-BE49-F238E27FC236}">
                <a16:creationId xmlns="" xmlns:a16="http://schemas.microsoft.com/office/drawing/2014/main" id="{3FC0343E-4E51-41F7-91EB-3EDA97EBD179}"/>
              </a:ext>
            </a:extLst>
          </p:cNvPr>
          <p:cNvSpPr/>
          <p:nvPr/>
        </p:nvSpPr>
        <p:spPr>
          <a:xfrm>
            <a:off x="2605980" y="2127897"/>
            <a:ext cx="6286500" cy="502920"/>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A03C3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7" name="object 8">
            <a:extLst>
              <a:ext uri="{FF2B5EF4-FFF2-40B4-BE49-F238E27FC236}">
                <a16:creationId xmlns="" xmlns:a16="http://schemas.microsoft.com/office/drawing/2014/main" id="{1D0CF8F3-324C-4EF9-BDE8-FE760BB0BC7A}"/>
              </a:ext>
            </a:extLst>
          </p:cNvPr>
          <p:cNvSpPr/>
          <p:nvPr/>
        </p:nvSpPr>
        <p:spPr>
          <a:xfrm>
            <a:off x="1778447" y="2123325"/>
            <a:ext cx="972819" cy="504825"/>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rgbClr val="F4E3E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38" name="object 10">
            <a:extLst>
              <a:ext uri="{FF2B5EF4-FFF2-40B4-BE49-F238E27FC236}">
                <a16:creationId xmlns="" xmlns:a16="http://schemas.microsoft.com/office/drawing/2014/main" id="{057E415D-483F-4F9D-A896-31A7FE848509}"/>
              </a:ext>
            </a:extLst>
          </p:cNvPr>
          <p:cNvSpPr/>
          <p:nvPr/>
        </p:nvSpPr>
        <p:spPr>
          <a:xfrm>
            <a:off x="2656524" y="3055309"/>
            <a:ext cx="3343910" cy="805117"/>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rgbClr val="1F4E79"/>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800" b="1" dirty="0">
              <a:solidFill>
                <a:schemeClr val="bg1"/>
              </a:solidFill>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2000" b="1" dirty="0">
                <a:solidFill>
                  <a:schemeClr val="bg1"/>
                </a:solidFill>
                <a:latin typeface="Century Gothic" panose="020B0502020202020204" pitchFamily="34" charset="0"/>
              </a:rPr>
              <a:t>2. Διαπίστευση </a:t>
            </a:r>
            <a:r>
              <a:rPr lang="en-US" sz="2000" b="1" dirty="0" smtClean="0">
                <a:solidFill>
                  <a:schemeClr val="bg1"/>
                </a:solidFill>
                <a:latin typeface="Century Gothic" panose="020B0502020202020204" pitchFamily="34" charset="0"/>
              </a:rPr>
              <a:t>Erasmus</a:t>
            </a:r>
            <a:endParaRPr lang="el-GR" sz="2000" b="1" dirty="0" smtClean="0">
              <a:solidFill>
                <a:schemeClr val="bg1"/>
              </a:solidFill>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2000" b="1" dirty="0" smtClean="0">
                <a:solidFill>
                  <a:schemeClr val="bg1"/>
                </a:solidFill>
                <a:latin typeface="Century Gothic" panose="020B0502020202020204" pitchFamily="34" charset="0"/>
              </a:rPr>
              <a:t>(15 – 24 μήνες)</a:t>
            </a:r>
            <a:endParaRPr sz="2000" b="1" dirty="0">
              <a:solidFill>
                <a:schemeClr val="bg1"/>
              </a:solidFill>
              <a:latin typeface="Century Gothic" panose="020B0502020202020204" pitchFamily="34" charset="0"/>
            </a:endParaRPr>
          </a:p>
        </p:txBody>
      </p:sp>
      <p:sp>
        <p:nvSpPr>
          <p:cNvPr id="39" name="object 13">
            <a:extLst>
              <a:ext uri="{FF2B5EF4-FFF2-40B4-BE49-F238E27FC236}">
                <a16:creationId xmlns="" xmlns:a16="http://schemas.microsoft.com/office/drawing/2014/main" id="{1F1778E0-4506-47E9-9B06-CD82D2925932}"/>
              </a:ext>
            </a:extLst>
          </p:cNvPr>
          <p:cNvSpPr/>
          <p:nvPr/>
        </p:nvSpPr>
        <p:spPr>
          <a:xfrm>
            <a:off x="1787592" y="3200793"/>
            <a:ext cx="972819" cy="504825"/>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rgbClr val="C0C8E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0" name="object 15">
            <a:extLst>
              <a:ext uri="{FF2B5EF4-FFF2-40B4-BE49-F238E27FC236}">
                <a16:creationId xmlns="" xmlns:a16="http://schemas.microsoft.com/office/drawing/2014/main" id="{BFE1C47E-0987-44C9-BBC8-3A9AD74F49E5}"/>
              </a:ext>
            </a:extLst>
          </p:cNvPr>
          <p:cNvSpPr/>
          <p:nvPr/>
        </p:nvSpPr>
        <p:spPr>
          <a:xfrm>
            <a:off x="6039552" y="2937142"/>
            <a:ext cx="2872740" cy="504825"/>
          </a:xfrm>
          <a:custGeom>
            <a:avLst/>
            <a:gdLst/>
            <a:ahLst/>
            <a:cxnLst/>
            <a:rect l="l" t="t" r="r" b="b"/>
            <a:pathLst>
              <a:path w="2872740" h="504825">
                <a:moveTo>
                  <a:pt x="2788792" y="0"/>
                </a:moveTo>
                <a:lnTo>
                  <a:pt x="83946" y="0"/>
                </a:lnTo>
                <a:lnTo>
                  <a:pt x="51274" y="6600"/>
                </a:lnTo>
                <a:lnTo>
                  <a:pt x="24590" y="24606"/>
                </a:lnTo>
                <a:lnTo>
                  <a:pt x="6598" y="51327"/>
                </a:lnTo>
                <a:lnTo>
                  <a:pt x="0" y="84073"/>
                </a:lnTo>
                <a:lnTo>
                  <a:pt x="0" y="420369"/>
                </a:lnTo>
                <a:lnTo>
                  <a:pt x="6598" y="453116"/>
                </a:lnTo>
                <a:lnTo>
                  <a:pt x="24590" y="479837"/>
                </a:lnTo>
                <a:lnTo>
                  <a:pt x="51274" y="497843"/>
                </a:lnTo>
                <a:lnTo>
                  <a:pt x="83946" y="504444"/>
                </a:lnTo>
                <a:lnTo>
                  <a:pt x="2788792" y="504444"/>
                </a:lnTo>
                <a:lnTo>
                  <a:pt x="2821465" y="497843"/>
                </a:lnTo>
                <a:lnTo>
                  <a:pt x="2848149" y="479837"/>
                </a:lnTo>
                <a:lnTo>
                  <a:pt x="2866141" y="453116"/>
                </a:lnTo>
                <a:lnTo>
                  <a:pt x="2872740" y="420369"/>
                </a:lnTo>
                <a:lnTo>
                  <a:pt x="2872740" y="84073"/>
                </a:lnTo>
                <a:lnTo>
                  <a:pt x="2866141" y="51327"/>
                </a:lnTo>
                <a:lnTo>
                  <a:pt x="2848149" y="24606"/>
                </a:lnTo>
                <a:lnTo>
                  <a:pt x="2821465" y="6600"/>
                </a:lnTo>
                <a:lnTo>
                  <a:pt x="2788792" y="0"/>
                </a:lnTo>
                <a:close/>
              </a:path>
            </a:pathLst>
          </a:custGeom>
          <a:solidFill>
            <a:srgbClr val="1F4E7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1" name="object 17">
            <a:extLst>
              <a:ext uri="{FF2B5EF4-FFF2-40B4-BE49-F238E27FC236}">
                <a16:creationId xmlns="" xmlns:a16="http://schemas.microsoft.com/office/drawing/2014/main" id="{DCA652B9-ADAE-4564-8E37-9E820BDC1002}"/>
              </a:ext>
            </a:extLst>
          </p:cNvPr>
          <p:cNvSpPr txBox="1">
            <a:spLocks/>
          </p:cNvSpPr>
          <p:nvPr/>
        </p:nvSpPr>
        <p:spPr>
          <a:xfrm>
            <a:off x="2771648" y="2209559"/>
            <a:ext cx="5791014" cy="320601"/>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415" marR="5080" lvl="0" indent="-1270" algn="ctr" fontAlgn="auto">
              <a:lnSpc>
                <a:spcPct val="100000"/>
              </a:lnSpc>
              <a:spcBef>
                <a:spcPts val="2180"/>
              </a:spcBef>
              <a:spcAft>
                <a:spcPts val="0"/>
              </a:spcAft>
              <a:buClrTx/>
              <a:buSzTx/>
              <a:buFontTx/>
              <a:buNone/>
              <a:tabLst/>
              <a:defRPr/>
            </a:pPr>
            <a:r>
              <a:rPr lang="el-GR" sz="2000" b="1" dirty="0">
                <a:latin typeface="Century Gothic" panose="020B0502020202020204" pitchFamily="34" charset="0"/>
                <a:cs typeface="+mn-cs"/>
              </a:rPr>
              <a:t>1. Σχέδια μικρής </a:t>
            </a:r>
            <a:r>
              <a:rPr lang="el-GR" sz="2000" b="1" dirty="0" smtClean="0">
                <a:latin typeface="Century Gothic" panose="020B0502020202020204" pitchFamily="34" charset="0"/>
                <a:cs typeface="+mn-cs"/>
              </a:rPr>
              <a:t>διάρκειας (6 - 18 μήνες)</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42" name="object 18">
            <a:extLst>
              <a:ext uri="{FF2B5EF4-FFF2-40B4-BE49-F238E27FC236}">
                <a16:creationId xmlns="" xmlns:a16="http://schemas.microsoft.com/office/drawing/2014/main" id="{54DC51DC-8AD9-4F84-A645-C7AE28D0708A}"/>
              </a:ext>
            </a:extLst>
          </p:cNvPr>
          <p:cNvSpPr/>
          <p:nvPr/>
        </p:nvSpPr>
        <p:spPr>
          <a:xfrm>
            <a:off x="6035419" y="3469716"/>
            <a:ext cx="2857062" cy="545087"/>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rgbClr val="1F4E79"/>
          </a:solidFill>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dirty="0">
                <a:solidFill>
                  <a:schemeClr val="bg1"/>
                </a:solidFill>
                <a:latin typeface="Century Gothic" panose="020B0502020202020204" pitchFamily="34" charset="0"/>
              </a:rPr>
              <a:t>Συντονιστές</a:t>
            </a:r>
            <a:r>
              <a:rPr kumimoji="0" lang="el-GR" sz="1800" b="0" i="0" u="none" strike="noStrike" kern="0" cap="none" spc="0" normalizeH="0" baseline="0" noProof="0" dirty="0">
                <a:ln>
                  <a:noFill/>
                </a:ln>
                <a:solidFill>
                  <a:prstClr val="black"/>
                </a:solidFill>
                <a:effectLst/>
                <a:uLnTx/>
                <a:uFillTx/>
              </a:rPr>
              <a:t> </a:t>
            </a:r>
            <a:r>
              <a:rPr lang="el-GR" sz="1600" b="1" dirty="0">
                <a:solidFill>
                  <a:schemeClr val="bg1"/>
                </a:solidFill>
                <a:latin typeface="Century Gothic" panose="020B0502020202020204" pitchFamily="34" charset="0"/>
              </a:rPr>
              <a:t>Κοινοπραξίας</a:t>
            </a:r>
          </a:p>
        </p:txBody>
      </p:sp>
      <p:sp>
        <p:nvSpPr>
          <p:cNvPr id="43" name="object 25">
            <a:extLst>
              <a:ext uri="{FF2B5EF4-FFF2-40B4-BE49-F238E27FC236}">
                <a16:creationId xmlns="" xmlns:a16="http://schemas.microsoft.com/office/drawing/2014/main" id="{C30E4423-A84C-4F48-A272-FD5C7CF5BDEC}"/>
              </a:ext>
            </a:extLst>
          </p:cNvPr>
          <p:cNvSpPr/>
          <p:nvPr/>
        </p:nvSpPr>
        <p:spPr>
          <a:xfrm>
            <a:off x="1767780" y="4537341"/>
            <a:ext cx="972819" cy="504825"/>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rgbClr val="C6D6D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4" name="object 27">
            <a:extLst>
              <a:ext uri="{FF2B5EF4-FFF2-40B4-BE49-F238E27FC236}">
                <a16:creationId xmlns="" xmlns:a16="http://schemas.microsoft.com/office/drawing/2014/main" id="{498BB2AA-8D28-40A1-A23C-CF05344B5BB0}"/>
              </a:ext>
            </a:extLst>
          </p:cNvPr>
          <p:cNvSpPr/>
          <p:nvPr/>
        </p:nvSpPr>
        <p:spPr>
          <a:xfrm>
            <a:off x="6052602" y="4218395"/>
            <a:ext cx="2872740" cy="504825"/>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rgbClr val="96B4B4"/>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dirty="0">
                <a:solidFill>
                  <a:schemeClr val="bg1"/>
                </a:solidFill>
                <a:latin typeface="Century Gothic" panose="020B0502020202020204" pitchFamily="34" charset="0"/>
              </a:rPr>
              <a:t>Συμμετοχή μέσω κάποιας </a:t>
            </a:r>
            <a:r>
              <a:rPr lang="el-GR" sz="1600" b="1" dirty="0" smtClean="0">
                <a:solidFill>
                  <a:schemeClr val="bg1"/>
                </a:solidFill>
                <a:latin typeface="Century Gothic" panose="020B0502020202020204" pitchFamily="34" charset="0"/>
              </a:rPr>
              <a:t>Κοινοπραξίας*</a:t>
            </a:r>
            <a:endParaRPr sz="1600" b="1" dirty="0">
              <a:solidFill>
                <a:schemeClr val="bg1"/>
              </a:solidFill>
              <a:latin typeface="Century Gothic" panose="020B0502020202020204" pitchFamily="34" charset="0"/>
            </a:endParaRPr>
          </a:p>
        </p:txBody>
      </p:sp>
      <p:sp>
        <p:nvSpPr>
          <p:cNvPr id="45" name="object 29">
            <a:extLst>
              <a:ext uri="{FF2B5EF4-FFF2-40B4-BE49-F238E27FC236}">
                <a16:creationId xmlns="" xmlns:a16="http://schemas.microsoft.com/office/drawing/2014/main" id="{3F272DD1-5D02-40EB-B527-18B36CBFC0B0}"/>
              </a:ext>
            </a:extLst>
          </p:cNvPr>
          <p:cNvSpPr/>
          <p:nvPr/>
        </p:nvSpPr>
        <p:spPr>
          <a:xfrm>
            <a:off x="6039552" y="4817942"/>
            <a:ext cx="2872740" cy="555274"/>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rgbClr val="96B4B4"/>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dirty="0">
                <a:solidFill>
                  <a:schemeClr val="bg1"/>
                </a:solidFill>
                <a:latin typeface="Century Gothic" panose="020B0502020202020204" pitchFamily="34" charset="0"/>
              </a:rPr>
              <a:t>Φιλοξενία συμμετεχόντων από το εξωτερικό</a:t>
            </a:r>
            <a:endParaRPr sz="1600" b="1" dirty="0">
              <a:solidFill>
                <a:schemeClr val="bg1"/>
              </a:solidFill>
              <a:latin typeface="Century Gothic" panose="020B0502020202020204" pitchFamily="34" charset="0"/>
            </a:endParaRPr>
          </a:p>
        </p:txBody>
      </p:sp>
      <p:sp>
        <p:nvSpPr>
          <p:cNvPr id="46" name="object 31">
            <a:extLst>
              <a:ext uri="{FF2B5EF4-FFF2-40B4-BE49-F238E27FC236}">
                <a16:creationId xmlns="" xmlns:a16="http://schemas.microsoft.com/office/drawing/2014/main" id="{0D235C93-8FAA-4790-9020-2C62B7CA7969}"/>
              </a:ext>
            </a:extLst>
          </p:cNvPr>
          <p:cNvSpPr txBox="1"/>
          <p:nvPr/>
        </p:nvSpPr>
        <p:spPr>
          <a:xfrm>
            <a:off x="-701853" y="4512965"/>
            <a:ext cx="6531920" cy="627736"/>
          </a:xfrm>
          <a:prstGeom prst="rect">
            <a:avLst/>
          </a:prstGeom>
        </p:spPr>
        <p:txBody>
          <a:bodyPr vert="horz" wrap="square" lIns="0" tIns="12065" rIns="0" bIns="0" rtlCol="0" anchor="ctr">
            <a:spAutoFit/>
          </a:bodyPr>
          <a:lstStyle/>
          <a:p>
            <a:pPr marL="3348990" algn="ctr">
              <a:spcBef>
                <a:spcPts val="95"/>
              </a:spcBef>
            </a:pPr>
            <a:r>
              <a:rPr lang="en-US" sz="1600" spc="-5" dirty="0">
                <a:solidFill>
                  <a:schemeClr val="bg1"/>
                </a:solidFill>
                <a:latin typeface="Arial"/>
                <a:cs typeface="Arial"/>
              </a:rPr>
              <a:t> </a:t>
            </a:r>
            <a:r>
              <a:rPr lang="el-GR" sz="2000" b="1" dirty="0">
                <a:solidFill>
                  <a:schemeClr val="bg1"/>
                </a:solidFill>
                <a:latin typeface="Century Gothic" panose="020B0502020202020204" pitchFamily="34" charset="0"/>
              </a:rPr>
              <a:t>3. Χωρίς την υποβολή αίτησης</a:t>
            </a:r>
            <a:endParaRPr sz="2000" b="1" dirty="0">
              <a:solidFill>
                <a:schemeClr val="bg1"/>
              </a:solidFill>
              <a:latin typeface="Century Gothic" panose="020B0502020202020204" pitchFamily="34" charset="0"/>
            </a:endParaRPr>
          </a:p>
        </p:txBody>
      </p:sp>
      <p:sp>
        <p:nvSpPr>
          <p:cNvPr id="2" name="object 18">
            <a:extLst>
              <a:ext uri="{FF2B5EF4-FFF2-40B4-BE49-F238E27FC236}">
                <a16:creationId xmlns="" xmlns:a16="http://schemas.microsoft.com/office/drawing/2014/main" id="{4CB30A96-1858-47A9-9EB3-7C83E3D9868E}"/>
              </a:ext>
            </a:extLst>
          </p:cNvPr>
          <p:cNvSpPr/>
          <p:nvPr/>
        </p:nvSpPr>
        <p:spPr>
          <a:xfrm>
            <a:off x="6039552" y="3055309"/>
            <a:ext cx="2872740" cy="313316"/>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rgbClr val="1F4E79"/>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dirty="0">
                <a:solidFill>
                  <a:schemeClr val="bg1"/>
                </a:solidFill>
                <a:latin typeface="Century Gothic" panose="020B0502020202020204" pitchFamily="34" charset="0"/>
              </a:rPr>
              <a:t>Μεμονωμένοι οργανισμοί</a:t>
            </a:r>
            <a:endParaRPr sz="1600" b="1" dirty="0">
              <a:solidFill>
                <a:schemeClr val="bg1"/>
              </a:solidFill>
              <a:latin typeface="Century Gothic" panose="020B0502020202020204" pitchFamily="34" charset="0"/>
            </a:endParaRPr>
          </a:p>
        </p:txBody>
      </p:sp>
      <p:sp>
        <p:nvSpPr>
          <p:cNvPr id="4" name="TextBox 3"/>
          <p:cNvSpPr txBox="1"/>
          <p:nvPr/>
        </p:nvSpPr>
        <p:spPr>
          <a:xfrm>
            <a:off x="127607" y="5805264"/>
            <a:ext cx="5702460" cy="369332"/>
          </a:xfrm>
          <a:prstGeom prst="rect">
            <a:avLst/>
          </a:prstGeom>
          <a:noFill/>
        </p:spPr>
        <p:txBody>
          <a:bodyPr wrap="square" rtlCol="0">
            <a:spAutoFit/>
          </a:bodyPr>
          <a:lstStyle/>
          <a:p>
            <a:r>
              <a:rPr lang="el-GR" dirty="0" smtClean="0"/>
              <a:t>*</a:t>
            </a:r>
            <a:r>
              <a:rPr lang="en-US" sz="1600" dirty="0">
                <a:latin typeface="Century Gothic" panose="020B0502020202020204" pitchFamily="34" charset="0"/>
              </a:rPr>
              <a:t>max. 2</a:t>
            </a:r>
            <a:r>
              <a:rPr lang="en-GB" sz="1600" dirty="0">
                <a:latin typeface="Century Gothic" panose="020B0502020202020204" pitchFamily="34" charset="0"/>
              </a:rPr>
              <a:t> </a:t>
            </a:r>
            <a:r>
              <a:rPr lang="el-GR" sz="1600" dirty="0">
                <a:latin typeface="Century Gothic" panose="020B0502020202020204" pitchFamily="34" charset="0"/>
              </a:rPr>
              <a:t>συμμετοχές σε κοινοπραξίες ανά Πρόσκληση </a:t>
            </a:r>
            <a:endParaRPr lang="en-US" sz="1600" dirty="0">
              <a:latin typeface="Century Gothic" panose="020B0502020202020204" pitchFamily="34" charset="0"/>
            </a:endParaRPr>
          </a:p>
        </p:txBody>
      </p:sp>
    </p:spTree>
    <p:extLst>
      <p:ext uri="{BB962C8B-B14F-4D97-AF65-F5344CB8AC3E}">
        <p14:creationId xmlns:p14="http://schemas.microsoft.com/office/powerpoint/2010/main" val="166179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l-GR" sz="2800" dirty="0" smtClean="0">
                <a:solidFill>
                  <a:schemeClr val="accent5">
                    <a:lumMod val="75000"/>
                  </a:schemeClr>
                </a:solidFill>
                <a:latin typeface="Century Gothic" panose="020B0502020202020204" pitchFamily="34" charset="0"/>
              </a:rPr>
              <a:t>ΔΙΑΠΙΣΤΕΥΣΗ Ε</a:t>
            </a:r>
            <a:r>
              <a:rPr lang="en-US" sz="2800" dirty="0" smtClean="0">
                <a:solidFill>
                  <a:schemeClr val="accent5">
                    <a:lumMod val="75000"/>
                  </a:schemeClr>
                </a:solidFill>
                <a:latin typeface="Century Gothic" panose="020B0502020202020204" pitchFamily="34" charset="0"/>
              </a:rPr>
              <a:t>RASMUS</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467544" y="1124744"/>
            <a:ext cx="8229600" cy="5040560"/>
          </a:xfrm>
        </p:spPr>
        <p:txBody>
          <a:bodyPr>
            <a:noAutofit/>
          </a:bodyPr>
          <a:lstStyle/>
          <a:p>
            <a:pPr algn="just"/>
            <a:r>
              <a:rPr lang="el-GR" sz="2000" dirty="0">
                <a:latin typeface="Century Gothic" panose="020B0502020202020204" pitchFamily="34" charset="0"/>
              </a:rPr>
              <a:t>Ε</a:t>
            </a:r>
            <a:r>
              <a:rPr lang="el-GR" sz="2000" dirty="0" smtClean="0">
                <a:latin typeface="Century Gothic" panose="020B0502020202020204" pitchFamily="34" charset="0"/>
              </a:rPr>
              <a:t>ργαλείο </a:t>
            </a:r>
            <a:r>
              <a:rPr lang="el-GR" sz="2000" dirty="0">
                <a:latin typeface="Century Gothic" panose="020B0502020202020204" pitchFamily="34" charset="0"/>
              </a:rPr>
              <a:t>πιστοποίησης των οργανισμών </a:t>
            </a:r>
            <a:r>
              <a:rPr lang="el-GR" sz="2000" b="1" dirty="0">
                <a:latin typeface="Century Gothic" panose="020B0502020202020204" pitchFamily="34" charset="0"/>
              </a:rPr>
              <a:t>Σχολικής </a:t>
            </a:r>
            <a:r>
              <a:rPr lang="el-GR" sz="2000" b="1" dirty="0" smtClean="0">
                <a:latin typeface="Century Gothic" panose="020B0502020202020204" pitchFamily="34" charset="0"/>
              </a:rPr>
              <a:t>Εκπαίδευσης, ΕΕΚ </a:t>
            </a:r>
            <a:r>
              <a:rPr lang="el-GR" sz="2000" b="1" dirty="0">
                <a:latin typeface="Century Gothic" panose="020B0502020202020204" pitchFamily="34" charset="0"/>
              </a:rPr>
              <a:t>και</a:t>
            </a:r>
            <a:r>
              <a:rPr lang="en-US" sz="2000" b="1" dirty="0">
                <a:latin typeface="Century Gothic" panose="020B0502020202020204" pitchFamily="34" charset="0"/>
              </a:rPr>
              <a:t> </a:t>
            </a:r>
            <a:r>
              <a:rPr lang="el-GR" sz="2000" b="1" dirty="0">
                <a:latin typeface="Century Gothic" panose="020B0502020202020204" pitchFamily="34" charset="0"/>
              </a:rPr>
              <a:t>Εκπαίδευσης Ενηλίκων </a:t>
            </a:r>
            <a:r>
              <a:rPr lang="el-GR" sz="2000" dirty="0">
                <a:latin typeface="Century Gothic" panose="020B0502020202020204" pitchFamily="34" charset="0"/>
              </a:rPr>
              <a:t>που αποδεικνύουν μέσω της αίτησής τους ότι έχουν την πρόθεση να συμμετάσχουν σε ποιοτικές διασυνοριακές κινητικότητες στα πλαίσια της Βασικής Δράσης 1 του νέου Προγράμματος </a:t>
            </a:r>
            <a:r>
              <a:rPr lang="en-US" sz="2000" dirty="0">
                <a:latin typeface="Century Gothic" panose="020B0502020202020204" pitchFamily="34" charset="0"/>
              </a:rPr>
              <a:t>Erasmus </a:t>
            </a:r>
            <a:r>
              <a:rPr lang="el-GR" sz="2000" dirty="0">
                <a:latin typeface="Century Gothic" panose="020B0502020202020204" pitchFamily="34" charset="0"/>
              </a:rPr>
              <a:t> (2021-2027). Οι διαπιστευμένοι οργανισμοί Erasmus αν και θα </a:t>
            </a:r>
            <a:r>
              <a:rPr lang="el-GR" sz="2000" dirty="0" err="1">
                <a:latin typeface="Century Gothic" panose="020B0502020202020204" pitchFamily="34" charset="0"/>
              </a:rPr>
              <a:t>υποβάλλ</a:t>
            </a:r>
            <a:r>
              <a:rPr lang="en-US" sz="2000" dirty="0">
                <a:latin typeface="Century Gothic" panose="020B0502020202020204" pitchFamily="34" charset="0"/>
              </a:rPr>
              <a:t>o</a:t>
            </a:r>
            <a:r>
              <a:rPr lang="el-GR" sz="2000" dirty="0">
                <a:latin typeface="Century Gothic" panose="020B0502020202020204" pitchFamily="34" charset="0"/>
              </a:rPr>
              <a:t>υν αίτηση για χρηματοδότηση κάθε χρόνο, λόγω της πιστοποίησης τους σε θέματα ποιότητας θα</a:t>
            </a:r>
            <a:r>
              <a:rPr lang="en-US" sz="2000" dirty="0">
                <a:latin typeface="Century Gothic" panose="020B0502020202020204" pitchFamily="34" charset="0"/>
              </a:rPr>
              <a:t>:</a:t>
            </a:r>
          </a:p>
          <a:p>
            <a:pPr marL="0" indent="0" algn="just">
              <a:buNone/>
            </a:pPr>
            <a:endParaRPr lang="el-GR" sz="1400" dirty="0">
              <a:latin typeface="Century Gothic" panose="020B0502020202020204" pitchFamily="34" charset="0"/>
            </a:endParaRPr>
          </a:p>
          <a:p>
            <a:pPr algn="just">
              <a:buFont typeface="Wingdings" panose="05000000000000000000" pitchFamily="2" charset="2"/>
              <a:buChar char="Ø"/>
            </a:pPr>
            <a:r>
              <a:rPr lang="el-GR" sz="2000" dirty="0">
                <a:latin typeface="Century Gothic" panose="020B0502020202020204" pitchFamily="34" charset="0"/>
              </a:rPr>
              <a:t>Έχουν </a:t>
            </a:r>
            <a:r>
              <a:rPr lang="el-GR" sz="2000" b="1" dirty="0">
                <a:latin typeface="Century Gothic" panose="020B0502020202020204" pitchFamily="34" charset="0"/>
              </a:rPr>
              <a:t>εξασφαλισμένη </a:t>
            </a:r>
            <a:r>
              <a:rPr lang="el-GR" sz="2000" b="1" dirty="0" smtClean="0">
                <a:latin typeface="Century Gothic" panose="020B0502020202020204" pitchFamily="34" charset="0"/>
              </a:rPr>
              <a:t>χρηματοδότηση</a:t>
            </a:r>
            <a:r>
              <a:rPr lang="el-GR" sz="2000" b="1" dirty="0">
                <a:latin typeface="Century Gothic" panose="020B0502020202020204" pitchFamily="34" charset="0"/>
              </a:rPr>
              <a:t> </a:t>
            </a:r>
            <a:r>
              <a:rPr lang="el-GR" sz="2000" b="1" dirty="0" smtClean="0">
                <a:latin typeface="Century Gothic" panose="020B0502020202020204" pitchFamily="34" charset="0"/>
              </a:rPr>
              <a:t>μέχρι το 2027</a:t>
            </a:r>
            <a:endParaRPr lang="en-US" sz="2000" b="1" dirty="0">
              <a:latin typeface="Century Gothic" panose="020B0502020202020204" pitchFamily="34" charset="0"/>
            </a:endParaRPr>
          </a:p>
          <a:p>
            <a:pPr marL="0" indent="0" algn="just">
              <a:buNone/>
            </a:pPr>
            <a:endParaRPr lang="en-US" sz="1000" b="1" dirty="0">
              <a:latin typeface="Century Gothic" panose="020B0502020202020204" pitchFamily="34" charset="0"/>
            </a:endParaRPr>
          </a:p>
          <a:p>
            <a:pPr algn="just">
              <a:buFont typeface="Wingdings" panose="05000000000000000000" pitchFamily="2" charset="2"/>
              <a:buChar char="Ø"/>
            </a:pPr>
            <a:r>
              <a:rPr lang="en-US" sz="2000" dirty="0">
                <a:latin typeface="Century Gothic" panose="020B0502020202020204" pitchFamily="34" charset="0"/>
              </a:rPr>
              <a:t>A</a:t>
            </a:r>
            <a:r>
              <a:rPr lang="el-GR" sz="2000" dirty="0" err="1">
                <a:latin typeface="Century Gothic" panose="020B0502020202020204" pitchFamily="34" charset="0"/>
              </a:rPr>
              <a:t>κολουθούν</a:t>
            </a:r>
            <a:r>
              <a:rPr lang="el-GR" sz="2000" dirty="0">
                <a:latin typeface="Century Gothic" panose="020B0502020202020204" pitchFamily="34" charset="0"/>
              </a:rPr>
              <a:t> πιο </a:t>
            </a:r>
            <a:r>
              <a:rPr lang="el-GR" sz="2000" b="1" dirty="0" smtClean="0">
                <a:latin typeface="Century Gothic" panose="020B0502020202020204" pitchFamily="34" charset="0"/>
              </a:rPr>
              <a:t>απλοποιημένες </a:t>
            </a:r>
            <a:r>
              <a:rPr lang="el-GR" sz="2000" b="1" dirty="0">
                <a:latin typeface="Century Gothic" panose="020B0502020202020204" pitchFamily="34" charset="0"/>
              </a:rPr>
              <a:t>διαδικασίες </a:t>
            </a:r>
            <a:r>
              <a:rPr lang="el-GR" sz="2000" b="1" dirty="0" smtClean="0">
                <a:latin typeface="Century Gothic" panose="020B0502020202020204" pitchFamily="34" charset="0"/>
              </a:rPr>
              <a:t>αίτησης</a:t>
            </a:r>
          </a:p>
          <a:p>
            <a:pPr marL="0" indent="0" algn="just">
              <a:buNone/>
            </a:pPr>
            <a:endParaRPr lang="el-GR" sz="1000" b="1" dirty="0" smtClean="0">
              <a:latin typeface="Century Gothic" panose="020B0502020202020204" pitchFamily="34" charset="0"/>
            </a:endParaRPr>
          </a:p>
          <a:p>
            <a:pPr algn="just">
              <a:buFont typeface="Wingdings" panose="05000000000000000000" pitchFamily="2" charset="2"/>
              <a:buChar char="Ø"/>
            </a:pPr>
            <a:r>
              <a:rPr lang="el-GR" sz="2000" b="1" dirty="0" smtClean="0">
                <a:solidFill>
                  <a:schemeClr val="accent6">
                    <a:lumMod val="75000"/>
                  </a:schemeClr>
                </a:solidFill>
                <a:latin typeface="Century Gothic" panose="020B0502020202020204" pitchFamily="34" charset="0"/>
              </a:rPr>
              <a:t>Επόμενη Πρόσκληση για Διαπίστευση</a:t>
            </a:r>
            <a:r>
              <a:rPr lang="en-US" sz="2000" b="1" dirty="0" smtClean="0">
                <a:solidFill>
                  <a:schemeClr val="accent6">
                    <a:lumMod val="75000"/>
                  </a:schemeClr>
                </a:solidFill>
                <a:latin typeface="Century Gothic" panose="020B0502020202020204" pitchFamily="34" charset="0"/>
              </a:rPr>
              <a:t>:</a:t>
            </a:r>
            <a:r>
              <a:rPr lang="el-GR" sz="2000" b="1" dirty="0" smtClean="0">
                <a:solidFill>
                  <a:schemeClr val="accent6">
                    <a:lumMod val="75000"/>
                  </a:schemeClr>
                </a:solidFill>
                <a:latin typeface="Century Gothic" panose="020B0502020202020204" pitchFamily="34" charset="0"/>
              </a:rPr>
              <a:t> Οκτώβριος 2021</a:t>
            </a:r>
            <a:endParaRPr lang="en-US" sz="2000" b="1" dirty="0" smtClean="0">
              <a:solidFill>
                <a:schemeClr val="accent6">
                  <a:lumMod val="75000"/>
                </a:schemeClr>
              </a:solidFill>
              <a:latin typeface="Century Gothic" panose="020B0502020202020204" pitchFamily="34" charset="0"/>
            </a:endParaRPr>
          </a:p>
          <a:p>
            <a:pPr marL="0" indent="0" algn="just">
              <a:buNone/>
            </a:pPr>
            <a:endParaRPr lang="en-US" sz="1000" b="1" dirty="0">
              <a:latin typeface="Century Gothic" panose="020B0502020202020204" pitchFamily="34" charset="0"/>
            </a:endParaRPr>
          </a:p>
        </p:txBody>
      </p:sp>
    </p:spTree>
    <p:extLst>
      <p:ext uri="{BB962C8B-B14F-4D97-AF65-F5344CB8AC3E}">
        <p14:creationId xmlns:p14="http://schemas.microsoft.com/office/powerpoint/2010/main" val="1809455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l-GR" sz="2800" dirty="0" smtClean="0">
                <a:solidFill>
                  <a:schemeClr val="accent5">
                    <a:lumMod val="75000"/>
                  </a:schemeClr>
                </a:solidFill>
                <a:latin typeface="Century Gothic" panose="020B0502020202020204" pitchFamily="34" charset="0"/>
              </a:rPr>
              <a:t>ΣΧΕΔΙΑ ΜΙΚΡΗΣ ΔΙΑΡΚΕΙΑΣ</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179512" y="1196752"/>
            <a:ext cx="8712968" cy="4680520"/>
          </a:xfrm>
        </p:spPr>
        <p:txBody>
          <a:bodyPr>
            <a:noAutofit/>
          </a:bodyPr>
          <a:lstStyle/>
          <a:p>
            <a:pPr marL="298450" indent="-285750" algn="just">
              <a:spcBef>
                <a:spcPts val="100"/>
              </a:spcBef>
            </a:pPr>
            <a:r>
              <a:rPr lang="el-GR" sz="2200" dirty="0" smtClean="0">
                <a:latin typeface="Century Gothic" panose="020B0502020202020204" pitchFamily="34" charset="0"/>
              </a:rPr>
              <a:t>Αφορά </a:t>
            </a:r>
            <a:r>
              <a:rPr lang="el-GR" sz="2200" dirty="0">
                <a:latin typeface="Century Gothic" panose="020B0502020202020204" pitchFamily="34" charset="0"/>
              </a:rPr>
              <a:t>νεοεισερχόμενους οργανισμούς στους οποίους δίνεται η ευκαιρία να σχεδιάσουν και να οργανώσουν το πρώτο τους έργο κινητικότητας </a:t>
            </a:r>
            <a:r>
              <a:rPr lang="el-GR" sz="2200" dirty="0" smtClean="0">
                <a:latin typeface="Century Gothic" panose="020B0502020202020204" pitchFamily="34" charset="0"/>
              </a:rPr>
              <a:t> </a:t>
            </a:r>
            <a:r>
              <a:rPr lang="el-GR" sz="2200" dirty="0">
                <a:latin typeface="Century Gothic" panose="020B0502020202020204" pitchFamily="34" charset="0"/>
              </a:rPr>
              <a:t>ή </a:t>
            </a:r>
            <a:r>
              <a:rPr lang="el-GR" sz="2200" dirty="0" smtClean="0">
                <a:latin typeface="Century Gothic" panose="020B0502020202020204" pitchFamily="34" charset="0"/>
              </a:rPr>
              <a:t> οργανισμούς </a:t>
            </a:r>
            <a:r>
              <a:rPr lang="el-GR" sz="2200" dirty="0">
                <a:latin typeface="Century Gothic" panose="020B0502020202020204" pitchFamily="34" charset="0"/>
              </a:rPr>
              <a:t>που ενδιαφέρονται απλώς για μικρής κλίμακας συμμετοχή</a:t>
            </a:r>
          </a:p>
          <a:p>
            <a:pPr marL="298450" indent="-285750">
              <a:spcBef>
                <a:spcPts val="100"/>
              </a:spcBef>
            </a:pPr>
            <a:r>
              <a:rPr lang="el-GR" sz="2200" dirty="0" smtClean="0">
                <a:latin typeface="Century Gothic" panose="020B0502020202020204" pitchFamily="34" charset="0"/>
              </a:rPr>
              <a:t>Διάρκεια σχεδίου</a:t>
            </a:r>
            <a:r>
              <a:rPr lang="en-US" sz="2200" dirty="0" smtClean="0">
                <a:latin typeface="Century Gothic" panose="020B0502020202020204" pitchFamily="34" charset="0"/>
              </a:rPr>
              <a:t>: </a:t>
            </a:r>
            <a:r>
              <a:rPr lang="el-GR" sz="2200" dirty="0" smtClean="0">
                <a:latin typeface="Century Gothic" panose="020B0502020202020204" pitchFamily="34" charset="0"/>
              </a:rPr>
              <a:t>6 </a:t>
            </a:r>
            <a:r>
              <a:rPr lang="el-GR" sz="2200" dirty="0">
                <a:latin typeface="Century Gothic" panose="020B0502020202020204" pitchFamily="34" charset="0"/>
              </a:rPr>
              <a:t>– 18 </a:t>
            </a:r>
            <a:r>
              <a:rPr lang="el-GR" sz="2200" dirty="0" smtClean="0">
                <a:latin typeface="Century Gothic" panose="020B0502020202020204" pitchFamily="34" charset="0"/>
              </a:rPr>
              <a:t>μήνες</a:t>
            </a:r>
            <a:endParaRPr lang="el-GR" sz="2200" dirty="0">
              <a:latin typeface="Century Gothic" panose="020B0502020202020204" pitchFamily="34" charset="0"/>
            </a:endParaRPr>
          </a:p>
          <a:p>
            <a:pPr marL="298450" indent="-285750">
              <a:spcBef>
                <a:spcPts val="100"/>
              </a:spcBef>
            </a:pPr>
            <a:r>
              <a:rPr lang="el-GR" sz="2200" dirty="0" smtClean="0">
                <a:latin typeface="Century Gothic" panose="020B0502020202020204" pitchFamily="34" charset="0"/>
              </a:rPr>
              <a:t>Περιορισμένος αριθμός κινητικοτήτων ανά σχέδιο</a:t>
            </a:r>
            <a:r>
              <a:rPr lang="en-US" sz="2200" dirty="0" smtClean="0">
                <a:latin typeface="Century Gothic" panose="020B0502020202020204" pitchFamily="34" charset="0"/>
              </a:rPr>
              <a:t>: </a:t>
            </a:r>
            <a:r>
              <a:rPr lang="en-US" sz="2200" b="1" dirty="0" smtClean="0">
                <a:latin typeface="Century Gothic" panose="020B0502020202020204" pitchFamily="34" charset="0"/>
              </a:rPr>
              <a:t>Max. 30 </a:t>
            </a:r>
            <a:r>
              <a:rPr lang="el-GR" sz="2200" b="1" dirty="0" smtClean="0">
                <a:latin typeface="Century Gothic" panose="020B0502020202020204" pitchFamily="34" charset="0"/>
              </a:rPr>
              <a:t>συμμετέχοντες ανά σχέδιο</a:t>
            </a:r>
            <a:r>
              <a:rPr lang="en-US" sz="2200" b="1" dirty="0">
                <a:latin typeface="Century Gothic" panose="020B0502020202020204" pitchFamily="34" charset="0"/>
              </a:rPr>
              <a:t> </a:t>
            </a:r>
            <a:r>
              <a:rPr lang="en-US" sz="2200" dirty="0" smtClean="0">
                <a:latin typeface="Century Gothic" panose="020B0502020202020204" pitchFamily="34" charset="0"/>
              </a:rPr>
              <a:t>(</a:t>
            </a:r>
            <a:r>
              <a:rPr lang="el-GR" sz="2200" dirty="0" smtClean="0">
                <a:latin typeface="Century Gothic" panose="020B0502020202020204" pitchFamily="34" charset="0"/>
              </a:rPr>
              <a:t>Δεν περιλαμβάνονται τα άτομα συνοδοί και οι κινητικότητες για Προπαρασκευαστικές Επισκέψεις)</a:t>
            </a:r>
          </a:p>
          <a:p>
            <a:pPr marL="298450" indent="-285750">
              <a:spcBef>
                <a:spcPts val="100"/>
              </a:spcBef>
            </a:pPr>
            <a:r>
              <a:rPr lang="el-GR" sz="2200" dirty="0" smtClean="0">
                <a:latin typeface="Century Gothic" panose="020B0502020202020204" pitchFamily="34" charset="0"/>
              </a:rPr>
              <a:t>Δεν υπάρχει η δυνατότητα για κοινοπραξίες</a:t>
            </a:r>
            <a:endParaRPr lang="en-US" sz="2200" dirty="0" smtClean="0">
              <a:latin typeface="Century Gothic" panose="020B0502020202020204" pitchFamily="34" charset="0"/>
            </a:endParaRPr>
          </a:p>
          <a:p>
            <a:pPr marL="12700" indent="0">
              <a:spcBef>
                <a:spcPts val="100"/>
              </a:spcBef>
              <a:buNone/>
            </a:pPr>
            <a:endParaRPr lang="el-GR" sz="1000" dirty="0" smtClean="0">
              <a:latin typeface="Century Gothic" panose="020B0502020202020204" pitchFamily="34" charset="0"/>
            </a:endParaRPr>
          </a:p>
          <a:p>
            <a:pPr marL="355600">
              <a:spcBef>
                <a:spcPts val="100"/>
              </a:spcBef>
              <a:buFont typeface="Wingdings" panose="05000000000000000000" pitchFamily="2" charset="2"/>
              <a:buChar char="Ø"/>
            </a:pPr>
            <a:r>
              <a:rPr lang="el-GR" sz="2200" b="1" dirty="0" smtClean="0">
                <a:solidFill>
                  <a:schemeClr val="accent6">
                    <a:lumMod val="75000"/>
                  </a:schemeClr>
                </a:solidFill>
                <a:latin typeface="Century Gothic" panose="020B0502020202020204" pitchFamily="34" charset="0"/>
              </a:rPr>
              <a:t>Οι διαπιστευμένοι οργανισμοί δε δικαιούνται να υποβάλλουν αίτηση για «Σχέδια Μικρής Διάρκειας»</a:t>
            </a:r>
          </a:p>
          <a:p>
            <a:pPr marL="0" indent="0" algn="just">
              <a:buNone/>
            </a:pPr>
            <a:endParaRPr lang="el-GR" sz="2200" dirty="0">
              <a:latin typeface="Century Gothic" panose="020B0502020202020204" pitchFamily="34" charset="0"/>
            </a:endParaRPr>
          </a:p>
        </p:txBody>
      </p:sp>
    </p:spTree>
    <p:extLst>
      <p:ext uri="{BB962C8B-B14F-4D97-AF65-F5344CB8AC3E}">
        <p14:creationId xmlns:p14="http://schemas.microsoft.com/office/powerpoint/2010/main" val="1287731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2800" dirty="0" smtClean="0">
                <a:solidFill>
                  <a:schemeClr val="accent5">
                    <a:lumMod val="75000"/>
                  </a:schemeClr>
                </a:solidFill>
                <a:latin typeface="Century Gothic" panose="020B0502020202020204" pitchFamily="34" charset="0"/>
              </a:rPr>
              <a:t>ΕΠΙΤΡΕΠΟΜΕΝΟΣ ΑΡΙΘΜΟΣ ΑΙΤΗΣΕΩΝ:</a:t>
            </a:r>
            <a:endParaRPr lang="en-GB" sz="2800" dirty="0">
              <a:solidFill>
                <a:schemeClr val="accent5">
                  <a:lumMod val="75000"/>
                </a:schemeClr>
              </a:solidFill>
              <a:latin typeface="Century Gothic" panose="020B0502020202020204" pitchFamily="34" charset="0"/>
            </a:endParaRPr>
          </a:p>
        </p:txBody>
      </p:sp>
      <p:sp>
        <p:nvSpPr>
          <p:cNvPr id="7" name="Content Placeholder 6"/>
          <p:cNvSpPr>
            <a:spLocks noGrp="1"/>
          </p:cNvSpPr>
          <p:nvPr>
            <p:ph idx="4294967295"/>
          </p:nvPr>
        </p:nvSpPr>
        <p:spPr>
          <a:xfrm>
            <a:off x="467544" y="1052736"/>
            <a:ext cx="8229600" cy="4525963"/>
          </a:xfrm>
        </p:spPr>
        <p:txBody>
          <a:bodyPr>
            <a:noAutofit/>
          </a:bodyPr>
          <a:lstStyle/>
          <a:p>
            <a:pPr algn="just">
              <a:buFont typeface="Wingdings" panose="05000000000000000000" pitchFamily="2" charset="2"/>
              <a:buChar char="Ø"/>
            </a:pPr>
            <a:r>
              <a:rPr lang="el-GR" sz="2000" dirty="0" smtClean="0">
                <a:latin typeface="Century Gothic" panose="020B0502020202020204" pitchFamily="34" charset="0"/>
              </a:rPr>
              <a:t>Στα πλαίσια κάθε Πρόσκλησης </a:t>
            </a:r>
            <a:r>
              <a:rPr lang="el-GR" sz="2000" dirty="0">
                <a:latin typeface="Century Gothic" panose="020B0502020202020204" pitchFamily="34" charset="0"/>
              </a:rPr>
              <a:t>κ</a:t>
            </a:r>
            <a:r>
              <a:rPr lang="el-GR" sz="2000" dirty="0" smtClean="0">
                <a:latin typeface="Century Gothic" panose="020B0502020202020204" pitchFamily="34" charset="0"/>
              </a:rPr>
              <a:t>άθε </a:t>
            </a:r>
            <a:r>
              <a:rPr lang="el-GR" sz="2000" dirty="0">
                <a:latin typeface="Century Gothic" panose="020B0502020202020204" pitchFamily="34" charset="0"/>
              </a:rPr>
              <a:t>α</a:t>
            </a:r>
            <a:r>
              <a:rPr lang="el-GR" sz="2000" dirty="0" smtClean="0">
                <a:latin typeface="Century Gothic" panose="020B0502020202020204" pitchFamily="34" charset="0"/>
              </a:rPr>
              <a:t>ιτών </a:t>
            </a:r>
            <a:r>
              <a:rPr lang="el-GR" sz="2000" dirty="0">
                <a:latin typeface="Century Gothic" panose="020B0502020202020204" pitchFamily="34" charset="0"/>
              </a:rPr>
              <a:t>ο</a:t>
            </a:r>
            <a:r>
              <a:rPr lang="el-GR" sz="2000" dirty="0" smtClean="0">
                <a:latin typeface="Century Gothic" panose="020B0502020202020204" pitchFamily="34" charset="0"/>
              </a:rPr>
              <a:t>ργανισμός μπορεί να υποβάλλει </a:t>
            </a:r>
            <a:r>
              <a:rPr lang="el-GR" sz="2000" b="1" dirty="0">
                <a:solidFill>
                  <a:schemeClr val="accent6">
                    <a:lumMod val="75000"/>
                  </a:schemeClr>
                </a:solidFill>
                <a:latin typeface="Century Gothic" panose="020B0502020202020204" pitchFamily="34" charset="0"/>
              </a:rPr>
              <a:t>μια </a:t>
            </a:r>
            <a:r>
              <a:rPr lang="en-GB" sz="2000" b="1" dirty="0" smtClean="0">
                <a:solidFill>
                  <a:schemeClr val="accent6">
                    <a:lumMod val="75000"/>
                  </a:schemeClr>
                </a:solidFill>
                <a:latin typeface="Century Gothic" panose="020B0502020202020204" pitchFamily="34" charset="0"/>
              </a:rPr>
              <a:t>MONO </a:t>
            </a:r>
            <a:r>
              <a:rPr lang="el-GR" sz="2000" b="1" dirty="0" smtClean="0">
                <a:solidFill>
                  <a:schemeClr val="accent6">
                    <a:lumMod val="75000"/>
                  </a:schemeClr>
                </a:solidFill>
                <a:latin typeface="Century Gothic" panose="020B0502020202020204" pitchFamily="34" charset="0"/>
              </a:rPr>
              <a:t>αίτηση </a:t>
            </a:r>
            <a:r>
              <a:rPr lang="el-GR" sz="2000" b="1" dirty="0">
                <a:solidFill>
                  <a:schemeClr val="accent6">
                    <a:lumMod val="75000"/>
                  </a:schemeClr>
                </a:solidFill>
                <a:latin typeface="Century Gothic" panose="020B0502020202020204" pitchFamily="34" charset="0"/>
              </a:rPr>
              <a:t>για </a:t>
            </a:r>
            <a:r>
              <a:rPr lang="el-GR" sz="2000" b="1" dirty="0" smtClean="0">
                <a:solidFill>
                  <a:schemeClr val="accent6">
                    <a:lumMod val="75000"/>
                  </a:schemeClr>
                </a:solidFill>
                <a:latin typeface="Century Gothic" panose="020B0502020202020204" pitchFamily="34" charset="0"/>
              </a:rPr>
              <a:t>«Σχέδιο μικρής διάρκειας» </a:t>
            </a:r>
            <a:r>
              <a:rPr lang="el-GR" sz="2000" dirty="0" smtClean="0">
                <a:latin typeface="Century Gothic" panose="020B0502020202020204" pitchFamily="34" charset="0"/>
              </a:rPr>
              <a:t>στα πλαίσια της οποίας καταγράφει τις ανάγκες του για επιμόρφωση του </a:t>
            </a:r>
            <a:r>
              <a:rPr lang="el-GR" sz="2000" dirty="0">
                <a:latin typeface="Century Gothic" panose="020B0502020202020204" pitchFamily="34" charset="0"/>
              </a:rPr>
              <a:t>προσωπικού και των εκπαιδευομένων </a:t>
            </a:r>
            <a:r>
              <a:rPr lang="el-GR" sz="2000" dirty="0" smtClean="0">
                <a:latin typeface="Century Gothic" panose="020B0502020202020204" pitchFamily="34" charset="0"/>
              </a:rPr>
              <a:t>του μέσω εξερχόμενης και εισερχόμενης κινητικότητας</a:t>
            </a:r>
          </a:p>
          <a:p>
            <a:pPr marL="0" indent="0" algn="just">
              <a:buNone/>
            </a:pPr>
            <a:endParaRPr lang="el-GR" sz="1000" dirty="0" smtClean="0">
              <a:latin typeface="Century Gothic" panose="020B0502020202020204" pitchFamily="34" charset="0"/>
            </a:endParaRPr>
          </a:p>
          <a:p>
            <a:pPr algn="just">
              <a:buFont typeface="Wingdings" panose="05000000000000000000" pitchFamily="2" charset="2"/>
              <a:buChar char="Ø"/>
            </a:pPr>
            <a:r>
              <a:rPr lang="el-GR" sz="2000" b="1" dirty="0" smtClean="0">
                <a:solidFill>
                  <a:schemeClr val="accent6">
                    <a:lumMod val="75000"/>
                  </a:schemeClr>
                </a:solidFill>
                <a:latin typeface="Century Gothic" panose="020B0502020202020204" pitchFamily="34" charset="0"/>
              </a:rPr>
              <a:t>Επιπλέον </a:t>
            </a:r>
            <a:r>
              <a:rPr lang="el-GR" sz="2000" dirty="0" smtClean="0">
                <a:latin typeface="Century Gothic" panose="020B0502020202020204" pitchFamily="34" charset="0"/>
              </a:rPr>
              <a:t>έχει τη δυνατότητα </a:t>
            </a:r>
            <a:r>
              <a:rPr lang="el-GR" sz="2000" dirty="0">
                <a:latin typeface="Century Gothic" panose="020B0502020202020204" pitchFamily="34" charset="0"/>
              </a:rPr>
              <a:t>σε κάθε Πρόσκληση </a:t>
            </a:r>
            <a:r>
              <a:rPr lang="el-GR" sz="2000" dirty="0" smtClean="0">
                <a:latin typeface="Century Gothic" panose="020B0502020202020204" pitchFamily="34" charset="0"/>
              </a:rPr>
              <a:t>να πραγματοποιεί κινητικότητες ως μέλος 1 κοινοπραξίας</a:t>
            </a:r>
          </a:p>
          <a:p>
            <a:pPr marL="0" indent="0" algn="just">
              <a:buNone/>
            </a:pPr>
            <a:endParaRPr lang="el-GR" sz="1000" dirty="0">
              <a:latin typeface="Century Gothic" panose="020B0502020202020204" pitchFamily="34" charset="0"/>
            </a:endParaRPr>
          </a:p>
          <a:p>
            <a:pPr algn="just">
              <a:buFont typeface="Wingdings" panose="05000000000000000000" pitchFamily="2" charset="2"/>
              <a:buChar char="Ø"/>
            </a:pPr>
            <a:r>
              <a:rPr lang="el-GR" sz="2000" dirty="0" smtClean="0">
                <a:latin typeface="Century Gothic" panose="020B0502020202020204" pitchFamily="34" charset="0"/>
              </a:rPr>
              <a:t>Στα πλαίσια της νέα Προγραμματικής Περιόδου και </a:t>
            </a:r>
            <a:r>
              <a:rPr lang="el-GR" sz="2000" b="1" dirty="0" smtClean="0">
                <a:latin typeface="Century Gothic" panose="020B0502020202020204" pitchFamily="34" charset="0"/>
              </a:rPr>
              <a:t>εντός 5 συνεχόμενων ετών </a:t>
            </a:r>
            <a:r>
              <a:rPr lang="el-GR" sz="2000" dirty="0" smtClean="0">
                <a:latin typeface="Century Gothic" panose="020B0502020202020204" pitchFamily="34" charset="0"/>
              </a:rPr>
              <a:t>ένας οργανισμός μπορεί να επιχορηγηθεί με </a:t>
            </a:r>
            <a:r>
              <a:rPr lang="en-US" sz="2000" b="1" dirty="0" smtClean="0">
                <a:solidFill>
                  <a:schemeClr val="accent6">
                    <a:lumMod val="75000"/>
                  </a:schemeClr>
                </a:solidFill>
                <a:latin typeface="Century Gothic" panose="020B0502020202020204" pitchFamily="34" charset="0"/>
              </a:rPr>
              <a:t>max. </a:t>
            </a:r>
            <a:r>
              <a:rPr lang="el-GR" sz="2000" b="1" dirty="0" smtClean="0">
                <a:solidFill>
                  <a:schemeClr val="accent6">
                    <a:lumMod val="75000"/>
                  </a:schemeClr>
                </a:solidFill>
                <a:latin typeface="Century Gothic" panose="020B0502020202020204" pitchFamily="34" charset="0"/>
              </a:rPr>
              <a:t>3 σχέδια Μικρής Διάρκειας </a:t>
            </a:r>
            <a:r>
              <a:rPr lang="el-GR" sz="2000" dirty="0" smtClean="0">
                <a:latin typeface="Century Gothic" panose="020B0502020202020204" pitchFamily="34" charset="0"/>
              </a:rPr>
              <a:t>(εξαιρούνται επιχορηγήσεις στα πλαίσια των Προσκλήσεων 2014 – 2020)</a:t>
            </a:r>
            <a:endParaRPr lang="en-US" sz="2000" dirty="0" smtClean="0">
              <a:latin typeface="Century Gothic" panose="020B0502020202020204" pitchFamily="34" charset="0"/>
            </a:endParaRPr>
          </a:p>
          <a:p>
            <a:pPr marL="0" indent="0" algn="just">
              <a:buNone/>
            </a:pPr>
            <a:endParaRPr lang="en-US" sz="2000" dirty="0" smtClean="0">
              <a:latin typeface="Century Gothic" panose="020B0502020202020204" pitchFamily="34" charset="0"/>
            </a:endParaRPr>
          </a:p>
          <a:p>
            <a:pPr algn="just">
              <a:buFont typeface="Wingdings" panose="05000000000000000000" pitchFamily="2" charset="2"/>
              <a:buChar char="Ø"/>
            </a:pPr>
            <a:endParaRPr lang="en-US" sz="2000" dirty="0">
              <a:latin typeface="Century Gothic" panose="020B0502020202020204" pitchFamily="34" charset="0"/>
            </a:endParaRPr>
          </a:p>
          <a:p>
            <a:pPr algn="just">
              <a:buFont typeface="Wingdings" panose="05000000000000000000" pitchFamily="2" charset="2"/>
              <a:buChar char="Ø"/>
            </a:pPr>
            <a:endParaRPr lang="el-GR" sz="2000" dirty="0" smtClean="0">
              <a:latin typeface="Century Gothic" panose="020B0502020202020204" pitchFamily="34" charset="0"/>
            </a:endParaRPr>
          </a:p>
          <a:p>
            <a:pPr marL="0" indent="0">
              <a:buNone/>
            </a:pPr>
            <a:endParaRPr lang="el-GR" sz="2000" dirty="0">
              <a:latin typeface="Century Gothic" panose="020B0502020202020204" pitchFamily="34" charset="0"/>
            </a:endParaRPr>
          </a:p>
          <a:p>
            <a:pPr marL="0" indent="0">
              <a:buNone/>
            </a:pPr>
            <a:r>
              <a:rPr lang="el-GR" sz="2000" dirty="0" smtClean="0">
                <a:latin typeface="Century Gothic" panose="020B0502020202020204" pitchFamily="34" charset="0"/>
              </a:rPr>
              <a:t> </a:t>
            </a:r>
            <a:endParaRPr lang="el-GR" sz="2000" dirty="0">
              <a:latin typeface="Century Gothic" panose="020B0502020202020204" pitchFamily="34" charset="0"/>
            </a:endParaRPr>
          </a:p>
          <a:p>
            <a:pPr marL="0" indent="0" algn="ctr">
              <a:buNone/>
            </a:pPr>
            <a:endParaRPr lang="en-GB" sz="2000" b="1" u="sng" dirty="0" smtClean="0">
              <a:solidFill>
                <a:schemeClr val="accent6">
                  <a:lumMod val="75000"/>
                </a:schemeClr>
              </a:solidFill>
              <a:latin typeface="Century Gothic" panose="020B0502020202020204" pitchFamily="34" charset="0"/>
            </a:endParaRPr>
          </a:p>
          <a:p>
            <a:pPr marL="0" indent="0">
              <a:buNone/>
            </a:pPr>
            <a:endParaRPr lang="el-GR" sz="2000" dirty="0" smtClean="0">
              <a:solidFill>
                <a:schemeClr val="accent5">
                  <a:lumMod val="50000"/>
                </a:schemeClr>
              </a:solidFill>
            </a:endParaRPr>
          </a:p>
          <a:p>
            <a:pPr marL="0" indent="0">
              <a:buNone/>
            </a:pPr>
            <a:endParaRPr lang="el-GR" sz="2000" dirty="0" smtClean="0">
              <a:solidFill>
                <a:schemeClr val="accent5">
                  <a:lumMod val="50000"/>
                </a:schemeClr>
              </a:solidFill>
            </a:endParaRPr>
          </a:p>
        </p:txBody>
      </p:sp>
    </p:spTree>
    <p:extLst>
      <p:ext uri="{BB962C8B-B14F-4D97-AF65-F5344CB8AC3E}">
        <p14:creationId xmlns:p14="http://schemas.microsoft.com/office/powerpoint/2010/main" val="1433345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92088"/>
          </a:xfrm>
        </p:spPr>
        <p:txBody>
          <a:bodyPr>
            <a:noAutofit/>
          </a:bodyPr>
          <a:lstStyle/>
          <a:p>
            <a:r>
              <a:rPr lang="el-GR" sz="2800" dirty="0" smtClean="0">
                <a:solidFill>
                  <a:schemeClr val="accent5">
                    <a:lumMod val="75000"/>
                  </a:schemeClr>
                </a:solidFill>
                <a:latin typeface="Century Gothic" panose="020B0502020202020204" pitchFamily="34" charset="0"/>
              </a:rPr>
              <a:t>ΣΥΜΜΕΤΕΧΟΝΤΕΣ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395536" y="836712"/>
            <a:ext cx="8229600" cy="5102027"/>
          </a:xfrm>
        </p:spPr>
        <p:txBody>
          <a:bodyPr>
            <a:normAutofit/>
          </a:bodyPr>
          <a:lstStyle/>
          <a:p>
            <a:pPr>
              <a:defRPr/>
            </a:pPr>
            <a:r>
              <a:rPr lang="el-GR" sz="2100" dirty="0" smtClean="0">
                <a:latin typeface="Century Gothic" panose="020B0502020202020204" pitchFamily="34" charset="0"/>
              </a:rPr>
              <a:t>Προσωπικό</a:t>
            </a:r>
            <a:r>
              <a:rPr lang="en-US" sz="2100" dirty="0" smtClean="0">
                <a:latin typeface="Century Gothic" panose="020B0502020202020204" pitchFamily="34" charset="0"/>
              </a:rPr>
              <a:t> (</a:t>
            </a:r>
            <a:r>
              <a:rPr lang="el-GR" sz="2100" dirty="0" smtClean="0">
                <a:latin typeface="Century Gothic" panose="020B0502020202020204" pitchFamily="34" charset="0"/>
              </a:rPr>
              <a:t>διδακτικό &amp; διοικητικό)</a:t>
            </a:r>
            <a:endParaRPr lang="en-US" sz="2100" dirty="0">
              <a:latin typeface="Century Gothic" panose="020B0502020202020204" pitchFamily="34" charset="0"/>
            </a:endParaRPr>
          </a:p>
          <a:p>
            <a:pPr>
              <a:defRPr/>
            </a:pPr>
            <a:r>
              <a:rPr lang="el-GR" sz="2100" dirty="0" smtClean="0">
                <a:latin typeface="Century Gothic" panose="020B0502020202020204" pitchFamily="34" charset="0"/>
              </a:rPr>
              <a:t>Εκπαιδευόμενοι</a:t>
            </a:r>
            <a:r>
              <a:rPr lang="en-US" sz="2100" dirty="0" smtClean="0">
                <a:latin typeface="Century Gothic" panose="020B0502020202020204" pitchFamily="34" charset="0"/>
              </a:rPr>
              <a:t> </a:t>
            </a:r>
            <a:endParaRPr lang="el-GR" sz="2100" dirty="0">
              <a:latin typeface="Century Gothic" panose="020B0502020202020204" pitchFamily="34" charset="0"/>
            </a:endParaRPr>
          </a:p>
          <a:p>
            <a:pPr>
              <a:defRPr/>
            </a:pPr>
            <a:r>
              <a:rPr lang="el-GR" sz="2100" dirty="0" smtClean="0">
                <a:latin typeface="Century Gothic" panose="020B0502020202020204" pitchFamily="34" charset="0"/>
              </a:rPr>
              <a:t>«Πρόσφατοι Απόφοιτοι» κέντρων </a:t>
            </a:r>
            <a:r>
              <a:rPr lang="el-GR" sz="2100" b="1" dirty="0">
                <a:latin typeface="Century Gothic" panose="020B0502020202020204" pitchFamily="34" charset="0"/>
              </a:rPr>
              <a:t>αρχικής επαγγελματικής κατάρτισης (</a:t>
            </a:r>
            <a:r>
              <a:rPr lang="en-US" sz="2100" b="1" dirty="0" err="1">
                <a:latin typeface="Century Gothic" panose="020B0502020202020204" pitchFamily="34" charset="0"/>
              </a:rPr>
              <a:t>iVET</a:t>
            </a:r>
            <a:r>
              <a:rPr lang="en-US" sz="2100" b="1" dirty="0">
                <a:latin typeface="Century Gothic" panose="020B0502020202020204" pitchFamily="34" charset="0"/>
              </a:rPr>
              <a:t>) </a:t>
            </a:r>
            <a:r>
              <a:rPr lang="el-GR" sz="2100" dirty="0">
                <a:latin typeface="Century Gothic" panose="020B0502020202020204" pitchFamily="34" charset="0"/>
              </a:rPr>
              <a:t>ή</a:t>
            </a:r>
            <a:r>
              <a:rPr lang="el-GR" sz="2100" dirty="0" smtClean="0">
                <a:latin typeface="Century Gothic" panose="020B0502020202020204" pitchFamily="34" charset="0"/>
              </a:rPr>
              <a:t> </a:t>
            </a:r>
            <a:r>
              <a:rPr lang="el-GR" sz="2100" b="1" dirty="0">
                <a:latin typeface="Century Gothic" panose="020B0502020202020204" pitchFamily="34" charset="0"/>
              </a:rPr>
              <a:t>συνεχούς επαγγελματικής εκπαίδευσης και Κατάρτισης (</a:t>
            </a:r>
            <a:r>
              <a:rPr lang="en-US" sz="2100" b="1" dirty="0" smtClean="0">
                <a:latin typeface="Century Gothic" panose="020B0502020202020204" pitchFamily="34" charset="0"/>
              </a:rPr>
              <a:t>CVET)</a:t>
            </a:r>
            <a:r>
              <a:rPr lang="el-GR" sz="2100" b="1" dirty="0" smtClean="0">
                <a:latin typeface="Century Gothic" panose="020B0502020202020204" pitchFamily="34" charset="0"/>
              </a:rPr>
              <a:t> </a:t>
            </a:r>
            <a:r>
              <a:rPr lang="el-GR" sz="2100" dirty="0" smtClean="0">
                <a:latin typeface="Century Gothic" panose="020B0502020202020204" pitchFamily="34" charset="0"/>
              </a:rPr>
              <a:t>- (Δυνατότητα συμμετοχή έως και 12 μήνες μετά την αποφοίτηση τους</a:t>
            </a:r>
            <a:r>
              <a:rPr lang="en-GB" sz="2100" dirty="0" smtClean="0">
                <a:latin typeface="Century Gothic" panose="020B0502020202020204" pitchFamily="34" charset="0"/>
              </a:rPr>
              <a:t> </a:t>
            </a:r>
            <a:r>
              <a:rPr lang="el-GR" sz="2100" dirty="0">
                <a:latin typeface="Century Gothic" panose="020B0502020202020204" pitchFamily="34" charset="0"/>
              </a:rPr>
              <a:t>ή μετά την ολοκλήρωση της στρατιωτικής θητείας </a:t>
            </a:r>
            <a:r>
              <a:rPr lang="el-GR" sz="2100" dirty="0" smtClean="0">
                <a:latin typeface="Century Gothic" panose="020B0502020202020204" pitchFamily="34" charset="0"/>
              </a:rPr>
              <a:t>τους) </a:t>
            </a:r>
            <a:endParaRPr lang="en-GB" sz="2100" dirty="0" smtClean="0">
              <a:latin typeface="Century Gothic" panose="020B0502020202020204" pitchFamily="34" charset="0"/>
            </a:endParaRPr>
          </a:p>
          <a:p>
            <a:pPr marL="0" indent="0">
              <a:buNone/>
              <a:defRPr/>
            </a:pPr>
            <a:endParaRPr lang="en-US" sz="1000" dirty="0" smtClean="0">
              <a:latin typeface="Century Gothic" panose="020B0502020202020204" pitchFamily="34" charset="0"/>
            </a:endParaRPr>
          </a:p>
          <a:p>
            <a:pPr>
              <a:buFont typeface="Wingdings" panose="05000000000000000000" pitchFamily="2" charset="2"/>
              <a:buChar char="Ø"/>
              <a:defRPr/>
            </a:pPr>
            <a:r>
              <a:rPr lang="en-US" sz="2100" b="1" dirty="0" smtClean="0">
                <a:latin typeface="Century Gothic" panose="020B0502020202020204" pitchFamily="34" charset="0"/>
              </a:rPr>
              <a:t>“Fewer opportunities participants” </a:t>
            </a:r>
            <a:r>
              <a:rPr lang="en-US" sz="2100" dirty="0" smtClean="0">
                <a:latin typeface="Century Gothic" panose="020B0502020202020204" pitchFamily="34" charset="0"/>
              </a:rPr>
              <a:t>- </a:t>
            </a:r>
            <a:r>
              <a:rPr lang="el-GR" sz="2100" dirty="0" smtClean="0">
                <a:latin typeface="Century Gothic" panose="020B0502020202020204" pitchFamily="34" charset="0"/>
              </a:rPr>
              <a:t>Άτομα </a:t>
            </a:r>
            <a:r>
              <a:rPr lang="el-GR" sz="2100" dirty="0">
                <a:latin typeface="Century Gothic" panose="020B0502020202020204" pitchFamily="34" charset="0"/>
              </a:rPr>
              <a:t>από ευάλωτες </a:t>
            </a:r>
            <a:r>
              <a:rPr lang="el-GR" sz="2100" dirty="0" smtClean="0">
                <a:latin typeface="Century Gothic" panose="020B0502020202020204" pitchFamily="34" charset="0"/>
              </a:rPr>
              <a:t>ομάδες</a:t>
            </a:r>
            <a:r>
              <a:rPr lang="en-US" sz="2100" dirty="0" smtClean="0">
                <a:latin typeface="Century Gothic" panose="020B0502020202020204" pitchFamily="34" charset="0"/>
              </a:rPr>
              <a:t> (</a:t>
            </a:r>
            <a:r>
              <a:rPr lang="el-GR" sz="2100" dirty="0" smtClean="0">
                <a:latin typeface="Century Gothic" panose="020B0502020202020204" pitchFamily="34" charset="0"/>
              </a:rPr>
              <a:t>σελ.</a:t>
            </a:r>
            <a:r>
              <a:rPr lang="en-US" sz="2100" dirty="0" smtClean="0">
                <a:latin typeface="Century Gothic" panose="020B0502020202020204" pitchFamily="34" charset="0"/>
              </a:rPr>
              <a:t>:</a:t>
            </a:r>
            <a:r>
              <a:rPr lang="el-GR" sz="2100" dirty="0" smtClean="0">
                <a:latin typeface="Century Gothic" panose="020B0502020202020204" pitchFamily="34" charset="0"/>
              </a:rPr>
              <a:t> 321 Οδηγός Προγράμματος)</a:t>
            </a:r>
            <a:r>
              <a:rPr lang="en-US" sz="2100" b="1" dirty="0">
                <a:latin typeface="Century Gothic" panose="020B0502020202020204" pitchFamily="34" charset="0"/>
              </a:rPr>
              <a:t>:</a:t>
            </a:r>
            <a:endParaRPr lang="el-GR" sz="2100" b="1" dirty="0" smtClean="0">
              <a:latin typeface="Century Gothic" panose="020B0502020202020204" pitchFamily="34" charset="0"/>
            </a:endParaRPr>
          </a:p>
          <a:p>
            <a:pPr>
              <a:buFontTx/>
              <a:buChar char="-"/>
              <a:defRPr/>
            </a:pPr>
            <a:r>
              <a:rPr lang="el-GR" sz="2100" dirty="0" smtClean="0">
                <a:latin typeface="Century Gothic" panose="020B0502020202020204" pitchFamily="34" charset="0"/>
              </a:rPr>
              <a:t>Προβλέπεται επιπλέον επιχορήγηση για τη συμμετοχή αυτών των ατόμων</a:t>
            </a:r>
          </a:p>
          <a:p>
            <a:pPr>
              <a:buFontTx/>
              <a:buChar char="-"/>
              <a:defRPr/>
            </a:pPr>
            <a:r>
              <a:rPr lang="el-GR" sz="2100" b="1" dirty="0" smtClean="0">
                <a:solidFill>
                  <a:schemeClr val="accent6">
                    <a:lumMod val="75000"/>
                  </a:schemeClr>
                </a:solidFill>
                <a:latin typeface="Century Gothic" panose="020B0502020202020204" pitchFamily="34" charset="0"/>
              </a:rPr>
              <a:t>Μοναδική κατηγορία εκπαιδευομένων </a:t>
            </a:r>
            <a:r>
              <a:rPr lang="el-GR" sz="2100" dirty="0" smtClean="0">
                <a:latin typeface="Century Gothic" panose="020B0502020202020204" pitchFamily="34" charset="0"/>
              </a:rPr>
              <a:t>που μπορούν να διακινηθούν στα πλαίσια της </a:t>
            </a:r>
            <a:r>
              <a:rPr lang="el-GR" sz="2100" b="1" dirty="0" smtClean="0">
                <a:latin typeface="Century Gothic" panose="020B0502020202020204" pitchFamily="34" charset="0"/>
              </a:rPr>
              <a:t>Εκπαίδευσης Ενηλίκων </a:t>
            </a:r>
            <a:r>
              <a:rPr lang="el-GR" sz="2100" dirty="0" smtClean="0">
                <a:latin typeface="Century Gothic" panose="020B0502020202020204" pitchFamily="34" charset="0"/>
              </a:rPr>
              <a:t>(ορισμός διαθέσιμος στην ιστοσελίδα μας) </a:t>
            </a:r>
          </a:p>
          <a:p>
            <a:pPr marL="0" indent="0">
              <a:buNone/>
              <a:defRPr/>
            </a:pPr>
            <a:endParaRPr lang="en-US" sz="2100" dirty="0" smtClean="0">
              <a:latin typeface="Century Gothic" panose="020B0502020202020204" pitchFamily="34" charset="0"/>
            </a:endParaRPr>
          </a:p>
        </p:txBody>
      </p:sp>
    </p:spTree>
    <p:extLst>
      <p:ext uri="{BB962C8B-B14F-4D97-AF65-F5344CB8AC3E}">
        <p14:creationId xmlns:p14="http://schemas.microsoft.com/office/powerpoint/2010/main" val="308578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6632"/>
            <a:ext cx="8229600" cy="1224136"/>
          </a:xfrm>
        </p:spPr>
        <p:txBody>
          <a:bodyPr>
            <a:normAutofit/>
          </a:bodyPr>
          <a:lstStyle/>
          <a:p>
            <a:r>
              <a:rPr lang="el-GR" sz="2800" dirty="0" smtClean="0">
                <a:solidFill>
                  <a:schemeClr val="accent5">
                    <a:lumMod val="75000"/>
                  </a:schemeClr>
                </a:solidFill>
                <a:latin typeface="Century Gothic" panose="020B0502020202020204" pitchFamily="34" charset="0"/>
              </a:rPr>
              <a:t>ΕΠΙΛΕΞΙΜΕΣ ΔΡΑΣΤΗΡΙΟΤΗΤΕΣ</a:t>
            </a:r>
            <a:br>
              <a:rPr lang="el-GR" sz="2800" dirty="0" smtClean="0">
                <a:solidFill>
                  <a:schemeClr val="accent5">
                    <a:lumMod val="75000"/>
                  </a:schemeClr>
                </a:solidFill>
                <a:latin typeface="Century Gothic" panose="020B0502020202020204" pitchFamily="34" charset="0"/>
              </a:rPr>
            </a:br>
            <a:r>
              <a:rPr lang="el-GR" sz="2800" dirty="0" smtClean="0">
                <a:solidFill>
                  <a:schemeClr val="accent5">
                    <a:lumMod val="75000"/>
                  </a:schemeClr>
                </a:solidFill>
                <a:latin typeface="Century Gothic" panose="020B0502020202020204" pitchFamily="34" charset="0"/>
              </a:rPr>
              <a:t>ΚΙΝΗΤΙΚΟΤΗΤΑ ΠΡΟΣΩΠΙΚΟΥ</a:t>
            </a:r>
            <a:endParaRPr lang="en-GB" sz="2800" dirty="0">
              <a:solidFill>
                <a:schemeClr val="accent5">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3949242"/>
              </p:ext>
            </p:extLst>
          </p:nvPr>
        </p:nvGraphicFramePr>
        <p:xfrm>
          <a:off x="454222" y="1412776"/>
          <a:ext cx="8352929" cy="2565400"/>
        </p:xfrm>
        <a:graphic>
          <a:graphicData uri="http://schemas.openxmlformats.org/drawingml/2006/table">
            <a:tbl>
              <a:tblPr firstRow="1" bandRow="1">
                <a:tableStyleId>{5C22544A-7EE6-4342-B048-85BDC9FD1C3A}</a:tableStyleId>
              </a:tblPr>
              <a:tblGrid>
                <a:gridCol w="864096"/>
                <a:gridCol w="2849486"/>
                <a:gridCol w="4639347"/>
              </a:tblGrid>
              <a:tr h="370840">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bg1"/>
                          </a:solidFill>
                          <a:latin typeface="Century Gothic" panose="020B0502020202020204" pitchFamily="34" charset="0"/>
                          <a:ea typeface="+mn-ea"/>
                          <a:cs typeface="+mn-cs"/>
                        </a:rPr>
                        <a:t>Δραστηριότητα</a:t>
                      </a:r>
                      <a:endParaRPr lang="en-US" sz="1800" b="1" kern="1200" dirty="0" smtClean="0">
                        <a:solidFill>
                          <a:schemeClr val="bg1"/>
                        </a:solidFill>
                        <a:latin typeface="Century Gothic" panose="020B0502020202020204" pitchFamily="34" charset="0"/>
                        <a:ea typeface="+mn-ea"/>
                        <a:cs typeface="+mn-cs"/>
                      </a:endParaRPr>
                    </a:p>
                    <a:p>
                      <a:endParaRPr lang="en-US" dirty="0"/>
                    </a:p>
                  </a:txBody>
                  <a:tcPr anchor="ct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Σχολική Εκπαίδευση</a:t>
                      </a:r>
                      <a:r>
                        <a:rPr lang="en-US" sz="1800" kern="1200" dirty="0" smtClean="0">
                          <a:solidFill>
                            <a:schemeClr val="bg1"/>
                          </a:solidFill>
                          <a:latin typeface="Century Gothic" panose="020B0502020202020204" pitchFamily="34" charset="0"/>
                          <a:ea typeface="+mn-ea"/>
                          <a:cs typeface="+mn-cs"/>
                        </a:rPr>
                        <a:t> </a:t>
                      </a:r>
                      <a:endParaRPr lang="el-GR" sz="1800" kern="1200" dirty="0" smtClean="0">
                        <a:solidFill>
                          <a:schemeClr val="bg1"/>
                        </a:solidFill>
                        <a:latin typeface="Century Gothic" panose="020B0502020202020204" pitchFamily="34" charset="0"/>
                        <a:ea typeface="+mn-ea"/>
                        <a:cs typeface="+mn-cs"/>
                      </a:endParaRP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Εκπαίδευση Ενηλίκων</a:t>
                      </a:r>
                      <a:r>
                        <a:rPr lang="en-US" sz="1800" kern="1200" dirty="0" smtClean="0">
                          <a:solidFill>
                            <a:schemeClr val="bg1"/>
                          </a:solidFill>
                          <a:latin typeface="Century Gothic" panose="020B0502020202020204" pitchFamily="34" charset="0"/>
                          <a:ea typeface="+mn-ea"/>
                          <a:cs typeface="+mn-cs"/>
                        </a:rPr>
                        <a:t> </a:t>
                      </a:r>
                      <a:endParaRPr lang="el-GR" sz="1800" kern="1200" dirty="0" smtClean="0">
                        <a:solidFill>
                          <a:schemeClr val="bg1"/>
                        </a:solidFill>
                        <a:latin typeface="Century Gothic" panose="020B0502020202020204" pitchFamily="34" charset="0"/>
                        <a:ea typeface="+mn-ea"/>
                        <a:cs typeface="+mn-cs"/>
                      </a:endParaRP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Επαγγελματική</a:t>
                      </a:r>
                      <a:r>
                        <a:rPr lang="el-GR" sz="1800" kern="1200" baseline="0" dirty="0" smtClean="0">
                          <a:solidFill>
                            <a:schemeClr val="bg1"/>
                          </a:solidFill>
                          <a:latin typeface="Century Gothic" panose="020B0502020202020204" pitchFamily="34" charset="0"/>
                          <a:ea typeface="+mn-ea"/>
                          <a:cs typeface="+mn-cs"/>
                        </a:rPr>
                        <a:t> Εκπαίδευση &amp; Κατάρτιση </a:t>
                      </a:r>
                      <a:endParaRPr lang="en-US" sz="1800"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smtClean="0">
                          <a:solidFill>
                            <a:srgbClr val="FF0000"/>
                          </a:solidFill>
                          <a:latin typeface="Century Gothic" panose="020B0502020202020204" pitchFamily="34" charset="0"/>
                          <a:ea typeface="+mn-ea"/>
                          <a:cs typeface="+mn-cs"/>
                        </a:rPr>
                        <a:t>Εξερχόμενες Κινητικότητες</a:t>
                      </a:r>
                      <a:endParaRPr lang="en-US" sz="18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latin typeface="Century Gothic" panose="020B0502020202020204" pitchFamily="34" charset="0"/>
                          <a:ea typeface="+mn-ea"/>
                          <a:cs typeface="+mn-cs"/>
                        </a:rPr>
                        <a:t>Συμμετοχή</a:t>
                      </a:r>
                      <a:r>
                        <a:rPr lang="el-GR" sz="1800" kern="1200" baseline="0" dirty="0" smtClean="0">
                          <a:solidFill>
                            <a:schemeClr val="dk1"/>
                          </a:solidFill>
                          <a:latin typeface="Century Gothic" panose="020B0502020202020204" pitchFamily="34" charset="0"/>
                          <a:ea typeface="+mn-ea"/>
                          <a:cs typeface="+mn-cs"/>
                        </a:rPr>
                        <a:t> σε σεμινάρια επιμόρφωσης</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30 ημέρες</a:t>
                      </a:r>
                      <a:r>
                        <a:rPr lang="en-US" sz="1600" b="1" kern="1200" baseline="0" dirty="0" smtClean="0">
                          <a:solidFill>
                            <a:schemeClr val="dk1"/>
                          </a:solidFill>
                          <a:latin typeface="Century Gothic" panose="020B0502020202020204" pitchFamily="34" charset="0"/>
                          <a:ea typeface="+mn-ea"/>
                          <a:cs typeface="+mn-cs"/>
                        </a:rPr>
                        <a:t>*</a:t>
                      </a:r>
                      <a:endParaRPr lang="en-US" sz="1600" b="1" kern="1200" dirty="0">
                        <a:solidFill>
                          <a:schemeClr val="dk1"/>
                        </a:solidFill>
                        <a:latin typeface="Century Gothic" panose="020B0502020202020204" pitchFamily="34" charset="0"/>
                        <a:ea typeface="+mn-ea"/>
                        <a:cs typeface="+mn-cs"/>
                      </a:endParaRPr>
                    </a:p>
                  </a:txBody>
                  <a:tcPr anchor="ct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latin typeface="Century Gothic" panose="020B0502020202020204" pitchFamily="34" charset="0"/>
                          <a:ea typeface="+mn-ea"/>
                          <a:cs typeface="+mn-cs"/>
                        </a:rPr>
                        <a:t>Άσκηση καθηκόντων διδασκαλίας</a:t>
                      </a:r>
                      <a:endParaRPr lang="en-US" sz="18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 –</a:t>
                      </a:r>
                      <a:r>
                        <a:rPr lang="el-GR" sz="1600" b="1" kern="1200" baseline="0" dirty="0" smtClean="0">
                          <a:solidFill>
                            <a:schemeClr val="dk1"/>
                          </a:solidFill>
                          <a:latin typeface="Century Gothic" panose="020B0502020202020204" pitchFamily="34" charset="0"/>
                          <a:ea typeface="+mn-ea"/>
                          <a:cs typeface="+mn-cs"/>
                        </a:rPr>
                        <a:t> 365 ημέρες</a:t>
                      </a:r>
                      <a:r>
                        <a:rPr lang="en-US" sz="1600" b="1" kern="1200" baseline="0" dirty="0" smtClean="0">
                          <a:solidFill>
                            <a:schemeClr val="dk1"/>
                          </a:solidFill>
                          <a:latin typeface="Century Gothic" panose="020B0502020202020204" pitchFamily="34" charset="0"/>
                          <a:ea typeface="+mn-ea"/>
                          <a:cs typeface="+mn-cs"/>
                        </a:rPr>
                        <a:t>*</a:t>
                      </a:r>
                      <a:endParaRPr lang="en-US" sz="1600" b="1" kern="1200" dirty="0">
                        <a:solidFill>
                          <a:schemeClr val="dk1"/>
                        </a:solidFill>
                        <a:latin typeface="Century Gothic" panose="020B0502020202020204" pitchFamily="34" charset="0"/>
                        <a:ea typeface="+mn-ea"/>
                        <a:cs typeface="+mn-cs"/>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entury Gothic" panose="020B0502020202020204" pitchFamily="34" charset="0"/>
                          <a:ea typeface="+mn-ea"/>
                          <a:cs typeface="+mn-cs"/>
                        </a:rPr>
                        <a:t>Job</a:t>
                      </a:r>
                      <a:r>
                        <a:rPr lang="en-US" sz="1800" kern="1200" baseline="0" dirty="0" smtClean="0">
                          <a:solidFill>
                            <a:schemeClr val="dk1"/>
                          </a:solidFill>
                          <a:latin typeface="Century Gothic" panose="020B0502020202020204" pitchFamily="34" charset="0"/>
                          <a:ea typeface="+mn-ea"/>
                          <a:cs typeface="+mn-cs"/>
                        </a:rPr>
                        <a:t> shadowing</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a:t>
                      </a:r>
                      <a:r>
                        <a:rPr lang="en-US" sz="1600" b="1" kern="1200" baseline="0" dirty="0" smtClean="0">
                          <a:solidFill>
                            <a:schemeClr val="dk1"/>
                          </a:solidFill>
                          <a:latin typeface="Century Gothic" panose="020B0502020202020204" pitchFamily="34" charset="0"/>
                          <a:ea typeface="+mn-ea"/>
                          <a:cs typeface="+mn-cs"/>
                        </a:rPr>
                        <a:t>6</a:t>
                      </a:r>
                      <a:r>
                        <a:rPr lang="el-GR" sz="1600" b="1" kern="1200" baseline="0" dirty="0" smtClean="0">
                          <a:solidFill>
                            <a:schemeClr val="dk1"/>
                          </a:solidFill>
                          <a:latin typeface="Century Gothic" panose="020B0502020202020204" pitchFamily="34" charset="0"/>
                          <a:ea typeface="+mn-ea"/>
                          <a:cs typeface="+mn-cs"/>
                        </a:rPr>
                        <a:t>0 ημέρες</a:t>
                      </a:r>
                      <a:r>
                        <a:rPr lang="en-US" sz="1600" b="1" kern="1200" baseline="0" dirty="0" smtClean="0">
                          <a:solidFill>
                            <a:schemeClr val="dk1"/>
                          </a:solidFill>
                          <a:latin typeface="Century Gothic" panose="020B0502020202020204" pitchFamily="34" charset="0"/>
                          <a:ea typeface="+mn-ea"/>
                          <a:cs typeface="+mn-cs"/>
                        </a:rPr>
                        <a:t>*</a:t>
                      </a:r>
                      <a:endParaRPr lang="en-US" sz="1600" b="1" kern="1200" dirty="0" smtClean="0">
                        <a:solidFill>
                          <a:schemeClr val="dk1"/>
                        </a:solidFill>
                        <a:latin typeface="Century Gothic" panose="020B0502020202020204" pitchFamily="34" charset="0"/>
                        <a:ea typeface="+mn-ea"/>
                        <a:cs typeface="+mn-cs"/>
                      </a:endParaRPr>
                    </a:p>
                  </a:txBody>
                  <a:tcPr anchor="ctr"/>
                </a:tc>
              </a:tr>
            </a:tbl>
          </a:graphicData>
        </a:graphic>
      </p:graphicFrame>
      <p:sp>
        <p:nvSpPr>
          <p:cNvPr id="7" name="TextBox 6"/>
          <p:cNvSpPr txBox="1"/>
          <p:nvPr/>
        </p:nvSpPr>
        <p:spPr>
          <a:xfrm>
            <a:off x="392485" y="5487614"/>
            <a:ext cx="7416824" cy="461665"/>
          </a:xfrm>
          <a:prstGeom prst="rect">
            <a:avLst/>
          </a:prstGeom>
          <a:noFill/>
        </p:spPr>
        <p:txBody>
          <a:bodyPr wrap="square" rtlCol="0">
            <a:spAutoFit/>
          </a:bodyPr>
          <a:lstStyle/>
          <a:p>
            <a:r>
              <a:rPr lang="en-US" sz="1200" dirty="0">
                <a:solidFill>
                  <a:schemeClr val="dk1"/>
                </a:solidFill>
                <a:latin typeface="Century Gothic" panose="020B0502020202020204" pitchFamily="34" charset="0"/>
              </a:rPr>
              <a:t>* </a:t>
            </a:r>
            <a:r>
              <a:rPr lang="el-GR" sz="1200" dirty="0">
                <a:solidFill>
                  <a:schemeClr val="dk1"/>
                </a:solidFill>
                <a:latin typeface="Century Gothic" panose="020B0502020202020204" pitchFamily="34" charset="0"/>
              </a:rPr>
              <a:t>Διάρκεια φυσικής κινητικότητας. Οι δραστηριότητες μπορούν σε όλες τις περιπτώσεις να </a:t>
            </a:r>
            <a:r>
              <a:rPr lang="el-GR" sz="1200" dirty="0" smtClean="0">
                <a:solidFill>
                  <a:schemeClr val="dk1"/>
                </a:solidFill>
                <a:latin typeface="Century Gothic" panose="020B0502020202020204" pitchFamily="34" charset="0"/>
              </a:rPr>
              <a:t>συνδυαστούν </a:t>
            </a:r>
            <a:r>
              <a:rPr lang="el-GR" sz="1200" dirty="0">
                <a:solidFill>
                  <a:schemeClr val="dk1"/>
                </a:solidFill>
                <a:latin typeface="Century Gothic" panose="020B0502020202020204" pitchFamily="34" charset="0"/>
              </a:rPr>
              <a:t>με επιπλέον διαδικτυακές δραστηριότητες (</a:t>
            </a:r>
            <a:r>
              <a:rPr lang="en-US" sz="1200" dirty="0">
                <a:solidFill>
                  <a:schemeClr val="dk1"/>
                </a:solidFill>
                <a:latin typeface="Century Gothic" panose="020B0502020202020204" pitchFamily="34" charset="0"/>
              </a:rPr>
              <a:t>“blended activities”)</a:t>
            </a:r>
          </a:p>
        </p:txBody>
      </p:sp>
      <p:sp>
        <p:nvSpPr>
          <p:cNvPr id="8" name="TextBox 7"/>
          <p:cNvSpPr txBox="1"/>
          <p:nvPr/>
        </p:nvSpPr>
        <p:spPr>
          <a:xfrm>
            <a:off x="489272" y="4221088"/>
            <a:ext cx="8305303"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solidFill>
                  <a:schemeClr val="dk1"/>
                </a:solidFill>
                <a:latin typeface="Century Gothic" panose="020B0502020202020204" pitchFamily="34" charset="0"/>
              </a:rPr>
              <a:t>Ο οργανισμός θα πρέπει να είναι σε θέση να αποδείξει τη σχέση του με το προσωπικό που συμμετέχει σε κινητικότητες (</a:t>
            </a:r>
            <a:r>
              <a:rPr lang="en-US" dirty="0" smtClean="0">
                <a:solidFill>
                  <a:schemeClr val="dk1"/>
                </a:solidFill>
                <a:latin typeface="Century Gothic" panose="020B0502020202020204" pitchFamily="34" charset="0"/>
              </a:rPr>
              <a:t>payroll/</a:t>
            </a:r>
            <a:r>
              <a:rPr lang="el-GR" dirty="0" smtClean="0">
                <a:solidFill>
                  <a:schemeClr val="dk1"/>
                </a:solidFill>
                <a:latin typeface="Century Gothic" panose="020B0502020202020204" pitchFamily="34" charset="0"/>
              </a:rPr>
              <a:t>συμβόλαιο</a:t>
            </a:r>
            <a:r>
              <a:rPr lang="en-US" dirty="0" smtClean="0">
                <a:solidFill>
                  <a:schemeClr val="dk1"/>
                </a:solidFill>
                <a:latin typeface="Century Gothic" panose="020B0502020202020204" pitchFamily="34" charset="0"/>
              </a:rPr>
              <a:t> </a:t>
            </a:r>
            <a:r>
              <a:rPr lang="el-GR" dirty="0" err="1" smtClean="0">
                <a:solidFill>
                  <a:schemeClr val="dk1"/>
                </a:solidFill>
                <a:latin typeface="Century Gothic" panose="020B0502020202020204" pitchFamily="34" charset="0"/>
              </a:rPr>
              <a:t>εργοδότησης</a:t>
            </a:r>
            <a:r>
              <a:rPr lang="el-GR" dirty="0" smtClean="0">
                <a:solidFill>
                  <a:schemeClr val="dk1"/>
                </a:solidFill>
                <a:latin typeface="Century Gothic" panose="020B0502020202020204" pitchFamily="34" charset="0"/>
              </a:rPr>
              <a:t> κτλ.)</a:t>
            </a:r>
            <a:endParaRPr lang="en-US"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70505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0907"/>
            <a:ext cx="8229600" cy="949821"/>
          </a:xfrm>
        </p:spPr>
        <p:txBody>
          <a:bodyPr>
            <a:normAutofit/>
          </a:bodyPr>
          <a:lstStyle/>
          <a:p>
            <a:r>
              <a:rPr lang="el-GR" sz="2800" dirty="0" smtClean="0">
                <a:solidFill>
                  <a:schemeClr val="accent5">
                    <a:lumMod val="75000"/>
                  </a:schemeClr>
                </a:solidFill>
                <a:latin typeface="Century Gothic" panose="020B0502020202020204" pitchFamily="34" charset="0"/>
              </a:rPr>
              <a:t>ΕΠΙΛΕΞΙΜΕΣ ΔΡΑΣΤΗΡΙΟΤΗΤΕΣ</a:t>
            </a:r>
            <a:br>
              <a:rPr lang="el-GR" sz="2800" dirty="0" smtClean="0">
                <a:solidFill>
                  <a:schemeClr val="accent5">
                    <a:lumMod val="75000"/>
                  </a:schemeClr>
                </a:solidFill>
                <a:latin typeface="Century Gothic" panose="020B0502020202020204" pitchFamily="34" charset="0"/>
              </a:rPr>
            </a:br>
            <a:r>
              <a:rPr lang="el-GR" sz="2800" dirty="0" smtClean="0">
                <a:solidFill>
                  <a:schemeClr val="accent5">
                    <a:lumMod val="75000"/>
                  </a:schemeClr>
                </a:solidFill>
                <a:latin typeface="Century Gothic" panose="020B0502020202020204" pitchFamily="34" charset="0"/>
              </a:rPr>
              <a:t>ΚΙΝΗΤΙΚΟΤΗΤΑ ΕΚΠΑΙΔΕΥΟΜΕΝΩΝ</a:t>
            </a:r>
            <a:endParaRPr lang="en-GB" sz="2800" dirty="0">
              <a:solidFill>
                <a:schemeClr val="accent5">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0497558"/>
              </p:ext>
            </p:extLst>
          </p:nvPr>
        </p:nvGraphicFramePr>
        <p:xfrm>
          <a:off x="323528" y="980728"/>
          <a:ext cx="8496945" cy="3452232"/>
        </p:xfrm>
        <a:graphic>
          <a:graphicData uri="http://schemas.openxmlformats.org/drawingml/2006/table">
            <a:tbl>
              <a:tblPr firstRow="1" bandRow="1">
                <a:tableStyleId>{5C22544A-7EE6-4342-B048-85BDC9FD1C3A}</a:tableStyleId>
              </a:tblPr>
              <a:tblGrid>
                <a:gridCol w="435739"/>
                <a:gridCol w="2687068"/>
                <a:gridCol w="1960834"/>
                <a:gridCol w="1597716"/>
                <a:gridCol w="1815588"/>
              </a:tblGrid>
              <a:tr h="648072">
                <a:tc>
                  <a:txBody>
                    <a:bodyPr/>
                    <a:lstStyle/>
                    <a:p>
                      <a:endParaRPr lang="en-US" dirty="0"/>
                    </a:p>
                  </a:txBody>
                  <a:tcPr>
                    <a:solidFill>
                      <a:schemeClr val="accent5">
                        <a:lumMod val="75000"/>
                      </a:schemeClr>
                    </a:solidFill>
                  </a:tcPr>
                </a:tc>
                <a:tc>
                  <a:txBody>
                    <a:bodyPr/>
                    <a:lstStyle/>
                    <a:p>
                      <a:pPr marL="0" algn="ctr" defTabSz="914400" rtl="0" eaLnBrk="1" latinLnBrk="0" hangingPunct="1"/>
                      <a:r>
                        <a:rPr lang="el-GR" sz="1800" b="1" kern="1200" dirty="0" smtClean="0">
                          <a:solidFill>
                            <a:schemeClr val="bg1"/>
                          </a:solidFill>
                          <a:latin typeface="Century Gothic" panose="020B0502020202020204" pitchFamily="34" charset="0"/>
                          <a:ea typeface="+mn-ea"/>
                          <a:cs typeface="+mn-cs"/>
                        </a:rPr>
                        <a:t>Δραστηριότητα</a:t>
                      </a:r>
                      <a:endParaRPr lang="en-US" sz="1800" b="1"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Σχολική Εκπαίδευση</a:t>
                      </a:r>
                    </a:p>
                  </a:txBody>
                  <a:tcP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Εκπαίδευση </a:t>
                      </a: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Ενηλίκων </a:t>
                      </a:r>
                    </a:p>
                  </a:txBody>
                  <a:tcP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ΕΕΚ</a:t>
                      </a:r>
                      <a:endParaRPr lang="en-US" sz="1800"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r>
              <a:tr h="3708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rgbClr val="FF0000"/>
                          </a:solidFill>
                          <a:latin typeface="Century Gothic" panose="020B0502020202020204" pitchFamily="34" charset="0"/>
                          <a:ea typeface="+mn-ea"/>
                          <a:cs typeface="+mn-cs"/>
                        </a:rPr>
                        <a:t>Εξερχόμενες Κινητικότητες</a:t>
                      </a: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Συμμετοχή σε διαγωνισμούς δεξιοτήτων</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Συμμετοχή σε ομαδική</a:t>
                      </a:r>
                      <a:r>
                        <a:rPr lang="el-GR" sz="1600" kern="1200" baseline="0" dirty="0" smtClean="0">
                          <a:solidFill>
                            <a:schemeClr val="dk1"/>
                          </a:solidFill>
                          <a:latin typeface="Century Gothic" panose="020B0502020202020204" pitchFamily="34" charset="0"/>
                          <a:ea typeface="+mn-ea"/>
                          <a:cs typeface="+mn-cs"/>
                        </a:rPr>
                        <a:t> κινητικότητα εκπαιδευομένων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30 ημέρες</a:t>
                      </a:r>
                      <a:r>
                        <a:rPr lang="en-US" sz="1600" b="1" kern="1200" baseline="0" dirty="0" smtClean="0">
                          <a:solidFill>
                            <a:schemeClr val="dk1"/>
                          </a:solidFill>
                          <a:latin typeface="Century Gothic" panose="020B0502020202020204" pitchFamily="34" charset="0"/>
                          <a:ea typeface="+mn-ea"/>
                          <a:cs typeface="+mn-cs"/>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 – 30 ημέρες*</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a:t>
                      </a:r>
                      <a:endParaRPr lang="en-US" sz="1600" b="1" kern="1200" dirty="0">
                        <a:solidFill>
                          <a:schemeClr val="dk1"/>
                        </a:solidFill>
                        <a:latin typeface="Century Gothic" panose="020B0502020202020204" pitchFamily="34" charset="0"/>
                        <a:ea typeface="+mn-ea"/>
                        <a:cs typeface="+mn-cs"/>
                      </a:endParaRPr>
                    </a:p>
                  </a:txBody>
                  <a:tcPr anchor="ct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Συμμετοχή</a:t>
                      </a:r>
                      <a:r>
                        <a:rPr lang="el-GR" sz="1600" kern="1200" baseline="0" dirty="0" smtClean="0">
                          <a:solidFill>
                            <a:schemeClr val="dk1"/>
                          </a:solidFill>
                          <a:latin typeface="Century Gothic" panose="020B0502020202020204" pitchFamily="34" charset="0"/>
                          <a:ea typeface="+mn-ea"/>
                          <a:cs typeface="+mn-cs"/>
                        </a:rPr>
                        <a:t> σε σύντομης διάρκειας κινητικότητες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10 – 29 ημέρες*</a:t>
                      </a:r>
                      <a:endParaRPr lang="en-US" sz="1600" b="1"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 – 30 ημέρες*</a:t>
                      </a:r>
                      <a:endParaRPr lang="en-US" sz="16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10</a:t>
                      </a:r>
                      <a:r>
                        <a:rPr lang="el-GR" sz="1600" b="1" kern="1200" baseline="0" dirty="0" smtClean="0">
                          <a:solidFill>
                            <a:schemeClr val="dk1"/>
                          </a:solidFill>
                          <a:latin typeface="Century Gothic" panose="020B0502020202020204" pitchFamily="34" charset="0"/>
                          <a:ea typeface="+mn-ea"/>
                          <a:cs typeface="+mn-cs"/>
                        </a:rPr>
                        <a:t> </a:t>
                      </a:r>
                      <a:r>
                        <a:rPr lang="el-GR" sz="1600" b="1" kern="1200" dirty="0" smtClean="0">
                          <a:solidFill>
                            <a:schemeClr val="dk1"/>
                          </a:solidFill>
                          <a:latin typeface="Century Gothic" panose="020B0502020202020204" pitchFamily="34" charset="0"/>
                          <a:ea typeface="+mn-ea"/>
                          <a:cs typeface="+mn-cs"/>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Συμμετοχή</a:t>
                      </a:r>
                      <a:r>
                        <a:rPr lang="el-GR" sz="1600" kern="1200" baseline="0" dirty="0" smtClean="0">
                          <a:solidFill>
                            <a:schemeClr val="dk1"/>
                          </a:solidFill>
                          <a:latin typeface="Century Gothic" panose="020B0502020202020204" pitchFamily="34" charset="0"/>
                          <a:ea typeface="+mn-ea"/>
                          <a:cs typeface="+mn-cs"/>
                        </a:rPr>
                        <a:t> σε μεγάλης διάρκειας κινητικότητες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baseline="0" dirty="0" smtClean="0">
                          <a:solidFill>
                            <a:schemeClr val="dk1"/>
                          </a:solidFill>
                          <a:latin typeface="Century Gothic" panose="020B0502020202020204" pitchFamily="34" charset="0"/>
                          <a:ea typeface="+mn-ea"/>
                          <a:cs typeface="+mn-cs"/>
                        </a:rPr>
                        <a:t>30 – 3</a:t>
                      </a:r>
                      <a:r>
                        <a:rPr lang="en-US" sz="1600" b="1" kern="1200" baseline="0" dirty="0" smtClean="0">
                          <a:solidFill>
                            <a:schemeClr val="dk1"/>
                          </a:solidFill>
                          <a:latin typeface="Century Gothic" panose="020B0502020202020204" pitchFamily="34" charset="0"/>
                          <a:ea typeface="+mn-ea"/>
                          <a:cs typeface="+mn-cs"/>
                        </a:rPr>
                        <a:t>6</a:t>
                      </a:r>
                      <a:r>
                        <a:rPr lang="el-GR" sz="1600" b="1" kern="1200" baseline="0" dirty="0" smtClean="0">
                          <a:solidFill>
                            <a:schemeClr val="dk1"/>
                          </a:solidFill>
                          <a:latin typeface="Century Gothic" panose="020B0502020202020204" pitchFamily="34" charset="0"/>
                          <a:ea typeface="+mn-ea"/>
                          <a:cs typeface="+mn-cs"/>
                        </a:rPr>
                        <a:t>5 ημέρες</a:t>
                      </a:r>
                      <a:r>
                        <a:rPr lang="en-US" sz="1600" b="1" kern="1200" baseline="0" dirty="0" smtClean="0">
                          <a:solidFill>
                            <a:schemeClr val="dk1"/>
                          </a:solidFill>
                          <a:latin typeface="Century Gothic" panose="020B0502020202020204" pitchFamily="34" charset="0"/>
                          <a:ea typeface="+mn-ea"/>
                          <a:cs typeface="+mn-cs"/>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a:t>
                      </a:r>
                      <a:r>
                        <a:rPr lang="en-US" sz="1600" b="1" kern="1200" dirty="0" err="1" smtClean="0">
                          <a:solidFill>
                            <a:schemeClr val="dk1"/>
                          </a:solidFill>
                          <a:latin typeface="Century Gothic" panose="020B0502020202020204" pitchFamily="34" charset="0"/>
                          <a:ea typeface="+mn-ea"/>
                          <a:cs typeface="+mn-cs"/>
                        </a:rPr>
                        <a:t>Erasmus</a:t>
                      </a:r>
                      <a:r>
                        <a:rPr lang="en-US" sz="1600" b="1" kern="1200" baseline="0" dirty="0" err="1" smtClean="0">
                          <a:solidFill>
                            <a:schemeClr val="dk1"/>
                          </a:solidFill>
                          <a:latin typeface="Century Gothic" panose="020B0502020202020204" pitchFamily="34" charset="0"/>
                          <a:ea typeface="+mn-ea"/>
                          <a:cs typeface="+mn-cs"/>
                        </a:rPr>
                        <a:t>Pro</a:t>
                      </a:r>
                      <a:r>
                        <a:rPr lang="en-US" sz="1600" b="1" kern="1200" baseline="0" dirty="0" smtClean="0">
                          <a:solidFill>
                            <a:schemeClr val="dk1"/>
                          </a:solidFill>
                          <a:latin typeface="Century Gothic" panose="020B0502020202020204"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Century Gothic" panose="020B0502020202020204" pitchFamily="34" charset="0"/>
                        <a:ea typeface="+mn-ea"/>
                        <a:cs typeface="+mn-cs"/>
                      </a:endParaRPr>
                    </a:p>
                  </a:txBody>
                  <a:tcPr anchor="ctr"/>
                </a:tc>
              </a:tr>
            </a:tbl>
          </a:graphicData>
        </a:graphic>
      </p:graphicFrame>
      <p:sp>
        <p:nvSpPr>
          <p:cNvPr id="6" name="TextBox 5"/>
          <p:cNvSpPr txBox="1"/>
          <p:nvPr/>
        </p:nvSpPr>
        <p:spPr>
          <a:xfrm>
            <a:off x="323528" y="5475312"/>
            <a:ext cx="7416824" cy="646331"/>
          </a:xfrm>
          <a:prstGeom prst="rect">
            <a:avLst/>
          </a:prstGeom>
          <a:noFill/>
        </p:spPr>
        <p:txBody>
          <a:bodyPr wrap="square" rtlCol="0">
            <a:spAutoFit/>
          </a:bodyPr>
          <a:lstStyle/>
          <a:p>
            <a:r>
              <a:rPr lang="el-GR" sz="1200" dirty="0" smtClean="0">
                <a:solidFill>
                  <a:schemeClr val="dk1"/>
                </a:solidFill>
                <a:latin typeface="Century Gothic" panose="020B0502020202020204" pitchFamily="34" charset="0"/>
              </a:rPr>
              <a:t>*Διάρκεια </a:t>
            </a:r>
            <a:r>
              <a:rPr lang="el-GR" sz="1200" dirty="0">
                <a:solidFill>
                  <a:schemeClr val="dk1"/>
                </a:solidFill>
                <a:latin typeface="Century Gothic" panose="020B0502020202020204" pitchFamily="34" charset="0"/>
              </a:rPr>
              <a:t>φυσικής κινητικότητας. Οι δραστηριότητες μπορούν σε όλες τις περιπτώσεις να </a:t>
            </a:r>
            <a:r>
              <a:rPr lang="el-GR" sz="1200" dirty="0" smtClean="0">
                <a:solidFill>
                  <a:schemeClr val="dk1"/>
                </a:solidFill>
                <a:latin typeface="Century Gothic" panose="020B0502020202020204" pitchFamily="34" charset="0"/>
              </a:rPr>
              <a:t>συνδυαστούν </a:t>
            </a:r>
            <a:r>
              <a:rPr lang="el-GR" sz="1200" dirty="0">
                <a:solidFill>
                  <a:schemeClr val="dk1"/>
                </a:solidFill>
                <a:latin typeface="Century Gothic" panose="020B0502020202020204" pitchFamily="34" charset="0"/>
              </a:rPr>
              <a:t>με επιπλέον διαδικτυακές δραστηριότητες (</a:t>
            </a:r>
            <a:r>
              <a:rPr lang="en-US" sz="1200" dirty="0">
                <a:solidFill>
                  <a:schemeClr val="dk1"/>
                </a:solidFill>
                <a:latin typeface="Century Gothic" panose="020B0502020202020204" pitchFamily="34" charset="0"/>
              </a:rPr>
              <a:t>“blended activities</a:t>
            </a:r>
            <a:r>
              <a:rPr lang="en-US" sz="1200" dirty="0" smtClean="0">
                <a:solidFill>
                  <a:schemeClr val="dk1"/>
                </a:solidFill>
                <a:latin typeface="Century Gothic" panose="020B0502020202020204" pitchFamily="34" charset="0"/>
              </a:rPr>
              <a:t>”)</a:t>
            </a:r>
            <a:endParaRPr lang="el-GR" sz="1200" dirty="0" smtClean="0">
              <a:solidFill>
                <a:schemeClr val="dk1"/>
              </a:solidFill>
              <a:latin typeface="Century Gothic" panose="020B0502020202020204" pitchFamily="34" charset="0"/>
            </a:endParaRPr>
          </a:p>
          <a:p>
            <a:r>
              <a:rPr lang="el-GR" sz="1200" dirty="0" smtClean="0">
                <a:solidFill>
                  <a:schemeClr val="dk1"/>
                </a:solidFill>
                <a:latin typeface="Century Gothic" panose="020B0502020202020204" pitchFamily="34" charset="0"/>
              </a:rPr>
              <a:t>** Για άτομα από ευάλωτες ομάδες η κινητικότητα μπορεί να είναι 2 – 89 ημέρες</a:t>
            </a:r>
            <a:endParaRPr lang="en-US" sz="1200" dirty="0">
              <a:solidFill>
                <a:schemeClr val="dk1"/>
              </a:solidFill>
              <a:latin typeface="Century Gothic" panose="020B0502020202020204" pitchFamily="34" charset="0"/>
            </a:endParaRPr>
          </a:p>
        </p:txBody>
      </p:sp>
      <p:sp>
        <p:nvSpPr>
          <p:cNvPr id="9" name="TextBox 8"/>
          <p:cNvSpPr txBox="1"/>
          <p:nvPr/>
        </p:nvSpPr>
        <p:spPr>
          <a:xfrm>
            <a:off x="171711" y="4551982"/>
            <a:ext cx="8305303"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solidFill>
                  <a:schemeClr val="dk1"/>
                </a:solidFill>
                <a:latin typeface="Century Gothic" panose="020B0502020202020204" pitchFamily="34" charset="0"/>
              </a:rPr>
              <a:t>ΕΕΚ</a:t>
            </a:r>
            <a:r>
              <a:rPr lang="en-US" dirty="0">
                <a:solidFill>
                  <a:schemeClr val="dk1"/>
                </a:solidFill>
                <a:latin typeface="Century Gothic" panose="020B0502020202020204" pitchFamily="34" charset="0"/>
              </a:rPr>
              <a:t>:</a:t>
            </a:r>
            <a:r>
              <a:rPr lang="el-GR" dirty="0" smtClean="0">
                <a:solidFill>
                  <a:schemeClr val="dk1"/>
                </a:solidFill>
                <a:latin typeface="Century Gothic" panose="020B0502020202020204" pitchFamily="34" charset="0"/>
              </a:rPr>
              <a:t> οι κινητικότητες σύντομης/μεγάλης διάρκειας</a:t>
            </a:r>
            <a:r>
              <a:rPr lang="en-US" dirty="0" smtClean="0">
                <a:solidFill>
                  <a:schemeClr val="dk1"/>
                </a:solidFill>
                <a:latin typeface="Century Gothic" panose="020B0502020202020204" pitchFamily="34" charset="0"/>
              </a:rPr>
              <a:t> </a:t>
            </a:r>
            <a:r>
              <a:rPr lang="el-GR" dirty="0">
                <a:latin typeface="Century Gothic" panose="020B0502020202020204" pitchFamily="34" charset="0"/>
              </a:rPr>
              <a:t>σε </a:t>
            </a:r>
            <a:r>
              <a:rPr lang="el-GR" dirty="0" err="1">
                <a:latin typeface="Century Gothic" panose="020B0502020202020204" pitchFamily="34" charset="0"/>
              </a:rPr>
              <a:t>παρόχους</a:t>
            </a:r>
            <a:r>
              <a:rPr lang="el-GR" dirty="0">
                <a:latin typeface="Century Gothic" panose="020B0502020202020204" pitchFamily="34" charset="0"/>
              </a:rPr>
              <a:t> ή/και επιχειρήσεις </a:t>
            </a:r>
            <a:r>
              <a:rPr lang="el-GR" dirty="0" smtClean="0">
                <a:latin typeface="Century Gothic" panose="020B0502020202020204" pitchFamily="34" charset="0"/>
              </a:rPr>
              <a:t>ΕΕΚ</a:t>
            </a:r>
            <a:r>
              <a:rPr lang="en-US" dirty="0" smtClean="0">
                <a:latin typeface="Century Gothic" panose="020B0502020202020204" pitchFamily="34" charset="0"/>
              </a:rPr>
              <a:t>. </a:t>
            </a:r>
            <a:r>
              <a:rPr lang="el-GR" dirty="0" smtClean="0">
                <a:latin typeface="Century Gothic" panose="020B0502020202020204" pitchFamily="34" charset="0"/>
              </a:rPr>
              <a:t>Έμφαση για </a:t>
            </a:r>
            <a:r>
              <a:rPr lang="el-GR" dirty="0">
                <a:latin typeface="Century Gothic" panose="020B0502020202020204" pitchFamily="34" charset="0"/>
              </a:rPr>
              <a:t>κατάρτιση </a:t>
            </a:r>
            <a:r>
              <a:rPr lang="el-GR" dirty="0" smtClean="0">
                <a:latin typeface="Century Gothic" panose="020B0502020202020204" pitchFamily="34" charset="0"/>
              </a:rPr>
              <a:t>στο </a:t>
            </a:r>
            <a:r>
              <a:rPr lang="el-GR" dirty="0">
                <a:latin typeface="Century Gothic" panose="020B0502020202020204" pitchFamily="34" charset="0"/>
              </a:rPr>
              <a:t>χώρο εργασίας με τη μορφή τοποθέτησης σε μία </a:t>
            </a:r>
            <a:r>
              <a:rPr lang="el-GR" dirty="0" smtClean="0">
                <a:latin typeface="Century Gothic" panose="020B0502020202020204" pitchFamily="34" charset="0"/>
              </a:rPr>
              <a:t>επιχείρηση</a:t>
            </a:r>
            <a:endParaRPr lang="el-GR" dirty="0">
              <a:latin typeface="Century Gothic" panose="020B0502020202020204" pitchFamily="34" charset="0"/>
            </a:endParaRPr>
          </a:p>
        </p:txBody>
      </p:sp>
    </p:spTree>
    <p:extLst>
      <p:ext uri="{BB962C8B-B14F-4D97-AF65-F5344CB8AC3E}">
        <p14:creationId xmlns:p14="http://schemas.microsoft.com/office/powerpoint/2010/main" val="2202232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0907"/>
            <a:ext cx="8229600" cy="949821"/>
          </a:xfrm>
        </p:spPr>
        <p:txBody>
          <a:bodyPr>
            <a:normAutofit/>
          </a:bodyPr>
          <a:lstStyle/>
          <a:p>
            <a:r>
              <a:rPr lang="el-GR" sz="2800" dirty="0" smtClean="0">
                <a:solidFill>
                  <a:schemeClr val="accent5">
                    <a:lumMod val="75000"/>
                  </a:schemeClr>
                </a:solidFill>
                <a:latin typeface="Century Gothic" panose="020B0502020202020204" pitchFamily="34" charset="0"/>
              </a:rPr>
              <a:t>ΑΛΛΕΣ ΕΠΙΛΕΞΙΜΕΣ ΔΡΑΣΤΗΡΙΟΤΗΤΕΣ</a:t>
            </a:r>
            <a:endParaRPr lang="en-GB" sz="2800" dirty="0">
              <a:solidFill>
                <a:schemeClr val="accent5">
                  <a:lumMod val="75000"/>
                </a:schemeClr>
              </a:solidFill>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6081362"/>
              </p:ext>
            </p:extLst>
          </p:nvPr>
        </p:nvGraphicFramePr>
        <p:xfrm>
          <a:off x="467545" y="2780928"/>
          <a:ext cx="8424935" cy="2316480"/>
        </p:xfrm>
        <a:graphic>
          <a:graphicData uri="http://schemas.openxmlformats.org/drawingml/2006/table">
            <a:tbl>
              <a:tblPr firstRow="1" bandRow="1">
                <a:tableStyleId>{5C22544A-7EE6-4342-B048-85BDC9FD1C3A}</a:tableStyleId>
              </a:tblPr>
              <a:tblGrid>
                <a:gridCol w="1642148"/>
                <a:gridCol w="3926876"/>
                <a:gridCol w="2855911"/>
              </a:tblGrid>
              <a:tr h="648072">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bg1"/>
                          </a:solidFill>
                          <a:latin typeface="Century Gothic" panose="020B0502020202020204" pitchFamily="34" charset="0"/>
                          <a:ea typeface="+mn-ea"/>
                          <a:cs typeface="+mn-cs"/>
                        </a:rPr>
                        <a:t>Δραστηριότητα</a:t>
                      </a:r>
                      <a:endParaRPr lang="en-US" sz="1800" b="1" kern="1200" dirty="0" smtClean="0">
                        <a:solidFill>
                          <a:schemeClr val="bg1"/>
                        </a:solidFill>
                        <a:latin typeface="Century Gothic" panose="020B0502020202020204" pitchFamily="34" charset="0"/>
                        <a:ea typeface="+mn-ea"/>
                        <a:cs typeface="+mn-cs"/>
                      </a:endParaRPr>
                    </a:p>
                    <a:p>
                      <a:endParaRPr lang="en-US" dirty="0"/>
                    </a:p>
                  </a:txBody>
                  <a:tcPr anchor="ct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Σχολική Εκπαίδευση</a:t>
                      </a: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Εκπαίδευση Ενηλίκων </a:t>
                      </a: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ΕΕΚ</a:t>
                      </a:r>
                      <a:endParaRPr lang="en-US" sz="1800"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rgbClr val="FF0000"/>
                          </a:solidFill>
                          <a:latin typeface="Century Gothic" panose="020B0502020202020204" pitchFamily="34" charset="0"/>
                          <a:ea typeface="+mn-ea"/>
                          <a:cs typeface="+mn-cs"/>
                        </a:rPr>
                        <a:t>Εισερχόμενες Κινητικότητες</a:t>
                      </a:r>
                      <a:endParaRPr lang="en-US" sz="1600" kern="1200" dirty="0">
                        <a:solidFill>
                          <a:srgbClr val="FF0000"/>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Προσκεκλημένοι ειδικοί</a:t>
                      </a:r>
                      <a:r>
                        <a:rPr lang="el-GR" sz="1600" kern="1200" baseline="0" dirty="0" smtClean="0">
                          <a:solidFill>
                            <a:schemeClr val="dk1"/>
                          </a:solidFill>
                          <a:latin typeface="Century Gothic" panose="020B0502020202020204" pitchFamily="34" charset="0"/>
                          <a:ea typeface="+mn-ea"/>
                          <a:cs typeface="+mn-cs"/>
                        </a:rPr>
                        <a:t> στον τομέα τους </a:t>
                      </a:r>
                      <a:r>
                        <a:rPr lang="en-US" sz="1600" kern="1200" baseline="0" dirty="0" smtClean="0">
                          <a:solidFill>
                            <a:schemeClr val="dk1"/>
                          </a:solidFill>
                          <a:latin typeface="Century Gothic" panose="020B0502020202020204" pitchFamily="34" charset="0"/>
                          <a:ea typeface="+mn-ea"/>
                          <a:cs typeface="+mn-cs"/>
                        </a:rPr>
                        <a:t>(“invited experts”)</a:t>
                      </a:r>
                      <a:r>
                        <a:rPr lang="el-GR" sz="1600" kern="1200" baseline="0" dirty="0" smtClean="0">
                          <a:solidFill>
                            <a:schemeClr val="dk1"/>
                          </a:solidFill>
                          <a:latin typeface="Century Gothic" panose="020B0502020202020204" pitchFamily="34" charset="0"/>
                          <a:ea typeface="+mn-ea"/>
                          <a:cs typeface="+mn-cs"/>
                        </a:rPr>
                        <a:t>*</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2</a:t>
                      </a:r>
                      <a:r>
                        <a:rPr lang="el-GR" sz="1600" b="1" kern="1200" baseline="0" dirty="0" smtClean="0">
                          <a:solidFill>
                            <a:schemeClr val="dk1"/>
                          </a:solidFill>
                          <a:latin typeface="Century Gothic" panose="020B0502020202020204" pitchFamily="34" charset="0"/>
                          <a:ea typeface="+mn-ea"/>
                          <a:cs typeface="+mn-cs"/>
                        </a:rPr>
                        <a:t> – </a:t>
                      </a:r>
                      <a:r>
                        <a:rPr lang="en-US" sz="1600" b="1" kern="1200" baseline="0" dirty="0" smtClean="0">
                          <a:solidFill>
                            <a:schemeClr val="dk1"/>
                          </a:solidFill>
                          <a:latin typeface="Century Gothic" panose="020B0502020202020204" pitchFamily="34" charset="0"/>
                          <a:ea typeface="+mn-ea"/>
                          <a:cs typeface="+mn-cs"/>
                        </a:rPr>
                        <a:t>6</a:t>
                      </a:r>
                      <a:r>
                        <a:rPr lang="el-GR" sz="1600" b="1" kern="1200" baseline="0" dirty="0" smtClean="0">
                          <a:solidFill>
                            <a:schemeClr val="dk1"/>
                          </a:solidFill>
                          <a:latin typeface="Century Gothic" panose="020B0502020202020204" pitchFamily="34" charset="0"/>
                          <a:ea typeface="+mn-ea"/>
                          <a:cs typeface="+mn-cs"/>
                        </a:rPr>
                        <a:t>0 ημέρες</a:t>
                      </a:r>
                      <a:endParaRPr lang="en-US" sz="1600" b="1" kern="1200" dirty="0" smtClean="0">
                        <a:solidFill>
                          <a:schemeClr val="dk1"/>
                        </a:solidFill>
                        <a:latin typeface="Century Gothic" panose="020B0502020202020204" pitchFamily="34" charset="0"/>
                        <a:ea typeface="+mn-ea"/>
                        <a:cs typeface="+mn-cs"/>
                      </a:endParaRPr>
                    </a:p>
                  </a:txBody>
                  <a:tcPr anchor="ctr"/>
                </a:tc>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Φιλοξενία φοιτητών/πρόσφατων αποφοίτων εκπαιδευτικών &amp; εκπαιδευτών**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dk1"/>
                          </a:solidFill>
                          <a:latin typeface="Century Gothic" panose="020B0502020202020204" pitchFamily="34" charset="0"/>
                          <a:ea typeface="+mn-ea"/>
                          <a:cs typeface="+mn-cs"/>
                        </a:rPr>
                        <a:t>1</a:t>
                      </a:r>
                      <a:r>
                        <a:rPr lang="el-GR" sz="1600" b="1" kern="1200" baseline="0" dirty="0" smtClean="0">
                          <a:solidFill>
                            <a:schemeClr val="dk1"/>
                          </a:solidFill>
                          <a:latin typeface="Century Gothic" panose="020B0502020202020204" pitchFamily="34" charset="0"/>
                          <a:ea typeface="+mn-ea"/>
                          <a:cs typeface="+mn-cs"/>
                        </a:rPr>
                        <a:t>0 – 3</a:t>
                      </a:r>
                      <a:r>
                        <a:rPr lang="en-US" sz="1600" b="1" kern="1200" baseline="0" dirty="0" smtClean="0">
                          <a:solidFill>
                            <a:schemeClr val="dk1"/>
                          </a:solidFill>
                          <a:latin typeface="Century Gothic" panose="020B0502020202020204" pitchFamily="34" charset="0"/>
                          <a:ea typeface="+mn-ea"/>
                          <a:cs typeface="+mn-cs"/>
                        </a:rPr>
                        <a:t>6</a:t>
                      </a:r>
                      <a:r>
                        <a:rPr lang="el-GR" sz="1600" b="1" kern="1200" baseline="0" dirty="0" smtClean="0">
                          <a:solidFill>
                            <a:schemeClr val="dk1"/>
                          </a:solidFill>
                          <a:latin typeface="Century Gothic" panose="020B0502020202020204" pitchFamily="34" charset="0"/>
                          <a:ea typeface="+mn-ea"/>
                          <a:cs typeface="+mn-cs"/>
                        </a:rPr>
                        <a:t>5 ημέρες</a:t>
                      </a:r>
                      <a:endParaRPr lang="en-US" sz="1600" b="1" kern="1200" dirty="0">
                        <a:solidFill>
                          <a:schemeClr val="dk1"/>
                        </a:solidFill>
                        <a:latin typeface="Century Gothic" panose="020B0502020202020204" pitchFamily="34" charset="0"/>
                        <a:ea typeface="+mn-ea"/>
                        <a:cs typeface="+mn-cs"/>
                      </a:endParaRPr>
                    </a:p>
                  </a:txBody>
                  <a:tcPr anchor="ct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3559510458"/>
              </p:ext>
            </p:extLst>
          </p:nvPr>
        </p:nvGraphicFramePr>
        <p:xfrm>
          <a:off x="467543" y="980728"/>
          <a:ext cx="8424938" cy="1493520"/>
        </p:xfrm>
        <a:graphic>
          <a:graphicData uri="http://schemas.openxmlformats.org/drawingml/2006/table">
            <a:tbl>
              <a:tblPr firstRow="1" bandRow="1">
                <a:tableStyleId>{5C22544A-7EE6-4342-B048-85BDC9FD1C3A}</a:tableStyleId>
              </a:tblPr>
              <a:tblGrid>
                <a:gridCol w="1642149"/>
                <a:gridCol w="3926877"/>
                <a:gridCol w="2855912"/>
              </a:tblGrid>
              <a:tr h="648072">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bg1"/>
                          </a:solidFill>
                          <a:latin typeface="Century Gothic" panose="020B0502020202020204" pitchFamily="34" charset="0"/>
                          <a:ea typeface="+mn-ea"/>
                          <a:cs typeface="+mn-cs"/>
                        </a:rPr>
                        <a:t>Δραστηριότητα</a:t>
                      </a:r>
                      <a:endParaRPr lang="en-US" sz="1800" b="1" kern="1200" dirty="0" smtClean="0">
                        <a:solidFill>
                          <a:schemeClr val="bg1"/>
                        </a:solidFill>
                        <a:latin typeface="Century Gothic" panose="020B0502020202020204" pitchFamily="34" charset="0"/>
                        <a:ea typeface="+mn-ea"/>
                        <a:cs typeface="+mn-cs"/>
                      </a:endParaRPr>
                    </a:p>
                    <a:p>
                      <a:pPr algn="ctr"/>
                      <a:endParaRPr lang="en-US" dirty="0"/>
                    </a:p>
                  </a:txBody>
                  <a:tcPr anchor="ctr">
                    <a:solidFill>
                      <a:schemeClr val="accent5">
                        <a:lumMod val="75000"/>
                      </a:schemeClr>
                    </a:solidFill>
                  </a:tcPr>
                </a:tc>
                <a:tc>
                  <a:txBody>
                    <a:bodyPr/>
                    <a:lstStyle/>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Σχολική Εκπαίδευση</a:t>
                      </a: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Εκπαίδευση Ενηλίκων </a:t>
                      </a:r>
                    </a:p>
                    <a:p>
                      <a:pPr marL="0" algn="ctr" defTabSz="914400" rtl="0" eaLnBrk="1" latinLnBrk="0" hangingPunct="1"/>
                      <a:r>
                        <a:rPr lang="el-GR" sz="1800" kern="1200" dirty="0" smtClean="0">
                          <a:solidFill>
                            <a:schemeClr val="bg1"/>
                          </a:solidFill>
                          <a:latin typeface="Century Gothic" panose="020B0502020202020204" pitchFamily="34" charset="0"/>
                          <a:ea typeface="+mn-ea"/>
                          <a:cs typeface="+mn-cs"/>
                        </a:rPr>
                        <a:t>ΕΕΚ</a:t>
                      </a:r>
                      <a:endParaRPr lang="en-US" sz="1800" kern="1200" dirty="0">
                        <a:solidFill>
                          <a:schemeClr val="bg1"/>
                        </a:solidFill>
                        <a:latin typeface="Century Gothic" panose="020B0502020202020204" pitchFamily="34" charset="0"/>
                        <a:ea typeface="+mn-ea"/>
                        <a:cs typeface="+mn-cs"/>
                      </a:endParaRPr>
                    </a:p>
                  </a:txBody>
                  <a:tcPr>
                    <a:solidFill>
                      <a:schemeClr val="accent5">
                        <a:lumMod val="7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rgbClr val="FF0000"/>
                          </a:solidFill>
                          <a:latin typeface="Century Gothic" panose="020B0502020202020204" pitchFamily="34" charset="0"/>
                          <a:ea typeface="+mn-ea"/>
                          <a:cs typeface="+mn-cs"/>
                        </a:rPr>
                        <a:t>Εξερχόμενη Κινητικότητα</a:t>
                      </a:r>
                      <a:endParaRPr lang="en-US" sz="1600" kern="1200" dirty="0">
                        <a:solidFill>
                          <a:srgbClr val="FF0000"/>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solidFill>
                            <a:schemeClr val="dk1"/>
                          </a:solidFill>
                          <a:latin typeface="Century Gothic" panose="020B0502020202020204" pitchFamily="34" charset="0"/>
                          <a:ea typeface="+mn-ea"/>
                          <a:cs typeface="+mn-cs"/>
                        </a:rPr>
                        <a:t>Προπαρασκευαστικές</a:t>
                      </a:r>
                      <a:r>
                        <a:rPr lang="el-GR" sz="1600" kern="1200" baseline="0" dirty="0" smtClean="0">
                          <a:solidFill>
                            <a:schemeClr val="dk1"/>
                          </a:solidFill>
                          <a:latin typeface="Century Gothic" panose="020B0502020202020204" pitchFamily="34" charset="0"/>
                          <a:ea typeface="+mn-ea"/>
                          <a:cs typeface="+mn-cs"/>
                        </a:rPr>
                        <a:t> Επισκέψεις</a:t>
                      </a:r>
                      <a:endParaRPr lang="en-US" sz="16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Δεν υπάρχει περιορισμός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Century Gothic" panose="020B0502020202020204" pitchFamily="34" charset="0"/>
                          <a:ea typeface="+mn-ea"/>
                          <a:cs typeface="+mn-cs"/>
                        </a:rPr>
                        <a:t>(1 – 2 μέρες περίπου)</a:t>
                      </a:r>
                      <a:endParaRPr lang="en-US" sz="1600" b="1" kern="1200" dirty="0" smtClean="0">
                        <a:solidFill>
                          <a:schemeClr val="dk1"/>
                        </a:solidFill>
                        <a:latin typeface="Century Gothic" panose="020B0502020202020204" pitchFamily="34" charset="0"/>
                        <a:ea typeface="+mn-ea"/>
                        <a:cs typeface="+mn-cs"/>
                      </a:endParaRPr>
                    </a:p>
                  </a:txBody>
                  <a:tcPr anchor="ctr"/>
                </a:tc>
              </a:tr>
            </a:tbl>
          </a:graphicData>
        </a:graphic>
      </p:graphicFrame>
      <p:sp>
        <p:nvSpPr>
          <p:cNvPr id="8" name="TextBox 7"/>
          <p:cNvSpPr txBox="1"/>
          <p:nvPr/>
        </p:nvSpPr>
        <p:spPr>
          <a:xfrm>
            <a:off x="416125" y="5157192"/>
            <a:ext cx="7684268" cy="738664"/>
          </a:xfrm>
          <a:prstGeom prst="rect">
            <a:avLst/>
          </a:prstGeom>
          <a:noFill/>
        </p:spPr>
        <p:txBody>
          <a:bodyPr wrap="square" rtlCol="0">
            <a:spAutoFit/>
          </a:bodyPr>
          <a:lstStyle/>
          <a:p>
            <a:r>
              <a:rPr lang="el-GR" sz="1400" dirty="0" smtClean="0">
                <a:solidFill>
                  <a:schemeClr val="dk1"/>
                </a:solidFill>
                <a:latin typeface="Century Gothic" panose="020B0502020202020204" pitchFamily="34" charset="0"/>
              </a:rPr>
              <a:t>* </a:t>
            </a:r>
            <a:r>
              <a:rPr lang="el-GR" sz="1400" smtClean="0">
                <a:solidFill>
                  <a:schemeClr val="dk1"/>
                </a:solidFill>
                <a:latin typeface="Century Gothic" panose="020B0502020202020204" pitchFamily="34" charset="0"/>
              </a:rPr>
              <a:t>Προβλέπονται </a:t>
            </a:r>
            <a:r>
              <a:rPr lang="el-GR" sz="1400" smtClean="0">
                <a:solidFill>
                  <a:schemeClr val="dk1"/>
                </a:solidFill>
                <a:latin typeface="Century Gothic" panose="020B0502020202020204" pitchFamily="34" charset="0"/>
              </a:rPr>
              <a:t>οργανωτικά, </a:t>
            </a:r>
            <a:r>
              <a:rPr lang="el-GR" sz="1400" dirty="0" smtClean="0">
                <a:solidFill>
                  <a:schemeClr val="dk1"/>
                </a:solidFill>
                <a:latin typeface="Century Gothic" panose="020B0502020202020204" pitchFamily="34" charset="0"/>
              </a:rPr>
              <a:t>αεροπορικά και έξοδα διαμονής</a:t>
            </a:r>
          </a:p>
          <a:p>
            <a:r>
              <a:rPr lang="el-GR" sz="1400" dirty="0" smtClean="0">
                <a:solidFill>
                  <a:schemeClr val="dk1"/>
                </a:solidFill>
                <a:latin typeface="Century Gothic" panose="020B0502020202020204" pitchFamily="34" charset="0"/>
              </a:rPr>
              <a:t>** Προβλέπονται ΜΟΝΟ οργανωτικά έξοδα για τον οργανισμό υποδοχής. Διαμονή και διατροφή καλύπτονται από τον οργανισμό αποστολής.</a:t>
            </a:r>
          </a:p>
        </p:txBody>
      </p:sp>
    </p:spTree>
    <p:extLst>
      <p:ext uri="{BB962C8B-B14F-4D97-AF65-F5344CB8AC3E}">
        <p14:creationId xmlns:p14="http://schemas.microsoft.com/office/powerpoint/2010/main" val="83565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05353"/>
            <a:ext cx="8718036" cy="505267"/>
          </a:xfrm>
          <a:prstGeom prst="rect">
            <a:avLst/>
          </a:prstGeom>
        </p:spPr>
        <p:txBody>
          <a:bodyPr vert="horz" wrap="square" lIns="0" tIns="12700" rIns="0" bIns="0" rtlCol="0" anchor="ctr">
            <a:spAutoFit/>
          </a:bodyPr>
          <a:lstStyle/>
          <a:p>
            <a:pPr marL="12700"/>
            <a:r>
              <a:rPr lang="el-GR" sz="3200" dirty="0" smtClean="0">
                <a:solidFill>
                  <a:schemeClr val="accent5">
                    <a:lumMod val="75000"/>
                  </a:schemeClr>
                </a:solidFill>
                <a:latin typeface="Century Gothic" panose="020B0502020202020204" pitchFamily="34" charset="0"/>
              </a:rPr>
              <a:t>Δομή Παρουσίασης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107314" y="1340768"/>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4" name="Content Placeholder 2"/>
          <p:cNvSpPr>
            <a:spLocks noGrp="1"/>
          </p:cNvSpPr>
          <p:nvPr>
            <p:ph idx="1"/>
          </p:nvPr>
        </p:nvSpPr>
        <p:spPr>
          <a:xfrm>
            <a:off x="539552" y="1700808"/>
            <a:ext cx="8352928" cy="3384376"/>
          </a:xfrm>
        </p:spPr>
        <p:txBody>
          <a:bodyPr>
            <a:normAutofit/>
          </a:bodyPr>
          <a:lstStyle/>
          <a:p>
            <a:pPr marL="457200" indent="-457200">
              <a:buFont typeface="+mj-lt"/>
              <a:buAutoNum type="arabicPeriod"/>
              <a:defRPr/>
            </a:pP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Βασικές Πληροφορίες για τη Νέα Προγραμματική περίοδο (2021 – 2027)</a:t>
            </a:r>
          </a:p>
          <a:p>
            <a:pPr marL="457200" indent="-457200">
              <a:buFont typeface="+mj-lt"/>
              <a:buAutoNum type="arabicPeriod"/>
              <a:defRPr/>
            </a:pPr>
            <a:r>
              <a:rPr lang="el-GR" sz="2400" dirty="0" smtClean="0">
                <a:latin typeface="Century Gothic" panose="020B0502020202020204" pitchFamily="34" charset="0"/>
                <a:sym typeface="Wingdings" panose="05000000000000000000" pitchFamily="2" charset="2"/>
              </a:rPr>
              <a:t>Βασικές πληροφορίες για τη Βασική Δράση 1</a:t>
            </a:r>
          </a:p>
          <a:p>
            <a:pPr marL="457200" indent="-457200">
              <a:buFont typeface="+mj-lt"/>
              <a:buAutoNum type="arabicPeriod"/>
              <a:defRPr/>
            </a:pP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Σ</a:t>
            </a:r>
            <a:r>
              <a:rPr lang="el-GR" sz="2400" dirty="0" smtClean="0">
                <a:latin typeface="Century Gothic" panose="020B0502020202020204" pitchFamily="34" charset="0"/>
                <a:sym typeface="Wingdings" panose="05000000000000000000" pitchFamily="2" charset="2"/>
              </a:rPr>
              <a:t>χέδια Μικρής Διάρκειας (ΚΑ122)</a:t>
            </a:r>
          </a:p>
          <a:p>
            <a:pPr marL="457200" indent="-457200">
              <a:buFont typeface="+mj-lt"/>
              <a:buAutoNum type="arabicPeriod"/>
              <a:defRPr/>
            </a:pPr>
            <a:r>
              <a:rPr lang="el-GR" sz="2400" dirty="0" smtClean="0">
                <a:latin typeface="Century Gothic" panose="020B0502020202020204" pitchFamily="34" charset="0"/>
                <a:sym typeface="Wingdings" panose="05000000000000000000" pitchFamily="2" charset="2"/>
              </a:rPr>
              <a:t>Τα μέρη της αίτησης ΚΑ122</a:t>
            </a:r>
            <a:endParaRPr lang="en-GB" sz="2400" dirty="0" smtClean="0">
              <a:latin typeface="Century Gothic" panose="020B0502020202020204" pitchFamily="34" charset="0"/>
              <a:sym typeface="Wingdings" panose="05000000000000000000" pitchFamily="2" charset="2"/>
            </a:endParaRPr>
          </a:p>
          <a:p>
            <a:pPr marL="457200" indent="-457200">
              <a:buFont typeface="+mj-lt"/>
              <a:buAutoNum type="arabicPeriod"/>
              <a:defRPr/>
            </a:pPr>
            <a:r>
              <a:rPr lang="el-GR" sz="2400" dirty="0" smtClean="0">
                <a:latin typeface="Century Gothic" panose="020B0502020202020204" pitchFamily="34" charset="0"/>
                <a:sym typeface="Wingdings" panose="05000000000000000000" pitchFamily="2" charset="2"/>
              </a:rPr>
              <a:t>Αξιολόγηση </a:t>
            </a:r>
            <a:r>
              <a:rPr lang="el-GR" sz="2400" dirty="0">
                <a:latin typeface="Century Gothic" panose="020B0502020202020204" pitchFamily="34" charset="0"/>
                <a:sym typeface="Wingdings" panose="05000000000000000000" pitchFamily="2" charset="2"/>
              </a:rPr>
              <a:t>των </a:t>
            </a:r>
            <a:r>
              <a:rPr lang="el-GR" sz="2400" dirty="0" smtClean="0">
                <a:latin typeface="Century Gothic" panose="020B0502020202020204" pitchFamily="34" charset="0"/>
                <a:sym typeface="Wingdings" panose="05000000000000000000" pitchFamily="2" charset="2"/>
              </a:rPr>
              <a:t>αιτήσεων</a:t>
            </a:r>
          </a:p>
          <a:p>
            <a:pPr marL="457200" indent="-457200">
              <a:buFont typeface="+mj-lt"/>
              <a:buAutoNum type="arabicPeriod"/>
              <a:defRPr/>
            </a:pPr>
            <a:r>
              <a:rPr lang="el-GR" sz="2400" dirty="0" smtClean="0">
                <a:latin typeface="Century Gothic" panose="020B0502020202020204" pitchFamily="34" charset="0"/>
                <a:sym typeface="Wingdings" panose="05000000000000000000" pitchFamily="2" charset="2"/>
              </a:rPr>
              <a:t>Τεχνικές οδηγίες για την υποβολή αιτήσεων</a:t>
            </a:r>
          </a:p>
          <a:p>
            <a:pPr marL="457200" indent="-457200">
              <a:buFont typeface="+mj-lt"/>
              <a:buAutoNum type="arabicPeriod"/>
              <a:defRPr/>
            </a:pPr>
            <a:endParaRPr lang="el-GR" sz="2400" b="1" dirty="0" smtClean="0">
              <a:solidFill>
                <a:schemeClr val="tx1">
                  <a:lumMod val="75000"/>
                  <a:lumOff val="25000"/>
                </a:schemeClr>
              </a:solidFill>
              <a:latin typeface="Century Gothic" panose="020B0502020202020204" pitchFamily="34" charset="0"/>
              <a:sym typeface="Wingdings" panose="05000000000000000000" pitchFamily="2" charset="2"/>
            </a:endParaRPr>
          </a:p>
          <a:p>
            <a:pPr marL="457200" indent="-457200">
              <a:buFont typeface="+mj-lt"/>
              <a:buAutoNum type="arabicPeriod"/>
              <a:defRPr/>
            </a:pPr>
            <a:endParaRPr lang="el-GR" sz="2400" b="1" dirty="0" smtClean="0">
              <a:solidFill>
                <a:schemeClr val="tx1">
                  <a:lumMod val="75000"/>
                  <a:lumOff val="25000"/>
                </a:schemeClr>
              </a:solidFill>
              <a:latin typeface="Century Gothic" panose="020B0502020202020204" pitchFamily="34" charset="0"/>
              <a:sym typeface="Wingdings" panose="05000000000000000000" pitchFamily="2" charset="2"/>
            </a:endParaRPr>
          </a:p>
          <a:p>
            <a:pPr marL="0" indent="0">
              <a:buNone/>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27741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88640"/>
            <a:ext cx="8229600" cy="850106"/>
          </a:xfrm>
        </p:spPr>
        <p:txBody>
          <a:bodyPr>
            <a:normAutofit/>
          </a:bodyPr>
          <a:lstStyle/>
          <a:p>
            <a:r>
              <a:rPr lang="el-GR" sz="2800" dirty="0" smtClean="0">
                <a:solidFill>
                  <a:schemeClr val="accent5">
                    <a:lumMod val="75000"/>
                  </a:schemeClr>
                </a:solidFill>
                <a:latin typeface="Century Gothic" panose="020B0502020202020204" pitchFamily="34" charset="0"/>
              </a:rPr>
              <a:t>ΠΡΟΠΑΡΑΣΚΕΥΑΣΤΙΚΕΣ ΕΠΙΣΚΕΨΕΙΣ</a:t>
            </a:r>
            <a:endParaRPr lang="en-GB" sz="2800" dirty="0">
              <a:solidFill>
                <a:schemeClr val="accent5">
                  <a:lumMod val="75000"/>
                </a:schemeClr>
              </a:solidFill>
              <a:latin typeface="Century Gothic" panose="020B0502020202020204" pitchFamily="34" charset="0"/>
            </a:endParaRPr>
          </a:p>
        </p:txBody>
      </p:sp>
      <p:sp>
        <p:nvSpPr>
          <p:cNvPr id="5" name="Content Placeholder 4"/>
          <p:cNvSpPr>
            <a:spLocks noGrp="1"/>
          </p:cNvSpPr>
          <p:nvPr>
            <p:ph idx="1"/>
          </p:nvPr>
        </p:nvSpPr>
        <p:spPr>
          <a:xfrm>
            <a:off x="251520" y="980728"/>
            <a:ext cx="8435280" cy="4536503"/>
          </a:xfrm>
        </p:spPr>
        <p:txBody>
          <a:bodyPr>
            <a:normAutofit/>
          </a:bodyPr>
          <a:lstStyle/>
          <a:p>
            <a:pPr algn="just">
              <a:buFont typeface="Wingdings" panose="05000000000000000000" pitchFamily="2" charset="2"/>
              <a:buChar char="Ø"/>
            </a:pPr>
            <a:r>
              <a:rPr lang="el-GR" sz="2200" dirty="0" smtClean="0">
                <a:latin typeface="Century Gothic" panose="020B0502020202020204" pitchFamily="34" charset="0"/>
              </a:rPr>
              <a:t>Σύντομες </a:t>
            </a:r>
            <a:r>
              <a:rPr lang="el-GR" sz="2200" b="1" dirty="0" smtClean="0">
                <a:latin typeface="Century Gothic" panose="020B0502020202020204" pitchFamily="34" charset="0"/>
              </a:rPr>
              <a:t>«Προπαρασκευαστικές Επισκέψεις» </a:t>
            </a:r>
            <a:r>
              <a:rPr lang="el-GR" sz="2200" dirty="0" smtClean="0">
                <a:latin typeface="Century Gothic" panose="020B0502020202020204" pitchFamily="34" charset="0"/>
              </a:rPr>
              <a:t>προς </a:t>
            </a:r>
            <a:r>
              <a:rPr lang="el-GR" sz="2200" dirty="0">
                <a:latin typeface="Century Gothic" panose="020B0502020202020204" pitchFamily="34" charset="0"/>
              </a:rPr>
              <a:t>τους ο</a:t>
            </a:r>
            <a:r>
              <a:rPr lang="el-GR" sz="2200" dirty="0" smtClean="0">
                <a:latin typeface="Century Gothic" panose="020B0502020202020204" pitchFamily="34" charset="0"/>
              </a:rPr>
              <a:t>ργανισμούς υποδοχής για </a:t>
            </a:r>
            <a:r>
              <a:rPr lang="el-GR" sz="2200" dirty="0">
                <a:latin typeface="Century Gothic" panose="020B0502020202020204" pitchFamily="34" charset="0"/>
              </a:rPr>
              <a:t>να διευκολύνουν τη συνεργασία μεταξύ ο</a:t>
            </a:r>
            <a:r>
              <a:rPr lang="el-GR" sz="2200" dirty="0" smtClean="0">
                <a:latin typeface="Century Gothic" panose="020B0502020202020204" pitchFamily="34" charset="0"/>
              </a:rPr>
              <a:t>ργανισμού αποστολής </a:t>
            </a:r>
            <a:r>
              <a:rPr lang="el-GR" sz="2200" dirty="0">
                <a:latin typeface="Century Gothic" panose="020B0502020202020204" pitchFamily="34" charset="0"/>
              </a:rPr>
              <a:t> </a:t>
            </a:r>
            <a:r>
              <a:rPr lang="el-GR" sz="2200" dirty="0" smtClean="0">
                <a:latin typeface="Century Gothic" panose="020B0502020202020204" pitchFamily="34" charset="0"/>
              </a:rPr>
              <a:t>και οργανισμού υποδοχής, την </a:t>
            </a:r>
            <a:r>
              <a:rPr lang="el-GR" sz="2200" dirty="0">
                <a:latin typeface="Century Gothic" panose="020B0502020202020204" pitchFamily="34" charset="0"/>
              </a:rPr>
              <a:t>προετοιμασία των δραστηριοτήτων κινητικότητας και να διασφαλίσουν την ποιότητα της </a:t>
            </a:r>
            <a:r>
              <a:rPr lang="el-GR" sz="2200" dirty="0" smtClean="0">
                <a:latin typeface="Century Gothic" panose="020B0502020202020204" pitchFamily="34" charset="0"/>
              </a:rPr>
              <a:t>κινητικότητας</a:t>
            </a:r>
            <a:endParaRPr lang="el-GR" sz="2200" dirty="0">
              <a:latin typeface="Century Gothic" panose="020B0502020202020204" pitchFamily="34" charset="0"/>
            </a:endParaRPr>
          </a:p>
          <a:p>
            <a:pPr algn="just">
              <a:buFont typeface="Wingdings" panose="05000000000000000000" pitchFamily="2" charset="2"/>
              <a:buChar char="Ø"/>
            </a:pPr>
            <a:r>
              <a:rPr lang="el-GR" sz="2200" dirty="0" smtClean="0">
                <a:latin typeface="Century Gothic" panose="020B0502020202020204" pitchFamily="34" charset="0"/>
              </a:rPr>
              <a:t>Συμμετέχοντες</a:t>
            </a:r>
            <a:r>
              <a:rPr lang="en-US" sz="2200" dirty="0" smtClean="0">
                <a:latin typeface="Century Gothic" panose="020B0502020202020204" pitchFamily="34" charset="0"/>
              </a:rPr>
              <a:t>:</a:t>
            </a:r>
          </a:p>
          <a:p>
            <a:pPr algn="just">
              <a:buFontTx/>
              <a:buChar char="-"/>
            </a:pPr>
            <a:r>
              <a:rPr lang="el-GR" sz="2200" dirty="0" smtClean="0">
                <a:latin typeface="Century Gothic" panose="020B0502020202020204" pitchFamily="34" charset="0"/>
              </a:rPr>
              <a:t>μέλη του προσωπικού</a:t>
            </a:r>
            <a:endParaRPr lang="en-US" sz="2200" dirty="0" smtClean="0">
              <a:latin typeface="Century Gothic" panose="020B0502020202020204" pitchFamily="34" charset="0"/>
            </a:endParaRPr>
          </a:p>
          <a:p>
            <a:pPr algn="just">
              <a:buFontTx/>
              <a:buChar char="-"/>
            </a:pPr>
            <a:r>
              <a:rPr lang="el-GR" sz="2200" dirty="0" smtClean="0">
                <a:latin typeface="Century Gothic" panose="020B0502020202020204" pitchFamily="34" charset="0"/>
              </a:rPr>
              <a:t>επιλέξιμοι συμμετέχοντες που ανήκουν σε ευάλωτες ομάδες </a:t>
            </a:r>
            <a:endParaRPr lang="en-US" sz="2200" dirty="0">
              <a:latin typeface="Century Gothic" panose="020B0502020202020204" pitchFamily="34" charset="0"/>
            </a:endParaRPr>
          </a:p>
          <a:p>
            <a:pPr algn="just">
              <a:buFontTx/>
              <a:buChar char="-"/>
            </a:pPr>
            <a:r>
              <a:rPr lang="el-GR" sz="2200" dirty="0" smtClean="0">
                <a:latin typeface="Century Gothic" panose="020B0502020202020204" pitchFamily="34" charset="0"/>
              </a:rPr>
              <a:t>εκπαιδευόμενοι σε μεγάλης διάρκειας κινητικότητες </a:t>
            </a:r>
            <a:endParaRPr lang="en-GB" sz="2200" b="1" dirty="0" smtClean="0">
              <a:latin typeface="Century Gothic" panose="020B0502020202020204" pitchFamily="34" charset="0"/>
            </a:endParaRPr>
          </a:p>
          <a:p>
            <a:pPr>
              <a:buFont typeface="Wingdings" panose="05000000000000000000" pitchFamily="2" charset="2"/>
              <a:buChar char="Ø"/>
            </a:pPr>
            <a:r>
              <a:rPr lang="el-GR" sz="2200" b="1" dirty="0" smtClean="0">
                <a:latin typeface="Century Gothic" panose="020B0502020202020204" pitchFamily="34" charset="0"/>
              </a:rPr>
              <a:t>Μ</a:t>
            </a:r>
            <a:r>
              <a:rPr lang="en-US" sz="2200" b="1" dirty="0" smtClean="0">
                <a:latin typeface="Century Gothic" panose="020B0502020202020204" pitchFamily="34" charset="0"/>
              </a:rPr>
              <a:t>ax. </a:t>
            </a:r>
            <a:r>
              <a:rPr lang="en-GB" sz="2200" b="1" dirty="0" smtClean="0">
                <a:latin typeface="Century Gothic" panose="020B0502020202020204" pitchFamily="34" charset="0"/>
              </a:rPr>
              <a:t>3 </a:t>
            </a:r>
            <a:r>
              <a:rPr lang="el-GR" sz="2200" b="1" dirty="0" smtClean="0">
                <a:latin typeface="Century Gothic" panose="020B0502020202020204" pitchFamily="34" charset="0"/>
              </a:rPr>
              <a:t>συμμετέχοντες </a:t>
            </a:r>
            <a:r>
              <a:rPr lang="el-GR" sz="2200" dirty="0" smtClean="0">
                <a:latin typeface="Century Gothic" panose="020B0502020202020204" pitchFamily="34" charset="0"/>
              </a:rPr>
              <a:t>ανά Προπαρασκευαστική Επίσκεψη</a:t>
            </a:r>
          </a:p>
        </p:txBody>
      </p:sp>
    </p:spTree>
    <p:extLst>
      <p:ext uri="{BB962C8B-B14F-4D97-AF65-F5344CB8AC3E}">
        <p14:creationId xmlns:p14="http://schemas.microsoft.com/office/powerpoint/2010/main" val="350006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a:bodyPr>
          <a:lstStyle/>
          <a:p>
            <a:r>
              <a:rPr lang="el-GR" sz="2800" dirty="0" smtClean="0">
                <a:solidFill>
                  <a:schemeClr val="accent5">
                    <a:lumMod val="75000"/>
                  </a:schemeClr>
                </a:solidFill>
                <a:latin typeface="Century Gothic" panose="020B0502020202020204" pitchFamily="34" charset="0"/>
              </a:rPr>
              <a:t>ΠΟΥ ΘΑ ΒΡΩ ΟΡΓΑΝΙΣΜΟ ΥΠΟΔΟΧΗΣ (1/3)</a:t>
            </a:r>
            <a:endParaRPr lang="en-GB" sz="2800" dirty="0">
              <a:solidFill>
                <a:schemeClr val="accent5">
                  <a:lumMod val="75000"/>
                </a:schemeClr>
              </a:solidFill>
              <a:latin typeface="Century Gothic" panose="020B050202020202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3931354092"/>
              </p:ext>
            </p:extLst>
          </p:nvPr>
        </p:nvGraphicFramePr>
        <p:xfrm>
          <a:off x="364446" y="844451"/>
          <a:ext cx="8568952" cy="459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64446" y="764704"/>
            <a:ext cx="507165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algn="l"/>
            <a:r>
              <a:rPr lang="el-GR" sz="2000" dirty="0" smtClean="0">
                <a:solidFill>
                  <a:schemeClr val="accent5">
                    <a:lumMod val="75000"/>
                  </a:schemeClr>
                </a:solidFill>
                <a:latin typeface="Century Gothic" panose="020B0502020202020204" pitchFamily="34" charset="0"/>
              </a:rPr>
              <a:t>Πλατφόρμες Σχολικής Εκπαίδευσης</a:t>
            </a:r>
            <a:endParaRPr lang="en-GB" sz="20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2085858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normAutofit/>
          </a:bodyPr>
          <a:lstStyle/>
          <a:p>
            <a:r>
              <a:rPr lang="el-GR" sz="2800" dirty="0">
                <a:solidFill>
                  <a:schemeClr val="accent5">
                    <a:lumMod val="75000"/>
                  </a:schemeClr>
                </a:solidFill>
                <a:latin typeface="Century Gothic" panose="020B0502020202020204" pitchFamily="34" charset="0"/>
              </a:rPr>
              <a:t>ΠΟΥ ΘΑ ΒΡΩ </a:t>
            </a:r>
            <a:r>
              <a:rPr lang="el-GR" sz="2800" dirty="0" smtClean="0">
                <a:solidFill>
                  <a:schemeClr val="accent5">
                    <a:lumMod val="75000"/>
                  </a:schemeClr>
                </a:solidFill>
                <a:latin typeface="Century Gothic" panose="020B0502020202020204" pitchFamily="34" charset="0"/>
              </a:rPr>
              <a:t>ΟΡΓΑΝΙΣΜΟ ΥΠΟΔΟΧΗΣ (2/3)</a:t>
            </a:r>
            <a:endParaRPr lang="en-GB" sz="2800" dirty="0">
              <a:solidFill>
                <a:schemeClr val="accent5">
                  <a:lumMod val="75000"/>
                </a:schemeClr>
              </a:solidFill>
              <a:latin typeface="Century Gothic" panose="020B0502020202020204" pitchFamily="34" charset="0"/>
            </a:endParaRPr>
          </a:p>
        </p:txBody>
      </p:sp>
      <p:sp>
        <p:nvSpPr>
          <p:cNvPr id="5" name="Title 1"/>
          <p:cNvSpPr txBox="1">
            <a:spLocks/>
          </p:cNvSpPr>
          <p:nvPr/>
        </p:nvSpPr>
        <p:spPr>
          <a:xfrm>
            <a:off x="364446" y="980728"/>
            <a:ext cx="535968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algn="l"/>
            <a:r>
              <a:rPr lang="el-GR" sz="2000" dirty="0" smtClean="0">
                <a:solidFill>
                  <a:schemeClr val="accent5">
                    <a:lumMod val="75000"/>
                  </a:schemeClr>
                </a:solidFill>
                <a:latin typeface="Century Gothic" panose="020B0502020202020204" pitchFamily="34" charset="0"/>
              </a:rPr>
              <a:t>Πλατφόρμα Εκπαίδευσης Ενηλίκων</a:t>
            </a:r>
            <a:r>
              <a:rPr lang="en-US" sz="2000" dirty="0" smtClean="0">
                <a:solidFill>
                  <a:schemeClr val="accent5">
                    <a:lumMod val="75000"/>
                  </a:schemeClr>
                </a:solidFill>
                <a:latin typeface="Century Gothic" panose="020B0502020202020204" pitchFamily="34" charset="0"/>
              </a:rPr>
              <a:t>/EEK</a:t>
            </a:r>
            <a:endParaRPr lang="en-GB" sz="2000" dirty="0">
              <a:solidFill>
                <a:schemeClr val="accent5">
                  <a:lumMod val="75000"/>
                </a:schemeClr>
              </a:solidFill>
              <a:latin typeface="Century Gothic" panose="020B0502020202020204"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37783923"/>
              </p:ext>
            </p:extLst>
          </p:nvPr>
        </p:nvGraphicFramePr>
        <p:xfrm>
          <a:off x="467544" y="1412776"/>
          <a:ext cx="6480720" cy="4575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503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solidFill>
                  <a:schemeClr val="accent5">
                    <a:lumMod val="75000"/>
                  </a:schemeClr>
                </a:solidFill>
                <a:latin typeface="Century Gothic" panose="020B0502020202020204" pitchFamily="34" charset="0"/>
              </a:rPr>
              <a:t>ΠΟΥ ΘΑ ΒΡΩ ΟΡΓΑΝΙΣΜΟ ΥΠΟΔΟΧΗΣ (3/3)</a:t>
            </a:r>
            <a:endParaRPr lang="en-GB" sz="2800" dirty="0">
              <a:solidFill>
                <a:schemeClr val="accent5">
                  <a:lumMod val="75000"/>
                </a:schemeClr>
              </a:solidFill>
              <a:latin typeface="Century Gothic" panose="020B0502020202020204" pitchFamily="34" charset="0"/>
            </a:endParaRPr>
          </a:p>
        </p:txBody>
      </p:sp>
      <p:sp>
        <p:nvSpPr>
          <p:cNvPr id="7" name="Content Placeholder 6"/>
          <p:cNvSpPr>
            <a:spLocks noGrp="1"/>
          </p:cNvSpPr>
          <p:nvPr>
            <p:ph idx="4294967295"/>
          </p:nvPr>
        </p:nvSpPr>
        <p:spPr>
          <a:xfrm>
            <a:off x="539552" y="1628800"/>
            <a:ext cx="8229600" cy="2692896"/>
          </a:xfrm>
        </p:spPr>
        <p:txBody>
          <a:bodyPr>
            <a:normAutofit/>
          </a:bodyPr>
          <a:lstStyle/>
          <a:p>
            <a:pPr>
              <a:lnSpc>
                <a:spcPct val="150000"/>
              </a:lnSpc>
            </a:pPr>
            <a:r>
              <a:rPr lang="el-GR" sz="2000" dirty="0">
                <a:latin typeface="Century Gothic" panose="020B0502020202020204" pitchFamily="34" charset="0"/>
              </a:rPr>
              <a:t>Εξειδικευμένες πλατφόρμες ανά τομέα</a:t>
            </a:r>
            <a:endParaRPr lang="en-GB" sz="2000" dirty="0">
              <a:latin typeface="Century Gothic" panose="020B0502020202020204" pitchFamily="34" charset="0"/>
            </a:endParaRPr>
          </a:p>
          <a:p>
            <a:pPr>
              <a:lnSpc>
                <a:spcPct val="150000"/>
              </a:lnSpc>
            </a:pPr>
            <a:r>
              <a:rPr lang="en-GB" sz="2000" dirty="0" smtClean="0">
                <a:latin typeface="Century Gothic" panose="020B0502020202020204" pitchFamily="34" charset="0"/>
                <a:hlinkClick r:id="rId3"/>
              </a:rPr>
              <a:t>Projects Results Platform</a:t>
            </a:r>
            <a:endParaRPr lang="en-GB"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chemeClr val="tx1">
                    <a:lumMod val="75000"/>
                    <a:lumOff val="25000"/>
                  </a:schemeClr>
                </a:solidFill>
                <a:latin typeface="Century Gothic" panose="020B0502020202020204" pitchFamily="34" charset="0"/>
              </a:rPr>
              <a:t>Προσωπικές επαφές από προηγούμενες συμμετοχές στο Πρόγραμμα</a:t>
            </a:r>
          </a:p>
          <a:p>
            <a:pPr>
              <a:lnSpc>
                <a:spcPct val="150000"/>
              </a:lnSpc>
            </a:pPr>
            <a:r>
              <a:rPr lang="el-GR" sz="2000" dirty="0">
                <a:solidFill>
                  <a:schemeClr val="tx1">
                    <a:lumMod val="75000"/>
                    <a:lumOff val="25000"/>
                  </a:schemeClr>
                </a:solidFill>
                <a:latin typeface="Century Gothic" panose="020B0502020202020204" pitchFamily="34" charset="0"/>
              </a:rPr>
              <a:t>Ιδιωτικές </a:t>
            </a:r>
            <a:r>
              <a:rPr lang="el-GR" sz="2000" dirty="0" smtClean="0">
                <a:solidFill>
                  <a:schemeClr val="tx1">
                    <a:lumMod val="75000"/>
                    <a:lumOff val="25000"/>
                  </a:schemeClr>
                </a:solidFill>
                <a:latin typeface="Century Gothic" panose="020B0502020202020204" pitchFamily="34" charset="0"/>
              </a:rPr>
              <a:t>πρωτοβουλίες</a:t>
            </a:r>
          </a:p>
          <a:p>
            <a:pPr>
              <a:lnSpc>
                <a:spcPct val="150000"/>
              </a:lnSpc>
            </a:pPr>
            <a:endParaRPr lang="en-US" sz="2000" dirty="0" smtClean="0">
              <a:solidFill>
                <a:schemeClr val="tx1">
                  <a:lumMod val="75000"/>
                  <a:lumOff val="25000"/>
                </a:schemeClr>
              </a:solidFill>
              <a:latin typeface="Century Gothic" panose="020B0502020202020204" pitchFamily="34" charset="0"/>
            </a:endParaRPr>
          </a:p>
          <a:p>
            <a:pPr marL="0" indent="0">
              <a:buNone/>
            </a:pPr>
            <a:endParaRPr lang="en-GB" dirty="0">
              <a:solidFill>
                <a:schemeClr val="tx1">
                  <a:lumMod val="75000"/>
                  <a:lumOff val="25000"/>
                </a:schemeClr>
              </a:solidFill>
            </a:endParaRPr>
          </a:p>
        </p:txBody>
      </p:sp>
      <p:sp>
        <p:nvSpPr>
          <p:cNvPr id="4" name="TextBox 3"/>
          <p:cNvSpPr txBox="1"/>
          <p:nvPr/>
        </p:nvSpPr>
        <p:spPr>
          <a:xfrm>
            <a:off x="611560" y="4377298"/>
            <a:ext cx="6799842" cy="707886"/>
          </a:xfrm>
          <a:prstGeom prst="rect">
            <a:avLst/>
          </a:prstGeom>
          <a:noFill/>
        </p:spPr>
        <p:txBody>
          <a:bodyPr wrap="square" rtlCol="0">
            <a:spAutoFit/>
          </a:bodyPr>
          <a:lstStyle/>
          <a:p>
            <a:r>
              <a:rPr lang="el-GR" sz="2000" b="1" dirty="0" smtClean="0">
                <a:solidFill>
                  <a:schemeClr val="accent6">
                    <a:lumMod val="75000"/>
                  </a:schemeClr>
                </a:solidFill>
                <a:latin typeface="Century Gothic" panose="020B0502020202020204" pitchFamily="34" charset="0"/>
              </a:rPr>
              <a:t>Πριν την επιλογή κάποιου σεμιναρίου λάβετε υπόψη σας τα </a:t>
            </a:r>
            <a:r>
              <a:rPr lang="el-GR" sz="2000" dirty="0" smtClean="0">
                <a:latin typeface="Century Gothic" panose="020B0502020202020204" pitchFamily="34" charset="0"/>
                <a:hlinkClick r:id="rId4"/>
              </a:rPr>
              <a:t>Πρότυπα Ποιότητας σεμιναρίων κατάρτισης</a:t>
            </a:r>
            <a:endParaRPr lang="en-US" sz="2000" dirty="0">
              <a:latin typeface="Century Gothic" panose="020B0502020202020204" pitchFamily="34" charset="0"/>
            </a:endParaRPr>
          </a:p>
        </p:txBody>
      </p:sp>
    </p:spTree>
    <p:extLst>
      <p:ext uri="{BB962C8B-B14F-4D97-AF65-F5344CB8AC3E}">
        <p14:creationId xmlns:p14="http://schemas.microsoft.com/office/powerpoint/2010/main" val="1813231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20080"/>
          </a:xfrm>
        </p:spPr>
        <p:txBody>
          <a:bodyPr>
            <a:noAutofit/>
          </a:bodyPr>
          <a:lstStyle/>
          <a:p>
            <a:r>
              <a:rPr lang="el-GR" sz="2800" dirty="0">
                <a:solidFill>
                  <a:schemeClr val="accent5">
                    <a:lumMod val="75000"/>
                  </a:schemeClr>
                </a:solidFill>
                <a:latin typeface="Century Gothic" panose="020B0502020202020204" pitchFamily="34" charset="0"/>
              </a:rPr>
              <a:t>ΧΡΗΜΑΤΟΔΟΤΗΣΗ</a:t>
            </a:r>
            <a:endParaRPr lang="en-US" sz="2800" b="1"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t>24</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951717"/>
            <a:ext cx="3202969" cy="11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4047018886"/>
              </p:ext>
            </p:extLst>
          </p:nvPr>
        </p:nvGraphicFramePr>
        <p:xfrm>
          <a:off x="395536" y="1052736"/>
          <a:ext cx="84969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9793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ΟΡΓΑΝΩΤΙΚΑ ΕΞΟΔΑ (1/2) </a:t>
            </a: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323528" y="908720"/>
            <a:ext cx="8820472"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FontTx/>
              <a:buNone/>
              <a:defRPr/>
            </a:pPr>
            <a:r>
              <a:rPr lang="el-GR" altLang="en-US" sz="2200" u="sng" dirty="0" smtClean="0">
                <a:solidFill>
                  <a:schemeClr val="tx1">
                    <a:lumMod val="75000"/>
                    <a:lumOff val="25000"/>
                  </a:schemeClr>
                </a:solidFill>
                <a:latin typeface="Century Gothic" panose="020B0502020202020204" pitchFamily="34" charset="0"/>
              </a:rPr>
              <a:t>Καλύπτουν έξοδα του οργανισμού αποστολής και του οργανισμού φιλοξενίας. Είναι συνδεδεμένα με την:</a:t>
            </a:r>
          </a:p>
          <a:p>
            <a:pPr marL="0" indent="0">
              <a:buFontTx/>
              <a:buNone/>
              <a:defRPr/>
            </a:pPr>
            <a:endParaRPr lang="el-GR" altLang="en-US" sz="1000" u="sng" dirty="0" smtClean="0">
              <a:solidFill>
                <a:schemeClr val="tx1">
                  <a:lumMod val="75000"/>
                  <a:lumOff val="25000"/>
                </a:schemeClr>
              </a:solidFill>
              <a:latin typeface="Century Gothic" panose="020B0502020202020204" pitchFamily="34" charset="0"/>
            </a:endParaRPr>
          </a:p>
          <a:p>
            <a:pPr>
              <a:defRPr/>
            </a:pPr>
            <a:r>
              <a:rPr lang="el-GR" altLang="en-US" sz="2200" dirty="0" smtClean="0">
                <a:solidFill>
                  <a:schemeClr val="tx1">
                    <a:lumMod val="75000"/>
                    <a:lumOff val="25000"/>
                  </a:schemeClr>
                </a:solidFill>
                <a:latin typeface="Century Gothic" panose="020B0502020202020204" pitchFamily="34" charset="0"/>
              </a:rPr>
              <a:t>Προετοιμασία κινητικ</a:t>
            </a:r>
            <a:r>
              <a:rPr lang="en-GB" altLang="en-US" sz="2200" dirty="0" smtClean="0">
                <a:solidFill>
                  <a:schemeClr val="tx1">
                    <a:lumMod val="75000"/>
                    <a:lumOff val="25000"/>
                  </a:schemeClr>
                </a:solidFill>
                <a:latin typeface="Century Gothic" panose="020B0502020202020204" pitchFamily="34" charset="0"/>
              </a:rPr>
              <a:t>o</a:t>
            </a:r>
            <a:r>
              <a:rPr lang="el-GR" altLang="en-US" sz="2200" dirty="0" err="1" smtClean="0">
                <a:solidFill>
                  <a:schemeClr val="tx1">
                    <a:lumMod val="75000"/>
                    <a:lumOff val="25000"/>
                  </a:schemeClr>
                </a:solidFill>
                <a:latin typeface="Century Gothic" panose="020B0502020202020204" pitchFamily="34" charset="0"/>
              </a:rPr>
              <a:t>τήτων</a:t>
            </a:r>
            <a:r>
              <a:rPr lang="el-GR" altLang="en-US" sz="2200" dirty="0" smtClean="0">
                <a:latin typeface="Century Gothic" panose="020B0502020202020204" pitchFamily="34" charset="0"/>
              </a:rPr>
              <a:t> &amp; των </a:t>
            </a:r>
            <a:r>
              <a:rPr lang="el-GR" altLang="en-US" sz="2200" dirty="0" smtClean="0">
                <a:solidFill>
                  <a:schemeClr val="tx1">
                    <a:lumMod val="75000"/>
                    <a:lumOff val="25000"/>
                  </a:schemeClr>
                </a:solidFill>
                <a:latin typeface="Century Gothic" panose="020B0502020202020204" pitchFamily="34" charset="0"/>
              </a:rPr>
              <a:t>συμμετεχόντων</a:t>
            </a:r>
            <a:endParaRPr lang="el-GR" altLang="en-US" sz="2200" dirty="0">
              <a:solidFill>
                <a:schemeClr val="tx1">
                  <a:lumMod val="75000"/>
                  <a:lumOff val="25000"/>
                </a:schemeClr>
              </a:solidFill>
              <a:latin typeface="Century Gothic" panose="020B0502020202020204" pitchFamily="34" charset="0"/>
            </a:endParaRPr>
          </a:p>
          <a:p>
            <a:pPr>
              <a:defRPr/>
            </a:pPr>
            <a:r>
              <a:rPr lang="el-GR" altLang="en-US" sz="2200" dirty="0" smtClean="0">
                <a:solidFill>
                  <a:schemeClr val="tx1">
                    <a:lumMod val="75000"/>
                    <a:lumOff val="25000"/>
                  </a:schemeClr>
                </a:solidFill>
                <a:latin typeface="Century Gothic" panose="020B0502020202020204" pitchFamily="34" charset="0"/>
              </a:rPr>
              <a:t>Παρακολούθηση και στήριξη συμμετεχόντων, κατά τη διάρκεια της κινητικότητας</a:t>
            </a:r>
            <a:endParaRPr lang="en-US" altLang="en-US" sz="2200" dirty="0" smtClean="0">
              <a:solidFill>
                <a:schemeClr val="tx1">
                  <a:lumMod val="75000"/>
                  <a:lumOff val="25000"/>
                </a:schemeClr>
              </a:solidFill>
              <a:latin typeface="Century Gothic" panose="020B0502020202020204" pitchFamily="34" charset="0"/>
            </a:endParaRPr>
          </a:p>
          <a:p>
            <a:pPr>
              <a:defRPr/>
            </a:pPr>
            <a:r>
              <a:rPr lang="el-GR" altLang="en-US" sz="2200" dirty="0" smtClean="0">
                <a:latin typeface="Century Gothic" panose="020B0502020202020204" pitchFamily="34" charset="0"/>
              </a:rPr>
              <a:t>Διαδικασίες για αναγνώριση μαθησιακών αποτελεσμάτων</a:t>
            </a:r>
          </a:p>
          <a:p>
            <a:pPr>
              <a:defRPr/>
            </a:pPr>
            <a:r>
              <a:rPr lang="el-GR" altLang="en-US" sz="2200" dirty="0" smtClean="0">
                <a:solidFill>
                  <a:schemeClr val="tx1">
                    <a:lumMod val="75000"/>
                    <a:lumOff val="25000"/>
                  </a:schemeClr>
                </a:solidFill>
                <a:latin typeface="Century Gothic" panose="020B0502020202020204" pitchFamily="34" charset="0"/>
              </a:rPr>
              <a:t>Υπηρεσίες/εργαλεία για τη διεξαγωγή </a:t>
            </a:r>
            <a:r>
              <a:rPr lang="en-US" altLang="en-US" sz="2200" dirty="0" smtClean="0">
                <a:solidFill>
                  <a:schemeClr val="tx1">
                    <a:lumMod val="75000"/>
                    <a:lumOff val="25000"/>
                  </a:schemeClr>
                </a:solidFill>
                <a:latin typeface="Century Gothic" panose="020B0502020202020204" pitchFamily="34" charset="0"/>
              </a:rPr>
              <a:t>“Blended” </a:t>
            </a:r>
            <a:r>
              <a:rPr lang="el-GR" altLang="en-US" sz="2200" dirty="0" smtClean="0">
                <a:latin typeface="Century Gothic" panose="020B0502020202020204" pitchFamily="34" charset="0"/>
              </a:rPr>
              <a:t>δραστηριοτήτων</a:t>
            </a:r>
            <a:endParaRPr lang="el-GR" altLang="en-US" sz="2200" dirty="0" smtClean="0">
              <a:solidFill>
                <a:schemeClr val="tx1">
                  <a:lumMod val="75000"/>
                  <a:lumOff val="25000"/>
                </a:schemeClr>
              </a:solidFill>
              <a:latin typeface="Century Gothic" panose="020B0502020202020204" pitchFamily="34" charset="0"/>
            </a:endParaRPr>
          </a:p>
          <a:p>
            <a:pPr>
              <a:defRPr/>
            </a:pPr>
            <a:r>
              <a:rPr lang="el-GR" altLang="en-US" sz="2200" dirty="0" smtClean="0">
                <a:solidFill>
                  <a:schemeClr val="tx1">
                    <a:lumMod val="75000"/>
                    <a:lumOff val="25000"/>
                  </a:schemeClr>
                </a:solidFill>
                <a:latin typeface="Century Gothic" panose="020B0502020202020204" pitchFamily="34" charset="0"/>
              </a:rPr>
              <a:t>Δραστηριότητες Διάδοσης</a:t>
            </a:r>
          </a:p>
          <a:p>
            <a:pPr>
              <a:defRPr/>
            </a:pPr>
            <a:r>
              <a:rPr lang="el-GR" altLang="en-US" sz="2200" dirty="0" smtClean="0">
                <a:solidFill>
                  <a:schemeClr val="accent6">
                    <a:lumMod val="75000"/>
                  </a:schemeClr>
                </a:solidFill>
                <a:latin typeface="Century Gothic" panose="020B0502020202020204" pitchFamily="34" charset="0"/>
              </a:rPr>
              <a:t>Προβλέπεται επιπλέον επιχορήγηση </a:t>
            </a:r>
            <a:r>
              <a:rPr lang="en-US" altLang="en-US" sz="2200" dirty="0" smtClean="0">
                <a:solidFill>
                  <a:schemeClr val="accent6">
                    <a:lumMod val="75000"/>
                  </a:schemeClr>
                </a:solidFill>
                <a:latin typeface="Century Gothic" panose="020B0502020202020204" pitchFamily="34" charset="0"/>
              </a:rPr>
              <a:t>100€ </a:t>
            </a:r>
            <a:r>
              <a:rPr lang="el-GR" altLang="en-US" sz="2200" dirty="0" smtClean="0">
                <a:solidFill>
                  <a:schemeClr val="accent6">
                    <a:lumMod val="75000"/>
                  </a:schemeClr>
                </a:solidFill>
                <a:latin typeface="Century Gothic" panose="020B0502020202020204" pitchFamily="34" charset="0"/>
              </a:rPr>
              <a:t>ανά άτομο για τις κινητικότητες συμμετεχόντων </a:t>
            </a:r>
            <a:r>
              <a:rPr lang="en-GB" altLang="en-US" sz="2200" dirty="0" smtClean="0">
                <a:solidFill>
                  <a:schemeClr val="accent6">
                    <a:lumMod val="75000"/>
                  </a:schemeClr>
                </a:solidFill>
                <a:latin typeface="Century Gothic" panose="020B0502020202020204" pitchFamily="34" charset="0"/>
              </a:rPr>
              <a:t> </a:t>
            </a:r>
            <a:r>
              <a:rPr lang="el-GR" altLang="en-US" sz="2200" dirty="0" smtClean="0">
                <a:solidFill>
                  <a:schemeClr val="accent6">
                    <a:lumMod val="75000"/>
                  </a:schemeClr>
                </a:solidFill>
                <a:latin typeface="Century Gothic" panose="020B0502020202020204" pitchFamily="34" charset="0"/>
              </a:rPr>
              <a:t>από ευάλωτες ομάδες (</a:t>
            </a:r>
            <a:r>
              <a:rPr lang="en-US" altLang="en-US" sz="2200" dirty="0" smtClean="0">
                <a:solidFill>
                  <a:schemeClr val="accent6">
                    <a:lumMod val="75000"/>
                  </a:schemeClr>
                </a:solidFill>
                <a:latin typeface="Century Gothic" panose="020B0502020202020204" pitchFamily="34" charset="0"/>
              </a:rPr>
              <a:t>“fewer opportunities”)</a:t>
            </a:r>
            <a:endParaRPr lang="el-GR" altLang="en-US" sz="2200" dirty="0" smtClean="0">
              <a:solidFill>
                <a:schemeClr val="accent6">
                  <a:lumMod val="75000"/>
                </a:schemeClr>
              </a:solidFill>
              <a:latin typeface="Century Gothic" panose="020B0502020202020204" pitchFamily="34" charset="0"/>
            </a:endParaRPr>
          </a:p>
          <a:p>
            <a:pPr marL="0" indent="0">
              <a:buFontTx/>
              <a:buNone/>
              <a:defRPr/>
            </a:pPr>
            <a:endParaRPr lang="el-GR" altLang="en-US" sz="2400" dirty="0" smtClean="0">
              <a:solidFill>
                <a:schemeClr val="accent6">
                  <a:lumMod val="7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400" b="1" dirty="0">
              <a:solidFill>
                <a:schemeClr val="tx1">
                  <a:lumMod val="75000"/>
                  <a:lumOff val="25000"/>
                </a:schemeClr>
              </a:solidFill>
            </a:endParaRPr>
          </a:p>
          <a:p>
            <a:pPr marL="0" indent="0">
              <a:buFontTx/>
              <a:buNone/>
              <a:defRPr/>
            </a:pPr>
            <a:endParaRPr lang="el-GR" altLang="en-US" sz="2400" b="1" dirty="0" smtClean="0">
              <a:solidFill>
                <a:schemeClr val="tx1">
                  <a:lumMod val="75000"/>
                  <a:lumOff val="25000"/>
                </a:schemeClr>
              </a:solidFill>
            </a:endParaRPr>
          </a:p>
        </p:txBody>
      </p:sp>
    </p:spTree>
    <p:extLst>
      <p:ext uri="{BB962C8B-B14F-4D97-AF65-F5344CB8AC3E}">
        <p14:creationId xmlns:p14="http://schemas.microsoft.com/office/powerpoint/2010/main" val="3110484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44" y="-7193"/>
            <a:ext cx="8229600" cy="771897"/>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ΟΡΓΑΝΩΤΙΚΑ ΕΞΟΔΑ (2/2) </a:t>
            </a: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smtClean="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smtClean="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22378522"/>
              </p:ext>
            </p:extLst>
          </p:nvPr>
        </p:nvGraphicFramePr>
        <p:xfrm>
          <a:off x="179512" y="752196"/>
          <a:ext cx="8895853" cy="5315819"/>
        </p:xfrm>
        <a:graphic>
          <a:graphicData uri="http://schemas.openxmlformats.org/drawingml/2006/table">
            <a:tbl>
              <a:tblPr firstRow="1" bandRow="1">
                <a:tableStyleId>{7DF18680-E054-41AD-8BC1-D1AEF772440D}</a:tableStyleId>
              </a:tblPr>
              <a:tblGrid>
                <a:gridCol w="6408712"/>
                <a:gridCol w="2487141"/>
              </a:tblGrid>
              <a:tr h="574545">
                <a:tc>
                  <a:txBody>
                    <a:bodyPr/>
                    <a:lstStyle/>
                    <a:p>
                      <a:pPr algn="ctr"/>
                      <a:r>
                        <a:rPr lang="el-GR" sz="1600" kern="1200" dirty="0" smtClean="0">
                          <a:solidFill>
                            <a:schemeClr val="tx1">
                              <a:lumMod val="75000"/>
                              <a:lumOff val="25000"/>
                            </a:schemeClr>
                          </a:solidFill>
                          <a:latin typeface="Century Gothic" panose="020B0502020202020204" pitchFamily="34" charset="0"/>
                          <a:ea typeface="+mn-ea"/>
                          <a:cs typeface="+mn-cs"/>
                        </a:rPr>
                        <a:t>Δραστηριότητα Κινητικότητας</a:t>
                      </a:r>
                      <a:endParaRPr lang="en-US" sz="1600" kern="1200" dirty="0">
                        <a:solidFill>
                          <a:schemeClr val="tx1">
                            <a:lumMod val="75000"/>
                            <a:lumOff val="25000"/>
                          </a:schemeClr>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600" b="1" kern="1200" dirty="0" smtClean="0">
                          <a:solidFill>
                            <a:schemeClr val="tx1">
                              <a:lumMod val="75000"/>
                              <a:lumOff val="25000"/>
                            </a:schemeClr>
                          </a:solidFill>
                          <a:latin typeface="Century Gothic" panose="020B0502020202020204" pitchFamily="34" charset="0"/>
                          <a:ea typeface="+mn-ea"/>
                          <a:cs typeface="+mn-cs"/>
                        </a:rPr>
                        <a:t>Ποσό Επιχορήγησης</a:t>
                      </a:r>
                    </a:p>
                    <a:p>
                      <a:pPr marL="0" algn="ctr" defTabSz="914400" rtl="0" eaLnBrk="1" latinLnBrk="0" hangingPunct="1"/>
                      <a:r>
                        <a:rPr lang="el-GR" sz="1600" b="1" kern="1200" dirty="0" smtClean="0">
                          <a:solidFill>
                            <a:schemeClr val="tx1">
                              <a:lumMod val="75000"/>
                              <a:lumOff val="25000"/>
                            </a:schemeClr>
                          </a:solidFill>
                          <a:latin typeface="Century Gothic" panose="020B0502020202020204" pitchFamily="34" charset="0"/>
                          <a:ea typeface="+mn-ea"/>
                          <a:cs typeface="+mn-cs"/>
                        </a:rPr>
                        <a:t>ανά</a:t>
                      </a:r>
                      <a:r>
                        <a:rPr lang="el-GR" sz="1600" b="1" kern="1200" baseline="0" dirty="0" smtClean="0">
                          <a:solidFill>
                            <a:schemeClr val="tx1">
                              <a:lumMod val="75000"/>
                              <a:lumOff val="25000"/>
                            </a:schemeClr>
                          </a:solidFill>
                          <a:latin typeface="Century Gothic" panose="020B0502020202020204" pitchFamily="34" charset="0"/>
                          <a:ea typeface="+mn-ea"/>
                          <a:cs typeface="+mn-cs"/>
                        </a:rPr>
                        <a:t>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anchor="ctr"/>
                </a:tc>
              </a:tr>
              <a:tr h="40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Σεμινάρια &amp; Δραστηριότητες Κατάρτισης</a:t>
                      </a:r>
                      <a:endParaRPr lang="en-US" sz="1400" kern="1200" dirty="0">
                        <a:solidFill>
                          <a:prstClr val="black"/>
                        </a:solidFill>
                        <a:latin typeface="Century Gothic" panose="020B0502020202020204" pitchFamily="34" charset="0"/>
                        <a:ea typeface="+mn-ea"/>
                        <a:cs typeface="Arial"/>
                      </a:endParaRPr>
                    </a:p>
                  </a:txBody>
                  <a:tcPr/>
                </a:tc>
                <a:tc rowSpan="5">
                  <a:txBody>
                    <a:bodyPr/>
                    <a:lstStyle/>
                    <a:p>
                      <a:pPr algn="ctr"/>
                      <a:r>
                        <a:rPr lang="el-GR" b="1" dirty="0" smtClean="0"/>
                        <a:t>100 </a:t>
                      </a:r>
                      <a:r>
                        <a:rPr lang="en-US" b="1" dirty="0" smtClean="0"/>
                        <a:t>€</a:t>
                      </a:r>
                      <a:endParaRPr lang="en-US" b="1" dirty="0"/>
                    </a:p>
                    <a:p>
                      <a:pPr algn="ctr"/>
                      <a:r>
                        <a:rPr lang="en-US" b="1" dirty="0" smtClean="0"/>
                        <a:t> </a:t>
                      </a:r>
                      <a:endParaRPr lang="en-US" b="1" dirty="0"/>
                    </a:p>
                  </a:txBody>
                  <a:tcPr anchor="ctr"/>
                </a:tc>
              </a:tr>
              <a:tr h="401311">
                <a:tc>
                  <a:txBody>
                    <a:bodyPr/>
                    <a:lstStyle/>
                    <a:p>
                      <a:r>
                        <a:rPr lang="el-GR" sz="1400" dirty="0" smtClean="0">
                          <a:solidFill>
                            <a:prstClr val="black"/>
                          </a:solidFill>
                          <a:latin typeface="Century Gothic" panose="020B0502020202020204" pitchFamily="34" charset="0"/>
                          <a:cs typeface="Arial"/>
                        </a:rPr>
                        <a:t>Προσκεκλημένοι ειδικοί (</a:t>
                      </a:r>
                      <a:r>
                        <a:rPr lang="en-US" sz="1400" dirty="0" smtClean="0">
                          <a:solidFill>
                            <a:prstClr val="black"/>
                          </a:solidFill>
                          <a:latin typeface="Century Gothic" panose="020B0502020202020204" pitchFamily="34" charset="0"/>
                          <a:cs typeface="Arial"/>
                        </a:rPr>
                        <a:t>invited</a:t>
                      </a:r>
                      <a:r>
                        <a:rPr lang="en-US" sz="1400" baseline="0" dirty="0" smtClean="0">
                          <a:solidFill>
                            <a:prstClr val="black"/>
                          </a:solidFill>
                          <a:latin typeface="Century Gothic" panose="020B0502020202020204" pitchFamily="34" charset="0"/>
                          <a:cs typeface="Arial"/>
                        </a:rPr>
                        <a:t> experts)</a:t>
                      </a:r>
                      <a:endParaRPr lang="en-US" sz="1400" dirty="0"/>
                    </a:p>
                  </a:txBody>
                  <a:tcPr/>
                </a:tc>
                <a:tc vMerge="1">
                  <a:txBody>
                    <a:bodyPr/>
                    <a:lstStyle/>
                    <a:p>
                      <a:pPr algn="ctr"/>
                      <a:endParaRPr lang="en-US" dirty="0"/>
                    </a:p>
                  </a:txBody>
                  <a:tcPr/>
                </a:tc>
              </a:tr>
              <a:tr h="366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Φιλοξενία εκπαιδευτικών/εκπαιδευτών για κατάρτιση</a:t>
                      </a:r>
                    </a:p>
                  </a:txBody>
                  <a:tcPr/>
                </a:tc>
                <a:tc vMerge="1">
                  <a:txBody>
                    <a:bodyPr/>
                    <a:lstStyle/>
                    <a:p>
                      <a:pPr algn="ctr"/>
                      <a:endParaRPr lang="en-US" dirty="0"/>
                    </a:p>
                  </a:txBody>
                  <a:tcPr/>
                </a:tc>
              </a:tr>
              <a:tr h="401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Συμμετοχή σε Διαγωνισμούς Δεξιοτήτων </a:t>
                      </a:r>
                      <a:r>
                        <a:rPr lang="en-US" sz="1400" b="1" kern="1200" dirty="0" smtClean="0">
                          <a:solidFill>
                            <a:prstClr val="black"/>
                          </a:solidFill>
                          <a:latin typeface="Century Gothic" panose="020B0502020202020204" pitchFamily="34" charset="0"/>
                          <a:ea typeface="+mn-ea"/>
                          <a:cs typeface="Arial"/>
                        </a:rPr>
                        <a:t>(M</a:t>
                      </a:r>
                      <a:r>
                        <a:rPr lang="el-GR" sz="1400" b="1" kern="1200" dirty="0" smtClean="0">
                          <a:solidFill>
                            <a:prstClr val="black"/>
                          </a:solidFill>
                          <a:latin typeface="Century Gothic" panose="020B0502020202020204" pitchFamily="34" charset="0"/>
                          <a:ea typeface="+mn-ea"/>
                          <a:cs typeface="Arial"/>
                        </a:rPr>
                        <a:t>όνο</a:t>
                      </a:r>
                      <a:r>
                        <a:rPr lang="el-GR" sz="1400" b="1" kern="1200" baseline="0" dirty="0" smtClean="0">
                          <a:solidFill>
                            <a:prstClr val="black"/>
                          </a:solidFill>
                          <a:latin typeface="Century Gothic" panose="020B0502020202020204" pitchFamily="34" charset="0"/>
                          <a:ea typeface="+mn-ea"/>
                          <a:cs typeface="Arial"/>
                        </a:rPr>
                        <a:t> </a:t>
                      </a:r>
                      <a:r>
                        <a:rPr lang="el-GR" sz="1400" b="1" kern="1200" dirty="0" smtClean="0">
                          <a:solidFill>
                            <a:prstClr val="black"/>
                          </a:solidFill>
                          <a:latin typeface="Century Gothic" panose="020B0502020202020204" pitchFamily="34" charset="0"/>
                          <a:ea typeface="+mn-ea"/>
                          <a:cs typeface="Arial"/>
                        </a:rPr>
                        <a:t>ΕΕΚ)</a:t>
                      </a:r>
                      <a:endParaRPr lang="en-US" sz="1400" b="1" kern="1200" dirty="0">
                        <a:solidFill>
                          <a:prstClr val="black"/>
                        </a:solidFill>
                        <a:latin typeface="Century Gothic" panose="020B0502020202020204" pitchFamily="34" charset="0"/>
                        <a:ea typeface="+mn-ea"/>
                        <a:cs typeface="Arial"/>
                      </a:endParaRPr>
                    </a:p>
                  </a:txBody>
                  <a:tcPr/>
                </a:tc>
                <a:tc vMerge="1">
                  <a:txBody>
                    <a:bodyPr/>
                    <a:lstStyle/>
                    <a:p>
                      <a:pPr algn="ctr"/>
                      <a:endParaRPr lang="en-US" dirty="0"/>
                    </a:p>
                  </a:txBody>
                  <a:tcPr/>
                </a:tc>
              </a:tr>
              <a:tr h="560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prstClr val="black"/>
                          </a:solidFill>
                          <a:latin typeface="Century Gothic" panose="020B0502020202020204" pitchFamily="34" charset="0"/>
                          <a:ea typeface="+mn-ea"/>
                          <a:cs typeface="Arial"/>
                        </a:rPr>
                        <a:t>Για συμμετοχή σε κινητικότητα</a:t>
                      </a:r>
                      <a:r>
                        <a:rPr lang="el-GR" sz="1400" kern="1200" baseline="0" dirty="0" smtClean="0">
                          <a:solidFill>
                            <a:prstClr val="black"/>
                          </a:solidFill>
                          <a:latin typeface="Century Gothic" panose="020B0502020202020204" pitchFamily="34" charset="0"/>
                          <a:ea typeface="+mn-ea"/>
                          <a:cs typeface="Arial"/>
                        </a:rPr>
                        <a:t> ομάδας μαθητευομένων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1" kern="1200" baseline="0" dirty="0" smtClean="0">
                          <a:solidFill>
                            <a:prstClr val="black"/>
                          </a:solidFill>
                          <a:latin typeface="Century Gothic" panose="020B0502020202020204" pitchFamily="34" charset="0"/>
                          <a:ea typeface="+mn-ea"/>
                          <a:cs typeface="Arial"/>
                        </a:rPr>
                        <a:t>(Μόνο Εκπαίδευση Ενηλίκων &amp; Σχολική Εκπαίδευση *)</a:t>
                      </a:r>
                    </a:p>
                  </a:txBody>
                  <a:tcPr/>
                </a:tc>
                <a:tc vMerge="1">
                  <a:txBody>
                    <a:bodyPr/>
                    <a:lstStyle/>
                    <a:p>
                      <a:pPr algn="ctr"/>
                      <a:endParaRPr lang="en-US" dirty="0"/>
                    </a:p>
                  </a:txBody>
                  <a:tcPr/>
                </a:tc>
              </a:tr>
              <a:tr h="560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prstClr val="black"/>
                          </a:solidFill>
                          <a:latin typeface="Century Gothic" panose="020B0502020202020204" pitchFamily="34" charset="0"/>
                          <a:ea typeface="+mn-ea"/>
                          <a:cs typeface="Arial"/>
                        </a:rPr>
                        <a:t>Συμμετοχή σε </a:t>
                      </a:r>
                      <a:r>
                        <a:rPr lang="en-US" sz="1400" b="0" kern="1200" dirty="0" smtClean="0">
                          <a:solidFill>
                            <a:prstClr val="black"/>
                          </a:solidFill>
                          <a:latin typeface="Century Gothic" panose="020B0502020202020204" pitchFamily="34" charset="0"/>
                          <a:ea typeface="+mn-ea"/>
                          <a:cs typeface="Arial"/>
                        </a:rPr>
                        <a:t>job</a:t>
                      </a:r>
                      <a:r>
                        <a:rPr lang="en-US" sz="1400" b="0" kern="1200" baseline="0" dirty="0" smtClean="0">
                          <a:solidFill>
                            <a:prstClr val="black"/>
                          </a:solidFill>
                          <a:latin typeface="Century Gothic" panose="020B0502020202020204" pitchFamily="34" charset="0"/>
                          <a:ea typeface="+mn-ea"/>
                          <a:cs typeface="Arial"/>
                        </a:rPr>
                        <a:t> shadowing/</a:t>
                      </a:r>
                      <a:r>
                        <a:rPr lang="el-GR" sz="1400" b="0" kern="1200" baseline="0" dirty="0" smtClean="0">
                          <a:solidFill>
                            <a:prstClr val="black"/>
                          </a:solidFill>
                          <a:latin typeface="Century Gothic" panose="020B0502020202020204" pitchFamily="34" charset="0"/>
                          <a:ea typeface="+mn-ea"/>
                          <a:cs typeface="Arial"/>
                        </a:rPr>
                        <a:t>άσκηση καθηκόντων διδασκαλίας ή εκπαίδευσης</a:t>
                      </a:r>
                    </a:p>
                  </a:txBody>
                  <a:tcPr/>
                </a:tc>
                <a:tc rowSpan="2">
                  <a:txBody>
                    <a:bodyPr/>
                    <a:lstStyle/>
                    <a:p>
                      <a:pPr algn="ctr"/>
                      <a:r>
                        <a:rPr lang="el-GR" b="1" dirty="0" smtClean="0"/>
                        <a:t>      350 € **</a:t>
                      </a:r>
                      <a:endParaRPr lang="en-US" b="1" dirty="0"/>
                    </a:p>
                  </a:txBody>
                  <a:tcPr anchor="ctr"/>
                </a:tc>
              </a:tr>
              <a:tr h="1022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Συμμετοχή σε σύντομης διάρκειας κινητικότητα εκπαιδευομένων Εκπαίδευση Ενηλίκων</a:t>
                      </a:r>
                      <a:r>
                        <a:rPr lang="en-US"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2 – 30 ημέρες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Σχολική Εκπαίδευση</a:t>
                      </a:r>
                      <a:r>
                        <a:rPr lang="en-GB" sz="1400" b="0" kern="1200" baseline="0" dirty="0" smtClean="0">
                          <a:solidFill>
                            <a:prstClr val="black"/>
                          </a:solidFill>
                          <a:latin typeface="Century Gothic" panose="020B0502020202020204" pitchFamily="34" charset="0"/>
                          <a:ea typeface="+mn-ea"/>
                          <a:cs typeface="Arial"/>
                        </a:rPr>
                        <a:t>: 10 – 29 </a:t>
                      </a:r>
                      <a:r>
                        <a:rPr lang="el-GR" sz="1400" b="0" kern="1200" baseline="0" dirty="0" smtClean="0">
                          <a:solidFill>
                            <a:prstClr val="black"/>
                          </a:solidFill>
                          <a:latin typeface="Century Gothic" panose="020B0502020202020204" pitchFamily="34" charset="0"/>
                          <a:ea typeface="+mn-ea"/>
                          <a:cs typeface="Arial"/>
                        </a:rPr>
                        <a:t>ημέρες</a:t>
                      </a:r>
                      <a:endParaRPr lang="en-US" sz="1400" b="0" kern="1200" baseline="0" dirty="0" smtClean="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prstClr val="black"/>
                          </a:solidFill>
                          <a:latin typeface="Century Gothic" panose="020B0502020202020204" pitchFamily="34" charset="0"/>
                          <a:ea typeface="+mn-ea"/>
                          <a:cs typeface="Arial"/>
                        </a:rPr>
                        <a:t>EEK</a:t>
                      </a:r>
                      <a:r>
                        <a:rPr lang="en-GB" sz="1400" b="0" kern="1200" baseline="0" dirty="0" smtClean="0">
                          <a:solidFill>
                            <a:prstClr val="black"/>
                          </a:solidFill>
                          <a:latin typeface="Century Gothic" panose="020B0502020202020204" pitchFamily="34" charset="0"/>
                          <a:ea typeface="+mn-ea"/>
                          <a:cs typeface="Arial"/>
                        </a:rPr>
                        <a:t>: 2 – 89 </a:t>
                      </a:r>
                      <a:r>
                        <a:rPr lang="el-GR" sz="1400" b="0" kern="1200" baseline="0" dirty="0" smtClean="0">
                          <a:solidFill>
                            <a:prstClr val="black"/>
                          </a:solidFill>
                          <a:latin typeface="Century Gothic" panose="020B0502020202020204" pitchFamily="34" charset="0"/>
                          <a:ea typeface="+mn-ea"/>
                          <a:cs typeface="Arial"/>
                        </a:rPr>
                        <a:t>ημέρες</a:t>
                      </a:r>
                      <a:r>
                        <a:rPr lang="en-US" sz="1400" b="0" kern="1200" baseline="0" dirty="0" smtClean="0">
                          <a:solidFill>
                            <a:prstClr val="black"/>
                          </a:solidFill>
                          <a:latin typeface="Century Gothic" panose="020B0502020202020204" pitchFamily="34" charset="0"/>
                          <a:ea typeface="+mn-ea"/>
                          <a:cs typeface="Arial"/>
                        </a:rPr>
                        <a:t> </a:t>
                      </a:r>
                      <a:endParaRPr lang="el-GR" sz="1400" b="0" kern="1200" baseline="0" dirty="0" smtClean="0">
                        <a:solidFill>
                          <a:prstClr val="black"/>
                        </a:solidFill>
                        <a:latin typeface="Century Gothic" panose="020B0502020202020204" pitchFamily="34" charset="0"/>
                        <a:ea typeface="+mn-ea"/>
                        <a:cs typeface="Arial"/>
                      </a:endParaRPr>
                    </a:p>
                  </a:txBody>
                  <a:tcPr/>
                </a:tc>
                <a:tc vMerge="1">
                  <a:txBody>
                    <a:bodyPr/>
                    <a:lstStyle/>
                    <a:p>
                      <a:pPr algn="ctr"/>
                      <a:endParaRPr lang="en-US" dirty="0"/>
                    </a:p>
                  </a:txBody>
                  <a:tcPr anchor="ctr"/>
                </a:tc>
              </a:tr>
              <a:tr h="10225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prstClr val="black"/>
                          </a:solidFill>
                          <a:latin typeface="Century Gothic" panose="020B0502020202020204" pitchFamily="34" charset="0"/>
                          <a:ea typeface="+mn-ea"/>
                          <a:cs typeface="Arial"/>
                        </a:rPr>
                        <a:t>Συμμετοχή σε μεγάλης διάρκειας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1" kern="1200" baseline="0" dirty="0" smtClean="0">
                          <a:solidFill>
                            <a:prstClr val="black"/>
                          </a:solidFill>
                          <a:latin typeface="Century Gothic" panose="020B0502020202020204" pitchFamily="34" charset="0"/>
                          <a:ea typeface="+mn-ea"/>
                          <a:cs typeface="Arial"/>
                        </a:rPr>
                        <a:t>Μόνο ΕΕΚ &amp; Σχολική Εκπαίδευση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prstClr val="black"/>
                          </a:solidFill>
                          <a:latin typeface="Century Gothic" panose="020B0502020202020204" pitchFamily="34" charset="0"/>
                          <a:ea typeface="+mn-ea"/>
                          <a:cs typeface="Arial"/>
                        </a:rPr>
                        <a:t>Σχολική Εκπαίδευση</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3</a:t>
                      </a:r>
                      <a:r>
                        <a:rPr lang="en-GB" sz="1400" b="0" kern="1200" baseline="0" dirty="0" smtClean="0">
                          <a:solidFill>
                            <a:prstClr val="black"/>
                          </a:solidFill>
                          <a:latin typeface="Century Gothic" panose="020B0502020202020204" pitchFamily="34" charset="0"/>
                          <a:ea typeface="+mn-ea"/>
                          <a:cs typeface="Arial"/>
                        </a:rPr>
                        <a:t>0 – </a:t>
                      </a:r>
                      <a:r>
                        <a:rPr lang="el-GR" sz="1400" b="0" kern="1200" baseline="0" dirty="0" smtClean="0">
                          <a:solidFill>
                            <a:prstClr val="black"/>
                          </a:solidFill>
                          <a:latin typeface="Century Gothic" panose="020B0502020202020204" pitchFamily="34" charset="0"/>
                          <a:ea typeface="+mn-ea"/>
                          <a:cs typeface="Arial"/>
                        </a:rPr>
                        <a:t>365</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ημέρες</a:t>
                      </a:r>
                      <a:endParaRPr lang="en-US" sz="1400" b="0" kern="1200" baseline="0" dirty="0" smtClean="0">
                        <a:solidFill>
                          <a:prstClr val="black"/>
                        </a:solidFill>
                        <a:latin typeface="Century Gothic" panose="020B0502020202020204" pitchFamily="34" charset="0"/>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smtClean="0">
                          <a:solidFill>
                            <a:prstClr val="black"/>
                          </a:solidFill>
                          <a:latin typeface="Century Gothic" panose="020B0502020202020204" pitchFamily="34" charset="0"/>
                          <a:ea typeface="+mn-ea"/>
                          <a:cs typeface="Arial"/>
                        </a:rPr>
                        <a:t>EEK</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90</a:t>
                      </a:r>
                      <a:r>
                        <a:rPr lang="en-GB" sz="1400" b="0" kern="1200" baseline="0" dirty="0" smtClean="0">
                          <a:solidFill>
                            <a:prstClr val="black"/>
                          </a:solidFill>
                          <a:latin typeface="Century Gothic" panose="020B0502020202020204" pitchFamily="34" charset="0"/>
                          <a:ea typeface="+mn-ea"/>
                          <a:cs typeface="Arial"/>
                        </a:rPr>
                        <a:t> – </a:t>
                      </a:r>
                      <a:r>
                        <a:rPr lang="el-GR" sz="1400" b="0" kern="1200" baseline="0" dirty="0" smtClean="0">
                          <a:solidFill>
                            <a:prstClr val="black"/>
                          </a:solidFill>
                          <a:latin typeface="Century Gothic" panose="020B0502020202020204" pitchFamily="34" charset="0"/>
                          <a:ea typeface="+mn-ea"/>
                          <a:cs typeface="Arial"/>
                        </a:rPr>
                        <a:t>365</a:t>
                      </a:r>
                      <a:r>
                        <a:rPr lang="en-GB" sz="1400" b="0" kern="1200" baseline="0" dirty="0" smtClean="0">
                          <a:solidFill>
                            <a:prstClr val="black"/>
                          </a:solidFill>
                          <a:latin typeface="Century Gothic" panose="020B0502020202020204" pitchFamily="34" charset="0"/>
                          <a:ea typeface="+mn-ea"/>
                          <a:cs typeface="Arial"/>
                        </a:rPr>
                        <a:t> </a:t>
                      </a:r>
                      <a:r>
                        <a:rPr lang="el-GR" sz="1400" b="0" kern="1200" baseline="0" dirty="0" smtClean="0">
                          <a:solidFill>
                            <a:prstClr val="black"/>
                          </a:solidFill>
                          <a:latin typeface="Century Gothic" panose="020B0502020202020204" pitchFamily="34" charset="0"/>
                          <a:ea typeface="+mn-ea"/>
                          <a:cs typeface="Arial"/>
                        </a:rPr>
                        <a:t>ημέρες</a:t>
                      </a:r>
                      <a:r>
                        <a:rPr lang="en-US" sz="1400" b="0" kern="1200" baseline="0" dirty="0" smtClean="0">
                          <a:solidFill>
                            <a:prstClr val="black"/>
                          </a:solidFill>
                          <a:latin typeface="Century Gothic" panose="020B0502020202020204" pitchFamily="34" charset="0"/>
                          <a:ea typeface="+mn-ea"/>
                          <a:cs typeface="Arial"/>
                        </a:rPr>
                        <a:t> </a:t>
                      </a:r>
                      <a:endParaRPr lang="el-GR" sz="1400" b="0" kern="1200" baseline="0" dirty="0" smtClean="0">
                        <a:solidFill>
                          <a:prstClr val="black"/>
                        </a:solidFill>
                        <a:latin typeface="Century Gothic" panose="020B0502020202020204" pitchFamily="34" charset="0"/>
                        <a:ea typeface="+mn-ea"/>
                        <a:cs typeface="Arial"/>
                      </a:endParaRPr>
                    </a:p>
                  </a:txBody>
                  <a:tcPr/>
                </a:tc>
                <a:tc>
                  <a:txBody>
                    <a:bodyPr/>
                    <a:lstStyle/>
                    <a:p>
                      <a:pPr algn="ctr"/>
                      <a:r>
                        <a:rPr lang="el-GR" b="1" dirty="0" smtClean="0"/>
                        <a:t>500 €</a:t>
                      </a:r>
                      <a:endParaRPr lang="en-US" b="1" dirty="0"/>
                    </a:p>
                  </a:txBody>
                  <a:tcPr anchor="ctr"/>
                </a:tc>
              </a:tr>
            </a:tbl>
          </a:graphicData>
        </a:graphic>
      </p:graphicFrame>
      <p:sp>
        <p:nvSpPr>
          <p:cNvPr id="4" name="Rectangle 3"/>
          <p:cNvSpPr/>
          <p:nvPr/>
        </p:nvSpPr>
        <p:spPr>
          <a:xfrm>
            <a:off x="179512" y="6165304"/>
            <a:ext cx="6768752" cy="523220"/>
          </a:xfrm>
          <a:prstGeom prst="rect">
            <a:avLst/>
          </a:prstGeom>
        </p:spPr>
        <p:txBody>
          <a:bodyPr wrap="square">
            <a:spAutoFit/>
          </a:bodyPr>
          <a:lstStyle/>
          <a:p>
            <a:pPr>
              <a:defRPr/>
            </a:pPr>
            <a:r>
              <a:rPr lang="el-GR" sz="1400" dirty="0" smtClean="0">
                <a:solidFill>
                  <a:prstClr val="black"/>
                </a:solidFill>
                <a:latin typeface="Century Gothic" panose="020B0502020202020204" pitchFamily="34" charset="0"/>
                <a:cs typeface="Arial"/>
              </a:rPr>
              <a:t>* </a:t>
            </a:r>
            <a:r>
              <a:rPr lang="en-US" sz="1400" dirty="0" smtClean="0">
                <a:solidFill>
                  <a:prstClr val="black"/>
                </a:solidFill>
                <a:latin typeface="Century Gothic" panose="020B0502020202020204" pitchFamily="34" charset="0"/>
                <a:cs typeface="Arial"/>
              </a:rPr>
              <a:t>max</a:t>
            </a:r>
            <a:r>
              <a:rPr lang="en-US" sz="1400" dirty="0">
                <a:solidFill>
                  <a:prstClr val="black"/>
                </a:solidFill>
                <a:latin typeface="Century Gothic" panose="020B0502020202020204" pitchFamily="34" charset="0"/>
                <a:cs typeface="Arial"/>
              </a:rPr>
              <a:t>. 1000 € </a:t>
            </a:r>
            <a:r>
              <a:rPr lang="el-GR" sz="1400" dirty="0">
                <a:solidFill>
                  <a:prstClr val="black"/>
                </a:solidFill>
                <a:latin typeface="Century Gothic" panose="020B0502020202020204" pitchFamily="34" charset="0"/>
                <a:cs typeface="Arial"/>
              </a:rPr>
              <a:t>ανά ομάδα μαθητών </a:t>
            </a:r>
            <a:r>
              <a:rPr lang="el-GR" sz="1400" dirty="0" smtClean="0">
                <a:solidFill>
                  <a:prstClr val="black"/>
                </a:solidFill>
                <a:latin typeface="Century Gothic" panose="020B0502020202020204" pitchFamily="34" charset="0"/>
                <a:cs typeface="Arial"/>
              </a:rPr>
              <a:t>σχολείου</a:t>
            </a:r>
            <a:r>
              <a:rPr lang="en-US" sz="1400" dirty="0" smtClean="0">
                <a:solidFill>
                  <a:prstClr val="black"/>
                </a:solidFill>
                <a:latin typeface="Century Gothic" panose="020B0502020202020204" pitchFamily="34" charset="0"/>
                <a:cs typeface="Arial"/>
              </a:rPr>
              <a:t> </a:t>
            </a:r>
            <a:r>
              <a:rPr lang="el-GR" sz="1400" dirty="0" smtClean="0">
                <a:solidFill>
                  <a:prstClr val="black"/>
                </a:solidFill>
                <a:latin typeface="Century Gothic" panose="020B0502020202020204" pitchFamily="34" charset="0"/>
                <a:cs typeface="Arial"/>
              </a:rPr>
              <a:t>στη Σχολική Εκπαίδευση</a:t>
            </a:r>
          </a:p>
          <a:p>
            <a:pPr>
              <a:defRPr/>
            </a:pPr>
            <a:r>
              <a:rPr lang="el-GR" sz="1400" dirty="0" smtClean="0">
                <a:solidFill>
                  <a:prstClr val="black"/>
                </a:solidFill>
                <a:latin typeface="Century Gothic" panose="020B0502020202020204" pitchFamily="34" charset="0"/>
                <a:cs typeface="Arial"/>
              </a:rPr>
              <a:t>**200 € ανά συμμετέχοντα από τον 101 συμμετέχοντα και έπειτα</a:t>
            </a:r>
            <a:endParaRPr lang="en-US" sz="1400" dirty="0">
              <a:solidFill>
                <a:prstClr val="black"/>
              </a:solidFill>
              <a:latin typeface="Century Gothic" panose="020B0502020202020204" pitchFamily="34" charset="0"/>
              <a:cs typeface="Arial"/>
            </a:endParaRPr>
          </a:p>
        </p:txBody>
      </p:sp>
    </p:spTree>
    <p:extLst>
      <p:ext uri="{BB962C8B-B14F-4D97-AF65-F5344CB8AC3E}">
        <p14:creationId xmlns:p14="http://schemas.microsoft.com/office/powerpoint/2010/main" val="4243230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32"/>
            <a:ext cx="8229600" cy="1143000"/>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ΤΑΞΙΔΙΩΤΙΚΑ ΕΞΟΔΑ</a:t>
            </a:r>
            <a:endParaRPr lang="en-GB" sz="2800" dirty="0">
              <a:solidFill>
                <a:schemeClr val="accent5">
                  <a:lumMod val="75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76883502"/>
              </p:ext>
            </p:extLst>
          </p:nvPr>
        </p:nvGraphicFramePr>
        <p:xfrm>
          <a:off x="1043609" y="980728"/>
          <a:ext cx="6741366" cy="4968549"/>
        </p:xfrm>
        <a:graphic>
          <a:graphicData uri="http://schemas.openxmlformats.org/drawingml/2006/table">
            <a:tbl>
              <a:tblPr firstRow="1" bandRow="1">
                <a:tableStyleId>{5FD0F851-EC5A-4D38-B0AD-8093EC10F338}</a:tableStyleId>
              </a:tblPr>
              <a:tblGrid>
                <a:gridCol w="2247122">
                  <a:extLst>
                    <a:ext uri="{9D8B030D-6E8A-4147-A177-3AD203B41FA5}">
                      <a16:colId xmlns:a16="http://schemas.microsoft.com/office/drawing/2014/main" xmlns="" val="20000"/>
                    </a:ext>
                  </a:extLst>
                </a:gridCol>
                <a:gridCol w="2247122">
                  <a:extLst>
                    <a:ext uri="{9D8B030D-6E8A-4147-A177-3AD203B41FA5}">
                      <a16:colId xmlns:a16="http://schemas.microsoft.com/office/drawing/2014/main" xmlns="" val="20001"/>
                    </a:ext>
                  </a:extLst>
                </a:gridCol>
                <a:gridCol w="2247122"/>
              </a:tblGrid>
              <a:tr h="1357116">
                <a:tc>
                  <a:txBody>
                    <a:bodyPr/>
                    <a:lstStyle/>
                    <a:p>
                      <a:pPr algn="ctr"/>
                      <a:r>
                        <a:rPr lang="el-GR" sz="2000" dirty="0" smtClean="0">
                          <a:latin typeface="Century Gothic" panose="020B0502020202020204" pitchFamily="34" charset="0"/>
                        </a:rPr>
                        <a:t>Απόσταση σε </a:t>
                      </a:r>
                      <a:r>
                        <a:rPr lang="en-US" sz="2000" dirty="0" smtClean="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Ποσό επιχορήγησης</a:t>
                      </a:r>
                      <a:r>
                        <a:rPr lang="en-US" sz="2000" dirty="0" smtClean="0">
                          <a:latin typeface="Century Gothic" panose="020B0502020202020204" pitchFamily="34" charset="0"/>
                        </a:rPr>
                        <a:t> </a:t>
                      </a:r>
                      <a:r>
                        <a:rPr lang="el-GR" sz="2000" baseline="0" dirty="0" smtClean="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 Επιπλέον Ποσό επιχορήγησης</a:t>
                      </a:r>
                      <a:r>
                        <a:rPr lang="en-US" sz="2000" dirty="0" smtClean="0">
                          <a:latin typeface="Century Gothic" panose="020B0502020202020204" pitchFamily="34" charset="0"/>
                        </a:rPr>
                        <a:t> </a:t>
                      </a:r>
                      <a:r>
                        <a:rPr lang="el-GR" sz="2000" dirty="0" smtClean="0">
                          <a:latin typeface="Century Gothic" panose="020B0502020202020204" pitchFamily="34" charset="0"/>
                        </a:rPr>
                        <a:t>για </a:t>
                      </a:r>
                      <a:r>
                        <a:rPr lang="en-US" sz="2000" dirty="0" smtClean="0">
                          <a:latin typeface="Century Gothic" panose="020B0502020202020204" pitchFamily="34" charset="0"/>
                        </a:rPr>
                        <a:t>“Green Travel”</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xmlns="" val="10000"/>
                  </a:ext>
                </a:extLst>
              </a:tr>
              <a:tr h="515919">
                <a:tc>
                  <a:txBody>
                    <a:bodyPr/>
                    <a:lstStyle/>
                    <a:p>
                      <a:pPr algn="ctr"/>
                      <a:r>
                        <a:rPr lang="el-GR" sz="2000" dirty="0" smtClean="0">
                          <a:latin typeface="Century Gothic" panose="020B0502020202020204" pitchFamily="34" charset="0"/>
                        </a:rPr>
                        <a:t>0 - 99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23 €</a:t>
                      </a:r>
                      <a:endParaRPr lang="en-US" sz="2000" b="1" dirty="0">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a:t>
                      </a:r>
                      <a:endParaRPr lang="en-US" sz="2000" dirty="0">
                        <a:latin typeface="Century Gothic" panose="020B0502020202020204" pitchFamily="34" charset="0"/>
                      </a:endParaRPr>
                    </a:p>
                  </a:txBody>
                  <a:tcPr/>
                </a:tc>
                <a:extLst>
                  <a:ext uri="{0D108BD9-81ED-4DB2-BD59-A6C34878D82A}">
                    <a16:rowId xmlns:a16="http://schemas.microsoft.com/office/drawing/2014/main" xmlns="" val="10001"/>
                  </a:ext>
                </a:extLst>
              </a:tr>
              <a:tr h="515919">
                <a:tc>
                  <a:txBody>
                    <a:bodyPr/>
                    <a:lstStyle/>
                    <a:p>
                      <a:pPr algn="ctr"/>
                      <a:r>
                        <a:rPr lang="el-GR" sz="2000" dirty="0" smtClean="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180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210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xmlns="" val="10002"/>
                  </a:ext>
                </a:extLst>
              </a:tr>
              <a:tr h="515919">
                <a:tc>
                  <a:txBody>
                    <a:bodyPr/>
                    <a:lstStyle/>
                    <a:p>
                      <a:pPr algn="ctr"/>
                      <a:r>
                        <a:rPr lang="el-GR" sz="2000" dirty="0" smtClean="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275</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320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xmlns="" val="10003"/>
                  </a:ext>
                </a:extLst>
              </a:tr>
              <a:tr h="515919">
                <a:tc>
                  <a:txBody>
                    <a:bodyPr/>
                    <a:lstStyle/>
                    <a:p>
                      <a:pPr algn="ctr"/>
                      <a:r>
                        <a:rPr lang="el-GR" sz="2000" dirty="0" smtClean="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360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410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xmlns="" val="10004"/>
                  </a:ext>
                </a:extLst>
              </a:tr>
              <a:tr h="515919">
                <a:tc>
                  <a:txBody>
                    <a:bodyPr/>
                    <a:lstStyle/>
                    <a:p>
                      <a:pPr algn="ctr"/>
                      <a:r>
                        <a:rPr lang="el-GR" sz="2000" dirty="0" smtClean="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530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610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xmlns="" val="10005"/>
                  </a:ext>
                </a:extLst>
              </a:tr>
              <a:tr h="515919">
                <a:tc>
                  <a:txBody>
                    <a:bodyPr/>
                    <a:lstStyle/>
                    <a:p>
                      <a:pPr algn="ctr"/>
                      <a:r>
                        <a:rPr lang="el-GR" sz="2000" dirty="0" smtClean="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820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xmlns="" val="10006"/>
                  </a:ext>
                </a:extLst>
              </a:tr>
              <a:tr h="515919">
                <a:tc>
                  <a:txBody>
                    <a:bodyPr/>
                    <a:lstStyle/>
                    <a:p>
                      <a:pPr algn="ctr"/>
                      <a:r>
                        <a:rPr lang="el-GR" sz="2000" dirty="0" smtClean="0">
                          <a:latin typeface="Century Gothic" panose="020B0502020202020204" pitchFamily="34" charset="0"/>
                        </a:rPr>
                        <a:t>8000</a:t>
                      </a:r>
                      <a:r>
                        <a:rPr lang="el-GR" sz="2000" baseline="0" dirty="0" smtClean="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smtClean="0">
                          <a:latin typeface="Century Gothic" panose="020B0502020202020204" pitchFamily="34" charset="0"/>
                        </a:rPr>
                        <a:t>1500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6747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chor="t">
            <a:normAutofit/>
          </a:bodyPr>
          <a:lstStyle/>
          <a:p>
            <a:pPr>
              <a:defRPr/>
            </a:pPr>
            <a:r>
              <a:rPr lang="el-GR" sz="2800" dirty="0" smtClean="0">
                <a:solidFill>
                  <a:schemeClr val="accent5">
                    <a:lumMod val="75000"/>
                  </a:schemeClr>
                </a:solidFill>
                <a:latin typeface="Century Gothic" panose="020B0502020202020204" pitchFamily="34" charset="0"/>
              </a:rPr>
              <a:t>ΕΞΟΔΑ ΔΙΑΒΙΩΣΗΣ</a:t>
            </a:r>
            <a:endParaRPr lang="en-GB" sz="2800" dirty="0">
              <a:solidFill>
                <a:schemeClr val="accent5">
                  <a:lumMod val="75000"/>
                </a:schemeClr>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283857166"/>
              </p:ext>
            </p:extLst>
          </p:nvPr>
        </p:nvGraphicFramePr>
        <p:xfrm>
          <a:off x="179511" y="980728"/>
          <a:ext cx="8784976" cy="5556369"/>
        </p:xfrm>
        <a:graphic>
          <a:graphicData uri="http://schemas.openxmlformats.org/drawingml/2006/table">
            <a:tbl>
              <a:tblPr firstRow="1" bandRow="1">
                <a:tableStyleId>{5FD0F851-EC5A-4D38-B0AD-8093EC10F338}</a:tableStyleId>
              </a:tblPr>
              <a:tblGrid>
                <a:gridCol w="4032449">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gridCol w="1152127"/>
              </a:tblGrid>
              <a:tr h="936104">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smtClean="0">
                          <a:latin typeface="Century Gothic" panose="020B0502020202020204" pitchFamily="34" charset="0"/>
                        </a:rPr>
                        <a:t>Ημερήσιο</a:t>
                      </a:r>
                      <a:r>
                        <a:rPr lang="el-GR" sz="1600" baseline="0" dirty="0" smtClean="0">
                          <a:latin typeface="Century Gothic" panose="020B0502020202020204" pitchFamily="34" charset="0"/>
                        </a:rPr>
                        <a:t> ποσό για προσωπικό</a:t>
                      </a:r>
                      <a:r>
                        <a:rPr lang="en-US" sz="1600" baseline="0" dirty="0" smtClean="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smtClean="0">
                          <a:latin typeface="Century Gothic" panose="020B0502020202020204" pitchFamily="34" charset="0"/>
                        </a:rPr>
                        <a:t>Ημερήσιο</a:t>
                      </a:r>
                      <a:r>
                        <a:rPr lang="el-GR" sz="1600" baseline="0" dirty="0" smtClean="0">
                          <a:latin typeface="Century Gothic" panose="020B0502020202020204" pitchFamily="34" charset="0"/>
                        </a:rPr>
                        <a:t> ποσό για εκπαιδευόμενους</a:t>
                      </a:r>
                      <a:endParaRPr lang="en-GB" sz="1600" baseline="0" dirty="0" smtClean="0">
                        <a:latin typeface="Century Gothic" panose="020B0502020202020204" pitchFamily="34" charset="0"/>
                      </a:endParaRPr>
                    </a:p>
                    <a:p>
                      <a:pPr algn="ctr"/>
                      <a:r>
                        <a:rPr lang="en-GB" sz="1600" baseline="0" dirty="0" smtClean="0">
                          <a:latin typeface="Century Gothic" panose="020B0502020202020204" pitchFamily="34" charset="0"/>
                        </a:rPr>
                        <a:t>EEK &amp; </a:t>
                      </a:r>
                      <a:r>
                        <a:rPr lang="el-GR" sz="1600" baseline="0" dirty="0" err="1" smtClean="0">
                          <a:latin typeface="Century Gothic" panose="020B0502020202020204" pitchFamily="34" charset="0"/>
                        </a:rPr>
                        <a:t>Εκπ</a:t>
                      </a:r>
                      <a:r>
                        <a:rPr lang="el-GR" sz="1600" baseline="0" dirty="0" smtClean="0">
                          <a:latin typeface="Century Gothic" panose="020B0502020202020204" pitchFamily="34" charset="0"/>
                        </a:rPr>
                        <a:t>. Ενηλίκων*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smtClean="0">
                          <a:latin typeface="Century Gothic" panose="020B0502020202020204" pitchFamily="34" charset="0"/>
                        </a:rPr>
                        <a:t>Ημερήσιο</a:t>
                      </a:r>
                      <a:r>
                        <a:rPr lang="el-GR" sz="1600" baseline="0" dirty="0" smtClean="0">
                          <a:latin typeface="Century Gothic" panose="020B0502020202020204" pitchFamily="34" charset="0"/>
                        </a:rPr>
                        <a:t> ποσό για  μαθητές σχολείων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 xmlns:a16="http://schemas.microsoft.com/office/drawing/2014/main" val="10000"/>
                  </a:ext>
                </a:extLst>
              </a:tr>
              <a:tr h="860447">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Λίχνενσταϊν</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120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80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 xmlns:a16="http://schemas.microsoft.com/office/drawing/2014/main" val="10001"/>
                  </a:ext>
                </a:extLst>
              </a:tr>
              <a:tr h="1115392">
                <a:tc>
                  <a:txBody>
                    <a:bodyPr/>
                    <a:lstStyle/>
                    <a:p>
                      <a:r>
                        <a:rPr lang="el-GR" sz="1600" b="1" dirty="0" smtClean="0">
                          <a:latin typeface="Century Gothic" panose="020B0502020202020204" pitchFamily="34" charset="0"/>
                        </a:rPr>
                        <a:t>Κατηγορία 2</a:t>
                      </a:r>
                    </a:p>
                    <a:p>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Πορτογαλία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160 </a:t>
                      </a:r>
                      <a:r>
                        <a:rPr lang="en-US" sz="1600" b="1" dirty="0" smtClean="0">
                          <a:latin typeface="Century Gothic" panose="020B0502020202020204" pitchFamily="34" charset="0"/>
                        </a:rPr>
                        <a:t>€</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104</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70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err="1" smtClean="0">
                          <a:latin typeface="Century Gothic" panose="020B0502020202020204" pitchFamily="34" charset="0"/>
                        </a:rPr>
                        <a:t>όρειας</a:t>
                      </a:r>
                      <a:r>
                        <a:rPr lang="el-GR" sz="1600" baseline="0" dirty="0" smtClean="0">
                          <a:latin typeface="Century Gothic" panose="020B0502020202020204" pitchFamily="34" charset="0"/>
                        </a:rPr>
                        <a:t>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1</a:t>
                      </a:r>
                      <a:r>
                        <a:rPr lang="en-GB" sz="1600" b="1" dirty="0" smtClean="0">
                          <a:latin typeface="Century Gothic" panose="020B0502020202020204" pitchFamily="34" charset="0"/>
                        </a:rPr>
                        <a:t>40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88</a:t>
                      </a:r>
                      <a:r>
                        <a:rPr lang="en-US" sz="1600" b="1" dirty="0" smtClean="0">
                          <a:latin typeface="Century Gothic" panose="020B0502020202020204" pitchFamily="34" charset="0"/>
                        </a:rPr>
                        <a:t> €</a:t>
                      </a:r>
                      <a:endParaRPr lang="en-US" sz="1600" b="1" dirty="0" smtClean="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60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 xmlns:a16="http://schemas.microsoft.com/office/drawing/2014/main" val="10003"/>
                  </a:ext>
                </a:extLst>
              </a:tr>
              <a:tr h="752873">
                <a:tc gridSpan="3">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l-GR" sz="1400" baseline="0" dirty="0" smtClean="0">
                          <a:latin typeface="Century Gothic" panose="020B0502020202020204" pitchFamily="34" charset="0"/>
                        </a:rPr>
                        <a:t>Μέχρι τη 14</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 από τη 15 ημέρα μέχρι και 1 έτος δίνεται το 70% του συγκεκριμένου ποσού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(π.χ. Κατηγορία </a:t>
                      </a:r>
                      <a:r>
                        <a:rPr lang="en-US" sz="1400" baseline="0" dirty="0" smtClean="0">
                          <a:latin typeface="Century Gothic" panose="020B0502020202020204" pitchFamily="34" charset="0"/>
                        </a:rPr>
                        <a:t>1</a:t>
                      </a:r>
                      <a:r>
                        <a:rPr lang="en-GB" sz="1400" baseline="0" dirty="0" smtClean="0">
                          <a:latin typeface="Century Gothic" panose="020B0502020202020204" pitchFamily="34" charset="0"/>
                        </a:rPr>
                        <a:t>→ </a:t>
                      </a:r>
                      <a:r>
                        <a:rPr lang="el-GR" sz="1400" baseline="0" dirty="0" smtClean="0">
                          <a:latin typeface="Century Gothic" panose="020B0502020202020204" pitchFamily="34" charset="0"/>
                        </a:rPr>
                        <a:t>Προσωπικό</a:t>
                      </a:r>
                      <a:r>
                        <a:rPr lang="en-US" sz="1400" baseline="0" dirty="0" smtClean="0">
                          <a:latin typeface="Century Gothic" panose="020B0502020202020204" pitchFamily="34" charset="0"/>
                        </a:rPr>
                        <a:t>: 126 €</a:t>
                      </a:r>
                      <a:r>
                        <a:rPr lang="el-GR" sz="1400" baseline="0" dirty="0" smtClean="0">
                          <a:latin typeface="Century Gothic" panose="020B0502020202020204" pitchFamily="34" charset="0"/>
                        </a:rPr>
                        <a:t>,  Εκπαιδευόμενοι</a:t>
                      </a:r>
                      <a:r>
                        <a:rPr lang="en-US" sz="1400" baseline="0" dirty="0" smtClean="0">
                          <a:latin typeface="Century Gothic" panose="020B0502020202020204" pitchFamily="34" charset="0"/>
                        </a:rPr>
                        <a:t>: </a:t>
                      </a:r>
                      <a:r>
                        <a:rPr lang="el-GR" sz="1400" baseline="0" dirty="0" smtClean="0">
                          <a:latin typeface="Century Gothic" panose="020B0502020202020204" pitchFamily="34" charset="0"/>
                        </a:rPr>
                        <a:t> 84 € </a:t>
                      </a:r>
                      <a:r>
                        <a:rPr lang="en-US" sz="1400" baseline="0" dirty="0" smtClean="0">
                          <a:latin typeface="Century Gothic" panose="020B0502020202020204" pitchFamily="34" charset="0"/>
                        </a:rPr>
                        <a:t>,</a:t>
                      </a:r>
                      <a:r>
                        <a:rPr lang="el-GR" sz="1400" baseline="0" dirty="0" smtClean="0">
                          <a:latin typeface="Century Gothic" panose="020B0502020202020204" pitchFamily="34" charset="0"/>
                        </a:rPr>
                        <a:t> Μαθητές Σχολείων</a:t>
                      </a:r>
                      <a:r>
                        <a:rPr lang="en-US" sz="1400" baseline="0" dirty="0" smtClean="0">
                          <a:latin typeface="Century Gothic" panose="020B0502020202020204" pitchFamily="34" charset="0"/>
                        </a:rPr>
                        <a:t>: 56 </a:t>
                      </a:r>
                      <a:r>
                        <a:rPr lang="el-GR" sz="1400" baseline="0" dirty="0" smtClean="0">
                          <a:latin typeface="Century Gothic" panose="020B0502020202020204" pitchFamily="34" charset="0"/>
                        </a:rPr>
                        <a:t>€)</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txBody>
                  <a:tcPr marL="87394" marR="87394" marT="45724" marB="45724"/>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0940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1757566657"/>
              </p:ext>
            </p:extLst>
          </p:nvPr>
        </p:nvGraphicFramePr>
        <p:xfrm>
          <a:off x="395536" y="980728"/>
          <a:ext cx="8352930" cy="4762551"/>
        </p:xfrm>
        <a:graphic>
          <a:graphicData uri="http://schemas.openxmlformats.org/drawingml/2006/table">
            <a:tbl>
              <a:tblPr firstRow="1" bandRow="1">
                <a:tableStyleId>{5FD0F851-EC5A-4D38-B0AD-8093EC10F338}</a:tableStyleId>
              </a:tblPr>
              <a:tblGrid>
                <a:gridCol w="6120681">
                  <a:extLst>
                    <a:ext uri="{9D8B030D-6E8A-4147-A177-3AD203B41FA5}">
                      <a16:colId xmlns:a16="http://schemas.microsoft.com/office/drawing/2014/main" xmlns="" val="20000"/>
                    </a:ext>
                  </a:extLst>
                </a:gridCol>
                <a:gridCol w="2232249"/>
              </a:tblGrid>
              <a:tr h="842116">
                <a:tc>
                  <a:txBody>
                    <a:bodyPr/>
                    <a:lstStyle/>
                    <a:p>
                      <a:pPr algn="ct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800" baseline="0" dirty="0" smtClean="0">
                          <a:latin typeface="Century Gothic" panose="020B0502020202020204" pitchFamily="34" charset="0"/>
                        </a:rPr>
                        <a:t>Ποσό ανά άτομο</a:t>
                      </a:r>
                      <a:endParaRPr lang="en-US" sz="18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xmlns="" val="10000"/>
                  </a:ext>
                </a:extLst>
              </a:tr>
              <a:tr h="518225">
                <a:tc>
                  <a:txBody>
                    <a:bodyPr/>
                    <a:lstStyle/>
                    <a:p>
                      <a:r>
                        <a:rPr kumimoji="0" lang="el-GR" sz="2400" b="1" i="0" u="none" strike="noStrike" kern="1200" cap="none" spc="0" normalizeH="0" baseline="0" noProof="0" dirty="0" smtClean="0">
                          <a:ln>
                            <a:noFill/>
                          </a:ln>
                          <a:solidFill>
                            <a:srgbClr val="4BACC6">
                              <a:lumMod val="75000"/>
                            </a:srgbClr>
                          </a:solidFill>
                          <a:effectLst/>
                          <a:uLnTx/>
                          <a:uFillTx/>
                          <a:latin typeface="Century Gothic" panose="020B0502020202020204" pitchFamily="34" charset="0"/>
                          <a:ea typeface="+mj-ea"/>
                          <a:cs typeface="+mj-cs"/>
                        </a:rPr>
                        <a:t>ΔΙΔΑΚΤΡΑ ΣΕΜΙΝΑΡΙΩΝ</a:t>
                      </a:r>
                      <a:endParaRPr lang="en-US" sz="24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kern="1200" dirty="0" smtClean="0">
                          <a:solidFill>
                            <a:schemeClr val="tx1">
                              <a:lumMod val="75000"/>
                              <a:lumOff val="25000"/>
                            </a:schemeClr>
                          </a:solidFill>
                          <a:latin typeface="Century Gothic" panose="020B0502020202020204" pitchFamily="34" charset="0"/>
                          <a:ea typeface="+mn-ea"/>
                          <a:cs typeface="+mn-cs"/>
                        </a:rPr>
                        <a:t>80 €</a:t>
                      </a:r>
                      <a:r>
                        <a:rPr lang="el-GR" sz="2000" b="1" kern="1200" dirty="0" smtClean="0">
                          <a:solidFill>
                            <a:schemeClr val="tx1">
                              <a:lumMod val="75000"/>
                              <a:lumOff val="25000"/>
                            </a:schemeClr>
                          </a:solidFill>
                          <a:latin typeface="Century Gothic" panose="020B0502020202020204" pitchFamily="34" charset="0"/>
                          <a:ea typeface="+mn-ea"/>
                          <a:cs typeface="+mn-cs"/>
                        </a:rPr>
                        <a:t> την</a:t>
                      </a:r>
                      <a:r>
                        <a:rPr lang="el-GR" sz="2000" b="1" kern="1200" baseline="0" dirty="0" smtClean="0">
                          <a:solidFill>
                            <a:schemeClr val="tx1">
                              <a:lumMod val="75000"/>
                              <a:lumOff val="25000"/>
                            </a:schemeClr>
                          </a:solidFill>
                          <a:latin typeface="Century Gothic" panose="020B0502020202020204" pitchFamily="34" charset="0"/>
                          <a:ea typeface="+mn-ea"/>
                          <a:cs typeface="+mn-cs"/>
                        </a:rPr>
                        <a:t> ημέρα</a:t>
                      </a:r>
                      <a:endParaRPr lang="en-US" sz="20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xmlns="" val="10001"/>
                  </a:ext>
                </a:extLst>
              </a:tr>
              <a:tr h="453447">
                <a:tc gridSpan="2">
                  <a:txBody>
                    <a:bodyPr/>
                    <a:lstStyle/>
                    <a:p>
                      <a:r>
                        <a:rPr lang="en-US" sz="2000" dirty="0" smtClean="0">
                          <a:solidFill>
                            <a:schemeClr val="tx1">
                              <a:lumMod val="75000"/>
                              <a:lumOff val="25000"/>
                            </a:schemeClr>
                          </a:solidFill>
                          <a:latin typeface="Century Gothic" panose="020B0502020202020204" pitchFamily="34" charset="0"/>
                        </a:rPr>
                        <a:t>Max.</a:t>
                      </a:r>
                      <a:r>
                        <a:rPr lang="en-US" sz="2000" baseline="0" dirty="0" smtClean="0">
                          <a:solidFill>
                            <a:schemeClr val="tx1">
                              <a:lumMod val="75000"/>
                              <a:lumOff val="25000"/>
                            </a:schemeClr>
                          </a:solidFill>
                          <a:latin typeface="Century Gothic" panose="020B0502020202020204" pitchFamily="34" charset="0"/>
                        </a:rPr>
                        <a:t> 800 € </a:t>
                      </a:r>
                      <a:r>
                        <a:rPr lang="el-GR" sz="2000" baseline="0" dirty="0" smtClean="0">
                          <a:solidFill>
                            <a:schemeClr val="tx1">
                              <a:lumMod val="75000"/>
                              <a:lumOff val="25000"/>
                            </a:schemeClr>
                          </a:solidFill>
                          <a:latin typeface="Century Gothic" panose="020B0502020202020204" pitchFamily="34" charset="0"/>
                        </a:rPr>
                        <a:t>ανά άτομο για κάθε συμφωνία επιχορήγησης</a:t>
                      </a:r>
                    </a:p>
                    <a:p>
                      <a:endParaRPr lang="el-GR" sz="1600" baseline="0" dirty="0" smtClean="0">
                        <a:solidFill>
                          <a:schemeClr val="tx1">
                            <a:lumMod val="75000"/>
                            <a:lumOff val="25000"/>
                          </a:schemeClr>
                        </a:solidFill>
                        <a:latin typeface="Century Gothic" panose="020B0502020202020204" pitchFamily="34" charset="0"/>
                      </a:endParaRPr>
                    </a:p>
                    <a:p>
                      <a:endParaRPr lang="el-GR" sz="1600" baseline="0" dirty="0" smtClean="0">
                        <a:solidFill>
                          <a:schemeClr val="tx1">
                            <a:lumMod val="75000"/>
                            <a:lumOff val="25000"/>
                          </a:schemeClr>
                        </a:solidFill>
                        <a:latin typeface="Century Gothic" panose="020B0502020202020204" pitchFamily="34" charset="0"/>
                      </a:endParaRPr>
                    </a:p>
                  </a:txBody>
                  <a:tcPr marL="87394" marR="87394" marT="45724" marB="45724"/>
                </a:tc>
                <a:tc hMerge="1">
                  <a:txBody>
                    <a:bodyPr/>
                    <a:lstStyle/>
                    <a:p>
                      <a:endParaRPr lang="en-US"/>
                    </a:p>
                  </a:txBody>
                  <a:tcPr/>
                </a:tc>
                <a:extLst>
                  <a:ext uri="{0D108BD9-81ED-4DB2-BD59-A6C34878D82A}">
                    <a16:rowId xmlns:a16="http://schemas.microsoft.com/office/drawing/2014/main" xmlns="" val="10002"/>
                  </a:ext>
                </a:extLst>
              </a:tr>
              <a:tr h="677282">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2400" b="1" i="0" u="none" strike="noStrike" kern="1200" cap="none" spc="0" normalizeH="0" baseline="0" noProof="0" dirty="0" smtClean="0">
                          <a:ln>
                            <a:noFill/>
                          </a:ln>
                          <a:solidFill>
                            <a:srgbClr val="4BACC6">
                              <a:lumMod val="75000"/>
                            </a:srgbClr>
                          </a:solidFill>
                          <a:effectLst/>
                          <a:uLnTx/>
                          <a:uFillTx/>
                          <a:latin typeface="Century Gothic" panose="020B0502020202020204" pitchFamily="34" charset="0"/>
                          <a:ea typeface="+mj-ea"/>
                          <a:cs typeface="+mj-cs"/>
                        </a:rPr>
                        <a:t>ΠΡΟΠΑΡΑΣΚΕΥΑΣΤΙΚΕΣ ΕΠΙΣΚΕΨΕΙΣ </a:t>
                      </a: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smtClean="0">
                          <a:solidFill>
                            <a:schemeClr val="tx1">
                              <a:lumMod val="75000"/>
                              <a:lumOff val="25000"/>
                            </a:schemeClr>
                          </a:solidFill>
                          <a:latin typeface="Century Gothic" panose="020B0502020202020204" pitchFamily="34" charset="0"/>
                          <a:ea typeface="+mn-ea"/>
                          <a:cs typeface="+mn-cs"/>
                        </a:rPr>
                        <a:t>575 €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smtClean="0">
                          <a:solidFill>
                            <a:schemeClr val="tx1">
                              <a:lumMod val="75000"/>
                              <a:lumOff val="25000"/>
                            </a:schemeClr>
                          </a:solidFill>
                          <a:latin typeface="Century Gothic" panose="020B0502020202020204" pitchFamily="34" charset="0"/>
                          <a:ea typeface="+mn-ea"/>
                          <a:cs typeface="+mn-cs"/>
                        </a:rPr>
                        <a:t>για όλη τη διάρκεια της επίσκεψης</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b="1" kern="1200" dirty="0" smtClean="0">
                          <a:solidFill>
                            <a:schemeClr val="tx1">
                              <a:lumMod val="75000"/>
                              <a:lumOff val="25000"/>
                            </a:schemeClr>
                          </a:solidFill>
                          <a:latin typeface="Century Gothic" panose="020B0502020202020204" pitchFamily="34" charset="0"/>
                          <a:ea typeface="+mn-ea"/>
                          <a:cs typeface="+mn-cs"/>
                        </a:rPr>
                        <a:t>(ταξιδιωτικά &amp;</a:t>
                      </a:r>
                      <a:r>
                        <a:rPr lang="el-GR" sz="1400" b="1" kern="1200" baseline="0" dirty="0" smtClean="0">
                          <a:solidFill>
                            <a:schemeClr val="tx1">
                              <a:lumMod val="75000"/>
                              <a:lumOff val="25000"/>
                            </a:schemeClr>
                          </a:solidFill>
                          <a:latin typeface="Century Gothic" panose="020B0502020202020204" pitchFamily="34" charset="0"/>
                          <a:ea typeface="+mn-ea"/>
                          <a:cs typeface="+mn-cs"/>
                        </a:rPr>
                        <a:t> έξοδα διαβίωσης)</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xmlns="" val="10004"/>
                  </a:ext>
                </a:extLst>
              </a:tr>
              <a:tr h="677282">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kern="1200" dirty="0" smtClean="0">
                          <a:solidFill>
                            <a:schemeClr val="tx1">
                              <a:lumMod val="75000"/>
                              <a:lumOff val="25000"/>
                            </a:schemeClr>
                          </a:solidFill>
                          <a:latin typeface="Century Gothic" panose="020B0502020202020204" pitchFamily="34" charset="0"/>
                          <a:ea typeface="+mn-ea"/>
                          <a:cs typeface="+mn-cs"/>
                        </a:rPr>
                        <a:t>Max. </a:t>
                      </a:r>
                      <a:r>
                        <a:rPr lang="el-GR" sz="2000" kern="1200" dirty="0" smtClean="0">
                          <a:solidFill>
                            <a:schemeClr val="tx1">
                              <a:lumMod val="75000"/>
                              <a:lumOff val="25000"/>
                            </a:schemeClr>
                          </a:solidFill>
                          <a:latin typeface="Century Gothic" panose="020B0502020202020204" pitchFamily="34" charset="0"/>
                          <a:ea typeface="+mn-ea"/>
                          <a:cs typeface="+mn-cs"/>
                        </a:rPr>
                        <a:t>3 άτομα για κάθε Επίσκεψη </a:t>
                      </a:r>
                      <a:endParaRPr lang="en-US" sz="200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tc>
                <a:tc>
                  <a:txBody>
                    <a:bodyPr/>
                    <a:lstStyle/>
                    <a:p>
                      <a:endParaRPr lang="en-US" dirty="0"/>
                    </a:p>
                  </a:txBody>
                  <a:tcPr marL="87394" marR="87394" marT="45724" marB="45724"/>
                </a:tc>
              </a:tr>
            </a:tbl>
          </a:graphicData>
        </a:graphic>
      </p:graphicFrame>
    </p:spTree>
    <p:extLst>
      <p:ext uri="{BB962C8B-B14F-4D97-AF65-F5344CB8AC3E}">
        <p14:creationId xmlns:p14="http://schemas.microsoft.com/office/powerpoint/2010/main" val="3715567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792088"/>
          </a:xfrm>
        </p:spPr>
        <p:txBody>
          <a:bodyPr>
            <a:noAutofit/>
          </a:bodyPr>
          <a:lstStyle/>
          <a:p>
            <a:r>
              <a:rPr lang="en-US" sz="3200" dirty="0">
                <a:solidFill>
                  <a:schemeClr val="accent5">
                    <a:lumMod val="75000"/>
                  </a:schemeClr>
                </a:solidFill>
                <a:latin typeface="Century Gothic" panose="020B0502020202020204" pitchFamily="34" charset="0"/>
              </a:rPr>
              <a:t>N</a:t>
            </a:r>
            <a:r>
              <a:rPr lang="el-GR" sz="3200" dirty="0" err="1">
                <a:solidFill>
                  <a:schemeClr val="accent5">
                    <a:lumMod val="75000"/>
                  </a:schemeClr>
                </a:solidFill>
                <a:latin typeface="Century Gothic" panose="020B0502020202020204" pitchFamily="34" charset="0"/>
              </a:rPr>
              <a:t>έα</a:t>
            </a:r>
            <a:r>
              <a:rPr lang="el-GR" sz="3200" dirty="0">
                <a:solidFill>
                  <a:schemeClr val="accent5">
                    <a:lumMod val="75000"/>
                  </a:schemeClr>
                </a:solidFill>
                <a:latin typeface="Century Gothic" panose="020B0502020202020204" pitchFamily="34" charset="0"/>
              </a:rPr>
              <a:t> Προγραμματική Περίοδος </a:t>
            </a:r>
            <a:r>
              <a:rPr lang="en-US" sz="3200" dirty="0">
                <a:solidFill>
                  <a:schemeClr val="accent5">
                    <a:lumMod val="75000"/>
                  </a:schemeClr>
                </a:solidFill>
                <a:latin typeface="Century Gothic" panose="020B0502020202020204" pitchFamily="34" charset="0"/>
              </a:rPr>
              <a:t>Erasmus+</a:t>
            </a:r>
            <a:r>
              <a:rPr lang="el-GR" sz="3200" dirty="0">
                <a:solidFill>
                  <a:schemeClr val="accent5">
                    <a:lumMod val="75000"/>
                  </a:schemeClr>
                </a:solidFill>
                <a:latin typeface="Century Gothic" panose="020B0502020202020204" pitchFamily="34" charset="0"/>
              </a:rPr>
              <a:t> </a:t>
            </a:r>
            <a:r>
              <a:rPr lang="en-GB" sz="3200" dirty="0">
                <a:solidFill>
                  <a:schemeClr val="accent5">
                    <a:lumMod val="75000"/>
                  </a:schemeClr>
                </a:solidFill>
                <a:latin typeface="Century Gothic" panose="020B0502020202020204" pitchFamily="34" charset="0"/>
              </a:rPr>
              <a:t/>
            </a:r>
            <a:br>
              <a:rPr lang="en-GB" sz="3200" dirty="0">
                <a:solidFill>
                  <a:schemeClr val="accent5">
                    <a:lumMod val="75000"/>
                  </a:schemeClr>
                </a:solidFill>
                <a:latin typeface="Century Gothic" panose="020B0502020202020204" pitchFamily="34" charset="0"/>
              </a:rPr>
            </a:br>
            <a:r>
              <a:rPr lang="el-GR" sz="3200" dirty="0">
                <a:solidFill>
                  <a:schemeClr val="accent5">
                    <a:lumMod val="75000"/>
                  </a:schemeClr>
                </a:solidFill>
                <a:latin typeface="Century Gothic" panose="020B0502020202020204" pitchFamily="34" charset="0"/>
              </a:rPr>
              <a:t>2021- </a:t>
            </a:r>
            <a:r>
              <a:rPr lang="el-GR" sz="3200" dirty="0" smtClean="0">
                <a:solidFill>
                  <a:schemeClr val="accent5">
                    <a:lumMod val="75000"/>
                  </a:schemeClr>
                </a:solidFill>
                <a:latin typeface="Century Gothic" panose="020B0502020202020204" pitchFamily="34" charset="0"/>
              </a:rPr>
              <a:t>2027</a:t>
            </a:r>
            <a:endParaRPr lang="en-US" sz="3200" dirty="0">
              <a:solidFill>
                <a:schemeClr val="accent5">
                  <a:lumMod val="75000"/>
                </a:schemeClr>
              </a:solidFill>
              <a:latin typeface="Century Gothic" panose="020B050202020202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8838857" cy="4857404"/>
          </a:xfrm>
        </p:spPr>
      </p:pic>
    </p:spTree>
    <p:extLst>
      <p:ext uri="{BB962C8B-B14F-4D97-AF65-F5344CB8AC3E}">
        <p14:creationId xmlns:p14="http://schemas.microsoft.com/office/powerpoint/2010/main" val="535507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a:bodyPr>
          <a:lstStyle/>
          <a:p>
            <a:r>
              <a:rPr lang="el-GR" sz="2800" dirty="0">
                <a:solidFill>
                  <a:schemeClr val="accent5">
                    <a:lumMod val="75000"/>
                  </a:schemeClr>
                </a:solidFill>
                <a:latin typeface="Century Gothic" panose="020B0502020202020204" pitchFamily="34" charset="0"/>
              </a:rPr>
              <a:t>ΓΛΩΣΣΙΚΗ ΠΡΟΕΤΟΙΜΑΣΙΑ</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251520" y="980728"/>
            <a:ext cx="8640960" cy="4680520"/>
          </a:xfrm>
        </p:spPr>
        <p:txBody>
          <a:bodyPr>
            <a:normAutofit lnSpcReduction="10000"/>
          </a:bodyPr>
          <a:lstStyle/>
          <a:p>
            <a:pPr marL="0" indent="0">
              <a:buNone/>
            </a:pPr>
            <a:endParaRPr lang="el-GR" altLang="en-US" sz="1000" dirty="0" smtClean="0">
              <a:latin typeface="Century Gothic" panose="020B0502020202020204" pitchFamily="34" charset="0"/>
            </a:endParaRPr>
          </a:p>
          <a:p>
            <a:r>
              <a:rPr lang="el-GR" altLang="en-US" sz="2400" b="1" dirty="0" smtClean="0">
                <a:latin typeface="Century Gothic" panose="020B0502020202020204" pitchFamily="34" charset="0"/>
              </a:rPr>
              <a:t>Πλατφόρμα </a:t>
            </a:r>
            <a:r>
              <a:rPr lang="en-US" altLang="en-US" sz="2400" b="1" dirty="0" smtClean="0">
                <a:latin typeface="Century Gothic" panose="020B0502020202020204" pitchFamily="34" charset="0"/>
              </a:rPr>
              <a:t>Online </a:t>
            </a:r>
            <a:r>
              <a:rPr lang="en-US" altLang="en-US" sz="2400" b="1" dirty="0">
                <a:latin typeface="Century Gothic" panose="020B0502020202020204" pitchFamily="34" charset="0"/>
              </a:rPr>
              <a:t>Language Support </a:t>
            </a:r>
            <a:r>
              <a:rPr lang="en-US" altLang="en-US" sz="2400" b="1" dirty="0" smtClean="0">
                <a:latin typeface="Century Gothic" panose="020B0502020202020204" pitchFamily="34" charset="0"/>
              </a:rPr>
              <a:t>– OLS: </a:t>
            </a:r>
            <a:r>
              <a:rPr lang="el-GR" altLang="en-US" sz="2400" dirty="0" smtClean="0">
                <a:latin typeface="Century Gothic" panose="020B0502020202020204" pitchFamily="34" charset="0"/>
              </a:rPr>
              <a:t>Γλωσσική </a:t>
            </a:r>
            <a:r>
              <a:rPr lang="el-GR" altLang="en-US" sz="2400" dirty="0">
                <a:latin typeface="Century Gothic" panose="020B0502020202020204" pitchFamily="34" charset="0"/>
              </a:rPr>
              <a:t>προετοιμασία μέσω οnline </a:t>
            </a:r>
            <a:r>
              <a:rPr lang="el-GR" altLang="en-US" sz="2400" dirty="0" smtClean="0">
                <a:latin typeface="Century Gothic" panose="020B0502020202020204" pitchFamily="34" charset="0"/>
              </a:rPr>
              <a:t>μαθημάτων </a:t>
            </a:r>
            <a:r>
              <a:rPr lang="el-GR" altLang="en-US" sz="2400" dirty="0">
                <a:latin typeface="Century Gothic" panose="020B0502020202020204" pitchFamily="34" charset="0"/>
              </a:rPr>
              <a:t>για τη </a:t>
            </a:r>
            <a:r>
              <a:rPr lang="el-GR" altLang="en-US" sz="2400" b="1" dirty="0">
                <a:latin typeface="Century Gothic" panose="020B0502020202020204" pitchFamily="34" charset="0"/>
              </a:rPr>
              <a:t>γλώσσα </a:t>
            </a:r>
            <a:r>
              <a:rPr lang="el-GR" altLang="en-US" sz="2400" b="1" dirty="0" smtClean="0">
                <a:latin typeface="Century Gothic" panose="020B0502020202020204" pitchFamily="34" charset="0"/>
              </a:rPr>
              <a:t>διδασκαλίας/εργασίας</a:t>
            </a:r>
          </a:p>
          <a:p>
            <a:pPr marL="0" indent="0">
              <a:buNone/>
            </a:pPr>
            <a:endParaRPr lang="en-US" altLang="en-US" sz="1000" b="1" dirty="0">
              <a:latin typeface="Century Gothic" panose="020B0502020202020204" pitchFamily="34" charset="0"/>
            </a:endParaRPr>
          </a:p>
          <a:p>
            <a:r>
              <a:rPr lang="en-US" altLang="en-US" sz="2400" b="1" dirty="0">
                <a:latin typeface="Century Gothic" panose="020B0502020202020204" pitchFamily="34" charset="0"/>
              </a:rPr>
              <a:t>M</a:t>
            </a:r>
            <a:r>
              <a:rPr lang="el-GR" altLang="en-US" sz="2400" b="1" dirty="0" err="1">
                <a:latin typeface="Century Gothic" panose="020B0502020202020204" pitchFamily="34" charset="0"/>
              </a:rPr>
              <a:t>οναδιαίο</a:t>
            </a:r>
            <a:r>
              <a:rPr lang="el-GR" altLang="en-US" sz="2400" b="1" dirty="0">
                <a:latin typeface="Century Gothic" panose="020B0502020202020204" pitchFamily="34" charset="0"/>
              </a:rPr>
              <a:t> κόστος</a:t>
            </a:r>
            <a:r>
              <a:rPr lang="en-US" altLang="en-US" sz="2400" b="1" dirty="0">
                <a:latin typeface="Century Gothic" panose="020B0502020202020204" pitchFamily="34" charset="0"/>
              </a:rPr>
              <a:t>: </a:t>
            </a:r>
            <a:r>
              <a:rPr lang="el-GR" altLang="en-US" sz="2400" b="1" dirty="0">
                <a:latin typeface="Century Gothic" panose="020B0502020202020204" pitchFamily="34" charset="0"/>
              </a:rPr>
              <a:t>150€</a:t>
            </a:r>
            <a:r>
              <a:rPr lang="en-US" altLang="en-US" sz="2400" b="1" dirty="0">
                <a:latin typeface="Century Gothic" panose="020B0502020202020204" pitchFamily="34" charset="0"/>
              </a:rPr>
              <a:t> </a:t>
            </a:r>
            <a:r>
              <a:rPr lang="el-GR" altLang="en-US" sz="2400" b="1" dirty="0">
                <a:latin typeface="Century Gothic" panose="020B0502020202020204" pitchFamily="34" charset="0"/>
              </a:rPr>
              <a:t>ανά </a:t>
            </a:r>
            <a:r>
              <a:rPr lang="el-GR" altLang="en-US" sz="2400" b="1" dirty="0" err="1" smtClean="0">
                <a:latin typeface="Century Gothic" panose="020B0502020202020204" pitchFamily="34" charset="0"/>
              </a:rPr>
              <a:t>άτομ</a:t>
            </a:r>
            <a:r>
              <a:rPr lang="en-US" altLang="en-US" sz="2400" b="1" dirty="0">
                <a:latin typeface="Century Gothic" panose="020B0502020202020204" pitchFamily="34" charset="0"/>
              </a:rPr>
              <a:t>o</a:t>
            </a:r>
            <a:r>
              <a:rPr lang="en-US" altLang="en-US" sz="2400" b="1" dirty="0" smtClean="0">
                <a:latin typeface="Century Gothic" panose="020B0502020202020204" pitchFamily="34" charset="0"/>
              </a:rPr>
              <a:t> </a:t>
            </a:r>
            <a:r>
              <a:rPr lang="el-GR" altLang="en-US" sz="2400" dirty="0" smtClean="0">
                <a:latin typeface="Century Gothic" panose="020B0502020202020204" pitchFamily="34" charset="0"/>
              </a:rPr>
              <a:t>για</a:t>
            </a:r>
            <a:r>
              <a:rPr lang="el-GR" altLang="en-US" sz="2400" dirty="0">
                <a:latin typeface="Century Gothic" panose="020B0502020202020204" pitchFamily="34" charset="0"/>
              </a:rPr>
              <a:t> </a:t>
            </a:r>
            <a:r>
              <a:rPr lang="el-GR" altLang="en-US" sz="2400" dirty="0" smtClean="0">
                <a:latin typeface="Century Gothic" panose="020B0502020202020204" pitchFamily="34" charset="0"/>
              </a:rPr>
              <a:t>τις </a:t>
            </a:r>
            <a:r>
              <a:rPr lang="el-GR" altLang="en-US" sz="2400" dirty="0">
                <a:latin typeface="Century Gothic" panose="020B0502020202020204" pitchFamily="34" charset="0"/>
              </a:rPr>
              <a:t>γλώσσες που δεν προσφέρονται στην </a:t>
            </a:r>
            <a:r>
              <a:rPr lang="el-GR" altLang="en-US" sz="2400" dirty="0" smtClean="0">
                <a:latin typeface="Century Gothic" panose="020B0502020202020204" pitchFamily="34" charset="0"/>
              </a:rPr>
              <a:t>πλατφόρμα </a:t>
            </a:r>
            <a:endParaRPr lang="en-US" altLang="en-US" sz="2400" dirty="0" smtClean="0">
              <a:latin typeface="Century Gothic" panose="020B0502020202020204" pitchFamily="34" charset="0"/>
            </a:endParaRPr>
          </a:p>
          <a:p>
            <a:r>
              <a:rPr lang="el-GR" altLang="en-US" sz="2400" b="1" dirty="0" smtClean="0">
                <a:latin typeface="Century Gothic" panose="020B0502020202020204" pitchFamily="34" charset="0"/>
              </a:rPr>
              <a:t>Επιπλέον </a:t>
            </a:r>
            <a:r>
              <a:rPr lang="el-GR" altLang="en-US" sz="2400" b="1" dirty="0">
                <a:latin typeface="Century Gothic" panose="020B0502020202020204" pitchFamily="34" charset="0"/>
              </a:rPr>
              <a:t>150€</a:t>
            </a:r>
            <a:r>
              <a:rPr lang="en-US" altLang="en-US" sz="2400" b="1" dirty="0">
                <a:latin typeface="Century Gothic" panose="020B0502020202020204" pitchFamily="34" charset="0"/>
              </a:rPr>
              <a:t> </a:t>
            </a:r>
            <a:r>
              <a:rPr lang="el-GR" altLang="en-US" sz="2400" b="1" dirty="0">
                <a:latin typeface="Century Gothic" panose="020B0502020202020204" pitchFamily="34" charset="0"/>
              </a:rPr>
              <a:t>ανά </a:t>
            </a:r>
            <a:r>
              <a:rPr lang="el-GR" altLang="en-US" sz="2400" b="1" dirty="0" err="1">
                <a:latin typeface="Century Gothic" panose="020B0502020202020204" pitchFamily="34" charset="0"/>
              </a:rPr>
              <a:t>άτομ</a:t>
            </a:r>
            <a:r>
              <a:rPr lang="en-US" altLang="en-US" sz="2400" b="1" dirty="0">
                <a:latin typeface="Century Gothic" panose="020B0502020202020204" pitchFamily="34" charset="0"/>
              </a:rPr>
              <a:t>o</a:t>
            </a:r>
            <a:r>
              <a:rPr lang="el-GR" altLang="en-US" sz="2400" b="1" dirty="0" smtClean="0">
                <a:latin typeface="Century Gothic" panose="020B0502020202020204" pitchFamily="34" charset="0"/>
              </a:rPr>
              <a:t> </a:t>
            </a:r>
            <a:r>
              <a:rPr lang="el-GR" altLang="en-US" sz="2400" dirty="0" smtClean="0">
                <a:latin typeface="Century Gothic" panose="020B0502020202020204" pitchFamily="34" charset="0"/>
              </a:rPr>
              <a:t>για</a:t>
            </a:r>
            <a:r>
              <a:rPr lang="el-GR" altLang="en-US" sz="2400" b="1" dirty="0" smtClean="0">
                <a:latin typeface="Century Gothic" panose="020B0502020202020204" pitchFamily="34" charset="0"/>
              </a:rPr>
              <a:t> </a:t>
            </a:r>
            <a:r>
              <a:rPr lang="el-GR" altLang="en-US" sz="2400" dirty="0" smtClean="0">
                <a:latin typeface="Century Gothic" panose="020B0502020202020204" pitchFamily="34" charset="0"/>
              </a:rPr>
              <a:t>τους εκπαιδευόμενους</a:t>
            </a:r>
            <a:r>
              <a:rPr lang="en-US" altLang="en-US" sz="2400" dirty="0" smtClean="0">
                <a:latin typeface="Century Gothic" panose="020B0502020202020204" pitchFamily="34" charset="0"/>
              </a:rPr>
              <a:t> </a:t>
            </a:r>
            <a:r>
              <a:rPr lang="el-GR" altLang="en-US" sz="2400" dirty="0" smtClean="0">
                <a:latin typeface="Century Gothic" panose="020B0502020202020204" pitchFamily="34" charset="0"/>
              </a:rPr>
              <a:t>σε μεγάλης διάρκειας κινητικότητες (Ε</a:t>
            </a:r>
            <a:r>
              <a:rPr lang="en-US" altLang="en-US" sz="2400" dirty="0" err="1" smtClean="0">
                <a:latin typeface="Century Gothic" panose="020B0502020202020204" pitchFamily="34" charset="0"/>
              </a:rPr>
              <a:t>rasmus</a:t>
            </a:r>
            <a:r>
              <a:rPr lang="en-US" altLang="en-US" sz="2400" dirty="0" smtClean="0">
                <a:latin typeface="Century Gothic" panose="020B0502020202020204" pitchFamily="34" charset="0"/>
              </a:rPr>
              <a:t> Pro &amp; Long term mobility of pupils)</a:t>
            </a:r>
          </a:p>
          <a:p>
            <a:pPr marL="0" indent="0">
              <a:buNone/>
            </a:pPr>
            <a:r>
              <a:rPr lang="en-US" altLang="en-US" sz="2400" dirty="0" smtClean="0">
                <a:latin typeface="Century Gothic" panose="020B0502020202020204" pitchFamily="34" charset="0"/>
              </a:rPr>
              <a:t>    </a:t>
            </a:r>
            <a:r>
              <a:rPr lang="el-GR" altLang="en-US" sz="2000" u="sng" dirty="0" smtClean="0">
                <a:latin typeface="Century Gothic" panose="020B0502020202020204" pitchFamily="34" charset="0"/>
              </a:rPr>
              <a:t>Εξαιρούνται</a:t>
            </a:r>
            <a:r>
              <a:rPr lang="en-US" altLang="en-US" sz="2000" u="sng" dirty="0" smtClean="0">
                <a:latin typeface="Century Gothic" panose="020B0502020202020204" pitchFamily="34" charset="0"/>
              </a:rPr>
              <a:t>:</a:t>
            </a:r>
          </a:p>
          <a:p>
            <a:pPr marL="0" indent="0">
              <a:buNone/>
            </a:pPr>
            <a:r>
              <a:rPr lang="en-US" altLang="en-US" sz="2000" dirty="0">
                <a:latin typeface="Century Gothic" panose="020B0502020202020204" pitchFamily="34" charset="0"/>
              </a:rPr>
              <a:t> </a:t>
            </a:r>
            <a:r>
              <a:rPr lang="en-US" altLang="en-US" sz="2000" dirty="0" smtClean="0">
                <a:latin typeface="Century Gothic" panose="020B0502020202020204" pitchFamily="34" charset="0"/>
              </a:rPr>
              <a:t>   </a:t>
            </a:r>
            <a:r>
              <a:rPr lang="en-US" altLang="en-US" sz="2000" dirty="0" err="1" smtClean="0">
                <a:latin typeface="Century Gothic" panose="020B0502020202020204" pitchFamily="34" charset="0"/>
              </a:rPr>
              <a:t>i</a:t>
            </a:r>
            <a:r>
              <a:rPr lang="en-US" altLang="en-US" sz="2000" dirty="0" smtClean="0">
                <a:latin typeface="Century Gothic" panose="020B0502020202020204" pitchFamily="34" charset="0"/>
              </a:rPr>
              <a:t>)</a:t>
            </a:r>
            <a:r>
              <a:rPr lang="el-GR" altLang="en-US" sz="2000" dirty="0" smtClean="0">
                <a:latin typeface="Century Gothic" panose="020B0502020202020204" pitchFamily="34" charset="0"/>
              </a:rPr>
              <a:t> οι κινητικότητες προσωπικού για λιγότερες από 31 μέρες</a:t>
            </a:r>
            <a:endParaRPr lang="en-US" altLang="en-US" sz="2000" dirty="0" smtClean="0">
              <a:latin typeface="Century Gothic" panose="020B0502020202020204" pitchFamily="34" charset="0"/>
            </a:endParaRPr>
          </a:p>
          <a:p>
            <a:pPr marL="0" indent="0">
              <a:buNone/>
            </a:pPr>
            <a:r>
              <a:rPr lang="el-GR" altLang="en-US" sz="2000" dirty="0" smtClean="0">
                <a:latin typeface="Century Gothic" panose="020B0502020202020204" pitchFamily="34" charset="0"/>
              </a:rPr>
              <a:t> </a:t>
            </a:r>
            <a:r>
              <a:rPr lang="en-US" altLang="en-US" sz="2000" dirty="0" smtClean="0">
                <a:latin typeface="Century Gothic" panose="020B0502020202020204" pitchFamily="34" charset="0"/>
              </a:rPr>
              <a:t>   ii) </a:t>
            </a:r>
            <a:r>
              <a:rPr lang="el-GR" altLang="en-US" sz="2000" dirty="0" smtClean="0">
                <a:latin typeface="Century Gothic" panose="020B0502020202020204" pitchFamily="34" charset="0"/>
              </a:rPr>
              <a:t>οι μαθητευόμενοι που συμμετέχουν σε ομαδική κινητικότητα</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a:t>
            </a:r>
            <a:r>
              <a:rPr lang="en-US" altLang="en-US" sz="2000" dirty="0" smtClean="0">
                <a:latin typeface="Century Gothic" panose="020B0502020202020204" pitchFamily="34" charset="0"/>
              </a:rPr>
              <a:t>group mobility </a:t>
            </a:r>
            <a:r>
              <a:rPr lang="el-GR" altLang="en-US" sz="2000" dirty="0" smtClean="0">
                <a:latin typeface="Century Gothic" panose="020B0502020202020204" pitchFamily="34" charset="0"/>
              </a:rPr>
              <a:t>σε Σχολική Εκπαίδευση &amp; Εκπαίδευση Ενηλίκων</a:t>
            </a:r>
            <a:r>
              <a:rPr lang="en-US" altLang="en-US" sz="2000" dirty="0" smtClean="0">
                <a:latin typeface="Century Gothic" panose="020B0502020202020204" pitchFamily="34" charset="0"/>
              </a:rPr>
              <a:t>)</a:t>
            </a:r>
            <a:r>
              <a:rPr lang="el-GR" altLang="en-US" sz="2000" dirty="0" smtClean="0">
                <a:latin typeface="Century Gothic" panose="020B0502020202020204" pitchFamily="34" charset="0"/>
              </a:rPr>
              <a:t> </a:t>
            </a:r>
          </a:p>
          <a:p>
            <a:pPr algn="just">
              <a:defRPr/>
            </a:pPr>
            <a:endParaRPr lang="el-GR" altLang="en-US" sz="2400"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1076906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850106"/>
          </a:xfrm>
        </p:spPr>
        <p:txBody>
          <a:bodyPr>
            <a:noAutofit/>
          </a:bodyPr>
          <a:lstStyle/>
          <a:p>
            <a:pPr>
              <a:defRPr/>
            </a:pPr>
            <a:r>
              <a:rPr lang="el-GR" sz="2600" dirty="0" smtClean="0">
                <a:solidFill>
                  <a:schemeClr val="accent5">
                    <a:lumMod val="75000"/>
                  </a:schemeClr>
                </a:solidFill>
                <a:latin typeface="Century Gothic" panose="020B0502020202020204" pitchFamily="34" charset="0"/>
              </a:rPr>
              <a:t>ΕΠΙΧΟΡΗΓΗΣΗ ΑΤΟΜΩΝ ΑΠΟ ΕΥΑΛΩΤΕΣ ΟΜΑΔΕΣ</a:t>
            </a:r>
            <a:endParaRPr lang="en-GB" sz="2600" dirty="0">
              <a:solidFill>
                <a:schemeClr val="accent5">
                  <a:lumMod val="75000"/>
                </a:schemeClr>
              </a:solidFill>
              <a:latin typeface="Century Gothic" panose="020B0502020202020204" pitchFamily="34" charset="0"/>
            </a:endParaRPr>
          </a:p>
        </p:txBody>
      </p:sp>
      <p:sp>
        <p:nvSpPr>
          <p:cNvPr id="20483" name="Content Placeholder 2"/>
          <p:cNvSpPr>
            <a:spLocks noGrp="1"/>
          </p:cNvSpPr>
          <p:nvPr>
            <p:ph idx="4294967295"/>
          </p:nvPr>
        </p:nvSpPr>
        <p:spPr bwMode="auto">
          <a:xfrm>
            <a:off x="467544" y="980728"/>
            <a:ext cx="8229600" cy="48139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gn="just">
              <a:defRPr/>
            </a:pPr>
            <a:r>
              <a:rPr lang="el-GR" altLang="en-US" sz="2000" dirty="0" smtClean="0">
                <a:solidFill>
                  <a:schemeClr val="tx1">
                    <a:lumMod val="75000"/>
                    <a:lumOff val="25000"/>
                  </a:schemeClr>
                </a:solidFill>
                <a:latin typeface="Century Gothic" panose="020B0502020202020204" pitchFamily="34" charset="0"/>
              </a:rPr>
              <a:t>100% χρηματοδοτική κάλυψη για επιπλέον δαπάνες που σχετίζονται για τις κινητικότητες ατόμων </a:t>
            </a:r>
            <a:r>
              <a:rPr lang="el-GR" altLang="en-US" sz="2000" dirty="0" smtClean="0">
                <a:latin typeface="Century Gothic" panose="020B0502020202020204" pitchFamily="34" charset="0"/>
              </a:rPr>
              <a:t>που ανήκουν σε ευάλωτες ομάδες</a:t>
            </a:r>
            <a:r>
              <a:rPr lang="el-GR" altLang="en-US" sz="2000" dirty="0" smtClean="0">
                <a:solidFill>
                  <a:schemeClr val="tx1">
                    <a:lumMod val="75000"/>
                    <a:lumOff val="25000"/>
                  </a:schemeClr>
                </a:solidFill>
                <a:latin typeface="Century Gothic" panose="020B0502020202020204" pitchFamily="34" charset="0"/>
              </a:rPr>
              <a:t> </a:t>
            </a:r>
            <a:endParaRPr lang="en-US" altLang="en-US" sz="2000" dirty="0" smtClean="0">
              <a:solidFill>
                <a:schemeClr val="tx1">
                  <a:lumMod val="75000"/>
                  <a:lumOff val="25000"/>
                </a:schemeClr>
              </a:solidFill>
              <a:latin typeface="Century Gothic" panose="020B0502020202020204" pitchFamily="34" charset="0"/>
            </a:endParaRPr>
          </a:p>
          <a:p>
            <a:pPr marL="0" indent="0" algn="just">
              <a:buNone/>
              <a:defRPr/>
            </a:pPr>
            <a:endParaRPr lang="en-US" altLang="en-US" sz="1100" dirty="0" smtClean="0">
              <a:solidFill>
                <a:schemeClr val="tx1">
                  <a:lumMod val="75000"/>
                  <a:lumOff val="25000"/>
                </a:schemeClr>
              </a:solidFill>
              <a:latin typeface="Century Gothic" panose="020B0502020202020204" pitchFamily="34" charset="0"/>
            </a:endParaRPr>
          </a:p>
          <a:p>
            <a:pPr marL="0" indent="0" algn="just">
              <a:buNone/>
              <a:defRPr/>
            </a:pPr>
            <a:r>
              <a:rPr lang="el-GR" altLang="en-US" sz="2000" dirty="0" smtClean="0">
                <a:latin typeface="Century Gothic" panose="020B0502020202020204" pitchFamily="34" charset="0"/>
              </a:rPr>
              <a:t>→ Περιλαμβάνει </a:t>
            </a:r>
            <a:r>
              <a:rPr lang="el-GR" altLang="en-US" sz="2000" dirty="0">
                <a:latin typeface="Century Gothic" panose="020B0502020202020204" pitchFamily="34" charset="0"/>
              </a:rPr>
              <a:t>αιτιολογημένα </a:t>
            </a:r>
            <a:r>
              <a:rPr lang="el-GR" altLang="en-US" sz="2000" dirty="0" smtClean="0">
                <a:latin typeface="Century Gothic" panose="020B0502020202020204" pitchFamily="34" charset="0"/>
              </a:rPr>
              <a:t>έξοδα που σχετίζονται με έξοδα διαβίωσης/ταξιδιωτικά έξοδα που δεν καλύπτονται από τα ήδη προβλεπόμενα ποσά</a:t>
            </a:r>
            <a:r>
              <a:rPr lang="el-GR" altLang="en-US" sz="2000" dirty="0">
                <a:latin typeface="Century Gothic" panose="020B0502020202020204" pitchFamily="34" charset="0"/>
              </a:rPr>
              <a:t> </a:t>
            </a:r>
            <a:r>
              <a:rPr lang="el-GR" altLang="en-US" sz="2000" dirty="0" smtClean="0">
                <a:latin typeface="Century Gothic" panose="020B0502020202020204" pitchFamily="34" charset="0"/>
              </a:rPr>
              <a:t>(συμπεριλαμβάνονται έξοδα συνοδών)</a:t>
            </a:r>
          </a:p>
          <a:p>
            <a:pPr marL="0" indent="0" algn="just">
              <a:buNone/>
              <a:defRPr/>
            </a:pPr>
            <a:r>
              <a:rPr lang="el-GR" altLang="en-US" sz="2000" b="1" dirty="0" smtClean="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pPr marL="0" indent="0" algn="just">
              <a:buNone/>
              <a:defRPr/>
            </a:pPr>
            <a:endParaRPr lang="el-GR" altLang="en-US" sz="1200" dirty="0" smtClean="0">
              <a:solidFill>
                <a:schemeClr val="tx1">
                  <a:lumMod val="75000"/>
                  <a:lumOff val="25000"/>
                </a:schemeClr>
              </a:solidFill>
              <a:latin typeface="Century Gothic" panose="020B0502020202020204" pitchFamily="34" charset="0"/>
            </a:endParaRPr>
          </a:p>
          <a:p>
            <a:pPr marL="0" indent="0" algn="ctr">
              <a:buNone/>
              <a:defRPr/>
            </a:pPr>
            <a:r>
              <a:rPr lang="el-GR" sz="2800" b="1" dirty="0" smtClean="0">
                <a:solidFill>
                  <a:schemeClr val="accent5">
                    <a:lumMod val="75000"/>
                  </a:schemeClr>
                </a:solidFill>
                <a:latin typeface="Century Gothic" panose="020B0502020202020204" pitchFamily="34" charset="0"/>
                <a:ea typeface="+mj-ea"/>
                <a:cs typeface="+mj-cs"/>
              </a:rPr>
              <a:t>ΕΙΔΙΚΕΣ ΔΑΠΑΝΕΣ </a:t>
            </a:r>
          </a:p>
          <a:p>
            <a:pPr marL="0" indent="0" algn="just">
              <a:buNone/>
              <a:defRPr/>
            </a:pPr>
            <a:r>
              <a:rPr lang="el-GR" sz="2000" dirty="0" smtClean="0">
                <a:latin typeface="Century Gothic" panose="020B0502020202020204" pitchFamily="34" charset="0"/>
              </a:rPr>
              <a:t>Χρηματοδοτική </a:t>
            </a:r>
            <a:r>
              <a:rPr lang="el-GR" sz="2000" dirty="0">
                <a:latin typeface="Century Gothic" panose="020B0502020202020204" pitchFamily="34" charset="0"/>
              </a:rPr>
              <a:t>ενίσχυση </a:t>
            </a:r>
            <a:r>
              <a:rPr lang="el-GR" sz="2000" dirty="0" smtClean="0">
                <a:latin typeface="Century Gothic" panose="020B0502020202020204" pitchFamily="34" charset="0"/>
              </a:rPr>
              <a:t>μέχρι και το 80% των συνολικών δαπανών για κάθε κατηγορία</a:t>
            </a:r>
            <a:r>
              <a:rPr lang="en-GB" sz="2000" dirty="0" smtClean="0">
                <a:latin typeface="Century Gothic" panose="020B0502020202020204" pitchFamily="34" charset="0"/>
              </a:rPr>
              <a:t>:</a:t>
            </a:r>
            <a:endParaRPr lang="el-GR" sz="2000" dirty="0" smtClean="0">
              <a:latin typeface="Century Gothic" panose="020B0502020202020204" pitchFamily="34" charset="0"/>
            </a:endParaRPr>
          </a:p>
          <a:p>
            <a:pPr algn="just">
              <a:defRPr/>
            </a:pPr>
            <a:r>
              <a:rPr lang="el-GR" sz="2000" b="1" dirty="0">
                <a:latin typeface="Century Gothic" panose="020B0502020202020204" pitchFamily="34" charset="0"/>
              </a:rPr>
              <a:t>Έκτακτες ταξιδιωτικές δαπάνες</a:t>
            </a:r>
            <a:r>
              <a:rPr lang="el-GR" sz="2000" dirty="0">
                <a:latin typeface="Century Gothic" panose="020B0502020202020204" pitchFamily="34" charset="0"/>
              </a:rPr>
              <a:t> των συμμετεχόντων</a:t>
            </a:r>
            <a:r>
              <a:rPr lang="en-GB" sz="2000" dirty="0">
                <a:latin typeface="Century Gothic" panose="020B0502020202020204" pitchFamily="34" charset="0"/>
              </a:rPr>
              <a:t> </a:t>
            </a:r>
            <a:r>
              <a:rPr lang="el-GR" sz="2000" dirty="0">
                <a:latin typeface="Century Gothic" panose="020B0502020202020204" pitchFamily="34" charset="0"/>
              </a:rPr>
              <a:t>και των συνοδών τους, εάν οι δικαιούχοι αποδείξουν ότι το μοναδιαίο προβλεπόμενο κόστος μετακίνησης δεν καλύπτει τις δαπάνες τους</a:t>
            </a:r>
          </a:p>
          <a:p>
            <a:pPr algn="just">
              <a:defRPr/>
            </a:pPr>
            <a:r>
              <a:rPr lang="el-GR" sz="2000" b="1" dirty="0" smtClean="0">
                <a:latin typeface="Century Gothic" panose="020B0502020202020204" pitchFamily="34" charset="0"/>
              </a:rPr>
              <a:t>Έξοδα έκδοσης εγγυητικών επιταγών</a:t>
            </a:r>
            <a:endParaRPr lang="en-US" sz="2000" b="1" dirty="0" smtClean="0">
              <a:latin typeface="Century Gothic" panose="020B0502020202020204" pitchFamily="34" charset="0"/>
            </a:endParaRPr>
          </a:p>
          <a:p>
            <a:pPr marL="0" indent="0" algn="just">
              <a:buNone/>
              <a:defRPr/>
            </a:pPr>
            <a:endParaRPr lang="el-GR" sz="1200" b="1" dirty="0">
              <a:latin typeface="Century Gothic" panose="020B0502020202020204" pitchFamily="34" charset="0"/>
            </a:endParaRPr>
          </a:p>
          <a:p>
            <a:pPr marL="0" indent="0" algn="just">
              <a:buNone/>
              <a:defRPr/>
            </a:pPr>
            <a:r>
              <a:rPr lang="el-GR" altLang="en-US" sz="2100" b="1" dirty="0">
                <a:latin typeface="Century Gothic" panose="020B0502020202020204" pitchFamily="34" charset="0"/>
              </a:rPr>
              <a:t>Οι δαπάνες θα πρέπει να αιτιολογούνται βάσει αποδείξεων</a:t>
            </a:r>
          </a:p>
          <a:p>
            <a:pPr marL="0" indent="0" algn="just">
              <a:buNone/>
              <a:defRPr/>
            </a:pPr>
            <a:endParaRPr lang="el-GR" altLang="en-US" sz="2100" b="1" dirty="0">
              <a:latin typeface="Century Gothic" panose="020B0502020202020204" pitchFamily="34" charset="0"/>
            </a:endParaRPr>
          </a:p>
          <a:p>
            <a:pPr marL="0" indent="0">
              <a:buFontTx/>
              <a:buNone/>
              <a:defRPr/>
            </a:pPr>
            <a:endParaRPr lang="el-GR" altLang="en-US" sz="2400" b="1" dirty="0" smtClean="0">
              <a:solidFill>
                <a:schemeClr val="tx1">
                  <a:lumMod val="75000"/>
                  <a:lumOff val="25000"/>
                </a:schemeClr>
              </a:solidFill>
            </a:endParaRPr>
          </a:p>
        </p:txBody>
      </p:sp>
    </p:spTree>
    <p:extLst>
      <p:ext uri="{BB962C8B-B14F-4D97-AF65-F5344CB8AC3E}">
        <p14:creationId xmlns:p14="http://schemas.microsoft.com/office/powerpoint/2010/main" val="1421311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63000" cy="1143000"/>
          </a:xfrm>
        </p:spPr>
        <p:txBody>
          <a:bodyPr>
            <a:noAutofit/>
          </a:bodyPr>
          <a:lstStyle/>
          <a:p>
            <a:r>
              <a:rPr lang="el-GR" sz="2800" dirty="0" smtClean="0">
                <a:solidFill>
                  <a:schemeClr val="accent5">
                    <a:lumMod val="75000"/>
                  </a:schemeClr>
                </a:solidFill>
                <a:latin typeface="Century Gothic" panose="020B0502020202020204" pitchFamily="34" charset="0"/>
              </a:rPr>
              <a:t>ΚΑΤΑΛΗΚΤΙΚΗ ΗΜΕΡΟΜΗΝΙΑ</a:t>
            </a:r>
            <a:r>
              <a:rPr lang="en-GB" sz="2800" dirty="0" smtClean="0">
                <a:solidFill>
                  <a:schemeClr val="accent5">
                    <a:lumMod val="75000"/>
                  </a:schemeClr>
                </a:solidFill>
                <a:latin typeface="Century Gothic" panose="020B0502020202020204" pitchFamily="34" charset="0"/>
              </a:rPr>
              <a:t/>
            </a:r>
            <a:br>
              <a:rPr lang="en-GB" sz="2800" dirty="0" smtClean="0">
                <a:solidFill>
                  <a:schemeClr val="accent5">
                    <a:lumMod val="75000"/>
                  </a:schemeClr>
                </a:solidFill>
                <a:latin typeface="Century Gothic" panose="020B0502020202020204" pitchFamily="34" charset="0"/>
              </a:rPr>
            </a:br>
            <a:r>
              <a:rPr lang="el-GR" sz="2800" dirty="0" smtClean="0">
                <a:solidFill>
                  <a:schemeClr val="accent5">
                    <a:lumMod val="75000"/>
                  </a:schemeClr>
                </a:solidFill>
                <a:latin typeface="Century Gothic" panose="020B0502020202020204" pitchFamily="34" charset="0"/>
              </a:rPr>
              <a:t>ΥΠΟΒΟΛΗΣ ΑΙΤΗΣΗΣ </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0" y="1600201"/>
            <a:ext cx="9144000" cy="4493095"/>
          </a:xfrm>
          <a:solidFill>
            <a:schemeClr val="bg1">
              <a:lumMod val="95000"/>
            </a:schemeClr>
          </a:solidFill>
        </p:spPr>
        <p:txBody>
          <a:bodyPr/>
          <a:lstStyle/>
          <a:p>
            <a:pPr marL="0" lvl="0" indent="0" algn="ctr">
              <a:buNone/>
            </a:pPr>
            <a:endParaRPr lang="el-GR" altLang="en-US" sz="2800" b="1" dirty="0" smtClean="0">
              <a:solidFill>
                <a:schemeClr val="accent5"/>
              </a:solidFill>
              <a:latin typeface="Century Gothic" panose="020B0502020202020204" pitchFamily="34" charset="0"/>
            </a:endParaRPr>
          </a:p>
          <a:p>
            <a:pPr marL="0" lvl="0" indent="0" algn="ctr">
              <a:buNone/>
            </a:pPr>
            <a:r>
              <a:rPr lang="el-GR" altLang="en-US" sz="2800" b="1" dirty="0" smtClean="0">
                <a:solidFill>
                  <a:srgbClr val="FF0000"/>
                </a:solidFill>
                <a:latin typeface="Century Gothic" panose="020B0502020202020204" pitchFamily="34" charset="0"/>
              </a:rPr>
              <a:t>11/</a:t>
            </a:r>
            <a:r>
              <a:rPr lang="en-US" altLang="en-US" sz="2800" b="1" dirty="0" smtClean="0">
                <a:solidFill>
                  <a:srgbClr val="FF0000"/>
                </a:solidFill>
                <a:latin typeface="Century Gothic" panose="020B0502020202020204" pitchFamily="34" charset="0"/>
              </a:rPr>
              <a:t>05/</a:t>
            </a:r>
            <a:r>
              <a:rPr lang="el-GR" altLang="en-US" sz="2800" b="1" dirty="0" smtClean="0">
                <a:solidFill>
                  <a:srgbClr val="FF0000"/>
                </a:solidFill>
                <a:latin typeface="Century Gothic" panose="020B0502020202020204" pitchFamily="34" charset="0"/>
              </a:rPr>
              <a:t>20</a:t>
            </a:r>
            <a:r>
              <a:rPr lang="en-US" altLang="en-US" sz="2800" b="1" dirty="0" smtClean="0">
                <a:solidFill>
                  <a:srgbClr val="FF0000"/>
                </a:solidFill>
                <a:latin typeface="Century Gothic" panose="020B0502020202020204" pitchFamily="34" charset="0"/>
              </a:rPr>
              <a:t>2</a:t>
            </a:r>
            <a:r>
              <a:rPr lang="el-GR" altLang="en-US" sz="2800" b="1" dirty="0" smtClean="0">
                <a:solidFill>
                  <a:srgbClr val="FF0000"/>
                </a:solidFill>
                <a:latin typeface="Century Gothic" panose="020B0502020202020204" pitchFamily="34" charset="0"/>
              </a:rPr>
              <a:t>1</a:t>
            </a:r>
          </a:p>
          <a:p>
            <a:pPr marL="0" lvl="0" indent="0" algn="ctr">
              <a:buNone/>
            </a:pPr>
            <a:r>
              <a:rPr lang="el-GR" altLang="en-US" sz="2800" b="1" dirty="0" smtClean="0">
                <a:solidFill>
                  <a:srgbClr val="FF0000"/>
                </a:solidFill>
                <a:latin typeface="Century Gothic" panose="020B0502020202020204" pitchFamily="34" charset="0"/>
              </a:rPr>
              <a:t>1</a:t>
            </a:r>
            <a:r>
              <a:rPr lang="en-GB" altLang="en-US" sz="2800" b="1" dirty="0" smtClean="0">
                <a:solidFill>
                  <a:srgbClr val="FF0000"/>
                </a:solidFill>
                <a:latin typeface="Century Gothic" panose="020B0502020202020204" pitchFamily="34" charset="0"/>
              </a:rPr>
              <a:t>3</a:t>
            </a:r>
            <a:r>
              <a:rPr lang="en-US" altLang="en-US" sz="2800" b="1" dirty="0" smtClean="0">
                <a:solidFill>
                  <a:srgbClr val="FF0000"/>
                </a:solidFill>
                <a:latin typeface="Century Gothic" panose="020B0502020202020204" pitchFamily="34" charset="0"/>
              </a:rPr>
              <a:t>:</a:t>
            </a:r>
            <a:r>
              <a:rPr lang="el-GR" altLang="en-US" sz="2800" b="1" dirty="0">
                <a:solidFill>
                  <a:srgbClr val="FF0000"/>
                </a:solidFill>
                <a:latin typeface="Century Gothic" panose="020B0502020202020204" pitchFamily="34" charset="0"/>
              </a:rPr>
              <a:t>00 </a:t>
            </a:r>
            <a:r>
              <a:rPr lang="el-GR" altLang="en-US" sz="2800" b="1" dirty="0" smtClean="0">
                <a:solidFill>
                  <a:srgbClr val="FF0000"/>
                </a:solidFill>
                <a:latin typeface="Century Gothic" panose="020B0502020202020204" pitchFamily="34" charset="0"/>
              </a:rPr>
              <a:t>ώρα Κύπρου </a:t>
            </a:r>
            <a:endParaRPr lang="en-GB" altLang="en-US" sz="2800" b="1" dirty="0" smtClean="0">
              <a:solidFill>
                <a:srgbClr val="FF0000"/>
              </a:solidFill>
              <a:latin typeface="Century Gothic" panose="020B0502020202020204" pitchFamily="34" charset="0"/>
            </a:endParaRPr>
          </a:p>
          <a:p>
            <a:pPr marL="0" lvl="0" indent="0" algn="ctr">
              <a:buNone/>
            </a:pPr>
            <a:endParaRPr lang="el-GR" altLang="en-US" sz="2800" b="1" dirty="0" smtClean="0">
              <a:solidFill>
                <a:schemeClr val="tx1"/>
              </a:solidFill>
              <a:latin typeface="Century Gothic" panose="020B0502020202020204" pitchFamily="34" charset="0"/>
            </a:endParaRPr>
          </a:p>
          <a:p>
            <a:pPr marL="0" lvl="1" indent="0" algn="ctr">
              <a:buFontTx/>
              <a:buNone/>
              <a:defRPr/>
            </a:pPr>
            <a:r>
              <a:rPr lang="el-GR" altLang="en-US" b="1" dirty="0" smtClean="0">
                <a:solidFill>
                  <a:schemeClr val="tx1"/>
                </a:solidFill>
                <a:latin typeface="Century Gothic" panose="020B0502020202020204" pitchFamily="34" charset="0"/>
              </a:rPr>
              <a:t>Ημερομηνία έναρξης σχεδίων: </a:t>
            </a:r>
            <a:endParaRPr lang="en-GB" altLang="en-US" b="1" dirty="0" smtClean="0">
              <a:solidFill>
                <a:schemeClr val="tx1"/>
              </a:solidFill>
              <a:latin typeface="Century Gothic" panose="020B0502020202020204" pitchFamily="34" charset="0"/>
            </a:endParaRPr>
          </a:p>
          <a:p>
            <a:pPr marL="0" lvl="1" indent="0" algn="ctr">
              <a:buFontTx/>
              <a:buNone/>
              <a:defRPr/>
            </a:pPr>
            <a:r>
              <a:rPr lang="en-GB" altLang="en-US" dirty="0" smtClean="0">
                <a:solidFill>
                  <a:schemeClr val="tx1"/>
                </a:solidFill>
                <a:latin typeface="Century Gothic" panose="020B0502020202020204" pitchFamily="34" charset="0"/>
              </a:rPr>
              <a:t>1</a:t>
            </a:r>
            <a:r>
              <a:rPr lang="el-GR" altLang="en-US" baseline="30000" dirty="0" smtClean="0">
                <a:solidFill>
                  <a:schemeClr val="tx1"/>
                </a:solidFill>
                <a:latin typeface="Century Gothic" panose="020B0502020202020204" pitchFamily="34" charset="0"/>
              </a:rPr>
              <a:t>η</a:t>
            </a:r>
            <a:r>
              <a:rPr lang="el-GR" altLang="en-US" dirty="0" smtClean="0">
                <a:solidFill>
                  <a:schemeClr val="tx1"/>
                </a:solidFill>
                <a:latin typeface="Century Gothic" panose="020B0502020202020204" pitchFamily="34" charset="0"/>
              </a:rPr>
              <a:t> Σεπτεμβρίου –</a:t>
            </a:r>
            <a:r>
              <a:rPr lang="en-GB" altLang="en-US" dirty="0" smtClean="0">
                <a:solidFill>
                  <a:schemeClr val="tx1"/>
                </a:solidFill>
                <a:latin typeface="Century Gothic" panose="020B0502020202020204" pitchFamily="34" charset="0"/>
              </a:rPr>
              <a:t> </a:t>
            </a:r>
            <a:r>
              <a:rPr lang="el-GR" altLang="en-US" dirty="0" smtClean="0">
                <a:solidFill>
                  <a:schemeClr val="tx1"/>
                </a:solidFill>
                <a:latin typeface="Century Gothic" panose="020B0502020202020204" pitchFamily="34" charset="0"/>
              </a:rPr>
              <a:t>31</a:t>
            </a:r>
            <a:r>
              <a:rPr lang="el-GR" altLang="en-US" baseline="30000" dirty="0" smtClean="0">
                <a:solidFill>
                  <a:schemeClr val="tx1"/>
                </a:solidFill>
                <a:latin typeface="Century Gothic" panose="020B0502020202020204" pitchFamily="34" charset="0"/>
              </a:rPr>
              <a:t>η</a:t>
            </a:r>
            <a:r>
              <a:rPr lang="el-GR" altLang="en-US" dirty="0" smtClean="0">
                <a:solidFill>
                  <a:schemeClr val="tx1"/>
                </a:solidFill>
                <a:latin typeface="Century Gothic" panose="020B0502020202020204" pitchFamily="34" charset="0"/>
              </a:rPr>
              <a:t> Δεκεμβρίου 20</a:t>
            </a:r>
            <a:r>
              <a:rPr lang="en-US" altLang="en-US" dirty="0" smtClean="0">
                <a:solidFill>
                  <a:schemeClr val="tx1"/>
                </a:solidFill>
                <a:latin typeface="Century Gothic" panose="020B0502020202020204" pitchFamily="34" charset="0"/>
              </a:rPr>
              <a:t>2</a:t>
            </a:r>
            <a:r>
              <a:rPr lang="el-GR" altLang="en-US" dirty="0" smtClean="0">
                <a:solidFill>
                  <a:schemeClr val="tx1"/>
                </a:solidFill>
                <a:latin typeface="Century Gothic" panose="020B0502020202020204" pitchFamily="34" charset="0"/>
              </a:rPr>
              <a:t>1</a:t>
            </a:r>
          </a:p>
          <a:p>
            <a:pPr marL="0" lvl="0" indent="0" algn="ctr">
              <a:buNone/>
            </a:pPr>
            <a:endParaRPr lang="en-US" altLang="en-US" sz="4400" b="1" dirty="0">
              <a:solidFill>
                <a:schemeClr val="accent5">
                  <a:lumMod val="50000"/>
                </a:schemeClr>
              </a:solidFill>
            </a:endParaRPr>
          </a:p>
          <a:p>
            <a:endParaRPr lang="en-US" dirty="0">
              <a:solidFill>
                <a:schemeClr val="accent5">
                  <a:lumMod val="50000"/>
                </a:schemeClr>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85744C23-9803-4354-A6B7-06E492893AD0}" type="slidenum">
              <a:rPr lang="el-GR" altLang="en-US" smtClean="0"/>
              <a:pPr/>
              <a:t>32</a:t>
            </a:fld>
            <a:endParaRPr lang="el-GR" altLang="en-US"/>
          </a:p>
        </p:txBody>
      </p:sp>
      <p:pic>
        <p:nvPicPr>
          <p:cNvPr id="3074" name="Picture 2" descr="\\nicfilesrv\LLP_Users\Shared Documnets\5.COMMUNICATION\3.logo\FINAL\idep_transparent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216" y="4509120"/>
            <a:ext cx="1811784" cy="15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30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smtClean="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5746650"/>
          </a:xfrm>
        </p:spPr>
        <p:txBody>
          <a:bodyPr>
            <a:normAutofit/>
          </a:bodyPr>
          <a:lstStyle/>
          <a:p>
            <a:r>
              <a:rPr lang="el-GR" sz="2800" dirty="0" smtClean="0">
                <a:solidFill>
                  <a:schemeClr val="tx1"/>
                </a:solidFill>
                <a:latin typeface="Century Gothic" panose="020B0502020202020204" pitchFamily="34" charset="0"/>
              </a:rPr>
              <a:t/>
            </a:r>
            <a:br>
              <a:rPr lang="el-GR" sz="2800" dirty="0" smtClean="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
            </a:r>
            <a:br>
              <a:rPr lang="el-GR" sz="2800" dirty="0">
                <a:solidFill>
                  <a:schemeClr val="tx1"/>
                </a:solidFill>
                <a:latin typeface="Century Gothic" panose="020B0502020202020204" pitchFamily="34" charset="0"/>
              </a:rPr>
            </a:br>
            <a:r>
              <a:rPr lang="en-GB" sz="2800" dirty="0" smtClean="0">
                <a:solidFill>
                  <a:schemeClr val="tx1"/>
                </a:solidFill>
                <a:latin typeface="Century Gothic" panose="020B0502020202020204" pitchFamily="34" charset="0"/>
              </a:rPr>
              <a:t>T</a:t>
            </a:r>
            <a:r>
              <a:rPr lang="en-US" sz="2800" dirty="0" smtClean="0">
                <a:solidFill>
                  <a:schemeClr val="tx1"/>
                </a:solidFill>
                <a:latin typeface="Century Gothic" panose="020B0502020202020204" pitchFamily="34" charset="0"/>
              </a:rPr>
              <a:t>A </a:t>
            </a:r>
            <a:r>
              <a:rPr lang="el-GR" sz="2800" dirty="0" smtClean="0">
                <a:solidFill>
                  <a:schemeClr val="tx1"/>
                </a:solidFill>
                <a:latin typeface="Century Gothic" panose="020B0502020202020204" pitchFamily="34" charset="0"/>
              </a:rPr>
              <a:t>ΜΕΡΗ ΤΗΣ ΑΙΤΗΣΗΣ</a:t>
            </a:r>
            <a:br>
              <a:rPr lang="el-GR" sz="2800" dirty="0" smtClean="0">
                <a:solidFill>
                  <a:schemeClr val="tx1"/>
                </a:solidFill>
                <a:latin typeface="Century Gothic" panose="020B0502020202020204" pitchFamily="34" charset="0"/>
              </a:rPr>
            </a:br>
            <a:r>
              <a:rPr lang="el-GR" sz="2800" dirty="0" smtClean="0">
                <a:solidFill>
                  <a:schemeClr val="bg1">
                    <a:lumMod val="50000"/>
                  </a:schemeClr>
                </a:solidFill>
                <a:latin typeface="Century Gothic" panose="020B0502020202020204" pitchFamily="34" charset="0"/>
              </a:rPr>
              <a:t/>
            </a:r>
            <a:br>
              <a:rPr lang="el-GR" sz="2800" dirty="0" smtClean="0">
                <a:solidFill>
                  <a:schemeClr val="bg1">
                    <a:lumMod val="50000"/>
                  </a:schemeClr>
                </a:solidFill>
                <a:latin typeface="Century Gothic" panose="020B0502020202020204" pitchFamily="34" charset="0"/>
              </a:rPr>
            </a:br>
            <a:r>
              <a:rPr lang="el-GR" sz="2800" b="0" dirty="0" smtClean="0">
                <a:solidFill>
                  <a:schemeClr val="bg1">
                    <a:lumMod val="50000"/>
                  </a:schemeClr>
                </a:solidFill>
                <a:latin typeface="Century Gothic" panose="020B0502020202020204" pitchFamily="34" charset="0"/>
              </a:rPr>
              <a:t>Συμπλήρωση Πεδίων &amp; Προϋπολογισμός</a:t>
            </a:r>
            <a:r>
              <a:rPr lang="el-GR" sz="2800" dirty="0" smtClean="0">
                <a:solidFill>
                  <a:schemeClr val="bg1">
                    <a:lumMod val="50000"/>
                  </a:schemeClr>
                </a:solidFill>
                <a:latin typeface="Century Gothic" panose="020B0502020202020204" pitchFamily="34" charset="0"/>
              </a:rPr>
              <a:t/>
            </a:r>
            <a:br>
              <a:rPr lang="el-GR" sz="2800" dirty="0" smtClean="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575603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ΒΑΣΙΚΕΣ ΠΛΗΡΟΦΟΡΙΕΣ ΓΙΑ ΤΗΝ ΑΙΤΗΣΗ</a:t>
            </a:r>
            <a:endParaRPr lang="en-GB" sz="2800" dirty="0">
              <a:solidFill>
                <a:schemeClr val="accent5">
                  <a:lumMod val="75000"/>
                </a:schemeClr>
              </a:solidFill>
              <a:latin typeface="Century Gothic" panose="020B0502020202020204" pitchFamily="34" charset="0"/>
            </a:endParaRPr>
          </a:p>
        </p:txBody>
      </p:sp>
      <p:sp>
        <p:nvSpPr>
          <p:cNvPr id="31747" name="Content Placeholder 2"/>
          <p:cNvSpPr>
            <a:spLocks noGrp="1"/>
          </p:cNvSpPr>
          <p:nvPr>
            <p:ph idx="4294967295"/>
          </p:nvPr>
        </p:nvSpPr>
        <p:spPr bwMode="auto">
          <a:xfrm>
            <a:off x="457200" y="1124744"/>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smtClean="0">
              <a:solidFill>
                <a:schemeClr val="tx1">
                  <a:lumMod val="75000"/>
                  <a:lumOff val="25000"/>
                </a:schemeClr>
              </a:solidFill>
              <a:sym typeface="Wingdings" pitchFamily="2" charset="2"/>
            </a:endParaRPr>
          </a:p>
          <a:p>
            <a:pPr marL="0" indent="0" algn="just">
              <a:buFontTx/>
              <a:buNone/>
              <a:defRPr/>
            </a:pPr>
            <a:endParaRPr lang="el-GR" altLang="en-US" sz="1000" dirty="0" smtClean="0">
              <a:solidFill>
                <a:schemeClr val="tx1">
                  <a:lumMod val="75000"/>
                  <a:lumOff val="25000"/>
                </a:schemeClr>
              </a:solidFill>
              <a:sym typeface="Wingdings" pitchFamily="2" charset="2"/>
            </a:endParaRPr>
          </a:p>
          <a:p>
            <a:pPr marL="0" indent="0" algn="just">
              <a:buFontTx/>
              <a:buNone/>
              <a:defRPr/>
            </a:pPr>
            <a:endParaRPr lang="el-GR" altLang="en-US" sz="800" dirty="0" smtClean="0">
              <a:solidFill>
                <a:schemeClr val="tx1">
                  <a:lumMod val="75000"/>
                  <a:lumOff val="25000"/>
                </a:schemeClr>
              </a:solidFill>
            </a:endParaRPr>
          </a:p>
          <a:p>
            <a:pPr marL="0" indent="0" algn="just">
              <a:buFontTx/>
              <a:buNone/>
              <a:defRPr/>
            </a:pPr>
            <a:endParaRPr lang="el-GR" altLang="en-US" sz="2000" dirty="0" smtClean="0">
              <a:solidFill>
                <a:schemeClr val="tx1">
                  <a:lumMod val="75000"/>
                  <a:lumOff val="25000"/>
                </a:schemeClr>
              </a:solidFill>
            </a:endParaRPr>
          </a:p>
        </p:txBody>
      </p:sp>
      <p:sp>
        <p:nvSpPr>
          <p:cNvPr id="6" name="Content Placeholder 2"/>
          <p:cNvSpPr txBox="1">
            <a:spLocks/>
          </p:cNvSpPr>
          <p:nvPr/>
        </p:nvSpPr>
        <p:spPr bwMode="auto">
          <a:xfrm>
            <a:off x="755576" y="1196752"/>
            <a:ext cx="7632848" cy="4824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el-GR" sz="2900" dirty="0" smtClean="0">
                <a:latin typeface="Century Gothic" panose="020B0502020202020204" pitchFamily="34" charset="0"/>
              </a:rPr>
              <a:t>Συμπλήρωση της αίτησης </a:t>
            </a:r>
            <a:r>
              <a:rPr lang="el-GR" sz="2900" b="1" dirty="0" smtClean="0">
                <a:latin typeface="Century Gothic" panose="020B0502020202020204" pitchFamily="34" charset="0"/>
              </a:rPr>
              <a:t>είτε στα Ελληνικά είτε στα Αγγλικά</a:t>
            </a:r>
            <a:r>
              <a:rPr lang="en-US" sz="2900" dirty="0" smtClean="0">
                <a:latin typeface="Century Gothic" panose="020B0502020202020204" pitchFamily="34" charset="0"/>
              </a:rPr>
              <a:t>.</a:t>
            </a:r>
            <a:r>
              <a:rPr lang="el-GR" sz="2900" dirty="0" smtClean="0">
                <a:latin typeface="Century Gothic" panose="020B0502020202020204" pitchFamily="34" charset="0"/>
              </a:rPr>
              <a:t> Σε </a:t>
            </a:r>
            <a:r>
              <a:rPr lang="el-GR" sz="2900" dirty="0">
                <a:latin typeface="Century Gothic" panose="020B0502020202020204" pitchFamily="34" charset="0"/>
              </a:rPr>
              <a:t>περίπτωση </a:t>
            </a:r>
            <a:r>
              <a:rPr lang="el-GR" sz="2900" dirty="0" smtClean="0">
                <a:latin typeface="Century Gothic" panose="020B0502020202020204" pitchFamily="34" charset="0"/>
              </a:rPr>
              <a:t>που θα συμπληρωθεί </a:t>
            </a:r>
            <a:r>
              <a:rPr lang="el-GR" sz="2900" dirty="0">
                <a:latin typeface="Century Gothic" panose="020B0502020202020204" pitchFamily="34" charset="0"/>
              </a:rPr>
              <a:t>στα Ελληνικά, συγκεκριμένα κομμάτια (</a:t>
            </a:r>
            <a:r>
              <a:rPr lang="el-GR" sz="2900" dirty="0" err="1">
                <a:latin typeface="Century Gothic" panose="020B0502020202020204" pitchFamily="34" charset="0"/>
              </a:rPr>
              <a:t>π.χ</a:t>
            </a:r>
            <a:r>
              <a:rPr lang="el-GR" sz="2900" dirty="0">
                <a:latin typeface="Century Gothic" panose="020B0502020202020204" pitchFamily="34" charset="0"/>
              </a:rPr>
              <a:t> </a:t>
            </a:r>
            <a:r>
              <a:rPr lang="en-US" sz="2900" dirty="0" smtClean="0">
                <a:latin typeface="Century Gothic" panose="020B0502020202020204" pitchFamily="34" charset="0"/>
              </a:rPr>
              <a:t>Title, </a:t>
            </a:r>
            <a:r>
              <a:rPr lang="en-GB" sz="2900" dirty="0" smtClean="0">
                <a:latin typeface="Century Gothic" panose="020B0502020202020204" pitchFamily="34" charset="0"/>
              </a:rPr>
              <a:t>Project </a:t>
            </a:r>
            <a:r>
              <a:rPr lang="en-GB" sz="2900" dirty="0">
                <a:latin typeface="Century Gothic" panose="020B0502020202020204" pitchFamily="34" charset="0"/>
              </a:rPr>
              <a:t>Summary) </a:t>
            </a:r>
            <a:r>
              <a:rPr lang="el-GR" sz="2900" dirty="0">
                <a:latin typeface="Century Gothic" panose="020B0502020202020204" pitchFamily="34" charset="0"/>
              </a:rPr>
              <a:t>θα πρέπει να </a:t>
            </a:r>
            <a:r>
              <a:rPr lang="el-GR" sz="2900" dirty="0" smtClean="0">
                <a:latin typeface="Century Gothic" panose="020B0502020202020204" pitchFamily="34" charset="0"/>
              </a:rPr>
              <a:t>συμπληρωθούν </a:t>
            </a:r>
            <a:r>
              <a:rPr lang="el-GR" sz="2900" b="1" dirty="0">
                <a:latin typeface="Century Gothic" panose="020B0502020202020204" pitchFamily="34" charset="0"/>
              </a:rPr>
              <a:t>και στα </a:t>
            </a:r>
            <a:r>
              <a:rPr lang="el-GR" sz="2900" b="1" dirty="0" smtClean="0">
                <a:latin typeface="Century Gothic" panose="020B0502020202020204" pitchFamily="34" charset="0"/>
              </a:rPr>
              <a:t>Αγγλικά</a:t>
            </a:r>
            <a:endParaRPr lang="en-US" sz="2900" b="1" dirty="0">
              <a:latin typeface="Century Gothic" panose="020B0502020202020204" pitchFamily="34" charset="0"/>
            </a:endParaRPr>
          </a:p>
          <a:p>
            <a:pPr marL="0" indent="0">
              <a:buNone/>
              <a:defRPr/>
            </a:pPr>
            <a:endParaRPr lang="el-GR" sz="1400" dirty="0" smtClean="0">
              <a:latin typeface="Century Gothic" panose="020B0502020202020204" pitchFamily="34" charset="0"/>
            </a:endParaRPr>
          </a:p>
          <a:p>
            <a:pPr>
              <a:buFont typeface="Wingdings" panose="05000000000000000000" pitchFamily="2" charset="2"/>
              <a:buChar char="Ø"/>
              <a:defRPr/>
            </a:pPr>
            <a:r>
              <a:rPr lang="el-GR" sz="2900" dirty="0" smtClean="0">
                <a:latin typeface="Century Gothic" panose="020B0502020202020204" pitchFamily="34" charset="0"/>
              </a:rPr>
              <a:t>Η αίτηση γίνεται </a:t>
            </a:r>
            <a:r>
              <a:rPr lang="en-US" sz="2900" dirty="0" smtClean="0">
                <a:latin typeface="Century Gothic" panose="020B0502020202020204" pitchFamily="34" charset="0"/>
              </a:rPr>
              <a:t>saved </a:t>
            </a:r>
            <a:r>
              <a:rPr lang="el-GR" sz="2900" dirty="0" smtClean="0">
                <a:latin typeface="Century Gothic" panose="020B0502020202020204" pitchFamily="34" charset="0"/>
              </a:rPr>
              <a:t>αυτόματα</a:t>
            </a:r>
            <a:endParaRPr lang="en-US" sz="2900" dirty="0" smtClean="0">
              <a:latin typeface="Century Gothic" panose="020B0502020202020204" pitchFamily="34" charset="0"/>
            </a:endParaRPr>
          </a:p>
          <a:p>
            <a:pPr>
              <a:buFont typeface="Wingdings" panose="05000000000000000000" pitchFamily="2" charset="2"/>
              <a:buChar char="Ø"/>
              <a:defRPr/>
            </a:pPr>
            <a:endParaRPr lang="el-GR" sz="1400" dirty="0" smtClean="0">
              <a:latin typeface="Century Gothic" panose="020B0502020202020204" pitchFamily="34" charset="0"/>
            </a:endParaRPr>
          </a:p>
          <a:p>
            <a:pPr>
              <a:buFont typeface="Wingdings" panose="05000000000000000000" pitchFamily="2" charset="2"/>
              <a:buChar char="Ø"/>
              <a:defRPr/>
            </a:pPr>
            <a:r>
              <a:rPr lang="el-GR" altLang="en-US" sz="2900" dirty="0" smtClean="0">
                <a:solidFill>
                  <a:schemeClr val="tx1"/>
                </a:solidFill>
                <a:latin typeface="Century Gothic" panose="020B0502020202020204" pitchFamily="34" charset="0"/>
              </a:rPr>
              <a:t>Τα πεδία που είναι γκρίζα συμπληρώνονται αυτόματα</a:t>
            </a:r>
            <a:endParaRPr lang="en-US" altLang="en-US" sz="2900" dirty="0" smtClean="0">
              <a:solidFill>
                <a:schemeClr val="tx1"/>
              </a:solidFill>
              <a:latin typeface="Century Gothic" panose="020B0502020202020204" pitchFamily="34" charset="0"/>
            </a:endParaRPr>
          </a:p>
          <a:p>
            <a:pPr marL="0" indent="0">
              <a:buNone/>
              <a:defRPr/>
            </a:pPr>
            <a:endParaRPr lang="en-US" altLang="en-US" sz="1400" dirty="0" smtClean="0">
              <a:solidFill>
                <a:schemeClr val="tx1"/>
              </a:solidFill>
              <a:latin typeface="Century Gothic" panose="020B0502020202020204" pitchFamily="34" charset="0"/>
            </a:endParaRPr>
          </a:p>
          <a:p>
            <a:pPr algn="just">
              <a:buFont typeface="Wingdings" panose="05000000000000000000" pitchFamily="2" charset="2"/>
              <a:buChar char="Ø"/>
              <a:defRPr/>
            </a:pPr>
            <a:r>
              <a:rPr lang="el-GR" altLang="en-US" sz="2900" dirty="0" smtClean="0">
                <a:solidFill>
                  <a:schemeClr val="tx1"/>
                </a:solidFill>
                <a:latin typeface="Century Gothic" panose="020B0502020202020204" pitchFamily="34" charset="0"/>
              </a:rPr>
              <a:t>Τα πεδία με αστερίσκο είναι υποχρεωτικά να συμπληρωθούν και </a:t>
            </a:r>
            <a:r>
              <a:rPr lang="el-GR" altLang="en-US" sz="2900" b="1" dirty="0" smtClean="0">
                <a:solidFill>
                  <a:srgbClr val="FF0000"/>
                </a:solidFill>
                <a:latin typeface="Century Gothic" panose="020B0502020202020204" pitchFamily="34" charset="0"/>
              </a:rPr>
              <a:t>κοκκινίζουν αν δεν έχουν συμπληρωθεί</a:t>
            </a:r>
          </a:p>
          <a:p>
            <a:pPr algn="just">
              <a:buFont typeface="Wingdings" panose="05000000000000000000" pitchFamily="2" charset="2"/>
              <a:buChar char="Ø"/>
              <a:defRPr/>
            </a:pPr>
            <a:endParaRPr lang="el-GR" altLang="en-US" sz="1400" b="1" dirty="0" smtClean="0">
              <a:solidFill>
                <a:srgbClr val="FF0000"/>
              </a:solidFill>
              <a:latin typeface="Century Gothic" panose="020B0502020202020204" pitchFamily="34" charset="0"/>
            </a:endParaRPr>
          </a:p>
          <a:p>
            <a:pPr algn="just">
              <a:buFont typeface="Wingdings" panose="05000000000000000000" pitchFamily="2" charset="2"/>
              <a:buChar char="Ø"/>
              <a:defRPr/>
            </a:pPr>
            <a:r>
              <a:rPr lang="el-GR" altLang="en-US" sz="2900" dirty="0" smtClean="0">
                <a:solidFill>
                  <a:schemeClr val="tx1"/>
                </a:solidFill>
                <a:latin typeface="Century Gothic" panose="020B0502020202020204" pitchFamily="34" charset="0"/>
              </a:rPr>
              <a:t>Συγκεκριμένα πεδία της αίτησης έχουν περιορισμό χαρακτήρων</a:t>
            </a:r>
          </a:p>
          <a:p>
            <a:pPr algn="just">
              <a:buFont typeface="Wingdings" panose="05000000000000000000" pitchFamily="2" charset="2"/>
              <a:buChar char="Ø"/>
              <a:defRPr/>
            </a:pPr>
            <a:endParaRPr lang="el-GR" altLang="en-US" sz="1400" dirty="0">
              <a:solidFill>
                <a:schemeClr val="tx1"/>
              </a:solidFill>
              <a:latin typeface="Century Gothic" panose="020B0502020202020204" pitchFamily="34" charset="0"/>
            </a:endParaRPr>
          </a:p>
          <a:p>
            <a:pPr algn="just">
              <a:buFont typeface="Wingdings" panose="05000000000000000000" pitchFamily="2" charset="2"/>
              <a:buChar char="Ø"/>
              <a:defRPr/>
            </a:pPr>
            <a:r>
              <a:rPr lang="el-GR" altLang="en-US" sz="2900" dirty="0">
                <a:latin typeface="Century Gothic" panose="020B0502020202020204" pitchFamily="34" charset="0"/>
              </a:rPr>
              <a:t>Η αίτηση συχνά σας ενημερώνει με διάφορες ειδοποιήσεις</a:t>
            </a:r>
          </a:p>
          <a:p>
            <a:pPr algn="just">
              <a:buFont typeface="Wingdings" panose="05000000000000000000" pitchFamily="2" charset="2"/>
              <a:buChar char="Ø"/>
              <a:defRPr/>
            </a:pPr>
            <a:endParaRPr lang="el-GR" altLang="en-US" sz="2900" dirty="0" smtClean="0">
              <a:solidFill>
                <a:schemeClr val="tx1"/>
              </a:solidFill>
              <a:latin typeface="Century Gothic" panose="020B0502020202020204" pitchFamily="34" charset="0"/>
            </a:endParaRPr>
          </a:p>
          <a:p>
            <a:pPr marL="0" indent="0">
              <a:buFont typeface="Arial" panose="020B0604020202020204" pitchFamily="34" charset="0"/>
              <a:buNone/>
              <a:defRPr/>
            </a:pPr>
            <a:endParaRPr lang="el-GR" altLang="en-US" sz="1600" dirty="0" smtClean="0">
              <a:latin typeface="Century Gothic" panose="020B0502020202020204" pitchFamily="34" charset="0"/>
            </a:endParaRPr>
          </a:p>
          <a:p>
            <a:pPr marL="0" indent="0" algn="just">
              <a:buFontTx/>
              <a:buNone/>
              <a:defRPr/>
            </a:pPr>
            <a:endParaRPr lang="en-US" altLang="en-US" sz="2200" dirty="0" smtClean="0">
              <a:sym typeface="Wingdings" pitchFamily="2" charset="2"/>
            </a:endParaRPr>
          </a:p>
          <a:p>
            <a:pPr marL="0" indent="0" algn="just">
              <a:buFontTx/>
              <a:buNone/>
              <a:defRPr/>
            </a:pPr>
            <a:endParaRPr lang="el-GR" altLang="en-US" sz="1000" dirty="0" smtClean="0">
              <a:sym typeface="Wingdings" pitchFamily="2" charset="2"/>
            </a:endParaRPr>
          </a:p>
          <a:p>
            <a:pPr marL="0" indent="0" algn="just">
              <a:buFontTx/>
              <a:buNone/>
              <a:defRPr/>
            </a:pPr>
            <a:endParaRPr lang="el-GR" altLang="en-US" sz="800" dirty="0" smtClean="0"/>
          </a:p>
          <a:p>
            <a:pPr marL="0" indent="0" algn="just">
              <a:buFontTx/>
              <a:buNone/>
              <a:defRPr/>
            </a:pPr>
            <a:endParaRPr lang="el-GR" altLang="en-US" sz="2000" dirty="0" smtClean="0"/>
          </a:p>
        </p:txBody>
      </p:sp>
    </p:spTree>
    <p:extLst>
      <p:ext uri="{BB962C8B-B14F-4D97-AF65-F5344CB8AC3E}">
        <p14:creationId xmlns:p14="http://schemas.microsoft.com/office/powerpoint/2010/main" val="1128565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26" y="4159263"/>
            <a:ext cx="294447" cy="27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a:t>
            </a:r>
            <a:r>
              <a:rPr lang="en-US" sz="2800" dirty="0" smtClean="0">
                <a:solidFill>
                  <a:schemeClr val="accent5">
                    <a:lumMod val="75000"/>
                  </a:schemeClr>
                </a:solidFill>
                <a:latin typeface="Century Gothic" panose="020B0502020202020204" pitchFamily="34" charset="0"/>
              </a:rPr>
              <a:t> KA122</a:t>
            </a:r>
            <a:endParaRPr lang="en-GB" sz="2800" dirty="0">
              <a:solidFill>
                <a:schemeClr val="accent5">
                  <a:lumMod val="75000"/>
                </a:schemeClr>
              </a:solidFill>
              <a:latin typeface="Century Gothic" panose="020B0502020202020204" pitchFamily="34" charset="0"/>
            </a:endParaRPr>
          </a:p>
        </p:txBody>
      </p:sp>
      <p:sp>
        <p:nvSpPr>
          <p:cNvPr id="31747" name="Content Placeholder 2"/>
          <p:cNvSpPr>
            <a:spLocks noGrp="1"/>
          </p:cNvSpPr>
          <p:nvPr>
            <p:ph idx="4294967295"/>
          </p:nvPr>
        </p:nvSpPr>
        <p:spPr bwMode="auto">
          <a:xfrm>
            <a:off x="457200" y="1124744"/>
            <a:ext cx="8229600" cy="50014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smtClean="0">
              <a:solidFill>
                <a:schemeClr val="tx1">
                  <a:lumMod val="75000"/>
                  <a:lumOff val="25000"/>
                </a:schemeClr>
              </a:solidFill>
              <a:sym typeface="Wingdings" pitchFamily="2" charset="2"/>
            </a:endParaRPr>
          </a:p>
          <a:p>
            <a:pPr marL="0" indent="0" algn="just">
              <a:buFontTx/>
              <a:buNone/>
              <a:defRPr/>
            </a:pPr>
            <a:endParaRPr lang="el-GR" altLang="en-US" sz="1000" dirty="0" smtClean="0">
              <a:solidFill>
                <a:schemeClr val="tx1">
                  <a:lumMod val="75000"/>
                  <a:lumOff val="25000"/>
                </a:schemeClr>
              </a:solidFill>
              <a:sym typeface="Wingdings" pitchFamily="2" charset="2"/>
            </a:endParaRPr>
          </a:p>
          <a:p>
            <a:pPr marL="0" indent="0" algn="just">
              <a:buFontTx/>
              <a:buNone/>
              <a:defRPr/>
            </a:pPr>
            <a:endParaRPr lang="el-GR" altLang="en-US" sz="800" dirty="0" smtClean="0">
              <a:solidFill>
                <a:schemeClr val="tx1">
                  <a:lumMod val="75000"/>
                  <a:lumOff val="25000"/>
                </a:schemeClr>
              </a:solidFill>
            </a:endParaRPr>
          </a:p>
          <a:p>
            <a:pPr marL="0" indent="0" algn="just">
              <a:buFontTx/>
              <a:buNone/>
              <a:defRPr/>
            </a:pPr>
            <a:endParaRPr lang="el-GR" altLang="en-US" sz="2000" dirty="0" smtClean="0">
              <a:solidFill>
                <a:schemeClr val="tx1">
                  <a:lumMod val="75000"/>
                  <a:lumOff val="25000"/>
                </a:schemeClr>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990" y="2666804"/>
            <a:ext cx="1721296" cy="3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93695"/>
            <a:ext cx="9144000" cy="1473109"/>
          </a:xfrm>
          <a:prstGeom prst="rect">
            <a:avLst/>
          </a:prstGeom>
        </p:spPr>
      </p:pic>
      <p:sp>
        <p:nvSpPr>
          <p:cNvPr id="4" name="Rounded Rectangle 3"/>
          <p:cNvSpPr/>
          <p:nvPr/>
        </p:nvSpPr>
        <p:spPr>
          <a:xfrm>
            <a:off x="78929" y="1623467"/>
            <a:ext cx="1152128"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07332" y="1777032"/>
            <a:ext cx="2768724" cy="2457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574333" y="1183810"/>
            <a:ext cx="360040" cy="469355"/>
            <a:chOff x="8714671" y="1522944"/>
            <a:chExt cx="360040" cy="469355"/>
          </a:xfrm>
        </p:grpSpPr>
        <p:sp>
          <p:nvSpPr>
            <p:cNvPr id="11" name="Teardrop 1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3" name="Group 12"/>
          <p:cNvGrpSpPr/>
          <p:nvPr/>
        </p:nvGrpSpPr>
        <p:grpSpPr>
          <a:xfrm>
            <a:off x="5436096" y="1386221"/>
            <a:ext cx="360040" cy="469355"/>
            <a:chOff x="8714671" y="1522944"/>
            <a:chExt cx="360040" cy="469355"/>
          </a:xfrm>
        </p:grpSpPr>
        <p:sp>
          <p:nvSpPr>
            <p:cNvPr id="14" name="Teardrop 13"/>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5" name="Group 4"/>
          <p:cNvGrpSpPr/>
          <p:nvPr/>
        </p:nvGrpSpPr>
        <p:grpSpPr>
          <a:xfrm>
            <a:off x="179512" y="3284984"/>
            <a:ext cx="6768752" cy="2208930"/>
            <a:chOff x="179512" y="3284984"/>
            <a:chExt cx="6768752" cy="2208930"/>
          </a:xfrm>
        </p:grpSpPr>
        <p:sp>
          <p:nvSpPr>
            <p:cNvPr id="6" name="Content Placeholder 2"/>
            <p:cNvSpPr txBox="1">
              <a:spLocks/>
            </p:cNvSpPr>
            <p:nvPr/>
          </p:nvSpPr>
          <p:spPr bwMode="auto">
            <a:xfrm>
              <a:off x="179512" y="3284984"/>
              <a:ext cx="6768752" cy="22089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defRPr/>
              </a:pPr>
              <a:r>
                <a:rPr lang="el-GR" sz="2000" dirty="0" smtClean="0">
                  <a:latin typeface="Century Gothic" panose="020B0502020202020204" pitchFamily="34" charset="0"/>
                </a:rPr>
                <a:t>Αριθμός αίτησης</a:t>
              </a:r>
            </a:p>
            <a:p>
              <a:pPr marL="457200" indent="-457200">
                <a:buFont typeface="+mj-lt"/>
                <a:buAutoNum type="arabicPeriod"/>
                <a:defRPr/>
              </a:pPr>
              <a:r>
                <a:rPr lang="el-GR" sz="2000" dirty="0" smtClean="0">
                  <a:latin typeface="Century Gothic" panose="020B0502020202020204" pitchFamily="34" charset="0"/>
                </a:rPr>
                <a:t>Τομέας</a:t>
              </a:r>
            </a:p>
            <a:p>
              <a:pPr marL="457200" indent="-457200">
                <a:buFont typeface="+mj-lt"/>
                <a:buAutoNum type="arabicPeriod"/>
                <a:defRPr/>
              </a:pPr>
              <a:r>
                <a:rPr lang="en-US" sz="2000" dirty="0" smtClean="0">
                  <a:latin typeface="Century Gothic" panose="020B0502020202020204" pitchFamily="34" charset="0"/>
                </a:rPr>
                <a:t>Side Menu</a:t>
              </a:r>
              <a:r>
                <a:rPr lang="en-GB" sz="2000" dirty="0" smtClean="0">
                  <a:latin typeface="Century Gothic" panose="020B0502020202020204" pitchFamily="34" charset="0"/>
                </a:rPr>
                <a:t>: </a:t>
              </a:r>
              <a:r>
                <a:rPr lang="el-GR" sz="2000" dirty="0" smtClean="0">
                  <a:latin typeface="Century Gothic" panose="020B0502020202020204" pitchFamily="34" charset="0"/>
                </a:rPr>
                <a:t>Εμφανίζει όλα τα πεδία της αίτησης</a:t>
              </a:r>
              <a:endParaRPr lang="en-GB" sz="2000" dirty="0" smtClean="0">
                <a:latin typeface="Century Gothic" panose="020B0502020202020204" pitchFamily="34" charset="0"/>
              </a:endParaRPr>
            </a:p>
            <a:p>
              <a:pPr marL="0" indent="0">
                <a:buNone/>
                <a:defRPr/>
              </a:pPr>
              <a:r>
                <a:rPr lang="en-GB" sz="2000" dirty="0" smtClean="0">
                  <a:latin typeface="Century Gothic" panose="020B0502020202020204" pitchFamily="34" charset="0"/>
                </a:rPr>
                <a:t>-     To        </a:t>
              </a:r>
              <a:r>
                <a:rPr lang="el-GR" sz="2000" dirty="0" smtClean="0">
                  <a:latin typeface="Century Gothic" panose="020B0502020202020204" pitchFamily="34" charset="0"/>
                </a:rPr>
                <a:t>εικονίδιο περιγράφει τι απαιτείται στο κάθε πεδίο</a:t>
              </a:r>
            </a:p>
            <a:p>
              <a:pPr>
                <a:buFontTx/>
                <a:buChar char="-"/>
                <a:defRPr/>
              </a:pPr>
              <a:r>
                <a:rPr lang="el-GR" sz="2000" dirty="0" smtClean="0">
                  <a:latin typeface="Century Gothic" panose="020B0502020202020204" pitchFamily="34" charset="0"/>
                </a:rPr>
                <a:t>Με       εμφανίζονται όσα είναι συμπληρωμένα</a:t>
              </a:r>
            </a:p>
            <a:p>
              <a:pPr>
                <a:buFontTx/>
                <a:buChar char="-"/>
                <a:defRPr/>
              </a:pPr>
              <a:r>
                <a:rPr lang="el-GR" sz="2000" dirty="0" smtClean="0">
                  <a:latin typeface="Century Gothic" panose="020B0502020202020204" pitchFamily="34" charset="0"/>
                </a:rPr>
                <a:t>Με       εμφανίζονται τα πεδία στα οποία υπάρχουν εκκρεμότητες και αποτρέπουν την υποβολή της αίτησης</a:t>
              </a:r>
              <a:endParaRPr lang="el-GR" altLang="en-US" sz="1600" dirty="0" smtClean="0">
                <a:latin typeface="Century Gothic" panose="020B0502020202020204" pitchFamily="34" charset="0"/>
              </a:endParaRPr>
            </a:p>
            <a:p>
              <a:pPr marL="0" indent="0" algn="just">
                <a:buFontTx/>
                <a:buNone/>
                <a:defRPr/>
              </a:pPr>
              <a:endParaRPr lang="en-US" altLang="en-US" sz="2200" dirty="0" smtClean="0">
                <a:sym typeface="Wingdings" pitchFamily="2" charset="2"/>
              </a:endParaRPr>
            </a:p>
            <a:p>
              <a:pPr marL="0" indent="0" algn="just">
                <a:buFontTx/>
                <a:buNone/>
                <a:defRPr/>
              </a:pPr>
              <a:endParaRPr lang="el-GR" altLang="en-US" sz="1000" dirty="0" smtClean="0">
                <a:sym typeface="Wingdings" pitchFamily="2" charset="2"/>
              </a:endParaRPr>
            </a:p>
            <a:p>
              <a:pPr marL="0" indent="0" algn="just">
                <a:buFontTx/>
                <a:buNone/>
                <a:defRPr/>
              </a:pPr>
              <a:endParaRPr lang="el-GR" altLang="en-US" sz="800" dirty="0" smtClean="0"/>
            </a:p>
            <a:p>
              <a:pPr marL="0" indent="0" algn="just">
                <a:buFontTx/>
                <a:buNone/>
                <a:defRPr/>
              </a:pPr>
              <a:endParaRPr lang="el-GR" altLang="en-US" sz="2000" dirty="0" smtClean="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642" y="4435496"/>
              <a:ext cx="273415" cy="29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827" y="4732347"/>
              <a:ext cx="3524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Group 18"/>
          <p:cNvGrpSpPr/>
          <p:nvPr/>
        </p:nvGrpSpPr>
        <p:grpSpPr>
          <a:xfrm rot="10800000" flipV="1">
            <a:off x="6758511" y="2371902"/>
            <a:ext cx="360040" cy="458442"/>
            <a:chOff x="8714671" y="1522944"/>
            <a:chExt cx="360040" cy="469355"/>
          </a:xfrm>
        </p:grpSpPr>
        <p:sp>
          <p:nvSpPr>
            <p:cNvPr id="20" name="Teardrop 1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TextBox 20"/>
            <p:cNvSpPr txBox="1"/>
            <p:nvPr/>
          </p:nvSpPr>
          <p:spPr>
            <a:xfrm>
              <a:off x="8729765" y="1568560"/>
              <a:ext cx="321910" cy="378124"/>
            </a:xfrm>
            <a:prstGeom prst="rect">
              <a:avLst/>
            </a:prstGeom>
            <a:noFill/>
          </p:spPr>
          <p:txBody>
            <a:bodyPr wrap="square" rtlCol="0">
              <a:spAutoFit/>
            </a:bodyPr>
            <a:lstStyle/>
            <a:p>
              <a:r>
                <a:rPr lang="el-GR" b="1" dirty="0" smtClean="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9065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additive="base">
                                        <p:cTn id="32" dur="500" fill="hold"/>
                                        <p:tgtEl>
                                          <p:spTgt spid="8194"/>
                                        </p:tgtEl>
                                        <p:attrNameLst>
                                          <p:attrName>ppt_x</p:attrName>
                                        </p:attrNameLst>
                                      </p:cBhvr>
                                      <p:tavLst>
                                        <p:tav tm="0">
                                          <p:val>
                                            <p:strVal val="#ppt_x"/>
                                          </p:val>
                                        </p:tav>
                                        <p:tav tm="100000">
                                          <p:val>
                                            <p:strVal val="#ppt_x"/>
                                          </p:val>
                                        </p:tav>
                                      </p:tavLst>
                                    </p:anim>
                                    <p:anim calcmode="lin" valueType="num">
                                      <p:cBhvr additive="base">
                                        <p:cTn id="3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US" sz="2800" dirty="0" smtClean="0">
                <a:solidFill>
                  <a:schemeClr val="accent5">
                    <a:lumMod val="75000"/>
                  </a:schemeClr>
                </a:solidFill>
                <a:latin typeface="Century Gothic" panose="020B0502020202020204" pitchFamily="34" charset="0"/>
              </a:rPr>
              <a:t>CONTEXT</a:t>
            </a:r>
            <a:endParaRPr lang="en-GB" sz="2800" dirty="0">
              <a:solidFill>
                <a:schemeClr val="accent5">
                  <a:lumMod val="75000"/>
                </a:schemeClr>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6912"/>
            <a:ext cx="9144000" cy="4219254"/>
          </a:xfrm>
          <a:prstGeom prst="rect">
            <a:avLst/>
          </a:prstGeom>
        </p:spPr>
      </p:pic>
      <p:sp>
        <p:nvSpPr>
          <p:cNvPr id="4" name="Rectangle 3"/>
          <p:cNvSpPr/>
          <p:nvPr/>
        </p:nvSpPr>
        <p:spPr>
          <a:xfrm>
            <a:off x="179512" y="692696"/>
            <a:ext cx="8784976" cy="1908215"/>
          </a:xfrm>
          <a:prstGeom prst="rect">
            <a:avLst/>
          </a:prstGeom>
        </p:spPr>
        <p:txBody>
          <a:bodyPr wrap="square">
            <a:spAutoFit/>
          </a:bodyPr>
          <a:lstStyle/>
          <a:p>
            <a:pPr>
              <a:defRPr/>
            </a:pPr>
            <a:r>
              <a:rPr lang="en-US" altLang="en-US" b="1" u="sng" dirty="0" smtClean="0">
                <a:solidFill>
                  <a:schemeClr val="accent6">
                    <a:lumMod val="75000"/>
                  </a:schemeClr>
                </a:solidFill>
                <a:latin typeface="Century Gothic" panose="020B0502020202020204" pitchFamily="34" charset="0"/>
              </a:rPr>
              <a:t>Context</a:t>
            </a:r>
          </a:p>
          <a:p>
            <a:pPr>
              <a:defRPr/>
            </a:pPr>
            <a:endParaRPr lang="en-US" altLang="en-US" sz="1000" b="1" u="sng" dirty="0">
              <a:solidFill>
                <a:schemeClr val="accent6">
                  <a:lumMod val="75000"/>
                </a:schemeClr>
              </a:solidFill>
              <a:latin typeface="Century Gothic" panose="020B0502020202020204" pitchFamily="34" charset="0"/>
            </a:endParaRPr>
          </a:p>
          <a:p>
            <a:pPr>
              <a:defRPr/>
            </a:pPr>
            <a:r>
              <a:rPr lang="el-GR" altLang="en-US" b="1" dirty="0" smtClean="0">
                <a:solidFill>
                  <a:schemeClr val="tx1">
                    <a:lumMod val="75000"/>
                    <a:lumOff val="25000"/>
                  </a:schemeClr>
                </a:solidFill>
                <a:latin typeface="Century Gothic" panose="020B0502020202020204" pitchFamily="34" charset="0"/>
              </a:rPr>
              <a:t>1. </a:t>
            </a:r>
            <a:r>
              <a:rPr lang="en-US" altLang="en-US" b="1" dirty="0" smtClean="0">
                <a:solidFill>
                  <a:schemeClr val="tx1">
                    <a:lumMod val="75000"/>
                    <a:lumOff val="25000"/>
                  </a:schemeClr>
                </a:solidFill>
                <a:latin typeface="Century Gothic" panose="020B0502020202020204" pitchFamily="34" charset="0"/>
              </a:rPr>
              <a:t>Project Title</a:t>
            </a:r>
            <a:endParaRPr lang="en-US" altLang="en-US" b="1" dirty="0">
              <a:solidFill>
                <a:schemeClr val="tx1">
                  <a:lumMod val="75000"/>
                  <a:lumOff val="25000"/>
                </a:schemeClr>
              </a:solidFill>
              <a:latin typeface="Century Gothic" panose="020B0502020202020204" pitchFamily="34" charset="0"/>
            </a:endParaRPr>
          </a:p>
          <a:p>
            <a:pPr>
              <a:defRPr/>
            </a:pPr>
            <a:r>
              <a:rPr lang="el-GR" altLang="en-US" b="1" dirty="0" smtClean="0">
                <a:solidFill>
                  <a:schemeClr val="tx1">
                    <a:lumMod val="75000"/>
                    <a:lumOff val="25000"/>
                  </a:schemeClr>
                </a:solidFill>
                <a:latin typeface="Century Gothic" panose="020B0502020202020204" pitchFamily="34" charset="0"/>
                <a:sym typeface="Wingdings" pitchFamily="2" charset="2"/>
              </a:rPr>
              <a:t>2. </a:t>
            </a:r>
            <a:r>
              <a:rPr lang="en-US" altLang="en-US" b="1" dirty="0" smtClean="0">
                <a:solidFill>
                  <a:schemeClr val="tx1">
                    <a:lumMod val="75000"/>
                    <a:lumOff val="25000"/>
                  </a:schemeClr>
                </a:solidFill>
                <a:latin typeface="Century Gothic" panose="020B0502020202020204" pitchFamily="34" charset="0"/>
                <a:sym typeface="Wingdings" pitchFamily="2" charset="2"/>
              </a:rPr>
              <a:t>Project</a:t>
            </a:r>
            <a:r>
              <a:rPr lang="el-GR" altLang="en-US" b="1" dirty="0" smtClean="0">
                <a:solidFill>
                  <a:schemeClr val="tx1">
                    <a:lumMod val="75000"/>
                    <a:lumOff val="25000"/>
                  </a:schemeClr>
                </a:solidFill>
                <a:latin typeface="Century Gothic" panose="020B0502020202020204" pitchFamily="34" charset="0"/>
                <a:sym typeface="Wingdings" pitchFamily="2" charset="2"/>
              </a:rPr>
              <a:t> </a:t>
            </a:r>
            <a:r>
              <a:rPr lang="en-GB" altLang="en-US" b="1" dirty="0">
                <a:solidFill>
                  <a:schemeClr val="tx1">
                    <a:lumMod val="75000"/>
                    <a:lumOff val="25000"/>
                  </a:schemeClr>
                </a:solidFill>
                <a:latin typeface="Century Gothic" panose="020B0502020202020204" pitchFamily="34" charset="0"/>
                <a:sym typeface="Wingdings" pitchFamily="2" charset="2"/>
              </a:rPr>
              <a:t>Start </a:t>
            </a:r>
            <a:r>
              <a:rPr lang="en-GB" altLang="en-US" b="1" dirty="0" smtClean="0">
                <a:solidFill>
                  <a:schemeClr val="tx1">
                    <a:lumMod val="75000"/>
                    <a:lumOff val="25000"/>
                  </a:schemeClr>
                </a:solidFill>
                <a:latin typeface="Century Gothic" panose="020B0502020202020204" pitchFamily="34" charset="0"/>
                <a:sym typeface="Wingdings" pitchFamily="2" charset="2"/>
              </a:rPr>
              <a:t>Date: </a:t>
            </a:r>
            <a:r>
              <a:rPr lang="el-GR" altLang="en-US" dirty="0" smtClean="0">
                <a:latin typeface="Century Gothic" panose="020B0502020202020204" pitchFamily="34" charset="0"/>
                <a:sym typeface="Wingdings" pitchFamily="2" charset="2"/>
              </a:rPr>
              <a:t>Επιλογή </a:t>
            </a:r>
            <a:r>
              <a:rPr lang="el-GR" altLang="en-US" dirty="0">
                <a:latin typeface="Century Gothic" panose="020B0502020202020204" pitchFamily="34" charset="0"/>
                <a:sym typeface="Wingdings" pitchFamily="2" charset="2"/>
              </a:rPr>
              <a:t>ημερομηνίας έναρξης και διάρκειας </a:t>
            </a:r>
            <a:r>
              <a:rPr lang="el-GR" altLang="en-US" dirty="0" smtClean="0">
                <a:latin typeface="Century Gothic" panose="020B0502020202020204" pitchFamily="34" charset="0"/>
                <a:sym typeface="Wingdings" pitchFamily="2" charset="2"/>
              </a:rPr>
              <a:t>σχεδίου</a:t>
            </a:r>
            <a:r>
              <a:rPr lang="en-GB" altLang="en-US" dirty="0" smtClean="0">
                <a:latin typeface="Century Gothic" panose="020B0502020202020204" pitchFamily="34" charset="0"/>
                <a:sym typeface="Wingdings" pitchFamily="2" charset="2"/>
              </a:rPr>
              <a:t>. </a:t>
            </a:r>
            <a:r>
              <a:rPr lang="el-GR" altLang="en-US" dirty="0" smtClean="0">
                <a:solidFill>
                  <a:schemeClr val="tx1">
                    <a:lumMod val="75000"/>
                    <a:lumOff val="25000"/>
                  </a:schemeClr>
                </a:solidFill>
                <a:latin typeface="Century Gothic" panose="020B0502020202020204" pitchFamily="34" charset="0"/>
                <a:sym typeface="Wingdings" pitchFamily="2" charset="2"/>
              </a:rPr>
              <a:t>Η </a:t>
            </a:r>
            <a:r>
              <a:rPr lang="el-GR" altLang="en-US" dirty="0">
                <a:solidFill>
                  <a:schemeClr val="tx1">
                    <a:lumMod val="75000"/>
                    <a:lumOff val="25000"/>
                  </a:schemeClr>
                </a:solidFill>
                <a:latin typeface="Century Gothic" panose="020B0502020202020204" pitchFamily="34" charset="0"/>
                <a:sym typeface="Wingdings" pitchFamily="2" charset="2"/>
              </a:rPr>
              <a:t>ημερομηνία λήξης εισάγεται αυτόματα</a:t>
            </a:r>
            <a:endParaRPr lang="en-GB" altLang="en-US" dirty="0">
              <a:solidFill>
                <a:schemeClr val="tx1">
                  <a:lumMod val="75000"/>
                  <a:lumOff val="25000"/>
                </a:schemeClr>
              </a:solidFill>
              <a:latin typeface="Century Gothic" panose="020B0502020202020204" pitchFamily="34" charset="0"/>
              <a:sym typeface="Wingdings" pitchFamily="2" charset="2"/>
            </a:endParaRPr>
          </a:p>
          <a:p>
            <a:pPr algn="just">
              <a:defRPr/>
            </a:pPr>
            <a:r>
              <a:rPr lang="el-GR" altLang="en-US" b="1" u="sng" dirty="0" smtClean="0">
                <a:solidFill>
                  <a:schemeClr val="tx1">
                    <a:lumMod val="75000"/>
                    <a:lumOff val="25000"/>
                  </a:schemeClr>
                </a:solidFill>
                <a:latin typeface="Century Gothic" panose="020B0502020202020204" pitchFamily="34" charset="0"/>
              </a:rPr>
              <a:t>3. </a:t>
            </a:r>
            <a:r>
              <a:rPr lang="en-US" altLang="en-US" b="1" u="sng" dirty="0" smtClean="0">
                <a:solidFill>
                  <a:schemeClr val="tx1">
                    <a:lumMod val="75000"/>
                    <a:lumOff val="25000"/>
                  </a:schemeClr>
                </a:solidFill>
                <a:latin typeface="Century Gothic" panose="020B0502020202020204" pitchFamily="34" charset="0"/>
              </a:rPr>
              <a:t>National </a:t>
            </a:r>
            <a:r>
              <a:rPr lang="en-US" altLang="en-US" b="1" u="sng" dirty="0">
                <a:solidFill>
                  <a:schemeClr val="tx1">
                    <a:lumMod val="75000"/>
                    <a:lumOff val="25000"/>
                  </a:schemeClr>
                </a:solidFill>
                <a:latin typeface="Century Gothic" panose="020B0502020202020204" pitchFamily="34" charset="0"/>
              </a:rPr>
              <a:t>Agency of the applicant </a:t>
            </a:r>
            <a:r>
              <a:rPr lang="en-US" altLang="en-US" b="1" u="sng" dirty="0" err="1" smtClean="0">
                <a:solidFill>
                  <a:schemeClr val="tx1">
                    <a:lumMod val="75000"/>
                    <a:lumOff val="25000"/>
                  </a:schemeClr>
                </a:solidFill>
                <a:latin typeface="Century Gothic" panose="020B0502020202020204" pitchFamily="34" charset="0"/>
              </a:rPr>
              <a:t>organisation</a:t>
            </a:r>
            <a:r>
              <a:rPr lang="en-US" altLang="en-US" b="1" u="sng" dirty="0" smtClean="0">
                <a:solidFill>
                  <a:schemeClr val="tx1">
                    <a:lumMod val="75000"/>
                    <a:lumOff val="25000"/>
                  </a:schemeClr>
                </a:solidFill>
                <a:latin typeface="Century Gothic" panose="020B0502020202020204" pitchFamily="34" charset="0"/>
              </a:rPr>
              <a:t>: </a:t>
            </a:r>
            <a:r>
              <a:rPr lang="el-GR" altLang="en-US" dirty="0" smtClean="0">
                <a:solidFill>
                  <a:schemeClr val="tx1">
                    <a:lumMod val="75000"/>
                    <a:lumOff val="25000"/>
                  </a:schemeClr>
                </a:solidFill>
                <a:latin typeface="Century Gothic" panose="020B0502020202020204" pitchFamily="34" charset="0"/>
              </a:rPr>
              <a:t>Επιλέγετε </a:t>
            </a:r>
            <a:r>
              <a:rPr lang="en-US" altLang="en-US" dirty="0">
                <a:solidFill>
                  <a:schemeClr val="tx1">
                    <a:lumMod val="75000"/>
                    <a:lumOff val="25000"/>
                  </a:schemeClr>
                </a:solidFill>
                <a:latin typeface="Century Gothic" panose="020B0502020202020204" pitchFamily="34" charset="0"/>
              </a:rPr>
              <a:t>CY01 </a:t>
            </a:r>
            <a:r>
              <a:rPr lang="el-GR" altLang="en-US" dirty="0" smtClean="0">
                <a:solidFill>
                  <a:schemeClr val="tx1">
                    <a:lumMod val="75000"/>
                    <a:lumOff val="25000"/>
                  </a:schemeClr>
                </a:solidFill>
                <a:latin typeface="Century Gothic" panose="020B0502020202020204" pitchFamily="34" charset="0"/>
              </a:rPr>
              <a:t>Κύπρος</a:t>
            </a:r>
            <a:endParaRPr lang="en-GB" altLang="en-US" dirty="0" smtClean="0">
              <a:solidFill>
                <a:schemeClr val="tx1">
                  <a:lumMod val="75000"/>
                  <a:lumOff val="25000"/>
                </a:schemeClr>
              </a:solidFill>
              <a:latin typeface="Century Gothic" panose="020B0502020202020204" pitchFamily="34" charset="0"/>
            </a:endParaRPr>
          </a:p>
          <a:p>
            <a:pPr algn="just">
              <a:defRPr/>
            </a:pPr>
            <a:endParaRPr lang="el-GR" altLang="en-US" dirty="0">
              <a:solidFill>
                <a:schemeClr val="tx1">
                  <a:lumMod val="75000"/>
                  <a:lumOff val="25000"/>
                </a:schemeClr>
              </a:solidFill>
              <a:latin typeface="Century Gothic" panose="020B0502020202020204" pitchFamily="34" charset="0"/>
            </a:endParaRPr>
          </a:p>
        </p:txBody>
      </p:sp>
      <p:grpSp>
        <p:nvGrpSpPr>
          <p:cNvPr id="6" name="Group 5"/>
          <p:cNvGrpSpPr/>
          <p:nvPr/>
        </p:nvGrpSpPr>
        <p:grpSpPr>
          <a:xfrm>
            <a:off x="2771800" y="4511861"/>
            <a:ext cx="360040" cy="469355"/>
            <a:chOff x="8714671" y="1522944"/>
            <a:chExt cx="360040" cy="469355"/>
          </a:xfrm>
        </p:grpSpPr>
        <p:sp>
          <p:nvSpPr>
            <p:cNvPr id="7" name="Teardrop 6"/>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extBox 7"/>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9" name="Group 8"/>
          <p:cNvGrpSpPr/>
          <p:nvPr/>
        </p:nvGrpSpPr>
        <p:grpSpPr>
          <a:xfrm>
            <a:off x="2901164" y="5589240"/>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n-GB" b="1" dirty="0">
                  <a:solidFill>
                    <a:srgbClr val="FFC000"/>
                  </a:solidFill>
                </a:rPr>
                <a:t>2</a:t>
              </a:r>
              <a:endParaRPr lang="en-US" b="1" dirty="0">
                <a:solidFill>
                  <a:srgbClr val="FFC000"/>
                </a:solidFill>
              </a:endParaRPr>
            </a:p>
          </p:txBody>
        </p:sp>
      </p:grpSp>
      <p:grpSp>
        <p:nvGrpSpPr>
          <p:cNvPr id="15" name="Group 14"/>
          <p:cNvGrpSpPr/>
          <p:nvPr/>
        </p:nvGrpSpPr>
        <p:grpSpPr>
          <a:xfrm>
            <a:off x="4283968" y="6027275"/>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GB" b="1" dirty="0" smtClean="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739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GB" sz="2800" dirty="0" smtClean="0">
                <a:solidFill>
                  <a:schemeClr val="accent5">
                    <a:lumMod val="75000"/>
                  </a:schemeClr>
                </a:solidFill>
                <a:latin typeface="Century Gothic" panose="020B0502020202020204" pitchFamily="34" charset="0"/>
              </a:rPr>
              <a:t>PARTICIPATING ORGANIZATIONS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107504" y="692696"/>
            <a:ext cx="8928992" cy="2169825"/>
          </a:xfrm>
          <a:prstGeom prst="rect">
            <a:avLst/>
          </a:prstGeom>
        </p:spPr>
        <p:txBody>
          <a:bodyPr wrap="square">
            <a:spAutoFit/>
          </a:bodyPr>
          <a:lstStyle/>
          <a:p>
            <a:pPr>
              <a:defRPr/>
            </a:pPr>
            <a:r>
              <a:rPr lang="en-US" altLang="en-US" sz="1900" b="1" u="sng" dirty="0" smtClean="0">
                <a:solidFill>
                  <a:schemeClr val="accent6">
                    <a:lumMod val="75000"/>
                  </a:schemeClr>
                </a:solidFill>
                <a:latin typeface="Century Gothic" panose="020B0502020202020204" pitchFamily="34" charset="0"/>
              </a:rPr>
              <a:t>Participating Organizations</a:t>
            </a: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l-GR" altLang="en-US" b="1" dirty="0" smtClean="0">
                <a:solidFill>
                  <a:schemeClr val="tx1">
                    <a:lumMod val="75000"/>
                    <a:lumOff val="25000"/>
                  </a:schemeClr>
                </a:solidFill>
                <a:latin typeface="Century Gothic" panose="020B0502020202020204" pitchFamily="34" charset="0"/>
              </a:rPr>
              <a:t>1. </a:t>
            </a:r>
            <a:r>
              <a:rPr lang="en-US" altLang="en-US" b="1" dirty="0" smtClean="0">
                <a:solidFill>
                  <a:schemeClr val="tx1">
                    <a:lumMod val="75000"/>
                    <a:lumOff val="25000"/>
                  </a:schemeClr>
                </a:solidFill>
                <a:latin typeface="Century Gothic" panose="020B0502020202020204" pitchFamily="34" charset="0"/>
              </a:rPr>
              <a:t>Applicant Organization</a:t>
            </a:r>
            <a:r>
              <a:rPr lang="en-GB" altLang="en-US" b="1" dirty="0" smtClean="0">
                <a:solidFill>
                  <a:schemeClr val="tx1">
                    <a:lumMod val="75000"/>
                    <a:lumOff val="25000"/>
                  </a:schemeClr>
                </a:solidFill>
                <a:latin typeface="Century Gothic" panose="020B0502020202020204" pitchFamily="34" charset="0"/>
              </a:rPr>
              <a:t>: </a:t>
            </a:r>
            <a:r>
              <a:rPr lang="el-GR" altLang="en-US" dirty="0" smtClean="0">
                <a:solidFill>
                  <a:schemeClr val="tx1">
                    <a:lumMod val="75000"/>
                    <a:lumOff val="25000"/>
                  </a:schemeClr>
                </a:solidFill>
                <a:latin typeface="Century Gothic" panose="020B0502020202020204" pitchFamily="34" charset="0"/>
              </a:rPr>
              <a:t>Χρειάζεστε αποκλειστικά το </a:t>
            </a:r>
            <a:r>
              <a:rPr lang="en-US" altLang="en-US" dirty="0" smtClean="0">
                <a:solidFill>
                  <a:schemeClr val="tx1">
                    <a:lumMod val="75000"/>
                    <a:lumOff val="25000"/>
                  </a:schemeClr>
                </a:solidFill>
                <a:latin typeface="Century Gothic" panose="020B0502020202020204" pitchFamily="34" charset="0"/>
              </a:rPr>
              <a:t>ID </a:t>
            </a:r>
            <a:r>
              <a:rPr lang="el-GR" altLang="en-US" dirty="0" smtClean="0">
                <a:solidFill>
                  <a:schemeClr val="tx1">
                    <a:lumMod val="75000"/>
                    <a:lumOff val="25000"/>
                  </a:schemeClr>
                </a:solidFill>
                <a:latin typeface="Century Gothic" panose="020B0502020202020204" pitchFamily="34" charset="0"/>
              </a:rPr>
              <a:t>του οργανισμού σας</a:t>
            </a:r>
            <a:endParaRPr lang="en-US" altLang="en-US" dirty="0">
              <a:solidFill>
                <a:schemeClr val="tx1">
                  <a:lumMod val="75000"/>
                  <a:lumOff val="25000"/>
                </a:schemeClr>
              </a:solidFill>
              <a:latin typeface="Century Gothic" panose="020B0502020202020204" pitchFamily="34" charset="0"/>
            </a:endParaRPr>
          </a:p>
          <a:p>
            <a:pPr>
              <a:defRPr/>
            </a:pPr>
            <a:r>
              <a:rPr lang="el-GR" altLang="en-US" b="1" dirty="0" smtClean="0">
                <a:solidFill>
                  <a:schemeClr val="tx1">
                    <a:lumMod val="75000"/>
                    <a:lumOff val="25000"/>
                  </a:schemeClr>
                </a:solidFill>
                <a:latin typeface="Century Gothic" panose="020B0502020202020204" pitchFamily="34" charset="0"/>
                <a:sym typeface="Wingdings" pitchFamily="2" charset="2"/>
              </a:rPr>
              <a:t>2. </a:t>
            </a:r>
            <a:r>
              <a:rPr lang="en-GB" altLang="en-US" b="1" dirty="0" smtClean="0">
                <a:solidFill>
                  <a:schemeClr val="tx1">
                    <a:lumMod val="75000"/>
                    <a:lumOff val="25000"/>
                  </a:schemeClr>
                </a:solidFill>
                <a:latin typeface="Century Gothic" panose="020B0502020202020204" pitchFamily="34" charset="0"/>
                <a:sym typeface="Wingdings" pitchFamily="2" charset="2"/>
              </a:rPr>
              <a:t>Hosting Organization: </a:t>
            </a:r>
            <a:r>
              <a:rPr lang="el-GR" altLang="en-US" dirty="0" smtClean="0">
                <a:latin typeface="Century Gothic" panose="020B0502020202020204" pitchFamily="34" charset="0"/>
                <a:sym typeface="Wingdings" pitchFamily="2" charset="2"/>
              </a:rPr>
              <a:t>Πρέπει να δηλώσετε τους οργανισμούς Φιλοξενίας </a:t>
            </a:r>
            <a:r>
              <a:rPr lang="en-US" altLang="en-US" dirty="0" smtClean="0">
                <a:latin typeface="Century Gothic" panose="020B0502020202020204" pitchFamily="34" charset="0"/>
                <a:sym typeface="Wingdings" pitchFamily="2" charset="2"/>
              </a:rPr>
              <a:t>(</a:t>
            </a:r>
            <a:r>
              <a:rPr lang="el-GR" altLang="en-US" dirty="0" smtClean="0">
                <a:latin typeface="Century Gothic" panose="020B0502020202020204" pitchFamily="34" charset="0"/>
                <a:sym typeface="Wingdings" pitchFamily="2" charset="2"/>
              </a:rPr>
              <a:t>με ή χωρίς </a:t>
            </a:r>
            <a:r>
              <a:rPr lang="en-US" altLang="en-US" dirty="0" smtClean="0">
                <a:latin typeface="Century Gothic" panose="020B0502020202020204" pitchFamily="34" charset="0"/>
                <a:sym typeface="Wingdings" pitchFamily="2" charset="2"/>
              </a:rPr>
              <a:t>ID)</a:t>
            </a:r>
            <a:endParaRPr lang="en-GB" altLang="en-US" dirty="0">
              <a:solidFill>
                <a:schemeClr val="tx1">
                  <a:lumMod val="75000"/>
                  <a:lumOff val="25000"/>
                </a:schemeClr>
              </a:solidFill>
              <a:latin typeface="Century Gothic" panose="020B0502020202020204" pitchFamily="34" charset="0"/>
              <a:sym typeface="Wingdings" pitchFamily="2" charset="2"/>
            </a:endParaRPr>
          </a:p>
          <a:p>
            <a:pPr algn="just">
              <a:defRPr/>
            </a:pPr>
            <a:r>
              <a:rPr lang="el-GR" altLang="en-US" b="1" dirty="0" smtClean="0">
                <a:solidFill>
                  <a:schemeClr val="tx1">
                    <a:lumMod val="75000"/>
                    <a:lumOff val="25000"/>
                  </a:schemeClr>
                </a:solidFill>
                <a:latin typeface="Century Gothic" panose="020B0502020202020204" pitchFamily="34" charset="0"/>
              </a:rPr>
              <a:t>3. </a:t>
            </a:r>
            <a:r>
              <a:rPr lang="en-US" altLang="en-US" b="1" dirty="0" smtClean="0">
                <a:solidFill>
                  <a:schemeClr val="tx1">
                    <a:lumMod val="75000"/>
                    <a:lumOff val="25000"/>
                  </a:schemeClr>
                </a:solidFill>
                <a:latin typeface="Century Gothic" panose="020B0502020202020204" pitchFamily="34" charset="0"/>
              </a:rPr>
              <a:t>Supporting Organi</a:t>
            </a:r>
            <a:r>
              <a:rPr lang="en-US" altLang="en-US" b="1" dirty="0">
                <a:solidFill>
                  <a:schemeClr val="tx1">
                    <a:lumMod val="75000"/>
                    <a:lumOff val="25000"/>
                  </a:schemeClr>
                </a:solidFill>
                <a:latin typeface="Century Gothic" panose="020B0502020202020204" pitchFamily="34" charset="0"/>
              </a:rPr>
              <a:t>z</a:t>
            </a:r>
            <a:r>
              <a:rPr lang="en-US" altLang="en-US" b="1" dirty="0" smtClean="0">
                <a:solidFill>
                  <a:schemeClr val="tx1">
                    <a:lumMod val="75000"/>
                    <a:lumOff val="25000"/>
                  </a:schemeClr>
                </a:solidFill>
                <a:latin typeface="Century Gothic" panose="020B0502020202020204" pitchFamily="34" charset="0"/>
              </a:rPr>
              <a:t>ations: </a:t>
            </a:r>
            <a:r>
              <a:rPr lang="el-GR" altLang="en-US" dirty="0" smtClean="0">
                <a:solidFill>
                  <a:schemeClr val="tx1">
                    <a:lumMod val="75000"/>
                    <a:lumOff val="25000"/>
                  </a:schemeClr>
                </a:solidFill>
                <a:latin typeface="Century Gothic" panose="020B0502020202020204" pitchFamily="34" charset="0"/>
              </a:rPr>
              <a:t>Δεν είναι υποχρεωτικό να δηλωθούν εκ των προτέρων συγκεκριμένοι οργανισμοί. Αν θα το επιλέξετε, η αίτηση θα ζητήσει τη συμπλήρωση επιπ</a:t>
            </a:r>
            <a:r>
              <a:rPr lang="el-GR" altLang="en-US" dirty="0">
                <a:solidFill>
                  <a:schemeClr val="tx1">
                    <a:lumMod val="75000"/>
                    <a:lumOff val="25000"/>
                  </a:schemeClr>
                </a:solidFill>
                <a:latin typeface="Century Gothic" panose="020B0502020202020204" pitchFamily="34" charset="0"/>
              </a:rPr>
              <a:t>λ</a:t>
            </a:r>
            <a:r>
              <a:rPr lang="el-GR" altLang="en-US" dirty="0" smtClean="0">
                <a:solidFill>
                  <a:schemeClr val="tx1">
                    <a:lumMod val="75000"/>
                    <a:lumOff val="25000"/>
                  </a:schemeClr>
                </a:solidFill>
                <a:latin typeface="Century Gothic" panose="020B0502020202020204" pitchFamily="34" charset="0"/>
              </a:rPr>
              <a:t>έον πεδίων </a:t>
            </a:r>
            <a:endParaRPr lang="el-GR" altLang="en-US"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 y="2985631"/>
            <a:ext cx="9144000" cy="3892178"/>
          </a:xfrm>
          <a:prstGeom prst="rect">
            <a:avLst/>
          </a:prstGeom>
        </p:spPr>
      </p:pic>
      <p:sp>
        <p:nvSpPr>
          <p:cNvPr id="10" name="Rounded Rectangle 9"/>
          <p:cNvSpPr/>
          <p:nvPr/>
        </p:nvSpPr>
        <p:spPr>
          <a:xfrm>
            <a:off x="3410347" y="6525344"/>
            <a:ext cx="936104" cy="227345"/>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12479" y="6525344"/>
            <a:ext cx="195808" cy="227345"/>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691680" y="3052306"/>
            <a:ext cx="7344816" cy="3561389"/>
            <a:chOff x="1691680" y="3052306"/>
            <a:chExt cx="7344816" cy="3561389"/>
          </a:xfrm>
        </p:grpSpPr>
        <p:sp>
          <p:nvSpPr>
            <p:cNvPr id="6" name="Rounded Rectangle 5"/>
            <p:cNvSpPr/>
            <p:nvPr/>
          </p:nvSpPr>
          <p:spPr>
            <a:xfrm>
              <a:off x="1691680" y="3052306"/>
              <a:ext cx="1296144" cy="299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91680" y="4033639"/>
              <a:ext cx="1296144" cy="299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83904" y="5339308"/>
              <a:ext cx="1296144" cy="299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452320" y="6203191"/>
              <a:ext cx="1584176" cy="2882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41053" y="4566271"/>
              <a:ext cx="59742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281997" y="3978640"/>
              <a:ext cx="380895" cy="387491"/>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38343"/>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8" name="Group 17"/>
            <p:cNvGrpSpPr/>
            <p:nvPr/>
          </p:nvGrpSpPr>
          <p:grpSpPr>
            <a:xfrm>
              <a:off x="3297965" y="5229291"/>
              <a:ext cx="380895" cy="387491"/>
              <a:chOff x="8714671" y="1522944"/>
              <a:chExt cx="360040" cy="469355"/>
            </a:xfrm>
          </p:grpSpPr>
          <p:sp>
            <p:nvSpPr>
              <p:cNvPr id="19" name="Teardrop 1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8729765" y="1538343"/>
                <a:ext cx="321910" cy="447360"/>
              </a:xfrm>
              <a:prstGeom prst="rect">
                <a:avLst/>
              </a:prstGeom>
              <a:noFill/>
            </p:spPr>
            <p:txBody>
              <a:bodyPr wrap="square" rtlCol="0">
                <a:spAutoFit/>
              </a:bodyPr>
              <a:lstStyle/>
              <a:p>
                <a:r>
                  <a:rPr lang="en-US" b="1" dirty="0">
                    <a:solidFill>
                      <a:srgbClr val="FFC000"/>
                    </a:solidFill>
                  </a:rPr>
                  <a:t>2</a:t>
                </a:r>
              </a:p>
            </p:txBody>
          </p:sp>
        </p:grpSp>
        <p:grpSp>
          <p:nvGrpSpPr>
            <p:cNvPr id="21" name="Group 20"/>
            <p:cNvGrpSpPr/>
            <p:nvPr/>
          </p:nvGrpSpPr>
          <p:grpSpPr>
            <a:xfrm>
              <a:off x="2339752" y="6226204"/>
              <a:ext cx="380895" cy="387491"/>
              <a:chOff x="8714671" y="1522944"/>
              <a:chExt cx="360040" cy="469355"/>
            </a:xfrm>
          </p:grpSpPr>
          <p:sp>
            <p:nvSpPr>
              <p:cNvPr id="22" name="Teardrop 2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8729765" y="1538343"/>
                <a:ext cx="321910" cy="447360"/>
              </a:xfrm>
              <a:prstGeom prst="rect">
                <a:avLst/>
              </a:prstGeom>
              <a:noFill/>
            </p:spPr>
            <p:txBody>
              <a:bodyPr wrap="square" rtlCol="0">
                <a:spAutoFit/>
              </a:bodyPr>
              <a:lstStyle/>
              <a:p>
                <a:r>
                  <a:rPr lang="en-US" b="1" dirty="0" smtClean="0">
                    <a:solidFill>
                      <a:srgbClr val="FFC000"/>
                    </a:solidFill>
                  </a:rPr>
                  <a:t>3</a:t>
                </a:r>
                <a:endParaRPr lang="en-US" b="1" dirty="0">
                  <a:solidFill>
                    <a:srgbClr val="FFC000"/>
                  </a:solidFill>
                </a:endParaRPr>
              </a:p>
            </p:txBody>
          </p:sp>
        </p:grpSp>
      </p:grpSp>
    </p:spTree>
    <p:extLst>
      <p:ext uri="{BB962C8B-B14F-4D97-AF65-F5344CB8AC3E}">
        <p14:creationId xmlns:p14="http://schemas.microsoft.com/office/powerpoint/2010/main" val="1377483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 y="2934870"/>
            <a:ext cx="9144000" cy="3923129"/>
          </a:xfrm>
          <a:prstGeom prst="rect">
            <a:avLst/>
          </a:prstGeom>
        </p:spPr>
      </p:pic>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GB" sz="2800" dirty="0" smtClean="0">
                <a:solidFill>
                  <a:schemeClr val="accent5">
                    <a:lumMod val="75000"/>
                  </a:schemeClr>
                </a:solidFill>
                <a:latin typeface="Century Gothic" panose="020B0502020202020204" pitchFamily="34" charset="0"/>
              </a:rPr>
              <a:t>PARTICIPATING ORGANIZATIONS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107504" y="692696"/>
            <a:ext cx="8928992" cy="2262158"/>
          </a:xfrm>
          <a:prstGeom prst="rect">
            <a:avLst/>
          </a:prstGeom>
        </p:spPr>
        <p:txBody>
          <a:bodyPr wrap="square">
            <a:spAutoFit/>
          </a:bodyPr>
          <a:lstStyle/>
          <a:p>
            <a:pPr>
              <a:defRPr/>
            </a:pPr>
            <a:r>
              <a:rPr lang="en-US" altLang="en-US" sz="1900" b="1" u="sng" dirty="0" smtClean="0">
                <a:solidFill>
                  <a:schemeClr val="accent6">
                    <a:lumMod val="75000"/>
                  </a:schemeClr>
                </a:solidFill>
                <a:latin typeface="Century Gothic" panose="020B0502020202020204" pitchFamily="34" charset="0"/>
              </a:rPr>
              <a:t>Participating Organizations</a:t>
            </a:r>
            <a:r>
              <a:rPr lang="el-GR" altLang="en-US" sz="1900" b="1" u="sng" dirty="0">
                <a:solidFill>
                  <a:schemeClr val="accent6">
                    <a:lumMod val="75000"/>
                  </a:schemeClr>
                </a:solidFill>
                <a:latin typeface="Century Gothic" panose="020B0502020202020204" pitchFamily="34" charset="0"/>
              </a:rPr>
              <a:t> </a:t>
            </a:r>
            <a:endParaRPr lang="en-US" altLang="en-US" sz="1900" b="1" u="sng" dirty="0" smtClean="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n-US" altLang="en-US" sz="1900" b="1" dirty="0" smtClean="0">
                <a:solidFill>
                  <a:schemeClr val="tx1">
                    <a:lumMod val="75000"/>
                    <a:lumOff val="25000"/>
                  </a:schemeClr>
                </a:solidFill>
                <a:latin typeface="Century Gothic" panose="020B0502020202020204" pitchFamily="34" charset="0"/>
              </a:rPr>
              <a:t>Applicant Organization</a:t>
            </a:r>
            <a:r>
              <a:rPr lang="el-GR" altLang="en-US" sz="1900" b="1" dirty="0">
                <a:solidFill>
                  <a:schemeClr val="tx1">
                    <a:lumMod val="75000"/>
                    <a:lumOff val="25000"/>
                  </a:schemeClr>
                </a:solidFill>
                <a:latin typeface="Century Gothic" panose="020B0502020202020204" pitchFamily="34" charset="0"/>
              </a:rPr>
              <a:t> </a:t>
            </a:r>
            <a:r>
              <a:rPr lang="el-GR" altLang="en-US" sz="1900" b="1" dirty="0" smtClean="0">
                <a:solidFill>
                  <a:schemeClr val="tx1">
                    <a:lumMod val="75000"/>
                    <a:lumOff val="25000"/>
                  </a:schemeClr>
                </a:solidFill>
                <a:latin typeface="Century Gothic" panose="020B0502020202020204" pitchFamily="34" charset="0"/>
              </a:rPr>
              <a:t>– </a:t>
            </a:r>
            <a:r>
              <a:rPr lang="en-US" altLang="en-US" sz="1900" b="1" dirty="0">
                <a:solidFill>
                  <a:schemeClr val="tx1">
                    <a:lumMod val="75000"/>
                    <a:lumOff val="25000"/>
                  </a:schemeClr>
                </a:solidFill>
                <a:latin typeface="Century Gothic" panose="020B0502020202020204" pitchFamily="34" charset="0"/>
              </a:rPr>
              <a:t>A</a:t>
            </a:r>
            <a:r>
              <a:rPr lang="en-US" altLang="en-US" sz="1900" b="1" dirty="0" smtClean="0">
                <a:solidFill>
                  <a:schemeClr val="tx1">
                    <a:lumMod val="75000"/>
                    <a:lumOff val="25000"/>
                  </a:schemeClr>
                </a:solidFill>
                <a:latin typeface="Century Gothic" panose="020B0502020202020204" pitchFamily="34" charset="0"/>
              </a:rPr>
              <a:t>ssociated Persons</a:t>
            </a:r>
            <a:r>
              <a:rPr lang="en-GB" altLang="en-US" sz="1900" b="1" dirty="0" smtClean="0">
                <a:solidFill>
                  <a:schemeClr val="tx1">
                    <a:lumMod val="75000"/>
                    <a:lumOff val="25000"/>
                  </a:schemeClr>
                </a:solidFill>
                <a:latin typeface="Century Gothic" panose="020B0502020202020204" pitchFamily="34" charset="0"/>
              </a:rPr>
              <a:t> </a:t>
            </a:r>
          </a:p>
          <a:p>
            <a:pPr>
              <a:defRPr/>
            </a:pPr>
            <a:r>
              <a:rPr lang="el-GR" altLang="en-US" sz="1900" dirty="0" smtClean="0">
                <a:solidFill>
                  <a:schemeClr val="tx1">
                    <a:lumMod val="75000"/>
                    <a:lumOff val="25000"/>
                  </a:schemeClr>
                </a:solidFill>
                <a:latin typeface="Century Gothic" panose="020B0502020202020204" pitchFamily="34" charset="0"/>
              </a:rPr>
              <a:t>Η αίτηση θα σας ζητήσει να συμπληρώσετε τα ακόλουθα άτομα του οργανισμού σας</a:t>
            </a:r>
            <a:r>
              <a:rPr lang="en-US" altLang="en-US" sz="1900" dirty="0" smtClean="0">
                <a:solidFill>
                  <a:schemeClr val="tx1">
                    <a:lumMod val="75000"/>
                    <a:lumOff val="25000"/>
                  </a:schemeClr>
                </a:solidFill>
                <a:latin typeface="Century Gothic" panose="020B0502020202020204" pitchFamily="34" charset="0"/>
              </a:rPr>
              <a:t>:</a:t>
            </a:r>
            <a:endParaRPr lang="el-GR" altLang="en-US" sz="1900" dirty="0" smtClean="0">
              <a:solidFill>
                <a:schemeClr val="tx1">
                  <a:lumMod val="75000"/>
                  <a:lumOff val="25000"/>
                </a:schemeClr>
              </a:solidFill>
              <a:latin typeface="Century Gothic" panose="020B0502020202020204" pitchFamily="34" charset="0"/>
            </a:endParaRPr>
          </a:p>
          <a:p>
            <a:pPr marL="342900" indent="-342900">
              <a:buFontTx/>
              <a:buChar char="-"/>
              <a:defRPr/>
            </a:pPr>
            <a:r>
              <a:rPr lang="el-GR" altLang="en-US" sz="1900" dirty="0" smtClean="0">
                <a:solidFill>
                  <a:schemeClr val="tx1">
                    <a:lumMod val="75000"/>
                    <a:lumOff val="25000"/>
                  </a:schemeClr>
                </a:solidFill>
                <a:latin typeface="Century Gothic" panose="020B0502020202020204" pitchFamily="34" charset="0"/>
              </a:rPr>
              <a:t>Τουλάχιστον 2 διαφορετικά άτομα ως άτομα επικοινωνίας</a:t>
            </a:r>
          </a:p>
          <a:p>
            <a:pPr marL="342900" indent="-342900">
              <a:buFontTx/>
              <a:buChar char="-"/>
              <a:defRPr/>
            </a:pPr>
            <a:r>
              <a:rPr lang="el-GR" altLang="en-US" sz="1900" dirty="0" smtClean="0">
                <a:solidFill>
                  <a:schemeClr val="tx1">
                    <a:lumMod val="75000"/>
                    <a:lumOff val="25000"/>
                  </a:schemeClr>
                </a:solidFill>
                <a:latin typeface="Century Gothic" panose="020B0502020202020204" pitchFamily="34" charset="0"/>
              </a:rPr>
              <a:t>Άτομο επαφής για Ο</a:t>
            </a:r>
            <a:r>
              <a:rPr lang="en-GB" altLang="en-US" sz="1900" dirty="0" err="1" smtClean="0">
                <a:solidFill>
                  <a:schemeClr val="tx1">
                    <a:lumMod val="75000"/>
                    <a:lumOff val="25000"/>
                  </a:schemeClr>
                </a:solidFill>
                <a:latin typeface="Century Gothic" panose="020B0502020202020204" pitchFamily="34" charset="0"/>
              </a:rPr>
              <a:t>nline</a:t>
            </a:r>
            <a:r>
              <a:rPr lang="en-GB" altLang="en-US" sz="1900" dirty="0" smtClean="0">
                <a:solidFill>
                  <a:schemeClr val="tx1">
                    <a:lumMod val="75000"/>
                    <a:lumOff val="25000"/>
                  </a:schemeClr>
                </a:solidFill>
                <a:latin typeface="Century Gothic" panose="020B0502020202020204" pitchFamily="34" charset="0"/>
              </a:rPr>
              <a:t> Language Support</a:t>
            </a:r>
          </a:p>
          <a:p>
            <a:pPr marL="342900" indent="-342900">
              <a:buFontTx/>
              <a:buChar char="-"/>
              <a:defRPr/>
            </a:pPr>
            <a:r>
              <a:rPr lang="el-GR" altLang="en-US" sz="1900" dirty="0" smtClean="0">
                <a:solidFill>
                  <a:schemeClr val="tx1">
                    <a:lumMod val="75000"/>
                    <a:lumOff val="25000"/>
                  </a:schemeClr>
                </a:solidFill>
                <a:latin typeface="Century Gothic" panose="020B0502020202020204" pitchFamily="34" charset="0"/>
              </a:rPr>
              <a:t>Το μόνιμο εκπρόσωπο του οργανισμού (</a:t>
            </a:r>
            <a:r>
              <a:rPr lang="en-US" altLang="en-US" sz="1900" dirty="0" smtClean="0">
                <a:solidFill>
                  <a:schemeClr val="tx1">
                    <a:lumMod val="75000"/>
                    <a:lumOff val="25000"/>
                  </a:schemeClr>
                </a:solidFill>
                <a:latin typeface="Century Gothic" panose="020B0502020202020204" pitchFamily="34" charset="0"/>
              </a:rPr>
              <a:t>Legal Representative)</a:t>
            </a:r>
          </a:p>
        </p:txBody>
      </p:sp>
      <p:sp>
        <p:nvSpPr>
          <p:cNvPr id="10" name="Rounded Rectangle 9"/>
          <p:cNvSpPr/>
          <p:nvPr/>
        </p:nvSpPr>
        <p:spPr>
          <a:xfrm>
            <a:off x="539552" y="4062792"/>
            <a:ext cx="936104" cy="153178"/>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710730" y="3037335"/>
            <a:ext cx="6270029" cy="3782030"/>
            <a:chOff x="1672630" y="3014206"/>
            <a:chExt cx="6270029" cy="3782030"/>
          </a:xfrm>
        </p:grpSpPr>
        <p:sp>
          <p:nvSpPr>
            <p:cNvPr id="9" name="Rounded Rectangle 8"/>
            <p:cNvSpPr/>
            <p:nvPr/>
          </p:nvSpPr>
          <p:spPr>
            <a:xfrm>
              <a:off x="3923928" y="5426669"/>
              <a:ext cx="1584175" cy="1846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72630" y="3014206"/>
              <a:ext cx="1296144" cy="299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46515" y="6511740"/>
              <a:ext cx="1296144" cy="2844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313924" y="5242003"/>
              <a:ext cx="340556" cy="369332"/>
            </a:xfrm>
            <a:prstGeom prst="rect">
              <a:avLst/>
            </a:prstGeom>
            <a:noFill/>
          </p:spPr>
          <p:txBody>
            <a:bodyPr wrap="square" rtlCol="0">
              <a:spAutoFit/>
            </a:bodyPr>
            <a:lstStyle/>
            <a:p>
              <a:endParaRPr lang="en-US" b="1" dirty="0">
                <a:solidFill>
                  <a:srgbClr val="FFC000"/>
                </a:solidFill>
              </a:endParaRPr>
            </a:p>
          </p:txBody>
        </p:sp>
      </p:grpSp>
      <p:sp>
        <p:nvSpPr>
          <p:cNvPr id="25" name="Rounded Rectangle 24"/>
          <p:cNvSpPr/>
          <p:nvPr/>
        </p:nvSpPr>
        <p:spPr>
          <a:xfrm>
            <a:off x="1812478" y="4371093"/>
            <a:ext cx="2039442" cy="299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9552" y="3851523"/>
            <a:ext cx="1080120" cy="1671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512777" y="5796390"/>
            <a:ext cx="736179" cy="1846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593938" y="5118565"/>
            <a:ext cx="872127" cy="1846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78818" y="4785050"/>
            <a:ext cx="3005350" cy="1846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146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GB" sz="2800" dirty="0" smtClean="0">
                <a:solidFill>
                  <a:schemeClr val="accent5">
                    <a:lumMod val="75000"/>
                  </a:schemeClr>
                </a:solidFill>
                <a:latin typeface="Century Gothic" panose="020B0502020202020204" pitchFamily="34" charset="0"/>
              </a:rPr>
              <a:t>PARTICIPATING ORGANIZATIONS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107504" y="692696"/>
            <a:ext cx="8928992" cy="1969770"/>
          </a:xfrm>
          <a:prstGeom prst="rect">
            <a:avLst/>
          </a:prstGeom>
        </p:spPr>
        <p:txBody>
          <a:bodyPr wrap="square">
            <a:spAutoFit/>
          </a:bodyPr>
          <a:lstStyle/>
          <a:p>
            <a:pPr>
              <a:defRPr/>
            </a:pPr>
            <a:r>
              <a:rPr lang="en-US" altLang="en-US" sz="1900" b="1" u="sng" dirty="0" smtClean="0">
                <a:solidFill>
                  <a:schemeClr val="accent6">
                    <a:lumMod val="75000"/>
                  </a:schemeClr>
                </a:solidFill>
                <a:latin typeface="Century Gothic" panose="020B0502020202020204" pitchFamily="34" charset="0"/>
              </a:rPr>
              <a:t>Participating Organizations</a:t>
            </a:r>
            <a:r>
              <a:rPr lang="el-GR" altLang="en-US" sz="1900" b="1" u="sng" dirty="0">
                <a:solidFill>
                  <a:schemeClr val="accent6">
                    <a:lumMod val="75000"/>
                  </a:schemeClr>
                </a:solidFill>
                <a:latin typeface="Century Gothic" panose="020B0502020202020204" pitchFamily="34" charset="0"/>
              </a:rPr>
              <a:t> </a:t>
            </a:r>
            <a:endParaRPr lang="en-US" altLang="en-US" sz="1900" b="1" u="sng" dirty="0" smtClean="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n-US" altLang="en-US" sz="1900" b="1" dirty="0" smtClean="0">
                <a:solidFill>
                  <a:schemeClr val="tx1">
                    <a:lumMod val="75000"/>
                    <a:lumOff val="25000"/>
                  </a:schemeClr>
                </a:solidFill>
                <a:latin typeface="Century Gothic" panose="020B0502020202020204" pitchFamily="34" charset="0"/>
              </a:rPr>
              <a:t>Add Associated Persons</a:t>
            </a:r>
            <a:endParaRPr lang="en-GB" altLang="en-US" sz="1900" b="1"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Ø"/>
              <a:defRPr/>
            </a:pPr>
            <a:r>
              <a:rPr lang="en-GB" altLang="en-US" sz="1900" dirty="0" smtClean="0">
                <a:solidFill>
                  <a:schemeClr val="tx1">
                    <a:lumMod val="75000"/>
                    <a:lumOff val="25000"/>
                  </a:schemeClr>
                </a:solidFill>
                <a:latin typeface="Century Gothic" panose="020B0502020202020204" pitchFamily="34" charset="0"/>
              </a:rPr>
              <a:t>Add an associated person</a:t>
            </a:r>
          </a:p>
          <a:p>
            <a:pPr marL="342900" indent="-342900">
              <a:buFont typeface="Wingdings" panose="05000000000000000000" pitchFamily="2" charset="2"/>
              <a:buChar char="Ø"/>
              <a:defRPr/>
            </a:pPr>
            <a:r>
              <a:rPr lang="en-GB" altLang="en-US" sz="1900" dirty="0" smtClean="0">
                <a:solidFill>
                  <a:schemeClr val="tx1">
                    <a:lumMod val="75000"/>
                    <a:lumOff val="25000"/>
                  </a:schemeClr>
                </a:solidFill>
                <a:latin typeface="Century Gothic" panose="020B0502020202020204" pitchFamily="34" charset="0"/>
              </a:rPr>
              <a:t>Search on my contact list</a:t>
            </a:r>
          </a:p>
          <a:p>
            <a:pPr>
              <a:defRPr/>
            </a:pPr>
            <a:r>
              <a:rPr lang="en-US" altLang="en-US" sz="1900" dirty="0" smtClean="0">
                <a:solidFill>
                  <a:schemeClr val="tx1">
                    <a:lumMod val="75000"/>
                    <a:lumOff val="25000"/>
                  </a:schemeClr>
                </a:solidFill>
                <a:latin typeface="Century Gothic" panose="020B0502020202020204" pitchFamily="34" charset="0"/>
              </a:rPr>
              <a:t>O </a:t>
            </a:r>
            <a:r>
              <a:rPr lang="el-GR" altLang="en-US" sz="1900" dirty="0" smtClean="0">
                <a:solidFill>
                  <a:schemeClr val="tx1">
                    <a:lumMod val="75000"/>
                    <a:lumOff val="25000"/>
                  </a:schemeClr>
                </a:solidFill>
                <a:latin typeface="Century Gothic" panose="020B0502020202020204" pitchFamily="34" charset="0"/>
              </a:rPr>
              <a:t>νόμιμος εκπρόσωπος μπορεί να είναι και το πρόσωπο επικοινωνίας του οργανισμού</a:t>
            </a:r>
            <a:endParaRPr lang="en-US" altLang="en-US" sz="1900" dirty="0" smtClean="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96" y="2979043"/>
            <a:ext cx="7272808" cy="29706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754" y="1490875"/>
            <a:ext cx="3162574" cy="373412"/>
          </a:xfrm>
          <a:prstGeom prst="rect">
            <a:avLst/>
          </a:prstGeom>
        </p:spPr>
      </p:pic>
    </p:spTree>
    <p:extLst>
      <p:ext uri="{BB962C8B-B14F-4D97-AF65-F5344CB8AC3E}">
        <p14:creationId xmlns:p14="http://schemas.microsoft.com/office/powerpoint/2010/main" val="245173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05353"/>
            <a:ext cx="8718036" cy="505267"/>
          </a:xfrm>
          <a:prstGeom prst="rect">
            <a:avLst/>
          </a:prstGeom>
        </p:spPr>
        <p:txBody>
          <a:bodyPr vert="horz" wrap="square" lIns="0" tIns="12700" rIns="0" bIns="0" rtlCol="0" anchor="ctr">
            <a:spAutoFit/>
          </a:bodyPr>
          <a:lstStyle/>
          <a:p>
            <a:pPr marL="12700"/>
            <a:r>
              <a:rPr lang="el-GR" sz="3200" dirty="0" smtClean="0">
                <a:solidFill>
                  <a:schemeClr val="accent5">
                    <a:lumMod val="75000"/>
                  </a:schemeClr>
                </a:solidFill>
                <a:latin typeface="Century Gothic" panose="020B0502020202020204" pitchFamily="34" charset="0"/>
              </a:rPr>
              <a:t>Προτεραιότητες του νέου Προγράμματος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2616101"/>
          </a:xfrm>
          <a:prstGeom prst="rect">
            <a:avLst/>
          </a:prstGeom>
        </p:spPr>
        <p:txBody>
          <a:bodyPr wrap="square">
            <a:spAutoFit/>
          </a:bodyPr>
          <a:lstStyle/>
          <a:p>
            <a:pPr marL="0" lvl="7"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Συμπερίληψη και Διαφορετικότητα</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Ψηφιακή Μεταρρύθμιση</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Αλλαγής</a:t>
            </a:r>
          </a:p>
          <a:p>
            <a:pPr marL="342900" indent="-342900">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Συμμετοχή στη Δημοκρατική Ζωή</a:t>
            </a:r>
          </a:p>
        </p:txBody>
      </p:sp>
    </p:spTree>
    <p:extLst>
      <p:ext uri="{BB962C8B-B14F-4D97-AF65-F5344CB8AC3E}">
        <p14:creationId xmlns:p14="http://schemas.microsoft.com/office/powerpoint/2010/main" val="3157423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GB" sz="2800" dirty="0" smtClean="0">
                <a:solidFill>
                  <a:schemeClr val="accent5">
                    <a:lumMod val="75000"/>
                  </a:schemeClr>
                </a:solidFill>
                <a:latin typeface="Century Gothic" panose="020B0502020202020204" pitchFamily="34" charset="0"/>
              </a:rPr>
              <a:t>BACKGROUND</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107504" y="692696"/>
            <a:ext cx="8928992" cy="1123384"/>
          </a:xfrm>
          <a:prstGeom prst="rect">
            <a:avLst/>
          </a:prstGeom>
        </p:spPr>
        <p:txBody>
          <a:bodyPr wrap="square">
            <a:spAutoFit/>
          </a:bodyPr>
          <a:lstStyle/>
          <a:p>
            <a:pPr>
              <a:defRPr/>
            </a:pPr>
            <a:r>
              <a:rPr lang="en-GB" altLang="en-US" sz="1900" b="1" u="sng" dirty="0" smtClean="0">
                <a:solidFill>
                  <a:schemeClr val="accent6">
                    <a:lumMod val="75000"/>
                  </a:schemeClr>
                </a:solidFill>
                <a:latin typeface="Century Gothic" panose="020B0502020202020204" pitchFamily="34" charset="0"/>
              </a:rPr>
              <a:t>Background – </a:t>
            </a:r>
            <a:r>
              <a:rPr lang="el-GR" altLang="en-US" sz="1900" b="1" u="sng" dirty="0" smtClean="0">
                <a:solidFill>
                  <a:schemeClr val="accent6">
                    <a:lumMod val="75000"/>
                  </a:schemeClr>
                </a:solidFill>
                <a:latin typeface="Century Gothic" panose="020B0502020202020204" pitchFamily="34" charset="0"/>
              </a:rPr>
              <a:t>Ποιος είναι ο οργανισμός σας</a:t>
            </a:r>
            <a:r>
              <a:rPr lang="en-US" altLang="en-US" sz="1900" b="1" u="sng" dirty="0" smtClean="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900" dirty="0" smtClean="0">
                <a:solidFill>
                  <a:schemeClr val="tx1">
                    <a:lumMod val="75000"/>
                    <a:lumOff val="25000"/>
                  </a:schemeClr>
                </a:solidFill>
                <a:latin typeface="Century Gothic" panose="020B0502020202020204" pitchFamily="34" charset="0"/>
              </a:rPr>
              <a:t>Περιγράψτε το προφίλ του οργανισμού σας</a:t>
            </a:r>
            <a:r>
              <a:rPr lang="en-GB" altLang="en-US" sz="1900" dirty="0" smtClean="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μέγεθος, δομή, προσφερόμενα </a:t>
            </a:r>
            <a:r>
              <a:rPr lang="el-GR" sz="1900" dirty="0" smtClean="0">
                <a:solidFill>
                  <a:schemeClr val="tx1">
                    <a:lumMod val="75000"/>
                    <a:lumOff val="25000"/>
                  </a:schemeClr>
                </a:solidFill>
                <a:latin typeface="Century Gothic" panose="020B0502020202020204" pitchFamily="34" charset="0"/>
              </a:rPr>
              <a:t>προγράμματα</a:t>
            </a:r>
            <a:r>
              <a:rPr lang="en-GB" sz="1900" dirty="0" smtClean="0">
                <a:solidFill>
                  <a:schemeClr val="tx1">
                    <a:lumMod val="75000"/>
                    <a:lumOff val="25000"/>
                  </a:schemeClr>
                </a:solidFill>
                <a:latin typeface="Century Gothic" panose="020B0502020202020204" pitchFamily="34" charset="0"/>
              </a:rPr>
              <a:t>/</a:t>
            </a:r>
            <a:r>
              <a:rPr lang="el-GR" sz="1900" dirty="0" smtClean="0">
                <a:solidFill>
                  <a:schemeClr val="tx1">
                    <a:lumMod val="75000"/>
                    <a:lumOff val="25000"/>
                  </a:schemeClr>
                </a:solidFill>
                <a:latin typeface="Century Gothic" panose="020B0502020202020204" pitchFamily="34" charset="0"/>
              </a:rPr>
              <a:t>δραστηριότητες</a:t>
            </a:r>
            <a:r>
              <a:rPr lang="en-US" sz="1900" dirty="0" smtClean="0">
                <a:solidFill>
                  <a:schemeClr val="tx1">
                    <a:lumMod val="75000"/>
                    <a:lumOff val="25000"/>
                  </a:schemeClr>
                </a:solidFill>
                <a:latin typeface="Century Gothic" panose="020B0502020202020204" pitchFamily="34" charset="0"/>
              </a:rPr>
              <a:t>, </a:t>
            </a:r>
            <a:r>
              <a:rPr lang="el-GR" sz="1900" dirty="0" smtClean="0">
                <a:solidFill>
                  <a:schemeClr val="tx1">
                    <a:lumMod val="75000"/>
                    <a:lumOff val="25000"/>
                  </a:schemeClr>
                </a:solidFill>
                <a:latin typeface="Century Gothic" panose="020B0502020202020204" pitchFamily="34" charset="0"/>
              </a:rPr>
              <a:t>προφίλ εκπαιδευομένων</a:t>
            </a:r>
            <a:endParaRPr lang="en-GB" altLang="en-US" sz="1900" dirty="0">
              <a:solidFill>
                <a:schemeClr val="tx1">
                  <a:lumMod val="75000"/>
                  <a:lumOff val="25000"/>
                </a:schemeClr>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7" y="1856065"/>
            <a:ext cx="9144000" cy="4277894"/>
          </a:xfrm>
          <a:prstGeom prst="rect">
            <a:avLst/>
          </a:prstGeom>
        </p:spPr>
      </p:pic>
    </p:spTree>
    <p:extLst>
      <p:ext uri="{BB962C8B-B14F-4D97-AF65-F5344CB8AC3E}">
        <p14:creationId xmlns:p14="http://schemas.microsoft.com/office/powerpoint/2010/main" val="1844287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 y="2212107"/>
            <a:ext cx="9172575" cy="3931003"/>
          </a:xfrm>
          <a:prstGeom prst="rect">
            <a:avLst/>
          </a:prstGeom>
        </p:spPr>
      </p:pic>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a:t>
            </a:r>
            <a:r>
              <a:rPr lang="el-GR" sz="2800" dirty="0">
                <a:solidFill>
                  <a:schemeClr val="accent5">
                    <a:lumMod val="75000"/>
                  </a:schemeClr>
                </a:solidFill>
                <a:latin typeface="Century Gothic" panose="020B0502020202020204" pitchFamily="34" charset="0"/>
              </a:rPr>
              <a:t>– </a:t>
            </a:r>
            <a:r>
              <a:rPr lang="en-GB" sz="2800" dirty="0">
                <a:solidFill>
                  <a:schemeClr val="accent5">
                    <a:lumMod val="75000"/>
                  </a:schemeClr>
                </a:solidFill>
                <a:latin typeface="Century Gothic" panose="020B0502020202020204" pitchFamily="34" charset="0"/>
              </a:rPr>
              <a:t>BACKGROUND</a:t>
            </a:r>
          </a:p>
        </p:txBody>
      </p:sp>
      <p:sp>
        <p:nvSpPr>
          <p:cNvPr id="4" name="Rectangle 3"/>
          <p:cNvSpPr/>
          <p:nvPr/>
        </p:nvSpPr>
        <p:spPr>
          <a:xfrm>
            <a:off x="107504" y="692696"/>
            <a:ext cx="8928992" cy="1384995"/>
          </a:xfrm>
          <a:prstGeom prst="rect">
            <a:avLst/>
          </a:prstGeom>
        </p:spPr>
        <p:txBody>
          <a:bodyPr wrap="square">
            <a:spAutoFit/>
          </a:bodyPr>
          <a:lstStyle/>
          <a:p>
            <a:pPr>
              <a:defRPr/>
            </a:pPr>
            <a:r>
              <a:rPr lang="en-GB" altLang="en-US" sz="1900" b="1" u="sng" dirty="0" smtClean="0">
                <a:solidFill>
                  <a:schemeClr val="accent6">
                    <a:lumMod val="75000"/>
                  </a:schemeClr>
                </a:solidFill>
                <a:latin typeface="Century Gothic" panose="020B0502020202020204" pitchFamily="34" charset="0"/>
              </a:rPr>
              <a:t>Past Participation</a:t>
            </a:r>
            <a:endParaRPr lang="en-US" altLang="en-US" sz="1900" b="1" u="sng" dirty="0" smtClean="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900" dirty="0" smtClean="0">
                <a:solidFill>
                  <a:schemeClr val="tx1">
                    <a:lumMod val="75000"/>
                    <a:lumOff val="25000"/>
                  </a:schemeClr>
                </a:solidFill>
                <a:latin typeface="Century Gothic" panose="020B0502020202020204" pitchFamily="34" charset="0"/>
              </a:rPr>
              <a:t>Λίστα με τη συμμετοχή του οργανισμού σας σε Αποκεντρωμένες Δράσεις </a:t>
            </a:r>
            <a:r>
              <a:rPr lang="en-US" altLang="en-US" sz="1900" dirty="0" smtClean="0">
                <a:solidFill>
                  <a:schemeClr val="tx1">
                    <a:lumMod val="75000"/>
                    <a:lumOff val="25000"/>
                  </a:schemeClr>
                </a:solidFill>
                <a:latin typeface="Century Gothic" panose="020B0502020202020204" pitchFamily="34" charset="0"/>
              </a:rPr>
              <a:t>Erasmus+</a:t>
            </a: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Συμπληρώνεται </a:t>
            </a:r>
            <a:r>
              <a:rPr lang="el-GR" altLang="en-US" sz="1900" dirty="0" smtClean="0">
                <a:solidFill>
                  <a:schemeClr val="tx1">
                    <a:lumMod val="75000"/>
                    <a:lumOff val="25000"/>
                  </a:schemeClr>
                </a:solidFill>
                <a:latin typeface="Century Gothic" panose="020B0502020202020204" pitchFamily="34" charset="0"/>
              </a:rPr>
              <a:t>αυτόματα </a:t>
            </a:r>
            <a:r>
              <a:rPr lang="el-GR" altLang="en-US" sz="1900" dirty="0">
                <a:solidFill>
                  <a:schemeClr val="tx1">
                    <a:lumMod val="75000"/>
                    <a:lumOff val="25000"/>
                  </a:schemeClr>
                </a:solidFill>
                <a:latin typeface="Century Gothic" panose="020B0502020202020204" pitchFamily="34" charset="0"/>
              </a:rPr>
              <a:t>βάσει του ID του οργανισμού σας</a:t>
            </a:r>
            <a:endParaRPr lang="en-GB" altLang="en-US" sz="1900" dirty="0">
              <a:solidFill>
                <a:schemeClr val="tx1">
                  <a:lumMod val="75000"/>
                  <a:lumOff val="25000"/>
                </a:schemeClr>
              </a:solidFill>
              <a:latin typeface="Century Gothic" panose="020B0502020202020204" pitchFamily="34" charset="0"/>
            </a:endParaRPr>
          </a:p>
        </p:txBody>
      </p:sp>
      <p:grpSp>
        <p:nvGrpSpPr>
          <p:cNvPr id="18" name="Group 17"/>
          <p:cNvGrpSpPr/>
          <p:nvPr/>
        </p:nvGrpSpPr>
        <p:grpSpPr>
          <a:xfrm>
            <a:off x="271711" y="2894087"/>
            <a:ext cx="7632848" cy="2945085"/>
            <a:chOff x="251520" y="4622279"/>
            <a:chExt cx="7632848" cy="2945085"/>
          </a:xfrm>
        </p:grpSpPr>
        <p:sp>
          <p:nvSpPr>
            <p:cNvPr id="13" name="Rounded Rectangle 12"/>
            <p:cNvSpPr/>
            <p:nvPr/>
          </p:nvSpPr>
          <p:spPr>
            <a:xfrm>
              <a:off x="251520" y="4725144"/>
              <a:ext cx="936104" cy="1485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139952" y="4622279"/>
              <a:ext cx="576064" cy="1485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16216" y="4622279"/>
              <a:ext cx="1368152" cy="1485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792263" y="7279332"/>
              <a:ext cx="240407"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7277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US" sz="2800" dirty="0" smtClean="0">
                <a:solidFill>
                  <a:schemeClr val="accent5">
                    <a:lumMod val="75000"/>
                  </a:schemeClr>
                </a:solidFill>
                <a:latin typeface="Century Gothic" panose="020B0502020202020204" pitchFamily="34" charset="0"/>
              </a:rPr>
              <a:t>PROJECT OBJECTIVES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3539430"/>
          </a:xfrm>
          <a:prstGeom prst="rect">
            <a:avLst/>
          </a:prstGeom>
        </p:spPr>
        <p:txBody>
          <a:bodyPr wrap="square">
            <a:spAutoFit/>
          </a:bodyPr>
          <a:lstStyle/>
          <a:p>
            <a:pPr>
              <a:defRPr/>
            </a:pPr>
            <a:r>
              <a:rPr lang="en-US" altLang="en-US" b="1" u="sng" dirty="0" smtClean="0">
                <a:solidFill>
                  <a:schemeClr val="accent6">
                    <a:lumMod val="75000"/>
                  </a:schemeClr>
                </a:solidFill>
                <a:latin typeface="Century Gothic" panose="020B0502020202020204" pitchFamily="34" charset="0"/>
              </a:rPr>
              <a:t>Objectives</a:t>
            </a:r>
            <a:r>
              <a:rPr lang="el-GR" altLang="en-US" b="1" u="sng" dirty="0" smtClean="0">
                <a:solidFill>
                  <a:schemeClr val="accent6">
                    <a:lumMod val="75000"/>
                  </a:schemeClr>
                </a:solidFill>
                <a:latin typeface="Century Gothic" panose="020B0502020202020204" pitchFamily="34" charset="0"/>
              </a:rPr>
              <a:t> – Τι θέλετε να πετύχετε μέσω του σχεδίου</a:t>
            </a:r>
            <a:r>
              <a:rPr lang="en-US" altLang="en-US" b="1" u="sng" dirty="0" smtClean="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smtClean="0">
                <a:solidFill>
                  <a:schemeClr val="tx1">
                    <a:lumMod val="75000"/>
                    <a:lumOff val="25000"/>
                  </a:schemeClr>
                </a:solidFill>
                <a:latin typeface="Century Gothic" panose="020B0502020202020204" pitchFamily="34" charset="0"/>
              </a:rPr>
              <a:t>Καταγράψτε τις ανάγκες του οργανισμού </a:t>
            </a:r>
            <a:r>
              <a:rPr lang="en-US" altLang="en-US" dirty="0" smtClean="0">
                <a:solidFill>
                  <a:schemeClr val="tx1">
                    <a:lumMod val="75000"/>
                    <a:lumOff val="25000"/>
                  </a:schemeClr>
                </a:solidFill>
                <a:latin typeface="Century Gothic" panose="020B0502020202020204" pitchFamily="34" charset="0"/>
              </a:rPr>
              <a:t>(</a:t>
            </a:r>
            <a:r>
              <a:rPr lang="el-GR" altLang="en-US" dirty="0" smtClean="0">
                <a:solidFill>
                  <a:schemeClr val="tx1">
                    <a:lumMod val="75000"/>
                    <a:lumOff val="25000"/>
                  </a:schemeClr>
                </a:solidFill>
                <a:latin typeface="Century Gothic" panose="020B0502020202020204" pitchFamily="34" charset="0"/>
              </a:rPr>
              <a:t>προσωπικού &amp; εκπαιδευομένων</a:t>
            </a:r>
            <a:r>
              <a:rPr lang="en-US" altLang="en-US" dirty="0" smtClean="0">
                <a:solidFill>
                  <a:schemeClr val="tx1">
                    <a:lumMod val="75000"/>
                    <a:lumOff val="25000"/>
                  </a:schemeClr>
                </a:solidFill>
                <a:latin typeface="Century Gothic" panose="020B0502020202020204" pitchFamily="34" charset="0"/>
              </a:rPr>
              <a:t>)</a:t>
            </a:r>
            <a:endParaRPr lang="el-GR" altLang="en-US" dirty="0" smtClean="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smtClean="0">
                <a:solidFill>
                  <a:schemeClr val="tx1">
                    <a:lumMod val="75000"/>
                    <a:lumOff val="25000"/>
                  </a:schemeClr>
                </a:solidFill>
                <a:latin typeface="Century Gothic" panose="020B0502020202020204" pitchFamily="34" charset="0"/>
              </a:rPr>
              <a:t>Ποιο είναι το όφελος για τους εκπαιδευομένους</a:t>
            </a:r>
            <a:r>
              <a:rPr lang="en-US" altLang="en-US" dirty="0" smtClean="0">
                <a:solidFill>
                  <a:schemeClr val="tx1">
                    <a:lumMod val="75000"/>
                    <a:lumOff val="25000"/>
                  </a:schemeClr>
                </a:solidFill>
                <a:latin typeface="Century Gothic" panose="020B0502020202020204" pitchFamily="34" charset="0"/>
              </a:rPr>
              <a:t>;</a:t>
            </a:r>
            <a:r>
              <a:rPr lang="el-GR" altLang="en-US" dirty="0" smtClean="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Π</a:t>
            </a:r>
            <a:r>
              <a:rPr lang="el-GR" altLang="en-US" dirty="0" smtClean="0">
                <a:solidFill>
                  <a:schemeClr val="tx1">
                    <a:lumMod val="75000"/>
                    <a:lumOff val="25000"/>
                  </a:schemeClr>
                </a:solidFill>
                <a:latin typeface="Century Gothic" panose="020B0502020202020204" pitchFamily="34" charset="0"/>
              </a:rPr>
              <a:t>αραδείγματα)</a:t>
            </a:r>
            <a:endParaRPr lang="en-US" altLang="en-US" dirty="0" smtClean="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smtClean="0">
                <a:solidFill>
                  <a:schemeClr val="tx1">
                    <a:lumMod val="75000"/>
                    <a:lumOff val="25000"/>
                  </a:schemeClr>
                </a:solidFill>
                <a:latin typeface="Century Gothic" panose="020B0502020202020204" pitchFamily="34" charset="0"/>
              </a:rPr>
              <a:t>Διατυπώστε τους στόχους σας συνδέοντας τους πάντοτε με τις ανάγκες του προσωπικού &amp; των εκπαιδευομένων</a:t>
            </a:r>
          </a:p>
          <a:p>
            <a:pPr marL="342900" indent="-342900" algn="just">
              <a:buFont typeface="Wingdings" panose="05000000000000000000" pitchFamily="2" charset="2"/>
              <a:buChar char="Ø"/>
              <a:defRPr/>
            </a:pPr>
            <a:r>
              <a:rPr lang="el-GR" altLang="en-US" dirty="0">
                <a:solidFill>
                  <a:schemeClr val="tx1">
                    <a:lumMod val="75000"/>
                    <a:lumOff val="25000"/>
                  </a:schemeClr>
                </a:solidFill>
                <a:latin typeface="Century Gothic" panose="020B0502020202020204" pitchFamily="34" charset="0"/>
              </a:rPr>
              <a:t>Οι στόχοι σας θα πρέπει να είναι ξεκάθαροι, συγκεκριμένοι, ρεαλιστικοί και να μπορούν να επιτευχθούν στα χρονικά πλαίσια του σχεδίου </a:t>
            </a:r>
            <a:endParaRPr lang="el-GR" altLang="en-US" dirty="0" smtClean="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smtClean="0">
                <a:solidFill>
                  <a:schemeClr val="tx1">
                    <a:lumMod val="75000"/>
                    <a:lumOff val="25000"/>
                  </a:schemeClr>
                </a:solidFill>
                <a:latin typeface="Century Gothic" panose="020B0502020202020204" pitchFamily="34" charset="0"/>
              </a:rPr>
              <a:t>Εξηγήστε με ποια μέσα θα παρακολουθείτε και θα αξιολογείτε το βαθμό επίτευξης των στόχων σας</a:t>
            </a:r>
          </a:p>
          <a:p>
            <a:pPr marL="342900" indent="-342900" algn="just">
              <a:buFont typeface="Wingdings" panose="05000000000000000000" pitchFamily="2" charset="2"/>
              <a:buChar char="Ø"/>
              <a:defRPr/>
            </a:pPr>
            <a:r>
              <a:rPr lang="el-GR" altLang="en-US" dirty="0" smtClean="0">
                <a:solidFill>
                  <a:schemeClr val="tx1">
                    <a:lumMod val="75000"/>
                    <a:lumOff val="25000"/>
                  </a:schemeClr>
                </a:solidFill>
                <a:latin typeface="Century Gothic" panose="020B0502020202020204" pitchFamily="34" charset="0"/>
              </a:rPr>
              <a:t>Δυνατότητα καταχώρησης μέχρι 5 στόχους/</a:t>
            </a:r>
            <a:r>
              <a:rPr lang="en-US" altLang="en-US" dirty="0" smtClean="0">
                <a:solidFill>
                  <a:schemeClr val="tx1">
                    <a:lumMod val="75000"/>
                    <a:lumOff val="25000"/>
                  </a:schemeClr>
                </a:solidFill>
                <a:latin typeface="Century Gothic" panose="020B0502020202020204" pitchFamily="34" charset="0"/>
              </a:rPr>
              <a:t>objectives</a:t>
            </a:r>
            <a:endParaRPr lang="el-GR" altLang="en-US" dirty="0" smtClean="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dirty="0" smtClean="0">
                <a:solidFill>
                  <a:schemeClr val="tx1">
                    <a:lumMod val="75000"/>
                    <a:lumOff val="25000"/>
                  </a:schemeClr>
                </a:solidFill>
                <a:latin typeface="Century Gothic" panose="020B0502020202020204" pitchFamily="34" charset="0"/>
              </a:rPr>
              <a:t>Επιλογή 1 – 3 βασικών θεμάτων με τα οποία σχετίζεται το σχέδιο. Τα θέματα επιλέγονται από </a:t>
            </a:r>
            <a:r>
              <a:rPr lang="en-US" altLang="en-US" dirty="0" smtClean="0">
                <a:solidFill>
                  <a:schemeClr val="tx1">
                    <a:lumMod val="75000"/>
                    <a:lumOff val="25000"/>
                  </a:schemeClr>
                </a:solidFill>
                <a:latin typeface="Century Gothic" panose="020B0502020202020204" pitchFamily="34" charset="0"/>
              </a:rPr>
              <a:t>drop-down menu</a:t>
            </a:r>
            <a:endParaRPr lang="en-GB" altLang="en-US"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9079"/>
            <a:ext cx="9144000" cy="2083201"/>
          </a:xfrm>
          <a:prstGeom prst="rect">
            <a:avLst/>
          </a:prstGeom>
        </p:spPr>
      </p:pic>
      <p:sp>
        <p:nvSpPr>
          <p:cNvPr id="6" name="Rounded Rectangle 5"/>
          <p:cNvSpPr/>
          <p:nvPr/>
        </p:nvSpPr>
        <p:spPr>
          <a:xfrm>
            <a:off x="-5879" y="5912795"/>
            <a:ext cx="7013798" cy="390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374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US" sz="2800" dirty="0" smtClean="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1107996"/>
          </a:xfrm>
          <a:prstGeom prst="rect">
            <a:avLst/>
          </a:prstGeom>
        </p:spPr>
        <p:txBody>
          <a:bodyPr wrap="square">
            <a:spAutoFit/>
          </a:bodyPr>
          <a:lstStyle/>
          <a:p>
            <a:pPr>
              <a:defRPr/>
            </a:pPr>
            <a:r>
              <a:rPr lang="en-US" altLang="en-US" b="1" u="sng" dirty="0" smtClean="0">
                <a:solidFill>
                  <a:schemeClr val="accent6">
                    <a:lumMod val="75000"/>
                  </a:schemeClr>
                </a:solidFill>
                <a:latin typeface="Century Gothic" panose="020B0502020202020204" pitchFamily="34" charset="0"/>
              </a:rPr>
              <a:t>Activities</a:t>
            </a:r>
          </a:p>
          <a:p>
            <a:pPr>
              <a:defRPr/>
            </a:pPr>
            <a:endParaRPr lang="en-US" altLang="en-US" sz="800" b="1" u="sng" dirty="0">
              <a:solidFill>
                <a:schemeClr val="accent6">
                  <a:lumMod val="75000"/>
                </a:schemeClr>
              </a:solidFill>
              <a:latin typeface="Century Gothic" panose="020B0502020202020204" pitchFamily="34" charset="0"/>
            </a:endParaRPr>
          </a:p>
          <a:p>
            <a:pPr marL="457200" indent="-457200">
              <a:buFont typeface="+mj-lt"/>
              <a:buAutoNum type="arabicPeriod"/>
              <a:defRPr/>
            </a:pPr>
            <a:r>
              <a:rPr lang="el-GR" altLang="en-US" sz="2000" dirty="0">
                <a:solidFill>
                  <a:schemeClr val="tx1">
                    <a:lumMod val="75000"/>
                    <a:lumOff val="25000"/>
                  </a:schemeClr>
                </a:solidFill>
                <a:latin typeface="Century Gothic" panose="020B0502020202020204" pitchFamily="34" charset="0"/>
              </a:rPr>
              <a:t>Προσθήκη δραστηριοτήτων</a:t>
            </a:r>
            <a:r>
              <a:rPr lang="en-US" altLang="en-US" sz="2000" dirty="0">
                <a:solidFill>
                  <a:schemeClr val="tx1">
                    <a:lumMod val="75000"/>
                    <a:lumOff val="25000"/>
                  </a:schemeClr>
                </a:solidFill>
                <a:latin typeface="Century Gothic" panose="020B0502020202020204" pitchFamily="34" charset="0"/>
              </a:rPr>
              <a:t>: </a:t>
            </a:r>
            <a:r>
              <a:rPr lang="el-GR" altLang="en-US" sz="2000" dirty="0" smtClean="0">
                <a:solidFill>
                  <a:schemeClr val="tx1">
                    <a:lumMod val="75000"/>
                    <a:lumOff val="25000"/>
                  </a:schemeClr>
                </a:solidFill>
                <a:latin typeface="Century Gothic" panose="020B0502020202020204" pitchFamily="34" charset="0"/>
              </a:rPr>
              <a:t>εμφανίζονται </a:t>
            </a:r>
            <a:r>
              <a:rPr lang="el-GR" altLang="en-US" sz="2000" dirty="0">
                <a:solidFill>
                  <a:schemeClr val="tx1">
                    <a:lumMod val="75000"/>
                    <a:lumOff val="25000"/>
                  </a:schemeClr>
                </a:solidFill>
                <a:latin typeface="Century Gothic" panose="020B0502020202020204" pitchFamily="34" charset="0"/>
              </a:rPr>
              <a:t>επιλογές που είναι διαθέσιμες αναλόγως με τον τομέα της αίτησης</a:t>
            </a:r>
            <a:endParaRPr lang="en-US" altLang="en-US" sz="2000" dirty="0">
              <a:solidFill>
                <a:schemeClr val="tx1">
                  <a:lumMod val="75000"/>
                  <a:lumOff val="25000"/>
                </a:schemeClr>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 y="1800692"/>
            <a:ext cx="9144000" cy="2991705"/>
          </a:xfrm>
          <a:prstGeom prst="rect">
            <a:avLst/>
          </a:prstGeom>
        </p:spPr>
      </p:pic>
    </p:spTree>
    <p:extLst>
      <p:ext uri="{BB962C8B-B14F-4D97-AF65-F5344CB8AC3E}">
        <p14:creationId xmlns:p14="http://schemas.microsoft.com/office/powerpoint/2010/main" val="2028195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US" sz="2800" dirty="0" smtClean="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2031325"/>
          </a:xfrm>
          <a:prstGeom prst="rect">
            <a:avLst/>
          </a:prstGeom>
        </p:spPr>
        <p:txBody>
          <a:bodyPr wrap="square">
            <a:spAutoFit/>
          </a:bodyPr>
          <a:lstStyle/>
          <a:p>
            <a:pPr>
              <a:defRPr/>
            </a:pPr>
            <a:r>
              <a:rPr lang="en-US" altLang="en-US" b="1" u="sng" dirty="0" smtClean="0">
                <a:solidFill>
                  <a:schemeClr val="accent6">
                    <a:lumMod val="75000"/>
                  </a:schemeClr>
                </a:solidFill>
                <a:latin typeface="Century Gothic" panose="020B0502020202020204" pitchFamily="34" charset="0"/>
              </a:rPr>
              <a:t>Activities</a:t>
            </a:r>
          </a:p>
          <a:p>
            <a:pPr>
              <a:defRPr/>
            </a:pPr>
            <a:endParaRPr lang="en-US" altLang="en-US" sz="800" b="1" u="sng" dirty="0" smtClean="0">
              <a:solidFill>
                <a:schemeClr val="accent6">
                  <a:lumMod val="75000"/>
                </a:schemeClr>
              </a:solidFill>
              <a:latin typeface="Century Gothic" panose="020B0502020202020204" pitchFamily="34" charset="0"/>
            </a:endParaRPr>
          </a:p>
          <a:p>
            <a:pPr marL="228600" indent="-228600" algn="just">
              <a:buFont typeface="+mj-lt"/>
              <a:buAutoNum type="arabicPeriod"/>
              <a:defRPr/>
            </a:pPr>
            <a:r>
              <a:rPr lang="el-GR" altLang="en-US" sz="2000" dirty="0" smtClean="0">
                <a:latin typeface="Century Gothic" panose="020B0502020202020204" pitchFamily="34" charset="0"/>
              </a:rPr>
              <a:t> </a:t>
            </a:r>
            <a:r>
              <a:rPr lang="en-US" altLang="en-US" sz="2000" b="1" dirty="0" smtClean="0">
                <a:latin typeface="Century Gothic" panose="020B0502020202020204" pitchFamily="34" charset="0"/>
              </a:rPr>
              <a:t>Description:</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Για κάθε επιλεγμένο τύπο δραστηριότητας θα πρέπει να συμπληρώσετε</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τα θέματα των δραστηριοτήτων, τον αναμενόμενο αντίκτυπο για τους συμμετέχοντες και τους τρόπους αξιολόγησης του, τον τρόπο που </a:t>
            </a:r>
            <a:r>
              <a:rPr lang="el-GR" altLang="en-US" sz="2000" dirty="0">
                <a:latin typeface="Century Gothic" panose="020B0502020202020204" pitchFamily="34" charset="0"/>
              </a:rPr>
              <a:t>η</a:t>
            </a:r>
            <a:r>
              <a:rPr lang="el-GR" altLang="en-US" sz="2000" dirty="0" smtClean="0">
                <a:latin typeface="Century Gothic" panose="020B0502020202020204" pitchFamily="34" charset="0"/>
              </a:rPr>
              <a:t> δραστηριότητα συμβάλει στην επίτευξη των στόχων του σχεδίου, τον τρόπο επιλογής των συμμετεχόντων κτλ.</a:t>
            </a:r>
            <a:endParaRPr lang="en-US" altLang="en-US" sz="20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0712"/>
            <a:ext cx="9144000" cy="3833271"/>
          </a:xfrm>
          <a:prstGeom prst="rect">
            <a:avLst/>
          </a:prstGeom>
        </p:spPr>
      </p:pic>
      <p:sp>
        <p:nvSpPr>
          <p:cNvPr id="5" name="Right Arrow 4"/>
          <p:cNvSpPr/>
          <p:nvPr/>
        </p:nvSpPr>
        <p:spPr>
          <a:xfrm>
            <a:off x="8244408" y="4186404"/>
            <a:ext cx="504056" cy="17284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497292" y="3070723"/>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spTree>
    <p:extLst>
      <p:ext uri="{BB962C8B-B14F-4D97-AF65-F5344CB8AC3E}">
        <p14:creationId xmlns:p14="http://schemas.microsoft.com/office/powerpoint/2010/main" val="29858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 – </a:t>
            </a:r>
            <a:r>
              <a:rPr lang="en-US" sz="2800" dirty="0" smtClean="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2031325"/>
          </a:xfrm>
          <a:prstGeom prst="rect">
            <a:avLst/>
          </a:prstGeom>
        </p:spPr>
        <p:txBody>
          <a:bodyPr wrap="square">
            <a:spAutoFit/>
          </a:bodyPr>
          <a:lstStyle/>
          <a:p>
            <a:pPr>
              <a:defRPr/>
            </a:pPr>
            <a:r>
              <a:rPr lang="en-US" altLang="en-US" b="1" u="sng" dirty="0" smtClean="0">
                <a:solidFill>
                  <a:schemeClr val="accent6">
                    <a:lumMod val="75000"/>
                  </a:schemeClr>
                </a:solidFill>
                <a:latin typeface="Century Gothic" panose="020B0502020202020204" pitchFamily="34" charset="0"/>
              </a:rPr>
              <a:t>Activities</a:t>
            </a:r>
            <a:r>
              <a:rPr lang="el-GR" altLang="en-US" b="1" u="sng" dirty="0" smtClean="0">
                <a:solidFill>
                  <a:schemeClr val="accent6">
                    <a:lumMod val="75000"/>
                  </a:schemeClr>
                </a:solidFill>
                <a:latin typeface="Century Gothic" panose="020B0502020202020204" pitchFamily="34" charset="0"/>
              </a:rPr>
              <a:t> </a:t>
            </a:r>
            <a:endParaRPr lang="en-US" altLang="en-US" b="1" u="sng" dirty="0" smtClean="0">
              <a:solidFill>
                <a:schemeClr val="accent6">
                  <a:lumMod val="75000"/>
                </a:schemeClr>
              </a:solidFill>
              <a:latin typeface="Century Gothic" panose="020B0502020202020204" pitchFamily="34" charset="0"/>
            </a:endParaRPr>
          </a:p>
          <a:p>
            <a:pPr>
              <a:defRPr/>
            </a:pPr>
            <a:endParaRPr lang="en-US" altLang="en-US" sz="800" b="1" u="sng" dirty="0" smtClean="0">
              <a:solidFill>
                <a:schemeClr val="accent6">
                  <a:lumMod val="75000"/>
                </a:schemeClr>
              </a:solidFill>
              <a:latin typeface="Century Gothic" panose="020B0502020202020204" pitchFamily="34" charset="0"/>
            </a:endParaRPr>
          </a:p>
          <a:p>
            <a:pPr algn="just">
              <a:defRPr/>
            </a:pPr>
            <a:r>
              <a:rPr lang="el-GR" altLang="en-US" sz="2000" b="1" dirty="0" smtClean="0">
                <a:latin typeface="Century Gothic" panose="020B0502020202020204" pitchFamily="34" charset="0"/>
              </a:rPr>
              <a:t>2. Ο</a:t>
            </a:r>
            <a:r>
              <a:rPr lang="en-US" altLang="en-US" sz="2000" b="1" dirty="0" smtClean="0">
                <a:latin typeface="Century Gothic" panose="020B0502020202020204" pitchFamily="34" charset="0"/>
              </a:rPr>
              <a:t>S, Individual Support, Travel, Inclusion support, Exceptional Costs</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Για κάθε</a:t>
            </a:r>
            <a:r>
              <a:rPr lang="en-GB" altLang="en-US" sz="2000" dirty="0">
                <a:latin typeface="Century Gothic" panose="020B0502020202020204" pitchFamily="34" charset="0"/>
              </a:rPr>
              <a:t> </a:t>
            </a:r>
            <a:r>
              <a:rPr lang="el-GR" altLang="en-US" sz="2000" dirty="0" smtClean="0">
                <a:latin typeface="Century Gothic" panose="020B0502020202020204" pitchFamily="34" charset="0"/>
              </a:rPr>
              <a:t>ροή δραστηριότητας θα πρέπει να συμπληρώσετε</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διάρκεια κινητικότητας, αριθμό συμμετεχόντων ή/και συνοδών, απόσταση ταξιδίου, χώρα υποδοχής, αριθμό ατόμων για το </a:t>
            </a:r>
            <a:r>
              <a:rPr lang="en-US" altLang="en-US" sz="2000" dirty="0" smtClean="0">
                <a:latin typeface="Century Gothic" panose="020B0502020202020204" pitchFamily="34" charset="0"/>
              </a:rPr>
              <a:t>inclusion support </a:t>
            </a:r>
            <a:r>
              <a:rPr lang="el-GR" altLang="en-US" sz="2000" dirty="0" smtClean="0">
                <a:latin typeface="Century Gothic" panose="020B0502020202020204" pitchFamily="34" charset="0"/>
              </a:rPr>
              <a:t>κτλ.</a:t>
            </a:r>
            <a:r>
              <a:rPr lang="en-US" altLang="en-US" sz="2000" dirty="0" smtClean="0">
                <a:latin typeface="Century Gothic" panose="020B0502020202020204" pitchFamily="34" charset="0"/>
              </a:rPr>
              <a:t> </a:t>
            </a:r>
          </a:p>
          <a:p>
            <a:pPr marL="342900" indent="-342900" algn="just">
              <a:buFont typeface="Wingdings" panose="05000000000000000000" pitchFamily="2" charset="2"/>
              <a:buChar char="Ø"/>
              <a:defRPr/>
            </a:pPr>
            <a:r>
              <a:rPr lang="el-GR" altLang="en-US" sz="2000" b="1" dirty="0" smtClean="0">
                <a:solidFill>
                  <a:schemeClr val="accent6">
                    <a:lumMod val="75000"/>
                  </a:schemeClr>
                </a:solidFill>
                <a:latin typeface="Century Gothic" panose="020B0502020202020204" pitchFamily="34" charset="0"/>
              </a:rPr>
              <a:t>Τα στοιχεία αυτά θα καθορίσουν και τον προϋπολογισμό που αιτήστε</a:t>
            </a:r>
            <a:endParaRPr lang="en-US" altLang="en-US" sz="2000" b="1" dirty="0">
              <a:solidFill>
                <a:schemeClr val="accent6">
                  <a:lumMod val="75000"/>
                </a:schemeClr>
              </a:solidFill>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7366"/>
            <a:ext cx="9144000" cy="4254710"/>
          </a:xfrm>
          <a:prstGeom prst="rect">
            <a:avLst/>
          </a:prstGeom>
        </p:spPr>
      </p:pic>
      <p:sp>
        <p:nvSpPr>
          <p:cNvPr id="5" name="Right Arrow 4"/>
          <p:cNvSpPr/>
          <p:nvPr/>
        </p:nvSpPr>
        <p:spPr>
          <a:xfrm>
            <a:off x="7416316" y="5805264"/>
            <a:ext cx="504056" cy="17284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619672" y="4221088"/>
            <a:ext cx="504056" cy="17284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11796595">
            <a:off x="7539814" y="6143307"/>
            <a:ext cx="344946" cy="419344"/>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rot="9610979">
              <a:off x="8729765" y="1550931"/>
              <a:ext cx="321910" cy="413379"/>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1" name="Group 10"/>
          <p:cNvGrpSpPr/>
          <p:nvPr/>
        </p:nvGrpSpPr>
        <p:grpSpPr>
          <a:xfrm>
            <a:off x="1619672" y="4437112"/>
            <a:ext cx="360040" cy="469355"/>
            <a:chOff x="8714671" y="1522944"/>
            <a:chExt cx="360040" cy="469355"/>
          </a:xfrm>
        </p:grpSpPr>
        <p:sp>
          <p:nvSpPr>
            <p:cNvPr id="12" name="Teardrop 1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TextBox 12"/>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spTree>
    <p:extLst>
      <p:ext uri="{BB962C8B-B14F-4D97-AF65-F5344CB8AC3E}">
        <p14:creationId xmlns:p14="http://schemas.microsoft.com/office/powerpoint/2010/main" val="36181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a:bodyPr>
          <a:lstStyle/>
          <a:p>
            <a:r>
              <a:rPr lang="el-GR" sz="2800" dirty="0" smtClean="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a:t>
            </a:r>
            <a:r>
              <a:rPr lang="en-US" sz="2800" dirty="0" smtClean="0">
                <a:solidFill>
                  <a:schemeClr val="accent5">
                    <a:lumMod val="75000"/>
                  </a:schemeClr>
                </a:solidFill>
                <a:latin typeface="Century Gothic" panose="020B0502020202020204" pitchFamily="34" charset="0"/>
              </a:rPr>
              <a:t>– QUALITY STANDARDS</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179512" y="764704"/>
            <a:ext cx="8784976" cy="4958011"/>
          </a:xfrm>
        </p:spPr>
        <p:txBody>
          <a:bodyPr>
            <a:noAutofit/>
          </a:bodyPr>
          <a:lstStyle/>
          <a:p>
            <a:pPr marL="0" indent="0" algn="just">
              <a:buNone/>
            </a:pPr>
            <a:endParaRPr lang="el-GR" altLang="en-US" sz="1000" b="1" u="sng" dirty="0" smtClean="0">
              <a:solidFill>
                <a:schemeClr val="accent6">
                  <a:lumMod val="75000"/>
                </a:schemeClr>
              </a:solidFill>
              <a:latin typeface="Century Gothic" panose="020B0502020202020204" pitchFamily="34" charset="0"/>
            </a:endParaRPr>
          </a:p>
          <a:p>
            <a:pPr marL="0" indent="0" algn="just">
              <a:buNone/>
            </a:pPr>
            <a:r>
              <a:rPr lang="en-US" altLang="en-US" sz="2000" b="1" u="sng" dirty="0" smtClean="0">
                <a:solidFill>
                  <a:schemeClr val="accent6">
                    <a:lumMod val="75000"/>
                  </a:schemeClr>
                </a:solidFill>
                <a:latin typeface="Century Gothic" panose="020B0502020202020204" pitchFamily="34" charset="0"/>
              </a:rPr>
              <a:t>Quality Standards:</a:t>
            </a:r>
            <a:endParaRPr lang="en-GB" altLang="en-US" sz="2000" b="1" u="sng" dirty="0" smtClean="0">
              <a:solidFill>
                <a:schemeClr val="accent6">
                  <a:lumMod val="75000"/>
                </a:schemeClr>
              </a:solidFill>
              <a:latin typeface="Century Gothic" panose="020B0502020202020204" pitchFamily="34" charset="0"/>
            </a:endParaRPr>
          </a:p>
          <a:p>
            <a:pPr marL="0" indent="0" algn="just">
              <a:buNone/>
            </a:pPr>
            <a:endParaRPr lang="el-GR" altLang="en-US" sz="1000" b="1" dirty="0">
              <a:latin typeface="Century Gothic" panose="020B0502020202020204" pitchFamily="34" charset="0"/>
            </a:endParaRPr>
          </a:p>
          <a:p>
            <a:pPr marL="0" indent="0">
              <a:buNone/>
            </a:pPr>
            <a:endParaRPr lang="en-GB" sz="2400" dirty="0">
              <a:solidFill>
                <a:schemeClr val="tx1">
                  <a:lumMod val="75000"/>
                  <a:lumOff val="25000"/>
                </a:schemeClr>
              </a:solidFill>
            </a:endParaRPr>
          </a:p>
        </p:txBody>
      </p:sp>
      <p:sp>
        <p:nvSpPr>
          <p:cNvPr id="4" name="Content Placeholder 2"/>
          <p:cNvSpPr txBox="1">
            <a:spLocks/>
          </p:cNvSpPr>
          <p:nvPr/>
        </p:nvSpPr>
        <p:spPr bwMode="auto">
          <a:xfrm>
            <a:off x="251520" y="1410136"/>
            <a:ext cx="8229600" cy="3240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altLang="en-US" sz="1000" b="1" u="sng" dirty="0" smtClean="0">
              <a:solidFill>
                <a:schemeClr val="accent6">
                  <a:lumMod val="75000"/>
                </a:schemeClr>
              </a:solidFill>
              <a:latin typeface="Century Gothic" panose="020B0502020202020204" pitchFamily="34" charset="0"/>
            </a:endParaRPr>
          </a:p>
          <a:p>
            <a:pPr algn="just">
              <a:buFont typeface="Wingdings" panose="05000000000000000000" pitchFamily="2" charset="2"/>
              <a:buChar char="Ø"/>
              <a:defRPr/>
            </a:pPr>
            <a:r>
              <a:rPr lang="el-GR" altLang="en-US" sz="2000" dirty="0" smtClean="0">
                <a:latin typeface="Century Gothic" panose="020B0502020202020204" pitchFamily="34" charset="0"/>
              </a:rPr>
              <a:t>Ο οργανισμός θα πρέπει να δηλώσει ότι θα εφαρμόσει τα πρότυπα ποιότητας που δηλώνονται στην αίτηση</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σχετικά με</a:t>
            </a:r>
            <a:r>
              <a:rPr lang="en-US" altLang="en-US" sz="2000" dirty="0" smtClean="0">
                <a:latin typeface="Century Gothic" panose="020B0502020202020204" pitchFamily="34" charset="0"/>
              </a:rPr>
              <a:t>: </a:t>
            </a:r>
            <a:endParaRPr lang="el-GR" altLang="en-US" sz="2000" dirty="0" smtClean="0">
              <a:latin typeface="Century Gothic" panose="020B0502020202020204" pitchFamily="34" charset="0"/>
            </a:endParaRPr>
          </a:p>
          <a:p>
            <a:pPr marL="514350" indent="-514350" algn="just">
              <a:buFont typeface="+mj-lt"/>
              <a:buAutoNum type="romanUcPeriod"/>
              <a:defRPr/>
            </a:pPr>
            <a:r>
              <a:rPr lang="el-GR" altLang="en-US" sz="2000" dirty="0" smtClean="0">
                <a:latin typeface="Century Gothic" panose="020B0502020202020204" pitchFamily="34" charset="0"/>
              </a:rPr>
              <a:t>Τις βασικές αρχές του Προγράμματος</a:t>
            </a:r>
          </a:p>
          <a:p>
            <a:pPr marL="514350" indent="-514350" algn="just">
              <a:buFont typeface="+mj-lt"/>
              <a:buAutoNum type="romanUcPeriod"/>
              <a:defRPr/>
            </a:pPr>
            <a:r>
              <a:rPr lang="el-GR" altLang="en-US" sz="2000" dirty="0" smtClean="0">
                <a:latin typeface="Century Gothic" panose="020B0502020202020204" pitchFamily="34" charset="0"/>
              </a:rPr>
              <a:t>Τα πρότυπα καλής διαχείρισης των Κινητικοτήτων</a:t>
            </a:r>
          </a:p>
          <a:p>
            <a:pPr marL="514350" indent="-514350" algn="just">
              <a:buFont typeface="+mj-lt"/>
              <a:buAutoNum type="romanUcPeriod"/>
              <a:defRPr/>
            </a:pPr>
            <a:r>
              <a:rPr lang="el-GR" altLang="en-US" sz="2000" dirty="0">
                <a:latin typeface="Century Gothic" panose="020B0502020202020204" pitchFamily="34" charset="0"/>
              </a:rPr>
              <a:t>Τα πρότυπα </a:t>
            </a:r>
            <a:r>
              <a:rPr lang="el-GR" altLang="en-US" sz="2000" dirty="0" smtClean="0">
                <a:latin typeface="Century Gothic" panose="020B0502020202020204" pitchFamily="34" charset="0"/>
              </a:rPr>
              <a:t>παροχής </a:t>
            </a:r>
            <a:r>
              <a:rPr lang="el-GR" altLang="en-US" sz="2000" dirty="0">
                <a:latin typeface="Century Gothic" panose="020B0502020202020204" pitchFamily="34" charset="0"/>
              </a:rPr>
              <a:t>ποιότητας και υποστήριξης στους </a:t>
            </a:r>
            <a:r>
              <a:rPr lang="el-GR" altLang="en-US" sz="2000" dirty="0" smtClean="0">
                <a:latin typeface="Century Gothic" panose="020B0502020202020204" pitchFamily="34" charset="0"/>
              </a:rPr>
              <a:t>συμμετέχοντες</a:t>
            </a:r>
          </a:p>
          <a:p>
            <a:pPr marL="514350" indent="-514350" algn="just">
              <a:buFont typeface="+mj-lt"/>
              <a:buAutoNum type="romanUcPeriod"/>
              <a:defRPr/>
            </a:pPr>
            <a:r>
              <a:rPr lang="el-GR" sz="2000" dirty="0">
                <a:latin typeface="Century Gothic" panose="020B0502020202020204" pitchFamily="34" charset="0"/>
              </a:rPr>
              <a:t>Τη γνωστοποίηση αποτελεσμάτων και γνώσεων σχετικά με το Πρόγραμμα εντός και εκτός του οργανισμού</a:t>
            </a:r>
            <a:endParaRPr lang="el-GR" altLang="en-US" sz="2000" dirty="0">
              <a:latin typeface="Century Gothic" panose="020B0502020202020204" pitchFamily="34" charset="0"/>
            </a:endParaRPr>
          </a:p>
          <a:p>
            <a:pPr marL="514350" indent="-514350" algn="just">
              <a:buFont typeface="+mj-lt"/>
              <a:buAutoNum type="romanUcPeriod"/>
              <a:defRPr/>
            </a:pPr>
            <a:endParaRPr lang="en-GB" altLang="en-US" sz="2000" dirty="0">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8527"/>
            <a:ext cx="9144000" cy="1326777"/>
          </a:xfrm>
          <a:prstGeom prst="rect">
            <a:avLst/>
          </a:prstGeom>
        </p:spPr>
      </p:pic>
    </p:spTree>
    <p:extLst>
      <p:ext uri="{BB962C8B-B14F-4D97-AF65-F5344CB8AC3E}">
        <p14:creationId xmlns:p14="http://schemas.microsoft.com/office/powerpoint/2010/main" val="4163515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a:t>
            </a:r>
            <a:r>
              <a:rPr lang="en-US" sz="2800" dirty="0" smtClean="0">
                <a:solidFill>
                  <a:schemeClr val="accent5">
                    <a:lumMod val="75000"/>
                  </a:schemeClr>
                </a:solidFill>
                <a:latin typeface="Century Gothic" panose="020B0502020202020204" pitchFamily="34" charset="0"/>
              </a:rPr>
              <a:t> – FOLLOW UP</a:t>
            </a:r>
            <a:endParaRPr lang="en-GB" sz="2800" dirty="0">
              <a:solidFill>
                <a:schemeClr val="accent5">
                  <a:lumMod val="75000"/>
                </a:schemeClr>
              </a:solidFill>
              <a:latin typeface="Century Gothic" panose="020B0502020202020204" pitchFamily="34" charset="0"/>
            </a:endParaRPr>
          </a:p>
        </p:txBody>
      </p:sp>
      <p:sp>
        <p:nvSpPr>
          <p:cNvPr id="38915" name="Content Placeholder 2"/>
          <p:cNvSpPr>
            <a:spLocks noGrp="1"/>
          </p:cNvSpPr>
          <p:nvPr>
            <p:ph idx="4294967295"/>
          </p:nvPr>
        </p:nvSpPr>
        <p:spPr bwMode="auto">
          <a:xfrm>
            <a:off x="457200" y="1052736"/>
            <a:ext cx="8229600" cy="39604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defRPr/>
            </a:pPr>
            <a:r>
              <a:rPr lang="en-GB" altLang="en-US" sz="2000" b="1" u="sng" dirty="0" smtClean="0">
                <a:solidFill>
                  <a:schemeClr val="accent6">
                    <a:lumMod val="75000"/>
                  </a:schemeClr>
                </a:solidFill>
                <a:latin typeface="Century Gothic" panose="020B0502020202020204" pitchFamily="34" charset="0"/>
              </a:rPr>
              <a:t>Follow-up: </a:t>
            </a:r>
          </a:p>
          <a:p>
            <a:pPr algn="just">
              <a:buFont typeface="Wingdings" panose="05000000000000000000" pitchFamily="2" charset="2"/>
              <a:buChar char="Ø"/>
              <a:defRPr/>
            </a:pPr>
            <a:r>
              <a:rPr lang="el-GR" altLang="en-US" sz="2000" dirty="0" smtClean="0">
                <a:latin typeface="Century Gothic" panose="020B0502020202020204" pitchFamily="34" charset="0"/>
              </a:rPr>
              <a:t>Τρόποι αξιοποίησης και ενσωμάτωσης των αναμενόμενων αποτελεσμάτων των κινητικοτήτων σας</a:t>
            </a:r>
            <a:r>
              <a:rPr lang="en-US" altLang="en-US" sz="2000" dirty="0" smtClean="0">
                <a:latin typeface="Century Gothic" panose="020B0502020202020204" pitchFamily="34" charset="0"/>
              </a:rPr>
              <a:t>, </a:t>
            </a:r>
            <a:r>
              <a:rPr lang="el-GR" altLang="en-US" sz="2000" dirty="0" smtClean="0">
                <a:latin typeface="Century Gothic" panose="020B0502020202020204" pitchFamily="34" charset="0"/>
              </a:rPr>
              <a:t> στην καθημερινή λειτουργία του οργανισμού σας. Ποια βήματα/διαδικασίες θα ακολουθήσετε για αυτόν το σκοπό</a:t>
            </a:r>
            <a:r>
              <a:rPr lang="en-US" altLang="en-US" sz="2000" dirty="0" smtClean="0">
                <a:latin typeface="Century Gothic" panose="020B0502020202020204" pitchFamily="34" charset="0"/>
              </a:rPr>
              <a:t>;</a:t>
            </a:r>
          </a:p>
          <a:p>
            <a:pPr algn="just">
              <a:buFont typeface="Wingdings" panose="05000000000000000000" pitchFamily="2" charset="2"/>
              <a:buChar char="Ø"/>
              <a:defRPr/>
            </a:pPr>
            <a:r>
              <a:rPr lang="el-GR" altLang="en-US" sz="2000" dirty="0" smtClean="0">
                <a:latin typeface="Century Gothic" panose="020B0502020202020204" pitchFamily="34" charset="0"/>
              </a:rPr>
              <a:t>Πώς σκοπεύετε να διαδώσετε/μοιραστείτε τα αποτελέσματα του σχεδίου σας και τις γνώσεις  σας σχετικά με το Πρόγραμμα</a:t>
            </a:r>
            <a:r>
              <a:rPr lang="en-US" altLang="en-US" sz="2000" dirty="0" smtClean="0">
                <a:latin typeface="Century Gothic" panose="020B0502020202020204" pitchFamily="34" charset="0"/>
              </a:rPr>
              <a:t>:</a:t>
            </a:r>
          </a:p>
          <a:p>
            <a:pPr algn="just">
              <a:buFontTx/>
              <a:buChar char="-"/>
              <a:defRPr/>
            </a:pPr>
            <a:r>
              <a:rPr lang="el-GR" altLang="en-US" sz="2000" dirty="0" smtClean="0">
                <a:latin typeface="Century Gothic" panose="020B0502020202020204" pitchFamily="34" charset="0"/>
              </a:rPr>
              <a:t>εντός του οργανισμού σας</a:t>
            </a:r>
          </a:p>
          <a:p>
            <a:pPr algn="just">
              <a:buFontTx/>
              <a:buChar char="-"/>
              <a:defRPr/>
            </a:pPr>
            <a:r>
              <a:rPr lang="el-GR" altLang="en-US" sz="2000" dirty="0">
                <a:latin typeface="Century Gothic" panose="020B0502020202020204" pitchFamily="34" charset="0"/>
              </a:rPr>
              <a:t>μ</a:t>
            </a:r>
            <a:r>
              <a:rPr lang="el-GR" altLang="en-US" sz="2000" dirty="0" smtClean="0">
                <a:latin typeface="Century Gothic" panose="020B0502020202020204" pitchFamily="34" charset="0"/>
              </a:rPr>
              <a:t>ε άλλους οργανισμούς και το κοινό</a:t>
            </a:r>
          </a:p>
          <a:p>
            <a:pPr algn="just">
              <a:buFont typeface="Wingdings" panose="05000000000000000000" pitchFamily="2" charset="2"/>
              <a:buChar char="Ø"/>
              <a:defRPr/>
            </a:pPr>
            <a:r>
              <a:rPr lang="el-GR" altLang="en-US" sz="2000" dirty="0" smtClean="0">
                <a:latin typeface="Century Gothic" panose="020B0502020202020204" pitchFamily="34" charset="0"/>
              </a:rPr>
              <a:t>Πώς σκοπεύετε να κάνετε γνωστό προς το κοινό ότι τα οφέλη που αποκομίσατε μέσω του σχεδίου σας είναι αποτέλεσμα Ευρωπαϊκής χρηματοδότησης</a:t>
            </a:r>
            <a:r>
              <a:rPr lang="en-US" altLang="en-US" sz="2000" dirty="0" smtClean="0">
                <a:latin typeface="Century Gothic" panose="020B0502020202020204" pitchFamily="34" charset="0"/>
              </a:rPr>
              <a:t>; </a:t>
            </a:r>
            <a:endParaRPr lang="en-GB" altLang="en-US" sz="2000" dirty="0">
              <a:latin typeface="Century Gothic" panose="020B0502020202020204" pitchFamily="34" charset="0"/>
            </a:endParaRPr>
          </a:p>
        </p:txBody>
      </p:sp>
    </p:spTree>
    <p:extLst>
      <p:ext uri="{BB962C8B-B14F-4D97-AF65-F5344CB8AC3E}">
        <p14:creationId xmlns:p14="http://schemas.microsoft.com/office/powerpoint/2010/main" val="1191393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a:t>
            </a:r>
            <a:r>
              <a:rPr lang="en-US" sz="2800" dirty="0" smtClean="0">
                <a:solidFill>
                  <a:schemeClr val="accent5">
                    <a:lumMod val="75000"/>
                  </a:schemeClr>
                </a:solidFill>
                <a:latin typeface="Century Gothic" panose="020B0502020202020204" pitchFamily="34" charset="0"/>
              </a:rPr>
              <a:t> – </a:t>
            </a:r>
            <a:r>
              <a:rPr lang="en-GB" sz="2800" dirty="0" smtClean="0">
                <a:solidFill>
                  <a:schemeClr val="accent5">
                    <a:lumMod val="75000"/>
                  </a:schemeClr>
                </a:solidFill>
                <a:latin typeface="Century Gothic" panose="020B0502020202020204" pitchFamily="34" charset="0"/>
              </a:rPr>
              <a:t>PROJECT SUMMARY</a:t>
            </a:r>
            <a:endParaRPr lang="en-GB" sz="2800" dirty="0">
              <a:solidFill>
                <a:schemeClr val="accent5">
                  <a:lumMod val="75000"/>
                </a:schemeClr>
              </a:solidFill>
              <a:latin typeface="Century Gothic" panose="020B0502020202020204" pitchFamily="34" charset="0"/>
            </a:endParaRPr>
          </a:p>
        </p:txBody>
      </p:sp>
      <p:sp>
        <p:nvSpPr>
          <p:cNvPr id="38915" name="Content Placeholder 2"/>
          <p:cNvSpPr>
            <a:spLocks noGrp="1"/>
          </p:cNvSpPr>
          <p:nvPr>
            <p:ph idx="4294967295"/>
          </p:nvPr>
        </p:nvSpPr>
        <p:spPr bwMode="auto">
          <a:xfrm>
            <a:off x="457200" y="908720"/>
            <a:ext cx="8229600"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r>
              <a:rPr lang="de-DE" sz="2000" b="1" u="sng" dirty="0" smtClean="0">
                <a:solidFill>
                  <a:schemeClr val="accent6">
                    <a:lumMod val="75000"/>
                  </a:schemeClr>
                </a:solidFill>
                <a:latin typeface="Century Gothic" panose="020B0502020202020204" pitchFamily="34" charset="0"/>
              </a:rPr>
              <a:t> </a:t>
            </a:r>
            <a:r>
              <a:rPr lang="de-DE" sz="2000" b="1" u="sng" dirty="0">
                <a:solidFill>
                  <a:schemeClr val="accent6">
                    <a:lumMod val="75000"/>
                  </a:schemeClr>
                </a:solidFill>
                <a:latin typeface="Century Gothic" panose="020B0502020202020204" pitchFamily="34" charset="0"/>
              </a:rPr>
              <a:t>“Project </a:t>
            </a:r>
            <a:r>
              <a:rPr lang="en-US" sz="2000" b="1" u="sng" dirty="0">
                <a:solidFill>
                  <a:schemeClr val="accent6">
                    <a:lumMod val="75000"/>
                  </a:schemeClr>
                </a:solidFill>
                <a:latin typeface="Century Gothic" panose="020B0502020202020204" pitchFamily="34" charset="0"/>
              </a:rPr>
              <a:t>Summary</a:t>
            </a:r>
            <a:r>
              <a:rPr lang="en-US" sz="2000" b="1" u="sng" dirty="0" smtClean="0">
                <a:solidFill>
                  <a:schemeClr val="accent6">
                    <a:lumMod val="75000"/>
                  </a:schemeClr>
                </a:solidFill>
                <a:latin typeface="Century Gothic" panose="020B0502020202020204" pitchFamily="34" charset="0"/>
              </a:rPr>
              <a:t>”</a:t>
            </a:r>
          </a:p>
          <a:p>
            <a:pPr marL="0" indent="0" algn="just">
              <a:buNone/>
              <a:defRPr/>
            </a:pPr>
            <a:endParaRPr lang="en-US" sz="1000" b="1" u="sng" dirty="0">
              <a:solidFill>
                <a:schemeClr val="accent6">
                  <a:lumMod val="75000"/>
                </a:schemeClr>
              </a:solidFill>
              <a:latin typeface="Century Gothic" panose="020B0502020202020204" pitchFamily="34" charset="0"/>
            </a:endParaRPr>
          </a:p>
          <a:p>
            <a:pPr marL="0" indent="0" algn="just">
              <a:buFontTx/>
              <a:buNone/>
              <a:defRPr/>
            </a:pPr>
            <a:r>
              <a:rPr lang="el-GR" sz="2000" dirty="0">
                <a:latin typeface="Century Gothic" panose="020B0502020202020204" pitchFamily="34" charset="0"/>
              </a:rPr>
              <a:t>Περίληψη του σχεδίου στην οποία </a:t>
            </a:r>
            <a:r>
              <a:rPr lang="el-GR" sz="2000" dirty="0" smtClean="0">
                <a:latin typeface="Century Gothic" panose="020B0502020202020204" pitchFamily="34" charset="0"/>
              </a:rPr>
              <a:t> πρέπει να αναφέρονται</a:t>
            </a:r>
            <a:r>
              <a:rPr lang="en-GB" sz="2000" dirty="0" smtClean="0">
                <a:latin typeface="Century Gothic" panose="020B0502020202020204" pitchFamily="34" charset="0"/>
              </a:rPr>
              <a:t>:</a:t>
            </a:r>
          </a:p>
          <a:p>
            <a:pPr algn="just">
              <a:defRPr/>
            </a:pPr>
            <a:r>
              <a:rPr lang="el-GR" sz="2000" dirty="0" smtClean="0">
                <a:latin typeface="Century Gothic" panose="020B0502020202020204" pitchFamily="34" charset="0"/>
              </a:rPr>
              <a:t>το </a:t>
            </a:r>
            <a:r>
              <a:rPr lang="en-US" sz="2000" dirty="0" smtClean="0">
                <a:latin typeface="Century Gothic" panose="020B0502020202020204" pitchFamily="34" charset="0"/>
              </a:rPr>
              <a:t>background </a:t>
            </a:r>
            <a:r>
              <a:rPr lang="el-GR" sz="2000" dirty="0" smtClean="0">
                <a:latin typeface="Century Gothic" panose="020B0502020202020204" pitchFamily="34" charset="0"/>
              </a:rPr>
              <a:t>του οργανισμού</a:t>
            </a:r>
            <a:endParaRPr lang="en-GB" sz="2000" dirty="0">
              <a:latin typeface="Century Gothic" panose="020B0502020202020204" pitchFamily="34" charset="0"/>
            </a:endParaRPr>
          </a:p>
          <a:p>
            <a:pPr algn="just">
              <a:defRPr/>
            </a:pPr>
            <a:r>
              <a:rPr lang="el-GR" sz="2000" dirty="0" smtClean="0">
                <a:latin typeface="Century Gothic" panose="020B0502020202020204" pitchFamily="34" charset="0"/>
              </a:rPr>
              <a:t>οι στόχοι</a:t>
            </a:r>
            <a:endParaRPr lang="en-GB" sz="2000" dirty="0" smtClean="0">
              <a:latin typeface="Century Gothic" panose="020B0502020202020204" pitchFamily="34" charset="0"/>
            </a:endParaRPr>
          </a:p>
          <a:p>
            <a:pPr algn="just">
              <a:defRPr/>
            </a:pPr>
            <a:r>
              <a:rPr lang="el-GR" sz="2000" dirty="0" smtClean="0">
                <a:latin typeface="Century Gothic" panose="020B0502020202020204" pitchFamily="34" charset="0"/>
              </a:rPr>
              <a:t>οι </a:t>
            </a:r>
            <a:r>
              <a:rPr lang="el-GR" sz="2000" dirty="0">
                <a:latin typeface="Century Gothic" panose="020B0502020202020204" pitchFamily="34" charset="0"/>
              </a:rPr>
              <a:t>προγραμματισμένες </a:t>
            </a:r>
            <a:r>
              <a:rPr lang="el-GR" sz="2000" dirty="0" smtClean="0">
                <a:latin typeface="Century Gothic" panose="020B0502020202020204" pitchFamily="34" charset="0"/>
              </a:rPr>
              <a:t>δραστηριότητες</a:t>
            </a:r>
            <a:endParaRPr lang="en-GB" sz="2000" dirty="0" smtClean="0">
              <a:latin typeface="Century Gothic" panose="020B0502020202020204" pitchFamily="34" charset="0"/>
            </a:endParaRPr>
          </a:p>
          <a:p>
            <a:pPr algn="just">
              <a:defRPr/>
            </a:pPr>
            <a:r>
              <a:rPr lang="el-GR" sz="2000" dirty="0" smtClean="0">
                <a:latin typeface="Century Gothic" panose="020B0502020202020204" pitchFamily="34" charset="0"/>
              </a:rPr>
              <a:t>τα </a:t>
            </a:r>
            <a:r>
              <a:rPr lang="el-GR" sz="2000" dirty="0">
                <a:latin typeface="Century Gothic" panose="020B0502020202020204" pitchFamily="34" charset="0"/>
              </a:rPr>
              <a:t>αναμενόμενα αποτελέσματα και </a:t>
            </a:r>
            <a:r>
              <a:rPr lang="el-GR" sz="2000" dirty="0" smtClean="0">
                <a:latin typeface="Century Gothic" panose="020B0502020202020204" pitchFamily="34" charset="0"/>
              </a:rPr>
              <a:t>ο αντίκτυπός </a:t>
            </a:r>
            <a:r>
              <a:rPr lang="el-GR" sz="2000" dirty="0">
                <a:latin typeface="Century Gothic" panose="020B0502020202020204" pitchFamily="34" charset="0"/>
              </a:rPr>
              <a:t>τους </a:t>
            </a:r>
            <a:endParaRPr lang="en-GB" sz="2000" dirty="0" smtClean="0">
              <a:latin typeface="Century Gothic" panose="020B0502020202020204" pitchFamily="34" charset="0"/>
            </a:endParaRPr>
          </a:p>
          <a:p>
            <a:pPr marL="0" indent="0" algn="just">
              <a:buFontTx/>
              <a:buNone/>
              <a:defRPr/>
            </a:pPr>
            <a:endParaRPr lang="en-GB" sz="1000" dirty="0">
              <a:latin typeface="Century Gothic" panose="020B0502020202020204" pitchFamily="34" charset="0"/>
            </a:endParaRPr>
          </a:p>
          <a:p>
            <a:pPr marL="0" indent="0" algn="just">
              <a:buFontTx/>
              <a:buNone/>
              <a:defRPr/>
            </a:pPr>
            <a:r>
              <a:rPr lang="el-GR" sz="2000" b="1" dirty="0" smtClean="0">
                <a:solidFill>
                  <a:srgbClr val="FF0000"/>
                </a:solidFill>
                <a:latin typeface="Century Gothic" panose="020B0502020202020204" pitchFamily="34" charset="0"/>
              </a:rPr>
              <a:t>Συμπλήρωση </a:t>
            </a:r>
            <a:r>
              <a:rPr lang="el-GR" sz="2000" b="1" dirty="0">
                <a:solidFill>
                  <a:srgbClr val="FF0000"/>
                </a:solidFill>
                <a:latin typeface="Century Gothic" panose="020B0502020202020204" pitchFamily="34" charset="0"/>
              </a:rPr>
              <a:t>και στα </a:t>
            </a:r>
            <a:r>
              <a:rPr lang="el-GR" sz="2000" b="1" dirty="0" smtClean="0">
                <a:solidFill>
                  <a:srgbClr val="FF0000"/>
                </a:solidFill>
                <a:latin typeface="Century Gothic" panose="020B0502020202020204" pitchFamily="34" charset="0"/>
              </a:rPr>
              <a:t>Αγγλικά</a:t>
            </a:r>
            <a:r>
              <a:rPr lang="el-GR" sz="2000" b="1" dirty="0">
                <a:solidFill>
                  <a:srgbClr val="FF0000"/>
                </a:solidFill>
                <a:latin typeface="Century Gothic" panose="020B0502020202020204" pitchFamily="34" charset="0"/>
              </a:rPr>
              <a:t>, εάν η αίτηση συμπληρώθηκε στα </a:t>
            </a:r>
            <a:r>
              <a:rPr lang="el-GR" sz="2000" b="1" dirty="0" smtClean="0">
                <a:solidFill>
                  <a:srgbClr val="FF0000"/>
                </a:solidFill>
                <a:latin typeface="Century Gothic" panose="020B0502020202020204" pitchFamily="34" charset="0"/>
              </a:rPr>
              <a:t>Ελληνικά</a:t>
            </a:r>
            <a:endParaRPr lang="el-GR"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74411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9" y="116632"/>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a:t>
            </a:r>
            <a:r>
              <a:rPr lang="en-US" sz="2800" dirty="0" smtClean="0">
                <a:solidFill>
                  <a:schemeClr val="accent5">
                    <a:lumMod val="75000"/>
                  </a:schemeClr>
                </a:solidFill>
                <a:latin typeface="Century Gothic" panose="020B0502020202020204" pitchFamily="34" charset="0"/>
              </a:rPr>
              <a:t> – ANNEXES</a:t>
            </a:r>
            <a:r>
              <a:rPr lang="en-US" sz="2800" dirty="0">
                <a:solidFill>
                  <a:schemeClr val="accent5">
                    <a:lumMod val="75000"/>
                  </a:schemeClr>
                </a:solidFill>
                <a:latin typeface="Century Gothic" panose="020B0502020202020204" pitchFamily="34" charset="0"/>
              </a:rPr>
              <a:t> </a:t>
            </a:r>
            <a:r>
              <a:rPr lang="en-US" sz="2800" dirty="0" smtClean="0">
                <a:solidFill>
                  <a:schemeClr val="accent5">
                    <a:lumMod val="75000"/>
                  </a:schemeClr>
                </a:solidFill>
                <a:latin typeface="Century Gothic" panose="020B0502020202020204" pitchFamily="34" charset="0"/>
              </a:rPr>
              <a:t>&amp; CHECKLIST</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467544" y="836712"/>
            <a:ext cx="8229600" cy="53614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sz="2200" b="1" u="sng" dirty="0" smtClean="0">
                <a:solidFill>
                  <a:schemeClr val="accent6">
                    <a:lumMod val="75000"/>
                  </a:schemeClr>
                </a:solidFill>
                <a:latin typeface="Century Gothic" panose="020B0502020202020204" pitchFamily="34" charset="0"/>
              </a:rPr>
              <a:t>Α</a:t>
            </a:r>
            <a:r>
              <a:rPr lang="en-GB" sz="2200" b="1" u="sng" dirty="0" err="1" smtClean="0">
                <a:solidFill>
                  <a:schemeClr val="accent6">
                    <a:lumMod val="75000"/>
                  </a:schemeClr>
                </a:solidFill>
                <a:latin typeface="Century Gothic" panose="020B0502020202020204" pitchFamily="34" charset="0"/>
              </a:rPr>
              <a:t>nnexes</a:t>
            </a:r>
            <a:endParaRPr lang="en-GB" sz="1000" b="1" u="sng" dirty="0" smtClean="0">
              <a:solidFill>
                <a:schemeClr val="accent6">
                  <a:lumMod val="75000"/>
                </a:schemeClr>
              </a:solidFill>
              <a:latin typeface="Century Gothic" panose="020B0502020202020204" pitchFamily="34" charset="0"/>
            </a:endParaRPr>
          </a:p>
          <a:p>
            <a:pPr algn="just">
              <a:defRPr/>
            </a:pPr>
            <a:r>
              <a:rPr lang="en-GB" sz="1900" dirty="0">
                <a:latin typeface="Century Gothic" panose="020B0502020202020204" pitchFamily="34" charset="0"/>
              </a:rPr>
              <a:t>Declaration of </a:t>
            </a:r>
            <a:r>
              <a:rPr lang="en-GB" sz="1900" dirty="0" smtClean="0">
                <a:latin typeface="Century Gothic" panose="020B0502020202020204" pitchFamily="34" charset="0"/>
              </a:rPr>
              <a:t>Honour</a:t>
            </a:r>
            <a:r>
              <a:rPr lang="el-GR" sz="1900" dirty="0" smtClean="0">
                <a:latin typeface="Century Gothic" panose="020B0502020202020204" pitchFamily="34" charset="0"/>
              </a:rPr>
              <a:t>: </a:t>
            </a:r>
            <a:r>
              <a:rPr lang="el-GR" sz="1800" i="1" u="sng" dirty="0">
                <a:latin typeface="Century Gothic" panose="020B0502020202020204" pitchFamily="34" charset="0"/>
              </a:rPr>
              <a:t>Τυπώστε, υπογράψτε και σφραγίστε</a:t>
            </a:r>
            <a:r>
              <a:rPr lang="en-GB" sz="1800" dirty="0">
                <a:latin typeface="Century Gothic" panose="020B0502020202020204" pitchFamily="34" charset="0"/>
              </a:rPr>
              <a:t> </a:t>
            </a:r>
            <a:r>
              <a:rPr lang="el-GR" sz="1800" dirty="0">
                <a:latin typeface="Century Gothic" panose="020B0502020202020204" pitchFamily="34" charset="0"/>
              </a:rPr>
              <a:t>την υπεύθυνη δήλωση, την οποία στη συνέχεια θα πρέπει να </a:t>
            </a:r>
            <a:r>
              <a:rPr lang="el-GR" sz="1800" dirty="0" smtClean="0">
                <a:latin typeface="Century Gothic" panose="020B0502020202020204" pitchFamily="34" charset="0"/>
              </a:rPr>
              <a:t>σαρώσετε και </a:t>
            </a:r>
            <a:r>
              <a:rPr lang="el-GR" sz="1800" dirty="0">
                <a:latin typeface="Century Gothic" panose="020B0502020202020204" pitchFamily="34" charset="0"/>
              </a:rPr>
              <a:t>να επισυνάψετε στην αίτηση</a:t>
            </a:r>
            <a:r>
              <a:rPr lang="en-US" sz="1800" dirty="0">
                <a:latin typeface="Century Gothic" panose="020B0502020202020204" pitchFamily="34" charset="0"/>
              </a:rPr>
              <a:t> (</a:t>
            </a:r>
            <a:r>
              <a:rPr lang="el-GR" sz="1800" dirty="0">
                <a:latin typeface="Century Gothic" panose="020B0502020202020204" pitchFamily="34" charset="0"/>
              </a:rPr>
              <a:t>υπογράφεται από τον νόμιμο εκπρόσωπο)</a:t>
            </a:r>
          </a:p>
          <a:p>
            <a:pPr>
              <a:defRPr/>
            </a:pPr>
            <a:endParaRPr lang="en-GB" sz="1000" dirty="0">
              <a:latin typeface="Century Gothic" panose="020B0502020202020204" pitchFamily="34" charset="0"/>
            </a:endParaRPr>
          </a:p>
          <a:p>
            <a:pPr>
              <a:defRPr/>
            </a:pPr>
            <a:r>
              <a:rPr lang="el-GR" sz="1900" dirty="0">
                <a:latin typeface="Century Gothic" panose="020B0502020202020204" pitchFamily="34" charset="0"/>
              </a:rPr>
              <a:t>Ε</a:t>
            </a:r>
            <a:r>
              <a:rPr lang="el-GR" sz="1900" dirty="0" smtClean="0">
                <a:latin typeface="Century Gothic" panose="020B0502020202020204" pitchFamily="34" charset="0"/>
              </a:rPr>
              <a:t>πισύναψη </a:t>
            </a:r>
            <a:r>
              <a:rPr lang="el-GR" sz="1900" dirty="0">
                <a:latin typeface="Century Gothic" panose="020B0502020202020204" pitchFamily="34" charset="0"/>
              </a:rPr>
              <a:t>οποιουδήποτε άλλου σχετικού εγγράφου (συμφωνία, πρόγραμμα παρακολούθησης)</a:t>
            </a:r>
            <a:endParaRPr lang="en-GB" sz="1900" dirty="0">
              <a:latin typeface="Century Gothic" panose="020B0502020202020204" pitchFamily="34" charset="0"/>
            </a:endParaRPr>
          </a:p>
          <a:p>
            <a:pPr>
              <a:defRPr/>
            </a:pPr>
            <a:endParaRPr lang="en-GB" sz="800" b="1" u="sng" dirty="0">
              <a:latin typeface="Century Gothic" panose="020B0502020202020204" pitchFamily="34" charset="0"/>
            </a:endParaRPr>
          </a:p>
          <a:p>
            <a:pPr marL="0" indent="0">
              <a:buNone/>
              <a:defRPr/>
            </a:pPr>
            <a:r>
              <a:rPr lang="en-US" sz="2000" b="1" u="sng" dirty="0" smtClean="0">
                <a:solidFill>
                  <a:schemeClr val="accent6">
                    <a:lumMod val="75000"/>
                  </a:schemeClr>
                </a:solidFill>
                <a:latin typeface="Century Gothic" panose="020B0502020202020204" pitchFamily="34" charset="0"/>
              </a:rPr>
              <a:t>Checklist</a:t>
            </a:r>
            <a:endParaRPr lang="en-US" sz="2000" b="1" u="sng" dirty="0">
              <a:solidFill>
                <a:schemeClr val="accent6">
                  <a:lumMod val="75000"/>
                </a:schemeClr>
              </a:solidFill>
              <a:latin typeface="Century Gothic" panose="020B0502020202020204" pitchFamily="34" charset="0"/>
            </a:endParaRPr>
          </a:p>
          <a:p>
            <a:pPr marL="0" indent="0">
              <a:buFontTx/>
              <a:buNone/>
              <a:defRPr/>
            </a:pPr>
            <a:r>
              <a:rPr lang="el-GR" sz="2000" dirty="0">
                <a:solidFill>
                  <a:schemeClr val="tx1">
                    <a:lumMod val="75000"/>
                    <a:lumOff val="25000"/>
                  </a:schemeClr>
                </a:solidFill>
                <a:latin typeface="Century Gothic" panose="020B0502020202020204" pitchFamily="34" charset="0"/>
              </a:rPr>
              <a:t>Βεβαιωθείτε ότι η αίτησή σας πληροί τα κριτήρια </a:t>
            </a:r>
            <a:r>
              <a:rPr lang="el-GR" sz="2000" dirty="0" err="1" smtClean="0">
                <a:solidFill>
                  <a:schemeClr val="tx1">
                    <a:lumMod val="75000"/>
                    <a:lumOff val="25000"/>
                  </a:schemeClr>
                </a:solidFill>
                <a:latin typeface="Century Gothic" panose="020B0502020202020204" pitchFamily="34" charset="0"/>
              </a:rPr>
              <a:t>επιλεξιμότητας</a:t>
            </a:r>
            <a:endParaRPr lang="en-US" sz="2000" dirty="0" smtClean="0">
              <a:solidFill>
                <a:schemeClr val="tx1">
                  <a:lumMod val="75000"/>
                  <a:lumOff val="25000"/>
                </a:schemeClr>
              </a:solidFill>
              <a:latin typeface="Century Gothic" panose="020B0502020202020204" pitchFamily="34" charset="0"/>
            </a:endParaRPr>
          </a:p>
          <a:p>
            <a:pPr marL="0" indent="0">
              <a:buFontTx/>
              <a:buNone/>
              <a:defRPr/>
            </a:pPr>
            <a:endParaRPr lang="en-US" sz="800" dirty="0">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1" y="4339605"/>
            <a:ext cx="9144000" cy="1765225"/>
          </a:xfrm>
          <a:prstGeom prst="rect">
            <a:avLst/>
          </a:prstGeom>
        </p:spPr>
      </p:pic>
      <p:sp>
        <p:nvSpPr>
          <p:cNvPr id="7" name="Rounded Rectangle 6"/>
          <p:cNvSpPr/>
          <p:nvPr/>
        </p:nvSpPr>
        <p:spPr>
          <a:xfrm>
            <a:off x="27993" y="5194516"/>
            <a:ext cx="25152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60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36131"/>
            <a:ext cx="8718036" cy="443711"/>
          </a:xfrm>
          <a:prstGeom prst="rect">
            <a:avLst/>
          </a:prstGeom>
        </p:spPr>
        <p:txBody>
          <a:bodyPr vert="horz" wrap="square" lIns="0" tIns="12700" rIns="0" bIns="0" rtlCol="0" anchor="ctr">
            <a:spAutoFit/>
          </a:bodyPr>
          <a:lstStyle/>
          <a:p>
            <a:pPr marL="12700"/>
            <a:r>
              <a:rPr lang="en-US" sz="2800" dirty="0" smtClean="0">
                <a:solidFill>
                  <a:schemeClr val="accent5">
                    <a:lumMod val="75000"/>
                  </a:schemeClr>
                </a:solidFill>
                <a:latin typeface="Century Gothic" panose="020B0502020202020204" pitchFamily="34" charset="0"/>
              </a:rPr>
              <a:t>K</a:t>
            </a:r>
            <a:r>
              <a:rPr lang="el-GR" sz="2800" dirty="0" err="1" smtClean="0">
                <a:solidFill>
                  <a:schemeClr val="accent5">
                    <a:lumMod val="75000"/>
                  </a:schemeClr>
                </a:solidFill>
                <a:latin typeface="Century Gothic" panose="020B0502020202020204" pitchFamily="34" charset="0"/>
              </a:rPr>
              <a:t>εντρικές</a:t>
            </a:r>
            <a:r>
              <a:rPr lang="el-GR" sz="2800" dirty="0" smtClean="0">
                <a:solidFill>
                  <a:schemeClr val="accent5">
                    <a:lumMod val="75000"/>
                  </a:schemeClr>
                </a:solidFill>
                <a:latin typeface="Century Gothic" panose="020B0502020202020204" pitchFamily="34" charset="0"/>
              </a:rPr>
              <a:t>/Αποκεντρωμένες Δράσεις &amp; Διαχείριση</a:t>
            </a:r>
            <a:endParaRPr sz="2800" dirty="0">
              <a:solidFill>
                <a:schemeClr val="accent5">
                  <a:lumMod val="75000"/>
                </a:schemeClr>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graphicFrame>
        <p:nvGraphicFramePr>
          <p:cNvPr id="3" name="Diagram 2"/>
          <p:cNvGraphicFramePr/>
          <p:nvPr>
            <p:extLst>
              <p:ext uri="{D42A27DB-BD31-4B8C-83A1-F6EECF244321}">
                <p14:modId xmlns:p14="http://schemas.microsoft.com/office/powerpoint/2010/main" val="1068891113"/>
              </p:ext>
            </p:extLst>
          </p:nvPr>
        </p:nvGraphicFramePr>
        <p:xfrm>
          <a:off x="41140" y="1694116"/>
          <a:ext cx="7510134" cy="4399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448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4"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a:t>
            </a:r>
            <a:r>
              <a:rPr lang="en-US" sz="2800" dirty="0" smtClean="0">
                <a:solidFill>
                  <a:schemeClr val="accent5">
                    <a:lumMod val="75000"/>
                  </a:schemeClr>
                </a:solidFill>
                <a:latin typeface="Century Gothic" panose="020B0502020202020204" pitchFamily="34" charset="0"/>
              </a:rPr>
              <a:t> – SHARING</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467544" y="836713"/>
            <a:ext cx="8229600" cy="1827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smtClean="0">
                <a:solidFill>
                  <a:schemeClr val="accent6">
                    <a:lumMod val="75000"/>
                  </a:schemeClr>
                </a:solidFill>
                <a:latin typeface="Century Gothic" panose="020B0502020202020204" pitchFamily="34" charset="0"/>
              </a:rPr>
              <a:t>Sharing</a:t>
            </a:r>
            <a:endParaRPr lang="en-US" sz="2000" b="1" u="sng" dirty="0" smtClean="0">
              <a:solidFill>
                <a:schemeClr val="tx1">
                  <a:lumMod val="75000"/>
                  <a:lumOff val="25000"/>
                </a:schemeClr>
              </a:solidFill>
              <a:latin typeface="Century Gothic" panose="020B0502020202020204" pitchFamily="34" charset="0"/>
            </a:endParaRPr>
          </a:p>
          <a:p>
            <a:pPr marL="0" indent="0">
              <a:buFontTx/>
              <a:buNone/>
              <a:defRPr/>
            </a:pPr>
            <a:endParaRPr lang="en-US" sz="2000" b="1" dirty="0">
              <a:solidFill>
                <a:schemeClr val="tx1">
                  <a:lumMod val="75000"/>
                  <a:lumOff val="25000"/>
                </a:schemeClr>
              </a:solidFill>
              <a:latin typeface="Century Gothic" panose="020B0502020202020204" pitchFamily="34" charset="0"/>
            </a:endParaRPr>
          </a:p>
          <a:p>
            <a:pPr>
              <a:defRPr/>
            </a:pPr>
            <a:endParaRPr lang="en-US" sz="1000" b="1" dirty="0">
              <a:solidFill>
                <a:schemeClr val="tx1">
                  <a:lumMod val="75000"/>
                  <a:lumOff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94" y="3068960"/>
            <a:ext cx="7292972" cy="3040643"/>
          </a:xfrm>
          <a:prstGeom prst="rect">
            <a:avLst/>
          </a:prstGeom>
        </p:spPr>
      </p:pic>
      <p:sp>
        <p:nvSpPr>
          <p:cNvPr id="5" name="Rounded Rectangle 4"/>
          <p:cNvSpPr/>
          <p:nvPr/>
        </p:nvSpPr>
        <p:spPr>
          <a:xfrm>
            <a:off x="323528" y="4616641"/>
            <a:ext cx="129614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6" y="2005013"/>
            <a:ext cx="9144000" cy="1075419"/>
          </a:xfrm>
          <a:prstGeom prst="rect">
            <a:avLst/>
          </a:prstGeom>
        </p:spPr>
      </p:pic>
      <p:sp>
        <p:nvSpPr>
          <p:cNvPr id="8" name="Rounded Rectangle 7"/>
          <p:cNvSpPr/>
          <p:nvPr/>
        </p:nvSpPr>
        <p:spPr>
          <a:xfrm>
            <a:off x="5806684" y="2780928"/>
            <a:ext cx="3337316" cy="410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44624" y="1240666"/>
            <a:ext cx="7030718" cy="8921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el-GR" altLang="en-US" sz="2000" dirty="0" smtClean="0">
                <a:latin typeface="Century Gothic" panose="020B0502020202020204" pitchFamily="34" charset="0"/>
              </a:rPr>
              <a:t>1. Πρόσκληση ατόμων με πρόσβαση στην αίτηση</a:t>
            </a:r>
          </a:p>
          <a:p>
            <a:pPr marL="0" indent="0" algn="just">
              <a:buNone/>
              <a:defRPr/>
            </a:pPr>
            <a:r>
              <a:rPr lang="el-GR" altLang="en-US" sz="2000" dirty="0" smtClean="0">
                <a:latin typeface="Century Gothic" panose="020B0502020202020204" pitchFamily="34" charset="0"/>
              </a:rPr>
              <a:t>2. Δυνατότητα εκχώρησης διαφορετικών δικαιωμάτων</a:t>
            </a:r>
            <a:endParaRPr lang="en-GB" altLang="en-US" sz="2000" dirty="0">
              <a:latin typeface="Century Gothic" panose="020B0502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257053"/>
            <a:ext cx="652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979712" y="4509120"/>
            <a:ext cx="360040" cy="469355"/>
            <a:chOff x="8714671" y="1522944"/>
            <a:chExt cx="360040" cy="469355"/>
          </a:xfrm>
        </p:grpSpPr>
        <p:sp>
          <p:nvSpPr>
            <p:cNvPr id="11" name="Teardrop 1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spTree>
    <p:extLst>
      <p:ext uri="{BB962C8B-B14F-4D97-AF65-F5344CB8AC3E}">
        <p14:creationId xmlns:p14="http://schemas.microsoft.com/office/powerpoint/2010/main" val="10494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4" y="44624"/>
            <a:ext cx="8229600" cy="778098"/>
          </a:xfrm>
        </p:spPr>
        <p:txBody>
          <a:bodyPr>
            <a:normAutofit/>
          </a:bodyPr>
          <a:lstStyle/>
          <a:p>
            <a:pPr>
              <a:defRPr/>
            </a:pPr>
            <a:r>
              <a:rPr lang="el-GR" sz="2800" dirty="0" smtClean="0">
                <a:solidFill>
                  <a:schemeClr val="accent5">
                    <a:lumMod val="75000"/>
                  </a:schemeClr>
                </a:solidFill>
                <a:latin typeface="Century Gothic" panose="020B0502020202020204" pitchFamily="34" charset="0"/>
              </a:rPr>
              <a:t>ΑΙΤΗΣΗ</a:t>
            </a:r>
            <a:r>
              <a:rPr lang="en-US" sz="2800" dirty="0" smtClean="0">
                <a:solidFill>
                  <a:schemeClr val="accent5">
                    <a:lumMod val="75000"/>
                  </a:schemeClr>
                </a:solidFill>
                <a:latin typeface="Century Gothic" panose="020B0502020202020204" pitchFamily="34" charset="0"/>
              </a:rPr>
              <a:t> – HISTORY</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467544" y="836713"/>
            <a:ext cx="8229600" cy="1827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smtClean="0">
                <a:solidFill>
                  <a:schemeClr val="accent6">
                    <a:lumMod val="75000"/>
                  </a:schemeClr>
                </a:solidFill>
                <a:latin typeface="Century Gothic" panose="020B0502020202020204" pitchFamily="34" charset="0"/>
              </a:rPr>
              <a:t>History</a:t>
            </a:r>
            <a:endParaRPr lang="en-US" sz="2000" b="1" u="sng" dirty="0" smtClean="0">
              <a:solidFill>
                <a:schemeClr val="tx1">
                  <a:lumMod val="75000"/>
                  <a:lumOff val="25000"/>
                </a:schemeClr>
              </a:solidFill>
              <a:latin typeface="Century Gothic" panose="020B0502020202020204" pitchFamily="34" charset="0"/>
            </a:endParaRPr>
          </a:p>
          <a:p>
            <a:pPr marL="0" indent="0">
              <a:buFontTx/>
              <a:buNone/>
              <a:defRPr/>
            </a:pPr>
            <a:endParaRPr lang="en-US" sz="2000" b="1" dirty="0">
              <a:solidFill>
                <a:schemeClr val="tx1">
                  <a:lumMod val="75000"/>
                  <a:lumOff val="25000"/>
                </a:schemeClr>
              </a:solidFill>
              <a:latin typeface="Century Gothic" panose="020B0502020202020204" pitchFamily="34" charset="0"/>
            </a:endParaRPr>
          </a:p>
          <a:p>
            <a:pPr>
              <a:defRPr/>
            </a:pPr>
            <a:endParaRPr lang="en-US" sz="1000" b="1" dirty="0">
              <a:solidFill>
                <a:schemeClr val="tx1">
                  <a:lumMod val="75000"/>
                  <a:lumOff val="25000"/>
                </a:schemeClr>
              </a:solidFill>
            </a:endParaRPr>
          </a:p>
        </p:txBody>
      </p:sp>
      <p:sp>
        <p:nvSpPr>
          <p:cNvPr id="9" name="Content Placeholder 2"/>
          <p:cNvSpPr txBox="1">
            <a:spLocks/>
          </p:cNvSpPr>
          <p:nvPr/>
        </p:nvSpPr>
        <p:spPr bwMode="auto">
          <a:xfrm>
            <a:off x="444624" y="1240666"/>
            <a:ext cx="8087816" cy="11082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el-GR" altLang="en-US" sz="2000" dirty="0" smtClean="0">
                <a:latin typeface="Century Gothic" panose="020B0502020202020204" pitchFamily="34" charset="0"/>
              </a:rPr>
              <a:t>Ιστορικό υποβολής της αίτησης</a:t>
            </a:r>
          </a:p>
          <a:p>
            <a:pPr algn="just">
              <a:buFont typeface="Wingdings" panose="05000000000000000000" pitchFamily="2" charset="2"/>
              <a:buChar char="Ø"/>
              <a:defRPr/>
            </a:pPr>
            <a:r>
              <a:rPr lang="el-GR" altLang="en-US" sz="2000" dirty="0" smtClean="0">
                <a:latin typeface="Century Gothic" panose="020B0502020202020204" pitchFamily="34" charset="0"/>
              </a:rPr>
              <a:t>Το σύστημα κρατά αυτόματα την τελευταία υποβολή της αίτησης (εντός της καταληκτικής ημερομηνίας)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7768"/>
            <a:ext cx="9144000" cy="2394366"/>
          </a:xfrm>
          <a:prstGeom prst="rect">
            <a:avLst/>
          </a:prstGeom>
        </p:spPr>
      </p:pic>
    </p:spTree>
    <p:extLst>
      <p:ext uri="{BB962C8B-B14F-4D97-AF65-F5344CB8AC3E}">
        <p14:creationId xmlns:p14="http://schemas.microsoft.com/office/powerpoint/2010/main" val="2650643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239000" cy="1143000"/>
          </a:xfrm>
        </p:spPr>
        <p:txBody>
          <a:bodyPr>
            <a:normAutofit/>
          </a:bodyPr>
          <a:lstStyle/>
          <a:p>
            <a:r>
              <a:rPr lang="el-GR" sz="2800" dirty="0" smtClean="0">
                <a:solidFill>
                  <a:schemeClr val="accent5">
                    <a:lumMod val="75000"/>
                  </a:schemeClr>
                </a:solidFill>
                <a:latin typeface="Century Gothic" panose="020B0502020202020204" pitchFamily="34" charset="0"/>
              </a:rPr>
              <a:t>ΚΡΙΤΗΡΙΑ ΕΠΙΛΟΓΗΣ ΑΙΤΗΣΕΩΝ</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304800" y="990600"/>
            <a:ext cx="8686800" cy="5257800"/>
          </a:xfrm>
        </p:spPr>
        <p:txBody>
          <a:bodyPr>
            <a:normAutofit/>
          </a:bodyPr>
          <a:lstStyle/>
          <a:p>
            <a:pPr>
              <a:lnSpc>
                <a:spcPct val="150000"/>
              </a:lnSpc>
            </a:pPr>
            <a:r>
              <a:rPr lang="el-GR" sz="2000" dirty="0" smtClean="0">
                <a:solidFill>
                  <a:schemeClr val="tx1">
                    <a:lumMod val="75000"/>
                    <a:lumOff val="25000"/>
                  </a:schemeClr>
                </a:solidFill>
                <a:latin typeface="Century Gothic" panose="020B0502020202020204" pitchFamily="34" charset="0"/>
              </a:rPr>
              <a:t>Επιλεξιμότητα </a:t>
            </a:r>
            <a:r>
              <a:rPr lang="en-GB" sz="2000" dirty="0" smtClean="0">
                <a:solidFill>
                  <a:schemeClr val="tx1">
                    <a:lumMod val="75000"/>
                    <a:lumOff val="25000"/>
                  </a:schemeClr>
                </a:solidFill>
                <a:latin typeface="Century Gothic" panose="020B0502020202020204" pitchFamily="34" charset="0"/>
              </a:rPr>
              <a:t>(Eligibility Check)</a:t>
            </a:r>
            <a:endParaRPr lang="el-GR" sz="2000" dirty="0" smtClean="0">
              <a:solidFill>
                <a:schemeClr val="tx1">
                  <a:lumMod val="75000"/>
                  <a:lumOff val="25000"/>
                </a:schemeClr>
              </a:solidFill>
              <a:latin typeface="Century Gothic" panose="020B0502020202020204" pitchFamily="34" charset="0"/>
            </a:endParaRPr>
          </a:p>
          <a:p>
            <a:pPr lvl="0">
              <a:lnSpc>
                <a:spcPct val="150000"/>
              </a:lnSpc>
            </a:pPr>
            <a:r>
              <a:rPr lang="en-US" sz="2000" dirty="0" smtClean="0">
                <a:solidFill>
                  <a:schemeClr val="tx1">
                    <a:lumMod val="75000"/>
                    <a:lumOff val="25000"/>
                  </a:schemeClr>
                </a:solidFill>
                <a:latin typeface="Century Gothic" panose="020B0502020202020204" pitchFamily="34" charset="0"/>
                <a:cs typeface="Arial" charset="0"/>
              </a:rPr>
              <a:t>Exclusion </a:t>
            </a:r>
            <a:r>
              <a:rPr lang="en-US" sz="2000" dirty="0">
                <a:solidFill>
                  <a:schemeClr val="tx1">
                    <a:lumMod val="75000"/>
                    <a:lumOff val="25000"/>
                  </a:schemeClr>
                </a:solidFill>
                <a:latin typeface="Century Gothic" panose="020B0502020202020204" pitchFamily="34" charset="0"/>
                <a:cs typeface="Arial" charset="0"/>
              </a:rPr>
              <a:t>criteria</a:t>
            </a:r>
            <a:endParaRPr lang="en-GB" sz="2000" dirty="0">
              <a:solidFill>
                <a:schemeClr val="tx1">
                  <a:lumMod val="75000"/>
                  <a:lumOff val="25000"/>
                </a:schemeClr>
              </a:solidFill>
              <a:latin typeface="Century Gothic" panose="020B0502020202020204" pitchFamily="34" charset="0"/>
              <a:cs typeface="Arial" charset="0"/>
            </a:endParaRPr>
          </a:p>
          <a:p>
            <a:pPr>
              <a:lnSpc>
                <a:spcPct val="150000"/>
              </a:lnSpc>
            </a:pPr>
            <a:r>
              <a:rPr lang="en-GB" sz="2000" dirty="0" smtClean="0">
                <a:solidFill>
                  <a:schemeClr val="tx1">
                    <a:lumMod val="75000"/>
                    <a:lumOff val="25000"/>
                  </a:schemeClr>
                </a:solidFill>
                <a:latin typeface="Century Gothic" panose="020B0502020202020204" pitchFamily="34" charset="0"/>
              </a:rPr>
              <a:t>Double </a:t>
            </a:r>
            <a:r>
              <a:rPr lang="en-GB" sz="2000" dirty="0">
                <a:solidFill>
                  <a:schemeClr val="tx1">
                    <a:lumMod val="75000"/>
                    <a:lumOff val="25000"/>
                  </a:schemeClr>
                </a:solidFill>
                <a:latin typeface="Century Gothic" panose="020B0502020202020204" pitchFamily="34" charset="0"/>
              </a:rPr>
              <a:t>funding </a:t>
            </a:r>
            <a:r>
              <a:rPr lang="en-GB" sz="2000" dirty="0" smtClean="0">
                <a:solidFill>
                  <a:schemeClr val="tx1">
                    <a:lumMod val="75000"/>
                    <a:lumOff val="25000"/>
                  </a:schemeClr>
                </a:solidFill>
                <a:latin typeface="Century Gothic" panose="020B0502020202020204" pitchFamily="34" charset="0"/>
              </a:rPr>
              <a:t>check</a:t>
            </a:r>
            <a:r>
              <a:rPr lang="el-GR" sz="2000" dirty="0" smtClean="0">
                <a:solidFill>
                  <a:schemeClr val="tx1">
                    <a:lumMod val="75000"/>
                    <a:lumOff val="25000"/>
                  </a:schemeClr>
                </a:solidFill>
                <a:latin typeface="Century Gothic" panose="020B0502020202020204" pitchFamily="34" charset="0"/>
              </a:rPr>
              <a:t> </a:t>
            </a:r>
          </a:p>
          <a:p>
            <a:pPr>
              <a:lnSpc>
                <a:spcPct val="150000"/>
              </a:lnSpc>
            </a:pPr>
            <a:r>
              <a:rPr lang="en-GB" sz="2000" dirty="0" smtClean="0">
                <a:solidFill>
                  <a:schemeClr val="tx1">
                    <a:lumMod val="75000"/>
                    <a:lumOff val="25000"/>
                  </a:schemeClr>
                </a:solidFill>
                <a:latin typeface="Century Gothic" panose="020B0502020202020204" pitchFamily="34" charset="0"/>
              </a:rPr>
              <a:t>Selection Criteria </a:t>
            </a:r>
          </a:p>
          <a:p>
            <a:pPr lvl="1">
              <a:lnSpc>
                <a:spcPct val="150000"/>
              </a:lnSpc>
            </a:pPr>
            <a:r>
              <a:rPr lang="en-GB" sz="2000" dirty="0" smtClean="0">
                <a:solidFill>
                  <a:schemeClr val="tx1">
                    <a:lumMod val="75000"/>
                    <a:lumOff val="25000"/>
                  </a:schemeClr>
                </a:solidFill>
                <a:latin typeface="Century Gothic" panose="020B0502020202020204" pitchFamily="34" charset="0"/>
              </a:rPr>
              <a:t>Financial Capacity </a:t>
            </a:r>
          </a:p>
          <a:p>
            <a:pPr lvl="1">
              <a:lnSpc>
                <a:spcPct val="150000"/>
              </a:lnSpc>
            </a:pPr>
            <a:r>
              <a:rPr lang="en-GB" sz="2000" dirty="0" smtClean="0">
                <a:solidFill>
                  <a:schemeClr val="tx1">
                    <a:lumMod val="75000"/>
                    <a:lumOff val="25000"/>
                  </a:schemeClr>
                </a:solidFill>
                <a:latin typeface="Century Gothic" panose="020B0502020202020204" pitchFamily="34" charset="0"/>
              </a:rPr>
              <a:t>Operational Capacity </a:t>
            </a:r>
            <a:endParaRPr lang="en-GB" sz="2000" dirty="0">
              <a:solidFill>
                <a:schemeClr val="tx1">
                  <a:lumMod val="75000"/>
                  <a:lumOff val="25000"/>
                </a:schemeClr>
              </a:solidFill>
              <a:latin typeface="Century Gothic" panose="020B0502020202020204" pitchFamily="34" charset="0"/>
            </a:endParaRPr>
          </a:p>
          <a:p>
            <a:pPr>
              <a:lnSpc>
                <a:spcPct val="150000"/>
              </a:lnSpc>
            </a:pPr>
            <a:r>
              <a:rPr lang="el-GR" sz="2000" b="1" dirty="0" smtClean="0">
                <a:solidFill>
                  <a:srgbClr val="FF0000"/>
                </a:solidFill>
                <a:latin typeface="Century Gothic" panose="020B0502020202020204" pitchFamily="34" charset="0"/>
              </a:rPr>
              <a:t>Ποιότητα αίτησης </a:t>
            </a:r>
            <a:r>
              <a:rPr lang="el-GR" sz="2000" dirty="0" smtClean="0">
                <a:solidFill>
                  <a:schemeClr val="tx1">
                    <a:lumMod val="75000"/>
                    <a:lumOff val="25000"/>
                  </a:schemeClr>
                </a:solidFill>
                <a:latin typeface="Century Gothic" panose="020B0502020202020204" pitchFamily="34" charset="0"/>
              </a:rPr>
              <a:t>(</a:t>
            </a:r>
            <a:r>
              <a:rPr lang="en-GB" sz="2000" dirty="0" smtClean="0">
                <a:solidFill>
                  <a:schemeClr val="tx1">
                    <a:lumMod val="75000"/>
                    <a:lumOff val="25000"/>
                  </a:schemeClr>
                </a:solidFill>
                <a:latin typeface="Century Gothic" panose="020B0502020202020204" pitchFamily="34" charset="0"/>
              </a:rPr>
              <a:t>Award Criteria)</a:t>
            </a:r>
            <a:endParaRPr lang="el-GR" sz="2000" dirty="0" smtClean="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66295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rmAutofit/>
          </a:bodyPr>
          <a:lstStyle/>
          <a:p>
            <a:r>
              <a:rPr lang="el-GR" sz="2800" dirty="0" smtClean="0">
                <a:solidFill>
                  <a:schemeClr val="accent5">
                    <a:lumMod val="75000"/>
                  </a:schemeClr>
                </a:solidFill>
                <a:latin typeface="Century Gothic" panose="020B0502020202020204" pitchFamily="34" charset="0"/>
              </a:rPr>
              <a:t>ΚΡΙΤΗΡΙΑ ΠΟΙΟΤΙΚΗΣ ΑΞΙΟΛΟΓΗΣΗΣ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066800"/>
            <a:ext cx="8229600" cy="5791200"/>
          </a:xfrm>
        </p:spPr>
        <p:txBody>
          <a:bodyPr>
            <a:normAutofit/>
          </a:bodyPr>
          <a:lstStyle/>
          <a:p>
            <a:pPr marL="0" indent="0" algn="just">
              <a:buNone/>
            </a:pPr>
            <a:r>
              <a:rPr lang="el-GR" altLang="en-US" sz="2000" dirty="0" smtClean="0">
                <a:solidFill>
                  <a:schemeClr val="tx1">
                    <a:lumMod val="75000"/>
                    <a:lumOff val="25000"/>
                  </a:schemeClr>
                </a:solidFill>
                <a:latin typeface="Century Gothic" panose="020B0502020202020204" pitchFamily="34" charset="0"/>
              </a:rPr>
              <a:t>Ένα σχέδιο πρέπει να πάρει τουλάχιστο </a:t>
            </a:r>
            <a:r>
              <a:rPr lang="el-GR" altLang="en-US" sz="2000" dirty="0">
                <a:solidFill>
                  <a:schemeClr val="tx1">
                    <a:lumMod val="75000"/>
                    <a:lumOff val="25000"/>
                  </a:schemeClr>
                </a:solidFill>
                <a:latin typeface="Century Gothic" panose="020B0502020202020204" pitchFamily="34" charset="0"/>
              </a:rPr>
              <a:t>τους μισούς βαθμούς σε κάθε επί μέρους κριτήριο και 60 βαθμούς στο </a:t>
            </a:r>
            <a:r>
              <a:rPr lang="el-GR" altLang="en-US" sz="2000" dirty="0" smtClean="0">
                <a:solidFill>
                  <a:schemeClr val="tx1">
                    <a:lumMod val="75000"/>
                    <a:lumOff val="25000"/>
                  </a:schemeClr>
                </a:solidFill>
                <a:latin typeface="Century Gothic" panose="020B0502020202020204" pitchFamily="34" charset="0"/>
              </a:rPr>
              <a:t>σύνολο</a:t>
            </a:r>
          </a:p>
          <a:p>
            <a:pPr marL="0" indent="0" algn="just">
              <a:buNone/>
            </a:pPr>
            <a:endParaRPr lang="en-GB" altLang="en-US" sz="2500" b="1" dirty="0" smtClean="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smtClean="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smtClean="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smtClean="0">
              <a:solidFill>
                <a:srgbClr val="00B050"/>
              </a:solidFill>
            </a:endParaRPr>
          </a:p>
          <a:p>
            <a:pPr marL="0" indent="0" algn="just">
              <a:buNone/>
            </a:pPr>
            <a:endParaRPr lang="el-GR" altLang="en-US" sz="2500" dirty="0">
              <a:solidFill>
                <a:srgbClr val="006699"/>
              </a:solidFill>
            </a:endParaRPr>
          </a:p>
          <a:p>
            <a:pPr marL="0" indent="0" algn="just">
              <a:buNone/>
            </a:pPr>
            <a:endParaRPr lang="el-GR" altLang="en-US" sz="2500" dirty="0" smtClean="0"/>
          </a:p>
          <a:p>
            <a:pPr marL="0" indent="0" algn="just">
              <a:buNone/>
            </a:pPr>
            <a:endParaRPr lang="el-GR" altLang="en-US" sz="2500" dirty="0"/>
          </a:p>
          <a:p>
            <a:pPr marL="0" indent="0" algn="just">
              <a:buNone/>
            </a:pPr>
            <a:endParaRPr lang="en-US" altLang="en-US" sz="2500"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96585185"/>
              </p:ext>
            </p:extLst>
          </p:nvPr>
        </p:nvGraphicFramePr>
        <p:xfrm>
          <a:off x="1043608" y="1844824"/>
          <a:ext cx="6552728" cy="3456384"/>
        </p:xfrm>
        <a:graphic>
          <a:graphicData uri="http://schemas.openxmlformats.org/drawingml/2006/table">
            <a:tbl>
              <a:tblPr firstRow="1" bandRow="1">
                <a:tableStyleId>{7DF18680-E054-41AD-8BC1-D1AEF772440D}</a:tableStyleId>
              </a:tblPr>
              <a:tblGrid>
                <a:gridCol w="4460488">
                  <a:extLst>
                    <a:ext uri="{9D8B030D-6E8A-4147-A177-3AD203B41FA5}">
                      <a16:colId xmlns:a16="http://schemas.microsoft.com/office/drawing/2014/main" xmlns="" val="20000"/>
                    </a:ext>
                  </a:extLst>
                </a:gridCol>
                <a:gridCol w="2092240">
                  <a:extLst>
                    <a:ext uri="{9D8B030D-6E8A-4147-A177-3AD203B41FA5}">
                      <a16:colId xmlns:a16="http://schemas.microsoft.com/office/drawing/2014/main" xmlns="" val="20001"/>
                    </a:ext>
                  </a:extLst>
                </a:gridCol>
              </a:tblGrid>
              <a:tr h="781594">
                <a:tc>
                  <a:txBody>
                    <a:bodyPr/>
                    <a:lstStyle/>
                    <a:p>
                      <a:pPr algn="ctr"/>
                      <a:r>
                        <a:rPr lang="el-GR" sz="2000" u="none" dirty="0" smtClean="0">
                          <a:latin typeface="Century Gothic" panose="020B0502020202020204" pitchFamily="34" charset="0"/>
                        </a:rPr>
                        <a:t>Κριτήρια</a:t>
                      </a:r>
                      <a:r>
                        <a:rPr lang="el-GR" sz="2000" u="none" baseline="0" dirty="0" smtClean="0">
                          <a:latin typeface="Century Gothic" panose="020B0502020202020204" pitchFamily="34" charset="0"/>
                        </a:rPr>
                        <a:t> Επιλογής </a:t>
                      </a:r>
                      <a:endParaRPr lang="en-GB" sz="2000" u="none" dirty="0">
                        <a:solidFill>
                          <a:schemeClr val="tx1"/>
                        </a:solidFill>
                        <a:latin typeface="Century Gothic" panose="020B0502020202020204" pitchFamily="34" charset="0"/>
                      </a:endParaRPr>
                    </a:p>
                  </a:txBody>
                  <a:tcPr anchor="ctr"/>
                </a:tc>
                <a:tc>
                  <a:txBody>
                    <a:bodyPr/>
                    <a:lstStyle/>
                    <a:p>
                      <a:pPr algn="ctr"/>
                      <a:r>
                        <a:rPr lang="el-GR" sz="2000" dirty="0" smtClean="0">
                          <a:latin typeface="Century Gothic" panose="020B0502020202020204" pitchFamily="34" charset="0"/>
                        </a:rPr>
                        <a:t>Μέγιστη βαθμολογία</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xmlns="" val="10000"/>
                  </a:ext>
                </a:extLst>
              </a:tr>
              <a:tr h="798964">
                <a:tc>
                  <a:txBody>
                    <a:bodyPr/>
                    <a:lstStyle/>
                    <a:p>
                      <a:pPr algn="ctr"/>
                      <a:r>
                        <a:rPr lang="en-GB" altLang="en-US" sz="2000" dirty="0" smtClean="0">
                          <a:latin typeface="Century Gothic" panose="020B0502020202020204" pitchFamily="34" charset="0"/>
                        </a:rPr>
                        <a:t>Relevance of the project</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30</a:t>
                      </a:r>
                      <a:endParaRPr lang="en-GB" sz="2000" b="1" dirty="0">
                        <a:latin typeface="Century Gothic" panose="020B0502020202020204" pitchFamily="34" charset="0"/>
                      </a:endParaRPr>
                    </a:p>
                  </a:txBody>
                  <a:tcPr/>
                </a:tc>
                <a:extLst>
                  <a:ext uri="{0D108BD9-81ED-4DB2-BD59-A6C34878D82A}">
                    <a16:rowId xmlns:a16="http://schemas.microsoft.com/office/drawing/2014/main" xmlns="" val="10001"/>
                  </a:ext>
                </a:extLst>
              </a:tr>
              <a:tr h="937913">
                <a:tc>
                  <a:txBody>
                    <a:bodyPr/>
                    <a:lstStyle/>
                    <a:p>
                      <a:pPr algn="ctr"/>
                      <a:r>
                        <a:rPr lang="en-GB" altLang="en-US" sz="2000" dirty="0" smtClean="0">
                          <a:latin typeface="Century Gothic" panose="020B0502020202020204" pitchFamily="34" charset="0"/>
                        </a:rPr>
                        <a:t>Quality of the project design</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Century Gothic" panose="020B0502020202020204" pitchFamily="34" charset="0"/>
                        </a:rPr>
                        <a:t>40</a:t>
                      </a:r>
                      <a:endParaRPr lang="el-GR" altLang="en-US" sz="2000" dirty="0" smtClean="0">
                        <a:latin typeface="Century Gothic" panose="020B0502020202020204" pitchFamily="34" charset="0"/>
                      </a:endParaRPr>
                    </a:p>
                    <a:p>
                      <a:pPr algn="ctr"/>
                      <a:endParaRPr lang="en-GB" sz="2000" b="1" dirty="0">
                        <a:latin typeface="Century Gothic" panose="020B0502020202020204" pitchFamily="34" charset="0"/>
                      </a:endParaRPr>
                    </a:p>
                  </a:txBody>
                  <a:tcPr/>
                </a:tc>
                <a:extLst>
                  <a:ext uri="{0D108BD9-81ED-4DB2-BD59-A6C34878D82A}">
                    <a16:rowId xmlns:a16="http://schemas.microsoft.com/office/drawing/2014/main" xmlns="" val="10002"/>
                  </a:ext>
                </a:extLst>
              </a:tr>
              <a:tr h="937913">
                <a:tc>
                  <a:txBody>
                    <a:bodyPr/>
                    <a:lstStyle/>
                    <a:p>
                      <a:pPr algn="ctr"/>
                      <a:r>
                        <a:rPr lang="en-GB" altLang="en-US" sz="2000" dirty="0" smtClean="0">
                          <a:latin typeface="Century Gothic" panose="020B0502020202020204" pitchFamily="34" charset="0"/>
                        </a:rPr>
                        <a:t>Quality of follow- up actions</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Century Gothic" panose="020B0502020202020204" pitchFamily="34" charset="0"/>
                        </a:rPr>
                        <a:t>30</a:t>
                      </a:r>
                      <a:endParaRPr lang="el-GR" altLang="en-US" sz="2000" dirty="0" smtClean="0">
                        <a:latin typeface="Century Gothic" panose="020B0502020202020204" pitchFamily="34" charset="0"/>
                      </a:endParaRPr>
                    </a:p>
                    <a:p>
                      <a:pPr algn="ctr"/>
                      <a:endParaRPr lang="en-GB" sz="2000" b="1" dirty="0">
                        <a:latin typeface="Century Gothic" panose="020B0502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60320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dirty="0" smtClean="0">
                <a:solidFill>
                  <a:schemeClr val="accent5">
                    <a:lumMod val="75000"/>
                  </a:schemeClr>
                </a:solidFill>
                <a:latin typeface="Century Gothic" panose="020B0502020202020204" pitchFamily="34" charset="0"/>
              </a:rPr>
              <a:t>ΑΞΙΟΛΟΓΗΣΗ  ΑΙΤΗΣΕΩΝ</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143000"/>
            <a:ext cx="8229600" cy="3942184"/>
          </a:xfrm>
        </p:spPr>
        <p:txBody>
          <a:bodyPr>
            <a:normAutofit/>
          </a:bodyPr>
          <a:lstStyle/>
          <a:p>
            <a:pPr algn="just"/>
            <a:r>
              <a:rPr lang="el-GR" sz="2000" dirty="0">
                <a:latin typeface="Century Gothic" panose="020B0502020202020204" pitchFamily="34" charset="0"/>
                <a:cs typeface="Arial" charset="0"/>
              </a:rPr>
              <a:t>Η αξιολόγηση και επιλογή των σχεδίων γίνεται </a:t>
            </a:r>
            <a:r>
              <a:rPr lang="el-GR" sz="2000" dirty="0" smtClean="0">
                <a:latin typeface="Century Gothic" panose="020B0502020202020204" pitchFamily="34" charset="0"/>
                <a:cs typeface="Arial" charset="0"/>
              </a:rPr>
              <a:t>σε εθνικό επίπεδο – </a:t>
            </a:r>
            <a:r>
              <a:rPr lang="el-GR" sz="2000" dirty="0">
                <a:latin typeface="Century Gothic" panose="020B0502020202020204" pitchFamily="34" charset="0"/>
                <a:cs typeface="Arial" charset="0"/>
              </a:rPr>
              <a:t>Αξιολόγηση </a:t>
            </a:r>
            <a:r>
              <a:rPr lang="el-GR" sz="2000" dirty="0" err="1">
                <a:latin typeface="Century Gothic" panose="020B0502020202020204" pitchFamily="34" charset="0"/>
                <a:cs typeface="Arial" charset="0"/>
              </a:rPr>
              <a:t>επιλεξιμότητας</a:t>
            </a:r>
            <a:r>
              <a:rPr lang="el-GR" sz="2000" dirty="0">
                <a:latin typeface="Century Gothic" panose="020B0502020202020204" pitchFamily="34" charset="0"/>
                <a:cs typeface="Arial" charset="0"/>
              </a:rPr>
              <a:t> και </a:t>
            </a:r>
            <a:r>
              <a:rPr lang="el-GR" sz="2000" dirty="0" smtClean="0">
                <a:latin typeface="Century Gothic" panose="020B0502020202020204" pitchFamily="34" charset="0"/>
                <a:cs typeface="Arial" charset="0"/>
              </a:rPr>
              <a:t>ποιότητας</a:t>
            </a:r>
            <a:endParaRPr lang="en-GB" sz="2000" dirty="0" smtClean="0">
              <a:latin typeface="Century Gothic" panose="020B0502020202020204" pitchFamily="34" charset="0"/>
              <a:cs typeface="Arial" charset="0"/>
            </a:endParaRPr>
          </a:p>
          <a:p>
            <a:endParaRPr lang="el-GR" sz="1400" dirty="0">
              <a:latin typeface="Century Gothic" panose="020B0502020202020204" pitchFamily="34" charset="0"/>
              <a:cs typeface="Arial" charset="0"/>
            </a:endParaRPr>
          </a:p>
          <a:p>
            <a:pPr lvl="0" algn="just"/>
            <a:r>
              <a:rPr lang="el-GR" sz="2000" dirty="0">
                <a:latin typeface="Century Gothic" panose="020B0502020202020204" pitchFamily="34" charset="0"/>
                <a:cs typeface="Arial" charset="0"/>
              </a:rPr>
              <a:t>Τα έντυπα της αξιολόγησης προτάσεων είναι κοινά για όλες τις χώρες και δημοσιεύονται στην ιστοσελίδα </a:t>
            </a:r>
            <a:r>
              <a:rPr lang="el-GR" sz="2000" dirty="0" smtClean="0">
                <a:latin typeface="Century Gothic" panose="020B0502020202020204" pitchFamily="34" charset="0"/>
                <a:cs typeface="Arial" charset="0"/>
              </a:rPr>
              <a:t>μας</a:t>
            </a:r>
            <a:endParaRPr lang="en-GB" sz="2000" dirty="0" smtClean="0">
              <a:latin typeface="Century Gothic" panose="020B0502020202020204" pitchFamily="34" charset="0"/>
              <a:cs typeface="Arial" charset="0"/>
            </a:endParaRPr>
          </a:p>
          <a:p>
            <a:pPr lvl="0" algn="just"/>
            <a:endParaRPr lang="en-GB" sz="1400" dirty="0">
              <a:latin typeface="Century Gothic" panose="020B0502020202020204" pitchFamily="34" charset="0"/>
              <a:cs typeface="Arial" charset="0"/>
            </a:endParaRPr>
          </a:p>
          <a:p>
            <a:pPr lvl="0" algn="just"/>
            <a:r>
              <a:rPr lang="el-GR" sz="2000" dirty="0">
                <a:latin typeface="Century Gothic" panose="020B0502020202020204" pitchFamily="34" charset="0"/>
                <a:cs typeface="Arial" charset="0"/>
              </a:rPr>
              <a:t>Το ΙΔΕΠ μπορεί να μειώσει το αιτούμενο κονδύλι </a:t>
            </a:r>
            <a:r>
              <a:rPr lang="el-GR" sz="2000" dirty="0" smtClean="0">
                <a:latin typeface="Century Gothic" panose="020B0502020202020204" pitchFamily="34" charset="0"/>
                <a:cs typeface="Arial" charset="0"/>
              </a:rPr>
              <a:t>[</a:t>
            </a:r>
            <a:r>
              <a:rPr lang="el-GR" sz="2000" dirty="0">
                <a:latin typeface="Century Gothic" panose="020B0502020202020204" pitchFamily="34" charset="0"/>
                <a:cs typeface="Arial" charset="0"/>
              </a:rPr>
              <a:t>βάσει ποιότητας, επιλεξιμότητας, δυναμικότητας του οργανισμού, λάθος κοστολόγησης</a:t>
            </a:r>
            <a:r>
              <a:rPr lang="en-GB" sz="2000" dirty="0">
                <a:latin typeface="Century Gothic" panose="020B0502020202020204" pitchFamily="34" charset="0"/>
                <a:cs typeface="Arial" charset="0"/>
              </a:rPr>
              <a:t>, </a:t>
            </a:r>
            <a:r>
              <a:rPr lang="el-GR" sz="2000" dirty="0">
                <a:latin typeface="Century Gothic" panose="020B0502020202020204" pitchFamily="34" charset="0"/>
                <a:cs typeface="Arial" charset="0"/>
              </a:rPr>
              <a:t>διαθεσιμότητας κονδυλίων για την Κύπρο</a:t>
            </a:r>
            <a:r>
              <a:rPr lang="en-GB" sz="2000" dirty="0">
                <a:latin typeface="Century Gothic" panose="020B0502020202020204" pitchFamily="34" charset="0"/>
                <a:cs typeface="Arial" charset="0"/>
              </a:rPr>
              <a:t>, </a:t>
            </a:r>
            <a:r>
              <a:rPr lang="el-GR" sz="2000" dirty="0">
                <a:latin typeface="Century Gothic" panose="020B0502020202020204" pitchFamily="34" charset="0"/>
                <a:cs typeface="Arial" charset="0"/>
              </a:rPr>
              <a:t>προηγούμενης επίδοσης του οργανισμού στο Πρόγραμμα (απορρόφηση κονδυλίων και σωστή διαχείριση</a:t>
            </a:r>
            <a:r>
              <a:rPr lang="en-GB" sz="2000" dirty="0">
                <a:latin typeface="Century Gothic" panose="020B0502020202020204" pitchFamily="34" charset="0"/>
                <a:cs typeface="Arial" charset="0"/>
              </a:rPr>
              <a:t>)</a:t>
            </a:r>
            <a:r>
              <a:rPr lang="el-GR" sz="2000" dirty="0" smtClean="0">
                <a:latin typeface="Century Gothic" panose="020B0502020202020204" pitchFamily="34" charset="0"/>
                <a:cs typeface="Arial" charset="0"/>
              </a:rPr>
              <a:t>]</a:t>
            </a:r>
            <a:endParaRPr lang="en-GB" sz="2000" dirty="0" smtClean="0">
              <a:latin typeface="Century Gothic" panose="020B0502020202020204" pitchFamily="34" charset="0"/>
              <a:cs typeface="Arial" charset="0"/>
            </a:endParaRPr>
          </a:p>
          <a:p>
            <a:pPr marL="400050" lvl="1" indent="0" algn="just">
              <a:buNone/>
            </a:pPr>
            <a:r>
              <a:rPr lang="en-GB" sz="2000" dirty="0" smtClean="0">
                <a:latin typeface="Century Gothic" panose="020B0502020202020204" pitchFamily="34" charset="0"/>
                <a:cs typeface="Arial" charset="0"/>
              </a:rPr>
              <a:t> </a:t>
            </a:r>
          </a:p>
        </p:txBody>
      </p:sp>
    </p:spTree>
    <p:extLst>
      <p:ext uri="{BB962C8B-B14F-4D97-AF65-F5344CB8AC3E}">
        <p14:creationId xmlns:p14="http://schemas.microsoft.com/office/powerpoint/2010/main" val="17193408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smtClean="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3089230"/>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11" y="0"/>
            <a:ext cx="4889500"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580112" y="121297"/>
            <a:ext cx="3384376" cy="5746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smtClean="0">
                <a:solidFill>
                  <a:schemeClr val="bg1">
                    <a:lumMod val="50000"/>
                  </a:schemeClr>
                </a:solidFill>
                <a:latin typeface="Century Gothic" panose="020B0502020202020204" pitchFamily="34" charset="0"/>
              </a:rPr>
              <a:t/>
            </a:r>
            <a:br>
              <a:rPr lang="el-GR" sz="2800" dirty="0" smtClean="0">
                <a:solidFill>
                  <a:schemeClr val="bg1">
                    <a:lumMod val="50000"/>
                  </a:schemeClr>
                </a:solidFill>
                <a:latin typeface="Century Gothic" panose="020B0502020202020204" pitchFamily="34" charset="0"/>
              </a:rPr>
            </a:br>
            <a:r>
              <a:rPr lang="el-GR" sz="2800" dirty="0" smtClean="0">
                <a:solidFill>
                  <a:schemeClr val="bg1">
                    <a:lumMod val="50000"/>
                  </a:schemeClr>
                </a:solidFill>
                <a:latin typeface="Century Gothic" panose="020B0502020202020204" pitchFamily="34" charset="0"/>
              </a:rPr>
              <a:t>ΤΕΧΝΙΚΕΣ ΟΔΗΓΙΕΣ</a:t>
            </a:r>
            <a:br>
              <a:rPr lang="el-GR" sz="2800" dirty="0" smtClean="0">
                <a:solidFill>
                  <a:schemeClr val="bg1">
                    <a:lumMod val="50000"/>
                  </a:schemeClr>
                </a:solidFill>
                <a:latin typeface="Century Gothic" panose="020B0502020202020204" pitchFamily="34" charset="0"/>
              </a:rPr>
            </a:br>
            <a:r>
              <a:rPr lang="el-GR" sz="2800" dirty="0" smtClean="0">
                <a:solidFill>
                  <a:schemeClr val="bg1">
                    <a:lumMod val="50000"/>
                  </a:schemeClr>
                </a:solidFill>
                <a:latin typeface="Century Gothic" panose="020B0502020202020204" pitchFamily="34" charset="0"/>
              </a:rPr>
              <a:t/>
            </a:r>
            <a:br>
              <a:rPr lang="el-GR" sz="2800" dirty="0" smtClean="0">
                <a:solidFill>
                  <a:schemeClr val="bg1">
                    <a:lumMod val="50000"/>
                  </a:schemeClr>
                </a:solidFill>
                <a:latin typeface="Century Gothic" panose="020B0502020202020204" pitchFamily="34" charset="0"/>
              </a:rPr>
            </a:br>
            <a:r>
              <a:rPr lang="el-GR" sz="2800" dirty="0">
                <a:solidFill>
                  <a:schemeClr val="bg1">
                    <a:lumMod val="50000"/>
                  </a:schemeClr>
                </a:solidFill>
                <a:latin typeface="Century Gothic" panose="020B0502020202020204" pitchFamily="34" charset="0"/>
              </a:rPr>
              <a:t>Υ</a:t>
            </a:r>
            <a:r>
              <a:rPr lang="el-GR" sz="2800" dirty="0" smtClean="0">
                <a:solidFill>
                  <a:schemeClr val="bg1">
                    <a:lumMod val="50000"/>
                  </a:schemeClr>
                </a:solidFill>
                <a:latin typeface="Century Gothic" panose="020B0502020202020204" pitchFamily="34" charset="0"/>
              </a:rPr>
              <a:t>ποβολή </a:t>
            </a:r>
            <a:r>
              <a:rPr lang="el-GR" sz="2800" dirty="0">
                <a:solidFill>
                  <a:schemeClr val="bg1">
                    <a:lumMod val="50000"/>
                  </a:schemeClr>
                </a:solidFill>
                <a:latin typeface="Century Gothic" panose="020B0502020202020204" pitchFamily="34" charset="0"/>
              </a:rPr>
              <a:t>Α</a:t>
            </a:r>
            <a:r>
              <a:rPr lang="el-GR" sz="2800" dirty="0" smtClean="0">
                <a:solidFill>
                  <a:schemeClr val="bg1">
                    <a:lumMod val="50000"/>
                  </a:schemeClr>
                </a:solidFill>
                <a:latin typeface="Century Gothic" panose="020B0502020202020204" pitchFamily="34" charset="0"/>
              </a:rPr>
              <a:t>ίτησης </a:t>
            </a: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407257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91" y="76490"/>
            <a:ext cx="8880921" cy="777295"/>
          </a:xfrm>
        </p:spPr>
        <p:txBody>
          <a:bodyPr>
            <a:noAutofit/>
          </a:bodyPr>
          <a:lstStyle/>
          <a:p>
            <a:r>
              <a:rPr lang="en-US" sz="2800" dirty="0" smtClean="0">
                <a:solidFill>
                  <a:schemeClr val="accent5">
                    <a:lumMod val="75000"/>
                  </a:schemeClr>
                </a:solidFill>
                <a:latin typeface="Century Gothic" panose="020B0502020202020204" pitchFamily="34" charset="0"/>
              </a:rPr>
              <a:t>Erasmus+ and European Solidarity Corps Platform</a:t>
            </a:r>
            <a:endParaRPr lang="en-GB" sz="2800" dirty="0">
              <a:solidFill>
                <a:schemeClr val="accent5">
                  <a:lumMod val="75000"/>
                </a:schemeClr>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0639" y="764704"/>
            <a:ext cx="8592889" cy="2339102"/>
          </a:xfrm>
          <a:prstGeom prst="rect">
            <a:avLst/>
          </a:prstGeom>
        </p:spPr>
        <p:txBody>
          <a:bodyPr wrap="square">
            <a:spAutoFit/>
          </a:bodyPr>
          <a:lstStyle/>
          <a:p>
            <a:pPr marL="457200" indent="-457200">
              <a:buFont typeface="Wingdings" panose="05000000000000000000" pitchFamily="2" charset="2"/>
              <a:buChar char="Ø"/>
            </a:pPr>
            <a:r>
              <a:rPr lang="el-GR" b="1" dirty="0">
                <a:solidFill>
                  <a:schemeClr val="tx1">
                    <a:lumMod val="75000"/>
                    <a:lumOff val="25000"/>
                  </a:schemeClr>
                </a:solidFill>
                <a:latin typeface="Century Gothic" panose="020B0502020202020204" pitchFamily="34" charset="0"/>
                <a:hlinkClick r:id="rId2"/>
              </a:rPr>
              <a:t>Πλατφόρμα </a:t>
            </a:r>
            <a:r>
              <a:rPr lang="en-US" b="1" dirty="0">
                <a:solidFill>
                  <a:schemeClr val="tx1">
                    <a:lumMod val="75000"/>
                    <a:lumOff val="25000"/>
                  </a:schemeClr>
                </a:solidFill>
                <a:latin typeface="Century Gothic" panose="020B0502020202020204" pitchFamily="34" charset="0"/>
                <a:hlinkClick r:id="rId2"/>
              </a:rPr>
              <a:t>EESCP</a:t>
            </a:r>
            <a:r>
              <a:rPr lang="en-US" b="1" dirty="0">
                <a:solidFill>
                  <a:schemeClr val="tx1">
                    <a:lumMod val="75000"/>
                    <a:lumOff val="25000"/>
                  </a:schemeClr>
                </a:solidFill>
                <a:latin typeface="Century Gothic" panose="020B0502020202020204" pitchFamily="34" charset="0"/>
              </a:rPr>
              <a:t> </a:t>
            </a:r>
            <a:r>
              <a:rPr lang="en-US" b="1" dirty="0" smtClean="0">
                <a:solidFill>
                  <a:schemeClr val="tx1">
                    <a:lumMod val="75000"/>
                    <a:lumOff val="25000"/>
                  </a:schemeClr>
                </a:solidFill>
                <a:latin typeface="Century Gothic" panose="020B0502020202020204" pitchFamily="34" charset="0"/>
              </a:rPr>
              <a:t>- “Single Entry Point” </a:t>
            </a:r>
            <a:r>
              <a:rPr lang="el-GR" b="1" dirty="0" smtClean="0">
                <a:solidFill>
                  <a:schemeClr val="tx1">
                    <a:lumMod val="75000"/>
                    <a:lumOff val="25000"/>
                  </a:schemeClr>
                </a:solidFill>
                <a:latin typeface="Century Gothic" panose="020B0502020202020204" pitchFamily="34" charset="0"/>
              </a:rPr>
              <a:t>για</a:t>
            </a:r>
            <a:r>
              <a:rPr lang="en-US" b="1" dirty="0" smtClean="0">
                <a:solidFill>
                  <a:schemeClr val="tx1">
                    <a:lumMod val="75000"/>
                    <a:lumOff val="25000"/>
                  </a:schemeClr>
                </a:solidFill>
                <a:latin typeface="Century Gothic" panose="020B0502020202020204" pitchFamily="34" charset="0"/>
              </a:rPr>
              <a:t>:</a:t>
            </a:r>
          </a:p>
          <a:p>
            <a:pPr marL="342900" indent="-342900">
              <a:buFontTx/>
              <a:buChar char="-"/>
            </a:pPr>
            <a:r>
              <a:rPr lang="el-GR" dirty="0" smtClean="0">
                <a:solidFill>
                  <a:schemeClr val="tx1">
                    <a:lumMod val="75000"/>
                    <a:lumOff val="25000"/>
                  </a:schemeClr>
                </a:solidFill>
                <a:latin typeface="Century Gothic" panose="020B0502020202020204" pitchFamily="34" charset="0"/>
              </a:rPr>
              <a:t>Εξεύρεση οργανισμών που συμμετέχουν σε Αποκεντρωμένες Δράσεις</a:t>
            </a:r>
            <a:endParaRPr lang="en-US" dirty="0" smtClean="0">
              <a:solidFill>
                <a:schemeClr val="tx1">
                  <a:lumMod val="75000"/>
                  <a:lumOff val="25000"/>
                </a:schemeClr>
              </a:solidFill>
              <a:latin typeface="Century Gothic" panose="020B0502020202020204" pitchFamily="34" charset="0"/>
            </a:endParaRPr>
          </a:p>
          <a:p>
            <a:pPr marL="342900" indent="-342900">
              <a:buFontTx/>
              <a:buChar char="-"/>
            </a:pPr>
            <a:r>
              <a:rPr lang="en-US" dirty="0" smtClean="0">
                <a:solidFill>
                  <a:schemeClr val="tx1">
                    <a:lumMod val="75000"/>
                    <a:lumOff val="25000"/>
                  </a:schemeClr>
                </a:solidFill>
                <a:latin typeface="Century Gothic" panose="020B0502020202020204" pitchFamily="34" charset="0"/>
              </a:rPr>
              <a:t>E</a:t>
            </a:r>
            <a:r>
              <a:rPr lang="el-GR" dirty="0" err="1" smtClean="0">
                <a:solidFill>
                  <a:schemeClr val="tx1">
                    <a:lumMod val="75000"/>
                    <a:lumOff val="25000"/>
                  </a:schemeClr>
                </a:solidFill>
                <a:latin typeface="Century Gothic" panose="020B0502020202020204" pitchFamily="34" charset="0"/>
              </a:rPr>
              <a:t>υκαιρίες</a:t>
            </a:r>
            <a:r>
              <a:rPr lang="el-GR" dirty="0" smtClean="0">
                <a:solidFill>
                  <a:schemeClr val="tx1">
                    <a:lumMod val="75000"/>
                    <a:lumOff val="25000"/>
                  </a:schemeClr>
                </a:solidFill>
                <a:latin typeface="Century Gothic" panose="020B0502020202020204" pitchFamily="34" charset="0"/>
              </a:rPr>
              <a:t> του Προγράμματος</a:t>
            </a:r>
          </a:p>
          <a:p>
            <a:pPr marL="342900" indent="-342900">
              <a:buFontTx/>
              <a:buChar char="-"/>
            </a:pPr>
            <a:r>
              <a:rPr lang="el-GR" dirty="0" smtClean="0">
                <a:solidFill>
                  <a:schemeClr val="tx1">
                    <a:lumMod val="75000"/>
                    <a:lumOff val="25000"/>
                  </a:schemeClr>
                </a:solidFill>
                <a:latin typeface="Century Gothic" panose="020B0502020202020204" pitchFamily="34" charset="0"/>
              </a:rPr>
              <a:t>Πρόσβαση σε εγκεκριμένα Σχέδια/</a:t>
            </a:r>
            <a:r>
              <a:rPr lang="en-US" dirty="0" smtClean="0">
                <a:solidFill>
                  <a:schemeClr val="tx1">
                    <a:lumMod val="75000"/>
                    <a:lumOff val="25000"/>
                  </a:schemeClr>
                </a:solidFill>
                <a:latin typeface="Century Gothic" panose="020B0502020202020204" pitchFamily="34" charset="0"/>
              </a:rPr>
              <a:t>Projects’ Result Platform</a:t>
            </a:r>
          </a:p>
          <a:p>
            <a:pPr marL="342900" indent="-342900">
              <a:buFontTx/>
              <a:buChar char="-"/>
            </a:pPr>
            <a:r>
              <a:rPr lang="en-GB" dirty="0">
                <a:solidFill>
                  <a:schemeClr val="tx1">
                    <a:lumMod val="75000"/>
                    <a:lumOff val="25000"/>
                  </a:schemeClr>
                </a:solidFill>
                <a:latin typeface="Century Gothic" panose="020B0502020202020204" pitchFamily="34" charset="0"/>
              </a:rPr>
              <a:t>E</a:t>
            </a:r>
            <a:r>
              <a:rPr lang="el-GR" dirty="0" err="1" smtClean="0">
                <a:solidFill>
                  <a:schemeClr val="tx1">
                    <a:lumMod val="75000"/>
                    <a:lumOff val="25000"/>
                  </a:schemeClr>
                </a:solidFill>
                <a:latin typeface="Century Gothic" panose="020B0502020202020204" pitchFamily="34" charset="0"/>
              </a:rPr>
              <a:t>γγραφές</a:t>
            </a:r>
            <a:r>
              <a:rPr lang="el-GR" dirty="0">
                <a:solidFill>
                  <a:schemeClr val="tx1">
                    <a:lumMod val="75000"/>
                    <a:lumOff val="25000"/>
                  </a:schemeClr>
                </a:solidFill>
                <a:latin typeface="Century Gothic" panose="020B0502020202020204" pitchFamily="34" charset="0"/>
              </a:rPr>
              <a:t> </a:t>
            </a:r>
            <a:r>
              <a:rPr lang="el-GR" dirty="0" smtClean="0">
                <a:solidFill>
                  <a:schemeClr val="tx1">
                    <a:lumMod val="75000"/>
                    <a:lumOff val="25000"/>
                  </a:schemeClr>
                </a:solidFill>
                <a:latin typeface="Century Gothic" panose="020B0502020202020204" pitchFamily="34" charset="0"/>
              </a:rPr>
              <a:t>νέων οργανισμών (Απόκτηση Ο</a:t>
            </a:r>
            <a:r>
              <a:rPr lang="en-US" dirty="0" smtClean="0">
                <a:solidFill>
                  <a:schemeClr val="tx1">
                    <a:lumMod val="75000"/>
                    <a:lumOff val="25000"/>
                  </a:schemeClr>
                </a:solidFill>
                <a:latin typeface="Century Gothic" panose="020B0502020202020204" pitchFamily="34" charset="0"/>
              </a:rPr>
              <a:t>ID)</a:t>
            </a:r>
            <a:endParaRPr lang="el-GR" dirty="0" smtClean="0">
              <a:solidFill>
                <a:schemeClr val="tx1">
                  <a:lumMod val="75000"/>
                  <a:lumOff val="25000"/>
                </a:schemeClr>
              </a:solidFill>
              <a:latin typeface="Century Gothic" panose="020B0502020202020204" pitchFamily="34" charset="0"/>
            </a:endParaRPr>
          </a:p>
          <a:p>
            <a:pPr marL="342900" indent="-342900">
              <a:buFontTx/>
              <a:buChar char="-"/>
            </a:pPr>
            <a:r>
              <a:rPr lang="el-GR" dirty="0" smtClean="0">
                <a:solidFill>
                  <a:schemeClr val="tx1">
                    <a:lumMod val="75000"/>
                    <a:lumOff val="25000"/>
                  </a:schemeClr>
                </a:solidFill>
                <a:latin typeface="Century Gothic" panose="020B0502020202020204" pitchFamily="34" charset="0"/>
              </a:rPr>
              <a:t>Πρόσβαση στις αιτήσεις</a:t>
            </a:r>
            <a:endParaRPr lang="en-US" dirty="0" smtClean="0">
              <a:solidFill>
                <a:schemeClr val="tx1">
                  <a:lumMod val="75000"/>
                  <a:lumOff val="25000"/>
                </a:schemeClr>
              </a:solidFill>
              <a:latin typeface="Century Gothic" panose="020B0502020202020204" pitchFamily="34" charset="0"/>
            </a:endParaRPr>
          </a:p>
          <a:p>
            <a:pPr marL="342900" indent="-342900">
              <a:buFontTx/>
              <a:buChar char="-"/>
            </a:pPr>
            <a:r>
              <a:rPr lang="el-GR" dirty="0" smtClean="0">
                <a:solidFill>
                  <a:schemeClr val="tx1">
                    <a:lumMod val="75000"/>
                    <a:lumOff val="25000"/>
                  </a:schemeClr>
                </a:solidFill>
                <a:latin typeface="Century Gothic" panose="020B0502020202020204" pitchFamily="34" charset="0"/>
              </a:rPr>
              <a:t>Διαχείριση εγκεκριμένων σχεδίων</a:t>
            </a:r>
            <a:endParaRPr lang="en-US" sz="2000" dirty="0" smtClean="0">
              <a:solidFill>
                <a:schemeClr val="tx1">
                  <a:lumMod val="75000"/>
                  <a:lumOff val="25000"/>
                </a:schemeClr>
              </a:solidFill>
              <a:latin typeface="Century Gothic" panose="020B0502020202020204" pitchFamily="34" charset="0"/>
            </a:endParaRPr>
          </a:p>
          <a:p>
            <a:endParaRPr lang="en-GB" sz="2000" dirty="0" smtClean="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1" y="2968705"/>
            <a:ext cx="9196534" cy="3887094"/>
          </a:xfrm>
          <a:prstGeom prst="rect">
            <a:avLst/>
          </a:prstGeom>
        </p:spPr>
      </p:pic>
    </p:spTree>
    <p:extLst>
      <p:ext uri="{BB962C8B-B14F-4D97-AF65-F5344CB8AC3E}">
        <p14:creationId xmlns:p14="http://schemas.microsoft.com/office/powerpoint/2010/main" val="2760422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2407" y="188640"/>
            <a:ext cx="8003232" cy="432048"/>
          </a:xfrm>
        </p:spPr>
        <p:txBody>
          <a:bodyPr>
            <a:noAutofit/>
          </a:bodyPr>
          <a:lstStyle/>
          <a:p>
            <a:pPr algn="ctr"/>
            <a:r>
              <a:rPr lang="el-GR" sz="2800" dirty="0" smtClean="0">
                <a:solidFill>
                  <a:schemeClr val="accent5">
                    <a:lumMod val="75000"/>
                  </a:schemeClr>
                </a:solidFill>
                <a:latin typeface="Century Gothic" panose="020B0502020202020204" pitchFamily="34" charset="0"/>
              </a:rPr>
              <a:t>ΑΡΧΙΚΗ ΣΕΛΙΔΑ </a:t>
            </a:r>
            <a:r>
              <a:rPr lang="en-US" sz="2800" dirty="0" smtClean="0">
                <a:solidFill>
                  <a:schemeClr val="accent5">
                    <a:lumMod val="75000"/>
                  </a:schemeClr>
                </a:solidFill>
                <a:latin typeface="Century Gothic" panose="020B0502020202020204" pitchFamily="34" charset="0"/>
              </a:rPr>
              <a:t>EESCP – TOP MENU</a:t>
            </a:r>
            <a:endParaRPr lang="en-GB" sz="2800" dirty="0">
              <a:solidFill>
                <a:schemeClr val="accent5">
                  <a:lumMod val="75000"/>
                </a:schemeClr>
              </a:solidFill>
              <a:latin typeface="Century Gothic" panose="020B0502020202020204" pitchFamily="34" charset="0"/>
            </a:endParaRPr>
          </a:p>
        </p:txBody>
      </p:sp>
      <p:sp>
        <p:nvSpPr>
          <p:cNvPr id="6" name="Text Placeholder 5"/>
          <p:cNvSpPr>
            <a:spLocks noGrp="1"/>
          </p:cNvSpPr>
          <p:nvPr>
            <p:ph type="body" sz="half" idx="2"/>
          </p:nvPr>
        </p:nvSpPr>
        <p:spPr>
          <a:xfrm>
            <a:off x="323528" y="2996952"/>
            <a:ext cx="8712968" cy="2871353"/>
          </a:xfrm>
        </p:spPr>
        <p:txBody>
          <a:bodyPr>
            <a:noAutofit/>
          </a:bodyPr>
          <a:lstStyle/>
          <a:p>
            <a:pPr marL="457200" indent="-457200">
              <a:buFont typeface="+mj-lt"/>
              <a:buAutoNum type="arabicPeriod"/>
            </a:pPr>
            <a:r>
              <a:rPr lang="el-GR" sz="2000" dirty="0" smtClean="0">
                <a:latin typeface="Century Gothic" panose="020B0502020202020204" pitchFamily="34" charset="0"/>
              </a:rPr>
              <a:t>Πλοήγηση στην πλατφόρμα</a:t>
            </a:r>
          </a:p>
          <a:p>
            <a:pPr marL="457200" indent="-457200">
              <a:buFont typeface="+mj-lt"/>
              <a:buAutoNum type="arabicPeriod"/>
            </a:pPr>
            <a:r>
              <a:rPr lang="el-GR" sz="2000" dirty="0" smtClean="0">
                <a:latin typeface="Century Gothic" panose="020B0502020202020204" pitchFamily="34" charset="0"/>
              </a:rPr>
              <a:t>Εγγραφή – Σύνδεση/Αποσύνδεση με προσωπικό λογαριασμό </a:t>
            </a:r>
          </a:p>
          <a:p>
            <a:pPr marL="457200" indent="-457200">
              <a:buFont typeface="+mj-lt"/>
              <a:buAutoNum type="arabicPeriod"/>
            </a:pPr>
            <a:r>
              <a:rPr lang="el-GR" sz="2000" dirty="0" smtClean="0">
                <a:latin typeface="Century Gothic" panose="020B0502020202020204" pitchFamily="34" charset="0"/>
              </a:rPr>
              <a:t>Προεπιλεγμένη γλώσσα</a:t>
            </a:r>
            <a:r>
              <a:rPr lang="en-US" sz="2000" dirty="0" smtClean="0">
                <a:latin typeface="Century Gothic" panose="020B0502020202020204" pitchFamily="34" charset="0"/>
              </a:rPr>
              <a:t>:</a:t>
            </a:r>
            <a:r>
              <a:rPr lang="el-GR" sz="2000" dirty="0" smtClean="0">
                <a:latin typeface="Century Gothic" panose="020B0502020202020204" pitchFamily="34" charset="0"/>
              </a:rPr>
              <a:t> Αγγλικά</a:t>
            </a:r>
            <a:r>
              <a:rPr lang="en-US" sz="2000" dirty="0" smtClean="0">
                <a:latin typeface="Century Gothic" panose="020B0502020202020204" pitchFamily="34" charset="0"/>
              </a:rPr>
              <a:t>.</a:t>
            </a:r>
            <a:r>
              <a:rPr lang="el-GR" sz="2000" dirty="0" smtClean="0">
                <a:latin typeface="Century Gothic" panose="020B0502020202020204" pitchFamily="34" charset="0"/>
              </a:rPr>
              <a:t> </a:t>
            </a:r>
            <a:r>
              <a:rPr lang="en-US" sz="2000" dirty="0" smtClean="0">
                <a:latin typeface="Century Gothic" panose="020B0502020202020204" pitchFamily="34" charset="0"/>
              </a:rPr>
              <a:t>M</a:t>
            </a:r>
            <a:r>
              <a:rPr lang="el-GR" sz="2000" dirty="0" err="1" smtClean="0">
                <a:latin typeface="Century Gothic" panose="020B0502020202020204" pitchFamily="34" charset="0"/>
              </a:rPr>
              <a:t>πορείτε</a:t>
            </a:r>
            <a:r>
              <a:rPr lang="el-GR" sz="2000" dirty="0" smtClean="0">
                <a:latin typeface="Century Gothic" panose="020B0502020202020204" pitchFamily="34" charset="0"/>
              </a:rPr>
              <a:t> να μετατρέψετε τη γλώσσα στα Ελληνικά</a:t>
            </a:r>
          </a:p>
          <a:p>
            <a:pPr marL="457200" indent="-457200">
              <a:buFont typeface="+mj-lt"/>
              <a:buAutoNum type="arabicPeriod"/>
            </a:pPr>
            <a:r>
              <a:rPr lang="el-GR" sz="2000" dirty="0" smtClean="0">
                <a:latin typeface="Century Gothic" panose="020B0502020202020204" pitchFamily="34" charset="0"/>
              </a:rPr>
              <a:t>Ειδοποιήσεις της πλατφόρμας προς τον χρήστη</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1131987"/>
            <a:ext cx="9144000" cy="1737159"/>
          </a:xfrm>
          <a:prstGeom prst="rect">
            <a:avLst/>
          </a:prstGeom>
        </p:spPr>
      </p:pic>
    </p:spTree>
    <p:extLst>
      <p:ext uri="{BB962C8B-B14F-4D97-AF65-F5344CB8AC3E}">
        <p14:creationId xmlns:p14="http://schemas.microsoft.com/office/powerpoint/2010/main" val="27990060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1279"/>
            <a:ext cx="8880921" cy="777295"/>
          </a:xfrm>
        </p:spPr>
        <p:txBody>
          <a:bodyPr>
            <a:noAutofit/>
          </a:bodyPr>
          <a:lstStyle/>
          <a:p>
            <a:r>
              <a:rPr lang="en-US" sz="2800" dirty="0" smtClean="0">
                <a:solidFill>
                  <a:schemeClr val="accent5">
                    <a:lumMod val="75000"/>
                  </a:schemeClr>
                </a:solidFill>
                <a:latin typeface="Century Gothic" panose="020B0502020202020204" pitchFamily="34" charset="0"/>
              </a:rPr>
              <a:t>A</a:t>
            </a:r>
            <a:r>
              <a:rPr lang="el-GR" sz="2800" dirty="0" smtClean="0">
                <a:solidFill>
                  <a:schemeClr val="accent5">
                    <a:lumMod val="75000"/>
                  </a:schemeClr>
                </a:solidFill>
                <a:latin typeface="Century Gothic" panose="020B0502020202020204" pitchFamily="34" charset="0"/>
              </a:rPr>
              <a:t>Ρ</a:t>
            </a:r>
            <a:r>
              <a:rPr lang="en-US" sz="2800" dirty="0" smtClean="0">
                <a:solidFill>
                  <a:schemeClr val="accent5">
                    <a:lumMod val="75000"/>
                  </a:schemeClr>
                </a:solidFill>
                <a:latin typeface="Century Gothic" panose="020B0502020202020204" pitchFamily="34" charset="0"/>
              </a:rPr>
              <a:t>XIKH </a:t>
            </a:r>
            <a:r>
              <a:rPr lang="el-GR" sz="2800" dirty="0" smtClean="0">
                <a:solidFill>
                  <a:schemeClr val="accent5">
                    <a:lumMod val="75000"/>
                  </a:schemeClr>
                </a:solidFill>
                <a:latin typeface="Century Gothic" panose="020B0502020202020204" pitchFamily="34" charset="0"/>
              </a:rPr>
              <a:t>ΣΕΛΙΔΑ </a:t>
            </a:r>
            <a:r>
              <a:rPr lang="en-US" sz="2800" dirty="0" smtClean="0">
                <a:solidFill>
                  <a:schemeClr val="accent5">
                    <a:lumMod val="75000"/>
                  </a:schemeClr>
                </a:solidFill>
                <a:latin typeface="Century Gothic" panose="020B0502020202020204" pitchFamily="34" charset="0"/>
              </a:rPr>
              <a:t>EESCP </a:t>
            </a:r>
            <a:r>
              <a:rPr lang="el-GR" sz="2800" dirty="0" smtClean="0">
                <a:solidFill>
                  <a:schemeClr val="accent5">
                    <a:lumMod val="75000"/>
                  </a:schemeClr>
                </a:solidFill>
                <a:latin typeface="Century Gothic" panose="020B0502020202020204" pitchFamily="34" charset="0"/>
              </a:rPr>
              <a:t>– ΒΑΣΙΚΟ</a:t>
            </a:r>
            <a:r>
              <a:rPr lang="en-US" sz="2800" dirty="0" smtClean="0">
                <a:solidFill>
                  <a:schemeClr val="accent5">
                    <a:lumMod val="75000"/>
                  </a:schemeClr>
                </a:solidFill>
                <a:latin typeface="Century Gothic" panose="020B0502020202020204" pitchFamily="34" charset="0"/>
              </a:rPr>
              <a:t> MENU</a:t>
            </a:r>
            <a:endParaRPr lang="en-GB" sz="2800" dirty="0">
              <a:solidFill>
                <a:schemeClr val="accent5">
                  <a:lumMod val="75000"/>
                </a:schemeClr>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23626" y="836712"/>
            <a:ext cx="6176565" cy="5016758"/>
          </a:xfrm>
          <a:prstGeom prst="rect">
            <a:avLst/>
          </a:prstGeom>
        </p:spPr>
        <p:txBody>
          <a:bodyPr wrap="square">
            <a:spAutoFit/>
          </a:bodyPr>
          <a:lstStyle/>
          <a:p>
            <a:pPr marL="457200" indent="-457200">
              <a:buFont typeface="+mj-lt"/>
              <a:buAutoNum type="arabicPeriod"/>
            </a:pPr>
            <a:r>
              <a:rPr lang="en-US" sz="2000" b="1" dirty="0" smtClean="0">
                <a:solidFill>
                  <a:schemeClr val="tx1">
                    <a:lumMod val="75000"/>
                    <a:lumOff val="25000"/>
                  </a:schemeClr>
                </a:solidFill>
                <a:latin typeface="Century Gothic" panose="020B0502020202020204" pitchFamily="34" charset="0"/>
              </a:rPr>
              <a:t>“HOME” : </a:t>
            </a:r>
            <a:r>
              <a:rPr lang="el-GR" sz="2000" dirty="0" smtClean="0">
                <a:solidFill>
                  <a:schemeClr val="tx1">
                    <a:lumMod val="75000"/>
                    <a:lumOff val="25000"/>
                  </a:schemeClr>
                </a:solidFill>
                <a:latin typeface="Century Gothic" panose="020B0502020202020204" pitchFamily="34" charset="0"/>
              </a:rPr>
              <a:t>Επιστροφή στο </a:t>
            </a:r>
            <a:r>
              <a:rPr lang="en-US" sz="2000" dirty="0" smtClean="0">
                <a:solidFill>
                  <a:schemeClr val="tx1">
                    <a:lumMod val="75000"/>
                    <a:lumOff val="25000"/>
                  </a:schemeClr>
                </a:solidFill>
                <a:latin typeface="Century Gothic" panose="020B0502020202020204" pitchFamily="34" charset="0"/>
              </a:rPr>
              <a:t>Homepage</a:t>
            </a:r>
          </a:p>
          <a:p>
            <a:pPr marL="457200" indent="-457200">
              <a:buFont typeface="+mj-lt"/>
              <a:buAutoNum type="arabicPeriod"/>
            </a:pPr>
            <a:r>
              <a:rPr lang="en-US" sz="2000" b="1" dirty="0" smtClean="0">
                <a:solidFill>
                  <a:schemeClr val="tx1">
                    <a:lumMod val="75000"/>
                    <a:lumOff val="25000"/>
                  </a:schemeClr>
                </a:solidFill>
                <a:latin typeface="Century Gothic" panose="020B0502020202020204" pitchFamily="34" charset="0"/>
              </a:rPr>
              <a:t>“ORGANISATIONS”:</a:t>
            </a:r>
          </a:p>
          <a:p>
            <a:r>
              <a:rPr lang="el-GR" sz="2000" dirty="0" smtClean="0">
                <a:solidFill>
                  <a:schemeClr val="tx1">
                    <a:lumMod val="75000"/>
                    <a:lumOff val="25000"/>
                  </a:schemeClr>
                </a:solidFill>
                <a:latin typeface="Century Gothic" panose="020B0502020202020204" pitchFamily="34" charset="0"/>
                <a:hlinkClick r:id="rId2"/>
              </a:rPr>
              <a:t>- Εξεύρεση οργανισμών</a:t>
            </a:r>
            <a:endParaRPr lang="el-GR" sz="2000" dirty="0" smtClean="0">
              <a:solidFill>
                <a:schemeClr val="tx1">
                  <a:lumMod val="75000"/>
                  <a:lumOff val="25000"/>
                </a:schemeClr>
              </a:solidFill>
              <a:latin typeface="Century Gothic" panose="020B0502020202020204" pitchFamily="34" charset="0"/>
            </a:endParaRPr>
          </a:p>
          <a:p>
            <a:r>
              <a:rPr lang="el-GR" sz="2000" dirty="0" smtClean="0">
                <a:solidFill>
                  <a:schemeClr val="tx1">
                    <a:lumMod val="75000"/>
                    <a:lumOff val="25000"/>
                  </a:schemeClr>
                </a:solidFill>
                <a:latin typeface="Century Gothic" panose="020B0502020202020204" pitchFamily="34" charset="0"/>
                <a:hlinkClick r:id="rId3"/>
              </a:rPr>
              <a:t>- Εγγραφή νέου οργανισμού</a:t>
            </a:r>
            <a:r>
              <a:rPr lang="el-GR" sz="2000" dirty="0" smtClean="0">
                <a:solidFill>
                  <a:schemeClr val="tx1">
                    <a:lumMod val="75000"/>
                    <a:lumOff val="25000"/>
                  </a:schemeClr>
                </a:solidFill>
                <a:latin typeface="Century Gothic" panose="020B0502020202020204" pitchFamily="34" charset="0"/>
              </a:rPr>
              <a:t> (Απαιτείται </a:t>
            </a:r>
            <a:r>
              <a:rPr lang="en-GB" sz="2000" dirty="0" smtClean="0">
                <a:solidFill>
                  <a:schemeClr val="tx1">
                    <a:lumMod val="75000"/>
                    <a:lumOff val="25000"/>
                  </a:schemeClr>
                </a:solidFill>
                <a:latin typeface="Century Gothic" panose="020B0502020202020204" pitchFamily="34" charset="0"/>
              </a:rPr>
              <a:t>Login)</a:t>
            </a:r>
            <a:endParaRPr lang="el-GR" sz="2000" dirty="0">
              <a:solidFill>
                <a:schemeClr val="tx1">
                  <a:lumMod val="75000"/>
                  <a:lumOff val="25000"/>
                </a:schemeClr>
              </a:solidFill>
              <a:latin typeface="Century Gothic" panose="020B0502020202020204" pitchFamily="34" charset="0"/>
            </a:endParaRPr>
          </a:p>
          <a:p>
            <a:r>
              <a:rPr lang="el-GR" sz="2000" dirty="0" smtClean="0">
                <a:solidFill>
                  <a:srgbClr val="FF0000"/>
                </a:solidFill>
                <a:latin typeface="Century Gothic" panose="020B0502020202020204" pitchFamily="34" charset="0"/>
              </a:rPr>
              <a:t>- Λίστα οργανισμών συνδεδεμένη με το χρήστη</a:t>
            </a:r>
            <a:r>
              <a:rPr lang="en-GB" sz="2000" dirty="0" smtClean="0">
                <a:solidFill>
                  <a:srgbClr val="FF0000"/>
                </a:solidFill>
                <a:latin typeface="Century Gothic" panose="020B0502020202020204" pitchFamily="34" charset="0"/>
              </a:rPr>
              <a:t> (</a:t>
            </a:r>
            <a:r>
              <a:rPr lang="el-GR" sz="2000" dirty="0" smtClean="0">
                <a:solidFill>
                  <a:srgbClr val="FF0000"/>
                </a:solidFill>
                <a:latin typeface="Century Gothic" panose="020B0502020202020204" pitchFamily="34" charset="0"/>
              </a:rPr>
              <a:t>Απαιτείται </a:t>
            </a:r>
            <a:r>
              <a:rPr lang="en-GB" sz="2000" dirty="0" smtClean="0">
                <a:solidFill>
                  <a:srgbClr val="FF0000"/>
                </a:solidFill>
                <a:latin typeface="Century Gothic" panose="020B0502020202020204" pitchFamily="34" charset="0"/>
              </a:rPr>
              <a:t>Login</a:t>
            </a:r>
            <a:r>
              <a:rPr lang="el-GR" sz="2000" dirty="0" smtClean="0">
                <a:solidFill>
                  <a:srgbClr val="FF0000"/>
                </a:solidFill>
                <a:latin typeface="Century Gothic" panose="020B0502020202020204" pitchFamily="34" charset="0"/>
              </a:rPr>
              <a:t>)</a:t>
            </a:r>
            <a:endParaRPr lang="en-US" sz="2000" dirty="0">
              <a:solidFill>
                <a:srgbClr val="FF0000"/>
              </a:solidFill>
              <a:latin typeface="Century Gothic" panose="020B0502020202020204" pitchFamily="34" charset="0"/>
            </a:endParaRPr>
          </a:p>
          <a:p>
            <a:pPr marL="457200" indent="-457200">
              <a:buAutoNum type="arabicPeriod" startAt="3"/>
            </a:pPr>
            <a:r>
              <a:rPr lang="en-US" sz="2000" b="1" dirty="0" smtClean="0">
                <a:solidFill>
                  <a:schemeClr val="tx1">
                    <a:lumMod val="75000"/>
                    <a:lumOff val="25000"/>
                  </a:schemeClr>
                </a:solidFill>
                <a:latin typeface="Century Gothic" panose="020B0502020202020204" pitchFamily="34" charset="0"/>
              </a:rPr>
              <a:t>“OPPORTUNITIES”: </a:t>
            </a:r>
            <a:r>
              <a:rPr lang="el-GR" sz="2000" dirty="0" smtClean="0">
                <a:solidFill>
                  <a:schemeClr val="tx1">
                    <a:lumMod val="75000"/>
                    <a:lumOff val="25000"/>
                  </a:schemeClr>
                </a:solidFill>
                <a:latin typeface="Century Gothic" panose="020B0502020202020204" pitchFamily="34" charset="0"/>
              </a:rPr>
              <a:t>Πρόσβαση σε όλες τις διαθέσιμες αιτήσεις του Προγράμματος</a:t>
            </a:r>
            <a:endParaRPr lang="en-US" sz="2000" b="1" dirty="0" smtClean="0">
              <a:solidFill>
                <a:schemeClr val="tx1">
                  <a:lumMod val="75000"/>
                  <a:lumOff val="25000"/>
                </a:schemeClr>
              </a:solidFill>
              <a:latin typeface="Century Gothic" panose="020B0502020202020204" pitchFamily="34" charset="0"/>
            </a:endParaRPr>
          </a:p>
          <a:p>
            <a:pPr marL="457200" indent="-457200">
              <a:buFontTx/>
              <a:buAutoNum type="arabicPeriod" startAt="3"/>
            </a:pPr>
            <a:r>
              <a:rPr lang="en-US" sz="2000" b="1" dirty="0" smtClean="0">
                <a:solidFill>
                  <a:schemeClr val="tx1">
                    <a:lumMod val="75000"/>
                    <a:lumOff val="25000"/>
                  </a:schemeClr>
                </a:solidFill>
                <a:latin typeface="Century Gothic" panose="020B0502020202020204" pitchFamily="34" charset="0"/>
              </a:rPr>
              <a:t>“APPLICATIONS”:</a:t>
            </a:r>
            <a:r>
              <a:rPr lang="el-GR" sz="2000" b="1" dirty="0" smtClean="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Διαχείριση αιτήσεων σε </a:t>
            </a:r>
            <a:r>
              <a:rPr lang="en-US" sz="2000" dirty="0" smtClean="0">
                <a:solidFill>
                  <a:schemeClr val="tx1">
                    <a:lumMod val="75000"/>
                    <a:lumOff val="25000"/>
                  </a:schemeClr>
                </a:solidFill>
                <a:latin typeface="Century Gothic" panose="020B0502020202020204" pitchFamily="34" charset="0"/>
              </a:rPr>
              <a:t>status “draft/submitted”, </a:t>
            </a:r>
            <a:r>
              <a:rPr lang="el-GR" sz="2000" dirty="0">
                <a:solidFill>
                  <a:schemeClr val="tx1">
                    <a:lumMod val="75000"/>
                    <a:lumOff val="25000"/>
                  </a:schemeClr>
                </a:solidFill>
                <a:latin typeface="Century Gothic" panose="020B0502020202020204" pitchFamily="34" charset="0"/>
                <a:hlinkClick r:id="rId4"/>
              </a:rPr>
              <a:t>Δ</a:t>
            </a:r>
            <a:r>
              <a:rPr lang="el-GR" sz="2000" dirty="0" smtClean="0">
                <a:solidFill>
                  <a:schemeClr val="tx1">
                    <a:lumMod val="75000"/>
                    <a:lumOff val="25000"/>
                  </a:schemeClr>
                </a:solidFill>
                <a:latin typeface="Century Gothic" panose="020B0502020202020204" pitchFamily="34" charset="0"/>
                <a:hlinkClick r:id="rId4"/>
              </a:rPr>
              <a:t>ιαχείριση ατόμων επαφής του χρήστη</a:t>
            </a:r>
            <a:r>
              <a:rPr lang="el-GR" sz="2000" dirty="0" smtClean="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a:t>
            </a:r>
            <a:r>
              <a:rPr lang="el-GR" sz="2000" dirty="0" smtClean="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smtClean="0">
                <a:solidFill>
                  <a:schemeClr val="tx1">
                    <a:lumMod val="75000"/>
                    <a:lumOff val="25000"/>
                  </a:schemeClr>
                </a:solidFill>
                <a:latin typeface="Century Gothic" panose="020B0502020202020204" pitchFamily="34" charset="0"/>
              </a:rPr>
              <a:t>)</a:t>
            </a:r>
            <a:endParaRPr lang="en-US" sz="2000" dirty="0" smtClean="0">
              <a:solidFill>
                <a:schemeClr val="tx1">
                  <a:lumMod val="75000"/>
                  <a:lumOff val="25000"/>
                </a:schemeClr>
              </a:solidFill>
              <a:latin typeface="Century Gothic" panose="020B0502020202020204" pitchFamily="34" charset="0"/>
            </a:endParaRPr>
          </a:p>
          <a:p>
            <a:pPr marL="457200" indent="-457200">
              <a:buFontTx/>
              <a:buAutoNum type="arabicPeriod" startAt="3"/>
            </a:pPr>
            <a:r>
              <a:rPr lang="en-US" sz="2000" b="1" dirty="0" smtClean="0">
                <a:solidFill>
                  <a:schemeClr val="tx1">
                    <a:lumMod val="75000"/>
                    <a:lumOff val="25000"/>
                  </a:schemeClr>
                </a:solidFill>
                <a:latin typeface="Century Gothic" panose="020B0502020202020204" pitchFamily="34" charset="0"/>
              </a:rPr>
              <a:t>“PROJECTS”:</a:t>
            </a:r>
            <a:r>
              <a:rPr lang="el-GR" sz="2000" b="1"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εγκεκριμένων σχεδίων μέσω του </a:t>
            </a:r>
            <a:r>
              <a:rPr lang="en-US" sz="2000" dirty="0">
                <a:solidFill>
                  <a:schemeClr val="tx1">
                    <a:lumMod val="75000"/>
                    <a:lumOff val="25000"/>
                  </a:schemeClr>
                </a:solidFill>
                <a:latin typeface="Century Gothic" panose="020B0502020202020204" pitchFamily="34" charset="0"/>
              </a:rPr>
              <a:t>Mobility </a:t>
            </a:r>
            <a:r>
              <a:rPr lang="en-US" sz="2000" dirty="0" smtClean="0">
                <a:solidFill>
                  <a:schemeClr val="tx1">
                    <a:lumMod val="75000"/>
                    <a:lumOff val="25000"/>
                  </a:schemeClr>
                </a:solidFill>
                <a:latin typeface="Century Gothic" panose="020B0502020202020204" pitchFamily="34" charset="0"/>
              </a:rPr>
              <a:t>Tool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smtClean="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buAutoNum type="arabicPeriod" startAt="3"/>
            </a:pPr>
            <a:r>
              <a:rPr lang="en-US" sz="2000" b="1" dirty="0" smtClean="0">
                <a:solidFill>
                  <a:schemeClr val="tx1">
                    <a:lumMod val="75000"/>
                    <a:lumOff val="25000"/>
                  </a:schemeClr>
                </a:solidFill>
                <a:latin typeface="Century Gothic" panose="020B0502020202020204" pitchFamily="34" charset="0"/>
              </a:rPr>
              <a:t>“SUPPORT”:</a:t>
            </a:r>
            <a:r>
              <a:rPr lang="el-GR" sz="2000" b="1" dirty="0" smtClean="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Τεχνική Υποστήριξη</a:t>
            </a:r>
            <a:endParaRPr lang="en-US" sz="2000" dirty="0" smtClean="0">
              <a:solidFill>
                <a:schemeClr val="tx1">
                  <a:lumMod val="75000"/>
                  <a:lumOff val="25000"/>
                </a:schemeClr>
              </a:solidFill>
              <a:latin typeface="Century Gothic" panose="020B0502020202020204" pitchFamily="34" charset="0"/>
            </a:endParaRPr>
          </a:p>
          <a:p>
            <a:pPr marL="457200" indent="-457200">
              <a:buAutoNum type="arabicPeriod" startAt="3"/>
            </a:pPr>
            <a:r>
              <a:rPr lang="en-US" sz="2000" b="1" dirty="0" smtClean="0">
                <a:solidFill>
                  <a:schemeClr val="tx1">
                    <a:lumMod val="75000"/>
                    <a:lumOff val="25000"/>
                  </a:schemeClr>
                </a:solidFill>
                <a:latin typeface="Century Gothic" panose="020B0502020202020204" pitchFamily="34" charset="0"/>
              </a:rPr>
              <a:t>“RESOURCES”:</a:t>
            </a:r>
            <a:r>
              <a:rPr lang="el-GR" sz="2000" b="1"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Πρόσβαση σε πληροφόρηση σχετική με το </a:t>
            </a:r>
            <a:r>
              <a:rPr lang="el-GR" sz="2000" dirty="0" smtClean="0">
                <a:solidFill>
                  <a:schemeClr val="tx1">
                    <a:lumMod val="75000"/>
                    <a:lumOff val="25000"/>
                  </a:schemeClr>
                </a:solidFill>
                <a:latin typeface="Century Gothic" panose="020B0502020202020204" pitchFamily="34" charset="0"/>
              </a:rPr>
              <a:t>Πρόγραμμα</a:t>
            </a:r>
            <a:endParaRPr lang="en-US" sz="2000" dirty="0">
              <a:solidFill>
                <a:schemeClr val="tx1">
                  <a:lumMod val="75000"/>
                  <a:lumOff val="25000"/>
                </a:schemeClr>
              </a:solidFill>
              <a:latin typeface="Century Gothic" panose="020B0502020202020204" pitchFamily="34" charset="0"/>
            </a:endParaRPr>
          </a:p>
        </p:txBody>
      </p:sp>
      <p:grpSp>
        <p:nvGrpSpPr>
          <p:cNvPr id="36" name="Group 35"/>
          <p:cNvGrpSpPr/>
          <p:nvPr/>
        </p:nvGrpSpPr>
        <p:grpSpPr>
          <a:xfrm>
            <a:off x="6372200" y="604388"/>
            <a:ext cx="2780108" cy="5511429"/>
            <a:chOff x="6664780" y="604388"/>
            <a:chExt cx="2487528" cy="5511429"/>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13" name="Group 12"/>
            <p:cNvGrpSpPr/>
            <p:nvPr/>
          </p:nvGrpSpPr>
          <p:grpSpPr>
            <a:xfrm>
              <a:off x="7891123" y="2439938"/>
              <a:ext cx="419960" cy="369332"/>
              <a:chOff x="7891123" y="2439938"/>
              <a:chExt cx="419960" cy="369332"/>
            </a:xfrm>
          </p:grpSpPr>
          <p:sp>
            <p:nvSpPr>
              <p:cNvPr id="10" name="Teardrop 9"/>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7928512" y="2439938"/>
                <a:ext cx="288032"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4" name="Group 13"/>
            <p:cNvGrpSpPr/>
            <p:nvPr/>
          </p:nvGrpSpPr>
          <p:grpSpPr>
            <a:xfrm>
              <a:off x="8604448" y="2900403"/>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7" name="Group 16"/>
            <p:cNvGrpSpPr/>
            <p:nvPr/>
          </p:nvGrpSpPr>
          <p:grpSpPr>
            <a:xfrm>
              <a:off x="8546868" y="3395979"/>
              <a:ext cx="419960" cy="369332"/>
              <a:chOff x="7891123" y="2439938"/>
              <a:chExt cx="419960" cy="369332"/>
            </a:xfrm>
          </p:grpSpPr>
          <p:sp>
            <p:nvSpPr>
              <p:cNvPr id="18" name="Teardrop 1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1" name="Group 20"/>
            <p:cNvGrpSpPr/>
            <p:nvPr/>
          </p:nvGrpSpPr>
          <p:grpSpPr>
            <a:xfrm>
              <a:off x="8584257" y="3824178"/>
              <a:ext cx="419960" cy="369332"/>
              <a:chOff x="7891123" y="2439938"/>
              <a:chExt cx="419960" cy="369332"/>
            </a:xfrm>
          </p:grpSpPr>
          <p:sp>
            <p:nvSpPr>
              <p:cNvPr id="22" name="Teardrop 21"/>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24" name="Group 23"/>
            <p:cNvGrpSpPr/>
            <p:nvPr/>
          </p:nvGrpSpPr>
          <p:grpSpPr>
            <a:xfrm>
              <a:off x="8221877" y="4275345"/>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27" name="Group 26"/>
            <p:cNvGrpSpPr/>
            <p:nvPr/>
          </p:nvGrpSpPr>
          <p:grpSpPr>
            <a:xfrm>
              <a:off x="8135722" y="4797077"/>
              <a:ext cx="419960" cy="369332"/>
              <a:chOff x="7891123" y="2439938"/>
              <a:chExt cx="419960" cy="369332"/>
            </a:xfrm>
          </p:grpSpPr>
          <p:sp>
            <p:nvSpPr>
              <p:cNvPr id="28" name="Teardrop 2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30" name="Group 29"/>
            <p:cNvGrpSpPr/>
            <p:nvPr/>
          </p:nvGrpSpPr>
          <p:grpSpPr>
            <a:xfrm>
              <a:off x="8365893" y="5269035"/>
              <a:ext cx="419960" cy="369332"/>
              <a:chOff x="7891123" y="2439938"/>
              <a:chExt cx="419960" cy="369332"/>
            </a:xfrm>
          </p:grpSpPr>
          <p:sp>
            <p:nvSpPr>
              <p:cNvPr id="31" name="Teardrop 3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spTree>
    <p:extLst>
      <p:ext uri="{BB962C8B-B14F-4D97-AF65-F5344CB8AC3E}">
        <p14:creationId xmlns:p14="http://schemas.microsoft.com/office/powerpoint/2010/main" val="8801217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smtClean="0">
                <a:solidFill>
                  <a:schemeClr val="accent5">
                    <a:lumMod val="75000"/>
                  </a:schemeClr>
                </a:solidFill>
                <a:latin typeface="Century Gothic" panose="020B0502020202020204" pitchFamily="34" charset="0"/>
              </a:rPr>
              <a:t>ΠΡΟΣΒΑΣΗ ΣΤΗΝ ΠΛΑΤΦΟΡΜΑ </a:t>
            </a:r>
            <a:r>
              <a:rPr lang="en-US" sz="2800" dirty="0" smtClean="0">
                <a:solidFill>
                  <a:schemeClr val="accent5">
                    <a:lumMod val="75000"/>
                  </a:schemeClr>
                </a:solidFill>
                <a:latin typeface="Century Gothic" panose="020B0502020202020204" pitchFamily="34" charset="0"/>
              </a:rPr>
              <a:t>EESCP</a:t>
            </a:r>
            <a:r>
              <a:rPr lang="en-GB" sz="2800" dirty="0" smtClean="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smtClean="0">
                <a:latin typeface="Century Gothic" panose="020B0502020202020204" pitchFamily="34" charset="0"/>
              </a:rPr>
              <a:t>Εγγραφή ή </a:t>
            </a:r>
            <a:r>
              <a:rPr lang="en-GB" sz="2000" dirty="0" smtClean="0">
                <a:latin typeface="Century Gothic" panose="020B0502020202020204" pitchFamily="34" charset="0"/>
              </a:rPr>
              <a:t>Login</a:t>
            </a:r>
          </a:p>
          <a:p>
            <a:pPr marL="457200" indent="-457200">
              <a:buFont typeface="+mj-lt"/>
              <a:buAutoNum type="arabicPeriod"/>
            </a:pPr>
            <a:r>
              <a:rPr lang="en-GB" sz="2000" dirty="0" smtClean="0">
                <a:latin typeface="Century Gothic" panose="020B0502020202020204" pitchFamily="34" charset="0"/>
              </a:rPr>
              <a:t>EU Login</a:t>
            </a:r>
          </a:p>
          <a:p>
            <a:pPr marL="457200" indent="-457200">
              <a:buFont typeface="+mj-lt"/>
              <a:buAutoNum type="arabicPeriod"/>
            </a:pPr>
            <a:r>
              <a:rPr lang="en-GB" sz="2000" dirty="0" smtClean="0">
                <a:latin typeface="Century Gothic" panose="020B0502020202020204" pitchFamily="34" charset="0"/>
              </a:rPr>
              <a:t>Welcome message </a:t>
            </a:r>
            <a:r>
              <a:rPr lang="el-GR" sz="2000" dirty="0" smtClean="0">
                <a:latin typeface="Century Gothic" panose="020B0502020202020204" pitchFamily="34" charset="0"/>
              </a:rPr>
              <a:t>με το μήνυμα χρήστη</a:t>
            </a:r>
            <a:endParaRPr lang="en-GB" sz="2000" dirty="0" smtClean="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12" y="5428086"/>
            <a:ext cx="3037630" cy="7045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13953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36131"/>
            <a:ext cx="8718036" cy="443711"/>
          </a:xfrm>
          <a:prstGeom prst="rect">
            <a:avLst/>
          </a:prstGeom>
        </p:spPr>
        <p:txBody>
          <a:bodyPr vert="horz" wrap="square" lIns="0" tIns="12700" rIns="0" bIns="0" rtlCol="0" anchor="ctr">
            <a:spAutoFit/>
          </a:bodyPr>
          <a:lstStyle/>
          <a:p>
            <a:pPr marL="12700"/>
            <a:r>
              <a:rPr lang="en-GB" sz="2800" dirty="0" smtClean="0">
                <a:solidFill>
                  <a:schemeClr val="accent5">
                    <a:lumMod val="75000"/>
                  </a:schemeClr>
                </a:solidFill>
                <a:latin typeface="Century Gothic" panose="020B0502020202020204" pitchFamily="34" charset="0"/>
              </a:rPr>
              <a:t>Erasmus+ </a:t>
            </a:r>
            <a:r>
              <a:rPr lang="el-GR" sz="2800" dirty="0" smtClean="0">
                <a:solidFill>
                  <a:schemeClr val="accent5">
                    <a:lumMod val="75000"/>
                  </a:schemeClr>
                </a:solidFill>
                <a:latin typeface="Century Gothic" panose="020B0502020202020204" pitchFamily="34" charset="0"/>
              </a:rPr>
              <a:t>Εθνικές Υπηρεσίες Κύπρου </a:t>
            </a:r>
            <a:endParaRPr sz="2800" dirty="0">
              <a:solidFill>
                <a:schemeClr val="accent5">
                  <a:lumMod val="75000"/>
                </a:schemeClr>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graphicFrame>
        <p:nvGraphicFramePr>
          <p:cNvPr id="3" name="Diagram 2"/>
          <p:cNvGraphicFramePr/>
          <p:nvPr>
            <p:extLst>
              <p:ext uri="{D42A27DB-BD31-4B8C-83A1-F6EECF244321}">
                <p14:modId xmlns:p14="http://schemas.microsoft.com/office/powerpoint/2010/main" val="747831367"/>
              </p:ext>
            </p:extLst>
          </p:nvPr>
        </p:nvGraphicFramePr>
        <p:xfrm>
          <a:off x="806282" y="1694117"/>
          <a:ext cx="6684404"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7462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7181"/>
            <a:ext cx="9144000" cy="4499325"/>
          </a:xfrm>
          <a:prstGeom prst="rect">
            <a:avLst/>
          </a:prstGeom>
          <a:ln>
            <a:solidFill>
              <a:srgbClr val="FF2060"/>
            </a:solidFill>
          </a:ln>
        </p:spPr>
      </p:pic>
      <p:sp>
        <p:nvSpPr>
          <p:cNvPr id="7" name="Title 6"/>
          <p:cNvSpPr>
            <a:spLocks noGrp="1"/>
          </p:cNvSpPr>
          <p:nvPr>
            <p:ph type="title"/>
          </p:nvPr>
        </p:nvSpPr>
        <p:spPr>
          <a:xfrm>
            <a:off x="1441173" y="60845"/>
            <a:ext cx="6172200" cy="706090"/>
          </a:xfrm>
        </p:spPr>
        <p:txBody>
          <a:bodyPr>
            <a:normAutofit/>
          </a:bodyPr>
          <a:lstStyle/>
          <a:p>
            <a:r>
              <a:rPr lang="en-GB" sz="2800" dirty="0" smtClean="0">
                <a:solidFill>
                  <a:schemeClr val="accent5">
                    <a:lumMod val="75000"/>
                  </a:schemeClr>
                </a:solidFill>
                <a:latin typeface="Century Gothic" panose="020B0502020202020204" pitchFamily="34" charset="0"/>
              </a:rPr>
              <a:t>OPPORTUNITIES</a:t>
            </a:r>
            <a:r>
              <a:rPr lang="el-GR" sz="2800" dirty="0" smtClean="0">
                <a:solidFill>
                  <a:schemeClr val="accent5">
                    <a:lumMod val="75000"/>
                  </a:schemeClr>
                </a:solidFill>
                <a:latin typeface="Century Gothic" panose="020B0502020202020204" pitchFamily="34" charset="0"/>
              </a:rPr>
              <a:t> (1/2)</a:t>
            </a:r>
            <a:endParaRPr lang="en-GB" sz="2500" dirty="0">
              <a:solidFill>
                <a:srgbClr val="0070C0"/>
              </a:solidFill>
              <a:latin typeface="Century Gothic" panose="020B0502020202020204" pitchFamily="34" charset="0"/>
            </a:endParaRPr>
          </a:p>
        </p:txBody>
      </p:sp>
      <p:sp>
        <p:nvSpPr>
          <p:cNvPr id="6" name="Rounded Rectangle 5"/>
          <p:cNvSpPr/>
          <p:nvPr/>
        </p:nvSpPr>
        <p:spPr>
          <a:xfrm>
            <a:off x="971600" y="5229200"/>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71600" y="2924944"/>
            <a:ext cx="1008112" cy="180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27984" y="6597352"/>
            <a:ext cx="576064" cy="2491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662" y="3501008"/>
            <a:ext cx="99026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7"/>
          <p:cNvSpPr txBox="1">
            <a:spLocks/>
          </p:cNvSpPr>
          <p:nvPr/>
        </p:nvSpPr>
        <p:spPr>
          <a:xfrm>
            <a:off x="167139" y="908720"/>
            <a:ext cx="8928992" cy="1192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l-GR" sz="2000" dirty="0" smtClean="0">
                <a:latin typeface="Century Gothic" panose="020B0502020202020204" pitchFamily="34" charset="0"/>
              </a:rPr>
              <a:t>Δυνατότητα αναζήτησης ανά τομέα δραστηριοποίησης</a:t>
            </a:r>
            <a:endParaRPr lang="en-GB" sz="2000" dirty="0" smtClean="0">
              <a:latin typeface="Century Gothic" panose="020B0502020202020204" pitchFamily="34" charset="0"/>
            </a:endParaRPr>
          </a:p>
          <a:p>
            <a:pPr marL="457200" indent="-457200">
              <a:buFont typeface="+mj-lt"/>
              <a:buAutoNum type="arabicPeriod"/>
            </a:pPr>
            <a:r>
              <a:rPr lang="el-GR" sz="2000" dirty="0">
                <a:latin typeface="Century Gothic" panose="020B0502020202020204" pitchFamily="34" charset="0"/>
              </a:rPr>
              <a:t>Δυνατότητα αναζήτησης ανά </a:t>
            </a:r>
            <a:r>
              <a:rPr lang="el-GR" sz="2000" dirty="0" smtClean="0">
                <a:latin typeface="Century Gothic" panose="020B0502020202020204" pitchFamily="34" charset="0"/>
              </a:rPr>
              <a:t>Δράση (ΚΑ1/ΚΑ2)</a:t>
            </a:r>
          </a:p>
          <a:p>
            <a:pPr marL="457200" indent="-457200">
              <a:buFont typeface="+mj-lt"/>
              <a:buAutoNum type="arabicPeriod"/>
            </a:pPr>
            <a:r>
              <a:rPr lang="el-GR" sz="2000" dirty="0" smtClean="0">
                <a:latin typeface="Century Gothic" panose="020B0502020202020204" pitchFamily="34" charset="0"/>
              </a:rPr>
              <a:t>Ανοικτές Προσκλήσεις</a:t>
            </a:r>
            <a:endParaRPr lang="en-US" sz="2000" dirty="0" smtClean="0">
              <a:latin typeface="Century Gothic" panose="020B0502020202020204" pitchFamily="34" charset="0"/>
            </a:endParaRPr>
          </a:p>
        </p:txBody>
      </p:sp>
      <p:grpSp>
        <p:nvGrpSpPr>
          <p:cNvPr id="21" name="Group 20"/>
          <p:cNvGrpSpPr/>
          <p:nvPr/>
        </p:nvGrpSpPr>
        <p:grpSpPr>
          <a:xfrm>
            <a:off x="2255165" y="2710488"/>
            <a:ext cx="360040" cy="469355"/>
            <a:chOff x="8714671" y="1522944"/>
            <a:chExt cx="360040" cy="469355"/>
          </a:xfrm>
        </p:grpSpPr>
        <p:sp>
          <p:nvSpPr>
            <p:cNvPr id="22" name="Teardrop 2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24" name="Group 23"/>
          <p:cNvGrpSpPr/>
          <p:nvPr/>
        </p:nvGrpSpPr>
        <p:grpSpPr>
          <a:xfrm>
            <a:off x="1832443" y="4994522"/>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7" name="Group 26"/>
          <p:cNvGrpSpPr/>
          <p:nvPr/>
        </p:nvGrpSpPr>
        <p:grpSpPr>
          <a:xfrm>
            <a:off x="5364088" y="6232551"/>
            <a:ext cx="360040" cy="469355"/>
            <a:chOff x="8714671" y="1522944"/>
            <a:chExt cx="360040" cy="469355"/>
          </a:xfrm>
        </p:grpSpPr>
        <p:sp>
          <p:nvSpPr>
            <p:cNvPr id="28" name="Teardrop 2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7269275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5899" y="-19878"/>
            <a:ext cx="6172200" cy="706090"/>
          </a:xfrm>
        </p:spPr>
        <p:txBody>
          <a:bodyPr>
            <a:normAutofit/>
          </a:bodyPr>
          <a:lstStyle/>
          <a:p>
            <a:r>
              <a:rPr lang="en-GB" sz="2800" dirty="0" smtClean="0">
                <a:solidFill>
                  <a:schemeClr val="accent5">
                    <a:lumMod val="75000"/>
                  </a:schemeClr>
                </a:solidFill>
                <a:latin typeface="Century Gothic" panose="020B0502020202020204" pitchFamily="34" charset="0"/>
              </a:rPr>
              <a:t>OPPORTUNITIES</a:t>
            </a:r>
            <a:r>
              <a:rPr lang="el-GR" sz="2800" dirty="0" smtClean="0">
                <a:solidFill>
                  <a:schemeClr val="accent5">
                    <a:lumMod val="75000"/>
                  </a:schemeClr>
                </a:solidFill>
                <a:latin typeface="Century Gothic" panose="020B0502020202020204" pitchFamily="34" charset="0"/>
              </a:rPr>
              <a:t> (2/2)</a:t>
            </a:r>
            <a:endParaRPr lang="en-GB" sz="2500" dirty="0">
              <a:solidFill>
                <a:srgbClr val="0070C0"/>
              </a:solidFill>
              <a:latin typeface="Century Gothic" panose="020B0502020202020204" pitchFamily="34" charset="0"/>
            </a:endParaRPr>
          </a:p>
        </p:txBody>
      </p:sp>
      <p:sp>
        <p:nvSpPr>
          <p:cNvPr id="18" name="Content Placeholder 7"/>
          <p:cNvSpPr txBox="1">
            <a:spLocks/>
          </p:cNvSpPr>
          <p:nvPr/>
        </p:nvSpPr>
        <p:spPr>
          <a:xfrm>
            <a:off x="102902" y="620688"/>
            <a:ext cx="8928992" cy="1192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a:latin typeface="Century Gothic" panose="020B0502020202020204" pitchFamily="34" charset="0"/>
              </a:rPr>
              <a:t>Ανοικτές </a:t>
            </a:r>
            <a:r>
              <a:rPr lang="el-GR" sz="2000" dirty="0" smtClean="0">
                <a:latin typeface="Century Gothic" panose="020B0502020202020204" pitchFamily="34" charset="0"/>
              </a:rPr>
              <a:t>Προσκλήσεις</a:t>
            </a:r>
          </a:p>
          <a:p>
            <a:pPr marL="457200" indent="-457200">
              <a:buFont typeface="+mj-lt"/>
              <a:buAutoNum type="arabicPeriod"/>
            </a:pPr>
            <a:r>
              <a:rPr lang="el-GR" sz="2000" dirty="0" smtClean="0">
                <a:latin typeface="Century Gothic" panose="020B0502020202020204" pitchFamily="34" charset="0"/>
              </a:rPr>
              <a:t>Επιλογή αίτησης </a:t>
            </a:r>
            <a:endParaRPr lang="en-GB" sz="2000" dirty="0" smtClean="0">
              <a:latin typeface="Century Gothic" panose="020B0502020202020204" pitchFamily="34" charset="0"/>
            </a:endParaRPr>
          </a:p>
          <a:p>
            <a:pPr marL="457200" indent="-457200">
              <a:buFont typeface="+mj-lt"/>
              <a:buAutoNum type="arabicPeriod"/>
            </a:pPr>
            <a:r>
              <a:rPr lang="el-GR" sz="2000" dirty="0" smtClean="0">
                <a:latin typeface="Century Gothic" panose="020B0502020202020204" pitchFamily="34" charset="0"/>
              </a:rPr>
              <a:t>Επιλογή </a:t>
            </a:r>
            <a:r>
              <a:rPr lang="en-US" sz="2000" dirty="0" smtClean="0">
                <a:latin typeface="Century Gothic" panose="020B0502020202020204" pitchFamily="34" charset="0"/>
              </a:rPr>
              <a:t>Apply</a:t>
            </a:r>
            <a:r>
              <a:rPr lang="el-GR" sz="2000" dirty="0" smtClean="0">
                <a:latin typeface="Century Gothic" panose="020B0502020202020204" pitchFamily="34" charset="0"/>
              </a:rPr>
              <a:t> </a:t>
            </a:r>
            <a:r>
              <a:rPr lang="en-US" sz="2000" dirty="0" smtClean="0">
                <a:latin typeface="Century Gothic" panose="020B0502020202020204" pitchFamily="34" charset="0"/>
              </a:rPr>
              <a:t> </a:t>
            </a:r>
            <a:r>
              <a:rPr lang="el-GR" sz="2000" dirty="0" smtClean="0">
                <a:latin typeface="Century Gothic" panose="020B0502020202020204" pitchFamily="34" charset="0"/>
              </a:rPr>
              <a:t>για δημιουργία νέας αίτησης</a:t>
            </a:r>
          </a:p>
          <a:p>
            <a:pPr marL="0" indent="0">
              <a:buNone/>
            </a:pPr>
            <a:endParaRPr lang="el-GR" sz="2000" dirty="0" smtClean="0">
              <a:latin typeface="Century Gothic" panose="020B0502020202020204" pitchFamily="34" charset="0"/>
            </a:endParaRPr>
          </a:p>
          <a:p>
            <a:endParaRPr lang="el-GR"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 y="2112965"/>
            <a:ext cx="9144000" cy="4042741"/>
          </a:xfrm>
          <a:prstGeom prst="rect">
            <a:avLst/>
          </a:prstGeom>
        </p:spPr>
      </p:pic>
      <p:sp>
        <p:nvSpPr>
          <p:cNvPr id="3" name="Rounded Rectangle 2"/>
          <p:cNvSpPr/>
          <p:nvPr/>
        </p:nvSpPr>
        <p:spPr>
          <a:xfrm>
            <a:off x="5148064" y="4509120"/>
            <a:ext cx="26642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71600" y="2084653"/>
            <a:ext cx="30243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8707350" y="5085184"/>
            <a:ext cx="43204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308304" y="4039765"/>
            <a:ext cx="360040" cy="469355"/>
            <a:chOff x="8714671" y="1522944"/>
            <a:chExt cx="360040" cy="469355"/>
          </a:xfrm>
        </p:grpSpPr>
        <p:sp>
          <p:nvSpPr>
            <p:cNvPr id="32" name="Teardrop 3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3" name="TextBox 32"/>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34" name="Group 33"/>
          <p:cNvGrpSpPr/>
          <p:nvPr/>
        </p:nvGrpSpPr>
        <p:grpSpPr>
          <a:xfrm flipH="1">
            <a:off x="8048753" y="4899145"/>
            <a:ext cx="391605" cy="419343"/>
            <a:chOff x="8714671" y="1522944"/>
            <a:chExt cx="360040" cy="469355"/>
          </a:xfrm>
        </p:grpSpPr>
        <p:sp>
          <p:nvSpPr>
            <p:cNvPr id="35" name="Teardrop 3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6" name="TextBox 3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spTree>
    <p:extLst>
      <p:ext uri="{BB962C8B-B14F-4D97-AF65-F5344CB8AC3E}">
        <p14:creationId xmlns:p14="http://schemas.microsoft.com/office/powerpoint/2010/main" val="13033077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9973" y="0"/>
            <a:ext cx="8229600" cy="603977"/>
          </a:xfrm>
        </p:spPr>
        <p:txBody>
          <a:bodyPr>
            <a:normAutofit/>
          </a:bodyPr>
          <a:lstStyle/>
          <a:p>
            <a:r>
              <a:rPr lang="en-US" sz="2800" dirty="0" smtClean="0">
                <a:solidFill>
                  <a:schemeClr val="accent5">
                    <a:lumMod val="75000"/>
                  </a:schemeClr>
                </a:solidFill>
                <a:latin typeface="Century Gothic" panose="020B0502020202020204" pitchFamily="34" charset="0"/>
              </a:rPr>
              <a:t>MY APPLICATIONS</a:t>
            </a:r>
            <a:r>
              <a:rPr lang="el-GR" sz="2800" dirty="0" smtClean="0">
                <a:solidFill>
                  <a:schemeClr val="accent5">
                    <a:lumMod val="75000"/>
                  </a:schemeClr>
                </a:solidFill>
                <a:latin typeface="Century Gothic" panose="020B0502020202020204" pitchFamily="34" charset="0"/>
              </a:rPr>
              <a:t> (1/2)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102902" y="620688"/>
            <a:ext cx="8928992" cy="1192913"/>
          </a:xfrm>
        </p:spPr>
        <p:txBody>
          <a:bodyPr>
            <a:noAutofit/>
          </a:bodyPr>
          <a:lstStyle/>
          <a:p>
            <a:pPr marL="457200" indent="-457200">
              <a:buFont typeface="+mj-lt"/>
              <a:buAutoNum type="arabicPeriod"/>
            </a:pPr>
            <a:r>
              <a:rPr lang="en-GB" sz="1800" dirty="0" smtClean="0">
                <a:latin typeface="Century Gothic" panose="020B0502020202020204" pitchFamily="34" charset="0"/>
              </a:rPr>
              <a:t>Search </a:t>
            </a:r>
            <a:r>
              <a:rPr lang="en-GB" sz="1800" dirty="0">
                <a:latin typeface="Century Gothic" panose="020B0502020202020204" pitchFamily="34" charset="0"/>
              </a:rPr>
              <a:t>and </a:t>
            </a:r>
            <a:r>
              <a:rPr lang="en-GB" sz="1800" dirty="0" smtClean="0">
                <a:latin typeface="Century Gothic" panose="020B0502020202020204" pitchFamily="34" charset="0"/>
              </a:rPr>
              <a:t>filter:</a:t>
            </a:r>
            <a:r>
              <a:rPr lang="el-GR" sz="1800" dirty="0" smtClean="0">
                <a:latin typeface="Century Gothic" panose="020B0502020202020204" pitchFamily="34" charset="0"/>
              </a:rPr>
              <a:t> Επιλογή φίλτρων για εξεύρεση αιτήσεων</a:t>
            </a:r>
            <a:r>
              <a:rPr lang="en-GB" sz="1800" dirty="0">
                <a:latin typeface="Century Gothic" panose="020B0502020202020204" pitchFamily="34" charset="0"/>
              </a:rPr>
              <a:t> </a:t>
            </a:r>
          </a:p>
          <a:p>
            <a:pPr marL="457200" indent="-457200">
              <a:buFont typeface="+mj-lt"/>
              <a:buAutoNum type="arabicPeriod"/>
            </a:pPr>
            <a:r>
              <a:rPr lang="en-GB" sz="1800" dirty="0">
                <a:latin typeface="Century Gothic" panose="020B0502020202020204" pitchFamily="34" charset="0"/>
              </a:rPr>
              <a:t>Search </a:t>
            </a:r>
            <a:r>
              <a:rPr lang="en-GB" sz="1800" dirty="0" smtClean="0">
                <a:latin typeface="Century Gothic" panose="020B0502020202020204" pitchFamily="34" charset="0"/>
              </a:rPr>
              <a:t>Results:</a:t>
            </a:r>
            <a:r>
              <a:rPr lang="el-GR" sz="1800" dirty="0">
                <a:latin typeface="Century Gothic" panose="020B0502020202020204" pitchFamily="34" charset="0"/>
              </a:rPr>
              <a:t> </a:t>
            </a:r>
            <a:r>
              <a:rPr lang="el-GR" sz="1800" dirty="0" smtClean="0">
                <a:latin typeface="Century Gothic" panose="020B0502020202020204" pitchFamily="34" charset="0"/>
              </a:rPr>
              <a:t>Φίλτρα που έχουν επιλεγεί</a:t>
            </a:r>
            <a:endParaRPr lang="en-GB" sz="1800" dirty="0">
              <a:latin typeface="Century Gothic" panose="020B0502020202020204" pitchFamily="34" charset="0"/>
            </a:endParaRPr>
          </a:p>
          <a:p>
            <a:pPr marL="457200" indent="-457200">
              <a:buFont typeface="+mj-lt"/>
              <a:buAutoNum type="arabicPeriod"/>
            </a:pPr>
            <a:r>
              <a:rPr lang="el-GR" sz="1800" dirty="0" smtClean="0">
                <a:latin typeface="Century Gothic" panose="020B0502020202020204" pitchFamily="34" charset="0"/>
              </a:rPr>
              <a:t>Λίστα αποτελεσμάτων</a:t>
            </a:r>
            <a:endParaRPr lang="el-GR" sz="1800" dirty="0">
              <a:latin typeface="Century Gothic" panose="020B0502020202020204" pitchFamily="34" charset="0"/>
            </a:endParaRPr>
          </a:p>
          <a:p>
            <a:endParaRPr lang="el-GR" sz="1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 y="1670007"/>
            <a:ext cx="9153203" cy="4451863"/>
          </a:xfrm>
          <a:prstGeom prst="rect">
            <a:avLst/>
          </a:prstGeom>
        </p:spPr>
      </p:pic>
      <p:grpSp>
        <p:nvGrpSpPr>
          <p:cNvPr id="9" name="Group 8"/>
          <p:cNvGrpSpPr/>
          <p:nvPr/>
        </p:nvGrpSpPr>
        <p:grpSpPr>
          <a:xfrm>
            <a:off x="1979712" y="2204864"/>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2" name="Group 11"/>
          <p:cNvGrpSpPr/>
          <p:nvPr/>
        </p:nvGrpSpPr>
        <p:grpSpPr>
          <a:xfrm>
            <a:off x="6156176" y="2254875"/>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5" name="Group 14"/>
          <p:cNvGrpSpPr/>
          <p:nvPr/>
        </p:nvGrpSpPr>
        <p:grpSpPr>
          <a:xfrm>
            <a:off x="7380312" y="299695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t>4</a:t>
            </a:r>
            <a:r>
              <a:rPr lang="en-US" sz="1800" dirty="0">
                <a:latin typeface="Century Gothic" panose="020B0502020202020204" pitchFamily="34" charset="0"/>
              </a:rPr>
              <a:t>.  </a:t>
            </a:r>
            <a:r>
              <a:rPr lang="el-GR" sz="1800" dirty="0">
                <a:latin typeface="Century Gothic" panose="020B0502020202020204" pitchFamily="34" charset="0"/>
              </a:rPr>
              <a:t>Επιλογή αίτησης</a:t>
            </a:r>
            <a:r>
              <a:rPr lang="en-GB" sz="1800" dirty="0">
                <a:latin typeface="Century Gothic" panose="020B0502020202020204" pitchFamily="34" charset="0"/>
              </a:rPr>
              <a:t>: </a:t>
            </a:r>
            <a:r>
              <a:rPr lang="el-GR" sz="1800" dirty="0">
                <a:latin typeface="Century Gothic" panose="020B0502020202020204" pitchFamily="34" charset="0"/>
              </a:rPr>
              <a:t>επιλέγοντας το </a:t>
            </a:r>
            <a:r>
              <a:rPr lang="en-US" sz="1800" dirty="0">
                <a:latin typeface="Century Gothic" panose="020B0502020202020204" pitchFamily="34" charset="0"/>
              </a:rPr>
              <a:t>Form ID </a:t>
            </a:r>
            <a:r>
              <a:rPr lang="el-GR" sz="1800" dirty="0">
                <a:latin typeface="Century Gothic" panose="020B0502020202020204" pitchFamily="34" charset="0"/>
              </a:rPr>
              <a:t>ανοίγει η αίτηση</a:t>
            </a:r>
            <a:r>
              <a:rPr lang="en-GB" sz="1800" dirty="0">
                <a:latin typeface="Century Gothic" panose="020B0502020202020204" pitchFamily="34" charset="0"/>
              </a:rPr>
              <a:t> </a:t>
            </a:r>
            <a:r>
              <a:rPr lang="el-GR" sz="1800" dirty="0">
                <a:latin typeface="Century Gothic" panose="020B0502020202020204" pitchFamily="34" charset="0"/>
              </a:rPr>
              <a:t> </a:t>
            </a:r>
          </a:p>
        </p:txBody>
      </p:sp>
      <p:sp>
        <p:nvSpPr>
          <p:cNvPr id="5" name="Rectangle 4"/>
          <p:cNvSpPr/>
          <p:nvPr/>
        </p:nvSpPr>
        <p:spPr>
          <a:xfrm>
            <a:off x="2414459" y="4077072"/>
            <a:ext cx="114942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851920" y="3715729"/>
            <a:ext cx="360040" cy="469355"/>
            <a:chOff x="8714671" y="1522944"/>
            <a:chExt cx="360040" cy="469355"/>
          </a:xfrm>
        </p:grpSpPr>
        <p:sp>
          <p:nvSpPr>
            <p:cNvPr id="20" name="Teardrop 1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TextBox 20"/>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20560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531" y="2600325"/>
            <a:ext cx="4067944" cy="3492543"/>
          </a:xfrm>
          <a:prstGeom prst="rect">
            <a:avLst/>
          </a:prstGeom>
        </p:spPr>
      </p:pic>
      <p:sp>
        <p:nvSpPr>
          <p:cNvPr id="7" name="Title 6"/>
          <p:cNvSpPr>
            <a:spLocks noGrp="1"/>
          </p:cNvSpPr>
          <p:nvPr>
            <p:ph type="title"/>
          </p:nvPr>
        </p:nvSpPr>
        <p:spPr>
          <a:xfrm>
            <a:off x="554867" y="188640"/>
            <a:ext cx="8229600" cy="603977"/>
          </a:xfrm>
        </p:spPr>
        <p:txBody>
          <a:bodyPr>
            <a:normAutofit/>
          </a:bodyPr>
          <a:lstStyle/>
          <a:p>
            <a:r>
              <a:rPr lang="en-US" sz="2800" dirty="0" smtClean="0">
                <a:solidFill>
                  <a:schemeClr val="accent5">
                    <a:lumMod val="75000"/>
                  </a:schemeClr>
                </a:solidFill>
                <a:latin typeface="Century Gothic" panose="020B0502020202020204" pitchFamily="34" charset="0"/>
              </a:rPr>
              <a:t>MY APPLICATIONS</a:t>
            </a:r>
            <a:r>
              <a:rPr lang="el-GR" sz="2800" dirty="0">
                <a:solidFill>
                  <a:schemeClr val="accent5">
                    <a:lumMod val="75000"/>
                  </a:schemeClr>
                </a:solidFill>
                <a:latin typeface="Century Gothic" panose="020B0502020202020204" pitchFamily="34" charset="0"/>
              </a:rPr>
              <a:t> </a:t>
            </a:r>
            <a:r>
              <a:rPr lang="el-GR" sz="2800" dirty="0" smtClean="0">
                <a:solidFill>
                  <a:schemeClr val="accent5">
                    <a:lumMod val="75000"/>
                  </a:schemeClr>
                </a:solidFill>
                <a:latin typeface="Century Gothic" panose="020B0502020202020204" pitchFamily="34" charset="0"/>
              </a:rPr>
              <a:t>(2/2)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107506" y="1052736"/>
            <a:ext cx="4959026" cy="5184576"/>
          </a:xfrm>
        </p:spPr>
        <p:txBody>
          <a:bodyPr>
            <a:noAutofit/>
          </a:bodyPr>
          <a:lstStyle/>
          <a:p>
            <a:pPr marL="457200" indent="-457200">
              <a:buFont typeface="+mj-lt"/>
              <a:buAutoNum type="arabicPeriod"/>
            </a:pPr>
            <a:r>
              <a:rPr lang="el-GR" sz="1800" dirty="0" smtClean="0">
                <a:latin typeface="Century Gothic" panose="020B0502020202020204" pitchFamily="34" charset="0"/>
              </a:rPr>
              <a:t>Διαθέσιμες μέρες πριν την καταληκτική προθεσμία</a:t>
            </a:r>
            <a:endParaRPr lang="en-GB" sz="1800" dirty="0">
              <a:latin typeface="Century Gothic" panose="020B0502020202020204" pitchFamily="34" charset="0"/>
            </a:endParaRPr>
          </a:p>
          <a:p>
            <a:pPr marL="457200" indent="-457200">
              <a:buFont typeface="+mj-lt"/>
              <a:buAutoNum type="arabicPeriod"/>
            </a:pPr>
            <a:r>
              <a:rPr lang="en-US" sz="1800" dirty="0" smtClean="0">
                <a:latin typeface="Century Gothic" panose="020B0502020202020204" pitchFamily="34" charset="0"/>
              </a:rPr>
              <a:t>Application Status</a:t>
            </a:r>
            <a:endParaRPr lang="en-GB" sz="1800" dirty="0">
              <a:latin typeface="Century Gothic" panose="020B0502020202020204" pitchFamily="34" charset="0"/>
            </a:endParaRPr>
          </a:p>
          <a:p>
            <a:pPr marL="457200" indent="-457200">
              <a:buFont typeface="+mj-lt"/>
              <a:buAutoNum type="arabicPeriod"/>
            </a:pPr>
            <a:r>
              <a:rPr lang="en-US" sz="1800" dirty="0" smtClean="0">
                <a:latin typeface="Century Gothic" panose="020B0502020202020204" pitchFamily="34" charset="0"/>
              </a:rPr>
              <a:t>Actions button: </a:t>
            </a:r>
          </a:p>
          <a:p>
            <a:pPr>
              <a:buFontTx/>
              <a:buChar char="-"/>
            </a:pPr>
            <a:r>
              <a:rPr lang="en-US" sz="1800" b="1" dirty="0" smtClean="0">
                <a:latin typeface="Century Gothic" panose="020B0502020202020204" pitchFamily="34" charset="0"/>
              </a:rPr>
              <a:t>Edit</a:t>
            </a:r>
            <a:r>
              <a:rPr lang="en-US" sz="1800" dirty="0" smtClean="0">
                <a:latin typeface="Century Gothic" panose="020B0502020202020204" pitchFamily="34" charset="0"/>
              </a:rPr>
              <a:t>: </a:t>
            </a:r>
            <a:r>
              <a:rPr lang="el-GR" sz="1800" dirty="0" smtClean="0">
                <a:latin typeface="Century Gothic" panose="020B0502020202020204" pitchFamily="34" charset="0"/>
              </a:rPr>
              <a:t>Επεξεργασία της αίτησης</a:t>
            </a:r>
            <a:r>
              <a:rPr lang="en-US" sz="1800" dirty="0">
                <a:latin typeface="Century Gothic" panose="020B0502020202020204" pitchFamily="34" charset="0"/>
              </a:rPr>
              <a:t> </a:t>
            </a:r>
            <a:endParaRPr lang="en-US" sz="1800" dirty="0" smtClean="0">
              <a:latin typeface="Century Gothic" panose="020B0502020202020204" pitchFamily="34" charset="0"/>
            </a:endParaRPr>
          </a:p>
          <a:p>
            <a:pPr>
              <a:buFontTx/>
              <a:buChar char="-"/>
            </a:pPr>
            <a:r>
              <a:rPr lang="en-US" sz="1800" b="1" dirty="0" smtClean="0">
                <a:latin typeface="Century Gothic" panose="020B0502020202020204" pitchFamily="34" charset="0"/>
              </a:rPr>
              <a:t>Preview:</a:t>
            </a:r>
            <a:r>
              <a:rPr lang="en-US" sz="1800" dirty="0" smtClean="0">
                <a:latin typeface="Century Gothic" panose="020B0502020202020204" pitchFamily="34" charset="0"/>
              </a:rPr>
              <a:t> </a:t>
            </a:r>
            <a:r>
              <a:rPr lang="el-GR" sz="1800" dirty="0" smtClean="0">
                <a:latin typeface="Century Gothic" panose="020B0502020202020204" pitchFamily="34" charset="0"/>
              </a:rPr>
              <a:t>αντί για </a:t>
            </a:r>
            <a:r>
              <a:rPr lang="en-US" sz="1800" dirty="0" smtClean="0">
                <a:latin typeface="Century Gothic" panose="020B0502020202020204" pitchFamily="34" charset="0"/>
              </a:rPr>
              <a:t>edit </a:t>
            </a:r>
            <a:r>
              <a:rPr lang="el-GR" sz="1800" dirty="0" smtClean="0">
                <a:latin typeface="Century Gothic" panose="020B0502020202020204" pitchFamily="34" charset="0"/>
              </a:rPr>
              <a:t>μετά την υποβολή</a:t>
            </a:r>
            <a:endParaRPr lang="en-US" sz="1800" dirty="0" smtClean="0">
              <a:latin typeface="Century Gothic" panose="020B0502020202020204" pitchFamily="34" charset="0"/>
            </a:endParaRPr>
          </a:p>
          <a:p>
            <a:pPr>
              <a:buFontTx/>
              <a:buChar char="-"/>
            </a:pPr>
            <a:r>
              <a:rPr lang="en-US" sz="1800" b="1" dirty="0" smtClean="0">
                <a:latin typeface="Century Gothic" panose="020B0502020202020204" pitchFamily="34" charset="0"/>
              </a:rPr>
              <a:t>Delete</a:t>
            </a:r>
            <a:r>
              <a:rPr lang="en-US" sz="1800" dirty="0" smtClean="0">
                <a:latin typeface="Century Gothic" panose="020B0502020202020204" pitchFamily="34" charset="0"/>
              </a:rPr>
              <a:t>: </a:t>
            </a:r>
            <a:r>
              <a:rPr lang="el-GR" sz="1800" dirty="0" smtClean="0">
                <a:latin typeface="Century Gothic" panose="020B0502020202020204" pitchFamily="34" charset="0"/>
              </a:rPr>
              <a:t>Διαγραφή της αίτησης. Δεν είναι διαθέσιμη ως επιλογή μετά την υποβολή της αίτησης</a:t>
            </a:r>
            <a:endParaRPr lang="en-US" sz="1800" dirty="0" smtClean="0">
              <a:latin typeface="Century Gothic" panose="020B0502020202020204" pitchFamily="34" charset="0"/>
            </a:endParaRPr>
          </a:p>
          <a:p>
            <a:pPr>
              <a:buFontTx/>
              <a:buChar char="-"/>
            </a:pPr>
            <a:r>
              <a:rPr lang="en-US" sz="1800" b="1" dirty="0" smtClean="0">
                <a:latin typeface="Century Gothic" panose="020B0502020202020204" pitchFamily="34" charset="0"/>
              </a:rPr>
              <a:t>S</a:t>
            </a:r>
            <a:r>
              <a:rPr lang="en-GB" sz="1800" b="1" dirty="0" err="1" smtClean="0">
                <a:latin typeface="Century Gothic" panose="020B0502020202020204" pitchFamily="34" charset="0"/>
              </a:rPr>
              <a:t>ubmission</a:t>
            </a:r>
            <a:r>
              <a:rPr lang="en-GB" sz="1800" b="1" dirty="0" smtClean="0">
                <a:latin typeface="Century Gothic" panose="020B0502020202020204" pitchFamily="34" charset="0"/>
              </a:rPr>
              <a:t> History</a:t>
            </a:r>
            <a:r>
              <a:rPr lang="en-US" sz="1800" dirty="0" smtClean="0">
                <a:latin typeface="Century Gothic" panose="020B0502020202020204" pitchFamily="34" charset="0"/>
              </a:rPr>
              <a:t>:</a:t>
            </a:r>
            <a:r>
              <a:rPr lang="el-GR" sz="1800" dirty="0" smtClean="0">
                <a:latin typeface="Century Gothic" panose="020B0502020202020204" pitchFamily="34" charset="0"/>
              </a:rPr>
              <a:t> Ιστορικό υποβολής της αίτησης</a:t>
            </a:r>
            <a:endParaRPr lang="en-US" sz="1800" dirty="0" smtClean="0">
              <a:latin typeface="Century Gothic" panose="020B0502020202020204" pitchFamily="34" charset="0"/>
            </a:endParaRPr>
          </a:p>
          <a:p>
            <a:pPr>
              <a:buFontTx/>
              <a:buChar char="-"/>
            </a:pPr>
            <a:r>
              <a:rPr lang="en-US" sz="1800" b="1" dirty="0" smtClean="0">
                <a:latin typeface="Century Gothic" panose="020B0502020202020204" pitchFamily="34" charset="0"/>
              </a:rPr>
              <a:t>Sharing</a:t>
            </a:r>
            <a:r>
              <a:rPr lang="en-US" sz="1800" dirty="0" smtClean="0">
                <a:latin typeface="Century Gothic" panose="020B0502020202020204" pitchFamily="34" charset="0"/>
              </a:rPr>
              <a:t>: </a:t>
            </a:r>
            <a:r>
              <a:rPr lang="el-GR" sz="1800" dirty="0" smtClean="0">
                <a:latin typeface="Century Gothic" panose="020B0502020202020204" pitchFamily="34" charset="0"/>
              </a:rPr>
              <a:t>Αποστολή της αίτησης σε άλλα άτομα και εκχώρηση δικαιωμάτων για Ανάγνωση/Επεξεργασία/Υποβολή</a:t>
            </a:r>
            <a:endParaRPr lang="el-GR" sz="1800" dirty="0">
              <a:latin typeface="Century Gothic" panose="020B0502020202020204" pitchFamily="34" charset="0"/>
            </a:endParaRPr>
          </a:p>
          <a:p>
            <a:pPr marL="0" indent="0">
              <a:buNone/>
            </a:pPr>
            <a:endParaRPr lang="el-GR" sz="1800" dirty="0" smtClean="0"/>
          </a:p>
        </p:txBody>
      </p:sp>
      <p:grpSp>
        <p:nvGrpSpPr>
          <p:cNvPr id="9" name="Group 8"/>
          <p:cNvGrpSpPr/>
          <p:nvPr/>
        </p:nvGrpSpPr>
        <p:grpSpPr>
          <a:xfrm>
            <a:off x="5868144" y="2108496"/>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2" name="Group 11"/>
          <p:cNvGrpSpPr/>
          <p:nvPr/>
        </p:nvGrpSpPr>
        <p:grpSpPr>
          <a:xfrm>
            <a:off x="7308304" y="2113062"/>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5" name="Group 14"/>
          <p:cNvGrpSpPr/>
          <p:nvPr/>
        </p:nvGrpSpPr>
        <p:grpSpPr>
          <a:xfrm>
            <a:off x="8604448" y="2158508"/>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2169899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82"/>
            <a:ext cx="9144000" cy="490066"/>
          </a:xfrm>
        </p:spPr>
        <p:txBody>
          <a:bodyPr>
            <a:noAutofit/>
          </a:bodyPr>
          <a:lstStyle/>
          <a:p>
            <a:r>
              <a:rPr lang="en-US" sz="2800" dirty="0" smtClean="0">
                <a:solidFill>
                  <a:schemeClr val="accent5">
                    <a:lumMod val="75000"/>
                  </a:schemeClr>
                </a:solidFill>
                <a:latin typeface="Century Gothic" panose="020B0502020202020204" pitchFamily="34" charset="0"/>
              </a:rPr>
              <a:t>APPLICATION STATUSES</a:t>
            </a:r>
            <a:r>
              <a:rPr lang="el-GR" sz="2800" dirty="0" smtClean="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6852" y="3950018"/>
            <a:ext cx="8818885" cy="2909841"/>
          </a:xfrm>
        </p:spPr>
      </p:pic>
      <p:sp>
        <p:nvSpPr>
          <p:cNvPr id="11" name="Content Placeholder 7"/>
          <p:cNvSpPr>
            <a:spLocks noGrp="1"/>
          </p:cNvSpPr>
          <p:nvPr>
            <p:ph idx="1"/>
          </p:nvPr>
        </p:nvSpPr>
        <p:spPr>
          <a:xfrm>
            <a:off x="183010" y="548680"/>
            <a:ext cx="8928992" cy="3672408"/>
          </a:xfrm>
        </p:spPr>
        <p:txBody>
          <a:bodyPr>
            <a:noAutofit/>
          </a:bodyPr>
          <a:lstStyle/>
          <a:p>
            <a:pPr algn="just"/>
            <a:r>
              <a:rPr lang="en-GB" sz="1600" b="1" dirty="0" smtClean="0">
                <a:latin typeface="Century Gothic" panose="020B0502020202020204" pitchFamily="34" charset="0"/>
              </a:rPr>
              <a:t>Draft</a:t>
            </a:r>
            <a:r>
              <a:rPr lang="en-US" sz="1600" dirty="0" smtClean="0">
                <a:latin typeface="Century Gothic" panose="020B0502020202020204" pitchFamily="34" charset="0"/>
              </a:rPr>
              <a:t>: </a:t>
            </a:r>
            <a:r>
              <a:rPr lang="el-GR" sz="1600" dirty="0" smtClean="0">
                <a:latin typeface="Century Gothic" panose="020B0502020202020204" pitchFamily="34" charset="0"/>
              </a:rPr>
              <a:t>Η αίτηση δεν έχει συμπληρωθεί ή συμπληρώθηκε, αλλά δεν υποβλήθηκε ακόμα</a:t>
            </a:r>
          </a:p>
          <a:p>
            <a:pPr lvl="1" algn="just"/>
            <a:r>
              <a:rPr lang="en-GB" sz="1600" b="1" dirty="0" smtClean="0">
                <a:latin typeface="Century Gothic" panose="020B0502020202020204" pitchFamily="34" charset="0"/>
              </a:rPr>
              <a:t>Reopened </a:t>
            </a:r>
            <a:r>
              <a:rPr lang="el-GR" sz="1600" b="1" dirty="0" smtClean="0">
                <a:latin typeface="Century Gothic" panose="020B0502020202020204" pitchFamily="34" charset="0"/>
              </a:rPr>
              <a:t>&amp; </a:t>
            </a:r>
            <a:r>
              <a:rPr lang="en-GB" sz="1600" b="1" dirty="0" smtClean="0">
                <a:latin typeface="Century Gothic" panose="020B0502020202020204" pitchFamily="34" charset="0"/>
              </a:rPr>
              <a:t>draft</a:t>
            </a:r>
            <a:r>
              <a:rPr lang="en-GB" sz="1600" b="1" dirty="0">
                <a:latin typeface="Century Gothic" panose="020B0502020202020204" pitchFamily="34" charset="0"/>
              </a:rPr>
              <a:t>: </a:t>
            </a:r>
            <a:r>
              <a:rPr lang="el-GR" sz="1600" dirty="0" smtClean="0">
                <a:latin typeface="Century Gothic" panose="020B0502020202020204" pitchFamily="34" charset="0"/>
              </a:rPr>
              <a:t>ο </a:t>
            </a:r>
            <a:r>
              <a:rPr lang="el-GR" sz="1600" dirty="0" err="1" smtClean="0">
                <a:latin typeface="Century Gothic" panose="020B0502020202020204" pitchFamily="34" charset="0"/>
              </a:rPr>
              <a:t>αιτητής</a:t>
            </a:r>
            <a:r>
              <a:rPr lang="el-GR" sz="1600" dirty="0" smtClean="0">
                <a:latin typeface="Century Gothic" panose="020B0502020202020204" pitchFamily="34" charset="0"/>
              </a:rPr>
              <a:t> έχει ανοίξει την αίτηση εκ νέου πριν την προθεσμία</a:t>
            </a:r>
            <a:endParaRPr lang="en-GB" sz="1600" dirty="0">
              <a:latin typeface="Century Gothic" panose="020B0502020202020204" pitchFamily="34" charset="0"/>
            </a:endParaRPr>
          </a:p>
          <a:p>
            <a:pPr lvl="1" algn="just"/>
            <a:r>
              <a:rPr lang="en-GB" sz="1600" b="1" dirty="0">
                <a:latin typeface="Century Gothic" panose="020B0502020202020204" pitchFamily="34" charset="0"/>
              </a:rPr>
              <a:t>Reopened by NA and only Submit Allowed:</a:t>
            </a:r>
            <a:r>
              <a:rPr lang="en-GB" sz="1600" dirty="0">
                <a:latin typeface="Century Gothic" panose="020B0502020202020204" pitchFamily="34" charset="0"/>
              </a:rPr>
              <a:t> </a:t>
            </a:r>
            <a:r>
              <a:rPr lang="el-GR" sz="1600" dirty="0" smtClean="0">
                <a:latin typeface="Century Gothic" panose="020B0502020202020204" pitchFamily="34" charset="0"/>
              </a:rPr>
              <a:t>έχει επέλθει η προθεσμία υποβολής, αλλά η Εθνική Υπηρεσία επιτρέπει την υποβολή εκ νέου χωρίς αλλαγές</a:t>
            </a:r>
            <a:endParaRPr lang="en-GB" sz="1600" dirty="0">
              <a:latin typeface="Century Gothic" panose="020B0502020202020204" pitchFamily="34" charset="0"/>
            </a:endParaRPr>
          </a:p>
          <a:p>
            <a:pPr lvl="1" algn="just"/>
            <a:r>
              <a:rPr lang="en-GB" sz="1600" b="1" dirty="0">
                <a:latin typeface="Century Gothic" panose="020B0502020202020204" pitchFamily="34" charset="0"/>
              </a:rPr>
              <a:t>Reopened by NA and </a:t>
            </a:r>
            <a:r>
              <a:rPr lang="en-GB" sz="1600" b="1" dirty="0" smtClean="0">
                <a:latin typeface="Century Gothic" panose="020B0502020202020204" pitchFamily="34" charset="0"/>
              </a:rPr>
              <a:t>Edit/Submit </a:t>
            </a:r>
            <a:r>
              <a:rPr lang="en-GB" sz="1600" b="1" dirty="0">
                <a:latin typeface="Century Gothic" panose="020B0502020202020204" pitchFamily="34" charset="0"/>
              </a:rPr>
              <a:t>Allowed:</a:t>
            </a:r>
            <a:r>
              <a:rPr lang="en-GB" sz="1600" dirty="0">
                <a:latin typeface="Century Gothic" panose="020B0502020202020204" pitchFamily="34" charset="0"/>
              </a:rPr>
              <a:t> </a:t>
            </a:r>
            <a:r>
              <a:rPr lang="el-GR" sz="1600" dirty="0" smtClean="0">
                <a:latin typeface="Century Gothic" panose="020B0502020202020204" pitchFamily="34" charset="0"/>
              </a:rPr>
              <a:t>έχει </a:t>
            </a:r>
            <a:r>
              <a:rPr lang="el-GR" sz="1600" dirty="0">
                <a:latin typeface="Century Gothic" panose="020B0502020202020204" pitchFamily="34" charset="0"/>
              </a:rPr>
              <a:t>επέλθει η προθεσμία υποβολής, αλλά η Εθνική Υπηρεσία επιτρέπει </a:t>
            </a:r>
            <a:r>
              <a:rPr lang="el-GR" sz="1600" dirty="0" smtClean="0">
                <a:latin typeface="Century Gothic" panose="020B0502020202020204" pitchFamily="34" charset="0"/>
              </a:rPr>
              <a:t>την επεξεργασία λόγω τεχνικών προβλημάτων ή κατόπιν οδηγιών της ΕΕ και υποβολή εκ νέου της αίτησης </a:t>
            </a:r>
          </a:p>
          <a:p>
            <a:pPr lvl="1" algn="just"/>
            <a:r>
              <a:rPr lang="en-GB" sz="1600" b="1" dirty="0" smtClean="0">
                <a:latin typeface="Century Gothic" panose="020B0502020202020204" pitchFamily="34" charset="0"/>
              </a:rPr>
              <a:t>Submitted</a:t>
            </a:r>
            <a:r>
              <a:rPr lang="en-GB" sz="1600" dirty="0" smtClean="0">
                <a:latin typeface="Century Gothic" panose="020B0502020202020204" pitchFamily="34" charset="0"/>
              </a:rPr>
              <a:t>: </a:t>
            </a:r>
            <a:r>
              <a:rPr lang="el-GR" sz="1600" dirty="0" smtClean="0">
                <a:latin typeface="Century Gothic" panose="020B0502020202020204" pitchFamily="34" charset="0"/>
              </a:rPr>
              <a:t>η αίτηση έχει υποβληθεί</a:t>
            </a:r>
            <a:endParaRPr lang="en-GB" sz="1600" dirty="0" smtClean="0">
              <a:latin typeface="Century Gothic" panose="020B0502020202020204" pitchFamily="34" charset="0"/>
            </a:endParaRPr>
          </a:p>
          <a:p>
            <a:pPr algn="just"/>
            <a:r>
              <a:rPr lang="en-GB" sz="1600" b="1" dirty="0" err="1" smtClean="0">
                <a:latin typeface="Century Gothic" panose="020B0502020202020204" pitchFamily="34" charset="0"/>
              </a:rPr>
              <a:t>Unsubmitted</a:t>
            </a:r>
            <a:endParaRPr lang="en-GB" sz="1600" dirty="0">
              <a:latin typeface="Century Gothic" panose="020B0502020202020204" pitchFamily="34" charset="0"/>
            </a:endParaRPr>
          </a:p>
          <a:p>
            <a:pPr lvl="1" algn="just"/>
            <a:r>
              <a:rPr lang="en-GB" sz="1600" b="1" dirty="0">
                <a:latin typeface="Century Gothic" panose="020B0502020202020204" pitchFamily="34" charset="0"/>
              </a:rPr>
              <a:t>Deadline Expired: </a:t>
            </a:r>
            <a:r>
              <a:rPr lang="el-GR" sz="1600" dirty="0" smtClean="0">
                <a:latin typeface="Century Gothic" panose="020B0502020202020204" pitchFamily="34" charset="0"/>
              </a:rPr>
              <a:t>η αίτηση δεν υποβλήθηκε εντός της προθεσμίας</a:t>
            </a:r>
            <a:endParaRPr lang="en-GB" sz="1600" dirty="0">
              <a:latin typeface="Century Gothic" panose="020B0502020202020204" pitchFamily="34" charset="0"/>
            </a:endParaRPr>
          </a:p>
          <a:p>
            <a:pPr lvl="1" algn="just"/>
            <a:r>
              <a:rPr lang="en-GB" sz="1600" b="1" dirty="0">
                <a:latin typeface="Century Gothic" panose="020B0502020202020204" pitchFamily="34" charset="0"/>
              </a:rPr>
              <a:t>Deleted</a:t>
            </a:r>
            <a:r>
              <a:rPr lang="en-GB" sz="1600" dirty="0">
                <a:latin typeface="Century Gothic" panose="020B0502020202020204" pitchFamily="34" charset="0"/>
              </a:rPr>
              <a:t>: </a:t>
            </a:r>
            <a:r>
              <a:rPr lang="el-GR" sz="1600" dirty="0" smtClean="0">
                <a:latin typeface="Century Gothic" panose="020B0502020202020204" pitchFamily="34" charset="0"/>
              </a:rPr>
              <a:t>η αίτηση δεν υποβλήθηκε και έχει διαγραφεί</a:t>
            </a:r>
            <a:r>
              <a:rPr lang="el-GR" sz="1600" dirty="0">
                <a:latin typeface="Century Gothic" panose="020B0502020202020204" pitchFamily="34" charset="0"/>
              </a:rPr>
              <a:t> </a:t>
            </a:r>
            <a:r>
              <a:rPr lang="el-GR" sz="1600" dirty="0" smtClean="0">
                <a:latin typeface="Century Gothic" panose="020B0502020202020204" pitchFamily="34" charset="0"/>
              </a:rPr>
              <a:t>(Μπορεί πάντοτε να γίνει </a:t>
            </a:r>
            <a:r>
              <a:rPr lang="en-US" sz="1600" dirty="0" smtClean="0">
                <a:latin typeface="Century Gothic" panose="020B0502020202020204" pitchFamily="34" charset="0"/>
              </a:rPr>
              <a:t> </a:t>
            </a:r>
            <a:r>
              <a:rPr lang="en-GB" sz="1600" b="1" dirty="0" smtClean="0">
                <a:latin typeface="Century Gothic" panose="020B0502020202020204" pitchFamily="34" charset="0"/>
              </a:rPr>
              <a:t>Reopen</a:t>
            </a:r>
            <a:r>
              <a:rPr lang="en-US" sz="1600" b="1" dirty="0" err="1" smtClean="0">
                <a:latin typeface="Century Gothic" panose="020B0502020202020204" pitchFamily="34" charset="0"/>
              </a:rPr>
              <a:t>ed</a:t>
            </a:r>
            <a:r>
              <a:rPr lang="en-US" sz="1600" b="1" dirty="0" smtClean="0">
                <a:latin typeface="Century Gothic" panose="020B0502020202020204" pitchFamily="34" charset="0"/>
              </a:rPr>
              <a:t> </a:t>
            </a:r>
            <a:r>
              <a:rPr lang="el-GR" sz="1600" dirty="0" smtClean="0">
                <a:latin typeface="Century Gothic" panose="020B0502020202020204" pitchFamily="34" charset="0"/>
              </a:rPr>
              <a:t>εντός της προθεσμίας)</a:t>
            </a:r>
            <a:endParaRPr lang="en-GB" sz="1600" dirty="0">
              <a:latin typeface="Century Gothic" panose="020B0502020202020204" pitchFamily="34" charset="0"/>
            </a:endParaRPr>
          </a:p>
        </p:txBody>
      </p:sp>
    </p:spTree>
    <p:extLst>
      <p:ext uri="{BB962C8B-B14F-4D97-AF65-F5344CB8AC3E}">
        <p14:creationId xmlns:p14="http://schemas.microsoft.com/office/powerpoint/2010/main" val="1098206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16632"/>
            <a:ext cx="9144000" cy="490066"/>
          </a:xfrm>
        </p:spPr>
        <p:txBody>
          <a:bodyPr>
            <a:noAutofit/>
          </a:bodyPr>
          <a:lstStyle/>
          <a:p>
            <a:r>
              <a:rPr lang="el-GR" sz="2800" dirty="0" smtClean="0">
                <a:solidFill>
                  <a:schemeClr val="accent5">
                    <a:lumMod val="75000"/>
                  </a:schemeClr>
                </a:solidFill>
                <a:latin typeface="Century Gothic" panose="020B0502020202020204" pitchFamily="34" charset="0"/>
              </a:rPr>
              <a:t>ΔΙΑΓΡΑΦΗ ΑΙΤΗΣΗΣ</a:t>
            </a:r>
            <a:endParaRPr lang="en-GB" sz="2800" dirty="0">
              <a:solidFill>
                <a:schemeClr val="accent5">
                  <a:lumMod val="75000"/>
                </a:schemeClr>
              </a:solidFill>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 y="2725146"/>
            <a:ext cx="9144000" cy="4032448"/>
          </a:xfrm>
          <a:prstGeom prst="rect">
            <a:avLst/>
          </a:prstGeom>
        </p:spPr>
      </p:pic>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7"/>
          <p:cNvSpPr>
            <a:spLocks noGrp="1"/>
          </p:cNvSpPr>
          <p:nvPr>
            <p:ph idx="1"/>
          </p:nvPr>
        </p:nvSpPr>
        <p:spPr>
          <a:xfrm>
            <a:off x="2930940" y="729358"/>
            <a:ext cx="6120680" cy="1895772"/>
          </a:xfrm>
        </p:spPr>
        <p:txBody>
          <a:bodyPr>
            <a:noAutofit/>
          </a:bodyPr>
          <a:lstStyle/>
          <a:p>
            <a:pPr>
              <a:buFont typeface="+mj-lt"/>
              <a:buAutoNum type="arabicPeriod"/>
            </a:pPr>
            <a:r>
              <a:rPr lang="en-US" sz="2000" dirty="0" smtClean="0">
                <a:latin typeface="Century Gothic" panose="020B0502020202020204" pitchFamily="34" charset="0"/>
              </a:rPr>
              <a:t>Delete  </a:t>
            </a:r>
            <a:r>
              <a:rPr lang="el-GR" sz="2000" dirty="0" smtClean="0">
                <a:latin typeface="Century Gothic" panose="020B0502020202020204" pitchFamily="34" charset="0"/>
              </a:rPr>
              <a:t>από το </a:t>
            </a:r>
            <a:r>
              <a:rPr lang="en-GB" sz="2000" dirty="0" smtClean="0">
                <a:latin typeface="Century Gothic" panose="020B0502020202020204" pitchFamily="34" charset="0"/>
              </a:rPr>
              <a:t>Action button</a:t>
            </a:r>
            <a:r>
              <a:rPr lang="el-GR" sz="2000" dirty="0" smtClean="0">
                <a:latin typeface="Century Gothic" panose="020B0502020202020204" pitchFamily="34" charset="0"/>
              </a:rPr>
              <a:t> της αίτησης</a:t>
            </a:r>
            <a:endParaRPr lang="el-GR" sz="2000" dirty="0">
              <a:latin typeface="Century Gothic" panose="020B0502020202020204" pitchFamily="34" charset="0"/>
            </a:endParaRPr>
          </a:p>
          <a:p>
            <a:pPr>
              <a:buFont typeface="+mj-lt"/>
              <a:buAutoNum type="arabicPeriod"/>
            </a:pPr>
            <a:r>
              <a:rPr lang="en-US" sz="2000" dirty="0" smtClean="0">
                <a:latin typeface="Century Gothic" panose="020B0502020202020204" pitchFamily="34" charset="0"/>
              </a:rPr>
              <a:t>Warning message: </a:t>
            </a:r>
            <a:r>
              <a:rPr lang="el-GR" sz="2000" dirty="0" smtClean="0">
                <a:latin typeface="Century Gothic" panose="020B0502020202020204" pitchFamily="34" charset="0"/>
              </a:rPr>
              <a:t>Επιβεβαίωση διαγραφής</a:t>
            </a:r>
          </a:p>
          <a:p>
            <a:pPr>
              <a:buFont typeface="+mj-lt"/>
              <a:buAutoNum type="arabicPeriod"/>
            </a:pPr>
            <a:r>
              <a:rPr lang="en-US" sz="2000" dirty="0" smtClean="0">
                <a:latin typeface="Century Gothic" panose="020B0502020202020204" pitchFamily="34" charset="0"/>
              </a:rPr>
              <a:t>Confirmation message</a:t>
            </a:r>
          </a:p>
          <a:p>
            <a:pPr>
              <a:buFont typeface="+mj-lt"/>
              <a:buAutoNum type="arabicPeriod"/>
            </a:pPr>
            <a:r>
              <a:rPr lang="el-GR" sz="2000" dirty="0" smtClean="0">
                <a:latin typeface="Century Gothic" panose="020B0502020202020204" pitchFamily="34" charset="0"/>
              </a:rPr>
              <a:t>Αλλαγή </a:t>
            </a:r>
            <a:r>
              <a:rPr lang="en-US" sz="2000" dirty="0" smtClean="0">
                <a:latin typeface="Century Gothic" panose="020B0502020202020204" pitchFamily="34" charset="0"/>
              </a:rPr>
              <a:t>status </a:t>
            </a:r>
            <a:r>
              <a:rPr lang="el-GR" sz="2000" dirty="0" smtClean="0">
                <a:latin typeface="Century Gothic" panose="020B0502020202020204" pitchFamily="34" charset="0"/>
              </a:rPr>
              <a:t>σε </a:t>
            </a:r>
            <a:r>
              <a:rPr lang="en-US" sz="2000" dirty="0" smtClean="0">
                <a:latin typeface="Century Gothic" panose="020B0502020202020204" pitchFamily="34" charset="0"/>
              </a:rPr>
              <a:t>deleted</a:t>
            </a:r>
          </a:p>
        </p:txBody>
      </p:sp>
      <p:grpSp>
        <p:nvGrpSpPr>
          <p:cNvPr id="11" name="Group 10"/>
          <p:cNvGrpSpPr/>
          <p:nvPr/>
        </p:nvGrpSpPr>
        <p:grpSpPr>
          <a:xfrm>
            <a:off x="179512" y="736154"/>
            <a:ext cx="2676721" cy="1988992"/>
            <a:chOff x="179512" y="736154"/>
            <a:chExt cx="2676721" cy="19889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9" name="Rectangle 8"/>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496193" y="148724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grpSp>
        <p:nvGrpSpPr>
          <p:cNvPr id="14" name="Group 13"/>
          <p:cNvGrpSpPr/>
          <p:nvPr/>
        </p:nvGrpSpPr>
        <p:grpSpPr>
          <a:xfrm>
            <a:off x="6156176" y="5229200"/>
            <a:ext cx="360040" cy="469355"/>
            <a:chOff x="6156176" y="5229200"/>
            <a:chExt cx="360040" cy="469355"/>
          </a:xfrm>
        </p:grpSpPr>
        <p:sp>
          <p:nvSpPr>
            <p:cNvPr id="19" name="Teardrop 18"/>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4" name="Group 23"/>
          <p:cNvGrpSpPr/>
          <p:nvPr/>
        </p:nvGrpSpPr>
        <p:grpSpPr>
          <a:xfrm>
            <a:off x="8100392" y="5901254"/>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3</a:t>
              </a:r>
              <a:endParaRPr lang="en-US" b="1" dirty="0">
                <a:solidFill>
                  <a:srgbClr val="FFC000"/>
                </a:solidFill>
              </a:endParaRPr>
            </a:p>
          </p:txBody>
        </p:sp>
      </p:grpSp>
      <p:grpSp>
        <p:nvGrpSpPr>
          <p:cNvPr id="27" name="Group 26"/>
          <p:cNvGrpSpPr/>
          <p:nvPr/>
        </p:nvGrpSpPr>
        <p:grpSpPr>
          <a:xfrm>
            <a:off x="8390702" y="4816154"/>
            <a:ext cx="469355" cy="369332"/>
            <a:chOff x="8660013" y="1572956"/>
            <a:chExt cx="469355" cy="369332"/>
          </a:xfrm>
        </p:grpSpPr>
        <p:sp>
          <p:nvSpPr>
            <p:cNvPr id="28" name="Teardrop 27"/>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27620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1000"/>
                                        <p:tgtEl>
                                          <p:spTgt spid="12">
                                            <p:txEl>
                                              <p:pRg st="1" end="1"/>
                                            </p:txEl>
                                          </p:spTgt>
                                        </p:tgtEl>
                                      </p:cBhvr>
                                    </p:animEffect>
                                    <p:anim calcmode="lin" valueType="num">
                                      <p:cBhvr>
                                        <p:cTn id="2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fade">
                                      <p:cBhvr>
                                        <p:cTn id="45" dur="1000"/>
                                        <p:tgtEl>
                                          <p:spTgt spid="12">
                                            <p:txEl>
                                              <p:pRg st="2" end="2"/>
                                            </p:txEl>
                                          </p:spTgt>
                                        </p:tgtEl>
                                      </p:cBhvr>
                                    </p:animEffect>
                                    <p:anim calcmode="lin" valueType="num">
                                      <p:cBhvr>
                                        <p:cTn id="4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fade">
                                      <p:cBhvr>
                                        <p:cTn id="59" dur="1000"/>
                                        <p:tgtEl>
                                          <p:spTgt spid="12">
                                            <p:txEl>
                                              <p:pRg st="3" end="3"/>
                                            </p:txEl>
                                          </p:spTgt>
                                        </p:tgtEl>
                                      </p:cBhvr>
                                    </p:animEffect>
                                    <p:anim calcmode="lin" valueType="num">
                                      <p:cBhvr>
                                        <p:cTn id="6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12" y="188640"/>
            <a:ext cx="8229600" cy="346050"/>
          </a:xfrm>
        </p:spPr>
        <p:txBody>
          <a:bodyPr>
            <a:noAutofit/>
          </a:bodyPr>
          <a:lstStyle/>
          <a:p>
            <a:r>
              <a:rPr lang="el-GR" sz="2800" dirty="0" smtClean="0">
                <a:solidFill>
                  <a:schemeClr val="accent5">
                    <a:lumMod val="75000"/>
                  </a:schemeClr>
                </a:solidFill>
                <a:latin typeface="Century Gothic" panose="020B0502020202020204" pitchFamily="34" charset="0"/>
              </a:rPr>
              <a:t>ΥΠΟΒΟΛΗ ΑΙΤΗΣΗΣ</a:t>
            </a:r>
            <a:endParaRPr lang="en-GB" sz="2800" dirty="0">
              <a:solidFill>
                <a:schemeClr val="accent5">
                  <a:lumMod val="75000"/>
                </a:schemeClr>
              </a:solidFill>
              <a:latin typeface="Century Gothic" panose="020B0502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2315464" cy="570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11760" y="1142000"/>
            <a:ext cx="6264696" cy="1015663"/>
          </a:xfrm>
          <a:prstGeom prst="rect">
            <a:avLst/>
          </a:prstGeom>
          <a:noFill/>
        </p:spPr>
        <p:txBody>
          <a:bodyPr wrap="square" rtlCol="0">
            <a:spAutoFit/>
          </a:bodyPr>
          <a:lstStyle/>
          <a:p>
            <a:pPr marL="342900" indent="-342900">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Μόλις όλα τα πεδία στο </a:t>
            </a:r>
            <a:r>
              <a:rPr lang="en-US" sz="2000" dirty="0">
                <a:solidFill>
                  <a:schemeClr val="tx1">
                    <a:lumMod val="75000"/>
                    <a:lumOff val="25000"/>
                  </a:schemeClr>
                </a:solidFill>
                <a:latin typeface="Century Gothic" panose="020B0502020202020204" pitchFamily="34" charset="0"/>
              </a:rPr>
              <a:t>Content Menu </a:t>
            </a:r>
            <a:r>
              <a:rPr lang="el-GR" sz="2000" dirty="0">
                <a:solidFill>
                  <a:schemeClr val="tx1">
                    <a:lumMod val="75000"/>
                    <a:lumOff val="25000"/>
                  </a:schemeClr>
                </a:solidFill>
                <a:latin typeface="Century Gothic" panose="020B0502020202020204" pitchFamily="34" charset="0"/>
              </a:rPr>
              <a:t>είναι  </a:t>
            </a:r>
            <a:r>
              <a:rPr lang="el-GR" sz="2000" dirty="0" smtClean="0">
                <a:solidFill>
                  <a:schemeClr val="tx1">
                    <a:lumMod val="75000"/>
                    <a:lumOff val="25000"/>
                  </a:schemeClr>
                </a:solidFill>
                <a:latin typeface="Century Gothic" panose="020B0502020202020204" pitchFamily="34" charset="0"/>
              </a:rPr>
              <a:t>ενεργοποιείται το κουμπί του</a:t>
            </a:r>
            <a:r>
              <a:rPr lang="en-US" sz="2000" dirty="0">
                <a:solidFill>
                  <a:schemeClr val="tx1">
                    <a:lumMod val="75000"/>
                    <a:lumOff val="25000"/>
                  </a:schemeClr>
                </a:solidFill>
                <a:latin typeface="Century Gothic" panose="020B0502020202020204" pitchFamily="34" charset="0"/>
              </a:rPr>
              <a:t> </a:t>
            </a:r>
            <a:r>
              <a:rPr lang="en-US" sz="2000" dirty="0" smtClean="0">
                <a:solidFill>
                  <a:schemeClr val="tx1">
                    <a:lumMod val="75000"/>
                    <a:lumOff val="25000"/>
                  </a:schemeClr>
                </a:solidFill>
                <a:latin typeface="Century Gothic" panose="020B0502020202020204" pitchFamily="34" charset="0"/>
              </a:rPr>
              <a:t>Submit </a:t>
            </a:r>
            <a:r>
              <a:rPr lang="el-GR" sz="2000" dirty="0" smtClean="0">
                <a:solidFill>
                  <a:schemeClr val="tx1">
                    <a:lumMod val="75000"/>
                    <a:lumOff val="25000"/>
                  </a:schemeClr>
                </a:solidFill>
                <a:latin typeface="Century Gothic" panose="020B0502020202020204" pitchFamily="34" charset="0"/>
              </a:rPr>
              <a:t>και μπορείτε να υποβάλετε την αίτηση σας</a:t>
            </a:r>
            <a:endParaRPr lang="en-US" sz="2000" dirty="0">
              <a:solidFill>
                <a:schemeClr val="tx1">
                  <a:lumMod val="75000"/>
                  <a:lumOff val="25000"/>
                </a:schemeClr>
              </a:solidFill>
              <a:latin typeface="Century Gothic" panose="020B0502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1196752"/>
            <a:ext cx="2746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699792" y="2564904"/>
            <a:ext cx="6185407" cy="1944216"/>
            <a:chOff x="2622511" y="1898170"/>
            <a:chExt cx="6185407" cy="1944216"/>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11" y="1898170"/>
              <a:ext cx="618540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275856" y="2780928"/>
              <a:ext cx="122413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24146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r>
              <a:rPr lang="el-GR" sz="2800" dirty="0" smtClean="0">
                <a:solidFill>
                  <a:schemeClr val="accent5">
                    <a:lumMod val="75000"/>
                  </a:schemeClr>
                </a:solidFill>
                <a:latin typeface="Century Gothic" panose="020B0502020202020204" pitchFamily="34" charset="0"/>
              </a:rPr>
              <a:t>Υποβολή αίτησης εκτός προθεσμίας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251520" y="908720"/>
            <a:ext cx="8712968" cy="4968552"/>
          </a:xfrm>
        </p:spPr>
        <p:txBody>
          <a:bodyPr>
            <a:normAutofit/>
          </a:bodyPr>
          <a:lstStyle/>
          <a:p>
            <a:pPr marL="0" indent="0" algn="just">
              <a:buNone/>
            </a:pPr>
            <a:r>
              <a:rPr lang="el-GR" sz="2000" dirty="0" smtClean="0">
                <a:latin typeface="Century Gothic" panose="020B0502020202020204" pitchFamily="34" charset="0"/>
              </a:rPr>
              <a:t>Εξαίρεση</a:t>
            </a:r>
            <a:r>
              <a:rPr lang="el-GR" sz="2000" b="1" dirty="0" smtClean="0">
                <a:latin typeface="Century Gothic" panose="020B0502020202020204" pitchFamily="34" charset="0"/>
              </a:rPr>
              <a:t> ΜΟΝΟ</a:t>
            </a:r>
            <a:r>
              <a:rPr lang="el-GR" sz="2000" dirty="0" smtClean="0">
                <a:latin typeface="Century Gothic" panose="020B0502020202020204" pitchFamily="34" charset="0"/>
              </a:rPr>
              <a:t> </a:t>
            </a:r>
            <a:r>
              <a:rPr lang="en-GB" sz="2000" dirty="0" smtClean="0">
                <a:latin typeface="Century Gothic" panose="020B0502020202020204" pitchFamily="34" charset="0"/>
              </a:rPr>
              <a:t>αν μπ</a:t>
            </a:r>
            <a:r>
              <a:rPr lang="en-GB" sz="2000" dirty="0" err="1" smtClean="0">
                <a:latin typeface="Century Gothic" panose="020B0502020202020204" pitchFamily="34" charset="0"/>
              </a:rPr>
              <a:t>ορεί</a:t>
            </a:r>
            <a:r>
              <a:rPr lang="en-GB" sz="2000" dirty="0" smtClean="0">
                <a:latin typeface="Century Gothic" panose="020B0502020202020204" pitchFamily="34" charset="0"/>
              </a:rPr>
              <a:t> </a:t>
            </a:r>
            <a:r>
              <a:rPr lang="en-GB" sz="2000" dirty="0">
                <a:latin typeface="Century Gothic" panose="020B0502020202020204" pitchFamily="34" charset="0"/>
              </a:rPr>
              <a:t>να </a:t>
            </a:r>
            <a:r>
              <a:rPr lang="en-GB" sz="2000" dirty="0" smtClean="0">
                <a:latin typeface="Century Gothic" panose="020B0502020202020204" pitchFamily="34" charset="0"/>
              </a:rPr>
              <a:t>απ</a:t>
            </a:r>
            <a:r>
              <a:rPr lang="en-GB" sz="2000" dirty="0" err="1" smtClean="0">
                <a:latin typeface="Century Gothic" panose="020B0502020202020204" pitchFamily="34" charset="0"/>
              </a:rPr>
              <a:t>οδε</a:t>
            </a:r>
            <a:r>
              <a:rPr lang="el-GR" sz="2000" dirty="0" err="1" smtClean="0">
                <a:latin typeface="Century Gothic" panose="020B0502020202020204" pitchFamily="34" charset="0"/>
              </a:rPr>
              <a:t>ιχθεί</a:t>
            </a:r>
            <a:r>
              <a:rPr lang="el-GR" sz="2000" dirty="0" smtClean="0">
                <a:latin typeface="Century Gothic" panose="020B0502020202020204" pitchFamily="34" charset="0"/>
              </a:rPr>
              <a:t> </a:t>
            </a:r>
            <a:r>
              <a:rPr lang="en-GB" sz="2000" dirty="0" smtClean="0">
                <a:latin typeface="Century Gothic" panose="020B0502020202020204" pitchFamily="34" charset="0"/>
              </a:rPr>
              <a:t>ότι </a:t>
            </a:r>
            <a:r>
              <a:rPr lang="en-GB" sz="2000" dirty="0">
                <a:latin typeface="Century Gothic" panose="020B0502020202020204" pitchFamily="34" charset="0"/>
              </a:rPr>
              <a:t>προσπαθήσατε να υποβάλετε την αίτηση </a:t>
            </a:r>
            <a:r>
              <a:rPr lang="en-GB" sz="2000" dirty="0" smtClean="0">
                <a:latin typeface="Century Gothic" panose="020B0502020202020204" pitchFamily="34" charset="0"/>
              </a:rPr>
              <a:t>πριν </a:t>
            </a:r>
            <a:r>
              <a:rPr lang="el-GR" sz="2000" dirty="0" smtClean="0">
                <a:latin typeface="Century Gothic" panose="020B0502020202020204" pitchFamily="34" charset="0"/>
              </a:rPr>
              <a:t>από</a:t>
            </a:r>
            <a:r>
              <a:rPr lang="en-GB" sz="2000" dirty="0" smtClean="0">
                <a:latin typeface="Century Gothic" panose="020B0502020202020204" pitchFamily="34" charset="0"/>
              </a:rPr>
              <a:t> την προθεσμία και </a:t>
            </a:r>
            <a:r>
              <a:rPr lang="en-GB" sz="2000" dirty="0">
                <a:latin typeface="Century Gothic" panose="020B0502020202020204" pitchFamily="34" charset="0"/>
              </a:rPr>
              <a:t>δεν </a:t>
            </a:r>
            <a:r>
              <a:rPr lang="el-GR" sz="2000" dirty="0" smtClean="0">
                <a:latin typeface="Century Gothic" panose="020B0502020202020204" pitchFamily="34" charset="0"/>
              </a:rPr>
              <a:t>ήταν εφικτό </a:t>
            </a:r>
            <a:r>
              <a:rPr lang="en-GB" sz="2000" dirty="0" err="1" smtClean="0">
                <a:latin typeface="Century Gothic" panose="020B0502020202020204" pitchFamily="34" charset="0"/>
              </a:rPr>
              <a:t>γι</a:t>
            </a:r>
            <a:r>
              <a:rPr lang="en-GB" sz="2000" dirty="0" smtClean="0">
                <a:latin typeface="Century Gothic" panose="020B0502020202020204" pitchFamily="34" charset="0"/>
              </a:rPr>
              <a:t>α </a:t>
            </a:r>
            <a:r>
              <a:rPr lang="en-GB" sz="2000" b="1" dirty="0">
                <a:latin typeface="Century Gothic" panose="020B0502020202020204" pitchFamily="34" charset="0"/>
              </a:rPr>
              <a:t>τεχνικούς </a:t>
            </a:r>
            <a:r>
              <a:rPr lang="en-GB" sz="2000" b="1" dirty="0" smtClean="0">
                <a:latin typeface="Century Gothic" panose="020B0502020202020204" pitchFamily="34" charset="0"/>
              </a:rPr>
              <a:t>λόγους</a:t>
            </a:r>
            <a:r>
              <a:rPr lang="el-GR" sz="2000" b="1" dirty="0" smtClean="0">
                <a:latin typeface="Century Gothic" panose="020B0502020202020204" pitchFamily="34" charset="0"/>
              </a:rPr>
              <a:t> </a:t>
            </a:r>
            <a:r>
              <a:rPr lang="el-GR" sz="2000" dirty="0" smtClean="0">
                <a:latin typeface="Century Gothic" panose="020B0502020202020204" pitchFamily="34" charset="0"/>
              </a:rPr>
              <a:t>ενώ πληρούνται οι πιο κάτω προϋποθέσεις</a:t>
            </a:r>
            <a:r>
              <a:rPr lang="en-GB" sz="2000" dirty="0" smtClean="0">
                <a:latin typeface="Century Gothic" panose="020B0502020202020204" pitchFamily="34" charset="0"/>
              </a:rPr>
              <a:t>:</a:t>
            </a:r>
          </a:p>
          <a:p>
            <a:pPr marL="0" indent="0" algn="just">
              <a:buNone/>
            </a:pPr>
            <a:endParaRPr lang="en-GB" sz="1000" dirty="0">
              <a:latin typeface="Century Gothic" panose="020B0502020202020204" pitchFamily="34" charset="0"/>
            </a:endParaRPr>
          </a:p>
          <a:p>
            <a:pPr marL="457200" lvl="0" indent="-457200" algn="just">
              <a:buFont typeface="+mj-lt"/>
              <a:buAutoNum type="arabicPeriod"/>
            </a:pPr>
            <a:r>
              <a:rPr lang="en-GB" sz="2000" dirty="0">
                <a:latin typeface="Century Gothic" panose="020B0502020202020204" pitchFamily="34" charset="0"/>
              </a:rPr>
              <a:t>Η </a:t>
            </a:r>
            <a:r>
              <a:rPr lang="en-GB" sz="2000" dirty="0" err="1">
                <a:latin typeface="Century Gothic" panose="020B0502020202020204" pitchFamily="34" charset="0"/>
              </a:rPr>
              <a:t>ημερομηνί</a:t>
            </a:r>
            <a:r>
              <a:rPr lang="en-GB" sz="2000" dirty="0">
                <a:latin typeface="Century Gothic" panose="020B0502020202020204" pitchFamily="34" charset="0"/>
              </a:rPr>
              <a:t>α </a:t>
            </a:r>
            <a:r>
              <a:rPr lang="en-GB" sz="2000" dirty="0" smtClean="0">
                <a:latin typeface="Century Gothic" panose="020B0502020202020204" pitchFamily="34" charset="0"/>
              </a:rPr>
              <a:t>και ώρα </a:t>
            </a:r>
            <a:r>
              <a:rPr lang="en-GB" sz="2000" dirty="0">
                <a:latin typeface="Century Gothic" panose="020B0502020202020204" pitchFamily="34" charset="0"/>
              </a:rPr>
              <a:t>της τελευταίας απόπειρας </a:t>
            </a:r>
            <a:r>
              <a:rPr lang="en-GB" sz="2000" dirty="0" smtClean="0">
                <a:latin typeface="Century Gothic" panose="020B0502020202020204" pitchFamily="34" charset="0"/>
              </a:rPr>
              <a:t>υποβολής, </a:t>
            </a:r>
            <a:r>
              <a:rPr lang="el-GR" sz="2000" dirty="0" smtClean="0">
                <a:latin typeface="Century Gothic" panose="020B0502020202020204" pitchFamily="34" charset="0"/>
              </a:rPr>
              <a:t>(</a:t>
            </a:r>
            <a:r>
              <a:rPr lang="en-GB" sz="2000" b="1" dirty="0" err="1" smtClean="0">
                <a:latin typeface="Century Gothic" panose="020B0502020202020204" pitchFamily="34" charset="0"/>
              </a:rPr>
              <a:t>ιστορικό</a:t>
            </a:r>
            <a:r>
              <a:rPr lang="en-GB" sz="2000" b="1" dirty="0" smtClean="0">
                <a:latin typeface="Century Gothic" panose="020B0502020202020204" pitchFamily="34" charset="0"/>
              </a:rPr>
              <a:t> υποβ</a:t>
            </a:r>
            <a:r>
              <a:rPr lang="en-GB" sz="2000" b="1" dirty="0" err="1" smtClean="0">
                <a:latin typeface="Century Gothic" panose="020B0502020202020204" pitchFamily="34" charset="0"/>
              </a:rPr>
              <a:t>ολής</a:t>
            </a:r>
            <a:r>
              <a:rPr lang="en-GB" sz="2000" b="1" dirty="0" smtClean="0">
                <a:latin typeface="Century Gothic" panose="020B0502020202020204" pitchFamily="34" charset="0"/>
              </a:rPr>
              <a:t>/history submission</a:t>
            </a:r>
            <a:r>
              <a:rPr lang="el-GR" sz="2000" dirty="0" smtClean="0">
                <a:latin typeface="Century Gothic" panose="020B0502020202020204" pitchFamily="34" charset="0"/>
              </a:rPr>
              <a:t>)</a:t>
            </a:r>
            <a:r>
              <a:rPr lang="en-GB" sz="2000" dirty="0" smtClean="0">
                <a:latin typeface="Century Gothic" panose="020B0502020202020204" pitchFamily="34" charset="0"/>
              </a:rPr>
              <a:t> </a:t>
            </a:r>
            <a:r>
              <a:rPr lang="en-GB" sz="2000" dirty="0">
                <a:latin typeface="Century Gothic" panose="020B0502020202020204" pitchFamily="34" charset="0"/>
              </a:rPr>
              <a:t>είναι πριν από την ισχύουσα </a:t>
            </a:r>
            <a:r>
              <a:rPr lang="en-GB" sz="2000" dirty="0" smtClean="0">
                <a:latin typeface="Century Gothic" panose="020B0502020202020204" pitchFamily="34" charset="0"/>
              </a:rPr>
              <a:t>προθεσμία</a:t>
            </a:r>
            <a:endParaRPr lang="en-GB" sz="2000" dirty="0">
              <a:latin typeface="Century Gothic" panose="020B0502020202020204" pitchFamily="34" charset="0"/>
            </a:endParaRPr>
          </a:p>
          <a:p>
            <a:pPr marL="457200" lvl="0" indent="-457200" algn="just">
              <a:buFont typeface="+mj-lt"/>
              <a:buAutoNum type="arabicPeriod"/>
            </a:pPr>
            <a:r>
              <a:rPr lang="en-GB" sz="2000" dirty="0">
                <a:latin typeface="Century Gothic" panose="020B0502020202020204" pitchFamily="34" charset="0"/>
              </a:rPr>
              <a:t>Έχετε ενημερώσει </a:t>
            </a:r>
            <a:r>
              <a:rPr lang="en-GB" sz="2000" dirty="0" smtClean="0">
                <a:latin typeface="Century Gothic" panose="020B0502020202020204" pitchFamily="34" charset="0"/>
              </a:rPr>
              <a:t>τ</a:t>
            </a:r>
            <a:r>
              <a:rPr lang="el-GR" sz="2000" dirty="0" smtClean="0">
                <a:latin typeface="Century Gothic" panose="020B0502020202020204" pitchFamily="34" charset="0"/>
              </a:rPr>
              <a:t>ο ΙΔΕΠ </a:t>
            </a:r>
            <a:r>
              <a:rPr lang="en-GB" sz="2000" b="1" dirty="0" smtClean="0">
                <a:latin typeface="Century Gothic" panose="020B0502020202020204" pitchFamily="34" charset="0"/>
              </a:rPr>
              <a:t>εντός </a:t>
            </a:r>
            <a:r>
              <a:rPr lang="en-GB" sz="2000" b="1" dirty="0">
                <a:latin typeface="Century Gothic" panose="020B0502020202020204" pitchFamily="34" charset="0"/>
              </a:rPr>
              <a:t>2 ωρών</a:t>
            </a:r>
            <a:r>
              <a:rPr lang="en-GB" sz="2000" dirty="0">
                <a:latin typeface="Century Gothic" panose="020B0502020202020204" pitchFamily="34" charset="0"/>
              </a:rPr>
              <a:t> μετά </a:t>
            </a:r>
            <a:r>
              <a:rPr lang="en-GB" sz="2000" dirty="0" err="1">
                <a:latin typeface="Century Gothic" panose="020B0502020202020204" pitchFamily="34" charset="0"/>
              </a:rPr>
              <a:t>την</a:t>
            </a:r>
            <a:r>
              <a:rPr lang="en-GB" sz="2000" dirty="0">
                <a:latin typeface="Century Gothic" panose="020B0502020202020204" pitchFamily="34" charset="0"/>
              </a:rPr>
              <a:t> </a:t>
            </a:r>
            <a:r>
              <a:rPr lang="en-GB" sz="2000" dirty="0" smtClean="0">
                <a:latin typeface="Century Gothic" panose="020B0502020202020204" pitchFamily="34" charset="0"/>
              </a:rPr>
              <a:t>π</a:t>
            </a:r>
            <a:r>
              <a:rPr lang="en-GB" sz="2000" dirty="0" err="1" smtClean="0">
                <a:latin typeface="Century Gothic" panose="020B0502020202020204" pitchFamily="34" charset="0"/>
              </a:rPr>
              <a:t>ροθεσμί</a:t>
            </a:r>
            <a:r>
              <a:rPr lang="en-GB" sz="2000" dirty="0" smtClean="0">
                <a:latin typeface="Century Gothic" panose="020B0502020202020204" pitchFamily="34" charset="0"/>
              </a:rPr>
              <a:t>α</a:t>
            </a:r>
            <a:endParaRPr lang="en-GB" sz="2000" dirty="0">
              <a:latin typeface="Century Gothic" panose="020B0502020202020204" pitchFamily="34" charset="0"/>
            </a:endParaRPr>
          </a:p>
          <a:p>
            <a:pPr marL="457200" lvl="0" indent="-457200" algn="just">
              <a:buFont typeface="+mj-lt"/>
              <a:buAutoNum type="arabicPeriod"/>
            </a:pPr>
            <a:r>
              <a:rPr lang="en-GB" sz="2000" dirty="0">
                <a:latin typeface="Century Gothic" panose="020B0502020202020204" pitchFamily="34" charset="0"/>
              </a:rPr>
              <a:t>Έχετε απ</a:t>
            </a:r>
            <a:r>
              <a:rPr lang="en-GB" sz="2000" dirty="0" err="1">
                <a:latin typeface="Century Gothic" panose="020B0502020202020204" pitchFamily="34" charset="0"/>
              </a:rPr>
              <a:t>οστείλει</a:t>
            </a:r>
            <a:r>
              <a:rPr lang="en-GB" sz="2000" dirty="0">
                <a:latin typeface="Century Gothic" panose="020B0502020202020204" pitchFamily="34" charset="0"/>
              </a:rPr>
              <a:t> </a:t>
            </a:r>
            <a:r>
              <a:rPr lang="el-GR" sz="2000" dirty="0" smtClean="0">
                <a:latin typeface="Century Gothic" panose="020B0502020202020204" pitchFamily="34" charset="0"/>
              </a:rPr>
              <a:t>στο ΙΔΕΠ </a:t>
            </a:r>
            <a:r>
              <a:rPr lang="en-GB" sz="2000" dirty="0" smtClean="0">
                <a:latin typeface="Century Gothic" panose="020B0502020202020204" pitchFamily="34" charset="0"/>
              </a:rPr>
              <a:t>εντός </a:t>
            </a:r>
            <a:r>
              <a:rPr lang="en-GB" sz="2000" dirty="0">
                <a:latin typeface="Century Gothic" panose="020B0502020202020204" pitchFamily="34" charset="0"/>
              </a:rPr>
              <a:t>2 ωρών </a:t>
            </a:r>
            <a:r>
              <a:rPr lang="en-GB" sz="2000" dirty="0" smtClean="0">
                <a:latin typeface="Century Gothic" panose="020B0502020202020204" pitchFamily="34" charset="0"/>
              </a:rPr>
              <a:t>μέσω email την α</a:t>
            </a:r>
            <a:r>
              <a:rPr lang="en-GB" sz="2000" dirty="0" err="1" smtClean="0">
                <a:latin typeface="Century Gothic" panose="020B0502020202020204" pitchFamily="34" charset="0"/>
              </a:rPr>
              <a:t>ίτησή</a:t>
            </a:r>
            <a:r>
              <a:rPr lang="en-GB" sz="2000" dirty="0" smtClean="0">
                <a:latin typeface="Century Gothic" panose="020B0502020202020204" pitchFamily="34" charset="0"/>
              </a:rPr>
              <a:t> </a:t>
            </a:r>
            <a:r>
              <a:rPr lang="en-GB" sz="2000" dirty="0" err="1" smtClean="0">
                <a:latin typeface="Century Gothic" panose="020B0502020202020204" pitchFamily="34" charset="0"/>
              </a:rPr>
              <a:t>χωρίς</a:t>
            </a:r>
            <a:r>
              <a:rPr lang="en-GB" sz="2000" dirty="0" smtClean="0">
                <a:latin typeface="Century Gothic" panose="020B0502020202020204" pitchFamily="34" charset="0"/>
              </a:rPr>
              <a:t> </a:t>
            </a:r>
            <a:r>
              <a:rPr lang="en-GB" sz="2000" dirty="0" err="1" smtClean="0">
                <a:latin typeface="Century Gothic" panose="020B0502020202020204" pitchFamily="34" charset="0"/>
              </a:rPr>
              <a:t>τρο</a:t>
            </a:r>
            <a:r>
              <a:rPr lang="en-GB" sz="2000" dirty="0" smtClean="0">
                <a:latin typeface="Century Gothic" panose="020B0502020202020204" pitchFamily="34" charset="0"/>
              </a:rPr>
              <a:t>ποποιήσεις </a:t>
            </a:r>
            <a:r>
              <a:rPr lang="en-GB" sz="2000" dirty="0">
                <a:latin typeface="Century Gothic" panose="020B0502020202020204" pitchFamily="34" charset="0"/>
              </a:rPr>
              <a:t>μετά την απόπειρα υποβολής (σε </a:t>
            </a:r>
            <a:r>
              <a:rPr lang="en-GB" sz="2000" dirty="0" smtClean="0">
                <a:latin typeface="Century Gothic" panose="020B0502020202020204" pitchFamily="34" charset="0"/>
              </a:rPr>
              <a:t>pdf)</a:t>
            </a:r>
          </a:p>
          <a:p>
            <a:pPr marL="457200" lvl="0" indent="-457200" algn="just">
              <a:buFont typeface="+mj-lt"/>
              <a:buAutoNum type="arabicPeriod"/>
            </a:pPr>
            <a:endParaRPr lang="en-GB" sz="1000" dirty="0">
              <a:latin typeface="Century Gothic" panose="020B0502020202020204" pitchFamily="34" charset="0"/>
            </a:endParaRPr>
          </a:p>
          <a:p>
            <a:pPr lvl="0" algn="just">
              <a:buFont typeface="Wingdings" panose="05000000000000000000" pitchFamily="2" charset="2"/>
              <a:buChar char="Ø"/>
            </a:pPr>
            <a:r>
              <a:rPr lang="el-GR" sz="2000" dirty="0" smtClean="0">
                <a:latin typeface="Century Gothic" panose="020B0502020202020204" pitchFamily="34" charset="0"/>
              </a:rPr>
              <a:t>Το ΙΔΕΠ θα αποφασίσει εάν μπορεί να δεχτεί την αίτηση και  ενδεχομένως να την ανοίξει εκ νέου για υποβολή ή ακόμα και για επεξεργασία. Η ΕΥ θα ενημερώσει τον οργανισμό για τη νέα καταληκτική ημερομηνία και οι διαθέσιμες ημέρες θα φαίνονται από το</a:t>
            </a:r>
            <a:r>
              <a:rPr lang="en-US" sz="2000" dirty="0" smtClean="0">
                <a:latin typeface="Century Gothic" panose="020B0502020202020204" pitchFamily="34" charset="0"/>
              </a:rPr>
              <a:t> tab “My applications”</a:t>
            </a:r>
            <a:endParaRPr lang="en-GB" sz="2000" dirty="0">
              <a:latin typeface="Century Gothic" panose="020B0502020202020204" pitchFamily="34" charset="0"/>
            </a:endParaRPr>
          </a:p>
        </p:txBody>
      </p:sp>
    </p:spTree>
    <p:extLst>
      <p:ext uri="{BB962C8B-B14F-4D97-AF65-F5344CB8AC3E}">
        <p14:creationId xmlns:p14="http://schemas.microsoft.com/office/powerpoint/2010/main" val="3812915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06090"/>
          </a:xfrm>
        </p:spPr>
        <p:txBody>
          <a:bodyPr>
            <a:normAutofit/>
          </a:bodyPr>
          <a:lstStyle/>
          <a:p>
            <a:pPr eaLnBrk="1" hangingPunct="1"/>
            <a:r>
              <a:rPr lang="en-US" sz="2800" dirty="0" smtClean="0">
                <a:solidFill>
                  <a:schemeClr val="accent5">
                    <a:lumMod val="75000"/>
                  </a:schemeClr>
                </a:solidFill>
                <a:latin typeface="Century Gothic" panose="020B0502020202020204" pitchFamily="34" charset="0"/>
              </a:rPr>
              <a:t>T</a:t>
            </a:r>
            <a:r>
              <a:rPr lang="el-GR" sz="2800" dirty="0" smtClean="0">
                <a:solidFill>
                  <a:schemeClr val="accent5">
                    <a:lumMod val="75000"/>
                  </a:schemeClr>
                </a:solidFill>
                <a:latin typeface="Century Gothic" panose="020B0502020202020204" pitchFamily="34" charset="0"/>
              </a:rPr>
              <a:t>Ι ΘΑ ΧΡΕΙΑΣΤΕΙΤΕ ΓΙΑ ΤΗΝ ΥΠΟΒΟΛΗ</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395536" y="1124745"/>
            <a:ext cx="8229600" cy="3600400"/>
          </a:xfrm>
        </p:spPr>
        <p:txBody>
          <a:bodyPr>
            <a:normAutofit/>
          </a:bodyPr>
          <a:lstStyle/>
          <a:p>
            <a:r>
              <a:rPr lang="el-GR" sz="2000" dirty="0" smtClean="0">
                <a:latin typeface="Century Gothic" panose="020B0502020202020204" pitchFamily="34" charset="0"/>
              </a:rPr>
              <a:t>Συνεχής σύνδεση με το Διαδίκτυο </a:t>
            </a:r>
            <a:r>
              <a:rPr lang="en-GB" sz="2000" dirty="0" smtClean="0">
                <a:latin typeface="Century Gothic" panose="020B0502020202020204" pitchFamily="34" charset="0"/>
              </a:rPr>
              <a:t>–</a:t>
            </a:r>
            <a:r>
              <a:rPr lang="el-GR" sz="2000" dirty="0" smtClean="0">
                <a:latin typeface="Century Gothic" panose="020B0502020202020204" pitchFamily="34" charset="0"/>
              </a:rPr>
              <a:t> Δεν υπάρχει δυνατότητα να επεξεργαστείτε την αίτηση </a:t>
            </a:r>
            <a:r>
              <a:rPr lang="en-GB" sz="2000" dirty="0" smtClean="0">
                <a:latin typeface="Century Gothic" panose="020B0502020202020204" pitchFamily="34" charset="0"/>
              </a:rPr>
              <a:t>offline</a:t>
            </a:r>
          </a:p>
          <a:p>
            <a:pPr marL="457200" lvl="1" indent="0">
              <a:buNone/>
            </a:pPr>
            <a:endParaRPr lang="en-GB" sz="1000" dirty="0">
              <a:latin typeface="Century Gothic" panose="020B0502020202020204" pitchFamily="34" charset="0"/>
            </a:endParaRPr>
          </a:p>
          <a:p>
            <a:r>
              <a:rPr lang="el-GR" sz="2000" dirty="0" smtClean="0">
                <a:latin typeface="Century Gothic" panose="020B0502020202020204" pitchFamily="34" charset="0"/>
              </a:rPr>
              <a:t>Για </a:t>
            </a:r>
            <a:r>
              <a:rPr lang="el-GR" sz="2000" dirty="0">
                <a:latin typeface="Century Gothic" panose="020B0502020202020204" pitchFamily="34" charset="0"/>
              </a:rPr>
              <a:t>το </a:t>
            </a:r>
            <a:r>
              <a:rPr lang="en-GB" sz="2000" dirty="0">
                <a:latin typeface="Century Gothic" panose="020B0502020202020204" pitchFamily="34" charset="0"/>
              </a:rPr>
              <a:t>Declaration of </a:t>
            </a:r>
            <a:r>
              <a:rPr lang="en-GB" sz="2000" dirty="0" smtClean="0">
                <a:latin typeface="Century Gothic" panose="020B0502020202020204" pitchFamily="34" charset="0"/>
              </a:rPr>
              <a:t>Honour</a:t>
            </a:r>
            <a:r>
              <a:rPr lang="en-US" sz="2000" dirty="0" smtClean="0">
                <a:latin typeface="Century Gothic" panose="020B0502020202020204" pitchFamily="34" charset="0"/>
              </a:rPr>
              <a:t>: </a:t>
            </a:r>
            <a:r>
              <a:rPr lang="el-GR" sz="2000" dirty="0" smtClean="0">
                <a:latin typeface="Century Gothic" panose="020B0502020202020204" pitchFamily="34" charset="0"/>
              </a:rPr>
              <a:t>εκτυπωτή και </a:t>
            </a:r>
            <a:r>
              <a:rPr lang="en-GB" sz="2000" dirty="0" smtClean="0">
                <a:latin typeface="Century Gothic" panose="020B0502020202020204" pitchFamily="34" charset="0"/>
              </a:rPr>
              <a:t>scanner</a:t>
            </a:r>
            <a:r>
              <a:rPr lang="el-GR" sz="2000" dirty="0">
                <a:latin typeface="Century Gothic" panose="020B0502020202020204" pitchFamily="34" charset="0"/>
              </a:rPr>
              <a:t> </a:t>
            </a:r>
            <a:r>
              <a:rPr lang="el-GR" sz="2000" dirty="0" smtClean="0">
                <a:latin typeface="Century Gothic" panose="020B0502020202020204" pitchFamily="34" charset="0"/>
              </a:rPr>
              <a:t>για να τυπώσετε και να κάνετε </a:t>
            </a:r>
            <a:r>
              <a:rPr lang="en-US" sz="2000" dirty="0" smtClean="0">
                <a:latin typeface="Century Gothic" panose="020B0502020202020204" pitchFamily="34" charset="0"/>
              </a:rPr>
              <a:t>scan </a:t>
            </a:r>
            <a:r>
              <a:rPr lang="el-GR" sz="2000" dirty="0" smtClean="0">
                <a:latin typeface="Century Gothic" panose="020B0502020202020204" pitchFamily="34" charset="0"/>
              </a:rPr>
              <a:t>την υπογραφή του Νομίμου Εκπροσώπου του Οργανισμού σας</a:t>
            </a:r>
          </a:p>
          <a:p>
            <a:pPr marL="0" indent="0">
              <a:buNone/>
            </a:pPr>
            <a:endParaRPr lang="el-GR" sz="1000" dirty="0">
              <a:latin typeface="Century Gothic" panose="020B0502020202020204" pitchFamily="34" charset="0"/>
            </a:endParaRPr>
          </a:p>
          <a:p>
            <a:r>
              <a:rPr lang="el-GR" sz="2000" dirty="0" smtClean="0">
                <a:latin typeface="Century Gothic" panose="020B0502020202020204" pitchFamily="34" charset="0"/>
              </a:rPr>
              <a:t>Εγκατάσταση του </a:t>
            </a:r>
            <a:r>
              <a:rPr lang="en-GB" sz="2000" dirty="0" smtClean="0">
                <a:latin typeface="Century Gothic" panose="020B0502020202020204" pitchFamily="34" charset="0"/>
              </a:rPr>
              <a:t>Adobe Reader</a:t>
            </a:r>
            <a:r>
              <a:rPr lang="el-GR" sz="2000" dirty="0" smtClean="0">
                <a:latin typeface="Century Gothic" panose="020B0502020202020204" pitchFamily="34" charset="0"/>
              </a:rPr>
              <a:t> στη συσκευή σας</a:t>
            </a:r>
            <a:endParaRPr lang="en-US" sz="2000" dirty="0" smtClean="0">
              <a:latin typeface="Century Gothic" panose="020B0502020202020204" pitchFamily="34" charset="0"/>
            </a:endParaRPr>
          </a:p>
          <a:p>
            <a:pPr marL="0" indent="0">
              <a:buNone/>
            </a:pPr>
            <a:endParaRPr lang="el-GR" sz="1000" dirty="0" smtClean="0">
              <a:latin typeface="Century Gothic" panose="020B0502020202020204" pitchFamily="34" charset="0"/>
            </a:endParaRPr>
          </a:p>
          <a:p>
            <a:r>
              <a:rPr lang="el-GR" sz="2000" b="1" u="sng" dirty="0" smtClean="0">
                <a:solidFill>
                  <a:schemeClr val="accent6">
                    <a:lumMod val="75000"/>
                  </a:schemeClr>
                </a:solidFill>
                <a:latin typeface="Century Gothic" panose="020B0502020202020204" pitchFamily="34" charset="0"/>
                <a:cs typeface="Shonar Bangla" panose="020B0502040204020203" pitchFamily="34" charset="0"/>
              </a:rPr>
              <a:t>Δεν </a:t>
            </a:r>
            <a:r>
              <a:rPr lang="el-GR" sz="2000" b="1" u="sng" dirty="0">
                <a:solidFill>
                  <a:schemeClr val="accent6">
                    <a:lumMod val="75000"/>
                  </a:schemeClr>
                </a:solidFill>
                <a:latin typeface="Century Gothic" panose="020B0502020202020204" pitchFamily="34" charset="0"/>
                <a:cs typeface="Shonar Bangla" panose="020B0502040204020203" pitchFamily="34" charset="0"/>
              </a:rPr>
              <a:t>υποβάλλεται εκτυπωμένη </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 </a:t>
            </a:r>
            <a:r>
              <a:rPr lang="el-GR" sz="2000" b="1" u="sng" dirty="0">
                <a:solidFill>
                  <a:schemeClr val="accent6">
                    <a:lumMod val="75000"/>
                  </a:schemeClr>
                </a:solidFill>
                <a:latin typeface="Century Gothic" panose="020B0502020202020204" pitchFamily="34" charset="0"/>
                <a:cs typeface="Shonar Bangla" panose="020B0502040204020203" pitchFamily="34" charset="0"/>
              </a:rPr>
              <a:t>αίτηση στο ΙΔΕΠ</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a:t>
            </a:r>
            <a:endParaRPr lang="el-GR" sz="2000" b="1" u="sng" dirty="0">
              <a:solidFill>
                <a:schemeClr val="accent6">
                  <a:lumMod val="75000"/>
                </a:schemeClr>
              </a:solidFill>
              <a:latin typeface="Century Gothic" panose="020B0502020202020204" pitchFamily="34" charset="0"/>
              <a:cs typeface="Shonar Bangla" panose="020B0502040204020203" pitchFamily="34" charset="0"/>
            </a:endParaRPr>
          </a:p>
          <a:p>
            <a:pPr marL="0" indent="0">
              <a:buNone/>
            </a:pPr>
            <a:endParaRPr lang="en-GB" sz="2000" dirty="0">
              <a:latin typeface="Century Gothic" panose="020B0502020202020204" pitchFamily="34" charset="0"/>
            </a:endParaRPr>
          </a:p>
        </p:txBody>
      </p:sp>
    </p:spTree>
    <p:extLst>
      <p:ext uri="{BB962C8B-B14F-4D97-AF65-F5344CB8AC3E}">
        <p14:creationId xmlns:p14="http://schemas.microsoft.com/office/powerpoint/2010/main" val="9036202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smtClean="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54758" y="2924944"/>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580112" y="209327"/>
            <a:ext cx="3384376" cy="5746650"/>
          </a:xfrm>
        </p:spPr>
        <p:txBody>
          <a:bodyPr>
            <a:normAutofit/>
          </a:bodyPr>
          <a:lstStyle/>
          <a:p>
            <a:r>
              <a:rPr lang="el-GR" sz="2800" dirty="0" smtClean="0">
                <a:solidFill>
                  <a:schemeClr val="bg1">
                    <a:lumMod val="50000"/>
                  </a:schemeClr>
                </a:solidFill>
                <a:latin typeface="Century Gothic" panose="020B0502020202020204" pitchFamily="34" charset="0"/>
              </a:rPr>
              <a:t/>
            </a:r>
            <a:br>
              <a:rPr lang="el-GR" sz="2800" dirty="0" smtClean="0">
                <a:solidFill>
                  <a:schemeClr val="bg1">
                    <a:lumMod val="50000"/>
                  </a:schemeClr>
                </a:solidFill>
                <a:latin typeface="Century Gothic" panose="020B0502020202020204" pitchFamily="34" charset="0"/>
              </a:rPr>
            </a:br>
            <a:r>
              <a:rPr lang="el-GR" sz="2800" dirty="0" smtClean="0">
                <a:solidFill>
                  <a:schemeClr val="bg1">
                    <a:lumMod val="50000"/>
                  </a:schemeClr>
                </a:solidFill>
                <a:latin typeface="Century Gothic" panose="020B0502020202020204" pitchFamily="34" charset="0"/>
              </a:rPr>
              <a:t>ΤΕΧΝΙΚΕΣ ΟΔΗΓΙΕΣ</a:t>
            </a:r>
            <a:br>
              <a:rPr lang="el-GR" sz="2800" dirty="0" smtClean="0">
                <a:solidFill>
                  <a:schemeClr val="bg1">
                    <a:lumMod val="50000"/>
                  </a:schemeClr>
                </a:solidFill>
                <a:latin typeface="Century Gothic" panose="020B0502020202020204" pitchFamily="34" charset="0"/>
              </a:rPr>
            </a:br>
            <a:r>
              <a:rPr lang="el-GR" sz="2800" dirty="0" smtClean="0">
                <a:solidFill>
                  <a:schemeClr val="bg1">
                    <a:lumMod val="50000"/>
                  </a:schemeClr>
                </a:solidFill>
                <a:latin typeface="Century Gothic" panose="020B0502020202020204" pitchFamily="34" charset="0"/>
              </a:rPr>
              <a:t/>
            </a:r>
            <a:br>
              <a:rPr lang="el-GR" sz="2800" dirty="0" smtClean="0">
                <a:solidFill>
                  <a:schemeClr val="bg1">
                    <a:lumMod val="50000"/>
                  </a:schemeClr>
                </a:solidFill>
                <a:latin typeface="Century Gothic" panose="020B0502020202020204" pitchFamily="34" charset="0"/>
              </a:rPr>
            </a:br>
            <a:r>
              <a:rPr lang="el-GR" sz="2800" dirty="0" smtClean="0">
                <a:solidFill>
                  <a:schemeClr val="bg1">
                    <a:lumMod val="50000"/>
                  </a:schemeClr>
                </a:solidFill>
                <a:latin typeface="Century Gothic" panose="020B0502020202020204" pitchFamily="34" charset="0"/>
              </a:rPr>
              <a:t>Ε</a:t>
            </a:r>
            <a:r>
              <a:rPr lang="en-US" sz="2800" dirty="0" smtClean="0">
                <a:solidFill>
                  <a:schemeClr val="bg1">
                    <a:lumMod val="50000"/>
                  </a:schemeClr>
                </a:solidFill>
                <a:latin typeface="Century Gothic" panose="020B0502020202020204" pitchFamily="34" charset="0"/>
              </a:rPr>
              <a:t>U Login Account</a:t>
            </a:r>
            <a:br>
              <a:rPr lang="en-US" sz="2800" dirty="0" smtClean="0">
                <a:solidFill>
                  <a:schemeClr val="bg1">
                    <a:lumMod val="50000"/>
                  </a:schemeClr>
                </a:solidFill>
                <a:latin typeface="Century Gothic" panose="020B0502020202020204" pitchFamily="34" charset="0"/>
              </a:rPr>
            </a:br>
            <a:r>
              <a:rPr lang="en-US" sz="2800" dirty="0" smtClean="0">
                <a:solidFill>
                  <a:schemeClr val="bg1">
                    <a:lumMod val="50000"/>
                  </a:schemeClr>
                </a:solidFill>
                <a:latin typeface="Century Gothic" panose="020B0502020202020204" pitchFamily="34" charset="0"/>
              </a:rPr>
              <a:t>OID/ORS</a:t>
            </a:r>
            <a:endParaRPr lang="en-GB" sz="2800" dirty="0">
              <a:solidFill>
                <a:schemeClr val="bg1">
                  <a:lumMod val="50000"/>
                </a:schemeClr>
              </a:solidFill>
              <a:latin typeface="Century Gothic" panose="020B0502020202020204"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58" y="0"/>
            <a:ext cx="4889500"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29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6452" y="2012908"/>
            <a:ext cx="2667000" cy="2809240"/>
          </a:xfrm>
          <a:custGeom>
            <a:avLst/>
            <a:gdLst/>
            <a:ahLst/>
            <a:cxnLst/>
            <a:rect l="l" t="t" r="r" b="b"/>
            <a:pathLst>
              <a:path w="2667000" h="2809240">
                <a:moveTo>
                  <a:pt x="2222500" y="0"/>
                </a:moveTo>
                <a:lnTo>
                  <a:pt x="444512" y="0"/>
                </a:lnTo>
                <a:lnTo>
                  <a:pt x="396077" y="2608"/>
                </a:lnTo>
                <a:lnTo>
                  <a:pt x="349152" y="10252"/>
                </a:lnTo>
                <a:lnTo>
                  <a:pt x="304009" y="22660"/>
                </a:lnTo>
                <a:lnTo>
                  <a:pt x="260920" y="39562"/>
                </a:lnTo>
                <a:lnTo>
                  <a:pt x="220155" y="60687"/>
                </a:lnTo>
                <a:lnTo>
                  <a:pt x="181986" y="85762"/>
                </a:lnTo>
                <a:lnTo>
                  <a:pt x="146684" y="114517"/>
                </a:lnTo>
                <a:lnTo>
                  <a:pt x="114519" y="146682"/>
                </a:lnTo>
                <a:lnTo>
                  <a:pt x="85763" y="181983"/>
                </a:lnTo>
                <a:lnTo>
                  <a:pt x="60687" y="220152"/>
                </a:lnTo>
                <a:lnTo>
                  <a:pt x="39563" y="260915"/>
                </a:lnTo>
                <a:lnTo>
                  <a:pt x="22660" y="304003"/>
                </a:lnTo>
                <a:lnTo>
                  <a:pt x="10252" y="349144"/>
                </a:lnTo>
                <a:lnTo>
                  <a:pt x="2608" y="396066"/>
                </a:lnTo>
                <a:lnTo>
                  <a:pt x="0" y="444500"/>
                </a:lnTo>
                <a:lnTo>
                  <a:pt x="0" y="2364232"/>
                </a:lnTo>
                <a:lnTo>
                  <a:pt x="2608" y="2412665"/>
                </a:lnTo>
                <a:lnTo>
                  <a:pt x="10252" y="2459587"/>
                </a:lnTo>
                <a:lnTo>
                  <a:pt x="22660" y="2504728"/>
                </a:lnTo>
                <a:lnTo>
                  <a:pt x="39563" y="2547816"/>
                </a:lnTo>
                <a:lnTo>
                  <a:pt x="60687" y="2588579"/>
                </a:lnTo>
                <a:lnTo>
                  <a:pt x="85763" y="2626748"/>
                </a:lnTo>
                <a:lnTo>
                  <a:pt x="114519" y="2662049"/>
                </a:lnTo>
                <a:lnTo>
                  <a:pt x="146684" y="2694214"/>
                </a:lnTo>
                <a:lnTo>
                  <a:pt x="181986" y="2722969"/>
                </a:lnTo>
                <a:lnTo>
                  <a:pt x="220155" y="2748044"/>
                </a:lnTo>
                <a:lnTo>
                  <a:pt x="260920" y="2769169"/>
                </a:lnTo>
                <a:lnTo>
                  <a:pt x="304009" y="2786071"/>
                </a:lnTo>
                <a:lnTo>
                  <a:pt x="349152" y="2798479"/>
                </a:lnTo>
                <a:lnTo>
                  <a:pt x="396077" y="2806123"/>
                </a:lnTo>
                <a:lnTo>
                  <a:pt x="444512" y="2808732"/>
                </a:lnTo>
                <a:lnTo>
                  <a:pt x="2222500" y="2808732"/>
                </a:lnTo>
                <a:lnTo>
                  <a:pt x="2270933" y="2806123"/>
                </a:lnTo>
                <a:lnTo>
                  <a:pt x="2317855" y="2798479"/>
                </a:lnTo>
                <a:lnTo>
                  <a:pt x="2362996" y="2786071"/>
                </a:lnTo>
                <a:lnTo>
                  <a:pt x="2406084" y="2769169"/>
                </a:lnTo>
                <a:lnTo>
                  <a:pt x="2446847" y="2748044"/>
                </a:lnTo>
                <a:lnTo>
                  <a:pt x="2485016" y="2722969"/>
                </a:lnTo>
                <a:lnTo>
                  <a:pt x="2520317" y="2694214"/>
                </a:lnTo>
                <a:lnTo>
                  <a:pt x="2552482" y="2662049"/>
                </a:lnTo>
                <a:lnTo>
                  <a:pt x="2581237" y="2626748"/>
                </a:lnTo>
                <a:lnTo>
                  <a:pt x="2606312" y="2588579"/>
                </a:lnTo>
                <a:lnTo>
                  <a:pt x="2627437" y="2547816"/>
                </a:lnTo>
                <a:lnTo>
                  <a:pt x="2644339" y="2504728"/>
                </a:lnTo>
                <a:lnTo>
                  <a:pt x="2656747" y="2459587"/>
                </a:lnTo>
                <a:lnTo>
                  <a:pt x="2664391" y="2412665"/>
                </a:lnTo>
                <a:lnTo>
                  <a:pt x="2667000" y="2364232"/>
                </a:lnTo>
                <a:lnTo>
                  <a:pt x="2667000" y="444500"/>
                </a:lnTo>
                <a:lnTo>
                  <a:pt x="2664391" y="396066"/>
                </a:lnTo>
                <a:lnTo>
                  <a:pt x="2656747" y="349144"/>
                </a:lnTo>
                <a:lnTo>
                  <a:pt x="2644339" y="304003"/>
                </a:lnTo>
                <a:lnTo>
                  <a:pt x="2627437" y="260915"/>
                </a:lnTo>
                <a:lnTo>
                  <a:pt x="2606312" y="220152"/>
                </a:lnTo>
                <a:lnTo>
                  <a:pt x="2581237" y="181983"/>
                </a:lnTo>
                <a:lnTo>
                  <a:pt x="2552482" y="146682"/>
                </a:lnTo>
                <a:lnTo>
                  <a:pt x="2520317" y="114517"/>
                </a:lnTo>
                <a:lnTo>
                  <a:pt x="2485016" y="85762"/>
                </a:lnTo>
                <a:lnTo>
                  <a:pt x="2446847" y="60687"/>
                </a:lnTo>
                <a:lnTo>
                  <a:pt x="2406084" y="39562"/>
                </a:lnTo>
                <a:lnTo>
                  <a:pt x="2362996" y="22660"/>
                </a:lnTo>
                <a:lnTo>
                  <a:pt x="2317855" y="10252"/>
                </a:lnTo>
                <a:lnTo>
                  <a:pt x="2270933" y="2608"/>
                </a:lnTo>
                <a:lnTo>
                  <a:pt x="2222500" y="0"/>
                </a:lnTo>
                <a:close/>
              </a:path>
            </a:pathLst>
          </a:custGeom>
          <a:solidFill>
            <a:srgbClr val="1F4E79"/>
          </a:solidFill>
        </p:spPr>
        <p:txBody>
          <a:bodyPr wrap="square" lIns="0" tIns="0" rIns="0" bIns="0" rtlCol="0"/>
          <a:lstStyle/>
          <a:p>
            <a:endParaRPr/>
          </a:p>
        </p:txBody>
      </p:sp>
      <p:grpSp>
        <p:nvGrpSpPr>
          <p:cNvPr id="12" name="Group 11"/>
          <p:cNvGrpSpPr/>
          <p:nvPr/>
        </p:nvGrpSpPr>
        <p:grpSpPr>
          <a:xfrm>
            <a:off x="504897" y="1979949"/>
            <a:ext cx="8334220" cy="2809240"/>
            <a:chOff x="636044" y="2204466"/>
            <a:chExt cx="8334220" cy="2809240"/>
          </a:xfrm>
        </p:grpSpPr>
        <p:sp>
          <p:nvSpPr>
            <p:cNvPr id="3" name="object 3"/>
            <p:cNvSpPr txBox="1"/>
            <p:nvPr/>
          </p:nvSpPr>
          <p:spPr>
            <a:xfrm>
              <a:off x="636044" y="2578996"/>
              <a:ext cx="2150110" cy="2019142"/>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a:t>
              </a:r>
              <a:r>
                <a:rPr sz="2600" b="1" dirty="0">
                  <a:solidFill>
                    <a:srgbClr val="FFFFFF"/>
                  </a:solidFill>
                  <a:latin typeface="Century Gothic "/>
                  <a:cs typeface="Arial"/>
                </a:rPr>
                <a:t>1</a:t>
              </a:r>
              <a:endParaRPr sz="2600" dirty="0">
                <a:latin typeface="Century Gothic "/>
                <a:cs typeface="Arial"/>
              </a:endParaRPr>
            </a:p>
            <a:p>
              <a:pPr marL="18415" marR="5080" indent="-1270" algn="ctr">
                <a:spcBef>
                  <a:spcPts val="2180"/>
                </a:spcBef>
              </a:pPr>
              <a:r>
                <a:rPr lang="el-GR" sz="2000" b="1" dirty="0">
                  <a:solidFill>
                    <a:schemeClr val="bg1"/>
                  </a:solidFill>
                  <a:latin typeface="Century Gothic" panose="020B0502020202020204" pitchFamily="34" charset="0"/>
                </a:rPr>
                <a:t>Κινητικότητα προσωπικού και εκπαιδευομένων</a:t>
              </a:r>
              <a:endParaRPr sz="2000" b="1" dirty="0">
                <a:solidFill>
                  <a:schemeClr val="bg1"/>
                </a:solidFill>
                <a:latin typeface="Century Gothic" panose="020B0502020202020204" pitchFamily="34" charset="0"/>
              </a:endParaRPr>
            </a:p>
          </p:txBody>
        </p:sp>
        <p:sp>
          <p:nvSpPr>
            <p:cNvPr id="4" name="object 4"/>
            <p:cNvSpPr/>
            <p:nvPr/>
          </p:nvSpPr>
          <p:spPr>
            <a:xfrm>
              <a:off x="3251494" y="2204466"/>
              <a:ext cx="2667000" cy="2809240"/>
            </a:xfrm>
            <a:custGeom>
              <a:avLst/>
              <a:gdLst/>
              <a:ahLst/>
              <a:cxnLst/>
              <a:rect l="l" t="t" r="r" b="b"/>
              <a:pathLst>
                <a:path w="2667000" h="2809240">
                  <a:moveTo>
                    <a:pt x="2222500" y="0"/>
                  </a:moveTo>
                  <a:lnTo>
                    <a:pt x="444500" y="0"/>
                  </a:lnTo>
                  <a:lnTo>
                    <a:pt x="396066" y="2608"/>
                  </a:lnTo>
                  <a:lnTo>
                    <a:pt x="349144" y="10252"/>
                  </a:lnTo>
                  <a:lnTo>
                    <a:pt x="304003" y="22660"/>
                  </a:lnTo>
                  <a:lnTo>
                    <a:pt x="260915" y="39562"/>
                  </a:lnTo>
                  <a:lnTo>
                    <a:pt x="220152" y="60687"/>
                  </a:lnTo>
                  <a:lnTo>
                    <a:pt x="181983" y="85762"/>
                  </a:lnTo>
                  <a:lnTo>
                    <a:pt x="146682" y="114517"/>
                  </a:lnTo>
                  <a:lnTo>
                    <a:pt x="114517" y="146682"/>
                  </a:lnTo>
                  <a:lnTo>
                    <a:pt x="85762" y="181983"/>
                  </a:lnTo>
                  <a:lnTo>
                    <a:pt x="60687" y="220152"/>
                  </a:lnTo>
                  <a:lnTo>
                    <a:pt x="39562" y="260915"/>
                  </a:lnTo>
                  <a:lnTo>
                    <a:pt x="22660" y="304003"/>
                  </a:lnTo>
                  <a:lnTo>
                    <a:pt x="10252" y="349144"/>
                  </a:lnTo>
                  <a:lnTo>
                    <a:pt x="2608" y="396066"/>
                  </a:lnTo>
                  <a:lnTo>
                    <a:pt x="0" y="444500"/>
                  </a:lnTo>
                  <a:lnTo>
                    <a:pt x="0" y="2364232"/>
                  </a:lnTo>
                  <a:lnTo>
                    <a:pt x="2608" y="2412665"/>
                  </a:lnTo>
                  <a:lnTo>
                    <a:pt x="10252" y="2459587"/>
                  </a:lnTo>
                  <a:lnTo>
                    <a:pt x="22660" y="2504728"/>
                  </a:lnTo>
                  <a:lnTo>
                    <a:pt x="39562" y="2547816"/>
                  </a:lnTo>
                  <a:lnTo>
                    <a:pt x="60687" y="2588579"/>
                  </a:lnTo>
                  <a:lnTo>
                    <a:pt x="85762" y="2626748"/>
                  </a:lnTo>
                  <a:lnTo>
                    <a:pt x="114517" y="2662049"/>
                  </a:lnTo>
                  <a:lnTo>
                    <a:pt x="146682" y="2694214"/>
                  </a:lnTo>
                  <a:lnTo>
                    <a:pt x="181983" y="2722969"/>
                  </a:lnTo>
                  <a:lnTo>
                    <a:pt x="220152" y="2748044"/>
                  </a:lnTo>
                  <a:lnTo>
                    <a:pt x="260915" y="2769169"/>
                  </a:lnTo>
                  <a:lnTo>
                    <a:pt x="304003" y="2786071"/>
                  </a:lnTo>
                  <a:lnTo>
                    <a:pt x="349144" y="2798479"/>
                  </a:lnTo>
                  <a:lnTo>
                    <a:pt x="396066" y="2806123"/>
                  </a:lnTo>
                  <a:lnTo>
                    <a:pt x="444500" y="2808732"/>
                  </a:lnTo>
                  <a:lnTo>
                    <a:pt x="2222500" y="2808732"/>
                  </a:lnTo>
                  <a:lnTo>
                    <a:pt x="2270933" y="2806123"/>
                  </a:lnTo>
                  <a:lnTo>
                    <a:pt x="2317855" y="2798479"/>
                  </a:lnTo>
                  <a:lnTo>
                    <a:pt x="2362996" y="2786071"/>
                  </a:lnTo>
                  <a:lnTo>
                    <a:pt x="2406084" y="2769169"/>
                  </a:lnTo>
                  <a:lnTo>
                    <a:pt x="2446847" y="2748044"/>
                  </a:lnTo>
                  <a:lnTo>
                    <a:pt x="2485016" y="2722969"/>
                  </a:lnTo>
                  <a:lnTo>
                    <a:pt x="2520317" y="2694214"/>
                  </a:lnTo>
                  <a:lnTo>
                    <a:pt x="2552482" y="2662049"/>
                  </a:lnTo>
                  <a:lnTo>
                    <a:pt x="2581237" y="2626748"/>
                  </a:lnTo>
                  <a:lnTo>
                    <a:pt x="2606312" y="2588579"/>
                  </a:lnTo>
                  <a:lnTo>
                    <a:pt x="2627437" y="2547816"/>
                  </a:lnTo>
                  <a:lnTo>
                    <a:pt x="2644339" y="2504728"/>
                  </a:lnTo>
                  <a:lnTo>
                    <a:pt x="2656747" y="2459587"/>
                  </a:lnTo>
                  <a:lnTo>
                    <a:pt x="2664391" y="2412665"/>
                  </a:lnTo>
                  <a:lnTo>
                    <a:pt x="2667000" y="2364232"/>
                  </a:lnTo>
                  <a:lnTo>
                    <a:pt x="2667000" y="444500"/>
                  </a:lnTo>
                  <a:lnTo>
                    <a:pt x="2664391" y="396066"/>
                  </a:lnTo>
                  <a:lnTo>
                    <a:pt x="2656747" y="349144"/>
                  </a:lnTo>
                  <a:lnTo>
                    <a:pt x="2644339" y="304003"/>
                  </a:lnTo>
                  <a:lnTo>
                    <a:pt x="2627437" y="260915"/>
                  </a:lnTo>
                  <a:lnTo>
                    <a:pt x="2606312" y="220152"/>
                  </a:lnTo>
                  <a:lnTo>
                    <a:pt x="2581237" y="181983"/>
                  </a:lnTo>
                  <a:lnTo>
                    <a:pt x="2552482" y="146682"/>
                  </a:lnTo>
                  <a:lnTo>
                    <a:pt x="2520317" y="114517"/>
                  </a:lnTo>
                  <a:lnTo>
                    <a:pt x="2485016" y="85762"/>
                  </a:lnTo>
                  <a:lnTo>
                    <a:pt x="2446847" y="60687"/>
                  </a:lnTo>
                  <a:lnTo>
                    <a:pt x="2406084" y="39562"/>
                  </a:lnTo>
                  <a:lnTo>
                    <a:pt x="2362996" y="22660"/>
                  </a:lnTo>
                  <a:lnTo>
                    <a:pt x="2317855" y="10252"/>
                  </a:lnTo>
                  <a:lnTo>
                    <a:pt x="2270933" y="2608"/>
                  </a:lnTo>
                  <a:lnTo>
                    <a:pt x="2222500" y="0"/>
                  </a:lnTo>
                  <a:close/>
                </a:path>
              </a:pathLst>
            </a:custGeom>
            <a:solidFill>
              <a:srgbClr val="A03C3C"/>
            </a:solidFill>
          </p:spPr>
          <p:txBody>
            <a:bodyPr wrap="square" lIns="0" tIns="0" rIns="0" bIns="0" rtlCol="0"/>
            <a:lstStyle/>
            <a:p>
              <a:endParaRPr/>
            </a:p>
          </p:txBody>
        </p:sp>
        <p:sp>
          <p:nvSpPr>
            <p:cNvPr id="5" name="object 5"/>
            <p:cNvSpPr txBox="1"/>
            <p:nvPr/>
          </p:nvSpPr>
          <p:spPr>
            <a:xfrm>
              <a:off x="3494722" y="2353293"/>
              <a:ext cx="2154555" cy="2634696"/>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a:t>
              </a:r>
              <a:r>
                <a:rPr sz="2600" b="1" spc="65" dirty="0">
                  <a:solidFill>
                    <a:srgbClr val="FFFFFF"/>
                  </a:solidFill>
                  <a:latin typeface="Century Gothic "/>
                  <a:cs typeface="Arial"/>
                </a:rPr>
                <a:t> 2</a:t>
              </a:r>
            </a:p>
            <a:p>
              <a:pPr marL="18415" marR="5080" indent="-1270" algn="ctr">
                <a:spcBef>
                  <a:spcPts val="2180"/>
                </a:spcBef>
              </a:pPr>
              <a:r>
                <a:rPr lang="el-GR" sz="2000" b="1" dirty="0">
                  <a:solidFill>
                    <a:schemeClr val="bg1"/>
                  </a:solidFill>
                  <a:latin typeface="Century Gothic" panose="020B0502020202020204" pitchFamily="34" charset="0"/>
                </a:rPr>
                <a:t>Συμπράξεις για συνεργασία και ανταλλαγές καλών πρακτικών</a:t>
              </a:r>
              <a:endParaRPr sz="2000" b="1" dirty="0">
                <a:solidFill>
                  <a:schemeClr val="bg1"/>
                </a:solidFill>
                <a:latin typeface="Century Gothic" panose="020B0502020202020204" pitchFamily="34" charset="0"/>
              </a:endParaRPr>
            </a:p>
          </p:txBody>
        </p:sp>
        <p:sp>
          <p:nvSpPr>
            <p:cNvPr id="7" name="object 7"/>
            <p:cNvSpPr/>
            <p:nvPr/>
          </p:nvSpPr>
          <p:spPr>
            <a:xfrm>
              <a:off x="6303264" y="2204466"/>
              <a:ext cx="2667000" cy="2809240"/>
            </a:xfrm>
            <a:custGeom>
              <a:avLst/>
              <a:gdLst/>
              <a:ahLst/>
              <a:cxnLst/>
              <a:rect l="l" t="t" r="r" b="b"/>
              <a:pathLst>
                <a:path w="2667000" h="2809240">
                  <a:moveTo>
                    <a:pt x="2222500" y="0"/>
                  </a:moveTo>
                  <a:lnTo>
                    <a:pt x="444500" y="0"/>
                  </a:lnTo>
                  <a:lnTo>
                    <a:pt x="396066" y="2608"/>
                  </a:lnTo>
                  <a:lnTo>
                    <a:pt x="349144" y="10252"/>
                  </a:lnTo>
                  <a:lnTo>
                    <a:pt x="304003" y="22660"/>
                  </a:lnTo>
                  <a:lnTo>
                    <a:pt x="260915" y="39562"/>
                  </a:lnTo>
                  <a:lnTo>
                    <a:pt x="220152" y="60687"/>
                  </a:lnTo>
                  <a:lnTo>
                    <a:pt x="181983" y="85762"/>
                  </a:lnTo>
                  <a:lnTo>
                    <a:pt x="146682" y="114517"/>
                  </a:lnTo>
                  <a:lnTo>
                    <a:pt x="114517" y="146682"/>
                  </a:lnTo>
                  <a:lnTo>
                    <a:pt x="85762" y="181983"/>
                  </a:lnTo>
                  <a:lnTo>
                    <a:pt x="60687" y="220152"/>
                  </a:lnTo>
                  <a:lnTo>
                    <a:pt x="39562" y="260915"/>
                  </a:lnTo>
                  <a:lnTo>
                    <a:pt x="22660" y="304003"/>
                  </a:lnTo>
                  <a:lnTo>
                    <a:pt x="10252" y="349144"/>
                  </a:lnTo>
                  <a:lnTo>
                    <a:pt x="2608" y="396066"/>
                  </a:lnTo>
                  <a:lnTo>
                    <a:pt x="0" y="444500"/>
                  </a:lnTo>
                  <a:lnTo>
                    <a:pt x="0" y="2364232"/>
                  </a:lnTo>
                  <a:lnTo>
                    <a:pt x="2608" y="2412665"/>
                  </a:lnTo>
                  <a:lnTo>
                    <a:pt x="10252" y="2459587"/>
                  </a:lnTo>
                  <a:lnTo>
                    <a:pt x="22660" y="2504728"/>
                  </a:lnTo>
                  <a:lnTo>
                    <a:pt x="39562" y="2547816"/>
                  </a:lnTo>
                  <a:lnTo>
                    <a:pt x="60687" y="2588579"/>
                  </a:lnTo>
                  <a:lnTo>
                    <a:pt x="85762" y="2626748"/>
                  </a:lnTo>
                  <a:lnTo>
                    <a:pt x="114517" y="2662049"/>
                  </a:lnTo>
                  <a:lnTo>
                    <a:pt x="146682" y="2694214"/>
                  </a:lnTo>
                  <a:lnTo>
                    <a:pt x="181983" y="2722969"/>
                  </a:lnTo>
                  <a:lnTo>
                    <a:pt x="220152" y="2748044"/>
                  </a:lnTo>
                  <a:lnTo>
                    <a:pt x="260915" y="2769169"/>
                  </a:lnTo>
                  <a:lnTo>
                    <a:pt x="304003" y="2786071"/>
                  </a:lnTo>
                  <a:lnTo>
                    <a:pt x="349144" y="2798479"/>
                  </a:lnTo>
                  <a:lnTo>
                    <a:pt x="396066" y="2806123"/>
                  </a:lnTo>
                  <a:lnTo>
                    <a:pt x="444500" y="2808732"/>
                  </a:lnTo>
                  <a:lnTo>
                    <a:pt x="2222500" y="2808732"/>
                  </a:lnTo>
                  <a:lnTo>
                    <a:pt x="2270933" y="2806123"/>
                  </a:lnTo>
                  <a:lnTo>
                    <a:pt x="2317855" y="2798479"/>
                  </a:lnTo>
                  <a:lnTo>
                    <a:pt x="2362996" y="2786071"/>
                  </a:lnTo>
                  <a:lnTo>
                    <a:pt x="2406084" y="2769169"/>
                  </a:lnTo>
                  <a:lnTo>
                    <a:pt x="2446847" y="2748044"/>
                  </a:lnTo>
                  <a:lnTo>
                    <a:pt x="2485016" y="2722969"/>
                  </a:lnTo>
                  <a:lnTo>
                    <a:pt x="2520317" y="2694214"/>
                  </a:lnTo>
                  <a:lnTo>
                    <a:pt x="2552482" y="2662049"/>
                  </a:lnTo>
                  <a:lnTo>
                    <a:pt x="2581237" y="2626748"/>
                  </a:lnTo>
                  <a:lnTo>
                    <a:pt x="2606312" y="2588579"/>
                  </a:lnTo>
                  <a:lnTo>
                    <a:pt x="2627437" y="2547816"/>
                  </a:lnTo>
                  <a:lnTo>
                    <a:pt x="2644339" y="2504728"/>
                  </a:lnTo>
                  <a:lnTo>
                    <a:pt x="2656747" y="2459587"/>
                  </a:lnTo>
                  <a:lnTo>
                    <a:pt x="2664391" y="2412665"/>
                  </a:lnTo>
                  <a:lnTo>
                    <a:pt x="2667000" y="2364232"/>
                  </a:lnTo>
                  <a:lnTo>
                    <a:pt x="2667000" y="444500"/>
                  </a:lnTo>
                  <a:lnTo>
                    <a:pt x="2664391" y="396066"/>
                  </a:lnTo>
                  <a:lnTo>
                    <a:pt x="2656747" y="349144"/>
                  </a:lnTo>
                  <a:lnTo>
                    <a:pt x="2644339" y="304003"/>
                  </a:lnTo>
                  <a:lnTo>
                    <a:pt x="2627437" y="260915"/>
                  </a:lnTo>
                  <a:lnTo>
                    <a:pt x="2606312" y="220152"/>
                  </a:lnTo>
                  <a:lnTo>
                    <a:pt x="2581237" y="181983"/>
                  </a:lnTo>
                  <a:lnTo>
                    <a:pt x="2552482" y="146682"/>
                  </a:lnTo>
                  <a:lnTo>
                    <a:pt x="2520317" y="114517"/>
                  </a:lnTo>
                  <a:lnTo>
                    <a:pt x="2485016" y="85762"/>
                  </a:lnTo>
                  <a:lnTo>
                    <a:pt x="2446847" y="60687"/>
                  </a:lnTo>
                  <a:lnTo>
                    <a:pt x="2406084" y="39562"/>
                  </a:lnTo>
                  <a:lnTo>
                    <a:pt x="2362996" y="22660"/>
                  </a:lnTo>
                  <a:lnTo>
                    <a:pt x="2317855" y="10252"/>
                  </a:lnTo>
                  <a:lnTo>
                    <a:pt x="2270933" y="2608"/>
                  </a:lnTo>
                  <a:lnTo>
                    <a:pt x="2222500" y="0"/>
                  </a:lnTo>
                  <a:close/>
                </a:path>
              </a:pathLst>
            </a:custGeom>
            <a:solidFill>
              <a:srgbClr val="C6D6D6"/>
            </a:solidFill>
          </p:spPr>
          <p:txBody>
            <a:bodyPr wrap="square" lIns="0" tIns="0" rIns="0" bIns="0" rtlCol="0"/>
            <a:lstStyle/>
            <a:p>
              <a:endParaRPr/>
            </a:p>
          </p:txBody>
        </p:sp>
        <p:sp>
          <p:nvSpPr>
            <p:cNvPr id="8" name="object 8"/>
            <p:cNvSpPr txBox="1"/>
            <p:nvPr/>
          </p:nvSpPr>
          <p:spPr>
            <a:xfrm>
              <a:off x="6544871" y="2353293"/>
              <a:ext cx="2154555" cy="2470548"/>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3</a:t>
              </a:r>
              <a:endParaRPr lang="en-US" sz="2600" b="1" spc="65" dirty="0">
                <a:solidFill>
                  <a:srgbClr val="FFFFFF"/>
                </a:solidFill>
                <a:latin typeface="Century Gothic "/>
                <a:cs typeface="Arial"/>
              </a:endParaRPr>
            </a:p>
            <a:p>
              <a:pPr algn="ctr">
                <a:spcBef>
                  <a:spcPts val="105"/>
                </a:spcBef>
              </a:pPr>
              <a:endParaRPr lang="en-US" sz="2000" b="1" spc="65" dirty="0">
                <a:solidFill>
                  <a:srgbClr val="FFFFFF"/>
                </a:solidFill>
                <a:latin typeface="Century Gothic "/>
                <a:cs typeface="Arial"/>
              </a:endParaRPr>
            </a:p>
            <a:p>
              <a:pPr algn="ctr">
                <a:spcBef>
                  <a:spcPts val="105"/>
                </a:spcBef>
              </a:pPr>
              <a:r>
                <a:rPr lang="el-GR" sz="2000" b="1" dirty="0">
                  <a:solidFill>
                    <a:schemeClr val="bg1"/>
                  </a:solidFill>
                  <a:latin typeface="Century Gothic" panose="020B0502020202020204" pitchFamily="34" charset="0"/>
                </a:rPr>
                <a:t>Υποστήριξη ανάπτυξης πολιτικής και συνεργασίας</a:t>
              </a:r>
              <a:endParaRPr sz="2000" b="1" dirty="0">
                <a:solidFill>
                  <a:schemeClr val="bg1"/>
                </a:solidFill>
                <a:latin typeface="Century Gothic" panose="020B0502020202020204" pitchFamily="34" charset="0"/>
              </a:endParaRPr>
            </a:p>
          </p:txBody>
        </p:sp>
      </p:grpSp>
      <p:sp>
        <p:nvSpPr>
          <p:cNvPr id="9" name="object 9"/>
          <p:cNvSpPr txBox="1">
            <a:spLocks noGrp="1"/>
          </p:cNvSpPr>
          <p:nvPr>
            <p:ph type="title"/>
          </p:nvPr>
        </p:nvSpPr>
        <p:spPr>
          <a:xfrm>
            <a:off x="246452" y="559132"/>
            <a:ext cx="8718036" cy="997709"/>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Δομή του νέου Προγράμματος</a:t>
            </a:r>
            <a:r>
              <a:rPr lang="en-US" sz="3200" dirty="0">
                <a:solidFill>
                  <a:schemeClr val="accent5">
                    <a:lumMod val="75000"/>
                  </a:schemeClr>
                </a:solidFill>
                <a:latin typeface="Century Gothic" panose="020B0502020202020204" pitchFamily="34" charset="0"/>
              </a:rPr>
              <a:t> (2021- 2027)</a:t>
            </a:r>
            <a:br>
              <a:rPr lang="en-US" sz="3200" dirty="0">
                <a:solidFill>
                  <a:schemeClr val="accent5">
                    <a:lumMod val="75000"/>
                  </a:schemeClr>
                </a:solidFill>
                <a:latin typeface="Century Gothic" panose="020B0502020202020204" pitchFamily="34" charset="0"/>
              </a:rPr>
            </a:br>
            <a:r>
              <a:rPr lang="el-GR" sz="3200" dirty="0">
                <a:solidFill>
                  <a:schemeClr val="accent5">
                    <a:lumMod val="75000"/>
                  </a:schemeClr>
                </a:solidFill>
                <a:latin typeface="Century Gothic" panose="020B0502020202020204" pitchFamily="34" charset="0"/>
              </a:rPr>
              <a:t>Αποκεντρωμένες Δράσεις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107314" y="1700808"/>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Tree>
    <p:extLst>
      <p:ext uri="{BB962C8B-B14F-4D97-AF65-F5344CB8AC3E}">
        <p14:creationId xmlns:p14="http://schemas.microsoft.com/office/powerpoint/2010/main" val="33617681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247266"/>
            <a:ext cx="8229600" cy="706090"/>
          </a:xfrm>
        </p:spPr>
        <p:txBody>
          <a:bodyPr>
            <a:normAutofit/>
          </a:bodyPr>
          <a:lstStyle/>
          <a:p>
            <a:pPr eaLnBrk="1" hangingPunct="1"/>
            <a:r>
              <a:rPr lang="en-US" sz="2800" dirty="0" smtClean="0">
                <a:solidFill>
                  <a:schemeClr val="accent5">
                    <a:lumMod val="75000"/>
                  </a:schemeClr>
                </a:solidFill>
                <a:latin typeface="Century Gothic" panose="020B0502020202020204" pitchFamily="34" charset="0"/>
              </a:rPr>
              <a:t>T</a:t>
            </a:r>
            <a:r>
              <a:rPr lang="el-GR" sz="2800" dirty="0" smtClean="0">
                <a:solidFill>
                  <a:schemeClr val="accent5">
                    <a:lumMod val="75000"/>
                  </a:schemeClr>
                </a:solidFill>
                <a:latin typeface="Century Gothic" panose="020B0502020202020204" pitchFamily="34" charset="0"/>
              </a:rPr>
              <a:t>ΑΥΤΟΠΟΙΗΣΗ ΧΡΗΣΤΗ &amp; ΟΡΓΑΝΙΣΜΟΥ</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251520" y="1052736"/>
            <a:ext cx="8784976" cy="3600400"/>
          </a:xfrm>
        </p:spPr>
        <p:txBody>
          <a:bodyPr>
            <a:noAutofit/>
          </a:bodyPr>
          <a:lstStyle/>
          <a:p>
            <a:pPr lvl="1">
              <a:buFont typeface="Arial" panose="020B0604020202020204" pitchFamily="34" charset="0"/>
              <a:buChar char="•"/>
            </a:pPr>
            <a:r>
              <a:rPr lang="el-GR" sz="2000" dirty="0" smtClean="0">
                <a:latin typeface="Century Gothic" panose="020B0502020202020204" pitchFamily="34" charset="0"/>
              </a:rPr>
              <a:t>Για να έχετε πρόσβαση στις ηλεκτρονικές αιτήσεις θα πρέπει προηγουμένως το σύστημα να μπορεί να σας </a:t>
            </a:r>
            <a:r>
              <a:rPr lang="el-GR" sz="2000" dirty="0" err="1" smtClean="0">
                <a:latin typeface="Century Gothic" panose="020B0502020202020204" pitchFamily="34" charset="0"/>
              </a:rPr>
              <a:t>ταυτοποιήσει</a:t>
            </a:r>
            <a:r>
              <a:rPr lang="en-US" sz="2000" dirty="0" smtClean="0">
                <a:latin typeface="Century Gothic" panose="020B0502020202020204" pitchFamily="34" charset="0"/>
              </a:rPr>
              <a:t>:</a:t>
            </a:r>
          </a:p>
          <a:p>
            <a:pPr marL="914400" lvl="1" indent="-457200">
              <a:buFont typeface="+mj-lt"/>
              <a:buAutoNum type="arabicPeriod"/>
            </a:pPr>
            <a:r>
              <a:rPr lang="el-GR" sz="2000" dirty="0" smtClean="0">
                <a:latin typeface="Century Gothic" panose="020B0502020202020204" pitchFamily="34" charset="0"/>
              </a:rPr>
              <a:t>Ως χρήστη μέσω του </a:t>
            </a:r>
            <a:r>
              <a:rPr lang="el-GR" sz="2000" b="1" dirty="0" smtClean="0">
                <a:latin typeface="Century Gothic" panose="020B0502020202020204" pitchFamily="34" charset="0"/>
              </a:rPr>
              <a:t>Ε</a:t>
            </a:r>
            <a:r>
              <a:rPr lang="en-US" sz="2000" b="1" dirty="0" smtClean="0">
                <a:latin typeface="Century Gothic" panose="020B0502020202020204" pitchFamily="34" charset="0"/>
              </a:rPr>
              <a:t>U Login Account</a:t>
            </a:r>
          </a:p>
          <a:p>
            <a:pPr marL="914400" lvl="1" indent="-457200">
              <a:buFont typeface="+mj-lt"/>
              <a:buAutoNum type="arabicPeriod"/>
            </a:pPr>
            <a:r>
              <a:rPr lang="el-GR" sz="2000" dirty="0" smtClean="0">
                <a:latin typeface="Century Gothic" panose="020B0502020202020204" pitchFamily="34" charset="0"/>
              </a:rPr>
              <a:t>Ως οργανισμό μέσω του </a:t>
            </a:r>
            <a:r>
              <a:rPr lang="en-US" sz="2000" b="1" dirty="0" smtClean="0">
                <a:latin typeface="Century Gothic" panose="020B0502020202020204" pitchFamily="34" charset="0"/>
              </a:rPr>
              <a:t>OID</a:t>
            </a:r>
            <a:r>
              <a:rPr lang="el-GR" sz="2000" b="1" dirty="0" smtClean="0">
                <a:latin typeface="Century Gothic" panose="020B0502020202020204" pitchFamily="34" charset="0"/>
              </a:rPr>
              <a:t> - </a:t>
            </a:r>
            <a:r>
              <a:rPr lang="el-GR" sz="2000" dirty="0" smtClean="0">
                <a:latin typeface="Century Gothic" panose="020B0502020202020204" pitchFamily="34" charset="0"/>
              </a:rPr>
              <a:t>Ο</a:t>
            </a:r>
            <a:r>
              <a:rPr lang="en-US" sz="2000" dirty="0" err="1" smtClean="0">
                <a:latin typeface="Century Gothic" panose="020B0502020202020204" pitchFamily="34" charset="0"/>
              </a:rPr>
              <a:t>rganization</a:t>
            </a:r>
            <a:r>
              <a:rPr lang="en-US" sz="2000" dirty="0" smtClean="0">
                <a:latin typeface="Century Gothic" panose="020B0502020202020204" pitchFamily="34" charset="0"/>
              </a:rPr>
              <a:t> Identification </a:t>
            </a:r>
            <a:r>
              <a:rPr lang="el-GR" sz="2000" dirty="0" smtClean="0">
                <a:latin typeface="Century Gothic" panose="020B0502020202020204" pitchFamily="34" charset="0"/>
              </a:rPr>
              <a:t>που σας δίνεται μέσω του Ο</a:t>
            </a:r>
            <a:r>
              <a:rPr lang="en-US" sz="2000" dirty="0" err="1" smtClean="0">
                <a:latin typeface="Century Gothic" panose="020B0502020202020204" pitchFamily="34" charset="0"/>
              </a:rPr>
              <a:t>nline</a:t>
            </a:r>
            <a:r>
              <a:rPr lang="en-US" sz="2000" dirty="0" smtClean="0">
                <a:latin typeface="Century Gothic" panose="020B0502020202020204" pitchFamily="34" charset="0"/>
              </a:rPr>
              <a:t> Registration System (ORS)</a:t>
            </a:r>
            <a:endParaRPr lang="el-GR" sz="2000" dirty="0" smtClean="0">
              <a:latin typeface="Century Gothic" panose="020B0502020202020204" pitchFamily="34" charset="0"/>
            </a:endParaRPr>
          </a:p>
          <a:p>
            <a:pPr lvl="1">
              <a:buFont typeface="Arial" panose="020B0604020202020204" pitchFamily="34" charset="0"/>
              <a:buChar char="•"/>
            </a:pPr>
            <a:endParaRPr lang="en-US" sz="2000" dirty="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3821911120"/>
              </p:ext>
            </p:extLst>
          </p:nvPr>
        </p:nvGraphicFramePr>
        <p:xfrm>
          <a:off x="1691680" y="2852936"/>
          <a:ext cx="482453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158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6632"/>
            <a:ext cx="8229600" cy="706090"/>
          </a:xfrm>
        </p:spPr>
        <p:txBody>
          <a:bodyPr>
            <a:normAutofit/>
          </a:bodyPr>
          <a:lstStyle/>
          <a:p>
            <a:pPr eaLnBrk="1" hangingPunct="1"/>
            <a:r>
              <a:rPr lang="el-GR" sz="2800" dirty="0" smtClean="0">
                <a:solidFill>
                  <a:schemeClr val="accent5">
                    <a:lumMod val="75000"/>
                  </a:schemeClr>
                </a:solidFill>
                <a:latin typeface="Century Gothic" panose="020B0502020202020204" pitchFamily="34" charset="0"/>
              </a:rPr>
              <a:t>ΝΕΟΕΙΣΕΡΧΟΜΕΝΟΙ ΟΡΓΑΝΙΣΜΟΙ – Ε</a:t>
            </a:r>
            <a:r>
              <a:rPr lang="en-US" sz="2800" dirty="0" smtClean="0">
                <a:solidFill>
                  <a:schemeClr val="accent5">
                    <a:lumMod val="75000"/>
                  </a:schemeClr>
                </a:solidFill>
                <a:latin typeface="Century Gothic" panose="020B0502020202020204" pitchFamily="34" charset="0"/>
              </a:rPr>
              <a:t>U Login</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467544" y="1196752"/>
            <a:ext cx="7920880" cy="3600400"/>
          </a:xfrm>
        </p:spPr>
        <p:txBody>
          <a:bodyPr>
            <a:noAutofit/>
          </a:bodyPr>
          <a:lstStyle/>
          <a:p>
            <a:pPr lvl="1" algn="just">
              <a:buFont typeface="Wingdings" panose="05000000000000000000" pitchFamily="2" charset="2"/>
              <a:buChar char="Ø"/>
            </a:pPr>
            <a:r>
              <a:rPr lang="el-GR" sz="2000" dirty="0" smtClean="0">
                <a:latin typeface="Century Gothic" panose="020B0502020202020204" pitchFamily="34" charset="0"/>
              </a:rPr>
              <a:t>Δημιουργία </a:t>
            </a:r>
            <a:r>
              <a:rPr lang="en-US" sz="2000" dirty="0" smtClean="0">
                <a:latin typeface="Century Gothic" panose="020B0502020202020204" pitchFamily="34" charset="0"/>
                <a:hlinkClick r:id="rId3"/>
              </a:rPr>
              <a:t>EU Login Account</a:t>
            </a:r>
            <a:r>
              <a:rPr lang="el-GR" sz="2000" dirty="0" smtClean="0">
                <a:latin typeface="Century Gothic" panose="020B0502020202020204" pitchFamily="34" charset="0"/>
              </a:rPr>
              <a:t> </a:t>
            </a:r>
            <a:r>
              <a:rPr lang="en-US" sz="2000" dirty="0" smtClean="0">
                <a:latin typeface="Century Gothic" panose="020B0502020202020204" pitchFamily="34" charset="0"/>
              </a:rPr>
              <a:t>-</a:t>
            </a:r>
            <a:r>
              <a:rPr lang="el-GR" sz="2000" dirty="0" smtClean="0">
                <a:latin typeface="Century Gothic" panose="020B0502020202020204" pitchFamily="34" charset="0"/>
              </a:rPr>
              <a:t> (</a:t>
            </a:r>
            <a:r>
              <a:rPr lang="el-GR" sz="2000" dirty="0" smtClean="0">
                <a:latin typeface="Century Gothic" panose="020B0502020202020204" pitchFamily="34" charset="0"/>
                <a:hlinkClick r:id="rId4"/>
              </a:rPr>
              <a:t>Οδηγός εγγραφής</a:t>
            </a:r>
            <a:r>
              <a:rPr lang="el-GR" sz="2000" dirty="0" smtClean="0">
                <a:latin typeface="Century Gothic" panose="020B0502020202020204" pitchFamily="34" charset="0"/>
              </a:rPr>
              <a:t>)</a:t>
            </a:r>
            <a:endParaRPr lang="en-US" sz="2000" dirty="0" smtClean="0">
              <a:latin typeface="Century Gothic" panose="020B0502020202020204" pitchFamily="34" charset="0"/>
            </a:endParaRPr>
          </a:p>
          <a:p>
            <a:pPr lvl="1" algn="just">
              <a:buFont typeface="Wingdings" panose="05000000000000000000" pitchFamily="2" charset="2"/>
              <a:buChar char="Ø"/>
            </a:pPr>
            <a:endParaRPr lang="en-US" sz="2000" dirty="0">
              <a:latin typeface="Century Gothic" panose="020B0502020202020204" pitchFamily="34" charset="0"/>
            </a:endParaRPr>
          </a:p>
          <a:p>
            <a:pPr lvl="1" algn="just">
              <a:buFont typeface="Wingdings" panose="05000000000000000000" pitchFamily="2" charset="2"/>
              <a:buChar char="Ø"/>
            </a:pPr>
            <a:r>
              <a:rPr lang="en-US" sz="2000" dirty="0" smtClean="0">
                <a:latin typeface="Century Gothic" panose="020B0502020202020204" pitchFamily="34" charset="0"/>
              </a:rPr>
              <a:t>H </a:t>
            </a:r>
            <a:r>
              <a:rPr lang="el-GR" sz="2000" dirty="0" smtClean="0">
                <a:latin typeface="Century Gothic" panose="020B0502020202020204" pitchFamily="34" charset="0"/>
              </a:rPr>
              <a:t>δημιουργία</a:t>
            </a:r>
            <a:r>
              <a:rPr lang="en-US" sz="2000" dirty="0" smtClean="0">
                <a:latin typeface="Century Gothic" panose="020B0502020202020204" pitchFamily="34" charset="0"/>
              </a:rPr>
              <a:t> EU Login Account</a:t>
            </a:r>
            <a:r>
              <a:rPr lang="el-GR" sz="2000" dirty="0" smtClean="0">
                <a:latin typeface="Century Gothic" panose="020B0502020202020204" pitchFamily="34" charset="0"/>
              </a:rPr>
              <a:t> πρέπει να συνδέεται με </a:t>
            </a:r>
            <a:r>
              <a:rPr lang="en-US" sz="2000" dirty="0" smtClean="0">
                <a:latin typeface="Century Gothic" panose="020B0502020202020204" pitchFamily="34" charset="0"/>
              </a:rPr>
              <a:t>email</a:t>
            </a:r>
            <a:r>
              <a:rPr lang="el-GR" sz="2000" dirty="0" smtClean="0">
                <a:latin typeface="Century Gothic" panose="020B0502020202020204" pitchFamily="34" charset="0"/>
              </a:rPr>
              <a:t> </a:t>
            </a:r>
            <a:r>
              <a:rPr lang="el-GR" sz="2000" dirty="0">
                <a:latin typeface="Century Gothic" panose="020B0502020202020204" pitchFamily="34" charset="0"/>
              </a:rPr>
              <a:t>κοινής χρήσης </a:t>
            </a:r>
            <a:r>
              <a:rPr lang="el-GR" sz="2000" dirty="0" smtClean="0">
                <a:latin typeface="Century Gothic" panose="020B0502020202020204" pitchFamily="34" charset="0"/>
              </a:rPr>
              <a:t>του οργανισμού. Το ίδιο </a:t>
            </a:r>
            <a:r>
              <a:rPr lang="en-US" sz="2000" dirty="0" smtClean="0">
                <a:latin typeface="Century Gothic" panose="020B0502020202020204" pitchFamily="34" charset="0"/>
              </a:rPr>
              <a:t>email </a:t>
            </a:r>
            <a:r>
              <a:rPr lang="el-GR" sz="2000" dirty="0" smtClean="0">
                <a:latin typeface="Century Gothic" panose="020B0502020202020204" pitchFamily="34" charset="0"/>
              </a:rPr>
              <a:t>θα πρέπει</a:t>
            </a:r>
            <a:r>
              <a:rPr lang="el-GR" sz="2000" dirty="0">
                <a:latin typeface="Century Gothic" panose="020B0502020202020204" pitchFamily="34" charset="0"/>
              </a:rPr>
              <a:t> </a:t>
            </a:r>
            <a:r>
              <a:rPr lang="el-GR" sz="2000" dirty="0" smtClean="0">
                <a:latin typeface="Century Gothic" panose="020B0502020202020204" pitchFamily="34" charset="0"/>
              </a:rPr>
              <a:t>να χρησιμοποιείται και για</a:t>
            </a:r>
            <a:r>
              <a:rPr lang="en-GB" sz="2000" dirty="0" smtClean="0">
                <a:latin typeface="Century Gothic" panose="020B0502020202020204" pitchFamily="34" charset="0"/>
              </a:rPr>
              <a:t> </a:t>
            </a:r>
            <a:r>
              <a:rPr lang="el-GR" sz="2000" dirty="0" smtClean="0">
                <a:latin typeface="Century Gothic" panose="020B0502020202020204" pitchFamily="34" charset="0"/>
              </a:rPr>
              <a:t>τη διαδικασία απόκτησης Ο</a:t>
            </a:r>
            <a:r>
              <a:rPr lang="en-GB" sz="2000" dirty="0" smtClean="0">
                <a:latin typeface="Century Gothic" panose="020B0502020202020204" pitchFamily="34" charset="0"/>
              </a:rPr>
              <a:t>ID (</a:t>
            </a:r>
            <a:r>
              <a:rPr lang="el-GR" sz="2000" dirty="0" smtClean="0">
                <a:latin typeface="Century Gothic" panose="020B0502020202020204" pitchFamily="34" charset="0"/>
              </a:rPr>
              <a:t>την </a:t>
            </a:r>
            <a:r>
              <a:rPr lang="el-GR" sz="2000" dirty="0" err="1" smtClean="0">
                <a:latin typeface="Century Gothic" panose="020B0502020202020204" pitchFamily="34" charset="0"/>
              </a:rPr>
              <a:t>εγγρ</a:t>
            </a:r>
            <a:r>
              <a:rPr lang="en-US" sz="2000" dirty="0" smtClean="0">
                <a:latin typeface="Century Gothic" panose="020B0502020202020204" pitchFamily="34" charset="0"/>
              </a:rPr>
              <a:t>a</a:t>
            </a:r>
            <a:r>
              <a:rPr lang="el-GR" sz="2000" dirty="0" err="1" smtClean="0">
                <a:latin typeface="Century Gothic" panose="020B0502020202020204" pitchFamily="34" charset="0"/>
              </a:rPr>
              <a:t>φή</a:t>
            </a:r>
            <a:r>
              <a:rPr lang="el-GR" sz="2000" dirty="0" smtClean="0">
                <a:latin typeface="Century Gothic" panose="020B0502020202020204" pitchFamily="34" charset="0"/>
              </a:rPr>
              <a:t> του οργανισμού μέσω του Ο</a:t>
            </a:r>
            <a:r>
              <a:rPr lang="en-US" sz="2000" dirty="0" smtClean="0">
                <a:latin typeface="Century Gothic" panose="020B0502020202020204" pitchFamily="34" charset="0"/>
              </a:rPr>
              <a:t>RS)</a:t>
            </a:r>
          </a:p>
          <a:p>
            <a:pPr marL="457200" lvl="1" indent="0" algn="just">
              <a:buNone/>
            </a:pPr>
            <a:endParaRPr lang="en-US" sz="2000" dirty="0" smtClean="0">
              <a:latin typeface="Century Gothic" panose="020B0502020202020204" pitchFamily="34" charset="0"/>
            </a:endParaRPr>
          </a:p>
          <a:p>
            <a:pPr lvl="1" algn="just">
              <a:buFont typeface="Wingdings" panose="05000000000000000000" pitchFamily="2" charset="2"/>
              <a:buChar char="Ø"/>
            </a:pPr>
            <a:r>
              <a:rPr lang="el-GR" sz="2000" dirty="0" smtClean="0">
                <a:latin typeface="Century Gothic" panose="020B0502020202020204" pitchFamily="34" charset="0"/>
              </a:rPr>
              <a:t>Προσωπικά </a:t>
            </a:r>
            <a:r>
              <a:rPr lang="en-US" sz="2000" dirty="0" smtClean="0">
                <a:latin typeface="Century Gothic" panose="020B0502020202020204" pitchFamily="34" charset="0"/>
              </a:rPr>
              <a:t>emails </a:t>
            </a:r>
            <a:r>
              <a:rPr lang="el-GR" sz="2000" dirty="0" smtClean="0">
                <a:latin typeface="Century Gothic" panose="020B0502020202020204" pitchFamily="34" charset="0"/>
              </a:rPr>
              <a:t>των </a:t>
            </a:r>
            <a:r>
              <a:rPr lang="el-GR" sz="2000" dirty="0">
                <a:latin typeface="Century Gothic" panose="020B0502020202020204" pitchFamily="34" charset="0"/>
              </a:rPr>
              <a:t>ατόμων επαφής κάθε οργανισμού είναι </a:t>
            </a:r>
            <a:r>
              <a:rPr lang="el-GR" sz="2000" dirty="0" smtClean="0">
                <a:latin typeface="Century Gothic" panose="020B0502020202020204" pitchFamily="34" charset="0"/>
              </a:rPr>
              <a:t>προαιρετικ</a:t>
            </a:r>
            <a:r>
              <a:rPr lang="el-GR" sz="2000" dirty="0">
                <a:latin typeface="Century Gothic" panose="020B0502020202020204" pitchFamily="34" charset="0"/>
              </a:rPr>
              <a:t>ά</a:t>
            </a:r>
            <a:r>
              <a:rPr lang="el-GR" sz="2000" dirty="0" smtClean="0">
                <a:latin typeface="Century Gothic" panose="020B0502020202020204" pitchFamily="34" charset="0"/>
              </a:rPr>
              <a:t> </a:t>
            </a:r>
            <a:r>
              <a:rPr lang="el-GR" sz="2000" dirty="0">
                <a:latin typeface="Century Gothic" panose="020B0502020202020204" pitchFamily="34" charset="0"/>
              </a:rPr>
              <a:t>στο στάδιο </a:t>
            </a:r>
            <a:r>
              <a:rPr lang="el-GR" sz="2000" dirty="0" smtClean="0">
                <a:latin typeface="Century Gothic" panose="020B0502020202020204" pitchFamily="34" charset="0"/>
              </a:rPr>
              <a:t>αυτό</a:t>
            </a:r>
            <a:r>
              <a:rPr lang="en-US" sz="2000" dirty="0" smtClean="0">
                <a:latin typeface="Century Gothic" panose="020B0502020202020204" pitchFamily="34" charset="0"/>
              </a:rPr>
              <a:t> </a:t>
            </a:r>
            <a:r>
              <a:rPr lang="el-GR" sz="2000" dirty="0" smtClean="0">
                <a:latin typeface="Century Gothic" panose="020B0502020202020204" pitchFamily="34" charset="0"/>
              </a:rPr>
              <a:t>και χρησιμοποιούνται κυρίως για τη </a:t>
            </a:r>
            <a:r>
              <a:rPr lang="el-GR" sz="2000" dirty="0">
                <a:latin typeface="Century Gothic" panose="020B0502020202020204" pitchFamily="34" charset="0"/>
              </a:rPr>
              <a:t>συμπλήρωση της αίτησης</a:t>
            </a:r>
          </a:p>
          <a:p>
            <a:pPr lvl="1" algn="just">
              <a:buFont typeface="Wingdings" panose="05000000000000000000" pitchFamily="2" charset="2"/>
              <a:buChar char="Ø"/>
            </a:pPr>
            <a:endParaRPr lang="el-GR" sz="2000" dirty="0" smtClean="0">
              <a:latin typeface="Century Gothic" panose="020B0502020202020204" pitchFamily="34" charset="0"/>
            </a:endParaRPr>
          </a:p>
          <a:p>
            <a:pPr marL="457200" lvl="1" indent="0" algn="just">
              <a:buNone/>
            </a:pPr>
            <a:endParaRPr lang="el-GR" sz="1000" dirty="0" smtClean="0">
              <a:latin typeface="Century Gothic" panose="020B0502020202020204" pitchFamily="34" charset="0"/>
            </a:endParaRPr>
          </a:p>
          <a:p>
            <a:pPr lvl="1">
              <a:buFont typeface="Arial" panose="020B0604020202020204" pitchFamily="34" charset="0"/>
              <a:buChar char="•"/>
            </a:pPr>
            <a:endParaRPr lang="en-GB" sz="2000" b="1" dirty="0">
              <a:latin typeface="Century Gothic" panose="020B0502020202020204" pitchFamily="34" charset="0"/>
            </a:endParaRPr>
          </a:p>
          <a:p>
            <a:pPr marL="0" indent="0">
              <a:buNone/>
            </a:pPr>
            <a:endParaRPr lang="en-GB" sz="2000" dirty="0">
              <a:latin typeface="Century Gothic" panose="020B0502020202020204" pitchFamily="34" charset="0"/>
            </a:endParaRPr>
          </a:p>
        </p:txBody>
      </p:sp>
    </p:spTree>
    <p:extLst>
      <p:ext uri="{BB962C8B-B14F-4D97-AF65-F5344CB8AC3E}">
        <p14:creationId xmlns:p14="http://schemas.microsoft.com/office/powerpoint/2010/main" val="274975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6632"/>
            <a:ext cx="8229600" cy="706090"/>
          </a:xfrm>
        </p:spPr>
        <p:txBody>
          <a:bodyPr>
            <a:normAutofit/>
          </a:bodyPr>
          <a:lstStyle/>
          <a:p>
            <a:pPr eaLnBrk="1" hangingPunct="1"/>
            <a:r>
              <a:rPr lang="el-GR" sz="2800" dirty="0" smtClean="0">
                <a:solidFill>
                  <a:schemeClr val="accent5">
                    <a:lumMod val="75000"/>
                  </a:schemeClr>
                </a:solidFill>
                <a:latin typeface="Century Gothic" panose="020B0502020202020204" pitchFamily="34" charset="0"/>
              </a:rPr>
              <a:t>ΝΕΟΕΙΣΕΡΧΟΜΕΝΟΙ ΟΡΓΑΝΙΣΜΟΙ – </a:t>
            </a:r>
            <a:r>
              <a:rPr lang="en-US" sz="2800" dirty="0" smtClean="0">
                <a:solidFill>
                  <a:schemeClr val="accent5">
                    <a:lumMod val="75000"/>
                  </a:schemeClr>
                </a:solidFill>
                <a:latin typeface="Century Gothic" panose="020B0502020202020204" pitchFamily="34" charset="0"/>
              </a:rPr>
              <a:t>OID</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07504" y="764704"/>
            <a:ext cx="8784976" cy="3600400"/>
          </a:xfrm>
        </p:spPr>
        <p:txBody>
          <a:bodyPr>
            <a:noAutofit/>
          </a:bodyPr>
          <a:lstStyle/>
          <a:p>
            <a:pPr marL="457200" lvl="1" indent="0" algn="just">
              <a:buNone/>
            </a:pPr>
            <a:endParaRPr lang="el-GR" sz="1000" dirty="0" smtClean="0">
              <a:latin typeface="Century Gothic" panose="020B0502020202020204" pitchFamily="34" charset="0"/>
            </a:endParaRPr>
          </a:p>
          <a:p>
            <a:pPr lvl="1" algn="just">
              <a:buFont typeface="Wingdings" panose="05000000000000000000" pitchFamily="2" charset="2"/>
              <a:buChar char="Ø"/>
            </a:pPr>
            <a:r>
              <a:rPr lang="en-US" sz="2000" dirty="0" smtClean="0">
                <a:latin typeface="Century Gothic" panose="020B0502020202020204" pitchFamily="34" charset="0"/>
              </a:rPr>
              <a:t>A</a:t>
            </a:r>
            <a:r>
              <a:rPr lang="el-GR" sz="2000" dirty="0" err="1" smtClean="0">
                <a:latin typeface="Century Gothic" panose="020B0502020202020204" pitchFamily="34" charset="0"/>
              </a:rPr>
              <a:t>φού</a:t>
            </a:r>
            <a:r>
              <a:rPr lang="el-GR" sz="2000" dirty="0" smtClean="0">
                <a:latin typeface="Century Gothic" panose="020B0502020202020204" pitchFamily="34" charset="0"/>
              </a:rPr>
              <a:t> έχετε αποκτήσει </a:t>
            </a:r>
            <a:r>
              <a:rPr lang="en-US" sz="2000" dirty="0" smtClean="0">
                <a:latin typeface="Century Gothic" panose="020B0502020202020204" pitchFamily="34" charset="0"/>
              </a:rPr>
              <a:t>EU Login Account, </a:t>
            </a:r>
            <a:r>
              <a:rPr lang="el-GR" sz="2000" dirty="0" smtClean="0">
                <a:latin typeface="Century Gothic" panose="020B0502020202020204" pitchFamily="34" charset="0"/>
              </a:rPr>
              <a:t>μπορείτε να εγγράψετε τον οργανισμό σας</a:t>
            </a:r>
            <a:r>
              <a:rPr lang="en-US" sz="2000" dirty="0" smtClean="0">
                <a:latin typeface="Century Gothic" panose="020B0502020202020204" pitchFamily="34" charset="0"/>
              </a:rPr>
              <a:t> </a:t>
            </a:r>
            <a:r>
              <a:rPr lang="el-GR" sz="2000" dirty="0" smtClean="0">
                <a:latin typeface="Century Gothic" panose="020B0502020202020204" pitchFamily="34" charset="0"/>
              </a:rPr>
              <a:t>στο </a:t>
            </a:r>
            <a:r>
              <a:rPr lang="el-GR" sz="2000" b="1" dirty="0">
                <a:latin typeface="Century Gothic" panose="020B0502020202020204" pitchFamily="34" charset="0"/>
              </a:rPr>
              <a:t>Ο</a:t>
            </a:r>
            <a:r>
              <a:rPr lang="en-US" sz="2000" b="1" dirty="0">
                <a:latin typeface="Century Gothic" panose="020B0502020202020204" pitchFamily="34" charset="0"/>
              </a:rPr>
              <a:t>RS – Organization Registration</a:t>
            </a:r>
            <a:r>
              <a:rPr lang="el-GR" sz="2000" b="1" dirty="0">
                <a:latin typeface="Century Gothic" panose="020B0502020202020204" pitchFamily="34" charset="0"/>
              </a:rPr>
              <a:t> </a:t>
            </a:r>
            <a:r>
              <a:rPr lang="en-US" sz="2000" b="1" dirty="0" smtClean="0">
                <a:latin typeface="Century Gothic" panose="020B0502020202020204" pitchFamily="34" charset="0"/>
              </a:rPr>
              <a:t>System</a:t>
            </a:r>
            <a:r>
              <a:rPr lang="el-GR" sz="2000" b="1" dirty="0" smtClean="0">
                <a:latin typeface="Century Gothic" panose="020B0502020202020204" pitchFamily="34" charset="0"/>
              </a:rPr>
              <a:t> </a:t>
            </a:r>
            <a:r>
              <a:rPr lang="el-GR" sz="2000" dirty="0" smtClean="0">
                <a:latin typeface="Century Gothic" panose="020B0502020202020204" pitchFamily="34" charset="0"/>
              </a:rPr>
              <a:t>μέσω </a:t>
            </a:r>
            <a:r>
              <a:rPr lang="el-GR" sz="2000" dirty="0">
                <a:latin typeface="Century Gothic" panose="020B0502020202020204" pitchFamily="34" charset="0"/>
              </a:rPr>
              <a:t>της πλατφόρμας </a:t>
            </a:r>
            <a:r>
              <a:rPr lang="el-GR" sz="2000" b="1" dirty="0">
                <a:latin typeface="Century Gothic" panose="020B0502020202020204" pitchFamily="34" charset="0"/>
                <a:hlinkClick r:id="rId3"/>
              </a:rPr>
              <a:t>ΕΕ</a:t>
            </a:r>
            <a:r>
              <a:rPr lang="en-US" sz="2000" b="1" dirty="0" smtClean="0">
                <a:latin typeface="Century Gothic" panose="020B0502020202020204" pitchFamily="34" charset="0"/>
                <a:hlinkClick r:id="rId3"/>
              </a:rPr>
              <a:t>SC</a:t>
            </a:r>
            <a:r>
              <a:rPr lang="el-GR" sz="2000" b="1" dirty="0">
                <a:latin typeface="Century Gothic" panose="020B0502020202020204" pitchFamily="34" charset="0"/>
              </a:rPr>
              <a:t> </a:t>
            </a:r>
            <a:r>
              <a:rPr lang="el-GR" sz="2000" b="1" dirty="0" smtClean="0">
                <a:latin typeface="Century Gothic" panose="020B0502020202020204" pitchFamily="34" charset="0"/>
              </a:rPr>
              <a:t>και να αποκτήσετε ΟΙ</a:t>
            </a:r>
            <a:r>
              <a:rPr lang="en-US" sz="2000" b="1" dirty="0" smtClean="0">
                <a:latin typeface="Century Gothic" panose="020B0502020202020204" pitchFamily="34" charset="0"/>
              </a:rPr>
              <a:t>D</a:t>
            </a:r>
            <a:r>
              <a:rPr lang="el-GR" sz="2000" b="1" dirty="0" smtClean="0">
                <a:latin typeface="Century Gothic" panose="020B0502020202020204" pitchFamily="34" charset="0"/>
              </a:rPr>
              <a:t>. </a:t>
            </a:r>
            <a:r>
              <a:rPr lang="el-GR" sz="2000" dirty="0" smtClean="0">
                <a:latin typeface="Century Gothic" panose="020B0502020202020204" pitchFamily="34" charset="0"/>
              </a:rPr>
              <a:t>Γίνεται </a:t>
            </a:r>
            <a:r>
              <a:rPr lang="el-GR" sz="2000" b="1" dirty="0" smtClean="0">
                <a:solidFill>
                  <a:schemeClr val="accent6">
                    <a:lumMod val="75000"/>
                  </a:schemeClr>
                </a:solidFill>
                <a:latin typeface="Century Gothic" panose="020B0502020202020204" pitchFamily="34" charset="0"/>
              </a:rPr>
              <a:t>μόνο την πρώτη φορά </a:t>
            </a:r>
            <a:r>
              <a:rPr lang="el-GR" sz="2000" dirty="0" smtClean="0">
                <a:latin typeface="Century Gothic" panose="020B0502020202020204" pitchFamily="34" charset="0"/>
              </a:rPr>
              <a:t>που εγγράφεται ένας</a:t>
            </a:r>
            <a:r>
              <a:rPr lang="en-US" sz="2000" dirty="0" smtClean="0">
                <a:latin typeface="Century Gothic" panose="020B0502020202020204" pitchFamily="34" charset="0"/>
              </a:rPr>
              <a:t> </a:t>
            </a:r>
            <a:r>
              <a:rPr lang="el-GR" sz="2000" dirty="0" smtClean="0">
                <a:latin typeface="Century Gothic" panose="020B0502020202020204" pitchFamily="34" charset="0"/>
              </a:rPr>
              <a:t>νέος οργανισμός και αφορά αποκλειστικά στις Αποκεντρωμένες Δράσεις. </a:t>
            </a:r>
          </a:p>
          <a:p>
            <a:pPr lvl="1">
              <a:buFont typeface="Arial" panose="020B0604020202020204" pitchFamily="34" charset="0"/>
              <a:buChar char="•"/>
            </a:pPr>
            <a:endParaRPr lang="en-GB" sz="2000" b="1" dirty="0">
              <a:latin typeface="Century Gothic" panose="020B0502020202020204" pitchFamily="34" charset="0"/>
            </a:endParaRPr>
          </a:p>
          <a:p>
            <a:pPr marL="0" indent="0">
              <a:buNone/>
            </a:pPr>
            <a:endParaRPr lang="en-GB" sz="2000" dirty="0">
              <a:latin typeface="Century Gothic" panose="020B0502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2936"/>
            <a:ext cx="9144000" cy="4007325"/>
          </a:xfrm>
          <a:prstGeom prst="rect">
            <a:avLst/>
          </a:prstGeom>
        </p:spPr>
      </p:pic>
      <p:grpSp>
        <p:nvGrpSpPr>
          <p:cNvPr id="15" name="Group 14"/>
          <p:cNvGrpSpPr/>
          <p:nvPr/>
        </p:nvGrpSpPr>
        <p:grpSpPr>
          <a:xfrm>
            <a:off x="5181750" y="6222245"/>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sp>
        <p:nvSpPr>
          <p:cNvPr id="22" name="TextBox 21"/>
          <p:cNvSpPr txBox="1"/>
          <p:nvPr/>
        </p:nvSpPr>
        <p:spPr>
          <a:xfrm>
            <a:off x="5696362" y="6318424"/>
            <a:ext cx="2404030" cy="276999"/>
          </a:xfrm>
          <a:prstGeom prst="rect">
            <a:avLst/>
          </a:prstGeom>
          <a:noFill/>
        </p:spPr>
        <p:txBody>
          <a:bodyPr wrap="square" rtlCol="0">
            <a:spAutoFit/>
          </a:bodyPr>
          <a:lstStyle/>
          <a:p>
            <a:r>
              <a:rPr lang="el-GR" sz="1200" dirty="0" smtClean="0">
                <a:latin typeface="Century Gothic" panose="020B0502020202020204" pitchFamily="34" charset="0"/>
              </a:rPr>
              <a:t>Νέα εγγραφή οργανισμού</a:t>
            </a:r>
            <a:endParaRPr lang="en-US" sz="1200" dirty="0">
              <a:latin typeface="Century Gothic" panose="020B0502020202020204" pitchFamily="34" charset="0"/>
            </a:endParaRPr>
          </a:p>
        </p:txBody>
      </p:sp>
    </p:spTree>
    <p:extLst>
      <p:ext uri="{BB962C8B-B14F-4D97-AF65-F5344CB8AC3E}">
        <p14:creationId xmlns:p14="http://schemas.microsoft.com/office/powerpoint/2010/main" val="39441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22" y="0"/>
            <a:ext cx="8229600" cy="648072"/>
          </a:xfrm>
        </p:spPr>
        <p:txBody>
          <a:bodyPr>
            <a:normAutofit/>
          </a:bodyPr>
          <a:lstStyle/>
          <a:p>
            <a:r>
              <a:rPr lang="el-GR" sz="2800" dirty="0" smtClean="0">
                <a:solidFill>
                  <a:schemeClr val="accent5">
                    <a:lumMod val="75000"/>
                  </a:schemeClr>
                </a:solidFill>
                <a:latin typeface="Century Gothic" panose="020B0502020202020204" pitchFamily="34" charset="0"/>
              </a:rPr>
              <a:t>ΕΓΓΡΑΦΗ ΝΕΟΥ ΟΡΓΑΝΙΣΜΟΥ</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 y="2961855"/>
            <a:ext cx="9134265" cy="3989822"/>
          </a:xfrm>
        </p:spPr>
      </p:pic>
      <p:grpSp>
        <p:nvGrpSpPr>
          <p:cNvPr id="7" name="Group 6"/>
          <p:cNvGrpSpPr/>
          <p:nvPr/>
        </p:nvGrpSpPr>
        <p:grpSpPr>
          <a:xfrm>
            <a:off x="1920098" y="3269076"/>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0" name="Group 9"/>
          <p:cNvGrpSpPr/>
          <p:nvPr/>
        </p:nvGrpSpPr>
        <p:grpSpPr>
          <a:xfrm>
            <a:off x="8783960" y="4437112"/>
            <a:ext cx="360040" cy="469355"/>
            <a:chOff x="8714671" y="1522944"/>
            <a:chExt cx="360040" cy="469355"/>
          </a:xfrm>
        </p:grpSpPr>
        <p:sp>
          <p:nvSpPr>
            <p:cNvPr id="11" name="Teardrop 1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sp>
        <p:nvSpPr>
          <p:cNvPr id="13" name="Content Placeholder 1"/>
          <p:cNvSpPr txBox="1">
            <a:spLocks/>
          </p:cNvSpPr>
          <p:nvPr/>
        </p:nvSpPr>
        <p:spPr>
          <a:xfrm>
            <a:off x="49778" y="620688"/>
            <a:ext cx="8784976"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lgn="just">
              <a:buFont typeface="+mj-lt"/>
              <a:buAutoNum type="arabicPeriod"/>
            </a:pPr>
            <a:r>
              <a:rPr lang="el-GR" sz="1600" dirty="0" smtClean="0">
                <a:latin typeface="Century Gothic" panose="020B0502020202020204" pitchFamily="34" charset="0"/>
              </a:rPr>
              <a:t>Πεδία που πρέπει να συμπληρωθούν (η καταχώρηση πρέπει να γίνεται με τη σειρά για να προχωρήσετε στο επόμενο στάδιο)</a:t>
            </a:r>
          </a:p>
          <a:p>
            <a:pPr marL="914400" lvl="1" indent="-457200" algn="just">
              <a:buFont typeface="+mj-lt"/>
              <a:buAutoNum type="arabicPeriod"/>
            </a:pPr>
            <a:r>
              <a:rPr lang="el-GR" sz="1600" dirty="0" smtClean="0">
                <a:latin typeface="Century Gothic" panose="020B0502020202020204" pitchFamily="34" charset="0"/>
              </a:rPr>
              <a:t>Επιλογή </a:t>
            </a:r>
            <a:r>
              <a:rPr lang="en-US" sz="1600" dirty="0" smtClean="0">
                <a:latin typeface="Century Gothic" panose="020B0502020202020204" pitchFamily="34" charset="0"/>
              </a:rPr>
              <a:t>“edit” </a:t>
            </a:r>
            <a:r>
              <a:rPr lang="el-GR" sz="1600" dirty="0" smtClean="0">
                <a:latin typeface="Century Gothic" panose="020B0502020202020204" pitchFamily="34" charset="0"/>
              </a:rPr>
              <a:t>για καταχώρηση των στοιχείων</a:t>
            </a:r>
          </a:p>
          <a:p>
            <a:pPr marL="914400" lvl="1" indent="-457200" algn="just">
              <a:buFont typeface="+mj-lt"/>
              <a:buAutoNum type="arabicPeriod"/>
            </a:pPr>
            <a:r>
              <a:rPr lang="el-GR" sz="1600" dirty="0" smtClean="0">
                <a:solidFill>
                  <a:schemeClr val="tx1"/>
                </a:solidFill>
                <a:latin typeface="Century Gothic" panose="020B0502020202020204" pitchFamily="34" charset="0"/>
              </a:rPr>
              <a:t>Ο </a:t>
            </a:r>
            <a:r>
              <a:rPr lang="el-GR" sz="1600" dirty="0">
                <a:solidFill>
                  <a:schemeClr val="tx1"/>
                </a:solidFill>
                <a:latin typeface="Century Gothic" panose="020B0502020202020204" pitchFamily="34" charset="0"/>
              </a:rPr>
              <a:t>πρώτος </a:t>
            </a:r>
            <a:r>
              <a:rPr lang="en-GB" sz="1600" dirty="0">
                <a:solidFill>
                  <a:schemeClr val="tx1"/>
                </a:solidFill>
                <a:latin typeface="Century Gothic" panose="020B0502020202020204" pitchFamily="34" charset="0"/>
              </a:rPr>
              <a:t>Authorised User </a:t>
            </a:r>
            <a:r>
              <a:rPr lang="el-GR" sz="1600" dirty="0">
                <a:solidFill>
                  <a:schemeClr val="tx1"/>
                </a:solidFill>
                <a:latin typeface="Century Gothic" panose="020B0502020202020204" pitchFamily="34" charset="0"/>
              </a:rPr>
              <a:t>είναι το άτομο που πραγματοποιεί την εγγραφή. Στο στάδιο αυτό δεν είναι δυνατή η προσθήκη περισσότερων</a:t>
            </a:r>
            <a:r>
              <a:rPr lang="en-GB" sz="1600" dirty="0">
                <a:solidFill>
                  <a:schemeClr val="tx1"/>
                </a:solidFill>
                <a:latin typeface="Century Gothic" panose="020B0502020202020204" pitchFamily="34" charset="0"/>
              </a:rPr>
              <a:t> Authorised </a:t>
            </a:r>
            <a:r>
              <a:rPr lang="en-GB" sz="1600" dirty="0" smtClean="0">
                <a:solidFill>
                  <a:schemeClr val="tx1"/>
                </a:solidFill>
                <a:latin typeface="Century Gothic" panose="020B0502020202020204" pitchFamily="34" charset="0"/>
              </a:rPr>
              <a:t>Users</a:t>
            </a:r>
            <a:r>
              <a:rPr lang="el-GR" sz="1600" dirty="0" smtClean="0">
                <a:solidFill>
                  <a:schemeClr val="tx1"/>
                </a:solidFill>
                <a:latin typeface="Century Gothic" panose="020B0502020202020204" pitchFamily="34" charset="0"/>
              </a:rPr>
              <a:t>. </a:t>
            </a:r>
            <a:r>
              <a:rPr lang="en-GB" sz="1600" dirty="0" smtClean="0">
                <a:solidFill>
                  <a:schemeClr val="tx1"/>
                </a:solidFill>
                <a:latin typeface="Century Gothic" panose="020B0502020202020204" pitchFamily="34" charset="0"/>
              </a:rPr>
              <a:t>To </a:t>
            </a:r>
            <a:r>
              <a:rPr lang="en-GB" sz="1600" dirty="0">
                <a:solidFill>
                  <a:schemeClr val="tx1"/>
                </a:solidFill>
                <a:latin typeface="Century Gothic" panose="020B0502020202020204" pitchFamily="34" charset="0"/>
              </a:rPr>
              <a:t>professional email address </a:t>
            </a:r>
            <a:r>
              <a:rPr lang="el-GR" sz="1600" dirty="0">
                <a:solidFill>
                  <a:schemeClr val="tx1"/>
                </a:solidFill>
                <a:latin typeface="Century Gothic" panose="020B0502020202020204" pitchFamily="34" charset="0"/>
              </a:rPr>
              <a:t>του</a:t>
            </a:r>
            <a:r>
              <a:rPr lang="en-GB" sz="1600" dirty="0">
                <a:solidFill>
                  <a:schemeClr val="tx1"/>
                </a:solidFill>
                <a:latin typeface="Century Gothic" panose="020B0502020202020204" pitchFamily="34" charset="0"/>
              </a:rPr>
              <a:t> </a:t>
            </a:r>
            <a:r>
              <a:rPr lang="el-GR" sz="1600" dirty="0">
                <a:solidFill>
                  <a:schemeClr val="tx1"/>
                </a:solidFill>
                <a:latin typeface="Century Gothic" panose="020B0502020202020204" pitchFamily="34" charset="0"/>
              </a:rPr>
              <a:t>πρώτου </a:t>
            </a:r>
            <a:r>
              <a:rPr lang="en-GB" sz="1600" dirty="0">
                <a:solidFill>
                  <a:schemeClr val="tx1"/>
                </a:solidFill>
                <a:latin typeface="Century Gothic" panose="020B0502020202020204" pitchFamily="34" charset="0"/>
              </a:rPr>
              <a:t>authorised user</a:t>
            </a:r>
            <a:r>
              <a:rPr lang="el-GR" sz="1600" dirty="0">
                <a:solidFill>
                  <a:schemeClr val="tx1"/>
                </a:solidFill>
                <a:latin typeface="Century Gothic" panose="020B0502020202020204" pitchFamily="34" charset="0"/>
              </a:rPr>
              <a:t> συμπληρώνεται αυτόματα</a:t>
            </a:r>
            <a:r>
              <a:rPr lang="en-GB" sz="1600" dirty="0">
                <a:solidFill>
                  <a:schemeClr val="tx1"/>
                </a:solidFill>
                <a:latin typeface="Century Gothic" panose="020B0502020202020204" pitchFamily="34" charset="0"/>
              </a:rPr>
              <a:t> (</a:t>
            </a:r>
            <a:r>
              <a:rPr lang="el-GR" sz="1600" dirty="0">
                <a:solidFill>
                  <a:schemeClr val="tx1"/>
                </a:solidFill>
                <a:latin typeface="Century Gothic" panose="020B0502020202020204" pitchFamily="34" charset="0"/>
              </a:rPr>
              <a:t>η πληροφόρηση αντλείται από το </a:t>
            </a:r>
            <a:r>
              <a:rPr lang="en-GB" sz="1600" dirty="0">
                <a:solidFill>
                  <a:schemeClr val="tx1"/>
                </a:solidFill>
                <a:latin typeface="Century Gothic" panose="020B0502020202020204" pitchFamily="34" charset="0"/>
              </a:rPr>
              <a:t>EU Login Account</a:t>
            </a:r>
            <a:r>
              <a:rPr lang="el-GR" sz="1600" dirty="0">
                <a:solidFill>
                  <a:schemeClr val="tx1"/>
                </a:solidFill>
                <a:latin typeface="Century Gothic" panose="020B0502020202020204" pitchFamily="34" charset="0"/>
              </a:rPr>
              <a:t>)</a:t>
            </a:r>
            <a:r>
              <a:rPr lang="el-GR" sz="1600" dirty="0">
                <a:solidFill>
                  <a:srgbClr val="FF0000"/>
                </a:solidFill>
                <a:latin typeface="Century Gothic" panose="020B0502020202020204" pitchFamily="34" charset="0"/>
              </a:rPr>
              <a:t> και δεν μπορεί να </a:t>
            </a:r>
            <a:r>
              <a:rPr lang="el-GR" sz="1600" dirty="0" smtClean="0">
                <a:solidFill>
                  <a:srgbClr val="FF0000"/>
                </a:solidFill>
                <a:latin typeface="Century Gothic" panose="020B0502020202020204" pitchFamily="34" charset="0"/>
              </a:rPr>
              <a:t>αλλάξει</a:t>
            </a:r>
            <a:endParaRPr lang="en-US" sz="1600" dirty="0" smtClean="0">
              <a:solidFill>
                <a:srgbClr val="FF0000"/>
              </a:solidFill>
              <a:latin typeface="Century Gothic" panose="020B0502020202020204" pitchFamily="34" charset="0"/>
            </a:endParaRPr>
          </a:p>
          <a:p>
            <a:pPr marL="914400" lvl="1" indent="-457200" algn="just">
              <a:buFont typeface="+mj-lt"/>
              <a:buAutoNum type="arabicPeriod"/>
            </a:pPr>
            <a:r>
              <a:rPr lang="el-GR" sz="1600" dirty="0">
                <a:solidFill>
                  <a:schemeClr val="tx1"/>
                </a:solidFill>
                <a:latin typeface="Century Gothic" panose="020B0502020202020204" pitchFamily="34" charset="0"/>
              </a:rPr>
              <a:t>Επιβεβαίωση Εγγραφής</a:t>
            </a:r>
            <a:endParaRPr lang="en-US" sz="1600" dirty="0">
              <a:solidFill>
                <a:schemeClr val="tx1"/>
              </a:solidFill>
              <a:latin typeface="Century Gothic" panose="020B0502020202020204" pitchFamily="34" charset="0"/>
            </a:endParaRPr>
          </a:p>
          <a:p>
            <a:pPr marL="914400" lvl="1" indent="-457200" algn="just">
              <a:buFont typeface="+mj-lt"/>
              <a:buAutoNum type="arabicPeriod"/>
            </a:pPr>
            <a:endParaRPr lang="en-GB" sz="1600" dirty="0">
              <a:solidFill>
                <a:srgbClr val="FF0000"/>
              </a:solidFill>
              <a:latin typeface="Century Gothic" panose="020B0502020202020204" pitchFamily="34" charset="0"/>
            </a:endParaRPr>
          </a:p>
          <a:p>
            <a:pPr marL="914400" lvl="1" indent="-457200" algn="just">
              <a:buFont typeface="+mj-lt"/>
              <a:buAutoNum type="arabicPeriod"/>
            </a:pPr>
            <a:endParaRPr lang="el-GR" sz="1200" dirty="0" smtClean="0">
              <a:latin typeface="Century Gothic" panose="020B0502020202020204" pitchFamily="34" charset="0"/>
            </a:endParaRPr>
          </a:p>
          <a:p>
            <a:pPr marL="457200" lvl="1" indent="0" algn="just">
              <a:buFont typeface="Arial" panose="020B0604020202020204" pitchFamily="34" charset="0"/>
              <a:buNone/>
            </a:pPr>
            <a:endParaRPr lang="el-GR" sz="1200" dirty="0" smtClean="0">
              <a:latin typeface="Century Gothic" panose="020B0502020202020204" pitchFamily="34" charset="0"/>
            </a:endParaRPr>
          </a:p>
          <a:p>
            <a:pPr marL="457200" lvl="1" indent="0" algn="just">
              <a:buNone/>
            </a:pPr>
            <a:endParaRPr lang="en-GB" sz="1200" b="1" dirty="0" smtClean="0">
              <a:latin typeface="Century Gothic" panose="020B0502020202020204" pitchFamily="34" charset="0"/>
            </a:endParaRPr>
          </a:p>
          <a:p>
            <a:pPr marL="0" indent="0">
              <a:buFont typeface="Arial" panose="020B0604020202020204" pitchFamily="34" charset="0"/>
              <a:buNone/>
            </a:pPr>
            <a:endParaRPr lang="en-GB" sz="1200" dirty="0">
              <a:latin typeface="Century Gothic" panose="020B0502020202020204" pitchFamily="34" charset="0"/>
            </a:endParaRPr>
          </a:p>
        </p:txBody>
      </p:sp>
      <p:grpSp>
        <p:nvGrpSpPr>
          <p:cNvPr id="15" name="Group 14"/>
          <p:cNvGrpSpPr/>
          <p:nvPr/>
        </p:nvGrpSpPr>
        <p:grpSpPr>
          <a:xfrm>
            <a:off x="1712457" y="4252734"/>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034" y="3068278"/>
            <a:ext cx="7557923" cy="3870285"/>
          </a:xfrm>
          <a:prstGeom prst="rect">
            <a:avLst/>
          </a:prstGeom>
        </p:spPr>
      </p:pic>
      <p:grpSp>
        <p:nvGrpSpPr>
          <p:cNvPr id="20" name="Group 19"/>
          <p:cNvGrpSpPr/>
          <p:nvPr/>
        </p:nvGrpSpPr>
        <p:grpSpPr>
          <a:xfrm>
            <a:off x="7884368" y="4055909"/>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7336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2128" y="332656"/>
            <a:ext cx="8856984" cy="706090"/>
          </a:xfrm>
        </p:spPr>
        <p:txBody>
          <a:bodyPr>
            <a:noAutofit/>
          </a:bodyPr>
          <a:lstStyle/>
          <a:p>
            <a:pPr eaLnBrk="1" hangingPunct="1"/>
            <a:r>
              <a:rPr lang="el-GR" sz="2800" dirty="0" smtClean="0">
                <a:solidFill>
                  <a:schemeClr val="accent5">
                    <a:lumMod val="75000"/>
                  </a:schemeClr>
                </a:solidFill>
                <a:latin typeface="Century Gothic" panose="020B0502020202020204" pitchFamily="34" charset="0"/>
              </a:rPr>
              <a:t>ΟΡΓΑΝΙΣΜΟΙ ΠΟΥ ΣΥΜΜΕΤΕΙΧΑΝ ΣΤΟ ΠΑΡΕΛΘΟΝ</a:t>
            </a:r>
            <a:br>
              <a:rPr lang="el-GR" sz="2800" dirty="0" smtClean="0">
                <a:solidFill>
                  <a:schemeClr val="accent5">
                    <a:lumMod val="75000"/>
                  </a:schemeClr>
                </a:solidFill>
                <a:latin typeface="Century Gothic" panose="020B0502020202020204" pitchFamily="34" charset="0"/>
              </a:rPr>
            </a:br>
            <a:r>
              <a:rPr lang="el-GR" sz="2800" dirty="0" smtClean="0">
                <a:solidFill>
                  <a:schemeClr val="accent5">
                    <a:lumMod val="75000"/>
                  </a:schemeClr>
                </a:solidFill>
                <a:latin typeface="Century Gothic" panose="020B0502020202020204" pitchFamily="34" charset="0"/>
              </a:rPr>
              <a:t>ΣΤΟ ΠΡΟΓΡΑΜΜΑ – </a:t>
            </a:r>
            <a:r>
              <a:rPr lang="en-US" sz="2800" dirty="0" smtClean="0">
                <a:solidFill>
                  <a:schemeClr val="accent5">
                    <a:lumMod val="75000"/>
                  </a:schemeClr>
                </a:solidFill>
                <a:latin typeface="Century Gothic" panose="020B0502020202020204" pitchFamily="34" charset="0"/>
              </a:rPr>
              <a:t>EU Login</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79512" y="1484784"/>
            <a:ext cx="8784976" cy="3096344"/>
          </a:xfrm>
        </p:spPr>
        <p:txBody>
          <a:bodyPr>
            <a:noAutofit/>
          </a:bodyPr>
          <a:lstStyle/>
          <a:p>
            <a:pPr lvl="1" algn="just">
              <a:buFont typeface="Wingdings" panose="05000000000000000000" pitchFamily="2" charset="2"/>
              <a:buChar char="Ø"/>
            </a:pPr>
            <a:r>
              <a:rPr lang="el-GR" sz="2000" dirty="0" smtClean="0">
                <a:latin typeface="Century Gothic" panose="020B0502020202020204" pitchFamily="34" charset="0"/>
              </a:rPr>
              <a:t>Θα πρέπει να εντοπίσετε το </a:t>
            </a:r>
            <a:r>
              <a:rPr lang="en-US" sz="2000" dirty="0" smtClean="0">
                <a:latin typeface="Century Gothic" panose="020B0502020202020204" pitchFamily="34" charset="0"/>
              </a:rPr>
              <a:t>email </a:t>
            </a:r>
            <a:r>
              <a:rPr lang="el-GR" sz="2000" dirty="0" smtClean="0">
                <a:latin typeface="Century Gothic" panose="020B0502020202020204" pitchFamily="34" charset="0"/>
              </a:rPr>
              <a:t>που χρησιμοποιήθηκε από τον οργανισμό σας κατά τη διάρκεια εγγραφής του οργανισμού στο </a:t>
            </a:r>
            <a:r>
              <a:rPr lang="en-US" sz="2000" dirty="0" smtClean="0">
                <a:latin typeface="Century Gothic" panose="020B0502020202020204" pitchFamily="34" charset="0"/>
              </a:rPr>
              <a:t>ORS</a:t>
            </a:r>
          </a:p>
          <a:p>
            <a:pPr lvl="1" algn="just">
              <a:buFont typeface="Wingdings" panose="05000000000000000000" pitchFamily="2" charset="2"/>
              <a:buChar char="Ø"/>
            </a:pPr>
            <a:r>
              <a:rPr lang="el-GR" sz="2000" dirty="0">
                <a:latin typeface="Century Gothic" panose="020B0502020202020204" pitchFamily="34" charset="0"/>
              </a:rPr>
              <a:t>Εάν δε </a:t>
            </a:r>
            <a:r>
              <a:rPr lang="el-GR" sz="2000" dirty="0" smtClean="0">
                <a:latin typeface="Century Gothic" panose="020B0502020202020204" pitchFamily="34" charset="0"/>
              </a:rPr>
              <a:t>γνωρίζετε το </a:t>
            </a:r>
            <a:r>
              <a:rPr lang="el-GR" sz="2000" dirty="0" err="1">
                <a:latin typeface="Century Gothic" panose="020B0502020202020204" pitchFamily="34" charset="0"/>
              </a:rPr>
              <a:t>email</a:t>
            </a:r>
            <a:r>
              <a:rPr lang="el-GR" sz="2000" dirty="0" smtClean="0">
                <a:latin typeface="Century Gothic" panose="020B0502020202020204" pitchFamily="34" charset="0"/>
              </a:rPr>
              <a:t> με το οποίο είναι συνδεδεμένος ο οργανισμός σας, </a:t>
            </a:r>
            <a:r>
              <a:rPr lang="el-GR" sz="2000" dirty="0">
                <a:latin typeface="Century Gothic" panose="020B0502020202020204" pitchFamily="34" charset="0"/>
              </a:rPr>
              <a:t>επικοινωνήστε έγκαιρα με το ΙΔΕΠ Διά Βίου </a:t>
            </a:r>
            <a:r>
              <a:rPr lang="el-GR" sz="2000" dirty="0" smtClean="0">
                <a:latin typeface="Century Gothic" panose="020B0502020202020204" pitchFamily="34" charset="0"/>
              </a:rPr>
              <a:t>Μάθησης</a:t>
            </a:r>
          </a:p>
          <a:p>
            <a:pPr lvl="1" algn="just">
              <a:buFont typeface="Wingdings" panose="05000000000000000000" pitchFamily="2" charset="2"/>
              <a:buChar char="Ø"/>
            </a:pPr>
            <a:r>
              <a:rPr lang="el-GR" sz="2000" dirty="0" smtClean="0">
                <a:latin typeface="Century Gothic" panose="020B0502020202020204" pitchFamily="34" charset="0"/>
              </a:rPr>
              <a:t>Εάν ο οργανισμός σας ήταν συνδεδεμένος με προσωπικό </a:t>
            </a:r>
            <a:r>
              <a:rPr lang="en-US" sz="2000" dirty="0" smtClean="0">
                <a:latin typeface="Century Gothic" panose="020B0502020202020204" pitchFamily="34" charset="0"/>
              </a:rPr>
              <a:t>email </a:t>
            </a:r>
            <a:r>
              <a:rPr lang="el-GR" sz="2000" dirty="0" smtClean="0">
                <a:latin typeface="Century Gothic" panose="020B0502020202020204" pitchFamily="34" charset="0"/>
              </a:rPr>
              <a:t>στο οποίο δεν έχετε πρόσβαση</a:t>
            </a:r>
            <a:r>
              <a:rPr lang="en-US" sz="2000" dirty="0" smtClean="0">
                <a:latin typeface="Century Gothic" panose="020B0502020202020204" pitchFamily="34" charset="0"/>
              </a:rPr>
              <a:t> (</a:t>
            </a:r>
            <a:r>
              <a:rPr lang="el-GR" sz="2000" dirty="0" err="1" smtClean="0">
                <a:latin typeface="Century Gothic" panose="020B0502020202020204" pitchFamily="34" charset="0"/>
              </a:rPr>
              <a:t>π.χ</a:t>
            </a:r>
            <a:r>
              <a:rPr lang="el-GR" sz="2000" dirty="0" smtClean="0">
                <a:latin typeface="Century Gothic" panose="020B0502020202020204" pitchFamily="34" charset="0"/>
              </a:rPr>
              <a:t> λόγω αλλαγής </a:t>
            </a:r>
            <a:r>
              <a:rPr lang="en-US" sz="2000" dirty="0" smtClean="0">
                <a:latin typeface="Century Gothic" panose="020B0502020202020204" pitchFamily="34" charset="0"/>
              </a:rPr>
              <a:t>contact person</a:t>
            </a:r>
            <a:r>
              <a:rPr lang="el-GR" sz="2000" dirty="0" smtClean="0">
                <a:latin typeface="Century Gothic" panose="020B0502020202020204" pitchFamily="34" charset="0"/>
              </a:rPr>
              <a:t>) επικοινωνήστε </a:t>
            </a:r>
            <a:r>
              <a:rPr lang="el-GR" sz="2000" dirty="0">
                <a:latin typeface="Century Gothic" panose="020B0502020202020204" pitchFamily="34" charset="0"/>
              </a:rPr>
              <a:t>έγκαιρα με το ΙΔΕΠ Διά Βίου </a:t>
            </a:r>
            <a:r>
              <a:rPr lang="el-GR" sz="2000" dirty="0" smtClean="0">
                <a:latin typeface="Century Gothic" panose="020B0502020202020204" pitchFamily="34" charset="0"/>
              </a:rPr>
              <a:t>Μάθησης</a:t>
            </a:r>
            <a:r>
              <a:rPr lang="en-US" sz="2000" dirty="0" smtClean="0">
                <a:latin typeface="Century Gothic" panose="020B0502020202020204" pitchFamily="34" charset="0"/>
              </a:rPr>
              <a:t> </a:t>
            </a:r>
            <a:endParaRPr lang="el-GR" sz="2000" dirty="0">
              <a:latin typeface="Century Gothic" panose="020B0502020202020204" pitchFamily="34" charset="0"/>
            </a:endParaRPr>
          </a:p>
          <a:p>
            <a:pPr lvl="1" algn="just">
              <a:buFont typeface="Wingdings" panose="05000000000000000000" pitchFamily="2" charset="2"/>
              <a:buChar char="Ø"/>
            </a:pPr>
            <a:r>
              <a:rPr lang="el-GR" sz="2000" dirty="0" smtClean="0">
                <a:latin typeface="Century Gothic" panose="020B0502020202020204" pitchFamily="34" charset="0"/>
              </a:rPr>
              <a:t>Στη συνέχεια για σκοπούς συμπλήρωσης της αίτησης μπορείτε να προσθέσετε και άλλα </a:t>
            </a:r>
            <a:r>
              <a:rPr lang="en-US" sz="2000" dirty="0" smtClean="0">
                <a:latin typeface="Century Gothic" panose="020B0502020202020204" pitchFamily="34" charset="0"/>
              </a:rPr>
              <a:t>emails </a:t>
            </a:r>
            <a:r>
              <a:rPr lang="el-GR" sz="2000" dirty="0" smtClean="0">
                <a:latin typeface="Century Gothic" panose="020B0502020202020204" pitchFamily="34" charset="0"/>
              </a:rPr>
              <a:t>που έχουν συνδεθεί με</a:t>
            </a:r>
            <a:r>
              <a:rPr lang="en-US" sz="2000" dirty="0" smtClean="0">
                <a:latin typeface="Century Gothic" panose="020B0502020202020204" pitchFamily="34" charset="0"/>
              </a:rPr>
              <a:t> </a:t>
            </a:r>
            <a:r>
              <a:rPr lang="el-GR" sz="2000" dirty="0" smtClean="0">
                <a:latin typeface="Century Gothic" panose="020B0502020202020204" pitchFamily="34" charset="0"/>
              </a:rPr>
              <a:t>λογαριασμό </a:t>
            </a:r>
            <a:r>
              <a:rPr lang="en-US" sz="2000" dirty="0" smtClean="0">
                <a:latin typeface="Century Gothic" panose="020B0502020202020204" pitchFamily="34" charset="0"/>
              </a:rPr>
              <a:t>EU Login</a:t>
            </a:r>
            <a:r>
              <a:rPr lang="el-GR" sz="2000" dirty="0" smtClean="0">
                <a:latin typeface="Century Gothic" panose="020B0502020202020204" pitchFamily="34" charset="0"/>
              </a:rPr>
              <a:t> και να τους εκχωρήσετε διαφορετικά δικαιώματα</a:t>
            </a:r>
            <a:endParaRPr lang="el-GR" sz="2000" dirty="0">
              <a:latin typeface="Century Gothic" panose="020B0502020202020204" pitchFamily="34" charset="0"/>
            </a:endParaRPr>
          </a:p>
        </p:txBody>
      </p:sp>
    </p:spTree>
    <p:extLst>
      <p:ext uri="{BB962C8B-B14F-4D97-AF65-F5344CB8AC3E}">
        <p14:creationId xmlns:p14="http://schemas.microsoft.com/office/powerpoint/2010/main" val="895929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2128" y="332656"/>
            <a:ext cx="8856984" cy="706090"/>
          </a:xfrm>
        </p:spPr>
        <p:txBody>
          <a:bodyPr>
            <a:noAutofit/>
          </a:bodyPr>
          <a:lstStyle/>
          <a:p>
            <a:pPr eaLnBrk="1" hangingPunct="1"/>
            <a:r>
              <a:rPr lang="el-GR" sz="2800" dirty="0" smtClean="0">
                <a:solidFill>
                  <a:schemeClr val="accent5">
                    <a:lumMod val="75000"/>
                  </a:schemeClr>
                </a:solidFill>
                <a:latin typeface="Century Gothic" panose="020B0502020202020204" pitchFamily="34" charset="0"/>
              </a:rPr>
              <a:t>ΟΡΓΑΝΙΣΜΟΙ ΠΟΥ ΣΥΜΜΕΤΕΙΧΑΝ ΣΤΟ ΠΑΡΕΛΘΟΝ</a:t>
            </a:r>
            <a:br>
              <a:rPr lang="el-GR" sz="2800" dirty="0" smtClean="0">
                <a:solidFill>
                  <a:schemeClr val="accent5">
                    <a:lumMod val="75000"/>
                  </a:schemeClr>
                </a:solidFill>
                <a:latin typeface="Century Gothic" panose="020B0502020202020204" pitchFamily="34" charset="0"/>
              </a:rPr>
            </a:br>
            <a:r>
              <a:rPr lang="el-GR" sz="2800" dirty="0" smtClean="0">
                <a:solidFill>
                  <a:schemeClr val="accent5">
                    <a:lumMod val="75000"/>
                  </a:schemeClr>
                </a:solidFill>
                <a:latin typeface="Century Gothic" panose="020B0502020202020204" pitchFamily="34" charset="0"/>
              </a:rPr>
              <a:t>ΣΤΟ ΠΡΟΓΡΑΜΜΑ – </a:t>
            </a:r>
            <a:r>
              <a:rPr lang="en-US" sz="2800" dirty="0" smtClean="0">
                <a:solidFill>
                  <a:schemeClr val="accent5">
                    <a:lumMod val="75000"/>
                  </a:schemeClr>
                </a:solidFill>
                <a:latin typeface="Century Gothic" panose="020B0502020202020204" pitchFamily="34" charset="0"/>
              </a:rPr>
              <a:t>OIDs/</a:t>
            </a:r>
            <a:r>
              <a:rPr lang="el-GR" sz="2800" dirty="0" smtClean="0">
                <a:solidFill>
                  <a:schemeClr val="accent5">
                    <a:lumMod val="75000"/>
                  </a:schemeClr>
                </a:solidFill>
                <a:latin typeface="Century Gothic" panose="020B0502020202020204" pitchFamily="34" charset="0"/>
              </a:rPr>
              <a:t>Ο</a:t>
            </a:r>
            <a:r>
              <a:rPr lang="en-US" sz="2800" dirty="0" smtClean="0">
                <a:solidFill>
                  <a:schemeClr val="accent5">
                    <a:lumMod val="75000"/>
                  </a:schemeClr>
                </a:solidFill>
                <a:latin typeface="Century Gothic" panose="020B0502020202020204" pitchFamily="34" charset="0"/>
              </a:rPr>
              <a:t>RS</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79512" y="1052736"/>
            <a:ext cx="8784976" cy="4032448"/>
          </a:xfrm>
        </p:spPr>
        <p:txBody>
          <a:bodyPr>
            <a:noAutofit/>
          </a:bodyPr>
          <a:lstStyle/>
          <a:p>
            <a:pPr lvl="1" algn="just">
              <a:buFont typeface="Wingdings" panose="05000000000000000000" pitchFamily="2" charset="2"/>
              <a:buChar char="Ø"/>
            </a:pPr>
            <a:r>
              <a:rPr lang="el-GR" sz="2000" dirty="0" smtClean="0">
                <a:latin typeface="Century Gothic" panose="020B0502020202020204" pitchFamily="34" charset="0"/>
              </a:rPr>
              <a:t>Σε περίπτωση που κάποιος οργανισμός συμμετείχε στο παρελθόν σε Κεντρική/Αποκεντρωμένη Δράση του Προγράμματος δε χρειάζεται να γίνει ξανά εγγραφή του οργανισμού</a:t>
            </a:r>
          </a:p>
          <a:p>
            <a:pPr lvl="1" algn="just">
              <a:buFont typeface="Wingdings" panose="05000000000000000000" pitchFamily="2" charset="2"/>
              <a:buChar char="Ø"/>
            </a:pPr>
            <a:r>
              <a:rPr lang="el-GR" sz="2000" dirty="0" smtClean="0">
                <a:latin typeface="Century Gothic" panose="020B0502020202020204" pitchFamily="34" charset="0"/>
              </a:rPr>
              <a:t>Τα παλιά </a:t>
            </a:r>
            <a:r>
              <a:rPr lang="en-US" sz="2000" dirty="0" smtClean="0">
                <a:latin typeface="Century Gothic" panose="020B0502020202020204" pitchFamily="34" charset="0"/>
              </a:rPr>
              <a:t>PICs </a:t>
            </a:r>
            <a:r>
              <a:rPr lang="el-GR" sz="2000" dirty="0" smtClean="0">
                <a:latin typeface="Century Gothic" panose="020B0502020202020204" pitchFamily="34" charset="0"/>
              </a:rPr>
              <a:t>έχουν μετατραπεί σε ΟΙ</a:t>
            </a:r>
            <a:r>
              <a:rPr lang="en-US" sz="2000" dirty="0" smtClean="0">
                <a:latin typeface="Century Gothic" panose="020B0502020202020204" pitchFamily="34" charset="0"/>
              </a:rPr>
              <a:t>Ds</a:t>
            </a:r>
          </a:p>
          <a:p>
            <a:pPr lvl="1" algn="just">
              <a:buFont typeface="Wingdings" panose="05000000000000000000" pitchFamily="2" charset="2"/>
              <a:buChar char="Ø"/>
            </a:pPr>
            <a:r>
              <a:rPr lang="el-GR" sz="2000" dirty="0" smtClean="0">
                <a:latin typeface="Century Gothic" panose="020B0502020202020204" pitchFamily="34" charset="0"/>
              </a:rPr>
              <a:t>Προηγούμενες εγγραφές στο </a:t>
            </a:r>
            <a:r>
              <a:rPr lang="en-US" sz="2000" dirty="0" smtClean="0">
                <a:latin typeface="Century Gothic" panose="020B0502020202020204" pitchFamily="34" charset="0"/>
              </a:rPr>
              <a:t>ORS </a:t>
            </a:r>
            <a:r>
              <a:rPr lang="el-GR" sz="2000" dirty="0" smtClean="0">
                <a:latin typeface="Century Gothic" panose="020B0502020202020204" pitchFamily="34" charset="0"/>
              </a:rPr>
              <a:t>δεν μπορούν να διαγραφούν από τ</a:t>
            </a:r>
            <a:r>
              <a:rPr lang="en-US" sz="2000" dirty="0" smtClean="0">
                <a:latin typeface="Century Gothic" panose="020B0502020202020204" pitchFamily="34" charset="0"/>
              </a:rPr>
              <a:t>o</a:t>
            </a:r>
            <a:r>
              <a:rPr lang="el-GR" sz="2000" dirty="0" smtClean="0">
                <a:latin typeface="Century Gothic" panose="020B0502020202020204" pitchFamily="34" charset="0"/>
              </a:rPr>
              <a:t>ν χρήστη</a:t>
            </a:r>
          </a:p>
          <a:p>
            <a:pPr lvl="1" algn="just">
              <a:buFont typeface="Wingdings" panose="05000000000000000000" pitchFamily="2" charset="2"/>
              <a:buChar char="Ø"/>
            </a:pPr>
            <a:r>
              <a:rPr lang="el-GR" sz="2000" dirty="0">
                <a:latin typeface="Century Gothic" panose="020B0502020202020204" pitchFamily="34" charset="0"/>
              </a:rPr>
              <a:t>Αλλαγές στα στοιχεία ενός οργανισμού γίνονται μόνο στο </a:t>
            </a:r>
            <a:r>
              <a:rPr lang="en-GB" sz="2000" dirty="0">
                <a:latin typeface="Century Gothic" panose="020B0502020202020204" pitchFamily="34" charset="0"/>
              </a:rPr>
              <a:t>ORS</a:t>
            </a:r>
            <a:r>
              <a:rPr lang="el-GR" sz="2000" dirty="0">
                <a:latin typeface="Century Gothic" panose="020B0502020202020204" pitchFamily="34" charset="0"/>
              </a:rPr>
              <a:t> – Η αίτηση αντλεί τα στοιχεία από το </a:t>
            </a:r>
            <a:r>
              <a:rPr lang="en-GB" sz="2000" dirty="0">
                <a:latin typeface="Century Gothic" panose="020B0502020202020204" pitchFamily="34" charset="0"/>
              </a:rPr>
              <a:t>ORS</a:t>
            </a:r>
            <a:endParaRPr lang="el-GR" sz="2000" dirty="0">
              <a:latin typeface="Century Gothic" panose="020B0502020202020204" pitchFamily="34" charset="0"/>
            </a:endParaRPr>
          </a:p>
          <a:p>
            <a:pPr lvl="1" algn="just">
              <a:buFont typeface="Wingdings" panose="05000000000000000000" pitchFamily="2" charset="2"/>
              <a:buChar char="Ø"/>
            </a:pPr>
            <a:r>
              <a:rPr lang="el-GR" sz="2000" dirty="0" smtClean="0">
                <a:latin typeface="Century Gothic" panose="020B0502020202020204" pitchFamily="34" charset="0"/>
              </a:rPr>
              <a:t>Απαιτείται </a:t>
            </a:r>
            <a:r>
              <a:rPr lang="el-GR" sz="2000" dirty="0">
                <a:latin typeface="Century Gothic" panose="020B0502020202020204" pitchFamily="34" charset="0"/>
              </a:rPr>
              <a:t>μόνο η </a:t>
            </a:r>
            <a:r>
              <a:rPr lang="el-GR" sz="2000" dirty="0" err="1">
                <a:latin typeface="Century Gothic" panose="020B0502020202020204" pitchFamily="34" charset="0"/>
              </a:rPr>
              <a:t>επικαιροποίηση</a:t>
            </a:r>
            <a:r>
              <a:rPr lang="el-GR" sz="2000" dirty="0">
                <a:latin typeface="Century Gothic" panose="020B0502020202020204" pitchFamily="34" charset="0"/>
              </a:rPr>
              <a:t> των στοιχείων του οργανισμού για τις πιο κάτω περιπτώσεις</a:t>
            </a:r>
            <a:r>
              <a:rPr lang="en-US" sz="2000" dirty="0">
                <a:latin typeface="Century Gothic" panose="020B0502020202020204" pitchFamily="34" charset="0"/>
              </a:rPr>
              <a:t>:</a:t>
            </a:r>
          </a:p>
          <a:p>
            <a:pPr lvl="1">
              <a:buFont typeface="Wingdings" panose="05000000000000000000" pitchFamily="2" charset="2"/>
              <a:buChar char="ü"/>
            </a:pPr>
            <a:r>
              <a:rPr lang="en-GB" sz="2000" dirty="0">
                <a:latin typeface="Century Gothic" panose="020B0502020202020204" pitchFamily="34" charset="0"/>
              </a:rPr>
              <a:t>A</a:t>
            </a:r>
            <a:r>
              <a:rPr lang="el-GR" sz="2000" dirty="0" err="1">
                <a:latin typeface="Century Gothic" panose="020B0502020202020204" pitchFamily="34" charset="0"/>
              </a:rPr>
              <a:t>λλαγή</a:t>
            </a:r>
            <a:r>
              <a:rPr lang="el-GR" sz="2000" dirty="0">
                <a:latin typeface="Century Gothic" panose="020B0502020202020204" pitchFamily="34" charset="0"/>
              </a:rPr>
              <a:t> </a:t>
            </a:r>
            <a:r>
              <a:rPr lang="en-US" sz="2000" dirty="0">
                <a:latin typeface="Century Gothic" panose="020B0502020202020204" pitchFamily="34" charset="0"/>
              </a:rPr>
              <a:t>legal representative</a:t>
            </a:r>
          </a:p>
          <a:p>
            <a:pPr lvl="1">
              <a:buFont typeface="Wingdings" panose="05000000000000000000" pitchFamily="2" charset="2"/>
              <a:buChar char="ü"/>
            </a:pPr>
            <a:r>
              <a:rPr lang="en-US" sz="2000" dirty="0">
                <a:latin typeface="Century Gothic" panose="020B0502020202020204" pitchFamily="34" charset="0"/>
              </a:rPr>
              <a:t>A</a:t>
            </a:r>
            <a:r>
              <a:rPr lang="el-GR" sz="2000" dirty="0" err="1">
                <a:latin typeface="Century Gothic" panose="020B0502020202020204" pitchFamily="34" charset="0"/>
              </a:rPr>
              <a:t>λλαγή</a:t>
            </a:r>
            <a:r>
              <a:rPr lang="el-GR" sz="2000" dirty="0">
                <a:latin typeface="Century Gothic" panose="020B0502020202020204" pitchFamily="34" charset="0"/>
              </a:rPr>
              <a:t> τραπεζικών στοιχείων</a:t>
            </a:r>
          </a:p>
          <a:p>
            <a:pPr lvl="1">
              <a:buFont typeface="Wingdings" panose="05000000000000000000" pitchFamily="2" charset="2"/>
              <a:buChar char="ü"/>
            </a:pPr>
            <a:r>
              <a:rPr lang="el-GR" sz="2000" dirty="0">
                <a:latin typeface="Century Gothic" panose="020B0502020202020204" pitchFamily="34" charset="0"/>
              </a:rPr>
              <a:t>Έντυπο χρηματοοικονομικής ικανότητας (για οργανισμούς ιδιωτικού δικαίου που η επιχορήγηση ξεπερνά τις 60.000€)</a:t>
            </a:r>
          </a:p>
          <a:p>
            <a:pPr lvl="1" algn="just">
              <a:buFont typeface="Wingdings" panose="05000000000000000000" pitchFamily="2" charset="2"/>
              <a:buChar char="ü"/>
            </a:pPr>
            <a:endParaRPr lang="en-GB" sz="2000" dirty="0">
              <a:latin typeface="Century Gothic" panose="020B0502020202020204" pitchFamily="34" charset="0"/>
            </a:endParaRPr>
          </a:p>
        </p:txBody>
      </p:sp>
    </p:spTree>
    <p:extLst>
      <p:ext uri="{BB962C8B-B14F-4D97-AF65-F5344CB8AC3E}">
        <p14:creationId xmlns:p14="http://schemas.microsoft.com/office/powerpoint/2010/main" val="34468753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6671" y="44624"/>
            <a:ext cx="8856984" cy="706090"/>
          </a:xfrm>
        </p:spPr>
        <p:txBody>
          <a:bodyPr>
            <a:noAutofit/>
          </a:bodyPr>
          <a:lstStyle/>
          <a:p>
            <a:pPr eaLnBrk="1" hangingPunct="1"/>
            <a:r>
              <a:rPr lang="el-GR" sz="2800" dirty="0" smtClean="0">
                <a:solidFill>
                  <a:schemeClr val="accent5">
                    <a:lumMod val="75000"/>
                  </a:schemeClr>
                </a:solidFill>
                <a:latin typeface="Century Gothic" panose="020B0502020202020204" pitchFamily="34" charset="0"/>
              </a:rPr>
              <a:t>ΑΝΑΖΗΤΗΣΗ ΟΡΓΑΝΙΣΜΟΥ</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0" y="790652"/>
            <a:ext cx="8784976" cy="4032448"/>
          </a:xfrm>
        </p:spPr>
        <p:txBody>
          <a:bodyPr>
            <a:noAutofit/>
          </a:bodyPr>
          <a:lstStyle/>
          <a:p>
            <a:pPr marL="914400" lvl="1" indent="-457200" algn="just">
              <a:buFont typeface="+mj-lt"/>
              <a:buAutoNum type="arabicPeriod"/>
            </a:pPr>
            <a:r>
              <a:rPr lang="el-GR" sz="2000" dirty="0" smtClean="0">
                <a:latin typeface="Century Gothic" panose="020B0502020202020204" pitchFamily="34" charset="0"/>
              </a:rPr>
              <a:t>Μέσω του ΕΕ</a:t>
            </a:r>
            <a:r>
              <a:rPr lang="en-GB" sz="2000" dirty="0" smtClean="0">
                <a:latin typeface="Century Gothic" panose="020B0502020202020204" pitchFamily="34" charset="0"/>
              </a:rPr>
              <a:t>SC - Organizations </a:t>
            </a:r>
            <a:r>
              <a:rPr lang="el-GR" sz="2000" dirty="0" smtClean="0">
                <a:latin typeface="Century Gothic" panose="020B0502020202020204" pitchFamily="34" charset="0"/>
              </a:rPr>
              <a:t>αναζητήστε τον οργανισμό σας, προκειμένου να αποφύγετε διπλές εγγραφές</a:t>
            </a:r>
            <a:endParaRPr lang="en-US" sz="2000" dirty="0" smtClean="0">
              <a:latin typeface="Century Gothic" panose="020B0502020202020204" pitchFamily="34" charset="0"/>
            </a:endParaRPr>
          </a:p>
          <a:p>
            <a:pPr marL="914400" lvl="1" indent="-457200" algn="just">
              <a:buFont typeface="+mj-lt"/>
              <a:buAutoNum type="arabicPeriod"/>
            </a:pPr>
            <a:r>
              <a:rPr lang="el-GR" sz="2000" dirty="0" smtClean="0">
                <a:latin typeface="Century Gothic" panose="020B0502020202020204" pitchFamily="34" charset="0"/>
              </a:rPr>
              <a:t>Προσθέστε λέξεις - κλειδιά για την έρευνα (όνομα, </a:t>
            </a:r>
            <a:r>
              <a:rPr lang="en-US" sz="2000" dirty="0" smtClean="0">
                <a:latin typeface="Century Gothic" panose="020B0502020202020204" pitchFamily="34" charset="0"/>
              </a:rPr>
              <a:t>links)</a:t>
            </a:r>
            <a:r>
              <a:rPr lang="el-GR" sz="2000" dirty="0" smtClean="0">
                <a:latin typeface="Century Gothic" panose="020B0502020202020204" pitchFamily="34" charset="0"/>
              </a:rPr>
              <a:t> </a:t>
            </a:r>
          </a:p>
          <a:p>
            <a:pPr marL="914400" lvl="1" indent="-457200" algn="just">
              <a:buFont typeface="+mj-lt"/>
              <a:buAutoNum type="arabicPeriod"/>
            </a:pPr>
            <a:r>
              <a:rPr lang="el-GR" sz="2000" dirty="0" smtClean="0">
                <a:latin typeface="Century Gothic" panose="020B0502020202020204" pitchFamily="34" charset="0"/>
              </a:rPr>
              <a:t>Τροποποιήστε τυχόν επιπλέον φίλτρα</a:t>
            </a:r>
          </a:p>
          <a:p>
            <a:pPr marL="914400" lvl="1" indent="-457200" algn="just">
              <a:buFont typeface="+mj-lt"/>
              <a:buAutoNum type="arabicPeriod"/>
            </a:pPr>
            <a:r>
              <a:rPr lang="el-GR" sz="2000" dirty="0" smtClean="0">
                <a:latin typeface="Century Gothic" panose="020B0502020202020204" pitchFamily="34" charset="0"/>
              </a:rPr>
              <a:t>Αποτελέσματα εύρεσης – Επιλογή του οργανισμού σας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 y="3010138"/>
            <a:ext cx="9144000" cy="3147915"/>
          </a:xfrm>
          <a:prstGeom prst="rect">
            <a:avLst/>
          </a:prstGeom>
        </p:spPr>
      </p:pic>
      <p:sp>
        <p:nvSpPr>
          <p:cNvPr id="5" name="Rounded Rectangle 4"/>
          <p:cNvSpPr/>
          <p:nvPr/>
        </p:nvSpPr>
        <p:spPr>
          <a:xfrm>
            <a:off x="1150300" y="4221088"/>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flipH="1" flipV="1">
            <a:off x="971600" y="4725144"/>
            <a:ext cx="178700"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39752" y="5561247"/>
            <a:ext cx="72008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13179" y="4866591"/>
            <a:ext cx="58255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216" y="3933056"/>
            <a:ext cx="970383"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flipV="1">
            <a:off x="42187" y="4221088"/>
            <a:ext cx="929412" cy="108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flipH="1" flipV="1">
            <a:off x="5724128" y="5301208"/>
            <a:ext cx="576064" cy="6200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flipH="1" flipV="1">
            <a:off x="8100392" y="5921287"/>
            <a:ext cx="432048" cy="2367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76394" y="3564723"/>
            <a:ext cx="341538" cy="368332"/>
            <a:chOff x="8709827" y="1512134"/>
            <a:chExt cx="364884" cy="48016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09827" y="1512134"/>
              <a:ext cx="321910" cy="369333"/>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8" name="Group 17"/>
          <p:cNvGrpSpPr/>
          <p:nvPr/>
        </p:nvGrpSpPr>
        <p:grpSpPr>
          <a:xfrm>
            <a:off x="1889867" y="4041067"/>
            <a:ext cx="341538" cy="369332"/>
            <a:chOff x="8709827" y="1512134"/>
            <a:chExt cx="364884" cy="481469"/>
          </a:xfrm>
        </p:grpSpPr>
        <p:sp>
          <p:nvSpPr>
            <p:cNvPr id="19" name="Teardrop 1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8709827" y="1512134"/>
              <a:ext cx="321910" cy="481469"/>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1" name="Group 20"/>
          <p:cNvGrpSpPr/>
          <p:nvPr/>
        </p:nvGrpSpPr>
        <p:grpSpPr>
          <a:xfrm>
            <a:off x="2699792" y="4866591"/>
            <a:ext cx="341538" cy="369332"/>
            <a:chOff x="8709827" y="1512134"/>
            <a:chExt cx="364884" cy="481469"/>
          </a:xfrm>
        </p:grpSpPr>
        <p:sp>
          <p:nvSpPr>
            <p:cNvPr id="22" name="Teardrop 2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8709827" y="1512134"/>
              <a:ext cx="321910" cy="481469"/>
            </a:xfrm>
            <a:prstGeom prst="rect">
              <a:avLst/>
            </a:prstGeom>
            <a:noFill/>
          </p:spPr>
          <p:txBody>
            <a:bodyPr wrap="square" rtlCol="0">
              <a:spAutoFit/>
            </a:bodyPr>
            <a:lstStyle/>
            <a:p>
              <a:r>
                <a:rPr lang="en-US" b="1" dirty="0" smtClean="0">
                  <a:solidFill>
                    <a:srgbClr val="FFC000"/>
                  </a:solidFill>
                </a:rPr>
                <a:t>3</a:t>
              </a:r>
              <a:endParaRPr lang="en-US" b="1" dirty="0">
                <a:solidFill>
                  <a:srgbClr val="FFC000"/>
                </a:solidFill>
              </a:endParaRPr>
            </a:p>
          </p:txBody>
        </p:sp>
      </p:grpSp>
      <p:grpSp>
        <p:nvGrpSpPr>
          <p:cNvPr id="24" name="Group 23"/>
          <p:cNvGrpSpPr/>
          <p:nvPr/>
        </p:nvGrpSpPr>
        <p:grpSpPr>
          <a:xfrm rot="1208104">
            <a:off x="3149563" y="5855003"/>
            <a:ext cx="341538" cy="369332"/>
            <a:chOff x="8709827" y="1512134"/>
            <a:chExt cx="364884" cy="481469"/>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rot="20391896">
              <a:off x="8709827" y="1512134"/>
              <a:ext cx="321910" cy="481469"/>
            </a:xfrm>
            <a:prstGeom prst="rect">
              <a:avLst/>
            </a:prstGeom>
            <a:noFill/>
          </p:spPr>
          <p:txBody>
            <a:bodyPr wrap="square" rtlCol="0">
              <a:spAutoFit/>
            </a:bodyPr>
            <a:lstStyle/>
            <a:p>
              <a:r>
                <a:rPr lang="en-US" b="1" dirty="0" smtClean="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2960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3508" y="97970"/>
            <a:ext cx="8856984" cy="706090"/>
          </a:xfrm>
        </p:spPr>
        <p:txBody>
          <a:bodyPr>
            <a:noAutofit/>
          </a:bodyPr>
          <a:lstStyle/>
          <a:p>
            <a:pPr eaLnBrk="1" hangingPunct="1"/>
            <a:r>
              <a:rPr lang="el-GR" sz="2800" dirty="0" smtClean="0">
                <a:solidFill>
                  <a:schemeClr val="accent5">
                    <a:lumMod val="75000"/>
                  </a:schemeClr>
                </a:solidFill>
                <a:latin typeface="Century Gothic" panose="020B0502020202020204" pitchFamily="34" charset="0"/>
              </a:rPr>
              <a:t>ΕΝΗΜΕΡΩΣΗ ΣΤΟΙΧΕΙΩΝ ΟΡΓΑΝΙΣΜΟΥ (1/2)</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0" y="790652"/>
            <a:ext cx="8784976" cy="4032448"/>
          </a:xfrm>
        </p:spPr>
        <p:txBody>
          <a:bodyPr>
            <a:noAutofit/>
          </a:bodyPr>
          <a:lstStyle/>
          <a:p>
            <a:pPr marL="914400" lvl="1" indent="-457200" algn="just">
              <a:buFont typeface="+mj-lt"/>
              <a:buAutoNum type="arabicPeriod"/>
            </a:pPr>
            <a:r>
              <a:rPr lang="el-GR" sz="2000" dirty="0" smtClean="0">
                <a:latin typeface="Century Gothic" panose="020B0502020202020204" pitchFamily="34" charset="0"/>
              </a:rPr>
              <a:t>Μέσω του ΕΕ</a:t>
            </a:r>
            <a:r>
              <a:rPr lang="en-GB" sz="2000" dirty="0" smtClean="0">
                <a:latin typeface="Century Gothic" panose="020B0502020202020204" pitchFamily="34" charset="0"/>
              </a:rPr>
              <a:t>SC</a:t>
            </a:r>
            <a:r>
              <a:rPr lang="el-GR" sz="2000" dirty="0" smtClean="0">
                <a:latin typeface="Century Gothic" panose="020B0502020202020204" pitchFamily="34" charset="0"/>
              </a:rPr>
              <a:t>&lt;</a:t>
            </a:r>
            <a:r>
              <a:rPr lang="en-GB" sz="2000" dirty="0" smtClean="0">
                <a:latin typeface="Century Gothic" panose="020B0502020202020204" pitchFamily="34" charset="0"/>
              </a:rPr>
              <a:t>Organizations</a:t>
            </a:r>
            <a:r>
              <a:rPr lang="el-GR" sz="2000" dirty="0" smtClean="0">
                <a:latin typeface="Century Gothic" panose="020B0502020202020204" pitchFamily="34" charset="0"/>
              </a:rPr>
              <a:t>&lt;</a:t>
            </a:r>
            <a:r>
              <a:rPr lang="en-US" sz="2000" dirty="0" smtClean="0">
                <a:latin typeface="Century Gothic" panose="020B0502020202020204" pitchFamily="34" charset="0"/>
              </a:rPr>
              <a:t>My organizations</a:t>
            </a:r>
            <a:r>
              <a:rPr lang="en-GB" sz="2000" dirty="0" smtClean="0">
                <a:latin typeface="Century Gothic" panose="020B0502020202020204" pitchFamily="34" charset="0"/>
              </a:rPr>
              <a:t> </a:t>
            </a:r>
          </a:p>
          <a:p>
            <a:pPr marL="914400" lvl="1" indent="-457200" algn="just">
              <a:buFont typeface="+mj-lt"/>
              <a:buAutoNum type="arabicPeriod"/>
            </a:pPr>
            <a:r>
              <a:rPr lang="el-GR" sz="2000" dirty="0" smtClean="0">
                <a:latin typeface="Century Gothic" panose="020B0502020202020204" pitchFamily="34" charset="0"/>
              </a:rPr>
              <a:t>Επιλογή του Ο</a:t>
            </a:r>
            <a:r>
              <a:rPr lang="en-US" sz="2000" dirty="0" smtClean="0">
                <a:latin typeface="Century Gothic" panose="020B0502020202020204" pitchFamily="34" charset="0"/>
              </a:rPr>
              <a:t>ID </a:t>
            </a:r>
            <a:r>
              <a:rPr lang="el-GR" sz="2000" dirty="0" smtClean="0">
                <a:latin typeface="Century Gothic" panose="020B0502020202020204" pitchFamily="34" charset="0"/>
              </a:rPr>
              <a:t>του οργανισμού που θέλετε να τροποποιήσετε</a:t>
            </a:r>
            <a:endParaRPr lang="en-GB" sz="2000" dirty="0">
              <a:latin typeface="Century Gothic" panose="020B0502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951"/>
            <a:ext cx="914400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220072" y="3079117"/>
            <a:ext cx="576064" cy="1597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273033" y="2710785"/>
            <a:ext cx="341538" cy="368332"/>
            <a:chOff x="8709827" y="1512134"/>
            <a:chExt cx="364884" cy="480165"/>
          </a:xfrm>
        </p:grpSpPr>
        <p:sp>
          <p:nvSpPr>
            <p:cNvPr id="28" name="Teardrop 2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09827" y="1512134"/>
              <a:ext cx="321910" cy="369333"/>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30" name="Group 29"/>
          <p:cNvGrpSpPr/>
          <p:nvPr/>
        </p:nvGrpSpPr>
        <p:grpSpPr>
          <a:xfrm>
            <a:off x="5940152" y="2686837"/>
            <a:ext cx="341538" cy="369332"/>
            <a:chOff x="8709827" y="1512134"/>
            <a:chExt cx="364884" cy="481469"/>
          </a:xfrm>
        </p:grpSpPr>
        <p:sp>
          <p:nvSpPr>
            <p:cNvPr id="31" name="Teardrop 3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8709827" y="1512134"/>
              <a:ext cx="321910" cy="481469"/>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pic>
        <p:nvPicPr>
          <p:cNvPr id="33" name="Picture 2" descr="OID_Modify_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597" y="2258138"/>
            <a:ext cx="7632848" cy="456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3508" y="97970"/>
            <a:ext cx="8856984" cy="706090"/>
          </a:xfrm>
        </p:spPr>
        <p:txBody>
          <a:bodyPr>
            <a:noAutofit/>
          </a:bodyPr>
          <a:lstStyle/>
          <a:p>
            <a:pPr eaLnBrk="1" hangingPunct="1"/>
            <a:r>
              <a:rPr lang="el-GR" sz="2800" dirty="0" smtClean="0">
                <a:solidFill>
                  <a:schemeClr val="accent5">
                    <a:lumMod val="75000"/>
                  </a:schemeClr>
                </a:solidFill>
                <a:latin typeface="Century Gothic" panose="020B0502020202020204" pitchFamily="34" charset="0"/>
              </a:rPr>
              <a:t>ΕΝΗΜΕΡΩΣΗ ΣΤΟΙΧΕΙΩΝ ΟΡΓΑΝΙΣΜΟΥ (2/2)</a:t>
            </a:r>
            <a:endParaRPr lang="en-GB" sz="2800" dirty="0" smtClean="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25964" y="620688"/>
            <a:ext cx="8784976" cy="4032448"/>
          </a:xfrm>
        </p:spPr>
        <p:txBody>
          <a:bodyPr>
            <a:noAutofit/>
          </a:bodyPr>
          <a:lstStyle/>
          <a:p>
            <a:pPr marL="914400" lvl="1" indent="-457200" algn="just">
              <a:buFont typeface="+mj-lt"/>
              <a:buAutoNum type="arabicPeriod"/>
            </a:pPr>
            <a:r>
              <a:rPr lang="el-GR" sz="1800" dirty="0" smtClean="0">
                <a:latin typeface="Century Gothic" panose="020B0502020202020204" pitchFamily="34" charset="0"/>
              </a:rPr>
              <a:t>Επιλογή της ενότητας </a:t>
            </a:r>
            <a:r>
              <a:rPr lang="el-GR" sz="1800" smtClean="0">
                <a:latin typeface="Century Gothic" panose="020B0502020202020204" pitchFamily="34" charset="0"/>
              </a:rPr>
              <a:t>που χρήζει </a:t>
            </a:r>
            <a:r>
              <a:rPr lang="el-GR" sz="1800" dirty="0" smtClean="0">
                <a:latin typeface="Century Gothic" panose="020B0502020202020204" pitchFamily="34" charset="0"/>
              </a:rPr>
              <a:t>τροποποίησης</a:t>
            </a:r>
            <a:endParaRPr lang="en-GB" sz="1800" dirty="0" smtClean="0">
              <a:latin typeface="Century Gothic" panose="020B0502020202020204" pitchFamily="34" charset="0"/>
            </a:endParaRPr>
          </a:p>
          <a:p>
            <a:pPr marL="914400" lvl="1" indent="-457200" algn="just">
              <a:buFont typeface="+mj-lt"/>
              <a:buAutoNum type="arabicPeriod"/>
            </a:pPr>
            <a:r>
              <a:rPr lang="el-GR" sz="1800" dirty="0" smtClean="0">
                <a:latin typeface="Century Gothic" panose="020B0502020202020204" pitchFamily="34" charset="0"/>
              </a:rPr>
              <a:t>Ενημέρωση των πεδίων</a:t>
            </a:r>
          </a:p>
          <a:p>
            <a:pPr marL="914400" lvl="1" indent="-457200" algn="just">
              <a:buFont typeface="+mj-lt"/>
              <a:buAutoNum type="arabicPeriod"/>
            </a:pPr>
            <a:r>
              <a:rPr lang="el-GR" sz="1800" dirty="0" smtClean="0">
                <a:latin typeface="Century Gothic" panose="020B0502020202020204" pitchFamily="34" charset="0"/>
              </a:rPr>
              <a:t>Αποθήκευση μέσω της επιλογής </a:t>
            </a:r>
            <a:r>
              <a:rPr lang="en-US" sz="1800" dirty="0" smtClean="0">
                <a:latin typeface="Century Gothic" panose="020B0502020202020204" pitchFamily="34" charset="0"/>
              </a:rPr>
              <a:t>“Update my organization”</a:t>
            </a:r>
          </a:p>
          <a:p>
            <a:pPr marL="914400" lvl="1" indent="-457200">
              <a:buFont typeface="+mj-lt"/>
              <a:buAutoNum type="arabicPeriod"/>
            </a:pPr>
            <a:r>
              <a:rPr lang="en-US" sz="1800" dirty="0" smtClean="0">
                <a:latin typeface="Century Gothic" panose="020B0502020202020204" pitchFamily="34" charset="0"/>
              </a:rPr>
              <a:t>Uploading </a:t>
            </a:r>
            <a:r>
              <a:rPr lang="el-GR" sz="1800" dirty="0" smtClean="0">
                <a:latin typeface="Century Gothic" panose="020B0502020202020204" pitchFamily="34" charset="0"/>
              </a:rPr>
              <a:t>απαραίτητων εγγραφών</a:t>
            </a:r>
          </a:p>
          <a:p>
            <a:pPr marL="971550" lvl="1" indent="-514350">
              <a:buFont typeface="+mj-lt"/>
              <a:buAutoNum type="romanLcPeriod"/>
            </a:pPr>
            <a:r>
              <a:rPr lang="el-GR" sz="1800" b="1" dirty="0" smtClean="0">
                <a:solidFill>
                  <a:schemeClr val="accent6">
                    <a:lumMod val="75000"/>
                  </a:schemeClr>
                </a:solidFill>
                <a:latin typeface="Century Gothic" panose="020B0502020202020204" pitchFamily="34" charset="0"/>
              </a:rPr>
              <a:t> Έντυπο Νομικής Οντότητας (Απαραίτητο)</a:t>
            </a:r>
            <a:endParaRPr lang="el-GR" sz="1800" b="1" dirty="0">
              <a:solidFill>
                <a:schemeClr val="accent6">
                  <a:lumMod val="75000"/>
                </a:schemeClr>
              </a:solidFill>
              <a:latin typeface="Century Gothic" panose="020B0502020202020204" pitchFamily="34" charset="0"/>
            </a:endParaRPr>
          </a:p>
          <a:p>
            <a:pPr marL="971550" lvl="1" indent="-514350">
              <a:buFont typeface="+mj-lt"/>
              <a:buAutoNum type="romanLcPeriod"/>
            </a:pPr>
            <a:r>
              <a:rPr lang="el-GR" sz="1800" b="1" dirty="0" smtClean="0">
                <a:solidFill>
                  <a:schemeClr val="accent6">
                    <a:lumMod val="75000"/>
                  </a:schemeClr>
                </a:solidFill>
                <a:latin typeface="Century Gothic" panose="020B0502020202020204" pitchFamily="34" charset="0"/>
              </a:rPr>
              <a:t>Δελτίο Τραπεζικών Στοιχείων του οργανισμού (Απαραίτητο)</a:t>
            </a:r>
          </a:p>
          <a:p>
            <a:pPr marL="971550" lvl="1" indent="-514350">
              <a:buFont typeface="+mj-lt"/>
              <a:buAutoNum type="romanLcPeriod"/>
            </a:pPr>
            <a:r>
              <a:rPr lang="el-GR" sz="1800" dirty="0">
                <a:latin typeface="Century Gothic" panose="020B0502020202020204" pitchFamily="34" charset="0"/>
              </a:rPr>
              <a:t>Έντυπα για  έλεγχο χρηματοοικονομικής ικανότητας </a:t>
            </a:r>
          </a:p>
          <a:p>
            <a:pPr marL="457200" lvl="1" indent="0">
              <a:buNone/>
            </a:pPr>
            <a:endParaRPr lang="en-GB" sz="1800" dirty="0">
              <a:latin typeface="Century Gothic" panose="020B0502020202020204" pitchFamily="34" charset="0"/>
            </a:endParaRPr>
          </a:p>
        </p:txBody>
      </p:sp>
      <p:pic>
        <p:nvPicPr>
          <p:cNvPr id="33" name="Picture 2" descr="OID_Modify_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694" y="2924944"/>
            <a:ext cx="7059893" cy="391109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3045155" y="4342116"/>
            <a:ext cx="286105" cy="31318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07349" y="4307824"/>
            <a:ext cx="143053" cy="369332"/>
          </a:xfrm>
          <a:prstGeom prst="rect">
            <a:avLst/>
          </a:prstGeom>
          <a:noFill/>
        </p:spPr>
        <p:txBody>
          <a:bodyPr wrap="square" rtlCol="0">
            <a:spAutoFit/>
          </a:bodyPr>
          <a:lstStyle/>
          <a:p>
            <a:pPr algn="ctr"/>
            <a:r>
              <a:rPr lang="en-US" dirty="0" smtClean="0"/>
              <a:t>4</a:t>
            </a:r>
            <a:endParaRPr lang="en-US" dirty="0"/>
          </a:p>
        </p:txBody>
      </p:sp>
      <p:sp>
        <p:nvSpPr>
          <p:cNvPr id="6" name="Rounded Rectangle 5"/>
          <p:cNvSpPr/>
          <p:nvPr/>
        </p:nvSpPr>
        <p:spPr>
          <a:xfrm>
            <a:off x="2101015" y="4303120"/>
            <a:ext cx="866436" cy="1179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8643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517733" y="548680"/>
            <a:ext cx="8229600" cy="682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US" sz="2800" smtClean="0">
                <a:solidFill>
                  <a:schemeClr val="accent5">
                    <a:lumMod val="75000"/>
                  </a:schemeClr>
                </a:solidFill>
                <a:latin typeface="Century Gothic" panose="020B0502020202020204" pitchFamily="34" charset="0"/>
              </a:rPr>
              <a:t>E</a:t>
            </a:r>
            <a:r>
              <a:rPr lang="el-GR" sz="2800" smtClean="0">
                <a:solidFill>
                  <a:schemeClr val="accent5">
                    <a:lumMod val="75000"/>
                  </a:schemeClr>
                </a:solidFill>
                <a:latin typeface="Century Gothic" panose="020B0502020202020204" pitchFamily="34" charset="0"/>
              </a:rPr>
              <a:t>ΠΙΚΟΙΝΩΝΙΑ ΜΕ ΙΔΕΠ ΔΙΑ ΒΙΟΥ ΜΑΘΗΣΗΣ</a:t>
            </a:r>
            <a:endParaRPr lang="en-GB" sz="2800" dirty="0">
              <a:solidFill>
                <a:schemeClr val="accent5">
                  <a:lumMod val="75000"/>
                </a:schemeClr>
              </a:solidFill>
              <a:latin typeface="Century Gothic" panose="020B0502020202020204" pitchFamily="34" charset="0"/>
            </a:endParaRPr>
          </a:p>
        </p:txBody>
      </p:sp>
      <p:sp>
        <p:nvSpPr>
          <p:cNvPr id="4" name="TextBox 3"/>
          <p:cNvSpPr txBox="1"/>
          <p:nvPr/>
        </p:nvSpPr>
        <p:spPr>
          <a:xfrm>
            <a:off x="3851920" y="1903475"/>
            <a:ext cx="4745320" cy="2554545"/>
          </a:xfrm>
          <a:prstGeom prst="rect">
            <a:avLst/>
          </a:prstGeom>
          <a:noFill/>
        </p:spPr>
        <p:txBody>
          <a:bodyPr wrap="square" rtlCol="0">
            <a:spAutoFit/>
          </a:bodyPr>
          <a:lstStyle/>
          <a:p>
            <a:r>
              <a:rPr lang="el-GR" sz="2000" b="1" dirty="0" smtClean="0">
                <a:solidFill>
                  <a:schemeClr val="tx1">
                    <a:lumMod val="75000"/>
                    <a:lumOff val="25000"/>
                  </a:schemeClr>
                </a:solidFill>
                <a:latin typeface="Century Gothic" panose="020B0502020202020204" pitchFamily="34" charset="0"/>
              </a:rPr>
              <a:t>Μαρία </a:t>
            </a:r>
            <a:r>
              <a:rPr lang="el-GR" sz="2000" b="1" dirty="0" err="1" smtClean="0">
                <a:solidFill>
                  <a:schemeClr val="tx1">
                    <a:lumMod val="75000"/>
                    <a:lumOff val="25000"/>
                  </a:schemeClr>
                </a:solidFill>
                <a:latin typeface="Century Gothic" panose="020B0502020202020204" pitchFamily="34" charset="0"/>
              </a:rPr>
              <a:t>Χριστοφίδου</a:t>
            </a:r>
            <a:endParaRPr lang="en-US" sz="2000" b="1" dirty="0" smtClean="0">
              <a:solidFill>
                <a:schemeClr val="tx1">
                  <a:lumMod val="75000"/>
                  <a:lumOff val="25000"/>
                </a:schemeClr>
              </a:solidFill>
              <a:latin typeface="Century Gothic" panose="020B0502020202020204" pitchFamily="34" charset="0"/>
            </a:endParaRPr>
          </a:p>
          <a:p>
            <a:r>
              <a:rPr lang="el-GR" sz="2000" b="1" dirty="0" smtClean="0">
                <a:solidFill>
                  <a:schemeClr val="tx1">
                    <a:lumMod val="75000"/>
                    <a:lumOff val="25000"/>
                  </a:schemeClr>
                </a:solidFill>
                <a:latin typeface="Century Gothic" panose="020B0502020202020204" pitchFamily="34" charset="0"/>
              </a:rPr>
              <a:t>Λειτουργός </a:t>
            </a:r>
            <a:r>
              <a:rPr lang="el-GR" sz="2000" b="1" dirty="0">
                <a:solidFill>
                  <a:schemeClr val="tx1">
                    <a:lumMod val="75000"/>
                    <a:lumOff val="25000"/>
                  </a:schemeClr>
                </a:solidFill>
                <a:latin typeface="Century Gothic" panose="020B0502020202020204" pitchFamily="34" charset="0"/>
              </a:rPr>
              <a:t>Προγραμμάτων </a:t>
            </a:r>
          </a:p>
          <a:p>
            <a:r>
              <a:rPr lang="el-GR" sz="2000" b="1" dirty="0" smtClean="0">
                <a:solidFill>
                  <a:schemeClr val="tx1">
                    <a:lumMod val="75000"/>
                    <a:lumOff val="25000"/>
                  </a:schemeClr>
                </a:solidFill>
                <a:latin typeface="Century Gothic" panose="020B0502020202020204" pitchFamily="34" charset="0"/>
              </a:rPr>
              <a:t>Βασική</a:t>
            </a:r>
            <a:r>
              <a:rPr lang="el-GR" sz="2000" b="1" dirty="0">
                <a:solidFill>
                  <a:schemeClr val="tx1">
                    <a:lumMod val="75000"/>
                    <a:lumOff val="25000"/>
                  </a:schemeClr>
                </a:solidFill>
                <a:latin typeface="Century Gothic" panose="020B0502020202020204" pitchFamily="34" charset="0"/>
              </a:rPr>
              <a:t>ς</a:t>
            </a:r>
            <a:r>
              <a:rPr lang="el-GR" sz="2000" b="1" dirty="0" smtClean="0">
                <a:solidFill>
                  <a:schemeClr val="tx1">
                    <a:lumMod val="75000"/>
                    <a:lumOff val="25000"/>
                  </a:schemeClr>
                </a:solidFill>
                <a:latin typeface="Century Gothic" panose="020B0502020202020204" pitchFamily="34" charset="0"/>
              </a:rPr>
              <a:t> Δράσης </a:t>
            </a:r>
            <a:r>
              <a:rPr lang="el-GR" sz="2000" b="1" dirty="0">
                <a:solidFill>
                  <a:schemeClr val="tx1">
                    <a:lumMod val="75000"/>
                    <a:lumOff val="25000"/>
                  </a:schemeClr>
                </a:solidFill>
                <a:latin typeface="Century Gothic" panose="020B0502020202020204" pitchFamily="34" charset="0"/>
              </a:rPr>
              <a:t>1</a:t>
            </a:r>
          </a:p>
          <a:p>
            <a:r>
              <a:rPr lang="el-GR" sz="2000" dirty="0" smtClean="0">
                <a:solidFill>
                  <a:schemeClr val="tx1">
                    <a:lumMod val="75000"/>
                    <a:lumOff val="25000"/>
                  </a:schemeClr>
                </a:solidFill>
                <a:latin typeface="Century Gothic" panose="020B0502020202020204" pitchFamily="34" charset="0"/>
              </a:rPr>
              <a:t>Σχολική Εκπαίδευση </a:t>
            </a:r>
          </a:p>
          <a:p>
            <a:r>
              <a:rPr lang="el-GR" sz="2000" dirty="0" smtClean="0">
                <a:solidFill>
                  <a:schemeClr val="tx1">
                    <a:lumMod val="75000"/>
                    <a:lumOff val="25000"/>
                  </a:schemeClr>
                </a:solidFill>
                <a:latin typeface="Century Gothic" panose="020B0502020202020204" pitchFamily="34" charset="0"/>
              </a:rPr>
              <a:t>Εκπαίδευση Ενηλίκων</a:t>
            </a:r>
          </a:p>
          <a:p>
            <a:endParaRPr lang="el-GR" sz="2000" dirty="0">
              <a:solidFill>
                <a:schemeClr val="tx1">
                  <a:lumMod val="75000"/>
                  <a:lumOff val="25000"/>
                </a:schemeClr>
              </a:solidFill>
              <a:latin typeface="Century Gothic" panose="020B0502020202020204" pitchFamily="34" charset="0"/>
            </a:endParaRPr>
          </a:p>
          <a:p>
            <a:r>
              <a:rPr lang="el-GR" sz="2000" dirty="0">
                <a:solidFill>
                  <a:schemeClr val="tx1">
                    <a:lumMod val="75000"/>
                    <a:lumOff val="25000"/>
                  </a:schemeClr>
                </a:solidFill>
                <a:latin typeface="Century Gothic" panose="020B0502020202020204" pitchFamily="34" charset="0"/>
              </a:rPr>
              <a:t>Τηλέφωνο</a:t>
            </a:r>
            <a:r>
              <a:rPr lang="en-US" sz="2000" dirty="0">
                <a:solidFill>
                  <a:schemeClr val="tx1">
                    <a:lumMod val="75000"/>
                    <a:lumOff val="25000"/>
                  </a:schemeClr>
                </a:solidFill>
                <a:latin typeface="Century Gothic" panose="020B0502020202020204" pitchFamily="34" charset="0"/>
              </a:rPr>
              <a:t>: (+357) -</a:t>
            </a:r>
            <a:r>
              <a:rPr lang="el-GR" sz="2000" dirty="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22448831</a:t>
            </a:r>
            <a:endParaRPr lang="el-GR" sz="2000" dirty="0">
              <a:solidFill>
                <a:schemeClr val="tx1">
                  <a:lumMod val="75000"/>
                  <a:lumOff val="25000"/>
                </a:schemeClr>
              </a:solidFill>
              <a:latin typeface="Century Gothic" panose="020B0502020202020204" pitchFamily="34" charset="0"/>
            </a:endParaRPr>
          </a:p>
          <a:p>
            <a:r>
              <a:rPr lang="en-US" sz="2000" dirty="0">
                <a:solidFill>
                  <a:schemeClr val="tx1">
                    <a:lumMod val="75000"/>
                    <a:lumOff val="25000"/>
                  </a:schemeClr>
                </a:solidFill>
                <a:latin typeface="Century Gothic" panose="020B0502020202020204" pitchFamily="34" charset="0"/>
              </a:rPr>
              <a:t>email: </a:t>
            </a:r>
            <a:r>
              <a:rPr lang="en-US" sz="2000" dirty="0" smtClean="0">
                <a:solidFill>
                  <a:schemeClr val="tx1">
                    <a:lumMod val="75000"/>
                    <a:lumOff val="25000"/>
                  </a:schemeClr>
                </a:solidFill>
                <a:latin typeface="Century Gothic" panose="020B0502020202020204" pitchFamily="34" charset="0"/>
                <a:hlinkClick r:id="rId2"/>
              </a:rPr>
              <a:t>mchristofidou@idep.org.cy</a:t>
            </a:r>
            <a:endParaRPr lang="en-US" sz="2000" dirty="0">
              <a:solidFill>
                <a:schemeClr val="tx1">
                  <a:lumMod val="75000"/>
                  <a:lumOff val="25000"/>
                </a:schemeClr>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903475"/>
            <a:ext cx="1620962" cy="2195692"/>
          </a:xfrm>
          <a:prstGeom prst="rect">
            <a:avLst/>
          </a:prstGeom>
        </p:spPr>
      </p:pic>
    </p:spTree>
    <p:extLst>
      <p:ext uri="{BB962C8B-B14F-4D97-AF65-F5344CB8AC3E}">
        <p14:creationId xmlns:p14="http://schemas.microsoft.com/office/powerpoint/2010/main" val="4204240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5760" y="109431"/>
            <a:ext cx="8892480" cy="792088"/>
          </a:xfrm>
          <a:prstGeom prst="rect">
            <a:avLst/>
          </a:prstGeom>
        </p:spPr>
        <p:txBody>
          <a:bodyPr/>
          <a:lstStyle/>
          <a:p>
            <a:pPr algn="ctr">
              <a:spcBef>
                <a:spcPct val="0"/>
              </a:spcBef>
              <a:defRPr/>
            </a:pPr>
            <a:r>
              <a:rPr lang="el-GR" sz="2800" b="1" dirty="0" smtClean="0">
                <a:solidFill>
                  <a:schemeClr val="accent5">
                    <a:lumMod val="75000"/>
                  </a:schemeClr>
                </a:solidFill>
                <a:latin typeface="Century Gothic" panose="020B0502020202020204" pitchFamily="34" charset="0"/>
                <a:ea typeface="+mj-ea"/>
                <a:cs typeface="+mj-cs"/>
              </a:rPr>
              <a:t>ΠΡΟΥΠΟΛΟΓΙΣΜΟΣ ΒΑΣΙΚΗΣ ΔΡΑΣΗΣ 1</a:t>
            </a:r>
          </a:p>
          <a:p>
            <a:pPr algn="ctr">
              <a:spcBef>
                <a:spcPct val="0"/>
              </a:spcBef>
              <a:defRPr/>
            </a:pPr>
            <a:r>
              <a:rPr lang="el-GR" sz="2800" b="1" dirty="0" smtClean="0">
                <a:solidFill>
                  <a:schemeClr val="accent5">
                    <a:lumMod val="75000"/>
                  </a:schemeClr>
                </a:solidFill>
                <a:latin typeface="Century Gothic" panose="020B0502020202020204" pitchFamily="34" charset="0"/>
                <a:ea typeface="+mj-ea"/>
                <a:cs typeface="+mj-cs"/>
              </a:rPr>
              <a:t>Εκπαίδευση </a:t>
            </a:r>
            <a:r>
              <a:rPr lang="el-GR" sz="2800" b="1" dirty="0">
                <a:solidFill>
                  <a:schemeClr val="accent5">
                    <a:lumMod val="75000"/>
                  </a:schemeClr>
                </a:solidFill>
                <a:latin typeface="Century Gothic" panose="020B0502020202020204" pitchFamily="34" charset="0"/>
                <a:ea typeface="+mj-ea"/>
                <a:cs typeface="+mj-cs"/>
              </a:rPr>
              <a:t>και </a:t>
            </a:r>
            <a:r>
              <a:rPr lang="el-GR" sz="2800" b="1" dirty="0" smtClean="0">
                <a:solidFill>
                  <a:schemeClr val="accent5">
                    <a:lumMod val="75000"/>
                  </a:schemeClr>
                </a:solidFill>
                <a:latin typeface="Century Gothic" panose="020B0502020202020204" pitchFamily="34" charset="0"/>
                <a:ea typeface="+mj-ea"/>
                <a:cs typeface="+mj-cs"/>
              </a:rPr>
              <a:t>Κατάρτιση</a:t>
            </a:r>
            <a:r>
              <a:rPr lang="el-GR" sz="2000" dirty="0" smtClean="0">
                <a:solidFill>
                  <a:schemeClr val="tx1">
                    <a:lumMod val="75000"/>
                    <a:lumOff val="25000"/>
                  </a:schemeClr>
                </a:solidFill>
                <a:latin typeface="Century Gothic" panose="020B0502020202020204" pitchFamily="34" charset="0"/>
                <a:cs typeface="Arial" pitchFamily="34" charset="0"/>
              </a:rPr>
              <a:t>  </a:t>
            </a:r>
            <a:endParaRPr lang="en-GB" sz="2000" dirty="0">
              <a:solidFill>
                <a:schemeClr val="tx1">
                  <a:lumMod val="75000"/>
                  <a:lumOff val="25000"/>
                </a:schemeClr>
              </a:solidFill>
              <a:latin typeface="Century Gothic" panose="020B0502020202020204"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3019771451"/>
              </p:ext>
            </p:extLst>
          </p:nvPr>
        </p:nvGraphicFramePr>
        <p:xfrm>
          <a:off x="0" y="1016732"/>
          <a:ext cx="955862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3032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517733" y="548680"/>
            <a:ext cx="8229600" cy="682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US" sz="2800" smtClean="0">
                <a:solidFill>
                  <a:schemeClr val="accent5">
                    <a:lumMod val="75000"/>
                  </a:schemeClr>
                </a:solidFill>
                <a:latin typeface="Century Gothic" panose="020B0502020202020204" pitchFamily="34" charset="0"/>
              </a:rPr>
              <a:t>E</a:t>
            </a:r>
            <a:r>
              <a:rPr lang="el-GR" sz="2800" smtClean="0">
                <a:solidFill>
                  <a:schemeClr val="accent5">
                    <a:lumMod val="75000"/>
                  </a:schemeClr>
                </a:solidFill>
                <a:latin typeface="Century Gothic" panose="020B0502020202020204" pitchFamily="34" charset="0"/>
              </a:rPr>
              <a:t>ΠΙΚΟΙΝΩΝΙΑ ΜΕ ΙΔΕΠ ΔΙΑ ΒΙΟΥ ΜΑΘΗΣΗΣ</a:t>
            </a:r>
            <a:endParaRPr lang="en-GB" sz="2800" dirty="0">
              <a:solidFill>
                <a:schemeClr val="accent5">
                  <a:lumMod val="75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91480"/>
            <a:ext cx="2304256" cy="24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02013" y="1888839"/>
            <a:ext cx="4745320" cy="2862322"/>
          </a:xfrm>
          <a:prstGeom prst="rect">
            <a:avLst/>
          </a:prstGeom>
          <a:noFill/>
        </p:spPr>
        <p:txBody>
          <a:bodyPr wrap="square" rtlCol="0">
            <a:spAutoFit/>
          </a:bodyPr>
          <a:lstStyle/>
          <a:p>
            <a:r>
              <a:rPr lang="el-GR" sz="2000" b="1" dirty="0" err="1" smtClean="0">
                <a:solidFill>
                  <a:schemeClr val="tx1">
                    <a:lumMod val="75000"/>
                    <a:lumOff val="25000"/>
                  </a:schemeClr>
                </a:solidFill>
                <a:latin typeface="Century Gothic" panose="020B0502020202020204" pitchFamily="34" charset="0"/>
              </a:rPr>
              <a:t>Στέφανη</a:t>
            </a:r>
            <a:r>
              <a:rPr lang="el-GR" sz="2000" b="1" dirty="0" smtClean="0">
                <a:solidFill>
                  <a:schemeClr val="tx1">
                    <a:lumMod val="75000"/>
                    <a:lumOff val="25000"/>
                  </a:schemeClr>
                </a:solidFill>
                <a:latin typeface="Century Gothic" panose="020B0502020202020204" pitchFamily="34" charset="0"/>
              </a:rPr>
              <a:t> </a:t>
            </a:r>
            <a:r>
              <a:rPr lang="el-GR" sz="2000" b="1" dirty="0" err="1" smtClean="0">
                <a:solidFill>
                  <a:schemeClr val="tx1">
                    <a:lumMod val="75000"/>
                    <a:lumOff val="25000"/>
                  </a:schemeClr>
                </a:solidFill>
                <a:latin typeface="Century Gothic" panose="020B0502020202020204" pitchFamily="34" charset="0"/>
              </a:rPr>
              <a:t>Αψερού</a:t>
            </a:r>
            <a:endParaRPr lang="el-GR" sz="2000" b="1" dirty="0" smtClean="0">
              <a:solidFill>
                <a:schemeClr val="tx1">
                  <a:lumMod val="75000"/>
                  <a:lumOff val="25000"/>
                </a:schemeClr>
              </a:solidFill>
              <a:latin typeface="Century Gothic" panose="020B0502020202020204" pitchFamily="34" charset="0"/>
            </a:endParaRPr>
          </a:p>
          <a:p>
            <a:r>
              <a:rPr lang="el-GR" sz="2000" b="1" dirty="0" smtClean="0">
                <a:solidFill>
                  <a:schemeClr val="tx1">
                    <a:lumMod val="75000"/>
                    <a:lumOff val="25000"/>
                  </a:schemeClr>
                </a:solidFill>
                <a:latin typeface="Century Gothic" panose="020B0502020202020204" pitchFamily="34" charset="0"/>
              </a:rPr>
              <a:t>Λειτουργός </a:t>
            </a:r>
            <a:r>
              <a:rPr lang="el-GR" sz="2000" b="1" dirty="0">
                <a:solidFill>
                  <a:schemeClr val="tx1">
                    <a:lumMod val="75000"/>
                    <a:lumOff val="25000"/>
                  </a:schemeClr>
                </a:solidFill>
                <a:latin typeface="Century Gothic" panose="020B0502020202020204" pitchFamily="34" charset="0"/>
              </a:rPr>
              <a:t>Προγραμμάτων </a:t>
            </a:r>
          </a:p>
          <a:p>
            <a:r>
              <a:rPr lang="el-GR" sz="2000" b="1" dirty="0" smtClean="0">
                <a:solidFill>
                  <a:schemeClr val="tx1">
                    <a:lumMod val="75000"/>
                    <a:lumOff val="25000"/>
                  </a:schemeClr>
                </a:solidFill>
                <a:latin typeface="Century Gothic" panose="020B0502020202020204" pitchFamily="34" charset="0"/>
              </a:rPr>
              <a:t>Βασική</a:t>
            </a:r>
            <a:r>
              <a:rPr lang="el-GR" sz="2000" b="1" dirty="0">
                <a:solidFill>
                  <a:schemeClr val="tx1">
                    <a:lumMod val="75000"/>
                    <a:lumOff val="25000"/>
                  </a:schemeClr>
                </a:solidFill>
                <a:latin typeface="Century Gothic" panose="020B0502020202020204" pitchFamily="34" charset="0"/>
              </a:rPr>
              <a:t>ς</a:t>
            </a:r>
            <a:r>
              <a:rPr lang="el-GR" sz="2000" b="1" dirty="0" smtClean="0">
                <a:solidFill>
                  <a:schemeClr val="tx1">
                    <a:lumMod val="75000"/>
                    <a:lumOff val="25000"/>
                  </a:schemeClr>
                </a:solidFill>
                <a:latin typeface="Century Gothic" panose="020B0502020202020204" pitchFamily="34" charset="0"/>
              </a:rPr>
              <a:t> Δράσης </a:t>
            </a:r>
            <a:r>
              <a:rPr lang="el-GR" sz="2000" b="1" dirty="0">
                <a:solidFill>
                  <a:schemeClr val="tx1">
                    <a:lumMod val="75000"/>
                    <a:lumOff val="25000"/>
                  </a:schemeClr>
                </a:solidFill>
                <a:latin typeface="Century Gothic" panose="020B0502020202020204" pitchFamily="34" charset="0"/>
              </a:rPr>
              <a:t>1</a:t>
            </a:r>
          </a:p>
          <a:p>
            <a:r>
              <a:rPr lang="el-GR" sz="2000" dirty="0">
                <a:solidFill>
                  <a:schemeClr val="tx1">
                    <a:lumMod val="75000"/>
                    <a:lumOff val="25000"/>
                  </a:schemeClr>
                </a:solidFill>
                <a:latin typeface="Century Gothic" panose="020B0502020202020204" pitchFamily="34" charset="0"/>
              </a:rPr>
              <a:t>Επαγγελματική Εκπαίδευση και Κατάρτιση </a:t>
            </a:r>
          </a:p>
          <a:p>
            <a:r>
              <a:rPr lang="en-US" sz="2000" dirty="0">
                <a:solidFill>
                  <a:schemeClr val="tx1">
                    <a:lumMod val="75000"/>
                    <a:lumOff val="25000"/>
                  </a:schemeClr>
                </a:solidFill>
                <a:latin typeface="Century Gothic" panose="020B0502020202020204" pitchFamily="34" charset="0"/>
              </a:rPr>
              <a:t>ECVET</a:t>
            </a:r>
          </a:p>
          <a:p>
            <a:endParaRPr lang="el-GR" sz="2000" dirty="0">
              <a:solidFill>
                <a:schemeClr val="tx1">
                  <a:lumMod val="75000"/>
                  <a:lumOff val="25000"/>
                </a:schemeClr>
              </a:solidFill>
              <a:latin typeface="Century Gothic" panose="020B0502020202020204" pitchFamily="34" charset="0"/>
            </a:endParaRPr>
          </a:p>
          <a:p>
            <a:r>
              <a:rPr lang="el-GR" sz="2000" dirty="0">
                <a:solidFill>
                  <a:schemeClr val="tx1">
                    <a:lumMod val="75000"/>
                    <a:lumOff val="25000"/>
                  </a:schemeClr>
                </a:solidFill>
                <a:latin typeface="Century Gothic" panose="020B0502020202020204" pitchFamily="34" charset="0"/>
              </a:rPr>
              <a:t>Τηλέφωνο</a:t>
            </a:r>
            <a:r>
              <a:rPr lang="en-US" sz="2000" dirty="0">
                <a:solidFill>
                  <a:schemeClr val="tx1">
                    <a:lumMod val="75000"/>
                    <a:lumOff val="25000"/>
                  </a:schemeClr>
                </a:solidFill>
                <a:latin typeface="Century Gothic" panose="020B0502020202020204" pitchFamily="34" charset="0"/>
              </a:rPr>
              <a:t>: (+357) -</a:t>
            </a:r>
            <a:r>
              <a:rPr lang="el-GR" sz="2000" dirty="0">
                <a:solidFill>
                  <a:schemeClr val="tx1">
                    <a:lumMod val="75000"/>
                    <a:lumOff val="25000"/>
                  </a:schemeClr>
                </a:solidFill>
                <a:latin typeface="Century Gothic" panose="020B0502020202020204" pitchFamily="34" charset="0"/>
              </a:rPr>
              <a:t> 22448892</a:t>
            </a:r>
          </a:p>
          <a:p>
            <a:r>
              <a:rPr lang="en-US" sz="2000" dirty="0">
                <a:solidFill>
                  <a:schemeClr val="tx1">
                    <a:lumMod val="75000"/>
                    <a:lumOff val="25000"/>
                  </a:schemeClr>
                </a:solidFill>
                <a:latin typeface="Century Gothic" panose="020B0502020202020204" pitchFamily="34" charset="0"/>
              </a:rPr>
              <a:t>email: </a:t>
            </a:r>
            <a:r>
              <a:rPr lang="en-US" sz="2000" dirty="0" smtClean="0">
                <a:solidFill>
                  <a:schemeClr val="tx1">
                    <a:lumMod val="75000"/>
                    <a:lumOff val="25000"/>
                  </a:schemeClr>
                </a:solidFill>
                <a:latin typeface="Century Gothic" panose="020B0502020202020204" pitchFamily="34" charset="0"/>
                <a:hlinkClick r:id="rId3"/>
              </a:rPr>
              <a:t>sapserou@idep.org.cy</a:t>
            </a:r>
            <a:endParaRPr lang="en-US"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7498495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smtClean="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156697" y="209327"/>
            <a:ext cx="3807791" cy="5746650"/>
          </a:xfrm>
        </p:spPr>
        <p:txBody>
          <a:bodyPr>
            <a:normAutofit/>
          </a:bodyPr>
          <a:lstStyle/>
          <a:p>
            <a:pPr marL="0" indent="0"/>
            <a:r>
              <a:rPr lang="el-GR" sz="2800" dirty="0" smtClean="0">
                <a:latin typeface="Century Gothic" panose="020B0502020202020204" pitchFamily="34" charset="0"/>
              </a:rPr>
              <a:t/>
            </a:r>
            <a:br>
              <a:rPr lang="el-GR" sz="2800" dirty="0" smtClean="0">
                <a:latin typeface="Century Gothic" panose="020B0502020202020204" pitchFamily="34" charset="0"/>
              </a:rPr>
            </a:br>
            <a:r>
              <a:rPr lang="el-GR" sz="2800" dirty="0" smtClean="0">
                <a:latin typeface="Century Gothic" panose="020B0502020202020204" pitchFamily="34" charset="0"/>
              </a:rPr>
              <a:t>Σας ευχαριστώ για την προσοχή σας!</a:t>
            </a:r>
            <a:br>
              <a:rPr lang="el-GR" sz="2800" dirty="0" smtClean="0">
                <a:latin typeface="Century Gothic" panose="020B0502020202020204" pitchFamily="34" charset="0"/>
              </a:rPr>
            </a:br>
            <a:r>
              <a:rPr lang="el-GR" sz="2800" dirty="0" smtClean="0">
                <a:latin typeface="Century Gothic" panose="020B0502020202020204" pitchFamily="34" charset="0"/>
              </a:rPr>
              <a:t/>
            </a:r>
            <a:br>
              <a:rPr lang="el-GR" sz="2800" dirty="0" smtClean="0">
                <a:latin typeface="Century Gothic" panose="020B0502020202020204" pitchFamily="34" charset="0"/>
              </a:rPr>
            </a:br>
            <a:r>
              <a:rPr lang="el-GR" sz="2800" dirty="0" smtClean="0">
                <a:latin typeface="Century Gothic" panose="020B0502020202020204" pitchFamily="34" charset="0"/>
              </a:rPr>
              <a:t>ΚΑΛΗ ΕΠΙΤΥΧΙΑ! </a:t>
            </a:r>
            <a:r>
              <a:rPr lang="en-GB" sz="2800" dirty="0" smtClean="0">
                <a:latin typeface="Century Gothic" panose="020B0502020202020204" pitchFamily="34" charset="0"/>
              </a:rPr>
              <a:t/>
            </a:r>
            <a:br>
              <a:rPr lang="en-GB" sz="2800" dirty="0" smtClean="0">
                <a:latin typeface="Century Gothic" panose="020B0502020202020204" pitchFamily="34" charset="0"/>
              </a:rPr>
            </a:br>
            <a:r>
              <a:rPr lang="el-GR" sz="2800" dirty="0" smtClean="0">
                <a:latin typeface="Century Gothic" panose="020B0502020202020204" pitchFamily="34" charset="0"/>
              </a:rPr>
              <a:t/>
            </a:r>
            <a:br>
              <a:rPr lang="el-GR" sz="2800" dirty="0" smtClean="0">
                <a:latin typeface="Century Gothic" panose="020B0502020202020204" pitchFamily="34" charset="0"/>
              </a:rPr>
            </a:br>
            <a:r>
              <a:rPr lang="el-GR" sz="2800" dirty="0">
                <a:latin typeface="Century Gothic" panose="020B0502020202020204" pitchFamily="34" charset="0"/>
              </a:rPr>
              <a:t/>
            </a:r>
            <a:br>
              <a:rPr lang="el-GR" sz="2800" dirty="0">
                <a:latin typeface="Century Gothic" panose="020B0502020202020204" pitchFamily="34" charset="0"/>
              </a:rPr>
            </a:br>
            <a:r>
              <a:rPr lang="el-GR" sz="1800" b="0" dirty="0" smtClean="0">
                <a:latin typeface="Century Gothic" panose="020B0502020202020204" pitchFamily="34" charset="0"/>
              </a:rPr>
              <a:t>Θέκλα Χριστοδουλίδου</a:t>
            </a:r>
            <a:r>
              <a:rPr lang="el-GR" altLang="en-US" sz="1800" b="0" dirty="0">
                <a:latin typeface="Century Gothic" panose="020B0502020202020204" pitchFamily="34" charset="0"/>
              </a:rPr>
              <a:t/>
            </a:r>
            <a:br>
              <a:rPr lang="el-GR" altLang="en-US" sz="1800" b="0" dirty="0">
                <a:latin typeface="Century Gothic" panose="020B0502020202020204" pitchFamily="34" charset="0"/>
              </a:rPr>
            </a:br>
            <a:r>
              <a:rPr lang="el-GR" altLang="en-US" sz="1800" b="0" dirty="0" smtClean="0">
                <a:latin typeface="Century Gothic" panose="020B0502020202020204" pitchFamily="34" charset="0"/>
              </a:rPr>
              <a:t>Συντονίστρια Βασικής Δράσης 1</a:t>
            </a:r>
            <a:r>
              <a:rPr lang="en-GB" altLang="en-US" sz="1800" b="0" dirty="0">
                <a:latin typeface="Century Gothic" panose="020B0502020202020204" pitchFamily="34" charset="0"/>
              </a:rPr>
              <a:t/>
            </a:r>
            <a:br>
              <a:rPr lang="en-GB" altLang="en-US" sz="1800" b="0" dirty="0">
                <a:latin typeface="Century Gothic" panose="020B0502020202020204" pitchFamily="34" charset="0"/>
              </a:rPr>
            </a:br>
            <a:r>
              <a:rPr lang="el-GR" altLang="en-US" sz="1800" b="0" dirty="0">
                <a:latin typeface="Century Gothic" panose="020B0502020202020204" pitchFamily="34" charset="0"/>
              </a:rPr>
              <a:t> </a:t>
            </a:r>
            <a:br>
              <a:rPr lang="el-GR" altLang="en-US" sz="1800" b="0" dirty="0">
                <a:latin typeface="Century Gothic" panose="020B0502020202020204" pitchFamily="34" charset="0"/>
              </a:rPr>
            </a:br>
            <a:r>
              <a:rPr lang="el-GR" sz="1800" b="0" dirty="0">
                <a:latin typeface="Century Gothic" panose="020B0502020202020204" pitchFamily="34" charset="0"/>
              </a:rPr>
              <a:t>Τηλ.: 22 </a:t>
            </a:r>
            <a:r>
              <a:rPr lang="el-GR" sz="1800" b="0" dirty="0" smtClean="0">
                <a:latin typeface="Century Gothic" panose="020B0502020202020204" pitchFamily="34" charset="0"/>
              </a:rPr>
              <a:t>448893</a:t>
            </a:r>
            <a:r>
              <a:rPr lang="el-GR" sz="1800" b="0" dirty="0">
                <a:latin typeface="Century Gothic" panose="020B0502020202020204" pitchFamily="34" charset="0"/>
              </a:rPr>
              <a:t/>
            </a:r>
            <a:br>
              <a:rPr lang="el-GR" sz="1800" b="0" dirty="0">
                <a:latin typeface="Century Gothic" panose="020B0502020202020204" pitchFamily="34" charset="0"/>
              </a:rPr>
            </a:br>
            <a:r>
              <a:rPr lang="en-GB" sz="1800" b="0" dirty="0" smtClean="0">
                <a:latin typeface="Century Gothic" panose="020B0502020202020204" pitchFamily="34" charset="0"/>
                <a:hlinkClick r:id="rId4"/>
              </a:rPr>
              <a:t>tchristodoulidou@idep.org.cy</a:t>
            </a:r>
            <a:r>
              <a:rPr lang="el-GR" sz="1800" b="0" dirty="0" smtClean="0">
                <a:latin typeface="Century Gothic" panose="020B0502020202020204" pitchFamily="34" charset="0"/>
              </a:rPr>
              <a:t/>
            </a:r>
            <a:br>
              <a:rPr lang="el-GR" sz="1800" b="0" dirty="0" smtClean="0">
                <a:latin typeface="Century Gothic" panose="020B0502020202020204" pitchFamily="34" charset="0"/>
              </a:rPr>
            </a:br>
            <a:r>
              <a:rPr lang="en-GB" sz="1800" b="0" dirty="0">
                <a:latin typeface="Century Gothic" panose="020B0502020202020204" pitchFamily="34" charset="0"/>
              </a:rPr>
              <a:t/>
            </a:r>
            <a:br>
              <a:rPr lang="en-GB" sz="1800" b="0" dirty="0">
                <a:latin typeface="Century Gothic" panose="020B0502020202020204" pitchFamily="34" charset="0"/>
              </a:rPr>
            </a:br>
            <a:r>
              <a:rPr lang="el-GR" sz="1800" b="0" dirty="0" smtClean="0">
                <a:solidFill>
                  <a:schemeClr val="tx1"/>
                </a:solidFill>
                <a:latin typeface="Century Gothic" panose="020B0502020202020204" pitchFamily="34" charset="0"/>
              </a:rPr>
              <a:t/>
            </a:r>
            <a:br>
              <a:rPr lang="el-GR" sz="1800" b="0" dirty="0" smtClean="0">
                <a:solidFill>
                  <a:schemeClr val="tx1"/>
                </a:solidFill>
                <a:latin typeface="Century Gothic" panose="020B0502020202020204" pitchFamily="34" charset="0"/>
              </a:rPr>
            </a:br>
            <a:r>
              <a:rPr lang="el-GR" sz="1800" b="0" dirty="0" smtClean="0">
                <a:solidFill>
                  <a:schemeClr val="bg1">
                    <a:lumMod val="50000"/>
                  </a:schemeClr>
                </a:solidFill>
                <a:latin typeface="Century Gothic" panose="020B0502020202020204" pitchFamily="34" charset="0"/>
              </a:rPr>
              <a:t/>
            </a:r>
            <a:br>
              <a:rPr lang="el-GR" sz="1800" b="0" dirty="0" smtClean="0">
                <a:solidFill>
                  <a:schemeClr val="bg1">
                    <a:lumMod val="50000"/>
                  </a:schemeClr>
                </a:solidFill>
                <a:latin typeface="Century Gothic" panose="020B0502020202020204" pitchFamily="34" charset="0"/>
              </a:rPr>
            </a:br>
            <a:endParaRPr lang="en-GB" sz="1800" b="0" dirty="0">
              <a:solidFill>
                <a:schemeClr val="bg1">
                  <a:lumMod val="50000"/>
                </a:schemeClr>
              </a:solidFill>
              <a:latin typeface="Century Gothic" panose="020B0502020202020204" pitchFamily="34" charset="0"/>
            </a:endParaRPr>
          </a:p>
        </p:txBody>
      </p:sp>
      <p:pic>
        <p:nvPicPr>
          <p:cNvPr id="8" name="Picture 3" descr="C:\Users\Officer5\Desktop\151565788558599211.jpg"/>
          <p:cNvPicPr>
            <a:picLocks noChangeAspect="1" noChangeArrowheads="1"/>
          </p:cNvPicPr>
          <p:nvPr/>
        </p:nvPicPr>
        <p:blipFill rotWithShape="1">
          <a:blip r:embed="rId5">
            <a:extLst>
              <a:ext uri="{28A0092B-C50C-407E-A947-70E740481C1C}">
                <a14:useLocalDpi xmlns:a14="http://schemas.microsoft.com/office/drawing/2010/main" val="0"/>
              </a:ext>
            </a:extLst>
          </a:blip>
          <a:srcRect l="28541" r="30277"/>
          <a:stretch/>
        </p:blipFill>
        <p:spPr bwMode="auto">
          <a:xfrm>
            <a:off x="563911" y="28142"/>
            <a:ext cx="4368129" cy="618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08112"/>
          </a:xfrm>
        </p:spPr>
        <p:txBody>
          <a:bodyPr>
            <a:normAutofit/>
          </a:bodyPr>
          <a:lstStyle/>
          <a:p>
            <a:r>
              <a:rPr lang="el-GR" sz="3200" dirty="0">
                <a:solidFill>
                  <a:schemeClr val="accent5">
                    <a:lumMod val="75000"/>
                  </a:schemeClr>
                </a:solidFill>
                <a:latin typeface="Century Gothic" panose="020B0502020202020204" pitchFamily="34" charset="0"/>
              </a:rPr>
              <a:t>Δυνατότητες κινητικότητας προς…</a:t>
            </a:r>
          </a:p>
        </p:txBody>
      </p:sp>
      <p:sp>
        <p:nvSpPr>
          <p:cNvPr id="3" name="Content Placeholder 2"/>
          <p:cNvSpPr>
            <a:spLocks noGrp="1"/>
          </p:cNvSpPr>
          <p:nvPr>
            <p:ph idx="1"/>
          </p:nvPr>
        </p:nvSpPr>
        <p:spPr>
          <a:xfrm>
            <a:off x="3722252" y="1484784"/>
            <a:ext cx="5314244" cy="4325590"/>
          </a:xfrm>
        </p:spPr>
        <p:txBody>
          <a:bodyPr>
            <a:normAutofit/>
          </a:bodyPr>
          <a:lstStyle/>
          <a:p>
            <a:pPr>
              <a:defRPr/>
            </a:pPr>
            <a:r>
              <a:rPr lang="el-GR" sz="2400" b="1" dirty="0">
                <a:solidFill>
                  <a:schemeClr val="tx1">
                    <a:lumMod val="75000"/>
                    <a:lumOff val="25000"/>
                  </a:schemeClr>
                </a:solidFill>
                <a:latin typeface="Century Gothic" panose="020B0502020202020204" pitchFamily="34" charset="0"/>
                <a:sym typeface="Wingdings" panose="05000000000000000000" pitchFamily="2" charset="2"/>
              </a:rPr>
              <a:t>Χώρες του </a:t>
            </a:r>
            <a:r>
              <a:rPr lang="el-GR" sz="2400" b="1" dirty="0" smtClean="0">
                <a:solidFill>
                  <a:schemeClr val="tx1">
                    <a:lumMod val="75000"/>
                    <a:lumOff val="25000"/>
                  </a:schemeClr>
                </a:solidFill>
                <a:latin typeface="Century Gothic" panose="020B0502020202020204" pitchFamily="34" charset="0"/>
                <a:sym typeface="Wingdings" panose="05000000000000000000" pitchFamily="2" charset="2"/>
              </a:rPr>
              <a:t>Προγράμματος</a:t>
            </a:r>
            <a:r>
              <a:rPr lang="en-US" sz="2400" b="1" dirty="0" smtClean="0">
                <a:solidFill>
                  <a:schemeClr val="tx1">
                    <a:lumMod val="75000"/>
                    <a:lumOff val="25000"/>
                  </a:schemeClr>
                </a:solidFill>
                <a:latin typeface="Century Gothic" panose="020B0502020202020204" pitchFamily="34" charset="0"/>
                <a:sym typeface="Wingdings" panose="05000000000000000000" pitchFamily="2" charset="2"/>
              </a:rPr>
              <a:t>:</a:t>
            </a:r>
            <a:endParaRPr lang="el-GR" sz="2400" b="1" dirty="0" smtClean="0">
              <a:solidFill>
                <a:schemeClr val="tx1">
                  <a:lumMod val="75000"/>
                  <a:lumOff val="25000"/>
                </a:schemeClr>
              </a:solidFill>
              <a:latin typeface="Century Gothic" panose="020B0502020202020204" pitchFamily="34" charset="0"/>
              <a:sym typeface="Wingdings" panose="05000000000000000000" pitchFamily="2" charset="2"/>
            </a:endParaRPr>
          </a:p>
          <a:p>
            <a:pPr>
              <a:buFontTx/>
              <a:buChar char="-"/>
              <a:defRPr/>
            </a:pP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Κράτη</a:t>
            </a:r>
            <a:r>
              <a:rPr lang="en-US" sz="2400" dirty="0" smtClean="0">
                <a:solidFill>
                  <a:schemeClr val="tx1">
                    <a:lumMod val="75000"/>
                    <a:lumOff val="25000"/>
                  </a:schemeClr>
                </a:solidFill>
                <a:latin typeface="Century Gothic" panose="020B0502020202020204" pitchFamily="34" charset="0"/>
                <a:sym typeface="Wingdings" panose="05000000000000000000" pitchFamily="2" charset="2"/>
              </a:rPr>
              <a:t> </a:t>
            </a: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a:t>
            </a:r>
            <a:r>
              <a:rPr lang="en-US" sz="2400" dirty="0" smtClean="0">
                <a:solidFill>
                  <a:schemeClr val="tx1">
                    <a:lumMod val="75000"/>
                    <a:lumOff val="25000"/>
                  </a:schemeClr>
                </a:solidFill>
                <a:latin typeface="Century Gothic" panose="020B0502020202020204" pitchFamily="34" charset="0"/>
                <a:sym typeface="Wingdings" panose="05000000000000000000" pitchFamily="2" charset="2"/>
              </a:rPr>
              <a:t> </a:t>
            </a: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μέλη ΕΕ</a:t>
            </a:r>
          </a:p>
          <a:p>
            <a:pPr>
              <a:buFontTx/>
              <a:buChar char="-"/>
              <a:defRPr/>
            </a:pP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Χώρες ΕΟΧ (Ισλανδία, Λίχνενσταϊν, Νορβηγία)</a:t>
            </a:r>
          </a:p>
          <a:p>
            <a:pPr>
              <a:buFontTx/>
              <a:buChar char="-"/>
              <a:defRPr/>
            </a:pP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Τουρκία</a:t>
            </a:r>
            <a:r>
              <a:rPr lang="el-GR" sz="2400" dirty="0">
                <a:solidFill>
                  <a:schemeClr val="tx1">
                    <a:lumMod val="75000"/>
                    <a:lumOff val="25000"/>
                  </a:schemeClr>
                </a:solidFill>
                <a:latin typeface="Century Gothic" panose="020B0502020202020204" pitchFamily="34" charset="0"/>
                <a:sym typeface="Wingdings" panose="05000000000000000000" pitchFamily="2" charset="2"/>
              </a:rPr>
              <a:t>, </a:t>
            </a: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Βόρεια </a:t>
            </a:r>
            <a:r>
              <a:rPr lang="el-GR" sz="2400" dirty="0" smtClean="0">
                <a:latin typeface="Century Gothic" panose="020B0502020202020204" pitchFamily="34" charset="0"/>
                <a:sym typeface="Wingdings" panose="05000000000000000000" pitchFamily="2" charset="2"/>
              </a:rPr>
              <a:t>Δημοκρατία της </a:t>
            </a:r>
            <a:r>
              <a:rPr lang="el-GR" sz="2400" dirty="0" smtClean="0">
                <a:solidFill>
                  <a:schemeClr val="tx1">
                    <a:lumMod val="75000"/>
                    <a:lumOff val="25000"/>
                  </a:schemeClr>
                </a:solidFill>
                <a:latin typeface="Century Gothic" panose="020B0502020202020204" pitchFamily="34" charset="0"/>
                <a:sym typeface="Wingdings" panose="05000000000000000000" pitchFamily="2" charset="2"/>
              </a:rPr>
              <a:t>Μακεδονίας, </a:t>
            </a:r>
            <a:r>
              <a:rPr lang="el-GR" sz="2400" dirty="0">
                <a:solidFill>
                  <a:schemeClr val="tx1">
                    <a:lumMod val="75000"/>
                    <a:lumOff val="25000"/>
                  </a:schemeClr>
                </a:solidFill>
                <a:latin typeface="Century Gothic" panose="020B0502020202020204" pitchFamily="34" charset="0"/>
                <a:sym typeface="Wingdings" panose="05000000000000000000" pitchFamily="2" charset="2"/>
              </a:rPr>
              <a:t>Σερβία </a:t>
            </a:r>
            <a:endParaRPr lang="el-GR" sz="2400" dirty="0" smtClean="0">
              <a:solidFill>
                <a:schemeClr val="tx1">
                  <a:lumMod val="75000"/>
                  <a:lumOff val="25000"/>
                </a:schemeClr>
              </a:solidFill>
              <a:latin typeface="Century Gothic" panose="020B0502020202020204" pitchFamily="34" charset="0"/>
              <a:sym typeface="Wingdings" panose="05000000000000000000" pitchFamily="2" charset="2"/>
            </a:endParaRPr>
          </a:p>
          <a:p>
            <a:pPr>
              <a:buFontTx/>
              <a:buChar char="-"/>
              <a:defRPr/>
            </a:pPr>
            <a:endParaRPr lang="el-GR" sz="1000" dirty="0">
              <a:latin typeface="Century Gothic" panose="020B0502020202020204" pitchFamily="34" charset="0"/>
              <a:sym typeface="Wingdings" panose="05000000000000000000" pitchFamily="2" charset="2"/>
            </a:endParaRPr>
          </a:p>
          <a:p>
            <a:pPr marL="0" indent="0">
              <a:buNone/>
              <a:defRPr/>
            </a:pPr>
            <a:r>
              <a:rPr lang="el-GR" sz="2400" dirty="0" smtClean="0">
                <a:solidFill>
                  <a:srgbClr val="FF0000"/>
                </a:solidFill>
                <a:latin typeface="Century Gothic" panose="020B0502020202020204" pitchFamily="34" charset="0"/>
                <a:sym typeface="Wingdings" panose="05000000000000000000" pitchFamily="2" charset="2"/>
              </a:rPr>
              <a:t>Το Ηνωμένο Βασίλειο δε συμμετέχει πλέον στο Πρόγραμμα </a:t>
            </a:r>
            <a:r>
              <a:rPr lang="en-US" sz="2400" dirty="0" smtClean="0">
                <a:solidFill>
                  <a:srgbClr val="FF0000"/>
                </a:solidFill>
                <a:latin typeface="Century Gothic" panose="020B0502020202020204" pitchFamily="34" charset="0"/>
                <a:sym typeface="Wingdings" panose="05000000000000000000" pitchFamily="2" charset="2"/>
              </a:rPr>
              <a:t>Erasmus+ </a:t>
            </a:r>
            <a:r>
              <a:rPr lang="el-GR" sz="2400" dirty="0" smtClean="0">
                <a:solidFill>
                  <a:srgbClr val="FF0000"/>
                </a:solidFill>
                <a:latin typeface="Century Gothic" panose="020B0502020202020204" pitchFamily="34" charset="0"/>
                <a:sym typeface="Wingdings" panose="05000000000000000000" pitchFamily="2" charset="2"/>
              </a:rPr>
              <a:t>από την Πρόσκληση 2021!</a:t>
            </a:r>
            <a:endParaRPr lang="el-GR" sz="2400" dirty="0">
              <a:solidFill>
                <a:srgbClr val="FF0000"/>
              </a:solidFill>
              <a:latin typeface="Century Gothic" panose="020B0502020202020204" pitchFamily="34" charset="0"/>
              <a:sym typeface="Wingdings" panose="05000000000000000000" pitchFamily="2" charset="2"/>
            </a:endParaRPr>
          </a:p>
          <a:p>
            <a:pPr marL="0" indent="0">
              <a:buNone/>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3364612" cy="432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B75BFC3-9EE5-4E11-897B-B36C7C7B50C9}" type="slidenum">
              <a:rPr lang="en-GB" smtClean="0"/>
              <a:t>9</a:t>
            </a:fld>
            <a:endParaRPr lang="en-GB" dirty="0"/>
          </a:p>
        </p:txBody>
      </p:sp>
    </p:spTree>
    <p:extLst>
      <p:ext uri="{BB962C8B-B14F-4D97-AF65-F5344CB8AC3E}">
        <p14:creationId xmlns:p14="http://schemas.microsoft.com/office/powerpoint/2010/main" val="100109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21488</TotalTime>
  <Words>4480</Words>
  <Application>Microsoft Office PowerPoint</Application>
  <PresentationFormat>On-screen Show (4:3)</PresentationFormat>
  <Paragraphs>806</Paragraphs>
  <Slides>81</Slides>
  <Notes>55</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Δομή Παρουσίασης</vt:lpstr>
      <vt:lpstr>Nέα Προγραμματική Περίοδος Erasmus+  2021- 2027</vt:lpstr>
      <vt:lpstr>Προτεραιότητες του νέου Προγράμματος</vt:lpstr>
      <vt:lpstr>Kεντρικές/Αποκεντρωμένες Δράσεις &amp; Διαχείριση</vt:lpstr>
      <vt:lpstr>Erasmus+ Εθνικές Υπηρεσίες Κύπρου </vt:lpstr>
      <vt:lpstr>Δομή του νέου Προγράμματος (2021- 2027) Αποκεντρωμένες Δράσεις</vt:lpstr>
      <vt:lpstr>PowerPoint Presentation</vt:lpstr>
      <vt:lpstr>Δυνατότητες κινητικότητας προς…</vt:lpstr>
      <vt:lpstr>Ποιοι μπορούν να συμμετέχουν;</vt:lpstr>
      <vt:lpstr>Επιλέξιμοι οργανισμοί</vt:lpstr>
      <vt:lpstr>Δυνατότητες συμμετοχής στα πλαίσια της Βασικής Δράσης 1 Σχολική/Εκπαίδευση Ενηλίκων/ΕΕΚ</vt:lpstr>
      <vt:lpstr>ΔΙΑΠΙΣΤΕΥΣΗ ΕRASMUS</vt:lpstr>
      <vt:lpstr>ΣΧΕΔΙΑ ΜΙΚΡΗΣ ΔΙΑΡΚΕΙΑΣ</vt:lpstr>
      <vt:lpstr>ΕΠΙΤΡΕΠΟΜΕΝΟΣ ΑΡΙΘΜΟΣ ΑΙΤΗΣΕΩΝ:</vt:lpstr>
      <vt:lpstr>ΣΥΜΜΕΤΕΧΟΝΤΕΣ</vt:lpstr>
      <vt:lpstr>ΕΠΙΛΕΞΙΜΕΣ ΔΡΑΣΤΗΡΙΟΤΗΤΕΣ ΚΙΝΗΤΙΚΟΤΗΤΑ ΠΡΟΣΩΠΙΚΟΥ</vt:lpstr>
      <vt:lpstr>ΕΠΙΛΕΞΙΜΕΣ ΔΡΑΣΤΗΡΙΟΤΗΤΕΣ ΚΙΝΗΤΙΚΟΤΗΤΑ ΕΚΠΑΙΔΕΥΟΜΕΝΩΝ</vt:lpstr>
      <vt:lpstr>ΑΛΛΕΣ ΕΠΙΛΕΞΙΜΕΣ ΔΡΑΣΤΗΡΙΟΤΗΤΕΣ</vt:lpstr>
      <vt:lpstr>ΠΡΟΠΑΡΑΣΚΕΥΑΣΤΙΚΕΣ ΕΠΙΣΚΕΨΕΙΣ</vt:lpstr>
      <vt:lpstr>ΠΟΥ ΘΑ ΒΡΩ ΟΡΓΑΝΙΣΜΟ ΥΠΟΔΟΧΗΣ (1/3)</vt:lpstr>
      <vt:lpstr>ΠΟΥ ΘΑ ΒΡΩ ΟΡΓΑΝΙΣΜΟ ΥΠΟΔΟΧΗΣ (2/3)</vt:lpstr>
      <vt:lpstr>ΠΟΥ ΘΑ ΒΡΩ ΟΡΓΑΝΙΣΜΟ ΥΠΟΔΟΧΗΣ (3/3)</vt:lpstr>
      <vt:lpstr>ΧΡΗΜΑΤΟΔΟΤΗΣΗ</vt:lpstr>
      <vt:lpstr>ΟΡΓΑΝΩΤΙΚΑ ΕΞΟΔΑ (1/2) </vt:lpstr>
      <vt:lpstr>ΟΡΓΑΝΩΤΙΚΑ ΕΞΟΔΑ (2/2) </vt:lpstr>
      <vt:lpstr>ΤΑΞΙΔΙΩΤΙΚΑ ΕΞΟΔΑ</vt:lpstr>
      <vt:lpstr>ΕΞΟΔΑ ΔΙΑΒΙΩΣΗΣ</vt:lpstr>
      <vt:lpstr>PowerPoint Presentation</vt:lpstr>
      <vt:lpstr>ΓΛΩΣΣΙΚΗ ΠΡΟΕΤΟΙΜΑΣΙΑ</vt:lpstr>
      <vt:lpstr>ΕΠΙΧΟΡΗΓΗΣΗ ΑΤΟΜΩΝ ΑΠΟ ΕΥΑΛΩΤΕΣ ΟΜΑΔΕΣ</vt:lpstr>
      <vt:lpstr>ΚΑΤΑΛΗΚΤΙΚΗ ΗΜΕΡΟΜΗΝΙΑ ΥΠΟΒΟΛΗΣ ΑΙΤΗΣΗΣ </vt:lpstr>
      <vt:lpstr>  TA ΜΕΡΗ ΤΗΣ ΑΙΤΗΣΗΣ  Συμπλήρωση Πεδίων &amp; Προϋπολογισμός </vt:lpstr>
      <vt:lpstr>ΒΑΣΙΚΕΣ ΠΛΗΡΟΦΟΡΙΕΣ ΓΙΑ ΤΗΝ ΑΙΤΗΣΗ</vt:lpstr>
      <vt:lpstr>ΑΙΤΗΣΗ KA122</vt:lpstr>
      <vt:lpstr>ΑΙΤΗΣΗ - CONTEXT</vt:lpstr>
      <vt:lpstr>ΑΙΤΗΣΗ – PARTICIPATING ORGANIZATIONS</vt:lpstr>
      <vt:lpstr>ΑΙΤΗΣΗ – PARTICIPATING ORGANIZATIONS</vt:lpstr>
      <vt:lpstr>ΑΙΤΗΣΗ – PARTICIPATING ORGANIZATIONS</vt:lpstr>
      <vt:lpstr>ΑΙΤΗΣΗ – BACKGROUND</vt:lpstr>
      <vt:lpstr>ΑΙΤΗΣΗ – BACKGROUND</vt:lpstr>
      <vt:lpstr>ΑΙΤΗΣΗ – PROJECT OBJECTIVES</vt:lpstr>
      <vt:lpstr>ΑΙΤΗΣΗ – ACTIVITIES</vt:lpstr>
      <vt:lpstr>ΑΙΤΗΣΗ – ACTIVITIES</vt:lpstr>
      <vt:lpstr>ΑΙΤΗΣΗ – ACTIVITIES</vt:lpstr>
      <vt:lpstr>ΑΙΤΗΣΗ – QUALITY STANDARDS</vt:lpstr>
      <vt:lpstr>ΑΙΤΗΣΗ – FOLLOW UP</vt:lpstr>
      <vt:lpstr>ΑΙΤΗΣΗ – PROJECT SUMMARY</vt:lpstr>
      <vt:lpstr>ΑΙΤΗΣΗ – ANNEXES &amp; CHECKLIST</vt:lpstr>
      <vt:lpstr>ΑΙΤΗΣΗ – SHARING</vt:lpstr>
      <vt:lpstr>ΑΙΤΗΣΗ – HISTORY</vt:lpstr>
      <vt:lpstr>ΚΡΙΤΗΡΙΑ ΕΠΙΛΟΓΗΣ ΑΙΤΗΣΕΩΝ</vt:lpstr>
      <vt:lpstr>ΚΡΙΤΗΡΙΑ ΠΟΙΟΤΙΚΗΣ ΑΞΙΟΛΟΓΗΣΗΣ</vt:lpstr>
      <vt:lpstr>ΑΞΙΟΛΟΓΗΣΗ  ΑΙΤΗΣΕΩΝ</vt:lpstr>
      <vt:lpstr>PowerPoint Presentation</vt:lpstr>
      <vt:lpstr>Erasmus+ and European Solidarity Corps Platform</vt:lpstr>
      <vt:lpstr>ΑΡΧΙΚΗ ΣΕΛΙΔΑ EESCP – TOP MENU</vt:lpstr>
      <vt:lpstr>AΡXIKH ΣΕΛΙΔΑ EESCP – ΒΑΣΙΚΟ MENU</vt:lpstr>
      <vt:lpstr>ΠΡΟΣΒΑΣΗ ΣΤΗΝ ΠΛΑΤΦΟΡΜΑ EESCP </vt:lpstr>
      <vt:lpstr>OPPORTUNITIES (1/2)</vt:lpstr>
      <vt:lpstr>OPPORTUNITIES (2/2)</vt:lpstr>
      <vt:lpstr>MY APPLICATIONS (1/2) </vt:lpstr>
      <vt:lpstr>MY APPLICATIONS (2/2) </vt:lpstr>
      <vt:lpstr>APPLICATION STATUSES </vt:lpstr>
      <vt:lpstr>ΔΙΑΓΡΑΦΗ ΑΙΤΗΣΗΣ</vt:lpstr>
      <vt:lpstr>ΥΠΟΒΟΛΗ ΑΙΤΗΣΗΣ</vt:lpstr>
      <vt:lpstr>Υποβολή αίτησης εκτός προθεσμίας</vt:lpstr>
      <vt:lpstr>TΙ ΘΑ ΧΡΕΙΑΣΤΕΙΤΕ ΓΙΑ ΤΗΝ ΥΠΟΒΟΛΗ</vt:lpstr>
      <vt:lpstr> ΤΕΧΝΙΚΕΣ ΟΔΗΓΙΕΣ  ΕU Login Account OID/ORS</vt:lpstr>
      <vt:lpstr>TΑΥΤΟΠΟΙΗΣΗ ΧΡΗΣΤΗ &amp; ΟΡΓΑΝΙΣΜΟΥ</vt:lpstr>
      <vt:lpstr>ΝΕΟΕΙΣΕΡΧΟΜΕΝΟΙ ΟΡΓΑΝΙΣΜΟΙ – ΕU Login</vt:lpstr>
      <vt:lpstr>ΝΕΟΕΙΣΕΡΧΟΜΕΝΟΙ ΟΡΓΑΝΙΣΜΟΙ – OID</vt:lpstr>
      <vt:lpstr>ΕΓΓΡΑΦΗ ΝΕΟΥ ΟΡΓΑΝΙΣΜΟΥ</vt:lpstr>
      <vt:lpstr>ΟΡΓΑΝΙΣΜΟΙ ΠΟΥ ΣΥΜΜΕΤΕΙΧΑΝ ΣΤΟ ΠΑΡΕΛΘΟΝ ΣΤΟ ΠΡΟΓΡΑΜΜΑ – EU Login</vt:lpstr>
      <vt:lpstr>ΟΡΓΑΝΙΣΜΟΙ ΠΟΥ ΣΥΜΜΕΤΕΙΧΑΝ ΣΤΟ ΠΑΡΕΛΘΟΝ ΣΤΟ ΠΡΟΓΡΑΜΜΑ – OIDs/ΟRS</vt:lpstr>
      <vt:lpstr>ΑΝΑΖΗΤΗΣΗ ΟΡΓΑΝΙΣΜΟΥ</vt:lpstr>
      <vt:lpstr>ΕΝΗΜΕΡΩΣΗ ΣΤΟΙΧΕΙΩΝ ΟΡΓΑΝΙΣΜΟΥ (1/2)</vt:lpstr>
      <vt:lpstr>ΕΝΗΜΕΡΩΣΗ ΣΤΟΙΧΕΙΩΝ ΟΡΓΑΝΙΣΜΟΥ (2/2)</vt:lpstr>
      <vt:lpstr>PowerPoint Presentation</vt:lpstr>
      <vt:lpstr>PowerPoint Presentation</vt:lpstr>
      <vt:lpstr> Σας ευχαριστώ για την προσοχή σας!  ΚΑΛΗ ΕΠΙΤΥΧΙΑ!    Θέκλα Χριστοδουλίδου Συντονίστρια Βασικής Δράσης 1   Τηλ.: 22 448893 tchristodoulidou@idep.org.cy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Stephanie Apserou</cp:lastModifiedBy>
  <cp:revision>749</cp:revision>
  <cp:lastPrinted>2020-01-08T10:03:13Z</cp:lastPrinted>
  <dcterms:created xsi:type="dcterms:W3CDTF">2017-01-13T12:48:53Z</dcterms:created>
  <dcterms:modified xsi:type="dcterms:W3CDTF">2021-05-04T11:04:26Z</dcterms:modified>
</cp:coreProperties>
</file>